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x="18288000" cy="10287000"/>
  <p:notesSz cx="6858000" cy="9144000"/>
  <p:embeddedFontLst>
    <p:embeddedFont>
      <p:font typeface="Helvetica Now Bold" charset="1" panose="020B0804030202020204"/>
      <p:regular r:id="rId44"/>
    </p:embeddedFont>
    <p:embeddedFont>
      <p:font typeface="Helvetica Now" charset="1" panose="020B0504030202020204"/>
      <p:regular r:id="rId45"/>
    </p:embeddedFont>
    <p:embeddedFont>
      <p:font typeface="Poppins" charset="1" panose="00000500000000000000"/>
      <p:regular r:id="rId46"/>
    </p:embeddedFont>
    <p:embeddedFont>
      <p:font typeface="Times New Roman MT Bold" charset="1" panose="02030802070405020303"/>
      <p:regular r:id="rId47"/>
    </p:embeddedFont>
    <p:embeddedFont>
      <p:font typeface="League Spartan" charset="1" panose="00000800000000000000"/>
      <p:regular r:id="rId48"/>
    </p:embeddedFont>
    <p:embeddedFont>
      <p:font typeface="Open Sans Bold Italics" charset="1" panose="00000000000000000000"/>
      <p:regular r:id="rId49"/>
    </p:embeddedFont>
    <p:embeddedFont>
      <p:font typeface="Roboto Mono" charset="1" panose="00000000000000000000"/>
      <p:regular r:id="rId50"/>
    </p:embeddedFont>
    <p:embeddedFont>
      <p:font typeface="Roboto Mono Bold" charset="1" panose="00000000000000000000"/>
      <p:regular r:id="rId51"/>
    </p:embeddedFont>
    <p:embeddedFont>
      <p:font typeface="Telegraf" charset="1" panose="00000500000000000000"/>
      <p:regular r:id="rId52"/>
    </p:embeddedFont>
    <p:embeddedFont>
      <p:font typeface="Telegraf Bold" charset="1" panose="00000800000000000000"/>
      <p:regular r:id="rId53"/>
    </p:embeddedFont>
    <p:embeddedFont>
      <p:font typeface="Open Sans" charset="1" panose="00000000000000000000"/>
      <p:regular r:id="rId54"/>
    </p:embeddedFont>
    <p:embeddedFont>
      <p:font typeface="Open Sans Bold" charset="1" panose="00000000000000000000"/>
      <p:regular r:id="rId55"/>
    </p:embeddedFont>
    <p:embeddedFont>
      <p:font typeface="Open Sans Italics" charset="1" panose="00000000000000000000"/>
      <p:regular r:id="rId56"/>
    </p:embeddedFont>
    <p:embeddedFont>
      <p:font typeface="Noto Serif Display ExtraCondensed Bold" charset="1" panose="02020806080505020204"/>
      <p:regular r:id="rId57"/>
    </p:embeddedFont>
    <p:embeddedFont>
      <p:font typeface="HK Grotesk Bold" charset="1" panose="00000800000000000000"/>
      <p:regular r:id="rId58"/>
    </p:embeddedFont>
    <p:embeddedFont>
      <p:font typeface="HK Grotesk" charset="1" panose="00000500000000000000"/>
      <p:regular r:id="rId5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fonts/font57.fntdata" Type="http://schemas.openxmlformats.org/officeDocument/2006/relationships/font"/><Relationship Id="rId58" Target="fonts/font58.fntdata" Type="http://schemas.openxmlformats.org/officeDocument/2006/relationships/font"/><Relationship Id="rId59" Target="fonts/font59.fntdata" Type="http://schemas.openxmlformats.org/officeDocument/2006/relationships/font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png" Type="http://schemas.openxmlformats.org/officeDocument/2006/relationships/image"/><Relationship Id="rId7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9.png" Type="http://schemas.openxmlformats.org/officeDocument/2006/relationships/image"/><Relationship Id="rId5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3.png" Type="http://schemas.openxmlformats.org/officeDocument/2006/relationships/image"/><Relationship Id="rId5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7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9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0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1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2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3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4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5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6.png" Type="http://schemas.openxmlformats.org/officeDocument/2006/relationships/image"/><Relationship Id="rId5" Target="../media/image27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4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36.pn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37.png" Type="http://schemas.openxmlformats.org/officeDocument/2006/relationships/image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38.png" Type="http://schemas.openxmlformats.org/officeDocument/2006/relationships/image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39.png" Type="http://schemas.openxmlformats.org/officeDocument/2006/relationships/image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716080" y="1805961"/>
            <a:ext cx="3860467" cy="5173156"/>
          </a:xfrm>
          <a:custGeom>
            <a:avLst/>
            <a:gdLst/>
            <a:ahLst/>
            <a:cxnLst/>
            <a:rect r="r" b="b" t="t" l="l"/>
            <a:pathLst>
              <a:path h="5173156" w="3860467">
                <a:moveTo>
                  <a:pt x="0" y="0"/>
                </a:moveTo>
                <a:lnTo>
                  <a:pt x="3860468" y="0"/>
                </a:lnTo>
                <a:lnTo>
                  <a:pt x="3860468" y="5173156"/>
                </a:lnTo>
                <a:lnTo>
                  <a:pt x="0" y="51731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932428" y="3746875"/>
            <a:ext cx="6472905" cy="3712780"/>
            <a:chOff x="0" y="0"/>
            <a:chExt cx="7981950" cy="4578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65810" y="21590"/>
              <a:ext cx="6451600" cy="4326890"/>
            </a:xfrm>
            <a:custGeom>
              <a:avLst/>
              <a:gdLst/>
              <a:ahLst/>
              <a:cxnLst/>
              <a:rect r="r" b="b" t="t" l="l"/>
              <a:pathLst>
                <a:path h="4326890" w="6451600">
                  <a:moveTo>
                    <a:pt x="6224270" y="0"/>
                  </a:moveTo>
                  <a:lnTo>
                    <a:pt x="226060" y="0"/>
                  </a:lnTo>
                  <a:cubicBezTo>
                    <a:pt x="101600" y="0"/>
                    <a:pt x="0" y="101600"/>
                    <a:pt x="0" y="226060"/>
                  </a:cubicBezTo>
                  <a:lnTo>
                    <a:pt x="0" y="4326890"/>
                  </a:lnTo>
                  <a:lnTo>
                    <a:pt x="6451601" y="4326890"/>
                  </a:lnTo>
                  <a:lnTo>
                    <a:pt x="6451601" y="226060"/>
                  </a:lnTo>
                  <a:cubicBezTo>
                    <a:pt x="6450331" y="101600"/>
                    <a:pt x="6348731" y="0"/>
                    <a:pt x="6224270" y="0"/>
                  </a:cubicBezTo>
                  <a:close/>
                  <a:moveTo>
                    <a:pt x="6252210" y="4043680"/>
                  </a:moveTo>
                  <a:lnTo>
                    <a:pt x="196851" y="4043680"/>
                  </a:lnTo>
                  <a:lnTo>
                    <a:pt x="196851" y="255270"/>
                  </a:lnTo>
                  <a:lnTo>
                    <a:pt x="6252210" y="255270"/>
                  </a:lnTo>
                  <a:lnTo>
                    <a:pt x="6252210" y="404368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981950" cy="4542790"/>
            </a:xfrm>
            <a:custGeom>
              <a:avLst/>
              <a:gdLst/>
              <a:ahLst/>
              <a:cxnLst/>
              <a:rect r="r" b="b" t="t" l="l"/>
              <a:pathLst>
                <a:path h="4542790" w="7981950">
                  <a:moveTo>
                    <a:pt x="7239000" y="4348480"/>
                  </a:moveTo>
                  <a:lnTo>
                    <a:pt x="7239000" y="243840"/>
                  </a:lnTo>
                  <a:cubicBezTo>
                    <a:pt x="7239000" y="109220"/>
                    <a:pt x="7129780" y="0"/>
                    <a:pt x="6995160" y="0"/>
                  </a:cubicBezTo>
                  <a:lnTo>
                    <a:pt x="985520" y="0"/>
                  </a:lnTo>
                  <a:cubicBezTo>
                    <a:pt x="852170" y="0"/>
                    <a:pt x="742950" y="109220"/>
                    <a:pt x="742950" y="243840"/>
                  </a:cubicBezTo>
                  <a:lnTo>
                    <a:pt x="742950" y="4349750"/>
                  </a:lnTo>
                  <a:lnTo>
                    <a:pt x="0" y="4349750"/>
                  </a:lnTo>
                  <a:lnTo>
                    <a:pt x="0" y="4447540"/>
                  </a:lnTo>
                  <a:cubicBezTo>
                    <a:pt x="0" y="4500880"/>
                    <a:pt x="43180" y="4542790"/>
                    <a:pt x="95250" y="4542790"/>
                  </a:cubicBezTo>
                  <a:lnTo>
                    <a:pt x="7886700" y="4542790"/>
                  </a:lnTo>
                  <a:cubicBezTo>
                    <a:pt x="7940040" y="4542790"/>
                    <a:pt x="7981950" y="4499610"/>
                    <a:pt x="7981950" y="4447540"/>
                  </a:cubicBezTo>
                  <a:lnTo>
                    <a:pt x="7981950" y="4349750"/>
                  </a:lnTo>
                  <a:lnTo>
                    <a:pt x="7239000" y="4349750"/>
                  </a:lnTo>
                  <a:close/>
                  <a:moveTo>
                    <a:pt x="4519930" y="4348480"/>
                  </a:moveTo>
                  <a:lnTo>
                    <a:pt x="4519930" y="4349750"/>
                  </a:lnTo>
                  <a:cubicBezTo>
                    <a:pt x="4519930" y="4403090"/>
                    <a:pt x="4476750" y="4445000"/>
                    <a:pt x="4424680" y="4445000"/>
                  </a:cubicBezTo>
                  <a:lnTo>
                    <a:pt x="3557270" y="4445000"/>
                  </a:lnTo>
                  <a:cubicBezTo>
                    <a:pt x="3503930" y="4445000"/>
                    <a:pt x="3462020" y="4401820"/>
                    <a:pt x="3462020" y="4349750"/>
                  </a:cubicBezTo>
                  <a:lnTo>
                    <a:pt x="3462020" y="4348480"/>
                  </a:lnTo>
                  <a:lnTo>
                    <a:pt x="765810" y="4348480"/>
                  </a:lnTo>
                  <a:lnTo>
                    <a:pt x="765810" y="247650"/>
                  </a:lnTo>
                  <a:cubicBezTo>
                    <a:pt x="765810" y="123190"/>
                    <a:pt x="867410" y="21590"/>
                    <a:pt x="991870" y="21590"/>
                  </a:cubicBezTo>
                  <a:lnTo>
                    <a:pt x="6990080" y="21590"/>
                  </a:lnTo>
                  <a:cubicBezTo>
                    <a:pt x="7114539" y="21590"/>
                    <a:pt x="7216139" y="123190"/>
                    <a:pt x="7216139" y="247650"/>
                  </a:cubicBezTo>
                  <a:lnTo>
                    <a:pt x="7216139" y="4348480"/>
                  </a:lnTo>
                  <a:lnTo>
                    <a:pt x="4519930" y="4348480"/>
                  </a:lnTo>
                  <a:close/>
                </a:path>
              </a:pathLst>
            </a:custGeom>
            <a:solidFill>
              <a:srgbClr val="969696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3460750" y="4349750"/>
              <a:ext cx="1059180" cy="96520"/>
            </a:xfrm>
            <a:custGeom>
              <a:avLst/>
              <a:gdLst/>
              <a:ahLst/>
              <a:cxnLst/>
              <a:rect r="r" b="b" t="t" l="l"/>
              <a:pathLst>
                <a:path h="96520" w="1059180">
                  <a:moveTo>
                    <a:pt x="96520" y="96520"/>
                  </a:moveTo>
                  <a:lnTo>
                    <a:pt x="963930" y="96520"/>
                  </a:lnTo>
                  <a:cubicBezTo>
                    <a:pt x="1017270" y="96520"/>
                    <a:pt x="1059180" y="53340"/>
                    <a:pt x="1059180" y="1270"/>
                  </a:cubicBezTo>
                  <a:lnTo>
                    <a:pt x="1059180" y="0"/>
                  </a:lnTo>
                  <a:lnTo>
                    <a:pt x="0" y="0"/>
                  </a:lnTo>
                  <a:lnTo>
                    <a:pt x="0" y="1270"/>
                  </a:lnTo>
                  <a:cubicBezTo>
                    <a:pt x="0" y="53340"/>
                    <a:pt x="43180" y="96520"/>
                    <a:pt x="96520" y="96520"/>
                  </a:cubicBezTo>
                  <a:close/>
                </a:path>
              </a:pathLst>
            </a:custGeom>
            <a:solidFill>
              <a:srgbClr val="727171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63830" y="4542790"/>
              <a:ext cx="7654290" cy="35560"/>
            </a:xfrm>
            <a:custGeom>
              <a:avLst/>
              <a:gdLst/>
              <a:ahLst/>
              <a:cxnLst/>
              <a:rect r="r" b="b" t="t" l="l"/>
              <a:pathLst>
                <a:path h="35560" w="7654290">
                  <a:moveTo>
                    <a:pt x="0" y="0"/>
                  </a:moveTo>
                  <a:cubicBezTo>
                    <a:pt x="0" y="20320"/>
                    <a:pt x="16510" y="35560"/>
                    <a:pt x="35560" y="35560"/>
                  </a:cubicBezTo>
                  <a:lnTo>
                    <a:pt x="7618730" y="35560"/>
                  </a:lnTo>
                  <a:cubicBezTo>
                    <a:pt x="7639050" y="35560"/>
                    <a:pt x="7654290" y="19050"/>
                    <a:pt x="76542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27171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962660" y="276860"/>
              <a:ext cx="6055360" cy="3789680"/>
            </a:xfrm>
            <a:custGeom>
              <a:avLst/>
              <a:gdLst/>
              <a:ahLst/>
              <a:cxnLst/>
              <a:rect r="r" b="b" t="t" l="l"/>
              <a:pathLst>
                <a:path h="3789680" w="6055360">
                  <a:moveTo>
                    <a:pt x="0" y="0"/>
                  </a:moveTo>
                  <a:lnTo>
                    <a:pt x="6055360" y="0"/>
                  </a:lnTo>
                  <a:lnTo>
                    <a:pt x="6055360" y="3789680"/>
                  </a:lnTo>
                  <a:lnTo>
                    <a:pt x="0" y="3789680"/>
                  </a:lnTo>
                  <a:close/>
                </a:path>
              </a:pathLst>
            </a:custGeom>
            <a:blipFill>
              <a:blip r:embed="rId3"/>
              <a:stretch>
                <a:fillRect l="0" t="-3827" r="0" b="-3827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663106" y="4260567"/>
            <a:ext cx="9104278" cy="6044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3"/>
              </a:lnSpc>
            </a:pPr>
            <a:r>
              <a:rPr lang="en-US" b="true" sz="4543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Week 10 - </a:t>
            </a:r>
            <a:r>
              <a:rPr lang="en-US" b="true" sz="4543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Hypothesis Testing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63106" y="5095875"/>
            <a:ext cx="8028997" cy="896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37"/>
              </a:lnSpc>
              <a:spcBef>
                <a:spcPct val="0"/>
              </a:spcBef>
            </a:pPr>
            <a:r>
              <a:rPr lang="en-US" sz="2598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Basic Concepts, Types of Errors, and Applications</a:t>
            </a:r>
          </a:p>
          <a:p>
            <a:pPr algn="l" marL="0" indent="0" lvl="0">
              <a:lnSpc>
                <a:spcPts val="3637"/>
              </a:lnSpc>
              <a:spcBef>
                <a:spcPct val="0"/>
              </a:spcBef>
            </a:pPr>
            <a:r>
              <a:rPr lang="en-US" sz="2598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in Digital Business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663106" y="6268135"/>
            <a:ext cx="5276958" cy="1260567"/>
            <a:chOff x="0" y="0"/>
            <a:chExt cx="7035943" cy="1680756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-57150"/>
              <a:ext cx="7035943" cy="10240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Alfrian Carmen Talakua</a:t>
              </a:r>
            </a:p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Department of Information Systems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0" y="1107986"/>
              <a:ext cx="1034018" cy="5727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true">
                  <a:solidFill>
                    <a:srgbClr val="0B0B42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2026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553515" y="3339232"/>
            <a:ext cx="10618480" cy="805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30"/>
              </a:lnSpc>
            </a:pPr>
            <a:r>
              <a:rPr lang="en-US" sz="5271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</a:t>
            </a:r>
            <a:r>
              <a:rPr lang="en-US" sz="5271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TATISTICS AND PROBABILITY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449300" y="764053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799"/>
              </a:lnSpc>
            </a:pPr>
            <a:r>
              <a:rPr lang="en-US" b="true" sz="17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3760787"/>
            <a:ext cx="3810000" cy="5497513"/>
            <a:chOff x="0" y="0"/>
            <a:chExt cx="1003457" cy="144790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03457" cy="1447905"/>
            </a:xfrm>
            <a:custGeom>
              <a:avLst/>
              <a:gdLst/>
              <a:ahLst/>
              <a:cxnLst/>
              <a:rect r="r" b="b" t="t" l="l"/>
              <a:pathLst>
                <a:path h="1447905" w="1003457">
                  <a:moveTo>
                    <a:pt x="24384" y="0"/>
                  </a:moveTo>
                  <a:lnTo>
                    <a:pt x="979073" y="0"/>
                  </a:lnTo>
                  <a:cubicBezTo>
                    <a:pt x="992540" y="0"/>
                    <a:pt x="1003457" y="10917"/>
                    <a:pt x="1003457" y="24384"/>
                  </a:cubicBezTo>
                  <a:lnTo>
                    <a:pt x="1003457" y="1423521"/>
                  </a:lnTo>
                  <a:cubicBezTo>
                    <a:pt x="1003457" y="1429988"/>
                    <a:pt x="1000888" y="1436190"/>
                    <a:pt x="996315" y="1440763"/>
                  </a:cubicBezTo>
                  <a:cubicBezTo>
                    <a:pt x="991742" y="1445336"/>
                    <a:pt x="985540" y="1447905"/>
                    <a:pt x="979073" y="1447905"/>
                  </a:cubicBezTo>
                  <a:lnTo>
                    <a:pt x="24384" y="1447905"/>
                  </a:lnTo>
                  <a:cubicBezTo>
                    <a:pt x="10917" y="1447905"/>
                    <a:pt x="0" y="1436988"/>
                    <a:pt x="0" y="1423521"/>
                  </a:cubicBezTo>
                  <a:lnTo>
                    <a:pt x="0" y="24384"/>
                  </a:lnTo>
                  <a:cubicBezTo>
                    <a:pt x="0" y="10917"/>
                    <a:pt x="10917" y="0"/>
                    <a:pt x="24384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235AC3">
                      <a:alpha val="100000"/>
                    </a:srgbClr>
                  </a:gs>
                  <a:gs pos="100000">
                    <a:srgbClr val="133B89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003457" cy="14860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5172075" y="3760787"/>
            <a:ext cx="3810000" cy="5497513"/>
            <a:chOff x="0" y="0"/>
            <a:chExt cx="1003457" cy="144790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03457" cy="1447905"/>
            </a:xfrm>
            <a:custGeom>
              <a:avLst/>
              <a:gdLst/>
              <a:ahLst/>
              <a:cxnLst/>
              <a:rect r="r" b="b" t="t" l="l"/>
              <a:pathLst>
                <a:path h="1447905" w="1003457">
                  <a:moveTo>
                    <a:pt x="24384" y="0"/>
                  </a:moveTo>
                  <a:lnTo>
                    <a:pt x="979073" y="0"/>
                  </a:lnTo>
                  <a:cubicBezTo>
                    <a:pt x="992540" y="0"/>
                    <a:pt x="1003457" y="10917"/>
                    <a:pt x="1003457" y="24384"/>
                  </a:cubicBezTo>
                  <a:lnTo>
                    <a:pt x="1003457" y="1423521"/>
                  </a:lnTo>
                  <a:cubicBezTo>
                    <a:pt x="1003457" y="1429988"/>
                    <a:pt x="1000888" y="1436190"/>
                    <a:pt x="996315" y="1440763"/>
                  </a:cubicBezTo>
                  <a:cubicBezTo>
                    <a:pt x="991742" y="1445336"/>
                    <a:pt x="985540" y="1447905"/>
                    <a:pt x="979073" y="1447905"/>
                  </a:cubicBezTo>
                  <a:lnTo>
                    <a:pt x="24384" y="1447905"/>
                  </a:lnTo>
                  <a:cubicBezTo>
                    <a:pt x="10917" y="1447905"/>
                    <a:pt x="0" y="1436988"/>
                    <a:pt x="0" y="1423521"/>
                  </a:cubicBezTo>
                  <a:lnTo>
                    <a:pt x="0" y="24384"/>
                  </a:lnTo>
                  <a:cubicBezTo>
                    <a:pt x="0" y="10917"/>
                    <a:pt x="10917" y="0"/>
                    <a:pt x="24384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235AC3">
                      <a:alpha val="100000"/>
                    </a:srgbClr>
                  </a:gs>
                  <a:gs pos="100000">
                    <a:srgbClr val="133B89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003457" cy="14860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315450" y="3760787"/>
            <a:ext cx="3810000" cy="5497513"/>
            <a:chOff x="0" y="0"/>
            <a:chExt cx="1003457" cy="144790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03457" cy="1447905"/>
            </a:xfrm>
            <a:custGeom>
              <a:avLst/>
              <a:gdLst/>
              <a:ahLst/>
              <a:cxnLst/>
              <a:rect r="r" b="b" t="t" l="l"/>
              <a:pathLst>
                <a:path h="1447905" w="1003457">
                  <a:moveTo>
                    <a:pt x="24384" y="0"/>
                  </a:moveTo>
                  <a:lnTo>
                    <a:pt x="979073" y="0"/>
                  </a:lnTo>
                  <a:cubicBezTo>
                    <a:pt x="992540" y="0"/>
                    <a:pt x="1003457" y="10917"/>
                    <a:pt x="1003457" y="24384"/>
                  </a:cubicBezTo>
                  <a:lnTo>
                    <a:pt x="1003457" y="1423521"/>
                  </a:lnTo>
                  <a:cubicBezTo>
                    <a:pt x="1003457" y="1429988"/>
                    <a:pt x="1000888" y="1436190"/>
                    <a:pt x="996315" y="1440763"/>
                  </a:cubicBezTo>
                  <a:cubicBezTo>
                    <a:pt x="991742" y="1445336"/>
                    <a:pt x="985540" y="1447905"/>
                    <a:pt x="979073" y="1447905"/>
                  </a:cubicBezTo>
                  <a:lnTo>
                    <a:pt x="24384" y="1447905"/>
                  </a:lnTo>
                  <a:cubicBezTo>
                    <a:pt x="10917" y="1447905"/>
                    <a:pt x="0" y="1436988"/>
                    <a:pt x="0" y="1423521"/>
                  </a:cubicBezTo>
                  <a:lnTo>
                    <a:pt x="0" y="24384"/>
                  </a:lnTo>
                  <a:cubicBezTo>
                    <a:pt x="0" y="10917"/>
                    <a:pt x="10917" y="0"/>
                    <a:pt x="24384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235AC3">
                      <a:alpha val="100000"/>
                    </a:srgbClr>
                  </a:gs>
                  <a:gs pos="100000">
                    <a:srgbClr val="133B89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003457" cy="14860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3458825" y="3762375"/>
            <a:ext cx="3810000" cy="5505450"/>
            <a:chOff x="0" y="0"/>
            <a:chExt cx="1003300" cy="144976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03300" cy="1449768"/>
            </a:xfrm>
            <a:custGeom>
              <a:avLst/>
              <a:gdLst/>
              <a:ahLst/>
              <a:cxnLst/>
              <a:rect r="r" b="b" t="t" l="l"/>
              <a:pathLst>
                <a:path h="1449768" w="1003300">
                  <a:moveTo>
                    <a:pt x="81280" y="0"/>
                  </a:moveTo>
                  <a:lnTo>
                    <a:pt x="922020" y="0"/>
                  </a:lnTo>
                  <a:cubicBezTo>
                    <a:pt x="943577" y="0"/>
                    <a:pt x="964251" y="8563"/>
                    <a:pt x="979494" y="23806"/>
                  </a:cubicBezTo>
                  <a:cubicBezTo>
                    <a:pt x="994737" y="39049"/>
                    <a:pt x="1003300" y="59723"/>
                    <a:pt x="1003300" y="81280"/>
                  </a:cubicBezTo>
                  <a:lnTo>
                    <a:pt x="1003300" y="1368488"/>
                  </a:lnTo>
                  <a:cubicBezTo>
                    <a:pt x="1003300" y="1390045"/>
                    <a:pt x="994737" y="1410719"/>
                    <a:pt x="979494" y="1425962"/>
                  </a:cubicBezTo>
                  <a:cubicBezTo>
                    <a:pt x="964251" y="1441205"/>
                    <a:pt x="943577" y="1449768"/>
                    <a:pt x="922020" y="1449768"/>
                  </a:cubicBezTo>
                  <a:lnTo>
                    <a:pt x="81280" y="1449768"/>
                  </a:lnTo>
                  <a:cubicBezTo>
                    <a:pt x="36390" y="1449768"/>
                    <a:pt x="0" y="1413378"/>
                    <a:pt x="0" y="1368488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100000"/>
                  </a:srgbClr>
                </a:gs>
                <a:gs pos="100000">
                  <a:srgbClr val="6E6E6E">
                    <a:alpha val="100000"/>
                  </a:srgbClr>
                </a:gs>
              </a:gsLst>
              <a:lin ang="0"/>
            </a:gra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003300" cy="148786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514475" y="4543425"/>
            <a:ext cx="1772768" cy="1775688"/>
          </a:xfrm>
          <a:custGeom>
            <a:avLst/>
            <a:gdLst/>
            <a:ahLst/>
            <a:cxnLst/>
            <a:rect r="r" b="b" t="t" l="l"/>
            <a:pathLst>
              <a:path h="1775688" w="1772768">
                <a:moveTo>
                  <a:pt x="0" y="0"/>
                </a:moveTo>
                <a:lnTo>
                  <a:pt x="1772768" y="0"/>
                </a:lnTo>
                <a:lnTo>
                  <a:pt x="1772768" y="1775688"/>
                </a:lnTo>
                <a:lnTo>
                  <a:pt x="0" y="17756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5324475" y="4152900"/>
            <a:ext cx="2024452" cy="1648005"/>
          </a:xfrm>
          <a:custGeom>
            <a:avLst/>
            <a:gdLst/>
            <a:ahLst/>
            <a:cxnLst/>
            <a:rect r="r" b="b" t="t" l="l"/>
            <a:pathLst>
              <a:path h="1648005" w="2024452">
                <a:moveTo>
                  <a:pt x="0" y="0"/>
                </a:moveTo>
                <a:lnTo>
                  <a:pt x="2024452" y="0"/>
                </a:lnTo>
                <a:lnTo>
                  <a:pt x="2024452" y="1648005"/>
                </a:lnTo>
                <a:lnTo>
                  <a:pt x="0" y="164800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9791700" y="4600575"/>
            <a:ext cx="1341858" cy="1341858"/>
          </a:xfrm>
          <a:custGeom>
            <a:avLst/>
            <a:gdLst/>
            <a:ahLst/>
            <a:cxnLst/>
            <a:rect r="r" b="b" t="t" l="l"/>
            <a:pathLst>
              <a:path h="1341858" w="1341858">
                <a:moveTo>
                  <a:pt x="0" y="0"/>
                </a:moveTo>
                <a:lnTo>
                  <a:pt x="1341858" y="0"/>
                </a:lnTo>
                <a:lnTo>
                  <a:pt x="1341858" y="1341858"/>
                </a:lnTo>
                <a:lnTo>
                  <a:pt x="0" y="134185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3935075" y="4600575"/>
            <a:ext cx="1343025" cy="1343025"/>
          </a:xfrm>
          <a:custGeom>
            <a:avLst/>
            <a:gdLst/>
            <a:ahLst/>
            <a:cxnLst/>
            <a:rect r="r" b="b" t="t" l="l"/>
            <a:pathLst>
              <a:path h="1343025" w="1343025">
                <a:moveTo>
                  <a:pt x="0" y="0"/>
                </a:moveTo>
                <a:lnTo>
                  <a:pt x="1343025" y="0"/>
                </a:lnTo>
                <a:lnTo>
                  <a:pt x="1343025" y="1343025"/>
                </a:lnTo>
                <a:lnTo>
                  <a:pt x="0" y="134302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What You Will Learn Today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52550" y="6286500"/>
            <a:ext cx="3162300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925"/>
              </a:lnSpc>
              <a:spcBef>
                <a:spcPct val="0"/>
              </a:spcBef>
            </a:pPr>
            <a:r>
              <a:rPr lang="en-US" b="true" sz="2803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Understand Basics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495925" y="6276975"/>
            <a:ext cx="3162300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65"/>
              </a:lnSpc>
              <a:spcBef>
                <a:spcPct val="0"/>
              </a:spcBef>
            </a:pPr>
            <a:r>
              <a:rPr lang="en-US" b="true" sz="2975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Learn Error Types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52550" y="7143750"/>
            <a:ext cx="3162300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Grasp the fundamental concepts of hypothesis testing and statistical decision making.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495925" y="7134225"/>
            <a:ext cx="3162300" cy="1219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72"/>
              </a:lnSpc>
              <a:spcBef>
                <a:spcPct val="0"/>
              </a:spcBef>
            </a:pPr>
            <a:r>
              <a:rPr lang="en-US" sz="1765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Distinguish between Type I and Type II errors in statistical analysis.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Learning Objectives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3782675" y="6286500"/>
            <a:ext cx="3057525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060"/>
              </a:lnSpc>
              <a:spcBef>
                <a:spcPct val="0"/>
              </a:spcBef>
            </a:pPr>
            <a:r>
              <a:rPr lang="en-US" b="true" sz="2900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Interpret p-values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639300" y="6276975"/>
            <a:ext cx="3162300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26"/>
              </a:lnSpc>
              <a:spcBef>
                <a:spcPct val="0"/>
              </a:spcBef>
            </a:pPr>
            <a:r>
              <a:rPr lang="en-US" b="true" sz="2947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Apply to Business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782675" y="7143750"/>
            <a:ext cx="3162300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Correctly interpret p-values to make sound statistical decisions in research and business.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639300" y="7143750"/>
            <a:ext cx="3162300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Apply hypothesis testing concepts to real digital business scenarios and analytics.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430250" y="9516428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799"/>
              </a:lnSpc>
            </a:pPr>
            <a:r>
              <a:rPr lang="en-US" b="true" sz="17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658275" y="4930536"/>
            <a:ext cx="5390225" cy="4327764"/>
            <a:chOff x="0" y="0"/>
            <a:chExt cx="7467600" cy="59956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467600" cy="4513580"/>
            </a:xfrm>
            <a:custGeom>
              <a:avLst/>
              <a:gdLst/>
              <a:ahLst/>
              <a:cxnLst/>
              <a:rect r="r" b="b" t="t" l="l"/>
              <a:pathLst>
                <a:path h="4513580" w="7467600">
                  <a:moveTo>
                    <a:pt x="7127240" y="0"/>
                  </a:moveTo>
                  <a:lnTo>
                    <a:pt x="340360" y="0"/>
                  </a:lnTo>
                  <a:cubicBezTo>
                    <a:pt x="152400" y="0"/>
                    <a:pt x="0" y="152400"/>
                    <a:pt x="0" y="340360"/>
                  </a:cubicBezTo>
                  <a:lnTo>
                    <a:pt x="0" y="4513580"/>
                  </a:lnTo>
                  <a:lnTo>
                    <a:pt x="7467600" y="4513580"/>
                  </a:lnTo>
                  <a:lnTo>
                    <a:pt x="7467600" y="340360"/>
                  </a:lnTo>
                  <a:cubicBezTo>
                    <a:pt x="7467600" y="152400"/>
                    <a:pt x="7315200" y="0"/>
                    <a:pt x="7127240" y="0"/>
                  </a:cubicBezTo>
                  <a:close/>
                  <a:moveTo>
                    <a:pt x="7142480" y="4188460"/>
                  </a:moveTo>
                  <a:lnTo>
                    <a:pt x="314961" y="4188460"/>
                  </a:lnTo>
                  <a:lnTo>
                    <a:pt x="314961" y="353060"/>
                  </a:lnTo>
                  <a:lnTo>
                    <a:pt x="7142480" y="353060"/>
                  </a:lnTo>
                  <a:lnTo>
                    <a:pt x="7142480" y="41884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4514850"/>
              <a:ext cx="7467600" cy="695960"/>
            </a:xfrm>
            <a:custGeom>
              <a:avLst/>
              <a:gdLst/>
              <a:ahLst/>
              <a:cxnLst/>
              <a:rect r="r" b="b" t="t" l="l"/>
              <a:pathLst>
                <a:path h="695960" w="7467600">
                  <a:moveTo>
                    <a:pt x="0" y="355600"/>
                  </a:moveTo>
                  <a:cubicBezTo>
                    <a:pt x="0" y="543560"/>
                    <a:pt x="152400" y="695960"/>
                    <a:pt x="340360" y="695960"/>
                  </a:cubicBezTo>
                  <a:lnTo>
                    <a:pt x="7127240" y="695960"/>
                  </a:lnTo>
                  <a:cubicBezTo>
                    <a:pt x="7315200" y="695960"/>
                    <a:pt x="7467600" y="543560"/>
                    <a:pt x="7467600" y="355600"/>
                  </a:cubicBezTo>
                  <a:lnTo>
                    <a:pt x="7467600" y="0"/>
                  </a:lnTo>
                  <a:lnTo>
                    <a:pt x="0" y="0"/>
                  </a:lnTo>
                  <a:lnTo>
                    <a:pt x="0" y="355600"/>
                  </a:lnTo>
                  <a:close/>
                </a:path>
              </a:pathLst>
            </a:custGeom>
            <a:solidFill>
              <a:srgbClr val="D8DCE1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434265" y="5210810"/>
              <a:ext cx="2596530" cy="786130"/>
            </a:xfrm>
            <a:custGeom>
              <a:avLst/>
              <a:gdLst/>
              <a:ahLst/>
              <a:cxnLst/>
              <a:rect r="r" b="b" t="t" l="l"/>
              <a:pathLst>
                <a:path h="786130" w="2596530">
                  <a:moveTo>
                    <a:pt x="1253815" y="0"/>
                  </a:moveTo>
                  <a:lnTo>
                    <a:pt x="448635" y="0"/>
                  </a:lnTo>
                  <a:cubicBezTo>
                    <a:pt x="448635" y="0"/>
                    <a:pt x="424505" y="370840"/>
                    <a:pt x="399105" y="525780"/>
                  </a:cubicBezTo>
                  <a:cubicBezTo>
                    <a:pt x="354655" y="791210"/>
                    <a:pt x="82875" y="706120"/>
                    <a:pt x="5405" y="762000"/>
                  </a:cubicBezTo>
                  <a:cubicBezTo>
                    <a:pt x="-4755" y="769620"/>
                    <a:pt x="325" y="786130"/>
                    <a:pt x="13025" y="786130"/>
                  </a:cubicBezTo>
                  <a:lnTo>
                    <a:pt x="2583505" y="786130"/>
                  </a:lnTo>
                  <a:cubicBezTo>
                    <a:pt x="2596205" y="786130"/>
                    <a:pt x="2601285" y="769620"/>
                    <a:pt x="2591125" y="762000"/>
                  </a:cubicBezTo>
                  <a:cubicBezTo>
                    <a:pt x="2513655" y="706120"/>
                    <a:pt x="2241875" y="791210"/>
                    <a:pt x="2197425" y="525780"/>
                  </a:cubicBezTo>
                  <a:cubicBezTo>
                    <a:pt x="2172025" y="370840"/>
                    <a:pt x="2147895" y="0"/>
                    <a:pt x="2147895" y="0"/>
                  </a:cubicBezTo>
                  <a:lnTo>
                    <a:pt x="1253815" y="0"/>
                  </a:lnTo>
                  <a:close/>
                </a:path>
              </a:pathLst>
            </a:custGeom>
            <a:solidFill>
              <a:srgbClr val="BBBBB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14960" y="353060"/>
              <a:ext cx="6827520" cy="3835400"/>
            </a:xfrm>
            <a:custGeom>
              <a:avLst/>
              <a:gdLst/>
              <a:ahLst/>
              <a:cxnLst/>
              <a:rect r="r" b="b" t="t" l="l"/>
              <a:pathLst>
                <a:path h="38354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3835400"/>
                  </a:lnTo>
                  <a:lnTo>
                    <a:pt x="0" y="3835400"/>
                  </a:lnTo>
                  <a:close/>
                </a:path>
              </a:pathLst>
            </a:custGeom>
            <a:blipFill>
              <a:blip r:embed="rId4"/>
              <a:stretch>
                <a:fillRect l="0" t="-733" r="0" b="-73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28700" y="1832451"/>
            <a:ext cx="16230600" cy="1242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254"/>
              </a:lnSpc>
              <a:spcBef>
                <a:spcPct val="0"/>
              </a:spcBef>
            </a:pPr>
            <a:r>
              <a:rPr lang="en-US" b="true" sz="732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Quick Review of Confidence Intervals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16230600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Foundation Review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6471694" y="82784"/>
            <a:ext cx="1776019" cy="1778242"/>
          </a:xfrm>
          <a:custGeom>
            <a:avLst/>
            <a:gdLst/>
            <a:ahLst/>
            <a:cxnLst/>
            <a:rect r="r" b="b" t="t" l="l"/>
            <a:pathLst>
              <a:path h="1778242" w="1776019">
                <a:moveTo>
                  <a:pt x="0" y="0"/>
                </a:moveTo>
                <a:lnTo>
                  <a:pt x="1776019" y="0"/>
                </a:lnTo>
                <a:lnTo>
                  <a:pt x="1776019" y="1778242"/>
                </a:lnTo>
                <a:lnTo>
                  <a:pt x="0" y="17782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28700" y="3724751"/>
            <a:ext cx="16230600" cy="7985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Before diving into hypothesis testing, let's revisit confidence intervals—the statistical foundation that bridges sample data to population inference.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195078" y="5086350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What is a Confidence Interval?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95078" y="6529253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409A2E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Key Components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195078" y="5599280"/>
            <a:ext cx="9064222" cy="7575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19"/>
              </a:lnSpc>
              <a:spcBef>
                <a:spcPct val="0"/>
              </a:spcBef>
            </a:pPr>
            <a:r>
              <a:rPr lang="en-US" sz="2156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 range of values likely to contain the true population parameter with a specified level of confidence.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195078" y="7042183"/>
            <a:ext cx="9064222" cy="7575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19"/>
              </a:lnSpc>
              <a:spcBef>
                <a:spcPct val="0"/>
              </a:spcBef>
            </a:pPr>
            <a:r>
              <a:rPr lang="en-US" sz="2156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Sample mean ± margin of error, where margin depends on standard error and confidence level.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195078" y="7972156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E47C22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Link to Hypothesis Testing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195078" y="8485086"/>
            <a:ext cx="9064222" cy="7575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19"/>
              </a:lnSpc>
              <a:spcBef>
                <a:spcPct val="0"/>
              </a:spcBef>
            </a:pPr>
            <a:r>
              <a:rPr lang="en-US" sz="2156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If a hypothesized value falls outside the CI, we reject H₀—the conceptual bridge to testing.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448388" y="9672320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486900" y="5638800"/>
            <a:ext cx="7886700" cy="3619500"/>
          </a:xfrm>
          <a:custGeom>
            <a:avLst/>
            <a:gdLst/>
            <a:ahLst/>
            <a:cxnLst/>
            <a:rect r="r" b="b" t="t" l="l"/>
            <a:pathLst>
              <a:path h="3619500" w="7886700">
                <a:moveTo>
                  <a:pt x="0" y="0"/>
                </a:moveTo>
                <a:lnTo>
                  <a:pt x="7886700" y="0"/>
                </a:lnTo>
                <a:lnTo>
                  <a:pt x="7886700" y="3619500"/>
                </a:lnTo>
                <a:lnTo>
                  <a:pt x="0" y="3619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" t="0" r="-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357249" y="-128398"/>
            <a:ext cx="10326386" cy="10543795"/>
          </a:xfrm>
          <a:custGeom>
            <a:avLst/>
            <a:gdLst/>
            <a:ahLst/>
            <a:cxnLst/>
            <a:rect r="r" b="b" t="t" l="l"/>
            <a:pathLst>
              <a:path h="10543795" w="10326386">
                <a:moveTo>
                  <a:pt x="0" y="0"/>
                </a:moveTo>
                <a:lnTo>
                  <a:pt x="10326387" y="0"/>
                </a:lnTo>
                <a:lnTo>
                  <a:pt x="10326387" y="10543796"/>
                </a:lnTo>
                <a:lnTo>
                  <a:pt x="0" y="105437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-2105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7218841"/>
            <a:ext cx="7803708" cy="2039459"/>
            <a:chOff x="0" y="0"/>
            <a:chExt cx="2055298" cy="53714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55298" cy="537142"/>
            </a:xfrm>
            <a:custGeom>
              <a:avLst/>
              <a:gdLst/>
              <a:ahLst/>
              <a:cxnLst/>
              <a:rect r="r" b="b" t="t" l="l"/>
              <a:pathLst>
                <a:path h="537142" w="2055298">
                  <a:moveTo>
                    <a:pt x="11905" y="0"/>
                  </a:moveTo>
                  <a:lnTo>
                    <a:pt x="2043393" y="0"/>
                  </a:lnTo>
                  <a:cubicBezTo>
                    <a:pt x="2049968" y="0"/>
                    <a:pt x="2055298" y="5330"/>
                    <a:pt x="2055298" y="11905"/>
                  </a:cubicBezTo>
                  <a:lnTo>
                    <a:pt x="2055298" y="525237"/>
                  </a:lnTo>
                  <a:cubicBezTo>
                    <a:pt x="2055298" y="531812"/>
                    <a:pt x="2049968" y="537142"/>
                    <a:pt x="2043393" y="537142"/>
                  </a:cubicBezTo>
                  <a:lnTo>
                    <a:pt x="11905" y="537142"/>
                  </a:lnTo>
                  <a:cubicBezTo>
                    <a:pt x="5330" y="537142"/>
                    <a:pt x="0" y="531812"/>
                    <a:pt x="0" y="525237"/>
                  </a:cubicBezTo>
                  <a:lnTo>
                    <a:pt x="0" y="11905"/>
                  </a:lnTo>
                  <a:cubicBezTo>
                    <a:pt x="0" y="5330"/>
                    <a:pt x="5330" y="0"/>
                    <a:pt x="11905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2055298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028700" y="2097088"/>
            <a:ext cx="7803708" cy="17533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780"/>
              </a:lnSpc>
            </a:pPr>
            <a:r>
              <a:rPr lang="en-US" b="true" sz="6780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What is Hypothesis Testing?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4612913"/>
            <a:ext cx="7803708" cy="1212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  <a:spcBef>
                <a:spcPct val="0"/>
              </a:spcBef>
            </a:pPr>
            <a:r>
              <a:rPr lang="en-US" sz="1757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Hypothesis testing is a statistical method used to test assumptions about population parameters based on sample data. It provides a structured framework for making data-driven decisions under uncertainty.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7602300"/>
            <a:ext cx="7803708" cy="1212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Key Components:</a:t>
            </a:r>
          </a:p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• Formulate a testable claim</a:t>
            </a:r>
          </a:p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• Analyze sample evidence</a:t>
            </a:r>
          </a:p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• Make informed decisions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990600"/>
            <a:ext cx="8115300" cy="298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  <a:spcBef>
                <a:spcPct val="0"/>
              </a:spcBef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Introduction to Hypothesis Testing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9486900" y="590550"/>
            <a:ext cx="7886700" cy="4476750"/>
          </a:xfrm>
          <a:custGeom>
            <a:avLst/>
            <a:gdLst/>
            <a:ahLst/>
            <a:cxnLst/>
            <a:rect r="r" b="b" t="t" l="l"/>
            <a:pathLst>
              <a:path h="4476750" w="7886700">
                <a:moveTo>
                  <a:pt x="0" y="0"/>
                </a:moveTo>
                <a:lnTo>
                  <a:pt x="7886700" y="0"/>
                </a:lnTo>
                <a:lnTo>
                  <a:pt x="7886700" y="4476750"/>
                </a:lnTo>
                <a:lnTo>
                  <a:pt x="0" y="44767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1" t="0" r="-11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3563600" y="9620705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5030651" y="2233518"/>
            <a:ext cx="3345815" cy="4483505"/>
          </a:xfrm>
          <a:custGeom>
            <a:avLst/>
            <a:gdLst/>
            <a:ahLst/>
            <a:cxnLst/>
            <a:rect r="r" b="b" t="t" l="l"/>
            <a:pathLst>
              <a:path h="4483505" w="3345815">
                <a:moveTo>
                  <a:pt x="0" y="0"/>
                </a:moveTo>
                <a:lnTo>
                  <a:pt x="3345815" y="0"/>
                </a:lnTo>
                <a:lnTo>
                  <a:pt x="3345815" y="4483504"/>
                </a:lnTo>
                <a:lnTo>
                  <a:pt x="0" y="44835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9551612" y="2932982"/>
            <a:ext cx="7707688" cy="4421037"/>
            <a:chOff x="0" y="0"/>
            <a:chExt cx="7981950" cy="457835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65810" y="21590"/>
              <a:ext cx="6451600" cy="4326890"/>
            </a:xfrm>
            <a:custGeom>
              <a:avLst/>
              <a:gdLst/>
              <a:ahLst/>
              <a:cxnLst/>
              <a:rect r="r" b="b" t="t" l="l"/>
              <a:pathLst>
                <a:path h="4326890" w="6451600">
                  <a:moveTo>
                    <a:pt x="6224270" y="0"/>
                  </a:moveTo>
                  <a:lnTo>
                    <a:pt x="226060" y="0"/>
                  </a:lnTo>
                  <a:cubicBezTo>
                    <a:pt x="101600" y="0"/>
                    <a:pt x="0" y="101600"/>
                    <a:pt x="0" y="226060"/>
                  </a:cubicBezTo>
                  <a:lnTo>
                    <a:pt x="0" y="4326890"/>
                  </a:lnTo>
                  <a:lnTo>
                    <a:pt x="6451601" y="4326890"/>
                  </a:lnTo>
                  <a:lnTo>
                    <a:pt x="6451601" y="226060"/>
                  </a:lnTo>
                  <a:cubicBezTo>
                    <a:pt x="6450331" y="101600"/>
                    <a:pt x="6348731" y="0"/>
                    <a:pt x="6224270" y="0"/>
                  </a:cubicBezTo>
                  <a:close/>
                  <a:moveTo>
                    <a:pt x="6252210" y="4043680"/>
                  </a:moveTo>
                  <a:lnTo>
                    <a:pt x="196851" y="4043680"/>
                  </a:lnTo>
                  <a:lnTo>
                    <a:pt x="196851" y="255270"/>
                  </a:lnTo>
                  <a:lnTo>
                    <a:pt x="6252210" y="255270"/>
                  </a:lnTo>
                  <a:lnTo>
                    <a:pt x="6252210" y="404368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981950" cy="4542790"/>
            </a:xfrm>
            <a:custGeom>
              <a:avLst/>
              <a:gdLst/>
              <a:ahLst/>
              <a:cxnLst/>
              <a:rect r="r" b="b" t="t" l="l"/>
              <a:pathLst>
                <a:path h="4542790" w="7981950">
                  <a:moveTo>
                    <a:pt x="7239000" y="4348480"/>
                  </a:moveTo>
                  <a:lnTo>
                    <a:pt x="7239000" y="243840"/>
                  </a:lnTo>
                  <a:cubicBezTo>
                    <a:pt x="7239000" y="109220"/>
                    <a:pt x="7129780" y="0"/>
                    <a:pt x="6995160" y="0"/>
                  </a:cubicBezTo>
                  <a:lnTo>
                    <a:pt x="985520" y="0"/>
                  </a:lnTo>
                  <a:cubicBezTo>
                    <a:pt x="852170" y="0"/>
                    <a:pt x="742950" y="109220"/>
                    <a:pt x="742950" y="243840"/>
                  </a:cubicBezTo>
                  <a:lnTo>
                    <a:pt x="742950" y="4349750"/>
                  </a:lnTo>
                  <a:lnTo>
                    <a:pt x="0" y="4349750"/>
                  </a:lnTo>
                  <a:lnTo>
                    <a:pt x="0" y="4447540"/>
                  </a:lnTo>
                  <a:cubicBezTo>
                    <a:pt x="0" y="4500880"/>
                    <a:pt x="43180" y="4542790"/>
                    <a:pt x="95250" y="4542790"/>
                  </a:cubicBezTo>
                  <a:lnTo>
                    <a:pt x="7886700" y="4542790"/>
                  </a:lnTo>
                  <a:cubicBezTo>
                    <a:pt x="7940040" y="4542790"/>
                    <a:pt x="7981950" y="4499610"/>
                    <a:pt x="7981950" y="4447540"/>
                  </a:cubicBezTo>
                  <a:lnTo>
                    <a:pt x="7981950" y="4349750"/>
                  </a:lnTo>
                  <a:lnTo>
                    <a:pt x="7239000" y="4349750"/>
                  </a:lnTo>
                  <a:close/>
                  <a:moveTo>
                    <a:pt x="4519930" y="4348480"/>
                  </a:moveTo>
                  <a:lnTo>
                    <a:pt x="4519930" y="4349750"/>
                  </a:lnTo>
                  <a:cubicBezTo>
                    <a:pt x="4519930" y="4403090"/>
                    <a:pt x="4476750" y="4445000"/>
                    <a:pt x="4424680" y="4445000"/>
                  </a:cubicBezTo>
                  <a:lnTo>
                    <a:pt x="3557270" y="4445000"/>
                  </a:lnTo>
                  <a:cubicBezTo>
                    <a:pt x="3503930" y="4445000"/>
                    <a:pt x="3462020" y="4401820"/>
                    <a:pt x="3462020" y="4349750"/>
                  </a:cubicBezTo>
                  <a:lnTo>
                    <a:pt x="3462020" y="4348480"/>
                  </a:lnTo>
                  <a:lnTo>
                    <a:pt x="765810" y="4348480"/>
                  </a:lnTo>
                  <a:lnTo>
                    <a:pt x="765810" y="247650"/>
                  </a:lnTo>
                  <a:cubicBezTo>
                    <a:pt x="765810" y="123190"/>
                    <a:pt x="867410" y="21590"/>
                    <a:pt x="991870" y="21590"/>
                  </a:cubicBezTo>
                  <a:lnTo>
                    <a:pt x="6990080" y="21590"/>
                  </a:lnTo>
                  <a:cubicBezTo>
                    <a:pt x="7114539" y="21590"/>
                    <a:pt x="7216139" y="123190"/>
                    <a:pt x="7216139" y="247650"/>
                  </a:cubicBezTo>
                  <a:lnTo>
                    <a:pt x="7216139" y="4348480"/>
                  </a:lnTo>
                  <a:lnTo>
                    <a:pt x="4519930" y="4348480"/>
                  </a:lnTo>
                  <a:close/>
                </a:path>
              </a:pathLst>
            </a:custGeom>
            <a:solidFill>
              <a:srgbClr val="969696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460750" y="4349750"/>
              <a:ext cx="1059180" cy="96520"/>
            </a:xfrm>
            <a:custGeom>
              <a:avLst/>
              <a:gdLst/>
              <a:ahLst/>
              <a:cxnLst/>
              <a:rect r="r" b="b" t="t" l="l"/>
              <a:pathLst>
                <a:path h="96520" w="1059180">
                  <a:moveTo>
                    <a:pt x="96520" y="96520"/>
                  </a:moveTo>
                  <a:lnTo>
                    <a:pt x="963930" y="96520"/>
                  </a:lnTo>
                  <a:cubicBezTo>
                    <a:pt x="1017270" y="96520"/>
                    <a:pt x="1059180" y="53340"/>
                    <a:pt x="1059180" y="1270"/>
                  </a:cubicBezTo>
                  <a:lnTo>
                    <a:pt x="1059180" y="0"/>
                  </a:lnTo>
                  <a:lnTo>
                    <a:pt x="0" y="0"/>
                  </a:lnTo>
                  <a:lnTo>
                    <a:pt x="0" y="1270"/>
                  </a:lnTo>
                  <a:cubicBezTo>
                    <a:pt x="0" y="53340"/>
                    <a:pt x="43180" y="96520"/>
                    <a:pt x="96520" y="96520"/>
                  </a:cubicBezTo>
                  <a:close/>
                </a:path>
              </a:pathLst>
            </a:custGeom>
            <a:solidFill>
              <a:srgbClr val="727171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163830" y="4542790"/>
              <a:ext cx="7654290" cy="35560"/>
            </a:xfrm>
            <a:custGeom>
              <a:avLst/>
              <a:gdLst/>
              <a:ahLst/>
              <a:cxnLst/>
              <a:rect r="r" b="b" t="t" l="l"/>
              <a:pathLst>
                <a:path h="35560" w="7654290">
                  <a:moveTo>
                    <a:pt x="0" y="0"/>
                  </a:moveTo>
                  <a:cubicBezTo>
                    <a:pt x="0" y="20320"/>
                    <a:pt x="16510" y="35560"/>
                    <a:pt x="35560" y="35560"/>
                  </a:cubicBezTo>
                  <a:lnTo>
                    <a:pt x="7618730" y="35560"/>
                  </a:lnTo>
                  <a:cubicBezTo>
                    <a:pt x="7639050" y="35560"/>
                    <a:pt x="7654290" y="19050"/>
                    <a:pt x="76542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27171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962660" y="276860"/>
              <a:ext cx="6055360" cy="3789680"/>
            </a:xfrm>
            <a:custGeom>
              <a:avLst/>
              <a:gdLst/>
              <a:ahLst/>
              <a:cxnLst/>
              <a:rect r="r" b="b" t="t" l="l"/>
              <a:pathLst>
                <a:path h="3789680" w="6055360">
                  <a:moveTo>
                    <a:pt x="0" y="0"/>
                  </a:moveTo>
                  <a:lnTo>
                    <a:pt x="6055360" y="0"/>
                  </a:lnTo>
                  <a:lnTo>
                    <a:pt x="6055360" y="3789680"/>
                  </a:lnTo>
                  <a:lnTo>
                    <a:pt x="0" y="3789680"/>
                  </a:lnTo>
                  <a:close/>
                </a:path>
              </a:pathLst>
            </a:custGeom>
            <a:blipFill>
              <a:blip r:embed="rId5"/>
              <a:stretch>
                <a:fillRect l="0" t="-3827" r="0" b="-3827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933450" y="2513791"/>
            <a:ext cx="8836660" cy="3681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576"/>
              </a:lnSpc>
            </a:pPr>
            <a:r>
              <a:rPr lang="en-US" b="true" sz="9576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Why Hypothesis</a:t>
            </a:r>
          </a:p>
          <a:p>
            <a:pPr algn="l" marL="0" indent="0" lvl="0">
              <a:lnSpc>
                <a:spcPts val="9576"/>
              </a:lnSpc>
            </a:pPr>
            <a:r>
              <a:rPr lang="en-US" b="true" sz="9576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Testing Matters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33450" y="6669397"/>
            <a:ext cx="8753475" cy="2948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Data-driven decisions 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A/B testing 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User behavior analysis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Fraud detection 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Recommendation systems 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User retention analysis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430250" y="7600633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AutoShape 5" id="5"/>
          <p:cNvSpPr/>
          <p:nvPr/>
        </p:nvSpPr>
        <p:spPr>
          <a:xfrm>
            <a:off x="1028700" y="5356887"/>
            <a:ext cx="16230600" cy="0"/>
          </a:xfrm>
          <a:prstGeom prst="line">
            <a:avLst/>
          </a:prstGeom>
          <a:ln cap="rnd" w="19050">
            <a:solidFill>
              <a:srgbClr val="969696"/>
            </a:solidFill>
            <a:prstDash val="sysDash"/>
            <a:headEnd type="none" len="sm" w="sm"/>
            <a:tailEnd type="none" len="sm" w="sm"/>
          </a:ln>
        </p:spPr>
      </p:sp>
      <p:grpSp>
        <p:nvGrpSpPr>
          <p:cNvPr name="Group 6" id="6"/>
          <p:cNvGrpSpPr/>
          <p:nvPr/>
        </p:nvGrpSpPr>
        <p:grpSpPr>
          <a:xfrm rot="0">
            <a:off x="2701771" y="5143500"/>
            <a:ext cx="426774" cy="426774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854333" y="5143500"/>
            <a:ext cx="426774" cy="42677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1006894" y="5143500"/>
            <a:ext cx="426774" cy="426774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5159455" y="5143500"/>
            <a:ext cx="426774" cy="426774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028700" y="6504015"/>
            <a:ext cx="3772917" cy="1614620"/>
            <a:chOff x="0" y="0"/>
            <a:chExt cx="5030556" cy="2152827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-57150"/>
              <a:ext cx="5030556" cy="698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76"/>
                </a:lnSpc>
                <a:spcBef>
                  <a:spcPct val="0"/>
                </a:spcBef>
              </a:pPr>
              <a:r>
                <a:rPr lang="en-US" b="true" sz="3197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1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0" y="869263"/>
              <a:ext cx="5030556" cy="12835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Formulate hypothesis: Define H₀ and H₁ based on research question.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5181261" y="6504015"/>
            <a:ext cx="3772917" cy="1941840"/>
            <a:chOff x="0" y="0"/>
            <a:chExt cx="5030556" cy="2589120"/>
          </a:xfrm>
        </p:grpSpPr>
        <p:sp>
          <p:nvSpPr>
            <p:cNvPr name="TextBox 22" id="22"/>
            <p:cNvSpPr txBox="true"/>
            <p:nvPr/>
          </p:nvSpPr>
          <p:spPr>
            <a:xfrm rot="0">
              <a:off x="0" y="-57150"/>
              <a:ext cx="5030556" cy="698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76"/>
                </a:lnSpc>
                <a:spcBef>
                  <a:spcPct val="0"/>
                </a:spcBef>
              </a:pPr>
              <a:r>
                <a:rPr lang="en-US" b="true" sz="3197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2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0" y="869263"/>
              <a:ext cx="5030556" cy="17198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Collect data: Gather sample data through experiments or observations.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1028700" y="1841976"/>
            <a:ext cx="16230600" cy="11930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843"/>
              </a:lnSpc>
              <a:spcBef>
                <a:spcPct val="0"/>
              </a:spcBef>
            </a:pPr>
            <a:r>
              <a:rPr lang="en-US" b="true" sz="7031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Statistical Decision Making Framework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Decision Framework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9333822" y="6504015"/>
            <a:ext cx="3772917" cy="1614620"/>
            <a:chOff x="0" y="0"/>
            <a:chExt cx="5030556" cy="2152827"/>
          </a:xfrm>
        </p:grpSpPr>
        <p:sp>
          <p:nvSpPr>
            <p:cNvPr name="TextBox 27" id="27"/>
            <p:cNvSpPr txBox="true"/>
            <p:nvPr/>
          </p:nvSpPr>
          <p:spPr>
            <a:xfrm rot="0">
              <a:off x="0" y="-57150"/>
              <a:ext cx="5030556" cy="698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76"/>
                </a:lnSpc>
                <a:spcBef>
                  <a:spcPct val="0"/>
                </a:spcBef>
              </a:pPr>
              <a:r>
                <a:rPr lang="en-US" b="true" sz="3197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3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0" y="869263"/>
              <a:ext cx="5030556" cy="12835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Compute test statistic: Calculate Z-score, t-statistic, or p-value.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3486383" y="6504015"/>
            <a:ext cx="3772917" cy="1614620"/>
            <a:chOff x="0" y="0"/>
            <a:chExt cx="5030556" cy="2152827"/>
          </a:xfrm>
        </p:grpSpPr>
        <p:sp>
          <p:nvSpPr>
            <p:cNvPr name="TextBox 30" id="30"/>
            <p:cNvSpPr txBox="true"/>
            <p:nvPr/>
          </p:nvSpPr>
          <p:spPr>
            <a:xfrm rot="0">
              <a:off x="0" y="-57150"/>
              <a:ext cx="5030556" cy="698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76"/>
                </a:lnSpc>
                <a:spcBef>
                  <a:spcPct val="0"/>
                </a:spcBef>
              </a:pPr>
              <a:r>
                <a:rPr lang="en-US" b="true" sz="3197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4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0" y="869263"/>
              <a:ext cx="5030556" cy="12835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Make decision: Reject or fail to reject H₀ based on results.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3760787"/>
            <a:ext cx="8115300" cy="2549824"/>
            <a:chOff x="0" y="0"/>
            <a:chExt cx="2137363" cy="67155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7363" cy="671559"/>
            </a:xfrm>
            <a:custGeom>
              <a:avLst/>
              <a:gdLst/>
              <a:ahLst/>
              <a:cxnLst/>
              <a:rect r="r" b="b" t="t" l="l"/>
              <a:pathLst>
                <a:path h="671559" w="2137363">
                  <a:moveTo>
                    <a:pt x="11448" y="0"/>
                  </a:moveTo>
                  <a:lnTo>
                    <a:pt x="2125915" y="0"/>
                  </a:lnTo>
                  <a:cubicBezTo>
                    <a:pt x="2128951" y="0"/>
                    <a:pt x="2131863" y="1206"/>
                    <a:pt x="2134010" y="3353"/>
                  </a:cubicBezTo>
                  <a:cubicBezTo>
                    <a:pt x="2136157" y="5500"/>
                    <a:pt x="2137363" y="8412"/>
                    <a:pt x="2137363" y="11448"/>
                  </a:cubicBezTo>
                  <a:lnTo>
                    <a:pt x="2137363" y="660111"/>
                  </a:lnTo>
                  <a:cubicBezTo>
                    <a:pt x="2137363" y="666433"/>
                    <a:pt x="2132237" y="671559"/>
                    <a:pt x="2125915" y="671559"/>
                  </a:cubicBezTo>
                  <a:lnTo>
                    <a:pt x="11448" y="671559"/>
                  </a:lnTo>
                  <a:cubicBezTo>
                    <a:pt x="5125" y="671559"/>
                    <a:pt x="0" y="666433"/>
                    <a:pt x="0" y="660111"/>
                  </a:cubicBezTo>
                  <a:lnTo>
                    <a:pt x="0" y="11448"/>
                  </a:lnTo>
                  <a:cubicBezTo>
                    <a:pt x="0" y="8412"/>
                    <a:pt x="1206" y="5500"/>
                    <a:pt x="3353" y="3353"/>
                  </a:cubicBezTo>
                  <a:cubicBezTo>
                    <a:pt x="5500" y="1206"/>
                    <a:pt x="8412" y="0"/>
                    <a:pt x="1144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C32323">
                      <a:alpha val="100000"/>
                    </a:srgbClr>
                  </a:gs>
                  <a:gs pos="100000">
                    <a:srgbClr val="894813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7363" cy="70965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6708476"/>
            <a:ext cx="8115300" cy="2549824"/>
            <a:chOff x="0" y="0"/>
            <a:chExt cx="2137363" cy="67155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7363" cy="671559"/>
            </a:xfrm>
            <a:custGeom>
              <a:avLst/>
              <a:gdLst/>
              <a:ahLst/>
              <a:cxnLst/>
              <a:rect r="r" b="b" t="t" l="l"/>
              <a:pathLst>
                <a:path h="671559" w="2137363">
                  <a:moveTo>
                    <a:pt x="11448" y="0"/>
                  </a:moveTo>
                  <a:lnTo>
                    <a:pt x="2125915" y="0"/>
                  </a:lnTo>
                  <a:cubicBezTo>
                    <a:pt x="2128951" y="0"/>
                    <a:pt x="2131863" y="1206"/>
                    <a:pt x="2134010" y="3353"/>
                  </a:cubicBezTo>
                  <a:cubicBezTo>
                    <a:pt x="2136157" y="5500"/>
                    <a:pt x="2137363" y="8412"/>
                    <a:pt x="2137363" y="11448"/>
                  </a:cubicBezTo>
                  <a:lnTo>
                    <a:pt x="2137363" y="660111"/>
                  </a:lnTo>
                  <a:cubicBezTo>
                    <a:pt x="2137363" y="666433"/>
                    <a:pt x="2132237" y="671559"/>
                    <a:pt x="2125915" y="671559"/>
                  </a:cubicBezTo>
                  <a:lnTo>
                    <a:pt x="11448" y="671559"/>
                  </a:lnTo>
                  <a:cubicBezTo>
                    <a:pt x="5125" y="671559"/>
                    <a:pt x="0" y="666433"/>
                    <a:pt x="0" y="660111"/>
                  </a:cubicBezTo>
                  <a:lnTo>
                    <a:pt x="0" y="11448"/>
                  </a:lnTo>
                  <a:cubicBezTo>
                    <a:pt x="0" y="8412"/>
                    <a:pt x="1206" y="5500"/>
                    <a:pt x="3353" y="3353"/>
                  </a:cubicBezTo>
                  <a:cubicBezTo>
                    <a:pt x="5500" y="1206"/>
                    <a:pt x="8412" y="0"/>
                    <a:pt x="1144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235AC3">
                      <a:alpha val="100000"/>
                    </a:srgbClr>
                  </a:gs>
                  <a:gs pos="100000">
                    <a:srgbClr val="133B89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7363" cy="70965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028700" y="1851501"/>
            <a:ext cx="12251463" cy="10692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788"/>
              </a:lnSpc>
              <a:spcBef>
                <a:spcPct val="0"/>
              </a:spcBef>
            </a:pPr>
            <a:r>
              <a:rPr lang="en-US" b="true" sz="6277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What is a Statistical Hypothesis?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40507" y="3984424"/>
            <a:ext cx="7491686" cy="58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6"/>
              </a:lnSpc>
              <a:spcBef>
                <a:spcPct val="0"/>
              </a:spcBef>
            </a:pPr>
            <a:r>
              <a:rPr lang="en-US" b="true" sz="3397">
                <a:gradFill>
                  <a:gsLst>
                    <a:gs pos="0">
                      <a:srgbClr val="C32323">
                        <a:alpha val="100000"/>
                      </a:srgbClr>
                    </a:gs>
                    <a:gs pos="100000">
                      <a:srgbClr val="894813">
                        <a:alpha val="100000"/>
                      </a:srgbClr>
                    </a:gs>
                  </a:gsLst>
                  <a:lin ang="0"/>
                </a:gradFill>
                <a:latin typeface="Helvetica Now Bold"/>
                <a:ea typeface="Helvetica Now Bold"/>
                <a:cs typeface="Helvetica Now Bold"/>
                <a:sym typeface="Helvetica Now Bold"/>
              </a:rPr>
              <a:t>Null Hypothesis (H₀)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40507" y="6932113"/>
            <a:ext cx="7491686" cy="58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6"/>
              </a:lnSpc>
              <a:spcBef>
                <a:spcPct val="0"/>
              </a:spcBef>
            </a:pPr>
            <a:r>
              <a:rPr lang="en-US" b="true" sz="3397">
                <a:gradFill>
                  <a:gsLst>
                    <a:gs pos="0">
                      <a:srgbClr val="235AC3">
                        <a:alpha val="100000"/>
                      </a:srgbClr>
                    </a:gs>
                    <a:gs pos="100000">
                      <a:srgbClr val="133B89">
                        <a:alpha val="100000"/>
                      </a:srgbClr>
                    </a:gs>
                  </a:gsLst>
                  <a:lin ang="0"/>
                </a:gradFill>
                <a:latin typeface="Helvetica Now Bold"/>
                <a:ea typeface="Helvetica Now Bold"/>
                <a:cs typeface="Helvetica Now Bold"/>
                <a:sym typeface="Helvetica Now Bold"/>
              </a:rPr>
              <a:t>Alternative Hypothesis (H₁)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40507" y="4839941"/>
            <a:ext cx="7491686" cy="9532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83"/>
              </a:lnSpc>
              <a:spcBef>
                <a:spcPct val="0"/>
              </a:spcBef>
            </a:pPr>
            <a:r>
              <a:rPr lang="en-US" sz="1845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 statement of no effect or status quo.</a:t>
            </a:r>
          </a:p>
          <a:p>
            <a:pPr algn="l" marL="0" indent="0" lvl="0">
              <a:lnSpc>
                <a:spcPts val="2583"/>
              </a:lnSpc>
              <a:spcBef>
                <a:spcPct val="0"/>
              </a:spcBef>
            </a:pPr>
            <a:r>
              <a:rPr lang="en-US" sz="1845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Example: "The new feature has no impact on user engagement."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40507" y="7787630"/>
            <a:ext cx="7491686" cy="9532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83"/>
              </a:lnSpc>
              <a:spcBef>
                <a:spcPct val="0"/>
              </a:spcBef>
            </a:pPr>
            <a:r>
              <a:rPr lang="en-US" sz="1845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 statement that contradicts H₀, representing an effect or difference.</a:t>
            </a:r>
          </a:p>
          <a:p>
            <a:pPr algn="l" marL="0" indent="0" lvl="0">
              <a:lnSpc>
                <a:spcPts val="2583"/>
              </a:lnSpc>
              <a:spcBef>
                <a:spcPct val="0"/>
              </a:spcBef>
            </a:pPr>
            <a:r>
              <a:rPr lang="en-US" sz="1845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Example: "The new feature increases user engagement."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28700" y="990600"/>
            <a:ext cx="16230600" cy="355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953"/>
              </a:lnSpc>
              <a:spcBef>
                <a:spcPct val="0"/>
              </a:spcBef>
            </a:pPr>
            <a:r>
              <a:rPr lang="en-US" sz="2109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Hypothesis Testing Fundamentals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9658350" y="3762375"/>
            <a:ext cx="7867650" cy="5429250"/>
          </a:xfrm>
          <a:custGeom>
            <a:avLst/>
            <a:gdLst/>
            <a:ahLst/>
            <a:cxnLst/>
            <a:rect r="r" b="b" t="t" l="l"/>
            <a:pathLst>
              <a:path h="5429250" w="7867650">
                <a:moveTo>
                  <a:pt x="0" y="0"/>
                </a:moveTo>
                <a:lnTo>
                  <a:pt x="7867650" y="0"/>
                </a:lnTo>
                <a:lnTo>
                  <a:pt x="7867650" y="5429250"/>
                </a:lnTo>
                <a:lnTo>
                  <a:pt x="0" y="54292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" t="0" r="-5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1687175" y="933450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820092" y="7218841"/>
            <a:ext cx="8012316" cy="2039459"/>
            <a:chOff x="0" y="0"/>
            <a:chExt cx="2110240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10240" cy="537142"/>
            </a:xfrm>
            <a:custGeom>
              <a:avLst/>
              <a:gdLst/>
              <a:ahLst/>
              <a:cxnLst/>
              <a:rect r="r" b="b" t="t" l="l"/>
              <a:pathLst>
                <a:path h="537142" w="2110240">
                  <a:moveTo>
                    <a:pt x="11595" y="0"/>
                  </a:moveTo>
                  <a:lnTo>
                    <a:pt x="2098645" y="0"/>
                  </a:lnTo>
                  <a:cubicBezTo>
                    <a:pt x="2105048" y="0"/>
                    <a:pt x="2110240" y="5191"/>
                    <a:pt x="2110240" y="11595"/>
                  </a:cubicBezTo>
                  <a:lnTo>
                    <a:pt x="2110240" y="525547"/>
                  </a:lnTo>
                  <a:cubicBezTo>
                    <a:pt x="2110240" y="531950"/>
                    <a:pt x="2105048" y="537142"/>
                    <a:pt x="2098645" y="537142"/>
                  </a:cubicBezTo>
                  <a:lnTo>
                    <a:pt x="11595" y="537142"/>
                  </a:lnTo>
                  <a:cubicBezTo>
                    <a:pt x="5191" y="537142"/>
                    <a:pt x="0" y="531950"/>
                    <a:pt x="0" y="525547"/>
                  </a:cubicBezTo>
                  <a:lnTo>
                    <a:pt x="0" y="11595"/>
                  </a:lnTo>
                  <a:cubicBezTo>
                    <a:pt x="0" y="5191"/>
                    <a:pt x="5191" y="0"/>
                    <a:pt x="11595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10240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820092" y="2114040"/>
            <a:ext cx="7803708" cy="20699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4"/>
              </a:lnSpc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The Status Quo Statement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20092" y="4669772"/>
            <a:ext cx="7803708" cy="2027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The null hypothesis (H₀) represents the default assumption that there is no effect, no difference, or no change in the population. It is the statement we test against and attempt to reject with evidence.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2081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34"/>
              </a:lnSpc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Key Principle: "No Effect"</a:t>
            </a:r>
          </a:p>
          <a:p>
            <a:pPr algn="l" marL="0" indent="0" lvl="0">
              <a:lnSpc>
                <a:spcPts val="3234"/>
              </a:lnSpc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Default Assumption: Status Quo</a:t>
            </a:r>
          </a:p>
          <a:p>
            <a:pPr algn="l" marL="0" indent="0" lvl="0">
              <a:lnSpc>
                <a:spcPts val="3234"/>
              </a:lnSpc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Goal: Test Against H₀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Null Hypothesis (H₀)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486900" y="1428750"/>
            <a:ext cx="7829550" cy="7143750"/>
          </a:xfrm>
          <a:custGeom>
            <a:avLst/>
            <a:gdLst/>
            <a:ahLst/>
            <a:cxnLst/>
            <a:rect r="r" b="b" t="t" l="l"/>
            <a:pathLst>
              <a:path h="7143750" w="7829550">
                <a:moveTo>
                  <a:pt x="0" y="0"/>
                </a:moveTo>
                <a:lnTo>
                  <a:pt x="7829550" y="0"/>
                </a:lnTo>
                <a:lnTo>
                  <a:pt x="7829550" y="7143750"/>
                </a:lnTo>
                <a:lnTo>
                  <a:pt x="0" y="71437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63" t="0" r="-63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96675" y="8705350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629423" y="7218841"/>
            <a:ext cx="8202985" cy="2039459"/>
            <a:chOff x="0" y="0"/>
            <a:chExt cx="2160457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60457" cy="537142"/>
            </a:xfrm>
            <a:custGeom>
              <a:avLst/>
              <a:gdLst/>
              <a:ahLst/>
              <a:cxnLst/>
              <a:rect r="r" b="b" t="t" l="l"/>
              <a:pathLst>
                <a:path h="537142" w="2160457">
                  <a:moveTo>
                    <a:pt x="11326" y="0"/>
                  </a:moveTo>
                  <a:lnTo>
                    <a:pt x="2149132" y="0"/>
                  </a:lnTo>
                  <a:cubicBezTo>
                    <a:pt x="2155386" y="0"/>
                    <a:pt x="2160457" y="5071"/>
                    <a:pt x="2160457" y="11326"/>
                  </a:cubicBezTo>
                  <a:lnTo>
                    <a:pt x="2160457" y="525816"/>
                  </a:lnTo>
                  <a:cubicBezTo>
                    <a:pt x="2160457" y="532071"/>
                    <a:pt x="2155386" y="537142"/>
                    <a:pt x="2149132" y="537142"/>
                  </a:cubicBezTo>
                  <a:lnTo>
                    <a:pt x="11326" y="537142"/>
                  </a:lnTo>
                  <a:cubicBezTo>
                    <a:pt x="5071" y="537142"/>
                    <a:pt x="0" y="532071"/>
                    <a:pt x="0" y="525816"/>
                  </a:cubicBezTo>
                  <a:lnTo>
                    <a:pt x="0" y="11326"/>
                  </a:lnTo>
                  <a:cubicBezTo>
                    <a:pt x="0" y="5071"/>
                    <a:pt x="5071" y="0"/>
                    <a:pt x="11326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60457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116138"/>
            <a:ext cx="7803708" cy="20699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4"/>
              </a:lnSpc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Understanding H₁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12913"/>
            <a:ext cx="7803708" cy="1980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64"/>
              </a:lnSpc>
              <a:spcBef>
                <a:spcPct val="0"/>
              </a:spcBef>
            </a:pPr>
            <a:r>
              <a:rPr lang="en-US" sz="2260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The alternative hypothesis (H₁) is the statement that contradicts the null hypothesis. It represents the effect, difference, or change that the researcher is trying to detect through statistical testing.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1808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64"/>
              </a:lnSpc>
            </a:pPr>
            <a:r>
              <a:rPr lang="en-US" sz="226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Contradicts H₀</a:t>
            </a:r>
          </a:p>
          <a:p>
            <a:pPr algn="l" marL="0" indent="0" lvl="0">
              <a:lnSpc>
                <a:spcPts val="3164"/>
              </a:lnSpc>
            </a:pPr>
            <a:r>
              <a:rPr lang="en-US" sz="226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Represents Effect or Change</a:t>
            </a:r>
          </a:p>
          <a:p>
            <a:pPr algn="l" marL="0" indent="0" lvl="0">
              <a:lnSpc>
                <a:spcPts val="3164"/>
              </a:lnSpc>
            </a:pPr>
            <a:r>
              <a:rPr lang="en-US" sz="226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What We Aim to Prove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380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64"/>
              </a:lnSpc>
              <a:spcBef>
                <a:spcPct val="0"/>
              </a:spcBef>
            </a:pPr>
            <a:r>
              <a:rPr lang="en-US" sz="226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Alternative Hypothesis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486900" y="1428750"/>
            <a:ext cx="7810500" cy="7143750"/>
          </a:xfrm>
          <a:custGeom>
            <a:avLst/>
            <a:gdLst/>
            <a:ahLst/>
            <a:cxnLst/>
            <a:rect r="r" b="b" t="t" l="l"/>
            <a:pathLst>
              <a:path h="7143750" w="7810500">
                <a:moveTo>
                  <a:pt x="0" y="0"/>
                </a:moveTo>
                <a:lnTo>
                  <a:pt x="7810500" y="0"/>
                </a:lnTo>
                <a:lnTo>
                  <a:pt x="7810500" y="7143750"/>
                </a:lnTo>
                <a:lnTo>
                  <a:pt x="0" y="71437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8" t="0" r="-48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87150" y="8754251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666106" y="5121116"/>
            <a:ext cx="4816081" cy="3866789"/>
            <a:chOff x="0" y="0"/>
            <a:chExt cx="7467600" cy="59956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467600" cy="4513580"/>
            </a:xfrm>
            <a:custGeom>
              <a:avLst/>
              <a:gdLst/>
              <a:ahLst/>
              <a:cxnLst/>
              <a:rect r="r" b="b" t="t" l="l"/>
              <a:pathLst>
                <a:path h="4513580" w="7467600">
                  <a:moveTo>
                    <a:pt x="7127240" y="0"/>
                  </a:moveTo>
                  <a:lnTo>
                    <a:pt x="340360" y="0"/>
                  </a:lnTo>
                  <a:cubicBezTo>
                    <a:pt x="152400" y="0"/>
                    <a:pt x="0" y="152400"/>
                    <a:pt x="0" y="340360"/>
                  </a:cubicBezTo>
                  <a:lnTo>
                    <a:pt x="0" y="4513580"/>
                  </a:lnTo>
                  <a:lnTo>
                    <a:pt x="7467600" y="4513580"/>
                  </a:lnTo>
                  <a:lnTo>
                    <a:pt x="7467600" y="340360"/>
                  </a:lnTo>
                  <a:cubicBezTo>
                    <a:pt x="7467600" y="152400"/>
                    <a:pt x="7315200" y="0"/>
                    <a:pt x="7127240" y="0"/>
                  </a:cubicBezTo>
                  <a:close/>
                  <a:moveTo>
                    <a:pt x="7142480" y="4188460"/>
                  </a:moveTo>
                  <a:lnTo>
                    <a:pt x="314961" y="4188460"/>
                  </a:lnTo>
                  <a:lnTo>
                    <a:pt x="314961" y="353060"/>
                  </a:lnTo>
                  <a:lnTo>
                    <a:pt x="7142480" y="353060"/>
                  </a:lnTo>
                  <a:lnTo>
                    <a:pt x="7142480" y="41884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4514850"/>
              <a:ext cx="7467600" cy="695960"/>
            </a:xfrm>
            <a:custGeom>
              <a:avLst/>
              <a:gdLst/>
              <a:ahLst/>
              <a:cxnLst/>
              <a:rect r="r" b="b" t="t" l="l"/>
              <a:pathLst>
                <a:path h="695960" w="7467600">
                  <a:moveTo>
                    <a:pt x="0" y="355600"/>
                  </a:moveTo>
                  <a:cubicBezTo>
                    <a:pt x="0" y="543560"/>
                    <a:pt x="152400" y="695960"/>
                    <a:pt x="340360" y="695960"/>
                  </a:cubicBezTo>
                  <a:lnTo>
                    <a:pt x="7127240" y="695960"/>
                  </a:lnTo>
                  <a:cubicBezTo>
                    <a:pt x="7315200" y="695960"/>
                    <a:pt x="7467600" y="543560"/>
                    <a:pt x="7467600" y="355600"/>
                  </a:cubicBezTo>
                  <a:lnTo>
                    <a:pt x="7467600" y="0"/>
                  </a:lnTo>
                  <a:lnTo>
                    <a:pt x="0" y="0"/>
                  </a:lnTo>
                  <a:lnTo>
                    <a:pt x="0" y="355600"/>
                  </a:lnTo>
                  <a:close/>
                </a:path>
              </a:pathLst>
            </a:custGeom>
            <a:solidFill>
              <a:srgbClr val="D8DCE1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434265" y="5210810"/>
              <a:ext cx="2596530" cy="786130"/>
            </a:xfrm>
            <a:custGeom>
              <a:avLst/>
              <a:gdLst/>
              <a:ahLst/>
              <a:cxnLst/>
              <a:rect r="r" b="b" t="t" l="l"/>
              <a:pathLst>
                <a:path h="786130" w="2596530">
                  <a:moveTo>
                    <a:pt x="1253815" y="0"/>
                  </a:moveTo>
                  <a:lnTo>
                    <a:pt x="448635" y="0"/>
                  </a:lnTo>
                  <a:cubicBezTo>
                    <a:pt x="448635" y="0"/>
                    <a:pt x="424505" y="370840"/>
                    <a:pt x="399105" y="525780"/>
                  </a:cubicBezTo>
                  <a:cubicBezTo>
                    <a:pt x="354655" y="791210"/>
                    <a:pt x="82875" y="706120"/>
                    <a:pt x="5405" y="762000"/>
                  </a:cubicBezTo>
                  <a:cubicBezTo>
                    <a:pt x="-4755" y="769620"/>
                    <a:pt x="325" y="786130"/>
                    <a:pt x="13025" y="786130"/>
                  </a:cubicBezTo>
                  <a:lnTo>
                    <a:pt x="2583505" y="786130"/>
                  </a:lnTo>
                  <a:cubicBezTo>
                    <a:pt x="2596205" y="786130"/>
                    <a:pt x="2601285" y="769620"/>
                    <a:pt x="2591125" y="762000"/>
                  </a:cubicBezTo>
                  <a:cubicBezTo>
                    <a:pt x="2513655" y="706120"/>
                    <a:pt x="2241875" y="791210"/>
                    <a:pt x="2197425" y="525780"/>
                  </a:cubicBezTo>
                  <a:cubicBezTo>
                    <a:pt x="2172025" y="370840"/>
                    <a:pt x="2147895" y="0"/>
                    <a:pt x="2147895" y="0"/>
                  </a:cubicBezTo>
                  <a:lnTo>
                    <a:pt x="1253815" y="0"/>
                  </a:lnTo>
                  <a:close/>
                </a:path>
              </a:pathLst>
            </a:custGeom>
            <a:solidFill>
              <a:srgbClr val="BBBBB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14960" y="353060"/>
              <a:ext cx="6827520" cy="3835400"/>
            </a:xfrm>
            <a:custGeom>
              <a:avLst/>
              <a:gdLst/>
              <a:ahLst/>
              <a:cxnLst/>
              <a:rect r="r" b="b" t="t" l="l"/>
              <a:pathLst>
                <a:path h="38354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3835400"/>
                  </a:lnTo>
                  <a:lnTo>
                    <a:pt x="0" y="3835400"/>
                  </a:lnTo>
                  <a:close/>
                </a:path>
              </a:pathLst>
            </a:custGeom>
            <a:blipFill>
              <a:blip r:embed="rId4"/>
              <a:stretch>
                <a:fillRect l="0" t="-733" r="0" b="-73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Examples of Hypotheses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Hypothesis Testing Fundamentals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724751"/>
            <a:ext cx="16230600" cy="815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Practical hypothesis examples relevant to digital business analytics and data-driven decision making.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195078" y="5086350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Ad Campaign Click-Through Rate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195078" y="6529253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409A2E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Website Conversion Rate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95078" y="5610225"/>
            <a:ext cx="90678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6"/>
              </a:lnSpc>
              <a:spcBef>
                <a:spcPct val="0"/>
              </a:spcBef>
            </a:pPr>
            <a:r>
              <a:rPr lang="en-US" sz="224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H₀: μ₁ = μ₂ (no increase in CTR)</a:t>
            </a:r>
          </a:p>
          <a:p>
            <a:pPr algn="l" marL="0" indent="0" lvl="0">
              <a:lnSpc>
                <a:spcPts val="3136"/>
              </a:lnSpc>
              <a:spcBef>
                <a:spcPct val="0"/>
              </a:spcBef>
            </a:pPr>
            <a:r>
              <a:rPr lang="en-US" sz="224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H₁: μ₁ &gt; μ₂ (new campaign increases CTR)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195078" y="7048500"/>
            <a:ext cx="9067800" cy="1162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6"/>
              </a:lnSpc>
              <a:spcBef>
                <a:spcPct val="0"/>
              </a:spcBef>
            </a:pPr>
            <a:r>
              <a:rPr lang="en-US" sz="224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H₀: μ = 2% (no change)</a:t>
            </a:r>
          </a:p>
          <a:p>
            <a:pPr algn="l" marL="0" indent="0" lvl="0">
              <a:lnSpc>
                <a:spcPts val="3136"/>
              </a:lnSpc>
              <a:spcBef>
                <a:spcPct val="0"/>
              </a:spcBef>
            </a:pPr>
            <a:r>
              <a:rPr lang="en-US" sz="224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H₁: μ ≠ 2% (conversion rate differs)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195078" y="7972425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6"/>
              </a:lnSpc>
              <a:spcBef>
                <a:spcPct val="0"/>
              </a:spcBef>
            </a:pPr>
            <a:r>
              <a:rPr lang="en-US" b="true" sz="2612" strike="noStrike" u="none">
                <a:solidFill>
                  <a:srgbClr val="E47C22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User Engagement Testing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195078" y="8496300"/>
            <a:ext cx="90678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6"/>
              </a:lnSpc>
              <a:spcBef>
                <a:spcPct val="0"/>
              </a:spcBef>
            </a:pPr>
            <a:r>
              <a:rPr lang="en-US" sz="224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H₀: μ = μ₀ (no effect on session duration)</a:t>
            </a:r>
          </a:p>
          <a:p>
            <a:pPr algn="l" marL="0" indent="0" lvl="0">
              <a:lnSpc>
                <a:spcPts val="3136"/>
              </a:lnSpc>
              <a:spcBef>
                <a:spcPct val="0"/>
              </a:spcBef>
            </a:pPr>
            <a:r>
              <a:rPr lang="en-US" sz="224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H₁: μ &gt; μ₀ (new feature increases duration)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181225" y="9426054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4325600" y="6448425"/>
            <a:ext cx="295275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b="true" sz="3200" u="none">
                <a:solidFill>
                  <a:srgbClr val="E47C22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Step 5</a:t>
            </a:r>
          </a:p>
        </p:txBody>
      </p:sp>
      <p:sp>
        <p:nvSpPr>
          <p:cNvPr name="AutoShape 6" id="6"/>
          <p:cNvSpPr/>
          <p:nvPr/>
        </p:nvSpPr>
        <p:spPr>
          <a:xfrm>
            <a:off x="1028700" y="5356887"/>
            <a:ext cx="16230600" cy="0"/>
          </a:xfrm>
          <a:prstGeom prst="line">
            <a:avLst/>
          </a:prstGeom>
          <a:ln cap="rnd" w="19050">
            <a:solidFill>
              <a:srgbClr val="969696"/>
            </a:solidFill>
            <a:prstDash val="sysDash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4325600" y="7143750"/>
            <a:ext cx="2952750" cy="1295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7"/>
              </a:lnSpc>
            </a:pPr>
            <a:r>
              <a:rPr lang="en-US" sz="1869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Interpret results: explain practical meaning of p-value and conclusion.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2295525" y="5143500"/>
            <a:ext cx="426774" cy="42677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5619750" y="5143500"/>
            <a:ext cx="426774" cy="42677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8943975" y="5143500"/>
            <a:ext cx="426774" cy="426774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2268200" y="5143500"/>
            <a:ext cx="426774" cy="426774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7C22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5592425" y="5143500"/>
            <a:ext cx="428625" cy="428625"/>
            <a:chOff x="0" y="0"/>
            <a:chExt cx="112871" cy="112871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12871" cy="112871"/>
            </a:xfrm>
            <a:custGeom>
              <a:avLst/>
              <a:gdLst/>
              <a:ahLst/>
              <a:cxnLst/>
              <a:rect r="r" b="b" t="t" l="l"/>
              <a:pathLst>
                <a:path h="112871" w="112871">
                  <a:moveTo>
                    <a:pt x="56436" y="0"/>
                  </a:moveTo>
                  <a:cubicBezTo>
                    <a:pt x="25267" y="0"/>
                    <a:pt x="0" y="25267"/>
                    <a:pt x="0" y="56436"/>
                  </a:cubicBezTo>
                  <a:cubicBezTo>
                    <a:pt x="0" y="87604"/>
                    <a:pt x="25267" y="112871"/>
                    <a:pt x="56436" y="112871"/>
                  </a:cubicBezTo>
                  <a:cubicBezTo>
                    <a:pt x="87604" y="112871"/>
                    <a:pt x="112871" y="87604"/>
                    <a:pt x="112871" y="56436"/>
                  </a:cubicBezTo>
                  <a:cubicBezTo>
                    <a:pt x="112871" y="25267"/>
                    <a:pt x="87604" y="0"/>
                    <a:pt x="56436" y="0"/>
                  </a:cubicBezTo>
                  <a:close/>
                </a:path>
              </a:pathLst>
            </a:custGeom>
            <a:solidFill>
              <a:srgbClr val="E47C22"/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112871" cy="150971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028700" y="6504015"/>
            <a:ext cx="2952750" cy="1609725"/>
            <a:chOff x="0" y="0"/>
            <a:chExt cx="3937000" cy="2146300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-57150"/>
              <a:ext cx="3937000" cy="7048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97"/>
                </a:lnSpc>
                <a:spcBef>
                  <a:spcPct val="0"/>
                </a:spcBef>
              </a:pPr>
              <a:r>
                <a:rPr lang="en-US" b="true" sz="3212" strike="noStrike" u="none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1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0" y="863600"/>
              <a:ext cx="3937000" cy="12827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Define hypotheses (H₀ and H₁) based on research question.</a:t>
              </a: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4352586" y="6504015"/>
            <a:ext cx="2952750" cy="1609725"/>
            <a:chOff x="0" y="0"/>
            <a:chExt cx="3937000" cy="2146300"/>
          </a:xfrm>
        </p:grpSpPr>
        <p:sp>
          <p:nvSpPr>
            <p:cNvPr name="TextBox 27" id="27"/>
            <p:cNvSpPr txBox="true"/>
            <p:nvPr/>
          </p:nvSpPr>
          <p:spPr>
            <a:xfrm rot="0">
              <a:off x="0" y="-57150"/>
              <a:ext cx="3937000" cy="7048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97"/>
                </a:lnSpc>
                <a:spcBef>
                  <a:spcPct val="0"/>
                </a:spcBef>
              </a:pPr>
              <a:r>
                <a:rPr lang="en-US" b="true" sz="3212" strike="noStrike" u="none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2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0" y="863600"/>
              <a:ext cx="3937000" cy="12827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Choose significance level (α): typically 0.05, 0.01, or 0.10.</a:t>
              </a:r>
            </a:p>
          </p:txBody>
        </p:sp>
      </p:grpSp>
      <p:sp>
        <p:nvSpPr>
          <p:cNvPr name="TextBox 29" id="29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Steps in Hypothesis Testing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Hypothesis Testing Process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7676472" y="6504015"/>
            <a:ext cx="2952750" cy="1552575"/>
            <a:chOff x="0" y="0"/>
            <a:chExt cx="3937000" cy="2070100"/>
          </a:xfrm>
        </p:grpSpPr>
        <p:sp>
          <p:nvSpPr>
            <p:cNvPr name="TextBox 32" id="32"/>
            <p:cNvSpPr txBox="true"/>
            <p:nvPr/>
          </p:nvSpPr>
          <p:spPr>
            <a:xfrm rot="0">
              <a:off x="0" y="-57150"/>
              <a:ext cx="3937000" cy="7048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97"/>
                </a:lnSpc>
                <a:spcBef>
                  <a:spcPct val="0"/>
                </a:spcBef>
              </a:pPr>
              <a:r>
                <a:rPr lang="en-US" b="true" sz="3212" strike="noStrike" u="none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3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0" y="863600"/>
              <a:ext cx="3937000" cy="12065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462"/>
                </a:lnSpc>
                <a:spcBef>
                  <a:spcPct val="0"/>
                </a:spcBef>
              </a:pPr>
              <a:r>
                <a:rPr lang="en-US" sz="1758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Collect sample data and calculate the test statistic (Z or t).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1000358" y="6504015"/>
            <a:ext cx="2952750" cy="1285875"/>
            <a:chOff x="0" y="0"/>
            <a:chExt cx="3937000" cy="1714500"/>
          </a:xfrm>
        </p:grpSpPr>
        <p:sp>
          <p:nvSpPr>
            <p:cNvPr name="TextBox 35" id="35"/>
            <p:cNvSpPr txBox="true"/>
            <p:nvPr/>
          </p:nvSpPr>
          <p:spPr>
            <a:xfrm rot="0">
              <a:off x="0" y="-57150"/>
              <a:ext cx="3937000" cy="7048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97"/>
                </a:lnSpc>
                <a:spcBef>
                  <a:spcPct val="0"/>
                </a:spcBef>
              </a:pPr>
              <a:r>
                <a:rPr lang="en-US" b="true" sz="3212" strike="noStrike" u="none">
                  <a:solidFill>
                    <a:srgbClr val="E47C22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4</a:t>
              </a:r>
            </a:p>
          </p:txBody>
        </p:sp>
        <p:sp>
          <p:nvSpPr>
            <p:cNvPr name="TextBox 36" id="36"/>
            <p:cNvSpPr txBox="true"/>
            <p:nvPr/>
          </p:nvSpPr>
          <p:spPr>
            <a:xfrm rot="0">
              <a:off x="0" y="863600"/>
              <a:ext cx="3937000" cy="8509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580"/>
                </a:lnSpc>
                <a:spcBef>
                  <a:spcPct val="0"/>
                </a:spcBef>
              </a:pPr>
              <a:r>
                <a:rPr lang="en-US" sz="1842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Make decision: reject or fail to reject H₀.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96913" y="7218841"/>
            <a:ext cx="8035495" cy="2039459"/>
            <a:chOff x="0" y="0"/>
            <a:chExt cx="2116344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16344" cy="537142"/>
            </a:xfrm>
            <a:custGeom>
              <a:avLst/>
              <a:gdLst/>
              <a:ahLst/>
              <a:cxnLst/>
              <a:rect r="r" b="b" t="t" l="l"/>
              <a:pathLst>
                <a:path h="537142" w="2116344">
                  <a:moveTo>
                    <a:pt x="11562" y="0"/>
                  </a:moveTo>
                  <a:lnTo>
                    <a:pt x="2104783" y="0"/>
                  </a:lnTo>
                  <a:cubicBezTo>
                    <a:pt x="2107849" y="0"/>
                    <a:pt x="2110790" y="1218"/>
                    <a:pt x="2112958" y="3386"/>
                  </a:cubicBezTo>
                  <a:cubicBezTo>
                    <a:pt x="2115126" y="5555"/>
                    <a:pt x="2116344" y="8495"/>
                    <a:pt x="2116344" y="11562"/>
                  </a:cubicBezTo>
                  <a:lnTo>
                    <a:pt x="2116344" y="525580"/>
                  </a:lnTo>
                  <a:cubicBezTo>
                    <a:pt x="2116344" y="531965"/>
                    <a:pt x="2111168" y="537142"/>
                    <a:pt x="2104783" y="537142"/>
                  </a:cubicBezTo>
                  <a:lnTo>
                    <a:pt x="11562" y="537142"/>
                  </a:lnTo>
                  <a:cubicBezTo>
                    <a:pt x="8495" y="537142"/>
                    <a:pt x="5555" y="535923"/>
                    <a:pt x="3386" y="533755"/>
                  </a:cubicBezTo>
                  <a:cubicBezTo>
                    <a:pt x="1218" y="531587"/>
                    <a:pt x="0" y="528646"/>
                    <a:pt x="0" y="525580"/>
                  </a:cubicBezTo>
                  <a:lnTo>
                    <a:pt x="0" y="11562"/>
                  </a:lnTo>
                  <a:cubicBezTo>
                    <a:pt x="0" y="8495"/>
                    <a:pt x="1218" y="5555"/>
                    <a:pt x="3386" y="3386"/>
                  </a:cubicBezTo>
                  <a:cubicBezTo>
                    <a:pt x="5555" y="1218"/>
                    <a:pt x="8495" y="0"/>
                    <a:pt x="11562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16344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116138"/>
            <a:ext cx="7803708" cy="20699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4"/>
              </a:lnSpc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Understanding α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12913"/>
            <a:ext cx="7803708" cy="1212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  <a:spcBef>
                <a:spcPct val="0"/>
              </a:spcBef>
            </a:pPr>
            <a:r>
              <a:rPr lang="en-US" sz="1757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The significance level (α) is the threshold probability for rejecting H₀ when it is actually true. It represents the maximum acceptable risk of making a Type I error in your statistical decision.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212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Common α Values:</a:t>
            </a:r>
          </a:p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α = 0.05 (5% risk)</a:t>
            </a:r>
          </a:p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α = 0.01 (1% risk)</a:t>
            </a:r>
          </a:p>
          <a:p>
            <a:pPr algn="l" marL="0" indent="0" lvl="0">
              <a:lnSpc>
                <a:spcPts val="2460"/>
              </a:lnSpc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α = 0.10 (10% risk)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298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  <a:spcBef>
                <a:spcPct val="0"/>
              </a:spcBef>
            </a:pPr>
            <a:r>
              <a:rPr lang="en-US" sz="1757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Significance Level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477375" y="952500"/>
            <a:ext cx="7829550" cy="8382000"/>
          </a:xfrm>
          <a:custGeom>
            <a:avLst/>
            <a:gdLst/>
            <a:ahLst/>
            <a:cxnLst/>
            <a:rect r="r" b="b" t="t" l="l"/>
            <a:pathLst>
              <a:path h="8382000" w="7829550">
                <a:moveTo>
                  <a:pt x="0" y="0"/>
                </a:moveTo>
                <a:lnTo>
                  <a:pt x="7829550" y="0"/>
                </a:lnTo>
                <a:lnTo>
                  <a:pt x="7829550" y="8382000"/>
                </a:lnTo>
                <a:lnTo>
                  <a:pt x="0" y="838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8" r="0" b="-18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87150" y="950595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4019468"/>
            <a:ext cx="16230600" cy="5107290"/>
            <a:chOff x="0" y="0"/>
            <a:chExt cx="4274726" cy="134513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274726" cy="1345130"/>
            </a:xfrm>
            <a:custGeom>
              <a:avLst/>
              <a:gdLst/>
              <a:ahLst/>
              <a:cxnLst/>
              <a:rect r="r" b="b" t="t" l="l"/>
              <a:pathLst>
                <a:path h="1345130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1345130"/>
                  </a:lnTo>
                  <a:lnTo>
                    <a:pt x="0" y="1345130"/>
                  </a:ln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274726" cy="13832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4349829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Decision Rule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138261" y="4349829"/>
            <a:ext cx="3901917" cy="372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3"/>
              </a:lnSpc>
              <a:spcBef>
                <a:spcPct val="0"/>
              </a:spcBef>
            </a:pPr>
            <a:r>
              <a:rPr lang="en-US" b="true" sz="2209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Rejection Region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249728" y="4349829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Critical Value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5345348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Location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138261" y="5345348"/>
            <a:ext cx="3901917" cy="372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3"/>
              </a:lnSpc>
              <a:spcBef>
                <a:spcPct val="0"/>
              </a:spcBef>
            </a:pPr>
            <a:r>
              <a:rPr lang="en-US" b="true" sz="2209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Tail(s) of distribution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249728" y="5345348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Boundary point (Zα)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" y="6340868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Decision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138261" y="6340868"/>
            <a:ext cx="3901917" cy="372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3"/>
              </a:lnSpc>
              <a:spcBef>
                <a:spcPct val="0"/>
              </a:spcBef>
            </a:pPr>
            <a:r>
              <a:rPr lang="en-US" b="true" sz="2209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Reject H₀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249728" y="6340868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Compare statistic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28700" y="7336387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Probability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138261" y="7336387"/>
            <a:ext cx="3901917" cy="372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3"/>
              </a:lnSpc>
              <a:spcBef>
                <a:spcPct val="0"/>
              </a:spcBef>
            </a:pPr>
            <a:r>
              <a:rPr lang="en-US" b="true" sz="2209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α (e.g., 5%)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249728" y="7336387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Significance level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28700" y="8332702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Color Code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138261" y="8332702"/>
            <a:ext cx="3901917" cy="372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3"/>
              </a:lnSpc>
              <a:spcBef>
                <a:spcPct val="0"/>
              </a:spcBef>
            </a:pPr>
            <a:r>
              <a:rPr lang="en-US" b="true" sz="2209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Orange shaded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249728" y="8332702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Marked on curve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357383" y="4349829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Acceptance Region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357383" y="5345348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Center of distribution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357383" y="6340868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Fail to reject H₀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357383" y="7336387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1 - α (e.g., 95%)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3357383" y="8332702"/>
            <a:ext cx="3901917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Blue/white area</a:t>
            </a:r>
          </a:p>
        </p:txBody>
      </p:sp>
      <p:sp>
        <p:nvSpPr>
          <p:cNvPr name="AutoShape 28" id="28"/>
          <p:cNvSpPr/>
          <p:nvPr/>
        </p:nvSpPr>
        <p:spPr>
          <a:xfrm flipV="true">
            <a:off x="1028700" y="8051714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9" id="29"/>
          <p:cNvSpPr/>
          <p:nvPr/>
        </p:nvSpPr>
        <p:spPr>
          <a:xfrm flipV="true">
            <a:off x="1028700" y="7070217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0" id="30"/>
          <p:cNvSpPr/>
          <p:nvPr/>
        </p:nvSpPr>
        <p:spPr>
          <a:xfrm flipV="true">
            <a:off x="1028700" y="6088720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1" id="31"/>
          <p:cNvSpPr/>
          <p:nvPr/>
        </p:nvSpPr>
        <p:spPr>
          <a:xfrm flipV="true">
            <a:off x="1028700" y="5107223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2" id="32"/>
          <p:cNvSpPr/>
          <p:nvPr/>
        </p:nvSpPr>
        <p:spPr>
          <a:xfrm>
            <a:off x="9144000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3" id="33"/>
          <p:cNvSpPr/>
          <p:nvPr/>
        </p:nvSpPr>
        <p:spPr>
          <a:xfrm flipH="true">
            <a:off x="5077803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4" id="34"/>
          <p:cNvSpPr/>
          <p:nvPr/>
        </p:nvSpPr>
        <p:spPr>
          <a:xfrm flipH="true">
            <a:off x="13265945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5" id="35"/>
          <p:cNvSpPr txBox="true"/>
          <p:nvPr/>
        </p:nvSpPr>
        <p:spPr>
          <a:xfrm rot="0">
            <a:off x="1028700" y="1832451"/>
            <a:ext cx="16230600" cy="1178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9"/>
              </a:lnSpc>
              <a:spcBef>
                <a:spcPct val="0"/>
              </a:spcBef>
            </a:pPr>
            <a:r>
              <a:rPr lang="en-US" b="true" sz="6863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Rejection Region vs Acceptance Region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028700" y="990600"/>
            <a:ext cx="16230600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34"/>
              </a:lnSpc>
              <a:spcBef>
                <a:spcPct val="0"/>
              </a:spcBef>
            </a:pPr>
            <a:r>
              <a:rPr lang="en-US" sz="2310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Statistical Decision Making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609459" y="7218841"/>
            <a:ext cx="8222949" cy="2039459"/>
            <a:chOff x="0" y="0"/>
            <a:chExt cx="2165715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65715" cy="537142"/>
            </a:xfrm>
            <a:custGeom>
              <a:avLst/>
              <a:gdLst/>
              <a:ahLst/>
              <a:cxnLst/>
              <a:rect r="r" b="b" t="t" l="l"/>
              <a:pathLst>
                <a:path h="537142" w="2165715">
                  <a:moveTo>
                    <a:pt x="11298" y="0"/>
                  </a:moveTo>
                  <a:lnTo>
                    <a:pt x="2154417" y="0"/>
                  </a:lnTo>
                  <a:cubicBezTo>
                    <a:pt x="2157413" y="0"/>
                    <a:pt x="2160287" y="1190"/>
                    <a:pt x="2162406" y="3309"/>
                  </a:cubicBezTo>
                  <a:cubicBezTo>
                    <a:pt x="2164525" y="5428"/>
                    <a:pt x="2165715" y="8302"/>
                    <a:pt x="2165715" y="11298"/>
                  </a:cubicBezTo>
                  <a:lnTo>
                    <a:pt x="2165715" y="525844"/>
                  </a:lnTo>
                  <a:cubicBezTo>
                    <a:pt x="2165715" y="532083"/>
                    <a:pt x="2160657" y="537142"/>
                    <a:pt x="2154417" y="537142"/>
                  </a:cubicBezTo>
                  <a:lnTo>
                    <a:pt x="11298" y="537142"/>
                  </a:lnTo>
                  <a:cubicBezTo>
                    <a:pt x="5058" y="537142"/>
                    <a:pt x="0" y="532083"/>
                    <a:pt x="0" y="525844"/>
                  </a:cubicBezTo>
                  <a:lnTo>
                    <a:pt x="0" y="11298"/>
                  </a:lnTo>
                  <a:cubicBezTo>
                    <a:pt x="0" y="5058"/>
                    <a:pt x="5058" y="0"/>
                    <a:pt x="11298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65715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068513"/>
            <a:ext cx="7803708" cy="1509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16"/>
              </a:lnSpc>
            </a:pPr>
            <a:r>
              <a:rPr lang="en-US" b="true" sz="5816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Normal Distribution for Hypothesis Testing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12913"/>
            <a:ext cx="7803708" cy="2072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The bell curve illustrates how we make statistical decisions. Critical values divide the distribution into rejection and acceptance regions, determining when we reject H₀.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2344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α = 0.05 (two-tailed)</a:t>
            </a:r>
          </a:p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Critical values: ±1.96</a:t>
            </a:r>
          </a:p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Rejection regions: tails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Bell Curve Visualization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458325" y="952500"/>
            <a:ext cx="7886700" cy="8382000"/>
          </a:xfrm>
          <a:custGeom>
            <a:avLst/>
            <a:gdLst/>
            <a:ahLst/>
            <a:cxnLst/>
            <a:rect r="r" b="b" t="t" l="l"/>
            <a:pathLst>
              <a:path h="8382000" w="7886700">
                <a:moveTo>
                  <a:pt x="0" y="0"/>
                </a:moveTo>
                <a:lnTo>
                  <a:pt x="7886700" y="0"/>
                </a:lnTo>
                <a:lnTo>
                  <a:pt x="7886700" y="8382000"/>
                </a:lnTo>
                <a:lnTo>
                  <a:pt x="0" y="838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69" t="-1419" r="-1369" b="-1419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96675" y="9610725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09278" y="7218841"/>
            <a:ext cx="8123130" cy="2039459"/>
            <a:chOff x="0" y="0"/>
            <a:chExt cx="2139425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9425" cy="537142"/>
            </a:xfrm>
            <a:custGeom>
              <a:avLst/>
              <a:gdLst/>
              <a:ahLst/>
              <a:cxnLst/>
              <a:rect r="r" b="b" t="t" l="l"/>
              <a:pathLst>
                <a:path h="537142" w="2139425">
                  <a:moveTo>
                    <a:pt x="11437" y="0"/>
                  </a:moveTo>
                  <a:lnTo>
                    <a:pt x="2127988" y="0"/>
                  </a:lnTo>
                  <a:cubicBezTo>
                    <a:pt x="2134305" y="0"/>
                    <a:pt x="2139425" y="5120"/>
                    <a:pt x="2139425" y="11437"/>
                  </a:cubicBezTo>
                  <a:lnTo>
                    <a:pt x="2139425" y="525705"/>
                  </a:lnTo>
                  <a:cubicBezTo>
                    <a:pt x="2139425" y="532021"/>
                    <a:pt x="2134305" y="537142"/>
                    <a:pt x="2127988" y="537142"/>
                  </a:cubicBezTo>
                  <a:lnTo>
                    <a:pt x="11437" y="537142"/>
                  </a:lnTo>
                  <a:cubicBezTo>
                    <a:pt x="5120" y="537142"/>
                    <a:pt x="0" y="532021"/>
                    <a:pt x="0" y="525705"/>
                  </a:cubicBezTo>
                  <a:lnTo>
                    <a:pt x="0" y="11437"/>
                  </a:lnTo>
                  <a:cubicBezTo>
                    <a:pt x="0" y="5120"/>
                    <a:pt x="5120" y="0"/>
                    <a:pt x="11437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9425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116138"/>
            <a:ext cx="7803708" cy="20699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4"/>
              </a:lnSpc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Test Statistics Explained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12913"/>
            <a:ext cx="7803708" cy="2072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 test statistic measures how far your sample result deviates from the null hypothesis. It converts your data into a standardized value that can be compared against known distributions.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2344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Z-score: Used when σ is known</a:t>
            </a:r>
          </a:p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t-statistic: Used when σ is unknown</a:t>
            </a:r>
          </a:p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Both measure standard deviations from H₀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Understanding Test Statistics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496425" y="952500"/>
            <a:ext cx="7810500" cy="8382000"/>
          </a:xfrm>
          <a:custGeom>
            <a:avLst/>
            <a:gdLst/>
            <a:ahLst/>
            <a:cxnLst/>
            <a:rect r="r" b="b" t="t" l="l"/>
            <a:pathLst>
              <a:path h="8382000" w="7810500">
                <a:moveTo>
                  <a:pt x="0" y="0"/>
                </a:moveTo>
                <a:lnTo>
                  <a:pt x="7810500" y="0"/>
                </a:lnTo>
                <a:lnTo>
                  <a:pt x="7810500" y="8382000"/>
                </a:lnTo>
                <a:lnTo>
                  <a:pt x="0" y="838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82" t="-1414" r="-1382" b="-1414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96675" y="9373553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849025" y="7218841"/>
            <a:ext cx="8294975" cy="2039459"/>
            <a:chOff x="0" y="0"/>
            <a:chExt cx="2184685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84685" cy="537142"/>
            </a:xfrm>
            <a:custGeom>
              <a:avLst/>
              <a:gdLst/>
              <a:ahLst/>
              <a:cxnLst/>
              <a:rect r="r" b="b" t="t" l="l"/>
              <a:pathLst>
                <a:path h="537142" w="2184685">
                  <a:moveTo>
                    <a:pt x="11200" y="0"/>
                  </a:moveTo>
                  <a:lnTo>
                    <a:pt x="2173485" y="0"/>
                  </a:lnTo>
                  <a:cubicBezTo>
                    <a:pt x="2176455" y="0"/>
                    <a:pt x="2179304" y="1180"/>
                    <a:pt x="2181404" y="3280"/>
                  </a:cubicBezTo>
                  <a:cubicBezTo>
                    <a:pt x="2183505" y="5381"/>
                    <a:pt x="2184685" y="8230"/>
                    <a:pt x="2184685" y="11200"/>
                  </a:cubicBezTo>
                  <a:lnTo>
                    <a:pt x="2184685" y="525942"/>
                  </a:lnTo>
                  <a:cubicBezTo>
                    <a:pt x="2184685" y="528912"/>
                    <a:pt x="2183505" y="531761"/>
                    <a:pt x="2181404" y="533861"/>
                  </a:cubicBezTo>
                  <a:cubicBezTo>
                    <a:pt x="2179304" y="535962"/>
                    <a:pt x="2176455" y="537142"/>
                    <a:pt x="2173485" y="537142"/>
                  </a:cubicBezTo>
                  <a:lnTo>
                    <a:pt x="11200" y="537142"/>
                  </a:lnTo>
                  <a:cubicBezTo>
                    <a:pt x="8230" y="537142"/>
                    <a:pt x="5381" y="535962"/>
                    <a:pt x="3280" y="533861"/>
                  </a:cubicBezTo>
                  <a:cubicBezTo>
                    <a:pt x="1180" y="531761"/>
                    <a:pt x="0" y="528912"/>
                    <a:pt x="0" y="525942"/>
                  </a:cubicBezTo>
                  <a:lnTo>
                    <a:pt x="0" y="11200"/>
                  </a:lnTo>
                  <a:cubicBezTo>
                    <a:pt x="0" y="8230"/>
                    <a:pt x="1180" y="5381"/>
                    <a:pt x="3280" y="3280"/>
                  </a:cubicBezTo>
                  <a:cubicBezTo>
                    <a:pt x="5381" y="1180"/>
                    <a:pt x="8230" y="0"/>
                    <a:pt x="11200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84685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116138"/>
            <a:ext cx="7803708" cy="20699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4"/>
              </a:lnSpc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Understanding the p-value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12913"/>
            <a:ext cx="7803708" cy="1933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29"/>
              </a:lnSpc>
              <a:spcBef>
                <a:spcPct val="0"/>
              </a:spcBef>
            </a:pPr>
            <a:r>
              <a:rPr lang="en-US" sz="2235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The p-value is the probability of obtaining a test result at least as extreme as the observed result, assuming the null hypothesis (H₀) is true. It quantifies the strength of evidence against H₀.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152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29"/>
              </a:lnSpc>
            </a:pPr>
            <a:r>
              <a:rPr lang="en-US" sz="2235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Key Insight:</a:t>
            </a:r>
          </a:p>
          <a:p>
            <a:pPr algn="l" marL="0" indent="0" lvl="0">
              <a:lnSpc>
                <a:spcPts val="3129"/>
              </a:lnSpc>
            </a:pPr>
            <a:r>
              <a:rPr lang="en-US" sz="2235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Smaller p-value = Stronger evidence against H₀</a:t>
            </a:r>
          </a:p>
          <a:p>
            <a:pPr algn="l" marL="0" indent="0" lvl="0">
              <a:lnSpc>
                <a:spcPts val="3129"/>
              </a:lnSpc>
            </a:pPr>
            <a:r>
              <a:rPr lang="en-US" sz="2235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Larger p-value = Weaker evidence against H₀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3718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29"/>
              </a:lnSpc>
              <a:spcBef>
                <a:spcPct val="0"/>
              </a:spcBef>
            </a:pPr>
            <a:r>
              <a:rPr lang="en-US" sz="2235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Introduction to p-value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477375" y="952500"/>
            <a:ext cx="7829550" cy="8382000"/>
          </a:xfrm>
          <a:custGeom>
            <a:avLst/>
            <a:gdLst/>
            <a:ahLst/>
            <a:cxnLst/>
            <a:rect r="r" b="b" t="t" l="l"/>
            <a:pathLst>
              <a:path h="8382000" w="7829550">
                <a:moveTo>
                  <a:pt x="0" y="0"/>
                </a:moveTo>
                <a:lnTo>
                  <a:pt x="7829550" y="0"/>
                </a:lnTo>
                <a:lnTo>
                  <a:pt x="7829550" y="8382000"/>
                </a:lnTo>
                <a:lnTo>
                  <a:pt x="0" y="838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79" t="-1398" r="-1379" b="-1398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87150" y="954405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434767" y="4988481"/>
            <a:ext cx="5318105" cy="4269859"/>
            <a:chOff x="0" y="0"/>
            <a:chExt cx="7467600" cy="59956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467600" cy="4513580"/>
            </a:xfrm>
            <a:custGeom>
              <a:avLst/>
              <a:gdLst/>
              <a:ahLst/>
              <a:cxnLst/>
              <a:rect r="r" b="b" t="t" l="l"/>
              <a:pathLst>
                <a:path h="4513580" w="7467600">
                  <a:moveTo>
                    <a:pt x="7127240" y="0"/>
                  </a:moveTo>
                  <a:lnTo>
                    <a:pt x="340360" y="0"/>
                  </a:lnTo>
                  <a:cubicBezTo>
                    <a:pt x="152400" y="0"/>
                    <a:pt x="0" y="152400"/>
                    <a:pt x="0" y="340360"/>
                  </a:cubicBezTo>
                  <a:lnTo>
                    <a:pt x="0" y="4513580"/>
                  </a:lnTo>
                  <a:lnTo>
                    <a:pt x="7467600" y="4513580"/>
                  </a:lnTo>
                  <a:lnTo>
                    <a:pt x="7467600" y="340360"/>
                  </a:lnTo>
                  <a:cubicBezTo>
                    <a:pt x="7467600" y="152400"/>
                    <a:pt x="7315200" y="0"/>
                    <a:pt x="7127240" y="0"/>
                  </a:cubicBezTo>
                  <a:close/>
                  <a:moveTo>
                    <a:pt x="7142480" y="4188460"/>
                  </a:moveTo>
                  <a:lnTo>
                    <a:pt x="314961" y="4188460"/>
                  </a:lnTo>
                  <a:lnTo>
                    <a:pt x="314961" y="353060"/>
                  </a:lnTo>
                  <a:lnTo>
                    <a:pt x="7142480" y="353060"/>
                  </a:lnTo>
                  <a:lnTo>
                    <a:pt x="7142480" y="41884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4514850"/>
              <a:ext cx="7467600" cy="695960"/>
            </a:xfrm>
            <a:custGeom>
              <a:avLst/>
              <a:gdLst/>
              <a:ahLst/>
              <a:cxnLst/>
              <a:rect r="r" b="b" t="t" l="l"/>
              <a:pathLst>
                <a:path h="695960" w="7467600">
                  <a:moveTo>
                    <a:pt x="0" y="355600"/>
                  </a:moveTo>
                  <a:cubicBezTo>
                    <a:pt x="0" y="543560"/>
                    <a:pt x="152400" y="695960"/>
                    <a:pt x="340360" y="695960"/>
                  </a:cubicBezTo>
                  <a:lnTo>
                    <a:pt x="7127240" y="695960"/>
                  </a:lnTo>
                  <a:cubicBezTo>
                    <a:pt x="7315200" y="695960"/>
                    <a:pt x="7467600" y="543560"/>
                    <a:pt x="7467600" y="355600"/>
                  </a:cubicBezTo>
                  <a:lnTo>
                    <a:pt x="7467600" y="0"/>
                  </a:lnTo>
                  <a:lnTo>
                    <a:pt x="0" y="0"/>
                  </a:lnTo>
                  <a:lnTo>
                    <a:pt x="0" y="355600"/>
                  </a:lnTo>
                  <a:close/>
                </a:path>
              </a:pathLst>
            </a:custGeom>
            <a:solidFill>
              <a:srgbClr val="D8DCE1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434265" y="5210810"/>
              <a:ext cx="2596530" cy="786130"/>
            </a:xfrm>
            <a:custGeom>
              <a:avLst/>
              <a:gdLst/>
              <a:ahLst/>
              <a:cxnLst/>
              <a:rect r="r" b="b" t="t" l="l"/>
              <a:pathLst>
                <a:path h="786130" w="2596530">
                  <a:moveTo>
                    <a:pt x="1253815" y="0"/>
                  </a:moveTo>
                  <a:lnTo>
                    <a:pt x="448635" y="0"/>
                  </a:lnTo>
                  <a:cubicBezTo>
                    <a:pt x="448635" y="0"/>
                    <a:pt x="424505" y="370840"/>
                    <a:pt x="399105" y="525780"/>
                  </a:cubicBezTo>
                  <a:cubicBezTo>
                    <a:pt x="354655" y="791210"/>
                    <a:pt x="82875" y="706120"/>
                    <a:pt x="5405" y="762000"/>
                  </a:cubicBezTo>
                  <a:cubicBezTo>
                    <a:pt x="-4755" y="769620"/>
                    <a:pt x="325" y="786130"/>
                    <a:pt x="13025" y="786130"/>
                  </a:cubicBezTo>
                  <a:lnTo>
                    <a:pt x="2583505" y="786130"/>
                  </a:lnTo>
                  <a:cubicBezTo>
                    <a:pt x="2596205" y="786130"/>
                    <a:pt x="2601285" y="769620"/>
                    <a:pt x="2591125" y="762000"/>
                  </a:cubicBezTo>
                  <a:cubicBezTo>
                    <a:pt x="2513655" y="706120"/>
                    <a:pt x="2241875" y="791210"/>
                    <a:pt x="2197425" y="525780"/>
                  </a:cubicBezTo>
                  <a:cubicBezTo>
                    <a:pt x="2172025" y="370840"/>
                    <a:pt x="2147895" y="0"/>
                    <a:pt x="2147895" y="0"/>
                  </a:cubicBezTo>
                  <a:lnTo>
                    <a:pt x="1253815" y="0"/>
                  </a:lnTo>
                  <a:close/>
                </a:path>
              </a:pathLst>
            </a:custGeom>
            <a:solidFill>
              <a:srgbClr val="BBBBB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14960" y="353060"/>
              <a:ext cx="6827520" cy="3835400"/>
            </a:xfrm>
            <a:custGeom>
              <a:avLst/>
              <a:gdLst/>
              <a:ahLst/>
              <a:cxnLst/>
              <a:rect r="r" b="b" t="t" l="l"/>
              <a:pathLst>
                <a:path h="38354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3835400"/>
                  </a:lnTo>
                  <a:lnTo>
                    <a:pt x="0" y="3835400"/>
                  </a:lnTo>
                  <a:close/>
                </a:path>
              </a:pathLst>
            </a:custGeom>
            <a:blipFill>
              <a:blip r:embed="rId4"/>
              <a:stretch>
                <a:fillRect l="0" t="-733" r="0" b="-73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How to Interpret p-value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Decision Rules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8048625" y="5048250"/>
            <a:ext cx="9239250" cy="1143000"/>
            <a:chOff x="0" y="0"/>
            <a:chExt cx="2433002" cy="30099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433002" cy="300990"/>
            </a:xfrm>
            <a:custGeom>
              <a:avLst/>
              <a:gdLst/>
              <a:ahLst/>
              <a:cxnLst/>
              <a:rect r="r" b="b" t="t" l="l"/>
              <a:pathLst>
                <a:path h="300990" w="2433002">
                  <a:moveTo>
                    <a:pt x="10055" y="0"/>
                  </a:moveTo>
                  <a:lnTo>
                    <a:pt x="2422947" y="0"/>
                  </a:lnTo>
                  <a:cubicBezTo>
                    <a:pt x="2428501" y="0"/>
                    <a:pt x="2433002" y="4502"/>
                    <a:pt x="2433002" y="10055"/>
                  </a:cubicBezTo>
                  <a:lnTo>
                    <a:pt x="2433002" y="290935"/>
                  </a:lnTo>
                  <a:cubicBezTo>
                    <a:pt x="2433002" y="296488"/>
                    <a:pt x="2428501" y="300990"/>
                    <a:pt x="2422947" y="300990"/>
                  </a:cubicBezTo>
                  <a:lnTo>
                    <a:pt x="10055" y="300990"/>
                  </a:lnTo>
                  <a:cubicBezTo>
                    <a:pt x="4502" y="300990"/>
                    <a:pt x="0" y="296488"/>
                    <a:pt x="0" y="290935"/>
                  </a:cubicBezTo>
                  <a:lnTo>
                    <a:pt x="0" y="10055"/>
                  </a:lnTo>
                  <a:cubicBezTo>
                    <a:pt x="0" y="4502"/>
                    <a:pt x="4502" y="0"/>
                    <a:pt x="10055" y="0"/>
                  </a:cubicBezTo>
                  <a:close/>
                </a:path>
              </a:pathLst>
            </a:custGeom>
            <a:solidFill>
              <a:srgbClr val="FDE8E0"/>
            </a:solidFill>
            <a:ln cap="sq">
              <a:noFill/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243300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8048625" y="6486525"/>
            <a:ext cx="9239250" cy="1143000"/>
            <a:chOff x="0" y="0"/>
            <a:chExt cx="2433002" cy="30099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433002" cy="300990"/>
            </a:xfrm>
            <a:custGeom>
              <a:avLst/>
              <a:gdLst/>
              <a:ahLst/>
              <a:cxnLst/>
              <a:rect r="r" b="b" t="t" l="l"/>
              <a:pathLst>
                <a:path h="300990" w="2433002">
                  <a:moveTo>
                    <a:pt x="10055" y="0"/>
                  </a:moveTo>
                  <a:lnTo>
                    <a:pt x="2422947" y="0"/>
                  </a:lnTo>
                  <a:cubicBezTo>
                    <a:pt x="2428501" y="0"/>
                    <a:pt x="2433002" y="4502"/>
                    <a:pt x="2433002" y="10055"/>
                  </a:cubicBezTo>
                  <a:lnTo>
                    <a:pt x="2433002" y="290935"/>
                  </a:lnTo>
                  <a:cubicBezTo>
                    <a:pt x="2433002" y="296488"/>
                    <a:pt x="2428501" y="300990"/>
                    <a:pt x="2422947" y="300990"/>
                  </a:cubicBezTo>
                  <a:lnTo>
                    <a:pt x="10055" y="300990"/>
                  </a:lnTo>
                  <a:cubicBezTo>
                    <a:pt x="4502" y="300990"/>
                    <a:pt x="0" y="296488"/>
                    <a:pt x="0" y="290935"/>
                  </a:cubicBezTo>
                  <a:lnTo>
                    <a:pt x="0" y="10055"/>
                  </a:lnTo>
                  <a:cubicBezTo>
                    <a:pt x="0" y="4502"/>
                    <a:pt x="4502" y="0"/>
                    <a:pt x="10055" y="0"/>
                  </a:cubicBezTo>
                  <a:close/>
                </a:path>
              </a:pathLst>
            </a:custGeom>
            <a:solidFill>
              <a:srgbClr val="E4F5E0"/>
            </a:solidFill>
            <a:ln cap="sq">
              <a:noFill/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43300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028700" y="3724751"/>
            <a:ext cx="16230600" cy="815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Understanding the decision rules for p-value interpretation is essential for making correct statistical conclusions in hypothesis testing.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195078" y="5086350"/>
            <a:ext cx="90678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3"/>
              </a:lnSpc>
              <a:spcBef>
                <a:spcPct val="0"/>
              </a:spcBef>
            </a:pPr>
            <a:r>
              <a:rPr lang="en-US" b="true" sz="2610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If </a:t>
            </a:r>
            <a:r>
              <a:rPr lang="en-US" b="true" sz="2610" strike="noStrike" u="none">
                <a:solidFill>
                  <a:srgbClr val="D4380D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p-value ≤ α</a:t>
            </a:r>
            <a:r>
              <a:rPr lang="en-US" b="true" sz="2610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 → Reject H₀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195078" y="6524625"/>
            <a:ext cx="90678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3"/>
              </a:lnSpc>
              <a:spcBef>
                <a:spcPct val="0"/>
              </a:spcBef>
            </a:pPr>
            <a:r>
              <a:rPr lang="en-US" b="true" sz="2610" strike="noStrike" u="none">
                <a:solidFill>
                  <a:srgbClr val="409A2E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If p-value &gt; α → Fail to Reject H₀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195078" y="5608805"/>
            <a:ext cx="9064222" cy="76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4"/>
              </a:lnSpc>
              <a:spcBef>
                <a:spcPct val="0"/>
              </a:spcBef>
            </a:pPr>
            <a:r>
              <a:rPr lang="en-US" sz="223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Reject H₀ — Evidence is strong enough to conclude a significant effect exists.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195078" y="7051708"/>
            <a:ext cx="9064222" cy="76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4"/>
              </a:lnSpc>
              <a:spcBef>
                <a:spcPct val="0"/>
              </a:spcBef>
            </a:pPr>
            <a:r>
              <a:rPr lang="en-US" sz="223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Fail to reject H₀ — Insufficient evidence to conclude an effect; the null hypothesis stands.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8195078" y="7972156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E47C22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Key Reminder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195078" y="8494611"/>
            <a:ext cx="9064222" cy="76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4"/>
              </a:lnSpc>
              <a:spcBef>
                <a:spcPct val="0"/>
              </a:spcBef>
            </a:pPr>
            <a:r>
              <a:rPr lang="en-US" sz="223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Failing to reject H₀ does not mean H₀ is true — it means we lack sufficient evidence against it.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171700" y="9639340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3357383" y="4359354"/>
            <a:ext cx="3901917" cy="272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02"/>
              </a:lnSpc>
              <a:spcBef>
                <a:spcPct val="0"/>
              </a:spcBef>
            </a:pPr>
            <a:r>
              <a:rPr lang="en-US" sz="1644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Implication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357383" y="5354873"/>
            <a:ext cx="3901917" cy="272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02"/>
              </a:lnSpc>
              <a:spcBef>
                <a:spcPct val="0"/>
              </a:spcBef>
            </a:pPr>
            <a:r>
              <a:rPr lang="en-US" sz="1644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Different conclusions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357383" y="6350393"/>
            <a:ext cx="3901917" cy="272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02"/>
              </a:lnSpc>
              <a:spcBef>
                <a:spcPct val="0"/>
              </a:spcBef>
            </a:pPr>
            <a:r>
              <a:rPr lang="en-US" sz="1644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Threshold comparison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357383" y="7345912"/>
            <a:ext cx="3901917" cy="272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02"/>
              </a:lnSpc>
              <a:spcBef>
                <a:spcPct val="0"/>
              </a:spcBef>
            </a:pPr>
            <a:r>
              <a:rPr lang="en-US" sz="1644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Opposite outcomes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357383" y="8342227"/>
            <a:ext cx="3901917" cy="272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02"/>
              </a:lnSpc>
              <a:spcBef>
                <a:spcPct val="0"/>
              </a:spcBef>
            </a:pPr>
            <a:r>
              <a:rPr lang="en-US" sz="1644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Confidence level</a:t>
            </a:r>
          </a:p>
        </p:txBody>
      </p:sp>
      <p:sp>
        <p:nvSpPr>
          <p:cNvPr name="AutoShape 10" id="10"/>
          <p:cNvSpPr/>
          <p:nvPr/>
        </p:nvSpPr>
        <p:spPr>
          <a:xfrm flipH="true">
            <a:off x="13265945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1" id="11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Small p-value vs Large p-value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1000125"/>
            <a:ext cx="16230600" cy="272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02"/>
              </a:lnSpc>
              <a:spcBef>
                <a:spcPct val="0"/>
              </a:spcBef>
            </a:pPr>
            <a:r>
              <a:rPr lang="en-US" sz="1644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Understanding p-values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028700" y="3465071"/>
            <a:ext cx="16230600" cy="5827794"/>
            <a:chOff x="0" y="0"/>
            <a:chExt cx="21640800" cy="7770392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21640800" cy="6809720"/>
              <a:chOff x="0" y="0"/>
              <a:chExt cx="4274726" cy="134513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274726" cy="1345130"/>
              </a:xfrm>
              <a:custGeom>
                <a:avLst/>
                <a:gdLst/>
                <a:ahLst/>
                <a:cxnLst/>
                <a:rect r="r" b="b" t="t" l="l"/>
                <a:pathLst>
                  <a:path h="1345130" w="4274726">
                    <a:moveTo>
                      <a:pt x="0" y="0"/>
                    </a:moveTo>
                    <a:lnTo>
                      <a:pt x="4274726" y="0"/>
                    </a:lnTo>
                    <a:lnTo>
                      <a:pt x="4274726" y="1345130"/>
                    </a:lnTo>
                    <a:lnTo>
                      <a:pt x="0" y="1345130"/>
                    </a:lnTo>
                    <a:close/>
                  </a:path>
                </a:pathLst>
              </a:custGeom>
              <a:solidFill>
                <a:srgbClr val="0D2554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4274726" cy="13832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 marL="0" indent="0" lvl="0">
                  <a:lnSpc>
                    <a:spcPts val="3359"/>
                  </a:lnSpc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0" y="462706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Characteristic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5479415" y="453181"/>
              <a:ext cx="5202556" cy="3744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72"/>
                </a:lnSpc>
                <a:spcBef>
                  <a:spcPct val="0"/>
                </a:spcBef>
              </a:pPr>
              <a:r>
                <a:rPr lang="en-US" b="true" sz="1694">
                  <a:solidFill>
                    <a:srgbClr val="E47C22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Small p-value</a:t>
              </a:r>
            </a:p>
          </p:txBody>
        </p:sp>
        <p:sp>
          <p:nvSpPr>
            <p:cNvPr name="TextBox 19" id="19"/>
            <p:cNvSpPr txBox="true"/>
            <p:nvPr/>
          </p:nvSpPr>
          <p:spPr>
            <a:xfrm rot="0">
              <a:off x="10961370" y="462706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Large p-value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0" y="1790065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Test Statistic Position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5479415" y="1780540"/>
              <a:ext cx="5202556" cy="3744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72"/>
                </a:lnSpc>
                <a:spcBef>
                  <a:spcPct val="0"/>
                </a:spcBef>
              </a:pPr>
              <a:r>
                <a:rPr lang="en-US" b="true" sz="1694">
                  <a:solidFill>
                    <a:srgbClr val="E47C22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Far in tail (rejection region)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0961370" y="1790065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Near center (acceptance region)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0" y="3117424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Probability Value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5479415" y="3107899"/>
              <a:ext cx="5202556" cy="3744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72"/>
                </a:lnSpc>
                <a:spcBef>
                  <a:spcPct val="0"/>
                </a:spcBef>
              </a:pPr>
              <a:r>
                <a:rPr lang="en-US" b="true" sz="1694">
                  <a:solidFill>
                    <a:srgbClr val="E47C22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p ≤ 0.05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10961370" y="3117424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 &gt; 0.05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0" y="4444783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Decision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5479415" y="4435258"/>
              <a:ext cx="5202556" cy="3744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72"/>
                </a:lnSpc>
                <a:spcBef>
                  <a:spcPct val="0"/>
                </a:spcBef>
              </a:pPr>
              <a:r>
                <a:rPr lang="en-US" b="true" sz="1694">
                  <a:solidFill>
                    <a:srgbClr val="E47C22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Reject H₀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10961370" y="4444783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Fail to reject H₀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0" y="5773203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Evidence Strength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5479415" y="5763678"/>
              <a:ext cx="5202556" cy="3744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72"/>
                </a:lnSpc>
                <a:spcBef>
                  <a:spcPct val="0"/>
                </a:spcBef>
              </a:pPr>
              <a:r>
                <a:rPr lang="en-US" b="true" sz="1694">
                  <a:solidFill>
                    <a:srgbClr val="E47C22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Strong against H₀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10961370" y="5773203"/>
              <a:ext cx="5202556" cy="3538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02"/>
                </a:lnSpc>
                <a:spcBef>
                  <a:spcPct val="0"/>
                </a:spcBef>
              </a:pPr>
              <a:r>
                <a:rPr lang="en-US" sz="1644">
                  <a:solidFill>
                    <a:srgbClr val="FFFF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Weak against H₀</a:t>
              </a:r>
            </a:p>
          </p:txBody>
        </p:sp>
        <p:sp>
          <p:nvSpPr>
            <p:cNvPr name="AutoShape 32" id="32"/>
            <p:cNvSpPr/>
            <p:nvPr/>
          </p:nvSpPr>
          <p:spPr>
            <a:xfrm flipV="true">
              <a:off x="0" y="5376328"/>
              <a:ext cx="21640800" cy="0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3" id="33"/>
            <p:cNvSpPr/>
            <p:nvPr/>
          </p:nvSpPr>
          <p:spPr>
            <a:xfrm flipV="true">
              <a:off x="0" y="4067665"/>
              <a:ext cx="21640800" cy="0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4" id="34"/>
            <p:cNvSpPr/>
            <p:nvPr/>
          </p:nvSpPr>
          <p:spPr>
            <a:xfrm flipV="true">
              <a:off x="0" y="2759003"/>
              <a:ext cx="21640800" cy="0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5" id="35"/>
            <p:cNvSpPr/>
            <p:nvPr/>
          </p:nvSpPr>
          <p:spPr>
            <a:xfrm flipV="true">
              <a:off x="0" y="1450340"/>
              <a:ext cx="21640800" cy="0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6" id="36"/>
            <p:cNvSpPr/>
            <p:nvPr/>
          </p:nvSpPr>
          <p:spPr>
            <a:xfrm flipH="true">
              <a:off x="10820400" y="6112"/>
              <a:ext cx="0" cy="6803608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7" id="37"/>
            <p:cNvSpPr/>
            <p:nvPr/>
          </p:nvSpPr>
          <p:spPr>
            <a:xfrm flipH="true">
              <a:off x="5398804" y="6112"/>
              <a:ext cx="0" cy="6803608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TextBox 38" id="38"/>
            <p:cNvSpPr txBox="true"/>
            <p:nvPr/>
          </p:nvSpPr>
          <p:spPr>
            <a:xfrm rot="0">
              <a:off x="0" y="6850701"/>
              <a:ext cx="21640800" cy="9196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b="true" sz="2000" strike="noStrike" u="none">
                  <a:solidFill>
                    <a:srgbClr val="E47C22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Example: p = 0.001</a:t>
              </a:r>
              <a:r>
                <a:rPr lang="en-US" sz="2000" strike="noStrike" u="none">
                  <a:solidFill>
                    <a:srgbClr val="E47C22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 → Strong evidence, Reject H₀</a:t>
              </a:r>
            </a:p>
            <a:p>
              <a:pPr algn="l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b="true" sz="2000" strike="noStrike" u="none">
                  <a:solidFill>
                    <a:srgbClr val="000000"/>
                  </a:solidFill>
                  <a:latin typeface="Roboto Mono Bold"/>
                  <a:ea typeface="Roboto Mono Bold"/>
                  <a:cs typeface="Roboto Mono Bold"/>
                  <a:sym typeface="Roboto Mono Bold"/>
                </a:rPr>
                <a:t>Example: p = 0.48</a:t>
              </a:r>
              <a:r>
                <a:rPr lang="en-US" sz="2000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 </a:t>
              </a:r>
              <a:r>
                <a:rPr lang="en-US" sz="2000" strike="noStrike" u="none">
                  <a:solidFill>
                    <a:srgbClr val="0D2554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→ Weak evidence, Fail to Reject H₀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96913" y="7218841"/>
            <a:ext cx="8035495" cy="2039459"/>
            <a:chOff x="0" y="0"/>
            <a:chExt cx="2116344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16344" cy="537142"/>
            </a:xfrm>
            <a:custGeom>
              <a:avLst/>
              <a:gdLst/>
              <a:ahLst/>
              <a:cxnLst/>
              <a:rect r="r" b="b" t="t" l="l"/>
              <a:pathLst>
                <a:path h="537142" w="2116344">
                  <a:moveTo>
                    <a:pt x="11562" y="0"/>
                  </a:moveTo>
                  <a:lnTo>
                    <a:pt x="2104783" y="0"/>
                  </a:lnTo>
                  <a:cubicBezTo>
                    <a:pt x="2107849" y="0"/>
                    <a:pt x="2110790" y="1218"/>
                    <a:pt x="2112958" y="3386"/>
                  </a:cubicBezTo>
                  <a:cubicBezTo>
                    <a:pt x="2115126" y="5555"/>
                    <a:pt x="2116344" y="8495"/>
                    <a:pt x="2116344" y="11562"/>
                  </a:cubicBezTo>
                  <a:lnTo>
                    <a:pt x="2116344" y="525580"/>
                  </a:lnTo>
                  <a:cubicBezTo>
                    <a:pt x="2116344" y="531965"/>
                    <a:pt x="2111168" y="537142"/>
                    <a:pt x="2104783" y="537142"/>
                  </a:cubicBezTo>
                  <a:lnTo>
                    <a:pt x="11562" y="537142"/>
                  </a:lnTo>
                  <a:cubicBezTo>
                    <a:pt x="8495" y="537142"/>
                    <a:pt x="5555" y="535923"/>
                    <a:pt x="3386" y="533755"/>
                  </a:cubicBezTo>
                  <a:cubicBezTo>
                    <a:pt x="1218" y="531587"/>
                    <a:pt x="0" y="528646"/>
                    <a:pt x="0" y="525580"/>
                  </a:cubicBezTo>
                  <a:lnTo>
                    <a:pt x="0" y="11562"/>
                  </a:lnTo>
                  <a:cubicBezTo>
                    <a:pt x="0" y="8495"/>
                    <a:pt x="1218" y="5555"/>
                    <a:pt x="3386" y="3386"/>
                  </a:cubicBezTo>
                  <a:cubicBezTo>
                    <a:pt x="5555" y="1218"/>
                    <a:pt x="8495" y="0"/>
                    <a:pt x="11562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16344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106613"/>
            <a:ext cx="7803708" cy="1069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00"/>
              </a:lnSpc>
            </a:pPr>
            <a:r>
              <a:rPr lang="en-US" b="true" sz="8000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Type I Error (α)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03388"/>
            <a:ext cx="7803708" cy="18977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23"/>
              </a:lnSpc>
              <a:spcBef>
                <a:spcPct val="0"/>
              </a:spcBef>
            </a:pPr>
            <a:r>
              <a:rPr lang="en-US" sz="2159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 Type I error occurs when we reject a true null hypothesis—a false positive. This means concluding there is an effect when none actually exists. The probability of making this error equals α, our chosen significance level.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592775"/>
            <a:ext cx="7803708" cy="11357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23"/>
              </a:lnSpc>
            </a:pPr>
            <a:r>
              <a:rPr lang="en-US" sz="2159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Significance Level: α = 0.05</a:t>
            </a:r>
          </a:p>
          <a:p>
            <a:pPr algn="l" marL="0" indent="0" lvl="0">
              <a:lnSpc>
                <a:spcPts val="3023"/>
              </a:lnSpc>
            </a:pPr>
            <a:r>
              <a:rPr lang="en-US" sz="2159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False Positive Rate: 5%</a:t>
            </a:r>
          </a:p>
          <a:p>
            <a:pPr algn="l" marL="0" indent="0" lvl="0">
              <a:lnSpc>
                <a:spcPts val="3023"/>
              </a:lnSpc>
            </a:pPr>
            <a:r>
              <a:rPr lang="en-US" sz="2159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Analogy: Fire alarm with no fire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81075"/>
            <a:ext cx="8115300" cy="3737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23"/>
              </a:lnSpc>
              <a:spcBef>
                <a:spcPct val="0"/>
              </a:spcBef>
            </a:pPr>
            <a:r>
              <a:rPr lang="en-US" sz="2159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Type I Error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820275" y="952500"/>
            <a:ext cx="7153275" cy="8382000"/>
          </a:xfrm>
          <a:custGeom>
            <a:avLst/>
            <a:gdLst/>
            <a:ahLst/>
            <a:cxnLst/>
            <a:rect r="r" b="b" t="t" l="l"/>
            <a:pathLst>
              <a:path h="8382000" w="7153275">
                <a:moveTo>
                  <a:pt x="0" y="0"/>
                </a:moveTo>
                <a:lnTo>
                  <a:pt x="7153275" y="0"/>
                </a:lnTo>
                <a:lnTo>
                  <a:pt x="7153275" y="8382000"/>
                </a:lnTo>
                <a:lnTo>
                  <a:pt x="0" y="838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509" t="-1564" r="-1509" b="-1564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87150" y="9705975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7218841"/>
            <a:ext cx="7803708" cy="2039459"/>
            <a:chOff x="0" y="0"/>
            <a:chExt cx="2055298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55298" cy="537142"/>
            </a:xfrm>
            <a:custGeom>
              <a:avLst/>
              <a:gdLst/>
              <a:ahLst/>
              <a:cxnLst/>
              <a:rect r="r" b="b" t="t" l="l"/>
              <a:pathLst>
                <a:path h="537142" w="2055298">
                  <a:moveTo>
                    <a:pt x="11905" y="0"/>
                  </a:moveTo>
                  <a:lnTo>
                    <a:pt x="2043393" y="0"/>
                  </a:lnTo>
                  <a:cubicBezTo>
                    <a:pt x="2049968" y="0"/>
                    <a:pt x="2055298" y="5330"/>
                    <a:pt x="2055298" y="11905"/>
                  </a:cubicBezTo>
                  <a:lnTo>
                    <a:pt x="2055298" y="525237"/>
                  </a:lnTo>
                  <a:cubicBezTo>
                    <a:pt x="2055298" y="531812"/>
                    <a:pt x="2049968" y="537142"/>
                    <a:pt x="2043393" y="537142"/>
                  </a:cubicBezTo>
                  <a:lnTo>
                    <a:pt x="11905" y="537142"/>
                  </a:lnTo>
                  <a:cubicBezTo>
                    <a:pt x="5330" y="537142"/>
                    <a:pt x="0" y="531812"/>
                    <a:pt x="0" y="525237"/>
                  </a:cubicBezTo>
                  <a:lnTo>
                    <a:pt x="0" y="11905"/>
                  </a:lnTo>
                  <a:cubicBezTo>
                    <a:pt x="0" y="5330"/>
                    <a:pt x="5330" y="0"/>
                    <a:pt x="11905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55298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2116138"/>
            <a:ext cx="7803708" cy="20699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4"/>
              </a:lnSpc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False Negative Error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612913"/>
            <a:ext cx="7803708" cy="2072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Type II error occurs when we fail to reject a false null hypothesis. This means missing a real effect that actually exists—a critical concern in digital business analytics.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7602300"/>
            <a:ext cx="7803708" cy="12344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β = P(Type II Error)</a:t>
            </a:r>
          </a:p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Power = 1 - β</a:t>
            </a:r>
          </a:p>
          <a:p>
            <a:pPr algn="l" marL="0" indent="0" lvl="0">
              <a:lnSpc>
                <a:spcPts val="3357"/>
              </a:lnSpc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Higher power = Better detection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81153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Type II Error (β)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515475" y="952500"/>
            <a:ext cx="7772400" cy="8382000"/>
          </a:xfrm>
          <a:custGeom>
            <a:avLst/>
            <a:gdLst/>
            <a:ahLst/>
            <a:cxnLst/>
            <a:rect r="r" b="b" t="t" l="l"/>
            <a:pathLst>
              <a:path h="8382000" w="7772400">
                <a:moveTo>
                  <a:pt x="0" y="0"/>
                </a:moveTo>
                <a:lnTo>
                  <a:pt x="7772400" y="0"/>
                </a:lnTo>
                <a:lnTo>
                  <a:pt x="7772400" y="8382000"/>
                </a:lnTo>
                <a:lnTo>
                  <a:pt x="0" y="838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89" t="-1446" r="-1389" b="-1446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496675" y="9600883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4019468"/>
            <a:ext cx="16230600" cy="5107290"/>
            <a:chOff x="0" y="0"/>
            <a:chExt cx="4274726" cy="134513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274726" cy="1345130"/>
            </a:xfrm>
            <a:custGeom>
              <a:avLst/>
              <a:gdLst/>
              <a:ahLst/>
              <a:cxnLst/>
              <a:rect r="r" b="b" t="t" l="l"/>
              <a:pathLst>
                <a:path h="1345130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1345130"/>
                  </a:lnTo>
                  <a:lnTo>
                    <a:pt x="0" y="1345130"/>
                  </a:ln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274726" cy="13832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4349829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Error Type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138261" y="4349829"/>
            <a:ext cx="3901917" cy="3480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65"/>
              </a:lnSpc>
              <a:spcBef>
                <a:spcPct val="0"/>
              </a:spcBef>
            </a:pPr>
            <a:r>
              <a:rPr lang="en-US" b="true" sz="2046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Type I Error (α)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249728" y="4349829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Type II Error (β)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5345348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Definition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138261" y="5345348"/>
            <a:ext cx="3901917" cy="3480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65"/>
              </a:lnSpc>
              <a:spcBef>
                <a:spcPct val="0"/>
              </a:spcBef>
            </a:pPr>
            <a:r>
              <a:rPr lang="en-US" b="true" sz="2046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Rejecting true H₀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249728" y="5345348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Failing to reject false H₀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" y="6340868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Also Known As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138261" y="6340868"/>
            <a:ext cx="3901917" cy="3480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65"/>
              </a:lnSpc>
              <a:spcBef>
                <a:spcPct val="0"/>
              </a:spcBef>
            </a:pPr>
            <a:r>
              <a:rPr lang="en-US" b="true" sz="2046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False Positive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249728" y="6340868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False Negative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28700" y="7336387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Courtroom Analogy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138261" y="7336387"/>
            <a:ext cx="3901917" cy="3480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65"/>
              </a:lnSpc>
              <a:spcBef>
                <a:spcPct val="0"/>
              </a:spcBef>
            </a:pPr>
            <a:r>
              <a:rPr lang="en-US" b="true" sz="2046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Convicting innocent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249728" y="7336387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Acquitting guilty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28700" y="8332702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Business Example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138261" y="8332702"/>
            <a:ext cx="3901917" cy="3480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65"/>
              </a:lnSpc>
              <a:spcBef>
                <a:spcPct val="0"/>
              </a:spcBef>
            </a:pPr>
            <a:r>
              <a:rPr lang="en-US" b="true" sz="2046">
                <a:solidFill>
                  <a:srgbClr val="E47C22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Launching failed campaign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249728" y="8332702"/>
            <a:ext cx="3901917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Missing effective strategy</a:t>
            </a:r>
          </a:p>
        </p:txBody>
      </p:sp>
      <p:sp>
        <p:nvSpPr>
          <p:cNvPr name="AutoShape 23" id="23"/>
          <p:cNvSpPr/>
          <p:nvPr/>
        </p:nvSpPr>
        <p:spPr>
          <a:xfrm flipV="true">
            <a:off x="1028700" y="8051714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4" id="24"/>
          <p:cNvSpPr/>
          <p:nvPr/>
        </p:nvSpPr>
        <p:spPr>
          <a:xfrm flipV="true">
            <a:off x="1028700" y="7070217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5" id="25"/>
          <p:cNvSpPr/>
          <p:nvPr/>
        </p:nvSpPr>
        <p:spPr>
          <a:xfrm flipV="true">
            <a:off x="1028700" y="6088720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6" id="26"/>
          <p:cNvSpPr/>
          <p:nvPr/>
        </p:nvSpPr>
        <p:spPr>
          <a:xfrm flipV="true">
            <a:off x="1028700" y="5107223"/>
            <a:ext cx="162306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7" id="27"/>
          <p:cNvSpPr/>
          <p:nvPr/>
        </p:nvSpPr>
        <p:spPr>
          <a:xfrm>
            <a:off x="9144000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8" id="28"/>
          <p:cNvSpPr/>
          <p:nvPr/>
        </p:nvSpPr>
        <p:spPr>
          <a:xfrm flipH="true">
            <a:off x="5077803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9" id="29"/>
          <p:cNvSpPr/>
          <p:nvPr/>
        </p:nvSpPr>
        <p:spPr>
          <a:xfrm flipH="true">
            <a:off x="13265945" y="4024053"/>
            <a:ext cx="0" cy="5102706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0" id="30"/>
          <p:cNvSpPr txBox="true"/>
          <p:nvPr/>
        </p:nvSpPr>
        <p:spPr>
          <a:xfrm rot="0">
            <a:off x="1028700" y="1813401"/>
            <a:ext cx="1103857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Type I vs Type II Errors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028700" y="990600"/>
            <a:ext cx="16230600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Visual Comparison of Error Types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9525000" y="952500"/>
            <a:ext cx="7810500" cy="4191000"/>
          </a:xfrm>
          <a:custGeom>
            <a:avLst/>
            <a:gdLst/>
            <a:ahLst/>
            <a:cxnLst/>
            <a:rect r="r" b="b" t="t" l="l"/>
            <a:pathLst>
              <a:path h="4191000" w="7810500">
                <a:moveTo>
                  <a:pt x="0" y="0"/>
                </a:moveTo>
                <a:lnTo>
                  <a:pt x="7810500" y="0"/>
                </a:lnTo>
                <a:lnTo>
                  <a:pt x="7810500" y="4191000"/>
                </a:lnTo>
                <a:lnTo>
                  <a:pt x="0" y="4191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1" t="0" r="-31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1838325"/>
            <a:ext cx="7810500" cy="2686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922"/>
              </a:lnSpc>
              <a:spcBef>
                <a:spcPct val="0"/>
              </a:spcBef>
            </a:pPr>
            <a:r>
              <a:rPr lang="en-US" b="true" sz="6922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Courtroom</a:t>
            </a:r>
          </a:p>
          <a:p>
            <a:pPr algn="l" marL="0" indent="0" lvl="0">
              <a:lnSpc>
                <a:spcPts val="6922"/>
              </a:lnSpc>
              <a:spcBef>
                <a:spcPct val="0"/>
              </a:spcBef>
            </a:pPr>
            <a:r>
              <a:rPr lang="en-US" b="true" sz="6922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Analogy for</a:t>
            </a:r>
          </a:p>
          <a:p>
            <a:pPr algn="l" marL="0" indent="0" lvl="0">
              <a:lnSpc>
                <a:spcPts val="6922"/>
              </a:lnSpc>
              <a:spcBef>
                <a:spcPct val="0"/>
              </a:spcBef>
            </a:pPr>
            <a:r>
              <a:rPr lang="en-US" b="true" sz="6922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Hypothesis Testing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4810125"/>
            <a:ext cx="7810500" cy="1247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72"/>
              </a:lnSpc>
              <a:spcBef>
                <a:spcPct val="0"/>
              </a:spcBef>
            </a:pPr>
            <a:r>
              <a:rPr lang="en-US" sz="2408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H₀ = Defendant is innocent | H₁ = Defendant is guilty</a:t>
            </a:r>
          </a:p>
          <a:p>
            <a:pPr algn="l" marL="0" indent="0" lvl="0">
              <a:lnSpc>
                <a:spcPts val="3372"/>
              </a:lnSpc>
              <a:spcBef>
                <a:spcPct val="0"/>
              </a:spcBef>
            </a:pPr>
            <a:r>
              <a:rPr lang="en-US" sz="2408" strike="noStrike" u="none">
                <a:solidFill>
                  <a:srgbClr val="000000"/>
                </a:solidFill>
                <a:latin typeface="Helvetica Now"/>
                <a:ea typeface="Helvetica Now"/>
                <a:cs typeface="Helvetica Now"/>
                <a:sym typeface="Helvetica Now"/>
              </a:rPr>
              <a:t>Type I Error = Convicting an innocent person | Type II Error = Acquitting a guilty person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1009650"/>
            <a:ext cx="8741410" cy="2557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9"/>
              </a:lnSpc>
              <a:spcBef>
                <a:spcPct val="0"/>
              </a:spcBef>
            </a:pPr>
            <a:r>
              <a:rPr lang="en-US" sz="1556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Statistical Decision Making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9525000" y="5429250"/>
            <a:ext cx="7810500" cy="2286000"/>
          </a:xfrm>
          <a:custGeom>
            <a:avLst/>
            <a:gdLst/>
            <a:ahLst/>
            <a:cxnLst/>
            <a:rect r="r" b="b" t="t" l="l"/>
            <a:pathLst>
              <a:path h="2286000" w="7810500">
                <a:moveTo>
                  <a:pt x="0" y="0"/>
                </a:moveTo>
                <a:lnTo>
                  <a:pt x="7810500" y="0"/>
                </a:lnTo>
                <a:lnTo>
                  <a:pt x="7810500" y="2286000"/>
                </a:lnTo>
                <a:lnTo>
                  <a:pt x="0" y="2286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1" t="0" r="-31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525250" y="7893685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666666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1504950"/>
            <a:ext cx="16230600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772"/>
              </a:lnSpc>
              <a:spcBef>
                <a:spcPct val="0"/>
              </a:spcBef>
            </a:pPr>
            <a:r>
              <a:rPr lang="en-US" b="true" sz="6265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Real-world Example: Student Scores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Case Study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2619375"/>
            <a:ext cx="14544675" cy="323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Testing whether a new teaching method significantly improves student performance using hypothesis testing.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028700" y="9001125"/>
            <a:ext cx="16230600" cy="762000"/>
            <a:chOff x="0" y="0"/>
            <a:chExt cx="4274058" cy="20066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274058" cy="200660"/>
            </a:xfrm>
            <a:custGeom>
              <a:avLst/>
              <a:gdLst/>
              <a:ahLst/>
              <a:cxnLst/>
              <a:rect r="r" b="b" t="t" l="l"/>
              <a:pathLst>
                <a:path h="200660" w="4274058">
                  <a:moveTo>
                    <a:pt x="3816" y="0"/>
                  </a:moveTo>
                  <a:lnTo>
                    <a:pt x="4270242" y="0"/>
                  </a:lnTo>
                  <a:cubicBezTo>
                    <a:pt x="4272350" y="0"/>
                    <a:pt x="4274058" y="1708"/>
                    <a:pt x="4274058" y="3816"/>
                  </a:cubicBezTo>
                  <a:lnTo>
                    <a:pt x="4274058" y="196844"/>
                  </a:lnTo>
                  <a:cubicBezTo>
                    <a:pt x="4274058" y="197856"/>
                    <a:pt x="4273656" y="198827"/>
                    <a:pt x="4272940" y="199542"/>
                  </a:cubicBezTo>
                  <a:cubicBezTo>
                    <a:pt x="4272225" y="200258"/>
                    <a:pt x="4271254" y="200660"/>
                    <a:pt x="4270242" y="200660"/>
                  </a:cubicBezTo>
                  <a:lnTo>
                    <a:pt x="3816" y="200660"/>
                  </a:lnTo>
                  <a:cubicBezTo>
                    <a:pt x="2804" y="200660"/>
                    <a:pt x="1833" y="200258"/>
                    <a:pt x="1118" y="199542"/>
                  </a:cubicBezTo>
                  <a:cubicBezTo>
                    <a:pt x="402" y="198827"/>
                    <a:pt x="0" y="197856"/>
                    <a:pt x="0" y="196844"/>
                  </a:cubicBezTo>
                  <a:lnTo>
                    <a:pt x="0" y="3816"/>
                  </a:lnTo>
                  <a:cubicBezTo>
                    <a:pt x="0" y="2804"/>
                    <a:pt x="402" y="1833"/>
                    <a:pt x="1118" y="1118"/>
                  </a:cubicBezTo>
                  <a:cubicBezTo>
                    <a:pt x="1833" y="402"/>
                    <a:pt x="2804" y="0"/>
                    <a:pt x="3816" y="0"/>
                  </a:cubicBezTo>
                  <a:close/>
                </a:path>
              </a:pathLst>
            </a:custGeom>
            <a:solidFill>
              <a:srgbClr val="E8F5E9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4274058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3333750"/>
            <a:ext cx="16230600" cy="952500"/>
            <a:chOff x="0" y="0"/>
            <a:chExt cx="21640800" cy="1270000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21640800" cy="1270000"/>
              <a:chOff x="0" y="0"/>
              <a:chExt cx="4274058" cy="25082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4274058" cy="250825"/>
              </a:xfrm>
              <a:custGeom>
                <a:avLst/>
                <a:gdLst/>
                <a:ahLst/>
                <a:cxnLst/>
                <a:rect r="r" b="b" t="t" l="l"/>
                <a:pathLst>
                  <a:path h="250825" w="4274058">
                    <a:moveTo>
                      <a:pt x="4293" y="0"/>
                    </a:moveTo>
                    <a:lnTo>
                      <a:pt x="4269765" y="0"/>
                    </a:lnTo>
                    <a:cubicBezTo>
                      <a:pt x="4272136" y="0"/>
                      <a:pt x="4274058" y="1922"/>
                      <a:pt x="4274058" y="4293"/>
                    </a:cubicBezTo>
                    <a:lnTo>
                      <a:pt x="4274058" y="246532"/>
                    </a:lnTo>
                    <a:cubicBezTo>
                      <a:pt x="4274058" y="248903"/>
                      <a:pt x="4272136" y="250825"/>
                      <a:pt x="4269765" y="250825"/>
                    </a:cubicBezTo>
                    <a:lnTo>
                      <a:pt x="4293" y="250825"/>
                    </a:lnTo>
                    <a:cubicBezTo>
                      <a:pt x="1922" y="250825"/>
                      <a:pt x="0" y="248903"/>
                      <a:pt x="0" y="246532"/>
                    </a:cubicBezTo>
                    <a:lnTo>
                      <a:pt x="0" y="4293"/>
                    </a:lnTo>
                    <a:cubicBezTo>
                      <a:pt x="0" y="1922"/>
                      <a:pt x="1922" y="0"/>
                      <a:pt x="4293" y="0"/>
                    </a:cubicBezTo>
                    <a:close/>
                  </a:path>
                </a:pathLst>
              </a:custGeom>
              <a:solidFill>
                <a:srgbClr val="E8F0FE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38100"/>
                <a:ext cx="4274058" cy="288925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0" y="6350"/>
              <a:ext cx="21640800" cy="5905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747"/>
                </a:lnSpc>
                <a:spcBef>
                  <a:spcPct val="0"/>
                </a:spcBef>
              </a:pPr>
              <a:r>
                <a:rPr lang="en-US" b="true" sz="2676" strike="noStrike" u="none">
                  <a:solidFill>
                    <a:srgbClr val="235AC3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1:</a:t>
              </a:r>
              <a:r>
                <a:rPr lang="en-US" b="true" sz="2676" strike="noStrike" u="none">
                  <a:solidFill>
                    <a:srgbClr val="000000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 Research Question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0" y="444500"/>
              <a:ext cx="21640800" cy="4953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168"/>
                </a:lnSpc>
                <a:spcBef>
                  <a:spcPct val="0"/>
                </a:spcBef>
              </a:pPr>
              <a:r>
                <a:rPr lang="en-US" sz="2263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Does the new interactive teaching method improve exam scores compared to traditional lectures?</a:t>
              </a: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1524000" y="9067800"/>
            <a:ext cx="1524000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4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B5E20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Interpretation:</a:t>
            </a:r>
            <a:r>
              <a:rPr lang="en-US" sz="1800" strike="noStrike" u="none">
                <a:solidFill>
                  <a:srgbClr val="1B5E20"/>
                </a:solidFill>
                <a:latin typeface="Roboto Mono"/>
                <a:ea typeface="Roboto Mono"/>
                <a:cs typeface="Roboto Mono"/>
                <a:sym typeface="Roboto Mono"/>
              </a:rPr>
              <a:t> At the 5% significance level, there is sufficient evidence that the new teaching method significantly improves student exam scores (from an average of 70 to 74.5).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028700" y="4476750"/>
            <a:ext cx="16230600" cy="952500"/>
            <a:chOff x="0" y="0"/>
            <a:chExt cx="21640800" cy="1270000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21640800" cy="1270000"/>
              <a:chOff x="0" y="0"/>
              <a:chExt cx="4274058" cy="250825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4274058" cy="250825"/>
              </a:xfrm>
              <a:custGeom>
                <a:avLst/>
                <a:gdLst/>
                <a:ahLst/>
                <a:cxnLst/>
                <a:rect r="r" b="b" t="t" l="l"/>
                <a:pathLst>
                  <a:path h="250825" w="4274058">
                    <a:moveTo>
                      <a:pt x="4770" y="0"/>
                    </a:moveTo>
                    <a:lnTo>
                      <a:pt x="4269288" y="0"/>
                    </a:lnTo>
                    <a:cubicBezTo>
                      <a:pt x="4271923" y="0"/>
                      <a:pt x="4274058" y="2136"/>
                      <a:pt x="4274058" y="4770"/>
                    </a:cubicBezTo>
                    <a:lnTo>
                      <a:pt x="4274058" y="246055"/>
                    </a:lnTo>
                    <a:cubicBezTo>
                      <a:pt x="4274058" y="247320"/>
                      <a:pt x="4273555" y="248533"/>
                      <a:pt x="4272661" y="249428"/>
                    </a:cubicBezTo>
                    <a:cubicBezTo>
                      <a:pt x="4271766" y="250322"/>
                      <a:pt x="4270553" y="250825"/>
                      <a:pt x="4269288" y="250825"/>
                    </a:cubicBezTo>
                    <a:lnTo>
                      <a:pt x="4770" y="250825"/>
                    </a:lnTo>
                    <a:cubicBezTo>
                      <a:pt x="3505" y="250825"/>
                      <a:pt x="2292" y="250322"/>
                      <a:pt x="1397" y="249428"/>
                    </a:cubicBezTo>
                    <a:cubicBezTo>
                      <a:pt x="503" y="248533"/>
                      <a:pt x="0" y="247320"/>
                      <a:pt x="0" y="246055"/>
                    </a:cubicBezTo>
                    <a:lnTo>
                      <a:pt x="0" y="4770"/>
                    </a:lnTo>
                    <a:cubicBezTo>
                      <a:pt x="0" y="3505"/>
                      <a:pt x="503" y="2292"/>
                      <a:pt x="1397" y="1397"/>
                    </a:cubicBezTo>
                    <a:cubicBezTo>
                      <a:pt x="2292" y="503"/>
                      <a:pt x="3505" y="0"/>
                      <a:pt x="4770" y="0"/>
                    </a:cubicBezTo>
                    <a:close/>
                  </a:path>
                </a:pathLst>
              </a:custGeom>
              <a:solidFill>
                <a:srgbClr val="E8F0FE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4274058" cy="288925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0" y="6350"/>
              <a:ext cx="21640800" cy="5905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747"/>
                </a:lnSpc>
                <a:spcBef>
                  <a:spcPct val="0"/>
                </a:spcBef>
              </a:pPr>
              <a:r>
                <a:rPr lang="en-US" b="true" sz="2676" strike="noStrike" u="none">
                  <a:solidFill>
                    <a:srgbClr val="235AC3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2:</a:t>
              </a:r>
              <a:r>
                <a:rPr lang="en-US" b="true" sz="2676" strike="noStrike" u="none">
                  <a:solidFill>
                    <a:srgbClr val="000000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 Hypothesis Setup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0" y="425450"/>
              <a:ext cx="21640800" cy="6413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017"/>
                </a:lnSpc>
                <a:spcBef>
                  <a:spcPct val="0"/>
                </a:spcBef>
              </a:pPr>
              <a:r>
                <a:rPr lang="en-US" sz="2869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H₀: μ = 70 (no improvement) vs H₁: μ &gt; 70 (scores improved with new method)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028700" y="5915025"/>
            <a:ext cx="16615098" cy="975064"/>
            <a:chOff x="0" y="0"/>
            <a:chExt cx="22153464" cy="1300086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22153464" cy="1300086"/>
              <a:chOff x="0" y="0"/>
              <a:chExt cx="4274058" cy="250825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4274058" cy="250825"/>
              </a:xfrm>
              <a:custGeom>
                <a:avLst/>
                <a:gdLst/>
                <a:ahLst/>
                <a:cxnLst/>
                <a:rect r="r" b="b" t="t" l="l"/>
                <a:pathLst>
                  <a:path h="250825" w="4274058">
                    <a:moveTo>
                      <a:pt x="4293" y="0"/>
                    </a:moveTo>
                    <a:lnTo>
                      <a:pt x="4269765" y="0"/>
                    </a:lnTo>
                    <a:cubicBezTo>
                      <a:pt x="4272136" y="0"/>
                      <a:pt x="4274058" y="1922"/>
                      <a:pt x="4274058" y="4293"/>
                    </a:cubicBezTo>
                    <a:lnTo>
                      <a:pt x="4274058" y="246532"/>
                    </a:lnTo>
                    <a:cubicBezTo>
                      <a:pt x="4274058" y="248903"/>
                      <a:pt x="4272136" y="250825"/>
                      <a:pt x="4269765" y="250825"/>
                    </a:cubicBezTo>
                    <a:lnTo>
                      <a:pt x="4293" y="250825"/>
                    </a:lnTo>
                    <a:cubicBezTo>
                      <a:pt x="1922" y="250825"/>
                      <a:pt x="0" y="248903"/>
                      <a:pt x="0" y="246532"/>
                    </a:cubicBezTo>
                    <a:lnTo>
                      <a:pt x="0" y="4293"/>
                    </a:lnTo>
                    <a:cubicBezTo>
                      <a:pt x="0" y="1922"/>
                      <a:pt x="1922" y="0"/>
                      <a:pt x="4293" y="0"/>
                    </a:cubicBezTo>
                    <a:close/>
                  </a:path>
                </a:pathLst>
              </a:custGeom>
              <a:solidFill>
                <a:srgbClr val="E8F0FE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38100"/>
                <a:ext cx="4274058" cy="288925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8" id="28"/>
            <p:cNvSpPr txBox="true"/>
            <p:nvPr/>
          </p:nvSpPr>
          <p:spPr>
            <a:xfrm rot="0">
              <a:off x="0" y="7854"/>
              <a:ext cx="22153464" cy="60318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5"/>
                </a:lnSpc>
                <a:spcBef>
                  <a:spcPct val="0"/>
                </a:spcBef>
              </a:pPr>
              <a:r>
                <a:rPr lang="en-US" b="true" sz="2739" strike="noStrike" u="none">
                  <a:solidFill>
                    <a:srgbClr val="235AC3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3:</a:t>
              </a:r>
              <a:r>
                <a:rPr lang="en-US" b="true" sz="2739" strike="noStrike" u="none">
                  <a:solidFill>
                    <a:srgbClr val="000000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 Test Result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0" y="455933"/>
              <a:ext cx="22153464" cy="5321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78"/>
                </a:lnSpc>
                <a:spcBef>
                  <a:spcPct val="0"/>
                </a:spcBef>
              </a:pPr>
              <a:r>
                <a:rPr lang="en-US" sz="2413" strike="noStrike" u="none">
                  <a:solidFill>
                    <a:srgbClr val="000000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Sample mean = 74.5, p-value = 0.023 &lt; α (0.05) → Reject H₀, evidence supports improvement.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028700" y="7381875"/>
            <a:ext cx="16230600" cy="1524000"/>
            <a:chOff x="0" y="0"/>
            <a:chExt cx="21640800" cy="2032000"/>
          </a:xfrm>
        </p:grpSpPr>
        <p:sp>
          <p:nvSpPr>
            <p:cNvPr name="TextBox 31" id="31"/>
            <p:cNvSpPr txBox="true"/>
            <p:nvPr/>
          </p:nvSpPr>
          <p:spPr>
            <a:xfrm rot="0">
              <a:off x="0" y="-57150"/>
              <a:ext cx="21640800" cy="6032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751"/>
                </a:lnSpc>
              </a:pPr>
              <a:r>
                <a:rPr lang="en-US" b="true" sz="2679" u="none">
                  <a:solidFill>
                    <a:srgbClr val="235AC3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Step 4:</a:t>
              </a:r>
              <a:r>
                <a:rPr lang="en-US" b="true" sz="2679" u="none">
                  <a:solidFill>
                    <a:srgbClr val="000000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 Conclusion</a:t>
              </a:r>
            </a:p>
          </p:txBody>
        </p:sp>
        <p:grpSp>
          <p:nvGrpSpPr>
            <p:cNvPr name="Group 32" id="32"/>
            <p:cNvGrpSpPr/>
            <p:nvPr/>
          </p:nvGrpSpPr>
          <p:grpSpPr>
            <a:xfrm rot="0">
              <a:off x="0" y="635000"/>
              <a:ext cx="21640800" cy="1397000"/>
              <a:chOff x="0" y="0"/>
              <a:chExt cx="4274058" cy="275907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4274058" cy="275908"/>
              </a:xfrm>
              <a:custGeom>
                <a:avLst/>
                <a:gdLst/>
                <a:ahLst/>
                <a:cxnLst/>
                <a:rect r="r" b="b" t="t" l="l"/>
                <a:pathLst>
                  <a:path h="275908" w="4274058">
                    <a:moveTo>
                      <a:pt x="4770" y="0"/>
                    </a:moveTo>
                    <a:lnTo>
                      <a:pt x="4269288" y="0"/>
                    </a:lnTo>
                    <a:cubicBezTo>
                      <a:pt x="4271923" y="0"/>
                      <a:pt x="4274058" y="2136"/>
                      <a:pt x="4274058" y="4770"/>
                    </a:cubicBezTo>
                    <a:lnTo>
                      <a:pt x="4274058" y="271138"/>
                    </a:lnTo>
                    <a:cubicBezTo>
                      <a:pt x="4274058" y="272403"/>
                      <a:pt x="4273555" y="273616"/>
                      <a:pt x="4272661" y="274510"/>
                    </a:cubicBezTo>
                    <a:cubicBezTo>
                      <a:pt x="4271766" y="275405"/>
                      <a:pt x="4270553" y="275908"/>
                      <a:pt x="4269288" y="275908"/>
                    </a:cubicBezTo>
                    <a:lnTo>
                      <a:pt x="4770" y="275908"/>
                    </a:lnTo>
                    <a:cubicBezTo>
                      <a:pt x="3505" y="275908"/>
                      <a:pt x="2292" y="275405"/>
                      <a:pt x="1397" y="274510"/>
                    </a:cubicBezTo>
                    <a:cubicBezTo>
                      <a:pt x="503" y="273616"/>
                      <a:pt x="0" y="272403"/>
                      <a:pt x="0" y="271138"/>
                    </a:cubicBezTo>
                    <a:lnTo>
                      <a:pt x="0" y="4770"/>
                    </a:lnTo>
                    <a:cubicBezTo>
                      <a:pt x="0" y="3505"/>
                      <a:pt x="503" y="2292"/>
                      <a:pt x="1397" y="1397"/>
                    </a:cubicBezTo>
                    <a:cubicBezTo>
                      <a:pt x="2292" y="503"/>
                      <a:pt x="3505" y="0"/>
                      <a:pt x="4770" y="0"/>
                    </a:cubicBezTo>
                    <a:close/>
                  </a:path>
                </a:pathLst>
              </a:custGeom>
              <a:solidFill>
                <a:srgbClr val="D4380D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38100"/>
                <a:ext cx="4274058" cy="314007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5" id="35"/>
            <p:cNvSpPr txBox="true"/>
            <p:nvPr/>
          </p:nvSpPr>
          <p:spPr>
            <a:xfrm rot="0">
              <a:off x="660400" y="1031875"/>
              <a:ext cx="20320000" cy="6572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585"/>
                </a:lnSpc>
                <a:spcBef>
                  <a:spcPct val="0"/>
                </a:spcBef>
              </a:pPr>
              <a:r>
                <a:rPr lang="en-US" b="true" sz="3585" strike="noStrike" u="none">
                  <a:solidFill>
                    <a:srgbClr val="FFFFFF"/>
                  </a:solidFill>
                  <a:latin typeface="Helvetica Now Bold"/>
                  <a:ea typeface="Helvetica Now Bold"/>
                  <a:cs typeface="Helvetica Now Bold"/>
                  <a:sym typeface="Helvetica Now Bold"/>
                </a:rPr>
                <a:t>p = 0.023 &lt; α = 0.05  →  Reject H₀  →  Evidence supports improvement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CASE STUDY — DIGITAL BUSINESS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8096250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72"/>
              </a:lnSpc>
            </a:pPr>
            <a:r>
              <a:rPr lang="en-US" b="true" sz="52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Online Advertising</a:t>
            </a:r>
          </a:p>
          <a:p>
            <a:pPr algn="l">
              <a:lnSpc>
                <a:spcPts val="5772"/>
              </a:lnSpc>
            </a:pPr>
            <a:r>
              <a:rPr lang="en-US" b="true" sz="52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Case Study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2667000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952750"/>
            <a:ext cx="8096250" cy="1524000"/>
            <a:chOff x="0" y="0"/>
            <a:chExt cx="2132012" cy="4013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401320"/>
            </a:xfrm>
            <a:custGeom>
              <a:avLst/>
              <a:gdLst/>
              <a:ahLst/>
              <a:cxnLst/>
              <a:rect r="r" b="b" t="t" l="l"/>
              <a:pathLst>
                <a:path h="401320" w="2132012">
                  <a:moveTo>
                    <a:pt x="15300" y="0"/>
                  </a:moveTo>
                  <a:lnTo>
                    <a:pt x="2116713" y="0"/>
                  </a:lnTo>
                  <a:cubicBezTo>
                    <a:pt x="2120771" y="0"/>
                    <a:pt x="2124662" y="1612"/>
                    <a:pt x="2127531" y="4481"/>
                  </a:cubicBezTo>
                  <a:cubicBezTo>
                    <a:pt x="2130401" y="7350"/>
                    <a:pt x="2132012" y="11242"/>
                    <a:pt x="2132012" y="15300"/>
                  </a:cubicBezTo>
                  <a:lnTo>
                    <a:pt x="2132012" y="386020"/>
                  </a:lnTo>
                  <a:cubicBezTo>
                    <a:pt x="2132012" y="390078"/>
                    <a:pt x="2130401" y="393970"/>
                    <a:pt x="2127531" y="396839"/>
                  </a:cubicBezTo>
                  <a:cubicBezTo>
                    <a:pt x="2124662" y="399708"/>
                    <a:pt x="2120771" y="401320"/>
                    <a:pt x="2116713" y="401320"/>
                  </a:cubicBezTo>
                  <a:lnTo>
                    <a:pt x="15300" y="401320"/>
                  </a:lnTo>
                  <a:cubicBezTo>
                    <a:pt x="11242" y="401320"/>
                    <a:pt x="7350" y="399708"/>
                    <a:pt x="4481" y="396839"/>
                  </a:cubicBezTo>
                  <a:cubicBezTo>
                    <a:pt x="1612" y="393970"/>
                    <a:pt x="0" y="390078"/>
                    <a:pt x="0" y="386020"/>
                  </a:cubicBezTo>
                  <a:lnTo>
                    <a:pt x="0" y="15300"/>
                  </a:lnTo>
                  <a:cubicBezTo>
                    <a:pt x="0" y="11242"/>
                    <a:pt x="1612" y="7350"/>
                    <a:pt x="4481" y="4481"/>
                  </a:cubicBezTo>
                  <a:cubicBezTo>
                    <a:pt x="7350" y="1612"/>
                    <a:pt x="11242" y="0"/>
                    <a:pt x="15300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4394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4905375"/>
            <a:ext cx="8096250" cy="1905000"/>
            <a:chOff x="0" y="0"/>
            <a:chExt cx="2132012" cy="50165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501650"/>
            </a:xfrm>
            <a:custGeom>
              <a:avLst/>
              <a:gdLst/>
              <a:ahLst/>
              <a:cxnLst/>
              <a:rect r="r" b="b" t="t" l="l"/>
              <a:pathLst>
                <a:path h="501650" w="2132012">
                  <a:moveTo>
                    <a:pt x="19125" y="0"/>
                  </a:moveTo>
                  <a:lnTo>
                    <a:pt x="2112888" y="0"/>
                  </a:lnTo>
                  <a:cubicBezTo>
                    <a:pt x="2117960" y="0"/>
                    <a:pt x="2122824" y="2015"/>
                    <a:pt x="2126411" y="5601"/>
                  </a:cubicBezTo>
                  <a:cubicBezTo>
                    <a:pt x="2129998" y="9188"/>
                    <a:pt x="2132012" y="14053"/>
                    <a:pt x="2132012" y="19125"/>
                  </a:cubicBezTo>
                  <a:lnTo>
                    <a:pt x="2132012" y="482525"/>
                  </a:lnTo>
                  <a:cubicBezTo>
                    <a:pt x="2132012" y="487597"/>
                    <a:pt x="2129998" y="492462"/>
                    <a:pt x="2126411" y="496049"/>
                  </a:cubicBezTo>
                  <a:cubicBezTo>
                    <a:pt x="2122824" y="499635"/>
                    <a:pt x="2117960" y="501650"/>
                    <a:pt x="2112888" y="501650"/>
                  </a:cubicBezTo>
                  <a:lnTo>
                    <a:pt x="19125" y="501650"/>
                  </a:lnTo>
                  <a:cubicBezTo>
                    <a:pt x="14053" y="501650"/>
                    <a:pt x="9188" y="499635"/>
                    <a:pt x="5601" y="496049"/>
                  </a:cubicBezTo>
                  <a:cubicBezTo>
                    <a:pt x="2015" y="492462"/>
                    <a:pt x="0" y="487597"/>
                    <a:pt x="0" y="482525"/>
                  </a:cubicBezTo>
                  <a:lnTo>
                    <a:pt x="0" y="19125"/>
                  </a:lnTo>
                  <a:cubicBezTo>
                    <a:pt x="0" y="14053"/>
                    <a:pt x="2015" y="9188"/>
                    <a:pt x="5601" y="5601"/>
                  </a:cubicBezTo>
                  <a:cubicBezTo>
                    <a:pt x="9188" y="2015"/>
                    <a:pt x="14053" y="0"/>
                    <a:pt x="1912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53975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7429500"/>
            <a:ext cx="1333500" cy="1333500"/>
            <a:chOff x="0" y="0"/>
            <a:chExt cx="351155" cy="35115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51155" cy="351155"/>
            </a:xfrm>
            <a:custGeom>
              <a:avLst/>
              <a:gdLst/>
              <a:ahLst/>
              <a:cxnLst/>
              <a:rect r="r" b="b" t="t" l="l"/>
              <a:pathLst>
                <a:path h="351155" w="351155">
                  <a:moveTo>
                    <a:pt x="175577" y="0"/>
                  </a:moveTo>
                  <a:cubicBezTo>
                    <a:pt x="78609" y="0"/>
                    <a:pt x="0" y="78609"/>
                    <a:pt x="0" y="175577"/>
                  </a:cubicBezTo>
                  <a:cubicBezTo>
                    <a:pt x="0" y="272546"/>
                    <a:pt x="78609" y="351155"/>
                    <a:pt x="175577" y="351155"/>
                  </a:cubicBezTo>
                  <a:cubicBezTo>
                    <a:pt x="272546" y="351155"/>
                    <a:pt x="351155" y="272546"/>
                    <a:pt x="351155" y="175577"/>
                  </a:cubicBezTo>
                  <a:cubicBezTo>
                    <a:pt x="351155" y="78609"/>
                    <a:pt x="272546" y="0"/>
                    <a:pt x="175577" y="0"/>
                  </a:cubicBezTo>
                  <a:close/>
                </a:path>
              </a:pathLst>
            </a:custGeom>
            <a:solidFill>
              <a:srgbClr val="F4A574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351155" cy="3892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4524375"/>
            <a:ext cx="0" cy="333375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5" id="15"/>
          <p:cNvGrpSpPr/>
          <p:nvPr/>
        </p:nvGrpSpPr>
        <p:grpSpPr>
          <a:xfrm rot="0">
            <a:off x="3333750" y="7429500"/>
            <a:ext cx="1333500" cy="1333500"/>
            <a:chOff x="0" y="0"/>
            <a:chExt cx="351155" cy="35115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351155" cy="351155"/>
            </a:xfrm>
            <a:custGeom>
              <a:avLst/>
              <a:gdLst/>
              <a:ahLst/>
              <a:cxnLst/>
              <a:rect r="r" b="b" t="t" l="l"/>
              <a:pathLst>
                <a:path h="351155" w="351155">
                  <a:moveTo>
                    <a:pt x="175577" y="0"/>
                  </a:moveTo>
                  <a:cubicBezTo>
                    <a:pt x="78609" y="0"/>
                    <a:pt x="0" y="78609"/>
                    <a:pt x="0" y="175577"/>
                  </a:cubicBezTo>
                  <a:cubicBezTo>
                    <a:pt x="0" y="272546"/>
                    <a:pt x="78609" y="351155"/>
                    <a:pt x="175577" y="351155"/>
                  </a:cubicBezTo>
                  <a:cubicBezTo>
                    <a:pt x="272546" y="351155"/>
                    <a:pt x="351155" y="272546"/>
                    <a:pt x="351155" y="175577"/>
                  </a:cubicBezTo>
                  <a:cubicBezTo>
                    <a:pt x="351155" y="78609"/>
                    <a:pt x="272546" y="0"/>
                    <a:pt x="175577" y="0"/>
                  </a:cubicBezTo>
                  <a:close/>
                </a:path>
              </a:pathLst>
            </a:custGeom>
            <a:solidFill>
              <a:srgbClr val="4CAF50"/>
            </a:solidFill>
            <a:ln cap="sq">
              <a:noFill/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351155" cy="3892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333500" y="3067050"/>
            <a:ext cx="742950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199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Business Question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3500" y="3495675"/>
            <a:ext cx="7429500" cy="619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Does the new online advertisement increase</a:t>
            </a:r>
          </a:p>
          <a:p>
            <a:pPr algn="l">
              <a:lnSpc>
                <a:spcPts val="2520"/>
              </a:lnSpc>
            </a:pPr>
            <a:r>
              <a:rPr lang="en-US" sz="18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click-through rate (CTR)?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3500" y="5019675"/>
            <a:ext cx="742950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199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5438775"/>
            <a:ext cx="7429500" cy="790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0"/>
              </a:lnSpc>
            </a:pPr>
            <a:r>
              <a:rPr lang="en-US" b="true" sz="2000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20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CTR = 2%  (no improvement)</a:t>
            </a:r>
          </a:p>
          <a:p>
            <a:pPr algn="l">
              <a:lnSpc>
                <a:spcPts val="3200"/>
              </a:lnSpc>
            </a:pPr>
            <a:r>
              <a:rPr lang="en-US" b="true" sz="2000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20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CTR &gt; 2%  (ad improves engagement)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33500" y="6286500"/>
            <a:ext cx="7429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b="true" sz="1599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α = 0.05</a:t>
            </a:r>
            <a:r>
              <a:rPr lang="en-US" sz="1599" u="none">
                <a:solidFill>
                  <a:srgbClr val="F4A574"/>
                </a:solidFill>
                <a:latin typeface="Open Sans"/>
                <a:ea typeface="Open Sans"/>
                <a:cs typeface="Open Sans"/>
                <a:sym typeface="Open Sans"/>
              </a:rPr>
              <a:t> (5% significance level)</a:t>
            </a:r>
          </a:p>
        </p:txBody>
      </p:sp>
      <p:sp>
        <p:nvSpPr>
          <p:cNvPr name="AutoShape 23" id="23"/>
          <p:cNvSpPr/>
          <p:nvPr/>
        </p:nvSpPr>
        <p:spPr>
          <a:xfrm>
            <a:off x="2476500" y="8096250"/>
            <a:ext cx="762000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24" id="24"/>
          <p:cNvSpPr txBox="true"/>
          <p:nvPr/>
        </p:nvSpPr>
        <p:spPr>
          <a:xfrm rot="0">
            <a:off x="1123950" y="7705725"/>
            <a:ext cx="11430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22"/>
              </a:lnSpc>
            </a:pPr>
            <a:r>
              <a:rPr lang="en-US" b="true" sz="2657" u="none">
                <a:solidFill>
                  <a:srgbClr val="1B2A4A"/>
                </a:solidFill>
                <a:latin typeface="Telegraf Bold"/>
                <a:ea typeface="Telegraf Bold"/>
                <a:cs typeface="Telegraf Bold"/>
                <a:sym typeface="Telegraf Bold"/>
              </a:rPr>
              <a:t>CTR</a:t>
            </a:r>
          </a:p>
          <a:p>
            <a:pPr algn="ctr">
              <a:lnSpc>
                <a:spcPts val="2922"/>
              </a:lnSpc>
            </a:pPr>
            <a:r>
              <a:rPr lang="en-US" b="true" sz="2657" u="none">
                <a:solidFill>
                  <a:srgbClr val="1B2A4A"/>
                </a:solidFill>
                <a:latin typeface="Telegraf Bold"/>
                <a:ea typeface="Telegraf Bold"/>
                <a:cs typeface="Telegraf Bold"/>
                <a:sym typeface="Telegraf Bold"/>
              </a:rPr>
              <a:t>2%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429000" y="7705725"/>
            <a:ext cx="11430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22"/>
              </a:lnSpc>
            </a:pPr>
            <a:r>
              <a:rPr lang="en-US" b="true" sz="265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CTR</a:t>
            </a:r>
          </a:p>
          <a:p>
            <a:pPr algn="ctr">
              <a:lnSpc>
                <a:spcPts val="2922"/>
              </a:lnSpc>
            </a:pPr>
            <a:r>
              <a:rPr lang="en-US" b="true" sz="265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&gt;2%?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9715500" y="1905000"/>
            <a:ext cx="7810500" cy="6667500"/>
          </a:xfrm>
          <a:custGeom>
            <a:avLst/>
            <a:gdLst/>
            <a:ahLst/>
            <a:cxnLst/>
            <a:rect r="r" b="b" t="t" l="l"/>
            <a:pathLst>
              <a:path h="6667500" w="7810500">
                <a:moveTo>
                  <a:pt x="0" y="0"/>
                </a:moveTo>
                <a:lnTo>
                  <a:pt x="7810500" y="0"/>
                </a:lnTo>
                <a:lnTo>
                  <a:pt x="7810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7" t="0" r="-67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1715750" y="8779510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CASE STUDY — DIGITAL BUSINESS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8096250" cy="1343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2"/>
              </a:lnSpc>
            </a:pPr>
            <a:r>
              <a:rPr lang="en-US" b="true" sz="4566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Hypothesis Testing</a:t>
            </a:r>
          </a:p>
          <a:p>
            <a:pPr algn="l">
              <a:lnSpc>
                <a:spcPts val="5022"/>
              </a:lnSpc>
            </a:pPr>
            <a:r>
              <a:rPr lang="en-US" b="true" sz="4566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Result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2476500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762250"/>
            <a:ext cx="2476500" cy="1143000"/>
            <a:chOff x="0" y="0"/>
            <a:chExt cx="652145" cy="3009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52145" cy="300990"/>
            </a:xfrm>
            <a:custGeom>
              <a:avLst/>
              <a:gdLst/>
              <a:ahLst/>
              <a:cxnLst/>
              <a:rect r="r" b="b" t="t" l="l"/>
              <a:pathLst>
                <a:path h="300990" w="652145">
                  <a:moveTo>
                    <a:pt x="37514" y="0"/>
                  </a:moveTo>
                  <a:lnTo>
                    <a:pt x="614631" y="0"/>
                  </a:lnTo>
                  <a:cubicBezTo>
                    <a:pt x="635349" y="0"/>
                    <a:pt x="652145" y="16796"/>
                    <a:pt x="652145" y="37514"/>
                  </a:cubicBezTo>
                  <a:lnTo>
                    <a:pt x="652145" y="263476"/>
                  </a:lnTo>
                  <a:cubicBezTo>
                    <a:pt x="652145" y="273425"/>
                    <a:pt x="648193" y="282967"/>
                    <a:pt x="641157" y="290002"/>
                  </a:cubicBezTo>
                  <a:cubicBezTo>
                    <a:pt x="634122" y="297038"/>
                    <a:pt x="624580" y="300990"/>
                    <a:pt x="614631" y="300990"/>
                  </a:cubicBezTo>
                  <a:lnTo>
                    <a:pt x="37514" y="300990"/>
                  </a:lnTo>
                  <a:cubicBezTo>
                    <a:pt x="27565" y="300990"/>
                    <a:pt x="18023" y="297038"/>
                    <a:pt x="10988" y="290002"/>
                  </a:cubicBezTo>
                  <a:cubicBezTo>
                    <a:pt x="3952" y="282967"/>
                    <a:pt x="0" y="273425"/>
                    <a:pt x="0" y="263476"/>
                  </a:cubicBezTo>
                  <a:lnTo>
                    <a:pt x="0" y="37514"/>
                  </a:lnTo>
                  <a:cubicBezTo>
                    <a:pt x="0" y="27565"/>
                    <a:pt x="3952" y="18023"/>
                    <a:pt x="10988" y="10988"/>
                  </a:cubicBezTo>
                  <a:cubicBezTo>
                    <a:pt x="18023" y="3952"/>
                    <a:pt x="27565" y="0"/>
                    <a:pt x="37514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65214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3810000" y="2762250"/>
            <a:ext cx="2476500" cy="1143000"/>
            <a:chOff x="0" y="0"/>
            <a:chExt cx="652145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52145" cy="300990"/>
            </a:xfrm>
            <a:custGeom>
              <a:avLst/>
              <a:gdLst/>
              <a:ahLst/>
              <a:cxnLst/>
              <a:rect r="r" b="b" t="t" l="l"/>
              <a:pathLst>
                <a:path h="300990" w="652145">
                  <a:moveTo>
                    <a:pt x="37514" y="0"/>
                  </a:moveTo>
                  <a:lnTo>
                    <a:pt x="614631" y="0"/>
                  </a:lnTo>
                  <a:cubicBezTo>
                    <a:pt x="635349" y="0"/>
                    <a:pt x="652145" y="16796"/>
                    <a:pt x="652145" y="37514"/>
                  </a:cubicBezTo>
                  <a:lnTo>
                    <a:pt x="652145" y="263476"/>
                  </a:lnTo>
                  <a:cubicBezTo>
                    <a:pt x="652145" y="273425"/>
                    <a:pt x="648193" y="282967"/>
                    <a:pt x="641157" y="290002"/>
                  </a:cubicBezTo>
                  <a:cubicBezTo>
                    <a:pt x="634122" y="297038"/>
                    <a:pt x="624580" y="300990"/>
                    <a:pt x="614631" y="300990"/>
                  </a:cubicBezTo>
                  <a:lnTo>
                    <a:pt x="37514" y="300990"/>
                  </a:lnTo>
                  <a:cubicBezTo>
                    <a:pt x="27565" y="300990"/>
                    <a:pt x="18023" y="297038"/>
                    <a:pt x="10988" y="290002"/>
                  </a:cubicBezTo>
                  <a:cubicBezTo>
                    <a:pt x="3952" y="282967"/>
                    <a:pt x="0" y="273425"/>
                    <a:pt x="0" y="263476"/>
                  </a:cubicBezTo>
                  <a:lnTo>
                    <a:pt x="0" y="37514"/>
                  </a:lnTo>
                  <a:cubicBezTo>
                    <a:pt x="0" y="27565"/>
                    <a:pt x="3952" y="18023"/>
                    <a:pt x="10988" y="10988"/>
                  </a:cubicBezTo>
                  <a:cubicBezTo>
                    <a:pt x="18023" y="3952"/>
                    <a:pt x="27565" y="0"/>
                    <a:pt x="37514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65214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591300" y="2762250"/>
            <a:ext cx="2476500" cy="1143000"/>
            <a:chOff x="0" y="0"/>
            <a:chExt cx="652145" cy="30099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52145" cy="300990"/>
            </a:xfrm>
            <a:custGeom>
              <a:avLst/>
              <a:gdLst/>
              <a:ahLst/>
              <a:cxnLst/>
              <a:rect r="r" b="b" t="t" l="l"/>
              <a:pathLst>
                <a:path h="300990" w="652145">
                  <a:moveTo>
                    <a:pt x="37514" y="0"/>
                  </a:moveTo>
                  <a:lnTo>
                    <a:pt x="614631" y="0"/>
                  </a:lnTo>
                  <a:cubicBezTo>
                    <a:pt x="635349" y="0"/>
                    <a:pt x="652145" y="16796"/>
                    <a:pt x="652145" y="37514"/>
                  </a:cubicBezTo>
                  <a:lnTo>
                    <a:pt x="652145" y="263476"/>
                  </a:lnTo>
                  <a:cubicBezTo>
                    <a:pt x="652145" y="273425"/>
                    <a:pt x="648193" y="282967"/>
                    <a:pt x="641157" y="290002"/>
                  </a:cubicBezTo>
                  <a:cubicBezTo>
                    <a:pt x="634122" y="297038"/>
                    <a:pt x="624580" y="300990"/>
                    <a:pt x="614631" y="300990"/>
                  </a:cubicBezTo>
                  <a:lnTo>
                    <a:pt x="37514" y="300990"/>
                  </a:lnTo>
                  <a:cubicBezTo>
                    <a:pt x="27565" y="300990"/>
                    <a:pt x="18023" y="297038"/>
                    <a:pt x="10988" y="290002"/>
                  </a:cubicBezTo>
                  <a:cubicBezTo>
                    <a:pt x="3952" y="282967"/>
                    <a:pt x="0" y="273425"/>
                    <a:pt x="0" y="263476"/>
                  </a:cubicBezTo>
                  <a:lnTo>
                    <a:pt x="0" y="37514"/>
                  </a:lnTo>
                  <a:cubicBezTo>
                    <a:pt x="0" y="27565"/>
                    <a:pt x="3952" y="18023"/>
                    <a:pt x="10988" y="10988"/>
                  </a:cubicBezTo>
                  <a:cubicBezTo>
                    <a:pt x="18023" y="3952"/>
                    <a:pt x="27565" y="0"/>
                    <a:pt x="37514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65214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219200" y="3048000"/>
            <a:ext cx="2095500" cy="20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4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Observed CTR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19200" y="3457575"/>
            <a:ext cx="2095500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b="true" sz="36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3.1%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000500" y="3048000"/>
            <a:ext cx="2095500" cy="20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4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p-value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000500" y="3457575"/>
            <a:ext cx="2095500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b="true" sz="36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0.018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781800" y="3048000"/>
            <a:ext cx="2095500" cy="20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400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α (significance)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6781800" y="3457575"/>
            <a:ext cx="2095500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b="true" sz="36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0.05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028700" y="4286250"/>
            <a:ext cx="8096250" cy="1238250"/>
            <a:chOff x="0" y="0"/>
            <a:chExt cx="2132012" cy="32607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132012" cy="326072"/>
            </a:xfrm>
            <a:custGeom>
              <a:avLst/>
              <a:gdLst/>
              <a:ahLst/>
              <a:cxnLst/>
              <a:rect r="r" b="b" t="t" l="l"/>
              <a:pathLst>
                <a:path h="326072" w="2132012">
                  <a:moveTo>
                    <a:pt x="12431" y="0"/>
                  </a:moveTo>
                  <a:lnTo>
                    <a:pt x="2119581" y="0"/>
                  </a:lnTo>
                  <a:cubicBezTo>
                    <a:pt x="2126447" y="0"/>
                    <a:pt x="2132012" y="5566"/>
                    <a:pt x="2132012" y="12431"/>
                  </a:cubicBezTo>
                  <a:lnTo>
                    <a:pt x="2132012" y="313641"/>
                  </a:lnTo>
                  <a:cubicBezTo>
                    <a:pt x="2132012" y="316938"/>
                    <a:pt x="2130703" y="320100"/>
                    <a:pt x="2128371" y="322432"/>
                  </a:cubicBezTo>
                  <a:cubicBezTo>
                    <a:pt x="2126040" y="324763"/>
                    <a:pt x="2122878" y="326072"/>
                    <a:pt x="2119581" y="326072"/>
                  </a:cubicBezTo>
                  <a:lnTo>
                    <a:pt x="12431" y="326072"/>
                  </a:lnTo>
                  <a:cubicBezTo>
                    <a:pt x="5566" y="326072"/>
                    <a:pt x="0" y="320507"/>
                    <a:pt x="0" y="313641"/>
                  </a:cubicBezTo>
                  <a:lnTo>
                    <a:pt x="0" y="12431"/>
                  </a:lnTo>
                  <a:cubicBezTo>
                    <a:pt x="0" y="5566"/>
                    <a:pt x="5566" y="0"/>
                    <a:pt x="12431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2132012" cy="36417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028700" y="5810250"/>
            <a:ext cx="8096250" cy="1143000"/>
            <a:chOff x="0" y="0"/>
            <a:chExt cx="2132012" cy="30099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1362075" y="4619625"/>
            <a:ext cx="7429500" cy="82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2"/>
              </a:lnSpc>
            </a:pPr>
            <a:r>
              <a:rPr lang="en-US" b="true" sz="4142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0.018 &lt; 0.05  →  Reject H₀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333500" y="5924550"/>
            <a:ext cx="7429500" cy="81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39"/>
              </a:lnSpc>
            </a:pPr>
            <a:r>
              <a:rPr lang="en-US" b="true" sz="1599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</a:p>
          <a:p>
            <a:pPr algn="l">
              <a:lnSpc>
                <a:spcPts val="223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There is sufficient statistical evidence that the new advertisement improves user engagement (CTR increased from 2% to 3.1%).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9715500" y="2200275"/>
            <a:ext cx="7810500" cy="5715000"/>
          </a:xfrm>
          <a:custGeom>
            <a:avLst/>
            <a:gdLst/>
            <a:ahLst/>
            <a:cxnLst/>
            <a:rect r="r" b="b" t="t" l="l"/>
            <a:pathLst>
              <a:path h="5715000" w="7810500">
                <a:moveTo>
                  <a:pt x="0" y="0"/>
                </a:moveTo>
                <a:lnTo>
                  <a:pt x="7810500" y="0"/>
                </a:lnTo>
                <a:lnTo>
                  <a:pt x="7810500" y="5715000"/>
                </a:lnTo>
                <a:lnTo>
                  <a:pt x="0" y="571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1" t="0" r="-31" b="0"/>
            </a:stretch>
          </a:blipFill>
        </p:spPr>
      </p:sp>
      <p:grpSp>
        <p:nvGrpSpPr>
          <p:cNvPr name="Group 29" id="29"/>
          <p:cNvGrpSpPr/>
          <p:nvPr/>
        </p:nvGrpSpPr>
        <p:grpSpPr>
          <a:xfrm rot="0">
            <a:off x="1028700" y="8382000"/>
            <a:ext cx="16230600" cy="762000"/>
            <a:chOff x="0" y="0"/>
            <a:chExt cx="4274058" cy="20066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274058" cy="200660"/>
            </a:xfrm>
            <a:custGeom>
              <a:avLst/>
              <a:gdLst/>
              <a:ahLst/>
              <a:cxnLst/>
              <a:rect r="r" b="b" t="t" l="l"/>
              <a:pathLst>
                <a:path h="200660" w="4274058">
                  <a:moveTo>
                    <a:pt x="3816" y="0"/>
                  </a:moveTo>
                  <a:lnTo>
                    <a:pt x="4270242" y="0"/>
                  </a:lnTo>
                  <a:cubicBezTo>
                    <a:pt x="4272350" y="0"/>
                    <a:pt x="4274058" y="1708"/>
                    <a:pt x="4274058" y="3816"/>
                  </a:cubicBezTo>
                  <a:lnTo>
                    <a:pt x="4274058" y="196844"/>
                  </a:lnTo>
                  <a:cubicBezTo>
                    <a:pt x="4274058" y="197856"/>
                    <a:pt x="4273656" y="198827"/>
                    <a:pt x="4272940" y="199542"/>
                  </a:cubicBezTo>
                  <a:cubicBezTo>
                    <a:pt x="4272225" y="200258"/>
                    <a:pt x="4271254" y="200660"/>
                    <a:pt x="4270242" y="200660"/>
                  </a:cubicBezTo>
                  <a:lnTo>
                    <a:pt x="3816" y="200660"/>
                  </a:lnTo>
                  <a:cubicBezTo>
                    <a:pt x="2804" y="200660"/>
                    <a:pt x="1833" y="200258"/>
                    <a:pt x="1118" y="199542"/>
                  </a:cubicBezTo>
                  <a:cubicBezTo>
                    <a:pt x="402" y="198827"/>
                    <a:pt x="0" y="197856"/>
                    <a:pt x="0" y="196844"/>
                  </a:cubicBezTo>
                  <a:lnTo>
                    <a:pt x="0" y="3816"/>
                  </a:lnTo>
                  <a:cubicBezTo>
                    <a:pt x="0" y="2804"/>
                    <a:pt x="402" y="1833"/>
                    <a:pt x="1118" y="1118"/>
                  </a:cubicBezTo>
                  <a:cubicBezTo>
                    <a:pt x="1833" y="402"/>
                    <a:pt x="2804" y="0"/>
                    <a:pt x="3816" y="0"/>
                  </a:cubicBezTo>
                  <a:close/>
                </a:path>
              </a:pathLst>
            </a:custGeom>
            <a:solidFill>
              <a:srgbClr val="4CAF5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4274058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1524000" y="8639175"/>
            <a:ext cx="15240000" cy="276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b="true" sz="2000" u="non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Business Decision:</a:t>
            </a:r>
            <a:r>
              <a:rPr lang="en-US" sz="20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Implement the new ad campaign — data supports improved engagement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1715750" y="8036560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INFORMATION SYSTEMS — CASE STUDY 1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95250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47"/>
              </a:lnSpc>
            </a:pPr>
            <a:r>
              <a:rPr lang="en-US" b="true" sz="5043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System Performance Testing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1857375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095500"/>
            <a:ext cx="8096250" cy="952500"/>
            <a:chOff x="0" y="0"/>
            <a:chExt cx="2132012" cy="250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3333750"/>
            <a:ext cx="8096250" cy="1143000"/>
            <a:chOff x="0" y="0"/>
            <a:chExt cx="2132012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762500"/>
            <a:ext cx="8096250" cy="952500"/>
            <a:chOff x="0" y="0"/>
            <a:chExt cx="2132012" cy="25082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30956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5" id="15"/>
          <p:cNvSpPr txBox="true"/>
          <p:nvPr/>
        </p:nvSpPr>
        <p:spPr>
          <a:xfrm rot="0">
            <a:off x="1333500" y="22002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Business Question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" y="2562225"/>
            <a:ext cx="74295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Does the new server configuration reduce average response time below 200ms?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3500" y="343852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811000" y="8611553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  <p:sp>
        <p:nvSpPr>
          <p:cNvPr name="AutoShape 19" id="19"/>
          <p:cNvSpPr/>
          <p:nvPr/>
        </p:nvSpPr>
        <p:spPr>
          <a:xfrm>
            <a:off x="5076825" y="45243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20" id="20"/>
          <p:cNvSpPr txBox="true"/>
          <p:nvPr/>
        </p:nvSpPr>
        <p:spPr>
          <a:xfrm rot="0">
            <a:off x="1333500" y="3771900"/>
            <a:ext cx="7429500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μ = 200ms  (no improvement)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μ &lt; 200ms  (response time reduced)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48672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3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Test Result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33500" y="5229225"/>
            <a:ext cx="742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Sample mean = 185ms  |  p-value = 0.012  |  α = 0.05</a:t>
            </a:r>
          </a:p>
        </p:txBody>
      </p:sp>
      <p:sp>
        <p:nvSpPr>
          <p:cNvPr name="AutoShape 23" id="23"/>
          <p:cNvSpPr/>
          <p:nvPr/>
        </p:nvSpPr>
        <p:spPr>
          <a:xfrm>
            <a:off x="5076825" y="57626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4" id="24"/>
          <p:cNvGrpSpPr/>
          <p:nvPr/>
        </p:nvGrpSpPr>
        <p:grpSpPr>
          <a:xfrm rot="0">
            <a:off x="1028700" y="6000750"/>
            <a:ext cx="8096250" cy="762000"/>
            <a:chOff x="0" y="0"/>
            <a:chExt cx="2132012" cy="2006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32012" cy="200660"/>
            </a:xfrm>
            <a:custGeom>
              <a:avLst/>
              <a:gdLst/>
              <a:ahLst/>
              <a:cxnLst/>
              <a:rect r="r" b="b" t="t" l="l"/>
              <a:pathLst>
                <a:path h="200660" w="2132012">
                  <a:moveTo>
                    <a:pt x="7650" y="0"/>
                  </a:moveTo>
                  <a:lnTo>
                    <a:pt x="2124363" y="0"/>
                  </a:lnTo>
                  <a:cubicBezTo>
                    <a:pt x="2126392" y="0"/>
                    <a:pt x="2128337" y="806"/>
                    <a:pt x="2129772" y="2241"/>
                  </a:cubicBezTo>
                  <a:cubicBezTo>
                    <a:pt x="2131207" y="3675"/>
                    <a:pt x="2132012" y="5621"/>
                    <a:pt x="2132012" y="7650"/>
                  </a:cubicBezTo>
                  <a:lnTo>
                    <a:pt x="2132012" y="193010"/>
                  </a:lnTo>
                  <a:cubicBezTo>
                    <a:pt x="2132012" y="195039"/>
                    <a:pt x="2131207" y="196985"/>
                    <a:pt x="2129772" y="198419"/>
                  </a:cubicBezTo>
                  <a:cubicBezTo>
                    <a:pt x="2128337" y="199854"/>
                    <a:pt x="2126392" y="200660"/>
                    <a:pt x="2124363" y="200660"/>
                  </a:cubicBezTo>
                  <a:lnTo>
                    <a:pt x="7650" y="200660"/>
                  </a:lnTo>
                  <a:cubicBezTo>
                    <a:pt x="5621" y="200660"/>
                    <a:pt x="3675" y="199854"/>
                    <a:pt x="2241" y="198419"/>
                  </a:cubicBezTo>
                  <a:cubicBezTo>
                    <a:pt x="806" y="196985"/>
                    <a:pt x="0" y="195039"/>
                    <a:pt x="0" y="193010"/>
                  </a:cubicBezTo>
                  <a:lnTo>
                    <a:pt x="0" y="7650"/>
                  </a:lnTo>
                  <a:cubicBezTo>
                    <a:pt x="0" y="5621"/>
                    <a:pt x="806" y="3675"/>
                    <a:pt x="2241" y="2241"/>
                  </a:cubicBezTo>
                  <a:cubicBezTo>
                    <a:pt x="3675" y="806"/>
                    <a:pt x="5621" y="0"/>
                    <a:pt x="765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2132012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7048500"/>
            <a:ext cx="8096250" cy="952500"/>
            <a:chOff x="0" y="0"/>
            <a:chExt cx="2132012" cy="25082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1B5E2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30" id="30"/>
          <p:cNvSpPr/>
          <p:nvPr/>
        </p:nvSpPr>
        <p:spPr>
          <a:xfrm>
            <a:off x="5076825" y="68103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1" id="31"/>
          <p:cNvSpPr txBox="true"/>
          <p:nvPr/>
        </p:nvSpPr>
        <p:spPr>
          <a:xfrm rot="0">
            <a:off x="1362075" y="6134100"/>
            <a:ext cx="74295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7"/>
              </a:lnSpc>
            </a:pPr>
            <a:r>
              <a:rPr lang="en-US" b="true" sz="37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0.012 &lt; 0.05  →  Reject H₀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33500" y="7162800"/>
            <a:ext cx="74295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b="true" sz="1500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  <a:r>
              <a:rPr lang="en-US" sz="15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There is sufficient evidence that the new server configuration significantly reduces response time below 200ms (mean = 185ms). Recommend deployment.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0">
            <a:off x="10001250" y="1905000"/>
            <a:ext cx="7429500" cy="6667500"/>
          </a:xfrm>
          <a:custGeom>
            <a:avLst/>
            <a:gdLst/>
            <a:ahLst/>
            <a:cxnLst/>
            <a:rect r="r" b="b" t="t" l="l"/>
            <a:pathLst>
              <a:path h="6667500" w="7429500">
                <a:moveTo>
                  <a:pt x="0" y="0"/>
                </a:moveTo>
                <a:lnTo>
                  <a:pt x="7429500" y="0"/>
                </a:lnTo>
                <a:lnTo>
                  <a:pt x="7429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7145000" y="968692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26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INFORMATION SYSTEMS — CASE STUDY 2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95250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47"/>
              </a:lnSpc>
            </a:pPr>
            <a:r>
              <a:rPr lang="en-US" b="true" sz="5043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Network Security Detection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1857375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095500"/>
            <a:ext cx="8096250" cy="952500"/>
            <a:chOff x="0" y="0"/>
            <a:chExt cx="2132012" cy="250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3333750"/>
            <a:ext cx="8096250" cy="1143000"/>
            <a:chOff x="0" y="0"/>
            <a:chExt cx="2132012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762500"/>
            <a:ext cx="8096250" cy="952500"/>
            <a:chOff x="0" y="0"/>
            <a:chExt cx="2132012" cy="25082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30956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5" id="15"/>
          <p:cNvSpPr txBox="true"/>
          <p:nvPr/>
        </p:nvSpPr>
        <p:spPr>
          <a:xfrm rot="0">
            <a:off x="1333500" y="22002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Business Question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" y="2562225"/>
            <a:ext cx="74295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Does the new intrusion detection system (IDS) detect more than 90% of attacks?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3500" y="343852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AutoShape 18" id="18"/>
          <p:cNvSpPr/>
          <p:nvPr/>
        </p:nvSpPr>
        <p:spPr>
          <a:xfrm>
            <a:off x="5076825" y="45243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9" id="19"/>
          <p:cNvSpPr txBox="true"/>
          <p:nvPr/>
        </p:nvSpPr>
        <p:spPr>
          <a:xfrm rot="0">
            <a:off x="11820525" y="8608060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3500" y="3771900"/>
            <a:ext cx="7429500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Detection rate = 90%  (no improvement)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Detection rate &gt; 90%  (IDS performs better)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48672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3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Test Result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33500" y="5229225"/>
            <a:ext cx="742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Observed detection rate = 94.7%  |  p-value = 0.003  |  α = 0.05</a:t>
            </a:r>
          </a:p>
        </p:txBody>
      </p:sp>
      <p:sp>
        <p:nvSpPr>
          <p:cNvPr name="AutoShape 23" id="23"/>
          <p:cNvSpPr/>
          <p:nvPr/>
        </p:nvSpPr>
        <p:spPr>
          <a:xfrm>
            <a:off x="5076825" y="57626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4" id="24"/>
          <p:cNvGrpSpPr/>
          <p:nvPr/>
        </p:nvGrpSpPr>
        <p:grpSpPr>
          <a:xfrm rot="0">
            <a:off x="1028700" y="6000750"/>
            <a:ext cx="8096250" cy="762000"/>
            <a:chOff x="0" y="0"/>
            <a:chExt cx="2132012" cy="2006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32012" cy="200660"/>
            </a:xfrm>
            <a:custGeom>
              <a:avLst/>
              <a:gdLst/>
              <a:ahLst/>
              <a:cxnLst/>
              <a:rect r="r" b="b" t="t" l="l"/>
              <a:pathLst>
                <a:path h="200660" w="2132012">
                  <a:moveTo>
                    <a:pt x="7650" y="0"/>
                  </a:moveTo>
                  <a:lnTo>
                    <a:pt x="2124363" y="0"/>
                  </a:lnTo>
                  <a:cubicBezTo>
                    <a:pt x="2126392" y="0"/>
                    <a:pt x="2128337" y="806"/>
                    <a:pt x="2129772" y="2241"/>
                  </a:cubicBezTo>
                  <a:cubicBezTo>
                    <a:pt x="2131207" y="3675"/>
                    <a:pt x="2132012" y="5621"/>
                    <a:pt x="2132012" y="7650"/>
                  </a:cubicBezTo>
                  <a:lnTo>
                    <a:pt x="2132012" y="193010"/>
                  </a:lnTo>
                  <a:cubicBezTo>
                    <a:pt x="2132012" y="195039"/>
                    <a:pt x="2131207" y="196985"/>
                    <a:pt x="2129772" y="198419"/>
                  </a:cubicBezTo>
                  <a:cubicBezTo>
                    <a:pt x="2128337" y="199854"/>
                    <a:pt x="2126392" y="200660"/>
                    <a:pt x="2124363" y="200660"/>
                  </a:cubicBezTo>
                  <a:lnTo>
                    <a:pt x="7650" y="200660"/>
                  </a:lnTo>
                  <a:cubicBezTo>
                    <a:pt x="5621" y="200660"/>
                    <a:pt x="3675" y="199854"/>
                    <a:pt x="2241" y="198419"/>
                  </a:cubicBezTo>
                  <a:cubicBezTo>
                    <a:pt x="806" y="196985"/>
                    <a:pt x="0" y="195039"/>
                    <a:pt x="0" y="193010"/>
                  </a:cubicBezTo>
                  <a:lnTo>
                    <a:pt x="0" y="7650"/>
                  </a:lnTo>
                  <a:cubicBezTo>
                    <a:pt x="0" y="5621"/>
                    <a:pt x="806" y="3675"/>
                    <a:pt x="2241" y="2241"/>
                  </a:cubicBezTo>
                  <a:cubicBezTo>
                    <a:pt x="3675" y="806"/>
                    <a:pt x="5621" y="0"/>
                    <a:pt x="765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2132012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7048500"/>
            <a:ext cx="8096250" cy="952500"/>
            <a:chOff x="0" y="0"/>
            <a:chExt cx="2132012" cy="25082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1B5E2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30" id="30"/>
          <p:cNvSpPr/>
          <p:nvPr/>
        </p:nvSpPr>
        <p:spPr>
          <a:xfrm>
            <a:off x="5076825" y="68103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1" id="31"/>
          <p:cNvSpPr txBox="true"/>
          <p:nvPr/>
        </p:nvSpPr>
        <p:spPr>
          <a:xfrm rot="0">
            <a:off x="1362075" y="6134100"/>
            <a:ext cx="74295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7"/>
              </a:lnSpc>
            </a:pPr>
            <a:r>
              <a:rPr lang="en-US" b="true" sz="37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0.003 &lt; 0.05  →  Reject H₀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33500" y="7162800"/>
            <a:ext cx="74295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b="true" sz="1500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  <a:r>
              <a:rPr lang="en-US" sz="15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There is strong evidence that the new IDS detects significantly more than 90% of attacks (observed = 94.7%). Recommend full implementation across all network segments.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0">
            <a:off x="10001250" y="1905000"/>
            <a:ext cx="7429500" cy="6667500"/>
          </a:xfrm>
          <a:custGeom>
            <a:avLst/>
            <a:gdLst/>
            <a:ahLst/>
            <a:cxnLst/>
            <a:rect r="r" b="b" t="t" l="l"/>
            <a:pathLst>
              <a:path h="6667500" w="7429500">
                <a:moveTo>
                  <a:pt x="0" y="0"/>
                </a:moveTo>
                <a:lnTo>
                  <a:pt x="7429500" y="0"/>
                </a:lnTo>
                <a:lnTo>
                  <a:pt x="7429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7145000" y="968692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27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INFORMATION SYSTEMS — CASE STUDY 3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95250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47"/>
              </a:lnSpc>
            </a:pPr>
            <a:r>
              <a:rPr lang="en-US" b="true" sz="5043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IT Service Desk Analytics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1857375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095500"/>
            <a:ext cx="8096250" cy="952500"/>
            <a:chOff x="0" y="0"/>
            <a:chExt cx="2132012" cy="250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3333750"/>
            <a:ext cx="8096250" cy="1143000"/>
            <a:chOff x="0" y="0"/>
            <a:chExt cx="2132012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762500"/>
            <a:ext cx="8096250" cy="952500"/>
            <a:chOff x="0" y="0"/>
            <a:chExt cx="2132012" cy="25082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30956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5" id="15"/>
          <p:cNvSpPr txBox="true"/>
          <p:nvPr/>
        </p:nvSpPr>
        <p:spPr>
          <a:xfrm rot="0">
            <a:off x="1333500" y="22002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Business Question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" y="2562225"/>
            <a:ext cx="74295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Has the new ticketing system reduced average resolution time below 24 hours?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3500" y="343852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AutoShape 18" id="18"/>
          <p:cNvSpPr/>
          <p:nvPr/>
        </p:nvSpPr>
        <p:spPr>
          <a:xfrm>
            <a:off x="5076825" y="45243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9" id="19"/>
          <p:cNvSpPr txBox="true"/>
          <p:nvPr/>
        </p:nvSpPr>
        <p:spPr>
          <a:xfrm rot="0">
            <a:off x="1333500" y="3771900"/>
            <a:ext cx="7429500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μ = 24 hours  (no improvement)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μ &lt; 24 hours  (resolution time reduced)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811000" y="8608060"/>
            <a:ext cx="3810000" cy="214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9"/>
              </a:lnSpc>
            </a:pPr>
            <a:r>
              <a:rPr lang="en-US" b="true" sz="16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48672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3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Test Result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33500" y="5229225"/>
            <a:ext cx="742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Sample mean = 21.3 hours  |  p-value = 0.008  |  α = 0.05</a:t>
            </a:r>
          </a:p>
        </p:txBody>
      </p:sp>
      <p:sp>
        <p:nvSpPr>
          <p:cNvPr name="AutoShape 23" id="23"/>
          <p:cNvSpPr/>
          <p:nvPr/>
        </p:nvSpPr>
        <p:spPr>
          <a:xfrm>
            <a:off x="5076825" y="57626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4" id="24"/>
          <p:cNvGrpSpPr/>
          <p:nvPr/>
        </p:nvGrpSpPr>
        <p:grpSpPr>
          <a:xfrm rot="0">
            <a:off x="1028700" y="6000750"/>
            <a:ext cx="8096250" cy="762000"/>
            <a:chOff x="0" y="0"/>
            <a:chExt cx="2132012" cy="2006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32012" cy="200660"/>
            </a:xfrm>
            <a:custGeom>
              <a:avLst/>
              <a:gdLst/>
              <a:ahLst/>
              <a:cxnLst/>
              <a:rect r="r" b="b" t="t" l="l"/>
              <a:pathLst>
                <a:path h="200660" w="2132012">
                  <a:moveTo>
                    <a:pt x="7650" y="0"/>
                  </a:moveTo>
                  <a:lnTo>
                    <a:pt x="2124363" y="0"/>
                  </a:lnTo>
                  <a:cubicBezTo>
                    <a:pt x="2126392" y="0"/>
                    <a:pt x="2128337" y="806"/>
                    <a:pt x="2129772" y="2241"/>
                  </a:cubicBezTo>
                  <a:cubicBezTo>
                    <a:pt x="2131207" y="3675"/>
                    <a:pt x="2132012" y="5621"/>
                    <a:pt x="2132012" y="7650"/>
                  </a:cubicBezTo>
                  <a:lnTo>
                    <a:pt x="2132012" y="193010"/>
                  </a:lnTo>
                  <a:cubicBezTo>
                    <a:pt x="2132012" y="195039"/>
                    <a:pt x="2131207" y="196985"/>
                    <a:pt x="2129772" y="198419"/>
                  </a:cubicBezTo>
                  <a:cubicBezTo>
                    <a:pt x="2128337" y="199854"/>
                    <a:pt x="2126392" y="200660"/>
                    <a:pt x="2124363" y="200660"/>
                  </a:cubicBezTo>
                  <a:lnTo>
                    <a:pt x="7650" y="200660"/>
                  </a:lnTo>
                  <a:cubicBezTo>
                    <a:pt x="5621" y="200660"/>
                    <a:pt x="3675" y="199854"/>
                    <a:pt x="2241" y="198419"/>
                  </a:cubicBezTo>
                  <a:cubicBezTo>
                    <a:pt x="806" y="196985"/>
                    <a:pt x="0" y="195039"/>
                    <a:pt x="0" y="193010"/>
                  </a:cubicBezTo>
                  <a:lnTo>
                    <a:pt x="0" y="7650"/>
                  </a:lnTo>
                  <a:cubicBezTo>
                    <a:pt x="0" y="5621"/>
                    <a:pt x="806" y="3675"/>
                    <a:pt x="2241" y="2241"/>
                  </a:cubicBezTo>
                  <a:cubicBezTo>
                    <a:pt x="3675" y="806"/>
                    <a:pt x="5621" y="0"/>
                    <a:pt x="765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2132012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7048500"/>
            <a:ext cx="8096250" cy="952500"/>
            <a:chOff x="0" y="0"/>
            <a:chExt cx="2132012" cy="25082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1B5E2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30" id="30"/>
          <p:cNvSpPr/>
          <p:nvPr/>
        </p:nvSpPr>
        <p:spPr>
          <a:xfrm>
            <a:off x="5076825" y="68103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1" id="31"/>
          <p:cNvSpPr txBox="true"/>
          <p:nvPr/>
        </p:nvSpPr>
        <p:spPr>
          <a:xfrm rot="0">
            <a:off x="1362075" y="6134100"/>
            <a:ext cx="74295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7"/>
              </a:lnSpc>
            </a:pPr>
            <a:r>
              <a:rPr lang="en-US" b="true" sz="37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0.008 &lt; 0.05  →  Reject H₀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33500" y="7162800"/>
            <a:ext cx="74295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b="true" sz="1500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  <a:r>
              <a:rPr lang="en-US" sz="15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There is strong evidence that the new ticketing system reduces resolution time below 24 hours (mean = 21.3h). Recommend company-wide rollout to improve SLA compliance.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0">
            <a:off x="10001250" y="1905000"/>
            <a:ext cx="7429500" cy="6667500"/>
          </a:xfrm>
          <a:custGeom>
            <a:avLst/>
            <a:gdLst/>
            <a:ahLst/>
            <a:cxnLst/>
            <a:rect r="r" b="b" t="t" l="l"/>
            <a:pathLst>
              <a:path h="6667500" w="7429500">
                <a:moveTo>
                  <a:pt x="0" y="0"/>
                </a:moveTo>
                <a:lnTo>
                  <a:pt x="7429500" y="0"/>
                </a:lnTo>
                <a:lnTo>
                  <a:pt x="7429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7145000" y="968692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28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DATA SCIENCE — CASE STUDY 1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9525000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7"/>
              </a:lnSpc>
            </a:pPr>
            <a:r>
              <a:rPr lang="en-US" b="true" sz="327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Feature Selection with</a:t>
            </a:r>
          </a:p>
          <a:p>
            <a:pPr algn="l">
              <a:lnSpc>
                <a:spcPts val="3597"/>
              </a:lnSpc>
            </a:pPr>
            <a:r>
              <a:rPr lang="en-US" b="true" sz="327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Hypothesis Testing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2047875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286000"/>
            <a:ext cx="8096250" cy="952500"/>
            <a:chOff x="0" y="0"/>
            <a:chExt cx="2132012" cy="250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3524250"/>
            <a:ext cx="8096250" cy="1143000"/>
            <a:chOff x="0" y="0"/>
            <a:chExt cx="2132012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953000"/>
            <a:ext cx="8096250" cy="952500"/>
            <a:chOff x="0" y="0"/>
            <a:chExt cx="2132012" cy="25082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32861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5" id="15"/>
          <p:cNvSpPr txBox="true"/>
          <p:nvPr/>
        </p:nvSpPr>
        <p:spPr>
          <a:xfrm rot="0">
            <a:off x="1333500" y="23907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Research Question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" y="2752725"/>
            <a:ext cx="74295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Is the feature 'session_duration' significantly correlated with purchase conversion?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3500" y="362902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AutoShape 18" id="18"/>
          <p:cNvSpPr/>
          <p:nvPr/>
        </p:nvSpPr>
        <p:spPr>
          <a:xfrm>
            <a:off x="5076825" y="47148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9" id="19"/>
          <p:cNvSpPr txBox="true"/>
          <p:nvPr/>
        </p:nvSpPr>
        <p:spPr>
          <a:xfrm rot="0">
            <a:off x="1333500" y="3962400"/>
            <a:ext cx="7429500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ρ = 0  (no correlation between session_duration and conversion)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ρ ≠ 0  (significant correlation exists)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3500" y="50577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3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Test Result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811000" y="878205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33500" y="5419725"/>
            <a:ext cx="742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Pearson r = 0.42  |  p-value = 0.001  |  α = 0.05</a:t>
            </a:r>
          </a:p>
        </p:txBody>
      </p:sp>
      <p:sp>
        <p:nvSpPr>
          <p:cNvPr name="AutoShape 23" id="23"/>
          <p:cNvSpPr/>
          <p:nvPr/>
        </p:nvSpPr>
        <p:spPr>
          <a:xfrm>
            <a:off x="5076825" y="59531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4" id="24"/>
          <p:cNvGrpSpPr/>
          <p:nvPr/>
        </p:nvGrpSpPr>
        <p:grpSpPr>
          <a:xfrm rot="0">
            <a:off x="1028700" y="6191250"/>
            <a:ext cx="8096250" cy="762000"/>
            <a:chOff x="0" y="0"/>
            <a:chExt cx="2132012" cy="2006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32012" cy="200660"/>
            </a:xfrm>
            <a:custGeom>
              <a:avLst/>
              <a:gdLst/>
              <a:ahLst/>
              <a:cxnLst/>
              <a:rect r="r" b="b" t="t" l="l"/>
              <a:pathLst>
                <a:path h="200660" w="2132012">
                  <a:moveTo>
                    <a:pt x="7650" y="0"/>
                  </a:moveTo>
                  <a:lnTo>
                    <a:pt x="2124363" y="0"/>
                  </a:lnTo>
                  <a:cubicBezTo>
                    <a:pt x="2126392" y="0"/>
                    <a:pt x="2128337" y="806"/>
                    <a:pt x="2129772" y="2241"/>
                  </a:cubicBezTo>
                  <a:cubicBezTo>
                    <a:pt x="2131207" y="3675"/>
                    <a:pt x="2132012" y="5621"/>
                    <a:pt x="2132012" y="7650"/>
                  </a:cubicBezTo>
                  <a:lnTo>
                    <a:pt x="2132012" y="193010"/>
                  </a:lnTo>
                  <a:cubicBezTo>
                    <a:pt x="2132012" y="195039"/>
                    <a:pt x="2131207" y="196985"/>
                    <a:pt x="2129772" y="198419"/>
                  </a:cubicBezTo>
                  <a:cubicBezTo>
                    <a:pt x="2128337" y="199854"/>
                    <a:pt x="2126392" y="200660"/>
                    <a:pt x="2124363" y="200660"/>
                  </a:cubicBezTo>
                  <a:lnTo>
                    <a:pt x="7650" y="200660"/>
                  </a:lnTo>
                  <a:cubicBezTo>
                    <a:pt x="5621" y="200660"/>
                    <a:pt x="3675" y="199854"/>
                    <a:pt x="2241" y="198419"/>
                  </a:cubicBezTo>
                  <a:cubicBezTo>
                    <a:pt x="806" y="196985"/>
                    <a:pt x="0" y="195039"/>
                    <a:pt x="0" y="193010"/>
                  </a:cubicBezTo>
                  <a:lnTo>
                    <a:pt x="0" y="7650"/>
                  </a:lnTo>
                  <a:cubicBezTo>
                    <a:pt x="0" y="5621"/>
                    <a:pt x="806" y="3675"/>
                    <a:pt x="2241" y="2241"/>
                  </a:cubicBezTo>
                  <a:cubicBezTo>
                    <a:pt x="3675" y="806"/>
                    <a:pt x="5621" y="0"/>
                    <a:pt x="765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2132012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7239000"/>
            <a:ext cx="8096250" cy="952500"/>
            <a:chOff x="0" y="0"/>
            <a:chExt cx="2132012" cy="25082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1B5E2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30" id="30"/>
          <p:cNvSpPr/>
          <p:nvPr/>
        </p:nvSpPr>
        <p:spPr>
          <a:xfrm>
            <a:off x="5076825" y="70008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1" id="31"/>
          <p:cNvSpPr txBox="true"/>
          <p:nvPr/>
        </p:nvSpPr>
        <p:spPr>
          <a:xfrm rot="0">
            <a:off x="1362075" y="6324600"/>
            <a:ext cx="74295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7"/>
              </a:lnSpc>
            </a:pPr>
            <a:r>
              <a:rPr lang="en-US" b="true" sz="37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0.001 &lt; 0.05  →  Reject H₀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33500" y="7353300"/>
            <a:ext cx="74295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b="true" sz="1500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  <a:r>
              <a:rPr lang="en-US" sz="15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Session duration is significantly correlated with purchase conversion (r = 0.42, p &lt; 0.001). Include this feature in the predictive model — it adds meaningful signal.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0">
            <a:off x="10001250" y="1905000"/>
            <a:ext cx="7429500" cy="6667500"/>
          </a:xfrm>
          <a:custGeom>
            <a:avLst/>
            <a:gdLst/>
            <a:ahLst/>
            <a:cxnLst/>
            <a:rect r="r" b="b" t="t" l="l"/>
            <a:pathLst>
              <a:path h="6667500" w="7429500">
                <a:moveTo>
                  <a:pt x="0" y="0"/>
                </a:moveTo>
                <a:lnTo>
                  <a:pt x="7429500" y="0"/>
                </a:lnTo>
                <a:lnTo>
                  <a:pt x="7429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7145000" y="968692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29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DATA SCIENCE — CASE STUDY 2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9525000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7"/>
              </a:lnSpc>
            </a:pPr>
            <a:r>
              <a:rPr lang="en-US" b="true" sz="327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Model Validation:</a:t>
            </a:r>
          </a:p>
          <a:p>
            <a:pPr algn="l">
              <a:lnSpc>
                <a:spcPts val="3597"/>
              </a:lnSpc>
            </a:pPr>
            <a:r>
              <a:rPr lang="en-US" b="true" sz="327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Accuracy Testing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2047875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286000"/>
            <a:ext cx="8096250" cy="952500"/>
            <a:chOff x="0" y="0"/>
            <a:chExt cx="2132012" cy="250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3524250"/>
            <a:ext cx="8096250" cy="1143000"/>
            <a:chOff x="0" y="0"/>
            <a:chExt cx="2132012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953000"/>
            <a:ext cx="8096250" cy="952500"/>
            <a:chOff x="0" y="0"/>
            <a:chExt cx="2132012" cy="25082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32861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5" id="15"/>
          <p:cNvSpPr txBox="true"/>
          <p:nvPr/>
        </p:nvSpPr>
        <p:spPr>
          <a:xfrm rot="0">
            <a:off x="1333500" y="23907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Research Question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" y="2752725"/>
            <a:ext cx="74295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Does the new classification model achieve accuracy significantly greater than 85%?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3500" y="362902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AutoShape 18" id="18"/>
          <p:cNvSpPr/>
          <p:nvPr/>
        </p:nvSpPr>
        <p:spPr>
          <a:xfrm>
            <a:off x="5076825" y="47148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9" id="19"/>
          <p:cNvSpPr txBox="true"/>
          <p:nvPr/>
        </p:nvSpPr>
        <p:spPr>
          <a:xfrm rot="0">
            <a:off x="1333500" y="3962400"/>
            <a:ext cx="7429500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Accuracy = 85%  (model does not exceed baseline)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Accuracy &gt; 85%  (model outperforms baseline)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3500" y="50577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3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Test Result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5419725"/>
            <a:ext cx="742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Observed accuracy = 89.2%  |  p-value = 0.004  |  α = 0.05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811000" y="8591233"/>
            <a:ext cx="3810000" cy="248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"/>
              </a:lnSpc>
            </a:pPr>
            <a:r>
              <a:rPr lang="en-US" b="true" sz="18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  <p:sp>
        <p:nvSpPr>
          <p:cNvPr name="AutoShape 23" id="23"/>
          <p:cNvSpPr/>
          <p:nvPr/>
        </p:nvSpPr>
        <p:spPr>
          <a:xfrm>
            <a:off x="5076825" y="59531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4" id="24"/>
          <p:cNvGrpSpPr/>
          <p:nvPr/>
        </p:nvGrpSpPr>
        <p:grpSpPr>
          <a:xfrm rot="0">
            <a:off x="1028700" y="6191250"/>
            <a:ext cx="8096250" cy="762000"/>
            <a:chOff x="0" y="0"/>
            <a:chExt cx="2132012" cy="2006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32012" cy="200660"/>
            </a:xfrm>
            <a:custGeom>
              <a:avLst/>
              <a:gdLst/>
              <a:ahLst/>
              <a:cxnLst/>
              <a:rect r="r" b="b" t="t" l="l"/>
              <a:pathLst>
                <a:path h="200660" w="2132012">
                  <a:moveTo>
                    <a:pt x="7650" y="0"/>
                  </a:moveTo>
                  <a:lnTo>
                    <a:pt x="2124363" y="0"/>
                  </a:lnTo>
                  <a:cubicBezTo>
                    <a:pt x="2126392" y="0"/>
                    <a:pt x="2128337" y="806"/>
                    <a:pt x="2129772" y="2241"/>
                  </a:cubicBezTo>
                  <a:cubicBezTo>
                    <a:pt x="2131207" y="3675"/>
                    <a:pt x="2132012" y="5621"/>
                    <a:pt x="2132012" y="7650"/>
                  </a:cubicBezTo>
                  <a:lnTo>
                    <a:pt x="2132012" y="193010"/>
                  </a:lnTo>
                  <a:cubicBezTo>
                    <a:pt x="2132012" y="195039"/>
                    <a:pt x="2131207" y="196985"/>
                    <a:pt x="2129772" y="198419"/>
                  </a:cubicBezTo>
                  <a:cubicBezTo>
                    <a:pt x="2128337" y="199854"/>
                    <a:pt x="2126392" y="200660"/>
                    <a:pt x="2124363" y="200660"/>
                  </a:cubicBezTo>
                  <a:lnTo>
                    <a:pt x="7650" y="200660"/>
                  </a:lnTo>
                  <a:cubicBezTo>
                    <a:pt x="5621" y="200660"/>
                    <a:pt x="3675" y="199854"/>
                    <a:pt x="2241" y="198419"/>
                  </a:cubicBezTo>
                  <a:cubicBezTo>
                    <a:pt x="806" y="196985"/>
                    <a:pt x="0" y="195039"/>
                    <a:pt x="0" y="193010"/>
                  </a:cubicBezTo>
                  <a:lnTo>
                    <a:pt x="0" y="7650"/>
                  </a:lnTo>
                  <a:cubicBezTo>
                    <a:pt x="0" y="5621"/>
                    <a:pt x="806" y="3675"/>
                    <a:pt x="2241" y="2241"/>
                  </a:cubicBezTo>
                  <a:cubicBezTo>
                    <a:pt x="3675" y="806"/>
                    <a:pt x="5621" y="0"/>
                    <a:pt x="765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2132012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7239000"/>
            <a:ext cx="8096250" cy="952500"/>
            <a:chOff x="0" y="0"/>
            <a:chExt cx="2132012" cy="25082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1B5E2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30" id="30"/>
          <p:cNvSpPr/>
          <p:nvPr/>
        </p:nvSpPr>
        <p:spPr>
          <a:xfrm>
            <a:off x="5076825" y="70008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1" id="31"/>
          <p:cNvSpPr txBox="true"/>
          <p:nvPr/>
        </p:nvSpPr>
        <p:spPr>
          <a:xfrm rot="0">
            <a:off x="1362075" y="6324600"/>
            <a:ext cx="74295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7"/>
              </a:lnSpc>
            </a:pPr>
            <a:r>
              <a:rPr lang="en-US" b="true" sz="37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0.004 &lt; 0.05  →  Reject H₀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33500" y="7353300"/>
            <a:ext cx="74295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b="true" sz="1500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  <a:r>
              <a:rPr lang="en-US" sz="15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The new model achieves accuracy significantly above 85% (observed = 89.2%). Deploy to production — it outperforms the baseline with strong statistical confidence.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0">
            <a:off x="10001250" y="1905000"/>
            <a:ext cx="7429500" cy="6667500"/>
          </a:xfrm>
          <a:custGeom>
            <a:avLst/>
            <a:gdLst/>
            <a:ahLst/>
            <a:cxnLst/>
            <a:rect r="r" b="b" t="t" l="l"/>
            <a:pathLst>
              <a:path h="6667500" w="7429500">
                <a:moveTo>
                  <a:pt x="0" y="0"/>
                </a:moveTo>
                <a:lnTo>
                  <a:pt x="7429500" y="0"/>
                </a:lnTo>
                <a:lnTo>
                  <a:pt x="7429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7145000" y="968692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30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42925"/>
            <a:ext cx="7620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DATA SCIENCE — CASE STUDY 3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952500"/>
            <a:ext cx="9525000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7"/>
              </a:lnSpc>
            </a:pPr>
            <a:r>
              <a:rPr lang="en-US" b="true" sz="327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Algorithm Comparison:</a:t>
            </a:r>
          </a:p>
          <a:p>
            <a:pPr algn="l">
              <a:lnSpc>
                <a:spcPts val="3597"/>
              </a:lnSpc>
            </a:pPr>
            <a:r>
              <a:rPr lang="en-US" b="true" sz="327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A/B Testing Models</a:t>
            </a:r>
          </a:p>
        </p:txBody>
      </p:sp>
      <p:sp>
        <p:nvSpPr>
          <p:cNvPr name="AutoShape 4" id="4"/>
          <p:cNvSpPr/>
          <p:nvPr/>
        </p:nvSpPr>
        <p:spPr>
          <a:xfrm>
            <a:off x="1028700" y="2047875"/>
            <a:ext cx="2781300" cy="0"/>
          </a:xfrm>
          <a:prstGeom prst="line">
            <a:avLst/>
          </a:prstGeom>
          <a:ln cap="flat" w="28575">
            <a:solidFill>
              <a:srgbClr val="F4A57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028700" y="2286000"/>
            <a:ext cx="8096250" cy="952500"/>
            <a:chOff x="0" y="0"/>
            <a:chExt cx="2132012" cy="250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3524250"/>
            <a:ext cx="8096250" cy="1143000"/>
            <a:chOff x="0" y="0"/>
            <a:chExt cx="2132012" cy="30099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2012" cy="300990"/>
            </a:xfrm>
            <a:custGeom>
              <a:avLst/>
              <a:gdLst/>
              <a:ahLst/>
              <a:cxnLst/>
              <a:rect r="r" b="b" t="t" l="l"/>
              <a:pathLst>
                <a:path h="300990" w="2132012">
                  <a:moveTo>
                    <a:pt x="11475" y="0"/>
                  </a:moveTo>
                  <a:lnTo>
                    <a:pt x="2120538" y="0"/>
                  </a:lnTo>
                  <a:cubicBezTo>
                    <a:pt x="2123581" y="0"/>
                    <a:pt x="2126500" y="1209"/>
                    <a:pt x="2128652" y="3361"/>
                  </a:cubicBezTo>
                  <a:cubicBezTo>
                    <a:pt x="2130803" y="5513"/>
                    <a:pt x="2132012" y="8432"/>
                    <a:pt x="2132012" y="11475"/>
                  </a:cubicBezTo>
                  <a:lnTo>
                    <a:pt x="2132012" y="289515"/>
                  </a:lnTo>
                  <a:cubicBezTo>
                    <a:pt x="2132012" y="295853"/>
                    <a:pt x="2126875" y="300990"/>
                    <a:pt x="2120538" y="300990"/>
                  </a:cubicBezTo>
                  <a:lnTo>
                    <a:pt x="11475" y="300990"/>
                  </a:lnTo>
                  <a:cubicBezTo>
                    <a:pt x="8432" y="300990"/>
                    <a:pt x="5513" y="299781"/>
                    <a:pt x="3361" y="297629"/>
                  </a:cubicBezTo>
                  <a:cubicBezTo>
                    <a:pt x="1209" y="295477"/>
                    <a:pt x="0" y="292558"/>
                    <a:pt x="0" y="289515"/>
                  </a:cubicBezTo>
                  <a:lnTo>
                    <a:pt x="0" y="11475"/>
                  </a:lnTo>
                  <a:cubicBezTo>
                    <a:pt x="0" y="8432"/>
                    <a:pt x="1209" y="5513"/>
                    <a:pt x="3361" y="3361"/>
                  </a:cubicBezTo>
                  <a:cubicBezTo>
                    <a:pt x="5513" y="1209"/>
                    <a:pt x="8432" y="0"/>
                    <a:pt x="11475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2012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953000"/>
            <a:ext cx="8096250" cy="952500"/>
            <a:chOff x="0" y="0"/>
            <a:chExt cx="2132012" cy="25082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223A5E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4" id="14"/>
          <p:cNvSpPr/>
          <p:nvPr/>
        </p:nvSpPr>
        <p:spPr>
          <a:xfrm>
            <a:off x="5076825" y="32861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5" id="15"/>
          <p:cNvSpPr txBox="true"/>
          <p:nvPr/>
        </p:nvSpPr>
        <p:spPr>
          <a:xfrm rot="0">
            <a:off x="1333500" y="23907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1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Research Question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" y="2752725"/>
            <a:ext cx="74295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Does Random Forest perform significantly better than Logistic Regression on customer churn prediction?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3500" y="362902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2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Hypothesis Setup</a:t>
            </a:r>
          </a:p>
        </p:txBody>
      </p:sp>
      <p:sp>
        <p:nvSpPr>
          <p:cNvPr name="AutoShape 18" id="18"/>
          <p:cNvSpPr/>
          <p:nvPr/>
        </p:nvSpPr>
        <p:spPr>
          <a:xfrm>
            <a:off x="5076825" y="47148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9" id="19"/>
          <p:cNvSpPr txBox="true"/>
          <p:nvPr/>
        </p:nvSpPr>
        <p:spPr>
          <a:xfrm rot="0">
            <a:off x="1333500" y="3962400"/>
            <a:ext cx="7429500" cy="57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H₀: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Accuracy(RF) = Accuracy(LR)  (no difference)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D0DF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H₁:</a:t>
            </a: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 Accuracy(RF) &gt; Accuracy(LR)  (RF is superior)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3500" y="5057775"/>
            <a:ext cx="7429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000" u="none">
                <a:solidFill>
                  <a:srgbClr val="F4A574"/>
                </a:solidFill>
                <a:latin typeface="Telegraf Bold"/>
                <a:ea typeface="Telegraf Bold"/>
                <a:cs typeface="Telegraf Bold"/>
                <a:sym typeface="Telegraf Bold"/>
              </a:rPr>
              <a:t>Step 3</a:t>
            </a:r>
            <a:r>
              <a:rPr lang="en-US" b="true" sz="2000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 Test Result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5419725"/>
            <a:ext cx="742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79"/>
              </a:lnSpc>
            </a:pPr>
            <a:r>
              <a:rPr lang="en-US" sz="1599" u="none">
                <a:solidFill>
                  <a:srgbClr val="D0DFF5"/>
                </a:solidFill>
                <a:latin typeface="Open Sans"/>
                <a:ea typeface="Open Sans"/>
                <a:cs typeface="Open Sans"/>
                <a:sym typeface="Open Sans"/>
              </a:rPr>
              <a:t>RF accuracy = 91.4%  |  LR accuracy = 86.1%  |  p-value = 0.007  |  α = 0.05</a:t>
            </a:r>
          </a:p>
        </p:txBody>
      </p:sp>
      <p:sp>
        <p:nvSpPr>
          <p:cNvPr name="AutoShape 22" id="22"/>
          <p:cNvSpPr/>
          <p:nvPr/>
        </p:nvSpPr>
        <p:spPr>
          <a:xfrm>
            <a:off x="5076825" y="595312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23" id="23"/>
          <p:cNvSpPr txBox="true"/>
          <p:nvPr/>
        </p:nvSpPr>
        <p:spPr>
          <a:xfrm rot="0">
            <a:off x="11811000" y="876300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028700" y="6191250"/>
            <a:ext cx="8096250" cy="762000"/>
            <a:chOff x="0" y="0"/>
            <a:chExt cx="2132012" cy="2006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32012" cy="200660"/>
            </a:xfrm>
            <a:custGeom>
              <a:avLst/>
              <a:gdLst/>
              <a:ahLst/>
              <a:cxnLst/>
              <a:rect r="r" b="b" t="t" l="l"/>
              <a:pathLst>
                <a:path h="200660" w="2132012">
                  <a:moveTo>
                    <a:pt x="7650" y="0"/>
                  </a:moveTo>
                  <a:lnTo>
                    <a:pt x="2124363" y="0"/>
                  </a:lnTo>
                  <a:cubicBezTo>
                    <a:pt x="2126392" y="0"/>
                    <a:pt x="2128337" y="806"/>
                    <a:pt x="2129772" y="2241"/>
                  </a:cubicBezTo>
                  <a:cubicBezTo>
                    <a:pt x="2131207" y="3675"/>
                    <a:pt x="2132012" y="5621"/>
                    <a:pt x="2132012" y="7650"/>
                  </a:cubicBezTo>
                  <a:lnTo>
                    <a:pt x="2132012" y="193010"/>
                  </a:lnTo>
                  <a:cubicBezTo>
                    <a:pt x="2132012" y="195039"/>
                    <a:pt x="2131207" y="196985"/>
                    <a:pt x="2129772" y="198419"/>
                  </a:cubicBezTo>
                  <a:cubicBezTo>
                    <a:pt x="2128337" y="199854"/>
                    <a:pt x="2126392" y="200660"/>
                    <a:pt x="2124363" y="200660"/>
                  </a:cubicBezTo>
                  <a:lnTo>
                    <a:pt x="7650" y="200660"/>
                  </a:lnTo>
                  <a:cubicBezTo>
                    <a:pt x="5621" y="200660"/>
                    <a:pt x="3675" y="199854"/>
                    <a:pt x="2241" y="198419"/>
                  </a:cubicBezTo>
                  <a:cubicBezTo>
                    <a:pt x="806" y="196985"/>
                    <a:pt x="0" y="195039"/>
                    <a:pt x="0" y="193010"/>
                  </a:cubicBezTo>
                  <a:lnTo>
                    <a:pt x="0" y="7650"/>
                  </a:lnTo>
                  <a:cubicBezTo>
                    <a:pt x="0" y="5621"/>
                    <a:pt x="806" y="3675"/>
                    <a:pt x="2241" y="2241"/>
                  </a:cubicBezTo>
                  <a:cubicBezTo>
                    <a:pt x="3675" y="806"/>
                    <a:pt x="5621" y="0"/>
                    <a:pt x="765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2132012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7239000"/>
            <a:ext cx="8096250" cy="952500"/>
            <a:chOff x="0" y="0"/>
            <a:chExt cx="2132012" cy="25082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2012" cy="250825"/>
            </a:xfrm>
            <a:custGeom>
              <a:avLst/>
              <a:gdLst/>
              <a:ahLst/>
              <a:cxnLst/>
              <a:rect r="r" b="b" t="t" l="l"/>
              <a:pathLst>
                <a:path h="250825" w="2132012">
                  <a:moveTo>
                    <a:pt x="9562" y="0"/>
                  </a:moveTo>
                  <a:lnTo>
                    <a:pt x="2122450" y="0"/>
                  </a:lnTo>
                  <a:cubicBezTo>
                    <a:pt x="2127731" y="0"/>
                    <a:pt x="2132012" y="4281"/>
                    <a:pt x="2132012" y="9562"/>
                  </a:cubicBezTo>
                  <a:lnTo>
                    <a:pt x="2132012" y="241263"/>
                  </a:lnTo>
                  <a:cubicBezTo>
                    <a:pt x="2132012" y="246544"/>
                    <a:pt x="2127731" y="250825"/>
                    <a:pt x="2122450" y="250825"/>
                  </a:cubicBezTo>
                  <a:lnTo>
                    <a:pt x="9562" y="250825"/>
                  </a:lnTo>
                  <a:cubicBezTo>
                    <a:pt x="4281" y="250825"/>
                    <a:pt x="0" y="246544"/>
                    <a:pt x="0" y="241263"/>
                  </a:cubicBezTo>
                  <a:lnTo>
                    <a:pt x="0" y="9562"/>
                  </a:lnTo>
                  <a:cubicBezTo>
                    <a:pt x="0" y="4281"/>
                    <a:pt x="4281" y="0"/>
                    <a:pt x="9562" y="0"/>
                  </a:cubicBezTo>
                  <a:close/>
                </a:path>
              </a:pathLst>
            </a:custGeom>
            <a:solidFill>
              <a:srgbClr val="1B5E20">
                <a:alpha val="8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32012" cy="2889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30" id="30"/>
          <p:cNvSpPr/>
          <p:nvPr/>
        </p:nvSpPr>
        <p:spPr>
          <a:xfrm>
            <a:off x="5076825" y="7000875"/>
            <a:ext cx="0" cy="190500"/>
          </a:xfrm>
          <a:prstGeom prst="line">
            <a:avLst/>
          </a:prstGeom>
          <a:ln cap="rnd" w="19050">
            <a:solidFill>
              <a:srgbClr val="F4A57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1" id="31"/>
          <p:cNvSpPr txBox="true"/>
          <p:nvPr/>
        </p:nvSpPr>
        <p:spPr>
          <a:xfrm rot="0">
            <a:off x="1362075" y="6324600"/>
            <a:ext cx="74295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7"/>
              </a:lnSpc>
            </a:pPr>
            <a:r>
              <a:rPr lang="en-US" b="true" sz="3747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 = 0.007 &lt; 0.05  →  Reject H₀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33500" y="7353300"/>
            <a:ext cx="74295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b="true" sz="1500" u="none">
                <a:solidFill>
                  <a:srgbClr val="F4A57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Interpretation:</a:t>
            </a:r>
            <a:r>
              <a:rPr lang="en-US" sz="1500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Random Forest significantly outperforms Logistic Regression for churn prediction (91.4% vs 86.1%). Deploy RF as the production model for better customer retention targeting.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0">
            <a:off x="10001250" y="1905000"/>
            <a:ext cx="7429500" cy="6667500"/>
          </a:xfrm>
          <a:custGeom>
            <a:avLst/>
            <a:gdLst/>
            <a:ahLst/>
            <a:cxnLst/>
            <a:rect r="r" b="b" t="t" l="l"/>
            <a:pathLst>
              <a:path h="6667500" w="7429500">
                <a:moveTo>
                  <a:pt x="0" y="0"/>
                </a:moveTo>
                <a:lnTo>
                  <a:pt x="7429500" y="0"/>
                </a:lnTo>
                <a:lnTo>
                  <a:pt x="742950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7145000" y="968692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u="none">
                <a:solidFill>
                  <a:srgbClr val="F4A574"/>
                </a:solidFill>
                <a:latin typeface="Telegraf"/>
                <a:ea typeface="Telegraf"/>
                <a:cs typeface="Telegraf"/>
                <a:sym typeface="Telegraf"/>
              </a:rPr>
              <a:t>31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028700" y="4762500"/>
            <a:ext cx="6090718" cy="4476750"/>
            <a:chOff x="0" y="0"/>
            <a:chExt cx="7467600" cy="59956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467600" cy="4513580"/>
            </a:xfrm>
            <a:custGeom>
              <a:avLst/>
              <a:gdLst/>
              <a:ahLst/>
              <a:cxnLst/>
              <a:rect r="r" b="b" t="t" l="l"/>
              <a:pathLst>
                <a:path h="4513580" w="7467600">
                  <a:moveTo>
                    <a:pt x="7127240" y="0"/>
                  </a:moveTo>
                  <a:lnTo>
                    <a:pt x="340360" y="0"/>
                  </a:lnTo>
                  <a:cubicBezTo>
                    <a:pt x="152400" y="0"/>
                    <a:pt x="0" y="152400"/>
                    <a:pt x="0" y="340360"/>
                  </a:cubicBezTo>
                  <a:lnTo>
                    <a:pt x="0" y="4513580"/>
                  </a:lnTo>
                  <a:lnTo>
                    <a:pt x="7467600" y="4513580"/>
                  </a:lnTo>
                  <a:lnTo>
                    <a:pt x="7467600" y="340360"/>
                  </a:lnTo>
                  <a:cubicBezTo>
                    <a:pt x="7467600" y="152400"/>
                    <a:pt x="7315200" y="0"/>
                    <a:pt x="7127240" y="0"/>
                  </a:cubicBezTo>
                  <a:close/>
                  <a:moveTo>
                    <a:pt x="7142480" y="4188460"/>
                  </a:moveTo>
                  <a:lnTo>
                    <a:pt x="314961" y="4188460"/>
                  </a:lnTo>
                  <a:lnTo>
                    <a:pt x="314961" y="353060"/>
                  </a:lnTo>
                  <a:lnTo>
                    <a:pt x="7142480" y="353060"/>
                  </a:lnTo>
                  <a:lnTo>
                    <a:pt x="7142480" y="41884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4514850"/>
              <a:ext cx="7467600" cy="695960"/>
            </a:xfrm>
            <a:custGeom>
              <a:avLst/>
              <a:gdLst/>
              <a:ahLst/>
              <a:cxnLst/>
              <a:rect r="r" b="b" t="t" l="l"/>
              <a:pathLst>
                <a:path h="695960" w="7467600">
                  <a:moveTo>
                    <a:pt x="0" y="355600"/>
                  </a:moveTo>
                  <a:cubicBezTo>
                    <a:pt x="0" y="543560"/>
                    <a:pt x="152400" y="695960"/>
                    <a:pt x="340360" y="695960"/>
                  </a:cubicBezTo>
                  <a:lnTo>
                    <a:pt x="7127240" y="695960"/>
                  </a:lnTo>
                  <a:cubicBezTo>
                    <a:pt x="7315200" y="695960"/>
                    <a:pt x="7467600" y="543560"/>
                    <a:pt x="7467600" y="355600"/>
                  </a:cubicBezTo>
                  <a:lnTo>
                    <a:pt x="7467600" y="0"/>
                  </a:lnTo>
                  <a:lnTo>
                    <a:pt x="0" y="0"/>
                  </a:lnTo>
                  <a:lnTo>
                    <a:pt x="0" y="355600"/>
                  </a:lnTo>
                  <a:close/>
                </a:path>
              </a:pathLst>
            </a:custGeom>
            <a:solidFill>
              <a:srgbClr val="D8DCE1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434265" y="5210810"/>
              <a:ext cx="2596530" cy="786130"/>
            </a:xfrm>
            <a:custGeom>
              <a:avLst/>
              <a:gdLst/>
              <a:ahLst/>
              <a:cxnLst/>
              <a:rect r="r" b="b" t="t" l="l"/>
              <a:pathLst>
                <a:path h="786130" w="2596530">
                  <a:moveTo>
                    <a:pt x="1253815" y="0"/>
                  </a:moveTo>
                  <a:lnTo>
                    <a:pt x="448635" y="0"/>
                  </a:lnTo>
                  <a:cubicBezTo>
                    <a:pt x="448635" y="0"/>
                    <a:pt x="424505" y="370840"/>
                    <a:pt x="399105" y="525780"/>
                  </a:cubicBezTo>
                  <a:cubicBezTo>
                    <a:pt x="354655" y="791210"/>
                    <a:pt x="82875" y="706120"/>
                    <a:pt x="5405" y="762000"/>
                  </a:cubicBezTo>
                  <a:cubicBezTo>
                    <a:pt x="-4755" y="769620"/>
                    <a:pt x="325" y="786130"/>
                    <a:pt x="13025" y="786130"/>
                  </a:cubicBezTo>
                  <a:lnTo>
                    <a:pt x="2583505" y="786130"/>
                  </a:lnTo>
                  <a:cubicBezTo>
                    <a:pt x="2596205" y="786130"/>
                    <a:pt x="2601285" y="769620"/>
                    <a:pt x="2591125" y="762000"/>
                  </a:cubicBezTo>
                  <a:cubicBezTo>
                    <a:pt x="2513655" y="706120"/>
                    <a:pt x="2241875" y="791210"/>
                    <a:pt x="2197425" y="525780"/>
                  </a:cubicBezTo>
                  <a:cubicBezTo>
                    <a:pt x="2172025" y="370840"/>
                    <a:pt x="2147895" y="0"/>
                    <a:pt x="2147895" y="0"/>
                  </a:cubicBezTo>
                  <a:lnTo>
                    <a:pt x="1253815" y="0"/>
                  </a:lnTo>
                  <a:close/>
                </a:path>
              </a:pathLst>
            </a:custGeom>
            <a:solidFill>
              <a:srgbClr val="BBBBB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14960" y="353060"/>
              <a:ext cx="6827520" cy="3835400"/>
            </a:xfrm>
            <a:custGeom>
              <a:avLst/>
              <a:gdLst/>
              <a:ahLst/>
              <a:cxnLst/>
              <a:rect r="r" b="b" t="t" l="l"/>
              <a:pathLst>
                <a:path h="38354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3835400"/>
                  </a:lnTo>
                  <a:lnTo>
                    <a:pt x="0" y="3835400"/>
                  </a:lnTo>
                  <a:close/>
                </a:path>
              </a:pathLst>
            </a:custGeom>
            <a:blipFill>
              <a:blip r:embed="rId4"/>
              <a:stretch>
                <a:fillRect l="0" t="-733" r="0" b="-73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28700" y="1822926"/>
            <a:ext cx="16230600" cy="13262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898"/>
              </a:lnSpc>
              <a:spcBef>
                <a:spcPct val="0"/>
              </a:spcBef>
            </a:pPr>
            <a:r>
              <a:rPr lang="en-US" b="true" sz="778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Common Mistakes in Interpretation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81075"/>
            <a:ext cx="16230600" cy="3737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23"/>
              </a:lnSpc>
              <a:spcBef>
                <a:spcPct val="0"/>
              </a:spcBef>
            </a:pPr>
            <a:r>
              <a:rPr lang="en-US" sz="2159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Lecture 10 – Hypothesis Testing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715226"/>
            <a:ext cx="16230600" cy="7547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23"/>
              </a:lnSpc>
              <a:spcBef>
                <a:spcPct val="0"/>
              </a:spcBef>
            </a:pPr>
            <a:r>
              <a:rPr lang="en-US" sz="2159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Avoid these critical errors when conducting and interpreting hypothesis tests in your digital business analytics.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195078" y="4705350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6"/>
              </a:lnSpc>
              <a:spcBef>
                <a:spcPct val="0"/>
              </a:spcBef>
            </a:pPr>
            <a:r>
              <a:rPr lang="en-US" b="true" sz="2612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Misunderstanding p-value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195078" y="5848350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6"/>
              </a:lnSpc>
              <a:spcBef>
                <a:spcPct val="0"/>
              </a:spcBef>
            </a:pPr>
            <a:r>
              <a:rPr lang="en-US" b="true" sz="2612" strike="noStrike" u="none">
                <a:solidFill>
                  <a:srgbClr val="409A2E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"Accept H₀" Fallacy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95078" y="5162550"/>
            <a:ext cx="90678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P-value is NOT the probability H₀ is true—it's the probability of observing data this extreme if H₀ were true.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195078" y="6305550"/>
            <a:ext cx="90678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We "fail to reject" H₀, not "accept" it. Absence of evidence is not evidence of absence.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195078" y="6991350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6"/>
              </a:lnSpc>
              <a:spcBef>
                <a:spcPct val="0"/>
              </a:spcBef>
            </a:pPr>
            <a:r>
              <a:rPr lang="en-US" b="true" sz="2612" strike="noStrike" u="none">
                <a:solidFill>
                  <a:srgbClr val="E47C22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Ignoring Error Trade-offs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195078" y="7448550"/>
            <a:ext cx="90678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Reducing Type I error increases Type II error risk. Balance based on business context and consequences.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191500" y="8134350"/>
            <a:ext cx="90678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3"/>
              </a:lnSpc>
              <a:spcBef>
                <a:spcPct val="0"/>
              </a:spcBef>
            </a:pPr>
            <a:r>
              <a:rPr lang="en-US" b="true" sz="2610" strike="noStrike" u="none">
                <a:solidFill>
                  <a:srgbClr val="D4380D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Correlation ≠ Causation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191500" y="8591550"/>
            <a:ext cx="9067800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 significant correlation does not prove one variable causes the other. Always consider confounders and experimental design.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388052" y="9582150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Summary of Key Concepts</a:t>
            </a:r>
          </a:p>
        </p:txBody>
      </p:sp>
      <p:sp>
        <p:nvSpPr>
          <p:cNvPr name="AutoShape 6" id="6"/>
          <p:cNvSpPr/>
          <p:nvPr/>
        </p:nvSpPr>
        <p:spPr>
          <a:xfrm>
            <a:off x="12525375" y="6286500"/>
            <a:ext cx="476250" cy="0"/>
          </a:xfrm>
          <a:prstGeom prst="line">
            <a:avLst/>
          </a:prstGeom>
          <a:ln cap="rnd" w="28575">
            <a:solidFill>
              <a:srgbClr val="333333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7" id="7"/>
          <p:cNvSpPr/>
          <p:nvPr/>
        </p:nvSpPr>
        <p:spPr>
          <a:xfrm>
            <a:off x="8905875" y="6286500"/>
            <a:ext cx="476250" cy="0"/>
          </a:xfrm>
          <a:prstGeom prst="line">
            <a:avLst/>
          </a:prstGeom>
          <a:ln cap="rnd" w="28575">
            <a:solidFill>
              <a:srgbClr val="333333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8" id="8"/>
          <p:cNvSpPr/>
          <p:nvPr/>
        </p:nvSpPr>
        <p:spPr>
          <a:xfrm>
            <a:off x="5286375" y="6286500"/>
            <a:ext cx="476250" cy="0"/>
          </a:xfrm>
          <a:prstGeom prst="line">
            <a:avLst/>
          </a:prstGeom>
          <a:ln cap="rnd" w="28575">
            <a:solidFill>
              <a:srgbClr val="333333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9" id="9"/>
          <p:cNvSpPr txBox="true"/>
          <p:nvPr/>
        </p:nvSpPr>
        <p:spPr>
          <a:xfrm rot="0">
            <a:off x="1028700" y="3390900"/>
            <a:ext cx="162306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The complete hypothesis testing workflow: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000250" y="7800975"/>
            <a:ext cx="14287500" cy="304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000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If </a:t>
            </a:r>
            <a:r>
              <a:rPr lang="en-US" b="true" sz="2000" u="none">
                <a:solidFill>
                  <a:srgbClr val="33333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 &lt; α</a:t>
            </a:r>
            <a:r>
              <a:rPr lang="en-US" sz="2000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→ Reject H₀ (evidence supports H₁)    |    If </a:t>
            </a:r>
            <a:r>
              <a:rPr lang="en-US" b="true" sz="2000" u="none">
                <a:solidFill>
                  <a:srgbClr val="33333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 ≥ α</a:t>
            </a:r>
            <a:r>
              <a:rPr lang="en-US" sz="2000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→ Fail to Reject H₀ (insufficient evidence)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2190750" y="5524500"/>
            <a:ext cx="3048000" cy="1524000"/>
            <a:chOff x="0" y="0"/>
            <a:chExt cx="802640" cy="40132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02640" cy="401320"/>
            </a:xfrm>
            <a:custGeom>
              <a:avLst/>
              <a:gdLst/>
              <a:ahLst/>
              <a:cxnLst/>
              <a:rect r="r" b="b" t="t" l="l"/>
              <a:pathLst>
                <a:path h="401320" w="802640">
                  <a:moveTo>
                    <a:pt x="40640" y="0"/>
                  </a:moveTo>
                  <a:lnTo>
                    <a:pt x="762000" y="0"/>
                  </a:lnTo>
                  <a:cubicBezTo>
                    <a:pt x="784445" y="0"/>
                    <a:pt x="802640" y="18195"/>
                    <a:pt x="802640" y="40640"/>
                  </a:cubicBezTo>
                  <a:lnTo>
                    <a:pt x="802640" y="360680"/>
                  </a:lnTo>
                  <a:cubicBezTo>
                    <a:pt x="802640" y="371458"/>
                    <a:pt x="798358" y="381795"/>
                    <a:pt x="790737" y="389417"/>
                  </a:cubicBezTo>
                  <a:cubicBezTo>
                    <a:pt x="783115" y="397038"/>
                    <a:pt x="772778" y="401320"/>
                    <a:pt x="762000" y="401320"/>
                  </a:cubicBezTo>
                  <a:lnTo>
                    <a:pt x="40640" y="401320"/>
                  </a:lnTo>
                  <a:cubicBezTo>
                    <a:pt x="29862" y="401320"/>
                    <a:pt x="19525" y="397038"/>
                    <a:pt x="11903" y="389417"/>
                  </a:cubicBezTo>
                  <a:cubicBezTo>
                    <a:pt x="4282" y="381795"/>
                    <a:pt x="0" y="371458"/>
                    <a:pt x="0" y="360680"/>
                  </a:cubicBezTo>
                  <a:lnTo>
                    <a:pt x="0" y="40640"/>
                  </a:lnTo>
                  <a:cubicBezTo>
                    <a:pt x="0" y="18195"/>
                    <a:pt x="18195" y="0"/>
                    <a:pt x="40640" y="0"/>
                  </a:cubicBezTo>
                  <a:close/>
                </a:path>
              </a:pathLst>
            </a:custGeom>
            <a:solidFill>
              <a:srgbClr val="235AC3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802640" cy="4394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810250" y="5524500"/>
            <a:ext cx="3048000" cy="1524000"/>
            <a:chOff x="0" y="0"/>
            <a:chExt cx="802640" cy="40132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02640" cy="401320"/>
            </a:xfrm>
            <a:custGeom>
              <a:avLst/>
              <a:gdLst/>
              <a:ahLst/>
              <a:cxnLst/>
              <a:rect r="r" b="b" t="t" l="l"/>
              <a:pathLst>
                <a:path h="401320" w="802640">
                  <a:moveTo>
                    <a:pt x="40640" y="0"/>
                  </a:moveTo>
                  <a:lnTo>
                    <a:pt x="762000" y="0"/>
                  </a:lnTo>
                  <a:cubicBezTo>
                    <a:pt x="784445" y="0"/>
                    <a:pt x="802640" y="18195"/>
                    <a:pt x="802640" y="40640"/>
                  </a:cubicBezTo>
                  <a:lnTo>
                    <a:pt x="802640" y="360680"/>
                  </a:lnTo>
                  <a:cubicBezTo>
                    <a:pt x="802640" y="371458"/>
                    <a:pt x="798358" y="381795"/>
                    <a:pt x="790737" y="389417"/>
                  </a:cubicBezTo>
                  <a:cubicBezTo>
                    <a:pt x="783115" y="397038"/>
                    <a:pt x="772778" y="401320"/>
                    <a:pt x="762000" y="401320"/>
                  </a:cubicBezTo>
                  <a:lnTo>
                    <a:pt x="40640" y="401320"/>
                  </a:lnTo>
                  <a:cubicBezTo>
                    <a:pt x="29862" y="401320"/>
                    <a:pt x="19525" y="397038"/>
                    <a:pt x="11903" y="389417"/>
                  </a:cubicBezTo>
                  <a:cubicBezTo>
                    <a:pt x="4282" y="381795"/>
                    <a:pt x="0" y="371458"/>
                    <a:pt x="0" y="360680"/>
                  </a:cubicBezTo>
                  <a:lnTo>
                    <a:pt x="0" y="40640"/>
                  </a:lnTo>
                  <a:cubicBezTo>
                    <a:pt x="0" y="18195"/>
                    <a:pt x="18195" y="0"/>
                    <a:pt x="40640" y="0"/>
                  </a:cubicBezTo>
                  <a:close/>
                </a:path>
              </a:pathLst>
            </a:custGeom>
            <a:solidFill>
              <a:srgbClr val="409A2E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802640" cy="4394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429750" y="5524500"/>
            <a:ext cx="3048000" cy="1524000"/>
            <a:chOff x="0" y="0"/>
            <a:chExt cx="802640" cy="40132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02640" cy="401320"/>
            </a:xfrm>
            <a:custGeom>
              <a:avLst/>
              <a:gdLst/>
              <a:ahLst/>
              <a:cxnLst/>
              <a:rect r="r" b="b" t="t" l="l"/>
              <a:pathLst>
                <a:path h="401320" w="802640">
                  <a:moveTo>
                    <a:pt x="40640" y="0"/>
                  </a:moveTo>
                  <a:lnTo>
                    <a:pt x="762000" y="0"/>
                  </a:lnTo>
                  <a:cubicBezTo>
                    <a:pt x="784445" y="0"/>
                    <a:pt x="802640" y="18195"/>
                    <a:pt x="802640" y="40640"/>
                  </a:cubicBezTo>
                  <a:lnTo>
                    <a:pt x="802640" y="360680"/>
                  </a:lnTo>
                  <a:cubicBezTo>
                    <a:pt x="802640" y="371458"/>
                    <a:pt x="798358" y="381795"/>
                    <a:pt x="790737" y="389417"/>
                  </a:cubicBezTo>
                  <a:cubicBezTo>
                    <a:pt x="783115" y="397038"/>
                    <a:pt x="772778" y="401320"/>
                    <a:pt x="762000" y="401320"/>
                  </a:cubicBezTo>
                  <a:lnTo>
                    <a:pt x="40640" y="401320"/>
                  </a:lnTo>
                  <a:cubicBezTo>
                    <a:pt x="29862" y="401320"/>
                    <a:pt x="19525" y="397038"/>
                    <a:pt x="11903" y="389417"/>
                  </a:cubicBezTo>
                  <a:cubicBezTo>
                    <a:pt x="4282" y="381795"/>
                    <a:pt x="0" y="371458"/>
                    <a:pt x="0" y="360680"/>
                  </a:cubicBezTo>
                  <a:lnTo>
                    <a:pt x="0" y="40640"/>
                  </a:lnTo>
                  <a:cubicBezTo>
                    <a:pt x="0" y="18195"/>
                    <a:pt x="18195" y="0"/>
                    <a:pt x="40640" y="0"/>
                  </a:cubicBezTo>
                  <a:close/>
                </a:path>
              </a:pathLst>
            </a:custGeom>
            <a:solidFill>
              <a:srgbClr val="E47C22"/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802640" cy="4394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3049250" y="5524500"/>
            <a:ext cx="3048000" cy="1524000"/>
            <a:chOff x="0" y="0"/>
            <a:chExt cx="802640" cy="40132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02640" cy="401320"/>
            </a:xfrm>
            <a:custGeom>
              <a:avLst/>
              <a:gdLst/>
              <a:ahLst/>
              <a:cxnLst/>
              <a:rect r="r" b="b" t="t" l="l"/>
              <a:pathLst>
                <a:path h="401320" w="802640">
                  <a:moveTo>
                    <a:pt x="40640" y="0"/>
                  </a:moveTo>
                  <a:lnTo>
                    <a:pt x="762000" y="0"/>
                  </a:lnTo>
                  <a:cubicBezTo>
                    <a:pt x="784445" y="0"/>
                    <a:pt x="802640" y="18195"/>
                    <a:pt x="802640" y="40640"/>
                  </a:cubicBezTo>
                  <a:lnTo>
                    <a:pt x="802640" y="360680"/>
                  </a:lnTo>
                  <a:cubicBezTo>
                    <a:pt x="802640" y="371458"/>
                    <a:pt x="798358" y="381795"/>
                    <a:pt x="790737" y="389417"/>
                  </a:cubicBezTo>
                  <a:cubicBezTo>
                    <a:pt x="783115" y="397038"/>
                    <a:pt x="772778" y="401320"/>
                    <a:pt x="762000" y="401320"/>
                  </a:cubicBezTo>
                  <a:lnTo>
                    <a:pt x="40640" y="401320"/>
                  </a:lnTo>
                  <a:cubicBezTo>
                    <a:pt x="29862" y="401320"/>
                    <a:pt x="19525" y="397038"/>
                    <a:pt x="11903" y="389417"/>
                  </a:cubicBezTo>
                  <a:cubicBezTo>
                    <a:pt x="4282" y="381795"/>
                    <a:pt x="0" y="371458"/>
                    <a:pt x="0" y="360680"/>
                  </a:cubicBezTo>
                  <a:lnTo>
                    <a:pt x="0" y="40640"/>
                  </a:lnTo>
                  <a:cubicBezTo>
                    <a:pt x="0" y="18195"/>
                    <a:pt x="18195" y="0"/>
                    <a:pt x="40640" y="0"/>
                  </a:cubicBezTo>
                  <a:close/>
                </a:path>
              </a:pathLst>
            </a:custGeom>
            <a:solidFill>
              <a:srgbClr val="D4380D"/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802640" cy="4394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2333625" y="5781675"/>
            <a:ext cx="276225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Hypothesis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333625" y="6229350"/>
            <a:ext cx="276225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H₀: no effect</a:t>
            </a:r>
          </a:p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H₁: effect exists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953125" y="5781675"/>
            <a:ext cx="276225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Test Statistic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5953125" y="6229350"/>
            <a:ext cx="276225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Calculate z, t,</a:t>
            </a:r>
          </a:p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or chi-square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572625" y="5781675"/>
            <a:ext cx="276225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p-value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572625" y="6229350"/>
            <a:ext cx="276225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Compare p-value</a:t>
            </a:r>
          </a:p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with α = 0.05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192125" y="5781675"/>
            <a:ext cx="276225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Decision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3192125" y="6229350"/>
            <a:ext cx="276225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Reject or Fail</a:t>
            </a:r>
          </a:p>
          <a:p>
            <a:pPr algn="ctr">
              <a:lnSpc>
                <a:spcPts val="2079"/>
              </a:lnSpc>
            </a:pPr>
            <a:r>
              <a:rPr lang="en-US" sz="1599" u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to Reject H₀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327735" y="5121116"/>
            <a:ext cx="5152908" cy="4137224"/>
            <a:chOff x="0" y="0"/>
            <a:chExt cx="7467600" cy="59956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467600" cy="4513580"/>
            </a:xfrm>
            <a:custGeom>
              <a:avLst/>
              <a:gdLst/>
              <a:ahLst/>
              <a:cxnLst/>
              <a:rect r="r" b="b" t="t" l="l"/>
              <a:pathLst>
                <a:path h="4513580" w="7467600">
                  <a:moveTo>
                    <a:pt x="7127240" y="0"/>
                  </a:moveTo>
                  <a:lnTo>
                    <a:pt x="340360" y="0"/>
                  </a:lnTo>
                  <a:cubicBezTo>
                    <a:pt x="152400" y="0"/>
                    <a:pt x="0" y="152400"/>
                    <a:pt x="0" y="340360"/>
                  </a:cubicBezTo>
                  <a:lnTo>
                    <a:pt x="0" y="4513580"/>
                  </a:lnTo>
                  <a:lnTo>
                    <a:pt x="7467600" y="4513580"/>
                  </a:lnTo>
                  <a:lnTo>
                    <a:pt x="7467600" y="340360"/>
                  </a:lnTo>
                  <a:cubicBezTo>
                    <a:pt x="7467600" y="152400"/>
                    <a:pt x="7315200" y="0"/>
                    <a:pt x="7127240" y="0"/>
                  </a:cubicBezTo>
                  <a:close/>
                  <a:moveTo>
                    <a:pt x="7142480" y="4188460"/>
                  </a:moveTo>
                  <a:lnTo>
                    <a:pt x="314961" y="4188460"/>
                  </a:lnTo>
                  <a:lnTo>
                    <a:pt x="314961" y="353060"/>
                  </a:lnTo>
                  <a:lnTo>
                    <a:pt x="7142480" y="353060"/>
                  </a:lnTo>
                  <a:lnTo>
                    <a:pt x="7142480" y="41884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4514850"/>
              <a:ext cx="7467600" cy="695960"/>
            </a:xfrm>
            <a:custGeom>
              <a:avLst/>
              <a:gdLst/>
              <a:ahLst/>
              <a:cxnLst/>
              <a:rect r="r" b="b" t="t" l="l"/>
              <a:pathLst>
                <a:path h="695960" w="7467600">
                  <a:moveTo>
                    <a:pt x="0" y="355600"/>
                  </a:moveTo>
                  <a:cubicBezTo>
                    <a:pt x="0" y="543560"/>
                    <a:pt x="152400" y="695960"/>
                    <a:pt x="340360" y="695960"/>
                  </a:cubicBezTo>
                  <a:lnTo>
                    <a:pt x="7127240" y="695960"/>
                  </a:lnTo>
                  <a:cubicBezTo>
                    <a:pt x="7315200" y="695960"/>
                    <a:pt x="7467600" y="543560"/>
                    <a:pt x="7467600" y="355600"/>
                  </a:cubicBezTo>
                  <a:lnTo>
                    <a:pt x="7467600" y="0"/>
                  </a:lnTo>
                  <a:lnTo>
                    <a:pt x="0" y="0"/>
                  </a:lnTo>
                  <a:lnTo>
                    <a:pt x="0" y="355600"/>
                  </a:lnTo>
                  <a:close/>
                </a:path>
              </a:pathLst>
            </a:custGeom>
            <a:solidFill>
              <a:srgbClr val="D8DCE1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434265" y="5210810"/>
              <a:ext cx="2596530" cy="786130"/>
            </a:xfrm>
            <a:custGeom>
              <a:avLst/>
              <a:gdLst/>
              <a:ahLst/>
              <a:cxnLst/>
              <a:rect r="r" b="b" t="t" l="l"/>
              <a:pathLst>
                <a:path h="786130" w="2596530">
                  <a:moveTo>
                    <a:pt x="1253815" y="0"/>
                  </a:moveTo>
                  <a:lnTo>
                    <a:pt x="448635" y="0"/>
                  </a:lnTo>
                  <a:cubicBezTo>
                    <a:pt x="448635" y="0"/>
                    <a:pt x="424505" y="370840"/>
                    <a:pt x="399105" y="525780"/>
                  </a:cubicBezTo>
                  <a:cubicBezTo>
                    <a:pt x="354655" y="791210"/>
                    <a:pt x="82875" y="706120"/>
                    <a:pt x="5405" y="762000"/>
                  </a:cubicBezTo>
                  <a:cubicBezTo>
                    <a:pt x="-4755" y="769620"/>
                    <a:pt x="325" y="786130"/>
                    <a:pt x="13025" y="786130"/>
                  </a:cubicBezTo>
                  <a:lnTo>
                    <a:pt x="2583505" y="786130"/>
                  </a:lnTo>
                  <a:cubicBezTo>
                    <a:pt x="2596205" y="786130"/>
                    <a:pt x="2601285" y="769620"/>
                    <a:pt x="2591125" y="762000"/>
                  </a:cubicBezTo>
                  <a:cubicBezTo>
                    <a:pt x="2513655" y="706120"/>
                    <a:pt x="2241875" y="791210"/>
                    <a:pt x="2197425" y="525780"/>
                  </a:cubicBezTo>
                  <a:cubicBezTo>
                    <a:pt x="2172025" y="370840"/>
                    <a:pt x="2147895" y="0"/>
                    <a:pt x="2147895" y="0"/>
                  </a:cubicBezTo>
                  <a:lnTo>
                    <a:pt x="1253815" y="0"/>
                  </a:lnTo>
                  <a:close/>
                </a:path>
              </a:pathLst>
            </a:custGeom>
            <a:solidFill>
              <a:srgbClr val="BBBBB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14960" y="353060"/>
              <a:ext cx="6827520" cy="3835400"/>
            </a:xfrm>
            <a:custGeom>
              <a:avLst/>
              <a:gdLst/>
              <a:ahLst/>
              <a:cxnLst/>
              <a:rect r="r" b="b" t="t" l="l"/>
              <a:pathLst>
                <a:path h="38354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3835400"/>
                  </a:lnTo>
                  <a:lnTo>
                    <a:pt x="0" y="3835400"/>
                  </a:lnTo>
                  <a:close/>
                </a:path>
              </a:pathLst>
            </a:custGeom>
            <a:blipFill>
              <a:blip r:embed="rId4"/>
              <a:stretch>
                <a:fillRect l="0" t="-733" r="0" b="-73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28700" y="1813401"/>
            <a:ext cx="16230600" cy="1368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192"/>
              </a:lnSpc>
              <a:spcBef>
                <a:spcPct val="0"/>
              </a:spcBef>
            </a:pPr>
            <a:r>
              <a:rPr lang="en-US" b="true" sz="7994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Discussion Questions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990600"/>
            <a:ext cx="16230600" cy="39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Engagement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724751"/>
            <a:ext cx="16230600" cy="815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7"/>
              </a:lnSpc>
              <a:spcBef>
                <a:spcPct val="0"/>
              </a:spcBef>
            </a:pPr>
            <a:r>
              <a:rPr lang="en-US" sz="239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Reflect on these prompts to deepen your understanding of hypothesis testing in digital business contexts.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195078" y="5086350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Type I Error in Business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195078" y="6529253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409A2E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Improving UX with Testing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95078" y="5608805"/>
            <a:ext cx="9064222" cy="76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4"/>
              </a:lnSpc>
              <a:spcBef>
                <a:spcPct val="0"/>
              </a:spcBef>
            </a:pPr>
            <a:r>
              <a:rPr lang="en-US" sz="223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Why is controlling Type I error critical when making data-driven business decisions?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195078" y="7051708"/>
            <a:ext cx="9064222" cy="76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4"/>
              </a:lnSpc>
              <a:spcBef>
                <a:spcPct val="0"/>
              </a:spcBef>
            </a:pPr>
            <a:r>
              <a:rPr lang="en-US" sz="223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How can digital businesses use hypothesis testing to optimize user experience?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195078" y="7972156"/>
            <a:ext cx="9064222" cy="45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3951" indent="-281975" lvl="1">
              <a:lnSpc>
                <a:spcPts val="3656"/>
              </a:lnSpc>
              <a:spcBef>
                <a:spcPct val="0"/>
              </a:spcBef>
              <a:buAutoNum type="arabicPeriod" startAt="1"/>
            </a:pPr>
            <a:r>
              <a:rPr lang="en-US" b="true" sz="2612">
                <a:solidFill>
                  <a:srgbClr val="E47C22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P-value Interpretation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195078" y="8494611"/>
            <a:ext cx="9064222" cy="76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4"/>
              </a:lnSpc>
              <a:spcBef>
                <a:spcPct val="0"/>
              </a:spcBef>
            </a:pPr>
            <a:r>
              <a:rPr lang="en-US" sz="223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What challenges arise when interpreting p-values in real-world analytics scenarios?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188413" y="9501663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3048000"/>
            <a:ext cx="8115300" cy="2381250"/>
            <a:chOff x="0" y="0"/>
            <a:chExt cx="2137363" cy="62716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37363" cy="627161"/>
            </a:xfrm>
            <a:custGeom>
              <a:avLst/>
              <a:gdLst/>
              <a:ahLst/>
              <a:cxnLst/>
              <a:rect r="r" b="b" t="t" l="l"/>
              <a:pathLst>
                <a:path h="627161" w="2137363">
                  <a:moveTo>
                    <a:pt x="11448" y="0"/>
                  </a:moveTo>
                  <a:lnTo>
                    <a:pt x="2125915" y="0"/>
                  </a:lnTo>
                  <a:cubicBezTo>
                    <a:pt x="2128951" y="0"/>
                    <a:pt x="2131863" y="1206"/>
                    <a:pt x="2134010" y="3353"/>
                  </a:cubicBezTo>
                  <a:cubicBezTo>
                    <a:pt x="2136157" y="5500"/>
                    <a:pt x="2137363" y="8412"/>
                    <a:pt x="2137363" y="11448"/>
                  </a:cubicBezTo>
                  <a:lnTo>
                    <a:pt x="2137363" y="615713"/>
                  </a:lnTo>
                  <a:cubicBezTo>
                    <a:pt x="2137363" y="622035"/>
                    <a:pt x="2132237" y="627161"/>
                    <a:pt x="2125915" y="627161"/>
                  </a:cubicBezTo>
                  <a:lnTo>
                    <a:pt x="11448" y="627161"/>
                  </a:lnTo>
                  <a:cubicBezTo>
                    <a:pt x="8412" y="627161"/>
                    <a:pt x="5500" y="625954"/>
                    <a:pt x="3353" y="623808"/>
                  </a:cubicBezTo>
                  <a:cubicBezTo>
                    <a:pt x="1206" y="621661"/>
                    <a:pt x="0" y="618749"/>
                    <a:pt x="0" y="615713"/>
                  </a:cubicBezTo>
                  <a:lnTo>
                    <a:pt x="0" y="11448"/>
                  </a:lnTo>
                  <a:cubicBezTo>
                    <a:pt x="0" y="8412"/>
                    <a:pt x="1206" y="5500"/>
                    <a:pt x="3353" y="3353"/>
                  </a:cubicBezTo>
                  <a:cubicBezTo>
                    <a:pt x="5500" y="1206"/>
                    <a:pt x="8412" y="0"/>
                    <a:pt x="1144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C32323">
                      <a:alpha val="100000"/>
                    </a:srgbClr>
                  </a:gs>
                  <a:gs pos="100000">
                    <a:srgbClr val="894813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37363" cy="6652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5715000"/>
            <a:ext cx="8115300" cy="2667000"/>
            <a:chOff x="0" y="0"/>
            <a:chExt cx="2137363" cy="70242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7363" cy="702420"/>
            </a:xfrm>
            <a:custGeom>
              <a:avLst/>
              <a:gdLst/>
              <a:ahLst/>
              <a:cxnLst/>
              <a:rect r="r" b="b" t="t" l="l"/>
              <a:pathLst>
                <a:path h="702420" w="2137363">
                  <a:moveTo>
                    <a:pt x="11448" y="0"/>
                  </a:moveTo>
                  <a:lnTo>
                    <a:pt x="2125915" y="0"/>
                  </a:lnTo>
                  <a:cubicBezTo>
                    <a:pt x="2128951" y="0"/>
                    <a:pt x="2131863" y="1206"/>
                    <a:pt x="2134010" y="3353"/>
                  </a:cubicBezTo>
                  <a:cubicBezTo>
                    <a:pt x="2136157" y="5500"/>
                    <a:pt x="2137363" y="8412"/>
                    <a:pt x="2137363" y="11448"/>
                  </a:cubicBezTo>
                  <a:lnTo>
                    <a:pt x="2137363" y="690972"/>
                  </a:lnTo>
                  <a:cubicBezTo>
                    <a:pt x="2137363" y="697294"/>
                    <a:pt x="2132237" y="702420"/>
                    <a:pt x="2125915" y="702420"/>
                  </a:cubicBezTo>
                  <a:lnTo>
                    <a:pt x="11448" y="702420"/>
                  </a:lnTo>
                  <a:cubicBezTo>
                    <a:pt x="8412" y="702420"/>
                    <a:pt x="5500" y="701214"/>
                    <a:pt x="3353" y="699067"/>
                  </a:cubicBezTo>
                  <a:cubicBezTo>
                    <a:pt x="1206" y="696920"/>
                    <a:pt x="0" y="694008"/>
                    <a:pt x="0" y="690972"/>
                  </a:cubicBezTo>
                  <a:lnTo>
                    <a:pt x="0" y="11448"/>
                  </a:lnTo>
                  <a:cubicBezTo>
                    <a:pt x="0" y="8412"/>
                    <a:pt x="1206" y="5500"/>
                    <a:pt x="3353" y="3353"/>
                  </a:cubicBezTo>
                  <a:cubicBezTo>
                    <a:pt x="5500" y="1206"/>
                    <a:pt x="8412" y="0"/>
                    <a:pt x="1144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D8DCE1">
                    <a:alpha val="33000"/>
                  </a:srgbClr>
                </a:gs>
                <a:gs pos="100000">
                  <a:srgbClr val="6E6E6E">
                    <a:alpha val="0"/>
                  </a:srgbClr>
                </a:gs>
              </a:gsLst>
              <a:lin ang="0"/>
            </a:gradFill>
            <a:ln w="28575" cap="sq">
              <a:gradFill>
                <a:gsLst>
                  <a:gs pos="0">
                    <a:srgbClr val="235AC3">
                      <a:alpha val="100000"/>
                    </a:srgbClr>
                  </a:gs>
                  <a:gs pos="100000">
                    <a:srgbClr val="133B89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37363" cy="7405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9656956" y="3048000"/>
            <a:ext cx="7862185" cy="5334000"/>
            <a:chOff x="0" y="0"/>
            <a:chExt cx="12827000" cy="88519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59410" y="1016000"/>
              <a:ext cx="12146298" cy="7500620"/>
            </a:xfrm>
            <a:custGeom>
              <a:avLst/>
              <a:gdLst/>
              <a:ahLst/>
              <a:cxnLst/>
              <a:rect r="r" b="b" t="t" l="l"/>
              <a:pathLst>
                <a:path h="7500620" w="12146298">
                  <a:moveTo>
                    <a:pt x="12006580" y="7500620"/>
                  </a:moveTo>
                  <a:lnTo>
                    <a:pt x="170180" y="7500620"/>
                  </a:lnTo>
                  <a:cubicBezTo>
                    <a:pt x="77470" y="7500620"/>
                    <a:pt x="0" y="7425689"/>
                    <a:pt x="0" y="7330439"/>
                  </a:cubicBezTo>
                  <a:lnTo>
                    <a:pt x="0" y="0"/>
                  </a:lnTo>
                  <a:lnTo>
                    <a:pt x="12146280" y="0"/>
                  </a:lnTo>
                  <a:lnTo>
                    <a:pt x="12146280" y="7359650"/>
                  </a:lnTo>
                  <a:cubicBezTo>
                    <a:pt x="12147550" y="7438390"/>
                    <a:pt x="12082780" y="7500620"/>
                    <a:pt x="12006580" y="7500620"/>
                  </a:cubicBezTo>
                  <a:close/>
                </a:path>
              </a:pathLst>
            </a:custGeom>
            <a:blipFill>
              <a:blip r:embed="rId4"/>
              <a:stretch>
                <a:fillRect l="0" t="-4552" r="0" b="-4552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827000" cy="8851900"/>
            </a:xfrm>
            <a:custGeom>
              <a:avLst/>
              <a:gdLst/>
              <a:ahLst/>
              <a:cxnLst/>
              <a:rect r="r" b="b" t="t" l="l"/>
              <a:pathLst>
                <a:path h="8851900" w="12827000">
                  <a:moveTo>
                    <a:pt x="0" y="0"/>
                  </a:moveTo>
                  <a:lnTo>
                    <a:pt x="12827000" y="0"/>
                  </a:lnTo>
                  <a:lnTo>
                    <a:pt x="12827000" y="8851900"/>
                  </a:lnTo>
                  <a:lnTo>
                    <a:pt x="0" y="8851900"/>
                  </a:lnTo>
                  <a:close/>
                </a:path>
              </a:pathLst>
            </a:custGeom>
          </p:spPr>
        </p:sp>
      </p:grpSp>
      <p:sp>
        <p:nvSpPr>
          <p:cNvPr name="TextBox 14" id="14"/>
          <p:cNvSpPr txBox="true"/>
          <p:nvPr/>
        </p:nvSpPr>
        <p:spPr>
          <a:xfrm rot="0">
            <a:off x="1028700" y="1600200"/>
            <a:ext cx="12258675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772"/>
              </a:lnSpc>
              <a:spcBef>
                <a:spcPct val="0"/>
              </a:spcBef>
            </a:pPr>
            <a:r>
              <a:rPr lang="en-US" b="true" sz="6265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Hypothesis Testing Assignment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40507" y="3124200"/>
            <a:ext cx="7491686" cy="58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6"/>
              </a:lnSpc>
              <a:spcBef>
                <a:spcPct val="0"/>
              </a:spcBef>
            </a:pPr>
            <a:r>
              <a:rPr lang="en-US" b="true" sz="3397" strike="noStrike" u="none">
                <a:solidFill>
                  <a:srgbClr val="C3232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Scenario: E-commerce A/B Test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40507" y="5791200"/>
            <a:ext cx="7496175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9"/>
              </a:lnSpc>
              <a:spcBef>
                <a:spcPct val="0"/>
              </a:spcBef>
            </a:pPr>
            <a:r>
              <a:rPr lang="en-US" b="true" sz="3399" strike="noStrike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Your Assignment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40507" y="3771900"/>
            <a:ext cx="7496175" cy="101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  <a:spcBef>
                <a:spcPct val="0"/>
              </a:spcBef>
            </a:pPr>
            <a:r>
              <a:rPr lang="en-US" sz="1964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An online retailer tests a new checkout design. Original conversion rate: 3.2%. After testing with 500 users, the new design shows 4.1% conversion.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40507" y="6448425"/>
            <a:ext cx="7496175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1. Formulate H₀ and H₁ for this test</a:t>
            </a:r>
          </a:p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2. If p-value = 0.03 and α = 0.05, what is your decision?</a:t>
            </a:r>
          </a:p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3. What type of error could you be making? Explain.</a:t>
            </a:r>
          </a:p>
          <a:p>
            <a:pPr algn="l" marL="0" indent="0" lvl="0">
              <a:lnSpc>
                <a:spcPts val="2697"/>
              </a:lnSpc>
              <a:spcBef>
                <a:spcPct val="0"/>
              </a:spcBef>
            </a:pPr>
            <a:r>
              <a:rPr lang="en-US" sz="1926" strike="noStrike" u="none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4. Write your interpretation in a business context.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28700" y="990600"/>
            <a:ext cx="162306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43"/>
              </a:lnSpc>
              <a:spcBef>
                <a:spcPct val="0"/>
              </a:spcBef>
            </a:pPr>
            <a:r>
              <a:rPr lang="en-US" sz="1959" strike="noStrike" u="none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Assignment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811000" y="8663181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999999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57249" y="-128398"/>
            <a:ext cx="20831047" cy="10543795"/>
            <a:chOff x="0" y="0"/>
            <a:chExt cx="27774730" cy="140583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4006215" y="0"/>
              <a:ext cx="13768515" cy="14058394"/>
            </a:xfrm>
            <a:custGeom>
              <a:avLst/>
              <a:gdLst/>
              <a:ahLst/>
              <a:cxnLst/>
              <a:rect r="r" b="b" t="t" l="l"/>
              <a:pathLst>
                <a:path h="14058394" w="13768515">
                  <a:moveTo>
                    <a:pt x="0" y="0"/>
                  </a:moveTo>
                  <a:lnTo>
                    <a:pt x="13768515" y="0"/>
                  </a:lnTo>
                  <a:lnTo>
                    <a:pt x="13768515" y="14058394"/>
                  </a:lnTo>
                  <a:lnTo>
                    <a:pt x="0" y="14058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210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7810500"/>
            <a:ext cx="7803708" cy="2039459"/>
            <a:chOff x="0" y="0"/>
            <a:chExt cx="2055298" cy="537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55298" cy="537142"/>
            </a:xfrm>
            <a:custGeom>
              <a:avLst/>
              <a:gdLst/>
              <a:ahLst/>
              <a:cxnLst/>
              <a:rect r="r" b="b" t="t" l="l"/>
              <a:pathLst>
                <a:path h="537142" w="2055298">
                  <a:moveTo>
                    <a:pt x="11905" y="0"/>
                  </a:moveTo>
                  <a:lnTo>
                    <a:pt x="2043393" y="0"/>
                  </a:lnTo>
                  <a:cubicBezTo>
                    <a:pt x="2049968" y="0"/>
                    <a:pt x="2055298" y="5330"/>
                    <a:pt x="2055298" y="11905"/>
                  </a:cubicBezTo>
                  <a:lnTo>
                    <a:pt x="2055298" y="525237"/>
                  </a:lnTo>
                  <a:cubicBezTo>
                    <a:pt x="2055298" y="531812"/>
                    <a:pt x="2049968" y="537142"/>
                    <a:pt x="2043393" y="537142"/>
                  </a:cubicBezTo>
                  <a:lnTo>
                    <a:pt x="11905" y="537142"/>
                  </a:lnTo>
                  <a:cubicBezTo>
                    <a:pt x="5330" y="537142"/>
                    <a:pt x="0" y="531812"/>
                    <a:pt x="0" y="525237"/>
                  </a:cubicBezTo>
                  <a:lnTo>
                    <a:pt x="0" y="11905"/>
                  </a:lnTo>
                  <a:cubicBezTo>
                    <a:pt x="0" y="5330"/>
                    <a:pt x="5330" y="0"/>
                    <a:pt x="11905" y="0"/>
                  </a:cubicBezTo>
                  <a:close/>
                </a:path>
              </a:pathLst>
            </a:custGeom>
            <a:solidFill>
              <a:srgbClr val="0D255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55298" cy="5752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457118" y="-128398"/>
            <a:ext cx="8962424" cy="10543795"/>
            <a:chOff x="0" y="0"/>
            <a:chExt cx="1388514" cy="163351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88514" cy="1633510"/>
            </a:xfrm>
            <a:custGeom>
              <a:avLst/>
              <a:gdLst/>
              <a:ahLst/>
              <a:cxnLst/>
              <a:rect r="r" b="b" t="t" l="l"/>
              <a:pathLst>
                <a:path h="1633510" w="1388514">
                  <a:moveTo>
                    <a:pt x="0" y="0"/>
                  </a:moveTo>
                  <a:lnTo>
                    <a:pt x="1388514" y="0"/>
                  </a:lnTo>
                  <a:lnTo>
                    <a:pt x="1388514" y="1633510"/>
                  </a:lnTo>
                  <a:lnTo>
                    <a:pt x="0" y="1633510"/>
                  </a:lnTo>
                  <a:close/>
                </a:path>
              </a:pathLst>
            </a:custGeom>
            <a:blipFill>
              <a:blip r:embed="rId4"/>
              <a:stretch>
                <a:fillRect l="0" t="-2551" r="0" b="-2551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28700" y="6829425"/>
            <a:ext cx="7810500" cy="619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i="true" u="none">
                <a:solidFill>
                  <a:srgbClr val="235AC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"Without data, you're just another person with an opinion."</a:t>
            </a:r>
          </a:p>
          <a:p>
            <a:pPr algn="l">
              <a:lnSpc>
                <a:spcPts val="2520"/>
              </a:lnSpc>
            </a:pPr>
            <a:r>
              <a:rPr lang="en-US" sz="1800" u="none">
                <a:solidFill>
                  <a:srgbClr val="235AC3"/>
                </a:solidFill>
                <a:latin typeface="Open Sans"/>
                <a:ea typeface="Open Sans"/>
                <a:cs typeface="Open Sans"/>
                <a:sym typeface="Open Sans"/>
              </a:rPr>
              <a:t>— W. Edwards Deming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2106613"/>
            <a:ext cx="7803708" cy="20371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26"/>
              </a:lnSpc>
            </a:pPr>
            <a:r>
              <a:rPr lang="en-US" b="true" sz="7826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Mastering Data-Driven Decisions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4612913"/>
            <a:ext cx="7803708" cy="20457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Hypothesis testing is a foundational tool for making informed, evidence-based decisions in statistics and business analytics. By understanding how to formulate hypotheses, interpret p-values, and manage Type I and II errors, you are equipped to drive meaningful insights in digital business contexts.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8153400"/>
            <a:ext cx="7803708" cy="10170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 strike="noStrike" u="none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Apply these concepts in your coursework and projects</a:t>
            </a:r>
          </a:p>
          <a:p>
            <a:pPr algn="l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 strike="noStrike" u="none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Practice with real A/B testing scenarios</a:t>
            </a:r>
          </a:p>
          <a:p>
            <a:pPr algn="l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 strike="noStrike" u="none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Next: Lecture 11 – One-Sample Tests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" y="990600"/>
            <a:ext cx="8115300" cy="33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42"/>
              </a:lnSpc>
              <a:spcBef>
                <a:spcPct val="0"/>
              </a:spcBef>
            </a:pPr>
            <a:r>
              <a:rPr lang="en-US" sz="1958">
                <a:solidFill>
                  <a:srgbClr val="FFFFFF"/>
                </a:solidFill>
                <a:latin typeface="Roboto Mono"/>
                <a:ea typeface="Roboto Mono"/>
                <a:cs typeface="Roboto Mono"/>
                <a:sym typeface="Roboto Mono"/>
              </a:rPr>
              <a:t>Conclusion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33330" y="8821658"/>
            <a:ext cx="3810000" cy="217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99"/>
              </a:lnSpc>
            </a:pPr>
            <a:r>
              <a:rPr lang="en-US" b="true" sz="1799" i="true" u="none">
                <a:solidFill>
                  <a:srgbClr val="FFFFFF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>
  <p:cSld>
    <p:bg>
      <p:bgPr>
        <a:solidFill>
          <a:srgbClr val="EB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1337979"/>
            <a:ext cx="4860674" cy="1165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77"/>
              </a:lnSpc>
            </a:pPr>
            <a:r>
              <a:rPr lang="en-US" b="true" sz="6841" u="none">
                <a:solidFill>
                  <a:srgbClr val="235AC3"/>
                </a:solidFill>
                <a:latin typeface="Helvetica Now Bold"/>
                <a:ea typeface="Helvetica Now Bold"/>
                <a:cs typeface="Helvetica Now Bold"/>
                <a:sym typeface="Helvetica Now Bold"/>
              </a:rPr>
              <a:t>References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933700"/>
            <a:ext cx="16230600" cy="5444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1.  Moore, D. S., McCabe, G. P., &amp; Craig, B. A. (2021). </a:t>
            </a:r>
            <a:r>
              <a:rPr lang="en-US" sz="2099" i="true" u="none">
                <a:solidFill>
                  <a:srgbClr val="33333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Introduction to the Practice of Statistics</a:t>
            </a: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(10th ed.). W.H. Freeman.</a:t>
            </a:r>
          </a:p>
          <a:p>
            <a:pPr algn="l">
              <a:lnSpc>
                <a:spcPts val="3149"/>
              </a:lnSpc>
            </a:pPr>
          </a:p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2.  Walpole, R. E., Myers, R. H., Myers, S. L., &amp; Ye, K. (2016). </a:t>
            </a:r>
            <a:r>
              <a:rPr lang="en-US" sz="2099" i="true" u="none">
                <a:solidFill>
                  <a:srgbClr val="33333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Probability &amp; Statistics for Engineers and Scientists</a:t>
            </a: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(9th ed.). Pearson.</a:t>
            </a:r>
          </a:p>
          <a:p>
            <a:pPr algn="l">
              <a:lnSpc>
                <a:spcPts val="3149"/>
              </a:lnSpc>
            </a:pPr>
          </a:p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3.  Field, A. (2018). </a:t>
            </a:r>
            <a:r>
              <a:rPr lang="en-US" sz="2099" i="true" u="none">
                <a:solidFill>
                  <a:srgbClr val="33333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Discovering Statistics Using IBM SPSS Statistics</a:t>
            </a: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(5th ed.). SAGE Publications.</a:t>
            </a:r>
          </a:p>
          <a:p>
            <a:pPr algn="l">
              <a:lnSpc>
                <a:spcPts val="3149"/>
              </a:lnSpc>
            </a:pPr>
          </a:p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4.  Wasserstein, R. L., &amp; Lazar, N. A. (2016). The ASA Statement on p-Values: Context, Process, and Purpose. </a:t>
            </a:r>
            <a:r>
              <a:rPr lang="en-US" sz="2099" i="true" u="none">
                <a:solidFill>
                  <a:srgbClr val="33333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The American Statistician</a:t>
            </a: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, 70(2), 129-133.</a:t>
            </a:r>
          </a:p>
          <a:p>
            <a:pPr algn="l">
              <a:lnSpc>
                <a:spcPts val="3149"/>
              </a:lnSpc>
            </a:pPr>
          </a:p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5.  Bruce, P., Bruce, A., &amp; Gedeck, P. (2020). </a:t>
            </a:r>
            <a:r>
              <a:rPr lang="en-US" sz="2099" i="true" u="none">
                <a:solidFill>
                  <a:srgbClr val="33333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Practical Statistics for Data Scientists</a:t>
            </a: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(2nd ed.). O'Reilly Media.</a:t>
            </a:r>
          </a:p>
          <a:p>
            <a:pPr algn="l">
              <a:lnSpc>
                <a:spcPts val="3149"/>
              </a:lnSpc>
            </a:pPr>
          </a:p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6.  Provost, F., &amp; Fawcett, T. (2013). </a:t>
            </a:r>
            <a:r>
              <a:rPr lang="en-US" sz="2099" i="true" u="none">
                <a:solidFill>
                  <a:srgbClr val="333333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Data Science for Business</a:t>
            </a: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. O'Reilly Media.</a:t>
            </a:r>
          </a:p>
          <a:p>
            <a:pPr algn="l">
              <a:lnSpc>
                <a:spcPts val="3149"/>
              </a:lnSpc>
            </a:pPr>
          </a:p>
          <a:p>
            <a:pPr algn="l">
              <a:lnSpc>
                <a:spcPts val="3149"/>
              </a:lnSpc>
            </a:pPr>
            <a:r>
              <a:rPr lang="en-US" sz="2099" u="non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7.  All illustrations and visuals: Author, Made with Canva (2025).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>
  <p:cSld>
    <p:bg>
      <p:bgPr>
        <a:solidFill>
          <a:srgbClr val="0C1B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79499" y="5890923"/>
            <a:ext cx="6705760" cy="1364028"/>
            <a:chOff x="0" y="0"/>
            <a:chExt cx="8941013" cy="1818704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114300"/>
              <a:ext cx="8941013" cy="11217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6121"/>
                </a:lnSpc>
              </a:pPr>
              <a:r>
                <a:rPr lang="en-US" b="true" sz="6121" spc="-122">
                  <a:solidFill>
                    <a:srgbClr val="FFFFFF"/>
                  </a:solidFill>
                  <a:latin typeface="Noto Serif Display ExtraCondensed Bold"/>
                  <a:ea typeface="Noto Serif Display ExtraCondensed Bold"/>
                  <a:cs typeface="Noto Serif Display ExtraCondensed Bold"/>
                  <a:sym typeface="Noto Serif Display ExtraCondensed Bold"/>
                </a:rPr>
                <a:t>Contact Information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1504379"/>
              <a:ext cx="8941013" cy="3143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836"/>
                </a:lnSpc>
              </a:pPr>
              <a:r>
                <a:rPr lang="en-US" b="true" sz="1530" strike="noStrike" u="none">
                  <a:solidFill>
                    <a:srgbClr val="FFFFFF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Reach out for more details or inquiries regarding the course.</a:t>
              </a: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579499" y="7460939"/>
            <a:ext cx="5448300" cy="1447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79"/>
              </a:lnSpc>
            </a:pPr>
            <a:r>
              <a:rPr lang="en-US" sz="24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Alfrian Car</a:t>
            </a:r>
            <a:r>
              <a:rPr lang="en-US" sz="24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men Talakua</a:t>
            </a:r>
          </a:p>
          <a:p>
            <a:pPr algn="l" marL="0" indent="0" lvl="0">
              <a:lnSpc>
                <a:spcPts val="2879"/>
              </a:lnSpc>
            </a:pPr>
            <a:r>
              <a:rPr lang="en-US" sz="24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Department of Information Systems</a:t>
            </a:r>
          </a:p>
          <a:p>
            <a:pPr algn="l" marL="0" indent="0" lvl="0">
              <a:lnSpc>
                <a:spcPts val="2879"/>
              </a:lnSpc>
            </a:pPr>
            <a:r>
              <a:rPr lang="en-US" sz="24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e-Mail : Alfriantalakua@unkriswina.ac.id</a:t>
            </a:r>
          </a:p>
          <a:p>
            <a:pPr algn="l" marL="0" indent="0" lvl="0">
              <a:lnSpc>
                <a:spcPts val="287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579499" y="4522193"/>
            <a:ext cx="6569090" cy="1223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10"/>
              </a:lnSpc>
            </a:pPr>
            <a:r>
              <a:rPr lang="en-US" sz="7959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DAHJa2ePXas</dc:identifier>
  <dcterms:modified xsi:type="dcterms:W3CDTF">2011-08-01T06:04:30Z</dcterms:modified>
  <cp:revision>1</cp:revision>
  <dc:title>[Statistics and Probability] Week 10  -  Hypothesis Testing: Basic Concepts, Types of Errors, and Applications in Digital Business</dc:title>
</cp:coreProperties>
</file>