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x="18288000" cy="10287000"/>
  <p:notesSz cx="6858000" cy="9144000"/>
  <p:embeddedFontLst>
    <p:embeddedFont>
      <p:font typeface="Poppins Bold" charset="1" panose="00000800000000000000"/>
      <p:regular r:id="rId42"/>
    </p:embeddedFont>
    <p:embeddedFont>
      <p:font typeface="Poppins" charset="1" panose="00000500000000000000"/>
      <p:regular r:id="rId43"/>
    </p:embeddedFont>
    <p:embeddedFont>
      <p:font typeface="ITC Avant Garde Gothic Bold" charset="1" panose="020B0802020202020204"/>
      <p:regular r:id="rId44"/>
    </p:embeddedFont>
    <p:embeddedFont>
      <p:font typeface="Times New Roman MT Bold" charset="1" panose="02030802070405020303"/>
      <p:regular r:id="rId45"/>
    </p:embeddedFont>
    <p:embeddedFont>
      <p:font typeface="Bricolage Grotesque" charset="1" panose="020B0605040402000204"/>
      <p:regular r:id="rId46"/>
    </p:embeddedFont>
    <p:embeddedFont>
      <p:font typeface="Bricolage Grotesque Bold" charset="1" panose="020B0605040402000204"/>
      <p:regular r:id="rId47"/>
    </p:embeddedFont>
    <p:embeddedFont>
      <p:font typeface="Canva Sans" charset="1" panose="020B0503030501040103"/>
      <p:regular r:id="rId48"/>
    </p:embeddedFont>
    <p:embeddedFont>
      <p:font typeface="Canva Sans Bold" charset="1" panose="020B0803030501040103"/>
      <p:regular r:id="rId49"/>
    </p:embeddedFont>
    <p:embeddedFont>
      <p:font typeface="Poppins Italics" charset="1" panose="00000500000000000000"/>
      <p:regular r:id="rId50"/>
    </p:embeddedFont>
    <p:embeddedFont>
      <p:font typeface="Noto Serif Display ExtraCondensed Bold" charset="1" panose="02020806080505020204"/>
      <p:regular r:id="rId51"/>
    </p:embeddedFont>
    <p:embeddedFont>
      <p:font typeface="HK Grotesk Bold" charset="1" panose="00000800000000000000"/>
      <p:regular r:id="rId52"/>
    </p:embeddedFont>
    <p:embeddedFont>
      <p:font typeface="HK Grotesk" charset="1" panose="00000500000000000000"/>
      <p:regular r:id="rId53"/>
    </p:embeddedFont>
    <p:embeddedFont>
      <p:font typeface="League Spartan" charset="1" panose="00000800000000000000"/>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png" Type="http://schemas.openxmlformats.org/officeDocument/2006/relationships/image"/><Relationship Id="rId4" Target="../media/image12.png" Type="http://schemas.openxmlformats.org/officeDocument/2006/relationships/image"/><Relationship Id="rId5" Target="../media/image1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16.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0.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21.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22.png" Type="http://schemas.openxmlformats.org/officeDocument/2006/relationships/image"/><Relationship Id="rId5" Target="../media/image23.png" Type="http://schemas.openxmlformats.org/officeDocument/2006/relationships/image"/><Relationship Id="rId6" Target="../media/image24.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5.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26.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27.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8.png" Type="http://schemas.openxmlformats.org/officeDocument/2006/relationships/image"/><Relationship Id="rId3" Target="../media/image14.png" Type="http://schemas.openxmlformats.org/officeDocument/2006/relationships/image"/><Relationship Id="rId4" Target="../media/image15.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29.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30.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1.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2.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3.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6.png" Type="http://schemas.openxmlformats.org/officeDocument/2006/relationships/image"/><Relationship Id="rId5" Target="../media/image3.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7.png" Type="http://schemas.openxmlformats.org/officeDocument/2006/relationships/image"/><Relationship Id="rId5" Target="../media/image23.png" Type="http://schemas.openxmlformats.org/officeDocument/2006/relationships/image"/><Relationship Id="rId6" Target="../media/image24.sv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8.png" Type="http://schemas.openxmlformats.org/officeDocument/2006/relationships/image"/><Relationship Id="rId5" Target="../media/image3.pn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2415882" cy="10287000"/>
            <a:chOff x="0" y="0"/>
            <a:chExt cx="636282" cy="2709333"/>
          </a:xfrm>
        </p:grpSpPr>
        <p:sp>
          <p:nvSpPr>
            <p:cNvPr name="Freeform 3" id="3"/>
            <p:cNvSpPr/>
            <p:nvPr/>
          </p:nvSpPr>
          <p:spPr>
            <a:xfrm flipH="false" flipV="false" rot="0">
              <a:off x="0" y="0"/>
              <a:ext cx="636282" cy="2709333"/>
            </a:xfrm>
            <a:custGeom>
              <a:avLst/>
              <a:gdLst/>
              <a:ahLst/>
              <a:cxnLst/>
              <a:rect r="r" b="b" t="t" l="l"/>
              <a:pathLst>
                <a:path h="2709333" w="636282">
                  <a:moveTo>
                    <a:pt x="0" y="0"/>
                  </a:moveTo>
                  <a:lnTo>
                    <a:pt x="636282" y="0"/>
                  </a:lnTo>
                  <a:lnTo>
                    <a:pt x="636282" y="2709333"/>
                  </a:lnTo>
                  <a:lnTo>
                    <a:pt x="0" y="2709333"/>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4" id="4"/>
            <p:cNvSpPr txBox="true"/>
            <p:nvPr/>
          </p:nvSpPr>
          <p:spPr>
            <a:xfrm>
              <a:off x="0" y="-38100"/>
              <a:ext cx="636282" cy="2747433"/>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Freeform 5" id="5"/>
          <p:cNvSpPr/>
          <p:nvPr/>
        </p:nvSpPr>
        <p:spPr>
          <a:xfrm flipH="false" flipV="false" rot="0">
            <a:off x="12424354" y="1583718"/>
            <a:ext cx="5132377" cy="7674582"/>
          </a:xfrm>
          <a:custGeom>
            <a:avLst/>
            <a:gdLst/>
            <a:ahLst/>
            <a:cxnLst/>
            <a:rect r="r" b="b" t="t" l="l"/>
            <a:pathLst>
              <a:path h="7674582" w="5132377">
                <a:moveTo>
                  <a:pt x="0" y="0"/>
                </a:moveTo>
                <a:lnTo>
                  <a:pt x="5132376" y="0"/>
                </a:lnTo>
                <a:lnTo>
                  <a:pt x="5132376" y="7674582"/>
                </a:lnTo>
                <a:lnTo>
                  <a:pt x="0" y="7674582"/>
                </a:lnTo>
                <a:lnTo>
                  <a:pt x="0" y="0"/>
                </a:lnTo>
                <a:close/>
              </a:path>
            </a:pathLst>
          </a:custGeom>
          <a:blipFill>
            <a:blip r:embed="rId2">
              <a:alphaModFix amt="24000"/>
            </a:blip>
            <a:stretch>
              <a:fillRect l="0" t="0" r="0" b="0"/>
            </a:stretch>
          </a:blipFill>
        </p:spPr>
      </p:sp>
      <p:sp>
        <p:nvSpPr>
          <p:cNvPr name="TextBox 6" id="6"/>
          <p:cNvSpPr txBox="true"/>
          <p:nvPr/>
        </p:nvSpPr>
        <p:spPr>
          <a:xfrm rot="0">
            <a:off x="2631625" y="4819050"/>
            <a:ext cx="7906128" cy="942917"/>
          </a:xfrm>
          <a:prstGeom prst="rect">
            <a:avLst/>
          </a:prstGeom>
        </p:spPr>
        <p:txBody>
          <a:bodyPr anchor="t" rtlCol="false" tIns="0" lIns="0" bIns="0" rIns="0">
            <a:spAutoFit/>
          </a:bodyPr>
          <a:lstStyle/>
          <a:p>
            <a:pPr algn="just" marL="0" indent="0" lvl="0">
              <a:lnSpc>
                <a:spcPts val="3607"/>
              </a:lnSpc>
            </a:pPr>
            <a:r>
              <a:rPr lang="en-US" b="true" sz="2818" spc="-8">
                <a:solidFill>
                  <a:srgbClr val="3A58E4"/>
                </a:solidFill>
                <a:latin typeface="Poppins Bold"/>
                <a:ea typeface="Poppins Bold"/>
                <a:cs typeface="Poppins Bold"/>
                <a:sym typeface="Poppins Bold"/>
              </a:rPr>
              <a:t>Week 11 –  Hypothesis Testing for Means &amp; Proportions</a:t>
            </a:r>
          </a:p>
        </p:txBody>
      </p:sp>
      <p:sp>
        <p:nvSpPr>
          <p:cNvPr name="TextBox 7" id="7"/>
          <p:cNvSpPr txBox="true"/>
          <p:nvPr/>
        </p:nvSpPr>
        <p:spPr>
          <a:xfrm rot="0">
            <a:off x="2631625" y="5920667"/>
            <a:ext cx="8905781" cy="747972"/>
          </a:xfrm>
          <a:prstGeom prst="rect">
            <a:avLst/>
          </a:prstGeom>
        </p:spPr>
        <p:txBody>
          <a:bodyPr anchor="t" rtlCol="false" tIns="0" lIns="0" bIns="0" rIns="0">
            <a:spAutoFit/>
          </a:bodyPr>
          <a:lstStyle/>
          <a:p>
            <a:pPr algn="l">
              <a:lnSpc>
                <a:spcPts val="2967"/>
              </a:lnSpc>
              <a:spcBef>
                <a:spcPct val="0"/>
              </a:spcBef>
            </a:pPr>
            <a:r>
              <a:rPr lang="en-US" sz="2318" spc="-6">
                <a:solidFill>
                  <a:srgbClr val="000000"/>
                </a:solidFill>
                <a:latin typeface="Poppins"/>
                <a:ea typeface="Poppins"/>
                <a:cs typeface="Poppins"/>
                <a:sym typeface="Poppins"/>
              </a:rPr>
              <a:t>E-commerce and Business Data Analytics: Statistical methods for data-driven decision making.</a:t>
            </a:r>
          </a:p>
        </p:txBody>
      </p:sp>
      <p:sp>
        <p:nvSpPr>
          <p:cNvPr name="TextBox 8" id="8"/>
          <p:cNvSpPr txBox="true"/>
          <p:nvPr/>
        </p:nvSpPr>
        <p:spPr>
          <a:xfrm rot="0">
            <a:off x="2609041" y="3807688"/>
            <a:ext cx="9776073" cy="982788"/>
          </a:xfrm>
          <a:prstGeom prst="rect">
            <a:avLst/>
          </a:prstGeom>
        </p:spPr>
        <p:txBody>
          <a:bodyPr anchor="t" rtlCol="false" tIns="0" lIns="0" bIns="0" rIns="0">
            <a:spAutoFit/>
          </a:bodyPr>
          <a:lstStyle/>
          <a:p>
            <a:pPr algn="ctr">
              <a:lnSpc>
                <a:spcPts val="6442"/>
              </a:lnSpc>
              <a:spcBef>
                <a:spcPct val="0"/>
              </a:spcBef>
            </a:pPr>
            <a:r>
              <a:rPr lang="en-US" b="true" sz="6442" spc="-193">
                <a:solidFill>
                  <a:srgbClr val="FFDE59"/>
                </a:solidFill>
                <a:latin typeface="ITC Avant Garde Gothic Bold"/>
                <a:ea typeface="ITC Avant Garde Gothic Bold"/>
                <a:cs typeface="ITC Avant Garde Gothic Bold"/>
                <a:sym typeface="ITC Avant Garde Gothic Bold"/>
              </a:rPr>
              <a:t>Statistics and Probability</a:t>
            </a:r>
          </a:p>
        </p:txBody>
      </p:sp>
      <p:grpSp>
        <p:nvGrpSpPr>
          <p:cNvPr name="Group 9" id="9"/>
          <p:cNvGrpSpPr/>
          <p:nvPr/>
        </p:nvGrpSpPr>
        <p:grpSpPr>
          <a:xfrm rot="0">
            <a:off x="2631625" y="7081704"/>
            <a:ext cx="5276958" cy="1260567"/>
            <a:chOff x="0" y="0"/>
            <a:chExt cx="7035943" cy="1680756"/>
          </a:xfrm>
        </p:grpSpPr>
        <p:sp>
          <p:nvSpPr>
            <p:cNvPr name="TextBox 10" id="10"/>
            <p:cNvSpPr txBox="true"/>
            <p:nvPr/>
          </p:nvSpPr>
          <p:spPr>
            <a:xfrm rot="0">
              <a:off x="0" y="-57150"/>
              <a:ext cx="7035943" cy="1024044"/>
            </a:xfrm>
            <a:prstGeom prst="rect">
              <a:avLst/>
            </a:prstGeom>
          </p:spPr>
          <p:txBody>
            <a:bodyPr anchor="t" rtlCol="false" tIns="0" lIns="0" bIns="0" rIns="0">
              <a:spAutoFit/>
            </a:bodyPr>
            <a:lstStyle/>
            <a:p>
              <a:pPr algn="l">
                <a:lnSpc>
                  <a:spcPts val="3079"/>
                </a:lnSpc>
                <a:spcBef>
                  <a:spcPct val="0"/>
                </a:spcBef>
              </a:pPr>
              <a:r>
                <a:rPr lang="en-US" sz="2199">
                  <a:solidFill>
                    <a:srgbClr val="0B0B42"/>
                  </a:solidFill>
                  <a:latin typeface="Poppins"/>
                  <a:ea typeface="Poppins"/>
                  <a:cs typeface="Poppins"/>
                  <a:sym typeface="Poppins"/>
                </a:rPr>
                <a:t>Alfrian Carmen Talakua</a:t>
              </a:r>
            </a:p>
            <a:p>
              <a:pPr algn="l">
                <a:lnSpc>
                  <a:spcPts val="3079"/>
                </a:lnSpc>
                <a:spcBef>
                  <a:spcPct val="0"/>
                </a:spcBef>
              </a:pPr>
              <a:r>
                <a:rPr lang="en-US" sz="2199">
                  <a:solidFill>
                    <a:srgbClr val="0B0B42"/>
                  </a:solidFill>
                  <a:latin typeface="Poppins"/>
                  <a:ea typeface="Poppins"/>
                  <a:cs typeface="Poppins"/>
                  <a:sym typeface="Poppins"/>
                </a:rPr>
                <a:t>Department of Information Systems</a:t>
              </a:r>
            </a:p>
          </p:txBody>
        </p:sp>
        <p:sp>
          <p:nvSpPr>
            <p:cNvPr name="TextBox 11" id="11"/>
            <p:cNvSpPr txBox="true"/>
            <p:nvPr/>
          </p:nvSpPr>
          <p:spPr>
            <a:xfrm rot="0">
              <a:off x="0" y="1107986"/>
              <a:ext cx="1034018" cy="572770"/>
            </a:xfrm>
            <a:prstGeom prst="rect">
              <a:avLst/>
            </a:prstGeom>
          </p:spPr>
          <p:txBody>
            <a:bodyPr anchor="t" rtlCol="false" tIns="0" lIns="0" bIns="0" rIns="0">
              <a:spAutoFit/>
            </a:bodyPr>
            <a:lstStyle/>
            <a:p>
              <a:pPr algn="l">
                <a:lnSpc>
                  <a:spcPts val="3359"/>
                </a:lnSpc>
              </a:pPr>
              <a:r>
                <a:rPr lang="en-US" sz="2400" b="true">
                  <a:solidFill>
                    <a:srgbClr val="0B0B42"/>
                  </a:solidFill>
                  <a:latin typeface="Times New Roman MT Bold"/>
                  <a:ea typeface="Times New Roman MT Bold"/>
                  <a:cs typeface="Times New Roman MT Bold"/>
                  <a:sym typeface="Times New Roman MT Bold"/>
                </a:rPr>
                <a:t>2026</a:t>
              </a:r>
            </a:p>
          </p:txBody>
        </p:sp>
      </p:grpSp>
      <p:sp>
        <p:nvSpPr>
          <p:cNvPr name="TextBox 12" id="12"/>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492056" y="1525863"/>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5" id="5"/>
          <p:cNvSpPr txBox="true"/>
          <p:nvPr/>
        </p:nvSpPr>
        <p:spPr>
          <a:xfrm rot="0">
            <a:off x="8492056" y="4468288"/>
            <a:ext cx="7106119" cy="391606"/>
          </a:xfrm>
          <a:prstGeom prst="rect">
            <a:avLst/>
          </a:prstGeom>
        </p:spPr>
        <p:txBody>
          <a:bodyPr anchor="t" rtlCol="false" tIns="0" lIns="0" bIns="0" rIns="0">
            <a:spAutoFit/>
          </a:bodyPr>
          <a:lstStyle/>
          <a:p>
            <a:pPr algn="l" marL="0" indent="0" lvl="0">
              <a:lnSpc>
                <a:spcPts val="3090"/>
              </a:lnSpc>
            </a:pPr>
            <a:r>
              <a:rPr lang="en-US" b="true" sz="2207" spc="-5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WHAT YOU WILL LEARN IN THIS WEEK'S SESSION</a:t>
            </a:r>
          </a:p>
        </p:txBody>
      </p:sp>
      <p:grpSp>
        <p:nvGrpSpPr>
          <p:cNvPr name="Group 6" id="6"/>
          <p:cNvGrpSpPr/>
          <p:nvPr/>
        </p:nvGrpSpPr>
        <p:grpSpPr>
          <a:xfrm rot="0">
            <a:off x="0" y="0"/>
            <a:ext cx="6352295" cy="10287000"/>
            <a:chOff x="0" y="0"/>
            <a:chExt cx="984137" cy="1593725"/>
          </a:xfrm>
        </p:grpSpPr>
        <p:sp>
          <p:nvSpPr>
            <p:cNvPr name="Freeform 7" id="7"/>
            <p:cNvSpPr/>
            <p:nvPr/>
          </p:nvSpPr>
          <p:spPr>
            <a:xfrm flipH="false" flipV="false" rot="0">
              <a:off x="0" y="0"/>
              <a:ext cx="984137" cy="1593725"/>
            </a:xfrm>
            <a:custGeom>
              <a:avLst/>
              <a:gdLst/>
              <a:ahLst/>
              <a:cxnLst/>
              <a:rect r="r" b="b" t="t" l="l"/>
              <a:pathLst>
                <a:path h="1593725" w="984137">
                  <a:moveTo>
                    <a:pt x="0" y="0"/>
                  </a:moveTo>
                  <a:lnTo>
                    <a:pt x="984137" y="0"/>
                  </a:lnTo>
                  <a:lnTo>
                    <a:pt x="984137" y="1593725"/>
                  </a:lnTo>
                  <a:lnTo>
                    <a:pt x="0" y="1593725"/>
                  </a:lnTo>
                  <a:close/>
                </a:path>
              </a:pathLst>
            </a:custGeom>
            <a:blipFill>
              <a:blip r:embed="rId2">
                <a:alphaModFix amt="50000"/>
              </a:blip>
              <a:stretch>
                <a:fillRect l="-4554" t="0" r="-4554" b="0"/>
              </a:stretch>
            </a:blipFill>
          </p:spPr>
        </p:sp>
      </p:grpSp>
      <p:grpSp>
        <p:nvGrpSpPr>
          <p:cNvPr name="Group 8" id="8"/>
          <p:cNvGrpSpPr/>
          <p:nvPr/>
        </p:nvGrpSpPr>
        <p:grpSpPr>
          <a:xfrm rot="0">
            <a:off x="17466067" y="0"/>
            <a:ext cx="821933" cy="790151"/>
            <a:chOff x="0" y="0"/>
            <a:chExt cx="1095910" cy="1053534"/>
          </a:xfrm>
        </p:grpSpPr>
        <p:grpSp>
          <p:nvGrpSpPr>
            <p:cNvPr name="Group 9" id="9"/>
            <p:cNvGrpSpPr/>
            <p:nvPr/>
          </p:nvGrpSpPr>
          <p:grpSpPr>
            <a:xfrm rot="0">
              <a:off x="0" y="0"/>
              <a:ext cx="1095910" cy="1053534"/>
              <a:chOff x="0" y="0"/>
              <a:chExt cx="787566" cy="757113"/>
            </a:xfrm>
          </p:grpSpPr>
          <p:sp>
            <p:nvSpPr>
              <p:cNvPr name="Freeform 10" id="10"/>
              <p:cNvSpPr/>
              <p:nvPr/>
            </p:nvSpPr>
            <p:spPr>
              <a:xfrm flipH="false" flipV="false" rot="0">
                <a:off x="0" y="0"/>
                <a:ext cx="787566" cy="757113"/>
              </a:xfrm>
              <a:custGeom>
                <a:avLst/>
                <a:gdLst/>
                <a:ahLst/>
                <a:cxnLst/>
                <a:rect r="r" b="b" t="t" l="l"/>
                <a:pathLst>
                  <a:path h="757113" w="787566">
                    <a:moveTo>
                      <a:pt x="0" y="0"/>
                    </a:moveTo>
                    <a:lnTo>
                      <a:pt x="787566" y="0"/>
                    </a:lnTo>
                    <a:lnTo>
                      <a:pt x="787566" y="757113"/>
                    </a:lnTo>
                    <a:lnTo>
                      <a:pt x="0" y="757113"/>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1" id="11"/>
              <p:cNvSpPr txBox="true"/>
              <p:nvPr/>
            </p:nvSpPr>
            <p:spPr>
              <a:xfrm>
                <a:off x="0" y="-38100"/>
                <a:ext cx="787566" cy="795213"/>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2" id="12"/>
            <p:cNvSpPr txBox="true"/>
            <p:nvPr/>
          </p:nvSpPr>
          <p:spPr>
            <a:xfrm rot="0">
              <a:off x="141804" y="310500"/>
              <a:ext cx="812302" cy="489684"/>
            </a:xfrm>
            <a:prstGeom prst="rect">
              <a:avLst/>
            </a:prstGeom>
          </p:spPr>
          <p:txBody>
            <a:bodyPr anchor="t" rtlCol="false" tIns="0" lIns="0" bIns="0" rIns="0">
              <a:spAutoFit/>
            </a:bodyPr>
            <a:lstStyle/>
            <a:p>
              <a:pPr algn="ctr" marL="0" indent="0" lvl="0">
                <a:lnSpc>
                  <a:spcPts val="2658"/>
                </a:lnSpc>
              </a:pPr>
              <a:r>
                <a:rPr lang="en-US" sz="2713" spc="-173">
                  <a:solidFill>
                    <a:srgbClr val="FFFFFF"/>
                  </a:solidFill>
                  <a:latin typeface="Bricolage Grotesque"/>
                  <a:ea typeface="Bricolage Grotesque"/>
                  <a:cs typeface="Bricolage Grotesque"/>
                  <a:sym typeface="Bricolage Grotesque"/>
                </a:rPr>
                <a:t>02</a:t>
              </a:r>
            </a:p>
          </p:txBody>
        </p:sp>
      </p:grpSp>
      <p:sp>
        <p:nvSpPr>
          <p:cNvPr name="AutoShape 13" id="13"/>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Freeform 14" id="14"/>
          <p:cNvSpPr/>
          <p:nvPr/>
        </p:nvSpPr>
        <p:spPr>
          <a:xfrm flipH="false" flipV="false" rot="0">
            <a:off x="5177017" y="5870652"/>
            <a:ext cx="2350556" cy="457290"/>
          </a:xfrm>
          <a:custGeom>
            <a:avLst/>
            <a:gdLst/>
            <a:ahLst/>
            <a:cxnLst/>
            <a:rect r="r" b="b" t="t" l="l"/>
            <a:pathLst>
              <a:path h="457290" w="2350556">
                <a:moveTo>
                  <a:pt x="0" y="0"/>
                </a:moveTo>
                <a:lnTo>
                  <a:pt x="2350556" y="0"/>
                </a:lnTo>
                <a:lnTo>
                  <a:pt x="2350556" y="457290"/>
                </a:lnTo>
                <a:lnTo>
                  <a:pt x="0" y="457290"/>
                </a:lnTo>
                <a:lnTo>
                  <a:pt x="0" y="0"/>
                </a:lnTo>
                <a:close/>
              </a:path>
            </a:pathLst>
          </a:custGeom>
          <a:blipFill>
            <a:blip r:embed="rId3"/>
            <a:stretch>
              <a:fillRect l="0" t="0" r="0" b="0"/>
            </a:stretch>
          </a:blipFill>
        </p:spPr>
      </p:sp>
      <p:grpSp>
        <p:nvGrpSpPr>
          <p:cNvPr name="Group 15" id="15"/>
          <p:cNvGrpSpPr/>
          <p:nvPr/>
        </p:nvGrpSpPr>
        <p:grpSpPr>
          <a:xfrm rot="0">
            <a:off x="5262566" y="3959058"/>
            <a:ext cx="2152019" cy="2149322"/>
            <a:chOff x="0" y="0"/>
            <a:chExt cx="567580" cy="566868"/>
          </a:xfrm>
        </p:grpSpPr>
        <p:sp>
          <p:nvSpPr>
            <p:cNvPr name="Freeform 16" id="16"/>
            <p:cNvSpPr/>
            <p:nvPr/>
          </p:nvSpPr>
          <p:spPr>
            <a:xfrm flipH="false" flipV="false" rot="0">
              <a:off x="0" y="0"/>
              <a:ext cx="567580" cy="566868"/>
            </a:xfrm>
            <a:custGeom>
              <a:avLst/>
              <a:gdLst/>
              <a:ahLst/>
              <a:cxnLst/>
              <a:rect r="r" b="b" t="t" l="l"/>
              <a:pathLst>
                <a:path h="566868" w="567580">
                  <a:moveTo>
                    <a:pt x="161888" y="0"/>
                  </a:moveTo>
                  <a:lnTo>
                    <a:pt x="405691" y="0"/>
                  </a:lnTo>
                  <a:cubicBezTo>
                    <a:pt x="495100" y="0"/>
                    <a:pt x="567580" y="72480"/>
                    <a:pt x="567580" y="161888"/>
                  </a:cubicBezTo>
                  <a:lnTo>
                    <a:pt x="567580" y="404980"/>
                  </a:lnTo>
                  <a:cubicBezTo>
                    <a:pt x="567580" y="494389"/>
                    <a:pt x="495100" y="566868"/>
                    <a:pt x="405691" y="566868"/>
                  </a:cubicBezTo>
                  <a:lnTo>
                    <a:pt x="161888" y="566868"/>
                  </a:lnTo>
                  <a:cubicBezTo>
                    <a:pt x="72480" y="566868"/>
                    <a:pt x="0" y="494389"/>
                    <a:pt x="0" y="404980"/>
                  </a:cubicBezTo>
                  <a:lnTo>
                    <a:pt x="0" y="161888"/>
                  </a:lnTo>
                  <a:cubicBezTo>
                    <a:pt x="0" y="72480"/>
                    <a:pt x="72480" y="0"/>
                    <a:pt x="161888"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17" id="17"/>
            <p:cNvSpPr txBox="true"/>
            <p:nvPr/>
          </p:nvSpPr>
          <p:spPr>
            <a:xfrm>
              <a:off x="0" y="28575"/>
              <a:ext cx="567580" cy="538293"/>
            </a:xfrm>
            <a:prstGeom prst="rect">
              <a:avLst/>
            </a:prstGeom>
          </p:spPr>
          <p:txBody>
            <a:bodyPr anchor="ctr" rtlCol="false" tIns="48445" lIns="48445" bIns="48445" rIns="48445"/>
            <a:lstStyle/>
            <a:p>
              <a:pPr algn="ctr" marL="0" indent="0" lvl="0">
                <a:lnSpc>
                  <a:spcPts val="2460"/>
                </a:lnSpc>
              </a:pPr>
            </a:p>
          </p:txBody>
        </p:sp>
      </p:grpSp>
      <p:sp>
        <p:nvSpPr>
          <p:cNvPr name="TextBox 18" id="18"/>
          <p:cNvSpPr txBox="true"/>
          <p:nvPr/>
        </p:nvSpPr>
        <p:spPr>
          <a:xfrm rot="0">
            <a:off x="5602320" y="4435296"/>
            <a:ext cx="1499950" cy="452490"/>
          </a:xfrm>
          <a:prstGeom prst="rect">
            <a:avLst/>
          </a:prstGeom>
        </p:spPr>
        <p:txBody>
          <a:bodyPr anchor="t" rtlCol="false" tIns="0" lIns="0" bIns="0" rIns="0">
            <a:spAutoFit/>
          </a:bodyPr>
          <a:lstStyle/>
          <a:p>
            <a:pPr algn="ctr" marL="0" indent="0" lvl="0">
              <a:lnSpc>
                <a:spcPts val="3423"/>
              </a:lnSpc>
            </a:pPr>
            <a:r>
              <a:rPr lang="en-US" b="true" sz="3458" spc="-103">
                <a:solidFill>
                  <a:srgbClr val="FFFFFF"/>
                </a:solidFill>
                <a:latin typeface="Bricolage Grotesque Bold"/>
                <a:ea typeface="Bricolage Grotesque Bold"/>
                <a:cs typeface="Bricolage Grotesque Bold"/>
                <a:sym typeface="Bricolage Grotesque Bold"/>
              </a:rPr>
              <a:t>Week 11</a:t>
            </a:r>
          </a:p>
        </p:txBody>
      </p:sp>
      <p:sp>
        <p:nvSpPr>
          <p:cNvPr name="TextBox 19" id="19"/>
          <p:cNvSpPr txBox="true"/>
          <p:nvPr/>
        </p:nvSpPr>
        <p:spPr>
          <a:xfrm rot="0">
            <a:off x="5746312" y="5274096"/>
            <a:ext cx="1211966" cy="417195"/>
          </a:xfrm>
          <a:prstGeom prst="rect">
            <a:avLst/>
          </a:prstGeom>
        </p:spPr>
        <p:txBody>
          <a:bodyPr anchor="t" rtlCol="false" tIns="0" lIns="0" bIns="0" rIns="0">
            <a:spAutoFit/>
          </a:bodyPr>
          <a:lstStyle/>
          <a:p>
            <a:pPr algn="ctr" marL="0" indent="0" lvl="0">
              <a:lnSpc>
                <a:spcPts val="1679"/>
              </a:lnSpc>
            </a:pPr>
            <a:r>
              <a:rPr lang="en-US" sz="1199" spc="-29">
                <a:solidFill>
                  <a:srgbClr val="FFFFFF"/>
                </a:solidFill>
                <a:latin typeface="Poppins"/>
                <a:ea typeface="Poppins"/>
                <a:cs typeface="Poppins"/>
                <a:sym typeface="Poppins"/>
              </a:rPr>
              <a:t>HYPOTHESIS TESTING SKILLS</a:t>
            </a:r>
          </a:p>
        </p:txBody>
      </p:sp>
      <p:sp>
        <p:nvSpPr>
          <p:cNvPr name="TextBox 20" id="20"/>
          <p:cNvSpPr txBox="true"/>
          <p:nvPr/>
        </p:nvSpPr>
        <p:spPr>
          <a:xfrm rot="0">
            <a:off x="8720122" y="1406218"/>
            <a:ext cx="5780387" cy="2489701"/>
          </a:xfrm>
          <a:prstGeom prst="rect">
            <a:avLst/>
          </a:prstGeom>
        </p:spPr>
        <p:txBody>
          <a:bodyPr anchor="t" rtlCol="false" tIns="0" lIns="0" bIns="0" rIns="0">
            <a:spAutoFit/>
          </a:bodyPr>
          <a:lstStyle/>
          <a:p>
            <a:pPr algn="l" marL="0" indent="0" lvl="0">
              <a:lnSpc>
                <a:spcPts val="9596"/>
              </a:lnSpc>
            </a:pPr>
            <a:r>
              <a:rPr lang="en-US" sz="9792" spc="-626">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Learning Objectives</a:t>
            </a:r>
          </a:p>
        </p:txBody>
      </p:sp>
      <p:sp>
        <p:nvSpPr>
          <p:cNvPr name="TextBox 21" id="21"/>
          <p:cNvSpPr txBox="true"/>
          <p:nvPr/>
        </p:nvSpPr>
        <p:spPr>
          <a:xfrm rot="0">
            <a:off x="8496300" y="4933950"/>
            <a:ext cx="7334250" cy="680410"/>
          </a:xfrm>
          <a:prstGeom prst="rect">
            <a:avLst/>
          </a:prstGeom>
        </p:spPr>
        <p:txBody>
          <a:bodyPr anchor="t" rtlCol="false" tIns="0" lIns="0" bIns="0" rIns="0">
            <a:spAutoFit/>
          </a:bodyPr>
          <a:lstStyle/>
          <a:p>
            <a:pPr algn="just" marL="0" indent="0" lvl="0">
              <a:lnSpc>
                <a:spcPts val="1872"/>
              </a:lnSpc>
              <a:spcBef>
                <a:spcPct val="0"/>
              </a:spcBef>
            </a:pPr>
            <a:r>
              <a:rPr lang="en-US" sz="1337" spc="-4" strike="noStrike" u="none">
                <a:solidFill>
                  <a:srgbClr val="3A58E4"/>
                </a:solidFill>
                <a:latin typeface="Poppins"/>
                <a:ea typeface="Poppins"/>
                <a:cs typeface="Poppins"/>
                <a:sym typeface="Poppins"/>
              </a:rPr>
              <a:t>By the end of this session, you will master the fundamental concepts and practical applications of hypothesis testing for business analytics and e-commerce data analysis.</a:t>
            </a:r>
          </a:p>
        </p:txBody>
      </p:sp>
      <p:sp>
        <p:nvSpPr>
          <p:cNvPr name="TextBox 22" id="22"/>
          <p:cNvSpPr txBox="true"/>
          <p:nvPr/>
        </p:nvSpPr>
        <p:spPr>
          <a:xfrm rot="0">
            <a:off x="8362703" y="5877172"/>
            <a:ext cx="9292411" cy="2626680"/>
          </a:xfrm>
          <a:prstGeom prst="rect">
            <a:avLst/>
          </a:prstGeom>
        </p:spPr>
        <p:txBody>
          <a:bodyPr anchor="t" rtlCol="false" tIns="0" lIns="0" bIns="0" rIns="0">
            <a:spAutoFit/>
          </a:bodyPr>
          <a:lstStyle/>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Understand hypothesis testing concepts and terminology</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Understand sampling distribution and standard error</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Learn Z-test and T-test methodologies for means</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Interpret significance levels and Type I/II errors</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Apply hypothesis testing to e-commerce data</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Use Excel NORM.S.DIST and T.DIST functions</a:t>
            </a:r>
          </a:p>
          <a:p>
            <a:pPr algn="l" marL="467172" indent="-233586" lvl="1">
              <a:lnSpc>
                <a:spcPts val="3029"/>
              </a:lnSpc>
              <a:buFont typeface="Arial"/>
              <a:buChar char="•"/>
            </a:pPr>
            <a:r>
              <a:rPr lang="en-US" sz="2163" spc="-6" strike="noStrike" u="none">
                <a:solidFill>
                  <a:srgbClr val="3A58E4"/>
                </a:solidFill>
                <a:latin typeface="Poppins"/>
                <a:ea typeface="Poppins"/>
                <a:cs typeface="Poppins"/>
                <a:sym typeface="Poppins"/>
              </a:rPr>
              <a:t>Analyze real business case studies</a:t>
            </a:r>
          </a:p>
        </p:txBody>
      </p:sp>
      <p:sp>
        <p:nvSpPr>
          <p:cNvPr name="TextBox 23" id="23"/>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12571" y="1028700"/>
            <a:ext cx="12041338" cy="1308519"/>
            <a:chOff x="0" y="0"/>
            <a:chExt cx="16055118" cy="1744692"/>
          </a:xfrm>
        </p:grpSpPr>
        <p:sp>
          <p:nvSpPr>
            <p:cNvPr name="TextBox 3" id="3"/>
            <p:cNvSpPr txBox="true"/>
            <p:nvPr/>
          </p:nvSpPr>
          <p:spPr>
            <a:xfrm rot="0">
              <a:off x="0" y="-114300"/>
              <a:ext cx="16055118" cy="1858992"/>
            </a:xfrm>
            <a:prstGeom prst="rect">
              <a:avLst/>
            </a:prstGeom>
          </p:spPr>
          <p:txBody>
            <a:bodyPr anchor="t" rtlCol="false" tIns="0" lIns="0" bIns="0" rIns="0">
              <a:spAutoFit/>
            </a:bodyPr>
            <a:lstStyle/>
            <a:p>
              <a:pPr algn="l" marL="0" indent="0" lvl="0">
                <a:lnSpc>
                  <a:spcPts val="5576"/>
                </a:lnSpc>
                <a:spcBef>
                  <a:spcPct val="0"/>
                </a:spcBef>
              </a:pPr>
              <a:r>
                <a:rPr lang="en-US" b="true" sz="3983" spc="-99" strike="noStrike" u="none">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DEFINITION, PURPOSE, AND IMPORTANCE IN BUSINESS ANALYTICS</a:t>
              </a:r>
            </a:p>
          </p:txBody>
        </p:sp>
      </p:grpSp>
      <p:grpSp>
        <p:nvGrpSpPr>
          <p:cNvPr name="Group 4" id="4"/>
          <p:cNvGrpSpPr/>
          <p:nvPr/>
        </p:nvGrpSpPr>
        <p:grpSpPr>
          <a:xfrm rot="0">
            <a:off x="17535000" y="0"/>
            <a:ext cx="753000" cy="699815"/>
            <a:chOff x="0" y="0"/>
            <a:chExt cx="1004001" cy="933086"/>
          </a:xfrm>
        </p:grpSpPr>
        <p:grpSp>
          <p:nvGrpSpPr>
            <p:cNvPr name="Group 5" id="5"/>
            <p:cNvGrpSpPr/>
            <p:nvPr/>
          </p:nvGrpSpPr>
          <p:grpSpPr>
            <a:xfrm rot="0">
              <a:off x="0" y="0"/>
              <a:ext cx="1004001" cy="933086"/>
              <a:chOff x="0" y="0"/>
              <a:chExt cx="787566" cy="731939"/>
            </a:xfrm>
          </p:grpSpPr>
          <p:sp>
            <p:nvSpPr>
              <p:cNvPr name="Freeform 6" id="6"/>
              <p:cNvSpPr/>
              <p:nvPr/>
            </p:nvSpPr>
            <p:spPr>
              <a:xfrm flipH="false" flipV="false" rot="0">
                <a:off x="0" y="0"/>
                <a:ext cx="787566" cy="731939"/>
              </a:xfrm>
              <a:custGeom>
                <a:avLst/>
                <a:gdLst/>
                <a:ahLst/>
                <a:cxnLst/>
                <a:rect r="r" b="b" t="t" l="l"/>
                <a:pathLst>
                  <a:path h="731939" w="787566">
                    <a:moveTo>
                      <a:pt x="0" y="0"/>
                    </a:moveTo>
                    <a:lnTo>
                      <a:pt x="787566" y="0"/>
                    </a:lnTo>
                    <a:lnTo>
                      <a:pt x="787566" y="731939"/>
                    </a:lnTo>
                    <a:lnTo>
                      <a:pt x="0" y="73193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7" id="7"/>
              <p:cNvSpPr txBox="true"/>
              <p:nvPr/>
            </p:nvSpPr>
            <p:spPr>
              <a:xfrm>
                <a:off x="0" y="-38100"/>
                <a:ext cx="787566" cy="770039"/>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8" id="8"/>
            <p:cNvSpPr txBox="true"/>
            <p:nvPr/>
          </p:nvSpPr>
          <p:spPr>
            <a:xfrm rot="0">
              <a:off x="129912" y="279728"/>
              <a:ext cx="744177" cy="421256"/>
            </a:xfrm>
            <a:prstGeom prst="rect">
              <a:avLst/>
            </a:prstGeom>
          </p:spPr>
          <p:txBody>
            <a:bodyPr anchor="t" rtlCol="false" tIns="0" lIns="0" bIns="0" rIns="0">
              <a:spAutoFit/>
            </a:bodyPr>
            <a:lstStyle/>
            <a:p>
              <a:pPr algn="ctr" marL="0" indent="0" lvl="0">
                <a:lnSpc>
                  <a:spcPts val="2271"/>
                </a:lnSpc>
              </a:pPr>
              <a:r>
                <a:rPr lang="en-US" sz="2317" spc="-148">
                  <a:solidFill>
                    <a:srgbClr val="FFFFFF"/>
                  </a:solidFill>
                  <a:latin typeface="Bricolage Grotesque"/>
                  <a:ea typeface="Bricolage Grotesque"/>
                  <a:cs typeface="Bricolage Grotesque"/>
                  <a:sym typeface="Bricolage Grotesque"/>
                </a:rPr>
                <a:t>03</a:t>
              </a:r>
            </a:p>
          </p:txBody>
        </p:sp>
      </p:grpSp>
      <p:grpSp>
        <p:nvGrpSpPr>
          <p:cNvPr name="Group 9" id="9"/>
          <p:cNvGrpSpPr/>
          <p:nvPr/>
        </p:nvGrpSpPr>
        <p:grpSpPr>
          <a:xfrm rot="0">
            <a:off x="312571" y="2644594"/>
            <a:ext cx="10632256" cy="7166385"/>
            <a:chOff x="0" y="0"/>
            <a:chExt cx="14176341" cy="9555179"/>
          </a:xfrm>
        </p:grpSpPr>
        <p:sp>
          <p:nvSpPr>
            <p:cNvPr name="TextBox 10" id="10"/>
            <p:cNvSpPr txBox="true"/>
            <p:nvPr/>
          </p:nvSpPr>
          <p:spPr>
            <a:xfrm rot="0">
              <a:off x="325893" y="154918"/>
              <a:ext cx="13035716" cy="606154"/>
            </a:xfrm>
            <a:prstGeom prst="rect">
              <a:avLst/>
            </a:prstGeom>
          </p:spPr>
          <p:txBody>
            <a:bodyPr anchor="t" rtlCol="false" tIns="0" lIns="0" bIns="0" rIns="0">
              <a:spAutoFit/>
            </a:bodyPr>
            <a:lstStyle/>
            <a:p>
              <a:pPr algn="l" marL="0" indent="0" lvl="0">
                <a:lnSpc>
                  <a:spcPts val="3251"/>
                </a:lnSpc>
                <a:spcBef>
                  <a:spcPct val="0"/>
                </a:spcBef>
              </a:pPr>
              <a:r>
                <a:rPr lang="en-US" sz="3318" spc="-212" strike="noStrike" u="none">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Introduction to Hypothesis Testing</a:t>
              </a:r>
            </a:p>
          </p:txBody>
        </p:sp>
        <p:grpSp>
          <p:nvGrpSpPr>
            <p:cNvPr name="Group 11" id="11"/>
            <p:cNvGrpSpPr/>
            <p:nvPr/>
          </p:nvGrpSpPr>
          <p:grpSpPr>
            <a:xfrm rot="0">
              <a:off x="0" y="0"/>
              <a:ext cx="83474" cy="1140625"/>
              <a:chOff x="0" y="0"/>
              <a:chExt cx="19929" cy="272311"/>
            </a:xfrm>
          </p:grpSpPr>
          <p:sp>
            <p:nvSpPr>
              <p:cNvPr name="Freeform 12" id="12"/>
              <p:cNvSpPr/>
              <p:nvPr/>
            </p:nvSpPr>
            <p:spPr>
              <a:xfrm flipH="false" flipV="false" rot="0">
                <a:off x="0" y="0"/>
                <a:ext cx="19929" cy="272311"/>
              </a:xfrm>
              <a:custGeom>
                <a:avLst/>
                <a:gdLst/>
                <a:ahLst/>
                <a:cxnLst/>
                <a:rect r="r" b="b" t="t" l="l"/>
                <a:pathLst>
                  <a:path h="272311" w="19929">
                    <a:moveTo>
                      <a:pt x="0" y="0"/>
                    </a:moveTo>
                    <a:lnTo>
                      <a:pt x="19929" y="0"/>
                    </a:lnTo>
                    <a:lnTo>
                      <a:pt x="19929" y="272311"/>
                    </a:lnTo>
                    <a:lnTo>
                      <a:pt x="0" y="272311"/>
                    </a:lnTo>
                    <a:close/>
                  </a:path>
                </a:pathLst>
              </a:custGeom>
              <a:solidFill>
                <a:srgbClr val="3A58E4"/>
              </a:solidFill>
            </p:spPr>
          </p:sp>
          <p:sp>
            <p:nvSpPr>
              <p:cNvPr name="TextBox 13" id="13"/>
              <p:cNvSpPr txBox="true"/>
              <p:nvPr/>
            </p:nvSpPr>
            <p:spPr>
              <a:xfrm>
                <a:off x="0" y="-38100"/>
                <a:ext cx="19929" cy="310411"/>
              </a:xfrm>
              <a:prstGeom prst="rect">
                <a:avLst/>
              </a:prstGeom>
            </p:spPr>
            <p:txBody>
              <a:bodyPr anchor="ctr" rtlCol="false" tIns="32759" lIns="32759" bIns="32759" rIns="32759"/>
              <a:lstStyle/>
              <a:p>
                <a:pPr algn="ctr" marL="0" indent="0" lvl="0">
                  <a:lnSpc>
                    <a:spcPts val="2659"/>
                  </a:lnSpc>
                  <a:spcBef>
                    <a:spcPct val="0"/>
                  </a:spcBef>
                </a:pPr>
              </a:p>
            </p:txBody>
          </p:sp>
        </p:grpSp>
        <p:sp>
          <p:nvSpPr>
            <p:cNvPr name="TextBox 14" id="14"/>
            <p:cNvSpPr txBox="true"/>
            <p:nvPr/>
          </p:nvSpPr>
          <p:spPr>
            <a:xfrm rot="0">
              <a:off x="325893" y="1500366"/>
              <a:ext cx="13850448" cy="2526827"/>
            </a:xfrm>
            <a:prstGeom prst="rect">
              <a:avLst/>
            </a:prstGeom>
          </p:spPr>
          <p:txBody>
            <a:bodyPr anchor="t" rtlCol="false" tIns="0" lIns="0" bIns="0" rIns="0">
              <a:spAutoFit/>
            </a:bodyPr>
            <a:lstStyle/>
            <a:p>
              <a:pPr algn="just" marL="0" indent="0" lvl="0">
                <a:lnSpc>
                  <a:spcPts val="2594"/>
                </a:lnSpc>
                <a:spcBef>
                  <a:spcPct val="0"/>
                </a:spcBef>
              </a:pPr>
              <a:r>
                <a:rPr lang="en-US" sz="1853" spc="-5" strike="noStrike" u="none">
                  <a:solidFill>
                    <a:srgbClr val="3A58E4"/>
                  </a:solidFill>
                  <a:latin typeface="Poppins"/>
                  <a:ea typeface="Poppins"/>
                  <a:cs typeface="Poppins"/>
                  <a:sym typeface="Poppins"/>
                </a:rPr>
                <a:t>Hypothesis testing is a statistical method used to make decisions about population parameters based on sample data. It provides a systematic framework for determining whether observed differences are statistically significant or due to random chance.</a:t>
              </a:r>
            </a:p>
            <a:p>
              <a:pPr algn="just" marL="0" indent="0" lvl="0">
                <a:lnSpc>
                  <a:spcPts val="2594"/>
                </a:lnSpc>
                <a:spcBef>
                  <a:spcPct val="0"/>
                </a:spcBef>
              </a:pPr>
            </a:p>
            <a:p>
              <a:pPr algn="just" marL="0" indent="0" lvl="0">
                <a:lnSpc>
                  <a:spcPts val="2594"/>
                </a:lnSpc>
                <a:spcBef>
                  <a:spcPct val="0"/>
                </a:spcBef>
              </a:pPr>
              <a:r>
                <a:rPr lang="en-US" sz="1853" spc="-5" strike="noStrike" u="none">
                  <a:solidFill>
                    <a:srgbClr val="3A58E4"/>
                  </a:solidFill>
                  <a:latin typeface="Poppins"/>
                  <a:ea typeface="Poppins"/>
                  <a:cs typeface="Poppins"/>
                  <a:sym typeface="Poppins"/>
                </a:rPr>
                <a:t>This methodology is crucial for data-driven business and e-commerce decisions, enabling organizations to move beyond intuition to evidence-based strategies.</a:t>
              </a:r>
            </a:p>
          </p:txBody>
        </p:sp>
        <p:grpSp>
          <p:nvGrpSpPr>
            <p:cNvPr name="Group 15" id="15"/>
            <p:cNvGrpSpPr/>
            <p:nvPr/>
          </p:nvGrpSpPr>
          <p:grpSpPr>
            <a:xfrm rot="0">
              <a:off x="0" y="4643974"/>
              <a:ext cx="14176341" cy="2118304"/>
              <a:chOff x="0" y="0"/>
              <a:chExt cx="11049000" cy="1651000"/>
            </a:xfrm>
          </p:grpSpPr>
          <p:sp>
            <p:nvSpPr>
              <p:cNvPr name="Freeform 16" id="16"/>
              <p:cNvSpPr/>
              <p:nvPr/>
            </p:nvSpPr>
            <p:spPr>
              <a:xfrm flipH="false" flipV="false" rot="0">
                <a:off x="0" y="0"/>
                <a:ext cx="11049000" cy="1651000"/>
              </a:xfrm>
              <a:custGeom>
                <a:avLst/>
                <a:gdLst/>
                <a:ahLst/>
                <a:cxnLst/>
                <a:rect r="r" b="b" t="t" l="l"/>
                <a:pathLst>
                  <a:path h="1651000" w="11049000">
                    <a:moveTo>
                      <a:pt x="165735" y="0"/>
                    </a:moveTo>
                    <a:lnTo>
                      <a:pt x="10883265" y="0"/>
                    </a:lnTo>
                    <a:cubicBezTo>
                      <a:pt x="10974798" y="0"/>
                      <a:pt x="11049000" y="73918"/>
                      <a:pt x="11049000" y="165100"/>
                    </a:cubicBezTo>
                    <a:lnTo>
                      <a:pt x="11049000" y="1485900"/>
                    </a:lnTo>
                    <a:cubicBezTo>
                      <a:pt x="11049000" y="1577082"/>
                      <a:pt x="10974798" y="1651000"/>
                      <a:pt x="10883265" y="1651000"/>
                    </a:cubicBezTo>
                    <a:lnTo>
                      <a:pt x="165735" y="1651000"/>
                    </a:lnTo>
                    <a:cubicBezTo>
                      <a:pt x="74202" y="1651000"/>
                      <a:pt x="0" y="1577082"/>
                      <a:pt x="0" y="1485900"/>
                    </a:cubicBezTo>
                    <a:lnTo>
                      <a:pt x="0" y="165100"/>
                    </a:lnTo>
                    <a:cubicBezTo>
                      <a:pt x="0" y="73918"/>
                      <a:pt x="74202" y="0"/>
                      <a:pt x="165735" y="0"/>
                    </a:cubicBezTo>
                    <a:close/>
                  </a:path>
                </a:pathLst>
              </a:custGeom>
              <a:solidFill>
                <a:srgbClr val="EEF1FC"/>
              </a:solidFill>
            </p:spPr>
          </p:sp>
        </p:grpSp>
        <p:sp>
          <p:nvSpPr>
            <p:cNvPr name="TextBox 17" id="17"/>
            <p:cNvSpPr txBox="true"/>
            <p:nvPr/>
          </p:nvSpPr>
          <p:spPr>
            <a:xfrm rot="0">
              <a:off x="325893" y="4831243"/>
              <a:ext cx="13524555" cy="1591267"/>
            </a:xfrm>
            <a:prstGeom prst="rect">
              <a:avLst/>
            </a:prstGeom>
          </p:spPr>
          <p:txBody>
            <a:bodyPr anchor="t" rtlCol="false" tIns="0" lIns="0" bIns="0" rIns="0">
              <a:spAutoFit/>
            </a:bodyPr>
            <a:lstStyle/>
            <a:p>
              <a:pPr algn="l" marL="0" indent="0" lvl="0">
                <a:lnSpc>
                  <a:spcPts val="3267"/>
                </a:lnSpc>
                <a:spcBef>
                  <a:spcPct val="0"/>
                </a:spcBef>
              </a:pPr>
              <a:r>
                <a:rPr lang="en-US" b="true" sz="2334" strike="noStrike" u="none">
                  <a:solidFill>
                    <a:srgbClr val="293E9C"/>
                  </a:solidFill>
                  <a:latin typeface="Poppins Bold"/>
                  <a:ea typeface="Poppins Bold"/>
                  <a:cs typeface="Poppins Bold"/>
                  <a:sym typeface="Poppins Bold"/>
                </a:rPr>
                <a:t>Why do we need samples?</a:t>
              </a:r>
            </a:p>
            <a:p>
              <a:pPr algn="l" marL="0" indent="0" lvl="0">
                <a:lnSpc>
                  <a:spcPts val="3267"/>
                </a:lnSpc>
                <a:spcBef>
                  <a:spcPct val="0"/>
                </a:spcBef>
              </a:pPr>
              <a:r>
                <a:rPr lang="en-US" sz="2334" strike="noStrike" u="none">
                  <a:solidFill>
                    <a:srgbClr val="293E9C"/>
                  </a:solidFill>
                  <a:latin typeface="Poppins"/>
                  <a:ea typeface="Poppins"/>
                  <a:cs typeface="Poppins"/>
                  <a:sym typeface="Poppins"/>
                </a:rPr>
                <a:t>Because observing the entire population is often impossible, we use samples to make statistical inference about population parameters.</a:t>
              </a:r>
            </a:p>
          </p:txBody>
        </p:sp>
        <p:sp>
          <p:nvSpPr>
            <p:cNvPr name="TextBox 18" id="18"/>
            <p:cNvSpPr txBox="true"/>
            <p:nvPr/>
          </p:nvSpPr>
          <p:spPr>
            <a:xfrm rot="0">
              <a:off x="325893" y="7203492"/>
              <a:ext cx="13850448" cy="438696"/>
            </a:xfrm>
            <a:prstGeom prst="rect">
              <a:avLst/>
            </a:prstGeom>
          </p:spPr>
          <p:txBody>
            <a:bodyPr anchor="t" rtlCol="false" tIns="0" lIns="0" bIns="0" rIns="0">
              <a:spAutoFit/>
            </a:bodyPr>
            <a:lstStyle/>
            <a:p>
              <a:pPr algn="l" marL="0" indent="0" lvl="0">
                <a:lnSpc>
                  <a:spcPts val="2694"/>
                </a:lnSpc>
                <a:spcBef>
                  <a:spcPct val="0"/>
                </a:spcBef>
              </a:pPr>
              <a:r>
                <a:rPr lang="en-US" b="true" sz="1924" strike="noStrike" u="none">
                  <a:solidFill>
                    <a:srgbClr val="293E9C"/>
                  </a:solidFill>
                  <a:latin typeface="Poppins Bold"/>
                  <a:ea typeface="Poppins Bold"/>
                  <a:cs typeface="Poppins Bold"/>
                  <a:sym typeface="Poppins Bold"/>
                </a:rPr>
                <a:t>Key Applications in Business:</a:t>
              </a:r>
            </a:p>
          </p:txBody>
        </p:sp>
        <p:sp>
          <p:nvSpPr>
            <p:cNvPr name="TextBox 19" id="19"/>
            <p:cNvSpPr txBox="true"/>
            <p:nvPr/>
          </p:nvSpPr>
          <p:spPr>
            <a:xfrm rot="0">
              <a:off x="325893" y="7754754"/>
              <a:ext cx="13850448" cy="1800425"/>
            </a:xfrm>
            <a:prstGeom prst="rect">
              <a:avLst/>
            </a:prstGeom>
          </p:spPr>
          <p:txBody>
            <a:bodyPr anchor="t" rtlCol="false" tIns="0" lIns="0" bIns="0" rIns="0">
              <a:spAutoFit/>
            </a:bodyPr>
            <a:lstStyle/>
            <a:p>
              <a:pPr algn="l" marL="0" indent="0" lvl="0">
                <a:lnSpc>
                  <a:spcPts val="2694"/>
                </a:lnSpc>
                <a:spcBef>
                  <a:spcPct val="0"/>
                </a:spcBef>
              </a:pPr>
              <a:r>
                <a:rPr lang="en-US" sz="1796" strike="noStrike" u="none">
                  <a:solidFill>
                    <a:srgbClr val="3A58E4"/>
                  </a:solidFill>
                  <a:latin typeface="Poppins"/>
                  <a:ea typeface="Poppins"/>
                  <a:cs typeface="Poppins"/>
                  <a:sym typeface="Poppins"/>
                </a:rPr>
                <a:t>•  A/B testing for website optimization</a:t>
              </a:r>
            </a:p>
            <a:p>
              <a:pPr algn="l" marL="0" indent="0" lvl="0">
                <a:lnSpc>
                  <a:spcPts val="2694"/>
                </a:lnSpc>
                <a:spcBef>
                  <a:spcPct val="0"/>
                </a:spcBef>
              </a:pPr>
              <a:r>
                <a:rPr lang="en-US" sz="1796" strike="noStrike" u="none">
                  <a:solidFill>
                    <a:srgbClr val="3A58E4"/>
                  </a:solidFill>
                  <a:latin typeface="Poppins"/>
                  <a:ea typeface="Poppins"/>
                  <a:cs typeface="Poppins"/>
                  <a:sym typeface="Poppins"/>
                </a:rPr>
                <a:t>•  Quality control in supply chain management</a:t>
              </a:r>
            </a:p>
            <a:p>
              <a:pPr algn="l" marL="0" indent="0" lvl="0">
                <a:lnSpc>
                  <a:spcPts val="2694"/>
                </a:lnSpc>
                <a:spcBef>
                  <a:spcPct val="0"/>
                </a:spcBef>
              </a:pPr>
              <a:r>
                <a:rPr lang="en-US" sz="1796" strike="noStrike" u="none">
                  <a:solidFill>
                    <a:srgbClr val="3A58E4"/>
                  </a:solidFill>
                  <a:latin typeface="Poppins"/>
                  <a:ea typeface="Poppins"/>
                  <a:cs typeface="Poppins"/>
                  <a:sym typeface="Poppins"/>
                </a:rPr>
                <a:t>•  Customer behavior and conversion rate analysis</a:t>
              </a:r>
            </a:p>
            <a:p>
              <a:pPr algn="l" marL="0" indent="0" lvl="0">
                <a:lnSpc>
                  <a:spcPts val="2694"/>
                </a:lnSpc>
                <a:spcBef>
                  <a:spcPct val="0"/>
                </a:spcBef>
              </a:pPr>
              <a:r>
                <a:rPr lang="en-US" sz="1796" strike="noStrike" u="none">
                  <a:solidFill>
                    <a:srgbClr val="3A58E4"/>
                  </a:solidFill>
                  <a:latin typeface="Poppins"/>
                  <a:ea typeface="Poppins"/>
                  <a:cs typeface="Poppins"/>
                  <a:sym typeface="Poppins"/>
                </a:rPr>
                <a:t>•  Sales performance evaluation before/after campaigns</a:t>
              </a:r>
            </a:p>
          </p:txBody>
        </p:sp>
      </p:grpSp>
      <p:sp>
        <p:nvSpPr>
          <p:cNvPr name="Freeform 20" id="20"/>
          <p:cNvSpPr/>
          <p:nvPr/>
        </p:nvSpPr>
        <p:spPr>
          <a:xfrm flipH="false" flipV="false" rot="0">
            <a:off x="11299892" y="3640586"/>
            <a:ext cx="6611608" cy="5289286"/>
          </a:xfrm>
          <a:custGeom>
            <a:avLst/>
            <a:gdLst/>
            <a:ahLst/>
            <a:cxnLst/>
            <a:rect r="r" b="b" t="t" l="l"/>
            <a:pathLst>
              <a:path h="5289286" w="6611608">
                <a:moveTo>
                  <a:pt x="0" y="0"/>
                </a:moveTo>
                <a:lnTo>
                  <a:pt x="6611608" y="0"/>
                </a:lnTo>
                <a:lnTo>
                  <a:pt x="6611608" y="5289286"/>
                </a:lnTo>
                <a:lnTo>
                  <a:pt x="0" y="5289286"/>
                </a:lnTo>
                <a:lnTo>
                  <a:pt x="0" y="0"/>
                </a:lnTo>
                <a:close/>
              </a:path>
            </a:pathLst>
          </a:custGeom>
          <a:blipFill>
            <a:blip r:embed="rId2"/>
            <a:stretch>
              <a:fillRect l="-22997" t="0" r="-22997" b="0"/>
            </a:stretch>
          </a:blipFill>
        </p:spPr>
      </p:sp>
      <p:sp>
        <p:nvSpPr>
          <p:cNvPr name="TextBox 21" id="21"/>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535525" y="0"/>
            <a:ext cx="762000" cy="704850"/>
            <a:chOff x="0" y="0"/>
            <a:chExt cx="1016000" cy="939800"/>
          </a:xfrm>
        </p:grpSpPr>
        <p:sp>
          <p:nvSpPr>
            <p:cNvPr name="Freeform 3" id="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16200000"/>
            </a:gradFill>
          </p:spPr>
        </p:sp>
      </p:grpSp>
      <p:sp>
        <p:nvSpPr>
          <p:cNvPr name="TextBox 4" id="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04</a:t>
            </a:r>
          </a:p>
        </p:txBody>
      </p:sp>
      <p:sp>
        <p:nvSpPr>
          <p:cNvPr name="TextBox 5" id="5"/>
          <p:cNvSpPr txBox="true"/>
          <p:nvPr/>
        </p:nvSpPr>
        <p:spPr>
          <a:xfrm rot="0">
            <a:off x="952500" y="1562100"/>
            <a:ext cx="6667500" cy="207645"/>
          </a:xfrm>
          <a:prstGeom prst="rect">
            <a:avLst/>
          </a:prstGeom>
        </p:spPr>
        <p:txBody>
          <a:bodyPr anchor="t" rtlCol="false" tIns="0" lIns="0" bIns="0" rIns="0">
            <a:spAutoFit/>
          </a:bodyPr>
          <a:lstStyle/>
          <a:p>
            <a:pPr algn="l" marL="0" indent="0" lvl="0">
              <a:lnSpc>
                <a:spcPts val="1679"/>
              </a:lnSpc>
              <a:spcBef>
                <a:spcPct val="0"/>
              </a:spcBef>
            </a:pPr>
            <a:r>
              <a:rPr lang="en-US" b="true" sz="1200" strike="noStrike" u="none">
                <a:solidFill>
                  <a:srgbClr val="3A58E4"/>
                </a:solidFill>
                <a:latin typeface="Poppins Bold"/>
                <a:ea typeface="Poppins Bold"/>
                <a:cs typeface="Poppins Bold"/>
                <a:sym typeface="Poppins Bold"/>
              </a:rPr>
              <a:t>WHY WE USE SAMPLES INSTEAD OF POPULATIONS</a:t>
            </a:r>
          </a:p>
        </p:txBody>
      </p:sp>
      <p:grpSp>
        <p:nvGrpSpPr>
          <p:cNvPr name="Group 6" id="6"/>
          <p:cNvGrpSpPr/>
          <p:nvPr/>
        </p:nvGrpSpPr>
        <p:grpSpPr>
          <a:xfrm rot="0">
            <a:off x="762000" y="2019300"/>
            <a:ext cx="57150" cy="666750"/>
            <a:chOff x="0" y="0"/>
            <a:chExt cx="76200" cy="889000"/>
          </a:xfrm>
        </p:grpSpPr>
        <p:sp>
          <p:nvSpPr>
            <p:cNvPr name="Freeform 7" id="7"/>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8" id="8"/>
          <p:cNvSpPr txBox="true"/>
          <p:nvPr/>
        </p:nvSpPr>
        <p:spPr>
          <a:xfrm rot="0">
            <a:off x="952500" y="2190750"/>
            <a:ext cx="7620000" cy="495249"/>
          </a:xfrm>
          <a:prstGeom prst="rect">
            <a:avLst/>
          </a:prstGeom>
        </p:spPr>
        <p:txBody>
          <a:bodyPr anchor="t" rtlCol="false" tIns="0" lIns="0" bIns="0" rIns="0">
            <a:spAutoFit/>
          </a:bodyPr>
          <a:lstStyle/>
          <a:p>
            <a:pPr algn="l" marL="0" indent="0" lvl="0">
              <a:lnSpc>
                <a:spcPts val="3747"/>
              </a:lnSpc>
              <a:spcBef>
                <a:spcPct val="0"/>
              </a:spcBef>
            </a:pPr>
            <a:r>
              <a:rPr lang="en-US" sz="3747" strike="noStrike" u="none">
                <a:solidFill>
                  <a:srgbClr val="293E9C"/>
                </a:solidFill>
                <a:latin typeface="Bricolage Grotesque"/>
                <a:ea typeface="Bricolage Grotesque"/>
                <a:cs typeface="Bricolage Grotesque"/>
                <a:sym typeface="Bricolage Grotesque"/>
              </a:rPr>
              <a:t>Population vs Sample</a:t>
            </a:r>
          </a:p>
        </p:txBody>
      </p:sp>
      <p:grpSp>
        <p:nvGrpSpPr>
          <p:cNvPr name="Group 9" id="9"/>
          <p:cNvGrpSpPr/>
          <p:nvPr/>
        </p:nvGrpSpPr>
        <p:grpSpPr>
          <a:xfrm rot="0">
            <a:off x="952500" y="3162300"/>
            <a:ext cx="11862904" cy="618934"/>
            <a:chOff x="0" y="0"/>
            <a:chExt cx="14605000" cy="762000"/>
          </a:xfrm>
        </p:grpSpPr>
        <p:sp>
          <p:nvSpPr>
            <p:cNvPr name="Freeform 10" id="10"/>
            <p:cNvSpPr/>
            <p:nvPr/>
          </p:nvSpPr>
          <p:spPr>
            <a:xfrm flipH="false" flipV="false" rot="0">
              <a:off x="0" y="0"/>
              <a:ext cx="14605000" cy="762000"/>
            </a:xfrm>
            <a:custGeom>
              <a:avLst/>
              <a:gdLst/>
              <a:ahLst/>
              <a:cxnLst/>
              <a:rect r="r" b="b" t="t" l="l"/>
              <a:pathLst>
                <a:path h="762000" w="14605000">
                  <a:moveTo>
                    <a:pt x="76200" y="0"/>
                  </a:moveTo>
                  <a:lnTo>
                    <a:pt x="14528800" y="0"/>
                  </a:lnTo>
                  <a:cubicBezTo>
                    <a:pt x="14570884" y="0"/>
                    <a:pt x="14605000" y="34116"/>
                    <a:pt x="14605000" y="76200"/>
                  </a:cubicBezTo>
                  <a:lnTo>
                    <a:pt x="14605000" y="685800"/>
                  </a:lnTo>
                  <a:cubicBezTo>
                    <a:pt x="14605000" y="727884"/>
                    <a:pt x="14570884" y="762000"/>
                    <a:pt x="14528800" y="762000"/>
                  </a:cubicBezTo>
                  <a:lnTo>
                    <a:pt x="76200" y="762000"/>
                  </a:lnTo>
                  <a:cubicBezTo>
                    <a:pt x="34116" y="762000"/>
                    <a:pt x="0" y="727884"/>
                    <a:pt x="0" y="685800"/>
                  </a:cubicBezTo>
                  <a:lnTo>
                    <a:pt x="0" y="76200"/>
                  </a:lnTo>
                  <a:cubicBezTo>
                    <a:pt x="0" y="34116"/>
                    <a:pt x="34116" y="0"/>
                    <a:pt x="76200" y="0"/>
                  </a:cubicBezTo>
                  <a:close/>
                </a:path>
              </a:pathLst>
            </a:custGeom>
            <a:solidFill>
              <a:srgbClr val="293E9C"/>
            </a:solidFill>
          </p:spPr>
        </p:sp>
      </p:grpSp>
      <p:sp>
        <p:nvSpPr>
          <p:cNvPr name="TextBox 11" id="11"/>
          <p:cNvSpPr txBox="true"/>
          <p:nvPr/>
        </p:nvSpPr>
        <p:spPr>
          <a:xfrm rot="0">
            <a:off x="952500" y="3324225"/>
            <a:ext cx="5934075" cy="288925"/>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Poppins Bold"/>
                <a:ea typeface="Poppins Bold"/>
                <a:cs typeface="Poppins Bold"/>
                <a:sym typeface="Poppins Bold"/>
              </a:rPr>
              <a:t>Population</a:t>
            </a:r>
          </a:p>
        </p:txBody>
      </p:sp>
      <p:sp>
        <p:nvSpPr>
          <p:cNvPr name="TextBox 12" id="12"/>
          <p:cNvSpPr txBox="true"/>
          <p:nvPr/>
        </p:nvSpPr>
        <p:spPr>
          <a:xfrm rot="0">
            <a:off x="6886575" y="3333750"/>
            <a:ext cx="5934075" cy="304171"/>
          </a:xfrm>
          <a:prstGeom prst="rect">
            <a:avLst/>
          </a:prstGeom>
        </p:spPr>
        <p:txBody>
          <a:bodyPr anchor="t" rtlCol="false" tIns="0" lIns="0" bIns="0" rIns="0">
            <a:spAutoFit/>
          </a:bodyPr>
          <a:lstStyle/>
          <a:p>
            <a:pPr algn="ctr" marL="0" indent="0" lvl="0">
              <a:lnSpc>
                <a:spcPts val="2166"/>
              </a:lnSpc>
              <a:spcBef>
                <a:spcPct val="0"/>
              </a:spcBef>
            </a:pPr>
            <a:r>
              <a:rPr lang="en-US" b="true" sz="2166" strike="noStrike" u="none">
                <a:solidFill>
                  <a:srgbClr val="FFFFFF"/>
                </a:solidFill>
                <a:latin typeface="Poppins Bold"/>
                <a:ea typeface="Poppins Bold"/>
                <a:cs typeface="Poppins Bold"/>
                <a:sym typeface="Poppins Bold"/>
              </a:rPr>
              <a:t>Sample</a:t>
            </a:r>
          </a:p>
        </p:txBody>
      </p:sp>
      <p:grpSp>
        <p:nvGrpSpPr>
          <p:cNvPr name="Group 13" id="13"/>
          <p:cNvGrpSpPr/>
          <p:nvPr/>
        </p:nvGrpSpPr>
        <p:grpSpPr>
          <a:xfrm rot="0">
            <a:off x="952500" y="3884390"/>
            <a:ext cx="11862904" cy="722090"/>
            <a:chOff x="0" y="0"/>
            <a:chExt cx="14605000" cy="889000"/>
          </a:xfrm>
        </p:grpSpPr>
        <p:sp>
          <p:nvSpPr>
            <p:cNvPr name="Freeform 14" id="14"/>
            <p:cNvSpPr/>
            <p:nvPr/>
          </p:nvSpPr>
          <p:spPr>
            <a:xfrm flipH="false" flipV="false" rot="0">
              <a:off x="0" y="0"/>
              <a:ext cx="14605000" cy="889000"/>
            </a:xfrm>
            <a:custGeom>
              <a:avLst/>
              <a:gdLst/>
              <a:ahLst/>
              <a:cxnLst/>
              <a:rect r="r" b="b" t="t" l="l"/>
              <a:pathLst>
                <a:path h="889000" w="14605000">
                  <a:moveTo>
                    <a:pt x="88900" y="0"/>
                  </a:moveTo>
                  <a:lnTo>
                    <a:pt x="14516100" y="0"/>
                  </a:lnTo>
                  <a:cubicBezTo>
                    <a:pt x="14565198" y="0"/>
                    <a:pt x="14605000" y="39802"/>
                    <a:pt x="14605000" y="88900"/>
                  </a:cubicBezTo>
                  <a:lnTo>
                    <a:pt x="14605000" y="800100"/>
                  </a:lnTo>
                  <a:cubicBezTo>
                    <a:pt x="14605000" y="849198"/>
                    <a:pt x="14565198" y="889000"/>
                    <a:pt x="14516100" y="889000"/>
                  </a:cubicBezTo>
                  <a:lnTo>
                    <a:pt x="88900" y="889000"/>
                  </a:lnTo>
                  <a:cubicBezTo>
                    <a:pt x="39802" y="889000"/>
                    <a:pt x="0" y="849198"/>
                    <a:pt x="0" y="800100"/>
                  </a:cubicBezTo>
                  <a:lnTo>
                    <a:pt x="0" y="88900"/>
                  </a:lnTo>
                  <a:cubicBezTo>
                    <a:pt x="0" y="39802"/>
                    <a:pt x="39802" y="0"/>
                    <a:pt x="88900" y="0"/>
                  </a:cubicBezTo>
                  <a:close/>
                </a:path>
              </a:pathLst>
            </a:custGeom>
            <a:solidFill>
              <a:srgbClr val="EEF1FC"/>
            </a:solidFill>
          </p:spPr>
        </p:sp>
      </p:grpSp>
      <p:sp>
        <p:nvSpPr>
          <p:cNvPr name="TextBox 15" id="15"/>
          <p:cNvSpPr txBox="true"/>
          <p:nvPr/>
        </p:nvSpPr>
        <p:spPr>
          <a:xfrm rot="0">
            <a:off x="952500" y="4124325"/>
            <a:ext cx="5934075"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All students</a:t>
            </a:r>
          </a:p>
        </p:txBody>
      </p:sp>
      <p:sp>
        <p:nvSpPr>
          <p:cNvPr name="TextBox 16" id="16"/>
          <p:cNvSpPr txBox="true"/>
          <p:nvPr/>
        </p:nvSpPr>
        <p:spPr>
          <a:xfrm rot="0">
            <a:off x="6886575" y="4133850"/>
            <a:ext cx="5934075" cy="278038"/>
          </a:xfrm>
          <a:prstGeom prst="rect">
            <a:avLst/>
          </a:prstGeom>
        </p:spPr>
        <p:txBody>
          <a:bodyPr anchor="t" rtlCol="false" tIns="0" lIns="0" bIns="0" rIns="0">
            <a:spAutoFit/>
          </a:bodyPr>
          <a:lstStyle/>
          <a:p>
            <a:pPr algn="ctr" marL="0" indent="0" lvl="0">
              <a:lnSpc>
                <a:spcPts val="1949"/>
              </a:lnSpc>
              <a:spcBef>
                <a:spcPct val="0"/>
              </a:spcBef>
            </a:pPr>
            <a:r>
              <a:rPr lang="en-US" sz="1949" strike="noStrike" u="none">
                <a:solidFill>
                  <a:srgbClr val="3A58E4"/>
                </a:solidFill>
                <a:latin typeface="Poppins"/>
                <a:ea typeface="Poppins"/>
                <a:cs typeface="Poppins"/>
                <a:sym typeface="Poppins"/>
              </a:rPr>
              <a:t>30 students</a:t>
            </a:r>
          </a:p>
        </p:txBody>
      </p:sp>
      <p:grpSp>
        <p:nvGrpSpPr>
          <p:cNvPr name="Group 17" id="17"/>
          <p:cNvGrpSpPr/>
          <p:nvPr/>
        </p:nvGrpSpPr>
        <p:grpSpPr>
          <a:xfrm rot="0">
            <a:off x="952500" y="4709635"/>
            <a:ext cx="11862904" cy="722090"/>
            <a:chOff x="0" y="0"/>
            <a:chExt cx="14605000" cy="889000"/>
          </a:xfrm>
        </p:grpSpPr>
        <p:sp>
          <p:nvSpPr>
            <p:cNvPr name="Freeform 18" id="18"/>
            <p:cNvSpPr/>
            <p:nvPr/>
          </p:nvSpPr>
          <p:spPr>
            <a:xfrm flipH="false" flipV="false" rot="0">
              <a:off x="0" y="0"/>
              <a:ext cx="14605000" cy="889000"/>
            </a:xfrm>
            <a:custGeom>
              <a:avLst/>
              <a:gdLst/>
              <a:ahLst/>
              <a:cxnLst/>
              <a:rect r="r" b="b" t="t" l="l"/>
              <a:pathLst>
                <a:path h="889000" w="14605000">
                  <a:moveTo>
                    <a:pt x="88900" y="0"/>
                  </a:moveTo>
                  <a:lnTo>
                    <a:pt x="14516100" y="0"/>
                  </a:lnTo>
                  <a:cubicBezTo>
                    <a:pt x="14565198" y="0"/>
                    <a:pt x="14605000" y="39802"/>
                    <a:pt x="14605000" y="88900"/>
                  </a:cubicBezTo>
                  <a:lnTo>
                    <a:pt x="14605000" y="800100"/>
                  </a:lnTo>
                  <a:cubicBezTo>
                    <a:pt x="14605000" y="849198"/>
                    <a:pt x="14565198" y="889000"/>
                    <a:pt x="14516100" y="889000"/>
                  </a:cubicBezTo>
                  <a:lnTo>
                    <a:pt x="88900" y="889000"/>
                  </a:lnTo>
                  <a:cubicBezTo>
                    <a:pt x="39802" y="889000"/>
                    <a:pt x="0" y="849198"/>
                    <a:pt x="0" y="800100"/>
                  </a:cubicBezTo>
                  <a:lnTo>
                    <a:pt x="0" y="88900"/>
                  </a:lnTo>
                  <a:cubicBezTo>
                    <a:pt x="0" y="39802"/>
                    <a:pt x="39802" y="0"/>
                    <a:pt x="88900" y="0"/>
                  </a:cubicBezTo>
                  <a:close/>
                </a:path>
              </a:pathLst>
            </a:custGeom>
            <a:solidFill>
              <a:srgbClr val="FFFFFF"/>
            </a:solidFill>
          </p:spPr>
        </p:sp>
      </p:grpSp>
      <p:sp>
        <p:nvSpPr>
          <p:cNvPr name="TextBox 19" id="19"/>
          <p:cNvSpPr txBox="true"/>
          <p:nvPr/>
        </p:nvSpPr>
        <p:spPr>
          <a:xfrm rot="0">
            <a:off x="952500" y="4943475"/>
            <a:ext cx="5934075"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Complete data</a:t>
            </a:r>
          </a:p>
        </p:txBody>
      </p:sp>
      <p:sp>
        <p:nvSpPr>
          <p:cNvPr name="TextBox 20" id="20"/>
          <p:cNvSpPr txBox="true"/>
          <p:nvPr/>
        </p:nvSpPr>
        <p:spPr>
          <a:xfrm rot="0">
            <a:off x="6886575" y="4953000"/>
            <a:ext cx="5934075" cy="278038"/>
          </a:xfrm>
          <a:prstGeom prst="rect">
            <a:avLst/>
          </a:prstGeom>
        </p:spPr>
        <p:txBody>
          <a:bodyPr anchor="t" rtlCol="false" tIns="0" lIns="0" bIns="0" rIns="0">
            <a:spAutoFit/>
          </a:bodyPr>
          <a:lstStyle/>
          <a:p>
            <a:pPr algn="ctr" marL="0" indent="0" lvl="0">
              <a:lnSpc>
                <a:spcPts val="1949"/>
              </a:lnSpc>
              <a:spcBef>
                <a:spcPct val="0"/>
              </a:spcBef>
            </a:pPr>
            <a:r>
              <a:rPr lang="en-US" sz="1949" strike="noStrike" u="none">
                <a:solidFill>
                  <a:srgbClr val="3A58E4"/>
                </a:solidFill>
                <a:latin typeface="Poppins"/>
                <a:ea typeface="Poppins"/>
                <a:cs typeface="Poppins"/>
                <a:sym typeface="Poppins"/>
              </a:rPr>
              <a:t>Partial data</a:t>
            </a:r>
          </a:p>
        </p:txBody>
      </p:sp>
      <p:grpSp>
        <p:nvGrpSpPr>
          <p:cNvPr name="Group 21" id="21"/>
          <p:cNvGrpSpPr/>
          <p:nvPr/>
        </p:nvGrpSpPr>
        <p:grpSpPr>
          <a:xfrm rot="0">
            <a:off x="952500" y="5534881"/>
            <a:ext cx="11862904" cy="722090"/>
            <a:chOff x="0" y="0"/>
            <a:chExt cx="14605000" cy="889000"/>
          </a:xfrm>
        </p:grpSpPr>
        <p:sp>
          <p:nvSpPr>
            <p:cNvPr name="Freeform 22" id="22"/>
            <p:cNvSpPr/>
            <p:nvPr/>
          </p:nvSpPr>
          <p:spPr>
            <a:xfrm flipH="false" flipV="false" rot="0">
              <a:off x="0" y="0"/>
              <a:ext cx="14605000" cy="889000"/>
            </a:xfrm>
            <a:custGeom>
              <a:avLst/>
              <a:gdLst/>
              <a:ahLst/>
              <a:cxnLst/>
              <a:rect r="r" b="b" t="t" l="l"/>
              <a:pathLst>
                <a:path h="889000" w="14605000">
                  <a:moveTo>
                    <a:pt x="88900" y="0"/>
                  </a:moveTo>
                  <a:lnTo>
                    <a:pt x="14516100" y="0"/>
                  </a:lnTo>
                  <a:cubicBezTo>
                    <a:pt x="14565198" y="0"/>
                    <a:pt x="14605000" y="39802"/>
                    <a:pt x="14605000" y="88900"/>
                  </a:cubicBezTo>
                  <a:lnTo>
                    <a:pt x="14605000" y="800100"/>
                  </a:lnTo>
                  <a:cubicBezTo>
                    <a:pt x="14605000" y="849198"/>
                    <a:pt x="14565198" y="889000"/>
                    <a:pt x="14516100" y="889000"/>
                  </a:cubicBezTo>
                  <a:lnTo>
                    <a:pt x="88900" y="889000"/>
                  </a:lnTo>
                  <a:cubicBezTo>
                    <a:pt x="39802" y="889000"/>
                    <a:pt x="0" y="849198"/>
                    <a:pt x="0" y="800100"/>
                  </a:cubicBezTo>
                  <a:lnTo>
                    <a:pt x="0" y="88900"/>
                  </a:lnTo>
                  <a:cubicBezTo>
                    <a:pt x="0" y="39802"/>
                    <a:pt x="39802" y="0"/>
                    <a:pt x="88900" y="0"/>
                  </a:cubicBezTo>
                  <a:close/>
                </a:path>
              </a:pathLst>
            </a:custGeom>
            <a:solidFill>
              <a:srgbClr val="EEF1FC"/>
            </a:solidFill>
          </p:spPr>
        </p:sp>
      </p:grpSp>
      <p:sp>
        <p:nvSpPr>
          <p:cNvPr name="TextBox 23" id="23"/>
          <p:cNvSpPr txBox="true"/>
          <p:nvPr/>
        </p:nvSpPr>
        <p:spPr>
          <a:xfrm rot="0">
            <a:off x="952500" y="5772150"/>
            <a:ext cx="5934075"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Expensive &amp; time-consuming</a:t>
            </a:r>
          </a:p>
        </p:txBody>
      </p:sp>
      <p:sp>
        <p:nvSpPr>
          <p:cNvPr name="TextBox 24" id="24"/>
          <p:cNvSpPr txBox="true"/>
          <p:nvPr/>
        </p:nvSpPr>
        <p:spPr>
          <a:xfrm rot="0">
            <a:off x="6886575" y="5781675"/>
            <a:ext cx="5934075" cy="278038"/>
          </a:xfrm>
          <a:prstGeom prst="rect">
            <a:avLst/>
          </a:prstGeom>
        </p:spPr>
        <p:txBody>
          <a:bodyPr anchor="t" rtlCol="false" tIns="0" lIns="0" bIns="0" rIns="0">
            <a:spAutoFit/>
          </a:bodyPr>
          <a:lstStyle/>
          <a:p>
            <a:pPr algn="ctr" marL="0" indent="0" lvl="0">
              <a:lnSpc>
                <a:spcPts val="1949"/>
              </a:lnSpc>
              <a:spcBef>
                <a:spcPct val="0"/>
              </a:spcBef>
            </a:pPr>
            <a:r>
              <a:rPr lang="en-US" sz="1949" strike="noStrike" u="none">
                <a:solidFill>
                  <a:srgbClr val="3A58E4"/>
                </a:solidFill>
                <a:latin typeface="Poppins"/>
                <a:ea typeface="Poppins"/>
                <a:cs typeface="Poppins"/>
                <a:sym typeface="Poppins"/>
              </a:rPr>
              <a:t>Easier &amp; practical</a:t>
            </a:r>
          </a:p>
        </p:txBody>
      </p:sp>
      <p:sp>
        <p:nvSpPr>
          <p:cNvPr name="TextBox 25" id="25"/>
          <p:cNvSpPr txBox="true"/>
          <p:nvPr/>
        </p:nvSpPr>
        <p:spPr>
          <a:xfrm rot="0">
            <a:off x="1181100" y="6915150"/>
            <a:ext cx="11639550" cy="628498"/>
          </a:xfrm>
          <a:prstGeom prst="rect">
            <a:avLst/>
          </a:prstGeom>
        </p:spPr>
        <p:txBody>
          <a:bodyPr anchor="t" rtlCol="false" tIns="0" lIns="0" bIns="0" rIns="0">
            <a:spAutoFit/>
          </a:bodyPr>
          <a:lstStyle/>
          <a:p>
            <a:pPr algn="just" marL="0" indent="0" lvl="0">
              <a:lnSpc>
                <a:spcPts val="2499"/>
              </a:lnSpc>
              <a:spcBef>
                <a:spcPct val="0"/>
              </a:spcBef>
            </a:pPr>
            <a:r>
              <a:rPr lang="en-US" sz="1666" strike="noStrike" u="none">
                <a:solidFill>
                  <a:srgbClr val="3A58E4"/>
                </a:solidFill>
                <a:latin typeface="Poppins"/>
                <a:ea typeface="Poppins"/>
                <a:cs typeface="Poppins"/>
                <a:sym typeface="Poppins"/>
              </a:rPr>
              <a:t>In practice, collecting data from an entire population is often impossible due to cost, time, and accessibility constraints. Instead, we draw a representative sample and use it to make inferences about the population.</a:t>
            </a:r>
          </a:p>
        </p:txBody>
      </p:sp>
      <p:grpSp>
        <p:nvGrpSpPr>
          <p:cNvPr name="Group 26" id="26"/>
          <p:cNvGrpSpPr/>
          <p:nvPr/>
        </p:nvGrpSpPr>
        <p:grpSpPr>
          <a:xfrm rot="0">
            <a:off x="952500" y="7810500"/>
            <a:ext cx="11868150" cy="857250"/>
            <a:chOff x="0" y="0"/>
            <a:chExt cx="13215392" cy="954563"/>
          </a:xfrm>
        </p:grpSpPr>
        <p:sp>
          <p:nvSpPr>
            <p:cNvPr name="Freeform 27" id="27"/>
            <p:cNvSpPr/>
            <p:nvPr/>
          </p:nvSpPr>
          <p:spPr>
            <a:xfrm flipH="false" flipV="false" rot="0">
              <a:off x="0" y="0"/>
              <a:ext cx="13215392" cy="954563"/>
            </a:xfrm>
            <a:custGeom>
              <a:avLst/>
              <a:gdLst/>
              <a:ahLst/>
              <a:cxnLst/>
              <a:rect r="r" b="b" t="t" l="l"/>
              <a:pathLst>
                <a:path h="954563" w="13215392">
                  <a:moveTo>
                    <a:pt x="120140" y="0"/>
                  </a:moveTo>
                  <a:lnTo>
                    <a:pt x="13095252" y="0"/>
                  </a:lnTo>
                  <a:cubicBezTo>
                    <a:pt x="13161603" y="0"/>
                    <a:pt x="13215392" y="42737"/>
                    <a:pt x="13215392" y="95456"/>
                  </a:cubicBezTo>
                  <a:lnTo>
                    <a:pt x="13215392" y="859106"/>
                  </a:lnTo>
                  <a:cubicBezTo>
                    <a:pt x="13215392" y="911826"/>
                    <a:pt x="13161603" y="954563"/>
                    <a:pt x="13095252" y="954563"/>
                  </a:cubicBezTo>
                  <a:lnTo>
                    <a:pt x="120140" y="954563"/>
                  </a:lnTo>
                  <a:cubicBezTo>
                    <a:pt x="53788" y="954563"/>
                    <a:pt x="0" y="911826"/>
                    <a:pt x="0" y="859106"/>
                  </a:cubicBezTo>
                  <a:lnTo>
                    <a:pt x="0" y="95456"/>
                  </a:lnTo>
                  <a:cubicBezTo>
                    <a:pt x="0" y="42737"/>
                    <a:pt x="53788" y="0"/>
                    <a:pt x="120140" y="0"/>
                  </a:cubicBezTo>
                  <a:close/>
                </a:path>
              </a:pathLst>
            </a:custGeom>
            <a:solidFill>
              <a:srgbClr val="293E9C"/>
            </a:solidFill>
          </p:spPr>
        </p:sp>
      </p:grpSp>
      <p:sp>
        <p:nvSpPr>
          <p:cNvPr name="TextBox 28" id="28"/>
          <p:cNvSpPr txBox="true"/>
          <p:nvPr/>
        </p:nvSpPr>
        <p:spPr>
          <a:xfrm rot="0">
            <a:off x="952500" y="8096250"/>
            <a:ext cx="11868150" cy="385471"/>
          </a:xfrm>
          <a:prstGeom prst="rect">
            <a:avLst/>
          </a:prstGeom>
        </p:spPr>
        <p:txBody>
          <a:bodyPr anchor="t" rtlCol="false" tIns="0" lIns="0" bIns="0" rIns="0">
            <a:spAutoFit/>
          </a:bodyPr>
          <a:lstStyle/>
          <a:p>
            <a:pPr algn="ctr" marL="0" indent="0" lvl="0">
              <a:lnSpc>
                <a:spcPts val="2888"/>
              </a:lnSpc>
              <a:spcBef>
                <a:spcPct val="0"/>
              </a:spcBef>
            </a:pPr>
            <a:r>
              <a:rPr lang="en-US" sz="2888" strike="noStrike" u="none">
                <a:solidFill>
                  <a:srgbClr val="FFFFFF"/>
                </a:solidFill>
                <a:latin typeface="Bricolage Grotesque"/>
                <a:ea typeface="Bricolage Grotesque"/>
                <a:cs typeface="Bricolage Grotesque"/>
                <a:sym typeface="Bricolage Grotesque"/>
              </a:rPr>
              <a:t>Does one sample truly represent the population?</a:t>
            </a:r>
          </a:p>
        </p:txBody>
      </p:sp>
      <p:sp>
        <p:nvSpPr>
          <p:cNvPr name="Freeform 29" id="29"/>
          <p:cNvSpPr/>
          <p:nvPr/>
        </p:nvSpPr>
        <p:spPr>
          <a:xfrm flipH="false" flipV="false" rot="0">
            <a:off x="12858750" y="2857500"/>
            <a:ext cx="4286250" cy="3810000"/>
          </a:xfrm>
          <a:custGeom>
            <a:avLst/>
            <a:gdLst/>
            <a:ahLst/>
            <a:cxnLst/>
            <a:rect r="r" b="b" t="t" l="l"/>
            <a:pathLst>
              <a:path h="3810000" w="4286250">
                <a:moveTo>
                  <a:pt x="0" y="0"/>
                </a:moveTo>
                <a:lnTo>
                  <a:pt x="4286250" y="0"/>
                </a:lnTo>
                <a:lnTo>
                  <a:pt x="4286250" y="3810000"/>
                </a:lnTo>
                <a:lnTo>
                  <a:pt x="0" y="3810000"/>
                </a:lnTo>
                <a:lnTo>
                  <a:pt x="0" y="0"/>
                </a:lnTo>
                <a:close/>
              </a:path>
            </a:pathLst>
          </a:custGeom>
          <a:blipFill>
            <a:blip r:embed="rId2"/>
            <a:stretch>
              <a:fillRect l="0" t="-6250" r="0" b="-6250"/>
            </a:stretch>
          </a:blipFill>
        </p:spPr>
      </p:sp>
      <p:sp>
        <p:nvSpPr>
          <p:cNvPr name="TextBox 30" id="30"/>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535525" y="0"/>
            <a:ext cx="762000" cy="704850"/>
            <a:chOff x="0" y="0"/>
            <a:chExt cx="1016000" cy="939800"/>
          </a:xfrm>
        </p:grpSpPr>
        <p:sp>
          <p:nvSpPr>
            <p:cNvPr name="Freeform 3" id="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4" id="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05</a:t>
            </a:r>
          </a:p>
        </p:txBody>
      </p:sp>
      <p:sp>
        <p:nvSpPr>
          <p:cNvPr name="TextBox 5" id="5"/>
          <p:cNvSpPr txBox="true"/>
          <p:nvPr/>
        </p:nvSpPr>
        <p:spPr>
          <a:xfrm rot="0">
            <a:off x="952500" y="2324100"/>
            <a:ext cx="6667500" cy="207645"/>
          </a:xfrm>
          <a:prstGeom prst="rect">
            <a:avLst/>
          </a:prstGeom>
        </p:spPr>
        <p:txBody>
          <a:bodyPr anchor="t" rtlCol="false" tIns="0" lIns="0" bIns="0" rIns="0">
            <a:spAutoFit/>
          </a:bodyPr>
          <a:lstStyle/>
          <a:p>
            <a:pPr algn="l" marL="0" indent="0" lvl="0">
              <a:lnSpc>
                <a:spcPts val="1679"/>
              </a:lnSpc>
              <a:spcBef>
                <a:spcPct val="0"/>
              </a:spcBef>
            </a:pPr>
            <a:r>
              <a:rPr lang="en-US" b="true" sz="1200" strike="noStrike" u="none">
                <a:solidFill>
                  <a:srgbClr val="3A58E4"/>
                </a:solidFill>
                <a:latin typeface="Poppins Bold"/>
                <a:ea typeface="Poppins Bold"/>
                <a:cs typeface="Poppins Bold"/>
                <a:sym typeface="Poppins Bold"/>
              </a:rPr>
              <a:t>SAMPLING VARIABILITY AND INFERENCE</a:t>
            </a:r>
          </a:p>
        </p:txBody>
      </p:sp>
      <p:grpSp>
        <p:nvGrpSpPr>
          <p:cNvPr name="Group 6" id="6"/>
          <p:cNvGrpSpPr/>
          <p:nvPr/>
        </p:nvGrpSpPr>
        <p:grpSpPr>
          <a:xfrm rot="0">
            <a:off x="762000" y="2667000"/>
            <a:ext cx="57150" cy="666750"/>
            <a:chOff x="0" y="0"/>
            <a:chExt cx="76200" cy="889000"/>
          </a:xfrm>
        </p:grpSpPr>
        <p:sp>
          <p:nvSpPr>
            <p:cNvPr name="Freeform 7" id="7"/>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8" id="8"/>
          <p:cNvSpPr txBox="true"/>
          <p:nvPr/>
        </p:nvSpPr>
        <p:spPr>
          <a:xfrm rot="0">
            <a:off x="952500" y="2886075"/>
            <a:ext cx="8572500" cy="495249"/>
          </a:xfrm>
          <a:prstGeom prst="rect">
            <a:avLst/>
          </a:prstGeom>
        </p:spPr>
        <p:txBody>
          <a:bodyPr anchor="t" rtlCol="false" tIns="0" lIns="0" bIns="0" rIns="0">
            <a:spAutoFit/>
          </a:bodyPr>
          <a:lstStyle/>
          <a:p>
            <a:pPr algn="l" marL="0" indent="0" lvl="0">
              <a:lnSpc>
                <a:spcPts val="3747"/>
              </a:lnSpc>
              <a:spcBef>
                <a:spcPct val="0"/>
              </a:spcBef>
            </a:pPr>
            <a:r>
              <a:rPr lang="en-US" sz="3747" strike="noStrike" u="none">
                <a:solidFill>
                  <a:srgbClr val="293E9C"/>
                </a:solidFill>
                <a:latin typeface="Bricolage Grotesque"/>
                <a:ea typeface="Bricolage Grotesque"/>
                <a:cs typeface="Bricolage Grotesque"/>
                <a:sym typeface="Bricolage Grotesque"/>
              </a:rPr>
              <a:t>Why One Sample Is Not Enough</a:t>
            </a:r>
          </a:p>
        </p:txBody>
      </p:sp>
      <p:grpSp>
        <p:nvGrpSpPr>
          <p:cNvPr name="Group 9" id="9"/>
          <p:cNvGrpSpPr/>
          <p:nvPr/>
        </p:nvGrpSpPr>
        <p:grpSpPr>
          <a:xfrm rot="0">
            <a:off x="952500" y="3810000"/>
            <a:ext cx="7620000" cy="523875"/>
            <a:chOff x="0" y="0"/>
            <a:chExt cx="10160000" cy="698500"/>
          </a:xfrm>
        </p:grpSpPr>
        <p:sp>
          <p:nvSpPr>
            <p:cNvPr name="Freeform 10" id="10"/>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293E9C"/>
            </a:solidFill>
          </p:spPr>
        </p:sp>
      </p:grpSp>
      <p:sp>
        <p:nvSpPr>
          <p:cNvPr name="TextBox 11" id="11"/>
          <p:cNvSpPr txBox="true"/>
          <p:nvPr/>
        </p:nvSpPr>
        <p:spPr>
          <a:xfrm rot="0">
            <a:off x="952500" y="3933825"/>
            <a:ext cx="4286250" cy="26479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Poppins Bold"/>
                <a:ea typeface="Poppins Bold"/>
                <a:cs typeface="Poppins Bold"/>
                <a:sym typeface="Poppins Bold"/>
              </a:rPr>
              <a:t>Sample</a:t>
            </a:r>
          </a:p>
        </p:txBody>
      </p:sp>
      <p:sp>
        <p:nvSpPr>
          <p:cNvPr name="TextBox 12" id="12"/>
          <p:cNvSpPr txBox="true"/>
          <p:nvPr/>
        </p:nvSpPr>
        <p:spPr>
          <a:xfrm rot="0">
            <a:off x="5238750" y="3933825"/>
            <a:ext cx="3333750" cy="26479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Poppins Bold"/>
                <a:ea typeface="Poppins Bold"/>
                <a:cs typeface="Poppins Bold"/>
                <a:sym typeface="Poppins Bold"/>
              </a:rPr>
              <a:t>Mean</a:t>
            </a:r>
          </a:p>
        </p:txBody>
      </p:sp>
      <p:grpSp>
        <p:nvGrpSpPr>
          <p:cNvPr name="Group 13" id="13"/>
          <p:cNvGrpSpPr/>
          <p:nvPr/>
        </p:nvGrpSpPr>
        <p:grpSpPr>
          <a:xfrm rot="0">
            <a:off x="952500" y="4381500"/>
            <a:ext cx="7620000" cy="523875"/>
            <a:chOff x="0" y="0"/>
            <a:chExt cx="10160000" cy="698500"/>
          </a:xfrm>
        </p:grpSpPr>
        <p:sp>
          <p:nvSpPr>
            <p:cNvPr name="Freeform 14" id="14"/>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EEF1FC"/>
            </a:solidFill>
          </p:spPr>
        </p:sp>
      </p:grpSp>
      <p:sp>
        <p:nvSpPr>
          <p:cNvPr name="TextBox 15" id="15"/>
          <p:cNvSpPr txBox="true"/>
          <p:nvPr/>
        </p:nvSpPr>
        <p:spPr>
          <a:xfrm rot="0">
            <a:off x="952500" y="4514850"/>
            <a:ext cx="4286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Sample 1</a:t>
            </a:r>
          </a:p>
        </p:txBody>
      </p:sp>
      <p:sp>
        <p:nvSpPr>
          <p:cNvPr name="TextBox 16" id="16"/>
          <p:cNvSpPr txBox="true"/>
          <p:nvPr/>
        </p:nvSpPr>
        <p:spPr>
          <a:xfrm rot="0">
            <a:off x="5238750" y="4514850"/>
            <a:ext cx="33337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77</a:t>
            </a:r>
          </a:p>
        </p:txBody>
      </p:sp>
      <p:grpSp>
        <p:nvGrpSpPr>
          <p:cNvPr name="Group 17" id="17"/>
          <p:cNvGrpSpPr/>
          <p:nvPr/>
        </p:nvGrpSpPr>
        <p:grpSpPr>
          <a:xfrm rot="0">
            <a:off x="952500" y="4953000"/>
            <a:ext cx="7620000" cy="523875"/>
            <a:chOff x="0" y="0"/>
            <a:chExt cx="10160000" cy="698500"/>
          </a:xfrm>
        </p:grpSpPr>
        <p:sp>
          <p:nvSpPr>
            <p:cNvPr name="Freeform 18" id="18"/>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FFFFFF"/>
            </a:solidFill>
          </p:spPr>
        </p:sp>
      </p:grpSp>
      <p:sp>
        <p:nvSpPr>
          <p:cNvPr name="TextBox 19" id="19"/>
          <p:cNvSpPr txBox="true"/>
          <p:nvPr/>
        </p:nvSpPr>
        <p:spPr>
          <a:xfrm rot="0">
            <a:off x="952500" y="5086350"/>
            <a:ext cx="4286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Sample 2</a:t>
            </a:r>
          </a:p>
        </p:txBody>
      </p:sp>
      <p:sp>
        <p:nvSpPr>
          <p:cNvPr name="TextBox 20" id="20"/>
          <p:cNvSpPr txBox="true"/>
          <p:nvPr/>
        </p:nvSpPr>
        <p:spPr>
          <a:xfrm rot="0">
            <a:off x="5238750" y="5086350"/>
            <a:ext cx="33337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74</a:t>
            </a:r>
          </a:p>
        </p:txBody>
      </p:sp>
      <p:grpSp>
        <p:nvGrpSpPr>
          <p:cNvPr name="Group 21" id="21"/>
          <p:cNvGrpSpPr/>
          <p:nvPr/>
        </p:nvGrpSpPr>
        <p:grpSpPr>
          <a:xfrm rot="0">
            <a:off x="952500" y="5524500"/>
            <a:ext cx="7620000" cy="523875"/>
            <a:chOff x="0" y="0"/>
            <a:chExt cx="10160000" cy="698500"/>
          </a:xfrm>
        </p:grpSpPr>
        <p:sp>
          <p:nvSpPr>
            <p:cNvPr name="Freeform 22" id="22"/>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EEF1FC"/>
            </a:solidFill>
          </p:spPr>
        </p:sp>
      </p:grpSp>
      <p:sp>
        <p:nvSpPr>
          <p:cNvPr name="TextBox 23" id="23"/>
          <p:cNvSpPr txBox="true"/>
          <p:nvPr/>
        </p:nvSpPr>
        <p:spPr>
          <a:xfrm rot="0">
            <a:off x="952500" y="5657850"/>
            <a:ext cx="4286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Sample 3</a:t>
            </a:r>
          </a:p>
        </p:txBody>
      </p:sp>
      <p:sp>
        <p:nvSpPr>
          <p:cNvPr name="TextBox 24" id="24"/>
          <p:cNvSpPr txBox="true"/>
          <p:nvPr/>
        </p:nvSpPr>
        <p:spPr>
          <a:xfrm rot="0">
            <a:off x="5238750" y="5657850"/>
            <a:ext cx="33337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76</a:t>
            </a:r>
          </a:p>
        </p:txBody>
      </p:sp>
      <p:grpSp>
        <p:nvGrpSpPr>
          <p:cNvPr name="Group 25" id="25"/>
          <p:cNvGrpSpPr/>
          <p:nvPr/>
        </p:nvGrpSpPr>
        <p:grpSpPr>
          <a:xfrm rot="0">
            <a:off x="952500" y="6096000"/>
            <a:ext cx="7620000" cy="523875"/>
            <a:chOff x="0" y="0"/>
            <a:chExt cx="10160000" cy="698500"/>
          </a:xfrm>
        </p:grpSpPr>
        <p:sp>
          <p:nvSpPr>
            <p:cNvPr name="Freeform 26" id="26"/>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FFFFFF"/>
            </a:solidFill>
          </p:spPr>
        </p:sp>
      </p:grpSp>
      <p:sp>
        <p:nvSpPr>
          <p:cNvPr name="TextBox 27" id="27"/>
          <p:cNvSpPr txBox="true"/>
          <p:nvPr/>
        </p:nvSpPr>
        <p:spPr>
          <a:xfrm rot="0">
            <a:off x="952500" y="6229350"/>
            <a:ext cx="4286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Sample 4</a:t>
            </a:r>
          </a:p>
        </p:txBody>
      </p:sp>
      <p:sp>
        <p:nvSpPr>
          <p:cNvPr name="TextBox 28" id="28"/>
          <p:cNvSpPr txBox="true"/>
          <p:nvPr/>
        </p:nvSpPr>
        <p:spPr>
          <a:xfrm rot="0">
            <a:off x="5238750" y="6229350"/>
            <a:ext cx="33337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75</a:t>
            </a:r>
          </a:p>
        </p:txBody>
      </p:sp>
      <p:grpSp>
        <p:nvGrpSpPr>
          <p:cNvPr name="Group 29" id="29"/>
          <p:cNvGrpSpPr/>
          <p:nvPr/>
        </p:nvGrpSpPr>
        <p:grpSpPr>
          <a:xfrm rot="0">
            <a:off x="952500" y="6667500"/>
            <a:ext cx="7620000" cy="523875"/>
            <a:chOff x="0" y="0"/>
            <a:chExt cx="10160000" cy="698500"/>
          </a:xfrm>
        </p:grpSpPr>
        <p:sp>
          <p:nvSpPr>
            <p:cNvPr name="Freeform 30" id="30"/>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EEF1FC"/>
            </a:solidFill>
          </p:spPr>
        </p:sp>
      </p:grpSp>
      <p:sp>
        <p:nvSpPr>
          <p:cNvPr name="TextBox 31" id="31"/>
          <p:cNvSpPr txBox="true"/>
          <p:nvPr/>
        </p:nvSpPr>
        <p:spPr>
          <a:xfrm rot="0">
            <a:off x="952500" y="6800850"/>
            <a:ext cx="4286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293E9C"/>
                </a:solidFill>
                <a:latin typeface="Poppins"/>
                <a:ea typeface="Poppins"/>
                <a:cs typeface="Poppins"/>
                <a:sym typeface="Poppins"/>
              </a:rPr>
              <a:t>Sample 5</a:t>
            </a:r>
          </a:p>
        </p:txBody>
      </p:sp>
      <p:sp>
        <p:nvSpPr>
          <p:cNvPr name="TextBox 32" id="32"/>
          <p:cNvSpPr txBox="true"/>
          <p:nvPr/>
        </p:nvSpPr>
        <p:spPr>
          <a:xfrm rot="0">
            <a:off x="5238750" y="6800850"/>
            <a:ext cx="33337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78</a:t>
            </a:r>
          </a:p>
        </p:txBody>
      </p:sp>
      <p:grpSp>
        <p:nvGrpSpPr>
          <p:cNvPr name="Group 33" id="33"/>
          <p:cNvGrpSpPr/>
          <p:nvPr/>
        </p:nvGrpSpPr>
        <p:grpSpPr>
          <a:xfrm rot="0">
            <a:off x="952500" y="7477125"/>
            <a:ext cx="7620000" cy="1047750"/>
            <a:chOff x="0" y="0"/>
            <a:chExt cx="10160000" cy="1397000"/>
          </a:xfrm>
        </p:grpSpPr>
        <p:sp>
          <p:nvSpPr>
            <p:cNvPr name="Freeform 34" id="34"/>
            <p:cNvSpPr/>
            <p:nvPr/>
          </p:nvSpPr>
          <p:spPr>
            <a:xfrm flipH="false" flipV="false" rot="0">
              <a:off x="0" y="0"/>
              <a:ext cx="10160000" cy="1397000"/>
            </a:xfrm>
            <a:custGeom>
              <a:avLst/>
              <a:gdLst/>
              <a:ahLst/>
              <a:cxnLst/>
              <a:rect r="r" b="b" t="t" l="l"/>
              <a:pathLst>
                <a:path h="1397000" w="10160000">
                  <a:moveTo>
                    <a:pt x="135467" y="0"/>
                  </a:moveTo>
                  <a:lnTo>
                    <a:pt x="10024533" y="0"/>
                  </a:lnTo>
                  <a:cubicBezTo>
                    <a:pt x="10099349" y="0"/>
                    <a:pt x="10160000" y="62546"/>
                    <a:pt x="10160000" y="139700"/>
                  </a:cubicBezTo>
                  <a:lnTo>
                    <a:pt x="10160000" y="1257300"/>
                  </a:lnTo>
                  <a:cubicBezTo>
                    <a:pt x="10160000" y="1334454"/>
                    <a:pt x="10099349" y="1397000"/>
                    <a:pt x="10024533" y="1397000"/>
                  </a:cubicBezTo>
                  <a:lnTo>
                    <a:pt x="135467" y="1397000"/>
                  </a:lnTo>
                  <a:cubicBezTo>
                    <a:pt x="60650" y="1397000"/>
                    <a:pt x="0" y="1334454"/>
                    <a:pt x="0" y="1257300"/>
                  </a:cubicBezTo>
                  <a:lnTo>
                    <a:pt x="0" y="139700"/>
                  </a:lnTo>
                  <a:cubicBezTo>
                    <a:pt x="0" y="62546"/>
                    <a:pt x="60650" y="0"/>
                    <a:pt x="135467" y="0"/>
                  </a:cubicBezTo>
                  <a:close/>
                </a:path>
              </a:pathLst>
            </a:custGeom>
            <a:solidFill>
              <a:srgbClr val="EEF1FC"/>
            </a:solidFill>
          </p:spPr>
        </p:sp>
      </p:grpSp>
      <p:sp>
        <p:nvSpPr>
          <p:cNvPr name="TextBox 35" id="35"/>
          <p:cNvSpPr txBox="true"/>
          <p:nvPr/>
        </p:nvSpPr>
        <p:spPr>
          <a:xfrm rot="0">
            <a:off x="1143000" y="7515225"/>
            <a:ext cx="7239000" cy="908769"/>
          </a:xfrm>
          <a:prstGeom prst="rect">
            <a:avLst/>
          </a:prstGeom>
        </p:spPr>
        <p:txBody>
          <a:bodyPr anchor="t" rtlCol="false" tIns="0" lIns="0" bIns="0" rIns="0">
            <a:spAutoFit/>
          </a:bodyPr>
          <a:lstStyle/>
          <a:p>
            <a:pPr algn="l" marL="0" indent="0" lvl="0">
              <a:lnSpc>
                <a:spcPts val="2471"/>
              </a:lnSpc>
              <a:spcBef>
                <a:spcPct val="0"/>
              </a:spcBef>
            </a:pPr>
            <a:r>
              <a:rPr lang="en-US" b="true" sz="1647" strike="noStrike" u="none">
                <a:solidFill>
                  <a:srgbClr val="293E9C"/>
                </a:solidFill>
                <a:latin typeface="Poppins Bold"/>
                <a:ea typeface="Poppins Bold"/>
                <a:cs typeface="Poppins Bold"/>
                <a:sym typeface="Poppins Bold"/>
              </a:rPr>
              <a:t>Key Insight:</a:t>
            </a:r>
          </a:p>
          <a:p>
            <a:pPr algn="l" marL="0" indent="0" lvl="0">
              <a:lnSpc>
                <a:spcPts val="2471"/>
              </a:lnSpc>
              <a:spcBef>
                <a:spcPct val="0"/>
              </a:spcBef>
            </a:pPr>
            <a:r>
              <a:rPr lang="en-US" sz="1647" strike="noStrike" u="none">
                <a:solidFill>
                  <a:srgbClr val="293E9C"/>
                </a:solidFill>
                <a:latin typeface="Poppins"/>
                <a:ea typeface="Poppins"/>
                <a:cs typeface="Poppins"/>
                <a:sym typeface="Poppins"/>
              </a:rPr>
              <a:t>Different samples may produce different results.</a:t>
            </a:r>
          </a:p>
          <a:p>
            <a:pPr algn="l" marL="0" indent="0" lvl="0">
              <a:lnSpc>
                <a:spcPts val="2471"/>
              </a:lnSpc>
              <a:spcBef>
                <a:spcPct val="0"/>
              </a:spcBef>
            </a:pPr>
            <a:r>
              <a:rPr lang="en-US" sz="1647" strike="noStrike" u="none">
                <a:solidFill>
                  <a:srgbClr val="293E9C"/>
                </a:solidFill>
                <a:latin typeface="Poppins"/>
                <a:ea typeface="Poppins"/>
                <a:cs typeface="Poppins"/>
                <a:sym typeface="Poppins"/>
              </a:rPr>
              <a:t>One sample alone may not perfectly represent the population.</a:t>
            </a:r>
          </a:p>
        </p:txBody>
      </p:sp>
      <p:grpSp>
        <p:nvGrpSpPr>
          <p:cNvPr name="Group 36" id="36"/>
          <p:cNvGrpSpPr/>
          <p:nvPr/>
        </p:nvGrpSpPr>
        <p:grpSpPr>
          <a:xfrm rot="0">
            <a:off x="10001250" y="3048000"/>
            <a:ext cx="6191250" cy="4572000"/>
            <a:chOff x="0" y="0"/>
            <a:chExt cx="8255000" cy="6096000"/>
          </a:xfrm>
        </p:grpSpPr>
        <p:sp>
          <p:nvSpPr>
            <p:cNvPr name="Freeform 37" id="37"/>
            <p:cNvSpPr/>
            <p:nvPr/>
          </p:nvSpPr>
          <p:spPr>
            <a:xfrm flipH="false" flipV="false" rot="0">
              <a:off x="0" y="0"/>
              <a:ext cx="8255000" cy="6096000"/>
            </a:xfrm>
            <a:custGeom>
              <a:avLst/>
              <a:gdLst/>
              <a:ahLst/>
              <a:cxnLst/>
              <a:rect r="r" b="b" t="t" l="l"/>
              <a:pathLst>
                <a:path h="6096000" w="8255000">
                  <a:moveTo>
                    <a:pt x="609600" y="0"/>
                  </a:moveTo>
                  <a:lnTo>
                    <a:pt x="7645400" y="0"/>
                  </a:lnTo>
                  <a:cubicBezTo>
                    <a:pt x="7982072" y="0"/>
                    <a:pt x="8255000" y="272927"/>
                    <a:pt x="8255000" y="609600"/>
                  </a:cubicBezTo>
                  <a:lnTo>
                    <a:pt x="8255000" y="5486400"/>
                  </a:lnTo>
                  <a:cubicBezTo>
                    <a:pt x="8255000" y="5823073"/>
                    <a:pt x="7982072" y="6096000"/>
                    <a:pt x="7645400" y="6096000"/>
                  </a:cubicBezTo>
                  <a:lnTo>
                    <a:pt x="609600" y="6096000"/>
                  </a:lnTo>
                  <a:cubicBezTo>
                    <a:pt x="272927" y="6096000"/>
                    <a:pt x="0" y="5823073"/>
                    <a:pt x="0" y="5486400"/>
                  </a:cubicBezTo>
                  <a:lnTo>
                    <a:pt x="0" y="609600"/>
                  </a:lnTo>
                  <a:cubicBezTo>
                    <a:pt x="0" y="272927"/>
                    <a:pt x="272927" y="0"/>
                    <a:pt x="609600" y="0"/>
                  </a:cubicBezTo>
                  <a:close/>
                </a:path>
              </a:pathLst>
            </a:custGeom>
            <a:blipFill>
              <a:blip r:embed="rId2"/>
              <a:stretch>
                <a:fillRect l="0" t="0" r="0" b="0"/>
              </a:stretch>
            </a:blipFill>
          </p:spPr>
        </p:sp>
      </p:grpSp>
      <p:sp>
        <p:nvSpPr>
          <p:cNvPr name="TextBox 38" id="38"/>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535525" y="0"/>
            <a:ext cx="762000" cy="704850"/>
            <a:chOff x="0" y="0"/>
            <a:chExt cx="1016000" cy="939800"/>
          </a:xfrm>
        </p:grpSpPr>
        <p:sp>
          <p:nvSpPr>
            <p:cNvPr name="Freeform 3" id="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4" id="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06</a:t>
            </a:r>
          </a:p>
        </p:txBody>
      </p:sp>
      <p:grpSp>
        <p:nvGrpSpPr>
          <p:cNvPr name="Group 5" id="5"/>
          <p:cNvGrpSpPr/>
          <p:nvPr/>
        </p:nvGrpSpPr>
        <p:grpSpPr>
          <a:xfrm rot="0">
            <a:off x="762000" y="2705100"/>
            <a:ext cx="57150" cy="666750"/>
            <a:chOff x="0" y="0"/>
            <a:chExt cx="76200" cy="889000"/>
          </a:xfrm>
        </p:grpSpPr>
        <p:sp>
          <p:nvSpPr>
            <p:cNvPr name="Freeform 6" id="6"/>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grpSp>
        <p:nvGrpSpPr>
          <p:cNvPr name="Group 7" id="7"/>
          <p:cNvGrpSpPr/>
          <p:nvPr/>
        </p:nvGrpSpPr>
        <p:grpSpPr>
          <a:xfrm rot="0">
            <a:off x="876300" y="1314450"/>
            <a:ext cx="9334500" cy="5187950"/>
            <a:chOff x="0" y="0"/>
            <a:chExt cx="12446000" cy="6917267"/>
          </a:xfrm>
        </p:grpSpPr>
        <p:sp>
          <p:nvSpPr>
            <p:cNvPr name="TextBox 8" id="8"/>
            <p:cNvSpPr txBox="true"/>
            <p:nvPr/>
          </p:nvSpPr>
          <p:spPr>
            <a:xfrm rot="0">
              <a:off x="0" y="5181600"/>
              <a:ext cx="10371667" cy="1735667"/>
            </a:xfrm>
            <a:prstGeom prst="rect">
              <a:avLst/>
            </a:prstGeom>
          </p:spPr>
          <p:txBody>
            <a:bodyPr anchor="t" rtlCol="false" tIns="0" lIns="0" bIns="0" rIns="0">
              <a:spAutoFit/>
            </a:bodyPr>
            <a:lstStyle/>
            <a:p>
              <a:pPr algn="l" marL="0" indent="0" lvl="0">
                <a:lnSpc>
                  <a:spcPts val="2613"/>
                </a:lnSpc>
                <a:spcBef>
                  <a:spcPct val="0"/>
                </a:spcBef>
              </a:pPr>
              <a:r>
                <a:rPr lang="en-US" sz="1633" strike="noStrike" u="none">
                  <a:solidFill>
                    <a:srgbClr val="3A58E4"/>
                  </a:solidFill>
                  <a:latin typeface="Poppins"/>
                  <a:ea typeface="Poppins"/>
                  <a:cs typeface="Poppins"/>
                  <a:sym typeface="Poppins"/>
                </a:rPr>
                <a:t>•  Mean of sampling distribution = Population mean (mu)</a:t>
              </a:r>
            </a:p>
            <a:p>
              <a:pPr algn="l" marL="0" indent="0" lvl="0">
                <a:lnSpc>
                  <a:spcPts val="2613"/>
                </a:lnSpc>
                <a:spcBef>
                  <a:spcPct val="0"/>
                </a:spcBef>
              </a:pPr>
              <a:r>
                <a:rPr lang="en-US" sz="1633" strike="noStrike" u="none">
                  <a:solidFill>
                    <a:srgbClr val="3A58E4"/>
                  </a:solidFill>
                  <a:latin typeface="Poppins"/>
                  <a:ea typeface="Poppins"/>
                  <a:cs typeface="Poppins"/>
                  <a:sym typeface="Poppins"/>
                </a:rPr>
                <a:t>•  Shape approaches normal distribution (bell curve)</a:t>
              </a:r>
            </a:p>
            <a:p>
              <a:pPr algn="l" marL="0" indent="0" lvl="0">
                <a:lnSpc>
                  <a:spcPts val="2613"/>
                </a:lnSpc>
                <a:spcBef>
                  <a:spcPct val="0"/>
                </a:spcBef>
              </a:pPr>
              <a:r>
                <a:rPr lang="en-US" sz="1633" strike="noStrike" u="none">
                  <a:solidFill>
                    <a:srgbClr val="3A58E4"/>
                  </a:solidFill>
                  <a:latin typeface="Poppins"/>
                  <a:ea typeface="Poppins"/>
                  <a:cs typeface="Poppins"/>
                  <a:sym typeface="Poppins"/>
                </a:rPr>
                <a:t>•  Standard error decreases as sample size increases</a:t>
              </a:r>
            </a:p>
            <a:p>
              <a:pPr algn="l" marL="0" indent="0" lvl="0">
                <a:lnSpc>
                  <a:spcPts val="2613"/>
                </a:lnSpc>
                <a:spcBef>
                  <a:spcPct val="0"/>
                </a:spcBef>
              </a:pPr>
              <a:r>
                <a:rPr lang="en-US" sz="1633" strike="noStrike" u="none">
                  <a:solidFill>
                    <a:srgbClr val="3A58E4"/>
                  </a:solidFill>
                  <a:latin typeface="Poppins"/>
                  <a:ea typeface="Poppins"/>
                  <a:cs typeface="Poppins"/>
                  <a:sym typeface="Poppins"/>
                </a:rPr>
                <a:t>•  Larger samples produce tighter clustering around mu</a:t>
              </a:r>
            </a:p>
          </p:txBody>
        </p:sp>
        <p:sp>
          <p:nvSpPr>
            <p:cNvPr name="TextBox 9" id="9"/>
            <p:cNvSpPr txBox="true"/>
            <p:nvPr/>
          </p:nvSpPr>
          <p:spPr>
            <a:xfrm rot="0">
              <a:off x="0" y="-38100"/>
              <a:ext cx="9680222" cy="298083"/>
            </a:xfrm>
            <a:prstGeom prst="rect">
              <a:avLst/>
            </a:prstGeom>
          </p:spPr>
          <p:txBody>
            <a:bodyPr anchor="t" rtlCol="false" tIns="0" lIns="0" bIns="0" rIns="0">
              <a:spAutoFit/>
            </a:bodyPr>
            <a:lstStyle/>
            <a:p>
              <a:pPr algn="l" marL="0" indent="0" lvl="0">
                <a:lnSpc>
                  <a:spcPts val="1829"/>
                </a:lnSpc>
                <a:spcBef>
                  <a:spcPct val="0"/>
                </a:spcBef>
              </a:pPr>
              <a:r>
                <a:rPr lang="en-US" b="true" sz="1306" strike="noStrike" u="none">
                  <a:solidFill>
                    <a:srgbClr val="3A58E4"/>
                  </a:solidFill>
                  <a:latin typeface="Poppins Bold"/>
                  <a:ea typeface="Poppins Bold"/>
                  <a:cs typeface="Poppins Bold"/>
                  <a:sym typeface="Poppins Bold"/>
                </a:rPr>
                <a:t>CENTRAL LIMIT THEOREM IN ACTION</a:t>
              </a:r>
            </a:p>
          </p:txBody>
        </p:sp>
        <p:sp>
          <p:nvSpPr>
            <p:cNvPr name="TextBox 10" id="10"/>
            <p:cNvSpPr txBox="true"/>
            <p:nvPr/>
          </p:nvSpPr>
          <p:spPr>
            <a:xfrm rot="0">
              <a:off x="0" y="558800"/>
              <a:ext cx="12446000" cy="739631"/>
            </a:xfrm>
            <a:prstGeom prst="rect">
              <a:avLst/>
            </a:prstGeom>
          </p:spPr>
          <p:txBody>
            <a:bodyPr anchor="t" rtlCol="false" tIns="0" lIns="0" bIns="0" rIns="0">
              <a:spAutoFit/>
            </a:bodyPr>
            <a:lstStyle/>
            <a:p>
              <a:pPr algn="l" marL="0" indent="0" lvl="0">
                <a:lnSpc>
                  <a:spcPts val="4081"/>
                </a:lnSpc>
                <a:spcBef>
                  <a:spcPct val="0"/>
                </a:spcBef>
              </a:pPr>
              <a:r>
                <a:rPr lang="en-US" sz="4081" strike="noStrike" u="none">
                  <a:solidFill>
                    <a:srgbClr val="293E9C"/>
                  </a:solidFill>
                  <a:latin typeface="Bricolage Grotesque"/>
                  <a:ea typeface="Bricolage Grotesque"/>
                  <a:cs typeface="Bricolage Grotesque"/>
                  <a:sym typeface="Bricolage Grotesque"/>
                </a:rPr>
                <a:t>Sampling Distribution</a:t>
              </a:r>
            </a:p>
          </p:txBody>
        </p:sp>
        <p:sp>
          <p:nvSpPr>
            <p:cNvPr name="TextBox 11" id="11"/>
            <p:cNvSpPr txBox="true"/>
            <p:nvPr/>
          </p:nvSpPr>
          <p:spPr>
            <a:xfrm rot="0">
              <a:off x="0" y="1292225"/>
              <a:ext cx="10371667" cy="2121648"/>
            </a:xfrm>
            <a:prstGeom prst="rect">
              <a:avLst/>
            </a:prstGeom>
          </p:spPr>
          <p:txBody>
            <a:bodyPr anchor="t" rtlCol="false" tIns="0" lIns="0" bIns="0" rIns="0">
              <a:spAutoFit/>
            </a:bodyPr>
            <a:lstStyle/>
            <a:p>
              <a:pPr algn="l" marL="0" indent="0" lvl="0">
                <a:lnSpc>
                  <a:spcPts val="2613"/>
                </a:lnSpc>
                <a:spcBef>
                  <a:spcPct val="0"/>
                </a:spcBef>
              </a:pPr>
              <a:r>
                <a:rPr lang="en-US" sz="1742" strike="noStrike" u="none">
                  <a:solidFill>
                    <a:srgbClr val="3A58E4"/>
                  </a:solidFill>
                  <a:latin typeface="Poppins"/>
                  <a:ea typeface="Poppins"/>
                  <a:cs typeface="Poppins"/>
                  <a:sym typeface="Poppins"/>
                </a:rPr>
                <a:t>When we repeatedly draw samples from a population and calculate the mean of each sample, the distribution of those sample means forms a </a:t>
              </a:r>
              <a:r>
                <a:rPr lang="en-US" b="true" sz="1742" strike="noStrike" u="none">
                  <a:solidFill>
                    <a:srgbClr val="3A58E4"/>
                  </a:solidFill>
                  <a:latin typeface="Poppins Bold"/>
                  <a:ea typeface="Poppins Bold"/>
                  <a:cs typeface="Poppins Bold"/>
                  <a:sym typeface="Poppins Bold"/>
                </a:rPr>
                <a:t>sampling distribution</a:t>
              </a:r>
              <a:r>
                <a:rPr lang="en-US" sz="1742" strike="noStrike" u="none">
                  <a:solidFill>
                    <a:srgbClr val="3A58E4"/>
                  </a:solidFill>
                  <a:latin typeface="Poppins"/>
                  <a:ea typeface="Poppins"/>
                  <a:cs typeface="Poppins"/>
                  <a:sym typeface="Poppins"/>
                </a:rPr>
                <a:t>. According to the Central Limit Theorem, this distribution approximates a normal (bell-shaped) curve regardless of the population's original shape.</a:t>
              </a:r>
            </a:p>
          </p:txBody>
        </p:sp>
        <p:grpSp>
          <p:nvGrpSpPr>
            <p:cNvPr name="Group 12" id="12"/>
            <p:cNvGrpSpPr/>
            <p:nvPr/>
          </p:nvGrpSpPr>
          <p:grpSpPr>
            <a:xfrm rot="0">
              <a:off x="0" y="3543300"/>
              <a:ext cx="10371667" cy="1382889"/>
              <a:chOff x="0" y="0"/>
              <a:chExt cx="9525000" cy="1270000"/>
            </a:xfrm>
          </p:grpSpPr>
          <p:sp>
            <p:nvSpPr>
              <p:cNvPr name="Freeform 13" id="13"/>
              <p:cNvSpPr/>
              <p:nvPr/>
            </p:nvSpPr>
            <p:spPr>
              <a:xfrm flipH="false" flipV="false" rot="0">
                <a:off x="0" y="0"/>
                <a:ext cx="9525000" cy="1270000"/>
              </a:xfrm>
              <a:custGeom>
                <a:avLst/>
                <a:gdLst/>
                <a:ahLst/>
                <a:cxnLst/>
                <a:rect r="r" b="b" t="t" l="l"/>
                <a:pathLst>
                  <a:path h="1270000" w="9525000">
                    <a:moveTo>
                      <a:pt x="127000" y="0"/>
                    </a:moveTo>
                    <a:lnTo>
                      <a:pt x="9398000" y="0"/>
                    </a:lnTo>
                    <a:cubicBezTo>
                      <a:pt x="9468140" y="0"/>
                      <a:pt x="9525000" y="56860"/>
                      <a:pt x="9525000" y="127000"/>
                    </a:cubicBezTo>
                    <a:lnTo>
                      <a:pt x="9525000" y="1143000"/>
                    </a:lnTo>
                    <a:cubicBezTo>
                      <a:pt x="9525000" y="1213140"/>
                      <a:pt x="9468140" y="1270000"/>
                      <a:pt x="9398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1FC"/>
              </a:solidFill>
            </p:spPr>
          </p:sp>
        </p:grpSp>
        <p:sp>
          <p:nvSpPr>
            <p:cNvPr name="TextBox 14" id="14"/>
            <p:cNvSpPr txBox="true"/>
            <p:nvPr/>
          </p:nvSpPr>
          <p:spPr>
            <a:xfrm rot="0">
              <a:off x="228600" y="3616325"/>
              <a:ext cx="9818511" cy="1264257"/>
            </a:xfrm>
            <a:prstGeom prst="rect">
              <a:avLst/>
            </a:prstGeom>
          </p:spPr>
          <p:txBody>
            <a:bodyPr anchor="t" rtlCol="false" tIns="0" lIns="0" bIns="0" rIns="0">
              <a:spAutoFit/>
            </a:bodyPr>
            <a:lstStyle/>
            <a:p>
              <a:pPr algn="l" marL="0" indent="0" lvl="0">
                <a:lnSpc>
                  <a:spcPts val="2613"/>
                </a:lnSpc>
                <a:spcBef>
                  <a:spcPct val="0"/>
                </a:spcBef>
              </a:pPr>
              <a:r>
                <a:rPr lang="en-US" b="true" sz="1742" strike="noStrike" u="none">
                  <a:solidFill>
                    <a:srgbClr val="293E9C"/>
                  </a:solidFill>
                  <a:latin typeface="Poppins Bold"/>
                  <a:ea typeface="Poppins Bold"/>
                  <a:cs typeface="Poppins Bold"/>
                  <a:sym typeface="Poppins Bold"/>
                </a:rPr>
                <a:t>Key Concept:</a:t>
              </a:r>
            </a:p>
            <a:p>
              <a:pPr algn="l" marL="0" indent="0" lvl="0">
                <a:lnSpc>
                  <a:spcPts val="2613"/>
                </a:lnSpc>
                <a:spcBef>
                  <a:spcPct val="0"/>
                </a:spcBef>
              </a:pPr>
              <a:r>
                <a:rPr lang="en-US" sz="1742" strike="noStrike" u="none">
                  <a:solidFill>
                    <a:srgbClr val="293E9C"/>
                  </a:solidFill>
                  <a:latin typeface="Poppins"/>
                  <a:ea typeface="Poppins"/>
                  <a:cs typeface="Poppins"/>
                  <a:sym typeface="Poppins"/>
                </a:rPr>
                <a:t>Sample means tend to cluster around the population mean.</a:t>
              </a:r>
            </a:p>
            <a:p>
              <a:pPr algn="l" marL="0" indent="0" lvl="0">
                <a:lnSpc>
                  <a:spcPts val="2613"/>
                </a:lnSpc>
                <a:spcBef>
                  <a:spcPct val="0"/>
                </a:spcBef>
              </a:pPr>
              <a:r>
                <a:rPr lang="en-US" sz="1742" strike="noStrike" u="none">
                  <a:solidFill>
                    <a:srgbClr val="293E9C"/>
                  </a:solidFill>
                  <a:latin typeface="Poppins"/>
                  <a:ea typeface="Poppins"/>
                  <a:cs typeface="Poppins"/>
                  <a:sym typeface="Poppins"/>
                </a:rPr>
                <a:t>The more samples we take, the clearer this pattern becomes.</a:t>
              </a:r>
            </a:p>
          </p:txBody>
        </p:sp>
        <p:sp>
          <p:nvSpPr>
            <p:cNvPr name="TextBox 15" id="15"/>
            <p:cNvSpPr txBox="true"/>
            <p:nvPr/>
          </p:nvSpPr>
          <p:spPr>
            <a:xfrm rot="0">
              <a:off x="0" y="4841875"/>
              <a:ext cx="10371667" cy="389660"/>
            </a:xfrm>
            <a:prstGeom prst="rect">
              <a:avLst/>
            </a:prstGeom>
          </p:spPr>
          <p:txBody>
            <a:bodyPr anchor="t" rtlCol="false" tIns="0" lIns="0" bIns="0" rIns="0">
              <a:spAutoFit/>
            </a:bodyPr>
            <a:lstStyle/>
            <a:p>
              <a:pPr algn="l" marL="0" indent="0" lvl="0">
                <a:lnSpc>
                  <a:spcPts val="2439"/>
                </a:lnSpc>
                <a:spcBef>
                  <a:spcPct val="0"/>
                </a:spcBef>
              </a:pPr>
              <a:r>
                <a:rPr lang="en-US" b="true" sz="1742" strike="noStrike" u="none">
                  <a:solidFill>
                    <a:srgbClr val="293E9C"/>
                  </a:solidFill>
                  <a:latin typeface="Poppins Bold"/>
                  <a:ea typeface="Poppins Bold"/>
                  <a:cs typeface="Poppins Bold"/>
                  <a:sym typeface="Poppins Bold"/>
                </a:rPr>
                <a:t>Properties of Sampling Distribution:</a:t>
              </a:r>
            </a:p>
          </p:txBody>
        </p:sp>
      </p:grpSp>
      <p:grpSp>
        <p:nvGrpSpPr>
          <p:cNvPr name="Group 16" id="16"/>
          <p:cNvGrpSpPr/>
          <p:nvPr/>
        </p:nvGrpSpPr>
        <p:grpSpPr>
          <a:xfrm rot="0">
            <a:off x="9525000" y="3810000"/>
            <a:ext cx="7143750" cy="5238750"/>
            <a:chOff x="0" y="0"/>
            <a:chExt cx="7874000" cy="5774267"/>
          </a:xfrm>
        </p:grpSpPr>
        <p:sp>
          <p:nvSpPr>
            <p:cNvPr name="Freeform 17" id="17"/>
            <p:cNvSpPr/>
            <p:nvPr/>
          </p:nvSpPr>
          <p:spPr>
            <a:xfrm flipH="false" flipV="false" rot="0">
              <a:off x="0" y="0"/>
              <a:ext cx="7874000" cy="5774267"/>
            </a:xfrm>
            <a:custGeom>
              <a:avLst/>
              <a:gdLst/>
              <a:ahLst/>
              <a:cxnLst/>
              <a:rect r="r" b="b" t="t" l="l"/>
              <a:pathLst>
                <a:path h="5774267" w="7874000">
                  <a:moveTo>
                    <a:pt x="609600" y="0"/>
                  </a:moveTo>
                  <a:lnTo>
                    <a:pt x="7264400" y="0"/>
                  </a:lnTo>
                  <a:cubicBezTo>
                    <a:pt x="7601072" y="0"/>
                    <a:pt x="7874000" y="258523"/>
                    <a:pt x="7874000" y="577427"/>
                  </a:cubicBezTo>
                  <a:lnTo>
                    <a:pt x="7874000" y="5196840"/>
                  </a:lnTo>
                  <a:cubicBezTo>
                    <a:pt x="7874000" y="5515744"/>
                    <a:pt x="7601072" y="5774267"/>
                    <a:pt x="7264400" y="5774267"/>
                  </a:cubicBezTo>
                  <a:lnTo>
                    <a:pt x="609600" y="5774267"/>
                  </a:lnTo>
                  <a:cubicBezTo>
                    <a:pt x="272927" y="5774267"/>
                    <a:pt x="0" y="5515744"/>
                    <a:pt x="0" y="5196840"/>
                  </a:cubicBezTo>
                  <a:lnTo>
                    <a:pt x="0" y="577427"/>
                  </a:lnTo>
                  <a:cubicBezTo>
                    <a:pt x="0" y="258523"/>
                    <a:pt x="272927" y="0"/>
                    <a:pt x="609600" y="0"/>
                  </a:cubicBezTo>
                  <a:close/>
                </a:path>
              </a:pathLst>
            </a:custGeom>
            <a:blipFill>
              <a:blip r:embed="rId2"/>
              <a:stretch>
                <a:fillRect l="0" t="-2785" r="0" b="-2785"/>
              </a:stretch>
            </a:blipFill>
          </p:spPr>
        </p:sp>
      </p:grpSp>
      <p:sp>
        <p:nvSpPr>
          <p:cNvPr name="TextBox 18" id="18"/>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52500" y="6067425"/>
            <a:ext cx="7143750" cy="1219200"/>
          </a:xfrm>
          <a:prstGeom prst="rect">
            <a:avLst/>
          </a:prstGeom>
        </p:spPr>
        <p:txBody>
          <a:bodyPr anchor="t" rtlCol="false" tIns="0" lIns="0" bIns="0" rIns="0">
            <a:spAutoFit/>
          </a:bodyPr>
          <a:lstStyle/>
          <a:p>
            <a:pPr algn="l" marL="0" indent="0" lvl="0">
              <a:lnSpc>
                <a:spcPts val="2400"/>
              </a:lnSpc>
              <a:spcBef>
                <a:spcPct val="0"/>
              </a:spcBef>
            </a:pPr>
            <a:r>
              <a:rPr lang="en-US" sz="1500" strike="noStrike" u="none">
                <a:solidFill>
                  <a:srgbClr val="3A58E4"/>
                </a:solidFill>
                <a:latin typeface="Poppins"/>
                <a:ea typeface="Poppins"/>
                <a:cs typeface="Poppins"/>
                <a:sym typeface="Poppins"/>
              </a:rPr>
              <a:t>•  Sample size n &gt;= 30 (rule of thumb)</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Samples are independent and randomly selected</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Population has a finite variance</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Works regardless of the population's original shape</a:t>
            </a:r>
          </a:p>
        </p:txBody>
      </p:sp>
      <p:grpSp>
        <p:nvGrpSpPr>
          <p:cNvPr name="Group 3" id="3"/>
          <p:cNvGrpSpPr/>
          <p:nvPr/>
        </p:nvGrpSpPr>
        <p:grpSpPr>
          <a:xfrm rot="0">
            <a:off x="17535525" y="0"/>
            <a:ext cx="762000" cy="704850"/>
            <a:chOff x="0" y="0"/>
            <a:chExt cx="1016000" cy="939800"/>
          </a:xfrm>
        </p:grpSpPr>
        <p:sp>
          <p:nvSpPr>
            <p:cNvPr name="Freeform 4" id="4"/>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5" id="5"/>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07</a:t>
            </a:r>
          </a:p>
        </p:txBody>
      </p:sp>
      <p:sp>
        <p:nvSpPr>
          <p:cNvPr name="TextBox 6" id="6"/>
          <p:cNvSpPr txBox="true"/>
          <p:nvPr/>
        </p:nvSpPr>
        <p:spPr>
          <a:xfrm rot="0">
            <a:off x="952500" y="1876425"/>
            <a:ext cx="6667500" cy="207645"/>
          </a:xfrm>
          <a:prstGeom prst="rect">
            <a:avLst/>
          </a:prstGeom>
        </p:spPr>
        <p:txBody>
          <a:bodyPr anchor="t" rtlCol="false" tIns="0" lIns="0" bIns="0" rIns="0">
            <a:spAutoFit/>
          </a:bodyPr>
          <a:lstStyle/>
          <a:p>
            <a:pPr algn="l" marL="0" indent="0" lvl="0">
              <a:lnSpc>
                <a:spcPts val="1679"/>
              </a:lnSpc>
              <a:spcBef>
                <a:spcPct val="0"/>
              </a:spcBef>
            </a:pPr>
            <a:r>
              <a:rPr lang="en-US" b="true" sz="1200" strike="noStrike" u="none">
                <a:solidFill>
                  <a:srgbClr val="3A58E4"/>
                </a:solidFill>
                <a:latin typeface="Poppins Bold"/>
                <a:ea typeface="Poppins Bold"/>
                <a:cs typeface="Poppins Bold"/>
                <a:sym typeface="Poppins Bold"/>
              </a:rPr>
              <a:t>THE FOUNDATION OF STATISTICAL INFERENCE</a:t>
            </a:r>
          </a:p>
        </p:txBody>
      </p:sp>
      <p:grpSp>
        <p:nvGrpSpPr>
          <p:cNvPr name="Group 7" id="7"/>
          <p:cNvGrpSpPr/>
          <p:nvPr/>
        </p:nvGrpSpPr>
        <p:grpSpPr>
          <a:xfrm rot="0">
            <a:off x="762000" y="2238375"/>
            <a:ext cx="57150" cy="666750"/>
            <a:chOff x="0" y="0"/>
            <a:chExt cx="76200" cy="889000"/>
          </a:xfrm>
        </p:grpSpPr>
        <p:sp>
          <p:nvSpPr>
            <p:cNvPr name="Freeform 8" id="8"/>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9" id="9"/>
          <p:cNvSpPr txBox="true"/>
          <p:nvPr/>
        </p:nvSpPr>
        <p:spPr>
          <a:xfrm rot="0">
            <a:off x="952500" y="2457450"/>
            <a:ext cx="8572500" cy="495249"/>
          </a:xfrm>
          <a:prstGeom prst="rect">
            <a:avLst/>
          </a:prstGeom>
        </p:spPr>
        <p:txBody>
          <a:bodyPr anchor="t" rtlCol="false" tIns="0" lIns="0" bIns="0" rIns="0">
            <a:spAutoFit/>
          </a:bodyPr>
          <a:lstStyle/>
          <a:p>
            <a:pPr algn="l" marL="0" indent="0" lvl="0">
              <a:lnSpc>
                <a:spcPts val="3747"/>
              </a:lnSpc>
              <a:spcBef>
                <a:spcPct val="0"/>
              </a:spcBef>
            </a:pPr>
            <a:r>
              <a:rPr lang="en-US" sz="3747" strike="noStrike" u="none">
                <a:solidFill>
                  <a:srgbClr val="293E9C"/>
                </a:solidFill>
                <a:latin typeface="Bricolage Grotesque"/>
                <a:ea typeface="Bricolage Grotesque"/>
                <a:cs typeface="Bricolage Grotesque"/>
                <a:sym typeface="Bricolage Grotesque"/>
              </a:rPr>
              <a:t>Central Limit Theorem</a:t>
            </a:r>
          </a:p>
        </p:txBody>
      </p:sp>
      <p:sp>
        <p:nvSpPr>
          <p:cNvPr name="TextBox 10" id="10"/>
          <p:cNvSpPr txBox="true"/>
          <p:nvPr/>
        </p:nvSpPr>
        <p:spPr>
          <a:xfrm rot="0">
            <a:off x="952500" y="3133725"/>
            <a:ext cx="7143750" cy="1203325"/>
          </a:xfrm>
          <a:prstGeom prst="rect">
            <a:avLst/>
          </a:prstGeom>
        </p:spPr>
        <p:txBody>
          <a:bodyPr anchor="t" rtlCol="false" tIns="0" lIns="0" bIns="0" rIns="0">
            <a:spAutoFit/>
          </a:bodyPr>
          <a:lstStyle/>
          <a:p>
            <a:pPr algn="l" marL="0" indent="0" lvl="0">
              <a:lnSpc>
                <a:spcPts val="3200"/>
              </a:lnSpc>
              <a:spcBef>
                <a:spcPct val="0"/>
              </a:spcBef>
            </a:pPr>
            <a:r>
              <a:rPr lang="en-US" sz="2000" strike="noStrike" u="none">
                <a:solidFill>
                  <a:srgbClr val="3A58E4"/>
                </a:solidFill>
                <a:latin typeface="Poppins"/>
                <a:ea typeface="Poppins"/>
                <a:cs typeface="Poppins"/>
                <a:sym typeface="Poppins"/>
              </a:rPr>
              <a:t>As sample size increases,</a:t>
            </a:r>
          </a:p>
          <a:p>
            <a:pPr algn="l" marL="0" indent="0" lvl="0">
              <a:lnSpc>
                <a:spcPts val="3200"/>
              </a:lnSpc>
              <a:spcBef>
                <a:spcPct val="0"/>
              </a:spcBef>
            </a:pPr>
            <a:r>
              <a:rPr lang="en-US" sz="2000" strike="noStrike" u="none">
                <a:solidFill>
                  <a:srgbClr val="3A58E4"/>
                </a:solidFill>
                <a:latin typeface="Poppins"/>
                <a:ea typeface="Poppins"/>
                <a:cs typeface="Poppins"/>
                <a:sym typeface="Poppins"/>
              </a:rPr>
              <a:t>the sampling distribution approaches a </a:t>
            </a:r>
            <a:r>
              <a:rPr lang="en-US" b="true" sz="2000" strike="noStrike" u="none">
                <a:solidFill>
                  <a:srgbClr val="3A58E4"/>
                </a:solidFill>
                <a:latin typeface="Poppins Bold"/>
                <a:ea typeface="Poppins Bold"/>
                <a:cs typeface="Poppins Bold"/>
                <a:sym typeface="Poppins Bold"/>
              </a:rPr>
              <a:t>normal distribution</a:t>
            </a:r>
            <a:r>
              <a:rPr lang="en-US" sz="2000" strike="noStrike" u="none">
                <a:solidFill>
                  <a:srgbClr val="3A58E4"/>
                </a:solidFill>
                <a:latin typeface="Poppins"/>
                <a:ea typeface="Poppins"/>
                <a:cs typeface="Poppins"/>
                <a:sym typeface="Poppins"/>
              </a:rPr>
              <a:t>.</a:t>
            </a:r>
          </a:p>
        </p:txBody>
      </p:sp>
      <p:grpSp>
        <p:nvGrpSpPr>
          <p:cNvPr name="Group 11" id="11"/>
          <p:cNvGrpSpPr/>
          <p:nvPr/>
        </p:nvGrpSpPr>
        <p:grpSpPr>
          <a:xfrm rot="0">
            <a:off x="952500" y="4381500"/>
            <a:ext cx="7143750" cy="1047750"/>
            <a:chOff x="0" y="0"/>
            <a:chExt cx="9525000" cy="1397000"/>
          </a:xfrm>
        </p:grpSpPr>
        <p:sp>
          <p:nvSpPr>
            <p:cNvPr name="Freeform 12" id="12"/>
            <p:cNvSpPr/>
            <p:nvPr/>
          </p:nvSpPr>
          <p:spPr>
            <a:xfrm flipH="false" flipV="false" rot="0">
              <a:off x="0" y="0"/>
              <a:ext cx="9525000" cy="1397000"/>
            </a:xfrm>
            <a:custGeom>
              <a:avLst/>
              <a:gdLst/>
              <a:ahLst/>
              <a:cxnLst/>
              <a:rect r="r" b="b" t="t" l="l"/>
              <a:pathLst>
                <a:path h="1397000" w="9525000">
                  <a:moveTo>
                    <a:pt x="139700" y="0"/>
                  </a:moveTo>
                  <a:lnTo>
                    <a:pt x="9385300" y="0"/>
                  </a:lnTo>
                  <a:cubicBezTo>
                    <a:pt x="9462454" y="0"/>
                    <a:pt x="9525000" y="62546"/>
                    <a:pt x="9525000" y="139700"/>
                  </a:cubicBezTo>
                  <a:lnTo>
                    <a:pt x="9525000" y="1257300"/>
                  </a:lnTo>
                  <a:cubicBezTo>
                    <a:pt x="9525000" y="1334454"/>
                    <a:pt x="9462454" y="1397000"/>
                    <a:pt x="9385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EEF1FC"/>
            </a:solidFill>
          </p:spPr>
        </p:sp>
      </p:grpSp>
      <p:sp>
        <p:nvSpPr>
          <p:cNvPr name="TextBox 13" id="13"/>
          <p:cNvSpPr txBox="true"/>
          <p:nvPr/>
        </p:nvSpPr>
        <p:spPr>
          <a:xfrm rot="0">
            <a:off x="1143000" y="4467225"/>
            <a:ext cx="6762750" cy="882015"/>
          </a:xfrm>
          <a:prstGeom prst="rect">
            <a:avLst/>
          </a:prstGeom>
        </p:spPr>
        <p:txBody>
          <a:bodyPr anchor="t" rtlCol="false" tIns="0" lIns="0" bIns="0" rIns="0">
            <a:spAutoFit/>
          </a:bodyPr>
          <a:lstStyle/>
          <a:p>
            <a:pPr algn="l" marL="0" indent="0" lvl="0">
              <a:lnSpc>
                <a:spcPts val="2399"/>
              </a:lnSpc>
              <a:spcBef>
                <a:spcPct val="0"/>
              </a:spcBef>
            </a:pPr>
            <a:r>
              <a:rPr lang="en-US" b="true" sz="1599" strike="noStrike" u="none">
                <a:solidFill>
                  <a:srgbClr val="293E9C"/>
                </a:solidFill>
                <a:latin typeface="Poppins Bold"/>
                <a:ea typeface="Poppins Bold"/>
                <a:cs typeface="Poppins Bold"/>
                <a:sym typeface="Poppins Bold"/>
              </a:rPr>
              <a:t>Key Insight:</a:t>
            </a:r>
          </a:p>
          <a:p>
            <a:pPr algn="l" marL="0" indent="0" lvl="0">
              <a:lnSpc>
                <a:spcPts val="2399"/>
              </a:lnSpc>
              <a:spcBef>
                <a:spcPct val="0"/>
              </a:spcBef>
            </a:pPr>
            <a:r>
              <a:rPr lang="en-US" sz="1599" strike="noStrike" u="none">
                <a:solidFill>
                  <a:srgbClr val="293E9C"/>
                </a:solidFill>
                <a:latin typeface="Poppins"/>
                <a:ea typeface="Poppins"/>
                <a:cs typeface="Poppins"/>
                <a:sym typeface="Poppins"/>
              </a:rPr>
              <a:t>Sample means tend to cluster around the population mean.</a:t>
            </a:r>
          </a:p>
          <a:p>
            <a:pPr algn="l" marL="0" indent="0" lvl="0">
              <a:lnSpc>
                <a:spcPts val="2399"/>
              </a:lnSpc>
              <a:spcBef>
                <a:spcPct val="0"/>
              </a:spcBef>
            </a:pPr>
            <a:r>
              <a:rPr lang="en-US" sz="1599" strike="noStrike" u="none">
                <a:solidFill>
                  <a:srgbClr val="293E9C"/>
                </a:solidFill>
                <a:latin typeface="Poppins"/>
                <a:ea typeface="Poppins"/>
                <a:cs typeface="Poppins"/>
                <a:sym typeface="Poppins"/>
              </a:rPr>
              <a:t>This clustering becomes tighter as sample size (n) increases.</a:t>
            </a:r>
          </a:p>
        </p:txBody>
      </p:sp>
      <p:sp>
        <p:nvSpPr>
          <p:cNvPr name="TextBox 14" id="14"/>
          <p:cNvSpPr txBox="true"/>
          <p:nvPr/>
        </p:nvSpPr>
        <p:spPr>
          <a:xfrm rot="0">
            <a:off x="952500" y="5762625"/>
            <a:ext cx="7143750" cy="283210"/>
          </a:xfrm>
          <a:prstGeom prst="rect">
            <a:avLst/>
          </a:prstGeom>
        </p:spPr>
        <p:txBody>
          <a:bodyPr anchor="t" rtlCol="false" tIns="0" lIns="0" bIns="0" rIns="0">
            <a:spAutoFit/>
          </a:bodyPr>
          <a:lstStyle/>
          <a:p>
            <a:pPr algn="l" marL="0" indent="0" lvl="0">
              <a:lnSpc>
                <a:spcPts val="2239"/>
              </a:lnSpc>
              <a:spcBef>
                <a:spcPct val="0"/>
              </a:spcBef>
            </a:pPr>
            <a:r>
              <a:rPr lang="en-US" b="true" sz="1599" strike="noStrike" u="none">
                <a:solidFill>
                  <a:srgbClr val="293E9C"/>
                </a:solidFill>
                <a:latin typeface="Poppins Bold"/>
                <a:ea typeface="Poppins Bold"/>
                <a:cs typeface="Poppins Bold"/>
                <a:sym typeface="Poppins Bold"/>
              </a:rPr>
              <a:t>Conditions for CLT:</a:t>
            </a:r>
          </a:p>
        </p:txBody>
      </p:sp>
      <p:grpSp>
        <p:nvGrpSpPr>
          <p:cNvPr name="Group 15" id="15"/>
          <p:cNvGrpSpPr/>
          <p:nvPr/>
        </p:nvGrpSpPr>
        <p:grpSpPr>
          <a:xfrm rot="0">
            <a:off x="952500" y="7715250"/>
            <a:ext cx="7143750" cy="762000"/>
            <a:chOff x="0" y="0"/>
            <a:chExt cx="9525000" cy="1016000"/>
          </a:xfrm>
        </p:grpSpPr>
        <p:sp>
          <p:nvSpPr>
            <p:cNvPr name="Freeform 16" id="16"/>
            <p:cNvSpPr/>
            <p:nvPr/>
          </p:nvSpPr>
          <p:spPr>
            <a:xfrm flipH="false" flipV="false" rot="0">
              <a:off x="0" y="0"/>
              <a:ext cx="9525000" cy="1016000"/>
            </a:xfrm>
            <a:custGeom>
              <a:avLst/>
              <a:gdLst/>
              <a:ahLst/>
              <a:cxnLst/>
              <a:rect r="r" b="b" t="t" l="l"/>
              <a:pathLst>
                <a:path h="1016000" w="9525000">
                  <a:moveTo>
                    <a:pt x="101600" y="0"/>
                  </a:moveTo>
                  <a:lnTo>
                    <a:pt x="9423400" y="0"/>
                  </a:lnTo>
                  <a:cubicBezTo>
                    <a:pt x="9479512" y="0"/>
                    <a:pt x="9525000" y="45488"/>
                    <a:pt x="9525000" y="101600"/>
                  </a:cubicBezTo>
                  <a:lnTo>
                    <a:pt x="9525000" y="914400"/>
                  </a:lnTo>
                  <a:cubicBezTo>
                    <a:pt x="9525000" y="970512"/>
                    <a:pt x="9479512" y="1016000"/>
                    <a:pt x="9423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293E9C"/>
            </a:solidFill>
          </p:spPr>
        </p:sp>
      </p:grpSp>
      <p:sp>
        <p:nvSpPr>
          <p:cNvPr name="TextBox 17" id="17"/>
          <p:cNvSpPr txBox="true"/>
          <p:nvPr/>
        </p:nvSpPr>
        <p:spPr>
          <a:xfrm rot="0">
            <a:off x="1143000" y="7858125"/>
            <a:ext cx="6762750" cy="559435"/>
          </a:xfrm>
          <a:prstGeom prst="rect">
            <a:avLst/>
          </a:prstGeom>
        </p:spPr>
        <p:txBody>
          <a:bodyPr anchor="t" rtlCol="false" tIns="0" lIns="0" bIns="0" rIns="0">
            <a:spAutoFit/>
          </a:bodyPr>
          <a:lstStyle/>
          <a:p>
            <a:pPr algn="ctr" marL="0" indent="0" lvl="0">
              <a:lnSpc>
                <a:spcPts val="2239"/>
              </a:lnSpc>
              <a:spcBef>
                <a:spcPct val="0"/>
              </a:spcBef>
            </a:pPr>
            <a:r>
              <a:rPr lang="en-US" sz="1599" strike="noStrike" u="none">
                <a:solidFill>
                  <a:srgbClr val="FFFFFF"/>
                </a:solidFill>
                <a:latin typeface="Poppins"/>
                <a:ea typeface="Poppins"/>
                <a:cs typeface="Poppins"/>
                <a:sym typeface="Poppins"/>
              </a:rPr>
              <a:t>Standard Error (SE) = sigma / sqrt(n)    |    As n increases, SE decreases, distribution narrows</a:t>
            </a:r>
          </a:p>
        </p:txBody>
      </p:sp>
      <p:grpSp>
        <p:nvGrpSpPr>
          <p:cNvPr name="Group 18" id="18"/>
          <p:cNvGrpSpPr/>
          <p:nvPr/>
        </p:nvGrpSpPr>
        <p:grpSpPr>
          <a:xfrm rot="0">
            <a:off x="10001250" y="2381250"/>
            <a:ext cx="6191250" cy="5238750"/>
            <a:chOff x="0" y="0"/>
            <a:chExt cx="8255000" cy="6985000"/>
          </a:xfrm>
        </p:grpSpPr>
        <p:sp>
          <p:nvSpPr>
            <p:cNvPr name="Freeform 19" id="19"/>
            <p:cNvSpPr/>
            <p:nvPr/>
          </p:nvSpPr>
          <p:spPr>
            <a:xfrm flipH="false" flipV="false" rot="0">
              <a:off x="0" y="0"/>
              <a:ext cx="8255000" cy="6985000"/>
            </a:xfrm>
            <a:custGeom>
              <a:avLst/>
              <a:gdLst/>
              <a:ahLst/>
              <a:cxnLst/>
              <a:rect r="r" b="b" t="t" l="l"/>
              <a:pathLst>
                <a:path h="6985000" w="8255000">
                  <a:moveTo>
                    <a:pt x="698500" y="0"/>
                  </a:moveTo>
                  <a:lnTo>
                    <a:pt x="7556500" y="0"/>
                  </a:lnTo>
                  <a:cubicBezTo>
                    <a:pt x="7942271" y="0"/>
                    <a:pt x="8255000" y="312729"/>
                    <a:pt x="8255000" y="698500"/>
                  </a:cubicBezTo>
                  <a:lnTo>
                    <a:pt x="8255000" y="6286500"/>
                  </a:lnTo>
                  <a:cubicBezTo>
                    <a:pt x="8255000" y="6672271"/>
                    <a:pt x="7942271" y="6985000"/>
                    <a:pt x="7556500" y="6985000"/>
                  </a:cubicBezTo>
                  <a:lnTo>
                    <a:pt x="698500" y="6985000"/>
                  </a:lnTo>
                  <a:cubicBezTo>
                    <a:pt x="312729" y="6985000"/>
                    <a:pt x="0" y="6672271"/>
                    <a:pt x="0" y="6286500"/>
                  </a:cubicBezTo>
                  <a:lnTo>
                    <a:pt x="0" y="698500"/>
                  </a:lnTo>
                  <a:cubicBezTo>
                    <a:pt x="0" y="312729"/>
                    <a:pt x="312729" y="0"/>
                    <a:pt x="698500" y="0"/>
                  </a:cubicBezTo>
                  <a:close/>
                </a:path>
              </a:pathLst>
            </a:custGeom>
            <a:blipFill>
              <a:blip r:embed="rId2"/>
              <a:stretch>
                <a:fillRect l="0" t="0" r="0" b="0"/>
              </a:stretch>
            </a:blipFill>
          </p:spPr>
        </p:sp>
      </p:grpSp>
      <p:sp>
        <p:nvSpPr>
          <p:cNvPr name="TextBox 20" id="20"/>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52500" y="4438650"/>
            <a:ext cx="7620000" cy="249062"/>
          </a:xfrm>
          <a:prstGeom prst="rect">
            <a:avLst/>
          </a:prstGeom>
        </p:spPr>
        <p:txBody>
          <a:bodyPr anchor="t" rtlCol="false" tIns="0" lIns="0" bIns="0" rIns="0">
            <a:spAutoFit/>
          </a:bodyPr>
          <a:lstStyle/>
          <a:p>
            <a:pPr algn="ctr" marL="0" indent="0" lvl="0">
              <a:lnSpc>
                <a:spcPts val="2022"/>
              </a:lnSpc>
              <a:spcBef>
                <a:spcPct val="0"/>
              </a:spcBef>
            </a:pPr>
            <a:r>
              <a:rPr lang="en-US" sz="1444" strike="noStrike" u="none">
                <a:solidFill>
                  <a:srgbClr val="3A58E4"/>
                </a:solidFill>
                <a:latin typeface="Poppins"/>
                <a:ea typeface="Poppins"/>
                <a:cs typeface="Poppins"/>
                <a:sym typeface="Poppins"/>
              </a:rPr>
              <a:t>s = sample standard deviation    |    n = sample size</a:t>
            </a:r>
          </a:p>
        </p:txBody>
      </p:sp>
      <p:grpSp>
        <p:nvGrpSpPr>
          <p:cNvPr name="Group 3" id="3"/>
          <p:cNvGrpSpPr/>
          <p:nvPr/>
        </p:nvGrpSpPr>
        <p:grpSpPr>
          <a:xfrm rot="0">
            <a:off x="17535525" y="0"/>
            <a:ext cx="762000" cy="704850"/>
            <a:chOff x="0" y="0"/>
            <a:chExt cx="1016000" cy="939800"/>
          </a:xfrm>
        </p:grpSpPr>
        <p:sp>
          <p:nvSpPr>
            <p:cNvPr name="Freeform 4" id="4"/>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5" id="5"/>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08</a:t>
            </a:r>
          </a:p>
        </p:txBody>
      </p:sp>
      <p:sp>
        <p:nvSpPr>
          <p:cNvPr name="TextBox 6" id="6"/>
          <p:cNvSpPr txBox="true"/>
          <p:nvPr/>
        </p:nvSpPr>
        <p:spPr>
          <a:xfrm rot="0">
            <a:off x="952500" y="1876425"/>
            <a:ext cx="6667500" cy="207645"/>
          </a:xfrm>
          <a:prstGeom prst="rect">
            <a:avLst/>
          </a:prstGeom>
        </p:spPr>
        <p:txBody>
          <a:bodyPr anchor="t" rtlCol="false" tIns="0" lIns="0" bIns="0" rIns="0">
            <a:spAutoFit/>
          </a:bodyPr>
          <a:lstStyle/>
          <a:p>
            <a:pPr algn="l" marL="0" indent="0" lvl="0">
              <a:lnSpc>
                <a:spcPts val="1679"/>
              </a:lnSpc>
              <a:spcBef>
                <a:spcPct val="0"/>
              </a:spcBef>
            </a:pPr>
            <a:r>
              <a:rPr lang="en-US" b="true" sz="1200" strike="noStrike" u="none">
                <a:solidFill>
                  <a:srgbClr val="3A58E4"/>
                </a:solidFill>
                <a:latin typeface="Poppins Bold"/>
                <a:ea typeface="Poppins Bold"/>
                <a:cs typeface="Poppins Bold"/>
                <a:sym typeface="Poppins Bold"/>
              </a:rPr>
              <a:t>MEASURING PRECISION OF SAMPLE ESTIMATES</a:t>
            </a:r>
          </a:p>
        </p:txBody>
      </p:sp>
      <p:grpSp>
        <p:nvGrpSpPr>
          <p:cNvPr name="Group 7" id="7"/>
          <p:cNvGrpSpPr/>
          <p:nvPr/>
        </p:nvGrpSpPr>
        <p:grpSpPr>
          <a:xfrm rot="0">
            <a:off x="762000" y="2171700"/>
            <a:ext cx="57150" cy="666750"/>
            <a:chOff x="0" y="0"/>
            <a:chExt cx="76200" cy="889000"/>
          </a:xfrm>
        </p:grpSpPr>
        <p:sp>
          <p:nvSpPr>
            <p:cNvPr name="Freeform 8" id="8"/>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grpSp>
        <p:nvGrpSpPr>
          <p:cNvPr name="Group 9" id="9"/>
          <p:cNvGrpSpPr/>
          <p:nvPr/>
        </p:nvGrpSpPr>
        <p:grpSpPr>
          <a:xfrm rot="0">
            <a:off x="952500" y="3048000"/>
            <a:ext cx="7620000" cy="1333500"/>
            <a:chOff x="0" y="0"/>
            <a:chExt cx="10160000" cy="1778000"/>
          </a:xfrm>
        </p:grpSpPr>
        <p:sp>
          <p:nvSpPr>
            <p:cNvPr name="Freeform 10" id="10"/>
            <p:cNvSpPr/>
            <p:nvPr/>
          </p:nvSpPr>
          <p:spPr>
            <a:xfrm flipH="false" flipV="false" rot="0">
              <a:off x="0" y="0"/>
              <a:ext cx="10160000" cy="1778000"/>
            </a:xfrm>
            <a:custGeom>
              <a:avLst/>
              <a:gdLst/>
              <a:ahLst/>
              <a:cxnLst/>
              <a:rect r="r" b="b" t="t" l="l"/>
              <a:pathLst>
                <a:path h="1778000" w="10160000">
                  <a:moveTo>
                    <a:pt x="203200" y="0"/>
                  </a:moveTo>
                  <a:lnTo>
                    <a:pt x="9956800" y="0"/>
                  </a:lnTo>
                  <a:cubicBezTo>
                    <a:pt x="10069024" y="0"/>
                    <a:pt x="10160000" y="79604"/>
                    <a:pt x="10160000" y="177800"/>
                  </a:cubicBezTo>
                  <a:lnTo>
                    <a:pt x="10160000" y="1600200"/>
                  </a:lnTo>
                  <a:cubicBezTo>
                    <a:pt x="10160000" y="1698396"/>
                    <a:pt x="10069024" y="1778000"/>
                    <a:pt x="9956800" y="1778000"/>
                  </a:cubicBezTo>
                  <a:lnTo>
                    <a:pt x="203200" y="1778000"/>
                  </a:lnTo>
                  <a:cubicBezTo>
                    <a:pt x="90976" y="1778000"/>
                    <a:pt x="0" y="1698396"/>
                    <a:pt x="0" y="1600200"/>
                  </a:cubicBezTo>
                  <a:lnTo>
                    <a:pt x="0" y="177800"/>
                  </a:lnTo>
                  <a:cubicBezTo>
                    <a:pt x="0" y="79604"/>
                    <a:pt x="90976" y="0"/>
                    <a:pt x="203200" y="0"/>
                  </a:cubicBezTo>
                  <a:close/>
                </a:path>
              </a:pathLst>
            </a:custGeom>
            <a:solidFill>
              <a:srgbClr val="293E9C"/>
            </a:solidFill>
          </p:spPr>
        </p:sp>
      </p:grpSp>
      <p:grpSp>
        <p:nvGrpSpPr>
          <p:cNvPr name="Group 11" id="11"/>
          <p:cNvGrpSpPr/>
          <p:nvPr/>
        </p:nvGrpSpPr>
        <p:grpSpPr>
          <a:xfrm rot="0">
            <a:off x="952500" y="4953000"/>
            <a:ext cx="7620000" cy="523875"/>
            <a:chOff x="0" y="0"/>
            <a:chExt cx="10160000" cy="698500"/>
          </a:xfrm>
        </p:grpSpPr>
        <p:sp>
          <p:nvSpPr>
            <p:cNvPr name="Freeform 12" id="12"/>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293E9C"/>
            </a:solidFill>
          </p:spPr>
        </p:sp>
      </p:grpSp>
      <p:sp>
        <p:nvSpPr>
          <p:cNvPr name="TextBox 13" id="13"/>
          <p:cNvSpPr txBox="true"/>
          <p:nvPr/>
        </p:nvSpPr>
        <p:spPr>
          <a:xfrm rot="0">
            <a:off x="952500" y="5095875"/>
            <a:ext cx="3810000" cy="257119"/>
          </a:xfrm>
          <a:prstGeom prst="rect">
            <a:avLst/>
          </a:prstGeom>
        </p:spPr>
        <p:txBody>
          <a:bodyPr anchor="t" rtlCol="false" tIns="0" lIns="0" bIns="0" rIns="0">
            <a:spAutoFit/>
          </a:bodyPr>
          <a:lstStyle/>
          <a:p>
            <a:pPr algn="ctr" marL="0" indent="0" lvl="0">
              <a:lnSpc>
                <a:spcPts val="1872"/>
              </a:lnSpc>
              <a:spcBef>
                <a:spcPct val="0"/>
              </a:spcBef>
            </a:pPr>
            <a:r>
              <a:rPr lang="en-US" b="true" sz="1872" strike="noStrike" u="none">
                <a:solidFill>
                  <a:srgbClr val="FFFFFF"/>
                </a:solidFill>
                <a:latin typeface="Poppins Bold"/>
                <a:ea typeface="Poppins Bold"/>
                <a:cs typeface="Poppins Bold"/>
                <a:sym typeface="Poppins Bold"/>
              </a:rPr>
              <a:t>Standard Deviation</a:t>
            </a:r>
          </a:p>
        </p:txBody>
      </p:sp>
      <p:sp>
        <p:nvSpPr>
          <p:cNvPr name="TextBox 14" id="14"/>
          <p:cNvSpPr txBox="true"/>
          <p:nvPr/>
        </p:nvSpPr>
        <p:spPr>
          <a:xfrm rot="0">
            <a:off x="4762500" y="5095875"/>
            <a:ext cx="3810000" cy="257119"/>
          </a:xfrm>
          <a:prstGeom prst="rect">
            <a:avLst/>
          </a:prstGeom>
        </p:spPr>
        <p:txBody>
          <a:bodyPr anchor="t" rtlCol="false" tIns="0" lIns="0" bIns="0" rIns="0">
            <a:spAutoFit/>
          </a:bodyPr>
          <a:lstStyle/>
          <a:p>
            <a:pPr algn="ctr" marL="0" indent="0" lvl="0">
              <a:lnSpc>
                <a:spcPts val="1872"/>
              </a:lnSpc>
              <a:spcBef>
                <a:spcPct val="0"/>
              </a:spcBef>
            </a:pPr>
            <a:r>
              <a:rPr lang="en-US" b="true" sz="1872" strike="noStrike" u="none">
                <a:solidFill>
                  <a:srgbClr val="FFFFFF"/>
                </a:solidFill>
                <a:latin typeface="Poppins Bold"/>
                <a:ea typeface="Poppins Bold"/>
                <a:cs typeface="Poppins Bold"/>
                <a:sym typeface="Poppins Bold"/>
              </a:rPr>
              <a:t>Standard Error</a:t>
            </a:r>
          </a:p>
        </p:txBody>
      </p:sp>
      <p:grpSp>
        <p:nvGrpSpPr>
          <p:cNvPr name="Group 15" id="15"/>
          <p:cNvGrpSpPr/>
          <p:nvPr/>
        </p:nvGrpSpPr>
        <p:grpSpPr>
          <a:xfrm rot="0">
            <a:off x="952500" y="5524500"/>
            <a:ext cx="7620000" cy="523875"/>
            <a:chOff x="0" y="0"/>
            <a:chExt cx="10160000" cy="698500"/>
          </a:xfrm>
        </p:grpSpPr>
        <p:sp>
          <p:nvSpPr>
            <p:cNvPr name="Freeform 16" id="16"/>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EEF1FC"/>
            </a:solidFill>
          </p:spPr>
        </p:sp>
      </p:grpSp>
      <p:sp>
        <p:nvSpPr>
          <p:cNvPr name="TextBox 17" id="17"/>
          <p:cNvSpPr txBox="true"/>
          <p:nvPr/>
        </p:nvSpPr>
        <p:spPr>
          <a:xfrm rot="0">
            <a:off x="952500" y="56769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293E9C"/>
                </a:solidFill>
                <a:latin typeface="Poppins"/>
                <a:ea typeface="Poppins"/>
                <a:cs typeface="Poppins"/>
                <a:sym typeface="Poppins"/>
              </a:rPr>
              <a:t>Variability of data</a:t>
            </a:r>
          </a:p>
        </p:txBody>
      </p:sp>
      <p:sp>
        <p:nvSpPr>
          <p:cNvPr name="TextBox 18" id="18"/>
          <p:cNvSpPr txBox="true"/>
          <p:nvPr/>
        </p:nvSpPr>
        <p:spPr>
          <a:xfrm rot="0">
            <a:off x="4762500" y="56769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3A58E4"/>
                </a:solidFill>
                <a:latin typeface="Poppins"/>
                <a:ea typeface="Poppins"/>
                <a:cs typeface="Poppins"/>
                <a:sym typeface="Poppins"/>
              </a:rPr>
              <a:t>Variability of sample means</a:t>
            </a:r>
          </a:p>
        </p:txBody>
      </p:sp>
      <p:grpSp>
        <p:nvGrpSpPr>
          <p:cNvPr name="Group 19" id="19"/>
          <p:cNvGrpSpPr/>
          <p:nvPr/>
        </p:nvGrpSpPr>
        <p:grpSpPr>
          <a:xfrm rot="0">
            <a:off x="952500" y="6096000"/>
            <a:ext cx="7620000" cy="523875"/>
            <a:chOff x="0" y="0"/>
            <a:chExt cx="10160000" cy="698500"/>
          </a:xfrm>
        </p:grpSpPr>
        <p:sp>
          <p:nvSpPr>
            <p:cNvPr name="Freeform 20" id="20"/>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FFFFFF"/>
            </a:solidFill>
          </p:spPr>
        </p:sp>
      </p:grpSp>
      <p:sp>
        <p:nvSpPr>
          <p:cNvPr name="TextBox 21" id="21"/>
          <p:cNvSpPr txBox="true"/>
          <p:nvPr/>
        </p:nvSpPr>
        <p:spPr>
          <a:xfrm rot="0">
            <a:off x="952500" y="62484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293E9C"/>
                </a:solidFill>
                <a:latin typeface="Poppins"/>
                <a:ea typeface="Poppins"/>
                <a:cs typeface="Poppins"/>
                <a:sym typeface="Poppins"/>
              </a:rPr>
              <a:t>Spread within one sample</a:t>
            </a:r>
          </a:p>
        </p:txBody>
      </p:sp>
      <p:sp>
        <p:nvSpPr>
          <p:cNvPr name="TextBox 22" id="22"/>
          <p:cNvSpPr txBox="true"/>
          <p:nvPr/>
        </p:nvSpPr>
        <p:spPr>
          <a:xfrm rot="0">
            <a:off x="4762500" y="62484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3A58E4"/>
                </a:solidFill>
                <a:latin typeface="Poppins"/>
                <a:ea typeface="Poppins"/>
                <a:cs typeface="Poppins"/>
                <a:sym typeface="Poppins"/>
              </a:rPr>
              <a:t>Precision of sample mean</a:t>
            </a:r>
          </a:p>
        </p:txBody>
      </p:sp>
      <p:grpSp>
        <p:nvGrpSpPr>
          <p:cNvPr name="Group 23" id="23"/>
          <p:cNvGrpSpPr/>
          <p:nvPr/>
        </p:nvGrpSpPr>
        <p:grpSpPr>
          <a:xfrm rot="0">
            <a:off x="952500" y="6667500"/>
            <a:ext cx="7620000" cy="523875"/>
            <a:chOff x="0" y="0"/>
            <a:chExt cx="10160000" cy="698500"/>
          </a:xfrm>
        </p:grpSpPr>
        <p:sp>
          <p:nvSpPr>
            <p:cNvPr name="Freeform 24" id="24"/>
            <p:cNvSpPr/>
            <p:nvPr/>
          </p:nvSpPr>
          <p:spPr>
            <a:xfrm flipH="false" flipV="false" rot="0">
              <a:off x="0" y="0"/>
              <a:ext cx="10160000" cy="698500"/>
            </a:xfrm>
            <a:custGeom>
              <a:avLst/>
              <a:gdLst/>
              <a:ahLst/>
              <a:cxnLst/>
              <a:rect r="r" b="b" t="t" l="l"/>
              <a:pathLst>
                <a:path h="698500" w="10160000">
                  <a:moveTo>
                    <a:pt x="79829" y="0"/>
                  </a:moveTo>
                  <a:lnTo>
                    <a:pt x="10080172" y="0"/>
                  </a:lnTo>
                  <a:cubicBezTo>
                    <a:pt x="10124259" y="0"/>
                    <a:pt x="10160000" y="31273"/>
                    <a:pt x="10160000" y="69850"/>
                  </a:cubicBezTo>
                  <a:lnTo>
                    <a:pt x="10160000" y="628650"/>
                  </a:lnTo>
                  <a:cubicBezTo>
                    <a:pt x="10160000" y="667227"/>
                    <a:pt x="10124259" y="698500"/>
                    <a:pt x="10080172" y="698500"/>
                  </a:cubicBezTo>
                  <a:lnTo>
                    <a:pt x="79829" y="698500"/>
                  </a:lnTo>
                  <a:cubicBezTo>
                    <a:pt x="35740" y="698500"/>
                    <a:pt x="0" y="667227"/>
                    <a:pt x="0" y="628650"/>
                  </a:cubicBezTo>
                  <a:lnTo>
                    <a:pt x="0" y="69850"/>
                  </a:lnTo>
                  <a:cubicBezTo>
                    <a:pt x="0" y="31273"/>
                    <a:pt x="35740" y="0"/>
                    <a:pt x="79829" y="0"/>
                  </a:cubicBezTo>
                  <a:close/>
                </a:path>
              </a:pathLst>
            </a:custGeom>
            <a:solidFill>
              <a:srgbClr val="EEF1FC"/>
            </a:solidFill>
          </p:spPr>
        </p:sp>
      </p:grpSp>
      <p:sp>
        <p:nvSpPr>
          <p:cNvPr name="TextBox 25" id="25"/>
          <p:cNvSpPr txBox="true"/>
          <p:nvPr/>
        </p:nvSpPr>
        <p:spPr>
          <a:xfrm rot="0">
            <a:off x="952500" y="68199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293E9C"/>
                </a:solidFill>
                <a:latin typeface="Poppins"/>
                <a:ea typeface="Poppins"/>
                <a:cs typeface="Poppins"/>
                <a:sym typeface="Poppins"/>
              </a:rPr>
              <a:t>Does not depend on n</a:t>
            </a:r>
          </a:p>
        </p:txBody>
      </p:sp>
      <p:sp>
        <p:nvSpPr>
          <p:cNvPr name="TextBox 26" id="26"/>
          <p:cNvSpPr txBox="true"/>
          <p:nvPr/>
        </p:nvSpPr>
        <p:spPr>
          <a:xfrm rot="0">
            <a:off x="4762500" y="6819900"/>
            <a:ext cx="3810000" cy="222829"/>
          </a:xfrm>
          <a:prstGeom prst="rect">
            <a:avLst/>
          </a:prstGeom>
        </p:spPr>
        <p:txBody>
          <a:bodyPr anchor="t" rtlCol="false" tIns="0" lIns="0" bIns="0" rIns="0">
            <a:spAutoFit/>
          </a:bodyPr>
          <a:lstStyle/>
          <a:p>
            <a:pPr algn="ctr" marL="0" indent="0" lvl="0">
              <a:lnSpc>
                <a:spcPts val="1647"/>
              </a:lnSpc>
              <a:spcBef>
                <a:spcPct val="0"/>
              </a:spcBef>
            </a:pPr>
            <a:r>
              <a:rPr lang="en-US" sz="1647" strike="noStrike" u="none">
                <a:solidFill>
                  <a:srgbClr val="3A58E4"/>
                </a:solidFill>
                <a:latin typeface="Poppins"/>
                <a:ea typeface="Poppins"/>
                <a:cs typeface="Poppins"/>
                <a:sym typeface="Poppins"/>
              </a:rPr>
              <a:t>Decreases as n increases</a:t>
            </a:r>
          </a:p>
        </p:txBody>
      </p:sp>
      <p:grpSp>
        <p:nvGrpSpPr>
          <p:cNvPr name="Group 27" id="27"/>
          <p:cNvGrpSpPr/>
          <p:nvPr/>
        </p:nvGrpSpPr>
        <p:grpSpPr>
          <a:xfrm rot="0">
            <a:off x="952500" y="7524750"/>
            <a:ext cx="7620000" cy="857250"/>
            <a:chOff x="0" y="0"/>
            <a:chExt cx="10160000" cy="1143000"/>
          </a:xfrm>
        </p:grpSpPr>
        <p:sp>
          <p:nvSpPr>
            <p:cNvPr name="Freeform 28" id="28"/>
            <p:cNvSpPr/>
            <p:nvPr/>
          </p:nvSpPr>
          <p:spPr>
            <a:xfrm flipH="false" flipV="false" rot="0">
              <a:off x="0" y="0"/>
              <a:ext cx="10160000" cy="1143000"/>
            </a:xfrm>
            <a:custGeom>
              <a:avLst/>
              <a:gdLst/>
              <a:ahLst/>
              <a:cxnLst/>
              <a:rect r="r" b="b" t="t" l="l"/>
              <a:pathLst>
                <a:path h="1143000" w="10160000">
                  <a:moveTo>
                    <a:pt x="130629" y="0"/>
                  </a:moveTo>
                  <a:lnTo>
                    <a:pt x="10029372" y="0"/>
                  </a:lnTo>
                  <a:cubicBezTo>
                    <a:pt x="10101516" y="0"/>
                    <a:pt x="10160000" y="51174"/>
                    <a:pt x="10160000" y="114300"/>
                  </a:cubicBezTo>
                  <a:lnTo>
                    <a:pt x="10160000" y="1028700"/>
                  </a:lnTo>
                  <a:cubicBezTo>
                    <a:pt x="10160000" y="1091826"/>
                    <a:pt x="10101516" y="1143000"/>
                    <a:pt x="10029372" y="1143000"/>
                  </a:cubicBezTo>
                  <a:lnTo>
                    <a:pt x="130629" y="1143000"/>
                  </a:lnTo>
                  <a:cubicBezTo>
                    <a:pt x="58484" y="1143000"/>
                    <a:pt x="0" y="1091826"/>
                    <a:pt x="0" y="1028700"/>
                  </a:cubicBezTo>
                  <a:lnTo>
                    <a:pt x="0" y="114300"/>
                  </a:lnTo>
                  <a:cubicBezTo>
                    <a:pt x="0" y="51174"/>
                    <a:pt x="58484" y="0"/>
                    <a:pt x="130629" y="0"/>
                  </a:cubicBezTo>
                  <a:close/>
                </a:path>
              </a:pathLst>
            </a:custGeom>
            <a:solidFill>
              <a:srgbClr val="EEF1FC"/>
            </a:solidFill>
          </p:spPr>
        </p:sp>
      </p:grpSp>
      <p:sp>
        <p:nvSpPr>
          <p:cNvPr name="TextBox 29" id="29"/>
          <p:cNvSpPr txBox="true"/>
          <p:nvPr/>
        </p:nvSpPr>
        <p:spPr>
          <a:xfrm rot="0">
            <a:off x="1143000" y="7562850"/>
            <a:ext cx="7239000" cy="855425"/>
          </a:xfrm>
          <a:prstGeom prst="rect">
            <a:avLst/>
          </a:prstGeom>
        </p:spPr>
        <p:txBody>
          <a:bodyPr anchor="t" rtlCol="false" tIns="0" lIns="0" bIns="0" rIns="0">
            <a:spAutoFit/>
          </a:bodyPr>
          <a:lstStyle/>
          <a:p>
            <a:pPr algn="l" marL="0" indent="0" lvl="0">
              <a:lnSpc>
                <a:spcPts val="2321"/>
              </a:lnSpc>
              <a:spcBef>
                <a:spcPct val="0"/>
              </a:spcBef>
            </a:pPr>
            <a:r>
              <a:rPr lang="en-US" b="true" sz="1547" strike="noStrike" u="none">
                <a:solidFill>
                  <a:srgbClr val="293E9C"/>
                </a:solidFill>
                <a:latin typeface="Poppins Bold"/>
                <a:ea typeface="Poppins Bold"/>
                <a:cs typeface="Poppins Bold"/>
                <a:sym typeface="Poppins Bold"/>
              </a:rPr>
              <a:t>Key Takeaway:</a:t>
            </a:r>
          </a:p>
          <a:p>
            <a:pPr algn="l" marL="0" indent="0" lvl="0">
              <a:lnSpc>
                <a:spcPts val="2321"/>
              </a:lnSpc>
              <a:spcBef>
                <a:spcPct val="0"/>
              </a:spcBef>
            </a:pPr>
            <a:r>
              <a:rPr lang="en-US" sz="1547" strike="noStrike" u="none">
                <a:solidFill>
                  <a:srgbClr val="293E9C"/>
                </a:solidFill>
                <a:latin typeface="Poppins"/>
                <a:ea typeface="Poppins"/>
                <a:cs typeface="Poppins"/>
                <a:sym typeface="Poppins"/>
              </a:rPr>
              <a:t>Smaller standard error means more stable estimates.</a:t>
            </a:r>
          </a:p>
          <a:p>
            <a:pPr algn="l" marL="0" indent="0" lvl="0">
              <a:lnSpc>
                <a:spcPts val="2321"/>
              </a:lnSpc>
              <a:spcBef>
                <a:spcPct val="0"/>
              </a:spcBef>
            </a:pPr>
            <a:r>
              <a:rPr lang="en-US" sz="1547" strike="noStrike" u="none">
                <a:solidFill>
                  <a:srgbClr val="293E9C"/>
                </a:solidFill>
                <a:latin typeface="Poppins"/>
                <a:ea typeface="Poppins"/>
                <a:cs typeface="Poppins"/>
                <a:sym typeface="Poppins"/>
              </a:rPr>
              <a:t>Increase sample size (n) to reduce SE and improve precision.</a:t>
            </a:r>
          </a:p>
        </p:txBody>
      </p:sp>
      <p:sp>
        <p:nvSpPr>
          <p:cNvPr name="TextBox 30" id="30"/>
          <p:cNvSpPr txBox="true"/>
          <p:nvPr/>
        </p:nvSpPr>
        <p:spPr>
          <a:xfrm rot="0">
            <a:off x="952500" y="3209925"/>
            <a:ext cx="7620000" cy="495247"/>
          </a:xfrm>
          <a:prstGeom prst="rect">
            <a:avLst/>
          </a:prstGeom>
        </p:spPr>
        <p:txBody>
          <a:bodyPr anchor="t" rtlCol="false" tIns="0" lIns="0" bIns="0" rIns="0">
            <a:spAutoFit/>
          </a:bodyPr>
          <a:lstStyle/>
          <a:p>
            <a:pPr algn="ctr" marL="0" indent="0" lvl="0">
              <a:lnSpc>
                <a:spcPts val="3747"/>
              </a:lnSpc>
              <a:spcBef>
                <a:spcPct val="0"/>
              </a:spcBef>
            </a:pPr>
            <a:r>
              <a:rPr lang="en-US" sz="3747" strike="noStrike" u="none">
                <a:solidFill>
                  <a:srgbClr val="FFFFFF"/>
                </a:solidFill>
                <a:latin typeface="Bricolage Grotesque"/>
                <a:ea typeface="Bricolage Grotesque"/>
                <a:cs typeface="Bricolage Grotesque"/>
                <a:sym typeface="Bricolage Grotesque"/>
              </a:rPr>
              <a:t>SE = s / sqrt(n)</a:t>
            </a:r>
          </a:p>
        </p:txBody>
      </p:sp>
      <p:sp>
        <p:nvSpPr>
          <p:cNvPr name="TextBox 31" id="31"/>
          <p:cNvSpPr txBox="true"/>
          <p:nvPr/>
        </p:nvSpPr>
        <p:spPr>
          <a:xfrm rot="0">
            <a:off x="952500" y="2257425"/>
            <a:ext cx="8572500" cy="495249"/>
          </a:xfrm>
          <a:prstGeom prst="rect">
            <a:avLst/>
          </a:prstGeom>
        </p:spPr>
        <p:txBody>
          <a:bodyPr anchor="t" rtlCol="false" tIns="0" lIns="0" bIns="0" rIns="0">
            <a:spAutoFit/>
          </a:bodyPr>
          <a:lstStyle/>
          <a:p>
            <a:pPr algn="l" marL="0" indent="0" lvl="0">
              <a:lnSpc>
                <a:spcPts val="3747"/>
              </a:lnSpc>
              <a:spcBef>
                <a:spcPct val="0"/>
              </a:spcBef>
            </a:pPr>
            <a:r>
              <a:rPr lang="en-US" sz="3747" strike="noStrike" u="none">
                <a:solidFill>
                  <a:srgbClr val="293E9C"/>
                </a:solidFill>
                <a:latin typeface="Bricolage Grotesque"/>
                <a:ea typeface="Bricolage Grotesque"/>
                <a:cs typeface="Bricolage Grotesque"/>
                <a:sym typeface="Bricolage Grotesque"/>
              </a:rPr>
              <a:t>Standard Error</a:t>
            </a:r>
          </a:p>
        </p:txBody>
      </p:sp>
      <p:grpSp>
        <p:nvGrpSpPr>
          <p:cNvPr name="Group 32" id="32"/>
          <p:cNvGrpSpPr/>
          <p:nvPr/>
        </p:nvGrpSpPr>
        <p:grpSpPr>
          <a:xfrm rot="0">
            <a:off x="10287000" y="2667000"/>
            <a:ext cx="5905500" cy="4762500"/>
            <a:chOff x="0" y="0"/>
            <a:chExt cx="7874000" cy="6350000"/>
          </a:xfrm>
        </p:grpSpPr>
        <p:sp>
          <p:nvSpPr>
            <p:cNvPr name="Freeform 33" id="33"/>
            <p:cNvSpPr/>
            <p:nvPr/>
          </p:nvSpPr>
          <p:spPr>
            <a:xfrm flipH="false" flipV="false" rot="0">
              <a:off x="0" y="0"/>
              <a:ext cx="7874000" cy="6350000"/>
            </a:xfrm>
            <a:custGeom>
              <a:avLst/>
              <a:gdLst/>
              <a:ahLst/>
              <a:cxnLst/>
              <a:rect r="r" b="b" t="t" l="l"/>
              <a:pathLst>
                <a:path h="6350000" w="7874000">
                  <a:moveTo>
                    <a:pt x="635000" y="0"/>
                  </a:moveTo>
                  <a:lnTo>
                    <a:pt x="7239000" y="0"/>
                  </a:lnTo>
                  <a:cubicBezTo>
                    <a:pt x="7589701" y="0"/>
                    <a:pt x="7874000" y="284299"/>
                    <a:pt x="7874000" y="635000"/>
                  </a:cubicBezTo>
                  <a:lnTo>
                    <a:pt x="7874000" y="5715000"/>
                  </a:lnTo>
                  <a:cubicBezTo>
                    <a:pt x="7874000" y="6065701"/>
                    <a:pt x="7589701" y="6350000"/>
                    <a:pt x="7239000" y="6350000"/>
                  </a:cubicBezTo>
                  <a:lnTo>
                    <a:pt x="635000" y="6350000"/>
                  </a:lnTo>
                  <a:cubicBezTo>
                    <a:pt x="284299" y="6350000"/>
                    <a:pt x="0" y="6065701"/>
                    <a:pt x="0" y="5715000"/>
                  </a:cubicBezTo>
                  <a:lnTo>
                    <a:pt x="0" y="635000"/>
                  </a:lnTo>
                  <a:cubicBezTo>
                    <a:pt x="0" y="284299"/>
                    <a:pt x="284299" y="0"/>
                    <a:pt x="635000" y="0"/>
                  </a:cubicBezTo>
                  <a:close/>
                </a:path>
              </a:pathLst>
            </a:custGeom>
            <a:blipFill>
              <a:blip r:embed="rId2"/>
              <a:stretch>
                <a:fillRect l="0" t="0" r="0" b="0"/>
              </a:stretch>
            </a:blipFill>
          </p:spPr>
        </p:sp>
      </p:grpSp>
      <p:sp>
        <p:nvSpPr>
          <p:cNvPr name="TextBox 34" id="34"/>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741311" y="0"/>
            <a:ext cx="546689" cy="7173190"/>
            <a:chOff x="0" y="0"/>
            <a:chExt cx="143984" cy="1889235"/>
          </a:xfrm>
        </p:grpSpPr>
        <p:sp>
          <p:nvSpPr>
            <p:cNvPr name="Freeform 3" id="3"/>
            <p:cNvSpPr/>
            <p:nvPr/>
          </p:nvSpPr>
          <p:spPr>
            <a:xfrm flipH="false" flipV="false" rot="0">
              <a:off x="0" y="0"/>
              <a:ext cx="143984" cy="1889235"/>
            </a:xfrm>
            <a:custGeom>
              <a:avLst/>
              <a:gdLst/>
              <a:ahLst/>
              <a:cxnLst/>
              <a:rect r="r" b="b" t="t" l="l"/>
              <a:pathLst>
                <a:path h="1889235" w="143984">
                  <a:moveTo>
                    <a:pt x="0" y="0"/>
                  </a:moveTo>
                  <a:lnTo>
                    <a:pt x="143984" y="0"/>
                  </a:lnTo>
                  <a:lnTo>
                    <a:pt x="143984" y="1889235"/>
                  </a:lnTo>
                  <a:lnTo>
                    <a:pt x="0" y="1889235"/>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4" id="4"/>
            <p:cNvSpPr txBox="true"/>
            <p:nvPr/>
          </p:nvSpPr>
          <p:spPr>
            <a:xfrm>
              <a:off x="0" y="-38100"/>
              <a:ext cx="143984" cy="192733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flipH="true">
            <a:off x="4442685" y="0"/>
            <a:ext cx="0" cy="10287000"/>
          </a:xfrm>
          <a:prstGeom prst="line">
            <a:avLst/>
          </a:prstGeom>
          <a:ln cap="rnd" w="19050">
            <a:solidFill>
              <a:srgbClr val="3A58E4"/>
            </a:solidFill>
            <a:prstDash val="solid"/>
            <a:headEnd type="none" len="sm" w="sm"/>
            <a:tailEnd type="none" len="sm" w="sm"/>
          </a:ln>
        </p:spPr>
      </p:sp>
      <p:sp>
        <p:nvSpPr>
          <p:cNvPr name="AutoShape 6" id="6"/>
          <p:cNvSpPr/>
          <p:nvPr/>
        </p:nvSpPr>
        <p:spPr>
          <a:xfrm>
            <a:off x="8872264" y="0"/>
            <a:ext cx="0" cy="7163665"/>
          </a:xfrm>
          <a:prstGeom prst="line">
            <a:avLst/>
          </a:prstGeom>
          <a:ln cap="rnd" w="19050">
            <a:solidFill>
              <a:srgbClr val="3A58E4"/>
            </a:solidFill>
            <a:prstDash val="solid"/>
            <a:headEnd type="none" len="sm" w="sm"/>
            <a:tailEnd type="none" len="sm" w="sm"/>
          </a:ln>
        </p:spPr>
      </p:sp>
      <p:sp>
        <p:nvSpPr>
          <p:cNvPr name="AutoShape 7" id="7"/>
          <p:cNvSpPr/>
          <p:nvPr/>
        </p:nvSpPr>
        <p:spPr>
          <a:xfrm>
            <a:off x="13301844" y="0"/>
            <a:ext cx="0" cy="7163665"/>
          </a:xfrm>
          <a:prstGeom prst="line">
            <a:avLst/>
          </a:prstGeom>
          <a:ln cap="rnd" w="19050">
            <a:solidFill>
              <a:srgbClr val="3A58E4"/>
            </a:solidFill>
            <a:prstDash val="solid"/>
            <a:headEnd type="none" len="sm" w="sm"/>
            <a:tailEnd type="none" len="sm" w="sm"/>
          </a:ln>
        </p:spPr>
      </p:sp>
      <p:sp>
        <p:nvSpPr>
          <p:cNvPr name="AutoShape 8" id="8"/>
          <p:cNvSpPr/>
          <p:nvPr/>
        </p:nvSpPr>
        <p:spPr>
          <a:xfrm>
            <a:off x="0" y="7173190"/>
            <a:ext cx="18288000" cy="0"/>
          </a:xfrm>
          <a:prstGeom prst="line">
            <a:avLst/>
          </a:prstGeom>
          <a:ln cap="rnd" w="19050">
            <a:solidFill>
              <a:srgbClr val="3A58E4"/>
            </a:solidFill>
            <a:prstDash val="solid"/>
            <a:headEnd type="none" len="sm" w="sm"/>
            <a:tailEnd type="none" len="sm" w="sm"/>
          </a:ln>
        </p:spPr>
      </p:sp>
      <p:grpSp>
        <p:nvGrpSpPr>
          <p:cNvPr name="Group 9" id="9"/>
          <p:cNvGrpSpPr/>
          <p:nvPr/>
        </p:nvGrpSpPr>
        <p:grpSpPr>
          <a:xfrm rot="0">
            <a:off x="16305" y="9608"/>
            <a:ext cx="827288" cy="826431"/>
            <a:chOff x="0" y="0"/>
            <a:chExt cx="1103051" cy="1101909"/>
          </a:xfrm>
        </p:grpSpPr>
        <p:grpSp>
          <p:nvGrpSpPr>
            <p:cNvPr name="Group 10" id="10"/>
            <p:cNvGrpSpPr/>
            <p:nvPr/>
          </p:nvGrpSpPr>
          <p:grpSpPr>
            <a:xfrm rot="0">
              <a:off x="0" y="0"/>
              <a:ext cx="1103051" cy="1101909"/>
              <a:chOff x="0" y="0"/>
              <a:chExt cx="787566" cy="786750"/>
            </a:xfrm>
          </p:grpSpPr>
          <p:sp>
            <p:nvSpPr>
              <p:cNvPr name="Freeform 11" id="11"/>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12" id="12"/>
              <p:cNvSpPr txBox="true"/>
              <p:nvPr/>
            </p:nvSpPr>
            <p:spPr>
              <a:xfrm>
                <a:off x="0" y="-38100"/>
                <a:ext cx="787566" cy="824850"/>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3" id="13"/>
            <p:cNvSpPr txBox="true"/>
            <p:nvPr/>
          </p:nvSpPr>
          <p:spPr>
            <a:xfrm rot="0">
              <a:off x="142728" y="312151"/>
              <a:ext cx="817595" cy="534757"/>
            </a:xfrm>
            <a:prstGeom prst="rect">
              <a:avLst/>
            </a:prstGeom>
          </p:spPr>
          <p:txBody>
            <a:bodyPr anchor="t" rtlCol="false" tIns="0" lIns="0" bIns="0" rIns="0">
              <a:spAutoFit/>
            </a:bodyPr>
            <a:lstStyle/>
            <a:p>
              <a:pPr algn="ctr" marL="0" indent="0" lvl="0">
                <a:lnSpc>
                  <a:spcPts val="2871"/>
                </a:lnSpc>
              </a:pPr>
              <a:r>
                <a:rPr lang="en-US" sz="2930" spc="-187">
                  <a:solidFill>
                    <a:srgbClr val="FFFFFF"/>
                  </a:solidFill>
                  <a:latin typeface="Bricolage Grotesque"/>
                  <a:ea typeface="Bricolage Grotesque"/>
                  <a:cs typeface="Bricolage Grotesque"/>
                  <a:sym typeface="Bricolage Grotesque"/>
                </a:rPr>
                <a:t>01</a:t>
              </a:r>
            </a:p>
          </p:txBody>
        </p:sp>
      </p:grpSp>
      <p:grpSp>
        <p:nvGrpSpPr>
          <p:cNvPr name="Group 14" id="14"/>
          <p:cNvGrpSpPr/>
          <p:nvPr/>
        </p:nvGrpSpPr>
        <p:grpSpPr>
          <a:xfrm rot="0">
            <a:off x="4442685" y="9608"/>
            <a:ext cx="827288" cy="826431"/>
            <a:chOff x="0" y="0"/>
            <a:chExt cx="1103051" cy="1101909"/>
          </a:xfrm>
        </p:grpSpPr>
        <p:grpSp>
          <p:nvGrpSpPr>
            <p:cNvPr name="Group 15" id="15"/>
            <p:cNvGrpSpPr/>
            <p:nvPr/>
          </p:nvGrpSpPr>
          <p:grpSpPr>
            <a:xfrm rot="0">
              <a:off x="0" y="0"/>
              <a:ext cx="1103051" cy="1101909"/>
              <a:chOff x="0" y="0"/>
              <a:chExt cx="787566" cy="786750"/>
            </a:xfrm>
          </p:grpSpPr>
          <p:sp>
            <p:nvSpPr>
              <p:cNvPr name="Freeform 16" id="16"/>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17" id="17"/>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8" id="18"/>
            <p:cNvSpPr txBox="true"/>
            <p:nvPr/>
          </p:nvSpPr>
          <p:spPr>
            <a:xfrm rot="0">
              <a:off x="142728" y="312151"/>
              <a:ext cx="817595" cy="534757"/>
            </a:xfrm>
            <a:prstGeom prst="rect">
              <a:avLst/>
            </a:prstGeom>
          </p:spPr>
          <p:txBody>
            <a:bodyPr anchor="t" rtlCol="false" tIns="0" lIns="0" bIns="0" rIns="0">
              <a:spAutoFit/>
            </a:bodyPr>
            <a:lstStyle/>
            <a:p>
              <a:pPr algn="ctr" marL="0" indent="0" lvl="0">
                <a:lnSpc>
                  <a:spcPts val="2871"/>
                </a:lnSpc>
              </a:pPr>
              <a:r>
                <a:rPr lang="en-US" sz="2930" spc="-187">
                  <a:solidFill>
                    <a:srgbClr val="FFFFFF"/>
                  </a:solidFill>
                  <a:latin typeface="Bricolage Grotesque"/>
                  <a:ea typeface="Bricolage Grotesque"/>
                  <a:cs typeface="Bricolage Grotesque"/>
                  <a:sym typeface="Bricolage Grotesque"/>
                </a:rPr>
                <a:t>02</a:t>
              </a:r>
            </a:p>
          </p:txBody>
        </p:sp>
      </p:grpSp>
      <p:grpSp>
        <p:nvGrpSpPr>
          <p:cNvPr name="Group 19" id="19"/>
          <p:cNvGrpSpPr/>
          <p:nvPr/>
        </p:nvGrpSpPr>
        <p:grpSpPr>
          <a:xfrm rot="0">
            <a:off x="8875845" y="9608"/>
            <a:ext cx="878677" cy="877767"/>
            <a:chOff x="0" y="0"/>
            <a:chExt cx="1171570" cy="1170356"/>
          </a:xfrm>
        </p:grpSpPr>
        <p:grpSp>
          <p:nvGrpSpPr>
            <p:cNvPr name="Group 20" id="20"/>
            <p:cNvGrpSpPr/>
            <p:nvPr/>
          </p:nvGrpSpPr>
          <p:grpSpPr>
            <a:xfrm rot="0">
              <a:off x="0" y="0"/>
              <a:ext cx="1171570" cy="1170356"/>
              <a:chOff x="0" y="0"/>
              <a:chExt cx="787566" cy="786750"/>
            </a:xfrm>
          </p:grpSpPr>
          <p:sp>
            <p:nvSpPr>
              <p:cNvPr name="Freeform 21" id="21"/>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22" id="22"/>
              <p:cNvSpPr txBox="true"/>
              <p:nvPr/>
            </p:nvSpPr>
            <p:spPr>
              <a:xfrm>
                <a:off x="0" y="-38100"/>
                <a:ext cx="787566" cy="824850"/>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23" id="23"/>
            <p:cNvSpPr txBox="true"/>
            <p:nvPr/>
          </p:nvSpPr>
          <p:spPr>
            <a:xfrm rot="0">
              <a:off x="151594" y="327991"/>
              <a:ext cx="868382" cy="571525"/>
            </a:xfrm>
            <a:prstGeom prst="rect">
              <a:avLst/>
            </a:prstGeom>
          </p:spPr>
          <p:txBody>
            <a:bodyPr anchor="t" rtlCol="false" tIns="0" lIns="0" bIns="0" rIns="0">
              <a:spAutoFit/>
            </a:bodyPr>
            <a:lstStyle/>
            <a:p>
              <a:pPr algn="ctr" marL="0" indent="0" lvl="0">
                <a:lnSpc>
                  <a:spcPts val="3050"/>
                </a:lnSpc>
              </a:pPr>
              <a:r>
                <a:rPr lang="en-US" sz="3112" spc="-199">
                  <a:solidFill>
                    <a:srgbClr val="FFFFFF"/>
                  </a:solidFill>
                  <a:latin typeface="Bricolage Grotesque"/>
                  <a:ea typeface="Bricolage Grotesque"/>
                  <a:cs typeface="Bricolage Grotesque"/>
                  <a:sym typeface="Bricolage Grotesque"/>
                </a:rPr>
                <a:t>03</a:t>
              </a:r>
            </a:p>
          </p:txBody>
        </p:sp>
      </p:grpSp>
      <p:grpSp>
        <p:nvGrpSpPr>
          <p:cNvPr name="Group 24" id="24"/>
          <p:cNvGrpSpPr/>
          <p:nvPr/>
        </p:nvGrpSpPr>
        <p:grpSpPr>
          <a:xfrm rot="0">
            <a:off x="13309005" y="9608"/>
            <a:ext cx="827288" cy="826431"/>
            <a:chOff x="0" y="0"/>
            <a:chExt cx="1103051" cy="1101909"/>
          </a:xfrm>
        </p:grpSpPr>
        <p:grpSp>
          <p:nvGrpSpPr>
            <p:cNvPr name="Group 25" id="25"/>
            <p:cNvGrpSpPr/>
            <p:nvPr/>
          </p:nvGrpSpPr>
          <p:grpSpPr>
            <a:xfrm rot="0">
              <a:off x="0" y="0"/>
              <a:ext cx="1103051" cy="1101909"/>
              <a:chOff x="0" y="0"/>
              <a:chExt cx="787566" cy="786750"/>
            </a:xfrm>
          </p:grpSpPr>
          <p:sp>
            <p:nvSpPr>
              <p:cNvPr name="Freeform 26" id="26"/>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p:spPr>
          </p:sp>
          <p:sp>
            <p:nvSpPr>
              <p:cNvPr name="TextBox 27" id="27"/>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28" id="28"/>
            <p:cNvSpPr txBox="true"/>
            <p:nvPr/>
          </p:nvSpPr>
          <p:spPr>
            <a:xfrm rot="0">
              <a:off x="142728" y="312151"/>
              <a:ext cx="817595" cy="534757"/>
            </a:xfrm>
            <a:prstGeom prst="rect">
              <a:avLst/>
            </a:prstGeom>
          </p:spPr>
          <p:txBody>
            <a:bodyPr anchor="t" rtlCol="false" tIns="0" lIns="0" bIns="0" rIns="0">
              <a:spAutoFit/>
            </a:bodyPr>
            <a:lstStyle/>
            <a:p>
              <a:pPr algn="ctr" marL="0" indent="0" lvl="0">
                <a:lnSpc>
                  <a:spcPts val="2871"/>
                </a:lnSpc>
              </a:pPr>
              <a:r>
                <a:rPr lang="en-US" sz="2930" spc="-187">
                  <a:solidFill>
                    <a:srgbClr val="FFFFFF"/>
                  </a:solidFill>
                  <a:latin typeface="Bricolage Grotesque"/>
                  <a:ea typeface="Bricolage Grotesque"/>
                  <a:cs typeface="Bricolage Grotesque"/>
                  <a:sym typeface="Bricolage Grotesque"/>
                </a:rPr>
                <a:t>04</a:t>
              </a:r>
            </a:p>
          </p:txBody>
        </p:sp>
      </p:grpSp>
      <p:sp>
        <p:nvSpPr>
          <p:cNvPr name="Freeform 29" id="29"/>
          <p:cNvSpPr/>
          <p:nvPr/>
        </p:nvSpPr>
        <p:spPr>
          <a:xfrm flipH="false" flipV="false" rot="0">
            <a:off x="10646722" y="1939490"/>
            <a:ext cx="834607" cy="623557"/>
          </a:xfrm>
          <a:custGeom>
            <a:avLst/>
            <a:gdLst/>
            <a:ahLst/>
            <a:cxnLst/>
            <a:rect r="r" b="b" t="t" l="l"/>
            <a:pathLst>
              <a:path h="623557" w="834607">
                <a:moveTo>
                  <a:pt x="0" y="0"/>
                </a:moveTo>
                <a:lnTo>
                  <a:pt x="834607" y="0"/>
                </a:lnTo>
                <a:lnTo>
                  <a:pt x="834607" y="623557"/>
                </a:lnTo>
                <a:lnTo>
                  <a:pt x="0" y="623557"/>
                </a:lnTo>
                <a:lnTo>
                  <a:pt x="0" y="0"/>
                </a:lnTo>
                <a:close/>
              </a:path>
            </a:pathLst>
          </a:custGeom>
          <a:blipFill>
            <a:blip r:embed="rId2"/>
            <a:stretch>
              <a:fillRect l="0" t="0" r="0" b="0"/>
            </a:stretch>
          </a:blipFill>
        </p:spPr>
      </p:sp>
      <p:sp>
        <p:nvSpPr>
          <p:cNvPr name="Freeform 30" id="30"/>
          <p:cNvSpPr/>
          <p:nvPr/>
        </p:nvSpPr>
        <p:spPr>
          <a:xfrm flipH="false" flipV="false" rot="-5400000">
            <a:off x="14810289" y="1899220"/>
            <a:ext cx="1440068" cy="790535"/>
          </a:xfrm>
          <a:custGeom>
            <a:avLst/>
            <a:gdLst/>
            <a:ahLst/>
            <a:cxnLst/>
            <a:rect r="r" b="b" t="t" l="l"/>
            <a:pathLst>
              <a:path h="790535" w="1440068">
                <a:moveTo>
                  <a:pt x="0" y="0"/>
                </a:moveTo>
                <a:lnTo>
                  <a:pt x="1440068" y="0"/>
                </a:lnTo>
                <a:lnTo>
                  <a:pt x="1440068" y="790535"/>
                </a:lnTo>
                <a:lnTo>
                  <a:pt x="0" y="790535"/>
                </a:lnTo>
                <a:lnTo>
                  <a:pt x="0" y="0"/>
                </a:lnTo>
                <a:close/>
              </a:path>
            </a:pathLst>
          </a:custGeom>
          <a:blipFill>
            <a:blip r:embed="rId3"/>
            <a:stretch>
              <a:fillRect l="0" t="0" r="0" b="0"/>
            </a:stretch>
          </a:blipFill>
        </p:spPr>
      </p:sp>
      <p:sp>
        <p:nvSpPr>
          <p:cNvPr name="Freeform 31" id="31"/>
          <p:cNvSpPr/>
          <p:nvPr/>
        </p:nvSpPr>
        <p:spPr>
          <a:xfrm flipH="false" flipV="false" rot="0">
            <a:off x="1823024" y="1913380"/>
            <a:ext cx="827457" cy="723834"/>
          </a:xfrm>
          <a:custGeom>
            <a:avLst/>
            <a:gdLst/>
            <a:ahLst/>
            <a:cxnLst/>
            <a:rect r="r" b="b" t="t" l="l"/>
            <a:pathLst>
              <a:path h="723834" w="827457">
                <a:moveTo>
                  <a:pt x="0" y="0"/>
                </a:moveTo>
                <a:lnTo>
                  <a:pt x="827457" y="0"/>
                </a:lnTo>
                <a:lnTo>
                  <a:pt x="827457" y="723834"/>
                </a:lnTo>
                <a:lnTo>
                  <a:pt x="0" y="723834"/>
                </a:lnTo>
                <a:lnTo>
                  <a:pt x="0" y="0"/>
                </a:lnTo>
                <a:close/>
              </a:path>
            </a:pathLst>
          </a:custGeom>
          <a:blipFill>
            <a:blip r:embed="rId4"/>
            <a:stretch>
              <a:fillRect l="0" t="0" r="0" b="0"/>
            </a:stretch>
          </a:blipFill>
        </p:spPr>
      </p:sp>
      <p:grpSp>
        <p:nvGrpSpPr>
          <p:cNvPr name="Group 32" id="32"/>
          <p:cNvGrpSpPr/>
          <p:nvPr/>
        </p:nvGrpSpPr>
        <p:grpSpPr>
          <a:xfrm rot="0">
            <a:off x="1028700" y="8125800"/>
            <a:ext cx="22757" cy="975106"/>
            <a:chOff x="0" y="0"/>
            <a:chExt cx="12543" cy="537460"/>
          </a:xfrm>
        </p:grpSpPr>
        <p:sp>
          <p:nvSpPr>
            <p:cNvPr name="Freeform 33" id="3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34" id="3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35" id="35"/>
          <p:cNvGrpSpPr/>
          <p:nvPr/>
        </p:nvGrpSpPr>
        <p:grpSpPr>
          <a:xfrm rot="0">
            <a:off x="-9525" y="7173190"/>
            <a:ext cx="546689" cy="3113810"/>
            <a:chOff x="0" y="0"/>
            <a:chExt cx="143984" cy="820098"/>
          </a:xfrm>
        </p:grpSpPr>
        <p:sp>
          <p:nvSpPr>
            <p:cNvPr name="Freeform 36" id="36"/>
            <p:cNvSpPr/>
            <p:nvPr/>
          </p:nvSpPr>
          <p:spPr>
            <a:xfrm flipH="false" flipV="false" rot="0">
              <a:off x="0" y="0"/>
              <a:ext cx="143984" cy="820098"/>
            </a:xfrm>
            <a:custGeom>
              <a:avLst/>
              <a:gdLst/>
              <a:ahLst/>
              <a:cxnLst/>
              <a:rect r="r" b="b" t="t" l="l"/>
              <a:pathLst>
                <a:path h="820098" w="143984">
                  <a:moveTo>
                    <a:pt x="0" y="0"/>
                  </a:moveTo>
                  <a:lnTo>
                    <a:pt x="143984" y="0"/>
                  </a:lnTo>
                  <a:lnTo>
                    <a:pt x="143984" y="820098"/>
                  </a:lnTo>
                  <a:lnTo>
                    <a:pt x="0" y="820098"/>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37" id="37"/>
            <p:cNvSpPr txBox="true"/>
            <p:nvPr/>
          </p:nvSpPr>
          <p:spPr>
            <a:xfrm>
              <a:off x="0" y="-38100"/>
              <a:ext cx="143984" cy="858198"/>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Freeform 38" id="38"/>
          <p:cNvSpPr/>
          <p:nvPr/>
        </p:nvSpPr>
        <p:spPr>
          <a:xfrm flipH="false" flipV="false" rot="0">
            <a:off x="6099649" y="1715829"/>
            <a:ext cx="1159493" cy="1169489"/>
          </a:xfrm>
          <a:custGeom>
            <a:avLst/>
            <a:gdLst/>
            <a:ahLst/>
            <a:cxnLst/>
            <a:rect r="r" b="b" t="t" l="l"/>
            <a:pathLst>
              <a:path h="1169489" w="1159493">
                <a:moveTo>
                  <a:pt x="0" y="0"/>
                </a:moveTo>
                <a:lnTo>
                  <a:pt x="1159493" y="0"/>
                </a:lnTo>
                <a:lnTo>
                  <a:pt x="1159493" y="1169489"/>
                </a:lnTo>
                <a:lnTo>
                  <a:pt x="0" y="1169489"/>
                </a:lnTo>
                <a:lnTo>
                  <a:pt x="0" y="0"/>
                </a:lnTo>
                <a:close/>
              </a:path>
            </a:pathLst>
          </a:custGeom>
          <a:blipFill>
            <a:blip r:embed="rId5"/>
            <a:stretch>
              <a:fillRect l="0" t="0" r="0" b="0"/>
            </a:stretch>
          </a:blipFill>
        </p:spPr>
      </p:sp>
      <p:sp>
        <p:nvSpPr>
          <p:cNvPr name="TextBox 39" id="39"/>
          <p:cNvSpPr txBox="true"/>
          <p:nvPr/>
        </p:nvSpPr>
        <p:spPr>
          <a:xfrm rot="0">
            <a:off x="562973" y="4541825"/>
            <a:ext cx="3336787" cy="1776809"/>
          </a:xfrm>
          <a:prstGeom prst="rect">
            <a:avLst/>
          </a:prstGeom>
        </p:spPr>
        <p:txBody>
          <a:bodyPr anchor="t" rtlCol="false" tIns="0" lIns="0" bIns="0" rIns="0">
            <a:spAutoFit/>
          </a:bodyPr>
          <a:lstStyle/>
          <a:p>
            <a:pPr algn="just" marL="0" indent="0" lvl="0">
              <a:lnSpc>
                <a:spcPts val="2396"/>
              </a:lnSpc>
            </a:pPr>
            <a:r>
              <a:rPr lang="en-US" sz="1843" spc="-5">
                <a:solidFill>
                  <a:srgbClr val="3A58E4"/>
                </a:solidFill>
                <a:latin typeface="Poppins"/>
                <a:ea typeface="Poppins"/>
                <a:cs typeface="Poppins"/>
                <a:sym typeface="Poppins"/>
              </a:rPr>
              <a:t>Represents the status quo or no effect assumption. States there is no significant difference or change in the population parameter being tested.</a:t>
            </a:r>
          </a:p>
        </p:txBody>
      </p:sp>
      <p:sp>
        <p:nvSpPr>
          <p:cNvPr name="TextBox 40" id="40"/>
          <p:cNvSpPr txBox="true"/>
          <p:nvPr/>
        </p:nvSpPr>
        <p:spPr>
          <a:xfrm rot="0">
            <a:off x="4989081" y="4837100"/>
            <a:ext cx="3336787" cy="1481534"/>
          </a:xfrm>
          <a:prstGeom prst="rect">
            <a:avLst/>
          </a:prstGeom>
        </p:spPr>
        <p:txBody>
          <a:bodyPr anchor="t" rtlCol="false" tIns="0" lIns="0" bIns="0" rIns="0">
            <a:spAutoFit/>
          </a:bodyPr>
          <a:lstStyle/>
          <a:p>
            <a:pPr algn="just" marL="0" indent="0" lvl="0">
              <a:lnSpc>
                <a:spcPts val="2396"/>
              </a:lnSpc>
            </a:pPr>
            <a:r>
              <a:rPr lang="en-US" sz="1843" spc="-5">
                <a:solidFill>
                  <a:srgbClr val="3A58E4"/>
                </a:solidFill>
                <a:latin typeface="Poppins"/>
                <a:ea typeface="Poppins"/>
                <a:cs typeface="Poppins"/>
                <a:sym typeface="Poppins"/>
              </a:rPr>
              <a:t>Represents the claim we want to test. States that an effect, difference, or relationship exists in the population parameter.</a:t>
            </a:r>
          </a:p>
        </p:txBody>
      </p:sp>
      <p:sp>
        <p:nvSpPr>
          <p:cNvPr name="TextBox 41" id="41"/>
          <p:cNvSpPr txBox="true"/>
          <p:nvPr/>
        </p:nvSpPr>
        <p:spPr>
          <a:xfrm rot="0">
            <a:off x="9415189" y="4837100"/>
            <a:ext cx="3336787" cy="1481534"/>
          </a:xfrm>
          <a:prstGeom prst="rect">
            <a:avLst/>
          </a:prstGeom>
        </p:spPr>
        <p:txBody>
          <a:bodyPr anchor="t" rtlCol="false" tIns="0" lIns="0" bIns="0" rIns="0">
            <a:spAutoFit/>
          </a:bodyPr>
          <a:lstStyle/>
          <a:p>
            <a:pPr algn="just" marL="0" indent="0" lvl="0">
              <a:lnSpc>
                <a:spcPts val="2396"/>
              </a:lnSpc>
            </a:pPr>
            <a:r>
              <a:rPr lang="en-US" sz="1843" spc="-5">
                <a:solidFill>
                  <a:srgbClr val="3A58E4"/>
                </a:solidFill>
                <a:latin typeface="Poppins"/>
                <a:ea typeface="Poppins"/>
                <a:cs typeface="Poppins"/>
                <a:sym typeface="Poppins"/>
              </a:rPr>
              <a:t>H₀: μ = $85</a:t>
            </a:r>
          </a:p>
          <a:p>
            <a:pPr algn="just" marL="0" indent="0" lvl="0">
              <a:lnSpc>
                <a:spcPts val="2396"/>
              </a:lnSpc>
            </a:pPr>
            <a:r>
              <a:rPr lang="en-US" sz="1843" spc="-5">
                <a:solidFill>
                  <a:srgbClr val="3A58E4"/>
                </a:solidFill>
                <a:latin typeface="Poppins"/>
                <a:ea typeface="Poppins"/>
                <a:cs typeface="Poppins"/>
                <a:sym typeface="Poppins"/>
              </a:rPr>
              <a:t>The mean order value equals $85. This is our baseline assumption that we test against.</a:t>
            </a:r>
          </a:p>
        </p:txBody>
      </p:sp>
      <p:sp>
        <p:nvSpPr>
          <p:cNvPr name="TextBox 42" id="42"/>
          <p:cNvSpPr txBox="true"/>
          <p:nvPr/>
        </p:nvSpPr>
        <p:spPr>
          <a:xfrm rot="0">
            <a:off x="13844769" y="4837100"/>
            <a:ext cx="3336787" cy="1481534"/>
          </a:xfrm>
          <a:prstGeom prst="rect">
            <a:avLst/>
          </a:prstGeom>
        </p:spPr>
        <p:txBody>
          <a:bodyPr anchor="t" rtlCol="false" tIns="0" lIns="0" bIns="0" rIns="0">
            <a:spAutoFit/>
          </a:bodyPr>
          <a:lstStyle/>
          <a:p>
            <a:pPr algn="just" marL="0" indent="0" lvl="0">
              <a:lnSpc>
                <a:spcPts val="2396"/>
              </a:lnSpc>
            </a:pPr>
            <a:r>
              <a:rPr lang="en-US" sz="1843" spc="-5">
                <a:solidFill>
                  <a:srgbClr val="3A58E4"/>
                </a:solidFill>
                <a:latin typeface="Poppins"/>
                <a:ea typeface="Poppins"/>
                <a:cs typeface="Poppins"/>
                <a:sym typeface="Poppins"/>
              </a:rPr>
              <a:t>H₁: μ ≠ $85</a:t>
            </a:r>
          </a:p>
          <a:p>
            <a:pPr algn="just" marL="0" indent="0" lvl="0">
              <a:lnSpc>
                <a:spcPts val="2396"/>
              </a:lnSpc>
            </a:pPr>
            <a:r>
              <a:rPr lang="en-US" sz="1843" spc="-5">
                <a:solidFill>
                  <a:srgbClr val="3A58E4"/>
                </a:solidFill>
                <a:latin typeface="Poppins"/>
                <a:ea typeface="Poppins"/>
                <a:cs typeface="Poppins"/>
                <a:sym typeface="Poppins"/>
              </a:rPr>
              <a:t>The mean order value is different from $85. This two-tailed test detects any significant change.</a:t>
            </a:r>
          </a:p>
        </p:txBody>
      </p:sp>
      <p:sp>
        <p:nvSpPr>
          <p:cNvPr name="TextBox 43" id="43"/>
          <p:cNvSpPr txBox="true"/>
          <p:nvPr/>
        </p:nvSpPr>
        <p:spPr>
          <a:xfrm rot="0">
            <a:off x="1137678" y="7779280"/>
            <a:ext cx="2762082" cy="1479020"/>
          </a:xfrm>
          <a:prstGeom prst="rect">
            <a:avLst/>
          </a:prstGeom>
        </p:spPr>
        <p:txBody>
          <a:bodyPr anchor="t" rtlCol="false" tIns="0" lIns="0" bIns="0" rIns="0">
            <a:spAutoFit/>
          </a:bodyPr>
          <a:lstStyle/>
          <a:p>
            <a:pPr algn="l" marL="0" indent="0" lvl="0">
              <a:lnSpc>
                <a:spcPts val="3816"/>
              </a:lnSpc>
            </a:pPr>
            <a:r>
              <a:rPr lang="en-US" sz="3894" spc="-249">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a:ea typeface="Bricolage Grotesque"/>
                <a:cs typeface="Bricolage Grotesque"/>
                <a:sym typeface="Bricolage Grotesque"/>
              </a:rPr>
              <a:t>Null &amp; Alternative Hypothesis</a:t>
            </a:r>
          </a:p>
        </p:txBody>
      </p:sp>
      <p:sp>
        <p:nvSpPr>
          <p:cNvPr name="TextBox 44" id="44"/>
          <p:cNvSpPr txBox="true"/>
          <p:nvPr/>
        </p:nvSpPr>
        <p:spPr>
          <a:xfrm rot="0">
            <a:off x="4989081" y="7785709"/>
            <a:ext cx="7762895" cy="1315197"/>
          </a:xfrm>
          <a:prstGeom prst="rect">
            <a:avLst/>
          </a:prstGeom>
        </p:spPr>
        <p:txBody>
          <a:bodyPr anchor="t" rtlCol="false" tIns="0" lIns="0" bIns="0" rIns="0">
            <a:spAutoFit/>
          </a:bodyPr>
          <a:lstStyle/>
          <a:p>
            <a:pPr algn="just" marL="0" indent="0" lvl="0">
              <a:lnSpc>
                <a:spcPts val="2618"/>
              </a:lnSpc>
            </a:pPr>
            <a:r>
              <a:rPr lang="en-US" sz="1870" spc="-5">
                <a:solidFill>
                  <a:srgbClr val="3A58E4"/>
                </a:solidFill>
                <a:latin typeface="Poppins"/>
                <a:ea typeface="Poppins"/>
                <a:cs typeface="Poppins"/>
                <a:sym typeface="Poppins"/>
              </a:rPr>
              <a:t>Understanding the distinction between null and alternative hypotheses is fundamental to hypothesis testing. The null hypothesis assumes no effect, while the alternative represents the change or effect we aim to detect through statistical analysis.</a:t>
            </a:r>
          </a:p>
        </p:txBody>
      </p:sp>
      <p:sp>
        <p:nvSpPr>
          <p:cNvPr name="TextBox 45" id="45"/>
          <p:cNvSpPr txBox="true"/>
          <p:nvPr/>
        </p:nvSpPr>
        <p:spPr>
          <a:xfrm rot="0">
            <a:off x="512270" y="3090400"/>
            <a:ext cx="3438193" cy="406062"/>
          </a:xfrm>
          <a:prstGeom prst="rect">
            <a:avLst/>
          </a:prstGeom>
        </p:spPr>
        <p:txBody>
          <a:bodyPr anchor="t" rtlCol="false" tIns="0" lIns="0" bIns="0" rIns="0">
            <a:spAutoFit/>
          </a:bodyPr>
          <a:lstStyle/>
          <a:p>
            <a:pPr algn="ctr" marL="0" indent="0" lvl="0">
              <a:lnSpc>
                <a:spcPts val="3343"/>
              </a:lnSpc>
              <a:spcBef>
                <a:spcPct val="0"/>
              </a:spcBef>
            </a:pPr>
            <a:r>
              <a:rPr lang="en-US" b="true" sz="2388" spc="-152">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Bold"/>
                <a:ea typeface="Bricolage Grotesque Bold"/>
                <a:cs typeface="Bricolage Grotesque Bold"/>
                <a:sym typeface="Bricolage Grotesque Bold"/>
              </a:rPr>
              <a:t>NULL HYPOTHESIS (H₀)</a:t>
            </a:r>
          </a:p>
        </p:txBody>
      </p:sp>
      <p:sp>
        <p:nvSpPr>
          <p:cNvPr name="TextBox 46" id="46"/>
          <p:cNvSpPr txBox="true"/>
          <p:nvPr/>
        </p:nvSpPr>
        <p:spPr>
          <a:xfrm rot="0">
            <a:off x="4938378" y="3090400"/>
            <a:ext cx="3438193" cy="825162"/>
          </a:xfrm>
          <a:prstGeom prst="rect">
            <a:avLst/>
          </a:prstGeom>
        </p:spPr>
        <p:txBody>
          <a:bodyPr anchor="t" rtlCol="false" tIns="0" lIns="0" bIns="0" rIns="0">
            <a:spAutoFit/>
          </a:bodyPr>
          <a:lstStyle/>
          <a:p>
            <a:pPr algn="ctr" marL="0" indent="0" lvl="0">
              <a:lnSpc>
                <a:spcPts val="3343"/>
              </a:lnSpc>
              <a:spcBef>
                <a:spcPct val="0"/>
              </a:spcBef>
            </a:pPr>
            <a:r>
              <a:rPr lang="en-US" b="true" sz="2388" spc="-152">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Bold"/>
                <a:ea typeface="Bricolage Grotesque Bold"/>
                <a:cs typeface="Bricolage Grotesque Bold"/>
                <a:sym typeface="Bricolage Grotesque Bold"/>
              </a:rPr>
              <a:t>ALTERNATIVE HYPOTHESIS (H₁)</a:t>
            </a:r>
          </a:p>
        </p:txBody>
      </p:sp>
      <p:sp>
        <p:nvSpPr>
          <p:cNvPr name="TextBox 47" id="47"/>
          <p:cNvSpPr txBox="true"/>
          <p:nvPr/>
        </p:nvSpPr>
        <p:spPr>
          <a:xfrm rot="0">
            <a:off x="9364486" y="3090400"/>
            <a:ext cx="3438193" cy="825162"/>
          </a:xfrm>
          <a:prstGeom prst="rect">
            <a:avLst/>
          </a:prstGeom>
        </p:spPr>
        <p:txBody>
          <a:bodyPr anchor="t" rtlCol="false" tIns="0" lIns="0" bIns="0" rIns="0">
            <a:spAutoFit/>
          </a:bodyPr>
          <a:lstStyle/>
          <a:p>
            <a:pPr algn="ctr" marL="0" indent="0" lvl="0">
              <a:lnSpc>
                <a:spcPts val="3343"/>
              </a:lnSpc>
            </a:pPr>
            <a:r>
              <a:rPr lang="en-US" b="true" sz="2388" spc="-152">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Bold"/>
                <a:ea typeface="Bricolage Grotesque Bold"/>
                <a:cs typeface="Bricolage Grotesque Bold"/>
                <a:sym typeface="Bricolage Grotesque Bold"/>
              </a:rPr>
              <a:t>EXAMPLE: NULL HYPOTHESIS</a:t>
            </a:r>
          </a:p>
        </p:txBody>
      </p:sp>
      <p:sp>
        <p:nvSpPr>
          <p:cNvPr name="TextBox 48" id="48"/>
          <p:cNvSpPr txBox="true"/>
          <p:nvPr/>
        </p:nvSpPr>
        <p:spPr>
          <a:xfrm rot="0">
            <a:off x="13794066" y="3090400"/>
            <a:ext cx="3438193" cy="825162"/>
          </a:xfrm>
          <a:prstGeom prst="rect">
            <a:avLst/>
          </a:prstGeom>
        </p:spPr>
        <p:txBody>
          <a:bodyPr anchor="t" rtlCol="false" tIns="0" lIns="0" bIns="0" rIns="0">
            <a:spAutoFit/>
          </a:bodyPr>
          <a:lstStyle/>
          <a:p>
            <a:pPr algn="ctr" marL="0" indent="0" lvl="0">
              <a:lnSpc>
                <a:spcPts val="3343"/>
              </a:lnSpc>
            </a:pPr>
            <a:r>
              <a:rPr lang="en-US" b="true" sz="2388" spc="-152">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Bold"/>
                <a:ea typeface="Bricolage Grotesque Bold"/>
                <a:cs typeface="Bricolage Grotesque Bold"/>
                <a:sym typeface="Bricolage Grotesque Bold"/>
              </a:rPr>
              <a:t>EXAMPLE: ALTERNATIVE HYPOTHESIS</a:t>
            </a:r>
          </a:p>
        </p:txBody>
      </p:sp>
      <p:sp>
        <p:nvSpPr>
          <p:cNvPr name="TextBox 49" id="49"/>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828142" y="1358088"/>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7875767" y="4048717"/>
            <a:ext cx="10459858" cy="921551"/>
            <a:chOff x="0" y="0"/>
            <a:chExt cx="13946477" cy="1228734"/>
          </a:xfrm>
        </p:grpSpPr>
        <p:sp>
          <p:nvSpPr>
            <p:cNvPr name="TextBox 6" id="6"/>
            <p:cNvSpPr txBox="true"/>
            <p:nvPr/>
          </p:nvSpPr>
          <p:spPr>
            <a:xfrm rot="0">
              <a:off x="0" y="-85725"/>
              <a:ext cx="13651484" cy="1314459"/>
            </a:xfrm>
            <a:prstGeom prst="rect">
              <a:avLst/>
            </a:prstGeom>
          </p:spPr>
          <p:txBody>
            <a:bodyPr anchor="t" rtlCol="false" tIns="0" lIns="0" bIns="0" rIns="0">
              <a:spAutoFit/>
            </a:bodyPr>
            <a:lstStyle/>
            <a:p>
              <a:pPr algn="l" marL="0" indent="0" lvl="0">
                <a:lnSpc>
                  <a:spcPts val="3990"/>
                </a:lnSpc>
              </a:pPr>
              <a:r>
                <a:rPr lang="en-US" b="true" sz="2850" spc="-71">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UNDERSTANDING THE THRESHOLD FOR STATISTICAL DECISION-MAKING</a:t>
              </a:r>
            </a:p>
          </p:txBody>
        </p:sp>
        <p:sp>
          <p:nvSpPr>
            <p:cNvPr name="Freeform 7" id="7"/>
            <p:cNvSpPr/>
            <p:nvPr/>
          </p:nvSpPr>
          <p:spPr>
            <a:xfrm flipH="false" flipV="false" rot="-8687136">
              <a:off x="13578901" y="694402"/>
              <a:ext cx="292419" cy="353473"/>
            </a:xfrm>
            <a:custGeom>
              <a:avLst/>
              <a:gdLst/>
              <a:ahLst/>
              <a:cxnLst/>
              <a:rect r="r" b="b" t="t" l="l"/>
              <a:pathLst>
                <a:path h="353473" w="292419">
                  <a:moveTo>
                    <a:pt x="0" y="0"/>
                  </a:moveTo>
                  <a:lnTo>
                    <a:pt x="292419" y="0"/>
                  </a:lnTo>
                  <a:lnTo>
                    <a:pt x="292419" y="353473"/>
                  </a:lnTo>
                  <a:lnTo>
                    <a:pt x="0" y="35347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8" id="8"/>
          <p:cNvGrpSpPr/>
          <p:nvPr/>
        </p:nvGrpSpPr>
        <p:grpSpPr>
          <a:xfrm rot="0">
            <a:off x="17533708" y="-28575"/>
            <a:ext cx="754292" cy="701015"/>
            <a:chOff x="0" y="0"/>
            <a:chExt cx="1005723" cy="934687"/>
          </a:xfrm>
        </p:grpSpPr>
        <p:grpSp>
          <p:nvGrpSpPr>
            <p:cNvPr name="Group 9" id="9"/>
            <p:cNvGrpSpPr/>
            <p:nvPr/>
          </p:nvGrpSpPr>
          <p:grpSpPr>
            <a:xfrm rot="0">
              <a:off x="0" y="0"/>
              <a:ext cx="1005723" cy="934687"/>
              <a:chOff x="0" y="0"/>
              <a:chExt cx="787566" cy="731939"/>
            </a:xfrm>
          </p:grpSpPr>
          <p:sp>
            <p:nvSpPr>
              <p:cNvPr name="Freeform 10" id="10"/>
              <p:cNvSpPr/>
              <p:nvPr/>
            </p:nvSpPr>
            <p:spPr>
              <a:xfrm flipH="false" flipV="false" rot="0">
                <a:off x="0" y="0"/>
                <a:ext cx="787566" cy="731939"/>
              </a:xfrm>
              <a:custGeom>
                <a:avLst/>
                <a:gdLst/>
                <a:ahLst/>
                <a:cxnLst/>
                <a:rect r="r" b="b" t="t" l="l"/>
                <a:pathLst>
                  <a:path h="731939" w="787566">
                    <a:moveTo>
                      <a:pt x="0" y="0"/>
                    </a:moveTo>
                    <a:lnTo>
                      <a:pt x="787566" y="0"/>
                    </a:lnTo>
                    <a:lnTo>
                      <a:pt x="787566" y="731939"/>
                    </a:lnTo>
                    <a:lnTo>
                      <a:pt x="0" y="73193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1" id="11"/>
              <p:cNvSpPr txBox="true"/>
              <p:nvPr/>
            </p:nvSpPr>
            <p:spPr>
              <a:xfrm>
                <a:off x="0" y="-38100"/>
                <a:ext cx="787566" cy="770039"/>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2" id="12"/>
            <p:cNvSpPr txBox="true"/>
            <p:nvPr/>
          </p:nvSpPr>
          <p:spPr>
            <a:xfrm rot="0">
              <a:off x="130134" y="280126"/>
              <a:ext cx="745454" cy="422061"/>
            </a:xfrm>
            <a:prstGeom prst="rect">
              <a:avLst/>
            </a:prstGeom>
          </p:spPr>
          <p:txBody>
            <a:bodyPr anchor="t" rtlCol="false" tIns="0" lIns="0" bIns="0" rIns="0">
              <a:spAutoFit/>
            </a:bodyPr>
            <a:lstStyle/>
            <a:p>
              <a:pPr algn="ctr" marL="0" indent="0" lvl="0">
                <a:lnSpc>
                  <a:spcPts val="2275"/>
                </a:lnSpc>
              </a:pPr>
              <a:r>
                <a:rPr lang="en-US" sz="2321" spc="-148">
                  <a:solidFill>
                    <a:srgbClr val="FFFFFF"/>
                  </a:solidFill>
                  <a:latin typeface="Bricolage Grotesque"/>
                  <a:ea typeface="Bricolage Grotesque"/>
                  <a:cs typeface="Bricolage Grotesque"/>
                  <a:sym typeface="Bricolage Grotesque"/>
                </a:rPr>
                <a:t>10</a:t>
              </a:r>
            </a:p>
          </p:txBody>
        </p:sp>
      </p:grpSp>
      <p:sp>
        <p:nvSpPr>
          <p:cNvPr name="AutoShape 13" id="13"/>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AutoShape 14" id="14"/>
          <p:cNvSpPr/>
          <p:nvPr/>
        </p:nvSpPr>
        <p:spPr>
          <a:xfrm>
            <a:off x="0" y="5320770"/>
            <a:ext cx="6542795" cy="0"/>
          </a:xfrm>
          <a:prstGeom prst="line">
            <a:avLst/>
          </a:prstGeom>
          <a:ln cap="rnd" w="19050">
            <a:solidFill>
              <a:srgbClr val="3A58E4"/>
            </a:solidFill>
            <a:prstDash val="solid"/>
            <a:headEnd type="none" len="sm" w="sm"/>
            <a:tailEnd type="none" len="sm" w="sm"/>
          </a:ln>
        </p:spPr>
      </p:sp>
      <p:grpSp>
        <p:nvGrpSpPr>
          <p:cNvPr name="Group 15" id="15"/>
          <p:cNvGrpSpPr/>
          <p:nvPr/>
        </p:nvGrpSpPr>
        <p:grpSpPr>
          <a:xfrm rot="0">
            <a:off x="197452" y="174137"/>
            <a:ext cx="6165930" cy="4969363"/>
            <a:chOff x="0" y="0"/>
            <a:chExt cx="955264" cy="769884"/>
          </a:xfrm>
        </p:grpSpPr>
        <p:sp>
          <p:nvSpPr>
            <p:cNvPr name="Freeform 16" id="16"/>
            <p:cNvSpPr/>
            <p:nvPr/>
          </p:nvSpPr>
          <p:spPr>
            <a:xfrm flipH="false" flipV="false" rot="0">
              <a:off x="0" y="0"/>
              <a:ext cx="955264" cy="769884"/>
            </a:xfrm>
            <a:custGeom>
              <a:avLst/>
              <a:gdLst/>
              <a:ahLst/>
              <a:cxnLst/>
              <a:rect r="r" b="b" t="t" l="l"/>
              <a:pathLst>
                <a:path h="769884" w="955264">
                  <a:moveTo>
                    <a:pt x="0" y="0"/>
                  </a:moveTo>
                  <a:lnTo>
                    <a:pt x="955264" y="0"/>
                  </a:lnTo>
                  <a:lnTo>
                    <a:pt x="955264" y="769884"/>
                  </a:lnTo>
                  <a:lnTo>
                    <a:pt x="0" y="769884"/>
                  </a:lnTo>
                  <a:close/>
                </a:path>
              </a:pathLst>
            </a:custGeom>
            <a:blipFill>
              <a:blip r:embed="rId4"/>
              <a:stretch>
                <a:fillRect l="0" t="-174" r="0" b="-174"/>
              </a:stretch>
            </a:blipFill>
          </p:spPr>
        </p:sp>
      </p:grpSp>
      <p:sp>
        <p:nvSpPr>
          <p:cNvPr name="TextBox 17" id="17"/>
          <p:cNvSpPr txBox="true"/>
          <p:nvPr/>
        </p:nvSpPr>
        <p:spPr>
          <a:xfrm rot="0">
            <a:off x="8056208" y="1287710"/>
            <a:ext cx="7107541" cy="2440434"/>
          </a:xfrm>
          <a:prstGeom prst="rect">
            <a:avLst/>
          </a:prstGeom>
        </p:spPr>
        <p:txBody>
          <a:bodyPr anchor="t" rtlCol="false" tIns="0" lIns="0" bIns="0" rIns="0">
            <a:spAutoFit/>
          </a:bodyPr>
          <a:lstStyle/>
          <a:p>
            <a:pPr algn="l" marL="0" indent="0" lvl="0">
              <a:lnSpc>
                <a:spcPts val="9344"/>
              </a:lnSpc>
            </a:pPr>
            <a:r>
              <a:rPr lang="en-US" sz="9535" spc="-610">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Significance</a:t>
            </a:r>
          </a:p>
          <a:p>
            <a:pPr algn="l" marL="0" indent="0" lvl="0">
              <a:lnSpc>
                <a:spcPts val="9344"/>
              </a:lnSpc>
            </a:pPr>
            <a:r>
              <a:rPr lang="en-US" sz="9535" spc="-610">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Level (α)</a:t>
            </a:r>
          </a:p>
        </p:txBody>
      </p:sp>
      <p:sp>
        <p:nvSpPr>
          <p:cNvPr name="TextBox 18" id="18"/>
          <p:cNvSpPr txBox="true"/>
          <p:nvPr/>
        </p:nvSpPr>
        <p:spPr>
          <a:xfrm rot="0">
            <a:off x="7875767" y="5233692"/>
            <a:ext cx="9021242" cy="3178237"/>
          </a:xfrm>
          <a:prstGeom prst="rect">
            <a:avLst/>
          </a:prstGeom>
        </p:spPr>
        <p:txBody>
          <a:bodyPr anchor="t" rtlCol="false" tIns="0" lIns="0" bIns="0" rIns="0">
            <a:spAutoFit/>
          </a:bodyPr>
          <a:lstStyle/>
          <a:p>
            <a:pPr algn="just" marL="0" indent="0" lvl="0">
              <a:lnSpc>
                <a:spcPts val="2796"/>
              </a:lnSpc>
            </a:pPr>
            <a:r>
              <a:rPr lang="en-US" sz="1997" spc="-5">
                <a:solidFill>
                  <a:srgbClr val="3A58E4"/>
                </a:solidFill>
                <a:latin typeface="Poppins"/>
                <a:ea typeface="Poppins"/>
                <a:cs typeface="Poppins"/>
                <a:sym typeface="Poppins"/>
              </a:rPr>
              <a:t>The significance level (α) is the probability threshold used to determine when to reject the null hypothesis. It represents the maximum acceptable risk of making a Type I error. Common α values in business analytics are 0.05 (5%) and 0.01 (1%). When α = 0.05, we accept a 5% chance of incorrectly rejecting a true null hypothesis. The critical regions, located in the tails of the distribution, define where test statistics lead to rejection of H₀. If your calculated p-value falls below α, the result is considered statistically significant. α represents the maximum acceptable probability of Type I error.</a:t>
            </a:r>
          </a:p>
        </p:txBody>
      </p:sp>
      <p:sp>
        <p:nvSpPr>
          <p:cNvPr name="TextBox 19" id="19"/>
          <p:cNvSpPr txBox="true"/>
          <p:nvPr/>
        </p:nvSpPr>
        <p:spPr>
          <a:xfrm rot="0">
            <a:off x="1736067" y="8354779"/>
            <a:ext cx="3088700" cy="711262"/>
          </a:xfrm>
          <a:prstGeom prst="rect">
            <a:avLst/>
          </a:prstGeom>
        </p:spPr>
        <p:txBody>
          <a:bodyPr anchor="t" rtlCol="false" tIns="0" lIns="0" bIns="0" rIns="0">
            <a:spAutoFit/>
          </a:bodyPr>
          <a:lstStyle/>
          <a:p>
            <a:pPr algn="ctr" marL="0" indent="0" lvl="0">
              <a:lnSpc>
                <a:spcPts val="2796"/>
              </a:lnSpc>
            </a:pPr>
            <a:r>
              <a:rPr lang="en-US" sz="1997" spc="-5">
                <a:solidFill>
                  <a:srgbClr val="3A58E4"/>
                </a:solidFill>
                <a:latin typeface="Poppins"/>
                <a:ea typeface="Poppins"/>
                <a:cs typeface="Poppins"/>
                <a:sym typeface="Poppins"/>
              </a:rPr>
              <a:t>Most common threshold in business research</a:t>
            </a:r>
          </a:p>
        </p:txBody>
      </p:sp>
      <p:sp>
        <p:nvSpPr>
          <p:cNvPr name="TextBox 20" id="20"/>
          <p:cNvSpPr txBox="true"/>
          <p:nvPr/>
        </p:nvSpPr>
        <p:spPr>
          <a:xfrm rot="0">
            <a:off x="722135" y="5598177"/>
            <a:ext cx="5116565" cy="2505789"/>
          </a:xfrm>
          <a:prstGeom prst="rect">
            <a:avLst/>
          </a:prstGeom>
        </p:spPr>
        <p:txBody>
          <a:bodyPr anchor="t" rtlCol="false" tIns="0" lIns="0" bIns="0" rIns="0">
            <a:spAutoFit/>
          </a:bodyPr>
          <a:lstStyle/>
          <a:p>
            <a:pPr algn="ctr" marL="0" indent="0" lvl="0">
              <a:lnSpc>
                <a:spcPts val="20435"/>
              </a:lnSpc>
              <a:spcBef>
                <a:spcPct val="0"/>
              </a:spcBef>
            </a:pPr>
            <a:r>
              <a:rPr lang="en-US" sz="14596" spc="-934">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a:ea typeface="Bricolage Grotesque"/>
                <a:cs typeface="Bricolage Grotesque"/>
                <a:sym typeface="Bricolage Grotesque"/>
              </a:rPr>
              <a:t>α=0.05</a:t>
            </a:r>
          </a:p>
        </p:txBody>
      </p:sp>
      <p:sp>
        <p:nvSpPr>
          <p:cNvPr name="TextBox 21" id="21"/>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52500" y="4781550"/>
            <a:ext cx="7620000" cy="1219200"/>
          </a:xfrm>
          <a:prstGeom prst="rect">
            <a:avLst/>
          </a:prstGeom>
        </p:spPr>
        <p:txBody>
          <a:bodyPr anchor="t" rtlCol="false" tIns="0" lIns="0" bIns="0" rIns="0">
            <a:spAutoFit/>
          </a:bodyPr>
          <a:lstStyle/>
          <a:p>
            <a:pPr algn="l" marL="0" indent="0" lvl="0">
              <a:lnSpc>
                <a:spcPts val="2400"/>
              </a:lnSpc>
              <a:spcBef>
                <a:spcPct val="0"/>
              </a:spcBef>
            </a:pPr>
            <a:r>
              <a:rPr lang="en-US" sz="1500" strike="noStrike" u="none">
                <a:solidFill>
                  <a:srgbClr val="3A58E4"/>
                </a:solidFill>
                <a:latin typeface="Poppins"/>
                <a:ea typeface="Poppins"/>
                <a:cs typeface="Poppins"/>
                <a:sym typeface="Poppins"/>
              </a:rPr>
              <a:t>•  Probability of Type I Error = alpha (significance level)</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If alpha = 0.05, there is a 5% chance of Type I Error</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Also called a "false positive" or "false alarm"</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Controlled by choosing a smaller alpha (e.g., 0.01)</a:t>
            </a:r>
          </a:p>
        </p:txBody>
      </p:sp>
      <p:grpSp>
        <p:nvGrpSpPr>
          <p:cNvPr name="Group 3" id="3"/>
          <p:cNvGrpSpPr/>
          <p:nvPr/>
        </p:nvGrpSpPr>
        <p:grpSpPr>
          <a:xfrm rot="0">
            <a:off x="17535525" y="0"/>
            <a:ext cx="762000" cy="704850"/>
            <a:chOff x="0" y="0"/>
            <a:chExt cx="1016000" cy="939800"/>
          </a:xfrm>
        </p:grpSpPr>
        <p:sp>
          <p:nvSpPr>
            <p:cNvPr name="Freeform 4" id="4"/>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5" id="5"/>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11</a:t>
            </a:r>
          </a:p>
        </p:txBody>
      </p:sp>
      <p:grpSp>
        <p:nvGrpSpPr>
          <p:cNvPr name="Group 6" id="6"/>
          <p:cNvGrpSpPr/>
          <p:nvPr/>
        </p:nvGrpSpPr>
        <p:grpSpPr>
          <a:xfrm rot="0">
            <a:off x="762000" y="1905000"/>
            <a:ext cx="57150" cy="666750"/>
            <a:chOff x="0" y="0"/>
            <a:chExt cx="76200" cy="889000"/>
          </a:xfrm>
        </p:grpSpPr>
        <p:sp>
          <p:nvSpPr>
            <p:cNvPr name="Freeform 7" id="7"/>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8" id="8"/>
          <p:cNvSpPr txBox="true"/>
          <p:nvPr/>
        </p:nvSpPr>
        <p:spPr>
          <a:xfrm rot="0">
            <a:off x="952500" y="1981200"/>
            <a:ext cx="7620000" cy="588592"/>
          </a:xfrm>
          <a:prstGeom prst="rect">
            <a:avLst/>
          </a:prstGeom>
        </p:spPr>
        <p:txBody>
          <a:bodyPr anchor="t" rtlCol="false" tIns="0" lIns="0" bIns="0" rIns="0">
            <a:spAutoFit/>
          </a:bodyPr>
          <a:lstStyle/>
          <a:p>
            <a:pPr algn="l" marL="0" indent="0" lvl="0">
              <a:lnSpc>
                <a:spcPts val="4422"/>
              </a:lnSpc>
              <a:spcBef>
                <a:spcPct val="0"/>
              </a:spcBef>
            </a:pPr>
            <a:r>
              <a:rPr lang="en-US" sz="4422" strike="noStrike" u="none">
                <a:solidFill>
                  <a:srgbClr val="293E9C"/>
                </a:solidFill>
                <a:latin typeface="Bricolage Grotesque"/>
                <a:ea typeface="Bricolage Grotesque"/>
                <a:cs typeface="Bricolage Grotesque"/>
                <a:sym typeface="Bricolage Grotesque"/>
              </a:rPr>
              <a:t>Type I Error</a:t>
            </a:r>
          </a:p>
        </p:txBody>
      </p:sp>
      <p:sp>
        <p:nvSpPr>
          <p:cNvPr name="TextBox 9" id="9"/>
          <p:cNvSpPr txBox="true"/>
          <p:nvPr/>
        </p:nvSpPr>
        <p:spPr>
          <a:xfrm rot="0">
            <a:off x="952500" y="2619375"/>
            <a:ext cx="7620000" cy="259715"/>
          </a:xfrm>
          <a:prstGeom prst="rect">
            <a:avLst/>
          </a:prstGeom>
        </p:spPr>
        <p:txBody>
          <a:bodyPr anchor="t" rtlCol="false" tIns="0" lIns="0" bIns="0" rIns="0">
            <a:spAutoFit/>
          </a:bodyPr>
          <a:lstStyle/>
          <a:p>
            <a:pPr algn="l" marL="0" indent="0" lvl="0">
              <a:lnSpc>
                <a:spcPts val="1960"/>
              </a:lnSpc>
              <a:spcBef>
                <a:spcPct val="0"/>
              </a:spcBef>
            </a:pPr>
            <a:r>
              <a:rPr lang="en-US" b="true" sz="1400" strike="noStrike" u="none">
                <a:solidFill>
                  <a:srgbClr val="3A58E4"/>
                </a:solidFill>
                <a:latin typeface="Poppins Bold"/>
                <a:ea typeface="Poppins Bold"/>
                <a:cs typeface="Poppins Bold"/>
                <a:sym typeface="Poppins Bold"/>
              </a:rPr>
              <a:t>FALSE POSITIVE — REJECTING A TRUE NULL HYPOTHESIS</a:t>
            </a:r>
          </a:p>
        </p:txBody>
      </p:sp>
      <p:grpSp>
        <p:nvGrpSpPr>
          <p:cNvPr name="Group 10" id="10"/>
          <p:cNvGrpSpPr/>
          <p:nvPr/>
        </p:nvGrpSpPr>
        <p:grpSpPr>
          <a:xfrm rot="0">
            <a:off x="952500" y="3143250"/>
            <a:ext cx="7620000" cy="1143000"/>
            <a:chOff x="0" y="0"/>
            <a:chExt cx="10160000" cy="1524000"/>
          </a:xfrm>
        </p:grpSpPr>
        <p:sp>
          <p:nvSpPr>
            <p:cNvPr name="Freeform 11" id="11"/>
            <p:cNvSpPr/>
            <p:nvPr/>
          </p:nvSpPr>
          <p:spPr>
            <a:xfrm flipH="false" flipV="false" rot="0">
              <a:off x="0" y="0"/>
              <a:ext cx="10160000" cy="1524000"/>
            </a:xfrm>
            <a:custGeom>
              <a:avLst/>
              <a:gdLst/>
              <a:ahLst/>
              <a:cxnLst/>
              <a:rect r="r" b="b" t="t" l="l"/>
              <a:pathLst>
                <a:path h="1524000" w="10160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DECEA"/>
            </a:solidFill>
          </p:spPr>
        </p:sp>
      </p:grpSp>
      <p:sp>
        <p:nvSpPr>
          <p:cNvPr name="TextBox 12" id="12"/>
          <p:cNvSpPr txBox="true"/>
          <p:nvPr/>
        </p:nvSpPr>
        <p:spPr>
          <a:xfrm rot="0">
            <a:off x="1238250" y="3228975"/>
            <a:ext cx="7048500" cy="1177290"/>
          </a:xfrm>
          <a:prstGeom prst="rect">
            <a:avLst/>
          </a:prstGeom>
        </p:spPr>
        <p:txBody>
          <a:bodyPr anchor="t" rtlCol="false" tIns="0" lIns="0" bIns="0" rIns="0">
            <a:spAutoFit/>
          </a:bodyPr>
          <a:lstStyle/>
          <a:p>
            <a:pPr algn="l" marL="0" indent="0" lvl="0">
              <a:lnSpc>
                <a:spcPts val="2399"/>
              </a:lnSpc>
              <a:spcBef>
                <a:spcPct val="0"/>
              </a:spcBef>
            </a:pPr>
            <a:r>
              <a:rPr lang="en-US" b="true" sz="1599" strike="noStrike" u="none">
                <a:solidFill>
                  <a:srgbClr val="C0392B"/>
                </a:solidFill>
                <a:latin typeface="Poppins Bold"/>
                <a:ea typeface="Poppins Bold"/>
                <a:cs typeface="Poppins Bold"/>
                <a:sym typeface="Poppins Bold"/>
              </a:rPr>
              <a:t>Definition:</a:t>
            </a:r>
          </a:p>
          <a:p>
            <a:pPr algn="l" marL="0" indent="0" lvl="0">
              <a:lnSpc>
                <a:spcPts val="2399"/>
              </a:lnSpc>
              <a:spcBef>
                <a:spcPct val="0"/>
              </a:spcBef>
            </a:pPr>
            <a:r>
              <a:rPr lang="en-US" sz="1599" strike="noStrike" u="none">
                <a:solidFill>
                  <a:srgbClr val="C0392B"/>
                </a:solidFill>
                <a:latin typeface="Poppins"/>
                <a:ea typeface="Poppins"/>
                <a:cs typeface="Poppins"/>
                <a:sym typeface="Poppins"/>
              </a:rPr>
              <a:t>Type I Error occurs when we reject the null hypothesis (H0) even though it is actually true. We conclude there is an effect or difference when in reality there is none.</a:t>
            </a:r>
          </a:p>
        </p:txBody>
      </p:sp>
      <p:sp>
        <p:nvSpPr>
          <p:cNvPr name="TextBox 13" id="13"/>
          <p:cNvSpPr txBox="true"/>
          <p:nvPr/>
        </p:nvSpPr>
        <p:spPr>
          <a:xfrm rot="0">
            <a:off x="952500" y="4524375"/>
            <a:ext cx="7620000" cy="283210"/>
          </a:xfrm>
          <a:prstGeom prst="rect">
            <a:avLst/>
          </a:prstGeom>
        </p:spPr>
        <p:txBody>
          <a:bodyPr anchor="t" rtlCol="false" tIns="0" lIns="0" bIns="0" rIns="0">
            <a:spAutoFit/>
          </a:bodyPr>
          <a:lstStyle/>
          <a:p>
            <a:pPr algn="l" marL="0" indent="0" lvl="0">
              <a:lnSpc>
                <a:spcPts val="2239"/>
              </a:lnSpc>
              <a:spcBef>
                <a:spcPct val="0"/>
              </a:spcBef>
            </a:pPr>
            <a:r>
              <a:rPr lang="en-US" b="true" sz="1599" strike="noStrike" u="none">
                <a:solidFill>
                  <a:srgbClr val="293E9C"/>
                </a:solidFill>
                <a:latin typeface="Poppins Bold"/>
                <a:ea typeface="Poppins Bold"/>
                <a:cs typeface="Poppins Bold"/>
                <a:sym typeface="Poppins Bold"/>
              </a:rPr>
              <a:t>Key Points:</a:t>
            </a:r>
          </a:p>
        </p:txBody>
      </p:sp>
      <p:grpSp>
        <p:nvGrpSpPr>
          <p:cNvPr name="Group 14" id="14"/>
          <p:cNvGrpSpPr/>
          <p:nvPr/>
        </p:nvGrpSpPr>
        <p:grpSpPr>
          <a:xfrm rot="0">
            <a:off x="952500" y="6286500"/>
            <a:ext cx="7620000" cy="1238250"/>
            <a:chOff x="0" y="0"/>
            <a:chExt cx="10160000" cy="1651000"/>
          </a:xfrm>
        </p:grpSpPr>
        <p:sp>
          <p:nvSpPr>
            <p:cNvPr name="Freeform 15" id="15"/>
            <p:cNvSpPr/>
            <p:nvPr/>
          </p:nvSpPr>
          <p:spPr>
            <a:xfrm flipH="false" flipV="false" rot="0">
              <a:off x="0" y="0"/>
              <a:ext cx="10160000" cy="1651000"/>
            </a:xfrm>
            <a:custGeom>
              <a:avLst/>
              <a:gdLst/>
              <a:ahLst/>
              <a:cxnLst/>
              <a:rect r="r" b="b" t="t" l="l"/>
              <a:pathLst>
                <a:path h="1651000" w="10160000">
                  <a:moveTo>
                    <a:pt x="165100" y="0"/>
                  </a:moveTo>
                  <a:lnTo>
                    <a:pt x="9994900" y="0"/>
                  </a:lnTo>
                  <a:cubicBezTo>
                    <a:pt x="10086082" y="0"/>
                    <a:pt x="10160000" y="73918"/>
                    <a:pt x="10160000" y="165100"/>
                  </a:cubicBezTo>
                  <a:lnTo>
                    <a:pt x="10160000" y="1485900"/>
                  </a:lnTo>
                  <a:cubicBezTo>
                    <a:pt x="10160000" y="1577082"/>
                    <a:pt x="10086082" y="1651000"/>
                    <a:pt x="9994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EEF1FC"/>
            </a:solidFill>
          </p:spPr>
        </p:sp>
      </p:grpSp>
      <p:sp>
        <p:nvSpPr>
          <p:cNvPr name="TextBox 16" id="16"/>
          <p:cNvSpPr txBox="true"/>
          <p:nvPr/>
        </p:nvSpPr>
        <p:spPr>
          <a:xfrm rot="0">
            <a:off x="1238250" y="6372225"/>
            <a:ext cx="7048500" cy="1143000"/>
          </a:xfrm>
          <a:prstGeom prst="rect">
            <a:avLst/>
          </a:prstGeom>
        </p:spPr>
        <p:txBody>
          <a:bodyPr anchor="t" rtlCol="false" tIns="0" lIns="0" bIns="0" rIns="0">
            <a:spAutoFit/>
          </a:bodyPr>
          <a:lstStyle/>
          <a:p>
            <a:pPr algn="l" marL="0" indent="0" lvl="0">
              <a:lnSpc>
                <a:spcPts val="2250"/>
              </a:lnSpc>
              <a:spcBef>
                <a:spcPct val="0"/>
              </a:spcBef>
            </a:pPr>
            <a:r>
              <a:rPr lang="en-US" b="true" sz="1500" strike="noStrike" u="none">
                <a:solidFill>
                  <a:srgbClr val="293E9C"/>
                </a:solidFill>
                <a:latin typeface="Poppins Bold"/>
                <a:ea typeface="Poppins Bold"/>
                <a:cs typeface="Poppins Bold"/>
                <a:sym typeface="Poppins Bold"/>
              </a:rPr>
              <a:t>Example:</a:t>
            </a:r>
          </a:p>
          <a:p>
            <a:pPr algn="l" marL="0" indent="0" lvl="0">
              <a:lnSpc>
                <a:spcPts val="2250"/>
              </a:lnSpc>
              <a:spcBef>
                <a:spcPct val="0"/>
              </a:spcBef>
            </a:pPr>
            <a:r>
              <a:rPr lang="en-US" sz="1500" strike="noStrike" u="none">
                <a:solidFill>
                  <a:srgbClr val="293E9C"/>
                </a:solidFill>
                <a:latin typeface="Poppins"/>
                <a:ea typeface="Poppins"/>
                <a:cs typeface="Poppins"/>
                <a:sym typeface="Poppins"/>
              </a:rPr>
              <a:t>A pharmaceutical company concludes a new drug is effective (rejects H0: drug has no effect), but in reality the drug does NOT work. Patients receive an ineffective treatment based on a false conclusion.</a:t>
            </a:r>
          </a:p>
        </p:txBody>
      </p:sp>
      <p:grpSp>
        <p:nvGrpSpPr>
          <p:cNvPr name="Group 17" id="17"/>
          <p:cNvGrpSpPr/>
          <p:nvPr/>
        </p:nvGrpSpPr>
        <p:grpSpPr>
          <a:xfrm rot="0">
            <a:off x="952500" y="7810500"/>
            <a:ext cx="7620000" cy="666750"/>
            <a:chOff x="0" y="0"/>
            <a:chExt cx="10160000" cy="889000"/>
          </a:xfrm>
        </p:grpSpPr>
        <p:sp>
          <p:nvSpPr>
            <p:cNvPr name="Freeform 18" id="18"/>
            <p:cNvSpPr/>
            <p:nvPr/>
          </p:nvSpPr>
          <p:spPr>
            <a:xfrm flipH="false" flipV="false" rot="0">
              <a:off x="0" y="0"/>
              <a:ext cx="10160000" cy="889000"/>
            </a:xfrm>
            <a:custGeom>
              <a:avLst/>
              <a:gdLst/>
              <a:ahLst/>
              <a:cxnLst/>
              <a:rect r="r" b="b" t="t" l="l"/>
              <a:pathLst>
                <a:path h="889000" w="10160000">
                  <a:moveTo>
                    <a:pt x="88900" y="0"/>
                  </a:moveTo>
                  <a:lnTo>
                    <a:pt x="10071100" y="0"/>
                  </a:lnTo>
                  <a:cubicBezTo>
                    <a:pt x="10120198" y="0"/>
                    <a:pt x="10160000" y="39802"/>
                    <a:pt x="10160000" y="88900"/>
                  </a:cubicBezTo>
                  <a:lnTo>
                    <a:pt x="10160000" y="800100"/>
                  </a:lnTo>
                  <a:cubicBezTo>
                    <a:pt x="10160000" y="849198"/>
                    <a:pt x="10120198" y="889000"/>
                    <a:pt x="10071100" y="889000"/>
                  </a:cubicBezTo>
                  <a:lnTo>
                    <a:pt x="88900" y="889000"/>
                  </a:lnTo>
                  <a:cubicBezTo>
                    <a:pt x="39802" y="889000"/>
                    <a:pt x="0" y="849198"/>
                    <a:pt x="0" y="800100"/>
                  </a:cubicBezTo>
                  <a:lnTo>
                    <a:pt x="0" y="88900"/>
                  </a:lnTo>
                  <a:cubicBezTo>
                    <a:pt x="0" y="39802"/>
                    <a:pt x="39802" y="0"/>
                    <a:pt x="88900" y="0"/>
                  </a:cubicBezTo>
                  <a:close/>
                </a:path>
              </a:pathLst>
            </a:custGeom>
            <a:solidFill>
              <a:srgbClr val="293E9C"/>
            </a:solidFill>
          </p:spPr>
        </p:sp>
      </p:grpSp>
      <p:sp>
        <p:nvSpPr>
          <p:cNvPr name="TextBox 19" id="19"/>
          <p:cNvSpPr txBox="true"/>
          <p:nvPr/>
        </p:nvSpPr>
        <p:spPr>
          <a:xfrm rot="0">
            <a:off x="1047750" y="7848600"/>
            <a:ext cx="7429500" cy="340939"/>
          </a:xfrm>
          <a:prstGeom prst="rect">
            <a:avLst/>
          </a:prstGeom>
        </p:spPr>
        <p:txBody>
          <a:bodyPr anchor="t" rtlCol="false" tIns="0" lIns="0" bIns="0" rIns="0">
            <a:spAutoFit/>
          </a:bodyPr>
          <a:lstStyle/>
          <a:p>
            <a:pPr algn="ctr" marL="0" indent="0" lvl="0">
              <a:lnSpc>
                <a:spcPts val="2547"/>
              </a:lnSpc>
              <a:spcBef>
                <a:spcPct val="0"/>
              </a:spcBef>
            </a:pPr>
            <a:r>
              <a:rPr lang="en-US" sz="2547" strike="noStrike" u="none">
                <a:solidFill>
                  <a:srgbClr val="FFFFFF"/>
                </a:solidFill>
                <a:latin typeface="Bricolage Grotesque"/>
                <a:ea typeface="Bricolage Grotesque"/>
                <a:cs typeface="Bricolage Grotesque"/>
                <a:sym typeface="Bricolage Grotesque"/>
              </a:rPr>
              <a:t>P(Type I Error) = P(Reject H0 | H0 is true) = alpha</a:t>
            </a:r>
          </a:p>
        </p:txBody>
      </p:sp>
      <p:grpSp>
        <p:nvGrpSpPr>
          <p:cNvPr name="Group 20" id="20"/>
          <p:cNvGrpSpPr/>
          <p:nvPr/>
        </p:nvGrpSpPr>
        <p:grpSpPr>
          <a:xfrm rot="0">
            <a:off x="10477500" y="3333750"/>
            <a:ext cx="4762500" cy="3810000"/>
            <a:chOff x="0" y="0"/>
            <a:chExt cx="6350000" cy="5080000"/>
          </a:xfrm>
        </p:grpSpPr>
        <p:sp>
          <p:nvSpPr>
            <p:cNvPr name="Freeform 21" id="21"/>
            <p:cNvSpPr/>
            <p:nvPr/>
          </p:nvSpPr>
          <p:spPr>
            <a:xfrm flipH="false" flipV="false" rot="0">
              <a:off x="0" y="0"/>
              <a:ext cx="6350000" cy="5080000"/>
            </a:xfrm>
            <a:custGeom>
              <a:avLst/>
              <a:gdLst/>
              <a:ahLst/>
              <a:cxnLst/>
              <a:rect r="r" b="b" t="t" l="l"/>
              <a:pathLst>
                <a:path h="5080000" w="6350000">
                  <a:moveTo>
                    <a:pt x="508000" y="0"/>
                  </a:moveTo>
                  <a:lnTo>
                    <a:pt x="5842000" y="0"/>
                  </a:lnTo>
                  <a:cubicBezTo>
                    <a:pt x="6122561" y="0"/>
                    <a:pt x="6350000" y="227439"/>
                    <a:pt x="6350000" y="508000"/>
                  </a:cubicBezTo>
                  <a:lnTo>
                    <a:pt x="6350000" y="4572000"/>
                  </a:lnTo>
                  <a:cubicBezTo>
                    <a:pt x="6350000" y="4852561"/>
                    <a:pt x="6122561" y="5080000"/>
                    <a:pt x="5842000" y="5080000"/>
                  </a:cubicBezTo>
                  <a:lnTo>
                    <a:pt x="508000" y="5080000"/>
                  </a:lnTo>
                  <a:cubicBezTo>
                    <a:pt x="227439" y="5080000"/>
                    <a:pt x="0" y="4852561"/>
                    <a:pt x="0" y="4572000"/>
                  </a:cubicBezTo>
                  <a:lnTo>
                    <a:pt x="0" y="508000"/>
                  </a:lnTo>
                  <a:cubicBezTo>
                    <a:pt x="0" y="227439"/>
                    <a:pt x="227439" y="0"/>
                    <a:pt x="508000" y="0"/>
                  </a:cubicBezTo>
                  <a:close/>
                </a:path>
              </a:pathLst>
            </a:custGeom>
            <a:blipFill>
              <a:blip r:embed="rId2"/>
              <a:stretch>
                <a:fillRect l="0" t="0" r="0" b="0"/>
              </a:stretch>
            </a:blipFill>
          </p:spPr>
        </p:sp>
      </p:grpSp>
      <p:sp>
        <p:nvSpPr>
          <p:cNvPr name="TextBox 22" id="22"/>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952500" y="4781550"/>
            <a:ext cx="7620000" cy="1219200"/>
          </a:xfrm>
          <a:prstGeom prst="rect">
            <a:avLst/>
          </a:prstGeom>
        </p:spPr>
        <p:txBody>
          <a:bodyPr anchor="t" rtlCol="false" tIns="0" lIns="0" bIns="0" rIns="0">
            <a:spAutoFit/>
          </a:bodyPr>
          <a:lstStyle/>
          <a:p>
            <a:pPr algn="l" marL="0" indent="0" lvl="0">
              <a:lnSpc>
                <a:spcPts val="2400"/>
              </a:lnSpc>
              <a:spcBef>
                <a:spcPct val="0"/>
              </a:spcBef>
            </a:pPr>
            <a:r>
              <a:rPr lang="en-US" sz="1500" strike="noStrike" u="none">
                <a:solidFill>
                  <a:srgbClr val="3A58E4"/>
                </a:solidFill>
                <a:latin typeface="Poppins"/>
                <a:ea typeface="Poppins"/>
                <a:cs typeface="Poppins"/>
                <a:sym typeface="Poppins"/>
              </a:rPr>
              <a:t>•  Probability of Type II Error = beta</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Power of a test = 1 - beta (ability to detect a real effect)</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Also called a "false negative" or "missed detection"</a:t>
            </a:r>
          </a:p>
          <a:p>
            <a:pPr algn="l" marL="0" indent="0" lvl="0">
              <a:lnSpc>
                <a:spcPts val="2400"/>
              </a:lnSpc>
              <a:spcBef>
                <a:spcPct val="0"/>
              </a:spcBef>
            </a:pPr>
            <a:r>
              <a:rPr lang="en-US" sz="1500" strike="noStrike" u="none">
                <a:solidFill>
                  <a:srgbClr val="3A58E4"/>
                </a:solidFill>
                <a:latin typeface="Poppins"/>
                <a:ea typeface="Poppins"/>
                <a:cs typeface="Poppins"/>
                <a:sym typeface="Poppins"/>
              </a:rPr>
              <a:t>•  Reduced by increasing sample size or effect size</a:t>
            </a:r>
          </a:p>
        </p:txBody>
      </p:sp>
      <p:grpSp>
        <p:nvGrpSpPr>
          <p:cNvPr name="Group 3" id="3"/>
          <p:cNvGrpSpPr/>
          <p:nvPr/>
        </p:nvGrpSpPr>
        <p:grpSpPr>
          <a:xfrm rot="0">
            <a:off x="17535525" y="0"/>
            <a:ext cx="762000" cy="704850"/>
            <a:chOff x="0" y="0"/>
            <a:chExt cx="1016000" cy="939800"/>
          </a:xfrm>
        </p:grpSpPr>
        <p:sp>
          <p:nvSpPr>
            <p:cNvPr name="Freeform 4" id="4"/>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5" id="5"/>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12</a:t>
            </a:r>
          </a:p>
        </p:txBody>
      </p:sp>
      <p:grpSp>
        <p:nvGrpSpPr>
          <p:cNvPr name="Group 6" id="6"/>
          <p:cNvGrpSpPr/>
          <p:nvPr/>
        </p:nvGrpSpPr>
        <p:grpSpPr>
          <a:xfrm rot="0">
            <a:off x="762000" y="1905000"/>
            <a:ext cx="57150" cy="666750"/>
            <a:chOff x="0" y="0"/>
            <a:chExt cx="76200" cy="889000"/>
          </a:xfrm>
        </p:grpSpPr>
        <p:sp>
          <p:nvSpPr>
            <p:cNvPr name="Freeform 7" id="7"/>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8" id="8"/>
          <p:cNvSpPr txBox="true"/>
          <p:nvPr/>
        </p:nvSpPr>
        <p:spPr>
          <a:xfrm rot="0">
            <a:off x="952500" y="1981200"/>
            <a:ext cx="7620000" cy="588592"/>
          </a:xfrm>
          <a:prstGeom prst="rect">
            <a:avLst/>
          </a:prstGeom>
        </p:spPr>
        <p:txBody>
          <a:bodyPr anchor="t" rtlCol="false" tIns="0" lIns="0" bIns="0" rIns="0">
            <a:spAutoFit/>
          </a:bodyPr>
          <a:lstStyle/>
          <a:p>
            <a:pPr algn="l" marL="0" indent="0" lvl="0">
              <a:lnSpc>
                <a:spcPts val="4422"/>
              </a:lnSpc>
              <a:spcBef>
                <a:spcPct val="0"/>
              </a:spcBef>
            </a:pPr>
            <a:r>
              <a:rPr lang="en-US" sz="4422" strike="noStrike" u="none">
                <a:solidFill>
                  <a:srgbClr val="293E9C"/>
                </a:solidFill>
                <a:latin typeface="Bricolage Grotesque"/>
                <a:ea typeface="Bricolage Grotesque"/>
                <a:cs typeface="Bricolage Grotesque"/>
                <a:sym typeface="Bricolage Grotesque"/>
              </a:rPr>
              <a:t>Type II Error</a:t>
            </a:r>
          </a:p>
        </p:txBody>
      </p:sp>
      <p:sp>
        <p:nvSpPr>
          <p:cNvPr name="TextBox 9" id="9"/>
          <p:cNvSpPr txBox="true"/>
          <p:nvPr/>
        </p:nvSpPr>
        <p:spPr>
          <a:xfrm rot="0">
            <a:off x="952500" y="2619375"/>
            <a:ext cx="7620000" cy="259715"/>
          </a:xfrm>
          <a:prstGeom prst="rect">
            <a:avLst/>
          </a:prstGeom>
        </p:spPr>
        <p:txBody>
          <a:bodyPr anchor="t" rtlCol="false" tIns="0" lIns="0" bIns="0" rIns="0">
            <a:spAutoFit/>
          </a:bodyPr>
          <a:lstStyle/>
          <a:p>
            <a:pPr algn="l" marL="0" indent="0" lvl="0">
              <a:lnSpc>
                <a:spcPts val="1960"/>
              </a:lnSpc>
              <a:spcBef>
                <a:spcPct val="0"/>
              </a:spcBef>
            </a:pPr>
            <a:r>
              <a:rPr lang="en-US" b="true" sz="1400" strike="noStrike" u="none">
                <a:solidFill>
                  <a:srgbClr val="3A58E4"/>
                </a:solidFill>
                <a:latin typeface="Poppins Bold"/>
                <a:ea typeface="Poppins Bold"/>
                <a:cs typeface="Poppins Bold"/>
                <a:sym typeface="Poppins Bold"/>
              </a:rPr>
              <a:t>FALSE NEGATIVE — FAILING TO REJECT A FALSE NULL HYPOTHESIS</a:t>
            </a:r>
          </a:p>
        </p:txBody>
      </p:sp>
      <p:grpSp>
        <p:nvGrpSpPr>
          <p:cNvPr name="Group 10" id="10"/>
          <p:cNvGrpSpPr/>
          <p:nvPr/>
        </p:nvGrpSpPr>
        <p:grpSpPr>
          <a:xfrm rot="0">
            <a:off x="952500" y="3143250"/>
            <a:ext cx="7620000" cy="1143000"/>
            <a:chOff x="0" y="0"/>
            <a:chExt cx="10160000" cy="1524000"/>
          </a:xfrm>
        </p:grpSpPr>
        <p:sp>
          <p:nvSpPr>
            <p:cNvPr name="Freeform 11" id="11"/>
            <p:cNvSpPr/>
            <p:nvPr/>
          </p:nvSpPr>
          <p:spPr>
            <a:xfrm flipH="false" flipV="false" rot="0">
              <a:off x="0" y="0"/>
              <a:ext cx="10160000" cy="1524000"/>
            </a:xfrm>
            <a:custGeom>
              <a:avLst/>
              <a:gdLst/>
              <a:ahLst/>
              <a:cxnLst/>
              <a:rect r="r" b="b" t="t" l="l"/>
              <a:pathLst>
                <a:path h="1524000" w="10160000">
                  <a:moveTo>
                    <a:pt x="152400" y="0"/>
                  </a:moveTo>
                  <a:lnTo>
                    <a:pt x="10007600" y="0"/>
                  </a:lnTo>
                  <a:cubicBezTo>
                    <a:pt x="10091769" y="0"/>
                    <a:pt x="10160000" y="68232"/>
                    <a:pt x="10160000" y="152400"/>
                  </a:cubicBezTo>
                  <a:lnTo>
                    <a:pt x="10160000" y="1371600"/>
                  </a:lnTo>
                  <a:cubicBezTo>
                    <a:pt x="10160000" y="1455768"/>
                    <a:pt x="10091769" y="1524000"/>
                    <a:pt x="1000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EF9E7"/>
            </a:solidFill>
          </p:spPr>
        </p:sp>
      </p:grpSp>
      <p:sp>
        <p:nvSpPr>
          <p:cNvPr name="TextBox 12" id="12"/>
          <p:cNvSpPr txBox="true"/>
          <p:nvPr/>
        </p:nvSpPr>
        <p:spPr>
          <a:xfrm rot="0">
            <a:off x="1238250" y="3228975"/>
            <a:ext cx="7048500" cy="1177290"/>
          </a:xfrm>
          <a:prstGeom prst="rect">
            <a:avLst/>
          </a:prstGeom>
        </p:spPr>
        <p:txBody>
          <a:bodyPr anchor="t" rtlCol="false" tIns="0" lIns="0" bIns="0" rIns="0">
            <a:spAutoFit/>
          </a:bodyPr>
          <a:lstStyle/>
          <a:p>
            <a:pPr algn="l" marL="0" indent="0" lvl="0">
              <a:lnSpc>
                <a:spcPts val="2399"/>
              </a:lnSpc>
              <a:spcBef>
                <a:spcPct val="0"/>
              </a:spcBef>
            </a:pPr>
            <a:r>
              <a:rPr lang="en-US" b="true" sz="1599" strike="noStrike" u="none">
                <a:solidFill>
                  <a:srgbClr val="D4AC0D"/>
                </a:solidFill>
                <a:latin typeface="Poppins Bold"/>
                <a:ea typeface="Poppins Bold"/>
                <a:cs typeface="Poppins Bold"/>
                <a:sym typeface="Poppins Bold"/>
              </a:rPr>
              <a:t>Definition:</a:t>
            </a:r>
          </a:p>
          <a:p>
            <a:pPr algn="l" marL="0" indent="0" lvl="0">
              <a:lnSpc>
                <a:spcPts val="2399"/>
              </a:lnSpc>
              <a:spcBef>
                <a:spcPct val="0"/>
              </a:spcBef>
            </a:pPr>
            <a:r>
              <a:rPr lang="en-US" sz="1599" strike="noStrike" u="none">
                <a:solidFill>
                  <a:srgbClr val="D4AC0D"/>
                </a:solidFill>
                <a:latin typeface="Poppins"/>
                <a:ea typeface="Poppins"/>
                <a:cs typeface="Poppins"/>
                <a:sym typeface="Poppins"/>
              </a:rPr>
              <a:t>Type II Error occurs when we fail to reject the null hypothesis (H0) even though it is actually false. We miss a real effect or difference that truly exists.</a:t>
            </a:r>
          </a:p>
        </p:txBody>
      </p:sp>
      <p:sp>
        <p:nvSpPr>
          <p:cNvPr name="TextBox 13" id="13"/>
          <p:cNvSpPr txBox="true"/>
          <p:nvPr/>
        </p:nvSpPr>
        <p:spPr>
          <a:xfrm rot="0">
            <a:off x="952500" y="4524375"/>
            <a:ext cx="7620000" cy="283210"/>
          </a:xfrm>
          <a:prstGeom prst="rect">
            <a:avLst/>
          </a:prstGeom>
        </p:spPr>
        <p:txBody>
          <a:bodyPr anchor="t" rtlCol="false" tIns="0" lIns="0" bIns="0" rIns="0">
            <a:spAutoFit/>
          </a:bodyPr>
          <a:lstStyle/>
          <a:p>
            <a:pPr algn="l" marL="0" indent="0" lvl="0">
              <a:lnSpc>
                <a:spcPts val="2239"/>
              </a:lnSpc>
              <a:spcBef>
                <a:spcPct val="0"/>
              </a:spcBef>
            </a:pPr>
            <a:r>
              <a:rPr lang="en-US" b="true" sz="1599" strike="noStrike" u="none">
                <a:solidFill>
                  <a:srgbClr val="293E9C"/>
                </a:solidFill>
                <a:latin typeface="Poppins Bold"/>
                <a:ea typeface="Poppins Bold"/>
                <a:cs typeface="Poppins Bold"/>
                <a:sym typeface="Poppins Bold"/>
              </a:rPr>
              <a:t>Key Points:</a:t>
            </a:r>
          </a:p>
        </p:txBody>
      </p:sp>
      <p:grpSp>
        <p:nvGrpSpPr>
          <p:cNvPr name="Group 14" id="14"/>
          <p:cNvGrpSpPr/>
          <p:nvPr/>
        </p:nvGrpSpPr>
        <p:grpSpPr>
          <a:xfrm rot="0">
            <a:off x="952500" y="6286500"/>
            <a:ext cx="7620000" cy="1238250"/>
            <a:chOff x="0" y="0"/>
            <a:chExt cx="10160000" cy="1651000"/>
          </a:xfrm>
        </p:grpSpPr>
        <p:sp>
          <p:nvSpPr>
            <p:cNvPr name="Freeform 15" id="15"/>
            <p:cNvSpPr/>
            <p:nvPr/>
          </p:nvSpPr>
          <p:spPr>
            <a:xfrm flipH="false" flipV="false" rot="0">
              <a:off x="0" y="0"/>
              <a:ext cx="10160000" cy="1651000"/>
            </a:xfrm>
            <a:custGeom>
              <a:avLst/>
              <a:gdLst/>
              <a:ahLst/>
              <a:cxnLst/>
              <a:rect r="r" b="b" t="t" l="l"/>
              <a:pathLst>
                <a:path h="1651000" w="10160000">
                  <a:moveTo>
                    <a:pt x="165100" y="0"/>
                  </a:moveTo>
                  <a:lnTo>
                    <a:pt x="9994900" y="0"/>
                  </a:lnTo>
                  <a:cubicBezTo>
                    <a:pt x="10086082" y="0"/>
                    <a:pt x="10160000" y="73918"/>
                    <a:pt x="10160000" y="165100"/>
                  </a:cubicBezTo>
                  <a:lnTo>
                    <a:pt x="10160000" y="1485900"/>
                  </a:lnTo>
                  <a:cubicBezTo>
                    <a:pt x="10160000" y="1577082"/>
                    <a:pt x="10086082" y="1651000"/>
                    <a:pt x="9994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EEF1FC"/>
            </a:solidFill>
          </p:spPr>
        </p:sp>
      </p:grpSp>
      <p:sp>
        <p:nvSpPr>
          <p:cNvPr name="TextBox 16" id="16"/>
          <p:cNvSpPr txBox="true"/>
          <p:nvPr/>
        </p:nvSpPr>
        <p:spPr>
          <a:xfrm rot="0">
            <a:off x="1238250" y="6372225"/>
            <a:ext cx="7048500" cy="1143000"/>
          </a:xfrm>
          <a:prstGeom prst="rect">
            <a:avLst/>
          </a:prstGeom>
        </p:spPr>
        <p:txBody>
          <a:bodyPr anchor="t" rtlCol="false" tIns="0" lIns="0" bIns="0" rIns="0">
            <a:spAutoFit/>
          </a:bodyPr>
          <a:lstStyle/>
          <a:p>
            <a:pPr algn="l" marL="0" indent="0" lvl="0">
              <a:lnSpc>
                <a:spcPts val="2250"/>
              </a:lnSpc>
              <a:spcBef>
                <a:spcPct val="0"/>
              </a:spcBef>
            </a:pPr>
            <a:r>
              <a:rPr lang="en-US" b="true" sz="1500" strike="noStrike" u="none">
                <a:solidFill>
                  <a:srgbClr val="293E9C"/>
                </a:solidFill>
                <a:latin typeface="Poppins Bold"/>
                <a:ea typeface="Poppins Bold"/>
                <a:cs typeface="Poppins Bold"/>
                <a:sym typeface="Poppins Bold"/>
              </a:rPr>
              <a:t>Example:</a:t>
            </a:r>
          </a:p>
          <a:p>
            <a:pPr algn="l" marL="0" indent="0" lvl="0">
              <a:lnSpc>
                <a:spcPts val="2250"/>
              </a:lnSpc>
              <a:spcBef>
                <a:spcPct val="0"/>
              </a:spcBef>
            </a:pPr>
            <a:r>
              <a:rPr lang="en-US" sz="1500" strike="noStrike" u="none">
                <a:solidFill>
                  <a:srgbClr val="293E9C"/>
                </a:solidFill>
                <a:latin typeface="Poppins"/>
                <a:ea typeface="Poppins"/>
                <a:cs typeface="Poppins"/>
                <a:sym typeface="Poppins"/>
              </a:rPr>
              <a:t>A pharmaceutical company concludes a new drug is NOT effective (fails to reject H0), but in reality the drug DOES work. Patients miss out on a beneficial treatment because the study failed to detect the real effect.</a:t>
            </a:r>
          </a:p>
        </p:txBody>
      </p:sp>
      <p:grpSp>
        <p:nvGrpSpPr>
          <p:cNvPr name="Group 17" id="17"/>
          <p:cNvGrpSpPr/>
          <p:nvPr/>
        </p:nvGrpSpPr>
        <p:grpSpPr>
          <a:xfrm rot="0">
            <a:off x="952500" y="7810500"/>
            <a:ext cx="7620000" cy="666750"/>
            <a:chOff x="0" y="0"/>
            <a:chExt cx="10160000" cy="889000"/>
          </a:xfrm>
        </p:grpSpPr>
        <p:sp>
          <p:nvSpPr>
            <p:cNvPr name="Freeform 18" id="18"/>
            <p:cNvSpPr/>
            <p:nvPr/>
          </p:nvSpPr>
          <p:spPr>
            <a:xfrm flipH="false" flipV="false" rot="0">
              <a:off x="0" y="0"/>
              <a:ext cx="10160000" cy="889000"/>
            </a:xfrm>
            <a:custGeom>
              <a:avLst/>
              <a:gdLst/>
              <a:ahLst/>
              <a:cxnLst/>
              <a:rect r="r" b="b" t="t" l="l"/>
              <a:pathLst>
                <a:path h="889000" w="10160000">
                  <a:moveTo>
                    <a:pt x="88900" y="0"/>
                  </a:moveTo>
                  <a:lnTo>
                    <a:pt x="10071100" y="0"/>
                  </a:lnTo>
                  <a:cubicBezTo>
                    <a:pt x="10120198" y="0"/>
                    <a:pt x="10160000" y="39802"/>
                    <a:pt x="10160000" y="88900"/>
                  </a:cubicBezTo>
                  <a:lnTo>
                    <a:pt x="10160000" y="800100"/>
                  </a:lnTo>
                  <a:cubicBezTo>
                    <a:pt x="10160000" y="849198"/>
                    <a:pt x="10120198" y="889000"/>
                    <a:pt x="10071100" y="889000"/>
                  </a:cubicBezTo>
                  <a:lnTo>
                    <a:pt x="88900" y="889000"/>
                  </a:lnTo>
                  <a:cubicBezTo>
                    <a:pt x="39802" y="889000"/>
                    <a:pt x="0" y="849198"/>
                    <a:pt x="0" y="800100"/>
                  </a:cubicBezTo>
                  <a:lnTo>
                    <a:pt x="0" y="88900"/>
                  </a:lnTo>
                  <a:cubicBezTo>
                    <a:pt x="0" y="39802"/>
                    <a:pt x="39802" y="0"/>
                    <a:pt x="88900" y="0"/>
                  </a:cubicBezTo>
                  <a:close/>
                </a:path>
              </a:pathLst>
            </a:custGeom>
            <a:solidFill>
              <a:srgbClr val="293E9C"/>
            </a:solidFill>
          </p:spPr>
        </p:sp>
      </p:grpSp>
      <p:sp>
        <p:nvSpPr>
          <p:cNvPr name="TextBox 19" id="19"/>
          <p:cNvSpPr txBox="true"/>
          <p:nvPr/>
        </p:nvSpPr>
        <p:spPr>
          <a:xfrm rot="0">
            <a:off x="1047750" y="7858125"/>
            <a:ext cx="7429500" cy="612325"/>
          </a:xfrm>
          <a:prstGeom prst="rect">
            <a:avLst/>
          </a:prstGeom>
        </p:spPr>
        <p:txBody>
          <a:bodyPr anchor="t" rtlCol="false" tIns="0" lIns="0" bIns="0" rIns="0">
            <a:spAutoFit/>
          </a:bodyPr>
          <a:lstStyle/>
          <a:p>
            <a:pPr algn="ctr" marL="0" indent="0" lvl="0">
              <a:lnSpc>
                <a:spcPts val="2357"/>
              </a:lnSpc>
              <a:spcBef>
                <a:spcPct val="0"/>
              </a:spcBef>
            </a:pPr>
            <a:r>
              <a:rPr lang="en-US" sz="2357" strike="noStrike" u="none">
                <a:solidFill>
                  <a:srgbClr val="FFFFFF"/>
                </a:solidFill>
                <a:latin typeface="Bricolage Grotesque"/>
                <a:ea typeface="Bricolage Grotesque"/>
                <a:cs typeface="Bricolage Grotesque"/>
                <a:sym typeface="Bricolage Grotesque"/>
              </a:rPr>
              <a:t>P(Type II Error) = P(Fail to Reject H0 | H0 is false) = beta</a:t>
            </a:r>
          </a:p>
        </p:txBody>
      </p:sp>
      <p:grpSp>
        <p:nvGrpSpPr>
          <p:cNvPr name="Group 20" id="20"/>
          <p:cNvGrpSpPr/>
          <p:nvPr/>
        </p:nvGrpSpPr>
        <p:grpSpPr>
          <a:xfrm rot="0">
            <a:off x="10477500" y="3333750"/>
            <a:ext cx="4762500" cy="3810000"/>
            <a:chOff x="0" y="0"/>
            <a:chExt cx="6350000" cy="5080000"/>
          </a:xfrm>
        </p:grpSpPr>
        <p:sp>
          <p:nvSpPr>
            <p:cNvPr name="Freeform 21" id="21"/>
            <p:cNvSpPr/>
            <p:nvPr/>
          </p:nvSpPr>
          <p:spPr>
            <a:xfrm flipH="false" flipV="false" rot="0">
              <a:off x="0" y="0"/>
              <a:ext cx="6350000" cy="5080000"/>
            </a:xfrm>
            <a:custGeom>
              <a:avLst/>
              <a:gdLst/>
              <a:ahLst/>
              <a:cxnLst/>
              <a:rect r="r" b="b" t="t" l="l"/>
              <a:pathLst>
                <a:path h="5080000" w="6350000">
                  <a:moveTo>
                    <a:pt x="508000" y="0"/>
                  </a:moveTo>
                  <a:lnTo>
                    <a:pt x="5842000" y="0"/>
                  </a:lnTo>
                  <a:cubicBezTo>
                    <a:pt x="6122561" y="0"/>
                    <a:pt x="6350000" y="227439"/>
                    <a:pt x="6350000" y="508000"/>
                  </a:cubicBezTo>
                  <a:lnTo>
                    <a:pt x="6350000" y="4572000"/>
                  </a:lnTo>
                  <a:cubicBezTo>
                    <a:pt x="6350000" y="4852561"/>
                    <a:pt x="6122561" y="5080000"/>
                    <a:pt x="5842000" y="5080000"/>
                  </a:cubicBezTo>
                  <a:lnTo>
                    <a:pt x="508000" y="5080000"/>
                  </a:lnTo>
                  <a:cubicBezTo>
                    <a:pt x="227439" y="5080000"/>
                    <a:pt x="0" y="4852561"/>
                    <a:pt x="0" y="4572000"/>
                  </a:cubicBezTo>
                  <a:lnTo>
                    <a:pt x="0" y="508000"/>
                  </a:lnTo>
                  <a:cubicBezTo>
                    <a:pt x="0" y="227439"/>
                    <a:pt x="227439" y="0"/>
                    <a:pt x="508000" y="0"/>
                  </a:cubicBezTo>
                  <a:close/>
                </a:path>
              </a:pathLst>
            </a:custGeom>
            <a:blipFill>
              <a:blip r:embed="rId2"/>
              <a:stretch>
                <a:fillRect l="0" t="0" r="0" b="0"/>
              </a:stretch>
            </a:blipFill>
          </p:spPr>
        </p:sp>
      </p:grpSp>
      <p:sp>
        <p:nvSpPr>
          <p:cNvPr name="TextBox 22" id="22"/>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657707"/>
            <a:ext cx="5445624" cy="2380919"/>
            <a:chOff x="0" y="0"/>
            <a:chExt cx="7260833" cy="3174559"/>
          </a:xfrm>
        </p:grpSpPr>
        <p:sp>
          <p:nvSpPr>
            <p:cNvPr name="TextBox 3" id="3"/>
            <p:cNvSpPr txBox="true"/>
            <p:nvPr/>
          </p:nvSpPr>
          <p:spPr>
            <a:xfrm rot="0">
              <a:off x="304088" y="180975"/>
              <a:ext cx="6956745" cy="2993584"/>
            </a:xfrm>
            <a:prstGeom prst="rect">
              <a:avLst/>
            </a:prstGeom>
          </p:spPr>
          <p:txBody>
            <a:bodyPr anchor="t" rtlCol="false" tIns="0" lIns="0" bIns="0" rIns="0">
              <a:spAutoFit/>
            </a:bodyPr>
            <a:lstStyle/>
            <a:p>
              <a:pPr algn="l" marL="0" indent="0" lvl="0">
                <a:lnSpc>
                  <a:spcPts val="8440"/>
                </a:lnSpc>
              </a:pPr>
              <a:r>
                <a:rPr lang="en-US" sz="8612" spc="-551">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Z-test Explanation</a:t>
              </a:r>
            </a:p>
          </p:txBody>
        </p:sp>
        <p:grpSp>
          <p:nvGrpSpPr>
            <p:cNvPr name="Group 4" id="4"/>
            <p:cNvGrpSpPr/>
            <p:nvPr/>
          </p:nvGrpSpPr>
          <p:grpSpPr>
            <a:xfrm rot="0">
              <a:off x="0" y="14485"/>
              <a:ext cx="63500" cy="2720890"/>
              <a:chOff x="0" y="0"/>
              <a:chExt cx="12543" cy="537460"/>
            </a:xfrm>
          </p:grpSpPr>
          <p:sp>
            <p:nvSpPr>
              <p:cNvPr name="Freeform 5" id="5"/>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6" id="6"/>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grpSp>
        <p:nvGrpSpPr>
          <p:cNvPr name="Group 7" id="7"/>
          <p:cNvGrpSpPr/>
          <p:nvPr/>
        </p:nvGrpSpPr>
        <p:grpSpPr>
          <a:xfrm rot="0">
            <a:off x="1190951" y="3333750"/>
            <a:ext cx="8201025" cy="354180"/>
            <a:chOff x="0" y="0"/>
            <a:chExt cx="10934700" cy="472240"/>
          </a:xfrm>
        </p:grpSpPr>
        <p:sp>
          <p:nvSpPr>
            <p:cNvPr name="TextBox 8" id="8"/>
            <p:cNvSpPr txBox="true"/>
            <p:nvPr/>
          </p:nvSpPr>
          <p:spPr>
            <a:xfrm rot="0">
              <a:off x="0" y="-39536"/>
              <a:ext cx="10820400" cy="511776"/>
            </a:xfrm>
            <a:prstGeom prst="rect">
              <a:avLst/>
            </a:prstGeom>
          </p:spPr>
          <p:txBody>
            <a:bodyPr anchor="t" rtlCol="false" tIns="0" lIns="0" bIns="0" rIns="0">
              <a:spAutoFit/>
            </a:bodyPr>
            <a:lstStyle/>
            <a:p>
              <a:pPr algn="l" marL="0" indent="0" lvl="0">
                <a:lnSpc>
                  <a:spcPts val="3125"/>
                </a:lnSpc>
              </a:pPr>
              <a:r>
                <a:rPr lang="en-US" b="true" sz="2232" spc="-5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WHEN TO USE, ASSUMPTIONS, FORMULA, AND DISTRIBUTION</a:t>
              </a:r>
            </a:p>
          </p:txBody>
        </p:sp>
      </p:grpSp>
      <p:sp>
        <p:nvSpPr>
          <p:cNvPr name="TextBox 9" id="9"/>
          <p:cNvSpPr txBox="true"/>
          <p:nvPr/>
        </p:nvSpPr>
        <p:spPr>
          <a:xfrm rot="0">
            <a:off x="1190951" y="3926055"/>
            <a:ext cx="8201025" cy="4122688"/>
          </a:xfrm>
          <a:prstGeom prst="rect">
            <a:avLst/>
          </a:prstGeom>
        </p:spPr>
        <p:txBody>
          <a:bodyPr anchor="t" rtlCol="false" tIns="0" lIns="0" bIns="0" rIns="0">
            <a:spAutoFit/>
          </a:bodyPr>
          <a:lstStyle/>
          <a:p>
            <a:pPr algn="just" marL="0" indent="0" lvl="0">
              <a:lnSpc>
                <a:spcPts val="2715"/>
              </a:lnSpc>
            </a:pPr>
            <a:r>
              <a:rPr lang="en-US" sz="1939" spc="-5">
                <a:solidFill>
                  <a:srgbClr val="3A58E4"/>
                </a:solidFill>
                <a:latin typeface="Poppins"/>
                <a:ea typeface="Poppins"/>
                <a:cs typeface="Poppins"/>
                <a:sym typeface="Poppins"/>
              </a:rPr>
              <a:t>The Z-test is used when the population variance is known and sample sizes are large (n &gt; 30). Under these conditions, the sampling distribution of the mean follows a normal distribution.</a:t>
            </a:r>
          </a:p>
          <a:p>
            <a:pPr algn="just" marL="0" indent="0" lvl="0">
              <a:lnSpc>
                <a:spcPts val="2715"/>
              </a:lnSpc>
            </a:pPr>
            <a:r>
              <a:rPr lang="en-US" sz="1939" spc="-5">
                <a:solidFill>
                  <a:srgbClr val="3A58E4"/>
                </a:solidFill>
                <a:latin typeface="Poppins"/>
                <a:ea typeface="Poppins"/>
                <a:cs typeface="Poppins"/>
                <a:sym typeface="Poppins"/>
              </a:rPr>
              <a:t>Formula: Z = (x̄ - μ₀) / (σ / √n)</a:t>
            </a:r>
          </a:p>
          <a:p>
            <a:pPr algn="just" marL="0" indent="0" lvl="0">
              <a:lnSpc>
                <a:spcPts val="2715"/>
              </a:lnSpc>
            </a:pPr>
            <a:r>
              <a:rPr lang="en-US" sz="1939" spc="-5">
                <a:solidFill>
                  <a:srgbClr val="3A58E4"/>
                </a:solidFill>
                <a:latin typeface="Poppins"/>
                <a:ea typeface="Poppins"/>
                <a:cs typeface="Poppins"/>
                <a:sym typeface="Poppins"/>
              </a:rPr>
              <a:t>Where:</a:t>
            </a:r>
          </a:p>
          <a:p>
            <a:pPr algn="just" marL="0" indent="0" lvl="0">
              <a:lnSpc>
                <a:spcPts val="2715"/>
              </a:lnSpc>
            </a:pPr>
            <a:r>
              <a:rPr lang="en-US" sz="1939" spc="-5">
                <a:solidFill>
                  <a:srgbClr val="3A58E4"/>
                </a:solidFill>
                <a:latin typeface="Poppins"/>
                <a:ea typeface="Poppins"/>
                <a:cs typeface="Poppins"/>
                <a:sym typeface="Poppins"/>
              </a:rPr>
              <a:t>• x̄ = sample mean</a:t>
            </a:r>
          </a:p>
          <a:p>
            <a:pPr algn="just" marL="0" indent="0" lvl="0">
              <a:lnSpc>
                <a:spcPts val="2715"/>
              </a:lnSpc>
            </a:pPr>
            <a:r>
              <a:rPr lang="en-US" sz="1939" spc="-5">
                <a:solidFill>
                  <a:srgbClr val="3A58E4"/>
                </a:solidFill>
                <a:latin typeface="Poppins"/>
                <a:ea typeface="Poppins"/>
                <a:cs typeface="Poppins"/>
                <a:sym typeface="Poppins"/>
              </a:rPr>
              <a:t>• μ₀ = hypothesized population mean</a:t>
            </a:r>
          </a:p>
          <a:p>
            <a:pPr algn="just" marL="0" indent="0" lvl="0">
              <a:lnSpc>
                <a:spcPts val="2715"/>
              </a:lnSpc>
            </a:pPr>
            <a:r>
              <a:rPr lang="en-US" sz="1939" spc="-5">
                <a:solidFill>
                  <a:srgbClr val="3A58E4"/>
                </a:solidFill>
                <a:latin typeface="Poppins"/>
                <a:ea typeface="Poppins"/>
                <a:cs typeface="Poppins"/>
                <a:sym typeface="Poppins"/>
              </a:rPr>
              <a:t>• σ = population standard deviation</a:t>
            </a:r>
          </a:p>
          <a:p>
            <a:pPr algn="just" marL="0" indent="0" lvl="0">
              <a:lnSpc>
                <a:spcPts val="2715"/>
              </a:lnSpc>
            </a:pPr>
            <a:r>
              <a:rPr lang="en-US" sz="1939" spc="-5">
                <a:solidFill>
                  <a:srgbClr val="3A58E4"/>
                </a:solidFill>
                <a:latin typeface="Poppins"/>
                <a:ea typeface="Poppins"/>
                <a:cs typeface="Poppins"/>
                <a:sym typeface="Poppins"/>
              </a:rPr>
              <a:t>• n = sample size</a:t>
            </a:r>
          </a:p>
          <a:p>
            <a:pPr algn="just" marL="0" indent="0" lvl="0">
              <a:lnSpc>
                <a:spcPts val="2715"/>
              </a:lnSpc>
            </a:pPr>
            <a:r>
              <a:rPr lang="en-US" sz="1939" spc="-5">
                <a:solidFill>
                  <a:srgbClr val="3A58E4"/>
                </a:solidFill>
                <a:latin typeface="Poppins"/>
                <a:ea typeface="Poppins"/>
                <a:cs typeface="Poppins"/>
                <a:sym typeface="Poppins"/>
              </a:rPr>
              <a:t>The test statistic follows the standard normal distribution (mean = 0, SD = 1), allowing us to determine the probability of observing our sample result if H₀ is true.</a:t>
            </a:r>
          </a:p>
        </p:txBody>
      </p:sp>
      <p:sp>
        <p:nvSpPr>
          <p:cNvPr name="Freeform 10" id="10"/>
          <p:cNvSpPr/>
          <p:nvPr/>
        </p:nvSpPr>
        <p:spPr>
          <a:xfrm flipH="false" flipV="false" rot="0">
            <a:off x="10001250" y="3333750"/>
            <a:ext cx="5238750" cy="4191000"/>
          </a:xfrm>
          <a:custGeom>
            <a:avLst/>
            <a:gdLst/>
            <a:ahLst/>
            <a:cxnLst/>
            <a:rect r="r" b="b" t="t" l="l"/>
            <a:pathLst>
              <a:path h="4191000" w="5238750">
                <a:moveTo>
                  <a:pt x="0" y="0"/>
                </a:moveTo>
                <a:lnTo>
                  <a:pt x="5238750" y="0"/>
                </a:lnTo>
                <a:lnTo>
                  <a:pt x="5238750" y="4191000"/>
                </a:lnTo>
                <a:lnTo>
                  <a:pt x="0" y="4191000"/>
                </a:lnTo>
                <a:lnTo>
                  <a:pt x="0" y="0"/>
                </a:lnTo>
                <a:close/>
              </a:path>
            </a:pathLst>
          </a:custGeom>
          <a:blipFill>
            <a:blip r:embed="rId2"/>
            <a:stretch>
              <a:fillRect l="-28585" t="-12500" r="-28585" b="-12500"/>
            </a:stretch>
          </a:blipFill>
        </p:spPr>
      </p:sp>
      <p:sp>
        <p:nvSpPr>
          <p:cNvPr name="TextBox 11" id="11"/>
          <p:cNvSpPr txBox="true"/>
          <p:nvPr/>
        </p:nvSpPr>
        <p:spPr>
          <a:xfrm rot="0">
            <a:off x="1190951" y="8478481"/>
            <a:ext cx="8810299" cy="404770"/>
          </a:xfrm>
          <a:prstGeom prst="rect">
            <a:avLst/>
          </a:prstGeom>
        </p:spPr>
        <p:txBody>
          <a:bodyPr anchor="t" rtlCol="false" tIns="0" lIns="0" bIns="0" rIns="0">
            <a:spAutoFit/>
          </a:bodyPr>
          <a:lstStyle/>
          <a:p>
            <a:pPr algn="ctr">
              <a:lnSpc>
                <a:spcPts val="3420"/>
              </a:lnSpc>
              <a:spcBef>
                <a:spcPct val="0"/>
              </a:spcBef>
            </a:pPr>
            <a:r>
              <a:rPr lang="en-US" sz="2443">
                <a:solidFill>
                  <a:srgbClr val="3A58E4"/>
                </a:solidFill>
                <a:latin typeface="Canva Sans"/>
                <a:ea typeface="Canva Sans"/>
                <a:cs typeface="Canva Sans"/>
                <a:sym typeface="Canva Sans"/>
              </a:rPr>
              <a:t>Large samples produce more stable sampling distributions.</a:t>
            </a:r>
          </a:p>
        </p:txBody>
      </p:sp>
      <p:grpSp>
        <p:nvGrpSpPr>
          <p:cNvPr name="Group 12" id="12"/>
          <p:cNvGrpSpPr/>
          <p:nvPr/>
        </p:nvGrpSpPr>
        <p:grpSpPr>
          <a:xfrm rot="0">
            <a:off x="17535525" y="0"/>
            <a:ext cx="762000" cy="704850"/>
            <a:chOff x="0" y="0"/>
            <a:chExt cx="1016000" cy="939800"/>
          </a:xfrm>
        </p:grpSpPr>
        <p:sp>
          <p:nvSpPr>
            <p:cNvPr name="Freeform 13" id="1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14" id="1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a:solidFill>
                  <a:srgbClr val="FFFFFF"/>
                </a:solidFill>
                <a:latin typeface="Bricolage Grotesque"/>
                <a:ea typeface="Bricolage Grotesque"/>
                <a:cs typeface="Bricolage Grotesque"/>
                <a:sym typeface="Bricolage Grotesque"/>
              </a:rPr>
              <a:t>13</a:t>
            </a:r>
          </a:p>
        </p:txBody>
      </p:sp>
      <p:sp>
        <p:nvSpPr>
          <p:cNvPr name="TextBox 15" id="15"/>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372074"/>
            <a:ext cx="5445624" cy="2380919"/>
            <a:chOff x="0" y="0"/>
            <a:chExt cx="7260833" cy="3174559"/>
          </a:xfrm>
        </p:grpSpPr>
        <p:sp>
          <p:nvSpPr>
            <p:cNvPr name="TextBox 3" id="3"/>
            <p:cNvSpPr txBox="true"/>
            <p:nvPr/>
          </p:nvSpPr>
          <p:spPr>
            <a:xfrm rot="0">
              <a:off x="304088" y="180975"/>
              <a:ext cx="6956745" cy="2993584"/>
            </a:xfrm>
            <a:prstGeom prst="rect">
              <a:avLst/>
            </a:prstGeom>
          </p:spPr>
          <p:txBody>
            <a:bodyPr anchor="t" rtlCol="false" tIns="0" lIns="0" bIns="0" rIns="0">
              <a:spAutoFit/>
            </a:bodyPr>
            <a:lstStyle/>
            <a:p>
              <a:pPr algn="l" marL="0" indent="0" lvl="0">
                <a:lnSpc>
                  <a:spcPts val="8440"/>
                </a:lnSpc>
              </a:pPr>
              <a:r>
                <a:rPr lang="en-US" sz="8612" spc="-551">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T-test Explanation</a:t>
              </a:r>
            </a:p>
          </p:txBody>
        </p:sp>
        <p:grpSp>
          <p:nvGrpSpPr>
            <p:cNvPr name="Group 4" id="4"/>
            <p:cNvGrpSpPr/>
            <p:nvPr/>
          </p:nvGrpSpPr>
          <p:grpSpPr>
            <a:xfrm rot="0">
              <a:off x="0" y="14485"/>
              <a:ext cx="63500" cy="2720890"/>
              <a:chOff x="0" y="0"/>
              <a:chExt cx="12543" cy="537460"/>
            </a:xfrm>
          </p:grpSpPr>
          <p:sp>
            <p:nvSpPr>
              <p:cNvPr name="Freeform 5" id="5"/>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6" id="6"/>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grpSp>
        <p:nvGrpSpPr>
          <p:cNvPr name="Group 7" id="7"/>
          <p:cNvGrpSpPr/>
          <p:nvPr/>
        </p:nvGrpSpPr>
        <p:grpSpPr>
          <a:xfrm rot="0">
            <a:off x="942975" y="3084360"/>
            <a:ext cx="8201025" cy="379289"/>
            <a:chOff x="0" y="0"/>
            <a:chExt cx="10934700" cy="505718"/>
          </a:xfrm>
        </p:grpSpPr>
        <p:sp>
          <p:nvSpPr>
            <p:cNvPr name="TextBox 8" id="8"/>
            <p:cNvSpPr txBox="true"/>
            <p:nvPr/>
          </p:nvSpPr>
          <p:spPr>
            <a:xfrm rot="0">
              <a:off x="0" y="-49061"/>
              <a:ext cx="10820400"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WHEN TO USE, ASSUMPTIONS, FORMULA &amp; DISTRIBUTION</a:t>
              </a:r>
            </a:p>
          </p:txBody>
        </p:sp>
      </p:grpSp>
      <p:sp>
        <p:nvSpPr>
          <p:cNvPr name="TextBox 9" id="9"/>
          <p:cNvSpPr txBox="true"/>
          <p:nvPr/>
        </p:nvSpPr>
        <p:spPr>
          <a:xfrm rot="0">
            <a:off x="942975" y="3604964"/>
            <a:ext cx="8201025" cy="4089686"/>
          </a:xfrm>
          <a:prstGeom prst="rect">
            <a:avLst/>
          </a:prstGeom>
        </p:spPr>
        <p:txBody>
          <a:bodyPr anchor="t" rtlCol="false" tIns="0" lIns="0" bIns="0" rIns="0">
            <a:spAutoFit/>
          </a:bodyPr>
          <a:lstStyle/>
          <a:p>
            <a:pPr algn="just" marL="0" indent="0" lvl="0">
              <a:lnSpc>
                <a:spcPts val="2959"/>
              </a:lnSpc>
            </a:pPr>
            <a:r>
              <a:rPr lang="en-US" sz="2113" spc="-6">
                <a:solidFill>
                  <a:srgbClr val="3A58E4"/>
                </a:solidFill>
                <a:latin typeface="Poppins"/>
                <a:ea typeface="Poppins"/>
                <a:cs typeface="Poppins"/>
                <a:sym typeface="Poppins"/>
              </a:rPr>
              <a:t>The T-test is used when population variance is unknown and sample sizes are small (n≤30). It provides robust inference for real-world business scenarios where population parameters are rarely known.</a:t>
            </a:r>
          </a:p>
          <a:p>
            <a:pPr algn="just" marL="0" indent="0" lvl="0">
              <a:lnSpc>
                <a:spcPts val="2959"/>
              </a:lnSpc>
            </a:pPr>
            <a:r>
              <a:rPr lang="en-US" sz="2113" spc="-6">
                <a:solidFill>
                  <a:srgbClr val="3A58E4"/>
                </a:solidFill>
                <a:latin typeface="Poppins"/>
                <a:ea typeface="Poppins"/>
                <a:cs typeface="Poppins"/>
                <a:sym typeface="Poppins"/>
              </a:rPr>
              <a:t>Formula: t = (x̄ - μ₀) / (s / √n)</a:t>
            </a:r>
          </a:p>
          <a:p>
            <a:pPr algn="just" marL="0" indent="0" lvl="0">
              <a:lnSpc>
                <a:spcPts val="2959"/>
              </a:lnSpc>
            </a:pPr>
            <a:r>
              <a:rPr lang="en-US" sz="2113" spc="-6">
                <a:solidFill>
                  <a:srgbClr val="3A58E4"/>
                </a:solidFill>
                <a:latin typeface="Poppins"/>
                <a:ea typeface="Poppins"/>
                <a:cs typeface="Poppins"/>
                <a:sym typeface="Poppins"/>
              </a:rPr>
              <a:t>Where x̄ is sample mean, μ₀ is hypothesized population mean, s is sample standard deviation, and n is sample size.</a:t>
            </a:r>
          </a:p>
          <a:p>
            <a:pPr algn="just" marL="0" indent="0" lvl="0">
              <a:lnSpc>
                <a:spcPts val="2959"/>
              </a:lnSpc>
            </a:pPr>
            <a:r>
              <a:rPr lang="en-US" sz="2113" spc="-6">
                <a:solidFill>
                  <a:srgbClr val="3A58E4"/>
                </a:solidFill>
                <a:latin typeface="Poppins"/>
                <a:ea typeface="Poppins"/>
                <a:cs typeface="Poppins"/>
                <a:sym typeface="Poppins"/>
              </a:rPr>
              <a:t>The test statistic follows a t-distribution with degrees of freedom df = n - 1. Unlike the normal distribution, the t-distribution has heavier tails, accounting for additional uncertainty when estimating variance from small samples.</a:t>
            </a:r>
          </a:p>
        </p:txBody>
      </p:sp>
      <p:grpSp>
        <p:nvGrpSpPr>
          <p:cNvPr name="Group 10" id="10"/>
          <p:cNvGrpSpPr/>
          <p:nvPr/>
        </p:nvGrpSpPr>
        <p:grpSpPr>
          <a:xfrm rot="0">
            <a:off x="17543337" y="129"/>
            <a:ext cx="744663" cy="743891"/>
            <a:chOff x="0" y="0"/>
            <a:chExt cx="992883" cy="991855"/>
          </a:xfrm>
        </p:grpSpPr>
        <p:grpSp>
          <p:nvGrpSpPr>
            <p:cNvPr name="Group 11" id="11"/>
            <p:cNvGrpSpPr/>
            <p:nvPr/>
          </p:nvGrpSpPr>
          <p:grpSpPr>
            <a:xfrm rot="0">
              <a:off x="0" y="0"/>
              <a:ext cx="992883" cy="991855"/>
              <a:chOff x="0" y="0"/>
              <a:chExt cx="787566" cy="786750"/>
            </a:xfrm>
          </p:grpSpPr>
          <p:sp>
            <p:nvSpPr>
              <p:cNvPr name="Freeform 12" id="12"/>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3" id="13"/>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4" id="14"/>
            <p:cNvSpPr txBox="true"/>
            <p:nvPr/>
          </p:nvSpPr>
          <p:spPr>
            <a:xfrm rot="0">
              <a:off x="128473" y="286682"/>
              <a:ext cx="735937" cy="475640"/>
            </a:xfrm>
            <a:prstGeom prst="rect">
              <a:avLst/>
            </a:prstGeom>
          </p:spPr>
          <p:txBody>
            <a:bodyPr anchor="t" rtlCol="false" tIns="0" lIns="0" bIns="0" rIns="0">
              <a:spAutoFit/>
            </a:bodyPr>
            <a:lstStyle/>
            <a:p>
              <a:pPr algn="ctr" marL="0" indent="0" lvl="0">
                <a:lnSpc>
                  <a:spcPts val="2584"/>
                </a:lnSpc>
              </a:pPr>
              <a:r>
                <a:rPr lang="en-US" sz="2637" spc="-168">
                  <a:solidFill>
                    <a:srgbClr val="FFFFFF"/>
                  </a:solidFill>
                  <a:latin typeface="Bricolage Grotesque"/>
                  <a:ea typeface="Bricolage Grotesque"/>
                  <a:cs typeface="Bricolage Grotesque"/>
                  <a:sym typeface="Bricolage Grotesque"/>
                </a:rPr>
                <a:t>14</a:t>
              </a:r>
            </a:p>
          </p:txBody>
        </p:sp>
      </p:grpSp>
      <p:sp>
        <p:nvSpPr>
          <p:cNvPr name="Freeform 15" id="15"/>
          <p:cNvSpPr/>
          <p:nvPr/>
        </p:nvSpPr>
        <p:spPr>
          <a:xfrm flipH="false" flipV="false" rot="0">
            <a:off x="10960671" y="2321638"/>
            <a:ext cx="8251854" cy="6601483"/>
          </a:xfrm>
          <a:custGeom>
            <a:avLst/>
            <a:gdLst/>
            <a:ahLst/>
            <a:cxnLst/>
            <a:rect r="r" b="b" t="t" l="l"/>
            <a:pathLst>
              <a:path h="6601483" w="8251854">
                <a:moveTo>
                  <a:pt x="0" y="0"/>
                </a:moveTo>
                <a:lnTo>
                  <a:pt x="8251854" y="0"/>
                </a:lnTo>
                <a:lnTo>
                  <a:pt x="8251854" y="6601483"/>
                </a:lnTo>
                <a:lnTo>
                  <a:pt x="0" y="6601483"/>
                </a:lnTo>
                <a:lnTo>
                  <a:pt x="0" y="0"/>
                </a:lnTo>
                <a:close/>
              </a:path>
            </a:pathLst>
          </a:custGeom>
          <a:blipFill>
            <a:blip r:embed="rId2"/>
            <a:stretch>
              <a:fillRect l="0" t="0" r="0" b="0"/>
            </a:stretch>
          </a:blipFill>
        </p:spPr>
      </p:sp>
      <p:sp>
        <p:nvSpPr>
          <p:cNvPr name="TextBox 16" id="16"/>
          <p:cNvSpPr txBox="true"/>
          <p:nvPr/>
        </p:nvSpPr>
        <p:spPr>
          <a:xfrm rot="0">
            <a:off x="942975" y="7989925"/>
            <a:ext cx="7584430" cy="372745"/>
          </a:xfrm>
          <a:prstGeom prst="rect">
            <a:avLst/>
          </a:prstGeom>
        </p:spPr>
        <p:txBody>
          <a:bodyPr anchor="t" rtlCol="false" tIns="0" lIns="0" bIns="0" rIns="0">
            <a:spAutoFit/>
          </a:bodyPr>
          <a:lstStyle/>
          <a:p>
            <a:pPr algn="ctr">
              <a:lnSpc>
                <a:spcPts val="3079"/>
              </a:lnSpc>
              <a:spcBef>
                <a:spcPct val="0"/>
              </a:spcBef>
            </a:pPr>
            <a:r>
              <a:rPr lang="en-US" sz="2199">
                <a:solidFill>
                  <a:srgbClr val="3A58E4"/>
                </a:solidFill>
                <a:latin typeface="Canva Sans"/>
                <a:ea typeface="Canva Sans"/>
                <a:cs typeface="Canva Sans"/>
                <a:sym typeface="Canva Sans"/>
              </a:rPr>
              <a:t>T-distribution accounts for uncertainty in small samples.</a:t>
            </a:r>
          </a:p>
        </p:txBody>
      </p:sp>
      <p:sp>
        <p:nvSpPr>
          <p:cNvPr name="TextBox 17" id="17"/>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7469919" y="129"/>
            <a:ext cx="818081" cy="817234"/>
            <a:chOff x="0" y="0"/>
            <a:chExt cx="1090775" cy="1089645"/>
          </a:xfrm>
        </p:grpSpPr>
        <p:grpSp>
          <p:nvGrpSpPr>
            <p:cNvPr name="Group 3" id="3"/>
            <p:cNvGrpSpPr/>
            <p:nvPr/>
          </p:nvGrpSpPr>
          <p:grpSpPr>
            <a:xfrm rot="0">
              <a:off x="0" y="0"/>
              <a:ext cx="1090775" cy="1089645"/>
              <a:chOff x="0" y="0"/>
              <a:chExt cx="787566" cy="786750"/>
            </a:xfrm>
          </p:grpSpPr>
          <p:sp>
            <p:nvSpPr>
              <p:cNvPr name="Freeform 4" id="4"/>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5" id="5"/>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6" id="6"/>
            <p:cNvSpPr txBox="true"/>
            <p:nvPr/>
          </p:nvSpPr>
          <p:spPr>
            <a:xfrm rot="0">
              <a:off x="141140" y="299788"/>
              <a:ext cx="808496" cy="537694"/>
            </a:xfrm>
            <a:prstGeom prst="rect">
              <a:avLst/>
            </a:prstGeom>
          </p:spPr>
          <p:txBody>
            <a:bodyPr anchor="t" rtlCol="false" tIns="0" lIns="0" bIns="0" rIns="0">
              <a:spAutoFit/>
            </a:bodyPr>
            <a:lstStyle/>
            <a:p>
              <a:pPr algn="ctr" marL="0" indent="0" lvl="0">
                <a:lnSpc>
                  <a:spcPts val="2839"/>
                </a:lnSpc>
              </a:pPr>
              <a:r>
                <a:rPr lang="en-US" sz="2897" spc="-185">
                  <a:solidFill>
                    <a:srgbClr val="FFFFFF"/>
                  </a:solidFill>
                  <a:latin typeface="Bricolage Grotesque"/>
                  <a:ea typeface="Bricolage Grotesque"/>
                  <a:cs typeface="Bricolage Grotesque"/>
                  <a:sym typeface="Bricolage Grotesque"/>
                </a:rPr>
                <a:t>15</a:t>
              </a:r>
            </a:p>
          </p:txBody>
        </p:sp>
      </p:grpSp>
      <p:grpSp>
        <p:nvGrpSpPr>
          <p:cNvPr name="Group 7" id="7"/>
          <p:cNvGrpSpPr/>
          <p:nvPr/>
        </p:nvGrpSpPr>
        <p:grpSpPr>
          <a:xfrm rot="0">
            <a:off x="762000" y="2190750"/>
            <a:ext cx="57150" cy="666750"/>
            <a:chOff x="0" y="0"/>
            <a:chExt cx="76200" cy="889000"/>
          </a:xfrm>
        </p:grpSpPr>
        <p:sp>
          <p:nvSpPr>
            <p:cNvPr name="Freeform 8" id="8"/>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9" id="9"/>
          <p:cNvSpPr txBox="true"/>
          <p:nvPr/>
        </p:nvSpPr>
        <p:spPr>
          <a:xfrm rot="0">
            <a:off x="952500" y="2257425"/>
            <a:ext cx="7620000" cy="495249"/>
          </a:xfrm>
          <a:prstGeom prst="rect">
            <a:avLst/>
          </a:prstGeom>
        </p:spPr>
        <p:txBody>
          <a:bodyPr anchor="t" rtlCol="false" tIns="0" lIns="0" bIns="0" rIns="0">
            <a:spAutoFit/>
          </a:bodyPr>
          <a:lstStyle/>
          <a:p>
            <a:pPr algn="l" marL="0" indent="0" lvl="0">
              <a:lnSpc>
                <a:spcPts val="3747"/>
              </a:lnSpc>
              <a:spcBef>
                <a:spcPct val="0"/>
              </a:spcBef>
            </a:pPr>
            <a:r>
              <a:rPr lang="en-US" sz="3747" strike="noStrike" u="none">
                <a:solidFill>
                  <a:srgbClr val="293E9C"/>
                </a:solidFill>
                <a:latin typeface="Bricolage Grotesque"/>
                <a:ea typeface="Bricolage Grotesque"/>
                <a:cs typeface="Bricolage Grotesque"/>
                <a:sym typeface="Bricolage Grotesque"/>
              </a:rPr>
              <a:t>Z-test vs T-test</a:t>
            </a:r>
          </a:p>
        </p:txBody>
      </p:sp>
      <p:sp>
        <p:nvSpPr>
          <p:cNvPr name="TextBox 10" id="10"/>
          <p:cNvSpPr txBox="true"/>
          <p:nvPr/>
        </p:nvSpPr>
        <p:spPr>
          <a:xfrm rot="0">
            <a:off x="952500" y="2819400"/>
            <a:ext cx="6667500" cy="233680"/>
          </a:xfrm>
          <a:prstGeom prst="rect">
            <a:avLst/>
          </a:prstGeom>
        </p:spPr>
        <p:txBody>
          <a:bodyPr anchor="t" rtlCol="false" tIns="0" lIns="0" bIns="0" rIns="0">
            <a:spAutoFit/>
          </a:bodyPr>
          <a:lstStyle/>
          <a:p>
            <a:pPr algn="l" marL="0" indent="0" lvl="0">
              <a:lnSpc>
                <a:spcPts val="1819"/>
              </a:lnSpc>
              <a:spcBef>
                <a:spcPct val="0"/>
              </a:spcBef>
            </a:pPr>
            <a:r>
              <a:rPr lang="en-US" b="true" sz="1299" strike="noStrike" u="none">
                <a:solidFill>
                  <a:srgbClr val="3A58E4"/>
                </a:solidFill>
                <a:latin typeface="Poppins Bold"/>
                <a:ea typeface="Poppins Bold"/>
                <a:cs typeface="Poppins Bold"/>
                <a:sym typeface="Poppins Bold"/>
              </a:rPr>
              <a:t>CHOOSING THE RIGHT TEST FOR YOUR DATA</a:t>
            </a:r>
          </a:p>
        </p:txBody>
      </p:sp>
      <p:grpSp>
        <p:nvGrpSpPr>
          <p:cNvPr name="Group 11" id="11"/>
          <p:cNvGrpSpPr/>
          <p:nvPr/>
        </p:nvGrpSpPr>
        <p:grpSpPr>
          <a:xfrm rot="0">
            <a:off x="762000" y="3810000"/>
            <a:ext cx="15619310" cy="846046"/>
            <a:chOff x="0" y="0"/>
            <a:chExt cx="15240000" cy="825500"/>
          </a:xfrm>
        </p:grpSpPr>
        <p:sp>
          <p:nvSpPr>
            <p:cNvPr name="Freeform 12" id="12"/>
            <p:cNvSpPr/>
            <p:nvPr/>
          </p:nvSpPr>
          <p:spPr>
            <a:xfrm flipH="false" flipV="false" rot="0">
              <a:off x="0" y="0"/>
              <a:ext cx="15240000" cy="825500"/>
            </a:xfrm>
            <a:custGeom>
              <a:avLst/>
              <a:gdLst/>
              <a:ahLst/>
              <a:cxnLst/>
              <a:rect r="r" b="b" t="t" l="l"/>
              <a:pathLst>
                <a:path h="825500" w="15240000">
                  <a:moveTo>
                    <a:pt x="106017" y="0"/>
                  </a:moveTo>
                  <a:lnTo>
                    <a:pt x="15133983" y="0"/>
                  </a:lnTo>
                  <a:cubicBezTo>
                    <a:pt x="15192535" y="0"/>
                    <a:pt x="15240000" y="36959"/>
                    <a:pt x="15240000" y="82550"/>
                  </a:cubicBezTo>
                  <a:lnTo>
                    <a:pt x="15240000" y="742950"/>
                  </a:lnTo>
                  <a:cubicBezTo>
                    <a:pt x="15240000" y="788541"/>
                    <a:pt x="15192535" y="825500"/>
                    <a:pt x="15133983" y="825500"/>
                  </a:cubicBezTo>
                  <a:lnTo>
                    <a:pt x="106017" y="825500"/>
                  </a:lnTo>
                  <a:cubicBezTo>
                    <a:pt x="47466" y="825500"/>
                    <a:pt x="0" y="788541"/>
                    <a:pt x="0" y="742950"/>
                  </a:cubicBezTo>
                  <a:lnTo>
                    <a:pt x="0" y="82550"/>
                  </a:lnTo>
                  <a:cubicBezTo>
                    <a:pt x="0" y="36959"/>
                    <a:pt x="47466" y="0"/>
                    <a:pt x="106017" y="0"/>
                  </a:cubicBezTo>
                  <a:close/>
                </a:path>
              </a:pathLst>
            </a:custGeom>
            <a:solidFill>
              <a:srgbClr val="293E9C"/>
            </a:solidFill>
          </p:spPr>
        </p:sp>
      </p:grpSp>
      <p:sp>
        <p:nvSpPr>
          <p:cNvPr name="TextBox 13" id="13"/>
          <p:cNvSpPr txBox="true"/>
          <p:nvPr/>
        </p:nvSpPr>
        <p:spPr>
          <a:xfrm rot="0">
            <a:off x="762000" y="4037307"/>
            <a:ext cx="3904828" cy="388788"/>
          </a:xfrm>
          <a:prstGeom prst="rect">
            <a:avLst/>
          </a:prstGeom>
        </p:spPr>
        <p:txBody>
          <a:bodyPr anchor="t" rtlCol="false" tIns="0" lIns="0" bIns="0" rIns="0">
            <a:spAutoFit/>
          </a:bodyPr>
          <a:lstStyle/>
          <a:p>
            <a:pPr algn="ctr" marL="0" indent="0" lvl="0">
              <a:lnSpc>
                <a:spcPts val="2733"/>
              </a:lnSpc>
              <a:spcBef>
                <a:spcPct val="0"/>
              </a:spcBef>
            </a:pPr>
            <a:r>
              <a:rPr lang="en-US" b="true" sz="2733" strike="noStrike" u="none">
                <a:solidFill>
                  <a:srgbClr val="FFFFFF"/>
                </a:solidFill>
                <a:latin typeface="Poppins Bold"/>
                <a:ea typeface="Poppins Bold"/>
                <a:cs typeface="Poppins Bold"/>
                <a:sym typeface="Poppins Bold"/>
              </a:rPr>
              <a:t>Condition</a:t>
            </a:r>
          </a:p>
        </p:txBody>
      </p:sp>
      <p:sp>
        <p:nvSpPr>
          <p:cNvPr name="TextBox 14" id="14"/>
          <p:cNvSpPr txBox="true"/>
          <p:nvPr/>
        </p:nvSpPr>
        <p:spPr>
          <a:xfrm rot="0">
            <a:off x="4666828" y="4065882"/>
            <a:ext cx="5857241" cy="360213"/>
          </a:xfrm>
          <a:prstGeom prst="rect">
            <a:avLst/>
          </a:prstGeom>
        </p:spPr>
        <p:txBody>
          <a:bodyPr anchor="t" rtlCol="false" tIns="0" lIns="0" bIns="0" rIns="0">
            <a:spAutoFit/>
          </a:bodyPr>
          <a:lstStyle/>
          <a:p>
            <a:pPr algn="ctr" marL="0" indent="0" lvl="0">
              <a:lnSpc>
                <a:spcPts val="2733"/>
              </a:lnSpc>
              <a:spcBef>
                <a:spcPct val="0"/>
              </a:spcBef>
            </a:pPr>
            <a:r>
              <a:rPr lang="en-US" b="true" sz="2733" strike="noStrike" u="none">
                <a:solidFill>
                  <a:srgbClr val="FFFFFF"/>
                </a:solidFill>
                <a:latin typeface="Bricolage Grotesque Bold"/>
                <a:ea typeface="Bricolage Grotesque Bold"/>
                <a:cs typeface="Bricolage Grotesque Bold"/>
                <a:sym typeface="Bricolage Grotesque Bold"/>
              </a:rPr>
              <a:t>Z-test</a:t>
            </a:r>
          </a:p>
        </p:txBody>
      </p:sp>
      <p:sp>
        <p:nvSpPr>
          <p:cNvPr name="TextBox 15" id="15"/>
          <p:cNvSpPr txBox="true"/>
          <p:nvPr/>
        </p:nvSpPr>
        <p:spPr>
          <a:xfrm rot="0">
            <a:off x="10524069" y="4065882"/>
            <a:ext cx="5857241" cy="360213"/>
          </a:xfrm>
          <a:prstGeom prst="rect">
            <a:avLst/>
          </a:prstGeom>
        </p:spPr>
        <p:txBody>
          <a:bodyPr anchor="t" rtlCol="false" tIns="0" lIns="0" bIns="0" rIns="0">
            <a:spAutoFit/>
          </a:bodyPr>
          <a:lstStyle/>
          <a:p>
            <a:pPr algn="ctr" marL="0" indent="0" lvl="0">
              <a:lnSpc>
                <a:spcPts val="2733"/>
              </a:lnSpc>
              <a:spcBef>
                <a:spcPct val="0"/>
              </a:spcBef>
            </a:pPr>
            <a:r>
              <a:rPr lang="en-US" b="true" sz="2733" strike="noStrike" u="none">
                <a:solidFill>
                  <a:srgbClr val="FFFFFF"/>
                </a:solidFill>
                <a:latin typeface="Bricolage Grotesque Bold"/>
                <a:ea typeface="Bricolage Grotesque Bold"/>
                <a:cs typeface="Bricolage Grotesque Bold"/>
                <a:sym typeface="Bricolage Grotesque Bold"/>
              </a:rPr>
              <a:t>T-test</a:t>
            </a:r>
          </a:p>
        </p:txBody>
      </p:sp>
      <p:grpSp>
        <p:nvGrpSpPr>
          <p:cNvPr name="Group 16" id="16"/>
          <p:cNvGrpSpPr/>
          <p:nvPr/>
        </p:nvGrpSpPr>
        <p:grpSpPr>
          <a:xfrm rot="0">
            <a:off x="762000" y="4721126"/>
            <a:ext cx="15619310" cy="846046"/>
            <a:chOff x="0" y="0"/>
            <a:chExt cx="15240000" cy="825500"/>
          </a:xfrm>
        </p:grpSpPr>
        <p:sp>
          <p:nvSpPr>
            <p:cNvPr name="Freeform 17" id="17"/>
            <p:cNvSpPr/>
            <p:nvPr/>
          </p:nvSpPr>
          <p:spPr>
            <a:xfrm flipH="false" flipV="false" rot="0">
              <a:off x="0" y="0"/>
              <a:ext cx="15240000" cy="825500"/>
            </a:xfrm>
            <a:custGeom>
              <a:avLst/>
              <a:gdLst/>
              <a:ahLst/>
              <a:cxnLst/>
              <a:rect r="r" b="b" t="t" l="l"/>
              <a:pathLst>
                <a:path h="825500" w="15240000">
                  <a:moveTo>
                    <a:pt x="106017" y="0"/>
                  </a:moveTo>
                  <a:lnTo>
                    <a:pt x="15133983" y="0"/>
                  </a:lnTo>
                  <a:cubicBezTo>
                    <a:pt x="15192535" y="0"/>
                    <a:pt x="15240000" y="36959"/>
                    <a:pt x="15240000" y="82550"/>
                  </a:cubicBezTo>
                  <a:lnTo>
                    <a:pt x="15240000" y="742950"/>
                  </a:lnTo>
                  <a:cubicBezTo>
                    <a:pt x="15240000" y="788541"/>
                    <a:pt x="15192535" y="825500"/>
                    <a:pt x="15133983" y="825500"/>
                  </a:cubicBezTo>
                  <a:lnTo>
                    <a:pt x="106017" y="825500"/>
                  </a:lnTo>
                  <a:cubicBezTo>
                    <a:pt x="47466" y="825500"/>
                    <a:pt x="0" y="788541"/>
                    <a:pt x="0" y="742950"/>
                  </a:cubicBezTo>
                  <a:lnTo>
                    <a:pt x="0" y="82550"/>
                  </a:lnTo>
                  <a:cubicBezTo>
                    <a:pt x="0" y="36959"/>
                    <a:pt x="47466" y="0"/>
                    <a:pt x="106017" y="0"/>
                  </a:cubicBezTo>
                  <a:close/>
                </a:path>
              </a:pathLst>
            </a:custGeom>
            <a:solidFill>
              <a:srgbClr val="EEF1FC"/>
            </a:solidFill>
          </p:spPr>
        </p:sp>
      </p:grpSp>
      <p:sp>
        <p:nvSpPr>
          <p:cNvPr name="TextBox 18" id="18"/>
          <p:cNvSpPr txBox="true"/>
          <p:nvPr/>
        </p:nvSpPr>
        <p:spPr>
          <a:xfrm rot="0">
            <a:off x="762000" y="4974466"/>
            <a:ext cx="3904828" cy="355813"/>
          </a:xfrm>
          <a:prstGeom prst="rect">
            <a:avLst/>
          </a:prstGeom>
        </p:spPr>
        <p:txBody>
          <a:bodyPr anchor="t" rtlCol="false" tIns="0" lIns="0" bIns="0" rIns="0">
            <a:spAutoFit/>
          </a:bodyPr>
          <a:lstStyle/>
          <a:p>
            <a:pPr algn="ctr" marL="0" indent="0" lvl="0">
              <a:lnSpc>
                <a:spcPts val="2459"/>
              </a:lnSpc>
              <a:spcBef>
                <a:spcPct val="0"/>
              </a:spcBef>
            </a:pPr>
            <a:r>
              <a:rPr lang="en-US" b="true" sz="2459" strike="noStrike" u="none">
                <a:solidFill>
                  <a:srgbClr val="293E9C"/>
                </a:solidFill>
                <a:latin typeface="Poppins Bold"/>
                <a:ea typeface="Poppins Bold"/>
                <a:cs typeface="Poppins Bold"/>
                <a:sym typeface="Poppins Bold"/>
              </a:rPr>
              <a:t>Sample Size</a:t>
            </a:r>
          </a:p>
        </p:txBody>
      </p:sp>
      <p:sp>
        <p:nvSpPr>
          <p:cNvPr name="TextBox 19" id="19"/>
          <p:cNvSpPr txBox="true"/>
          <p:nvPr/>
        </p:nvSpPr>
        <p:spPr>
          <a:xfrm rot="0">
            <a:off x="4666828" y="4974466"/>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Large (n &gt; 30)</a:t>
            </a:r>
          </a:p>
        </p:txBody>
      </p:sp>
      <p:sp>
        <p:nvSpPr>
          <p:cNvPr name="TextBox 20" id="20"/>
          <p:cNvSpPr txBox="true"/>
          <p:nvPr/>
        </p:nvSpPr>
        <p:spPr>
          <a:xfrm rot="0">
            <a:off x="10524069" y="4974466"/>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Small (n &lt;= 30)</a:t>
            </a:r>
          </a:p>
        </p:txBody>
      </p:sp>
      <p:grpSp>
        <p:nvGrpSpPr>
          <p:cNvPr name="Group 21" id="21"/>
          <p:cNvGrpSpPr/>
          <p:nvPr/>
        </p:nvGrpSpPr>
        <p:grpSpPr>
          <a:xfrm rot="0">
            <a:off x="762000" y="5632253"/>
            <a:ext cx="15619310" cy="846046"/>
            <a:chOff x="0" y="0"/>
            <a:chExt cx="15240000" cy="825500"/>
          </a:xfrm>
        </p:grpSpPr>
        <p:sp>
          <p:nvSpPr>
            <p:cNvPr name="Freeform 22" id="22"/>
            <p:cNvSpPr/>
            <p:nvPr/>
          </p:nvSpPr>
          <p:spPr>
            <a:xfrm flipH="false" flipV="false" rot="0">
              <a:off x="0" y="0"/>
              <a:ext cx="15240000" cy="825500"/>
            </a:xfrm>
            <a:custGeom>
              <a:avLst/>
              <a:gdLst/>
              <a:ahLst/>
              <a:cxnLst/>
              <a:rect r="r" b="b" t="t" l="l"/>
              <a:pathLst>
                <a:path h="825500" w="15240000">
                  <a:moveTo>
                    <a:pt x="106017" y="0"/>
                  </a:moveTo>
                  <a:lnTo>
                    <a:pt x="15133983" y="0"/>
                  </a:lnTo>
                  <a:cubicBezTo>
                    <a:pt x="15192535" y="0"/>
                    <a:pt x="15240000" y="36959"/>
                    <a:pt x="15240000" y="82550"/>
                  </a:cubicBezTo>
                  <a:lnTo>
                    <a:pt x="15240000" y="742950"/>
                  </a:lnTo>
                  <a:cubicBezTo>
                    <a:pt x="15240000" y="788541"/>
                    <a:pt x="15192535" y="825500"/>
                    <a:pt x="15133983" y="825500"/>
                  </a:cubicBezTo>
                  <a:lnTo>
                    <a:pt x="106017" y="825500"/>
                  </a:lnTo>
                  <a:cubicBezTo>
                    <a:pt x="47466" y="825500"/>
                    <a:pt x="0" y="788541"/>
                    <a:pt x="0" y="742950"/>
                  </a:cubicBezTo>
                  <a:lnTo>
                    <a:pt x="0" y="82550"/>
                  </a:lnTo>
                  <a:cubicBezTo>
                    <a:pt x="0" y="36959"/>
                    <a:pt x="47466" y="0"/>
                    <a:pt x="106017" y="0"/>
                  </a:cubicBezTo>
                  <a:close/>
                </a:path>
              </a:pathLst>
            </a:custGeom>
            <a:solidFill>
              <a:srgbClr val="FFFFFF"/>
            </a:solidFill>
            <a:ln w="9525" cap="sq">
              <a:solidFill>
                <a:srgbClr val="EEF1FC"/>
              </a:solidFill>
              <a:prstDash val="solid"/>
              <a:miter/>
            </a:ln>
          </p:spPr>
        </p:sp>
      </p:grpSp>
      <p:sp>
        <p:nvSpPr>
          <p:cNvPr name="TextBox 23" id="23"/>
          <p:cNvSpPr txBox="true"/>
          <p:nvPr/>
        </p:nvSpPr>
        <p:spPr>
          <a:xfrm rot="0">
            <a:off x="762000" y="5885592"/>
            <a:ext cx="3904828" cy="355813"/>
          </a:xfrm>
          <a:prstGeom prst="rect">
            <a:avLst/>
          </a:prstGeom>
        </p:spPr>
        <p:txBody>
          <a:bodyPr anchor="t" rtlCol="false" tIns="0" lIns="0" bIns="0" rIns="0">
            <a:spAutoFit/>
          </a:bodyPr>
          <a:lstStyle/>
          <a:p>
            <a:pPr algn="ctr" marL="0" indent="0" lvl="0">
              <a:lnSpc>
                <a:spcPts val="2459"/>
              </a:lnSpc>
              <a:spcBef>
                <a:spcPct val="0"/>
              </a:spcBef>
            </a:pPr>
            <a:r>
              <a:rPr lang="en-US" b="true" sz="2459" strike="noStrike" u="none">
                <a:solidFill>
                  <a:srgbClr val="293E9C"/>
                </a:solidFill>
                <a:latin typeface="Poppins Bold"/>
                <a:ea typeface="Poppins Bold"/>
                <a:cs typeface="Poppins Bold"/>
                <a:sym typeface="Poppins Bold"/>
              </a:rPr>
              <a:t>Population SD</a:t>
            </a:r>
          </a:p>
        </p:txBody>
      </p:sp>
      <p:sp>
        <p:nvSpPr>
          <p:cNvPr name="TextBox 24" id="24"/>
          <p:cNvSpPr txBox="true"/>
          <p:nvPr/>
        </p:nvSpPr>
        <p:spPr>
          <a:xfrm rot="0">
            <a:off x="4666828" y="5885592"/>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Known (sigma)</a:t>
            </a:r>
          </a:p>
        </p:txBody>
      </p:sp>
      <p:sp>
        <p:nvSpPr>
          <p:cNvPr name="TextBox 25" id="25"/>
          <p:cNvSpPr txBox="true"/>
          <p:nvPr/>
        </p:nvSpPr>
        <p:spPr>
          <a:xfrm rot="0">
            <a:off x="10524069" y="5885592"/>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Unknown (use s)</a:t>
            </a:r>
          </a:p>
        </p:txBody>
      </p:sp>
      <p:grpSp>
        <p:nvGrpSpPr>
          <p:cNvPr name="Group 26" id="26"/>
          <p:cNvGrpSpPr/>
          <p:nvPr/>
        </p:nvGrpSpPr>
        <p:grpSpPr>
          <a:xfrm rot="0">
            <a:off x="762000" y="6543379"/>
            <a:ext cx="15619310" cy="846046"/>
            <a:chOff x="0" y="0"/>
            <a:chExt cx="15240000" cy="825500"/>
          </a:xfrm>
        </p:grpSpPr>
        <p:sp>
          <p:nvSpPr>
            <p:cNvPr name="Freeform 27" id="27"/>
            <p:cNvSpPr/>
            <p:nvPr/>
          </p:nvSpPr>
          <p:spPr>
            <a:xfrm flipH="false" flipV="false" rot="0">
              <a:off x="0" y="0"/>
              <a:ext cx="15240000" cy="825500"/>
            </a:xfrm>
            <a:custGeom>
              <a:avLst/>
              <a:gdLst/>
              <a:ahLst/>
              <a:cxnLst/>
              <a:rect r="r" b="b" t="t" l="l"/>
              <a:pathLst>
                <a:path h="825500" w="15240000">
                  <a:moveTo>
                    <a:pt x="106017" y="0"/>
                  </a:moveTo>
                  <a:lnTo>
                    <a:pt x="15133983" y="0"/>
                  </a:lnTo>
                  <a:cubicBezTo>
                    <a:pt x="15192535" y="0"/>
                    <a:pt x="15240000" y="36959"/>
                    <a:pt x="15240000" y="82550"/>
                  </a:cubicBezTo>
                  <a:lnTo>
                    <a:pt x="15240000" y="742950"/>
                  </a:lnTo>
                  <a:cubicBezTo>
                    <a:pt x="15240000" y="788541"/>
                    <a:pt x="15192535" y="825500"/>
                    <a:pt x="15133983" y="825500"/>
                  </a:cubicBezTo>
                  <a:lnTo>
                    <a:pt x="106017" y="825500"/>
                  </a:lnTo>
                  <a:cubicBezTo>
                    <a:pt x="47466" y="825500"/>
                    <a:pt x="0" y="788541"/>
                    <a:pt x="0" y="742950"/>
                  </a:cubicBezTo>
                  <a:lnTo>
                    <a:pt x="0" y="82550"/>
                  </a:lnTo>
                  <a:cubicBezTo>
                    <a:pt x="0" y="36959"/>
                    <a:pt x="47466" y="0"/>
                    <a:pt x="106017" y="0"/>
                  </a:cubicBezTo>
                  <a:close/>
                </a:path>
              </a:pathLst>
            </a:custGeom>
            <a:solidFill>
              <a:srgbClr val="EEF1FC"/>
            </a:solidFill>
          </p:spPr>
        </p:sp>
      </p:grpSp>
      <p:sp>
        <p:nvSpPr>
          <p:cNvPr name="TextBox 28" id="28"/>
          <p:cNvSpPr txBox="true"/>
          <p:nvPr/>
        </p:nvSpPr>
        <p:spPr>
          <a:xfrm rot="0">
            <a:off x="762000" y="6796719"/>
            <a:ext cx="3904828" cy="355813"/>
          </a:xfrm>
          <a:prstGeom prst="rect">
            <a:avLst/>
          </a:prstGeom>
        </p:spPr>
        <p:txBody>
          <a:bodyPr anchor="t" rtlCol="false" tIns="0" lIns="0" bIns="0" rIns="0">
            <a:spAutoFit/>
          </a:bodyPr>
          <a:lstStyle/>
          <a:p>
            <a:pPr algn="ctr" marL="0" indent="0" lvl="0">
              <a:lnSpc>
                <a:spcPts val="2459"/>
              </a:lnSpc>
              <a:spcBef>
                <a:spcPct val="0"/>
              </a:spcBef>
            </a:pPr>
            <a:r>
              <a:rPr lang="en-US" b="true" sz="2459" strike="noStrike" u="none">
                <a:solidFill>
                  <a:srgbClr val="293E9C"/>
                </a:solidFill>
                <a:latin typeface="Poppins Bold"/>
                <a:ea typeface="Poppins Bold"/>
                <a:cs typeface="Poppins Bold"/>
                <a:sym typeface="Poppins Bold"/>
              </a:rPr>
              <a:t>Distribution</a:t>
            </a:r>
          </a:p>
        </p:txBody>
      </p:sp>
      <p:sp>
        <p:nvSpPr>
          <p:cNvPr name="TextBox 29" id="29"/>
          <p:cNvSpPr txBox="true"/>
          <p:nvPr/>
        </p:nvSpPr>
        <p:spPr>
          <a:xfrm rot="0">
            <a:off x="4666828" y="6796719"/>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Normal</a:t>
            </a:r>
          </a:p>
        </p:txBody>
      </p:sp>
      <p:sp>
        <p:nvSpPr>
          <p:cNvPr name="TextBox 30" id="30"/>
          <p:cNvSpPr txBox="true"/>
          <p:nvPr/>
        </p:nvSpPr>
        <p:spPr>
          <a:xfrm rot="0">
            <a:off x="10524069" y="6796719"/>
            <a:ext cx="5857241" cy="355813"/>
          </a:xfrm>
          <a:prstGeom prst="rect">
            <a:avLst/>
          </a:prstGeom>
        </p:spPr>
        <p:txBody>
          <a:bodyPr anchor="t" rtlCol="false" tIns="0" lIns="0" bIns="0" rIns="0">
            <a:spAutoFit/>
          </a:bodyPr>
          <a:lstStyle/>
          <a:p>
            <a:pPr algn="ctr" marL="0" indent="0" lvl="0">
              <a:lnSpc>
                <a:spcPts val="2459"/>
              </a:lnSpc>
              <a:spcBef>
                <a:spcPct val="0"/>
              </a:spcBef>
            </a:pPr>
            <a:r>
              <a:rPr lang="en-US" sz="2459" strike="noStrike" u="none">
                <a:solidFill>
                  <a:srgbClr val="3A58E4"/>
                </a:solidFill>
                <a:latin typeface="Poppins"/>
                <a:ea typeface="Poppins"/>
                <a:cs typeface="Poppins"/>
                <a:sym typeface="Poppins"/>
              </a:rPr>
              <a:t>t-distribution</a:t>
            </a:r>
          </a:p>
        </p:txBody>
      </p:sp>
      <p:grpSp>
        <p:nvGrpSpPr>
          <p:cNvPr name="Group 31" id="31"/>
          <p:cNvGrpSpPr/>
          <p:nvPr/>
        </p:nvGrpSpPr>
        <p:grpSpPr>
          <a:xfrm rot="0">
            <a:off x="762000" y="7910069"/>
            <a:ext cx="15619310" cy="911126"/>
            <a:chOff x="0" y="0"/>
            <a:chExt cx="15240000" cy="889000"/>
          </a:xfrm>
        </p:grpSpPr>
        <p:sp>
          <p:nvSpPr>
            <p:cNvPr name="Freeform 32" id="32"/>
            <p:cNvSpPr/>
            <p:nvPr/>
          </p:nvSpPr>
          <p:spPr>
            <a:xfrm flipH="false" flipV="false" rot="0">
              <a:off x="0" y="0"/>
              <a:ext cx="15240000" cy="889000"/>
            </a:xfrm>
            <a:custGeom>
              <a:avLst/>
              <a:gdLst/>
              <a:ahLst/>
              <a:cxnLst/>
              <a:rect r="r" b="b" t="t" l="l"/>
              <a:pathLst>
                <a:path h="889000" w="15240000">
                  <a:moveTo>
                    <a:pt x="106017" y="0"/>
                  </a:moveTo>
                  <a:lnTo>
                    <a:pt x="15133983" y="0"/>
                  </a:lnTo>
                  <a:cubicBezTo>
                    <a:pt x="15192535" y="0"/>
                    <a:pt x="15240000" y="39802"/>
                    <a:pt x="15240000" y="88900"/>
                  </a:cubicBezTo>
                  <a:lnTo>
                    <a:pt x="15240000" y="800100"/>
                  </a:lnTo>
                  <a:cubicBezTo>
                    <a:pt x="15240000" y="849198"/>
                    <a:pt x="15192535" y="889000"/>
                    <a:pt x="15133983" y="889000"/>
                  </a:cubicBezTo>
                  <a:lnTo>
                    <a:pt x="106017" y="889000"/>
                  </a:lnTo>
                  <a:cubicBezTo>
                    <a:pt x="47466" y="889000"/>
                    <a:pt x="0" y="849198"/>
                    <a:pt x="0" y="800100"/>
                  </a:cubicBezTo>
                  <a:lnTo>
                    <a:pt x="0" y="88900"/>
                  </a:lnTo>
                  <a:cubicBezTo>
                    <a:pt x="0" y="39802"/>
                    <a:pt x="47466" y="0"/>
                    <a:pt x="106017" y="0"/>
                  </a:cubicBezTo>
                  <a:close/>
                </a:path>
              </a:pathLst>
            </a:custGeom>
            <a:solidFill>
              <a:srgbClr val="293E9C"/>
            </a:solidFill>
          </p:spPr>
        </p:sp>
      </p:grpSp>
      <p:sp>
        <p:nvSpPr>
          <p:cNvPr name="TextBox 33" id="33"/>
          <p:cNvSpPr txBox="true"/>
          <p:nvPr/>
        </p:nvSpPr>
        <p:spPr>
          <a:xfrm rot="0">
            <a:off x="1022322" y="8094191"/>
            <a:ext cx="15098666" cy="453865"/>
          </a:xfrm>
          <a:prstGeom prst="rect">
            <a:avLst/>
          </a:prstGeom>
        </p:spPr>
        <p:txBody>
          <a:bodyPr anchor="t" rtlCol="false" tIns="0" lIns="0" bIns="0" rIns="0">
            <a:spAutoFit/>
          </a:bodyPr>
          <a:lstStyle/>
          <a:p>
            <a:pPr algn="ctr" marL="0" indent="0" lvl="0">
              <a:lnSpc>
                <a:spcPts val="3576"/>
              </a:lnSpc>
              <a:spcBef>
                <a:spcPct val="0"/>
              </a:spcBef>
            </a:pPr>
            <a:r>
              <a:rPr lang="en-US" sz="2554" strike="noStrike" u="none">
                <a:solidFill>
                  <a:srgbClr val="FFFFFF"/>
                </a:solidFill>
                <a:latin typeface="Poppins"/>
                <a:ea typeface="Poppins"/>
                <a:cs typeface="Poppins"/>
                <a:sym typeface="Poppins"/>
              </a:rPr>
              <a:t>When n &gt; 30, t-distribution approximates normal distribution — both tests yield similar results.</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828142" y="1358088"/>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7828142" y="4449725"/>
            <a:ext cx="9021242" cy="379246"/>
            <a:chOff x="0" y="0"/>
            <a:chExt cx="12028323" cy="505662"/>
          </a:xfrm>
        </p:grpSpPr>
        <p:sp>
          <p:nvSpPr>
            <p:cNvPr name="TextBox 6" id="6"/>
            <p:cNvSpPr txBox="true"/>
            <p:nvPr/>
          </p:nvSpPr>
          <p:spPr>
            <a:xfrm rot="0">
              <a:off x="0" y="-6115"/>
              <a:ext cx="11773903" cy="511776"/>
            </a:xfrm>
            <a:prstGeom prst="rect">
              <a:avLst/>
            </a:prstGeom>
          </p:spPr>
          <p:txBody>
            <a:bodyPr anchor="t" rtlCol="false" tIns="0" lIns="0" bIns="0" rIns="0">
              <a:spAutoFit/>
            </a:bodyPr>
            <a:lstStyle/>
            <a:p>
              <a:pPr algn="l" marL="0" indent="0" lvl="0">
                <a:lnSpc>
                  <a:spcPts val="3125"/>
                </a:lnSpc>
              </a:pPr>
              <a:r>
                <a:rPr lang="en-US" b="true" sz="2232" spc="-5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UNDERSTANDING P-VALUE INTERPRETATION AND DECISION RULES</a:t>
              </a:r>
            </a:p>
          </p:txBody>
        </p:sp>
        <p:sp>
          <p:nvSpPr>
            <p:cNvPr name="Freeform 7" id="7"/>
            <p:cNvSpPr/>
            <p:nvPr/>
          </p:nvSpPr>
          <p:spPr>
            <a:xfrm flipH="false" flipV="false" rot="-8687136">
              <a:off x="11711303"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8" id="8"/>
          <p:cNvGrpSpPr/>
          <p:nvPr/>
        </p:nvGrpSpPr>
        <p:grpSpPr>
          <a:xfrm rot="0">
            <a:off x="17555160" y="58302"/>
            <a:ext cx="732840" cy="709036"/>
            <a:chOff x="0" y="0"/>
            <a:chExt cx="977120" cy="945381"/>
          </a:xfrm>
        </p:grpSpPr>
        <p:grpSp>
          <p:nvGrpSpPr>
            <p:cNvPr name="Group 9" id="9"/>
            <p:cNvGrpSpPr/>
            <p:nvPr/>
          </p:nvGrpSpPr>
          <p:grpSpPr>
            <a:xfrm rot="0">
              <a:off x="0" y="0"/>
              <a:ext cx="977120" cy="945381"/>
              <a:chOff x="0" y="0"/>
              <a:chExt cx="787566" cy="761984"/>
            </a:xfrm>
          </p:grpSpPr>
          <p:sp>
            <p:nvSpPr>
              <p:cNvPr name="Freeform 10" id="10"/>
              <p:cNvSpPr/>
              <p:nvPr/>
            </p:nvSpPr>
            <p:spPr>
              <a:xfrm flipH="false" flipV="false" rot="0">
                <a:off x="0" y="0"/>
                <a:ext cx="787566" cy="761984"/>
              </a:xfrm>
              <a:custGeom>
                <a:avLst/>
                <a:gdLst/>
                <a:ahLst/>
                <a:cxnLst/>
                <a:rect r="r" b="b" t="t" l="l"/>
                <a:pathLst>
                  <a:path h="761984" w="787566">
                    <a:moveTo>
                      <a:pt x="0" y="0"/>
                    </a:moveTo>
                    <a:lnTo>
                      <a:pt x="787566" y="0"/>
                    </a:lnTo>
                    <a:lnTo>
                      <a:pt x="787566" y="761984"/>
                    </a:lnTo>
                    <a:lnTo>
                      <a:pt x="0" y="761984"/>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1" id="11"/>
              <p:cNvSpPr txBox="true"/>
              <p:nvPr/>
            </p:nvSpPr>
            <p:spPr>
              <a:xfrm>
                <a:off x="0" y="-38100"/>
                <a:ext cx="787566" cy="800084"/>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2" id="12"/>
            <p:cNvSpPr txBox="true"/>
            <p:nvPr/>
          </p:nvSpPr>
          <p:spPr>
            <a:xfrm rot="0">
              <a:off x="126433" y="273513"/>
              <a:ext cx="724253" cy="445980"/>
            </a:xfrm>
            <a:prstGeom prst="rect">
              <a:avLst/>
            </a:prstGeom>
          </p:spPr>
          <p:txBody>
            <a:bodyPr anchor="t" rtlCol="false" tIns="0" lIns="0" bIns="0" rIns="0">
              <a:spAutoFit/>
            </a:bodyPr>
            <a:lstStyle/>
            <a:p>
              <a:pPr algn="ctr" marL="0" indent="0" lvl="0">
                <a:lnSpc>
                  <a:spcPts val="2397"/>
                </a:lnSpc>
              </a:pPr>
              <a:r>
                <a:rPr lang="en-US" sz="2446" spc="-156">
                  <a:solidFill>
                    <a:srgbClr val="FFFFFF"/>
                  </a:solidFill>
                  <a:latin typeface="Bricolage Grotesque"/>
                  <a:ea typeface="Bricolage Grotesque"/>
                  <a:cs typeface="Bricolage Grotesque"/>
                  <a:sym typeface="Bricolage Grotesque"/>
                </a:rPr>
                <a:t>16</a:t>
              </a:r>
            </a:p>
          </p:txBody>
        </p:sp>
      </p:grpSp>
      <p:sp>
        <p:nvSpPr>
          <p:cNvPr name="AutoShape 13" id="13"/>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AutoShape 14" id="14"/>
          <p:cNvSpPr/>
          <p:nvPr/>
        </p:nvSpPr>
        <p:spPr>
          <a:xfrm>
            <a:off x="0" y="5320770"/>
            <a:ext cx="6542795" cy="0"/>
          </a:xfrm>
          <a:prstGeom prst="line">
            <a:avLst/>
          </a:prstGeom>
          <a:ln cap="rnd" w="19050">
            <a:solidFill>
              <a:srgbClr val="3A58E4"/>
            </a:solidFill>
            <a:prstDash val="solid"/>
            <a:headEnd type="none" len="sm" w="sm"/>
            <a:tailEnd type="none" len="sm" w="sm"/>
          </a:ln>
        </p:spPr>
      </p:sp>
      <p:grpSp>
        <p:nvGrpSpPr>
          <p:cNvPr name="Group 15" id="15"/>
          <p:cNvGrpSpPr/>
          <p:nvPr/>
        </p:nvGrpSpPr>
        <p:grpSpPr>
          <a:xfrm rot="0">
            <a:off x="197452" y="174137"/>
            <a:ext cx="6165930" cy="4969363"/>
            <a:chOff x="0" y="0"/>
            <a:chExt cx="955264" cy="769884"/>
          </a:xfrm>
        </p:grpSpPr>
        <p:sp>
          <p:nvSpPr>
            <p:cNvPr name="Freeform 16" id="16"/>
            <p:cNvSpPr/>
            <p:nvPr/>
          </p:nvSpPr>
          <p:spPr>
            <a:xfrm flipH="false" flipV="false" rot="0">
              <a:off x="0" y="0"/>
              <a:ext cx="955264" cy="769884"/>
            </a:xfrm>
            <a:custGeom>
              <a:avLst/>
              <a:gdLst/>
              <a:ahLst/>
              <a:cxnLst/>
              <a:rect r="r" b="b" t="t" l="l"/>
              <a:pathLst>
                <a:path h="769884" w="955264">
                  <a:moveTo>
                    <a:pt x="0" y="0"/>
                  </a:moveTo>
                  <a:lnTo>
                    <a:pt x="955264" y="0"/>
                  </a:lnTo>
                  <a:lnTo>
                    <a:pt x="955264" y="769884"/>
                  </a:lnTo>
                  <a:lnTo>
                    <a:pt x="0" y="769884"/>
                  </a:lnTo>
                  <a:close/>
                </a:path>
              </a:pathLst>
            </a:custGeom>
            <a:blipFill>
              <a:blip r:embed="rId4"/>
              <a:stretch>
                <a:fillRect l="0" t="-174" r="0" b="-174"/>
              </a:stretch>
            </a:blipFill>
          </p:spPr>
        </p:sp>
      </p:grpSp>
      <p:sp>
        <p:nvSpPr>
          <p:cNvPr name="TextBox 17" id="17"/>
          <p:cNvSpPr txBox="true"/>
          <p:nvPr/>
        </p:nvSpPr>
        <p:spPr>
          <a:xfrm rot="0">
            <a:off x="8056208" y="1586992"/>
            <a:ext cx="7107541" cy="2141152"/>
          </a:xfrm>
          <a:prstGeom prst="rect">
            <a:avLst/>
          </a:prstGeom>
        </p:spPr>
        <p:txBody>
          <a:bodyPr anchor="t" rtlCol="false" tIns="0" lIns="0" bIns="0" rIns="0">
            <a:spAutoFit/>
          </a:bodyPr>
          <a:lstStyle/>
          <a:p>
            <a:pPr algn="l" marL="0" indent="0" lvl="0">
              <a:lnSpc>
                <a:spcPts val="8188"/>
              </a:lnSpc>
            </a:pPr>
            <a:r>
              <a:rPr lang="en-US" sz="8356" spc="-534">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Decision Making</a:t>
            </a:r>
          </a:p>
          <a:p>
            <a:pPr algn="l" marL="0" indent="0" lvl="0">
              <a:lnSpc>
                <a:spcPts val="8188"/>
              </a:lnSpc>
            </a:pPr>
            <a:r>
              <a:rPr lang="en-US" sz="8356" spc="-534">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Using P-value</a:t>
            </a:r>
          </a:p>
        </p:txBody>
      </p:sp>
      <p:sp>
        <p:nvSpPr>
          <p:cNvPr name="TextBox 18" id="18"/>
          <p:cNvSpPr txBox="true"/>
          <p:nvPr/>
        </p:nvSpPr>
        <p:spPr>
          <a:xfrm rot="0">
            <a:off x="7828142" y="5059091"/>
            <a:ext cx="9021242" cy="3525055"/>
          </a:xfrm>
          <a:prstGeom prst="rect">
            <a:avLst/>
          </a:prstGeom>
        </p:spPr>
        <p:txBody>
          <a:bodyPr anchor="t" rtlCol="false" tIns="0" lIns="0" bIns="0" rIns="0">
            <a:spAutoFit/>
          </a:bodyPr>
          <a:lstStyle/>
          <a:p>
            <a:pPr algn="just" marL="0" indent="0" lvl="0">
              <a:lnSpc>
                <a:spcPts val="3105"/>
              </a:lnSpc>
            </a:pPr>
            <a:r>
              <a:rPr lang="en-US" sz="2218" spc="-6">
                <a:solidFill>
                  <a:srgbClr val="3A58E4"/>
                </a:solidFill>
                <a:latin typeface="Poppins"/>
                <a:ea typeface="Poppins"/>
                <a:cs typeface="Poppins"/>
                <a:sym typeface="Poppins"/>
              </a:rPr>
              <a:t>The p-value represents the probability of observing your sample data (or more extreme results) assuming the null hypothesis is true. It quantifies the strength of evidence against H₀. The decision rule is straightforward: if p ≤ α (significance level), reject H₀; if p &gt; α, fail to reject H₀. In business terms, a small p-value indicates strong evidence that an observed effect (such as increased conversion rates or higher order values) is unlikely due to random chance alone, supporting data-driven strategic decisions.</a:t>
            </a:r>
          </a:p>
        </p:txBody>
      </p:sp>
      <p:sp>
        <p:nvSpPr>
          <p:cNvPr name="TextBox 19" id="19"/>
          <p:cNvSpPr txBox="true"/>
          <p:nvPr/>
        </p:nvSpPr>
        <p:spPr>
          <a:xfrm rot="0">
            <a:off x="1736067" y="8076395"/>
            <a:ext cx="3088700" cy="1181905"/>
          </a:xfrm>
          <a:prstGeom prst="rect">
            <a:avLst/>
          </a:prstGeom>
        </p:spPr>
        <p:txBody>
          <a:bodyPr anchor="t" rtlCol="false" tIns="0" lIns="0" bIns="0" rIns="0">
            <a:spAutoFit/>
          </a:bodyPr>
          <a:lstStyle/>
          <a:p>
            <a:pPr algn="ctr" marL="0" indent="0" lvl="0">
              <a:lnSpc>
                <a:spcPts val="3105"/>
              </a:lnSpc>
            </a:pPr>
            <a:r>
              <a:rPr lang="en-US" sz="2218" spc="-6">
                <a:solidFill>
                  <a:srgbClr val="3A58E4"/>
                </a:solidFill>
                <a:latin typeface="Poppins"/>
                <a:ea typeface="Poppins"/>
                <a:cs typeface="Poppins"/>
                <a:sym typeface="Poppins"/>
              </a:rPr>
              <a:t>p-value measures e</a:t>
            </a:r>
            <a:r>
              <a:rPr lang="en-US" sz="2218" spc="-6">
                <a:solidFill>
                  <a:srgbClr val="3A58E4"/>
                </a:solidFill>
                <a:latin typeface="Poppins"/>
                <a:ea typeface="Poppins"/>
                <a:cs typeface="Poppins"/>
                <a:sym typeface="Poppins"/>
              </a:rPr>
              <a:t>vidence against the null hypothesis.</a:t>
            </a:r>
          </a:p>
        </p:txBody>
      </p:sp>
      <p:sp>
        <p:nvSpPr>
          <p:cNvPr name="TextBox 20" id="20"/>
          <p:cNvSpPr txBox="true"/>
          <p:nvPr/>
        </p:nvSpPr>
        <p:spPr>
          <a:xfrm rot="0">
            <a:off x="722135" y="5626752"/>
            <a:ext cx="5116565" cy="2199233"/>
          </a:xfrm>
          <a:prstGeom prst="rect">
            <a:avLst/>
          </a:prstGeom>
        </p:spPr>
        <p:txBody>
          <a:bodyPr anchor="t" rtlCol="false" tIns="0" lIns="0" bIns="0" rIns="0">
            <a:spAutoFit/>
          </a:bodyPr>
          <a:lstStyle/>
          <a:p>
            <a:pPr algn="ctr" marL="0" indent="0" lvl="0">
              <a:lnSpc>
                <a:spcPts val="17907"/>
              </a:lnSpc>
              <a:spcBef>
                <a:spcPct val="0"/>
              </a:spcBef>
            </a:pPr>
            <a:r>
              <a:rPr lang="en-US" sz="12791" spc="-818">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a:ea typeface="Bricolage Grotesque"/>
                <a:cs typeface="Bricolage Grotesque"/>
                <a:sym typeface="Bricolage Grotesque"/>
              </a:rPr>
              <a:t>p ≤ α</a:t>
            </a:r>
          </a:p>
        </p:txBody>
      </p:sp>
      <p:sp>
        <p:nvSpPr>
          <p:cNvPr name="TextBox 21" id="21"/>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7125670" y="0"/>
            <a:ext cx="1162330" cy="1028700"/>
            <a:chOff x="0" y="0"/>
            <a:chExt cx="1549773" cy="1371600"/>
          </a:xfrm>
        </p:grpSpPr>
        <p:grpSp>
          <p:nvGrpSpPr>
            <p:cNvPr name="Group 3" id="3"/>
            <p:cNvGrpSpPr/>
            <p:nvPr/>
          </p:nvGrpSpPr>
          <p:grpSpPr>
            <a:xfrm rot="0">
              <a:off x="0" y="0"/>
              <a:ext cx="1549773" cy="1371600"/>
              <a:chOff x="0" y="0"/>
              <a:chExt cx="787566" cy="697022"/>
            </a:xfrm>
          </p:grpSpPr>
          <p:sp>
            <p:nvSpPr>
              <p:cNvPr name="Freeform 4" id="4"/>
              <p:cNvSpPr/>
              <p:nvPr/>
            </p:nvSpPr>
            <p:spPr>
              <a:xfrm flipH="false" flipV="false" rot="0">
                <a:off x="0" y="0"/>
                <a:ext cx="787566" cy="697022"/>
              </a:xfrm>
              <a:custGeom>
                <a:avLst/>
                <a:gdLst/>
                <a:ahLst/>
                <a:cxnLst/>
                <a:rect r="r" b="b" t="t" l="l"/>
                <a:pathLst>
                  <a:path h="697022" w="787566">
                    <a:moveTo>
                      <a:pt x="0" y="0"/>
                    </a:moveTo>
                    <a:lnTo>
                      <a:pt x="787566" y="0"/>
                    </a:lnTo>
                    <a:lnTo>
                      <a:pt x="787566" y="697022"/>
                    </a:lnTo>
                    <a:lnTo>
                      <a:pt x="0" y="697022"/>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5" id="5"/>
              <p:cNvSpPr txBox="true"/>
              <p:nvPr/>
            </p:nvSpPr>
            <p:spPr>
              <a:xfrm>
                <a:off x="0" y="-38100"/>
                <a:ext cx="787566" cy="735122"/>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6" id="6"/>
            <p:cNvSpPr txBox="true"/>
            <p:nvPr/>
          </p:nvSpPr>
          <p:spPr>
            <a:xfrm rot="0">
              <a:off x="200531" y="424948"/>
              <a:ext cx="1148711" cy="588379"/>
            </a:xfrm>
            <a:prstGeom prst="rect">
              <a:avLst/>
            </a:prstGeom>
          </p:spPr>
          <p:txBody>
            <a:bodyPr anchor="t" rtlCol="false" tIns="0" lIns="0" bIns="0" rIns="0">
              <a:spAutoFit/>
            </a:bodyPr>
            <a:lstStyle/>
            <a:p>
              <a:pPr algn="ctr" marL="0" indent="0" lvl="0">
                <a:lnSpc>
                  <a:spcPts val="3168"/>
                </a:lnSpc>
              </a:pPr>
              <a:r>
                <a:rPr lang="en-US" sz="3232" spc="-206">
                  <a:solidFill>
                    <a:srgbClr val="FFFFFF"/>
                  </a:solidFill>
                  <a:latin typeface="Bricolage Grotesque"/>
                  <a:ea typeface="Bricolage Grotesque"/>
                  <a:cs typeface="Bricolage Grotesque"/>
                  <a:sym typeface="Bricolage Grotesque"/>
                </a:rPr>
                <a:t>17</a:t>
              </a:r>
            </a:p>
          </p:txBody>
        </p:sp>
      </p:grpSp>
      <p:grpSp>
        <p:nvGrpSpPr>
          <p:cNvPr name="Group 7" id="7"/>
          <p:cNvGrpSpPr/>
          <p:nvPr/>
        </p:nvGrpSpPr>
        <p:grpSpPr>
          <a:xfrm rot="0">
            <a:off x="4454130" y="2170720"/>
            <a:ext cx="7994434" cy="329035"/>
            <a:chOff x="0" y="0"/>
            <a:chExt cx="10659246" cy="438714"/>
          </a:xfrm>
        </p:grpSpPr>
        <p:sp>
          <p:nvSpPr>
            <p:cNvPr name="TextBox 8" id="8"/>
            <p:cNvSpPr txBox="true"/>
            <p:nvPr/>
          </p:nvSpPr>
          <p:spPr>
            <a:xfrm rot="0">
              <a:off x="0" y="-27080"/>
              <a:ext cx="10419560" cy="465793"/>
            </a:xfrm>
            <a:prstGeom prst="rect">
              <a:avLst/>
            </a:prstGeom>
          </p:spPr>
          <p:txBody>
            <a:bodyPr anchor="t" rtlCol="false" tIns="0" lIns="0" bIns="0" rIns="0">
              <a:spAutoFit/>
            </a:bodyPr>
            <a:lstStyle/>
            <a:p>
              <a:pPr algn="l" marL="0" indent="0" lvl="0">
                <a:lnSpc>
                  <a:spcPts val="2885"/>
                </a:lnSpc>
              </a:pPr>
              <a:r>
                <a:rPr lang="en-US" b="true" sz="2060" spc="-51">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A SYSTEMATIC APPROACH TO STATISTICAL DECISION-MAKING</a:t>
              </a:r>
            </a:p>
          </p:txBody>
        </p:sp>
      </p:grpSp>
      <p:sp>
        <p:nvSpPr>
          <p:cNvPr name="TextBox 9" id="9"/>
          <p:cNvSpPr txBox="true"/>
          <p:nvPr/>
        </p:nvSpPr>
        <p:spPr>
          <a:xfrm rot="0">
            <a:off x="2046654" y="685800"/>
            <a:ext cx="12809386" cy="1108247"/>
          </a:xfrm>
          <a:prstGeom prst="rect">
            <a:avLst/>
          </a:prstGeom>
        </p:spPr>
        <p:txBody>
          <a:bodyPr anchor="t" rtlCol="false" tIns="0" lIns="0" bIns="0" rIns="0">
            <a:spAutoFit/>
          </a:bodyPr>
          <a:lstStyle/>
          <a:p>
            <a:pPr algn="ctr" marL="0" indent="0" lvl="0">
              <a:lnSpc>
                <a:spcPts val="8238"/>
              </a:lnSpc>
            </a:pPr>
            <a:r>
              <a:rPr lang="en-US" sz="8406" spc="-537">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Hypothesis Testing Workflow</a:t>
            </a:r>
          </a:p>
        </p:txBody>
      </p:sp>
      <p:grpSp>
        <p:nvGrpSpPr>
          <p:cNvPr name="Group 10" id="10"/>
          <p:cNvGrpSpPr/>
          <p:nvPr/>
        </p:nvGrpSpPr>
        <p:grpSpPr>
          <a:xfrm rot="0">
            <a:off x="1346003" y="3297669"/>
            <a:ext cx="3560082" cy="5960631"/>
            <a:chOff x="0" y="0"/>
            <a:chExt cx="1387961" cy="2323857"/>
          </a:xfrm>
        </p:grpSpPr>
        <p:sp>
          <p:nvSpPr>
            <p:cNvPr name="Freeform 11" id="11"/>
            <p:cNvSpPr/>
            <p:nvPr/>
          </p:nvSpPr>
          <p:spPr>
            <a:xfrm flipH="false" flipV="false" rot="0">
              <a:off x="0" y="0"/>
              <a:ext cx="1387961" cy="2323857"/>
            </a:xfrm>
            <a:custGeom>
              <a:avLst/>
              <a:gdLst/>
              <a:ahLst/>
              <a:cxnLst/>
              <a:rect r="r" b="b" t="t" l="l"/>
              <a:pathLst>
                <a:path h="2323857" w="1387961">
                  <a:moveTo>
                    <a:pt x="0" y="0"/>
                  </a:moveTo>
                  <a:lnTo>
                    <a:pt x="1387961" y="0"/>
                  </a:lnTo>
                  <a:lnTo>
                    <a:pt x="1387961" y="2323857"/>
                  </a:lnTo>
                  <a:lnTo>
                    <a:pt x="0" y="2323857"/>
                  </a:lnTo>
                  <a:close/>
                </a:path>
              </a:pathLst>
            </a:custGeom>
            <a:solidFill>
              <a:srgbClr val="2B42A8"/>
            </a:solidFill>
          </p:spPr>
        </p:sp>
        <p:sp>
          <p:nvSpPr>
            <p:cNvPr name="TextBox 12" id="12"/>
            <p:cNvSpPr txBox="true"/>
            <p:nvPr/>
          </p:nvSpPr>
          <p:spPr>
            <a:xfrm>
              <a:off x="0" y="-38100"/>
              <a:ext cx="1387961" cy="2361957"/>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13" id="13"/>
          <p:cNvGrpSpPr/>
          <p:nvPr/>
        </p:nvGrpSpPr>
        <p:grpSpPr>
          <a:xfrm rot="0">
            <a:off x="4896205" y="3297669"/>
            <a:ext cx="3560082" cy="5960631"/>
            <a:chOff x="0" y="0"/>
            <a:chExt cx="1387961" cy="2323857"/>
          </a:xfrm>
        </p:grpSpPr>
        <p:sp>
          <p:nvSpPr>
            <p:cNvPr name="Freeform 14" id="14"/>
            <p:cNvSpPr/>
            <p:nvPr/>
          </p:nvSpPr>
          <p:spPr>
            <a:xfrm flipH="false" flipV="false" rot="0">
              <a:off x="0" y="0"/>
              <a:ext cx="1387961" cy="2323857"/>
            </a:xfrm>
            <a:custGeom>
              <a:avLst/>
              <a:gdLst/>
              <a:ahLst/>
              <a:cxnLst/>
              <a:rect r="r" b="b" t="t" l="l"/>
              <a:pathLst>
                <a:path h="2323857" w="1387961">
                  <a:moveTo>
                    <a:pt x="0" y="0"/>
                  </a:moveTo>
                  <a:lnTo>
                    <a:pt x="1387961" y="0"/>
                  </a:lnTo>
                  <a:lnTo>
                    <a:pt x="1387961" y="2323857"/>
                  </a:lnTo>
                  <a:lnTo>
                    <a:pt x="0" y="2323857"/>
                  </a:lnTo>
                  <a:close/>
                </a:path>
              </a:pathLst>
            </a:custGeom>
            <a:solidFill>
              <a:srgbClr val="3A58E4"/>
            </a:solidFill>
          </p:spPr>
        </p:sp>
        <p:sp>
          <p:nvSpPr>
            <p:cNvPr name="TextBox 15" id="15"/>
            <p:cNvSpPr txBox="true"/>
            <p:nvPr/>
          </p:nvSpPr>
          <p:spPr>
            <a:xfrm>
              <a:off x="0" y="-38100"/>
              <a:ext cx="1387961" cy="2361957"/>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16" id="16"/>
          <p:cNvGrpSpPr/>
          <p:nvPr/>
        </p:nvGrpSpPr>
        <p:grpSpPr>
          <a:xfrm rot="0">
            <a:off x="8446407" y="3297669"/>
            <a:ext cx="3560082" cy="5960631"/>
            <a:chOff x="0" y="0"/>
            <a:chExt cx="1387961" cy="2323857"/>
          </a:xfrm>
        </p:grpSpPr>
        <p:sp>
          <p:nvSpPr>
            <p:cNvPr name="Freeform 17" id="17"/>
            <p:cNvSpPr/>
            <p:nvPr/>
          </p:nvSpPr>
          <p:spPr>
            <a:xfrm flipH="false" flipV="false" rot="0">
              <a:off x="0" y="0"/>
              <a:ext cx="1387961" cy="2323857"/>
            </a:xfrm>
            <a:custGeom>
              <a:avLst/>
              <a:gdLst/>
              <a:ahLst/>
              <a:cxnLst/>
              <a:rect r="r" b="b" t="t" l="l"/>
              <a:pathLst>
                <a:path h="2323857" w="1387961">
                  <a:moveTo>
                    <a:pt x="0" y="0"/>
                  </a:moveTo>
                  <a:lnTo>
                    <a:pt x="1387961" y="0"/>
                  </a:lnTo>
                  <a:lnTo>
                    <a:pt x="1387961" y="2323857"/>
                  </a:lnTo>
                  <a:lnTo>
                    <a:pt x="0" y="2323857"/>
                  </a:lnTo>
                  <a:close/>
                </a:path>
              </a:pathLst>
            </a:custGeom>
            <a:solidFill>
              <a:srgbClr val="6984FE"/>
            </a:solidFill>
          </p:spPr>
        </p:sp>
        <p:sp>
          <p:nvSpPr>
            <p:cNvPr name="TextBox 18" id="18"/>
            <p:cNvSpPr txBox="true"/>
            <p:nvPr/>
          </p:nvSpPr>
          <p:spPr>
            <a:xfrm>
              <a:off x="0" y="-38100"/>
              <a:ext cx="1387961" cy="2361957"/>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19" id="19"/>
          <p:cNvGrpSpPr/>
          <p:nvPr/>
        </p:nvGrpSpPr>
        <p:grpSpPr>
          <a:xfrm rot="0">
            <a:off x="11996608" y="3297669"/>
            <a:ext cx="3560082" cy="5960631"/>
            <a:chOff x="0" y="0"/>
            <a:chExt cx="1387961" cy="2323857"/>
          </a:xfrm>
        </p:grpSpPr>
        <p:sp>
          <p:nvSpPr>
            <p:cNvPr name="Freeform 20" id="20"/>
            <p:cNvSpPr/>
            <p:nvPr/>
          </p:nvSpPr>
          <p:spPr>
            <a:xfrm flipH="false" flipV="false" rot="0">
              <a:off x="0" y="0"/>
              <a:ext cx="1387961" cy="2323857"/>
            </a:xfrm>
            <a:custGeom>
              <a:avLst/>
              <a:gdLst/>
              <a:ahLst/>
              <a:cxnLst/>
              <a:rect r="r" b="b" t="t" l="l"/>
              <a:pathLst>
                <a:path h="2323857" w="1387961">
                  <a:moveTo>
                    <a:pt x="0" y="0"/>
                  </a:moveTo>
                  <a:lnTo>
                    <a:pt x="1387961" y="0"/>
                  </a:lnTo>
                  <a:lnTo>
                    <a:pt x="1387961" y="2323857"/>
                  </a:lnTo>
                  <a:lnTo>
                    <a:pt x="0" y="2323857"/>
                  </a:lnTo>
                  <a:close/>
                </a:path>
              </a:pathLst>
            </a:custGeom>
            <a:solidFill>
              <a:srgbClr val="9AADFF"/>
            </a:solidFill>
          </p:spPr>
        </p:sp>
        <p:sp>
          <p:nvSpPr>
            <p:cNvPr name="TextBox 21" id="21"/>
            <p:cNvSpPr txBox="true"/>
            <p:nvPr/>
          </p:nvSpPr>
          <p:spPr>
            <a:xfrm>
              <a:off x="0" y="-38100"/>
              <a:ext cx="1387961" cy="2361957"/>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22" id="22"/>
          <p:cNvGrpSpPr/>
          <p:nvPr/>
        </p:nvGrpSpPr>
        <p:grpSpPr>
          <a:xfrm rot="5400000">
            <a:off x="1195796" y="7620773"/>
            <a:ext cx="690291" cy="389877"/>
            <a:chOff x="0" y="0"/>
            <a:chExt cx="1387983" cy="784032"/>
          </a:xfrm>
        </p:grpSpPr>
        <p:sp>
          <p:nvSpPr>
            <p:cNvPr name="Freeform 23" id="23"/>
            <p:cNvSpPr/>
            <p:nvPr/>
          </p:nvSpPr>
          <p:spPr>
            <a:xfrm flipH="false" flipV="false" rot="0">
              <a:off x="0" y="0"/>
              <a:ext cx="1387983" cy="782620"/>
            </a:xfrm>
            <a:custGeom>
              <a:avLst/>
              <a:gdLst/>
              <a:ahLst/>
              <a:cxnLst/>
              <a:rect r="r" b="b" t="t" l="l"/>
              <a:pathLst>
                <a:path h="782620" w="1387983">
                  <a:moveTo>
                    <a:pt x="693992" y="0"/>
                  </a:moveTo>
                  <a:lnTo>
                    <a:pt x="1387983" y="782620"/>
                  </a:lnTo>
                  <a:lnTo>
                    <a:pt x="0" y="782620"/>
                  </a:lnTo>
                  <a:close/>
                </a:path>
              </a:pathLst>
            </a:custGeom>
            <a:solidFill>
              <a:srgbClr val="AFBEFF"/>
            </a:solidFill>
          </p:spPr>
        </p:sp>
        <p:sp>
          <p:nvSpPr>
            <p:cNvPr name="TextBox 24" id="24"/>
            <p:cNvSpPr txBox="true"/>
            <p:nvPr/>
          </p:nvSpPr>
          <p:spPr>
            <a:xfrm>
              <a:off x="293871" y="292771"/>
              <a:ext cx="800241" cy="489849"/>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25" id="25"/>
          <p:cNvGrpSpPr/>
          <p:nvPr/>
        </p:nvGrpSpPr>
        <p:grpSpPr>
          <a:xfrm rot="5400000">
            <a:off x="4724890" y="4545319"/>
            <a:ext cx="690291" cy="389877"/>
            <a:chOff x="0" y="0"/>
            <a:chExt cx="1387983" cy="784032"/>
          </a:xfrm>
        </p:grpSpPr>
        <p:sp>
          <p:nvSpPr>
            <p:cNvPr name="Freeform 26" id="26"/>
            <p:cNvSpPr/>
            <p:nvPr/>
          </p:nvSpPr>
          <p:spPr>
            <a:xfrm flipH="false" flipV="false" rot="0">
              <a:off x="0" y="0"/>
              <a:ext cx="1387983" cy="782620"/>
            </a:xfrm>
            <a:custGeom>
              <a:avLst/>
              <a:gdLst/>
              <a:ahLst/>
              <a:cxnLst/>
              <a:rect r="r" b="b" t="t" l="l"/>
              <a:pathLst>
                <a:path h="782620" w="1387983">
                  <a:moveTo>
                    <a:pt x="693992" y="0"/>
                  </a:moveTo>
                  <a:lnTo>
                    <a:pt x="1387983" y="782620"/>
                  </a:lnTo>
                  <a:lnTo>
                    <a:pt x="0" y="782620"/>
                  </a:lnTo>
                  <a:close/>
                </a:path>
              </a:pathLst>
            </a:custGeom>
            <a:solidFill>
              <a:srgbClr val="2B42A8"/>
            </a:solidFill>
          </p:spPr>
        </p:sp>
        <p:sp>
          <p:nvSpPr>
            <p:cNvPr name="TextBox 27" id="27"/>
            <p:cNvSpPr txBox="true"/>
            <p:nvPr/>
          </p:nvSpPr>
          <p:spPr>
            <a:xfrm>
              <a:off x="293871" y="292771"/>
              <a:ext cx="800241" cy="489849"/>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28" id="28"/>
          <p:cNvGrpSpPr/>
          <p:nvPr/>
        </p:nvGrpSpPr>
        <p:grpSpPr>
          <a:xfrm rot="5400000">
            <a:off x="8275092" y="7620773"/>
            <a:ext cx="690291" cy="389877"/>
            <a:chOff x="0" y="0"/>
            <a:chExt cx="1387983" cy="784032"/>
          </a:xfrm>
        </p:grpSpPr>
        <p:sp>
          <p:nvSpPr>
            <p:cNvPr name="Freeform 29" id="29"/>
            <p:cNvSpPr/>
            <p:nvPr/>
          </p:nvSpPr>
          <p:spPr>
            <a:xfrm flipH="false" flipV="false" rot="0">
              <a:off x="0" y="0"/>
              <a:ext cx="1387983" cy="782620"/>
            </a:xfrm>
            <a:custGeom>
              <a:avLst/>
              <a:gdLst/>
              <a:ahLst/>
              <a:cxnLst/>
              <a:rect r="r" b="b" t="t" l="l"/>
              <a:pathLst>
                <a:path h="782620" w="1387983">
                  <a:moveTo>
                    <a:pt x="693992" y="0"/>
                  </a:moveTo>
                  <a:lnTo>
                    <a:pt x="1387983" y="782620"/>
                  </a:lnTo>
                  <a:lnTo>
                    <a:pt x="0" y="782620"/>
                  </a:lnTo>
                  <a:close/>
                </a:path>
              </a:pathLst>
            </a:custGeom>
            <a:solidFill>
              <a:srgbClr val="3A58E4"/>
            </a:solidFill>
          </p:spPr>
        </p:sp>
        <p:sp>
          <p:nvSpPr>
            <p:cNvPr name="TextBox 30" id="30"/>
            <p:cNvSpPr txBox="true"/>
            <p:nvPr/>
          </p:nvSpPr>
          <p:spPr>
            <a:xfrm>
              <a:off x="293871" y="292771"/>
              <a:ext cx="800241" cy="489849"/>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31" id="31"/>
          <p:cNvGrpSpPr/>
          <p:nvPr/>
        </p:nvGrpSpPr>
        <p:grpSpPr>
          <a:xfrm rot="5400000">
            <a:off x="11814740" y="4545319"/>
            <a:ext cx="690291" cy="389877"/>
            <a:chOff x="0" y="0"/>
            <a:chExt cx="1387983" cy="784032"/>
          </a:xfrm>
        </p:grpSpPr>
        <p:sp>
          <p:nvSpPr>
            <p:cNvPr name="Freeform 32" id="32"/>
            <p:cNvSpPr/>
            <p:nvPr/>
          </p:nvSpPr>
          <p:spPr>
            <a:xfrm flipH="false" flipV="false" rot="0">
              <a:off x="0" y="0"/>
              <a:ext cx="1387983" cy="782620"/>
            </a:xfrm>
            <a:custGeom>
              <a:avLst/>
              <a:gdLst/>
              <a:ahLst/>
              <a:cxnLst/>
              <a:rect r="r" b="b" t="t" l="l"/>
              <a:pathLst>
                <a:path h="782620" w="1387983">
                  <a:moveTo>
                    <a:pt x="693992" y="0"/>
                  </a:moveTo>
                  <a:lnTo>
                    <a:pt x="1387983" y="782620"/>
                  </a:lnTo>
                  <a:lnTo>
                    <a:pt x="0" y="782620"/>
                  </a:lnTo>
                  <a:close/>
                </a:path>
              </a:pathLst>
            </a:custGeom>
            <a:solidFill>
              <a:srgbClr val="6984FE"/>
            </a:solidFill>
          </p:spPr>
        </p:sp>
        <p:sp>
          <p:nvSpPr>
            <p:cNvPr name="TextBox 33" id="33"/>
            <p:cNvSpPr txBox="true"/>
            <p:nvPr/>
          </p:nvSpPr>
          <p:spPr>
            <a:xfrm>
              <a:off x="293871" y="292771"/>
              <a:ext cx="800241" cy="489849"/>
            </a:xfrm>
            <a:prstGeom prst="rect">
              <a:avLst/>
            </a:prstGeom>
          </p:spPr>
          <p:txBody>
            <a:bodyPr anchor="ctr" rtlCol="false" tIns="33379" lIns="33379" bIns="33379" rIns="33379"/>
            <a:lstStyle/>
            <a:p>
              <a:pPr algn="ctr" marL="0" indent="0" lvl="0">
                <a:lnSpc>
                  <a:spcPts val="2660"/>
                </a:lnSpc>
                <a:spcBef>
                  <a:spcPct val="0"/>
                </a:spcBef>
              </a:pPr>
            </a:p>
          </p:txBody>
        </p:sp>
      </p:grpSp>
      <p:grpSp>
        <p:nvGrpSpPr>
          <p:cNvPr name="Group 34" id="34"/>
          <p:cNvGrpSpPr/>
          <p:nvPr/>
        </p:nvGrpSpPr>
        <p:grpSpPr>
          <a:xfrm rot="0">
            <a:off x="1942729" y="3866898"/>
            <a:ext cx="2366631" cy="2096169"/>
            <a:chOff x="0" y="0"/>
            <a:chExt cx="3155508" cy="2794892"/>
          </a:xfrm>
        </p:grpSpPr>
        <p:sp>
          <p:nvSpPr>
            <p:cNvPr name="TextBox 35" id="35"/>
            <p:cNvSpPr txBox="true"/>
            <p:nvPr/>
          </p:nvSpPr>
          <p:spPr>
            <a:xfrm rot="0">
              <a:off x="0" y="-38100"/>
              <a:ext cx="3155508" cy="879740"/>
            </a:xfrm>
            <a:prstGeom prst="rect">
              <a:avLst/>
            </a:prstGeom>
          </p:spPr>
          <p:txBody>
            <a:bodyPr anchor="t" rtlCol="false" tIns="0" lIns="0" bIns="0" rIns="0">
              <a:spAutoFit/>
            </a:bodyPr>
            <a:lstStyle/>
            <a:p>
              <a:pPr algn="just" marL="0" indent="0" lvl="0">
                <a:lnSpc>
                  <a:spcPts val="2607"/>
                </a:lnSpc>
              </a:pPr>
              <a:r>
                <a:rPr lang="en-US" b="true" sz="2021" spc="-6">
                  <a:solidFill>
                    <a:srgbClr val="FFFFFF"/>
                  </a:solidFill>
                  <a:latin typeface="Poppins Bold"/>
                  <a:ea typeface="Poppins Bold"/>
                  <a:cs typeface="Poppins Bold"/>
                  <a:sym typeface="Poppins Bold"/>
                </a:rPr>
                <a:t>STATE</a:t>
              </a:r>
            </a:p>
            <a:p>
              <a:pPr algn="just" marL="0" indent="0" lvl="0">
                <a:lnSpc>
                  <a:spcPts val="2607"/>
                </a:lnSpc>
              </a:pPr>
              <a:r>
                <a:rPr lang="en-US" b="true" sz="2021" spc="-6">
                  <a:solidFill>
                    <a:srgbClr val="FFFFFF"/>
                  </a:solidFill>
                  <a:latin typeface="Poppins Bold"/>
                  <a:ea typeface="Poppins Bold"/>
                  <a:cs typeface="Poppins Bold"/>
                  <a:sym typeface="Poppins Bold"/>
                </a:rPr>
                <a:t>HYPOTHESES</a:t>
              </a:r>
            </a:p>
          </p:txBody>
        </p:sp>
        <p:sp>
          <p:nvSpPr>
            <p:cNvPr name="TextBox 36" id="36"/>
            <p:cNvSpPr txBox="true"/>
            <p:nvPr/>
          </p:nvSpPr>
          <p:spPr>
            <a:xfrm rot="0">
              <a:off x="0" y="1163136"/>
              <a:ext cx="3155508" cy="1631756"/>
            </a:xfrm>
            <a:prstGeom prst="rect">
              <a:avLst/>
            </a:prstGeom>
          </p:spPr>
          <p:txBody>
            <a:bodyPr anchor="t" rtlCol="false" tIns="0" lIns="0" bIns="0" rIns="0">
              <a:spAutoFit/>
            </a:bodyPr>
            <a:lstStyle/>
            <a:p>
              <a:pPr algn="just" marL="0" indent="0" lvl="0">
                <a:lnSpc>
                  <a:spcPts val="2466"/>
                </a:lnSpc>
              </a:pPr>
              <a:r>
                <a:rPr lang="en-US" sz="1912" spc="-5">
                  <a:solidFill>
                    <a:srgbClr val="FFFFFF"/>
                  </a:solidFill>
                  <a:latin typeface="Poppins"/>
                  <a:ea typeface="Poppins"/>
                  <a:cs typeface="Poppins"/>
                  <a:sym typeface="Poppins"/>
                </a:rPr>
                <a:t>Define H₀ (null) and H₁ (alternative) based on business question.</a:t>
              </a:r>
            </a:p>
          </p:txBody>
        </p:sp>
      </p:grpSp>
      <p:sp>
        <p:nvSpPr>
          <p:cNvPr name="TextBox 37" id="37"/>
          <p:cNvSpPr txBox="true"/>
          <p:nvPr/>
        </p:nvSpPr>
        <p:spPr>
          <a:xfrm rot="0">
            <a:off x="3273117" y="7675978"/>
            <a:ext cx="1601980" cy="1230123"/>
          </a:xfrm>
          <a:prstGeom prst="rect">
            <a:avLst/>
          </a:prstGeom>
        </p:spPr>
        <p:txBody>
          <a:bodyPr anchor="t" rtlCol="false" tIns="0" lIns="0" bIns="0" rIns="0">
            <a:spAutoFit/>
          </a:bodyPr>
          <a:lstStyle/>
          <a:p>
            <a:pPr algn="just" marL="0" indent="0" lvl="0">
              <a:lnSpc>
                <a:spcPts val="9904"/>
              </a:lnSpc>
            </a:pPr>
            <a:r>
              <a:rPr lang="en-US" sz="7678" spc="-23">
                <a:solidFill>
                  <a:srgbClr val="FFFFFF"/>
                </a:solidFill>
                <a:latin typeface="Bricolage Grotesque"/>
                <a:ea typeface="Bricolage Grotesque"/>
                <a:cs typeface="Bricolage Grotesque"/>
                <a:sym typeface="Bricolage Grotesque"/>
              </a:rPr>
              <a:t>01</a:t>
            </a:r>
          </a:p>
        </p:txBody>
      </p:sp>
      <p:grpSp>
        <p:nvGrpSpPr>
          <p:cNvPr name="Group 38" id="38"/>
          <p:cNvGrpSpPr/>
          <p:nvPr/>
        </p:nvGrpSpPr>
        <p:grpSpPr>
          <a:xfrm rot="0">
            <a:off x="5492931" y="6116405"/>
            <a:ext cx="2366631" cy="2402230"/>
            <a:chOff x="0" y="0"/>
            <a:chExt cx="3155508" cy="3202973"/>
          </a:xfrm>
        </p:grpSpPr>
        <p:sp>
          <p:nvSpPr>
            <p:cNvPr name="TextBox 39" id="39"/>
            <p:cNvSpPr txBox="true"/>
            <p:nvPr/>
          </p:nvSpPr>
          <p:spPr>
            <a:xfrm rot="0">
              <a:off x="0" y="-38100"/>
              <a:ext cx="3155508" cy="879740"/>
            </a:xfrm>
            <a:prstGeom prst="rect">
              <a:avLst/>
            </a:prstGeom>
          </p:spPr>
          <p:txBody>
            <a:bodyPr anchor="t" rtlCol="false" tIns="0" lIns="0" bIns="0" rIns="0">
              <a:spAutoFit/>
            </a:bodyPr>
            <a:lstStyle/>
            <a:p>
              <a:pPr algn="just" marL="0" indent="0" lvl="0">
                <a:lnSpc>
                  <a:spcPts val="2607"/>
                </a:lnSpc>
              </a:pPr>
              <a:r>
                <a:rPr lang="en-US" b="true" sz="2021" spc="-6">
                  <a:solidFill>
                    <a:srgbClr val="FFFFFF"/>
                  </a:solidFill>
                  <a:latin typeface="Poppins Bold"/>
                  <a:ea typeface="Poppins Bold"/>
                  <a:cs typeface="Poppins Bold"/>
                  <a:sym typeface="Poppins Bold"/>
                </a:rPr>
                <a:t>CHOOSE TEST &amp; CALCULATE</a:t>
              </a:r>
            </a:p>
          </p:txBody>
        </p:sp>
        <p:sp>
          <p:nvSpPr>
            <p:cNvPr name="TextBox 40" id="40"/>
            <p:cNvSpPr txBox="true"/>
            <p:nvPr/>
          </p:nvSpPr>
          <p:spPr>
            <a:xfrm rot="0">
              <a:off x="0" y="1163136"/>
              <a:ext cx="3155508" cy="2039837"/>
            </a:xfrm>
            <a:prstGeom prst="rect">
              <a:avLst/>
            </a:prstGeom>
          </p:spPr>
          <p:txBody>
            <a:bodyPr anchor="t" rtlCol="false" tIns="0" lIns="0" bIns="0" rIns="0">
              <a:spAutoFit/>
            </a:bodyPr>
            <a:lstStyle/>
            <a:p>
              <a:pPr algn="just" marL="0" indent="0" lvl="0">
                <a:lnSpc>
                  <a:spcPts val="2466"/>
                </a:lnSpc>
              </a:pPr>
              <a:r>
                <a:rPr lang="en-US" sz="1912" spc="-5">
                  <a:solidFill>
                    <a:srgbClr val="FFFFFF"/>
                  </a:solidFill>
                  <a:latin typeface="Poppins"/>
                  <a:ea typeface="Poppins"/>
                  <a:cs typeface="Poppins"/>
                  <a:sym typeface="Poppins"/>
                </a:rPr>
                <a:t>Select Z-test or T-test based on sample size and variance; compute statistic.</a:t>
              </a:r>
            </a:p>
          </p:txBody>
        </p:sp>
      </p:grpSp>
      <p:sp>
        <p:nvSpPr>
          <p:cNvPr name="TextBox 41" id="41"/>
          <p:cNvSpPr txBox="true"/>
          <p:nvPr/>
        </p:nvSpPr>
        <p:spPr>
          <a:xfrm rot="0">
            <a:off x="6547557" y="3855279"/>
            <a:ext cx="1749053" cy="1230123"/>
          </a:xfrm>
          <a:prstGeom prst="rect">
            <a:avLst/>
          </a:prstGeom>
        </p:spPr>
        <p:txBody>
          <a:bodyPr anchor="t" rtlCol="false" tIns="0" lIns="0" bIns="0" rIns="0">
            <a:spAutoFit/>
          </a:bodyPr>
          <a:lstStyle/>
          <a:p>
            <a:pPr algn="just" marL="0" indent="0" lvl="0">
              <a:lnSpc>
                <a:spcPts val="9904"/>
              </a:lnSpc>
            </a:pPr>
            <a:r>
              <a:rPr lang="en-US" sz="7678" spc="-23">
                <a:solidFill>
                  <a:srgbClr val="FFFFFF"/>
                </a:solidFill>
                <a:latin typeface="Bricolage Grotesque"/>
                <a:ea typeface="Bricolage Grotesque"/>
                <a:cs typeface="Bricolage Grotesque"/>
                <a:sym typeface="Bricolage Grotesque"/>
              </a:rPr>
              <a:t>02</a:t>
            </a:r>
          </a:p>
        </p:txBody>
      </p:sp>
      <p:grpSp>
        <p:nvGrpSpPr>
          <p:cNvPr name="Group 42" id="42"/>
          <p:cNvGrpSpPr/>
          <p:nvPr/>
        </p:nvGrpSpPr>
        <p:grpSpPr>
          <a:xfrm rot="0">
            <a:off x="9047360" y="4172959"/>
            <a:ext cx="2366631" cy="1790108"/>
            <a:chOff x="0" y="0"/>
            <a:chExt cx="3155508" cy="2386811"/>
          </a:xfrm>
        </p:grpSpPr>
        <p:sp>
          <p:nvSpPr>
            <p:cNvPr name="TextBox 43" id="43"/>
            <p:cNvSpPr txBox="true"/>
            <p:nvPr/>
          </p:nvSpPr>
          <p:spPr>
            <a:xfrm rot="0">
              <a:off x="0" y="-38100"/>
              <a:ext cx="3155508" cy="879740"/>
            </a:xfrm>
            <a:prstGeom prst="rect">
              <a:avLst/>
            </a:prstGeom>
          </p:spPr>
          <p:txBody>
            <a:bodyPr anchor="t" rtlCol="false" tIns="0" lIns="0" bIns="0" rIns="0">
              <a:spAutoFit/>
            </a:bodyPr>
            <a:lstStyle/>
            <a:p>
              <a:pPr algn="just" marL="0" indent="0" lvl="0">
                <a:lnSpc>
                  <a:spcPts val="2607"/>
                </a:lnSpc>
              </a:pPr>
              <a:r>
                <a:rPr lang="en-US" b="true" sz="2021" spc="-6">
                  <a:solidFill>
                    <a:srgbClr val="FFFFFF"/>
                  </a:solidFill>
                  <a:latin typeface="Poppins Bold"/>
                  <a:ea typeface="Poppins Bold"/>
                  <a:cs typeface="Poppins Bold"/>
                  <a:sym typeface="Poppins Bold"/>
                </a:rPr>
                <a:t>FIND P-VALUE &amp; DECIDE</a:t>
              </a:r>
            </a:p>
          </p:txBody>
        </p:sp>
        <p:sp>
          <p:nvSpPr>
            <p:cNvPr name="TextBox 44" id="44"/>
            <p:cNvSpPr txBox="true"/>
            <p:nvPr/>
          </p:nvSpPr>
          <p:spPr>
            <a:xfrm rot="0">
              <a:off x="0" y="1163136"/>
              <a:ext cx="3155508" cy="1223675"/>
            </a:xfrm>
            <a:prstGeom prst="rect">
              <a:avLst/>
            </a:prstGeom>
          </p:spPr>
          <p:txBody>
            <a:bodyPr anchor="t" rtlCol="false" tIns="0" lIns="0" bIns="0" rIns="0">
              <a:spAutoFit/>
            </a:bodyPr>
            <a:lstStyle/>
            <a:p>
              <a:pPr algn="just" marL="0" indent="0" lvl="0">
                <a:lnSpc>
                  <a:spcPts val="2466"/>
                </a:lnSpc>
              </a:pPr>
              <a:r>
                <a:rPr lang="en-US" sz="1912" spc="-5">
                  <a:solidFill>
                    <a:srgbClr val="FFFFFF"/>
                  </a:solidFill>
                  <a:latin typeface="Poppins"/>
                  <a:ea typeface="Poppins"/>
                  <a:cs typeface="Poppins"/>
                  <a:sym typeface="Poppins"/>
                </a:rPr>
                <a:t>Compare p-value to α level; reject or fail to reject H₀.</a:t>
              </a:r>
            </a:p>
          </p:txBody>
        </p:sp>
      </p:grpSp>
      <p:sp>
        <p:nvSpPr>
          <p:cNvPr name="TextBox 45" id="45"/>
          <p:cNvSpPr txBox="true"/>
          <p:nvPr/>
        </p:nvSpPr>
        <p:spPr>
          <a:xfrm rot="0">
            <a:off x="10083602" y="7675978"/>
            <a:ext cx="1896126" cy="1230123"/>
          </a:xfrm>
          <a:prstGeom prst="rect">
            <a:avLst/>
          </a:prstGeom>
        </p:spPr>
        <p:txBody>
          <a:bodyPr anchor="t" rtlCol="false" tIns="0" lIns="0" bIns="0" rIns="0">
            <a:spAutoFit/>
          </a:bodyPr>
          <a:lstStyle/>
          <a:p>
            <a:pPr algn="just" marL="0" indent="0" lvl="0">
              <a:lnSpc>
                <a:spcPts val="9904"/>
              </a:lnSpc>
            </a:pPr>
            <a:r>
              <a:rPr lang="en-US" sz="7678" spc="-23">
                <a:solidFill>
                  <a:srgbClr val="FFFFFF"/>
                </a:solidFill>
                <a:latin typeface="Bricolage Grotesque"/>
                <a:ea typeface="Bricolage Grotesque"/>
                <a:cs typeface="Bricolage Grotesque"/>
                <a:sym typeface="Bricolage Grotesque"/>
              </a:rPr>
              <a:t>03</a:t>
            </a:r>
          </a:p>
        </p:txBody>
      </p:sp>
      <p:grpSp>
        <p:nvGrpSpPr>
          <p:cNvPr name="Group 46" id="46"/>
          <p:cNvGrpSpPr/>
          <p:nvPr/>
        </p:nvGrpSpPr>
        <p:grpSpPr>
          <a:xfrm rot="0">
            <a:off x="12597561" y="6422466"/>
            <a:ext cx="2366631" cy="2096169"/>
            <a:chOff x="0" y="0"/>
            <a:chExt cx="3155508" cy="2794892"/>
          </a:xfrm>
        </p:grpSpPr>
        <p:sp>
          <p:nvSpPr>
            <p:cNvPr name="TextBox 47" id="47"/>
            <p:cNvSpPr txBox="true"/>
            <p:nvPr/>
          </p:nvSpPr>
          <p:spPr>
            <a:xfrm rot="0">
              <a:off x="0" y="-38100"/>
              <a:ext cx="3155508" cy="879740"/>
            </a:xfrm>
            <a:prstGeom prst="rect">
              <a:avLst/>
            </a:prstGeom>
          </p:spPr>
          <p:txBody>
            <a:bodyPr anchor="t" rtlCol="false" tIns="0" lIns="0" bIns="0" rIns="0">
              <a:spAutoFit/>
            </a:bodyPr>
            <a:lstStyle/>
            <a:p>
              <a:pPr algn="just" marL="0" indent="0" lvl="0">
                <a:lnSpc>
                  <a:spcPts val="2607"/>
                </a:lnSpc>
              </a:pPr>
              <a:r>
                <a:rPr lang="en-US" b="true" sz="2021" spc="-6">
                  <a:solidFill>
                    <a:srgbClr val="FFFFFF"/>
                  </a:solidFill>
                  <a:latin typeface="Poppins Bold"/>
                  <a:ea typeface="Poppins Bold"/>
                  <a:cs typeface="Poppins Bold"/>
                  <a:sym typeface="Poppins Bold"/>
                </a:rPr>
                <a:t>INTERPRET</a:t>
              </a:r>
            </a:p>
            <a:p>
              <a:pPr algn="just" marL="0" indent="0" lvl="0">
                <a:lnSpc>
                  <a:spcPts val="2607"/>
                </a:lnSpc>
              </a:pPr>
              <a:r>
                <a:rPr lang="en-US" b="true" sz="2021" spc="-6">
                  <a:solidFill>
                    <a:srgbClr val="FFFFFF"/>
                  </a:solidFill>
                  <a:latin typeface="Poppins Bold"/>
                  <a:ea typeface="Poppins Bold"/>
                  <a:cs typeface="Poppins Bold"/>
                  <a:sym typeface="Poppins Bold"/>
                </a:rPr>
                <a:t>RESULTS</a:t>
              </a:r>
            </a:p>
          </p:txBody>
        </p:sp>
        <p:sp>
          <p:nvSpPr>
            <p:cNvPr name="TextBox 48" id="48"/>
            <p:cNvSpPr txBox="true"/>
            <p:nvPr/>
          </p:nvSpPr>
          <p:spPr>
            <a:xfrm rot="0">
              <a:off x="0" y="1163136"/>
              <a:ext cx="3155508" cy="1631756"/>
            </a:xfrm>
            <a:prstGeom prst="rect">
              <a:avLst/>
            </a:prstGeom>
          </p:spPr>
          <p:txBody>
            <a:bodyPr anchor="t" rtlCol="false" tIns="0" lIns="0" bIns="0" rIns="0">
              <a:spAutoFit/>
            </a:bodyPr>
            <a:lstStyle/>
            <a:p>
              <a:pPr algn="just" marL="0" indent="0" lvl="0">
                <a:lnSpc>
                  <a:spcPts val="2466"/>
                </a:lnSpc>
              </a:pPr>
              <a:r>
                <a:rPr lang="en-US" sz="1912" spc="-5">
                  <a:solidFill>
                    <a:srgbClr val="FFFFFF"/>
                  </a:solidFill>
                  <a:latin typeface="Poppins"/>
                  <a:ea typeface="Poppins"/>
                  <a:cs typeface="Poppins"/>
                  <a:sym typeface="Poppins"/>
                </a:rPr>
                <a:t>Translate statistical findings into actionable business insights.</a:t>
              </a:r>
            </a:p>
          </p:txBody>
        </p:sp>
      </p:grpSp>
      <p:sp>
        <p:nvSpPr>
          <p:cNvPr name="TextBox 49" id="49"/>
          <p:cNvSpPr txBox="true"/>
          <p:nvPr/>
        </p:nvSpPr>
        <p:spPr>
          <a:xfrm rot="0">
            <a:off x="13652188" y="3855279"/>
            <a:ext cx="1749053" cy="1230123"/>
          </a:xfrm>
          <a:prstGeom prst="rect">
            <a:avLst/>
          </a:prstGeom>
        </p:spPr>
        <p:txBody>
          <a:bodyPr anchor="t" rtlCol="false" tIns="0" lIns="0" bIns="0" rIns="0">
            <a:spAutoFit/>
          </a:bodyPr>
          <a:lstStyle/>
          <a:p>
            <a:pPr algn="just" marL="0" indent="0" lvl="0">
              <a:lnSpc>
                <a:spcPts val="9904"/>
              </a:lnSpc>
            </a:pPr>
            <a:r>
              <a:rPr lang="en-US" sz="7678" spc="-23">
                <a:solidFill>
                  <a:srgbClr val="FFFFFF"/>
                </a:solidFill>
                <a:latin typeface="Bricolage Grotesque"/>
                <a:ea typeface="Bricolage Grotesque"/>
                <a:cs typeface="Bricolage Grotesque"/>
                <a:sym typeface="Bricolage Grotesque"/>
              </a:rPr>
              <a:t>04</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1256766" y="1206794"/>
            <a:ext cx="5217559" cy="2521349"/>
          </a:xfrm>
          <a:prstGeom prst="rect">
            <a:avLst/>
          </a:prstGeom>
        </p:spPr>
        <p:txBody>
          <a:bodyPr anchor="t" rtlCol="false" tIns="0" lIns="0" bIns="0" rIns="0">
            <a:spAutoFit/>
          </a:bodyPr>
          <a:lstStyle/>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Business and E-commerce Applications</a:t>
            </a:r>
          </a:p>
        </p:txBody>
      </p:sp>
      <p:grpSp>
        <p:nvGrpSpPr>
          <p:cNvPr name="Group 3" id="3"/>
          <p:cNvGrpSpPr/>
          <p:nvPr/>
        </p:nvGrpSpPr>
        <p:grpSpPr>
          <a:xfrm rot="0">
            <a:off x="1028700" y="1358088"/>
            <a:ext cx="47625" cy="2040668"/>
            <a:chOff x="0" y="0"/>
            <a:chExt cx="12543" cy="537460"/>
          </a:xfrm>
        </p:grpSpPr>
        <p:sp>
          <p:nvSpPr>
            <p:cNvPr name="Freeform 4" id="4"/>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5" id="5"/>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6" id="6"/>
          <p:cNvGrpSpPr/>
          <p:nvPr/>
        </p:nvGrpSpPr>
        <p:grpSpPr>
          <a:xfrm rot="0">
            <a:off x="1028700" y="4312874"/>
            <a:ext cx="8172450" cy="379246"/>
            <a:chOff x="0" y="0"/>
            <a:chExt cx="10896600" cy="505662"/>
          </a:xfrm>
        </p:grpSpPr>
        <p:sp>
          <p:nvSpPr>
            <p:cNvPr name="TextBox 7" id="7"/>
            <p:cNvSpPr txBox="true"/>
            <p:nvPr/>
          </p:nvSpPr>
          <p:spPr>
            <a:xfrm rot="0">
              <a:off x="0" y="-49117"/>
              <a:ext cx="10820400"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REAL-WORLD EXAMPLES OVERVIEW</a:t>
              </a:r>
            </a:p>
          </p:txBody>
        </p:sp>
        <p:sp>
          <p:nvSpPr>
            <p:cNvPr name="Freeform 8" id="8"/>
            <p:cNvSpPr/>
            <p:nvPr/>
          </p:nvSpPr>
          <p:spPr>
            <a:xfrm flipH="false" flipV="false" rot="-8687136">
              <a:off x="10579580"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9" id="9"/>
          <p:cNvGrpSpPr/>
          <p:nvPr/>
        </p:nvGrpSpPr>
        <p:grpSpPr>
          <a:xfrm rot="0">
            <a:off x="17615258" y="129"/>
            <a:ext cx="672742" cy="672045"/>
            <a:chOff x="0" y="0"/>
            <a:chExt cx="896989" cy="896059"/>
          </a:xfrm>
        </p:grpSpPr>
        <p:grpSp>
          <p:nvGrpSpPr>
            <p:cNvPr name="Group 10" id="10"/>
            <p:cNvGrpSpPr/>
            <p:nvPr/>
          </p:nvGrpSpPr>
          <p:grpSpPr>
            <a:xfrm rot="0">
              <a:off x="0" y="0"/>
              <a:ext cx="896989" cy="896059"/>
              <a:chOff x="0" y="0"/>
              <a:chExt cx="787566" cy="786750"/>
            </a:xfrm>
          </p:grpSpPr>
          <p:sp>
            <p:nvSpPr>
              <p:cNvPr name="Freeform 11" id="11"/>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2" id="12"/>
              <p:cNvSpPr txBox="true"/>
              <p:nvPr/>
            </p:nvSpPr>
            <p:spPr>
              <a:xfrm>
                <a:off x="0" y="-38100"/>
                <a:ext cx="787566" cy="824850"/>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3" id="13"/>
            <p:cNvSpPr txBox="true"/>
            <p:nvPr/>
          </p:nvSpPr>
          <p:spPr>
            <a:xfrm rot="0">
              <a:off x="116065" y="254989"/>
              <a:ext cx="664859" cy="433707"/>
            </a:xfrm>
            <a:prstGeom prst="rect">
              <a:avLst/>
            </a:prstGeom>
          </p:spPr>
          <p:txBody>
            <a:bodyPr anchor="t" rtlCol="false" tIns="0" lIns="0" bIns="0" rIns="0">
              <a:spAutoFit/>
            </a:bodyPr>
            <a:lstStyle/>
            <a:p>
              <a:pPr algn="ctr" marL="0" indent="0" lvl="0">
                <a:lnSpc>
                  <a:spcPts val="2335"/>
                </a:lnSpc>
              </a:pPr>
              <a:r>
                <a:rPr lang="en-US" sz="2382" spc="-152">
                  <a:solidFill>
                    <a:srgbClr val="FFFFFF"/>
                  </a:solidFill>
                  <a:latin typeface="Bricolage Grotesque"/>
                  <a:ea typeface="Bricolage Grotesque"/>
                  <a:cs typeface="Bricolage Grotesque"/>
                  <a:sym typeface="Bricolage Grotesque"/>
                </a:rPr>
                <a:t>18</a:t>
              </a:r>
            </a:p>
          </p:txBody>
        </p:sp>
      </p:grpSp>
      <p:sp>
        <p:nvSpPr>
          <p:cNvPr name="Freeform 14" id="14"/>
          <p:cNvSpPr/>
          <p:nvPr/>
        </p:nvSpPr>
        <p:spPr>
          <a:xfrm flipH="false" flipV="false" rot="0">
            <a:off x="10205649" y="2756744"/>
            <a:ext cx="6337633" cy="7169101"/>
          </a:xfrm>
          <a:custGeom>
            <a:avLst/>
            <a:gdLst/>
            <a:ahLst/>
            <a:cxnLst/>
            <a:rect r="r" b="b" t="t" l="l"/>
            <a:pathLst>
              <a:path h="7169101" w="6337633">
                <a:moveTo>
                  <a:pt x="0" y="0"/>
                </a:moveTo>
                <a:lnTo>
                  <a:pt x="6337633" y="0"/>
                </a:lnTo>
                <a:lnTo>
                  <a:pt x="6337633" y="7169101"/>
                </a:lnTo>
                <a:lnTo>
                  <a:pt x="0" y="7169101"/>
                </a:lnTo>
                <a:lnTo>
                  <a:pt x="0" y="0"/>
                </a:lnTo>
                <a:close/>
              </a:path>
            </a:pathLst>
          </a:custGeom>
          <a:blipFill>
            <a:blip r:embed="rId4"/>
            <a:stretch>
              <a:fillRect l="0" t="0" r="0" b="0"/>
            </a:stretch>
          </a:blipFill>
        </p:spPr>
      </p:sp>
      <p:sp>
        <p:nvSpPr>
          <p:cNvPr name="TextBox 15" id="15"/>
          <p:cNvSpPr txBox="true"/>
          <p:nvPr/>
        </p:nvSpPr>
        <p:spPr>
          <a:xfrm rot="0">
            <a:off x="1870201" y="5206429"/>
            <a:ext cx="7273799" cy="810357"/>
          </a:xfrm>
          <a:prstGeom prst="rect">
            <a:avLst/>
          </a:prstGeom>
        </p:spPr>
        <p:txBody>
          <a:bodyPr anchor="t" rtlCol="false" tIns="0" lIns="0" bIns="0" rIns="0">
            <a:spAutoFit/>
          </a:bodyPr>
          <a:lstStyle/>
          <a:p>
            <a:pPr algn="just" marL="0" indent="0" lvl="0">
              <a:lnSpc>
                <a:spcPts val="3171"/>
              </a:lnSpc>
            </a:pPr>
            <a:r>
              <a:rPr lang="en-US" sz="2265" spc="-56">
                <a:solidFill>
                  <a:srgbClr val="3A58E4"/>
                </a:solidFill>
                <a:latin typeface="Poppins"/>
                <a:ea typeface="Poppins"/>
                <a:cs typeface="Poppins"/>
                <a:sym typeface="Poppins"/>
              </a:rPr>
              <a:t>Conversion rate testing in online marketing campaigns and digital advertising optimization.</a:t>
            </a:r>
          </a:p>
        </p:txBody>
      </p:sp>
      <p:sp>
        <p:nvSpPr>
          <p:cNvPr name="TextBox 16" id="16"/>
          <p:cNvSpPr txBox="true"/>
          <p:nvPr/>
        </p:nvSpPr>
        <p:spPr>
          <a:xfrm rot="0">
            <a:off x="1870201" y="6197721"/>
            <a:ext cx="7273799" cy="810357"/>
          </a:xfrm>
          <a:prstGeom prst="rect">
            <a:avLst/>
          </a:prstGeom>
        </p:spPr>
        <p:txBody>
          <a:bodyPr anchor="t" rtlCol="false" tIns="0" lIns="0" bIns="0" rIns="0">
            <a:spAutoFit/>
          </a:bodyPr>
          <a:lstStyle/>
          <a:p>
            <a:pPr algn="just" marL="0" indent="0" lvl="0">
              <a:lnSpc>
                <a:spcPts val="3171"/>
              </a:lnSpc>
            </a:pPr>
            <a:r>
              <a:rPr lang="en-US" sz="2265" spc="-56">
                <a:solidFill>
                  <a:srgbClr val="3A58E4"/>
                </a:solidFill>
                <a:latin typeface="Poppins"/>
                <a:ea typeface="Poppins"/>
                <a:cs typeface="Poppins"/>
                <a:sym typeface="Poppins"/>
              </a:rPr>
              <a:t>Customer satisfaction score analysis to measure service quality improvements.</a:t>
            </a:r>
          </a:p>
        </p:txBody>
      </p:sp>
      <p:sp>
        <p:nvSpPr>
          <p:cNvPr name="TextBox 17" id="17"/>
          <p:cNvSpPr txBox="true"/>
          <p:nvPr/>
        </p:nvSpPr>
        <p:spPr>
          <a:xfrm rot="0">
            <a:off x="1870201" y="7189012"/>
            <a:ext cx="7273799" cy="810357"/>
          </a:xfrm>
          <a:prstGeom prst="rect">
            <a:avLst/>
          </a:prstGeom>
        </p:spPr>
        <p:txBody>
          <a:bodyPr anchor="t" rtlCol="false" tIns="0" lIns="0" bIns="0" rIns="0">
            <a:spAutoFit/>
          </a:bodyPr>
          <a:lstStyle/>
          <a:p>
            <a:pPr algn="just" marL="0" indent="0" lvl="0">
              <a:lnSpc>
                <a:spcPts val="3171"/>
              </a:lnSpc>
            </a:pPr>
            <a:r>
              <a:rPr lang="en-US" sz="2265" spc="-56">
                <a:solidFill>
                  <a:srgbClr val="3A58E4"/>
                </a:solidFill>
                <a:latin typeface="Poppins"/>
                <a:ea typeface="Poppins"/>
                <a:cs typeface="Poppins"/>
                <a:sym typeface="Poppins"/>
              </a:rPr>
              <a:t>Sales performance evaluation before and after promotional campaigns.</a:t>
            </a:r>
          </a:p>
        </p:txBody>
      </p:sp>
      <p:sp>
        <p:nvSpPr>
          <p:cNvPr name="TextBox 18" id="18"/>
          <p:cNvSpPr txBox="true"/>
          <p:nvPr/>
        </p:nvSpPr>
        <p:spPr>
          <a:xfrm rot="0">
            <a:off x="1870201" y="8180304"/>
            <a:ext cx="7273799" cy="810357"/>
          </a:xfrm>
          <a:prstGeom prst="rect">
            <a:avLst/>
          </a:prstGeom>
        </p:spPr>
        <p:txBody>
          <a:bodyPr anchor="t" rtlCol="false" tIns="0" lIns="0" bIns="0" rIns="0">
            <a:spAutoFit/>
          </a:bodyPr>
          <a:lstStyle/>
          <a:p>
            <a:pPr algn="just" marL="0" indent="0" lvl="0">
              <a:lnSpc>
                <a:spcPts val="3171"/>
              </a:lnSpc>
            </a:pPr>
            <a:r>
              <a:rPr lang="en-US" sz="2265" spc="-56">
                <a:solidFill>
                  <a:srgbClr val="3A58E4"/>
                </a:solidFill>
                <a:latin typeface="Poppins"/>
                <a:ea typeface="Poppins"/>
                <a:cs typeface="Poppins"/>
                <a:sym typeface="Poppins"/>
              </a:rPr>
              <a:t>A/B testing of website changes to optimize user experience and conversions.</a:t>
            </a:r>
          </a:p>
        </p:txBody>
      </p:sp>
      <p:sp>
        <p:nvSpPr>
          <p:cNvPr name="Freeform 19" id="19"/>
          <p:cNvSpPr/>
          <p:nvPr/>
        </p:nvSpPr>
        <p:spPr>
          <a:xfrm flipH="false" flipV="false" rot="0">
            <a:off x="1052512" y="5400430"/>
            <a:ext cx="489071" cy="489071"/>
          </a:xfrm>
          <a:custGeom>
            <a:avLst/>
            <a:gdLst/>
            <a:ahLst/>
            <a:cxnLst/>
            <a:rect r="r" b="b" t="t" l="l"/>
            <a:pathLst>
              <a:path h="489071" w="489071">
                <a:moveTo>
                  <a:pt x="0" y="0"/>
                </a:moveTo>
                <a:lnTo>
                  <a:pt x="489072" y="0"/>
                </a:lnTo>
                <a:lnTo>
                  <a:pt x="489072" y="489071"/>
                </a:lnTo>
                <a:lnTo>
                  <a:pt x="0" y="48907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0" id="20"/>
          <p:cNvSpPr/>
          <p:nvPr/>
        </p:nvSpPr>
        <p:spPr>
          <a:xfrm flipH="false" flipV="false" rot="0">
            <a:off x="1052512" y="6391722"/>
            <a:ext cx="489071" cy="489071"/>
          </a:xfrm>
          <a:custGeom>
            <a:avLst/>
            <a:gdLst/>
            <a:ahLst/>
            <a:cxnLst/>
            <a:rect r="r" b="b" t="t" l="l"/>
            <a:pathLst>
              <a:path h="489071" w="489071">
                <a:moveTo>
                  <a:pt x="0" y="0"/>
                </a:moveTo>
                <a:lnTo>
                  <a:pt x="489072" y="0"/>
                </a:lnTo>
                <a:lnTo>
                  <a:pt x="489072" y="489071"/>
                </a:lnTo>
                <a:lnTo>
                  <a:pt x="0" y="48907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1" id="21"/>
          <p:cNvSpPr/>
          <p:nvPr/>
        </p:nvSpPr>
        <p:spPr>
          <a:xfrm flipH="false" flipV="false" rot="0">
            <a:off x="1052512" y="7383013"/>
            <a:ext cx="489071" cy="489071"/>
          </a:xfrm>
          <a:custGeom>
            <a:avLst/>
            <a:gdLst/>
            <a:ahLst/>
            <a:cxnLst/>
            <a:rect r="r" b="b" t="t" l="l"/>
            <a:pathLst>
              <a:path h="489071" w="489071">
                <a:moveTo>
                  <a:pt x="0" y="0"/>
                </a:moveTo>
                <a:lnTo>
                  <a:pt x="489072" y="0"/>
                </a:lnTo>
                <a:lnTo>
                  <a:pt x="489072" y="489071"/>
                </a:lnTo>
                <a:lnTo>
                  <a:pt x="0" y="48907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2" id="22"/>
          <p:cNvSpPr/>
          <p:nvPr/>
        </p:nvSpPr>
        <p:spPr>
          <a:xfrm flipH="false" flipV="false" rot="0">
            <a:off x="1052512" y="8376909"/>
            <a:ext cx="489071" cy="489071"/>
          </a:xfrm>
          <a:custGeom>
            <a:avLst/>
            <a:gdLst/>
            <a:ahLst/>
            <a:cxnLst/>
            <a:rect r="r" b="b" t="t" l="l"/>
            <a:pathLst>
              <a:path h="489071" w="489071">
                <a:moveTo>
                  <a:pt x="0" y="0"/>
                </a:moveTo>
                <a:lnTo>
                  <a:pt x="489072" y="0"/>
                </a:lnTo>
                <a:lnTo>
                  <a:pt x="489072" y="489072"/>
                </a:lnTo>
                <a:lnTo>
                  <a:pt x="0" y="48907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23" id="23"/>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1666284"/>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17477850" y="0"/>
            <a:ext cx="810150" cy="752928"/>
            <a:chOff x="0" y="0"/>
            <a:chExt cx="1080200" cy="1003904"/>
          </a:xfrm>
        </p:grpSpPr>
        <p:grpSp>
          <p:nvGrpSpPr>
            <p:cNvPr name="Group 6" id="6"/>
            <p:cNvGrpSpPr/>
            <p:nvPr/>
          </p:nvGrpSpPr>
          <p:grpSpPr>
            <a:xfrm rot="0">
              <a:off x="0" y="0"/>
              <a:ext cx="1080200" cy="1003904"/>
              <a:chOff x="0" y="0"/>
              <a:chExt cx="787566" cy="731939"/>
            </a:xfrm>
          </p:grpSpPr>
          <p:sp>
            <p:nvSpPr>
              <p:cNvPr name="Freeform 7" id="7"/>
              <p:cNvSpPr/>
              <p:nvPr/>
            </p:nvSpPr>
            <p:spPr>
              <a:xfrm flipH="false" flipV="false" rot="0">
                <a:off x="0" y="0"/>
                <a:ext cx="787566" cy="731939"/>
              </a:xfrm>
              <a:custGeom>
                <a:avLst/>
                <a:gdLst/>
                <a:ahLst/>
                <a:cxnLst/>
                <a:rect r="r" b="b" t="t" l="l"/>
                <a:pathLst>
                  <a:path h="731939" w="787566">
                    <a:moveTo>
                      <a:pt x="0" y="0"/>
                    </a:moveTo>
                    <a:lnTo>
                      <a:pt x="787566" y="0"/>
                    </a:lnTo>
                    <a:lnTo>
                      <a:pt x="787566" y="731939"/>
                    </a:lnTo>
                    <a:lnTo>
                      <a:pt x="0" y="73193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8" id="8"/>
              <p:cNvSpPr txBox="true"/>
              <p:nvPr/>
            </p:nvSpPr>
            <p:spPr>
              <a:xfrm>
                <a:off x="0" y="-38100"/>
                <a:ext cx="787566" cy="770039"/>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9" id="9"/>
            <p:cNvSpPr txBox="true"/>
            <p:nvPr/>
          </p:nvSpPr>
          <p:spPr>
            <a:xfrm rot="0">
              <a:off x="139771" y="297343"/>
              <a:ext cx="800658" cy="456843"/>
            </a:xfrm>
            <a:prstGeom prst="rect">
              <a:avLst/>
            </a:prstGeom>
          </p:spPr>
          <p:txBody>
            <a:bodyPr anchor="t" rtlCol="false" tIns="0" lIns="0" bIns="0" rIns="0">
              <a:spAutoFit/>
            </a:bodyPr>
            <a:lstStyle/>
            <a:p>
              <a:pPr algn="ctr" marL="0" indent="0" lvl="0">
                <a:lnSpc>
                  <a:spcPts val="2443"/>
                </a:lnSpc>
              </a:pPr>
              <a:r>
                <a:rPr lang="en-US" sz="2493" spc="-159">
                  <a:solidFill>
                    <a:srgbClr val="FFFFFF"/>
                  </a:solidFill>
                  <a:latin typeface="Bricolage Grotesque"/>
                  <a:ea typeface="Bricolage Grotesque"/>
                  <a:cs typeface="Bricolage Grotesque"/>
                  <a:sym typeface="Bricolage Grotesque"/>
                </a:rPr>
                <a:t>19</a:t>
              </a:r>
            </a:p>
          </p:txBody>
        </p:sp>
      </p:grpSp>
      <p:sp>
        <p:nvSpPr>
          <p:cNvPr name="Freeform 10" id="10"/>
          <p:cNvSpPr/>
          <p:nvPr/>
        </p:nvSpPr>
        <p:spPr>
          <a:xfrm flipH="false" flipV="false" rot="0">
            <a:off x="7957952" y="2228630"/>
            <a:ext cx="8809626" cy="6706328"/>
          </a:xfrm>
          <a:custGeom>
            <a:avLst/>
            <a:gdLst/>
            <a:ahLst/>
            <a:cxnLst/>
            <a:rect r="r" b="b" t="t" l="l"/>
            <a:pathLst>
              <a:path h="6706328" w="8809626">
                <a:moveTo>
                  <a:pt x="0" y="0"/>
                </a:moveTo>
                <a:lnTo>
                  <a:pt x="8809626" y="0"/>
                </a:lnTo>
                <a:lnTo>
                  <a:pt x="8809626" y="6706328"/>
                </a:lnTo>
                <a:lnTo>
                  <a:pt x="0" y="6706328"/>
                </a:lnTo>
                <a:lnTo>
                  <a:pt x="0" y="0"/>
                </a:lnTo>
                <a:close/>
              </a:path>
            </a:pathLst>
          </a:custGeom>
          <a:blipFill>
            <a:blip r:embed="rId2"/>
            <a:stretch>
              <a:fillRect l="0" t="0" r="0" b="0"/>
            </a:stretch>
          </a:blipFill>
        </p:spPr>
      </p:sp>
      <p:grpSp>
        <p:nvGrpSpPr>
          <p:cNvPr name="Group 11" id="11"/>
          <p:cNvGrpSpPr/>
          <p:nvPr/>
        </p:nvGrpSpPr>
        <p:grpSpPr>
          <a:xfrm rot="0">
            <a:off x="1028700" y="4456897"/>
            <a:ext cx="6730921" cy="330017"/>
            <a:chOff x="0" y="0"/>
            <a:chExt cx="8974562" cy="440023"/>
          </a:xfrm>
        </p:grpSpPr>
        <p:sp>
          <p:nvSpPr>
            <p:cNvPr name="TextBox 12" id="12"/>
            <p:cNvSpPr txBox="true"/>
            <p:nvPr/>
          </p:nvSpPr>
          <p:spPr>
            <a:xfrm rot="0">
              <a:off x="0" y="-30011"/>
              <a:ext cx="8974562" cy="470034"/>
            </a:xfrm>
            <a:prstGeom prst="rect">
              <a:avLst/>
            </a:prstGeom>
          </p:spPr>
          <p:txBody>
            <a:bodyPr anchor="t" rtlCol="false" tIns="0" lIns="0" bIns="0" rIns="0">
              <a:spAutoFit/>
            </a:bodyPr>
            <a:lstStyle/>
            <a:p>
              <a:pPr algn="l" marL="0" indent="0" lvl="0">
                <a:lnSpc>
                  <a:spcPts val="2881"/>
                </a:lnSpc>
              </a:pPr>
              <a:r>
                <a:rPr lang="en-US" b="true" sz="2058" spc="-51">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WEBSITE REDESIGN EFFECT ON AVERAGE ORDER VALUE</a:t>
              </a:r>
            </a:p>
          </p:txBody>
        </p:sp>
      </p:grpSp>
      <p:sp>
        <p:nvSpPr>
          <p:cNvPr name="TextBox 13" id="13"/>
          <p:cNvSpPr txBox="true"/>
          <p:nvPr/>
        </p:nvSpPr>
        <p:spPr>
          <a:xfrm rot="0">
            <a:off x="1256766" y="1318639"/>
            <a:ext cx="5412331" cy="2717700"/>
          </a:xfrm>
          <a:prstGeom prst="rect">
            <a:avLst/>
          </a:prstGeom>
        </p:spPr>
        <p:txBody>
          <a:bodyPr anchor="t" rtlCol="false" tIns="0" lIns="0" bIns="0" rIns="0">
            <a:spAutoFit/>
          </a:bodyPr>
          <a:lstStyle/>
          <a:p>
            <a:pPr algn="l" marL="0" indent="0" lvl="0">
              <a:lnSpc>
                <a:spcPts val="7032"/>
              </a:lnSpc>
            </a:pPr>
            <a:r>
              <a:rPr lang="en-US" sz="7176" spc="-45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Z-test Example – Scenario &amp; Hypotheses</a:t>
            </a:r>
          </a:p>
        </p:txBody>
      </p:sp>
      <p:sp>
        <p:nvSpPr>
          <p:cNvPr name="TextBox 14" id="14"/>
          <p:cNvSpPr txBox="true"/>
          <p:nvPr/>
        </p:nvSpPr>
        <p:spPr>
          <a:xfrm rot="0">
            <a:off x="1028700" y="5289124"/>
            <a:ext cx="6570559" cy="3660980"/>
          </a:xfrm>
          <a:prstGeom prst="rect">
            <a:avLst/>
          </a:prstGeom>
        </p:spPr>
        <p:txBody>
          <a:bodyPr anchor="t" rtlCol="false" tIns="0" lIns="0" bIns="0" rIns="0">
            <a:spAutoFit/>
          </a:bodyPr>
          <a:lstStyle/>
          <a:p>
            <a:pPr algn="just" marL="0" indent="0" lvl="0">
              <a:lnSpc>
                <a:spcPts val="2438"/>
              </a:lnSpc>
            </a:pPr>
            <a:r>
              <a:rPr lang="en-US" sz="1741" spc="-5">
                <a:solidFill>
                  <a:srgbClr val="3A58E4"/>
                </a:solidFill>
                <a:latin typeface="Poppins"/>
                <a:ea typeface="Poppins"/>
                <a:cs typeface="Poppins"/>
                <a:sym typeface="Poppins"/>
              </a:rPr>
              <a:t>Business Scenario: An e-commerce company redesigned their website and wants to test if average order value changed.</a:t>
            </a:r>
          </a:p>
          <a:p>
            <a:pPr algn="just" marL="0" indent="0" lvl="0">
              <a:lnSpc>
                <a:spcPts val="2438"/>
              </a:lnSpc>
            </a:pPr>
            <a:r>
              <a:rPr lang="en-US" sz="1741" spc="-5">
                <a:solidFill>
                  <a:srgbClr val="3A58E4"/>
                </a:solidFill>
                <a:latin typeface="Poppins"/>
                <a:ea typeface="Poppins"/>
                <a:cs typeface="Poppins"/>
                <a:sym typeface="Poppins"/>
              </a:rPr>
              <a:t>Given Data:</a:t>
            </a:r>
          </a:p>
          <a:p>
            <a:pPr algn="just" marL="0" indent="0" lvl="0">
              <a:lnSpc>
                <a:spcPts val="2438"/>
              </a:lnSpc>
            </a:pPr>
            <a:r>
              <a:rPr lang="en-US" sz="1741" spc="-5">
                <a:solidFill>
                  <a:srgbClr val="3A58E4"/>
                </a:solidFill>
                <a:latin typeface="Poppins"/>
                <a:ea typeface="Poppins"/>
                <a:cs typeface="Poppins"/>
                <a:sym typeface="Poppins"/>
              </a:rPr>
              <a:t>• Population mean μ₀ = $85 (before redesign)</a:t>
            </a:r>
          </a:p>
          <a:p>
            <a:pPr algn="just" marL="0" indent="0" lvl="0">
              <a:lnSpc>
                <a:spcPts val="2438"/>
              </a:lnSpc>
            </a:pPr>
            <a:r>
              <a:rPr lang="en-US" sz="1741" spc="-5">
                <a:solidFill>
                  <a:srgbClr val="3A58E4"/>
                </a:solidFill>
                <a:latin typeface="Poppins"/>
                <a:ea typeface="Poppins"/>
                <a:cs typeface="Poppins"/>
                <a:sym typeface="Poppins"/>
              </a:rPr>
              <a:t>• Sample mean x̄ = $89 (after redesign)</a:t>
            </a:r>
          </a:p>
          <a:p>
            <a:pPr algn="just" marL="0" indent="0" lvl="0">
              <a:lnSpc>
                <a:spcPts val="2438"/>
              </a:lnSpc>
            </a:pPr>
            <a:r>
              <a:rPr lang="en-US" sz="1741" spc="-5">
                <a:solidFill>
                  <a:srgbClr val="3A58E4"/>
                </a:solidFill>
                <a:latin typeface="Poppins"/>
                <a:ea typeface="Poppins"/>
                <a:cs typeface="Poppins"/>
                <a:sym typeface="Poppins"/>
              </a:rPr>
              <a:t>• Population std. deviation σ = $15</a:t>
            </a:r>
          </a:p>
          <a:p>
            <a:pPr algn="just" marL="0" indent="0" lvl="0">
              <a:lnSpc>
                <a:spcPts val="2438"/>
              </a:lnSpc>
            </a:pPr>
            <a:r>
              <a:rPr lang="en-US" sz="1741" spc="-5">
                <a:solidFill>
                  <a:srgbClr val="3A58E4"/>
                </a:solidFill>
                <a:latin typeface="Poppins"/>
                <a:ea typeface="Poppins"/>
                <a:cs typeface="Poppins"/>
                <a:sym typeface="Poppins"/>
              </a:rPr>
              <a:t>• Sample size n = 100</a:t>
            </a:r>
          </a:p>
          <a:p>
            <a:pPr algn="just" marL="0" indent="0" lvl="0">
              <a:lnSpc>
                <a:spcPts val="2438"/>
              </a:lnSpc>
            </a:pPr>
            <a:r>
              <a:rPr lang="en-US" sz="1741" spc="-5">
                <a:solidFill>
                  <a:srgbClr val="3A58E4"/>
                </a:solidFill>
                <a:latin typeface="Poppins"/>
                <a:ea typeface="Poppins"/>
                <a:cs typeface="Poppins"/>
                <a:sym typeface="Poppins"/>
              </a:rPr>
              <a:t>Step 1 – State Hypotheses:</a:t>
            </a:r>
          </a:p>
          <a:p>
            <a:pPr algn="just" marL="0" indent="0" lvl="0">
              <a:lnSpc>
                <a:spcPts val="2438"/>
              </a:lnSpc>
            </a:pPr>
            <a:r>
              <a:rPr lang="en-US" sz="1741" spc="-5">
                <a:solidFill>
                  <a:srgbClr val="3A58E4"/>
                </a:solidFill>
                <a:latin typeface="Poppins"/>
                <a:ea typeface="Poppins"/>
                <a:cs typeface="Poppins"/>
                <a:sym typeface="Poppins"/>
              </a:rPr>
              <a:t>• H₀: μ = 85 (no change in order value)</a:t>
            </a:r>
          </a:p>
          <a:p>
            <a:pPr algn="just" marL="0" indent="0" lvl="0">
              <a:lnSpc>
                <a:spcPts val="2438"/>
              </a:lnSpc>
            </a:pPr>
            <a:r>
              <a:rPr lang="en-US" sz="1741" spc="-5">
                <a:solidFill>
                  <a:srgbClr val="3A58E4"/>
                </a:solidFill>
                <a:latin typeface="Poppins"/>
                <a:ea typeface="Poppins"/>
                <a:cs typeface="Poppins"/>
                <a:sym typeface="Poppins"/>
              </a:rPr>
              <a:t>• H₁: μ ≠ 85 (order value has changed)</a:t>
            </a:r>
          </a:p>
          <a:p>
            <a:pPr algn="just" marL="0" indent="0" lvl="0">
              <a:lnSpc>
                <a:spcPts val="2438"/>
              </a:lnSpc>
            </a:pPr>
            <a:r>
              <a:rPr lang="en-US" sz="1741" spc="-5">
                <a:solidFill>
                  <a:srgbClr val="3A58E4"/>
                </a:solidFill>
                <a:latin typeface="Poppins"/>
                <a:ea typeface="Poppins"/>
                <a:cs typeface="Poppins"/>
                <a:sym typeface="Poppins"/>
              </a:rPr>
              <a:t>This is a two-tailed test at α = 0.05</a:t>
            </a:r>
          </a:p>
        </p:txBody>
      </p:sp>
      <p:sp>
        <p:nvSpPr>
          <p:cNvPr name="TextBox 15" id="15"/>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4097000" y="7620000"/>
            <a:ext cx="2476500" cy="342900"/>
            <a:chOff x="0" y="0"/>
            <a:chExt cx="3302000" cy="457200"/>
          </a:xfrm>
        </p:grpSpPr>
        <p:sp>
          <p:nvSpPr>
            <p:cNvPr name="Freeform 3" id="3"/>
            <p:cNvSpPr/>
            <p:nvPr/>
          </p:nvSpPr>
          <p:spPr>
            <a:xfrm flipH="false" flipV="false" rot="0">
              <a:off x="0" y="0"/>
              <a:ext cx="3302000" cy="457200"/>
            </a:xfrm>
            <a:custGeom>
              <a:avLst/>
              <a:gdLst/>
              <a:ahLst/>
              <a:cxnLst/>
              <a:rect r="r" b="b" t="t" l="l"/>
              <a:pathLst>
                <a:path h="457200" w="3302000">
                  <a:moveTo>
                    <a:pt x="3086652" y="0"/>
                  </a:moveTo>
                  <a:cubicBezTo>
                    <a:pt x="3205586" y="0"/>
                    <a:pt x="3302000" y="102348"/>
                    <a:pt x="3302000" y="228600"/>
                  </a:cubicBezTo>
                  <a:cubicBezTo>
                    <a:pt x="3302000" y="354852"/>
                    <a:pt x="3205586" y="457200"/>
                    <a:pt x="3086652" y="457200"/>
                  </a:cubicBezTo>
                  <a:lnTo>
                    <a:pt x="215348" y="457200"/>
                  </a:lnTo>
                  <a:cubicBezTo>
                    <a:pt x="96415" y="457200"/>
                    <a:pt x="0" y="354852"/>
                    <a:pt x="0" y="228600"/>
                  </a:cubicBezTo>
                  <a:cubicBezTo>
                    <a:pt x="0" y="102348"/>
                    <a:pt x="96415" y="0"/>
                    <a:pt x="215348" y="0"/>
                  </a:cubicBezTo>
                  <a:close/>
                </a:path>
              </a:pathLst>
            </a:custGeom>
            <a:solidFill>
              <a:srgbClr val="293E9C"/>
            </a:solidFill>
          </p:spPr>
        </p:sp>
      </p:grpSp>
      <p:grpSp>
        <p:nvGrpSpPr>
          <p:cNvPr name="Group 4" id="4"/>
          <p:cNvGrpSpPr/>
          <p:nvPr/>
        </p:nvGrpSpPr>
        <p:grpSpPr>
          <a:xfrm rot="0">
            <a:off x="14287500" y="7143750"/>
            <a:ext cx="2190750" cy="342900"/>
            <a:chOff x="0" y="0"/>
            <a:chExt cx="2921000" cy="457200"/>
          </a:xfrm>
        </p:grpSpPr>
        <p:sp>
          <p:nvSpPr>
            <p:cNvPr name="Freeform 5" id="5"/>
            <p:cNvSpPr/>
            <p:nvPr/>
          </p:nvSpPr>
          <p:spPr>
            <a:xfrm flipH="false" flipV="false" rot="0">
              <a:off x="0" y="0"/>
              <a:ext cx="2921000" cy="457200"/>
            </a:xfrm>
            <a:custGeom>
              <a:avLst/>
              <a:gdLst/>
              <a:ahLst/>
              <a:cxnLst/>
              <a:rect r="r" b="b" t="t" l="l"/>
              <a:pathLst>
                <a:path h="457200" w="2921000">
                  <a:moveTo>
                    <a:pt x="2712357" y="0"/>
                  </a:moveTo>
                  <a:cubicBezTo>
                    <a:pt x="2827587" y="0"/>
                    <a:pt x="2921000" y="102348"/>
                    <a:pt x="2921000" y="228600"/>
                  </a:cubicBezTo>
                  <a:cubicBezTo>
                    <a:pt x="2921000" y="354852"/>
                    <a:pt x="2827587" y="457200"/>
                    <a:pt x="2712357" y="457200"/>
                  </a:cubicBezTo>
                  <a:lnTo>
                    <a:pt x="208643" y="457200"/>
                  </a:lnTo>
                  <a:cubicBezTo>
                    <a:pt x="93413" y="457200"/>
                    <a:pt x="0" y="354852"/>
                    <a:pt x="0" y="228600"/>
                  </a:cubicBezTo>
                  <a:cubicBezTo>
                    <a:pt x="0" y="102348"/>
                    <a:pt x="93413" y="0"/>
                    <a:pt x="208643" y="0"/>
                  </a:cubicBezTo>
                  <a:close/>
                </a:path>
              </a:pathLst>
            </a:custGeom>
            <a:solidFill>
              <a:srgbClr val="293E9C"/>
            </a:solidFill>
          </p:spPr>
        </p:sp>
      </p:grpSp>
      <p:grpSp>
        <p:nvGrpSpPr>
          <p:cNvPr name="Group 6" id="6"/>
          <p:cNvGrpSpPr/>
          <p:nvPr/>
        </p:nvGrpSpPr>
        <p:grpSpPr>
          <a:xfrm rot="0">
            <a:off x="7828142" y="1358088"/>
            <a:ext cx="47625" cy="2040668"/>
            <a:chOff x="0" y="0"/>
            <a:chExt cx="12543" cy="537460"/>
          </a:xfrm>
        </p:grpSpPr>
        <p:sp>
          <p:nvSpPr>
            <p:cNvPr name="Freeform 7" id="7"/>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8" id="8"/>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9" id="9"/>
          <p:cNvGrpSpPr/>
          <p:nvPr/>
        </p:nvGrpSpPr>
        <p:grpSpPr>
          <a:xfrm rot="0">
            <a:off x="7828142" y="4449725"/>
            <a:ext cx="9021242" cy="379246"/>
            <a:chOff x="0" y="0"/>
            <a:chExt cx="12028323" cy="505662"/>
          </a:xfrm>
        </p:grpSpPr>
        <p:sp>
          <p:nvSpPr>
            <p:cNvPr name="TextBox 10" id="10"/>
            <p:cNvSpPr txBox="true"/>
            <p:nvPr/>
          </p:nvSpPr>
          <p:spPr>
            <a:xfrm rot="0">
              <a:off x="0" y="-49117"/>
              <a:ext cx="11773903"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CALCULATING THE Z STATISTIC WITH FORMULA SUBSTITUTION</a:t>
              </a:r>
            </a:p>
          </p:txBody>
        </p:sp>
        <p:sp>
          <p:nvSpPr>
            <p:cNvPr name="Freeform 11" id="11"/>
            <p:cNvSpPr/>
            <p:nvPr/>
          </p:nvSpPr>
          <p:spPr>
            <a:xfrm flipH="false" flipV="false" rot="-8687136">
              <a:off x="11711303"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12" id="12"/>
          <p:cNvGrpSpPr/>
          <p:nvPr/>
        </p:nvGrpSpPr>
        <p:grpSpPr>
          <a:xfrm rot="0">
            <a:off x="17594668" y="129"/>
            <a:ext cx="693332" cy="692614"/>
            <a:chOff x="0" y="0"/>
            <a:chExt cx="924443" cy="923485"/>
          </a:xfrm>
        </p:grpSpPr>
        <p:grpSp>
          <p:nvGrpSpPr>
            <p:cNvPr name="Group 13" id="13"/>
            <p:cNvGrpSpPr/>
            <p:nvPr/>
          </p:nvGrpSpPr>
          <p:grpSpPr>
            <a:xfrm rot="0">
              <a:off x="0" y="0"/>
              <a:ext cx="924443" cy="923485"/>
              <a:chOff x="0" y="0"/>
              <a:chExt cx="787566" cy="786750"/>
            </a:xfrm>
          </p:grpSpPr>
          <p:sp>
            <p:nvSpPr>
              <p:cNvPr name="Freeform 14" id="14"/>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5" id="15"/>
              <p:cNvSpPr txBox="true"/>
              <p:nvPr/>
            </p:nvSpPr>
            <p:spPr>
              <a:xfrm>
                <a:off x="0" y="-38100"/>
                <a:ext cx="787566" cy="824850"/>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6" id="16"/>
            <p:cNvSpPr txBox="true"/>
            <p:nvPr/>
          </p:nvSpPr>
          <p:spPr>
            <a:xfrm rot="0">
              <a:off x="119617" y="251811"/>
              <a:ext cx="685208" cy="457964"/>
            </a:xfrm>
            <a:prstGeom prst="rect">
              <a:avLst/>
            </a:prstGeom>
          </p:spPr>
          <p:txBody>
            <a:bodyPr anchor="t" rtlCol="false" tIns="0" lIns="0" bIns="0" rIns="0">
              <a:spAutoFit/>
            </a:bodyPr>
            <a:lstStyle/>
            <a:p>
              <a:pPr algn="ctr" marL="0" indent="0" lvl="0">
                <a:lnSpc>
                  <a:spcPts val="2406"/>
                </a:lnSpc>
              </a:pPr>
              <a:r>
                <a:rPr lang="en-US" sz="2455" spc="-157">
                  <a:solidFill>
                    <a:srgbClr val="FFFFFF"/>
                  </a:solidFill>
                  <a:latin typeface="Bricolage Grotesque"/>
                  <a:ea typeface="Bricolage Grotesque"/>
                  <a:cs typeface="Bricolage Grotesque"/>
                  <a:sym typeface="Bricolage Grotesque"/>
                </a:rPr>
                <a:t>20</a:t>
              </a:r>
            </a:p>
          </p:txBody>
        </p:sp>
      </p:grpSp>
      <p:sp>
        <p:nvSpPr>
          <p:cNvPr name="AutoShape 17" id="17"/>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AutoShape 18" id="18"/>
          <p:cNvSpPr/>
          <p:nvPr/>
        </p:nvSpPr>
        <p:spPr>
          <a:xfrm>
            <a:off x="0" y="5320770"/>
            <a:ext cx="6542795" cy="0"/>
          </a:xfrm>
          <a:prstGeom prst="line">
            <a:avLst/>
          </a:prstGeom>
          <a:ln cap="rnd" w="19050">
            <a:solidFill>
              <a:srgbClr val="3A58E4"/>
            </a:solidFill>
            <a:prstDash val="solid"/>
            <a:headEnd type="none" len="sm" w="sm"/>
            <a:tailEnd type="none" len="sm" w="sm"/>
          </a:ln>
        </p:spPr>
      </p:sp>
      <p:grpSp>
        <p:nvGrpSpPr>
          <p:cNvPr name="Group 19" id="19"/>
          <p:cNvGrpSpPr/>
          <p:nvPr/>
        </p:nvGrpSpPr>
        <p:grpSpPr>
          <a:xfrm rot="0">
            <a:off x="197452" y="174137"/>
            <a:ext cx="6165930" cy="4969363"/>
            <a:chOff x="0" y="0"/>
            <a:chExt cx="955264" cy="769884"/>
          </a:xfrm>
        </p:grpSpPr>
        <p:sp>
          <p:nvSpPr>
            <p:cNvPr name="Freeform 20" id="20"/>
            <p:cNvSpPr/>
            <p:nvPr/>
          </p:nvSpPr>
          <p:spPr>
            <a:xfrm flipH="false" flipV="false" rot="0">
              <a:off x="0" y="0"/>
              <a:ext cx="955264" cy="769884"/>
            </a:xfrm>
            <a:custGeom>
              <a:avLst/>
              <a:gdLst/>
              <a:ahLst/>
              <a:cxnLst/>
              <a:rect r="r" b="b" t="t" l="l"/>
              <a:pathLst>
                <a:path h="769884" w="955264">
                  <a:moveTo>
                    <a:pt x="0" y="0"/>
                  </a:moveTo>
                  <a:lnTo>
                    <a:pt x="955264" y="0"/>
                  </a:lnTo>
                  <a:lnTo>
                    <a:pt x="955264" y="769884"/>
                  </a:lnTo>
                  <a:lnTo>
                    <a:pt x="0" y="769884"/>
                  </a:lnTo>
                  <a:close/>
                </a:path>
              </a:pathLst>
            </a:custGeom>
            <a:blipFill>
              <a:blip r:embed="rId4"/>
              <a:stretch>
                <a:fillRect l="0" t="-174" r="0" b="-174"/>
              </a:stretch>
            </a:blipFill>
          </p:spPr>
        </p:sp>
      </p:grpSp>
      <p:sp>
        <p:nvSpPr>
          <p:cNvPr name="TextBox 21" id="21"/>
          <p:cNvSpPr txBox="true"/>
          <p:nvPr/>
        </p:nvSpPr>
        <p:spPr>
          <a:xfrm rot="0">
            <a:off x="8056208" y="1920383"/>
            <a:ext cx="7107541" cy="1807761"/>
          </a:xfrm>
          <a:prstGeom prst="rect">
            <a:avLst/>
          </a:prstGeom>
        </p:spPr>
        <p:txBody>
          <a:bodyPr anchor="t" rtlCol="false" tIns="0" lIns="0" bIns="0" rIns="0">
            <a:spAutoFit/>
          </a:bodyPr>
          <a:lstStyle/>
          <a:p>
            <a:pPr algn="l" marL="0" indent="0" lvl="0">
              <a:lnSpc>
                <a:spcPts val="6932"/>
              </a:lnSpc>
            </a:pPr>
            <a:r>
              <a:rPr lang="en-US" sz="7073" spc="-452">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Z-test Example</a:t>
            </a:r>
          </a:p>
          <a:p>
            <a:pPr algn="l" marL="0" indent="0" lvl="0">
              <a:lnSpc>
                <a:spcPts val="6932"/>
              </a:lnSpc>
            </a:pPr>
            <a:r>
              <a:rPr lang="en-US" sz="7073" spc="-452">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Calculate Z Statistic</a:t>
            </a:r>
          </a:p>
        </p:txBody>
      </p:sp>
      <p:sp>
        <p:nvSpPr>
          <p:cNvPr name="TextBox 22" id="22"/>
          <p:cNvSpPr txBox="true"/>
          <p:nvPr/>
        </p:nvSpPr>
        <p:spPr>
          <a:xfrm rot="0">
            <a:off x="7828142" y="5286254"/>
            <a:ext cx="9021242" cy="3779788"/>
          </a:xfrm>
          <a:prstGeom prst="rect">
            <a:avLst/>
          </a:prstGeom>
        </p:spPr>
        <p:txBody>
          <a:bodyPr anchor="t" rtlCol="false" tIns="0" lIns="0" bIns="0" rIns="0">
            <a:spAutoFit/>
          </a:bodyPr>
          <a:lstStyle/>
          <a:p>
            <a:pPr algn="just" marL="0" indent="0" lvl="0">
              <a:lnSpc>
                <a:spcPts val="2715"/>
              </a:lnSpc>
            </a:pPr>
            <a:r>
              <a:rPr lang="en-US" sz="1939" spc="-5">
                <a:solidFill>
                  <a:srgbClr val="3A58E4"/>
                </a:solidFill>
                <a:latin typeface="Poppins"/>
                <a:ea typeface="Poppins"/>
                <a:cs typeface="Poppins"/>
                <a:sym typeface="Poppins"/>
              </a:rPr>
              <a:t>Using our website redesign scenario, we calculate the Z statistic step by step. Given: sample mean x̄ = $89, population mean μ₀ = $85, population standard deviation σ = $15, and sample size n = 100.</a:t>
            </a:r>
          </a:p>
          <a:p>
            <a:pPr algn="just" marL="0" indent="0" lvl="0">
              <a:lnSpc>
                <a:spcPts val="2715"/>
              </a:lnSpc>
            </a:pPr>
            <a:r>
              <a:rPr lang="en-US" sz="1939" spc="-5">
                <a:solidFill>
                  <a:srgbClr val="3A58E4"/>
                </a:solidFill>
                <a:latin typeface="Poppins"/>
                <a:ea typeface="Poppins"/>
                <a:cs typeface="Poppins"/>
                <a:sym typeface="Poppins"/>
              </a:rPr>
              <a:t>Formula: Z = (x̄ - μ₀) / (σ / √n)</a:t>
            </a:r>
          </a:p>
          <a:p>
            <a:pPr algn="just" marL="0" indent="0" lvl="0">
              <a:lnSpc>
                <a:spcPts val="2715"/>
              </a:lnSpc>
            </a:pPr>
            <a:r>
              <a:rPr lang="en-US" sz="1939" spc="-5">
                <a:solidFill>
                  <a:srgbClr val="3A58E4"/>
                </a:solidFill>
                <a:latin typeface="Poppins"/>
                <a:ea typeface="Poppins"/>
                <a:cs typeface="Poppins"/>
                <a:sym typeface="Poppins"/>
              </a:rPr>
              <a:t>Substitution: Z = (89 - 85) / (15 / √100)</a:t>
            </a:r>
          </a:p>
          <a:p>
            <a:pPr algn="just" marL="0" indent="0" lvl="0">
              <a:lnSpc>
                <a:spcPts val="2715"/>
              </a:lnSpc>
            </a:pPr>
            <a:r>
              <a:rPr lang="en-US" sz="1939" spc="-5">
                <a:solidFill>
                  <a:srgbClr val="3A58E4"/>
                </a:solidFill>
                <a:latin typeface="Poppins"/>
                <a:ea typeface="Poppins"/>
                <a:cs typeface="Poppins"/>
                <a:sym typeface="Poppins"/>
              </a:rPr>
              <a:t>Z = 4 / (15 / 10)</a:t>
            </a:r>
          </a:p>
          <a:p>
            <a:pPr algn="just" marL="0" indent="0" lvl="0">
              <a:lnSpc>
                <a:spcPts val="2715"/>
              </a:lnSpc>
            </a:pPr>
            <a:r>
              <a:rPr lang="en-US" sz="1939" spc="-5">
                <a:solidFill>
                  <a:srgbClr val="3A58E4"/>
                </a:solidFill>
                <a:latin typeface="Poppins"/>
                <a:ea typeface="Poppins"/>
                <a:cs typeface="Poppins"/>
                <a:sym typeface="Poppins"/>
              </a:rPr>
              <a:t>Z = 4 / 1.5</a:t>
            </a:r>
          </a:p>
          <a:p>
            <a:pPr algn="just" marL="0" indent="0" lvl="0">
              <a:lnSpc>
                <a:spcPts val="2715"/>
              </a:lnSpc>
            </a:pPr>
            <a:r>
              <a:rPr lang="en-US" sz="1939" spc="-5">
                <a:solidFill>
                  <a:srgbClr val="3A58E4"/>
                </a:solidFill>
                <a:latin typeface="Poppins"/>
                <a:ea typeface="Poppins"/>
                <a:cs typeface="Poppins"/>
                <a:sym typeface="Poppins"/>
              </a:rPr>
              <a:t>Z = 2.67</a:t>
            </a:r>
          </a:p>
          <a:p>
            <a:pPr algn="just" marL="0" indent="0" lvl="0">
              <a:lnSpc>
                <a:spcPts val="2715"/>
              </a:lnSpc>
            </a:pPr>
            <a:r>
              <a:rPr lang="en-US" sz="1939" spc="-5">
                <a:solidFill>
                  <a:srgbClr val="3A58E4"/>
                </a:solidFill>
                <a:latin typeface="Poppins"/>
                <a:ea typeface="Poppins"/>
                <a:cs typeface="Poppins"/>
                <a:sym typeface="Poppins"/>
              </a:rPr>
              <a:t>The Z-value of 2.67 indicates the sample mean is 2.67 standard errors above the hypothesized population mean. This will be used to determine the p-value and make our statistical decision.</a:t>
            </a:r>
          </a:p>
        </p:txBody>
      </p:sp>
      <p:sp>
        <p:nvSpPr>
          <p:cNvPr name="TextBox 23" id="23"/>
          <p:cNvSpPr txBox="true"/>
          <p:nvPr/>
        </p:nvSpPr>
        <p:spPr>
          <a:xfrm rot="0">
            <a:off x="1736067" y="8372354"/>
            <a:ext cx="3088700" cy="693688"/>
          </a:xfrm>
          <a:prstGeom prst="rect">
            <a:avLst/>
          </a:prstGeom>
        </p:spPr>
        <p:txBody>
          <a:bodyPr anchor="t" rtlCol="false" tIns="0" lIns="0" bIns="0" rIns="0">
            <a:spAutoFit/>
          </a:bodyPr>
          <a:lstStyle/>
          <a:p>
            <a:pPr algn="ctr" marL="0" indent="0" lvl="0">
              <a:lnSpc>
                <a:spcPts val="2715"/>
              </a:lnSpc>
            </a:pPr>
            <a:r>
              <a:rPr lang="en-US" sz="1939" spc="-5">
                <a:solidFill>
                  <a:srgbClr val="3A58E4"/>
                </a:solidFill>
                <a:latin typeface="Poppins"/>
                <a:ea typeface="Poppins"/>
                <a:cs typeface="Poppins"/>
                <a:sym typeface="Poppins"/>
              </a:rPr>
              <a:t>Z = 2.67 standard errors from mean</a:t>
            </a:r>
          </a:p>
        </p:txBody>
      </p:sp>
      <p:sp>
        <p:nvSpPr>
          <p:cNvPr name="TextBox 24" id="24"/>
          <p:cNvSpPr txBox="true"/>
          <p:nvPr/>
        </p:nvSpPr>
        <p:spPr>
          <a:xfrm rot="0">
            <a:off x="722135" y="5674377"/>
            <a:ext cx="5116565" cy="1858566"/>
          </a:xfrm>
          <a:prstGeom prst="rect">
            <a:avLst/>
          </a:prstGeom>
        </p:spPr>
        <p:txBody>
          <a:bodyPr anchor="t" rtlCol="false" tIns="0" lIns="0" bIns="0" rIns="0">
            <a:spAutoFit/>
          </a:bodyPr>
          <a:lstStyle/>
          <a:p>
            <a:pPr algn="ctr" marL="0" indent="0" lvl="0">
              <a:lnSpc>
                <a:spcPts val="15159"/>
              </a:lnSpc>
              <a:spcBef>
                <a:spcPct val="0"/>
              </a:spcBef>
            </a:pPr>
            <a:r>
              <a:rPr lang="en-US" sz="10828" spc="-693">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a:ea typeface="Bricolage Grotesque"/>
                <a:cs typeface="Bricolage Grotesque"/>
                <a:sym typeface="Bricolage Grotesque"/>
              </a:rPr>
              <a:t>2.67</a:t>
            </a:r>
          </a:p>
        </p:txBody>
      </p:sp>
      <p:sp>
        <p:nvSpPr>
          <p:cNvPr name="TextBox 25" id="25"/>
          <p:cNvSpPr txBox="true"/>
          <p:nvPr/>
        </p:nvSpPr>
        <p:spPr>
          <a:xfrm rot="0">
            <a:off x="14097000" y="7629525"/>
            <a:ext cx="2476500" cy="219075"/>
          </a:xfrm>
          <a:prstGeom prst="rect">
            <a:avLst/>
          </a:prstGeom>
        </p:spPr>
        <p:txBody>
          <a:bodyPr anchor="t" rtlCol="false" tIns="0" lIns="0" bIns="0" rIns="0">
            <a:spAutoFit/>
          </a:bodyPr>
          <a:lstStyle/>
          <a:p>
            <a:pPr algn="ctr" marL="0" indent="0" lvl="0">
              <a:lnSpc>
                <a:spcPts val="1722"/>
              </a:lnSpc>
              <a:spcBef>
                <a:spcPct val="0"/>
              </a:spcBef>
            </a:pPr>
            <a:r>
              <a:rPr lang="en-US" b="true" sz="1435" strike="noStrike" u="none">
                <a:solidFill>
                  <a:srgbClr val="FFFFFF"/>
                </a:solidFill>
                <a:latin typeface="Poppins Bold"/>
                <a:ea typeface="Poppins Bold"/>
                <a:cs typeface="Poppins Bold"/>
                <a:sym typeface="Poppins Bold"/>
              </a:rPr>
              <a:t>Substitution Steps</a:t>
            </a:r>
          </a:p>
        </p:txBody>
      </p:sp>
      <p:sp>
        <p:nvSpPr>
          <p:cNvPr name="TextBox 26" id="26"/>
          <p:cNvSpPr txBox="true"/>
          <p:nvPr/>
        </p:nvSpPr>
        <p:spPr>
          <a:xfrm rot="0">
            <a:off x="14287500" y="7153275"/>
            <a:ext cx="2190750" cy="219075"/>
          </a:xfrm>
          <a:prstGeom prst="rect">
            <a:avLst/>
          </a:prstGeom>
        </p:spPr>
        <p:txBody>
          <a:bodyPr anchor="t" rtlCol="false" tIns="0" lIns="0" bIns="0" rIns="0">
            <a:spAutoFit/>
          </a:bodyPr>
          <a:lstStyle/>
          <a:p>
            <a:pPr algn="ctr" marL="0" indent="0" lvl="0">
              <a:lnSpc>
                <a:spcPts val="1722"/>
              </a:lnSpc>
              <a:spcBef>
                <a:spcPct val="0"/>
              </a:spcBef>
            </a:pPr>
            <a:r>
              <a:rPr lang="en-US" b="true" sz="1435" strike="noStrike" u="none">
                <a:solidFill>
                  <a:srgbClr val="FFFFFF"/>
                </a:solidFill>
                <a:latin typeface="Poppins Bold"/>
                <a:ea typeface="Poppins Bold"/>
                <a:cs typeface="Poppins Bold"/>
                <a:sym typeface="Poppins Bold"/>
              </a:rPr>
              <a:t>Standard Error</a:t>
            </a:r>
          </a:p>
        </p:txBody>
      </p:sp>
      <p:sp>
        <p:nvSpPr>
          <p:cNvPr name="AutoShape 27" id="27"/>
          <p:cNvSpPr/>
          <p:nvPr/>
        </p:nvSpPr>
        <p:spPr>
          <a:xfrm flipH="true" flipV="true">
            <a:off x="13144500" y="6762750"/>
            <a:ext cx="952500" cy="1028700"/>
          </a:xfrm>
          <a:prstGeom prst="line">
            <a:avLst/>
          </a:prstGeom>
          <a:ln cap="rnd" w="19050">
            <a:solidFill>
              <a:srgbClr val="293E9C"/>
            </a:solidFill>
            <a:prstDash val="solid"/>
            <a:headEnd type="none" len="sm" w="sm"/>
            <a:tailEnd type="triangle" len="med" w="lg"/>
          </a:ln>
        </p:spPr>
      </p:sp>
      <p:sp>
        <p:nvSpPr>
          <p:cNvPr name="AutoShape 28" id="28"/>
          <p:cNvSpPr/>
          <p:nvPr/>
        </p:nvSpPr>
        <p:spPr>
          <a:xfrm flipH="true" flipV="true">
            <a:off x="13335000" y="6362700"/>
            <a:ext cx="952500" cy="952500"/>
          </a:xfrm>
          <a:prstGeom prst="line">
            <a:avLst/>
          </a:prstGeom>
          <a:ln cap="rnd" w="19050">
            <a:solidFill>
              <a:srgbClr val="293E9C"/>
            </a:solidFill>
            <a:prstDash val="solid"/>
            <a:headEnd type="none" len="sm" w="sm"/>
            <a:tailEnd type="triangle" len="med" w="lg"/>
          </a:ln>
        </p:spPr>
      </p:sp>
      <p:sp>
        <p:nvSpPr>
          <p:cNvPr name="TextBox 29" id="29"/>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6938179" cy="10287000"/>
            <a:chOff x="0" y="0"/>
            <a:chExt cx="1827339" cy="2709333"/>
          </a:xfrm>
        </p:grpSpPr>
        <p:sp>
          <p:nvSpPr>
            <p:cNvPr name="Freeform 3" id="3"/>
            <p:cNvSpPr/>
            <p:nvPr/>
          </p:nvSpPr>
          <p:spPr>
            <a:xfrm flipH="false" flipV="false" rot="0">
              <a:off x="0" y="0"/>
              <a:ext cx="1827339" cy="2709333"/>
            </a:xfrm>
            <a:custGeom>
              <a:avLst/>
              <a:gdLst/>
              <a:ahLst/>
              <a:cxnLst/>
              <a:rect r="r" b="b" t="t" l="l"/>
              <a:pathLst>
                <a:path h="2709333" w="1827339">
                  <a:moveTo>
                    <a:pt x="0" y="0"/>
                  </a:moveTo>
                  <a:lnTo>
                    <a:pt x="1827339" y="0"/>
                  </a:lnTo>
                  <a:lnTo>
                    <a:pt x="1827339" y="2709333"/>
                  </a:lnTo>
                  <a:lnTo>
                    <a:pt x="0" y="2709333"/>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4" id="4"/>
            <p:cNvSpPr txBox="true"/>
            <p:nvPr/>
          </p:nvSpPr>
          <p:spPr>
            <a:xfrm>
              <a:off x="0" y="-38100"/>
              <a:ext cx="1827339" cy="2747433"/>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Freeform 5" id="5"/>
          <p:cNvSpPr/>
          <p:nvPr/>
        </p:nvSpPr>
        <p:spPr>
          <a:xfrm flipH="false" flipV="false" rot="0">
            <a:off x="5343219" y="4032536"/>
            <a:ext cx="3189919" cy="620584"/>
          </a:xfrm>
          <a:custGeom>
            <a:avLst/>
            <a:gdLst/>
            <a:ahLst/>
            <a:cxnLst/>
            <a:rect r="r" b="b" t="t" l="l"/>
            <a:pathLst>
              <a:path h="620584" w="3189919">
                <a:moveTo>
                  <a:pt x="0" y="0"/>
                </a:moveTo>
                <a:lnTo>
                  <a:pt x="3189919" y="0"/>
                </a:lnTo>
                <a:lnTo>
                  <a:pt x="3189919" y="620584"/>
                </a:lnTo>
                <a:lnTo>
                  <a:pt x="0" y="620584"/>
                </a:lnTo>
                <a:lnTo>
                  <a:pt x="0" y="0"/>
                </a:lnTo>
                <a:close/>
              </a:path>
            </a:pathLst>
          </a:custGeom>
          <a:blipFill>
            <a:blip r:embed="rId2"/>
            <a:stretch>
              <a:fillRect l="0" t="0" r="0" b="0"/>
            </a:stretch>
          </a:blipFill>
        </p:spPr>
      </p:sp>
      <p:grpSp>
        <p:nvGrpSpPr>
          <p:cNvPr name="Group 6" id="6"/>
          <p:cNvGrpSpPr/>
          <p:nvPr/>
        </p:nvGrpSpPr>
        <p:grpSpPr>
          <a:xfrm rot="0">
            <a:off x="5459316" y="1438329"/>
            <a:ext cx="2920486" cy="2916826"/>
            <a:chOff x="0" y="0"/>
            <a:chExt cx="567580" cy="566868"/>
          </a:xfrm>
        </p:grpSpPr>
        <p:sp>
          <p:nvSpPr>
            <p:cNvPr name="Freeform 7" id="7"/>
            <p:cNvSpPr/>
            <p:nvPr/>
          </p:nvSpPr>
          <p:spPr>
            <a:xfrm flipH="false" flipV="false" rot="0">
              <a:off x="0" y="0"/>
              <a:ext cx="567580" cy="566868"/>
            </a:xfrm>
            <a:custGeom>
              <a:avLst/>
              <a:gdLst/>
              <a:ahLst/>
              <a:cxnLst/>
              <a:rect r="r" b="b" t="t" l="l"/>
              <a:pathLst>
                <a:path h="566868" w="567580">
                  <a:moveTo>
                    <a:pt x="119291" y="0"/>
                  </a:moveTo>
                  <a:lnTo>
                    <a:pt x="448289" y="0"/>
                  </a:lnTo>
                  <a:cubicBezTo>
                    <a:pt x="514171" y="0"/>
                    <a:pt x="567580" y="53408"/>
                    <a:pt x="567580" y="119291"/>
                  </a:cubicBezTo>
                  <a:lnTo>
                    <a:pt x="567580" y="447578"/>
                  </a:lnTo>
                  <a:cubicBezTo>
                    <a:pt x="567580" y="479216"/>
                    <a:pt x="555012" y="509558"/>
                    <a:pt x="532640" y="531929"/>
                  </a:cubicBezTo>
                  <a:cubicBezTo>
                    <a:pt x="510269" y="554300"/>
                    <a:pt x="479927" y="566868"/>
                    <a:pt x="448289" y="566868"/>
                  </a:cubicBezTo>
                  <a:lnTo>
                    <a:pt x="119291" y="566868"/>
                  </a:lnTo>
                  <a:cubicBezTo>
                    <a:pt x="87653" y="566868"/>
                    <a:pt x="57311" y="554300"/>
                    <a:pt x="34939" y="531929"/>
                  </a:cubicBezTo>
                  <a:cubicBezTo>
                    <a:pt x="12568" y="509558"/>
                    <a:pt x="0" y="479216"/>
                    <a:pt x="0" y="447578"/>
                  </a:cubicBezTo>
                  <a:lnTo>
                    <a:pt x="0" y="119291"/>
                  </a:lnTo>
                  <a:cubicBezTo>
                    <a:pt x="0" y="53408"/>
                    <a:pt x="53408" y="0"/>
                    <a:pt x="119291"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8" id="8"/>
            <p:cNvSpPr txBox="true"/>
            <p:nvPr/>
          </p:nvSpPr>
          <p:spPr>
            <a:xfrm>
              <a:off x="0" y="28575"/>
              <a:ext cx="567580" cy="538293"/>
            </a:xfrm>
            <a:prstGeom prst="rect">
              <a:avLst/>
            </a:prstGeom>
          </p:spPr>
          <p:txBody>
            <a:bodyPr anchor="ctr" rtlCol="false" tIns="65745" lIns="65745" bIns="65745" rIns="65745"/>
            <a:lstStyle/>
            <a:p>
              <a:pPr algn="ctr" marL="0" indent="0" lvl="0">
                <a:lnSpc>
                  <a:spcPts val="2460"/>
                </a:lnSpc>
              </a:pPr>
            </a:p>
          </p:txBody>
        </p:sp>
      </p:grpSp>
      <p:sp>
        <p:nvSpPr>
          <p:cNvPr name="TextBox 9" id="9"/>
          <p:cNvSpPr txBox="true"/>
          <p:nvPr/>
        </p:nvSpPr>
        <p:spPr>
          <a:xfrm rot="0">
            <a:off x="5708475" y="2199673"/>
            <a:ext cx="2459408" cy="807581"/>
          </a:xfrm>
          <a:prstGeom prst="rect">
            <a:avLst/>
          </a:prstGeom>
        </p:spPr>
        <p:txBody>
          <a:bodyPr anchor="t" rtlCol="false" tIns="0" lIns="0" bIns="0" rIns="0">
            <a:spAutoFit/>
          </a:bodyPr>
          <a:lstStyle/>
          <a:p>
            <a:pPr algn="ctr" marL="0" indent="0" lvl="0">
              <a:lnSpc>
                <a:spcPts val="6024"/>
              </a:lnSpc>
            </a:pPr>
            <a:r>
              <a:rPr lang="en-US" b="true" sz="6085" spc="-182">
                <a:solidFill>
                  <a:srgbClr val="FFFFFF"/>
                </a:solidFill>
                <a:latin typeface="Bricolage Grotesque Bold"/>
                <a:ea typeface="Bricolage Grotesque Bold"/>
                <a:cs typeface="Bricolage Grotesque Bold"/>
                <a:sym typeface="Bricolage Grotesque Bold"/>
              </a:rPr>
              <a:t>0.0075</a:t>
            </a:r>
          </a:p>
        </p:txBody>
      </p:sp>
      <p:sp>
        <p:nvSpPr>
          <p:cNvPr name="TextBox 10" id="10"/>
          <p:cNvSpPr txBox="true"/>
          <p:nvPr/>
        </p:nvSpPr>
        <p:spPr>
          <a:xfrm rot="0">
            <a:off x="5940959" y="3353619"/>
            <a:ext cx="1957200" cy="354491"/>
          </a:xfrm>
          <a:prstGeom prst="rect">
            <a:avLst/>
          </a:prstGeom>
        </p:spPr>
        <p:txBody>
          <a:bodyPr anchor="t" rtlCol="false" tIns="0" lIns="0" bIns="0" rIns="0">
            <a:spAutoFit/>
          </a:bodyPr>
          <a:lstStyle/>
          <a:p>
            <a:pPr algn="ctr" marL="0" indent="0" lvl="0">
              <a:lnSpc>
                <a:spcPts val="2847"/>
              </a:lnSpc>
            </a:pPr>
            <a:r>
              <a:rPr lang="en-US" sz="2034" spc="-50">
                <a:solidFill>
                  <a:srgbClr val="FFFFFF"/>
                </a:solidFill>
                <a:latin typeface="Poppins"/>
                <a:ea typeface="Poppins"/>
                <a:cs typeface="Poppins"/>
                <a:sym typeface="Poppins"/>
              </a:rPr>
              <a:t>P-VALUE RESULT</a:t>
            </a:r>
          </a:p>
        </p:txBody>
      </p:sp>
      <p:sp>
        <p:nvSpPr>
          <p:cNvPr name="Freeform 11" id="11"/>
          <p:cNvSpPr/>
          <p:nvPr/>
        </p:nvSpPr>
        <p:spPr>
          <a:xfrm flipH="false" flipV="false" rot="0">
            <a:off x="1131931" y="4255917"/>
            <a:ext cx="833467" cy="794919"/>
          </a:xfrm>
          <a:custGeom>
            <a:avLst/>
            <a:gdLst/>
            <a:ahLst/>
            <a:cxnLst/>
            <a:rect r="r" b="b" t="t" l="l"/>
            <a:pathLst>
              <a:path h="794919" w="833467">
                <a:moveTo>
                  <a:pt x="0" y="0"/>
                </a:moveTo>
                <a:lnTo>
                  <a:pt x="833467" y="0"/>
                </a:lnTo>
                <a:lnTo>
                  <a:pt x="833467" y="794919"/>
                </a:lnTo>
                <a:lnTo>
                  <a:pt x="0" y="794919"/>
                </a:lnTo>
                <a:lnTo>
                  <a:pt x="0" y="0"/>
                </a:lnTo>
                <a:close/>
              </a:path>
            </a:pathLst>
          </a:custGeom>
          <a:blipFill>
            <a:blip r:embed="rId3"/>
            <a:stretch>
              <a:fillRect l="0" t="0" r="0" b="0"/>
            </a:stretch>
          </a:blipFill>
        </p:spPr>
      </p:sp>
      <p:sp>
        <p:nvSpPr>
          <p:cNvPr name="TextBox 12" id="12"/>
          <p:cNvSpPr txBox="true"/>
          <p:nvPr/>
        </p:nvSpPr>
        <p:spPr>
          <a:xfrm rot="0">
            <a:off x="1028700" y="5490173"/>
            <a:ext cx="4378886" cy="526016"/>
          </a:xfrm>
          <a:prstGeom prst="rect">
            <a:avLst/>
          </a:prstGeom>
        </p:spPr>
        <p:txBody>
          <a:bodyPr anchor="t" rtlCol="false" tIns="0" lIns="0" bIns="0" rIns="0">
            <a:spAutoFit/>
          </a:bodyPr>
          <a:lstStyle/>
          <a:p>
            <a:pPr algn="l" marL="0" indent="0" lvl="0">
              <a:lnSpc>
                <a:spcPts val="4593"/>
              </a:lnSpc>
            </a:pPr>
            <a:r>
              <a:rPr lang="en-US" b="true" sz="2126">
                <a:solidFill>
                  <a:srgbClr val="FFFFFF"/>
                </a:solidFill>
                <a:latin typeface="Poppins Bold"/>
                <a:ea typeface="Poppins Bold"/>
                <a:cs typeface="Poppins Bold"/>
                <a:sym typeface="Poppins Bold"/>
              </a:rPr>
              <a:t>TWO-TAILED P-VALUE</a:t>
            </a:r>
          </a:p>
        </p:txBody>
      </p:sp>
      <p:sp>
        <p:nvSpPr>
          <p:cNvPr name="TextBox 13" id="13"/>
          <p:cNvSpPr txBox="true"/>
          <p:nvPr/>
        </p:nvSpPr>
        <p:spPr>
          <a:xfrm rot="0">
            <a:off x="1028700" y="6058910"/>
            <a:ext cx="4378886" cy="583249"/>
          </a:xfrm>
          <a:prstGeom prst="rect">
            <a:avLst/>
          </a:prstGeom>
        </p:spPr>
        <p:txBody>
          <a:bodyPr anchor="t" rtlCol="false" tIns="0" lIns="0" bIns="0" rIns="0">
            <a:spAutoFit/>
          </a:bodyPr>
          <a:lstStyle/>
          <a:p>
            <a:pPr algn="just" marL="0" indent="0" lvl="0">
              <a:lnSpc>
                <a:spcPts val="2207"/>
              </a:lnSpc>
            </a:pPr>
            <a:r>
              <a:rPr lang="en-US" sz="1809">
                <a:solidFill>
                  <a:srgbClr val="FFFFFF"/>
                </a:solidFill>
                <a:latin typeface="Poppins"/>
                <a:ea typeface="Poppins"/>
                <a:cs typeface="Poppins"/>
                <a:sym typeface="Poppins"/>
              </a:rPr>
              <a:t>Using Excel NORM.S.DIST(2.67, TRUE) × 2 for two-tailed test.</a:t>
            </a:r>
          </a:p>
        </p:txBody>
      </p:sp>
      <p:grpSp>
        <p:nvGrpSpPr>
          <p:cNvPr name="Group 14" id="14"/>
          <p:cNvGrpSpPr/>
          <p:nvPr/>
        </p:nvGrpSpPr>
        <p:grpSpPr>
          <a:xfrm rot="0">
            <a:off x="1028700" y="7006271"/>
            <a:ext cx="4378886" cy="942439"/>
            <a:chOff x="0" y="0"/>
            <a:chExt cx="5838515" cy="1256586"/>
          </a:xfrm>
        </p:grpSpPr>
        <p:sp>
          <p:nvSpPr>
            <p:cNvPr name="TextBox 15" id="15"/>
            <p:cNvSpPr txBox="true"/>
            <p:nvPr/>
          </p:nvSpPr>
          <p:spPr>
            <a:xfrm rot="0">
              <a:off x="0" y="-209550"/>
              <a:ext cx="5838515" cy="631505"/>
            </a:xfrm>
            <a:prstGeom prst="rect">
              <a:avLst/>
            </a:prstGeom>
          </p:spPr>
          <p:txBody>
            <a:bodyPr anchor="t" rtlCol="false" tIns="0" lIns="0" bIns="0" rIns="0">
              <a:spAutoFit/>
            </a:bodyPr>
            <a:lstStyle/>
            <a:p>
              <a:pPr algn="l" marL="0" indent="0" lvl="0">
                <a:lnSpc>
                  <a:spcPts val="4593"/>
                </a:lnSpc>
              </a:pPr>
              <a:r>
                <a:rPr lang="en-US" b="true" sz="2126">
                  <a:solidFill>
                    <a:srgbClr val="FFFFFF"/>
                  </a:solidFill>
                  <a:latin typeface="Poppins Bold"/>
                  <a:ea typeface="Poppins Bold"/>
                  <a:cs typeface="Poppins Bold"/>
                  <a:sym typeface="Poppins Bold"/>
                </a:rPr>
                <a:t>DECISION RULE</a:t>
              </a:r>
            </a:p>
          </p:txBody>
        </p:sp>
        <p:sp>
          <p:nvSpPr>
            <p:cNvPr name="TextBox 16" id="16"/>
            <p:cNvSpPr txBox="true"/>
            <p:nvPr/>
          </p:nvSpPr>
          <p:spPr>
            <a:xfrm rot="0">
              <a:off x="0" y="488445"/>
              <a:ext cx="5838515" cy="768141"/>
            </a:xfrm>
            <a:prstGeom prst="rect">
              <a:avLst/>
            </a:prstGeom>
          </p:spPr>
          <p:txBody>
            <a:bodyPr anchor="t" rtlCol="false" tIns="0" lIns="0" bIns="0" rIns="0">
              <a:spAutoFit/>
            </a:bodyPr>
            <a:lstStyle/>
            <a:p>
              <a:pPr algn="just" marL="0" indent="0" lvl="0">
                <a:lnSpc>
                  <a:spcPts val="2207"/>
                </a:lnSpc>
              </a:pPr>
              <a:r>
                <a:rPr lang="en-US" sz="1809">
                  <a:solidFill>
                    <a:srgbClr val="FFFFFF"/>
                  </a:solidFill>
                  <a:latin typeface="Poppins"/>
                  <a:ea typeface="Poppins"/>
                  <a:cs typeface="Poppins"/>
                  <a:sym typeface="Poppins"/>
                </a:rPr>
                <a:t>Compare p-value to significance level α = 0.05.</a:t>
              </a:r>
            </a:p>
          </p:txBody>
        </p:sp>
      </p:grpSp>
      <p:grpSp>
        <p:nvGrpSpPr>
          <p:cNvPr name="Group 17" id="17"/>
          <p:cNvGrpSpPr/>
          <p:nvPr/>
        </p:nvGrpSpPr>
        <p:grpSpPr>
          <a:xfrm rot="0">
            <a:off x="1028700" y="8315861"/>
            <a:ext cx="4378886" cy="942439"/>
            <a:chOff x="0" y="0"/>
            <a:chExt cx="5838515" cy="1256586"/>
          </a:xfrm>
        </p:grpSpPr>
        <p:sp>
          <p:nvSpPr>
            <p:cNvPr name="TextBox 18" id="18"/>
            <p:cNvSpPr txBox="true"/>
            <p:nvPr/>
          </p:nvSpPr>
          <p:spPr>
            <a:xfrm rot="0">
              <a:off x="0" y="-209550"/>
              <a:ext cx="5838515" cy="631505"/>
            </a:xfrm>
            <a:prstGeom prst="rect">
              <a:avLst/>
            </a:prstGeom>
          </p:spPr>
          <p:txBody>
            <a:bodyPr anchor="t" rtlCol="false" tIns="0" lIns="0" bIns="0" rIns="0">
              <a:spAutoFit/>
            </a:bodyPr>
            <a:lstStyle/>
            <a:p>
              <a:pPr algn="l" marL="0" indent="0" lvl="0">
                <a:lnSpc>
                  <a:spcPts val="4593"/>
                </a:lnSpc>
              </a:pPr>
              <a:r>
                <a:rPr lang="en-US" b="true" sz="2126">
                  <a:solidFill>
                    <a:srgbClr val="FFFFFF"/>
                  </a:solidFill>
                  <a:latin typeface="Poppins Bold"/>
                  <a:ea typeface="Poppins Bold"/>
                  <a:cs typeface="Poppins Bold"/>
                  <a:sym typeface="Poppins Bold"/>
                </a:rPr>
                <a:t>BUSINESS CONCLUSION</a:t>
              </a:r>
            </a:p>
          </p:txBody>
        </p:sp>
        <p:sp>
          <p:nvSpPr>
            <p:cNvPr name="TextBox 19" id="19"/>
            <p:cNvSpPr txBox="true"/>
            <p:nvPr/>
          </p:nvSpPr>
          <p:spPr>
            <a:xfrm rot="0">
              <a:off x="0" y="488445"/>
              <a:ext cx="5838515" cy="768141"/>
            </a:xfrm>
            <a:prstGeom prst="rect">
              <a:avLst/>
            </a:prstGeom>
          </p:spPr>
          <p:txBody>
            <a:bodyPr anchor="t" rtlCol="false" tIns="0" lIns="0" bIns="0" rIns="0">
              <a:spAutoFit/>
            </a:bodyPr>
            <a:lstStyle/>
            <a:p>
              <a:pPr algn="just" marL="0" indent="0" lvl="0">
                <a:lnSpc>
                  <a:spcPts val="2207"/>
                </a:lnSpc>
              </a:pPr>
              <a:r>
                <a:rPr lang="en-US" sz="1809">
                  <a:solidFill>
                    <a:srgbClr val="FFFFFF"/>
                  </a:solidFill>
                  <a:latin typeface="Poppins"/>
                  <a:ea typeface="Poppins"/>
                  <a:cs typeface="Poppins"/>
                  <a:sym typeface="Poppins"/>
                </a:rPr>
                <a:t>Reject H₀ and conclude significant effect on order value.</a:t>
              </a:r>
            </a:p>
          </p:txBody>
        </p:sp>
      </p:grpSp>
      <p:grpSp>
        <p:nvGrpSpPr>
          <p:cNvPr name="Group 20" id="20"/>
          <p:cNvGrpSpPr/>
          <p:nvPr/>
        </p:nvGrpSpPr>
        <p:grpSpPr>
          <a:xfrm rot="0">
            <a:off x="9345491" y="1359658"/>
            <a:ext cx="7522404" cy="7567644"/>
            <a:chOff x="0" y="0"/>
            <a:chExt cx="10029872" cy="10090192"/>
          </a:xfrm>
        </p:grpSpPr>
        <p:sp>
          <p:nvSpPr>
            <p:cNvPr name="TextBox 21" id="21"/>
            <p:cNvSpPr txBox="true"/>
            <p:nvPr/>
          </p:nvSpPr>
          <p:spPr>
            <a:xfrm rot="0">
              <a:off x="1033544" y="-66675"/>
              <a:ext cx="7126880" cy="523344"/>
            </a:xfrm>
            <a:prstGeom prst="rect">
              <a:avLst/>
            </a:prstGeom>
          </p:spPr>
          <p:txBody>
            <a:bodyPr anchor="t" rtlCol="false" tIns="0" lIns="0" bIns="0" rIns="0">
              <a:spAutoFit/>
            </a:bodyPr>
            <a:lstStyle/>
            <a:p>
              <a:pPr algn="just" marL="0" indent="0" lvl="0">
                <a:lnSpc>
                  <a:spcPts val="3171"/>
                </a:lnSpc>
              </a:pPr>
              <a:r>
                <a:rPr lang="en-US" b="true" sz="2265" spc="-56">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TWO-TAILED P-VALUE CALCULATION</a:t>
              </a:r>
            </a:p>
          </p:txBody>
        </p:sp>
        <p:sp>
          <p:nvSpPr>
            <p:cNvPr name="TextBox 22" id="22"/>
            <p:cNvSpPr txBox="true"/>
            <p:nvPr/>
          </p:nvSpPr>
          <p:spPr>
            <a:xfrm rot="0">
              <a:off x="1033544" y="605436"/>
              <a:ext cx="8996329" cy="2400187"/>
            </a:xfrm>
            <a:prstGeom prst="rect">
              <a:avLst/>
            </a:prstGeom>
          </p:spPr>
          <p:txBody>
            <a:bodyPr anchor="t" rtlCol="false" tIns="0" lIns="0" bIns="0" rIns="0">
              <a:spAutoFit/>
            </a:bodyPr>
            <a:lstStyle/>
            <a:p>
              <a:pPr algn="just" marL="0" indent="0" lvl="0">
                <a:lnSpc>
                  <a:spcPts val="2892"/>
                </a:lnSpc>
              </a:pPr>
              <a:r>
                <a:rPr lang="en-US" sz="2065" spc="-51">
                  <a:solidFill>
                    <a:srgbClr val="3A58E4"/>
                  </a:solidFill>
                  <a:latin typeface="Poppins"/>
                  <a:ea typeface="Poppins"/>
                  <a:cs typeface="Poppins"/>
                  <a:sym typeface="Poppins"/>
                </a:rPr>
                <a:t>For Z = 2.67, we calculate the two-tailed p-value using Excel's NORM.S.DIST function. The formula =2*(1-NORM.S.DIST(2.67,TRUE)) returns approximately 0.0075, representing the probability of observing such extreme results if H₀ were true.</a:t>
              </a:r>
            </a:p>
          </p:txBody>
        </p:sp>
        <p:sp>
          <p:nvSpPr>
            <p:cNvPr name="TextBox 23" id="23"/>
            <p:cNvSpPr txBox="true"/>
            <p:nvPr/>
          </p:nvSpPr>
          <p:spPr>
            <a:xfrm rot="0">
              <a:off x="1033544" y="3475610"/>
              <a:ext cx="7126880" cy="523344"/>
            </a:xfrm>
            <a:prstGeom prst="rect">
              <a:avLst/>
            </a:prstGeom>
          </p:spPr>
          <p:txBody>
            <a:bodyPr anchor="t" rtlCol="false" tIns="0" lIns="0" bIns="0" rIns="0">
              <a:spAutoFit/>
            </a:bodyPr>
            <a:lstStyle/>
            <a:p>
              <a:pPr algn="just" marL="0" indent="0" lvl="0">
                <a:lnSpc>
                  <a:spcPts val="3171"/>
                </a:lnSpc>
              </a:pPr>
              <a:r>
                <a:rPr lang="en-US" b="true" sz="2265" spc="-56">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STATISTICAL DECISION</a:t>
              </a:r>
            </a:p>
          </p:txBody>
        </p:sp>
        <p:sp>
          <p:nvSpPr>
            <p:cNvPr name="TextBox 24" id="24"/>
            <p:cNvSpPr txBox="true"/>
            <p:nvPr/>
          </p:nvSpPr>
          <p:spPr>
            <a:xfrm rot="0">
              <a:off x="1033544" y="4147720"/>
              <a:ext cx="8996329" cy="2400187"/>
            </a:xfrm>
            <a:prstGeom prst="rect">
              <a:avLst/>
            </a:prstGeom>
          </p:spPr>
          <p:txBody>
            <a:bodyPr anchor="t" rtlCol="false" tIns="0" lIns="0" bIns="0" rIns="0">
              <a:spAutoFit/>
            </a:bodyPr>
            <a:lstStyle/>
            <a:p>
              <a:pPr algn="just" marL="0" indent="0" lvl="0">
                <a:lnSpc>
                  <a:spcPts val="2892"/>
                </a:lnSpc>
              </a:pPr>
              <a:r>
                <a:rPr lang="en-US" sz="2065" spc="-51">
                  <a:solidFill>
                    <a:srgbClr val="3A58E4"/>
                  </a:solidFill>
                  <a:latin typeface="Poppins"/>
                  <a:ea typeface="Poppins"/>
                  <a:cs typeface="Poppins"/>
                  <a:sym typeface="Poppins"/>
                </a:rPr>
                <a:t>Since p-value (0.0075) &lt; α (0.05), we reject the null hypothesis H₀: μ = $85. The evidence is statistically significant at the 5% level. This means there is less than a 1% chance of observing this difference by random chance alone.</a:t>
              </a:r>
            </a:p>
          </p:txBody>
        </p:sp>
        <p:sp>
          <p:nvSpPr>
            <p:cNvPr name="TextBox 25" id="25"/>
            <p:cNvSpPr txBox="true"/>
            <p:nvPr/>
          </p:nvSpPr>
          <p:spPr>
            <a:xfrm rot="0">
              <a:off x="1033544" y="7017894"/>
              <a:ext cx="7126880" cy="523344"/>
            </a:xfrm>
            <a:prstGeom prst="rect">
              <a:avLst/>
            </a:prstGeom>
          </p:spPr>
          <p:txBody>
            <a:bodyPr anchor="t" rtlCol="false" tIns="0" lIns="0" bIns="0" rIns="0">
              <a:spAutoFit/>
            </a:bodyPr>
            <a:lstStyle/>
            <a:p>
              <a:pPr algn="just" marL="0" indent="0" lvl="0">
                <a:lnSpc>
                  <a:spcPts val="3171"/>
                </a:lnSpc>
              </a:pPr>
              <a:r>
                <a:rPr lang="en-US" b="true" sz="2265" spc="-56">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BUSINESS INTERPRETATION</a:t>
              </a:r>
            </a:p>
          </p:txBody>
        </p:sp>
        <p:sp>
          <p:nvSpPr>
            <p:cNvPr name="TextBox 26" id="26"/>
            <p:cNvSpPr txBox="true"/>
            <p:nvPr/>
          </p:nvSpPr>
          <p:spPr>
            <a:xfrm rot="0">
              <a:off x="1033544" y="7207405"/>
              <a:ext cx="8996329" cy="2882787"/>
            </a:xfrm>
            <a:prstGeom prst="rect">
              <a:avLst/>
            </a:prstGeom>
          </p:spPr>
          <p:txBody>
            <a:bodyPr anchor="t" rtlCol="false" tIns="0" lIns="0" bIns="0" rIns="0">
              <a:spAutoFit/>
            </a:bodyPr>
            <a:lstStyle/>
            <a:p>
              <a:pPr algn="just" marL="0" indent="0" lvl="0">
                <a:lnSpc>
                  <a:spcPts val="2892"/>
                </a:lnSpc>
              </a:pPr>
              <a:r>
                <a:rPr lang="en-US" sz="2065" spc="-51">
                  <a:solidFill>
                    <a:srgbClr val="3A58E4"/>
                  </a:solidFill>
                  <a:latin typeface="Poppins"/>
                  <a:ea typeface="Poppins"/>
                  <a:cs typeface="Poppins"/>
                  <a:sym typeface="Poppins"/>
                </a:rPr>
                <a:t>The website redesign has produced a statistically significant increase in average order value from $85 to $89. This $4 increase represents meaningful business impact, supporting the investment in the redesign. The company can confidently attribute the improvement to the changes made.</a:t>
              </a:r>
            </a:p>
          </p:txBody>
        </p:sp>
        <p:sp>
          <p:nvSpPr>
            <p:cNvPr name="TextBox 27" id="27"/>
            <p:cNvSpPr txBox="true"/>
            <p:nvPr/>
          </p:nvSpPr>
          <p:spPr>
            <a:xfrm rot="0">
              <a:off x="0" y="1355403"/>
              <a:ext cx="643052" cy="332925"/>
            </a:xfrm>
            <a:prstGeom prst="rect">
              <a:avLst/>
            </a:prstGeom>
          </p:spPr>
          <p:txBody>
            <a:bodyPr anchor="t" rtlCol="false" tIns="0" lIns="0" bIns="0" rIns="0">
              <a:spAutoFit/>
            </a:bodyPr>
            <a:lstStyle/>
            <a:p>
              <a:pPr algn="l" marL="0" indent="0" lvl="0">
                <a:lnSpc>
                  <a:spcPts val="1843"/>
                </a:lnSpc>
              </a:pPr>
              <a:r>
                <a:rPr lang="en-US" sz="1862" spc="-55">
                  <a:solidFill>
                    <a:srgbClr val="3A58E4"/>
                  </a:solidFill>
                  <a:latin typeface="Bricolage Grotesque"/>
                  <a:ea typeface="Bricolage Grotesque"/>
                  <a:cs typeface="Bricolage Grotesque"/>
                  <a:sym typeface="Bricolage Grotesque"/>
                </a:rPr>
                <a:t>01</a:t>
              </a:r>
            </a:p>
          </p:txBody>
        </p:sp>
        <p:sp>
          <p:nvSpPr>
            <p:cNvPr name="TextBox 28" id="28"/>
            <p:cNvSpPr txBox="true"/>
            <p:nvPr/>
          </p:nvSpPr>
          <p:spPr>
            <a:xfrm rot="0">
              <a:off x="0" y="4897687"/>
              <a:ext cx="643052" cy="332925"/>
            </a:xfrm>
            <a:prstGeom prst="rect">
              <a:avLst/>
            </a:prstGeom>
          </p:spPr>
          <p:txBody>
            <a:bodyPr anchor="t" rtlCol="false" tIns="0" lIns="0" bIns="0" rIns="0">
              <a:spAutoFit/>
            </a:bodyPr>
            <a:lstStyle/>
            <a:p>
              <a:pPr algn="l" marL="0" indent="0" lvl="0">
                <a:lnSpc>
                  <a:spcPts val="1843"/>
                </a:lnSpc>
              </a:pPr>
              <a:r>
                <a:rPr lang="en-US" sz="1862" spc="-55">
                  <a:solidFill>
                    <a:srgbClr val="3A58E4"/>
                  </a:solidFill>
                  <a:latin typeface="Bricolage Grotesque"/>
                  <a:ea typeface="Bricolage Grotesque"/>
                  <a:cs typeface="Bricolage Grotesque"/>
                  <a:sym typeface="Bricolage Grotesque"/>
                </a:rPr>
                <a:t>02</a:t>
              </a:r>
            </a:p>
          </p:txBody>
        </p:sp>
        <p:sp>
          <p:nvSpPr>
            <p:cNvPr name="TextBox 29" id="29"/>
            <p:cNvSpPr txBox="true"/>
            <p:nvPr/>
          </p:nvSpPr>
          <p:spPr>
            <a:xfrm rot="0">
              <a:off x="0" y="8439972"/>
              <a:ext cx="643052" cy="332925"/>
            </a:xfrm>
            <a:prstGeom prst="rect">
              <a:avLst/>
            </a:prstGeom>
          </p:spPr>
          <p:txBody>
            <a:bodyPr anchor="t" rtlCol="false" tIns="0" lIns="0" bIns="0" rIns="0">
              <a:spAutoFit/>
            </a:bodyPr>
            <a:lstStyle/>
            <a:p>
              <a:pPr algn="l" marL="0" indent="0" lvl="0">
                <a:lnSpc>
                  <a:spcPts val="1843"/>
                </a:lnSpc>
              </a:pPr>
              <a:r>
                <a:rPr lang="en-US" sz="1862" spc="-55">
                  <a:solidFill>
                    <a:srgbClr val="3A58E4"/>
                  </a:solidFill>
                  <a:latin typeface="Bricolage Grotesque"/>
                  <a:ea typeface="Bricolage Grotesque"/>
                  <a:cs typeface="Bricolage Grotesque"/>
                  <a:sym typeface="Bricolage Grotesque"/>
                </a:rPr>
                <a:t>03</a:t>
              </a:r>
            </a:p>
          </p:txBody>
        </p:sp>
      </p:grpSp>
      <p:grpSp>
        <p:nvGrpSpPr>
          <p:cNvPr name="Group 30" id="30"/>
          <p:cNvGrpSpPr/>
          <p:nvPr/>
        </p:nvGrpSpPr>
        <p:grpSpPr>
          <a:xfrm rot="0">
            <a:off x="1028700" y="1196251"/>
            <a:ext cx="24226" cy="1038034"/>
            <a:chOff x="0" y="0"/>
            <a:chExt cx="12543" cy="537460"/>
          </a:xfrm>
        </p:grpSpPr>
        <p:sp>
          <p:nvSpPr>
            <p:cNvPr name="Freeform 31" id="31"/>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FFFFFF"/>
            </a:solidFill>
          </p:spPr>
        </p:sp>
        <p:sp>
          <p:nvSpPr>
            <p:cNvPr name="TextBox 32" id="32"/>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33" id="33"/>
          <p:cNvSpPr txBox="true"/>
          <p:nvPr/>
        </p:nvSpPr>
        <p:spPr>
          <a:xfrm rot="0">
            <a:off x="1144711" y="1133573"/>
            <a:ext cx="2753109" cy="1268262"/>
          </a:xfrm>
          <a:prstGeom prst="rect">
            <a:avLst/>
          </a:prstGeom>
        </p:spPr>
        <p:txBody>
          <a:bodyPr anchor="t" rtlCol="false" tIns="0" lIns="0" bIns="0" rIns="0">
            <a:spAutoFit/>
          </a:bodyPr>
          <a:lstStyle/>
          <a:p>
            <a:pPr algn="l" marL="0" indent="0" lvl="0">
              <a:lnSpc>
                <a:spcPts val="4881"/>
              </a:lnSpc>
            </a:pPr>
            <a:r>
              <a:rPr lang="en-US" sz="4981" spc="-318">
                <a:solidFill>
                  <a:srgbClr val="FFFFFF"/>
                </a:solidFill>
                <a:latin typeface="Bricolage Grotesque"/>
                <a:ea typeface="Bricolage Grotesque"/>
                <a:cs typeface="Bricolage Grotesque"/>
                <a:sym typeface="Bricolage Grotesque"/>
              </a:rPr>
              <a:t>Z-test Example</a:t>
            </a:r>
          </a:p>
        </p:txBody>
      </p:sp>
      <p:sp>
        <p:nvSpPr>
          <p:cNvPr name="TextBox 34" id="34"/>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1666284"/>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17470135" y="129"/>
            <a:ext cx="817865" cy="817018"/>
            <a:chOff x="0" y="0"/>
            <a:chExt cx="1090487" cy="1089357"/>
          </a:xfrm>
        </p:grpSpPr>
        <p:grpSp>
          <p:nvGrpSpPr>
            <p:cNvPr name="Group 6" id="6"/>
            <p:cNvGrpSpPr/>
            <p:nvPr/>
          </p:nvGrpSpPr>
          <p:grpSpPr>
            <a:xfrm rot="0">
              <a:off x="0" y="0"/>
              <a:ext cx="1090487" cy="1089357"/>
              <a:chOff x="0" y="0"/>
              <a:chExt cx="787566" cy="786750"/>
            </a:xfrm>
          </p:grpSpPr>
          <p:sp>
            <p:nvSpPr>
              <p:cNvPr name="Freeform 7" id="7"/>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8" id="8"/>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9" id="9"/>
            <p:cNvSpPr txBox="true"/>
            <p:nvPr/>
          </p:nvSpPr>
          <p:spPr>
            <a:xfrm rot="0">
              <a:off x="141102" y="299721"/>
              <a:ext cx="808282" cy="537540"/>
            </a:xfrm>
            <a:prstGeom prst="rect">
              <a:avLst/>
            </a:prstGeom>
          </p:spPr>
          <p:txBody>
            <a:bodyPr anchor="t" rtlCol="false" tIns="0" lIns="0" bIns="0" rIns="0">
              <a:spAutoFit/>
            </a:bodyPr>
            <a:lstStyle/>
            <a:p>
              <a:pPr algn="ctr" marL="0" indent="0" lvl="0">
                <a:lnSpc>
                  <a:spcPts val="2838"/>
                </a:lnSpc>
              </a:pPr>
              <a:r>
                <a:rPr lang="en-US" sz="2896" spc="-185">
                  <a:solidFill>
                    <a:srgbClr val="FFFFFF"/>
                  </a:solidFill>
                  <a:latin typeface="Bricolage Grotesque"/>
                  <a:ea typeface="Bricolage Grotesque"/>
                  <a:cs typeface="Bricolage Grotesque"/>
                  <a:sym typeface="Bricolage Grotesque"/>
                </a:rPr>
                <a:t>22</a:t>
              </a:r>
            </a:p>
          </p:txBody>
        </p:sp>
      </p:grpSp>
      <p:sp>
        <p:nvSpPr>
          <p:cNvPr name="Freeform 10" id="10"/>
          <p:cNvSpPr/>
          <p:nvPr/>
        </p:nvSpPr>
        <p:spPr>
          <a:xfrm flipH="false" flipV="false" rot="0">
            <a:off x="8723619" y="2516304"/>
            <a:ext cx="8975584" cy="6294129"/>
          </a:xfrm>
          <a:custGeom>
            <a:avLst/>
            <a:gdLst/>
            <a:ahLst/>
            <a:cxnLst/>
            <a:rect r="r" b="b" t="t" l="l"/>
            <a:pathLst>
              <a:path h="6294129" w="8975584">
                <a:moveTo>
                  <a:pt x="0" y="0"/>
                </a:moveTo>
                <a:lnTo>
                  <a:pt x="8975584" y="0"/>
                </a:lnTo>
                <a:lnTo>
                  <a:pt x="8975584" y="6294128"/>
                </a:lnTo>
                <a:lnTo>
                  <a:pt x="0" y="6294128"/>
                </a:lnTo>
                <a:lnTo>
                  <a:pt x="0" y="0"/>
                </a:lnTo>
                <a:close/>
              </a:path>
            </a:pathLst>
          </a:custGeom>
          <a:blipFill>
            <a:blip r:embed="rId2"/>
            <a:stretch>
              <a:fillRect l="0" t="0" r="0" b="0"/>
            </a:stretch>
          </a:blipFill>
        </p:spPr>
      </p:sp>
      <p:grpSp>
        <p:nvGrpSpPr>
          <p:cNvPr name="Group 11" id="11"/>
          <p:cNvGrpSpPr/>
          <p:nvPr/>
        </p:nvGrpSpPr>
        <p:grpSpPr>
          <a:xfrm rot="0">
            <a:off x="1028700" y="4407668"/>
            <a:ext cx="6730921" cy="379246"/>
            <a:chOff x="0" y="0"/>
            <a:chExt cx="8974562" cy="505662"/>
          </a:xfrm>
        </p:grpSpPr>
        <p:sp>
          <p:nvSpPr>
            <p:cNvPr name="TextBox 12" id="12"/>
            <p:cNvSpPr txBox="true"/>
            <p:nvPr/>
          </p:nvSpPr>
          <p:spPr>
            <a:xfrm rot="0">
              <a:off x="0" y="-49117"/>
              <a:ext cx="8974562"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MARKETING CAMPAIGN IMPACT ANALYSIS</a:t>
              </a:r>
            </a:p>
          </p:txBody>
        </p:sp>
        <p:sp>
          <p:nvSpPr>
            <p:cNvPr name="Freeform 13" id="13"/>
            <p:cNvSpPr/>
            <p:nvPr/>
          </p:nvSpPr>
          <p:spPr>
            <a:xfrm flipH="false" flipV="false" rot="-8687136">
              <a:off x="8443725"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sp>
        <p:nvSpPr>
          <p:cNvPr name="TextBox 14" id="14"/>
          <p:cNvSpPr txBox="true"/>
          <p:nvPr/>
        </p:nvSpPr>
        <p:spPr>
          <a:xfrm rot="0">
            <a:off x="1256766" y="1318639"/>
            <a:ext cx="5412331" cy="2717700"/>
          </a:xfrm>
          <a:prstGeom prst="rect">
            <a:avLst/>
          </a:prstGeom>
        </p:spPr>
        <p:txBody>
          <a:bodyPr anchor="t" rtlCol="false" tIns="0" lIns="0" bIns="0" rIns="0">
            <a:spAutoFit/>
          </a:bodyPr>
          <a:lstStyle/>
          <a:p>
            <a:pPr algn="l" marL="0" indent="0" lvl="0">
              <a:lnSpc>
                <a:spcPts val="7032"/>
              </a:lnSpc>
            </a:pPr>
            <a:r>
              <a:rPr lang="en-US" sz="7176" spc="-45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T-test Example – Scenario &amp; Hypotheses</a:t>
            </a:r>
          </a:p>
        </p:txBody>
      </p:sp>
      <p:sp>
        <p:nvSpPr>
          <p:cNvPr name="TextBox 15" id="15"/>
          <p:cNvSpPr txBox="true"/>
          <p:nvPr/>
        </p:nvSpPr>
        <p:spPr>
          <a:xfrm rot="0">
            <a:off x="1028700" y="5392718"/>
            <a:ext cx="6570559" cy="3557386"/>
          </a:xfrm>
          <a:prstGeom prst="rect">
            <a:avLst/>
          </a:prstGeom>
        </p:spPr>
        <p:txBody>
          <a:bodyPr anchor="t" rtlCol="false" tIns="0" lIns="0" bIns="0" rIns="0">
            <a:spAutoFit/>
          </a:bodyPr>
          <a:lstStyle/>
          <a:p>
            <a:pPr algn="just" marL="0" indent="0" lvl="0">
              <a:lnSpc>
                <a:spcPts val="2373"/>
              </a:lnSpc>
            </a:pPr>
            <a:r>
              <a:rPr lang="en-US" sz="1695" spc="-5">
                <a:solidFill>
                  <a:srgbClr val="3A58E4"/>
                </a:solidFill>
                <a:latin typeface="Poppins"/>
                <a:ea typeface="Poppins"/>
                <a:cs typeface="Poppins"/>
                <a:sym typeface="Poppins"/>
              </a:rPr>
              <a:t>Business Scenario: A retail company wants to test if their new marketing campaign increased average customer spending.</a:t>
            </a:r>
          </a:p>
          <a:p>
            <a:pPr algn="just" marL="0" indent="0" lvl="0">
              <a:lnSpc>
                <a:spcPts val="2373"/>
              </a:lnSpc>
            </a:pPr>
            <a:r>
              <a:rPr lang="en-US" sz="1695" spc="-5">
                <a:solidFill>
                  <a:srgbClr val="3A58E4"/>
                </a:solidFill>
                <a:latin typeface="Poppins"/>
                <a:ea typeface="Poppins"/>
                <a:cs typeface="Poppins"/>
                <a:sym typeface="Poppins"/>
              </a:rPr>
              <a:t>Given Data:</a:t>
            </a:r>
          </a:p>
          <a:p>
            <a:pPr algn="just" marL="0" indent="0" lvl="0">
              <a:lnSpc>
                <a:spcPts val="2373"/>
              </a:lnSpc>
            </a:pPr>
            <a:r>
              <a:rPr lang="en-US" sz="1695" spc="-5">
                <a:solidFill>
                  <a:srgbClr val="3A58E4"/>
                </a:solidFill>
                <a:latin typeface="Poppins"/>
                <a:ea typeface="Poppins"/>
                <a:cs typeface="Poppins"/>
                <a:sym typeface="Poppins"/>
              </a:rPr>
              <a:t>• Sample mean (x̄) = $120</a:t>
            </a:r>
          </a:p>
          <a:p>
            <a:pPr algn="just" marL="0" indent="0" lvl="0">
              <a:lnSpc>
                <a:spcPts val="2373"/>
              </a:lnSpc>
            </a:pPr>
            <a:r>
              <a:rPr lang="en-US" sz="1695" spc="-5">
                <a:solidFill>
                  <a:srgbClr val="3A58E4"/>
                </a:solidFill>
                <a:latin typeface="Poppins"/>
                <a:ea typeface="Poppins"/>
                <a:cs typeface="Poppins"/>
                <a:sym typeface="Poppins"/>
              </a:rPr>
              <a:t>• Hypothesized population mean (μ₀) = $110</a:t>
            </a:r>
          </a:p>
          <a:p>
            <a:pPr algn="just" marL="0" indent="0" lvl="0">
              <a:lnSpc>
                <a:spcPts val="2373"/>
              </a:lnSpc>
            </a:pPr>
            <a:r>
              <a:rPr lang="en-US" sz="1695" spc="-5">
                <a:solidFill>
                  <a:srgbClr val="3A58E4"/>
                </a:solidFill>
                <a:latin typeface="Poppins"/>
                <a:ea typeface="Poppins"/>
                <a:cs typeface="Poppins"/>
                <a:sym typeface="Poppins"/>
              </a:rPr>
              <a:t>• Sample standard deviation (s) = $25</a:t>
            </a:r>
          </a:p>
          <a:p>
            <a:pPr algn="just" marL="0" indent="0" lvl="0">
              <a:lnSpc>
                <a:spcPts val="2373"/>
              </a:lnSpc>
            </a:pPr>
            <a:r>
              <a:rPr lang="en-US" sz="1695" spc="-5">
                <a:solidFill>
                  <a:srgbClr val="3A58E4"/>
                </a:solidFill>
                <a:latin typeface="Poppins"/>
                <a:ea typeface="Poppins"/>
                <a:cs typeface="Poppins"/>
                <a:sym typeface="Poppins"/>
              </a:rPr>
              <a:t>• Sample size (n) = 25</a:t>
            </a:r>
          </a:p>
          <a:p>
            <a:pPr algn="just" marL="0" indent="0" lvl="0">
              <a:lnSpc>
                <a:spcPts val="2373"/>
              </a:lnSpc>
            </a:pPr>
            <a:r>
              <a:rPr lang="en-US" sz="1695" spc="-5">
                <a:solidFill>
                  <a:srgbClr val="3A58E4"/>
                </a:solidFill>
                <a:latin typeface="Poppins"/>
                <a:ea typeface="Poppins"/>
                <a:cs typeface="Poppins"/>
                <a:sym typeface="Poppins"/>
              </a:rPr>
              <a:t>Step 1 – State Hypotheses:</a:t>
            </a:r>
          </a:p>
          <a:p>
            <a:pPr algn="just" marL="0" indent="0" lvl="0">
              <a:lnSpc>
                <a:spcPts val="2373"/>
              </a:lnSpc>
            </a:pPr>
            <a:r>
              <a:rPr lang="en-US" sz="1695" spc="-5">
                <a:solidFill>
                  <a:srgbClr val="3A58E4"/>
                </a:solidFill>
                <a:latin typeface="Poppins"/>
                <a:ea typeface="Poppins"/>
                <a:cs typeface="Poppins"/>
                <a:sym typeface="Poppins"/>
              </a:rPr>
              <a:t>• H₀: μ = 110 (no increase in spending)</a:t>
            </a:r>
          </a:p>
          <a:p>
            <a:pPr algn="just" marL="0" indent="0" lvl="0">
              <a:lnSpc>
                <a:spcPts val="2373"/>
              </a:lnSpc>
            </a:pPr>
            <a:r>
              <a:rPr lang="en-US" sz="1695" spc="-5">
                <a:solidFill>
                  <a:srgbClr val="3A58E4"/>
                </a:solidFill>
                <a:latin typeface="Poppins"/>
                <a:ea typeface="Poppins"/>
                <a:cs typeface="Poppins"/>
                <a:sym typeface="Poppins"/>
              </a:rPr>
              <a:t>• H₁: μ &gt; 110 (spending increased)</a:t>
            </a:r>
          </a:p>
          <a:p>
            <a:pPr algn="just" marL="0" indent="0" lvl="0">
              <a:lnSpc>
                <a:spcPts val="2373"/>
              </a:lnSpc>
            </a:pPr>
            <a:r>
              <a:rPr lang="en-US" sz="1695" spc="-5">
                <a:solidFill>
                  <a:srgbClr val="3A58E4"/>
                </a:solidFill>
                <a:latin typeface="Poppins"/>
                <a:ea typeface="Poppins"/>
                <a:cs typeface="Poppins"/>
                <a:sym typeface="Poppins"/>
              </a:rPr>
              <a:t>This is a one-tailed test since we're testing for an increase only.</a:t>
            </a:r>
          </a:p>
        </p:txBody>
      </p:sp>
      <p:grpSp>
        <p:nvGrpSpPr>
          <p:cNvPr name="Group 16" id="16"/>
          <p:cNvGrpSpPr/>
          <p:nvPr/>
        </p:nvGrpSpPr>
        <p:grpSpPr>
          <a:xfrm rot="0">
            <a:off x="1028700" y="9048750"/>
            <a:ext cx="6572250" cy="476250"/>
            <a:chOff x="0" y="0"/>
            <a:chExt cx="8763000" cy="635000"/>
          </a:xfrm>
        </p:grpSpPr>
        <p:sp>
          <p:nvSpPr>
            <p:cNvPr name="Freeform 17" id="17"/>
            <p:cNvSpPr/>
            <p:nvPr/>
          </p:nvSpPr>
          <p:spPr>
            <a:xfrm flipH="false" flipV="false" rot="0">
              <a:off x="0" y="0"/>
              <a:ext cx="8763000" cy="635000"/>
            </a:xfrm>
            <a:custGeom>
              <a:avLst/>
              <a:gdLst/>
              <a:ahLst/>
              <a:cxnLst/>
              <a:rect r="r" b="b" t="t" l="l"/>
              <a:pathLst>
                <a:path h="635000" w="8763000">
                  <a:moveTo>
                    <a:pt x="63500" y="0"/>
                  </a:moveTo>
                  <a:lnTo>
                    <a:pt x="8699500" y="0"/>
                  </a:lnTo>
                  <a:cubicBezTo>
                    <a:pt x="8734570" y="0"/>
                    <a:pt x="8763000" y="28430"/>
                    <a:pt x="8763000" y="63500"/>
                  </a:cubicBezTo>
                  <a:lnTo>
                    <a:pt x="8763000" y="571500"/>
                  </a:lnTo>
                  <a:cubicBezTo>
                    <a:pt x="8763000" y="606570"/>
                    <a:pt x="8734570" y="635000"/>
                    <a:pt x="8699500" y="635000"/>
                  </a:cubicBezTo>
                  <a:lnTo>
                    <a:pt x="63500" y="635000"/>
                  </a:lnTo>
                  <a:cubicBezTo>
                    <a:pt x="28430" y="635000"/>
                    <a:pt x="0" y="606570"/>
                    <a:pt x="0" y="571500"/>
                  </a:cubicBezTo>
                  <a:lnTo>
                    <a:pt x="0" y="63500"/>
                  </a:lnTo>
                  <a:cubicBezTo>
                    <a:pt x="0" y="28430"/>
                    <a:pt x="28430" y="0"/>
                    <a:pt x="63500" y="0"/>
                  </a:cubicBezTo>
                  <a:close/>
                </a:path>
              </a:pathLst>
            </a:custGeom>
            <a:solidFill>
              <a:srgbClr val="EEF1FC"/>
            </a:solidFill>
          </p:spPr>
        </p:sp>
      </p:grpSp>
      <p:sp>
        <p:nvSpPr>
          <p:cNvPr name="TextBox 18" id="18"/>
          <p:cNvSpPr txBox="true"/>
          <p:nvPr/>
        </p:nvSpPr>
        <p:spPr>
          <a:xfrm rot="0">
            <a:off x="1238250" y="9096375"/>
            <a:ext cx="6191250" cy="283210"/>
          </a:xfrm>
          <a:prstGeom prst="rect">
            <a:avLst/>
          </a:prstGeom>
        </p:spPr>
        <p:txBody>
          <a:bodyPr anchor="t" rtlCol="false" tIns="0" lIns="0" bIns="0" rIns="0">
            <a:spAutoFit/>
          </a:bodyPr>
          <a:lstStyle/>
          <a:p>
            <a:pPr algn="l" marL="0" indent="0" lvl="0">
              <a:lnSpc>
                <a:spcPts val="2239"/>
              </a:lnSpc>
              <a:spcBef>
                <a:spcPct val="0"/>
              </a:spcBef>
            </a:pPr>
            <a:r>
              <a:rPr lang="en-US" b="true" sz="1599" strike="noStrike" u="none">
                <a:solidFill>
                  <a:srgbClr val="293E9C"/>
                </a:solidFill>
                <a:latin typeface="Poppins Bold"/>
                <a:ea typeface="Poppins Bold"/>
                <a:cs typeface="Poppins Bold"/>
                <a:sym typeface="Poppins Bold"/>
              </a:rPr>
              <a:t>Population variance is unknown, therefore we use a T-test.</a:t>
            </a:r>
          </a:p>
        </p:txBody>
      </p:sp>
      <p:sp>
        <p:nvSpPr>
          <p:cNvPr name="TextBox 19" id="19"/>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7828142" y="1358088"/>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7828142" y="4449725"/>
            <a:ext cx="9021242" cy="379246"/>
            <a:chOff x="0" y="0"/>
            <a:chExt cx="12028323" cy="505662"/>
          </a:xfrm>
        </p:grpSpPr>
        <p:sp>
          <p:nvSpPr>
            <p:cNvPr name="TextBox 6" id="6"/>
            <p:cNvSpPr txBox="true"/>
            <p:nvPr/>
          </p:nvSpPr>
          <p:spPr>
            <a:xfrm rot="0">
              <a:off x="0" y="-49117"/>
              <a:ext cx="11773903"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CALCULATION WITH FORMULA AND SUBSTITUTION</a:t>
              </a:r>
            </a:p>
          </p:txBody>
        </p:sp>
        <p:sp>
          <p:nvSpPr>
            <p:cNvPr name="Freeform 7" id="7"/>
            <p:cNvSpPr/>
            <p:nvPr/>
          </p:nvSpPr>
          <p:spPr>
            <a:xfrm flipH="false" flipV="false" rot="-8687136">
              <a:off x="11711303"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8" id="8"/>
          <p:cNvGrpSpPr/>
          <p:nvPr/>
        </p:nvGrpSpPr>
        <p:grpSpPr>
          <a:xfrm rot="0">
            <a:off x="17569035" y="129"/>
            <a:ext cx="718965" cy="718221"/>
            <a:chOff x="0" y="0"/>
            <a:chExt cx="958621" cy="957628"/>
          </a:xfrm>
        </p:grpSpPr>
        <p:grpSp>
          <p:nvGrpSpPr>
            <p:cNvPr name="Group 9" id="9"/>
            <p:cNvGrpSpPr/>
            <p:nvPr/>
          </p:nvGrpSpPr>
          <p:grpSpPr>
            <a:xfrm rot="0">
              <a:off x="0" y="0"/>
              <a:ext cx="958621" cy="957628"/>
              <a:chOff x="0" y="0"/>
              <a:chExt cx="787566" cy="786750"/>
            </a:xfrm>
          </p:grpSpPr>
          <p:sp>
            <p:nvSpPr>
              <p:cNvPr name="Freeform 10" id="10"/>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1" id="11"/>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2" id="12"/>
            <p:cNvSpPr txBox="true"/>
            <p:nvPr/>
          </p:nvSpPr>
          <p:spPr>
            <a:xfrm rot="0">
              <a:off x="124040" y="269237"/>
              <a:ext cx="710541" cy="466779"/>
            </a:xfrm>
            <a:prstGeom prst="rect">
              <a:avLst/>
            </a:prstGeom>
          </p:spPr>
          <p:txBody>
            <a:bodyPr anchor="t" rtlCol="false" tIns="0" lIns="0" bIns="0" rIns="0">
              <a:spAutoFit/>
            </a:bodyPr>
            <a:lstStyle/>
            <a:p>
              <a:pPr algn="ctr" marL="0" indent="0" lvl="0">
                <a:lnSpc>
                  <a:spcPts val="2495"/>
                </a:lnSpc>
              </a:pPr>
              <a:r>
                <a:rPr lang="en-US" sz="2546" spc="-162">
                  <a:solidFill>
                    <a:srgbClr val="FFFFFF"/>
                  </a:solidFill>
                  <a:latin typeface="Bricolage Grotesque"/>
                  <a:ea typeface="Bricolage Grotesque"/>
                  <a:cs typeface="Bricolage Grotesque"/>
                  <a:sym typeface="Bricolage Grotesque"/>
                </a:rPr>
                <a:t>23</a:t>
              </a:r>
            </a:p>
          </p:txBody>
        </p:sp>
      </p:grpSp>
      <p:sp>
        <p:nvSpPr>
          <p:cNvPr name="AutoShape 13" id="13"/>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AutoShape 14" id="14"/>
          <p:cNvSpPr/>
          <p:nvPr/>
        </p:nvSpPr>
        <p:spPr>
          <a:xfrm>
            <a:off x="0" y="5320770"/>
            <a:ext cx="6542795" cy="0"/>
          </a:xfrm>
          <a:prstGeom prst="line">
            <a:avLst/>
          </a:prstGeom>
          <a:ln cap="rnd" w="19050">
            <a:solidFill>
              <a:srgbClr val="3A58E4"/>
            </a:solidFill>
            <a:prstDash val="solid"/>
            <a:headEnd type="none" len="sm" w="sm"/>
            <a:tailEnd type="none" len="sm" w="sm"/>
          </a:ln>
        </p:spPr>
      </p:sp>
      <p:pic>
        <p:nvPicPr>
          <p:cNvPr name="Picture 15" id="15"/>
          <p:cNvPicPr>
            <a:picLocks noChangeAspect="true"/>
          </p:cNvPicPr>
          <p:nvPr/>
        </p:nvPicPr>
        <p:blipFill>
          <a:blip r:embed="rId4"/>
          <a:stretch>
            <a:fillRect/>
          </a:stretch>
        </p:blipFill>
        <p:spPr>
          <a:xfrm rot="0">
            <a:off x="411412" y="627057"/>
            <a:ext cx="6493058" cy="4841885"/>
          </a:xfrm>
          <a:prstGeom prst="rect">
            <a:avLst/>
          </a:prstGeom>
        </p:spPr>
      </p:pic>
      <p:sp>
        <p:nvSpPr>
          <p:cNvPr name="TextBox 16" id="16"/>
          <p:cNvSpPr txBox="true"/>
          <p:nvPr/>
        </p:nvSpPr>
        <p:spPr>
          <a:xfrm rot="0">
            <a:off x="8056208" y="1206794"/>
            <a:ext cx="7107541" cy="2521349"/>
          </a:xfrm>
          <a:prstGeom prst="rect">
            <a:avLst/>
          </a:prstGeom>
        </p:spPr>
        <p:txBody>
          <a:bodyPr anchor="t" rtlCol="false" tIns="0" lIns="0" bIns="0" rIns="0">
            <a:spAutoFit/>
          </a:bodyPr>
          <a:lstStyle/>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T-test Example</a:t>
            </a:r>
          </a:p>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Calculate t Statistic &amp; df</a:t>
            </a:r>
          </a:p>
        </p:txBody>
      </p:sp>
      <p:sp>
        <p:nvSpPr>
          <p:cNvPr name="TextBox 17" id="17"/>
          <p:cNvSpPr txBox="true"/>
          <p:nvPr/>
        </p:nvSpPr>
        <p:spPr>
          <a:xfrm rot="0">
            <a:off x="7828142" y="5348421"/>
            <a:ext cx="9021242" cy="3717621"/>
          </a:xfrm>
          <a:prstGeom prst="rect">
            <a:avLst/>
          </a:prstGeom>
        </p:spPr>
        <p:txBody>
          <a:bodyPr anchor="t" rtlCol="false" tIns="0" lIns="0" bIns="0" rIns="0">
            <a:spAutoFit/>
          </a:bodyPr>
          <a:lstStyle/>
          <a:p>
            <a:pPr algn="just" marL="0" indent="0" lvl="0">
              <a:lnSpc>
                <a:spcPts val="2991"/>
              </a:lnSpc>
            </a:pPr>
            <a:r>
              <a:rPr lang="en-US" sz="2136" spc="-6">
                <a:solidFill>
                  <a:srgbClr val="3A58E4"/>
                </a:solidFill>
                <a:latin typeface="Poppins"/>
                <a:ea typeface="Poppins"/>
                <a:cs typeface="Poppins"/>
                <a:sym typeface="Poppins"/>
              </a:rPr>
              <a:t>Using the t-test formula for unknown population variance:</a:t>
            </a:r>
          </a:p>
          <a:p>
            <a:pPr algn="just" marL="0" indent="0" lvl="0">
              <a:lnSpc>
                <a:spcPts val="2991"/>
              </a:lnSpc>
            </a:pPr>
            <a:r>
              <a:rPr lang="en-US" sz="2136" spc="-6">
                <a:solidFill>
                  <a:srgbClr val="3A58E4"/>
                </a:solidFill>
                <a:latin typeface="Poppins"/>
                <a:ea typeface="Poppins"/>
                <a:cs typeface="Poppins"/>
                <a:sym typeface="Poppins"/>
              </a:rPr>
              <a:t>t = (x̄ - μ₀) / (s / √n)</a:t>
            </a:r>
          </a:p>
          <a:p>
            <a:pPr algn="just" marL="0" indent="0" lvl="0">
              <a:lnSpc>
                <a:spcPts val="2991"/>
              </a:lnSpc>
            </a:pPr>
            <a:r>
              <a:rPr lang="en-US" sz="2136" spc="-6">
                <a:solidFill>
                  <a:srgbClr val="3A58E4"/>
                </a:solidFill>
                <a:latin typeface="Poppins"/>
                <a:ea typeface="Poppins"/>
                <a:cs typeface="Poppins"/>
                <a:sym typeface="Poppins"/>
              </a:rPr>
              <a:t>Substituting the values from our marketing campaign scenario:</a:t>
            </a:r>
          </a:p>
          <a:p>
            <a:pPr algn="just" marL="0" indent="0" lvl="0">
              <a:lnSpc>
                <a:spcPts val="2991"/>
              </a:lnSpc>
            </a:pPr>
            <a:r>
              <a:rPr lang="en-US" sz="2136" spc="-6">
                <a:solidFill>
                  <a:srgbClr val="3A58E4"/>
                </a:solidFill>
                <a:latin typeface="Poppins"/>
                <a:ea typeface="Poppins"/>
                <a:cs typeface="Poppins"/>
                <a:sym typeface="Poppins"/>
              </a:rPr>
              <a:t>t = (120 - 110) / (25 / √25)</a:t>
            </a:r>
          </a:p>
          <a:p>
            <a:pPr algn="just" marL="0" indent="0" lvl="0">
              <a:lnSpc>
                <a:spcPts val="2991"/>
              </a:lnSpc>
            </a:pPr>
            <a:r>
              <a:rPr lang="en-US" sz="2136" spc="-6">
                <a:solidFill>
                  <a:srgbClr val="3A58E4"/>
                </a:solidFill>
                <a:latin typeface="Poppins"/>
                <a:ea typeface="Poppins"/>
                <a:cs typeface="Poppins"/>
                <a:sym typeface="Poppins"/>
              </a:rPr>
              <a:t>t = 10 / (25 / 5)</a:t>
            </a:r>
          </a:p>
          <a:p>
            <a:pPr algn="just" marL="0" indent="0" lvl="0">
              <a:lnSpc>
                <a:spcPts val="2991"/>
              </a:lnSpc>
            </a:pPr>
            <a:r>
              <a:rPr lang="en-US" sz="2136" spc="-6">
                <a:solidFill>
                  <a:srgbClr val="3A58E4"/>
                </a:solidFill>
                <a:latin typeface="Poppins"/>
                <a:ea typeface="Poppins"/>
                <a:cs typeface="Poppins"/>
                <a:sym typeface="Poppins"/>
              </a:rPr>
              <a:t>t = 10 / 5</a:t>
            </a:r>
          </a:p>
          <a:p>
            <a:pPr algn="just" marL="0" indent="0" lvl="0">
              <a:lnSpc>
                <a:spcPts val="2991"/>
              </a:lnSpc>
            </a:pPr>
            <a:r>
              <a:rPr lang="en-US" sz="2136" spc="-6">
                <a:solidFill>
                  <a:srgbClr val="3A58E4"/>
                </a:solidFill>
                <a:latin typeface="Poppins"/>
                <a:ea typeface="Poppins"/>
                <a:cs typeface="Poppins"/>
                <a:sym typeface="Poppins"/>
              </a:rPr>
              <a:t>t = 2.0</a:t>
            </a:r>
          </a:p>
          <a:p>
            <a:pPr algn="just" marL="0" indent="0" lvl="0">
              <a:lnSpc>
                <a:spcPts val="2991"/>
              </a:lnSpc>
            </a:pPr>
            <a:r>
              <a:rPr lang="en-US" sz="2136" spc="-6">
                <a:solidFill>
                  <a:srgbClr val="3A58E4"/>
                </a:solidFill>
                <a:latin typeface="Poppins"/>
                <a:ea typeface="Poppins"/>
                <a:cs typeface="Poppins"/>
                <a:sym typeface="Poppins"/>
              </a:rPr>
              <a:t>Degrees of freedom: df = n - 1 = 25 - 1 = 24</a:t>
            </a:r>
          </a:p>
          <a:p>
            <a:pPr algn="just" marL="0" indent="0" lvl="0">
              <a:lnSpc>
                <a:spcPts val="2991"/>
              </a:lnSpc>
            </a:pPr>
            <a:r>
              <a:rPr lang="en-US" sz="2136" spc="-6">
                <a:solidFill>
                  <a:srgbClr val="3A58E4"/>
                </a:solidFill>
                <a:latin typeface="Poppins"/>
                <a:ea typeface="Poppins"/>
                <a:cs typeface="Poppins"/>
                <a:sym typeface="Poppins"/>
              </a:rPr>
              <a:t>The calculated t-statistic of 2.0 with 24 degrees of freedom will be used to determine the p-value and make our statistical decision.</a:t>
            </a:r>
          </a:p>
        </p:txBody>
      </p:sp>
      <p:sp>
        <p:nvSpPr>
          <p:cNvPr name="TextBox 18" id="18"/>
          <p:cNvSpPr txBox="true"/>
          <p:nvPr/>
        </p:nvSpPr>
        <p:spPr>
          <a:xfrm rot="0">
            <a:off x="1736067" y="8320221"/>
            <a:ext cx="3088700" cy="745821"/>
          </a:xfrm>
          <a:prstGeom prst="rect">
            <a:avLst/>
          </a:prstGeom>
        </p:spPr>
        <p:txBody>
          <a:bodyPr anchor="t" rtlCol="false" tIns="0" lIns="0" bIns="0" rIns="0">
            <a:spAutoFit/>
          </a:bodyPr>
          <a:lstStyle/>
          <a:p>
            <a:pPr algn="ctr" marL="0" indent="0" lvl="0">
              <a:lnSpc>
                <a:spcPts val="2991"/>
              </a:lnSpc>
            </a:pPr>
            <a:r>
              <a:rPr lang="en-US" sz="2136" spc="-6">
                <a:solidFill>
                  <a:srgbClr val="3A58E4"/>
                </a:solidFill>
                <a:latin typeface="Poppins"/>
                <a:ea typeface="Poppins"/>
                <a:cs typeface="Poppins"/>
                <a:sym typeface="Poppins"/>
              </a:rPr>
              <a:t>Degrees of freedom for hypothesis testing</a:t>
            </a:r>
          </a:p>
        </p:txBody>
      </p:sp>
      <p:sp>
        <p:nvSpPr>
          <p:cNvPr name="TextBox 19" id="19"/>
          <p:cNvSpPr txBox="true"/>
          <p:nvPr/>
        </p:nvSpPr>
        <p:spPr>
          <a:xfrm rot="0">
            <a:off x="722135" y="5683902"/>
            <a:ext cx="5116565" cy="1758225"/>
          </a:xfrm>
          <a:prstGeom prst="rect">
            <a:avLst/>
          </a:prstGeom>
        </p:spPr>
        <p:txBody>
          <a:bodyPr anchor="t" rtlCol="false" tIns="0" lIns="0" bIns="0" rIns="0">
            <a:spAutoFit/>
          </a:bodyPr>
          <a:lstStyle/>
          <a:p>
            <a:pPr algn="ctr" marL="0" indent="0" lvl="0">
              <a:lnSpc>
                <a:spcPts val="14389"/>
              </a:lnSpc>
              <a:spcBef>
                <a:spcPct val="0"/>
              </a:spcBef>
            </a:pPr>
            <a:r>
              <a:rPr lang="en-US" sz="10278" spc="-657">
                <a:gradFill>
                  <a:gsLst>
                    <a:gs pos="0">
                      <a:srgbClr val="3A58E4">
                        <a:alpha val="100000"/>
                      </a:srgbClr>
                    </a:gs>
                    <a:gs pos="100000">
                      <a:srgbClr val="293E9C">
                        <a:alpha val="100000"/>
                      </a:srgbClr>
                    </a:gs>
                  </a:gsLst>
                  <a:path path="circle">
                    <a:fillToRect l="0" r="100000" t="0" b="100000"/>
                  </a:path>
                  <a:tileRect r="0" l="-100000" b="0" t="-100000"/>
                </a:gradFill>
                <a:latin typeface="Bricolage Grotesque"/>
                <a:ea typeface="Bricolage Grotesque"/>
                <a:cs typeface="Bricolage Grotesque"/>
                <a:sym typeface="Bricolage Grotesque"/>
              </a:rPr>
              <a:t>t=2.0</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6938179" cy="10287000"/>
            <a:chOff x="0" y="0"/>
            <a:chExt cx="1827339" cy="2709333"/>
          </a:xfrm>
        </p:grpSpPr>
        <p:sp>
          <p:nvSpPr>
            <p:cNvPr name="Freeform 3" id="3"/>
            <p:cNvSpPr/>
            <p:nvPr/>
          </p:nvSpPr>
          <p:spPr>
            <a:xfrm flipH="false" flipV="false" rot="0">
              <a:off x="0" y="0"/>
              <a:ext cx="1827339" cy="2709333"/>
            </a:xfrm>
            <a:custGeom>
              <a:avLst/>
              <a:gdLst/>
              <a:ahLst/>
              <a:cxnLst/>
              <a:rect r="r" b="b" t="t" l="l"/>
              <a:pathLst>
                <a:path h="2709333" w="1827339">
                  <a:moveTo>
                    <a:pt x="0" y="0"/>
                  </a:moveTo>
                  <a:lnTo>
                    <a:pt x="1827339" y="0"/>
                  </a:lnTo>
                  <a:lnTo>
                    <a:pt x="1827339" y="2709333"/>
                  </a:lnTo>
                  <a:lnTo>
                    <a:pt x="0" y="2709333"/>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4" id="4"/>
            <p:cNvSpPr txBox="true"/>
            <p:nvPr/>
          </p:nvSpPr>
          <p:spPr>
            <a:xfrm>
              <a:off x="0" y="-38100"/>
              <a:ext cx="1827339" cy="2747433"/>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Freeform 5" id="5"/>
          <p:cNvSpPr/>
          <p:nvPr/>
        </p:nvSpPr>
        <p:spPr>
          <a:xfrm flipH="false" flipV="false" rot="0">
            <a:off x="5343219" y="4032536"/>
            <a:ext cx="3189919" cy="620584"/>
          </a:xfrm>
          <a:custGeom>
            <a:avLst/>
            <a:gdLst/>
            <a:ahLst/>
            <a:cxnLst/>
            <a:rect r="r" b="b" t="t" l="l"/>
            <a:pathLst>
              <a:path h="620584" w="3189919">
                <a:moveTo>
                  <a:pt x="0" y="0"/>
                </a:moveTo>
                <a:lnTo>
                  <a:pt x="3189919" y="0"/>
                </a:lnTo>
                <a:lnTo>
                  <a:pt x="3189919" y="620584"/>
                </a:lnTo>
                <a:lnTo>
                  <a:pt x="0" y="620584"/>
                </a:lnTo>
                <a:lnTo>
                  <a:pt x="0" y="0"/>
                </a:lnTo>
                <a:close/>
              </a:path>
            </a:pathLst>
          </a:custGeom>
          <a:blipFill>
            <a:blip r:embed="rId2"/>
            <a:stretch>
              <a:fillRect l="0" t="0" r="0" b="0"/>
            </a:stretch>
          </a:blipFill>
        </p:spPr>
      </p:sp>
      <p:grpSp>
        <p:nvGrpSpPr>
          <p:cNvPr name="Group 6" id="6"/>
          <p:cNvGrpSpPr/>
          <p:nvPr/>
        </p:nvGrpSpPr>
        <p:grpSpPr>
          <a:xfrm rot="0">
            <a:off x="5459316" y="1438329"/>
            <a:ext cx="2920486" cy="2916826"/>
            <a:chOff x="0" y="0"/>
            <a:chExt cx="567580" cy="566868"/>
          </a:xfrm>
        </p:grpSpPr>
        <p:sp>
          <p:nvSpPr>
            <p:cNvPr name="Freeform 7" id="7"/>
            <p:cNvSpPr/>
            <p:nvPr/>
          </p:nvSpPr>
          <p:spPr>
            <a:xfrm flipH="false" flipV="false" rot="0">
              <a:off x="0" y="0"/>
              <a:ext cx="567580" cy="566868"/>
            </a:xfrm>
            <a:custGeom>
              <a:avLst/>
              <a:gdLst/>
              <a:ahLst/>
              <a:cxnLst/>
              <a:rect r="r" b="b" t="t" l="l"/>
              <a:pathLst>
                <a:path h="566868" w="567580">
                  <a:moveTo>
                    <a:pt x="119291" y="0"/>
                  </a:moveTo>
                  <a:lnTo>
                    <a:pt x="448289" y="0"/>
                  </a:lnTo>
                  <a:cubicBezTo>
                    <a:pt x="514171" y="0"/>
                    <a:pt x="567580" y="53408"/>
                    <a:pt x="567580" y="119291"/>
                  </a:cubicBezTo>
                  <a:lnTo>
                    <a:pt x="567580" y="447578"/>
                  </a:lnTo>
                  <a:cubicBezTo>
                    <a:pt x="567580" y="479216"/>
                    <a:pt x="555012" y="509558"/>
                    <a:pt x="532640" y="531929"/>
                  </a:cubicBezTo>
                  <a:cubicBezTo>
                    <a:pt x="510269" y="554300"/>
                    <a:pt x="479927" y="566868"/>
                    <a:pt x="448289" y="566868"/>
                  </a:cubicBezTo>
                  <a:lnTo>
                    <a:pt x="119291" y="566868"/>
                  </a:lnTo>
                  <a:cubicBezTo>
                    <a:pt x="87653" y="566868"/>
                    <a:pt x="57311" y="554300"/>
                    <a:pt x="34939" y="531929"/>
                  </a:cubicBezTo>
                  <a:cubicBezTo>
                    <a:pt x="12568" y="509558"/>
                    <a:pt x="0" y="479216"/>
                    <a:pt x="0" y="447578"/>
                  </a:cubicBezTo>
                  <a:lnTo>
                    <a:pt x="0" y="119291"/>
                  </a:lnTo>
                  <a:cubicBezTo>
                    <a:pt x="0" y="53408"/>
                    <a:pt x="53408" y="0"/>
                    <a:pt x="119291"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8" id="8"/>
            <p:cNvSpPr txBox="true"/>
            <p:nvPr/>
          </p:nvSpPr>
          <p:spPr>
            <a:xfrm>
              <a:off x="0" y="28575"/>
              <a:ext cx="567580" cy="538293"/>
            </a:xfrm>
            <a:prstGeom prst="rect">
              <a:avLst/>
            </a:prstGeom>
          </p:spPr>
          <p:txBody>
            <a:bodyPr anchor="ctr" rtlCol="false" tIns="65745" lIns="65745" bIns="65745" rIns="65745"/>
            <a:lstStyle/>
            <a:p>
              <a:pPr algn="ctr" marL="0" indent="0" lvl="0">
                <a:lnSpc>
                  <a:spcPts val="2460"/>
                </a:lnSpc>
              </a:pPr>
            </a:p>
          </p:txBody>
        </p:sp>
      </p:grpSp>
      <p:sp>
        <p:nvSpPr>
          <p:cNvPr name="TextBox 9" id="9"/>
          <p:cNvSpPr txBox="true"/>
          <p:nvPr/>
        </p:nvSpPr>
        <p:spPr>
          <a:xfrm rot="0">
            <a:off x="5708475" y="2171098"/>
            <a:ext cx="2459408" cy="620025"/>
          </a:xfrm>
          <a:prstGeom prst="rect">
            <a:avLst/>
          </a:prstGeom>
        </p:spPr>
        <p:txBody>
          <a:bodyPr anchor="t" rtlCol="false" tIns="0" lIns="0" bIns="0" rIns="0">
            <a:spAutoFit/>
          </a:bodyPr>
          <a:lstStyle/>
          <a:p>
            <a:pPr algn="ctr" marL="0" indent="0" lvl="0">
              <a:lnSpc>
                <a:spcPts val="4635"/>
              </a:lnSpc>
            </a:pPr>
            <a:r>
              <a:rPr lang="en-US" b="true" sz="4682" spc="-140">
                <a:solidFill>
                  <a:srgbClr val="FFFFFF"/>
                </a:solidFill>
                <a:latin typeface="Bricolage Grotesque Bold"/>
                <a:ea typeface="Bricolage Grotesque Bold"/>
                <a:cs typeface="Bricolage Grotesque Bold"/>
                <a:sym typeface="Bricolage Grotesque Bold"/>
              </a:rPr>
              <a:t>p ≈ 0.028</a:t>
            </a:r>
          </a:p>
        </p:txBody>
      </p:sp>
      <p:sp>
        <p:nvSpPr>
          <p:cNvPr name="TextBox 10" id="10"/>
          <p:cNvSpPr txBox="true"/>
          <p:nvPr/>
        </p:nvSpPr>
        <p:spPr>
          <a:xfrm rot="0">
            <a:off x="5940959" y="3166867"/>
            <a:ext cx="1957200" cy="541244"/>
          </a:xfrm>
          <a:prstGeom prst="rect">
            <a:avLst/>
          </a:prstGeom>
        </p:spPr>
        <p:txBody>
          <a:bodyPr anchor="t" rtlCol="false" tIns="0" lIns="0" bIns="0" rIns="0">
            <a:spAutoFit/>
          </a:bodyPr>
          <a:lstStyle/>
          <a:p>
            <a:pPr algn="ctr" marL="0" indent="0" lvl="0">
              <a:lnSpc>
                <a:spcPts val="2191"/>
              </a:lnSpc>
            </a:pPr>
            <a:r>
              <a:rPr lang="en-US" sz="1565" spc="-39">
                <a:solidFill>
                  <a:srgbClr val="FFFFFF"/>
                </a:solidFill>
                <a:latin typeface="Poppins"/>
                <a:ea typeface="Poppins"/>
                <a:cs typeface="Poppins"/>
                <a:sym typeface="Poppins"/>
              </a:rPr>
              <a:t>REJECT H₀ AT Α = 0.05</a:t>
            </a:r>
          </a:p>
        </p:txBody>
      </p:sp>
      <p:sp>
        <p:nvSpPr>
          <p:cNvPr name="Freeform 11" id="11"/>
          <p:cNvSpPr/>
          <p:nvPr/>
        </p:nvSpPr>
        <p:spPr>
          <a:xfrm flipH="false" flipV="false" rot="0">
            <a:off x="926550" y="4152171"/>
            <a:ext cx="1245638" cy="990054"/>
          </a:xfrm>
          <a:custGeom>
            <a:avLst/>
            <a:gdLst/>
            <a:ahLst/>
            <a:cxnLst/>
            <a:rect r="r" b="b" t="t" l="l"/>
            <a:pathLst>
              <a:path h="990054" w="1245638">
                <a:moveTo>
                  <a:pt x="0" y="0"/>
                </a:moveTo>
                <a:lnTo>
                  <a:pt x="1245638" y="0"/>
                </a:lnTo>
                <a:lnTo>
                  <a:pt x="1245638" y="990053"/>
                </a:lnTo>
                <a:lnTo>
                  <a:pt x="0" y="990053"/>
                </a:lnTo>
                <a:lnTo>
                  <a:pt x="0" y="0"/>
                </a:lnTo>
                <a:close/>
              </a:path>
            </a:pathLst>
          </a:custGeom>
          <a:blipFill>
            <a:blip r:embed="rId3"/>
            <a:stretch>
              <a:fillRect l="0" t="0" r="0" b="0"/>
            </a:stretch>
          </a:blipFill>
        </p:spPr>
      </p:sp>
      <p:sp>
        <p:nvSpPr>
          <p:cNvPr name="TextBox 12" id="12"/>
          <p:cNvSpPr txBox="true"/>
          <p:nvPr/>
        </p:nvSpPr>
        <p:spPr>
          <a:xfrm rot="0">
            <a:off x="1028700" y="5609640"/>
            <a:ext cx="4378886" cy="406549"/>
          </a:xfrm>
          <a:prstGeom prst="rect">
            <a:avLst/>
          </a:prstGeom>
        </p:spPr>
        <p:txBody>
          <a:bodyPr anchor="t" rtlCol="false" tIns="0" lIns="0" bIns="0" rIns="0">
            <a:spAutoFit/>
          </a:bodyPr>
          <a:lstStyle/>
          <a:p>
            <a:pPr algn="l" marL="0" indent="0" lvl="0">
              <a:lnSpc>
                <a:spcPts val="3534"/>
              </a:lnSpc>
            </a:pPr>
            <a:r>
              <a:rPr lang="en-US" b="true" sz="1636">
                <a:solidFill>
                  <a:srgbClr val="FFFFFF"/>
                </a:solidFill>
                <a:latin typeface="Poppins Bold"/>
                <a:ea typeface="Poppins Bold"/>
                <a:cs typeface="Poppins Bold"/>
                <a:sym typeface="Poppins Bold"/>
              </a:rPr>
              <a:t>DATA PREPARATION</a:t>
            </a:r>
          </a:p>
        </p:txBody>
      </p:sp>
      <p:sp>
        <p:nvSpPr>
          <p:cNvPr name="TextBox 13" id="13"/>
          <p:cNvSpPr txBox="true"/>
          <p:nvPr/>
        </p:nvSpPr>
        <p:spPr>
          <a:xfrm rot="0">
            <a:off x="1028700" y="6198969"/>
            <a:ext cx="4378886" cy="443190"/>
          </a:xfrm>
          <a:prstGeom prst="rect">
            <a:avLst/>
          </a:prstGeom>
        </p:spPr>
        <p:txBody>
          <a:bodyPr anchor="t" rtlCol="false" tIns="0" lIns="0" bIns="0" rIns="0">
            <a:spAutoFit/>
          </a:bodyPr>
          <a:lstStyle/>
          <a:p>
            <a:pPr algn="just" marL="0" indent="0" lvl="0">
              <a:lnSpc>
                <a:spcPts val="1698"/>
              </a:lnSpc>
            </a:pPr>
            <a:r>
              <a:rPr lang="en-US" sz="1392">
                <a:solidFill>
                  <a:srgbClr val="FFFFFF"/>
                </a:solidFill>
                <a:latin typeface="Poppins"/>
                <a:ea typeface="Poppins"/>
                <a:cs typeface="Poppins"/>
                <a:sym typeface="Poppins"/>
              </a:rPr>
              <a:t>Using T.DIST function with t=2.0 and df=24 for one-tailed test.</a:t>
            </a:r>
          </a:p>
        </p:txBody>
      </p:sp>
      <p:grpSp>
        <p:nvGrpSpPr>
          <p:cNvPr name="Group 14" id="14"/>
          <p:cNvGrpSpPr/>
          <p:nvPr/>
        </p:nvGrpSpPr>
        <p:grpSpPr>
          <a:xfrm rot="0">
            <a:off x="1028700" y="7208646"/>
            <a:ext cx="4378886" cy="740064"/>
            <a:chOff x="0" y="0"/>
            <a:chExt cx="5838515" cy="986752"/>
          </a:xfrm>
        </p:grpSpPr>
        <p:sp>
          <p:nvSpPr>
            <p:cNvPr name="TextBox 15" id="15"/>
            <p:cNvSpPr txBox="true"/>
            <p:nvPr/>
          </p:nvSpPr>
          <p:spPr>
            <a:xfrm rot="0">
              <a:off x="0" y="-161925"/>
              <a:ext cx="5838515" cy="488091"/>
            </a:xfrm>
            <a:prstGeom prst="rect">
              <a:avLst/>
            </a:prstGeom>
          </p:spPr>
          <p:txBody>
            <a:bodyPr anchor="t" rtlCol="false" tIns="0" lIns="0" bIns="0" rIns="0">
              <a:spAutoFit/>
            </a:bodyPr>
            <a:lstStyle/>
            <a:p>
              <a:pPr algn="l" marL="0" indent="0" lvl="0">
                <a:lnSpc>
                  <a:spcPts val="3534"/>
                </a:lnSpc>
              </a:pPr>
              <a:r>
                <a:rPr lang="en-US" b="true" sz="1636">
                  <a:solidFill>
                    <a:srgbClr val="FFFFFF"/>
                  </a:solidFill>
                  <a:latin typeface="Poppins Bold"/>
                  <a:ea typeface="Poppins Bold"/>
                  <a:cs typeface="Poppins Bold"/>
                  <a:sym typeface="Poppins Bold"/>
                </a:rPr>
                <a:t>P-VALUE CALCULATION</a:t>
              </a:r>
            </a:p>
          </p:txBody>
        </p:sp>
        <p:sp>
          <p:nvSpPr>
            <p:cNvPr name="TextBox 16" id="16"/>
            <p:cNvSpPr txBox="true"/>
            <p:nvPr/>
          </p:nvSpPr>
          <p:spPr>
            <a:xfrm rot="0">
              <a:off x="0" y="402182"/>
              <a:ext cx="5838515" cy="584571"/>
            </a:xfrm>
            <a:prstGeom prst="rect">
              <a:avLst/>
            </a:prstGeom>
          </p:spPr>
          <p:txBody>
            <a:bodyPr anchor="t" rtlCol="false" tIns="0" lIns="0" bIns="0" rIns="0">
              <a:spAutoFit/>
            </a:bodyPr>
            <a:lstStyle/>
            <a:p>
              <a:pPr algn="just" marL="0" indent="0" lvl="0">
                <a:lnSpc>
                  <a:spcPts val="1698"/>
                </a:lnSpc>
              </a:pPr>
              <a:r>
                <a:rPr lang="en-US" sz="1392">
                  <a:solidFill>
                    <a:srgbClr val="FFFFFF"/>
                  </a:solidFill>
                  <a:latin typeface="Poppins"/>
                  <a:ea typeface="Poppins"/>
                  <a:cs typeface="Poppins"/>
                  <a:sym typeface="Poppins"/>
                </a:rPr>
                <a:t>Excel formula: =1-T.DIST(2.0, 24, TRUE) returns p ≈ 0.028.</a:t>
              </a:r>
            </a:p>
          </p:txBody>
        </p:sp>
      </p:grpSp>
      <p:grpSp>
        <p:nvGrpSpPr>
          <p:cNvPr name="Group 17" id="17"/>
          <p:cNvGrpSpPr/>
          <p:nvPr/>
        </p:nvGrpSpPr>
        <p:grpSpPr>
          <a:xfrm rot="0">
            <a:off x="1028700" y="8518236"/>
            <a:ext cx="4378886" cy="740064"/>
            <a:chOff x="0" y="0"/>
            <a:chExt cx="5838515" cy="986752"/>
          </a:xfrm>
        </p:grpSpPr>
        <p:sp>
          <p:nvSpPr>
            <p:cNvPr name="TextBox 18" id="18"/>
            <p:cNvSpPr txBox="true"/>
            <p:nvPr/>
          </p:nvSpPr>
          <p:spPr>
            <a:xfrm rot="0">
              <a:off x="0" y="-161925"/>
              <a:ext cx="5838515" cy="488091"/>
            </a:xfrm>
            <a:prstGeom prst="rect">
              <a:avLst/>
            </a:prstGeom>
          </p:spPr>
          <p:txBody>
            <a:bodyPr anchor="t" rtlCol="false" tIns="0" lIns="0" bIns="0" rIns="0">
              <a:spAutoFit/>
            </a:bodyPr>
            <a:lstStyle/>
            <a:p>
              <a:pPr algn="l" marL="0" indent="0" lvl="0">
                <a:lnSpc>
                  <a:spcPts val="3534"/>
                </a:lnSpc>
              </a:pPr>
              <a:r>
                <a:rPr lang="en-US" b="true" sz="1636">
                  <a:solidFill>
                    <a:srgbClr val="FFFFFF"/>
                  </a:solidFill>
                  <a:latin typeface="Poppins Bold"/>
                  <a:ea typeface="Poppins Bold"/>
                  <a:cs typeface="Poppins Bold"/>
                  <a:sym typeface="Poppins Bold"/>
                </a:rPr>
                <a:t>STATISTICAL DECISION</a:t>
              </a:r>
            </a:p>
          </p:txBody>
        </p:sp>
        <p:sp>
          <p:nvSpPr>
            <p:cNvPr name="TextBox 19" id="19"/>
            <p:cNvSpPr txBox="true"/>
            <p:nvPr/>
          </p:nvSpPr>
          <p:spPr>
            <a:xfrm rot="0">
              <a:off x="0" y="402182"/>
              <a:ext cx="5838515" cy="584571"/>
            </a:xfrm>
            <a:prstGeom prst="rect">
              <a:avLst/>
            </a:prstGeom>
          </p:spPr>
          <p:txBody>
            <a:bodyPr anchor="t" rtlCol="false" tIns="0" lIns="0" bIns="0" rIns="0">
              <a:spAutoFit/>
            </a:bodyPr>
            <a:lstStyle/>
            <a:p>
              <a:pPr algn="just" marL="0" indent="0" lvl="0">
                <a:lnSpc>
                  <a:spcPts val="1698"/>
                </a:lnSpc>
              </a:pPr>
              <a:r>
                <a:rPr lang="en-US" sz="1392">
                  <a:solidFill>
                    <a:srgbClr val="FFFFFF"/>
                  </a:solidFill>
                  <a:latin typeface="Poppins"/>
                  <a:ea typeface="Poppins"/>
                  <a:cs typeface="Poppins"/>
                  <a:sym typeface="Poppins"/>
                </a:rPr>
                <a:t>Since p = 0.028 &lt; α = 0.05, we reject the null hypothesis H₀.</a:t>
              </a:r>
            </a:p>
          </p:txBody>
        </p:sp>
      </p:grpSp>
      <p:grpSp>
        <p:nvGrpSpPr>
          <p:cNvPr name="Group 20" id="20"/>
          <p:cNvGrpSpPr/>
          <p:nvPr/>
        </p:nvGrpSpPr>
        <p:grpSpPr>
          <a:xfrm rot="0">
            <a:off x="9345491" y="1441644"/>
            <a:ext cx="7522404" cy="7485658"/>
            <a:chOff x="0" y="0"/>
            <a:chExt cx="10029872" cy="9980877"/>
          </a:xfrm>
        </p:grpSpPr>
        <p:sp>
          <p:nvSpPr>
            <p:cNvPr name="TextBox 21" id="21"/>
            <p:cNvSpPr txBox="true"/>
            <p:nvPr/>
          </p:nvSpPr>
          <p:spPr>
            <a:xfrm rot="0">
              <a:off x="1033544" y="-47625"/>
              <a:ext cx="7126880" cy="394978"/>
            </a:xfrm>
            <a:prstGeom prst="rect">
              <a:avLst/>
            </a:prstGeom>
          </p:spPr>
          <p:txBody>
            <a:bodyPr anchor="t" rtlCol="false" tIns="0" lIns="0" bIns="0" rIns="0">
              <a:spAutoFit/>
            </a:bodyPr>
            <a:lstStyle/>
            <a:p>
              <a:pPr algn="just" marL="0" indent="0" lvl="0">
                <a:lnSpc>
                  <a:spcPts val="2440"/>
                </a:lnSpc>
              </a:pPr>
              <a:r>
                <a:rPr lang="en-US" b="true" sz="1743" spc="-43">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ONE-TAILED P-VALUE USING T.DIST</a:t>
              </a:r>
            </a:p>
          </p:txBody>
        </p:sp>
        <p:sp>
          <p:nvSpPr>
            <p:cNvPr name="TextBox 22" id="22"/>
            <p:cNvSpPr txBox="true"/>
            <p:nvPr/>
          </p:nvSpPr>
          <p:spPr>
            <a:xfrm rot="0">
              <a:off x="1033544" y="1429321"/>
              <a:ext cx="8996329" cy="1466987"/>
            </a:xfrm>
            <a:prstGeom prst="rect">
              <a:avLst/>
            </a:prstGeom>
          </p:spPr>
          <p:txBody>
            <a:bodyPr anchor="t" rtlCol="false" tIns="0" lIns="0" bIns="0" rIns="0">
              <a:spAutoFit/>
            </a:bodyPr>
            <a:lstStyle/>
            <a:p>
              <a:pPr algn="just" marL="0" indent="0" lvl="0">
                <a:lnSpc>
                  <a:spcPts val="2225"/>
                </a:lnSpc>
              </a:pPr>
              <a:r>
                <a:rPr lang="en-US" sz="1589" spc="-39">
                  <a:solidFill>
                    <a:srgbClr val="3A58E4"/>
                  </a:solidFill>
                  <a:latin typeface="Poppins"/>
                  <a:ea typeface="Poppins"/>
                  <a:cs typeface="Poppins"/>
                  <a:sym typeface="Poppins"/>
                </a:rPr>
                <a:t>For our one-tailed test (H₁: μ &gt; 110), we calculate the upper-tail probability. The T.DIST function in Excel returns the cumulative probability up to t=2.0. Subtracting from 1 gives the p-value for the right tail, yielding approximately 0.028.</a:t>
              </a:r>
            </a:p>
          </p:txBody>
        </p:sp>
        <p:sp>
          <p:nvSpPr>
            <p:cNvPr name="TextBox 23" id="23"/>
            <p:cNvSpPr txBox="true"/>
            <p:nvPr/>
          </p:nvSpPr>
          <p:spPr>
            <a:xfrm rot="0">
              <a:off x="1033544" y="3494660"/>
              <a:ext cx="7126880" cy="394978"/>
            </a:xfrm>
            <a:prstGeom prst="rect">
              <a:avLst/>
            </a:prstGeom>
          </p:spPr>
          <p:txBody>
            <a:bodyPr anchor="t" rtlCol="false" tIns="0" lIns="0" bIns="0" rIns="0">
              <a:spAutoFit/>
            </a:bodyPr>
            <a:lstStyle/>
            <a:p>
              <a:pPr algn="just" marL="0" indent="0" lvl="0">
                <a:lnSpc>
                  <a:spcPts val="2440"/>
                </a:lnSpc>
              </a:pPr>
              <a:r>
                <a:rPr lang="en-US" b="true" sz="1743" spc="-43">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DECISION RULE APPLICATION</a:t>
              </a:r>
            </a:p>
          </p:txBody>
        </p:sp>
        <p:sp>
          <p:nvSpPr>
            <p:cNvPr name="TextBox 24" id="24"/>
            <p:cNvSpPr txBox="true"/>
            <p:nvPr/>
          </p:nvSpPr>
          <p:spPr>
            <a:xfrm rot="0">
              <a:off x="1033544" y="4971605"/>
              <a:ext cx="8996329" cy="1466987"/>
            </a:xfrm>
            <a:prstGeom prst="rect">
              <a:avLst/>
            </a:prstGeom>
          </p:spPr>
          <p:txBody>
            <a:bodyPr anchor="t" rtlCol="false" tIns="0" lIns="0" bIns="0" rIns="0">
              <a:spAutoFit/>
            </a:bodyPr>
            <a:lstStyle/>
            <a:p>
              <a:pPr algn="just" marL="0" indent="0" lvl="0">
                <a:lnSpc>
                  <a:spcPts val="2225"/>
                </a:lnSpc>
              </a:pPr>
              <a:r>
                <a:rPr lang="en-US" sz="1589" spc="-39">
                  <a:solidFill>
                    <a:srgbClr val="3A58E4"/>
                  </a:solidFill>
                  <a:latin typeface="Poppins"/>
                  <a:ea typeface="Poppins"/>
                  <a:cs typeface="Poppins"/>
                  <a:sym typeface="Poppins"/>
                </a:rPr>
                <a:t>Compare p-value to significance level α = 0.05. Since 0.028 &lt; 0.05, we have sufficient evidence to reject H₀. The observed difference is statistically significant at the 5% level, meaning there's only a 2.8% chance of seeing this result if H₀ were true.</a:t>
              </a:r>
            </a:p>
          </p:txBody>
        </p:sp>
        <p:sp>
          <p:nvSpPr>
            <p:cNvPr name="TextBox 25" id="25"/>
            <p:cNvSpPr txBox="true"/>
            <p:nvPr/>
          </p:nvSpPr>
          <p:spPr>
            <a:xfrm rot="0">
              <a:off x="1033544" y="7036944"/>
              <a:ext cx="7126880" cy="394978"/>
            </a:xfrm>
            <a:prstGeom prst="rect">
              <a:avLst/>
            </a:prstGeom>
          </p:spPr>
          <p:txBody>
            <a:bodyPr anchor="t" rtlCol="false" tIns="0" lIns="0" bIns="0" rIns="0">
              <a:spAutoFit/>
            </a:bodyPr>
            <a:lstStyle/>
            <a:p>
              <a:pPr algn="just" marL="0" indent="0" lvl="0">
                <a:lnSpc>
                  <a:spcPts val="2440"/>
                </a:lnSpc>
              </a:pPr>
              <a:r>
                <a:rPr lang="en-US" b="true" sz="1743" spc="-43">
                  <a:gradFill>
                    <a:gsLst>
                      <a:gs pos="0">
                        <a:srgbClr val="293E9C">
                          <a:alpha val="100000"/>
                        </a:srgbClr>
                      </a:gs>
                      <a:gs pos="100000">
                        <a:srgbClr val="3A58E4">
                          <a:alpha val="100000"/>
                        </a:srgbClr>
                      </a:gs>
                    </a:gsLst>
                    <a:path path="circle">
                      <a:fillToRect l="0" r="100000" t="0" b="100000"/>
                    </a:path>
                    <a:tileRect r="0" l="-100000" b="0" t="-100000"/>
                  </a:gradFill>
                  <a:latin typeface="Poppins Bold"/>
                  <a:ea typeface="Poppins Bold"/>
                  <a:cs typeface="Poppins Bold"/>
                  <a:sym typeface="Poppins Bold"/>
                </a:rPr>
                <a:t>BUSINESS INTERPRETATION</a:t>
              </a:r>
            </a:p>
          </p:txBody>
        </p:sp>
        <p:sp>
          <p:nvSpPr>
            <p:cNvPr name="TextBox 26" id="26"/>
            <p:cNvSpPr txBox="true"/>
            <p:nvPr/>
          </p:nvSpPr>
          <p:spPr>
            <a:xfrm rot="0">
              <a:off x="1033544" y="8513890"/>
              <a:ext cx="8996329" cy="1466987"/>
            </a:xfrm>
            <a:prstGeom prst="rect">
              <a:avLst/>
            </a:prstGeom>
          </p:spPr>
          <p:txBody>
            <a:bodyPr anchor="t" rtlCol="false" tIns="0" lIns="0" bIns="0" rIns="0">
              <a:spAutoFit/>
            </a:bodyPr>
            <a:lstStyle/>
            <a:p>
              <a:pPr algn="just" marL="0" indent="0" lvl="0">
                <a:lnSpc>
                  <a:spcPts val="2225"/>
                </a:lnSpc>
              </a:pPr>
              <a:r>
                <a:rPr lang="en-US" sz="1589" spc="-39">
                  <a:solidFill>
                    <a:srgbClr val="3A58E4"/>
                  </a:solidFill>
                  <a:latin typeface="Poppins"/>
                  <a:ea typeface="Poppins"/>
                  <a:cs typeface="Poppins"/>
                  <a:sym typeface="Poppins"/>
                </a:rPr>
                <a:t>The marketing campaign significantly increased customer spending. With sample mean $120 vs. hypothesized $110, and p = 0.028, we conclude the campaign had a real positive impact. This evidence supports continued investment in similar marketing strategies.</a:t>
              </a:r>
            </a:p>
          </p:txBody>
        </p:sp>
        <p:sp>
          <p:nvSpPr>
            <p:cNvPr name="TextBox 27" id="27"/>
            <p:cNvSpPr txBox="true"/>
            <p:nvPr/>
          </p:nvSpPr>
          <p:spPr>
            <a:xfrm rot="0">
              <a:off x="0" y="1227037"/>
              <a:ext cx="643052" cy="260512"/>
            </a:xfrm>
            <a:prstGeom prst="rect">
              <a:avLst/>
            </a:prstGeom>
          </p:spPr>
          <p:txBody>
            <a:bodyPr anchor="t" rtlCol="false" tIns="0" lIns="0" bIns="0" rIns="0">
              <a:spAutoFit/>
            </a:bodyPr>
            <a:lstStyle/>
            <a:p>
              <a:pPr algn="l" marL="0" indent="0" lvl="0">
                <a:lnSpc>
                  <a:spcPts val="1418"/>
                </a:lnSpc>
              </a:pPr>
              <a:r>
                <a:rPr lang="en-US" sz="1433" spc="-42">
                  <a:solidFill>
                    <a:srgbClr val="3A58E4"/>
                  </a:solidFill>
                  <a:latin typeface="Bricolage Grotesque"/>
                  <a:ea typeface="Bricolage Grotesque"/>
                  <a:cs typeface="Bricolage Grotesque"/>
                  <a:sym typeface="Bricolage Grotesque"/>
                </a:rPr>
                <a:t>01</a:t>
              </a:r>
            </a:p>
          </p:txBody>
        </p:sp>
        <p:sp>
          <p:nvSpPr>
            <p:cNvPr name="TextBox 28" id="28"/>
            <p:cNvSpPr txBox="true"/>
            <p:nvPr/>
          </p:nvSpPr>
          <p:spPr>
            <a:xfrm rot="0">
              <a:off x="0" y="4769322"/>
              <a:ext cx="643052" cy="260512"/>
            </a:xfrm>
            <a:prstGeom prst="rect">
              <a:avLst/>
            </a:prstGeom>
          </p:spPr>
          <p:txBody>
            <a:bodyPr anchor="t" rtlCol="false" tIns="0" lIns="0" bIns="0" rIns="0">
              <a:spAutoFit/>
            </a:bodyPr>
            <a:lstStyle/>
            <a:p>
              <a:pPr algn="l" marL="0" indent="0" lvl="0">
                <a:lnSpc>
                  <a:spcPts val="1418"/>
                </a:lnSpc>
              </a:pPr>
              <a:r>
                <a:rPr lang="en-US" sz="1433" spc="-42">
                  <a:solidFill>
                    <a:srgbClr val="3A58E4"/>
                  </a:solidFill>
                  <a:latin typeface="Bricolage Grotesque"/>
                  <a:ea typeface="Bricolage Grotesque"/>
                  <a:cs typeface="Bricolage Grotesque"/>
                  <a:sym typeface="Bricolage Grotesque"/>
                </a:rPr>
                <a:t>02</a:t>
              </a:r>
            </a:p>
          </p:txBody>
        </p:sp>
        <p:sp>
          <p:nvSpPr>
            <p:cNvPr name="TextBox 29" id="29"/>
            <p:cNvSpPr txBox="true"/>
            <p:nvPr/>
          </p:nvSpPr>
          <p:spPr>
            <a:xfrm rot="0">
              <a:off x="0" y="8311606"/>
              <a:ext cx="643052" cy="260512"/>
            </a:xfrm>
            <a:prstGeom prst="rect">
              <a:avLst/>
            </a:prstGeom>
          </p:spPr>
          <p:txBody>
            <a:bodyPr anchor="t" rtlCol="false" tIns="0" lIns="0" bIns="0" rIns="0">
              <a:spAutoFit/>
            </a:bodyPr>
            <a:lstStyle/>
            <a:p>
              <a:pPr algn="l" marL="0" indent="0" lvl="0">
                <a:lnSpc>
                  <a:spcPts val="1418"/>
                </a:lnSpc>
              </a:pPr>
              <a:r>
                <a:rPr lang="en-US" sz="1433" spc="-42">
                  <a:solidFill>
                    <a:srgbClr val="3A58E4"/>
                  </a:solidFill>
                  <a:latin typeface="Bricolage Grotesque"/>
                  <a:ea typeface="Bricolage Grotesque"/>
                  <a:cs typeface="Bricolage Grotesque"/>
                  <a:sym typeface="Bricolage Grotesque"/>
                </a:rPr>
                <a:t>03</a:t>
              </a:r>
            </a:p>
          </p:txBody>
        </p:sp>
      </p:grpSp>
      <p:grpSp>
        <p:nvGrpSpPr>
          <p:cNvPr name="Group 30" id="30"/>
          <p:cNvGrpSpPr/>
          <p:nvPr/>
        </p:nvGrpSpPr>
        <p:grpSpPr>
          <a:xfrm rot="0">
            <a:off x="1028700" y="1196251"/>
            <a:ext cx="24226" cy="1038034"/>
            <a:chOff x="0" y="0"/>
            <a:chExt cx="12543" cy="537460"/>
          </a:xfrm>
        </p:grpSpPr>
        <p:sp>
          <p:nvSpPr>
            <p:cNvPr name="Freeform 31" id="31"/>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FFFFFF"/>
            </a:solidFill>
          </p:spPr>
        </p:sp>
        <p:sp>
          <p:nvSpPr>
            <p:cNvPr name="TextBox 32" id="32"/>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33" id="33"/>
          <p:cNvSpPr txBox="true"/>
          <p:nvPr/>
        </p:nvSpPr>
        <p:spPr>
          <a:xfrm rot="0">
            <a:off x="1144711" y="1417026"/>
            <a:ext cx="2753109" cy="984809"/>
          </a:xfrm>
          <a:prstGeom prst="rect">
            <a:avLst/>
          </a:prstGeom>
        </p:spPr>
        <p:txBody>
          <a:bodyPr anchor="t" rtlCol="false" tIns="0" lIns="0" bIns="0" rIns="0">
            <a:spAutoFit/>
          </a:bodyPr>
          <a:lstStyle/>
          <a:p>
            <a:pPr algn="l" marL="0" indent="0" lvl="0">
              <a:lnSpc>
                <a:spcPts val="3756"/>
              </a:lnSpc>
            </a:pPr>
            <a:r>
              <a:rPr lang="en-US" sz="3833" spc="-245">
                <a:solidFill>
                  <a:srgbClr val="FFFFFF"/>
                </a:solidFill>
                <a:latin typeface="Bricolage Grotesque"/>
                <a:ea typeface="Bricolage Grotesque"/>
                <a:cs typeface="Bricolage Grotesque"/>
                <a:sym typeface="Bricolage Grotesque"/>
              </a:rPr>
              <a:t>T-test Example</a:t>
            </a:r>
          </a:p>
        </p:txBody>
      </p:sp>
      <p:sp>
        <p:nvSpPr>
          <p:cNvPr name="TextBox 34" id="34"/>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535525" y="0"/>
            <a:ext cx="762000" cy="704850"/>
            <a:chOff x="0" y="0"/>
            <a:chExt cx="1016000" cy="939800"/>
          </a:xfrm>
        </p:grpSpPr>
        <p:sp>
          <p:nvSpPr>
            <p:cNvPr name="Freeform 3" id="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4" id="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25</a:t>
            </a:r>
          </a:p>
        </p:txBody>
      </p:sp>
      <p:grpSp>
        <p:nvGrpSpPr>
          <p:cNvPr name="Group 5" id="5"/>
          <p:cNvGrpSpPr/>
          <p:nvPr/>
        </p:nvGrpSpPr>
        <p:grpSpPr>
          <a:xfrm rot="0">
            <a:off x="762000" y="1905000"/>
            <a:ext cx="57150" cy="666750"/>
            <a:chOff x="0" y="0"/>
            <a:chExt cx="76200" cy="889000"/>
          </a:xfrm>
        </p:grpSpPr>
        <p:sp>
          <p:nvSpPr>
            <p:cNvPr name="Freeform 6" id="6"/>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7" id="7"/>
          <p:cNvSpPr txBox="true"/>
          <p:nvPr/>
        </p:nvSpPr>
        <p:spPr>
          <a:xfrm rot="0">
            <a:off x="952500" y="1990725"/>
            <a:ext cx="6667500" cy="1057222"/>
          </a:xfrm>
          <a:prstGeom prst="rect">
            <a:avLst/>
          </a:prstGeom>
        </p:spPr>
        <p:txBody>
          <a:bodyPr anchor="t" rtlCol="false" tIns="0" lIns="0" bIns="0" rIns="0">
            <a:spAutoFit/>
          </a:bodyPr>
          <a:lstStyle/>
          <a:p>
            <a:pPr algn="l" marL="0" indent="0" lvl="0">
              <a:lnSpc>
                <a:spcPts val="4122"/>
              </a:lnSpc>
              <a:spcBef>
                <a:spcPct val="0"/>
              </a:spcBef>
            </a:pPr>
            <a:r>
              <a:rPr lang="en-US" sz="4122" strike="noStrike" u="none">
                <a:solidFill>
                  <a:srgbClr val="293E9C"/>
                </a:solidFill>
                <a:latin typeface="Bricolage Grotesque"/>
                <a:ea typeface="Bricolage Grotesque"/>
                <a:cs typeface="Bricolage Grotesque"/>
                <a:sym typeface="Bricolage Grotesque"/>
              </a:rPr>
              <a:t>Hypothesis Testing</a:t>
            </a:r>
          </a:p>
          <a:p>
            <a:pPr algn="l" marL="0" indent="0" lvl="0">
              <a:lnSpc>
                <a:spcPts val="4122"/>
              </a:lnSpc>
              <a:spcBef>
                <a:spcPct val="0"/>
              </a:spcBef>
            </a:pPr>
            <a:r>
              <a:rPr lang="en-US" sz="4122" strike="noStrike" u="none">
                <a:solidFill>
                  <a:srgbClr val="293E9C"/>
                </a:solidFill>
                <a:latin typeface="Bricolage Grotesque"/>
                <a:ea typeface="Bricolage Grotesque"/>
                <a:cs typeface="Bricolage Grotesque"/>
                <a:sym typeface="Bricolage Grotesque"/>
              </a:rPr>
              <a:t>for Proportions</a:t>
            </a:r>
          </a:p>
        </p:txBody>
      </p:sp>
      <p:sp>
        <p:nvSpPr>
          <p:cNvPr name="TextBox 8" id="8"/>
          <p:cNvSpPr txBox="true"/>
          <p:nvPr/>
        </p:nvSpPr>
        <p:spPr>
          <a:xfrm rot="0">
            <a:off x="952500" y="3105150"/>
            <a:ext cx="5715000" cy="233680"/>
          </a:xfrm>
          <a:prstGeom prst="rect">
            <a:avLst/>
          </a:prstGeom>
        </p:spPr>
        <p:txBody>
          <a:bodyPr anchor="t" rtlCol="false" tIns="0" lIns="0" bIns="0" rIns="0">
            <a:spAutoFit/>
          </a:bodyPr>
          <a:lstStyle/>
          <a:p>
            <a:pPr algn="l" marL="0" indent="0" lvl="0">
              <a:lnSpc>
                <a:spcPts val="1819"/>
              </a:lnSpc>
              <a:spcBef>
                <a:spcPct val="0"/>
              </a:spcBef>
            </a:pPr>
            <a:r>
              <a:rPr lang="en-US" b="true" sz="1299" strike="noStrike" u="none">
                <a:solidFill>
                  <a:srgbClr val="3A58E4"/>
                </a:solidFill>
                <a:latin typeface="Poppins Bold"/>
                <a:ea typeface="Poppins Bold"/>
                <a:cs typeface="Poppins Bold"/>
                <a:sym typeface="Poppins Bold"/>
              </a:rPr>
              <a:t>SECTION 7 — PROPORTION TESTING</a:t>
            </a:r>
          </a:p>
        </p:txBody>
      </p:sp>
      <p:grpSp>
        <p:nvGrpSpPr>
          <p:cNvPr name="Group 9" id="9"/>
          <p:cNvGrpSpPr/>
          <p:nvPr/>
        </p:nvGrpSpPr>
        <p:grpSpPr>
          <a:xfrm rot="0">
            <a:off x="952500" y="3810000"/>
            <a:ext cx="6667500" cy="1524000"/>
            <a:chOff x="0" y="0"/>
            <a:chExt cx="8890000" cy="2032000"/>
          </a:xfrm>
        </p:grpSpPr>
        <p:sp>
          <p:nvSpPr>
            <p:cNvPr name="Freeform 10" id="10"/>
            <p:cNvSpPr/>
            <p:nvPr/>
          </p:nvSpPr>
          <p:spPr>
            <a:xfrm flipH="false" flipV="false" rot="0">
              <a:off x="0" y="0"/>
              <a:ext cx="8890000" cy="2032000"/>
            </a:xfrm>
            <a:custGeom>
              <a:avLst/>
              <a:gdLst/>
              <a:ahLst/>
              <a:cxnLst/>
              <a:rect r="r" b="b" t="t" l="l"/>
              <a:pathLst>
                <a:path h="2032000" w="8890000">
                  <a:moveTo>
                    <a:pt x="203200" y="0"/>
                  </a:moveTo>
                  <a:lnTo>
                    <a:pt x="8686800" y="0"/>
                  </a:lnTo>
                  <a:cubicBezTo>
                    <a:pt x="8799024" y="0"/>
                    <a:pt x="8890000" y="90976"/>
                    <a:pt x="8890000" y="203200"/>
                  </a:cubicBezTo>
                  <a:lnTo>
                    <a:pt x="8890000" y="1828800"/>
                  </a:lnTo>
                  <a:cubicBezTo>
                    <a:pt x="8890000" y="1941024"/>
                    <a:pt x="8799024" y="2032000"/>
                    <a:pt x="8686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293E9C"/>
            </a:solidFill>
          </p:spPr>
        </p:sp>
      </p:grpSp>
      <p:sp>
        <p:nvSpPr>
          <p:cNvPr name="TextBox 11" id="11"/>
          <p:cNvSpPr txBox="true"/>
          <p:nvPr/>
        </p:nvSpPr>
        <p:spPr>
          <a:xfrm rot="0">
            <a:off x="952500" y="5343525"/>
            <a:ext cx="6667500" cy="249062"/>
          </a:xfrm>
          <a:prstGeom prst="rect">
            <a:avLst/>
          </a:prstGeom>
        </p:spPr>
        <p:txBody>
          <a:bodyPr anchor="t" rtlCol="false" tIns="0" lIns="0" bIns="0" rIns="0">
            <a:spAutoFit/>
          </a:bodyPr>
          <a:lstStyle/>
          <a:p>
            <a:pPr algn="ctr" marL="0" indent="0" lvl="0">
              <a:lnSpc>
                <a:spcPts val="2022"/>
              </a:lnSpc>
              <a:spcBef>
                <a:spcPct val="0"/>
              </a:spcBef>
            </a:pPr>
            <a:r>
              <a:rPr lang="en-US" sz="1444" strike="noStrike" u="none">
                <a:solidFill>
                  <a:srgbClr val="3A58E4"/>
                </a:solidFill>
                <a:latin typeface="Poppins"/>
                <a:ea typeface="Poppins"/>
                <a:cs typeface="Poppins"/>
                <a:sym typeface="Poppins"/>
              </a:rPr>
              <a:t>Z-test statistic for population proportion</a:t>
            </a:r>
          </a:p>
        </p:txBody>
      </p:sp>
      <p:sp>
        <p:nvSpPr>
          <p:cNvPr name="TextBox 12" id="12"/>
          <p:cNvSpPr txBox="true"/>
          <p:nvPr/>
        </p:nvSpPr>
        <p:spPr>
          <a:xfrm rot="0">
            <a:off x="1428750" y="4162425"/>
            <a:ext cx="5715000" cy="495249"/>
          </a:xfrm>
          <a:prstGeom prst="rect">
            <a:avLst/>
          </a:prstGeom>
        </p:spPr>
        <p:txBody>
          <a:bodyPr anchor="t" rtlCol="false" tIns="0" lIns="0" bIns="0" rIns="0">
            <a:spAutoFit/>
          </a:bodyPr>
          <a:lstStyle/>
          <a:p>
            <a:pPr algn="ctr" marL="0" indent="0" lvl="0">
              <a:lnSpc>
                <a:spcPts val="3747"/>
              </a:lnSpc>
              <a:spcBef>
                <a:spcPct val="0"/>
              </a:spcBef>
            </a:pPr>
            <a:r>
              <a:rPr lang="en-US" sz="3747" strike="noStrike" u="none">
                <a:solidFill>
                  <a:srgbClr val="FFFFFF"/>
                </a:solidFill>
                <a:latin typeface="Bricolage Grotesque"/>
                <a:ea typeface="Bricolage Grotesque"/>
                <a:cs typeface="Bricolage Grotesque"/>
                <a:sym typeface="Bricolage Grotesque"/>
              </a:rPr>
              <a:t>Z = (p̂ - p) / sqrt( p(1-p) / n )</a:t>
            </a:r>
          </a:p>
        </p:txBody>
      </p:sp>
      <p:grpSp>
        <p:nvGrpSpPr>
          <p:cNvPr name="Group 13" id="13"/>
          <p:cNvGrpSpPr/>
          <p:nvPr/>
        </p:nvGrpSpPr>
        <p:grpSpPr>
          <a:xfrm rot="0">
            <a:off x="952500" y="5905500"/>
            <a:ext cx="8572500" cy="523875"/>
            <a:chOff x="0" y="0"/>
            <a:chExt cx="11430000" cy="698500"/>
          </a:xfrm>
        </p:grpSpPr>
        <p:sp>
          <p:nvSpPr>
            <p:cNvPr name="Freeform 14" id="14"/>
            <p:cNvSpPr/>
            <p:nvPr/>
          </p:nvSpPr>
          <p:spPr>
            <a:xfrm flipH="false" flipV="false" rot="0">
              <a:off x="0" y="0"/>
              <a:ext cx="11430000" cy="698500"/>
            </a:xfrm>
            <a:custGeom>
              <a:avLst/>
              <a:gdLst/>
              <a:ahLst/>
              <a:cxnLst/>
              <a:rect r="r" b="b" t="t" l="l"/>
              <a:pathLst>
                <a:path h="698500" w="11430000">
                  <a:moveTo>
                    <a:pt x="89807" y="0"/>
                  </a:moveTo>
                  <a:lnTo>
                    <a:pt x="11340193" y="0"/>
                  </a:lnTo>
                  <a:cubicBezTo>
                    <a:pt x="11389792" y="0"/>
                    <a:pt x="11430000" y="31273"/>
                    <a:pt x="11430000" y="69850"/>
                  </a:cubicBezTo>
                  <a:lnTo>
                    <a:pt x="11430000" y="628650"/>
                  </a:lnTo>
                  <a:cubicBezTo>
                    <a:pt x="11430000" y="667227"/>
                    <a:pt x="11389792" y="698500"/>
                    <a:pt x="11340193" y="698500"/>
                  </a:cubicBezTo>
                  <a:lnTo>
                    <a:pt x="89807" y="698500"/>
                  </a:lnTo>
                  <a:cubicBezTo>
                    <a:pt x="40208" y="698500"/>
                    <a:pt x="0" y="667227"/>
                    <a:pt x="0" y="628650"/>
                  </a:cubicBezTo>
                  <a:lnTo>
                    <a:pt x="0" y="69850"/>
                  </a:lnTo>
                  <a:cubicBezTo>
                    <a:pt x="0" y="31273"/>
                    <a:pt x="40208" y="0"/>
                    <a:pt x="89807" y="0"/>
                  </a:cubicBezTo>
                  <a:close/>
                </a:path>
              </a:pathLst>
            </a:custGeom>
            <a:solidFill>
              <a:srgbClr val="293E9C"/>
            </a:solidFill>
          </p:spPr>
        </p:sp>
      </p:grpSp>
      <p:sp>
        <p:nvSpPr>
          <p:cNvPr name="TextBox 15" id="15"/>
          <p:cNvSpPr txBox="true"/>
          <p:nvPr/>
        </p:nvSpPr>
        <p:spPr>
          <a:xfrm rot="0">
            <a:off x="952500" y="6038850"/>
            <a:ext cx="2381250" cy="26479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Poppins Bold"/>
                <a:ea typeface="Poppins Bold"/>
                <a:cs typeface="Poppins Bold"/>
                <a:sym typeface="Poppins Bold"/>
              </a:rPr>
              <a:t>Symbol</a:t>
            </a:r>
          </a:p>
        </p:txBody>
      </p:sp>
      <p:sp>
        <p:nvSpPr>
          <p:cNvPr name="TextBox 16" id="16"/>
          <p:cNvSpPr txBox="true"/>
          <p:nvPr/>
        </p:nvSpPr>
        <p:spPr>
          <a:xfrm rot="0">
            <a:off x="3333750" y="6038850"/>
            <a:ext cx="6191250" cy="26479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Poppins Bold"/>
                <a:ea typeface="Poppins Bold"/>
                <a:cs typeface="Poppins Bold"/>
                <a:sym typeface="Poppins Bold"/>
              </a:rPr>
              <a:t>Meaning</a:t>
            </a:r>
          </a:p>
        </p:txBody>
      </p:sp>
      <p:grpSp>
        <p:nvGrpSpPr>
          <p:cNvPr name="Group 17" id="17"/>
          <p:cNvGrpSpPr/>
          <p:nvPr/>
        </p:nvGrpSpPr>
        <p:grpSpPr>
          <a:xfrm rot="0">
            <a:off x="952500" y="6477000"/>
            <a:ext cx="8572500" cy="523875"/>
            <a:chOff x="0" y="0"/>
            <a:chExt cx="11430000" cy="698500"/>
          </a:xfrm>
        </p:grpSpPr>
        <p:sp>
          <p:nvSpPr>
            <p:cNvPr name="Freeform 18" id="18"/>
            <p:cNvSpPr/>
            <p:nvPr/>
          </p:nvSpPr>
          <p:spPr>
            <a:xfrm flipH="false" flipV="false" rot="0">
              <a:off x="0" y="0"/>
              <a:ext cx="11430000" cy="698500"/>
            </a:xfrm>
            <a:custGeom>
              <a:avLst/>
              <a:gdLst/>
              <a:ahLst/>
              <a:cxnLst/>
              <a:rect r="r" b="b" t="t" l="l"/>
              <a:pathLst>
                <a:path h="698500" w="11430000">
                  <a:moveTo>
                    <a:pt x="89807" y="0"/>
                  </a:moveTo>
                  <a:lnTo>
                    <a:pt x="11340193" y="0"/>
                  </a:lnTo>
                  <a:cubicBezTo>
                    <a:pt x="11389792" y="0"/>
                    <a:pt x="11430000" y="31273"/>
                    <a:pt x="11430000" y="69850"/>
                  </a:cubicBezTo>
                  <a:lnTo>
                    <a:pt x="11430000" y="628650"/>
                  </a:lnTo>
                  <a:cubicBezTo>
                    <a:pt x="11430000" y="667227"/>
                    <a:pt x="11389792" y="698500"/>
                    <a:pt x="11340193" y="698500"/>
                  </a:cubicBezTo>
                  <a:lnTo>
                    <a:pt x="89807" y="698500"/>
                  </a:lnTo>
                  <a:cubicBezTo>
                    <a:pt x="40208" y="698500"/>
                    <a:pt x="0" y="667227"/>
                    <a:pt x="0" y="628650"/>
                  </a:cubicBezTo>
                  <a:lnTo>
                    <a:pt x="0" y="69850"/>
                  </a:lnTo>
                  <a:cubicBezTo>
                    <a:pt x="0" y="31273"/>
                    <a:pt x="40208" y="0"/>
                    <a:pt x="89807" y="0"/>
                  </a:cubicBezTo>
                  <a:close/>
                </a:path>
              </a:pathLst>
            </a:custGeom>
            <a:solidFill>
              <a:srgbClr val="EEF1FC"/>
            </a:solidFill>
          </p:spPr>
        </p:sp>
      </p:grpSp>
      <p:sp>
        <p:nvSpPr>
          <p:cNvPr name="TextBox 19" id="19"/>
          <p:cNvSpPr txBox="true"/>
          <p:nvPr/>
        </p:nvSpPr>
        <p:spPr>
          <a:xfrm rot="0">
            <a:off x="952500" y="6610350"/>
            <a:ext cx="2381250" cy="29400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293E9C"/>
                </a:solidFill>
                <a:latin typeface="Bricolage Grotesque"/>
                <a:ea typeface="Bricolage Grotesque"/>
                <a:cs typeface="Bricolage Grotesque"/>
                <a:sym typeface="Bricolage Grotesque"/>
              </a:rPr>
              <a:t>p̂</a:t>
            </a:r>
          </a:p>
        </p:txBody>
      </p:sp>
      <p:sp>
        <p:nvSpPr>
          <p:cNvPr name="TextBox 20" id="20"/>
          <p:cNvSpPr txBox="true"/>
          <p:nvPr/>
        </p:nvSpPr>
        <p:spPr>
          <a:xfrm rot="0">
            <a:off x="3333750" y="6610350"/>
            <a:ext cx="6191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Sample proportion</a:t>
            </a:r>
          </a:p>
        </p:txBody>
      </p:sp>
      <p:grpSp>
        <p:nvGrpSpPr>
          <p:cNvPr name="Group 21" id="21"/>
          <p:cNvGrpSpPr/>
          <p:nvPr/>
        </p:nvGrpSpPr>
        <p:grpSpPr>
          <a:xfrm rot="0">
            <a:off x="952500" y="7048500"/>
            <a:ext cx="8572500" cy="523875"/>
            <a:chOff x="0" y="0"/>
            <a:chExt cx="11430000" cy="698500"/>
          </a:xfrm>
        </p:grpSpPr>
        <p:sp>
          <p:nvSpPr>
            <p:cNvPr name="Freeform 22" id="22"/>
            <p:cNvSpPr/>
            <p:nvPr/>
          </p:nvSpPr>
          <p:spPr>
            <a:xfrm flipH="false" flipV="false" rot="0">
              <a:off x="0" y="0"/>
              <a:ext cx="11430000" cy="698500"/>
            </a:xfrm>
            <a:custGeom>
              <a:avLst/>
              <a:gdLst/>
              <a:ahLst/>
              <a:cxnLst/>
              <a:rect r="r" b="b" t="t" l="l"/>
              <a:pathLst>
                <a:path h="698500" w="11430000">
                  <a:moveTo>
                    <a:pt x="89807" y="0"/>
                  </a:moveTo>
                  <a:lnTo>
                    <a:pt x="11340193" y="0"/>
                  </a:lnTo>
                  <a:cubicBezTo>
                    <a:pt x="11389792" y="0"/>
                    <a:pt x="11430000" y="31273"/>
                    <a:pt x="11430000" y="69850"/>
                  </a:cubicBezTo>
                  <a:lnTo>
                    <a:pt x="11430000" y="628650"/>
                  </a:lnTo>
                  <a:cubicBezTo>
                    <a:pt x="11430000" y="667227"/>
                    <a:pt x="11389792" y="698500"/>
                    <a:pt x="11340193" y="698500"/>
                  </a:cubicBezTo>
                  <a:lnTo>
                    <a:pt x="89807" y="698500"/>
                  </a:lnTo>
                  <a:cubicBezTo>
                    <a:pt x="40208" y="698500"/>
                    <a:pt x="0" y="667227"/>
                    <a:pt x="0" y="628650"/>
                  </a:cubicBezTo>
                  <a:lnTo>
                    <a:pt x="0" y="69850"/>
                  </a:lnTo>
                  <a:cubicBezTo>
                    <a:pt x="0" y="31273"/>
                    <a:pt x="40208" y="0"/>
                    <a:pt x="89807" y="0"/>
                  </a:cubicBezTo>
                  <a:close/>
                </a:path>
              </a:pathLst>
            </a:custGeom>
            <a:solidFill>
              <a:srgbClr val="FFFFFF"/>
            </a:solidFill>
            <a:ln w="9525" cap="sq">
              <a:solidFill>
                <a:srgbClr val="EEF1FC"/>
              </a:solidFill>
              <a:prstDash val="solid"/>
              <a:miter/>
            </a:ln>
          </p:spPr>
        </p:sp>
      </p:grpSp>
      <p:sp>
        <p:nvSpPr>
          <p:cNvPr name="TextBox 23" id="23"/>
          <p:cNvSpPr txBox="true"/>
          <p:nvPr/>
        </p:nvSpPr>
        <p:spPr>
          <a:xfrm rot="0">
            <a:off x="952500" y="7181850"/>
            <a:ext cx="2381250" cy="29400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293E9C"/>
                </a:solidFill>
                <a:latin typeface="Bricolage Grotesque"/>
                <a:ea typeface="Bricolage Grotesque"/>
                <a:cs typeface="Bricolage Grotesque"/>
                <a:sym typeface="Bricolage Grotesque"/>
              </a:rPr>
              <a:t>p</a:t>
            </a:r>
          </a:p>
        </p:txBody>
      </p:sp>
      <p:sp>
        <p:nvSpPr>
          <p:cNvPr name="TextBox 24" id="24"/>
          <p:cNvSpPr txBox="true"/>
          <p:nvPr/>
        </p:nvSpPr>
        <p:spPr>
          <a:xfrm rot="0">
            <a:off x="3333750" y="7181850"/>
            <a:ext cx="6191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Population proportion (hypothesized)</a:t>
            </a:r>
          </a:p>
        </p:txBody>
      </p:sp>
      <p:grpSp>
        <p:nvGrpSpPr>
          <p:cNvPr name="Group 25" id="25"/>
          <p:cNvGrpSpPr/>
          <p:nvPr/>
        </p:nvGrpSpPr>
        <p:grpSpPr>
          <a:xfrm rot="0">
            <a:off x="952500" y="7620000"/>
            <a:ext cx="8572500" cy="523875"/>
            <a:chOff x="0" y="0"/>
            <a:chExt cx="11430000" cy="698500"/>
          </a:xfrm>
        </p:grpSpPr>
        <p:sp>
          <p:nvSpPr>
            <p:cNvPr name="Freeform 26" id="26"/>
            <p:cNvSpPr/>
            <p:nvPr/>
          </p:nvSpPr>
          <p:spPr>
            <a:xfrm flipH="false" flipV="false" rot="0">
              <a:off x="0" y="0"/>
              <a:ext cx="11430000" cy="698500"/>
            </a:xfrm>
            <a:custGeom>
              <a:avLst/>
              <a:gdLst/>
              <a:ahLst/>
              <a:cxnLst/>
              <a:rect r="r" b="b" t="t" l="l"/>
              <a:pathLst>
                <a:path h="698500" w="11430000">
                  <a:moveTo>
                    <a:pt x="89807" y="0"/>
                  </a:moveTo>
                  <a:lnTo>
                    <a:pt x="11340193" y="0"/>
                  </a:lnTo>
                  <a:cubicBezTo>
                    <a:pt x="11389792" y="0"/>
                    <a:pt x="11430000" y="31273"/>
                    <a:pt x="11430000" y="69850"/>
                  </a:cubicBezTo>
                  <a:lnTo>
                    <a:pt x="11430000" y="628650"/>
                  </a:lnTo>
                  <a:cubicBezTo>
                    <a:pt x="11430000" y="667227"/>
                    <a:pt x="11389792" y="698500"/>
                    <a:pt x="11340193" y="698500"/>
                  </a:cubicBezTo>
                  <a:lnTo>
                    <a:pt x="89807" y="698500"/>
                  </a:lnTo>
                  <a:cubicBezTo>
                    <a:pt x="40208" y="698500"/>
                    <a:pt x="0" y="667227"/>
                    <a:pt x="0" y="628650"/>
                  </a:cubicBezTo>
                  <a:lnTo>
                    <a:pt x="0" y="69850"/>
                  </a:lnTo>
                  <a:cubicBezTo>
                    <a:pt x="0" y="31273"/>
                    <a:pt x="40208" y="0"/>
                    <a:pt x="89807" y="0"/>
                  </a:cubicBezTo>
                  <a:close/>
                </a:path>
              </a:pathLst>
            </a:custGeom>
            <a:solidFill>
              <a:srgbClr val="EEF1FC"/>
            </a:solidFill>
          </p:spPr>
        </p:sp>
      </p:grpSp>
      <p:sp>
        <p:nvSpPr>
          <p:cNvPr name="TextBox 27" id="27"/>
          <p:cNvSpPr txBox="true"/>
          <p:nvPr/>
        </p:nvSpPr>
        <p:spPr>
          <a:xfrm rot="0">
            <a:off x="952500" y="7753350"/>
            <a:ext cx="2381250" cy="29400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293E9C"/>
                </a:solidFill>
                <a:latin typeface="Bricolage Grotesque"/>
                <a:ea typeface="Bricolage Grotesque"/>
                <a:cs typeface="Bricolage Grotesque"/>
                <a:sym typeface="Bricolage Grotesque"/>
              </a:rPr>
              <a:t>n</a:t>
            </a:r>
          </a:p>
        </p:txBody>
      </p:sp>
      <p:sp>
        <p:nvSpPr>
          <p:cNvPr name="TextBox 28" id="28"/>
          <p:cNvSpPr txBox="true"/>
          <p:nvPr/>
        </p:nvSpPr>
        <p:spPr>
          <a:xfrm rot="0">
            <a:off x="3333750" y="7753350"/>
            <a:ext cx="6191250" cy="26479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A58E4"/>
                </a:solidFill>
                <a:latin typeface="Poppins"/>
                <a:ea typeface="Poppins"/>
                <a:cs typeface="Poppins"/>
                <a:sym typeface="Poppins"/>
              </a:rPr>
              <a:t>Sample size</a:t>
            </a:r>
          </a:p>
        </p:txBody>
      </p:sp>
      <p:grpSp>
        <p:nvGrpSpPr>
          <p:cNvPr name="Group 29" id="29"/>
          <p:cNvGrpSpPr/>
          <p:nvPr/>
        </p:nvGrpSpPr>
        <p:grpSpPr>
          <a:xfrm rot="0">
            <a:off x="10953750" y="2857500"/>
            <a:ext cx="5238750" cy="4762500"/>
            <a:chOff x="0" y="0"/>
            <a:chExt cx="6985000" cy="6350000"/>
          </a:xfrm>
        </p:grpSpPr>
        <p:sp>
          <p:nvSpPr>
            <p:cNvPr name="Freeform 30" id="30"/>
            <p:cNvSpPr/>
            <p:nvPr/>
          </p:nvSpPr>
          <p:spPr>
            <a:xfrm flipH="false" flipV="false" rot="0">
              <a:off x="0" y="0"/>
              <a:ext cx="6985000" cy="6350000"/>
            </a:xfrm>
            <a:custGeom>
              <a:avLst/>
              <a:gdLst/>
              <a:ahLst/>
              <a:cxnLst/>
              <a:rect r="r" b="b" t="t" l="l"/>
              <a:pathLst>
                <a:path h="6350000" w="6985000">
                  <a:moveTo>
                    <a:pt x="635000" y="0"/>
                  </a:moveTo>
                  <a:lnTo>
                    <a:pt x="6350000" y="0"/>
                  </a:lnTo>
                  <a:cubicBezTo>
                    <a:pt x="6700701" y="0"/>
                    <a:pt x="6985000" y="284299"/>
                    <a:pt x="6985000" y="635000"/>
                  </a:cubicBezTo>
                  <a:lnTo>
                    <a:pt x="6985000" y="5715000"/>
                  </a:lnTo>
                  <a:cubicBezTo>
                    <a:pt x="6985000" y="6065701"/>
                    <a:pt x="6700701" y="6350000"/>
                    <a:pt x="6350000" y="6350000"/>
                  </a:cubicBezTo>
                  <a:lnTo>
                    <a:pt x="635000" y="6350000"/>
                  </a:lnTo>
                  <a:cubicBezTo>
                    <a:pt x="284299" y="6350000"/>
                    <a:pt x="0" y="6065701"/>
                    <a:pt x="0" y="5715000"/>
                  </a:cubicBezTo>
                  <a:lnTo>
                    <a:pt x="0" y="635000"/>
                  </a:lnTo>
                  <a:cubicBezTo>
                    <a:pt x="0" y="284299"/>
                    <a:pt x="284299" y="0"/>
                    <a:pt x="635000" y="0"/>
                  </a:cubicBezTo>
                  <a:close/>
                </a:path>
              </a:pathLst>
            </a:custGeom>
            <a:blipFill>
              <a:blip r:embed="rId2"/>
              <a:stretch>
                <a:fillRect l="0" t="0" r="0" b="0"/>
              </a:stretch>
            </a:blipFill>
          </p:spPr>
        </p:sp>
      </p:grpSp>
      <p:sp>
        <p:nvSpPr>
          <p:cNvPr name="TextBox 31" id="31"/>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7535525" y="0"/>
            <a:ext cx="762000" cy="704850"/>
            <a:chOff x="0" y="0"/>
            <a:chExt cx="1016000" cy="939800"/>
          </a:xfrm>
        </p:grpSpPr>
        <p:sp>
          <p:nvSpPr>
            <p:cNvPr name="Freeform 3" id="3"/>
            <p:cNvSpPr/>
            <p:nvPr/>
          </p:nvSpPr>
          <p:spPr>
            <a:xfrm flipH="false" flipV="false" rot="0">
              <a:off x="0" y="0"/>
              <a:ext cx="1016000" cy="939800"/>
            </a:xfrm>
            <a:custGeom>
              <a:avLst/>
              <a:gdLst/>
              <a:ahLst/>
              <a:cxnLst/>
              <a:rect r="r" b="b" t="t" l="l"/>
              <a:pathLst>
                <a:path h="939800" w="1016000">
                  <a:moveTo>
                    <a:pt x="0" y="0"/>
                  </a:moveTo>
                  <a:lnTo>
                    <a:pt x="1016000" y="0"/>
                  </a:lnTo>
                  <a:lnTo>
                    <a:pt x="1016000" y="939800"/>
                  </a:lnTo>
                  <a:lnTo>
                    <a:pt x="0" y="939800"/>
                  </a:lnTo>
                  <a:close/>
                </a:path>
              </a:pathLst>
            </a:custGeom>
            <a:gradFill rotWithShape="true">
              <a:gsLst>
                <a:gs pos="0">
                  <a:srgbClr val="3A58E4">
                    <a:alpha val="100000"/>
                  </a:srgbClr>
                </a:gs>
                <a:gs pos="100000">
                  <a:srgbClr val="293E9C">
                    <a:alpha val="100000"/>
                  </a:srgbClr>
                </a:gs>
              </a:gsLst>
              <a:lin ang="5400000"/>
            </a:gradFill>
          </p:spPr>
        </p:sp>
      </p:grpSp>
      <p:sp>
        <p:nvSpPr>
          <p:cNvPr name="TextBox 4" id="4"/>
          <p:cNvSpPr txBox="true"/>
          <p:nvPr/>
        </p:nvSpPr>
        <p:spPr>
          <a:xfrm rot="0">
            <a:off x="17535525" y="209550"/>
            <a:ext cx="561975" cy="306649"/>
          </a:xfrm>
          <a:prstGeom prst="rect">
            <a:avLst/>
          </a:prstGeom>
        </p:spPr>
        <p:txBody>
          <a:bodyPr anchor="t" rtlCol="false" tIns="0" lIns="0" bIns="0" rIns="0">
            <a:spAutoFit/>
          </a:bodyPr>
          <a:lstStyle/>
          <a:p>
            <a:pPr algn="ctr" marL="0" indent="0" lvl="0">
              <a:lnSpc>
                <a:spcPts val="2322"/>
              </a:lnSpc>
              <a:spcBef>
                <a:spcPct val="0"/>
              </a:spcBef>
            </a:pPr>
            <a:r>
              <a:rPr lang="en-US" sz="2322" strike="noStrike" u="none">
                <a:solidFill>
                  <a:srgbClr val="FFFFFF"/>
                </a:solidFill>
                <a:latin typeface="Bricolage Grotesque"/>
                <a:ea typeface="Bricolage Grotesque"/>
                <a:cs typeface="Bricolage Grotesque"/>
                <a:sym typeface="Bricolage Grotesque"/>
              </a:rPr>
              <a:t>26</a:t>
            </a:r>
          </a:p>
        </p:txBody>
      </p:sp>
      <p:grpSp>
        <p:nvGrpSpPr>
          <p:cNvPr name="Group 5" id="5"/>
          <p:cNvGrpSpPr/>
          <p:nvPr/>
        </p:nvGrpSpPr>
        <p:grpSpPr>
          <a:xfrm rot="0">
            <a:off x="762000" y="1905000"/>
            <a:ext cx="57150" cy="666750"/>
            <a:chOff x="0" y="0"/>
            <a:chExt cx="76200" cy="889000"/>
          </a:xfrm>
        </p:grpSpPr>
        <p:sp>
          <p:nvSpPr>
            <p:cNvPr name="Freeform 6" id="6"/>
            <p:cNvSpPr/>
            <p:nvPr/>
          </p:nvSpPr>
          <p:spPr>
            <a:xfrm flipH="false" flipV="false" rot="0">
              <a:off x="0" y="0"/>
              <a:ext cx="76200" cy="889000"/>
            </a:xfrm>
            <a:custGeom>
              <a:avLst/>
              <a:gdLst/>
              <a:ahLst/>
              <a:cxnLst/>
              <a:rect r="r" b="b" t="t" l="l"/>
              <a:pathLst>
                <a:path h="889000" w="76200">
                  <a:moveTo>
                    <a:pt x="0" y="0"/>
                  </a:moveTo>
                  <a:lnTo>
                    <a:pt x="76200" y="0"/>
                  </a:lnTo>
                  <a:lnTo>
                    <a:pt x="76200" y="889000"/>
                  </a:lnTo>
                  <a:lnTo>
                    <a:pt x="0" y="889000"/>
                  </a:lnTo>
                  <a:close/>
                </a:path>
              </a:pathLst>
            </a:custGeom>
            <a:solidFill>
              <a:srgbClr val="3A58E4"/>
            </a:solidFill>
          </p:spPr>
        </p:sp>
      </p:grpSp>
      <p:sp>
        <p:nvSpPr>
          <p:cNvPr name="TextBox 7" id="7"/>
          <p:cNvSpPr txBox="true"/>
          <p:nvPr/>
        </p:nvSpPr>
        <p:spPr>
          <a:xfrm rot="0">
            <a:off x="952500" y="1990725"/>
            <a:ext cx="6667500" cy="1057222"/>
          </a:xfrm>
          <a:prstGeom prst="rect">
            <a:avLst/>
          </a:prstGeom>
        </p:spPr>
        <p:txBody>
          <a:bodyPr anchor="t" rtlCol="false" tIns="0" lIns="0" bIns="0" rIns="0">
            <a:spAutoFit/>
          </a:bodyPr>
          <a:lstStyle/>
          <a:p>
            <a:pPr algn="l" marL="0" indent="0" lvl="0">
              <a:lnSpc>
                <a:spcPts val="4122"/>
              </a:lnSpc>
              <a:spcBef>
                <a:spcPct val="0"/>
              </a:spcBef>
            </a:pPr>
            <a:r>
              <a:rPr lang="en-US" sz="4122" strike="noStrike" u="none">
                <a:solidFill>
                  <a:srgbClr val="293E9C"/>
                </a:solidFill>
                <a:latin typeface="Bricolage Grotesque"/>
                <a:ea typeface="Bricolage Grotesque"/>
                <a:cs typeface="Bricolage Grotesque"/>
                <a:sym typeface="Bricolage Grotesque"/>
              </a:rPr>
              <a:t>Proportion Test</a:t>
            </a:r>
          </a:p>
          <a:p>
            <a:pPr algn="l" marL="0" indent="0" lvl="0">
              <a:lnSpc>
                <a:spcPts val="4122"/>
              </a:lnSpc>
              <a:spcBef>
                <a:spcPct val="0"/>
              </a:spcBef>
            </a:pPr>
            <a:r>
              <a:rPr lang="en-US" sz="4122" strike="noStrike" u="none">
                <a:solidFill>
                  <a:srgbClr val="293E9C"/>
                </a:solidFill>
                <a:latin typeface="Bricolage Grotesque"/>
                <a:ea typeface="Bricolage Grotesque"/>
                <a:cs typeface="Bricolage Grotesque"/>
                <a:sym typeface="Bricolage Grotesque"/>
              </a:rPr>
              <a:t>Example</a:t>
            </a:r>
          </a:p>
        </p:txBody>
      </p:sp>
      <p:sp>
        <p:nvSpPr>
          <p:cNvPr name="TextBox 8" id="8"/>
          <p:cNvSpPr txBox="true"/>
          <p:nvPr/>
        </p:nvSpPr>
        <p:spPr>
          <a:xfrm rot="0">
            <a:off x="952500" y="3105150"/>
            <a:ext cx="6667500" cy="233680"/>
          </a:xfrm>
          <a:prstGeom prst="rect">
            <a:avLst/>
          </a:prstGeom>
        </p:spPr>
        <p:txBody>
          <a:bodyPr anchor="t" rtlCol="false" tIns="0" lIns="0" bIns="0" rIns="0">
            <a:spAutoFit/>
          </a:bodyPr>
          <a:lstStyle/>
          <a:p>
            <a:pPr algn="l" marL="0" indent="0" lvl="0">
              <a:lnSpc>
                <a:spcPts val="1819"/>
              </a:lnSpc>
              <a:spcBef>
                <a:spcPct val="0"/>
              </a:spcBef>
            </a:pPr>
            <a:r>
              <a:rPr lang="en-US" b="true" sz="1299" strike="noStrike" u="none">
                <a:solidFill>
                  <a:srgbClr val="3A58E4"/>
                </a:solidFill>
                <a:latin typeface="Poppins Bold"/>
                <a:ea typeface="Poppins Bold"/>
                <a:cs typeface="Poppins Bold"/>
                <a:sym typeface="Poppins Bold"/>
              </a:rPr>
              <a:t>TESTING CONVERSION RATE IMPROVEMENT</a:t>
            </a:r>
          </a:p>
        </p:txBody>
      </p:sp>
      <p:grpSp>
        <p:nvGrpSpPr>
          <p:cNvPr name="Group 9" id="9"/>
          <p:cNvGrpSpPr/>
          <p:nvPr/>
        </p:nvGrpSpPr>
        <p:grpSpPr>
          <a:xfrm rot="0">
            <a:off x="952500" y="3714750"/>
            <a:ext cx="7620000" cy="952500"/>
            <a:chOff x="0" y="0"/>
            <a:chExt cx="10160000" cy="1270000"/>
          </a:xfrm>
        </p:grpSpPr>
        <p:sp>
          <p:nvSpPr>
            <p:cNvPr name="Freeform 10" id="10"/>
            <p:cNvSpPr/>
            <p:nvPr/>
          </p:nvSpPr>
          <p:spPr>
            <a:xfrm flipH="false" flipV="false" rot="0">
              <a:off x="0" y="0"/>
              <a:ext cx="10160000" cy="1270000"/>
            </a:xfrm>
            <a:custGeom>
              <a:avLst/>
              <a:gdLst/>
              <a:ahLst/>
              <a:cxnLst/>
              <a:rect r="r" b="b" t="t" l="l"/>
              <a:pathLst>
                <a:path h="1270000" w="10160000">
                  <a:moveTo>
                    <a:pt x="127000" y="0"/>
                  </a:moveTo>
                  <a:lnTo>
                    <a:pt x="10033000" y="0"/>
                  </a:lnTo>
                  <a:cubicBezTo>
                    <a:pt x="10103140" y="0"/>
                    <a:pt x="10160000" y="56860"/>
                    <a:pt x="10160000" y="127000"/>
                  </a:cubicBezTo>
                  <a:lnTo>
                    <a:pt x="10160000" y="1143000"/>
                  </a:lnTo>
                  <a:cubicBezTo>
                    <a:pt x="10160000" y="1213140"/>
                    <a:pt x="10103140" y="1270000"/>
                    <a:pt x="10033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1FC"/>
            </a:solidFill>
          </p:spPr>
        </p:sp>
      </p:grpSp>
      <p:sp>
        <p:nvSpPr>
          <p:cNvPr name="TextBox 11" id="11"/>
          <p:cNvSpPr txBox="true"/>
          <p:nvPr/>
        </p:nvSpPr>
        <p:spPr>
          <a:xfrm rot="0">
            <a:off x="1238250" y="3752850"/>
            <a:ext cx="7048500" cy="882015"/>
          </a:xfrm>
          <a:prstGeom prst="rect">
            <a:avLst/>
          </a:prstGeom>
        </p:spPr>
        <p:txBody>
          <a:bodyPr anchor="t" rtlCol="false" tIns="0" lIns="0" bIns="0" rIns="0">
            <a:spAutoFit/>
          </a:bodyPr>
          <a:lstStyle/>
          <a:p>
            <a:pPr algn="l" marL="0" indent="0" lvl="0">
              <a:lnSpc>
                <a:spcPts val="2399"/>
              </a:lnSpc>
              <a:spcBef>
                <a:spcPct val="0"/>
              </a:spcBef>
            </a:pPr>
            <a:r>
              <a:rPr lang="en-US" b="true" sz="1599" strike="noStrike" u="none">
                <a:solidFill>
                  <a:srgbClr val="293E9C"/>
                </a:solidFill>
                <a:latin typeface="Poppins Bold"/>
                <a:ea typeface="Poppins Bold"/>
                <a:cs typeface="Poppins Bold"/>
                <a:sym typeface="Poppins Bold"/>
              </a:rPr>
              <a:t>Scenario:</a:t>
            </a:r>
            <a:r>
              <a:rPr lang="en-US" sz="1599" strike="noStrike" u="none">
                <a:solidFill>
                  <a:srgbClr val="293E9C"/>
                </a:solidFill>
                <a:latin typeface="Poppins"/>
                <a:ea typeface="Poppins"/>
                <a:cs typeface="Poppins"/>
                <a:sym typeface="Poppins"/>
              </a:rPr>
              <a:t> A marketing team launched a new campaign to improve website conversion rates. They want to know if the campaign made a statistically significant difference.</a:t>
            </a:r>
          </a:p>
        </p:txBody>
      </p:sp>
      <p:grpSp>
        <p:nvGrpSpPr>
          <p:cNvPr name="Group 12" id="12"/>
          <p:cNvGrpSpPr/>
          <p:nvPr/>
        </p:nvGrpSpPr>
        <p:grpSpPr>
          <a:xfrm rot="0">
            <a:off x="952500" y="5048250"/>
            <a:ext cx="3333750" cy="1524000"/>
            <a:chOff x="0" y="0"/>
            <a:chExt cx="4445000" cy="2032000"/>
          </a:xfrm>
        </p:grpSpPr>
        <p:sp>
          <p:nvSpPr>
            <p:cNvPr name="Freeform 13" id="13"/>
            <p:cNvSpPr/>
            <p:nvPr/>
          </p:nvSpPr>
          <p:spPr>
            <a:xfrm flipH="false" flipV="false" rot="0">
              <a:off x="0" y="0"/>
              <a:ext cx="4445000" cy="2032000"/>
            </a:xfrm>
            <a:custGeom>
              <a:avLst/>
              <a:gdLst/>
              <a:ahLst/>
              <a:cxnLst/>
              <a:rect r="r" b="b" t="t" l="l"/>
              <a:pathLst>
                <a:path h="2032000" w="4445000">
                  <a:moveTo>
                    <a:pt x="203200" y="0"/>
                  </a:moveTo>
                  <a:lnTo>
                    <a:pt x="4241800" y="0"/>
                  </a:lnTo>
                  <a:cubicBezTo>
                    <a:pt x="4354024" y="0"/>
                    <a:pt x="4445000" y="90976"/>
                    <a:pt x="4445000" y="203200"/>
                  </a:cubicBezTo>
                  <a:lnTo>
                    <a:pt x="4445000" y="1828800"/>
                  </a:lnTo>
                  <a:cubicBezTo>
                    <a:pt x="4445000" y="1941024"/>
                    <a:pt x="4354024" y="2032000"/>
                    <a:pt x="4241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293E9C"/>
            </a:solidFill>
          </p:spPr>
        </p:sp>
      </p:grpSp>
      <p:sp>
        <p:nvSpPr>
          <p:cNvPr name="TextBox 14" id="14"/>
          <p:cNvSpPr txBox="true"/>
          <p:nvPr/>
        </p:nvSpPr>
        <p:spPr>
          <a:xfrm rot="0">
            <a:off x="1190625" y="5324475"/>
            <a:ext cx="2857500" cy="200025"/>
          </a:xfrm>
          <a:prstGeom prst="rect">
            <a:avLst/>
          </a:prstGeom>
        </p:spPr>
        <p:txBody>
          <a:bodyPr anchor="t" rtlCol="false" tIns="0" lIns="0" bIns="0" rIns="0">
            <a:spAutoFit/>
          </a:bodyPr>
          <a:lstStyle/>
          <a:p>
            <a:pPr algn="ctr" marL="0" indent="0" lvl="0">
              <a:lnSpc>
                <a:spcPts val="1559"/>
              </a:lnSpc>
              <a:spcBef>
                <a:spcPct val="0"/>
              </a:spcBef>
            </a:pPr>
            <a:r>
              <a:rPr lang="en-US" sz="1299" strike="noStrike" u="none">
                <a:solidFill>
                  <a:srgbClr val="EEF1FC"/>
                </a:solidFill>
                <a:latin typeface="Poppins"/>
                <a:ea typeface="Poppins"/>
                <a:cs typeface="Poppins"/>
                <a:sym typeface="Poppins"/>
              </a:rPr>
              <a:t>BEFORE</a:t>
            </a:r>
          </a:p>
        </p:txBody>
      </p:sp>
      <p:sp>
        <p:nvSpPr>
          <p:cNvPr name="TextBox 15" id="15"/>
          <p:cNvSpPr txBox="true"/>
          <p:nvPr/>
        </p:nvSpPr>
        <p:spPr>
          <a:xfrm rot="0">
            <a:off x="1190625" y="5791200"/>
            <a:ext cx="2857500" cy="495249"/>
          </a:xfrm>
          <a:prstGeom prst="rect">
            <a:avLst/>
          </a:prstGeom>
        </p:spPr>
        <p:txBody>
          <a:bodyPr anchor="t" rtlCol="false" tIns="0" lIns="0" bIns="0" rIns="0">
            <a:spAutoFit/>
          </a:bodyPr>
          <a:lstStyle/>
          <a:p>
            <a:pPr algn="ctr" marL="0" indent="0" lvl="0">
              <a:lnSpc>
                <a:spcPts val="3747"/>
              </a:lnSpc>
              <a:spcBef>
                <a:spcPct val="0"/>
              </a:spcBef>
            </a:pPr>
            <a:r>
              <a:rPr lang="en-US" sz="3747" strike="noStrike" u="none">
                <a:solidFill>
                  <a:srgbClr val="FFFFFF"/>
                </a:solidFill>
                <a:latin typeface="Bricolage Grotesque"/>
                <a:ea typeface="Bricolage Grotesque"/>
                <a:cs typeface="Bricolage Grotesque"/>
                <a:sym typeface="Bricolage Grotesque"/>
              </a:rPr>
              <a:t>3.2%</a:t>
            </a:r>
          </a:p>
        </p:txBody>
      </p:sp>
      <p:sp>
        <p:nvSpPr>
          <p:cNvPr name="TextBox 16" id="16"/>
          <p:cNvSpPr txBox="true"/>
          <p:nvPr/>
        </p:nvSpPr>
        <p:spPr>
          <a:xfrm rot="0">
            <a:off x="1190625" y="6276975"/>
            <a:ext cx="2857500" cy="190500"/>
          </a:xfrm>
          <a:prstGeom prst="rect">
            <a:avLst/>
          </a:prstGeom>
        </p:spPr>
        <p:txBody>
          <a:bodyPr anchor="t" rtlCol="false" tIns="0" lIns="0" bIns="0" rIns="0">
            <a:spAutoFit/>
          </a:bodyPr>
          <a:lstStyle/>
          <a:p>
            <a:pPr algn="ctr" marL="0" indent="0" lvl="0">
              <a:lnSpc>
                <a:spcPts val="1439"/>
              </a:lnSpc>
              <a:spcBef>
                <a:spcPct val="0"/>
              </a:spcBef>
            </a:pPr>
            <a:r>
              <a:rPr lang="en-US" sz="1200" strike="noStrike" u="none">
                <a:solidFill>
                  <a:srgbClr val="EEF1FC"/>
                </a:solidFill>
                <a:latin typeface="Poppins"/>
                <a:ea typeface="Poppins"/>
                <a:cs typeface="Poppins"/>
                <a:sym typeface="Poppins"/>
              </a:rPr>
              <a:t>Conversion Rate</a:t>
            </a:r>
          </a:p>
        </p:txBody>
      </p:sp>
      <p:grpSp>
        <p:nvGrpSpPr>
          <p:cNvPr name="Group 17" id="17"/>
          <p:cNvGrpSpPr/>
          <p:nvPr/>
        </p:nvGrpSpPr>
        <p:grpSpPr>
          <a:xfrm rot="0">
            <a:off x="4762500" y="5048250"/>
            <a:ext cx="3333750" cy="1524000"/>
            <a:chOff x="0" y="0"/>
            <a:chExt cx="4445000" cy="2032000"/>
          </a:xfrm>
        </p:grpSpPr>
        <p:sp>
          <p:nvSpPr>
            <p:cNvPr name="Freeform 18" id="18"/>
            <p:cNvSpPr/>
            <p:nvPr/>
          </p:nvSpPr>
          <p:spPr>
            <a:xfrm flipH="false" flipV="false" rot="0">
              <a:off x="0" y="0"/>
              <a:ext cx="4445000" cy="2032000"/>
            </a:xfrm>
            <a:custGeom>
              <a:avLst/>
              <a:gdLst/>
              <a:ahLst/>
              <a:cxnLst/>
              <a:rect r="r" b="b" t="t" l="l"/>
              <a:pathLst>
                <a:path h="2032000" w="4445000">
                  <a:moveTo>
                    <a:pt x="203200" y="0"/>
                  </a:moveTo>
                  <a:lnTo>
                    <a:pt x="4241800" y="0"/>
                  </a:lnTo>
                  <a:cubicBezTo>
                    <a:pt x="4354024" y="0"/>
                    <a:pt x="4445000" y="90976"/>
                    <a:pt x="4445000" y="203200"/>
                  </a:cubicBezTo>
                  <a:lnTo>
                    <a:pt x="4445000" y="1828800"/>
                  </a:lnTo>
                  <a:cubicBezTo>
                    <a:pt x="4445000" y="1941024"/>
                    <a:pt x="4354024" y="2032000"/>
                    <a:pt x="4241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3A58E4"/>
            </a:solidFill>
          </p:spPr>
        </p:sp>
      </p:grpSp>
      <p:sp>
        <p:nvSpPr>
          <p:cNvPr name="TextBox 19" id="19"/>
          <p:cNvSpPr txBox="true"/>
          <p:nvPr/>
        </p:nvSpPr>
        <p:spPr>
          <a:xfrm rot="0">
            <a:off x="5000625" y="5324475"/>
            <a:ext cx="2857500" cy="200025"/>
          </a:xfrm>
          <a:prstGeom prst="rect">
            <a:avLst/>
          </a:prstGeom>
        </p:spPr>
        <p:txBody>
          <a:bodyPr anchor="t" rtlCol="false" tIns="0" lIns="0" bIns="0" rIns="0">
            <a:spAutoFit/>
          </a:bodyPr>
          <a:lstStyle/>
          <a:p>
            <a:pPr algn="ctr" marL="0" indent="0" lvl="0">
              <a:lnSpc>
                <a:spcPts val="1559"/>
              </a:lnSpc>
              <a:spcBef>
                <a:spcPct val="0"/>
              </a:spcBef>
            </a:pPr>
            <a:r>
              <a:rPr lang="en-US" sz="1299" strike="noStrike" u="none">
                <a:solidFill>
                  <a:srgbClr val="EEF1FC"/>
                </a:solidFill>
                <a:latin typeface="Poppins"/>
                <a:ea typeface="Poppins"/>
                <a:cs typeface="Poppins"/>
                <a:sym typeface="Poppins"/>
              </a:rPr>
              <a:t>AFTER</a:t>
            </a:r>
          </a:p>
        </p:txBody>
      </p:sp>
      <p:sp>
        <p:nvSpPr>
          <p:cNvPr name="TextBox 20" id="20"/>
          <p:cNvSpPr txBox="true"/>
          <p:nvPr/>
        </p:nvSpPr>
        <p:spPr>
          <a:xfrm rot="0">
            <a:off x="5000625" y="5791200"/>
            <a:ext cx="2857500" cy="495249"/>
          </a:xfrm>
          <a:prstGeom prst="rect">
            <a:avLst/>
          </a:prstGeom>
        </p:spPr>
        <p:txBody>
          <a:bodyPr anchor="t" rtlCol="false" tIns="0" lIns="0" bIns="0" rIns="0">
            <a:spAutoFit/>
          </a:bodyPr>
          <a:lstStyle/>
          <a:p>
            <a:pPr algn="ctr" marL="0" indent="0" lvl="0">
              <a:lnSpc>
                <a:spcPts val="3747"/>
              </a:lnSpc>
              <a:spcBef>
                <a:spcPct val="0"/>
              </a:spcBef>
            </a:pPr>
            <a:r>
              <a:rPr lang="en-US" sz="3747" strike="noStrike" u="none">
                <a:solidFill>
                  <a:srgbClr val="FFFFFF"/>
                </a:solidFill>
                <a:latin typeface="Bricolage Grotesque"/>
                <a:ea typeface="Bricolage Grotesque"/>
                <a:cs typeface="Bricolage Grotesque"/>
                <a:sym typeface="Bricolage Grotesque"/>
              </a:rPr>
              <a:t>4.1%</a:t>
            </a:r>
          </a:p>
        </p:txBody>
      </p:sp>
      <p:sp>
        <p:nvSpPr>
          <p:cNvPr name="TextBox 21" id="21"/>
          <p:cNvSpPr txBox="true"/>
          <p:nvPr/>
        </p:nvSpPr>
        <p:spPr>
          <a:xfrm rot="0">
            <a:off x="5000625" y="6276975"/>
            <a:ext cx="2857500" cy="190500"/>
          </a:xfrm>
          <a:prstGeom prst="rect">
            <a:avLst/>
          </a:prstGeom>
        </p:spPr>
        <p:txBody>
          <a:bodyPr anchor="t" rtlCol="false" tIns="0" lIns="0" bIns="0" rIns="0">
            <a:spAutoFit/>
          </a:bodyPr>
          <a:lstStyle/>
          <a:p>
            <a:pPr algn="ctr" marL="0" indent="0" lvl="0">
              <a:lnSpc>
                <a:spcPts val="1439"/>
              </a:lnSpc>
              <a:spcBef>
                <a:spcPct val="0"/>
              </a:spcBef>
            </a:pPr>
            <a:r>
              <a:rPr lang="en-US" sz="1200" strike="noStrike" u="none">
                <a:solidFill>
                  <a:srgbClr val="EEF1FC"/>
                </a:solidFill>
                <a:latin typeface="Poppins"/>
                <a:ea typeface="Poppins"/>
                <a:cs typeface="Poppins"/>
                <a:sym typeface="Poppins"/>
              </a:rPr>
              <a:t>Conversion Rate</a:t>
            </a:r>
          </a:p>
        </p:txBody>
      </p:sp>
      <p:sp>
        <p:nvSpPr>
          <p:cNvPr name="TextBox 22" id="22"/>
          <p:cNvSpPr txBox="true"/>
          <p:nvPr/>
        </p:nvSpPr>
        <p:spPr>
          <a:xfrm rot="0">
            <a:off x="4210050" y="5562600"/>
            <a:ext cx="381000" cy="340939"/>
          </a:xfrm>
          <a:prstGeom prst="rect">
            <a:avLst/>
          </a:prstGeom>
        </p:spPr>
        <p:txBody>
          <a:bodyPr anchor="t" rtlCol="false" tIns="0" lIns="0" bIns="0" rIns="0">
            <a:spAutoFit/>
          </a:bodyPr>
          <a:lstStyle/>
          <a:p>
            <a:pPr algn="ctr" marL="0" indent="0" lvl="0">
              <a:lnSpc>
                <a:spcPts val="2547"/>
              </a:lnSpc>
              <a:spcBef>
                <a:spcPct val="0"/>
              </a:spcBef>
            </a:pPr>
            <a:r>
              <a:rPr lang="en-US" sz="2547" strike="noStrike" u="none">
                <a:solidFill>
                  <a:srgbClr val="293E9C"/>
                </a:solidFill>
                <a:latin typeface="Bricolage Grotesque"/>
                <a:ea typeface="Bricolage Grotesque"/>
                <a:cs typeface="Bricolage Grotesque"/>
                <a:sym typeface="Bricolage Grotesque"/>
              </a:rPr>
              <a:t>→</a:t>
            </a:r>
          </a:p>
        </p:txBody>
      </p:sp>
      <p:grpSp>
        <p:nvGrpSpPr>
          <p:cNvPr name="Group 23" id="23"/>
          <p:cNvGrpSpPr/>
          <p:nvPr/>
        </p:nvGrpSpPr>
        <p:grpSpPr>
          <a:xfrm rot="0">
            <a:off x="952500" y="6953250"/>
            <a:ext cx="7620000" cy="952500"/>
            <a:chOff x="0" y="0"/>
            <a:chExt cx="10160000" cy="1270000"/>
          </a:xfrm>
        </p:grpSpPr>
        <p:sp>
          <p:nvSpPr>
            <p:cNvPr name="Freeform 24" id="24"/>
            <p:cNvSpPr/>
            <p:nvPr/>
          </p:nvSpPr>
          <p:spPr>
            <a:xfrm flipH="false" flipV="false" rot="0">
              <a:off x="0" y="0"/>
              <a:ext cx="10160000" cy="1270000"/>
            </a:xfrm>
            <a:custGeom>
              <a:avLst/>
              <a:gdLst/>
              <a:ahLst/>
              <a:cxnLst/>
              <a:rect r="r" b="b" t="t" l="l"/>
              <a:pathLst>
                <a:path h="1270000" w="10160000">
                  <a:moveTo>
                    <a:pt x="127000" y="0"/>
                  </a:moveTo>
                  <a:lnTo>
                    <a:pt x="10033000" y="0"/>
                  </a:lnTo>
                  <a:cubicBezTo>
                    <a:pt x="10103140" y="0"/>
                    <a:pt x="10160000" y="56860"/>
                    <a:pt x="10160000" y="127000"/>
                  </a:cubicBezTo>
                  <a:lnTo>
                    <a:pt x="10160000" y="1143000"/>
                  </a:lnTo>
                  <a:cubicBezTo>
                    <a:pt x="10160000" y="1213140"/>
                    <a:pt x="10103140" y="1270000"/>
                    <a:pt x="10033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EF9E7"/>
            </a:solidFill>
          </p:spPr>
        </p:sp>
      </p:grpSp>
      <p:sp>
        <p:nvSpPr>
          <p:cNvPr name="TextBox 25" id="25"/>
          <p:cNvSpPr txBox="true"/>
          <p:nvPr/>
        </p:nvSpPr>
        <p:spPr>
          <a:xfrm rot="0">
            <a:off x="1238250" y="7019925"/>
            <a:ext cx="7048500" cy="693420"/>
          </a:xfrm>
          <a:prstGeom prst="rect">
            <a:avLst/>
          </a:prstGeom>
        </p:spPr>
        <p:txBody>
          <a:bodyPr anchor="t" rtlCol="false" tIns="0" lIns="0" bIns="0" rIns="0">
            <a:spAutoFit/>
          </a:bodyPr>
          <a:lstStyle/>
          <a:p>
            <a:pPr algn="l" marL="0" indent="0" lvl="0">
              <a:lnSpc>
                <a:spcPts val="2700"/>
              </a:lnSpc>
              <a:spcBef>
                <a:spcPct val="0"/>
              </a:spcBef>
            </a:pPr>
            <a:r>
              <a:rPr lang="en-US" b="true" sz="1800" strike="noStrike" u="none">
                <a:solidFill>
                  <a:srgbClr val="D4AC0D"/>
                </a:solidFill>
                <a:latin typeface="Poppins Bold"/>
                <a:ea typeface="Poppins Bold"/>
                <a:cs typeface="Poppins Bold"/>
                <a:sym typeface="Poppins Bold"/>
              </a:rPr>
              <a:t>Research Question:</a:t>
            </a:r>
          </a:p>
          <a:p>
            <a:pPr algn="l" marL="0" indent="0" lvl="0">
              <a:lnSpc>
                <a:spcPts val="2700"/>
              </a:lnSpc>
              <a:spcBef>
                <a:spcPct val="0"/>
              </a:spcBef>
            </a:pPr>
            <a:r>
              <a:rPr lang="en-US" sz="1800" strike="noStrike" u="none">
                <a:solidFill>
                  <a:srgbClr val="D4AC0D"/>
                </a:solidFill>
                <a:latin typeface="Poppins"/>
                <a:ea typeface="Poppins"/>
                <a:cs typeface="Poppins"/>
                <a:sym typeface="Poppins"/>
              </a:rPr>
              <a:t>Did the campaign significantly improve conversion rates?</a:t>
            </a:r>
          </a:p>
        </p:txBody>
      </p:sp>
      <p:grpSp>
        <p:nvGrpSpPr>
          <p:cNvPr name="Group 26" id="26"/>
          <p:cNvGrpSpPr/>
          <p:nvPr/>
        </p:nvGrpSpPr>
        <p:grpSpPr>
          <a:xfrm rot="0">
            <a:off x="10477500" y="3714750"/>
            <a:ext cx="5238750" cy="2667000"/>
            <a:chOff x="0" y="0"/>
            <a:chExt cx="6985000" cy="3556000"/>
          </a:xfrm>
        </p:grpSpPr>
        <p:sp>
          <p:nvSpPr>
            <p:cNvPr name="Freeform 27" id="27"/>
            <p:cNvSpPr/>
            <p:nvPr/>
          </p:nvSpPr>
          <p:spPr>
            <a:xfrm flipH="false" flipV="false" rot="0">
              <a:off x="0" y="0"/>
              <a:ext cx="6985000" cy="3556000"/>
            </a:xfrm>
            <a:custGeom>
              <a:avLst/>
              <a:gdLst/>
              <a:ahLst/>
              <a:cxnLst/>
              <a:rect r="r" b="b" t="t" l="l"/>
              <a:pathLst>
                <a:path h="3556000" w="6985000">
                  <a:moveTo>
                    <a:pt x="355600" y="0"/>
                  </a:moveTo>
                  <a:lnTo>
                    <a:pt x="6629400" y="0"/>
                  </a:lnTo>
                  <a:cubicBezTo>
                    <a:pt x="6825793" y="0"/>
                    <a:pt x="6985000" y="159208"/>
                    <a:pt x="6985000" y="355600"/>
                  </a:cubicBezTo>
                  <a:lnTo>
                    <a:pt x="6985000" y="3200400"/>
                  </a:lnTo>
                  <a:cubicBezTo>
                    <a:pt x="6985000" y="3396792"/>
                    <a:pt x="6825793" y="3556000"/>
                    <a:pt x="6629400" y="3556000"/>
                  </a:cubicBezTo>
                  <a:lnTo>
                    <a:pt x="355600" y="3556000"/>
                  </a:lnTo>
                  <a:cubicBezTo>
                    <a:pt x="159208" y="3556000"/>
                    <a:pt x="0" y="3396792"/>
                    <a:pt x="0" y="3200400"/>
                  </a:cubicBezTo>
                  <a:lnTo>
                    <a:pt x="0" y="355600"/>
                  </a:lnTo>
                  <a:cubicBezTo>
                    <a:pt x="0" y="159208"/>
                    <a:pt x="159208" y="0"/>
                    <a:pt x="355600" y="0"/>
                  </a:cubicBezTo>
                  <a:close/>
                </a:path>
              </a:pathLst>
            </a:custGeom>
            <a:solidFill>
              <a:srgbClr val="293E9C"/>
            </a:solidFill>
          </p:spPr>
        </p:sp>
      </p:grpSp>
      <p:sp>
        <p:nvSpPr>
          <p:cNvPr name="TextBox 28" id="28"/>
          <p:cNvSpPr txBox="true"/>
          <p:nvPr/>
        </p:nvSpPr>
        <p:spPr>
          <a:xfrm rot="0">
            <a:off x="10763250" y="3857625"/>
            <a:ext cx="4762500" cy="283210"/>
          </a:xfrm>
          <a:prstGeom prst="rect">
            <a:avLst/>
          </a:prstGeom>
        </p:spPr>
        <p:txBody>
          <a:bodyPr anchor="t" rtlCol="false" tIns="0" lIns="0" bIns="0" rIns="0">
            <a:spAutoFit/>
          </a:bodyPr>
          <a:lstStyle/>
          <a:p>
            <a:pPr algn="l" marL="0" indent="0" lvl="0">
              <a:lnSpc>
                <a:spcPts val="2239"/>
              </a:lnSpc>
              <a:spcBef>
                <a:spcPct val="0"/>
              </a:spcBef>
            </a:pPr>
            <a:r>
              <a:rPr lang="en-US" b="true" sz="1599" strike="noStrike" u="none">
                <a:solidFill>
                  <a:srgbClr val="FFFFFF"/>
                </a:solidFill>
                <a:latin typeface="Poppins Bold"/>
                <a:ea typeface="Poppins Bold"/>
                <a:cs typeface="Poppins Bold"/>
                <a:sym typeface="Poppins Bold"/>
              </a:rPr>
              <a:t>Hypotheses:</a:t>
            </a:r>
          </a:p>
        </p:txBody>
      </p:sp>
      <p:sp>
        <p:nvSpPr>
          <p:cNvPr name="TextBox 29" id="29"/>
          <p:cNvSpPr txBox="true"/>
          <p:nvPr/>
        </p:nvSpPr>
        <p:spPr>
          <a:xfrm rot="0">
            <a:off x="10763250" y="4229100"/>
            <a:ext cx="4762500" cy="1767840"/>
          </a:xfrm>
          <a:prstGeom prst="rect">
            <a:avLst/>
          </a:prstGeom>
        </p:spPr>
        <p:txBody>
          <a:bodyPr anchor="t" rtlCol="false" tIns="0" lIns="0" bIns="0" rIns="0">
            <a:spAutoFit/>
          </a:bodyPr>
          <a:lstStyle/>
          <a:p>
            <a:pPr algn="l" marL="0" indent="0" lvl="0">
              <a:lnSpc>
                <a:spcPts val="2399"/>
              </a:lnSpc>
              <a:spcBef>
                <a:spcPct val="0"/>
              </a:spcBef>
            </a:pPr>
            <a:r>
              <a:rPr lang="en-US" sz="1599" strike="noStrike" u="none">
                <a:solidFill>
                  <a:srgbClr val="EEF1FC"/>
                </a:solidFill>
                <a:latin typeface="Poppins"/>
                <a:ea typeface="Poppins"/>
                <a:cs typeface="Poppins"/>
                <a:sym typeface="Poppins"/>
              </a:rPr>
              <a:t>H0: p = 0.032</a:t>
            </a:r>
          </a:p>
          <a:p>
            <a:pPr algn="l" marL="0" indent="0" lvl="0">
              <a:lnSpc>
                <a:spcPts val="2399"/>
              </a:lnSpc>
              <a:spcBef>
                <a:spcPct val="0"/>
              </a:spcBef>
            </a:pPr>
            <a:r>
              <a:rPr lang="en-US" sz="1599" strike="noStrike" u="none">
                <a:solidFill>
                  <a:srgbClr val="EEF1FC"/>
                </a:solidFill>
                <a:latin typeface="Poppins"/>
                <a:ea typeface="Poppins"/>
                <a:cs typeface="Poppins"/>
                <a:sym typeface="Poppins"/>
              </a:rPr>
              <a:t>(No improvement, conversion rate</a:t>
            </a:r>
          </a:p>
          <a:p>
            <a:pPr algn="l" marL="0" indent="0" lvl="0">
              <a:lnSpc>
                <a:spcPts val="2399"/>
              </a:lnSpc>
              <a:spcBef>
                <a:spcPct val="0"/>
              </a:spcBef>
            </a:pPr>
            <a:r>
              <a:rPr lang="en-US" sz="1599" strike="noStrike" u="none">
                <a:solidFill>
                  <a:srgbClr val="EEF1FC"/>
                </a:solidFill>
                <a:latin typeface="Poppins"/>
                <a:ea typeface="Poppins"/>
                <a:cs typeface="Poppins"/>
                <a:sym typeface="Poppins"/>
              </a:rPr>
              <a:t>remains at 3.2%)</a:t>
            </a:r>
          </a:p>
          <a:p>
            <a:pPr algn="l" marL="0" indent="0" lvl="0">
              <a:lnSpc>
                <a:spcPts val="2399"/>
              </a:lnSpc>
              <a:spcBef>
                <a:spcPct val="0"/>
              </a:spcBef>
            </a:pPr>
          </a:p>
          <a:p>
            <a:pPr algn="l" marL="0" indent="0" lvl="0">
              <a:lnSpc>
                <a:spcPts val="2399"/>
              </a:lnSpc>
              <a:spcBef>
                <a:spcPct val="0"/>
              </a:spcBef>
            </a:pPr>
            <a:r>
              <a:rPr lang="en-US" sz="1599" strike="noStrike" u="none">
                <a:solidFill>
                  <a:srgbClr val="EEF1FC"/>
                </a:solidFill>
                <a:latin typeface="Poppins"/>
                <a:ea typeface="Poppins"/>
                <a:cs typeface="Poppins"/>
                <a:sym typeface="Poppins"/>
              </a:rPr>
              <a:t>H1: p &gt; 0.032</a:t>
            </a:r>
          </a:p>
          <a:p>
            <a:pPr algn="l" marL="0" indent="0" lvl="0">
              <a:lnSpc>
                <a:spcPts val="2399"/>
              </a:lnSpc>
              <a:spcBef>
                <a:spcPct val="0"/>
              </a:spcBef>
            </a:pPr>
            <a:r>
              <a:rPr lang="en-US" sz="1599" strike="noStrike" u="none">
                <a:solidFill>
                  <a:srgbClr val="EEF1FC"/>
                </a:solidFill>
                <a:latin typeface="Poppins"/>
                <a:ea typeface="Poppins"/>
                <a:cs typeface="Poppins"/>
                <a:sym typeface="Poppins"/>
              </a:rPr>
              <a:t>(Campaign improved conversion rate)</a:t>
            </a:r>
          </a:p>
        </p:txBody>
      </p:sp>
      <p:grpSp>
        <p:nvGrpSpPr>
          <p:cNvPr name="Group 30" id="30"/>
          <p:cNvGrpSpPr/>
          <p:nvPr/>
        </p:nvGrpSpPr>
        <p:grpSpPr>
          <a:xfrm rot="0">
            <a:off x="10477500" y="6667500"/>
            <a:ext cx="5238750" cy="1428750"/>
            <a:chOff x="0" y="0"/>
            <a:chExt cx="6985000" cy="1905000"/>
          </a:xfrm>
        </p:grpSpPr>
        <p:sp>
          <p:nvSpPr>
            <p:cNvPr name="Freeform 31" id="31"/>
            <p:cNvSpPr/>
            <p:nvPr/>
          </p:nvSpPr>
          <p:spPr>
            <a:xfrm flipH="false" flipV="false" rot="0">
              <a:off x="0" y="0"/>
              <a:ext cx="6985000" cy="1905000"/>
            </a:xfrm>
            <a:custGeom>
              <a:avLst/>
              <a:gdLst/>
              <a:ahLst/>
              <a:cxnLst/>
              <a:rect r="r" b="b" t="t" l="l"/>
              <a:pathLst>
                <a:path h="1905000" w="6985000">
                  <a:moveTo>
                    <a:pt x="190500" y="0"/>
                  </a:moveTo>
                  <a:lnTo>
                    <a:pt x="6794500" y="0"/>
                  </a:lnTo>
                  <a:cubicBezTo>
                    <a:pt x="6899711" y="0"/>
                    <a:pt x="6985000" y="85290"/>
                    <a:pt x="6985000" y="190500"/>
                  </a:cubicBezTo>
                  <a:lnTo>
                    <a:pt x="6985000" y="1714500"/>
                  </a:lnTo>
                  <a:cubicBezTo>
                    <a:pt x="6985000" y="1819710"/>
                    <a:pt x="6899711" y="1905000"/>
                    <a:pt x="6794500" y="1905000"/>
                  </a:cubicBezTo>
                  <a:lnTo>
                    <a:pt x="190500" y="1905000"/>
                  </a:lnTo>
                  <a:cubicBezTo>
                    <a:pt x="85290" y="1905000"/>
                    <a:pt x="0" y="1819710"/>
                    <a:pt x="0" y="1714500"/>
                  </a:cubicBezTo>
                  <a:lnTo>
                    <a:pt x="0" y="190500"/>
                  </a:lnTo>
                  <a:cubicBezTo>
                    <a:pt x="0" y="85290"/>
                    <a:pt x="85290" y="0"/>
                    <a:pt x="190500" y="0"/>
                  </a:cubicBezTo>
                  <a:close/>
                </a:path>
              </a:pathLst>
            </a:custGeom>
            <a:solidFill>
              <a:srgbClr val="EEF1FC"/>
            </a:solidFill>
          </p:spPr>
        </p:sp>
      </p:grpSp>
      <p:sp>
        <p:nvSpPr>
          <p:cNvPr name="TextBox 32" id="32"/>
          <p:cNvSpPr txBox="true"/>
          <p:nvPr/>
        </p:nvSpPr>
        <p:spPr>
          <a:xfrm rot="0">
            <a:off x="10763250" y="6753225"/>
            <a:ext cx="4762500" cy="1143000"/>
          </a:xfrm>
          <a:prstGeom prst="rect">
            <a:avLst/>
          </a:prstGeom>
        </p:spPr>
        <p:txBody>
          <a:bodyPr anchor="t" rtlCol="false" tIns="0" lIns="0" bIns="0" rIns="0">
            <a:spAutoFit/>
          </a:bodyPr>
          <a:lstStyle/>
          <a:p>
            <a:pPr algn="l" marL="0" indent="0" lvl="0">
              <a:lnSpc>
                <a:spcPts val="2250"/>
              </a:lnSpc>
              <a:spcBef>
                <a:spcPct val="0"/>
              </a:spcBef>
            </a:pPr>
            <a:r>
              <a:rPr lang="en-US" b="true" sz="1500" strike="noStrike" u="none">
                <a:solidFill>
                  <a:srgbClr val="293E9C"/>
                </a:solidFill>
                <a:latin typeface="Poppins Bold"/>
                <a:ea typeface="Poppins Bold"/>
                <a:cs typeface="Poppins Bold"/>
                <a:sym typeface="Poppins Bold"/>
              </a:rPr>
              <a:t>Given:</a:t>
            </a:r>
          </a:p>
          <a:p>
            <a:pPr algn="l" marL="0" indent="0" lvl="0">
              <a:lnSpc>
                <a:spcPts val="2250"/>
              </a:lnSpc>
              <a:spcBef>
                <a:spcPct val="0"/>
              </a:spcBef>
            </a:pPr>
            <a:r>
              <a:rPr lang="en-US" sz="1500" strike="noStrike" u="none">
                <a:solidFill>
                  <a:srgbClr val="293E9C"/>
                </a:solidFill>
                <a:latin typeface="Poppins"/>
                <a:ea typeface="Poppins"/>
                <a:cs typeface="Poppins"/>
                <a:sym typeface="Poppins"/>
              </a:rPr>
              <a:t>p̂ = 0.041 (sample proportion after campaign)</a:t>
            </a:r>
          </a:p>
          <a:p>
            <a:pPr algn="l" marL="0" indent="0" lvl="0">
              <a:lnSpc>
                <a:spcPts val="2250"/>
              </a:lnSpc>
              <a:spcBef>
                <a:spcPct val="0"/>
              </a:spcBef>
            </a:pPr>
            <a:r>
              <a:rPr lang="en-US" sz="1500" strike="noStrike" u="none">
                <a:solidFill>
                  <a:srgbClr val="293E9C"/>
                </a:solidFill>
                <a:latin typeface="Poppins"/>
                <a:ea typeface="Poppins"/>
                <a:cs typeface="Poppins"/>
                <a:sym typeface="Poppins"/>
              </a:rPr>
              <a:t>p = 0.032 (hypothesized proportion)</a:t>
            </a:r>
          </a:p>
          <a:p>
            <a:pPr algn="l" marL="0" indent="0" lvl="0">
              <a:lnSpc>
                <a:spcPts val="2250"/>
              </a:lnSpc>
              <a:spcBef>
                <a:spcPct val="0"/>
              </a:spcBef>
            </a:pPr>
            <a:r>
              <a:rPr lang="en-US" sz="1500" strike="noStrike" u="none">
                <a:solidFill>
                  <a:srgbClr val="293E9C"/>
                </a:solidFill>
                <a:latin typeface="Poppins"/>
                <a:ea typeface="Poppins"/>
                <a:cs typeface="Poppins"/>
                <a:sym typeface="Poppins"/>
              </a:rPr>
              <a:t>n = sample size (from campaign data)</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00100" y="1343025"/>
            <a:ext cx="6419850" cy="1316785"/>
            <a:chOff x="0" y="0"/>
            <a:chExt cx="8559800" cy="1755714"/>
          </a:xfrm>
        </p:grpSpPr>
        <p:sp>
          <p:nvSpPr>
            <p:cNvPr name="TextBox 3" id="3"/>
            <p:cNvSpPr txBox="true"/>
            <p:nvPr/>
          </p:nvSpPr>
          <p:spPr>
            <a:xfrm rot="0">
              <a:off x="304800" y="85725"/>
              <a:ext cx="8255000" cy="1669989"/>
            </a:xfrm>
            <a:prstGeom prst="rect">
              <a:avLst/>
            </a:prstGeom>
          </p:spPr>
          <p:txBody>
            <a:bodyPr anchor="t" rtlCol="false" tIns="0" lIns="0" bIns="0" rIns="0">
              <a:spAutoFit/>
            </a:bodyPr>
            <a:lstStyle/>
            <a:p>
              <a:pPr algn="l" marL="0" indent="0" lvl="0">
                <a:lnSpc>
                  <a:spcPts val="4718"/>
                </a:lnSpc>
                <a:spcBef>
                  <a:spcPct val="0"/>
                </a:spcBef>
              </a:pPr>
              <a:r>
                <a:rPr lang="en-US" sz="4815" spc="-308" strike="noStrike" u="none">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Excel Practice</a:t>
              </a:r>
            </a:p>
            <a:p>
              <a:pPr algn="l" marL="0" indent="0" lvl="0">
                <a:lnSpc>
                  <a:spcPts val="4718"/>
                </a:lnSpc>
                <a:spcBef>
                  <a:spcPct val="0"/>
                </a:spcBef>
              </a:pPr>
              <a:r>
                <a:rPr lang="en-US" sz="4815" spc="-308" strike="noStrike" u="none">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NORM.S.DIST Function</a:t>
              </a:r>
            </a:p>
          </p:txBody>
        </p:sp>
        <p:grpSp>
          <p:nvGrpSpPr>
            <p:cNvPr name="Group 4" id="4"/>
            <p:cNvGrpSpPr/>
            <p:nvPr/>
          </p:nvGrpSpPr>
          <p:grpSpPr>
            <a:xfrm rot="0">
              <a:off x="0" y="0"/>
              <a:ext cx="76200" cy="1651000"/>
              <a:chOff x="0" y="0"/>
              <a:chExt cx="15052" cy="326123"/>
            </a:xfrm>
          </p:grpSpPr>
          <p:sp>
            <p:nvSpPr>
              <p:cNvPr name="Freeform 5" id="5"/>
              <p:cNvSpPr/>
              <p:nvPr/>
            </p:nvSpPr>
            <p:spPr>
              <a:xfrm flipH="false" flipV="false" rot="0">
                <a:off x="0" y="0"/>
                <a:ext cx="15052" cy="326123"/>
              </a:xfrm>
              <a:custGeom>
                <a:avLst/>
                <a:gdLst/>
                <a:ahLst/>
                <a:cxnLst/>
                <a:rect r="r" b="b" t="t" l="l"/>
                <a:pathLst>
                  <a:path h="326123" w="15052">
                    <a:moveTo>
                      <a:pt x="0" y="0"/>
                    </a:moveTo>
                    <a:lnTo>
                      <a:pt x="15052" y="0"/>
                    </a:lnTo>
                    <a:lnTo>
                      <a:pt x="15052" y="326123"/>
                    </a:lnTo>
                    <a:lnTo>
                      <a:pt x="0" y="326123"/>
                    </a:lnTo>
                    <a:close/>
                  </a:path>
                </a:pathLst>
              </a:custGeom>
              <a:solidFill>
                <a:srgbClr val="3A58E4"/>
              </a:solidFill>
            </p:spPr>
          </p:sp>
          <p:sp>
            <p:nvSpPr>
              <p:cNvPr name="TextBox 6" id="6"/>
              <p:cNvSpPr txBox="true"/>
              <p:nvPr/>
            </p:nvSpPr>
            <p:spPr>
              <a:xfrm>
                <a:off x="0" y="-38100"/>
                <a:ext cx="15052" cy="364223"/>
              </a:xfrm>
              <a:prstGeom prst="rect">
                <a:avLst/>
              </a:prstGeom>
            </p:spPr>
            <p:txBody>
              <a:bodyPr anchor="ctr" rtlCol="false" tIns="50800" lIns="50800" bIns="50800" rIns="50800"/>
              <a:lstStyle/>
              <a:p>
                <a:pPr algn="ctr" marL="0" indent="0" lvl="0">
                  <a:lnSpc>
                    <a:spcPts val="2659"/>
                  </a:lnSpc>
                  <a:spcBef>
                    <a:spcPct val="0"/>
                  </a:spcBef>
                </a:pPr>
              </a:p>
            </p:txBody>
          </p:sp>
        </p:grpSp>
      </p:grpSp>
      <p:sp>
        <p:nvSpPr>
          <p:cNvPr name="AutoShape 7" id="7"/>
          <p:cNvSpPr/>
          <p:nvPr/>
        </p:nvSpPr>
        <p:spPr>
          <a:xfrm>
            <a:off x="841468" y="3873685"/>
            <a:ext cx="0" cy="3112796"/>
          </a:xfrm>
          <a:prstGeom prst="line">
            <a:avLst/>
          </a:prstGeom>
          <a:ln cap="rnd" w="28575">
            <a:solidFill>
              <a:srgbClr val="EEF1FC"/>
            </a:solidFill>
            <a:prstDash val="solid"/>
            <a:headEnd type="none" len="sm" w="sm"/>
            <a:tailEnd type="none" len="sm" w="sm"/>
          </a:ln>
        </p:spPr>
      </p:sp>
      <p:grpSp>
        <p:nvGrpSpPr>
          <p:cNvPr name="Group 8" id="8"/>
          <p:cNvGrpSpPr/>
          <p:nvPr/>
        </p:nvGrpSpPr>
        <p:grpSpPr>
          <a:xfrm rot="0">
            <a:off x="228600" y="-1190625"/>
            <a:ext cx="6667500" cy="195580"/>
            <a:chOff x="0" y="0"/>
            <a:chExt cx="8890000" cy="260773"/>
          </a:xfrm>
        </p:grpSpPr>
        <p:sp>
          <p:nvSpPr>
            <p:cNvPr name="TextBox 9" id="9"/>
            <p:cNvSpPr txBox="true"/>
            <p:nvPr/>
          </p:nvSpPr>
          <p:spPr>
            <a:xfrm rot="0">
              <a:off x="0" y="-38100"/>
              <a:ext cx="8890000" cy="298873"/>
            </a:xfrm>
            <a:prstGeom prst="rect">
              <a:avLst/>
            </a:prstGeom>
          </p:spPr>
          <p:txBody>
            <a:bodyPr anchor="t" rtlCol="false" tIns="0" lIns="0" bIns="0" rIns="0">
              <a:spAutoFit/>
            </a:bodyPr>
            <a:lstStyle/>
            <a:p>
              <a:pPr algn="l" marL="0" indent="0" lvl="0">
                <a:lnSpc>
                  <a:spcPts val="1819"/>
                </a:lnSpc>
                <a:spcBef>
                  <a:spcPct val="0"/>
                </a:spcBef>
              </a:pPr>
              <a:r>
                <a:rPr lang="en-US" b="true" sz="1299" spc="-32" strike="noStrike" u="none">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STEP-BY-STEP WORKFLOW FOR P-VALUE CALCULATION</a:t>
              </a:r>
            </a:p>
          </p:txBody>
        </p:sp>
      </p:grpSp>
      <p:grpSp>
        <p:nvGrpSpPr>
          <p:cNvPr name="Group 10" id="10"/>
          <p:cNvGrpSpPr/>
          <p:nvPr/>
        </p:nvGrpSpPr>
        <p:grpSpPr>
          <a:xfrm rot="0">
            <a:off x="238125" y="0"/>
            <a:ext cx="762000" cy="704850"/>
            <a:chOff x="0" y="0"/>
            <a:chExt cx="1016000" cy="939800"/>
          </a:xfrm>
        </p:grpSpPr>
        <p:grpSp>
          <p:nvGrpSpPr>
            <p:cNvPr name="Group 11" id="11"/>
            <p:cNvGrpSpPr/>
            <p:nvPr/>
          </p:nvGrpSpPr>
          <p:grpSpPr>
            <a:xfrm rot="0">
              <a:off x="0" y="0"/>
              <a:ext cx="1016000" cy="939800"/>
              <a:chOff x="0" y="0"/>
              <a:chExt cx="694324" cy="642249"/>
            </a:xfrm>
          </p:grpSpPr>
          <p:sp>
            <p:nvSpPr>
              <p:cNvPr name="Freeform 12" id="12"/>
              <p:cNvSpPr/>
              <p:nvPr/>
            </p:nvSpPr>
            <p:spPr>
              <a:xfrm flipH="false" flipV="false" rot="0">
                <a:off x="0" y="0"/>
                <a:ext cx="694324" cy="642249"/>
              </a:xfrm>
              <a:custGeom>
                <a:avLst/>
                <a:gdLst/>
                <a:ahLst/>
                <a:cxnLst/>
                <a:rect r="r" b="b" t="t" l="l"/>
                <a:pathLst>
                  <a:path h="642249" w="694324">
                    <a:moveTo>
                      <a:pt x="0" y="0"/>
                    </a:moveTo>
                    <a:lnTo>
                      <a:pt x="694324" y="0"/>
                    </a:lnTo>
                    <a:lnTo>
                      <a:pt x="694324" y="642249"/>
                    </a:lnTo>
                    <a:lnTo>
                      <a:pt x="0" y="64224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3" id="13"/>
              <p:cNvSpPr txBox="true"/>
              <p:nvPr/>
            </p:nvSpPr>
            <p:spPr>
              <a:xfrm>
                <a:off x="0" y="-38100"/>
                <a:ext cx="694324" cy="680349"/>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14" id="14"/>
            <p:cNvSpPr txBox="true"/>
            <p:nvPr/>
          </p:nvSpPr>
          <p:spPr>
            <a:xfrm rot="0">
              <a:off x="0" y="501650"/>
              <a:ext cx="749300" cy="200218"/>
            </a:xfrm>
            <a:prstGeom prst="rect">
              <a:avLst/>
            </a:prstGeom>
          </p:spPr>
          <p:txBody>
            <a:bodyPr anchor="t" rtlCol="false" tIns="0" lIns="0" bIns="0" rIns="0">
              <a:spAutoFit/>
            </a:bodyPr>
            <a:lstStyle/>
            <a:p>
              <a:pPr algn="ctr" marL="0" indent="0" lvl="0">
                <a:lnSpc>
                  <a:spcPts val="1085"/>
                </a:lnSpc>
                <a:spcBef>
                  <a:spcPct val="0"/>
                </a:spcBef>
              </a:pPr>
              <a:r>
                <a:rPr lang="en-US" sz="1107" spc="-70" strike="noStrike" u="none">
                  <a:solidFill>
                    <a:srgbClr val="FFFFFF"/>
                  </a:solidFill>
                  <a:latin typeface="Bricolage Grotesque"/>
                  <a:ea typeface="Bricolage Grotesque"/>
                  <a:cs typeface="Bricolage Grotesque"/>
                  <a:sym typeface="Bricolage Grotesque"/>
                </a:rPr>
                <a:t>27</a:t>
              </a:r>
            </a:p>
          </p:txBody>
        </p:sp>
      </p:grpSp>
      <p:sp>
        <p:nvSpPr>
          <p:cNvPr name="Freeform 15" id="15"/>
          <p:cNvSpPr/>
          <p:nvPr/>
        </p:nvSpPr>
        <p:spPr>
          <a:xfrm flipH="false" flipV="false" rot="0">
            <a:off x="10001250" y="2857500"/>
            <a:ext cx="6667500" cy="5238750"/>
          </a:xfrm>
          <a:custGeom>
            <a:avLst/>
            <a:gdLst/>
            <a:ahLst/>
            <a:cxnLst/>
            <a:rect r="r" b="b" t="t" l="l"/>
            <a:pathLst>
              <a:path h="5238750" w="6667500">
                <a:moveTo>
                  <a:pt x="0" y="0"/>
                </a:moveTo>
                <a:lnTo>
                  <a:pt x="6667500" y="0"/>
                </a:lnTo>
                <a:lnTo>
                  <a:pt x="6667500" y="5238750"/>
                </a:lnTo>
                <a:lnTo>
                  <a:pt x="0" y="5238750"/>
                </a:lnTo>
                <a:lnTo>
                  <a:pt x="0" y="0"/>
                </a:lnTo>
                <a:close/>
              </a:path>
            </a:pathLst>
          </a:custGeom>
          <a:blipFill>
            <a:blip r:embed="rId2"/>
            <a:stretch>
              <a:fillRect l="0" t="-3846" r="0" b="-3846"/>
            </a:stretch>
          </a:blipFill>
        </p:spPr>
      </p:sp>
      <p:sp>
        <p:nvSpPr>
          <p:cNvPr name="TextBox 16" id="16"/>
          <p:cNvSpPr txBox="true"/>
          <p:nvPr/>
        </p:nvSpPr>
        <p:spPr>
          <a:xfrm rot="0">
            <a:off x="1286153" y="7278711"/>
            <a:ext cx="8337847" cy="241393"/>
          </a:xfrm>
          <a:prstGeom prst="rect">
            <a:avLst/>
          </a:prstGeom>
        </p:spPr>
        <p:txBody>
          <a:bodyPr anchor="t" rtlCol="false" tIns="0" lIns="0" bIns="0" rIns="0">
            <a:spAutoFit/>
          </a:bodyPr>
          <a:lstStyle/>
          <a:p>
            <a:pPr algn="l" marL="0" indent="0" lvl="0">
              <a:lnSpc>
                <a:spcPts val="1820"/>
              </a:lnSpc>
              <a:spcBef>
                <a:spcPct val="0"/>
              </a:spcBef>
            </a:pPr>
            <a:r>
              <a:rPr lang="en-US" sz="1517" strike="noStrike" u="none">
                <a:solidFill>
                  <a:srgbClr val="3A58E4"/>
                </a:solidFill>
                <a:latin typeface="Poppins"/>
                <a:ea typeface="Poppins"/>
                <a:cs typeface="Poppins"/>
                <a:sym typeface="Poppins"/>
              </a:rPr>
              <a:t>=2*(1-NORM.S.DIST(z, TRUE)) for two-tailed test</a:t>
            </a:r>
          </a:p>
        </p:txBody>
      </p:sp>
      <p:sp>
        <p:nvSpPr>
          <p:cNvPr name="TextBox 17" id="17"/>
          <p:cNvSpPr txBox="true"/>
          <p:nvPr/>
        </p:nvSpPr>
        <p:spPr>
          <a:xfrm rot="0">
            <a:off x="1286153" y="7023017"/>
            <a:ext cx="8337847" cy="296978"/>
          </a:xfrm>
          <a:prstGeom prst="rect">
            <a:avLst/>
          </a:prstGeom>
        </p:spPr>
        <p:txBody>
          <a:bodyPr anchor="t" rtlCol="false" tIns="0" lIns="0" bIns="0" rIns="0">
            <a:spAutoFit/>
          </a:bodyPr>
          <a:lstStyle/>
          <a:p>
            <a:pPr algn="l" marL="0" indent="0" lvl="0">
              <a:lnSpc>
                <a:spcPts val="2240"/>
              </a:lnSpc>
              <a:spcBef>
                <a:spcPct val="0"/>
              </a:spcBef>
            </a:pPr>
            <a:r>
              <a:rPr lang="en-US" b="true" sz="1867" strike="noStrike" u="none">
                <a:solidFill>
                  <a:srgbClr val="293E9C"/>
                </a:solidFill>
                <a:latin typeface="Poppins Bold"/>
                <a:ea typeface="Poppins Bold"/>
                <a:cs typeface="Poppins Bold"/>
                <a:sym typeface="Poppins Bold"/>
              </a:rPr>
              <a:t>Calculate p-value</a:t>
            </a:r>
          </a:p>
        </p:txBody>
      </p:sp>
      <p:grpSp>
        <p:nvGrpSpPr>
          <p:cNvPr name="Group 18" id="18"/>
          <p:cNvGrpSpPr/>
          <p:nvPr/>
        </p:nvGrpSpPr>
        <p:grpSpPr>
          <a:xfrm rot="0">
            <a:off x="619125" y="6986482"/>
            <a:ext cx="444685" cy="444685"/>
            <a:chOff x="0" y="0"/>
            <a:chExt cx="508000" cy="508000"/>
          </a:xfrm>
        </p:grpSpPr>
        <p:sp>
          <p:nvSpPr>
            <p:cNvPr name="Freeform 19" id="19"/>
            <p:cNvSpPr/>
            <p:nvPr/>
          </p:nvSpPr>
          <p:spPr>
            <a:xfrm flipH="false" flipV="false" rot="0">
              <a:off x="0" y="0"/>
              <a:ext cx="508000" cy="508000"/>
            </a:xfrm>
            <a:custGeom>
              <a:avLst/>
              <a:gdLst/>
              <a:ahLst/>
              <a:cxnLst/>
              <a:rect r="r" b="b" t="t" l="l"/>
              <a:pathLst>
                <a:path h="508000" w="508000">
                  <a:moveTo>
                    <a:pt x="254000" y="0"/>
                  </a:moveTo>
                  <a:cubicBezTo>
                    <a:pt x="113720" y="0"/>
                    <a:pt x="0" y="113720"/>
                    <a:pt x="0" y="254000"/>
                  </a:cubicBezTo>
                  <a:cubicBezTo>
                    <a:pt x="0" y="394280"/>
                    <a:pt x="113720" y="508000"/>
                    <a:pt x="254000" y="508000"/>
                  </a:cubicBezTo>
                  <a:cubicBezTo>
                    <a:pt x="394280" y="508000"/>
                    <a:pt x="508000" y="394280"/>
                    <a:pt x="508000" y="254000"/>
                  </a:cubicBezTo>
                  <a:cubicBezTo>
                    <a:pt x="508000" y="113720"/>
                    <a:pt x="394280" y="0"/>
                    <a:pt x="254000" y="0"/>
                  </a:cubicBezTo>
                  <a:close/>
                </a:path>
              </a:pathLst>
            </a:custGeom>
            <a:solidFill>
              <a:srgbClr val="293E9C"/>
            </a:solidFill>
          </p:spPr>
        </p:sp>
      </p:grpSp>
      <p:sp>
        <p:nvSpPr>
          <p:cNvPr name="TextBox 20" id="20"/>
          <p:cNvSpPr txBox="true"/>
          <p:nvPr/>
        </p:nvSpPr>
        <p:spPr>
          <a:xfrm rot="0">
            <a:off x="619125" y="7043632"/>
            <a:ext cx="444685" cy="385247"/>
          </a:xfrm>
          <a:prstGeom prst="rect">
            <a:avLst/>
          </a:prstGeom>
        </p:spPr>
        <p:txBody>
          <a:bodyPr anchor="t" rtlCol="false" tIns="0" lIns="0" bIns="0" rIns="0">
            <a:spAutoFit/>
          </a:bodyPr>
          <a:lstStyle/>
          <a:p>
            <a:pPr algn="ctr" marL="0" indent="0" lvl="0">
              <a:lnSpc>
                <a:spcPts val="2973"/>
              </a:lnSpc>
              <a:spcBef>
                <a:spcPct val="0"/>
              </a:spcBef>
            </a:pPr>
            <a:r>
              <a:rPr lang="en-US" sz="2973" strike="noStrike" u="none">
                <a:solidFill>
                  <a:srgbClr val="FFFFFF"/>
                </a:solidFill>
                <a:latin typeface="Bricolage Grotesque"/>
                <a:ea typeface="Bricolage Grotesque"/>
                <a:cs typeface="Bricolage Grotesque"/>
                <a:sym typeface="Bricolage Grotesque"/>
              </a:rPr>
              <a:t>5</a:t>
            </a:r>
          </a:p>
        </p:txBody>
      </p:sp>
      <p:sp>
        <p:nvSpPr>
          <p:cNvPr name="TextBox 21" id="21"/>
          <p:cNvSpPr txBox="true"/>
          <p:nvPr/>
        </p:nvSpPr>
        <p:spPr>
          <a:xfrm rot="0">
            <a:off x="1286153" y="6389341"/>
            <a:ext cx="8337847" cy="241393"/>
          </a:xfrm>
          <a:prstGeom prst="rect">
            <a:avLst/>
          </a:prstGeom>
        </p:spPr>
        <p:txBody>
          <a:bodyPr anchor="t" rtlCol="false" tIns="0" lIns="0" bIns="0" rIns="0">
            <a:spAutoFit/>
          </a:bodyPr>
          <a:lstStyle/>
          <a:p>
            <a:pPr algn="l" marL="0" indent="0" lvl="0">
              <a:lnSpc>
                <a:spcPts val="1820"/>
              </a:lnSpc>
              <a:spcBef>
                <a:spcPct val="0"/>
              </a:spcBef>
            </a:pPr>
            <a:r>
              <a:rPr lang="en-US" sz="1517" strike="noStrike" u="none">
                <a:solidFill>
                  <a:srgbClr val="3A58E4"/>
                </a:solidFill>
                <a:latin typeface="Poppins"/>
                <a:ea typeface="Poppins"/>
                <a:cs typeface="Poppins"/>
                <a:sym typeface="Poppins"/>
              </a:rPr>
              <a:t>Z = (x̄ - μ₀) / SE</a:t>
            </a:r>
          </a:p>
        </p:txBody>
      </p:sp>
      <p:sp>
        <p:nvSpPr>
          <p:cNvPr name="TextBox 22" id="22"/>
          <p:cNvSpPr txBox="true"/>
          <p:nvPr/>
        </p:nvSpPr>
        <p:spPr>
          <a:xfrm rot="0">
            <a:off x="1286153" y="6133647"/>
            <a:ext cx="8337847" cy="296978"/>
          </a:xfrm>
          <a:prstGeom prst="rect">
            <a:avLst/>
          </a:prstGeom>
        </p:spPr>
        <p:txBody>
          <a:bodyPr anchor="t" rtlCol="false" tIns="0" lIns="0" bIns="0" rIns="0">
            <a:spAutoFit/>
          </a:bodyPr>
          <a:lstStyle/>
          <a:p>
            <a:pPr algn="l" marL="0" indent="0" lvl="0">
              <a:lnSpc>
                <a:spcPts val="2240"/>
              </a:lnSpc>
              <a:spcBef>
                <a:spcPct val="0"/>
              </a:spcBef>
            </a:pPr>
            <a:r>
              <a:rPr lang="en-US" b="true" sz="1867" strike="noStrike" u="none">
                <a:solidFill>
                  <a:srgbClr val="293E9C"/>
                </a:solidFill>
                <a:latin typeface="Poppins Bold"/>
                <a:ea typeface="Poppins Bold"/>
                <a:cs typeface="Poppins Bold"/>
                <a:sym typeface="Poppins Bold"/>
              </a:rPr>
              <a:t>Calculate Z</a:t>
            </a:r>
          </a:p>
        </p:txBody>
      </p:sp>
      <p:grpSp>
        <p:nvGrpSpPr>
          <p:cNvPr name="Group 23" id="23"/>
          <p:cNvGrpSpPr/>
          <p:nvPr/>
        </p:nvGrpSpPr>
        <p:grpSpPr>
          <a:xfrm rot="0">
            <a:off x="619125" y="6097111"/>
            <a:ext cx="444685" cy="444685"/>
            <a:chOff x="0" y="0"/>
            <a:chExt cx="508000" cy="508000"/>
          </a:xfrm>
        </p:grpSpPr>
        <p:sp>
          <p:nvSpPr>
            <p:cNvPr name="Freeform 24" id="24"/>
            <p:cNvSpPr/>
            <p:nvPr/>
          </p:nvSpPr>
          <p:spPr>
            <a:xfrm flipH="false" flipV="false" rot="0">
              <a:off x="0" y="0"/>
              <a:ext cx="508000" cy="508000"/>
            </a:xfrm>
            <a:custGeom>
              <a:avLst/>
              <a:gdLst/>
              <a:ahLst/>
              <a:cxnLst/>
              <a:rect r="r" b="b" t="t" l="l"/>
              <a:pathLst>
                <a:path h="508000" w="508000">
                  <a:moveTo>
                    <a:pt x="254000" y="0"/>
                  </a:moveTo>
                  <a:cubicBezTo>
                    <a:pt x="113720" y="0"/>
                    <a:pt x="0" y="113720"/>
                    <a:pt x="0" y="254000"/>
                  </a:cubicBezTo>
                  <a:cubicBezTo>
                    <a:pt x="0" y="394280"/>
                    <a:pt x="113720" y="508000"/>
                    <a:pt x="254000" y="508000"/>
                  </a:cubicBezTo>
                  <a:cubicBezTo>
                    <a:pt x="394280" y="508000"/>
                    <a:pt x="508000" y="394280"/>
                    <a:pt x="508000" y="254000"/>
                  </a:cubicBezTo>
                  <a:cubicBezTo>
                    <a:pt x="508000" y="113720"/>
                    <a:pt x="394280" y="0"/>
                    <a:pt x="254000" y="0"/>
                  </a:cubicBezTo>
                  <a:close/>
                </a:path>
              </a:pathLst>
            </a:custGeom>
            <a:solidFill>
              <a:srgbClr val="293E9C"/>
            </a:solidFill>
          </p:spPr>
        </p:sp>
      </p:grpSp>
      <p:sp>
        <p:nvSpPr>
          <p:cNvPr name="TextBox 25" id="25"/>
          <p:cNvSpPr txBox="true"/>
          <p:nvPr/>
        </p:nvSpPr>
        <p:spPr>
          <a:xfrm rot="0">
            <a:off x="619125" y="6154261"/>
            <a:ext cx="444685" cy="385247"/>
          </a:xfrm>
          <a:prstGeom prst="rect">
            <a:avLst/>
          </a:prstGeom>
        </p:spPr>
        <p:txBody>
          <a:bodyPr anchor="t" rtlCol="false" tIns="0" lIns="0" bIns="0" rIns="0">
            <a:spAutoFit/>
          </a:bodyPr>
          <a:lstStyle/>
          <a:p>
            <a:pPr algn="ctr" marL="0" indent="0" lvl="0">
              <a:lnSpc>
                <a:spcPts val="2973"/>
              </a:lnSpc>
              <a:spcBef>
                <a:spcPct val="0"/>
              </a:spcBef>
            </a:pPr>
            <a:r>
              <a:rPr lang="en-US" sz="2973" strike="noStrike" u="none">
                <a:solidFill>
                  <a:srgbClr val="FFFFFF"/>
                </a:solidFill>
                <a:latin typeface="Bricolage Grotesque"/>
                <a:ea typeface="Bricolage Grotesque"/>
                <a:cs typeface="Bricolage Grotesque"/>
                <a:sym typeface="Bricolage Grotesque"/>
              </a:rPr>
              <a:t>4</a:t>
            </a:r>
          </a:p>
        </p:txBody>
      </p:sp>
      <p:sp>
        <p:nvSpPr>
          <p:cNvPr name="TextBox 26" id="26"/>
          <p:cNvSpPr txBox="true"/>
          <p:nvPr/>
        </p:nvSpPr>
        <p:spPr>
          <a:xfrm rot="0">
            <a:off x="1286153" y="5499970"/>
            <a:ext cx="8337847" cy="241393"/>
          </a:xfrm>
          <a:prstGeom prst="rect">
            <a:avLst/>
          </a:prstGeom>
        </p:spPr>
        <p:txBody>
          <a:bodyPr anchor="t" rtlCol="false" tIns="0" lIns="0" bIns="0" rIns="0">
            <a:spAutoFit/>
          </a:bodyPr>
          <a:lstStyle/>
          <a:p>
            <a:pPr algn="l" marL="0" indent="0" lvl="0">
              <a:lnSpc>
                <a:spcPts val="1820"/>
              </a:lnSpc>
              <a:spcBef>
                <a:spcPct val="0"/>
              </a:spcBef>
            </a:pPr>
            <a:r>
              <a:rPr lang="en-US" sz="1517" strike="noStrike" u="none">
                <a:solidFill>
                  <a:srgbClr val="3A58E4"/>
                </a:solidFill>
                <a:latin typeface="Poppins"/>
                <a:ea typeface="Poppins"/>
                <a:cs typeface="Poppins"/>
                <a:sym typeface="Poppins"/>
              </a:rPr>
              <a:t>Use =STDEV.S(range)/SQRT(n) for standard error</a:t>
            </a:r>
          </a:p>
        </p:txBody>
      </p:sp>
      <p:sp>
        <p:nvSpPr>
          <p:cNvPr name="TextBox 27" id="27"/>
          <p:cNvSpPr txBox="true"/>
          <p:nvPr/>
        </p:nvSpPr>
        <p:spPr>
          <a:xfrm rot="0">
            <a:off x="1286153" y="5244276"/>
            <a:ext cx="8337847" cy="296978"/>
          </a:xfrm>
          <a:prstGeom prst="rect">
            <a:avLst/>
          </a:prstGeom>
        </p:spPr>
        <p:txBody>
          <a:bodyPr anchor="t" rtlCol="false" tIns="0" lIns="0" bIns="0" rIns="0">
            <a:spAutoFit/>
          </a:bodyPr>
          <a:lstStyle/>
          <a:p>
            <a:pPr algn="l" marL="0" indent="0" lvl="0">
              <a:lnSpc>
                <a:spcPts val="2240"/>
              </a:lnSpc>
              <a:spcBef>
                <a:spcPct val="0"/>
              </a:spcBef>
            </a:pPr>
            <a:r>
              <a:rPr lang="en-US" b="true" sz="1867" strike="noStrike" u="none">
                <a:solidFill>
                  <a:srgbClr val="293E9C"/>
                </a:solidFill>
                <a:latin typeface="Poppins Bold"/>
                <a:ea typeface="Poppins Bold"/>
                <a:cs typeface="Poppins Bold"/>
                <a:sym typeface="Poppins Bold"/>
              </a:rPr>
              <a:t>Calculate SE</a:t>
            </a:r>
          </a:p>
        </p:txBody>
      </p:sp>
      <p:grpSp>
        <p:nvGrpSpPr>
          <p:cNvPr name="Group 28" id="28"/>
          <p:cNvGrpSpPr/>
          <p:nvPr/>
        </p:nvGrpSpPr>
        <p:grpSpPr>
          <a:xfrm rot="0">
            <a:off x="619125" y="5207741"/>
            <a:ext cx="444685" cy="444685"/>
            <a:chOff x="0" y="0"/>
            <a:chExt cx="508000" cy="508000"/>
          </a:xfrm>
        </p:grpSpPr>
        <p:sp>
          <p:nvSpPr>
            <p:cNvPr name="Freeform 29" id="29"/>
            <p:cNvSpPr/>
            <p:nvPr/>
          </p:nvSpPr>
          <p:spPr>
            <a:xfrm flipH="false" flipV="false" rot="0">
              <a:off x="0" y="0"/>
              <a:ext cx="508000" cy="508000"/>
            </a:xfrm>
            <a:custGeom>
              <a:avLst/>
              <a:gdLst/>
              <a:ahLst/>
              <a:cxnLst/>
              <a:rect r="r" b="b" t="t" l="l"/>
              <a:pathLst>
                <a:path h="508000" w="508000">
                  <a:moveTo>
                    <a:pt x="254000" y="0"/>
                  </a:moveTo>
                  <a:cubicBezTo>
                    <a:pt x="113720" y="0"/>
                    <a:pt x="0" y="113720"/>
                    <a:pt x="0" y="254000"/>
                  </a:cubicBezTo>
                  <a:cubicBezTo>
                    <a:pt x="0" y="394280"/>
                    <a:pt x="113720" y="508000"/>
                    <a:pt x="254000" y="508000"/>
                  </a:cubicBezTo>
                  <a:cubicBezTo>
                    <a:pt x="394280" y="508000"/>
                    <a:pt x="508000" y="394280"/>
                    <a:pt x="508000" y="254000"/>
                  </a:cubicBezTo>
                  <a:cubicBezTo>
                    <a:pt x="508000" y="113720"/>
                    <a:pt x="394280" y="0"/>
                    <a:pt x="254000" y="0"/>
                  </a:cubicBezTo>
                  <a:close/>
                </a:path>
              </a:pathLst>
            </a:custGeom>
            <a:solidFill>
              <a:srgbClr val="293E9C"/>
            </a:solidFill>
          </p:spPr>
        </p:sp>
      </p:grpSp>
      <p:sp>
        <p:nvSpPr>
          <p:cNvPr name="TextBox 30" id="30"/>
          <p:cNvSpPr txBox="true"/>
          <p:nvPr/>
        </p:nvSpPr>
        <p:spPr>
          <a:xfrm rot="0">
            <a:off x="619125" y="5264891"/>
            <a:ext cx="444685" cy="385247"/>
          </a:xfrm>
          <a:prstGeom prst="rect">
            <a:avLst/>
          </a:prstGeom>
        </p:spPr>
        <p:txBody>
          <a:bodyPr anchor="t" rtlCol="false" tIns="0" lIns="0" bIns="0" rIns="0">
            <a:spAutoFit/>
          </a:bodyPr>
          <a:lstStyle/>
          <a:p>
            <a:pPr algn="ctr" marL="0" indent="0" lvl="0">
              <a:lnSpc>
                <a:spcPts val="2973"/>
              </a:lnSpc>
              <a:spcBef>
                <a:spcPct val="0"/>
              </a:spcBef>
            </a:pPr>
            <a:r>
              <a:rPr lang="en-US" sz="2973" strike="noStrike" u="none">
                <a:solidFill>
                  <a:srgbClr val="FFFFFF"/>
                </a:solidFill>
                <a:latin typeface="Bricolage Grotesque"/>
                <a:ea typeface="Bricolage Grotesque"/>
                <a:cs typeface="Bricolage Grotesque"/>
                <a:sym typeface="Bricolage Grotesque"/>
              </a:rPr>
              <a:t>3</a:t>
            </a:r>
          </a:p>
        </p:txBody>
      </p:sp>
      <p:sp>
        <p:nvSpPr>
          <p:cNvPr name="TextBox 31" id="31"/>
          <p:cNvSpPr txBox="true"/>
          <p:nvPr/>
        </p:nvSpPr>
        <p:spPr>
          <a:xfrm rot="0">
            <a:off x="1286153" y="4610600"/>
            <a:ext cx="8337847" cy="241393"/>
          </a:xfrm>
          <a:prstGeom prst="rect">
            <a:avLst/>
          </a:prstGeom>
        </p:spPr>
        <p:txBody>
          <a:bodyPr anchor="t" rtlCol="false" tIns="0" lIns="0" bIns="0" rIns="0">
            <a:spAutoFit/>
          </a:bodyPr>
          <a:lstStyle/>
          <a:p>
            <a:pPr algn="l" marL="0" indent="0" lvl="0">
              <a:lnSpc>
                <a:spcPts val="1820"/>
              </a:lnSpc>
              <a:spcBef>
                <a:spcPct val="0"/>
              </a:spcBef>
            </a:pPr>
            <a:r>
              <a:rPr lang="en-US" sz="1517" strike="noStrike" u="none">
                <a:solidFill>
                  <a:srgbClr val="3A58E4"/>
                </a:solidFill>
                <a:latin typeface="Poppins"/>
                <a:ea typeface="Poppins"/>
                <a:cs typeface="Poppins"/>
                <a:sym typeface="Poppins"/>
              </a:rPr>
              <a:t>Use =AVERAGE(range) to find sample mean</a:t>
            </a:r>
          </a:p>
        </p:txBody>
      </p:sp>
      <p:sp>
        <p:nvSpPr>
          <p:cNvPr name="TextBox 32" id="32"/>
          <p:cNvSpPr txBox="true"/>
          <p:nvPr/>
        </p:nvSpPr>
        <p:spPr>
          <a:xfrm rot="0">
            <a:off x="1286153" y="4354906"/>
            <a:ext cx="8337847" cy="296978"/>
          </a:xfrm>
          <a:prstGeom prst="rect">
            <a:avLst/>
          </a:prstGeom>
        </p:spPr>
        <p:txBody>
          <a:bodyPr anchor="t" rtlCol="false" tIns="0" lIns="0" bIns="0" rIns="0">
            <a:spAutoFit/>
          </a:bodyPr>
          <a:lstStyle/>
          <a:p>
            <a:pPr algn="l" marL="0" indent="0" lvl="0">
              <a:lnSpc>
                <a:spcPts val="2240"/>
              </a:lnSpc>
              <a:spcBef>
                <a:spcPct val="0"/>
              </a:spcBef>
            </a:pPr>
            <a:r>
              <a:rPr lang="en-US" b="true" sz="1867" strike="noStrike" u="none">
                <a:solidFill>
                  <a:srgbClr val="293E9C"/>
                </a:solidFill>
                <a:latin typeface="Poppins Bold"/>
                <a:ea typeface="Poppins Bold"/>
                <a:cs typeface="Poppins Bold"/>
                <a:sym typeface="Poppins Bold"/>
              </a:rPr>
              <a:t>Calculate Mean</a:t>
            </a:r>
          </a:p>
        </p:txBody>
      </p:sp>
      <p:grpSp>
        <p:nvGrpSpPr>
          <p:cNvPr name="Group 33" id="33"/>
          <p:cNvGrpSpPr/>
          <p:nvPr/>
        </p:nvGrpSpPr>
        <p:grpSpPr>
          <a:xfrm rot="0">
            <a:off x="619125" y="4318370"/>
            <a:ext cx="444685" cy="444685"/>
            <a:chOff x="0" y="0"/>
            <a:chExt cx="508000" cy="508000"/>
          </a:xfrm>
        </p:grpSpPr>
        <p:sp>
          <p:nvSpPr>
            <p:cNvPr name="Freeform 34" id="34"/>
            <p:cNvSpPr/>
            <p:nvPr/>
          </p:nvSpPr>
          <p:spPr>
            <a:xfrm flipH="false" flipV="false" rot="0">
              <a:off x="0" y="0"/>
              <a:ext cx="508000" cy="508000"/>
            </a:xfrm>
            <a:custGeom>
              <a:avLst/>
              <a:gdLst/>
              <a:ahLst/>
              <a:cxnLst/>
              <a:rect r="r" b="b" t="t" l="l"/>
              <a:pathLst>
                <a:path h="508000" w="508000">
                  <a:moveTo>
                    <a:pt x="254000" y="0"/>
                  </a:moveTo>
                  <a:cubicBezTo>
                    <a:pt x="113720" y="0"/>
                    <a:pt x="0" y="113720"/>
                    <a:pt x="0" y="254000"/>
                  </a:cubicBezTo>
                  <a:cubicBezTo>
                    <a:pt x="0" y="394280"/>
                    <a:pt x="113720" y="508000"/>
                    <a:pt x="254000" y="508000"/>
                  </a:cubicBezTo>
                  <a:cubicBezTo>
                    <a:pt x="394280" y="508000"/>
                    <a:pt x="508000" y="394280"/>
                    <a:pt x="508000" y="254000"/>
                  </a:cubicBezTo>
                  <a:cubicBezTo>
                    <a:pt x="508000" y="113720"/>
                    <a:pt x="394280" y="0"/>
                    <a:pt x="254000" y="0"/>
                  </a:cubicBezTo>
                  <a:close/>
                </a:path>
              </a:pathLst>
            </a:custGeom>
            <a:solidFill>
              <a:srgbClr val="293E9C"/>
            </a:solidFill>
          </p:spPr>
        </p:sp>
      </p:grpSp>
      <p:sp>
        <p:nvSpPr>
          <p:cNvPr name="TextBox 35" id="35"/>
          <p:cNvSpPr txBox="true"/>
          <p:nvPr/>
        </p:nvSpPr>
        <p:spPr>
          <a:xfrm rot="0">
            <a:off x="619125" y="4375520"/>
            <a:ext cx="444685" cy="385247"/>
          </a:xfrm>
          <a:prstGeom prst="rect">
            <a:avLst/>
          </a:prstGeom>
        </p:spPr>
        <p:txBody>
          <a:bodyPr anchor="t" rtlCol="false" tIns="0" lIns="0" bIns="0" rIns="0">
            <a:spAutoFit/>
          </a:bodyPr>
          <a:lstStyle/>
          <a:p>
            <a:pPr algn="ctr" marL="0" indent="0" lvl="0">
              <a:lnSpc>
                <a:spcPts val="2973"/>
              </a:lnSpc>
              <a:spcBef>
                <a:spcPct val="0"/>
              </a:spcBef>
            </a:pPr>
            <a:r>
              <a:rPr lang="en-US" sz="2973" strike="noStrike" u="none">
                <a:solidFill>
                  <a:srgbClr val="FFFFFF"/>
                </a:solidFill>
                <a:latin typeface="Bricolage Grotesque"/>
                <a:ea typeface="Bricolage Grotesque"/>
                <a:cs typeface="Bricolage Grotesque"/>
                <a:sym typeface="Bricolage Grotesque"/>
              </a:rPr>
              <a:t>2</a:t>
            </a:r>
          </a:p>
        </p:txBody>
      </p:sp>
      <p:sp>
        <p:nvSpPr>
          <p:cNvPr name="TextBox 36" id="36"/>
          <p:cNvSpPr txBox="true"/>
          <p:nvPr/>
        </p:nvSpPr>
        <p:spPr>
          <a:xfrm rot="0">
            <a:off x="1286153" y="3721230"/>
            <a:ext cx="8337847" cy="241393"/>
          </a:xfrm>
          <a:prstGeom prst="rect">
            <a:avLst/>
          </a:prstGeom>
        </p:spPr>
        <p:txBody>
          <a:bodyPr anchor="t" rtlCol="false" tIns="0" lIns="0" bIns="0" rIns="0">
            <a:spAutoFit/>
          </a:bodyPr>
          <a:lstStyle/>
          <a:p>
            <a:pPr algn="l" marL="0" indent="0" lvl="0">
              <a:lnSpc>
                <a:spcPts val="1820"/>
              </a:lnSpc>
              <a:spcBef>
                <a:spcPct val="0"/>
              </a:spcBef>
            </a:pPr>
            <a:r>
              <a:rPr lang="en-US" sz="1517" strike="noStrike" u="none">
                <a:solidFill>
                  <a:srgbClr val="3A58E4"/>
                </a:solidFill>
                <a:latin typeface="Poppins"/>
                <a:ea typeface="Poppins"/>
                <a:cs typeface="Poppins"/>
                <a:sym typeface="Poppins"/>
              </a:rPr>
              <a:t>Enter sample data into Excel spreadsheet</a:t>
            </a:r>
          </a:p>
        </p:txBody>
      </p:sp>
      <p:sp>
        <p:nvSpPr>
          <p:cNvPr name="TextBox 37" id="37"/>
          <p:cNvSpPr txBox="true"/>
          <p:nvPr/>
        </p:nvSpPr>
        <p:spPr>
          <a:xfrm rot="0">
            <a:off x="1286153" y="3465536"/>
            <a:ext cx="8337847" cy="296978"/>
          </a:xfrm>
          <a:prstGeom prst="rect">
            <a:avLst/>
          </a:prstGeom>
        </p:spPr>
        <p:txBody>
          <a:bodyPr anchor="t" rtlCol="false" tIns="0" lIns="0" bIns="0" rIns="0">
            <a:spAutoFit/>
          </a:bodyPr>
          <a:lstStyle/>
          <a:p>
            <a:pPr algn="l" marL="0" indent="0" lvl="0">
              <a:lnSpc>
                <a:spcPts val="2240"/>
              </a:lnSpc>
              <a:spcBef>
                <a:spcPct val="0"/>
              </a:spcBef>
            </a:pPr>
            <a:r>
              <a:rPr lang="en-US" b="true" sz="1867" strike="noStrike" u="none">
                <a:solidFill>
                  <a:srgbClr val="293E9C"/>
                </a:solidFill>
                <a:latin typeface="Poppins Bold"/>
                <a:ea typeface="Poppins Bold"/>
                <a:cs typeface="Poppins Bold"/>
                <a:sym typeface="Poppins Bold"/>
              </a:rPr>
              <a:t>Input Data</a:t>
            </a:r>
          </a:p>
        </p:txBody>
      </p:sp>
      <p:grpSp>
        <p:nvGrpSpPr>
          <p:cNvPr name="Group 38" id="38"/>
          <p:cNvGrpSpPr/>
          <p:nvPr/>
        </p:nvGrpSpPr>
        <p:grpSpPr>
          <a:xfrm rot="0">
            <a:off x="619125" y="3429000"/>
            <a:ext cx="444685" cy="444685"/>
            <a:chOff x="0" y="0"/>
            <a:chExt cx="508000" cy="508000"/>
          </a:xfrm>
        </p:grpSpPr>
        <p:sp>
          <p:nvSpPr>
            <p:cNvPr name="Freeform 39" id="39"/>
            <p:cNvSpPr/>
            <p:nvPr/>
          </p:nvSpPr>
          <p:spPr>
            <a:xfrm flipH="false" flipV="false" rot="0">
              <a:off x="0" y="0"/>
              <a:ext cx="508000" cy="508000"/>
            </a:xfrm>
            <a:custGeom>
              <a:avLst/>
              <a:gdLst/>
              <a:ahLst/>
              <a:cxnLst/>
              <a:rect r="r" b="b" t="t" l="l"/>
              <a:pathLst>
                <a:path h="508000" w="508000">
                  <a:moveTo>
                    <a:pt x="254000" y="0"/>
                  </a:moveTo>
                  <a:cubicBezTo>
                    <a:pt x="113720" y="0"/>
                    <a:pt x="0" y="113720"/>
                    <a:pt x="0" y="254000"/>
                  </a:cubicBezTo>
                  <a:cubicBezTo>
                    <a:pt x="0" y="394280"/>
                    <a:pt x="113720" y="508000"/>
                    <a:pt x="254000" y="508000"/>
                  </a:cubicBezTo>
                  <a:cubicBezTo>
                    <a:pt x="394280" y="508000"/>
                    <a:pt x="508000" y="394280"/>
                    <a:pt x="508000" y="254000"/>
                  </a:cubicBezTo>
                  <a:cubicBezTo>
                    <a:pt x="508000" y="113720"/>
                    <a:pt x="394280" y="0"/>
                    <a:pt x="254000" y="0"/>
                  </a:cubicBezTo>
                  <a:close/>
                </a:path>
              </a:pathLst>
            </a:custGeom>
            <a:solidFill>
              <a:srgbClr val="293E9C"/>
            </a:solidFill>
          </p:spPr>
        </p:sp>
      </p:grpSp>
      <p:sp>
        <p:nvSpPr>
          <p:cNvPr name="TextBox 40" id="40"/>
          <p:cNvSpPr txBox="true"/>
          <p:nvPr/>
        </p:nvSpPr>
        <p:spPr>
          <a:xfrm rot="0">
            <a:off x="619125" y="3486150"/>
            <a:ext cx="444685" cy="385247"/>
          </a:xfrm>
          <a:prstGeom prst="rect">
            <a:avLst/>
          </a:prstGeom>
        </p:spPr>
        <p:txBody>
          <a:bodyPr anchor="t" rtlCol="false" tIns="0" lIns="0" bIns="0" rIns="0">
            <a:spAutoFit/>
          </a:bodyPr>
          <a:lstStyle/>
          <a:p>
            <a:pPr algn="ctr" marL="0" indent="0" lvl="0">
              <a:lnSpc>
                <a:spcPts val="2973"/>
              </a:lnSpc>
              <a:spcBef>
                <a:spcPct val="0"/>
              </a:spcBef>
            </a:pPr>
            <a:r>
              <a:rPr lang="en-US" sz="2973" strike="noStrike" u="none">
                <a:solidFill>
                  <a:srgbClr val="FFFFFF"/>
                </a:solidFill>
                <a:latin typeface="Bricolage Grotesque"/>
                <a:ea typeface="Bricolage Grotesque"/>
                <a:cs typeface="Bricolage Grotesque"/>
                <a:sym typeface="Bricolage Grotesque"/>
              </a:rPr>
              <a:t>1</a:t>
            </a:r>
          </a:p>
        </p:txBody>
      </p:sp>
      <p:sp>
        <p:nvSpPr>
          <p:cNvPr name="TextBox 41" id="41"/>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37206" y="1165924"/>
            <a:ext cx="5445624" cy="2370056"/>
            <a:chOff x="0" y="0"/>
            <a:chExt cx="7260833" cy="3160074"/>
          </a:xfrm>
        </p:grpSpPr>
        <p:sp>
          <p:nvSpPr>
            <p:cNvPr name="TextBox 3" id="3"/>
            <p:cNvSpPr txBox="true"/>
            <p:nvPr/>
          </p:nvSpPr>
          <p:spPr>
            <a:xfrm rot="0">
              <a:off x="304088" y="851369"/>
              <a:ext cx="6956745" cy="2308706"/>
            </a:xfrm>
            <a:prstGeom prst="rect">
              <a:avLst/>
            </a:prstGeom>
          </p:spPr>
          <p:txBody>
            <a:bodyPr anchor="t" rtlCol="false" tIns="0" lIns="0" bIns="0" rIns="0">
              <a:spAutoFit/>
            </a:bodyPr>
            <a:lstStyle/>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Excel Practice</a:t>
              </a:r>
            </a:p>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T.DIST Function</a:t>
              </a:r>
            </a:p>
          </p:txBody>
        </p:sp>
        <p:grpSp>
          <p:nvGrpSpPr>
            <p:cNvPr name="Group 4" id="4"/>
            <p:cNvGrpSpPr/>
            <p:nvPr/>
          </p:nvGrpSpPr>
          <p:grpSpPr>
            <a:xfrm rot="0">
              <a:off x="0" y="0"/>
              <a:ext cx="63500" cy="2720890"/>
              <a:chOff x="0" y="0"/>
              <a:chExt cx="12543" cy="537460"/>
            </a:xfrm>
          </p:grpSpPr>
          <p:sp>
            <p:nvSpPr>
              <p:cNvPr name="Freeform 5" id="5"/>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6" id="6"/>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grpSp>
        <p:nvGrpSpPr>
          <p:cNvPr name="Group 7" id="7"/>
          <p:cNvGrpSpPr/>
          <p:nvPr/>
        </p:nvGrpSpPr>
        <p:grpSpPr>
          <a:xfrm rot="0">
            <a:off x="337206" y="4427272"/>
            <a:ext cx="9710627" cy="313599"/>
            <a:chOff x="0" y="0"/>
            <a:chExt cx="12947503" cy="418133"/>
          </a:xfrm>
        </p:grpSpPr>
        <p:sp>
          <p:nvSpPr>
            <p:cNvPr name="TextBox 8" id="8"/>
            <p:cNvSpPr txBox="true"/>
            <p:nvPr/>
          </p:nvSpPr>
          <p:spPr>
            <a:xfrm rot="0">
              <a:off x="0" y="-15490"/>
              <a:ext cx="12812163" cy="433623"/>
            </a:xfrm>
            <a:prstGeom prst="rect">
              <a:avLst/>
            </a:prstGeom>
          </p:spPr>
          <p:txBody>
            <a:bodyPr anchor="t" rtlCol="false" tIns="0" lIns="0" bIns="0" rIns="0">
              <a:spAutoFit/>
            </a:bodyPr>
            <a:lstStyle/>
            <a:p>
              <a:pPr algn="l" marL="0" indent="0" lvl="0">
                <a:lnSpc>
                  <a:spcPts val="2692"/>
                </a:lnSpc>
              </a:pPr>
              <a:r>
                <a:rPr lang="en-US" b="true" sz="1923" spc="-48">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SYNTAX, PARAMETERS, AND CUMULATIVE VS. NON-CUMULATIVE EXPLAINED</a:t>
              </a:r>
            </a:p>
          </p:txBody>
        </p:sp>
      </p:grpSp>
      <p:grpSp>
        <p:nvGrpSpPr>
          <p:cNvPr name="Group 9" id="9"/>
          <p:cNvGrpSpPr/>
          <p:nvPr/>
        </p:nvGrpSpPr>
        <p:grpSpPr>
          <a:xfrm rot="0">
            <a:off x="17259300" y="314842"/>
            <a:ext cx="1028700" cy="852633"/>
            <a:chOff x="0" y="0"/>
            <a:chExt cx="1371600" cy="1136844"/>
          </a:xfrm>
        </p:grpSpPr>
        <p:grpSp>
          <p:nvGrpSpPr>
            <p:cNvPr name="Group 10" id="10"/>
            <p:cNvGrpSpPr/>
            <p:nvPr/>
          </p:nvGrpSpPr>
          <p:grpSpPr>
            <a:xfrm rot="0">
              <a:off x="0" y="0"/>
              <a:ext cx="1371600" cy="1136844"/>
              <a:chOff x="0" y="0"/>
              <a:chExt cx="787566" cy="652770"/>
            </a:xfrm>
          </p:grpSpPr>
          <p:sp>
            <p:nvSpPr>
              <p:cNvPr name="Freeform 11" id="11"/>
              <p:cNvSpPr/>
              <p:nvPr/>
            </p:nvSpPr>
            <p:spPr>
              <a:xfrm flipH="false" flipV="false" rot="0">
                <a:off x="0" y="0"/>
                <a:ext cx="787566" cy="652770"/>
              </a:xfrm>
              <a:custGeom>
                <a:avLst/>
                <a:gdLst/>
                <a:ahLst/>
                <a:cxnLst/>
                <a:rect r="r" b="b" t="t" l="l"/>
                <a:pathLst>
                  <a:path h="652770" w="787566">
                    <a:moveTo>
                      <a:pt x="0" y="0"/>
                    </a:moveTo>
                    <a:lnTo>
                      <a:pt x="787566" y="0"/>
                    </a:lnTo>
                    <a:lnTo>
                      <a:pt x="787566" y="652770"/>
                    </a:lnTo>
                    <a:lnTo>
                      <a:pt x="0" y="65277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2" id="12"/>
              <p:cNvSpPr txBox="true"/>
              <p:nvPr/>
            </p:nvSpPr>
            <p:spPr>
              <a:xfrm>
                <a:off x="0" y="-38100"/>
                <a:ext cx="787566" cy="69087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3" id="13"/>
            <p:cNvSpPr txBox="true"/>
            <p:nvPr/>
          </p:nvSpPr>
          <p:spPr>
            <a:xfrm rot="0">
              <a:off x="177477" y="364708"/>
              <a:ext cx="1016647" cy="455052"/>
            </a:xfrm>
            <a:prstGeom prst="rect">
              <a:avLst/>
            </a:prstGeom>
          </p:spPr>
          <p:txBody>
            <a:bodyPr anchor="t" rtlCol="false" tIns="0" lIns="0" bIns="0" rIns="0">
              <a:spAutoFit/>
            </a:bodyPr>
            <a:lstStyle/>
            <a:p>
              <a:pPr algn="ctr" marL="0" indent="0" lvl="0">
                <a:lnSpc>
                  <a:spcPts val="2448"/>
                </a:lnSpc>
              </a:pPr>
              <a:r>
                <a:rPr lang="en-US" sz="2498" spc="-159">
                  <a:solidFill>
                    <a:srgbClr val="FFFFFF"/>
                  </a:solidFill>
                  <a:latin typeface="Bricolage Grotesque"/>
                  <a:ea typeface="Bricolage Grotesque"/>
                  <a:cs typeface="Bricolage Grotesque"/>
                  <a:sym typeface="Bricolage Grotesque"/>
                </a:rPr>
                <a:t>28</a:t>
              </a:r>
            </a:p>
          </p:txBody>
        </p:sp>
      </p:grpSp>
      <p:grpSp>
        <p:nvGrpSpPr>
          <p:cNvPr name="Group 14" id="14"/>
          <p:cNvGrpSpPr/>
          <p:nvPr/>
        </p:nvGrpSpPr>
        <p:grpSpPr>
          <a:xfrm rot="0">
            <a:off x="337206" y="5049773"/>
            <a:ext cx="9586566" cy="1353398"/>
            <a:chOff x="0" y="0"/>
            <a:chExt cx="10795000" cy="1524000"/>
          </a:xfrm>
        </p:grpSpPr>
        <p:sp>
          <p:nvSpPr>
            <p:cNvPr name="Freeform 15" id="15"/>
            <p:cNvSpPr/>
            <p:nvPr/>
          </p:nvSpPr>
          <p:spPr>
            <a:xfrm flipH="false" flipV="false" rot="0">
              <a:off x="0" y="0"/>
              <a:ext cx="10795000" cy="1524000"/>
            </a:xfrm>
            <a:custGeom>
              <a:avLst/>
              <a:gdLst/>
              <a:ahLst/>
              <a:cxnLst/>
              <a:rect r="r" b="b" t="t" l="l"/>
              <a:pathLst>
                <a:path h="1524000" w="10795000">
                  <a:moveTo>
                    <a:pt x="152400" y="0"/>
                  </a:moveTo>
                  <a:lnTo>
                    <a:pt x="10642600" y="0"/>
                  </a:lnTo>
                  <a:cubicBezTo>
                    <a:pt x="10726769" y="0"/>
                    <a:pt x="10795000" y="68232"/>
                    <a:pt x="10795000" y="152400"/>
                  </a:cubicBezTo>
                  <a:lnTo>
                    <a:pt x="10795000" y="1371600"/>
                  </a:lnTo>
                  <a:cubicBezTo>
                    <a:pt x="10795000" y="1455768"/>
                    <a:pt x="10726769" y="1524000"/>
                    <a:pt x="10642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EEF1FC"/>
            </a:solidFill>
          </p:spPr>
        </p:sp>
      </p:grpSp>
      <p:grpSp>
        <p:nvGrpSpPr>
          <p:cNvPr name="Group 16" id="16"/>
          <p:cNvGrpSpPr/>
          <p:nvPr/>
        </p:nvGrpSpPr>
        <p:grpSpPr>
          <a:xfrm rot="0">
            <a:off x="337206" y="6741520"/>
            <a:ext cx="9586566" cy="2295544"/>
            <a:chOff x="0" y="0"/>
            <a:chExt cx="10795000" cy="2584909"/>
          </a:xfrm>
        </p:grpSpPr>
        <p:sp>
          <p:nvSpPr>
            <p:cNvPr name="Freeform 17" id="17"/>
            <p:cNvSpPr/>
            <p:nvPr/>
          </p:nvSpPr>
          <p:spPr>
            <a:xfrm flipH="false" flipV="false" rot="0">
              <a:off x="0" y="0"/>
              <a:ext cx="10795000" cy="2584909"/>
            </a:xfrm>
            <a:custGeom>
              <a:avLst/>
              <a:gdLst/>
              <a:ahLst/>
              <a:cxnLst/>
              <a:rect r="r" b="b" t="t" l="l"/>
              <a:pathLst>
                <a:path h="2584909" w="10795000">
                  <a:moveTo>
                    <a:pt x="190500" y="0"/>
                  </a:moveTo>
                  <a:lnTo>
                    <a:pt x="10604500" y="0"/>
                  </a:lnTo>
                  <a:cubicBezTo>
                    <a:pt x="10709711" y="0"/>
                    <a:pt x="10795000" y="115730"/>
                    <a:pt x="10795000" y="258491"/>
                  </a:cubicBezTo>
                  <a:lnTo>
                    <a:pt x="10795000" y="2326418"/>
                  </a:lnTo>
                  <a:cubicBezTo>
                    <a:pt x="10795000" y="2469178"/>
                    <a:pt x="10709711" y="2584909"/>
                    <a:pt x="10604500" y="2584909"/>
                  </a:cubicBezTo>
                  <a:lnTo>
                    <a:pt x="190500" y="2584909"/>
                  </a:lnTo>
                  <a:cubicBezTo>
                    <a:pt x="85290" y="2584909"/>
                    <a:pt x="0" y="2469178"/>
                    <a:pt x="0" y="2326418"/>
                  </a:cubicBezTo>
                  <a:lnTo>
                    <a:pt x="0" y="258491"/>
                  </a:lnTo>
                  <a:cubicBezTo>
                    <a:pt x="0" y="115730"/>
                    <a:pt x="85290" y="0"/>
                    <a:pt x="190500" y="0"/>
                  </a:cubicBezTo>
                  <a:close/>
                </a:path>
              </a:pathLst>
            </a:custGeom>
            <a:solidFill>
              <a:srgbClr val="EEF1FC"/>
            </a:solidFill>
          </p:spPr>
        </p:sp>
      </p:grpSp>
      <p:sp>
        <p:nvSpPr>
          <p:cNvPr name="TextBox 18" id="18"/>
          <p:cNvSpPr txBox="true"/>
          <p:nvPr/>
        </p:nvSpPr>
        <p:spPr>
          <a:xfrm rot="0">
            <a:off x="585329" y="6797153"/>
            <a:ext cx="9022650" cy="336100"/>
          </a:xfrm>
          <a:prstGeom prst="rect">
            <a:avLst/>
          </a:prstGeom>
        </p:spPr>
        <p:txBody>
          <a:bodyPr anchor="t" rtlCol="false" tIns="0" lIns="0" bIns="0" rIns="0">
            <a:spAutoFit/>
          </a:bodyPr>
          <a:lstStyle/>
          <a:p>
            <a:pPr algn="l" marL="0" indent="0" lvl="0">
              <a:lnSpc>
                <a:spcPts val="2652"/>
              </a:lnSpc>
              <a:spcBef>
                <a:spcPct val="0"/>
              </a:spcBef>
            </a:pPr>
            <a:r>
              <a:rPr lang="en-US" b="true" sz="1894" strike="noStrike" u="none">
                <a:solidFill>
                  <a:srgbClr val="293E9C"/>
                </a:solidFill>
                <a:latin typeface="Poppins Bold"/>
                <a:ea typeface="Poppins Bold"/>
                <a:cs typeface="Poppins Bold"/>
                <a:sym typeface="Poppins Bold"/>
              </a:rPr>
              <a:t>One-Tail vs Two-Tail Test</a:t>
            </a:r>
          </a:p>
        </p:txBody>
      </p:sp>
      <p:sp>
        <p:nvSpPr>
          <p:cNvPr name="TextBox 19" id="19"/>
          <p:cNvSpPr txBox="true"/>
          <p:nvPr/>
        </p:nvSpPr>
        <p:spPr>
          <a:xfrm rot="0">
            <a:off x="585329" y="7112946"/>
            <a:ext cx="9022650" cy="1572955"/>
          </a:xfrm>
          <a:prstGeom prst="rect">
            <a:avLst/>
          </a:prstGeom>
        </p:spPr>
        <p:txBody>
          <a:bodyPr anchor="t" rtlCol="false" tIns="0" lIns="0" bIns="0" rIns="0">
            <a:spAutoFit/>
          </a:bodyPr>
          <a:lstStyle/>
          <a:p>
            <a:pPr algn="l" marL="0" indent="0" lvl="0">
              <a:lnSpc>
                <a:spcPts val="2486"/>
              </a:lnSpc>
              <a:spcBef>
                <a:spcPct val="0"/>
              </a:spcBef>
            </a:pPr>
            <a:r>
              <a:rPr lang="en-US" b="true" sz="1657" strike="noStrike" u="none">
                <a:solidFill>
                  <a:srgbClr val="3A58E4"/>
                </a:solidFill>
                <a:latin typeface="Poppins Bold"/>
                <a:ea typeface="Poppins Bold"/>
                <a:cs typeface="Poppins Bold"/>
                <a:sym typeface="Poppins Bold"/>
              </a:rPr>
              <a:t>One-tailed:</a:t>
            </a:r>
            <a:r>
              <a:rPr lang="en-US" sz="1657" strike="noStrike" u="none">
                <a:solidFill>
                  <a:srgbClr val="3A58E4"/>
                </a:solidFill>
                <a:latin typeface="Poppins"/>
                <a:ea typeface="Poppins"/>
                <a:cs typeface="Poppins"/>
                <a:sym typeface="Poppins"/>
              </a:rPr>
              <a:t> Tests direction (greater or less than). p-value = 1 - T.DIST(t, df, TRUE)</a:t>
            </a:r>
          </a:p>
          <a:p>
            <a:pPr algn="l" marL="0" indent="0" lvl="0">
              <a:lnSpc>
                <a:spcPts val="2486"/>
              </a:lnSpc>
              <a:spcBef>
                <a:spcPct val="0"/>
              </a:spcBef>
            </a:pPr>
            <a:r>
              <a:rPr lang="en-US" b="true" sz="1657" strike="noStrike" u="none">
                <a:solidFill>
                  <a:srgbClr val="3A58E4"/>
                </a:solidFill>
                <a:latin typeface="Poppins Bold"/>
                <a:ea typeface="Poppins Bold"/>
                <a:cs typeface="Poppins Bold"/>
                <a:sym typeface="Poppins Bold"/>
              </a:rPr>
              <a:t>Two-tailed:</a:t>
            </a:r>
            <a:r>
              <a:rPr lang="en-US" sz="1657" strike="noStrike" u="none">
                <a:solidFill>
                  <a:srgbClr val="3A58E4"/>
                </a:solidFill>
                <a:latin typeface="Poppins"/>
                <a:ea typeface="Poppins"/>
                <a:cs typeface="Poppins"/>
                <a:sym typeface="Poppins"/>
              </a:rPr>
              <a:t> Tests any difference (not equal). p-value = 2 * (1 - T.DIST(|t|, df, TRUE))</a:t>
            </a:r>
          </a:p>
          <a:p>
            <a:pPr algn="l" marL="0" indent="0" lvl="0">
              <a:lnSpc>
                <a:spcPts val="2486"/>
              </a:lnSpc>
              <a:spcBef>
                <a:spcPct val="0"/>
              </a:spcBef>
            </a:pPr>
          </a:p>
          <a:p>
            <a:pPr algn="l" marL="0" indent="0" lvl="0">
              <a:lnSpc>
                <a:spcPts val="2486"/>
              </a:lnSpc>
              <a:spcBef>
                <a:spcPct val="0"/>
              </a:spcBef>
            </a:pPr>
            <a:r>
              <a:rPr lang="en-US" sz="1657" strike="noStrike" u="none">
                <a:solidFill>
                  <a:srgbClr val="3A58E4"/>
                </a:solidFill>
                <a:latin typeface="Poppins"/>
                <a:ea typeface="Poppins"/>
                <a:cs typeface="Poppins"/>
                <a:sym typeface="Poppins"/>
              </a:rPr>
              <a:t>Use one-tail when you predict a specific direction; use two-tail when testing for any change.</a:t>
            </a:r>
          </a:p>
        </p:txBody>
      </p:sp>
      <p:sp>
        <p:nvSpPr>
          <p:cNvPr name="TextBox 20" id="20"/>
          <p:cNvSpPr txBox="true"/>
          <p:nvPr/>
        </p:nvSpPr>
        <p:spPr>
          <a:xfrm rot="0">
            <a:off x="585329" y="5421199"/>
            <a:ext cx="9022650" cy="941370"/>
          </a:xfrm>
          <a:prstGeom prst="rect">
            <a:avLst/>
          </a:prstGeom>
        </p:spPr>
        <p:txBody>
          <a:bodyPr anchor="t" rtlCol="false" tIns="0" lIns="0" bIns="0" rIns="0">
            <a:spAutoFit/>
          </a:bodyPr>
          <a:lstStyle/>
          <a:p>
            <a:pPr algn="l" marL="0" indent="0" lvl="0">
              <a:lnSpc>
                <a:spcPts val="2486"/>
              </a:lnSpc>
              <a:spcBef>
                <a:spcPct val="0"/>
              </a:spcBef>
            </a:pPr>
            <a:r>
              <a:rPr lang="en-US" sz="1657" strike="noStrike" u="none">
                <a:solidFill>
                  <a:srgbClr val="3A58E4"/>
                </a:solidFill>
                <a:latin typeface="Poppins"/>
                <a:ea typeface="Poppins"/>
                <a:cs typeface="Poppins"/>
                <a:sym typeface="Poppins"/>
              </a:rPr>
              <a:t>df = n - 1 (sample size minus one)</a:t>
            </a:r>
          </a:p>
          <a:p>
            <a:pPr algn="l" marL="0" indent="0" lvl="0">
              <a:lnSpc>
                <a:spcPts val="2486"/>
              </a:lnSpc>
              <a:spcBef>
                <a:spcPct val="0"/>
              </a:spcBef>
            </a:pPr>
            <a:r>
              <a:rPr lang="en-US" sz="1657" strike="noStrike" u="none">
                <a:solidFill>
                  <a:srgbClr val="3A58E4"/>
                </a:solidFill>
                <a:latin typeface="Poppins"/>
                <a:ea typeface="Poppins"/>
                <a:cs typeface="Poppins"/>
                <a:sym typeface="Poppins"/>
              </a:rPr>
              <a:t>Represents the number of independent values that can vary in the calculation.</a:t>
            </a:r>
          </a:p>
          <a:p>
            <a:pPr algn="l" marL="0" indent="0" lvl="0">
              <a:lnSpc>
                <a:spcPts val="2486"/>
              </a:lnSpc>
              <a:spcBef>
                <a:spcPct val="0"/>
              </a:spcBef>
            </a:pPr>
            <a:r>
              <a:rPr lang="en-US" sz="1657" strike="noStrike" u="none">
                <a:solidFill>
                  <a:srgbClr val="3A58E4"/>
                </a:solidFill>
                <a:latin typeface="Poppins"/>
                <a:ea typeface="Poppins"/>
                <a:cs typeface="Poppins"/>
                <a:sym typeface="Poppins"/>
              </a:rPr>
              <a:t>As df increases, the t-distribution approaches the normal distribution.</a:t>
            </a:r>
          </a:p>
        </p:txBody>
      </p:sp>
      <p:sp>
        <p:nvSpPr>
          <p:cNvPr name="TextBox 21" id="21"/>
          <p:cNvSpPr txBox="true"/>
          <p:nvPr/>
        </p:nvSpPr>
        <p:spPr>
          <a:xfrm rot="0">
            <a:off x="585329" y="5105406"/>
            <a:ext cx="9022650" cy="336100"/>
          </a:xfrm>
          <a:prstGeom prst="rect">
            <a:avLst/>
          </a:prstGeom>
        </p:spPr>
        <p:txBody>
          <a:bodyPr anchor="t" rtlCol="false" tIns="0" lIns="0" bIns="0" rIns="0">
            <a:spAutoFit/>
          </a:bodyPr>
          <a:lstStyle/>
          <a:p>
            <a:pPr algn="l" marL="0" indent="0" lvl="0">
              <a:lnSpc>
                <a:spcPts val="2652"/>
              </a:lnSpc>
              <a:spcBef>
                <a:spcPct val="0"/>
              </a:spcBef>
            </a:pPr>
            <a:r>
              <a:rPr lang="en-US" b="true" sz="1894" strike="noStrike" u="none">
                <a:solidFill>
                  <a:srgbClr val="293E9C"/>
                </a:solidFill>
                <a:latin typeface="Poppins Bold"/>
                <a:ea typeface="Poppins Bold"/>
                <a:cs typeface="Poppins Bold"/>
                <a:sym typeface="Poppins Bold"/>
              </a:rPr>
              <a:t>Degrees of Freedom (df)</a:t>
            </a:r>
          </a:p>
        </p:txBody>
      </p:sp>
      <p:sp>
        <p:nvSpPr>
          <p:cNvPr name="Freeform 22" id="22"/>
          <p:cNvSpPr/>
          <p:nvPr/>
        </p:nvSpPr>
        <p:spPr>
          <a:xfrm flipH="false" flipV="false" rot="0">
            <a:off x="10693576" y="3535979"/>
            <a:ext cx="6660424" cy="5082676"/>
          </a:xfrm>
          <a:custGeom>
            <a:avLst/>
            <a:gdLst/>
            <a:ahLst/>
            <a:cxnLst/>
            <a:rect r="r" b="b" t="t" l="l"/>
            <a:pathLst>
              <a:path h="5082676" w="6660424">
                <a:moveTo>
                  <a:pt x="0" y="0"/>
                </a:moveTo>
                <a:lnTo>
                  <a:pt x="6660423" y="0"/>
                </a:lnTo>
                <a:lnTo>
                  <a:pt x="6660423" y="5082677"/>
                </a:lnTo>
                <a:lnTo>
                  <a:pt x="0" y="5082677"/>
                </a:lnTo>
                <a:lnTo>
                  <a:pt x="0" y="0"/>
                </a:lnTo>
                <a:close/>
              </a:path>
            </a:pathLst>
          </a:custGeom>
          <a:blipFill>
            <a:blip r:embed="rId2"/>
            <a:stretch>
              <a:fillRect l="0" t="0" r="0" b="0"/>
            </a:stretch>
          </a:blipFill>
        </p:spPr>
      </p:sp>
      <p:sp>
        <p:nvSpPr>
          <p:cNvPr name="TextBox 23" id="23"/>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1525863"/>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5" id="5"/>
          <p:cNvSpPr txBox="true"/>
          <p:nvPr/>
        </p:nvSpPr>
        <p:spPr>
          <a:xfrm rot="0">
            <a:off x="1028700" y="4191922"/>
            <a:ext cx="7514069" cy="854234"/>
          </a:xfrm>
          <a:prstGeom prst="rect">
            <a:avLst/>
          </a:prstGeom>
        </p:spPr>
        <p:txBody>
          <a:bodyPr anchor="t" rtlCol="false" tIns="0" lIns="0" bIns="0" rIns="0">
            <a:spAutoFit/>
          </a:bodyPr>
          <a:lstStyle/>
          <a:p>
            <a:pPr algn="just"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TESTING CONVERSION RATE CHANGES AFTER MARKETING CAMPAIGN IMPLEMENTATION</a:t>
            </a:r>
          </a:p>
        </p:txBody>
      </p:sp>
      <p:grpSp>
        <p:nvGrpSpPr>
          <p:cNvPr name="Group 6" id="6"/>
          <p:cNvGrpSpPr/>
          <p:nvPr/>
        </p:nvGrpSpPr>
        <p:grpSpPr>
          <a:xfrm rot="0">
            <a:off x="17053230" y="129"/>
            <a:ext cx="1029638" cy="1028571"/>
            <a:chOff x="0" y="0"/>
            <a:chExt cx="1372850" cy="1371428"/>
          </a:xfrm>
        </p:grpSpPr>
        <p:grpSp>
          <p:nvGrpSpPr>
            <p:cNvPr name="Group 7" id="7"/>
            <p:cNvGrpSpPr/>
            <p:nvPr/>
          </p:nvGrpSpPr>
          <p:grpSpPr>
            <a:xfrm rot="0">
              <a:off x="0" y="0"/>
              <a:ext cx="1372850" cy="1371428"/>
              <a:chOff x="0" y="0"/>
              <a:chExt cx="787566" cy="786750"/>
            </a:xfrm>
          </p:grpSpPr>
          <p:sp>
            <p:nvSpPr>
              <p:cNvPr name="Freeform 8" id="8"/>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9" id="9"/>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0" id="10"/>
            <p:cNvSpPr txBox="true"/>
            <p:nvPr/>
          </p:nvSpPr>
          <p:spPr>
            <a:xfrm rot="0">
              <a:off x="177638" y="384047"/>
              <a:ext cx="1017573" cy="670009"/>
            </a:xfrm>
            <a:prstGeom prst="rect">
              <a:avLst/>
            </a:prstGeom>
          </p:spPr>
          <p:txBody>
            <a:bodyPr anchor="t" rtlCol="false" tIns="0" lIns="0" bIns="0" rIns="0">
              <a:spAutoFit/>
            </a:bodyPr>
            <a:lstStyle/>
            <a:p>
              <a:pPr algn="ctr" marL="0" indent="0" lvl="0">
                <a:lnSpc>
                  <a:spcPts val="3574"/>
                </a:lnSpc>
              </a:pPr>
              <a:r>
                <a:rPr lang="en-US" sz="3646" spc="-233">
                  <a:solidFill>
                    <a:srgbClr val="FFFFFF"/>
                  </a:solidFill>
                  <a:latin typeface="Bricolage Grotesque"/>
                  <a:ea typeface="Bricolage Grotesque"/>
                  <a:cs typeface="Bricolage Grotesque"/>
                  <a:sym typeface="Bricolage Grotesque"/>
                </a:rPr>
                <a:t>29</a:t>
              </a:r>
            </a:p>
          </p:txBody>
        </p:sp>
      </p:grpSp>
      <p:grpSp>
        <p:nvGrpSpPr>
          <p:cNvPr name="Group 11" id="11"/>
          <p:cNvGrpSpPr/>
          <p:nvPr/>
        </p:nvGrpSpPr>
        <p:grpSpPr>
          <a:xfrm rot="0">
            <a:off x="10630940" y="0"/>
            <a:ext cx="7451928" cy="10287000"/>
            <a:chOff x="0" y="0"/>
            <a:chExt cx="9935904" cy="13716000"/>
          </a:xfrm>
        </p:grpSpPr>
        <p:pic>
          <p:nvPicPr>
            <p:cNvPr name="Picture 12" id="12"/>
            <p:cNvPicPr>
              <a:picLocks noChangeAspect="true"/>
            </p:cNvPicPr>
            <p:nvPr/>
          </p:nvPicPr>
          <p:blipFill>
            <a:blip r:embed="rId2"/>
            <a:stretch>
              <a:fillRect/>
            </a:stretch>
          </p:blipFill>
          <p:spPr>
            <a:xfrm rot="0">
              <a:off x="195567" y="152400"/>
              <a:ext cx="9544771" cy="13411200"/>
            </a:xfrm>
            <a:prstGeom prst="rect">
              <a:avLst/>
            </a:prstGeom>
          </p:spPr>
        </p:pic>
        <p:sp>
          <p:nvSpPr>
            <p:cNvPr name="AutoShape 13" id="13"/>
            <p:cNvSpPr/>
            <p:nvPr/>
          </p:nvSpPr>
          <p:spPr>
            <a:xfrm>
              <a:off x="9923204" y="0"/>
              <a:ext cx="0" cy="13716000"/>
            </a:xfrm>
            <a:prstGeom prst="line">
              <a:avLst/>
            </a:prstGeom>
            <a:ln cap="rnd" w="25400">
              <a:solidFill>
                <a:srgbClr val="3A58E4"/>
              </a:solidFill>
              <a:prstDash val="solid"/>
              <a:headEnd type="none" len="sm" w="sm"/>
              <a:tailEnd type="none" len="sm" w="sm"/>
            </a:ln>
          </p:spPr>
        </p:sp>
      </p:grpSp>
      <p:sp>
        <p:nvSpPr>
          <p:cNvPr name="TextBox 14" id="14"/>
          <p:cNvSpPr txBox="true"/>
          <p:nvPr/>
        </p:nvSpPr>
        <p:spPr>
          <a:xfrm rot="0">
            <a:off x="1256766" y="1829496"/>
            <a:ext cx="5780387" cy="2066422"/>
          </a:xfrm>
          <a:prstGeom prst="rect">
            <a:avLst/>
          </a:prstGeom>
        </p:spPr>
        <p:txBody>
          <a:bodyPr anchor="t" rtlCol="false" tIns="0" lIns="0" bIns="0" rIns="0">
            <a:spAutoFit/>
          </a:bodyPr>
          <a:lstStyle/>
          <a:p>
            <a:pPr algn="l" marL="0" indent="0" lvl="0">
              <a:lnSpc>
                <a:spcPts val="5373"/>
              </a:lnSpc>
            </a:pPr>
            <a:r>
              <a:rPr lang="en-US" sz="5483" spc="-350">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Business Case Study 1 – Conversion Rate Testing</a:t>
            </a:r>
          </a:p>
        </p:txBody>
      </p:sp>
      <p:sp>
        <p:nvSpPr>
          <p:cNvPr name="TextBox 15" id="15"/>
          <p:cNvSpPr txBox="true"/>
          <p:nvPr/>
        </p:nvSpPr>
        <p:spPr>
          <a:xfrm rot="0">
            <a:off x="1028700" y="5318276"/>
            <a:ext cx="7514069" cy="3557695"/>
          </a:xfrm>
          <a:prstGeom prst="rect">
            <a:avLst/>
          </a:prstGeom>
        </p:spPr>
        <p:txBody>
          <a:bodyPr anchor="t" rtlCol="false" tIns="0" lIns="0" bIns="0" rIns="0">
            <a:spAutoFit/>
          </a:bodyPr>
          <a:lstStyle/>
          <a:p>
            <a:pPr algn="just" marL="0" indent="0" lvl="0">
              <a:lnSpc>
                <a:spcPts val="2356"/>
              </a:lnSpc>
            </a:pPr>
            <a:r>
              <a:rPr lang="en-US" sz="1683" spc="-5">
                <a:solidFill>
                  <a:srgbClr val="3A58E4"/>
                </a:solidFill>
                <a:latin typeface="Poppins"/>
                <a:ea typeface="Poppins"/>
                <a:cs typeface="Poppins"/>
                <a:sym typeface="Poppins"/>
              </a:rPr>
              <a:t>Scenario: An e-commerce company launched a new landing page design to improve conversion rates.</a:t>
            </a:r>
          </a:p>
          <a:p>
            <a:pPr algn="just" marL="0" indent="0" lvl="0">
              <a:lnSpc>
                <a:spcPts val="2356"/>
              </a:lnSpc>
            </a:pPr>
            <a:r>
              <a:rPr lang="en-US" sz="1683" spc="-5">
                <a:solidFill>
                  <a:srgbClr val="3A58E4"/>
                </a:solidFill>
                <a:latin typeface="Poppins"/>
                <a:ea typeface="Poppins"/>
                <a:cs typeface="Poppins"/>
                <a:sym typeface="Poppins"/>
              </a:rPr>
              <a:t>Data: Pre-campaign conversion rate: 3.2% (n=5,000 visitors). Post-campaign conversion rate: 4.1% (n=5,000 visitors).</a:t>
            </a:r>
          </a:p>
          <a:p>
            <a:pPr algn="just" marL="0" indent="0" lvl="0">
              <a:lnSpc>
                <a:spcPts val="2356"/>
              </a:lnSpc>
            </a:pPr>
            <a:r>
              <a:rPr lang="en-US" sz="1683" spc="-5">
                <a:solidFill>
                  <a:srgbClr val="3A58E4"/>
                </a:solidFill>
                <a:latin typeface="Poppins"/>
                <a:ea typeface="Poppins"/>
                <a:cs typeface="Poppins"/>
                <a:sym typeface="Poppins"/>
              </a:rPr>
              <a:t>Hypotheses:</a:t>
            </a:r>
          </a:p>
          <a:p>
            <a:pPr algn="just" marL="0" indent="0" lvl="0">
              <a:lnSpc>
                <a:spcPts val="2356"/>
              </a:lnSpc>
            </a:pPr>
            <a:r>
              <a:rPr lang="en-US" sz="1683" spc="-5">
                <a:solidFill>
                  <a:srgbClr val="3A58E4"/>
                </a:solidFill>
                <a:latin typeface="Poppins"/>
                <a:ea typeface="Poppins"/>
                <a:cs typeface="Poppins"/>
                <a:sym typeface="Poppins"/>
              </a:rPr>
              <a:t>• H₀: No change in conversion rate (p₁ = p₂)</a:t>
            </a:r>
          </a:p>
          <a:p>
            <a:pPr algn="just" marL="0" indent="0" lvl="0">
              <a:lnSpc>
                <a:spcPts val="2356"/>
              </a:lnSpc>
            </a:pPr>
            <a:r>
              <a:rPr lang="en-US" sz="1683" spc="-5">
                <a:solidFill>
                  <a:srgbClr val="3A58E4"/>
                </a:solidFill>
                <a:latin typeface="Poppins"/>
                <a:ea typeface="Poppins"/>
                <a:cs typeface="Poppins"/>
                <a:sym typeface="Poppins"/>
              </a:rPr>
              <a:t>• H₁: Conversion rate increased (p₂ &gt; p₁)</a:t>
            </a:r>
          </a:p>
          <a:p>
            <a:pPr algn="just" marL="0" indent="0" lvl="0">
              <a:lnSpc>
                <a:spcPts val="2356"/>
              </a:lnSpc>
            </a:pPr>
            <a:r>
              <a:rPr lang="en-US" sz="1683" spc="-5">
                <a:solidFill>
                  <a:srgbClr val="3A58E4"/>
                </a:solidFill>
                <a:latin typeface="Poppins"/>
                <a:ea typeface="Poppins"/>
                <a:cs typeface="Poppins"/>
                <a:sym typeface="Poppins"/>
              </a:rPr>
              <a:t>Test Results: Z-statistic = 2.45, p-value = 0.007</a:t>
            </a:r>
          </a:p>
          <a:p>
            <a:pPr algn="just" marL="0" indent="0" lvl="0">
              <a:lnSpc>
                <a:spcPts val="2356"/>
              </a:lnSpc>
            </a:pPr>
            <a:r>
              <a:rPr lang="en-US" sz="1683" spc="-5">
                <a:solidFill>
                  <a:srgbClr val="3A58E4"/>
                </a:solidFill>
                <a:latin typeface="Poppins"/>
                <a:ea typeface="Poppins"/>
                <a:cs typeface="Poppins"/>
                <a:sym typeface="Poppins"/>
              </a:rPr>
              <a:t>Decision: Since p &lt; 0.05, reject H₀</a:t>
            </a:r>
          </a:p>
          <a:p>
            <a:pPr algn="just" marL="0" indent="0" lvl="0">
              <a:lnSpc>
                <a:spcPts val="2356"/>
              </a:lnSpc>
            </a:pPr>
            <a:r>
              <a:rPr lang="en-US" sz="1683" spc="-5">
                <a:solidFill>
                  <a:srgbClr val="3A58E4"/>
                </a:solidFill>
                <a:latin typeface="Poppins"/>
                <a:ea typeface="Poppins"/>
                <a:cs typeface="Poppins"/>
                <a:sym typeface="Poppins"/>
              </a:rPr>
              <a:t>Business Implication: The new landing page design significantly increased conversion rates, justifying the redesign investment and supporting broader rollout.</a:t>
            </a:r>
          </a:p>
        </p:txBody>
      </p:sp>
      <p:grpSp>
        <p:nvGrpSpPr>
          <p:cNvPr name="Group 16" id="16"/>
          <p:cNvGrpSpPr/>
          <p:nvPr/>
        </p:nvGrpSpPr>
        <p:grpSpPr>
          <a:xfrm rot="0">
            <a:off x="9545918" y="5831999"/>
            <a:ext cx="2270445" cy="2267600"/>
            <a:chOff x="0" y="0"/>
            <a:chExt cx="567580" cy="566868"/>
          </a:xfrm>
        </p:grpSpPr>
        <p:sp>
          <p:nvSpPr>
            <p:cNvPr name="Freeform 17" id="17"/>
            <p:cNvSpPr/>
            <p:nvPr/>
          </p:nvSpPr>
          <p:spPr>
            <a:xfrm flipH="false" flipV="false" rot="0">
              <a:off x="0" y="0"/>
              <a:ext cx="567580" cy="566868"/>
            </a:xfrm>
            <a:custGeom>
              <a:avLst/>
              <a:gdLst/>
              <a:ahLst/>
              <a:cxnLst/>
              <a:rect r="r" b="b" t="t" l="l"/>
              <a:pathLst>
                <a:path h="566868" w="567580">
                  <a:moveTo>
                    <a:pt x="153444" y="0"/>
                  </a:moveTo>
                  <a:lnTo>
                    <a:pt x="414136" y="0"/>
                  </a:lnTo>
                  <a:cubicBezTo>
                    <a:pt x="498880" y="0"/>
                    <a:pt x="567580" y="68699"/>
                    <a:pt x="567580" y="153444"/>
                  </a:cubicBezTo>
                  <a:lnTo>
                    <a:pt x="567580" y="413424"/>
                  </a:lnTo>
                  <a:cubicBezTo>
                    <a:pt x="567580" y="454120"/>
                    <a:pt x="551413" y="493149"/>
                    <a:pt x="522637" y="521926"/>
                  </a:cubicBezTo>
                  <a:cubicBezTo>
                    <a:pt x="493861" y="550702"/>
                    <a:pt x="454831" y="566868"/>
                    <a:pt x="414136" y="566868"/>
                  </a:cubicBezTo>
                  <a:lnTo>
                    <a:pt x="153444" y="566868"/>
                  </a:lnTo>
                  <a:cubicBezTo>
                    <a:pt x="112748" y="566868"/>
                    <a:pt x="73719" y="550702"/>
                    <a:pt x="44943" y="521926"/>
                  </a:cubicBezTo>
                  <a:cubicBezTo>
                    <a:pt x="16166" y="493149"/>
                    <a:pt x="0" y="454120"/>
                    <a:pt x="0" y="413424"/>
                  </a:cubicBezTo>
                  <a:lnTo>
                    <a:pt x="0" y="153444"/>
                  </a:lnTo>
                  <a:cubicBezTo>
                    <a:pt x="0" y="112748"/>
                    <a:pt x="16166" y="73719"/>
                    <a:pt x="44943" y="44943"/>
                  </a:cubicBezTo>
                  <a:cubicBezTo>
                    <a:pt x="73719" y="16166"/>
                    <a:pt x="112748" y="0"/>
                    <a:pt x="153444"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18" id="18"/>
            <p:cNvSpPr txBox="true"/>
            <p:nvPr/>
          </p:nvSpPr>
          <p:spPr>
            <a:xfrm>
              <a:off x="0" y="28575"/>
              <a:ext cx="567580" cy="538293"/>
            </a:xfrm>
            <a:prstGeom prst="rect">
              <a:avLst/>
            </a:prstGeom>
          </p:spPr>
          <p:txBody>
            <a:bodyPr anchor="ctr" rtlCol="false" tIns="51111" lIns="51111" bIns="51111" rIns="51111"/>
            <a:lstStyle/>
            <a:p>
              <a:pPr algn="ctr" marL="0" indent="0" lvl="0">
                <a:lnSpc>
                  <a:spcPts val="2460"/>
                </a:lnSpc>
              </a:pPr>
            </a:p>
          </p:txBody>
        </p:sp>
      </p:grpSp>
      <p:sp>
        <p:nvSpPr>
          <p:cNvPr name="TextBox 19" id="19"/>
          <p:cNvSpPr txBox="true"/>
          <p:nvPr/>
        </p:nvSpPr>
        <p:spPr>
          <a:xfrm rot="0">
            <a:off x="9904370" y="6340300"/>
            <a:ext cx="1582493" cy="516979"/>
          </a:xfrm>
          <a:prstGeom prst="rect">
            <a:avLst/>
          </a:prstGeom>
        </p:spPr>
        <p:txBody>
          <a:bodyPr anchor="t" rtlCol="false" tIns="0" lIns="0" bIns="0" rIns="0">
            <a:spAutoFit/>
          </a:bodyPr>
          <a:lstStyle/>
          <a:p>
            <a:pPr algn="ctr" marL="0" indent="0" lvl="0">
              <a:lnSpc>
                <a:spcPts val="3876"/>
              </a:lnSpc>
            </a:pPr>
            <a:r>
              <a:rPr lang="en-US" b="true" sz="3915" spc="-117">
                <a:solidFill>
                  <a:srgbClr val="FFFFFF"/>
                </a:solidFill>
                <a:latin typeface="Bricolage Grotesque Bold"/>
                <a:ea typeface="Bricolage Grotesque Bold"/>
                <a:cs typeface="Bricolage Grotesque Bold"/>
                <a:sym typeface="Bricolage Grotesque Bold"/>
              </a:rPr>
              <a:t>28%</a:t>
            </a:r>
          </a:p>
        </p:txBody>
      </p:sp>
      <p:sp>
        <p:nvSpPr>
          <p:cNvPr name="TextBox 20" id="20"/>
          <p:cNvSpPr txBox="true"/>
          <p:nvPr/>
        </p:nvSpPr>
        <p:spPr>
          <a:xfrm rot="0">
            <a:off x="10056286" y="7028364"/>
            <a:ext cx="1278661" cy="631192"/>
          </a:xfrm>
          <a:prstGeom prst="rect">
            <a:avLst/>
          </a:prstGeom>
        </p:spPr>
        <p:txBody>
          <a:bodyPr anchor="t" rtlCol="false" tIns="0" lIns="0" bIns="0" rIns="0">
            <a:spAutoFit/>
          </a:bodyPr>
          <a:lstStyle/>
          <a:p>
            <a:pPr algn="ctr" marL="0" indent="0" lvl="0">
              <a:lnSpc>
                <a:spcPts val="1679"/>
              </a:lnSpc>
            </a:pPr>
            <a:r>
              <a:rPr lang="en-US" sz="1199" spc="-29">
                <a:solidFill>
                  <a:srgbClr val="FFFFFF"/>
                </a:solidFill>
                <a:latin typeface="Poppins"/>
                <a:ea typeface="Poppins"/>
                <a:cs typeface="Poppins"/>
                <a:sym typeface="Poppins"/>
              </a:rPr>
              <a:t>CONVERSION RATE IMPROVEMENT</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028700" y="1525863"/>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5" id="5"/>
          <p:cNvSpPr txBox="true"/>
          <p:nvPr/>
        </p:nvSpPr>
        <p:spPr>
          <a:xfrm rot="0">
            <a:off x="1028700" y="4237025"/>
            <a:ext cx="7514069" cy="809131"/>
          </a:xfrm>
          <a:prstGeom prst="rect">
            <a:avLst/>
          </a:prstGeom>
        </p:spPr>
        <p:txBody>
          <a:bodyPr anchor="t" rtlCol="false" tIns="0" lIns="0" bIns="0" rIns="0">
            <a:spAutoFit/>
          </a:bodyPr>
          <a:lstStyle/>
          <a:p>
            <a:pPr algn="just" marL="0" indent="0" lvl="0">
              <a:lnSpc>
                <a:spcPts val="3177"/>
              </a:lnSpc>
            </a:pPr>
            <a:r>
              <a:rPr lang="en-US" b="true" sz="2269" spc="-56">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ANALYZING SATISFACTION SCORES BEFORE AND AFTER SERVICE IMPROVEMENT USING HYPOTHESIS TESTING</a:t>
            </a:r>
          </a:p>
        </p:txBody>
      </p:sp>
      <p:grpSp>
        <p:nvGrpSpPr>
          <p:cNvPr name="Group 6" id="6"/>
          <p:cNvGrpSpPr/>
          <p:nvPr/>
        </p:nvGrpSpPr>
        <p:grpSpPr>
          <a:xfrm rot="0">
            <a:off x="0" y="0"/>
            <a:ext cx="789387" cy="773103"/>
            <a:chOff x="0" y="0"/>
            <a:chExt cx="1052516" cy="1030804"/>
          </a:xfrm>
        </p:grpSpPr>
        <p:grpSp>
          <p:nvGrpSpPr>
            <p:cNvPr name="Group 7" id="7"/>
            <p:cNvGrpSpPr/>
            <p:nvPr/>
          </p:nvGrpSpPr>
          <p:grpSpPr>
            <a:xfrm rot="0">
              <a:off x="0" y="0"/>
              <a:ext cx="1052516" cy="1030804"/>
              <a:chOff x="0" y="0"/>
              <a:chExt cx="787566" cy="771319"/>
            </a:xfrm>
          </p:grpSpPr>
          <p:sp>
            <p:nvSpPr>
              <p:cNvPr name="Freeform 8" id="8"/>
              <p:cNvSpPr/>
              <p:nvPr/>
            </p:nvSpPr>
            <p:spPr>
              <a:xfrm flipH="false" flipV="false" rot="0">
                <a:off x="0" y="0"/>
                <a:ext cx="787566" cy="771319"/>
              </a:xfrm>
              <a:custGeom>
                <a:avLst/>
                <a:gdLst/>
                <a:ahLst/>
                <a:cxnLst/>
                <a:rect r="r" b="b" t="t" l="l"/>
                <a:pathLst>
                  <a:path h="771319" w="787566">
                    <a:moveTo>
                      <a:pt x="0" y="0"/>
                    </a:moveTo>
                    <a:lnTo>
                      <a:pt x="787566" y="0"/>
                    </a:lnTo>
                    <a:lnTo>
                      <a:pt x="787566" y="771319"/>
                    </a:lnTo>
                    <a:lnTo>
                      <a:pt x="0" y="77131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9" id="9"/>
              <p:cNvSpPr txBox="true"/>
              <p:nvPr/>
            </p:nvSpPr>
            <p:spPr>
              <a:xfrm>
                <a:off x="0" y="-38100"/>
                <a:ext cx="787566" cy="809419"/>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0" id="10"/>
            <p:cNvSpPr txBox="true"/>
            <p:nvPr/>
          </p:nvSpPr>
          <p:spPr>
            <a:xfrm rot="0">
              <a:off x="136189" y="290943"/>
              <a:ext cx="780138" cy="496542"/>
            </a:xfrm>
            <a:prstGeom prst="rect">
              <a:avLst/>
            </a:prstGeom>
          </p:spPr>
          <p:txBody>
            <a:bodyPr anchor="t" rtlCol="false" tIns="0" lIns="0" bIns="0" rIns="0">
              <a:spAutoFit/>
            </a:bodyPr>
            <a:lstStyle/>
            <a:p>
              <a:pPr algn="ctr" marL="0" indent="0" lvl="0">
                <a:lnSpc>
                  <a:spcPts val="2625"/>
                </a:lnSpc>
              </a:pPr>
              <a:r>
                <a:rPr lang="en-US" sz="2678" spc="-171">
                  <a:solidFill>
                    <a:srgbClr val="FFFFFF"/>
                  </a:solidFill>
                  <a:latin typeface="Bricolage Grotesque"/>
                  <a:ea typeface="Bricolage Grotesque"/>
                  <a:cs typeface="Bricolage Grotesque"/>
                  <a:sym typeface="Bricolage Grotesque"/>
                </a:rPr>
                <a:t>30</a:t>
              </a:r>
            </a:p>
          </p:txBody>
        </p:sp>
      </p:grpSp>
      <p:grpSp>
        <p:nvGrpSpPr>
          <p:cNvPr name="Group 11" id="11"/>
          <p:cNvGrpSpPr/>
          <p:nvPr/>
        </p:nvGrpSpPr>
        <p:grpSpPr>
          <a:xfrm rot="0">
            <a:off x="10630940" y="0"/>
            <a:ext cx="7451928" cy="10287000"/>
            <a:chOff x="0" y="0"/>
            <a:chExt cx="9935904" cy="13716000"/>
          </a:xfrm>
        </p:grpSpPr>
        <p:pic>
          <p:nvPicPr>
            <p:cNvPr name="Picture 12" id="12"/>
            <p:cNvPicPr>
              <a:picLocks noChangeAspect="true"/>
            </p:cNvPicPr>
            <p:nvPr/>
          </p:nvPicPr>
          <p:blipFill>
            <a:blip r:embed="rId2"/>
            <a:stretch>
              <a:fillRect/>
            </a:stretch>
          </p:blipFill>
          <p:spPr>
            <a:xfrm rot="0">
              <a:off x="176856" y="299134"/>
              <a:ext cx="9582193" cy="13117733"/>
            </a:xfrm>
            <a:prstGeom prst="rect">
              <a:avLst/>
            </a:prstGeom>
          </p:spPr>
        </p:pic>
        <p:sp>
          <p:nvSpPr>
            <p:cNvPr name="AutoShape 13" id="13"/>
            <p:cNvSpPr/>
            <p:nvPr/>
          </p:nvSpPr>
          <p:spPr>
            <a:xfrm>
              <a:off x="9923204" y="0"/>
              <a:ext cx="0" cy="13716000"/>
            </a:xfrm>
            <a:prstGeom prst="line">
              <a:avLst/>
            </a:prstGeom>
            <a:ln cap="rnd" w="25400">
              <a:solidFill>
                <a:srgbClr val="3A58E4"/>
              </a:solidFill>
              <a:prstDash val="solid"/>
              <a:headEnd type="none" len="sm" w="sm"/>
              <a:tailEnd type="none" len="sm" w="sm"/>
            </a:ln>
          </p:spPr>
        </p:sp>
      </p:grpSp>
      <p:sp>
        <p:nvSpPr>
          <p:cNvPr name="TextBox 14" id="14"/>
          <p:cNvSpPr txBox="true"/>
          <p:nvPr/>
        </p:nvSpPr>
        <p:spPr>
          <a:xfrm rot="0">
            <a:off x="1256766" y="1741562"/>
            <a:ext cx="5780387" cy="2154356"/>
          </a:xfrm>
          <a:prstGeom prst="rect">
            <a:avLst/>
          </a:prstGeom>
        </p:spPr>
        <p:txBody>
          <a:bodyPr anchor="t" rtlCol="false" tIns="0" lIns="0" bIns="0" rIns="0">
            <a:spAutoFit/>
          </a:bodyPr>
          <a:lstStyle/>
          <a:p>
            <a:pPr algn="l" marL="0" indent="0" lvl="0">
              <a:lnSpc>
                <a:spcPts val="5575"/>
              </a:lnSpc>
            </a:pPr>
            <a:r>
              <a:rPr lang="en-US" sz="5688" spc="-364">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Business Case Study 2 – Customer Satisfaction Score</a:t>
            </a:r>
          </a:p>
        </p:txBody>
      </p:sp>
      <p:sp>
        <p:nvSpPr>
          <p:cNvPr name="TextBox 15" id="15"/>
          <p:cNvSpPr txBox="true"/>
          <p:nvPr/>
        </p:nvSpPr>
        <p:spPr>
          <a:xfrm rot="0">
            <a:off x="1028700" y="5406966"/>
            <a:ext cx="7514069" cy="3469005"/>
          </a:xfrm>
          <a:prstGeom prst="rect">
            <a:avLst/>
          </a:prstGeom>
        </p:spPr>
        <p:txBody>
          <a:bodyPr anchor="t" rtlCol="false" tIns="0" lIns="0" bIns="0" rIns="0">
            <a:spAutoFit/>
          </a:bodyPr>
          <a:lstStyle/>
          <a:p>
            <a:pPr algn="just" marL="0" indent="0" lvl="0">
              <a:lnSpc>
                <a:spcPts val="2520"/>
              </a:lnSpc>
            </a:pPr>
            <a:r>
              <a:rPr lang="en-US" sz="1800" spc="-5">
                <a:solidFill>
                  <a:srgbClr val="3A58E4"/>
                </a:solidFill>
                <a:latin typeface="Poppins"/>
                <a:ea typeface="Poppins"/>
                <a:cs typeface="Poppins"/>
                <a:sym typeface="Poppins"/>
              </a:rPr>
              <a:t>A retail company implemented a new customer service training program and wants to evaluate its effectiveness.</a:t>
            </a:r>
          </a:p>
          <a:p>
            <a:pPr algn="just" marL="0" indent="0" lvl="0">
              <a:lnSpc>
                <a:spcPts val="2520"/>
              </a:lnSpc>
            </a:pPr>
            <a:r>
              <a:rPr lang="en-US" sz="1800" spc="-5">
                <a:solidFill>
                  <a:srgbClr val="3A58E4"/>
                </a:solidFill>
                <a:latin typeface="Poppins"/>
                <a:ea typeface="Poppins"/>
                <a:cs typeface="Poppins"/>
                <a:sym typeface="Poppins"/>
              </a:rPr>
              <a:t>Data Summary:</a:t>
            </a:r>
          </a:p>
          <a:p>
            <a:pPr algn="just" marL="0" indent="0" lvl="0">
              <a:lnSpc>
                <a:spcPts val="2520"/>
              </a:lnSpc>
            </a:pPr>
            <a:r>
              <a:rPr lang="en-US" sz="1800" spc="-5">
                <a:solidFill>
                  <a:srgbClr val="3A58E4"/>
                </a:solidFill>
                <a:latin typeface="Poppins"/>
                <a:ea typeface="Poppins"/>
                <a:cs typeface="Poppins"/>
                <a:sym typeface="Poppins"/>
              </a:rPr>
              <a:t>• Before: n₁ = 45, x̄₁ = 72.3, s₁ = 8.5</a:t>
            </a:r>
          </a:p>
          <a:p>
            <a:pPr algn="just" marL="0" indent="0" lvl="0">
              <a:lnSpc>
                <a:spcPts val="2520"/>
              </a:lnSpc>
            </a:pPr>
            <a:r>
              <a:rPr lang="en-US" sz="1800" spc="-5">
                <a:solidFill>
                  <a:srgbClr val="3A58E4"/>
                </a:solidFill>
                <a:latin typeface="Poppins"/>
                <a:ea typeface="Poppins"/>
                <a:cs typeface="Poppins"/>
                <a:sym typeface="Poppins"/>
              </a:rPr>
              <a:t>• After: n₂ = 45, x̄₂ = 78.6, s₂ = 7.2</a:t>
            </a:r>
          </a:p>
          <a:p>
            <a:pPr algn="just" marL="0" indent="0" lvl="0">
              <a:lnSpc>
                <a:spcPts val="2520"/>
              </a:lnSpc>
            </a:pPr>
            <a:r>
              <a:rPr lang="en-US" sz="1800" spc="-5">
                <a:solidFill>
                  <a:srgbClr val="3A58E4"/>
                </a:solidFill>
                <a:latin typeface="Poppins"/>
                <a:ea typeface="Poppins"/>
                <a:cs typeface="Poppins"/>
                <a:sym typeface="Poppins"/>
              </a:rPr>
              <a:t>Hypothesis Testing Approach:</a:t>
            </a:r>
          </a:p>
          <a:p>
            <a:pPr algn="just" marL="0" indent="0" lvl="0">
              <a:lnSpc>
                <a:spcPts val="2520"/>
              </a:lnSpc>
            </a:pPr>
            <a:r>
              <a:rPr lang="en-US" sz="1800" spc="-5">
                <a:solidFill>
                  <a:srgbClr val="3A58E4"/>
                </a:solidFill>
                <a:latin typeface="Poppins"/>
                <a:ea typeface="Poppins"/>
                <a:cs typeface="Poppins"/>
                <a:sym typeface="Poppins"/>
              </a:rPr>
              <a:t>• H₀: μ_after = μ_before (no improvement)</a:t>
            </a:r>
          </a:p>
          <a:p>
            <a:pPr algn="just" marL="0" indent="0" lvl="0">
              <a:lnSpc>
                <a:spcPts val="2520"/>
              </a:lnSpc>
            </a:pPr>
            <a:r>
              <a:rPr lang="en-US" sz="1800" spc="-5">
                <a:solidFill>
                  <a:srgbClr val="3A58E4"/>
                </a:solidFill>
                <a:latin typeface="Poppins"/>
                <a:ea typeface="Poppins"/>
                <a:cs typeface="Poppins"/>
                <a:sym typeface="Poppins"/>
              </a:rPr>
              <a:t>• H₁: μ_after &gt; μ_before (improvement occurred)</a:t>
            </a:r>
          </a:p>
          <a:p>
            <a:pPr algn="just" marL="0" indent="0" lvl="0">
              <a:lnSpc>
                <a:spcPts val="2520"/>
              </a:lnSpc>
            </a:pPr>
            <a:r>
              <a:rPr lang="en-US" sz="1800" spc="-5">
                <a:solidFill>
                  <a:srgbClr val="3A58E4"/>
                </a:solidFill>
                <a:latin typeface="Poppins"/>
                <a:ea typeface="Poppins"/>
                <a:cs typeface="Poppins"/>
                <a:sym typeface="Poppins"/>
              </a:rPr>
              <a:t>• α = 0.05, one-tailed t-test</a:t>
            </a:r>
          </a:p>
          <a:p>
            <a:pPr algn="just" marL="0" indent="0" lvl="0">
              <a:lnSpc>
                <a:spcPts val="2520"/>
              </a:lnSpc>
            </a:pPr>
            <a:r>
              <a:rPr lang="en-US" sz="1800" spc="-5">
                <a:solidFill>
                  <a:srgbClr val="3A58E4"/>
                </a:solidFill>
                <a:latin typeface="Poppins"/>
                <a:ea typeface="Poppins"/>
                <a:cs typeface="Poppins"/>
                <a:sym typeface="Poppins"/>
              </a:rPr>
              <a:t>Result: t = 3.82, p &lt; 0.001 → Reject H₀</a:t>
            </a:r>
          </a:p>
          <a:p>
            <a:pPr algn="just" marL="0" indent="0" lvl="0">
              <a:lnSpc>
                <a:spcPts val="2520"/>
              </a:lnSpc>
            </a:pPr>
            <a:r>
              <a:rPr lang="en-US" sz="1800" spc="-5">
                <a:solidFill>
                  <a:srgbClr val="3A58E4"/>
                </a:solidFill>
                <a:latin typeface="Poppins"/>
                <a:ea typeface="Poppins"/>
                <a:cs typeface="Poppins"/>
                <a:sym typeface="Poppins"/>
              </a:rPr>
              <a:t>Conclusion: Training significantly improved satisfaction scores.</a:t>
            </a:r>
          </a:p>
        </p:txBody>
      </p:sp>
      <p:grpSp>
        <p:nvGrpSpPr>
          <p:cNvPr name="Group 16" id="16"/>
          <p:cNvGrpSpPr/>
          <p:nvPr/>
        </p:nvGrpSpPr>
        <p:grpSpPr>
          <a:xfrm rot="0">
            <a:off x="9545918" y="5831999"/>
            <a:ext cx="2270445" cy="2267600"/>
            <a:chOff x="0" y="0"/>
            <a:chExt cx="567580" cy="566868"/>
          </a:xfrm>
        </p:grpSpPr>
        <p:sp>
          <p:nvSpPr>
            <p:cNvPr name="Freeform 17" id="17"/>
            <p:cNvSpPr/>
            <p:nvPr/>
          </p:nvSpPr>
          <p:spPr>
            <a:xfrm flipH="false" flipV="false" rot="0">
              <a:off x="0" y="0"/>
              <a:ext cx="567580" cy="566868"/>
            </a:xfrm>
            <a:custGeom>
              <a:avLst/>
              <a:gdLst/>
              <a:ahLst/>
              <a:cxnLst/>
              <a:rect r="r" b="b" t="t" l="l"/>
              <a:pathLst>
                <a:path h="566868" w="567580">
                  <a:moveTo>
                    <a:pt x="153444" y="0"/>
                  </a:moveTo>
                  <a:lnTo>
                    <a:pt x="414136" y="0"/>
                  </a:lnTo>
                  <a:cubicBezTo>
                    <a:pt x="498880" y="0"/>
                    <a:pt x="567580" y="68699"/>
                    <a:pt x="567580" y="153444"/>
                  </a:cubicBezTo>
                  <a:lnTo>
                    <a:pt x="567580" y="413424"/>
                  </a:lnTo>
                  <a:cubicBezTo>
                    <a:pt x="567580" y="454120"/>
                    <a:pt x="551413" y="493149"/>
                    <a:pt x="522637" y="521926"/>
                  </a:cubicBezTo>
                  <a:cubicBezTo>
                    <a:pt x="493861" y="550702"/>
                    <a:pt x="454831" y="566868"/>
                    <a:pt x="414136" y="566868"/>
                  </a:cubicBezTo>
                  <a:lnTo>
                    <a:pt x="153444" y="566868"/>
                  </a:lnTo>
                  <a:cubicBezTo>
                    <a:pt x="112748" y="566868"/>
                    <a:pt x="73719" y="550702"/>
                    <a:pt x="44943" y="521926"/>
                  </a:cubicBezTo>
                  <a:cubicBezTo>
                    <a:pt x="16166" y="493149"/>
                    <a:pt x="0" y="454120"/>
                    <a:pt x="0" y="413424"/>
                  </a:cubicBezTo>
                  <a:lnTo>
                    <a:pt x="0" y="153444"/>
                  </a:lnTo>
                  <a:cubicBezTo>
                    <a:pt x="0" y="112748"/>
                    <a:pt x="16166" y="73719"/>
                    <a:pt x="44943" y="44943"/>
                  </a:cubicBezTo>
                  <a:cubicBezTo>
                    <a:pt x="73719" y="16166"/>
                    <a:pt x="112748" y="0"/>
                    <a:pt x="153444"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18" id="18"/>
            <p:cNvSpPr txBox="true"/>
            <p:nvPr/>
          </p:nvSpPr>
          <p:spPr>
            <a:xfrm>
              <a:off x="0" y="28575"/>
              <a:ext cx="567580" cy="538293"/>
            </a:xfrm>
            <a:prstGeom prst="rect">
              <a:avLst/>
            </a:prstGeom>
          </p:spPr>
          <p:txBody>
            <a:bodyPr anchor="ctr" rtlCol="false" tIns="51111" lIns="51111" bIns="51111" rIns="51111"/>
            <a:lstStyle/>
            <a:p>
              <a:pPr algn="ctr" marL="0" indent="0" lvl="0">
                <a:lnSpc>
                  <a:spcPts val="2460"/>
                </a:lnSpc>
              </a:pPr>
            </a:p>
          </p:txBody>
        </p:sp>
      </p:grpSp>
      <p:sp>
        <p:nvSpPr>
          <p:cNvPr name="TextBox 19" id="19"/>
          <p:cNvSpPr txBox="true"/>
          <p:nvPr/>
        </p:nvSpPr>
        <p:spPr>
          <a:xfrm rot="0">
            <a:off x="9904370" y="6330775"/>
            <a:ext cx="1582493" cy="502962"/>
          </a:xfrm>
          <a:prstGeom prst="rect">
            <a:avLst/>
          </a:prstGeom>
        </p:spPr>
        <p:txBody>
          <a:bodyPr anchor="t" rtlCol="false" tIns="0" lIns="0" bIns="0" rIns="0">
            <a:spAutoFit/>
          </a:bodyPr>
          <a:lstStyle/>
          <a:p>
            <a:pPr algn="ctr" marL="0" indent="0" lvl="0">
              <a:lnSpc>
                <a:spcPts val="3713"/>
              </a:lnSpc>
            </a:pPr>
            <a:r>
              <a:rPr lang="en-US" b="true" sz="3751" spc="-112">
                <a:solidFill>
                  <a:srgbClr val="FFFFFF"/>
                </a:solidFill>
                <a:latin typeface="Bricolage Grotesque Bold"/>
                <a:ea typeface="Bricolage Grotesque Bold"/>
                <a:cs typeface="Bricolage Grotesque Bold"/>
                <a:sym typeface="Bricolage Grotesque Bold"/>
              </a:rPr>
              <a:t>+6.3</a:t>
            </a:r>
          </a:p>
        </p:txBody>
      </p:sp>
      <p:sp>
        <p:nvSpPr>
          <p:cNvPr name="TextBox 20" id="20"/>
          <p:cNvSpPr txBox="true"/>
          <p:nvPr/>
        </p:nvSpPr>
        <p:spPr>
          <a:xfrm rot="0">
            <a:off x="10056286" y="7221413"/>
            <a:ext cx="1278661" cy="438144"/>
          </a:xfrm>
          <a:prstGeom prst="rect">
            <a:avLst/>
          </a:prstGeom>
        </p:spPr>
        <p:txBody>
          <a:bodyPr anchor="t" rtlCol="false" tIns="0" lIns="0" bIns="0" rIns="0">
            <a:spAutoFit/>
          </a:bodyPr>
          <a:lstStyle/>
          <a:p>
            <a:pPr algn="ctr" marL="0" indent="0" lvl="0">
              <a:lnSpc>
                <a:spcPts val="1796"/>
              </a:lnSpc>
            </a:pPr>
            <a:r>
              <a:rPr lang="en-US" sz="1283" spc="-32">
                <a:solidFill>
                  <a:srgbClr val="FFFFFF"/>
                </a:solidFill>
                <a:latin typeface="Poppins"/>
                <a:ea typeface="Poppins"/>
                <a:cs typeface="Poppins"/>
                <a:sym typeface="Poppins"/>
              </a:rPr>
              <a:t>POINT INCREASE IN SATISFACTION</a:t>
            </a:r>
          </a:p>
        </p:txBody>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7491645" y="0"/>
            <a:ext cx="796355" cy="695361"/>
            <a:chOff x="0" y="0"/>
            <a:chExt cx="1061806" cy="927148"/>
          </a:xfrm>
        </p:grpSpPr>
        <p:grpSp>
          <p:nvGrpSpPr>
            <p:cNvPr name="Group 3" id="3"/>
            <p:cNvGrpSpPr/>
            <p:nvPr/>
          </p:nvGrpSpPr>
          <p:grpSpPr>
            <a:xfrm rot="0">
              <a:off x="0" y="0"/>
              <a:ext cx="1061806" cy="927148"/>
              <a:chOff x="0" y="0"/>
              <a:chExt cx="787566" cy="687687"/>
            </a:xfrm>
          </p:grpSpPr>
          <p:sp>
            <p:nvSpPr>
              <p:cNvPr name="Freeform 4" id="4"/>
              <p:cNvSpPr/>
              <p:nvPr/>
            </p:nvSpPr>
            <p:spPr>
              <a:xfrm flipH="false" flipV="false" rot="0">
                <a:off x="0" y="0"/>
                <a:ext cx="787566" cy="687687"/>
              </a:xfrm>
              <a:custGeom>
                <a:avLst/>
                <a:gdLst/>
                <a:ahLst/>
                <a:cxnLst/>
                <a:rect r="r" b="b" t="t" l="l"/>
                <a:pathLst>
                  <a:path h="687687" w="787566">
                    <a:moveTo>
                      <a:pt x="0" y="0"/>
                    </a:moveTo>
                    <a:lnTo>
                      <a:pt x="787566" y="0"/>
                    </a:lnTo>
                    <a:lnTo>
                      <a:pt x="787566" y="687687"/>
                    </a:lnTo>
                    <a:lnTo>
                      <a:pt x="0" y="687687"/>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5" id="5"/>
              <p:cNvSpPr txBox="true"/>
              <p:nvPr/>
            </p:nvSpPr>
            <p:spPr>
              <a:xfrm>
                <a:off x="0" y="-38100"/>
                <a:ext cx="787566" cy="725787"/>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6" id="6"/>
            <p:cNvSpPr txBox="true"/>
            <p:nvPr/>
          </p:nvSpPr>
          <p:spPr>
            <a:xfrm rot="0">
              <a:off x="137391" y="283566"/>
              <a:ext cx="787024" cy="398117"/>
            </a:xfrm>
            <a:prstGeom prst="rect">
              <a:avLst/>
            </a:prstGeom>
          </p:spPr>
          <p:txBody>
            <a:bodyPr anchor="t" rtlCol="false" tIns="0" lIns="0" bIns="0" rIns="0">
              <a:spAutoFit/>
            </a:bodyPr>
            <a:lstStyle/>
            <a:p>
              <a:pPr algn="ctr" marL="0" indent="0" lvl="0">
                <a:lnSpc>
                  <a:spcPts val="2127"/>
                </a:lnSpc>
              </a:pPr>
              <a:r>
                <a:rPr lang="en-US" sz="2170" spc="-138">
                  <a:solidFill>
                    <a:srgbClr val="FFFFFF"/>
                  </a:solidFill>
                  <a:latin typeface="Bricolage Grotesque"/>
                  <a:ea typeface="Bricolage Grotesque"/>
                  <a:cs typeface="Bricolage Grotesque"/>
                  <a:sym typeface="Bricolage Grotesque"/>
                </a:rPr>
                <a:t>31</a:t>
              </a:r>
            </a:p>
          </p:txBody>
        </p:sp>
      </p:grpSp>
      <p:grpSp>
        <p:nvGrpSpPr>
          <p:cNvPr name="Group 7" id="7"/>
          <p:cNvGrpSpPr/>
          <p:nvPr/>
        </p:nvGrpSpPr>
        <p:grpSpPr>
          <a:xfrm rot="0">
            <a:off x="5545788" y="3062727"/>
            <a:ext cx="7196424" cy="379246"/>
            <a:chOff x="0" y="0"/>
            <a:chExt cx="9595232" cy="505662"/>
          </a:xfrm>
        </p:grpSpPr>
        <p:sp>
          <p:nvSpPr>
            <p:cNvPr name="TextBox 8" id="8"/>
            <p:cNvSpPr txBox="true"/>
            <p:nvPr/>
          </p:nvSpPr>
          <p:spPr>
            <a:xfrm rot="0">
              <a:off x="0" y="87969"/>
              <a:ext cx="9378912" cy="417693"/>
            </a:xfrm>
            <a:prstGeom prst="rect">
              <a:avLst/>
            </a:prstGeom>
          </p:spPr>
          <p:txBody>
            <a:bodyPr anchor="t" rtlCol="false" tIns="0" lIns="0" bIns="0" rIns="0">
              <a:spAutoFit/>
            </a:bodyPr>
            <a:lstStyle/>
            <a:p>
              <a:pPr algn="l" marL="0" indent="0" lvl="0">
                <a:lnSpc>
                  <a:spcPts val="2551"/>
                </a:lnSpc>
              </a:pPr>
              <a:r>
                <a:rPr lang="en-US" b="true" sz="1822" spc="-4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BUSINESS CASE STUDY 3 – TESTING POLICY IMPACT ON RETURNS</a:t>
              </a:r>
            </a:p>
          </p:txBody>
        </p:sp>
        <p:sp>
          <p:nvSpPr>
            <p:cNvPr name="Freeform 9" id="9"/>
            <p:cNvSpPr/>
            <p:nvPr/>
          </p:nvSpPr>
          <p:spPr>
            <a:xfrm flipH="false" flipV="false" rot="-8687136">
              <a:off x="9278212"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10" id="10"/>
          <p:cNvGrpSpPr/>
          <p:nvPr/>
        </p:nvGrpSpPr>
        <p:grpSpPr>
          <a:xfrm rot="0">
            <a:off x="1463921" y="4926041"/>
            <a:ext cx="3746706" cy="3746706"/>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28575" cap="sq">
              <a:gradFill>
                <a:gsLst>
                  <a:gs pos="0">
                    <a:srgbClr val="293E9C">
                      <a:alpha val="100000"/>
                    </a:srgbClr>
                  </a:gs>
                  <a:gs pos="100000">
                    <a:srgbClr val="3A58E4">
                      <a:alpha val="100000"/>
                    </a:srgbClr>
                  </a:gs>
                </a:gsLst>
                <a:path path="circle">
                  <a:fillToRect l="0" r="100000" t="0" b="100000"/>
                </a:path>
                <a:tileRect r="0" l="-100000" b="0" t="-100000"/>
              </a:gradFill>
              <a:prstDash val="solid"/>
              <a:miter/>
            </a:ln>
          </p:spPr>
        </p:sp>
        <p:sp>
          <p:nvSpPr>
            <p:cNvPr name="TextBox 12" id="12"/>
            <p:cNvSpPr txBox="true"/>
            <p:nvPr/>
          </p:nvSpPr>
          <p:spPr>
            <a:xfrm>
              <a:off x="76200" y="38100"/>
              <a:ext cx="660400" cy="698500"/>
            </a:xfrm>
            <a:prstGeom prst="rect">
              <a:avLst/>
            </a:prstGeom>
          </p:spPr>
          <p:txBody>
            <a:bodyPr anchor="ctr" rtlCol="false" tIns="40108" lIns="40108" bIns="40108" rIns="40108"/>
            <a:lstStyle/>
            <a:p>
              <a:pPr algn="ctr" marL="0" indent="0" lvl="0">
                <a:lnSpc>
                  <a:spcPts val="2659"/>
                </a:lnSpc>
              </a:pPr>
            </a:p>
          </p:txBody>
        </p:sp>
      </p:grpSp>
      <p:grpSp>
        <p:nvGrpSpPr>
          <p:cNvPr name="Group 13" id="13"/>
          <p:cNvGrpSpPr/>
          <p:nvPr/>
        </p:nvGrpSpPr>
        <p:grpSpPr>
          <a:xfrm rot="0">
            <a:off x="5334452" y="4926041"/>
            <a:ext cx="3746706" cy="3746706"/>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a:ln cap="sq">
              <a:noFill/>
              <a:prstDash val="solid"/>
              <a:miter/>
            </a:ln>
          </p:spPr>
        </p:sp>
        <p:sp>
          <p:nvSpPr>
            <p:cNvPr name="TextBox 15" id="15"/>
            <p:cNvSpPr txBox="true"/>
            <p:nvPr/>
          </p:nvSpPr>
          <p:spPr>
            <a:xfrm>
              <a:off x="76200" y="38100"/>
              <a:ext cx="660400" cy="698500"/>
            </a:xfrm>
            <a:prstGeom prst="rect">
              <a:avLst/>
            </a:prstGeom>
          </p:spPr>
          <p:txBody>
            <a:bodyPr anchor="ctr" rtlCol="false" tIns="40108" lIns="40108" bIns="40108" rIns="40108"/>
            <a:lstStyle/>
            <a:p>
              <a:pPr algn="ctr" marL="0" indent="0" lvl="0">
                <a:lnSpc>
                  <a:spcPts val="2659"/>
                </a:lnSpc>
              </a:pPr>
            </a:p>
          </p:txBody>
        </p:sp>
      </p:grpSp>
      <p:grpSp>
        <p:nvGrpSpPr>
          <p:cNvPr name="Group 16" id="16"/>
          <p:cNvGrpSpPr/>
          <p:nvPr/>
        </p:nvGrpSpPr>
        <p:grpSpPr>
          <a:xfrm rot="0">
            <a:off x="9205912" y="4926041"/>
            <a:ext cx="3746706" cy="3746706"/>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28575" cap="sq">
              <a:gradFill>
                <a:gsLst>
                  <a:gs pos="0">
                    <a:srgbClr val="293E9C">
                      <a:alpha val="100000"/>
                    </a:srgbClr>
                  </a:gs>
                  <a:gs pos="100000">
                    <a:srgbClr val="3A58E4">
                      <a:alpha val="100000"/>
                    </a:srgbClr>
                  </a:gs>
                </a:gsLst>
                <a:path path="circle">
                  <a:fillToRect l="0" r="100000" t="0" b="100000"/>
                </a:path>
                <a:tileRect r="0" l="-100000" b="0" t="-100000"/>
              </a:gradFill>
              <a:prstDash val="solid"/>
              <a:miter/>
            </a:ln>
          </p:spPr>
        </p:sp>
        <p:sp>
          <p:nvSpPr>
            <p:cNvPr name="TextBox 18" id="18"/>
            <p:cNvSpPr txBox="true"/>
            <p:nvPr/>
          </p:nvSpPr>
          <p:spPr>
            <a:xfrm>
              <a:off x="76200" y="38100"/>
              <a:ext cx="660400" cy="698500"/>
            </a:xfrm>
            <a:prstGeom prst="rect">
              <a:avLst/>
            </a:prstGeom>
          </p:spPr>
          <p:txBody>
            <a:bodyPr anchor="ctr" rtlCol="false" tIns="40108" lIns="40108" bIns="40108" rIns="40108"/>
            <a:lstStyle/>
            <a:p>
              <a:pPr algn="ctr" marL="0" indent="0" lvl="0">
                <a:lnSpc>
                  <a:spcPts val="2659"/>
                </a:lnSpc>
              </a:pPr>
            </a:p>
          </p:txBody>
        </p:sp>
      </p:grpSp>
      <p:grpSp>
        <p:nvGrpSpPr>
          <p:cNvPr name="Group 19" id="19"/>
          <p:cNvGrpSpPr/>
          <p:nvPr/>
        </p:nvGrpSpPr>
        <p:grpSpPr>
          <a:xfrm rot="0">
            <a:off x="13077373" y="4926041"/>
            <a:ext cx="3746706" cy="3746706"/>
            <a:chOff x="0" y="0"/>
            <a:chExt cx="812800" cy="812800"/>
          </a:xfrm>
        </p:grpSpPr>
        <p:sp>
          <p:nvSpPr>
            <p:cNvPr name="Freeform 20" id="2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sq">
              <a:noFill/>
              <a:prstDash val="solid"/>
              <a:miter/>
            </a:ln>
          </p:spPr>
        </p:sp>
        <p:sp>
          <p:nvSpPr>
            <p:cNvPr name="TextBox 21" id="21"/>
            <p:cNvSpPr txBox="true"/>
            <p:nvPr/>
          </p:nvSpPr>
          <p:spPr>
            <a:xfrm>
              <a:off x="76200" y="38100"/>
              <a:ext cx="660400" cy="698500"/>
            </a:xfrm>
            <a:prstGeom prst="rect">
              <a:avLst/>
            </a:prstGeom>
          </p:spPr>
          <p:txBody>
            <a:bodyPr anchor="ctr" rtlCol="false" tIns="40108" lIns="40108" bIns="40108" rIns="40108"/>
            <a:lstStyle/>
            <a:p>
              <a:pPr algn="ctr" marL="0" indent="0" lvl="0">
                <a:lnSpc>
                  <a:spcPts val="2659"/>
                </a:lnSpc>
              </a:pPr>
            </a:p>
          </p:txBody>
        </p:sp>
      </p:grpSp>
      <p:sp>
        <p:nvSpPr>
          <p:cNvPr name="TextBox 22" id="22"/>
          <p:cNvSpPr txBox="true"/>
          <p:nvPr/>
        </p:nvSpPr>
        <p:spPr>
          <a:xfrm rot="0">
            <a:off x="2345222" y="6271634"/>
            <a:ext cx="1984104" cy="288358"/>
          </a:xfrm>
          <a:prstGeom prst="rect">
            <a:avLst/>
          </a:prstGeom>
        </p:spPr>
        <p:txBody>
          <a:bodyPr anchor="t" rtlCol="false" tIns="0" lIns="0" bIns="0" rIns="0">
            <a:spAutoFit/>
          </a:bodyPr>
          <a:lstStyle/>
          <a:p>
            <a:pPr algn="ctr" marL="0" indent="0" lvl="0">
              <a:lnSpc>
                <a:spcPts val="2228"/>
              </a:lnSpc>
            </a:pPr>
            <a:r>
              <a:rPr lang="en-US" b="true" sz="1727" spc="-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BEFORE POLICY</a:t>
            </a:r>
          </a:p>
        </p:txBody>
      </p:sp>
      <p:sp>
        <p:nvSpPr>
          <p:cNvPr name="TextBox 23" id="23"/>
          <p:cNvSpPr txBox="true"/>
          <p:nvPr/>
        </p:nvSpPr>
        <p:spPr>
          <a:xfrm rot="0">
            <a:off x="2124549" y="7175834"/>
            <a:ext cx="2425450" cy="432494"/>
          </a:xfrm>
          <a:prstGeom prst="rect">
            <a:avLst/>
          </a:prstGeom>
        </p:spPr>
        <p:txBody>
          <a:bodyPr anchor="t" rtlCol="false" tIns="0" lIns="0" bIns="0" rIns="0">
            <a:spAutoFit/>
          </a:bodyPr>
          <a:lstStyle/>
          <a:p>
            <a:pPr algn="ctr" marL="0" indent="0" lvl="0">
              <a:lnSpc>
                <a:spcPts val="1713"/>
              </a:lnSpc>
            </a:pPr>
            <a:r>
              <a:rPr lang="en-US" sz="1328" spc="-3">
                <a:solidFill>
                  <a:srgbClr val="3A58E4"/>
                </a:solidFill>
                <a:latin typeface="Poppins"/>
                <a:ea typeface="Poppins"/>
                <a:cs typeface="Poppins"/>
                <a:sym typeface="Poppins"/>
              </a:rPr>
              <a:t>Return rate: 12.5% with n=400 orders over 3-month period</a:t>
            </a:r>
          </a:p>
        </p:txBody>
      </p:sp>
      <p:sp>
        <p:nvSpPr>
          <p:cNvPr name="TextBox 24" id="24"/>
          <p:cNvSpPr txBox="true"/>
          <p:nvPr/>
        </p:nvSpPr>
        <p:spPr>
          <a:xfrm rot="0">
            <a:off x="6215753" y="6271634"/>
            <a:ext cx="1984104" cy="288358"/>
          </a:xfrm>
          <a:prstGeom prst="rect">
            <a:avLst/>
          </a:prstGeom>
        </p:spPr>
        <p:txBody>
          <a:bodyPr anchor="t" rtlCol="false" tIns="0" lIns="0" bIns="0" rIns="0">
            <a:spAutoFit/>
          </a:bodyPr>
          <a:lstStyle/>
          <a:p>
            <a:pPr algn="ctr" marL="0" indent="0" lvl="0">
              <a:lnSpc>
                <a:spcPts val="2228"/>
              </a:lnSpc>
            </a:pPr>
            <a:r>
              <a:rPr lang="en-US" b="true" sz="1727" spc="-5">
                <a:solidFill>
                  <a:srgbClr val="FFFFFF"/>
                </a:solidFill>
                <a:latin typeface="Poppins Bold"/>
                <a:ea typeface="Poppins Bold"/>
                <a:cs typeface="Poppins Bold"/>
                <a:sym typeface="Poppins Bold"/>
              </a:rPr>
              <a:t>AFTER POLICY</a:t>
            </a:r>
          </a:p>
        </p:txBody>
      </p:sp>
      <p:sp>
        <p:nvSpPr>
          <p:cNvPr name="TextBox 25" id="25"/>
          <p:cNvSpPr txBox="true"/>
          <p:nvPr/>
        </p:nvSpPr>
        <p:spPr>
          <a:xfrm rot="0">
            <a:off x="5995080" y="7175834"/>
            <a:ext cx="2425450" cy="432494"/>
          </a:xfrm>
          <a:prstGeom prst="rect">
            <a:avLst/>
          </a:prstGeom>
        </p:spPr>
        <p:txBody>
          <a:bodyPr anchor="t" rtlCol="false" tIns="0" lIns="0" bIns="0" rIns="0">
            <a:spAutoFit/>
          </a:bodyPr>
          <a:lstStyle/>
          <a:p>
            <a:pPr algn="ctr" marL="0" indent="0" lvl="0">
              <a:lnSpc>
                <a:spcPts val="1713"/>
              </a:lnSpc>
            </a:pPr>
            <a:r>
              <a:rPr lang="en-US" sz="1328" spc="-3">
                <a:solidFill>
                  <a:srgbClr val="FFFFFF"/>
                </a:solidFill>
                <a:latin typeface="Poppins"/>
                <a:ea typeface="Poppins"/>
                <a:cs typeface="Poppins"/>
                <a:sym typeface="Poppins"/>
              </a:rPr>
              <a:t>Return rate: 9.8% with n=450 orders post-policy update</a:t>
            </a:r>
          </a:p>
        </p:txBody>
      </p:sp>
      <p:sp>
        <p:nvSpPr>
          <p:cNvPr name="TextBox 26" id="26"/>
          <p:cNvSpPr txBox="true"/>
          <p:nvPr/>
        </p:nvSpPr>
        <p:spPr>
          <a:xfrm rot="0">
            <a:off x="9901910" y="6271634"/>
            <a:ext cx="2354710" cy="288358"/>
          </a:xfrm>
          <a:prstGeom prst="rect">
            <a:avLst/>
          </a:prstGeom>
        </p:spPr>
        <p:txBody>
          <a:bodyPr anchor="t" rtlCol="false" tIns="0" lIns="0" bIns="0" rIns="0">
            <a:spAutoFit/>
          </a:bodyPr>
          <a:lstStyle/>
          <a:p>
            <a:pPr algn="ctr" marL="0" indent="0" lvl="0">
              <a:lnSpc>
                <a:spcPts val="2228"/>
              </a:lnSpc>
            </a:pPr>
            <a:r>
              <a:rPr lang="en-US" b="true" sz="1727" spc="-5">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HYPOTHESIS TEST</a:t>
            </a:r>
          </a:p>
        </p:txBody>
      </p:sp>
      <p:sp>
        <p:nvSpPr>
          <p:cNvPr name="TextBox 27" id="27"/>
          <p:cNvSpPr txBox="true"/>
          <p:nvPr/>
        </p:nvSpPr>
        <p:spPr>
          <a:xfrm rot="0">
            <a:off x="9866540" y="7175834"/>
            <a:ext cx="2425450" cy="432494"/>
          </a:xfrm>
          <a:prstGeom prst="rect">
            <a:avLst/>
          </a:prstGeom>
        </p:spPr>
        <p:txBody>
          <a:bodyPr anchor="t" rtlCol="false" tIns="0" lIns="0" bIns="0" rIns="0">
            <a:spAutoFit/>
          </a:bodyPr>
          <a:lstStyle/>
          <a:p>
            <a:pPr algn="ctr" marL="0" indent="0" lvl="0">
              <a:lnSpc>
                <a:spcPts val="1713"/>
              </a:lnSpc>
            </a:pPr>
            <a:r>
              <a:rPr lang="en-US" sz="1328" spc="-3">
                <a:solidFill>
                  <a:srgbClr val="3A58E4"/>
                </a:solidFill>
                <a:latin typeface="Poppins"/>
                <a:ea typeface="Poppins"/>
                <a:cs typeface="Poppins"/>
                <a:sym typeface="Poppins"/>
              </a:rPr>
              <a:t>H₀: p₁ = p₂; H₁: p₁ &gt; p₂ (one-tailed test for reduction)</a:t>
            </a:r>
          </a:p>
        </p:txBody>
      </p:sp>
      <p:sp>
        <p:nvSpPr>
          <p:cNvPr name="TextBox 28" id="28"/>
          <p:cNvSpPr txBox="true"/>
          <p:nvPr/>
        </p:nvSpPr>
        <p:spPr>
          <a:xfrm rot="0">
            <a:off x="13958674" y="6271634"/>
            <a:ext cx="1984104" cy="288358"/>
          </a:xfrm>
          <a:prstGeom prst="rect">
            <a:avLst/>
          </a:prstGeom>
        </p:spPr>
        <p:txBody>
          <a:bodyPr anchor="t" rtlCol="false" tIns="0" lIns="0" bIns="0" rIns="0">
            <a:spAutoFit/>
          </a:bodyPr>
          <a:lstStyle/>
          <a:p>
            <a:pPr algn="ctr" marL="0" indent="0" lvl="0">
              <a:lnSpc>
                <a:spcPts val="2228"/>
              </a:lnSpc>
            </a:pPr>
            <a:r>
              <a:rPr lang="en-US" b="true" sz="1727" spc="-5">
                <a:solidFill>
                  <a:srgbClr val="FFFFFF"/>
                </a:solidFill>
                <a:latin typeface="Poppins Bold"/>
                <a:ea typeface="Poppins Bold"/>
                <a:cs typeface="Poppins Bold"/>
                <a:sym typeface="Poppins Bold"/>
              </a:rPr>
              <a:t>KEY FINDING</a:t>
            </a:r>
          </a:p>
        </p:txBody>
      </p:sp>
      <p:sp>
        <p:nvSpPr>
          <p:cNvPr name="TextBox 29" id="29"/>
          <p:cNvSpPr txBox="true"/>
          <p:nvPr/>
        </p:nvSpPr>
        <p:spPr>
          <a:xfrm rot="0">
            <a:off x="13738001" y="6966284"/>
            <a:ext cx="2425450" cy="642044"/>
          </a:xfrm>
          <a:prstGeom prst="rect">
            <a:avLst/>
          </a:prstGeom>
        </p:spPr>
        <p:txBody>
          <a:bodyPr anchor="t" rtlCol="false" tIns="0" lIns="0" bIns="0" rIns="0">
            <a:spAutoFit/>
          </a:bodyPr>
          <a:lstStyle/>
          <a:p>
            <a:pPr algn="ctr" marL="0" indent="0" lvl="0">
              <a:lnSpc>
                <a:spcPts val="1713"/>
              </a:lnSpc>
            </a:pPr>
            <a:r>
              <a:rPr lang="en-US" sz="1328" spc="-3">
                <a:solidFill>
                  <a:srgbClr val="FFFFFF"/>
                </a:solidFill>
                <a:latin typeface="Poppins"/>
                <a:ea typeface="Poppins"/>
                <a:cs typeface="Poppins"/>
                <a:sym typeface="Poppins"/>
              </a:rPr>
              <a:t>p-value = 0.021 &lt; 0.05 → Significant reduction in returns</a:t>
            </a:r>
          </a:p>
        </p:txBody>
      </p:sp>
      <p:grpSp>
        <p:nvGrpSpPr>
          <p:cNvPr name="Group 30" id="30"/>
          <p:cNvGrpSpPr/>
          <p:nvPr/>
        </p:nvGrpSpPr>
        <p:grpSpPr>
          <a:xfrm rot="0">
            <a:off x="4176506" y="5005885"/>
            <a:ext cx="746986" cy="667141"/>
            <a:chOff x="0" y="0"/>
            <a:chExt cx="995981" cy="889522"/>
          </a:xfrm>
        </p:grpSpPr>
        <p:grpSp>
          <p:nvGrpSpPr>
            <p:cNvPr name="Group 31" id="31"/>
            <p:cNvGrpSpPr/>
            <p:nvPr/>
          </p:nvGrpSpPr>
          <p:grpSpPr>
            <a:xfrm rot="0">
              <a:off x="0" y="0"/>
              <a:ext cx="995981" cy="889522"/>
              <a:chOff x="0" y="0"/>
              <a:chExt cx="812800" cy="725921"/>
            </a:xfrm>
          </p:grpSpPr>
          <p:sp>
            <p:nvSpPr>
              <p:cNvPr name="Freeform 32" id="32"/>
              <p:cNvSpPr/>
              <p:nvPr/>
            </p:nvSpPr>
            <p:spPr>
              <a:xfrm flipH="false" flipV="false" rot="0">
                <a:off x="0" y="0"/>
                <a:ext cx="812800" cy="725921"/>
              </a:xfrm>
              <a:custGeom>
                <a:avLst/>
                <a:gdLst/>
                <a:ahLst/>
                <a:cxnLst/>
                <a:rect r="r" b="b" t="t" l="l"/>
                <a:pathLst>
                  <a:path h="725921" w="812800">
                    <a:moveTo>
                      <a:pt x="406400" y="0"/>
                    </a:moveTo>
                    <a:cubicBezTo>
                      <a:pt x="181951" y="0"/>
                      <a:pt x="0" y="162503"/>
                      <a:pt x="0" y="362960"/>
                    </a:cubicBezTo>
                    <a:cubicBezTo>
                      <a:pt x="0" y="563418"/>
                      <a:pt x="181951" y="725921"/>
                      <a:pt x="406400" y="725921"/>
                    </a:cubicBezTo>
                    <a:cubicBezTo>
                      <a:pt x="630849" y="725921"/>
                      <a:pt x="812800" y="563418"/>
                      <a:pt x="812800" y="362960"/>
                    </a:cubicBezTo>
                    <a:cubicBezTo>
                      <a:pt x="812800" y="162503"/>
                      <a:pt x="630849" y="0"/>
                      <a:pt x="406400"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sq">
                <a:noFill/>
                <a:prstDash val="solid"/>
                <a:miter/>
              </a:ln>
            </p:spPr>
          </p:sp>
          <p:sp>
            <p:nvSpPr>
              <p:cNvPr name="TextBox 33" id="33"/>
              <p:cNvSpPr txBox="true"/>
              <p:nvPr/>
            </p:nvSpPr>
            <p:spPr>
              <a:xfrm>
                <a:off x="76200" y="29955"/>
                <a:ext cx="660400" cy="627911"/>
              </a:xfrm>
              <a:prstGeom prst="rect">
                <a:avLst/>
              </a:prstGeom>
            </p:spPr>
            <p:txBody>
              <a:bodyPr anchor="ctr" rtlCol="false" tIns="50800" lIns="50800" bIns="50800" rIns="50800"/>
              <a:lstStyle/>
              <a:p>
                <a:pPr algn="ctr" marL="0" indent="0" lvl="0">
                  <a:lnSpc>
                    <a:spcPts val="2659"/>
                  </a:lnSpc>
                </a:pPr>
              </a:p>
            </p:txBody>
          </p:sp>
        </p:grpSp>
        <p:sp>
          <p:nvSpPr>
            <p:cNvPr name="TextBox 34" id="34"/>
            <p:cNvSpPr txBox="true"/>
            <p:nvPr/>
          </p:nvSpPr>
          <p:spPr>
            <a:xfrm rot="0">
              <a:off x="175623" y="226036"/>
              <a:ext cx="644736" cy="389825"/>
            </a:xfrm>
            <a:prstGeom prst="rect">
              <a:avLst/>
            </a:prstGeom>
          </p:spPr>
          <p:txBody>
            <a:bodyPr anchor="t" rtlCol="false" tIns="0" lIns="0" bIns="0" rIns="0">
              <a:spAutoFit/>
            </a:bodyPr>
            <a:lstStyle/>
            <a:p>
              <a:pPr algn="ctr" marL="0" indent="0" lvl="0">
                <a:lnSpc>
                  <a:spcPts val="2209"/>
                </a:lnSpc>
              </a:pPr>
              <a:r>
                <a:rPr lang="en-US" sz="1712" spc="-5">
                  <a:solidFill>
                    <a:srgbClr val="FFFFFF"/>
                  </a:solidFill>
                  <a:latin typeface="Poppins"/>
                  <a:ea typeface="Poppins"/>
                  <a:cs typeface="Poppins"/>
                  <a:sym typeface="Poppins"/>
                </a:rPr>
                <a:t>01</a:t>
              </a:r>
            </a:p>
          </p:txBody>
        </p:sp>
      </p:grpSp>
      <p:grpSp>
        <p:nvGrpSpPr>
          <p:cNvPr name="Group 35" id="35"/>
          <p:cNvGrpSpPr/>
          <p:nvPr/>
        </p:nvGrpSpPr>
        <p:grpSpPr>
          <a:xfrm rot="0">
            <a:off x="8047037" y="5005885"/>
            <a:ext cx="746986" cy="667141"/>
            <a:chOff x="0" y="0"/>
            <a:chExt cx="995981" cy="889522"/>
          </a:xfrm>
        </p:grpSpPr>
        <p:grpSp>
          <p:nvGrpSpPr>
            <p:cNvPr name="Group 36" id="36"/>
            <p:cNvGrpSpPr/>
            <p:nvPr/>
          </p:nvGrpSpPr>
          <p:grpSpPr>
            <a:xfrm rot="0">
              <a:off x="0" y="0"/>
              <a:ext cx="995981" cy="889522"/>
              <a:chOff x="0" y="0"/>
              <a:chExt cx="812800" cy="725921"/>
            </a:xfrm>
          </p:grpSpPr>
          <p:sp>
            <p:nvSpPr>
              <p:cNvPr name="Freeform 37" id="37"/>
              <p:cNvSpPr/>
              <p:nvPr/>
            </p:nvSpPr>
            <p:spPr>
              <a:xfrm flipH="false" flipV="false" rot="0">
                <a:off x="0" y="0"/>
                <a:ext cx="812800" cy="725921"/>
              </a:xfrm>
              <a:custGeom>
                <a:avLst/>
                <a:gdLst/>
                <a:ahLst/>
                <a:cxnLst/>
                <a:rect r="r" b="b" t="t" l="l"/>
                <a:pathLst>
                  <a:path h="725921" w="812800">
                    <a:moveTo>
                      <a:pt x="406400" y="0"/>
                    </a:moveTo>
                    <a:cubicBezTo>
                      <a:pt x="181951" y="0"/>
                      <a:pt x="0" y="162503"/>
                      <a:pt x="0" y="362960"/>
                    </a:cubicBezTo>
                    <a:cubicBezTo>
                      <a:pt x="0" y="563418"/>
                      <a:pt x="181951" y="725921"/>
                      <a:pt x="406400" y="725921"/>
                    </a:cubicBezTo>
                    <a:cubicBezTo>
                      <a:pt x="630849" y="725921"/>
                      <a:pt x="812800" y="563418"/>
                      <a:pt x="812800" y="362960"/>
                    </a:cubicBezTo>
                    <a:cubicBezTo>
                      <a:pt x="812800" y="162503"/>
                      <a:pt x="630849" y="0"/>
                      <a:pt x="406400" y="0"/>
                    </a:cubicBezTo>
                    <a:close/>
                  </a:path>
                </a:pathLst>
              </a:custGeom>
              <a:solidFill>
                <a:srgbClr val="FFFFFF"/>
              </a:solidFill>
              <a:ln w="47625" cap="sq">
                <a:gradFill>
                  <a:gsLst>
                    <a:gs pos="0">
                      <a:srgbClr val="293E9C">
                        <a:alpha val="100000"/>
                      </a:srgbClr>
                    </a:gs>
                    <a:gs pos="100000">
                      <a:srgbClr val="3A58E4">
                        <a:alpha val="100000"/>
                      </a:srgbClr>
                    </a:gs>
                  </a:gsLst>
                  <a:path path="circle">
                    <a:fillToRect l="0" r="100000" t="0" b="100000"/>
                  </a:path>
                  <a:tileRect r="0" l="-100000" b="0" t="-100000"/>
                </a:gradFill>
                <a:prstDash val="solid"/>
                <a:miter/>
              </a:ln>
            </p:spPr>
          </p:sp>
          <p:sp>
            <p:nvSpPr>
              <p:cNvPr name="TextBox 38" id="38"/>
              <p:cNvSpPr txBox="true"/>
              <p:nvPr/>
            </p:nvSpPr>
            <p:spPr>
              <a:xfrm>
                <a:off x="76200" y="29955"/>
                <a:ext cx="660400" cy="627911"/>
              </a:xfrm>
              <a:prstGeom prst="rect">
                <a:avLst/>
              </a:prstGeom>
            </p:spPr>
            <p:txBody>
              <a:bodyPr anchor="ctr" rtlCol="false" tIns="50800" lIns="50800" bIns="50800" rIns="50800"/>
              <a:lstStyle/>
              <a:p>
                <a:pPr algn="ctr" marL="0" indent="0" lvl="0">
                  <a:lnSpc>
                    <a:spcPts val="2659"/>
                  </a:lnSpc>
                </a:pPr>
              </a:p>
            </p:txBody>
          </p:sp>
        </p:grpSp>
        <p:sp>
          <p:nvSpPr>
            <p:cNvPr name="TextBox 39" id="39"/>
            <p:cNvSpPr txBox="true"/>
            <p:nvPr/>
          </p:nvSpPr>
          <p:spPr>
            <a:xfrm rot="0">
              <a:off x="175623" y="226036"/>
              <a:ext cx="644736" cy="389825"/>
            </a:xfrm>
            <a:prstGeom prst="rect">
              <a:avLst/>
            </a:prstGeom>
          </p:spPr>
          <p:txBody>
            <a:bodyPr anchor="t" rtlCol="false" tIns="0" lIns="0" bIns="0" rIns="0">
              <a:spAutoFit/>
            </a:bodyPr>
            <a:lstStyle/>
            <a:p>
              <a:pPr algn="ctr" marL="0" indent="0" lvl="0">
                <a:lnSpc>
                  <a:spcPts val="2209"/>
                </a:lnSpc>
              </a:pPr>
              <a:r>
                <a:rPr lang="en-US" sz="1712" spc="-5">
                  <a:gradFill>
                    <a:gsLst>
                      <a:gs pos="0">
                        <a:srgbClr val="293E9C">
                          <a:alpha val="100000"/>
                        </a:srgbClr>
                      </a:gs>
                      <a:gs pos="100000">
                        <a:srgbClr val="3A58E4">
                          <a:alpha val="100000"/>
                        </a:srgbClr>
                      </a:gs>
                    </a:gsLst>
                    <a:path path="circle">
                      <a:fillToRect l="0" r="100000" t="0" b="100000"/>
                    </a:path>
                    <a:tileRect r="0" l="-100000" b="0" t="-100000"/>
                  </a:gradFill>
                  <a:latin typeface="Poppins"/>
                  <a:ea typeface="Poppins"/>
                  <a:cs typeface="Poppins"/>
                  <a:sym typeface="Poppins"/>
                </a:rPr>
                <a:t>02</a:t>
              </a:r>
            </a:p>
          </p:txBody>
        </p:sp>
      </p:grpSp>
      <p:grpSp>
        <p:nvGrpSpPr>
          <p:cNvPr name="Group 40" id="40"/>
          <p:cNvGrpSpPr/>
          <p:nvPr/>
        </p:nvGrpSpPr>
        <p:grpSpPr>
          <a:xfrm rot="0">
            <a:off x="11919608" y="5005885"/>
            <a:ext cx="746986" cy="667141"/>
            <a:chOff x="0" y="0"/>
            <a:chExt cx="995981" cy="889522"/>
          </a:xfrm>
        </p:grpSpPr>
        <p:grpSp>
          <p:nvGrpSpPr>
            <p:cNvPr name="Group 41" id="41"/>
            <p:cNvGrpSpPr/>
            <p:nvPr/>
          </p:nvGrpSpPr>
          <p:grpSpPr>
            <a:xfrm rot="0">
              <a:off x="0" y="0"/>
              <a:ext cx="995981" cy="889522"/>
              <a:chOff x="0" y="0"/>
              <a:chExt cx="812800" cy="725921"/>
            </a:xfrm>
          </p:grpSpPr>
          <p:sp>
            <p:nvSpPr>
              <p:cNvPr name="Freeform 42" id="42"/>
              <p:cNvSpPr/>
              <p:nvPr/>
            </p:nvSpPr>
            <p:spPr>
              <a:xfrm flipH="false" flipV="false" rot="0">
                <a:off x="0" y="0"/>
                <a:ext cx="812800" cy="725921"/>
              </a:xfrm>
              <a:custGeom>
                <a:avLst/>
                <a:gdLst/>
                <a:ahLst/>
                <a:cxnLst/>
                <a:rect r="r" b="b" t="t" l="l"/>
                <a:pathLst>
                  <a:path h="725921" w="812800">
                    <a:moveTo>
                      <a:pt x="406400" y="0"/>
                    </a:moveTo>
                    <a:cubicBezTo>
                      <a:pt x="181951" y="0"/>
                      <a:pt x="0" y="162503"/>
                      <a:pt x="0" y="362960"/>
                    </a:cubicBezTo>
                    <a:cubicBezTo>
                      <a:pt x="0" y="563418"/>
                      <a:pt x="181951" y="725921"/>
                      <a:pt x="406400" y="725921"/>
                    </a:cubicBezTo>
                    <a:cubicBezTo>
                      <a:pt x="630849" y="725921"/>
                      <a:pt x="812800" y="563418"/>
                      <a:pt x="812800" y="362960"/>
                    </a:cubicBezTo>
                    <a:cubicBezTo>
                      <a:pt x="812800" y="162503"/>
                      <a:pt x="630849" y="0"/>
                      <a:pt x="406400"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sq">
                <a:noFill/>
                <a:prstDash val="solid"/>
                <a:miter/>
              </a:ln>
            </p:spPr>
          </p:sp>
          <p:sp>
            <p:nvSpPr>
              <p:cNvPr name="TextBox 43" id="43"/>
              <p:cNvSpPr txBox="true"/>
              <p:nvPr/>
            </p:nvSpPr>
            <p:spPr>
              <a:xfrm>
                <a:off x="76200" y="29955"/>
                <a:ext cx="660400" cy="627911"/>
              </a:xfrm>
              <a:prstGeom prst="rect">
                <a:avLst/>
              </a:prstGeom>
            </p:spPr>
            <p:txBody>
              <a:bodyPr anchor="ctr" rtlCol="false" tIns="50800" lIns="50800" bIns="50800" rIns="50800"/>
              <a:lstStyle/>
              <a:p>
                <a:pPr algn="ctr" marL="0" indent="0" lvl="0">
                  <a:lnSpc>
                    <a:spcPts val="2659"/>
                  </a:lnSpc>
                </a:pPr>
              </a:p>
            </p:txBody>
          </p:sp>
        </p:grpSp>
        <p:sp>
          <p:nvSpPr>
            <p:cNvPr name="TextBox 44" id="44"/>
            <p:cNvSpPr txBox="true"/>
            <p:nvPr/>
          </p:nvSpPr>
          <p:spPr>
            <a:xfrm rot="0">
              <a:off x="175623" y="226036"/>
              <a:ext cx="644736" cy="389825"/>
            </a:xfrm>
            <a:prstGeom prst="rect">
              <a:avLst/>
            </a:prstGeom>
          </p:spPr>
          <p:txBody>
            <a:bodyPr anchor="t" rtlCol="false" tIns="0" lIns="0" bIns="0" rIns="0">
              <a:spAutoFit/>
            </a:bodyPr>
            <a:lstStyle/>
            <a:p>
              <a:pPr algn="ctr" marL="0" indent="0" lvl="0">
                <a:lnSpc>
                  <a:spcPts val="2209"/>
                </a:lnSpc>
              </a:pPr>
              <a:r>
                <a:rPr lang="en-US" sz="1712" spc="-5">
                  <a:solidFill>
                    <a:srgbClr val="FFFFFF"/>
                  </a:solidFill>
                  <a:latin typeface="Poppins"/>
                  <a:ea typeface="Poppins"/>
                  <a:cs typeface="Poppins"/>
                  <a:sym typeface="Poppins"/>
                </a:rPr>
                <a:t>03</a:t>
              </a:r>
            </a:p>
          </p:txBody>
        </p:sp>
      </p:grpSp>
      <p:grpSp>
        <p:nvGrpSpPr>
          <p:cNvPr name="Group 45" id="45"/>
          <p:cNvGrpSpPr/>
          <p:nvPr/>
        </p:nvGrpSpPr>
        <p:grpSpPr>
          <a:xfrm rot="0">
            <a:off x="15791068" y="5005885"/>
            <a:ext cx="746986" cy="667141"/>
            <a:chOff x="0" y="0"/>
            <a:chExt cx="995981" cy="889522"/>
          </a:xfrm>
        </p:grpSpPr>
        <p:grpSp>
          <p:nvGrpSpPr>
            <p:cNvPr name="Group 46" id="46"/>
            <p:cNvGrpSpPr/>
            <p:nvPr/>
          </p:nvGrpSpPr>
          <p:grpSpPr>
            <a:xfrm rot="0">
              <a:off x="0" y="0"/>
              <a:ext cx="995981" cy="889522"/>
              <a:chOff x="0" y="0"/>
              <a:chExt cx="812800" cy="725921"/>
            </a:xfrm>
          </p:grpSpPr>
          <p:sp>
            <p:nvSpPr>
              <p:cNvPr name="Freeform 47" id="47"/>
              <p:cNvSpPr/>
              <p:nvPr/>
            </p:nvSpPr>
            <p:spPr>
              <a:xfrm flipH="false" flipV="false" rot="0">
                <a:off x="0" y="0"/>
                <a:ext cx="812800" cy="725921"/>
              </a:xfrm>
              <a:custGeom>
                <a:avLst/>
                <a:gdLst/>
                <a:ahLst/>
                <a:cxnLst/>
                <a:rect r="r" b="b" t="t" l="l"/>
                <a:pathLst>
                  <a:path h="725921" w="812800">
                    <a:moveTo>
                      <a:pt x="406400" y="0"/>
                    </a:moveTo>
                    <a:cubicBezTo>
                      <a:pt x="181951" y="0"/>
                      <a:pt x="0" y="162503"/>
                      <a:pt x="0" y="362960"/>
                    </a:cubicBezTo>
                    <a:cubicBezTo>
                      <a:pt x="0" y="563418"/>
                      <a:pt x="181951" y="725921"/>
                      <a:pt x="406400" y="725921"/>
                    </a:cubicBezTo>
                    <a:cubicBezTo>
                      <a:pt x="630849" y="725921"/>
                      <a:pt x="812800" y="563418"/>
                      <a:pt x="812800" y="362960"/>
                    </a:cubicBezTo>
                    <a:cubicBezTo>
                      <a:pt x="812800" y="162503"/>
                      <a:pt x="630849" y="0"/>
                      <a:pt x="406400" y="0"/>
                    </a:cubicBezTo>
                    <a:close/>
                  </a:path>
                </a:pathLst>
              </a:custGeom>
              <a:solidFill>
                <a:srgbClr val="FFFFFF"/>
              </a:solidFill>
              <a:ln w="47625" cap="sq">
                <a:gradFill>
                  <a:gsLst>
                    <a:gs pos="0">
                      <a:srgbClr val="293E9C">
                        <a:alpha val="100000"/>
                      </a:srgbClr>
                    </a:gs>
                    <a:gs pos="100000">
                      <a:srgbClr val="3A58E4">
                        <a:alpha val="100000"/>
                      </a:srgbClr>
                    </a:gs>
                  </a:gsLst>
                  <a:path path="circle">
                    <a:fillToRect l="0" r="100000" t="0" b="100000"/>
                  </a:path>
                  <a:tileRect r="0" l="-100000" b="0" t="-100000"/>
                </a:gradFill>
                <a:prstDash val="solid"/>
                <a:miter/>
              </a:ln>
            </p:spPr>
          </p:sp>
          <p:sp>
            <p:nvSpPr>
              <p:cNvPr name="TextBox 48" id="48"/>
              <p:cNvSpPr txBox="true"/>
              <p:nvPr/>
            </p:nvSpPr>
            <p:spPr>
              <a:xfrm>
                <a:off x="76200" y="29955"/>
                <a:ext cx="660400" cy="627911"/>
              </a:xfrm>
              <a:prstGeom prst="rect">
                <a:avLst/>
              </a:prstGeom>
            </p:spPr>
            <p:txBody>
              <a:bodyPr anchor="ctr" rtlCol="false" tIns="50800" lIns="50800" bIns="50800" rIns="50800"/>
              <a:lstStyle/>
              <a:p>
                <a:pPr algn="ctr" marL="0" indent="0" lvl="0">
                  <a:lnSpc>
                    <a:spcPts val="2659"/>
                  </a:lnSpc>
                </a:pPr>
              </a:p>
            </p:txBody>
          </p:sp>
        </p:grpSp>
        <p:sp>
          <p:nvSpPr>
            <p:cNvPr name="TextBox 49" id="49"/>
            <p:cNvSpPr txBox="true"/>
            <p:nvPr/>
          </p:nvSpPr>
          <p:spPr>
            <a:xfrm rot="0">
              <a:off x="175623" y="226036"/>
              <a:ext cx="644736" cy="389825"/>
            </a:xfrm>
            <a:prstGeom prst="rect">
              <a:avLst/>
            </a:prstGeom>
          </p:spPr>
          <p:txBody>
            <a:bodyPr anchor="t" rtlCol="false" tIns="0" lIns="0" bIns="0" rIns="0">
              <a:spAutoFit/>
            </a:bodyPr>
            <a:lstStyle/>
            <a:p>
              <a:pPr algn="ctr" marL="0" indent="0" lvl="0">
                <a:lnSpc>
                  <a:spcPts val="2209"/>
                </a:lnSpc>
              </a:pPr>
              <a:r>
                <a:rPr lang="en-US" sz="1712" spc="-5">
                  <a:gradFill>
                    <a:gsLst>
                      <a:gs pos="0">
                        <a:srgbClr val="293E9C">
                          <a:alpha val="100000"/>
                        </a:srgbClr>
                      </a:gs>
                      <a:gs pos="100000">
                        <a:srgbClr val="3A58E4">
                          <a:alpha val="100000"/>
                        </a:srgbClr>
                      </a:gs>
                    </a:gsLst>
                    <a:path path="circle">
                      <a:fillToRect l="0" r="100000" t="0" b="100000"/>
                    </a:path>
                    <a:tileRect r="0" l="-100000" b="0" t="-100000"/>
                  </a:gradFill>
                  <a:latin typeface="Poppins"/>
                  <a:ea typeface="Poppins"/>
                  <a:cs typeface="Poppins"/>
                  <a:sym typeface="Poppins"/>
                </a:rPr>
                <a:t>04</a:t>
              </a:r>
            </a:p>
          </p:txBody>
        </p:sp>
      </p:grpSp>
      <p:sp>
        <p:nvSpPr>
          <p:cNvPr name="TextBox 50" id="50"/>
          <p:cNvSpPr txBox="true"/>
          <p:nvPr/>
        </p:nvSpPr>
        <p:spPr>
          <a:xfrm rot="0">
            <a:off x="3363658" y="1822995"/>
            <a:ext cx="11560683" cy="982064"/>
          </a:xfrm>
          <a:prstGeom prst="rect">
            <a:avLst/>
          </a:prstGeom>
        </p:spPr>
        <p:txBody>
          <a:bodyPr anchor="t" rtlCol="false" tIns="0" lIns="0" bIns="0" rIns="0">
            <a:spAutoFit/>
          </a:bodyPr>
          <a:lstStyle/>
          <a:p>
            <a:pPr algn="ctr" marL="0" indent="0" lvl="0">
              <a:lnSpc>
                <a:spcPts val="7384"/>
              </a:lnSpc>
            </a:pPr>
            <a:r>
              <a:rPr lang="en-US" sz="7535" spc="-482">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Product Return Rate Analysis</a:t>
            </a:r>
          </a:p>
        </p:txBody>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492056" y="1525863"/>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5" id="5"/>
          <p:cNvSpPr txBox="true"/>
          <p:nvPr/>
        </p:nvSpPr>
        <p:spPr>
          <a:xfrm rot="0">
            <a:off x="8492056" y="4583990"/>
            <a:ext cx="7106119" cy="275905"/>
          </a:xfrm>
          <a:prstGeom prst="rect">
            <a:avLst/>
          </a:prstGeom>
        </p:spPr>
        <p:txBody>
          <a:bodyPr anchor="t" rtlCol="false" tIns="0" lIns="0" bIns="0" rIns="0">
            <a:spAutoFit/>
          </a:bodyPr>
          <a:lstStyle/>
          <a:p>
            <a:pPr algn="l" marL="0" indent="0" lvl="0">
              <a:lnSpc>
                <a:spcPts val="2117"/>
              </a:lnSpc>
            </a:pPr>
            <a:r>
              <a:rPr lang="en-US" b="true" sz="1512" spc="-37">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ENGAGING PROMPTS FOR COLLABORATIVE LEARNING AND CRITICAL THINKING</a:t>
            </a:r>
          </a:p>
        </p:txBody>
      </p:sp>
      <p:sp>
        <p:nvSpPr>
          <p:cNvPr name="Freeform 6" id="6"/>
          <p:cNvSpPr/>
          <p:nvPr/>
        </p:nvSpPr>
        <p:spPr>
          <a:xfrm flipH="false" flipV="false" rot="-8687136">
            <a:off x="15580115" y="4542838"/>
            <a:ext cx="189150" cy="228643"/>
          </a:xfrm>
          <a:custGeom>
            <a:avLst/>
            <a:gdLst/>
            <a:ahLst/>
            <a:cxnLst/>
            <a:rect r="r" b="b" t="t" l="l"/>
            <a:pathLst>
              <a:path h="228643" w="189150">
                <a:moveTo>
                  <a:pt x="0" y="0"/>
                </a:moveTo>
                <a:lnTo>
                  <a:pt x="189150" y="0"/>
                </a:lnTo>
                <a:lnTo>
                  <a:pt x="189150" y="228644"/>
                </a:lnTo>
                <a:lnTo>
                  <a:pt x="0" y="2286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7" id="7"/>
          <p:cNvGrpSpPr/>
          <p:nvPr/>
        </p:nvGrpSpPr>
        <p:grpSpPr>
          <a:xfrm rot="0">
            <a:off x="0" y="0"/>
            <a:ext cx="6352295" cy="9498924"/>
            <a:chOff x="0" y="0"/>
            <a:chExt cx="984137" cy="1471632"/>
          </a:xfrm>
        </p:grpSpPr>
        <p:sp>
          <p:nvSpPr>
            <p:cNvPr name="Freeform 8" id="8"/>
            <p:cNvSpPr/>
            <p:nvPr/>
          </p:nvSpPr>
          <p:spPr>
            <a:xfrm flipH="false" flipV="false" rot="0">
              <a:off x="0" y="0"/>
              <a:ext cx="984137" cy="1471632"/>
            </a:xfrm>
            <a:custGeom>
              <a:avLst/>
              <a:gdLst/>
              <a:ahLst/>
              <a:cxnLst/>
              <a:rect r="r" b="b" t="t" l="l"/>
              <a:pathLst>
                <a:path h="1471632" w="984137">
                  <a:moveTo>
                    <a:pt x="0" y="0"/>
                  </a:moveTo>
                  <a:lnTo>
                    <a:pt x="984137" y="0"/>
                  </a:lnTo>
                  <a:lnTo>
                    <a:pt x="984137" y="1471632"/>
                  </a:lnTo>
                  <a:lnTo>
                    <a:pt x="0" y="1471632"/>
                  </a:lnTo>
                  <a:close/>
                </a:path>
              </a:pathLst>
            </a:custGeom>
            <a:blipFill>
              <a:blip r:embed="rId4"/>
              <a:stretch>
                <a:fillRect l="-374" t="0" r="-374" b="0"/>
              </a:stretch>
            </a:blipFill>
          </p:spPr>
        </p:sp>
      </p:grpSp>
      <p:grpSp>
        <p:nvGrpSpPr>
          <p:cNvPr name="Group 9" id="9"/>
          <p:cNvGrpSpPr/>
          <p:nvPr/>
        </p:nvGrpSpPr>
        <p:grpSpPr>
          <a:xfrm rot="0">
            <a:off x="17259300" y="0"/>
            <a:ext cx="1028700" cy="826647"/>
            <a:chOff x="0" y="0"/>
            <a:chExt cx="1371600" cy="1102196"/>
          </a:xfrm>
        </p:grpSpPr>
        <p:grpSp>
          <p:nvGrpSpPr>
            <p:cNvPr name="Group 10" id="10"/>
            <p:cNvGrpSpPr/>
            <p:nvPr/>
          </p:nvGrpSpPr>
          <p:grpSpPr>
            <a:xfrm rot="0">
              <a:off x="0" y="0"/>
              <a:ext cx="1371600" cy="1102196"/>
              <a:chOff x="0" y="0"/>
              <a:chExt cx="787566" cy="632875"/>
            </a:xfrm>
          </p:grpSpPr>
          <p:sp>
            <p:nvSpPr>
              <p:cNvPr name="Freeform 11" id="11"/>
              <p:cNvSpPr/>
              <p:nvPr/>
            </p:nvSpPr>
            <p:spPr>
              <a:xfrm flipH="false" flipV="false" rot="0">
                <a:off x="0" y="0"/>
                <a:ext cx="787566" cy="632875"/>
              </a:xfrm>
              <a:custGeom>
                <a:avLst/>
                <a:gdLst/>
                <a:ahLst/>
                <a:cxnLst/>
                <a:rect r="r" b="b" t="t" l="l"/>
                <a:pathLst>
                  <a:path h="632875" w="787566">
                    <a:moveTo>
                      <a:pt x="0" y="0"/>
                    </a:moveTo>
                    <a:lnTo>
                      <a:pt x="787566" y="0"/>
                    </a:lnTo>
                    <a:lnTo>
                      <a:pt x="787566" y="632875"/>
                    </a:lnTo>
                    <a:lnTo>
                      <a:pt x="0" y="632875"/>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2" id="12"/>
              <p:cNvSpPr txBox="true"/>
              <p:nvPr/>
            </p:nvSpPr>
            <p:spPr>
              <a:xfrm>
                <a:off x="0" y="-38100"/>
                <a:ext cx="787566" cy="67097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3" id="13"/>
            <p:cNvSpPr txBox="true"/>
            <p:nvPr/>
          </p:nvSpPr>
          <p:spPr>
            <a:xfrm rot="0">
              <a:off x="177477" y="364708"/>
              <a:ext cx="1016647" cy="420405"/>
            </a:xfrm>
            <a:prstGeom prst="rect">
              <a:avLst/>
            </a:prstGeom>
          </p:spPr>
          <p:txBody>
            <a:bodyPr anchor="t" rtlCol="false" tIns="0" lIns="0" bIns="0" rIns="0">
              <a:spAutoFit/>
            </a:bodyPr>
            <a:lstStyle/>
            <a:p>
              <a:pPr algn="ctr" marL="0" indent="0" lvl="0">
                <a:lnSpc>
                  <a:spcPts val="2280"/>
                </a:lnSpc>
              </a:pPr>
              <a:r>
                <a:rPr lang="en-US" sz="2326" spc="-148">
                  <a:solidFill>
                    <a:srgbClr val="FFFFFF"/>
                  </a:solidFill>
                  <a:latin typeface="Bricolage Grotesque"/>
                  <a:ea typeface="Bricolage Grotesque"/>
                  <a:cs typeface="Bricolage Grotesque"/>
                  <a:sym typeface="Bricolage Grotesque"/>
                </a:rPr>
                <a:t>32</a:t>
              </a:r>
            </a:p>
          </p:txBody>
        </p:sp>
      </p:grpSp>
      <p:sp>
        <p:nvSpPr>
          <p:cNvPr name="AutoShape 14" id="14"/>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Freeform 15" id="15"/>
          <p:cNvSpPr/>
          <p:nvPr/>
        </p:nvSpPr>
        <p:spPr>
          <a:xfrm flipH="false" flipV="false" rot="0">
            <a:off x="5177017" y="5870652"/>
            <a:ext cx="2350556" cy="457290"/>
          </a:xfrm>
          <a:custGeom>
            <a:avLst/>
            <a:gdLst/>
            <a:ahLst/>
            <a:cxnLst/>
            <a:rect r="r" b="b" t="t" l="l"/>
            <a:pathLst>
              <a:path h="457290" w="2350556">
                <a:moveTo>
                  <a:pt x="0" y="0"/>
                </a:moveTo>
                <a:lnTo>
                  <a:pt x="2350556" y="0"/>
                </a:lnTo>
                <a:lnTo>
                  <a:pt x="2350556" y="457290"/>
                </a:lnTo>
                <a:lnTo>
                  <a:pt x="0" y="457290"/>
                </a:lnTo>
                <a:lnTo>
                  <a:pt x="0" y="0"/>
                </a:lnTo>
                <a:close/>
              </a:path>
            </a:pathLst>
          </a:custGeom>
          <a:blipFill>
            <a:blip r:embed="rId5"/>
            <a:stretch>
              <a:fillRect l="0" t="0" r="0" b="0"/>
            </a:stretch>
          </a:blipFill>
        </p:spPr>
      </p:sp>
      <p:grpSp>
        <p:nvGrpSpPr>
          <p:cNvPr name="Group 16" id="16"/>
          <p:cNvGrpSpPr/>
          <p:nvPr/>
        </p:nvGrpSpPr>
        <p:grpSpPr>
          <a:xfrm rot="0">
            <a:off x="5262566" y="3959058"/>
            <a:ext cx="2152019" cy="2149322"/>
            <a:chOff x="0" y="0"/>
            <a:chExt cx="567580" cy="566868"/>
          </a:xfrm>
        </p:grpSpPr>
        <p:sp>
          <p:nvSpPr>
            <p:cNvPr name="Freeform 17" id="17"/>
            <p:cNvSpPr/>
            <p:nvPr/>
          </p:nvSpPr>
          <p:spPr>
            <a:xfrm flipH="false" flipV="false" rot="0">
              <a:off x="0" y="0"/>
              <a:ext cx="567580" cy="566868"/>
            </a:xfrm>
            <a:custGeom>
              <a:avLst/>
              <a:gdLst/>
              <a:ahLst/>
              <a:cxnLst/>
              <a:rect r="r" b="b" t="t" l="l"/>
              <a:pathLst>
                <a:path h="566868" w="567580">
                  <a:moveTo>
                    <a:pt x="161888" y="0"/>
                  </a:moveTo>
                  <a:lnTo>
                    <a:pt x="405691" y="0"/>
                  </a:lnTo>
                  <a:cubicBezTo>
                    <a:pt x="495100" y="0"/>
                    <a:pt x="567580" y="72480"/>
                    <a:pt x="567580" y="161888"/>
                  </a:cubicBezTo>
                  <a:lnTo>
                    <a:pt x="567580" y="404980"/>
                  </a:lnTo>
                  <a:cubicBezTo>
                    <a:pt x="567580" y="494389"/>
                    <a:pt x="495100" y="566868"/>
                    <a:pt x="405691" y="566868"/>
                  </a:cubicBezTo>
                  <a:lnTo>
                    <a:pt x="161888" y="566868"/>
                  </a:lnTo>
                  <a:cubicBezTo>
                    <a:pt x="72480" y="566868"/>
                    <a:pt x="0" y="494389"/>
                    <a:pt x="0" y="404980"/>
                  </a:cubicBezTo>
                  <a:lnTo>
                    <a:pt x="0" y="161888"/>
                  </a:lnTo>
                  <a:cubicBezTo>
                    <a:pt x="0" y="72480"/>
                    <a:pt x="72480" y="0"/>
                    <a:pt x="161888"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18" id="18"/>
            <p:cNvSpPr txBox="true"/>
            <p:nvPr/>
          </p:nvSpPr>
          <p:spPr>
            <a:xfrm>
              <a:off x="0" y="28575"/>
              <a:ext cx="567580" cy="538293"/>
            </a:xfrm>
            <a:prstGeom prst="rect">
              <a:avLst/>
            </a:prstGeom>
          </p:spPr>
          <p:txBody>
            <a:bodyPr anchor="ctr" rtlCol="false" tIns="48445" lIns="48445" bIns="48445" rIns="48445"/>
            <a:lstStyle/>
            <a:p>
              <a:pPr algn="ctr" marL="0" indent="0" lvl="0">
                <a:lnSpc>
                  <a:spcPts val="2460"/>
                </a:lnSpc>
              </a:pPr>
            </a:p>
          </p:txBody>
        </p:sp>
      </p:grpSp>
      <p:sp>
        <p:nvSpPr>
          <p:cNvPr name="TextBox 19" id="19"/>
          <p:cNvSpPr txBox="true"/>
          <p:nvPr/>
        </p:nvSpPr>
        <p:spPr>
          <a:xfrm rot="0">
            <a:off x="5602320" y="4416246"/>
            <a:ext cx="1499950" cy="306253"/>
          </a:xfrm>
          <a:prstGeom prst="rect">
            <a:avLst/>
          </a:prstGeom>
        </p:spPr>
        <p:txBody>
          <a:bodyPr anchor="t" rtlCol="false" tIns="0" lIns="0" bIns="0" rIns="0">
            <a:spAutoFit/>
          </a:bodyPr>
          <a:lstStyle/>
          <a:p>
            <a:pPr algn="ctr" marL="0" indent="0" lvl="0">
              <a:lnSpc>
                <a:spcPts val="2346"/>
              </a:lnSpc>
            </a:pPr>
            <a:r>
              <a:rPr lang="en-US" b="true" sz="2369" spc="-71">
                <a:solidFill>
                  <a:srgbClr val="FFFFFF"/>
                </a:solidFill>
                <a:latin typeface="Bricolage Grotesque Bold"/>
                <a:ea typeface="Bricolage Grotesque Bold"/>
                <a:cs typeface="Bricolage Grotesque Bold"/>
                <a:sym typeface="Bricolage Grotesque Bold"/>
              </a:rPr>
              <a:t>W11</a:t>
            </a:r>
          </a:p>
        </p:txBody>
      </p:sp>
      <p:sp>
        <p:nvSpPr>
          <p:cNvPr name="TextBox 20" id="20"/>
          <p:cNvSpPr txBox="true"/>
          <p:nvPr/>
        </p:nvSpPr>
        <p:spPr>
          <a:xfrm rot="0">
            <a:off x="5746312" y="5064546"/>
            <a:ext cx="1211966" cy="626745"/>
          </a:xfrm>
          <a:prstGeom prst="rect">
            <a:avLst/>
          </a:prstGeom>
        </p:spPr>
        <p:txBody>
          <a:bodyPr anchor="t" rtlCol="false" tIns="0" lIns="0" bIns="0" rIns="0">
            <a:spAutoFit/>
          </a:bodyPr>
          <a:lstStyle/>
          <a:p>
            <a:pPr algn="ctr" marL="0" indent="0" lvl="0">
              <a:lnSpc>
                <a:spcPts val="1679"/>
              </a:lnSpc>
            </a:pPr>
            <a:r>
              <a:rPr lang="en-US" sz="1199" spc="-29">
                <a:solidFill>
                  <a:srgbClr val="FFFFFF"/>
                </a:solidFill>
                <a:latin typeface="Poppins"/>
                <a:ea typeface="Poppins"/>
                <a:cs typeface="Poppins"/>
                <a:sym typeface="Poppins"/>
              </a:rPr>
              <a:t>GROUP DISCUSSION ACTIVITY</a:t>
            </a:r>
          </a:p>
        </p:txBody>
      </p:sp>
      <p:sp>
        <p:nvSpPr>
          <p:cNvPr name="TextBox 21" id="21"/>
          <p:cNvSpPr txBox="true"/>
          <p:nvPr/>
        </p:nvSpPr>
        <p:spPr>
          <a:xfrm rot="0">
            <a:off x="8720122" y="1406218"/>
            <a:ext cx="5780387" cy="2489701"/>
          </a:xfrm>
          <a:prstGeom prst="rect">
            <a:avLst/>
          </a:prstGeom>
        </p:spPr>
        <p:txBody>
          <a:bodyPr anchor="t" rtlCol="false" tIns="0" lIns="0" bIns="0" rIns="0">
            <a:spAutoFit/>
          </a:bodyPr>
          <a:lstStyle/>
          <a:p>
            <a:pPr algn="l" marL="0" indent="0" lvl="0">
              <a:lnSpc>
                <a:spcPts val="9596"/>
              </a:lnSpc>
            </a:pPr>
            <a:r>
              <a:rPr lang="en-US" sz="9792" spc="-626">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Discussion Questions</a:t>
            </a:r>
          </a:p>
        </p:txBody>
      </p:sp>
      <p:sp>
        <p:nvSpPr>
          <p:cNvPr name="TextBox 22" id="22"/>
          <p:cNvSpPr txBox="true"/>
          <p:nvPr/>
        </p:nvSpPr>
        <p:spPr>
          <a:xfrm rot="0">
            <a:off x="8492056" y="5153805"/>
            <a:ext cx="7325824" cy="945492"/>
          </a:xfrm>
          <a:prstGeom prst="rect">
            <a:avLst/>
          </a:prstGeom>
        </p:spPr>
        <p:txBody>
          <a:bodyPr anchor="t" rtlCol="false" tIns="0" lIns="0" bIns="0" rIns="0">
            <a:spAutoFit/>
          </a:bodyPr>
          <a:lstStyle/>
          <a:p>
            <a:pPr algn="just" marL="0" indent="0" lvl="0">
              <a:lnSpc>
                <a:spcPts val="2486"/>
              </a:lnSpc>
            </a:pPr>
            <a:r>
              <a:rPr lang="en-US" sz="1775" spc="-5">
                <a:solidFill>
                  <a:srgbClr val="3A58E4"/>
                </a:solidFill>
                <a:latin typeface="Poppins"/>
                <a:ea typeface="Poppins"/>
                <a:cs typeface="Poppins"/>
                <a:sym typeface="Poppins"/>
              </a:rPr>
              <a:t>Work in groups to discuss these critical thinking questions about hypothesis testing in business contexts. Consider real-world implications and share your insights with the class.</a:t>
            </a:r>
          </a:p>
        </p:txBody>
      </p:sp>
      <p:sp>
        <p:nvSpPr>
          <p:cNvPr name="TextBox 23" id="23"/>
          <p:cNvSpPr txBox="true"/>
          <p:nvPr/>
        </p:nvSpPr>
        <p:spPr>
          <a:xfrm rot="0">
            <a:off x="8370955" y="6737472"/>
            <a:ext cx="9402695" cy="2344256"/>
          </a:xfrm>
          <a:prstGeom prst="rect">
            <a:avLst/>
          </a:prstGeom>
        </p:spPr>
        <p:txBody>
          <a:bodyPr anchor="t" rtlCol="false" tIns="0" lIns="0" bIns="0" rIns="0">
            <a:spAutoFit/>
          </a:bodyPr>
          <a:lstStyle/>
          <a:p>
            <a:pPr algn="l" marL="476367" indent="-238183" lvl="1">
              <a:lnSpc>
                <a:spcPts val="3088"/>
              </a:lnSpc>
              <a:buFont typeface="Arial"/>
              <a:buChar char="•"/>
            </a:pPr>
            <a:r>
              <a:rPr lang="en-US" sz="2206" spc="-6">
                <a:solidFill>
                  <a:srgbClr val="3A58E4"/>
                </a:solidFill>
                <a:latin typeface="Poppins"/>
                <a:ea typeface="Poppins"/>
                <a:cs typeface="Poppins"/>
                <a:sym typeface="Poppins"/>
              </a:rPr>
              <a:t>How should analysts interpret conflicting test results?</a:t>
            </a:r>
          </a:p>
          <a:p>
            <a:pPr algn="l" marL="476367" indent="-238183" lvl="1">
              <a:lnSpc>
                <a:spcPts val="3088"/>
              </a:lnSpc>
              <a:buFont typeface="Arial"/>
              <a:buChar char="•"/>
            </a:pPr>
            <a:r>
              <a:rPr lang="en-US" sz="2206" spc="-6">
                <a:solidFill>
                  <a:srgbClr val="3A58E4"/>
                </a:solidFill>
                <a:latin typeface="Poppins"/>
                <a:ea typeface="Poppins"/>
                <a:cs typeface="Poppins"/>
                <a:sym typeface="Poppins"/>
              </a:rPr>
              <a:t>What are the business risks of Type I and Type II errors?</a:t>
            </a:r>
          </a:p>
          <a:p>
            <a:pPr algn="l" marL="476367" indent="-238183" lvl="1">
              <a:lnSpc>
                <a:spcPts val="3088"/>
              </a:lnSpc>
              <a:buFont typeface="Arial"/>
              <a:buChar char="•"/>
            </a:pPr>
            <a:r>
              <a:rPr lang="en-US" sz="2206" spc="-6">
                <a:solidFill>
                  <a:srgbClr val="3A58E4"/>
                </a:solidFill>
                <a:latin typeface="Poppins"/>
                <a:ea typeface="Poppins"/>
                <a:cs typeface="Poppins"/>
                <a:sym typeface="Poppins"/>
              </a:rPr>
              <a:t>How do managers make decisions under statistical uncertainty?</a:t>
            </a:r>
          </a:p>
          <a:p>
            <a:pPr algn="l" marL="476367" indent="-238183" lvl="1">
              <a:lnSpc>
                <a:spcPts val="3088"/>
              </a:lnSpc>
              <a:buFont typeface="Arial"/>
              <a:buChar char="•"/>
            </a:pPr>
            <a:r>
              <a:rPr lang="en-US" sz="2206" spc="-6">
                <a:solidFill>
                  <a:srgbClr val="3A58E4"/>
                </a:solidFill>
                <a:latin typeface="Poppins"/>
                <a:ea typeface="Poppins"/>
                <a:cs typeface="Poppins"/>
                <a:sym typeface="Poppins"/>
              </a:rPr>
              <a:t>Discuss e-commerce scenarios where hypothesis testing guides strategy</a:t>
            </a:r>
          </a:p>
        </p:txBody>
      </p:sp>
      <p:sp>
        <p:nvSpPr>
          <p:cNvPr name="TextBox 24" id="24"/>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1256766" y="1206794"/>
            <a:ext cx="5217559" cy="2521349"/>
          </a:xfrm>
          <a:prstGeom prst="rect">
            <a:avLst/>
          </a:prstGeom>
        </p:spPr>
        <p:txBody>
          <a:bodyPr anchor="t" rtlCol="false" tIns="0" lIns="0" bIns="0" rIns="0">
            <a:spAutoFit/>
          </a:bodyPr>
          <a:lstStyle/>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Summary</a:t>
            </a:r>
          </a:p>
          <a:p>
            <a:pPr algn="l" marL="0" indent="0" lvl="0">
              <a:lnSpc>
                <a:spcPts val="6580"/>
              </a:lnSpc>
            </a:pPr>
            <a:r>
              <a:rPr lang="en-US" sz="6714" spc="-42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Key Takeaways</a:t>
            </a:r>
          </a:p>
        </p:txBody>
      </p:sp>
      <p:grpSp>
        <p:nvGrpSpPr>
          <p:cNvPr name="Group 3" id="3"/>
          <p:cNvGrpSpPr/>
          <p:nvPr/>
        </p:nvGrpSpPr>
        <p:grpSpPr>
          <a:xfrm rot="0">
            <a:off x="1028700" y="1358088"/>
            <a:ext cx="47625" cy="2040668"/>
            <a:chOff x="0" y="0"/>
            <a:chExt cx="12543" cy="537460"/>
          </a:xfrm>
        </p:grpSpPr>
        <p:sp>
          <p:nvSpPr>
            <p:cNvPr name="Freeform 4" id="4"/>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5" id="5"/>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6" id="6"/>
          <p:cNvGrpSpPr/>
          <p:nvPr/>
        </p:nvGrpSpPr>
        <p:grpSpPr>
          <a:xfrm rot="0">
            <a:off x="1028700" y="4312874"/>
            <a:ext cx="8172450" cy="379246"/>
            <a:chOff x="0" y="0"/>
            <a:chExt cx="10896600" cy="505662"/>
          </a:xfrm>
        </p:grpSpPr>
        <p:sp>
          <p:nvSpPr>
            <p:cNvPr name="TextBox 7" id="7"/>
            <p:cNvSpPr txBox="true"/>
            <p:nvPr/>
          </p:nvSpPr>
          <p:spPr>
            <a:xfrm rot="0">
              <a:off x="0" y="-49117"/>
              <a:ext cx="10820400" cy="554779"/>
            </a:xfrm>
            <a:prstGeom prst="rect">
              <a:avLst/>
            </a:prstGeom>
          </p:spPr>
          <p:txBody>
            <a:bodyPr anchor="t" rtlCol="false" tIns="0" lIns="0" bIns="0" rIns="0">
              <a:spAutoFit/>
            </a:bodyPr>
            <a:lstStyle/>
            <a:p>
              <a:pPr algn="l" marL="0" indent="0" lvl="0">
                <a:lnSpc>
                  <a:spcPts val="3316"/>
                </a:lnSpc>
              </a:pPr>
              <a:r>
                <a:rPr lang="en-US" b="true" sz="2368" spc="-59">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REVIEW OF MAIN CONCEPTS FROM WEEK 11</a:t>
              </a:r>
            </a:p>
          </p:txBody>
        </p:sp>
        <p:sp>
          <p:nvSpPr>
            <p:cNvPr name="Freeform 8" id="8"/>
            <p:cNvSpPr/>
            <p:nvPr/>
          </p:nvSpPr>
          <p:spPr>
            <a:xfrm flipH="false" flipV="false" rot="-8687136">
              <a:off x="10579580" y="44820"/>
              <a:ext cx="252200" cy="304858"/>
            </a:xfrm>
            <a:custGeom>
              <a:avLst/>
              <a:gdLst/>
              <a:ahLst/>
              <a:cxnLst/>
              <a:rect r="r" b="b" t="t" l="l"/>
              <a:pathLst>
                <a:path h="304858" w="252200">
                  <a:moveTo>
                    <a:pt x="0" y="0"/>
                  </a:moveTo>
                  <a:lnTo>
                    <a:pt x="252200" y="0"/>
                  </a:lnTo>
                  <a:lnTo>
                    <a:pt x="252200" y="304857"/>
                  </a:lnTo>
                  <a:lnTo>
                    <a:pt x="0" y="30485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grpSp>
        <p:nvGrpSpPr>
          <p:cNvPr name="Group 9" id="9"/>
          <p:cNvGrpSpPr/>
          <p:nvPr/>
        </p:nvGrpSpPr>
        <p:grpSpPr>
          <a:xfrm rot="0">
            <a:off x="17223106" y="129"/>
            <a:ext cx="1064894" cy="1063791"/>
            <a:chOff x="0" y="0"/>
            <a:chExt cx="1419858" cy="1418387"/>
          </a:xfrm>
        </p:grpSpPr>
        <p:grpSp>
          <p:nvGrpSpPr>
            <p:cNvPr name="Group 10" id="10"/>
            <p:cNvGrpSpPr/>
            <p:nvPr/>
          </p:nvGrpSpPr>
          <p:grpSpPr>
            <a:xfrm rot="0">
              <a:off x="0" y="0"/>
              <a:ext cx="1419858" cy="1418387"/>
              <a:chOff x="0" y="0"/>
              <a:chExt cx="787566" cy="786750"/>
            </a:xfrm>
          </p:grpSpPr>
          <p:sp>
            <p:nvSpPr>
              <p:cNvPr name="Freeform 11" id="11"/>
              <p:cNvSpPr/>
              <p:nvPr/>
            </p:nvSpPr>
            <p:spPr>
              <a:xfrm flipH="false" flipV="false" rot="0">
                <a:off x="0" y="0"/>
                <a:ext cx="787566" cy="786750"/>
              </a:xfrm>
              <a:custGeom>
                <a:avLst/>
                <a:gdLst/>
                <a:ahLst/>
                <a:cxnLst/>
                <a:rect r="r" b="b" t="t" l="l"/>
                <a:pathLst>
                  <a:path h="786750" w="787566">
                    <a:moveTo>
                      <a:pt x="0" y="0"/>
                    </a:moveTo>
                    <a:lnTo>
                      <a:pt x="787566" y="0"/>
                    </a:lnTo>
                    <a:lnTo>
                      <a:pt x="787566" y="786750"/>
                    </a:lnTo>
                    <a:lnTo>
                      <a:pt x="0" y="786750"/>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2" id="12"/>
              <p:cNvSpPr txBox="true"/>
              <p:nvPr/>
            </p:nvSpPr>
            <p:spPr>
              <a:xfrm>
                <a:off x="0" y="-38100"/>
                <a:ext cx="787566" cy="82485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3" id="13"/>
            <p:cNvSpPr txBox="true"/>
            <p:nvPr/>
          </p:nvSpPr>
          <p:spPr>
            <a:xfrm rot="0">
              <a:off x="183721" y="413964"/>
              <a:ext cx="1052416" cy="676183"/>
            </a:xfrm>
            <a:prstGeom prst="rect">
              <a:avLst/>
            </a:prstGeom>
          </p:spPr>
          <p:txBody>
            <a:bodyPr anchor="t" rtlCol="false" tIns="0" lIns="0" bIns="0" rIns="0">
              <a:spAutoFit/>
            </a:bodyPr>
            <a:lstStyle/>
            <a:p>
              <a:pPr algn="ctr" marL="0" indent="0" lvl="0">
                <a:lnSpc>
                  <a:spcPts val="3696"/>
                </a:lnSpc>
              </a:pPr>
              <a:r>
                <a:rPr lang="en-US" sz="3771" spc="-241">
                  <a:solidFill>
                    <a:srgbClr val="FFFFFF"/>
                  </a:solidFill>
                  <a:latin typeface="Bricolage Grotesque"/>
                  <a:ea typeface="Bricolage Grotesque"/>
                  <a:cs typeface="Bricolage Grotesque"/>
                  <a:sym typeface="Bricolage Grotesque"/>
                </a:rPr>
                <a:t>33</a:t>
              </a:r>
            </a:p>
          </p:txBody>
        </p:sp>
      </p:grpSp>
      <p:sp>
        <p:nvSpPr>
          <p:cNvPr name="Freeform 14" id="14"/>
          <p:cNvSpPr/>
          <p:nvPr/>
        </p:nvSpPr>
        <p:spPr>
          <a:xfrm flipH="false" flipV="false" rot="0">
            <a:off x="10444514" y="2160609"/>
            <a:ext cx="5829511" cy="7120014"/>
          </a:xfrm>
          <a:custGeom>
            <a:avLst/>
            <a:gdLst/>
            <a:ahLst/>
            <a:cxnLst/>
            <a:rect r="r" b="b" t="t" l="l"/>
            <a:pathLst>
              <a:path h="7120014" w="5829511">
                <a:moveTo>
                  <a:pt x="0" y="0"/>
                </a:moveTo>
                <a:lnTo>
                  <a:pt x="5829511" y="0"/>
                </a:lnTo>
                <a:lnTo>
                  <a:pt x="5829511" y="7120014"/>
                </a:lnTo>
                <a:lnTo>
                  <a:pt x="0" y="7120014"/>
                </a:lnTo>
                <a:lnTo>
                  <a:pt x="0" y="0"/>
                </a:lnTo>
                <a:close/>
              </a:path>
            </a:pathLst>
          </a:custGeom>
          <a:blipFill>
            <a:blip r:embed="rId4"/>
            <a:stretch>
              <a:fillRect l="0" t="0" r="0" b="0"/>
            </a:stretch>
          </a:blipFill>
        </p:spPr>
      </p:sp>
      <p:sp>
        <p:nvSpPr>
          <p:cNvPr name="TextBox 15" id="15"/>
          <p:cNvSpPr txBox="true"/>
          <p:nvPr/>
        </p:nvSpPr>
        <p:spPr>
          <a:xfrm rot="0">
            <a:off x="1870201" y="7213283"/>
            <a:ext cx="7273799" cy="1047608"/>
          </a:xfrm>
          <a:prstGeom prst="rect">
            <a:avLst/>
          </a:prstGeom>
        </p:spPr>
        <p:txBody>
          <a:bodyPr anchor="t" rtlCol="false" tIns="0" lIns="0" bIns="0" rIns="0">
            <a:spAutoFit/>
          </a:bodyPr>
          <a:lstStyle/>
          <a:p>
            <a:pPr algn="just" marL="0" indent="0" lvl="0">
              <a:lnSpc>
                <a:spcPts val="2741"/>
              </a:lnSpc>
            </a:pPr>
            <a:r>
              <a:rPr lang="en-US" sz="2158">
                <a:solidFill>
                  <a:srgbClr val="3A58E4"/>
                </a:solidFill>
                <a:latin typeface="Poppins"/>
                <a:ea typeface="Poppins"/>
                <a:cs typeface="Poppins"/>
                <a:sym typeface="Poppins"/>
              </a:rPr>
              <a:t>Significance level (α) and Type I/II errors have critical business consequences requiring careful consideration.</a:t>
            </a:r>
          </a:p>
        </p:txBody>
      </p:sp>
      <p:sp>
        <p:nvSpPr>
          <p:cNvPr name="TextBox 16" id="16"/>
          <p:cNvSpPr txBox="true"/>
          <p:nvPr/>
        </p:nvSpPr>
        <p:spPr>
          <a:xfrm rot="0">
            <a:off x="1846389" y="8466095"/>
            <a:ext cx="7273799" cy="1047608"/>
          </a:xfrm>
          <a:prstGeom prst="rect">
            <a:avLst/>
          </a:prstGeom>
        </p:spPr>
        <p:txBody>
          <a:bodyPr anchor="t" rtlCol="false" tIns="0" lIns="0" bIns="0" rIns="0">
            <a:spAutoFit/>
          </a:bodyPr>
          <a:lstStyle/>
          <a:p>
            <a:pPr algn="just" marL="0" indent="0" lvl="0">
              <a:lnSpc>
                <a:spcPts val="2741"/>
              </a:lnSpc>
            </a:pPr>
            <a:r>
              <a:rPr lang="en-US" sz="2158">
                <a:solidFill>
                  <a:srgbClr val="3A58E4"/>
                </a:solidFill>
                <a:latin typeface="Poppins"/>
                <a:ea typeface="Poppins"/>
                <a:cs typeface="Poppins"/>
                <a:sym typeface="Poppins"/>
              </a:rPr>
              <a:t>Excel functions NORM.S.DIST and T.DIST enable practical p-value calculations for real business data analysis.</a:t>
            </a:r>
          </a:p>
        </p:txBody>
      </p:sp>
      <p:grpSp>
        <p:nvGrpSpPr>
          <p:cNvPr name="Group 17" id="17"/>
          <p:cNvGrpSpPr/>
          <p:nvPr/>
        </p:nvGrpSpPr>
        <p:grpSpPr>
          <a:xfrm rot="0">
            <a:off x="1052512" y="4981269"/>
            <a:ext cx="8091488" cy="739347"/>
            <a:chOff x="0" y="0"/>
            <a:chExt cx="10788650" cy="985797"/>
          </a:xfrm>
        </p:grpSpPr>
        <p:sp>
          <p:nvSpPr>
            <p:cNvPr name="TextBox 18" id="18"/>
            <p:cNvSpPr txBox="true"/>
            <p:nvPr/>
          </p:nvSpPr>
          <p:spPr>
            <a:xfrm rot="0">
              <a:off x="1090252" y="-38100"/>
              <a:ext cx="9698398" cy="926910"/>
            </a:xfrm>
            <a:prstGeom prst="rect">
              <a:avLst/>
            </a:prstGeom>
          </p:spPr>
          <p:txBody>
            <a:bodyPr anchor="t" rtlCol="false" tIns="0" lIns="0" bIns="0" rIns="0">
              <a:spAutoFit/>
            </a:bodyPr>
            <a:lstStyle/>
            <a:p>
              <a:pPr algn="just" marL="0" indent="0" lvl="0">
                <a:lnSpc>
                  <a:spcPts val="2741"/>
                </a:lnSpc>
              </a:pPr>
              <a:r>
                <a:rPr lang="en-US" sz="2158">
                  <a:solidFill>
                    <a:srgbClr val="3A58E4"/>
                  </a:solidFill>
                  <a:latin typeface="Poppins"/>
                  <a:ea typeface="Poppins"/>
                  <a:cs typeface="Poppins"/>
                  <a:sym typeface="Poppins"/>
                </a:rPr>
                <a:t>Hypothesis testing provides a systematic framework for data-driven business decisions in e-commerce.</a:t>
              </a:r>
            </a:p>
          </p:txBody>
        </p:sp>
        <p:sp>
          <p:nvSpPr>
            <p:cNvPr name="Freeform 19" id="19"/>
            <p:cNvSpPr/>
            <p:nvPr/>
          </p:nvSpPr>
          <p:spPr>
            <a:xfrm flipH="false" flipV="false" rot="0">
              <a:off x="0" y="333702"/>
              <a:ext cx="652095" cy="652095"/>
            </a:xfrm>
            <a:custGeom>
              <a:avLst/>
              <a:gdLst/>
              <a:ahLst/>
              <a:cxnLst/>
              <a:rect r="r" b="b" t="t" l="l"/>
              <a:pathLst>
                <a:path h="652095" w="652095">
                  <a:moveTo>
                    <a:pt x="0" y="0"/>
                  </a:moveTo>
                  <a:lnTo>
                    <a:pt x="652095" y="0"/>
                  </a:lnTo>
                  <a:lnTo>
                    <a:pt x="652095" y="652095"/>
                  </a:lnTo>
                  <a:lnTo>
                    <a:pt x="0" y="65209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grpSp>
        <p:nvGrpSpPr>
          <p:cNvPr name="Group 20" id="20"/>
          <p:cNvGrpSpPr/>
          <p:nvPr/>
        </p:nvGrpSpPr>
        <p:grpSpPr>
          <a:xfrm rot="0">
            <a:off x="1052512" y="6143171"/>
            <a:ext cx="8091488" cy="666608"/>
            <a:chOff x="0" y="0"/>
            <a:chExt cx="10788650" cy="888810"/>
          </a:xfrm>
        </p:grpSpPr>
        <p:sp>
          <p:nvSpPr>
            <p:cNvPr name="TextBox 21" id="21"/>
            <p:cNvSpPr txBox="true"/>
            <p:nvPr/>
          </p:nvSpPr>
          <p:spPr>
            <a:xfrm rot="0">
              <a:off x="1090252" y="-38100"/>
              <a:ext cx="9698398" cy="926910"/>
            </a:xfrm>
            <a:prstGeom prst="rect">
              <a:avLst/>
            </a:prstGeom>
          </p:spPr>
          <p:txBody>
            <a:bodyPr anchor="t" rtlCol="false" tIns="0" lIns="0" bIns="0" rIns="0">
              <a:spAutoFit/>
            </a:bodyPr>
            <a:lstStyle/>
            <a:p>
              <a:pPr algn="just" marL="0" indent="0" lvl="0">
                <a:lnSpc>
                  <a:spcPts val="2741"/>
                </a:lnSpc>
              </a:pPr>
              <a:r>
                <a:rPr lang="en-US" sz="2158">
                  <a:solidFill>
                    <a:srgbClr val="3A58E4"/>
                  </a:solidFill>
                  <a:latin typeface="Poppins"/>
                  <a:ea typeface="Poppins"/>
                  <a:cs typeface="Poppins"/>
                  <a:sym typeface="Poppins"/>
                </a:rPr>
                <a:t>Z-test applies to large samples with known variance; T-test suits small samples with unknown variance.</a:t>
              </a:r>
            </a:p>
          </p:txBody>
        </p:sp>
        <p:sp>
          <p:nvSpPr>
            <p:cNvPr name="Freeform 22" id="22"/>
            <p:cNvSpPr/>
            <p:nvPr/>
          </p:nvSpPr>
          <p:spPr>
            <a:xfrm flipH="false" flipV="false" rot="0">
              <a:off x="0" y="67002"/>
              <a:ext cx="652095" cy="652095"/>
            </a:xfrm>
            <a:custGeom>
              <a:avLst/>
              <a:gdLst/>
              <a:ahLst/>
              <a:cxnLst/>
              <a:rect r="r" b="b" t="t" l="l"/>
              <a:pathLst>
                <a:path h="652095" w="652095">
                  <a:moveTo>
                    <a:pt x="0" y="0"/>
                  </a:moveTo>
                  <a:lnTo>
                    <a:pt x="652095" y="0"/>
                  </a:lnTo>
                  <a:lnTo>
                    <a:pt x="652095" y="652095"/>
                  </a:lnTo>
                  <a:lnTo>
                    <a:pt x="0" y="65209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sp>
        <p:nvSpPr>
          <p:cNvPr name="Freeform 23" id="23"/>
          <p:cNvSpPr/>
          <p:nvPr/>
        </p:nvSpPr>
        <p:spPr>
          <a:xfrm flipH="false" flipV="false" rot="0">
            <a:off x="1052512" y="7644534"/>
            <a:ext cx="489071" cy="489071"/>
          </a:xfrm>
          <a:custGeom>
            <a:avLst/>
            <a:gdLst/>
            <a:ahLst/>
            <a:cxnLst/>
            <a:rect r="r" b="b" t="t" l="l"/>
            <a:pathLst>
              <a:path h="489071" w="489071">
                <a:moveTo>
                  <a:pt x="0" y="0"/>
                </a:moveTo>
                <a:lnTo>
                  <a:pt x="489072" y="0"/>
                </a:lnTo>
                <a:lnTo>
                  <a:pt x="489072" y="489071"/>
                </a:lnTo>
                <a:lnTo>
                  <a:pt x="0" y="48907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24" id="24"/>
          <p:cNvSpPr/>
          <p:nvPr/>
        </p:nvSpPr>
        <p:spPr>
          <a:xfrm flipH="false" flipV="false" rot="0">
            <a:off x="1028700" y="8899950"/>
            <a:ext cx="489071" cy="489071"/>
          </a:xfrm>
          <a:custGeom>
            <a:avLst/>
            <a:gdLst/>
            <a:ahLst/>
            <a:cxnLst/>
            <a:rect r="r" b="b" t="t" l="l"/>
            <a:pathLst>
              <a:path h="489071" w="489071">
                <a:moveTo>
                  <a:pt x="0" y="0"/>
                </a:moveTo>
                <a:lnTo>
                  <a:pt x="489071" y="0"/>
                </a:lnTo>
                <a:lnTo>
                  <a:pt x="489071" y="489072"/>
                </a:lnTo>
                <a:lnTo>
                  <a:pt x="0" y="48907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25" id="25"/>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8492056" y="1525863"/>
            <a:ext cx="47625" cy="2040668"/>
            <a:chOff x="0" y="0"/>
            <a:chExt cx="12543" cy="537460"/>
          </a:xfrm>
        </p:grpSpPr>
        <p:sp>
          <p:nvSpPr>
            <p:cNvPr name="Freeform 3" id="3"/>
            <p:cNvSpPr/>
            <p:nvPr/>
          </p:nvSpPr>
          <p:spPr>
            <a:xfrm flipH="false" flipV="false" rot="0">
              <a:off x="0" y="0"/>
              <a:ext cx="12543" cy="537460"/>
            </a:xfrm>
            <a:custGeom>
              <a:avLst/>
              <a:gdLst/>
              <a:ahLst/>
              <a:cxnLst/>
              <a:rect r="r" b="b" t="t" l="l"/>
              <a:pathLst>
                <a:path h="537460" w="12543">
                  <a:moveTo>
                    <a:pt x="0" y="0"/>
                  </a:moveTo>
                  <a:lnTo>
                    <a:pt x="12543" y="0"/>
                  </a:lnTo>
                  <a:lnTo>
                    <a:pt x="12543" y="537460"/>
                  </a:lnTo>
                  <a:lnTo>
                    <a:pt x="0" y="537460"/>
                  </a:lnTo>
                  <a:close/>
                </a:path>
              </a:pathLst>
            </a:custGeom>
            <a:solidFill>
              <a:srgbClr val="3A58E4"/>
            </a:solidFill>
          </p:spPr>
        </p:sp>
        <p:sp>
          <p:nvSpPr>
            <p:cNvPr name="TextBox 4" id="4"/>
            <p:cNvSpPr txBox="true"/>
            <p:nvPr/>
          </p:nvSpPr>
          <p:spPr>
            <a:xfrm>
              <a:off x="0" y="-38100"/>
              <a:ext cx="12543" cy="575560"/>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5" id="5"/>
          <p:cNvSpPr txBox="true"/>
          <p:nvPr/>
        </p:nvSpPr>
        <p:spPr>
          <a:xfrm rot="0">
            <a:off x="8492056" y="4551563"/>
            <a:ext cx="7106119" cy="308332"/>
          </a:xfrm>
          <a:prstGeom prst="rect">
            <a:avLst/>
          </a:prstGeom>
        </p:spPr>
        <p:txBody>
          <a:bodyPr anchor="t" rtlCol="false" tIns="0" lIns="0" bIns="0" rIns="0">
            <a:spAutoFit/>
          </a:bodyPr>
          <a:lstStyle/>
          <a:p>
            <a:pPr algn="l" marL="0" indent="0" lvl="0">
              <a:lnSpc>
                <a:spcPts val="2430"/>
              </a:lnSpc>
            </a:pPr>
            <a:r>
              <a:rPr lang="en-US" b="true" sz="1735" spc="-43">
                <a:gradFill>
                  <a:gsLst>
                    <a:gs pos="0">
                      <a:srgbClr val="3A58E4">
                        <a:alpha val="100000"/>
                      </a:srgbClr>
                    </a:gs>
                    <a:gs pos="100000">
                      <a:srgbClr val="293E9C">
                        <a:alpha val="100000"/>
                      </a:srgbClr>
                    </a:gs>
                  </a:gsLst>
                  <a:path path="circle">
                    <a:fillToRect l="0" r="100000" t="0" b="100000"/>
                  </a:path>
                  <a:tileRect r="0" l="-100000" b="0" t="-100000"/>
                </a:gradFill>
                <a:latin typeface="Poppins Bold"/>
                <a:ea typeface="Poppins Bold"/>
                <a:cs typeface="Poppins Bold"/>
                <a:sym typeface="Poppins Bold"/>
              </a:rPr>
              <a:t>COMPLETE HYPOTHESIS TESTING ANALYSIS ON REAL BUSINESS DATA</a:t>
            </a:r>
          </a:p>
        </p:txBody>
      </p:sp>
      <p:sp>
        <p:nvSpPr>
          <p:cNvPr name="Freeform 6" id="6"/>
          <p:cNvSpPr/>
          <p:nvPr/>
        </p:nvSpPr>
        <p:spPr>
          <a:xfrm flipH="false" flipV="false" rot="-8687136">
            <a:off x="15580115" y="4542838"/>
            <a:ext cx="189150" cy="228643"/>
          </a:xfrm>
          <a:custGeom>
            <a:avLst/>
            <a:gdLst/>
            <a:ahLst/>
            <a:cxnLst/>
            <a:rect r="r" b="b" t="t" l="l"/>
            <a:pathLst>
              <a:path h="228643" w="189150">
                <a:moveTo>
                  <a:pt x="0" y="0"/>
                </a:moveTo>
                <a:lnTo>
                  <a:pt x="189150" y="0"/>
                </a:lnTo>
                <a:lnTo>
                  <a:pt x="189150" y="228644"/>
                </a:lnTo>
                <a:lnTo>
                  <a:pt x="0" y="22864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7" id="7"/>
          <p:cNvGrpSpPr/>
          <p:nvPr/>
        </p:nvGrpSpPr>
        <p:grpSpPr>
          <a:xfrm rot="0">
            <a:off x="0" y="0"/>
            <a:ext cx="6352295" cy="9258300"/>
            <a:chOff x="0" y="0"/>
            <a:chExt cx="984137" cy="1434353"/>
          </a:xfrm>
        </p:grpSpPr>
        <p:sp>
          <p:nvSpPr>
            <p:cNvPr name="Freeform 8" id="8"/>
            <p:cNvSpPr/>
            <p:nvPr/>
          </p:nvSpPr>
          <p:spPr>
            <a:xfrm flipH="false" flipV="false" rot="0">
              <a:off x="0" y="0"/>
              <a:ext cx="984137" cy="1434353"/>
            </a:xfrm>
            <a:custGeom>
              <a:avLst/>
              <a:gdLst/>
              <a:ahLst/>
              <a:cxnLst/>
              <a:rect r="r" b="b" t="t" l="l"/>
              <a:pathLst>
                <a:path h="1434353" w="984137">
                  <a:moveTo>
                    <a:pt x="0" y="0"/>
                  </a:moveTo>
                  <a:lnTo>
                    <a:pt x="984137" y="0"/>
                  </a:lnTo>
                  <a:lnTo>
                    <a:pt x="984137" y="1434353"/>
                  </a:lnTo>
                  <a:lnTo>
                    <a:pt x="0" y="1434353"/>
                  </a:lnTo>
                  <a:close/>
                </a:path>
              </a:pathLst>
            </a:custGeom>
            <a:blipFill>
              <a:blip r:embed="rId4"/>
              <a:stretch>
                <a:fillRect l="0" t="-917" r="0" b="-917"/>
              </a:stretch>
            </a:blipFill>
          </p:spPr>
        </p:sp>
      </p:grpSp>
      <p:grpSp>
        <p:nvGrpSpPr>
          <p:cNvPr name="Group 9" id="9"/>
          <p:cNvGrpSpPr/>
          <p:nvPr/>
        </p:nvGrpSpPr>
        <p:grpSpPr>
          <a:xfrm rot="0">
            <a:off x="17431324" y="0"/>
            <a:ext cx="862238" cy="736442"/>
            <a:chOff x="0" y="0"/>
            <a:chExt cx="1149651" cy="981923"/>
          </a:xfrm>
        </p:grpSpPr>
        <p:grpSp>
          <p:nvGrpSpPr>
            <p:cNvPr name="Group 10" id="10"/>
            <p:cNvGrpSpPr/>
            <p:nvPr/>
          </p:nvGrpSpPr>
          <p:grpSpPr>
            <a:xfrm rot="0">
              <a:off x="0" y="0"/>
              <a:ext cx="1149651" cy="981923"/>
              <a:chOff x="0" y="0"/>
              <a:chExt cx="787566" cy="672664"/>
            </a:xfrm>
          </p:grpSpPr>
          <p:sp>
            <p:nvSpPr>
              <p:cNvPr name="Freeform 11" id="11"/>
              <p:cNvSpPr/>
              <p:nvPr/>
            </p:nvSpPr>
            <p:spPr>
              <a:xfrm flipH="false" flipV="false" rot="0">
                <a:off x="0" y="0"/>
                <a:ext cx="787566" cy="672664"/>
              </a:xfrm>
              <a:custGeom>
                <a:avLst/>
                <a:gdLst/>
                <a:ahLst/>
                <a:cxnLst/>
                <a:rect r="r" b="b" t="t" l="l"/>
                <a:pathLst>
                  <a:path h="672664" w="787566">
                    <a:moveTo>
                      <a:pt x="0" y="0"/>
                    </a:moveTo>
                    <a:lnTo>
                      <a:pt x="787566" y="0"/>
                    </a:lnTo>
                    <a:lnTo>
                      <a:pt x="787566" y="672664"/>
                    </a:lnTo>
                    <a:lnTo>
                      <a:pt x="0" y="672664"/>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12" id="12"/>
              <p:cNvSpPr txBox="true"/>
              <p:nvPr/>
            </p:nvSpPr>
            <p:spPr>
              <a:xfrm>
                <a:off x="0" y="-38100"/>
                <a:ext cx="787566" cy="710764"/>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TextBox 13" id="13"/>
            <p:cNvSpPr txBox="true"/>
            <p:nvPr/>
          </p:nvSpPr>
          <p:spPr>
            <a:xfrm rot="0">
              <a:off x="148758" y="313399"/>
              <a:ext cx="852135" cy="402751"/>
            </a:xfrm>
            <a:prstGeom prst="rect">
              <a:avLst/>
            </a:prstGeom>
          </p:spPr>
          <p:txBody>
            <a:bodyPr anchor="t" rtlCol="false" tIns="0" lIns="0" bIns="0" rIns="0">
              <a:spAutoFit/>
            </a:bodyPr>
            <a:lstStyle/>
            <a:p>
              <a:pPr algn="ctr" marL="0" indent="0" lvl="0">
                <a:lnSpc>
                  <a:spcPts val="2193"/>
                </a:lnSpc>
              </a:pPr>
              <a:r>
                <a:rPr lang="en-US" sz="2238" spc="-143">
                  <a:solidFill>
                    <a:srgbClr val="FFFFFF"/>
                  </a:solidFill>
                  <a:latin typeface="Bricolage Grotesque"/>
                  <a:ea typeface="Bricolage Grotesque"/>
                  <a:cs typeface="Bricolage Grotesque"/>
                  <a:sym typeface="Bricolage Grotesque"/>
                </a:rPr>
                <a:t>34</a:t>
              </a:r>
            </a:p>
          </p:txBody>
        </p:sp>
      </p:grpSp>
      <p:sp>
        <p:nvSpPr>
          <p:cNvPr name="AutoShape 14" id="14"/>
          <p:cNvSpPr/>
          <p:nvPr/>
        </p:nvSpPr>
        <p:spPr>
          <a:xfrm flipH="true">
            <a:off x="6542795" y="0"/>
            <a:ext cx="0" cy="10287000"/>
          </a:xfrm>
          <a:prstGeom prst="line">
            <a:avLst/>
          </a:prstGeom>
          <a:ln cap="rnd" w="19050">
            <a:solidFill>
              <a:srgbClr val="3A58E4"/>
            </a:solidFill>
            <a:prstDash val="solid"/>
            <a:headEnd type="none" len="sm" w="sm"/>
            <a:tailEnd type="none" len="sm" w="sm"/>
          </a:ln>
        </p:spPr>
      </p:sp>
      <p:sp>
        <p:nvSpPr>
          <p:cNvPr name="Freeform 15" id="15"/>
          <p:cNvSpPr/>
          <p:nvPr/>
        </p:nvSpPr>
        <p:spPr>
          <a:xfrm flipH="false" flipV="false" rot="0">
            <a:off x="5177017" y="5870652"/>
            <a:ext cx="2350556" cy="457290"/>
          </a:xfrm>
          <a:custGeom>
            <a:avLst/>
            <a:gdLst/>
            <a:ahLst/>
            <a:cxnLst/>
            <a:rect r="r" b="b" t="t" l="l"/>
            <a:pathLst>
              <a:path h="457290" w="2350556">
                <a:moveTo>
                  <a:pt x="0" y="0"/>
                </a:moveTo>
                <a:lnTo>
                  <a:pt x="2350556" y="0"/>
                </a:lnTo>
                <a:lnTo>
                  <a:pt x="2350556" y="457290"/>
                </a:lnTo>
                <a:lnTo>
                  <a:pt x="0" y="457290"/>
                </a:lnTo>
                <a:lnTo>
                  <a:pt x="0" y="0"/>
                </a:lnTo>
                <a:close/>
              </a:path>
            </a:pathLst>
          </a:custGeom>
          <a:blipFill>
            <a:blip r:embed="rId5"/>
            <a:stretch>
              <a:fillRect l="0" t="0" r="0" b="0"/>
            </a:stretch>
          </a:blipFill>
        </p:spPr>
      </p:sp>
      <p:grpSp>
        <p:nvGrpSpPr>
          <p:cNvPr name="Group 16" id="16"/>
          <p:cNvGrpSpPr/>
          <p:nvPr/>
        </p:nvGrpSpPr>
        <p:grpSpPr>
          <a:xfrm rot="0">
            <a:off x="5262566" y="3959058"/>
            <a:ext cx="2152019" cy="2149322"/>
            <a:chOff x="0" y="0"/>
            <a:chExt cx="567580" cy="566868"/>
          </a:xfrm>
        </p:grpSpPr>
        <p:sp>
          <p:nvSpPr>
            <p:cNvPr name="Freeform 17" id="17"/>
            <p:cNvSpPr/>
            <p:nvPr/>
          </p:nvSpPr>
          <p:spPr>
            <a:xfrm flipH="false" flipV="false" rot="0">
              <a:off x="0" y="0"/>
              <a:ext cx="567580" cy="566868"/>
            </a:xfrm>
            <a:custGeom>
              <a:avLst/>
              <a:gdLst/>
              <a:ahLst/>
              <a:cxnLst/>
              <a:rect r="r" b="b" t="t" l="l"/>
              <a:pathLst>
                <a:path h="566868" w="567580">
                  <a:moveTo>
                    <a:pt x="161888" y="0"/>
                  </a:moveTo>
                  <a:lnTo>
                    <a:pt x="405691" y="0"/>
                  </a:lnTo>
                  <a:cubicBezTo>
                    <a:pt x="495100" y="0"/>
                    <a:pt x="567580" y="72480"/>
                    <a:pt x="567580" y="161888"/>
                  </a:cubicBezTo>
                  <a:lnTo>
                    <a:pt x="567580" y="404980"/>
                  </a:lnTo>
                  <a:cubicBezTo>
                    <a:pt x="567580" y="494389"/>
                    <a:pt x="495100" y="566868"/>
                    <a:pt x="405691" y="566868"/>
                  </a:cubicBezTo>
                  <a:lnTo>
                    <a:pt x="161888" y="566868"/>
                  </a:lnTo>
                  <a:cubicBezTo>
                    <a:pt x="72480" y="566868"/>
                    <a:pt x="0" y="494389"/>
                    <a:pt x="0" y="404980"/>
                  </a:cubicBezTo>
                  <a:lnTo>
                    <a:pt x="0" y="161888"/>
                  </a:lnTo>
                  <a:cubicBezTo>
                    <a:pt x="0" y="72480"/>
                    <a:pt x="72480" y="0"/>
                    <a:pt x="161888" y="0"/>
                  </a:cubicBezTo>
                  <a:close/>
                </a:path>
              </a:pathLst>
            </a:custGeom>
            <a:gradFill rotWithShape="true">
              <a:gsLst>
                <a:gs pos="0">
                  <a:srgbClr val="293E9C">
                    <a:alpha val="100000"/>
                  </a:srgbClr>
                </a:gs>
                <a:gs pos="100000">
                  <a:srgbClr val="3A58E4">
                    <a:alpha val="100000"/>
                  </a:srgbClr>
                </a:gs>
              </a:gsLst>
              <a:path path="circle">
                <a:fillToRect l="0" r="100000" t="0" b="100000"/>
              </a:path>
              <a:tileRect r="0" l="-100000" b="0" t="-100000"/>
            </a:gradFill>
            <a:ln cap="rnd">
              <a:noFill/>
              <a:prstDash val="solid"/>
              <a:round/>
            </a:ln>
          </p:spPr>
        </p:sp>
        <p:sp>
          <p:nvSpPr>
            <p:cNvPr name="TextBox 18" id="18"/>
            <p:cNvSpPr txBox="true"/>
            <p:nvPr/>
          </p:nvSpPr>
          <p:spPr>
            <a:xfrm>
              <a:off x="0" y="28575"/>
              <a:ext cx="567580" cy="538293"/>
            </a:xfrm>
            <a:prstGeom prst="rect">
              <a:avLst/>
            </a:prstGeom>
          </p:spPr>
          <p:txBody>
            <a:bodyPr anchor="ctr" rtlCol="false" tIns="48445" lIns="48445" bIns="48445" rIns="48445"/>
            <a:lstStyle/>
            <a:p>
              <a:pPr algn="ctr" marL="0" indent="0" lvl="0">
                <a:lnSpc>
                  <a:spcPts val="2460"/>
                </a:lnSpc>
              </a:pPr>
            </a:p>
          </p:txBody>
        </p:sp>
      </p:grpSp>
      <p:sp>
        <p:nvSpPr>
          <p:cNvPr name="TextBox 19" id="19"/>
          <p:cNvSpPr txBox="true"/>
          <p:nvPr/>
        </p:nvSpPr>
        <p:spPr>
          <a:xfrm rot="0">
            <a:off x="5602320" y="4425771"/>
            <a:ext cx="1499950" cy="351478"/>
          </a:xfrm>
          <a:prstGeom prst="rect">
            <a:avLst/>
          </a:prstGeom>
        </p:spPr>
        <p:txBody>
          <a:bodyPr anchor="t" rtlCol="false" tIns="0" lIns="0" bIns="0" rIns="0">
            <a:spAutoFit/>
          </a:bodyPr>
          <a:lstStyle/>
          <a:p>
            <a:pPr algn="ctr" marL="0" indent="0" lvl="0">
              <a:lnSpc>
                <a:spcPts val="2692"/>
              </a:lnSpc>
            </a:pPr>
            <a:r>
              <a:rPr lang="en-US" b="true" sz="2719" spc="-81">
                <a:solidFill>
                  <a:srgbClr val="FFFFFF"/>
                </a:solidFill>
                <a:latin typeface="Bricolage Grotesque Bold"/>
                <a:ea typeface="Bricolage Grotesque Bold"/>
                <a:cs typeface="Bricolage Grotesque Bold"/>
                <a:sym typeface="Bricolage Grotesque Bold"/>
              </a:rPr>
              <a:t>DUE</a:t>
            </a:r>
          </a:p>
        </p:txBody>
      </p:sp>
      <p:sp>
        <p:nvSpPr>
          <p:cNvPr name="TextBox 20" id="20"/>
          <p:cNvSpPr txBox="true"/>
          <p:nvPr/>
        </p:nvSpPr>
        <p:spPr>
          <a:xfrm rot="0">
            <a:off x="5746312" y="5256058"/>
            <a:ext cx="1211966" cy="435233"/>
          </a:xfrm>
          <a:prstGeom prst="rect">
            <a:avLst/>
          </a:prstGeom>
        </p:spPr>
        <p:txBody>
          <a:bodyPr anchor="t" rtlCol="false" tIns="0" lIns="0" bIns="0" rIns="0">
            <a:spAutoFit/>
          </a:bodyPr>
          <a:lstStyle/>
          <a:p>
            <a:pPr algn="ctr" marL="0" indent="0" lvl="0">
              <a:lnSpc>
                <a:spcPts val="1735"/>
              </a:lnSpc>
            </a:pPr>
            <a:r>
              <a:rPr lang="en-US" sz="1239" spc="-30">
                <a:solidFill>
                  <a:srgbClr val="FFFFFF"/>
                </a:solidFill>
                <a:latin typeface="Poppins"/>
                <a:ea typeface="Poppins"/>
                <a:cs typeface="Poppins"/>
                <a:sym typeface="Poppins"/>
              </a:rPr>
              <a:t>SUBMIT VIA LMS PORTAL</a:t>
            </a:r>
          </a:p>
        </p:txBody>
      </p:sp>
      <p:sp>
        <p:nvSpPr>
          <p:cNvPr name="TextBox 21" id="21"/>
          <p:cNvSpPr txBox="true"/>
          <p:nvPr/>
        </p:nvSpPr>
        <p:spPr>
          <a:xfrm rot="0">
            <a:off x="8720122" y="1178218"/>
            <a:ext cx="5780387" cy="2717700"/>
          </a:xfrm>
          <a:prstGeom prst="rect">
            <a:avLst/>
          </a:prstGeom>
        </p:spPr>
        <p:txBody>
          <a:bodyPr anchor="t" rtlCol="false" tIns="0" lIns="0" bIns="0" rIns="0">
            <a:spAutoFit/>
          </a:bodyPr>
          <a:lstStyle/>
          <a:p>
            <a:pPr algn="l" marL="0" indent="0" lvl="0">
              <a:lnSpc>
                <a:spcPts val="7032"/>
              </a:lnSpc>
            </a:pPr>
            <a:r>
              <a:rPr lang="en-US" sz="7176" spc="-459">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a:ea typeface="Bricolage Grotesque"/>
                <a:cs typeface="Bricolage Grotesque"/>
                <a:sym typeface="Bricolage Grotesque"/>
              </a:rPr>
              <a:t>Assignment – Homework Problems</a:t>
            </a:r>
          </a:p>
        </p:txBody>
      </p:sp>
      <p:sp>
        <p:nvSpPr>
          <p:cNvPr name="TextBox 22" id="22"/>
          <p:cNvSpPr txBox="true"/>
          <p:nvPr/>
        </p:nvSpPr>
        <p:spPr>
          <a:xfrm rot="0">
            <a:off x="8492056" y="5678791"/>
            <a:ext cx="7325824" cy="1296419"/>
          </a:xfrm>
          <a:prstGeom prst="rect">
            <a:avLst/>
          </a:prstGeom>
        </p:spPr>
        <p:txBody>
          <a:bodyPr anchor="t" rtlCol="false" tIns="0" lIns="0" bIns="0" rIns="0">
            <a:spAutoFit/>
          </a:bodyPr>
          <a:lstStyle/>
          <a:p>
            <a:pPr algn="just" marL="0" indent="0" lvl="0">
              <a:lnSpc>
                <a:spcPts val="2568"/>
              </a:lnSpc>
            </a:pPr>
            <a:r>
              <a:rPr lang="en-US" sz="1834" spc="-5">
                <a:solidFill>
                  <a:srgbClr val="3A58E4"/>
                </a:solidFill>
                <a:latin typeface="Poppins"/>
                <a:ea typeface="Poppins"/>
                <a:cs typeface="Poppins"/>
                <a:sym typeface="Poppins"/>
              </a:rPr>
              <a:t>Apply hypothesis testing techniques learned this week to analyze provided business datasets. Your submission should demonstrate mastery of Z-test and T-test methodologies with clear statistical reasoning.</a:t>
            </a:r>
          </a:p>
        </p:txBody>
      </p:sp>
      <p:sp>
        <p:nvSpPr>
          <p:cNvPr name="TextBox 23" id="23"/>
          <p:cNvSpPr txBox="true"/>
          <p:nvPr/>
        </p:nvSpPr>
        <p:spPr>
          <a:xfrm rot="0">
            <a:off x="8274055" y="7470256"/>
            <a:ext cx="5481943" cy="1620269"/>
          </a:xfrm>
          <a:prstGeom prst="rect">
            <a:avLst/>
          </a:prstGeom>
        </p:spPr>
        <p:txBody>
          <a:bodyPr anchor="t" rtlCol="false" tIns="0" lIns="0" bIns="0" rIns="0">
            <a:spAutoFit/>
          </a:bodyPr>
          <a:lstStyle/>
          <a:p>
            <a:pPr algn="just" marL="0" indent="0" lvl="0">
              <a:lnSpc>
                <a:spcPts val="2568"/>
              </a:lnSpc>
            </a:pPr>
            <a:r>
              <a:rPr lang="en-US" sz="1834" spc="-5">
                <a:solidFill>
                  <a:srgbClr val="3A58E4"/>
                </a:solidFill>
                <a:latin typeface="Poppins"/>
                <a:ea typeface="Poppins"/>
                <a:cs typeface="Poppins"/>
                <a:sym typeface="Poppins"/>
              </a:rPr>
              <a:t>Analyze given business datasets using hypothesis testing</a:t>
            </a:r>
          </a:p>
          <a:p>
            <a:pPr algn="just" marL="0" indent="0" lvl="0">
              <a:lnSpc>
                <a:spcPts val="2568"/>
              </a:lnSpc>
            </a:pPr>
            <a:r>
              <a:rPr lang="en-US" sz="1834" spc="-5">
                <a:solidFill>
                  <a:srgbClr val="3A58E4"/>
                </a:solidFill>
                <a:latin typeface="Poppins"/>
                <a:ea typeface="Poppins"/>
                <a:cs typeface="Poppins"/>
                <a:sym typeface="Poppins"/>
              </a:rPr>
              <a:t>Write clear interpretations of statistical results</a:t>
            </a:r>
          </a:p>
          <a:p>
            <a:pPr algn="just" marL="0" indent="0" lvl="0">
              <a:lnSpc>
                <a:spcPts val="2568"/>
              </a:lnSpc>
            </a:pPr>
            <a:r>
              <a:rPr lang="en-US" sz="1834" spc="-5">
                <a:solidFill>
                  <a:srgbClr val="3A58E4"/>
                </a:solidFill>
                <a:latin typeface="Poppins"/>
                <a:ea typeface="Poppins"/>
                <a:cs typeface="Poppins"/>
                <a:sym typeface="Poppins"/>
              </a:rPr>
              <a:t>Provide actionable business recommendations</a:t>
            </a:r>
          </a:p>
          <a:p>
            <a:pPr algn="just" marL="0" indent="0" lvl="0">
              <a:lnSpc>
                <a:spcPts val="2568"/>
              </a:lnSpc>
            </a:pPr>
            <a:r>
              <a:rPr lang="en-US" sz="1834" spc="-5">
                <a:solidFill>
                  <a:srgbClr val="3A58E4"/>
                </a:solidFill>
                <a:latin typeface="Poppins"/>
                <a:ea typeface="Poppins"/>
                <a:cs typeface="Poppins"/>
                <a:sym typeface="Poppins"/>
              </a:rPr>
              <a:t>Submit by deadline posted on course portal</a:t>
            </a:r>
          </a:p>
        </p:txBody>
      </p:sp>
      <p:sp>
        <p:nvSpPr>
          <p:cNvPr name="TextBox 24" id="24"/>
          <p:cNvSpPr txBox="true"/>
          <p:nvPr/>
        </p:nvSpPr>
        <p:spPr>
          <a:xfrm rot="0">
            <a:off x="14287500" y="9953625"/>
            <a:ext cx="3810000" cy="142875"/>
          </a:xfrm>
          <a:prstGeom prst="rect">
            <a:avLst/>
          </a:prstGeom>
        </p:spPr>
        <p:txBody>
          <a:bodyPr anchor="t" rtlCol="false" tIns="0" lIns="0" bIns="0" rIns="0">
            <a:spAutoFit/>
          </a:bodyPr>
          <a:lstStyle/>
          <a:p>
            <a:pPr algn="r" marL="0" indent="0" lvl="0">
              <a:lnSpc>
                <a:spcPts val="1199"/>
              </a:lnSpc>
              <a:spcBef>
                <a:spcPct val="0"/>
              </a:spcBef>
            </a:pPr>
            <a:r>
              <a:rPr lang="en-US" sz="999" strike="noStrike" u="none">
                <a:solidFill>
                  <a:srgbClr val="999999"/>
                </a:solidFill>
                <a:latin typeface="Poppins"/>
                <a:ea typeface="Poppins"/>
                <a:cs typeface="Poppins"/>
                <a:sym typeface="Poppins"/>
              </a:rPr>
              <a:t>Source: Author, made by Canva</a:t>
            </a:r>
          </a:p>
        </p:txBody>
      </p:sp>
    </p:spTree>
  </p:cSld>
  <p:clrMapOvr>
    <a:masterClrMapping/>
  </p:clrMapOvr>
</p:sld>
</file>

<file path=ppt/slides/slide3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7474283" y="0"/>
            <a:ext cx="813717" cy="756243"/>
            <a:chOff x="0" y="0"/>
            <a:chExt cx="1084956" cy="1008324"/>
          </a:xfrm>
        </p:grpSpPr>
        <p:grpSp>
          <p:nvGrpSpPr>
            <p:cNvPr name="Group 3" id="3"/>
            <p:cNvGrpSpPr/>
            <p:nvPr/>
          </p:nvGrpSpPr>
          <p:grpSpPr>
            <a:xfrm rot="0">
              <a:off x="0" y="0"/>
              <a:ext cx="1084956" cy="1008324"/>
              <a:chOff x="0" y="0"/>
              <a:chExt cx="787566" cy="731939"/>
            </a:xfrm>
          </p:grpSpPr>
          <p:sp>
            <p:nvSpPr>
              <p:cNvPr name="Freeform 4" id="4"/>
              <p:cNvSpPr/>
              <p:nvPr/>
            </p:nvSpPr>
            <p:spPr>
              <a:xfrm flipH="false" flipV="false" rot="0">
                <a:off x="0" y="0"/>
                <a:ext cx="787566" cy="731939"/>
              </a:xfrm>
              <a:custGeom>
                <a:avLst/>
                <a:gdLst/>
                <a:ahLst/>
                <a:cxnLst/>
                <a:rect r="r" b="b" t="t" l="l"/>
                <a:pathLst>
                  <a:path h="731939" w="787566">
                    <a:moveTo>
                      <a:pt x="0" y="0"/>
                    </a:moveTo>
                    <a:lnTo>
                      <a:pt x="787566" y="0"/>
                    </a:lnTo>
                    <a:lnTo>
                      <a:pt x="787566" y="731939"/>
                    </a:lnTo>
                    <a:lnTo>
                      <a:pt x="0" y="731939"/>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5" id="5"/>
              <p:cNvSpPr txBox="true"/>
              <p:nvPr/>
            </p:nvSpPr>
            <p:spPr>
              <a:xfrm>
                <a:off x="0" y="-38100"/>
                <a:ext cx="787566" cy="770039"/>
              </a:xfrm>
              <a:prstGeom prst="rect">
                <a:avLst/>
              </a:prstGeom>
            </p:spPr>
            <p:txBody>
              <a:bodyPr anchor="ctr" rtlCol="false" tIns="50800" lIns="50800" bIns="50800" rIns="50800"/>
              <a:lstStyle/>
              <a:p>
                <a:pPr algn="ctr" marL="0" indent="0" lvl="0">
                  <a:lnSpc>
                    <a:spcPts val="2660"/>
                  </a:lnSpc>
                  <a:spcBef>
                    <a:spcPct val="0"/>
                  </a:spcBef>
                </a:pPr>
              </a:p>
            </p:txBody>
          </p:sp>
        </p:grpSp>
        <p:sp>
          <p:nvSpPr>
            <p:cNvPr name="TextBox 6" id="6"/>
            <p:cNvSpPr txBox="true"/>
            <p:nvPr/>
          </p:nvSpPr>
          <p:spPr>
            <a:xfrm rot="0">
              <a:off x="140387" y="298443"/>
              <a:ext cx="804182" cy="459064"/>
            </a:xfrm>
            <a:prstGeom prst="rect">
              <a:avLst/>
            </a:prstGeom>
          </p:spPr>
          <p:txBody>
            <a:bodyPr anchor="t" rtlCol="false" tIns="0" lIns="0" bIns="0" rIns="0">
              <a:spAutoFit/>
            </a:bodyPr>
            <a:lstStyle/>
            <a:p>
              <a:pPr algn="ctr" marL="0" indent="0" lvl="0">
                <a:lnSpc>
                  <a:spcPts val="2454"/>
                </a:lnSpc>
              </a:pPr>
              <a:r>
                <a:rPr lang="en-US" sz="2504" spc="-160">
                  <a:solidFill>
                    <a:srgbClr val="FFFFFF"/>
                  </a:solidFill>
                  <a:latin typeface="Bricolage Grotesque"/>
                  <a:ea typeface="Bricolage Grotesque"/>
                  <a:cs typeface="Bricolage Grotesque"/>
                  <a:sym typeface="Bricolage Grotesque"/>
                </a:rPr>
                <a:t>35</a:t>
              </a:r>
            </a:p>
          </p:txBody>
        </p:sp>
      </p:grpSp>
      <p:grpSp>
        <p:nvGrpSpPr>
          <p:cNvPr name="Group 7" id="7"/>
          <p:cNvGrpSpPr/>
          <p:nvPr/>
        </p:nvGrpSpPr>
        <p:grpSpPr>
          <a:xfrm rot="0">
            <a:off x="838200" y="762000"/>
            <a:ext cx="47625" cy="762000"/>
            <a:chOff x="0" y="0"/>
            <a:chExt cx="14772" cy="236347"/>
          </a:xfrm>
        </p:grpSpPr>
        <p:sp>
          <p:nvSpPr>
            <p:cNvPr name="Freeform 8" id="8"/>
            <p:cNvSpPr/>
            <p:nvPr/>
          </p:nvSpPr>
          <p:spPr>
            <a:xfrm flipH="false" flipV="false" rot="0">
              <a:off x="0" y="0"/>
              <a:ext cx="14772" cy="236347"/>
            </a:xfrm>
            <a:custGeom>
              <a:avLst/>
              <a:gdLst/>
              <a:ahLst/>
              <a:cxnLst/>
              <a:rect r="r" b="b" t="t" l="l"/>
              <a:pathLst>
                <a:path h="236347" w="14772">
                  <a:moveTo>
                    <a:pt x="0" y="0"/>
                  </a:moveTo>
                  <a:lnTo>
                    <a:pt x="14772" y="0"/>
                  </a:lnTo>
                  <a:lnTo>
                    <a:pt x="14772" y="236347"/>
                  </a:lnTo>
                  <a:lnTo>
                    <a:pt x="0" y="236347"/>
                  </a:lnTo>
                  <a:close/>
                </a:path>
              </a:pathLst>
            </a:custGeom>
            <a:solidFill>
              <a:srgbClr val="3A58E4"/>
            </a:solidFill>
          </p:spPr>
        </p:sp>
        <p:sp>
          <p:nvSpPr>
            <p:cNvPr name="TextBox 9" id="9"/>
            <p:cNvSpPr txBox="true"/>
            <p:nvPr/>
          </p:nvSpPr>
          <p:spPr>
            <a:xfrm>
              <a:off x="0" y="-66675"/>
              <a:ext cx="14772" cy="303022"/>
            </a:xfrm>
            <a:prstGeom prst="rect">
              <a:avLst/>
            </a:prstGeom>
          </p:spPr>
          <p:txBody>
            <a:bodyPr anchor="ctr" rtlCol="false" tIns="50800" lIns="50800" bIns="50800" rIns="50800"/>
            <a:lstStyle/>
            <a:p>
              <a:pPr algn="ctr" marL="0" indent="0" lvl="0">
                <a:lnSpc>
                  <a:spcPts val="4759"/>
                </a:lnSpc>
                <a:spcBef>
                  <a:spcPct val="0"/>
                </a:spcBef>
              </a:pPr>
            </a:p>
          </p:txBody>
        </p:sp>
      </p:grpSp>
      <p:sp>
        <p:nvSpPr>
          <p:cNvPr name="TextBox 10" id="10"/>
          <p:cNvSpPr txBox="true"/>
          <p:nvPr/>
        </p:nvSpPr>
        <p:spPr>
          <a:xfrm rot="0">
            <a:off x="1028700" y="785534"/>
            <a:ext cx="4762500" cy="848281"/>
          </a:xfrm>
          <a:prstGeom prst="rect">
            <a:avLst/>
          </a:prstGeom>
        </p:spPr>
        <p:txBody>
          <a:bodyPr anchor="t" rtlCol="false" tIns="0" lIns="0" bIns="0" rIns="0">
            <a:spAutoFit/>
          </a:bodyPr>
          <a:lstStyle/>
          <a:p>
            <a:pPr algn="l" marL="0" indent="0" lvl="0">
              <a:lnSpc>
                <a:spcPts val="6367"/>
              </a:lnSpc>
              <a:spcBef>
                <a:spcPct val="0"/>
              </a:spcBef>
            </a:pPr>
            <a:r>
              <a:rPr lang="en-US" b="true" sz="6497" spc="-415" strike="noStrike" u="none">
                <a:gradFill>
                  <a:gsLst>
                    <a:gs pos="0">
                      <a:srgbClr val="293E9C">
                        <a:alpha val="100000"/>
                      </a:srgbClr>
                    </a:gs>
                    <a:gs pos="100000">
                      <a:srgbClr val="3A58E4">
                        <a:alpha val="100000"/>
                      </a:srgbClr>
                    </a:gs>
                  </a:gsLst>
                  <a:path path="circle">
                    <a:fillToRect l="0" r="100000" t="0" b="100000"/>
                  </a:path>
                  <a:tileRect r="0" l="-100000" b="0" t="-100000"/>
                </a:gradFill>
                <a:latin typeface="Bricolage Grotesque Bold"/>
                <a:ea typeface="Bricolage Grotesque Bold"/>
                <a:cs typeface="Bricolage Grotesque Bold"/>
                <a:sym typeface="Bricolage Grotesque Bold"/>
              </a:rPr>
              <a:t>References</a:t>
            </a:r>
          </a:p>
        </p:txBody>
      </p:sp>
      <p:sp>
        <p:nvSpPr>
          <p:cNvPr name="TextBox 11" id="11"/>
          <p:cNvSpPr txBox="true"/>
          <p:nvPr/>
        </p:nvSpPr>
        <p:spPr>
          <a:xfrm rot="0">
            <a:off x="838200" y="2261461"/>
            <a:ext cx="16900238" cy="3399332"/>
          </a:xfrm>
          <a:prstGeom prst="rect">
            <a:avLst/>
          </a:prstGeom>
        </p:spPr>
        <p:txBody>
          <a:bodyPr anchor="t" rtlCol="false" tIns="0" lIns="0" bIns="0" rIns="0">
            <a:spAutoFit/>
          </a:bodyPr>
          <a:lstStyle/>
          <a:p>
            <a:pPr algn="l">
              <a:lnSpc>
                <a:spcPts val="5179"/>
              </a:lnSpc>
              <a:spcBef>
                <a:spcPct val="0"/>
              </a:spcBef>
            </a:pPr>
            <a:r>
              <a:rPr lang="en-US" b="true" sz="3699">
                <a:solidFill>
                  <a:srgbClr val="000000"/>
                </a:solidFill>
                <a:latin typeface="Canva Sans Bold"/>
                <a:ea typeface="Canva Sans Bold"/>
                <a:cs typeface="Canva Sans Bold"/>
                <a:sym typeface="Canva Sans Bold"/>
              </a:rPr>
              <a:t>Primary Textbooks</a:t>
            </a:r>
          </a:p>
          <a:p>
            <a:pPr algn="l" marL="677112" indent="-338556" lvl="1">
              <a:lnSpc>
                <a:spcPts val="4390"/>
              </a:lnSpc>
              <a:buAutoNum type="arabicPeriod" startAt="1"/>
            </a:pPr>
            <a:r>
              <a:rPr lang="en-US" sz="3136">
                <a:solidFill>
                  <a:srgbClr val="000000"/>
                </a:solidFill>
                <a:latin typeface="Canva Sans"/>
                <a:ea typeface="Canva Sans"/>
                <a:cs typeface="Canva Sans"/>
                <a:sym typeface="Canva Sans"/>
              </a:rPr>
              <a:t>Walpole, R. E., Myers, R. H., Myers, S. L., &amp; Ye, K. (2012). Probability and Statistics for Engineers and Scientists. Pearson.</a:t>
            </a:r>
          </a:p>
          <a:p>
            <a:pPr algn="l" marL="677112" indent="-338556" lvl="1">
              <a:lnSpc>
                <a:spcPts val="4390"/>
              </a:lnSpc>
              <a:buAutoNum type="arabicPeriod" startAt="1"/>
            </a:pPr>
            <a:r>
              <a:rPr lang="en-US" sz="3136">
                <a:solidFill>
                  <a:srgbClr val="000000"/>
                </a:solidFill>
                <a:latin typeface="Canva Sans"/>
                <a:ea typeface="Canva Sans"/>
                <a:cs typeface="Canva Sans"/>
                <a:sym typeface="Canva Sans"/>
              </a:rPr>
              <a:t>Montgomery, D. C., &amp; Runger, G. C. (2018). Applied Statistics and Probability for Engineers. Wiley.</a:t>
            </a:r>
          </a:p>
          <a:p>
            <a:pPr algn="l" marL="677112" indent="-338556" lvl="1">
              <a:lnSpc>
                <a:spcPts val="4390"/>
              </a:lnSpc>
              <a:buAutoNum type="arabicPeriod" startAt="1"/>
            </a:pPr>
            <a:r>
              <a:rPr lang="en-US" sz="3136">
                <a:solidFill>
                  <a:srgbClr val="000000"/>
                </a:solidFill>
                <a:latin typeface="Canva Sans"/>
                <a:ea typeface="Canva Sans"/>
                <a:cs typeface="Canva Sans"/>
                <a:sym typeface="Canva Sans"/>
              </a:rPr>
              <a:t>Triola, M. F. (2019). Elementary Statistics. Pearson.</a:t>
            </a:r>
          </a:p>
        </p:txBody>
      </p:sp>
      <p:sp>
        <p:nvSpPr>
          <p:cNvPr name="TextBox 12" id="12"/>
          <p:cNvSpPr txBox="true"/>
          <p:nvPr/>
        </p:nvSpPr>
        <p:spPr>
          <a:xfrm rot="0">
            <a:off x="862012" y="6232828"/>
            <a:ext cx="16798528" cy="2306696"/>
          </a:xfrm>
          <a:prstGeom prst="rect">
            <a:avLst/>
          </a:prstGeom>
        </p:spPr>
        <p:txBody>
          <a:bodyPr anchor="t" rtlCol="false" tIns="0" lIns="0" bIns="0" rIns="0">
            <a:spAutoFit/>
          </a:bodyPr>
          <a:lstStyle/>
          <a:p>
            <a:pPr algn="l">
              <a:lnSpc>
                <a:spcPts val="4634"/>
              </a:lnSpc>
              <a:spcBef>
                <a:spcPct val="0"/>
              </a:spcBef>
            </a:pPr>
            <a:r>
              <a:rPr lang="en-US" b="true" sz="3310">
                <a:solidFill>
                  <a:srgbClr val="000000"/>
                </a:solidFill>
                <a:latin typeface="Canva Sans Bold"/>
                <a:ea typeface="Canva Sans Bold"/>
                <a:cs typeface="Canva Sans Bold"/>
                <a:sym typeface="Canva Sans Bold"/>
              </a:rPr>
              <a:t>Supporting References</a:t>
            </a:r>
          </a:p>
          <a:p>
            <a:pPr algn="l" marL="714672" indent="-357336" lvl="1">
              <a:lnSpc>
                <a:spcPts val="4634"/>
              </a:lnSpc>
              <a:buAutoNum type="arabicPeriod" startAt="1"/>
            </a:pPr>
            <a:r>
              <a:rPr lang="en-US" sz="3310">
                <a:solidFill>
                  <a:srgbClr val="000000"/>
                </a:solidFill>
                <a:latin typeface="Canva Sans"/>
                <a:ea typeface="Canva Sans"/>
                <a:cs typeface="Canva Sans"/>
                <a:sym typeface="Canva Sans"/>
              </a:rPr>
              <a:t>Freedman, D., Pisani, R., &amp; Purves, R. (2007). Statistics. W. W. Norton &amp; Company.</a:t>
            </a:r>
          </a:p>
          <a:p>
            <a:pPr algn="l" marL="714672" indent="-357336" lvl="1">
              <a:lnSpc>
                <a:spcPts val="4634"/>
              </a:lnSpc>
              <a:buAutoNum type="arabicPeriod" startAt="1"/>
            </a:pPr>
            <a:r>
              <a:rPr lang="en-US" sz="3310">
                <a:solidFill>
                  <a:srgbClr val="000000"/>
                </a:solidFill>
                <a:latin typeface="Canva Sans"/>
                <a:ea typeface="Canva Sans"/>
                <a:cs typeface="Canva Sans"/>
                <a:sym typeface="Canva Sans"/>
              </a:rPr>
              <a:t>OpenIntro Statistics. (2019). OpenIntro Statistics. OpenIntro Inc.</a:t>
            </a:r>
          </a:p>
          <a:p>
            <a:pPr algn="l" marL="714672" indent="-357336" lvl="1">
              <a:lnSpc>
                <a:spcPts val="4634"/>
              </a:lnSpc>
              <a:buAutoNum type="arabicPeriod" startAt="1"/>
            </a:pPr>
            <a:r>
              <a:rPr lang="en-US" sz="3310">
                <a:solidFill>
                  <a:srgbClr val="000000"/>
                </a:solidFill>
                <a:latin typeface="Canva Sans"/>
                <a:ea typeface="Canva Sans"/>
                <a:cs typeface="Canva Sans"/>
                <a:sym typeface="Canva Sans"/>
              </a:rPr>
              <a:t>Microsoft. (2023). Excel Statistical Functions Documentation. Microsoft Learn.</a:t>
            </a:r>
          </a:p>
        </p:txBody>
      </p:sp>
    </p:spTree>
  </p:cSld>
  <p:clrMapOvr>
    <a:masterClrMapping/>
  </p:clrMapOvr>
</p:sld>
</file>

<file path=ppt/slides/slide3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13641386" y="0"/>
            <a:ext cx="4646614" cy="10287000"/>
            <a:chOff x="0" y="0"/>
            <a:chExt cx="1223800" cy="2709333"/>
          </a:xfrm>
        </p:grpSpPr>
        <p:sp>
          <p:nvSpPr>
            <p:cNvPr name="Freeform 3" id="3"/>
            <p:cNvSpPr/>
            <p:nvPr/>
          </p:nvSpPr>
          <p:spPr>
            <a:xfrm flipH="false" flipV="false" rot="0">
              <a:off x="0" y="0"/>
              <a:ext cx="1223800" cy="2709333"/>
            </a:xfrm>
            <a:custGeom>
              <a:avLst/>
              <a:gdLst/>
              <a:ahLst/>
              <a:cxnLst/>
              <a:rect r="r" b="b" t="t" l="l"/>
              <a:pathLst>
                <a:path h="2709333" w="1223800">
                  <a:moveTo>
                    <a:pt x="0" y="0"/>
                  </a:moveTo>
                  <a:lnTo>
                    <a:pt x="1223800" y="0"/>
                  </a:lnTo>
                  <a:lnTo>
                    <a:pt x="1223800" y="2709333"/>
                  </a:lnTo>
                  <a:lnTo>
                    <a:pt x="0" y="2709333"/>
                  </a:lnTo>
                  <a:close/>
                </a:path>
              </a:pathLst>
            </a:custGeom>
            <a:gradFill rotWithShape="true">
              <a:gsLst>
                <a:gs pos="0">
                  <a:srgbClr val="3A58E4">
                    <a:alpha val="100000"/>
                  </a:srgbClr>
                </a:gs>
                <a:gs pos="100000">
                  <a:srgbClr val="293E9C">
                    <a:alpha val="100000"/>
                  </a:srgbClr>
                </a:gs>
              </a:gsLst>
              <a:path path="circle">
                <a:fillToRect l="0" r="100000" t="0" b="100000"/>
              </a:path>
              <a:tileRect r="0" l="-100000" b="0" t="-100000"/>
            </a:gradFill>
          </p:spPr>
        </p:sp>
        <p:sp>
          <p:nvSpPr>
            <p:cNvPr name="TextBox 4" id="4"/>
            <p:cNvSpPr txBox="true"/>
            <p:nvPr/>
          </p:nvSpPr>
          <p:spPr>
            <a:xfrm>
              <a:off x="0" y="-38100"/>
              <a:ext cx="1223800" cy="2747433"/>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13503000" y="0"/>
            <a:ext cx="0" cy="10287000"/>
          </a:xfrm>
          <a:prstGeom prst="line">
            <a:avLst/>
          </a:prstGeom>
          <a:ln cap="rnd" w="19050">
            <a:solidFill>
              <a:srgbClr val="3A58E4"/>
            </a:solidFill>
            <a:prstDash val="solid"/>
            <a:headEnd type="none" len="sm" w="sm"/>
            <a:tailEnd type="none" len="sm" w="sm"/>
          </a:ln>
        </p:spPr>
      </p:sp>
      <p:sp>
        <p:nvSpPr>
          <p:cNvPr name="TextBox 6" id="6"/>
          <p:cNvSpPr txBox="true"/>
          <p:nvPr/>
        </p:nvSpPr>
        <p:spPr>
          <a:xfrm rot="0">
            <a:off x="823908" y="8042803"/>
            <a:ext cx="12536217" cy="1558638"/>
          </a:xfrm>
          <a:prstGeom prst="rect">
            <a:avLst/>
          </a:prstGeom>
        </p:spPr>
        <p:txBody>
          <a:bodyPr anchor="t" rtlCol="false" tIns="0" lIns="0" bIns="0" rIns="0">
            <a:spAutoFit/>
          </a:bodyPr>
          <a:lstStyle/>
          <a:p>
            <a:pPr algn="just" marL="0" indent="0" lvl="0">
              <a:lnSpc>
                <a:spcPts val="3108"/>
              </a:lnSpc>
            </a:pPr>
            <a:r>
              <a:rPr lang="en-US" sz="2220" i="true" spc="-6">
                <a:solidFill>
                  <a:srgbClr val="0B0B42"/>
                </a:solidFill>
                <a:latin typeface="Poppins Italics"/>
                <a:ea typeface="Poppins Italics"/>
                <a:cs typeface="Poppins Italics"/>
                <a:sym typeface="Poppins Italics"/>
              </a:rPr>
              <a:t>“</a:t>
            </a:r>
            <a:r>
              <a:rPr lang="en-US" sz="2220" i="true" spc="-6">
                <a:solidFill>
                  <a:srgbClr val="0B0B42"/>
                </a:solidFill>
                <a:latin typeface="Poppins Italics"/>
                <a:ea typeface="Poppins Italics"/>
                <a:cs typeface="Poppins Italics"/>
                <a:sym typeface="Poppins Italics"/>
              </a:rPr>
              <a:t>In God we trust. All others must bring data.”</a:t>
            </a:r>
          </a:p>
          <a:p>
            <a:pPr algn="just" marL="0" indent="0" lvl="0">
              <a:lnSpc>
                <a:spcPts val="3108"/>
              </a:lnSpc>
            </a:pPr>
            <a:r>
              <a:rPr lang="en-US" sz="2220" i="true" spc="-6">
                <a:solidFill>
                  <a:srgbClr val="0B0B42"/>
                </a:solidFill>
                <a:latin typeface="Poppins Italics"/>
                <a:ea typeface="Poppins Italics"/>
                <a:cs typeface="Poppins Italics"/>
                <a:sym typeface="Poppins Italics"/>
              </a:rPr>
              <a:t>— W. Edwards Deming</a:t>
            </a:r>
          </a:p>
          <a:p>
            <a:pPr algn="just" marL="0" indent="0" lvl="0">
              <a:lnSpc>
                <a:spcPts val="3108"/>
              </a:lnSpc>
            </a:pPr>
          </a:p>
          <a:p>
            <a:pPr algn="just" marL="0" indent="0" lvl="0">
              <a:lnSpc>
                <a:spcPts val="3108"/>
              </a:lnSpc>
            </a:pPr>
            <a:r>
              <a:rPr lang="en-US" sz="2220" i="true" spc="-6">
                <a:solidFill>
                  <a:srgbClr val="0B0B42"/>
                </a:solidFill>
                <a:latin typeface="Poppins Italics"/>
                <a:ea typeface="Poppins Italics"/>
                <a:cs typeface="Poppins Italics"/>
                <a:sym typeface="Poppins Italics"/>
              </a:rPr>
              <a:t>Let data guide your decisions through evidence, analysis, and statistical reasoning.</a:t>
            </a:r>
          </a:p>
        </p:txBody>
      </p:sp>
      <p:grpSp>
        <p:nvGrpSpPr>
          <p:cNvPr name="Group 7" id="7"/>
          <p:cNvGrpSpPr/>
          <p:nvPr/>
        </p:nvGrpSpPr>
        <p:grpSpPr>
          <a:xfrm rot="0">
            <a:off x="661657" y="1652355"/>
            <a:ext cx="9675680" cy="6301822"/>
            <a:chOff x="0" y="0"/>
            <a:chExt cx="12900907" cy="8402429"/>
          </a:xfrm>
        </p:grpSpPr>
        <p:sp>
          <p:nvSpPr>
            <p:cNvPr name="TextBox 8" id="8"/>
            <p:cNvSpPr txBox="true"/>
            <p:nvPr/>
          </p:nvSpPr>
          <p:spPr>
            <a:xfrm rot="0">
              <a:off x="0" y="2758513"/>
              <a:ext cx="12900907" cy="1621527"/>
            </a:xfrm>
            <a:prstGeom prst="rect">
              <a:avLst/>
            </a:prstGeom>
          </p:spPr>
          <p:txBody>
            <a:bodyPr anchor="t" rtlCol="false" tIns="0" lIns="0" bIns="0" rIns="0">
              <a:spAutoFit/>
            </a:bodyPr>
            <a:lstStyle/>
            <a:p>
              <a:pPr algn="l" marL="0" indent="0" lvl="0">
                <a:lnSpc>
                  <a:spcPts val="8833"/>
                </a:lnSpc>
              </a:pPr>
              <a:r>
                <a:rPr lang="en-US" b="true" sz="8833" spc="-176">
                  <a:solidFill>
                    <a:srgbClr val="0B0B42"/>
                  </a:solidFill>
                  <a:latin typeface="Noto Serif Display ExtraCondensed Bold"/>
                  <a:ea typeface="Noto Serif Display ExtraCondensed Bold"/>
                  <a:cs typeface="Noto Serif Display ExtraCondensed Bold"/>
                  <a:sym typeface="Noto Serif Display ExtraCondensed Bold"/>
                </a:rPr>
                <a:t>Contact Information</a:t>
              </a:r>
            </a:p>
          </p:txBody>
        </p:sp>
        <p:sp>
          <p:nvSpPr>
            <p:cNvPr name="TextBox 9" id="9"/>
            <p:cNvSpPr txBox="true"/>
            <p:nvPr/>
          </p:nvSpPr>
          <p:spPr>
            <a:xfrm rot="0">
              <a:off x="0" y="4771462"/>
              <a:ext cx="12900907" cy="449318"/>
            </a:xfrm>
            <a:prstGeom prst="rect">
              <a:avLst/>
            </a:prstGeom>
          </p:spPr>
          <p:txBody>
            <a:bodyPr anchor="t" rtlCol="false" tIns="0" lIns="0" bIns="0" rIns="0">
              <a:spAutoFit/>
            </a:bodyPr>
            <a:lstStyle/>
            <a:p>
              <a:pPr algn="l" marL="0" indent="0" lvl="0">
                <a:lnSpc>
                  <a:spcPts val="2649"/>
                </a:lnSpc>
              </a:pPr>
              <a:r>
                <a:rPr lang="en-US" b="true" sz="2208" strike="noStrike" u="none">
                  <a:solidFill>
                    <a:srgbClr val="0B0B42"/>
                  </a:solidFill>
                  <a:latin typeface="HK Grotesk Bold"/>
                  <a:ea typeface="HK Grotesk Bold"/>
                  <a:cs typeface="HK Grotesk Bold"/>
                  <a:sym typeface="HK Grotesk Bold"/>
                </a:rPr>
                <a:t>Reach out for more details or inquiries regarding the course.</a:t>
              </a:r>
            </a:p>
          </p:txBody>
        </p:sp>
        <p:sp>
          <p:nvSpPr>
            <p:cNvPr name="TextBox 10" id="10"/>
            <p:cNvSpPr txBox="true"/>
            <p:nvPr/>
          </p:nvSpPr>
          <p:spPr>
            <a:xfrm rot="0">
              <a:off x="0" y="5617072"/>
              <a:ext cx="10481737" cy="2785357"/>
            </a:xfrm>
            <a:prstGeom prst="rect">
              <a:avLst/>
            </a:prstGeom>
          </p:spPr>
          <p:txBody>
            <a:bodyPr anchor="t" rtlCol="false" tIns="0" lIns="0" bIns="0" rIns="0">
              <a:spAutoFit/>
            </a:bodyPr>
            <a:lstStyle/>
            <a:p>
              <a:pPr algn="l" marL="0" indent="0" lvl="0">
                <a:lnSpc>
                  <a:spcPts val="4155"/>
                </a:lnSpc>
              </a:pPr>
              <a:r>
                <a:rPr lang="en-US" sz="3462">
                  <a:solidFill>
                    <a:srgbClr val="0B0B42"/>
                  </a:solidFill>
                  <a:latin typeface="HK Grotesk"/>
                  <a:ea typeface="HK Grotesk"/>
                  <a:cs typeface="HK Grotesk"/>
                  <a:sym typeface="HK Grotesk"/>
                </a:rPr>
                <a:t>Alfrian Car</a:t>
              </a:r>
              <a:r>
                <a:rPr lang="en-US" sz="3462">
                  <a:solidFill>
                    <a:srgbClr val="0B0B42"/>
                  </a:solidFill>
                  <a:latin typeface="HK Grotesk"/>
                  <a:ea typeface="HK Grotesk"/>
                  <a:cs typeface="HK Grotesk"/>
                  <a:sym typeface="HK Grotesk"/>
                </a:rPr>
                <a:t>men Talakua</a:t>
              </a:r>
            </a:p>
            <a:p>
              <a:pPr algn="l" marL="0" indent="0" lvl="0">
                <a:lnSpc>
                  <a:spcPts val="4155"/>
                </a:lnSpc>
              </a:pPr>
              <a:r>
                <a:rPr lang="en-US" sz="3462">
                  <a:solidFill>
                    <a:srgbClr val="0B0B42"/>
                  </a:solidFill>
                  <a:latin typeface="HK Grotesk"/>
                  <a:ea typeface="HK Grotesk"/>
                  <a:cs typeface="HK Grotesk"/>
                  <a:sym typeface="HK Grotesk"/>
                </a:rPr>
                <a:t>Department of Information Systems</a:t>
              </a:r>
            </a:p>
            <a:p>
              <a:pPr algn="l" marL="0" indent="0" lvl="0">
                <a:lnSpc>
                  <a:spcPts val="4155"/>
                </a:lnSpc>
              </a:pPr>
              <a:r>
                <a:rPr lang="en-US" sz="3462">
                  <a:solidFill>
                    <a:srgbClr val="0B0B42"/>
                  </a:solidFill>
                  <a:latin typeface="HK Grotesk"/>
                  <a:ea typeface="HK Grotesk"/>
                  <a:cs typeface="HK Grotesk"/>
                  <a:sym typeface="HK Grotesk"/>
                </a:rPr>
                <a:t>e-Mail : Alfriantalakua@unkriswina.ac.id</a:t>
              </a:r>
            </a:p>
            <a:p>
              <a:pPr algn="l" marL="0" indent="0" lvl="0">
                <a:lnSpc>
                  <a:spcPts val="4155"/>
                </a:lnSpc>
              </a:pPr>
            </a:p>
          </p:txBody>
        </p:sp>
        <p:sp>
          <p:nvSpPr>
            <p:cNvPr name="TextBox 11" id="11"/>
            <p:cNvSpPr txBox="true"/>
            <p:nvPr/>
          </p:nvSpPr>
          <p:spPr>
            <a:xfrm rot="0">
              <a:off x="0" y="-19050"/>
              <a:ext cx="12637974" cy="2336361"/>
            </a:xfrm>
            <a:prstGeom prst="rect">
              <a:avLst/>
            </a:prstGeom>
          </p:spPr>
          <p:txBody>
            <a:bodyPr anchor="t" rtlCol="false" tIns="0" lIns="0" bIns="0" rIns="0">
              <a:spAutoFit/>
            </a:bodyPr>
            <a:lstStyle/>
            <a:p>
              <a:pPr algn="l">
                <a:lnSpc>
                  <a:spcPts val="14010"/>
                </a:lnSpc>
              </a:pPr>
              <a:r>
                <a:rPr lang="en-US" sz="11484">
                  <a:solidFill>
                    <a:srgbClr val="0B0B42"/>
                  </a:solidFill>
                  <a:latin typeface="League Spartan"/>
                  <a:ea typeface="League Spartan"/>
                  <a:cs typeface="League Spartan"/>
                  <a:sym typeface="League Spartan"/>
                </a:rPr>
                <a:t>THANK YOU</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DAHKRjZsEJo</dc:identifier>
  <dcterms:modified xsi:type="dcterms:W3CDTF">2011-08-01T06:04:30Z</dcterms:modified>
  <cp:revision>1</cp:revision>
  <dc:title>Week 11 –  Hypothesis Testing for Means &amp; Proportions</dc:title>
</cp:coreProperties>
</file>