
<file path=[Content_Types].xml><?xml version="1.0" encoding="utf-8"?>
<Types xmlns="http://schemas.openxmlformats.org/package/2006/content-types">
  <Default ContentType="application/x-fontdata" Extension="fntdata"/>
  <Default ContentType="image/jpeg" Extension="jpeg"/>
  <Default ContentType="image/png" Extension="png"/>
  <Default ContentType="application/vnd.openxmlformats-package.relationships+xml" Extension="rels"/>
  <Default ContentType="image/svg+xml" Extension="svg"/>
  <Default ContentType="application/xml" Extension="xml"/>
  <Override ContentType="application/vnd.openxmlformats-officedocument.extended-properties+xml" PartName="/docProps/app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4.xml"/>
  <Override ContentType="application/vnd.openxmlformats-officedocument.presentationml.slide+xml" PartName="/ppt/slides/slide5.xml"/>
  <Override ContentType="application/vnd.openxmlformats-officedocument.presentationml.slide+xml" PartName="/ppt/slides/slide6.xml"/>
  <Override ContentType="application/vnd.openxmlformats-officedocument.presentationml.slide+xml" PartName="/ppt/slides/slide7.xml"/>
  <Override ContentType="application/vnd.openxmlformats-officedocument.presentationml.slide+xml" PartName="/ppt/slides/slide8.xml"/>
  <Override ContentType="application/vnd.openxmlformats-officedocument.presentationml.slide+xml" PartName="/ppt/slides/slide9.xml"/>
  <Override ContentType="application/vnd.openxmlformats-officedocument.presentationml.slide+xml" PartName="/ppt/slides/slide10.xml"/>
  <Override ContentType="application/vnd.openxmlformats-officedocument.presentationml.slide+xml" PartName="/ppt/slides/slide11.xml"/>
  <Override ContentType="application/vnd.openxmlformats-officedocument.presentationml.slide+xml" PartName="/ppt/slides/slide12.xml"/>
  <Override ContentType="application/vnd.openxmlformats-officedocument.presentationml.slide+xml" PartName="/ppt/slides/slide13.xml"/>
  <Override ContentType="application/vnd.openxmlformats-officedocument.presentationml.slide+xml" PartName="/ppt/slides/slide14.xml"/>
  <Override ContentType="application/vnd.openxmlformats-officedocument.presentationml.slide+xml" PartName="/ppt/slides/slide15.xml"/>
  <Override ContentType="application/vnd.openxmlformats-officedocument.presentationml.slide+xml" PartName="/ppt/slides/slide16.xml"/>
  <Override ContentType="application/vnd.openxmlformats-officedocument.presentationml.slide+xml" PartName="/ppt/slides/slide17.xml"/>
  <Override ContentType="application/vnd.openxmlformats-officedocument.presentationml.slide+xml" PartName="/ppt/slides/slide18.xml"/>
  <Override ContentType="application/vnd.openxmlformats-officedocument.presentationml.slide+xml" PartName="/ppt/slides/slide19.xml"/>
  <Override ContentType="application/vnd.openxmlformats-officedocument.presentationml.slide+xml" PartName="/ppt/slides/slide20.xml"/>
  <Override ContentType="application/vnd.openxmlformats-officedocument.presentationml.slide+xml" PartName="/ppt/slides/slide21.xml"/>
  <Override ContentType="application/vnd.openxmlformats-officedocument.presentationml.slide+xml" PartName="/ppt/slides/slide22.xml"/>
  <Override ContentType="application/vnd.openxmlformats-officedocument.presentationml.slide+xml" PartName="/ppt/slides/slide23.xml"/>
  <Override ContentType="application/vnd.openxmlformats-officedocument.presentationml.slide+xml" PartName="/ppt/slides/slide24.xml"/>
  <Override ContentType="application/vnd.openxmlformats-officedocument.presentationml.slide+xml" PartName="/ppt/slides/slide25.xml"/>
  <Override ContentType="application/vnd.openxmlformats-officedocument.presentationml.slide+xml" PartName="/ppt/slides/slide26.xml"/>
  <Override ContentType="application/vnd.openxmlformats-officedocument.presentationml.slide+xml" PartName="/ppt/slides/slide27.xml"/>
  <Override ContentType="application/vnd.openxmlformats-officedocument.presentationml.slide+xml" PartName="/ppt/slides/slide28.xml"/>
  <Override ContentType="application/vnd.openxmlformats-officedocument.presentationml.slide+xml" PartName="/ppt/slides/slide29.xml"/>
  <Override ContentType="application/vnd.openxmlformats-officedocument.presentationml.slide+xml" PartName="/ppt/slides/slide30.xml"/>
  <Override ContentType="application/vnd.openxmlformats-officedocument.presentationml.slide+xml" PartName="/ppt/slides/slide31.xml"/>
  <Override ContentType="application/vnd.openxmlformats-officedocument.presentationml.slide+xml" PartName="/ppt/slides/slide32.xml"/>
  <Override ContentType="application/vnd.openxmlformats-officedocument.presentationml.slide+xml" PartName="/ppt/slides/slide33.xml"/>
  <Override ContentType="application/vnd.openxmlformats-officedocument.presentationml.slide+xml" PartName="/ppt/slides/slide34.xml"/>
  <Override ContentType="application/vnd.openxmlformats-officedocument.presentationml.slide+xml" PartName="/ppt/slides/slide35.xml"/>
  <Override ContentType="application/vnd.openxmlformats-officedocument.presentationml.slide+xml" PartName="/ppt/slides/slide36.xml"/>
  <Override ContentType="application/vnd.openxmlformats-officedocument.presentationml.slide+xml" PartName="/ppt/slides/slide37.xml"/>
  <Override ContentType="application/vnd.openxmlformats-officedocument.presentationml.slide+xml" PartName="/ppt/slides/slide38.xml"/>
  <Override ContentType="application/vnd.openxmlformats-officedocument.presentationml.slide+xml" PartName="/ppt/slides/slide39.xml"/>
  <Override ContentType="application/vnd.openxmlformats-officedocument.presentationml.tableStyles+xml" PartName="/ppt/tableStyles.xml"/>
  <Override ContentType="application/vnd.openxmlformats-officedocument.theme+xml" PartName="/ppt/theme/theme1.xml"/>
  <Override ContentType="application/vnd.openxmlformats-officedocument.presentationml.viewProps+xml" PartName="/ppt/viewProps.xml"/>
</Types>
</file>

<file path=_rels/.rels><?xml version="1.0" encoding="UTF-8" standalone="yes"?><Relationships xmlns="http://schemas.openxmlformats.org/package/2006/relationships"><Relationship Id="rId1" Target="ppt/presentation.xml" Type="http://schemas.openxmlformats.org/officeDocument/2006/relationships/officeDocument"/><Relationship Id="rId2" Target="docProps/thumbnail.jpeg" Type="http://schemas.openxmlformats.org/package/2006/relationships/metadata/thumbnail"/><Relationship Id="rId3" Target="docProps/core.xml" Type="http://schemas.openxmlformats.org/package/2006/relationships/metadata/core-properties"/><Relationship Id="rId4" Target="docProps/app.xml" Type="http://schemas.openxmlformats.org/officeDocument/2006/relationships/extended-properties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embedTrueTypeFonts="true">
  <p:sldMasterIdLst>
    <p:sldMasterId id="2147483648" r:id="rId1"/>
  </p:sld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  <p:sldId id="270" r:id="rId20"/>
    <p:sldId id="271" r:id="rId21"/>
    <p:sldId id="272" r:id="rId22"/>
    <p:sldId id="273" r:id="rId23"/>
    <p:sldId id="274" r:id="rId24"/>
    <p:sldId id="275" r:id="rId25"/>
    <p:sldId id="276" r:id="rId26"/>
    <p:sldId id="277" r:id="rId27"/>
    <p:sldId id="278" r:id="rId28"/>
    <p:sldId id="279" r:id="rId29"/>
    <p:sldId id="280" r:id="rId30"/>
    <p:sldId id="281" r:id="rId31"/>
    <p:sldId id="282" r:id="rId32"/>
    <p:sldId id="283" r:id="rId33"/>
    <p:sldId id="284" r:id="rId34"/>
    <p:sldId id="285" r:id="rId35"/>
    <p:sldId id="286" r:id="rId36"/>
    <p:sldId id="287" r:id="rId37"/>
    <p:sldId id="288" r:id="rId38"/>
    <p:sldId id="289" r:id="rId39"/>
    <p:sldId id="290" r:id="rId40"/>
    <p:sldId id="291" r:id="rId41"/>
    <p:sldId id="292" r:id="rId42"/>
    <p:sldId id="293" r:id="rId43"/>
    <p:sldId id="294" r:id="rId44"/>
  </p:sldIdLst>
  <p:sldSz cx="18288000" cy="10287000"/>
  <p:notesSz cx="6858000" cy="9144000"/>
  <p:embeddedFontLst>
    <p:embeddedFont>
      <p:font typeface="Paalalabas Wide" charset="1" panose="00000000000000000000"/>
      <p:regular r:id="rId45"/>
    </p:embeddedFont>
    <p:embeddedFont>
      <p:font typeface="ITC Avant Garde Gothic Bold" charset="1" panose="020B0802020202020204"/>
      <p:regular r:id="rId46"/>
    </p:embeddedFont>
    <p:embeddedFont>
      <p:font typeface="Poppins" charset="1" panose="00000500000000000000"/>
      <p:regular r:id="rId47"/>
    </p:embeddedFont>
    <p:embeddedFont>
      <p:font typeface="Times New Roman MT Bold" charset="1" panose="02030802070405020303"/>
      <p:regular r:id="rId48"/>
    </p:embeddedFont>
    <p:embeddedFont>
      <p:font typeface="HK Grotesk" charset="1" panose="00000500000000000000"/>
      <p:regular r:id="rId49"/>
    </p:embeddedFont>
    <p:embeddedFont>
      <p:font typeface="HK Grotesk Bold" charset="1" panose="00000800000000000000"/>
      <p:regular r:id="rId50"/>
    </p:embeddedFont>
    <p:embeddedFont>
      <p:font typeface="JetBrains Mono" charset="1" panose="02010509020102050004"/>
      <p:regular r:id="rId51"/>
    </p:embeddedFont>
    <p:embeddedFont>
      <p:font typeface="Noto Serif Display ExtraCondensed Bold" charset="1" panose="02020806080505020204"/>
      <p:regular r:id="rId52"/>
    </p:embeddedFont>
    <p:embeddedFont>
      <p:font typeface="League Spartan" charset="1" panose="00000800000000000000"/>
      <p:regular r:id="rId53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74" d="100"/>
          <a:sy n="74" d="100"/>
        </p:scale>
        <p:origin x="-109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<Relationships xmlns="http://schemas.openxmlformats.org/package/2006/relationships"><Relationship Id="rId1" Target="slideMasters/slideMaster1.xml" Type="http://schemas.openxmlformats.org/officeDocument/2006/relationships/slideMaster"/><Relationship Id="rId10" Target="slides/slide5.xml" Type="http://schemas.openxmlformats.org/officeDocument/2006/relationships/slide"/><Relationship Id="rId11" Target="slides/slide6.xml" Type="http://schemas.openxmlformats.org/officeDocument/2006/relationships/slide"/><Relationship Id="rId12" Target="slides/slide7.xml" Type="http://schemas.openxmlformats.org/officeDocument/2006/relationships/slide"/><Relationship Id="rId13" Target="slides/slide8.xml" Type="http://schemas.openxmlformats.org/officeDocument/2006/relationships/slide"/><Relationship Id="rId14" Target="slides/slide9.xml" Type="http://schemas.openxmlformats.org/officeDocument/2006/relationships/slide"/><Relationship Id="rId15" Target="slides/slide10.xml" Type="http://schemas.openxmlformats.org/officeDocument/2006/relationships/slide"/><Relationship Id="rId16" Target="slides/slide11.xml" Type="http://schemas.openxmlformats.org/officeDocument/2006/relationships/slide"/><Relationship Id="rId17" Target="slides/slide12.xml" Type="http://schemas.openxmlformats.org/officeDocument/2006/relationships/slide"/><Relationship Id="rId18" Target="slides/slide13.xml" Type="http://schemas.openxmlformats.org/officeDocument/2006/relationships/slide"/><Relationship Id="rId19" Target="slides/slide14.xml" Type="http://schemas.openxmlformats.org/officeDocument/2006/relationships/slide"/><Relationship Id="rId2" Target="presProps.xml" Type="http://schemas.openxmlformats.org/officeDocument/2006/relationships/presProps"/><Relationship Id="rId20" Target="slides/slide15.xml" Type="http://schemas.openxmlformats.org/officeDocument/2006/relationships/slide"/><Relationship Id="rId21" Target="slides/slide16.xml" Type="http://schemas.openxmlformats.org/officeDocument/2006/relationships/slide"/><Relationship Id="rId22" Target="slides/slide17.xml" Type="http://schemas.openxmlformats.org/officeDocument/2006/relationships/slide"/><Relationship Id="rId23" Target="slides/slide18.xml" Type="http://schemas.openxmlformats.org/officeDocument/2006/relationships/slide"/><Relationship Id="rId24" Target="slides/slide19.xml" Type="http://schemas.openxmlformats.org/officeDocument/2006/relationships/slide"/><Relationship Id="rId25" Target="slides/slide20.xml" Type="http://schemas.openxmlformats.org/officeDocument/2006/relationships/slide"/><Relationship Id="rId26" Target="slides/slide21.xml" Type="http://schemas.openxmlformats.org/officeDocument/2006/relationships/slide"/><Relationship Id="rId27" Target="slides/slide22.xml" Type="http://schemas.openxmlformats.org/officeDocument/2006/relationships/slide"/><Relationship Id="rId28" Target="slides/slide23.xml" Type="http://schemas.openxmlformats.org/officeDocument/2006/relationships/slide"/><Relationship Id="rId29" Target="slides/slide24.xml" Type="http://schemas.openxmlformats.org/officeDocument/2006/relationships/slide"/><Relationship Id="rId3" Target="viewProps.xml" Type="http://schemas.openxmlformats.org/officeDocument/2006/relationships/viewProps"/><Relationship Id="rId30" Target="slides/slide25.xml" Type="http://schemas.openxmlformats.org/officeDocument/2006/relationships/slide"/><Relationship Id="rId31" Target="slides/slide26.xml" Type="http://schemas.openxmlformats.org/officeDocument/2006/relationships/slide"/><Relationship Id="rId32" Target="slides/slide27.xml" Type="http://schemas.openxmlformats.org/officeDocument/2006/relationships/slide"/><Relationship Id="rId33" Target="slides/slide28.xml" Type="http://schemas.openxmlformats.org/officeDocument/2006/relationships/slide"/><Relationship Id="rId34" Target="slides/slide29.xml" Type="http://schemas.openxmlformats.org/officeDocument/2006/relationships/slide"/><Relationship Id="rId35" Target="slides/slide30.xml" Type="http://schemas.openxmlformats.org/officeDocument/2006/relationships/slide"/><Relationship Id="rId36" Target="slides/slide31.xml" Type="http://schemas.openxmlformats.org/officeDocument/2006/relationships/slide"/><Relationship Id="rId37" Target="slides/slide32.xml" Type="http://schemas.openxmlformats.org/officeDocument/2006/relationships/slide"/><Relationship Id="rId38" Target="slides/slide33.xml" Type="http://schemas.openxmlformats.org/officeDocument/2006/relationships/slide"/><Relationship Id="rId39" Target="slides/slide34.xml" Type="http://schemas.openxmlformats.org/officeDocument/2006/relationships/slide"/><Relationship Id="rId4" Target="theme/theme1.xml" Type="http://schemas.openxmlformats.org/officeDocument/2006/relationships/theme"/><Relationship Id="rId40" Target="slides/slide35.xml" Type="http://schemas.openxmlformats.org/officeDocument/2006/relationships/slide"/><Relationship Id="rId41" Target="slides/slide36.xml" Type="http://schemas.openxmlformats.org/officeDocument/2006/relationships/slide"/><Relationship Id="rId42" Target="slides/slide37.xml" Type="http://schemas.openxmlformats.org/officeDocument/2006/relationships/slide"/><Relationship Id="rId43" Target="slides/slide38.xml" Type="http://schemas.openxmlformats.org/officeDocument/2006/relationships/slide"/><Relationship Id="rId44" Target="slides/slide39.xml" Type="http://schemas.openxmlformats.org/officeDocument/2006/relationships/slide"/><Relationship Id="rId45" Target="fonts/font45.fntdata" Type="http://schemas.openxmlformats.org/officeDocument/2006/relationships/font"/><Relationship Id="rId46" Target="fonts/font46.fntdata" Type="http://schemas.openxmlformats.org/officeDocument/2006/relationships/font"/><Relationship Id="rId47" Target="fonts/font47.fntdata" Type="http://schemas.openxmlformats.org/officeDocument/2006/relationships/font"/><Relationship Id="rId48" Target="fonts/font48.fntdata" Type="http://schemas.openxmlformats.org/officeDocument/2006/relationships/font"/><Relationship Id="rId49" Target="fonts/font49.fntdata" Type="http://schemas.openxmlformats.org/officeDocument/2006/relationships/font"/><Relationship Id="rId5" Target="tableStyles.xml" Type="http://schemas.openxmlformats.org/officeDocument/2006/relationships/tableStyles"/><Relationship Id="rId50" Target="fonts/font50.fntdata" Type="http://schemas.openxmlformats.org/officeDocument/2006/relationships/font"/><Relationship Id="rId51" Target="fonts/font51.fntdata" Type="http://schemas.openxmlformats.org/officeDocument/2006/relationships/font"/><Relationship Id="rId52" Target="fonts/font52.fntdata" Type="http://schemas.openxmlformats.org/officeDocument/2006/relationships/font"/><Relationship Id="rId53" Target="fonts/font53.fntdata" Type="http://schemas.openxmlformats.org/officeDocument/2006/relationships/font"/><Relationship Id="rId6" Target="slides/slide1.xml" Type="http://schemas.openxmlformats.org/officeDocument/2006/relationships/slide"/><Relationship Id="rId7" Target="slides/slide2.xml" Type="http://schemas.openxmlformats.org/officeDocument/2006/relationships/slide"/><Relationship Id="rId8" Target="slides/slide3.xml" Type="http://schemas.openxmlformats.org/officeDocument/2006/relationships/slide"/><Relationship Id="rId9" Target="slides/slide4.xml" Type="http://schemas.openxmlformats.org/officeDocument/2006/relationships/slide"/></Relationships>
</file>

<file path=ppt/slideLayouts/_rels/slideLayout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2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3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4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5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6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7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8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9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0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<Relationships xmlns="http://schemas.openxmlformats.org/package/2006/relationships"><Relationship Id="rId1" Target="../slideLayouts/slideLayout1.xml" Type="http://schemas.openxmlformats.org/officeDocument/2006/relationships/slideLayout"/><Relationship Id="rId10" Target="../slideLayouts/slideLayout10.xml" Type="http://schemas.openxmlformats.org/officeDocument/2006/relationships/slideLayout"/><Relationship Id="rId11" Target="../slideLayouts/slideLayout11.xml" Type="http://schemas.openxmlformats.org/officeDocument/2006/relationships/slideLayout"/><Relationship Id="rId12" Target="../theme/theme1.xml" Type="http://schemas.openxmlformats.org/officeDocument/2006/relationships/theme"/><Relationship Id="rId2" Target="../slideLayouts/slideLayout2.xml" Type="http://schemas.openxmlformats.org/officeDocument/2006/relationships/slideLayout"/><Relationship Id="rId3" Target="../slideLayouts/slideLayout3.xml" Type="http://schemas.openxmlformats.org/officeDocument/2006/relationships/slideLayout"/><Relationship Id="rId4" Target="../slideLayouts/slideLayout4.xml" Type="http://schemas.openxmlformats.org/officeDocument/2006/relationships/slideLayout"/><Relationship Id="rId5" Target="../slideLayouts/slideLayout5.xml" Type="http://schemas.openxmlformats.org/officeDocument/2006/relationships/slideLayout"/><Relationship Id="rId6" Target="../slideLayouts/slideLayout6.xml" Type="http://schemas.openxmlformats.org/officeDocument/2006/relationships/slideLayout"/><Relationship Id="rId7" Target="../slideLayouts/slideLayout7.xml" Type="http://schemas.openxmlformats.org/officeDocument/2006/relationships/slideLayout"/><Relationship Id="rId8" Target="../slideLayouts/slideLayout8.xml" Type="http://schemas.openxmlformats.org/officeDocument/2006/relationships/slideLayout"/><Relationship Id="rId9" Target="../slideLayouts/slideLayout9.xml" Type="http://schemas.openxmlformats.org/officeDocument/2006/relationships/slideLayout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/Relationships>
</file>

<file path=ppt/slides/_rels/slide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2.png" Type="http://schemas.openxmlformats.org/officeDocument/2006/relationships/image"/></Relationships>
</file>

<file path=ppt/slides/_rels/slide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2.png" Type="http://schemas.openxmlformats.org/officeDocument/2006/relationships/image"/></Relationships>
</file>

<file path=ppt/slides/_rels/slide4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/Relationships>
</file>

<file path=ppt/slides/_rels/slide5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3.png" Type="http://schemas.openxmlformats.org/officeDocument/2006/relationships/image"/><Relationship Id="rId3" Target="../media/image4.svg" Type="http://schemas.openxmlformats.org/officeDocument/2006/relationships/image"/></Relationships>
</file>

<file path=ppt/slides/_rels/slide6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5.png" Type="http://schemas.openxmlformats.org/officeDocument/2006/relationships/image"/><Relationship Id="rId3" Target="../media/image6.png" Type="http://schemas.openxmlformats.org/officeDocument/2006/relationships/image"/><Relationship Id="rId4" Target="../media/image7.png" Type="http://schemas.openxmlformats.org/officeDocument/2006/relationships/image"/></Relationships>
</file>

<file path=ppt/slides/_rels/slide7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8.png" Type="http://schemas.openxmlformats.org/officeDocument/2006/relationships/image"/><Relationship Id="rId3" Target="../media/image9.svg" Type="http://schemas.openxmlformats.org/officeDocument/2006/relationships/image"/></Relationships>
</file>

<file path=ppt/slides/_rels/slide8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8.png" Type="http://schemas.openxmlformats.org/officeDocument/2006/relationships/image"/><Relationship Id="rId3" Target="../media/image9.svg" Type="http://schemas.openxmlformats.org/officeDocument/2006/relationships/image"/><Relationship Id="rId4" Target="../media/image10.png" Type="http://schemas.openxmlformats.org/officeDocument/2006/relationships/image"/><Relationship Id="rId5" Target="../media/image11.png" Type="http://schemas.openxmlformats.org/officeDocument/2006/relationships/image"/><Relationship Id="rId6" Target="../media/image12.png" Type="http://schemas.openxmlformats.org/officeDocument/2006/relationships/image"/></Relationships>
</file>

<file path=ppt/slides/_rels/slide9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3.png" Type="http://schemas.openxmlformats.org/officeDocument/2006/relationships/image"/></Relationships>
</file>

<file path=ppt/slides/_rels/slide10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4.png" Type="http://schemas.openxmlformats.org/officeDocument/2006/relationships/image"/></Relationships>
</file>

<file path=ppt/slides/_rels/slide1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5.png" Type="http://schemas.openxmlformats.org/officeDocument/2006/relationships/image"/></Relationships>
</file>

<file path=ppt/slides/_rels/slide1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6.png" Type="http://schemas.openxmlformats.org/officeDocument/2006/relationships/image"/></Relationships>
</file>

<file path=ppt/slides/_rels/slide1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/Relationships>
</file>

<file path=ppt/slides/_rels/slide14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7.png" Type="http://schemas.openxmlformats.org/officeDocument/2006/relationships/image"/></Relationships>
</file>

<file path=ppt/slides/_rels/slide15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8.png" Type="http://schemas.openxmlformats.org/officeDocument/2006/relationships/image"/></Relationships>
</file>

<file path=ppt/slides/_rels/slide16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9.png" Type="http://schemas.openxmlformats.org/officeDocument/2006/relationships/image"/><Relationship Id="rId3" Target="../media/image20.png" Type="http://schemas.openxmlformats.org/officeDocument/2006/relationships/image"/><Relationship Id="rId4" Target="../media/image21.png" Type="http://schemas.openxmlformats.org/officeDocument/2006/relationships/image"/></Relationships>
</file>

<file path=ppt/slides/_rels/slide17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22.png" Type="http://schemas.openxmlformats.org/officeDocument/2006/relationships/image"/></Relationships>
</file>

<file path=ppt/slides/_rels/slide18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/Relationships>
</file>

<file path=ppt/slides/_rels/slide19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/Relationships>
</file>

<file path=ppt/slides/_rels/slide20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3.png" Type="http://schemas.openxmlformats.org/officeDocument/2006/relationships/image"/><Relationship Id="rId3" Target="../media/image4.svg" Type="http://schemas.openxmlformats.org/officeDocument/2006/relationships/image"/></Relationships>
</file>

<file path=ppt/slides/_rels/slide2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23.png" Type="http://schemas.openxmlformats.org/officeDocument/2006/relationships/image"/></Relationships>
</file>

<file path=ppt/slides/_rels/slide2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24.png" Type="http://schemas.openxmlformats.org/officeDocument/2006/relationships/image"/></Relationships>
</file>

<file path=ppt/slides/_rels/slide2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/Relationships>
</file>

<file path=ppt/slides/_rels/slide24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25.png" Type="http://schemas.openxmlformats.org/officeDocument/2006/relationships/image"/></Relationships>
</file>

<file path=ppt/slides/_rels/slide25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26.png" Type="http://schemas.openxmlformats.org/officeDocument/2006/relationships/image"/></Relationships>
</file>

<file path=ppt/slides/_rels/slide26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/Relationships>
</file>

<file path=ppt/slides/_rels/slide27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/Relationships>
</file>

<file path=ppt/slides/_rels/slide28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/Relationships>
</file>

<file path=ppt/slides/_rels/slide29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/Relationships>
</file>

<file path=ppt/slides/_rels/slide30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/Relationships>
</file>

<file path=ppt/slides/_rels/slide3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/Relationships>
</file>

<file path=ppt/slides/_rels/slide3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/Relationships>
</file>

<file path=ppt/slides/_rels/slide3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27.png" Type="http://schemas.openxmlformats.org/officeDocument/2006/relationships/image"/></Relationships>
</file>

<file path=ppt/slides/_rels/slide34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/Relationships>
</file>

<file path=ppt/slides/_rels/slide35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/Relationships>
</file>

<file path=ppt/slides/_rels/slide36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/Relationships>
</file>

<file path=ppt/slides/_rels/slide37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/Relationships>
</file>

<file path=ppt/slides/_rels/slide38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/Relationships>
</file>

<file path=ppt/slides/_rels/slide39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/Relationships>
</file>

<file path=ppt/slides/slide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0" y="6619049"/>
            <a:ext cx="18288000" cy="3667951"/>
            <a:chOff x="0" y="0"/>
            <a:chExt cx="2833290" cy="568262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2833290" cy="568262"/>
            </a:xfrm>
            <a:custGeom>
              <a:avLst/>
              <a:gdLst/>
              <a:ahLst/>
              <a:cxnLst/>
              <a:rect r="r" b="b" t="t" l="l"/>
              <a:pathLst>
                <a:path h="568262" w="2833290">
                  <a:moveTo>
                    <a:pt x="0" y="0"/>
                  </a:moveTo>
                  <a:lnTo>
                    <a:pt x="2833290" y="0"/>
                  </a:lnTo>
                  <a:lnTo>
                    <a:pt x="2833290" y="568262"/>
                  </a:lnTo>
                  <a:lnTo>
                    <a:pt x="0" y="568262"/>
                  </a:lnTo>
                  <a:close/>
                </a:path>
              </a:pathLst>
            </a:custGeom>
            <a:blipFill>
              <a:blip r:embed="rId2"/>
              <a:stretch>
                <a:fillRect l="0" t="-92097" r="0" b="-92097"/>
              </a:stretch>
            </a:blipFill>
          </p:spPr>
        </p:sp>
      </p:grpSp>
      <p:sp>
        <p:nvSpPr>
          <p:cNvPr name="TextBox 4" id="4"/>
          <p:cNvSpPr txBox="true"/>
          <p:nvPr/>
        </p:nvSpPr>
        <p:spPr>
          <a:xfrm rot="0">
            <a:off x="769955" y="4445020"/>
            <a:ext cx="10620613" cy="140676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3598"/>
              </a:lnSpc>
            </a:pPr>
            <a:r>
              <a:rPr lang="en-US" sz="4283">
                <a:solidFill>
                  <a:srgbClr val="0A4760"/>
                </a:solidFill>
                <a:latin typeface="Paalalabas Wide"/>
                <a:ea typeface="Paalalabas Wide"/>
                <a:cs typeface="Paalalabas Wide"/>
                <a:sym typeface="Paalalabas Wide"/>
              </a:rPr>
              <a:t>Week 12 - </a:t>
            </a:r>
            <a:r>
              <a:rPr lang="en-US" sz="4283">
                <a:solidFill>
                  <a:srgbClr val="0A4760"/>
                </a:solidFill>
                <a:latin typeface="Paalalabas Wide"/>
                <a:ea typeface="Paalalabas Wide"/>
                <a:cs typeface="Paalalabas Wide"/>
                <a:sym typeface="Paalalabas Wide"/>
              </a:rPr>
              <a:t>Simple Regression and Correlation for Prediction and Data Analytics</a:t>
            </a:r>
          </a:p>
        </p:txBody>
      </p:sp>
      <p:sp>
        <p:nvSpPr>
          <p:cNvPr name="TextBox 5" id="5"/>
          <p:cNvSpPr txBox="true"/>
          <p:nvPr/>
        </p:nvSpPr>
        <p:spPr>
          <a:xfrm rot="0">
            <a:off x="769955" y="2705536"/>
            <a:ext cx="12593055" cy="125370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8298"/>
              </a:lnSpc>
              <a:spcBef>
                <a:spcPct val="0"/>
              </a:spcBef>
            </a:pPr>
            <a:r>
              <a:rPr lang="en-US" b="true" sz="8298" spc="-248">
                <a:solidFill>
                  <a:srgbClr val="FFDE59"/>
                </a:solidFill>
                <a:latin typeface="ITC Avant Garde Gothic Bold"/>
                <a:ea typeface="ITC Avant Garde Gothic Bold"/>
                <a:cs typeface="ITC Avant Garde Gothic Bold"/>
                <a:sym typeface="ITC Avant Garde Gothic Bold"/>
              </a:rPr>
              <a:t>Statistics and Probability</a:t>
            </a:r>
          </a:p>
        </p:txBody>
      </p:sp>
      <p:grpSp>
        <p:nvGrpSpPr>
          <p:cNvPr name="Group 6" id="6"/>
          <p:cNvGrpSpPr/>
          <p:nvPr/>
        </p:nvGrpSpPr>
        <p:grpSpPr>
          <a:xfrm rot="0">
            <a:off x="803304" y="6195280"/>
            <a:ext cx="5276958" cy="1260567"/>
            <a:chOff x="0" y="0"/>
            <a:chExt cx="7035943" cy="1680756"/>
          </a:xfrm>
        </p:grpSpPr>
        <p:sp>
          <p:nvSpPr>
            <p:cNvPr name="TextBox 7" id="7"/>
            <p:cNvSpPr txBox="true"/>
            <p:nvPr/>
          </p:nvSpPr>
          <p:spPr>
            <a:xfrm rot="0">
              <a:off x="0" y="-57150"/>
              <a:ext cx="7035943" cy="1024044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l">
                <a:lnSpc>
                  <a:spcPts val="3079"/>
                </a:lnSpc>
                <a:spcBef>
                  <a:spcPct val="0"/>
                </a:spcBef>
              </a:pPr>
              <a:r>
                <a:rPr lang="en-US" sz="2199">
                  <a:solidFill>
                    <a:srgbClr val="0B0B42"/>
                  </a:solidFill>
                  <a:latin typeface="Poppins"/>
                  <a:ea typeface="Poppins"/>
                  <a:cs typeface="Poppins"/>
                  <a:sym typeface="Poppins"/>
                </a:rPr>
                <a:t>Alfrian Carmen Talakua</a:t>
              </a:r>
            </a:p>
            <a:p>
              <a:pPr algn="l">
                <a:lnSpc>
                  <a:spcPts val="3079"/>
                </a:lnSpc>
                <a:spcBef>
                  <a:spcPct val="0"/>
                </a:spcBef>
              </a:pPr>
              <a:r>
                <a:rPr lang="en-US" sz="2199">
                  <a:solidFill>
                    <a:srgbClr val="0B0B42"/>
                  </a:solidFill>
                  <a:latin typeface="Poppins"/>
                  <a:ea typeface="Poppins"/>
                  <a:cs typeface="Poppins"/>
                  <a:sym typeface="Poppins"/>
                </a:rPr>
                <a:t>Department of Information Systems</a:t>
              </a:r>
            </a:p>
          </p:txBody>
        </p:sp>
        <p:sp>
          <p:nvSpPr>
            <p:cNvPr name="TextBox 8" id="8"/>
            <p:cNvSpPr txBox="true"/>
            <p:nvPr/>
          </p:nvSpPr>
          <p:spPr>
            <a:xfrm rot="0">
              <a:off x="0" y="1107986"/>
              <a:ext cx="1034018" cy="572770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l">
                <a:lnSpc>
                  <a:spcPts val="3359"/>
                </a:lnSpc>
              </a:pPr>
              <a:r>
                <a:rPr lang="en-US" sz="2400" b="true">
                  <a:solidFill>
                    <a:srgbClr val="0B0B42"/>
                  </a:solidFill>
                  <a:latin typeface="Times New Roman MT Bold"/>
                  <a:ea typeface="Times New Roman MT Bold"/>
                  <a:cs typeface="Times New Roman MT Bold"/>
                  <a:sym typeface="Times New Roman MT Bold"/>
                </a:rPr>
                <a:t>2026</a:t>
              </a:r>
            </a:p>
          </p:txBody>
        </p:sp>
      </p:grpSp>
    </p:spTree>
  </p:cSld>
  <p:clrMapOvr>
    <a:masterClrMapping/>
  </p:clrMapOvr>
</p:sld>
</file>

<file path=ppt/slides/slide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TextBox 2" id="2"/>
          <p:cNvSpPr txBox="true"/>
          <p:nvPr/>
        </p:nvSpPr>
        <p:spPr>
          <a:xfrm rot="0">
            <a:off x="1362075" y="3764712"/>
            <a:ext cx="13451908" cy="458408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5272"/>
              </a:lnSpc>
              <a:spcBef>
                <a:spcPct val="0"/>
              </a:spcBef>
            </a:pPr>
            <a:r>
              <a:rPr lang="en-US" sz="3766" strike="noStrike" u="none">
                <a:solidFill>
                  <a:srgbClr val="140F0E"/>
                </a:solidFill>
                <a:latin typeface="HK Grotesk"/>
                <a:ea typeface="HK Grotesk"/>
                <a:cs typeface="HK Grotesk"/>
                <a:sym typeface="HK Grotesk"/>
              </a:rPr>
              <a:t>After completing this lesson, students will be able to:</a:t>
            </a:r>
          </a:p>
          <a:p>
            <a:pPr algn="l" marL="0" indent="0" lvl="0">
              <a:lnSpc>
                <a:spcPts val="5272"/>
              </a:lnSpc>
              <a:spcBef>
                <a:spcPct val="0"/>
              </a:spcBef>
            </a:pPr>
          </a:p>
          <a:p>
            <a:pPr algn="l" marL="0" indent="0" lvl="0">
              <a:lnSpc>
                <a:spcPts val="5272"/>
              </a:lnSpc>
              <a:spcBef>
                <a:spcPct val="0"/>
              </a:spcBef>
            </a:pPr>
            <a:r>
              <a:rPr lang="en-US" sz="3766" strike="noStrike" u="none">
                <a:solidFill>
                  <a:srgbClr val="140F0E"/>
                </a:solidFill>
                <a:latin typeface="HK Grotesk"/>
                <a:ea typeface="HK Grotesk"/>
                <a:cs typeface="HK Grotesk"/>
                <a:sym typeface="HK Grotesk"/>
              </a:rPr>
              <a:t>1. Explain relationships between variables.</a:t>
            </a:r>
          </a:p>
          <a:p>
            <a:pPr algn="l" marL="0" indent="0" lvl="0">
              <a:lnSpc>
                <a:spcPts val="5272"/>
              </a:lnSpc>
              <a:spcBef>
                <a:spcPct val="0"/>
              </a:spcBef>
            </a:pPr>
            <a:r>
              <a:rPr lang="en-US" sz="3766" strike="noStrike" u="none">
                <a:solidFill>
                  <a:srgbClr val="140F0E"/>
                </a:solidFill>
                <a:latin typeface="HK Grotesk"/>
                <a:ea typeface="HK Grotesk"/>
                <a:cs typeface="HK Grotesk"/>
                <a:sym typeface="HK Grotesk"/>
              </a:rPr>
              <a:t>2. Interpret correlation coefficients.</a:t>
            </a:r>
          </a:p>
          <a:p>
            <a:pPr algn="l" marL="0" indent="0" lvl="0">
              <a:lnSpc>
                <a:spcPts val="5272"/>
              </a:lnSpc>
              <a:spcBef>
                <a:spcPct val="0"/>
              </a:spcBef>
            </a:pPr>
            <a:r>
              <a:rPr lang="en-US" sz="3766" strike="noStrike" u="none">
                <a:solidFill>
                  <a:srgbClr val="140F0E"/>
                </a:solidFill>
                <a:latin typeface="HK Grotesk"/>
                <a:ea typeface="HK Grotesk"/>
                <a:cs typeface="HK Grotesk"/>
                <a:sym typeface="HK Grotesk"/>
              </a:rPr>
              <a:t>3. Build simple linear regression models.</a:t>
            </a:r>
          </a:p>
          <a:p>
            <a:pPr algn="l" marL="0" indent="0" lvl="0">
              <a:lnSpc>
                <a:spcPts val="5272"/>
              </a:lnSpc>
              <a:spcBef>
                <a:spcPct val="0"/>
              </a:spcBef>
            </a:pPr>
            <a:r>
              <a:rPr lang="en-US" sz="3766" strike="noStrike" u="none">
                <a:solidFill>
                  <a:srgbClr val="140F0E"/>
                </a:solidFill>
                <a:latin typeface="HK Grotesk"/>
                <a:ea typeface="HK Grotesk"/>
                <a:cs typeface="HK Grotesk"/>
                <a:sym typeface="HK Grotesk"/>
              </a:rPr>
              <a:t>4. Use regression equations for prediction.</a:t>
            </a:r>
          </a:p>
          <a:p>
            <a:pPr algn="l" marL="0" indent="0" lvl="0">
              <a:lnSpc>
                <a:spcPts val="5272"/>
              </a:lnSpc>
              <a:spcBef>
                <a:spcPct val="0"/>
              </a:spcBef>
            </a:pPr>
            <a:r>
              <a:rPr lang="en-US" sz="3766" strike="noStrike" u="none">
                <a:solidFill>
                  <a:srgbClr val="140F0E"/>
                </a:solidFill>
                <a:latin typeface="HK Grotesk"/>
                <a:ea typeface="HK Grotesk"/>
                <a:cs typeface="HK Grotesk"/>
                <a:sym typeface="HK Grotesk"/>
              </a:rPr>
              <a:t>5. Apply regression and correlation in data analytics.</a:t>
            </a:r>
          </a:p>
        </p:txBody>
      </p:sp>
      <p:sp>
        <p:nvSpPr>
          <p:cNvPr name="TextBox 3" id="3"/>
          <p:cNvSpPr txBox="true"/>
          <p:nvPr/>
        </p:nvSpPr>
        <p:spPr>
          <a:xfrm rot="0">
            <a:off x="1362075" y="2244448"/>
            <a:ext cx="11336338" cy="104135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7342"/>
              </a:lnSpc>
              <a:spcBef>
                <a:spcPct val="0"/>
              </a:spcBef>
            </a:pPr>
            <a:r>
              <a:rPr lang="en-US" sz="8740" strike="noStrike" u="none">
                <a:solidFill>
                  <a:srgbClr val="0A4760"/>
                </a:solidFill>
                <a:latin typeface="Paalalabas Wide"/>
                <a:ea typeface="Paalalabas Wide"/>
                <a:cs typeface="Paalalabas Wide"/>
                <a:sym typeface="Paalalabas Wide"/>
              </a:rPr>
              <a:t>Learning Objectives</a:t>
            </a:r>
          </a:p>
        </p:txBody>
      </p:sp>
      <p:sp>
        <p:nvSpPr>
          <p:cNvPr name="Freeform 4" id="4"/>
          <p:cNvSpPr/>
          <p:nvPr/>
        </p:nvSpPr>
        <p:spPr>
          <a:xfrm flipH="false" flipV="false" rot="0">
            <a:off x="-614372" y="-1863684"/>
            <a:ext cx="3136358" cy="4672414"/>
          </a:xfrm>
          <a:custGeom>
            <a:avLst/>
            <a:gdLst/>
            <a:ahLst/>
            <a:cxnLst/>
            <a:rect r="r" b="b" t="t" l="l"/>
            <a:pathLst>
              <a:path h="4672414" w="3136358">
                <a:moveTo>
                  <a:pt x="0" y="0"/>
                </a:moveTo>
                <a:lnTo>
                  <a:pt x="3136358" y="0"/>
                </a:lnTo>
                <a:lnTo>
                  <a:pt x="3136358" y="4672414"/>
                </a:lnTo>
                <a:lnTo>
                  <a:pt x="0" y="4672414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</p:spTree>
  </p:cSld>
  <p:clrMapOvr>
    <a:masterClrMapping/>
  </p:clrMapOvr>
</p:sld>
</file>

<file path=ppt/slides/slide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AutoShape 2" id="2"/>
          <p:cNvSpPr/>
          <p:nvPr/>
        </p:nvSpPr>
        <p:spPr>
          <a:xfrm>
            <a:off x="2857500" y="2381250"/>
            <a:ext cx="12573000" cy="0"/>
          </a:xfrm>
          <a:prstGeom prst="line">
            <a:avLst/>
          </a:prstGeom>
          <a:ln cap="rnd" w="19050">
            <a:solidFill>
              <a:srgbClr val="0A4760"/>
            </a:solidFill>
            <a:prstDash val="solid"/>
            <a:headEnd type="none" len="sm" w="sm"/>
            <a:tailEnd type="none" len="sm" w="sm"/>
          </a:ln>
        </p:spPr>
      </p:sp>
      <p:grpSp>
        <p:nvGrpSpPr>
          <p:cNvPr name="Group 3" id="3"/>
          <p:cNvGrpSpPr/>
          <p:nvPr/>
        </p:nvGrpSpPr>
        <p:grpSpPr>
          <a:xfrm rot="0">
            <a:off x="2381250" y="2667000"/>
            <a:ext cx="13525500" cy="3619500"/>
            <a:chOff x="0" y="0"/>
            <a:chExt cx="18034000" cy="4826000"/>
          </a:xfrm>
        </p:grpSpPr>
        <p:sp>
          <p:nvSpPr>
            <p:cNvPr name="Freeform 4" id="4"/>
            <p:cNvSpPr/>
            <p:nvPr/>
          </p:nvSpPr>
          <p:spPr>
            <a:xfrm flipH="false" flipV="false" rot="0">
              <a:off x="0" y="0"/>
              <a:ext cx="18034000" cy="4826000"/>
            </a:xfrm>
            <a:custGeom>
              <a:avLst/>
              <a:gdLst/>
              <a:ahLst/>
              <a:cxnLst/>
              <a:rect r="r" b="b" t="t" l="l"/>
              <a:pathLst>
                <a:path h="4826000" w="18034000">
                  <a:moveTo>
                    <a:pt x="420793" y="0"/>
                  </a:moveTo>
                  <a:lnTo>
                    <a:pt x="17613207" y="0"/>
                  </a:lnTo>
                  <a:cubicBezTo>
                    <a:pt x="17845605" y="0"/>
                    <a:pt x="18034000" y="216067"/>
                    <a:pt x="18034000" y="482600"/>
                  </a:cubicBezTo>
                  <a:lnTo>
                    <a:pt x="18034000" y="4343400"/>
                  </a:lnTo>
                  <a:cubicBezTo>
                    <a:pt x="18034000" y="4609933"/>
                    <a:pt x="17845605" y="4826000"/>
                    <a:pt x="17613207" y="4826000"/>
                  </a:cubicBezTo>
                  <a:lnTo>
                    <a:pt x="420793" y="4826000"/>
                  </a:lnTo>
                  <a:cubicBezTo>
                    <a:pt x="188396" y="4826000"/>
                    <a:pt x="0" y="4609933"/>
                    <a:pt x="0" y="4343400"/>
                  </a:cubicBezTo>
                  <a:lnTo>
                    <a:pt x="0" y="482600"/>
                  </a:lnTo>
                  <a:cubicBezTo>
                    <a:pt x="0" y="216067"/>
                    <a:pt x="188396" y="0"/>
                    <a:pt x="420793" y="0"/>
                  </a:cubicBezTo>
                  <a:close/>
                </a:path>
              </a:pathLst>
            </a:custGeom>
            <a:solidFill>
              <a:srgbClr val="F0F5F7"/>
            </a:solidFill>
          </p:spPr>
        </p:sp>
      </p:grpSp>
      <p:sp>
        <p:nvSpPr>
          <p:cNvPr name="Freeform 5" id="5"/>
          <p:cNvSpPr/>
          <p:nvPr/>
        </p:nvSpPr>
        <p:spPr>
          <a:xfrm flipH="false" flipV="false" rot="0">
            <a:off x="-952500" y="-2381250"/>
            <a:ext cx="3136358" cy="4672414"/>
          </a:xfrm>
          <a:custGeom>
            <a:avLst/>
            <a:gdLst/>
            <a:ahLst/>
            <a:cxnLst/>
            <a:rect r="r" b="b" t="t" l="l"/>
            <a:pathLst>
              <a:path h="4672414" w="3136358">
                <a:moveTo>
                  <a:pt x="0" y="0"/>
                </a:moveTo>
                <a:lnTo>
                  <a:pt x="3136358" y="0"/>
                </a:lnTo>
                <a:lnTo>
                  <a:pt x="3136358" y="4672414"/>
                </a:lnTo>
                <a:lnTo>
                  <a:pt x="0" y="4672414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  <p:sp>
        <p:nvSpPr>
          <p:cNvPr name="TextBox 6" id="6"/>
          <p:cNvSpPr txBox="true"/>
          <p:nvPr/>
        </p:nvSpPr>
        <p:spPr>
          <a:xfrm rot="0">
            <a:off x="1524000" y="1219200"/>
            <a:ext cx="15240000" cy="63690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4480"/>
              </a:lnSpc>
              <a:spcBef>
                <a:spcPct val="0"/>
              </a:spcBef>
            </a:pPr>
            <a:r>
              <a:rPr lang="en-US" sz="5600" strike="noStrike" u="none">
                <a:solidFill>
                  <a:srgbClr val="0A4760"/>
                </a:solidFill>
                <a:latin typeface="Paalalabas Wide"/>
                <a:ea typeface="Paalalabas Wide"/>
                <a:cs typeface="Paalalabas Wide"/>
                <a:sym typeface="Paalalabas Wide"/>
              </a:rPr>
              <a:t>From Hypothesis Testing to Prediction</a:t>
            </a:r>
          </a:p>
        </p:txBody>
      </p:sp>
      <p:sp>
        <p:nvSpPr>
          <p:cNvPr name="TextBox 7" id="7"/>
          <p:cNvSpPr txBox="true"/>
          <p:nvPr/>
        </p:nvSpPr>
        <p:spPr>
          <a:xfrm rot="0">
            <a:off x="3048000" y="2781300"/>
            <a:ext cx="5715000" cy="48133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3919"/>
              </a:lnSpc>
              <a:spcBef>
                <a:spcPct val="0"/>
              </a:spcBef>
            </a:pPr>
            <a:r>
              <a:rPr lang="en-US" b="true" sz="2799" strike="noStrike" u="none">
                <a:solidFill>
                  <a:srgbClr val="0A4760"/>
                </a:solidFill>
                <a:latin typeface="HK Grotesk Bold"/>
                <a:ea typeface="HK Grotesk Bold"/>
                <a:cs typeface="HK Grotesk Bold"/>
                <a:sym typeface="HK Grotesk Bold"/>
              </a:rPr>
              <a:t>Previous Meeting</a:t>
            </a:r>
          </a:p>
        </p:txBody>
      </p:sp>
      <p:sp>
        <p:nvSpPr>
          <p:cNvPr name="TextBox 8" id="8"/>
          <p:cNvSpPr txBox="true"/>
          <p:nvPr/>
        </p:nvSpPr>
        <p:spPr>
          <a:xfrm rot="0">
            <a:off x="8572500" y="2781300"/>
            <a:ext cx="5715000" cy="48133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3919"/>
              </a:lnSpc>
              <a:spcBef>
                <a:spcPct val="0"/>
              </a:spcBef>
            </a:pPr>
            <a:r>
              <a:rPr lang="en-US" b="true" sz="2799" strike="noStrike" u="none">
                <a:solidFill>
                  <a:srgbClr val="0A4760"/>
                </a:solidFill>
                <a:latin typeface="HK Grotesk Bold"/>
                <a:ea typeface="HK Grotesk Bold"/>
                <a:cs typeface="HK Grotesk Bold"/>
                <a:sym typeface="HK Grotesk Bold"/>
              </a:rPr>
              <a:t>Today</a:t>
            </a:r>
          </a:p>
        </p:txBody>
      </p:sp>
      <p:sp>
        <p:nvSpPr>
          <p:cNvPr name="TextBox 9" id="9"/>
          <p:cNvSpPr txBox="true"/>
          <p:nvPr/>
        </p:nvSpPr>
        <p:spPr>
          <a:xfrm rot="0">
            <a:off x="3048000" y="3562350"/>
            <a:ext cx="5715000" cy="40576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3359"/>
              </a:lnSpc>
              <a:spcBef>
                <a:spcPct val="0"/>
              </a:spcBef>
            </a:pPr>
            <a:r>
              <a:rPr lang="en-US" sz="2400" strike="noStrike" u="none">
                <a:solidFill>
                  <a:srgbClr val="140F0E"/>
                </a:solidFill>
                <a:latin typeface="HK Grotesk"/>
                <a:ea typeface="HK Grotesk"/>
                <a:cs typeface="HK Grotesk"/>
                <a:sym typeface="HK Grotesk"/>
              </a:rPr>
              <a:t>Hypothesis Testing</a:t>
            </a:r>
          </a:p>
        </p:txBody>
      </p:sp>
      <p:sp>
        <p:nvSpPr>
          <p:cNvPr name="TextBox 10" id="10"/>
          <p:cNvSpPr txBox="true"/>
          <p:nvPr/>
        </p:nvSpPr>
        <p:spPr>
          <a:xfrm rot="0">
            <a:off x="8572500" y="3562350"/>
            <a:ext cx="5715000" cy="40576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3359"/>
              </a:lnSpc>
              <a:spcBef>
                <a:spcPct val="0"/>
              </a:spcBef>
            </a:pPr>
            <a:r>
              <a:rPr lang="en-US" sz="2400" strike="noStrike" u="none">
                <a:solidFill>
                  <a:srgbClr val="140F0E"/>
                </a:solidFill>
                <a:latin typeface="HK Grotesk"/>
                <a:ea typeface="HK Grotesk"/>
                <a:cs typeface="HK Grotesk"/>
                <a:sym typeface="HK Grotesk"/>
              </a:rPr>
              <a:t>Correlation &amp; Regression</a:t>
            </a:r>
          </a:p>
        </p:txBody>
      </p:sp>
      <p:sp>
        <p:nvSpPr>
          <p:cNvPr name="TextBox 11" id="11"/>
          <p:cNvSpPr txBox="true"/>
          <p:nvPr/>
        </p:nvSpPr>
        <p:spPr>
          <a:xfrm rot="0">
            <a:off x="3048000" y="4229100"/>
            <a:ext cx="5715000" cy="40576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3359"/>
              </a:lnSpc>
              <a:spcBef>
                <a:spcPct val="0"/>
              </a:spcBef>
            </a:pPr>
            <a:r>
              <a:rPr lang="en-US" sz="2400" strike="noStrike" u="none">
                <a:solidFill>
                  <a:srgbClr val="140F0E"/>
                </a:solidFill>
                <a:latin typeface="HK Grotesk"/>
                <a:ea typeface="HK Grotesk"/>
                <a:cs typeface="HK Grotesk"/>
                <a:sym typeface="HK Grotesk"/>
              </a:rPr>
              <a:t>Significant difference</a:t>
            </a:r>
          </a:p>
        </p:txBody>
      </p:sp>
      <p:sp>
        <p:nvSpPr>
          <p:cNvPr name="TextBox 12" id="12"/>
          <p:cNvSpPr txBox="true"/>
          <p:nvPr/>
        </p:nvSpPr>
        <p:spPr>
          <a:xfrm rot="0">
            <a:off x="8572500" y="4229100"/>
            <a:ext cx="5715000" cy="40576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3359"/>
              </a:lnSpc>
              <a:spcBef>
                <a:spcPct val="0"/>
              </a:spcBef>
            </a:pPr>
            <a:r>
              <a:rPr lang="en-US" sz="2400" strike="noStrike" u="none">
                <a:solidFill>
                  <a:srgbClr val="140F0E"/>
                </a:solidFill>
                <a:latin typeface="HK Grotesk"/>
                <a:ea typeface="HK Grotesk"/>
                <a:cs typeface="HK Grotesk"/>
                <a:sym typeface="HK Grotesk"/>
              </a:rPr>
              <a:t>Relationship strength</a:t>
            </a:r>
          </a:p>
        </p:txBody>
      </p:sp>
      <p:sp>
        <p:nvSpPr>
          <p:cNvPr name="TextBox 13" id="13"/>
          <p:cNvSpPr txBox="true"/>
          <p:nvPr/>
        </p:nvSpPr>
        <p:spPr>
          <a:xfrm rot="0">
            <a:off x="3048000" y="4895850"/>
            <a:ext cx="5715000" cy="40576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3359"/>
              </a:lnSpc>
              <a:spcBef>
                <a:spcPct val="0"/>
              </a:spcBef>
            </a:pPr>
            <a:r>
              <a:rPr lang="en-US" sz="2400" strike="noStrike" u="none">
                <a:solidFill>
                  <a:srgbClr val="140F0E"/>
                </a:solidFill>
                <a:latin typeface="HK Grotesk"/>
                <a:ea typeface="HK Grotesk"/>
                <a:cs typeface="HK Grotesk"/>
                <a:sym typeface="HK Grotesk"/>
              </a:rPr>
              <a:t>Decision making</a:t>
            </a:r>
          </a:p>
        </p:txBody>
      </p:sp>
      <p:sp>
        <p:nvSpPr>
          <p:cNvPr name="TextBox 14" id="14"/>
          <p:cNvSpPr txBox="true"/>
          <p:nvPr/>
        </p:nvSpPr>
        <p:spPr>
          <a:xfrm rot="0">
            <a:off x="8572500" y="4895850"/>
            <a:ext cx="5715000" cy="40576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3359"/>
              </a:lnSpc>
              <a:spcBef>
                <a:spcPct val="0"/>
              </a:spcBef>
            </a:pPr>
            <a:r>
              <a:rPr lang="en-US" sz="2400" strike="noStrike" u="none">
                <a:solidFill>
                  <a:srgbClr val="140F0E"/>
                </a:solidFill>
                <a:latin typeface="HK Grotesk"/>
                <a:ea typeface="HK Grotesk"/>
                <a:cs typeface="HK Grotesk"/>
                <a:sym typeface="HK Grotesk"/>
              </a:rPr>
              <a:t>Prediction</a:t>
            </a:r>
          </a:p>
        </p:txBody>
      </p:sp>
      <p:sp>
        <p:nvSpPr>
          <p:cNvPr name="TextBox 15" id="15"/>
          <p:cNvSpPr txBox="true"/>
          <p:nvPr/>
        </p:nvSpPr>
        <p:spPr>
          <a:xfrm rot="0">
            <a:off x="3048000" y="5562600"/>
            <a:ext cx="5715000" cy="40576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3359"/>
              </a:lnSpc>
              <a:spcBef>
                <a:spcPct val="0"/>
              </a:spcBef>
            </a:pPr>
            <a:r>
              <a:rPr lang="en-US" sz="2400" strike="noStrike" u="none">
                <a:solidFill>
                  <a:srgbClr val="140F0E"/>
                </a:solidFill>
                <a:latin typeface="HK Grotesk"/>
                <a:ea typeface="HK Grotesk"/>
                <a:cs typeface="HK Grotesk"/>
                <a:sym typeface="HK Grotesk"/>
              </a:rPr>
              <a:t>Means &amp; proportions</a:t>
            </a:r>
          </a:p>
        </p:txBody>
      </p:sp>
      <p:sp>
        <p:nvSpPr>
          <p:cNvPr name="TextBox 16" id="16"/>
          <p:cNvSpPr txBox="true"/>
          <p:nvPr/>
        </p:nvSpPr>
        <p:spPr>
          <a:xfrm rot="0">
            <a:off x="8572500" y="5562600"/>
            <a:ext cx="5715000" cy="40576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3359"/>
              </a:lnSpc>
              <a:spcBef>
                <a:spcPct val="0"/>
              </a:spcBef>
            </a:pPr>
            <a:r>
              <a:rPr lang="en-US" sz="2400" strike="noStrike" u="none">
                <a:solidFill>
                  <a:srgbClr val="140F0E"/>
                </a:solidFill>
                <a:latin typeface="HK Grotesk"/>
                <a:ea typeface="HK Grotesk"/>
                <a:cs typeface="HK Grotesk"/>
                <a:sym typeface="HK Grotesk"/>
              </a:rPr>
              <a:t>Variable relationships</a:t>
            </a:r>
          </a:p>
        </p:txBody>
      </p:sp>
      <p:sp>
        <p:nvSpPr>
          <p:cNvPr name="TextBox 17" id="17"/>
          <p:cNvSpPr txBox="true"/>
          <p:nvPr/>
        </p:nvSpPr>
        <p:spPr>
          <a:xfrm rot="0">
            <a:off x="2857500" y="6972300"/>
            <a:ext cx="12573000" cy="80200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3299"/>
              </a:lnSpc>
              <a:spcBef>
                <a:spcPct val="0"/>
              </a:spcBef>
            </a:pPr>
            <a:r>
              <a:rPr lang="en-US" sz="2199" strike="noStrike" u="none">
                <a:solidFill>
                  <a:srgbClr val="4A4A4A"/>
                </a:solidFill>
                <a:latin typeface="HK Grotesk"/>
                <a:ea typeface="HK Grotesk"/>
                <a:cs typeface="HK Grotesk"/>
                <a:sym typeface="HK Grotesk"/>
              </a:rPr>
              <a:t>"Previously, we tested whether differences existed. Today, we explore how variables relate and how predictions can be made."</a:t>
            </a:r>
          </a:p>
        </p:txBody>
      </p:sp>
      <p:sp>
        <p:nvSpPr>
          <p:cNvPr name="TextBox 18" id="18"/>
          <p:cNvSpPr txBox="true"/>
          <p:nvPr/>
        </p:nvSpPr>
        <p:spPr>
          <a:xfrm rot="0">
            <a:off x="7810500" y="3638550"/>
            <a:ext cx="571500" cy="32766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2400"/>
              </a:lnSpc>
              <a:spcBef>
                <a:spcPct val="0"/>
              </a:spcBef>
            </a:pPr>
            <a:r>
              <a:rPr lang="en-US" sz="2400" strike="noStrike" u="none">
                <a:solidFill>
                  <a:srgbClr val="0A4760"/>
                </a:solidFill>
                <a:latin typeface="HK Grotesk"/>
                <a:ea typeface="HK Grotesk"/>
                <a:cs typeface="HK Grotesk"/>
                <a:sym typeface="HK Grotesk"/>
              </a:rPr>
              <a:t>→</a:t>
            </a:r>
          </a:p>
        </p:txBody>
      </p:sp>
      <p:sp>
        <p:nvSpPr>
          <p:cNvPr name="TextBox 19" id="19"/>
          <p:cNvSpPr txBox="true"/>
          <p:nvPr/>
        </p:nvSpPr>
        <p:spPr>
          <a:xfrm rot="0">
            <a:off x="7810500" y="4305300"/>
            <a:ext cx="571500" cy="32766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2400"/>
              </a:lnSpc>
              <a:spcBef>
                <a:spcPct val="0"/>
              </a:spcBef>
            </a:pPr>
            <a:r>
              <a:rPr lang="en-US" sz="2400" strike="noStrike" u="none">
                <a:solidFill>
                  <a:srgbClr val="0A4760"/>
                </a:solidFill>
                <a:latin typeface="HK Grotesk"/>
                <a:ea typeface="HK Grotesk"/>
                <a:cs typeface="HK Grotesk"/>
                <a:sym typeface="HK Grotesk"/>
              </a:rPr>
              <a:t>→</a:t>
            </a:r>
          </a:p>
        </p:txBody>
      </p:sp>
      <p:sp>
        <p:nvSpPr>
          <p:cNvPr name="TextBox 20" id="20"/>
          <p:cNvSpPr txBox="true"/>
          <p:nvPr/>
        </p:nvSpPr>
        <p:spPr>
          <a:xfrm rot="0">
            <a:off x="7810500" y="4972050"/>
            <a:ext cx="571500" cy="32766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2400"/>
              </a:lnSpc>
              <a:spcBef>
                <a:spcPct val="0"/>
              </a:spcBef>
            </a:pPr>
            <a:r>
              <a:rPr lang="en-US" sz="2400" strike="noStrike" u="none">
                <a:solidFill>
                  <a:srgbClr val="0A4760"/>
                </a:solidFill>
                <a:latin typeface="HK Grotesk"/>
                <a:ea typeface="HK Grotesk"/>
                <a:cs typeface="HK Grotesk"/>
                <a:sym typeface="HK Grotesk"/>
              </a:rPr>
              <a:t>→</a:t>
            </a:r>
          </a:p>
        </p:txBody>
      </p:sp>
      <p:sp>
        <p:nvSpPr>
          <p:cNvPr name="TextBox 21" id="21"/>
          <p:cNvSpPr txBox="true"/>
          <p:nvPr/>
        </p:nvSpPr>
        <p:spPr>
          <a:xfrm rot="0">
            <a:off x="7810500" y="5638800"/>
            <a:ext cx="571500" cy="32766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2400"/>
              </a:lnSpc>
              <a:spcBef>
                <a:spcPct val="0"/>
              </a:spcBef>
            </a:pPr>
            <a:r>
              <a:rPr lang="en-US" sz="2400" strike="noStrike" u="none">
                <a:solidFill>
                  <a:srgbClr val="0A4760"/>
                </a:solidFill>
                <a:latin typeface="HK Grotesk"/>
                <a:ea typeface="HK Grotesk"/>
                <a:cs typeface="HK Grotesk"/>
                <a:sym typeface="HK Grotesk"/>
              </a:rPr>
              <a:t>→</a:t>
            </a:r>
          </a:p>
        </p:txBody>
      </p:sp>
    </p:spTree>
  </p:cSld>
  <p:clrMapOvr>
    <a:masterClrMapping/>
  </p:clrMapOvr>
</p:sld>
</file>

<file path=ppt/slides/slide4.xml><?xml version="1.0" encoding="utf-8"?>
<p:sld xmlns:p="http://schemas.openxmlformats.org/presentationml/2006/main" xmlns:a="http://schemas.openxmlformats.org/drawing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2381250" y="2667000"/>
            <a:ext cx="13525500" cy="3619500"/>
            <a:chOff x="0" y="0"/>
            <a:chExt cx="18034000" cy="4826000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18034000" cy="4826000"/>
            </a:xfrm>
            <a:custGeom>
              <a:avLst/>
              <a:gdLst/>
              <a:ahLst/>
              <a:cxnLst/>
              <a:rect r="r" b="b" t="t" l="l"/>
              <a:pathLst>
                <a:path h="4826000" w="18034000">
                  <a:moveTo>
                    <a:pt x="482600" y="0"/>
                  </a:moveTo>
                  <a:lnTo>
                    <a:pt x="17551400" y="0"/>
                  </a:lnTo>
                  <a:cubicBezTo>
                    <a:pt x="17817933" y="0"/>
                    <a:pt x="18034000" y="216067"/>
                    <a:pt x="18034000" y="482600"/>
                  </a:cubicBezTo>
                  <a:lnTo>
                    <a:pt x="18034000" y="4343400"/>
                  </a:lnTo>
                  <a:cubicBezTo>
                    <a:pt x="18034000" y="4609933"/>
                    <a:pt x="17817933" y="4826000"/>
                    <a:pt x="17551400" y="4826000"/>
                  </a:cubicBezTo>
                  <a:lnTo>
                    <a:pt x="482600" y="4826000"/>
                  </a:lnTo>
                  <a:cubicBezTo>
                    <a:pt x="216067" y="4826000"/>
                    <a:pt x="0" y="4609933"/>
                    <a:pt x="0" y="4343400"/>
                  </a:cubicBezTo>
                  <a:lnTo>
                    <a:pt x="0" y="482600"/>
                  </a:lnTo>
                  <a:cubicBezTo>
                    <a:pt x="0" y="216067"/>
                    <a:pt x="216067" y="0"/>
                    <a:pt x="482600" y="0"/>
                  </a:cubicBezTo>
                  <a:close/>
                </a:path>
              </a:pathLst>
            </a:custGeom>
            <a:solidFill>
              <a:srgbClr val="F0F5F7"/>
            </a:solidFill>
          </p:spPr>
        </p:sp>
      </p:grpSp>
      <p:sp>
        <p:nvSpPr>
          <p:cNvPr name="TextBox 4" id="4"/>
          <p:cNvSpPr txBox="true"/>
          <p:nvPr/>
        </p:nvSpPr>
        <p:spPr>
          <a:xfrm rot="0">
            <a:off x="1524000" y="1362075"/>
            <a:ext cx="15240000" cy="63807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4498"/>
              </a:lnSpc>
              <a:spcBef>
                <a:spcPct val="0"/>
              </a:spcBef>
            </a:pPr>
            <a:r>
              <a:rPr lang="en-US" sz="5622" strike="noStrike" u="none">
                <a:solidFill>
                  <a:srgbClr val="0A4760"/>
                </a:solidFill>
                <a:latin typeface="Paalalabas Wide"/>
                <a:ea typeface="Paalalabas Wide"/>
                <a:cs typeface="Paalalabas Wide"/>
                <a:sym typeface="Paalalabas Wide"/>
              </a:rPr>
              <a:t>From One Variable to Two Variables</a:t>
            </a:r>
          </a:p>
        </p:txBody>
      </p:sp>
      <p:sp>
        <p:nvSpPr>
          <p:cNvPr name="AutoShape 5" id="5"/>
          <p:cNvSpPr/>
          <p:nvPr/>
        </p:nvSpPr>
        <p:spPr>
          <a:xfrm>
            <a:off x="2857500" y="2381250"/>
            <a:ext cx="12573000" cy="0"/>
          </a:xfrm>
          <a:prstGeom prst="line">
            <a:avLst/>
          </a:prstGeom>
          <a:ln cap="rnd" w="19050">
            <a:solidFill>
              <a:srgbClr val="0A4760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TextBox 6" id="6"/>
          <p:cNvSpPr txBox="true"/>
          <p:nvPr/>
        </p:nvSpPr>
        <p:spPr>
          <a:xfrm rot="0">
            <a:off x="3048000" y="2895600"/>
            <a:ext cx="4762500" cy="44831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3640"/>
              </a:lnSpc>
              <a:spcBef>
                <a:spcPct val="0"/>
              </a:spcBef>
            </a:pPr>
            <a:r>
              <a:rPr lang="en-US" b="true" sz="2600" strike="noStrike" u="none">
                <a:solidFill>
                  <a:srgbClr val="0A4760"/>
                </a:solidFill>
                <a:latin typeface="HK Grotesk Bold"/>
                <a:ea typeface="HK Grotesk Bold"/>
                <a:cs typeface="HK Grotesk Bold"/>
                <a:sym typeface="HK Grotesk Bold"/>
              </a:rPr>
              <a:t>Previous Topics</a:t>
            </a:r>
          </a:p>
        </p:txBody>
      </p:sp>
      <p:sp>
        <p:nvSpPr>
          <p:cNvPr name="TextBox 7" id="7"/>
          <p:cNvSpPr txBox="true"/>
          <p:nvPr/>
        </p:nvSpPr>
        <p:spPr>
          <a:xfrm rot="0">
            <a:off x="3048000" y="3381375"/>
            <a:ext cx="4762500" cy="3492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2800"/>
              </a:lnSpc>
              <a:spcBef>
                <a:spcPct val="0"/>
              </a:spcBef>
            </a:pPr>
            <a:r>
              <a:rPr lang="en-US" sz="2000" strike="noStrike" u="none">
                <a:solidFill>
                  <a:srgbClr val="4A4A4A"/>
                </a:solidFill>
                <a:latin typeface="HK Grotesk"/>
                <a:ea typeface="HK Grotesk"/>
                <a:cs typeface="HK Grotesk"/>
                <a:sym typeface="HK Grotesk"/>
              </a:rPr>
              <a:t>Focused on ONE variable:</a:t>
            </a:r>
          </a:p>
        </p:txBody>
      </p:sp>
      <p:sp>
        <p:nvSpPr>
          <p:cNvPr name="TextBox 8" id="8"/>
          <p:cNvSpPr txBox="true"/>
          <p:nvPr/>
        </p:nvSpPr>
        <p:spPr>
          <a:xfrm rot="0">
            <a:off x="3333750" y="3857625"/>
            <a:ext cx="4286250" cy="38227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3079"/>
              </a:lnSpc>
              <a:spcBef>
                <a:spcPct val="0"/>
              </a:spcBef>
            </a:pPr>
            <a:r>
              <a:rPr lang="en-US" sz="2199" strike="noStrike" u="none">
                <a:solidFill>
                  <a:srgbClr val="140F0E"/>
                </a:solidFill>
                <a:latin typeface="HK Grotesk"/>
                <a:ea typeface="HK Grotesk"/>
                <a:cs typeface="HK Grotesk"/>
                <a:sym typeface="HK Grotesk"/>
              </a:rPr>
              <a:t>•  Mean</a:t>
            </a:r>
          </a:p>
        </p:txBody>
      </p:sp>
      <p:sp>
        <p:nvSpPr>
          <p:cNvPr name="TextBox 9" id="9"/>
          <p:cNvSpPr txBox="true"/>
          <p:nvPr/>
        </p:nvSpPr>
        <p:spPr>
          <a:xfrm rot="0">
            <a:off x="3333750" y="4333875"/>
            <a:ext cx="4286250" cy="38227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3079"/>
              </a:lnSpc>
              <a:spcBef>
                <a:spcPct val="0"/>
              </a:spcBef>
            </a:pPr>
            <a:r>
              <a:rPr lang="en-US" sz="2199" strike="noStrike" u="none">
                <a:solidFill>
                  <a:srgbClr val="140F0E"/>
                </a:solidFill>
                <a:latin typeface="HK Grotesk"/>
                <a:ea typeface="HK Grotesk"/>
                <a:cs typeface="HK Grotesk"/>
                <a:sym typeface="HK Grotesk"/>
              </a:rPr>
              <a:t>•  Variance</a:t>
            </a:r>
          </a:p>
        </p:txBody>
      </p:sp>
      <p:sp>
        <p:nvSpPr>
          <p:cNvPr name="TextBox 10" id="10"/>
          <p:cNvSpPr txBox="true"/>
          <p:nvPr/>
        </p:nvSpPr>
        <p:spPr>
          <a:xfrm rot="0">
            <a:off x="3333750" y="4810125"/>
            <a:ext cx="4286250" cy="38227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3079"/>
              </a:lnSpc>
              <a:spcBef>
                <a:spcPct val="0"/>
              </a:spcBef>
            </a:pPr>
            <a:r>
              <a:rPr lang="en-US" sz="2199" strike="noStrike" u="none">
                <a:solidFill>
                  <a:srgbClr val="140F0E"/>
                </a:solidFill>
                <a:latin typeface="HK Grotesk"/>
                <a:ea typeface="HK Grotesk"/>
                <a:cs typeface="HK Grotesk"/>
                <a:sym typeface="HK Grotesk"/>
              </a:rPr>
              <a:t>•  Standard Deviation</a:t>
            </a:r>
          </a:p>
        </p:txBody>
      </p:sp>
      <p:sp>
        <p:nvSpPr>
          <p:cNvPr name="TextBox 11" id="11"/>
          <p:cNvSpPr txBox="true"/>
          <p:nvPr/>
        </p:nvSpPr>
        <p:spPr>
          <a:xfrm rot="0">
            <a:off x="3333750" y="5286375"/>
            <a:ext cx="4286250" cy="38227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3079"/>
              </a:lnSpc>
              <a:spcBef>
                <a:spcPct val="0"/>
              </a:spcBef>
            </a:pPr>
            <a:r>
              <a:rPr lang="en-US" sz="2199" strike="noStrike" u="none">
                <a:solidFill>
                  <a:srgbClr val="140F0E"/>
                </a:solidFill>
                <a:latin typeface="HK Grotesk"/>
                <a:ea typeface="HK Grotesk"/>
                <a:cs typeface="HK Grotesk"/>
                <a:sym typeface="HK Grotesk"/>
              </a:rPr>
              <a:t>•  Hypothesis Testing</a:t>
            </a:r>
          </a:p>
        </p:txBody>
      </p:sp>
      <p:sp>
        <p:nvSpPr>
          <p:cNvPr name="TextBox 12" id="12"/>
          <p:cNvSpPr txBox="true"/>
          <p:nvPr/>
        </p:nvSpPr>
        <p:spPr>
          <a:xfrm rot="0">
            <a:off x="7715250" y="3905250"/>
            <a:ext cx="952500" cy="64579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4800"/>
              </a:lnSpc>
              <a:spcBef>
                <a:spcPct val="0"/>
              </a:spcBef>
            </a:pPr>
            <a:r>
              <a:rPr lang="en-US" sz="4800" strike="noStrike" u="none">
                <a:solidFill>
                  <a:srgbClr val="0A4760"/>
                </a:solidFill>
                <a:latin typeface="HK Grotesk"/>
                <a:ea typeface="HK Grotesk"/>
                <a:cs typeface="HK Grotesk"/>
                <a:sym typeface="HK Grotesk"/>
              </a:rPr>
              <a:t>→</a:t>
            </a:r>
          </a:p>
        </p:txBody>
      </p:sp>
      <p:sp>
        <p:nvSpPr>
          <p:cNvPr name="TextBox 13" id="13"/>
          <p:cNvSpPr txBox="true"/>
          <p:nvPr/>
        </p:nvSpPr>
        <p:spPr>
          <a:xfrm rot="0">
            <a:off x="10001250" y="2895600"/>
            <a:ext cx="4762500" cy="44831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3640"/>
              </a:lnSpc>
              <a:spcBef>
                <a:spcPct val="0"/>
              </a:spcBef>
            </a:pPr>
            <a:r>
              <a:rPr lang="en-US" b="true" sz="2600" strike="noStrike" u="none">
                <a:solidFill>
                  <a:srgbClr val="0A4760"/>
                </a:solidFill>
                <a:latin typeface="HK Grotesk Bold"/>
                <a:ea typeface="HK Grotesk Bold"/>
                <a:cs typeface="HK Grotesk Bold"/>
                <a:sym typeface="HK Grotesk Bold"/>
              </a:rPr>
              <a:t>Today</a:t>
            </a:r>
          </a:p>
        </p:txBody>
      </p:sp>
      <p:sp>
        <p:nvSpPr>
          <p:cNvPr name="TextBox 14" id="14"/>
          <p:cNvSpPr txBox="true"/>
          <p:nvPr/>
        </p:nvSpPr>
        <p:spPr>
          <a:xfrm rot="0">
            <a:off x="10001250" y="3381375"/>
            <a:ext cx="5238750" cy="3492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2800"/>
              </a:lnSpc>
              <a:spcBef>
                <a:spcPct val="0"/>
              </a:spcBef>
            </a:pPr>
            <a:r>
              <a:rPr lang="en-US" sz="2000" strike="noStrike" u="none">
                <a:solidFill>
                  <a:srgbClr val="4A4A4A"/>
                </a:solidFill>
                <a:latin typeface="HK Grotesk"/>
                <a:ea typeface="HK Grotesk"/>
                <a:cs typeface="HK Grotesk"/>
                <a:sym typeface="HK Grotesk"/>
              </a:rPr>
              <a:t>We analyze TWO variables together.</a:t>
            </a:r>
          </a:p>
        </p:txBody>
      </p:sp>
      <p:grpSp>
        <p:nvGrpSpPr>
          <p:cNvPr name="Group 15" id="15"/>
          <p:cNvGrpSpPr/>
          <p:nvPr/>
        </p:nvGrpSpPr>
        <p:grpSpPr>
          <a:xfrm rot="0">
            <a:off x="4762500" y="6858000"/>
            <a:ext cx="2667000" cy="762000"/>
            <a:chOff x="0" y="0"/>
            <a:chExt cx="3556000" cy="1016000"/>
          </a:xfrm>
        </p:grpSpPr>
        <p:sp>
          <p:nvSpPr>
            <p:cNvPr name="Freeform 16" id="16"/>
            <p:cNvSpPr/>
            <p:nvPr/>
          </p:nvSpPr>
          <p:spPr>
            <a:xfrm flipH="false" flipV="false" rot="0">
              <a:off x="0" y="0"/>
              <a:ext cx="3556000" cy="1016000"/>
            </a:xfrm>
            <a:custGeom>
              <a:avLst/>
              <a:gdLst/>
              <a:ahLst/>
              <a:cxnLst/>
              <a:rect r="r" b="b" t="t" l="l"/>
              <a:pathLst>
                <a:path h="1016000" w="3556000">
                  <a:moveTo>
                    <a:pt x="101600" y="0"/>
                  </a:moveTo>
                  <a:lnTo>
                    <a:pt x="3454400" y="0"/>
                  </a:lnTo>
                  <a:cubicBezTo>
                    <a:pt x="3510512" y="0"/>
                    <a:pt x="3556000" y="45488"/>
                    <a:pt x="3556000" y="101600"/>
                  </a:cubicBezTo>
                  <a:lnTo>
                    <a:pt x="3556000" y="914400"/>
                  </a:lnTo>
                  <a:cubicBezTo>
                    <a:pt x="3556000" y="970512"/>
                    <a:pt x="3510512" y="1016000"/>
                    <a:pt x="3454400" y="1016000"/>
                  </a:cubicBezTo>
                  <a:lnTo>
                    <a:pt x="101600" y="1016000"/>
                  </a:lnTo>
                  <a:cubicBezTo>
                    <a:pt x="45488" y="1016000"/>
                    <a:pt x="0" y="970512"/>
                    <a:pt x="0" y="914400"/>
                  </a:cubicBezTo>
                  <a:lnTo>
                    <a:pt x="0" y="101600"/>
                  </a:lnTo>
                  <a:cubicBezTo>
                    <a:pt x="0" y="45488"/>
                    <a:pt x="45488" y="0"/>
                    <a:pt x="101600" y="0"/>
                  </a:cubicBezTo>
                  <a:close/>
                </a:path>
              </a:pathLst>
            </a:custGeom>
            <a:solidFill>
              <a:srgbClr val="0A4760"/>
            </a:solidFill>
          </p:spPr>
        </p:sp>
        <p:sp>
          <p:nvSpPr>
            <p:cNvPr name="TextBox 17" id="17"/>
            <p:cNvSpPr txBox="true"/>
            <p:nvPr/>
          </p:nvSpPr>
          <p:spPr>
            <a:xfrm>
              <a:off x="0" y="-47625"/>
              <a:ext cx="3556000" cy="1063625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 marL="0" indent="0" lvl="0">
                <a:lnSpc>
                  <a:spcPts val="3359"/>
                </a:lnSpc>
                <a:spcBef>
                  <a:spcPct val="0"/>
                </a:spcBef>
              </a:pPr>
              <a:r>
                <a:rPr lang="en-US" sz="2400" strike="noStrike" u="none">
                  <a:solidFill>
                    <a:srgbClr val="FFFFFF"/>
                  </a:solidFill>
                  <a:latin typeface="HK Grotesk"/>
                  <a:ea typeface="HK Grotesk"/>
                  <a:cs typeface="HK Grotesk"/>
                  <a:sym typeface="HK Grotesk"/>
                </a:rPr>
                <a:t>1 Variable</a:t>
              </a:r>
            </a:p>
          </p:txBody>
        </p:sp>
      </p:grpSp>
      <p:sp>
        <p:nvSpPr>
          <p:cNvPr name="TextBox 18" id="18"/>
          <p:cNvSpPr txBox="true"/>
          <p:nvPr/>
        </p:nvSpPr>
        <p:spPr>
          <a:xfrm rot="0">
            <a:off x="7524750" y="7019925"/>
            <a:ext cx="762000" cy="49149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3600"/>
              </a:lnSpc>
              <a:spcBef>
                <a:spcPct val="0"/>
              </a:spcBef>
            </a:pPr>
            <a:r>
              <a:rPr lang="en-US" sz="3600" strike="noStrike" u="none">
                <a:solidFill>
                  <a:srgbClr val="0A4760"/>
                </a:solidFill>
                <a:latin typeface="HK Grotesk"/>
                <a:ea typeface="HK Grotesk"/>
                <a:cs typeface="HK Grotesk"/>
                <a:sym typeface="HK Grotesk"/>
              </a:rPr>
              <a:t>→</a:t>
            </a:r>
          </a:p>
        </p:txBody>
      </p:sp>
      <p:grpSp>
        <p:nvGrpSpPr>
          <p:cNvPr name="Group 19" id="19"/>
          <p:cNvGrpSpPr/>
          <p:nvPr/>
        </p:nvGrpSpPr>
        <p:grpSpPr>
          <a:xfrm rot="0">
            <a:off x="8572500" y="6858000"/>
            <a:ext cx="2667000" cy="762000"/>
            <a:chOff x="0" y="0"/>
            <a:chExt cx="3556000" cy="1016000"/>
          </a:xfrm>
        </p:grpSpPr>
        <p:sp>
          <p:nvSpPr>
            <p:cNvPr name="Freeform 20" id="20"/>
            <p:cNvSpPr/>
            <p:nvPr/>
          </p:nvSpPr>
          <p:spPr>
            <a:xfrm flipH="false" flipV="false" rot="0">
              <a:off x="0" y="0"/>
              <a:ext cx="3556000" cy="1016000"/>
            </a:xfrm>
            <a:custGeom>
              <a:avLst/>
              <a:gdLst/>
              <a:ahLst/>
              <a:cxnLst/>
              <a:rect r="r" b="b" t="t" l="l"/>
              <a:pathLst>
                <a:path h="1016000" w="3556000">
                  <a:moveTo>
                    <a:pt x="101600" y="0"/>
                  </a:moveTo>
                  <a:lnTo>
                    <a:pt x="3454400" y="0"/>
                  </a:lnTo>
                  <a:cubicBezTo>
                    <a:pt x="3510512" y="0"/>
                    <a:pt x="3556000" y="45488"/>
                    <a:pt x="3556000" y="101600"/>
                  </a:cubicBezTo>
                  <a:lnTo>
                    <a:pt x="3556000" y="914400"/>
                  </a:lnTo>
                  <a:cubicBezTo>
                    <a:pt x="3556000" y="970512"/>
                    <a:pt x="3510512" y="1016000"/>
                    <a:pt x="3454400" y="1016000"/>
                  </a:cubicBezTo>
                  <a:lnTo>
                    <a:pt x="101600" y="1016000"/>
                  </a:lnTo>
                  <a:cubicBezTo>
                    <a:pt x="45488" y="1016000"/>
                    <a:pt x="0" y="970512"/>
                    <a:pt x="0" y="914400"/>
                  </a:cubicBezTo>
                  <a:lnTo>
                    <a:pt x="0" y="101600"/>
                  </a:lnTo>
                  <a:cubicBezTo>
                    <a:pt x="0" y="45488"/>
                    <a:pt x="45488" y="0"/>
                    <a:pt x="101600" y="0"/>
                  </a:cubicBezTo>
                  <a:close/>
                </a:path>
              </a:pathLst>
            </a:custGeom>
            <a:solidFill>
              <a:srgbClr val="0A4760"/>
            </a:solidFill>
          </p:spPr>
        </p:sp>
        <p:sp>
          <p:nvSpPr>
            <p:cNvPr name="TextBox 21" id="21"/>
            <p:cNvSpPr txBox="true"/>
            <p:nvPr/>
          </p:nvSpPr>
          <p:spPr>
            <a:xfrm>
              <a:off x="0" y="-47625"/>
              <a:ext cx="3556000" cy="1063625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 marL="0" indent="0" lvl="0">
                <a:lnSpc>
                  <a:spcPts val="3359"/>
                </a:lnSpc>
                <a:spcBef>
                  <a:spcPct val="0"/>
                </a:spcBef>
              </a:pPr>
              <a:r>
                <a:rPr lang="en-US" sz="2400" strike="noStrike" u="none">
                  <a:solidFill>
                    <a:srgbClr val="FFFFFF"/>
                  </a:solidFill>
                  <a:latin typeface="HK Grotesk"/>
                  <a:ea typeface="HK Grotesk"/>
                  <a:cs typeface="HK Grotesk"/>
                  <a:sym typeface="HK Grotesk"/>
                </a:rPr>
                <a:t>2 Variables</a:t>
              </a:r>
            </a:p>
          </p:txBody>
        </p:sp>
      </p:grpSp>
      <p:sp>
        <p:nvSpPr>
          <p:cNvPr name="TextBox 22" id="22"/>
          <p:cNvSpPr txBox="true"/>
          <p:nvPr/>
        </p:nvSpPr>
        <p:spPr>
          <a:xfrm rot="0">
            <a:off x="13335000" y="9915525"/>
            <a:ext cx="4762500" cy="17335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r" marL="0" indent="0" lvl="0">
              <a:lnSpc>
                <a:spcPts val="1200"/>
              </a:lnSpc>
              <a:spcBef>
                <a:spcPct val="0"/>
              </a:spcBef>
            </a:pPr>
            <a:r>
              <a:rPr lang="en-US" sz="1200" strike="noStrike" u="none">
                <a:solidFill>
                  <a:srgbClr val="888888"/>
                </a:solidFill>
                <a:latin typeface="HK Grotesk"/>
                <a:ea typeface="HK Grotesk"/>
                <a:cs typeface="HK Grotesk"/>
                <a:sym typeface="HK Grotesk"/>
              </a:rPr>
              <a:t>Source: Author, Made by Canva</a:t>
            </a:r>
          </a:p>
        </p:txBody>
      </p:sp>
    </p:spTree>
  </p:cSld>
  <p:clrMapOvr>
    <a:masterClrMapping/>
  </p:clrMapOvr>
</p:sld>
</file>

<file path=ppt/slides/slide5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5400000">
            <a:off x="3216178" y="5345515"/>
            <a:ext cx="907271" cy="700803"/>
          </a:xfrm>
          <a:custGeom>
            <a:avLst/>
            <a:gdLst/>
            <a:ahLst/>
            <a:cxnLst/>
            <a:rect r="r" b="b" t="t" l="l"/>
            <a:pathLst>
              <a:path h="700803" w="907271">
                <a:moveTo>
                  <a:pt x="0" y="0"/>
                </a:moveTo>
                <a:lnTo>
                  <a:pt x="907272" y="0"/>
                </a:lnTo>
                <a:lnTo>
                  <a:pt x="907272" y="700803"/>
                </a:lnTo>
                <a:lnTo>
                  <a:pt x="0" y="700803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-105296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5400000">
            <a:off x="8463352" y="5345515"/>
            <a:ext cx="907271" cy="700803"/>
          </a:xfrm>
          <a:custGeom>
            <a:avLst/>
            <a:gdLst/>
            <a:ahLst/>
            <a:cxnLst/>
            <a:rect r="r" b="b" t="t" l="l"/>
            <a:pathLst>
              <a:path h="700803" w="907271">
                <a:moveTo>
                  <a:pt x="0" y="0"/>
                </a:moveTo>
                <a:lnTo>
                  <a:pt x="907272" y="0"/>
                </a:lnTo>
                <a:lnTo>
                  <a:pt x="907272" y="700803"/>
                </a:lnTo>
                <a:lnTo>
                  <a:pt x="0" y="700803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-105296" t="0" r="0" b="0"/>
            </a:stretch>
          </a:blipFill>
        </p:spPr>
      </p:sp>
      <p:sp>
        <p:nvSpPr>
          <p:cNvPr name="TextBox 4" id="4"/>
          <p:cNvSpPr txBox="true"/>
          <p:nvPr/>
        </p:nvSpPr>
        <p:spPr>
          <a:xfrm rot="0">
            <a:off x="1951935" y="6658738"/>
            <a:ext cx="3584482" cy="211141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2798"/>
              </a:lnSpc>
            </a:pPr>
            <a:r>
              <a:rPr lang="en-US" sz="1998">
                <a:solidFill>
                  <a:srgbClr val="140F0E"/>
                </a:solidFill>
                <a:latin typeface="HK Grotesk"/>
                <a:ea typeface="HK Grotesk"/>
                <a:cs typeface="HK Grotesk"/>
                <a:sym typeface="HK Grotesk"/>
              </a:rPr>
              <a:t>The predictor or explanatory variable that influences outcomes. This is the input we control or measure to understand its effect on another variable.</a:t>
            </a:r>
          </a:p>
        </p:txBody>
      </p:sp>
      <p:sp>
        <p:nvSpPr>
          <p:cNvPr name="TextBox 5" id="5"/>
          <p:cNvSpPr txBox="true"/>
          <p:nvPr/>
        </p:nvSpPr>
        <p:spPr>
          <a:xfrm rot="0">
            <a:off x="7075719" y="6658738"/>
            <a:ext cx="3584482" cy="175898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2798"/>
              </a:lnSpc>
            </a:pPr>
            <a:r>
              <a:rPr lang="en-US" sz="1998">
                <a:solidFill>
                  <a:srgbClr val="140F0E"/>
                </a:solidFill>
                <a:latin typeface="HK Grotesk"/>
                <a:ea typeface="HK Grotesk"/>
                <a:cs typeface="HK Grotesk"/>
                <a:sym typeface="HK Grotesk"/>
              </a:rPr>
              <a:t>The response or outcome variable being predicted. This is what we want to explain or forecast based on changes in the independent variable.</a:t>
            </a:r>
          </a:p>
        </p:txBody>
      </p:sp>
      <p:sp>
        <p:nvSpPr>
          <p:cNvPr name="TextBox 6" id="6"/>
          <p:cNvSpPr txBox="true"/>
          <p:nvPr/>
        </p:nvSpPr>
        <p:spPr>
          <a:xfrm rot="0">
            <a:off x="4115098" y="1480927"/>
            <a:ext cx="10057805" cy="158269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5943"/>
              </a:lnSpc>
            </a:pPr>
            <a:r>
              <a:rPr lang="en-US" sz="7075">
                <a:solidFill>
                  <a:srgbClr val="0A4760"/>
                </a:solidFill>
                <a:latin typeface="Paalalabas Wide"/>
                <a:ea typeface="Paalalabas Wide"/>
                <a:cs typeface="Paalalabas Wide"/>
                <a:sym typeface="Paalalabas Wide"/>
              </a:rPr>
              <a:t>Introduction to Variables</a:t>
            </a:r>
          </a:p>
        </p:txBody>
      </p:sp>
      <p:sp>
        <p:nvSpPr>
          <p:cNvPr name="TextBox 7" id="7"/>
          <p:cNvSpPr txBox="true"/>
          <p:nvPr/>
        </p:nvSpPr>
        <p:spPr>
          <a:xfrm rot="0">
            <a:off x="4381500" y="3095625"/>
            <a:ext cx="9525000" cy="38227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3079"/>
              </a:lnSpc>
              <a:spcBef>
                <a:spcPct val="0"/>
              </a:spcBef>
            </a:pPr>
            <a:r>
              <a:rPr lang="en-US" sz="2199" strike="noStrike" u="none">
                <a:solidFill>
                  <a:srgbClr val="4A4A4A"/>
                </a:solidFill>
                <a:latin typeface="HK Grotesk"/>
                <a:ea typeface="HK Grotesk"/>
                <a:cs typeface="HK Grotesk"/>
                <a:sym typeface="HK Grotesk"/>
              </a:rPr>
              <a:t>"Variables are measurable characteristics that can change."</a:t>
            </a:r>
          </a:p>
        </p:txBody>
      </p:sp>
      <p:sp>
        <p:nvSpPr>
          <p:cNvPr name="TextBox 8" id="8"/>
          <p:cNvSpPr txBox="true"/>
          <p:nvPr/>
        </p:nvSpPr>
        <p:spPr>
          <a:xfrm rot="0">
            <a:off x="1951935" y="4005960"/>
            <a:ext cx="4136563" cy="99072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3677"/>
              </a:lnSpc>
            </a:pPr>
            <a:r>
              <a:rPr lang="en-US" sz="4377">
                <a:solidFill>
                  <a:srgbClr val="0A4760"/>
                </a:solidFill>
                <a:latin typeface="Paalalabas Wide"/>
                <a:ea typeface="Paalalabas Wide"/>
                <a:cs typeface="Paalalabas Wide"/>
                <a:sym typeface="Paalalabas Wide"/>
              </a:rPr>
              <a:t>Independent Variable (X)</a:t>
            </a:r>
          </a:p>
        </p:txBody>
      </p:sp>
      <p:sp>
        <p:nvSpPr>
          <p:cNvPr name="TextBox 9" id="9"/>
          <p:cNvSpPr txBox="true"/>
          <p:nvPr/>
        </p:nvSpPr>
        <p:spPr>
          <a:xfrm rot="0">
            <a:off x="7075719" y="4005960"/>
            <a:ext cx="4136563" cy="99072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3677"/>
              </a:lnSpc>
            </a:pPr>
            <a:r>
              <a:rPr lang="en-US" sz="4377">
                <a:solidFill>
                  <a:srgbClr val="0A4760"/>
                </a:solidFill>
                <a:latin typeface="Paalalabas Wide"/>
                <a:ea typeface="Paalalabas Wide"/>
                <a:cs typeface="Paalalabas Wide"/>
                <a:sym typeface="Paalalabas Wide"/>
              </a:rPr>
              <a:t>Dependent Variable (Y)</a:t>
            </a:r>
          </a:p>
        </p:txBody>
      </p:sp>
      <p:sp>
        <p:nvSpPr>
          <p:cNvPr name="TextBox 10" id="10"/>
          <p:cNvSpPr txBox="true"/>
          <p:nvPr/>
        </p:nvSpPr>
        <p:spPr>
          <a:xfrm rot="0">
            <a:off x="12199503" y="4005960"/>
            <a:ext cx="4136563" cy="52399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3677"/>
              </a:lnSpc>
            </a:pPr>
            <a:r>
              <a:rPr lang="en-US" sz="4377">
                <a:solidFill>
                  <a:srgbClr val="0A4760"/>
                </a:solidFill>
                <a:latin typeface="Paalalabas Wide"/>
                <a:ea typeface="Paalalabas Wide"/>
                <a:cs typeface="Paalalabas Wide"/>
                <a:sym typeface="Paalalabas Wide"/>
              </a:rPr>
              <a:t>Example</a:t>
            </a:r>
          </a:p>
        </p:txBody>
      </p:sp>
      <p:sp>
        <p:nvSpPr>
          <p:cNvPr name="TextBox 11" id="11"/>
          <p:cNvSpPr txBox="true"/>
          <p:nvPr/>
        </p:nvSpPr>
        <p:spPr>
          <a:xfrm rot="0">
            <a:off x="12199503" y="6658738"/>
            <a:ext cx="3793286" cy="140656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2798"/>
              </a:lnSpc>
            </a:pPr>
            <a:r>
              <a:rPr lang="en-US" sz="1998">
                <a:solidFill>
                  <a:srgbClr val="140F0E"/>
                </a:solidFill>
                <a:latin typeface="HK Grotesk"/>
                <a:ea typeface="HK Grotesk"/>
                <a:cs typeface="HK Grotesk"/>
                <a:sym typeface="HK Grotesk"/>
              </a:rPr>
              <a:t>Study Hours (X) → Exam Scores (Y)</a:t>
            </a:r>
          </a:p>
          <a:p>
            <a:pPr algn="l" marL="0" indent="0" lvl="0">
              <a:lnSpc>
                <a:spcPts val="2798"/>
              </a:lnSpc>
            </a:pPr>
            <a:r>
              <a:rPr lang="en-US" sz="1998">
                <a:solidFill>
                  <a:srgbClr val="140F0E"/>
                </a:solidFill>
                <a:latin typeface="HK Grotesk"/>
                <a:ea typeface="HK Grotesk"/>
                <a:cs typeface="HK Grotesk"/>
                <a:sym typeface="HK Grotesk"/>
              </a:rPr>
              <a:t>More study time predicts higher exam performance.</a:t>
            </a:r>
          </a:p>
        </p:txBody>
      </p:sp>
      <p:sp>
        <p:nvSpPr>
          <p:cNvPr name="Freeform 12" id="12"/>
          <p:cNvSpPr/>
          <p:nvPr/>
        </p:nvSpPr>
        <p:spPr>
          <a:xfrm flipH="false" flipV="false" rot="5400000">
            <a:off x="13719267" y="5345515"/>
            <a:ext cx="907271" cy="700803"/>
          </a:xfrm>
          <a:custGeom>
            <a:avLst/>
            <a:gdLst/>
            <a:ahLst/>
            <a:cxnLst/>
            <a:rect r="r" b="b" t="t" l="l"/>
            <a:pathLst>
              <a:path h="700803" w="907271">
                <a:moveTo>
                  <a:pt x="0" y="0"/>
                </a:moveTo>
                <a:lnTo>
                  <a:pt x="907271" y="0"/>
                </a:lnTo>
                <a:lnTo>
                  <a:pt x="907271" y="700803"/>
                </a:lnTo>
                <a:lnTo>
                  <a:pt x="0" y="700803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-105296" t="0" r="0" b="0"/>
            </a:stretch>
          </a:blipFill>
        </p:spPr>
      </p:sp>
    </p:spTree>
  </p:cSld>
  <p:clrMapOvr>
    <a:masterClrMapping/>
  </p:clrMapOvr>
</p:sld>
</file>

<file path=ppt/slides/slide6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5400000">
            <a:off x="3188935" y="5133123"/>
            <a:ext cx="902227" cy="1067826"/>
          </a:xfrm>
          <a:custGeom>
            <a:avLst/>
            <a:gdLst/>
            <a:ahLst/>
            <a:cxnLst/>
            <a:rect r="r" b="b" t="t" l="l"/>
            <a:pathLst>
              <a:path h="1067826" w="902227">
                <a:moveTo>
                  <a:pt x="0" y="0"/>
                </a:moveTo>
                <a:lnTo>
                  <a:pt x="902227" y="0"/>
                </a:lnTo>
                <a:lnTo>
                  <a:pt x="902227" y="1067826"/>
                </a:lnTo>
                <a:lnTo>
                  <a:pt x="0" y="1067826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5400000">
            <a:off x="8464191" y="4951677"/>
            <a:ext cx="902227" cy="1433184"/>
          </a:xfrm>
          <a:custGeom>
            <a:avLst/>
            <a:gdLst/>
            <a:ahLst/>
            <a:cxnLst/>
            <a:rect r="r" b="b" t="t" l="l"/>
            <a:pathLst>
              <a:path h="1433184" w="902227">
                <a:moveTo>
                  <a:pt x="0" y="0"/>
                </a:moveTo>
                <a:lnTo>
                  <a:pt x="902228" y="0"/>
                </a:lnTo>
                <a:lnTo>
                  <a:pt x="902228" y="1433184"/>
                </a:lnTo>
                <a:lnTo>
                  <a:pt x="0" y="1433184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TextBox 4" id="4"/>
          <p:cNvSpPr txBox="true"/>
          <p:nvPr/>
        </p:nvSpPr>
        <p:spPr>
          <a:xfrm rot="0">
            <a:off x="1951935" y="6658738"/>
            <a:ext cx="3584482" cy="175898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2798"/>
              </a:lnSpc>
            </a:pPr>
            <a:r>
              <a:rPr lang="en-US" sz="1998">
                <a:solidFill>
                  <a:srgbClr val="140F0E"/>
                </a:solidFill>
                <a:latin typeface="HK Grotesk"/>
                <a:ea typeface="HK Grotesk"/>
                <a:cs typeface="HK Grotesk"/>
                <a:sym typeface="HK Grotesk"/>
              </a:rPr>
              <a:t>X↑ → Y↑</a:t>
            </a:r>
          </a:p>
          <a:p>
            <a:pPr algn="l" marL="0" indent="0" lvl="0">
              <a:lnSpc>
                <a:spcPts val="2798"/>
              </a:lnSpc>
            </a:pPr>
            <a:r>
              <a:rPr lang="en-US" sz="1998">
                <a:solidFill>
                  <a:srgbClr val="140F0E"/>
                </a:solidFill>
                <a:latin typeface="HK Grotesk"/>
                <a:ea typeface="HK Grotesk"/>
                <a:cs typeface="HK Grotesk"/>
                <a:sym typeface="HK Grotesk"/>
              </a:rPr>
              <a:t>As one variable increases, the other increases proportionally.</a:t>
            </a:r>
          </a:p>
          <a:p>
            <a:pPr algn="l" marL="0" indent="0" lvl="0">
              <a:lnSpc>
                <a:spcPts val="2798"/>
              </a:lnSpc>
            </a:pPr>
            <a:r>
              <a:rPr lang="en-US" sz="1998">
                <a:solidFill>
                  <a:srgbClr val="140F0E"/>
                </a:solidFill>
                <a:latin typeface="HK Grotesk"/>
                <a:ea typeface="HK Grotesk"/>
                <a:cs typeface="HK Grotesk"/>
                <a:sym typeface="HK Grotesk"/>
              </a:rPr>
              <a:t>Example: Study time and test scores</a:t>
            </a:r>
          </a:p>
        </p:txBody>
      </p:sp>
      <p:sp>
        <p:nvSpPr>
          <p:cNvPr name="TextBox 5" id="5"/>
          <p:cNvSpPr txBox="true"/>
          <p:nvPr/>
        </p:nvSpPr>
        <p:spPr>
          <a:xfrm rot="0">
            <a:off x="7075719" y="6658738"/>
            <a:ext cx="3584482" cy="140656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2798"/>
              </a:lnSpc>
            </a:pPr>
            <a:r>
              <a:rPr lang="en-US" sz="1998">
                <a:solidFill>
                  <a:srgbClr val="140F0E"/>
                </a:solidFill>
                <a:latin typeface="HK Grotesk"/>
                <a:ea typeface="HK Grotesk"/>
                <a:cs typeface="HK Grotesk"/>
                <a:sym typeface="HK Grotesk"/>
              </a:rPr>
              <a:t>X↑ → Y↓</a:t>
            </a:r>
          </a:p>
          <a:p>
            <a:pPr algn="l" marL="0" indent="0" lvl="0">
              <a:lnSpc>
                <a:spcPts val="2798"/>
              </a:lnSpc>
            </a:pPr>
            <a:r>
              <a:rPr lang="en-US" sz="1998">
                <a:solidFill>
                  <a:srgbClr val="140F0E"/>
                </a:solidFill>
                <a:latin typeface="HK Grotesk"/>
                <a:ea typeface="HK Grotesk"/>
                <a:cs typeface="HK Grotesk"/>
                <a:sym typeface="HK Grotesk"/>
              </a:rPr>
              <a:t>As one variable increases, the other decreases proportionally.</a:t>
            </a:r>
          </a:p>
          <a:p>
            <a:pPr algn="l" marL="0" indent="0" lvl="0">
              <a:lnSpc>
                <a:spcPts val="2798"/>
              </a:lnSpc>
            </a:pPr>
            <a:r>
              <a:rPr lang="en-US" sz="1998">
                <a:solidFill>
                  <a:srgbClr val="140F0E"/>
                </a:solidFill>
                <a:latin typeface="HK Grotesk"/>
                <a:ea typeface="HK Grotesk"/>
                <a:cs typeface="HK Grotesk"/>
                <a:sym typeface="HK Grotesk"/>
              </a:rPr>
              <a:t>Example: Price and demand</a:t>
            </a:r>
          </a:p>
        </p:txBody>
      </p:sp>
      <p:sp>
        <p:nvSpPr>
          <p:cNvPr name="TextBox 6" id="6"/>
          <p:cNvSpPr txBox="true"/>
          <p:nvPr/>
        </p:nvSpPr>
        <p:spPr>
          <a:xfrm rot="0">
            <a:off x="4115098" y="1519027"/>
            <a:ext cx="10057805" cy="183592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6833"/>
              </a:lnSpc>
            </a:pPr>
            <a:r>
              <a:rPr lang="en-US" sz="8135">
                <a:solidFill>
                  <a:srgbClr val="0A4760"/>
                </a:solidFill>
                <a:latin typeface="Paalalabas Wide"/>
                <a:ea typeface="Paalalabas Wide"/>
                <a:cs typeface="Paalalabas Wide"/>
                <a:sym typeface="Paalalabas Wide"/>
              </a:rPr>
              <a:t>Types of Relationships</a:t>
            </a:r>
          </a:p>
        </p:txBody>
      </p:sp>
      <p:sp>
        <p:nvSpPr>
          <p:cNvPr name="TextBox 7" id="7"/>
          <p:cNvSpPr txBox="true"/>
          <p:nvPr/>
        </p:nvSpPr>
        <p:spPr>
          <a:xfrm rot="0">
            <a:off x="1951935" y="4005960"/>
            <a:ext cx="4136563" cy="94528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3542"/>
              </a:lnSpc>
            </a:pPr>
            <a:r>
              <a:rPr lang="en-US" sz="4217">
                <a:solidFill>
                  <a:srgbClr val="0A4760"/>
                </a:solidFill>
                <a:latin typeface="Paalalabas Wide"/>
                <a:ea typeface="Paalalabas Wide"/>
                <a:cs typeface="Paalalabas Wide"/>
                <a:sym typeface="Paalalabas Wide"/>
              </a:rPr>
              <a:t>Positive Relationship</a:t>
            </a:r>
          </a:p>
        </p:txBody>
      </p:sp>
      <p:sp>
        <p:nvSpPr>
          <p:cNvPr name="TextBox 8" id="8"/>
          <p:cNvSpPr txBox="true"/>
          <p:nvPr/>
        </p:nvSpPr>
        <p:spPr>
          <a:xfrm rot="0">
            <a:off x="7075719" y="4005960"/>
            <a:ext cx="4136563" cy="94528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3542"/>
              </a:lnSpc>
            </a:pPr>
            <a:r>
              <a:rPr lang="en-US" sz="4217">
                <a:solidFill>
                  <a:srgbClr val="0A4760"/>
                </a:solidFill>
                <a:latin typeface="Paalalabas Wide"/>
                <a:ea typeface="Paalalabas Wide"/>
                <a:cs typeface="Paalalabas Wide"/>
                <a:sym typeface="Paalalabas Wide"/>
              </a:rPr>
              <a:t>Negative Relationship</a:t>
            </a:r>
          </a:p>
        </p:txBody>
      </p:sp>
      <p:sp>
        <p:nvSpPr>
          <p:cNvPr name="TextBox 9" id="9"/>
          <p:cNvSpPr txBox="true"/>
          <p:nvPr/>
        </p:nvSpPr>
        <p:spPr>
          <a:xfrm rot="0">
            <a:off x="12199503" y="4005960"/>
            <a:ext cx="4136563" cy="49761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3542"/>
              </a:lnSpc>
            </a:pPr>
            <a:r>
              <a:rPr lang="en-US" sz="4217">
                <a:solidFill>
                  <a:srgbClr val="0A4760"/>
                </a:solidFill>
                <a:latin typeface="Paalalabas Wide"/>
                <a:ea typeface="Paalalabas Wide"/>
                <a:cs typeface="Paalalabas Wide"/>
                <a:sym typeface="Paalalabas Wide"/>
              </a:rPr>
              <a:t>No Relationship</a:t>
            </a:r>
          </a:p>
        </p:txBody>
      </p:sp>
      <p:sp>
        <p:nvSpPr>
          <p:cNvPr name="TextBox 10" id="10"/>
          <p:cNvSpPr txBox="true"/>
          <p:nvPr/>
        </p:nvSpPr>
        <p:spPr>
          <a:xfrm rot="0">
            <a:off x="12199503" y="6658738"/>
            <a:ext cx="3793286" cy="175898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2798"/>
              </a:lnSpc>
            </a:pPr>
            <a:r>
              <a:rPr lang="en-US" sz="1998">
                <a:solidFill>
                  <a:srgbClr val="140F0E"/>
                </a:solidFill>
                <a:latin typeface="HK Grotesk"/>
                <a:ea typeface="HK Grotesk"/>
                <a:cs typeface="HK Grotesk"/>
                <a:sym typeface="HK Grotesk"/>
              </a:rPr>
              <a:t>X changes → Y unchanged</a:t>
            </a:r>
          </a:p>
          <a:p>
            <a:pPr algn="l" marL="0" indent="0" lvl="0">
              <a:lnSpc>
                <a:spcPts val="2798"/>
              </a:lnSpc>
            </a:pPr>
            <a:r>
              <a:rPr lang="en-US" sz="1998">
                <a:solidFill>
                  <a:srgbClr val="140F0E"/>
                </a:solidFill>
                <a:latin typeface="HK Grotesk"/>
                <a:ea typeface="HK Grotesk"/>
                <a:cs typeface="HK Grotesk"/>
                <a:sym typeface="HK Grotesk"/>
              </a:rPr>
              <a:t>No systematic effect between variables.</a:t>
            </a:r>
          </a:p>
          <a:p>
            <a:pPr algn="l" marL="0" indent="0" lvl="0">
              <a:lnSpc>
                <a:spcPts val="2798"/>
              </a:lnSpc>
            </a:pPr>
            <a:r>
              <a:rPr lang="en-US" sz="1998">
                <a:solidFill>
                  <a:srgbClr val="140F0E"/>
                </a:solidFill>
                <a:latin typeface="HK Grotesk"/>
                <a:ea typeface="HK Grotesk"/>
                <a:cs typeface="HK Grotesk"/>
                <a:sym typeface="HK Grotesk"/>
              </a:rPr>
              <a:t>Example: Shoe size and intelligence</a:t>
            </a:r>
          </a:p>
        </p:txBody>
      </p:sp>
      <p:sp>
        <p:nvSpPr>
          <p:cNvPr name="Freeform 11" id="11"/>
          <p:cNvSpPr/>
          <p:nvPr/>
        </p:nvSpPr>
        <p:spPr>
          <a:xfrm flipH="false" flipV="false" rot="5400000">
            <a:off x="13293183" y="5326749"/>
            <a:ext cx="1747977" cy="675252"/>
          </a:xfrm>
          <a:custGeom>
            <a:avLst/>
            <a:gdLst/>
            <a:ahLst/>
            <a:cxnLst/>
            <a:rect r="r" b="b" t="t" l="l"/>
            <a:pathLst>
              <a:path h="675252" w="1747977">
                <a:moveTo>
                  <a:pt x="0" y="0"/>
                </a:moveTo>
                <a:lnTo>
                  <a:pt x="1747977" y="0"/>
                </a:lnTo>
                <a:lnTo>
                  <a:pt x="1747977" y="675252"/>
                </a:lnTo>
                <a:lnTo>
                  <a:pt x="0" y="675252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0" r="0" b="0"/>
            </a:stretch>
          </a:blipFill>
        </p:spPr>
      </p:sp>
      <p:sp>
        <p:nvSpPr>
          <p:cNvPr name="TextBox 12" id="12"/>
          <p:cNvSpPr txBox="true"/>
          <p:nvPr/>
        </p:nvSpPr>
        <p:spPr>
          <a:xfrm rot="0">
            <a:off x="13335000" y="9915525"/>
            <a:ext cx="4762500" cy="17335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r" marL="0" indent="0" lvl="0">
              <a:lnSpc>
                <a:spcPts val="1200"/>
              </a:lnSpc>
              <a:spcBef>
                <a:spcPct val="0"/>
              </a:spcBef>
            </a:pPr>
            <a:r>
              <a:rPr lang="en-US" sz="1200" strike="noStrike" u="none">
                <a:solidFill>
                  <a:srgbClr val="888888"/>
                </a:solidFill>
                <a:latin typeface="HK Grotesk"/>
                <a:ea typeface="HK Grotesk"/>
                <a:cs typeface="HK Grotesk"/>
                <a:sym typeface="HK Grotesk"/>
              </a:rPr>
              <a:t>Source: Author, Made by Canva</a:t>
            </a:r>
          </a:p>
        </p:txBody>
      </p:sp>
    </p:spTree>
  </p:cSld>
  <p:clrMapOvr>
    <a:masterClrMapping/>
  </p:clrMapOvr>
</p:sld>
</file>

<file path=ppt/slides/slide7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TextBox 2" id="2"/>
          <p:cNvSpPr txBox="true"/>
          <p:nvPr/>
        </p:nvSpPr>
        <p:spPr>
          <a:xfrm rot="0">
            <a:off x="2476500" y="952500"/>
            <a:ext cx="13335000" cy="57139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4048"/>
              </a:lnSpc>
              <a:spcBef>
                <a:spcPct val="0"/>
              </a:spcBef>
            </a:pPr>
            <a:r>
              <a:rPr lang="en-US" sz="5060" strike="noStrike" u="none">
                <a:solidFill>
                  <a:srgbClr val="0A4760"/>
                </a:solidFill>
                <a:latin typeface="Paalalabas Wide"/>
                <a:ea typeface="Paalalabas Wide"/>
                <a:cs typeface="Paalalabas Wide"/>
                <a:sym typeface="Paalalabas Wide"/>
              </a:rPr>
              <a:t>Statistical Analysis Flow</a:t>
            </a:r>
          </a:p>
        </p:txBody>
      </p:sp>
      <p:sp>
        <p:nvSpPr>
          <p:cNvPr name="AutoShape 3" id="3"/>
          <p:cNvSpPr/>
          <p:nvPr/>
        </p:nvSpPr>
        <p:spPr>
          <a:xfrm>
            <a:off x="3810000" y="1714500"/>
            <a:ext cx="10668000" cy="0"/>
          </a:xfrm>
          <a:prstGeom prst="line">
            <a:avLst/>
          </a:prstGeom>
          <a:ln cap="rnd" w="19050">
            <a:solidFill>
              <a:srgbClr val="0A4760"/>
            </a:solidFill>
            <a:prstDash val="solid"/>
            <a:headEnd type="none" len="sm" w="sm"/>
            <a:tailEnd type="none" len="sm" w="sm"/>
          </a:ln>
        </p:spPr>
      </p:sp>
      <p:grpSp>
        <p:nvGrpSpPr>
          <p:cNvPr name="Group 4" id="4"/>
          <p:cNvGrpSpPr/>
          <p:nvPr/>
        </p:nvGrpSpPr>
        <p:grpSpPr>
          <a:xfrm rot="0">
            <a:off x="7429500" y="2095500"/>
            <a:ext cx="3429000" cy="571500"/>
            <a:chOff x="0" y="0"/>
            <a:chExt cx="4572000" cy="762000"/>
          </a:xfrm>
        </p:grpSpPr>
        <p:sp>
          <p:nvSpPr>
            <p:cNvPr name="Freeform 5" id="5"/>
            <p:cNvSpPr/>
            <p:nvPr/>
          </p:nvSpPr>
          <p:spPr>
            <a:xfrm flipH="false" flipV="false" rot="0">
              <a:off x="0" y="0"/>
              <a:ext cx="4572000" cy="762000"/>
            </a:xfrm>
            <a:custGeom>
              <a:avLst/>
              <a:gdLst/>
              <a:ahLst/>
              <a:cxnLst/>
              <a:rect r="r" b="b" t="t" l="l"/>
              <a:pathLst>
                <a:path h="762000" w="4572000">
                  <a:moveTo>
                    <a:pt x="76200" y="0"/>
                  </a:moveTo>
                  <a:lnTo>
                    <a:pt x="4495800" y="0"/>
                  </a:lnTo>
                  <a:cubicBezTo>
                    <a:pt x="4537884" y="0"/>
                    <a:pt x="4572000" y="34116"/>
                    <a:pt x="4572000" y="76200"/>
                  </a:cubicBezTo>
                  <a:lnTo>
                    <a:pt x="4572000" y="685800"/>
                  </a:lnTo>
                  <a:cubicBezTo>
                    <a:pt x="4572000" y="727884"/>
                    <a:pt x="4537884" y="762000"/>
                    <a:pt x="4495800" y="762000"/>
                  </a:cubicBezTo>
                  <a:lnTo>
                    <a:pt x="76200" y="762000"/>
                  </a:lnTo>
                  <a:cubicBezTo>
                    <a:pt x="34116" y="762000"/>
                    <a:pt x="0" y="727884"/>
                    <a:pt x="0" y="685800"/>
                  </a:cubicBezTo>
                  <a:lnTo>
                    <a:pt x="0" y="76200"/>
                  </a:lnTo>
                  <a:cubicBezTo>
                    <a:pt x="0" y="34116"/>
                    <a:pt x="34116" y="0"/>
                    <a:pt x="76200" y="0"/>
                  </a:cubicBezTo>
                  <a:close/>
                </a:path>
              </a:pathLst>
            </a:custGeom>
            <a:solidFill>
              <a:srgbClr val="0A4760"/>
            </a:solidFill>
          </p:spPr>
        </p:sp>
        <p:sp>
          <p:nvSpPr>
            <p:cNvPr name="TextBox 6" id="6"/>
            <p:cNvSpPr txBox="true"/>
            <p:nvPr/>
          </p:nvSpPr>
          <p:spPr>
            <a:xfrm>
              <a:off x="0" y="-47625"/>
              <a:ext cx="4572000" cy="809625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 marL="0" indent="0" lvl="0">
                <a:lnSpc>
                  <a:spcPts val="2800"/>
                </a:lnSpc>
                <a:spcBef>
                  <a:spcPct val="0"/>
                </a:spcBef>
              </a:pPr>
              <a:r>
                <a:rPr lang="en-US" sz="2000" strike="noStrike" u="none">
                  <a:solidFill>
                    <a:srgbClr val="FFFFFF"/>
                  </a:solidFill>
                  <a:latin typeface="HK Grotesk"/>
                  <a:ea typeface="HK Grotesk"/>
                  <a:cs typeface="HK Grotesk"/>
                  <a:sym typeface="HK Grotesk"/>
                </a:rPr>
                <a:t>Data Collection</a:t>
              </a:r>
            </a:p>
          </p:txBody>
        </p:sp>
      </p:grpSp>
      <p:sp>
        <p:nvSpPr>
          <p:cNvPr name="TextBox 7" id="7"/>
          <p:cNvSpPr txBox="true"/>
          <p:nvPr/>
        </p:nvSpPr>
        <p:spPr>
          <a:xfrm rot="0">
            <a:off x="8858250" y="2705100"/>
            <a:ext cx="571500" cy="32766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2400"/>
              </a:lnSpc>
              <a:spcBef>
                <a:spcPct val="0"/>
              </a:spcBef>
            </a:pPr>
            <a:r>
              <a:rPr lang="en-US" sz="2400" strike="noStrike" u="none">
                <a:solidFill>
                  <a:srgbClr val="0A4760"/>
                </a:solidFill>
                <a:latin typeface="HK Grotesk"/>
                <a:ea typeface="HK Grotesk"/>
                <a:cs typeface="HK Grotesk"/>
                <a:sym typeface="HK Grotesk"/>
              </a:rPr>
              <a:t>↓</a:t>
            </a:r>
          </a:p>
        </p:txBody>
      </p:sp>
      <p:grpSp>
        <p:nvGrpSpPr>
          <p:cNvPr name="Group 8" id="8"/>
          <p:cNvGrpSpPr/>
          <p:nvPr/>
        </p:nvGrpSpPr>
        <p:grpSpPr>
          <a:xfrm rot="0">
            <a:off x="7429500" y="3143250"/>
            <a:ext cx="3429000" cy="571500"/>
            <a:chOff x="0" y="0"/>
            <a:chExt cx="4572000" cy="762000"/>
          </a:xfrm>
        </p:grpSpPr>
        <p:sp>
          <p:nvSpPr>
            <p:cNvPr name="Freeform 9" id="9"/>
            <p:cNvSpPr/>
            <p:nvPr/>
          </p:nvSpPr>
          <p:spPr>
            <a:xfrm flipH="false" flipV="false" rot="0">
              <a:off x="0" y="0"/>
              <a:ext cx="4572000" cy="762000"/>
            </a:xfrm>
            <a:custGeom>
              <a:avLst/>
              <a:gdLst/>
              <a:ahLst/>
              <a:cxnLst/>
              <a:rect r="r" b="b" t="t" l="l"/>
              <a:pathLst>
                <a:path h="762000" w="4572000">
                  <a:moveTo>
                    <a:pt x="76200" y="0"/>
                  </a:moveTo>
                  <a:lnTo>
                    <a:pt x="4495800" y="0"/>
                  </a:lnTo>
                  <a:cubicBezTo>
                    <a:pt x="4537884" y="0"/>
                    <a:pt x="4572000" y="34116"/>
                    <a:pt x="4572000" y="76200"/>
                  </a:cubicBezTo>
                  <a:lnTo>
                    <a:pt x="4572000" y="685800"/>
                  </a:lnTo>
                  <a:cubicBezTo>
                    <a:pt x="4572000" y="727884"/>
                    <a:pt x="4537884" y="762000"/>
                    <a:pt x="4495800" y="762000"/>
                  </a:cubicBezTo>
                  <a:lnTo>
                    <a:pt x="76200" y="762000"/>
                  </a:lnTo>
                  <a:cubicBezTo>
                    <a:pt x="34116" y="762000"/>
                    <a:pt x="0" y="727884"/>
                    <a:pt x="0" y="685800"/>
                  </a:cubicBezTo>
                  <a:lnTo>
                    <a:pt x="0" y="76200"/>
                  </a:lnTo>
                  <a:cubicBezTo>
                    <a:pt x="0" y="34116"/>
                    <a:pt x="34116" y="0"/>
                    <a:pt x="76200" y="0"/>
                  </a:cubicBezTo>
                  <a:close/>
                </a:path>
              </a:pathLst>
            </a:custGeom>
            <a:solidFill>
              <a:srgbClr val="0A4760"/>
            </a:solidFill>
          </p:spPr>
        </p:sp>
        <p:sp>
          <p:nvSpPr>
            <p:cNvPr name="TextBox 10" id="10"/>
            <p:cNvSpPr txBox="true"/>
            <p:nvPr/>
          </p:nvSpPr>
          <p:spPr>
            <a:xfrm>
              <a:off x="0" y="-47625"/>
              <a:ext cx="4572000" cy="809625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 marL="0" indent="0" lvl="0">
                <a:lnSpc>
                  <a:spcPts val="2800"/>
                </a:lnSpc>
                <a:spcBef>
                  <a:spcPct val="0"/>
                </a:spcBef>
              </a:pPr>
              <a:r>
                <a:rPr lang="en-US" sz="2000" strike="noStrike" u="none">
                  <a:solidFill>
                    <a:srgbClr val="FFFFFF"/>
                  </a:solidFill>
                  <a:latin typeface="HK Grotesk"/>
                  <a:ea typeface="HK Grotesk"/>
                  <a:cs typeface="HK Grotesk"/>
                  <a:sym typeface="HK Grotesk"/>
                </a:rPr>
                <a:t>Identify Variables</a:t>
              </a:r>
            </a:p>
          </p:txBody>
        </p:sp>
      </p:grpSp>
      <p:sp>
        <p:nvSpPr>
          <p:cNvPr name="TextBox 11" id="11"/>
          <p:cNvSpPr txBox="true"/>
          <p:nvPr/>
        </p:nvSpPr>
        <p:spPr>
          <a:xfrm rot="0">
            <a:off x="8858250" y="3752850"/>
            <a:ext cx="571500" cy="32766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2400"/>
              </a:lnSpc>
              <a:spcBef>
                <a:spcPct val="0"/>
              </a:spcBef>
            </a:pPr>
            <a:r>
              <a:rPr lang="en-US" sz="2400" strike="noStrike" u="none">
                <a:solidFill>
                  <a:srgbClr val="0A4760"/>
                </a:solidFill>
                <a:latin typeface="HK Grotesk"/>
                <a:ea typeface="HK Grotesk"/>
                <a:cs typeface="HK Grotesk"/>
                <a:sym typeface="HK Grotesk"/>
              </a:rPr>
              <a:t>↓</a:t>
            </a:r>
          </a:p>
        </p:txBody>
      </p:sp>
      <p:grpSp>
        <p:nvGrpSpPr>
          <p:cNvPr name="Group 12" id="12"/>
          <p:cNvGrpSpPr/>
          <p:nvPr/>
        </p:nvGrpSpPr>
        <p:grpSpPr>
          <a:xfrm rot="0">
            <a:off x="7429500" y="4191000"/>
            <a:ext cx="3429000" cy="571500"/>
            <a:chOff x="0" y="0"/>
            <a:chExt cx="4572000" cy="762000"/>
          </a:xfrm>
        </p:grpSpPr>
        <p:sp>
          <p:nvSpPr>
            <p:cNvPr name="Freeform 13" id="13"/>
            <p:cNvSpPr/>
            <p:nvPr/>
          </p:nvSpPr>
          <p:spPr>
            <a:xfrm flipH="false" flipV="false" rot="0">
              <a:off x="0" y="0"/>
              <a:ext cx="4572000" cy="762000"/>
            </a:xfrm>
            <a:custGeom>
              <a:avLst/>
              <a:gdLst/>
              <a:ahLst/>
              <a:cxnLst/>
              <a:rect r="r" b="b" t="t" l="l"/>
              <a:pathLst>
                <a:path h="762000" w="4572000">
                  <a:moveTo>
                    <a:pt x="76200" y="0"/>
                  </a:moveTo>
                  <a:lnTo>
                    <a:pt x="4495800" y="0"/>
                  </a:lnTo>
                  <a:cubicBezTo>
                    <a:pt x="4537884" y="0"/>
                    <a:pt x="4572000" y="34116"/>
                    <a:pt x="4572000" y="76200"/>
                  </a:cubicBezTo>
                  <a:lnTo>
                    <a:pt x="4572000" y="685800"/>
                  </a:lnTo>
                  <a:cubicBezTo>
                    <a:pt x="4572000" y="727884"/>
                    <a:pt x="4537884" y="762000"/>
                    <a:pt x="4495800" y="762000"/>
                  </a:cubicBezTo>
                  <a:lnTo>
                    <a:pt x="76200" y="762000"/>
                  </a:lnTo>
                  <a:cubicBezTo>
                    <a:pt x="34116" y="762000"/>
                    <a:pt x="0" y="727884"/>
                    <a:pt x="0" y="685800"/>
                  </a:cubicBezTo>
                  <a:lnTo>
                    <a:pt x="0" y="76200"/>
                  </a:lnTo>
                  <a:cubicBezTo>
                    <a:pt x="0" y="34116"/>
                    <a:pt x="34116" y="0"/>
                    <a:pt x="76200" y="0"/>
                  </a:cubicBezTo>
                  <a:close/>
                </a:path>
              </a:pathLst>
            </a:custGeom>
            <a:solidFill>
              <a:srgbClr val="0A4760"/>
            </a:solidFill>
          </p:spPr>
        </p:sp>
        <p:sp>
          <p:nvSpPr>
            <p:cNvPr name="TextBox 14" id="14"/>
            <p:cNvSpPr txBox="true"/>
            <p:nvPr/>
          </p:nvSpPr>
          <p:spPr>
            <a:xfrm>
              <a:off x="0" y="-47625"/>
              <a:ext cx="4572000" cy="809625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 marL="0" indent="0" lvl="0">
                <a:lnSpc>
                  <a:spcPts val="2800"/>
                </a:lnSpc>
                <a:spcBef>
                  <a:spcPct val="0"/>
                </a:spcBef>
              </a:pPr>
              <a:r>
                <a:rPr lang="en-US" sz="2000" strike="noStrike" u="none">
                  <a:solidFill>
                    <a:srgbClr val="FFFFFF"/>
                  </a:solidFill>
                  <a:latin typeface="HK Grotesk"/>
                  <a:ea typeface="HK Grotesk"/>
                  <a:cs typeface="HK Grotesk"/>
                  <a:sym typeface="HK Grotesk"/>
                </a:rPr>
                <a:t>Observe Relationships</a:t>
              </a:r>
            </a:p>
          </p:txBody>
        </p:sp>
      </p:grpSp>
      <p:sp>
        <p:nvSpPr>
          <p:cNvPr name="TextBox 15" id="15"/>
          <p:cNvSpPr txBox="true"/>
          <p:nvPr/>
        </p:nvSpPr>
        <p:spPr>
          <a:xfrm rot="0">
            <a:off x="8858250" y="4800600"/>
            <a:ext cx="571500" cy="32766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2400"/>
              </a:lnSpc>
              <a:spcBef>
                <a:spcPct val="0"/>
              </a:spcBef>
            </a:pPr>
            <a:r>
              <a:rPr lang="en-US" sz="2400" strike="noStrike" u="none">
                <a:solidFill>
                  <a:srgbClr val="0A4760"/>
                </a:solidFill>
                <a:latin typeface="HK Grotesk"/>
                <a:ea typeface="HK Grotesk"/>
                <a:cs typeface="HK Grotesk"/>
                <a:sym typeface="HK Grotesk"/>
              </a:rPr>
              <a:t>↓</a:t>
            </a:r>
          </a:p>
        </p:txBody>
      </p:sp>
      <p:grpSp>
        <p:nvGrpSpPr>
          <p:cNvPr name="Group 16" id="16"/>
          <p:cNvGrpSpPr/>
          <p:nvPr/>
        </p:nvGrpSpPr>
        <p:grpSpPr>
          <a:xfrm rot="0">
            <a:off x="7429500" y="5238750"/>
            <a:ext cx="3429000" cy="571500"/>
            <a:chOff x="0" y="0"/>
            <a:chExt cx="4572000" cy="762000"/>
          </a:xfrm>
        </p:grpSpPr>
        <p:sp>
          <p:nvSpPr>
            <p:cNvPr name="Freeform 17" id="17"/>
            <p:cNvSpPr/>
            <p:nvPr/>
          </p:nvSpPr>
          <p:spPr>
            <a:xfrm flipH="false" flipV="false" rot="0">
              <a:off x="0" y="0"/>
              <a:ext cx="4572000" cy="762000"/>
            </a:xfrm>
            <a:custGeom>
              <a:avLst/>
              <a:gdLst/>
              <a:ahLst/>
              <a:cxnLst/>
              <a:rect r="r" b="b" t="t" l="l"/>
              <a:pathLst>
                <a:path h="762000" w="4572000">
                  <a:moveTo>
                    <a:pt x="76200" y="0"/>
                  </a:moveTo>
                  <a:lnTo>
                    <a:pt x="4495800" y="0"/>
                  </a:lnTo>
                  <a:cubicBezTo>
                    <a:pt x="4537884" y="0"/>
                    <a:pt x="4572000" y="34116"/>
                    <a:pt x="4572000" y="76200"/>
                  </a:cubicBezTo>
                  <a:lnTo>
                    <a:pt x="4572000" y="685800"/>
                  </a:lnTo>
                  <a:cubicBezTo>
                    <a:pt x="4572000" y="727884"/>
                    <a:pt x="4537884" y="762000"/>
                    <a:pt x="4495800" y="762000"/>
                  </a:cubicBezTo>
                  <a:lnTo>
                    <a:pt x="76200" y="762000"/>
                  </a:lnTo>
                  <a:cubicBezTo>
                    <a:pt x="34116" y="762000"/>
                    <a:pt x="0" y="727884"/>
                    <a:pt x="0" y="685800"/>
                  </a:cubicBezTo>
                  <a:lnTo>
                    <a:pt x="0" y="76200"/>
                  </a:lnTo>
                  <a:cubicBezTo>
                    <a:pt x="0" y="34116"/>
                    <a:pt x="34116" y="0"/>
                    <a:pt x="76200" y="0"/>
                  </a:cubicBezTo>
                  <a:close/>
                </a:path>
              </a:pathLst>
            </a:custGeom>
            <a:solidFill>
              <a:srgbClr val="0A4760"/>
            </a:solidFill>
          </p:spPr>
        </p:sp>
        <p:sp>
          <p:nvSpPr>
            <p:cNvPr name="TextBox 18" id="18"/>
            <p:cNvSpPr txBox="true"/>
            <p:nvPr/>
          </p:nvSpPr>
          <p:spPr>
            <a:xfrm>
              <a:off x="0" y="-47625"/>
              <a:ext cx="4572000" cy="809625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 marL="0" indent="0" lvl="0">
                <a:lnSpc>
                  <a:spcPts val="2800"/>
                </a:lnSpc>
                <a:spcBef>
                  <a:spcPct val="0"/>
                </a:spcBef>
              </a:pPr>
              <a:r>
                <a:rPr lang="en-US" sz="2000" strike="noStrike" u="none">
                  <a:solidFill>
                    <a:srgbClr val="FFFFFF"/>
                  </a:solidFill>
                  <a:latin typeface="HK Grotesk"/>
                  <a:ea typeface="HK Grotesk"/>
                  <a:cs typeface="HK Grotesk"/>
                  <a:sym typeface="HK Grotesk"/>
                </a:rPr>
                <a:t>Measure Correlation</a:t>
              </a:r>
            </a:p>
          </p:txBody>
        </p:sp>
      </p:grpSp>
      <p:sp>
        <p:nvSpPr>
          <p:cNvPr name="TextBox 19" id="19"/>
          <p:cNvSpPr txBox="true"/>
          <p:nvPr/>
        </p:nvSpPr>
        <p:spPr>
          <a:xfrm rot="0">
            <a:off x="8858250" y="5848350"/>
            <a:ext cx="571500" cy="32766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2400"/>
              </a:lnSpc>
              <a:spcBef>
                <a:spcPct val="0"/>
              </a:spcBef>
            </a:pPr>
            <a:r>
              <a:rPr lang="en-US" sz="2400" strike="noStrike" u="none">
                <a:solidFill>
                  <a:srgbClr val="0A4760"/>
                </a:solidFill>
                <a:latin typeface="HK Grotesk"/>
                <a:ea typeface="HK Grotesk"/>
                <a:cs typeface="HK Grotesk"/>
                <a:sym typeface="HK Grotesk"/>
              </a:rPr>
              <a:t>↓</a:t>
            </a:r>
          </a:p>
        </p:txBody>
      </p:sp>
      <p:grpSp>
        <p:nvGrpSpPr>
          <p:cNvPr name="Group 20" id="20"/>
          <p:cNvGrpSpPr/>
          <p:nvPr/>
        </p:nvGrpSpPr>
        <p:grpSpPr>
          <a:xfrm rot="0">
            <a:off x="7429500" y="6286500"/>
            <a:ext cx="3429000" cy="571500"/>
            <a:chOff x="0" y="0"/>
            <a:chExt cx="4572000" cy="762000"/>
          </a:xfrm>
        </p:grpSpPr>
        <p:sp>
          <p:nvSpPr>
            <p:cNvPr name="Freeform 21" id="21"/>
            <p:cNvSpPr/>
            <p:nvPr/>
          </p:nvSpPr>
          <p:spPr>
            <a:xfrm flipH="false" flipV="false" rot="0">
              <a:off x="0" y="0"/>
              <a:ext cx="4572000" cy="762000"/>
            </a:xfrm>
            <a:custGeom>
              <a:avLst/>
              <a:gdLst/>
              <a:ahLst/>
              <a:cxnLst/>
              <a:rect r="r" b="b" t="t" l="l"/>
              <a:pathLst>
                <a:path h="762000" w="4572000">
                  <a:moveTo>
                    <a:pt x="76200" y="0"/>
                  </a:moveTo>
                  <a:lnTo>
                    <a:pt x="4495800" y="0"/>
                  </a:lnTo>
                  <a:cubicBezTo>
                    <a:pt x="4537884" y="0"/>
                    <a:pt x="4572000" y="34116"/>
                    <a:pt x="4572000" y="76200"/>
                  </a:cubicBezTo>
                  <a:lnTo>
                    <a:pt x="4572000" y="685800"/>
                  </a:lnTo>
                  <a:cubicBezTo>
                    <a:pt x="4572000" y="727884"/>
                    <a:pt x="4537884" y="762000"/>
                    <a:pt x="4495800" y="762000"/>
                  </a:cubicBezTo>
                  <a:lnTo>
                    <a:pt x="76200" y="762000"/>
                  </a:lnTo>
                  <a:cubicBezTo>
                    <a:pt x="34116" y="762000"/>
                    <a:pt x="0" y="727884"/>
                    <a:pt x="0" y="685800"/>
                  </a:cubicBezTo>
                  <a:lnTo>
                    <a:pt x="0" y="76200"/>
                  </a:lnTo>
                  <a:cubicBezTo>
                    <a:pt x="0" y="34116"/>
                    <a:pt x="34116" y="0"/>
                    <a:pt x="76200" y="0"/>
                  </a:cubicBezTo>
                  <a:close/>
                </a:path>
              </a:pathLst>
            </a:custGeom>
            <a:solidFill>
              <a:srgbClr val="0A4760"/>
            </a:solidFill>
          </p:spPr>
        </p:sp>
        <p:sp>
          <p:nvSpPr>
            <p:cNvPr name="TextBox 22" id="22"/>
            <p:cNvSpPr txBox="true"/>
            <p:nvPr/>
          </p:nvSpPr>
          <p:spPr>
            <a:xfrm>
              <a:off x="0" y="-47625"/>
              <a:ext cx="4572000" cy="809625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 marL="0" indent="0" lvl="0">
                <a:lnSpc>
                  <a:spcPts val="2800"/>
                </a:lnSpc>
                <a:spcBef>
                  <a:spcPct val="0"/>
                </a:spcBef>
              </a:pPr>
              <a:r>
                <a:rPr lang="en-US" sz="2000" strike="noStrike" u="none">
                  <a:solidFill>
                    <a:srgbClr val="FFFFFF"/>
                  </a:solidFill>
                  <a:latin typeface="HK Grotesk"/>
                  <a:ea typeface="HK Grotesk"/>
                  <a:cs typeface="HK Grotesk"/>
                  <a:sym typeface="HK Grotesk"/>
                </a:rPr>
                <a:t>Build Regression Model</a:t>
              </a:r>
            </a:p>
          </p:txBody>
        </p:sp>
      </p:grpSp>
      <p:sp>
        <p:nvSpPr>
          <p:cNvPr name="TextBox 23" id="23"/>
          <p:cNvSpPr txBox="true"/>
          <p:nvPr/>
        </p:nvSpPr>
        <p:spPr>
          <a:xfrm rot="0">
            <a:off x="8858250" y="6896100"/>
            <a:ext cx="571500" cy="32766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2400"/>
              </a:lnSpc>
              <a:spcBef>
                <a:spcPct val="0"/>
              </a:spcBef>
            </a:pPr>
            <a:r>
              <a:rPr lang="en-US" sz="2400" strike="noStrike" u="none">
                <a:solidFill>
                  <a:srgbClr val="0A4760"/>
                </a:solidFill>
                <a:latin typeface="HK Grotesk"/>
                <a:ea typeface="HK Grotesk"/>
                <a:cs typeface="HK Grotesk"/>
                <a:sym typeface="HK Grotesk"/>
              </a:rPr>
              <a:t>↓</a:t>
            </a:r>
          </a:p>
        </p:txBody>
      </p:sp>
      <p:grpSp>
        <p:nvGrpSpPr>
          <p:cNvPr name="Group 24" id="24"/>
          <p:cNvGrpSpPr/>
          <p:nvPr/>
        </p:nvGrpSpPr>
        <p:grpSpPr>
          <a:xfrm rot="0">
            <a:off x="7429500" y="7334250"/>
            <a:ext cx="3429000" cy="571500"/>
            <a:chOff x="0" y="0"/>
            <a:chExt cx="4572000" cy="762000"/>
          </a:xfrm>
        </p:grpSpPr>
        <p:sp>
          <p:nvSpPr>
            <p:cNvPr name="Freeform 25" id="25"/>
            <p:cNvSpPr/>
            <p:nvPr/>
          </p:nvSpPr>
          <p:spPr>
            <a:xfrm flipH="false" flipV="false" rot="0">
              <a:off x="0" y="0"/>
              <a:ext cx="4572000" cy="762000"/>
            </a:xfrm>
            <a:custGeom>
              <a:avLst/>
              <a:gdLst/>
              <a:ahLst/>
              <a:cxnLst/>
              <a:rect r="r" b="b" t="t" l="l"/>
              <a:pathLst>
                <a:path h="762000" w="4572000">
                  <a:moveTo>
                    <a:pt x="76200" y="0"/>
                  </a:moveTo>
                  <a:lnTo>
                    <a:pt x="4495800" y="0"/>
                  </a:lnTo>
                  <a:cubicBezTo>
                    <a:pt x="4537884" y="0"/>
                    <a:pt x="4572000" y="34116"/>
                    <a:pt x="4572000" y="76200"/>
                  </a:cubicBezTo>
                  <a:lnTo>
                    <a:pt x="4572000" y="685800"/>
                  </a:lnTo>
                  <a:cubicBezTo>
                    <a:pt x="4572000" y="727884"/>
                    <a:pt x="4537884" y="762000"/>
                    <a:pt x="4495800" y="762000"/>
                  </a:cubicBezTo>
                  <a:lnTo>
                    <a:pt x="76200" y="762000"/>
                  </a:lnTo>
                  <a:cubicBezTo>
                    <a:pt x="34116" y="762000"/>
                    <a:pt x="0" y="727884"/>
                    <a:pt x="0" y="685800"/>
                  </a:cubicBezTo>
                  <a:lnTo>
                    <a:pt x="0" y="76200"/>
                  </a:lnTo>
                  <a:cubicBezTo>
                    <a:pt x="0" y="34116"/>
                    <a:pt x="34116" y="0"/>
                    <a:pt x="76200" y="0"/>
                  </a:cubicBezTo>
                  <a:close/>
                </a:path>
              </a:pathLst>
            </a:custGeom>
            <a:solidFill>
              <a:srgbClr val="0A4760"/>
            </a:solidFill>
          </p:spPr>
        </p:sp>
        <p:sp>
          <p:nvSpPr>
            <p:cNvPr name="TextBox 26" id="26"/>
            <p:cNvSpPr txBox="true"/>
            <p:nvPr/>
          </p:nvSpPr>
          <p:spPr>
            <a:xfrm>
              <a:off x="0" y="-47625"/>
              <a:ext cx="4572000" cy="809625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 marL="0" indent="0" lvl="0">
                <a:lnSpc>
                  <a:spcPts val="2800"/>
                </a:lnSpc>
                <a:spcBef>
                  <a:spcPct val="0"/>
                </a:spcBef>
              </a:pPr>
              <a:r>
                <a:rPr lang="en-US" sz="2000" strike="noStrike" u="none">
                  <a:solidFill>
                    <a:srgbClr val="FFFFFF"/>
                  </a:solidFill>
                  <a:latin typeface="HK Grotesk"/>
                  <a:ea typeface="HK Grotesk"/>
                  <a:cs typeface="HK Grotesk"/>
                  <a:sym typeface="HK Grotesk"/>
                </a:rPr>
                <a:t>Make Predictions</a:t>
              </a:r>
            </a:p>
          </p:txBody>
        </p:sp>
      </p:grpSp>
      <p:sp>
        <p:nvSpPr>
          <p:cNvPr name="TextBox 27" id="27"/>
          <p:cNvSpPr txBox="true"/>
          <p:nvPr/>
        </p:nvSpPr>
        <p:spPr>
          <a:xfrm rot="0">
            <a:off x="3429000" y="8239125"/>
            <a:ext cx="11430000" cy="116776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2399"/>
              </a:lnSpc>
              <a:spcBef>
                <a:spcPct val="0"/>
              </a:spcBef>
            </a:pPr>
            <a:r>
              <a:rPr lang="en-US" sz="1599" strike="noStrike" u="none">
                <a:solidFill>
                  <a:srgbClr val="4A4A4A"/>
                </a:solidFill>
                <a:latin typeface="HK Grotesk"/>
                <a:ea typeface="HK Grotesk"/>
                <a:cs typeface="HK Grotesk"/>
                <a:sym typeface="HK Grotesk"/>
              </a:rPr>
              <a:t>"Why do we learn regression?"</a:t>
            </a:r>
          </a:p>
          <a:p>
            <a:pPr algn="ctr" marL="0" indent="0" lvl="0">
              <a:lnSpc>
                <a:spcPts val="2399"/>
              </a:lnSpc>
              <a:spcBef>
                <a:spcPct val="0"/>
              </a:spcBef>
            </a:pPr>
          </a:p>
          <a:p>
            <a:pPr algn="ctr" marL="0" indent="0" lvl="0">
              <a:lnSpc>
                <a:spcPts val="2399"/>
              </a:lnSpc>
              <a:spcBef>
                <a:spcPct val="0"/>
              </a:spcBef>
            </a:pPr>
            <a:r>
              <a:rPr lang="en-US" sz="1599" strike="noStrike" u="none">
                <a:solidFill>
                  <a:srgbClr val="4A4A4A"/>
                </a:solidFill>
                <a:latin typeface="HK Grotesk"/>
                <a:ea typeface="HK Grotesk"/>
                <a:cs typeface="HK Grotesk"/>
                <a:sym typeface="HK Grotesk"/>
              </a:rPr>
              <a:t>This process shows that regression is the final step in analyzing relationships between variables — from collecting data to making predictions.</a:t>
            </a:r>
          </a:p>
        </p:txBody>
      </p:sp>
      <p:sp>
        <p:nvSpPr>
          <p:cNvPr name="Freeform 28" id="28"/>
          <p:cNvSpPr/>
          <p:nvPr/>
        </p:nvSpPr>
        <p:spPr>
          <a:xfrm flipH="true" flipV="false" rot="0">
            <a:off x="15815057" y="-785651"/>
            <a:ext cx="3128595" cy="3120774"/>
          </a:xfrm>
          <a:custGeom>
            <a:avLst/>
            <a:gdLst/>
            <a:ahLst/>
            <a:cxnLst/>
            <a:rect r="r" b="b" t="t" l="l"/>
            <a:pathLst>
              <a:path h="3120774" w="3128595">
                <a:moveTo>
                  <a:pt x="3128596" y="0"/>
                </a:moveTo>
                <a:lnTo>
                  <a:pt x="0" y="0"/>
                </a:lnTo>
                <a:lnTo>
                  <a:pt x="0" y="3120773"/>
                </a:lnTo>
                <a:lnTo>
                  <a:pt x="3128596" y="3120773"/>
                </a:lnTo>
                <a:lnTo>
                  <a:pt x="3128596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29" id="29"/>
          <p:cNvSpPr txBox="true"/>
          <p:nvPr/>
        </p:nvSpPr>
        <p:spPr>
          <a:xfrm rot="0">
            <a:off x="13335000" y="9915525"/>
            <a:ext cx="4762500" cy="17335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r" marL="0" indent="0" lvl="0">
              <a:lnSpc>
                <a:spcPts val="1200"/>
              </a:lnSpc>
              <a:spcBef>
                <a:spcPct val="0"/>
              </a:spcBef>
            </a:pPr>
            <a:r>
              <a:rPr lang="en-US" sz="1200" strike="noStrike" u="none">
                <a:solidFill>
                  <a:srgbClr val="888888"/>
                </a:solidFill>
                <a:latin typeface="HK Grotesk"/>
                <a:ea typeface="HK Grotesk"/>
                <a:cs typeface="HK Grotesk"/>
                <a:sym typeface="HK Grotesk"/>
              </a:rPr>
              <a:t>Source: Author, Made by Canva</a:t>
            </a:r>
          </a:p>
        </p:txBody>
      </p:sp>
    </p:spTree>
  </p:cSld>
  <p:clrMapOvr>
    <a:masterClrMapping/>
  </p:clrMapOvr>
</p:sld>
</file>

<file path=ppt/slides/slide8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true" flipV="false" rot="0">
            <a:off x="15815057" y="-785651"/>
            <a:ext cx="3128595" cy="3120774"/>
          </a:xfrm>
          <a:custGeom>
            <a:avLst/>
            <a:gdLst/>
            <a:ahLst/>
            <a:cxnLst/>
            <a:rect r="r" b="b" t="t" l="l"/>
            <a:pathLst>
              <a:path h="3120774" w="3128595">
                <a:moveTo>
                  <a:pt x="3128596" y="0"/>
                </a:moveTo>
                <a:lnTo>
                  <a:pt x="0" y="0"/>
                </a:lnTo>
                <a:lnTo>
                  <a:pt x="0" y="3120773"/>
                </a:lnTo>
                <a:lnTo>
                  <a:pt x="3128596" y="3120773"/>
                </a:lnTo>
                <a:lnTo>
                  <a:pt x="3128596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5400000">
            <a:off x="3323418" y="5092955"/>
            <a:ext cx="902227" cy="1158049"/>
          </a:xfrm>
          <a:custGeom>
            <a:avLst/>
            <a:gdLst/>
            <a:ahLst/>
            <a:cxnLst/>
            <a:rect r="r" b="b" t="t" l="l"/>
            <a:pathLst>
              <a:path h="1158049" w="902227">
                <a:moveTo>
                  <a:pt x="0" y="0"/>
                </a:moveTo>
                <a:lnTo>
                  <a:pt x="902228" y="0"/>
                </a:lnTo>
                <a:lnTo>
                  <a:pt x="902228" y="1158049"/>
                </a:lnTo>
                <a:lnTo>
                  <a:pt x="0" y="1158049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5400000">
            <a:off x="8493961" y="5157921"/>
            <a:ext cx="902227" cy="1020519"/>
          </a:xfrm>
          <a:custGeom>
            <a:avLst/>
            <a:gdLst/>
            <a:ahLst/>
            <a:cxnLst/>
            <a:rect r="r" b="b" t="t" l="l"/>
            <a:pathLst>
              <a:path h="1020519" w="902227">
                <a:moveTo>
                  <a:pt x="0" y="0"/>
                </a:moveTo>
                <a:lnTo>
                  <a:pt x="902227" y="0"/>
                </a:lnTo>
                <a:lnTo>
                  <a:pt x="902227" y="1020520"/>
                </a:lnTo>
                <a:lnTo>
                  <a:pt x="0" y="1020520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0" t="0" r="0" b="0"/>
            </a:stretch>
          </a:blipFill>
        </p:spPr>
      </p:sp>
      <p:sp>
        <p:nvSpPr>
          <p:cNvPr name="TextBox 5" id="5"/>
          <p:cNvSpPr txBox="true"/>
          <p:nvPr/>
        </p:nvSpPr>
        <p:spPr>
          <a:xfrm rot="0">
            <a:off x="1951935" y="6658738"/>
            <a:ext cx="3584482" cy="211141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2798"/>
              </a:lnSpc>
            </a:pPr>
            <a:r>
              <a:rPr lang="en-US" sz="1998">
                <a:solidFill>
                  <a:srgbClr val="140F0E"/>
                </a:solidFill>
                <a:latin typeface="HK Grotesk"/>
                <a:ea typeface="HK Grotesk"/>
                <a:cs typeface="HK Grotesk"/>
                <a:sym typeface="HK Grotesk"/>
              </a:rPr>
              <a:t>Correlation measures the strength and direction of the linear relationship between two quantitative variables, providing the foundation for predictive modeling.</a:t>
            </a:r>
          </a:p>
        </p:txBody>
      </p:sp>
      <p:sp>
        <p:nvSpPr>
          <p:cNvPr name="TextBox 6" id="6"/>
          <p:cNvSpPr txBox="true"/>
          <p:nvPr/>
        </p:nvSpPr>
        <p:spPr>
          <a:xfrm rot="0">
            <a:off x="7075719" y="6658738"/>
            <a:ext cx="3584482" cy="211141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2798"/>
              </a:lnSpc>
            </a:pPr>
            <a:r>
              <a:rPr lang="en-US" sz="1998">
                <a:solidFill>
                  <a:srgbClr val="140F0E"/>
                </a:solidFill>
                <a:latin typeface="HK Grotesk"/>
                <a:ea typeface="HK Grotesk"/>
                <a:cs typeface="HK Grotesk"/>
                <a:sym typeface="HK Grotesk"/>
              </a:rPr>
              <a:t>Correlation coefficients range from -1 to +1, where -1 indicates perfect negative correlation, +1 indicates perfect positive correlation, and 0 indicates no linear relationship.</a:t>
            </a:r>
          </a:p>
        </p:txBody>
      </p:sp>
      <p:sp>
        <p:nvSpPr>
          <p:cNvPr name="TextBox 7" id="7"/>
          <p:cNvSpPr txBox="true"/>
          <p:nvPr/>
        </p:nvSpPr>
        <p:spPr>
          <a:xfrm rot="0">
            <a:off x="4115098" y="1519027"/>
            <a:ext cx="10057805" cy="183592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6833"/>
              </a:lnSpc>
            </a:pPr>
            <a:r>
              <a:rPr lang="en-US" sz="8135">
                <a:solidFill>
                  <a:srgbClr val="0A4760"/>
                </a:solidFill>
                <a:latin typeface="Paalalabas Wide"/>
                <a:ea typeface="Paalalabas Wide"/>
                <a:cs typeface="Paalalabas Wide"/>
                <a:sym typeface="Paalalabas Wide"/>
              </a:rPr>
              <a:t>Correlation Concept</a:t>
            </a:r>
          </a:p>
        </p:txBody>
      </p:sp>
      <p:sp>
        <p:nvSpPr>
          <p:cNvPr name="TextBox 8" id="8"/>
          <p:cNvSpPr txBox="true"/>
          <p:nvPr/>
        </p:nvSpPr>
        <p:spPr>
          <a:xfrm rot="0">
            <a:off x="1951935" y="4005960"/>
            <a:ext cx="4136563" cy="99072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3677"/>
              </a:lnSpc>
            </a:pPr>
            <a:r>
              <a:rPr lang="en-US" sz="4377">
                <a:solidFill>
                  <a:srgbClr val="0A4760"/>
                </a:solidFill>
                <a:latin typeface="Paalalabas Wide"/>
                <a:ea typeface="Paalalabas Wide"/>
                <a:cs typeface="Paalalabas Wide"/>
                <a:sym typeface="Paalalabas Wide"/>
              </a:rPr>
              <a:t>Strength &amp; Direction</a:t>
            </a:r>
          </a:p>
        </p:txBody>
      </p:sp>
      <p:sp>
        <p:nvSpPr>
          <p:cNvPr name="TextBox 9" id="9"/>
          <p:cNvSpPr txBox="true"/>
          <p:nvPr/>
        </p:nvSpPr>
        <p:spPr>
          <a:xfrm rot="0">
            <a:off x="7075719" y="4005960"/>
            <a:ext cx="4136563" cy="99072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3677"/>
              </a:lnSpc>
            </a:pPr>
            <a:r>
              <a:rPr lang="en-US" sz="4377">
                <a:solidFill>
                  <a:srgbClr val="0A4760"/>
                </a:solidFill>
                <a:latin typeface="Paalalabas Wide"/>
                <a:ea typeface="Paalalabas Wide"/>
                <a:cs typeface="Paalalabas Wide"/>
                <a:sym typeface="Paalalabas Wide"/>
              </a:rPr>
              <a:t>Range of Values</a:t>
            </a:r>
          </a:p>
        </p:txBody>
      </p:sp>
      <p:sp>
        <p:nvSpPr>
          <p:cNvPr name="TextBox 10" id="10"/>
          <p:cNvSpPr txBox="true"/>
          <p:nvPr/>
        </p:nvSpPr>
        <p:spPr>
          <a:xfrm rot="0">
            <a:off x="12199503" y="4005960"/>
            <a:ext cx="4136563" cy="52399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3677"/>
              </a:lnSpc>
            </a:pPr>
            <a:r>
              <a:rPr lang="en-US" sz="4377">
                <a:solidFill>
                  <a:srgbClr val="0A4760"/>
                </a:solidFill>
                <a:latin typeface="Paalalabas Wide"/>
                <a:ea typeface="Paalalabas Wide"/>
                <a:cs typeface="Paalalabas Wide"/>
                <a:sym typeface="Paalalabas Wide"/>
              </a:rPr>
              <a:t>Key Principle</a:t>
            </a:r>
          </a:p>
        </p:txBody>
      </p:sp>
      <p:sp>
        <p:nvSpPr>
          <p:cNvPr name="TextBox 11" id="11"/>
          <p:cNvSpPr txBox="true"/>
          <p:nvPr/>
        </p:nvSpPr>
        <p:spPr>
          <a:xfrm rot="0">
            <a:off x="12199503" y="6658738"/>
            <a:ext cx="3793286" cy="140656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2798"/>
              </a:lnSpc>
            </a:pPr>
            <a:r>
              <a:rPr lang="en-US" sz="1998">
                <a:solidFill>
                  <a:srgbClr val="140F0E"/>
                </a:solidFill>
                <a:latin typeface="HK Grotesk"/>
                <a:ea typeface="HK Grotesk"/>
                <a:cs typeface="HK Grotesk"/>
                <a:sym typeface="HK Grotesk"/>
              </a:rPr>
              <a:t>Correlation indicates association, not causation. Two variables may correlate without one causing the other.</a:t>
            </a:r>
          </a:p>
        </p:txBody>
      </p:sp>
      <p:sp>
        <p:nvSpPr>
          <p:cNvPr name="Freeform 12" id="12"/>
          <p:cNvSpPr/>
          <p:nvPr/>
        </p:nvSpPr>
        <p:spPr>
          <a:xfrm flipH="false" flipV="false" rot="5400000">
            <a:off x="13778803" y="5057043"/>
            <a:ext cx="902227" cy="1223569"/>
          </a:xfrm>
          <a:custGeom>
            <a:avLst/>
            <a:gdLst/>
            <a:ahLst/>
            <a:cxnLst/>
            <a:rect r="r" b="b" t="t" l="l"/>
            <a:pathLst>
              <a:path h="1223569" w="902227">
                <a:moveTo>
                  <a:pt x="0" y="0"/>
                </a:moveTo>
                <a:lnTo>
                  <a:pt x="902227" y="0"/>
                </a:lnTo>
                <a:lnTo>
                  <a:pt x="902227" y="1223569"/>
                </a:lnTo>
                <a:lnTo>
                  <a:pt x="0" y="1223569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0" t="0" r="0" b="0"/>
            </a:stretch>
          </a:blipFill>
        </p:spPr>
      </p:sp>
      <p:sp>
        <p:nvSpPr>
          <p:cNvPr name="TextBox 13" id="13"/>
          <p:cNvSpPr txBox="true"/>
          <p:nvPr/>
        </p:nvSpPr>
        <p:spPr>
          <a:xfrm rot="0">
            <a:off x="13335000" y="9915525"/>
            <a:ext cx="4762500" cy="17335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r" marL="0" indent="0" lvl="0">
              <a:lnSpc>
                <a:spcPts val="1200"/>
              </a:lnSpc>
              <a:spcBef>
                <a:spcPct val="0"/>
              </a:spcBef>
            </a:pPr>
            <a:r>
              <a:rPr lang="en-US" sz="1200" strike="noStrike" u="none">
                <a:solidFill>
                  <a:srgbClr val="888888"/>
                </a:solidFill>
                <a:latin typeface="HK Grotesk"/>
                <a:ea typeface="HK Grotesk"/>
                <a:cs typeface="HK Grotesk"/>
                <a:sym typeface="HK Grotesk"/>
              </a:rPr>
              <a:t>Source: Author, Made by Canva</a:t>
            </a:r>
          </a:p>
        </p:txBody>
      </p:sp>
    </p:spTree>
  </p:cSld>
  <p:clrMapOvr>
    <a:masterClrMapping/>
  </p:clrMapOvr>
</p:sld>
</file>

<file path=ppt/slides/slide9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8FAFB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0" y="0"/>
            <a:ext cx="18288000" cy="1905000"/>
            <a:chOff x="0" y="0"/>
            <a:chExt cx="24384000" cy="2540000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24384000" cy="2540000"/>
            </a:xfrm>
            <a:custGeom>
              <a:avLst/>
              <a:gdLst/>
              <a:ahLst/>
              <a:cxnLst/>
              <a:rect r="r" b="b" t="t" l="l"/>
              <a:pathLst>
                <a:path h="2540000" w="24384000">
                  <a:moveTo>
                    <a:pt x="0" y="0"/>
                  </a:moveTo>
                  <a:lnTo>
                    <a:pt x="24384000" y="0"/>
                  </a:lnTo>
                  <a:lnTo>
                    <a:pt x="24384000" y="2540000"/>
                  </a:lnTo>
                  <a:lnTo>
                    <a:pt x="0" y="2540000"/>
                  </a:lnTo>
                  <a:close/>
                </a:path>
              </a:pathLst>
            </a:custGeom>
            <a:solidFill>
              <a:srgbClr val="0A4760"/>
            </a:solidFill>
          </p:spPr>
        </p:sp>
      </p:grpSp>
      <p:grpSp>
        <p:nvGrpSpPr>
          <p:cNvPr name="Group 4" id="4"/>
          <p:cNvGrpSpPr/>
          <p:nvPr/>
        </p:nvGrpSpPr>
        <p:grpSpPr>
          <a:xfrm rot="0">
            <a:off x="628650" y="2619375"/>
            <a:ext cx="6953250" cy="5048250"/>
            <a:chOff x="0" y="0"/>
            <a:chExt cx="9271000" cy="6731000"/>
          </a:xfrm>
        </p:grpSpPr>
        <p:sp>
          <p:nvSpPr>
            <p:cNvPr name="Freeform 5" id="5"/>
            <p:cNvSpPr/>
            <p:nvPr/>
          </p:nvSpPr>
          <p:spPr>
            <a:xfrm flipH="false" flipV="false" rot="0">
              <a:off x="0" y="0"/>
              <a:ext cx="9271000" cy="6731000"/>
            </a:xfrm>
            <a:custGeom>
              <a:avLst/>
              <a:gdLst/>
              <a:ahLst/>
              <a:cxnLst/>
              <a:rect r="r" b="b" t="t" l="l"/>
              <a:pathLst>
                <a:path h="6731000" w="9271000">
                  <a:moveTo>
                    <a:pt x="673100" y="0"/>
                  </a:moveTo>
                  <a:lnTo>
                    <a:pt x="8597900" y="0"/>
                  </a:lnTo>
                  <a:cubicBezTo>
                    <a:pt x="8969643" y="0"/>
                    <a:pt x="9271000" y="301357"/>
                    <a:pt x="9271000" y="673100"/>
                  </a:cubicBezTo>
                  <a:lnTo>
                    <a:pt x="9271000" y="6057900"/>
                  </a:lnTo>
                  <a:cubicBezTo>
                    <a:pt x="9271000" y="6429643"/>
                    <a:pt x="8969643" y="6731000"/>
                    <a:pt x="8597900" y="6731000"/>
                  </a:cubicBezTo>
                  <a:lnTo>
                    <a:pt x="673100" y="6731000"/>
                  </a:lnTo>
                  <a:cubicBezTo>
                    <a:pt x="301357" y="6731000"/>
                    <a:pt x="0" y="6429643"/>
                    <a:pt x="0" y="6057900"/>
                  </a:cubicBezTo>
                  <a:lnTo>
                    <a:pt x="0" y="673100"/>
                  </a:lnTo>
                  <a:cubicBezTo>
                    <a:pt x="0" y="301357"/>
                    <a:pt x="301357" y="0"/>
                    <a:pt x="673100" y="0"/>
                  </a:cubicBezTo>
                  <a:close/>
                </a:path>
              </a:pathLst>
            </a:custGeom>
            <a:solidFill>
              <a:srgbClr val="EEF4F7"/>
            </a:solidFill>
            <a:ln w="9525" cap="sq">
              <a:solidFill>
                <a:srgbClr val="C8DCE5"/>
              </a:solidFill>
              <a:prstDash val="solid"/>
              <a:miter/>
            </a:ln>
          </p:spPr>
        </p:sp>
      </p:grpSp>
      <p:sp>
        <p:nvSpPr>
          <p:cNvPr name="TextBox 6" id="6"/>
          <p:cNvSpPr txBox="true"/>
          <p:nvPr/>
        </p:nvSpPr>
        <p:spPr>
          <a:xfrm rot="0">
            <a:off x="1524000" y="542925"/>
            <a:ext cx="15240000" cy="80475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5623"/>
              </a:lnSpc>
              <a:spcBef>
                <a:spcPct val="0"/>
              </a:spcBef>
            </a:pPr>
            <a:r>
              <a:rPr lang="en-US" sz="7029" strike="noStrike" u="none">
                <a:solidFill>
                  <a:srgbClr val="FFFFFF"/>
                </a:solidFill>
                <a:latin typeface="Paalalabas Wide"/>
                <a:ea typeface="Paalalabas Wide"/>
                <a:cs typeface="Paalalabas Wide"/>
                <a:sym typeface="Paalalabas Wide"/>
              </a:rPr>
              <a:t>Scatter Plot Introduction</a:t>
            </a:r>
          </a:p>
        </p:txBody>
      </p:sp>
      <p:sp>
        <p:nvSpPr>
          <p:cNvPr name="TextBox 7" id="7"/>
          <p:cNvSpPr txBox="true"/>
          <p:nvPr/>
        </p:nvSpPr>
        <p:spPr>
          <a:xfrm rot="0">
            <a:off x="1524000" y="1143000"/>
            <a:ext cx="9525000" cy="2667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2160"/>
              </a:lnSpc>
              <a:spcBef>
                <a:spcPct val="0"/>
              </a:spcBef>
            </a:pPr>
            <a:r>
              <a:rPr lang="en-US" sz="1800" strike="noStrike" u="none">
                <a:solidFill>
                  <a:srgbClr val="A8D4E6"/>
                </a:solidFill>
                <a:latin typeface="HK Grotesk"/>
                <a:ea typeface="HK Grotesk"/>
                <a:cs typeface="HK Grotesk"/>
                <a:sym typeface="HK Grotesk"/>
              </a:rPr>
              <a:t>Understanding the foundation of correlation and regression analysis</a:t>
            </a:r>
          </a:p>
        </p:txBody>
      </p:sp>
      <p:grpSp>
        <p:nvGrpSpPr>
          <p:cNvPr name="Group 8" id="8"/>
          <p:cNvGrpSpPr/>
          <p:nvPr/>
        </p:nvGrpSpPr>
        <p:grpSpPr>
          <a:xfrm rot="0">
            <a:off x="8382000" y="2667000"/>
            <a:ext cx="8572500" cy="4572000"/>
            <a:chOff x="0" y="0"/>
            <a:chExt cx="11430000" cy="6096000"/>
          </a:xfrm>
        </p:grpSpPr>
        <p:sp>
          <p:nvSpPr>
            <p:cNvPr name="Freeform 9" id="9"/>
            <p:cNvSpPr/>
            <p:nvPr/>
          </p:nvSpPr>
          <p:spPr>
            <a:xfrm flipH="false" flipV="false" rot="0">
              <a:off x="0" y="0"/>
              <a:ext cx="11430000" cy="6096000"/>
            </a:xfrm>
            <a:custGeom>
              <a:avLst/>
              <a:gdLst/>
              <a:ahLst/>
              <a:cxnLst/>
              <a:rect r="r" b="b" t="t" l="l"/>
              <a:pathLst>
                <a:path h="6096000" w="11430000">
                  <a:moveTo>
                    <a:pt x="609600" y="0"/>
                  </a:moveTo>
                  <a:lnTo>
                    <a:pt x="10820400" y="0"/>
                  </a:lnTo>
                  <a:cubicBezTo>
                    <a:pt x="11157072" y="0"/>
                    <a:pt x="11430000" y="272927"/>
                    <a:pt x="11430000" y="609600"/>
                  </a:cubicBezTo>
                  <a:lnTo>
                    <a:pt x="11430000" y="5486400"/>
                  </a:lnTo>
                  <a:cubicBezTo>
                    <a:pt x="11430000" y="5823073"/>
                    <a:pt x="11157072" y="6096000"/>
                    <a:pt x="10820400" y="6096000"/>
                  </a:cubicBezTo>
                  <a:lnTo>
                    <a:pt x="609600" y="6096000"/>
                  </a:lnTo>
                  <a:cubicBezTo>
                    <a:pt x="272927" y="6096000"/>
                    <a:pt x="0" y="5823073"/>
                    <a:pt x="0" y="5486400"/>
                  </a:cubicBezTo>
                  <a:lnTo>
                    <a:pt x="0" y="609600"/>
                  </a:lnTo>
                  <a:cubicBezTo>
                    <a:pt x="0" y="272927"/>
                    <a:pt x="272927" y="0"/>
                    <a:pt x="609600" y="0"/>
                  </a:cubicBezTo>
                  <a:close/>
                </a:path>
              </a:pathLst>
            </a:custGeom>
            <a:solidFill>
              <a:srgbClr val="FFFFFF"/>
            </a:solidFill>
            <a:ln w="19050" cap="sq">
              <a:solidFill>
                <a:srgbClr val="0A4760"/>
              </a:solidFill>
              <a:prstDash val="solid"/>
              <a:miter/>
            </a:ln>
          </p:spPr>
        </p:sp>
      </p:grpSp>
      <p:sp>
        <p:nvSpPr>
          <p:cNvPr name="TextBox 10" id="10"/>
          <p:cNvSpPr txBox="true"/>
          <p:nvPr/>
        </p:nvSpPr>
        <p:spPr>
          <a:xfrm rot="0">
            <a:off x="8763000" y="3048000"/>
            <a:ext cx="8001000" cy="3619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2400"/>
              </a:lnSpc>
              <a:spcBef>
                <a:spcPct val="0"/>
              </a:spcBef>
            </a:pPr>
            <a:r>
              <a:rPr lang="en-US" sz="3000" strike="noStrike" u="none">
                <a:solidFill>
                  <a:srgbClr val="0A4760"/>
                </a:solidFill>
                <a:latin typeface="Paalalabas Wide"/>
                <a:ea typeface="Paalalabas Wide"/>
                <a:cs typeface="Paalalabas Wide"/>
                <a:sym typeface="Paalalabas Wide"/>
              </a:rPr>
              <a:t>How to Read a Scatter Plot</a:t>
            </a:r>
          </a:p>
        </p:txBody>
      </p:sp>
      <p:sp>
        <p:nvSpPr>
          <p:cNvPr name="TextBox 11" id="11"/>
          <p:cNvSpPr txBox="true"/>
          <p:nvPr/>
        </p:nvSpPr>
        <p:spPr>
          <a:xfrm rot="0">
            <a:off x="8763000" y="3486150"/>
            <a:ext cx="8001000" cy="156400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2520"/>
              </a:lnSpc>
              <a:spcBef>
                <a:spcPct val="0"/>
              </a:spcBef>
            </a:pPr>
            <a:r>
              <a:rPr lang="en-US" sz="1800" strike="noStrike" u="none">
                <a:solidFill>
                  <a:srgbClr val="555555"/>
                </a:solidFill>
                <a:latin typeface="HK Grotesk"/>
                <a:ea typeface="HK Grotesk"/>
                <a:cs typeface="HK Grotesk"/>
                <a:sym typeface="HK Grotesk"/>
              </a:rPr>
              <a:t>Each point represents one observation. The X-axis displays the independent variable, while the Y-axis shows the dependent variable.</a:t>
            </a:r>
          </a:p>
          <a:p>
            <a:pPr algn="l" marL="0" indent="0" lvl="0">
              <a:lnSpc>
                <a:spcPts val="2520"/>
              </a:lnSpc>
              <a:spcBef>
                <a:spcPct val="0"/>
              </a:spcBef>
            </a:pPr>
          </a:p>
          <a:p>
            <a:pPr algn="l" marL="0" indent="0" lvl="0">
              <a:lnSpc>
                <a:spcPts val="2520"/>
              </a:lnSpc>
              <a:spcBef>
                <a:spcPct val="0"/>
              </a:spcBef>
            </a:pPr>
            <a:r>
              <a:rPr lang="en-US" sz="1800" strike="noStrike" u="none">
                <a:solidFill>
                  <a:srgbClr val="555555"/>
                </a:solidFill>
                <a:latin typeface="HK Grotesk"/>
                <a:ea typeface="HK Grotesk"/>
                <a:cs typeface="HK Grotesk"/>
                <a:sym typeface="HK Grotesk"/>
              </a:rPr>
              <a:t>The pattern of points reveals relationship strength and direction. Upward trends indicate positive correlation, downward trends indicate negative correlation.</a:t>
            </a:r>
          </a:p>
        </p:txBody>
      </p:sp>
      <p:grpSp>
        <p:nvGrpSpPr>
          <p:cNvPr name="Group 12" id="12"/>
          <p:cNvGrpSpPr/>
          <p:nvPr/>
        </p:nvGrpSpPr>
        <p:grpSpPr>
          <a:xfrm rot="0">
            <a:off x="2476500" y="8096250"/>
            <a:ext cx="13335000" cy="38100"/>
            <a:chOff x="0" y="0"/>
            <a:chExt cx="17780000" cy="50800"/>
          </a:xfrm>
        </p:grpSpPr>
        <p:sp>
          <p:nvSpPr>
            <p:cNvPr name="Freeform 13" id="13"/>
            <p:cNvSpPr/>
            <p:nvPr/>
          </p:nvSpPr>
          <p:spPr>
            <a:xfrm flipH="false" flipV="false" rot="0">
              <a:off x="0" y="0"/>
              <a:ext cx="17780000" cy="50800"/>
            </a:xfrm>
            <a:custGeom>
              <a:avLst/>
              <a:gdLst/>
              <a:ahLst/>
              <a:cxnLst/>
              <a:rect r="r" b="b" t="t" l="l"/>
              <a:pathLst>
                <a:path h="50800" w="17780000">
                  <a:moveTo>
                    <a:pt x="0" y="0"/>
                  </a:moveTo>
                  <a:lnTo>
                    <a:pt x="17780000" y="0"/>
                  </a:lnTo>
                  <a:lnTo>
                    <a:pt x="17780000" y="50800"/>
                  </a:lnTo>
                  <a:lnTo>
                    <a:pt x="0" y="50800"/>
                  </a:lnTo>
                  <a:close/>
                </a:path>
              </a:pathLst>
            </a:custGeom>
            <a:solidFill>
              <a:srgbClr val="0A4760"/>
            </a:solidFill>
          </p:spPr>
        </p:sp>
      </p:grpSp>
      <p:sp>
        <p:nvSpPr>
          <p:cNvPr name="TextBox 14" id="14"/>
          <p:cNvSpPr txBox="true"/>
          <p:nvPr/>
        </p:nvSpPr>
        <p:spPr>
          <a:xfrm rot="0">
            <a:off x="2476500" y="8334375"/>
            <a:ext cx="13335000" cy="3492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2800"/>
              </a:lnSpc>
              <a:spcBef>
                <a:spcPct val="0"/>
              </a:spcBef>
            </a:pPr>
            <a:r>
              <a:rPr lang="en-US" sz="2000" strike="noStrike" u="none">
                <a:solidFill>
                  <a:srgbClr val="0A4760"/>
                </a:solidFill>
                <a:latin typeface="HK Grotesk"/>
                <a:ea typeface="HK Grotesk"/>
                <a:cs typeface="HK Grotesk"/>
                <a:sym typeface="HK Grotesk"/>
              </a:rPr>
              <a:t>"Scatter plots are the first step in exploring relationships between variables."</a:t>
            </a:r>
          </a:p>
        </p:txBody>
      </p:sp>
      <p:sp>
        <p:nvSpPr>
          <p:cNvPr name="TextBox 15" id="15"/>
          <p:cNvSpPr txBox="true"/>
          <p:nvPr/>
        </p:nvSpPr>
        <p:spPr>
          <a:xfrm rot="0">
            <a:off x="13335000" y="9915525"/>
            <a:ext cx="4762500" cy="17335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r" marL="0" indent="0" lvl="0">
              <a:lnSpc>
                <a:spcPts val="1200"/>
              </a:lnSpc>
              <a:spcBef>
                <a:spcPct val="0"/>
              </a:spcBef>
            </a:pPr>
            <a:r>
              <a:rPr lang="en-US" sz="1200" strike="noStrike" u="none">
                <a:solidFill>
                  <a:srgbClr val="888888"/>
                </a:solidFill>
                <a:latin typeface="HK Grotesk"/>
                <a:ea typeface="HK Grotesk"/>
                <a:cs typeface="HK Grotesk"/>
                <a:sym typeface="HK Grotesk"/>
              </a:rPr>
              <a:t>Source: Author, Made by Canva</a:t>
            </a:r>
          </a:p>
        </p:txBody>
      </p:sp>
      <p:sp>
        <p:nvSpPr>
          <p:cNvPr name="Freeform 16" id="16"/>
          <p:cNvSpPr/>
          <p:nvPr/>
        </p:nvSpPr>
        <p:spPr>
          <a:xfrm flipH="false" flipV="false" rot="0">
            <a:off x="771525" y="2762250"/>
            <a:ext cx="6667500" cy="4572000"/>
          </a:xfrm>
          <a:custGeom>
            <a:avLst/>
            <a:gdLst/>
            <a:ahLst/>
            <a:cxnLst/>
            <a:rect r="r" b="b" t="t" l="l"/>
            <a:pathLst>
              <a:path h="4572000" w="6667500">
                <a:moveTo>
                  <a:pt x="0" y="0"/>
                </a:moveTo>
                <a:lnTo>
                  <a:pt x="6667500" y="0"/>
                </a:lnTo>
                <a:lnTo>
                  <a:pt x="6667500" y="4572000"/>
                </a:lnTo>
                <a:lnTo>
                  <a:pt x="0" y="4572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</p:spTree>
  </p:cSld>
  <p:clrMapOvr>
    <a:masterClrMapping/>
  </p:clrMapOvr>
</p:sld>
</file>

<file path=ppt/slides/slide10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8FAFB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0" y="0"/>
            <a:ext cx="18288000" cy="1905000"/>
            <a:chOff x="0" y="0"/>
            <a:chExt cx="24384000" cy="2540000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24384000" cy="2540000"/>
            </a:xfrm>
            <a:custGeom>
              <a:avLst/>
              <a:gdLst/>
              <a:ahLst/>
              <a:cxnLst/>
              <a:rect r="r" b="b" t="t" l="l"/>
              <a:pathLst>
                <a:path h="2540000" w="24384000">
                  <a:moveTo>
                    <a:pt x="0" y="0"/>
                  </a:moveTo>
                  <a:lnTo>
                    <a:pt x="24384000" y="0"/>
                  </a:lnTo>
                  <a:lnTo>
                    <a:pt x="24384000" y="2540000"/>
                  </a:lnTo>
                  <a:lnTo>
                    <a:pt x="0" y="2540000"/>
                  </a:lnTo>
                  <a:close/>
                </a:path>
              </a:pathLst>
            </a:custGeom>
            <a:solidFill>
              <a:srgbClr val="0A4760"/>
            </a:solidFill>
          </p:spPr>
        </p:sp>
      </p:grpSp>
      <p:sp>
        <p:nvSpPr>
          <p:cNvPr name="TextBox 4" id="4"/>
          <p:cNvSpPr txBox="true"/>
          <p:nvPr/>
        </p:nvSpPr>
        <p:spPr>
          <a:xfrm rot="0">
            <a:off x="1524000" y="542925"/>
            <a:ext cx="15240000" cy="80475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5623"/>
              </a:lnSpc>
              <a:spcBef>
                <a:spcPct val="0"/>
              </a:spcBef>
            </a:pPr>
            <a:r>
              <a:rPr lang="en-US" sz="7029" strike="noStrike" u="none">
                <a:solidFill>
                  <a:srgbClr val="FFFFFF"/>
                </a:solidFill>
                <a:latin typeface="Paalalabas Wide"/>
                <a:ea typeface="Paalalabas Wide"/>
                <a:cs typeface="Paalalabas Wide"/>
                <a:sym typeface="Paalalabas Wide"/>
              </a:rPr>
              <a:t>Positive Correlation</a:t>
            </a:r>
          </a:p>
        </p:txBody>
      </p:sp>
      <p:sp>
        <p:nvSpPr>
          <p:cNvPr name="TextBox 5" id="5"/>
          <p:cNvSpPr txBox="true"/>
          <p:nvPr/>
        </p:nvSpPr>
        <p:spPr>
          <a:xfrm rot="0">
            <a:off x="1524000" y="1143000"/>
            <a:ext cx="9525000" cy="2667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2160"/>
              </a:lnSpc>
              <a:spcBef>
                <a:spcPct val="0"/>
              </a:spcBef>
            </a:pPr>
            <a:r>
              <a:rPr lang="en-US" sz="1800" strike="noStrike" u="none">
                <a:solidFill>
                  <a:srgbClr val="A8D4E6"/>
                </a:solidFill>
                <a:latin typeface="HK Grotesk"/>
                <a:ea typeface="HK Grotesk"/>
                <a:cs typeface="HK Grotesk"/>
                <a:sym typeface="HK Grotesk"/>
              </a:rPr>
              <a:t>Visualizing the relationship between advertising spend and sales revenue</a:t>
            </a:r>
          </a:p>
        </p:txBody>
      </p:sp>
      <p:grpSp>
        <p:nvGrpSpPr>
          <p:cNvPr name="Group 6" id="6"/>
          <p:cNvGrpSpPr/>
          <p:nvPr/>
        </p:nvGrpSpPr>
        <p:grpSpPr>
          <a:xfrm rot="0">
            <a:off x="628650" y="2619375"/>
            <a:ext cx="6953250" cy="5048250"/>
            <a:chOff x="0" y="0"/>
            <a:chExt cx="9271000" cy="6731000"/>
          </a:xfrm>
        </p:grpSpPr>
        <p:sp>
          <p:nvSpPr>
            <p:cNvPr name="Freeform 7" id="7"/>
            <p:cNvSpPr/>
            <p:nvPr/>
          </p:nvSpPr>
          <p:spPr>
            <a:xfrm flipH="false" flipV="false" rot="0">
              <a:off x="0" y="0"/>
              <a:ext cx="9271000" cy="6731000"/>
            </a:xfrm>
            <a:custGeom>
              <a:avLst/>
              <a:gdLst/>
              <a:ahLst/>
              <a:cxnLst/>
              <a:rect r="r" b="b" t="t" l="l"/>
              <a:pathLst>
                <a:path h="6731000" w="9271000">
                  <a:moveTo>
                    <a:pt x="673100" y="0"/>
                  </a:moveTo>
                  <a:lnTo>
                    <a:pt x="8597900" y="0"/>
                  </a:lnTo>
                  <a:cubicBezTo>
                    <a:pt x="8969643" y="0"/>
                    <a:pt x="9271000" y="301357"/>
                    <a:pt x="9271000" y="673100"/>
                  </a:cubicBezTo>
                  <a:lnTo>
                    <a:pt x="9271000" y="6057900"/>
                  </a:lnTo>
                  <a:cubicBezTo>
                    <a:pt x="9271000" y="6429643"/>
                    <a:pt x="8969643" y="6731000"/>
                    <a:pt x="8597900" y="6731000"/>
                  </a:cubicBezTo>
                  <a:lnTo>
                    <a:pt x="673100" y="6731000"/>
                  </a:lnTo>
                  <a:cubicBezTo>
                    <a:pt x="301357" y="6731000"/>
                    <a:pt x="0" y="6429643"/>
                    <a:pt x="0" y="6057900"/>
                  </a:cubicBezTo>
                  <a:lnTo>
                    <a:pt x="0" y="673100"/>
                  </a:lnTo>
                  <a:cubicBezTo>
                    <a:pt x="0" y="301357"/>
                    <a:pt x="301357" y="0"/>
                    <a:pt x="673100" y="0"/>
                  </a:cubicBezTo>
                  <a:close/>
                </a:path>
              </a:pathLst>
            </a:custGeom>
            <a:solidFill>
              <a:srgbClr val="EEF4F7"/>
            </a:solidFill>
            <a:ln w="9525" cap="sq">
              <a:solidFill>
                <a:srgbClr val="C8DCE5"/>
              </a:solidFill>
              <a:prstDash val="solid"/>
              <a:miter/>
            </a:ln>
          </p:spPr>
        </p:sp>
      </p:grpSp>
      <p:pic>
        <p:nvPicPr>
          <p:cNvPr name="Picture 8" id="8"/>
          <p:cNvPicPr>
            <a:picLocks noChangeAspect="true"/>
          </p:cNvPicPr>
          <p:nvPr/>
        </p:nvPicPr>
        <p:blipFill>
          <a:blip r:embed="rId2"/>
          <a:stretch>
            <a:fillRect/>
          </a:stretch>
        </p:blipFill>
        <p:spPr>
          <a:xfrm rot="0">
            <a:off x="104775" y="2095500"/>
            <a:ext cx="8001000" cy="5875558"/>
          </a:xfrm>
          <a:prstGeom prst="rect">
            <a:avLst/>
          </a:prstGeom>
        </p:spPr>
      </p:pic>
      <p:grpSp>
        <p:nvGrpSpPr>
          <p:cNvPr name="Group 9" id="9"/>
          <p:cNvGrpSpPr/>
          <p:nvPr/>
        </p:nvGrpSpPr>
        <p:grpSpPr>
          <a:xfrm rot="0">
            <a:off x="7905750" y="2619375"/>
            <a:ext cx="9601200" cy="5048250"/>
            <a:chOff x="0" y="0"/>
            <a:chExt cx="12801600" cy="6731000"/>
          </a:xfrm>
        </p:grpSpPr>
        <p:sp>
          <p:nvSpPr>
            <p:cNvPr name="Freeform 10" id="10"/>
            <p:cNvSpPr/>
            <p:nvPr/>
          </p:nvSpPr>
          <p:spPr>
            <a:xfrm flipH="false" flipV="false" rot="0">
              <a:off x="0" y="0"/>
              <a:ext cx="12801600" cy="6731000"/>
            </a:xfrm>
            <a:custGeom>
              <a:avLst/>
              <a:gdLst/>
              <a:ahLst/>
              <a:cxnLst/>
              <a:rect r="r" b="b" t="t" l="l"/>
              <a:pathLst>
                <a:path h="6731000" w="12801600">
                  <a:moveTo>
                    <a:pt x="673100" y="0"/>
                  </a:moveTo>
                  <a:lnTo>
                    <a:pt x="12128500" y="0"/>
                  </a:lnTo>
                  <a:cubicBezTo>
                    <a:pt x="12500243" y="0"/>
                    <a:pt x="12801600" y="301357"/>
                    <a:pt x="12801600" y="673100"/>
                  </a:cubicBezTo>
                  <a:lnTo>
                    <a:pt x="12801600" y="6057900"/>
                  </a:lnTo>
                  <a:cubicBezTo>
                    <a:pt x="12801600" y="6429643"/>
                    <a:pt x="12500243" y="6731000"/>
                    <a:pt x="12128500" y="6731000"/>
                  </a:cubicBezTo>
                  <a:lnTo>
                    <a:pt x="673100" y="6731000"/>
                  </a:lnTo>
                  <a:cubicBezTo>
                    <a:pt x="301357" y="6731000"/>
                    <a:pt x="0" y="6429643"/>
                    <a:pt x="0" y="6057900"/>
                  </a:cubicBezTo>
                  <a:lnTo>
                    <a:pt x="0" y="673100"/>
                  </a:lnTo>
                  <a:cubicBezTo>
                    <a:pt x="0" y="301357"/>
                    <a:pt x="301357" y="0"/>
                    <a:pt x="673100" y="0"/>
                  </a:cubicBezTo>
                  <a:close/>
                </a:path>
              </a:pathLst>
            </a:custGeom>
            <a:solidFill>
              <a:srgbClr val="FFFFFF"/>
            </a:solidFill>
            <a:ln w="19050" cap="sq">
              <a:solidFill>
                <a:srgbClr val="0A4760"/>
              </a:solidFill>
              <a:prstDash val="solid"/>
              <a:miter/>
            </a:ln>
          </p:spPr>
        </p:sp>
      </p:grpSp>
      <p:sp>
        <p:nvSpPr>
          <p:cNvPr name="TextBox 11" id="11"/>
          <p:cNvSpPr txBox="true"/>
          <p:nvPr/>
        </p:nvSpPr>
        <p:spPr>
          <a:xfrm rot="0">
            <a:off x="8305800" y="3038475"/>
            <a:ext cx="8763000" cy="41148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2880"/>
              </a:lnSpc>
              <a:spcBef>
                <a:spcPct val="0"/>
              </a:spcBef>
            </a:pPr>
            <a:r>
              <a:rPr lang="en-US" sz="3600" strike="noStrike" u="none">
                <a:solidFill>
                  <a:srgbClr val="0A4760"/>
                </a:solidFill>
                <a:latin typeface="Paalalabas Wide"/>
                <a:ea typeface="Paalalabas Wide"/>
                <a:cs typeface="Paalalabas Wide"/>
                <a:sym typeface="Paalalabas Wide"/>
              </a:rPr>
              <a:t>Positive Correlation Visualization</a:t>
            </a:r>
          </a:p>
        </p:txBody>
      </p:sp>
      <p:sp>
        <p:nvSpPr>
          <p:cNvPr name="TextBox 12" id="12"/>
          <p:cNvSpPr txBox="true"/>
          <p:nvPr/>
        </p:nvSpPr>
        <p:spPr>
          <a:xfrm rot="0">
            <a:off x="8305800" y="3676650"/>
            <a:ext cx="8763000" cy="187833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2520"/>
              </a:lnSpc>
              <a:spcBef>
                <a:spcPct val="0"/>
              </a:spcBef>
            </a:pPr>
            <a:r>
              <a:rPr lang="en-US" sz="1800" strike="noStrike" u="none">
                <a:solidFill>
                  <a:srgbClr val="555555"/>
                </a:solidFill>
                <a:latin typeface="HK Grotesk"/>
                <a:ea typeface="HK Grotesk"/>
                <a:cs typeface="HK Grotesk"/>
                <a:sym typeface="HK Grotesk"/>
              </a:rPr>
              <a:t>This scatter plot demonstrates a strong positive correlation between advertising expenditure and sales revenue. As advertising spend increases, sales revenue rises proportionally, with r approaching +1.</a:t>
            </a:r>
          </a:p>
          <a:p>
            <a:pPr algn="l" marL="0" indent="0" lvl="0">
              <a:lnSpc>
                <a:spcPts val="2520"/>
              </a:lnSpc>
              <a:spcBef>
                <a:spcPct val="0"/>
              </a:spcBef>
            </a:pPr>
          </a:p>
          <a:p>
            <a:pPr algn="l" marL="0" indent="0" lvl="0">
              <a:lnSpc>
                <a:spcPts val="2520"/>
              </a:lnSpc>
              <a:spcBef>
                <a:spcPct val="0"/>
              </a:spcBef>
            </a:pPr>
            <a:r>
              <a:rPr lang="en-US" sz="1800" strike="noStrike" u="none">
                <a:solidFill>
                  <a:srgbClr val="555555"/>
                </a:solidFill>
                <a:latin typeface="HK Grotesk"/>
                <a:ea typeface="HK Grotesk"/>
                <a:cs typeface="HK Grotesk"/>
                <a:sym typeface="HK Grotesk"/>
              </a:rPr>
              <a:t>This pattern validates the effectiveness of marketing investment in driving business growth.</a:t>
            </a:r>
          </a:p>
        </p:txBody>
      </p:sp>
      <p:grpSp>
        <p:nvGrpSpPr>
          <p:cNvPr name="Group 13" id="13"/>
          <p:cNvGrpSpPr/>
          <p:nvPr/>
        </p:nvGrpSpPr>
        <p:grpSpPr>
          <a:xfrm rot="0">
            <a:off x="2476500" y="8096250"/>
            <a:ext cx="13335000" cy="38100"/>
            <a:chOff x="0" y="0"/>
            <a:chExt cx="17780000" cy="50800"/>
          </a:xfrm>
        </p:grpSpPr>
        <p:sp>
          <p:nvSpPr>
            <p:cNvPr name="Freeform 14" id="14"/>
            <p:cNvSpPr/>
            <p:nvPr/>
          </p:nvSpPr>
          <p:spPr>
            <a:xfrm flipH="false" flipV="false" rot="0">
              <a:off x="0" y="0"/>
              <a:ext cx="17780000" cy="50800"/>
            </a:xfrm>
            <a:custGeom>
              <a:avLst/>
              <a:gdLst/>
              <a:ahLst/>
              <a:cxnLst/>
              <a:rect r="r" b="b" t="t" l="l"/>
              <a:pathLst>
                <a:path h="50800" w="17780000">
                  <a:moveTo>
                    <a:pt x="0" y="0"/>
                  </a:moveTo>
                  <a:lnTo>
                    <a:pt x="17780000" y="0"/>
                  </a:lnTo>
                  <a:lnTo>
                    <a:pt x="17780000" y="50800"/>
                  </a:lnTo>
                  <a:lnTo>
                    <a:pt x="0" y="50800"/>
                  </a:lnTo>
                  <a:close/>
                </a:path>
              </a:pathLst>
            </a:custGeom>
            <a:solidFill>
              <a:srgbClr val="0A4760"/>
            </a:solidFill>
          </p:spPr>
        </p:sp>
      </p:grpSp>
      <p:sp>
        <p:nvSpPr>
          <p:cNvPr name="TextBox 15" id="15"/>
          <p:cNvSpPr txBox="true"/>
          <p:nvPr/>
        </p:nvSpPr>
        <p:spPr>
          <a:xfrm rot="0">
            <a:off x="2476500" y="8334375"/>
            <a:ext cx="13335000" cy="3492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2800"/>
              </a:lnSpc>
              <a:spcBef>
                <a:spcPct val="0"/>
              </a:spcBef>
            </a:pPr>
            <a:r>
              <a:rPr lang="en-US" sz="2000" strike="noStrike" u="none">
                <a:solidFill>
                  <a:srgbClr val="0A4760"/>
                </a:solidFill>
                <a:latin typeface="HK Grotesk"/>
                <a:ea typeface="HK Grotesk"/>
                <a:cs typeface="HK Grotesk"/>
                <a:sym typeface="HK Grotesk"/>
              </a:rPr>
              <a:t>"As one variable increases, the other increases proportionally — the hallmark of positive correlation."</a:t>
            </a:r>
          </a:p>
        </p:txBody>
      </p:sp>
      <p:sp>
        <p:nvSpPr>
          <p:cNvPr name="TextBox 16" id="16"/>
          <p:cNvSpPr txBox="true"/>
          <p:nvPr/>
        </p:nvSpPr>
        <p:spPr>
          <a:xfrm rot="0">
            <a:off x="13335000" y="9915525"/>
            <a:ext cx="4762500" cy="17335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r" marL="0" indent="0" lvl="0">
              <a:lnSpc>
                <a:spcPts val="1200"/>
              </a:lnSpc>
              <a:spcBef>
                <a:spcPct val="0"/>
              </a:spcBef>
            </a:pPr>
            <a:r>
              <a:rPr lang="en-US" sz="1200" strike="noStrike" u="none">
                <a:solidFill>
                  <a:srgbClr val="888888"/>
                </a:solidFill>
                <a:latin typeface="HK Grotesk"/>
                <a:ea typeface="HK Grotesk"/>
                <a:cs typeface="HK Grotesk"/>
                <a:sym typeface="HK Grotesk"/>
              </a:rPr>
              <a:t>Source: Author, Made by Canva</a:t>
            </a:r>
          </a:p>
        </p:txBody>
      </p:sp>
    </p:spTree>
  </p:cSld>
  <p:clrMapOvr>
    <a:masterClrMapping/>
  </p:clrMapOvr>
</p:sld>
</file>

<file path=ppt/slides/slide1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8FAFB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0" y="0"/>
            <a:ext cx="18288000" cy="1905000"/>
            <a:chOff x="0" y="0"/>
            <a:chExt cx="24384000" cy="2540000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24384000" cy="2540000"/>
            </a:xfrm>
            <a:custGeom>
              <a:avLst/>
              <a:gdLst/>
              <a:ahLst/>
              <a:cxnLst/>
              <a:rect r="r" b="b" t="t" l="l"/>
              <a:pathLst>
                <a:path h="2540000" w="24384000">
                  <a:moveTo>
                    <a:pt x="0" y="0"/>
                  </a:moveTo>
                  <a:lnTo>
                    <a:pt x="24384000" y="0"/>
                  </a:lnTo>
                  <a:lnTo>
                    <a:pt x="24384000" y="2540000"/>
                  </a:lnTo>
                  <a:lnTo>
                    <a:pt x="0" y="2540000"/>
                  </a:lnTo>
                  <a:close/>
                </a:path>
              </a:pathLst>
            </a:custGeom>
            <a:solidFill>
              <a:srgbClr val="0A4760"/>
            </a:solidFill>
          </p:spPr>
        </p:sp>
      </p:grpSp>
      <p:sp>
        <p:nvSpPr>
          <p:cNvPr name="TextBox 4" id="4"/>
          <p:cNvSpPr txBox="true"/>
          <p:nvPr/>
        </p:nvSpPr>
        <p:spPr>
          <a:xfrm rot="0">
            <a:off x="1524000" y="542925"/>
            <a:ext cx="15240000" cy="80475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5623"/>
              </a:lnSpc>
              <a:spcBef>
                <a:spcPct val="0"/>
              </a:spcBef>
            </a:pPr>
            <a:r>
              <a:rPr lang="en-US" sz="7029" strike="noStrike" u="none">
                <a:solidFill>
                  <a:srgbClr val="FFFFFF"/>
                </a:solidFill>
                <a:latin typeface="Paalalabas Wide"/>
                <a:ea typeface="Paalalabas Wide"/>
                <a:cs typeface="Paalalabas Wide"/>
                <a:sym typeface="Paalalabas Wide"/>
              </a:rPr>
              <a:t>Negative Correlation</a:t>
            </a:r>
          </a:p>
        </p:txBody>
      </p:sp>
      <p:sp>
        <p:nvSpPr>
          <p:cNvPr name="TextBox 5" id="5"/>
          <p:cNvSpPr txBox="true"/>
          <p:nvPr/>
        </p:nvSpPr>
        <p:spPr>
          <a:xfrm rot="0">
            <a:off x="1524000" y="1143000"/>
            <a:ext cx="9525000" cy="2667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2160"/>
              </a:lnSpc>
              <a:spcBef>
                <a:spcPct val="0"/>
              </a:spcBef>
            </a:pPr>
            <a:r>
              <a:rPr lang="en-US" sz="1800" strike="noStrike" u="none">
                <a:solidFill>
                  <a:srgbClr val="A8D4E6"/>
                </a:solidFill>
                <a:latin typeface="HK Grotesk"/>
                <a:ea typeface="HK Grotesk"/>
                <a:cs typeface="HK Grotesk"/>
                <a:sym typeface="HK Grotesk"/>
              </a:rPr>
              <a:t>Visualizing inverse relationships between variables</a:t>
            </a:r>
          </a:p>
        </p:txBody>
      </p:sp>
      <p:grpSp>
        <p:nvGrpSpPr>
          <p:cNvPr name="Group 6" id="6"/>
          <p:cNvGrpSpPr/>
          <p:nvPr/>
        </p:nvGrpSpPr>
        <p:grpSpPr>
          <a:xfrm rot="0">
            <a:off x="628650" y="2619375"/>
            <a:ext cx="6953250" cy="5048250"/>
            <a:chOff x="0" y="0"/>
            <a:chExt cx="9271000" cy="6731000"/>
          </a:xfrm>
        </p:grpSpPr>
        <p:sp>
          <p:nvSpPr>
            <p:cNvPr name="Freeform 7" id="7"/>
            <p:cNvSpPr/>
            <p:nvPr/>
          </p:nvSpPr>
          <p:spPr>
            <a:xfrm flipH="false" flipV="false" rot="0">
              <a:off x="0" y="0"/>
              <a:ext cx="9271000" cy="6731000"/>
            </a:xfrm>
            <a:custGeom>
              <a:avLst/>
              <a:gdLst/>
              <a:ahLst/>
              <a:cxnLst/>
              <a:rect r="r" b="b" t="t" l="l"/>
              <a:pathLst>
                <a:path h="6731000" w="9271000">
                  <a:moveTo>
                    <a:pt x="673100" y="0"/>
                  </a:moveTo>
                  <a:lnTo>
                    <a:pt x="8597900" y="0"/>
                  </a:lnTo>
                  <a:cubicBezTo>
                    <a:pt x="8969643" y="0"/>
                    <a:pt x="9271000" y="301357"/>
                    <a:pt x="9271000" y="673100"/>
                  </a:cubicBezTo>
                  <a:lnTo>
                    <a:pt x="9271000" y="6057900"/>
                  </a:lnTo>
                  <a:cubicBezTo>
                    <a:pt x="9271000" y="6429643"/>
                    <a:pt x="8969643" y="6731000"/>
                    <a:pt x="8597900" y="6731000"/>
                  </a:cubicBezTo>
                  <a:lnTo>
                    <a:pt x="673100" y="6731000"/>
                  </a:lnTo>
                  <a:cubicBezTo>
                    <a:pt x="301357" y="6731000"/>
                    <a:pt x="0" y="6429643"/>
                    <a:pt x="0" y="6057900"/>
                  </a:cubicBezTo>
                  <a:lnTo>
                    <a:pt x="0" y="673100"/>
                  </a:lnTo>
                  <a:cubicBezTo>
                    <a:pt x="0" y="301357"/>
                    <a:pt x="301357" y="0"/>
                    <a:pt x="673100" y="0"/>
                  </a:cubicBezTo>
                  <a:close/>
                </a:path>
              </a:pathLst>
            </a:custGeom>
            <a:solidFill>
              <a:srgbClr val="EEF4F7"/>
            </a:solidFill>
            <a:ln w="9525" cap="sq">
              <a:solidFill>
                <a:srgbClr val="C8DCE5"/>
              </a:solidFill>
              <a:prstDash val="solid"/>
              <a:miter/>
            </a:ln>
          </p:spPr>
        </p:sp>
      </p:grpSp>
      <p:pic>
        <p:nvPicPr>
          <p:cNvPr name="Picture 8" id="8"/>
          <p:cNvPicPr>
            <a:picLocks noChangeAspect="true"/>
          </p:cNvPicPr>
          <p:nvPr/>
        </p:nvPicPr>
        <p:blipFill>
          <a:blip r:embed="rId2"/>
          <a:stretch>
            <a:fillRect/>
          </a:stretch>
        </p:blipFill>
        <p:spPr>
          <a:xfrm rot="0">
            <a:off x="104775" y="2095500"/>
            <a:ext cx="8001000" cy="6092724"/>
          </a:xfrm>
          <a:prstGeom prst="rect">
            <a:avLst/>
          </a:prstGeom>
        </p:spPr>
      </p:pic>
      <p:grpSp>
        <p:nvGrpSpPr>
          <p:cNvPr name="Group 9" id="9"/>
          <p:cNvGrpSpPr/>
          <p:nvPr/>
        </p:nvGrpSpPr>
        <p:grpSpPr>
          <a:xfrm rot="0">
            <a:off x="7905750" y="2619375"/>
            <a:ext cx="9601200" cy="5048250"/>
            <a:chOff x="0" y="0"/>
            <a:chExt cx="12801600" cy="6731000"/>
          </a:xfrm>
        </p:grpSpPr>
        <p:sp>
          <p:nvSpPr>
            <p:cNvPr name="Freeform 10" id="10"/>
            <p:cNvSpPr/>
            <p:nvPr/>
          </p:nvSpPr>
          <p:spPr>
            <a:xfrm flipH="false" flipV="false" rot="0">
              <a:off x="0" y="0"/>
              <a:ext cx="12801600" cy="6731000"/>
            </a:xfrm>
            <a:custGeom>
              <a:avLst/>
              <a:gdLst/>
              <a:ahLst/>
              <a:cxnLst/>
              <a:rect r="r" b="b" t="t" l="l"/>
              <a:pathLst>
                <a:path h="6731000" w="12801600">
                  <a:moveTo>
                    <a:pt x="673100" y="0"/>
                  </a:moveTo>
                  <a:lnTo>
                    <a:pt x="12128500" y="0"/>
                  </a:lnTo>
                  <a:cubicBezTo>
                    <a:pt x="12500243" y="0"/>
                    <a:pt x="12801600" y="301357"/>
                    <a:pt x="12801600" y="673100"/>
                  </a:cubicBezTo>
                  <a:lnTo>
                    <a:pt x="12801600" y="6057900"/>
                  </a:lnTo>
                  <a:cubicBezTo>
                    <a:pt x="12801600" y="6429643"/>
                    <a:pt x="12500243" y="6731000"/>
                    <a:pt x="12128500" y="6731000"/>
                  </a:cubicBezTo>
                  <a:lnTo>
                    <a:pt x="673100" y="6731000"/>
                  </a:lnTo>
                  <a:cubicBezTo>
                    <a:pt x="301357" y="6731000"/>
                    <a:pt x="0" y="6429643"/>
                    <a:pt x="0" y="6057900"/>
                  </a:cubicBezTo>
                  <a:lnTo>
                    <a:pt x="0" y="673100"/>
                  </a:lnTo>
                  <a:cubicBezTo>
                    <a:pt x="0" y="301357"/>
                    <a:pt x="301357" y="0"/>
                    <a:pt x="673100" y="0"/>
                  </a:cubicBezTo>
                  <a:close/>
                </a:path>
              </a:pathLst>
            </a:custGeom>
            <a:solidFill>
              <a:srgbClr val="FFFFFF"/>
            </a:solidFill>
            <a:ln w="19050" cap="sq">
              <a:solidFill>
                <a:srgbClr val="0A4760"/>
              </a:solidFill>
              <a:prstDash val="solid"/>
              <a:miter/>
            </a:ln>
          </p:spPr>
        </p:sp>
      </p:grpSp>
      <p:sp>
        <p:nvSpPr>
          <p:cNvPr name="TextBox 11" id="11"/>
          <p:cNvSpPr txBox="true"/>
          <p:nvPr/>
        </p:nvSpPr>
        <p:spPr>
          <a:xfrm rot="0">
            <a:off x="8305800" y="3038475"/>
            <a:ext cx="8763000" cy="41148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2880"/>
              </a:lnSpc>
              <a:spcBef>
                <a:spcPct val="0"/>
              </a:spcBef>
            </a:pPr>
            <a:r>
              <a:rPr lang="en-US" sz="3600" strike="noStrike" u="none">
                <a:solidFill>
                  <a:srgbClr val="0A4760"/>
                </a:solidFill>
                <a:latin typeface="Paalalabas Wide"/>
                <a:ea typeface="Paalalabas Wide"/>
                <a:cs typeface="Paalalabas Wide"/>
                <a:sym typeface="Paalalabas Wide"/>
              </a:rPr>
              <a:t>Negative Correlation Visualization</a:t>
            </a:r>
          </a:p>
        </p:txBody>
      </p:sp>
      <p:sp>
        <p:nvSpPr>
          <p:cNvPr name="TextBox 12" id="12"/>
          <p:cNvSpPr txBox="true"/>
          <p:nvPr/>
        </p:nvSpPr>
        <p:spPr>
          <a:xfrm rot="0">
            <a:off x="8305800" y="3676650"/>
            <a:ext cx="8763000" cy="156400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2520"/>
              </a:lnSpc>
              <a:spcBef>
                <a:spcPct val="0"/>
              </a:spcBef>
            </a:pPr>
            <a:r>
              <a:rPr lang="en-US" sz="1800" strike="noStrike" u="none">
                <a:solidFill>
                  <a:srgbClr val="555555"/>
                </a:solidFill>
                <a:latin typeface="HK Grotesk"/>
                <a:ea typeface="HK Grotesk"/>
                <a:cs typeface="HK Grotesk"/>
                <a:sym typeface="HK Grotesk"/>
              </a:rPr>
              <a:t>Points cluster around a downward slope, with correlation coefficient ranging from -1 to 0.</a:t>
            </a:r>
          </a:p>
          <a:p>
            <a:pPr algn="l" marL="0" indent="0" lvl="0">
              <a:lnSpc>
                <a:spcPts val="2520"/>
              </a:lnSpc>
              <a:spcBef>
                <a:spcPct val="0"/>
              </a:spcBef>
            </a:pPr>
          </a:p>
          <a:p>
            <a:pPr algn="l" marL="0" indent="0" lvl="0">
              <a:lnSpc>
                <a:spcPts val="2520"/>
              </a:lnSpc>
              <a:spcBef>
                <a:spcPct val="0"/>
              </a:spcBef>
            </a:pPr>
            <a:r>
              <a:rPr lang="en-US" sz="1800" strike="noStrike" u="none">
                <a:solidFill>
                  <a:srgbClr val="555555"/>
                </a:solidFill>
                <a:latin typeface="HK Grotesk"/>
                <a:ea typeface="HK Grotesk"/>
                <a:cs typeface="HK Grotesk"/>
                <a:sym typeface="HK Grotesk"/>
              </a:rPr>
              <a:t>Example: As vehicle age increases, resale value decreases. This inverse relationship is common in depreciation analysis.</a:t>
            </a:r>
          </a:p>
        </p:txBody>
      </p:sp>
      <p:grpSp>
        <p:nvGrpSpPr>
          <p:cNvPr name="Group 13" id="13"/>
          <p:cNvGrpSpPr/>
          <p:nvPr/>
        </p:nvGrpSpPr>
        <p:grpSpPr>
          <a:xfrm rot="0">
            <a:off x="2476500" y="8096250"/>
            <a:ext cx="13335000" cy="38100"/>
            <a:chOff x="0" y="0"/>
            <a:chExt cx="17780000" cy="50800"/>
          </a:xfrm>
        </p:grpSpPr>
        <p:sp>
          <p:nvSpPr>
            <p:cNvPr name="Freeform 14" id="14"/>
            <p:cNvSpPr/>
            <p:nvPr/>
          </p:nvSpPr>
          <p:spPr>
            <a:xfrm flipH="false" flipV="false" rot="0">
              <a:off x="0" y="0"/>
              <a:ext cx="17780000" cy="50800"/>
            </a:xfrm>
            <a:custGeom>
              <a:avLst/>
              <a:gdLst/>
              <a:ahLst/>
              <a:cxnLst/>
              <a:rect r="r" b="b" t="t" l="l"/>
              <a:pathLst>
                <a:path h="50800" w="17780000">
                  <a:moveTo>
                    <a:pt x="0" y="0"/>
                  </a:moveTo>
                  <a:lnTo>
                    <a:pt x="17780000" y="0"/>
                  </a:lnTo>
                  <a:lnTo>
                    <a:pt x="17780000" y="50800"/>
                  </a:lnTo>
                  <a:lnTo>
                    <a:pt x="0" y="50800"/>
                  </a:lnTo>
                  <a:close/>
                </a:path>
              </a:pathLst>
            </a:custGeom>
            <a:solidFill>
              <a:srgbClr val="0A4760"/>
            </a:solidFill>
          </p:spPr>
        </p:sp>
      </p:grpSp>
      <p:sp>
        <p:nvSpPr>
          <p:cNvPr name="TextBox 15" id="15"/>
          <p:cNvSpPr txBox="true"/>
          <p:nvPr/>
        </p:nvSpPr>
        <p:spPr>
          <a:xfrm rot="0">
            <a:off x="2476500" y="8334375"/>
            <a:ext cx="13335000" cy="3492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2800"/>
              </a:lnSpc>
              <a:spcBef>
                <a:spcPct val="0"/>
              </a:spcBef>
            </a:pPr>
            <a:r>
              <a:rPr lang="en-US" sz="2000" strike="noStrike" u="none">
                <a:solidFill>
                  <a:srgbClr val="0A4760"/>
                </a:solidFill>
                <a:latin typeface="HK Grotesk"/>
                <a:ea typeface="HK Grotesk"/>
                <a:cs typeface="HK Grotesk"/>
                <a:sym typeface="HK Grotesk"/>
              </a:rPr>
              <a:t>"As one variable increases, the other decreases — the defining pattern of negative correlation."</a:t>
            </a:r>
          </a:p>
        </p:txBody>
      </p:sp>
      <p:sp>
        <p:nvSpPr>
          <p:cNvPr name="TextBox 16" id="16"/>
          <p:cNvSpPr txBox="true"/>
          <p:nvPr/>
        </p:nvSpPr>
        <p:spPr>
          <a:xfrm rot="0">
            <a:off x="13335000" y="9915525"/>
            <a:ext cx="4762500" cy="17335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r" marL="0" indent="0" lvl="0">
              <a:lnSpc>
                <a:spcPts val="1200"/>
              </a:lnSpc>
              <a:spcBef>
                <a:spcPct val="0"/>
              </a:spcBef>
            </a:pPr>
            <a:r>
              <a:rPr lang="en-US" sz="1200" strike="noStrike" u="none">
                <a:solidFill>
                  <a:srgbClr val="888888"/>
                </a:solidFill>
                <a:latin typeface="HK Grotesk"/>
                <a:ea typeface="HK Grotesk"/>
                <a:cs typeface="HK Grotesk"/>
                <a:sym typeface="HK Grotesk"/>
              </a:rPr>
              <a:t>Source: Author, Made by Canva</a:t>
            </a:r>
          </a:p>
        </p:txBody>
      </p:sp>
    </p:spTree>
  </p:cSld>
  <p:clrMapOvr>
    <a:masterClrMapping/>
  </p:clrMapOvr>
</p:sld>
</file>

<file path=ppt/slides/slide1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8FAFB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0" y="0"/>
            <a:ext cx="18288000" cy="1905000"/>
            <a:chOff x="0" y="0"/>
            <a:chExt cx="24384000" cy="2540000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24384000" cy="2540000"/>
            </a:xfrm>
            <a:custGeom>
              <a:avLst/>
              <a:gdLst/>
              <a:ahLst/>
              <a:cxnLst/>
              <a:rect r="r" b="b" t="t" l="l"/>
              <a:pathLst>
                <a:path h="2540000" w="24384000">
                  <a:moveTo>
                    <a:pt x="0" y="0"/>
                  </a:moveTo>
                  <a:lnTo>
                    <a:pt x="24384000" y="0"/>
                  </a:lnTo>
                  <a:lnTo>
                    <a:pt x="24384000" y="2540000"/>
                  </a:lnTo>
                  <a:lnTo>
                    <a:pt x="0" y="2540000"/>
                  </a:lnTo>
                  <a:close/>
                </a:path>
              </a:pathLst>
            </a:custGeom>
            <a:solidFill>
              <a:srgbClr val="0A4760"/>
            </a:solidFill>
          </p:spPr>
        </p:sp>
      </p:grpSp>
      <p:sp>
        <p:nvSpPr>
          <p:cNvPr name="TextBox 4" id="4"/>
          <p:cNvSpPr txBox="true"/>
          <p:nvPr/>
        </p:nvSpPr>
        <p:spPr>
          <a:xfrm rot="0">
            <a:off x="1524000" y="542925"/>
            <a:ext cx="15240000" cy="80475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5623"/>
              </a:lnSpc>
              <a:spcBef>
                <a:spcPct val="0"/>
              </a:spcBef>
            </a:pPr>
            <a:r>
              <a:rPr lang="en-US" sz="7029" strike="noStrike" u="none">
                <a:solidFill>
                  <a:srgbClr val="FFFFFF"/>
                </a:solidFill>
                <a:latin typeface="Paalalabas Wide"/>
                <a:ea typeface="Paalalabas Wide"/>
                <a:cs typeface="Paalalabas Wide"/>
                <a:sym typeface="Paalalabas Wide"/>
              </a:rPr>
              <a:t>No Correlation</a:t>
            </a:r>
          </a:p>
        </p:txBody>
      </p:sp>
      <p:sp>
        <p:nvSpPr>
          <p:cNvPr name="TextBox 5" id="5"/>
          <p:cNvSpPr txBox="true"/>
          <p:nvPr/>
        </p:nvSpPr>
        <p:spPr>
          <a:xfrm rot="0">
            <a:off x="1524000" y="1143000"/>
            <a:ext cx="9525000" cy="2667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2160"/>
              </a:lnSpc>
              <a:spcBef>
                <a:spcPct val="0"/>
              </a:spcBef>
            </a:pPr>
            <a:r>
              <a:rPr lang="en-US" sz="1800" strike="noStrike" u="none">
                <a:solidFill>
                  <a:srgbClr val="A8D4E6"/>
                </a:solidFill>
                <a:latin typeface="HK Grotesk"/>
                <a:ea typeface="HK Grotesk"/>
                <a:cs typeface="HK Grotesk"/>
                <a:sym typeface="HK Grotesk"/>
              </a:rPr>
              <a:t>When variables show no systematic relationship</a:t>
            </a:r>
          </a:p>
        </p:txBody>
      </p:sp>
      <p:grpSp>
        <p:nvGrpSpPr>
          <p:cNvPr name="Group 6" id="6"/>
          <p:cNvGrpSpPr/>
          <p:nvPr/>
        </p:nvGrpSpPr>
        <p:grpSpPr>
          <a:xfrm rot="0">
            <a:off x="628650" y="2619375"/>
            <a:ext cx="6953250" cy="5048250"/>
            <a:chOff x="0" y="0"/>
            <a:chExt cx="9271000" cy="6731000"/>
          </a:xfrm>
        </p:grpSpPr>
        <p:sp>
          <p:nvSpPr>
            <p:cNvPr name="Freeform 7" id="7"/>
            <p:cNvSpPr/>
            <p:nvPr/>
          </p:nvSpPr>
          <p:spPr>
            <a:xfrm flipH="false" flipV="false" rot="0">
              <a:off x="0" y="0"/>
              <a:ext cx="9271000" cy="6731000"/>
            </a:xfrm>
            <a:custGeom>
              <a:avLst/>
              <a:gdLst/>
              <a:ahLst/>
              <a:cxnLst/>
              <a:rect r="r" b="b" t="t" l="l"/>
              <a:pathLst>
                <a:path h="6731000" w="9271000">
                  <a:moveTo>
                    <a:pt x="673100" y="0"/>
                  </a:moveTo>
                  <a:lnTo>
                    <a:pt x="8597900" y="0"/>
                  </a:lnTo>
                  <a:cubicBezTo>
                    <a:pt x="8969643" y="0"/>
                    <a:pt x="9271000" y="301357"/>
                    <a:pt x="9271000" y="673100"/>
                  </a:cubicBezTo>
                  <a:lnTo>
                    <a:pt x="9271000" y="6057900"/>
                  </a:lnTo>
                  <a:cubicBezTo>
                    <a:pt x="9271000" y="6429643"/>
                    <a:pt x="8969643" y="6731000"/>
                    <a:pt x="8597900" y="6731000"/>
                  </a:cubicBezTo>
                  <a:lnTo>
                    <a:pt x="673100" y="6731000"/>
                  </a:lnTo>
                  <a:cubicBezTo>
                    <a:pt x="301357" y="6731000"/>
                    <a:pt x="0" y="6429643"/>
                    <a:pt x="0" y="6057900"/>
                  </a:cubicBezTo>
                  <a:lnTo>
                    <a:pt x="0" y="673100"/>
                  </a:lnTo>
                  <a:cubicBezTo>
                    <a:pt x="0" y="301357"/>
                    <a:pt x="301357" y="0"/>
                    <a:pt x="673100" y="0"/>
                  </a:cubicBezTo>
                  <a:close/>
                </a:path>
              </a:pathLst>
            </a:custGeom>
            <a:solidFill>
              <a:srgbClr val="EEF4F7"/>
            </a:solidFill>
            <a:ln w="9525" cap="sq">
              <a:solidFill>
                <a:srgbClr val="C8DCE5"/>
              </a:solidFill>
              <a:prstDash val="solid"/>
              <a:miter/>
            </a:ln>
          </p:spPr>
        </p:sp>
      </p:grpSp>
      <p:pic>
        <p:nvPicPr>
          <p:cNvPr name="Picture 8" id="8"/>
          <p:cNvPicPr>
            <a:picLocks noChangeAspect="true"/>
          </p:cNvPicPr>
          <p:nvPr/>
        </p:nvPicPr>
        <p:blipFill>
          <a:blip r:embed="rId2"/>
          <a:stretch>
            <a:fillRect/>
          </a:stretch>
        </p:blipFill>
        <p:spPr>
          <a:xfrm rot="0">
            <a:off x="104775" y="2095500"/>
            <a:ext cx="8001000" cy="5991107"/>
          </a:xfrm>
          <a:prstGeom prst="rect">
            <a:avLst/>
          </a:prstGeom>
        </p:spPr>
      </p:pic>
      <p:grpSp>
        <p:nvGrpSpPr>
          <p:cNvPr name="Group 9" id="9"/>
          <p:cNvGrpSpPr/>
          <p:nvPr/>
        </p:nvGrpSpPr>
        <p:grpSpPr>
          <a:xfrm rot="0">
            <a:off x="7905750" y="2619375"/>
            <a:ext cx="9601200" cy="5048250"/>
            <a:chOff x="0" y="0"/>
            <a:chExt cx="12801600" cy="6731000"/>
          </a:xfrm>
        </p:grpSpPr>
        <p:sp>
          <p:nvSpPr>
            <p:cNvPr name="Freeform 10" id="10"/>
            <p:cNvSpPr/>
            <p:nvPr/>
          </p:nvSpPr>
          <p:spPr>
            <a:xfrm flipH="false" flipV="false" rot="0">
              <a:off x="0" y="0"/>
              <a:ext cx="12801600" cy="6731000"/>
            </a:xfrm>
            <a:custGeom>
              <a:avLst/>
              <a:gdLst/>
              <a:ahLst/>
              <a:cxnLst/>
              <a:rect r="r" b="b" t="t" l="l"/>
              <a:pathLst>
                <a:path h="6731000" w="12801600">
                  <a:moveTo>
                    <a:pt x="673100" y="0"/>
                  </a:moveTo>
                  <a:lnTo>
                    <a:pt x="12128500" y="0"/>
                  </a:lnTo>
                  <a:cubicBezTo>
                    <a:pt x="12500243" y="0"/>
                    <a:pt x="12801600" y="301357"/>
                    <a:pt x="12801600" y="673100"/>
                  </a:cubicBezTo>
                  <a:lnTo>
                    <a:pt x="12801600" y="6057900"/>
                  </a:lnTo>
                  <a:cubicBezTo>
                    <a:pt x="12801600" y="6429643"/>
                    <a:pt x="12500243" y="6731000"/>
                    <a:pt x="12128500" y="6731000"/>
                  </a:cubicBezTo>
                  <a:lnTo>
                    <a:pt x="673100" y="6731000"/>
                  </a:lnTo>
                  <a:cubicBezTo>
                    <a:pt x="301357" y="6731000"/>
                    <a:pt x="0" y="6429643"/>
                    <a:pt x="0" y="6057900"/>
                  </a:cubicBezTo>
                  <a:lnTo>
                    <a:pt x="0" y="673100"/>
                  </a:lnTo>
                  <a:cubicBezTo>
                    <a:pt x="0" y="301357"/>
                    <a:pt x="301357" y="0"/>
                    <a:pt x="673100" y="0"/>
                  </a:cubicBezTo>
                  <a:close/>
                </a:path>
              </a:pathLst>
            </a:custGeom>
            <a:solidFill>
              <a:srgbClr val="FFFFFF"/>
            </a:solidFill>
            <a:ln w="19050" cap="sq">
              <a:solidFill>
                <a:srgbClr val="0A4760"/>
              </a:solidFill>
              <a:prstDash val="solid"/>
              <a:miter/>
            </a:ln>
          </p:spPr>
        </p:sp>
      </p:grpSp>
      <p:sp>
        <p:nvSpPr>
          <p:cNvPr name="TextBox 11" id="11"/>
          <p:cNvSpPr txBox="true"/>
          <p:nvPr/>
        </p:nvSpPr>
        <p:spPr>
          <a:xfrm rot="0">
            <a:off x="8305800" y="3038475"/>
            <a:ext cx="8763000" cy="41148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2880"/>
              </a:lnSpc>
              <a:spcBef>
                <a:spcPct val="0"/>
              </a:spcBef>
            </a:pPr>
            <a:r>
              <a:rPr lang="en-US" sz="3600" strike="noStrike" u="none">
                <a:solidFill>
                  <a:srgbClr val="0A4760"/>
                </a:solidFill>
                <a:latin typeface="Paalalabas Wide"/>
                <a:ea typeface="Paalalabas Wide"/>
                <a:cs typeface="Paalalabas Wide"/>
                <a:sym typeface="Paalalabas Wide"/>
              </a:rPr>
              <a:t>No Correlation Visualization</a:t>
            </a:r>
          </a:p>
        </p:txBody>
      </p:sp>
      <p:sp>
        <p:nvSpPr>
          <p:cNvPr name="TextBox 12" id="12"/>
          <p:cNvSpPr txBox="true"/>
          <p:nvPr/>
        </p:nvSpPr>
        <p:spPr>
          <a:xfrm rot="0">
            <a:off x="8305800" y="3676650"/>
            <a:ext cx="8763000" cy="124968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2520"/>
              </a:lnSpc>
              <a:spcBef>
                <a:spcPct val="0"/>
              </a:spcBef>
            </a:pPr>
            <a:r>
              <a:rPr lang="en-US" sz="1800" strike="noStrike" u="none">
                <a:solidFill>
                  <a:srgbClr val="555555"/>
                </a:solidFill>
                <a:latin typeface="HK Grotesk"/>
                <a:ea typeface="HK Grotesk"/>
                <a:cs typeface="HK Grotesk"/>
                <a:sym typeface="HK Grotesk"/>
              </a:rPr>
              <a:t>Points are scattered randomly with no discernible pattern. The correlation coefficient is near zero, indicating no linear relationship exists between the variables.</a:t>
            </a:r>
          </a:p>
          <a:p>
            <a:pPr algn="l" marL="0" indent="0" lvl="0">
              <a:lnSpc>
                <a:spcPts val="2520"/>
              </a:lnSpc>
              <a:spcBef>
                <a:spcPct val="0"/>
              </a:spcBef>
            </a:pPr>
          </a:p>
          <a:p>
            <a:pPr algn="l" marL="0" indent="0" lvl="0">
              <a:lnSpc>
                <a:spcPts val="2520"/>
              </a:lnSpc>
              <a:spcBef>
                <a:spcPct val="0"/>
              </a:spcBef>
            </a:pPr>
            <a:r>
              <a:rPr lang="en-US" sz="1800" strike="noStrike" u="none">
                <a:solidFill>
                  <a:srgbClr val="555555"/>
                </a:solidFill>
                <a:latin typeface="HK Grotesk"/>
                <a:ea typeface="HK Grotesk"/>
                <a:cs typeface="HK Grotesk"/>
                <a:sym typeface="HK Grotesk"/>
              </a:rPr>
              <a:t>Example: Employee ID number has no predictive relationship with salary level.</a:t>
            </a:r>
          </a:p>
        </p:txBody>
      </p:sp>
      <p:grpSp>
        <p:nvGrpSpPr>
          <p:cNvPr name="Group 13" id="13"/>
          <p:cNvGrpSpPr/>
          <p:nvPr/>
        </p:nvGrpSpPr>
        <p:grpSpPr>
          <a:xfrm rot="0">
            <a:off x="2476500" y="8096250"/>
            <a:ext cx="13335000" cy="38100"/>
            <a:chOff x="0" y="0"/>
            <a:chExt cx="17780000" cy="50800"/>
          </a:xfrm>
        </p:grpSpPr>
        <p:sp>
          <p:nvSpPr>
            <p:cNvPr name="Freeform 14" id="14"/>
            <p:cNvSpPr/>
            <p:nvPr/>
          </p:nvSpPr>
          <p:spPr>
            <a:xfrm flipH="false" flipV="false" rot="0">
              <a:off x="0" y="0"/>
              <a:ext cx="17780000" cy="50800"/>
            </a:xfrm>
            <a:custGeom>
              <a:avLst/>
              <a:gdLst/>
              <a:ahLst/>
              <a:cxnLst/>
              <a:rect r="r" b="b" t="t" l="l"/>
              <a:pathLst>
                <a:path h="50800" w="17780000">
                  <a:moveTo>
                    <a:pt x="0" y="0"/>
                  </a:moveTo>
                  <a:lnTo>
                    <a:pt x="17780000" y="0"/>
                  </a:lnTo>
                  <a:lnTo>
                    <a:pt x="17780000" y="50800"/>
                  </a:lnTo>
                  <a:lnTo>
                    <a:pt x="0" y="50800"/>
                  </a:lnTo>
                  <a:close/>
                </a:path>
              </a:pathLst>
            </a:custGeom>
            <a:solidFill>
              <a:srgbClr val="0A4760"/>
            </a:solidFill>
          </p:spPr>
        </p:sp>
      </p:grpSp>
      <p:sp>
        <p:nvSpPr>
          <p:cNvPr name="TextBox 15" id="15"/>
          <p:cNvSpPr txBox="true"/>
          <p:nvPr/>
        </p:nvSpPr>
        <p:spPr>
          <a:xfrm rot="0">
            <a:off x="2476500" y="8334375"/>
            <a:ext cx="13335000" cy="3492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2800"/>
              </a:lnSpc>
              <a:spcBef>
                <a:spcPct val="0"/>
              </a:spcBef>
            </a:pPr>
            <a:r>
              <a:rPr lang="en-US" sz="2000" strike="noStrike" u="none">
                <a:solidFill>
                  <a:srgbClr val="0A4760"/>
                </a:solidFill>
                <a:latin typeface="HK Grotesk"/>
                <a:ea typeface="HK Grotesk"/>
                <a:cs typeface="HK Grotesk"/>
                <a:sym typeface="HK Grotesk"/>
              </a:rPr>
              <a:t>"No correlation means no predictable linear pattern — the variables are independent of each other."</a:t>
            </a:r>
          </a:p>
        </p:txBody>
      </p:sp>
      <p:sp>
        <p:nvSpPr>
          <p:cNvPr name="TextBox 16" id="16"/>
          <p:cNvSpPr txBox="true"/>
          <p:nvPr/>
        </p:nvSpPr>
        <p:spPr>
          <a:xfrm rot="0">
            <a:off x="13335000" y="9915525"/>
            <a:ext cx="4762500" cy="17335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r" marL="0" indent="0" lvl="0">
              <a:lnSpc>
                <a:spcPts val="1200"/>
              </a:lnSpc>
              <a:spcBef>
                <a:spcPct val="0"/>
              </a:spcBef>
            </a:pPr>
            <a:r>
              <a:rPr lang="en-US" sz="1200" strike="noStrike" u="none">
                <a:solidFill>
                  <a:srgbClr val="888888"/>
                </a:solidFill>
                <a:latin typeface="HK Grotesk"/>
                <a:ea typeface="HK Grotesk"/>
                <a:cs typeface="HK Grotesk"/>
                <a:sym typeface="HK Grotesk"/>
              </a:rPr>
              <a:t>Source: Author, Made by Canva</a:t>
            </a:r>
          </a:p>
        </p:txBody>
      </p:sp>
    </p:spTree>
  </p:cSld>
  <p:clrMapOvr>
    <a:masterClrMapping/>
  </p:clrMapOvr>
</p:sld>
</file>

<file path=ppt/slides/slide13.xml><?xml version="1.0" encoding="utf-8"?>
<p:sld xmlns:p="http://schemas.openxmlformats.org/presentationml/2006/main" xmlns:a="http://schemas.openxmlformats.org/drawingml/2006/main">
  <p:cSld>
    <p:bg>
      <p:bgPr>
        <a:solidFill>
          <a:srgbClr val="F8FAFB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0" y="0"/>
            <a:ext cx="18288000" cy="1905000"/>
            <a:chOff x="0" y="0"/>
            <a:chExt cx="24384000" cy="2540000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24384000" cy="2540000"/>
            </a:xfrm>
            <a:custGeom>
              <a:avLst/>
              <a:gdLst/>
              <a:ahLst/>
              <a:cxnLst/>
              <a:rect r="r" b="b" t="t" l="l"/>
              <a:pathLst>
                <a:path h="2540000" w="24384000">
                  <a:moveTo>
                    <a:pt x="0" y="0"/>
                  </a:moveTo>
                  <a:lnTo>
                    <a:pt x="24384000" y="0"/>
                  </a:lnTo>
                  <a:lnTo>
                    <a:pt x="24384000" y="2540000"/>
                  </a:lnTo>
                  <a:lnTo>
                    <a:pt x="0" y="2540000"/>
                  </a:lnTo>
                  <a:close/>
                </a:path>
              </a:pathLst>
            </a:custGeom>
            <a:solidFill>
              <a:srgbClr val="0A4760"/>
            </a:solidFill>
          </p:spPr>
        </p:sp>
      </p:grpSp>
      <p:sp>
        <p:nvSpPr>
          <p:cNvPr name="TextBox 4" id="4"/>
          <p:cNvSpPr txBox="true"/>
          <p:nvPr/>
        </p:nvSpPr>
        <p:spPr>
          <a:xfrm rot="0">
            <a:off x="1524000" y="523875"/>
            <a:ext cx="15240000" cy="82639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5890"/>
              </a:lnSpc>
              <a:spcBef>
                <a:spcPct val="0"/>
              </a:spcBef>
            </a:pPr>
            <a:r>
              <a:rPr lang="en-US" sz="7012" strike="noStrike" u="none">
                <a:solidFill>
                  <a:srgbClr val="FFFFFF"/>
                </a:solidFill>
                <a:latin typeface="Paalalabas Wide"/>
                <a:ea typeface="Paalalabas Wide"/>
                <a:cs typeface="Paalalabas Wide"/>
                <a:sym typeface="Paalalabas Wide"/>
              </a:rPr>
              <a:t>Pearson Correlation Coefficient</a:t>
            </a:r>
          </a:p>
        </p:txBody>
      </p:sp>
      <p:sp>
        <p:nvSpPr>
          <p:cNvPr name="TextBox 5" id="5"/>
          <p:cNvSpPr txBox="true"/>
          <p:nvPr/>
        </p:nvSpPr>
        <p:spPr>
          <a:xfrm rot="0">
            <a:off x="1524000" y="1143000"/>
            <a:ext cx="9525000" cy="2667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2160"/>
              </a:lnSpc>
              <a:spcBef>
                <a:spcPct val="0"/>
              </a:spcBef>
            </a:pPr>
            <a:r>
              <a:rPr lang="en-US" sz="1800" strike="noStrike" u="none">
                <a:solidFill>
                  <a:srgbClr val="A8D4E6"/>
                </a:solidFill>
                <a:latin typeface="HK Grotesk"/>
                <a:ea typeface="HK Grotesk"/>
                <a:cs typeface="HK Grotesk"/>
                <a:sym typeface="HK Grotesk"/>
              </a:rPr>
              <a:t>Measuring the strength and direction of linear relationships</a:t>
            </a:r>
          </a:p>
        </p:txBody>
      </p:sp>
      <p:grpSp>
        <p:nvGrpSpPr>
          <p:cNvPr name="Group 6" id="6"/>
          <p:cNvGrpSpPr/>
          <p:nvPr/>
        </p:nvGrpSpPr>
        <p:grpSpPr>
          <a:xfrm rot="0">
            <a:off x="2476500" y="8096250"/>
            <a:ext cx="13335000" cy="38100"/>
            <a:chOff x="0" y="0"/>
            <a:chExt cx="17780000" cy="50800"/>
          </a:xfrm>
        </p:grpSpPr>
        <p:sp>
          <p:nvSpPr>
            <p:cNvPr name="Freeform 7" id="7"/>
            <p:cNvSpPr/>
            <p:nvPr/>
          </p:nvSpPr>
          <p:spPr>
            <a:xfrm flipH="false" flipV="false" rot="0">
              <a:off x="0" y="0"/>
              <a:ext cx="17780000" cy="50800"/>
            </a:xfrm>
            <a:custGeom>
              <a:avLst/>
              <a:gdLst/>
              <a:ahLst/>
              <a:cxnLst/>
              <a:rect r="r" b="b" t="t" l="l"/>
              <a:pathLst>
                <a:path h="50800" w="17780000">
                  <a:moveTo>
                    <a:pt x="0" y="0"/>
                  </a:moveTo>
                  <a:lnTo>
                    <a:pt x="17780000" y="0"/>
                  </a:lnTo>
                  <a:lnTo>
                    <a:pt x="17780000" y="50800"/>
                  </a:lnTo>
                  <a:lnTo>
                    <a:pt x="0" y="50800"/>
                  </a:lnTo>
                  <a:close/>
                </a:path>
              </a:pathLst>
            </a:custGeom>
            <a:solidFill>
              <a:srgbClr val="0A4760"/>
            </a:solidFill>
          </p:spPr>
        </p:sp>
      </p:grpSp>
      <p:grpSp>
        <p:nvGrpSpPr>
          <p:cNvPr name="Group 8" id="8"/>
          <p:cNvGrpSpPr/>
          <p:nvPr/>
        </p:nvGrpSpPr>
        <p:grpSpPr>
          <a:xfrm rot="0">
            <a:off x="768502" y="2929264"/>
            <a:ext cx="6548292" cy="4596154"/>
            <a:chOff x="0" y="0"/>
            <a:chExt cx="8731056" cy="6128205"/>
          </a:xfrm>
        </p:grpSpPr>
        <p:grpSp>
          <p:nvGrpSpPr>
            <p:cNvPr name="Group 9" id="9"/>
            <p:cNvGrpSpPr/>
            <p:nvPr/>
          </p:nvGrpSpPr>
          <p:grpSpPr>
            <a:xfrm rot="0">
              <a:off x="0" y="0"/>
              <a:ext cx="8731056" cy="6128205"/>
              <a:chOff x="0" y="0"/>
              <a:chExt cx="5609174" cy="3937000"/>
            </a:xfrm>
          </p:grpSpPr>
          <p:sp>
            <p:nvSpPr>
              <p:cNvPr name="Freeform 10" id="10"/>
              <p:cNvSpPr/>
              <p:nvPr/>
            </p:nvSpPr>
            <p:spPr>
              <a:xfrm flipH="false" flipV="false" rot="0">
                <a:off x="0" y="0"/>
                <a:ext cx="5609174" cy="3937000"/>
              </a:xfrm>
              <a:custGeom>
                <a:avLst/>
                <a:gdLst/>
                <a:ahLst/>
                <a:cxnLst/>
                <a:rect r="r" b="b" t="t" l="l"/>
                <a:pathLst>
                  <a:path h="3937000" w="5609174">
                    <a:moveTo>
                      <a:pt x="267104" y="0"/>
                    </a:moveTo>
                    <a:lnTo>
                      <a:pt x="5342070" y="0"/>
                    </a:lnTo>
                    <a:cubicBezTo>
                      <a:pt x="5489587" y="0"/>
                      <a:pt x="5609174" y="176265"/>
                      <a:pt x="5609174" y="393700"/>
                    </a:cubicBezTo>
                    <a:lnTo>
                      <a:pt x="5609174" y="3543300"/>
                    </a:lnTo>
                    <a:cubicBezTo>
                      <a:pt x="5609174" y="3760735"/>
                      <a:pt x="5489587" y="3937000"/>
                      <a:pt x="5342070" y="3937000"/>
                    </a:cubicBezTo>
                    <a:lnTo>
                      <a:pt x="267104" y="3937000"/>
                    </a:lnTo>
                    <a:cubicBezTo>
                      <a:pt x="119586" y="3937000"/>
                      <a:pt x="0" y="3760735"/>
                      <a:pt x="0" y="3543300"/>
                    </a:cubicBezTo>
                    <a:lnTo>
                      <a:pt x="0" y="393700"/>
                    </a:lnTo>
                    <a:cubicBezTo>
                      <a:pt x="0" y="176265"/>
                      <a:pt x="119586" y="0"/>
                      <a:pt x="267104" y="0"/>
                    </a:cubicBezTo>
                    <a:close/>
                  </a:path>
                </a:pathLst>
              </a:custGeom>
              <a:solidFill>
                <a:srgbClr val="EEF4F7"/>
              </a:solidFill>
              <a:ln w="9525" cap="sq">
                <a:solidFill>
                  <a:srgbClr val="C8DCE5"/>
                </a:solidFill>
                <a:prstDash val="solid"/>
                <a:miter/>
              </a:ln>
            </p:spPr>
          </p:sp>
        </p:grpSp>
        <p:sp>
          <p:nvSpPr>
            <p:cNvPr name="TextBox 11" id="11"/>
            <p:cNvSpPr txBox="true"/>
            <p:nvPr/>
          </p:nvSpPr>
          <p:spPr>
            <a:xfrm rot="0">
              <a:off x="614359" y="1491246"/>
              <a:ext cx="7577099" cy="1549296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l" marL="0" indent="0" lvl="0">
                <a:lnSpc>
                  <a:spcPts val="4722"/>
                </a:lnSpc>
                <a:spcBef>
                  <a:spcPct val="0"/>
                </a:spcBef>
              </a:pPr>
              <a:r>
                <a:rPr lang="en-US" sz="3373" strike="noStrike" u="none">
                  <a:solidFill>
                    <a:srgbClr val="0A4760"/>
                  </a:solidFill>
                  <a:latin typeface="HK Grotesk"/>
                  <a:ea typeface="HK Grotesk"/>
                  <a:cs typeface="HK Grotesk"/>
                  <a:sym typeface="HK Grotesk"/>
                </a:rPr>
                <a:t>r = Σ[(xᵢ - x̄)(yᵢ - ȳ)] / √[Σ(xᵢ - x̄)² × Σ(yᵢ - ȳ)²]</a:t>
              </a:r>
            </a:p>
          </p:txBody>
        </p:sp>
        <p:sp>
          <p:nvSpPr>
            <p:cNvPr name="TextBox 12" id="12"/>
            <p:cNvSpPr txBox="true"/>
            <p:nvPr/>
          </p:nvSpPr>
          <p:spPr>
            <a:xfrm rot="0">
              <a:off x="819146" y="513305"/>
              <a:ext cx="7372313" cy="683957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l" marL="0" indent="0" lvl="0">
                <a:lnSpc>
                  <a:spcPts val="3348"/>
                </a:lnSpc>
                <a:spcBef>
                  <a:spcPct val="0"/>
                </a:spcBef>
              </a:pPr>
              <a:r>
                <a:rPr lang="en-US" sz="3986" strike="noStrike" u="none">
                  <a:solidFill>
                    <a:srgbClr val="0A4760"/>
                  </a:solidFill>
                  <a:latin typeface="Paalalabas Wide"/>
                  <a:ea typeface="Paalalabas Wide"/>
                  <a:cs typeface="Paalalabas Wide"/>
                  <a:sym typeface="Paalalabas Wide"/>
                </a:rPr>
                <a:t>The Formula</a:t>
              </a:r>
            </a:p>
          </p:txBody>
        </p:sp>
        <p:sp>
          <p:nvSpPr>
            <p:cNvPr name="TextBox 13" id="13"/>
            <p:cNvSpPr txBox="true"/>
            <p:nvPr/>
          </p:nvSpPr>
          <p:spPr>
            <a:xfrm rot="0">
              <a:off x="819146" y="3184637"/>
              <a:ext cx="7372313" cy="1918852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l" marL="0" indent="0" lvl="0">
                <a:lnSpc>
                  <a:spcPts val="2361"/>
                </a:lnSpc>
                <a:spcBef>
                  <a:spcPct val="0"/>
                </a:spcBef>
              </a:pPr>
              <a:r>
                <a:rPr lang="en-US" sz="1686" strike="noStrike" u="none">
                  <a:solidFill>
                    <a:srgbClr val="555555"/>
                  </a:solidFill>
                  <a:latin typeface="HK Grotesk"/>
                  <a:ea typeface="HK Grotesk"/>
                  <a:cs typeface="HK Grotesk"/>
                  <a:sym typeface="HK Grotesk"/>
                </a:rPr>
                <a:t>r = correlation coefficient</a:t>
              </a:r>
            </a:p>
            <a:p>
              <a:pPr algn="l" marL="0" indent="0" lvl="0">
                <a:lnSpc>
                  <a:spcPts val="2361"/>
                </a:lnSpc>
                <a:spcBef>
                  <a:spcPct val="0"/>
                </a:spcBef>
              </a:pPr>
              <a:r>
                <a:rPr lang="en-US" sz="1686" strike="noStrike" u="none">
                  <a:solidFill>
                    <a:srgbClr val="555555"/>
                  </a:solidFill>
                  <a:latin typeface="HK Grotesk"/>
                  <a:ea typeface="HK Grotesk"/>
                  <a:cs typeface="HK Grotesk"/>
                  <a:sym typeface="HK Grotesk"/>
                </a:rPr>
                <a:t>xᵢ, yᵢ = individual data points</a:t>
              </a:r>
            </a:p>
            <a:p>
              <a:pPr algn="l" marL="0" indent="0" lvl="0">
                <a:lnSpc>
                  <a:spcPts val="2361"/>
                </a:lnSpc>
                <a:spcBef>
                  <a:spcPct val="0"/>
                </a:spcBef>
              </a:pPr>
              <a:r>
                <a:rPr lang="en-US" sz="1686" strike="noStrike" u="none">
                  <a:solidFill>
                    <a:srgbClr val="555555"/>
                  </a:solidFill>
                  <a:latin typeface="HK Grotesk"/>
                  <a:ea typeface="HK Grotesk"/>
                  <a:cs typeface="HK Grotesk"/>
                  <a:sym typeface="HK Grotesk"/>
                </a:rPr>
                <a:t>x̄, ȳ = sample means</a:t>
              </a:r>
            </a:p>
            <a:p>
              <a:pPr algn="l" marL="0" indent="0" lvl="0">
                <a:lnSpc>
                  <a:spcPts val="2361"/>
                </a:lnSpc>
                <a:spcBef>
                  <a:spcPct val="0"/>
                </a:spcBef>
              </a:pPr>
              <a:r>
                <a:rPr lang="en-US" sz="1686" strike="noStrike" u="none">
                  <a:solidFill>
                    <a:srgbClr val="555555"/>
                  </a:solidFill>
                  <a:latin typeface="HK Grotesk"/>
                  <a:ea typeface="HK Grotesk"/>
                  <a:cs typeface="HK Grotesk"/>
                  <a:sym typeface="HK Grotesk"/>
                </a:rPr>
                <a:t>Σ = sum of all values</a:t>
              </a:r>
            </a:p>
            <a:p>
              <a:pPr algn="l" marL="0" indent="0" lvl="0">
                <a:lnSpc>
                  <a:spcPts val="2361"/>
                </a:lnSpc>
                <a:spcBef>
                  <a:spcPct val="0"/>
                </a:spcBef>
              </a:pPr>
              <a:r>
                <a:rPr lang="en-US" sz="1686" strike="noStrike" u="none">
                  <a:solidFill>
                    <a:srgbClr val="555555"/>
                  </a:solidFill>
                  <a:latin typeface="HK Grotesk"/>
                  <a:ea typeface="HK Grotesk"/>
                  <a:cs typeface="HK Grotesk"/>
                  <a:sym typeface="HK Grotesk"/>
                </a:rPr>
                <a:t>n = number of data pairs</a:t>
              </a:r>
            </a:p>
          </p:txBody>
        </p:sp>
      </p:grpSp>
      <p:grpSp>
        <p:nvGrpSpPr>
          <p:cNvPr name="Group 14" id="14"/>
          <p:cNvGrpSpPr/>
          <p:nvPr/>
        </p:nvGrpSpPr>
        <p:grpSpPr>
          <a:xfrm rot="0">
            <a:off x="7665414" y="2761582"/>
            <a:ext cx="9593886" cy="4763836"/>
            <a:chOff x="0" y="0"/>
            <a:chExt cx="12791848" cy="6351781"/>
          </a:xfrm>
        </p:grpSpPr>
        <p:grpSp>
          <p:nvGrpSpPr>
            <p:cNvPr name="Group 15" id="15"/>
            <p:cNvGrpSpPr/>
            <p:nvPr/>
          </p:nvGrpSpPr>
          <p:grpSpPr>
            <a:xfrm rot="0">
              <a:off x="0" y="0"/>
              <a:ext cx="12791848" cy="6351781"/>
              <a:chOff x="0" y="0"/>
              <a:chExt cx="11253669" cy="5588000"/>
            </a:xfrm>
          </p:grpSpPr>
          <p:sp>
            <p:nvSpPr>
              <p:cNvPr name="Freeform 16" id="16"/>
              <p:cNvSpPr/>
              <p:nvPr/>
            </p:nvSpPr>
            <p:spPr>
              <a:xfrm flipH="false" flipV="false" rot="0">
                <a:off x="0" y="0"/>
                <a:ext cx="11253669" cy="5588000"/>
              </a:xfrm>
              <a:custGeom>
                <a:avLst/>
                <a:gdLst/>
                <a:ahLst/>
                <a:cxnLst/>
                <a:rect r="r" b="b" t="t" l="l"/>
                <a:pathLst>
                  <a:path h="5588000" w="11253669">
                    <a:moveTo>
                      <a:pt x="412635" y="0"/>
                    </a:moveTo>
                    <a:lnTo>
                      <a:pt x="10841034" y="0"/>
                    </a:lnTo>
                    <a:cubicBezTo>
                      <a:pt x="11068927" y="0"/>
                      <a:pt x="11253669" y="250183"/>
                      <a:pt x="11253669" y="558800"/>
                    </a:cubicBezTo>
                    <a:lnTo>
                      <a:pt x="11253669" y="5029200"/>
                    </a:lnTo>
                    <a:cubicBezTo>
                      <a:pt x="11253669" y="5337817"/>
                      <a:pt x="11068927" y="5588000"/>
                      <a:pt x="10841034" y="5588000"/>
                    </a:cubicBezTo>
                    <a:lnTo>
                      <a:pt x="412635" y="5588000"/>
                    </a:lnTo>
                    <a:cubicBezTo>
                      <a:pt x="184743" y="5588000"/>
                      <a:pt x="0" y="5337817"/>
                      <a:pt x="0" y="5029200"/>
                    </a:cubicBezTo>
                    <a:lnTo>
                      <a:pt x="0" y="558800"/>
                    </a:lnTo>
                    <a:cubicBezTo>
                      <a:pt x="0" y="250183"/>
                      <a:pt x="184743" y="0"/>
                      <a:pt x="412635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9050" cap="sq">
                <a:solidFill>
                  <a:srgbClr val="0A4760"/>
                </a:solidFill>
                <a:prstDash val="solid"/>
                <a:miter/>
              </a:ln>
            </p:spPr>
          </p:sp>
        </p:grpSp>
        <p:sp>
          <p:nvSpPr>
            <p:cNvPr name="TextBox 17" id="17"/>
            <p:cNvSpPr txBox="true"/>
            <p:nvPr/>
          </p:nvSpPr>
          <p:spPr>
            <a:xfrm rot="0">
              <a:off x="532994" y="422067"/>
              <a:ext cx="7461911" cy="693536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l" marL="0" indent="0" lvl="0">
                <a:lnSpc>
                  <a:spcPts val="3437"/>
                </a:lnSpc>
                <a:spcBef>
                  <a:spcPct val="0"/>
                </a:spcBef>
              </a:pPr>
              <a:r>
                <a:rPr lang="en-US" sz="4092" strike="noStrike" u="none">
                  <a:solidFill>
                    <a:srgbClr val="0A4760"/>
                  </a:solidFill>
                  <a:latin typeface="Paalalabas Wide"/>
                  <a:ea typeface="Paalalabas Wide"/>
                  <a:cs typeface="Paalalabas Wide"/>
                  <a:sym typeface="Paalalabas Wide"/>
                </a:rPr>
                <a:t>What Does r Mean?</a:t>
              </a:r>
            </a:p>
          </p:txBody>
        </p:sp>
        <p:sp>
          <p:nvSpPr>
            <p:cNvPr name="TextBox 18" id="18"/>
            <p:cNvSpPr txBox="true"/>
            <p:nvPr/>
          </p:nvSpPr>
          <p:spPr>
            <a:xfrm rot="0">
              <a:off x="532994" y="1184928"/>
              <a:ext cx="11512663" cy="4469120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l" marL="0" indent="0" lvl="0">
                <a:lnSpc>
                  <a:spcPts val="3864"/>
                </a:lnSpc>
                <a:spcBef>
                  <a:spcPct val="0"/>
                </a:spcBef>
              </a:pPr>
              <a:r>
                <a:rPr lang="en-US" sz="2273" strike="noStrike" u="none">
                  <a:solidFill>
                    <a:srgbClr val="1A8A4A"/>
                  </a:solidFill>
                  <a:latin typeface="HK Grotesk"/>
                  <a:ea typeface="HK Grotesk"/>
                  <a:cs typeface="HK Grotesk"/>
                  <a:sym typeface="HK Grotesk"/>
                </a:rPr>
                <a:t>r = +1.0    Perfect positive relationship</a:t>
              </a:r>
            </a:p>
            <a:p>
              <a:pPr algn="l" marL="0" indent="0" lvl="0">
                <a:lnSpc>
                  <a:spcPts val="3864"/>
                </a:lnSpc>
                <a:spcBef>
                  <a:spcPct val="0"/>
                </a:spcBef>
              </a:pPr>
              <a:r>
                <a:rPr lang="en-US" sz="2273" strike="noStrike" u="none">
                  <a:solidFill>
                    <a:srgbClr val="2EAA5E"/>
                  </a:solidFill>
                  <a:latin typeface="HK Grotesk"/>
                  <a:ea typeface="HK Grotesk"/>
                  <a:cs typeface="HK Grotesk"/>
                  <a:sym typeface="HK Grotesk"/>
                </a:rPr>
                <a:t>r = +0.7    Strong positive relationship</a:t>
              </a:r>
            </a:p>
            <a:p>
              <a:pPr algn="l" marL="0" indent="0" lvl="0">
                <a:lnSpc>
                  <a:spcPts val="3864"/>
                </a:lnSpc>
                <a:spcBef>
                  <a:spcPct val="0"/>
                </a:spcBef>
              </a:pPr>
              <a:r>
                <a:rPr lang="en-US" sz="2273" strike="noStrike" u="none">
                  <a:solidFill>
                    <a:srgbClr val="6BC48D"/>
                  </a:solidFill>
                  <a:latin typeface="HK Grotesk"/>
                  <a:ea typeface="HK Grotesk"/>
                  <a:cs typeface="HK Grotesk"/>
                  <a:sym typeface="HK Grotesk"/>
                </a:rPr>
                <a:t>r = +0.3    Weak positive relationship</a:t>
              </a:r>
            </a:p>
            <a:p>
              <a:pPr algn="l" marL="0" indent="0" lvl="0">
                <a:lnSpc>
                  <a:spcPts val="3864"/>
                </a:lnSpc>
                <a:spcBef>
                  <a:spcPct val="0"/>
                </a:spcBef>
              </a:pPr>
              <a:r>
                <a:rPr lang="en-US" sz="2273" strike="noStrike" u="none">
                  <a:solidFill>
                    <a:srgbClr val="666666"/>
                  </a:solidFill>
                  <a:latin typeface="HK Grotesk"/>
                  <a:ea typeface="HK Grotesk"/>
                  <a:cs typeface="HK Grotesk"/>
                  <a:sym typeface="HK Grotesk"/>
                </a:rPr>
                <a:t>r =  0.0    No linear relationship</a:t>
              </a:r>
            </a:p>
            <a:p>
              <a:pPr algn="l" marL="0" indent="0" lvl="0">
                <a:lnSpc>
                  <a:spcPts val="3864"/>
                </a:lnSpc>
                <a:spcBef>
                  <a:spcPct val="0"/>
                </a:spcBef>
              </a:pPr>
              <a:r>
                <a:rPr lang="en-US" sz="2273" strike="noStrike" u="none">
                  <a:solidFill>
                    <a:srgbClr val="E08A6B"/>
                  </a:solidFill>
                  <a:latin typeface="HK Grotesk"/>
                  <a:ea typeface="HK Grotesk"/>
                  <a:cs typeface="HK Grotesk"/>
                  <a:sym typeface="HK Grotesk"/>
                </a:rPr>
                <a:t>r = -0.3    Weak negative relationship</a:t>
              </a:r>
            </a:p>
            <a:p>
              <a:pPr algn="l" marL="0" indent="0" lvl="0">
                <a:lnSpc>
                  <a:spcPts val="3864"/>
                </a:lnSpc>
                <a:spcBef>
                  <a:spcPct val="0"/>
                </a:spcBef>
              </a:pPr>
              <a:r>
                <a:rPr lang="en-US" sz="2273" strike="noStrike" u="none">
                  <a:solidFill>
                    <a:srgbClr val="D45A3A"/>
                  </a:solidFill>
                  <a:latin typeface="HK Grotesk"/>
                  <a:ea typeface="HK Grotesk"/>
                  <a:cs typeface="HK Grotesk"/>
                  <a:sym typeface="HK Grotesk"/>
                </a:rPr>
                <a:t>r = -0.7    Strong negative relationship</a:t>
              </a:r>
            </a:p>
            <a:p>
              <a:pPr algn="l" marL="0" indent="0" lvl="0">
                <a:lnSpc>
                  <a:spcPts val="3864"/>
                </a:lnSpc>
                <a:spcBef>
                  <a:spcPct val="0"/>
                </a:spcBef>
              </a:pPr>
              <a:r>
                <a:rPr lang="en-US" sz="2273" strike="noStrike" u="none">
                  <a:solidFill>
                    <a:srgbClr val="B02020"/>
                  </a:solidFill>
                  <a:latin typeface="HK Grotesk"/>
                  <a:ea typeface="HK Grotesk"/>
                  <a:cs typeface="HK Grotesk"/>
                  <a:sym typeface="HK Grotesk"/>
                </a:rPr>
                <a:t>r = -1.0    Perfect negative relationship</a:t>
              </a:r>
            </a:p>
          </p:txBody>
        </p:sp>
      </p:grpSp>
      <p:sp>
        <p:nvSpPr>
          <p:cNvPr name="TextBox 19" id="19"/>
          <p:cNvSpPr txBox="true"/>
          <p:nvPr/>
        </p:nvSpPr>
        <p:spPr>
          <a:xfrm rot="0">
            <a:off x="2476500" y="8334375"/>
            <a:ext cx="13335000" cy="3492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2800"/>
              </a:lnSpc>
              <a:spcBef>
                <a:spcPct val="0"/>
              </a:spcBef>
            </a:pPr>
            <a:r>
              <a:rPr lang="en-US" sz="2000" strike="noStrike" u="none">
                <a:solidFill>
                  <a:srgbClr val="0A4760"/>
                </a:solidFill>
                <a:latin typeface="HK Grotesk"/>
                <a:ea typeface="HK Grotesk"/>
                <a:cs typeface="HK Grotesk"/>
                <a:sym typeface="HK Grotesk"/>
              </a:rPr>
              <a:t>"Don't memorize the formula — focus on what r tells you about the relationship between variables."</a:t>
            </a:r>
          </a:p>
        </p:txBody>
      </p:sp>
      <p:sp>
        <p:nvSpPr>
          <p:cNvPr name="TextBox 20" id="20"/>
          <p:cNvSpPr txBox="true"/>
          <p:nvPr/>
        </p:nvSpPr>
        <p:spPr>
          <a:xfrm rot="0">
            <a:off x="13363575" y="9915525"/>
            <a:ext cx="4762500" cy="17335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r" marL="0" indent="0" lvl="0">
              <a:lnSpc>
                <a:spcPts val="1200"/>
              </a:lnSpc>
              <a:spcBef>
                <a:spcPct val="0"/>
              </a:spcBef>
            </a:pPr>
            <a:r>
              <a:rPr lang="en-US" sz="1200" strike="noStrike" u="none">
                <a:solidFill>
                  <a:srgbClr val="888888"/>
                </a:solidFill>
                <a:latin typeface="HK Grotesk"/>
                <a:ea typeface="HK Grotesk"/>
                <a:cs typeface="HK Grotesk"/>
                <a:sym typeface="HK Grotesk"/>
              </a:rPr>
              <a:t>Source: Author, Made by Canva</a:t>
            </a:r>
          </a:p>
        </p:txBody>
      </p:sp>
    </p:spTree>
  </p:cSld>
  <p:clrMapOvr>
    <a:masterClrMapping/>
  </p:clrMapOvr>
</p:sld>
</file>

<file path=ppt/slides/slide14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8FAFB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TextBox 2" id="2"/>
          <p:cNvSpPr txBox="true"/>
          <p:nvPr/>
        </p:nvSpPr>
        <p:spPr>
          <a:xfrm rot="0">
            <a:off x="839198" y="8161977"/>
            <a:ext cx="9040265" cy="7016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2800"/>
              </a:lnSpc>
              <a:spcBef>
                <a:spcPct val="0"/>
              </a:spcBef>
            </a:pPr>
            <a:r>
              <a:rPr lang="en-US" sz="2000" strike="noStrike" u="none">
                <a:solidFill>
                  <a:srgbClr val="555555"/>
                </a:solidFill>
                <a:latin typeface="HK Grotesk"/>
                <a:ea typeface="HK Grotesk"/>
                <a:cs typeface="HK Grotesk"/>
                <a:sym typeface="HK Grotesk"/>
              </a:rPr>
              <a:t>Understanding correlation strength helps interpret statistical relationships. The closer |r| is to 1, the stronger the linear association between variables.</a:t>
            </a:r>
          </a:p>
        </p:txBody>
      </p:sp>
      <p:grpSp>
        <p:nvGrpSpPr>
          <p:cNvPr name="Group 3" id="3"/>
          <p:cNvGrpSpPr/>
          <p:nvPr/>
        </p:nvGrpSpPr>
        <p:grpSpPr>
          <a:xfrm rot="0">
            <a:off x="0" y="0"/>
            <a:ext cx="18288000" cy="1905000"/>
            <a:chOff x="0" y="0"/>
            <a:chExt cx="24384000" cy="2540000"/>
          </a:xfrm>
        </p:grpSpPr>
        <p:sp>
          <p:nvSpPr>
            <p:cNvPr name="Freeform 4" id="4"/>
            <p:cNvSpPr/>
            <p:nvPr/>
          </p:nvSpPr>
          <p:spPr>
            <a:xfrm flipH="false" flipV="false" rot="0">
              <a:off x="0" y="0"/>
              <a:ext cx="24384000" cy="2540000"/>
            </a:xfrm>
            <a:custGeom>
              <a:avLst/>
              <a:gdLst/>
              <a:ahLst/>
              <a:cxnLst/>
              <a:rect r="r" b="b" t="t" l="l"/>
              <a:pathLst>
                <a:path h="2540000" w="24384000">
                  <a:moveTo>
                    <a:pt x="0" y="0"/>
                  </a:moveTo>
                  <a:lnTo>
                    <a:pt x="24384000" y="0"/>
                  </a:lnTo>
                  <a:lnTo>
                    <a:pt x="24384000" y="2540000"/>
                  </a:lnTo>
                  <a:lnTo>
                    <a:pt x="0" y="2540000"/>
                  </a:lnTo>
                  <a:close/>
                </a:path>
              </a:pathLst>
            </a:custGeom>
            <a:solidFill>
              <a:srgbClr val="0A4760"/>
            </a:solidFill>
          </p:spPr>
        </p:sp>
      </p:grpSp>
      <p:sp>
        <p:nvSpPr>
          <p:cNvPr name="TextBox 5" id="5"/>
          <p:cNvSpPr txBox="true"/>
          <p:nvPr/>
        </p:nvSpPr>
        <p:spPr>
          <a:xfrm rot="0">
            <a:off x="588391" y="725663"/>
            <a:ext cx="12520283" cy="64417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4672"/>
              </a:lnSpc>
              <a:spcBef>
                <a:spcPct val="0"/>
              </a:spcBef>
            </a:pPr>
            <a:r>
              <a:rPr lang="en-US" sz="5562" strike="noStrike" u="none">
                <a:solidFill>
                  <a:srgbClr val="FFFFFF"/>
                </a:solidFill>
                <a:latin typeface="Paalalabas Wide"/>
                <a:ea typeface="Paalalabas Wide"/>
                <a:cs typeface="Paalalabas Wide"/>
                <a:sym typeface="Paalalabas Wide"/>
              </a:rPr>
              <a:t>Correlation Scale Interpretation</a:t>
            </a:r>
          </a:p>
        </p:txBody>
      </p:sp>
      <p:pic>
        <p:nvPicPr>
          <p:cNvPr name="Picture 6" id="6"/>
          <p:cNvPicPr>
            <a:picLocks noChangeAspect="true"/>
          </p:cNvPicPr>
          <p:nvPr/>
        </p:nvPicPr>
        <p:blipFill>
          <a:blip r:embed="rId2"/>
          <a:stretch>
            <a:fillRect/>
          </a:stretch>
        </p:blipFill>
        <p:spPr>
          <a:xfrm rot="0">
            <a:off x="8611151" y="2254877"/>
            <a:ext cx="9517471" cy="6920245"/>
          </a:xfrm>
          <a:prstGeom prst="rect">
            <a:avLst/>
          </a:prstGeom>
        </p:spPr>
      </p:pic>
      <p:sp>
        <p:nvSpPr>
          <p:cNvPr name="TextBox 7" id="7"/>
          <p:cNvSpPr txBox="true"/>
          <p:nvPr/>
        </p:nvSpPr>
        <p:spPr>
          <a:xfrm rot="0">
            <a:off x="839198" y="2642235"/>
            <a:ext cx="9721523" cy="40576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3359"/>
              </a:lnSpc>
              <a:spcBef>
                <a:spcPct val="0"/>
              </a:spcBef>
            </a:pPr>
            <a:r>
              <a:rPr lang="en-US" sz="2399" strike="noStrike" u="none">
                <a:solidFill>
                  <a:srgbClr val="140F0E"/>
                </a:solidFill>
                <a:latin typeface="HK Grotesk"/>
                <a:ea typeface="HK Grotesk"/>
                <a:cs typeface="HK Grotesk"/>
                <a:sym typeface="HK Grotesk"/>
              </a:rPr>
              <a:t>Interpreting the Pearson correlation coefficient (r) ranges from -1 to +1</a:t>
            </a:r>
          </a:p>
        </p:txBody>
      </p:sp>
      <p:grpSp>
        <p:nvGrpSpPr>
          <p:cNvPr name="Group 8" id="8"/>
          <p:cNvGrpSpPr/>
          <p:nvPr/>
        </p:nvGrpSpPr>
        <p:grpSpPr>
          <a:xfrm rot="0">
            <a:off x="839198" y="3609975"/>
            <a:ext cx="6881669" cy="3818577"/>
            <a:chOff x="0" y="0"/>
            <a:chExt cx="9175559" cy="5091436"/>
          </a:xfrm>
        </p:grpSpPr>
        <p:grpSp>
          <p:nvGrpSpPr>
            <p:cNvPr name="Group 9" id="9"/>
            <p:cNvGrpSpPr/>
            <p:nvPr/>
          </p:nvGrpSpPr>
          <p:grpSpPr>
            <a:xfrm rot="0">
              <a:off x="0" y="4250741"/>
              <a:ext cx="9175559" cy="840696"/>
              <a:chOff x="0" y="0"/>
              <a:chExt cx="7874000" cy="721443"/>
            </a:xfrm>
          </p:grpSpPr>
          <p:sp>
            <p:nvSpPr>
              <p:cNvPr name="Freeform 10" id="10"/>
              <p:cNvSpPr/>
              <p:nvPr/>
            </p:nvSpPr>
            <p:spPr>
              <a:xfrm flipH="false" flipV="false" rot="0">
                <a:off x="0" y="0"/>
                <a:ext cx="7874000" cy="721443"/>
              </a:xfrm>
              <a:custGeom>
                <a:avLst/>
                <a:gdLst/>
                <a:ahLst/>
                <a:cxnLst/>
                <a:rect r="r" b="b" t="t" l="l"/>
                <a:pathLst>
                  <a:path h="721443" w="7874000">
                    <a:moveTo>
                      <a:pt x="0" y="0"/>
                    </a:moveTo>
                    <a:lnTo>
                      <a:pt x="7874000" y="0"/>
                    </a:lnTo>
                    <a:lnTo>
                      <a:pt x="7874000" y="721443"/>
                    </a:lnTo>
                    <a:lnTo>
                      <a:pt x="0" y="721443"/>
                    </a:lnTo>
                    <a:close/>
                  </a:path>
                </a:pathLst>
              </a:custGeom>
              <a:solidFill>
                <a:srgbClr val="F0F6F8"/>
              </a:solidFill>
              <a:ln w="9525" cap="sq">
                <a:solidFill>
                  <a:srgbClr val="C8DCE5"/>
                </a:solidFill>
                <a:prstDash val="solid"/>
                <a:miter/>
              </a:ln>
            </p:spPr>
          </p:sp>
          <p:sp>
            <p:nvSpPr>
              <p:cNvPr name="TextBox 11" id="11"/>
              <p:cNvSpPr txBox="true"/>
              <p:nvPr/>
            </p:nvSpPr>
            <p:spPr>
              <a:xfrm>
                <a:off x="0" y="-47625"/>
                <a:ext cx="7874000" cy="769068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l" marL="0" indent="0" lvl="0">
                  <a:lnSpc>
                    <a:spcPts val="3079"/>
                  </a:lnSpc>
                  <a:spcBef>
                    <a:spcPct val="0"/>
                  </a:spcBef>
                </a:pPr>
                <a:r>
                  <a:rPr lang="en-US" sz="2199" strike="noStrike" u="none">
                    <a:solidFill>
                      <a:srgbClr val="333333"/>
                    </a:solidFill>
                    <a:latin typeface="HK Grotesk"/>
                    <a:ea typeface="HK Grotesk"/>
                    <a:cs typeface="HK Grotesk"/>
                    <a:sym typeface="HK Grotesk"/>
                  </a:rPr>
                  <a:t>0.00 – 0.19              Very Weak</a:t>
                </a:r>
              </a:p>
            </p:txBody>
          </p:sp>
        </p:grpSp>
        <p:grpSp>
          <p:nvGrpSpPr>
            <p:cNvPr name="Group 12" id="12"/>
            <p:cNvGrpSpPr/>
            <p:nvPr/>
          </p:nvGrpSpPr>
          <p:grpSpPr>
            <a:xfrm rot="0">
              <a:off x="0" y="3410045"/>
              <a:ext cx="9175559" cy="840696"/>
              <a:chOff x="0" y="0"/>
              <a:chExt cx="7874000" cy="721443"/>
            </a:xfrm>
          </p:grpSpPr>
          <p:sp>
            <p:nvSpPr>
              <p:cNvPr name="Freeform 13" id="13"/>
              <p:cNvSpPr/>
              <p:nvPr/>
            </p:nvSpPr>
            <p:spPr>
              <a:xfrm flipH="false" flipV="false" rot="0">
                <a:off x="0" y="0"/>
                <a:ext cx="7874000" cy="721443"/>
              </a:xfrm>
              <a:custGeom>
                <a:avLst/>
                <a:gdLst/>
                <a:ahLst/>
                <a:cxnLst/>
                <a:rect r="r" b="b" t="t" l="l"/>
                <a:pathLst>
                  <a:path h="721443" w="7874000">
                    <a:moveTo>
                      <a:pt x="0" y="0"/>
                    </a:moveTo>
                    <a:lnTo>
                      <a:pt x="7874000" y="0"/>
                    </a:lnTo>
                    <a:lnTo>
                      <a:pt x="7874000" y="721443"/>
                    </a:lnTo>
                    <a:lnTo>
                      <a:pt x="0" y="721443"/>
                    </a:lnTo>
                    <a:close/>
                  </a:path>
                </a:pathLst>
              </a:custGeom>
              <a:solidFill>
                <a:srgbClr val="FFFFFF"/>
              </a:solidFill>
              <a:ln w="9525" cap="sq">
                <a:solidFill>
                  <a:srgbClr val="C8DCE5"/>
                </a:solidFill>
                <a:prstDash val="solid"/>
                <a:miter/>
              </a:ln>
            </p:spPr>
          </p:sp>
          <p:sp>
            <p:nvSpPr>
              <p:cNvPr name="TextBox 14" id="14"/>
              <p:cNvSpPr txBox="true"/>
              <p:nvPr/>
            </p:nvSpPr>
            <p:spPr>
              <a:xfrm>
                <a:off x="0" y="-47625"/>
                <a:ext cx="7874000" cy="769068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l" marL="0" indent="0" lvl="0">
                  <a:lnSpc>
                    <a:spcPts val="3079"/>
                  </a:lnSpc>
                  <a:spcBef>
                    <a:spcPct val="0"/>
                  </a:spcBef>
                </a:pPr>
                <a:r>
                  <a:rPr lang="en-US" sz="2199" strike="noStrike" u="none">
                    <a:solidFill>
                      <a:srgbClr val="333333"/>
                    </a:solidFill>
                    <a:latin typeface="HK Grotesk"/>
                    <a:ea typeface="HK Grotesk"/>
                    <a:cs typeface="HK Grotesk"/>
                    <a:sym typeface="HK Grotesk"/>
                  </a:rPr>
                  <a:t>0.20 – 0.39              Weak</a:t>
                </a:r>
              </a:p>
            </p:txBody>
          </p:sp>
        </p:grpSp>
        <p:grpSp>
          <p:nvGrpSpPr>
            <p:cNvPr name="Group 15" id="15"/>
            <p:cNvGrpSpPr/>
            <p:nvPr/>
          </p:nvGrpSpPr>
          <p:grpSpPr>
            <a:xfrm rot="0">
              <a:off x="0" y="2569349"/>
              <a:ext cx="9175559" cy="840696"/>
              <a:chOff x="0" y="0"/>
              <a:chExt cx="7874000" cy="721443"/>
            </a:xfrm>
          </p:grpSpPr>
          <p:sp>
            <p:nvSpPr>
              <p:cNvPr name="Freeform 16" id="16"/>
              <p:cNvSpPr/>
              <p:nvPr/>
            </p:nvSpPr>
            <p:spPr>
              <a:xfrm flipH="false" flipV="false" rot="0">
                <a:off x="0" y="0"/>
                <a:ext cx="7874000" cy="721443"/>
              </a:xfrm>
              <a:custGeom>
                <a:avLst/>
                <a:gdLst/>
                <a:ahLst/>
                <a:cxnLst/>
                <a:rect r="r" b="b" t="t" l="l"/>
                <a:pathLst>
                  <a:path h="721443" w="7874000">
                    <a:moveTo>
                      <a:pt x="0" y="0"/>
                    </a:moveTo>
                    <a:lnTo>
                      <a:pt x="7874000" y="0"/>
                    </a:lnTo>
                    <a:lnTo>
                      <a:pt x="7874000" y="721443"/>
                    </a:lnTo>
                    <a:lnTo>
                      <a:pt x="0" y="721443"/>
                    </a:lnTo>
                    <a:close/>
                  </a:path>
                </a:pathLst>
              </a:custGeom>
              <a:solidFill>
                <a:srgbClr val="F0F6F8"/>
              </a:solidFill>
              <a:ln w="9525" cap="sq">
                <a:solidFill>
                  <a:srgbClr val="C8DCE5"/>
                </a:solidFill>
                <a:prstDash val="solid"/>
                <a:miter/>
              </a:ln>
            </p:spPr>
          </p:sp>
          <p:sp>
            <p:nvSpPr>
              <p:cNvPr name="TextBox 17" id="17"/>
              <p:cNvSpPr txBox="true"/>
              <p:nvPr/>
            </p:nvSpPr>
            <p:spPr>
              <a:xfrm>
                <a:off x="0" y="-47625"/>
                <a:ext cx="7874000" cy="769068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l" marL="0" indent="0" lvl="0">
                  <a:lnSpc>
                    <a:spcPts val="3079"/>
                  </a:lnSpc>
                  <a:spcBef>
                    <a:spcPct val="0"/>
                  </a:spcBef>
                </a:pPr>
                <a:r>
                  <a:rPr lang="en-US" sz="2199" strike="noStrike" u="none">
                    <a:solidFill>
                      <a:srgbClr val="333333"/>
                    </a:solidFill>
                    <a:latin typeface="HK Grotesk"/>
                    <a:ea typeface="HK Grotesk"/>
                    <a:cs typeface="HK Grotesk"/>
                    <a:sym typeface="HK Grotesk"/>
                  </a:rPr>
                  <a:t>0.40 – 0.59              Moderate</a:t>
                </a:r>
              </a:p>
            </p:txBody>
          </p:sp>
        </p:grpSp>
        <p:grpSp>
          <p:nvGrpSpPr>
            <p:cNvPr name="Group 18" id="18"/>
            <p:cNvGrpSpPr/>
            <p:nvPr/>
          </p:nvGrpSpPr>
          <p:grpSpPr>
            <a:xfrm rot="0">
              <a:off x="0" y="1728653"/>
              <a:ext cx="9175559" cy="840696"/>
              <a:chOff x="0" y="0"/>
              <a:chExt cx="7874000" cy="721443"/>
            </a:xfrm>
          </p:grpSpPr>
          <p:sp>
            <p:nvSpPr>
              <p:cNvPr name="Freeform 19" id="19"/>
              <p:cNvSpPr/>
              <p:nvPr/>
            </p:nvSpPr>
            <p:spPr>
              <a:xfrm flipH="false" flipV="false" rot="0">
                <a:off x="0" y="0"/>
                <a:ext cx="7874000" cy="721443"/>
              </a:xfrm>
              <a:custGeom>
                <a:avLst/>
                <a:gdLst/>
                <a:ahLst/>
                <a:cxnLst/>
                <a:rect r="r" b="b" t="t" l="l"/>
                <a:pathLst>
                  <a:path h="721443" w="7874000">
                    <a:moveTo>
                      <a:pt x="0" y="0"/>
                    </a:moveTo>
                    <a:lnTo>
                      <a:pt x="7874000" y="0"/>
                    </a:lnTo>
                    <a:lnTo>
                      <a:pt x="7874000" y="721443"/>
                    </a:lnTo>
                    <a:lnTo>
                      <a:pt x="0" y="721443"/>
                    </a:lnTo>
                    <a:close/>
                  </a:path>
                </a:pathLst>
              </a:custGeom>
              <a:solidFill>
                <a:srgbClr val="FFFFFF"/>
              </a:solidFill>
              <a:ln w="9525" cap="sq">
                <a:solidFill>
                  <a:srgbClr val="C8DCE5"/>
                </a:solidFill>
                <a:prstDash val="solid"/>
                <a:miter/>
              </a:ln>
            </p:spPr>
          </p:sp>
          <p:sp>
            <p:nvSpPr>
              <p:cNvPr name="TextBox 20" id="20"/>
              <p:cNvSpPr txBox="true"/>
              <p:nvPr/>
            </p:nvSpPr>
            <p:spPr>
              <a:xfrm>
                <a:off x="0" y="-47625"/>
                <a:ext cx="7874000" cy="769068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l" marL="0" indent="0" lvl="0">
                  <a:lnSpc>
                    <a:spcPts val="3079"/>
                  </a:lnSpc>
                  <a:spcBef>
                    <a:spcPct val="0"/>
                  </a:spcBef>
                </a:pPr>
                <a:r>
                  <a:rPr lang="en-US" sz="2199" strike="noStrike" u="none">
                    <a:solidFill>
                      <a:srgbClr val="333333"/>
                    </a:solidFill>
                    <a:latin typeface="HK Grotesk"/>
                    <a:ea typeface="HK Grotesk"/>
                    <a:cs typeface="HK Grotesk"/>
                    <a:sym typeface="HK Grotesk"/>
                  </a:rPr>
                  <a:t>0.60 – 0.79              Strong</a:t>
                </a:r>
              </a:p>
            </p:txBody>
          </p:sp>
        </p:grpSp>
        <p:grpSp>
          <p:nvGrpSpPr>
            <p:cNvPr name="Group 21" id="21"/>
            <p:cNvGrpSpPr/>
            <p:nvPr/>
          </p:nvGrpSpPr>
          <p:grpSpPr>
            <a:xfrm rot="0">
              <a:off x="0" y="887957"/>
              <a:ext cx="9175559" cy="840696"/>
              <a:chOff x="0" y="0"/>
              <a:chExt cx="7874000" cy="721443"/>
            </a:xfrm>
          </p:grpSpPr>
          <p:sp>
            <p:nvSpPr>
              <p:cNvPr name="Freeform 22" id="22"/>
              <p:cNvSpPr/>
              <p:nvPr/>
            </p:nvSpPr>
            <p:spPr>
              <a:xfrm flipH="false" flipV="false" rot="0">
                <a:off x="0" y="0"/>
                <a:ext cx="7874000" cy="721443"/>
              </a:xfrm>
              <a:custGeom>
                <a:avLst/>
                <a:gdLst/>
                <a:ahLst/>
                <a:cxnLst/>
                <a:rect r="r" b="b" t="t" l="l"/>
                <a:pathLst>
                  <a:path h="721443" w="7874000">
                    <a:moveTo>
                      <a:pt x="0" y="0"/>
                    </a:moveTo>
                    <a:lnTo>
                      <a:pt x="7874000" y="0"/>
                    </a:lnTo>
                    <a:lnTo>
                      <a:pt x="7874000" y="721443"/>
                    </a:lnTo>
                    <a:lnTo>
                      <a:pt x="0" y="721443"/>
                    </a:lnTo>
                    <a:close/>
                  </a:path>
                </a:pathLst>
              </a:custGeom>
              <a:solidFill>
                <a:srgbClr val="F0F6F8"/>
              </a:solidFill>
              <a:ln w="9525" cap="sq">
                <a:solidFill>
                  <a:srgbClr val="C8DCE5"/>
                </a:solidFill>
                <a:prstDash val="solid"/>
                <a:miter/>
              </a:ln>
            </p:spPr>
          </p:sp>
          <p:sp>
            <p:nvSpPr>
              <p:cNvPr name="TextBox 23" id="23"/>
              <p:cNvSpPr txBox="true"/>
              <p:nvPr/>
            </p:nvSpPr>
            <p:spPr>
              <a:xfrm>
                <a:off x="0" y="-47625"/>
                <a:ext cx="7874000" cy="769068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l" marL="0" indent="0" lvl="0">
                  <a:lnSpc>
                    <a:spcPts val="3079"/>
                  </a:lnSpc>
                  <a:spcBef>
                    <a:spcPct val="0"/>
                  </a:spcBef>
                </a:pPr>
                <a:r>
                  <a:rPr lang="en-US" sz="2199" strike="noStrike" u="none">
                    <a:solidFill>
                      <a:srgbClr val="333333"/>
                    </a:solidFill>
                    <a:latin typeface="HK Grotesk"/>
                    <a:ea typeface="HK Grotesk"/>
                    <a:cs typeface="HK Grotesk"/>
                    <a:sym typeface="HK Grotesk"/>
                  </a:rPr>
                  <a:t>0.80 – 1.00              Very Strong</a:t>
                </a:r>
              </a:p>
            </p:txBody>
          </p:sp>
        </p:grpSp>
        <p:grpSp>
          <p:nvGrpSpPr>
            <p:cNvPr name="Group 24" id="24"/>
            <p:cNvGrpSpPr/>
            <p:nvPr/>
          </p:nvGrpSpPr>
          <p:grpSpPr>
            <a:xfrm rot="0">
              <a:off x="0" y="0"/>
              <a:ext cx="9175559" cy="887957"/>
              <a:chOff x="0" y="0"/>
              <a:chExt cx="7874000" cy="762000"/>
            </a:xfrm>
          </p:grpSpPr>
          <p:sp>
            <p:nvSpPr>
              <p:cNvPr name="Freeform 25" id="25"/>
              <p:cNvSpPr/>
              <p:nvPr/>
            </p:nvSpPr>
            <p:spPr>
              <a:xfrm flipH="false" flipV="false" rot="0">
                <a:off x="0" y="0"/>
                <a:ext cx="7874000" cy="762000"/>
              </a:xfrm>
              <a:custGeom>
                <a:avLst/>
                <a:gdLst/>
                <a:ahLst/>
                <a:cxnLst/>
                <a:rect r="r" b="b" t="t" l="l"/>
                <a:pathLst>
                  <a:path h="762000" w="7874000">
                    <a:moveTo>
                      <a:pt x="0" y="0"/>
                    </a:moveTo>
                    <a:lnTo>
                      <a:pt x="7874000" y="0"/>
                    </a:lnTo>
                    <a:lnTo>
                      <a:pt x="7874000" y="762000"/>
                    </a:lnTo>
                    <a:lnTo>
                      <a:pt x="0" y="762000"/>
                    </a:lnTo>
                    <a:close/>
                  </a:path>
                </a:pathLst>
              </a:custGeom>
              <a:solidFill>
                <a:srgbClr val="0A4760"/>
              </a:solidFill>
            </p:spPr>
          </p:sp>
          <p:sp>
            <p:nvSpPr>
              <p:cNvPr name="TextBox 26" id="26"/>
              <p:cNvSpPr txBox="true"/>
              <p:nvPr/>
            </p:nvSpPr>
            <p:spPr>
              <a:xfrm>
                <a:off x="0" y="-47625"/>
                <a:ext cx="7874000" cy="809625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l" marL="0" indent="0" lvl="0">
                  <a:lnSpc>
                    <a:spcPts val="3079"/>
                  </a:lnSpc>
                  <a:spcBef>
                    <a:spcPct val="0"/>
                  </a:spcBef>
                </a:pPr>
                <a:r>
                  <a:rPr lang="en-US" sz="2199" strike="noStrike" u="none">
                    <a:solidFill>
                      <a:srgbClr val="FFFFFF"/>
                    </a:solidFill>
                    <a:latin typeface="HK Grotesk"/>
                    <a:ea typeface="HK Grotesk"/>
                    <a:cs typeface="HK Grotesk"/>
                    <a:sym typeface="HK Grotesk"/>
                  </a:rPr>
                  <a:t>r Value              Interpretation</a:t>
                </a:r>
              </a:p>
            </p:txBody>
          </p:sp>
        </p:grpSp>
      </p:grpSp>
      <p:sp>
        <p:nvSpPr>
          <p:cNvPr name="TextBox 27" id="27"/>
          <p:cNvSpPr txBox="true"/>
          <p:nvPr/>
        </p:nvSpPr>
        <p:spPr>
          <a:xfrm rot="0">
            <a:off x="13335000" y="9915525"/>
            <a:ext cx="4762500" cy="17335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r" marL="0" indent="0" lvl="0">
              <a:lnSpc>
                <a:spcPts val="1200"/>
              </a:lnSpc>
              <a:spcBef>
                <a:spcPct val="0"/>
              </a:spcBef>
            </a:pPr>
            <a:r>
              <a:rPr lang="en-US" sz="1200" strike="noStrike" u="none">
                <a:solidFill>
                  <a:srgbClr val="888888"/>
                </a:solidFill>
                <a:latin typeface="HK Grotesk"/>
                <a:ea typeface="HK Grotesk"/>
                <a:cs typeface="HK Grotesk"/>
                <a:sym typeface="HK Grotesk"/>
              </a:rPr>
              <a:t>Source: Author, Made by Canva</a:t>
            </a:r>
          </a:p>
        </p:txBody>
      </p:sp>
    </p:spTree>
  </p:cSld>
  <p:clrMapOvr>
    <a:masterClrMapping/>
  </p:clrMapOvr>
</p:sld>
</file>

<file path=ppt/slides/slide15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8FAFB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0" y="0"/>
            <a:ext cx="18288000" cy="1905000"/>
            <a:chOff x="0" y="0"/>
            <a:chExt cx="24384000" cy="2540000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24384000" cy="2540000"/>
            </a:xfrm>
            <a:custGeom>
              <a:avLst/>
              <a:gdLst/>
              <a:ahLst/>
              <a:cxnLst/>
              <a:rect r="r" b="b" t="t" l="l"/>
              <a:pathLst>
                <a:path h="2540000" w="24384000">
                  <a:moveTo>
                    <a:pt x="0" y="0"/>
                  </a:moveTo>
                  <a:lnTo>
                    <a:pt x="24384000" y="0"/>
                  </a:lnTo>
                  <a:lnTo>
                    <a:pt x="24384000" y="2540000"/>
                  </a:lnTo>
                  <a:lnTo>
                    <a:pt x="0" y="2540000"/>
                  </a:lnTo>
                  <a:close/>
                </a:path>
              </a:pathLst>
            </a:custGeom>
            <a:solidFill>
              <a:srgbClr val="0A4760"/>
            </a:solidFill>
          </p:spPr>
        </p:sp>
      </p:grpSp>
      <p:grpSp>
        <p:nvGrpSpPr>
          <p:cNvPr name="Group 4" id="4"/>
          <p:cNvGrpSpPr/>
          <p:nvPr/>
        </p:nvGrpSpPr>
        <p:grpSpPr>
          <a:xfrm rot="0">
            <a:off x="9906000" y="2667000"/>
            <a:ext cx="7620000" cy="4953000"/>
            <a:chOff x="0" y="0"/>
            <a:chExt cx="10160000" cy="6604000"/>
          </a:xfrm>
        </p:grpSpPr>
        <p:sp>
          <p:nvSpPr>
            <p:cNvPr name="Freeform 5" id="5"/>
            <p:cNvSpPr/>
            <p:nvPr/>
          </p:nvSpPr>
          <p:spPr>
            <a:xfrm flipH="false" flipV="false" rot="0">
              <a:off x="0" y="0"/>
              <a:ext cx="10160000" cy="6604000"/>
            </a:xfrm>
            <a:custGeom>
              <a:avLst/>
              <a:gdLst/>
              <a:ahLst/>
              <a:cxnLst/>
              <a:rect r="r" b="b" t="t" l="l"/>
              <a:pathLst>
                <a:path h="6604000" w="10160000">
                  <a:moveTo>
                    <a:pt x="651282" y="0"/>
                  </a:moveTo>
                  <a:lnTo>
                    <a:pt x="9508718" y="0"/>
                  </a:lnTo>
                  <a:cubicBezTo>
                    <a:pt x="9868412" y="0"/>
                    <a:pt x="10160000" y="295671"/>
                    <a:pt x="10160000" y="660400"/>
                  </a:cubicBezTo>
                  <a:lnTo>
                    <a:pt x="10160000" y="5943600"/>
                  </a:lnTo>
                  <a:cubicBezTo>
                    <a:pt x="10160000" y="6308329"/>
                    <a:pt x="9868412" y="6604000"/>
                    <a:pt x="9508718" y="6604000"/>
                  </a:cubicBezTo>
                  <a:lnTo>
                    <a:pt x="651282" y="6604000"/>
                  </a:lnTo>
                  <a:cubicBezTo>
                    <a:pt x="291589" y="6604000"/>
                    <a:pt x="0" y="6308329"/>
                    <a:pt x="0" y="5943600"/>
                  </a:cubicBezTo>
                  <a:lnTo>
                    <a:pt x="0" y="660400"/>
                  </a:lnTo>
                  <a:cubicBezTo>
                    <a:pt x="0" y="295671"/>
                    <a:pt x="291589" y="0"/>
                    <a:pt x="651282" y="0"/>
                  </a:cubicBezTo>
                  <a:close/>
                </a:path>
              </a:pathLst>
            </a:custGeom>
            <a:solidFill>
              <a:srgbClr val="FFFFFF"/>
            </a:solidFill>
            <a:ln w="19050" cap="sq">
              <a:solidFill>
                <a:srgbClr val="0A4760"/>
              </a:solidFill>
              <a:prstDash val="solid"/>
              <a:miter/>
            </a:ln>
          </p:spPr>
        </p:sp>
      </p:grpSp>
      <p:sp>
        <p:nvSpPr>
          <p:cNvPr name="TextBox 6" id="6"/>
          <p:cNvSpPr txBox="true"/>
          <p:nvPr/>
        </p:nvSpPr>
        <p:spPr>
          <a:xfrm rot="0">
            <a:off x="1524000" y="1181100"/>
            <a:ext cx="8217553" cy="48133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3919"/>
              </a:lnSpc>
              <a:spcBef>
                <a:spcPct val="0"/>
              </a:spcBef>
            </a:pPr>
            <a:r>
              <a:rPr lang="en-US" sz="2799" strike="noStrike" u="none">
                <a:solidFill>
                  <a:srgbClr val="140F0E"/>
                </a:solidFill>
                <a:latin typeface="HK Grotesk"/>
                <a:ea typeface="HK Grotesk"/>
                <a:cs typeface="HK Grotesk"/>
                <a:sym typeface="HK Grotesk"/>
              </a:rPr>
              <a:t>Case study demonstrating strong positive correlation</a:t>
            </a:r>
          </a:p>
        </p:txBody>
      </p:sp>
      <p:sp>
        <p:nvSpPr>
          <p:cNvPr name="TextBox 7" id="7"/>
          <p:cNvSpPr txBox="true"/>
          <p:nvPr/>
        </p:nvSpPr>
        <p:spPr>
          <a:xfrm rot="0">
            <a:off x="1409700" y="419100"/>
            <a:ext cx="6818801" cy="53651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3732"/>
              </a:lnSpc>
              <a:spcBef>
                <a:spcPct val="0"/>
              </a:spcBef>
            </a:pPr>
            <a:r>
              <a:rPr lang="en-US" sz="4443" strike="noStrike" u="none">
                <a:solidFill>
                  <a:srgbClr val="FFFFFF"/>
                </a:solidFill>
                <a:latin typeface="Paalalabas Wide"/>
                <a:ea typeface="Paalalabas Wide"/>
                <a:cs typeface="Paalalabas Wide"/>
                <a:sym typeface="Paalalabas Wide"/>
              </a:rPr>
              <a:t>Correlation Example</a:t>
            </a:r>
          </a:p>
        </p:txBody>
      </p:sp>
      <p:sp>
        <p:nvSpPr>
          <p:cNvPr name="TextBox 8" id="8"/>
          <p:cNvSpPr txBox="true"/>
          <p:nvPr/>
        </p:nvSpPr>
        <p:spPr>
          <a:xfrm rot="0">
            <a:off x="10287000" y="2819400"/>
            <a:ext cx="6858000" cy="343281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3959"/>
              </a:lnSpc>
              <a:spcBef>
                <a:spcPct val="0"/>
              </a:spcBef>
            </a:pPr>
            <a:r>
              <a:rPr lang="en-US" sz="2199" strike="noStrike" u="none">
                <a:solidFill>
                  <a:srgbClr val="140F0E"/>
                </a:solidFill>
                <a:latin typeface="HK Grotesk"/>
                <a:ea typeface="HK Grotesk"/>
                <a:cs typeface="HK Grotesk"/>
                <a:sym typeface="HK Grotesk"/>
              </a:rPr>
              <a:t>Data Sample:</a:t>
            </a:r>
          </a:p>
          <a:p>
            <a:pPr algn="l" marL="0" indent="0" lvl="0">
              <a:lnSpc>
                <a:spcPts val="3959"/>
              </a:lnSpc>
              <a:spcBef>
                <a:spcPct val="0"/>
              </a:spcBef>
            </a:pPr>
            <a:r>
              <a:rPr lang="en-US" sz="2199" strike="noStrike" u="none">
                <a:solidFill>
                  <a:srgbClr val="140F0E"/>
                </a:solidFill>
                <a:latin typeface="HK Grotesk"/>
                <a:ea typeface="HK Grotesk"/>
                <a:cs typeface="HK Grotesk"/>
                <a:sym typeface="HK Grotesk"/>
              </a:rPr>
              <a:t>• Student A: 2 hours → 65 points</a:t>
            </a:r>
          </a:p>
          <a:p>
            <a:pPr algn="l" marL="0" indent="0" lvl="0">
              <a:lnSpc>
                <a:spcPts val="3959"/>
              </a:lnSpc>
              <a:spcBef>
                <a:spcPct val="0"/>
              </a:spcBef>
            </a:pPr>
            <a:r>
              <a:rPr lang="en-US" sz="2199" strike="noStrike" u="none">
                <a:solidFill>
                  <a:srgbClr val="140F0E"/>
                </a:solidFill>
                <a:latin typeface="HK Grotesk"/>
                <a:ea typeface="HK Grotesk"/>
                <a:cs typeface="HK Grotesk"/>
                <a:sym typeface="HK Grotesk"/>
              </a:rPr>
              <a:t>• Student B: 5 hours → 78 points</a:t>
            </a:r>
          </a:p>
          <a:p>
            <a:pPr algn="l" marL="0" indent="0" lvl="0">
              <a:lnSpc>
                <a:spcPts val="3959"/>
              </a:lnSpc>
              <a:spcBef>
                <a:spcPct val="0"/>
              </a:spcBef>
            </a:pPr>
            <a:r>
              <a:rPr lang="en-US" sz="2199" strike="noStrike" u="none">
                <a:solidFill>
                  <a:srgbClr val="140F0E"/>
                </a:solidFill>
                <a:latin typeface="HK Grotesk"/>
                <a:ea typeface="HK Grotesk"/>
                <a:cs typeface="HK Grotesk"/>
                <a:sym typeface="HK Grotesk"/>
              </a:rPr>
              <a:t>• Student C: 8 hours → 92 points</a:t>
            </a:r>
          </a:p>
          <a:p>
            <a:pPr algn="l" marL="0" indent="0" lvl="0">
              <a:lnSpc>
                <a:spcPts val="3959"/>
              </a:lnSpc>
              <a:spcBef>
                <a:spcPct val="0"/>
              </a:spcBef>
            </a:pPr>
            <a:r>
              <a:rPr lang="en-US" sz="2199" strike="noStrike" u="none">
                <a:solidFill>
                  <a:srgbClr val="140F0E"/>
                </a:solidFill>
                <a:latin typeface="HK Grotesk"/>
                <a:ea typeface="HK Grotesk"/>
                <a:cs typeface="HK Grotesk"/>
                <a:sym typeface="HK Grotesk"/>
              </a:rPr>
              <a:t>• Student D: 3 hours → 70 points</a:t>
            </a:r>
          </a:p>
          <a:p>
            <a:pPr algn="l" marL="0" indent="0" lvl="0">
              <a:lnSpc>
                <a:spcPts val="3959"/>
              </a:lnSpc>
              <a:spcBef>
                <a:spcPct val="0"/>
              </a:spcBef>
            </a:pPr>
            <a:r>
              <a:rPr lang="en-US" sz="2199" strike="noStrike" u="none">
                <a:solidFill>
                  <a:srgbClr val="140F0E"/>
                </a:solidFill>
                <a:latin typeface="HK Grotesk"/>
                <a:ea typeface="HK Grotesk"/>
                <a:cs typeface="HK Grotesk"/>
                <a:sym typeface="HK Grotesk"/>
              </a:rPr>
              <a:t>• Student E: 6 hours → 85 points</a:t>
            </a:r>
          </a:p>
          <a:p>
            <a:pPr algn="l" marL="0" indent="0" lvl="0">
              <a:lnSpc>
                <a:spcPts val="3959"/>
              </a:lnSpc>
              <a:spcBef>
                <a:spcPct val="0"/>
              </a:spcBef>
            </a:pPr>
            <a:r>
              <a:rPr lang="en-US" sz="2199" strike="noStrike" u="none">
                <a:solidFill>
                  <a:srgbClr val="140F0E"/>
                </a:solidFill>
                <a:latin typeface="HK Grotesk"/>
                <a:ea typeface="HK Grotesk"/>
                <a:cs typeface="HK Grotesk"/>
                <a:sym typeface="HK Grotesk"/>
              </a:rPr>
              <a:t>Calculated r = 0.95 (Strong Positive Correlation)</a:t>
            </a:r>
          </a:p>
        </p:txBody>
      </p:sp>
      <p:sp>
        <p:nvSpPr>
          <p:cNvPr name="AutoShape 9" id="9"/>
          <p:cNvSpPr/>
          <p:nvPr/>
        </p:nvSpPr>
        <p:spPr>
          <a:xfrm>
            <a:off x="2476500" y="8763000"/>
            <a:ext cx="13335000" cy="0"/>
          </a:xfrm>
          <a:prstGeom prst="line">
            <a:avLst/>
          </a:prstGeom>
          <a:ln cap="rnd" w="19050">
            <a:solidFill>
              <a:srgbClr val="0A4760"/>
            </a:solidFill>
            <a:prstDash val="solid"/>
            <a:headEnd type="none" len="sm" w="sm"/>
            <a:tailEnd type="none" len="sm" w="sm"/>
          </a:ln>
        </p:spPr>
      </p:sp>
      <p:pic>
        <p:nvPicPr>
          <p:cNvPr name="Picture 10" id="10"/>
          <p:cNvPicPr>
            <a:picLocks noChangeAspect="true"/>
          </p:cNvPicPr>
          <p:nvPr/>
        </p:nvPicPr>
        <p:blipFill>
          <a:blip r:embed="rId2"/>
          <a:stretch>
            <a:fillRect/>
          </a:stretch>
        </p:blipFill>
        <p:spPr>
          <a:xfrm rot="0">
            <a:off x="114300" y="1447800"/>
            <a:ext cx="10058400" cy="7369722"/>
          </a:xfrm>
          <a:prstGeom prst="rect">
            <a:avLst/>
          </a:prstGeom>
        </p:spPr>
      </p:pic>
      <p:sp>
        <p:nvSpPr>
          <p:cNvPr name="TextBox 11" id="11"/>
          <p:cNvSpPr txBox="true"/>
          <p:nvPr/>
        </p:nvSpPr>
        <p:spPr>
          <a:xfrm rot="0">
            <a:off x="2476500" y="8886825"/>
            <a:ext cx="13335000" cy="3492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2800"/>
              </a:lnSpc>
              <a:spcBef>
                <a:spcPct val="0"/>
              </a:spcBef>
            </a:pPr>
            <a:r>
              <a:rPr lang="en-US" sz="2000" strike="noStrike" u="none">
                <a:solidFill>
                  <a:srgbClr val="0A4760"/>
                </a:solidFill>
                <a:latin typeface="HK Grotesk"/>
                <a:ea typeface="HK Grotesk"/>
                <a:cs typeface="HK Grotesk"/>
                <a:sym typeface="HK Grotesk"/>
              </a:rPr>
              <a:t>"A correlation of r = 0.95 indicates a very strong positive linear relationship between study hours and exam scores."</a:t>
            </a:r>
          </a:p>
        </p:txBody>
      </p:sp>
      <p:sp>
        <p:nvSpPr>
          <p:cNvPr name="TextBox 12" id="12"/>
          <p:cNvSpPr txBox="true"/>
          <p:nvPr/>
        </p:nvSpPr>
        <p:spPr>
          <a:xfrm rot="0">
            <a:off x="13335000" y="9915525"/>
            <a:ext cx="4762500" cy="17335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r" marL="0" indent="0" lvl="0">
              <a:lnSpc>
                <a:spcPts val="1200"/>
              </a:lnSpc>
              <a:spcBef>
                <a:spcPct val="0"/>
              </a:spcBef>
            </a:pPr>
            <a:r>
              <a:rPr lang="en-US" sz="1200" strike="noStrike" u="none">
                <a:solidFill>
                  <a:srgbClr val="888888"/>
                </a:solidFill>
                <a:latin typeface="HK Grotesk"/>
                <a:ea typeface="HK Grotesk"/>
                <a:cs typeface="HK Grotesk"/>
                <a:sym typeface="HK Grotesk"/>
              </a:rPr>
              <a:t>Source: Author, Made by Canva</a:t>
            </a:r>
          </a:p>
        </p:txBody>
      </p:sp>
    </p:spTree>
  </p:cSld>
  <p:clrMapOvr>
    <a:masterClrMapping/>
  </p:clrMapOvr>
</p:sld>
</file>

<file path=ppt/slides/slide16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5400000">
            <a:off x="3241332" y="5107607"/>
            <a:ext cx="902227" cy="1122283"/>
          </a:xfrm>
          <a:custGeom>
            <a:avLst/>
            <a:gdLst/>
            <a:ahLst/>
            <a:cxnLst/>
            <a:rect r="r" b="b" t="t" l="l"/>
            <a:pathLst>
              <a:path h="1122283" w="902227">
                <a:moveTo>
                  <a:pt x="0" y="0"/>
                </a:moveTo>
                <a:lnTo>
                  <a:pt x="902228" y="0"/>
                </a:lnTo>
                <a:lnTo>
                  <a:pt x="902228" y="1122283"/>
                </a:lnTo>
                <a:lnTo>
                  <a:pt x="0" y="1122283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5400000">
            <a:off x="8580785" y="5134637"/>
            <a:ext cx="902227" cy="1075597"/>
          </a:xfrm>
          <a:custGeom>
            <a:avLst/>
            <a:gdLst/>
            <a:ahLst/>
            <a:cxnLst/>
            <a:rect r="r" b="b" t="t" l="l"/>
            <a:pathLst>
              <a:path h="1075597" w="902227">
                <a:moveTo>
                  <a:pt x="0" y="0"/>
                </a:moveTo>
                <a:lnTo>
                  <a:pt x="902228" y="0"/>
                </a:lnTo>
                <a:lnTo>
                  <a:pt x="902228" y="1075597"/>
                </a:lnTo>
                <a:lnTo>
                  <a:pt x="0" y="1075597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TextBox 4" id="4"/>
          <p:cNvSpPr txBox="true"/>
          <p:nvPr/>
        </p:nvSpPr>
        <p:spPr>
          <a:xfrm rot="0">
            <a:off x="1951935" y="6658738"/>
            <a:ext cx="3584482" cy="175898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2798"/>
              </a:lnSpc>
            </a:pPr>
            <a:r>
              <a:rPr lang="en-US" sz="1998">
                <a:solidFill>
                  <a:srgbClr val="140F0E"/>
                </a:solidFill>
                <a:latin typeface="HK Grotesk"/>
                <a:ea typeface="HK Grotesk"/>
                <a:cs typeface="HK Grotesk"/>
                <a:sym typeface="HK Grotesk"/>
              </a:rPr>
              <a:t>Two variables may show strong correlation without any causal relationship. Always question whether X actually causes Y or if they merely move together.</a:t>
            </a:r>
          </a:p>
        </p:txBody>
      </p:sp>
      <p:sp>
        <p:nvSpPr>
          <p:cNvPr name="TextBox 5" id="5"/>
          <p:cNvSpPr txBox="true"/>
          <p:nvPr/>
        </p:nvSpPr>
        <p:spPr>
          <a:xfrm rot="0">
            <a:off x="7075719" y="6658738"/>
            <a:ext cx="3584482" cy="211141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2798"/>
              </a:lnSpc>
            </a:pPr>
            <a:r>
              <a:rPr lang="en-US" sz="1998">
                <a:solidFill>
                  <a:srgbClr val="140F0E"/>
                </a:solidFill>
                <a:latin typeface="HK Grotesk"/>
                <a:ea typeface="HK Grotesk"/>
                <a:cs typeface="HK Grotesk"/>
                <a:sym typeface="HK Grotesk"/>
              </a:rPr>
              <a:t>Hidden third variables can create misleading correlations. A confounding variable influences both X and Y, creating an apparent relationship that doesn't exist.</a:t>
            </a:r>
          </a:p>
        </p:txBody>
      </p:sp>
      <p:sp>
        <p:nvSpPr>
          <p:cNvPr name="TextBox 6" id="6"/>
          <p:cNvSpPr txBox="true"/>
          <p:nvPr/>
        </p:nvSpPr>
        <p:spPr>
          <a:xfrm rot="0">
            <a:off x="4115098" y="1585702"/>
            <a:ext cx="10057805" cy="123359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8706"/>
              </a:lnSpc>
            </a:pPr>
            <a:r>
              <a:rPr lang="en-US" sz="10365">
                <a:solidFill>
                  <a:srgbClr val="0A4760"/>
                </a:solidFill>
                <a:latin typeface="Paalalabas Wide"/>
                <a:ea typeface="Paalalabas Wide"/>
                <a:cs typeface="Paalalabas Wide"/>
                <a:sym typeface="Paalalabas Wide"/>
              </a:rPr>
              <a:t>Important Note</a:t>
            </a:r>
          </a:p>
        </p:txBody>
      </p:sp>
      <p:sp>
        <p:nvSpPr>
          <p:cNvPr name="TextBox 7" id="7"/>
          <p:cNvSpPr txBox="true"/>
          <p:nvPr/>
        </p:nvSpPr>
        <p:spPr>
          <a:xfrm rot="0">
            <a:off x="1951935" y="3977385"/>
            <a:ext cx="4136563" cy="83754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3137"/>
              </a:lnSpc>
            </a:pPr>
            <a:r>
              <a:rPr lang="en-US" sz="3735">
                <a:solidFill>
                  <a:srgbClr val="0A4760"/>
                </a:solidFill>
                <a:latin typeface="Paalalabas Wide"/>
                <a:ea typeface="Paalalabas Wide"/>
                <a:cs typeface="Paalalabas Wide"/>
                <a:sym typeface="Paalalabas Wide"/>
              </a:rPr>
              <a:t>Correlation ≠ Causation</a:t>
            </a:r>
          </a:p>
        </p:txBody>
      </p:sp>
      <p:sp>
        <p:nvSpPr>
          <p:cNvPr name="TextBox 8" id="8"/>
          <p:cNvSpPr txBox="true"/>
          <p:nvPr/>
        </p:nvSpPr>
        <p:spPr>
          <a:xfrm rot="0">
            <a:off x="7075719" y="3977385"/>
            <a:ext cx="4136563" cy="83754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3137"/>
              </a:lnSpc>
            </a:pPr>
            <a:r>
              <a:rPr lang="en-US" sz="3735">
                <a:solidFill>
                  <a:srgbClr val="0A4760"/>
                </a:solidFill>
                <a:latin typeface="Paalalabas Wide"/>
                <a:ea typeface="Paalalabas Wide"/>
                <a:cs typeface="Paalalabas Wide"/>
                <a:sym typeface="Paalalabas Wide"/>
              </a:rPr>
              <a:t>Confounding Variables</a:t>
            </a:r>
          </a:p>
        </p:txBody>
      </p:sp>
      <p:sp>
        <p:nvSpPr>
          <p:cNvPr name="TextBox 9" id="9"/>
          <p:cNvSpPr txBox="true"/>
          <p:nvPr/>
        </p:nvSpPr>
        <p:spPr>
          <a:xfrm rot="0">
            <a:off x="12199503" y="3977385"/>
            <a:ext cx="4136563" cy="44701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3137"/>
              </a:lnSpc>
            </a:pPr>
            <a:r>
              <a:rPr lang="en-US" sz="3735">
                <a:solidFill>
                  <a:srgbClr val="0A4760"/>
                </a:solidFill>
                <a:latin typeface="Paalalabas Wide"/>
                <a:ea typeface="Paalalabas Wide"/>
                <a:cs typeface="Paalalabas Wide"/>
                <a:sym typeface="Paalalabas Wide"/>
              </a:rPr>
              <a:t>Spurious Example</a:t>
            </a:r>
          </a:p>
        </p:txBody>
      </p:sp>
      <p:sp>
        <p:nvSpPr>
          <p:cNvPr name="TextBox 10" id="10"/>
          <p:cNvSpPr txBox="true"/>
          <p:nvPr/>
        </p:nvSpPr>
        <p:spPr>
          <a:xfrm rot="0">
            <a:off x="12199503" y="6658738"/>
            <a:ext cx="3793286" cy="175898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2798"/>
              </a:lnSpc>
            </a:pPr>
            <a:r>
              <a:rPr lang="en-US" sz="1998">
                <a:solidFill>
                  <a:srgbClr val="140F0E"/>
                </a:solidFill>
                <a:latin typeface="HK Grotesk"/>
                <a:ea typeface="HK Grotesk"/>
                <a:cs typeface="HK Grotesk"/>
                <a:sym typeface="HK Grotesk"/>
              </a:rPr>
              <a:t>Ice cream sales and drowning deaths both rise in summer. The confounder? Temperature. Heat drives both variables independently.</a:t>
            </a:r>
          </a:p>
        </p:txBody>
      </p:sp>
      <p:sp>
        <p:nvSpPr>
          <p:cNvPr name="Freeform 11" id="11"/>
          <p:cNvSpPr/>
          <p:nvPr/>
        </p:nvSpPr>
        <p:spPr>
          <a:xfrm flipH="false" flipV="false" rot="5400000">
            <a:off x="13882990" y="4975120"/>
            <a:ext cx="985226" cy="1379317"/>
          </a:xfrm>
          <a:custGeom>
            <a:avLst/>
            <a:gdLst/>
            <a:ahLst/>
            <a:cxnLst/>
            <a:rect r="r" b="b" t="t" l="l"/>
            <a:pathLst>
              <a:path h="1379317" w="985226">
                <a:moveTo>
                  <a:pt x="0" y="0"/>
                </a:moveTo>
                <a:lnTo>
                  <a:pt x="985226" y="0"/>
                </a:lnTo>
                <a:lnTo>
                  <a:pt x="985226" y="1379317"/>
                </a:lnTo>
                <a:lnTo>
                  <a:pt x="0" y="1379317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0" r="0" b="0"/>
            </a:stretch>
          </a:blipFill>
        </p:spPr>
      </p:sp>
      <p:sp>
        <p:nvSpPr>
          <p:cNvPr name="TextBox 12" id="12"/>
          <p:cNvSpPr txBox="true"/>
          <p:nvPr/>
        </p:nvSpPr>
        <p:spPr>
          <a:xfrm rot="0">
            <a:off x="13335000" y="9915525"/>
            <a:ext cx="4762500" cy="17335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r" marL="0" indent="0" lvl="0">
              <a:lnSpc>
                <a:spcPts val="1200"/>
              </a:lnSpc>
              <a:spcBef>
                <a:spcPct val="0"/>
              </a:spcBef>
            </a:pPr>
            <a:r>
              <a:rPr lang="en-US" sz="1200" strike="noStrike" u="none">
                <a:solidFill>
                  <a:srgbClr val="888888"/>
                </a:solidFill>
                <a:latin typeface="HK Grotesk"/>
                <a:ea typeface="HK Grotesk"/>
                <a:cs typeface="HK Grotesk"/>
                <a:sym typeface="HK Grotesk"/>
              </a:rPr>
              <a:t>Source: Author, Made by Canva</a:t>
            </a:r>
          </a:p>
        </p:txBody>
      </p:sp>
    </p:spTree>
  </p:cSld>
  <p:clrMapOvr>
    <a:masterClrMapping/>
  </p:clrMapOvr>
</p:sld>
</file>

<file path=ppt/slides/slide17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8FAFB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0" y="0"/>
            <a:ext cx="18288000" cy="2095500"/>
            <a:chOff x="0" y="0"/>
            <a:chExt cx="24384000" cy="2794000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24384000" cy="2794000"/>
            </a:xfrm>
            <a:custGeom>
              <a:avLst/>
              <a:gdLst/>
              <a:ahLst/>
              <a:cxnLst/>
              <a:rect r="r" b="b" t="t" l="l"/>
              <a:pathLst>
                <a:path h="2794000" w="24384000">
                  <a:moveTo>
                    <a:pt x="0" y="0"/>
                  </a:moveTo>
                  <a:lnTo>
                    <a:pt x="24384000" y="0"/>
                  </a:lnTo>
                  <a:lnTo>
                    <a:pt x="24384000" y="2794000"/>
                  </a:lnTo>
                  <a:lnTo>
                    <a:pt x="0" y="2794000"/>
                  </a:lnTo>
                  <a:close/>
                </a:path>
              </a:pathLst>
            </a:custGeom>
            <a:solidFill>
              <a:srgbClr val="0A4760"/>
            </a:solidFill>
          </p:spPr>
        </p:sp>
      </p:grpSp>
      <p:sp>
        <p:nvSpPr>
          <p:cNvPr name="TextBox 4" id="4"/>
          <p:cNvSpPr txBox="true"/>
          <p:nvPr/>
        </p:nvSpPr>
        <p:spPr>
          <a:xfrm rot="0">
            <a:off x="1524000" y="600075"/>
            <a:ext cx="15240000" cy="63807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4498"/>
              </a:lnSpc>
              <a:spcBef>
                <a:spcPct val="0"/>
              </a:spcBef>
            </a:pPr>
            <a:r>
              <a:rPr lang="en-US" sz="5622" strike="noStrike" u="none">
                <a:solidFill>
                  <a:srgbClr val="FFFFFF"/>
                </a:solidFill>
                <a:latin typeface="Paalalabas Wide"/>
                <a:ea typeface="Paalalabas Wide"/>
                <a:cs typeface="Paalalabas Wide"/>
                <a:sym typeface="Paalalabas Wide"/>
              </a:rPr>
              <a:t>Introduction to Regression</a:t>
            </a:r>
          </a:p>
        </p:txBody>
      </p:sp>
      <p:sp>
        <p:nvSpPr>
          <p:cNvPr name="TextBox 5" id="5"/>
          <p:cNvSpPr txBox="true"/>
          <p:nvPr/>
        </p:nvSpPr>
        <p:spPr>
          <a:xfrm rot="0">
            <a:off x="1524000" y="1323975"/>
            <a:ext cx="11430000" cy="3143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2400"/>
              </a:lnSpc>
              <a:spcBef>
                <a:spcPct val="0"/>
              </a:spcBef>
            </a:pPr>
            <a:r>
              <a:rPr lang="en-US" sz="2000" strike="noStrike" u="none">
                <a:solidFill>
                  <a:srgbClr val="A8D4E6"/>
                </a:solidFill>
                <a:latin typeface="HK Grotesk"/>
                <a:ea typeface="HK Grotesk"/>
                <a:cs typeface="HK Grotesk"/>
                <a:sym typeface="HK Grotesk"/>
              </a:rPr>
              <a:t>From correlation to prediction — modeling relationships between variables</a:t>
            </a:r>
          </a:p>
        </p:txBody>
      </p:sp>
      <p:grpSp>
        <p:nvGrpSpPr>
          <p:cNvPr name="Group 6" id="6"/>
          <p:cNvGrpSpPr/>
          <p:nvPr/>
        </p:nvGrpSpPr>
        <p:grpSpPr>
          <a:xfrm rot="0">
            <a:off x="8763000" y="2762250"/>
            <a:ext cx="8572500" cy="1238250"/>
            <a:chOff x="0" y="0"/>
            <a:chExt cx="11430000" cy="1651000"/>
          </a:xfrm>
        </p:grpSpPr>
        <p:sp>
          <p:nvSpPr>
            <p:cNvPr name="Freeform 7" id="7"/>
            <p:cNvSpPr/>
            <p:nvPr/>
          </p:nvSpPr>
          <p:spPr>
            <a:xfrm flipH="false" flipV="false" rot="0">
              <a:off x="0" y="0"/>
              <a:ext cx="11430000" cy="1651000"/>
            </a:xfrm>
            <a:custGeom>
              <a:avLst/>
              <a:gdLst/>
              <a:ahLst/>
              <a:cxnLst/>
              <a:rect r="r" b="b" t="t" l="l"/>
              <a:pathLst>
                <a:path h="1651000" w="11430000">
                  <a:moveTo>
                    <a:pt x="165100" y="0"/>
                  </a:moveTo>
                  <a:lnTo>
                    <a:pt x="11264900" y="0"/>
                  </a:lnTo>
                  <a:cubicBezTo>
                    <a:pt x="11356082" y="0"/>
                    <a:pt x="11430000" y="73918"/>
                    <a:pt x="11430000" y="165100"/>
                  </a:cubicBezTo>
                  <a:lnTo>
                    <a:pt x="11430000" y="1485900"/>
                  </a:lnTo>
                  <a:cubicBezTo>
                    <a:pt x="11430000" y="1577082"/>
                    <a:pt x="11356082" y="1651000"/>
                    <a:pt x="11264900" y="1651000"/>
                  </a:cubicBezTo>
                  <a:lnTo>
                    <a:pt x="165100" y="1651000"/>
                  </a:lnTo>
                  <a:cubicBezTo>
                    <a:pt x="73918" y="1651000"/>
                    <a:pt x="0" y="1577082"/>
                    <a:pt x="0" y="1485900"/>
                  </a:cubicBezTo>
                  <a:lnTo>
                    <a:pt x="0" y="165100"/>
                  </a:lnTo>
                  <a:cubicBezTo>
                    <a:pt x="0" y="73918"/>
                    <a:pt x="73918" y="0"/>
                    <a:pt x="165100" y="0"/>
                  </a:cubicBezTo>
                  <a:close/>
                </a:path>
              </a:pathLst>
            </a:custGeom>
            <a:solidFill>
              <a:srgbClr val="FFFFFF"/>
            </a:solidFill>
            <a:ln w="9525" cap="sq">
              <a:solidFill>
                <a:srgbClr val="C8DCE5"/>
              </a:solidFill>
              <a:prstDash val="solid"/>
              <a:miter/>
            </a:ln>
          </p:spPr>
        </p:sp>
      </p:grpSp>
      <p:sp>
        <p:nvSpPr>
          <p:cNvPr name="TextBox 8" id="8"/>
          <p:cNvSpPr txBox="true"/>
          <p:nvPr/>
        </p:nvSpPr>
        <p:spPr>
          <a:xfrm rot="0">
            <a:off x="8953500" y="2943225"/>
            <a:ext cx="8191500" cy="29400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2199"/>
              </a:lnSpc>
              <a:spcBef>
                <a:spcPct val="0"/>
              </a:spcBef>
            </a:pPr>
            <a:r>
              <a:rPr lang="en-US" sz="2199" strike="noStrike" u="none">
                <a:solidFill>
                  <a:srgbClr val="0A4760"/>
                </a:solidFill>
                <a:latin typeface="Paalalabas Wide"/>
                <a:ea typeface="Paalalabas Wide"/>
                <a:cs typeface="Paalalabas Wide"/>
                <a:sym typeface="Paalalabas Wide"/>
              </a:rPr>
              <a:t>📐  What is Regression?</a:t>
            </a:r>
          </a:p>
        </p:txBody>
      </p:sp>
      <p:sp>
        <p:nvSpPr>
          <p:cNvPr name="TextBox 9" id="9"/>
          <p:cNvSpPr txBox="true"/>
          <p:nvPr/>
        </p:nvSpPr>
        <p:spPr>
          <a:xfrm rot="0">
            <a:off x="8953500" y="3267075"/>
            <a:ext cx="8191500" cy="51308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2079"/>
              </a:lnSpc>
              <a:spcBef>
                <a:spcPct val="0"/>
              </a:spcBef>
            </a:pPr>
            <a:r>
              <a:rPr lang="en-US" sz="1599" strike="noStrike" u="none">
                <a:solidFill>
                  <a:srgbClr val="444444"/>
                </a:solidFill>
                <a:latin typeface="HK Grotesk"/>
                <a:ea typeface="HK Grotesk"/>
                <a:cs typeface="HK Grotesk"/>
                <a:sym typeface="HK Grotesk"/>
              </a:rPr>
              <a:t>A statistical method to model the relationship between a dependent variable (Y) and one or more independent variables (X).</a:t>
            </a:r>
          </a:p>
        </p:txBody>
      </p:sp>
      <p:grpSp>
        <p:nvGrpSpPr>
          <p:cNvPr name="Group 10" id="10"/>
          <p:cNvGrpSpPr/>
          <p:nvPr/>
        </p:nvGrpSpPr>
        <p:grpSpPr>
          <a:xfrm rot="0">
            <a:off x="8763000" y="4191000"/>
            <a:ext cx="8572500" cy="1238250"/>
            <a:chOff x="0" y="0"/>
            <a:chExt cx="11430000" cy="1651000"/>
          </a:xfrm>
        </p:grpSpPr>
        <p:sp>
          <p:nvSpPr>
            <p:cNvPr name="Freeform 11" id="11"/>
            <p:cNvSpPr/>
            <p:nvPr/>
          </p:nvSpPr>
          <p:spPr>
            <a:xfrm flipH="false" flipV="false" rot="0">
              <a:off x="0" y="0"/>
              <a:ext cx="11430000" cy="1651000"/>
            </a:xfrm>
            <a:custGeom>
              <a:avLst/>
              <a:gdLst/>
              <a:ahLst/>
              <a:cxnLst/>
              <a:rect r="r" b="b" t="t" l="l"/>
              <a:pathLst>
                <a:path h="1651000" w="11430000">
                  <a:moveTo>
                    <a:pt x="165100" y="0"/>
                  </a:moveTo>
                  <a:lnTo>
                    <a:pt x="11264900" y="0"/>
                  </a:lnTo>
                  <a:cubicBezTo>
                    <a:pt x="11356082" y="0"/>
                    <a:pt x="11430000" y="73918"/>
                    <a:pt x="11430000" y="165100"/>
                  </a:cubicBezTo>
                  <a:lnTo>
                    <a:pt x="11430000" y="1485900"/>
                  </a:lnTo>
                  <a:cubicBezTo>
                    <a:pt x="11430000" y="1577082"/>
                    <a:pt x="11356082" y="1651000"/>
                    <a:pt x="11264900" y="1651000"/>
                  </a:cubicBezTo>
                  <a:lnTo>
                    <a:pt x="165100" y="1651000"/>
                  </a:lnTo>
                  <a:cubicBezTo>
                    <a:pt x="73918" y="1651000"/>
                    <a:pt x="0" y="1577082"/>
                    <a:pt x="0" y="1485900"/>
                  </a:cubicBezTo>
                  <a:lnTo>
                    <a:pt x="0" y="165100"/>
                  </a:lnTo>
                  <a:cubicBezTo>
                    <a:pt x="0" y="73918"/>
                    <a:pt x="73918" y="0"/>
                    <a:pt x="165100" y="0"/>
                  </a:cubicBezTo>
                  <a:close/>
                </a:path>
              </a:pathLst>
            </a:custGeom>
            <a:solidFill>
              <a:srgbClr val="FFFFFF"/>
            </a:solidFill>
            <a:ln w="9525" cap="sq">
              <a:solidFill>
                <a:srgbClr val="C8DCE5"/>
              </a:solidFill>
              <a:prstDash val="solid"/>
              <a:miter/>
            </a:ln>
          </p:spPr>
        </p:sp>
      </p:grpSp>
      <p:sp>
        <p:nvSpPr>
          <p:cNvPr name="TextBox 12" id="12"/>
          <p:cNvSpPr txBox="true"/>
          <p:nvPr/>
        </p:nvSpPr>
        <p:spPr>
          <a:xfrm rot="0">
            <a:off x="8953500" y="4371975"/>
            <a:ext cx="8191500" cy="29400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2199"/>
              </a:lnSpc>
              <a:spcBef>
                <a:spcPct val="0"/>
              </a:spcBef>
            </a:pPr>
            <a:r>
              <a:rPr lang="en-US" sz="2199" strike="noStrike" u="none">
                <a:solidFill>
                  <a:srgbClr val="0A4760"/>
                </a:solidFill>
                <a:latin typeface="Paalalabas Wide"/>
                <a:ea typeface="Paalalabas Wide"/>
                <a:cs typeface="Paalalabas Wide"/>
                <a:sym typeface="Paalalabas Wide"/>
              </a:rPr>
              <a:t>📈  Purpose</a:t>
            </a:r>
          </a:p>
        </p:txBody>
      </p:sp>
      <p:sp>
        <p:nvSpPr>
          <p:cNvPr name="TextBox 13" id="13"/>
          <p:cNvSpPr txBox="true"/>
          <p:nvPr/>
        </p:nvSpPr>
        <p:spPr>
          <a:xfrm rot="0">
            <a:off x="8953500" y="4695825"/>
            <a:ext cx="8191500" cy="25590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2079"/>
              </a:lnSpc>
              <a:spcBef>
                <a:spcPct val="0"/>
              </a:spcBef>
            </a:pPr>
            <a:r>
              <a:rPr lang="en-US" sz="1599" strike="noStrike" u="none">
                <a:solidFill>
                  <a:srgbClr val="444444"/>
                </a:solidFill>
                <a:latin typeface="HK Grotesk"/>
                <a:ea typeface="HK Grotesk"/>
                <a:cs typeface="HK Grotesk"/>
                <a:sym typeface="HK Grotesk"/>
              </a:rPr>
              <a:t>To predict outcomes, understand relationships, and quantify how changes in X affect Y.</a:t>
            </a:r>
          </a:p>
        </p:txBody>
      </p:sp>
      <p:grpSp>
        <p:nvGrpSpPr>
          <p:cNvPr name="Group 14" id="14"/>
          <p:cNvGrpSpPr/>
          <p:nvPr/>
        </p:nvGrpSpPr>
        <p:grpSpPr>
          <a:xfrm rot="0">
            <a:off x="8763000" y="5619750"/>
            <a:ext cx="8572500" cy="1238250"/>
            <a:chOff x="0" y="0"/>
            <a:chExt cx="11430000" cy="1651000"/>
          </a:xfrm>
        </p:grpSpPr>
        <p:sp>
          <p:nvSpPr>
            <p:cNvPr name="Freeform 15" id="15"/>
            <p:cNvSpPr/>
            <p:nvPr/>
          </p:nvSpPr>
          <p:spPr>
            <a:xfrm flipH="false" flipV="false" rot="0">
              <a:off x="0" y="0"/>
              <a:ext cx="11430000" cy="1651000"/>
            </a:xfrm>
            <a:custGeom>
              <a:avLst/>
              <a:gdLst/>
              <a:ahLst/>
              <a:cxnLst/>
              <a:rect r="r" b="b" t="t" l="l"/>
              <a:pathLst>
                <a:path h="1651000" w="11430000">
                  <a:moveTo>
                    <a:pt x="165100" y="0"/>
                  </a:moveTo>
                  <a:lnTo>
                    <a:pt x="11264900" y="0"/>
                  </a:lnTo>
                  <a:cubicBezTo>
                    <a:pt x="11356082" y="0"/>
                    <a:pt x="11430000" y="73918"/>
                    <a:pt x="11430000" y="165100"/>
                  </a:cubicBezTo>
                  <a:lnTo>
                    <a:pt x="11430000" y="1485900"/>
                  </a:lnTo>
                  <a:cubicBezTo>
                    <a:pt x="11430000" y="1577082"/>
                    <a:pt x="11356082" y="1651000"/>
                    <a:pt x="11264900" y="1651000"/>
                  </a:cubicBezTo>
                  <a:lnTo>
                    <a:pt x="165100" y="1651000"/>
                  </a:lnTo>
                  <a:cubicBezTo>
                    <a:pt x="73918" y="1651000"/>
                    <a:pt x="0" y="1577082"/>
                    <a:pt x="0" y="1485900"/>
                  </a:cubicBezTo>
                  <a:lnTo>
                    <a:pt x="0" y="165100"/>
                  </a:lnTo>
                  <a:cubicBezTo>
                    <a:pt x="0" y="73918"/>
                    <a:pt x="73918" y="0"/>
                    <a:pt x="165100" y="0"/>
                  </a:cubicBezTo>
                  <a:close/>
                </a:path>
              </a:pathLst>
            </a:custGeom>
            <a:solidFill>
              <a:srgbClr val="FFFFFF"/>
            </a:solidFill>
            <a:ln w="9525" cap="sq">
              <a:solidFill>
                <a:srgbClr val="C8DCE5"/>
              </a:solidFill>
              <a:prstDash val="solid"/>
              <a:miter/>
            </a:ln>
          </p:spPr>
        </p:sp>
      </p:grpSp>
      <p:sp>
        <p:nvSpPr>
          <p:cNvPr name="TextBox 16" id="16"/>
          <p:cNvSpPr txBox="true"/>
          <p:nvPr/>
        </p:nvSpPr>
        <p:spPr>
          <a:xfrm rot="0">
            <a:off x="8953500" y="5800725"/>
            <a:ext cx="8191500" cy="29400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2199"/>
              </a:lnSpc>
              <a:spcBef>
                <a:spcPct val="0"/>
              </a:spcBef>
            </a:pPr>
            <a:r>
              <a:rPr lang="en-US" sz="2199" strike="noStrike" u="none">
                <a:solidFill>
                  <a:srgbClr val="0A4760"/>
                </a:solidFill>
                <a:latin typeface="Paalalabas Wide"/>
                <a:ea typeface="Paalalabas Wide"/>
                <a:cs typeface="Paalalabas Wide"/>
                <a:sym typeface="Paalalabas Wide"/>
              </a:rPr>
              <a:t>🎯  Key Idea</a:t>
            </a:r>
          </a:p>
        </p:txBody>
      </p:sp>
      <p:sp>
        <p:nvSpPr>
          <p:cNvPr name="TextBox 17" id="17"/>
          <p:cNvSpPr txBox="true"/>
          <p:nvPr/>
        </p:nvSpPr>
        <p:spPr>
          <a:xfrm rot="0">
            <a:off x="8953500" y="6124575"/>
            <a:ext cx="8191500" cy="51308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2079"/>
              </a:lnSpc>
              <a:spcBef>
                <a:spcPct val="0"/>
              </a:spcBef>
            </a:pPr>
            <a:r>
              <a:rPr lang="en-US" sz="1599" strike="noStrike" u="none">
                <a:solidFill>
                  <a:srgbClr val="444444"/>
                </a:solidFill>
                <a:latin typeface="HK Grotesk"/>
                <a:ea typeface="HK Grotesk"/>
                <a:cs typeface="HK Grotesk"/>
                <a:sym typeface="HK Grotesk"/>
              </a:rPr>
              <a:t>Find the best-fitting line (Y = a + bX) that minimizes the distance between observed and predicted values.</a:t>
            </a:r>
          </a:p>
        </p:txBody>
      </p:sp>
      <p:sp>
        <p:nvSpPr>
          <p:cNvPr name="AutoShape 18" id="18"/>
          <p:cNvSpPr/>
          <p:nvPr/>
        </p:nvSpPr>
        <p:spPr>
          <a:xfrm>
            <a:off x="2476500" y="8572500"/>
            <a:ext cx="13335000" cy="0"/>
          </a:xfrm>
          <a:prstGeom prst="line">
            <a:avLst/>
          </a:prstGeom>
          <a:ln cap="rnd" w="19050">
            <a:solidFill>
              <a:srgbClr val="0A4760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TextBox 19" id="19"/>
          <p:cNvSpPr txBox="true"/>
          <p:nvPr/>
        </p:nvSpPr>
        <p:spPr>
          <a:xfrm rot="0">
            <a:off x="2476500" y="8848725"/>
            <a:ext cx="13335000" cy="3492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2800"/>
              </a:lnSpc>
              <a:spcBef>
                <a:spcPct val="0"/>
              </a:spcBef>
            </a:pPr>
            <a:r>
              <a:rPr lang="en-US" sz="2000" strike="noStrike" u="none">
                <a:solidFill>
                  <a:srgbClr val="0A4760"/>
                </a:solidFill>
                <a:latin typeface="HK Grotesk"/>
                <a:ea typeface="HK Grotesk"/>
                <a:cs typeface="HK Grotesk"/>
                <a:sym typeface="HK Grotesk"/>
              </a:rPr>
              <a:t>"Regression goes beyond correlation — it allows us to predict and explain."</a:t>
            </a:r>
          </a:p>
        </p:txBody>
      </p:sp>
      <p:grpSp>
        <p:nvGrpSpPr>
          <p:cNvPr name="Group 20" id="20"/>
          <p:cNvGrpSpPr/>
          <p:nvPr/>
        </p:nvGrpSpPr>
        <p:grpSpPr>
          <a:xfrm rot="0">
            <a:off x="762000" y="2667000"/>
            <a:ext cx="7143750" cy="5238750"/>
            <a:chOff x="0" y="0"/>
            <a:chExt cx="9525000" cy="6985000"/>
          </a:xfrm>
        </p:grpSpPr>
        <p:sp>
          <p:nvSpPr>
            <p:cNvPr name="Freeform 21" id="21"/>
            <p:cNvSpPr/>
            <p:nvPr/>
          </p:nvSpPr>
          <p:spPr>
            <a:xfrm flipH="false" flipV="false" rot="0">
              <a:off x="0" y="0"/>
              <a:ext cx="9525000" cy="6985000"/>
            </a:xfrm>
            <a:custGeom>
              <a:avLst/>
              <a:gdLst/>
              <a:ahLst/>
              <a:cxnLst/>
              <a:rect r="r" b="b" t="t" l="l"/>
              <a:pathLst>
                <a:path h="6985000" w="9525000">
                  <a:moveTo>
                    <a:pt x="698500" y="0"/>
                  </a:moveTo>
                  <a:lnTo>
                    <a:pt x="8826500" y="0"/>
                  </a:lnTo>
                  <a:cubicBezTo>
                    <a:pt x="9212271" y="0"/>
                    <a:pt x="9525000" y="312729"/>
                    <a:pt x="9525000" y="698500"/>
                  </a:cubicBezTo>
                  <a:lnTo>
                    <a:pt x="9525000" y="6286500"/>
                  </a:lnTo>
                  <a:cubicBezTo>
                    <a:pt x="9525000" y="6672271"/>
                    <a:pt x="9212271" y="6985000"/>
                    <a:pt x="8826500" y="6985000"/>
                  </a:cubicBezTo>
                  <a:lnTo>
                    <a:pt x="698500" y="6985000"/>
                  </a:lnTo>
                  <a:cubicBezTo>
                    <a:pt x="312729" y="6985000"/>
                    <a:pt x="0" y="6672271"/>
                    <a:pt x="0" y="6286500"/>
                  </a:cubicBezTo>
                  <a:lnTo>
                    <a:pt x="0" y="698500"/>
                  </a:lnTo>
                  <a:cubicBezTo>
                    <a:pt x="0" y="312729"/>
                    <a:pt x="312729" y="0"/>
                    <a:pt x="698500" y="0"/>
                  </a:cubicBezTo>
                  <a:close/>
                </a:path>
              </a:pathLst>
            </a:custGeom>
            <a:blipFill>
              <a:blip r:embed="rId2"/>
              <a:stretch>
                <a:fillRect l="0" t="0" r="0" b="0"/>
              </a:stretch>
            </a:blipFill>
          </p:spPr>
        </p:sp>
      </p:grpSp>
      <p:sp>
        <p:nvSpPr>
          <p:cNvPr name="TextBox 22" id="22"/>
          <p:cNvSpPr txBox="true"/>
          <p:nvPr/>
        </p:nvSpPr>
        <p:spPr>
          <a:xfrm rot="0">
            <a:off x="13335000" y="9915525"/>
            <a:ext cx="4762500" cy="17335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r" marL="0" indent="0" lvl="0">
              <a:lnSpc>
                <a:spcPts val="1200"/>
              </a:lnSpc>
              <a:spcBef>
                <a:spcPct val="0"/>
              </a:spcBef>
            </a:pPr>
            <a:r>
              <a:rPr lang="en-US" sz="1200" strike="noStrike" u="none">
                <a:solidFill>
                  <a:srgbClr val="888888"/>
                </a:solidFill>
                <a:latin typeface="HK Grotesk"/>
                <a:ea typeface="HK Grotesk"/>
                <a:cs typeface="HK Grotesk"/>
                <a:sym typeface="HK Grotesk"/>
              </a:rPr>
              <a:t>Source: Author, Made by Canva</a:t>
            </a:r>
          </a:p>
        </p:txBody>
      </p:sp>
    </p:spTree>
  </p:cSld>
  <p:clrMapOvr>
    <a:masterClrMapping/>
  </p:clrMapOvr>
</p:sld>
</file>

<file path=ppt/slides/slide18.xml><?xml version="1.0" encoding="utf-8"?>
<p:sld xmlns:p="http://schemas.openxmlformats.org/presentationml/2006/main" xmlns:a="http://schemas.openxmlformats.org/drawingml/2006/main">
  <p:cSld>
    <p:bg>
      <p:bgPr>
        <a:solidFill>
          <a:srgbClr val="F8FAFB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0" y="0"/>
            <a:ext cx="18288000" cy="2095500"/>
            <a:chOff x="0" y="0"/>
            <a:chExt cx="24384000" cy="2794000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24384000" cy="2794000"/>
            </a:xfrm>
            <a:custGeom>
              <a:avLst/>
              <a:gdLst/>
              <a:ahLst/>
              <a:cxnLst/>
              <a:rect r="r" b="b" t="t" l="l"/>
              <a:pathLst>
                <a:path h="2794000" w="24384000">
                  <a:moveTo>
                    <a:pt x="0" y="0"/>
                  </a:moveTo>
                  <a:lnTo>
                    <a:pt x="24384000" y="0"/>
                  </a:lnTo>
                  <a:lnTo>
                    <a:pt x="24384000" y="2794000"/>
                  </a:lnTo>
                  <a:lnTo>
                    <a:pt x="0" y="2794000"/>
                  </a:lnTo>
                  <a:close/>
                </a:path>
              </a:pathLst>
            </a:custGeom>
            <a:solidFill>
              <a:srgbClr val="0A4760"/>
            </a:solidFill>
          </p:spPr>
        </p:sp>
      </p:grpSp>
      <p:sp>
        <p:nvSpPr>
          <p:cNvPr name="TextBox 4" id="4"/>
          <p:cNvSpPr txBox="true"/>
          <p:nvPr/>
        </p:nvSpPr>
        <p:spPr>
          <a:xfrm rot="0">
            <a:off x="1524000" y="600075"/>
            <a:ext cx="15240000" cy="63807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4498"/>
              </a:lnSpc>
              <a:spcBef>
                <a:spcPct val="0"/>
              </a:spcBef>
            </a:pPr>
            <a:r>
              <a:rPr lang="en-US" sz="5622" strike="noStrike" u="none">
                <a:solidFill>
                  <a:srgbClr val="FFFFFF"/>
                </a:solidFill>
                <a:latin typeface="Paalalabas Wide"/>
                <a:ea typeface="Paalalabas Wide"/>
                <a:cs typeface="Paalalabas Wide"/>
                <a:sym typeface="Paalalabas Wide"/>
              </a:rPr>
              <a:t>Real-World Applications of Regression</a:t>
            </a:r>
          </a:p>
        </p:txBody>
      </p:sp>
      <p:sp>
        <p:nvSpPr>
          <p:cNvPr name="TextBox 5" id="5"/>
          <p:cNvSpPr txBox="true"/>
          <p:nvPr/>
        </p:nvSpPr>
        <p:spPr>
          <a:xfrm rot="0">
            <a:off x="1524000" y="1323975"/>
            <a:ext cx="11430000" cy="3143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2400"/>
              </a:lnSpc>
              <a:spcBef>
                <a:spcPct val="0"/>
              </a:spcBef>
            </a:pPr>
            <a:r>
              <a:rPr lang="en-US" sz="2000" strike="noStrike" u="none">
                <a:solidFill>
                  <a:srgbClr val="A8D4E6"/>
                </a:solidFill>
                <a:latin typeface="HK Grotesk"/>
                <a:ea typeface="HK Grotesk"/>
                <a:cs typeface="HK Grotesk"/>
                <a:sym typeface="HK Grotesk"/>
              </a:rPr>
              <a:t>How regression analysis is used across industries to solve real problems</a:t>
            </a:r>
          </a:p>
        </p:txBody>
      </p:sp>
      <p:grpSp>
        <p:nvGrpSpPr>
          <p:cNvPr name="Group 6" id="6"/>
          <p:cNvGrpSpPr/>
          <p:nvPr/>
        </p:nvGrpSpPr>
        <p:grpSpPr>
          <a:xfrm rot="0">
            <a:off x="1143000" y="2667000"/>
            <a:ext cx="7810500" cy="2857500"/>
            <a:chOff x="0" y="0"/>
            <a:chExt cx="10414000" cy="3810000"/>
          </a:xfrm>
        </p:grpSpPr>
        <p:sp>
          <p:nvSpPr>
            <p:cNvPr name="Freeform 7" id="7"/>
            <p:cNvSpPr/>
            <p:nvPr/>
          </p:nvSpPr>
          <p:spPr>
            <a:xfrm flipH="false" flipV="false" rot="0">
              <a:off x="0" y="0"/>
              <a:ext cx="10414000" cy="3810000"/>
            </a:xfrm>
            <a:custGeom>
              <a:avLst/>
              <a:gdLst/>
              <a:ahLst/>
              <a:cxnLst/>
              <a:rect r="r" b="b" t="t" l="l"/>
              <a:pathLst>
                <a:path h="3810000" w="10414000">
                  <a:moveTo>
                    <a:pt x="381000" y="0"/>
                  </a:moveTo>
                  <a:lnTo>
                    <a:pt x="10033000" y="0"/>
                  </a:lnTo>
                  <a:cubicBezTo>
                    <a:pt x="10243420" y="0"/>
                    <a:pt x="10414000" y="170580"/>
                    <a:pt x="10414000" y="381000"/>
                  </a:cubicBezTo>
                  <a:lnTo>
                    <a:pt x="10414000" y="3429000"/>
                  </a:lnTo>
                  <a:cubicBezTo>
                    <a:pt x="10414000" y="3639420"/>
                    <a:pt x="10243420" y="3810000"/>
                    <a:pt x="10033000" y="3810000"/>
                  </a:cubicBezTo>
                  <a:lnTo>
                    <a:pt x="381000" y="3810000"/>
                  </a:lnTo>
                  <a:cubicBezTo>
                    <a:pt x="170580" y="3810000"/>
                    <a:pt x="0" y="3639420"/>
                    <a:pt x="0" y="3429000"/>
                  </a:cubicBezTo>
                  <a:lnTo>
                    <a:pt x="0" y="381000"/>
                  </a:lnTo>
                  <a:cubicBezTo>
                    <a:pt x="0" y="170580"/>
                    <a:pt x="170580" y="0"/>
                    <a:pt x="381000" y="0"/>
                  </a:cubicBezTo>
                  <a:close/>
                </a:path>
              </a:pathLst>
            </a:custGeom>
            <a:solidFill>
              <a:srgbClr val="FFFFFF"/>
            </a:solidFill>
            <a:ln w="19050" cap="sq">
              <a:solidFill>
                <a:srgbClr val="0A4760"/>
              </a:solidFill>
              <a:prstDash val="solid"/>
              <a:miter/>
            </a:ln>
          </p:spPr>
        </p:sp>
      </p:grpSp>
      <p:sp>
        <p:nvSpPr>
          <p:cNvPr name="TextBox 8" id="8"/>
          <p:cNvSpPr txBox="true"/>
          <p:nvPr/>
        </p:nvSpPr>
        <p:spPr>
          <a:xfrm rot="0">
            <a:off x="1428750" y="3009900"/>
            <a:ext cx="571500" cy="49149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3600"/>
              </a:lnSpc>
              <a:spcBef>
                <a:spcPct val="0"/>
              </a:spcBef>
            </a:pPr>
            <a:r>
              <a:rPr lang="en-US" sz="3600" strike="noStrike" u="none">
                <a:solidFill>
                  <a:srgbClr val="0A4760"/>
                </a:solidFill>
                <a:latin typeface="HK Grotesk"/>
                <a:ea typeface="HK Grotesk"/>
                <a:cs typeface="HK Grotesk"/>
                <a:sym typeface="HK Grotesk"/>
              </a:rPr>
              <a:t>📊</a:t>
            </a:r>
          </a:p>
        </p:txBody>
      </p:sp>
      <p:sp>
        <p:nvSpPr>
          <p:cNvPr name="TextBox 9" id="9"/>
          <p:cNvSpPr txBox="true"/>
          <p:nvPr/>
        </p:nvSpPr>
        <p:spPr>
          <a:xfrm rot="0">
            <a:off x="2095500" y="3038475"/>
            <a:ext cx="6477000" cy="35179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2600"/>
              </a:lnSpc>
              <a:spcBef>
                <a:spcPct val="0"/>
              </a:spcBef>
            </a:pPr>
            <a:r>
              <a:rPr lang="en-US" sz="2600" strike="noStrike" u="none">
                <a:solidFill>
                  <a:srgbClr val="0A4760"/>
                </a:solidFill>
                <a:latin typeface="Paalalabas Wide"/>
                <a:ea typeface="Paalalabas Wide"/>
                <a:cs typeface="Paalalabas Wide"/>
                <a:sym typeface="Paalalabas Wide"/>
              </a:rPr>
              <a:t>Sales Forecasting</a:t>
            </a:r>
          </a:p>
        </p:txBody>
      </p:sp>
      <p:sp>
        <p:nvSpPr>
          <p:cNvPr name="TextBox 10" id="10"/>
          <p:cNvSpPr txBox="true"/>
          <p:nvPr/>
        </p:nvSpPr>
        <p:spPr>
          <a:xfrm rot="0">
            <a:off x="1428750" y="3562350"/>
            <a:ext cx="7239000" cy="67437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2700"/>
              </a:lnSpc>
              <a:spcBef>
                <a:spcPct val="0"/>
              </a:spcBef>
            </a:pPr>
            <a:r>
              <a:rPr lang="en-US" sz="1800" strike="noStrike" u="none">
                <a:solidFill>
                  <a:srgbClr val="444444"/>
                </a:solidFill>
                <a:latin typeface="HK Grotesk"/>
                <a:ea typeface="HK Grotesk"/>
                <a:cs typeface="HK Grotesk"/>
                <a:sym typeface="HK Grotesk"/>
              </a:rPr>
              <a:t>Predict future revenue based on historical sales data, seasonal trends, and market conditions. Helps businesses plan inventory and budgets.</a:t>
            </a:r>
          </a:p>
        </p:txBody>
      </p:sp>
      <p:grpSp>
        <p:nvGrpSpPr>
          <p:cNvPr name="Group 11" id="11"/>
          <p:cNvGrpSpPr/>
          <p:nvPr/>
        </p:nvGrpSpPr>
        <p:grpSpPr>
          <a:xfrm rot="0">
            <a:off x="9334500" y="2667000"/>
            <a:ext cx="7810500" cy="2857500"/>
            <a:chOff x="0" y="0"/>
            <a:chExt cx="10414000" cy="3810000"/>
          </a:xfrm>
        </p:grpSpPr>
        <p:sp>
          <p:nvSpPr>
            <p:cNvPr name="Freeform 12" id="12"/>
            <p:cNvSpPr/>
            <p:nvPr/>
          </p:nvSpPr>
          <p:spPr>
            <a:xfrm flipH="false" flipV="false" rot="0">
              <a:off x="0" y="0"/>
              <a:ext cx="10414000" cy="3810000"/>
            </a:xfrm>
            <a:custGeom>
              <a:avLst/>
              <a:gdLst/>
              <a:ahLst/>
              <a:cxnLst/>
              <a:rect r="r" b="b" t="t" l="l"/>
              <a:pathLst>
                <a:path h="3810000" w="10414000">
                  <a:moveTo>
                    <a:pt x="381000" y="0"/>
                  </a:moveTo>
                  <a:lnTo>
                    <a:pt x="10033000" y="0"/>
                  </a:lnTo>
                  <a:cubicBezTo>
                    <a:pt x="10243420" y="0"/>
                    <a:pt x="10414000" y="170580"/>
                    <a:pt x="10414000" y="381000"/>
                  </a:cubicBezTo>
                  <a:lnTo>
                    <a:pt x="10414000" y="3429000"/>
                  </a:lnTo>
                  <a:cubicBezTo>
                    <a:pt x="10414000" y="3639420"/>
                    <a:pt x="10243420" y="3810000"/>
                    <a:pt x="10033000" y="3810000"/>
                  </a:cubicBezTo>
                  <a:lnTo>
                    <a:pt x="381000" y="3810000"/>
                  </a:lnTo>
                  <a:cubicBezTo>
                    <a:pt x="170580" y="3810000"/>
                    <a:pt x="0" y="3639420"/>
                    <a:pt x="0" y="3429000"/>
                  </a:cubicBezTo>
                  <a:lnTo>
                    <a:pt x="0" y="381000"/>
                  </a:lnTo>
                  <a:cubicBezTo>
                    <a:pt x="0" y="170580"/>
                    <a:pt x="170580" y="0"/>
                    <a:pt x="381000" y="0"/>
                  </a:cubicBezTo>
                  <a:close/>
                </a:path>
              </a:pathLst>
            </a:custGeom>
            <a:solidFill>
              <a:srgbClr val="FFFFFF"/>
            </a:solidFill>
            <a:ln w="19050" cap="sq">
              <a:solidFill>
                <a:srgbClr val="0A4760"/>
              </a:solidFill>
              <a:prstDash val="solid"/>
              <a:miter/>
            </a:ln>
          </p:spPr>
        </p:sp>
      </p:grpSp>
      <p:sp>
        <p:nvSpPr>
          <p:cNvPr name="TextBox 13" id="13"/>
          <p:cNvSpPr txBox="true"/>
          <p:nvPr/>
        </p:nvSpPr>
        <p:spPr>
          <a:xfrm rot="0">
            <a:off x="9620250" y="3009900"/>
            <a:ext cx="571500" cy="49149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3600"/>
              </a:lnSpc>
              <a:spcBef>
                <a:spcPct val="0"/>
              </a:spcBef>
            </a:pPr>
            <a:r>
              <a:rPr lang="en-US" sz="3600" strike="noStrike" u="none">
                <a:solidFill>
                  <a:srgbClr val="0A4760"/>
                </a:solidFill>
                <a:latin typeface="HK Grotesk"/>
                <a:ea typeface="HK Grotesk"/>
                <a:cs typeface="HK Grotesk"/>
                <a:sym typeface="HK Grotesk"/>
              </a:rPr>
              <a:t>🔮</a:t>
            </a:r>
          </a:p>
        </p:txBody>
      </p:sp>
      <p:sp>
        <p:nvSpPr>
          <p:cNvPr name="TextBox 14" id="14"/>
          <p:cNvSpPr txBox="true"/>
          <p:nvPr/>
        </p:nvSpPr>
        <p:spPr>
          <a:xfrm rot="0">
            <a:off x="10287000" y="3038475"/>
            <a:ext cx="6477000" cy="35179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2600"/>
              </a:lnSpc>
              <a:spcBef>
                <a:spcPct val="0"/>
              </a:spcBef>
            </a:pPr>
            <a:r>
              <a:rPr lang="en-US" sz="2600" strike="noStrike" u="none">
                <a:solidFill>
                  <a:srgbClr val="0A4760"/>
                </a:solidFill>
                <a:latin typeface="Paalalabas Wide"/>
                <a:ea typeface="Paalalabas Wide"/>
                <a:cs typeface="Paalalabas Wide"/>
                <a:sym typeface="Paalalabas Wide"/>
              </a:rPr>
              <a:t>Prediction Models</a:t>
            </a:r>
          </a:p>
        </p:txBody>
      </p:sp>
      <p:sp>
        <p:nvSpPr>
          <p:cNvPr name="TextBox 15" id="15"/>
          <p:cNvSpPr txBox="true"/>
          <p:nvPr/>
        </p:nvSpPr>
        <p:spPr>
          <a:xfrm rot="0">
            <a:off x="9620250" y="3562350"/>
            <a:ext cx="7239000" cy="67437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2700"/>
              </a:lnSpc>
              <a:spcBef>
                <a:spcPct val="0"/>
              </a:spcBef>
            </a:pPr>
            <a:r>
              <a:rPr lang="en-US" sz="1800" strike="noStrike" u="none">
                <a:solidFill>
                  <a:srgbClr val="444444"/>
                </a:solidFill>
                <a:latin typeface="HK Grotesk"/>
                <a:ea typeface="HK Grotesk"/>
                <a:cs typeface="HK Grotesk"/>
                <a:sym typeface="HK Grotesk"/>
              </a:rPr>
              <a:t>Build models that estimate outcomes like housing prices, stock trends, or customer lifetime value using multiple input variables.</a:t>
            </a:r>
          </a:p>
        </p:txBody>
      </p:sp>
      <p:grpSp>
        <p:nvGrpSpPr>
          <p:cNvPr name="Group 16" id="16"/>
          <p:cNvGrpSpPr/>
          <p:nvPr/>
        </p:nvGrpSpPr>
        <p:grpSpPr>
          <a:xfrm rot="0">
            <a:off x="1143000" y="5905500"/>
            <a:ext cx="7810500" cy="2857500"/>
            <a:chOff x="0" y="0"/>
            <a:chExt cx="10414000" cy="3810000"/>
          </a:xfrm>
        </p:grpSpPr>
        <p:sp>
          <p:nvSpPr>
            <p:cNvPr name="Freeform 17" id="17"/>
            <p:cNvSpPr/>
            <p:nvPr/>
          </p:nvSpPr>
          <p:spPr>
            <a:xfrm flipH="false" flipV="false" rot="0">
              <a:off x="0" y="0"/>
              <a:ext cx="10414000" cy="3810000"/>
            </a:xfrm>
            <a:custGeom>
              <a:avLst/>
              <a:gdLst/>
              <a:ahLst/>
              <a:cxnLst/>
              <a:rect r="r" b="b" t="t" l="l"/>
              <a:pathLst>
                <a:path h="3810000" w="10414000">
                  <a:moveTo>
                    <a:pt x="381000" y="0"/>
                  </a:moveTo>
                  <a:lnTo>
                    <a:pt x="10033000" y="0"/>
                  </a:lnTo>
                  <a:cubicBezTo>
                    <a:pt x="10243420" y="0"/>
                    <a:pt x="10414000" y="170580"/>
                    <a:pt x="10414000" y="381000"/>
                  </a:cubicBezTo>
                  <a:lnTo>
                    <a:pt x="10414000" y="3429000"/>
                  </a:lnTo>
                  <a:cubicBezTo>
                    <a:pt x="10414000" y="3639420"/>
                    <a:pt x="10243420" y="3810000"/>
                    <a:pt x="10033000" y="3810000"/>
                  </a:cubicBezTo>
                  <a:lnTo>
                    <a:pt x="381000" y="3810000"/>
                  </a:lnTo>
                  <a:cubicBezTo>
                    <a:pt x="170580" y="3810000"/>
                    <a:pt x="0" y="3639420"/>
                    <a:pt x="0" y="3429000"/>
                  </a:cubicBezTo>
                  <a:lnTo>
                    <a:pt x="0" y="381000"/>
                  </a:lnTo>
                  <a:cubicBezTo>
                    <a:pt x="0" y="170580"/>
                    <a:pt x="170580" y="0"/>
                    <a:pt x="381000" y="0"/>
                  </a:cubicBezTo>
                  <a:close/>
                </a:path>
              </a:pathLst>
            </a:custGeom>
            <a:solidFill>
              <a:srgbClr val="FFFFFF"/>
            </a:solidFill>
            <a:ln w="19050" cap="sq">
              <a:solidFill>
                <a:srgbClr val="0A4760"/>
              </a:solidFill>
              <a:prstDash val="solid"/>
              <a:miter/>
            </a:ln>
          </p:spPr>
        </p:sp>
      </p:grpSp>
      <p:sp>
        <p:nvSpPr>
          <p:cNvPr name="TextBox 18" id="18"/>
          <p:cNvSpPr txBox="true"/>
          <p:nvPr/>
        </p:nvSpPr>
        <p:spPr>
          <a:xfrm rot="0">
            <a:off x="1428750" y="6248400"/>
            <a:ext cx="571500" cy="49149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3600"/>
              </a:lnSpc>
              <a:spcBef>
                <a:spcPct val="0"/>
              </a:spcBef>
            </a:pPr>
            <a:r>
              <a:rPr lang="en-US" sz="3600" strike="noStrike" u="none">
                <a:solidFill>
                  <a:srgbClr val="0A4760"/>
                </a:solidFill>
                <a:latin typeface="HK Grotesk"/>
                <a:ea typeface="HK Grotesk"/>
                <a:cs typeface="HK Grotesk"/>
                <a:sym typeface="HK Grotesk"/>
              </a:rPr>
              <a:t>🎯</a:t>
            </a:r>
          </a:p>
        </p:txBody>
      </p:sp>
      <p:sp>
        <p:nvSpPr>
          <p:cNvPr name="TextBox 19" id="19"/>
          <p:cNvSpPr txBox="true"/>
          <p:nvPr/>
        </p:nvSpPr>
        <p:spPr>
          <a:xfrm rot="0">
            <a:off x="2095500" y="6276975"/>
            <a:ext cx="6477000" cy="35179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2600"/>
              </a:lnSpc>
              <a:spcBef>
                <a:spcPct val="0"/>
              </a:spcBef>
            </a:pPr>
            <a:r>
              <a:rPr lang="en-US" sz="2600" strike="noStrike" u="none">
                <a:solidFill>
                  <a:srgbClr val="0A4760"/>
                </a:solidFill>
                <a:latin typeface="Paalalabas Wide"/>
                <a:ea typeface="Paalalabas Wide"/>
                <a:cs typeface="Paalalabas Wide"/>
                <a:sym typeface="Paalalabas Wide"/>
              </a:rPr>
              <a:t>Recommendation Systems</a:t>
            </a:r>
          </a:p>
        </p:txBody>
      </p:sp>
      <p:sp>
        <p:nvSpPr>
          <p:cNvPr name="TextBox 20" id="20"/>
          <p:cNvSpPr txBox="true"/>
          <p:nvPr/>
        </p:nvSpPr>
        <p:spPr>
          <a:xfrm rot="0">
            <a:off x="1428750" y="6800850"/>
            <a:ext cx="7239000" cy="67437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2700"/>
              </a:lnSpc>
              <a:spcBef>
                <a:spcPct val="0"/>
              </a:spcBef>
            </a:pPr>
            <a:r>
              <a:rPr lang="en-US" sz="1800" strike="noStrike" u="none">
                <a:solidFill>
                  <a:srgbClr val="444444"/>
                </a:solidFill>
                <a:latin typeface="HK Grotesk"/>
                <a:ea typeface="HK Grotesk"/>
                <a:cs typeface="HK Grotesk"/>
                <a:sym typeface="HK Grotesk"/>
              </a:rPr>
              <a:t>Analyze user behavior patterns to predict preferences and suggest relevant products, content, or services to users.</a:t>
            </a:r>
          </a:p>
        </p:txBody>
      </p:sp>
      <p:grpSp>
        <p:nvGrpSpPr>
          <p:cNvPr name="Group 21" id="21"/>
          <p:cNvGrpSpPr/>
          <p:nvPr/>
        </p:nvGrpSpPr>
        <p:grpSpPr>
          <a:xfrm rot="0">
            <a:off x="9334500" y="5905500"/>
            <a:ext cx="7810500" cy="2857500"/>
            <a:chOff x="0" y="0"/>
            <a:chExt cx="10414000" cy="3810000"/>
          </a:xfrm>
        </p:grpSpPr>
        <p:sp>
          <p:nvSpPr>
            <p:cNvPr name="Freeform 22" id="22"/>
            <p:cNvSpPr/>
            <p:nvPr/>
          </p:nvSpPr>
          <p:spPr>
            <a:xfrm flipH="false" flipV="false" rot="0">
              <a:off x="0" y="0"/>
              <a:ext cx="10414000" cy="3810000"/>
            </a:xfrm>
            <a:custGeom>
              <a:avLst/>
              <a:gdLst/>
              <a:ahLst/>
              <a:cxnLst/>
              <a:rect r="r" b="b" t="t" l="l"/>
              <a:pathLst>
                <a:path h="3810000" w="10414000">
                  <a:moveTo>
                    <a:pt x="381000" y="0"/>
                  </a:moveTo>
                  <a:lnTo>
                    <a:pt x="10033000" y="0"/>
                  </a:lnTo>
                  <a:cubicBezTo>
                    <a:pt x="10243420" y="0"/>
                    <a:pt x="10414000" y="170580"/>
                    <a:pt x="10414000" y="381000"/>
                  </a:cubicBezTo>
                  <a:lnTo>
                    <a:pt x="10414000" y="3429000"/>
                  </a:lnTo>
                  <a:cubicBezTo>
                    <a:pt x="10414000" y="3639420"/>
                    <a:pt x="10243420" y="3810000"/>
                    <a:pt x="10033000" y="3810000"/>
                  </a:cubicBezTo>
                  <a:lnTo>
                    <a:pt x="381000" y="3810000"/>
                  </a:lnTo>
                  <a:cubicBezTo>
                    <a:pt x="170580" y="3810000"/>
                    <a:pt x="0" y="3639420"/>
                    <a:pt x="0" y="3429000"/>
                  </a:cubicBezTo>
                  <a:lnTo>
                    <a:pt x="0" y="381000"/>
                  </a:lnTo>
                  <a:cubicBezTo>
                    <a:pt x="0" y="170580"/>
                    <a:pt x="170580" y="0"/>
                    <a:pt x="381000" y="0"/>
                  </a:cubicBezTo>
                  <a:close/>
                </a:path>
              </a:pathLst>
            </a:custGeom>
            <a:solidFill>
              <a:srgbClr val="FFFFFF"/>
            </a:solidFill>
            <a:ln w="19050" cap="sq">
              <a:solidFill>
                <a:srgbClr val="0A4760"/>
              </a:solidFill>
              <a:prstDash val="solid"/>
              <a:miter/>
            </a:ln>
          </p:spPr>
        </p:sp>
      </p:grpSp>
      <p:sp>
        <p:nvSpPr>
          <p:cNvPr name="TextBox 23" id="23"/>
          <p:cNvSpPr txBox="true"/>
          <p:nvPr/>
        </p:nvSpPr>
        <p:spPr>
          <a:xfrm rot="0">
            <a:off x="9620250" y="6248400"/>
            <a:ext cx="571500" cy="49149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3600"/>
              </a:lnSpc>
              <a:spcBef>
                <a:spcPct val="0"/>
              </a:spcBef>
            </a:pPr>
            <a:r>
              <a:rPr lang="en-US" sz="3600" strike="noStrike" u="none">
                <a:solidFill>
                  <a:srgbClr val="0A4760"/>
                </a:solidFill>
                <a:latin typeface="HK Grotesk"/>
                <a:ea typeface="HK Grotesk"/>
                <a:cs typeface="HK Grotesk"/>
                <a:sym typeface="HK Grotesk"/>
              </a:rPr>
              <a:t>🎓</a:t>
            </a:r>
          </a:p>
        </p:txBody>
      </p:sp>
      <p:sp>
        <p:nvSpPr>
          <p:cNvPr name="TextBox 24" id="24"/>
          <p:cNvSpPr txBox="true"/>
          <p:nvPr/>
        </p:nvSpPr>
        <p:spPr>
          <a:xfrm rot="0">
            <a:off x="10287000" y="6276975"/>
            <a:ext cx="6477000" cy="35179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2600"/>
              </a:lnSpc>
              <a:spcBef>
                <a:spcPct val="0"/>
              </a:spcBef>
            </a:pPr>
            <a:r>
              <a:rPr lang="en-US" sz="2600" strike="noStrike" u="none">
                <a:solidFill>
                  <a:srgbClr val="0A4760"/>
                </a:solidFill>
                <a:latin typeface="Paalalabas Wide"/>
                <a:ea typeface="Paalalabas Wide"/>
                <a:cs typeface="Paalalabas Wide"/>
                <a:sym typeface="Paalalabas Wide"/>
              </a:rPr>
              <a:t>Student Performance Prediction</a:t>
            </a:r>
          </a:p>
        </p:txBody>
      </p:sp>
      <p:sp>
        <p:nvSpPr>
          <p:cNvPr name="TextBox 25" id="25"/>
          <p:cNvSpPr txBox="true"/>
          <p:nvPr/>
        </p:nvSpPr>
        <p:spPr>
          <a:xfrm rot="0">
            <a:off x="9620250" y="6800850"/>
            <a:ext cx="7239000" cy="67437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2700"/>
              </a:lnSpc>
              <a:spcBef>
                <a:spcPct val="0"/>
              </a:spcBef>
            </a:pPr>
            <a:r>
              <a:rPr lang="en-US" sz="1800" strike="noStrike" u="none">
                <a:solidFill>
                  <a:srgbClr val="444444"/>
                </a:solidFill>
                <a:latin typeface="HK Grotesk"/>
                <a:ea typeface="HK Grotesk"/>
                <a:cs typeface="HK Grotesk"/>
                <a:sym typeface="HK Grotesk"/>
              </a:rPr>
              <a:t>Forecast academic outcomes based on study hours, attendance, and engagement metrics to enable early intervention.</a:t>
            </a:r>
          </a:p>
        </p:txBody>
      </p:sp>
      <p:sp>
        <p:nvSpPr>
          <p:cNvPr name="AutoShape 26" id="26"/>
          <p:cNvSpPr/>
          <p:nvPr/>
        </p:nvSpPr>
        <p:spPr>
          <a:xfrm>
            <a:off x="2476500" y="8763000"/>
            <a:ext cx="13335000" cy="0"/>
          </a:xfrm>
          <a:prstGeom prst="line">
            <a:avLst/>
          </a:prstGeom>
          <a:ln cap="rnd" w="19050">
            <a:solidFill>
              <a:srgbClr val="0A4760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TextBox 27" id="27"/>
          <p:cNvSpPr txBox="true"/>
          <p:nvPr/>
        </p:nvSpPr>
        <p:spPr>
          <a:xfrm rot="0">
            <a:off x="2476500" y="8943975"/>
            <a:ext cx="13335000" cy="3492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2800"/>
              </a:lnSpc>
              <a:spcBef>
                <a:spcPct val="0"/>
              </a:spcBef>
            </a:pPr>
            <a:r>
              <a:rPr lang="en-US" sz="2000" strike="noStrike" u="none">
                <a:solidFill>
                  <a:srgbClr val="0A4760"/>
                </a:solidFill>
                <a:latin typeface="HK Grotesk"/>
                <a:ea typeface="HK Grotesk"/>
                <a:cs typeface="HK Grotesk"/>
                <a:sym typeface="HK Grotesk"/>
              </a:rPr>
              <a:t>"Regression turns data into actionable predictions across every industry."</a:t>
            </a:r>
          </a:p>
        </p:txBody>
      </p:sp>
      <p:sp>
        <p:nvSpPr>
          <p:cNvPr name="TextBox 28" id="28"/>
          <p:cNvSpPr txBox="true"/>
          <p:nvPr/>
        </p:nvSpPr>
        <p:spPr>
          <a:xfrm rot="0">
            <a:off x="13335000" y="9915525"/>
            <a:ext cx="4762500" cy="17335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r" marL="0" indent="0" lvl="0">
              <a:lnSpc>
                <a:spcPts val="1200"/>
              </a:lnSpc>
              <a:spcBef>
                <a:spcPct val="0"/>
              </a:spcBef>
            </a:pPr>
            <a:r>
              <a:rPr lang="en-US" sz="1200" strike="noStrike" u="none">
                <a:solidFill>
                  <a:srgbClr val="888888"/>
                </a:solidFill>
                <a:latin typeface="HK Grotesk"/>
                <a:ea typeface="HK Grotesk"/>
                <a:cs typeface="HK Grotesk"/>
                <a:sym typeface="HK Grotesk"/>
              </a:rPr>
              <a:t>Source: Author, Made by Canva</a:t>
            </a:r>
          </a:p>
        </p:txBody>
      </p:sp>
    </p:spTree>
  </p:cSld>
  <p:clrMapOvr>
    <a:masterClrMapping/>
  </p:clrMapOvr>
</p:sld>
</file>

<file path=ppt/slides/slide19.xml><?xml version="1.0" encoding="utf-8"?>
<p:sld xmlns:p="http://schemas.openxmlformats.org/presentationml/2006/main" xmlns:a="http://schemas.openxmlformats.org/drawingml/2006/main">
  <p:cSld>
    <p:bg>
      <p:bgPr>
        <a:solidFill>
          <a:srgbClr val="F8FAFB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0" y="0"/>
            <a:ext cx="18288000" cy="2095500"/>
            <a:chOff x="0" y="0"/>
            <a:chExt cx="24384000" cy="2794000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24384000" cy="2794000"/>
            </a:xfrm>
            <a:custGeom>
              <a:avLst/>
              <a:gdLst/>
              <a:ahLst/>
              <a:cxnLst/>
              <a:rect r="r" b="b" t="t" l="l"/>
              <a:pathLst>
                <a:path h="2794000" w="24384000">
                  <a:moveTo>
                    <a:pt x="0" y="0"/>
                  </a:moveTo>
                  <a:lnTo>
                    <a:pt x="24384000" y="0"/>
                  </a:lnTo>
                  <a:lnTo>
                    <a:pt x="24384000" y="2794000"/>
                  </a:lnTo>
                  <a:lnTo>
                    <a:pt x="0" y="2794000"/>
                  </a:lnTo>
                  <a:close/>
                </a:path>
              </a:pathLst>
            </a:custGeom>
            <a:solidFill>
              <a:srgbClr val="0A4760"/>
            </a:solidFill>
          </p:spPr>
        </p:sp>
      </p:grpSp>
      <p:sp>
        <p:nvSpPr>
          <p:cNvPr name="TextBox 4" id="4"/>
          <p:cNvSpPr txBox="true"/>
          <p:nvPr/>
        </p:nvSpPr>
        <p:spPr>
          <a:xfrm rot="0">
            <a:off x="1524000" y="600075"/>
            <a:ext cx="15240000" cy="63807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4498"/>
              </a:lnSpc>
              <a:spcBef>
                <a:spcPct val="0"/>
              </a:spcBef>
            </a:pPr>
            <a:r>
              <a:rPr lang="en-US" sz="5622" strike="noStrike" u="none">
                <a:solidFill>
                  <a:srgbClr val="FFFFFF"/>
                </a:solidFill>
                <a:latin typeface="Paalalabas Wide"/>
                <a:ea typeface="Paalalabas Wide"/>
                <a:cs typeface="Paalalabas Wide"/>
                <a:sym typeface="Paalalabas Wide"/>
              </a:rPr>
              <a:t>Simple Linear Regression Formula</a:t>
            </a:r>
          </a:p>
        </p:txBody>
      </p:sp>
      <p:sp>
        <p:nvSpPr>
          <p:cNvPr name="TextBox 5" id="5"/>
          <p:cNvSpPr txBox="true"/>
          <p:nvPr/>
        </p:nvSpPr>
        <p:spPr>
          <a:xfrm rot="0">
            <a:off x="1524000" y="1323975"/>
            <a:ext cx="11430000" cy="3143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2400"/>
              </a:lnSpc>
              <a:spcBef>
                <a:spcPct val="0"/>
              </a:spcBef>
            </a:pPr>
            <a:r>
              <a:rPr lang="en-US" sz="2000" strike="noStrike" u="none">
                <a:solidFill>
                  <a:srgbClr val="A8D4E6"/>
                </a:solidFill>
                <a:latin typeface="HK Grotesk"/>
                <a:ea typeface="HK Grotesk"/>
                <a:cs typeface="HK Grotesk"/>
                <a:sym typeface="HK Grotesk"/>
              </a:rPr>
              <a:t>The equation that defines the best-fit line through your data</a:t>
            </a:r>
          </a:p>
        </p:txBody>
      </p:sp>
      <p:grpSp>
        <p:nvGrpSpPr>
          <p:cNvPr name="Group 6" id="6"/>
          <p:cNvGrpSpPr/>
          <p:nvPr/>
        </p:nvGrpSpPr>
        <p:grpSpPr>
          <a:xfrm rot="0">
            <a:off x="952500" y="2857500"/>
            <a:ext cx="7143750" cy="1524000"/>
            <a:chOff x="0" y="0"/>
            <a:chExt cx="9525000" cy="2032000"/>
          </a:xfrm>
        </p:grpSpPr>
        <p:sp>
          <p:nvSpPr>
            <p:cNvPr name="Freeform 7" id="7"/>
            <p:cNvSpPr/>
            <p:nvPr/>
          </p:nvSpPr>
          <p:spPr>
            <a:xfrm flipH="false" flipV="false" rot="0">
              <a:off x="0" y="0"/>
              <a:ext cx="9525000" cy="2032000"/>
            </a:xfrm>
            <a:custGeom>
              <a:avLst/>
              <a:gdLst/>
              <a:ahLst/>
              <a:cxnLst/>
              <a:rect r="r" b="b" t="t" l="l"/>
              <a:pathLst>
                <a:path h="2032000" w="9525000">
                  <a:moveTo>
                    <a:pt x="169333" y="0"/>
                  </a:moveTo>
                  <a:lnTo>
                    <a:pt x="9355667" y="0"/>
                  </a:lnTo>
                  <a:cubicBezTo>
                    <a:pt x="9449187" y="0"/>
                    <a:pt x="9525000" y="90976"/>
                    <a:pt x="9525000" y="203200"/>
                  </a:cubicBezTo>
                  <a:lnTo>
                    <a:pt x="9525000" y="1828800"/>
                  </a:lnTo>
                  <a:cubicBezTo>
                    <a:pt x="9525000" y="1941024"/>
                    <a:pt x="9449187" y="2032000"/>
                    <a:pt x="9355667" y="2032000"/>
                  </a:cubicBezTo>
                  <a:lnTo>
                    <a:pt x="169333" y="2032000"/>
                  </a:lnTo>
                  <a:cubicBezTo>
                    <a:pt x="75813" y="2032000"/>
                    <a:pt x="0" y="1941024"/>
                    <a:pt x="0" y="1828800"/>
                  </a:cubicBezTo>
                  <a:lnTo>
                    <a:pt x="0" y="203200"/>
                  </a:lnTo>
                  <a:cubicBezTo>
                    <a:pt x="0" y="90976"/>
                    <a:pt x="75813" y="0"/>
                    <a:pt x="169333" y="0"/>
                  </a:cubicBezTo>
                  <a:close/>
                </a:path>
              </a:pathLst>
            </a:custGeom>
            <a:solidFill>
              <a:srgbClr val="0A4760"/>
            </a:solidFill>
          </p:spPr>
        </p:sp>
      </p:grpSp>
      <p:sp>
        <p:nvSpPr>
          <p:cNvPr name="TextBox 8" id="8"/>
          <p:cNvSpPr txBox="true"/>
          <p:nvPr/>
        </p:nvSpPr>
        <p:spPr>
          <a:xfrm rot="0">
            <a:off x="1428750" y="3190875"/>
            <a:ext cx="6191250" cy="100006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7497"/>
              </a:lnSpc>
              <a:spcBef>
                <a:spcPct val="0"/>
              </a:spcBef>
            </a:pPr>
            <a:r>
              <a:rPr lang="en-US" sz="7497" strike="noStrike" u="none">
                <a:solidFill>
                  <a:srgbClr val="FFFFFF"/>
                </a:solidFill>
                <a:latin typeface="Paalalabas Wide"/>
                <a:ea typeface="Paalalabas Wide"/>
                <a:cs typeface="Paalalabas Wide"/>
                <a:sym typeface="Paalalabas Wide"/>
              </a:rPr>
              <a:t>Y = a + bX</a:t>
            </a:r>
          </a:p>
        </p:txBody>
      </p:sp>
      <p:grpSp>
        <p:nvGrpSpPr>
          <p:cNvPr name="Group 9" id="9"/>
          <p:cNvGrpSpPr/>
          <p:nvPr/>
        </p:nvGrpSpPr>
        <p:grpSpPr>
          <a:xfrm rot="0">
            <a:off x="952500" y="4953000"/>
            <a:ext cx="7143750" cy="3048000"/>
            <a:chOff x="0" y="0"/>
            <a:chExt cx="9525000" cy="4064000"/>
          </a:xfrm>
        </p:grpSpPr>
        <p:sp>
          <p:nvSpPr>
            <p:cNvPr name="Freeform 10" id="10"/>
            <p:cNvSpPr/>
            <p:nvPr/>
          </p:nvSpPr>
          <p:spPr>
            <a:xfrm flipH="false" flipV="false" rot="0">
              <a:off x="0" y="0"/>
              <a:ext cx="9525000" cy="4064000"/>
            </a:xfrm>
            <a:custGeom>
              <a:avLst/>
              <a:gdLst/>
              <a:ahLst/>
              <a:cxnLst/>
              <a:rect r="r" b="b" t="t" l="l"/>
              <a:pathLst>
                <a:path h="4064000" w="9525000">
                  <a:moveTo>
                    <a:pt x="269875" y="0"/>
                  </a:moveTo>
                  <a:lnTo>
                    <a:pt x="9255125" y="0"/>
                  </a:lnTo>
                  <a:cubicBezTo>
                    <a:pt x="9404173" y="0"/>
                    <a:pt x="9525000" y="181951"/>
                    <a:pt x="9525000" y="406400"/>
                  </a:cubicBezTo>
                  <a:lnTo>
                    <a:pt x="9525000" y="3657600"/>
                  </a:lnTo>
                  <a:cubicBezTo>
                    <a:pt x="9525000" y="3882049"/>
                    <a:pt x="9404173" y="4064000"/>
                    <a:pt x="9255125" y="4064000"/>
                  </a:cubicBezTo>
                  <a:lnTo>
                    <a:pt x="269875" y="4064000"/>
                  </a:lnTo>
                  <a:cubicBezTo>
                    <a:pt x="120827" y="4064000"/>
                    <a:pt x="0" y="3882049"/>
                    <a:pt x="0" y="3657600"/>
                  </a:cubicBezTo>
                  <a:lnTo>
                    <a:pt x="0" y="406400"/>
                  </a:lnTo>
                  <a:cubicBezTo>
                    <a:pt x="0" y="181951"/>
                    <a:pt x="120827" y="0"/>
                    <a:pt x="269875" y="0"/>
                  </a:cubicBezTo>
                  <a:close/>
                </a:path>
              </a:pathLst>
            </a:custGeom>
            <a:solidFill>
              <a:srgbClr val="FFFFFF"/>
            </a:solidFill>
            <a:ln w="19050" cap="sq">
              <a:solidFill>
                <a:srgbClr val="0A4760"/>
              </a:solidFill>
              <a:prstDash val="solid"/>
              <a:miter/>
            </a:ln>
          </p:spPr>
        </p:sp>
      </p:grpSp>
      <p:sp>
        <p:nvSpPr>
          <p:cNvPr name="TextBox 11" id="11"/>
          <p:cNvSpPr txBox="true"/>
          <p:nvPr/>
        </p:nvSpPr>
        <p:spPr>
          <a:xfrm rot="0">
            <a:off x="1238250" y="5181600"/>
            <a:ext cx="3810000" cy="29400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2199"/>
              </a:lnSpc>
              <a:spcBef>
                <a:spcPct val="0"/>
              </a:spcBef>
            </a:pPr>
            <a:r>
              <a:rPr lang="en-US" sz="2199" strike="noStrike" u="none">
                <a:solidFill>
                  <a:srgbClr val="0A4760"/>
                </a:solidFill>
                <a:latin typeface="Paalalabas Wide"/>
                <a:ea typeface="Paalalabas Wide"/>
                <a:cs typeface="Paalalabas Wide"/>
                <a:sym typeface="Paalalabas Wide"/>
              </a:rPr>
              <a:t>Keterangan Variabel:</a:t>
            </a:r>
          </a:p>
        </p:txBody>
      </p:sp>
      <p:sp>
        <p:nvSpPr>
          <p:cNvPr name="TextBox 12" id="12"/>
          <p:cNvSpPr txBox="true"/>
          <p:nvPr/>
        </p:nvSpPr>
        <p:spPr>
          <a:xfrm rot="0">
            <a:off x="1428750" y="5581650"/>
            <a:ext cx="6477000" cy="33887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2847"/>
              </a:lnSpc>
              <a:spcBef>
                <a:spcPct val="0"/>
              </a:spcBef>
            </a:pPr>
            <a:r>
              <a:rPr lang="en-US" b="true" sz="2033" strike="noStrike" u="none">
                <a:solidFill>
                  <a:srgbClr val="333333"/>
                </a:solidFill>
                <a:latin typeface="HK Grotesk Bold"/>
                <a:ea typeface="HK Grotesk Bold"/>
                <a:cs typeface="HK Grotesk Bold"/>
                <a:sym typeface="HK Grotesk Bold"/>
              </a:rPr>
              <a:t>Y</a:t>
            </a:r>
            <a:r>
              <a:rPr lang="en-US" sz="2033" strike="noStrike" u="none">
                <a:solidFill>
                  <a:srgbClr val="333333"/>
                </a:solidFill>
                <a:latin typeface="HK Grotesk"/>
                <a:ea typeface="HK Grotesk"/>
                <a:cs typeface="HK Grotesk"/>
                <a:sym typeface="HK Grotesk"/>
              </a:rPr>
              <a:t>  =  Dependent variable (predicted value / response)</a:t>
            </a:r>
          </a:p>
        </p:txBody>
      </p:sp>
      <p:sp>
        <p:nvSpPr>
          <p:cNvPr name="TextBox 13" id="13"/>
          <p:cNvSpPr txBox="true"/>
          <p:nvPr/>
        </p:nvSpPr>
        <p:spPr>
          <a:xfrm rot="0">
            <a:off x="1428750" y="6153150"/>
            <a:ext cx="6477000" cy="33887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2847"/>
              </a:lnSpc>
              <a:spcBef>
                <a:spcPct val="0"/>
              </a:spcBef>
            </a:pPr>
            <a:r>
              <a:rPr lang="en-US" b="true" sz="2033" strike="noStrike" u="none">
                <a:solidFill>
                  <a:srgbClr val="333333"/>
                </a:solidFill>
                <a:latin typeface="HK Grotesk Bold"/>
                <a:ea typeface="HK Grotesk Bold"/>
                <a:cs typeface="HK Grotesk Bold"/>
                <a:sym typeface="HK Grotesk Bold"/>
              </a:rPr>
              <a:t>X</a:t>
            </a:r>
            <a:r>
              <a:rPr lang="en-US" sz="2033" strike="noStrike" u="none">
                <a:solidFill>
                  <a:srgbClr val="333333"/>
                </a:solidFill>
                <a:latin typeface="HK Grotesk"/>
                <a:ea typeface="HK Grotesk"/>
                <a:cs typeface="HK Grotesk"/>
                <a:sym typeface="HK Grotesk"/>
              </a:rPr>
              <a:t>  =  Independent variable (predictor / explanatory)</a:t>
            </a:r>
          </a:p>
        </p:txBody>
      </p:sp>
      <p:sp>
        <p:nvSpPr>
          <p:cNvPr name="TextBox 14" id="14"/>
          <p:cNvSpPr txBox="true"/>
          <p:nvPr/>
        </p:nvSpPr>
        <p:spPr>
          <a:xfrm rot="0">
            <a:off x="1428750" y="6724650"/>
            <a:ext cx="6477000" cy="33887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2847"/>
              </a:lnSpc>
              <a:spcBef>
                <a:spcPct val="0"/>
              </a:spcBef>
            </a:pPr>
            <a:r>
              <a:rPr lang="en-US" b="true" sz="2033" strike="noStrike" u="none">
                <a:solidFill>
                  <a:srgbClr val="333333"/>
                </a:solidFill>
                <a:latin typeface="HK Grotesk Bold"/>
                <a:ea typeface="HK Grotesk Bold"/>
                <a:cs typeface="HK Grotesk Bold"/>
                <a:sym typeface="HK Grotesk Bold"/>
              </a:rPr>
              <a:t>a</a:t>
            </a:r>
            <a:r>
              <a:rPr lang="en-US" sz="2033" strike="noStrike" u="none">
                <a:solidFill>
                  <a:srgbClr val="333333"/>
                </a:solidFill>
                <a:latin typeface="HK Grotesk"/>
                <a:ea typeface="HK Grotesk"/>
                <a:cs typeface="HK Grotesk"/>
                <a:sym typeface="HK Grotesk"/>
              </a:rPr>
              <a:t>  =  Intercept (value of Y when X = 0)</a:t>
            </a:r>
          </a:p>
        </p:txBody>
      </p:sp>
      <p:sp>
        <p:nvSpPr>
          <p:cNvPr name="TextBox 15" id="15"/>
          <p:cNvSpPr txBox="true"/>
          <p:nvPr/>
        </p:nvSpPr>
        <p:spPr>
          <a:xfrm rot="0">
            <a:off x="1428750" y="7296150"/>
            <a:ext cx="6477000" cy="33887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2847"/>
              </a:lnSpc>
              <a:spcBef>
                <a:spcPct val="0"/>
              </a:spcBef>
            </a:pPr>
            <a:r>
              <a:rPr lang="en-US" b="true" sz="2033" strike="noStrike" u="none">
                <a:solidFill>
                  <a:srgbClr val="333333"/>
                </a:solidFill>
                <a:latin typeface="HK Grotesk Bold"/>
                <a:ea typeface="HK Grotesk Bold"/>
                <a:cs typeface="HK Grotesk Bold"/>
                <a:sym typeface="HK Grotesk Bold"/>
              </a:rPr>
              <a:t>b</a:t>
            </a:r>
            <a:r>
              <a:rPr lang="en-US" sz="2033" strike="noStrike" u="none">
                <a:solidFill>
                  <a:srgbClr val="333333"/>
                </a:solidFill>
                <a:latin typeface="HK Grotesk"/>
                <a:ea typeface="HK Grotesk"/>
                <a:cs typeface="HK Grotesk"/>
                <a:sym typeface="HK Grotesk"/>
              </a:rPr>
              <a:t>  =  Slope (change in Y for each unit change in X)</a:t>
            </a:r>
          </a:p>
        </p:txBody>
      </p:sp>
      <p:sp>
        <p:nvSpPr>
          <p:cNvPr name="AutoShape 16" id="16"/>
          <p:cNvSpPr/>
          <p:nvPr/>
        </p:nvSpPr>
        <p:spPr>
          <a:xfrm>
            <a:off x="2476500" y="8763000"/>
            <a:ext cx="13335000" cy="0"/>
          </a:xfrm>
          <a:prstGeom prst="line">
            <a:avLst/>
          </a:prstGeom>
          <a:ln cap="rnd" w="19050">
            <a:solidFill>
              <a:srgbClr val="0A4760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TextBox 17" id="17"/>
          <p:cNvSpPr txBox="true"/>
          <p:nvPr/>
        </p:nvSpPr>
        <p:spPr>
          <a:xfrm rot="0">
            <a:off x="2476500" y="8963025"/>
            <a:ext cx="13335000" cy="30670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2520"/>
              </a:lnSpc>
              <a:spcBef>
                <a:spcPct val="0"/>
              </a:spcBef>
            </a:pPr>
            <a:r>
              <a:rPr lang="en-US" sz="1800" strike="noStrike" u="none">
                <a:solidFill>
                  <a:srgbClr val="0A4760"/>
                </a:solidFill>
                <a:latin typeface="HK Grotesk"/>
                <a:ea typeface="HK Grotesk"/>
                <a:cs typeface="HK Grotesk"/>
                <a:sym typeface="HK Grotesk"/>
              </a:rPr>
              <a:t>"The regression line minimizes the sum of squared residuals between observed and predicted values."</a:t>
            </a:r>
          </a:p>
        </p:txBody>
      </p:sp>
      <p:grpSp>
        <p:nvGrpSpPr>
          <p:cNvPr name="Group 18" id="18"/>
          <p:cNvGrpSpPr/>
          <p:nvPr/>
        </p:nvGrpSpPr>
        <p:grpSpPr>
          <a:xfrm rot="0">
            <a:off x="8763000" y="2667000"/>
            <a:ext cx="8763000" cy="5524500"/>
            <a:chOff x="0" y="0"/>
            <a:chExt cx="11684000" cy="7366000"/>
          </a:xfrm>
        </p:grpSpPr>
        <p:sp>
          <p:nvSpPr>
            <p:cNvPr name="Freeform 19" id="19"/>
            <p:cNvSpPr/>
            <p:nvPr/>
          </p:nvSpPr>
          <p:spPr>
            <a:xfrm flipH="false" flipV="false" rot="0">
              <a:off x="0" y="0"/>
              <a:ext cx="11684000" cy="7366000"/>
            </a:xfrm>
            <a:custGeom>
              <a:avLst/>
              <a:gdLst/>
              <a:ahLst/>
              <a:cxnLst/>
              <a:rect r="r" b="b" t="t" l="l"/>
              <a:pathLst>
                <a:path h="7366000" w="11684000">
                  <a:moveTo>
                    <a:pt x="736600" y="0"/>
                  </a:moveTo>
                  <a:lnTo>
                    <a:pt x="10947400" y="0"/>
                  </a:lnTo>
                  <a:cubicBezTo>
                    <a:pt x="11354213" y="0"/>
                    <a:pt x="11684000" y="329787"/>
                    <a:pt x="11684000" y="736600"/>
                  </a:cubicBezTo>
                  <a:lnTo>
                    <a:pt x="11684000" y="6629400"/>
                  </a:lnTo>
                  <a:cubicBezTo>
                    <a:pt x="11684000" y="7036213"/>
                    <a:pt x="11354213" y="7366000"/>
                    <a:pt x="10947400" y="7366000"/>
                  </a:cubicBezTo>
                  <a:lnTo>
                    <a:pt x="736600" y="7366000"/>
                  </a:lnTo>
                  <a:cubicBezTo>
                    <a:pt x="329787" y="7366000"/>
                    <a:pt x="0" y="7036213"/>
                    <a:pt x="0" y="6629400"/>
                  </a:cubicBezTo>
                  <a:lnTo>
                    <a:pt x="0" y="736600"/>
                  </a:lnTo>
                  <a:cubicBezTo>
                    <a:pt x="0" y="329787"/>
                    <a:pt x="329787" y="0"/>
                    <a:pt x="736600" y="0"/>
                  </a:cubicBezTo>
                  <a:close/>
                </a:path>
              </a:pathLst>
            </a:custGeom>
            <a:solidFill>
              <a:srgbClr val="FFFFFF"/>
            </a:solidFill>
            <a:ln w="19050" cap="sq">
              <a:solidFill>
                <a:srgbClr val="0A4760"/>
              </a:solidFill>
              <a:prstDash val="solid"/>
              <a:miter/>
            </a:ln>
          </p:spPr>
        </p:sp>
      </p:grpSp>
      <p:sp>
        <p:nvSpPr>
          <p:cNvPr name="TextBox 20" id="20"/>
          <p:cNvSpPr txBox="true"/>
          <p:nvPr/>
        </p:nvSpPr>
        <p:spPr>
          <a:xfrm rot="-5400000">
            <a:off x="7729538" y="5033962"/>
            <a:ext cx="2381250" cy="21209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1599"/>
              </a:lnSpc>
              <a:spcBef>
                <a:spcPct val="0"/>
              </a:spcBef>
            </a:pPr>
            <a:r>
              <a:rPr lang="en-US" sz="1599" strike="noStrike" u="none">
                <a:solidFill>
                  <a:srgbClr val="0A4760"/>
                </a:solidFill>
                <a:latin typeface="HK Grotesk"/>
                <a:ea typeface="HK Grotesk"/>
                <a:cs typeface="HK Grotesk"/>
                <a:sym typeface="HK Grotesk"/>
              </a:rPr>
              <a:t>Nilai Ujian (Y)</a:t>
            </a:r>
          </a:p>
        </p:txBody>
      </p:sp>
      <p:sp>
        <p:nvSpPr>
          <p:cNvPr name="TextBox 21" id="21"/>
          <p:cNvSpPr txBox="true"/>
          <p:nvPr/>
        </p:nvSpPr>
        <p:spPr>
          <a:xfrm rot="0">
            <a:off x="12049125" y="7810500"/>
            <a:ext cx="2381250" cy="21209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1599"/>
              </a:lnSpc>
              <a:spcBef>
                <a:spcPct val="0"/>
              </a:spcBef>
            </a:pPr>
            <a:r>
              <a:rPr lang="en-US" sz="1599" strike="noStrike" u="none">
                <a:solidFill>
                  <a:srgbClr val="0A4760"/>
                </a:solidFill>
                <a:latin typeface="HK Grotesk"/>
                <a:ea typeface="HK Grotesk"/>
                <a:cs typeface="HK Grotesk"/>
                <a:sym typeface="HK Grotesk"/>
              </a:rPr>
              <a:t>Jam Belajar (X)</a:t>
            </a:r>
          </a:p>
        </p:txBody>
      </p:sp>
      <p:sp>
        <p:nvSpPr>
          <p:cNvPr name="AutoShape 22" id="22"/>
          <p:cNvSpPr/>
          <p:nvPr/>
        </p:nvSpPr>
        <p:spPr>
          <a:xfrm>
            <a:off x="9525000" y="6667500"/>
            <a:ext cx="7429500" cy="0"/>
          </a:xfrm>
          <a:prstGeom prst="line">
            <a:avLst/>
          </a:prstGeom>
          <a:ln cap="rnd" w="9525">
            <a:solidFill>
              <a:srgbClr val="E0E0E0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TextBox 23" id="23"/>
          <p:cNvSpPr txBox="true"/>
          <p:nvPr/>
        </p:nvSpPr>
        <p:spPr>
          <a:xfrm rot="0">
            <a:off x="8763000" y="6581775"/>
            <a:ext cx="476250" cy="18796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r" marL="0" indent="0" lvl="0">
              <a:lnSpc>
                <a:spcPts val="1400"/>
              </a:lnSpc>
              <a:spcBef>
                <a:spcPct val="0"/>
              </a:spcBef>
            </a:pPr>
            <a:r>
              <a:rPr lang="en-US" sz="1400" strike="noStrike" u="none">
                <a:solidFill>
                  <a:srgbClr val="555555"/>
                </a:solidFill>
                <a:latin typeface="HK Grotesk"/>
                <a:ea typeface="HK Grotesk"/>
                <a:cs typeface="HK Grotesk"/>
                <a:sym typeface="HK Grotesk"/>
              </a:rPr>
              <a:t>50</a:t>
            </a:r>
          </a:p>
        </p:txBody>
      </p:sp>
      <p:sp>
        <p:nvSpPr>
          <p:cNvPr name="AutoShape 24" id="24"/>
          <p:cNvSpPr/>
          <p:nvPr/>
        </p:nvSpPr>
        <p:spPr>
          <a:xfrm>
            <a:off x="9525000" y="5905500"/>
            <a:ext cx="7429500" cy="0"/>
          </a:xfrm>
          <a:prstGeom prst="line">
            <a:avLst/>
          </a:prstGeom>
          <a:ln cap="rnd" w="9525">
            <a:solidFill>
              <a:srgbClr val="E0E0E0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TextBox 25" id="25"/>
          <p:cNvSpPr txBox="true"/>
          <p:nvPr/>
        </p:nvSpPr>
        <p:spPr>
          <a:xfrm rot="0">
            <a:off x="8763000" y="5819775"/>
            <a:ext cx="476250" cy="18796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r" marL="0" indent="0" lvl="0">
              <a:lnSpc>
                <a:spcPts val="1400"/>
              </a:lnSpc>
              <a:spcBef>
                <a:spcPct val="0"/>
              </a:spcBef>
            </a:pPr>
            <a:r>
              <a:rPr lang="en-US" sz="1400" strike="noStrike" u="none">
                <a:solidFill>
                  <a:srgbClr val="555555"/>
                </a:solidFill>
                <a:latin typeface="HK Grotesk"/>
                <a:ea typeface="HK Grotesk"/>
                <a:cs typeface="HK Grotesk"/>
                <a:sym typeface="HK Grotesk"/>
              </a:rPr>
              <a:t>60</a:t>
            </a:r>
          </a:p>
        </p:txBody>
      </p:sp>
      <p:sp>
        <p:nvSpPr>
          <p:cNvPr name="AutoShape 26" id="26"/>
          <p:cNvSpPr/>
          <p:nvPr/>
        </p:nvSpPr>
        <p:spPr>
          <a:xfrm>
            <a:off x="9525000" y="5143500"/>
            <a:ext cx="7429500" cy="0"/>
          </a:xfrm>
          <a:prstGeom prst="line">
            <a:avLst/>
          </a:prstGeom>
          <a:ln cap="rnd" w="9525">
            <a:solidFill>
              <a:srgbClr val="E0E0E0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TextBox 27" id="27"/>
          <p:cNvSpPr txBox="true"/>
          <p:nvPr/>
        </p:nvSpPr>
        <p:spPr>
          <a:xfrm rot="0">
            <a:off x="8763000" y="5057775"/>
            <a:ext cx="476250" cy="18796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r" marL="0" indent="0" lvl="0">
              <a:lnSpc>
                <a:spcPts val="1400"/>
              </a:lnSpc>
              <a:spcBef>
                <a:spcPct val="0"/>
              </a:spcBef>
            </a:pPr>
            <a:r>
              <a:rPr lang="en-US" sz="1400" strike="noStrike" u="none">
                <a:solidFill>
                  <a:srgbClr val="555555"/>
                </a:solidFill>
                <a:latin typeface="HK Grotesk"/>
                <a:ea typeface="HK Grotesk"/>
                <a:cs typeface="HK Grotesk"/>
                <a:sym typeface="HK Grotesk"/>
              </a:rPr>
              <a:t>70</a:t>
            </a:r>
          </a:p>
        </p:txBody>
      </p:sp>
      <p:sp>
        <p:nvSpPr>
          <p:cNvPr name="AutoShape 28" id="28"/>
          <p:cNvSpPr/>
          <p:nvPr/>
        </p:nvSpPr>
        <p:spPr>
          <a:xfrm>
            <a:off x="9525000" y="4381500"/>
            <a:ext cx="7429500" cy="0"/>
          </a:xfrm>
          <a:prstGeom prst="line">
            <a:avLst/>
          </a:prstGeom>
          <a:ln cap="rnd" w="9525">
            <a:solidFill>
              <a:srgbClr val="E0E0E0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TextBox 29" id="29"/>
          <p:cNvSpPr txBox="true"/>
          <p:nvPr/>
        </p:nvSpPr>
        <p:spPr>
          <a:xfrm rot="0">
            <a:off x="8763000" y="4295775"/>
            <a:ext cx="476250" cy="18796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r" marL="0" indent="0" lvl="0">
              <a:lnSpc>
                <a:spcPts val="1400"/>
              </a:lnSpc>
              <a:spcBef>
                <a:spcPct val="0"/>
              </a:spcBef>
            </a:pPr>
            <a:r>
              <a:rPr lang="en-US" sz="1400" strike="noStrike" u="none">
                <a:solidFill>
                  <a:srgbClr val="555555"/>
                </a:solidFill>
                <a:latin typeface="HK Grotesk"/>
                <a:ea typeface="HK Grotesk"/>
                <a:cs typeface="HK Grotesk"/>
                <a:sym typeface="HK Grotesk"/>
              </a:rPr>
              <a:t>80</a:t>
            </a:r>
          </a:p>
        </p:txBody>
      </p:sp>
      <p:sp>
        <p:nvSpPr>
          <p:cNvPr name="AutoShape 30" id="30"/>
          <p:cNvSpPr/>
          <p:nvPr/>
        </p:nvSpPr>
        <p:spPr>
          <a:xfrm>
            <a:off x="9525000" y="3619500"/>
            <a:ext cx="7429500" cy="0"/>
          </a:xfrm>
          <a:prstGeom prst="line">
            <a:avLst/>
          </a:prstGeom>
          <a:ln cap="rnd" w="9525">
            <a:solidFill>
              <a:srgbClr val="E0E0E0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TextBox 31" id="31"/>
          <p:cNvSpPr txBox="true"/>
          <p:nvPr/>
        </p:nvSpPr>
        <p:spPr>
          <a:xfrm rot="0">
            <a:off x="8763000" y="3533775"/>
            <a:ext cx="476250" cy="18796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r" marL="0" indent="0" lvl="0">
              <a:lnSpc>
                <a:spcPts val="1400"/>
              </a:lnSpc>
              <a:spcBef>
                <a:spcPct val="0"/>
              </a:spcBef>
            </a:pPr>
            <a:r>
              <a:rPr lang="en-US" sz="1400" strike="noStrike" u="none">
                <a:solidFill>
                  <a:srgbClr val="555555"/>
                </a:solidFill>
                <a:latin typeface="HK Grotesk"/>
                <a:ea typeface="HK Grotesk"/>
                <a:cs typeface="HK Grotesk"/>
                <a:sym typeface="HK Grotesk"/>
              </a:rPr>
              <a:t>90</a:t>
            </a:r>
          </a:p>
        </p:txBody>
      </p:sp>
      <p:sp>
        <p:nvSpPr>
          <p:cNvPr name="TextBox 32" id="32"/>
          <p:cNvSpPr txBox="true"/>
          <p:nvPr/>
        </p:nvSpPr>
        <p:spPr>
          <a:xfrm rot="0">
            <a:off x="10201275" y="7486650"/>
            <a:ext cx="285750" cy="18796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1400"/>
              </a:lnSpc>
              <a:spcBef>
                <a:spcPct val="0"/>
              </a:spcBef>
            </a:pPr>
            <a:r>
              <a:rPr lang="en-US" sz="1400" strike="noStrike" u="none">
                <a:solidFill>
                  <a:srgbClr val="555555"/>
                </a:solidFill>
                <a:latin typeface="HK Grotesk"/>
                <a:ea typeface="HK Grotesk"/>
                <a:cs typeface="HK Grotesk"/>
                <a:sym typeface="HK Grotesk"/>
              </a:rPr>
              <a:t>1</a:t>
            </a:r>
          </a:p>
        </p:txBody>
      </p:sp>
      <p:sp>
        <p:nvSpPr>
          <p:cNvPr name="TextBox 33" id="33"/>
          <p:cNvSpPr txBox="true"/>
          <p:nvPr/>
        </p:nvSpPr>
        <p:spPr>
          <a:xfrm rot="0">
            <a:off x="11029950" y="7486650"/>
            <a:ext cx="285750" cy="18796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1400"/>
              </a:lnSpc>
              <a:spcBef>
                <a:spcPct val="0"/>
              </a:spcBef>
            </a:pPr>
            <a:r>
              <a:rPr lang="en-US" sz="1400" strike="noStrike" u="none">
                <a:solidFill>
                  <a:srgbClr val="555555"/>
                </a:solidFill>
                <a:latin typeface="HK Grotesk"/>
                <a:ea typeface="HK Grotesk"/>
                <a:cs typeface="HK Grotesk"/>
                <a:sym typeface="HK Grotesk"/>
              </a:rPr>
              <a:t>2</a:t>
            </a:r>
          </a:p>
        </p:txBody>
      </p:sp>
      <p:sp>
        <p:nvSpPr>
          <p:cNvPr name="TextBox 34" id="34"/>
          <p:cNvSpPr txBox="true"/>
          <p:nvPr/>
        </p:nvSpPr>
        <p:spPr>
          <a:xfrm rot="0">
            <a:off x="11858625" y="7486650"/>
            <a:ext cx="285750" cy="18796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1400"/>
              </a:lnSpc>
              <a:spcBef>
                <a:spcPct val="0"/>
              </a:spcBef>
            </a:pPr>
            <a:r>
              <a:rPr lang="en-US" sz="1400" strike="noStrike" u="none">
                <a:solidFill>
                  <a:srgbClr val="555555"/>
                </a:solidFill>
                <a:latin typeface="HK Grotesk"/>
                <a:ea typeface="HK Grotesk"/>
                <a:cs typeface="HK Grotesk"/>
                <a:sym typeface="HK Grotesk"/>
              </a:rPr>
              <a:t>3</a:t>
            </a:r>
          </a:p>
        </p:txBody>
      </p:sp>
      <p:sp>
        <p:nvSpPr>
          <p:cNvPr name="TextBox 35" id="35"/>
          <p:cNvSpPr txBox="true"/>
          <p:nvPr/>
        </p:nvSpPr>
        <p:spPr>
          <a:xfrm rot="0">
            <a:off x="12677775" y="7486650"/>
            <a:ext cx="285750" cy="18796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1400"/>
              </a:lnSpc>
              <a:spcBef>
                <a:spcPct val="0"/>
              </a:spcBef>
            </a:pPr>
            <a:r>
              <a:rPr lang="en-US" sz="1400" strike="noStrike" u="none">
                <a:solidFill>
                  <a:srgbClr val="555555"/>
                </a:solidFill>
                <a:latin typeface="HK Grotesk"/>
                <a:ea typeface="HK Grotesk"/>
                <a:cs typeface="HK Grotesk"/>
                <a:sym typeface="HK Grotesk"/>
              </a:rPr>
              <a:t>4</a:t>
            </a:r>
          </a:p>
        </p:txBody>
      </p:sp>
      <p:sp>
        <p:nvSpPr>
          <p:cNvPr name="TextBox 36" id="36"/>
          <p:cNvSpPr txBox="true"/>
          <p:nvPr/>
        </p:nvSpPr>
        <p:spPr>
          <a:xfrm rot="0">
            <a:off x="13506450" y="7486650"/>
            <a:ext cx="285750" cy="18796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1400"/>
              </a:lnSpc>
              <a:spcBef>
                <a:spcPct val="0"/>
              </a:spcBef>
            </a:pPr>
            <a:r>
              <a:rPr lang="en-US" sz="1400" strike="noStrike" u="none">
                <a:solidFill>
                  <a:srgbClr val="555555"/>
                </a:solidFill>
                <a:latin typeface="HK Grotesk"/>
                <a:ea typeface="HK Grotesk"/>
                <a:cs typeface="HK Grotesk"/>
                <a:sym typeface="HK Grotesk"/>
              </a:rPr>
              <a:t>5</a:t>
            </a:r>
          </a:p>
        </p:txBody>
      </p:sp>
      <p:sp>
        <p:nvSpPr>
          <p:cNvPr name="TextBox 37" id="37"/>
          <p:cNvSpPr txBox="true"/>
          <p:nvPr/>
        </p:nvSpPr>
        <p:spPr>
          <a:xfrm rot="0">
            <a:off x="14335125" y="7486650"/>
            <a:ext cx="285750" cy="18796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1400"/>
              </a:lnSpc>
              <a:spcBef>
                <a:spcPct val="0"/>
              </a:spcBef>
            </a:pPr>
            <a:r>
              <a:rPr lang="en-US" sz="1400" strike="noStrike" u="none">
                <a:solidFill>
                  <a:srgbClr val="555555"/>
                </a:solidFill>
                <a:latin typeface="HK Grotesk"/>
                <a:ea typeface="HK Grotesk"/>
                <a:cs typeface="HK Grotesk"/>
                <a:sym typeface="HK Grotesk"/>
              </a:rPr>
              <a:t>6</a:t>
            </a:r>
          </a:p>
        </p:txBody>
      </p:sp>
      <p:sp>
        <p:nvSpPr>
          <p:cNvPr name="TextBox 38" id="38"/>
          <p:cNvSpPr txBox="true"/>
          <p:nvPr/>
        </p:nvSpPr>
        <p:spPr>
          <a:xfrm rot="0">
            <a:off x="15154275" y="7486650"/>
            <a:ext cx="285750" cy="18796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1400"/>
              </a:lnSpc>
              <a:spcBef>
                <a:spcPct val="0"/>
              </a:spcBef>
            </a:pPr>
            <a:r>
              <a:rPr lang="en-US" sz="1400" strike="noStrike" u="none">
                <a:solidFill>
                  <a:srgbClr val="555555"/>
                </a:solidFill>
                <a:latin typeface="HK Grotesk"/>
                <a:ea typeface="HK Grotesk"/>
                <a:cs typeface="HK Grotesk"/>
                <a:sym typeface="HK Grotesk"/>
              </a:rPr>
              <a:t>7</a:t>
            </a:r>
          </a:p>
        </p:txBody>
      </p:sp>
      <p:sp>
        <p:nvSpPr>
          <p:cNvPr name="TextBox 39" id="39"/>
          <p:cNvSpPr txBox="true"/>
          <p:nvPr/>
        </p:nvSpPr>
        <p:spPr>
          <a:xfrm rot="0">
            <a:off x="15982950" y="7486650"/>
            <a:ext cx="285750" cy="18796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1400"/>
              </a:lnSpc>
              <a:spcBef>
                <a:spcPct val="0"/>
              </a:spcBef>
            </a:pPr>
            <a:r>
              <a:rPr lang="en-US" sz="1400" strike="noStrike" u="none">
                <a:solidFill>
                  <a:srgbClr val="555555"/>
                </a:solidFill>
                <a:latin typeface="HK Grotesk"/>
                <a:ea typeface="HK Grotesk"/>
                <a:cs typeface="HK Grotesk"/>
                <a:sym typeface="HK Grotesk"/>
              </a:rPr>
              <a:t>8</a:t>
            </a:r>
          </a:p>
        </p:txBody>
      </p:sp>
      <p:sp>
        <p:nvSpPr>
          <p:cNvPr name="AutoShape 40" id="40"/>
          <p:cNvSpPr/>
          <p:nvPr/>
        </p:nvSpPr>
        <p:spPr>
          <a:xfrm flipV="true">
            <a:off x="9934575" y="3314700"/>
            <a:ext cx="6600825" cy="3581400"/>
          </a:xfrm>
          <a:prstGeom prst="line">
            <a:avLst/>
          </a:prstGeom>
          <a:ln cap="rnd" w="38100">
            <a:solidFill>
              <a:srgbClr val="E67E22"/>
            </a:solidFill>
            <a:prstDash val="solid"/>
            <a:headEnd type="none" len="sm" w="sm"/>
            <a:tailEnd type="none" len="sm" w="sm"/>
          </a:ln>
        </p:spPr>
      </p:sp>
      <p:grpSp>
        <p:nvGrpSpPr>
          <p:cNvPr name="Group 41" id="41"/>
          <p:cNvGrpSpPr/>
          <p:nvPr/>
        </p:nvGrpSpPr>
        <p:grpSpPr>
          <a:xfrm rot="0">
            <a:off x="10248900" y="6572250"/>
            <a:ext cx="190500" cy="190500"/>
            <a:chOff x="0" y="0"/>
            <a:chExt cx="254000" cy="254000"/>
          </a:xfrm>
        </p:grpSpPr>
        <p:sp>
          <p:nvSpPr>
            <p:cNvPr name="Freeform 42" id="42"/>
            <p:cNvSpPr/>
            <p:nvPr/>
          </p:nvSpPr>
          <p:spPr>
            <a:xfrm flipH="false" flipV="false" rot="0">
              <a:off x="0" y="0"/>
              <a:ext cx="254000" cy="254000"/>
            </a:xfrm>
            <a:custGeom>
              <a:avLst/>
              <a:gdLst/>
              <a:ahLst/>
              <a:cxnLst/>
              <a:rect r="r" b="b" t="t" l="l"/>
              <a:pathLst>
                <a:path h="254000" w="254000">
                  <a:moveTo>
                    <a:pt x="127000" y="0"/>
                  </a:moveTo>
                  <a:cubicBezTo>
                    <a:pt x="56860" y="0"/>
                    <a:pt x="0" y="56860"/>
                    <a:pt x="0" y="127000"/>
                  </a:cubicBezTo>
                  <a:cubicBezTo>
                    <a:pt x="0" y="197140"/>
                    <a:pt x="56860" y="254000"/>
                    <a:pt x="127000" y="254000"/>
                  </a:cubicBezTo>
                  <a:cubicBezTo>
                    <a:pt x="197140" y="254000"/>
                    <a:pt x="254000" y="197140"/>
                    <a:pt x="254000" y="127000"/>
                  </a:cubicBezTo>
                  <a:cubicBezTo>
                    <a:pt x="254000" y="56860"/>
                    <a:pt x="197140" y="0"/>
                    <a:pt x="127000" y="0"/>
                  </a:cubicBezTo>
                  <a:close/>
                </a:path>
              </a:pathLst>
            </a:custGeom>
            <a:solidFill>
              <a:srgbClr val="0A4760"/>
            </a:solidFill>
          </p:spPr>
        </p:sp>
      </p:grpSp>
      <p:sp>
        <p:nvSpPr>
          <p:cNvPr name="TextBox 43" id="43"/>
          <p:cNvSpPr txBox="true"/>
          <p:nvPr/>
        </p:nvSpPr>
        <p:spPr>
          <a:xfrm rot="0">
            <a:off x="10153650" y="6276975"/>
            <a:ext cx="381000" cy="17335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1200"/>
              </a:lnSpc>
              <a:spcBef>
                <a:spcPct val="0"/>
              </a:spcBef>
            </a:pPr>
            <a:r>
              <a:rPr lang="en-US" sz="1200" strike="noStrike" u="none">
                <a:solidFill>
                  <a:srgbClr val="0A4760"/>
                </a:solidFill>
                <a:latin typeface="HK Grotesk"/>
                <a:ea typeface="HK Grotesk"/>
                <a:cs typeface="HK Grotesk"/>
                <a:sym typeface="HK Grotesk"/>
              </a:rPr>
              <a:t>50</a:t>
            </a:r>
          </a:p>
        </p:txBody>
      </p:sp>
      <p:grpSp>
        <p:nvGrpSpPr>
          <p:cNvPr name="Group 44" id="44"/>
          <p:cNvGrpSpPr/>
          <p:nvPr/>
        </p:nvGrpSpPr>
        <p:grpSpPr>
          <a:xfrm rot="0">
            <a:off x="11077575" y="6191250"/>
            <a:ext cx="190500" cy="190500"/>
            <a:chOff x="0" y="0"/>
            <a:chExt cx="254000" cy="254000"/>
          </a:xfrm>
        </p:grpSpPr>
        <p:sp>
          <p:nvSpPr>
            <p:cNvPr name="Freeform 45" id="45"/>
            <p:cNvSpPr/>
            <p:nvPr/>
          </p:nvSpPr>
          <p:spPr>
            <a:xfrm flipH="false" flipV="false" rot="0">
              <a:off x="0" y="0"/>
              <a:ext cx="254000" cy="254000"/>
            </a:xfrm>
            <a:custGeom>
              <a:avLst/>
              <a:gdLst/>
              <a:ahLst/>
              <a:cxnLst/>
              <a:rect r="r" b="b" t="t" l="l"/>
              <a:pathLst>
                <a:path h="254000" w="254000">
                  <a:moveTo>
                    <a:pt x="127000" y="0"/>
                  </a:moveTo>
                  <a:cubicBezTo>
                    <a:pt x="56860" y="0"/>
                    <a:pt x="0" y="56860"/>
                    <a:pt x="0" y="127000"/>
                  </a:cubicBezTo>
                  <a:cubicBezTo>
                    <a:pt x="0" y="197140"/>
                    <a:pt x="56860" y="254000"/>
                    <a:pt x="127000" y="254000"/>
                  </a:cubicBezTo>
                  <a:cubicBezTo>
                    <a:pt x="197140" y="254000"/>
                    <a:pt x="254000" y="197140"/>
                    <a:pt x="254000" y="127000"/>
                  </a:cubicBezTo>
                  <a:cubicBezTo>
                    <a:pt x="254000" y="56860"/>
                    <a:pt x="197140" y="0"/>
                    <a:pt x="127000" y="0"/>
                  </a:cubicBezTo>
                  <a:close/>
                </a:path>
              </a:pathLst>
            </a:custGeom>
            <a:solidFill>
              <a:srgbClr val="0A4760"/>
            </a:solidFill>
          </p:spPr>
        </p:sp>
      </p:grpSp>
      <p:sp>
        <p:nvSpPr>
          <p:cNvPr name="TextBox 46" id="46"/>
          <p:cNvSpPr txBox="true"/>
          <p:nvPr/>
        </p:nvSpPr>
        <p:spPr>
          <a:xfrm rot="0">
            <a:off x="10982325" y="5895975"/>
            <a:ext cx="381000" cy="17335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1200"/>
              </a:lnSpc>
              <a:spcBef>
                <a:spcPct val="0"/>
              </a:spcBef>
            </a:pPr>
            <a:r>
              <a:rPr lang="en-US" sz="1200" strike="noStrike" u="none">
                <a:solidFill>
                  <a:srgbClr val="0A4760"/>
                </a:solidFill>
                <a:latin typeface="HK Grotesk"/>
                <a:ea typeface="HK Grotesk"/>
                <a:cs typeface="HK Grotesk"/>
                <a:sym typeface="HK Grotesk"/>
              </a:rPr>
              <a:t>55</a:t>
            </a:r>
          </a:p>
        </p:txBody>
      </p:sp>
      <p:grpSp>
        <p:nvGrpSpPr>
          <p:cNvPr name="Group 47" id="47"/>
          <p:cNvGrpSpPr/>
          <p:nvPr/>
        </p:nvGrpSpPr>
        <p:grpSpPr>
          <a:xfrm rot="0">
            <a:off x="11906250" y="5657850"/>
            <a:ext cx="190500" cy="190500"/>
            <a:chOff x="0" y="0"/>
            <a:chExt cx="254000" cy="254000"/>
          </a:xfrm>
        </p:grpSpPr>
        <p:sp>
          <p:nvSpPr>
            <p:cNvPr name="Freeform 48" id="48"/>
            <p:cNvSpPr/>
            <p:nvPr/>
          </p:nvSpPr>
          <p:spPr>
            <a:xfrm flipH="false" flipV="false" rot="0">
              <a:off x="0" y="0"/>
              <a:ext cx="254000" cy="254000"/>
            </a:xfrm>
            <a:custGeom>
              <a:avLst/>
              <a:gdLst/>
              <a:ahLst/>
              <a:cxnLst/>
              <a:rect r="r" b="b" t="t" l="l"/>
              <a:pathLst>
                <a:path h="254000" w="254000">
                  <a:moveTo>
                    <a:pt x="127000" y="0"/>
                  </a:moveTo>
                  <a:cubicBezTo>
                    <a:pt x="56860" y="0"/>
                    <a:pt x="0" y="56860"/>
                    <a:pt x="0" y="127000"/>
                  </a:cubicBezTo>
                  <a:cubicBezTo>
                    <a:pt x="0" y="197140"/>
                    <a:pt x="56860" y="254000"/>
                    <a:pt x="127000" y="254000"/>
                  </a:cubicBezTo>
                  <a:cubicBezTo>
                    <a:pt x="197140" y="254000"/>
                    <a:pt x="254000" y="197140"/>
                    <a:pt x="254000" y="127000"/>
                  </a:cubicBezTo>
                  <a:cubicBezTo>
                    <a:pt x="254000" y="56860"/>
                    <a:pt x="197140" y="0"/>
                    <a:pt x="127000" y="0"/>
                  </a:cubicBezTo>
                  <a:close/>
                </a:path>
              </a:pathLst>
            </a:custGeom>
            <a:solidFill>
              <a:srgbClr val="0A4760"/>
            </a:solidFill>
          </p:spPr>
        </p:sp>
      </p:grpSp>
      <p:sp>
        <p:nvSpPr>
          <p:cNvPr name="TextBox 49" id="49"/>
          <p:cNvSpPr txBox="true"/>
          <p:nvPr/>
        </p:nvSpPr>
        <p:spPr>
          <a:xfrm rot="0">
            <a:off x="11811000" y="5362575"/>
            <a:ext cx="381000" cy="17335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1200"/>
              </a:lnSpc>
              <a:spcBef>
                <a:spcPct val="0"/>
              </a:spcBef>
            </a:pPr>
            <a:r>
              <a:rPr lang="en-US" sz="1200" strike="noStrike" u="none">
                <a:solidFill>
                  <a:srgbClr val="0A4760"/>
                </a:solidFill>
                <a:latin typeface="HK Grotesk"/>
                <a:ea typeface="HK Grotesk"/>
                <a:cs typeface="HK Grotesk"/>
                <a:sym typeface="HK Grotesk"/>
              </a:rPr>
              <a:t>62</a:t>
            </a:r>
          </a:p>
        </p:txBody>
      </p:sp>
      <p:grpSp>
        <p:nvGrpSpPr>
          <p:cNvPr name="Group 50" id="50"/>
          <p:cNvGrpSpPr/>
          <p:nvPr/>
        </p:nvGrpSpPr>
        <p:grpSpPr>
          <a:xfrm rot="0">
            <a:off x="12725400" y="5200650"/>
            <a:ext cx="190500" cy="190500"/>
            <a:chOff x="0" y="0"/>
            <a:chExt cx="254000" cy="254000"/>
          </a:xfrm>
        </p:grpSpPr>
        <p:sp>
          <p:nvSpPr>
            <p:cNvPr name="Freeform 51" id="51"/>
            <p:cNvSpPr/>
            <p:nvPr/>
          </p:nvSpPr>
          <p:spPr>
            <a:xfrm flipH="false" flipV="false" rot="0">
              <a:off x="0" y="0"/>
              <a:ext cx="254000" cy="254000"/>
            </a:xfrm>
            <a:custGeom>
              <a:avLst/>
              <a:gdLst/>
              <a:ahLst/>
              <a:cxnLst/>
              <a:rect r="r" b="b" t="t" l="l"/>
              <a:pathLst>
                <a:path h="254000" w="254000">
                  <a:moveTo>
                    <a:pt x="127000" y="0"/>
                  </a:moveTo>
                  <a:cubicBezTo>
                    <a:pt x="56860" y="0"/>
                    <a:pt x="0" y="56860"/>
                    <a:pt x="0" y="127000"/>
                  </a:cubicBezTo>
                  <a:cubicBezTo>
                    <a:pt x="0" y="197140"/>
                    <a:pt x="56860" y="254000"/>
                    <a:pt x="127000" y="254000"/>
                  </a:cubicBezTo>
                  <a:cubicBezTo>
                    <a:pt x="197140" y="254000"/>
                    <a:pt x="254000" y="197140"/>
                    <a:pt x="254000" y="127000"/>
                  </a:cubicBezTo>
                  <a:cubicBezTo>
                    <a:pt x="254000" y="56860"/>
                    <a:pt x="197140" y="0"/>
                    <a:pt x="127000" y="0"/>
                  </a:cubicBezTo>
                  <a:close/>
                </a:path>
              </a:pathLst>
            </a:custGeom>
            <a:solidFill>
              <a:srgbClr val="0A4760"/>
            </a:solidFill>
          </p:spPr>
        </p:sp>
      </p:grpSp>
      <p:sp>
        <p:nvSpPr>
          <p:cNvPr name="TextBox 52" id="52"/>
          <p:cNvSpPr txBox="true"/>
          <p:nvPr/>
        </p:nvSpPr>
        <p:spPr>
          <a:xfrm rot="0">
            <a:off x="12630150" y="4905375"/>
            <a:ext cx="381000" cy="17335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1200"/>
              </a:lnSpc>
              <a:spcBef>
                <a:spcPct val="0"/>
              </a:spcBef>
            </a:pPr>
            <a:r>
              <a:rPr lang="en-US" sz="1200" strike="noStrike" u="none">
                <a:solidFill>
                  <a:srgbClr val="0A4760"/>
                </a:solidFill>
                <a:latin typeface="HK Grotesk"/>
                <a:ea typeface="HK Grotesk"/>
                <a:cs typeface="HK Grotesk"/>
                <a:sym typeface="HK Grotesk"/>
              </a:rPr>
              <a:t>68</a:t>
            </a:r>
          </a:p>
        </p:txBody>
      </p:sp>
      <p:grpSp>
        <p:nvGrpSpPr>
          <p:cNvPr name="Group 53" id="53"/>
          <p:cNvGrpSpPr/>
          <p:nvPr/>
        </p:nvGrpSpPr>
        <p:grpSpPr>
          <a:xfrm rot="0">
            <a:off x="13554075" y="4743450"/>
            <a:ext cx="190500" cy="190500"/>
            <a:chOff x="0" y="0"/>
            <a:chExt cx="254000" cy="254000"/>
          </a:xfrm>
        </p:grpSpPr>
        <p:sp>
          <p:nvSpPr>
            <p:cNvPr name="Freeform 54" id="54"/>
            <p:cNvSpPr/>
            <p:nvPr/>
          </p:nvSpPr>
          <p:spPr>
            <a:xfrm flipH="false" flipV="false" rot="0">
              <a:off x="0" y="0"/>
              <a:ext cx="254000" cy="254000"/>
            </a:xfrm>
            <a:custGeom>
              <a:avLst/>
              <a:gdLst/>
              <a:ahLst/>
              <a:cxnLst/>
              <a:rect r="r" b="b" t="t" l="l"/>
              <a:pathLst>
                <a:path h="254000" w="254000">
                  <a:moveTo>
                    <a:pt x="127000" y="0"/>
                  </a:moveTo>
                  <a:cubicBezTo>
                    <a:pt x="56860" y="0"/>
                    <a:pt x="0" y="56860"/>
                    <a:pt x="0" y="127000"/>
                  </a:cubicBezTo>
                  <a:cubicBezTo>
                    <a:pt x="0" y="197140"/>
                    <a:pt x="56860" y="254000"/>
                    <a:pt x="127000" y="254000"/>
                  </a:cubicBezTo>
                  <a:cubicBezTo>
                    <a:pt x="197140" y="254000"/>
                    <a:pt x="254000" y="197140"/>
                    <a:pt x="254000" y="127000"/>
                  </a:cubicBezTo>
                  <a:cubicBezTo>
                    <a:pt x="254000" y="56860"/>
                    <a:pt x="197140" y="0"/>
                    <a:pt x="127000" y="0"/>
                  </a:cubicBezTo>
                  <a:close/>
                </a:path>
              </a:pathLst>
            </a:custGeom>
            <a:solidFill>
              <a:srgbClr val="0A4760"/>
            </a:solidFill>
          </p:spPr>
        </p:sp>
      </p:grpSp>
      <p:sp>
        <p:nvSpPr>
          <p:cNvPr name="TextBox 55" id="55"/>
          <p:cNvSpPr txBox="true"/>
          <p:nvPr/>
        </p:nvSpPr>
        <p:spPr>
          <a:xfrm rot="0">
            <a:off x="13458825" y="4448175"/>
            <a:ext cx="381000" cy="17335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1200"/>
              </a:lnSpc>
              <a:spcBef>
                <a:spcPct val="0"/>
              </a:spcBef>
            </a:pPr>
            <a:r>
              <a:rPr lang="en-US" sz="1200" strike="noStrike" u="none">
                <a:solidFill>
                  <a:srgbClr val="0A4760"/>
                </a:solidFill>
                <a:latin typeface="HK Grotesk"/>
                <a:ea typeface="HK Grotesk"/>
                <a:cs typeface="HK Grotesk"/>
                <a:sym typeface="HK Grotesk"/>
              </a:rPr>
              <a:t>74</a:t>
            </a:r>
          </a:p>
        </p:txBody>
      </p:sp>
      <p:grpSp>
        <p:nvGrpSpPr>
          <p:cNvPr name="Group 56" id="56"/>
          <p:cNvGrpSpPr/>
          <p:nvPr/>
        </p:nvGrpSpPr>
        <p:grpSpPr>
          <a:xfrm rot="0">
            <a:off x="14382750" y="4286250"/>
            <a:ext cx="190500" cy="190500"/>
            <a:chOff x="0" y="0"/>
            <a:chExt cx="254000" cy="254000"/>
          </a:xfrm>
        </p:grpSpPr>
        <p:sp>
          <p:nvSpPr>
            <p:cNvPr name="Freeform 57" id="57"/>
            <p:cNvSpPr/>
            <p:nvPr/>
          </p:nvSpPr>
          <p:spPr>
            <a:xfrm flipH="false" flipV="false" rot="0">
              <a:off x="0" y="0"/>
              <a:ext cx="254000" cy="254000"/>
            </a:xfrm>
            <a:custGeom>
              <a:avLst/>
              <a:gdLst/>
              <a:ahLst/>
              <a:cxnLst/>
              <a:rect r="r" b="b" t="t" l="l"/>
              <a:pathLst>
                <a:path h="254000" w="254000">
                  <a:moveTo>
                    <a:pt x="127000" y="0"/>
                  </a:moveTo>
                  <a:cubicBezTo>
                    <a:pt x="56860" y="0"/>
                    <a:pt x="0" y="56860"/>
                    <a:pt x="0" y="127000"/>
                  </a:cubicBezTo>
                  <a:cubicBezTo>
                    <a:pt x="0" y="197140"/>
                    <a:pt x="56860" y="254000"/>
                    <a:pt x="127000" y="254000"/>
                  </a:cubicBezTo>
                  <a:cubicBezTo>
                    <a:pt x="197140" y="254000"/>
                    <a:pt x="254000" y="197140"/>
                    <a:pt x="254000" y="127000"/>
                  </a:cubicBezTo>
                  <a:cubicBezTo>
                    <a:pt x="254000" y="56860"/>
                    <a:pt x="197140" y="0"/>
                    <a:pt x="127000" y="0"/>
                  </a:cubicBezTo>
                  <a:close/>
                </a:path>
              </a:pathLst>
            </a:custGeom>
            <a:solidFill>
              <a:srgbClr val="0A4760"/>
            </a:solidFill>
          </p:spPr>
        </p:sp>
      </p:grpSp>
      <p:sp>
        <p:nvSpPr>
          <p:cNvPr name="TextBox 58" id="58"/>
          <p:cNvSpPr txBox="true"/>
          <p:nvPr/>
        </p:nvSpPr>
        <p:spPr>
          <a:xfrm rot="0">
            <a:off x="14287500" y="3990975"/>
            <a:ext cx="381000" cy="17335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1200"/>
              </a:lnSpc>
              <a:spcBef>
                <a:spcPct val="0"/>
              </a:spcBef>
            </a:pPr>
            <a:r>
              <a:rPr lang="en-US" sz="1200" strike="noStrike" u="none">
                <a:solidFill>
                  <a:srgbClr val="0A4760"/>
                </a:solidFill>
                <a:latin typeface="HK Grotesk"/>
                <a:ea typeface="HK Grotesk"/>
                <a:cs typeface="HK Grotesk"/>
                <a:sym typeface="HK Grotesk"/>
              </a:rPr>
              <a:t>80</a:t>
            </a:r>
          </a:p>
        </p:txBody>
      </p:sp>
      <p:grpSp>
        <p:nvGrpSpPr>
          <p:cNvPr name="Group 59" id="59"/>
          <p:cNvGrpSpPr/>
          <p:nvPr/>
        </p:nvGrpSpPr>
        <p:grpSpPr>
          <a:xfrm rot="0">
            <a:off x="15201900" y="3829050"/>
            <a:ext cx="190500" cy="190500"/>
            <a:chOff x="0" y="0"/>
            <a:chExt cx="254000" cy="254000"/>
          </a:xfrm>
        </p:grpSpPr>
        <p:sp>
          <p:nvSpPr>
            <p:cNvPr name="Freeform 60" id="60"/>
            <p:cNvSpPr/>
            <p:nvPr/>
          </p:nvSpPr>
          <p:spPr>
            <a:xfrm flipH="false" flipV="false" rot="0">
              <a:off x="0" y="0"/>
              <a:ext cx="254000" cy="254000"/>
            </a:xfrm>
            <a:custGeom>
              <a:avLst/>
              <a:gdLst/>
              <a:ahLst/>
              <a:cxnLst/>
              <a:rect r="r" b="b" t="t" l="l"/>
              <a:pathLst>
                <a:path h="254000" w="254000">
                  <a:moveTo>
                    <a:pt x="127000" y="0"/>
                  </a:moveTo>
                  <a:cubicBezTo>
                    <a:pt x="56860" y="0"/>
                    <a:pt x="0" y="56860"/>
                    <a:pt x="0" y="127000"/>
                  </a:cubicBezTo>
                  <a:cubicBezTo>
                    <a:pt x="0" y="197140"/>
                    <a:pt x="56860" y="254000"/>
                    <a:pt x="127000" y="254000"/>
                  </a:cubicBezTo>
                  <a:cubicBezTo>
                    <a:pt x="197140" y="254000"/>
                    <a:pt x="254000" y="197140"/>
                    <a:pt x="254000" y="127000"/>
                  </a:cubicBezTo>
                  <a:cubicBezTo>
                    <a:pt x="254000" y="56860"/>
                    <a:pt x="197140" y="0"/>
                    <a:pt x="127000" y="0"/>
                  </a:cubicBezTo>
                  <a:close/>
                </a:path>
              </a:pathLst>
            </a:custGeom>
            <a:solidFill>
              <a:srgbClr val="0A4760"/>
            </a:solidFill>
          </p:spPr>
        </p:sp>
      </p:grpSp>
      <p:sp>
        <p:nvSpPr>
          <p:cNvPr name="TextBox 61" id="61"/>
          <p:cNvSpPr txBox="true"/>
          <p:nvPr/>
        </p:nvSpPr>
        <p:spPr>
          <a:xfrm rot="0">
            <a:off x="15106650" y="3533775"/>
            <a:ext cx="381000" cy="17335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1200"/>
              </a:lnSpc>
              <a:spcBef>
                <a:spcPct val="0"/>
              </a:spcBef>
            </a:pPr>
            <a:r>
              <a:rPr lang="en-US" sz="1200" strike="noStrike" u="none">
                <a:solidFill>
                  <a:srgbClr val="0A4760"/>
                </a:solidFill>
                <a:latin typeface="HK Grotesk"/>
                <a:ea typeface="HK Grotesk"/>
                <a:cs typeface="HK Grotesk"/>
                <a:sym typeface="HK Grotesk"/>
              </a:rPr>
              <a:t>86</a:t>
            </a:r>
          </a:p>
        </p:txBody>
      </p:sp>
      <p:grpSp>
        <p:nvGrpSpPr>
          <p:cNvPr name="Group 62" id="62"/>
          <p:cNvGrpSpPr/>
          <p:nvPr/>
        </p:nvGrpSpPr>
        <p:grpSpPr>
          <a:xfrm rot="0">
            <a:off x="16030575" y="3371850"/>
            <a:ext cx="190500" cy="190500"/>
            <a:chOff x="0" y="0"/>
            <a:chExt cx="254000" cy="254000"/>
          </a:xfrm>
        </p:grpSpPr>
        <p:sp>
          <p:nvSpPr>
            <p:cNvPr name="Freeform 63" id="63"/>
            <p:cNvSpPr/>
            <p:nvPr/>
          </p:nvSpPr>
          <p:spPr>
            <a:xfrm flipH="false" flipV="false" rot="0">
              <a:off x="0" y="0"/>
              <a:ext cx="254000" cy="254000"/>
            </a:xfrm>
            <a:custGeom>
              <a:avLst/>
              <a:gdLst/>
              <a:ahLst/>
              <a:cxnLst/>
              <a:rect r="r" b="b" t="t" l="l"/>
              <a:pathLst>
                <a:path h="254000" w="254000">
                  <a:moveTo>
                    <a:pt x="127000" y="0"/>
                  </a:moveTo>
                  <a:cubicBezTo>
                    <a:pt x="56860" y="0"/>
                    <a:pt x="0" y="56860"/>
                    <a:pt x="0" y="127000"/>
                  </a:cubicBezTo>
                  <a:cubicBezTo>
                    <a:pt x="0" y="197140"/>
                    <a:pt x="56860" y="254000"/>
                    <a:pt x="127000" y="254000"/>
                  </a:cubicBezTo>
                  <a:cubicBezTo>
                    <a:pt x="197140" y="254000"/>
                    <a:pt x="254000" y="197140"/>
                    <a:pt x="254000" y="127000"/>
                  </a:cubicBezTo>
                  <a:cubicBezTo>
                    <a:pt x="254000" y="56860"/>
                    <a:pt x="197140" y="0"/>
                    <a:pt x="127000" y="0"/>
                  </a:cubicBezTo>
                  <a:close/>
                </a:path>
              </a:pathLst>
            </a:custGeom>
            <a:solidFill>
              <a:srgbClr val="0A4760"/>
            </a:solidFill>
          </p:spPr>
        </p:sp>
      </p:grpSp>
      <p:sp>
        <p:nvSpPr>
          <p:cNvPr name="TextBox 64" id="64"/>
          <p:cNvSpPr txBox="true"/>
          <p:nvPr/>
        </p:nvSpPr>
        <p:spPr>
          <a:xfrm rot="0">
            <a:off x="15935325" y="3076575"/>
            <a:ext cx="381000" cy="17335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1200"/>
              </a:lnSpc>
              <a:spcBef>
                <a:spcPct val="0"/>
              </a:spcBef>
            </a:pPr>
            <a:r>
              <a:rPr lang="en-US" sz="1200" strike="noStrike" u="none">
                <a:solidFill>
                  <a:srgbClr val="0A4760"/>
                </a:solidFill>
                <a:latin typeface="HK Grotesk"/>
                <a:ea typeface="HK Grotesk"/>
                <a:cs typeface="HK Grotesk"/>
                <a:sym typeface="HK Grotesk"/>
              </a:rPr>
              <a:t>92</a:t>
            </a:r>
          </a:p>
        </p:txBody>
      </p:sp>
      <p:sp>
        <p:nvSpPr>
          <p:cNvPr name="AutoShape 65" id="65"/>
          <p:cNvSpPr/>
          <p:nvPr/>
        </p:nvSpPr>
        <p:spPr>
          <a:xfrm>
            <a:off x="9525000" y="2857500"/>
            <a:ext cx="0" cy="4572000"/>
          </a:xfrm>
          <a:prstGeom prst="line">
            <a:avLst/>
          </a:prstGeom>
          <a:ln cap="rnd" w="19050">
            <a:solidFill>
              <a:srgbClr val="333333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AutoShape 66" id="66"/>
          <p:cNvSpPr/>
          <p:nvPr/>
        </p:nvSpPr>
        <p:spPr>
          <a:xfrm>
            <a:off x="9525000" y="7429500"/>
            <a:ext cx="7429500" cy="0"/>
          </a:xfrm>
          <a:prstGeom prst="line">
            <a:avLst/>
          </a:prstGeom>
          <a:ln cap="rnd" w="19050">
            <a:solidFill>
              <a:srgbClr val="333333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TextBox 67" id="67"/>
          <p:cNvSpPr txBox="true"/>
          <p:nvPr/>
        </p:nvSpPr>
        <p:spPr>
          <a:xfrm rot="0">
            <a:off x="13335000" y="9915525"/>
            <a:ext cx="4762500" cy="17335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r" marL="0" indent="0" lvl="0">
              <a:lnSpc>
                <a:spcPts val="1200"/>
              </a:lnSpc>
              <a:spcBef>
                <a:spcPct val="0"/>
              </a:spcBef>
            </a:pPr>
            <a:r>
              <a:rPr lang="en-US" sz="1200" strike="noStrike" u="none">
                <a:solidFill>
                  <a:srgbClr val="888888"/>
                </a:solidFill>
                <a:latin typeface="HK Grotesk"/>
                <a:ea typeface="HK Grotesk"/>
                <a:cs typeface="HK Grotesk"/>
                <a:sym typeface="HK Grotesk"/>
              </a:rPr>
              <a:t>Source: Author, Made by Canva</a:t>
            </a:r>
          </a:p>
        </p:txBody>
      </p:sp>
    </p:spTree>
  </p:cSld>
  <p:clrMapOvr>
    <a:masterClrMapping/>
  </p:clrMapOvr>
</p:sld>
</file>

<file path=ppt/slides/slide20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5400000">
            <a:off x="3216178" y="5345515"/>
            <a:ext cx="907271" cy="700803"/>
          </a:xfrm>
          <a:custGeom>
            <a:avLst/>
            <a:gdLst/>
            <a:ahLst/>
            <a:cxnLst/>
            <a:rect r="r" b="b" t="t" l="l"/>
            <a:pathLst>
              <a:path h="700803" w="907271">
                <a:moveTo>
                  <a:pt x="0" y="0"/>
                </a:moveTo>
                <a:lnTo>
                  <a:pt x="907272" y="0"/>
                </a:lnTo>
                <a:lnTo>
                  <a:pt x="907272" y="700803"/>
                </a:lnTo>
                <a:lnTo>
                  <a:pt x="0" y="700803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-105296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5400000">
            <a:off x="8463352" y="5345515"/>
            <a:ext cx="907271" cy="700803"/>
          </a:xfrm>
          <a:custGeom>
            <a:avLst/>
            <a:gdLst/>
            <a:ahLst/>
            <a:cxnLst/>
            <a:rect r="r" b="b" t="t" l="l"/>
            <a:pathLst>
              <a:path h="700803" w="907271">
                <a:moveTo>
                  <a:pt x="0" y="0"/>
                </a:moveTo>
                <a:lnTo>
                  <a:pt x="907272" y="0"/>
                </a:lnTo>
                <a:lnTo>
                  <a:pt x="907272" y="700803"/>
                </a:lnTo>
                <a:lnTo>
                  <a:pt x="0" y="700803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-105296" t="0" r="0" b="0"/>
            </a:stretch>
          </a:blipFill>
        </p:spPr>
      </p:sp>
      <p:sp>
        <p:nvSpPr>
          <p:cNvPr name="TextBox 4" id="4"/>
          <p:cNvSpPr txBox="true"/>
          <p:nvPr/>
        </p:nvSpPr>
        <p:spPr>
          <a:xfrm rot="0">
            <a:off x="1951935" y="6658738"/>
            <a:ext cx="3584482" cy="175898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2798"/>
              </a:lnSpc>
            </a:pPr>
            <a:r>
              <a:rPr lang="en-US" sz="1998">
                <a:solidFill>
                  <a:srgbClr val="140F0E"/>
                </a:solidFill>
                <a:latin typeface="HK Grotesk"/>
                <a:ea typeface="HK Grotesk"/>
                <a:cs typeface="HK Grotesk"/>
                <a:sym typeface="HK Grotesk"/>
              </a:rPr>
              <a:t>The y-intercept represents the baseline value of Y when X equals zero. It indicates the starting point of your prediction line on the Y-axis.</a:t>
            </a:r>
          </a:p>
        </p:txBody>
      </p:sp>
      <p:sp>
        <p:nvSpPr>
          <p:cNvPr name="TextBox 5" id="5"/>
          <p:cNvSpPr txBox="true"/>
          <p:nvPr/>
        </p:nvSpPr>
        <p:spPr>
          <a:xfrm rot="0">
            <a:off x="7075719" y="6658738"/>
            <a:ext cx="3584482" cy="175898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2798"/>
              </a:lnSpc>
            </a:pPr>
            <a:r>
              <a:rPr lang="en-US" sz="1998">
                <a:solidFill>
                  <a:srgbClr val="140F0E"/>
                </a:solidFill>
                <a:latin typeface="HK Grotesk"/>
                <a:ea typeface="HK Grotesk"/>
                <a:cs typeface="HK Grotesk"/>
                <a:sym typeface="HK Grotesk"/>
              </a:rPr>
              <a:t>The slope measures the rate of change in Y for each one-unit increase in X. A positive slope means Y increases as X increases.</a:t>
            </a:r>
          </a:p>
        </p:txBody>
      </p:sp>
      <p:sp>
        <p:nvSpPr>
          <p:cNvPr name="TextBox 6" id="6"/>
          <p:cNvSpPr txBox="true"/>
          <p:nvPr/>
        </p:nvSpPr>
        <p:spPr>
          <a:xfrm rot="0">
            <a:off x="4115098" y="1519027"/>
            <a:ext cx="10057805" cy="176755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6693"/>
              </a:lnSpc>
            </a:pPr>
            <a:r>
              <a:rPr lang="en-US" sz="7967">
                <a:solidFill>
                  <a:srgbClr val="0A4760"/>
                </a:solidFill>
                <a:latin typeface="Paalalabas Wide"/>
                <a:ea typeface="Paalalabas Wide"/>
                <a:cs typeface="Paalalabas Wide"/>
                <a:sym typeface="Paalalabas Wide"/>
              </a:rPr>
              <a:t>Understanding Intercept and Slope</a:t>
            </a:r>
          </a:p>
        </p:txBody>
      </p:sp>
      <p:sp>
        <p:nvSpPr>
          <p:cNvPr name="TextBox 7" id="7"/>
          <p:cNvSpPr txBox="true"/>
          <p:nvPr/>
        </p:nvSpPr>
        <p:spPr>
          <a:xfrm rot="0">
            <a:off x="1951935" y="4005960"/>
            <a:ext cx="4136563" cy="52399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3677"/>
              </a:lnSpc>
            </a:pPr>
            <a:r>
              <a:rPr lang="en-US" sz="4377">
                <a:solidFill>
                  <a:srgbClr val="0A4760"/>
                </a:solidFill>
                <a:latin typeface="Paalalabas Wide"/>
                <a:ea typeface="Paalalabas Wide"/>
                <a:cs typeface="Paalalabas Wide"/>
                <a:sym typeface="Paalalabas Wide"/>
              </a:rPr>
              <a:t>Intercept (a)</a:t>
            </a:r>
          </a:p>
        </p:txBody>
      </p:sp>
      <p:sp>
        <p:nvSpPr>
          <p:cNvPr name="TextBox 8" id="8"/>
          <p:cNvSpPr txBox="true"/>
          <p:nvPr/>
        </p:nvSpPr>
        <p:spPr>
          <a:xfrm rot="0">
            <a:off x="7075719" y="4005960"/>
            <a:ext cx="4136563" cy="52399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3677"/>
              </a:lnSpc>
            </a:pPr>
            <a:r>
              <a:rPr lang="en-US" sz="4377">
                <a:solidFill>
                  <a:srgbClr val="0A4760"/>
                </a:solidFill>
                <a:latin typeface="Paalalabas Wide"/>
                <a:ea typeface="Paalalabas Wide"/>
                <a:cs typeface="Paalalabas Wide"/>
                <a:sym typeface="Paalalabas Wide"/>
              </a:rPr>
              <a:t>Slope (b)</a:t>
            </a:r>
          </a:p>
        </p:txBody>
      </p:sp>
      <p:sp>
        <p:nvSpPr>
          <p:cNvPr name="TextBox 9" id="9"/>
          <p:cNvSpPr txBox="true"/>
          <p:nvPr/>
        </p:nvSpPr>
        <p:spPr>
          <a:xfrm rot="0">
            <a:off x="12199503" y="4005960"/>
            <a:ext cx="4136563" cy="52399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3677"/>
              </a:lnSpc>
            </a:pPr>
            <a:r>
              <a:rPr lang="en-US" sz="4377">
                <a:solidFill>
                  <a:srgbClr val="0A4760"/>
                </a:solidFill>
                <a:latin typeface="Paalalabas Wide"/>
                <a:ea typeface="Paalalabas Wide"/>
                <a:cs typeface="Paalalabas Wide"/>
                <a:sym typeface="Paalalabas Wide"/>
              </a:rPr>
              <a:t>Together</a:t>
            </a:r>
          </a:p>
        </p:txBody>
      </p:sp>
      <p:sp>
        <p:nvSpPr>
          <p:cNvPr name="TextBox 10" id="10"/>
          <p:cNvSpPr txBox="true"/>
          <p:nvPr/>
        </p:nvSpPr>
        <p:spPr>
          <a:xfrm rot="0">
            <a:off x="12199503" y="6658738"/>
            <a:ext cx="3793286" cy="140656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2798"/>
              </a:lnSpc>
            </a:pPr>
            <a:r>
              <a:rPr lang="en-US" sz="1998">
                <a:solidFill>
                  <a:srgbClr val="140F0E"/>
                </a:solidFill>
                <a:latin typeface="HK Grotesk"/>
                <a:ea typeface="HK Grotesk"/>
                <a:cs typeface="HK Grotesk"/>
                <a:sym typeface="HK Grotesk"/>
              </a:rPr>
              <a:t>Intercept and slope together define the complete prediction line equation: y = a + bx, enabling accurate forecasting.</a:t>
            </a:r>
          </a:p>
        </p:txBody>
      </p:sp>
      <p:sp>
        <p:nvSpPr>
          <p:cNvPr name="Freeform 11" id="11"/>
          <p:cNvSpPr/>
          <p:nvPr/>
        </p:nvSpPr>
        <p:spPr>
          <a:xfrm flipH="false" flipV="false" rot="5400000">
            <a:off x="13719267" y="5345515"/>
            <a:ext cx="907271" cy="700803"/>
          </a:xfrm>
          <a:custGeom>
            <a:avLst/>
            <a:gdLst/>
            <a:ahLst/>
            <a:cxnLst/>
            <a:rect r="r" b="b" t="t" l="l"/>
            <a:pathLst>
              <a:path h="700803" w="907271">
                <a:moveTo>
                  <a:pt x="0" y="0"/>
                </a:moveTo>
                <a:lnTo>
                  <a:pt x="907271" y="0"/>
                </a:lnTo>
                <a:lnTo>
                  <a:pt x="907271" y="700803"/>
                </a:lnTo>
                <a:lnTo>
                  <a:pt x="0" y="700803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-105296" t="0" r="0" b="0"/>
            </a:stretch>
          </a:blipFill>
        </p:spPr>
      </p:sp>
      <p:sp>
        <p:nvSpPr>
          <p:cNvPr name="TextBox 12" id="12"/>
          <p:cNvSpPr txBox="true"/>
          <p:nvPr/>
        </p:nvSpPr>
        <p:spPr>
          <a:xfrm rot="0">
            <a:off x="13335000" y="9915525"/>
            <a:ext cx="4762500" cy="17335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r" marL="0" indent="0" lvl="0">
              <a:lnSpc>
                <a:spcPts val="1200"/>
              </a:lnSpc>
              <a:spcBef>
                <a:spcPct val="0"/>
              </a:spcBef>
            </a:pPr>
            <a:r>
              <a:rPr lang="en-US" sz="1200" strike="noStrike" u="none">
                <a:solidFill>
                  <a:srgbClr val="888888"/>
                </a:solidFill>
                <a:latin typeface="HK Grotesk"/>
                <a:ea typeface="HK Grotesk"/>
                <a:cs typeface="HK Grotesk"/>
                <a:sym typeface="HK Grotesk"/>
              </a:rPr>
              <a:t>Source: Author, Made by Canva</a:t>
            </a:r>
          </a:p>
        </p:txBody>
      </p:sp>
    </p:spTree>
  </p:cSld>
  <p:clrMapOvr>
    <a:masterClrMapping/>
  </p:clrMapOvr>
</p:sld>
</file>

<file path=ppt/slides/slide2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8FAFB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0" y="0"/>
            <a:ext cx="18288000" cy="2095500"/>
            <a:chOff x="0" y="0"/>
            <a:chExt cx="24384000" cy="2794000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24384000" cy="2794000"/>
            </a:xfrm>
            <a:custGeom>
              <a:avLst/>
              <a:gdLst/>
              <a:ahLst/>
              <a:cxnLst/>
              <a:rect r="r" b="b" t="t" l="l"/>
              <a:pathLst>
                <a:path h="2794000" w="24384000">
                  <a:moveTo>
                    <a:pt x="0" y="0"/>
                  </a:moveTo>
                  <a:lnTo>
                    <a:pt x="24384000" y="0"/>
                  </a:lnTo>
                  <a:lnTo>
                    <a:pt x="24384000" y="2794000"/>
                  </a:lnTo>
                  <a:lnTo>
                    <a:pt x="0" y="2794000"/>
                  </a:lnTo>
                  <a:close/>
                </a:path>
              </a:pathLst>
            </a:custGeom>
            <a:solidFill>
              <a:srgbClr val="0A4760"/>
            </a:solidFill>
          </p:spPr>
        </p:sp>
      </p:grpSp>
      <p:pic>
        <p:nvPicPr>
          <p:cNvPr name="Picture 4" id="4"/>
          <p:cNvPicPr>
            <a:picLocks noChangeAspect="true"/>
          </p:cNvPicPr>
          <p:nvPr/>
        </p:nvPicPr>
        <p:blipFill>
          <a:blip r:embed="rId2"/>
          <a:stretch>
            <a:fillRect/>
          </a:stretch>
        </p:blipFill>
        <p:spPr>
          <a:xfrm rot="0">
            <a:off x="-285750" y="1619250"/>
            <a:ext cx="10287000" cy="7662514"/>
          </a:xfrm>
          <a:prstGeom prst="rect">
            <a:avLst/>
          </a:prstGeom>
        </p:spPr>
      </p:pic>
      <p:sp>
        <p:nvSpPr>
          <p:cNvPr name="AutoShape 5" id="5"/>
          <p:cNvSpPr/>
          <p:nvPr/>
        </p:nvSpPr>
        <p:spPr>
          <a:xfrm>
            <a:off x="2476500" y="9334500"/>
            <a:ext cx="13335000" cy="0"/>
          </a:xfrm>
          <a:prstGeom prst="line">
            <a:avLst/>
          </a:prstGeom>
          <a:ln cap="rnd" w="19050">
            <a:solidFill>
              <a:srgbClr val="0A4760"/>
            </a:solidFill>
            <a:prstDash val="solid"/>
            <a:headEnd type="none" len="sm" w="sm"/>
            <a:tailEnd type="none" len="sm" w="sm"/>
          </a:ln>
        </p:spPr>
      </p:sp>
      <p:grpSp>
        <p:nvGrpSpPr>
          <p:cNvPr name="Group 6" id="6"/>
          <p:cNvGrpSpPr/>
          <p:nvPr/>
        </p:nvGrpSpPr>
        <p:grpSpPr>
          <a:xfrm rot="0">
            <a:off x="9715500" y="6096000"/>
            <a:ext cx="7810500" cy="1143000"/>
            <a:chOff x="0" y="0"/>
            <a:chExt cx="10414000" cy="1524000"/>
          </a:xfrm>
        </p:grpSpPr>
        <p:sp>
          <p:nvSpPr>
            <p:cNvPr name="Freeform 7" id="7"/>
            <p:cNvSpPr/>
            <p:nvPr/>
          </p:nvSpPr>
          <p:spPr>
            <a:xfrm flipH="false" flipV="false" rot="0">
              <a:off x="0" y="0"/>
              <a:ext cx="10414000" cy="1524000"/>
            </a:xfrm>
            <a:custGeom>
              <a:avLst/>
              <a:gdLst/>
              <a:ahLst/>
              <a:cxnLst/>
              <a:rect r="r" b="b" t="t" l="l"/>
              <a:pathLst>
                <a:path h="1524000" w="10414000">
                  <a:moveTo>
                    <a:pt x="152400" y="0"/>
                  </a:moveTo>
                  <a:lnTo>
                    <a:pt x="10261600" y="0"/>
                  </a:lnTo>
                  <a:cubicBezTo>
                    <a:pt x="10345769" y="0"/>
                    <a:pt x="10414000" y="68232"/>
                    <a:pt x="10414000" y="152400"/>
                  </a:cubicBezTo>
                  <a:lnTo>
                    <a:pt x="10414000" y="1371600"/>
                  </a:lnTo>
                  <a:cubicBezTo>
                    <a:pt x="10414000" y="1455768"/>
                    <a:pt x="10345769" y="1524000"/>
                    <a:pt x="10261600" y="1524000"/>
                  </a:cubicBezTo>
                  <a:lnTo>
                    <a:pt x="152400" y="1524000"/>
                  </a:lnTo>
                  <a:cubicBezTo>
                    <a:pt x="68232" y="1524000"/>
                    <a:pt x="0" y="1455768"/>
                    <a:pt x="0" y="1371600"/>
                  </a:cubicBezTo>
                  <a:lnTo>
                    <a:pt x="0" y="152400"/>
                  </a:lnTo>
                  <a:cubicBezTo>
                    <a:pt x="0" y="68232"/>
                    <a:pt x="68232" y="0"/>
                    <a:pt x="152400" y="0"/>
                  </a:cubicBezTo>
                  <a:close/>
                </a:path>
              </a:pathLst>
            </a:custGeom>
            <a:solidFill>
              <a:srgbClr val="0A4760"/>
            </a:solidFill>
          </p:spPr>
        </p:sp>
      </p:grpSp>
      <p:grpSp>
        <p:nvGrpSpPr>
          <p:cNvPr name="Group 8" id="8"/>
          <p:cNvGrpSpPr/>
          <p:nvPr/>
        </p:nvGrpSpPr>
        <p:grpSpPr>
          <a:xfrm rot="0">
            <a:off x="9715500" y="2857500"/>
            <a:ext cx="7810500" cy="2857500"/>
            <a:chOff x="0" y="0"/>
            <a:chExt cx="10414000" cy="3810000"/>
          </a:xfrm>
        </p:grpSpPr>
        <p:sp>
          <p:nvSpPr>
            <p:cNvPr name="Freeform 9" id="9"/>
            <p:cNvSpPr/>
            <p:nvPr/>
          </p:nvSpPr>
          <p:spPr>
            <a:xfrm flipH="false" flipV="false" rot="0">
              <a:off x="0" y="0"/>
              <a:ext cx="10414000" cy="3810000"/>
            </a:xfrm>
            <a:custGeom>
              <a:avLst/>
              <a:gdLst/>
              <a:ahLst/>
              <a:cxnLst/>
              <a:rect r="r" b="b" t="t" l="l"/>
              <a:pathLst>
                <a:path h="3810000" w="10414000">
                  <a:moveTo>
                    <a:pt x="381000" y="0"/>
                  </a:moveTo>
                  <a:lnTo>
                    <a:pt x="10033000" y="0"/>
                  </a:lnTo>
                  <a:cubicBezTo>
                    <a:pt x="10243420" y="0"/>
                    <a:pt x="10414000" y="170580"/>
                    <a:pt x="10414000" y="381000"/>
                  </a:cubicBezTo>
                  <a:lnTo>
                    <a:pt x="10414000" y="3429000"/>
                  </a:lnTo>
                  <a:cubicBezTo>
                    <a:pt x="10414000" y="3639420"/>
                    <a:pt x="10243420" y="3810000"/>
                    <a:pt x="10033000" y="3810000"/>
                  </a:cubicBezTo>
                  <a:lnTo>
                    <a:pt x="381000" y="3810000"/>
                  </a:lnTo>
                  <a:cubicBezTo>
                    <a:pt x="170580" y="3810000"/>
                    <a:pt x="0" y="3639420"/>
                    <a:pt x="0" y="3429000"/>
                  </a:cubicBezTo>
                  <a:lnTo>
                    <a:pt x="0" y="381000"/>
                  </a:lnTo>
                  <a:cubicBezTo>
                    <a:pt x="0" y="170580"/>
                    <a:pt x="170580" y="0"/>
                    <a:pt x="381000" y="0"/>
                  </a:cubicBezTo>
                  <a:close/>
                </a:path>
              </a:pathLst>
            </a:custGeom>
            <a:solidFill>
              <a:srgbClr val="FFFFFF"/>
            </a:solidFill>
            <a:ln w="19050" cap="sq">
              <a:solidFill>
                <a:srgbClr val="0A4760"/>
              </a:solidFill>
              <a:prstDash val="solid"/>
              <a:miter/>
            </a:ln>
          </p:spPr>
        </p:sp>
      </p:grpSp>
      <p:sp>
        <p:nvSpPr>
          <p:cNvPr name="TextBox 10" id="10"/>
          <p:cNvSpPr txBox="true"/>
          <p:nvPr/>
        </p:nvSpPr>
        <p:spPr>
          <a:xfrm rot="0">
            <a:off x="1524000" y="600075"/>
            <a:ext cx="15240000" cy="63807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4498"/>
              </a:lnSpc>
              <a:spcBef>
                <a:spcPct val="0"/>
              </a:spcBef>
            </a:pPr>
            <a:r>
              <a:rPr lang="en-US" sz="5622" strike="noStrike" u="none">
                <a:solidFill>
                  <a:srgbClr val="FFFFFF"/>
                </a:solidFill>
                <a:latin typeface="Paalalabas Wide"/>
                <a:ea typeface="Paalalabas Wide"/>
                <a:cs typeface="Paalalabas Wide"/>
                <a:sym typeface="Paalalabas Wide"/>
              </a:rPr>
              <a:t>Positive Slope Example</a:t>
            </a:r>
          </a:p>
        </p:txBody>
      </p:sp>
      <p:sp>
        <p:nvSpPr>
          <p:cNvPr name="TextBox 11" id="11"/>
          <p:cNvSpPr txBox="true"/>
          <p:nvPr/>
        </p:nvSpPr>
        <p:spPr>
          <a:xfrm rot="0">
            <a:off x="11715750" y="6724650"/>
            <a:ext cx="3810000" cy="49149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3600"/>
              </a:lnSpc>
              <a:spcBef>
                <a:spcPct val="0"/>
              </a:spcBef>
            </a:pPr>
            <a:r>
              <a:rPr lang="en-US" sz="3600" strike="noStrike" u="none">
                <a:solidFill>
                  <a:srgbClr val="FFFFFF"/>
                </a:solidFill>
                <a:latin typeface="Paalalabas Wide"/>
                <a:ea typeface="Paalalabas Wide"/>
                <a:cs typeface="Paalalabas Wide"/>
                <a:sym typeface="Paalalabas Wide"/>
              </a:rPr>
              <a:t>Y = 50 + 5X</a:t>
            </a:r>
          </a:p>
        </p:txBody>
      </p:sp>
      <p:sp>
        <p:nvSpPr>
          <p:cNvPr name="TextBox 12" id="12"/>
          <p:cNvSpPr txBox="true"/>
          <p:nvPr/>
        </p:nvSpPr>
        <p:spPr>
          <a:xfrm rot="0">
            <a:off x="11715750" y="6315075"/>
            <a:ext cx="3810000" cy="21209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1599"/>
              </a:lnSpc>
              <a:spcBef>
                <a:spcPct val="0"/>
              </a:spcBef>
            </a:pPr>
            <a:r>
              <a:rPr lang="en-US" sz="1599" strike="noStrike" u="none">
                <a:solidFill>
                  <a:srgbClr val="A8D4E6"/>
                </a:solidFill>
                <a:latin typeface="HK Grotesk"/>
                <a:ea typeface="HK Grotesk"/>
                <a:cs typeface="HK Grotesk"/>
                <a:sym typeface="HK Grotesk"/>
              </a:rPr>
              <a:t>Regression Equation</a:t>
            </a:r>
          </a:p>
        </p:txBody>
      </p:sp>
      <p:sp>
        <p:nvSpPr>
          <p:cNvPr name="TextBox 13" id="13"/>
          <p:cNvSpPr txBox="true"/>
          <p:nvPr/>
        </p:nvSpPr>
        <p:spPr>
          <a:xfrm rot="0">
            <a:off x="10001250" y="2990850"/>
            <a:ext cx="7239000" cy="209931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2849"/>
              </a:lnSpc>
              <a:spcBef>
                <a:spcPct val="0"/>
              </a:spcBef>
            </a:pPr>
            <a:r>
              <a:rPr lang="en-US" sz="1899" strike="noStrike" u="none">
                <a:solidFill>
                  <a:srgbClr val="333333"/>
                </a:solidFill>
                <a:latin typeface="HK Grotesk"/>
                <a:ea typeface="HK Grotesk"/>
                <a:cs typeface="HK Grotesk"/>
                <a:sym typeface="HK Grotesk"/>
              </a:rPr>
              <a:t>When the slope (b) is </a:t>
            </a:r>
            <a:r>
              <a:rPr lang="en-US" b="true" sz="1899" strike="noStrike" u="none">
                <a:solidFill>
                  <a:srgbClr val="333333"/>
                </a:solidFill>
                <a:latin typeface="HK Grotesk Bold"/>
                <a:ea typeface="HK Grotesk Bold"/>
                <a:cs typeface="HK Grotesk Bold"/>
                <a:sym typeface="HK Grotesk Bold"/>
              </a:rPr>
              <a:t>positive</a:t>
            </a:r>
            <a:r>
              <a:rPr lang="en-US" sz="1899" strike="noStrike" u="none">
                <a:solidFill>
                  <a:srgbClr val="333333"/>
                </a:solidFill>
                <a:latin typeface="HK Grotesk"/>
                <a:ea typeface="HK Grotesk"/>
                <a:cs typeface="HK Grotesk"/>
                <a:sym typeface="HK Grotesk"/>
              </a:rPr>
              <a:t>, Y increases as X increases.</a:t>
            </a:r>
          </a:p>
          <a:p>
            <a:pPr algn="l" marL="0" indent="0" lvl="0">
              <a:lnSpc>
                <a:spcPts val="2849"/>
              </a:lnSpc>
              <a:spcBef>
                <a:spcPct val="0"/>
              </a:spcBef>
            </a:pPr>
          </a:p>
          <a:p>
            <a:pPr algn="l" marL="0" indent="0" lvl="0">
              <a:lnSpc>
                <a:spcPts val="2849"/>
              </a:lnSpc>
              <a:spcBef>
                <a:spcPct val="0"/>
              </a:spcBef>
            </a:pPr>
            <a:r>
              <a:rPr lang="en-US" sz="1899" strike="noStrike" u="none">
                <a:solidFill>
                  <a:srgbClr val="333333"/>
                </a:solidFill>
                <a:latin typeface="HK Grotesk"/>
                <a:ea typeface="HK Grotesk"/>
                <a:cs typeface="HK Grotesk"/>
                <a:sym typeface="HK Grotesk"/>
              </a:rPr>
              <a:t>Interpretation:</a:t>
            </a:r>
          </a:p>
          <a:p>
            <a:pPr algn="l" marL="0" indent="0" lvl="0">
              <a:lnSpc>
                <a:spcPts val="2849"/>
              </a:lnSpc>
              <a:spcBef>
                <a:spcPct val="0"/>
              </a:spcBef>
            </a:pPr>
            <a:r>
              <a:rPr lang="en-US" sz="1899" strike="noStrike" u="none">
                <a:solidFill>
                  <a:srgbClr val="333333"/>
                </a:solidFill>
                <a:latin typeface="HK Grotesk"/>
                <a:ea typeface="HK Grotesk"/>
                <a:cs typeface="HK Grotesk"/>
                <a:sym typeface="HK Grotesk"/>
              </a:rPr>
              <a:t>- Each additional study hour raises score by ~5 points</a:t>
            </a:r>
          </a:p>
          <a:p>
            <a:pPr algn="l" marL="0" indent="0" lvl="0">
              <a:lnSpc>
                <a:spcPts val="2849"/>
              </a:lnSpc>
              <a:spcBef>
                <a:spcPct val="0"/>
              </a:spcBef>
            </a:pPr>
            <a:r>
              <a:rPr lang="en-US" sz="1899" strike="noStrike" u="none">
                <a:solidFill>
                  <a:srgbClr val="333333"/>
                </a:solidFill>
                <a:latin typeface="HK Grotesk"/>
                <a:ea typeface="HK Grotesk"/>
                <a:cs typeface="HK Grotesk"/>
                <a:sym typeface="HK Grotesk"/>
              </a:rPr>
              <a:t>- Intercept (a) = 50 (baseline score without studying)</a:t>
            </a:r>
          </a:p>
          <a:p>
            <a:pPr algn="l" marL="0" indent="0" lvl="0">
              <a:lnSpc>
                <a:spcPts val="2849"/>
              </a:lnSpc>
              <a:spcBef>
                <a:spcPct val="0"/>
              </a:spcBef>
            </a:pPr>
            <a:r>
              <a:rPr lang="en-US" sz="1899" strike="noStrike" u="none">
                <a:solidFill>
                  <a:srgbClr val="333333"/>
                </a:solidFill>
                <a:latin typeface="HK Grotesk"/>
                <a:ea typeface="HK Grotesk"/>
                <a:cs typeface="HK Grotesk"/>
                <a:sym typeface="HK Grotesk"/>
              </a:rPr>
              <a:t>- Slope (b) = +5 (rate of change)</a:t>
            </a:r>
          </a:p>
        </p:txBody>
      </p:sp>
      <p:sp>
        <p:nvSpPr>
          <p:cNvPr name="TextBox 14" id="14"/>
          <p:cNvSpPr txBox="true"/>
          <p:nvPr/>
        </p:nvSpPr>
        <p:spPr>
          <a:xfrm rot="0">
            <a:off x="1524000" y="1371600"/>
            <a:ext cx="11430000" cy="3143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2400"/>
              </a:lnSpc>
              <a:spcBef>
                <a:spcPct val="0"/>
              </a:spcBef>
            </a:pPr>
            <a:r>
              <a:rPr lang="en-US" sz="2000" strike="noStrike" u="none">
                <a:solidFill>
                  <a:srgbClr val="A8D4E6"/>
                </a:solidFill>
                <a:latin typeface="HK Grotesk"/>
                <a:ea typeface="HK Grotesk"/>
                <a:cs typeface="HK Grotesk"/>
                <a:sym typeface="HK Grotesk"/>
              </a:rPr>
              <a:t>Visualizing positive relationship between study hours and exam scores</a:t>
            </a:r>
          </a:p>
        </p:txBody>
      </p:sp>
      <p:sp>
        <p:nvSpPr>
          <p:cNvPr name="TextBox 15" id="15"/>
          <p:cNvSpPr txBox="true"/>
          <p:nvPr/>
        </p:nvSpPr>
        <p:spPr>
          <a:xfrm rot="0">
            <a:off x="13335000" y="9915525"/>
            <a:ext cx="4762500" cy="17335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r" marL="0" indent="0" lvl="0">
              <a:lnSpc>
                <a:spcPts val="1200"/>
              </a:lnSpc>
              <a:spcBef>
                <a:spcPct val="0"/>
              </a:spcBef>
            </a:pPr>
            <a:r>
              <a:rPr lang="en-US" sz="1200" strike="noStrike" u="none">
                <a:solidFill>
                  <a:srgbClr val="888888"/>
                </a:solidFill>
                <a:latin typeface="HK Grotesk"/>
                <a:ea typeface="HK Grotesk"/>
                <a:cs typeface="HK Grotesk"/>
                <a:sym typeface="HK Grotesk"/>
              </a:rPr>
              <a:t>Source: Author, Made by Canva</a:t>
            </a:r>
          </a:p>
        </p:txBody>
      </p:sp>
    </p:spTree>
  </p:cSld>
  <p:clrMapOvr>
    <a:masterClrMapping/>
  </p:clrMapOvr>
</p:sld>
</file>

<file path=ppt/slides/slide2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8FAFB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0" y="0"/>
            <a:ext cx="18288000" cy="2095500"/>
            <a:chOff x="0" y="0"/>
            <a:chExt cx="24384000" cy="2794000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24384000" cy="2794000"/>
            </a:xfrm>
            <a:custGeom>
              <a:avLst/>
              <a:gdLst/>
              <a:ahLst/>
              <a:cxnLst/>
              <a:rect r="r" b="b" t="t" l="l"/>
              <a:pathLst>
                <a:path h="2794000" w="24384000">
                  <a:moveTo>
                    <a:pt x="0" y="0"/>
                  </a:moveTo>
                  <a:lnTo>
                    <a:pt x="24384000" y="0"/>
                  </a:lnTo>
                  <a:lnTo>
                    <a:pt x="24384000" y="2794000"/>
                  </a:lnTo>
                  <a:lnTo>
                    <a:pt x="0" y="2794000"/>
                  </a:lnTo>
                  <a:close/>
                </a:path>
              </a:pathLst>
            </a:custGeom>
            <a:solidFill>
              <a:srgbClr val="0A4760"/>
            </a:solidFill>
          </p:spPr>
        </p:sp>
      </p:grpSp>
      <p:sp>
        <p:nvSpPr>
          <p:cNvPr name="TextBox 4" id="4"/>
          <p:cNvSpPr txBox="true"/>
          <p:nvPr/>
        </p:nvSpPr>
        <p:spPr>
          <a:xfrm rot="0">
            <a:off x="1524000" y="1371600"/>
            <a:ext cx="11430000" cy="3143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2400"/>
              </a:lnSpc>
              <a:spcBef>
                <a:spcPct val="0"/>
              </a:spcBef>
            </a:pPr>
            <a:r>
              <a:rPr lang="en-US" sz="2000" strike="noStrike" u="none">
                <a:solidFill>
                  <a:srgbClr val="A8D4E6"/>
                </a:solidFill>
                <a:latin typeface="HK Grotesk"/>
                <a:ea typeface="HK Grotesk"/>
                <a:cs typeface="HK Grotesk"/>
                <a:sym typeface="HK Grotesk"/>
              </a:rPr>
              <a:t>Visualizing inverse relationships between variables</a:t>
            </a:r>
          </a:p>
        </p:txBody>
      </p:sp>
      <p:sp>
        <p:nvSpPr>
          <p:cNvPr name="TextBox 5" id="5"/>
          <p:cNvSpPr txBox="true"/>
          <p:nvPr/>
        </p:nvSpPr>
        <p:spPr>
          <a:xfrm rot="0">
            <a:off x="1524000" y="590550"/>
            <a:ext cx="15240000" cy="63806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4498"/>
              </a:lnSpc>
              <a:spcBef>
                <a:spcPct val="0"/>
              </a:spcBef>
            </a:pPr>
            <a:r>
              <a:rPr lang="en-US" sz="5622" strike="noStrike" u="none">
                <a:solidFill>
                  <a:srgbClr val="FFFFFF"/>
                </a:solidFill>
                <a:latin typeface="Paalalabas Wide"/>
                <a:ea typeface="Paalalabas Wide"/>
                <a:cs typeface="Paalalabas Wide"/>
                <a:sym typeface="Paalalabas Wide"/>
              </a:rPr>
              <a:t>Negative Slope Example</a:t>
            </a:r>
          </a:p>
        </p:txBody>
      </p:sp>
      <p:pic>
        <p:nvPicPr>
          <p:cNvPr name="Picture 6" id="6"/>
          <p:cNvPicPr>
            <a:picLocks noChangeAspect="true"/>
          </p:cNvPicPr>
          <p:nvPr/>
        </p:nvPicPr>
        <p:blipFill>
          <a:blip r:embed="rId2"/>
          <a:stretch>
            <a:fillRect/>
          </a:stretch>
        </p:blipFill>
        <p:spPr>
          <a:xfrm rot="0">
            <a:off x="-285750" y="1619250"/>
            <a:ext cx="10287000" cy="7411320"/>
          </a:xfrm>
          <a:prstGeom prst="rect">
            <a:avLst/>
          </a:prstGeom>
        </p:spPr>
      </p:pic>
      <p:sp>
        <p:nvSpPr>
          <p:cNvPr name="AutoShape 7" id="7"/>
          <p:cNvSpPr/>
          <p:nvPr/>
        </p:nvSpPr>
        <p:spPr>
          <a:xfrm>
            <a:off x="2476500" y="9334500"/>
            <a:ext cx="13335000" cy="0"/>
          </a:xfrm>
          <a:prstGeom prst="line">
            <a:avLst/>
          </a:prstGeom>
          <a:ln cap="rnd" w="19050">
            <a:solidFill>
              <a:srgbClr val="0A4760"/>
            </a:solidFill>
            <a:prstDash val="solid"/>
            <a:headEnd type="none" len="sm" w="sm"/>
            <a:tailEnd type="none" len="sm" w="sm"/>
          </a:ln>
        </p:spPr>
      </p:sp>
      <p:grpSp>
        <p:nvGrpSpPr>
          <p:cNvPr name="Group 8" id="8"/>
          <p:cNvGrpSpPr/>
          <p:nvPr/>
        </p:nvGrpSpPr>
        <p:grpSpPr>
          <a:xfrm rot="0">
            <a:off x="9715500" y="2857500"/>
            <a:ext cx="7810500" cy="2857500"/>
            <a:chOff x="0" y="0"/>
            <a:chExt cx="10414000" cy="3810000"/>
          </a:xfrm>
        </p:grpSpPr>
        <p:sp>
          <p:nvSpPr>
            <p:cNvPr name="Freeform 9" id="9"/>
            <p:cNvSpPr/>
            <p:nvPr/>
          </p:nvSpPr>
          <p:spPr>
            <a:xfrm flipH="false" flipV="false" rot="0">
              <a:off x="0" y="0"/>
              <a:ext cx="10414000" cy="3810000"/>
            </a:xfrm>
            <a:custGeom>
              <a:avLst/>
              <a:gdLst/>
              <a:ahLst/>
              <a:cxnLst/>
              <a:rect r="r" b="b" t="t" l="l"/>
              <a:pathLst>
                <a:path h="3810000" w="10414000">
                  <a:moveTo>
                    <a:pt x="381000" y="0"/>
                  </a:moveTo>
                  <a:lnTo>
                    <a:pt x="10033000" y="0"/>
                  </a:lnTo>
                  <a:cubicBezTo>
                    <a:pt x="10243420" y="0"/>
                    <a:pt x="10414000" y="170580"/>
                    <a:pt x="10414000" y="381000"/>
                  </a:cubicBezTo>
                  <a:lnTo>
                    <a:pt x="10414000" y="3429000"/>
                  </a:lnTo>
                  <a:cubicBezTo>
                    <a:pt x="10414000" y="3639420"/>
                    <a:pt x="10243420" y="3810000"/>
                    <a:pt x="10033000" y="3810000"/>
                  </a:cubicBezTo>
                  <a:lnTo>
                    <a:pt x="381000" y="3810000"/>
                  </a:lnTo>
                  <a:cubicBezTo>
                    <a:pt x="170580" y="3810000"/>
                    <a:pt x="0" y="3639420"/>
                    <a:pt x="0" y="3429000"/>
                  </a:cubicBezTo>
                  <a:lnTo>
                    <a:pt x="0" y="381000"/>
                  </a:lnTo>
                  <a:cubicBezTo>
                    <a:pt x="0" y="170580"/>
                    <a:pt x="170580" y="0"/>
                    <a:pt x="381000" y="0"/>
                  </a:cubicBezTo>
                  <a:close/>
                </a:path>
              </a:pathLst>
            </a:custGeom>
            <a:solidFill>
              <a:srgbClr val="FFFFFF"/>
            </a:solidFill>
            <a:ln w="19050" cap="sq">
              <a:solidFill>
                <a:srgbClr val="0A4760"/>
              </a:solidFill>
              <a:prstDash val="solid"/>
              <a:miter/>
            </a:ln>
          </p:spPr>
        </p:sp>
      </p:grpSp>
      <p:grpSp>
        <p:nvGrpSpPr>
          <p:cNvPr name="Group 10" id="10"/>
          <p:cNvGrpSpPr/>
          <p:nvPr/>
        </p:nvGrpSpPr>
        <p:grpSpPr>
          <a:xfrm rot="0">
            <a:off x="9715500" y="6096000"/>
            <a:ext cx="7810500" cy="1143000"/>
            <a:chOff x="0" y="0"/>
            <a:chExt cx="10414000" cy="1524000"/>
          </a:xfrm>
        </p:grpSpPr>
        <p:sp>
          <p:nvSpPr>
            <p:cNvPr name="Freeform 11" id="11"/>
            <p:cNvSpPr/>
            <p:nvPr/>
          </p:nvSpPr>
          <p:spPr>
            <a:xfrm flipH="false" flipV="false" rot="0">
              <a:off x="0" y="0"/>
              <a:ext cx="10414000" cy="1524000"/>
            </a:xfrm>
            <a:custGeom>
              <a:avLst/>
              <a:gdLst/>
              <a:ahLst/>
              <a:cxnLst/>
              <a:rect r="r" b="b" t="t" l="l"/>
              <a:pathLst>
                <a:path h="1524000" w="10414000">
                  <a:moveTo>
                    <a:pt x="152400" y="0"/>
                  </a:moveTo>
                  <a:lnTo>
                    <a:pt x="10261600" y="0"/>
                  </a:lnTo>
                  <a:cubicBezTo>
                    <a:pt x="10345769" y="0"/>
                    <a:pt x="10414000" y="68232"/>
                    <a:pt x="10414000" y="152400"/>
                  </a:cubicBezTo>
                  <a:lnTo>
                    <a:pt x="10414000" y="1371600"/>
                  </a:lnTo>
                  <a:cubicBezTo>
                    <a:pt x="10414000" y="1455768"/>
                    <a:pt x="10345769" y="1524000"/>
                    <a:pt x="10261600" y="1524000"/>
                  </a:cubicBezTo>
                  <a:lnTo>
                    <a:pt x="152400" y="1524000"/>
                  </a:lnTo>
                  <a:cubicBezTo>
                    <a:pt x="68232" y="1524000"/>
                    <a:pt x="0" y="1455768"/>
                    <a:pt x="0" y="1371600"/>
                  </a:cubicBezTo>
                  <a:lnTo>
                    <a:pt x="0" y="152400"/>
                  </a:lnTo>
                  <a:cubicBezTo>
                    <a:pt x="0" y="68232"/>
                    <a:pt x="68232" y="0"/>
                    <a:pt x="152400" y="0"/>
                  </a:cubicBezTo>
                  <a:close/>
                </a:path>
              </a:pathLst>
            </a:custGeom>
            <a:solidFill>
              <a:srgbClr val="0A4760"/>
            </a:solidFill>
          </p:spPr>
        </p:sp>
      </p:grpSp>
      <p:sp>
        <p:nvSpPr>
          <p:cNvPr name="TextBox 12" id="12"/>
          <p:cNvSpPr txBox="true"/>
          <p:nvPr/>
        </p:nvSpPr>
        <p:spPr>
          <a:xfrm rot="0">
            <a:off x="10001250" y="2990850"/>
            <a:ext cx="7239000" cy="209931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2849"/>
              </a:lnSpc>
              <a:spcBef>
                <a:spcPct val="0"/>
              </a:spcBef>
            </a:pPr>
            <a:r>
              <a:rPr lang="en-US" sz="1899" strike="noStrike" u="none">
                <a:solidFill>
                  <a:srgbClr val="333333"/>
                </a:solidFill>
                <a:latin typeface="HK Grotesk"/>
                <a:ea typeface="HK Grotesk"/>
                <a:cs typeface="HK Grotesk"/>
                <a:sym typeface="HK Grotesk"/>
              </a:rPr>
              <a:t>When the slope (b) is </a:t>
            </a:r>
            <a:r>
              <a:rPr lang="en-US" b="true" sz="1899" strike="noStrike" u="none">
                <a:solidFill>
                  <a:srgbClr val="333333"/>
                </a:solidFill>
                <a:latin typeface="HK Grotesk Bold"/>
                <a:ea typeface="HK Grotesk Bold"/>
                <a:cs typeface="HK Grotesk Bold"/>
                <a:sym typeface="HK Grotesk Bold"/>
              </a:rPr>
              <a:t>negative</a:t>
            </a:r>
            <a:r>
              <a:rPr lang="en-US" sz="1899" strike="noStrike" u="none">
                <a:solidFill>
                  <a:srgbClr val="333333"/>
                </a:solidFill>
                <a:latin typeface="HK Grotesk"/>
                <a:ea typeface="HK Grotesk"/>
                <a:cs typeface="HK Grotesk"/>
                <a:sym typeface="HK Grotesk"/>
              </a:rPr>
              <a:t>, Y decreases as X increases.</a:t>
            </a:r>
          </a:p>
          <a:p>
            <a:pPr algn="l" marL="0" indent="0" lvl="0">
              <a:lnSpc>
                <a:spcPts val="2849"/>
              </a:lnSpc>
              <a:spcBef>
                <a:spcPct val="0"/>
              </a:spcBef>
            </a:pPr>
          </a:p>
          <a:p>
            <a:pPr algn="l" marL="0" indent="0" lvl="0">
              <a:lnSpc>
                <a:spcPts val="2849"/>
              </a:lnSpc>
              <a:spcBef>
                <a:spcPct val="0"/>
              </a:spcBef>
            </a:pPr>
            <a:r>
              <a:rPr lang="en-US" sz="1899" strike="noStrike" u="none">
                <a:solidFill>
                  <a:srgbClr val="333333"/>
                </a:solidFill>
                <a:latin typeface="HK Grotesk"/>
                <a:ea typeface="HK Grotesk"/>
                <a:cs typeface="HK Grotesk"/>
                <a:sym typeface="HK Grotesk"/>
              </a:rPr>
              <a:t>Interpretation:</a:t>
            </a:r>
          </a:p>
          <a:p>
            <a:pPr algn="l" marL="0" indent="0" lvl="0">
              <a:lnSpc>
                <a:spcPts val="2849"/>
              </a:lnSpc>
              <a:spcBef>
                <a:spcPct val="0"/>
              </a:spcBef>
            </a:pPr>
            <a:r>
              <a:rPr lang="en-US" sz="1899" strike="noStrike" u="none">
                <a:solidFill>
                  <a:srgbClr val="333333"/>
                </a:solidFill>
                <a:latin typeface="HK Grotesk"/>
                <a:ea typeface="HK Grotesk"/>
                <a:cs typeface="HK Grotesk"/>
                <a:sym typeface="HK Grotesk"/>
              </a:rPr>
              <a:t>- Each additional year of vehicle age reduces value by $2,000</a:t>
            </a:r>
          </a:p>
          <a:p>
            <a:pPr algn="l" marL="0" indent="0" lvl="0">
              <a:lnSpc>
                <a:spcPts val="2849"/>
              </a:lnSpc>
              <a:spcBef>
                <a:spcPct val="0"/>
              </a:spcBef>
            </a:pPr>
            <a:r>
              <a:rPr lang="en-US" sz="1899" strike="noStrike" u="none">
                <a:solidFill>
                  <a:srgbClr val="333333"/>
                </a:solidFill>
                <a:latin typeface="HK Grotesk"/>
                <a:ea typeface="HK Grotesk"/>
                <a:cs typeface="HK Grotesk"/>
                <a:sym typeface="HK Grotesk"/>
              </a:rPr>
              <a:t>- Intercept (a) = 100 (initial value)</a:t>
            </a:r>
          </a:p>
          <a:p>
            <a:pPr algn="l" marL="0" indent="0" lvl="0">
              <a:lnSpc>
                <a:spcPts val="2849"/>
              </a:lnSpc>
              <a:spcBef>
                <a:spcPct val="0"/>
              </a:spcBef>
            </a:pPr>
            <a:r>
              <a:rPr lang="en-US" sz="1899" strike="noStrike" u="none">
                <a:solidFill>
                  <a:srgbClr val="333333"/>
                </a:solidFill>
                <a:latin typeface="HK Grotesk"/>
                <a:ea typeface="HK Grotesk"/>
                <a:cs typeface="HK Grotesk"/>
                <a:sym typeface="HK Grotesk"/>
              </a:rPr>
              <a:t>- Slope (b) = -2 (rate of decline)</a:t>
            </a:r>
          </a:p>
        </p:txBody>
      </p:sp>
      <p:sp>
        <p:nvSpPr>
          <p:cNvPr name="TextBox 13" id="13"/>
          <p:cNvSpPr txBox="true"/>
          <p:nvPr/>
        </p:nvSpPr>
        <p:spPr>
          <a:xfrm rot="0">
            <a:off x="11715750" y="6724650"/>
            <a:ext cx="3810000" cy="49149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3600"/>
              </a:lnSpc>
              <a:spcBef>
                <a:spcPct val="0"/>
              </a:spcBef>
            </a:pPr>
            <a:r>
              <a:rPr lang="en-US" sz="3600" strike="noStrike" u="none">
                <a:solidFill>
                  <a:srgbClr val="FFFFFF"/>
                </a:solidFill>
                <a:latin typeface="Paalalabas Wide"/>
                <a:ea typeface="Paalalabas Wide"/>
                <a:cs typeface="Paalalabas Wide"/>
                <a:sym typeface="Paalalabas Wide"/>
              </a:rPr>
              <a:t>Y = 100 - 2X</a:t>
            </a:r>
          </a:p>
        </p:txBody>
      </p:sp>
      <p:sp>
        <p:nvSpPr>
          <p:cNvPr name="TextBox 14" id="14"/>
          <p:cNvSpPr txBox="true"/>
          <p:nvPr/>
        </p:nvSpPr>
        <p:spPr>
          <a:xfrm rot="0">
            <a:off x="11715750" y="6315075"/>
            <a:ext cx="3810000" cy="21209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1599"/>
              </a:lnSpc>
              <a:spcBef>
                <a:spcPct val="0"/>
              </a:spcBef>
            </a:pPr>
            <a:r>
              <a:rPr lang="en-US" sz="1599" strike="noStrike" u="none">
                <a:solidFill>
                  <a:srgbClr val="A8D4E6"/>
                </a:solidFill>
                <a:latin typeface="HK Grotesk"/>
                <a:ea typeface="HK Grotesk"/>
                <a:cs typeface="HK Grotesk"/>
                <a:sym typeface="HK Grotesk"/>
              </a:rPr>
              <a:t>Regression Equation</a:t>
            </a:r>
          </a:p>
        </p:txBody>
      </p:sp>
      <p:sp>
        <p:nvSpPr>
          <p:cNvPr name="TextBox 15" id="15"/>
          <p:cNvSpPr txBox="true"/>
          <p:nvPr/>
        </p:nvSpPr>
        <p:spPr>
          <a:xfrm rot="0">
            <a:off x="13335000" y="9915525"/>
            <a:ext cx="4762500" cy="17335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r" marL="0" indent="0" lvl="0">
              <a:lnSpc>
                <a:spcPts val="1200"/>
              </a:lnSpc>
              <a:spcBef>
                <a:spcPct val="0"/>
              </a:spcBef>
            </a:pPr>
            <a:r>
              <a:rPr lang="en-US" sz="1200" strike="noStrike" u="none">
                <a:solidFill>
                  <a:srgbClr val="888888"/>
                </a:solidFill>
                <a:latin typeface="HK Grotesk"/>
                <a:ea typeface="HK Grotesk"/>
                <a:cs typeface="HK Grotesk"/>
                <a:sym typeface="HK Grotesk"/>
              </a:rPr>
              <a:t>Source: Author, Made by Canva</a:t>
            </a:r>
          </a:p>
        </p:txBody>
      </p:sp>
    </p:spTree>
  </p:cSld>
  <p:clrMapOvr>
    <a:masterClrMapping/>
  </p:clrMapOvr>
</p:sld>
</file>

<file path=ppt/slides/slide23.xml><?xml version="1.0" encoding="utf-8"?>
<p:sld xmlns:p="http://schemas.openxmlformats.org/presentationml/2006/main" xmlns:a="http://schemas.openxmlformats.org/drawingml/2006/main">
  <p:cSld>
    <p:bg>
      <p:bgPr>
        <a:solidFill>
          <a:srgbClr val="F8FAFB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0" y="0"/>
            <a:ext cx="18288000" cy="2095500"/>
            <a:chOff x="0" y="0"/>
            <a:chExt cx="24384000" cy="2794000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24384000" cy="2794000"/>
            </a:xfrm>
            <a:custGeom>
              <a:avLst/>
              <a:gdLst/>
              <a:ahLst/>
              <a:cxnLst/>
              <a:rect r="r" b="b" t="t" l="l"/>
              <a:pathLst>
                <a:path h="2794000" w="24384000">
                  <a:moveTo>
                    <a:pt x="0" y="0"/>
                  </a:moveTo>
                  <a:lnTo>
                    <a:pt x="24384000" y="0"/>
                  </a:lnTo>
                  <a:lnTo>
                    <a:pt x="24384000" y="2794000"/>
                  </a:lnTo>
                  <a:lnTo>
                    <a:pt x="0" y="2794000"/>
                  </a:lnTo>
                  <a:close/>
                </a:path>
              </a:pathLst>
            </a:custGeom>
            <a:solidFill>
              <a:srgbClr val="0A4760"/>
            </a:solidFill>
          </p:spPr>
        </p:sp>
      </p:grpSp>
      <p:sp>
        <p:nvSpPr>
          <p:cNvPr name="TextBox 4" id="4"/>
          <p:cNvSpPr txBox="true"/>
          <p:nvPr/>
        </p:nvSpPr>
        <p:spPr>
          <a:xfrm rot="0">
            <a:off x="1524000" y="590550"/>
            <a:ext cx="15240000" cy="63806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4498"/>
              </a:lnSpc>
              <a:spcBef>
                <a:spcPct val="0"/>
              </a:spcBef>
            </a:pPr>
            <a:r>
              <a:rPr lang="en-US" sz="5622" strike="noStrike" u="none">
                <a:solidFill>
                  <a:srgbClr val="FFFFFF"/>
                </a:solidFill>
                <a:latin typeface="Paalalabas Wide"/>
                <a:ea typeface="Paalalabas Wide"/>
                <a:cs typeface="Paalalabas Wide"/>
                <a:sym typeface="Paalalabas Wide"/>
              </a:rPr>
              <a:t>Dataset Example</a:t>
            </a:r>
          </a:p>
        </p:txBody>
      </p:sp>
      <p:sp>
        <p:nvSpPr>
          <p:cNvPr name="TextBox 5" id="5"/>
          <p:cNvSpPr txBox="true"/>
          <p:nvPr/>
        </p:nvSpPr>
        <p:spPr>
          <a:xfrm rot="0">
            <a:off x="1524000" y="1371600"/>
            <a:ext cx="11430000" cy="3143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2400"/>
              </a:lnSpc>
              <a:spcBef>
                <a:spcPct val="0"/>
              </a:spcBef>
            </a:pPr>
            <a:r>
              <a:rPr lang="en-US" sz="2000" strike="noStrike" u="none">
                <a:solidFill>
                  <a:srgbClr val="A8D4E6"/>
                </a:solidFill>
                <a:latin typeface="HK Grotesk"/>
                <a:ea typeface="HK Grotesk"/>
                <a:cs typeface="HK Grotesk"/>
                <a:sym typeface="HK Grotesk"/>
              </a:rPr>
              <a:t>Study Hours (X) vs Exam Score (Y) - Sample data for regression analysis</a:t>
            </a:r>
          </a:p>
        </p:txBody>
      </p:sp>
      <p:grpSp>
        <p:nvGrpSpPr>
          <p:cNvPr name="Group 6" id="6"/>
          <p:cNvGrpSpPr/>
          <p:nvPr/>
        </p:nvGrpSpPr>
        <p:grpSpPr>
          <a:xfrm rot="0">
            <a:off x="4381500" y="2762250"/>
            <a:ext cx="9525000" cy="666750"/>
            <a:chOff x="0" y="0"/>
            <a:chExt cx="12700000" cy="889000"/>
          </a:xfrm>
        </p:grpSpPr>
        <p:sp>
          <p:nvSpPr>
            <p:cNvPr name="Freeform 7" id="7"/>
            <p:cNvSpPr/>
            <p:nvPr/>
          </p:nvSpPr>
          <p:spPr>
            <a:xfrm flipH="false" flipV="false" rot="0">
              <a:off x="0" y="0"/>
              <a:ext cx="12700000" cy="889000"/>
            </a:xfrm>
            <a:custGeom>
              <a:avLst/>
              <a:gdLst/>
              <a:ahLst/>
              <a:cxnLst/>
              <a:rect r="r" b="b" t="t" l="l"/>
              <a:pathLst>
                <a:path h="889000" w="12700000">
                  <a:moveTo>
                    <a:pt x="0" y="0"/>
                  </a:moveTo>
                  <a:lnTo>
                    <a:pt x="12700000" y="0"/>
                  </a:lnTo>
                  <a:lnTo>
                    <a:pt x="12700000" y="889000"/>
                  </a:lnTo>
                  <a:lnTo>
                    <a:pt x="0" y="889000"/>
                  </a:lnTo>
                  <a:close/>
                </a:path>
              </a:pathLst>
            </a:custGeom>
            <a:solidFill>
              <a:srgbClr val="0A4760"/>
            </a:solidFill>
          </p:spPr>
        </p:sp>
      </p:grpSp>
      <p:sp>
        <p:nvSpPr>
          <p:cNvPr name="TextBox 8" id="8"/>
          <p:cNvSpPr txBox="true"/>
          <p:nvPr/>
        </p:nvSpPr>
        <p:spPr>
          <a:xfrm rot="0">
            <a:off x="4381500" y="2962275"/>
            <a:ext cx="4762500" cy="29522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2247"/>
              </a:lnSpc>
              <a:spcBef>
                <a:spcPct val="0"/>
              </a:spcBef>
            </a:pPr>
            <a:r>
              <a:rPr lang="en-US" sz="2247" strike="noStrike" u="none">
                <a:solidFill>
                  <a:srgbClr val="FFFFFF"/>
                </a:solidFill>
                <a:latin typeface="Paalalabas Wide"/>
                <a:ea typeface="Paalalabas Wide"/>
                <a:cs typeface="Paalalabas Wide"/>
                <a:sym typeface="Paalalabas Wide"/>
              </a:rPr>
              <a:t>Study Hours (X)</a:t>
            </a:r>
          </a:p>
        </p:txBody>
      </p:sp>
      <p:sp>
        <p:nvSpPr>
          <p:cNvPr name="TextBox 9" id="9"/>
          <p:cNvSpPr txBox="true"/>
          <p:nvPr/>
        </p:nvSpPr>
        <p:spPr>
          <a:xfrm rot="0">
            <a:off x="9144000" y="2962275"/>
            <a:ext cx="4762500" cy="29522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2247"/>
              </a:lnSpc>
              <a:spcBef>
                <a:spcPct val="0"/>
              </a:spcBef>
            </a:pPr>
            <a:r>
              <a:rPr lang="en-US" sz="2247" strike="noStrike" u="none">
                <a:solidFill>
                  <a:srgbClr val="FFFFFF"/>
                </a:solidFill>
                <a:latin typeface="Paalalabas Wide"/>
                <a:ea typeface="Paalalabas Wide"/>
                <a:cs typeface="Paalalabas Wide"/>
                <a:sym typeface="Paalalabas Wide"/>
              </a:rPr>
              <a:t>Exam Score (Y)</a:t>
            </a:r>
          </a:p>
        </p:txBody>
      </p:sp>
      <p:grpSp>
        <p:nvGrpSpPr>
          <p:cNvPr name="Group 10" id="10"/>
          <p:cNvGrpSpPr/>
          <p:nvPr/>
        </p:nvGrpSpPr>
        <p:grpSpPr>
          <a:xfrm rot="0">
            <a:off x="4381500" y="3429000"/>
            <a:ext cx="9525000" cy="666750"/>
            <a:chOff x="0" y="0"/>
            <a:chExt cx="12700000" cy="889000"/>
          </a:xfrm>
        </p:grpSpPr>
        <p:sp>
          <p:nvSpPr>
            <p:cNvPr name="Freeform 11" id="11"/>
            <p:cNvSpPr/>
            <p:nvPr/>
          </p:nvSpPr>
          <p:spPr>
            <a:xfrm flipH="false" flipV="false" rot="0">
              <a:off x="0" y="0"/>
              <a:ext cx="12700000" cy="889000"/>
            </a:xfrm>
            <a:custGeom>
              <a:avLst/>
              <a:gdLst/>
              <a:ahLst/>
              <a:cxnLst/>
              <a:rect r="r" b="b" t="t" l="l"/>
              <a:pathLst>
                <a:path h="889000" w="12700000">
                  <a:moveTo>
                    <a:pt x="0" y="0"/>
                  </a:moveTo>
                  <a:lnTo>
                    <a:pt x="12700000" y="0"/>
                  </a:lnTo>
                  <a:lnTo>
                    <a:pt x="12700000" y="889000"/>
                  </a:lnTo>
                  <a:lnTo>
                    <a:pt x="0" y="889000"/>
                  </a:lnTo>
                  <a:close/>
                </a:path>
              </a:pathLst>
            </a:custGeom>
            <a:solidFill>
              <a:srgbClr val="FFFFFF"/>
            </a:solidFill>
            <a:ln w="9525" cap="sq">
              <a:solidFill>
                <a:srgbClr val="D0D0D0"/>
              </a:solidFill>
              <a:prstDash val="solid"/>
              <a:miter/>
            </a:ln>
          </p:spPr>
        </p:sp>
      </p:grpSp>
      <p:sp>
        <p:nvSpPr>
          <p:cNvPr name="TextBox 12" id="12"/>
          <p:cNvSpPr txBox="true"/>
          <p:nvPr/>
        </p:nvSpPr>
        <p:spPr>
          <a:xfrm rot="0">
            <a:off x="4381500" y="3629025"/>
            <a:ext cx="4762500" cy="29522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2247"/>
              </a:lnSpc>
              <a:spcBef>
                <a:spcPct val="0"/>
              </a:spcBef>
            </a:pPr>
            <a:r>
              <a:rPr lang="en-US" sz="2247" strike="noStrike" u="none">
                <a:solidFill>
                  <a:srgbClr val="333333"/>
                </a:solidFill>
                <a:latin typeface="HK Grotesk"/>
                <a:ea typeface="HK Grotesk"/>
                <a:cs typeface="HK Grotesk"/>
                <a:sym typeface="HK Grotesk"/>
              </a:rPr>
              <a:t>1</a:t>
            </a:r>
          </a:p>
        </p:txBody>
      </p:sp>
      <p:sp>
        <p:nvSpPr>
          <p:cNvPr name="TextBox 13" id="13"/>
          <p:cNvSpPr txBox="true"/>
          <p:nvPr/>
        </p:nvSpPr>
        <p:spPr>
          <a:xfrm rot="0">
            <a:off x="9144000" y="3629025"/>
            <a:ext cx="4762500" cy="29522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2247"/>
              </a:lnSpc>
              <a:spcBef>
                <a:spcPct val="0"/>
              </a:spcBef>
            </a:pPr>
            <a:r>
              <a:rPr lang="en-US" sz="2247" strike="noStrike" u="none">
                <a:solidFill>
                  <a:srgbClr val="333333"/>
                </a:solidFill>
                <a:latin typeface="HK Grotesk"/>
                <a:ea typeface="HK Grotesk"/>
                <a:cs typeface="HK Grotesk"/>
                <a:sym typeface="HK Grotesk"/>
              </a:rPr>
              <a:t>55</a:t>
            </a:r>
          </a:p>
        </p:txBody>
      </p:sp>
      <p:grpSp>
        <p:nvGrpSpPr>
          <p:cNvPr name="Group 14" id="14"/>
          <p:cNvGrpSpPr/>
          <p:nvPr/>
        </p:nvGrpSpPr>
        <p:grpSpPr>
          <a:xfrm rot="0">
            <a:off x="4381500" y="4095750"/>
            <a:ext cx="9525000" cy="666750"/>
            <a:chOff x="0" y="0"/>
            <a:chExt cx="12700000" cy="889000"/>
          </a:xfrm>
        </p:grpSpPr>
        <p:sp>
          <p:nvSpPr>
            <p:cNvPr name="Freeform 15" id="15"/>
            <p:cNvSpPr/>
            <p:nvPr/>
          </p:nvSpPr>
          <p:spPr>
            <a:xfrm flipH="false" flipV="false" rot="0">
              <a:off x="0" y="0"/>
              <a:ext cx="12700000" cy="889000"/>
            </a:xfrm>
            <a:custGeom>
              <a:avLst/>
              <a:gdLst/>
              <a:ahLst/>
              <a:cxnLst/>
              <a:rect r="r" b="b" t="t" l="l"/>
              <a:pathLst>
                <a:path h="889000" w="12700000">
                  <a:moveTo>
                    <a:pt x="0" y="0"/>
                  </a:moveTo>
                  <a:lnTo>
                    <a:pt x="12700000" y="0"/>
                  </a:lnTo>
                  <a:lnTo>
                    <a:pt x="12700000" y="889000"/>
                  </a:lnTo>
                  <a:lnTo>
                    <a:pt x="0" y="889000"/>
                  </a:lnTo>
                  <a:close/>
                </a:path>
              </a:pathLst>
            </a:custGeom>
            <a:solidFill>
              <a:srgbClr val="E8F4F8"/>
            </a:solidFill>
            <a:ln w="9525" cap="sq">
              <a:solidFill>
                <a:srgbClr val="D0D0D0"/>
              </a:solidFill>
              <a:prstDash val="solid"/>
              <a:miter/>
            </a:ln>
          </p:spPr>
        </p:sp>
      </p:grpSp>
      <p:sp>
        <p:nvSpPr>
          <p:cNvPr name="TextBox 16" id="16"/>
          <p:cNvSpPr txBox="true"/>
          <p:nvPr/>
        </p:nvSpPr>
        <p:spPr>
          <a:xfrm rot="0">
            <a:off x="4381500" y="4295775"/>
            <a:ext cx="4762500" cy="29522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2247"/>
              </a:lnSpc>
              <a:spcBef>
                <a:spcPct val="0"/>
              </a:spcBef>
            </a:pPr>
            <a:r>
              <a:rPr lang="en-US" sz="2247" strike="noStrike" u="none">
                <a:solidFill>
                  <a:srgbClr val="333333"/>
                </a:solidFill>
                <a:latin typeface="HK Grotesk"/>
                <a:ea typeface="HK Grotesk"/>
                <a:cs typeface="HK Grotesk"/>
                <a:sym typeface="HK Grotesk"/>
              </a:rPr>
              <a:t>2</a:t>
            </a:r>
          </a:p>
        </p:txBody>
      </p:sp>
      <p:sp>
        <p:nvSpPr>
          <p:cNvPr name="TextBox 17" id="17"/>
          <p:cNvSpPr txBox="true"/>
          <p:nvPr/>
        </p:nvSpPr>
        <p:spPr>
          <a:xfrm rot="0">
            <a:off x="9144000" y="4295775"/>
            <a:ext cx="4762500" cy="29522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2247"/>
              </a:lnSpc>
              <a:spcBef>
                <a:spcPct val="0"/>
              </a:spcBef>
            </a:pPr>
            <a:r>
              <a:rPr lang="en-US" sz="2247" strike="noStrike" u="none">
                <a:solidFill>
                  <a:srgbClr val="333333"/>
                </a:solidFill>
                <a:latin typeface="HK Grotesk"/>
                <a:ea typeface="HK Grotesk"/>
                <a:cs typeface="HK Grotesk"/>
                <a:sym typeface="HK Grotesk"/>
              </a:rPr>
              <a:t>60</a:t>
            </a:r>
          </a:p>
        </p:txBody>
      </p:sp>
      <p:grpSp>
        <p:nvGrpSpPr>
          <p:cNvPr name="Group 18" id="18"/>
          <p:cNvGrpSpPr/>
          <p:nvPr/>
        </p:nvGrpSpPr>
        <p:grpSpPr>
          <a:xfrm rot="0">
            <a:off x="4381500" y="4762500"/>
            <a:ext cx="9525000" cy="666750"/>
            <a:chOff x="0" y="0"/>
            <a:chExt cx="12700000" cy="889000"/>
          </a:xfrm>
        </p:grpSpPr>
        <p:sp>
          <p:nvSpPr>
            <p:cNvPr name="Freeform 19" id="19"/>
            <p:cNvSpPr/>
            <p:nvPr/>
          </p:nvSpPr>
          <p:spPr>
            <a:xfrm flipH="false" flipV="false" rot="0">
              <a:off x="0" y="0"/>
              <a:ext cx="12700000" cy="889000"/>
            </a:xfrm>
            <a:custGeom>
              <a:avLst/>
              <a:gdLst/>
              <a:ahLst/>
              <a:cxnLst/>
              <a:rect r="r" b="b" t="t" l="l"/>
              <a:pathLst>
                <a:path h="889000" w="12700000">
                  <a:moveTo>
                    <a:pt x="0" y="0"/>
                  </a:moveTo>
                  <a:lnTo>
                    <a:pt x="12700000" y="0"/>
                  </a:lnTo>
                  <a:lnTo>
                    <a:pt x="12700000" y="889000"/>
                  </a:lnTo>
                  <a:lnTo>
                    <a:pt x="0" y="889000"/>
                  </a:lnTo>
                  <a:close/>
                </a:path>
              </a:pathLst>
            </a:custGeom>
            <a:solidFill>
              <a:srgbClr val="FFFFFF"/>
            </a:solidFill>
            <a:ln w="9525" cap="sq">
              <a:solidFill>
                <a:srgbClr val="D0D0D0"/>
              </a:solidFill>
              <a:prstDash val="solid"/>
              <a:miter/>
            </a:ln>
          </p:spPr>
        </p:sp>
      </p:grpSp>
      <p:sp>
        <p:nvSpPr>
          <p:cNvPr name="TextBox 20" id="20"/>
          <p:cNvSpPr txBox="true"/>
          <p:nvPr/>
        </p:nvSpPr>
        <p:spPr>
          <a:xfrm rot="0">
            <a:off x="4381500" y="4962525"/>
            <a:ext cx="4762500" cy="29522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2247"/>
              </a:lnSpc>
              <a:spcBef>
                <a:spcPct val="0"/>
              </a:spcBef>
            </a:pPr>
            <a:r>
              <a:rPr lang="en-US" sz="2247" strike="noStrike" u="none">
                <a:solidFill>
                  <a:srgbClr val="333333"/>
                </a:solidFill>
                <a:latin typeface="HK Grotesk"/>
                <a:ea typeface="HK Grotesk"/>
                <a:cs typeface="HK Grotesk"/>
                <a:sym typeface="HK Grotesk"/>
              </a:rPr>
              <a:t>3</a:t>
            </a:r>
          </a:p>
        </p:txBody>
      </p:sp>
      <p:sp>
        <p:nvSpPr>
          <p:cNvPr name="TextBox 21" id="21"/>
          <p:cNvSpPr txBox="true"/>
          <p:nvPr/>
        </p:nvSpPr>
        <p:spPr>
          <a:xfrm rot="0">
            <a:off x="9144000" y="4962525"/>
            <a:ext cx="4762500" cy="29522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2247"/>
              </a:lnSpc>
              <a:spcBef>
                <a:spcPct val="0"/>
              </a:spcBef>
            </a:pPr>
            <a:r>
              <a:rPr lang="en-US" sz="2247" strike="noStrike" u="none">
                <a:solidFill>
                  <a:srgbClr val="333333"/>
                </a:solidFill>
                <a:latin typeface="HK Grotesk"/>
                <a:ea typeface="HK Grotesk"/>
                <a:cs typeface="HK Grotesk"/>
                <a:sym typeface="HK Grotesk"/>
              </a:rPr>
              <a:t>66</a:t>
            </a:r>
          </a:p>
        </p:txBody>
      </p:sp>
      <p:grpSp>
        <p:nvGrpSpPr>
          <p:cNvPr name="Group 22" id="22"/>
          <p:cNvGrpSpPr/>
          <p:nvPr/>
        </p:nvGrpSpPr>
        <p:grpSpPr>
          <a:xfrm rot="0">
            <a:off x="4381500" y="5429250"/>
            <a:ext cx="9525000" cy="666750"/>
            <a:chOff x="0" y="0"/>
            <a:chExt cx="12700000" cy="889000"/>
          </a:xfrm>
        </p:grpSpPr>
        <p:sp>
          <p:nvSpPr>
            <p:cNvPr name="Freeform 23" id="23"/>
            <p:cNvSpPr/>
            <p:nvPr/>
          </p:nvSpPr>
          <p:spPr>
            <a:xfrm flipH="false" flipV="false" rot="0">
              <a:off x="0" y="0"/>
              <a:ext cx="12700000" cy="889000"/>
            </a:xfrm>
            <a:custGeom>
              <a:avLst/>
              <a:gdLst/>
              <a:ahLst/>
              <a:cxnLst/>
              <a:rect r="r" b="b" t="t" l="l"/>
              <a:pathLst>
                <a:path h="889000" w="12700000">
                  <a:moveTo>
                    <a:pt x="0" y="0"/>
                  </a:moveTo>
                  <a:lnTo>
                    <a:pt x="12700000" y="0"/>
                  </a:lnTo>
                  <a:lnTo>
                    <a:pt x="12700000" y="889000"/>
                  </a:lnTo>
                  <a:lnTo>
                    <a:pt x="0" y="889000"/>
                  </a:lnTo>
                  <a:close/>
                </a:path>
              </a:pathLst>
            </a:custGeom>
            <a:solidFill>
              <a:srgbClr val="E8F4F8"/>
            </a:solidFill>
            <a:ln w="9525" cap="sq">
              <a:solidFill>
                <a:srgbClr val="D0D0D0"/>
              </a:solidFill>
              <a:prstDash val="solid"/>
              <a:miter/>
            </a:ln>
          </p:spPr>
        </p:sp>
      </p:grpSp>
      <p:sp>
        <p:nvSpPr>
          <p:cNvPr name="TextBox 24" id="24"/>
          <p:cNvSpPr txBox="true"/>
          <p:nvPr/>
        </p:nvSpPr>
        <p:spPr>
          <a:xfrm rot="0">
            <a:off x="4381500" y="5629275"/>
            <a:ext cx="4762500" cy="29522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2247"/>
              </a:lnSpc>
              <a:spcBef>
                <a:spcPct val="0"/>
              </a:spcBef>
            </a:pPr>
            <a:r>
              <a:rPr lang="en-US" sz="2247" strike="noStrike" u="none">
                <a:solidFill>
                  <a:srgbClr val="333333"/>
                </a:solidFill>
                <a:latin typeface="HK Grotesk"/>
                <a:ea typeface="HK Grotesk"/>
                <a:cs typeface="HK Grotesk"/>
                <a:sym typeface="HK Grotesk"/>
              </a:rPr>
              <a:t>4</a:t>
            </a:r>
          </a:p>
        </p:txBody>
      </p:sp>
      <p:sp>
        <p:nvSpPr>
          <p:cNvPr name="TextBox 25" id="25"/>
          <p:cNvSpPr txBox="true"/>
          <p:nvPr/>
        </p:nvSpPr>
        <p:spPr>
          <a:xfrm rot="0">
            <a:off x="9144000" y="5629275"/>
            <a:ext cx="4762500" cy="29522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2247"/>
              </a:lnSpc>
              <a:spcBef>
                <a:spcPct val="0"/>
              </a:spcBef>
            </a:pPr>
            <a:r>
              <a:rPr lang="en-US" sz="2247" strike="noStrike" u="none">
                <a:solidFill>
                  <a:srgbClr val="333333"/>
                </a:solidFill>
                <a:latin typeface="HK Grotesk"/>
                <a:ea typeface="HK Grotesk"/>
                <a:cs typeface="HK Grotesk"/>
                <a:sym typeface="HK Grotesk"/>
              </a:rPr>
              <a:t>72</a:t>
            </a:r>
          </a:p>
        </p:txBody>
      </p:sp>
      <p:grpSp>
        <p:nvGrpSpPr>
          <p:cNvPr name="Group 26" id="26"/>
          <p:cNvGrpSpPr/>
          <p:nvPr/>
        </p:nvGrpSpPr>
        <p:grpSpPr>
          <a:xfrm rot="0">
            <a:off x="4381500" y="6096000"/>
            <a:ext cx="9525000" cy="666750"/>
            <a:chOff x="0" y="0"/>
            <a:chExt cx="12700000" cy="889000"/>
          </a:xfrm>
        </p:grpSpPr>
        <p:sp>
          <p:nvSpPr>
            <p:cNvPr name="Freeform 27" id="27"/>
            <p:cNvSpPr/>
            <p:nvPr/>
          </p:nvSpPr>
          <p:spPr>
            <a:xfrm flipH="false" flipV="false" rot="0">
              <a:off x="0" y="0"/>
              <a:ext cx="12700000" cy="889000"/>
            </a:xfrm>
            <a:custGeom>
              <a:avLst/>
              <a:gdLst/>
              <a:ahLst/>
              <a:cxnLst/>
              <a:rect r="r" b="b" t="t" l="l"/>
              <a:pathLst>
                <a:path h="889000" w="12700000">
                  <a:moveTo>
                    <a:pt x="0" y="0"/>
                  </a:moveTo>
                  <a:lnTo>
                    <a:pt x="12700000" y="0"/>
                  </a:lnTo>
                  <a:lnTo>
                    <a:pt x="12700000" y="889000"/>
                  </a:lnTo>
                  <a:lnTo>
                    <a:pt x="0" y="889000"/>
                  </a:lnTo>
                  <a:close/>
                </a:path>
              </a:pathLst>
            </a:custGeom>
            <a:solidFill>
              <a:srgbClr val="FFFFFF"/>
            </a:solidFill>
            <a:ln w="9525" cap="sq">
              <a:solidFill>
                <a:srgbClr val="D0D0D0"/>
              </a:solidFill>
              <a:prstDash val="solid"/>
              <a:miter/>
            </a:ln>
          </p:spPr>
        </p:sp>
      </p:grpSp>
      <p:sp>
        <p:nvSpPr>
          <p:cNvPr name="TextBox 28" id="28"/>
          <p:cNvSpPr txBox="true"/>
          <p:nvPr/>
        </p:nvSpPr>
        <p:spPr>
          <a:xfrm rot="0">
            <a:off x="4381500" y="6296025"/>
            <a:ext cx="4762500" cy="29522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2247"/>
              </a:lnSpc>
              <a:spcBef>
                <a:spcPct val="0"/>
              </a:spcBef>
            </a:pPr>
            <a:r>
              <a:rPr lang="en-US" sz="2247" strike="noStrike" u="none">
                <a:solidFill>
                  <a:srgbClr val="333333"/>
                </a:solidFill>
                <a:latin typeface="HK Grotesk"/>
                <a:ea typeface="HK Grotesk"/>
                <a:cs typeface="HK Grotesk"/>
                <a:sym typeface="HK Grotesk"/>
              </a:rPr>
              <a:t>5</a:t>
            </a:r>
          </a:p>
        </p:txBody>
      </p:sp>
      <p:sp>
        <p:nvSpPr>
          <p:cNvPr name="TextBox 29" id="29"/>
          <p:cNvSpPr txBox="true"/>
          <p:nvPr/>
        </p:nvSpPr>
        <p:spPr>
          <a:xfrm rot="0">
            <a:off x="9144000" y="6296025"/>
            <a:ext cx="4762500" cy="29522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2247"/>
              </a:lnSpc>
              <a:spcBef>
                <a:spcPct val="0"/>
              </a:spcBef>
            </a:pPr>
            <a:r>
              <a:rPr lang="en-US" sz="2247" strike="noStrike" u="none">
                <a:solidFill>
                  <a:srgbClr val="333333"/>
                </a:solidFill>
                <a:latin typeface="HK Grotesk"/>
                <a:ea typeface="HK Grotesk"/>
                <a:cs typeface="HK Grotesk"/>
                <a:sym typeface="HK Grotesk"/>
              </a:rPr>
              <a:t>78</a:t>
            </a:r>
          </a:p>
        </p:txBody>
      </p:sp>
      <p:grpSp>
        <p:nvGrpSpPr>
          <p:cNvPr name="Group 30" id="30"/>
          <p:cNvGrpSpPr/>
          <p:nvPr/>
        </p:nvGrpSpPr>
        <p:grpSpPr>
          <a:xfrm rot="0">
            <a:off x="4381500" y="6762750"/>
            <a:ext cx="9525000" cy="666750"/>
            <a:chOff x="0" y="0"/>
            <a:chExt cx="12700000" cy="889000"/>
          </a:xfrm>
        </p:grpSpPr>
        <p:sp>
          <p:nvSpPr>
            <p:cNvPr name="Freeform 31" id="31"/>
            <p:cNvSpPr/>
            <p:nvPr/>
          </p:nvSpPr>
          <p:spPr>
            <a:xfrm flipH="false" flipV="false" rot="0">
              <a:off x="0" y="0"/>
              <a:ext cx="12700000" cy="889000"/>
            </a:xfrm>
            <a:custGeom>
              <a:avLst/>
              <a:gdLst/>
              <a:ahLst/>
              <a:cxnLst/>
              <a:rect r="r" b="b" t="t" l="l"/>
              <a:pathLst>
                <a:path h="889000" w="12700000">
                  <a:moveTo>
                    <a:pt x="0" y="0"/>
                  </a:moveTo>
                  <a:lnTo>
                    <a:pt x="12700000" y="0"/>
                  </a:lnTo>
                  <a:lnTo>
                    <a:pt x="12700000" y="889000"/>
                  </a:lnTo>
                  <a:lnTo>
                    <a:pt x="0" y="889000"/>
                  </a:lnTo>
                  <a:close/>
                </a:path>
              </a:pathLst>
            </a:custGeom>
            <a:solidFill>
              <a:srgbClr val="E8F4F8"/>
            </a:solidFill>
            <a:ln w="9525" cap="sq">
              <a:solidFill>
                <a:srgbClr val="D0D0D0"/>
              </a:solidFill>
              <a:prstDash val="solid"/>
              <a:miter/>
            </a:ln>
          </p:spPr>
        </p:sp>
      </p:grpSp>
      <p:sp>
        <p:nvSpPr>
          <p:cNvPr name="TextBox 32" id="32"/>
          <p:cNvSpPr txBox="true"/>
          <p:nvPr/>
        </p:nvSpPr>
        <p:spPr>
          <a:xfrm rot="0">
            <a:off x="4381500" y="6962775"/>
            <a:ext cx="4762500" cy="29522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2247"/>
              </a:lnSpc>
              <a:spcBef>
                <a:spcPct val="0"/>
              </a:spcBef>
            </a:pPr>
            <a:r>
              <a:rPr lang="en-US" sz="2247" strike="noStrike" u="none">
                <a:solidFill>
                  <a:srgbClr val="333333"/>
                </a:solidFill>
                <a:latin typeface="HK Grotesk"/>
                <a:ea typeface="HK Grotesk"/>
                <a:cs typeface="HK Grotesk"/>
                <a:sym typeface="HK Grotesk"/>
              </a:rPr>
              <a:t>6</a:t>
            </a:r>
          </a:p>
        </p:txBody>
      </p:sp>
      <p:sp>
        <p:nvSpPr>
          <p:cNvPr name="TextBox 33" id="33"/>
          <p:cNvSpPr txBox="true"/>
          <p:nvPr/>
        </p:nvSpPr>
        <p:spPr>
          <a:xfrm rot="0">
            <a:off x="9144000" y="6962775"/>
            <a:ext cx="4762500" cy="29522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2247"/>
              </a:lnSpc>
              <a:spcBef>
                <a:spcPct val="0"/>
              </a:spcBef>
            </a:pPr>
            <a:r>
              <a:rPr lang="en-US" sz="2247" strike="noStrike" u="none">
                <a:solidFill>
                  <a:srgbClr val="333333"/>
                </a:solidFill>
                <a:latin typeface="HK Grotesk"/>
                <a:ea typeface="HK Grotesk"/>
                <a:cs typeface="HK Grotesk"/>
                <a:sym typeface="HK Grotesk"/>
              </a:rPr>
              <a:t>84</a:t>
            </a:r>
          </a:p>
        </p:txBody>
      </p:sp>
      <p:grpSp>
        <p:nvGrpSpPr>
          <p:cNvPr name="Group 34" id="34"/>
          <p:cNvGrpSpPr/>
          <p:nvPr/>
        </p:nvGrpSpPr>
        <p:grpSpPr>
          <a:xfrm rot="0">
            <a:off x="4381500" y="7429500"/>
            <a:ext cx="9525000" cy="666750"/>
            <a:chOff x="0" y="0"/>
            <a:chExt cx="12700000" cy="889000"/>
          </a:xfrm>
        </p:grpSpPr>
        <p:sp>
          <p:nvSpPr>
            <p:cNvPr name="Freeform 35" id="35"/>
            <p:cNvSpPr/>
            <p:nvPr/>
          </p:nvSpPr>
          <p:spPr>
            <a:xfrm flipH="false" flipV="false" rot="0">
              <a:off x="0" y="0"/>
              <a:ext cx="12700000" cy="889000"/>
            </a:xfrm>
            <a:custGeom>
              <a:avLst/>
              <a:gdLst/>
              <a:ahLst/>
              <a:cxnLst/>
              <a:rect r="r" b="b" t="t" l="l"/>
              <a:pathLst>
                <a:path h="889000" w="12700000">
                  <a:moveTo>
                    <a:pt x="0" y="0"/>
                  </a:moveTo>
                  <a:lnTo>
                    <a:pt x="12700000" y="0"/>
                  </a:lnTo>
                  <a:lnTo>
                    <a:pt x="12700000" y="889000"/>
                  </a:lnTo>
                  <a:lnTo>
                    <a:pt x="0" y="889000"/>
                  </a:lnTo>
                  <a:close/>
                </a:path>
              </a:pathLst>
            </a:custGeom>
            <a:solidFill>
              <a:srgbClr val="FFFFFF"/>
            </a:solidFill>
            <a:ln w="9525" cap="sq">
              <a:solidFill>
                <a:srgbClr val="D0D0D0"/>
              </a:solidFill>
              <a:prstDash val="solid"/>
              <a:miter/>
            </a:ln>
          </p:spPr>
        </p:sp>
      </p:grpSp>
      <p:sp>
        <p:nvSpPr>
          <p:cNvPr name="TextBox 36" id="36"/>
          <p:cNvSpPr txBox="true"/>
          <p:nvPr/>
        </p:nvSpPr>
        <p:spPr>
          <a:xfrm rot="0">
            <a:off x="4381500" y="7629525"/>
            <a:ext cx="4762500" cy="29522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2247"/>
              </a:lnSpc>
              <a:spcBef>
                <a:spcPct val="0"/>
              </a:spcBef>
            </a:pPr>
            <a:r>
              <a:rPr lang="en-US" sz="2247" strike="noStrike" u="none">
                <a:solidFill>
                  <a:srgbClr val="333333"/>
                </a:solidFill>
                <a:latin typeface="HK Grotesk"/>
                <a:ea typeface="HK Grotesk"/>
                <a:cs typeface="HK Grotesk"/>
                <a:sym typeface="HK Grotesk"/>
              </a:rPr>
              <a:t>7</a:t>
            </a:r>
          </a:p>
        </p:txBody>
      </p:sp>
      <p:sp>
        <p:nvSpPr>
          <p:cNvPr name="TextBox 37" id="37"/>
          <p:cNvSpPr txBox="true"/>
          <p:nvPr/>
        </p:nvSpPr>
        <p:spPr>
          <a:xfrm rot="0">
            <a:off x="9144000" y="7629525"/>
            <a:ext cx="4762500" cy="29522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2247"/>
              </a:lnSpc>
              <a:spcBef>
                <a:spcPct val="0"/>
              </a:spcBef>
            </a:pPr>
            <a:r>
              <a:rPr lang="en-US" sz="2247" strike="noStrike" u="none">
                <a:solidFill>
                  <a:srgbClr val="333333"/>
                </a:solidFill>
                <a:latin typeface="HK Grotesk"/>
                <a:ea typeface="HK Grotesk"/>
                <a:cs typeface="HK Grotesk"/>
                <a:sym typeface="HK Grotesk"/>
              </a:rPr>
              <a:t>90</a:t>
            </a:r>
          </a:p>
        </p:txBody>
      </p:sp>
      <p:grpSp>
        <p:nvGrpSpPr>
          <p:cNvPr name="Group 38" id="38"/>
          <p:cNvGrpSpPr/>
          <p:nvPr/>
        </p:nvGrpSpPr>
        <p:grpSpPr>
          <a:xfrm rot="0">
            <a:off x="4381500" y="8096250"/>
            <a:ext cx="9525000" cy="666750"/>
            <a:chOff x="0" y="0"/>
            <a:chExt cx="12700000" cy="889000"/>
          </a:xfrm>
        </p:grpSpPr>
        <p:sp>
          <p:nvSpPr>
            <p:cNvPr name="Freeform 39" id="39"/>
            <p:cNvSpPr/>
            <p:nvPr/>
          </p:nvSpPr>
          <p:spPr>
            <a:xfrm flipH="false" flipV="false" rot="0">
              <a:off x="0" y="0"/>
              <a:ext cx="12700000" cy="889000"/>
            </a:xfrm>
            <a:custGeom>
              <a:avLst/>
              <a:gdLst/>
              <a:ahLst/>
              <a:cxnLst/>
              <a:rect r="r" b="b" t="t" l="l"/>
              <a:pathLst>
                <a:path h="889000" w="12700000">
                  <a:moveTo>
                    <a:pt x="0" y="0"/>
                  </a:moveTo>
                  <a:lnTo>
                    <a:pt x="12700000" y="0"/>
                  </a:lnTo>
                  <a:lnTo>
                    <a:pt x="12700000" y="889000"/>
                  </a:lnTo>
                  <a:lnTo>
                    <a:pt x="0" y="889000"/>
                  </a:lnTo>
                  <a:close/>
                </a:path>
              </a:pathLst>
            </a:custGeom>
            <a:solidFill>
              <a:srgbClr val="E8F4F8"/>
            </a:solidFill>
            <a:ln w="9525" cap="sq">
              <a:solidFill>
                <a:srgbClr val="D0D0D0"/>
              </a:solidFill>
              <a:prstDash val="solid"/>
              <a:miter/>
            </a:ln>
          </p:spPr>
        </p:sp>
      </p:grpSp>
      <p:sp>
        <p:nvSpPr>
          <p:cNvPr name="TextBox 40" id="40"/>
          <p:cNvSpPr txBox="true"/>
          <p:nvPr/>
        </p:nvSpPr>
        <p:spPr>
          <a:xfrm rot="0">
            <a:off x="4381500" y="8296275"/>
            <a:ext cx="4762500" cy="29522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2247"/>
              </a:lnSpc>
              <a:spcBef>
                <a:spcPct val="0"/>
              </a:spcBef>
            </a:pPr>
            <a:r>
              <a:rPr lang="en-US" sz="2247" strike="noStrike" u="none">
                <a:solidFill>
                  <a:srgbClr val="333333"/>
                </a:solidFill>
                <a:latin typeface="HK Grotesk"/>
                <a:ea typeface="HK Grotesk"/>
                <a:cs typeface="HK Grotesk"/>
                <a:sym typeface="HK Grotesk"/>
              </a:rPr>
              <a:t>8</a:t>
            </a:r>
          </a:p>
        </p:txBody>
      </p:sp>
      <p:sp>
        <p:nvSpPr>
          <p:cNvPr name="TextBox 41" id="41"/>
          <p:cNvSpPr txBox="true"/>
          <p:nvPr/>
        </p:nvSpPr>
        <p:spPr>
          <a:xfrm rot="0">
            <a:off x="9144000" y="8296275"/>
            <a:ext cx="4762500" cy="29522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2247"/>
              </a:lnSpc>
              <a:spcBef>
                <a:spcPct val="0"/>
              </a:spcBef>
            </a:pPr>
            <a:r>
              <a:rPr lang="en-US" sz="2247" strike="noStrike" u="none">
                <a:solidFill>
                  <a:srgbClr val="333333"/>
                </a:solidFill>
                <a:latin typeface="HK Grotesk"/>
                <a:ea typeface="HK Grotesk"/>
                <a:cs typeface="HK Grotesk"/>
                <a:sym typeface="HK Grotesk"/>
              </a:rPr>
              <a:t>95</a:t>
            </a:r>
          </a:p>
        </p:txBody>
      </p:sp>
      <p:sp>
        <p:nvSpPr>
          <p:cNvPr name="TextBox 42" id="42"/>
          <p:cNvSpPr txBox="true"/>
          <p:nvPr/>
        </p:nvSpPr>
        <p:spPr>
          <a:xfrm rot="0">
            <a:off x="4381500" y="8982075"/>
            <a:ext cx="9525000" cy="24759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1872"/>
              </a:lnSpc>
              <a:spcBef>
                <a:spcPct val="0"/>
              </a:spcBef>
            </a:pPr>
            <a:r>
              <a:rPr lang="en-US" sz="1872" strike="noStrike" u="none">
                <a:solidFill>
                  <a:srgbClr val="555555"/>
                </a:solidFill>
                <a:latin typeface="HK Grotesk"/>
                <a:ea typeface="HK Grotesk"/>
                <a:cs typeface="HK Grotesk"/>
                <a:sym typeface="HK Grotesk"/>
              </a:rPr>
              <a:t>n = 8 data points | Positive linear trend observed</a:t>
            </a:r>
          </a:p>
        </p:txBody>
      </p:sp>
      <p:sp>
        <p:nvSpPr>
          <p:cNvPr name="AutoShape 43" id="43"/>
          <p:cNvSpPr/>
          <p:nvPr/>
        </p:nvSpPr>
        <p:spPr>
          <a:xfrm>
            <a:off x="2476500" y="9715500"/>
            <a:ext cx="13335000" cy="0"/>
          </a:xfrm>
          <a:prstGeom prst="line">
            <a:avLst/>
          </a:prstGeom>
          <a:ln cap="rnd" w="19050">
            <a:solidFill>
              <a:srgbClr val="0A4760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AutoShape 44" id="44"/>
          <p:cNvSpPr/>
          <p:nvPr/>
        </p:nvSpPr>
        <p:spPr>
          <a:xfrm>
            <a:off x="9144000" y="2762250"/>
            <a:ext cx="0" cy="6000750"/>
          </a:xfrm>
          <a:prstGeom prst="line">
            <a:avLst/>
          </a:prstGeom>
          <a:ln cap="rnd" w="9525">
            <a:solidFill>
              <a:srgbClr val="D0D0D0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TextBox 45" id="45"/>
          <p:cNvSpPr txBox="true"/>
          <p:nvPr/>
        </p:nvSpPr>
        <p:spPr>
          <a:xfrm rot="0">
            <a:off x="13335000" y="9915525"/>
            <a:ext cx="4762500" cy="17335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r" marL="0" indent="0" lvl="0">
              <a:lnSpc>
                <a:spcPts val="1200"/>
              </a:lnSpc>
              <a:spcBef>
                <a:spcPct val="0"/>
              </a:spcBef>
            </a:pPr>
            <a:r>
              <a:rPr lang="en-US" sz="1200" strike="noStrike" u="none">
                <a:solidFill>
                  <a:srgbClr val="888888"/>
                </a:solidFill>
                <a:latin typeface="HK Grotesk"/>
                <a:ea typeface="HK Grotesk"/>
                <a:cs typeface="HK Grotesk"/>
                <a:sym typeface="HK Grotesk"/>
              </a:rPr>
              <a:t>Source: Author, Made by Canva</a:t>
            </a:r>
          </a:p>
        </p:txBody>
      </p:sp>
    </p:spTree>
  </p:cSld>
  <p:clrMapOvr>
    <a:masterClrMapping/>
  </p:clrMapOvr>
</p:sld>
</file>

<file path=ppt/slides/slide24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8FAFB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0" y="0"/>
            <a:ext cx="18288000" cy="2095500"/>
            <a:chOff x="0" y="0"/>
            <a:chExt cx="24384000" cy="2794000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24384000" cy="2794000"/>
            </a:xfrm>
            <a:custGeom>
              <a:avLst/>
              <a:gdLst/>
              <a:ahLst/>
              <a:cxnLst/>
              <a:rect r="r" b="b" t="t" l="l"/>
              <a:pathLst>
                <a:path h="2794000" w="24384000">
                  <a:moveTo>
                    <a:pt x="0" y="0"/>
                  </a:moveTo>
                  <a:lnTo>
                    <a:pt x="24384000" y="0"/>
                  </a:lnTo>
                  <a:lnTo>
                    <a:pt x="24384000" y="2794000"/>
                  </a:lnTo>
                  <a:lnTo>
                    <a:pt x="0" y="2794000"/>
                  </a:lnTo>
                  <a:close/>
                </a:path>
              </a:pathLst>
            </a:custGeom>
            <a:solidFill>
              <a:srgbClr val="0A4760"/>
            </a:solidFill>
          </p:spPr>
        </p:sp>
      </p:grpSp>
      <p:sp>
        <p:nvSpPr>
          <p:cNvPr name="TextBox 4" id="4"/>
          <p:cNvSpPr txBox="true"/>
          <p:nvPr/>
        </p:nvSpPr>
        <p:spPr>
          <a:xfrm rot="0">
            <a:off x="1524000" y="1371600"/>
            <a:ext cx="11430000" cy="3143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2400"/>
              </a:lnSpc>
              <a:spcBef>
                <a:spcPct val="0"/>
              </a:spcBef>
            </a:pPr>
            <a:r>
              <a:rPr lang="en-US" sz="2000" strike="noStrike" u="none">
                <a:solidFill>
                  <a:srgbClr val="A8D4E6"/>
                </a:solidFill>
                <a:latin typeface="HK Grotesk"/>
                <a:ea typeface="HK Grotesk"/>
                <a:cs typeface="HK Grotesk"/>
                <a:sym typeface="HK Grotesk"/>
              </a:rPr>
              <a:t>Visualizing the relationship between study hours and exam performance</a:t>
            </a:r>
          </a:p>
        </p:txBody>
      </p:sp>
      <p:sp>
        <p:nvSpPr>
          <p:cNvPr name="TextBox 5" id="5"/>
          <p:cNvSpPr txBox="true"/>
          <p:nvPr/>
        </p:nvSpPr>
        <p:spPr>
          <a:xfrm rot="0">
            <a:off x="1524000" y="590550"/>
            <a:ext cx="15240000" cy="63806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4498"/>
              </a:lnSpc>
              <a:spcBef>
                <a:spcPct val="0"/>
              </a:spcBef>
            </a:pPr>
            <a:r>
              <a:rPr lang="en-US" sz="5622" strike="noStrike" u="none">
                <a:solidFill>
                  <a:srgbClr val="FFFFFF"/>
                </a:solidFill>
                <a:latin typeface="Paalalabas Wide"/>
                <a:ea typeface="Paalalabas Wide"/>
                <a:cs typeface="Paalalabas Wide"/>
                <a:sym typeface="Paalalabas Wide"/>
              </a:rPr>
              <a:t>Scatter Plot from Dataset</a:t>
            </a:r>
          </a:p>
        </p:txBody>
      </p:sp>
      <p:pic>
        <p:nvPicPr>
          <p:cNvPr name="Picture 6" id="6"/>
          <p:cNvPicPr>
            <a:picLocks noChangeAspect="true"/>
          </p:cNvPicPr>
          <p:nvPr/>
        </p:nvPicPr>
        <p:blipFill>
          <a:blip r:embed="rId2"/>
          <a:stretch>
            <a:fillRect/>
          </a:stretch>
        </p:blipFill>
        <p:spPr>
          <a:xfrm rot="0">
            <a:off x="-285750" y="1619250"/>
            <a:ext cx="10287000" cy="7533770"/>
          </a:xfrm>
          <a:prstGeom prst="rect">
            <a:avLst/>
          </a:prstGeom>
        </p:spPr>
      </p:pic>
      <p:grpSp>
        <p:nvGrpSpPr>
          <p:cNvPr name="Group 7" id="7"/>
          <p:cNvGrpSpPr/>
          <p:nvPr/>
        </p:nvGrpSpPr>
        <p:grpSpPr>
          <a:xfrm rot="0">
            <a:off x="9715500" y="3048000"/>
            <a:ext cx="7810500" cy="3238500"/>
            <a:chOff x="0" y="0"/>
            <a:chExt cx="10414000" cy="4318000"/>
          </a:xfrm>
        </p:grpSpPr>
        <p:sp>
          <p:nvSpPr>
            <p:cNvPr name="Freeform 8" id="8"/>
            <p:cNvSpPr/>
            <p:nvPr/>
          </p:nvSpPr>
          <p:spPr>
            <a:xfrm flipH="false" flipV="false" rot="0">
              <a:off x="0" y="0"/>
              <a:ext cx="10414000" cy="4318000"/>
            </a:xfrm>
            <a:custGeom>
              <a:avLst/>
              <a:gdLst/>
              <a:ahLst/>
              <a:cxnLst/>
              <a:rect r="r" b="b" t="t" l="l"/>
              <a:pathLst>
                <a:path h="4318000" w="10414000">
                  <a:moveTo>
                    <a:pt x="431800" y="0"/>
                  </a:moveTo>
                  <a:lnTo>
                    <a:pt x="9982200" y="0"/>
                  </a:lnTo>
                  <a:cubicBezTo>
                    <a:pt x="10220677" y="0"/>
                    <a:pt x="10414000" y="193323"/>
                    <a:pt x="10414000" y="431800"/>
                  </a:cubicBezTo>
                  <a:lnTo>
                    <a:pt x="10414000" y="3886200"/>
                  </a:lnTo>
                  <a:cubicBezTo>
                    <a:pt x="10414000" y="4124677"/>
                    <a:pt x="10220677" y="4318000"/>
                    <a:pt x="9982200" y="4318000"/>
                  </a:cubicBezTo>
                  <a:lnTo>
                    <a:pt x="431800" y="4318000"/>
                  </a:lnTo>
                  <a:cubicBezTo>
                    <a:pt x="193323" y="4318000"/>
                    <a:pt x="0" y="4124677"/>
                    <a:pt x="0" y="3886200"/>
                  </a:cubicBezTo>
                  <a:lnTo>
                    <a:pt x="0" y="431800"/>
                  </a:lnTo>
                  <a:cubicBezTo>
                    <a:pt x="0" y="193323"/>
                    <a:pt x="193323" y="0"/>
                    <a:pt x="431800" y="0"/>
                  </a:cubicBezTo>
                  <a:close/>
                </a:path>
              </a:pathLst>
            </a:custGeom>
            <a:solidFill>
              <a:srgbClr val="FFFFFF"/>
            </a:solidFill>
            <a:ln w="19050" cap="sq">
              <a:solidFill>
                <a:srgbClr val="0A4760"/>
              </a:solidFill>
              <a:prstDash val="solid"/>
              <a:miter/>
            </a:ln>
          </p:spPr>
        </p:sp>
      </p:grpSp>
      <p:grpSp>
        <p:nvGrpSpPr>
          <p:cNvPr name="Group 9" id="9"/>
          <p:cNvGrpSpPr/>
          <p:nvPr/>
        </p:nvGrpSpPr>
        <p:grpSpPr>
          <a:xfrm rot="0">
            <a:off x="9715500" y="6667500"/>
            <a:ext cx="7810500" cy="1143000"/>
            <a:chOff x="0" y="0"/>
            <a:chExt cx="10414000" cy="1524000"/>
          </a:xfrm>
        </p:grpSpPr>
        <p:sp>
          <p:nvSpPr>
            <p:cNvPr name="Freeform 10" id="10"/>
            <p:cNvSpPr/>
            <p:nvPr/>
          </p:nvSpPr>
          <p:spPr>
            <a:xfrm flipH="false" flipV="false" rot="0">
              <a:off x="0" y="0"/>
              <a:ext cx="10414000" cy="1524000"/>
            </a:xfrm>
            <a:custGeom>
              <a:avLst/>
              <a:gdLst/>
              <a:ahLst/>
              <a:cxnLst/>
              <a:rect r="r" b="b" t="t" l="l"/>
              <a:pathLst>
                <a:path h="1524000" w="10414000">
                  <a:moveTo>
                    <a:pt x="152400" y="0"/>
                  </a:moveTo>
                  <a:lnTo>
                    <a:pt x="10261600" y="0"/>
                  </a:lnTo>
                  <a:cubicBezTo>
                    <a:pt x="10345769" y="0"/>
                    <a:pt x="10414000" y="68232"/>
                    <a:pt x="10414000" y="152400"/>
                  </a:cubicBezTo>
                  <a:lnTo>
                    <a:pt x="10414000" y="1371600"/>
                  </a:lnTo>
                  <a:cubicBezTo>
                    <a:pt x="10414000" y="1455768"/>
                    <a:pt x="10345769" y="1524000"/>
                    <a:pt x="10261600" y="1524000"/>
                  </a:cubicBezTo>
                  <a:lnTo>
                    <a:pt x="152400" y="1524000"/>
                  </a:lnTo>
                  <a:cubicBezTo>
                    <a:pt x="68232" y="1524000"/>
                    <a:pt x="0" y="1455768"/>
                    <a:pt x="0" y="1371600"/>
                  </a:cubicBezTo>
                  <a:lnTo>
                    <a:pt x="0" y="152400"/>
                  </a:lnTo>
                  <a:cubicBezTo>
                    <a:pt x="0" y="68232"/>
                    <a:pt x="68232" y="0"/>
                    <a:pt x="152400" y="0"/>
                  </a:cubicBezTo>
                  <a:close/>
                </a:path>
              </a:pathLst>
            </a:custGeom>
            <a:solidFill>
              <a:srgbClr val="0A4760"/>
            </a:solidFill>
          </p:spPr>
        </p:sp>
      </p:grpSp>
      <p:sp>
        <p:nvSpPr>
          <p:cNvPr name="AutoShape 11" id="11"/>
          <p:cNvSpPr/>
          <p:nvPr/>
        </p:nvSpPr>
        <p:spPr>
          <a:xfrm>
            <a:off x="2476500" y="9334500"/>
            <a:ext cx="13335000" cy="0"/>
          </a:xfrm>
          <a:prstGeom prst="line">
            <a:avLst/>
          </a:prstGeom>
          <a:ln cap="rnd" w="19050">
            <a:solidFill>
              <a:srgbClr val="0A4760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TextBox 12" id="12"/>
          <p:cNvSpPr txBox="true"/>
          <p:nvPr/>
        </p:nvSpPr>
        <p:spPr>
          <a:xfrm rot="0">
            <a:off x="10001250" y="3181350"/>
            <a:ext cx="7239000" cy="245173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2849"/>
              </a:lnSpc>
              <a:spcBef>
                <a:spcPct val="0"/>
              </a:spcBef>
            </a:pPr>
            <a:r>
              <a:rPr lang="en-US" b="true" sz="1899" strike="noStrike" u="none">
                <a:solidFill>
                  <a:srgbClr val="333333"/>
                </a:solidFill>
                <a:latin typeface="HK Grotesk Bold"/>
                <a:ea typeface="HK Grotesk Bold"/>
                <a:cs typeface="HK Grotesk Bold"/>
                <a:sym typeface="HK Grotesk Bold"/>
              </a:rPr>
              <a:t>Observation:</a:t>
            </a:r>
          </a:p>
          <a:p>
            <a:pPr algn="l" marL="0" indent="0" lvl="0">
              <a:lnSpc>
                <a:spcPts val="2849"/>
              </a:lnSpc>
              <a:spcBef>
                <a:spcPct val="0"/>
              </a:spcBef>
            </a:pPr>
          </a:p>
          <a:p>
            <a:pPr algn="l" marL="0" indent="0" lvl="0">
              <a:lnSpc>
                <a:spcPts val="2849"/>
              </a:lnSpc>
              <a:spcBef>
                <a:spcPct val="0"/>
              </a:spcBef>
            </a:pPr>
            <a:r>
              <a:rPr lang="en-US" sz="1899" strike="noStrike" u="none">
                <a:solidFill>
                  <a:srgbClr val="333333"/>
                </a:solidFill>
                <a:latin typeface="HK Grotesk"/>
                <a:ea typeface="HK Grotesk"/>
                <a:cs typeface="HK Grotesk"/>
                <a:sym typeface="HK Grotesk"/>
              </a:rPr>
              <a:t>Data points show a clear upward trend: as study hours increase from 1 to 8, exam scores rise from 55 to 95 points.</a:t>
            </a:r>
          </a:p>
          <a:p>
            <a:pPr algn="l" marL="0" indent="0" lvl="0">
              <a:lnSpc>
                <a:spcPts val="2849"/>
              </a:lnSpc>
              <a:spcBef>
                <a:spcPct val="0"/>
              </a:spcBef>
            </a:pPr>
          </a:p>
          <a:p>
            <a:pPr algn="l" marL="0" indent="0" lvl="0">
              <a:lnSpc>
                <a:spcPts val="2849"/>
              </a:lnSpc>
              <a:spcBef>
                <a:spcPct val="0"/>
              </a:spcBef>
            </a:pPr>
            <a:r>
              <a:rPr lang="en-US" sz="1899" strike="noStrike" u="none">
                <a:solidFill>
                  <a:srgbClr val="333333"/>
                </a:solidFill>
                <a:latin typeface="HK Grotesk"/>
                <a:ea typeface="HK Grotesk"/>
                <a:cs typeface="HK Grotesk"/>
                <a:sym typeface="HK Grotesk"/>
              </a:rPr>
              <a:t>This visual pattern suggests a strong positive linear relationship suitable for regression analysis.</a:t>
            </a:r>
          </a:p>
        </p:txBody>
      </p:sp>
      <p:sp>
        <p:nvSpPr>
          <p:cNvPr name="TextBox 13" id="13"/>
          <p:cNvSpPr txBox="true"/>
          <p:nvPr/>
        </p:nvSpPr>
        <p:spPr>
          <a:xfrm rot="0">
            <a:off x="11715750" y="6981825"/>
            <a:ext cx="3810000" cy="21209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1599"/>
              </a:lnSpc>
              <a:spcBef>
                <a:spcPct val="0"/>
              </a:spcBef>
            </a:pPr>
            <a:r>
              <a:rPr lang="en-US" sz="1599" strike="noStrike" u="none">
                <a:solidFill>
                  <a:srgbClr val="A8D4E6"/>
                </a:solidFill>
                <a:latin typeface="HK Grotesk"/>
                <a:ea typeface="HK Grotesk"/>
                <a:cs typeface="HK Grotesk"/>
                <a:sym typeface="HK Grotesk"/>
              </a:rPr>
              <a:t>Key Insight</a:t>
            </a:r>
          </a:p>
        </p:txBody>
      </p:sp>
      <p:sp>
        <p:nvSpPr>
          <p:cNvPr name="TextBox 14" id="14"/>
          <p:cNvSpPr txBox="true"/>
          <p:nvPr/>
        </p:nvSpPr>
        <p:spPr>
          <a:xfrm rot="0">
            <a:off x="10287000" y="7315200"/>
            <a:ext cx="6667500" cy="33718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2400"/>
              </a:lnSpc>
              <a:spcBef>
                <a:spcPct val="0"/>
              </a:spcBef>
            </a:pPr>
            <a:r>
              <a:rPr lang="en-US" sz="2400" strike="noStrike" u="none">
                <a:solidFill>
                  <a:srgbClr val="FFFFFF"/>
                </a:solidFill>
                <a:latin typeface="Paalalabas Wide"/>
                <a:ea typeface="Paalalabas Wide"/>
                <a:cs typeface="Paalalabas Wide"/>
                <a:sym typeface="Paalalabas Wide"/>
              </a:rPr>
              <a:t>Strong positive correlation (r &gt; 0.95)</a:t>
            </a:r>
          </a:p>
        </p:txBody>
      </p:sp>
      <p:sp>
        <p:nvSpPr>
          <p:cNvPr name="TextBox 15" id="15"/>
          <p:cNvSpPr txBox="true"/>
          <p:nvPr/>
        </p:nvSpPr>
        <p:spPr>
          <a:xfrm rot="0">
            <a:off x="13335000" y="9915525"/>
            <a:ext cx="4762500" cy="17335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r" marL="0" indent="0" lvl="0">
              <a:lnSpc>
                <a:spcPts val="1200"/>
              </a:lnSpc>
              <a:spcBef>
                <a:spcPct val="0"/>
              </a:spcBef>
            </a:pPr>
            <a:r>
              <a:rPr lang="en-US" sz="1200" strike="noStrike" u="none">
                <a:solidFill>
                  <a:srgbClr val="888888"/>
                </a:solidFill>
                <a:latin typeface="HK Grotesk"/>
                <a:ea typeface="HK Grotesk"/>
                <a:cs typeface="HK Grotesk"/>
                <a:sym typeface="HK Grotesk"/>
              </a:rPr>
              <a:t>Source: Author, Made by Canva</a:t>
            </a:r>
          </a:p>
        </p:txBody>
      </p:sp>
    </p:spTree>
  </p:cSld>
  <p:clrMapOvr>
    <a:masterClrMapping/>
  </p:clrMapOvr>
</p:sld>
</file>

<file path=ppt/slides/slide25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8FAFB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0" y="0"/>
            <a:ext cx="18288000" cy="2095500"/>
            <a:chOff x="0" y="0"/>
            <a:chExt cx="24384000" cy="2794000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24384000" cy="2794000"/>
            </a:xfrm>
            <a:custGeom>
              <a:avLst/>
              <a:gdLst/>
              <a:ahLst/>
              <a:cxnLst/>
              <a:rect r="r" b="b" t="t" l="l"/>
              <a:pathLst>
                <a:path h="2794000" w="24384000">
                  <a:moveTo>
                    <a:pt x="0" y="0"/>
                  </a:moveTo>
                  <a:lnTo>
                    <a:pt x="24384000" y="0"/>
                  </a:lnTo>
                  <a:lnTo>
                    <a:pt x="24384000" y="2794000"/>
                  </a:lnTo>
                  <a:lnTo>
                    <a:pt x="0" y="2794000"/>
                  </a:lnTo>
                  <a:close/>
                </a:path>
              </a:pathLst>
            </a:custGeom>
            <a:solidFill>
              <a:srgbClr val="0A4760"/>
            </a:solidFill>
          </p:spPr>
        </p:sp>
      </p:grpSp>
      <p:sp>
        <p:nvSpPr>
          <p:cNvPr name="TextBox 4" id="4"/>
          <p:cNvSpPr txBox="true"/>
          <p:nvPr/>
        </p:nvSpPr>
        <p:spPr>
          <a:xfrm rot="0">
            <a:off x="1524000" y="1371600"/>
            <a:ext cx="11430000" cy="3143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2400"/>
              </a:lnSpc>
              <a:spcBef>
                <a:spcPct val="0"/>
              </a:spcBef>
            </a:pPr>
            <a:r>
              <a:rPr lang="en-US" sz="2000" strike="noStrike" u="none">
                <a:solidFill>
                  <a:srgbClr val="A8D4E6"/>
                </a:solidFill>
                <a:latin typeface="HK Grotesk"/>
                <a:ea typeface="HK Grotesk"/>
                <a:cs typeface="HK Grotesk"/>
                <a:sym typeface="HK Grotesk"/>
              </a:rPr>
              <a:t>Best-fit line minimizes sum of squared residuals</a:t>
            </a:r>
          </a:p>
        </p:txBody>
      </p:sp>
      <p:sp>
        <p:nvSpPr>
          <p:cNvPr name="TextBox 5" id="5"/>
          <p:cNvSpPr txBox="true"/>
          <p:nvPr/>
        </p:nvSpPr>
        <p:spPr>
          <a:xfrm rot="0">
            <a:off x="1524000" y="590550"/>
            <a:ext cx="15240000" cy="63806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4498"/>
              </a:lnSpc>
              <a:spcBef>
                <a:spcPct val="0"/>
              </a:spcBef>
            </a:pPr>
            <a:r>
              <a:rPr lang="en-US" sz="5622" strike="noStrike" u="none">
                <a:solidFill>
                  <a:srgbClr val="FFFFFF"/>
                </a:solidFill>
                <a:latin typeface="Paalalabas Wide"/>
                <a:ea typeface="Paalalabas Wide"/>
                <a:cs typeface="Paalalabas Wide"/>
                <a:sym typeface="Paalalabas Wide"/>
              </a:rPr>
              <a:t>Regression Line Visualization</a:t>
            </a:r>
          </a:p>
        </p:txBody>
      </p:sp>
      <p:grpSp>
        <p:nvGrpSpPr>
          <p:cNvPr name="Group 6" id="6"/>
          <p:cNvGrpSpPr/>
          <p:nvPr/>
        </p:nvGrpSpPr>
        <p:grpSpPr>
          <a:xfrm rot="0">
            <a:off x="9715500" y="2476500"/>
            <a:ext cx="7810500" cy="3619500"/>
            <a:chOff x="0" y="0"/>
            <a:chExt cx="10414000" cy="4826000"/>
          </a:xfrm>
        </p:grpSpPr>
        <p:sp>
          <p:nvSpPr>
            <p:cNvPr name="Freeform 7" id="7"/>
            <p:cNvSpPr/>
            <p:nvPr/>
          </p:nvSpPr>
          <p:spPr>
            <a:xfrm flipH="false" flipV="false" rot="0">
              <a:off x="0" y="0"/>
              <a:ext cx="10414000" cy="4826000"/>
            </a:xfrm>
            <a:custGeom>
              <a:avLst/>
              <a:gdLst/>
              <a:ahLst/>
              <a:cxnLst/>
              <a:rect r="r" b="b" t="t" l="l"/>
              <a:pathLst>
                <a:path h="4826000" w="10414000">
                  <a:moveTo>
                    <a:pt x="431800" y="0"/>
                  </a:moveTo>
                  <a:lnTo>
                    <a:pt x="9982200" y="0"/>
                  </a:lnTo>
                  <a:cubicBezTo>
                    <a:pt x="10220677" y="0"/>
                    <a:pt x="10414000" y="216067"/>
                    <a:pt x="10414000" y="482600"/>
                  </a:cubicBezTo>
                  <a:lnTo>
                    <a:pt x="10414000" y="4343400"/>
                  </a:lnTo>
                  <a:cubicBezTo>
                    <a:pt x="10414000" y="4609933"/>
                    <a:pt x="10220677" y="4826000"/>
                    <a:pt x="9982200" y="4826000"/>
                  </a:cubicBezTo>
                  <a:lnTo>
                    <a:pt x="431800" y="4826000"/>
                  </a:lnTo>
                  <a:cubicBezTo>
                    <a:pt x="193323" y="4826000"/>
                    <a:pt x="0" y="4609933"/>
                    <a:pt x="0" y="4343400"/>
                  </a:cubicBezTo>
                  <a:lnTo>
                    <a:pt x="0" y="482600"/>
                  </a:lnTo>
                  <a:cubicBezTo>
                    <a:pt x="0" y="216067"/>
                    <a:pt x="193323" y="0"/>
                    <a:pt x="431800" y="0"/>
                  </a:cubicBezTo>
                  <a:close/>
                </a:path>
              </a:pathLst>
            </a:custGeom>
            <a:solidFill>
              <a:srgbClr val="FFFFFF"/>
            </a:solidFill>
            <a:ln w="19050" cap="sq">
              <a:solidFill>
                <a:srgbClr val="0A4760"/>
              </a:solidFill>
              <a:prstDash val="solid"/>
              <a:miter/>
            </a:ln>
          </p:spPr>
        </p:sp>
      </p:grpSp>
      <p:sp>
        <p:nvSpPr>
          <p:cNvPr name="TextBox 8" id="8"/>
          <p:cNvSpPr txBox="true"/>
          <p:nvPr/>
        </p:nvSpPr>
        <p:spPr>
          <a:xfrm rot="0">
            <a:off x="10001250" y="2609850"/>
            <a:ext cx="7239000" cy="280424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2846"/>
              </a:lnSpc>
              <a:spcBef>
                <a:spcPct val="0"/>
              </a:spcBef>
            </a:pPr>
            <a:r>
              <a:rPr lang="en-US" b="true" sz="1897" strike="noStrike" u="none">
                <a:solidFill>
                  <a:srgbClr val="333333"/>
                </a:solidFill>
                <a:latin typeface="HK Grotesk Bold"/>
                <a:ea typeface="HK Grotesk Bold"/>
                <a:cs typeface="HK Grotesk Bold"/>
                <a:sym typeface="HK Grotesk Bold"/>
              </a:rPr>
              <a:t>How It Works:</a:t>
            </a:r>
          </a:p>
          <a:p>
            <a:pPr algn="l" marL="0" indent="0" lvl="0">
              <a:lnSpc>
                <a:spcPts val="2846"/>
              </a:lnSpc>
              <a:spcBef>
                <a:spcPct val="0"/>
              </a:spcBef>
            </a:pPr>
          </a:p>
          <a:p>
            <a:pPr algn="l" marL="0" indent="0" lvl="0">
              <a:lnSpc>
                <a:spcPts val="2846"/>
              </a:lnSpc>
              <a:spcBef>
                <a:spcPct val="0"/>
              </a:spcBef>
            </a:pPr>
            <a:r>
              <a:rPr lang="en-US" sz="1897" strike="noStrike" u="none">
                <a:solidFill>
                  <a:srgbClr val="333333"/>
                </a:solidFill>
                <a:latin typeface="HK Grotesk"/>
                <a:ea typeface="HK Grotesk"/>
                <a:cs typeface="HK Grotesk"/>
                <a:sym typeface="HK Grotesk"/>
              </a:rPr>
              <a:t>The regression line Y = 48 + 6X represents the best fit through the data points, minimizing the total squared distance from each point to the line.</a:t>
            </a:r>
          </a:p>
          <a:p>
            <a:pPr algn="l" marL="0" indent="0" lvl="0">
              <a:lnSpc>
                <a:spcPts val="2846"/>
              </a:lnSpc>
              <a:spcBef>
                <a:spcPct val="0"/>
              </a:spcBef>
            </a:pPr>
          </a:p>
          <a:p>
            <a:pPr algn="l" marL="0" indent="0" lvl="0">
              <a:lnSpc>
                <a:spcPts val="2846"/>
              </a:lnSpc>
              <a:spcBef>
                <a:spcPct val="0"/>
              </a:spcBef>
            </a:pPr>
            <a:r>
              <a:rPr lang="en-US" sz="1897" strike="noStrike" u="none">
                <a:solidFill>
                  <a:srgbClr val="333333"/>
                </a:solidFill>
                <a:latin typeface="HK Grotesk"/>
                <a:ea typeface="HK Grotesk"/>
                <a:cs typeface="HK Grotesk"/>
                <a:sym typeface="HK Grotesk"/>
              </a:rPr>
              <a:t>This line captures the average relationship between study hours and exam scores, enabling accurate predictions.</a:t>
            </a:r>
          </a:p>
        </p:txBody>
      </p:sp>
      <p:pic>
        <p:nvPicPr>
          <p:cNvPr name="Picture 9" id="9"/>
          <p:cNvPicPr>
            <a:picLocks noChangeAspect="true"/>
          </p:cNvPicPr>
          <p:nvPr/>
        </p:nvPicPr>
        <p:blipFill>
          <a:blip r:embed="rId2"/>
          <a:stretch>
            <a:fillRect/>
          </a:stretch>
        </p:blipFill>
        <p:spPr>
          <a:xfrm rot="0">
            <a:off x="-172169" y="1732831"/>
            <a:ext cx="8924032" cy="6535589"/>
          </a:xfrm>
          <a:prstGeom prst="rect">
            <a:avLst/>
          </a:prstGeom>
        </p:spPr>
      </p:pic>
      <p:sp>
        <p:nvSpPr>
          <p:cNvPr name="AutoShape 10" id="10"/>
          <p:cNvSpPr/>
          <p:nvPr/>
        </p:nvSpPr>
        <p:spPr>
          <a:xfrm>
            <a:off x="2476500" y="9334500"/>
            <a:ext cx="13335000" cy="0"/>
          </a:xfrm>
          <a:prstGeom prst="line">
            <a:avLst/>
          </a:prstGeom>
          <a:ln cap="rnd" w="19050">
            <a:solidFill>
              <a:srgbClr val="0A4760"/>
            </a:solidFill>
            <a:prstDash val="solid"/>
            <a:headEnd type="none" len="sm" w="sm"/>
            <a:tailEnd type="none" len="sm" w="sm"/>
          </a:ln>
        </p:spPr>
      </p:sp>
      <p:grpSp>
        <p:nvGrpSpPr>
          <p:cNvPr name="Group 11" id="11"/>
          <p:cNvGrpSpPr/>
          <p:nvPr/>
        </p:nvGrpSpPr>
        <p:grpSpPr>
          <a:xfrm rot="0">
            <a:off x="9715500" y="6286500"/>
            <a:ext cx="7810500" cy="1238250"/>
            <a:chOff x="0" y="0"/>
            <a:chExt cx="10414000" cy="1651000"/>
          </a:xfrm>
        </p:grpSpPr>
        <p:sp>
          <p:nvSpPr>
            <p:cNvPr name="Freeform 12" id="12"/>
            <p:cNvSpPr/>
            <p:nvPr/>
          </p:nvSpPr>
          <p:spPr>
            <a:xfrm flipH="false" flipV="false" rot="0">
              <a:off x="0" y="0"/>
              <a:ext cx="10414000" cy="1651000"/>
            </a:xfrm>
            <a:custGeom>
              <a:avLst/>
              <a:gdLst/>
              <a:ahLst/>
              <a:cxnLst/>
              <a:rect r="r" b="b" t="t" l="l"/>
              <a:pathLst>
                <a:path h="1651000" w="10414000">
                  <a:moveTo>
                    <a:pt x="152400" y="0"/>
                  </a:moveTo>
                  <a:lnTo>
                    <a:pt x="10261600" y="0"/>
                  </a:lnTo>
                  <a:cubicBezTo>
                    <a:pt x="10345769" y="0"/>
                    <a:pt x="10414000" y="73918"/>
                    <a:pt x="10414000" y="165100"/>
                  </a:cubicBezTo>
                  <a:lnTo>
                    <a:pt x="10414000" y="1485900"/>
                  </a:lnTo>
                  <a:cubicBezTo>
                    <a:pt x="10414000" y="1577082"/>
                    <a:pt x="10345769" y="1651000"/>
                    <a:pt x="10261600" y="1651000"/>
                  </a:cubicBezTo>
                  <a:lnTo>
                    <a:pt x="152400" y="1651000"/>
                  </a:lnTo>
                  <a:cubicBezTo>
                    <a:pt x="68232" y="1651000"/>
                    <a:pt x="0" y="1577082"/>
                    <a:pt x="0" y="1485900"/>
                  </a:cubicBezTo>
                  <a:lnTo>
                    <a:pt x="0" y="165100"/>
                  </a:lnTo>
                  <a:cubicBezTo>
                    <a:pt x="0" y="73918"/>
                    <a:pt x="68232" y="0"/>
                    <a:pt x="152400" y="0"/>
                  </a:cubicBezTo>
                  <a:close/>
                </a:path>
              </a:pathLst>
            </a:custGeom>
            <a:solidFill>
              <a:srgbClr val="0A4760"/>
            </a:solidFill>
          </p:spPr>
        </p:sp>
      </p:grpSp>
      <p:sp>
        <p:nvSpPr>
          <p:cNvPr name="TextBox 13" id="13"/>
          <p:cNvSpPr txBox="true"/>
          <p:nvPr/>
        </p:nvSpPr>
        <p:spPr>
          <a:xfrm rot="0">
            <a:off x="10668000" y="6419850"/>
            <a:ext cx="5905500" cy="22282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1647"/>
              </a:lnSpc>
              <a:spcBef>
                <a:spcPct val="0"/>
              </a:spcBef>
            </a:pPr>
            <a:r>
              <a:rPr lang="en-US" sz="1647" strike="noStrike" u="none">
                <a:solidFill>
                  <a:srgbClr val="A8D4E6"/>
                </a:solidFill>
                <a:latin typeface="HK Grotesk"/>
                <a:ea typeface="HK Grotesk"/>
                <a:cs typeface="HK Grotesk"/>
                <a:sym typeface="HK Grotesk"/>
              </a:rPr>
              <a:t>Regression Equation</a:t>
            </a:r>
          </a:p>
        </p:txBody>
      </p:sp>
      <p:sp>
        <p:nvSpPr>
          <p:cNvPr name="TextBox 14" id="14"/>
          <p:cNvSpPr txBox="true"/>
          <p:nvPr/>
        </p:nvSpPr>
        <p:spPr>
          <a:xfrm rot="0">
            <a:off x="10668000" y="6772275"/>
            <a:ext cx="5905500" cy="49334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3672"/>
              </a:lnSpc>
              <a:spcBef>
                <a:spcPct val="0"/>
              </a:spcBef>
            </a:pPr>
            <a:r>
              <a:rPr lang="en-US" sz="3672" strike="noStrike" u="none">
                <a:solidFill>
                  <a:srgbClr val="FFFFFF"/>
                </a:solidFill>
                <a:latin typeface="Paalalabas Wide"/>
                <a:ea typeface="Paalalabas Wide"/>
                <a:cs typeface="Paalalabas Wide"/>
                <a:sym typeface="Paalalabas Wide"/>
              </a:rPr>
              <a:t>Y = 48 + 6X</a:t>
            </a:r>
          </a:p>
        </p:txBody>
      </p:sp>
      <p:sp>
        <p:nvSpPr>
          <p:cNvPr name="TextBox 15" id="15"/>
          <p:cNvSpPr txBox="true"/>
          <p:nvPr/>
        </p:nvSpPr>
        <p:spPr>
          <a:xfrm rot="0">
            <a:off x="13335000" y="9915525"/>
            <a:ext cx="4762500" cy="17335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r" marL="0" indent="0" lvl="0">
              <a:lnSpc>
                <a:spcPts val="1200"/>
              </a:lnSpc>
              <a:spcBef>
                <a:spcPct val="0"/>
              </a:spcBef>
            </a:pPr>
            <a:r>
              <a:rPr lang="en-US" sz="1200" strike="noStrike" u="none">
                <a:solidFill>
                  <a:srgbClr val="888888"/>
                </a:solidFill>
                <a:latin typeface="HK Grotesk"/>
                <a:ea typeface="HK Grotesk"/>
                <a:cs typeface="HK Grotesk"/>
                <a:sym typeface="HK Grotesk"/>
              </a:rPr>
              <a:t>Source: Alfrian Carmen Talakua, Made by Canva</a:t>
            </a:r>
          </a:p>
        </p:txBody>
      </p:sp>
    </p:spTree>
  </p:cSld>
  <p:clrMapOvr>
    <a:masterClrMapping/>
  </p:clrMapOvr>
</p:sld>
</file>

<file path=ppt/slides/slide26.xml><?xml version="1.0" encoding="utf-8"?>
<p:sld xmlns:p="http://schemas.openxmlformats.org/presentationml/2006/main" xmlns:a="http://schemas.openxmlformats.org/drawingml/2006/main">
  <p:cSld>
    <p:bg>
      <p:bgPr>
        <a:solidFill>
          <a:srgbClr val="F8FAFB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0" y="0"/>
            <a:ext cx="18288000" cy="2095500"/>
            <a:chOff x="0" y="0"/>
            <a:chExt cx="24384000" cy="2794000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24384000" cy="2794000"/>
            </a:xfrm>
            <a:custGeom>
              <a:avLst/>
              <a:gdLst/>
              <a:ahLst/>
              <a:cxnLst/>
              <a:rect r="r" b="b" t="t" l="l"/>
              <a:pathLst>
                <a:path h="2794000" w="24384000">
                  <a:moveTo>
                    <a:pt x="0" y="0"/>
                  </a:moveTo>
                  <a:lnTo>
                    <a:pt x="24384000" y="0"/>
                  </a:lnTo>
                  <a:lnTo>
                    <a:pt x="24384000" y="2794000"/>
                  </a:lnTo>
                  <a:lnTo>
                    <a:pt x="0" y="2794000"/>
                  </a:lnTo>
                  <a:close/>
                </a:path>
              </a:pathLst>
            </a:custGeom>
            <a:solidFill>
              <a:srgbClr val="0A4760"/>
            </a:solidFill>
          </p:spPr>
        </p:sp>
      </p:grpSp>
      <p:sp>
        <p:nvSpPr>
          <p:cNvPr name="TextBox 4" id="4"/>
          <p:cNvSpPr txBox="true"/>
          <p:nvPr/>
        </p:nvSpPr>
        <p:spPr>
          <a:xfrm rot="0">
            <a:off x="1524000" y="590550"/>
            <a:ext cx="15240000" cy="63806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4498"/>
              </a:lnSpc>
              <a:spcBef>
                <a:spcPct val="0"/>
              </a:spcBef>
            </a:pPr>
            <a:r>
              <a:rPr lang="en-US" sz="5622" strike="noStrike" u="none">
                <a:solidFill>
                  <a:srgbClr val="FFFFFF"/>
                </a:solidFill>
                <a:latin typeface="Paalalabas Wide"/>
                <a:ea typeface="Paalalabas Wide"/>
                <a:cs typeface="Paalalabas Wide"/>
                <a:sym typeface="Paalalabas Wide"/>
              </a:rPr>
              <a:t>Prediction Example</a:t>
            </a:r>
          </a:p>
        </p:txBody>
      </p:sp>
      <p:sp>
        <p:nvSpPr>
          <p:cNvPr name="TextBox 5" id="5"/>
          <p:cNvSpPr txBox="true"/>
          <p:nvPr/>
        </p:nvSpPr>
        <p:spPr>
          <a:xfrm rot="0">
            <a:off x="1524000" y="1371600"/>
            <a:ext cx="11430000" cy="3143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2400"/>
              </a:lnSpc>
              <a:spcBef>
                <a:spcPct val="0"/>
              </a:spcBef>
            </a:pPr>
            <a:r>
              <a:rPr lang="en-US" sz="2000" strike="noStrike" u="none">
                <a:solidFill>
                  <a:srgbClr val="A8D4E6"/>
                </a:solidFill>
                <a:latin typeface="HK Grotesk"/>
                <a:ea typeface="HK Grotesk"/>
                <a:cs typeface="HK Grotesk"/>
                <a:sym typeface="HK Grotesk"/>
              </a:rPr>
              <a:t>Using the regression equation to predict exam scores from study hours</a:t>
            </a:r>
          </a:p>
        </p:txBody>
      </p:sp>
      <p:grpSp>
        <p:nvGrpSpPr>
          <p:cNvPr name="Group 6" id="6"/>
          <p:cNvGrpSpPr/>
          <p:nvPr/>
        </p:nvGrpSpPr>
        <p:grpSpPr>
          <a:xfrm rot="0">
            <a:off x="762000" y="2667000"/>
            <a:ext cx="5334000" cy="4762500"/>
            <a:chOff x="0" y="0"/>
            <a:chExt cx="7112000" cy="6350000"/>
          </a:xfrm>
        </p:grpSpPr>
        <p:sp>
          <p:nvSpPr>
            <p:cNvPr name="Freeform 7" id="7"/>
            <p:cNvSpPr/>
            <p:nvPr/>
          </p:nvSpPr>
          <p:spPr>
            <a:xfrm flipH="false" flipV="false" rot="0">
              <a:off x="0" y="0"/>
              <a:ext cx="7112000" cy="6350000"/>
            </a:xfrm>
            <a:custGeom>
              <a:avLst/>
              <a:gdLst/>
              <a:ahLst/>
              <a:cxnLst/>
              <a:rect r="r" b="b" t="t" l="l"/>
              <a:pathLst>
                <a:path h="6350000" w="7112000">
                  <a:moveTo>
                    <a:pt x="635000" y="0"/>
                  </a:moveTo>
                  <a:lnTo>
                    <a:pt x="6477000" y="0"/>
                  </a:lnTo>
                  <a:cubicBezTo>
                    <a:pt x="6827701" y="0"/>
                    <a:pt x="7112000" y="284299"/>
                    <a:pt x="7112000" y="635000"/>
                  </a:cubicBezTo>
                  <a:lnTo>
                    <a:pt x="7112000" y="5715000"/>
                  </a:lnTo>
                  <a:cubicBezTo>
                    <a:pt x="7112000" y="6065701"/>
                    <a:pt x="6827701" y="6350000"/>
                    <a:pt x="6477000" y="6350000"/>
                  </a:cubicBezTo>
                  <a:lnTo>
                    <a:pt x="635000" y="6350000"/>
                  </a:lnTo>
                  <a:cubicBezTo>
                    <a:pt x="284299" y="6350000"/>
                    <a:pt x="0" y="6065701"/>
                    <a:pt x="0" y="5715000"/>
                  </a:cubicBezTo>
                  <a:lnTo>
                    <a:pt x="0" y="635000"/>
                  </a:lnTo>
                  <a:cubicBezTo>
                    <a:pt x="0" y="284299"/>
                    <a:pt x="284299" y="0"/>
                    <a:pt x="635000" y="0"/>
                  </a:cubicBezTo>
                  <a:close/>
                </a:path>
              </a:pathLst>
            </a:custGeom>
            <a:solidFill>
              <a:srgbClr val="FFFFFF"/>
            </a:solidFill>
            <a:ln w="19050" cap="sq">
              <a:solidFill>
                <a:srgbClr val="0A4760"/>
              </a:solidFill>
              <a:prstDash val="solid"/>
              <a:miter/>
            </a:ln>
          </p:spPr>
        </p:sp>
      </p:grpSp>
      <p:grpSp>
        <p:nvGrpSpPr>
          <p:cNvPr name="Group 8" id="8"/>
          <p:cNvGrpSpPr/>
          <p:nvPr/>
        </p:nvGrpSpPr>
        <p:grpSpPr>
          <a:xfrm rot="0">
            <a:off x="762000" y="2667000"/>
            <a:ext cx="5334000" cy="666750"/>
            <a:chOff x="0" y="0"/>
            <a:chExt cx="7112000" cy="889000"/>
          </a:xfrm>
        </p:grpSpPr>
        <p:sp>
          <p:nvSpPr>
            <p:cNvPr name="Freeform 9" id="9"/>
            <p:cNvSpPr/>
            <p:nvPr/>
          </p:nvSpPr>
          <p:spPr>
            <a:xfrm flipH="false" flipV="false" rot="0">
              <a:off x="0" y="0"/>
              <a:ext cx="7112000" cy="889000"/>
            </a:xfrm>
            <a:custGeom>
              <a:avLst/>
              <a:gdLst/>
              <a:ahLst/>
              <a:cxnLst/>
              <a:rect r="r" b="b" t="t" l="l"/>
              <a:pathLst>
                <a:path h="889000" w="7112000">
                  <a:moveTo>
                    <a:pt x="0" y="0"/>
                  </a:moveTo>
                  <a:lnTo>
                    <a:pt x="7112000" y="0"/>
                  </a:lnTo>
                  <a:lnTo>
                    <a:pt x="7112000" y="889000"/>
                  </a:lnTo>
                  <a:lnTo>
                    <a:pt x="0" y="889000"/>
                  </a:lnTo>
                  <a:close/>
                </a:path>
              </a:pathLst>
            </a:custGeom>
            <a:solidFill>
              <a:srgbClr val="0A4760"/>
            </a:solidFill>
          </p:spPr>
        </p:sp>
      </p:grpSp>
      <p:sp>
        <p:nvSpPr>
          <p:cNvPr name="TextBox 10" id="10"/>
          <p:cNvSpPr txBox="true"/>
          <p:nvPr/>
        </p:nvSpPr>
        <p:spPr>
          <a:xfrm rot="0">
            <a:off x="952500" y="2867025"/>
            <a:ext cx="4953000" cy="29400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2199"/>
              </a:lnSpc>
              <a:spcBef>
                <a:spcPct val="0"/>
              </a:spcBef>
            </a:pPr>
            <a:r>
              <a:rPr lang="en-US" sz="2199" strike="noStrike" u="none">
                <a:solidFill>
                  <a:srgbClr val="FFFFFF"/>
                </a:solidFill>
                <a:latin typeface="Paalalabas Wide"/>
                <a:ea typeface="Paalalabas Wide"/>
                <a:cs typeface="Paalalabas Wide"/>
                <a:sym typeface="Paalalabas Wide"/>
              </a:rPr>
              <a:t>Step 1: Identify Equation</a:t>
            </a:r>
          </a:p>
        </p:txBody>
      </p:sp>
      <p:sp>
        <p:nvSpPr>
          <p:cNvPr name="TextBox 11" id="11"/>
          <p:cNvSpPr txBox="true"/>
          <p:nvPr/>
        </p:nvSpPr>
        <p:spPr>
          <a:xfrm rot="0">
            <a:off x="1047750" y="3467100"/>
            <a:ext cx="4762500" cy="245173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2849"/>
              </a:lnSpc>
              <a:spcBef>
                <a:spcPct val="0"/>
              </a:spcBef>
            </a:pPr>
            <a:r>
              <a:rPr lang="en-US" sz="1899" strike="noStrike" u="none">
                <a:solidFill>
                  <a:srgbClr val="333333"/>
                </a:solidFill>
                <a:latin typeface="HK Grotesk"/>
                <a:ea typeface="HK Grotesk"/>
                <a:cs typeface="HK Grotesk"/>
                <a:sym typeface="HK Grotesk"/>
              </a:rPr>
              <a:t>Using our regression equation:</a:t>
            </a:r>
          </a:p>
          <a:p>
            <a:pPr algn="l" marL="0" indent="0" lvl="0">
              <a:lnSpc>
                <a:spcPts val="2849"/>
              </a:lnSpc>
              <a:spcBef>
                <a:spcPct val="0"/>
              </a:spcBef>
            </a:pPr>
          </a:p>
          <a:p>
            <a:pPr algn="l" marL="0" indent="0" lvl="0">
              <a:lnSpc>
                <a:spcPts val="2849"/>
              </a:lnSpc>
              <a:spcBef>
                <a:spcPct val="0"/>
              </a:spcBef>
            </a:pPr>
            <a:r>
              <a:rPr lang="en-US" b="true" sz="1899" strike="noStrike" u="none">
                <a:solidFill>
                  <a:srgbClr val="333333"/>
                </a:solidFill>
                <a:latin typeface="HK Grotesk Bold"/>
                <a:ea typeface="HK Grotesk Bold"/>
                <a:cs typeface="HK Grotesk Bold"/>
                <a:sym typeface="HK Grotesk Bold"/>
              </a:rPr>
              <a:t>y = 48 + 6x</a:t>
            </a:r>
          </a:p>
          <a:p>
            <a:pPr algn="l" marL="0" indent="0" lvl="0">
              <a:lnSpc>
                <a:spcPts val="2849"/>
              </a:lnSpc>
              <a:spcBef>
                <a:spcPct val="0"/>
              </a:spcBef>
            </a:pPr>
          </a:p>
          <a:p>
            <a:pPr algn="l" marL="0" indent="0" lvl="0">
              <a:lnSpc>
                <a:spcPts val="2849"/>
              </a:lnSpc>
              <a:spcBef>
                <a:spcPct val="0"/>
              </a:spcBef>
            </a:pPr>
            <a:r>
              <a:rPr lang="en-US" sz="1899" strike="noStrike" u="none">
                <a:solidFill>
                  <a:srgbClr val="333333"/>
                </a:solidFill>
                <a:latin typeface="HK Grotesk"/>
                <a:ea typeface="HK Grotesk"/>
                <a:cs typeface="HK Grotesk"/>
                <a:sym typeface="HK Grotesk"/>
              </a:rPr>
              <a:t>Where x represents study hours</a:t>
            </a:r>
          </a:p>
          <a:p>
            <a:pPr algn="l" marL="0" indent="0" lvl="0">
              <a:lnSpc>
                <a:spcPts val="2849"/>
              </a:lnSpc>
              <a:spcBef>
                <a:spcPct val="0"/>
              </a:spcBef>
            </a:pPr>
            <a:r>
              <a:rPr lang="en-US" sz="1899" strike="noStrike" u="none">
                <a:solidFill>
                  <a:srgbClr val="333333"/>
                </a:solidFill>
                <a:latin typeface="HK Grotesk"/>
                <a:ea typeface="HK Grotesk"/>
                <a:cs typeface="HK Grotesk"/>
                <a:sym typeface="HK Grotesk"/>
              </a:rPr>
              <a:t>and y represents predicted</a:t>
            </a:r>
          </a:p>
          <a:p>
            <a:pPr algn="l" marL="0" indent="0" lvl="0">
              <a:lnSpc>
                <a:spcPts val="2849"/>
              </a:lnSpc>
              <a:spcBef>
                <a:spcPct val="0"/>
              </a:spcBef>
            </a:pPr>
            <a:r>
              <a:rPr lang="en-US" sz="1899" strike="noStrike" u="none">
                <a:solidFill>
                  <a:srgbClr val="333333"/>
                </a:solidFill>
                <a:latin typeface="HK Grotesk"/>
                <a:ea typeface="HK Grotesk"/>
                <a:cs typeface="HK Grotesk"/>
                <a:sym typeface="HK Grotesk"/>
              </a:rPr>
              <a:t>exam score.</a:t>
            </a:r>
          </a:p>
        </p:txBody>
      </p:sp>
      <p:grpSp>
        <p:nvGrpSpPr>
          <p:cNvPr name="Group 12" id="12"/>
          <p:cNvGrpSpPr/>
          <p:nvPr/>
        </p:nvGrpSpPr>
        <p:grpSpPr>
          <a:xfrm rot="0">
            <a:off x="6477000" y="2667000"/>
            <a:ext cx="5334000" cy="4762500"/>
            <a:chOff x="0" y="0"/>
            <a:chExt cx="7112000" cy="6350000"/>
          </a:xfrm>
        </p:grpSpPr>
        <p:sp>
          <p:nvSpPr>
            <p:cNvPr name="Freeform 13" id="13"/>
            <p:cNvSpPr/>
            <p:nvPr/>
          </p:nvSpPr>
          <p:spPr>
            <a:xfrm flipH="false" flipV="false" rot="0">
              <a:off x="0" y="0"/>
              <a:ext cx="7112000" cy="6350000"/>
            </a:xfrm>
            <a:custGeom>
              <a:avLst/>
              <a:gdLst/>
              <a:ahLst/>
              <a:cxnLst/>
              <a:rect r="r" b="b" t="t" l="l"/>
              <a:pathLst>
                <a:path h="6350000" w="7112000">
                  <a:moveTo>
                    <a:pt x="635000" y="0"/>
                  </a:moveTo>
                  <a:lnTo>
                    <a:pt x="6477000" y="0"/>
                  </a:lnTo>
                  <a:cubicBezTo>
                    <a:pt x="6827701" y="0"/>
                    <a:pt x="7112000" y="284299"/>
                    <a:pt x="7112000" y="635000"/>
                  </a:cubicBezTo>
                  <a:lnTo>
                    <a:pt x="7112000" y="5715000"/>
                  </a:lnTo>
                  <a:cubicBezTo>
                    <a:pt x="7112000" y="6065701"/>
                    <a:pt x="6827701" y="6350000"/>
                    <a:pt x="6477000" y="6350000"/>
                  </a:cubicBezTo>
                  <a:lnTo>
                    <a:pt x="635000" y="6350000"/>
                  </a:lnTo>
                  <a:cubicBezTo>
                    <a:pt x="284299" y="6350000"/>
                    <a:pt x="0" y="6065701"/>
                    <a:pt x="0" y="5715000"/>
                  </a:cubicBezTo>
                  <a:lnTo>
                    <a:pt x="0" y="635000"/>
                  </a:lnTo>
                  <a:cubicBezTo>
                    <a:pt x="0" y="284299"/>
                    <a:pt x="284299" y="0"/>
                    <a:pt x="635000" y="0"/>
                  </a:cubicBezTo>
                  <a:close/>
                </a:path>
              </a:pathLst>
            </a:custGeom>
            <a:solidFill>
              <a:srgbClr val="FFFFFF"/>
            </a:solidFill>
            <a:ln w="19050" cap="sq">
              <a:solidFill>
                <a:srgbClr val="0A4760"/>
              </a:solidFill>
              <a:prstDash val="solid"/>
              <a:miter/>
            </a:ln>
          </p:spPr>
        </p:sp>
      </p:grpSp>
      <p:grpSp>
        <p:nvGrpSpPr>
          <p:cNvPr name="Group 14" id="14"/>
          <p:cNvGrpSpPr/>
          <p:nvPr/>
        </p:nvGrpSpPr>
        <p:grpSpPr>
          <a:xfrm rot="0">
            <a:off x="6477000" y="2667000"/>
            <a:ext cx="5334000" cy="666750"/>
            <a:chOff x="0" y="0"/>
            <a:chExt cx="7112000" cy="889000"/>
          </a:xfrm>
        </p:grpSpPr>
        <p:sp>
          <p:nvSpPr>
            <p:cNvPr name="Freeform 15" id="15"/>
            <p:cNvSpPr/>
            <p:nvPr/>
          </p:nvSpPr>
          <p:spPr>
            <a:xfrm flipH="false" flipV="false" rot="0">
              <a:off x="0" y="0"/>
              <a:ext cx="7112000" cy="889000"/>
            </a:xfrm>
            <a:custGeom>
              <a:avLst/>
              <a:gdLst/>
              <a:ahLst/>
              <a:cxnLst/>
              <a:rect r="r" b="b" t="t" l="l"/>
              <a:pathLst>
                <a:path h="889000" w="7112000">
                  <a:moveTo>
                    <a:pt x="0" y="0"/>
                  </a:moveTo>
                  <a:lnTo>
                    <a:pt x="7112000" y="0"/>
                  </a:lnTo>
                  <a:lnTo>
                    <a:pt x="7112000" y="889000"/>
                  </a:lnTo>
                  <a:lnTo>
                    <a:pt x="0" y="889000"/>
                  </a:lnTo>
                  <a:close/>
                </a:path>
              </a:pathLst>
            </a:custGeom>
            <a:solidFill>
              <a:srgbClr val="0A4760"/>
            </a:solidFill>
          </p:spPr>
        </p:sp>
      </p:grpSp>
      <p:sp>
        <p:nvSpPr>
          <p:cNvPr name="TextBox 16" id="16"/>
          <p:cNvSpPr txBox="true"/>
          <p:nvPr/>
        </p:nvSpPr>
        <p:spPr>
          <a:xfrm rot="0">
            <a:off x="6667500" y="2867025"/>
            <a:ext cx="4953000" cy="29400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2199"/>
              </a:lnSpc>
              <a:spcBef>
                <a:spcPct val="0"/>
              </a:spcBef>
            </a:pPr>
            <a:r>
              <a:rPr lang="en-US" sz="2199" strike="noStrike" u="none">
                <a:solidFill>
                  <a:srgbClr val="FFFFFF"/>
                </a:solidFill>
                <a:latin typeface="Paalalabas Wide"/>
                <a:ea typeface="Paalalabas Wide"/>
                <a:cs typeface="Paalalabas Wide"/>
                <a:sym typeface="Paalalabas Wide"/>
              </a:rPr>
              <a:t>Step 2: Substitute Value</a:t>
            </a:r>
          </a:p>
        </p:txBody>
      </p:sp>
      <p:sp>
        <p:nvSpPr>
          <p:cNvPr name="TextBox 17" id="17"/>
          <p:cNvSpPr txBox="true"/>
          <p:nvPr/>
        </p:nvSpPr>
        <p:spPr>
          <a:xfrm rot="0">
            <a:off x="6762750" y="3467100"/>
            <a:ext cx="4762500" cy="245173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2849"/>
              </a:lnSpc>
              <a:spcBef>
                <a:spcPct val="0"/>
              </a:spcBef>
            </a:pPr>
            <a:r>
              <a:rPr lang="en-US" sz="1899" strike="noStrike" u="none">
                <a:solidFill>
                  <a:srgbClr val="333333"/>
                </a:solidFill>
                <a:latin typeface="HK Grotesk"/>
                <a:ea typeface="HK Grotesk"/>
                <a:cs typeface="HK Grotesk"/>
                <a:sym typeface="HK Grotesk"/>
              </a:rPr>
              <a:t>For a student studying 7 hours:</a:t>
            </a:r>
          </a:p>
          <a:p>
            <a:pPr algn="l" marL="0" indent="0" lvl="0">
              <a:lnSpc>
                <a:spcPts val="2849"/>
              </a:lnSpc>
              <a:spcBef>
                <a:spcPct val="0"/>
              </a:spcBef>
            </a:pPr>
          </a:p>
          <a:p>
            <a:pPr algn="l" marL="0" indent="0" lvl="0">
              <a:lnSpc>
                <a:spcPts val="2849"/>
              </a:lnSpc>
              <a:spcBef>
                <a:spcPct val="0"/>
              </a:spcBef>
            </a:pPr>
            <a:r>
              <a:rPr lang="en-US" b="true" sz="1899" strike="noStrike" u="none">
                <a:solidFill>
                  <a:srgbClr val="333333"/>
                </a:solidFill>
                <a:latin typeface="HK Grotesk Bold"/>
                <a:ea typeface="HK Grotesk Bold"/>
                <a:cs typeface="HK Grotesk Bold"/>
                <a:sym typeface="HK Grotesk Bold"/>
              </a:rPr>
              <a:t>y = 48 + 6(7)</a:t>
            </a:r>
          </a:p>
          <a:p>
            <a:pPr algn="l" marL="0" indent="0" lvl="0">
              <a:lnSpc>
                <a:spcPts val="2849"/>
              </a:lnSpc>
              <a:spcBef>
                <a:spcPct val="0"/>
              </a:spcBef>
            </a:pPr>
            <a:r>
              <a:rPr lang="en-US" b="true" sz="1899" strike="noStrike" u="none">
                <a:solidFill>
                  <a:srgbClr val="333333"/>
                </a:solidFill>
                <a:latin typeface="HK Grotesk Bold"/>
                <a:ea typeface="HK Grotesk Bold"/>
                <a:cs typeface="HK Grotesk Bold"/>
                <a:sym typeface="HK Grotesk Bold"/>
              </a:rPr>
              <a:t>y = 48 + 42</a:t>
            </a:r>
          </a:p>
          <a:p>
            <a:pPr algn="l" marL="0" indent="0" lvl="0">
              <a:lnSpc>
                <a:spcPts val="2849"/>
              </a:lnSpc>
              <a:spcBef>
                <a:spcPct val="0"/>
              </a:spcBef>
            </a:pPr>
          </a:p>
          <a:p>
            <a:pPr algn="l" marL="0" indent="0" lvl="0">
              <a:lnSpc>
                <a:spcPts val="2849"/>
              </a:lnSpc>
              <a:spcBef>
                <a:spcPct val="0"/>
              </a:spcBef>
            </a:pPr>
            <a:r>
              <a:rPr lang="en-US" sz="1899" strike="noStrike" u="none">
                <a:solidFill>
                  <a:srgbClr val="333333"/>
                </a:solidFill>
                <a:latin typeface="HK Grotesk"/>
                <a:ea typeface="HK Grotesk"/>
                <a:cs typeface="HK Grotesk"/>
                <a:sym typeface="HK Grotesk"/>
              </a:rPr>
              <a:t>Substitute x = 7 into the</a:t>
            </a:r>
          </a:p>
          <a:p>
            <a:pPr algn="l" marL="0" indent="0" lvl="0">
              <a:lnSpc>
                <a:spcPts val="2849"/>
              </a:lnSpc>
              <a:spcBef>
                <a:spcPct val="0"/>
              </a:spcBef>
            </a:pPr>
            <a:r>
              <a:rPr lang="en-US" sz="1899" strike="noStrike" u="none">
                <a:solidFill>
                  <a:srgbClr val="333333"/>
                </a:solidFill>
                <a:latin typeface="HK Grotesk"/>
                <a:ea typeface="HK Grotesk"/>
                <a:cs typeface="HK Grotesk"/>
                <a:sym typeface="HK Grotesk"/>
              </a:rPr>
              <a:t>regression equation.</a:t>
            </a:r>
          </a:p>
        </p:txBody>
      </p:sp>
      <p:grpSp>
        <p:nvGrpSpPr>
          <p:cNvPr name="Group 18" id="18"/>
          <p:cNvGrpSpPr/>
          <p:nvPr/>
        </p:nvGrpSpPr>
        <p:grpSpPr>
          <a:xfrm rot="0">
            <a:off x="12192000" y="2667000"/>
            <a:ext cx="5334000" cy="4762500"/>
            <a:chOff x="0" y="0"/>
            <a:chExt cx="7112000" cy="6350000"/>
          </a:xfrm>
        </p:grpSpPr>
        <p:sp>
          <p:nvSpPr>
            <p:cNvPr name="Freeform 19" id="19"/>
            <p:cNvSpPr/>
            <p:nvPr/>
          </p:nvSpPr>
          <p:spPr>
            <a:xfrm flipH="false" flipV="false" rot="0">
              <a:off x="0" y="0"/>
              <a:ext cx="7112000" cy="6350000"/>
            </a:xfrm>
            <a:custGeom>
              <a:avLst/>
              <a:gdLst/>
              <a:ahLst/>
              <a:cxnLst/>
              <a:rect r="r" b="b" t="t" l="l"/>
              <a:pathLst>
                <a:path h="6350000" w="7112000">
                  <a:moveTo>
                    <a:pt x="635000" y="0"/>
                  </a:moveTo>
                  <a:lnTo>
                    <a:pt x="6477000" y="0"/>
                  </a:lnTo>
                  <a:cubicBezTo>
                    <a:pt x="6827701" y="0"/>
                    <a:pt x="7112000" y="284299"/>
                    <a:pt x="7112000" y="635000"/>
                  </a:cubicBezTo>
                  <a:lnTo>
                    <a:pt x="7112000" y="5715000"/>
                  </a:lnTo>
                  <a:cubicBezTo>
                    <a:pt x="7112000" y="6065701"/>
                    <a:pt x="6827701" y="6350000"/>
                    <a:pt x="6477000" y="6350000"/>
                  </a:cubicBezTo>
                  <a:lnTo>
                    <a:pt x="635000" y="6350000"/>
                  </a:lnTo>
                  <a:cubicBezTo>
                    <a:pt x="284299" y="6350000"/>
                    <a:pt x="0" y="6065701"/>
                    <a:pt x="0" y="5715000"/>
                  </a:cubicBezTo>
                  <a:lnTo>
                    <a:pt x="0" y="635000"/>
                  </a:lnTo>
                  <a:cubicBezTo>
                    <a:pt x="0" y="284299"/>
                    <a:pt x="284299" y="0"/>
                    <a:pt x="635000" y="0"/>
                  </a:cubicBezTo>
                  <a:close/>
                </a:path>
              </a:pathLst>
            </a:custGeom>
            <a:solidFill>
              <a:srgbClr val="FFFFFF"/>
            </a:solidFill>
            <a:ln w="19050" cap="sq">
              <a:solidFill>
                <a:srgbClr val="0A4760"/>
              </a:solidFill>
              <a:prstDash val="solid"/>
              <a:miter/>
            </a:ln>
          </p:spPr>
        </p:sp>
      </p:grpSp>
      <p:grpSp>
        <p:nvGrpSpPr>
          <p:cNvPr name="Group 20" id="20"/>
          <p:cNvGrpSpPr/>
          <p:nvPr/>
        </p:nvGrpSpPr>
        <p:grpSpPr>
          <a:xfrm rot="0">
            <a:off x="12192000" y="2667000"/>
            <a:ext cx="5334000" cy="666750"/>
            <a:chOff x="0" y="0"/>
            <a:chExt cx="7112000" cy="889000"/>
          </a:xfrm>
        </p:grpSpPr>
        <p:sp>
          <p:nvSpPr>
            <p:cNvPr name="Freeform 21" id="21"/>
            <p:cNvSpPr/>
            <p:nvPr/>
          </p:nvSpPr>
          <p:spPr>
            <a:xfrm flipH="false" flipV="false" rot="0">
              <a:off x="0" y="0"/>
              <a:ext cx="7112000" cy="889000"/>
            </a:xfrm>
            <a:custGeom>
              <a:avLst/>
              <a:gdLst/>
              <a:ahLst/>
              <a:cxnLst/>
              <a:rect r="r" b="b" t="t" l="l"/>
              <a:pathLst>
                <a:path h="889000" w="7112000">
                  <a:moveTo>
                    <a:pt x="0" y="0"/>
                  </a:moveTo>
                  <a:lnTo>
                    <a:pt x="7112000" y="0"/>
                  </a:lnTo>
                  <a:lnTo>
                    <a:pt x="7112000" y="889000"/>
                  </a:lnTo>
                  <a:lnTo>
                    <a:pt x="0" y="889000"/>
                  </a:lnTo>
                  <a:close/>
                </a:path>
              </a:pathLst>
            </a:custGeom>
            <a:solidFill>
              <a:srgbClr val="0A4760"/>
            </a:solidFill>
          </p:spPr>
        </p:sp>
      </p:grpSp>
      <p:sp>
        <p:nvSpPr>
          <p:cNvPr name="TextBox 22" id="22"/>
          <p:cNvSpPr txBox="true"/>
          <p:nvPr/>
        </p:nvSpPr>
        <p:spPr>
          <a:xfrm rot="0">
            <a:off x="12382500" y="2867025"/>
            <a:ext cx="4953000" cy="29400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2199"/>
              </a:lnSpc>
              <a:spcBef>
                <a:spcPct val="0"/>
              </a:spcBef>
            </a:pPr>
            <a:r>
              <a:rPr lang="en-US" sz="2199" strike="noStrike" u="none">
                <a:solidFill>
                  <a:srgbClr val="FFFFFF"/>
                </a:solidFill>
                <a:latin typeface="Paalalabas Wide"/>
                <a:ea typeface="Paalalabas Wide"/>
                <a:cs typeface="Paalalabas Wide"/>
                <a:sym typeface="Paalalabas Wide"/>
              </a:rPr>
              <a:t>Step 3: Calculate Result</a:t>
            </a:r>
          </a:p>
        </p:txBody>
      </p:sp>
      <p:sp>
        <p:nvSpPr>
          <p:cNvPr name="TextBox 23" id="23"/>
          <p:cNvSpPr txBox="true"/>
          <p:nvPr/>
        </p:nvSpPr>
        <p:spPr>
          <a:xfrm rot="0">
            <a:off x="12477750" y="3467100"/>
            <a:ext cx="4762500" cy="245173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2849"/>
              </a:lnSpc>
              <a:spcBef>
                <a:spcPct val="0"/>
              </a:spcBef>
            </a:pPr>
            <a:r>
              <a:rPr lang="en-US" sz="1899" strike="noStrike" u="none">
                <a:solidFill>
                  <a:srgbClr val="333333"/>
                </a:solidFill>
                <a:latin typeface="HK Grotesk"/>
                <a:ea typeface="HK Grotesk"/>
                <a:cs typeface="HK Grotesk"/>
                <a:sym typeface="HK Grotesk"/>
              </a:rPr>
              <a:t>Final prediction:</a:t>
            </a:r>
          </a:p>
          <a:p>
            <a:pPr algn="l" marL="0" indent="0" lvl="0">
              <a:lnSpc>
                <a:spcPts val="2849"/>
              </a:lnSpc>
              <a:spcBef>
                <a:spcPct val="0"/>
              </a:spcBef>
            </a:pPr>
          </a:p>
          <a:p>
            <a:pPr algn="l" marL="0" indent="0" lvl="0">
              <a:lnSpc>
                <a:spcPts val="2849"/>
              </a:lnSpc>
              <a:spcBef>
                <a:spcPct val="0"/>
              </a:spcBef>
            </a:pPr>
            <a:r>
              <a:rPr lang="en-US" b="true" sz="1899" strike="noStrike" u="none">
                <a:solidFill>
                  <a:srgbClr val="333333"/>
                </a:solidFill>
                <a:latin typeface="HK Grotesk Bold"/>
                <a:ea typeface="HK Grotesk Bold"/>
                <a:cs typeface="HK Grotesk Bold"/>
                <a:sym typeface="HK Grotesk Bold"/>
              </a:rPr>
              <a:t>y = 90 points</a:t>
            </a:r>
          </a:p>
          <a:p>
            <a:pPr algn="l" marL="0" indent="0" lvl="0">
              <a:lnSpc>
                <a:spcPts val="2849"/>
              </a:lnSpc>
              <a:spcBef>
                <a:spcPct val="0"/>
              </a:spcBef>
            </a:pPr>
          </a:p>
          <a:p>
            <a:pPr algn="l" marL="0" indent="0" lvl="0">
              <a:lnSpc>
                <a:spcPts val="2849"/>
              </a:lnSpc>
              <a:spcBef>
                <a:spcPct val="0"/>
              </a:spcBef>
            </a:pPr>
            <a:r>
              <a:rPr lang="en-US" sz="1899" strike="noStrike" u="none">
                <a:solidFill>
                  <a:srgbClr val="333333"/>
                </a:solidFill>
                <a:latin typeface="HK Grotesk"/>
                <a:ea typeface="HK Grotesk"/>
                <a:cs typeface="HK Grotesk"/>
                <a:sym typeface="HK Grotesk"/>
              </a:rPr>
              <a:t>A student studying 7 hours is</a:t>
            </a:r>
          </a:p>
          <a:p>
            <a:pPr algn="l" marL="0" indent="0" lvl="0">
              <a:lnSpc>
                <a:spcPts val="2849"/>
              </a:lnSpc>
              <a:spcBef>
                <a:spcPct val="0"/>
              </a:spcBef>
            </a:pPr>
            <a:r>
              <a:rPr lang="en-US" sz="1899" strike="noStrike" u="none">
                <a:solidFill>
                  <a:srgbClr val="333333"/>
                </a:solidFill>
                <a:latin typeface="HK Grotesk"/>
                <a:ea typeface="HK Grotesk"/>
                <a:cs typeface="HK Grotesk"/>
                <a:sym typeface="HK Grotesk"/>
              </a:rPr>
              <a:t>predicted to score 90 on</a:t>
            </a:r>
          </a:p>
          <a:p>
            <a:pPr algn="l" marL="0" indent="0" lvl="0">
              <a:lnSpc>
                <a:spcPts val="2849"/>
              </a:lnSpc>
              <a:spcBef>
                <a:spcPct val="0"/>
              </a:spcBef>
            </a:pPr>
            <a:r>
              <a:rPr lang="en-US" sz="1899" strike="noStrike" u="none">
                <a:solidFill>
                  <a:srgbClr val="333333"/>
                </a:solidFill>
                <a:latin typeface="HK Grotesk"/>
                <a:ea typeface="HK Grotesk"/>
                <a:cs typeface="HK Grotesk"/>
                <a:sym typeface="HK Grotesk"/>
              </a:rPr>
              <a:t>the exam.</a:t>
            </a:r>
          </a:p>
        </p:txBody>
      </p:sp>
      <p:sp>
        <p:nvSpPr>
          <p:cNvPr name="AutoShape 24" id="24"/>
          <p:cNvSpPr/>
          <p:nvPr/>
        </p:nvSpPr>
        <p:spPr>
          <a:xfrm>
            <a:off x="6143625" y="5048250"/>
            <a:ext cx="285750" cy="0"/>
          </a:xfrm>
          <a:prstGeom prst="line">
            <a:avLst/>
          </a:prstGeom>
          <a:ln cap="rnd" w="28575">
            <a:solidFill>
              <a:srgbClr val="0A4760"/>
            </a:solidFill>
            <a:prstDash val="solid"/>
            <a:headEnd type="none" len="sm" w="sm"/>
            <a:tailEnd type="triangle" len="med" w="lg"/>
          </a:ln>
        </p:spPr>
      </p:sp>
      <p:sp>
        <p:nvSpPr>
          <p:cNvPr name="AutoShape 25" id="25"/>
          <p:cNvSpPr/>
          <p:nvPr/>
        </p:nvSpPr>
        <p:spPr>
          <a:xfrm>
            <a:off x="11858625" y="5048250"/>
            <a:ext cx="285750" cy="0"/>
          </a:xfrm>
          <a:prstGeom prst="line">
            <a:avLst/>
          </a:prstGeom>
          <a:ln cap="rnd" w="28575">
            <a:solidFill>
              <a:srgbClr val="0A4760"/>
            </a:solidFill>
            <a:prstDash val="solid"/>
            <a:headEnd type="none" len="sm" w="sm"/>
            <a:tailEnd type="triangle" len="med" w="lg"/>
          </a:ln>
        </p:spPr>
      </p:sp>
      <p:sp>
        <p:nvSpPr>
          <p:cNvPr name="AutoShape 26" id="26"/>
          <p:cNvSpPr/>
          <p:nvPr/>
        </p:nvSpPr>
        <p:spPr>
          <a:xfrm>
            <a:off x="2476500" y="9334500"/>
            <a:ext cx="13335000" cy="0"/>
          </a:xfrm>
          <a:prstGeom prst="line">
            <a:avLst/>
          </a:prstGeom>
          <a:ln cap="rnd" w="19050">
            <a:solidFill>
              <a:srgbClr val="0A4760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TextBox 27" id="27"/>
          <p:cNvSpPr txBox="true"/>
          <p:nvPr/>
        </p:nvSpPr>
        <p:spPr>
          <a:xfrm rot="0">
            <a:off x="13335000" y="9915525"/>
            <a:ext cx="4762500" cy="17335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r" marL="0" indent="0" lvl="0">
              <a:lnSpc>
                <a:spcPts val="1200"/>
              </a:lnSpc>
              <a:spcBef>
                <a:spcPct val="0"/>
              </a:spcBef>
            </a:pPr>
            <a:r>
              <a:rPr lang="en-US" sz="1200" strike="noStrike" u="none">
                <a:solidFill>
                  <a:srgbClr val="888888"/>
                </a:solidFill>
                <a:latin typeface="HK Grotesk"/>
                <a:ea typeface="HK Grotesk"/>
                <a:cs typeface="HK Grotesk"/>
                <a:sym typeface="HK Grotesk"/>
              </a:rPr>
              <a:t>Source: Author, Made by Canva</a:t>
            </a:r>
          </a:p>
        </p:txBody>
      </p:sp>
    </p:spTree>
  </p:cSld>
  <p:clrMapOvr>
    <a:masterClrMapping/>
  </p:clrMapOvr>
</p:sld>
</file>

<file path=ppt/slides/slide27.xml><?xml version="1.0" encoding="utf-8"?>
<p:sld xmlns:p="http://schemas.openxmlformats.org/presentationml/2006/main" xmlns:a="http://schemas.openxmlformats.org/drawingml/2006/main">
  <p:cSld>
    <p:bg>
      <p:bgPr>
        <a:solidFill>
          <a:srgbClr val="F8FAFB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0" y="0"/>
            <a:ext cx="18288000" cy="2095500"/>
            <a:chOff x="0" y="0"/>
            <a:chExt cx="24384000" cy="2794000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24384000" cy="2794000"/>
            </a:xfrm>
            <a:custGeom>
              <a:avLst/>
              <a:gdLst/>
              <a:ahLst/>
              <a:cxnLst/>
              <a:rect r="r" b="b" t="t" l="l"/>
              <a:pathLst>
                <a:path h="2794000" w="24384000">
                  <a:moveTo>
                    <a:pt x="0" y="0"/>
                  </a:moveTo>
                  <a:lnTo>
                    <a:pt x="24384000" y="0"/>
                  </a:lnTo>
                  <a:lnTo>
                    <a:pt x="24384000" y="2794000"/>
                  </a:lnTo>
                  <a:lnTo>
                    <a:pt x="0" y="2794000"/>
                  </a:lnTo>
                  <a:close/>
                </a:path>
              </a:pathLst>
            </a:custGeom>
            <a:solidFill>
              <a:srgbClr val="0A4760"/>
            </a:solidFill>
          </p:spPr>
        </p:sp>
      </p:grpSp>
      <p:sp>
        <p:nvSpPr>
          <p:cNvPr name="TextBox 4" id="4"/>
          <p:cNvSpPr txBox="true"/>
          <p:nvPr/>
        </p:nvSpPr>
        <p:spPr>
          <a:xfrm rot="0">
            <a:off x="1524000" y="590550"/>
            <a:ext cx="15240000" cy="63806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4498"/>
              </a:lnSpc>
              <a:spcBef>
                <a:spcPct val="0"/>
              </a:spcBef>
            </a:pPr>
            <a:r>
              <a:rPr lang="en-US" sz="5622" strike="noStrike" u="none">
                <a:solidFill>
                  <a:srgbClr val="FFFFFF"/>
                </a:solidFill>
                <a:latin typeface="Paalalabas Wide"/>
                <a:ea typeface="Paalalabas Wide"/>
                <a:cs typeface="Paalalabas Wide"/>
                <a:sym typeface="Paalalabas Wide"/>
              </a:rPr>
              <a:t>Correlation vs Regression</a:t>
            </a:r>
          </a:p>
        </p:txBody>
      </p:sp>
      <p:sp>
        <p:nvSpPr>
          <p:cNvPr name="TextBox 5" id="5"/>
          <p:cNvSpPr txBox="true"/>
          <p:nvPr/>
        </p:nvSpPr>
        <p:spPr>
          <a:xfrm rot="0">
            <a:off x="1524000" y="1371600"/>
            <a:ext cx="11430000" cy="3143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2400"/>
              </a:lnSpc>
              <a:spcBef>
                <a:spcPct val="0"/>
              </a:spcBef>
            </a:pPr>
            <a:r>
              <a:rPr lang="en-US" sz="2000" strike="noStrike" u="none">
                <a:solidFill>
                  <a:srgbClr val="A8D4E6"/>
                </a:solidFill>
                <a:latin typeface="HK Grotesk"/>
                <a:ea typeface="HK Grotesk"/>
                <a:cs typeface="HK Grotesk"/>
                <a:sym typeface="HK Grotesk"/>
              </a:rPr>
              <a:t>Understanding the key differences between two related statistical methods</a:t>
            </a:r>
          </a:p>
        </p:txBody>
      </p:sp>
      <p:grpSp>
        <p:nvGrpSpPr>
          <p:cNvPr name="Group 6" id="6"/>
          <p:cNvGrpSpPr/>
          <p:nvPr/>
        </p:nvGrpSpPr>
        <p:grpSpPr>
          <a:xfrm rot="0">
            <a:off x="762000" y="2667000"/>
            <a:ext cx="5334000" cy="4762500"/>
            <a:chOff x="0" y="0"/>
            <a:chExt cx="7112000" cy="6350000"/>
          </a:xfrm>
        </p:grpSpPr>
        <p:sp>
          <p:nvSpPr>
            <p:cNvPr name="Freeform 7" id="7"/>
            <p:cNvSpPr/>
            <p:nvPr/>
          </p:nvSpPr>
          <p:spPr>
            <a:xfrm flipH="false" flipV="false" rot="0">
              <a:off x="0" y="0"/>
              <a:ext cx="7112000" cy="6350000"/>
            </a:xfrm>
            <a:custGeom>
              <a:avLst/>
              <a:gdLst/>
              <a:ahLst/>
              <a:cxnLst/>
              <a:rect r="r" b="b" t="t" l="l"/>
              <a:pathLst>
                <a:path h="6350000" w="7112000">
                  <a:moveTo>
                    <a:pt x="635000" y="0"/>
                  </a:moveTo>
                  <a:lnTo>
                    <a:pt x="6477000" y="0"/>
                  </a:lnTo>
                  <a:cubicBezTo>
                    <a:pt x="6827701" y="0"/>
                    <a:pt x="7112000" y="284299"/>
                    <a:pt x="7112000" y="635000"/>
                  </a:cubicBezTo>
                  <a:lnTo>
                    <a:pt x="7112000" y="5715000"/>
                  </a:lnTo>
                  <a:cubicBezTo>
                    <a:pt x="7112000" y="6065701"/>
                    <a:pt x="6827701" y="6350000"/>
                    <a:pt x="6477000" y="6350000"/>
                  </a:cubicBezTo>
                  <a:lnTo>
                    <a:pt x="635000" y="6350000"/>
                  </a:lnTo>
                  <a:cubicBezTo>
                    <a:pt x="284299" y="6350000"/>
                    <a:pt x="0" y="6065701"/>
                    <a:pt x="0" y="5715000"/>
                  </a:cubicBezTo>
                  <a:lnTo>
                    <a:pt x="0" y="635000"/>
                  </a:lnTo>
                  <a:cubicBezTo>
                    <a:pt x="0" y="284299"/>
                    <a:pt x="284299" y="0"/>
                    <a:pt x="635000" y="0"/>
                  </a:cubicBezTo>
                  <a:close/>
                </a:path>
              </a:pathLst>
            </a:custGeom>
            <a:solidFill>
              <a:srgbClr val="FFFFFF"/>
            </a:solidFill>
            <a:ln w="19050" cap="sq">
              <a:solidFill>
                <a:srgbClr val="0A4760"/>
              </a:solidFill>
              <a:prstDash val="solid"/>
              <a:miter/>
            </a:ln>
          </p:spPr>
        </p:sp>
      </p:grpSp>
      <p:grpSp>
        <p:nvGrpSpPr>
          <p:cNvPr name="Group 8" id="8"/>
          <p:cNvGrpSpPr/>
          <p:nvPr/>
        </p:nvGrpSpPr>
        <p:grpSpPr>
          <a:xfrm rot="0">
            <a:off x="762000" y="2667000"/>
            <a:ext cx="5334000" cy="666750"/>
            <a:chOff x="0" y="0"/>
            <a:chExt cx="7112000" cy="889000"/>
          </a:xfrm>
        </p:grpSpPr>
        <p:sp>
          <p:nvSpPr>
            <p:cNvPr name="Freeform 9" id="9"/>
            <p:cNvSpPr/>
            <p:nvPr/>
          </p:nvSpPr>
          <p:spPr>
            <a:xfrm flipH="false" flipV="false" rot="0">
              <a:off x="0" y="0"/>
              <a:ext cx="7112000" cy="889000"/>
            </a:xfrm>
            <a:custGeom>
              <a:avLst/>
              <a:gdLst/>
              <a:ahLst/>
              <a:cxnLst/>
              <a:rect r="r" b="b" t="t" l="l"/>
              <a:pathLst>
                <a:path h="889000" w="7112000">
                  <a:moveTo>
                    <a:pt x="0" y="0"/>
                  </a:moveTo>
                  <a:lnTo>
                    <a:pt x="7112000" y="0"/>
                  </a:lnTo>
                  <a:lnTo>
                    <a:pt x="7112000" y="889000"/>
                  </a:lnTo>
                  <a:lnTo>
                    <a:pt x="0" y="889000"/>
                  </a:lnTo>
                  <a:close/>
                </a:path>
              </a:pathLst>
            </a:custGeom>
            <a:solidFill>
              <a:srgbClr val="0A4760"/>
            </a:solidFill>
          </p:spPr>
        </p:sp>
      </p:grpSp>
      <p:sp>
        <p:nvSpPr>
          <p:cNvPr name="TextBox 10" id="10"/>
          <p:cNvSpPr txBox="true"/>
          <p:nvPr/>
        </p:nvSpPr>
        <p:spPr>
          <a:xfrm rot="0">
            <a:off x="952500" y="2838450"/>
            <a:ext cx="4953000" cy="33718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2400"/>
              </a:lnSpc>
              <a:spcBef>
                <a:spcPct val="0"/>
              </a:spcBef>
            </a:pPr>
            <a:r>
              <a:rPr lang="en-US" sz="2400" strike="noStrike" u="none">
                <a:solidFill>
                  <a:srgbClr val="FFFFFF"/>
                </a:solidFill>
                <a:latin typeface="Paalalabas Wide"/>
                <a:ea typeface="Paalalabas Wide"/>
                <a:cs typeface="Paalalabas Wide"/>
                <a:sym typeface="Paalalabas Wide"/>
              </a:rPr>
              <a:t>Correlation</a:t>
            </a:r>
          </a:p>
        </p:txBody>
      </p:sp>
      <p:sp>
        <p:nvSpPr>
          <p:cNvPr name="TextBox 11" id="11"/>
          <p:cNvSpPr txBox="true"/>
          <p:nvPr/>
        </p:nvSpPr>
        <p:spPr>
          <a:xfrm rot="0">
            <a:off x="1047750" y="3467100"/>
            <a:ext cx="4762500" cy="245173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2849"/>
              </a:lnSpc>
              <a:spcBef>
                <a:spcPct val="0"/>
              </a:spcBef>
            </a:pPr>
            <a:r>
              <a:rPr lang="en-US" sz="1899" strike="noStrike" u="none">
                <a:solidFill>
                  <a:srgbClr val="333333"/>
                </a:solidFill>
                <a:latin typeface="HK Grotesk"/>
                <a:ea typeface="HK Grotesk"/>
                <a:cs typeface="HK Grotesk"/>
                <a:sym typeface="HK Grotesk"/>
              </a:rPr>
              <a:t>- Measures relationship strength</a:t>
            </a:r>
          </a:p>
          <a:p>
            <a:pPr algn="l" marL="0" indent="0" lvl="0">
              <a:lnSpc>
                <a:spcPts val="2849"/>
              </a:lnSpc>
              <a:spcBef>
                <a:spcPct val="0"/>
              </a:spcBef>
            </a:pPr>
            <a:r>
              <a:rPr lang="en-US" sz="1899" strike="noStrike" u="none">
                <a:solidFill>
                  <a:srgbClr val="333333"/>
                </a:solidFill>
                <a:latin typeface="HK Grotesk"/>
                <a:ea typeface="HK Grotesk"/>
                <a:cs typeface="HK Grotesk"/>
                <a:sym typeface="HK Grotesk"/>
              </a:rPr>
              <a:t>- Output: Coefficient (r)</a:t>
            </a:r>
          </a:p>
          <a:p>
            <a:pPr algn="l" marL="0" indent="0" lvl="0">
              <a:lnSpc>
                <a:spcPts val="2849"/>
              </a:lnSpc>
              <a:spcBef>
                <a:spcPct val="0"/>
              </a:spcBef>
            </a:pPr>
            <a:r>
              <a:rPr lang="en-US" sz="1899" strike="noStrike" u="none">
                <a:solidFill>
                  <a:srgbClr val="333333"/>
                </a:solidFill>
                <a:latin typeface="HK Grotesk"/>
                <a:ea typeface="HK Grotesk"/>
                <a:cs typeface="HK Grotesk"/>
                <a:sym typeface="HK Grotesk"/>
              </a:rPr>
              <a:t>- Range: -1 to +1</a:t>
            </a:r>
          </a:p>
          <a:p>
            <a:pPr algn="l" marL="0" indent="0" lvl="0">
              <a:lnSpc>
                <a:spcPts val="2849"/>
              </a:lnSpc>
              <a:spcBef>
                <a:spcPct val="0"/>
              </a:spcBef>
            </a:pPr>
            <a:r>
              <a:rPr lang="en-US" sz="1899" strike="noStrike" u="none">
                <a:solidFill>
                  <a:srgbClr val="333333"/>
                </a:solidFill>
                <a:latin typeface="HK Grotesk"/>
                <a:ea typeface="HK Grotesk"/>
                <a:cs typeface="HK Grotesk"/>
                <a:sym typeface="HK Grotesk"/>
              </a:rPr>
              <a:t>- Direction: Symmetric</a:t>
            </a:r>
          </a:p>
          <a:p>
            <a:pPr algn="l" marL="0" indent="0" lvl="0">
              <a:lnSpc>
                <a:spcPts val="2849"/>
              </a:lnSpc>
              <a:spcBef>
                <a:spcPct val="0"/>
              </a:spcBef>
            </a:pPr>
            <a:r>
              <a:rPr lang="en-US" sz="1899" strike="noStrike" u="none">
                <a:solidFill>
                  <a:srgbClr val="333333"/>
                </a:solidFill>
                <a:latin typeface="HK Grotesk"/>
                <a:ea typeface="HK Grotesk"/>
                <a:cs typeface="HK Grotesk"/>
                <a:sym typeface="HK Grotesk"/>
              </a:rPr>
              <a:t>- Use: Describe association</a:t>
            </a:r>
          </a:p>
          <a:p>
            <a:pPr algn="l" marL="0" indent="0" lvl="0">
              <a:lnSpc>
                <a:spcPts val="2849"/>
              </a:lnSpc>
              <a:spcBef>
                <a:spcPct val="0"/>
              </a:spcBef>
            </a:pPr>
            <a:r>
              <a:rPr lang="en-US" sz="1899" strike="noStrike" u="none">
                <a:solidFill>
                  <a:srgbClr val="333333"/>
                </a:solidFill>
                <a:latin typeface="HK Grotesk"/>
                <a:ea typeface="HK Grotesk"/>
                <a:cs typeface="HK Grotesk"/>
                <a:sym typeface="HK Grotesk"/>
              </a:rPr>
              <a:t>- Answers: How strongly are</a:t>
            </a:r>
          </a:p>
          <a:p>
            <a:pPr algn="l" marL="0" indent="0" lvl="0">
              <a:lnSpc>
                <a:spcPts val="2849"/>
              </a:lnSpc>
              <a:spcBef>
                <a:spcPct val="0"/>
              </a:spcBef>
            </a:pPr>
            <a:r>
              <a:rPr lang="en-US" sz="1899" strike="noStrike" u="none">
                <a:solidFill>
                  <a:srgbClr val="333333"/>
                </a:solidFill>
                <a:latin typeface="HK Grotesk"/>
                <a:ea typeface="HK Grotesk"/>
                <a:cs typeface="HK Grotesk"/>
                <a:sym typeface="HK Grotesk"/>
              </a:rPr>
              <a:t>  variables related?</a:t>
            </a:r>
          </a:p>
        </p:txBody>
      </p:sp>
      <p:grpSp>
        <p:nvGrpSpPr>
          <p:cNvPr name="Group 12" id="12"/>
          <p:cNvGrpSpPr/>
          <p:nvPr/>
        </p:nvGrpSpPr>
        <p:grpSpPr>
          <a:xfrm rot="0">
            <a:off x="6477000" y="2667000"/>
            <a:ext cx="5334000" cy="4762500"/>
            <a:chOff x="0" y="0"/>
            <a:chExt cx="7112000" cy="6350000"/>
          </a:xfrm>
        </p:grpSpPr>
        <p:sp>
          <p:nvSpPr>
            <p:cNvPr name="Freeform 13" id="13"/>
            <p:cNvSpPr/>
            <p:nvPr/>
          </p:nvSpPr>
          <p:spPr>
            <a:xfrm flipH="false" flipV="false" rot="0">
              <a:off x="0" y="0"/>
              <a:ext cx="7112000" cy="6350000"/>
            </a:xfrm>
            <a:custGeom>
              <a:avLst/>
              <a:gdLst/>
              <a:ahLst/>
              <a:cxnLst/>
              <a:rect r="r" b="b" t="t" l="l"/>
              <a:pathLst>
                <a:path h="6350000" w="7112000">
                  <a:moveTo>
                    <a:pt x="635000" y="0"/>
                  </a:moveTo>
                  <a:lnTo>
                    <a:pt x="6477000" y="0"/>
                  </a:lnTo>
                  <a:cubicBezTo>
                    <a:pt x="6827701" y="0"/>
                    <a:pt x="7112000" y="284299"/>
                    <a:pt x="7112000" y="635000"/>
                  </a:cubicBezTo>
                  <a:lnTo>
                    <a:pt x="7112000" y="5715000"/>
                  </a:lnTo>
                  <a:cubicBezTo>
                    <a:pt x="7112000" y="6065701"/>
                    <a:pt x="6827701" y="6350000"/>
                    <a:pt x="6477000" y="6350000"/>
                  </a:cubicBezTo>
                  <a:lnTo>
                    <a:pt x="635000" y="6350000"/>
                  </a:lnTo>
                  <a:cubicBezTo>
                    <a:pt x="284299" y="6350000"/>
                    <a:pt x="0" y="6065701"/>
                    <a:pt x="0" y="5715000"/>
                  </a:cubicBezTo>
                  <a:lnTo>
                    <a:pt x="0" y="635000"/>
                  </a:lnTo>
                  <a:cubicBezTo>
                    <a:pt x="0" y="284299"/>
                    <a:pt x="284299" y="0"/>
                    <a:pt x="635000" y="0"/>
                  </a:cubicBezTo>
                  <a:close/>
                </a:path>
              </a:pathLst>
            </a:custGeom>
            <a:solidFill>
              <a:srgbClr val="FFFFFF"/>
            </a:solidFill>
            <a:ln w="19050" cap="sq">
              <a:solidFill>
                <a:srgbClr val="0A4760"/>
              </a:solidFill>
              <a:prstDash val="solid"/>
              <a:miter/>
            </a:ln>
          </p:spPr>
        </p:sp>
      </p:grpSp>
      <p:grpSp>
        <p:nvGrpSpPr>
          <p:cNvPr name="Group 14" id="14"/>
          <p:cNvGrpSpPr/>
          <p:nvPr/>
        </p:nvGrpSpPr>
        <p:grpSpPr>
          <a:xfrm rot="0">
            <a:off x="6477000" y="2667000"/>
            <a:ext cx="5334000" cy="666750"/>
            <a:chOff x="0" y="0"/>
            <a:chExt cx="7112000" cy="889000"/>
          </a:xfrm>
        </p:grpSpPr>
        <p:sp>
          <p:nvSpPr>
            <p:cNvPr name="Freeform 15" id="15"/>
            <p:cNvSpPr/>
            <p:nvPr/>
          </p:nvSpPr>
          <p:spPr>
            <a:xfrm flipH="false" flipV="false" rot="0">
              <a:off x="0" y="0"/>
              <a:ext cx="7112000" cy="889000"/>
            </a:xfrm>
            <a:custGeom>
              <a:avLst/>
              <a:gdLst/>
              <a:ahLst/>
              <a:cxnLst/>
              <a:rect r="r" b="b" t="t" l="l"/>
              <a:pathLst>
                <a:path h="889000" w="7112000">
                  <a:moveTo>
                    <a:pt x="0" y="0"/>
                  </a:moveTo>
                  <a:lnTo>
                    <a:pt x="7112000" y="0"/>
                  </a:lnTo>
                  <a:lnTo>
                    <a:pt x="7112000" y="889000"/>
                  </a:lnTo>
                  <a:lnTo>
                    <a:pt x="0" y="889000"/>
                  </a:lnTo>
                  <a:close/>
                </a:path>
              </a:pathLst>
            </a:custGeom>
            <a:solidFill>
              <a:srgbClr val="0A4760"/>
            </a:solidFill>
          </p:spPr>
        </p:sp>
      </p:grpSp>
      <p:sp>
        <p:nvSpPr>
          <p:cNvPr name="TextBox 16" id="16"/>
          <p:cNvSpPr txBox="true"/>
          <p:nvPr/>
        </p:nvSpPr>
        <p:spPr>
          <a:xfrm rot="0">
            <a:off x="6667500" y="2838450"/>
            <a:ext cx="4953000" cy="33718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2400"/>
              </a:lnSpc>
              <a:spcBef>
                <a:spcPct val="0"/>
              </a:spcBef>
            </a:pPr>
            <a:r>
              <a:rPr lang="en-US" sz="2400" strike="noStrike" u="none">
                <a:solidFill>
                  <a:srgbClr val="FFFFFF"/>
                </a:solidFill>
                <a:latin typeface="Paalalabas Wide"/>
                <a:ea typeface="Paalalabas Wide"/>
                <a:cs typeface="Paalalabas Wide"/>
                <a:sym typeface="Paalalabas Wide"/>
              </a:rPr>
              <a:t>Regression</a:t>
            </a:r>
          </a:p>
        </p:txBody>
      </p:sp>
      <p:sp>
        <p:nvSpPr>
          <p:cNvPr name="TextBox 17" id="17"/>
          <p:cNvSpPr txBox="true"/>
          <p:nvPr/>
        </p:nvSpPr>
        <p:spPr>
          <a:xfrm rot="0">
            <a:off x="6762750" y="3467100"/>
            <a:ext cx="4762500" cy="245173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2849"/>
              </a:lnSpc>
              <a:spcBef>
                <a:spcPct val="0"/>
              </a:spcBef>
            </a:pPr>
            <a:r>
              <a:rPr lang="en-US" sz="1899" strike="noStrike" u="none">
                <a:solidFill>
                  <a:srgbClr val="333333"/>
                </a:solidFill>
                <a:latin typeface="HK Grotesk"/>
                <a:ea typeface="HK Grotesk"/>
                <a:cs typeface="HK Grotesk"/>
                <a:sym typeface="HK Grotesk"/>
              </a:rPr>
              <a:t>- Predicts outcomes</a:t>
            </a:r>
          </a:p>
          <a:p>
            <a:pPr algn="l" marL="0" indent="0" lvl="0">
              <a:lnSpc>
                <a:spcPts val="2849"/>
              </a:lnSpc>
              <a:spcBef>
                <a:spcPct val="0"/>
              </a:spcBef>
            </a:pPr>
            <a:r>
              <a:rPr lang="en-US" sz="1899" strike="noStrike" u="none">
                <a:solidFill>
                  <a:srgbClr val="333333"/>
                </a:solidFill>
                <a:latin typeface="HK Grotesk"/>
                <a:ea typeface="HK Grotesk"/>
                <a:cs typeface="HK Grotesk"/>
                <a:sym typeface="HK Grotesk"/>
              </a:rPr>
              <a:t>- Output: Equation (y = a + bx)</a:t>
            </a:r>
          </a:p>
          <a:p>
            <a:pPr algn="l" marL="0" indent="0" lvl="0">
              <a:lnSpc>
                <a:spcPts val="2849"/>
              </a:lnSpc>
              <a:spcBef>
                <a:spcPct val="0"/>
              </a:spcBef>
            </a:pPr>
            <a:r>
              <a:rPr lang="en-US" sz="1899" strike="noStrike" u="none">
                <a:solidFill>
                  <a:srgbClr val="333333"/>
                </a:solidFill>
                <a:latin typeface="HK Grotesk"/>
                <a:ea typeface="HK Grotesk"/>
                <a:cs typeface="HK Grotesk"/>
                <a:sym typeface="HK Grotesk"/>
              </a:rPr>
              <a:t>- Range: Unlimited</a:t>
            </a:r>
          </a:p>
          <a:p>
            <a:pPr algn="l" marL="0" indent="0" lvl="0">
              <a:lnSpc>
                <a:spcPts val="2849"/>
              </a:lnSpc>
              <a:spcBef>
                <a:spcPct val="0"/>
              </a:spcBef>
            </a:pPr>
            <a:r>
              <a:rPr lang="en-US" sz="1899" strike="noStrike" u="none">
                <a:solidFill>
                  <a:srgbClr val="333333"/>
                </a:solidFill>
                <a:latin typeface="HK Grotesk"/>
                <a:ea typeface="HK Grotesk"/>
                <a:cs typeface="HK Grotesk"/>
                <a:sym typeface="HK Grotesk"/>
              </a:rPr>
              <a:t>- Direction: Asymmetric (X→Y)</a:t>
            </a:r>
          </a:p>
          <a:p>
            <a:pPr algn="l" marL="0" indent="0" lvl="0">
              <a:lnSpc>
                <a:spcPts val="2849"/>
              </a:lnSpc>
              <a:spcBef>
                <a:spcPct val="0"/>
              </a:spcBef>
            </a:pPr>
            <a:r>
              <a:rPr lang="en-US" sz="1899" strike="noStrike" u="none">
                <a:solidFill>
                  <a:srgbClr val="333333"/>
                </a:solidFill>
                <a:latin typeface="HK Grotesk"/>
                <a:ea typeface="HK Grotesk"/>
                <a:cs typeface="HK Grotesk"/>
                <a:sym typeface="HK Grotesk"/>
              </a:rPr>
              <a:t>- Use: Make predictions</a:t>
            </a:r>
          </a:p>
          <a:p>
            <a:pPr algn="l" marL="0" indent="0" lvl="0">
              <a:lnSpc>
                <a:spcPts val="2849"/>
              </a:lnSpc>
              <a:spcBef>
                <a:spcPct val="0"/>
              </a:spcBef>
            </a:pPr>
            <a:r>
              <a:rPr lang="en-US" sz="1899" strike="noStrike" u="none">
                <a:solidFill>
                  <a:srgbClr val="333333"/>
                </a:solidFill>
                <a:latin typeface="HK Grotesk"/>
                <a:ea typeface="HK Grotesk"/>
                <a:cs typeface="HK Grotesk"/>
                <a:sym typeface="HK Grotesk"/>
              </a:rPr>
              <a:t>- Answers: What value of Y</a:t>
            </a:r>
          </a:p>
          <a:p>
            <a:pPr algn="l" marL="0" indent="0" lvl="0">
              <a:lnSpc>
                <a:spcPts val="2849"/>
              </a:lnSpc>
              <a:spcBef>
                <a:spcPct val="0"/>
              </a:spcBef>
            </a:pPr>
            <a:r>
              <a:rPr lang="en-US" sz="1899" strike="noStrike" u="none">
                <a:solidFill>
                  <a:srgbClr val="333333"/>
                </a:solidFill>
                <a:latin typeface="HK Grotesk"/>
                <a:ea typeface="HK Grotesk"/>
                <a:cs typeface="HK Grotesk"/>
                <a:sym typeface="HK Grotesk"/>
              </a:rPr>
              <a:t>  do we expect for a given X?</a:t>
            </a:r>
          </a:p>
        </p:txBody>
      </p:sp>
      <p:grpSp>
        <p:nvGrpSpPr>
          <p:cNvPr name="Group 18" id="18"/>
          <p:cNvGrpSpPr/>
          <p:nvPr/>
        </p:nvGrpSpPr>
        <p:grpSpPr>
          <a:xfrm rot="0">
            <a:off x="12192000" y="2667000"/>
            <a:ext cx="5334000" cy="4762500"/>
            <a:chOff x="0" y="0"/>
            <a:chExt cx="7112000" cy="6350000"/>
          </a:xfrm>
        </p:grpSpPr>
        <p:sp>
          <p:nvSpPr>
            <p:cNvPr name="Freeform 19" id="19"/>
            <p:cNvSpPr/>
            <p:nvPr/>
          </p:nvSpPr>
          <p:spPr>
            <a:xfrm flipH="false" flipV="false" rot="0">
              <a:off x="0" y="0"/>
              <a:ext cx="7112000" cy="6350000"/>
            </a:xfrm>
            <a:custGeom>
              <a:avLst/>
              <a:gdLst/>
              <a:ahLst/>
              <a:cxnLst/>
              <a:rect r="r" b="b" t="t" l="l"/>
              <a:pathLst>
                <a:path h="6350000" w="7112000">
                  <a:moveTo>
                    <a:pt x="635000" y="0"/>
                  </a:moveTo>
                  <a:lnTo>
                    <a:pt x="6477000" y="0"/>
                  </a:lnTo>
                  <a:cubicBezTo>
                    <a:pt x="6827701" y="0"/>
                    <a:pt x="7112000" y="284299"/>
                    <a:pt x="7112000" y="635000"/>
                  </a:cubicBezTo>
                  <a:lnTo>
                    <a:pt x="7112000" y="5715000"/>
                  </a:lnTo>
                  <a:cubicBezTo>
                    <a:pt x="7112000" y="6065701"/>
                    <a:pt x="6827701" y="6350000"/>
                    <a:pt x="6477000" y="6350000"/>
                  </a:cubicBezTo>
                  <a:lnTo>
                    <a:pt x="635000" y="6350000"/>
                  </a:lnTo>
                  <a:cubicBezTo>
                    <a:pt x="284299" y="6350000"/>
                    <a:pt x="0" y="6065701"/>
                    <a:pt x="0" y="5715000"/>
                  </a:cubicBezTo>
                  <a:lnTo>
                    <a:pt x="0" y="635000"/>
                  </a:lnTo>
                  <a:cubicBezTo>
                    <a:pt x="0" y="284299"/>
                    <a:pt x="284299" y="0"/>
                    <a:pt x="635000" y="0"/>
                  </a:cubicBezTo>
                  <a:close/>
                </a:path>
              </a:pathLst>
            </a:custGeom>
            <a:solidFill>
              <a:srgbClr val="FFFFFF"/>
            </a:solidFill>
            <a:ln w="19050" cap="sq">
              <a:solidFill>
                <a:srgbClr val="0A4760"/>
              </a:solidFill>
              <a:prstDash val="solid"/>
              <a:miter/>
            </a:ln>
          </p:spPr>
        </p:sp>
      </p:grpSp>
      <p:grpSp>
        <p:nvGrpSpPr>
          <p:cNvPr name="Group 20" id="20"/>
          <p:cNvGrpSpPr/>
          <p:nvPr/>
        </p:nvGrpSpPr>
        <p:grpSpPr>
          <a:xfrm rot="0">
            <a:off x="12192000" y="2667000"/>
            <a:ext cx="5334000" cy="666750"/>
            <a:chOff x="0" y="0"/>
            <a:chExt cx="7112000" cy="889000"/>
          </a:xfrm>
        </p:grpSpPr>
        <p:sp>
          <p:nvSpPr>
            <p:cNvPr name="Freeform 21" id="21"/>
            <p:cNvSpPr/>
            <p:nvPr/>
          </p:nvSpPr>
          <p:spPr>
            <a:xfrm flipH="false" flipV="false" rot="0">
              <a:off x="0" y="0"/>
              <a:ext cx="7112000" cy="889000"/>
            </a:xfrm>
            <a:custGeom>
              <a:avLst/>
              <a:gdLst/>
              <a:ahLst/>
              <a:cxnLst/>
              <a:rect r="r" b="b" t="t" l="l"/>
              <a:pathLst>
                <a:path h="889000" w="7112000">
                  <a:moveTo>
                    <a:pt x="0" y="0"/>
                  </a:moveTo>
                  <a:lnTo>
                    <a:pt x="7112000" y="0"/>
                  </a:lnTo>
                  <a:lnTo>
                    <a:pt x="7112000" y="889000"/>
                  </a:lnTo>
                  <a:lnTo>
                    <a:pt x="0" y="889000"/>
                  </a:lnTo>
                  <a:close/>
                </a:path>
              </a:pathLst>
            </a:custGeom>
            <a:solidFill>
              <a:srgbClr val="0A4760"/>
            </a:solidFill>
          </p:spPr>
        </p:sp>
      </p:grpSp>
      <p:sp>
        <p:nvSpPr>
          <p:cNvPr name="TextBox 22" id="22"/>
          <p:cNvSpPr txBox="true"/>
          <p:nvPr/>
        </p:nvSpPr>
        <p:spPr>
          <a:xfrm rot="0">
            <a:off x="12382500" y="2838450"/>
            <a:ext cx="4953000" cy="33718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2400"/>
              </a:lnSpc>
              <a:spcBef>
                <a:spcPct val="0"/>
              </a:spcBef>
            </a:pPr>
            <a:r>
              <a:rPr lang="en-US" sz="2400" strike="noStrike" u="none">
                <a:solidFill>
                  <a:srgbClr val="FFFFFF"/>
                </a:solidFill>
                <a:latin typeface="Paalalabas Wide"/>
                <a:ea typeface="Paalalabas Wide"/>
                <a:cs typeface="Paalalabas Wide"/>
                <a:sym typeface="Paalalabas Wide"/>
              </a:rPr>
              <a:t>Key Differences</a:t>
            </a:r>
          </a:p>
        </p:txBody>
      </p:sp>
      <p:sp>
        <p:nvSpPr>
          <p:cNvPr name="TextBox 23" id="23"/>
          <p:cNvSpPr txBox="true"/>
          <p:nvPr/>
        </p:nvSpPr>
        <p:spPr>
          <a:xfrm rot="0">
            <a:off x="12477750" y="3467100"/>
            <a:ext cx="4762500" cy="280416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2849"/>
              </a:lnSpc>
              <a:spcBef>
                <a:spcPct val="0"/>
              </a:spcBef>
            </a:pPr>
            <a:r>
              <a:rPr lang="en-US" sz="1899" strike="noStrike" u="none">
                <a:solidFill>
                  <a:srgbClr val="333333"/>
                </a:solidFill>
                <a:latin typeface="HK Grotesk"/>
                <a:ea typeface="HK Grotesk"/>
                <a:cs typeface="HK Grotesk"/>
                <a:sym typeface="HK Grotesk"/>
              </a:rPr>
              <a:t>Correlation tells us how strongly variables relate.</a:t>
            </a:r>
          </a:p>
          <a:p>
            <a:pPr algn="l" marL="0" indent="0" lvl="0">
              <a:lnSpc>
                <a:spcPts val="2849"/>
              </a:lnSpc>
              <a:spcBef>
                <a:spcPct val="0"/>
              </a:spcBef>
            </a:pPr>
          </a:p>
          <a:p>
            <a:pPr algn="l" marL="0" indent="0" lvl="0">
              <a:lnSpc>
                <a:spcPts val="2849"/>
              </a:lnSpc>
              <a:spcBef>
                <a:spcPct val="0"/>
              </a:spcBef>
            </a:pPr>
            <a:r>
              <a:rPr lang="en-US" sz="1899" strike="noStrike" u="none">
                <a:solidFill>
                  <a:srgbClr val="333333"/>
                </a:solidFill>
                <a:latin typeface="HK Grotesk"/>
                <a:ea typeface="HK Grotesk"/>
                <a:cs typeface="HK Grotesk"/>
                <a:sym typeface="HK Grotesk"/>
              </a:rPr>
              <a:t>Regression enables forecasting and quantifies the predictive relationship.</a:t>
            </a:r>
          </a:p>
          <a:p>
            <a:pPr algn="l" marL="0" indent="0" lvl="0">
              <a:lnSpc>
                <a:spcPts val="2849"/>
              </a:lnSpc>
              <a:spcBef>
                <a:spcPct val="0"/>
              </a:spcBef>
            </a:pPr>
          </a:p>
          <a:p>
            <a:pPr algn="l" marL="0" indent="0" lvl="0">
              <a:lnSpc>
                <a:spcPts val="2849"/>
              </a:lnSpc>
              <a:spcBef>
                <a:spcPct val="0"/>
              </a:spcBef>
            </a:pPr>
            <a:r>
              <a:rPr lang="en-US" sz="1899" strike="noStrike" u="none">
                <a:solidFill>
                  <a:srgbClr val="333333"/>
                </a:solidFill>
                <a:latin typeface="HK Grotesk"/>
                <a:ea typeface="HK Grotesk"/>
                <a:cs typeface="HK Grotesk"/>
                <a:sym typeface="HK Grotesk"/>
              </a:rPr>
              <a:t>Correlation is symmetric;</a:t>
            </a:r>
          </a:p>
          <a:p>
            <a:pPr algn="l" marL="0" indent="0" lvl="0">
              <a:lnSpc>
                <a:spcPts val="2849"/>
              </a:lnSpc>
              <a:spcBef>
                <a:spcPct val="0"/>
              </a:spcBef>
            </a:pPr>
            <a:r>
              <a:rPr lang="en-US" sz="1899" strike="noStrike" u="none">
                <a:solidFill>
                  <a:srgbClr val="333333"/>
                </a:solidFill>
                <a:latin typeface="HK Grotesk"/>
                <a:ea typeface="HK Grotesk"/>
                <a:cs typeface="HK Grotesk"/>
                <a:sym typeface="HK Grotesk"/>
              </a:rPr>
              <a:t>regression is directional.</a:t>
            </a:r>
          </a:p>
        </p:txBody>
      </p:sp>
      <p:sp>
        <p:nvSpPr>
          <p:cNvPr name="AutoShape 24" id="24"/>
          <p:cNvSpPr/>
          <p:nvPr/>
        </p:nvSpPr>
        <p:spPr>
          <a:xfrm>
            <a:off x="2476500" y="9334500"/>
            <a:ext cx="13335000" cy="0"/>
          </a:xfrm>
          <a:prstGeom prst="line">
            <a:avLst/>
          </a:prstGeom>
          <a:ln cap="rnd" w="19050">
            <a:solidFill>
              <a:srgbClr val="0A4760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TextBox 25" id="25"/>
          <p:cNvSpPr txBox="true"/>
          <p:nvPr/>
        </p:nvSpPr>
        <p:spPr>
          <a:xfrm rot="0">
            <a:off x="13335000" y="9915525"/>
            <a:ext cx="4762500" cy="17335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r" marL="0" indent="0" lvl="0">
              <a:lnSpc>
                <a:spcPts val="1200"/>
              </a:lnSpc>
              <a:spcBef>
                <a:spcPct val="0"/>
              </a:spcBef>
            </a:pPr>
            <a:r>
              <a:rPr lang="en-US" sz="1200" strike="noStrike" u="none">
                <a:solidFill>
                  <a:srgbClr val="888888"/>
                </a:solidFill>
                <a:latin typeface="HK Grotesk"/>
                <a:ea typeface="HK Grotesk"/>
                <a:cs typeface="HK Grotesk"/>
                <a:sym typeface="HK Grotesk"/>
              </a:rPr>
              <a:t>Source: Author, Made by Canva</a:t>
            </a:r>
          </a:p>
        </p:txBody>
      </p:sp>
    </p:spTree>
  </p:cSld>
  <p:clrMapOvr>
    <a:masterClrMapping/>
  </p:clrMapOvr>
</p:sld>
</file>

<file path=ppt/slides/slide28.xml><?xml version="1.0" encoding="utf-8"?>
<p:sld xmlns:p="http://schemas.openxmlformats.org/presentationml/2006/main" xmlns:a="http://schemas.openxmlformats.org/drawingml/2006/main">
  <p:cSld>
    <p:bg>
      <p:bgPr>
        <a:solidFill>
          <a:srgbClr val="F8FAFB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0" y="0"/>
            <a:ext cx="18288000" cy="2095500"/>
            <a:chOff x="0" y="0"/>
            <a:chExt cx="24384000" cy="2794000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24384000" cy="2794000"/>
            </a:xfrm>
            <a:custGeom>
              <a:avLst/>
              <a:gdLst/>
              <a:ahLst/>
              <a:cxnLst/>
              <a:rect r="r" b="b" t="t" l="l"/>
              <a:pathLst>
                <a:path h="2794000" w="24384000">
                  <a:moveTo>
                    <a:pt x="0" y="0"/>
                  </a:moveTo>
                  <a:lnTo>
                    <a:pt x="24384000" y="0"/>
                  </a:lnTo>
                  <a:lnTo>
                    <a:pt x="24384000" y="2794000"/>
                  </a:lnTo>
                  <a:lnTo>
                    <a:pt x="0" y="2794000"/>
                  </a:lnTo>
                  <a:close/>
                </a:path>
              </a:pathLst>
            </a:custGeom>
            <a:solidFill>
              <a:srgbClr val="0A4760"/>
            </a:solidFill>
          </p:spPr>
        </p:sp>
      </p:grpSp>
      <p:sp>
        <p:nvSpPr>
          <p:cNvPr name="TextBox 4" id="4"/>
          <p:cNvSpPr txBox="true"/>
          <p:nvPr/>
        </p:nvSpPr>
        <p:spPr>
          <a:xfrm rot="0">
            <a:off x="1524000" y="590550"/>
            <a:ext cx="15240000" cy="63806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4498"/>
              </a:lnSpc>
              <a:spcBef>
                <a:spcPct val="0"/>
              </a:spcBef>
            </a:pPr>
            <a:r>
              <a:rPr lang="en-US" sz="5622" strike="noStrike" u="none">
                <a:solidFill>
                  <a:srgbClr val="FFFFFF"/>
                </a:solidFill>
                <a:latin typeface="Paalalabas Wide"/>
                <a:ea typeface="Paalalabas Wide"/>
                <a:cs typeface="Paalalabas Wide"/>
                <a:sym typeface="Paalalabas Wide"/>
              </a:rPr>
              <a:t>Assumptions of Linear Regression</a:t>
            </a:r>
          </a:p>
        </p:txBody>
      </p:sp>
      <p:sp>
        <p:nvSpPr>
          <p:cNvPr name="TextBox 5" id="5"/>
          <p:cNvSpPr txBox="true"/>
          <p:nvPr/>
        </p:nvSpPr>
        <p:spPr>
          <a:xfrm rot="0">
            <a:off x="1524000" y="1371600"/>
            <a:ext cx="11430000" cy="3143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2400"/>
              </a:lnSpc>
              <a:spcBef>
                <a:spcPct val="0"/>
              </a:spcBef>
            </a:pPr>
            <a:r>
              <a:rPr lang="en-US" sz="2000" strike="noStrike" u="none">
                <a:solidFill>
                  <a:srgbClr val="A8D4E6"/>
                </a:solidFill>
                <a:latin typeface="HK Grotesk"/>
                <a:ea typeface="HK Grotesk"/>
                <a:cs typeface="HK Grotesk"/>
                <a:sym typeface="HK Grotesk"/>
              </a:rPr>
              <a:t>Conditions that must be met for valid regression analysis</a:t>
            </a:r>
          </a:p>
        </p:txBody>
      </p:sp>
      <p:grpSp>
        <p:nvGrpSpPr>
          <p:cNvPr name="Group 6" id="6"/>
          <p:cNvGrpSpPr/>
          <p:nvPr/>
        </p:nvGrpSpPr>
        <p:grpSpPr>
          <a:xfrm rot="0">
            <a:off x="1143000" y="2667000"/>
            <a:ext cx="7810500" cy="2857500"/>
            <a:chOff x="0" y="0"/>
            <a:chExt cx="10414000" cy="3810000"/>
          </a:xfrm>
        </p:grpSpPr>
        <p:sp>
          <p:nvSpPr>
            <p:cNvPr name="Freeform 7" id="7"/>
            <p:cNvSpPr/>
            <p:nvPr/>
          </p:nvSpPr>
          <p:spPr>
            <a:xfrm flipH="false" flipV="false" rot="0">
              <a:off x="0" y="0"/>
              <a:ext cx="10414000" cy="3810000"/>
            </a:xfrm>
            <a:custGeom>
              <a:avLst/>
              <a:gdLst/>
              <a:ahLst/>
              <a:cxnLst/>
              <a:rect r="r" b="b" t="t" l="l"/>
              <a:pathLst>
                <a:path h="3810000" w="10414000">
                  <a:moveTo>
                    <a:pt x="381000" y="0"/>
                  </a:moveTo>
                  <a:lnTo>
                    <a:pt x="10033000" y="0"/>
                  </a:lnTo>
                  <a:cubicBezTo>
                    <a:pt x="10243420" y="0"/>
                    <a:pt x="10414000" y="170580"/>
                    <a:pt x="10414000" y="381000"/>
                  </a:cubicBezTo>
                  <a:lnTo>
                    <a:pt x="10414000" y="3429000"/>
                  </a:lnTo>
                  <a:cubicBezTo>
                    <a:pt x="10414000" y="3639420"/>
                    <a:pt x="10243420" y="3810000"/>
                    <a:pt x="10033000" y="3810000"/>
                  </a:cubicBezTo>
                  <a:lnTo>
                    <a:pt x="381000" y="3810000"/>
                  </a:lnTo>
                  <a:cubicBezTo>
                    <a:pt x="170580" y="3810000"/>
                    <a:pt x="0" y="3639420"/>
                    <a:pt x="0" y="3429000"/>
                  </a:cubicBezTo>
                  <a:lnTo>
                    <a:pt x="0" y="381000"/>
                  </a:lnTo>
                  <a:cubicBezTo>
                    <a:pt x="0" y="170580"/>
                    <a:pt x="170580" y="0"/>
                    <a:pt x="381000" y="0"/>
                  </a:cubicBezTo>
                  <a:close/>
                </a:path>
              </a:pathLst>
            </a:custGeom>
            <a:solidFill>
              <a:srgbClr val="FFFFFF"/>
            </a:solidFill>
            <a:ln w="19050" cap="sq">
              <a:solidFill>
                <a:srgbClr val="0A4760"/>
              </a:solidFill>
              <a:prstDash val="solid"/>
              <a:miter/>
            </a:ln>
          </p:spPr>
        </p:sp>
      </p:grpSp>
      <p:grpSp>
        <p:nvGrpSpPr>
          <p:cNvPr name="Group 8" id="8"/>
          <p:cNvGrpSpPr/>
          <p:nvPr/>
        </p:nvGrpSpPr>
        <p:grpSpPr>
          <a:xfrm rot="0">
            <a:off x="1333500" y="2857500"/>
            <a:ext cx="476250" cy="476250"/>
            <a:chOff x="0" y="0"/>
            <a:chExt cx="635000" cy="635000"/>
          </a:xfrm>
        </p:grpSpPr>
        <p:sp>
          <p:nvSpPr>
            <p:cNvPr name="Freeform 9" id="9"/>
            <p:cNvSpPr/>
            <p:nvPr/>
          </p:nvSpPr>
          <p:spPr>
            <a:xfrm flipH="false" flipV="false" rot="0">
              <a:off x="0" y="0"/>
              <a:ext cx="635000" cy="635000"/>
            </a:xfrm>
            <a:custGeom>
              <a:avLst/>
              <a:gdLst/>
              <a:ahLst/>
              <a:cxnLst/>
              <a:rect r="r" b="b" t="t" l="l"/>
              <a:pathLst>
                <a:path h="635000" w="635000">
                  <a:moveTo>
                    <a:pt x="317500" y="0"/>
                  </a:moveTo>
                  <a:cubicBezTo>
                    <a:pt x="142150" y="0"/>
                    <a:pt x="0" y="142150"/>
                    <a:pt x="0" y="317500"/>
                  </a:cubicBezTo>
                  <a:cubicBezTo>
                    <a:pt x="0" y="492850"/>
                    <a:pt x="142150" y="635000"/>
                    <a:pt x="317500" y="635000"/>
                  </a:cubicBezTo>
                  <a:cubicBezTo>
                    <a:pt x="492850" y="635000"/>
                    <a:pt x="635000" y="492850"/>
                    <a:pt x="635000" y="317500"/>
                  </a:cubicBezTo>
                  <a:cubicBezTo>
                    <a:pt x="635000" y="142150"/>
                    <a:pt x="492850" y="0"/>
                    <a:pt x="317500" y="0"/>
                  </a:cubicBezTo>
                  <a:close/>
                </a:path>
              </a:pathLst>
            </a:custGeom>
            <a:solidFill>
              <a:srgbClr val="0A4760"/>
            </a:solidFill>
          </p:spPr>
        </p:sp>
        <p:sp>
          <p:nvSpPr>
            <p:cNvPr name="TextBox 10" id="10"/>
            <p:cNvSpPr txBox="true"/>
            <p:nvPr/>
          </p:nvSpPr>
          <p:spPr>
            <a:xfrm>
              <a:off x="0" y="-47625"/>
              <a:ext cx="635000" cy="682625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 marL="0" indent="0" lvl="0">
                <a:lnSpc>
                  <a:spcPts val="2621"/>
                </a:lnSpc>
                <a:spcBef>
                  <a:spcPct val="0"/>
                </a:spcBef>
              </a:pPr>
              <a:r>
                <a:rPr lang="en-US" sz="1872" strike="noStrike" u="none">
                  <a:solidFill>
                    <a:srgbClr val="FFFFFF"/>
                  </a:solidFill>
                  <a:latin typeface="Paalalabas Wide"/>
                  <a:ea typeface="Paalalabas Wide"/>
                  <a:cs typeface="Paalalabas Wide"/>
                  <a:sym typeface="Paalalabas Wide"/>
                </a:rPr>
                <a:t>1</a:t>
              </a:r>
            </a:p>
          </p:txBody>
        </p:sp>
      </p:grpSp>
      <p:sp>
        <p:nvSpPr>
          <p:cNvPr name="TextBox 11" id="11"/>
          <p:cNvSpPr txBox="true"/>
          <p:nvPr/>
        </p:nvSpPr>
        <p:spPr>
          <a:xfrm rot="0">
            <a:off x="1952625" y="2981325"/>
            <a:ext cx="6667500" cy="33718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2400"/>
              </a:lnSpc>
              <a:spcBef>
                <a:spcPct val="0"/>
              </a:spcBef>
            </a:pPr>
            <a:r>
              <a:rPr lang="en-US" sz="2400" strike="noStrike" u="none">
                <a:solidFill>
                  <a:srgbClr val="0A4760"/>
                </a:solidFill>
                <a:latin typeface="Paalalabas Wide"/>
                <a:ea typeface="Paalalabas Wide"/>
                <a:cs typeface="Paalalabas Wide"/>
                <a:sym typeface="Paalalabas Wide"/>
              </a:rPr>
              <a:t>Linear Relationship</a:t>
            </a:r>
          </a:p>
        </p:txBody>
      </p:sp>
      <p:sp>
        <p:nvSpPr>
          <p:cNvPr name="TextBox 12" id="12"/>
          <p:cNvSpPr txBox="true"/>
          <p:nvPr/>
        </p:nvSpPr>
        <p:spPr>
          <a:xfrm rot="0">
            <a:off x="1428750" y="3467100"/>
            <a:ext cx="7239000" cy="68961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2849"/>
              </a:lnSpc>
              <a:spcBef>
                <a:spcPct val="0"/>
              </a:spcBef>
            </a:pPr>
            <a:r>
              <a:rPr lang="en-US" sz="1899" strike="noStrike" u="none">
                <a:solidFill>
                  <a:srgbClr val="333333"/>
                </a:solidFill>
                <a:latin typeface="HK Grotesk"/>
                <a:ea typeface="HK Grotesk"/>
                <a:cs typeface="HK Grotesk"/>
                <a:sym typeface="HK Grotesk"/>
              </a:rPr>
              <a:t>The relationship between X and Y must follow a straight-line pattern. A scatter plot should show data points forming a linear trend.</a:t>
            </a:r>
          </a:p>
        </p:txBody>
      </p:sp>
      <p:grpSp>
        <p:nvGrpSpPr>
          <p:cNvPr name="Group 13" id="13"/>
          <p:cNvGrpSpPr/>
          <p:nvPr/>
        </p:nvGrpSpPr>
        <p:grpSpPr>
          <a:xfrm rot="0">
            <a:off x="9334500" y="2667000"/>
            <a:ext cx="7810500" cy="2857500"/>
            <a:chOff x="0" y="0"/>
            <a:chExt cx="10414000" cy="3810000"/>
          </a:xfrm>
        </p:grpSpPr>
        <p:sp>
          <p:nvSpPr>
            <p:cNvPr name="Freeform 14" id="14"/>
            <p:cNvSpPr/>
            <p:nvPr/>
          </p:nvSpPr>
          <p:spPr>
            <a:xfrm flipH="false" flipV="false" rot="0">
              <a:off x="0" y="0"/>
              <a:ext cx="10414000" cy="3810000"/>
            </a:xfrm>
            <a:custGeom>
              <a:avLst/>
              <a:gdLst/>
              <a:ahLst/>
              <a:cxnLst/>
              <a:rect r="r" b="b" t="t" l="l"/>
              <a:pathLst>
                <a:path h="3810000" w="10414000">
                  <a:moveTo>
                    <a:pt x="381000" y="0"/>
                  </a:moveTo>
                  <a:lnTo>
                    <a:pt x="10033000" y="0"/>
                  </a:lnTo>
                  <a:cubicBezTo>
                    <a:pt x="10243420" y="0"/>
                    <a:pt x="10414000" y="170580"/>
                    <a:pt x="10414000" y="381000"/>
                  </a:cubicBezTo>
                  <a:lnTo>
                    <a:pt x="10414000" y="3429000"/>
                  </a:lnTo>
                  <a:cubicBezTo>
                    <a:pt x="10414000" y="3639420"/>
                    <a:pt x="10243420" y="3810000"/>
                    <a:pt x="10033000" y="3810000"/>
                  </a:cubicBezTo>
                  <a:lnTo>
                    <a:pt x="381000" y="3810000"/>
                  </a:lnTo>
                  <a:cubicBezTo>
                    <a:pt x="170580" y="3810000"/>
                    <a:pt x="0" y="3639420"/>
                    <a:pt x="0" y="3429000"/>
                  </a:cubicBezTo>
                  <a:lnTo>
                    <a:pt x="0" y="381000"/>
                  </a:lnTo>
                  <a:cubicBezTo>
                    <a:pt x="0" y="170580"/>
                    <a:pt x="170580" y="0"/>
                    <a:pt x="381000" y="0"/>
                  </a:cubicBezTo>
                  <a:close/>
                </a:path>
              </a:pathLst>
            </a:custGeom>
            <a:solidFill>
              <a:srgbClr val="FFFFFF"/>
            </a:solidFill>
            <a:ln w="19050" cap="sq">
              <a:solidFill>
                <a:srgbClr val="0A4760"/>
              </a:solidFill>
              <a:prstDash val="solid"/>
              <a:miter/>
            </a:ln>
          </p:spPr>
        </p:sp>
      </p:grpSp>
      <p:grpSp>
        <p:nvGrpSpPr>
          <p:cNvPr name="Group 15" id="15"/>
          <p:cNvGrpSpPr/>
          <p:nvPr/>
        </p:nvGrpSpPr>
        <p:grpSpPr>
          <a:xfrm rot="0">
            <a:off x="9525000" y="2857500"/>
            <a:ext cx="476250" cy="476250"/>
            <a:chOff x="0" y="0"/>
            <a:chExt cx="635000" cy="635000"/>
          </a:xfrm>
        </p:grpSpPr>
        <p:sp>
          <p:nvSpPr>
            <p:cNvPr name="Freeform 16" id="16"/>
            <p:cNvSpPr/>
            <p:nvPr/>
          </p:nvSpPr>
          <p:spPr>
            <a:xfrm flipH="false" flipV="false" rot="0">
              <a:off x="0" y="0"/>
              <a:ext cx="635000" cy="635000"/>
            </a:xfrm>
            <a:custGeom>
              <a:avLst/>
              <a:gdLst/>
              <a:ahLst/>
              <a:cxnLst/>
              <a:rect r="r" b="b" t="t" l="l"/>
              <a:pathLst>
                <a:path h="635000" w="635000">
                  <a:moveTo>
                    <a:pt x="317500" y="0"/>
                  </a:moveTo>
                  <a:cubicBezTo>
                    <a:pt x="142150" y="0"/>
                    <a:pt x="0" y="142150"/>
                    <a:pt x="0" y="317500"/>
                  </a:cubicBezTo>
                  <a:cubicBezTo>
                    <a:pt x="0" y="492850"/>
                    <a:pt x="142150" y="635000"/>
                    <a:pt x="317500" y="635000"/>
                  </a:cubicBezTo>
                  <a:cubicBezTo>
                    <a:pt x="492850" y="635000"/>
                    <a:pt x="635000" y="492850"/>
                    <a:pt x="635000" y="317500"/>
                  </a:cubicBezTo>
                  <a:cubicBezTo>
                    <a:pt x="635000" y="142150"/>
                    <a:pt x="492850" y="0"/>
                    <a:pt x="317500" y="0"/>
                  </a:cubicBezTo>
                  <a:close/>
                </a:path>
              </a:pathLst>
            </a:custGeom>
            <a:solidFill>
              <a:srgbClr val="0A4760"/>
            </a:solidFill>
          </p:spPr>
        </p:sp>
        <p:sp>
          <p:nvSpPr>
            <p:cNvPr name="TextBox 17" id="17"/>
            <p:cNvSpPr txBox="true"/>
            <p:nvPr/>
          </p:nvSpPr>
          <p:spPr>
            <a:xfrm>
              <a:off x="0" y="-47625"/>
              <a:ext cx="635000" cy="682625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 marL="0" indent="0" lvl="0">
                <a:lnSpc>
                  <a:spcPts val="2621"/>
                </a:lnSpc>
                <a:spcBef>
                  <a:spcPct val="0"/>
                </a:spcBef>
              </a:pPr>
              <a:r>
                <a:rPr lang="en-US" sz="1872" strike="noStrike" u="none">
                  <a:solidFill>
                    <a:srgbClr val="FFFFFF"/>
                  </a:solidFill>
                  <a:latin typeface="Paalalabas Wide"/>
                  <a:ea typeface="Paalalabas Wide"/>
                  <a:cs typeface="Paalalabas Wide"/>
                  <a:sym typeface="Paalalabas Wide"/>
                </a:rPr>
                <a:t>2</a:t>
              </a:r>
            </a:p>
          </p:txBody>
        </p:sp>
      </p:grpSp>
      <p:sp>
        <p:nvSpPr>
          <p:cNvPr name="TextBox 18" id="18"/>
          <p:cNvSpPr txBox="true"/>
          <p:nvPr/>
        </p:nvSpPr>
        <p:spPr>
          <a:xfrm rot="0">
            <a:off x="10144125" y="2981325"/>
            <a:ext cx="6667500" cy="33718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2400"/>
              </a:lnSpc>
              <a:spcBef>
                <a:spcPct val="0"/>
              </a:spcBef>
            </a:pPr>
            <a:r>
              <a:rPr lang="en-US" sz="2400" strike="noStrike" u="none">
                <a:solidFill>
                  <a:srgbClr val="0A4760"/>
                </a:solidFill>
                <a:latin typeface="Paalalabas Wide"/>
                <a:ea typeface="Paalalabas Wide"/>
                <a:cs typeface="Paalalabas Wide"/>
                <a:sym typeface="Paalalabas Wide"/>
              </a:rPr>
              <a:t>No Extreme Outliers</a:t>
            </a:r>
          </a:p>
        </p:txBody>
      </p:sp>
      <p:sp>
        <p:nvSpPr>
          <p:cNvPr name="TextBox 19" id="19"/>
          <p:cNvSpPr txBox="true"/>
          <p:nvPr/>
        </p:nvSpPr>
        <p:spPr>
          <a:xfrm rot="0">
            <a:off x="9620250" y="3467100"/>
            <a:ext cx="7239000" cy="68961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2849"/>
              </a:lnSpc>
              <a:spcBef>
                <a:spcPct val="0"/>
              </a:spcBef>
            </a:pPr>
            <a:r>
              <a:rPr lang="en-US" sz="1899" strike="noStrike" u="none">
                <a:solidFill>
                  <a:srgbClr val="333333"/>
                </a:solidFill>
                <a:latin typeface="HK Grotesk"/>
                <a:ea typeface="HK Grotesk"/>
                <a:cs typeface="HK Grotesk"/>
                <a:sym typeface="HK Grotesk"/>
              </a:rPr>
              <a:t>Data should not contain extreme values that distort the regression line. Outliers can heavily influence the slope and intercept.</a:t>
            </a:r>
          </a:p>
        </p:txBody>
      </p:sp>
      <p:grpSp>
        <p:nvGrpSpPr>
          <p:cNvPr name="Group 20" id="20"/>
          <p:cNvGrpSpPr/>
          <p:nvPr/>
        </p:nvGrpSpPr>
        <p:grpSpPr>
          <a:xfrm rot="0">
            <a:off x="1143000" y="5905500"/>
            <a:ext cx="7810500" cy="2857500"/>
            <a:chOff x="0" y="0"/>
            <a:chExt cx="10414000" cy="3810000"/>
          </a:xfrm>
        </p:grpSpPr>
        <p:sp>
          <p:nvSpPr>
            <p:cNvPr name="Freeform 21" id="21"/>
            <p:cNvSpPr/>
            <p:nvPr/>
          </p:nvSpPr>
          <p:spPr>
            <a:xfrm flipH="false" flipV="false" rot="0">
              <a:off x="0" y="0"/>
              <a:ext cx="10414000" cy="3810000"/>
            </a:xfrm>
            <a:custGeom>
              <a:avLst/>
              <a:gdLst/>
              <a:ahLst/>
              <a:cxnLst/>
              <a:rect r="r" b="b" t="t" l="l"/>
              <a:pathLst>
                <a:path h="3810000" w="10414000">
                  <a:moveTo>
                    <a:pt x="381000" y="0"/>
                  </a:moveTo>
                  <a:lnTo>
                    <a:pt x="10033000" y="0"/>
                  </a:lnTo>
                  <a:cubicBezTo>
                    <a:pt x="10243420" y="0"/>
                    <a:pt x="10414000" y="170580"/>
                    <a:pt x="10414000" y="381000"/>
                  </a:cubicBezTo>
                  <a:lnTo>
                    <a:pt x="10414000" y="3429000"/>
                  </a:lnTo>
                  <a:cubicBezTo>
                    <a:pt x="10414000" y="3639420"/>
                    <a:pt x="10243420" y="3810000"/>
                    <a:pt x="10033000" y="3810000"/>
                  </a:cubicBezTo>
                  <a:lnTo>
                    <a:pt x="381000" y="3810000"/>
                  </a:lnTo>
                  <a:cubicBezTo>
                    <a:pt x="170580" y="3810000"/>
                    <a:pt x="0" y="3639420"/>
                    <a:pt x="0" y="3429000"/>
                  </a:cubicBezTo>
                  <a:lnTo>
                    <a:pt x="0" y="381000"/>
                  </a:lnTo>
                  <a:cubicBezTo>
                    <a:pt x="0" y="170580"/>
                    <a:pt x="170580" y="0"/>
                    <a:pt x="381000" y="0"/>
                  </a:cubicBezTo>
                  <a:close/>
                </a:path>
              </a:pathLst>
            </a:custGeom>
            <a:solidFill>
              <a:srgbClr val="FFFFFF"/>
            </a:solidFill>
            <a:ln w="19050" cap="sq">
              <a:solidFill>
                <a:srgbClr val="0A4760"/>
              </a:solidFill>
              <a:prstDash val="solid"/>
              <a:miter/>
            </a:ln>
          </p:spPr>
        </p:sp>
      </p:grpSp>
      <p:grpSp>
        <p:nvGrpSpPr>
          <p:cNvPr name="Group 22" id="22"/>
          <p:cNvGrpSpPr/>
          <p:nvPr/>
        </p:nvGrpSpPr>
        <p:grpSpPr>
          <a:xfrm rot="0">
            <a:off x="1333500" y="6096000"/>
            <a:ext cx="476250" cy="476250"/>
            <a:chOff x="0" y="0"/>
            <a:chExt cx="635000" cy="635000"/>
          </a:xfrm>
        </p:grpSpPr>
        <p:sp>
          <p:nvSpPr>
            <p:cNvPr name="Freeform 23" id="23"/>
            <p:cNvSpPr/>
            <p:nvPr/>
          </p:nvSpPr>
          <p:spPr>
            <a:xfrm flipH="false" flipV="false" rot="0">
              <a:off x="0" y="0"/>
              <a:ext cx="635000" cy="635000"/>
            </a:xfrm>
            <a:custGeom>
              <a:avLst/>
              <a:gdLst/>
              <a:ahLst/>
              <a:cxnLst/>
              <a:rect r="r" b="b" t="t" l="l"/>
              <a:pathLst>
                <a:path h="635000" w="635000">
                  <a:moveTo>
                    <a:pt x="317500" y="0"/>
                  </a:moveTo>
                  <a:cubicBezTo>
                    <a:pt x="142150" y="0"/>
                    <a:pt x="0" y="142150"/>
                    <a:pt x="0" y="317500"/>
                  </a:cubicBezTo>
                  <a:cubicBezTo>
                    <a:pt x="0" y="492850"/>
                    <a:pt x="142150" y="635000"/>
                    <a:pt x="317500" y="635000"/>
                  </a:cubicBezTo>
                  <a:cubicBezTo>
                    <a:pt x="492850" y="635000"/>
                    <a:pt x="635000" y="492850"/>
                    <a:pt x="635000" y="317500"/>
                  </a:cubicBezTo>
                  <a:cubicBezTo>
                    <a:pt x="635000" y="142150"/>
                    <a:pt x="492850" y="0"/>
                    <a:pt x="317500" y="0"/>
                  </a:cubicBezTo>
                  <a:close/>
                </a:path>
              </a:pathLst>
            </a:custGeom>
            <a:solidFill>
              <a:srgbClr val="0A4760"/>
            </a:solidFill>
          </p:spPr>
        </p:sp>
        <p:sp>
          <p:nvSpPr>
            <p:cNvPr name="TextBox 24" id="24"/>
            <p:cNvSpPr txBox="true"/>
            <p:nvPr/>
          </p:nvSpPr>
          <p:spPr>
            <a:xfrm>
              <a:off x="0" y="-47625"/>
              <a:ext cx="635000" cy="682625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 marL="0" indent="0" lvl="0">
                <a:lnSpc>
                  <a:spcPts val="2621"/>
                </a:lnSpc>
                <a:spcBef>
                  <a:spcPct val="0"/>
                </a:spcBef>
              </a:pPr>
              <a:r>
                <a:rPr lang="en-US" sz="1872" strike="noStrike" u="none">
                  <a:solidFill>
                    <a:srgbClr val="FFFFFF"/>
                  </a:solidFill>
                  <a:latin typeface="Paalalabas Wide"/>
                  <a:ea typeface="Paalalabas Wide"/>
                  <a:cs typeface="Paalalabas Wide"/>
                  <a:sym typeface="Paalalabas Wide"/>
                </a:rPr>
                <a:t>3</a:t>
              </a:r>
            </a:p>
          </p:txBody>
        </p:sp>
      </p:grpSp>
      <p:sp>
        <p:nvSpPr>
          <p:cNvPr name="TextBox 25" id="25"/>
          <p:cNvSpPr txBox="true"/>
          <p:nvPr/>
        </p:nvSpPr>
        <p:spPr>
          <a:xfrm rot="0">
            <a:off x="1952625" y="6219825"/>
            <a:ext cx="6667500" cy="33718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2400"/>
              </a:lnSpc>
              <a:spcBef>
                <a:spcPct val="0"/>
              </a:spcBef>
            </a:pPr>
            <a:r>
              <a:rPr lang="en-US" sz="2400" strike="noStrike" u="none">
                <a:solidFill>
                  <a:srgbClr val="0A4760"/>
                </a:solidFill>
                <a:latin typeface="Paalalabas Wide"/>
                <a:ea typeface="Paalalabas Wide"/>
                <a:cs typeface="Paalalabas Wide"/>
                <a:sym typeface="Paalalabas Wide"/>
              </a:rPr>
              <a:t>Independent Observations</a:t>
            </a:r>
          </a:p>
        </p:txBody>
      </p:sp>
      <p:sp>
        <p:nvSpPr>
          <p:cNvPr name="TextBox 26" id="26"/>
          <p:cNvSpPr txBox="true"/>
          <p:nvPr/>
        </p:nvSpPr>
        <p:spPr>
          <a:xfrm rot="0">
            <a:off x="1428750" y="6705600"/>
            <a:ext cx="7239000" cy="68961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2849"/>
              </a:lnSpc>
              <a:spcBef>
                <a:spcPct val="0"/>
              </a:spcBef>
            </a:pPr>
            <a:r>
              <a:rPr lang="en-US" sz="1899" strike="noStrike" u="none">
                <a:solidFill>
                  <a:srgbClr val="333333"/>
                </a:solidFill>
                <a:latin typeface="HK Grotesk"/>
                <a:ea typeface="HK Grotesk"/>
                <a:cs typeface="HK Grotesk"/>
                <a:sym typeface="HK Grotesk"/>
              </a:rPr>
              <a:t>Each data point must be collected independently. One observation should not influence or depend on another.</a:t>
            </a:r>
          </a:p>
        </p:txBody>
      </p:sp>
      <p:grpSp>
        <p:nvGrpSpPr>
          <p:cNvPr name="Group 27" id="27"/>
          <p:cNvGrpSpPr/>
          <p:nvPr/>
        </p:nvGrpSpPr>
        <p:grpSpPr>
          <a:xfrm rot="0">
            <a:off x="9334500" y="5905500"/>
            <a:ext cx="7810500" cy="2857500"/>
            <a:chOff x="0" y="0"/>
            <a:chExt cx="10414000" cy="3810000"/>
          </a:xfrm>
        </p:grpSpPr>
        <p:sp>
          <p:nvSpPr>
            <p:cNvPr name="Freeform 28" id="28"/>
            <p:cNvSpPr/>
            <p:nvPr/>
          </p:nvSpPr>
          <p:spPr>
            <a:xfrm flipH="false" flipV="false" rot="0">
              <a:off x="0" y="0"/>
              <a:ext cx="10414000" cy="3810000"/>
            </a:xfrm>
            <a:custGeom>
              <a:avLst/>
              <a:gdLst/>
              <a:ahLst/>
              <a:cxnLst/>
              <a:rect r="r" b="b" t="t" l="l"/>
              <a:pathLst>
                <a:path h="3810000" w="10414000">
                  <a:moveTo>
                    <a:pt x="381000" y="0"/>
                  </a:moveTo>
                  <a:lnTo>
                    <a:pt x="10033000" y="0"/>
                  </a:lnTo>
                  <a:cubicBezTo>
                    <a:pt x="10243420" y="0"/>
                    <a:pt x="10414000" y="170580"/>
                    <a:pt x="10414000" y="381000"/>
                  </a:cubicBezTo>
                  <a:lnTo>
                    <a:pt x="10414000" y="3429000"/>
                  </a:lnTo>
                  <a:cubicBezTo>
                    <a:pt x="10414000" y="3639420"/>
                    <a:pt x="10243420" y="3810000"/>
                    <a:pt x="10033000" y="3810000"/>
                  </a:cubicBezTo>
                  <a:lnTo>
                    <a:pt x="381000" y="3810000"/>
                  </a:lnTo>
                  <a:cubicBezTo>
                    <a:pt x="170580" y="3810000"/>
                    <a:pt x="0" y="3639420"/>
                    <a:pt x="0" y="3429000"/>
                  </a:cubicBezTo>
                  <a:lnTo>
                    <a:pt x="0" y="381000"/>
                  </a:lnTo>
                  <a:cubicBezTo>
                    <a:pt x="0" y="170580"/>
                    <a:pt x="170580" y="0"/>
                    <a:pt x="381000" y="0"/>
                  </a:cubicBezTo>
                  <a:close/>
                </a:path>
              </a:pathLst>
            </a:custGeom>
            <a:solidFill>
              <a:srgbClr val="FFFFFF"/>
            </a:solidFill>
            <a:ln w="19050" cap="sq">
              <a:solidFill>
                <a:srgbClr val="0A4760"/>
              </a:solidFill>
              <a:prstDash val="solid"/>
              <a:miter/>
            </a:ln>
          </p:spPr>
        </p:sp>
      </p:grpSp>
      <p:grpSp>
        <p:nvGrpSpPr>
          <p:cNvPr name="Group 29" id="29"/>
          <p:cNvGrpSpPr/>
          <p:nvPr/>
        </p:nvGrpSpPr>
        <p:grpSpPr>
          <a:xfrm rot="0">
            <a:off x="9525000" y="6096000"/>
            <a:ext cx="476250" cy="476250"/>
            <a:chOff x="0" y="0"/>
            <a:chExt cx="635000" cy="635000"/>
          </a:xfrm>
        </p:grpSpPr>
        <p:sp>
          <p:nvSpPr>
            <p:cNvPr name="Freeform 30" id="30"/>
            <p:cNvSpPr/>
            <p:nvPr/>
          </p:nvSpPr>
          <p:spPr>
            <a:xfrm flipH="false" flipV="false" rot="0">
              <a:off x="0" y="0"/>
              <a:ext cx="635000" cy="635000"/>
            </a:xfrm>
            <a:custGeom>
              <a:avLst/>
              <a:gdLst/>
              <a:ahLst/>
              <a:cxnLst/>
              <a:rect r="r" b="b" t="t" l="l"/>
              <a:pathLst>
                <a:path h="635000" w="635000">
                  <a:moveTo>
                    <a:pt x="317500" y="0"/>
                  </a:moveTo>
                  <a:cubicBezTo>
                    <a:pt x="142150" y="0"/>
                    <a:pt x="0" y="142150"/>
                    <a:pt x="0" y="317500"/>
                  </a:cubicBezTo>
                  <a:cubicBezTo>
                    <a:pt x="0" y="492850"/>
                    <a:pt x="142150" y="635000"/>
                    <a:pt x="317500" y="635000"/>
                  </a:cubicBezTo>
                  <a:cubicBezTo>
                    <a:pt x="492850" y="635000"/>
                    <a:pt x="635000" y="492850"/>
                    <a:pt x="635000" y="317500"/>
                  </a:cubicBezTo>
                  <a:cubicBezTo>
                    <a:pt x="635000" y="142150"/>
                    <a:pt x="492850" y="0"/>
                    <a:pt x="317500" y="0"/>
                  </a:cubicBezTo>
                  <a:close/>
                </a:path>
              </a:pathLst>
            </a:custGeom>
            <a:solidFill>
              <a:srgbClr val="0A4760"/>
            </a:solidFill>
          </p:spPr>
        </p:sp>
        <p:sp>
          <p:nvSpPr>
            <p:cNvPr name="TextBox 31" id="31"/>
            <p:cNvSpPr txBox="true"/>
            <p:nvPr/>
          </p:nvSpPr>
          <p:spPr>
            <a:xfrm>
              <a:off x="0" y="-47625"/>
              <a:ext cx="635000" cy="682625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 marL="0" indent="0" lvl="0">
                <a:lnSpc>
                  <a:spcPts val="2621"/>
                </a:lnSpc>
                <a:spcBef>
                  <a:spcPct val="0"/>
                </a:spcBef>
              </a:pPr>
              <a:r>
                <a:rPr lang="en-US" sz="1872" strike="noStrike" u="none">
                  <a:solidFill>
                    <a:srgbClr val="FFFFFF"/>
                  </a:solidFill>
                  <a:latin typeface="Paalalabas Wide"/>
                  <a:ea typeface="Paalalabas Wide"/>
                  <a:cs typeface="Paalalabas Wide"/>
                  <a:sym typeface="Paalalabas Wide"/>
                </a:rPr>
                <a:t>4</a:t>
              </a:r>
            </a:p>
          </p:txBody>
        </p:sp>
      </p:grpSp>
      <p:sp>
        <p:nvSpPr>
          <p:cNvPr name="TextBox 32" id="32"/>
          <p:cNvSpPr txBox="true"/>
          <p:nvPr/>
        </p:nvSpPr>
        <p:spPr>
          <a:xfrm rot="0">
            <a:off x="10144125" y="6219825"/>
            <a:ext cx="6667500" cy="33718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2400"/>
              </a:lnSpc>
              <a:spcBef>
                <a:spcPct val="0"/>
              </a:spcBef>
            </a:pPr>
            <a:r>
              <a:rPr lang="en-US" sz="2400" strike="noStrike" u="none">
                <a:solidFill>
                  <a:srgbClr val="0A4760"/>
                </a:solidFill>
                <a:latin typeface="Paalalabas Wide"/>
                <a:ea typeface="Paalalabas Wide"/>
                <a:cs typeface="Paalalabas Wide"/>
                <a:sym typeface="Paalalabas Wide"/>
              </a:rPr>
              <a:t>Data Approximately Linear</a:t>
            </a:r>
          </a:p>
        </p:txBody>
      </p:sp>
      <p:sp>
        <p:nvSpPr>
          <p:cNvPr name="TextBox 33" id="33"/>
          <p:cNvSpPr txBox="true"/>
          <p:nvPr/>
        </p:nvSpPr>
        <p:spPr>
          <a:xfrm rot="0">
            <a:off x="9620250" y="6705600"/>
            <a:ext cx="7239000" cy="68961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2849"/>
              </a:lnSpc>
              <a:spcBef>
                <a:spcPct val="0"/>
              </a:spcBef>
            </a:pPr>
            <a:r>
              <a:rPr lang="en-US" sz="1899" strike="noStrike" u="none">
                <a:solidFill>
                  <a:srgbClr val="333333"/>
                </a:solidFill>
                <a:latin typeface="HK Grotesk"/>
                <a:ea typeface="HK Grotesk"/>
                <a:cs typeface="HK Grotesk"/>
                <a:sym typeface="HK Grotesk"/>
              </a:rPr>
              <a:t>The overall pattern in the data should be approximately linear. Non-linear patterns require different models.</a:t>
            </a:r>
          </a:p>
        </p:txBody>
      </p:sp>
      <p:sp>
        <p:nvSpPr>
          <p:cNvPr name="AutoShape 34" id="34"/>
          <p:cNvSpPr/>
          <p:nvPr/>
        </p:nvSpPr>
        <p:spPr>
          <a:xfrm>
            <a:off x="2476500" y="9334500"/>
            <a:ext cx="13335000" cy="0"/>
          </a:xfrm>
          <a:prstGeom prst="line">
            <a:avLst/>
          </a:prstGeom>
          <a:ln cap="rnd" w="19050">
            <a:solidFill>
              <a:srgbClr val="0A4760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TextBox 35" id="35"/>
          <p:cNvSpPr txBox="true"/>
          <p:nvPr/>
        </p:nvSpPr>
        <p:spPr>
          <a:xfrm rot="0">
            <a:off x="13335000" y="9915525"/>
            <a:ext cx="4762500" cy="17335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r" marL="0" indent="0" lvl="0">
              <a:lnSpc>
                <a:spcPts val="1200"/>
              </a:lnSpc>
              <a:spcBef>
                <a:spcPct val="0"/>
              </a:spcBef>
            </a:pPr>
            <a:r>
              <a:rPr lang="en-US" sz="1200" strike="noStrike" u="none">
                <a:solidFill>
                  <a:srgbClr val="888888"/>
                </a:solidFill>
                <a:latin typeface="HK Grotesk"/>
                <a:ea typeface="HK Grotesk"/>
                <a:cs typeface="HK Grotesk"/>
                <a:sym typeface="HK Grotesk"/>
              </a:rPr>
              <a:t>Source: Author, Made by Canva</a:t>
            </a:r>
          </a:p>
        </p:txBody>
      </p:sp>
    </p:spTree>
  </p:cSld>
  <p:clrMapOvr>
    <a:masterClrMapping/>
  </p:clrMapOvr>
</p:sld>
</file>

<file path=ppt/slides/slide29.xml><?xml version="1.0" encoding="utf-8"?>
<p:sld xmlns:p="http://schemas.openxmlformats.org/presentationml/2006/main" xmlns:a="http://schemas.openxmlformats.org/drawingml/2006/main">
  <p:cSld>
    <p:bg>
      <p:bgPr>
        <a:solidFill>
          <a:srgbClr val="F8FAFB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0" y="0"/>
            <a:ext cx="18288000" cy="2095500"/>
            <a:chOff x="0" y="0"/>
            <a:chExt cx="24384000" cy="2794000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24384000" cy="2794000"/>
            </a:xfrm>
            <a:custGeom>
              <a:avLst/>
              <a:gdLst/>
              <a:ahLst/>
              <a:cxnLst/>
              <a:rect r="r" b="b" t="t" l="l"/>
              <a:pathLst>
                <a:path h="2794000" w="24384000">
                  <a:moveTo>
                    <a:pt x="0" y="0"/>
                  </a:moveTo>
                  <a:lnTo>
                    <a:pt x="24384000" y="0"/>
                  </a:lnTo>
                  <a:lnTo>
                    <a:pt x="24384000" y="2794000"/>
                  </a:lnTo>
                  <a:lnTo>
                    <a:pt x="0" y="2794000"/>
                  </a:lnTo>
                  <a:close/>
                </a:path>
              </a:pathLst>
            </a:custGeom>
            <a:solidFill>
              <a:srgbClr val="0A4760"/>
            </a:solidFill>
          </p:spPr>
        </p:sp>
      </p:grpSp>
      <p:grpSp>
        <p:nvGrpSpPr>
          <p:cNvPr name="Group 4" id="4"/>
          <p:cNvGrpSpPr/>
          <p:nvPr/>
        </p:nvGrpSpPr>
        <p:grpSpPr>
          <a:xfrm rot="0">
            <a:off x="762000" y="2667000"/>
            <a:ext cx="8572500" cy="4762500"/>
            <a:chOff x="0" y="0"/>
            <a:chExt cx="11430000" cy="6350000"/>
          </a:xfrm>
        </p:grpSpPr>
        <p:sp>
          <p:nvSpPr>
            <p:cNvPr name="Freeform 5" id="5"/>
            <p:cNvSpPr/>
            <p:nvPr/>
          </p:nvSpPr>
          <p:spPr>
            <a:xfrm flipH="false" flipV="false" rot="0">
              <a:off x="0" y="0"/>
              <a:ext cx="11430000" cy="6350000"/>
            </a:xfrm>
            <a:custGeom>
              <a:avLst/>
              <a:gdLst/>
              <a:ahLst/>
              <a:cxnLst/>
              <a:rect r="r" b="b" t="t" l="l"/>
              <a:pathLst>
                <a:path h="6350000" w="11430000">
                  <a:moveTo>
                    <a:pt x="635000" y="0"/>
                  </a:moveTo>
                  <a:lnTo>
                    <a:pt x="10795000" y="0"/>
                  </a:lnTo>
                  <a:cubicBezTo>
                    <a:pt x="11145701" y="0"/>
                    <a:pt x="11430000" y="284299"/>
                    <a:pt x="11430000" y="635000"/>
                  </a:cubicBezTo>
                  <a:lnTo>
                    <a:pt x="11430000" y="5715000"/>
                  </a:lnTo>
                  <a:cubicBezTo>
                    <a:pt x="11430000" y="6065701"/>
                    <a:pt x="11145701" y="6350000"/>
                    <a:pt x="10795000" y="6350000"/>
                  </a:cubicBezTo>
                  <a:lnTo>
                    <a:pt x="635000" y="6350000"/>
                  </a:lnTo>
                  <a:cubicBezTo>
                    <a:pt x="284299" y="6350000"/>
                    <a:pt x="0" y="6065701"/>
                    <a:pt x="0" y="5715000"/>
                  </a:cubicBezTo>
                  <a:lnTo>
                    <a:pt x="0" y="635000"/>
                  </a:lnTo>
                  <a:cubicBezTo>
                    <a:pt x="0" y="284299"/>
                    <a:pt x="284299" y="0"/>
                    <a:pt x="635000" y="0"/>
                  </a:cubicBezTo>
                  <a:close/>
                </a:path>
              </a:pathLst>
            </a:custGeom>
            <a:solidFill>
              <a:srgbClr val="FFFFFF"/>
            </a:solidFill>
            <a:ln w="19050" cap="sq">
              <a:solidFill>
                <a:srgbClr val="0A4760"/>
              </a:solidFill>
              <a:prstDash val="solid"/>
              <a:miter/>
            </a:ln>
          </p:spPr>
        </p:sp>
      </p:grpSp>
      <p:grpSp>
        <p:nvGrpSpPr>
          <p:cNvPr name="Group 6" id="6"/>
          <p:cNvGrpSpPr/>
          <p:nvPr/>
        </p:nvGrpSpPr>
        <p:grpSpPr>
          <a:xfrm rot="0">
            <a:off x="9906000" y="2667000"/>
            <a:ext cx="7429500" cy="2476500"/>
            <a:chOff x="0" y="0"/>
            <a:chExt cx="9906000" cy="3302000"/>
          </a:xfrm>
        </p:grpSpPr>
        <p:sp>
          <p:nvSpPr>
            <p:cNvPr name="Freeform 7" id="7"/>
            <p:cNvSpPr/>
            <p:nvPr/>
          </p:nvSpPr>
          <p:spPr>
            <a:xfrm flipH="false" flipV="false" rot="0">
              <a:off x="0" y="0"/>
              <a:ext cx="9906000" cy="3302000"/>
            </a:xfrm>
            <a:custGeom>
              <a:avLst/>
              <a:gdLst/>
              <a:ahLst/>
              <a:cxnLst/>
              <a:rect r="r" b="b" t="t" l="l"/>
              <a:pathLst>
                <a:path h="3302000" w="9906000">
                  <a:moveTo>
                    <a:pt x="330200" y="0"/>
                  </a:moveTo>
                  <a:lnTo>
                    <a:pt x="9575800" y="0"/>
                  </a:lnTo>
                  <a:cubicBezTo>
                    <a:pt x="9758164" y="0"/>
                    <a:pt x="9906000" y="147836"/>
                    <a:pt x="9906000" y="330200"/>
                  </a:cubicBezTo>
                  <a:lnTo>
                    <a:pt x="9906000" y="2971800"/>
                  </a:lnTo>
                  <a:cubicBezTo>
                    <a:pt x="9906000" y="3154164"/>
                    <a:pt x="9758164" y="3302000"/>
                    <a:pt x="9575800" y="3302000"/>
                  </a:cubicBezTo>
                  <a:lnTo>
                    <a:pt x="330200" y="3302000"/>
                  </a:lnTo>
                  <a:cubicBezTo>
                    <a:pt x="147836" y="3302000"/>
                    <a:pt x="0" y="3154164"/>
                    <a:pt x="0" y="2971800"/>
                  </a:cubicBezTo>
                  <a:lnTo>
                    <a:pt x="0" y="330200"/>
                  </a:lnTo>
                  <a:cubicBezTo>
                    <a:pt x="0" y="147836"/>
                    <a:pt x="147836" y="0"/>
                    <a:pt x="330200" y="0"/>
                  </a:cubicBezTo>
                  <a:close/>
                </a:path>
              </a:pathLst>
            </a:custGeom>
            <a:solidFill>
              <a:srgbClr val="0A4760"/>
            </a:solidFill>
          </p:spPr>
        </p:sp>
      </p:grpSp>
      <p:grpSp>
        <p:nvGrpSpPr>
          <p:cNvPr name="Group 8" id="8"/>
          <p:cNvGrpSpPr/>
          <p:nvPr/>
        </p:nvGrpSpPr>
        <p:grpSpPr>
          <a:xfrm rot="0">
            <a:off x="9906000" y="5524500"/>
            <a:ext cx="7429500" cy="1905000"/>
            <a:chOff x="0" y="0"/>
            <a:chExt cx="9906000" cy="2540000"/>
          </a:xfrm>
        </p:grpSpPr>
        <p:sp>
          <p:nvSpPr>
            <p:cNvPr name="Freeform 9" id="9"/>
            <p:cNvSpPr/>
            <p:nvPr/>
          </p:nvSpPr>
          <p:spPr>
            <a:xfrm flipH="false" flipV="false" rot="0">
              <a:off x="0" y="0"/>
              <a:ext cx="9906000" cy="2540000"/>
            </a:xfrm>
            <a:custGeom>
              <a:avLst/>
              <a:gdLst/>
              <a:ahLst/>
              <a:cxnLst/>
              <a:rect r="r" b="b" t="t" l="l"/>
              <a:pathLst>
                <a:path h="2540000" w="9906000">
                  <a:moveTo>
                    <a:pt x="254000" y="0"/>
                  </a:moveTo>
                  <a:lnTo>
                    <a:pt x="9652000" y="0"/>
                  </a:lnTo>
                  <a:cubicBezTo>
                    <a:pt x="9792281" y="0"/>
                    <a:pt x="9906000" y="113720"/>
                    <a:pt x="9906000" y="254000"/>
                  </a:cubicBezTo>
                  <a:lnTo>
                    <a:pt x="9906000" y="2286000"/>
                  </a:lnTo>
                  <a:cubicBezTo>
                    <a:pt x="9906000" y="2426280"/>
                    <a:pt x="9792281" y="2540000"/>
                    <a:pt x="9652000" y="2540000"/>
                  </a:cubicBezTo>
                  <a:lnTo>
                    <a:pt x="254000" y="2540000"/>
                  </a:lnTo>
                  <a:cubicBezTo>
                    <a:pt x="113720" y="2540000"/>
                    <a:pt x="0" y="2426280"/>
                    <a:pt x="0" y="2286000"/>
                  </a:cubicBezTo>
                  <a:lnTo>
                    <a:pt x="0" y="254000"/>
                  </a:lnTo>
                  <a:cubicBezTo>
                    <a:pt x="0" y="113720"/>
                    <a:pt x="113720" y="0"/>
                    <a:pt x="254000" y="0"/>
                  </a:cubicBezTo>
                  <a:close/>
                </a:path>
              </a:pathLst>
            </a:custGeom>
            <a:solidFill>
              <a:srgbClr val="F5A623"/>
            </a:solidFill>
          </p:spPr>
        </p:sp>
      </p:grpSp>
      <p:sp>
        <p:nvSpPr>
          <p:cNvPr name="AutoShape 10" id="10"/>
          <p:cNvSpPr/>
          <p:nvPr/>
        </p:nvSpPr>
        <p:spPr>
          <a:xfrm>
            <a:off x="2476500" y="9334500"/>
            <a:ext cx="13335000" cy="0"/>
          </a:xfrm>
          <a:prstGeom prst="line">
            <a:avLst/>
          </a:prstGeom>
          <a:ln cap="rnd" w="19050">
            <a:solidFill>
              <a:srgbClr val="0A4760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TextBox 11" id="11"/>
          <p:cNvSpPr txBox="true"/>
          <p:nvPr/>
        </p:nvSpPr>
        <p:spPr>
          <a:xfrm rot="0">
            <a:off x="1524000" y="1371600"/>
            <a:ext cx="11430000" cy="3143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2400"/>
              </a:lnSpc>
              <a:spcBef>
                <a:spcPct val="0"/>
              </a:spcBef>
            </a:pPr>
            <a:r>
              <a:rPr lang="en-US" sz="2000" strike="noStrike" u="none">
                <a:solidFill>
                  <a:srgbClr val="A8D4E6"/>
                </a:solidFill>
                <a:latin typeface="HK Grotesk"/>
                <a:ea typeface="HK Grotesk"/>
                <a:cs typeface="HK Grotesk"/>
                <a:sym typeface="HK Grotesk"/>
              </a:rPr>
              <a:t>Coefficient of Determination - Essential for Data Analytics</a:t>
            </a:r>
          </a:p>
        </p:txBody>
      </p:sp>
      <p:sp>
        <p:nvSpPr>
          <p:cNvPr name="TextBox 12" id="12"/>
          <p:cNvSpPr txBox="true"/>
          <p:nvPr/>
        </p:nvSpPr>
        <p:spPr>
          <a:xfrm rot="0">
            <a:off x="1524000" y="590550"/>
            <a:ext cx="15240000" cy="63806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4498"/>
              </a:lnSpc>
              <a:spcBef>
                <a:spcPct val="0"/>
              </a:spcBef>
            </a:pPr>
            <a:r>
              <a:rPr lang="en-US" sz="5622" strike="noStrike" u="none">
                <a:solidFill>
                  <a:srgbClr val="FFFFFF"/>
                </a:solidFill>
                <a:latin typeface="Paalalabas Wide"/>
                <a:ea typeface="Paalalabas Wide"/>
                <a:cs typeface="Paalalabas Wide"/>
                <a:sym typeface="Paalalabas Wide"/>
              </a:rPr>
              <a:t>Understanding R²</a:t>
            </a:r>
          </a:p>
        </p:txBody>
      </p:sp>
      <p:sp>
        <p:nvSpPr>
          <p:cNvPr name="TextBox 13" id="13"/>
          <p:cNvSpPr txBox="true"/>
          <p:nvPr/>
        </p:nvSpPr>
        <p:spPr>
          <a:xfrm rot="0">
            <a:off x="10287000" y="5934075"/>
            <a:ext cx="6667500" cy="2698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2000"/>
              </a:lnSpc>
              <a:spcBef>
                <a:spcPct val="0"/>
              </a:spcBef>
            </a:pPr>
            <a:r>
              <a:rPr lang="en-US" b="true" sz="2000" strike="noStrike" u="none">
                <a:solidFill>
                  <a:srgbClr val="FFFFFF"/>
                </a:solidFill>
                <a:latin typeface="HK Grotesk Bold"/>
                <a:ea typeface="HK Grotesk Bold"/>
                <a:cs typeface="HK Grotesk Bold"/>
                <a:sym typeface="HK Grotesk Bold"/>
              </a:rPr>
              <a:t>Why It Matters for Data Analytics</a:t>
            </a:r>
          </a:p>
        </p:txBody>
      </p:sp>
      <p:sp>
        <p:nvSpPr>
          <p:cNvPr name="TextBox 14" id="14"/>
          <p:cNvSpPr txBox="true"/>
          <p:nvPr/>
        </p:nvSpPr>
        <p:spPr>
          <a:xfrm rot="0">
            <a:off x="10287000" y="6324600"/>
            <a:ext cx="6667500" cy="104203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2849"/>
              </a:lnSpc>
              <a:spcBef>
                <a:spcPct val="0"/>
              </a:spcBef>
            </a:pPr>
            <a:r>
              <a:rPr lang="en-US" sz="1899" strike="noStrike" u="none">
                <a:solidFill>
                  <a:srgbClr val="FFFFFF"/>
                </a:solidFill>
                <a:latin typeface="HK Grotesk"/>
                <a:ea typeface="HK Grotesk"/>
                <a:cs typeface="HK Grotesk"/>
                <a:sym typeface="HK Grotesk"/>
              </a:rPr>
              <a:t>R² helps evaluate model quality</a:t>
            </a:r>
          </a:p>
          <a:p>
            <a:pPr algn="ctr" marL="0" indent="0" lvl="0">
              <a:lnSpc>
                <a:spcPts val="2849"/>
              </a:lnSpc>
              <a:spcBef>
                <a:spcPct val="0"/>
              </a:spcBef>
            </a:pPr>
            <a:r>
              <a:rPr lang="en-US" sz="1899" strike="noStrike" u="none">
                <a:solidFill>
                  <a:srgbClr val="FFFFFF"/>
                </a:solidFill>
                <a:latin typeface="HK Grotesk"/>
                <a:ea typeface="HK Grotesk"/>
                <a:cs typeface="HK Grotesk"/>
                <a:sym typeface="HK Grotesk"/>
              </a:rPr>
              <a:t>before making business decisions.</a:t>
            </a:r>
          </a:p>
          <a:p>
            <a:pPr algn="ctr" marL="0" indent="0" lvl="0">
              <a:lnSpc>
                <a:spcPts val="2849"/>
              </a:lnSpc>
              <a:spcBef>
                <a:spcPct val="0"/>
              </a:spcBef>
            </a:pPr>
            <a:r>
              <a:rPr lang="en-US" sz="1899" strike="noStrike" u="none">
                <a:solidFill>
                  <a:srgbClr val="FFFFFF"/>
                </a:solidFill>
                <a:latin typeface="HK Grotesk"/>
                <a:ea typeface="HK Grotesk"/>
                <a:cs typeface="HK Grotesk"/>
                <a:sym typeface="HK Grotesk"/>
              </a:rPr>
              <a:t>A critical metric in predictive analytics.</a:t>
            </a:r>
          </a:p>
        </p:txBody>
      </p:sp>
      <p:sp>
        <p:nvSpPr>
          <p:cNvPr name="TextBox 15" id="15"/>
          <p:cNvSpPr txBox="true"/>
          <p:nvPr/>
        </p:nvSpPr>
        <p:spPr>
          <a:xfrm rot="0">
            <a:off x="11715750" y="2886075"/>
            <a:ext cx="3810000" cy="24574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1800"/>
              </a:lnSpc>
              <a:spcBef>
                <a:spcPct val="0"/>
              </a:spcBef>
            </a:pPr>
            <a:r>
              <a:rPr lang="en-US" sz="1800" strike="noStrike" u="none">
                <a:solidFill>
                  <a:srgbClr val="A8D4E6"/>
                </a:solidFill>
                <a:latin typeface="HK Grotesk"/>
                <a:ea typeface="HK Grotesk"/>
                <a:cs typeface="HK Grotesk"/>
                <a:sym typeface="HK Grotesk"/>
              </a:rPr>
              <a:t>Example</a:t>
            </a:r>
          </a:p>
        </p:txBody>
      </p:sp>
      <p:sp>
        <p:nvSpPr>
          <p:cNvPr name="TextBox 16" id="16"/>
          <p:cNvSpPr txBox="true"/>
          <p:nvPr/>
        </p:nvSpPr>
        <p:spPr>
          <a:xfrm rot="0">
            <a:off x="11239500" y="3429000"/>
            <a:ext cx="4762500" cy="69405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5199"/>
              </a:lnSpc>
              <a:spcBef>
                <a:spcPct val="0"/>
              </a:spcBef>
            </a:pPr>
            <a:r>
              <a:rPr lang="en-US" sz="5199" strike="noStrike" u="none">
                <a:solidFill>
                  <a:srgbClr val="FFFFFF"/>
                </a:solidFill>
                <a:latin typeface="Paalalabas Wide"/>
                <a:ea typeface="Paalalabas Wide"/>
                <a:cs typeface="Paalalabas Wide"/>
                <a:sym typeface="Paalalabas Wide"/>
              </a:rPr>
              <a:t>R² = 0.81</a:t>
            </a:r>
          </a:p>
        </p:txBody>
      </p:sp>
      <p:sp>
        <p:nvSpPr>
          <p:cNvPr name="TextBox 17" id="17"/>
          <p:cNvSpPr txBox="true"/>
          <p:nvPr/>
        </p:nvSpPr>
        <p:spPr>
          <a:xfrm rot="0">
            <a:off x="11239500" y="4143375"/>
            <a:ext cx="4762500" cy="77279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3079"/>
              </a:lnSpc>
              <a:spcBef>
                <a:spcPct val="0"/>
              </a:spcBef>
            </a:pPr>
            <a:r>
              <a:rPr lang="en-US" sz="2199" strike="noStrike" u="none">
                <a:solidFill>
                  <a:srgbClr val="A8D4E6"/>
                </a:solidFill>
                <a:latin typeface="HK Grotesk"/>
                <a:ea typeface="HK Grotesk"/>
                <a:cs typeface="HK Grotesk"/>
                <a:sym typeface="HK Grotesk"/>
              </a:rPr>
              <a:t>→ 81% of variation in Y</a:t>
            </a:r>
          </a:p>
          <a:p>
            <a:pPr algn="ctr" marL="0" indent="0" lvl="0">
              <a:lnSpc>
                <a:spcPts val="3079"/>
              </a:lnSpc>
              <a:spcBef>
                <a:spcPct val="0"/>
              </a:spcBef>
            </a:pPr>
            <a:r>
              <a:rPr lang="en-US" sz="2199" strike="noStrike" u="none">
                <a:solidFill>
                  <a:srgbClr val="A8D4E6"/>
                </a:solidFill>
                <a:latin typeface="HK Grotesk"/>
                <a:ea typeface="HK Grotesk"/>
                <a:cs typeface="HK Grotesk"/>
                <a:sym typeface="HK Grotesk"/>
              </a:rPr>
              <a:t>is explained by the model</a:t>
            </a:r>
          </a:p>
        </p:txBody>
      </p:sp>
      <p:sp>
        <p:nvSpPr>
          <p:cNvPr name="TextBox 18" id="18"/>
          <p:cNvSpPr txBox="true"/>
          <p:nvPr/>
        </p:nvSpPr>
        <p:spPr>
          <a:xfrm rot="0">
            <a:off x="1047750" y="2895600"/>
            <a:ext cx="8001000" cy="35179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2600"/>
              </a:lnSpc>
              <a:spcBef>
                <a:spcPct val="0"/>
              </a:spcBef>
            </a:pPr>
            <a:r>
              <a:rPr lang="en-US" sz="2600" strike="noStrike" u="none">
                <a:solidFill>
                  <a:srgbClr val="0A4760"/>
                </a:solidFill>
                <a:latin typeface="Paalalabas Wide"/>
                <a:ea typeface="Paalalabas Wide"/>
                <a:cs typeface="Paalalabas Wide"/>
                <a:sym typeface="Paalalabas Wide"/>
              </a:rPr>
              <a:t>What is R²?</a:t>
            </a:r>
          </a:p>
        </p:txBody>
      </p:sp>
      <p:sp>
        <p:nvSpPr>
          <p:cNvPr name="TextBox 19" id="19"/>
          <p:cNvSpPr txBox="true"/>
          <p:nvPr/>
        </p:nvSpPr>
        <p:spPr>
          <a:xfrm rot="0">
            <a:off x="1047750" y="3343275"/>
            <a:ext cx="8001000" cy="39846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3200"/>
              </a:lnSpc>
              <a:spcBef>
                <a:spcPct val="0"/>
              </a:spcBef>
            </a:pPr>
            <a:r>
              <a:rPr lang="en-US" sz="2000" strike="noStrike" u="none">
                <a:solidFill>
                  <a:srgbClr val="333333"/>
                </a:solidFill>
                <a:latin typeface="HK Grotesk"/>
                <a:ea typeface="HK Grotesk"/>
                <a:cs typeface="HK Grotesk"/>
                <a:sym typeface="HK Grotesk"/>
              </a:rPr>
              <a:t>R² explains how much variation in Y</a:t>
            </a:r>
          </a:p>
          <a:p>
            <a:pPr algn="l" marL="0" indent="0" lvl="0">
              <a:lnSpc>
                <a:spcPts val="3200"/>
              </a:lnSpc>
              <a:spcBef>
                <a:spcPct val="0"/>
              </a:spcBef>
            </a:pPr>
            <a:r>
              <a:rPr lang="en-US" sz="2000" strike="noStrike" u="none">
                <a:solidFill>
                  <a:srgbClr val="333333"/>
                </a:solidFill>
                <a:latin typeface="HK Grotesk"/>
                <a:ea typeface="HK Grotesk"/>
                <a:cs typeface="HK Grotesk"/>
                <a:sym typeface="HK Grotesk"/>
              </a:rPr>
              <a:t>is explained by X.</a:t>
            </a:r>
          </a:p>
          <a:p>
            <a:pPr algn="l" marL="0" indent="0" lvl="0">
              <a:lnSpc>
                <a:spcPts val="3200"/>
              </a:lnSpc>
              <a:spcBef>
                <a:spcPct val="0"/>
              </a:spcBef>
            </a:pPr>
          </a:p>
          <a:p>
            <a:pPr algn="l" marL="0" indent="0" lvl="0">
              <a:lnSpc>
                <a:spcPts val="3200"/>
              </a:lnSpc>
              <a:spcBef>
                <a:spcPct val="0"/>
              </a:spcBef>
            </a:pPr>
            <a:r>
              <a:rPr lang="en-US" sz="2000" strike="noStrike" u="none">
                <a:solidFill>
                  <a:srgbClr val="333333"/>
                </a:solidFill>
                <a:latin typeface="HK Grotesk"/>
                <a:ea typeface="HK Grotesk"/>
                <a:cs typeface="HK Grotesk"/>
                <a:sym typeface="HK Grotesk"/>
              </a:rPr>
              <a:t>It ranges from 0 to 1:</a:t>
            </a:r>
          </a:p>
          <a:p>
            <a:pPr algn="l" marL="0" indent="0" lvl="0">
              <a:lnSpc>
                <a:spcPts val="3200"/>
              </a:lnSpc>
              <a:spcBef>
                <a:spcPct val="0"/>
              </a:spcBef>
            </a:pPr>
          </a:p>
          <a:p>
            <a:pPr algn="l" marL="0" indent="0" lvl="0">
              <a:lnSpc>
                <a:spcPts val="3200"/>
              </a:lnSpc>
              <a:spcBef>
                <a:spcPct val="0"/>
              </a:spcBef>
            </a:pPr>
            <a:r>
              <a:rPr lang="en-US" sz="2000" strike="noStrike" u="none">
                <a:solidFill>
                  <a:srgbClr val="333333"/>
                </a:solidFill>
                <a:latin typeface="HK Grotesk"/>
                <a:ea typeface="HK Grotesk"/>
                <a:cs typeface="HK Grotesk"/>
                <a:sym typeface="HK Grotesk"/>
              </a:rPr>
              <a:t>•  R² = 0      →  Model explains nothing</a:t>
            </a:r>
          </a:p>
          <a:p>
            <a:pPr algn="l" marL="0" indent="0" lvl="0">
              <a:lnSpc>
                <a:spcPts val="3200"/>
              </a:lnSpc>
              <a:spcBef>
                <a:spcPct val="0"/>
              </a:spcBef>
            </a:pPr>
            <a:r>
              <a:rPr lang="en-US" sz="2000" strike="noStrike" u="none">
                <a:solidFill>
                  <a:srgbClr val="333333"/>
                </a:solidFill>
                <a:latin typeface="HK Grotesk"/>
                <a:ea typeface="HK Grotesk"/>
                <a:cs typeface="HK Grotesk"/>
                <a:sym typeface="HK Grotesk"/>
              </a:rPr>
              <a:t>•  R² = 0.5   →  50% of variation explained</a:t>
            </a:r>
          </a:p>
          <a:p>
            <a:pPr algn="l" marL="0" indent="0" lvl="0">
              <a:lnSpc>
                <a:spcPts val="3200"/>
              </a:lnSpc>
              <a:spcBef>
                <a:spcPct val="0"/>
              </a:spcBef>
            </a:pPr>
            <a:r>
              <a:rPr lang="en-US" sz="2000" strike="noStrike" u="none">
                <a:solidFill>
                  <a:srgbClr val="333333"/>
                </a:solidFill>
                <a:latin typeface="HK Grotesk"/>
                <a:ea typeface="HK Grotesk"/>
                <a:cs typeface="HK Grotesk"/>
                <a:sym typeface="HK Grotesk"/>
              </a:rPr>
              <a:t>•  R² = 1.0   →  Perfect prediction</a:t>
            </a:r>
          </a:p>
          <a:p>
            <a:pPr algn="l" marL="0" indent="0" lvl="0">
              <a:lnSpc>
                <a:spcPts val="3200"/>
              </a:lnSpc>
              <a:spcBef>
                <a:spcPct val="0"/>
              </a:spcBef>
            </a:pPr>
          </a:p>
          <a:p>
            <a:pPr algn="l" marL="0" indent="0" lvl="0">
              <a:lnSpc>
                <a:spcPts val="3200"/>
              </a:lnSpc>
              <a:spcBef>
                <a:spcPct val="0"/>
              </a:spcBef>
            </a:pPr>
            <a:r>
              <a:rPr lang="en-US" sz="2000" strike="noStrike" u="none">
                <a:solidFill>
                  <a:srgbClr val="333333"/>
                </a:solidFill>
                <a:latin typeface="HK Grotesk"/>
                <a:ea typeface="HK Grotesk"/>
                <a:cs typeface="HK Grotesk"/>
                <a:sym typeface="HK Grotesk"/>
              </a:rPr>
              <a:t>Higher R² = better model fit.</a:t>
            </a:r>
          </a:p>
        </p:txBody>
      </p:sp>
      <p:sp>
        <p:nvSpPr>
          <p:cNvPr name="TextBox 20" id="20"/>
          <p:cNvSpPr txBox="true"/>
          <p:nvPr/>
        </p:nvSpPr>
        <p:spPr>
          <a:xfrm rot="0">
            <a:off x="13335000" y="9915525"/>
            <a:ext cx="4762500" cy="17335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r" marL="0" indent="0" lvl="0">
              <a:lnSpc>
                <a:spcPts val="1200"/>
              </a:lnSpc>
              <a:spcBef>
                <a:spcPct val="0"/>
              </a:spcBef>
            </a:pPr>
            <a:r>
              <a:rPr lang="en-US" sz="1200" strike="noStrike" u="none">
                <a:solidFill>
                  <a:srgbClr val="888888"/>
                </a:solidFill>
                <a:latin typeface="HK Grotesk"/>
                <a:ea typeface="HK Grotesk"/>
                <a:cs typeface="HK Grotesk"/>
                <a:sym typeface="HK Grotesk"/>
              </a:rPr>
              <a:t>Source: Author, Made by Canva</a:t>
            </a:r>
          </a:p>
        </p:txBody>
      </p:sp>
    </p:spTree>
  </p:cSld>
  <p:clrMapOvr>
    <a:masterClrMapping/>
  </p:clrMapOvr>
</p:sld>
</file>

<file path=ppt/slides/slide30.xml><?xml version="1.0" encoding="utf-8"?>
<p:sld xmlns:p="http://schemas.openxmlformats.org/presentationml/2006/main" xmlns:a="http://schemas.openxmlformats.org/drawingml/2006/main">
  <p:cSld>
    <p:bg>
      <p:bgPr>
        <a:solidFill>
          <a:srgbClr val="F8FAFB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0" y="0"/>
            <a:ext cx="18288000" cy="2095500"/>
            <a:chOff x="0" y="0"/>
            <a:chExt cx="24384000" cy="2794000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24384000" cy="2794000"/>
            </a:xfrm>
            <a:custGeom>
              <a:avLst/>
              <a:gdLst/>
              <a:ahLst/>
              <a:cxnLst/>
              <a:rect r="r" b="b" t="t" l="l"/>
              <a:pathLst>
                <a:path h="2794000" w="24384000">
                  <a:moveTo>
                    <a:pt x="0" y="0"/>
                  </a:moveTo>
                  <a:lnTo>
                    <a:pt x="24384000" y="0"/>
                  </a:lnTo>
                  <a:lnTo>
                    <a:pt x="24384000" y="2794000"/>
                  </a:lnTo>
                  <a:lnTo>
                    <a:pt x="0" y="2794000"/>
                  </a:lnTo>
                  <a:close/>
                </a:path>
              </a:pathLst>
            </a:custGeom>
            <a:solidFill>
              <a:srgbClr val="0A4760"/>
            </a:solidFill>
          </p:spPr>
        </p:sp>
      </p:grpSp>
      <p:sp>
        <p:nvSpPr>
          <p:cNvPr name="TextBox 4" id="4"/>
          <p:cNvSpPr txBox="true"/>
          <p:nvPr/>
        </p:nvSpPr>
        <p:spPr>
          <a:xfrm rot="0">
            <a:off x="1524000" y="590550"/>
            <a:ext cx="15240000" cy="63806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4498"/>
              </a:lnSpc>
              <a:spcBef>
                <a:spcPct val="0"/>
              </a:spcBef>
            </a:pPr>
            <a:r>
              <a:rPr lang="en-US" sz="5622" strike="noStrike" u="none">
                <a:solidFill>
                  <a:srgbClr val="FFFFFF"/>
                </a:solidFill>
                <a:latin typeface="Paalalabas Wide"/>
                <a:ea typeface="Paalalabas Wide"/>
                <a:cs typeface="Paalalabas Wide"/>
                <a:sym typeface="Paalalabas Wide"/>
              </a:rPr>
              <a:t>Applications in Information Systems</a:t>
            </a:r>
          </a:p>
        </p:txBody>
      </p:sp>
      <p:sp>
        <p:nvSpPr>
          <p:cNvPr name="TextBox 5" id="5"/>
          <p:cNvSpPr txBox="true"/>
          <p:nvPr/>
        </p:nvSpPr>
        <p:spPr>
          <a:xfrm rot="0">
            <a:off x="1524000" y="1371600"/>
            <a:ext cx="11430000" cy="3143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2400"/>
              </a:lnSpc>
              <a:spcBef>
                <a:spcPct val="0"/>
              </a:spcBef>
            </a:pPr>
            <a:r>
              <a:rPr lang="en-US" sz="2000" strike="noStrike" u="none">
                <a:solidFill>
                  <a:srgbClr val="A8D4E6"/>
                </a:solidFill>
                <a:latin typeface="HK Grotesk"/>
                <a:ea typeface="HK Grotesk"/>
                <a:cs typeface="HK Grotesk"/>
                <a:sym typeface="HK Grotesk"/>
              </a:rPr>
              <a:t>How regression and correlation are used in real-world IS applications</a:t>
            </a:r>
          </a:p>
        </p:txBody>
      </p:sp>
      <p:grpSp>
        <p:nvGrpSpPr>
          <p:cNvPr name="Group 6" id="6"/>
          <p:cNvGrpSpPr/>
          <p:nvPr/>
        </p:nvGrpSpPr>
        <p:grpSpPr>
          <a:xfrm rot="0">
            <a:off x="1143000" y="2762250"/>
            <a:ext cx="7810500" cy="2667000"/>
            <a:chOff x="0" y="0"/>
            <a:chExt cx="10414000" cy="3556000"/>
          </a:xfrm>
        </p:grpSpPr>
        <p:sp>
          <p:nvSpPr>
            <p:cNvPr name="Freeform 7" id="7"/>
            <p:cNvSpPr/>
            <p:nvPr/>
          </p:nvSpPr>
          <p:spPr>
            <a:xfrm flipH="false" flipV="false" rot="0">
              <a:off x="0" y="0"/>
              <a:ext cx="10414000" cy="3556000"/>
            </a:xfrm>
            <a:custGeom>
              <a:avLst/>
              <a:gdLst/>
              <a:ahLst/>
              <a:cxnLst/>
              <a:rect r="r" b="b" t="t" l="l"/>
              <a:pathLst>
                <a:path h="3556000" w="10414000">
                  <a:moveTo>
                    <a:pt x="355600" y="0"/>
                  </a:moveTo>
                  <a:lnTo>
                    <a:pt x="10058400" y="0"/>
                  </a:lnTo>
                  <a:cubicBezTo>
                    <a:pt x="10254793" y="0"/>
                    <a:pt x="10414000" y="159208"/>
                    <a:pt x="10414000" y="355600"/>
                  </a:cubicBezTo>
                  <a:lnTo>
                    <a:pt x="10414000" y="3200400"/>
                  </a:lnTo>
                  <a:cubicBezTo>
                    <a:pt x="10414000" y="3396792"/>
                    <a:pt x="10254793" y="3556000"/>
                    <a:pt x="10058400" y="3556000"/>
                  </a:cubicBezTo>
                  <a:lnTo>
                    <a:pt x="355600" y="3556000"/>
                  </a:lnTo>
                  <a:cubicBezTo>
                    <a:pt x="159208" y="3556000"/>
                    <a:pt x="0" y="3396792"/>
                    <a:pt x="0" y="3200400"/>
                  </a:cubicBezTo>
                  <a:lnTo>
                    <a:pt x="0" y="355600"/>
                  </a:lnTo>
                  <a:cubicBezTo>
                    <a:pt x="0" y="159208"/>
                    <a:pt x="159208" y="0"/>
                    <a:pt x="355600" y="0"/>
                  </a:cubicBezTo>
                  <a:close/>
                </a:path>
              </a:pathLst>
            </a:custGeom>
            <a:solidFill>
              <a:srgbClr val="FFFFFF"/>
            </a:solidFill>
            <a:ln w="19050" cap="sq">
              <a:solidFill>
                <a:srgbClr val="0A4760"/>
              </a:solidFill>
              <a:prstDash val="solid"/>
              <a:miter/>
            </a:ln>
          </p:spPr>
        </p:sp>
      </p:grpSp>
      <p:grpSp>
        <p:nvGrpSpPr>
          <p:cNvPr name="Group 8" id="8"/>
          <p:cNvGrpSpPr/>
          <p:nvPr/>
        </p:nvGrpSpPr>
        <p:grpSpPr>
          <a:xfrm rot="0">
            <a:off x="1333500" y="2952750"/>
            <a:ext cx="476250" cy="476250"/>
            <a:chOff x="0" y="0"/>
            <a:chExt cx="635000" cy="635000"/>
          </a:xfrm>
        </p:grpSpPr>
        <p:sp>
          <p:nvSpPr>
            <p:cNvPr name="Freeform 9" id="9"/>
            <p:cNvSpPr/>
            <p:nvPr/>
          </p:nvSpPr>
          <p:spPr>
            <a:xfrm flipH="false" flipV="false" rot="0">
              <a:off x="0" y="0"/>
              <a:ext cx="635000" cy="635000"/>
            </a:xfrm>
            <a:custGeom>
              <a:avLst/>
              <a:gdLst/>
              <a:ahLst/>
              <a:cxnLst/>
              <a:rect r="r" b="b" t="t" l="l"/>
              <a:pathLst>
                <a:path h="635000" w="635000">
                  <a:moveTo>
                    <a:pt x="317500" y="0"/>
                  </a:moveTo>
                  <a:cubicBezTo>
                    <a:pt x="142150" y="0"/>
                    <a:pt x="0" y="142150"/>
                    <a:pt x="0" y="317500"/>
                  </a:cubicBezTo>
                  <a:cubicBezTo>
                    <a:pt x="0" y="492850"/>
                    <a:pt x="142150" y="635000"/>
                    <a:pt x="317500" y="635000"/>
                  </a:cubicBezTo>
                  <a:cubicBezTo>
                    <a:pt x="492850" y="635000"/>
                    <a:pt x="635000" y="492850"/>
                    <a:pt x="635000" y="317500"/>
                  </a:cubicBezTo>
                  <a:cubicBezTo>
                    <a:pt x="635000" y="142150"/>
                    <a:pt x="492850" y="0"/>
                    <a:pt x="317500" y="0"/>
                  </a:cubicBezTo>
                  <a:close/>
                </a:path>
              </a:pathLst>
            </a:custGeom>
            <a:solidFill>
              <a:srgbClr val="0A4760"/>
            </a:solidFill>
          </p:spPr>
        </p:sp>
        <p:sp>
          <p:nvSpPr>
            <p:cNvPr name="TextBox 10" id="10"/>
            <p:cNvSpPr txBox="true"/>
            <p:nvPr/>
          </p:nvSpPr>
          <p:spPr>
            <a:xfrm>
              <a:off x="0" y="-47625"/>
              <a:ext cx="635000" cy="682625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 marL="0" indent="0" lvl="0">
                <a:lnSpc>
                  <a:spcPts val="2621"/>
                </a:lnSpc>
                <a:spcBef>
                  <a:spcPct val="0"/>
                </a:spcBef>
              </a:pPr>
              <a:r>
                <a:rPr lang="en-US" sz="1872" strike="noStrike" u="none">
                  <a:solidFill>
                    <a:srgbClr val="FFFFFF"/>
                  </a:solidFill>
                  <a:latin typeface="Paalalabas Wide"/>
                  <a:ea typeface="Paalalabas Wide"/>
                  <a:cs typeface="Paalalabas Wide"/>
                  <a:sym typeface="Paalalabas Wide"/>
                </a:rPr>
                <a:t>1</a:t>
              </a:r>
            </a:p>
          </p:txBody>
        </p:sp>
      </p:grpSp>
      <p:sp>
        <p:nvSpPr>
          <p:cNvPr name="TextBox 11" id="11"/>
          <p:cNvSpPr txBox="true"/>
          <p:nvPr/>
        </p:nvSpPr>
        <p:spPr>
          <a:xfrm rot="0">
            <a:off x="1952625" y="3076575"/>
            <a:ext cx="6667500" cy="33718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2400"/>
              </a:lnSpc>
              <a:spcBef>
                <a:spcPct val="0"/>
              </a:spcBef>
            </a:pPr>
            <a:r>
              <a:rPr lang="en-US" sz="2400" strike="noStrike" u="none">
                <a:solidFill>
                  <a:srgbClr val="0A4760"/>
                </a:solidFill>
                <a:latin typeface="Paalalabas Wide"/>
                <a:ea typeface="Paalalabas Wide"/>
                <a:cs typeface="Paalalabas Wide"/>
                <a:sym typeface="Paalalabas Wide"/>
              </a:rPr>
              <a:t>User Behavior Prediction</a:t>
            </a:r>
          </a:p>
        </p:txBody>
      </p:sp>
      <p:sp>
        <p:nvSpPr>
          <p:cNvPr name="TextBox 12" id="12"/>
          <p:cNvSpPr txBox="true"/>
          <p:nvPr/>
        </p:nvSpPr>
        <p:spPr>
          <a:xfrm rot="0">
            <a:off x="1428750" y="3514725"/>
            <a:ext cx="7239000" cy="68961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2849"/>
              </a:lnSpc>
              <a:spcBef>
                <a:spcPct val="0"/>
              </a:spcBef>
            </a:pPr>
            <a:r>
              <a:rPr lang="en-US" sz="1899" strike="noStrike" u="none">
                <a:solidFill>
                  <a:srgbClr val="333333"/>
                </a:solidFill>
                <a:latin typeface="HK Grotesk"/>
                <a:ea typeface="HK Grotesk"/>
                <a:cs typeface="HK Grotesk"/>
                <a:sym typeface="HK Grotesk"/>
              </a:rPr>
              <a:t>Predict how users interact with apps and websites based on past activity. Helps improve UX design and increase engagement.</a:t>
            </a:r>
          </a:p>
        </p:txBody>
      </p:sp>
      <p:grpSp>
        <p:nvGrpSpPr>
          <p:cNvPr name="Group 13" id="13"/>
          <p:cNvGrpSpPr/>
          <p:nvPr/>
        </p:nvGrpSpPr>
        <p:grpSpPr>
          <a:xfrm rot="0">
            <a:off x="9334500" y="2762250"/>
            <a:ext cx="7810500" cy="2667000"/>
            <a:chOff x="0" y="0"/>
            <a:chExt cx="10414000" cy="3556000"/>
          </a:xfrm>
        </p:grpSpPr>
        <p:sp>
          <p:nvSpPr>
            <p:cNvPr name="Freeform 14" id="14"/>
            <p:cNvSpPr/>
            <p:nvPr/>
          </p:nvSpPr>
          <p:spPr>
            <a:xfrm flipH="false" flipV="false" rot="0">
              <a:off x="0" y="0"/>
              <a:ext cx="10414000" cy="3556000"/>
            </a:xfrm>
            <a:custGeom>
              <a:avLst/>
              <a:gdLst/>
              <a:ahLst/>
              <a:cxnLst/>
              <a:rect r="r" b="b" t="t" l="l"/>
              <a:pathLst>
                <a:path h="3556000" w="10414000">
                  <a:moveTo>
                    <a:pt x="355600" y="0"/>
                  </a:moveTo>
                  <a:lnTo>
                    <a:pt x="10058400" y="0"/>
                  </a:lnTo>
                  <a:cubicBezTo>
                    <a:pt x="10254793" y="0"/>
                    <a:pt x="10414000" y="159208"/>
                    <a:pt x="10414000" y="355600"/>
                  </a:cubicBezTo>
                  <a:lnTo>
                    <a:pt x="10414000" y="3200400"/>
                  </a:lnTo>
                  <a:cubicBezTo>
                    <a:pt x="10414000" y="3396792"/>
                    <a:pt x="10254793" y="3556000"/>
                    <a:pt x="10058400" y="3556000"/>
                  </a:cubicBezTo>
                  <a:lnTo>
                    <a:pt x="355600" y="3556000"/>
                  </a:lnTo>
                  <a:cubicBezTo>
                    <a:pt x="159208" y="3556000"/>
                    <a:pt x="0" y="3396792"/>
                    <a:pt x="0" y="3200400"/>
                  </a:cubicBezTo>
                  <a:lnTo>
                    <a:pt x="0" y="355600"/>
                  </a:lnTo>
                  <a:cubicBezTo>
                    <a:pt x="0" y="159208"/>
                    <a:pt x="159208" y="0"/>
                    <a:pt x="355600" y="0"/>
                  </a:cubicBezTo>
                  <a:close/>
                </a:path>
              </a:pathLst>
            </a:custGeom>
            <a:solidFill>
              <a:srgbClr val="FFFFFF"/>
            </a:solidFill>
            <a:ln w="19050" cap="sq">
              <a:solidFill>
                <a:srgbClr val="0A4760"/>
              </a:solidFill>
              <a:prstDash val="solid"/>
              <a:miter/>
            </a:ln>
          </p:spPr>
        </p:sp>
      </p:grpSp>
      <p:grpSp>
        <p:nvGrpSpPr>
          <p:cNvPr name="Group 15" id="15"/>
          <p:cNvGrpSpPr/>
          <p:nvPr/>
        </p:nvGrpSpPr>
        <p:grpSpPr>
          <a:xfrm rot="0">
            <a:off x="9525000" y="2952750"/>
            <a:ext cx="476250" cy="476250"/>
            <a:chOff x="0" y="0"/>
            <a:chExt cx="635000" cy="635000"/>
          </a:xfrm>
        </p:grpSpPr>
        <p:sp>
          <p:nvSpPr>
            <p:cNvPr name="Freeform 16" id="16"/>
            <p:cNvSpPr/>
            <p:nvPr/>
          </p:nvSpPr>
          <p:spPr>
            <a:xfrm flipH="false" flipV="false" rot="0">
              <a:off x="0" y="0"/>
              <a:ext cx="635000" cy="635000"/>
            </a:xfrm>
            <a:custGeom>
              <a:avLst/>
              <a:gdLst/>
              <a:ahLst/>
              <a:cxnLst/>
              <a:rect r="r" b="b" t="t" l="l"/>
              <a:pathLst>
                <a:path h="635000" w="635000">
                  <a:moveTo>
                    <a:pt x="317500" y="0"/>
                  </a:moveTo>
                  <a:cubicBezTo>
                    <a:pt x="142150" y="0"/>
                    <a:pt x="0" y="142150"/>
                    <a:pt x="0" y="317500"/>
                  </a:cubicBezTo>
                  <a:cubicBezTo>
                    <a:pt x="0" y="492850"/>
                    <a:pt x="142150" y="635000"/>
                    <a:pt x="317500" y="635000"/>
                  </a:cubicBezTo>
                  <a:cubicBezTo>
                    <a:pt x="492850" y="635000"/>
                    <a:pt x="635000" y="492850"/>
                    <a:pt x="635000" y="317500"/>
                  </a:cubicBezTo>
                  <a:cubicBezTo>
                    <a:pt x="635000" y="142150"/>
                    <a:pt x="492850" y="0"/>
                    <a:pt x="317500" y="0"/>
                  </a:cubicBezTo>
                  <a:close/>
                </a:path>
              </a:pathLst>
            </a:custGeom>
            <a:solidFill>
              <a:srgbClr val="0A4760"/>
            </a:solidFill>
          </p:spPr>
        </p:sp>
        <p:sp>
          <p:nvSpPr>
            <p:cNvPr name="TextBox 17" id="17"/>
            <p:cNvSpPr txBox="true"/>
            <p:nvPr/>
          </p:nvSpPr>
          <p:spPr>
            <a:xfrm>
              <a:off x="0" y="-47625"/>
              <a:ext cx="635000" cy="682625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 marL="0" indent="0" lvl="0">
                <a:lnSpc>
                  <a:spcPts val="2621"/>
                </a:lnSpc>
                <a:spcBef>
                  <a:spcPct val="0"/>
                </a:spcBef>
              </a:pPr>
              <a:r>
                <a:rPr lang="en-US" sz="1872" strike="noStrike" u="none">
                  <a:solidFill>
                    <a:srgbClr val="FFFFFF"/>
                  </a:solidFill>
                  <a:latin typeface="Paalalabas Wide"/>
                  <a:ea typeface="Paalalabas Wide"/>
                  <a:cs typeface="Paalalabas Wide"/>
                  <a:sym typeface="Paalalabas Wide"/>
                </a:rPr>
                <a:t>2</a:t>
              </a:r>
            </a:p>
          </p:txBody>
        </p:sp>
      </p:grpSp>
      <p:sp>
        <p:nvSpPr>
          <p:cNvPr name="TextBox 18" id="18"/>
          <p:cNvSpPr txBox="true"/>
          <p:nvPr/>
        </p:nvSpPr>
        <p:spPr>
          <a:xfrm rot="0">
            <a:off x="10144125" y="3076575"/>
            <a:ext cx="6667500" cy="33718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2400"/>
              </a:lnSpc>
              <a:spcBef>
                <a:spcPct val="0"/>
              </a:spcBef>
            </a:pPr>
            <a:r>
              <a:rPr lang="en-US" sz="2400" strike="noStrike" u="none">
                <a:solidFill>
                  <a:srgbClr val="0A4760"/>
                </a:solidFill>
                <a:latin typeface="Paalalabas Wide"/>
                <a:ea typeface="Paalalabas Wide"/>
                <a:cs typeface="Paalalabas Wide"/>
                <a:sym typeface="Paalalabas Wide"/>
              </a:rPr>
              <a:t>Website Traffic Analysis</a:t>
            </a:r>
          </a:p>
        </p:txBody>
      </p:sp>
      <p:sp>
        <p:nvSpPr>
          <p:cNvPr name="TextBox 19" id="19"/>
          <p:cNvSpPr txBox="true"/>
          <p:nvPr/>
        </p:nvSpPr>
        <p:spPr>
          <a:xfrm rot="0">
            <a:off x="9620250" y="3514725"/>
            <a:ext cx="7239000" cy="68961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2849"/>
              </a:lnSpc>
              <a:spcBef>
                <a:spcPct val="0"/>
              </a:spcBef>
            </a:pPr>
            <a:r>
              <a:rPr lang="en-US" sz="1899" strike="noStrike" u="none">
                <a:solidFill>
                  <a:srgbClr val="333333"/>
                </a:solidFill>
                <a:latin typeface="HK Grotesk"/>
                <a:ea typeface="HK Grotesk"/>
                <a:cs typeface="HK Grotesk"/>
                <a:sym typeface="HK Grotesk"/>
              </a:rPr>
              <a:t>Forecast visitor counts based on time, campaigns, or seasonal trends. Enables better server planning and marketing strategy.</a:t>
            </a:r>
          </a:p>
        </p:txBody>
      </p:sp>
      <p:grpSp>
        <p:nvGrpSpPr>
          <p:cNvPr name="Group 20" id="20"/>
          <p:cNvGrpSpPr/>
          <p:nvPr/>
        </p:nvGrpSpPr>
        <p:grpSpPr>
          <a:xfrm rot="0">
            <a:off x="1143000" y="5810250"/>
            <a:ext cx="7810500" cy="2667000"/>
            <a:chOff x="0" y="0"/>
            <a:chExt cx="10414000" cy="3556000"/>
          </a:xfrm>
        </p:grpSpPr>
        <p:sp>
          <p:nvSpPr>
            <p:cNvPr name="Freeform 21" id="21"/>
            <p:cNvSpPr/>
            <p:nvPr/>
          </p:nvSpPr>
          <p:spPr>
            <a:xfrm flipH="false" flipV="false" rot="0">
              <a:off x="0" y="0"/>
              <a:ext cx="10414000" cy="3556000"/>
            </a:xfrm>
            <a:custGeom>
              <a:avLst/>
              <a:gdLst/>
              <a:ahLst/>
              <a:cxnLst/>
              <a:rect r="r" b="b" t="t" l="l"/>
              <a:pathLst>
                <a:path h="3556000" w="10414000">
                  <a:moveTo>
                    <a:pt x="355600" y="0"/>
                  </a:moveTo>
                  <a:lnTo>
                    <a:pt x="10058400" y="0"/>
                  </a:lnTo>
                  <a:cubicBezTo>
                    <a:pt x="10254793" y="0"/>
                    <a:pt x="10414000" y="159208"/>
                    <a:pt x="10414000" y="355600"/>
                  </a:cubicBezTo>
                  <a:lnTo>
                    <a:pt x="10414000" y="3200400"/>
                  </a:lnTo>
                  <a:cubicBezTo>
                    <a:pt x="10414000" y="3396792"/>
                    <a:pt x="10254793" y="3556000"/>
                    <a:pt x="10058400" y="3556000"/>
                  </a:cubicBezTo>
                  <a:lnTo>
                    <a:pt x="355600" y="3556000"/>
                  </a:lnTo>
                  <a:cubicBezTo>
                    <a:pt x="159208" y="3556000"/>
                    <a:pt x="0" y="3396792"/>
                    <a:pt x="0" y="3200400"/>
                  </a:cubicBezTo>
                  <a:lnTo>
                    <a:pt x="0" y="355600"/>
                  </a:lnTo>
                  <a:cubicBezTo>
                    <a:pt x="0" y="159208"/>
                    <a:pt x="159208" y="0"/>
                    <a:pt x="355600" y="0"/>
                  </a:cubicBezTo>
                  <a:close/>
                </a:path>
              </a:pathLst>
            </a:custGeom>
            <a:solidFill>
              <a:srgbClr val="FFFFFF"/>
            </a:solidFill>
            <a:ln w="19050" cap="sq">
              <a:solidFill>
                <a:srgbClr val="0A4760"/>
              </a:solidFill>
              <a:prstDash val="solid"/>
              <a:miter/>
            </a:ln>
          </p:spPr>
        </p:sp>
      </p:grpSp>
      <p:grpSp>
        <p:nvGrpSpPr>
          <p:cNvPr name="Group 22" id="22"/>
          <p:cNvGrpSpPr/>
          <p:nvPr/>
        </p:nvGrpSpPr>
        <p:grpSpPr>
          <a:xfrm rot="0">
            <a:off x="1333500" y="6000750"/>
            <a:ext cx="476250" cy="476250"/>
            <a:chOff x="0" y="0"/>
            <a:chExt cx="635000" cy="635000"/>
          </a:xfrm>
        </p:grpSpPr>
        <p:sp>
          <p:nvSpPr>
            <p:cNvPr name="Freeform 23" id="23"/>
            <p:cNvSpPr/>
            <p:nvPr/>
          </p:nvSpPr>
          <p:spPr>
            <a:xfrm flipH="false" flipV="false" rot="0">
              <a:off x="0" y="0"/>
              <a:ext cx="635000" cy="635000"/>
            </a:xfrm>
            <a:custGeom>
              <a:avLst/>
              <a:gdLst/>
              <a:ahLst/>
              <a:cxnLst/>
              <a:rect r="r" b="b" t="t" l="l"/>
              <a:pathLst>
                <a:path h="635000" w="635000">
                  <a:moveTo>
                    <a:pt x="317500" y="0"/>
                  </a:moveTo>
                  <a:cubicBezTo>
                    <a:pt x="142150" y="0"/>
                    <a:pt x="0" y="142150"/>
                    <a:pt x="0" y="317500"/>
                  </a:cubicBezTo>
                  <a:cubicBezTo>
                    <a:pt x="0" y="492850"/>
                    <a:pt x="142150" y="635000"/>
                    <a:pt x="317500" y="635000"/>
                  </a:cubicBezTo>
                  <a:cubicBezTo>
                    <a:pt x="492850" y="635000"/>
                    <a:pt x="635000" y="492850"/>
                    <a:pt x="635000" y="317500"/>
                  </a:cubicBezTo>
                  <a:cubicBezTo>
                    <a:pt x="635000" y="142150"/>
                    <a:pt x="492850" y="0"/>
                    <a:pt x="317500" y="0"/>
                  </a:cubicBezTo>
                  <a:close/>
                </a:path>
              </a:pathLst>
            </a:custGeom>
            <a:solidFill>
              <a:srgbClr val="0A4760"/>
            </a:solidFill>
          </p:spPr>
        </p:sp>
        <p:sp>
          <p:nvSpPr>
            <p:cNvPr name="TextBox 24" id="24"/>
            <p:cNvSpPr txBox="true"/>
            <p:nvPr/>
          </p:nvSpPr>
          <p:spPr>
            <a:xfrm>
              <a:off x="0" y="-47625"/>
              <a:ext cx="635000" cy="682625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 marL="0" indent="0" lvl="0">
                <a:lnSpc>
                  <a:spcPts val="2621"/>
                </a:lnSpc>
                <a:spcBef>
                  <a:spcPct val="0"/>
                </a:spcBef>
              </a:pPr>
              <a:r>
                <a:rPr lang="en-US" sz="1872" strike="noStrike" u="none">
                  <a:solidFill>
                    <a:srgbClr val="FFFFFF"/>
                  </a:solidFill>
                  <a:latin typeface="Paalalabas Wide"/>
                  <a:ea typeface="Paalalabas Wide"/>
                  <a:cs typeface="Paalalabas Wide"/>
                  <a:sym typeface="Paalalabas Wide"/>
                </a:rPr>
                <a:t>3</a:t>
              </a:r>
            </a:p>
          </p:txBody>
        </p:sp>
      </p:grpSp>
      <p:sp>
        <p:nvSpPr>
          <p:cNvPr name="TextBox 25" id="25"/>
          <p:cNvSpPr txBox="true"/>
          <p:nvPr/>
        </p:nvSpPr>
        <p:spPr>
          <a:xfrm rot="0">
            <a:off x="1952625" y="6124575"/>
            <a:ext cx="6667500" cy="33718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2400"/>
              </a:lnSpc>
              <a:spcBef>
                <a:spcPct val="0"/>
              </a:spcBef>
            </a:pPr>
            <a:r>
              <a:rPr lang="en-US" sz="2400" strike="noStrike" u="none">
                <a:solidFill>
                  <a:srgbClr val="0A4760"/>
                </a:solidFill>
                <a:latin typeface="Paalalabas Wide"/>
                <a:ea typeface="Paalalabas Wide"/>
                <a:cs typeface="Paalalabas Wide"/>
                <a:sym typeface="Paalalabas Wide"/>
              </a:rPr>
              <a:t>Recommendation Systems</a:t>
            </a:r>
          </a:p>
        </p:txBody>
      </p:sp>
      <p:sp>
        <p:nvSpPr>
          <p:cNvPr name="TextBox 26" id="26"/>
          <p:cNvSpPr txBox="true"/>
          <p:nvPr/>
        </p:nvSpPr>
        <p:spPr>
          <a:xfrm rot="0">
            <a:off x="1428750" y="6562725"/>
            <a:ext cx="7239000" cy="68961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2849"/>
              </a:lnSpc>
              <a:spcBef>
                <a:spcPct val="0"/>
              </a:spcBef>
            </a:pPr>
            <a:r>
              <a:rPr lang="en-US" sz="1899" strike="noStrike" u="none">
                <a:solidFill>
                  <a:srgbClr val="333333"/>
                </a:solidFill>
                <a:latin typeface="HK Grotesk"/>
                <a:ea typeface="HK Grotesk"/>
                <a:cs typeface="HK Grotesk"/>
                <a:sym typeface="HK Grotesk"/>
              </a:rPr>
              <a:t>Use correlation between user preferences to suggest relevant content, products, or services automatically.</a:t>
            </a:r>
          </a:p>
        </p:txBody>
      </p:sp>
      <p:grpSp>
        <p:nvGrpSpPr>
          <p:cNvPr name="Group 27" id="27"/>
          <p:cNvGrpSpPr/>
          <p:nvPr/>
        </p:nvGrpSpPr>
        <p:grpSpPr>
          <a:xfrm rot="0">
            <a:off x="9334500" y="5810250"/>
            <a:ext cx="7810500" cy="2667000"/>
            <a:chOff x="0" y="0"/>
            <a:chExt cx="10414000" cy="3556000"/>
          </a:xfrm>
        </p:grpSpPr>
        <p:sp>
          <p:nvSpPr>
            <p:cNvPr name="Freeform 28" id="28"/>
            <p:cNvSpPr/>
            <p:nvPr/>
          </p:nvSpPr>
          <p:spPr>
            <a:xfrm flipH="false" flipV="false" rot="0">
              <a:off x="0" y="0"/>
              <a:ext cx="10414000" cy="3556000"/>
            </a:xfrm>
            <a:custGeom>
              <a:avLst/>
              <a:gdLst/>
              <a:ahLst/>
              <a:cxnLst/>
              <a:rect r="r" b="b" t="t" l="l"/>
              <a:pathLst>
                <a:path h="3556000" w="10414000">
                  <a:moveTo>
                    <a:pt x="355600" y="0"/>
                  </a:moveTo>
                  <a:lnTo>
                    <a:pt x="10058400" y="0"/>
                  </a:lnTo>
                  <a:cubicBezTo>
                    <a:pt x="10254793" y="0"/>
                    <a:pt x="10414000" y="159208"/>
                    <a:pt x="10414000" y="355600"/>
                  </a:cubicBezTo>
                  <a:lnTo>
                    <a:pt x="10414000" y="3200400"/>
                  </a:lnTo>
                  <a:cubicBezTo>
                    <a:pt x="10414000" y="3396792"/>
                    <a:pt x="10254793" y="3556000"/>
                    <a:pt x="10058400" y="3556000"/>
                  </a:cubicBezTo>
                  <a:lnTo>
                    <a:pt x="355600" y="3556000"/>
                  </a:lnTo>
                  <a:cubicBezTo>
                    <a:pt x="159208" y="3556000"/>
                    <a:pt x="0" y="3396792"/>
                    <a:pt x="0" y="3200400"/>
                  </a:cubicBezTo>
                  <a:lnTo>
                    <a:pt x="0" y="355600"/>
                  </a:lnTo>
                  <a:cubicBezTo>
                    <a:pt x="0" y="159208"/>
                    <a:pt x="159208" y="0"/>
                    <a:pt x="355600" y="0"/>
                  </a:cubicBezTo>
                  <a:close/>
                </a:path>
              </a:pathLst>
            </a:custGeom>
            <a:solidFill>
              <a:srgbClr val="FFFFFF"/>
            </a:solidFill>
            <a:ln w="19050" cap="sq">
              <a:solidFill>
                <a:srgbClr val="0A4760"/>
              </a:solidFill>
              <a:prstDash val="solid"/>
              <a:miter/>
            </a:ln>
          </p:spPr>
        </p:sp>
      </p:grpSp>
      <p:grpSp>
        <p:nvGrpSpPr>
          <p:cNvPr name="Group 29" id="29"/>
          <p:cNvGrpSpPr/>
          <p:nvPr/>
        </p:nvGrpSpPr>
        <p:grpSpPr>
          <a:xfrm rot="0">
            <a:off x="9525000" y="6000750"/>
            <a:ext cx="476250" cy="476250"/>
            <a:chOff x="0" y="0"/>
            <a:chExt cx="635000" cy="635000"/>
          </a:xfrm>
        </p:grpSpPr>
        <p:sp>
          <p:nvSpPr>
            <p:cNvPr name="Freeform 30" id="30"/>
            <p:cNvSpPr/>
            <p:nvPr/>
          </p:nvSpPr>
          <p:spPr>
            <a:xfrm flipH="false" flipV="false" rot="0">
              <a:off x="0" y="0"/>
              <a:ext cx="635000" cy="635000"/>
            </a:xfrm>
            <a:custGeom>
              <a:avLst/>
              <a:gdLst/>
              <a:ahLst/>
              <a:cxnLst/>
              <a:rect r="r" b="b" t="t" l="l"/>
              <a:pathLst>
                <a:path h="635000" w="635000">
                  <a:moveTo>
                    <a:pt x="317500" y="0"/>
                  </a:moveTo>
                  <a:cubicBezTo>
                    <a:pt x="142150" y="0"/>
                    <a:pt x="0" y="142150"/>
                    <a:pt x="0" y="317500"/>
                  </a:cubicBezTo>
                  <a:cubicBezTo>
                    <a:pt x="0" y="492850"/>
                    <a:pt x="142150" y="635000"/>
                    <a:pt x="317500" y="635000"/>
                  </a:cubicBezTo>
                  <a:cubicBezTo>
                    <a:pt x="492850" y="635000"/>
                    <a:pt x="635000" y="492850"/>
                    <a:pt x="635000" y="317500"/>
                  </a:cubicBezTo>
                  <a:cubicBezTo>
                    <a:pt x="635000" y="142150"/>
                    <a:pt x="492850" y="0"/>
                    <a:pt x="317500" y="0"/>
                  </a:cubicBezTo>
                  <a:close/>
                </a:path>
              </a:pathLst>
            </a:custGeom>
            <a:solidFill>
              <a:srgbClr val="0A4760"/>
            </a:solidFill>
          </p:spPr>
        </p:sp>
        <p:sp>
          <p:nvSpPr>
            <p:cNvPr name="TextBox 31" id="31"/>
            <p:cNvSpPr txBox="true"/>
            <p:nvPr/>
          </p:nvSpPr>
          <p:spPr>
            <a:xfrm>
              <a:off x="0" y="-47625"/>
              <a:ext cx="635000" cy="682625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 marL="0" indent="0" lvl="0">
                <a:lnSpc>
                  <a:spcPts val="2621"/>
                </a:lnSpc>
                <a:spcBef>
                  <a:spcPct val="0"/>
                </a:spcBef>
              </a:pPr>
              <a:r>
                <a:rPr lang="en-US" sz="1872" strike="noStrike" u="none">
                  <a:solidFill>
                    <a:srgbClr val="FFFFFF"/>
                  </a:solidFill>
                  <a:latin typeface="Paalalabas Wide"/>
                  <a:ea typeface="Paalalabas Wide"/>
                  <a:cs typeface="Paalalabas Wide"/>
                  <a:sym typeface="Paalalabas Wide"/>
                </a:rPr>
                <a:t>4</a:t>
              </a:r>
            </a:p>
          </p:txBody>
        </p:sp>
      </p:grpSp>
      <p:sp>
        <p:nvSpPr>
          <p:cNvPr name="TextBox 32" id="32"/>
          <p:cNvSpPr txBox="true"/>
          <p:nvPr/>
        </p:nvSpPr>
        <p:spPr>
          <a:xfrm rot="0">
            <a:off x="10144125" y="6124575"/>
            <a:ext cx="6667500" cy="33718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2400"/>
              </a:lnSpc>
              <a:spcBef>
                <a:spcPct val="0"/>
              </a:spcBef>
            </a:pPr>
            <a:r>
              <a:rPr lang="en-US" sz="2400" strike="noStrike" u="none">
                <a:solidFill>
                  <a:srgbClr val="0A4760"/>
                </a:solidFill>
                <a:latin typeface="Paalalabas Wide"/>
                <a:ea typeface="Paalalabas Wide"/>
                <a:cs typeface="Paalalabas Wide"/>
                <a:sym typeface="Paalalabas Wide"/>
              </a:rPr>
              <a:t>Database Performance</a:t>
            </a:r>
          </a:p>
        </p:txBody>
      </p:sp>
      <p:sp>
        <p:nvSpPr>
          <p:cNvPr name="TextBox 33" id="33"/>
          <p:cNvSpPr txBox="true"/>
          <p:nvPr/>
        </p:nvSpPr>
        <p:spPr>
          <a:xfrm rot="0">
            <a:off x="9620250" y="6562725"/>
            <a:ext cx="7239000" cy="68961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2849"/>
              </a:lnSpc>
              <a:spcBef>
                <a:spcPct val="0"/>
              </a:spcBef>
            </a:pPr>
            <a:r>
              <a:rPr lang="en-US" sz="1899" strike="noStrike" u="none">
                <a:solidFill>
                  <a:srgbClr val="333333"/>
                </a:solidFill>
                <a:latin typeface="HK Grotesk"/>
                <a:ea typeface="HK Grotesk"/>
                <a:cs typeface="HK Grotesk"/>
                <a:sym typeface="HK Grotesk"/>
              </a:rPr>
              <a:t>Predict query response times based on data volume and system load. Helps optimize indexing and resource allocation.</a:t>
            </a:r>
          </a:p>
        </p:txBody>
      </p:sp>
      <p:sp>
        <p:nvSpPr>
          <p:cNvPr name="AutoShape 34" id="34"/>
          <p:cNvSpPr/>
          <p:nvPr/>
        </p:nvSpPr>
        <p:spPr>
          <a:xfrm>
            <a:off x="2476500" y="9334500"/>
            <a:ext cx="13335000" cy="0"/>
          </a:xfrm>
          <a:prstGeom prst="line">
            <a:avLst/>
          </a:prstGeom>
          <a:ln cap="rnd" w="19050">
            <a:solidFill>
              <a:srgbClr val="0A4760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TextBox 35" id="35"/>
          <p:cNvSpPr txBox="true"/>
          <p:nvPr/>
        </p:nvSpPr>
        <p:spPr>
          <a:xfrm rot="0">
            <a:off x="13335000" y="9915525"/>
            <a:ext cx="4762500" cy="17335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r" marL="0" indent="0" lvl="0">
              <a:lnSpc>
                <a:spcPts val="1200"/>
              </a:lnSpc>
              <a:spcBef>
                <a:spcPct val="0"/>
              </a:spcBef>
            </a:pPr>
            <a:r>
              <a:rPr lang="en-US" sz="1200" strike="noStrike" u="none">
                <a:solidFill>
                  <a:srgbClr val="888888"/>
                </a:solidFill>
                <a:latin typeface="HK Grotesk"/>
                <a:ea typeface="HK Grotesk"/>
                <a:cs typeface="HK Grotesk"/>
                <a:sym typeface="HK Grotesk"/>
              </a:rPr>
              <a:t>Source: Author, Made by Canva</a:t>
            </a:r>
          </a:p>
        </p:txBody>
      </p:sp>
    </p:spTree>
  </p:cSld>
  <p:clrMapOvr>
    <a:masterClrMapping/>
  </p:clrMapOvr>
</p:sld>
</file>

<file path=ppt/slides/slide31.xml><?xml version="1.0" encoding="utf-8"?>
<p:sld xmlns:p="http://schemas.openxmlformats.org/presentationml/2006/main" xmlns:a="http://schemas.openxmlformats.org/drawingml/2006/main">
  <p:cSld>
    <p:bg>
      <p:bgPr>
        <a:solidFill>
          <a:srgbClr val="F8FAFB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0" y="0"/>
            <a:ext cx="18288000" cy="2095500"/>
            <a:chOff x="0" y="0"/>
            <a:chExt cx="24384000" cy="2794000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24384000" cy="2794000"/>
            </a:xfrm>
            <a:custGeom>
              <a:avLst/>
              <a:gdLst/>
              <a:ahLst/>
              <a:cxnLst/>
              <a:rect r="r" b="b" t="t" l="l"/>
              <a:pathLst>
                <a:path h="2794000" w="24384000">
                  <a:moveTo>
                    <a:pt x="0" y="0"/>
                  </a:moveTo>
                  <a:lnTo>
                    <a:pt x="24384000" y="0"/>
                  </a:lnTo>
                  <a:lnTo>
                    <a:pt x="24384000" y="2794000"/>
                  </a:lnTo>
                  <a:lnTo>
                    <a:pt x="0" y="2794000"/>
                  </a:lnTo>
                  <a:close/>
                </a:path>
              </a:pathLst>
            </a:custGeom>
            <a:solidFill>
              <a:srgbClr val="0A4760"/>
            </a:solidFill>
          </p:spPr>
        </p:sp>
      </p:grpSp>
      <p:sp>
        <p:nvSpPr>
          <p:cNvPr name="TextBox 4" id="4"/>
          <p:cNvSpPr txBox="true"/>
          <p:nvPr/>
        </p:nvSpPr>
        <p:spPr>
          <a:xfrm rot="0">
            <a:off x="1524000" y="590550"/>
            <a:ext cx="15240000" cy="63806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4498"/>
              </a:lnSpc>
              <a:spcBef>
                <a:spcPct val="0"/>
              </a:spcBef>
            </a:pPr>
            <a:r>
              <a:rPr lang="en-US" sz="5622" strike="noStrike" u="none">
                <a:solidFill>
                  <a:srgbClr val="FFFFFF"/>
                </a:solidFill>
                <a:latin typeface="Paalalabas Wide"/>
                <a:ea typeface="Paalalabas Wide"/>
                <a:cs typeface="Paalalabas Wide"/>
                <a:sym typeface="Paalalabas Wide"/>
              </a:rPr>
              <a:t>Applications in Business Analytics</a:t>
            </a:r>
          </a:p>
        </p:txBody>
      </p:sp>
      <p:sp>
        <p:nvSpPr>
          <p:cNvPr name="TextBox 5" id="5"/>
          <p:cNvSpPr txBox="true"/>
          <p:nvPr/>
        </p:nvSpPr>
        <p:spPr>
          <a:xfrm rot="0">
            <a:off x="1524000" y="1371600"/>
            <a:ext cx="11430000" cy="3143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2400"/>
              </a:lnSpc>
              <a:spcBef>
                <a:spcPct val="0"/>
              </a:spcBef>
            </a:pPr>
            <a:r>
              <a:rPr lang="en-US" sz="2000" strike="noStrike" u="none">
                <a:solidFill>
                  <a:srgbClr val="A8D4E6"/>
                </a:solidFill>
                <a:latin typeface="HK Grotesk"/>
                <a:ea typeface="HK Grotesk"/>
                <a:cs typeface="HK Grotesk"/>
                <a:sym typeface="HK Grotesk"/>
              </a:rPr>
              <a:t>How regression and correlation drive strategic business decisions</a:t>
            </a:r>
          </a:p>
        </p:txBody>
      </p:sp>
      <p:grpSp>
        <p:nvGrpSpPr>
          <p:cNvPr name="Group 6" id="6"/>
          <p:cNvGrpSpPr/>
          <p:nvPr/>
        </p:nvGrpSpPr>
        <p:grpSpPr>
          <a:xfrm rot="0">
            <a:off x="1143000" y="2762250"/>
            <a:ext cx="7810500" cy="2667000"/>
            <a:chOff x="0" y="0"/>
            <a:chExt cx="10414000" cy="3556000"/>
          </a:xfrm>
        </p:grpSpPr>
        <p:sp>
          <p:nvSpPr>
            <p:cNvPr name="Freeform 7" id="7"/>
            <p:cNvSpPr/>
            <p:nvPr/>
          </p:nvSpPr>
          <p:spPr>
            <a:xfrm flipH="false" flipV="false" rot="0">
              <a:off x="0" y="0"/>
              <a:ext cx="10414000" cy="3556000"/>
            </a:xfrm>
            <a:custGeom>
              <a:avLst/>
              <a:gdLst/>
              <a:ahLst/>
              <a:cxnLst/>
              <a:rect r="r" b="b" t="t" l="l"/>
              <a:pathLst>
                <a:path h="3556000" w="10414000">
                  <a:moveTo>
                    <a:pt x="355600" y="0"/>
                  </a:moveTo>
                  <a:lnTo>
                    <a:pt x="10058400" y="0"/>
                  </a:lnTo>
                  <a:cubicBezTo>
                    <a:pt x="10254793" y="0"/>
                    <a:pt x="10414000" y="159208"/>
                    <a:pt x="10414000" y="355600"/>
                  </a:cubicBezTo>
                  <a:lnTo>
                    <a:pt x="10414000" y="3200400"/>
                  </a:lnTo>
                  <a:cubicBezTo>
                    <a:pt x="10414000" y="3396792"/>
                    <a:pt x="10254793" y="3556000"/>
                    <a:pt x="10058400" y="3556000"/>
                  </a:cubicBezTo>
                  <a:lnTo>
                    <a:pt x="355600" y="3556000"/>
                  </a:lnTo>
                  <a:cubicBezTo>
                    <a:pt x="159208" y="3556000"/>
                    <a:pt x="0" y="3396792"/>
                    <a:pt x="0" y="3200400"/>
                  </a:cubicBezTo>
                  <a:lnTo>
                    <a:pt x="0" y="355600"/>
                  </a:lnTo>
                  <a:cubicBezTo>
                    <a:pt x="0" y="159208"/>
                    <a:pt x="159208" y="0"/>
                    <a:pt x="355600" y="0"/>
                  </a:cubicBezTo>
                  <a:close/>
                </a:path>
              </a:pathLst>
            </a:custGeom>
            <a:solidFill>
              <a:srgbClr val="FFFFFF"/>
            </a:solidFill>
            <a:ln w="19050" cap="sq">
              <a:solidFill>
                <a:srgbClr val="0A4760"/>
              </a:solidFill>
              <a:prstDash val="solid"/>
              <a:miter/>
            </a:ln>
          </p:spPr>
        </p:sp>
      </p:grpSp>
      <p:grpSp>
        <p:nvGrpSpPr>
          <p:cNvPr name="Group 8" id="8"/>
          <p:cNvGrpSpPr/>
          <p:nvPr/>
        </p:nvGrpSpPr>
        <p:grpSpPr>
          <a:xfrm rot="0">
            <a:off x="1333500" y="2952750"/>
            <a:ext cx="476250" cy="476250"/>
            <a:chOff x="0" y="0"/>
            <a:chExt cx="635000" cy="635000"/>
          </a:xfrm>
        </p:grpSpPr>
        <p:sp>
          <p:nvSpPr>
            <p:cNvPr name="Freeform 9" id="9"/>
            <p:cNvSpPr/>
            <p:nvPr/>
          </p:nvSpPr>
          <p:spPr>
            <a:xfrm flipH="false" flipV="false" rot="0">
              <a:off x="0" y="0"/>
              <a:ext cx="635000" cy="635000"/>
            </a:xfrm>
            <a:custGeom>
              <a:avLst/>
              <a:gdLst/>
              <a:ahLst/>
              <a:cxnLst/>
              <a:rect r="r" b="b" t="t" l="l"/>
              <a:pathLst>
                <a:path h="635000" w="635000">
                  <a:moveTo>
                    <a:pt x="317500" y="0"/>
                  </a:moveTo>
                  <a:cubicBezTo>
                    <a:pt x="142150" y="0"/>
                    <a:pt x="0" y="142150"/>
                    <a:pt x="0" y="317500"/>
                  </a:cubicBezTo>
                  <a:cubicBezTo>
                    <a:pt x="0" y="492850"/>
                    <a:pt x="142150" y="635000"/>
                    <a:pt x="317500" y="635000"/>
                  </a:cubicBezTo>
                  <a:cubicBezTo>
                    <a:pt x="492850" y="635000"/>
                    <a:pt x="635000" y="492850"/>
                    <a:pt x="635000" y="317500"/>
                  </a:cubicBezTo>
                  <a:cubicBezTo>
                    <a:pt x="635000" y="142150"/>
                    <a:pt x="492850" y="0"/>
                    <a:pt x="317500" y="0"/>
                  </a:cubicBezTo>
                  <a:close/>
                </a:path>
              </a:pathLst>
            </a:custGeom>
            <a:solidFill>
              <a:srgbClr val="0A4760"/>
            </a:solidFill>
          </p:spPr>
        </p:sp>
        <p:sp>
          <p:nvSpPr>
            <p:cNvPr name="TextBox 10" id="10"/>
            <p:cNvSpPr txBox="true"/>
            <p:nvPr/>
          </p:nvSpPr>
          <p:spPr>
            <a:xfrm>
              <a:off x="0" y="-47625"/>
              <a:ext cx="635000" cy="682625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 marL="0" indent="0" lvl="0">
                <a:lnSpc>
                  <a:spcPts val="2621"/>
                </a:lnSpc>
                <a:spcBef>
                  <a:spcPct val="0"/>
                </a:spcBef>
              </a:pPr>
              <a:r>
                <a:rPr lang="en-US" sz="1872" strike="noStrike" u="none">
                  <a:solidFill>
                    <a:srgbClr val="FFFFFF"/>
                  </a:solidFill>
                  <a:latin typeface="Paalalabas Wide"/>
                  <a:ea typeface="Paalalabas Wide"/>
                  <a:cs typeface="Paalalabas Wide"/>
                  <a:sym typeface="Paalalabas Wide"/>
                </a:rPr>
                <a:t>1</a:t>
              </a:r>
            </a:p>
          </p:txBody>
        </p:sp>
      </p:grpSp>
      <p:sp>
        <p:nvSpPr>
          <p:cNvPr name="TextBox 11" id="11"/>
          <p:cNvSpPr txBox="true"/>
          <p:nvPr/>
        </p:nvSpPr>
        <p:spPr>
          <a:xfrm rot="0">
            <a:off x="1952625" y="3076575"/>
            <a:ext cx="6667500" cy="33718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2400"/>
              </a:lnSpc>
              <a:spcBef>
                <a:spcPct val="0"/>
              </a:spcBef>
            </a:pPr>
            <a:r>
              <a:rPr lang="en-US" sz="2400" strike="noStrike" u="none">
                <a:solidFill>
                  <a:srgbClr val="0A4760"/>
                </a:solidFill>
                <a:latin typeface="Paalalabas Wide"/>
                <a:ea typeface="Paalalabas Wide"/>
                <a:cs typeface="Paalalabas Wide"/>
                <a:sym typeface="Paalalabas Wide"/>
              </a:rPr>
              <a:t>Sales Forecasting</a:t>
            </a:r>
          </a:p>
        </p:txBody>
      </p:sp>
      <p:sp>
        <p:nvSpPr>
          <p:cNvPr name="TextBox 12" id="12"/>
          <p:cNvSpPr txBox="true"/>
          <p:nvPr/>
        </p:nvSpPr>
        <p:spPr>
          <a:xfrm rot="0">
            <a:off x="1428750" y="3514725"/>
            <a:ext cx="7239000" cy="104203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2849"/>
              </a:lnSpc>
              <a:spcBef>
                <a:spcPct val="0"/>
              </a:spcBef>
            </a:pPr>
            <a:r>
              <a:rPr lang="en-US" sz="1899" strike="noStrike" u="none">
                <a:solidFill>
                  <a:srgbClr val="333333"/>
                </a:solidFill>
                <a:latin typeface="HK Grotesk"/>
                <a:ea typeface="HK Grotesk"/>
                <a:cs typeface="HK Grotesk"/>
                <a:sym typeface="HK Grotesk"/>
              </a:rPr>
              <a:t>Predict future revenue based on historical trends, seasonal patterns, and market indicators. Enables accurate budgeting and resource planning.</a:t>
            </a:r>
          </a:p>
        </p:txBody>
      </p:sp>
      <p:grpSp>
        <p:nvGrpSpPr>
          <p:cNvPr name="Group 13" id="13"/>
          <p:cNvGrpSpPr/>
          <p:nvPr/>
        </p:nvGrpSpPr>
        <p:grpSpPr>
          <a:xfrm rot="0">
            <a:off x="9334500" y="2762250"/>
            <a:ext cx="7810500" cy="2667000"/>
            <a:chOff x="0" y="0"/>
            <a:chExt cx="10414000" cy="3556000"/>
          </a:xfrm>
        </p:grpSpPr>
        <p:sp>
          <p:nvSpPr>
            <p:cNvPr name="Freeform 14" id="14"/>
            <p:cNvSpPr/>
            <p:nvPr/>
          </p:nvSpPr>
          <p:spPr>
            <a:xfrm flipH="false" flipV="false" rot="0">
              <a:off x="0" y="0"/>
              <a:ext cx="10414000" cy="3556000"/>
            </a:xfrm>
            <a:custGeom>
              <a:avLst/>
              <a:gdLst/>
              <a:ahLst/>
              <a:cxnLst/>
              <a:rect r="r" b="b" t="t" l="l"/>
              <a:pathLst>
                <a:path h="3556000" w="10414000">
                  <a:moveTo>
                    <a:pt x="355600" y="0"/>
                  </a:moveTo>
                  <a:lnTo>
                    <a:pt x="10058400" y="0"/>
                  </a:lnTo>
                  <a:cubicBezTo>
                    <a:pt x="10254793" y="0"/>
                    <a:pt x="10414000" y="159208"/>
                    <a:pt x="10414000" y="355600"/>
                  </a:cubicBezTo>
                  <a:lnTo>
                    <a:pt x="10414000" y="3200400"/>
                  </a:lnTo>
                  <a:cubicBezTo>
                    <a:pt x="10414000" y="3396792"/>
                    <a:pt x="10254793" y="3556000"/>
                    <a:pt x="10058400" y="3556000"/>
                  </a:cubicBezTo>
                  <a:lnTo>
                    <a:pt x="355600" y="3556000"/>
                  </a:lnTo>
                  <a:cubicBezTo>
                    <a:pt x="159208" y="3556000"/>
                    <a:pt x="0" y="3396792"/>
                    <a:pt x="0" y="3200400"/>
                  </a:cubicBezTo>
                  <a:lnTo>
                    <a:pt x="0" y="355600"/>
                  </a:lnTo>
                  <a:cubicBezTo>
                    <a:pt x="0" y="159208"/>
                    <a:pt x="159208" y="0"/>
                    <a:pt x="355600" y="0"/>
                  </a:cubicBezTo>
                  <a:close/>
                </a:path>
              </a:pathLst>
            </a:custGeom>
            <a:solidFill>
              <a:srgbClr val="FFFFFF"/>
            </a:solidFill>
            <a:ln w="19050" cap="sq">
              <a:solidFill>
                <a:srgbClr val="0A4760"/>
              </a:solidFill>
              <a:prstDash val="solid"/>
              <a:miter/>
            </a:ln>
          </p:spPr>
        </p:sp>
      </p:grpSp>
      <p:grpSp>
        <p:nvGrpSpPr>
          <p:cNvPr name="Group 15" id="15"/>
          <p:cNvGrpSpPr/>
          <p:nvPr/>
        </p:nvGrpSpPr>
        <p:grpSpPr>
          <a:xfrm rot="0">
            <a:off x="9525000" y="2952750"/>
            <a:ext cx="476250" cy="476250"/>
            <a:chOff x="0" y="0"/>
            <a:chExt cx="635000" cy="635000"/>
          </a:xfrm>
        </p:grpSpPr>
        <p:sp>
          <p:nvSpPr>
            <p:cNvPr name="Freeform 16" id="16"/>
            <p:cNvSpPr/>
            <p:nvPr/>
          </p:nvSpPr>
          <p:spPr>
            <a:xfrm flipH="false" flipV="false" rot="0">
              <a:off x="0" y="0"/>
              <a:ext cx="635000" cy="635000"/>
            </a:xfrm>
            <a:custGeom>
              <a:avLst/>
              <a:gdLst/>
              <a:ahLst/>
              <a:cxnLst/>
              <a:rect r="r" b="b" t="t" l="l"/>
              <a:pathLst>
                <a:path h="635000" w="635000">
                  <a:moveTo>
                    <a:pt x="317500" y="0"/>
                  </a:moveTo>
                  <a:cubicBezTo>
                    <a:pt x="142150" y="0"/>
                    <a:pt x="0" y="142150"/>
                    <a:pt x="0" y="317500"/>
                  </a:cubicBezTo>
                  <a:cubicBezTo>
                    <a:pt x="0" y="492850"/>
                    <a:pt x="142150" y="635000"/>
                    <a:pt x="317500" y="635000"/>
                  </a:cubicBezTo>
                  <a:cubicBezTo>
                    <a:pt x="492850" y="635000"/>
                    <a:pt x="635000" y="492850"/>
                    <a:pt x="635000" y="317500"/>
                  </a:cubicBezTo>
                  <a:cubicBezTo>
                    <a:pt x="635000" y="142150"/>
                    <a:pt x="492850" y="0"/>
                    <a:pt x="317500" y="0"/>
                  </a:cubicBezTo>
                  <a:close/>
                </a:path>
              </a:pathLst>
            </a:custGeom>
            <a:solidFill>
              <a:srgbClr val="0A4760"/>
            </a:solidFill>
          </p:spPr>
        </p:sp>
        <p:sp>
          <p:nvSpPr>
            <p:cNvPr name="TextBox 17" id="17"/>
            <p:cNvSpPr txBox="true"/>
            <p:nvPr/>
          </p:nvSpPr>
          <p:spPr>
            <a:xfrm>
              <a:off x="0" y="-47625"/>
              <a:ext cx="635000" cy="682625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 marL="0" indent="0" lvl="0">
                <a:lnSpc>
                  <a:spcPts val="2621"/>
                </a:lnSpc>
                <a:spcBef>
                  <a:spcPct val="0"/>
                </a:spcBef>
              </a:pPr>
              <a:r>
                <a:rPr lang="en-US" sz="1872" strike="noStrike" u="none">
                  <a:solidFill>
                    <a:srgbClr val="FFFFFF"/>
                  </a:solidFill>
                  <a:latin typeface="Paalalabas Wide"/>
                  <a:ea typeface="Paalalabas Wide"/>
                  <a:cs typeface="Paalalabas Wide"/>
                  <a:sym typeface="Paalalabas Wide"/>
                </a:rPr>
                <a:t>2</a:t>
              </a:r>
            </a:p>
          </p:txBody>
        </p:sp>
      </p:grpSp>
      <p:sp>
        <p:nvSpPr>
          <p:cNvPr name="TextBox 18" id="18"/>
          <p:cNvSpPr txBox="true"/>
          <p:nvPr/>
        </p:nvSpPr>
        <p:spPr>
          <a:xfrm rot="0">
            <a:off x="10144125" y="3076575"/>
            <a:ext cx="6667500" cy="33718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2400"/>
              </a:lnSpc>
              <a:spcBef>
                <a:spcPct val="0"/>
              </a:spcBef>
            </a:pPr>
            <a:r>
              <a:rPr lang="en-US" sz="2400" strike="noStrike" u="none">
                <a:solidFill>
                  <a:srgbClr val="0A4760"/>
                </a:solidFill>
                <a:latin typeface="Paalalabas Wide"/>
                <a:ea typeface="Paalalabas Wide"/>
                <a:cs typeface="Paalalabas Wide"/>
                <a:sym typeface="Paalalabas Wide"/>
              </a:rPr>
              <a:t>Customer Analytics</a:t>
            </a:r>
          </a:p>
        </p:txBody>
      </p:sp>
      <p:sp>
        <p:nvSpPr>
          <p:cNvPr name="TextBox 19" id="19"/>
          <p:cNvSpPr txBox="true"/>
          <p:nvPr/>
        </p:nvSpPr>
        <p:spPr>
          <a:xfrm rot="0">
            <a:off x="9620250" y="3514725"/>
            <a:ext cx="7239000" cy="68961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2849"/>
              </a:lnSpc>
              <a:spcBef>
                <a:spcPct val="0"/>
              </a:spcBef>
            </a:pPr>
            <a:r>
              <a:rPr lang="en-US" sz="1899" strike="noStrike" u="none">
                <a:solidFill>
                  <a:srgbClr val="333333"/>
                </a:solidFill>
                <a:latin typeface="HK Grotesk"/>
                <a:ea typeface="HK Grotesk"/>
                <a:cs typeface="HK Grotesk"/>
                <a:sym typeface="HK Grotesk"/>
              </a:rPr>
              <a:t>Analyze customer behavior patterns to predict churn, lifetime value, and purchasing trends. Supports targeted retention strategies.</a:t>
            </a:r>
          </a:p>
        </p:txBody>
      </p:sp>
      <p:grpSp>
        <p:nvGrpSpPr>
          <p:cNvPr name="Group 20" id="20"/>
          <p:cNvGrpSpPr/>
          <p:nvPr/>
        </p:nvGrpSpPr>
        <p:grpSpPr>
          <a:xfrm rot="0">
            <a:off x="1143000" y="5810250"/>
            <a:ext cx="7810500" cy="2667000"/>
            <a:chOff x="0" y="0"/>
            <a:chExt cx="10414000" cy="3556000"/>
          </a:xfrm>
        </p:grpSpPr>
        <p:sp>
          <p:nvSpPr>
            <p:cNvPr name="Freeform 21" id="21"/>
            <p:cNvSpPr/>
            <p:nvPr/>
          </p:nvSpPr>
          <p:spPr>
            <a:xfrm flipH="false" flipV="false" rot="0">
              <a:off x="0" y="0"/>
              <a:ext cx="10414000" cy="3556000"/>
            </a:xfrm>
            <a:custGeom>
              <a:avLst/>
              <a:gdLst/>
              <a:ahLst/>
              <a:cxnLst/>
              <a:rect r="r" b="b" t="t" l="l"/>
              <a:pathLst>
                <a:path h="3556000" w="10414000">
                  <a:moveTo>
                    <a:pt x="355600" y="0"/>
                  </a:moveTo>
                  <a:lnTo>
                    <a:pt x="10058400" y="0"/>
                  </a:lnTo>
                  <a:cubicBezTo>
                    <a:pt x="10254793" y="0"/>
                    <a:pt x="10414000" y="159208"/>
                    <a:pt x="10414000" y="355600"/>
                  </a:cubicBezTo>
                  <a:lnTo>
                    <a:pt x="10414000" y="3200400"/>
                  </a:lnTo>
                  <a:cubicBezTo>
                    <a:pt x="10414000" y="3396792"/>
                    <a:pt x="10254793" y="3556000"/>
                    <a:pt x="10058400" y="3556000"/>
                  </a:cubicBezTo>
                  <a:lnTo>
                    <a:pt x="355600" y="3556000"/>
                  </a:lnTo>
                  <a:cubicBezTo>
                    <a:pt x="159208" y="3556000"/>
                    <a:pt x="0" y="3396792"/>
                    <a:pt x="0" y="3200400"/>
                  </a:cubicBezTo>
                  <a:lnTo>
                    <a:pt x="0" y="355600"/>
                  </a:lnTo>
                  <a:cubicBezTo>
                    <a:pt x="0" y="159208"/>
                    <a:pt x="159208" y="0"/>
                    <a:pt x="355600" y="0"/>
                  </a:cubicBezTo>
                  <a:close/>
                </a:path>
              </a:pathLst>
            </a:custGeom>
            <a:solidFill>
              <a:srgbClr val="FFFFFF"/>
            </a:solidFill>
            <a:ln w="19050" cap="sq">
              <a:solidFill>
                <a:srgbClr val="0A4760"/>
              </a:solidFill>
              <a:prstDash val="solid"/>
              <a:miter/>
            </a:ln>
          </p:spPr>
        </p:sp>
      </p:grpSp>
      <p:grpSp>
        <p:nvGrpSpPr>
          <p:cNvPr name="Group 22" id="22"/>
          <p:cNvGrpSpPr/>
          <p:nvPr/>
        </p:nvGrpSpPr>
        <p:grpSpPr>
          <a:xfrm rot="0">
            <a:off x="1333500" y="6000750"/>
            <a:ext cx="476250" cy="476250"/>
            <a:chOff x="0" y="0"/>
            <a:chExt cx="635000" cy="635000"/>
          </a:xfrm>
        </p:grpSpPr>
        <p:sp>
          <p:nvSpPr>
            <p:cNvPr name="Freeform 23" id="23"/>
            <p:cNvSpPr/>
            <p:nvPr/>
          </p:nvSpPr>
          <p:spPr>
            <a:xfrm flipH="false" flipV="false" rot="0">
              <a:off x="0" y="0"/>
              <a:ext cx="635000" cy="635000"/>
            </a:xfrm>
            <a:custGeom>
              <a:avLst/>
              <a:gdLst/>
              <a:ahLst/>
              <a:cxnLst/>
              <a:rect r="r" b="b" t="t" l="l"/>
              <a:pathLst>
                <a:path h="635000" w="635000">
                  <a:moveTo>
                    <a:pt x="317500" y="0"/>
                  </a:moveTo>
                  <a:cubicBezTo>
                    <a:pt x="142150" y="0"/>
                    <a:pt x="0" y="142150"/>
                    <a:pt x="0" y="317500"/>
                  </a:cubicBezTo>
                  <a:cubicBezTo>
                    <a:pt x="0" y="492850"/>
                    <a:pt x="142150" y="635000"/>
                    <a:pt x="317500" y="635000"/>
                  </a:cubicBezTo>
                  <a:cubicBezTo>
                    <a:pt x="492850" y="635000"/>
                    <a:pt x="635000" y="492850"/>
                    <a:pt x="635000" y="317500"/>
                  </a:cubicBezTo>
                  <a:cubicBezTo>
                    <a:pt x="635000" y="142150"/>
                    <a:pt x="492850" y="0"/>
                    <a:pt x="317500" y="0"/>
                  </a:cubicBezTo>
                  <a:close/>
                </a:path>
              </a:pathLst>
            </a:custGeom>
            <a:solidFill>
              <a:srgbClr val="0A4760"/>
            </a:solidFill>
          </p:spPr>
        </p:sp>
        <p:sp>
          <p:nvSpPr>
            <p:cNvPr name="TextBox 24" id="24"/>
            <p:cNvSpPr txBox="true"/>
            <p:nvPr/>
          </p:nvSpPr>
          <p:spPr>
            <a:xfrm>
              <a:off x="0" y="-47625"/>
              <a:ext cx="635000" cy="682625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 marL="0" indent="0" lvl="0">
                <a:lnSpc>
                  <a:spcPts val="2621"/>
                </a:lnSpc>
                <a:spcBef>
                  <a:spcPct val="0"/>
                </a:spcBef>
              </a:pPr>
              <a:r>
                <a:rPr lang="en-US" sz="1872" strike="noStrike" u="none">
                  <a:solidFill>
                    <a:srgbClr val="FFFFFF"/>
                  </a:solidFill>
                  <a:latin typeface="Paalalabas Wide"/>
                  <a:ea typeface="Paalalabas Wide"/>
                  <a:cs typeface="Paalalabas Wide"/>
                  <a:sym typeface="Paalalabas Wide"/>
                </a:rPr>
                <a:t>3</a:t>
              </a:r>
            </a:p>
          </p:txBody>
        </p:sp>
      </p:grpSp>
      <p:sp>
        <p:nvSpPr>
          <p:cNvPr name="TextBox 25" id="25"/>
          <p:cNvSpPr txBox="true"/>
          <p:nvPr/>
        </p:nvSpPr>
        <p:spPr>
          <a:xfrm rot="0">
            <a:off x="1952625" y="6124575"/>
            <a:ext cx="6667500" cy="33718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2400"/>
              </a:lnSpc>
              <a:spcBef>
                <a:spcPct val="0"/>
              </a:spcBef>
            </a:pPr>
            <a:r>
              <a:rPr lang="en-US" sz="2400" strike="noStrike" u="none">
                <a:solidFill>
                  <a:srgbClr val="0A4760"/>
                </a:solidFill>
                <a:latin typeface="Paalalabas Wide"/>
                <a:ea typeface="Paalalabas Wide"/>
                <a:cs typeface="Paalalabas Wide"/>
                <a:sym typeface="Paalalabas Wide"/>
              </a:rPr>
              <a:t>Inventory Prediction</a:t>
            </a:r>
          </a:p>
        </p:txBody>
      </p:sp>
      <p:sp>
        <p:nvSpPr>
          <p:cNvPr name="TextBox 26" id="26"/>
          <p:cNvSpPr txBox="true"/>
          <p:nvPr/>
        </p:nvSpPr>
        <p:spPr>
          <a:xfrm rot="0">
            <a:off x="1428750" y="6562725"/>
            <a:ext cx="7239000" cy="68961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2849"/>
              </a:lnSpc>
              <a:spcBef>
                <a:spcPct val="0"/>
              </a:spcBef>
            </a:pPr>
            <a:r>
              <a:rPr lang="en-US" sz="1899" strike="noStrike" u="none">
                <a:solidFill>
                  <a:srgbClr val="333333"/>
                </a:solidFill>
                <a:latin typeface="HK Grotesk"/>
                <a:ea typeface="HK Grotesk"/>
                <a:cs typeface="HK Grotesk"/>
                <a:sym typeface="HK Grotesk"/>
              </a:rPr>
              <a:t>Forecast demand to optimize stock levels and reduce waste. Balances holding costs against stockout risks using historical data.</a:t>
            </a:r>
          </a:p>
        </p:txBody>
      </p:sp>
      <p:grpSp>
        <p:nvGrpSpPr>
          <p:cNvPr name="Group 27" id="27"/>
          <p:cNvGrpSpPr/>
          <p:nvPr/>
        </p:nvGrpSpPr>
        <p:grpSpPr>
          <a:xfrm rot="0">
            <a:off x="9334500" y="5810250"/>
            <a:ext cx="7810500" cy="2667000"/>
            <a:chOff x="0" y="0"/>
            <a:chExt cx="10414000" cy="3556000"/>
          </a:xfrm>
        </p:grpSpPr>
        <p:sp>
          <p:nvSpPr>
            <p:cNvPr name="Freeform 28" id="28"/>
            <p:cNvSpPr/>
            <p:nvPr/>
          </p:nvSpPr>
          <p:spPr>
            <a:xfrm flipH="false" flipV="false" rot="0">
              <a:off x="0" y="0"/>
              <a:ext cx="10414000" cy="3556000"/>
            </a:xfrm>
            <a:custGeom>
              <a:avLst/>
              <a:gdLst/>
              <a:ahLst/>
              <a:cxnLst/>
              <a:rect r="r" b="b" t="t" l="l"/>
              <a:pathLst>
                <a:path h="3556000" w="10414000">
                  <a:moveTo>
                    <a:pt x="355600" y="0"/>
                  </a:moveTo>
                  <a:lnTo>
                    <a:pt x="10058400" y="0"/>
                  </a:lnTo>
                  <a:cubicBezTo>
                    <a:pt x="10254793" y="0"/>
                    <a:pt x="10414000" y="159208"/>
                    <a:pt x="10414000" y="355600"/>
                  </a:cubicBezTo>
                  <a:lnTo>
                    <a:pt x="10414000" y="3200400"/>
                  </a:lnTo>
                  <a:cubicBezTo>
                    <a:pt x="10414000" y="3396792"/>
                    <a:pt x="10254793" y="3556000"/>
                    <a:pt x="10058400" y="3556000"/>
                  </a:cubicBezTo>
                  <a:lnTo>
                    <a:pt x="355600" y="3556000"/>
                  </a:lnTo>
                  <a:cubicBezTo>
                    <a:pt x="159208" y="3556000"/>
                    <a:pt x="0" y="3396792"/>
                    <a:pt x="0" y="3200400"/>
                  </a:cubicBezTo>
                  <a:lnTo>
                    <a:pt x="0" y="355600"/>
                  </a:lnTo>
                  <a:cubicBezTo>
                    <a:pt x="0" y="159208"/>
                    <a:pt x="159208" y="0"/>
                    <a:pt x="355600" y="0"/>
                  </a:cubicBezTo>
                  <a:close/>
                </a:path>
              </a:pathLst>
            </a:custGeom>
            <a:solidFill>
              <a:srgbClr val="FFFFFF"/>
            </a:solidFill>
            <a:ln w="19050" cap="sq">
              <a:solidFill>
                <a:srgbClr val="0A4760"/>
              </a:solidFill>
              <a:prstDash val="solid"/>
              <a:miter/>
            </a:ln>
          </p:spPr>
        </p:sp>
      </p:grpSp>
      <p:grpSp>
        <p:nvGrpSpPr>
          <p:cNvPr name="Group 29" id="29"/>
          <p:cNvGrpSpPr/>
          <p:nvPr/>
        </p:nvGrpSpPr>
        <p:grpSpPr>
          <a:xfrm rot="0">
            <a:off x="9525000" y="6000750"/>
            <a:ext cx="476250" cy="476250"/>
            <a:chOff x="0" y="0"/>
            <a:chExt cx="635000" cy="635000"/>
          </a:xfrm>
        </p:grpSpPr>
        <p:sp>
          <p:nvSpPr>
            <p:cNvPr name="Freeform 30" id="30"/>
            <p:cNvSpPr/>
            <p:nvPr/>
          </p:nvSpPr>
          <p:spPr>
            <a:xfrm flipH="false" flipV="false" rot="0">
              <a:off x="0" y="0"/>
              <a:ext cx="635000" cy="635000"/>
            </a:xfrm>
            <a:custGeom>
              <a:avLst/>
              <a:gdLst/>
              <a:ahLst/>
              <a:cxnLst/>
              <a:rect r="r" b="b" t="t" l="l"/>
              <a:pathLst>
                <a:path h="635000" w="635000">
                  <a:moveTo>
                    <a:pt x="317500" y="0"/>
                  </a:moveTo>
                  <a:cubicBezTo>
                    <a:pt x="142150" y="0"/>
                    <a:pt x="0" y="142150"/>
                    <a:pt x="0" y="317500"/>
                  </a:cubicBezTo>
                  <a:cubicBezTo>
                    <a:pt x="0" y="492850"/>
                    <a:pt x="142150" y="635000"/>
                    <a:pt x="317500" y="635000"/>
                  </a:cubicBezTo>
                  <a:cubicBezTo>
                    <a:pt x="492850" y="635000"/>
                    <a:pt x="635000" y="492850"/>
                    <a:pt x="635000" y="317500"/>
                  </a:cubicBezTo>
                  <a:cubicBezTo>
                    <a:pt x="635000" y="142150"/>
                    <a:pt x="492850" y="0"/>
                    <a:pt x="317500" y="0"/>
                  </a:cubicBezTo>
                  <a:close/>
                </a:path>
              </a:pathLst>
            </a:custGeom>
            <a:solidFill>
              <a:srgbClr val="0A4760"/>
            </a:solidFill>
          </p:spPr>
        </p:sp>
        <p:sp>
          <p:nvSpPr>
            <p:cNvPr name="TextBox 31" id="31"/>
            <p:cNvSpPr txBox="true"/>
            <p:nvPr/>
          </p:nvSpPr>
          <p:spPr>
            <a:xfrm>
              <a:off x="0" y="-47625"/>
              <a:ext cx="635000" cy="682625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 marL="0" indent="0" lvl="0">
                <a:lnSpc>
                  <a:spcPts val="2621"/>
                </a:lnSpc>
                <a:spcBef>
                  <a:spcPct val="0"/>
                </a:spcBef>
              </a:pPr>
              <a:r>
                <a:rPr lang="en-US" sz="1872" strike="noStrike" u="none">
                  <a:solidFill>
                    <a:srgbClr val="FFFFFF"/>
                  </a:solidFill>
                  <a:latin typeface="Paalalabas Wide"/>
                  <a:ea typeface="Paalalabas Wide"/>
                  <a:cs typeface="Paalalabas Wide"/>
                  <a:sym typeface="Paalalabas Wide"/>
                </a:rPr>
                <a:t>4</a:t>
              </a:r>
            </a:p>
          </p:txBody>
        </p:sp>
      </p:grpSp>
      <p:sp>
        <p:nvSpPr>
          <p:cNvPr name="TextBox 32" id="32"/>
          <p:cNvSpPr txBox="true"/>
          <p:nvPr/>
        </p:nvSpPr>
        <p:spPr>
          <a:xfrm rot="0">
            <a:off x="10144125" y="6124575"/>
            <a:ext cx="6667500" cy="33718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2400"/>
              </a:lnSpc>
              <a:spcBef>
                <a:spcPct val="0"/>
              </a:spcBef>
            </a:pPr>
            <a:r>
              <a:rPr lang="en-US" sz="2400" strike="noStrike" u="none">
                <a:solidFill>
                  <a:srgbClr val="0A4760"/>
                </a:solidFill>
                <a:latin typeface="Paalalabas Wide"/>
                <a:ea typeface="Paalalabas Wide"/>
                <a:cs typeface="Paalalabas Wide"/>
                <a:sym typeface="Paalalabas Wide"/>
              </a:rPr>
              <a:t>Marketing Analysis</a:t>
            </a:r>
          </a:p>
        </p:txBody>
      </p:sp>
      <p:sp>
        <p:nvSpPr>
          <p:cNvPr name="TextBox 33" id="33"/>
          <p:cNvSpPr txBox="true"/>
          <p:nvPr/>
        </p:nvSpPr>
        <p:spPr>
          <a:xfrm rot="0">
            <a:off x="9620250" y="6562725"/>
            <a:ext cx="7239000" cy="104203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2849"/>
              </a:lnSpc>
              <a:spcBef>
                <a:spcPct val="0"/>
              </a:spcBef>
            </a:pPr>
            <a:r>
              <a:rPr lang="en-US" sz="1899" strike="noStrike" u="none">
                <a:solidFill>
                  <a:srgbClr val="333333"/>
                </a:solidFill>
                <a:latin typeface="HK Grotesk"/>
                <a:ea typeface="HK Grotesk"/>
                <a:cs typeface="HK Grotesk"/>
                <a:sym typeface="HK Grotesk"/>
              </a:rPr>
              <a:t>Measure campaign effectiveness by correlating ad spend with conversions. Optimize budget allocation across channels for maximum ROI.</a:t>
            </a:r>
          </a:p>
        </p:txBody>
      </p:sp>
      <p:sp>
        <p:nvSpPr>
          <p:cNvPr name="AutoShape 34" id="34"/>
          <p:cNvSpPr/>
          <p:nvPr/>
        </p:nvSpPr>
        <p:spPr>
          <a:xfrm>
            <a:off x="2476500" y="9334500"/>
            <a:ext cx="13335000" cy="0"/>
          </a:xfrm>
          <a:prstGeom prst="line">
            <a:avLst/>
          </a:prstGeom>
          <a:ln cap="rnd" w="19050">
            <a:solidFill>
              <a:srgbClr val="0A4760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TextBox 35" id="35"/>
          <p:cNvSpPr txBox="true"/>
          <p:nvPr/>
        </p:nvSpPr>
        <p:spPr>
          <a:xfrm rot="0">
            <a:off x="13335000" y="9915525"/>
            <a:ext cx="4762500" cy="17335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r" marL="0" indent="0" lvl="0">
              <a:lnSpc>
                <a:spcPts val="1200"/>
              </a:lnSpc>
              <a:spcBef>
                <a:spcPct val="0"/>
              </a:spcBef>
            </a:pPr>
            <a:r>
              <a:rPr lang="en-US" sz="1200" strike="noStrike" u="none">
                <a:solidFill>
                  <a:srgbClr val="888888"/>
                </a:solidFill>
                <a:latin typeface="HK Grotesk"/>
                <a:ea typeface="HK Grotesk"/>
                <a:cs typeface="HK Grotesk"/>
                <a:sym typeface="HK Grotesk"/>
              </a:rPr>
              <a:t>Source: Author, Made by Canva</a:t>
            </a:r>
          </a:p>
        </p:txBody>
      </p:sp>
    </p:spTree>
  </p:cSld>
  <p:clrMapOvr>
    <a:masterClrMapping/>
  </p:clrMapOvr>
</p:sld>
</file>

<file path=ppt/slides/slide32.xml><?xml version="1.0" encoding="utf-8"?>
<p:sld xmlns:p="http://schemas.openxmlformats.org/presentationml/2006/main" xmlns:a="http://schemas.openxmlformats.org/drawingml/2006/main">
  <p:cSld>
    <p:bg>
      <p:bgPr>
        <a:solidFill>
          <a:srgbClr val="F8FAFB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0" y="0"/>
            <a:ext cx="18288000" cy="2095500"/>
            <a:chOff x="0" y="0"/>
            <a:chExt cx="24384000" cy="2794000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24384000" cy="2794000"/>
            </a:xfrm>
            <a:custGeom>
              <a:avLst/>
              <a:gdLst/>
              <a:ahLst/>
              <a:cxnLst/>
              <a:rect r="r" b="b" t="t" l="l"/>
              <a:pathLst>
                <a:path h="2794000" w="24384000">
                  <a:moveTo>
                    <a:pt x="0" y="0"/>
                  </a:moveTo>
                  <a:lnTo>
                    <a:pt x="24384000" y="0"/>
                  </a:lnTo>
                  <a:lnTo>
                    <a:pt x="24384000" y="2794000"/>
                  </a:lnTo>
                  <a:lnTo>
                    <a:pt x="0" y="2794000"/>
                  </a:lnTo>
                  <a:close/>
                </a:path>
              </a:pathLst>
            </a:custGeom>
            <a:solidFill>
              <a:srgbClr val="0A4760"/>
            </a:solidFill>
          </p:spPr>
        </p:sp>
      </p:grpSp>
      <p:sp>
        <p:nvSpPr>
          <p:cNvPr name="TextBox 4" id="4"/>
          <p:cNvSpPr txBox="true"/>
          <p:nvPr/>
        </p:nvSpPr>
        <p:spPr>
          <a:xfrm rot="0">
            <a:off x="1524000" y="590550"/>
            <a:ext cx="15240000" cy="63806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4498"/>
              </a:lnSpc>
              <a:spcBef>
                <a:spcPct val="0"/>
              </a:spcBef>
            </a:pPr>
            <a:r>
              <a:rPr lang="en-US" sz="5622" strike="noStrike" u="none">
                <a:solidFill>
                  <a:srgbClr val="FFFFFF"/>
                </a:solidFill>
                <a:latin typeface="Paalalabas Wide"/>
                <a:ea typeface="Paalalabas Wide"/>
                <a:cs typeface="Paalalabas Wide"/>
                <a:sym typeface="Paalalabas Wide"/>
              </a:rPr>
              <a:t>Practical Session Using Excel</a:t>
            </a:r>
          </a:p>
        </p:txBody>
      </p:sp>
      <p:sp>
        <p:nvSpPr>
          <p:cNvPr name="TextBox 5" id="5"/>
          <p:cNvSpPr txBox="true"/>
          <p:nvPr/>
        </p:nvSpPr>
        <p:spPr>
          <a:xfrm rot="0">
            <a:off x="1524000" y="1371600"/>
            <a:ext cx="11430000" cy="3143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2400"/>
              </a:lnSpc>
              <a:spcBef>
                <a:spcPct val="0"/>
              </a:spcBef>
            </a:pPr>
            <a:r>
              <a:rPr lang="en-US" sz="2000" strike="noStrike" u="none">
                <a:solidFill>
                  <a:srgbClr val="A8D4E6"/>
                </a:solidFill>
                <a:latin typeface="HK Grotesk"/>
                <a:ea typeface="HK Grotesk"/>
                <a:cs typeface="HK Grotesk"/>
                <a:sym typeface="HK Grotesk"/>
              </a:rPr>
              <a:t>Essential Excel formulas for correlation and regression analysis</a:t>
            </a:r>
          </a:p>
        </p:txBody>
      </p:sp>
      <p:grpSp>
        <p:nvGrpSpPr>
          <p:cNvPr name="Group 6" id="6"/>
          <p:cNvGrpSpPr/>
          <p:nvPr/>
        </p:nvGrpSpPr>
        <p:grpSpPr>
          <a:xfrm rot="0">
            <a:off x="762000" y="2476500"/>
            <a:ext cx="8191500" cy="2095500"/>
            <a:chOff x="0" y="0"/>
            <a:chExt cx="10922000" cy="2794000"/>
          </a:xfrm>
        </p:grpSpPr>
        <p:sp>
          <p:nvSpPr>
            <p:cNvPr name="Freeform 7" id="7"/>
            <p:cNvSpPr/>
            <p:nvPr/>
          </p:nvSpPr>
          <p:spPr>
            <a:xfrm flipH="false" flipV="false" rot="0">
              <a:off x="0" y="0"/>
              <a:ext cx="10922000" cy="2794000"/>
            </a:xfrm>
            <a:custGeom>
              <a:avLst/>
              <a:gdLst/>
              <a:ahLst/>
              <a:cxnLst/>
              <a:rect r="r" b="b" t="t" l="l"/>
              <a:pathLst>
                <a:path h="2794000" w="10922000">
                  <a:moveTo>
                    <a:pt x="279400" y="0"/>
                  </a:moveTo>
                  <a:lnTo>
                    <a:pt x="10642600" y="0"/>
                  </a:lnTo>
                  <a:cubicBezTo>
                    <a:pt x="10796908" y="0"/>
                    <a:pt x="10922000" y="125092"/>
                    <a:pt x="10922000" y="279400"/>
                  </a:cubicBezTo>
                  <a:lnTo>
                    <a:pt x="10922000" y="2514600"/>
                  </a:lnTo>
                  <a:cubicBezTo>
                    <a:pt x="10922000" y="2668908"/>
                    <a:pt x="10796908" y="2794000"/>
                    <a:pt x="10642600" y="2794000"/>
                  </a:cubicBezTo>
                  <a:lnTo>
                    <a:pt x="279400" y="2794000"/>
                  </a:lnTo>
                  <a:cubicBezTo>
                    <a:pt x="125092" y="2794000"/>
                    <a:pt x="0" y="2668908"/>
                    <a:pt x="0" y="2514600"/>
                  </a:cubicBezTo>
                  <a:lnTo>
                    <a:pt x="0" y="279400"/>
                  </a:lnTo>
                  <a:cubicBezTo>
                    <a:pt x="0" y="125092"/>
                    <a:pt x="125092" y="0"/>
                    <a:pt x="279400" y="0"/>
                  </a:cubicBezTo>
                  <a:close/>
                </a:path>
              </a:pathLst>
            </a:custGeom>
            <a:solidFill>
              <a:srgbClr val="FFFFFF"/>
            </a:solidFill>
            <a:ln w="19050" cap="sq">
              <a:solidFill>
                <a:srgbClr val="0A4760"/>
              </a:solidFill>
              <a:prstDash val="solid"/>
              <a:miter/>
            </a:ln>
          </p:spPr>
        </p:sp>
      </p:grpSp>
      <p:sp>
        <p:nvSpPr>
          <p:cNvPr name="TextBox 8" id="8"/>
          <p:cNvSpPr txBox="true"/>
          <p:nvPr/>
        </p:nvSpPr>
        <p:spPr>
          <a:xfrm rot="0">
            <a:off x="952500" y="2638425"/>
            <a:ext cx="7810500" cy="2794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2000"/>
              </a:lnSpc>
              <a:spcBef>
                <a:spcPct val="0"/>
              </a:spcBef>
            </a:pPr>
            <a:r>
              <a:rPr lang="en-US" sz="2000" strike="noStrike" u="none">
                <a:solidFill>
                  <a:srgbClr val="0A4760"/>
                </a:solidFill>
                <a:latin typeface="Paalalabas Wide"/>
                <a:ea typeface="Paalalabas Wide"/>
                <a:cs typeface="Paalalabas Wide"/>
                <a:sym typeface="Paalalabas Wide"/>
              </a:rPr>
              <a:t>Correlation Coefficient</a:t>
            </a:r>
          </a:p>
        </p:txBody>
      </p:sp>
      <p:grpSp>
        <p:nvGrpSpPr>
          <p:cNvPr name="Group 9" id="9"/>
          <p:cNvGrpSpPr/>
          <p:nvPr/>
        </p:nvGrpSpPr>
        <p:grpSpPr>
          <a:xfrm rot="0">
            <a:off x="952500" y="3000375"/>
            <a:ext cx="7810500" cy="476250"/>
            <a:chOff x="0" y="0"/>
            <a:chExt cx="10414000" cy="635000"/>
          </a:xfrm>
        </p:grpSpPr>
        <p:sp>
          <p:nvSpPr>
            <p:cNvPr name="Freeform 10" id="10"/>
            <p:cNvSpPr/>
            <p:nvPr/>
          </p:nvSpPr>
          <p:spPr>
            <a:xfrm flipH="false" flipV="false" rot="0">
              <a:off x="0" y="0"/>
              <a:ext cx="10414000" cy="635000"/>
            </a:xfrm>
            <a:custGeom>
              <a:avLst/>
              <a:gdLst/>
              <a:ahLst/>
              <a:cxnLst/>
              <a:rect r="r" b="b" t="t" l="l"/>
              <a:pathLst>
                <a:path h="635000" w="10414000">
                  <a:moveTo>
                    <a:pt x="63500" y="0"/>
                  </a:moveTo>
                  <a:lnTo>
                    <a:pt x="10350500" y="0"/>
                  </a:lnTo>
                  <a:cubicBezTo>
                    <a:pt x="10385570" y="0"/>
                    <a:pt x="10414000" y="28430"/>
                    <a:pt x="10414000" y="63500"/>
                  </a:cubicBezTo>
                  <a:lnTo>
                    <a:pt x="10414000" y="571500"/>
                  </a:lnTo>
                  <a:cubicBezTo>
                    <a:pt x="10414000" y="606570"/>
                    <a:pt x="10385570" y="635000"/>
                    <a:pt x="10350500" y="635000"/>
                  </a:cubicBezTo>
                  <a:lnTo>
                    <a:pt x="63500" y="635000"/>
                  </a:lnTo>
                  <a:cubicBezTo>
                    <a:pt x="28430" y="635000"/>
                    <a:pt x="0" y="606570"/>
                    <a:pt x="0" y="571500"/>
                  </a:cubicBezTo>
                  <a:lnTo>
                    <a:pt x="0" y="63500"/>
                  </a:lnTo>
                  <a:cubicBezTo>
                    <a:pt x="0" y="28430"/>
                    <a:pt x="28430" y="0"/>
                    <a:pt x="63500" y="0"/>
                  </a:cubicBezTo>
                  <a:close/>
                </a:path>
              </a:pathLst>
            </a:custGeom>
            <a:solidFill>
              <a:srgbClr val="1A2332"/>
            </a:solidFill>
          </p:spPr>
        </p:sp>
      </p:grpSp>
      <p:sp>
        <p:nvSpPr>
          <p:cNvPr name="TextBox 11" id="11"/>
          <p:cNvSpPr txBox="true"/>
          <p:nvPr/>
        </p:nvSpPr>
        <p:spPr>
          <a:xfrm rot="0">
            <a:off x="1143000" y="3143250"/>
            <a:ext cx="7429500" cy="24574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1800"/>
              </a:lnSpc>
              <a:spcBef>
                <a:spcPct val="0"/>
              </a:spcBef>
            </a:pPr>
            <a:r>
              <a:rPr lang="en-US" sz="1800" strike="noStrike" u="none">
                <a:solidFill>
                  <a:srgbClr val="4FC3F7"/>
                </a:solidFill>
                <a:latin typeface="JetBrains Mono"/>
                <a:ea typeface="JetBrains Mono"/>
                <a:cs typeface="JetBrains Mono"/>
                <a:sym typeface="JetBrains Mono"/>
              </a:rPr>
              <a:t>=CORREL(X_range, Y_range)</a:t>
            </a:r>
          </a:p>
        </p:txBody>
      </p:sp>
      <p:sp>
        <p:nvSpPr>
          <p:cNvPr name="TextBox 12" id="12"/>
          <p:cNvSpPr txBox="true"/>
          <p:nvPr/>
        </p:nvSpPr>
        <p:spPr>
          <a:xfrm rot="0">
            <a:off x="952500" y="3638550"/>
            <a:ext cx="7810500" cy="28067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2380"/>
              </a:lnSpc>
              <a:spcBef>
                <a:spcPct val="0"/>
              </a:spcBef>
            </a:pPr>
            <a:r>
              <a:rPr lang="en-US" sz="1700" strike="noStrike" u="none">
                <a:solidFill>
                  <a:srgbClr val="333333"/>
                </a:solidFill>
                <a:latin typeface="HK Grotesk"/>
                <a:ea typeface="HK Grotesk"/>
                <a:cs typeface="HK Grotesk"/>
                <a:sym typeface="HK Grotesk"/>
              </a:rPr>
              <a:t>Measures strength and direction of linear relationship between two variables.</a:t>
            </a:r>
          </a:p>
        </p:txBody>
      </p:sp>
      <p:grpSp>
        <p:nvGrpSpPr>
          <p:cNvPr name="Group 13" id="13"/>
          <p:cNvGrpSpPr/>
          <p:nvPr/>
        </p:nvGrpSpPr>
        <p:grpSpPr>
          <a:xfrm rot="0">
            <a:off x="9239250" y="2476500"/>
            <a:ext cx="8191500" cy="2095500"/>
            <a:chOff x="0" y="0"/>
            <a:chExt cx="10922000" cy="2794000"/>
          </a:xfrm>
        </p:grpSpPr>
        <p:sp>
          <p:nvSpPr>
            <p:cNvPr name="Freeform 14" id="14"/>
            <p:cNvSpPr/>
            <p:nvPr/>
          </p:nvSpPr>
          <p:spPr>
            <a:xfrm flipH="false" flipV="false" rot="0">
              <a:off x="0" y="0"/>
              <a:ext cx="10922000" cy="2794000"/>
            </a:xfrm>
            <a:custGeom>
              <a:avLst/>
              <a:gdLst/>
              <a:ahLst/>
              <a:cxnLst/>
              <a:rect r="r" b="b" t="t" l="l"/>
              <a:pathLst>
                <a:path h="2794000" w="10922000">
                  <a:moveTo>
                    <a:pt x="279400" y="0"/>
                  </a:moveTo>
                  <a:lnTo>
                    <a:pt x="10642600" y="0"/>
                  </a:lnTo>
                  <a:cubicBezTo>
                    <a:pt x="10796908" y="0"/>
                    <a:pt x="10922000" y="125092"/>
                    <a:pt x="10922000" y="279400"/>
                  </a:cubicBezTo>
                  <a:lnTo>
                    <a:pt x="10922000" y="2514600"/>
                  </a:lnTo>
                  <a:cubicBezTo>
                    <a:pt x="10922000" y="2668908"/>
                    <a:pt x="10796908" y="2794000"/>
                    <a:pt x="10642600" y="2794000"/>
                  </a:cubicBezTo>
                  <a:lnTo>
                    <a:pt x="279400" y="2794000"/>
                  </a:lnTo>
                  <a:cubicBezTo>
                    <a:pt x="125092" y="2794000"/>
                    <a:pt x="0" y="2668908"/>
                    <a:pt x="0" y="2514600"/>
                  </a:cubicBezTo>
                  <a:lnTo>
                    <a:pt x="0" y="279400"/>
                  </a:lnTo>
                  <a:cubicBezTo>
                    <a:pt x="0" y="125092"/>
                    <a:pt x="125092" y="0"/>
                    <a:pt x="279400" y="0"/>
                  </a:cubicBezTo>
                  <a:close/>
                </a:path>
              </a:pathLst>
            </a:custGeom>
            <a:solidFill>
              <a:srgbClr val="FFFFFF"/>
            </a:solidFill>
            <a:ln w="19050" cap="sq">
              <a:solidFill>
                <a:srgbClr val="0A4760"/>
              </a:solidFill>
              <a:prstDash val="solid"/>
              <a:miter/>
            </a:ln>
          </p:spPr>
        </p:sp>
      </p:grpSp>
      <p:sp>
        <p:nvSpPr>
          <p:cNvPr name="TextBox 15" id="15"/>
          <p:cNvSpPr txBox="true"/>
          <p:nvPr/>
        </p:nvSpPr>
        <p:spPr>
          <a:xfrm rot="0">
            <a:off x="9429750" y="2638425"/>
            <a:ext cx="7810500" cy="2794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2000"/>
              </a:lnSpc>
              <a:spcBef>
                <a:spcPct val="0"/>
              </a:spcBef>
            </a:pPr>
            <a:r>
              <a:rPr lang="en-US" sz="2000" strike="noStrike" u="none">
                <a:solidFill>
                  <a:srgbClr val="0A4760"/>
                </a:solidFill>
                <a:latin typeface="Paalalabas Wide"/>
                <a:ea typeface="Paalalabas Wide"/>
                <a:cs typeface="Paalalabas Wide"/>
                <a:sym typeface="Paalalabas Wide"/>
              </a:rPr>
              <a:t>Slope (b)</a:t>
            </a:r>
          </a:p>
        </p:txBody>
      </p:sp>
      <p:grpSp>
        <p:nvGrpSpPr>
          <p:cNvPr name="Group 16" id="16"/>
          <p:cNvGrpSpPr/>
          <p:nvPr/>
        </p:nvGrpSpPr>
        <p:grpSpPr>
          <a:xfrm rot="0">
            <a:off x="9429750" y="3000375"/>
            <a:ext cx="7810500" cy="476250"/>
            <a:chOff x="0" y="0"/>
            <a:chExt cx="10414000" cy="635000"/>
          </a:xfrm>
        </p:grpSpPr>
        <p:sp>
          <p:nvSpPr>
            <p:cNvPr name="Freeform 17" id="17"/>
            <p:cNvSpPr/>
            <p:nvPr/>
          </p:nvSpPr>
          <p:spPr>
            <a:xfrm flipH="false" flipV="false" rot="0">
              <a:off x="0" y="0"/>
              <a:ext cx="10414000" cy="635000"/>
            </a:xfrm>
            <a:custGeom>
              <a:avLst/>
              <a:gdLst/>
              <a:ahLst/>
              <a:cxnLst/>
              <a:rect r="r" b="b" t="t" l="l"/>
              <a:pathLst>
                <a:path h="635000" w="10414000">
                  <a:moveTo>
                    <a:pt x="63500" y="0"/>
                  </a:moveTo>
                  <a:lnTo>
                    <a:pt x="10350500" y="0"/>
                  </a:lnTo>
                  <a:cubicBezTo>
                    <a:pt x="10385570" y="0"/>
                    <a:pt x="10414000" y="28430"/>
                    <a:pt x="10414000" y="63500"/>
                  </a:cubicBezTo>
                  <a:lnTo>
                    <a:pt x="10414000" y="571500"/>
                  </a:lnTo>
                  <a:cubicBezTo>
                    <a:pt x="10414000" y="606570"/>
                    <a:pt x="10385570" y="635000"/>
                    <a:pt x="10350500" y="635000"/>
                  </a:cubicBezTo>
                  <a:lnTo>
                    <a:pt x="63500" y="635000"/>
                  </a:lnTo>
                  <a:cubicBezTo>
                    <a:pt x="28430" y="635000"/>
                    <a:pt x="0" y="606570"/>
                    <a:pt x="0" y="571500"/>
                  </a:cubicBezTo>
                  <a:lnTo>
                    <a:pt x="0" y="63500"/>
                  </a:lnTo>
                  <a:cubicBezTo>
                    <a:pt x="0" y="28430"/>
                    <a:pt x="28430" y="0"/>
                    <a:pt x="63500" y="0"/>
                  </a:cubicBezTo>
                  <a:close/>
                </a:path>
              </a:pathLst>
            </a:custGeom>
            <a:solidFill>
              <a:srgbClr val="1A2332"/>
            </a:solidFill>
          </p:spPr>
        </p:sp>
      </p:grpSp>
      <p:sp>
        <p:nvSpPr>
          <p:cNvPr name="TextBox 18" id="18"/>
          <p:cNvSpPr txBox="true"/>
          <p:nvPr/>
        </p:nvSpPr>
        <p:spPr>
          <a:xfrm rot="0">
            <a:off x="9620250" y="3143250"/>
            <a:ext cx="7429500" cy="24574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1800"/>
              </a:lnSpc>
              <a:spcBef>
                <a:spcPct val="0"/>
              </a:spcBef>
            </a:pPr>
            <a:r>
              <a:rPr lang="en-US" sz="1800" strike="noStrike" u="none">
                <a:solidFill>
                  <a:srgbClr val="4FC3F7"/>
                </a:solidFill>
                <a:latin typeface="JetBrains Mono"/>
                <a:ea typeface="JetBrains Mono"/>
                <a:cs typeface="JetBrains Mono"/>
                <a:sym typeface="JetBrains Mono"/>
              </a:rPr>
              <a:t>=SLOPE(Y_range, X_range)</a:t>
            </a:r>
          </a:p>
        </p:txBody>
      </p:sp>
      <p:sp>
        <p:nvSpPr>
          <p:cNvPr name="TextBox 19" id="19"/>
          <p:cNvSpPr txBox="true"/>
          <p:nvPr/>
        </p:nvSpPr>
        <p:spPr>
          <a:xfrm rot="0">
            <a:off x="9429750" y="3638550"/>
            <a:ext cx="7810500" cy="57594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2380"/>
              </a:lnSpc>
              <a:spcBef>
                <a:spcPct val="0"/>
              </a:spcBef>
            </a:pPr>
            <a:r>
              <a:rPr lang="en-US" sz="1700" strike="noStrike" u="none">
                <a:solidFill>
                  <a:srgbClr val="333333"/>
                </a:solidFill>
                <a:latin typeface="HK Grotesk"/>
                <a:ea typeface="HK Grotesk"/>
                <a:cs typeface="HK Grotesk"/>
                <a:sym typeface="HK Grotesk"/>
              </a:rPr>
              <a:t>Calculates the slope of the regression line. Shows how much Y changes per unit of X.</a:t>
            </a:r>
          </a:p>
        </p:txBody>
      </p:sp>
      <p:grpSp>
        <p:nvGrpSpPr>
          <p:cNvPr name="Group 20" id="20"/>
          <p:cNvGrpSpPr/>
          <p:nvPr/>
        </p:nvGrpSpPr>
        <p:grpSpPr>
          <a:xfrm rot="0">
            <a:off x="762000" y="4810125"/>
            <a:ext cx="8191500" cy="2095500"/>
            <a:chOff x="0" y="0"/>
            <a:chExt cx="10922000" cy="2794000"/>
          </a:xfrm>
        </p:grpSpPr>
        <p:sp>
          <p:nvSpPr>
            <p:cNvPr name="Freeform 21" id="21"/>
            <p:cNvSpPr/>
            <p:nvPr/>
          </p:nvSpPr>
          <p:spPr>
            <a:xfrm flipH="false" flipV="false" rot="0">
              <a:off x="0" y="0"/>
              <a:ext cx="10922000" cy="2794000"/>
            </a:xfrm>
            <a:custGeom>
              <a:avLst/>
              <a:gdLst/>
              <a:ahLst/>
              <a:cxnLst/>
              <a:rect r="r" b="b" t="t" l="l"/>
              <a:pathLst>
                <a:path h="2794000" w="10922000">
                  <a:moveTo>
                    <a:pt x="279400" y="0"/>
                  </a:moveTo>
                  <a:lnTo>
                    <a:pt x="10642600" y="0"/>
                  </a:lnTo>
                  <a:cubicBezTo>
                    <a:pt x="10796908" y="0"/>
                    <a:pt x="10922000" y="125092"/>
                    <a:pt x="10922000" y="279400"/>
                  </a:cubicBezTo>
                  <a:lnTo>
                    <a:pt x="10922000" y="2514600"/>
                  </a:lnTo>
                  <a:cubicBezTo>
                    <a:pt x="10922000" y="2668908"/>
                    <a:pt x="10796908" y="2794000"/>
                    <a:pt x="10642600" y="2794000"/>
                  </a:cubicBezTo>
                  <a:lnTo>
                    <a:pt x="279400" y="2794000"/>
                  </a:lnTo>
                  <a:cubicBezTo>
                    <a:pt x="125092" y="2794000"/>
                    <a:pt x="0" y="2668908"/>
                    <a:pt x="0" y="2514600"/>
                  </a:cubicBezTo>
                  <a:lnTo>
                    <a:pt x="0" y="279400"/>
                  </a:lnTo>
                  <a:cubicBezTo>
                    <a:pt x="0" y="125092"/>
                    <a:pt x="125092" y="0"/>
                    <a:pt x="279400" y="0"/>
                  </a:cubicBezTo>
                  <a:close/>
                </a:path>
              </a:pathLst>
            </a:custGeom>
            <a:solidFill>
              <a:srgbClr val="FFFFFF"/>
            </a:solidFill>
            <a:ln w="19050" cap="sq">
              <a:solidFill>
                <a:srgbClr val="0A4760"/>
              </a:solidFill>
              <a:prstDash val="solid"/>
              <a:miter/>
            </a:ln>
          </p:spPr>
        </p:sp>
      </p:grpSp>
      <p:sp>
        <p:nvSpPr>
          <p:cNvPr name="TextBox 22" id="22"/>
          <p:cNvSpPr txBox="true"/>
          <p:nvPr/>
        </p:nvSpPr>
        <p:spPr>
          <a:xfrm rot="0">
            <a:off x="952500" y="4972050"/>
            <a:ext cx="7810500" cy="2794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2000"/>
              </a:lnSpc>
              <a:spcBef>
                <a:spcPct val="0"/>
              </a:spcBef>
            </a:pPr>
            <a:r>
              <a:rPr lang="en-US" sz="2000" strike="noStrike" u="none">
                <a:solidFill>
                  <a:srgbClr val="0A4760"/>
                </a:solidFill>
                <a:latin typeface="Paalalabas Wide"/>
                <a:ea typeface="Paalalabas Wide"/>
                <a:cs typeface="Paalalabas Wide"/>
                <a:sym typeface="Paalalabas Wide"/>
              </a:rPr>
              <a:t>Intercept (a)</a:t>
            </a:r>
          </a:p>
        </p:txBody>
      </p:sp>
      <p:grpSp>
        <p:nvGrpSpPr>
          <p:cNvPr name="Group 23" id="23"/>
          <p:cNvGrpSpPr/>
          <p:nvPr/>
        </p:nvGrpSpPr>
        <p:grpSpPr>
          <a:xfrm rot="0">
            <a:off x="952500" y="5334000"/>
            <a:ext cx="7810500" cy="476250"/>
            <a:chOff x="0" y="0"/>
            <a:chExt cx="10414000" cy="635000"/>
          </a:xfrm>
        </p:grpSpPr>
        <p:sp>
          <p:nvSpPr>
            <p:cNvPr name="Freeform 24" id="24"/>
            <p:cNvSpPr/>
            <p:nvPr/>
          </p:nvSpPr>
          <p:spPr>
            <a:xfrm flipH="false" flipV="false" rot="0">
              <a:off x="0" y="0"/>
              <a:ext cx="10414000" cy="635000"/>
            </a:xfrm>
            <a:custGeom>
              <a:avLst/>
              <a:gdLst/>
              <a:ahLst/>
              <a:cxnLst/>
              <a:rect r="r" b="b" t="t" l="l"/>
              <a:pathLst>
                <a:path h="635000" w="10414000">
                  <a:moveTo>
                    <a:pt x="63500" y="0"/>
                  </a:moveTo>
                  <a:lnTo>
                    <a:pt x="10350500" y="0"/>
                  </a:lnTo>
                  <a:cubicBezTo>
                    <a:pt x="10385570" y="0"/>
                    <a:pt x="10414000" y="28430"/>
                    <a:pt x="10414000" y="63500"/>
                  </a:cubicBezTo>
                  <a:lnTo>
                    <a:pt x="10414000" y="571500"/>
                  </a:lnTo>
                  <a:cubicBezTo>
                    <a:pt x="10414000" y="606570"/>
                    <a:pt x="10385570" y="635000"/>
                    <a:pt x="10350500" y="635000"/>
                  </a:cubicBezTo>
                  <a:lnTo>
                    <a:pt x="63500" y="635000"/>
                  </a:lnTo>
                  <a:cubicBezTo>
                    <a:pt x="28430" y="635000"/>
                    <a:pt x="0" y="606570"/>
                    <a:pt x="0" y="571500"/>
                  </a:cubicBezTo>
                  <a:lnTo>
                    <a:pt x="0" y="63500"/>
                  </a:lnTo>
                  <a:cubicBezTo>
                    <a:pt x="0" y="28430"/>
                    <a:pt x="28430" y="0"/>
                    <a:pt x="63500" y="0"/>
                  </a:cubicBezTo>
                  <a:close/>
                </a:path>
              </a:pathLst>
            </a:custGeom>
            <a:solidFill>
              <a:srgbClr val="1A2332"/>
            </a:solidFill>
          </p:spPr>
        </p:sp>
      </p:grpSp>
      <p:sp>
        <p:nvSpPr>
          <p:cNvPr name="TextBox 25" id="25"/>
          <p:cNvSpPr txBox="true"/>
          <p:nvPr/>
        </p:nvSpPr>
        <p:spPr>
          <a:xfrm rot="0">
            <a:off x="1143000" y="5476875"/>
            <a:ext cx="7429500" cy="24574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1800"/>
              </a:lnSpc>
              <a:spcBef>
                <a:spcPct val="0"/>
              </a:spcBef>
            </a:pPr>
            <a:r>
              <a:rPr lang="en-US" sz="1800" strike="noStrike" u="none">
                <a:solidFill>
                  <a:srgbClr val="4FC3F7"/>
                </a:solidFill>
                <a:latin typeface="JetBrains Mono"/>
                <a:ea typeface="JetBrains Mono"/>
                <a:cs typeface="JetBrains Mono"/>
                <a:sym typeface="JetBrains Mono"/>
              </a:rPr>
              <a:t>=INTERCEPT(Y_range, X_range)</a:t>
            </a:r>
          </a:p>
        </p:txBody>
      </p:sp>
      <p:sp>
        <p:nvSpPr>
          <p:cNvPr name="TextBox 26" id="26"/>
          <p:cNvSpPr txBox="true"/>
          <p:nvPr/>
        </p:nvSpPr>
        <p:spPr>
          <a:xfrm rot="0">
            <a:off x="952500" y="5972175"/>
            <a:ext cx="7810500" cy="28067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2380"/>
              </a:lnSpc>
              <a:spcBef>
                <a:spcPct val="0"/>
              </a:spcBef>
            </a:pPr>
            <a:r>
              <a:rPr lang="en-US" sz="1700" strike="noStrike" u="none">
                <a:solidFill>
                  <a:srgbClr val="333333"/>
                </a:solidFill>
                <a:latin typeface="HK Grotesk"/>
                <a:ea typeface="HK Grotesk"/>
                <a:cs typeface="HK Grotesk"/>
                <a:sym typeface="HK Grotesk"/>
              </a:rPr>
              <a:t>Calculates the Y-intercept. The predicted value of Y when X = 0.</a:t>
            </a:r>
          </a:p>
        </p:txBody>
      </p:sp>
      <p:grpSp>
        <p:nvGrpSpPr>
          <p:cNvPr name="Group 27" id="27"/>
          <p:cNvGrpSpPr/>
          <p:nvPr/>
        </p:nvGrpSpPr>
        <p:grpSpPr>
          <a:xfrm rot="0">
            <a:off x="9239250" y="4810125"/>
            <a:ext cx="8191500" cy="2095500"/>
            <a:chOff x="0" y="0"/>
            <a:chExt cx="10922000" cy="2794000"/>
          </a:xfrm>
        </p:grpSpPr>
        <p:sp>
          <p:nvSpPr>
            <p:cNvPr name="Freeform 28" id="28"/>
            <p:cNvSpPr/>
            <p:nvPr/>
          </p:nvSpPr>
          <p:spPr>
            <a:xfrm flipH="false" flipV="false" rot="0">
              <a:off x="0" y="0"/>
              <a:ext cx="10922000" cy="2794000"/>
            </a:xfrm>
            <a:custGeom>
              <a:avLst/>
              <a:gdLst/>
              <a:ahLst/>
              <a:cxnLst/>
              <a:rect r="r" b="b" t="t" l="l"/>
              <a:pathLst>
                <a:path h="2794000" w="10922000">
                  <a:moveTo>
                    <a:pt x="279400" y="0"/>
                  </a:moveTo>
                  <a:lnTo>
                    <a:pt x="10642600" y="0"/>
                  </a:lnTo>
                  <a:cubicBezTo>
                    <a:pt x="10796908" y="0"/>
                    <a:pt x="10922000" y="125092"/>
                    <a:pt x="10922000" y="279400"/>
                  </a:cubicBezTo>
                  <a:lnTo>
                    <a:pt x="10922000" y="2514600"/>
                  </a:lnTo>
                  <a:cubicBezTo>
                    <a:pt x="10922000" y="2668908"/>
                    <a:pt x="10796908" y="2794000"/>
                    <a:pt x="10642600" y="2794000"/>
                  </a:cubicBezTo>
                  <a:lnTo>
                    <a:pt x="279400" y="2794000"/>
                  </a:lnTo>
                  <a:cubicBezTo>
                    <a:pt x="125092" y="2794000"/>
                    <a:pt x="0" y="2668908"/>
                    <a:pt x="0" y="2514600"/>
                  </a:cubicBezTo>
                  <a:lnTo>
                    <a:pt x="0" y="279400"/>
                  </a:lnTo>
                  <a:cubicBezTo>
                    <a:pt x="0" y="125092"/>
                    <a:pt x="125092" y="0"/>
                    <a:pt x="279400" y="0"/>
                  </a:cubicBezTo>
                  <a:close/>
                </a:path>
              </a:pathLst>
            </a:custGeom>
            <a:solidFill>
              <a:srgbClr val="FFFFFF"/>
            </a:solidFill>
            <a:ln w="19050" cap="sq">
              <a:solidFill>
                <a:srgbClr val="0A4760"/>
              </a:solidFill>
              <a:prstDash val="solid"/>
              <a:miter/>
            </a:ln>
          </p:spPr>
        </p:sp>
      </p:grpSp>
      <p:sp>
        <p:nvSpPr>
          <p:cNvPr name="TextBox 29" id="29"/>
          <p:cNvSpPr txBox="true"/>
          <p:nvPr/>
        </p:nvSpPr>
        <p:spPr>
          <a:xfrm rot="0">
            <a:off x="9429750" y="4972050"/>
            <a:ext cx="7810500" cy="2794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2000"/>
              </a:lnSpc>
              <a:spcBef>
                <a:spcPct val="0"/>
              </a:spcBef>
            </a:pPr>
            <a:r>
              <a:rPr lang="en-US" sz="2000" strike="noStrike" u="none">
                <a:solidFill>
                  <a:srgbClr val="0A4760"/>
                </a:solidFill>
                <a:latin typeface="Paalalabas Wide"/>
                <a:ea typeface="Paalalabas Wide"/>
                <a:cs typeface="Paalalabas Wide"/>
                <a:sym typeface="Paalalabas Wide"/>
              </a:rPr>
              <a:t>R-Squared</a:t>
            </a:r>
          </a:p>
        </p:txBody>
      </p:sp>
      <p:grpSp>
        <p:nvGrpSpPr>
          <p:cNvPr name="Group 30" id="30"/>
          <p:cNvGrpSpPr/>
          <p:nvPr/>
        </p:nvGrpSpPr>
        <p:grpSpPr>
          <a:xfrm rot="0">
            <a:off x="9429750" y="5334000"/>
            <a:ext cx="7810500" cy="476250"/>
            <a:chOff x="0" y="0"/>
            <a:chExt cx="10414000" cy="635000"/>
          </a:xfrm>
        </p:grpSpPr>
        <p:sp>
          <p:nvSpPr>
            <p:cNvPr name="Freeform 31" id="31"/>
            <p:cNvSpPr/>
            <p:nvPr/>
          </p:nvSpPr>
          <p:spPr>
            <a:xfrm flipH="false" flipV="false" rot="0">
              <a:off x="0" y="0"/>
              <a:ext cx="10414000" cy="635000"/>
            </a:xfrm>
            <a:custGeom>
              <a:avLst/>
              <a:gdLst/>
              <a:ahLst/>
              <a:cxnLst/>
              <a:rect r="r" b="b" t="t" l="l"/>
              <a:pathLst>
                <a:path h="635000" w="10414000">
                  <a:moveTo>
                    <a:pt x="63500" y="0"/>
                  </a:moveTo>
                  <a:lnTo>
                    <a:pt x="10350500" y="0"/>
                  </a:lnTo>
                  <a:cubicBezTo>
                    <a:pt x="10385570" y="0"/>
                    <a:pt x="10414000" y="28430"/>
                    <a:pt x="10414000" y="63500"/>
                  </a:cubicBezTo>
                  <a:lnTo>
                    <a:pt x="10414000" y="571500"/>
                  </a:lnTo>
                  <a:cubicBezTo>
                    <a:pt x="10414000" y="606570"/>
                    <a:pt x="10385570" y="635000"/>
                    <a:pt x="10350500" y="635000"/>
                  </a:cubicBezTo>
                  <a:lnTo>
                    <a:pt x="63500" y="635000"/>
                  </a:lnTo>
                  <a:cubicBezTo>
                    <a:pt x="28430" y="635000"/>
                    <a:pt x="0" y="606570"/>
                    <a:pt x="0" y="571500"/>
                  </a:cubicBezTo>
                  <a:lnTo>
                    <a:pt x="0" y="63500"/>
                  </a:lnTo>
                  <a:cubicBezTo>
                    <a:pt x="0" y="28430"/>
                    <a:pt x="28430" y="0"/>
                    <a:pt x="63500" y="0"/>
                  </a:cubicBezTo>
                  <a:close/>
                </a:path>
              </a:pathLst>
            </a:custGeom>
            <a:solidFill>
              <a:srgbClr val="1A2332"/>
            </a:solidFill>
          </p:spPr>
        </p:sp>
      </p:grpSp>
      <p:sp>
        <p:nvSpPr>
          <p:cNvPr name="TextBox 32" id="32"/>
          <p:cNvSpPr txBox="true"/>
          <p:nvPr/>
        </p:nvSpPr>
        <p:spPr>
          <a:xfrm rot="0">
            <a:off x="9620250" y="5476875"/>
            <a:ext cx="7429500" cy="24574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1800"/>
              </a:lnSpc>
              <a:spcBef>
                <a:spcPct val="0"/>
              </a:spcBef>
            </a:pPr>
            <a:r>
              <a:rPr lang="en-US" sz="1800" strike="noStrike" u="none">
                <a:solidFill>
                  <a:srgbClr val="4FC3F7"/>
                </a:solidFill>
                <a:latin typeface="JetBrains Mono"/>
                <a:ea typeface="JetBrains Mono"/>
                <a:cs typeface="JetBrains Mono"/>
                <a:sym typeface="JetBrains Mono"/>
              </a:rPr>
              <a:t>=RSQ(Y_range, X_range)</a:t>
            </a:r>
          </a:p>
        </p:txBody>
      </p:sp>
      <p:sp>
        <p:nvSpPr>
          <p:cNvPr name="TextBox 33" id="33"/>
          <p:cNvSpPr txBox="true"/>
          <p:nvPr/>
        </p:nvSpPr>
        <p:spPr>
          <a:xfrm rot="0">
            <a:off x="9429750" y="5972175"/>
            <a:ext cx="7810500" cy="57594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2380"/>
              </a:lnSpc>
              <a:spcBef>
                <a:spcPct val="0"/>
              </a:spcBef>
            </a:pPr>
            <a:r>
              <a:rPr lang="en-US" sz="1700" strike="noStrike" u="none">
                <a:solidFill>
                  <a:srgbClr val="333333"/>
                </a:solidFill>
                <a:latin typeface="HK Grotesk"/>
                <a:ea typeface="HK Grotesk"/>
                <a:cs typeface="HK Grotesk"/>
                <a:sym typeface="HK Grotesk"/>
              </a:rPr>
              <a:t>Returns the coefficient of determination. Shows % of variance explained by the model.</a:t>
            </a:r>
          </a:p>
        </p:txBody>
      </p:sp>
      <p:grpSp>
        <p:nvGrpSpPr>
          <p:cNvPr name="Group 34" id="34"/>
          <p:cNvGrpSpPr/>
          <p:nvPr/>
        </p:nvGrpSpPr>
        <p:grpSpPr>
          <a:xfrm rot="0">
            <a:off x="762000" y="7143750"/>
            <a:ext cx="8191500" cy="2095500"/>
            <a:chOff x="0" y="0"/>
            <a:chExt cx="10922000" cy="2794000"/>
          </a:xfrm>
        </p:grpSpPr>
        <p:sp>
          <p:nvSpPr>
            <p:cNvPr name="Freeform 35" id="35"/>
            <p:cNvSpPr/>
            <p:nvPr/>
          </p:nvSpPr>
          <p:spPr>
            <a:xfrm flipH="false" flipV="false" rot="0">
              <a:off x="0" y="0"/>
              <a:ext cx="10922000" cy="2794000"/>
            </a:xfrm>
            <a:custGeom>
              <a:avLst/>
              <a:gdLst/>
              <a:ahLst/>
              <a:cxnLst/>
              <a:rect r="r" b="b" t="t" l="l"/>
              <a:pathLst>
                <a:path h="2794000" w="10922000">
                  <a:moveTo>
                    <a:pt x="279400" y="0"/>
                  </a:moveTo>
                  <a:lnTo>
                    <a:pt x="10642600" y="0"/>
                  </a:lnTo>
                  <a:cubicBezTo>
                    <a:pt x="10796908" y="0"/>
                    <a:pt x="10922000" y="125092"/>
                    <a:pt x="10922000" y="279400"/>
                  </a:cubicBezTo>
                  <a:lnTo>
                    <a:pt x="10922000" y="2514600"/>
                  </a:lnTo>
                  <a:cubicBezTo>
                    <a:pt x="10922000" y="2668908"/>
                    <a:pt x="10796908" y="2794000"/>
                    <a:pt x="10642600" y="2794000"/>
                  </a:cubicBezTo>
                  <a:lnTo>
                    <a:pt x="279400" y="2794000"/>
                  </a:lnTo>
                  <a:cubicBezTo>
                    <a:pt x="125092" y="2794000"/>
                    <a:pt x="0" y="2668908"/>
                    <a:pt x="0" y="2514600"/>
                  </a:cubicBezTo>
                  <a:lnTo>
                    <a:pt x="0" y="279400"/>
                  </a:lnTo>
                  <a:cubicBezTo>
                    <a:pt x="0" y="125092"/>
                    <a:pt x="125092" y="0"/>
                    <a:pt x="279400" y="0"/>
                  </a:cubicBezTo>
                  <a:close/>
                </a:path>
              </a:pathLst>
            </a:custGeom>
            <a:solidFill>
              <a:srgbClr val="FFFFFF"/>
            </a:solidFill>
            <a:ln w="19050" cap="sq">
              <a:solidFill>
                <a:srgbClr val="0A4760"/>
              </a:solidFill>
              <a:prstDash val="solid"/>
              <a:miter/>
            </a:ln>
          </p:spPr>
        </p:sp>
      </p:grpSp>
      <p:sp>
        <p:nvSpPr>
          <p:cNvPr name="TextBox 36" id="36"/>
          <p:cNvSpPr txBox="true"/>
          <p:nvPr/>
        </p:nvSpPr>
        <p:spPr>
          <a:xfrm rot="0">
            <a:off x="952500" y="7305675"/>
            <a:ext cx="7810500" cy="2794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2000"/>
              </a:lnSpc>
              <a:spcBef>
                <a:spcPct val="0"/>
              </a:spcBef>
            </a:pPr>
            <a:r>
              <a:rPr lang="en-US" sz="2000" strike="noStrike" u="none">
                <a:solidFill>
                  <a:srgbClr val="0A4760"/>
                </a:solidFill>
                <a:latin typeface="Paalalabas Wide"/>
                <a:ea typeface="Paalalabas Wide"/>
                <a:cs typeface="Paalalabas Wide"/>
                <a:sym typeface="Paalalabas Wide"/>
              </a:rPr>
              <a:t>Predicted Value</a:t>
            </a:r>
          </a:p>
        </p:txBody>
      </p:sp>
      <p:grpSp>
        <p:nvGrpSpPr>
          <p:cNvPr name="Group 37" id="37"/>
          <p:cNvGrpSpPr/>
          <p:nvPr/>
        </p:nvGrpSpPr>
        <p:grpSpPr>
          <a:xfrm rot="0">
            <a:off x="952500" y="7667625"/>
            <a:ext cx="7810500" cy="476250"/>
            <a:chOff x="0" y="0"/>
            <a:chExt cx="10414000" cy="635000"/>
          </a:xfrm>
        </p:grpSpPr>
        <p:sp>
          <p:nvSpPr>
            <p:cNvPr name="Freeform 38" id="38"/>
            <p:cNvSpPr/>
            <p:nvPr/>
          </p:nvSpPr>
          <p:spPr>
            <a:xfrm flipH="false" flipV="false" rot="0">
              <a:off x="0" y="0"/>
              <a:ext cx="10414000" cy="635000"/>
            </a:xfrm>
            <a:custGeom>
              <a:avLst/>
              <a:gdLst/>
              <a:ahLst/>
              <a:cxnLst/>
              <a:rect r="r" b="b" t="t" l="l"/>
              <a:pathLst>
                <a:path h="635000" w="10414000">
                  <a:moveTo>
                    <a:pt x="63500" y="0"/>
                  </a:moveTo>
                  <a:lnTo>
                    <a:pt x="10350500" y="0"/>
                  </a:lnTo>
                  <a:cubicBezTo>
                    <a:pt x="10385570" y="0"/>
                    <a:pt x="10414000" y="28430"/>
                    <a:pt x="10414000" y="63500"/>
                  </a:cubicBezTo>
                  <a:lnTo>
                    <a:pt x="10414000" y="571500"/>
                  </a:lnTo>
                  <a:cubicBezTo>
                    <a:pt x="10414000" y="606570"/>
                    <a:pt x="10385570" y="635000"/>
                    <a:pt x="10350500" y="635000"/>
                  </a:cubicBezTo>
                  <a:lnTo>
                    <a:pt x="63500" y="635000"/>
                  </a:lnTo>
                  <a:cubicBezTo>
                    <a:pt x="28430" y="635000"/>
                    <a:pt x="0" y="606570"/>
                    <a:pt x="0" y="571500"/>
                  </a:cubicBezTo>
                  <a:lnTo>
                    <a:pt x="0" y="63500"/>
                  </a:lnTo>
                  <a:cubicBezTo>
                    <a:pt x="0" y="28430"/>
                    <a:pt x="28430" y="0"/>
                    <a:pt x="63500" y="0"/>
                  </a:cubicBezTo>
                  <a:close/>
                </a:path>
              </a:pathLst>
            </a:custGeom>
            <a:solidFill>
              <a:srgbClr val="1A2332"/>
            </a:solidFill>
          </p:spPr>
        </p:sp>
      </p:grpSp>
      <p:sp>
        <p:nvSpPr>
          <p:cNvPr name="TextBox 39" id="39"/>
          <p:cNvSpPr txBox="true"/>
          <p:nvPr/>
        </p:nvSpPr>
        <p:spPr>
          <a:xfrm rot="0">
            <a:off x="1143000" y="7810500"/>
            <a:ext cx="7429500" cy="24574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1800"/>
              </a:lnSpc>
              <a:spcBef>
                <a:spcPct val="0"/>
              </a:spcBef>
            </a:pPr>
            <a:r>
              <a:rPr lang="en-US" sz="1800" strike="noStrike" u="none">
                <a:solidFill>
                  <a:srgbClr val="4FC3F7"/>
                </a:solidFill>
                <a:latin typeface="JetBrains Mono"/>
                <a:ea typeface="JetBrains Mono"/>
                <a:cs typeface="JetBrains Mono"/>
                <a:sym typeface="JetBrains Mono"/>
              </a:rPr>
              <a:t>=INTERCEPT(...) + SLOPE(...) * X</a:t>
            </a:r>
          </a:p>
        </p:txBody>
      </p:sp>
      <p:sp>
        <p:nvSpPr>
          <p:cNvPr name="TextBox 40" id="40"/>
          <p:cNvSpPr txBox="true"/>
          <p:nvPr/>
        </p:nvSpPr>
        <p:spPr>
          <a:xfrm rot="0">
            <a:off x="952500" y="8305800"/>
            <a:ext cx="7810500" cy="28067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2380"/>
              </a:lnSpc>
              <a:spcBef>
                <a:spcPct val="0"/>
              </a:spcBef>
            </a:pPr>
            <a:r>
              <a:rPr lang="en-US" sz="1700" strike="noStrike" u="none">
                <a:solidFill>
                  <a:srgbClr val="333333"/>
                </a:solidFill>
                <a:latin typeface="HK Grotesk"/>
                <a:ea typeface="HK Grotesk"/>
                <a:cs typeface="HK Grotesk"/>
                <a:sym typeface="HK Grotesk"/>
              </a:rPr>
              <a:t>Combines intercept and slope to predict Y for any given X value.</a:t>
            </a:r>
          </a:p>
        </p:txBody>
      </p:sp>
      <p:grpSp>
        <p:nvGrpSpPr>
          <p:cNvPr name="Group 41" id="41"/>
          <p:cNvGrpSpPr/>
          <p:nvPr/>
        </p:nvGrpSpPr>
        <p:grpSpPr>
          <a:xfrm rot="0">
            <a:off x="9239250" y="7143750"/>
            <a:ext cx="8191500" cy="2095500"/>
            <a:chOff x="0" y="0"/>
            <a:chExt cx="10922000" cy="2794000"/>
          </a:xfrm>
        </p:grpSpPr>
        <p:sp>
          <p:nvSpPr>
            <p:cNvPr name="Freeform 42" id="42"/>
            <p:cNvSpPr/>
            <p:nvPr/>
          </p:nvSpPr>
          <p:spPr>
            <a:xfrm flipH="false" flipV="false" rot="0">
              <a:off x="0" y="0"/>
              <a:ext cx="10922000" cy="2794000"/>
            </a:xfrm>
            <a:custGeom>
              <a:avLst/>
              <a:gdLst/>
              <a:ahLst/>
              <a:cxnLst/>
              <a:rect r="r" b="b" t="t" l="l"/>
              <a:pathLst>
                <a:path h="2794000" w="10922000">
                  <a:moveTo>
                    <a:pt x="279400" y="0"/>
                  </a:moveTo>
                  <a:lnTo>
                    <a:pt x="10642600" y="0"/>
                  </a:lnTo>
                  <a:cubicBezTo>
                    <a:pt x="10796908" y="0"/>
                    <a:pt x="10922000" y="125092"/>
                    <a:pt x="10922000" y="279400"/>
                  </a:cubicBezTo>
                  <a:lnTo>
                    <a:pt x="10922000" y="2514600"/>
                  </a:lnTo>
                  <a:cubicBezTo>
                    <a:pt x="10922000" y="2668908"/>
                    <a:pt x="10796908" y="2794000"/>
                    <a:pt x="10642600" y="2794000"/>
                  </a:cubicBezTo>
                  <a:lnTo>
                    <a:pt x="279400" y="2794000"/>
                  </a:lnTo>
                  <a:cubicBezTo>
                    <a:pt x="125092" y="2794000"/>
                    <a:pt x="0" y="2668908"/>
                    <a:pt x="0" y="2514600"/>
                  </a:cubicBezTo>
                  <a:lnTo>
                    <a:pt x="0" y="279400"/>
                  </a:lnTo>
                  <a:cubicBezTo>
                    <a:pt x="0" y="125092"/>
                    <a:pt x="125092" y="0"/>
                    <a:pt x="279400" y="0"/>
                  </a:cubicBezTo>
                  <a:close/>
                </a:path>
              </a:pathLst>
            </a:custGeom>
            <a:solidFill>
              <a:srgbClr val="FFFFFF"/>
            </a:solidFill>
            <a:ln w="19050" cap="sq">
              <a:solidFill>
                <a:srgbClr val="0A4760"/>
              </a:solidFill>
              <a:prstDash val="solid"/>
              <a:miter/>
            </a:ln>
          </p:spPr>
        </p:sp>
      </p:grpSp>
      <p:sp>
        <p:nvSpPr>
          <p:cNvPr name="TextBox 43" id="43"/>
          <p:cNvSpPr txBox="true"/>
          <p:nvPr/>
        </p:nvSpPr>
        <p:spPr>
          <a:xfrm rot="0">
            <a:off x="9429750" y="7305675"/>
            <a:ext cx="7810500" cy="2794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2000"/>
              </a:lnSpc>
              <a:spcBef>
                <a:spcPct val="0"/>
              </a:spcBef>
            </a:pPr>
            <a:r>
              <a:rPr lang="en-US" sz="2000" strike="noStrike" u="none">
                <a:solidFill>
                  <a:srgbClr val="0A4760"/>
                </a:solidFill>
                <a:latin typeface="Paalalabas Wide"/>
                <a:ea typeface="Paalalabas Wide"/>
                <a:cs typeface="Paalalabas Wide"/>
                <a:sym typeface="Paalalabas Wide"/>
              </a:rPr>
              <a:t>Standard Error</a:t>
            </a:r>
          </a:p>
        </p:txBody>
      </p:sp>
      <p:grpSp>
        <p:nvGrpSpPr>
          <p:cNvPr name="Group 44" id="44"/>
          <p:cNvGrpSpPr/>
          <p:nvPr/>
        </p:nvGrpSpPr>
        <p:grpSpPr>
          <a:xfrm rot="0">
            <a:off x="9429750" y="7667625"/>
            <a:ext cx="7810500" cy="476250"/>
            <a:chOff x="0" y="0"/>
            <a:chExt cx="10414000" cy="635000"/>
          </a:xfrm>
        </p:grpSpPr>
        <p:sp>
          <p:nvSpPr>
            <p:cNvPr name="Freeform 45" id="45"/>
            <p:cNvSpPr/>
            <p:nvPr/>
          </p:nvSpPr>
          <p:spPr>
            <a:xfrm flipH="false" flipV="false" rot="0">
              <a:off x="0" y="0"/>
              <a:ext cx="10414000" cy="635000"/>
            </a:xfrm>
            <a:custGeom>
              <a:avLst/>
              <a:gdLst/>
              <a:ahLst/>
              <a:cxnLst/>
              <a:rect r="r" b="b" t="t" l="l"/>
              <a:pathLst>
                <a:path h="635000" w="10414000">
                  <a:moveTo>
                    <a:pt x="63500" y="0"/>
                  </a:moveTo>
                  <a:lnTo>
                    <a:pt x="10350500" y="0"/>
                  </a:lnTo>
                  <a:cubicBezTo>
                    <a:pt x="10385570" y="0"/>
                    <a:pt x="10414000" y="28430"/>
                    <a:pt x="10414000" y="63500"/>
                  </a:cubicBezTo>
                  <a:lnTo>
                    <a:pt x="10414000" y="571500"/>
                  </a:lnTo>
                  <a:cubicBezTo>
                    <a:pt x="10414000" y="606570"/>
                    <a:pt x="10385570" y="635000"/>
                    <a:pt x="10350500" y="635000"/>
                  </a:cubicBezTo>
                  <a:lnTo>
                    <a:pt x="63500" y="635000"/>
                  </a:lnTo>
                  <a:cubicBezTo>
                    <a:pt x="28430" y="635000"/>
                    <a:pt x="0" y="606570"/>
                    <a:pt x="0" y="571500"/>
                  </a:cubicBezTo>
                  <a:lnTo>
                    <a:pt x="0" y="63500"/>
                  </a:lnTo>
                  <a:cubicBezTo>
                    <a:pt x="0" y="28430"/>
                    <a:pt x="28430" y="0"/>
                    <a:pt x="63500" y="0"/>
                  </a:cubicBezTo>
                  <a:close/>
                </a:path>
              </a:pathLst>
            </a:custGeom>
            <a:solidFill>
              <a:srgbClr val="1A2332"/>
            </a:solidFill>
          </p:spPr>
        </p:sp>
      </p:grpSp>
      <p:sp>
        <p:nvSpPr>
          <p:cNvPr name="TextBox 46" id="46"/>
          <p:cNvSpPr txBox="true"/>
          <p:nvPr/>
        </p:nvSpPr>
        <p:spPr>
          <a:xfrm rot="0">
            <a:off x="9620250" y="7810500"/>
            <a:ext cx="7429500" cy="24574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1800"/>
              </a:lnSpc>
              <a:spcBef>
                <a:spcPct val="0"/>
              </a:spcBef>
            </a:pPr>
            <a:r>
              <a:rPr lang="en-US" sz="1800" strike="noStrike" u="none">
                <a:solidFill>
                  <a:srgbClr val="4FC3F7"/>
                </a:solidFill>
                <a:latin typeface="JetBrains Mono"/>
                <a:ea typeface="JetBrains Mono"/>
                <a:cs typeface="JetBrains Mono"/>
                <a:sym typeface="JetBrains Mono"/>
              </a:rPr>
              <a:t>=STEYX(Y_range, X_range)</a:t>
            </a:r>
          </a:p>
        </p:txBody>
      </p:sp>
      <p:sp>
        <p:nvSpPr>
          <p:cNvPr name="TextBox 47" id="47"/>
          <p:cNvSpPr txBox="true"/>
          <p:nvPr/>
        </p:nvSpPr>
        <p:spPr>
          <a:xfrm rot="0">
            <a:off x="9429750" y="8305800"/>
            <a:ext cx="7810500" cy="57594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2380"/>
              </a:lnSpc>
              <a:spcBef>
                <a:spcPct val="0"/>
              </a:spcBef>
            </a:pPr>
            <a:r>
              <a:rPr lang="en-US" sz="1700" strike="noStrike" u="none">
                <a:solidFill>
                  <a:srgbClr val="333333"/>
                </a:solidFill>
                <a:latin typeface="HK Grotesk"/>
                <a:ea typeface="HK Grotesk"/>
                <a:cs typeface="HK Grotesk"/>
                <a:sym typeface="HK Grotesk"/>
              </a:rPr>
              <a:t>Measures the standard error of the predicted Y values. Indicates prediction accuracy.</a:t>
            </a:r>
          </a:p>
        </p:txBody>
      </p:sp>
      <p:sp>
        <p:nvSpPr>
          <p:cNvPr name="AutoShape 48" id="48"/>
          <p:cNvSpPr/>
          <p:nvPr/>
        </p:nvSpPr>
        <p:spPr>
          <a:xfrm>
            <a:off x="2476500" y="9620250"/>
            <a:ext cx="13335000" cy="0"/>
          </a:xfrm>
          <a:prstGeom prst="line">
            <a:avLst/>
          </a:prstGeom>
          <a:ln cap="rnd" w="19050">
            <a:solidFill>
              <a:srgbClr val="0A4760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TextBox 49" id="49"/>
          <p:cNvSpPr txBox="true"/>
          <p:nvPr/>
        </p:nvSpPr>
        <p:spPr>
          <a:xfrm rot="0">
            <a:off x="13335000" y="9915525"/>
            <a:ext cx="4762500" cy="17335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r" marL="0" indent="0" lvl="0">
              <a:lnSpc>
                <a:spcPts val="1200"/>
              </a:lnSpc>
              <a:spcBef>
                <a:spcPct val="0"/>
              </a:spcBef>
            </a:pPr>
            <a:r>
              <a:rPr lang="en-US" sz="1200" strike="noStrike" u="none">
                <a:solidFill>
                  <a:srgbClr val="888888"/>
                </a:solidFill>
                <a:latin typeface="HK Grotesk"/>
                <a:ea typeface="HK Grotesk"/>
                <a:cs typeface="HK Grotesk"/>
                <a:sym typeface="HK Grotesk"/>
              </a:rPr>
              <a:t>Source: Author, Made by Canva</a:t>
            </a:r>
          </a:p>
        </p:txBody>
      </p:sp>
    </p:spTree>
  </p:cSld>
  <p:clrMapOvr>
    <a:masterClrMapping/>
  </p:clrMapOvr>
</p:sld>
</file>

<file path=ppt/slides/slide3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8FAFB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/>
          <a:stretch>
            <a:fillRect/>
          </a:stretch>
        </p:blipFill>
        <p:spPr>
          <a:xfrm rot="0">
            <a:off x="-214782" y="1690218"/>
            <a:ext cx="9435379" cy="6906563"/>
          </a:xfrm>
          <a:prstGeom prst="rect">
            <a:avLst/>
          </a:prstGeom>
        </p:spPr>
      </p:pic>
      <p:grpSp>
        <p:nvGrpSpPr>
          <p:cNvPr name="Group 3" id="3"/>
          <p:cNvGrpSpPr/>
          <p:nvPr/>
        </p:nvGrpSpPr>
        <p:grpSpPr>
          <a:xfrm rot="0">
            <a:off x="0" y="0"/>
            <a:ext cx="18288000" cy="2095500"/>
            <a:chOff x="0" y="0"/>
            <a:chExt cx="24384000" cy="2794000"/>
          </a:xfrm>
        </p:grpSpPr>
        <p:sp>
          <p:nvSpPr>
            <p:cNvPr name="Freeform 4" id="4"/>
            <p:cNvSpPr/>
            <p:nvPr/>
          </p:nvSpPr>
          <p:spPr>
            <a:xfrm flipH="false" flipV="false" rot="0">
              <a:off x="0" y="0"/>
              <a:ext cx="24384000" cy="2794000"/>
            </a:xfrm>
            <a:custGeom>
              <a:avLst/>
              <a:gdLst/>
              <a:ahLst/>
              <a:cxnLst/>
              <a:rect r="r" b="b" t="t" l="l"/>
              <a:pathLst>
                <a:path h="2794000" w="24384000">
                  <a:moveTo>
                    <a:pt x="0" y="0"/>
                  </a:moveTo>
                  <a:lnTo>
                    <a:pt x="24384000" y="0"/>
                  </a:lnTo>
                  <a:lnTo>
                    <a:pt x="24384000" y="2794000"/>
                  </a:lnTo>
                  <a:lnTo>
                    <a:pt x="0" y="2794000"/>
                  </a:lnTo>
                  <a:close/>
                </a:path>
              </a:pathLst>
            </a:custGeom>
            <a:solidFill>
              <a:srgbClr val="0A4760"/>
            </a:solidFill>
          </p:spPr>
        </p:sp>
      </p:grpSp>
      <p:grpSp>
        <p:nvGrpSpPr>
          <p:cNvPr name="Group 5" id="5"/>
          <p:cNvGrpSpPr/>
          <p:nvPr/>
        </p:nvGrpSpPr>
        <p:grpSpPr>
          <a:xfrm rot="0">
            <a:off x="9334500" y="2476500"/>
            <a:ext cx="8382000" cy="1333500"/>
            <a:chOff x="0" y="0"/>
            <a:chExt cx="11176000" cy="1778000"/>
          </a:xfrm>
        </p:grpSpPr>
        <p:sp>
          <p:nvSpPr>
            <p:cNvPr name="Freeform 6" id="6"/>
            <p:cNvSpPr/>
            <p:nvPr/>
          </p:nvSpPr>
          <p:spPr>
            <a:xfrm flipH="false" flipV="false" rot="0">
              <a:off x="0" y="0"/>
              <a:ext cx="11176000" cy="1778000"/>
            </a:xfrm>
            <a:custGeom>
              <a:avLst/>
              <a:gdLst/>
              <a:ahLst/>
              <a:cxnLst/>
              <a:rect r="r" b="b" t="t" l="l"/>
              <a:pathLst>
                <a:path h="1778000" w="11176000">
                  <a:moveTo>
                    <a:pt x="177800" y="0"/>
                  </a:moveTo>
                  <a:lnTo>
                    <a:pt x="10998200" y="0"/>
                  </a:lnTo>
                  <a:cubicBezTo>
                    <a:pt x="11096396" y="0"/>
                    <a:pt x="11176000" y="79604"/>
                    <a:pt x="11176000" y="177800"/>
                  </a:cubicBezTo>
                  <a:lnTo>
                    <a:pt x="11176000" y="1600200"/>
                  </a:lnTo>
                  <a:cubicBezTo>
                    <a:pt x="11176000" y="1698396"/>
                    <a:pt x="11096396" y="1778000"/>
                    <a:pt x="10998200" y="1778000"/>
                  </a:cubicBezTo>
                  <a:lnTo>
                    <a:pt x="177800" y="1778000"/>
                  </a:lnTo>
                  <a:cubicBezTo>
                    <a:pt x="79604" y="1778000"/>
                    <a:pt x="0" y="1698396"/>
                    <a:pt x="0" y="1600200"/>
                  </a:cubicBezTo>
                  <a:lnTo>
                    <a:pt x="0" y="177800"/>
                  </a:lnTo>
                  <a:cubicBezTo>
                    <a:pt x="0" y="79604"/>
                    <a:pt x="79604" y="0"/>
                    <a:pt x="177800" y="0"/>
                  </a:cubicBezTo>
                  <a:close/>
                </a:path>
              </a:pathLst>
            </a:custGeom>
            <a:solidFill>
              <a:srgbClr val="FFFFFF"/>
            </a:solidFill>
            <a:ln w="19050" cap="sq">
              <a:solidFill>
                <a:srgbClr val="0A4760"/>
              </a:solidFill>
              <a:prstDash val="solid"/>
              <a:miter/>
            </a:ln>
          </p:spPr>
        </p:sp>
      </p:grpSp>
      <p:grpSp>
        <p:nvGrpSpPr>
          <p:cNvPr name="Group 7" id="7"/>
          <p:cNvGrpSpPr/>
          <p:nvPr/>
        </p:nvGrpSpPr>
        <p:grpSpPr>
          <a:xfrm rot="0">
            <a:off x="9334500" y="4000500"/>
            <a:ext cx="8382000" cy="3429000"/>
            <a:chOff x="0" y="0"/>
            <a:chExt cx="11176000" cy="4572000"/>
          </a:xfrm>
        </p:grpSpPr>
        <p:sp>
          <p:nvSpPr>
            <p:cNvPr name="Freeform 8" id="8"/>
            <p:cNvSpPr/>
            <p:nvPr/>
          </p:nvSpPr>
          <p:spPr>
            <a:xfrm flipH="false" flipV="false" rot="0">
              <a:off x="0" y="0"/>
              <a:ext cx="11176000" cy="4572000"/>
            </a:xfrm>
            <a:custGeom>
              <a:avLst/>
              <a:gdLst/>
              <a:ahLst/>
              <a:cxnLst/>
              <a:rect r="r" b="b" t="t" l="l"/>
              <a:pathLst>
                <a:path h="4572000" w="11176000">
                  <a:moveTo>
                    <a:pt x="355600" y="0"/>
                  </a:moveTo>
                  <a:lnTo>
                    <a:pt x="10820400" y="0"/>
                  </a:lnTo>
                  <a:cubicBezTo>
                    <a:pt x="11016793" y="0"/>
                    <a:pt x="11176000" y="204695"/>
                    <a:pt x="11176000" y="457200"/>
                  </a:cubicBezTo>
                  <a:lnTo>
                    <a:pt x="11176000" y="4114800"/>
                  </a:lnTo>
                  <a:cubicBezTo>
                    <a:pt x="11176000" y="4367304"/>
                    <a:pt x="11016793" y="4572000"/>
                    <a:pt x="10820400" y="4572000"/>
                  </a:cubicBezTo>
                  <a:lnTo>
                    <a:pt x="355600" y="4572000"/>
                  </a:lnTo>
                  <a:cubicBezTo>
                    <a:pt x="159208" y="4572000"/>
                    <a:pt x="0" y="4367304"/>
                    <a:pt x="0" y="4114800"/>
                  </a:cubicBezTo>
                  <a:lnTo>
                    <a:pt x="0" y="457200"/>
                  </a:lnTo>
                  <a:cubicBezTo>
                    <a:pt x="0" y="204695"/>
                    <a:pt x="159208" y="0"/>
                    <a:pt x="355600" y="0"/>
                  </a:cubicBezTo>
                  <a:close/>
                </a:path>
              </a:pathLst>
            </a:custGeom>
            <a:solidFill>
              <a:srgbClr val="0A4760"/>
            </a:solidFill>
          </p:spPr>
        </p:sp>
      </p:grpSp>
      <p:grpSp>
        <p:nvGrpSpPr>
          <p:cNvPr name="Group 9" id="9"/>
          <p:cNvGrpSpPr/>
          <p:nvPr/>
        </p:nvGrpSpPr>
        <p:grpSpPr>
          <a:xfrm rot="0">
            <a:off x="9334500" y="7620000"/>
            <a:ext cx="8382000" cy="857250"/>
            <a:chOff x="0" y="0"/>
            <a:chExt cx="11176000" cy="1143000"/>
          </a:xfrm>
        </p:grpSpPr>
        <p:sp>
          <p:nvSpPr>
            <p:cNvPr name="Freeform 10" id="10"/>
            <p:cNvSpPr/>
            <p:nvPr/>
          </p:nvSpPr>
          <p:spPr>
            <a:xfrm flipH="false" flipV="false" rot="0">
              <a:off x="0" y="0"/>
              <a:ext cx="11176000" cy="1143000"/>
            </a:xfrm>
            <a:custGeom>
              <a:avLst/>
              <a:gdLst/>
              <a:ahLst/>
              <a:cxnLst/>
              <a:rect r="r" b="b" t="t" l="l"/>
              <a:pathLst>
                <a:path h="1143000" w="11176000">
                  <a:moveTo>
                    <a:pt x="127000" y="0"/>
                  </a:moveTo>
                  <a:lnTo>
                    <a:pt x="11049000" y="0"/>
                  </a:lnTo>
                  <a:cubicBezTo>
                    <a:pt x="11119140" y="0"/>
                    <a:pt x="11176000" y="51174"/>
                    <a:pt x="11176000" y="114300"/>
                  </a:cubicBezTo>
                  <a:lnTo>
                    <a:pt x="11176000" y="1028700"/>
                  </a:lnTo>
                  <a:cubicBezTo>
                    <a:pt x="11176000" y="1091826"/>
                    <a:pt x="11119140" y="1143000"/>
                    <a:pt x="11049000" y="1143000"/>
                  </a:cubicBezTo>
                  <a:lnTo>
                    <a:pt x="127000" y="1143000"/>
                  </a:lnTo>
                  <a:cubicBezTo>
                    <a:pt x="56860" y="1143000"/>
                    <a:pt x="0" y="1091826"/>
                    <a:pt x="0" y="1028700"/>
                  </a:cubicBezTo>
                  <a:lnTo>
                    <a:pt x="0" y="114300"/>
                  </a:lnTo>
                  <a:cubicBezTo>
                    <a:pt x="0" y="51174"/>
                    <a:pt x="56860" y="0"/>
                    <a:pt x="127000" y="0"/>
                  </a:cubicBezTo>
                  <a:close/>
                </a:path>
              </a:pathLst>
            </a:custGeom>
            <a:solidFill>
              <a:srgbClr val="F5A623"/>
            </a:solidFill>
          </p:spPr>
        </p:sp>
      </p:grpSp>
      <p:sp>
        <p:nvSpPr>
          <p:cNvPr name="TextBox 11" id="11"/>
          <p:cNvSpPr txBox="true"/>
          <p:nvPr/>
        </p:nvSpPr>
        <p:spPr>
          <a:xfrm rot="0">
            <a:off x="1524000" y="590550"/>
            <a:ext cx="15240000" cy="63806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4498"/>
              </a:lnSpc>
              <a:spcBef>
                <a:spcPct val="0"/>
              </a:spcBef>
            </a:pPr>
            <a:r>
              <a:rPr lang="en-US" sz="5622" strike="noStrike" u="none">
                <a:solidFill>
                  <a:srgbClr val="FFFFFF"/>
                </a:solidFill>
                <a:latin typeface="Paalalabas Wide"/>
                <a:ea typeface="Paalalabas Wide"/>
                <a:cs typeface="Paalalabas Wide"/>
                <a:sym typeface="Paalalabas Wide"/>
              </a:rPr>
              <a:t>Mini Case Study</a:t>
            </a:r>
          </a:p>
        </p:txBody>
      </p:sp>
      <p:sp>
        <p:nvSpPr>
          <p:cNvPr name="TextBox 12" id="12"/>
          <p:cNvSpPr txBox="true"/>
          <p:nvPr/>
        </p:nvSpPr>
        <p:spPr>
          <a:xfrm rot="0">
            <a:off x="1524000" y="1371600"/>
            <a:ext cx="13335000" cy="3143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2400"/>
              </a:lnSpc>
              <a:spcBef>
                <a:spcPct val="0"/>
              </a:spcBef>
            </a:pPr>
            <a:r>
              <a:rPr lang="en-US" sz="2000" strike="noStrike" u="none">
                <a:solidFill>
                  <a:srgbClr val="A8D4E6"/>
                </a:solidFill>
                <a:latin typeface="HK Grotesk"/>
                <a:ea typeface="HK Grotesk"/>
                <a:cs typeface="HK Grotesk"/>
                <a:sym typeface="HK Grotesk"/>
              </a:rPr>
              <a:t>Advertising Budget vs Sales Revenue - Applying Correlation and Regression</a:t>
            </a:r>
          </a:p>
        </p:txBody>
      </p:sp>
      <p:sp>
        <p:nvSpPr>
          <p:cNvPr name="TextBox 13" id="13"/>
          <p:cNvSpPr txBox="true"/>
          <p:nvPr/>
        </p:nvSpPr>
        <p:spPr>
          <a:xfrm rot="0">
            <a:off x="9525000" y="2590800"/>
            <a:ext cx="8001000" cy="2794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2000"/>
              </a:lnSpc>
              <a:spcBef>
                <a:spcPct val="0"/>
              </a:spcBef>
            </a:pPr>
            <a:r>
              <a:rPr lang="en-US" sz="2000" strike="noStrike" u="none">
                <a:solidFill>
                  <a:srgbClr val="0A4760"/>
                </a:solidFill>
                <a:latin typeface="Paalalabas Wide"/>
                <a:ea typeface="Paalalabas Wide"/>
                <a:cs typeface="Paalalabas Wide"/>
                <a:sym typeface="Paalalabas Wide"/>
              </a:rPr>
              <a:t>Scenario</a:t>
            </a:r>
          </a:p>
        </p:txBody>
      </p:sp>
      <p:sp>
        <p:nvSpPr>
          <p:cNvPr name="TextBox 14" id="14"/>
          <p:cNvSpPr txBox="true"/>
          <p:nvPr/>
        </p:nvSpPr>
        <p:spPr>
          <a:xfrm rot="0">
            <a:off x="9525000" y="2876550"/>
            <a:ext cx="8001000" cy="57594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2380"/>
              </a:lnSpc>
              <a:spcBef>
                <a:spcPct val="0"/>
              </a:spcBef>
            </a:pPr>
            <a:r>
              <a:rPr lang="en-US" sz="1700" strike="noStrike" u="none">
                <a:solidFill>
                  <a:srgbClr val="333333"/>
                </a:solidFill>
                <a:latin typeface="HK Grotesk"/>
                <a:ea typeface="HK Grotesk"/>
                <a:cs typeface="HK Grotesk"/>
                <a:sym typeface="HK Grotesk"/>
              </a:rPr>
              <a:t>A company tracks monthly ad budget ($1000s) and corresponding sales revenue ($1000s) over 8 months to determine if advertising drives sales growth.</a:t>
            </a:r>
          </a:p>
        </p:txBody>
      </p:sp>
      <p:sp>
        <p:nvSpPr>
          <p:cNvPr name="TextBox 15" id="15"/>
          <p:cNvSpPr txBox="true"/>
          <p:nvPr/>
        </p:nvSpPr>
        <p:spPr>
          <a:xfrm rot="0">
            <a:off x="9525000" y="4171950"/>
            <a:ext cx="8001000" cy="24574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1800"/>
              </a:lnSpc>
              <a:spcBef>
                <a:spcPct val="0"/>
              </a:spcBef>
            </a:pPr>
            <a:r>
              <a:rPr lang="en-US" b="true" sz="1800" strike="noStrike" u="none">
                <a:solidFill>
                  <a:srgbClr val="A8D4E6"/>
                </a:solidFill>
                <a:latin typeface="HK Grotesk Bold"/>
                <a:ea typeface="HK Grotesk Bold"/>
                <a:cs typeface="HK Grotesk Bold"/>
                <a:sym typeface="HK Grotesk Bold"/>
              </a:rPr>
              <a:t>Analysis Results</a:t>
            </a:r>
          </a:p>
        </p:txBody>
      </p:sp>
      <p:sp>
        <p:nvSpPr>
          <p:cNvPr name="TextBox 16" id="16"/>
          <p:cNvSpPr txBox="true"/>
          <p:nvPr/>
        </p:nvSpPr>
        <p:spPr>
          <a:xfrm rot="0">
            <a:off x="9525000" y="4410075"/>
            <a:ext cx="8001000" cy="28479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2250"/>
              </a:lnSpc>
              <a:spcBef>
                <a:spcPct val="0"/>
              </a:spcBef>
            </a:pPr>
            <a:r>
              <a:rPr lang="en-US" sz="1500" strike="noStrike" u="none">
                <a:solidFill>
                  <a:srgbClr val="FFFFFF"/>
                </a:solidFill>
                <a:latin typeface="HK Grotesk"/>
                <a:ea typeface="HK Grotesk"/>
                <a:cs typeface="HK Grotesk"/>
                <a:sym typeface="HK Grotesk"/>
              </a:rPr>
              <a:t>Correlation:  r = 0.98 (very strong positive)</a:t>
            </a:r>
          </a:p>
          <a:p>
            <a:pPr algn="l" marL="0" indent="0" lvl="0">
              <a:lnSpc>
                <a:spcPts val="2250"/>
              </a:lnSpc>
              <a:spcBef>
                <a:spcPct val="0"/>
              </a:spcBef>
            </a:pPr>
          </a:p>
          <a:p>
            <a:pPr algn="l" marL="0" indent="0" lvl="0">
              <a:lnSpc>
                <a:spcPts val="2250"/>
              </a:lnSpc>
              <a:spcBef>
                <a:spcPct val="0"/>
              </a:spcBef>
            </a:pPr>
            <a:r>
              <a:rPr lang="en-US" sz="1500" strike="noStrike" u="none">
                <a:solidFill>
                  <a:srgbClr val="FFFFFF"/>
                </a:solidFill>
                <a:latin typeface="HK Grotesk"/>
                <a:ea typeface="HK Grotesk"/>
                <a:cs typeface="HK Grotesk"/>
                <a:sym typeface="HK Grotesk"/>
              </a:rPr>
              <a:t>Regression Equation:</a:t>
            </a:r>
          </a:p>
          <a:p>
            <a:pPr algn="l" marL="0" indent="0" lvl="0">
              <a:lnSpc>
                <a:spcPts val="2250"/>
              </a:lnSpc>
              <a:spcBef>
                <a:spcPct val="0"/>
              </a:spcBef>
            </a:pPr>
            <a:r>
              <a:rPr lang="en-US" sz="1500" strike="noStrike" u="none">
                <a:solidFill>
                  <a:srgbClr val="FFFFFF"/>
                </a:solidFill>
                <a:latin typeface="HK Grotesk"/>
                <a:ea typeface="HK Grotesk"/>
                <a:cs typeface="HK Grotesk"/>
                <a:sym typeface="HK Grotesk"/>
              </a:rPr>
              <a:t>y = 32 + 3.8x</a:t>
            </a:r>
          </a:p>
          <a:p>
            <a:pPr algn="l" marL="0" indent="0" lvl="0">
              <a:lnSpc>
                <a:spcPts val="2250"/>
              </a:lnSpc>
              <a:spcBef>
                <a:spcPct val="0"/>
              </a:spcBef>
            </a:pPr>
          </a:p>
          <a:p>
            <a:pPr algn="l" marL="0" indent="0" lvl="0">
              <a:lnSpc>
                <a:spcPts val="2250"/>
              </a:lnSpc>
              <a:spcBef>
                <a:spcPct val="0"/>
              </a:spcBef>
            </a:pPr>
            <a:r>
              <a:rPr lang="en-US" sz="1500" strike="noStrike" u="none">
                <a:solidFill>
                  <a:srgbClr val="FFFFFF"/>
                </a:solidFill>
                <a:latin typeface="HK Grotesk"/>
                <a:ea typeface="HK Grotesk"/>
                <a:cs typeface="HK Grotesk"/>
                <a:sym typeface="HK Grotesk"/>
              </a:rPr>
              <a:t>Interpretation:</a:t>
            </a:r>
          </a:p>
          <a:p>
            <a:pPr algn="l" marL="0" indent="0" lvl="0">
              <a:lnSpc>
                <a:spcPts val="2250"/>
              </a:lnSpc>
              <a:spcBef>
                <a:spcPct val="0"/>
              </a:spcBef>
            </a:pPr>
            <a:r>
              <a:rPr lang="en-US" sz="1500" strike="noStrike" u="none">
                <a:solidFill>
                  <a:srgbClr val="FFFFFF"/>
                </a:solidFill>
                <a:latin typeface="HK Grotesk"/>
                <a:ea typeface="HK Grotesk"/>
                <a:cs typeface="HK Grotesk"/>
                <a:sym typeface="HK Grotesk"/>
              </a:rPr>
              <a:t>Every $1,000 increase in ad budget generates approximately $3,800 in additional sales revenue.</a:t>
            </a:r>
          </a:p>
          <a:p>
            <a:pPr algn="l" marL="0" indent="0" lvl="0">
              <a:lnSpc>
                <a:spcPts val="2250"/>
              </a:lnSpc>
              <a:spcBef>
                <a:spcPct val="0"/>
              </a:spcBef>
            </a:pPr>
          </a:p>
          <a:p>
            <a:pPr algn="l" marL="0" indent="0" lvl="0">
              <a:lnSpc>
                <a:spcPts val="2250"/>
              </a:lnSpc>
              <a:spcBef>
                <a:spcPct val="0"/>
              </a:spcBef>
            </a:pPr>
            <a:r>
              <a:rPr lang="en-US" sz="1500" strike="noStrike" u="none">
                <a:solidFill>
                  <a:srgbClr val="FFFFFF"/>
                </a:solidFill>
                <a:latin typeface="HK Grotesk"/>
                <a:ea typeface="HK Grotesk"/>
                <a:cs typeface="HK Grotesk"/>
                <a:sym typeface="HK Grotesk"/>
              </a:rPr>
              <a:t>Prediction:</a:t>
            </a:r>
          </a:p>
          <a:p>
            <a:pPr algn="l" marL="0" indent="0" lvl="0">
              <a:lnSpc>
                <a:spcPts val="2250"/>
              </a:lnSpc>
              <a:spcBef>
                <a:spcPct val="0"/>
              </a:spcBef>
            </a:pPr>
            <a:r>
              <a:rPr lang="en-US" sz="1500" strike="noStrike" u="none">
                <a:solidFill>
                  <a:srgbClr val="FFFFFF"/>
                </a:solidFill>
                <a:latin typeface="HK Grotesk"/>
                <a:ea typeface="HK Grotesk"/>
                <a:cs typeface="HK Grotesk"/>
                <a:sym typeface="HK Grotesk"/>
              </a:rPr>
              <a:t>For $35K budget → Sales = 32 + 3.8(35) = $165K</a:t>
            </a:r>
          </a:p>
        </p:txBody>
      </p:sp>
      <p:sp>
        <p:nvSpPr>
          <p:cNvPr name="TextBox 17" id="17"/>
          <p:cNvSpPr txBox="true"/>
          <p:nvPr/>
        </p:nvSpPr>
        <p:spPr>
          <a:xfrm rot="0">
            <a:off x="9525000" y="7772400"/>
            <a:ext cx="8001000" cy="5334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2100"/>
              </a:lnSpc>
              <a:spcBef>
                <a:spcPct val="0"/>
              </a:spcBef>
            </a:pPr>
            <a:r>
              <a:rPr lang="en-US" b="true" sz="1500" strike="noStrike" u="none">
                <a:solidFill>
                  <a:srgbClr val="FFFFFF"/>
                </a:solidFill>
                <a:latin typeface="HK Grotesk Bold"/>
                <a:ea typeface="HK Grotesk Bold"/>
                <a:cs typeface="HK Grotesk Bold"/>
                <a:sym typeface="HK Grotesk Bold"/>
              </a:rPr>
              <a:t>Key Insight:</a:t>
            </a:r>
            <a:r>
              <a:rPr lang="en-US" sz="1500" strike="noStrike" u="none">
                <a:solidFill>
                  <a:srgbClr val="FFFFFF"/>
                </a:solidFill>
                <a:latin typeface="HK Grotesk"/>
                <a:ea typeface="HK Grotesk"/>
                <a:cs typeface="HK Grotesk"/>
                <a:sym typeface="HK Grotesk"/>
              </a:rPr>
              <a:t> R² = 0.96 means 96% of sales variation is explained by ad budget. This model is highly reliable for forecasting.</a:t>
            </a:r>
          </a:p>
        </p:txBody>
      </p:sp>
      <p:sp>
        <p:nvSpPr>
          <p:cNvPr name="AutoShape 18" id="18"/>
          <p:cNvSpPr/>
          <p:nvPr/>
        </p:nvSpPr>
        <p:spPr>
          <a:xfrm>
            <a:off x="2476500" y="9334500"/>
            <a:ext cx="13335000" cy="0"/>
          </a:xfrm>
          <a:prstGeom prst="line">
            <a:avLst/>
          </a:prstGeom>
          <a:ln cap="rnd" w="19050">
            <a:solidFill>
              <a:srgbClr val="0A4760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TextBox 19" id="19"/>
          <p:cNvSpPr txBox="true"/>
          <p:nvPr/>
        </p:nvSpPr>
        <p:spPr>
          <a:xfrm rot="0">
            <a:off x="13335000" y="9915525"/>
            <a:ext cx="4762500" cy="17335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r" marL="0" indent="0" lvl="0">
              <a:lnSpc>
                <a:spcPts val="1200"/>
              </a:lnSpc>
              <a:spcBef>
                <a:spcPct val="0"/>
              </a:spcBef>
            </a:pPr>
            <a:r>
              <a:rPr lang="en-US" sz="1200" strike="noStrike" u="none">
                <a:solidFill>
                  <a:srgbClr val="888888"/>
                </a:solidFill>
                <a:latin typeface="HK Grotesk"/>
                <a:ea typeface="HK Grotesk"/>
                <a:cs typeface="HK Grotesk"/>
                <a:sym typeface="HK Grotesk"/>
              </a:rPr>
              <a:t>Source: Author, Made by Canva</a:t>
            </a:r>
          </a:p>
        </p:txBody>
      </p:sp>
    </p:spTree>
  </p:cSld>
  <p:clrMapOvr>
    <a:masterClrMapping/>
  </p:clrMapOvr>
</p:sld>
</file>

<file path=ppt/slides/slide34.xml><?xml version="1.0" encoding="utf-8"?>
<p:sld xmlns:p="http://schemas.openxmlformats.org/presentationml/2006/main" xmlns:a="http://schemas.openxmlformats.org/drawingml/2006/main">
  <p:cSld>
    <p:bg>
      <p:bgPr>
        <a:solidFill>
          <a:srgbClr val="F8FAFB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0" y="0"/>
            <a:ext cx="18288000" cy="2095500"/>
            <a:chOff x="0" y="0"/>
            <a:chExt cx="24384000" cy="2794000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24384000" cy="2794000"/>
            </a:xfrm>
            <a:custGeom>
              <a:avLst/>
              <a:gdLst/>
              <a:ahLst/>
              <a:cxnLst/>
              <a:rect r="r" b="b" t="t" l="l"/>
              <a:pathLst>
                <a:path h="2794000" w="24384000">
                  <a:moveTo>
                    <a:pt x="0" y="0"/>
                  </a:moveTo>
                  <a:lnTo>
                    <a:pt x="24384000" y="0"/>
                  </a:lnTo>
                  <a:lnTo>
                    <a:pt x="24384000" y="2794000"/>
                  </a:lnTo>
                  <a:lnTo>
                    <a:pt x="0" y="2794000"/>
                  </a:lnTo>
                  <a:close/>
                </a:path>
              </a:pathLst>
            </a:custGeom>
            <a:solidFill>
              <a:srgbClr val="0A4760"/>
            </a:solidFill>
          </p:spPr>
        </p:sp>
      </p:grpSp>
      <p:sp>
        <p:nvSpPr>
          <p:cNvPr name="TextBox 4" id="4"/>
          <p:cNvSpPr txBox="true"/>
          <p:nvPr/>
        </p:nvSpPr>
        <p:spPr>
          <a:xfrm rot="0">
            <a:off x="1524000" y="590550"/>
            <a:ext cx="15240000" cy="63806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4498"/>
              </a:lnSpc>
              <a:spcBef>
                <a:spcPct val="0"/>
              </a:spcBef>
            </a:pPr>
            <a:r>
              <a:rPr lang="en-US" sz="5622" strike="noStrike" u="none">
                <a:solidFill>
                  <a:srgbClr val="FFFFFF"/>
                </a:solidFill>
                <a:latin typeface="Paalalabas Wide"/>
                <a:ea typeface="Paalalabas Wide"/>
                <a:cs typeface="Paalalabas Wide"/>
                <a:sym typeface="Paalalabas Wide"/>
              </a:rPr>
              <a:t>Common Mistakes</a:t>
            </a:r>
          </a:p>
        </p:txBody>
      </p:sp>
      <p:sp>
        <p:nvSpPr>
          <p:cNvPr name="TextBox 5" id="5"/>
          <p:cNvSpPr txBox="true"/>
          <p:nvPr/>
        </p:nvSpPr>
        <p:spPr>
          <a:xfrm rot="0">
            <a:off x="1524000" y="1371600"/>
            <a:ext cx="11430000" cy="3143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2400"/>
              </a:lnSpc>
              <a:spcBef>
                <a:spcPct val="0"/>
              </a:spcBef>
            </a:pPr>
            <a:r>
              <a:rPr lang="en-US" sz="2000" strike="noStrike" u="none">
                <a:solidFill>
                  <a:srgbClr val="A8D4E6"/>
                </a:solidFill>
                <a:latin typeface="HK Grotesk"/>
                <a:ea typeface="HK Grotesk"/>
                <a:cs typeface="HK Grotesk"/>
                <a:sym typeface="HK Grotesk"/>
              </a:rPr>
              <a:t>Avoid these critical pitfalls in regression and correlation analysis</a:t>
            </a:r>
          </a:p>
        </p:txBody>
      </p:sp>
      <p:grpSp>
        <p:nvGrpSpPr>
          <p:cNvPr name="Group 6" id="6"/>
          <p:cNvGrpSpPr/>
          <p:nvPr/>
        </p:nvGrpSpPr>
        <p:grpSpPr>
          <a:xfrm rot="0">
            <a:off x="1143000" y="2571750"/>
            <a:ext cx="16002000" cy="1143000"/>
            <a:chOff x="0" y="0"/>
            <a:chExt cx="21336000" cy="1524000"/>
          </a:xfrm>
        </p:grpSpPr>
        <p:sp>
          <p:nvSpPr>
            <p:cNvPr name="Freeform 7" id="7"/>
            <p:cNvSpPr/>
            <p:nvPr/>
          </p:nvSpPr>
          <p:spPr>
            <a:xfrm flipH="false" flipV="false" rot="0">
              <a:off x="0" y="0"/>
              <a:ext cx="21336000" cy="1524000"/>
            </a:xfrm>
            <a:custGeom>
              <a:avLst/>
              <a:gdLst/>
              <a:ahLst/>
              <a:cxnLst/>
              <a:rect r="r" b="b" t="t" l="l"/>
              <a:pathLst>
                <a:path h="1524000" w="21336000">
                  <a:moveTo>
                    <a:pt x="152400" y="0"/>
                  </a:moveTo>
                  <a:lnTo>
                    <a:pt x="21183600" y="0"/>
                  </a:lnTo>
                  <a:cubicBezTo>
                    <a:pt x="21267769" y="0"/>
                    <a:pt x="21336000" y="68232"/>
                    <a:pt x="21336000" y="152400"/>
                  </a:cubicBezTo>
                  <a:lnTo>
                    <a:pt x="21336000" y="1371600"/>
                  </a:lnTo>
                  <a:cubicBezTo>
                    <a:pt x="21336000" y="1455768"/>
                    <a:pt x="21267769" y="1524000"/>
                    <a:pt x="21183600" y="1524000"/>
                  </a:cubicBezTo>
                  <a:lnTo>
                    <a:pt x="152400" y="1524000"/>
                  </a:lnTo>
                  <a:cubicBezTo>
                    <a:pt x="68232" y="1524000"/>
                    <a:pt x="0" y="1455768"/>
                    <a:pt x="0" y="1371600"/>
                  </a:cubicBezTo>
                  <a:lnTo>
                    <a:pt x="0" y="152400"/>
                  </a:lnTo>
                  <a:cubicBezTo>
                    <a:pt x="0" y="68232"/>
                    <a:pt x="68232" y="0"/>
                    <a:pt x="152400" y="0"/>
                  </a:cubicBezTo>
                  <a:close/>
                </a:path>
              </a:pathLst>
            </a:custGeom>
            <a:solidFill>
              <a:srgbClr val="FFFFFF"/>
            </a:solidFill>
            <a:ln w="19050" cap="sq">
              <a:solidFill>
                <a:srgbClr val="0A4760"/>
              </a:solidFill>
              <a:prstDash val="solid"/>
              <a:miter/>
            </a:ln>
          </p:spPr>
        </p:sp>
      </p:grpSp>
      <p:grpSp>
        <p:nvGrpSpPr>
          <p:cNvPr name="Group 8" id="8"/>
          <p:cNvGrpSpPr/>
          <p:nvPr/>
        </p:nvGrpSpPr>
        <p:grpSpPr>
          <a:xfrm rot="0">
            <a:off x="1333500" y="2905125"/>
            <a:ext cx="476250" cy="476250"/>
            <a:chOff x="0" y="0"/>
            <a:chExt cx="635000" cy="635000"/>
          </a:xfrm>
        </p:grpSpPr>
        <p:sp>
          <p:nvSpPr>
            <p:cNvPr name="Freeform 9" id="9"/>
            <p:cNvSpPr/>
            <p:nvPr/>
          </p:nvSpPr>
          <p:spPr>
            <a:xfrm flipH="false" flipV="false" rot="0">
              <a:off x="0" y="0"/>
              <a:ext cx="635000" cy="635000"/>
            </a:xfrm>
            <a:custGeom>
              <a:avLst/>
              <a:gdLst/>
              <a:ahLst/>
              <a:cxnLst/>
              <a:rect r="r" b="b" t="t" l="l"/>
              <a:pathLst>
                <a:path h="635000" w="635000">
                  <a:moveTo>
                    <a:pt x="317500" y="0"/>
                  </a:moveTo>
                  <a:cubicBezTo>
                    <a:pt x="142150" y="0"/>
                    <a:pt x="0" y="142150"/>
                    <a:pt x="0" y="317500"/>
                  </a:cubicBezTo>
                  <a:cubicBezTo>
                    <a:pt x="0" y="492850"/>
                    <a:pt x="142150" y="635000"/>
                    <a:pt x="317500" y="635000"/>
                  </a:cubicBezTo>
                  <a:cubicBezTo>
                    <a:pt x="492850" y="635000"/>
                    <a:pt x="635000" y="492850"/>
                    <a:pt x="635000" y="317500"/>
                  </a:cubicBezTo>
                  <a:cubicBezTo>
                    <a:pt x="635000" y="142150"/>
                    <a:pt x="492850" y="0"/>
                    <a:pt x="317500" y="0"/>
                  </a:cubicBezTo>
                  <a:close/>
                </a:path>
              </a:pathLst>
            </a:custGeom>
            <a:solidFill>
              <a:srgbClr val="E74C3C"/>
            </a:solidFill>
          </p:spPr>
        </p:sp>
        <p:sp>
          <p:nvSpPr>
            <p:cNvPr name="TextBox 10" id="10"/>
            <p:cNvSpPr txBox="true"/>
            <p:nvPr/>
          </p:nvSpPr>
          <p:spPr>
            <a:xfrm>
              <a:off x="0" y="-47625"/>
              <a:ext cx="635000" cy="682625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 marL="0" indent="0" lvl="0">
                <a:lnSpc>
                  <a:spcPts val="2621"/>
                </a:lnSpc>
                <a:spcBef>
                  <a:spcPct val="0"/>
                </a:spcBef>
              </a:pPr>
              <a:r>
                <a:rPr lang="en-US" sz="1872" strike="noStrike" u="none">
                  <a:solidFill>
                    <a:srgbClr val="FFFFFF"/>
                  </a:solidFill>
                  <a:latin typeface="Paalalabas Wide"/>
                  <a:ea typeface="Paalalabas Wide"/>
                  <a:cs typeface="Paalalabas Wide"/>
                  <a:sym typeface="Paalalabas Wide"/>
                </a:rPr>
                <a:t>1</a:t>
              </a:r>
            </a:p>
          </p:txBody>
        </p:sp>
      </p:grpSp>
      <p:sp>
        <p:nvSpPr>
          <p:cNvPr name="TextBox 11" id="11"/>
          <p:cNvSpPr txBox="true"/>
          <p:nvPr/>
        </p:nvSpPr>
        <p:spPr>
          <a:xfrm rot="0">
            <a:off x="1952625" y="2781300"/>
            <a:ext cx="14859000" cy="29400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2199"/>
              </a:lnSpc>
              <a:spcBef>
                <a:spcPct val="0"/>
              </a:spcBef>
            </a:pPr>
            <a:r>
              <a:rPr lang="en-US" sz="2199" strike="noStrike" u="none">
                <a:solidFill>
                  <a:srgbClr val="0A4760"/>
                </a:solidFill>
                <a:latin typeface="Paalalabas Wide"/>
                <a:ea typeface="Paalalabas Wide"/>
                <a:cs typeface="Paalalabas Wide"/>
                <a:sym typeface="Paalalabas Wide"/>
              </a:rPr>
              <a:t>Assuming Correlation Means Causation</a:t>
            </a:r>
          </a:p>
        </p:txBody>
      </p:sp>
      <p:sp>
        <p:nvSpPr>
          <p:cNvPr name="TextBox 12" id="12"/>
          <p:cNvSpPr txBox="true"/>
          <p:nvPr/>
        </p:nvSpPr>
        <p:spPr>
          <a:xfrm rot="0">
            <a:off x="1952625" y="3076575"/>
            <a:ext cx="14859000" cy="25590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2079"/>
              </a:lnSpc>
              <a:spcBef>
                <a:spcPct val="0"/>
              </a:spcBef>
            </a:pPr>
            <a:r>
              <a:rPr lang="en-US" sz="1599" strike="noStrike" u="none">
                <a:solidFill>
                  <a:srgbClr val="555555"/>
                </a:solidFill>
                <a:latin typeface="HK Grotesk"/>
                <a:ea typeface="HK Grotesk"/>
                <a:cs typeface="HK Grotesk"/>
                <a:sym typeface="HK Grotesk"/>
              </a:rPr>
              <a:t>Just because two variables move together does not mean one causes the other. Always consider confounding variables and alternative explanations.</a:t>
            </a:r>
          </a:p>
        </p:txBody>
      </p:sp>
      <p:grpSp>
        <p:nvGrpSpPr>
          <p:cNvPr name="Group 13" id="13"/>
          <p:cNvGrpSpPr/>
          <p:nvPr/>
        </p:nvGrpSpPr>
        <p:grpSpPr>
          <a:xfrm rot="0">
            <a:off x="1143000" y="3905250"/>
            <a:ext cx="16002000" cy="1143000"/>
            <a:chOff x="0" y="0"/>
            <a:chExt cx="21336000" cy="1524000"/>
          </a:xfrm>
        </p:grpSpPr>
        <p:sp>
          <p:nvSpPr>
            <p:cNvPr name="Freeform 14" id="14"/>
            <p:cNvSpPr/>
            <p:nvPr/>
          </p:nvSpPr>
          <p:spPr>
            <a:xfrm flipH="false" flipV="false" rot="0">
              <a:off x="0" y="0"/>
              <a:ext cx="21336000" cy="1524000"/>
            </a:xfrm>
            <a:custGeom>
              <a:avLst/>
              <a:gdLst/>
              <a:ahLst/>
              <a:cxnLst/>
              <a:rect r="r" b="b" t="t" l="l"/>
              <a:pathLst>
                <a:path h="1524000" w="21336000">
                  <a:moveTo>
                    <a:pt x="152400" y="0"/>
                  </a:moveTo>
                  <a:lnTo>
                    <a:pt x="21183600" y="0"/>
                  </a:lnTo>
                  <a:cubicBezTo>
                    <a:pt x="21267769" y="0"/>
                    <a:pt x="21336000" y="68232"/>
                    <a:pt x="21336000" y="152400"/>
                  </a:cubicBezTo>
                  <a:lnTo>
                    <a:pt x="21336000" y="1371600"/>
                  </a:lnTo>
                  <a:cubicBezTo>
                    <a:pt x="21336000" y="1455768"/>
                    <a:pt x="21267769" y="1524000"/>
                    <a:pt x="21183600" y="1524000"/>
                  </a:cubicBezTo>
                  <a:lnTo>
                    <a:pt x="152400" y="1524000"/>
                  </a:lnTo>
                  <a:cubicBezTo>
                    <a:pt x="68232" y="1524000"/>
                    <a:pt x="0" y="1455768"/>
                    <a:pt x="0" y="1371600"/>
                  </a:cubicBezTo>
                  <a:lnTo>
                    <a:pt x="0" y="152400"/>
                  </a:lnTo>
                  <a:cubicBezTo>
                    <a:pt x="0" y="68232"/>
                    <a:pt x="68232" y="0"/>
                    <a:pt x="152400" y="0"/>
                  </a:cubicBezTo>
                  <a:close/>
                </a:path>
              </a:pathLst>
            </a:custGeom>
            <a:solidFill>
              <a:srgbClr val="FFFFFF"/>
            </a:solidFill>
            <a:ln w="19050" cap="sq">
              <a:solidFill>
                <a:srgbClr val="0A4760"/>
              </a:solidFill>
              <a:prstDash val="solid"/>
              <a:miter/>
            </a:ln>
          </p:spPr>
        </p:sp>
      </p:grpSp>
      <p:grpSp>
        <p:nvGrpSpPr>
          <p:cNvPr name="Group 15" id="15"/>
          <p:cNvGrpSpPr/>
          <p:nvPr/>
        </p:nvGrpSpPr>
        <p:grpSpPr>
          <a:xfrm rot="0">
            <a:off x="1333500" y="4238625"/>
            <a:ext cx="476250" cy="476250"/>
            <a:chOff x="0" y="0"/>
            <a:chExt cx="635000" cy="635000"/>
          </a:xfrm>
        </p:grpSpPr>
        <p:sp>
          <p:nvSpPr>
            <p:cNvPr name="Freeform 16" id="16"/>
            <p:cNvSpPr/>
            <p:nvPr/>
          </p:nvSpPr>
          <p:spPr>
            <a:xfrm flipH="false" flipV="false" rot="0">
              <a:off x="0" y="0"/>
              <a:ext cx="635000" cy="635000"/>
            </a:xfrm>
            <a:custGeom>
              <a:avLst/>
              <a:gdLst/>
              <a:ahLst/>
              <a:cxnLst/>
              <a:rect r="r" b="b" t="t" l="l"/>
              <a:pathLst>
                <a:path h="635000" w="635000">
                  <a:moveTo>
                    <a:pt x="317500" y="0"/>
                  </a:moveTo>
                  <a:cubicBezTo>
                    <a:pt x="142150" y="0"/>
                    <a:pt x="0" y="142150"/>
                    <a:pt x="0" y="317500"/>
                  </a:cubicBezTo>
                  <a:cubicBezTo>
                    <a:pt x="0" y="492850"/>
                    <a:pt x="142150" y="635000"/>
                    <a:pt x="317500" y="635000"/>
                  </a:cubicBezTo>
                  <a:cubicBezTo>
                    <a:pt x="492850" y="635000"/>
                    <a:pt x="635000" y="492850"/>
                    <a:pt x="635000" y="317500"/>
                  </a:cubicBezTo>
                  <a:cubicBezTo>
                    <a:pt x="635000" y="142150"/>
                    <a:pt x="492850" y="0"/>
                    <a:pt x="317500" y="0"/>
                  </a:cubicBezTo>
                  <a:close/>
                </a:path>
              </a:pathLst>
            </a:custGeom>
            <a:solidFill>
              <a:srgbClr val="E74C3C"/>
            </a:solidFill>
          </p:spPr>
        </p:sp>
        <p:sp>
          <p:nvSpPr>
            <p:cNvPr name="TextBox 17" id="17"/>
            <p:cNvSpPr txBox="true"/>
            <p:nvPr/>
          </p:nvSpPr>
          <p:spPr>
            <a:xfrm>
              <a:off x="0" y="-47625"/>
              <a:ext cx="635000" cy="682625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 marL="0" indent="0" lvl="0">
                <a:lnSpc>
                  <a:spcPts val="2621"/>
                </a:lnSpc>
                <a:spcBef>
                  <a:spcPct val="0"/>
                </a:spcBef>
              </a:pPr>
              <a:r>
                <a:rPr lang="en-US" sz="1872" strike="noStrike" u="none">
                  <a:solidFill>
                    <a:srgbClr val="FFFFFF"/>
                  </a:solidFill>
                  <a:latin typeface="Paalalabas Wide"/>
                  <a:ea typeface="Paalalabas Wide"/>
                  <a:cs typeface="Paalalabas Wide"/>
                  <a:sym typeface="Paalalabas Wide"/>
                </a:rPr>
                <a:t>2</a:t>
              </a:r>
            </a:p>
          </p:txBody>
        </p:sp>
      </p:grpSp>
      <p:sp>
        <p:nvSpPr>
          <p:cNvPr name="TextBox 18" id="18"/>
          <p:cNvSpPr txBox="true"/>
          <p:nvPr/>
        </p:nvSpPr>
        <p:spPr>
          <a:xfrm rot="0">
            <a:off x="1952625" y="4114800"/>
            <a:ext cx="14859000" cy="29400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2199"/>
              </a:lnSpc>
              <a:spcBef>
                <a:spcPct val="0"/>
              </a:spcBef>
            </a:pPr>
            <a:r>
              <a:rPr lang="en-US" sz="2199" strike="noStrike" u="none">
                <a:solidFill>
                  <a:srgbClr val="0A4760"/>
                </a:solidFill>
                <a:latin typeface="Paalalabas Wide"/>
                <a:ea typeface="Paalalabas Wide"/>
                <a:cs typeface="Paalalabas Wide"/>
                <a:sym typeface="Paalalabas Wide"/>
              </a:rPr>
              <a:t>Ignoring Outliers</a:t>
            </a:r>
          </a:p>
        </p:txBody>
      </p:sp>
      <p:sp>
        <p:nvSpPr>
          <p:cNvPr name="TextBox 19" id="19"/>
          <p:cNvSpPr txBox="true"/>
          <p:nvPr/>
        </p:nvSpPr>
        <p:spPr>
          <a:xfrm rot="0">
            <a:off x="1952625" y="4410075"/>
            <a:ext cx="14859000" cy="25590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2079"/>
              </a:lnSpc>
              <a:spcBef>
                <a:spcPct val="0"/>
              </a:spcBef>
            </a:pPr>
            <a:r>
              <a:rPr lang="en-US" sz="1599" strike="noStrike" u="none">
                <a:solidFill>
                  <a:srgbClr val="555555"/>
                </a:solidFill>
                <a:latin typeface="HK Grotesk"/>
                <a:ea typeface="HK Grotesk"/>
                <a:cs typeface="HK Grotesk"/>
                <a:sym typeface="HK Grotesk"/>
              </a:rPr>
              <a:t>Extreme data points can heavily distort correlation coefficients and regression lines. Always check for outliers using scatter plots before analysis.</a:t>
            </a:r>
          </a:p>
        </p:txBody>
      </p:sp>
      <p:grpSp>
        <p:nvGrpSpPr>
          <p:cNvPr name="Group 20" id="20"/>
          <p:cNvGrpSpPr/>
          <p:nvPr/>
        </p:nvGrpSpPr>
        <p:grpSpPr>
          <a:xfrm rot="0">
            <a:off x="1143000" y="5238750"/>
            <a:ext cx="16002000" cy="1143000"/>
            <a:chOff x="0" y="0"/>
            <a:chExt cx="21336000" cy="1524000"/>
          </a:xfrm>
        </p:grpSpPr>
        <p:sp>
          <p:nvSpPr>
            <p:cNvPr name="Freeform 21" id="21"/>
            <p:cNvSpPr/>
            <p:nvPr/>
          </p:nvSpPr>
          <p:spPr>
            <a:xfrm flipH="false" flipV="false" rot="0">
              <a:off x="0" y="0"/>
              <a:ext cx="21336000" cy="1524000"/>
            </a:xfrm>
            <a:custGeom>
              <a:avLst/>
              <a:gdLst/>
              <a:ahLst/>
              <a:cxnLst/>
              <a:rect r="r" b="b" t="t" l="l"/>
              <a:pathLst>
                <a:path h="1524000" w="21336000">
                  <a:moveTo>
                    <a:pt x="152400" y="0"/>
                  </a:moveTo>
                  <a:lnTo>
                    <a:pt x="21183600" y="0"/>
                  </a:lnTo>
                  <a:cubicBezTo>
                    <a:pt x="21267769" y="0"/>
                    <a:pt x="21336000" y="68232"/>
                    <a:pt x="21336000" y="152400"/>
                  </a:cubicBezTo>
                  <a:lnTo>
                    <a:pt x="21336000" y="1371600"/>
                  </a:lnTo>
                  <a:cubicBezTo>
                    <a:pt x="21336000" y="1455768"/>
                    <a:pt x="21267769" y="1524000"/>
                    <a:pt x="21183600" y="1524000"/>
                  </a:cubicBezTo>
                  <a:lnTo>
                    <a:pt x="152400" y="1524000"/>
                  </a:lnTo>
                  <a:cubicBezTo>
                    <a:pt x="68232" y="1524000"/>
                    <a:pt x="0" y="1455768"/>
                    <a:pt x="0" y="1371600"/>
                  </a:cubicBezTo>
                  <a:lnTo>
                    <a:pt x="0" y="152400"/>
                  </a:lnTo>
                  <a:cubicBezTo>
                    <a:pt x="0" y="68232"/>
                    <a:pt x="68232" y="0"/>
                    <a:pt x="152400" y="0"/>
                  </a:cubicBezTo>
                  <a:close/>
                </a:path>
              </a:pathLst>
            </a:custGeom>
            <a:solidFill>
              <a:srgbClr val="FFFFFF"/>
            </a:solidFill>
            <a:ln w="19050" cap="sq">
              <a:solidFill>
                <a:srgbClr val="0A4760"/>
              </a:solidFill>
              <a:prstDash val="solid"/>
              <a:miter/>
            </a:ln>
          </p:spPr>
        </p:sp>
      </p:grpSp>
      <p:grpSp>
        <p:nvGrpSpPr>
          <p:cNvPr name="Group 22" id="22"/>
          <p:cNvGrpSpPr/>
          <p:nvPr/>
        </p:nvGrpSpPr>
        <p:grpSpPr>
          <a:xfrm rot="0">
            <a:off x="1333500" y="5572125"/>
            <a:ext cx="476250" cy="476250"/>
            <a:chOff x="0" y="0"/>
            <a:chExt cx="635000" cy="635000"/>
          </a:xfrm>
        </p:grpSpPr>
        <p:sp>
          <p:nvSpPr>
            <p:cNvPr name="Freeform 23" id="23"/>
            <p:cNvSpPr/>
            <p:nvPr/>
          </p:nvSpPr>
          <p:spPr>
            <a:xfrm flipH="false" flipV="false" rot="0">
              <a:off x="0" y="0"/>
              <a:ext cx="635000" cy="635000"/>
            </a:xfrm>
            <a:custGeom>
              <a:avLst/>
              <a:gdLst/>
              <a:ahLst/>
              <a:cxnLst/>
              <a:rect r="r" b="b" t="t" l="l"/>
              <a:pathLst>
                <a:path h="635000" w="635000">
                  <a:moveTo>
                    <a:pt x="317500" y="0"/>
                  </a:moveTo>
                  <a:cubicBezTo>
                    <a:pt x="142150" y="0"/>
                    <a:pt x="0" y="142150"/>
                    <a:pt x="0" y="317500"/>
                  </a:cubicBezTo>
                  <a:cubicBezTo>
                    <a:pt x="0" y="492850"/>
                    <a:pt x="142150" y="635000"/>
                    <a:pt x="317500" y="635000"/>
                  </a:cubicBezTo>
                  <a:cubicBezTo>
                    <a:pt x="492850" y="635000"/>
                    <a:pt x="635000" y="492850"/>
                    <a:pt x="635000" y="317500"/>
                  </a:cubicBezTo>
                  <a:cubicBezTo>
                    <a:pt x="635000" y="142150"/>
                    <a:pt x="492850" y="0"/>
                    <a:pt x="317500" y="0"/>
                  </a:cubicBezTo>
                  <a:close/>
                </a:path>
              </a:pathLst>
            </a:custGeom>
            <a:solidFill>
              <a:srgbClr val="E74C3C"/>
            </a:solidFill>
          </p:spPr>
        </p:sp>
        <p:sp>
          <p:nvSpPr>
            <p:cNvPr name="TextBox 24" id="24"/>
            <p:cNvSpPr txBox="true"/>
            <p:nvPr/>
          </p:nvSpPr>
          <p:spPr>
            <a:xfrm>
              <a:off x="0" y="-47625"/>
              <a:ext cx="635000" cy="682625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 marL="0" indent="0" lvl="0">
                <a:lnSpc>
                  <a:spcPts val="2621"/>
                </a:lnSpc>
                <a:spcBef>
                  <a:spcPct val="0"/>
                </a:spcBef>
              </a:pPr>
              <a:r>
                <a:rPr lang="en-US" sz="1872" strike="noStrike" u="none">
                  <a:solidFill>
                    <a:srgbClr val="FFFFFF"/>
                  </a:solidFill>
                  <a:latin typeface="Paalalabas Wide"/>
                  <a:ea typeface="Paalalabas Wide"/>
                  <a:cs typeface="Paalalabas Wide"/>
                  <a:sym typeface="Paalalabas Wide"/>
                </a:rPr>
                <a:t>3</a:t>
              </a:r>
            </a:p>
          </p:txBody>
        </p:sp>
      </p:grpSp>
      <p:sp>
        <p:nvSpPr>
          <p:cNvPr name="TextBox 25" id="25"/>
          <p:cNvSpPr txBox="true"/>
          <p:nvPr/>
        </p:nvSpPr>
        <p:spPr>
          <a:xfrm rot="0">
            <a:off x="1952625" y="5448300"/>
            <a:ext cx="14859000" cy="29400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2199"/>
              </a:lnSpc>
              <a:spcBef>
                <a:spcPct val="0"/>
              </a:spcBef>
            </a:pPr>
            <a:r>
              <a:rPr lang="en-US" sz="2199" strike="noStrike" u="none">
                <a:solidFill>
                  <a:srgbClr val="0A4760"/>
                </a:solidFill>
                <a:latin typeface="Paalalabas Wide"/>
                <a:ea typeface="Paalalabas Wide"/>
                <a:cs typeface="Paalalabas Wide"/>
                <a:sym typeface="Paalalabas Wide"/>
              </a:rPr>
              <a:t>Using Poor Quality Data</a:t>
            </a:r>
          </a:p>
        </p:txBody>
      </p:sp>
      <p:sp>
        <p:nvSpPr>
          <p:cNvPr name="TextBox 26" id="26"/>
          <p:cNvSpPr txBox="true"/>
          <p:nvPr/>
        </p:nvSpPr>
        <p:spPr>
          <a:xfrm rot="0">
            <a:off x="1952625" y="5743575"/>
            <a:ext cx="14859000" cy="25590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2079"/>
              </a:lnSpc>
              <a:spcBef>
                <a:spcPct val="0"/>
              </a:spcBef>
            </a:pPr>
            <a:r>
              <a:rPr lang="en-US" sz="1599" strike="noStrike" u="none">
                <a:solidFill>
                  <a:srgbClr val="555555"/>
                </a:solidFill>
                <a:latin typeface="HK Grotesk"/>
                <a:ea typeface="HK Grotesk"/>
                <a:cs typeface="HK Grotesk"/>
                <a:sym typeface="HK Grotesk"/>
              </a:rPr>
              <a:t>Inaccurate, incomplete, or biased data leads to unreliable results. Ensure data is clean, validated, and representative of the population.</a:t>
            </a:r>
          </a:p>
        </p:txBody>
      </p:sp>
      <p:grpSp>
        <p:nvGrpSpPr>
          <p:cNvPr name="Group 27" id="27"/>
          <p:cNvGrpSpPr/>
          <p:nvPr/>
        </p:nvGrpSpPr>
        <p:grpSpPr>
          <a:xfrm rot="0">
            <a:off x="1143000" y="6572250"/>
            <a:ext cx="16002000" cy="1143000"/>
            <a:chOff x="0" y="0"/>
            <a:chExt cx="21336000" cy="1524000"/>
          </a:xfrm>
        </p:grpSpPr>
        <p:sp>
          <p:nvSpPr>
            <p:cNvPr name="Freeform 28" id="28"/>
            <p:cNvSpPr/>
            <p:nvPr/>
          </p:nvSpPr>
          <p:spPr>
            <a:xfrm flipH="false" flipV="false" rot="0">
              <a:off x="0" y="0"/>
              <a:ext cx="21336000" cy="1524000"/>
            </a:xfrm>
            <a:custGeom>
              <a:avLst/>
              <a:gdLst/>
              <a:ahLst/>
              <a:cxnLst/>
              <a:rect r="r" b="b" t="t" l="l"/>
              <a:pathLst>
                <a:path h="1524000" w="21336000">
                  <a:moveTo>
                    <a:pt x="152400" y="0"/>
                  </a:moveTo>
                  <a:lnTo>
                    <a:pt x="21183600" y="0"/>
                  </a:lnTo>
                  <a:cubicBezTo>
                    <a:pt x="21267769" y="0"/>
                    <a:pt x="21336000" y="68232"/>
                    <a:pt x="21336000" y="152400"/>
                  </a:cubicBezTo>
                  <a:lnTo>
                    <a:pt x="21336000" y="1371600"/>
                  </a:lnTo>
                  <a:cubicBezTo>
                    <a:pt x="21336000" y="1455768"/>
                    <a:pt x="21267769" y="1524000"/>
                    <a:pt x="21183600" y="1524000"/>
                  </a:cubicBezTo>
                  <a:lnTo>
                    <a:pt x="152400" y="1524000"/>
                  </a:lnTo>
                  <a:cubicBezTo>
                    <a:pt x="68232" y="1524000"/>
                    <a:pt x="0" y="1455768"/>
                    <a:pt x="0" y="1371600"/>
                  </a:cubicBezTo>
                  <a:lnTo>
                    <a:pt x="0" y="152400"/>
                  </a:lnTo>
                  <a:cubicBezTo>
                    <a:pt x="0" y="68232"/>
                    <a:pt x="68232" y="0"/>
                    <a:pt x="152400" y="0"/>
                  </a:cubicBezTo>
                  <a:close/>
                </a:path>
              </a:pathLst>
            </a:custGeom>
            <a:solidFill>
              <a:srgbClr val="FFFFFF"/>
            </a:solidFill>
            <a:ln w="19050" cap="sq">
              <a:solidFill>
                <a:srgbClr val="0A4760"/>
              </a:solidFill>
              <a:prstDash val="solid"/>
              <a:miter/>
            </a:ln>
          </p:spPr>
        </p:sp>
      </p:grpSp>
      <p:grpSp>
        <p:nvGrpSpPr>
          <p:cNvPr name="Group 29" id="29"/>
          <p:cNvGrpSpPr/>
          <p:nvPr/>
        </p:nvGrpSpPr>
        <p:grpSpPr>
          <a:xfrm rot="0">
            <a:off x="1333500" y="6905625"/>
            <a:ext cx="476250" cy="476250"/>
            <a:chOff x="0" y="0"/>
            <a:chExt cx="635000" cy="635000"/>
          </a:xfrm>
        </p:grpSpPr>
        <p:sp>
          <p:nvSpPr>
            <p:cNvPr name="Freeform 30" id="30"/>
            <p:cNvSpPr/>
            <p:nvPr/>
          </p:nvSpPr>
          <p:spPr>
            <a:xfrm flipH="false" flipV="false" rot="0">
              <a:off x="0" y="0"/>
              <a:ext cx="635000" cy="635000"/>
            </a:xfrm>
            <a:custGeom>
              <a:avLst/>
              <a:gdLst/>
              <a:ahLst/>
              <a:cxnLst/>
              <a:rect r="r" b="b" t="t" l="l"/>
              <a:pathLst>
                <a:path h="635000" w="635000">
                  <a:moveTo>
                    <a:pt x="317500" y="0"/>
                  </a:moveTo>
                  <a:cubicBezTo>
                    <a:pt x="142150" y="0"/>
                    <a:pt x="0" y="142150"/>
                    <a:pt x="0" y="317500"/>
                  </a:cubicBezTo>
                  <a:cubicBezTo>
                    <a:pt x="0" y="492850"/>
                    <a:pt x="142150" y="635000"/>
                    <a:pt x="317500" y="635000"/>
                  </a:cubicBezTo>
                  <a:cubicBezTo>
                    <a:pt x="492850" y="635000"/>
                    <a:pt x="635000" y="492850"/>
                    <a:pt x="635000" y="317500"/>
                  </a:cubicBezTo>
                  <a:cubicBezTo>
                    <a:pt x="635000" y="142150"/>
                    <a:pt x="492850" y="0"/>
                    <a:pt x="317500" y="0"/>
                  </a:cubicBezTo>
                  <a:close/>
                </a:path>
              </a:pathLst>
            </a:custGeom>
            <a:solidFill>
              <a:srgbClr val="E74C3C"/>
            </a:solidFill>
          </p:spPr>
        </p:sp>
        <p:sp>
          <p:nvSpPr>
            <p:cNvPr name="TextBox 31" id="31"/>
            <p:cNvSpPr txBox="true"/>
            <p:nvPr/>
          </p:nvSpPr>
          <p:spPr>
            <a:xfrm>
              <a:off x="0" y="-47625"/>
              <a:ext cx="635000" cy="682625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 marL="0" indent="0" lvl="0">
                <a:lnSpc>
                  <a:spcPts val="2621"/>
                </a:lnSpc>
                <a:spcBef>
                  <a:spcPct val="0"/>
                </a:spcBef>
              </a:pPr>
              <a:r>
                <a:rPr lang="en-US" sz="1872" strike="noStrike" u="none">
                  <a:solidFill>
                    <a:srgbClr val="FFFFFF"/>
                  </a:solidFill>
                  <a:latin typeface="Paalalabas Wide"/>
                  <a:ea typeface="Paalalabas Wide"/>
                  <a:cs typeface="Paalalabas Wide"/>
                  <a:sym typeface="Paalalabas Wide"/>
                </a:rPr>
                <a:t>4</a:t>
              </a:r>
            </a:p>
          </p:txBody>
        </p:sp>
      </p:grpSp>
      <p:sp>
        <p:nvSpPr>
          <p:cNvPr name="TextBox 32" id="32"/>
          <p:cNvSpPr txBox="true"/>
          <p:nvPr/>
        </p:nvSpPr>
        <p:spPr>
          <a:xfrm rot="0">
            <a:off x="1952625" y="6781800"/>
            <a:ext cx="14859000" cy="29400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2199"/>
              </a:lnSpc>
              <a:spcBef>
                <a:spcPct val="0"/>
              </a:spcBef>
            </a:pPr>
            <a:r>
              <a:rPr lang="en-US" sz="2199" strike="noStrike" u="none">
                <a:solidFill>
                  <a:srgbClr val="0A4760"/>
                </a:solidFill>
                <a:latin typeface="Paalalabas Wide"/>
                <a:ea typeface="Paalalabas Wide"/>
                <a:cs typeface="Paalalabas Wide"/>
                <a:sym typeface="Paalalabas Wide"/>
              </a:rPr>
              <a:t>Predicting Outside Observed Range</a:t>
            </a:r>
          </a:p>
        </p:txBody>
      </p:sp>
      <p:sp>
        <p:nvSpPr>
          <p:cNvPr name="TextBox 33" id="33"/>
          <p:cNvSpPr txBox="true"/>
          <p:nvPr/>
        </p:nvSpPr>
        <p:spPr>
          <a:xfrm rot="0">
            <a:off x="1952625" y="7077075"/>
            <a:ext cx="14859000" cy="25590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2079"/>
              </a:lnSpc>
              <a:spcBef>
                <a:spcPct val="0"/>
              </a:spcBef>
            </a:pPr>
            <a:r>
              <a:rPr lang="en-US" sz="1599" strike="noStrike" u="none">
                <a:solidFill>
                  <a:srgbClr val="555555"/>
                </a:solidFill>
                <a:latin typeface="HK Grotesk"/>
                <a:ea typeface="HK Grotesk"/>
                <a:cs typeface="HK Grotesk"/>
                <a:sym typeface="HK Grotesk"/>
              </a:rPr>
              <a:t>Extrapolation beyond your data range assumes the linear trend continues indefinitely, which is often incorrect and leads to invalid predictions.</a:t>
            </a:r>
          </a:p>
        </p:txBody>
      </p:sp>
      <p:grpSp>
        <p:nvGrpSpPr>
          <p:cNvPr name="Group 34" id="34"/>
          <p:cNvGrpSpPr/>
          <p:nvPr/>
        </p:nvGrpSpPr>
        <p:grpSpPr>
          <a:xfrm rot="0">
            <a:off x="1143000" y="7905750"/>
            <a:ext cx="16002000" cy="1143000"/>
            <a:chOff x="0" y="0"/>
            <a:chExt cx="21336000" cy="1524000"/>
          </a:xfrm>
        </p:grpSpPr>
        <p:sp>
          <p:nvSpPr>
            <p:cNvPr name="Freeform 35" id="35"/>
            <p:cNvSpPr/>
            <p:nvPr/>
          </p:nvSpPr>
          <p:spPr>
            <a:xfrm flipH="false" flipV="false" rot="0">
              <a:off x="0" y="0"/>
              <a:ext cx="21336000" cy="1524000"/>
            </a:xfrm>
            <a:custGeom>
              <a:avLst/>
              <a:gdLst/>
              <a:ahLst/>
              <a:cxnLst/>
              <a:rect r="r" b="b" t="t" l="l"/>
              <a:pathLst>
                <a:path h="1524000" w="21336000">
                  <a:moveTo>
                    <a:pt x="152400" y="0"/>
                  </a:moveTo>
                  <a:lnTo>
                    <a:pt x="21183600" y="0"/>
                  </a:lnTo>
                  <a:cubicBezTo>
                    <a:pt x="21267769" y="0"/>
                    <a:pt x="21336000" y="68232"/>
                    <a:pt x="21336000" y="152400"/>
                  </a:cubicBezTo>
                  <a:lnTo>
                    <a:pt x="21336000" y="1371600"/>
                  </a:lnTo>
                  <a:cubicBezTo>
                    <a:pt x="21336000" y="1455768"/>
                    <a:pt x="21267769" y="1524000"/>
                    <a:pt x="21183600" y="1524000"/>
                  </a:cubicBezTo>
                  <a:lnTo>
                    <a:pt x="152400" y="1524000"/>
                  </a:lnTo>
                  <a:cubicBezTo>
                    <a:pt x="68232" y="1524000"/>
                    <a:pt x="0" y="1455768"/>
                    <a:pt x="0" y="1371600"/>
                  </a:cubicBezTo>
                  <a:lnTo>
                    <a:pt x="0" y="152400"/>
                  </a:lnTo>
                  <a:cubicBezTo>
                    <a:pt x="0" y="68232"/>
                    <a:pt x="68232" y="0"/>
                    <a:pt x="152400" y="0"/>
                  </a:cubicBezTo>
                  <a:close/>
                </a:path>
              </a:pathLst>
            </a:custGeom>
            <a:solidFill>
              <a:srgbClr val="FFFFFF"/>
            </a:solidFill>
            <a:ln w="19050" cap="sq">
              <a:solidFill>
                <a:srgbClr val="0A4760"/>
              </a:solidFill>
              <a:prstDash val="solid"/>
              <a:miter/>
            </a:ln>
          </p:spPr>
        </p:sp>
      </p:grpSp>
      <p:grpSp>
        <p:nvGrpSpPr>
          <p:cNvPr name="Group 36" id="36"/>
          <p:cNvGrpSpPr/>
          <p:nvPr/>
        </p:nvGrpSpPr>
        <p:grpSpPr>
          <a:xfrm rot="0">
            <a:off x="1333500" y="8239125"/>
            <a:ext cx="476250" cy="476250"/>
            <a:chOff x="0" y="0"/>
            <a:chExt cx="635000" cy="635000"/>
          </a:xfrm>
        </p:grpSpPr>
        <p:sp>
          <p:nvSpPr>
            <p:cNvPr name="Freeform 37" id="37"/>
            <p:cNvSpPr/>
            <p:nvPr/>
          </p:nvSpPr>
          <p:spPr>
            <a:xfrm flipH="false" flipV="false" rot="0">
              <a:off x="0" y="0"/>
              <a:ext cx="635000" cy="635000"/>
            </a:xfrm>
            <a:custGeom>
              <a:avLst/>
              <a:gdLst/>
              <a:ahLst/>
              <a:cxnLst/>
              <a:rect r="r" b="b" t="t" l="l"/>
              <a:pathLst>
                <a:path h="635000" w="635000">
                  <a:moveTo>
                    <a:pt x="317500" y="0"/>
                  </a:moveTo>
                  <a:cubicBezTo>
                    <a:pt x="142150" y="0"/>
                    <a:pt x="0" y="142150"/>
                    <a:pt x="0" y="317500"/>
                  </a:cubicBezTo>
                  <a:cubicBezTo>
                    <a:pt x="0" y="492850"/>
                    <a:pt x="142150" y="635000"/>
                    <a:pt x="317500" y="635000"/>
                  </a:cubicBezTo>
                  <a:cubicBezTo>
                    <a:pt x="492850" y="635000"/>
                    <a:pt x="635000" y="492850"/>
                    <a:pt x="635000" y="317500"/>
                  </a:cubicBezTo>
                  <a:cubicBezTo>
                    <a:pt x="635000" y="142150"/>
                    <a:pt x="492850" y="0"/>
                    <a:pt x="317500" y="0"/>
                  </a:cubicBezTo>
                  <a:close/>
                </a:path>
              </a:pathLst>
            </a:custGeom>
            <a:solidFill>
              <a:srgbClr val="E74C3C"/>
            </a:solidFill>
          </p:spPr>
        </p:sp>
        <p:sp>
          <p:nvSpPr>
            <p:cNvPr name="TextBox 38" id="38"/>
            <p:cNvSpPr txBox="true"/>
            <p:nvPr/>
          </p:nvSpPr>
          <p:spPr>
            <a:xfrm>
              <a:off x="0" y="-47625"/>
              <a:ext cx="635000" cy="682625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 marL="0" indent="0" lvl="0">
                <a:lnSpc>
                  <a:spcPts val="2621"/>
                </a:lnSpc>
                <a:spcBef>
                  <a:spcPct val="0"/>
                </a:spcBef>
              </a:pPr>
              <a:r>
                <a:rPr lang="en-US" sz="1872" strike="noStrike" u="none">
                  <a:solidFill>
                    <a:srgbClr val="FFFFFF"/>
                  </a:solidFill>
                  <a:latin typeface="Paalalabas Wide"/>
                  <a:ea typeface="Paalalabas Wide"/>
                  <a:cs typeface="Paalalabas Wide"/>
                  <a:sym typeface="Paalalabas Wide"/>
                </a:rPr>
                <a:t>5</a:t>
              </a:r>
            </a:p>
          </p:txBody>
        </p:sp>
      </p:grpSp>
      <p:sp>
        <p:nvSpPr>
          <p:cNvPr name="TextBox 39" id="39"/>
          <p:cNvSpPr txBox="true"/>
          <p:nvPr/>
        </p:nvSpPr>
        <p:spPr>
          <a:xfrm rot="0">
            <a:off x="1952625" y="8115300"/>
            <a:ext cx="14859000" cy="29400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2199"/>
              </a:lnSpc>
              <a:spcBef>
                <a:spcPct val="0"/>
              </a:spcBef>
            </a:pPr>
            <a:r>
              <a:rPr lang="en-US" sz="2199" strike="noStrike" u="none">
                <a:solidFill>
                  <a:srgbClr val="0A4760"/>
                </a:solidFill>
                <a:latin typeface="Paalalabas Wide"/>
                <a:ea typeface="Paalalabas Wide"/>
                <a:cs typeface="Paalalabas Wide"/>
                <a:sym typeface="Paalalabas Wide"/>
              </a:rPr>
              <a:t>Using Regression for Non-Linear Data</a:t>
            </a:r>
          </a:p>
        </p:txBody>
      </p:sp>
      <p:sp>
        <p:nvSpPr>
          <p:cNvPr name="TextBox 40" id="40"/>
          <p:cNvSpPr txBox="true"/>
          <p:nvPr/>
        </p:nvSpPr>
        <p:spPr>
          <a:xfrm rot="0">
            <a:off x="1952625" y="8410575"/>
            <a:ext cx="14859000" cy="25590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2079"/>
              </a:lnSpc>
              <a:spcBef>
                <a:spcPct val="0"/>
              </a:spcBef>
            </a:pPr>
            <a:r>
              <a:rPr lang="en-US" sz="1599" strike="noStrike" u="none">
                <a:solidFill>
                  <a:srgbClr val="555555"/>
                </a:solidFill>
                <a:latin typeface="HK Grotesk"/>
                <a:ea typeface="HK Grotesk"/>
                <a:cs typeface="HK Grotesk"/>
                <a:sym typeface="HK Grotesk"/>
              </a:rPr>
              <a:t>Applying linear regression to curved relationships produces misleading results. Always verify linearity with a scatter plot first.</a:t>
            </a:r>
          </a:p>
        </p:txBody>
      </p:sp>
      <p:sp>
        <p:nvSpPr>
          <p:cNvPr name="TextBox 41" id="41"/>
          <p:cNvSpPr txBox="true"/>
          <p:nvPr/>
        </p:nvSpPr>
        <p:spPr>
          <a:xfrm rot="0">
            <a:off x="13335000" y="9915525"/>
            <a:ext cx="4762500" cy="17335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r" marL="0" indent="0" lvl="0">
              <a:lnSpc>
                <a:spcPts val="1200"/>
              </a:lnSpc>
              <a:spcBef>
                <a:spcPct val="0"/>
              </a:spcBef>
            </a:pPr>
            <a:r>
              <a:rPr lang="en-US" sz="1200" strike="noStrike" u="none">
                <a:solidFill>
                  <a:srgbClr val="888888"/>
                </a:solidFill>
                <a:latin typeface="HK Grotesk"/>
                <a:ea typeface="HK Grotesk"/>
                <a:cs typeface="HK Grotesk"/>
                <a:sym typeface="HK Grotesk"/>
              </a:rPr>
              <a:t>Source: Author, Made by Canva</a:t>
            </a:r>
          </a:p>
        </p:txBody>
      </p:sp>
    </p:spTree>
  </p:cSld>
  <p:clrMapOvr>
    <a:masterClrMapping/>
  </p:clrMapOvr>
</p:sld>
</file>

<file path=ppt/slides/slide35.xml><?xml version="1.0" encoding="utf-8"?>
<p:sld xmlns:p="http://schemas.openxmlformats.org/presentationml/2006/main" xmlns:a="http://schemas.openxmlformats.org/drawingml/2006/main">
  <p:cSld>
    <p:bg>
      <p:bgPr>
        <a:solidFill>
          <a:srgbClr val="0A4760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TextBox 2" id="2"/>
          <p:cNvSpPr txBox="true"/>
          <p:nvPr/>
        </p:nvSpPr>
        <p:spPr>
          <a:xfrm rot="0">
            <a:off x="5334000" y="952500"/>
            <a:ext cx="7620000" cy="57139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4048"/>
              </a:lnSpc>
              <a:spcBef>
                <a:spcPct val="0"/>
              </a:spcBef>
            </a:pPr>
            <a:r>
              <a:rPr lang="en-US" sz="5060" strike="noStrike" u="none">
                <a:solidFill>
                  <a:srgbClr val="FFFFFF"/>
                </a:solidFill>
                <a:latin typeface="Paalalabas Wide"/>
                <a:ea typeface="Paalalabas Wide"/>
                <a:cs typeface="Paalalabas Wide"/>
                <a:sym typeface="Paalalabas Wide"/>
              </a:rPr>
              <a:t>Summary</a:t>
            </a:r>
          </a:p>
        </p:txBody>
      </p:sp>
      <p:sp>
        <p:nvSpPr>
          <p:cNvPr name="TextBox 3" id="3"/>
          <p:cNvSpPr txBox="true"/>
          <p:nvPr/>
        </p:nvSpPr>
        <p:spPr>
          <a:xfrm rot="0">
            <a:off x="5334000" y="1609725"/>
            <a:ext cx="7620000" cy="3143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2400"/>
              </a:lnSpc>
              <a:spcBef>
                <a:spcPct val="0"/>
              </a:spcBef>
            </a:pPr>
            <a:r>
              <a:rPr lang="en-US" sz="2000" strike="noStrike" u="none">
                <a:solidFill>
                  <a:srgbClr val="A8D4E6"/>
                </a:solidFill>
                <a:latin typeface="HK Grotesk"/>
                <a:ea typeface="HK Grotesk"/>
                <a:cs typeface="HK Grotesk"/>
                <a:sym typeface="HK Grotesk"/>
              </a:rPr>
              <a:t>Key concepts covered in this module</a:t>
            </a:r>
          </a:p>
        </p:txBody>
      </p:sp>
      <p:sp>
        <p:nvSpPr>
          <p:cNvPr name="AutoShape 4" id="4"/>
          <p:cNvSpPr/>
          <p:nvPr/>
        </p:nvSpPr>
        <p:spPr>
          <a:xfrm>
            <a:off x="6286500" y="2095500"/>
            <a:ext cx="5715000" cy="0"/>
          </a:xfrm>
          <a:prstGeom prst="line">
            <a:avLst/>
          </a:prstGeom>
          <a:ln cap="rnd" w="28575">
            <a:solidFill>
              <a:srgbClr val="F5A623"/>
            </a:solidFill>
            <a:prstDash val="solid"/>
            <a:headEnd type="none" len="sm" w="sm"/>
            <a:tailEnd type="none" len="sm" w="sm"/>
          </a:ln>
        </p:spPr>
      </p:sp>
      <p:grpSp>
        <p:nvGrpSpPr>
          <p:cNvPr name="Group 5" id="5"/>
          <p:cNvGrpSpPr/>
          <p:nvPr/>
        </p:nvGrpSpPr>
        <p:grpSpPr>
          <a:xfrm rot="0">
            <a:off x="2857500" y="2781300"/>
            <a:ext cx="152400" cy="152400"/>
            <a:chOff x="0" y="0"/>
            <a:chExt cx="203200" cy="203200"/>
          </a:xfrm>
        </p:grpSpPr>
        <p:sp>
          <p:nvSpPr>
            <p:cNvPr name="Freeform 6" id="6"/>
            <p:cNvSpPr/>
            <p:nvPr/>
          </p:nvSpPr>
          <p:spPr>
            <a:xfrm flipH="false" flipV="false" rot="0">
              <a:off x="0" y="0"/>
              <a:ext cx="203200" cy="203200"/>
            </a:xfrm>
            <a:custGeom>
              <a:avLst/>
              <a:gdLst/>
              <a:ahLst/>
              <a:cxnLst/>
              <a:rect r="r" b="b" t="t" l="l"/>
              <a:pathLst>
                <a:path h="203200" w="203200">
                  <a:moveTo>
                    <a:pt x="101600" y="0"/>
                  </a:moveTo>
                  <a:cubicBezTo>
                    <a:pt x="45488" y="0"/>
                    <a:pt x="0" y="45488"/>
                    <a:pt x="0" y="101600"/>
                  </a:cubicBezTo>
                  <a:cubicBezTo>
                    <a:pt x="0" y="157712"/>
                    <a:pt x="45488" y="203200"/>
                    <a:pt x="101600" y="203200"/>
                  </a:cubicBezTo>
                  <a:cubicBezTo>
                    <a:pt x="157712" y="203200"/>
                    <a:pt x="203200" y="157712"/>
                    <a:pt x="203200" y="101600"/>
                  </a:cubicBezTo>
                  <a:cubicBezTo>
                    <a:pt x="203200" y="45488"/>
                    <a:pt x="157712" y="0"/>
                    <a:pt x="101600" y="0"/>
                  </a:cubicBezTo>
                  <a:close/>
                </a:path>
              </a:pathLst>
            </a:custGeom>
            <a:solidFill>
              <a:srgbClr val="F5A623"/>
            </a:solidFill>
          </p:spPr>
        </p:sp>
      </p:grpSp>
      <p:sp>
        <p:nvSpPr>
          <p:cNvPr name="TextBox 7" id="7"/>
          <p:cNvSpPr txBox="true"/>
          <p:nvPr/>
        </p:nvSpPr>
        <p:spPr>
          <a:xfrm rot="0">
            <a:off x="3238500" y="2705100"/>
            <a:ext cx="12382500" cy="35179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2600"/>
              </a:lnSpc>
              <a:spcBef>
                <a:spcPct val="0"/>
              </a:spcBef>
            </a:pPr>
            <a:r>
              <a:rPr lang="en-US" sz="2600" strike="noStrike" u="none">
                <a:solidFill>
                  <a:srgbClr val="FFFFFF"/>
                </a:solidFill>
                <a:latin typeface="Paalalabas Wide"/>
                <a:ea typeface="Paalalabas Wide"/>
                <a:cs typeface="Paalalabas Wide"/>
                <a:sym typeface="Paalalabas Wide"/>
              </a:rPr>
              <a:t>Correlation</a:t>
            </a:r>
          </a:p>
        </p:txBody>
      </p:sp>
      <p:sp>
        <p:nvSpPr>
          <p:cNvPr name="TextBox 8" id="8"/>
          <p:cNvSpPr txBox="true"/>
          <p:nvPr/>
        </p:nvSpPr>
        <p:spPr>
          <a:xfrm rot="0">
            <a:off x="3238500" y="3076575"/>
            <a:ext cx="12382500" cy="29146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2340"/>
              </a:lnSpc>
              <a:spcBef>
                <a:spcPct val="0"/>
              </a:spcBef>
            </a:pPr>
            <a:r>
              <a:rPr lang="en-US" sz="1800" strike="noStrike" u="none">
                <a:solidFill>
                  <a:srgbClr val="A8D4E6"/>
                </a:solidFill>
                <a:latin typeface="HK Grotesk"/>
                <a:ea typeface="HK Grotesk"/>
                <a:cs typeface="HK Grotesk"/>
                <a:sym typeface="HK Grotesk"/>
              </a:rPr>
              <a:t>Measures strength &amp; direction of linear relationship (r = -1 to +1)</a:t>
            </a:r>
          </a:p>
        </p:txBody>
      </p:sp>
      <p:grpSp>
        <p:nvGrpSpPr>
          <p:cNvPr name="Group 9" id="9"/>
          <p:cNvGrpSpPr/>
          <p:nvPr/>
        </p:nvGrpSpPr>
        <p:grpSpPr>
          <a:xfrm rot="0">
            <a:off x="2857500" y="3924300"/>
            <a:ext cx="152400" cy="152400"/>
            <a:chOff x="0" y="0"/>
            <a:chExt cx="203200" cy="203200"/>
          </a:xfrm>
        </p:grpSpPr>
        <p:sp>
          <p:nvSpPr>
            <p:cNvPr name="Freeform 10" id="10"/>
            <p:cNvSpPr/>
            <p:nvPr/>
          </p:nvSpPr>
          <p:spPr>
            <a:xfrm flipH="false" flipV="false" rot="0">
              <a:off x="0" y="0"/>
              <a:ext cx="203200" cy="203200"/>
            </a:xfrm>
            <a:custGeom>
              <a:avLst/>
              <a:gdLst/>
              <a:ahLst/>
              <a:cxnLst/>
              <a:rect r="r" b="b" t="t" l="l"/>
              <a:pathLst>
                <a:path h="203200" w="203200">
                  <a:moveTo>
                    <a:pt x="101600" y="0"/>
                  </a:moveTo>
                  <a:cubicBezTo>
                    <a:pt x="45488" y="0"/>
                    <a:pt x="0" y="45488"/>
                    <a:pt x="0" y="101600"/>
                  </a:cubicBezTo>
                  <a:cubicBezTo>
                    <a:pt x="0" y="157712"/>
                    <a:pt x="45488" y="203200"/>
                    <a:pt x="101600" y="203200"/>
                  </a:cubicBezTo>
                  <a:cubicBezTo>
                    <a:pt x="157712" y="203200"/>
                    <a:pt x="203200" y="157712"/>
                    <a:pt x="203200" y="101600"/>
                  </a:cubicBezTo>
                  <a:cubicBezTo>
                    <a:pt x="203200" y="45488"/>
                    <a:pt x="157712" y="0"/>
                    <a:pt x="101600" y="0"/>
                  </a:cubicBezTo>
                  <a:close/>
                </a:path>
              </a:pathLst>
            </a:custGeom>
            <a:solidFill>
              <a:srgbClr val="F5A623"/>
            </a:solidFill>
          </p:spPr>
        </p:sp>
      </p:grpSp>
      <p:sp>
        <p:nvSpPr>
          <p:cNvPr name="TextBox 11" id="11"/>
          <p:cNvSpPr txBox="true"/>
          <p:nvPr/>
        </p:nvSpPr>
        <p:spPr>
          <a:xfrm rot="0">
            <a:off x="3238500" y="3848100"/>
            <a:ext cx="12382500" cy="35179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2600"/>
              </a:lnSpc>
              <a:spcBef>
                <a:spcPct val="0"/>
              </a:spcBef>
            </a:pPr>
            <a:r>
              <a:rPr lang="en-US" sz="2600" strike="noStrike" u="none">
                <a:solidFill>
                  <a:srgbClr val="FFFFFF"/>
                </a:solidFill>
                <a:latin typeface="Paalalabas Wide"/>
                <a:ea typeface="Paalalabas Wide"/>
                <a:cs typeface="Paalalabas Wide"/>
                <a:sym typeface="Paalalabas Wide"/>
              </a:rPr>
              <a:t>Scatter Plots</a:t>
            </a:r>
          </a:p>
        </p:txBody>
      </p:sp>
      <p:sp>
        <p:nvSpPr>
          <p:cNvPr name="TextBox 12" id="12"/>
          <p:cNvSpPr txBox="true"/>
          <p:nvPr/>
        </p:nvSpPr>
        <p:spPr>
          <a:xfrm rot="0">
            <a:off x="3238500" y="4219575"/>
            <a:ext cx="12382500" cy="29146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2340"/>
              </a:lnSpc>
              <a:spcBef>
                <a:spcPct val="0"/>
              </a:spcBef>
            </a:pPr>
            <a:r>
              <a:rPr lang="en-US" sz="1800" strike="noStrike" u="none">
                <a:solidFill>
                  <a:srgbClr val="A8D4E6"/>
                </a:solidFill>
                <a:latin typeface="HK Grotesk"/>
                <a:ea typeface="HK Grotesk"/>
                <a:cs typeface="HK Grotesk"/>
                <a:sym typeface="HK Grotesk"/>
              </a:rPr>
              <a:t>Visualize data patterns before computing any statistical measure</a:t>
            </a:r>
          </a:p>
        </p:txBody>
      </p:sp>
      <p:grpSp>
        <p:nvGrpSpPr>
          <p:cNvPr name="Group 13" id="13"/>
          <p:cNvGrpSpPr/>
          <p:nvPr/>
        </p:nvGrpSpPr>
        <p:grpSpPr>
          <a:xfrm rot="0">
            <a:off x="2857500" y="5067300"/>
            <a:ext cx="152400" cy="152400"/>
            <a:chOff x="0" y="0"/>
            <a:chExt cx="203200" cy="203200"/>
          </a:xfrm>
        </p:grpSpPr>
        <p:sp>
          <p:nvSpPr>
            <p:cNvPr name="Freeform 14" id="14"/>
            <p:cNvSpPr/>
            <p:nvPr/>
          </p:nvSpPr>
          <p:spPr>
            <a:xfrm flipH="false" flipV="false" rot="0">
              <a:off x="0" y="0"/>
              <a:ext cx="203200" cy="203200"/>
            </a:xfrm>
            <a:custGeom>
              <a:avLst/>
              <a:gdLst/>
              <a:ahLst/>
              <a:cxnLst/>
              <a:rect r="r" b="b" t="t" l="l"/>
              <a:pathLst>
                <a:path h="203200" w="203200">
                  <a:moveTo>
                    <a:pt x="101600" y="0"/>
                  </a:moveTo>
                  <a:cubicBezTo>
                    <a:pt x="45488" y="0"/>
                    <a:pt x="0" y="45488"/>
                    <a:pt x="0" y="101600"/>
                  </a:cubicBezTo>
                  <a:cubicBezTo>
                    <a:pt x="0" y="157712"/>
                    <a:pt x="45488" y="203200"/>
                    <a:pt x="101600" y="203200"/>
                  </a:cubicBezTo>
                  <a:cubicBezTo>
                    <a:pt x="157712" y="203200"/>
                    <a:pt x="203200" y="157712"/>
                    <a:pt x="203200" y="101600"/>
                  </a:cubicBezTo>
                  <a:cubicBezTo>
                    <a:pt x="203200" y="45488"/>
                    <a:pt x="157712" y="0"/>
                    <a:pt x="101600" y="0"/>
                  </a:cubicBezTo>
                  <a:close/>
                </a:path>
              </a:pathLst>
            </a:custGeom>
            <a:solidFill>
              <a:srgbClr val="F5A623"/>
            </a:solidFill>
          </p:spPr>
        </p:sp>
      </p:grpSp>
      <p:sp>
        <p:nvSpPr>
          <p:cNvPr name="TextBox 15" id="15"/>
          <p:cNvSpPr txBox="true"/>
          <p:nvPr/>
        </p:nvSpPr>
        <p:spPr>
          <a:xfrm rot="0">
            <a:off x="3238500" y="4991100"/>
            <a:ext cx="12382500" cy="35179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2600"/>
              </a:lnSpc>
              <a:spcBef>
                <a:spcPct val="0"/>
              </a:spcBef>
            </a:pPr>
            <a:r>
              <a:rPr lang="en-US" sz="2600" strike="noStrike" u="none">
                <a:solidFill>
                  <a:srgbClr val="FFFFFF"/>
                </a:solidFill>
                <a:latin typeface="Paalalabas Wide"/>
                <a:ea typeface="Paalalabas Wide"/>
                <a:cs typeface="Paalalabas Wide"/>
                <a:sym typeface="Paalalabas Wide"/>
              </a:rPr>
              <a:t>Regression Equation</a:t>
            </a:r>
          </a:p>
        </p:txBody>
      </p:sp>
      <p:sp>
        <p:nvSpPr>
          <p:cNvPr name="TextBox 16" id="16"/>
          <p:cNvSpPr txBox="true"/>
          <p:nvPr/>
        </p:nvSpPr>
        <p:spPr>
          <a:xfrm rot="0">
            <a:off x="3238500" y="5362575"/>
            <a:ext cx="12382500" cy="29146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2340"/>
              </a:lnSpc>
              <a:spcBef>
                <a:spcPct val="0"/>
              </a:spcBef>
            </a:pPr>
            <a:r>
              <a:rPr lang="en-US" sz="1800" strike="noStrike" u="none">
                <a:solidFill>
                  <a:srgbClr val="A8D4E6"/>
                </a:solidFill>
                <a:latin typeface="HK Grotesk"/>
                <a:ea typeface="HK Grotesk"/>
                <a:cs typeface="HK Grotesk"/>
                <a:sym typeface="HK Grotesk"/>
              </a:rPr>
              <a:t>y = a + bx enables prediction of Y from any given X value</a:t>
            </a:r>
          </a:p>
        </p:txBody>
      </p:sp>
      <p:grpSp>
        <p:nvGrpSpPr>
          <p:cNvPr name="Group 17" id="17"/>
          <p:cNvGrpSpPr/>
          <p:nvPr/>
        </p:nvGrpSpPr>
        <p:grpSpPr>
          <a:xfrm rot="0">
            <a:off x="2857500" y="6210300"/>
            <a:ext cx="152400" cy="152400"/>
            <a:chOff x="0" y="0"/>
            <a:chExt cx="203200" cy="203200"/>
          </a:xfrm>
        </p:grpSpPr>
        <p:sp>
          <p:nvSpPr>
            <p:cNvPr name="Freeform 18" id="18"/>
            <p:cNvSpPr/>
            <p:nvPr/>
          </p:nvSpPr>
          <p:spPr>
            <a:xfrm flipH="false" flipV="false" rot="0">
              <a:off x="0" y="0"/>
              <a:ext cx="203200" cy="203200"/>
            </a:xfrm>
            <a:custGeom>
              <a:avLst/>
              <a:gdLst/>
              <a:ahLst/>
              <a:cxnLst/>
              <a:rect r="r" b="b" t="t" l="l"/>
              <a:pathLst>
                <a:path h="203200" w="203200">
                  <a:moveTo>
                    <a:pt x="101600" y="0"/>
                  </a:moveTo>
                  <a:cubicBezTo>
                    <a:pt x="45488" y="0"/>
                    <a:pt x="0" y="45488"/>
                    <a:pt x="0" y="101600"/>
                  </a:cubicBezTo>
                  <a:cubicBezTo>
                    <a:pt x="0" y="157712"/>
                    <a:pt x="45488" y="203200"/>
                    <a:pt x="101600" y="203200"/>
                  </a:cubicBezTo>
                  <a:cubicBezTo>
                    <a:pt x="157712" y="203200"/>
                    <a:pt x="203200" y="157712"/>
                    <a:pt x="203200" y="101600"/>
                  </a:cubicBezTo>
                  <a:cubicBezTo>
                    <a:pt x="203200" y="45488"/>
                    <a:pt x="157712" y="0"/>
                    <a:pt x="101600" y="0"/>
                  </a:cubicBezTo>
                  <a:close/>
                </a:path>
              </a:pathLst>
            </a:custGeom>
            <a:solidFill>
              <a:srgbClr val="F5A623"/>
            </a:solidFill>
          </p:spPr>
        </p:sp>
      </p:grpSp>
      <p:sp>
        <p:nvSpPr>
          <p:cNvPr name="TextBox 19" id="19"/>
          <p:cNvSpPr txBox="true"/>
          <p:nvPr/>
        </p:nvSpPr>
        <p:spPr>
          <a:xfrm rot="0">
            <a:off x="3238500" y="6134100"/>
            <a:ext cx="12382500" cy="35179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2600"/>
              </a:lnSpc>
              <a:spcBef>
                <a:spcPct val="0"/>
              </a:spcBef>
            </a:pPr>
            <a:r>
              <a:rPr lang="en-US" sz="2600" strike="noStrike" u="none">
                <a:solidFill>
                  <a:srgbClr val="FFFFFF"/>
                </a:solidFill>
                <a:latin typeface="Paalalabas Wide"/>
                <a:ea typeface="Paalalabas Wide"/>
                <a:cs typeface="Paalalabas Wide"/>
                <a:sym typeface="Paalalabas Wide"/>
              </a:rPr>
              <a:t>R² (Coefficient of Determination)</a:t>
            </a:r>
          </a:p>
        </p:txBody>
      </p:sp>
      <p:sp>
        <p:nvSpPr>
          <p:cNvPr name="TextBox 20" id="20"/>
          <p:cNvSpPr txBox="true"/>
          <p:nvPr/>
        </p:nvSpPr>
        <p:spPr>
          <a:xfrm rot="0">
            <a:off x="3238500" y="6505575"/>
            <a:ext cx="12382500" cy="29146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2340"/>
              </a:lnSpc>
              <a:spcBef>
                <a:spcPct val="0"/>
              </a:spcBef>
            </a:pPr>
            <a:r>
              <a:rPr lang="en-US" sz="1800" strike="noStrike" u="none">
                <a:solidFill>
                  <a:srgbClr val="A8D4E6"/>
                </a:solidFill>
                <a:latin typeface="HK Grotesk"/>
                <a:ea typeface="HK Grotesk"/>
                <a:cs typeface="HK Grotesk"/>
                <a:sym typeface="HK Grotesk"/>
              </a:rPr>
              <a:t>Shows % of variation in Y explained by the model</a:t>
            </a:r>
          </a:p>
        </p:txBody>
      </p:sp>
      <p:grpSp>
        <p:nvGrpSpPr>
          <p:cNvPr name="Group 21" id="21"/>
          <p:cNvGrpSpPr/>
          <p:nvPr/>
        </p:nvGrpSpPr>
        <p:grpSpPr>
          <a:xfrm rot="0">
            <a:off x="2857500" y="7353300"/>
            <a:ext cx="152400" cy="152400"/>
            <a:chOff x="0" y="0"/>
            <a:chExt cx="203200" cy="203200"/>
          </a:xfrm>
        </p:grpSpPr>
        <p:sp>
          <p:nvSpPr>
            <p:cNvPr name="Freeform 22" id="22"/>
            <p:cNvSpPr/>
            <p:nvPr/>
          </p:nvSpPr>
          <p:spPr>
            <a:xfrm flipH="false" flipV="false" rot="0">
              <a:off x="0" y="0"/>
              <a:ext cx="203200" cy="203200"/>
            </a:xfrm>
            <a:custGeom>
              <a:avLst/>
              <a:gdLst/>
              <a:ahLst/>
              <a:cxnLst/>
              <a:rect r="r" b="b" t="t" l="l"/>
              <a:pathLst>
                <a:path h="203200" w="203200">
                  <a:moveTo>
                    <a:pt x="101600" y="0"/>
                  </a:moveTo>
                  <a:cubicBezTo>
                    <a:pt x="45488" y="0"/>
                    <a:pt x="0" y="45488"/>
                    <a:pt x="0" y="101600"/>
                  </a:cubicBezTo>
                  <a:cubicBezTo>
                    <a:pt x="0" y="157712"/>
                    <a:pt x="45488" y="203200"/>
                    <a:pt x="101600" y="203200"/>
                  </a:cubicBezTo>
                  <a:cubicBezTo>
                    <a:pt x="157712" y="203200"/>
                    <a:pt x="203200" y="157712"/>
                    <a:pt x="203200" y="101600"/>
                  </a:cubicBezTo>
                  <a:cubicBezTo>
                    <a:pt x="203200" y="45488"/>
                    <a:pt x="157712" y="0"/>
                    <a:pt x="101600" y="0"/>
                  </a:cubicBezTo>
                  <a:close/>
                </a:path>
              </a:pathLst>
            </a:custGeom>
            <a:solidFill>
              <a:srgbClr val="F5A623"/>
            </a:solidFill>
          </p:spPr>
        </p:sp>
      </p:grpSp>
      <p:sp>
        <p:nvSpPr>
          <p:cNvPr name="TextBox 23" id="23"/>
          <p:cNvSpPr txBox="true"/>
          <p:nvPr/>
        </p:nvSpPr>
        <p:spPr>
          <a:xfrm rot="0">
            <a:off x="3238500" y="7277100"/>
            <a:ext cx="12382500" cy="35179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2600"/>
              </a:lnSpc>
              <a:spcBef>
                <a:spcPct val="0"/>
              </a:spcBef>
            </a:pPr>
            <a:r>
              <a:rPr lang="en-US" sz="2600" strike="noStrike" u="none">
                <a:solidFill>
                  <a:srgbClr val="FFFFFF"/>
                </a:solidFill>
                <a:latin typeface="Paalalabas Wide"/>
                <a:ea typeface="Paalalabas Wide"/>
                <a:cs typeface="Paalalabas Wide"/>
                <a:sym typeface="Paalalabas Wide"/>
              </a:rPr>
              <a:t>Assumptions &amp; Validation</a:t>
            </a:r>
          </a:p>
        </p:txBody>
      </p:sp>
      <p:sp>
        <p:nvSpPr>
          <p:cNvPr name="TextBox 24" id="24"/>
          <p:cNvSpPr txBox="true"/>
          <p:nvPr/>
        </p:nvSpPr>
        <p:spPr>
          <a:xfrm rot="0">
            <a:off x="3238500" y="7648575"/>
            <a:ext cx="12382500" cy="29146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2340"/>
              </a:lnSpc>
              <a:spcBef>
                <a:spcPct val="0"/>
              </a:spcBef>
            </a:pPr>
            <a:r>
              <a:rPr lang="en-US" sz="1800" strike="noStrike" u="none">
                <a:solidFill>
                  <a:srgbClr val="A8D4E6"/>
                </a:solidFill>
                <a:latin typeface="HK Grotesk"/>
                <a:ea typeface="HK Grotesk"/>
                <a:cs typeface="HK Grotesk"/>
                <a:sym typeface="HK Grotesk"/>
              </a:rPr>
              <a:t>Check linearity, outliers, independence, and data quality</a:t>
            </a:r>
          </a:p>
        </p:txBody>
      </p:sp>
      <p:sp>
        <p:nvSpPr>
          <p:cNvPr name="AutoShape 25" id="25"/>
          <p:cNvSpPr/>
          <p:nvPr/>
        </p:nvSpPr>
        <p:spPr>
          <a:xfrm>
            <a:off x="2857500" y="8763000"/>
            <a:ext cx="12573000" cy="0"/>
          </a:xfrm>
          <a:prstGeom prst="line">
            <a:avLst/>
          </a:prstGeom>
          <a:ln cap="rnd" w="19050">
            <a:solidFill>
              <a:srgbClr val="F5A623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TextBox 26" id="26"/>
          <p:cNvSpPr txBox="true"/>
          <p:nvPr/>
        </p:nvSpPr>
        <p:spPr>
          <a:xfrm rot="0">
            <a:off x="13335000" y="9915525"/>
            <a:ext cx="4762500" cy="17335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r" marL="0" indent="0" lvl="0">
              <a:lnSpc>
                <a:spcPts val="1200"/>
              </a:lnSpc>
              <a:spcBef>
                <a:spcPct val="0"/>
              </a:spcBef>
            </a:pPr>
            <a:r>
              <a:rPr lang="en-US" sz="1200" strike="noStrike" u="none">
                <a:solidFill>
                  <a:srgbClr val="888888"/>
                </a:solidFill>
                <a:latin typeface="HK Grotesk"/>
                <a:ea typeface="HK Grotesk"/>
                <a:cs typeface="HK Grotesk"/>
                <a:sym typeface="HK Grotesk"/>
              </a:rPr>
              <a:t>Source: Author, Made by Canva</a:t>
            </a:r>
          </a:p>
        </p:txBody>
      </p:sp>
    </p:spTree>
  </p:cSld>
  <p:clrMapOvr>
    <a:masterClrMapping/>
  </p:clrMapOvr>
</p:sld>
</file>

<file path=ppt/slides/slide36.xml><?xml version="1.0" encoding="utf-8"?>
<p:sld xmlns:p="http://schemas.openxmlformats.org/presentationml/2006/main" xmlns:a="http://schemas.openxmlformats.org/drawingml/2006/main">
  <p:cSld>
    <p:bg>
      <p:bgPr>
        <a:solidFill>
          <a:srgbClr val="0A4760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TextBox 2" id="2"/>
          <p:cNvSpPr txBox="true"/>
          <p:nvPr/>
        </p:nvSpPr>
        <p:spPr>
          <a:xfrm rot="0">
            <a:off x="4857750" y="952500"/>
            <a:ext cx="8572500" cy="57139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4048"/>
              </a:lnSpc>
              <a:spcBef>
                <a:spcPct val="0"/>
              </a:spcBef>
            </a:pPr>
            <a:r>
              <a:rPr lang="en-US" sz="5060" strike="noStrike" u="none">
                <a:solidFill>
                  <a:srgbClr val="FFFFFF"/>
                </a:solidFill>
                <a:latin typeface="Paalalabas Wide"/>
                <a:ea typeface="Paalalabas Wide"/>
                <a:cs typeface="Paalalabas Wide"/>
                <a:sym typeface="Paalalabas Wide"/>
              </a:rPr>
              <a:t>Discussion Questions</a:t>
            </a:r>
          </a:p>
        </p:txBody>
      </p:sp>
      <p:sp>
        <p:nvSpPr>
          <p:cNvPr name="TextBox 3" id="3"/>
          <p:cNvSpPr txBox="true"/>
          <p:nvPr/>
        </p:nvSpPr>
        <p:spPr>
          <a:xfrm rot="0">
            <a:off x="5334000" y="1609725"/>
            <a:ext cx="7620000" cy="3143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2400"/>
              </a:lnSpc>
              <a:spcBef>
                <a:spcPct val="0"/>
              </a:spcBef>
            </a:pPr>
            <a:r>
              <a:rPr lang="en-US" sz="2000" strike="noStrike" u="none">
                <a:solidFill>
                  <a:srgbClr val="A8D4E6"/>
                </a:solidFill>
                <a:latin typeface="HK Grotesk"/>
                <a:ea typeface="HK Grotesk"/>
                <a:cs typeface="HK Grotesk"/>
                <a:sym typeface="HK Grotesk"/>
              </a:rPr>
              <a:t>Reflect on these questions to deepen your understanding</a:t>
            </a:r>
          </a:p>
        </p:txBody>
      </p:sp>
      <p:sp>
        <p:nvSpPr>
          <p:cNvPr name="AutoShape 4" id="4"/>
          <p:cNvSpPr/>
          <p:nvPr/>
        </p:nvSpPr>
        <p:spPr>
          <a:xfrm>
            <a:off x="6286500" y="2095500"/>
            <a:ext cx="5715000" cy="0"/>
          </a:xfrm>
          <a:prstGeom prst="line">
            <a:avLst/>
          </a:prstGeom>
          <a:ln cap="rnd" w="28575">
            <a:solidFill>
              <a:srgbClr val="F5A623"/>
            </a:solidFill>
            <a:prstDash val="solid"/>
            <a:headEnd type="none" len="sm" w="sm"/>
            <a:tailEnd type="none" len="sm" w="sm"/>
          </a:ln>
        </p:spPr>
      </p:sp>
      <p:grpSp>
        <p:nvGrpSpPr>
          <p:cNvPr name="Group 5" id="5"/>
          <p:cNvGrpSpPr/>
          <p:nvPr/>
        </p:nvGrpSpPr>
        <p:grpSpPr>
          <a:xfrm rot="0">
            <a:off x="2857500" y="2952750"/>
            <a:ext cx="476250" cy="476250"/>
            <a:chOff x="0" y="0"/>
            <a:chExt cx="635000" cy="635000"/>
          </a:xfrm>
        </p:grpSpPr>
        <p:sp>
          <p:nvSpPr>
            <p:cNvPr name="Freeform 6" id="6"/>
            <p:cNvSpPr/>
            <p:nvPr/>
          </p:nvSpPr>
          <p:spPr>
            <a:xfrm flipH="false" flipV="false" rot="0">
              <a:off x="0" y="0"/>
              <a:ext cx="635000" cy="635000"/>
            </a:xfrm>
            <a:custGeom>
              <a:avLst/>
              <a:gdLst/>
              <a:ahLst/>
              <a:cxnLst/>
              <a:rect r="r" b="b" t="t" l="l"/>
              <a:pathLst>
                <a:path h="635000" w="635000">
                  <a:moveTo>
                    <a:pt x="317500" y="0"/>
                  </a:moveTo>
                  <a:cubicBezTo>
                    <a:pt x="142150" y="0"/>
                    <a:pt x="0" y="142150"/>
                    <a:pt x="0" y="317500"/>
                  </a:cubicBezTo>
                  <a:cubicBezTo>
                    <a:pt x="0" y="492850"/>
                    <a:pt x="142150" y="635000"/>
                    <a:pt x="317500" y="635000"/>
                  </a:cubicBezTo>
                  <a:cubicBezTo>
                    <a:pt x="492850" y="635000"/>
                    <a:pt x="635000" y="492850"/>
                    <a:pt x="635000" y="317500"/>
                  </a:cubicBezTo>
                  <a:cubicBezTo>
                    <a:pt x="635000" y="142150"/>
                    <a:pt x="492850" y="0"/>
                    <a:pt x="317500" y="0"/>
                  </a:cubicBezTo>
                  <a:close/>
                </a:path>
              </a:pathLst>
            </a:custGeom>
            <a:solidFill>
              <a:srgbClr val="F5A623"/>
            </a:solidFill>
          </p:spPr>
        </p:sp>
        <p:sp>
          <p:nvSpPr>
            <p:cNvPr name="TextBox 7" id="7"/>
            <p:cNvSpPr txBox="true"/>
            <p:nvPr/>
          </p:nvSpPr>
          <p:spPr>
            <a:xfrm>
              <a:off x="0" y="-47625"/>
              <a:ext cx="635000" cy="682625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 marL="0" indent="0" lvl="0">
                <a:lnSpc>
                  <a:spcPts val="2621"/>
                </a:lnSpc>
                <a:spcBef>
                  <a:spcPct val="0"/>
                </a:spcBef>
              </a:pPr>
              <a:r>
                <a:rPr lang="en-US" sz="1872" strike="noStrike" u="none">
                  <a:solidFill>
                    <a:srgbClr val="FFFFFF"/>
                  </a:solidFill>
                  <a:latin typeface="Paalalabas Wide"/>
                  <a:ea typeface="Paalalabas Wide"/>
                  <a:cs typeface="Paalalabas Wide"/>
                  <a:sym typeface="Paalalabas Wide"/>
                </a:rPr>
                <a:t>1</a:t>
              </a:r>
            </a:p>
          </p:txBody>
        </p:sp>
      </p:grpSp>
      <p:sp>
        <p:nvSpPr>
          <p:cNvPr name="TextBox 8" id="8"/>
          <p:cNvSpPr txBox="true"/>
          <p:nvPr/>
        </p:nvSpPr>
        <p:spPr>
          <a:xfrm rot="0">
            <a:off x="3524250" y="3038475"/>
            <a:ext cx="12382500" cy="35179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2600"/>
              </a:lnSpc>
              <a:spcBef>
                <a:spcPct val="0"/>
              </a:spcBef>
            </a:pPr>
            <a:r>
              <a:rPr lang="en-US" sz="2600" strike="noStrike" u="none">
                <a:solidFill>
                  <a:srgbClr val="FFFFFF"/>
                </a:solidFill>
                <a:latin typeface="Paalalabas Wide"/>
                <a:ea typeface="Paalalabas Wide"/>
                <a:cs typeface="Paalalabas Wide"/>
                <a:sym typeface="Paalalabas Wide"/>
              </a:rPr>
              <a:t>Why is correlation important in data science?</a:t>
            </a:r>
          </a:p>
        </p:txBody>
      </p:sp>
      <p:sp>
        <p:nvSpPr>
          <p:cNvPr name="TextBox 9" id="9"/>
          <p:cNvSpPr txBox="true"/>
          <p:nvPr/>
        </p:nvSpPr>
        <p:spPr>
          <a:xfrm rot="0">
            <a:off x="3524250" y="3438525"/>
            <a:ext cx="12382500" cy="62103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2520"/>
              </a:lnSpc>
              <a:spcBef>
                <a:spcPct val="0"/>
              </a:spcBef>
            </a:pPr>
            <a:r>
              <a:rPr lang="en-US" sz="1800" strike="noStrike" u="none">
                <a:solidFill>
                  <a:srgbClr val="A8D4E6"/>
                </a:solidFill>
                <a:latin typeface="HK Grotesk"/>
                <a:ea typeface="HK Grotesk"/>
                <a:cs typeface="HK Grotesk"/>
                <a:sym typeface="HK Grotesk"/>
              </a:rPr>
              <a:t>Think about how identifying relationships between variables helps in making predictions, detecting patterns, and informing data-driven decisions.</a:t>
            </a:r>
          </a:p>
        </p:txBody>
      </p:sp>
      <p:grpSp>
        <p:nvGrpSpPr>
          <p:cNvPr name="Group 10" id="10"/>
          <p:cNvGrpSpPr/>
          <p:nvPr/>
        </p:nvGrpSpPr>
        <p:grpSpPr>
          <a:xfrm rot="0">
            <a:off x="2857500" y="4667250"/>
            <a:ext cx="476250" cy="476250"/>
            <a:chOff x="0" y="0"/>
            <a:chExt cx="635000" cy="635000"/>
          </a:xfrm>
        </p:grpSpPr>
        <p:sp>
          <p:nvSpPr>
            <p:cNvPr name="Freeform 11" id="11"/>
            <p:cNvSpPr/>
            <p:nvPr/>
          </p:nvSpPr>
          <p:spPr>
            <a:xfrm flipH="false" flipV="false" rot="0">
              <a:off x="0" y="0"/>
              <a:ext cx="635000" cy="635000"/>
            </a:xfrm>
            <a:custGeom>
              <a:avLst/>
              <a:gdLst/>
              <a:ahLst/>
              <a:cxnLst/>
              <a:rect r="r" b="b" t="t" l="l"/>
              <a:pathLst>
                <a:path h="635000" w="635000">
                  <a:moveTo>
                    <a:pt x="317500" y="0"/>
                  </a:moveTo>
                  <a:cubicBezTo>
                    <a:pt x="142150" y="0"/>
                    <a:pt x="0" y="142150"/>
                    <a:pt x="0" y="317500"/>
                  </a:cubicBezTo>
                  <a:cubicBezTo>
                    <a:pt x="0" y="492850"/>
                    <a:pt x="142150" y="635000"/>
                    <a:pt x="317500" y="635000"/>
                  </a:cubicBezTo>
                  <a:cubicBezTo>
                    <a:pt x="492850" y="635000"/>
                    <a:pt x="635000" y="492850"/>
                    <a:pt x="635000" y="317500"/>
                  </a:cubicBezTo>
                  <a:cubicBezTo>
                    <a:pt x="635000" y="142150"/>
                    <a:pt x="492850" y="0"/>
                    <a:pt x="317500" y="0"/>
                  </a:cubicBezTo>
                  <a:close/>
                </a:path>
              </a:pathLst>
            </a:custGeom>
            <a:solidFill>
              <a:srgbClr val="F5A623"/>
            </a:solidFill>
          </p:spPr>
        </p:sp>
        <p:sp>
          <p:nvSpPr>
            <p:cNvPr name="TextBox 12" id="12"/>
            <p:cNvSpPr txBox="true"/>
            <p:nvPr/>
          </p:nvSpPr>
          <p:spPr>
            <a:xfrm>
              <a:off x="0" y="-47625"/>
              <a:ext cx="635000" cy="682625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 marL="0" indent="0" lvl="0">
                <a:lnSpc>
                  <a:spcPts val="2621"/>
                </a:lnSpc>
                <a:spcBef>
                  <a:spcPct val="0"/>
                </a:spcBef>
              </a:pPr>
              <a:r>
                <a:rPr lang="en-US" sz="1872" strike="noStrike" u="none">
                  <a:solidFill>
                    <a:srgbClr val="FFFFFF"/>
                  </a:solidFill>
                  <a:latin typeface="Paalalabas Wide"/>
                  <a:ea typeface="Paalalabas Wide"/>
                  <a:cs typeface="Paalalabas Wide"/>
                  <a:sym typeface="Paalalabas Wide"/>
                </a:rPr>
                <a:t>2</a:t>
              </a:r>
            </a:p>
          </p:txBody>
        </p:sp>
      </p:grpSp>
      <p:sp>
        <p:nvSpPr>
          <p:cNvPr name="TextBox 13" id="13"/>
          <p:cNvSpPr txBox="true"/>
          <p:nvPr/>
        </p:nvSpPr>
        <p:spPr>
          <a:xfrm rot="0">
            <a:off x="3524250" y="4752975"/>
            <a:ext cx="12382500" cy="35179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2600"/>
              </a:lnSpc>
              <a:spcBef>
                <a:spcPct val="0"/>
              </a:spcBef>
            </a:pPr>
            <a:r>
              <a:rPr lang="en-US" sz="2600" strike="noStrike" u="none">
                <a:solidFill>
                  <a:srgbClr val="FFFFFF"/>
                </a:solidFill>
                <a:latin typeface="Paalalabas Wide"/>
                <a:ea typeface="Paalalabas Wide"/>
                <a:cs typeface="Paalalabas Wide"/>
                <a:sym typeface="Paalalabas Wide"/>
              </a:rPr>
              <a:t>Can strong correlation guarantee causation?</a:t>
            </a:r>
          </a:p>
        </p:txBody>
      </p:sp>
      <p:sp>
        <p:nvSpPr>
          <p:cNvPr name="TextBox 14" id="14"/>
          <p:cNvSpPr txBox="true"/>
          <p:nvPr/>
        </p:nvSpPr>
        <p:spPr>
          <a:xfrm rot="0">
            <a:off x="3524250" y="5153025"/>
            <a:ext cx="12382500" cy="62103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2520"/>
              </a:lnSpc>
              <a:spcBef>
                <a:spcPct val="0"/>
              </a:spcBef>
            </a:pPr>
            <a:r>
              <a:rPr lang="en-US" sz="1800" strike="noStrike" u="none">
                <a:solidFill>
                  <a:srgbClr val="A8D4E6"/>
                </a:solidFill>
                <a:latin typeface="HK Grotesk"/>
                <a:ea typeface="HK Grotesk"/>
                <a:cs typeface="HK Grotesk"/>
                <a:sym typeface="HK Grotesk"/>
              </a:rPr>
              <a:t>Consider examples where two variables are highly correlated but one does not cause the other. What role do confounding variables play?</a:t>
            </a:r>
          </a:p>
        </p:txBody>
      </p:sp>
      <p:grpSp>
        <p:nvGrpSpPr>
          <p:cNvPr name="Group 15" id="15"/>
          <p:cNvGrpSpPr/>
          <p:nvPr/>
        </p:nvGrpSpPr>
        <p:grpSpPr>
          <a:xfrm rot="0">
            <a:off x="2857500" y="6381750"/>
            <a:ext cx="476250" cy="476250"/>
            <a:chOff x="0" y="0"/>
            <a:chExt cx="635000" cy="635000"/>
          </a:xfrm>
        </p:grpSpPr>
        <p:sp>
          <p:nvSpPr>
            <p:cNvPr name="Freeform 16" id="16"/>
            <p:cNvSpPr/>
            <p:nvPr/>
          </p:nvSpPr>
          <p:spPr>
            <a:xfrm flipH="false" flipV="false" rot="0">
              <a:off x="0" y="0"/>
              <a:ext cx="635000" cy="635000"/>
            </a:xfrm>
            <a:custGeom>
              <a:avLst/>
              <a:gdLst/>
              <a:ahLst/>
              <a:cxnLst/>
              <a:rect r="r" b="b" t="t" l="l"/>
              <a:pathLst>
                <a:path h="635000" w="635000">
                  <a:moveTo>
                    <a:pt x="317500" y="0"/>
                  </a:moveTo>
                  <a:cubicBezTo>
                    <a:pt x="142150" y="0"/>
                    <a:pt x="0" y="142150"/>
                    <a:pt x="0" y="317500"/>
                  </a:cubicBezTo>
                  <a:cubicBezTo>
                    <a:pt x="0" y="492850"/>
                    <a:pt x="142150" y="635000"/>
                    <a:pt x="317500" y="635000"/>
                  </a:cubicBezTo>
                  <a:cubicBezTo>
                    <a:pt x="492850" y="635000"/>
                    <a:pt x="635000" y="492850"/>
                    <a:pt x="635000" y="317500"/>
                  </a:cubicBezTo>
                  <a:cubicBezTo>
                    <a:pt x="635000" y="142150"/>
                    <a:pt x="492850" y="0"/>
                    <a:pt x="317500" y="0"/>
                  </a:cubicBezTo>
                  <a:close/>
                </a:path>
              </a:pathLst>
            </a:custGeom>
            <a:solidFill>
              <a:srgbClr val="F5A623"/>
            </a:solidFill>
          </p:spPr>
        </p:sp>
        <p:sp>
          <p:nvSpPr>
            <p:cNvPr name="TextBox 17" id="17"/>
            <p:cNvSpPr txBox="true"/>
            <p:nvPr/>
          </p:nvSpPr>
          <p:spPr>
            <a:xfrm>
              <a:off x="0" y="-47625"/>
              <a:ext cx="635000" cy="682625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 marL="0" indent="0" lvl="0">
                <a:lnSpc>
                  <a:spcPts val="2621"/>
                </a:lnSpc>
                <a:spcBef>
                  <a:spcPct val="0"/>
                </a:spcBef>
              </a:pPr>
              <a:r>
                <a:rPr lang="en-US" sz="1872" strike="noStrike" u="none">
                  <a:solidFill>
                    <a:srgbClr val="FFFFFF"/>
                  </a:solidFill>
                  <a:latin typeface="Paalalabas Wide"/>
                  <a:ea typeface="Paalalabas Wide"/>
                  <a:cs typeface="Paalalabas Wide"/>
                  <a:sym typeface="Paalalabas Wide"/>
                </a:rPr>
                <a:t>3</a:t>
              </a:r>
            </a:p>
          </p:txBody>
        </p:sp>
      </p:grpSp>
      <p:sp>
        <p:nvSpPr>
          <p:cNvPr name="TextBox 18" id="18"/>
          <p:cNvSpPr txBox="true"/>
          <p:nvPr/>
        </p:nvSpPr>
        <p:spPr>
          <a:xfrm rot="0">
            <a:off x="3524250" y="6467475"/>
            <a:ext cx="12382500" cy="35179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2600"/>
              </a:lnSpc>
              <a:spcBef>
                <a:spcPct val="0"/>
              </a:spcBef>
            </a:pPr>
            <a:r>
              <a:rPr lang="en-US" sz="2600" strike="noStrike" u="none">
                <a:solidFill>
                  <a:srgbClr val="FFFFFF"/>
                </a:solidFill>
                <a:latin typeface="Paalalabas Wide"/>
                <a:ea typeface="Paalalabas Wide"/>
                <a:cs typeface="Paalalabas Wide"/>
                <a:sym typeface="Paalalabas Wide"/>
              </a:rPr>
              <a:t>Why do businesses use regression models?</a:t>
            </a:r>
          </a:p>
        </p:txBody>
      </p:sp>
      <p:sp>
        <p:nvSpPr>
          <p:cNvPr name="TextBox 19" id="19"/>
          <p:cNvSpPr txBox="true"/>
          <p:nvPr/>
        </p:nvSpPr>
        <p:spPr>
          <a:xfrm rot="0">
            <a:off x="3524250" y="6867525"/>
            <a:ext cx="12382500" cy="62103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2520"/>
              </a:lnSpc>
              <a:spcBef>
                <a:spcPct val="0"/>
              </a:spcBef>
            </a:pPr>
            <a:r>
              <a:rPr lang="en-US" sz="1800" strike="noStrike" u="none">
                <a:solidFill>
                  <a:srgbClr val="A8D4E6"/>
                </a:solidFill>
                <a:latin typeface="HK Grotesk"/>
                <a:ea typeface="HK Grotesk"/>
                <a:cs typeface="HK Grotesk"/>
                <a:sym typeface="HK Grotesk"/>
              </a:rPr>
              <a:t>Reflect on how forecasting sales, predicting customer behavior, and optimizing resources all rely on understanding variable relationships.</a:t>
            </a:r>
          </a:p>
        </p:txBody>
      </p:sp>
      <p:sp>
        <p:nvSpPr>
          <p:cNvPr name="AutoShape 20" id="20"/>
          <p:cNvSpPr/>
          <p:nvPr/>
        </p:nvSpPr>
        <p:spPr>
          <a:xfrm>
            <a:off x="2857500" y="8763000"/>
            <a:ext cx="12573000" cy="0"/>
          </a:xfrm>
          <a:prstGeom prst="line">
            <a:avLst/>
          </a:prstGeom>
          <a:ln cap="rnd" w="19050">
            <a:solidFill>
              <a:srgbClr val="F5A623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TextBox 21" id="21"/>
          <p:cNvSpPr txBox="true"/>
          <p:nvPr/>
        </p:nvSpPr>
        <p:spPr>
          <a:xfrm rot="0">
            <a:off x="13335000" y="9915525"/>
            <a:ext cx="4762500" cy="17335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r" marL="0" indent="0" lvl="0">
              <a:lnSpc>
                <a:spcPts val="1200"/>
              </a:lnSpc>
              <a:spcBef>
                <a:spcPct val="0"/>
              </a:spcBef>
            </a:pPr>
            <a:r>
              <a:rPr lang="en-US" sz="1200" strike="noStrike" u="none">
                <a:solidFill>
                  <a:srgbClr val="888888"/>
                </a:solidFill>
                <a:latin typeface="HK Grotesk"/>
                <a:ea typeface="HK Grotesk"/>
                <a:cs typeface="HK Grotesk"/>
                <a:sym typeface="HK Grotesk"/>
              </a:rPr>
              <a:t>Source: Author, Made by Canva</a:t>
            </a:r>
          </a:p>
        </p:txBody>
      </p:sp>
    </p:spTree>
  </p:cSld>
  <p:clrMapOvr>
    <a:masterClrMapping/>
  </p:clrMapOvr>
</p:sld>
</file>

<file path=ppt/slides/slide37.xml><?xml version="1.0" encoding="utf-8"?>
<p:sld xmlns:p="http://schemas.openxmlformats.org/presentationml/2006/main" xmlns:a="http://schemas.openxmlformats.org/drawingml/2006/main">
  <p:cSld>
    <p:bg>
      <p:bgPr>
        <a:solidFill>
          <a:srgbClr val="0A4760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TextBox 2" id="2"/>
          <p:cNvSpPr txBox="true"/>
          <p:nvPr/>
        </p:nvSpPr>
        <p:spPr>
          <a:xfrm rot="0">
            <a:off x="5334000" y="952500"/>
            <a:ext cx="7620000" cy="57139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4048"/>
              </a:lnSpc>
              <a:spcBef>
                <a:spcPct val="0"/>
              </a:spcBef>
            </a:pPr>
            <a:r>
              <a:rPr lang="en-US" sz="5060" strike="noStrike" u="none">
                <a:solidFill>
                  <a:srgbClr val="FFFFFF"/>
                </a:solidFill>
                <a:latin typeface="Paalalabas Wide"/>
                <a:ea typeface="Paalalabas Wide"/>
                <a:cs typeface="Paalalabas Wide"/>
                <a:sym typeface="Paalalabas Wide"/>
              </a:rPr>
              <a:t>Assignment</a:t>
            </a:r>
          </a:p>
        </p:txBody>
      </p:sp>
      <p:sp>
        <p:nvSpPr>
          <p:cNvPr name="TextBox 3" id="3"/>
          <p:cNvSpPr txBox="true"/>
          <p:nvPr/>
        </p:nvSpPr>
        <p:spPr>
          <a:xfrm rot="0">
            <a:off x="5334000" y="1609725"/>
            <a:ext cx="7620000" cy="3143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2400"/>
              </a:lnSpc>
              <a:spcBef>
                <a:spcPct val="0"/>
              </a:spcBef>
            </a:pPr>
            <a:r>
              <a:rPr lang="en-US" sz="2000" strike="noStrike" u="none">
                <a:solidFill>
                  <a:srgbClr val="A8D4E6"/>
                </a:solidFill>
                <a:latin typeface="HK Grotesk"/>
                <a:ea typeface="HK Grotesk"/>
                <a:cs typeface="HK Grotesk"/>
                <a:sym typeface="HK Grotesk"/>
              </a:rPr>
              <a:t>Complete the following tasks and submit your work</a:t>
            </a:r>
          </a:p>
        </p:txBody>
      </p:sp>
      <p:sp>
        <p:nvSpPr>
          <p:cNvPr name="AutoShape 4" id="4"/>
          <p:cNvSpPr/>
          <p:nvPr/>
        </p:nvSpPr>
        <p:spPr>
          <a:xfrm>
            <a:off x="6286500" y="2095500"/>
            <a:ext cx="5715000" cy="0"/>
          </a:xfrm>
          <a:prstGeom prst="line">
            <a:avLst/>
          </a:prstGeom>
          <a:ln cap="rnd" w="28575">
            <a:solidFill>
              <a:srgbClr val="F5A623"/>
            </a:solidFill>
            <a:prstDash val="solid"/>
            <a:headEnd type="none" len="sm" w="sm"/>
            <a:tailEnd type="none" len="sm" w="sm"/>
          </a:ln>
        </p:spPr>
      </p:sp>
      <p:grpSp>
        <p:nvGrpSpPr>
          <p:cNvPr name="Group 5" id="5"/>
          <p:cNvGrpSpPr/>
          <p:nvPr/>
        </p:nvGrpSpPr>
        <p:grpSpPr>
          <a:xfrm rot="0">
            <a:off x="2857500" y="2686050"/>
            <a:ext cx="342900" cy="342900"/>
            <a:chOff x="0" y="0"/>
            <a:chExt cx="457200" cy="457200"/>
          </a:xfrm>
        </p:grpSpPr>
        <p:sp>
          <p:nvSpPr>
            <p:cNvPr name="Freeform 6" id="6"/>
            <p:cNvSpPr/>
            <p:nvPr/>
          </p:nvSpPr>
          <p:spPr>
            <a:xfrm flipH="false" flipV="false" rot="0">
              <a:off x="0" y="0"/>
              <a:ext cx="457200" cy="457200"/>
            </a:xfrm>
            <a:custGeom>
              <a:avLst/>
              <a:gdLst/>
              <a:ahLst/>
              <a:cxnLst/>
              <a:rect r="r" b="b" t="t" l="l"/>
              <a:pathLst>
                <a:path h="457200" w="457200">
                  <a:moveTo>
                    <a:pt x="228600" y="0"/>
                  </a:moveTo>
                  <a:cubicBezTo>
                    <a:pt x="102348" y="0"/>
                    <a:pt x="0" y="102348"/>
                    <a:pt x="0" y="228600"/>
                  </a:cubicBezTo>
                  <a:cubicBezTo>
                    <a:pt x="0" y="354852"/>
                    <a:pt x="102348" y="457200"/>
                    <a:pt x="228600" y="457200"/>
                  </a:cubicBezTo>
                  <a:cubicBezTo>
                    <a:pt x="354852" y="457200"/>
                    <a:pt x="457200" y="354852"/>
                    <a:pt x="457200" y="228600"/>
                  </a:cubicBezTo>
                  <a:cubicBezTo>
                    <a:pt x="457200" y="102348"/>
                    <a:pt x="354852" y="0"/>
                    <a:pt x="228600" y="0"/>
                  </a:cubicBezTo>
                  <a:close/>
                </a:path>
              </a:pathLst>
            </a:custGeom>
            <a:solidFill>
              <a:srgbClr val="F5A623"/>
            </a:solidFill>
          </p:spPr>
        </p:sp>
        <p:sp>
          <p:nvSpPr>
            <p:cNvPr name="TextBox 7" id="7"/>
            <p:cNvSpPr txBox="true"/>
            <p:nvPr/>
          </p:nvSpPr>
          <p:spPr>
            <a:xfrm>
              <a:off x="0" y="-28575"/>
              <a:ext cx="457200" cy="485775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 marL="0" indent="0" lvl="0">
                <a:lnSpc>
                  <a:spcPts val="1797"/>
                </a:lnSpc>
                <a:spcBef>
                  <a:spcPct val="0"/>
                </a:spcBef>
              </a:pPr>
              <a:r>
                <a:rPr lang="en-US" sz="1283" strike="noStrike" u="none">
                  <a:solidFill>
                    <a:srgbClr val="FFFFFF"/>
                  </a:solidFill>
                  <a:latin typeface="Paalalabas Wide"/>
                  <a:ea typeface="Paalalabas Wide"/>
                  <a:cs typeface="Paalalabas Wide"/>
                  <a:sym typeface="Paalalabas Wide"/>
                </a:rPr>
                <a:t>1</a:t>
              </a:r>
            </a:p>
          </p:txBody>
        </p:sp>
      </p:grpSp>
      <p:sp>
        <p:nvSpPr>
          <p:cNvPr name="TextBox 8" id="8"/>
          <p:cNvSpPr txBox="true"/>
          <p:nvPr/>
        </p:nvSpPr>
        <p:spPr>
          <a:xfrm rot="0">
            <a:off x="3381375" y="2705100"/>
            <a:ext cx="12382500" cy="29400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2199"/>
              </a:lnSpc>
              <a:spcBef>
                <a:spcPct val="0"/>
              </a:spcBef>
            </a:pPr>
            <a:r>
              <a:rPr lang="en-US" sz="2199" strike="noStrike" u="none">
                <a:solidFill>
                  <a:srgbClr val="FFFFFF"/>
                </a:solidFill>
                <a:latin typeface="HK Grotesk"/>
                <a:ea typeface="HK Grotesk"/>
                <a:cs typeface="HK Grotesk"/>
                <a:sym typeface="HK Grotesk"/>
              </a:rPr>
              <a:t>Collect at least 10 paired observations (X and Y variables)</a:t>
            </a:r>
          </a:p>
        </p:txBody>
      </p:sp>
      <p:grpSp>
        <p:nvGrpSpPr>
          <p:cNvPr name="Group 9" id="9"/>
          <p:cNvGrpSpPr/>
          <p:nvPr/>
        </p:nvGrpSpPr>
        <p:grpSpPr>
          <a:xfrm rot="0">
            <a:off x="2857500" y="3495675"/>
            <a:ext cx="342900" cy="342900"/>
            <a:chOff x="0" y="0"/>
            <a:chExt cx="457200" cy="457200"/>
          </a:xfrm>
        </p:grpSpPr>
        <p:sp>
          <p:nvSpPr>
            <p:cNvPr name="Freeform 10" id="10"/>
            <p:cNvSpPr/>
            <p:nvPr/>
          </p:nvSpPr>
          <p:spPr>
            <a:xfrm flipH="false" flipV="false" rot="0">
              <a:off x="0" y="0"/>
              <a:ext cx="457200" cy="457200"/>
            </a:xfrm>
            <a:custGeom>
              <a:avLst/>
              <a:gdLst/>
              <a:ahLst/>
              <a:cxnLst/>
              <a:rect r="r" b="b" t="t" l="l"/>
              <a:pathLst>
                <a:path h="457200" w="457200">
                  <a:moveTo>
                    <a:pt x="228600" y="0"/>
                  </a:moveTo>
                  <a:cubicBezTo>
                    <a:pt x="102348" y="0"/>
                    <a:pt x="0" y="102348"/>
                    <a:pt x="0" y="228600"/>
                  </a:cubicBezTo>
                  <a:cubicBezTo>
                    <a:pt x="0" y="354852"/>
                    <a:pt x="102348" y="457200"/>
                    <a:pt x="228600" y="457200"/>
                  </a:cubicBezTo>
                  <a:cubicBezTo>
                    <a:pt x="354852" y="457200"/>
                    <a:pt x="457200" y="354852"/>
                    <a:pt x="457200" y="228600"/>
                  </a:cubicBezTo>
                  <a:cubicBezTo>
                    <a:pt x="457200" y="102348"/>
                    <a:pt x="354852" y="0"/>
                    <a:pt x="228600" y="0"/>
                  </a:cubicBezTo>
                  <a:close/>
                </a:path>
              </a:pathLst>
            </a:custGeom>
            <a:solidFill>
              <a:srgbClr val="F5A623"/>
            </a:solidFill>
          </p:spPr>
        </p:sp>
        <p:sp>
          <p:nvSpPr>
            <p:cNvPr name="TextBox 11" id="11"/>
            <p:cNvSpPr txBox="true"/>
            <p:nvPr/>
          </p:nvSpPr>
          <p:spPr>
            <a:xfrm>
              <a:off x="0" y="-28575"/>
              <a:ext cx="457200" cy="485775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 marL="0" indent="0" lvl="0">
                <a:lnSpc>
                  <a:spcPts val="1797"/>
                </a:lnSpc>
                <a:spcBef>
                  <a:spcPct val="0"/>
                </a:spcBef>
              </a:pPr>
              <a:r>
                <a:rPr lang="en-US" sz="1283" strike="noStrike" u="none">
                  <a:solidFill>
                    <a:srgbClr val="FFFFFF"/>
                  </a:solidFill>
                  <a:latin typeface="Paalalabas Wide"/>
                  <a:ea typeface="Paalalabas Wide"/>
                  <a:cs typeface="Paalalabas Wide"/>
                  <a:sym typeface="Paalalabas Wide"/>
                </a:rPr>
                <a:t>2</a:t>
              </a:r>
            </a:p>
          </p:txBody>
        </p:sp>
      </p:grpSp>
      <p:sp>
        <p:nvSpPr>
          <p:cNvPr name="TextBox 12" id="12"/>
          <p:cNvSpPr txBox="true"/>
          <p:nvPr/>
        </p:nvSpPr>
        <p:spPr>
          <a:xfrm rot="0">
            <a:off x="3381375" y="3514725"/>
            <a:ext cx="12382500" cy="29400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2199"/>
              </a:lnSpc>
              <a:spcBef>
                <a:spcPct val="0"/>
              </a:spcBef>
            </a:pPr>
            <a:r>
              <a:rPr lang="en-US" sz="2199" strike="noStrike" u="none">
                <a:solidFill>
                  <a:srgbClr val="FFFFFF"/>
                </a:solidFill>
                <a:latin typeface="HK Grotesk"/>
                <a:ea typeface="HK Grotesk"/>
                <a:cs typeface="HK Grotesk"/>
                <a:sym typeface="HK Grotesk"/>
              </a:rPr>
              <a:t>Create a scatter plot to visualize the relationship</a:t>
            </a:r>
          </a:p>
        </p:txBody>
      </p:sp>
      <p:grpSp>
        <p:nvGrpSpPr>
          <p:cNvPr name="Group 13" id="13"/>
          <p:cNvGrpSpPr/>
          <p:nvPr/>
        </p:nvGrpSpPr>
        <p:grpSpPr>
          <a:xfrm rot="0">
            <a:off x="2857500" y="4305300"/>
            <a:ext cx="342900" cy="342900"/>
            <a:chOff x="0" y="0"/>
            <a:chExt cx="457200" cy="457200"/>
          </a:xfrm>
        </p:grpSpPr>
        <p:sp>
          <p:nvSpPr>
            <p:cNvPr name="Freeform 14" id="14"/>
            <p:cNvSpPr/>
            <p:nvPr/>
          </p:nvSpPr>
          <p:spPr>
            <a:xfrm flipH="false" flipV="false" rot="0">
              <a:off x="0" y="0"/>
              <a:ext cx="457200" cy="457200"/>
            </a:xfrm>
            <a:custGeom>
              <a:avLst/>
              <a:gdLst/>
              <a:ahLst/>
              <a:cxnLst/>
              <a:rect r="r" b="b" t="t" l="l"/>
              <a:pathLst>
                <a:path h="457200" w="457200">
                  <a:moveTo>
                    <a:pt x="228600" y="0"/>
                  </a:moveTo>
                  <a:cubicBezTo>
                    <a:pt x="102348" y="0"/>
                    <a:pt x="0" y="102348"/>
                    <a:pt x="0" y="228600"/>
                  </a:cubicBezTo>
                  <a:cubicBezTo>
                    <a:pt x="0" y="354852"/>
                    <a:pt x="102348" y="457200"/>
                    <a:pt x="228600" y="457200"/>
                  </a:cubicBezTo>
                  <a:cubicBezTo>
                    <a:pt x="354852" y="457200"/>
                    <a:pt x="457200" y="354852"/>
                    <a:pt x="457200" y="228600"/>
                  </a:cubicBezTo>
                  <a:cubicBezTo>
                    <a:pt x="457200" y="102348"/>
                    <a:pt x="354852" y="0"/>
                    <a:pt x="228600" y="0"/>
                  </a:cubicBezTo>
                  <a:close/>
                </a:path>
              </a:pathLst>
            </a:custGeom>
            <a:solidFill>
              <a:srgbClr val="F5A623"/>
            </a:solidFill>
          </p:spPr>
        </p:sp>
        <p:sp>
          <p:nvSpPr>
            <p:cNvPr name="TextBox 15" id="15"/>
            <p:cNvSpPr txBox="true"/>
            <p:nvPr/>
          </p:nvSpPr>
          <p:spPr>
            <a:xfrm>
              <a:off x="0" y="-28575"/>
              <a:ext cx="457200" cy="485775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 marL="0" indent="0" lvl="0">
                <a:lnSpc>
                  <a:spcPts val="1797"/>
                </a:lnSpc>
                <a:spcBef>
                  <a:spcPct val="0"/>
                </a:spcBef>
              </a:pPr>
              <a:r>
                <a:rPr lang="en-US" sz="1283" strike="noStrike" u="none">
                  <a:solidFill>
                    <a:srgbClr val="FFFFFF"/>
                  </a:solidFill>
                  <a:latin typeface="Paalalabas Wide"/>
                  <a:ea typeface="Paalalabas Wide"/>
                  <a:cs typeface="Paalalabas Wide"/>
                  <a:sym typeface="Paalalabas Wide"/>
                </a:rPr>
                <a:t>3</a:t>
              </a:r>
            </a:p>
          </p:txBody>
        </p:sp>
      </p:grpSp>
      <p:sp>
        <p:nvSpPr>
          <p:cNvPr name="TextBox 16" id="16"/>
          <p:cNvSpPr txBox="true"/>
          <p:nvPr/>
        </p:nvSpPr>
        <p:spPr>
          <a:xfrm rot="0">
            <a:off x="3381375" y="4324350"/>
            <a:ext cx="12382500" cy="29400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2199"/>
              </a:lnSpc>
              <a:spcBef>
                <a:spcPct val="0"/>
              </a:spcBef>
            </a:pPr>
            <a:r>
              <a:rPr lang="en-US" sz="2199" strike="noStrike" u="none">
                <a:solidFill>
                  <a:srgbClr val="FFFFFF"/>
                </a:solidFill>
                <a:latin typeface="HK Grotesk"/>
                <a:ea typeface="HK Grotesk"/>
                <a:cs typeface="HK Grotesk"/>
                <a:sym typeface="HK Grotesk"/>
              </a:rPr>
              <a:t>Calculate the correlation coefficient (r)</a:t>
            </a:r>
          </a:p>
        </p:txBody>
      </p:sp>
      <p:grpSp>
        <p:nvGrpSpPr>
          <p:cNvPr name="Group 17" id="17"/>
          <p:cNvGrpSpPr/>
          <p:nvPr/>
        </p:nvGrpSpPr>
        <p:grpSpPr>
          <a:xfrm rot="0">
            <a:off x="2857500" y="5114925"/>
            <a:ext cx="342900" cy="342900"/>
            <a:chOff x="0" y="0"/>
            <a:chExt cx="457200" cy="457200"/>
          </a:xfrm>
        </p:grpSpPr>
        <p:sp>
          <p:nvSpPr>
            <p:cNvPr name="Freeform 18" id="18"/>
            <p:cNvSpPr/>
            <p:nvPr/>
          </p:nvSpPr>
          <p:spPr>
            <a:xfrm flipH="false" flipV="false" rot="0">
              <a:off x="0" y="0"/>
              <a:ext cx="457200" cy="457200"/>
            </a:xfrm>
            <a:custGeom>
              <a:avLst/>
              <a:gdLst/>
              <a:ahLst/>
              <a:cxnLst/>
              <a:rect r="r" b="b" t="t" l="l"/>
              <a:pathLst>
                <a:path h="457200" w="457200">
                  <a:moveTo>
                    <a:pt x="228600" y="0"/>
                  </a:moveTo>
                  <a:cubicBezTo>
                    <a:pt x="102348" y="0"/>
                    <a:pt x="0" y="102348"/>
                    <a:pt x="0" y="228600"/>
                  </a:cubicBezTo>
                  <a:cubicBezTo>
                    <a:pt x="0" y="354852"/>
                    <a:pt x="102348" y="457200"/>
                    <a:pt x="228600" y="457200"/>
                  </a:cubicBezTo>
                  <a:cubicBezTo>
                    <a:pt x="354852" y="457200"/>
                    <a:pt x="457200" y="354852"/>
                    <a:pt x="457200" y="228600"/>
                  </a:cubicBezTo>
                  <a:cubicBezTo>
                    <a:pt x="457200" y="102348"/>
                    <a:pt x="354852" y="0"/>
                    <a:pt x="228600" y="0"/>
                  </a:cubicBezTo>
                  <a:close/>
                </a:path>
              </a:pathLst>
            </a:custGeom>
            <a:solidFill>
              <a:srgbClr val="F5A623"/>
            </a:solidFill>
          </p:spPr>
        </p:sp>
        <p:sp>
          <p:nvSpPr>
            <p:cNvPr name="TextBox 19" id="19"/>
            <p:cNvSpPr txBox="true"/>
            <p:nvPr/>
          </p:nvSpPr>
          <p:spPr>
            <a:xfrm>
              <a:off x="0" y="-28575"/>
              <a:ext cx="457200" cy="485775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 marL="0" indent="0" lvl="0">
                <a:lnSpc>
                  <a:spcPts val="1797"/>
                </a:lnSpc>
                <a:spcBef>
                  <a:spcPct val="0"/>
                </a:spcBef>
              </a:pPr>
              <a:r>
                <a:rPr lang="en-US" sz="1283" strike="noStrike" u="none">
                  <a:solidFill>
                    <a:srgbClr val="FFFFFF"/>
                  </a:solidFill>
                  <a:latin typeface="Paalalabas Wide"/>
                  <a:ea typeface="Paalalabas Wide"/>
                  <a:cs typeface="Paalalabas Wide"/>
                  <a:sym typeface="Paalalabas Wide"/>
                </a:rPr>
                <a:t>4</a:t>
              </a:r>
            </a:p>
          </p:txBody>
        </p:sp>
      </p:grpSp>
      <p:sp>
        <p:nvSpPr>
          <p:cNvPr name="TextBox 20" id="20"/>
          <p:cNvSpPr txBox="true"/>
          <p:nvPr/>
        </p:nvSpPr>
        <p:spPr>
          <a:xfrm rot="0">
            <a:off x="3381375" y="5133975"/>
            <a:ext cx="12382500" cy="29400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2199"/>
              </a:lnSpc>
              <a:spcBef>
                <a:spcPct val="0"/>
              </a:spcBef>
            </a:pPr>
            <a:r>
              <a:rPr lang="en-US" sz="2199" strike="noStrike" u="none">
                <a:solidFill>
                  <a:srgbClr val="FFFFFF"/>
                </a:solidFill>
                <a:latin typeface="HK Grotesk"/>
                <a:ea typeface="HK Grotesk"/>
                <a:cs typeface="HK Grotesk"/>
                <a:sym typeface="HK Grotesk"/>
              </a:rPr>
              <a:t>Build the regression equation (y = a + bx)</a:t>
            </a:r>
          </a:p>
        </p:txBody>
      </p:sp>
      <p:grpSp>
        <p:nvGrpSpPr>
          <p:cNvPr name="Group 21" id="21"/>
          <p:cNvGrpSpPr/>
          <p:nvPr/>
        </p:nvGrpSpPr>
        <p:grpSpPr>
          <a:xfrm rot="0">
            <a:off x="2857500" y="5924550"/>
            <a:ext cx="342900" cy="342900"/>
            <a:chOff x="0" y="0"/>
            <a:chExt cx="457200" cy="457200"/>
          </a:xfrm>
        </p:grpSpPr>
        <p:sp>
          <p:nvSpPr>
            <p:cNvPr name="Freeform 22" id="22"/>
            <p:cNvSpPr/>
            <p:nvPr/>
          </p:nvSpPr>
          <p:spPr>
            <a:xfrm flipH="false" flipV="false" rot="0">
              <a:off x="0" y="0"/>
              <a:ext cx="457200" cy="457200"/>
            </a:xfrm>
            <a:custGeom>
              <a:avLst/>
              <a:gdLst/>
              <a:ahLst/>
              <a:cxnLst/>
              <a:rect r="r" b="b" t="t" l="l"/>
              <a:pathLst>
                <a:path h="457200" w="457200">
                  <a:moveTo>
                    <a:pt x="228600" y="0"/>
                  </a:moveTo>
                  <a:cubicBezTo>
                    <a:pt x="102348" y="0"/>
                    <a:pt x="0" y="102348"/>
                    <a:pt x="0" y="228600"/>
                  </a:cubicBezTo>
                  <a:cubicBezTo>
                    <a:pt x="0" y="354852"/>
                    <a:pt x="102348" y="457200"/>
                    <a:pt x="228600" y="457200"/>
                  </a:cubicBezTo>
                  <a:cubicBezTo>
                    <a:pt x="354852" y="457200"/>
                    <a:pt x="457200" y="354852"/>
                    <a:pt x="457200" y="228600"/>
                  </a:cubicBezTo>
                  <a:cubicBezTo>
                    <a:pt x="457200" y="102348"/>
                    <a:pt x="354852" y="0"/>
                    <a:pt x="228600" y="0"/>
                  </a:cubicBezTo>
                  <a:close/>
                </a:path>
              </a:pathLst>
            </a:custGeom>
            <a:solidFill>
              <a:srgbClr val="F5A623"/>
            </a:solidFill>
          </p:spPr>
        </p:sp>
        <p:sp>
          <p:nvSpPr>
            <p:cNvPr name="TextBox 23" id="23"/>
            <p:cNvSpPr txBox="true"/>
            <p:nvPr/>
          </p:nvSpPr>
          <p:spPr>
            <a:xfrm>
              <a:off x="0" y="-28575"/>
              <a:ext cx="457200" cy="485775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 marL="0" indent="0" lvl="0">
                <a:lnSpc>
                  <a:spcPts val="1797"/>
                </a:lnSpc>
                <a:spcBef>
                  <a:spcPct val="0"/>
                </a:spcBef>
              </a:pPr>
              <a:r>
                <a:rPr lang="en-US" sz="1283" strike="noStrike" u="none">
                  <a:solidFill>
                    <a:srgbClr val="FFFFFF"/>
                  </a:solidFill>
                  <a:latin typeface="Paalalabas Wide"/>
                  <a:ea typeface="Paalalabas Wide"/>
                  <a:cs typeface="Paalalabas Wide"/>
                  <a:sym typeface="Paalalabas Wide"/>
                </a:rPr>
                <a:t>5</a:t>
              </a:r>
            </a:p>
          </p:txBody>
        </p:sp>
      </p:grpSp>
      <p:sp>
        <p:nvSpPr>
          <p:cNvPr name="TextBox 24" id="24"/>
          <p:cNvSpPr txBox="true"/>
          <p:nvPr/>
        </p:nvSpPr>
        <p:spPr>
          <a:xfrm rot="0">
            <a:off x="3381375" y="5943600"/>
            <a:ext cx="12382500" cy="29400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2199"/>
              </a:lnSpc>
              <a:spcBef>
                <a:spcPct val="0"/>
              </a:spcBef>
            </a:pPr>
            <a:r>
              <a:rPr lang="en-US" sz="2199" strike="noStrike" u="none">
                <a:solidFill>
                  <a:srgbClr val="FFFFFF"/>
                </a:solidFill>
                <a:latin typeface="HK Grotesk"/>
                <a:ea typeface="HK Grotesk"/>
                <a:cs typeface="HK Grotesk"/>
                <a:sym typeface="HK Grotesk"/>
              </a:rPr>
              <a:t>Interpret the relationship strength using R²</a:t>
            </a:r>
          </a:p>
        </p:txBody>
      </p:sp>
      <p:grpSp>
        <p:nvGrpSpPr>
          <p:cNvPr name="Group 25" id="25"/>
          <p:cNvGrpSpPr/>
          <p:nvPr/>
        </p:nvGrpSpPr>
        <p:grpSpPr>
          <a:xfrm rot="0">
            <a:off x="2857500" y="6734175"/>
            <a:ext cx="342900" cy="342900"/>
            <a:chOff x="0" y="0"/>
            <a:chExt cx="457200" cy="457200"/>
          </a:xfrm>
        </p:grpSpPr>
        <p:sp>
          <p:nvSpPr>
            <p:cNvPr name="Freeform 26" id="26"/>
            <p:cNvSpPr/>
            <p:nvPr/>
          </p:nvSpPr>
          <p:spPr>
            <a:xfrm flipH="false" flipV="false" rot="0">
              <a:off x="0" y="0"/>
              <a:ext cx="457200" cy="457200"/>
            </a:xfrm>
            <a:custGeom>
              <a:avLst/>
              <a:gdLst/>
              <a:ahLst/>
              <a:cxnLst/>
              <a:rect r="r" b="b" t="t" l="l"/>
              <a:pathLst>
                <a:path h="457200" w="457200">
                  <a:moveTo>
                    <a:pt x="228600" y="0"/>
                  </a:moveTo>
                  <a:cubicBezTo>
                    <a:pt x="102348" y="0"/>
                    <a:pt x="0" y="102348"/>
                    <a:pt x="0" y="228600"/>
                  </a:cubicBezTo>
                  <a:cubicBezTo>
                    <a:pt x="0" y="354852"/>
                    <a:pt x="102348" y="457200"/>
                    <a:pt x="228600" y="457200"/>
                  </a:cubicBezTo>
                  <a:cubicBezTo>
                    <a:pt x="354852" y="457200"/>
                    <a:pt x="457200" y="354852"/>
                    <a:pt x="457200" y="228600"/>
                  </a:cubicBezTo>
                  <a:cubicBezTo>
                    <a:pt x="457200" y="102348"/>
                    <a:pt x="354852" y="0"/>
                    <a:pt x="228600" y="0"/>
                  </a:cubicBezTo>
                  <a:close/>
                </a:path>
              </a:pathLst>
            </a:custGeom>
            <a:solidFill>
              <a:srgbClr val="F5A623"/>
            </a:solidFill>
          </p:spPr>
        </p:sp>
        <p:sp>
          <p:nvSpPr>
            <p:cNvPr name="TextBox 27" id="27"/>
            <p:cNvSpPr txBox="true"/>
            <p:nvPr/>
          </p:nvSpPr>
          <p:spPr>
            <a:xfrm>
              <a:off x="0" y="-28575"/>
              <a:ext cx="457200" cy="485775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 marL="0" indent="0" lvl="0">
                <a:lnSpc>
                  <a:spcPts val="1797"/>
                </a:lnSpc>
                <a:spcBef>
                  <a:spcPct val="0"/>
                </a:spcBef>
              </a:pPr>
              <a:r>
                <a:rPr lang="en-US" sz="1283" strike="noStrike" u="none">
                  <a:solidFill>
                    <a:srgbClr val="FFFFFF"/>
                  </a:solidFill>
                  <a:latin typeface="Paalalabas Wide"/>
                  <a:ea typeface="Paalalabas Wide"/>
                  <a:cs typeface="Paalalabas Wide"/>
                  <a:sym typeface="Paalalabas Wide"/>
                </a:rPr>
                <a:t>6</a:t>
              </a:r>
            </a:p>
          </p:txBody>
        </p:sp>
      </p:grpSp>
      <p:sp>
        <p:nvSpPr>
          <p:cNvPr name="TextBox 28" id="28"/>
          <p:cNvSpPr txBox="true"/>
          <p:nvPr/>
        </p:nvSpPr>
        <p:spPr>
          <a:xfrm rot="0">
            <a:off x="3381375" y="6753225"/>
            <a:ext cx="12382500" cy="29400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2199"/>
              </a:lnSpc>
              <a:spcBef>
                <a:spcPct val="0"/>
              </a:spcBef>
            </a:pPr>
            <a:r>
              <a:rPr lang="en-US" sz="2199" strike="noStrike" u="none">
                <a:solidFill>
                  <a:srgbClr val="FFFFFF"/>
                </a:solidFill>
                <a:latin typeface="HK Grotesk"/>
                <a:ea typeface="HK Grotesk"/>
                <a:cs typeface="HK Grotesk"/>
                <a:sym typeface="HK Grotesk"/>
              </a:rPr>
              <a:t>Make one prediction using your regression model</a:t>
            </a:r>
          </a:p>
        </p:txBody>
      </p:sp>
      <p:grpSp>
        <p:nvGrpSpPr>
          <p:cNvPr name="Group 29" id="29"/>
          <p:cNvGrpSpPr/>
          <p:nvPr/>
        </p:nvGrpSpPr>
        <p:grpSpPr>
          <a:xfrm rot="0">
            <a:off x="2857500" y="7543800"/>
            <a:ext cx="342900" cy="342900"/>
            <a:chOff x="0" y="0"/>
            <a:chExt cx="457200" cy="457200"/>
          </a:xfrm>
        </p:grpSpPr>
        <p:sp>
          <p:nvSpPr>
            <p:cNvPr name="Freeform 30" id="30"/>
            <p:cNvSpPr/>
            <p:nvPr/>
          </p:nvSpPr>
          <p:spPr>
            <a:xfrm flipH="false" flipV="false" rot="0">
              <a:off x="0" y="0"/>
              <a:ext cx="457200" cy="457200"/>
            </a:xfrm>
            <a:custGeom>
              <a:avLst/>
              <a:gdLst/>
              <a:ahLst/>
              <a:cxnLst/>
              <a:rect r="r" b="b" t="t" l="l"/>
              <a:pathLst>
                <a:path h="457200" w="457200">
                  <a:moveTo>
                    <a:pt x="228600" y="0"/>
                  </a:moveTo>
                  <a:cubicBezTo>
                    <a:pt x="102348" y="0"/>
                    <a:pt x="0" y="102348"/>
                    <a:pt x="0" y="228600"/>
                  </a:cubicBezTo>
                  <a:cubicBezTo>
                    <a:pt x="0" y="354852"/>
                    <a:pt x="102348" y="457200"/>
                    <a:pt x="228600" y="457200"/>
                  </a:cubicBezTo>
                  <a:cubicBezTo>
                    <a:pt x="354852" y="457200"/>
                    <a:pt x="457200" y="354852"/>
                    <a:pt x="457200" y="228600"/>
                  </a:cubicBezTo>
                  <a:cubicBezTo>
                    <a:pt x="457200" y="102348"/>
                    <a:pt x="354852" y="0"/>
                    <a:pt x="228600" y="0"/>
                  </a:cubicBezTo>
                  <a:close/>
                </a:path>
              </a:pathLst>
            </a:custGeom>
            <a:solidFill>
              <a:srgbClr val="F5A623"/>
            </a:solidFill>
          </p:spPr>
        </p:sp>
        <p:sp>
          <p:nvSpPr>
            <p:cNvPr name="TextBox 31" id="31"/>
            <p:cNvSpPr txBox="true"/>
            <p:nvPr/>
          </p:nvSpPr>
          <p:spPr>
            <a:xfrm>
              <a:off x="0" y="-28575"/>
              <a:ext cx="457200" cy="485775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 marL="0" indent="0" lvl="0">
                <a:lnSpc>
                  <a:spcPts val="1797"/>
                </a:lnSpc>
                <a:spcBef>
                  <a:spcPct val="0"/>
                </a:spcBef>
              </a:pPr>
              <a:r>
                <a:rPr lang="en-US" sz="1283" strike="noStrike" u="none">
                  <a:solidFill>
                    <a:srgbClr val="FFFFFF"/>
                  </a:solidFill>
                  <a:latin typeface="Paalalabas Wide"/>
                  <a:ea typeface="Paalalabas Wide"/>
                  <a:cs typeface="Paalalabas Wide"/>
                  <a:sym typeface="Paalalabas Wide"/>
                </a:rPr>
                <a:t>7</a:t>
              </a:r>
            </a:p>
          </p:txBody>
        </p:sp>
      </p:grpSp>
      <p:sp>
        <p:nvSpPr>
          <p:cNvPr name="TextBox 32" id="32"/>
          <p:cNvSpPr txBox="true"/>
          <p:nvPr/>
        </p:nvSpPr>
        <p:spPr>
          <a:xfrm rot="0">
            <a:off x="3381375" y="7562850"/>
            <a:ext cx="12382500" cy="29400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2199"/>
              </a:lnSpc>
              <a:spcBef>
                <a:spcPct val="0"/>
              </a:spcBef>
            </a:pPr>
            <a:r>
              <a:rPr lang="en-US" sz="2199" strike="noStrike" u="none">
                <a:solidFill>
                  <a:srgbClr val="FFFFFF"/>
                </a:solidFill>
                <a:latin typeface="HK Grotesk"/>
                <a:ea typeface="HK Grotesk"/>
                <a:cs typeface="HK Grotesk"/>
                <a:sym typeface="HK Grotesk"/>
              </a:rPr>
              <a:t>Submit Excel file and a short written report</a:t>
            </a:r>
          </a:p>
        </p:txBody>
      </p:sp>
      <p:sp>
        <p:nvSpPr>
          <p:cNvPr name="AutoShape 33" id="33"/>
          <p:cNvSpPr/>
          <p:nvPr/>
        </p:nvSpPr>
        <p:spPr>
          <a:xfrm>
            <a:off x="2857500" y="8763000"/>
            <a:ext cx="12573000" cy="0"/>
          </a:xfrm>
          <a:prstGeom prst="line">
            <a:avLst/>
          </a:prstGeom>
          <a:ln cap="rnd" w="19050">
            <a:solidFill>
              <a:srgbClr val="F5A623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TextBox 34" id="34"/>
          <p:cNvSpPr txBox="true"/>
          <p:nvPr/>
        </p:nvSpPr>
        <p:spPr>
          <a:xfrm rot="0">
            <a:off x="13335000" y="9915525"/>
            <a:ext cx="4762500" cy="17335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r" marL="0" indent="0" lvl="0">
              <a:lnSpc>
                <a:spcPts val="1200"/>
              </a:lnSpc>
              <a:spcBef>
                <a:spcPct val="0"/>
              </a:spcBef>
            </a:pPr>
            <a:r>
              <a:rPr lang="en-US" sz="1200" strike="noStrike" u="none">
                <a:solidFill>
                  <a:srgbClr val="888888"/>
                </a:solidFill>
                <a:latin typeface="HK Grotesk"/>
                <a:ea typeface="HK Grotesk"/>
                <a:cs typeface="HK Grotesk"/>
                <a:sym typeface="HK Grotesk"/>
              </a:rPr>
              <a:t>Source: Author, Made by Canva</a:t>
            </a:r>
          </a:p>
        </p:txBody>
      </p:sp>
    </p:spTree>
  </p:cSld>
  <p:clrMapOvr>
    <a:masterClrMapping/>
  </p:clrMapOvr>
</p:sld>
</file>

<file path=ppt/slides/slide38.xml><?xml version="1.0" encoding="utf-8"?>
<p:sld xmlns:p="http://schemas.openxmlformats.org/presentationml/2006/main" xmlns:a="http://schemas.openxmlformats.org/drawingml/2006/main">
  <p:cSld>
    <p:bg>
      <p:bgPr>
        <a:solidFill>
          <a:srgbClr val="0A4760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TextBox 2" id="2"/>
          <p:cNvSpPr txBox="true"/>
          <p:nvPr/>
        </p:nvSpPr>
        <p:spPr>
          <a:xfrm rot="0">
            <a:off x="5334000" y="952500"/>
            <a:ext cx="7620000" cy="57139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4048"/>
              </a:lnSpc>
              <a:spcBef>
                <a:spcPct val="0"/>
              </a:spcBef>
            </a:pPr>
            <a:r>
              <a:rPr lang="en-US" sz="5060" strike="noStrike" u="none">
                <a:solidFill>
                  <a:srgbClr val="FFFFFF"/>
                </a:solidFill>
                <a:latin typeface="Paalalabas Wide"/>
                <a:ea typeface="Paalalabas Wide"/>
                <a:cs typeface="Paalalabas Wide"/>
                <a:sym typeface="Paalalabas Wide"/>
              </a:rPr>
              <a:t>References</a:t>
            </a:r>
          </a:p>
        </p:txBody>
      </p:sp>
      <p:sp>
        <p:nvSpPr>
          <p:cNvPr name="TextBox 3" id="3"/>
          <p:cNvSpPr txBox="true"/>
          <p:nvPr/>
        </p:nvSpPr>
        <p:spPr>
          <a:xfrm rot="0">
            <a:off x="5334000" y="1609725"/>
            <a:ext cx="7620000" cy="3143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2400"/>
              </a:lnSpc>
              <a:spcBef>
                <a:spcPct val="0"/>
              </a:spcBef>
            </a:pPr>
            <a:r>
              <a:rPr lang="en-US" sz="2000" strike="noStrike" u="none">
                <a:solidFill>
                  <a:srgbClr val="A8D4E6"/>
                </a:solidFill>
                <a:latin typeface="HK Grotesk"/>
                <a:ea typeface="HK Grotesk"/>
                <a:cs typeface="HK Grotesk"/>
                <a:sym typeface="HK Grotesk"/>
              </a:rPr>
              <a:t>Sources and recommended readings</a:t>
            </a:r>
          </a:p>
        </p:txBody>
      </p:sp>
      <p:sp>
        <p:nvSpPr>
          <p:cNvPr name="AutoShape 4" id="4"/>
          <p:cNvSpPr/>
          <p:nvPr/>
        </p:nvSpPr>
        <p:spPr>
          <a:xfrm>
            <a:off x="6286500" y="2095500"/>
            <a:ext cx="5715000" cy="0"/>
          </a:xfrm>
          <a:prstGeom prst="line">
            <a:avLst/>
          </a:prstGeom>
          <a:ln cap="rnd" w="28575">
            <a:solidFill>
              <a:srgbClr val="F5A623"/>
            </a:solidFill>
            <a:prstDash val="solid"/>
            <a:headEnd type="none" len="sm" w="sm"/>
            <a:tailEnd type="none" len="sm" w="sm"/>
          </a:ln>
        </p:spPr>
      </p:sp>
      <p:grpSp>
        <p:nvGrpSpPr>
          <p:cNvPr name="Group 5" id="5"/>
          <p:cNvGrpSpPr/>
          <p:nvPr/>
        </p:nvGrpSpPr>
        <p:grpSpPr>
          <a:xfrm rot="0">
            <a:off x="2857500" y="2933700"/>
            <a:ext cx="152400" cy="152400"/>
            <a:chOff x="0" y="0"/>
            <a:chExt cx="203200" cy="203200"/>
          </a:xfrm>
        </p:grpSpPr>
        <p:sp>
          <p:nvSpPr>
            <p:cNvPr name="Freeform 6" id="6"/>
            <p:cNvSpPr/>
            <p:nvPr/>
          </p:nvSpPr>
          <p:spPr>
            <a:xfrm flipH="false" flipV="false" rot="0">
              <a:off x="0" y="0"/>
              <a:ext cx="203200" cy="203200"/>
            </a:xfrm>
            <a:custGeom>
              <a:avLst/>
              <a:gdLst/>
              <a:ahLst/>
              <a:cxnLst/>
              <a:rect r="r" b="b" t="t" l="l"/>
              <a:pathLst>
                <a:path h="203200" w="203200">
                  <a:moveTo>
                    <a:pt x="101600" y="0"/>
                  </a:moveTo>
                  <a:cubicBezTo>
                    <a:pt x="45488" y="0"/>
                    <a:pt x="0" y="45488"/>
                    <a:pt x="0" y="101600"/>
                  </a:cubicBezTo>
                  <a:cubicBezTo>
                    <a:pt x="0" y="157712"/>
                    <a:pt x="45488" y="203200"/>
                    <a:pt x="101600" y="203200"/>
                  </a:cubicBezTo>
                  <a:cubicBezTo>
                    <a:pt x="157712" y="203200"/>
                    <a:pt x="203200" y="157712"/>
                    <a:pt x="203200" y="101600"/>
                  </a:cubicBezTo>
                  <a:cubicBezTo>
                    <a:pt x="203200" y="45488"/>
                    <a:pt x="157712" y="0"/>
                    <a:pt x="101600" y="0"/>
                  </a:cubicBezTo>
                  <a:close/>
                </a:path>
              </a:pathLst>
            </a:custGeom>
            <a:solidFill>
              <a:srgbClr val="F5A623"/>
            </a:solidFill>
          </p:spPr>
        </p:sp>
      </p:grpSp>
      <p:sp>
        <p:nvSpPr>
          <p:cNvPr name="TextBox 7" id="7"/>
          <p:cNvSpPr txBox="true"/>
          <p:nvPr/>
        </p:nvSpPr>
        <p:spPr>
          <a:xfrm rot="0">
            <a:off x="3238500" y="2895600"/>
            <a:ext cx="12382500" cy="29400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2199"/>
              </a:lnSpc>
              <a:spcBef>
                <a:spcPct val="0"/>
              </a:spcBef>
            </a:pPr>
            <a:r>
              <a:rPr lang="en-US" sz="2199" strike="noStrike" u="none">
                <a:solidFill>
                  <a:srgbClr val="FFFFFF"/>
                </a:solidFill>
                <a:latin typeface="Paalalabas Wide"/>
                <a:ea typeface="Paalalabas Wide"/>
                <a:cs typeface="Paalalabas Wide"/>
                <a:sym typeface="Paalalabas Wide"/>
              </a:rPr>
              <a:t>Walpole, R.E., Myers, R.H., Myers, S.L., &amp; Ye, K.</a:t>
            </a:r>
          </a:p>
        </p:txBody>
      </p:sp>
      <p:sp>
        <p:nvSpPr>
          <p:cNvPr name="TextBox 8" id="8"/>
          <p:cNvSpPr txBox="true"/>
          <p:nvPr/>
        </p:nvSpPr>
        <p:spPr>
          <a:xfrm rot="0">
            <a:off x="3238500" y="3219450"/>
            <a:ext cx="12382500" cy="29146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2340"/>
              </a:lnSpc>
              <a:spcBef>
                <a:spcPct val="0"/>
              </a:spcBef>
            </a:pPr>
            <a:r>
              <a:rPr lang="en-US" sz="1800" strike="noStrike" u="none">
                <a:solidFill>
                  <a:srgbClr val="A8D4E6"/>
                </a:solidFill>
                <a:latin typeface="HK Grotesk"/>
                <a:ea typeface="HK Grotesk"/>
                <a:cs typeface="HK Grotesk"/>
                <a:sym typeface="HK Grotesk"/>
              </a:rPr>
              <a:t>Probability &amp; Statistics for Engineers &amp; Scientists. Pearson, 2016.</a:t>
            </a:r>
          </a:p>
        </p:txBody>
      </p:sp>
      <p:grpSp>
        <p:nvGrpSpPr>
          <p:cNvPr name="Group 9" id="9"/>
          <p:cNvGrpSpPr/>
          <p:nvPr/>
        </p:nvGrpSpPr>
        <p:grpSpPr>
          <a:xfrm rot="0">
            <a:off x="2857500" y="3886200"/>
            <a:ext cx="152400" cy="152400"/>
            <a:chOff x="0" y="0"/>
            <a:chExt cx="203200" cy="203200"/>
          </a:xfrm>
        </p:grpSpPr>
        <p:sp>
          <p:nvSpPr>
            <p:cNvPr name="Freeform 10" id="10"/>
            <p:cNvSpPr/>
            <p:nvPr/>
          </p:nvSpPr>
          <p:spPr>
            <a:xfrm flipH="false" flipV="false" rot="0">
              <a:off x="0" y="0"/>
              <a:ext cx="203200" cy="203200"/>
            </a:xfrm>
            <a:custGeom>
              <a:avLst/>
              <a:gdLst/>
              <a:ahLst/>
              <a:cxnLst/>
              <a:rect r="r" b="b" t="t" l="l"/>
              <a:pathLst>
                <a:path h="203200" w="203200">
                  <a:moveTo>
                    <a:pt x="101600" y="0"/>
                  </a:moveTo>
                  <a:cubicBezTo>
                    <a:pt x="45488" y="0"/>
                    <a:pt x="0" y="45488"/>
                    <a:pt x="0" y="101600"/>
                  </a:cubicBezTo>
                  <a:cubicBezTo>
                    <a:pt x="0" y="157712"/>
                    <a:pt x="45488" y="203200"/>
                    <a:pt x="101600" y="203200"/>
                  </a:cubicBezTo>
                  <a:cubicBezTo>
                    <a:pt x="157712" y="203200"/>
                    <a:pt x="203200" y="157712"/>
                    <a:pt x="203200" y="101600"/>
                  </a:cubicBezTo>
                  <a:cubicBezTo>
                    <a:pt x="203200" y="45488"/>
                    <a:pt x="157712" y="0"/>
                    <a:pt x="101600" y="0"/>
                  </a:cubicBezTo>
                  <a:close/>
                </a:path>
              </a:pathLst>
            </a:custGeom>
            <a:solidFill>
              <a:srgbClr val="F5A623"/>
            </a:solidFill>
          </p:spPr>
        </p:sp>
      </p:grpSp>
      <p:sp>
        <p:nvSpPr>
          <p:cNvPr name="TextBox 11" id="11"/>
          <p:cNvSpPr txBox="true"/>
          <p:nvPr/>
        </p:nvSpPr>
        <p:spPr>
          <a:xfrm rot="0">
            <a:off x="3238500" y="3848100"/>
            <a:ext cx="12382500" cy="29400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2199"/>
              </a:lnSpc>
              <a:spcBef>
                <a:spcPct val="0"/>
              </a:spcBef>
            </a:pPr>
            <a:r>
              <a:rPr lang="en-US" sz="2199" strike="noStrike" u="none">
                <a:solidFill>
                  <a:srgbClr val="FFFFFF"/>
                </a:solidFill>
                <a:latin typeface="Paalalabas Wide"/>
                <a:ea typeface="Paalalabas Wide"/>
                <a:cs typeface="Paalalabas Wide"/>
                <a:sym typeface="Paalalabas Wide"/>
              </a:rPr>
              <a:t>Montgomery, D.C., &amp; Runger, G.C.</a:t>
            </a:r>
          </a:p>
        </p:txBody>
      </p:sp>
      <p:sp>
        <p:nvSpPr>
          <p:cNvPr name="TextBox 12" id="12"/>
          <p:cNvSpPr txBox="true"/>
          <p:nvPr/>
        </p:nvSpPr>
        <p:spPr>
          <a:xfrm rot="0">
            <a:off x="3238500" y="4171950"/>
            <a:ext cx="12382500" cy="29146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2340"/>
              </a:lnSpc>
              <a:spcBef>
                <a:spcPct val="0"/>
              </a:spcBef>
            </a:pPr>
            <a:r>
              <a:rPr lang="en-US" sz="1800" strike="noStrike" u="none">
                <a:solidFill>
                  <a:srgbClr val="A8D4E6"/>
                </a:solidFill>
                <a:latin typeface="HK Grotesk"/>
                <a:ea typeface="HK Grotesk"/>
                <a:cs typeface="HK Grotesk"/>
                <a:sym typeface="HK Grotesk"/>
              </a:rPr>
              <a:t>Applied Statistics and Probability for Engineers. Wiley, 2018.</a:t>
            </a:r>
          </a:p>
        </p:txBody>
      </p:sp>
      <p:grpSp>
        <p:nvGrpSpPr>
          <p:cNvPr name="Group 13" id="13"/>
          <p:cNvGrpSpPr/>
          <p:nvPr/>
        </p:nvGrpSpPr>
        <p:grpSpPr>
          <a:xfrm rot="0">
            <a:off x="2857500" y="4838700"/>
            <a:ext cx="152400" cy="152400"/>
            <a:chOff x="0" y="0"/>
            <a:chExt cx="203200" cy="203200"/>
          </a:xfrm>
        </p:grpSpPr>
        <p:sp>
          <p:nvSpPr>
            <p:cNvPr name="Freeform 14" id="14"/>
            <p:cNvSpPr/>
            <p:nvPr/>
          </p:nvSpPr>
          <p:spPr>
            <a:xfrm flipH="false" flipV="false" rot="0">
              <a:off x="0" y="0"/>
              <a:ext cx="203200" cy="203200"/>
            </a:xfrm>
            <a:custGeom>
              <a:avLst/>
              <a:gdLst/>
              <a:ahLst/>
              <a:cxnLst/>
              <a:rect r="r" b="b" t="t" l="l"/>
              <a:pathLst>
                <a:path h="203200" w="203200">
                  <a:moveTo>
                    <a:pt x="101600" y="0"/>
                  </a:moveTo>
                  <a:cubicBezTo>
                    <a:pt x="45488" y="0"/>
                    <a:pt x="0" y="45488"/>
                    <a:pt x="0" y="101600"/>
                  </a:cubicBezTo>
                  <a:cubicBezTo>
                    <a:pt x="0" y="157712"/>
                    <a:pt x="45488" y="203200"/>
                    <a:pt x="101600" y="203200"/>
                  </a:cubicBezTo>
                  <a:cubicBezTo>
                    <a:pt x="157712" y="203200"/>
                    <a:pt x="203200" y="157712"/>
                    <a:pt x="203200" y="101600"/>
                  </a:cubicBezTo>
                  <a:cubicBezTo>
                    <a:pt x="203200" y="45488"/>
                    <a:pt x="157712" y="0"/>
                    <a:pt x="101600" y="0"/>
                  </a:cubicBezTo>
                  <a:close/>
                </a:path>
              </a:pathLst>
            </a:custGeom>
            <a:solidFill>
              <a:srgbClr val="F5A623"/>
            </a:solidFill>
          </p:spPr>
        </p:sp>
      </p:grpSp>
      <p:sp>
        <p:nvSpPr>
          <p:cNvPr name="TextBox 15" id="15"/>
          <p:cNvSpPr txBox="true"/>
          <p:nvPr/>
        </p:nvSpPr>
        <p:spPr>
          <a:xfrm rot="0">
            <a:off x="3238500" y="4800600"/>
            <a:ext cx="12382500" cy="29400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2199"/>
              </a:lnSpc>
              <a:spcBef>
                <a:spcPct val="0"/>
              </a:spcBef>
            </a:pPr>
            <a:r>
              <a:rPr lang="en-US" sz="2199" strike="noStrike" u="none">
                <a:solidFill>
                  <a:srgbClr val="FFFFFF"/>
                </a:solidFill>
                <a:latin typeface="Paalalabas Wide"/>
                <a:ea typeface="Paalalabas Wide"/>
                <a:cs typeface="Paalalabas Wide"/>
                <a:sym typeface="Paalalabas Wide"/>
              </a:rPr>
              <a:t>Triola, M.F.</a:t>
            </a:r>
          </a:p>
        </p:txBody>
      </p:sp>
      <p:sp>
        <p:nvSpPr>
          <p:cNvPr name="TextBox 16" id="16"/>
          <p:cNvSpPr txBox="true"/>
          <p:nvPr/>
        </p:nvSpPr>
        <p:spPr>
          <a:xfrm rot="0">
            <a:off x="3238500" y="5124450"/>
            <a:ext cx="12382500" cy="29146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2340"/>
              </a:lnSpc>
              <a:spcBef>
                <a:spcPct val="0"/>
              </a:spcBef>
            </a:pPr>
            <a:r>
              <a:rPr lang="en-US" sz="1800" strike="noStrike" u="none">
                <a:solidFill>
                  <a:srgbClr val="A8D4E6"/>
                </a:solidFill>
                <a:latin typeface="HK Grotesk"/>
                <a:ea typeface="HK Grotesk"/>
                <a:cs typeface="HK Grotesk"/>
                <a:sym typeface="HK Grotesk"/>
              </a:rPr>
              <a:t>Elementary Statistics. Pearson Education, 2017.</a:t>
            </a:r>
          </a:p>
        </p:txBody>
      </p:sp>
      <p:grpSp>
        <p:nvGrpSpPr>
          <p:cNvPr name="Group 17" id="17"/>
          <p:cNvGrpSpPr/>
          <p:nvPr/>
        </p:nvGrpSpPr>
        <p:grpSpPr>
          <a:xfrm rot="0">
            <a:off x="2857500" y="5791200"/>
            <a:ext cx="152400" cy="152400"/>
            <a:chOff x="0" y="0"/>
            <a:chExt cx="203200" cy="203200"/>
          </a:xfrm>
        </p:grpSpPr>
        <p:sp>
          <p:nvSpPr>
            <p:cNvPr name="Freeform 18" id="18"/>
            <p:cNvSpPr/>
            <p:nvPr/>
          </p:nvSpPr>
          <p:spPr>
            <a:xfrm flipH="false" flipV="false" rot="0">
              <a:off x="0" y="0"/>
              <a:ext cx="203200" cy="203200"/>
            </a:xfrm>
            <a:custGeom>
              <a:avLst/>
              <a:gdLst/>
              <a:ahLst/>
              <a:cxnLst/>
              <a:rect r="r" b="b" t="t" l="l"/>
              <a:pathLst>
                <a:path h="203200" w="203200">
                  <a:moveTo>
                    <a:pt x="101600" y="0"/>
                  </a:moveTo>
                  <a:cubicBezTo>
                    <a:pt x="45488" y="0"/>
                    <a:pt x="0" y="45488"/>
                    <a:pt x="0" y="101600"/>
                  </a:cubicBezTo>
                  <a:cubicBezTo>
                    <a:pt x="0" y="157712"/>
                    <a:pt x="45488" y="203200"/>
                    <a:pt x="101600" y="203200"/>
                  </a:cubicBezTo>
                  <a:cubicBezTo>
                    <a:pt x="157712" y="203200"/>
                    <a:pt x="203200" y="157712"/>
                    <a:pt x="203200" y="101600"/>
                  </a:cubicBezTo>
                  <a:cubicBezTo>
                    <a:pt x="203200" y="45488"/>
                    <a:pt x="157712" y="0"/>
                    <a:pt x="101600" y="0"/>
                  </a:cubicBezTo>
                  <a:close/>
                </a:path>
              </a:pathLst>
            </a:custGeom>
            <a:solidFill>
              <a:srgbClr val="F5A623"/>
            </a:solidFill>
          </p:spPr>
        </p:sp>
      </p:grpSp>
      <p:sp>
        <p:nvSpPr>
          <p:cNvPr name="TextBox 19" id="19"/>
          <p:cNvSpPr txBox="true"/>
          <p:nvPr/>
        </p:nvSpPr>
        <p:spPr>
          <a:xfrm rot="0">
            <a:off x="3238500" y="5753100"/>
            <a:ext cx="12382500" cy="29400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2199"/>
              </a:lnSpc>
              <a:spcBef>
                <a:spcPct val="0"/>
              </a:spcBef>
            </a:pPr>
            <a:r>
              <a:rPr lang="en-US" sz="2199" strike="noStrike" u="none">
                <a:solidFill>
                  <a:srgbClr val="FFFFFF"/>
                </a:solidFill>
                <a:latin typeface="Paalalabas Wide"/>
                <a:ea typeface="Paalalabas Wide"/>
                <a:cs typeface="Paalalabas Wide"/>
                <a:sym typeface="Paalalabas Wide"/>
              </a:rPr>
              <a:t>Microsoft Excel Documentation</a:t>
            </a:r>
          </a:p>
        </p:txBody>
      </p:sp>
      <p:sp>
        <p:nvSpPr>
          <p:cNvPr name="TextBox 20" id="20"/>
          <p:cNvSpPr txBox="true"/>
          <p:nvPr/>
        </p:nvSpPr>
        <p:spPr>
          <a:xfrm rot="0">
            <a:off x="3238500" y="6076950"/>
            <a:ext cx="12382500" cy="29146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2340"/>
              </a:lnSpc>
              <a:spcBef>
                <a:spcPct val="0"/>
              </a:spcBef>
            </a:pPr>
            <a:r>
              <a:rPr lang="en-US" sz="1800" strike="noStrike" u="none">
                <a:solidFill>
                  <a:srgbClr val="A8D4E6"/>
                </a:solidFill>
                <a:latin typeface="HK Grotesk"/>
                <a:ea typeface="HK Grotesk"/>
                <a:cs typeface="HK Grotesk"/>
                <a:sym typeface="HK Grotesk"/>
              </a:rPr>
              <a:t>Statistical Functions Guide - CORREL, SLOPE, INTERCEPT, RSQ, STEYX.</a:t>
            </a:r>
          </a:p>
        </p:txBody>
      </p:sp>
      <p:grpSp>
        <p:nvGrpSpPr>
          <p:cNvPr name="Group 21" id="21"/>
          <p:cNvGrpSpPr/>
          <p:nvPr/>
        </p:nvGrpSpPr>
        <p:grpSpPr>
          <a:xfrm rot="0">
            <a:off x="2857500" y="6743700"/>
            <a:ext cx="152400" cy="152400"/>
            <a:chOff x="0" y="0"/>
            <a:chExt cx="203200" cy="203200"/>
          </a:xfrm>
        </p:grpSpPr>
        <p:sp>
          <p:nvSpPr>
            <p:cNvPr name="Freeform 22" id="22"/>
            <p:cNvSpPr/>
            <p:nvPr/>
          </p:nvSpPr>
          <p:spPr>
            <a:xfrm flipH="false" flipV="false" rot="0">
              <a:off x="0" y="0"/>
              <a:ext cx="203200" cy="203200"/>
            </a:xfrm>
            <a:custGeom>
              <a:avLst/>
              <a:gdLst/>
              <a:ahLst/>
              <a:cxnLst/>
              <a:rect r="r" b="b" t="t" l="l"/>
              <a:pathLst>
                <a:path h="203200" w="203200">
                  <a:moveTo>
                    <a:pt x="101600" y="0"/>
                  </a:moveTo>
                  <a:cubicBezTo>
                    <a:pt x="45488" y="0"/>
                    <a:pt x="0" y="45488"/>
                    <a:pt x="0" y="101600"/>
                  </a:cubicBezTo>
                  <a:cubicBezTo>
                    <a:pt x="0" y="157712"/>
                    <a:pt x="45488" y="203200"/>
                    <a:pt x="101600" y="203200"/>
                  </a:cubicBezTo>
                  <a:cubicBezTo>
                    <a:pt x="157712" y="203200"/>
                    <a:pt x="203200" y="157712"/>
                    <a:pt x="203200" y="101600"/>
                  </a:cubicBezTo>
                  <a:cubicBezTo>
                    <a:pt x="203200" y="45488"/>
                    <a:pt x="157712" y="0"/>
                    <a:pt x="101600" y="0"/>
                  </a:cubicBezTo>
                  <a:close/>
                </a:path>
              </a:pathLst>
            </a:custGeom>
            <a:solidFill>
              <a:srgbClr val="F5A623"/>
            </a:solidFill>
          </p:spPr>
        </p:sp>
      </p:grpSp>
      <p:sp>
        <p:nvSpPr>
          <p:cNvPr name="TextBox 23" id="23"/>
          <p:cNvSpPr txBox="true"/>
          <p:nvPr/>
        </p:nvSpPr>
        <p:spPr>
          <a:xfrm rot="0">
            <a:off x="3238500" y="6705600"/>
            <a:ext cx="12382500" cy="29400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2199"/>
              </a:lnSpc>
              <a:spcBef>
                <a:spcPct val="0"/>
              </a:spcBef>
            </a:pPr>
            <a:r>
              <a:rPr lang="en-US" sz="2199" strike="noStrike" u="none">
                <a:solidFill>
                  <a:srgbClr val="FFFFFF"/>
                </a:solidFill>
                <a:latin typeface="Paalalabas Wide"/>
                <a:ea typeface="Paalalabas Wide"/>
                <a:cs typeface="Paalalabas Wide"/>
                <a:sym typeface="Paalalabas Wide"/>
              </a:rPr>
              <a:t>Khan Academy</a:t>
            </a:r>
          </a:p>
        </p:txBody>
      </p:sp>
      <p:sp>
        <p:nvSpPr>
          <p:cNvPr name="TextBox 24" id="24"/>
          <p:cNvSpPr txBox="true"/>
          <p:nvPr/>
        </p:nvSpPr>
        <p:spPr>
          <a:xfrm rot="0">
            <a:off x="3238500" y="7029450"/>
            <a:ext cx="12382500" cy="29146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2340"/>
              </a:lnSpc>
              <a:spcBef>
                <a:spcPct val="0"/>
              </a:spcBef>
            </a:pPr>
            <a:r>
              <a:rPr lang="en-US" sz="1800" strike="noStrike" u="none">
                <a:solidFill>
                  <a:srgbClr val="A8D4E6"/>
                </a:solidFill>
                <a:latin typeface="HK Grotesk"/>
                <a:ea typeface="HK Grotesk"/>
                <a:cs typeface="HK Grotesk"/>
                <a:sym typeface="HK Grotesk"/>
              </a:rPr>
              <a:t>Statistics and Probability Course - Regression &amp; Correlation Module.</a:t>
            </a:r>
          </a:p>
        </p:txBody>
      </p:sp>
      <p:sp>
        <p:nvSpPr>
          <p:cNvPr name="AutoShape 25" id="25"/>
          <p:cNvSpPr/>
          <p:nvPr/>
        </p:nvSpPr>
        <p:spPr>
          <a:xfrm>
            <a:off x="2857500" y="8763000"/>
            <a:ext cx="12573000" cy="0"/>
          </a:xfrm>
          <a:prstGeom prst="line">
            <a:avLst/>
          </a:prstGeom>
          <a:ln cap="rnd" w="19050">
            <a:solidFill>
              <a:srgbClr val="F5A623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TextBox 26" id="26"/>
          <p:cNvSpPr txBox="true"/>
          <p:nvPr/>
        </p:nvSpPr>
        <p:spPr>
          <a:xfrm rot="0">
            <a:off x="13335000" y="9915525"/>
            <a:ext cx="4762500" cy="17335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r" marL="0" indent="0" lvl="0">
              <a:lnSpc>
                <a:spcPts val="1200"/>
              </a:lnSpc>
              <a:spcBef>
                <a:spcPct val="0"/>
              </a:spcBef>
            </a:pPr>
            <a:r>
              <a:rPr lang="en-US" sz="1200" strike="noStrike" u="none">
                <a:solidFill>
                  <a:srgbClr val="888888"/>
                </a:solidFill>
                <a:latin typeface="HK Grotesk"/>
                <a:ea typeface="HK Grotesk"/>
                <a:cs typeface="HK Grotesk"/>
                <a:sym typeface="HK Grotesk"/>
              </a:rPr>
              <a:t>Source: Author, Made by Canva</a:t>
            </a:r>
          </a:p>
        </p:txBody>
      </p:sp>
    </p:spTree>
  </p:cSld>
  <p:clrMapOvr>
    <a:masterClrMapping/>
  </p:clrMapOvr>
</p:sld>
</file>

<file path=ppt/slides/slide39.xml><?xml version="1.0" encoding="utf-8"?>
<p:sld xmlns:p="http://schemas.openxmlformats.org/presentationml/2006/main" xmlns:a="http://schemas.openxmlformats.org/drawingml/2006/main">
  <p:cSld>
    <p:bg>
      <p:bgPr>
        <a:solidFill>
          <a:srgbClr val="0A4760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661657" y="1992589"/>
            <a:ext cx="9675680" cy="6301822"/>
            <a:chOff x="0" y="0"/>
            <a:chExt cx="12900907" cy="8402429"/>
          </a:xfrm>
        </p:grpSpPr>
        <p:sp>
          <p:nvSpPr>
            <p:cNvPr name="TextBox 3" id="3"/>
            <p:cNvSpPr txBox="true"/>
            <p:nvPr/>
          </p:nvSpPr>
          <p:spPr>
            <a:xfrm rot="0">
              <a:off x="0" y="2758513"/>
              <a:ext cx="12900907" cy="1621527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l" marL="0" indent="0" lvl="0">
                <a:lnSpc>
                  <a:spcPts val="8833"/>
                </a:lnSpc>
              </a:pPr>
              <a:r>
                <a:rPr lang="en-US" b="true" sz="8833" spc="-176">
                  <a:solidFill>
                    <a:srgbClr val="FFFFFF"/>
                  </a:solidFill>
                  <a:latin typeface="Noto Serif Display ExtraCondensed Bold"/>
                  <a:ea typeface="Noto Serif Display ExtraCondensed Bold"/>
                  <a:cs typeface="Noto Serif Display ExtraCondensed Bold"/>
                  <a:sym typeface="Noto Serif Display ExtraCondensed Bold"/>
                </a:rPr>
                <a:t>Contact Information</a:t>
              </a:r>
            </a:p>
          </p:txBody>
        </p:sp>
        <p:sp>
          <p:nvSpPr>
            <p:cNvPr name="TextBox 4" id="4"/>
            <p:cNvSpPr txBox="true"/>
            <p:nvPr/>
          </p:nvSpPr>
          <p:spPr>
            <a:xfrm rot="0">
              <a:off x="0" y="4771462"/>
              <a:ext cx="12900907" cy="449318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l" marL="0" indent="0" lvl="0">
                <a:lnSpc>
                  <a:spcPts val="2649"/>
                </a:lnSpc>
              </a:pPr>
              <a:r>
                <a:rPr lang="en-US" b="true" sz="2208" strike="noStrike" u="none">
                  <a:solidFill>
                    <a:srgbClr val="FFFFFF"/>
                  </a:solidFill>
                  <a:latin typeface="HK Grotesk Bold"/>
                  <a:ea typeface="HK Grotesk Bold"/>
                  <a:cs typeface="HK Grotesk Bold"/>
                  <a:sym typeface="HK Grotesk Bold"/>
                </a:rPr>
                <a:t>Reach out for more details or inquiries regarding the course.</a:t>
              </a:r>
            </a:p>
          </p:txBody>
        </p:sp>
        <p:sp>
          <p:nvSpPr>
            <p:cNvPr name="TextBox 5" id="5"/>
            <p:cNvSpPr txBox="true"/>
            <p:nvPr/>
          </p:nvSpPr>
          <p:spPr>
            <a:xfrm rot="0">
              <a:off x="0" y="5617072"/>
              <a:ext cx="10481737" cy="2785357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l" marL="0" indent="0" lvl="0">
                <a:lnSpc>
                  <a:spcPts val="4155"/>
                </a:lnSpc>
              </a:pPr>
              <a:r>
                <a:rPr lang="en-US" sz="3462">
                  <a:solidFill>
                    <a:srgbClr val="FFFFFF"/>
                  </a:solidFill>
                  <a:latin typeface="HK Grotesk"/>
                  <a:ea typeface="HK Grotesk"/>
                  <a:cs typeface="HK Grotesk"/>
                  <a:sym typeface="HK Grotesk"/>
                </a:rPr>
                <a:t>Alfrian Car</a:t>
              </a:r>
              <a:r>
                <a:rPr lang="en-US" sz="3462">
                  <a:solidFill>
                    <a:srgbClr val="FFFFFF"/>
                  </a:solidFill>
                  <a:latin typeface="HK Grotesk"/>
                  <a:ea typeface="HK Grotesk"/>
                  <a:cs typeface="HK Grotesk"/>
                  <a:sym typeface="HK Grotesk"/>
                </a:rPr>
                <a:t>men Talakua</a:t>
              </a:r>
            </a:p>
            <a:p>
              <a:pPr algn="l" marL="0" indent="0" lvl="0">
                <a:lnSpc>
                  <a:spcPts val="4155"/>
                </a:lnSpc>
              </a:pPr>
              <a:r>
                <a:rPr lang="en-US" sz="3462">
                  <a:solidFill>
                    <a:srgbClr val="FFFFFF"/>
                  </a:solidFill>
                  <a:latin typeface="HK Grotesk"/>
                  <a:ea typeface="HK Grotesk"/>
                  <a:cs typeface="HK Grotesk"/>
                  <a:sym typeface="HK Grotesk"/>
                </a:rPr>
                <a:t>Department of Information Systems</a:t>
              </a:r>
            </a:p>
            <a:p>
              <a:pPr algn="l" marL="0" indent="0" lvl="0">
                <a:lnSpc>
                  <a:spcPts val="4155"/>
                </a:lnSpc>
              </a:pPr>
              <a:r>
                <a:rPr lang="en-US" sz="3462">
                  <a:solidFill>
                    <a:srgbClr val="FFFFFF"/>
                  </a:solidFill>
                  <a:latin typeface="HK Grotesk"/>
                  <a:ea typeface="HK Grotesk"/>
                  <a:cs typeface="HK Grotesk"/>
                  <a:sym typeface="HK Grotesk"/>
                </a:rPr>
                <a:t>e-Mail : Alfriantalakua@unkriswina.ac.id</a:t>
              </a:r>
            </a:p>
            <a:p>
              <a:pPr algn="l" marL="0" indent="0" lvl="0">
                <a:lnSpc>
                  <a:spcPts val="4155"/>
                </a:lnSpc>
              </a:pPr>
            </a:p>
          </p:txBody>
        </p:sp>
        <p:sp>
          <p:nvSpPr>
            <p:cNvPr name="TextBox 6" id="6"/>
            <p:cNvSpPr txBox="true"/>
            <p:nvPr/>
          </p:nvSpPr>
          <p:spPr>
            <a:xfrm rot="0">
              <a:off x="0" y="-19050"/>
              <a:ext cx="12637974" cy="2336361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l">
                <a:lnSpc>
                  <a:spcPts val="14010"/>
                </a:lnSpc>
              </a:pPr>
              <a:r>
                <a:rPr lang="en-US" sz="11484">
                  <a:solidFill>
                    <a:srgbClr val="FCDD05"/>
                  </a:solidFill>
                  <a:latin typeface="League Spartan"/>
                  <a:ea typeface="League Spartan"/>
                  <a:cs typeface="League Spartan"/>
                  <a:sym typeface="League Spartan"/>
                </a:rPr>
                <a:t>THANK YOU</a:t>
              </a:r>
            </a:p>
          </p:txBody>
        </p:sp>
      </p:grp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>
  <dcterms:created xsi:type="dcterms:W3CDTF">2006-08-16T00:00:00Z</dcterms:created>
  <dc:identifier>DAHLBiSZoq0</dc:identifier>
  <dcterms:modified xsi:type="dcterms:W3CDTF">2011-08-01T06:04:30Z</dcterms:modified>
  <cp:revision>1</cp:revision>
  <dc:title>Week 12 - Simple Regression &amp; Correlation</dc:title>
</cp:coreProperties>
</file>