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slide+xml" PartName="/ppt/slides/slide37.xml"/>
  <Override ContentType="application/vnd.openxmlformats-officedocument.presentationml.slide+xml" PartName="/ppt/slides/slide38.xml"/>
  <Override ContentType="application/vnd.openxmlformats-officedocument.presentationml.slide+xml" PartName="/ppt/slides/slide39.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x="18288000" cy="10287000"/>
  <p:notesSz cx="6858000" cy="9144000"/>
  <p:embeddedFontLst>
    <p:embeddedFont>
      <p:font typeface="Telegraf" charset="1" panose="00000500000000000000"/>
      <p:regular r:id="rId45"/>
    </p:embeddedFont>
    <p:embeddedFont>
      <p:font typeface="Telegraf Bold" charset="1" panose="00000800000000000000"/>
      <p:regular r:id="rId46"/>
    </p:embeddedFont>
    <p:embeddedFont>
      <p:font typeface="ITC Avant Garde Gothic Bold" charset="1" panose="020B0802020202020204"/>
      <p:regular r:id="rId47"/>
    </p:embeddedFont>
    <p:embeddedFont>
      <p:font typeface="Poppins" charset="1" panose="00000500000000000000"/>
      <p:regular r:id="rId48"/>
    </p:embeddedFont>
    <p:embeddedFont>
      <p:font typeface="Times New Roman MT Bold" charset="1" panose="02030802070405020303"/>
      <p:regular r:id="rId49"/>
    </p:embeddedFont>
    <p:embeddedFont>
      <p:font typeface="Aileron" charset="1" panose="00000500000000000000"/>
      <p:regular r:id="rId50"/>
    </p:embeddedFont>
    <p:embeddedFont>
      <p:font typeface="Aileron Bold" charset="1" panose="00000800000000000000"/>
      <p:regular r:id="rId51"/>
    </p:embeddedFont>
    <p:embeddedFont>
      <p:font typeface="Aileron Italics" charset="1" panose="00000500000000000000"/>
      <p:regular r:id="rId52"/>
    </p:embeddedFont>
    <p:embeddedFont>
      <p:font typeface="Noto Serif Display ExtraCondensed Bold" charset="1" panose="02020806080505020204"/>
      <p:regular r:id="rId53"/>
    </p:embeddedFont>
    <p:embeddedFont>
      <p:font typeface="HK Grotesk Bold" charset="1" panose="00000800000000000000"/>
      <p:regular r:id="rId54"/>
    </p:embeddedFont>
    <p:embeddedFont>
      <p:font typeface="HK Grotesk" charset="1" panose="00000500000000000000"/>
      <p:regular r:id="rId55"/>
    </p:embeddedFont>
    <p:embeddedFont>
      <p:font typeface="League Spartan" charset="1" panose="00000800000000000000"/>
      <p:regular r:id="rId5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slides/slide22.xml" Type="http://schemas.openxmlformats.org/officeDocument/2006/relationships/slide"/><Relationship Id="rId28" Target="slides/slide23.xml" Type="http://schemas.openxmlformats.org/officeDocument/2006/relationships/slide"/><Relationship Id="rId29" Target="slides/slide24.xml" Type="http://schemas.openxmlformats.org/officeDocument/2006/relationships/slide"/><Relationship Id="rId3" Target="viewProps.xml" Type="http://schemas.openxmlformats.org/officeDocument/2006/relationships/viewProps"/><Relationship Id="rId30" Target="slides/slide25.xml" Type="http://schemas.openxmlformats.org/officeDocument/2006/relationships/slide"/><Relationship Id="rId31" Target="slides/slide26.xml" Type="http://schemas.openxmlformats.org/officeDocument/2006/relationships/slide"/><Relationship Id="rId32" Target="slides/slide27.xml" Type="http://schemas.openxmlformats.org/officeDocument/2006/relationships/slide"/><Relationship Id="rId33" Target="slides/slide28.xml" Type="http://schemas.openxmlformats.org/officeDocument/2006/relationships/slide"/><Relationship Id="rId34" Target="slides/slide29.xml" Type="http://schemas.openxmlformats.org/officeDocument/2006/relationships/slide"/><Relationship Id="rId35" Target="slides/slide30.xml" Type="http://schemas.openxmlformats.org/officeDocument/2006/relationships/slide"/><Relationship Id="rId36" Target="slides/slide31.xml" Type="http://schemas.openxmlformats.org/officeDocument/2006/relationships/slide"/><Relationship Id="rId37" Target="slides/slide32.xml" Type="http://schemas.openxmlformats.org/officeDocument/2006/relationships/slide"/><Relationship Id="rId38" Target="slides/slide33.xml" Type="http://schemas.openxmlformats.org/officeDocument/2006/relationships/slide"/><Relationship Id="rId39" Target="slides/slide34.xml" Type="http://schemas.openxmlformats.org/officeDocument/2006/relationships/slide"/><Relationship Id="rId4" Target="theme/theme1.xml" Type="http://schemas.openxmlformats.org/officeDocument/2006/relationships/theme"/><Relationship Id="rId40" Target="slides/slide35.xml" Type="http://schemas.openxmlformats.org/officeDocument/2006/relationships/slide"/><Relationship Id="rId41" Target="slides/slide36.xml" Type="http://schemas.openxmlformats.org/officeDocument/2006/relationships/slide"/><Relationship Id="rId42" Target="slides/slide37.xml" Type="http://schemas.openxmlformats.org/officeDocument/2006/relationships/slide"/><Relationship Id="rId43" Target="slides/slide38.xml" Type="http://schemas.openxmlformats.org/officeDocument/2006/relationships/slide"/><Relationship Id="rId44" Target="slides/slide39.xml" Type="http://schemas.openxmlformats.org/officeDocument/2006/relationships/slide"/><Relationship Id="rId45" Target="fonts/font45.fntdata" Type="http://schemas.openxmlformats.org/officeDocument/2006/relationships/font"/><Relationship Id="rId46" Target="fonts/font46.fntdata" Type="http://schemas.openxmlformats.org/officeDocument/2006/relationships/font"/><Relationship Id="rId47" Target="fonts/font47.fntdata" Type="http://schemas.openxmlformats.org/officeDocument/2006/relationships/font"/><Relationship Id="rId48" Target="fonts/font48.fntdata" Type="http://schemas.openxmlformats.org/officeDocument/2006/relationships/font"/><Relationship Id="rId49" Target="fonts/font49.fntdata" Type="http://schemas.openxmlformats.org/officeDocument/2006/relationships/font"/><Relationship Id="rId5" Target="tableStyles.xml" Type="http://schemas.openxmlformats.org/officeDocument/2006/relationships/tableStyles"/><Relationship Id="rId50" Target="fonts/font50.fntdata" Type="http://schemas.openxmlformats.org/officeDocument/2006/relationships/font"/><Relationship Id="rId51" Target="fonts/font51.fntdata" Type="http://schemas.openxmlformats.org/officeDocument/2006/relationships/font"/><Relationship Id="rId52" Target="fonts/font52.fntdata" Type="http://schemas.openxmlformats.org/officeDocument/2006/relationships/font"/><Relationship Id="rId53" Target="fonts/font53.fntdata" Type="http://schemas.openxmlformats.org/officeDocument/2006/relationships/font"/><Relationship Id="rId54" Target="fonts/font54.fntdata" Type="http://schemas.openxmlformats.org/officeDocument/2006/relationships/font"/><Relationship Id="rId55" Target="fonts/font55.fntdata" Type="http://schemas.openxmlformats.org/officeDocument/2006/relationships/font"/><Relationship Id="rId56" Target="fonts/font56.fntdata" Type="http://schemas.openxmlformats.org/officeDocument/2006/relationships/font"/><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8.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9.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s>
</file>

<file path=ppt/slides/_rels/slide3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 Id="rId3" Target="../media/image5.png" Type="http://schemas.openxmlformats.org/officeDocument/2006/relationships/image"/><Relationship Id="rId4" Target="../media/image6.png" Type="http://schemas.openxmlformats.org/officeDocument/2006/relationships/image"/></Relationships>
</file>

<file path=ppt/slides/_rels/slide3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4.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8.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9.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Freeform 4" id="4"/>
          <p:cNvSpPr/>
          <p:nvPr/>
        </p:nvSpPr>
        <p:spPr>
          <a:xfrm flipH="false" flipV="false" rot="0">
            <a:off x="12842304" y="4378603"/>
            <a:ext cx="5049066" cy="5036443"/>
          </a:xfrm>
          <a:custGeom>
            <a:avLst/>
            <a:gdLst/>
            <a:ahLst/>
            <a:cxnLst/>
            <a:rect r="r" b="b" t="t" l="l"/>
            <a:pathLst>
              <a:path h="5036443" w="5049066">
                <a:moveTo>
                  <a:pt x="0" y="0"/>
                </a:moveTo>
                <a:lnTo>
                  <a:pt x="5049066" y="0"/>
                </a:lnTo>
                <a:lnTo>
                  <a:pt x="5049066" y="5036443"/>
                </a:lnTo>
                <a:lnTo>
                  <a:pt x="0" y="5036443"/>
                </a:lnTo>
                <a:lnTo>
                  <a:pt x="0" y="0"/>
                </a:lnTo>
                <a:close/>
              </a:path>
            </a:pathLst>
          </a:custGeom>
          <a:blipFill>
            <a:blip r:embed="rId2">
              <a:alphaModFix amt="39000"/>
              <a:extLst>
                <a:ext uri="{96DAC541-7B7A-43D3-8B79-37D633B846F1}">
                  <asvg:svgBlip xmlns:asvg="http://schemas.microsoft.com/office/drawing/2016/SVG/main" r:embed="rId3"/>
                </a:ext>
              </a:extLst>
            </a:blip>
            <a:stretch>
              <a:fillRect l="0" t="0" r="0" b="0"/>
            </a:stretch>
          </a:blipFill>
        </p:spPr>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01</a:t>
            </a:r>
          </a:p>
        </p:txBody>
      </p:sp>
      <p:sp>
        <p:nvSpPr>
          <p:cNvPr name="TextBox 6" id="6"/>
          <p:cNvSpPr txBox="true"/>
          <p:nvPr/>
        </p:nvSpPr>
        <p:spPr>
          <a:xfrm rot="0">
            <a:off x="1028700" y="4595830"/>
            <a:ext cx="12698527" cy="1085815"/>
          </a:xfrm>
          <a:prstGeom prst="rect">
            <a:avLst/>
          </a:prstGeom>
        </p:spPr>
        <p:txBody>
          <a:bodyPr anchor="t" rtlCol="false" tIns="0" lIns="0" bIns="0" rIns="0">
            <a:spAutoFit/>
          </a:bodyPr>
          <a:lstStyle/>
          <a:p>
            <a:pPr algn="l" marL="0" indent="0" lvl="0">
              <a:lnSpc>
                <a:spcPts val="4121"/>
              </a:lnSpc>
              <a:spcBef>
                <a:spcPct val="0"/>
              </a:spcBef>
            </a:pPr>
            <a:r>
              <a:rPr lang="en-US" sz="3747">
                <a:solidFill>
                  <a:srgbClr val="1A2E5A"/>
                </a:solidFill>
                <a:latin typeface="Telegraf"/>
                <a:ea typeface="Telegraf"/>
                <a:cs typeface="Telegraf"/>
                <a:sym typeface="Telegraf"/>
              </a:rPr>
              <a:t>Week 13 </a:t>
            </a:r>
            <a:r>
              <a:rPr lang="en-US" b="true" sz="3747">
                <a:solidFill>
                  <a:srgbClr val="1A2E5A"/>
                </a:solidFill>
                <a:latin typeface="Telegraf Bold"/>
                <a:ea typeface="Telegraf Bold"/>
                <a:cs typeface="Telegraf Bold"/>
                <a:sym typeface="Telegraf Bold"/>
              </a:rPr>
              <a:t>- </a:t>
            </a:r>
            <a:r>
              <a:rPr lang="en-US" b="true" sz="3747" strike="noStrike" u="none">
                <a:solidFill>
                  <a:srgbClr val="1A2E5A"/>
                </a:solidFill>
                <a:latin typeface="Telegraf Bold"/>
                <a:ea typeface="Telegraf Bold"/>
                <a:cs typeface="Telegraf Bold"/>
                <a:sym typeface="Telegraf Bold"/>
              </a:rPr>
              <a:t>Analysis of Variance (ANOVA)</a:t>
            </a:r>
            <a:r>
              <a:rPr lang="en-US" b="true" sz="3747" strike="noStrike" u="none">
                <a:solidFill>
                  <a:srgbClr val="1A2E5A"/>
                </a:solidFill>
                <a:latin typeface="Telegraf Bold"/>
                <a:ea typeface="Telegraf Bold"/>
                <a:cs typeface="Telegraf Bold"/>
                <a:sym typeface="Telegraf Bold"/>
              </a:rPr>
              <a:t> in System Development and UX Research</a:t>
            </a:r>
          </a:p>
        </p:txBody>
      </p:sp>
      <p:sp>
        <p:nvSpPr>
          <p:cNvPr name="TextBox 7" id="7"/>
          <p:cNvSpPr txBox="true"/>
          <p:nvPr/>
        </p:nvSpPr>
        <p:spPr>
          <a:xfrm rot="0">
            <a:off x="1028700" y="2870261"/>
            <a:ext cx="15055079" cy="1508342"/>
          </a:xfrm>
          <a:prstGeom prst="rect">
            <a:avLst/>
          </a:prstGeom>
        </p:spPr>
        <p:txBody>
          <a:bodyPr anchor="t" rtlCol="false" tIns="0" lIns="0" bIns="0" rIns="0">
            <a:spAutoFit/>
          </a:bodyPr>
          <a:lstStyle/>
          <a:p>
            <a:pPr algn="ctr">
              <a:lnSpc>
                <a:spcPts val="9921"/>
              </a:lnSpc>
              <a:spcBef>
                <a:spcPct val="0"/>
              </a:spcBef>
            </a:pPr>
            <a:r>
              <a:rPr lang="en-US" b="true" sz="9921" spc="-297">
                <a:solidFill>
                  <a:srgbClr val="FFDE59"/>
                </a:solidFill>
                <a:latin typeface="ITC Avant Garde Gothic Bold"/>
                <a:ea typeface="ITC Avant Garde Gothic Bold"/>
                <a:cs typeface="ITC Avant Garde Gothic Bold"/>
                <a:sym typeface="ITC Avant Garde Gothic Bold"/>
              </a:rPr>
              <a:t>Statistics and Probability</a:t>
            </a:r>
          </a:p>
        </p:txBody>
      </p:sp>
      <p:grpSp>
        <p:nvGrpSpPr>
          <p:cNvPr name="Group 8" id="8"/>
          <p:cNvGrpSpPr/>
          <p:nvPr/>
        </p:nvGrpSpPr>
        <p:grpSpPr>
          <a:xfrm rot="0">
            <a:off x="1028700" y="5910245"/>
            <a:ext cx="7265889" cy="1735686"/>
            <a:chOff x="0" y="0"/>
            <a:chExt cx="9687853" cy="2314248"/>
          </a:xfrm>
        </p:grpSpPr>
        <p:sp>
          <p:nvSpPr>
            <p:cNvPr name="TextBox 9" id="9"/>
            <p:cNvSpPr txBox="true"/>
            <p:nvPr/>
          </p:nvSpPr>
          <p:spPr>
            <a:xfrm rot="0">
              <a:off x="0" y="-95250"/>
              <a:ext cx="9687853" cy="1426574"/>
            </a:xfrm>
            <a:prstGeom prst="rect">
              <a:avLst/>
            </a:prstGeom>
          </p:spPr>
          <p:txBody>
            <a:bodyPr anchor="t" rtlCol="false" tIns="0" lIns="0" bIns="0" rIns="0">
              <a:spAutoFit/>
            </a:bodyPr>
            <a:lstStyle/>
            <a:p>
              <a:pPr algn="l">
                <a:lnSpc>
                  <a:spcPts val="4240"/>
                </a:lnSpc>
                <a:spcBef>
                  <a:spcPct val="0"/>
                </a:spcBef>
              </a:pPr>
              <a:r>
                <a:rPr lang="en-US" sz="3029">
                  <a:solidFill>
                    <a:srgbClr val="0B0B42"/>
                  </a:solidFill>
                  <a:latin typeface="Poppins"/>
                  <a:ea typeface="Poppins"/>
                  <a:cs typeface="Poppins"/>
                  <a:sym typeface="Poppins"/>
                </a:rPr>
                <a:t>Alfrian Carmen Talakua</a:t>
              </a:r>
            </a:p>
            <a:p>
              <a:pPr algn="l">
                <a:lnSpc>
                  <a:spcPts val="4240"/>
                </a:lnSpc>
                <a:spcBef>
                  <a:spcPct val="0"/>
                </a:spcBef>
              </a:pPr>
              <a:r>
                <a:rPr lang="en-US" sz="3029">
                  <a:solidFill>
                    <a:srgbClr val="0B0B42"/>
                  </a:solidFill>
                  <a:latin typeface="Poppins"/>
                  <a:ea typeface="Poppins"/>
                  <a:cs typeface="Poppins"/>
                  <a:sym typeface="Poppins"/>
                </a:rPr>
                <a:t>Department of Information Systems</a:t>
              </a:r>
            </a:p>
          </p:txBody>
        </p:sp>
        <p:sp>
          <p:nvSpPr>
            <p:cNvPr name="TextBox 10" id="10"/>
            <p:cNvSpPr txBox="true"/>
            <p:nvPr/>
          </p:nvSpPr>
          <p:spPr>
            <a:xfrm rot="0">
              <a:off x="0" y="1523396"/>
              <a:ext cx="1423748" cy="790852"/>
            </a:xfrm>
            <a:prstGeom prst="rect">
              <a:avLst/>
            </a:prstGeom>
          </p:spPr>
          <p:txBody>
            <a:bodyPr anchor="t" rtlCol="false" tIns="0" lIns="0" bIns="0" rIns="0">
              <a:spAutoFit/>
            </a:bodyPr>
            <a:lstStyle/>
            <a:p>
              <a:pPr algn="l">
                <a:lnSpc>
                  <a:spcPts val="4626"/>
                </a:lnSpc>
              </a:pPr>
              <a:r>
                <a:rPr lang="en-US" sz="3304" b="true">
                  <a:solidFill>
                    <a:srgbClr val="0B0B42"/>
                  </a:solidFill>
                  <a:latin typeface="Times New Roman MT Bold"/>
                  <a:ea typeface="Times New Roman MT Bold"/>
                  <a:cs typeface="Times New Roman MT Bold"/>
                  <a:sym typeface="Times New Roman MT Bold"/>
                </a:rPr>
                <a:t>2026</a:t>
              </a:r>
            </a:p>
          </p:txBody>
        </p:sp>
      </p:grpSp>
      <p:sp>
        <p:nvSpPr>
          <p:cNvPr name="TextBox 11" id="11"/>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sld>
</file>

<file path=ppt/slides/slide2.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9974087" y="4638675"/>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FFFFF"/>
            </a:solidFill>
          </p:spPr>
        </p:sp>
      </p:grpSp>
      <p:grpSp>
        <p:nvGrpSpPr>
          <p:cNvPr name="Group 4" id="4"/>
          <p:cNvGrpSpPr/>
          <p:nvPr/>
        </p:nvGrpSpPr>
        <p:grpSpPr>
          <a:xfrm rot="0">
            <a:off x="0" y="0"/>
            <a:ext cx="18288000" cy="952500"/>
            <a:chOff x="0" y="0"/>
            <a:chExt cx="24384000" cy="1270000"/>
          </a:xfrm>
        </p:grpSpPr>
        <p:sp>
          <p:nvSpPr>
            <p:cNvPr name="Freeform 5" id="5"/>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6" id="6"/>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Learning Objectives</a:t>
            </a:r>
          </a:p>
        </p:txBody>
      </p:sp>
      <p:sp>
        <p:nvSpPr>
          <p:cNvPr name="TextBox 7" id="7"/>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02</a:t>
            </a:r>
          </a:p>
        </p:txBody>
      </p:sp>
      <p:sp>
        <p:nvSpPr>
          <p:cNvPr name="TextBox 8" id="8"/>
          <p:cNvSpPr txBox="true"/>
          <p:nvPr/>
        </p:nvSpPr>
        <p:spPr>
          <a:xfrm rot="0">
            <a:off x="952500" y="1171575"/>
            <a:ext cx="16383000" cy="371475"/>
          </a:xfrm>
          <a:prstGeom prst="rect">
            <a:avLst/>
          </a:prstGeom>
        </p:spPr>
        <p:txBody>
          <a:bodyPr anchor="t" rtlCol="false" tIns="0" lIns="0" bIns="0" rIns="0">
            <a:spAutoFit/>
          </a:bodyPr>
          <a:lstStyle/>
          <a:p>
            <a:pPr algn="l" marL="0" indent="0" lvl="0">
              <a:lnSpc>
                <a:spcPts val="3000"/>
              </a:lnSpc>
              <a:spcBef>
                <a:spcPct val="0"/>
              </a:spcBef>
            </a:pPr>
            <a:r>
              <a:rPr lang="en-US" sz="2000" strike="noStrike" u="none">
                <a:solidFill>
                  <a:srgbClr val="666666"/>
                </a:solidFill>
                <a:latin typeface="Aileron"/>
                <a:ea typeface="Aileron"/>
                <a:cs typeface="Aileron"/>
                <a:sym typeface="Aileron"/>
              </a:rPr>
              <a:t>After completing this lesson, students will be able to:</a:t>
            </a:r>
          </a:p>
        </p:txBody>
      </p:sp>
      <p:grpSp>
        <p:nvGrpSpPr>
          <p:cNvPr name="Group 9" id="9"/>
          <p:cNvGrpSpPr/>
          <p:nvPr/>
        </p:nvGrpSpPr>
        <p:grpSpPr>
          <a:xfrm rot="0">
            <a:off x="952500" y="1905000"/>
            <a:ext cx="16383000" cy="666750"/>
            <a:chOff x="0" y="0"/>
            <a:chExt cx="21844000" cy="889000"/>
          </a:xfrm>
        </p:grpSpPr>
        <p:sp>
          <p:nvSpPr>
            <p:cNvPr name="Freeform 10" id="10"/>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F9FAFB"/>
            </a:solidFill>
            <a:ln w="19050" cap="sq">
              <a:solidFill>
                <a:srgbClr val="2145B2"/>
              </a:solidFill>
              <a:prstDash val="solid"/>
              <a:miter/>
            </a:ln>
          </p:spPr>
        </p:sp>
      </p:grpSp>
      <p:grpSp>
        <p:nvGrpSpPr>
          <p:cNvPr name="Group 11" id="11"/>
          <p:cNvGrpSpPr/>
          <p:nvPr/>
        </p:nvGrpSpPr>
        <p:grpSpPr>
          <a:xfrm rot="0">
            <a:off x="1143000" y="2000250"/>
            <a:ext cx="476250" cy="476250"/>
            <a:chOff x="0" y="0"/>
            <a:chExt cx="635000" cy="635000"/>
          </a:xfrm>
        </p:grpSpPr>
        <p:sp>
          <p:nvSpPr>
            <p:cNvPr name="Freeform 12" id="12"/>
            <p:cNvSpPr/>
            <p:nvPr/>
          </p:nvSpPr>
          <p:spPr>
            <a:xfrm flipH="false" flipV="false" rot="0">
              <a:off x="0" y="0"/>
              <a:ext cx="635000" cy="635000"/>
            </a:xfrm>
            <a:custGeom>
              <a:avLst/>
              <a:gdLst/>
              <a:ahLst/>
              <a:cxnLst/>
              <a:rect r="r" b="b" t="t" l="l"/>
              <a:pathLst>
                <a:path h="635000" w="635000">
                  <a:moveTo>
                    <a:pt x="63500" y="0"/>
                  </a:moveTo>
                  <a:lnTo>
                    <a:pt x="571500" y="0"/>
                  </a:lnTo>
                  <a:cubicBezTo>
                    <a:pt x="606570" y="0"/>
                    <a:pt x="635000" y="28430"/>
                    <a:pt x="635000" y="63500"/>
                  </a:cubicBezTo>
                  <a:lnTo>
                    <a:pt x="635000" y="571500"/>
                  </a:lnTo>
                  <a:cubicBezTo>
                    <a:pt x="635000" y="606570"/>
                    <a:pt x="606570" y="635000"/>
                    <a:pt x="571500" y="635000"/>
                  </a:cubicBezTo>
                  <a:lnTo>
                    <a:pt x="63500" y="635000"/>
                  </a:lnTo>
                  <a:cubicBezTo>
                    <a:pt x="28430" y="635000"/>
                    <a:pt x="0" y="606570"/>
                    <a:pt x="0" y="571500"/>
                  </a:cubicBezTo>
                  <a:lnTo>
                    <a:pt x="0" y="63500"/>
                  </a:lnTo>
                  <a:cubicBezTo>
                    <a:pt x="0" y="28430"/>
                    <a:pt x="28430" y="0"/>
                    <a:pt x="63500" y="0"/>
                  </a:cubicBezTo>
                  <a:close/>
                </a:path>
              </a:pathLst>
            </a:custGeom>
            <a:solidFill>
              <a:srgbClr val="2145B2"/>
            </a:solidFill>
          </p:spPr>
        </p:sp>
        <p:sp>
          <p:nvSpPr>
            <p:cNvPr name="TextBox 13" id="13"/>
            <p:cNvSpPr txBox="true"/>
            <p:nvPr/>
          </p:nvSpPr>
          <p:spPr>
            <a:xfrm>
              <a:off x="0" y="-66675"/>
              <a:ext cx="635000" cy="701675"/>
            </a:xfrm>
            <a:prstGeom prst="rect">
              <a:avLst/>
            </a:prstGeom>
          </p:spPr>
          <p:txBody>
            <a:bodyPr anchor="ctr" rtlCol="false" tIns="50800" lIns="50800" bIns="50800" rIns="50800"/>
            <a:lstStyle/>
            <a:p>
              <a:pPr algn="ctr" marL="0" indent="0" lvl="0">
                <a:lnSpc>
                  <a:spcPts val="2520"/>
                </a:lnSpc>
                <a:spcBef>
                  <a:spcPct val="0"/>
                </a:spcBef>
              </a:pPr>
              <a:r>
                <a:rPr lang="en-US" sz="1800" strike="noStrike" u="none">
                  <a:solidFill>
                    <a:srgbClr val="FFFFFF"/>
                  </a:solidFill>
                  <a:latin typeface="Telegraf"/>
                  <a:ea typeface="Telegraf"/>
                  <a:cs typeface="Telegraf"/>
                  <a:sym typeface="Telegraf"/>
                </a:rPr>
                <a:t>01</a:t>
              </a:r>
            </a:p>
          </p:txBody>
        </p:sp>
      </p:grpSp>
      <p:sp>
        <p:nvSpPr>
          <p:cNvPr name="TextBox 14" id="14"/>
          <p:cNvSpPr txBox="true"/>
          <p:nvPr/>
        </p:nvSpPr>
        <p:spPr>
          <a:xfrm rot="0">
            <a:off x="1809750" y="2114550"/>
            <a:ext cx="14287500" cy="284480"/>
          </a:xfrm>
          <a:prstGeom prst="rect">
            <a:avLst/>
          </a:prstGeom>
        </p:spPr>
        <p:txBody>
          <a:bodyPr anchor="t" rtlCol="false" tIns="0" lIns="0" bIns="0" rIns="0">
            <a:spAutoFit/>
          </a:bodyPr>
          <a:lstStyle/>
          <a:p>
            <a:pPr algn="l" marL="0" indent="0" lvl="0">
              <a:lnSpc>
                <a:spcPts val="2199"/>
              </a:lnSpc>
              <a:spcBef>
                <a:spcPct val="0"/>
              </a:spcBef>
            </a:pPr>
            <a:r>
              <a:rPr lang="en-US" sz="2199" strike="noStrike" u="none">
                <a:solidFill>
                  <a:srgbClr val="333333"/>
                </a:solidFill>
                <a:latin typeface="Aileron"/>
                <a:ea typeface="Aileron"/>
                <a:cs typeface="Aileron"/>
                <a:sym typeface="Aileron"/>
              </a:rPr>
              <a:t>Explain the concept of ANOVA</a:t>
            </a:r>
          </a:p>
        </p:txBody>
      </p:sp>
      <p:grpSp>
        <p:nvGrpSpPr>
          <p:cNvPr name="Group 15" id="15"/>
          <p:cNvGrpSpPr/>
          <p:nvPr/>
        </p:nvGrpSpPr>
        <p:grpSpPr>
          <a:xfrm rot="0">
            <a:off x="952500" y="2762250"/>
            <a:ext cx="16383000" cy="666750"/>
            <a:chOff x="0" y="0"/>
            <a:chExt cx="21844000" cy="889000"/>
          </a:xfrm>
        </p:grpSpPr>
        <p:sp>
          <p:nvSpPr>
            <p:cNvPr name="Freeform 16" id="16"/>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F9FAFB"/>
            </a:solidFill>
            <a:ln w="19050" cap="sq">
              <a:solidFill>
                <a:srgbClr val="27AE60"/>
              </a:solidFill>
              <a:prstDash val="solid"/>
              <a:miter/>
            </a:ln>
          </p:spPr>
        </p:sp>
      </p:grpSp>
      <p:grpSp>
        <p:nvGrpSpPr>
          <p:cNvPr name="Group 17" id="17"/>
          <p:cNvGrpSpPr/>
          <p:nvPr/>
        </p:nvGrpSpPr>
        <p:grpSpPr>
          <a:xfrm rot="0">
            <a:off x="1143000" y="2857500"/>
            <a:ext cx="476250" cy="476250"/>
            <a:chOff x="0" y="0"/>
            <a:chExt cx="635000" cy="635000"/>
          </a:xfrm>
        </p:grpSpPr>
        <p:sp>
          <p:nvSpPr>
            <p:cNvPr name="Freeform 18" id="18"/>
            <p:cNvSpPr/>
            <p:nvPr/>
          </p:nvSpPr>
          <p:spPr>
            <a:xfrm flipH="false" flipV="false" rot="0">
              <a:off x="0" y="0"/>
              <a:ext cx="635000" cy="635000"/>
            </a:xfrm>
            <a:custGeom>
              <a:avLst/>
              <a:gdLst/>
              <a:ahLst/>
              <a:cxnLst/>
              <a:rect r="r" b="b" t="t" l="l"/>
              <a:pathLst>
                <a:path h="635000" w="635000">
                  <a:moveTo>
                    <a:pt x="63500" y="0"/>
                  </a:moveTo>
                  <a:lnTo>
                    <a:pt x="571500" y="0"/>
                  </a:lnTo>
                  <a:cubicBezTo>
                    <a:pt x="606570" y="0"/>
                    <a:pt x="635000" y="28430"/>
                    <a:pt x="635000" y="63500"/>
                  </a:cubicBezTo>
                  <a:lnTo>
                    <a:pt x="635000" y="571500"/>
                  </a:lnTo>
                  <a:cubicBezTo>
                    <a:pt x="635000" y="606570"/>
                    <a:pt x="606570" y="635000"/>
                    <a:pt x="571500" y="635000"/>
                  </a:cubicBezTo>
                  <a:lnTo>
                    <a:pt x="63500" y="635000"/>
                  </a:lnTo>
                  <a:cubicBezTo>
                    <a:pt x="28430" y="635000"/>
                    <a:pt x="0" y="606570"/>
                    <a:pt x="0" y="571500"/>
                  </a:cubicBezTo>
                  <a:lnTo>
                    <a:pt x="0" y="63500"/>
                  </a:lnTo>
                  <a:cubicBezTo>
                    <a:pt x="0" y="28430"/>
                    <a:pt x="28430" y="0"/>
                    <a:pt x="63500" y="0"/>
                  </a:cubicBezTo>
                  <a:close/>
                </a:path>
              </a:pathLst>
            </a:custGeom>
            <a:solidFill>
              <a:srgbClr val="27AE60"/>
            </a:solidFill>
          </p:spPr>
        </p:sp>
        <p:sp>
          <p:nvSpPr>
            <p:cNvPr name="TextBox 19" id="19"/>
            <p:cNvSpPr txBox="true"/>
            <p:nvPr/>
          </p:nvSpPr>
          <p:spPr>
            <a:xfrm>
              <a:off x="0" y="-66675"/>
              <a:ext cx="635000" cy="701675"/>
            </a:xfrm>
            <a:prstGeom prst="rect">
              <a:avLst/>
            </a:prstGeom>
          </p:spPr>
          <p:txBody>
            <a:bodyPr anchor="ctr" rtlCol="false" tIns="50800" lIns="50800" bIns="50800" rIns="50800"/>
            <a:lstStyle/>
            <a:p>
              <a:pPr algn="ctr" marL="0" indent="0" lvl="0">
                <a:lnSpc>
                  <a:spcPts val="2520"/>
                </a:lnSpc>
                <a:spcBef>
                  <a:spcPct val="0"/>
                </a:spcBef>
              </a:pPr>
              <a:r>
                <a:rPr lang="en-US" sz="1800" strike="noStrike" u="none">
                  <a:solidFill>
                    <a:srgbClr val="FFFFFF"/>
                  </a:solidFill>
                  <a:latin typeface="Telegraf"/>
                  <a:ea typeface="Telegraf"/>
                  <a:cs typeface="Telegraf"/>
                  <a:sym typeface="Telegraf"/>
                </a:rPr>
                <a:t>02</a:t>
              </a:r>
            </a:p>
          </p:txBody>
        </p:sp>
      </p:grpSp>
      <p:sp>
        <p:nvSpPr>
          <p:cNvPr name="TextBox 20" id="20"/>
          <p:cNvSpPr txBox="true"/>
          <p:nvPr/>
        </p:nvSpPr>
        <p:spPr>
          <a:xfrm rot="0">
            <a:off x="1809750" y="2971800"/>
            <a:ext cx="14287500" cy="284480"/>
          </a:xfrm>
          <a:prstGeom prst="rect">
            <a:avLst/>
          </a:prstGeom>
        </p:spPr>
        <p:txBody>
          <a:bodyPr anchor="t" rtlCol="false" tIns="0" lIns="0" bIns="0" rIns="0">
            <a:spAutoFit/>
          </a:bodyPr>
          <a:lstStyle/>
          <a:p>
            <a:pPr algn="l" marL="0" indent="0" lvl="0">
              <a:lnSpc>
                <a:spcPts val="2199"/>
              </a:lnSpc>
              <a:spcBef>
                <a:spcPct val="0"/>
              </a:spcBef>
            </a:pPr>
            <a:r>
              <a:rPr lang="en-US" sz="2199" strike="noStrike" u="none">
                <a:solidFill>
                  <a:srgbClr val="333333"/>
                </a:solidFill>
                <a:latin typeface="Aileron"/>
                <a:ea typeface="Aileron"/>
                <a:cs typeface="Aileron"/>
                <a:sym typeface="Aileron"/>
              </a:rPr>
              <a:t>Compare means across multiple groups</a:t>
            </a:r>
          </a:p>
        </p:txBody>
      </p:sp>
      <p:grpSp>
        <p:nvGrpSpPr>
          <p:cNvPr name="Group 21" id="21"/>
          <p:cNvGrpSpPr/>
          <p:nvPr/>
        </p:nvGrpSpPr>
        <p:grpSpPr>
          <a:xfrm rot="0">
            <a:off x="952500" y="3619500"/>
            <a:ext cx="16383000" cy="666750"/>
            <a:chOff x="0" y="0"/>
            <a:chExt cx="21844000" cy="889000"/>
          </a:xfrm>
        </p:grpSpPr>
        <p:sp>
          <p:nvSpPr>
            <p:cNvPr name="Freeform 22" id="22"/>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F9FAFB"/>
            </a:solidFill>
            <a:ln w="19050" cap="sq">
              <a:solidFill>
                <a:srgbClr val="E67E22"/>
              </a:solidFill>
              <a:prstDash val="solid"/>
              <a:miter/>
            </a:ln>
          </p:spPr>
        </p:sp>
      </p:grpSp>
      <p:grpSp>
        <p:nvGrpSpPr>
          <p:cNvPr name="Group 23" id="23"/>
          <p:cNvGrpSpPr/>
          <p:nvPr/>
        </p:nvGrpSpPr>
        <p:grpSpPr>
          <a:xfrm rot="0">
            <a:off x="1143000" y="3714750"/>
            <a:ext cx="476250" cy="476250"/>
            <a:chOff x="0" y="0"/>
            <a:chExt cx="635000" cy="635000"/>
          </a:xfrm>
        </p:grpSpPr>
        <p:sp>
          <p:nvSpPr>
            <p:cNvPr name="Freeform 24" id="24"/>
            <p:cNvSpPr/>
            <p:nvPr/>
          </p:nvSpPr>
          <p:spPr>
            <a:xfrm flipH="false" flipV="false" rot="0">
              <a:off x="0" y="0"/>
              <a:ext cx="635000" cy="635000"/>
            </a:xfrm>
            <a:custGeom>
              <a:avLst/>
              <a:gdLst/>
              <a:ahLst/>
              <a:cxnLst/>
              <a:rect r="r" b="b" t="t" l="l"/>
              <a:pathLst>
                <a:path h="635000" w="635000">
                  <a:moveTo>
                    <a:pt x="63500" y="0"/>
                  </a:moveTo>
                  <a:lnTo>
                    <a:pt x="571500" y="0"/>
                  </a:lnTo>
                  <a:cubicBezTo>
                    <a:pt x="606570" y="0"/>
                    <a:pt x="635000" y="28430"/>
                    <a:pt x="635000" y="63500"/>
                  </a:cubicBezTo>
                  <a:lnTo>
                    <a:pt x="635000" y="571500"/>
                  </a:lnTo>
                  <a:cubicBezTo>
                    <a:pt x="635000" y="606570"/>
                    <a:pt x="606570" y="635000"/>
                    <a:pt x="571500" y="635000"/>
                  </a:cubicBezTo>
                  <a:lnTo>
                    <a:pt x="63500" y="635000"/>
                  </a:lnTo>
                  <a:cubicBezTo>
                    <a:pt x="28430" y="635000"/>
                    <a:pt x="0" y="606570"/>
                    <a:pt x="0" y="571500"/>
                  </a:cubicBezTo>
                  <a:lnTo>
                    <a:pt x="0" y="63500"/>
                  </a:lnTo>
                  <a:cubicBezTo>
                    <a:pt x="0" y="28430"/>
                    <a:pt x="28430" y="0"/>
                    <a:pt x="63500" y="0"/>
                  </a:cubicBezTo>
                  <a:close/>
                </a:path>
              </a:pathLst>
            </a:custGeom>
            <a:solidFill>
              <a:srgbClr val="E67E22"/>
            </a:solidFill>
          </p:spPr>
        </p:sp>
        <p:sp>
          <p:nvSpPr>
            <p:cNvPr name="TextBox 25" id="25"/>
            <p:cNvSpPr txBox="true"/>
            <p:nvPr/>
          </p:nvSpPr>
          <p:spPr>
            <a:xfrm>
              <a:off x="0" y="-66675"/>
              <a:ext cx="635000" cy="701675"/>
            </a:xfrm>
            <a:prstGeom prst="rect">
              <a:avLst/>
            </a:prstGeom>
          </p:spPr>
          <p:txBody>
            <a:bodyPr anchor="ctr" rtlCol="false" tIns="50800" lIns="50800" bIns="50800" rIns="50800"/>
            <a:lstStyle/>
            <a:p>
              <a:pPr algn="ctr" marL="0" indent="0" lvl="0">
                <a:lnSpc>
                  <a:spcPts val="2520"/>
                </a:lnSpc>
                <a:spcBef>
                  <a:spcPct val="0"/>
                </a:spcBef>
              </a:pPr>
              <a:r>
                <a:rPr lang="en-US" sz="1800" strike="noStrike" u="none">
                  <a:solidFill>
                    <a:srgbClr val="FFFFFF"/>
                  </a:solidFill>
                  <a:latin typeface="Telegraf"/>
                  <a:ea typeface="Telegraf"/>
                  <a:cs typeface="Telegraf"/>
                  <a:sym typeface="Telegraf"/>
                </a:rPr>
                <a:t>03</a:t>
              </a:r>
            </a:p>
          </p:txBody>
        </p:sp>
      </p:grpSp>
      <p:sp>
        <p:nvSpPr>
          <p:cNvPr name="TextBox 26" id="26"/>
          <p:cNvSpPr txBox="true"/>
          <p:nvPr/>
        </p:nvSpPr>
        <p:spPr>
          <a:xfrm rot="0">
            <a:off x="1809750" y="3829050"/>
            <a:ext cx="14287500" cy="284480"/>
          </a:xfrm>
          <a:prstGeom prst="rect">
            <a:avLst/>
          </a:prstGeom>
        </p:spPr>
        <p:txBody>
          <a:bodyPr anchor="t" rtlCol="false" tIns="0" lIns="0" bIns="0" rIns="0">
            <a:spAutoFit/>
          </a:bodyPr>
          <a:lstStyle/>
          <a:p>
            <a:pPr algn="l" marL="0" indent="0" lvl="0">
              <a:lnSpc>
                <a:spcPts val="2199"/>
              </a:lnSpc>
              <a:spcBef>
                <a:spcPct val="0"/>
              </a:spcBef>
            </a:pPr>
            <a:r>
              <a:rPr lang="en-US" sz="2199" strike="noStrike" u="none">
                <a:solidFill>
                  <a:srgbClr val="333333"/>
                </a:solidFill>
                <a:latin typeface="Aileron"/>
                <a:ea typeface="Aileron"/>
                <a:cs typeface="Aileron"/>
                <a:sym typeface="Aileron"/>
              </a:rPr>
              <a:t>Understand variance in datasets</a:t>
            </a:r>
          </a:p>
        </p:txBody>
      </p:sp>
      <p:grpSp>
        <p:nvGrpSpPr>
          <p:cNvPr name="Group 27" id="27"/>
          <p:cNvGrpSpPr/>
          <p:nvPr/>
        </p:nvGrpSpPr>
        <p:grpSpPr>
          <a:xfrm rot="0">
            <a:off x="952500" y="4476750"/>
            <a:ext cx="16383000" cy="666750"/>
            <a:chOff x="0" y="0"/>
            <a:chExt cx="21844000" cy="889000"/>
          </a:xfrm>
        </p:grpSpPr>
        <p:sp>
          <p:nvSpPr>
            <p:cNvPr name="Freeform 28" id="28"/>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F9FAFB"/>
            </a:solidFill>
            <a:ln w="19050" cap="sq">
              <a:solidFill>
                <a:srgbClr val="8E44AD"/>
              </a:solidFill>
              <a:prstDash val="solid"/>
              <a:miter/>
            </a:ln>
          </p:spPr>
        </p:sp>
      </p:grpSp>
      <p:grpSp>
        <p:nvGrpSpPr>
          <p:cNvPr name="Group 29" id="29"/>
          <p:cNvGrpSpPr/>
          <p:nvPr/>
        </p:nvGrpSpPr>
        <p:grpSpPr>
          <a:xfrm rot="0">
            <a:off x="1143000" y="4572000"/>
            <a:ext cx="476250" cy="476250"/>
            <a:chOff x="0" y="0"/>
            <a:chExt cx="635000" cy="635000"/>
          </a:xfrm>
        </p:grpSpPr>
        <p:sp>
          <p:nvSpPr>
            <p:cNvPr name="Freeform 30" id="30"/>
            <p:cNvSpPr/>
            <p:nvPr/>
          </p:nvSpPr>
          <p:spPr>
            <a:xfrm flipH="false" flipV="false" rot="0">
              <a:off x="0" y="0"/>
              <a:ext cx="635000" cy="635000"/>
            </a:xfrm>
            <a:custGeom>
              <a:avLst/>
              <a:gdLst/>
              <a:ahLst/>
              <a:cxnLst/>
              <a:rect r="r" b="b" t="t" l="l"/>
              <a:pathLst>
                <a:path h="635000" w="635000">
                  <a:moveTo>
                    <a:pt x="63500" y="0"/>
                  </a:moveTo>
                  <a:lnTo>
                    <a:pt x="571500" y="0"/>
                  </a:lnTo>
                  <a:cubicBezTo>
                    <a:pt x="606570" y="0"/>
                    <a:pt x="635000" y="28430"/>
                    <a:pt x="635000" y="63500"/>
                  </a:cubicBezTo>
                  <a:lnTo>
                    <a:pt x="635000" y="571500"/>
                  </a:lnTo>
                  <a:cubicBezTo>
                    <a:pt x="635000" y="606570"/>
                    <a:pt x="606570" y="635000"/>
                    <a:pt x="571500" y="635000"/>
                  </a:cubicBezTo>
                  <a:lnTo>
                    <a:pt x="63500" y="635000"/>
                  </a:lnTo>
                  <a:cubicBezTo>
                    <a:pt x="28430" y="635000"/>
                    <a:pt x="0" y="606570"/>
                    <a:pt x="0" y="571500"/>
                  </a:cubicBezTo>
                  <a:lnTo>
                    <a:pt x="0" y="63500"/>
                  </a:lnTo>
                  <a:cubicBezTo>
                    <a:pt x="0" y="28430"/>
                    <a:pt x="28430" y="0"/>
                    <a:pt x="63500" y="0"/>
                  </a:cubicBezTo>
                  <a:close/>
                </a:path>
              </a:pathLst>
            </a:custGeom>
            <a:solidFill>
              <a:srgbClr val="8E44AD"/>
            </a:solidFill>
          </p:spPr>
        </p:sp>
        <p:sp>
          <p:nvSpPr>
            <p:cNvPr name="TextBox 31" id="31"/>
            <p:cNvSpPr txBox="true"/>
            <p:nvPr/>
          </p:nvSpPr>
          <p:spPr>
            <a:xfrm>
              <a:off x="0" y="-66675"/>
              <a:ext cx="635000" cy="701675"/>
            </a:xfrm>
            <a:prstGeom prst="rect">
              <a:avLst/>
            </a:prstGeom>
          </p:spPr>
          <p:txBody>
            <a:bodyPr anchor="ctr" rtlCol="false" tIns="50800" lIns="50800" bIns="50800" rIns="50800"/>
            <a:lstStyle/>
            <a:p>
              <a:pPr algn="ctr" marL="0" indent="0" lvl="0">
                <a:lnSpc>
                  <a:spcPts val="2520"/>
                </a:lnSpc>
                <a:spcBef>
                  <a:spcPct val="0"/>
                </a:spcBef>
              </a:pPr>
              <a:r>
                <a:rPr lang="en-US" sz="1800" strike="noStrike" u="none">
                  <a:solidFill>
                    <a:srgbClr val="FFFFFF"/>
                  </a:solidFill>
                  <a:latin typeface="Telegraf"/>
                  <a:ea typeface="Telegraf"/>
                  <a:cs typeface="Telegraf"/>
                  <a:sym typeface="Telegraf"/>
                </a:rPr>
                <a:t>04</a:t>
              </a:r>
            </a:p>
          </p:txBody>
        </p:sp>
      </p:grpSp>
      <p:sp>
        <p:nvSpPr>
          <p:cNvPr name="TextBox 32" id="32"/>
          <p:cNvSpPr txBox="true"/>
          <p:nvPr/>
        </p:nvSpPr>
        <p:spPr>
          <a:xfrm rot="0">
            <a:off x="1809750" y="4686300"/>
            <a:ext cx="14287500" cy="284480"/>
          </a:xfrm>
          <a:prstGeom prst="rect">
            <a:avLst/>
          </a:prstGeom>
        </p:spPr>
        <p:txBody>
          <a:bodyPr anchor="t" rtlCol="false" tIns="0" lIns="0" bIns="0" rIns="0">
            <a:spAutoFit/>
          </a:bodyPr>
          <a:lstStyle/>
          <a:p>
            <a:pPr algn="l" marL="0" indent="0" lvl="0">
              <a:lnSpc>
                <a:spcPts val="2199"/>
              </a:lnSpc>
              <a:spcBef>
                <a:spcPct val="0"/>
              </a:spcBef>
            </a:pPr>
            <a:r>
              <a:rPr lang="en-US" sz="2199" strike="noStrike" u="none">
                <a:solidFill>
                  <a:srgbClr val="333333"/>
                </a:solidFill>
                <a:latin typeface="Aileron"/>
                <a:ea typeface="Aileron"/>
                <a:cs typeface="Aileron"/>
                <a:sym typeface="Aileron"/>
              </a:rPr>
              <a:t>Interpret ANOVA results</a:t>
            </a:r>
          </a:p>
        </p:txBody>
      </p:sp>
      <p:grpSp>
        <p:nvGrpSpPr>
          <p:cNvPr name="Group 33" id="33"/>
          <p:cNvGrpSpPr/>
          <p:nvPr/>
        </p:nvGrpSpPr>
        <p:grpSpPr>
          <a:xfrm rot="0">
            <a:off x="952500" y="5334000"/>
            <a:ext cx="16383000" cy="666750"/>
            <a:chOff x="0" y="0"/>
            <a:chExt cx="21844000" cy="889000"/>
          </a:xfrm>
        </p:grpSpPr>
        <p:sp>
          <p:nvSpPr>
            <p:cNvPr name="Freeform 34" id="34"/>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F9FAFB"/>
            </a:solidFill>
            <a:ln w="19050" cap="sq">
              <a:solidFill>
                <a:srgbClr val="E53935"/>
              </a:solidFill>
              <a:prstDash val="solid"/>
              <a:miter/>
            </a:ln>
          </p:spPr>
        </p:sp>
      </p:grpSp>
      <p:grpSp>
        <p:nvGrpSpPr>
          <p:cNvPr name="Group 35" id="35"/>
          <p:cNvGrpSpPr/>
          <p:nvPr/>
        </p:nvGrpSpPr>
        <p:grpSpPr>
          <a:xfrm rot="0">
            <a:off x="1143000" y="5429250"/>
            <a:ext cx="476250" cy="476250"/>
            <a:chOff x="0" y="0"/>
            <a:chExt cx="635000" cy="635000"/>
          </a:xfrm>
        </p:grpSpPr>
        <p:sp>
          <p:nvSpPr>
            <p:cNvPr name="Freeform 36" id="36"/>
            <p:cNvSpPr/>
            <p:nvPr/>
          </p:nvSpPr>
          <p:spPr>
            <a:xfrm flipH="false" flipV="false" rot="0">
              <a:off x="0" y="0"/>
              <a:ext cx="635000" cy="635000"/>
            </a:xfrm>
            <a:custGeom>
              <a:avLst/>
              <a:gdLst/>
              <a:ahLst/>
              <a:cxnLst/>
              <a:rect r="r" b="b" t="t" l="l"/>
              <a:pathLst>
                <a:path h="635000" w="635000">
                  <a:moveTo>
                    <a:pt x="63500" y="0"/>
                  </a:moveTo>
                  <a:lnTo>
                    <a:pt x="571500" y="0"/>
                  </a:lnTo>
                  <a:cubicBezTo>
                    <a:pt x="606570" y="0"/>
                    <a:pt x="635000" y="28430"/>
                    <a:pt x="635000" y="63500"/>
                  </a:cubicBezTo>
                  <a:lnTo>
                    <a:pt x="635000" y="571500"/>
                  </a:lnTo>
                  <a:cubicBezTo>
                    <a:pt x="635000" y="606570"/>
                    <a:pt x="606570" y="635000"/>
                    <a:pt x="571500" y="635000"/>
                  </a:cubicBezTo>
                  <a:lnTo>
                    <a:pt x="63500" y="635000"/>
                  </a:lnTo>
                  <a:cubicBezTo>
                    <a:pt x="28430" y="635000"/>
                    <a:pt x="0" y="606570"/>
                    <a:pt x="0" y="571500"/>
                  </a:cubicBezTo>
                  <a:lnTo>
                    <a:pt x="0" y="63500"/>
                  </a:lnTo>
                  <a:cubicBezTo>
                    <a:pt x="0" y="28430"/>
                    <a:pt x="28430" y="0"/>
                    <a:pt x="63500" y="0"/>
                  </a:cubicBezTo>
                  <a:close/>
                </a:path>
              </a:pathLst>
            </a:custGeom>
            <a:solidFill>
              <a:srgbClr val="E53935"/>
            </a:solidFill>
          </p:spPr>
        </p:sp>
        <p:sp>
          <p:nvSpPr>
            <p:cNvPr name="TextBox 37" id="37"/>
            <p:cNvSpPr txBox="true"/>
            <p:nvPr/>
          </p:nvSpPr>
          <p:spPr>
            <a:xfrm>
              <a:off x="0" y="-66675"/>
              <a:ext cx="635000" cy="701675"/>
            </a:xfrm>
            <a:prstGeom prst="rect">
              <a:avLst/>
            </a:prstGeom>
          </p:spPr>
          <p:txBody>
            <a:bodyPr anchor="ctr" rtlCol="false" tIns="50800" lIns="50800" bIns="50800" rIns="50800"/>
            <a:lstStyle/>
            <a:p>
              <a:pPr algn="ctr" marL="0" indent="0" lvl="0">
                <a:lnSpc>
                  <a:spcPts val="2520"/>
                </a:lnSpc>
                <a:spcBef>
                  <a:spcPct val="0"/>
                </a:spcBef>
              </a:pPr>
              <a:r>
                <a:rPr lang="en-US" sz="1800" strike="noStrike" u="none">
                  <a:solidFill>
                    <a:srgbClr val="FFFFFF"/>
                  </a:solidFill>
                  <a:latin typeface="Telegraf"/>
                  <a:ea typeface="Telegraf"/>
                  <a:cs typeface="Telegraf"/>
                  <a:sym typeface="Telegraf"/>
                </a:rPr>
                <a:t>05</a:t>
              </a:r>
            </a:p>
          </p:txBody>
        </p:sp>
      </p:grpSp>
      <p:sp>
        <p:nvSpPr>
          <p:cNvPr name="TextBox 38" id="38"/>
          <p:cNvSpPr txBox="true"/>
          <p:nvPr/>
        </p:nvSpPr>
        <p:spPr>
          <a:xfrm rot="0">
            <a:off x="1809750" y="5543550"/>
            <a:ext cx="14287500" cy="284480"/>
          </a:xfrm>
          <a:prstGeom prst="rect">
            <a:avLst/>
          </a:prstGeom>
        </p:spPr>
        <p:txBody>
          <a:bodyPr anchor="t" rtlCol="false" tIns="0" lIns="0" bIns="0" rIns="0">
            <a:spAutoFit/>
          </a:bodyPr>
          <a:lstStyle/>
          <a:p>
            <a:pPr algn="l" marL="0" indent="0" lvl="0">
              <a:lnSpc>
                <a:spcPts val="2199"/>
              </a:lnSpc>
              <a:spcBef>
                <a:spcPct val="0"/>
              </a:spcBef>
            </a:pPr>
            <a:r>
              <a:rPr lang="en-US" sz="2199" strike="noStrike" u="none">
                <a:solidFill>
                  <a:srgbClr val="333333"/>
                </a:solidFill>
                <a:latin typeface="Aileron"/>
                <a:ea typeface="Aileron"/>
                <a:cs typeface="Aileron"/>
                <a:sym typeface="Aileron"/>
              </a:rPr>
              <a:t>Use ANOVA to support data-driven decisions</a:t>
            </a:r>
          </a:p>
        </p:txBody>
      </p:sp>
      <p:grpSp>
        <p:nvGrpSpPr>
          <p:cNvPr name="Group 39" id="39"/>
          <p:cNvGrpSpPr/>
          <p:nvPr/>
        </p:nvGrpSpPr>
        <p:grpSpPr>
          <a:xfrm rot="0">
            <a:off x="952500" y="6524625"/>
            <a:ext cx="16383000" cy="762000"/>
            <a:chOff x="0" y="0"/>
            <a:chExt cx="21844000" cy="1016000"/>
          </a:xfrm>
        </p:grpSpPr>
        <p:grpSp>
          <p:nvGrpSpPr>
            <p:cNvPr name="Group 40" id="40"/>
            <p:cNvGrpSpPr/>
            <p:nvPr/>
          </p:nvGrpSpPr>
          <p:grpSpPr>
            <a:xfrm rot="0">
              <a:off x="0" y="0"/>
              <a:ext cx="21844000" cy="1016000"/>
              <a:chOff x="0" y="0"/>
              <a:chExt cx="21844000" cy="1016000"/>
            </a:xfrm>
          </p:grpSpPr>
          <p:sp>
            <p:nvSpPr>
              <p:cNvPr name="Freeform 41" id="41"/>
              <p:cNvSpPr/>
              <p:nvPr/>
            </p:nvSpPr>
            <p:spPr>
              <a:xfrm flipH="false" flipV="false" rot="0">
                <a:off x="0" y="0"/>
                <a:ext cx="21844000" cy="1016000"/>
              </a:xfrm>
              <a:custGeom>
                <a:avLst/>
                <a:gdLst/>
                <a:ahLst/>
                <a:cxnLst/>
                <a:rect r="r" b="b" t="t" l="l"/>
                <a:pathLst>
                  <a:path h="1016000" w="21844000">
                    <a:moveTo>
                      <a:pt x="101600" y="0"/>
                    </a:moveTo>
                    <a:lnTo>
                      <a:pt x="21742400" y="0"/>
                    </a:lnTo>
                    <a:cubicBezTo>
                      <a:pt x="21798513" y="0"/>
                      <a:pt x="21844000" y="45488"/>
                      <a:pt x="21844000" y="101600"/>
                    </a:cubicBezTo>
                    <a:lnTo>
                      <a:pt x="21844000" y="914400"/>
                    </a:lnTo>
                    <a:cubicBezTo>
                      <a:pt x="21844000" y="970512"/>
                      <a:pt x="21798513" y="1016000"/>
                      <a:pt x="21742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EEF2FF"/>
              </a:solidFill>
              <a:ln w="19050" cap="sq">
                <a:solidFill>
                  <a:srgbClr val="2145B2"/>
                </a:solidFill>
                <a:prstDash val="solid"/>
                <a:miter/>
              </a:ln>
            </p:spPr>
          </p:sp>
        </p:grpSp>
        <p:sp>
          <p:nvSpPr>
            <p:cNvPr name="TextBox 42" id="42"/>
            <p:cNvSpPr txBox="true"/>
            <p:nvPr/>
          </p:nvSpPr>
          <p:spPr>
            <a:xfrm rot="0">
              <a:off x="762000" y="333375"/>
              <a:ext cx="20320000" cy="369358"/>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1A2E5A"/>
                  </a:solidFill>
                  <a:latin typeface="Aileron Bold"/>
                  <a:ea typeface="Aileron Bold"/>
                  <a:cs typeface="Aileron Bold"/>
                  <a:sym typeface="Aileron Bold"/>
                </a:rPr>
                <a:t>Key Insight:</a:t>
              </a:r>
              <a:r>
                <a:rPr lang="en-US" sz="2000" strike="noStrike" u="none">
                  <a:solidFill>
                    <a:srgbClr val="1A2E5A"/>
                  </a:solidFill>
                  <a:latin typeface="Aileron"/>
                  <a:ea typeface="Aileron"/>
                  <a:cs typeface="Aileron"/>
                  <a:sym typeface="Aileron"/>
                </a:rPr>
                <a:t>  ANOVA is not just about comparing means — it is a tool for data-driven decision making.</a:t>
              </a:r>
            </a:p>
          </p:txBody>
        </p:sp>
      </p:grpSp>
    </p:spTree>
  </p:cSld>
  <p:clrMapOvr>
    <a:masterClrMapping/>
  </p:clrMapOvr>
  <p:transition spd="slow">
    <p:push dir="l"/>
  </p:transition>
</p:sld>
</file>

<file path=ppt/slides/slide3.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42875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From Regression to Group Comparison</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03</a:t>
            </a:r>
          </a:p>
        </p:txBody>
      </p:sp>
      <p:sp>
        <p:nvSpPr>
          <p:cNvPr name="TextBox 6" id="6"/>
          <p:cNvSpPr txBox="true"/>
          <p:nvPr/>
        </p:nvSpPr>
        <p:spPr>
          <a:xfrm rot="0">
            <a:off x="2476500" y="1209675"/>
            <a:ext cx="13335000" cy="327025"/>
          </a:xfrm>
          <a:prstGeom prst="rect">
            <a:avLst/>
          </a:prstGeom>
        </p:spPr>
        <p:txBody>
          <a:bodyPr anchor="t" rtlCol="false" tIns="0" lIns="0" bIns="0" rIns="0">
            <a:spAutoFit/>
          </a:bodyPr>
          <a:lstStyle/>
          <a:p>
            <a:pPr algn="ctr" marL="0" indent="0" lvl="0">
              <a:lnSpc>
                <a:spcPts val="2600"/>
              </a:lnSpc>
              <a:spcBef>
                <a:spcPct val="0"/>
              </a:spcBef>
            </a:pPr>
            <a:r>
              <a:rPr lang="en-US" sz="2000" strike="noStrike" u="none">
                <a:solidFill>
                  <a:srgbClr val="666666"/>
                </a:solidFill>
                <a:latin typeface="Aileron"/>
                <a:ea typeface="Aileron"/>
                <a:cs typeface="Aileron"/>
                <a:sym typeface="Aileron"/>
              </a:rPr>
              <a:t>Previously, we studied relationships between variables. Today, we analyze differences between groups.</a:t>
            </a:r>
          </a:p>
        </p:txBody>
      </p:sp>
      <p:grpSp>
        <p:nvGrpSpPr>
          <p:cNvPr name="Group 7" id="7"/>
          <p:cNvGrpSpPr/>
          <p:nvPr/>
        </p:nvGrpSpPr>
        <p:grpSpPr>
          <a:xfrm rot="0">
            <a:off x="1143000" y="1857375"/>
            <a:ext cx="7239000" cy="3238500"/>
            <a:chOff x="0" y="0"/>
            <a:chExt cx="9652000" cy="4318000"/>
          </a:xfrm>
        </p:grpSpPr>
        <p:sp>
          <p:nvSpPr>
            <p:cNvPr name="Freeform 8" id="8"/>
            <p:cNvSpPr/>
            <p:nvPr/>
          </p:nvSpPr>
          <p:spPr>
            <a:xfrm flipH="false" flipV="false" rot="0">
              <a:off x="0" y="0"/>
              <a:ext cx="9652000" cy="4318000"/>
            </a:xfrm>
            <a:custGeom>
              <a:avLst/>
              <a:gdLst/>
              <a:ahLst/>
              <a:cxnLst/>
              <a:rect r="r" b="b" t="t" l="l"/>
              <a:pathLst>
                <a:path h="4318000" w="9652000">
                  <a:moveTo>
                    <a:pt x="431800" y="0"/>
                  </a:moveTo>
                  <a:lnTo>
                    <a:pt x="9220200" y="0"/>
                  </a:lnTo>
                  <a:cubicBezTo>
                    <a:pt x="9458677" y="0"/>
                    <a:pt x="9652000" y="193323"/>
                    <a:pt x="9652000" y="431800"/>
                  </a:cubicBezTo>
                  <a:lnTo>
                    <a:pt x="9652000" y="3886200"/>
                  </a:lnTo>
                  <a:cubicBezTo>
                    <a:pt x="9652000" y="4124677"/>
                    <a:pt x="9458677" y="4318000"/>
                    <a:pt x="9220200" y="4318000"/>
                  </a:cubicBezTo>
                  <a:lnTo>
                    <a:pt x="431800" y="4318000"/>
                  </a:lnTo>
                  <a:cubicBezTo>
                    <a:pt x="193323" y="4318000"/>
                    <a:pt x="0" y="4124677"/>
                    <a:pt x="0" y="3886200"/>
                  </a:cubicBezTo>
                  <a:lnTo>
                    <a:pt x="0" y="431800"/>
                  </a:lnTo>
                  <a:cubicBezTo>
                    <a:pt x="0" y="193323"/>
                    <a:pt x="193323" y="0"/>
                    <a:pt x="431800" y="0"/>
                  </a:cubicBezTo>
                  <a:close/>
                </a:path>
              </a:pathLst>
            </a:custGeom>
            <a:solidFill>
              <a:srgbClr val="F5F7FA"/>
            </a:solidFill>
            <a:ln w="19050" cap="sq">
              <a:solidFill>
                <a:srgbClr val="D0D5DD"/>
              </a:solidFill>
              <a:prstDash val="solid"/>
              <a:miter/>
            </a:ln>
          </p:spPr>
        </p:sp>
      </p:grpSp>
      <p:grpSp>
        <p:nvGrpSpPr>
          <p:cNvPr name="Group 9" id="9"/>
          <p:cNvGrpSpPr/>
          <p:nvPr/>
        </p:nvGrpSpPr>
        <p:grpSpPr>
          <a:xfrm rot="0">
            <a:off x="1143000" y="1857375"/>
            <a:ext cx="7239000" cy="476250"/>
            <a:chOff x="0" y="0"/>
            <a:chExt cx="9652000" cy="635000"/>
          </a:xfrm>
        </p:grpSpPr>
        <p:sp>
          <p:nvSpPr>
            <p:cNvPr name="Freeform 10" id="10"/>
            <p:cNvSpPr/>
            <p:nvPr/>
          </p:nvSpPr>
          <p:spPr>
            <a:xfrm flipH="false" flipV="false" rot="0">
              <a:off x="0" y="0"/>
              <a:ext cx="9652000" cy="635000"/>
            </a:xfrm>
            <a:custGeom>
              <a:avLst/>
              <a:gdLst/>
              <a:ahLst/>
              <a:cxnLst/>
              <a:rect r="r" b="b" t="t" l="l"/>
              <a:pathLst>
                <a:path h="635000" w="9652000">
                  <a:moveTo>
                    <a:pt x="0" y="0"/>
                  </a:moveTo>
                  <a:lnTo>
                    <a:pt x="9652000" y="0"/>
                  </a:lnTo>
                  <a:lnTo>
                    <a:pt x="9652000" y="635000"/>
                  </a:lnTo>
                  <a:lnTo>
                    <a:pt x="0" y="635000"/>
                  </a:lnTo>
                  <a:close/>
                </a:path>
              </a:pathLst>
            </a:custGeom>
            <a:solidFill>
              <a:srgbClr val="E8ECF2"/>
            </a:solidFill>
          </p:spPr>
        </p:sp>
      </p:grpSp>
      <p:sp>
        <p:nvSpPr>
          <p:cNvPr name="TextBox 11" id="11"/>
          <p:cNvSpPr txBox="true"/>
          <p:nvPr/>
        </p:nvSpPr>
        <p:spPr>
          <a:xfrm rot="0">
            <a:off x="1905000" y="1943100"/>
            <a:ext cx="5715000" cy="313055"/>
          </a:xfrm>
          <a:prstGeom prst="rect">
            <a:avLst/>
          </a:prstGeom>
        </p:spPr>
        <p:txBody>
          <a:bodyPr anchor="t" rtlCol="false" tIns="0" lIns="0" bIns="0" rIns="0">
            <a:spAutoFit/>
          </a:bodyPr>
          <a:lstStyle/>
          <a:p>
            <a:pPr algn="ctr"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Previous Topic</a:t>
            </a:r>
          </a:p>
        </p:txBody>
      </p:sp>
      <p:sp>
        <p:nvSpPr>
          <p:cNvPr name="TextBox 12" id="12"/>
          <p:cNvSpPr txBox="true"/>
          <p:nvPr/>
        </p:nvSpPr>
        <p:spPr>
          <a:xfrm rot="0">
            <a:off x="1619250" y="2571750"/>
            <a:ext cx="6191250" cy="333375"/>
          </a:xfrm>
          <a:prstGeom prst="rect">
            <a:avLst/>
          </a:prstGeom>
        </p:spPr>
        <p:txBody>
          <a:bodyPr anchor="t" rtlCol="false" tIns="0" lIns="0" bIns="0" rIns="0">
            <a:spAutoFit/>
          </a:bodyPr>
          <a:lstStyle/>
          <a:p>
            <a:pPr algn="l" marL="0" indent="0" lvl="0">
              <a:lnSpc>
                <a:spcPts val="2639"/>
              </a:lnSpc>
              <a:spcBef>
                <a:spcPct val="0"/>
              </a:spcBef>
            </a:pPr>
            <a:r>
              <a:rPr lang="en-US" sz="2199" strike="noStrike" u="none">
                <a:solidFill>
                  <a:srgbClr val="333333"/>
                </a:solidFill>
                <a:latin typeface="Aileron"/>
                <a:ea typeface="Aileron"/>
                <a:cs typeface="Aileron"/>
                <a:sym typeface="Aileron"/>
              </a:rPr>
              <a:t>•  Correlation</a:t>
            </a:r>
          </a:p>
        </p:txBody>
      </p:sp>
      <p:sp>
        <p:nvSpPr>
          <p:cNvPr name="TextBox 13" id="13"/>
          <p:cNvSpPr txBox="true"/>
          <p:nvPr/>
        </p:nvSpPr>
        <p:spPr>
          <a:xfrm rot="0">
            <a:off x="1619250" y="3190875"/>
            <a:ext cx="6191250" cy="333375"/>
          </a:xfrm>
          <a:prstGeom prst="rect">
            <a:avLst/>
          </a:prstGeom>
        </p:spPr>
        <p:txBody>
          <a:bodyPr anchor="t" rtlCol="false" tIns="0" lIns="0" bIns="0" rIns="0">
            <a:spAutoFit/>
          </a:bodyPr>
          <a:lstStyle/>
          <a:p>
            <a:pPr algn="l" marL="0" indent="0" lvl="0">
              <a:lnSpc>
                <a:spcPts val="2639"/>
              </a:lnSpc>
              <a:spcBef>
                <a:spcPct val="0"/>
              </a:spcBef>
            </a:pPr>
            <a:r>
              <a:rPr lang="en-US" sz="2199" strike="noStrike" u="none">
                <a:solidFill>
                  <a:srgbClr val="333333"/>
                </a:solidFill>
                <a:latin typeface="Aileron"/>
                <a:ea typeface="Aileron"/>
                <a:cs typeface="Aileron"/>
                <a:sym typeface="Aileron"/>
              </a:rPr>
              <a:t>•  Regression</a:t>
            </a:r>
          </a:p>
        </p:txBody>
      </p:sp>
      <p:sp>
        <p:nvSpPr>
          <p:cNvPr name="TextBox 14" id="14"/>
          <p:cNvSpPr txBox="true"/>
          <p:nvPr/>
        </p:nvSpPr>
        <p:spPr>
          <a:xfrm rot="0">
            <a:off x="1619250" y="3810000"/>
            <a:ext cx="6191250" cy="333375"/>
          </a:xfrm>
          <a:prstGeom prst="rect">
            <a:avLst/>
          </a:prstGeom>
        </p:spPr>
        <p:txBody>
          <a:bodyPr anchor="t" rtlCol="false" tIns="0" lIns="0" bIns="0" rIns="0">
            <a:spAutoFit/>
          </a:bodyPr>
          <a:lstStyle/>
          <a:p>
            <a:pPr algn="l" marL="0" indent="0" lvl="0">
              <a:lnSpc>
                <a:spcPts val="2639"/>
              </a:lnSpc>
              <a:spcBef>
                <a:spcPct val="0"/>
              </a:spcBef>
            </a:pPr>
            <a:r>
              <a:rPr lang="en-US" sz="2199" strike="noStrike" u="none">
                <a:solidFill>
                  <a:srgbClr val="333333"/>
                </a:solidFill>
                <a:latin typeface="Aileron"/>
                <a:ea typeface="Aileron"/>
                <a:cs typeface="Aileron"/>
                <a:sym typeface="Aileron"/>
              </a:rPr>
              <a:t>•  Prediction</a:t>
            </a:r>
          </a:p>
        </p:txBody>
      </p:sp>
      <p:sp>
        <p:nvSpPr>
          <p:cNvPr name="TextBox 15" id="15"/>
          <p:cNvSpPr txBox="true"/>
          <p:nvPr/>
        </p:nvSpPr>
        <p:spPr>
          <a:xfrm rot="0">
            <a:off x="1619250" y="4429125"/>
            <a:ext cx="6191250" cy="333375"/>
          </a:xfrm>
          <a:prstGeom prst="rect">
            <a:avLst/>
          </a:prstGeom>
        </p:spPr>
        <p:txBody>
          <a:bodyPr anchor="t" rtlCol="false" tIns="0" lIns="0" bIns="0" rIns="0">
            <a:spAutoFit/>
          </a:bodyPr>
          <a:lstStyle/>
          <a:p>
            <a:pPr algn="l" marL="0" indent="0" lvl="0">
              <a:lnSpc>
                <a:spcPts val="2639"/>
              </a:lnSpc>
              <a:spcBef>
                <a:spcPct val="0"/>
              </a:spcBef>
            </a:pPr>
            <a:r>
              <a:rPr lang="en-US" sz="2199" strike="noStrike" u="none">
                <a:solidFill>
                  <a:srgbClr val="333333"/>
                </a:solidFill>
                <a:latin typeface="Aileron"/>
                <a:ea typeface="Aileron"/>
                <a:cs typeface="Aileron"/>
                <a:sym typeface="Aileron"/>
              </a:rPr>
              <a:t>•  Relationship between variables</a:t>
            </a:r>
          </a:p>
        </p:txBody>
      </p:sp>
      <p:sp>
        <p:nvSpPr>
          <p:cNvPr name="TextBox 16" id="16"/>
          <p:cNvSpPr txBox="true"/>
          <p:nvPr/>
        </p:nvSpPr>
        <p:spPr>
          <a:xfrm rot="0">
            <a:off x="8667750" y="3057525"/>
            <a:ext cx="952500" cy="876300"/>
          </a:xfrm>
          <a:prstGeom prst="rect">
            <a:avLst/>
          </a:prstGeom>
        </p:spPr>
        <p:txBody>
          <a:bodyPr anchor="t" rtlCol="false" tIns="0" lIns="0" bIns="0" rIns="0">
            <a:spAutoFit/>
          </a:bodyPr>
          <a:lstStyle/>
          <a:p>
            <a:pPr algn="ctr" marL="0" indent="0" lvl="0">
              <a:lnSpc>
                <a:spcPts val="6000"/>
              </a:lnSpc>
              <a:spcBef>
                <a:spcPct val="0"/>
              </a:spcBef>
            </a:pPr>
            <a:r>
              <a:rPr lang="en-US" sz="6000" strike="noStrike" u="none">
                <a:solidFill>
                  <a:srgbClr val="2145B2"/>
                </a:solidFill>
                <a:latin typeface="Telegraf"/>
                <a:ea typeface="Telegraf"/>
                <a:cs typeface="Telegraf"/>
                <a:sym typeface="Telegraf"/>
              </a:rPr>
              <a:t>→</a:t>
            </a:r>
          </a:p>
        </p:txBody>
      </p:sp>
      <p:grpSp>
        <p:nvGrpSpPr>
          <p:cNvPr name="Group 17" id="17"/>
          <p:cNvGrpSpPr/>
          <p:nvPr/>
        </p:nvGrpSpPr>
        <p:grpSpPr>
          <a:xfrm rot="0">
            <a:off x="9906000" y="1857375"/>
            <a:ext cx="7239000" cy="3238500"/>
            <a:chOff x="0" y="0"/>
            <a:chExt cx="9652000" cy="4318000"/>
          </a:xfrm>
        </p:grpSpPr>
        <p:sp>
          <p:nvSpPr>
            <p:cNvPr name="Freeform 18" id="18"/>
            <p:cNvSpPr/>
            <p:nvPr/>
          </p:nvSpPr>
          <p:spPr>
            <a:xfrm flipH="false" flipV="false" rot="0">
              <a:off x="0" y="0"/>
              <a:ext cx="9652000" cy="4318000"/>
            </a:xfrm>
            <a:custGeom>
              <a:avLst/>
              <a:gdLst/>
              <a:ahLst/>
              <a:cxnLst/>
              <a:rect r="r" b="b" t="t" l="l"/>
              <a:pathLst>
                <a:path h="4318000" w="9652000">
                  <a:moveTo>
                    <a:pt x="431800" y="0"/>
                  </a:moveTo>
                  <a:lnTo>
                    <a:pt x="9220200" y="0"/>
                  </a:lnTo>
                  <a:cubicBezTo>
                    <a:pt x="9458677" y="0"/>
                    <a:pt x="9652000" y="193323"/>
                    <a:pt x="9652000" y="431800"/>
                  </a:cubicBezTo>
                  <a:lnTo>
                    <a:pt x="9652000" y="3886200"/>
                  </a:lnTo>
                  <a:cubicBezTo>
                    <a:pt x="9652000" y="4124677"/>
                    <a:pt x="9458677" y="4318000"/>
                    <a:pt x="9220200" y="4318000"/>
                  </a:cubicBezTo>
                  <a:lnTo>
                    <a:pt x="431800" y="4318000"/>
                  </a:lnTo>
                  <a:cubicBezTo>
                    <a:pt x="193323" y="4318000"/>
                    <a:pt x="0" y="4124677"/>
                    <a:pt x="0" y="3886200"/>
                  </a:cubicBezTo>
                  <a:lnTo>
                    <a:pt x="0" y="431800"/>
                  </a:lnTo>
                  <a:cubicBezTo>
                    <a:pt x="0" y="193323"/>
                    <a:pt x="193323" y="0"/>
                    <a:pt x="431800" y="0"/>
                  </a:cubicBezTo>
                  <a:close/>
                </a:path>
              </a:pathLst>
            </a:custGeom>
            <a:solidFill>
              <a:srgbClr val="1A2E5A"/>
            </a:solidFill>
          </p:spPr>
        </p:sp>
      </p:grpSp>
      <p:grpSp>
        <p:nvGrpSpPr>
          <p:cNvPr name="Group 19" id="19"/>
          <p:cNvGrpSpPr/>
          <p:nvPr/>
        </p:nvGrpSpPr>
        <p:grpSpPr>
          <a:xfrm rot="0">
            <a:off x="9906000" y="1857375"/>
            <a:ext cx="7239000" cy="476250"/>
            <a:chOff x="0" y="0"/>
            <a:chExt cx="9652000" cy="635000"/>
          </a:xfrm>
        </p:grpSpPr>
        <p:sp>
          <p:nvSpPr>
            <p:cNvPr name="Freeform 20" id="20"/>
            <p:cNvSpPr/>
            <p:nvPr/>
          </p:nvSpPr>
          <p:spPr>
            <a:xfrm flipH="false" flipV="false" rot="0">
              <a:off x="0" y="0"/>
              <a:ext cx="9652000" cy="635000"/>
            </a:xfrm>
            <a:custGeom>
              <a:avLst/>
              <a:gdLst/>
              <a:ahLst/>
              <a:cxnLst/>
              <a:rect r="r" b="b" t="t" l="l"/>
              <a:pathLst>
                <a:path h="635000" w="9652000">
                  <a:moveTo>
                    <a:pt x="0" y="0"/>
                  </a:moveTo>
                  <a:lnTo>
                    <a:pt x="9652000" y="0"/>
                  </a:lnTo>
                  <a:lnTo>
                    <a:pt x="9652000" y="635000"/>
                  </a:lnTo>
                  <a:lnTo>
                    <a:pt x="0" y="635000"/>
                  </a:lnTo>
                  <a:close/>
                </a:path>
              </a:pathLst>
            </a:custGeom>
            <a:solidFill>
              <a:srgbClr val="142347"/>
            </a:solidFill>
          </p:spPr>
        </p:sp>
      </p:grpSp>
      <p:sp>
        <p:nvSpPr>
          <p:cNvPr name="TextBox 21" id="21"/>
          <p:cNvSpPr txBox="true"/>
          <p:nvPr/>
        </p:nvSpPr>
        <p:spPr>
          <a:xfrm rot="0">
            <a:off x="10668000" y="1943100"/>
            <a:ext cx="5715000" cy="313055"/>
          </a:xfrm>
          <a:prstGeom prst="rect">
            <a:avLst/>
          </a:prstGeom>
        </p:spPr>
        <p:txBody>
          <a:bodyPr anchor="t" rtlCol="false" tIns="0" lIns="0" bIns="0" rIns="0">
            <a:spAutoFit/>
          </a:bodyPr>
          <a:lstStyle/>
          <a:p>
            <a:pPr algn="ctr" marL="0" indent="0" lvl="0">
              <a:lnSpc>
                <a:spcPts val="2199"/>
              </a:lnSpc>
              <a:spcBef>
                <a:spcPct val="0"/>
              </a:spcBef>
            </a:pPr>
            <a:r>
              <a:rPr lang="en-US" b="true" sz="2199" strike="noStrike" u="none">
                <a:solidFill>
                  <a:srgbClr val="FFFFFF"/>
                </a:solidFill>
                <a:latin typeface="Telegraf Bold"/>
                <a:ea typeface="Telegraf Bold"/>
                <a:cs typeface="Telegraf Bold"/>
                <a:sym typeface="Telegraf Bold"/>
              </a:rPr>
              <a:t>Today's Focus</a:t>
            </a:r>
          </a:p>
        </p:txBody>
      </p:sp>
      <p:sp>
        <p:nvSpPr>
          <p:cNvPr name="TextBox 22" id="22"/>
          <p:cNvSpPr txBox="true"/>
          <p:nvPr/>
        </p:nvSpPr>
        <p:spPr>
          <a:xfrm rot="0">
            <a:off x="10382250" y="2571750"/>
            <a:ext cx="6191250" cy="333375"/>
          </a:xfrm>
          <a:prstGeom prst="rect">
            <a:avLst/>
          </a:prstGeom>
        </p:spPr>
        <p:txBody>
          <a:bodyPr anchor="t" rtlCol="false" tIns="0" lIns="0" bIns="0" rIns="0">
            <a:spAutoFit/>
          </a:bodyPr>
          <a:lstStyle/>
          <a:p>
            <a:pPr algn="l" marL="0" indent="0" lvl="0">
              <a:lnSpc>
                <a:spcPts val="2639"/>
              </a:lnSpc>
              <a:spcBef>
                <a:spcPct val="0"/>
              </a:spcBef>
            </a:pPr>
            <a:r>
              <a:rPr lang="en-US" sz="2199" strike="noStrike" u="none">
                <a:solidFill>
                  <a:srgbClr val="FFFFFF"/>
                </a:solidFill>
                <a:latin typeface="Aileron"/>
                <a:ea typeface="Aileron"/>
                <a:cs typeface="Aileron"/>
                <a:sym typeface="Aileron"/>
              </a:rPr>
              <a:t>•  ANOVA</a:t>
            </a:r>
          </a:p>
        </p:txBody>
      </p:sp>
      <p:sp>
        <p:nvSpPr>
          <p:cNvPr name="TextBox 23" id="23"/>
          <p:cNvSpPr txBox="true"/>
          <p:nvPr/>
        </p:nvSpPr>
        <p:spPr>
          <a:xfrm rot="0">
            <a:off x="10382250" y="3190875"/>
            <a:ext cx="6191250" cy="333375"/>
          </a:xfrm>
          <a:prstGeom prst="rect">
            <a:avLst/>
          </a:prstGeom>
        </p:spPr>
        <p:txBody>
          <a:bodyPr anchor="t" rtlCol="false" tIns="0" lIns="0" bIns="0" rIns="0">
            <a:spAutoFit/>
          </a:bodyPr>
          <a:lstStyle/>
          <a:p>
            <a:pPr algn="l" marL="0" indent="0" lvl="0">
              <a:lnSpc>
                <a:spcPts val="2639"/>
              </a:lnSpc>
              <a:spcBef>
                <a:spcPct val="0"/>
              </a:spcBef>
            </a:pPr>
            <a:r>
              <a:rPr lang="en-US" sz="2199" strike="noStrike" u="none">
                <a:solidFill>
                  <a:srgbClr val="FFFFFF"/>
                </a:solidFill>
                <a:latin typeface="Aileron"/>
                <a:ea typeface="Aileron"/>
                <a:cs typeface="Aileron"/>
                <a:sym typeface="Aileron"/>
              </a:rPr>
              <a:t>•  Group comparison</a:t>
            </a:r>
          </a:p>
        </p:txBody>
      </p:sp>
      <p:sp>
        <p:nvSpPr>
          <p:cNvPr name="TextBox 24" id="24"/>
          <p:cNvSpPr txBox="true"/>
          <p:nvPr/>
        </p:nvSpPr>
        <p:spPr>
          <a:xfrm rot="0">
            <a:off x="10382250" y="3810000"/>
            <a:ext cx="6191250" cy="333375"/>
          </a:xfrm>
          <a:prstGeom prst="rect">
            <a:avLst/>
          </a:prstGeom>
        </p:spPr>
        <p:txBody>
          <a:bodyPr anchor="t" rtlCol="false" tIns="0" lIns="0" bIns="0" rIns="0">
            <a:spAutoFit/>
          </a:bodyPr>
          <a:lstStyle/>
          <a:p>
            <a:pPr algn="l" marL="0" indent="0" lvl="0">
              <a:lnSpc>
                <a:spcPts val="2639"/>
              </a:lnSpc>
              <a:spcBef>
                <a:spcPct val="0"/>
              </a:spcBef>
            </a:pPr>
            <a:r>
              <a:rPr lang="en-US" sz="2199" strike="noStrike" u="none">
                <a:solidFill>
                  <a:srgbClr val="FFFFFF"/>
                </a:solidFill>
                <a:latin typeface="Aileron"/>
                <a:ea typeface="Aileron"/>
                <a:cs typeface="Aileron"/>
                <a:sym typeface="Aileron"/>
              </a:rPr>
              <a:t>•  Variance analysis</a:t>
            </a:r>
          </a:p>
        </p:txBody>
      </p:sp>
      <p:sp>
        <p:nvSpPr>
          <p:cNvPr name="TextBox 25" id="25"/>
          <p:cNvSpPr txBox="true"/>
          <p:nvPr/>
        </p:nvSpPr>
        <p:spPr>
          <a:xfrm rot="0">
            <a:off x="10382250" y="4429125"/>
            <a:ext cx="6191250" cy="333375"/>
          </a:xfrm>
          <a:prstGeom prst="rect">
            <a:avLst/>
          </a:prstGeom>
        </p:spPr>
        <p:txBody>
          <a:bodyPr anchor="t" rtlCol="false" tIns="0" lIns="0" bIns="0" rIns="0">
            <a:spAutoFit/>
          </a:bodyPr>
          <a:lstStyle/>
          <a:p>
            <a:pPr algn="l" marL="0" indent="0" lvl="0">
              <a:lnSpc>
                <a:spcPts val="2639"/>
              </a:lnSpc>
              <a:spcBef>
                <a:spcPct val="0"/>
              </a:spcBef>
            </a:pPr>
            <a:r>
              <a:rPr lang="en-US" sz="2199" strike="noStrike" u="none">
                <a:solidFill>
                  <a:srgbClr val="FFFFFF"/>
                </a:solidFill>
                <a:latin typeface="Aileron"/>
                <a:ea typeface="Aileron"/>
                <a:cs typeface="Aileron"/>
                <a:sym typeface="Aileron"/>
              </a:rPr>
              <a:t>•  Comparing multiple means</a:t>
            </a:r>
          </a:p>
        </p:txBody>
      </p:sp>
      <p:sp>
        <p:nvSpPr>
          <p:cNvPr name="TextBox 26" id="26"/>
          <p:cNvSpPr txBox="true"/>
          <p:nvPr/>
        </p:nvSpPr>
        <p:spPr>
          <a:xfrm rot="0">
            <a:off x="1333500" y="5534025"/>
            <a:ext cx="57150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1A2E5A"/>
                </a:solidFill>
                <a:latin typeface="Telegraf Bold"/>
                <a:ea typeface="Telegraf Bold"/>
                <a:cs typeface="Telegraf Bold"/>
                <a:sym typeface="Telegraf Bold"/>
              </a:rPr>
              <a:t>Choosing the Right Method</a:t>
            </a:r>
          </a:p>
        </p:txBody>
      </p:sp>
      <p:grpSp>
        <p:nvGrpSpPr>
          <p:cNvPr name="Group 27" id="27"/>
          <p:cNvGrpSpPr/>
          <p:nvPr/>
        </p:nvGrpSpPr>
        <p:grpSpPr>
          <a:xfrm rot="0">
            <a:off x="1333500" y="5953125"/>
            <a:ext cx="15621000" cy="571500"/>
            <a:chOff x="0" y="0"/>
            <a:chExt cx="20828000" cy="762000"/>
          </a:xfrm>
        </p:grpSpPr>
        <p:sp>
          <p:nvSpPr>
            <p:cNvPr name="Freeform 28" id="28"/>
            <p:cNvSpPr/>
            <p:nvPr/>
          </p:nvSpPr>
          <p:spPr>
            <a:xfrm flipH="false" flipV="false" rot="0">
              <a:off x="0" y="0"/>
              <a:ext cx="20828000" cy="762000"/>
            </a:xfrm>
            <a:custGeom>
              <a:avLst/>
              <a:gdLst/>
              <a:ahLst/>
              <a:cxnLst/>
              <a:rect r="r" b="b" t="t" l="l"/>
              <a:pathLst>
                <a:path h="762000" w="20828000">
                  <a:moveTo>
                    <a:pt x="0" y="0"/>
                  </a:moveTo>
                  <a:lnTo>
                    <a:pt x="20828000" y="0"/>
                  </a:lnTo>
                  <a:lnTo>
                    <a:pt x="20828000" y="762000"/>
                  </a:lnTo>
                  <a:lnTo>
                    <a:pt x="0" y="762000"/>
                  </a:lnTo>
                  <a:close/>
                </a:path>
              </a:pathLst>
            </a:custGeom>
            <a:solidFill>
              <a:srgbClr val="1A2E5A"/>
            </a:solidFill>
          </p:spPr>
        </p:sp>
      </p:grpSp>
      <p:sp>
        <p:nvSpPr>
          <p:cNvPr name="TextBox 29" id="29"/>
          <p:cNvSpPr txBox="true"/>
          <p:nvPr/>
        </p:nvSpPr>
        <p:spPr>
          <a:xfrm rot="0">
            <a:off x="1714500" y="6115050"/>
            <a:ext cx="8572500" cy="269875"/>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FFFFFF"/>
                </a:solidFill>
                <a:latin typeface="Aileron Bold"/>
                <a:ea typeface="Aileron Bold"/>
                <a:cs typeface="Aileron Bold"/>
                <a:sym typeface="Aileron Bold"/>
              </a:rPr>
              <a:t>Statistical Question</a:t>
            </a:r>
          </a:p>
        </p:txBody>
      </p:sp>
      <p:sp>
        <p:nvSpPr>
          <p:cNvPr name="TextBox 30" id="30"/>
          <p:cNvSpPr txBox="true"/>
          <p:nvPr/>
        </p:nvSpPr>
        <p:spPr>
          <a:xfrm rot="0">
            <a:off x="12763500" y="6115050"/>
            <a:ext cx="3810000" cy="269875"/>
          </a:xfrm>
          <a:prstGeom prst="rect">
            <a:avLst/>
          </a:prstGeom>
        </p:spPr>
        <p:txBody>
          <a:bodyPr anchor="t" rtlCol="false" tIns="0" lIns="0" bIns="0" rIns="0">
            <a:spAutoFit/>
          </a:bodyPr>
          <a:lstStyle/>
          <a:p>
            <a:pPr algn="r" marL="0" indent="0" lvl="0">
              <a:lnSpc>
                <a:spcPts val="2000"/>
              </a:lnSpc>
              <a:spcBef>
                <a:spcPct val="0"/>
              </a:spcBef>
            </a:pPr>
            <a:r>
              <a:rPr lang="en-US" b="true" sz="2000" strike="noStrike" u="none">
                <a:solidFill>
                  <a:srgbClr val="FFFFFF"/>
                </a:solidFill>
                <a:latin typeface="Aileron Bold"/>
                <a:ea typeface="Aileron Bold"/>
                <a:cs typeface="Aileron Bold"/>
                <a:sym typeface="Aileron Bold"/>
              </a:rPr>
              <a:t>Method</a:t>
            </a:r>
          </a:p>
        </p:txBody>
      </p:sp>
      <p:grpSp>
        <p:nvGrpSpPr>
          <p:cNvPr name="Group 31" id="31"/>
          <p:cNvGrpSpPr/>
          <p:nvPr/>
        </p:nvGrpSpPr>
        <p:grpSpPr>
          <a:xfrm rot="0">
            <a:off x="1333500" y="6524625"/>
            <a:ext cx="15621000" cy="571500"/>
            <a:chOff x="0" y="0"/>
            <a:chExt cx="20828000" cy="762000"/>
          </a:xfrm>
        </p:grpSpPr>
        <p:sp>
          <p:nvSpPr>
            <p:cNvPr name="Freeform 32" id="32"/>
            <p:cNvSpPr/>
            <p:nvPr/>
          </p:nvSpPr>
          <p:spPr>
            <a:xfrm flipH="false" flipV="false" rot="0">
              <a:off x="0" y="0"/>
              <a:ext cx="20828000" cy="762000"/>
            </a:xfrm>
            <a:custGeom>
              <a:avLst/>
              <a:gdLst/>
              <a:ahLst/>
              <a:cxnLst/>
              <a:rect r="r" b="b" t="t" l="l"/>
              <a:pathLst>
                <a:path h="762000" w="20828000">
                  <a:moveTo>
                    <a:pt x="0" y="0"/>
                  </a:moveTo>
                  <a:lnTo>
                    <a:pt x="20828000" y="0"/>
                  </a:lnTo>
                  <a:lnTo>
                    <a:pt x="20828000" y="762000"/>
                  </a:lnTo>
                  <a:lnTo>
                    <a:pt x="0" y="762000"/>
                  </a:lnTo>
                  <a:close/>
                </a:path>
              </a:pathLst>
            </a:custGeom>
            <a:solidFill>
              <a:srgbClr val="F8F9FB"/>
            </a:solidFill>
            <a:ln w="9525" cap="sq">
              <a:solidFill>
                <a:srgbClr val="E4E7EC"/>
              </a:solidFill>
              <a:prstDash val="solid"/>
              <a:miter/>
            </a:ln>
          </p:spPr>
        </p:sp>
      </p:grpSp>
      <p:sp>
        <p:nvSpPr>
          <p:cNvPr name="TextBox 33" id="33"/>
          <p:cNvSpPr txBox="true"/>
          <p:nvPr/>
        </p:nvSpPr>
        <p:spPr>
          <a:xfrm rot="0">
            <a:off x="1714500" y="6686550"/>
            <a:ext cx="8572500" cy="269875"/>
          </a:xfrm>
          <a:prstGeom prst="rect">
            <a:avLst/>
          </a:prstGeom>
        </p:spPr>
        <p:txBody>
          <a:bodyPr anchor="t" rtlCol="false" tIns="0" lIns="0" bIns="0" rIns="0">
            <a:spAutoFit/>
          </a:bodyPr>
          <a:lstStyle/>
          <a:p>
            <a:pPr algn="l" marL="0" indent="0" lvl="0">
              <a:lnSpc>
                <a:spcPts val="2000"/>
              </a:lnSpc>
              <a:spcBef>
                <a:spcPct val="0"/>
              </a:spcBef>
            </a:pPr>
            <a:r>
              <a:rPr lang="en-US" sz="2000" strike="noStrike" u="none">
                <a:solidFill>
                  <a:srgbClr val="333333"/>
                </a:solidFill>
                <a:latin typeface="Aileron"/>
                <a:ea typeface="Aileron"/>
                <a:cs typeface="Aileron"/>
                <a:sym typeface="Aileron"/>
              </a:rPr>
              <a:t>Is there a relationship?</a:t>
            </a:r>
          </a:p>
        </p:txBody>
      </p:sp>
      <p:sp>
        <p:nvSpPr>
          <p:cNvPr name="TextBox 34" id="34"/>
          <p:cNvSpPr txBox="true"/>
          <p:nvPr/>
        </p:nvSpPr>
        <p:spPr>
          <a:xfrm rot="0">
            <a:off x="12763500" y="6686550"/>
            <a:ext cx="3810000" cy="269875"/>
          </a:xfrm>
          <a:prstGeom prst="rect">
            <a:avLst/>
          </a:prstGeom>
        </p:spPr>
        <p:txBody>
          <a:bodyPr anchor="t" rtlCol="false" tIns="0" lIns="0" bIns="0" rIns="0">
            <a:spAutoFit/>
          </a:bodyPr>
          <a:lstStyle/>
          <a:p>
            <a:pPr algn="r" marL="0" indent="0" lvl="0">
              <a:lnSpc>
                <a:spcPts val="2000"/>
              </a:lnSpc>
              <a:spcBef>
                <a:spcPct val="0"/>
              </a:spcBef>
            </a:pPr>
            <a:r>
              <a:rPr lang="en-US" b="true" sz="2000" strike="noStrike" u="none">
                <a:solidFill>
                  <a:srgbClr val="444444"/>
                </a:solidFill>
                <a:latin typeface="Aileron Bold"/>
                <a:ea typeface="Aileron Bold"/>
                <a:cs typeface="Aileron Bold"/>
                <a:sym typeface="Aileron Bold"/>
              </a:rPr>
              <a:t>Correlation</a:t>
            </a:r>
          </a:p>
        </p:txBody>
      </p:sp>
      <p:grpSp>
        <p:nvGrpSpPr>
          <p:cNvPr name="Group 35" id="35"/>
          <p:cNvGrpSpPr/>
          <p:nvPr/>
        </p:nvGrpSpPr>
        <p:grpSpPr>
          <a:xfrm rot="0">
            <a:off x="1333500" y="7096125"/>
            <a:ext cx="15621000" cy="571500"/>
            <a:chOff x="0" y="0"/>
            <a:chExt cx="20828000" cy="762000"/>
          </a:xfrm>
        </p:grpSpPr>
        <p:sp>
          <p:nvSpPr>
            <p:cNvPr name="Freeform 36" id="36"/>
            <p:cNvSpPr/>
            <p:nvPr/>
          </p:nvSpPr>
          <p:spPr>
            <a:xfrm flipH="false" flipV="false" rot="0">
              <a:off x="0" y="0"/>
              <a:ext cx="20828000" cy="762000"/>
            </a:xfrm>
            <a:custGeom>
              <a:avLst/>
              <a:gdLst/>
              <a:ahLst/>
              <a:cxnLst/>
              <a:rect r="r" b="b" t="t" l="l"/>
              <a:pathLst>
                <a:path h="762000" w="20828000">
                  <a:moveTo>
                    <a:pt x="0" y="0"/>
                  </a:moveTo>
                  <a:lnTo>
                    <a:pt x="20828000" y="0"/>
                  </a:lnTo>
                  <a:lnTo>
                    <a:pt x="20828000" y="762000"/>
                  </a:lnTo>
                  <a:lnTo>
                    <a:pt x="0" y="762000"/>
                  </a:lnTo>
                  <a:close/>
                </a:path>
              </a:pathLst>
            </a:custGeom>
            <a:solidFill>
              <a:srgbClr val="FFFFFF"/>
            </a:solidFill>
            <a:ln w="9525" cap="sq">
              <a:solidFill>
                <a:srgbClr val="E4E7EC"/>
              </a:solidFill>
              <a:prstDash val="solid"/>
              <a:miter/>
            </a:ln>
          </p:spPr>
        </p:sp>
      </p:grpSp>
      <p:sp>
        <p:nvSpPr>
          <p:cNvPr name="TextBox 37" id="37"/>
          <p:cNvSpPr txBox="true"/>
          <p:nvPr/>
        </p:nvSpPr>
        <p:spPr>
          <a:xfrm rot="0">
            <a:off x="1714500" y="7258050"/>
            <a:ext cx="8572500" cy="269875"/>
          </a:xfrm>
          <a:prstGeom prst="rect">
            <a:avLst/>
          </a:prstGeom>
        </p:spPr>
        <p:txBody>
          <a:bodyPr anchor="t" rtlCol="false" tIns="0" lIns="0" bIns="0" rIns="0">
            <a:spAutoFit/>
          </a:bodyPr>
          <a:lstStyle/>
          <a:p>
            <a:pPr algn="l" marL="0" indent="0" lvl="0">
              <a:lnSpc>
                <a:spcPts val="2000"/>
              </a:lnSpc>
              <a:spcBef>
                <a:spcPct val="0"/>
              </a:spcBef>
            </a:pPr>
            <a:r>
              <a:rPr lang="en-US" sz="2000" strike="noStrike" u="none">
                <a:solidFill>
                  <a:srgbClr val="333333"/>
                </a:solidFill>
                <a:latin typeface="Aileron"/>
                <a:ea typeface="Aileron"/>
                <a:cs typeface="Aileron"/>
                <a:sym typeface="Aileron"/>
              </a:rPr>
              <a:t>Can we predict values?</a:t>
            </a:r>
          </a:p>
        </p:txBody>
      </p:sp>
      <p:sp>
        <p:nvSpPr>
          <p:cNvPr name="TextBox 38" id="38"/>
          <p:cNvSpPr txBox="true"/>
          <p:nvPr/>
        </p:nvSpPr>
        <p:spPr>
          <a:xfrm rot="0">
            <a:off x="12763500" y="7258050"/>
            <a:ext cx="3810000" cy="269875"/>
          </a:xfrm>
          <a:prstGeom prst="rect">
            <a:avLst/>
          </a:prstGeom>
        </p:spPr>
        <p:txBody>
          <a:bodyPr anchor="t" rtlCol="false" tIns="0" lIns="0" bIns="0" rIns="0">
            <a:spAutoFit/>
          </a:bodyPr>
          <a:lstStyle/>
          <a:p>
            <a:pPr algn="r" marL="0" indent="0" lvl="0">
              <a:lnSpc>
                <a:spcPts val="2000"/>
              </a:lnSpc>
              <a:spcBef>
                <a:spcPct val="0"/>
              </a:spcBef>
            </a:pPr>
            <a:r>
              <a:rPr lang="en-US" b="true" sz="2000" strike="noStrike" u="none">
                <a:solidFill>
                  <a:srgbClr val="444444"/>
                </a:solidFill>
                <a:latin typeface="Aileron Bold"/>
                <a:ea typeface="Aileron Bold"/>
                <a:cs typeface="Aileron Bold"/>
                <a:sym typeface="Aileron Bold"/>
              </a:rPr>
              <a:t>Regression</a:t>
            </a:r>
          </a:p>
        </p:txBody>
      </p:sp>
      <p:grpSp>
        <p:nvGrpSpPr>
          <p:cNvPr name="Group 39" id="39"/>
          <p:cNvGrpSpPr/>
          <p:nvPr/>
        </p:nvGrpSpPr>
        <p:grpSpPr>
          <a:xfrm rot="0">
            <a:off x="1333500" y="7667625"/>
            <a:ext cx="15621000" cy="571500"/>
            <a:chOff x="0" y="0"/>
            <a:chExt cx="20828000" cy="762000"/>
          </a:xfrm>
        </p:grpSpPr>
        <p:sp>
          <p:nvSpPr>
            <p:cNvPr name="Freeform 40" id="40"/>
            <p:cNvSpPr/>
            <p:nvPr/>
          </p:nvSpPr>
          <p:spPr>
            <a:xfrm flipH="false" flipV="false" rot="0">
              <a:off x="0" y="0"/>
              <a:ext cx="20828000" cy="762000"/>
            </a:xfrm>
            <a:custGeom>
              <a:avLst/>
              <a:gdLst/>
              <a:ahLst/>
              <a:cxnLst/>
              <a:rect r="r" b="b" t="t" l="l"/>
              <a:pathLst>
                <a:path h="762000" w="20828000">
                  <a:moveTo>
                    <a:pt x="0" y="0"/>
                  </a:moveTo>
                  <a:lnTo>
                    <a:pt x="20828000" y="0"/>
                  </a:lnTo>
                  <a:lnTo>
                    <a:pt x="20828000" y="762000"/>
                  </a:lnTo>
                  <a:lnTo>
                    <a:pt x="0" y="762000"/>
                  </a:lnTo>
                  <a:close/>
                </a:path>
              </a:pathLst>
            </a:custGeom>
            <a:solidFill>
              <a:srgbClr val="F8F9FB"/>
            </a:solidFill>
            <a:ln w="9525" cap="sq">
              <a:solidFill>
                <a:srgbClr val="E4E7EC"/>
              </a:solidFill>
              <a:prstDash val="solid"/>
              <a:miter/>
            </a:ln>
          </p:spPr>
        </p:sp>
      </p:grpSp>
      <p:sp>
        <p:nvSpPr>
          <p:cNvPr name="TextBox 41" id="41"/>
          <p:cNvSpPr txBox="true"/>
          <p:nvPr/>
        </p:nvSpPr>
        <p:spPr>
          <a:xfrm rot="0">
            <a:off x="1714500" y="7829550"/>
            <a:ext cx="8572500" cy="269875"/>
          </a:xfrm>
          <a:prstGeom prst="rect">
            <a:avLst/>
          </a:prstGeom>
        </p:spPr>
        <p:txBody>
          <a:bodyPr anchor="t" rtlCol="false" tIns="0" lIns="0" bIns="0" rIns="0">
            <a:spAutoFit/>
          </a:bodyPr>
          <a:lstStyle/>
          <a:p>
            <a:pPr algn="l" marL="0" indent="0" lvl="0">
              <a:lnSpc>
                <a:spcPts val="2000"/>
              </a:lnSpc>
              <a:spcBef>
                <a:spcPct val="0"/>
              </a:spcBef>
            </a:pPr>
            <a:r>
              <a:rPr lang="en-US" sz="2000" strike="noStrike" u="none">
                <a:solidFill>
                  <a:srgbClr val="333333"/>
                </a:solidFill>
                <a:latin typeface="Aileron"/>
                <a:ea typeface="Aileron"/>
                <a:cs typeface="Aileron"/>
                <a:sym typeface="Aileron"/>
              </a:rPr>
              <a:t>Are groups different?</a:t>
            </a:r>
          </a:p>
        </p:txBody>
      </p:sp>
      <p:sp>
        <p:nvSpPr>
          <p:cNvPr name="TextBox 42" id="42"/>
          <p:cNvSpPr txBox="true"/>
          <p:nvPr/>
        </p:nvSpPr>
        <p:spPr>
          <a:xfrm rot="0">
            <a:off x="12763500" y="7829550"/>
            <a:ext cx="3810000" cy="269875"/>
          </a:xfrm>
          <a:prstGeom prst="rect">
            <a:avLst/>
          </a:prstGeom>
        </p:spPr>
        <p:txBody>
          <a:bodyPr anchor="t" rtlCol="false" tIns="0" lIns="0" bIns="0" rIns="0">
            <a:spAutoFit/>
          </a:bodyPr>
          <a:lstStyle/>
          <a:p>
            <a:pPr algn="r" marL="0" indent="0" lvl="0">
              <a:lnSpc>
                <a:spcPts val="2000"/>
              </a:lnSpc>
              <a:spcBef>
                <a:spcPct val="0"/>
              </a:spcBef>
            </a:pPr>
            <a:r>
              <a:rPr lang="en-US" b="true" sz="2000" strike="noStrike" u="none">
                <a:solidFill>
                  <a:srgbClr val="2145B2"/>
                </a:solidFill>
                <a:latin typeface="Aileron Bold"/>
                <a:ea typeface="Aileron Bold"/>
                <a:cs typeface="Aileron Bold"/>
                <a:sym typeface="Aileron Bold"/>
              </a:rPr>
              <a:t>ANOVA</a:t>
            </a:r>
          </a:p>
        </p:txBody>
      </p:sp>
      <p:grpSp>
        <p:nvGrpSpPr>
          <p:cNvPr name="Group 43" id="43"/>
          <p:cNvGrpSpPr/>
          <p:nvPr/>
        </p:nvGrpSpPr>
        <p:grpSpPr>
          <a:xfrm rot="0">
            <a:off x="1333500" y="7667625"/>
            <a:ext cx="47625" cy="571500"/>
            <a:chOff x="0" y="0"/>
            <a:chExt cx="63500" cy="762000"/>
          </a:xfrm>
        </p:grpSpPr>
        <p:sp>
          <p:nvSpPr>
            <p:cNvPr name="Freeform 44" id="44"/>
            <p:cNvSpPr/>
            <p:nvPr/>
          </p:nvSpPr>
          <p:spPr>
            <a:xfrm flipH="false" flipV="false" rot="0">
              <a:off x="0" y="0"/>
              <a:ext cx="63500" cy="762000"/>
            </a:xfrm>
            <a:custGeom>
              <a:avLst/>
              <a:gdLst/>
              <a:ahLst/>
              <a:cxnLst/>
              <a:rect r="r" b="b" t="t" l="l"/>
              <a:pathLst>
                <a:path h="762000" w="63500">
                  <a:moveTo>
                    <a:pt x="0" y="0"/>
                  </a:moveTo>
                  <a:lnTo>
                    <a:pt x="63500" y="0"/>
                  </a:lnTo>
                  <a:lnTo>
                    <a:pt x="63500" y="762000"/>
                  </a:lnTo>
                  <a:lnTo>
                    <a:pt x="0" y="762000"/>
                  </a:lnTo>
                  <a:close/>
                </a:path>
              </a:pathLst>
            </a:custGeom>
            <a:solidFill>
              <a:srgbClr val="2145B2"/>
            </a:solidFill>
          </p:spPr>
        </p:sp>
      </p:grpSp>
      <p:grpSp>
        <p:nvGrpSpPr>
          <p:cNvPr name="Group 45" id="45"/>
          <p:cNvGrpSpPr/>
          <p:nvPr/>
        </p:nvGrpSpPr>
        <p:grpSpPr>
          <a:xfrm rot="0">
            <a:off x="1333500" y="8763000"/>
            <a:ext cx="15621000" cy="952500"/>
            <a:chOff x="0" y="0"/>
            <a:chExt cx="20828000" cy="1270000"/>
          </a:xfrm>
        </p:grpSpPr>
        <p:sp>
          <p:nvSpPr>
            <p:cNvPr name="Freeform 46" id="46"/>
            <p:cNvSpPr/>
            <p:nvPr/>
          </p:nvSpPr>
          <p:spPr>
            <a:xfrm flipH="false" flipV="false" rot="0">
              <a:off x="0" y="0"/>
              <a:ext cx="20828000" cy="1270000"/>
            </a:xfrm>
            <a:custGeom>
              <a:avLst/>
              <a:gdLst/>
              <a:ahLst/>
              <a:cxnLst/>
              <a:rect r="r" b="b" t="t" l="l"/>
              <a:pathLst>
                <a:path h="1270000" w="20828000">
                  <a:moveTo>
                    <a:pt x="127000" y="0"/>
                  </a:moveTo>
                  <a:lnTo>
                    <a:pt x="20701000" y="0"/>
                  </a:lnTo>
                  <a:cubicBezTo>
                    <a:pt x="20771140" y="0"/>
                    <a:pt x="20828000" y="56860"/>
                    <a:pt x="20828000" y="127000"/>
                  </a:cubicBezTo>
                  <a:lnTo>
                    <a:pt x="20828000" y="1143000"/>
                  </a:lnTo>
                  <a:cubicBezTo>
                    <a:pt x="20828000" y="1213140"/>
                    <a:pt x="20771140" y="1270000"/>
                    <a:pt x="20701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EEF2FF"/>
            </a:solidFill>
            <a:ln w="19050" cap="sq">
              <a:solidFill>
                <a:srgbClr val="2145B2"/>
              </a:solidFill>
              <a:prstDash val="solid"/>
              <a:miter/>
            </a:ln>
          </p:spPr>
        </p:sp>
      </p:grpSp>
      <p:sp>
        <p:nvSpPr>
          <p:cNvPr name="TextBox 47" id="47"/>
          <p:cNvSpPr txBox="true"/>
          <p:nvPr/>
        </p:nvSpPr>
        <p:spPr>
          <a:xfrm rot="0">
            <a:off x="1714500" y="9077325"/>
            <a:ext cx="14763750" cy="314325"/>
          </a:xfrm>
          <a:prstGeom prst="rect">
            <a:avLst/>
          </a:prstGeom>
        </p:spPr>
        <p:txBody>
          <a:bodyPr anchor="t" rtlCol="false" tIns="0" lIns="0" bIns="0" rIns="0">
            <a:spAutoFit/>
          </a:bodyPr>
          <a:lstStyle/>
          <a:p>
            <a:pPr algn="l" marL="0" indent="0" lvl="0">
              <a:lnSpc>
                <a:spcPts val="2400"/>
              </a:lnSpc>
              <a:spcBef>
                <a:spcPct val="0"/>
              </a:spcBef>
            </a:pPr>
            <a:r>
              <a:rPr lang="en-US" b="true" sz="2000" strike="noStrike" u="none">
                <a:solidFill>
                  <a:srgbClr val="1A2E5A"/>
                </a:solidFill>
                <a:latin typeface="Aileron Bold"/>
                <a:ea typeface="Aileron Bold"/>
                <a:cs typeface="Aileron Bold"/>
                <a:sym typeface="Aileron Bold"/>
              </a:rPr>
              <a:t>Key Insight:</a:t>
            </a:r>
            <a:r>
              <a:rPr lang="en-US" sz="2000" strike="noStrike" u="none">
                <a:solidFill>
                  <a:srgbClr val="1A2E5A"/>
                </a:solidFill>
                <a:latin typeface="Aileron"/>
                <a:ea typeface="Aileron"/>
                <a:cs typeface="Aileron"/>
                <a:sym typeface="Aileron"/>
              </a:rPr>
              <a:t>  Statistics is about choosing the right method based on the question you are asking.</a:t>
            </a:r>
          </a:p>
        </p:txBody>
      </p:sp>
    </p:spTree>
  </p:cSld>
  <p:clrMapOvr>
    <a:masterClrMapping/>
  </p:clrMapOvr>
  <p:transition spd="slow">
    <p:push dir="l"/>
  </p:transition>
</p:sld>
</file>

<file path=ppt/slides/slide4.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Why Compare Groups?</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04</a:t>
            </a:r>
          </a:p>
        </p:txBody>
      </p:sp>
      <p:grpSp>
        <p:nvGrpSpPr>
          <p:cNvPr name="Group 6" id="6"/>
          <p:cNvGrpSpPr/>
          <p:nvPr/>
        </p:nvGrpSpPr>
        <p:grpSpPr>
          <a:xfrm rot="0">
            <a:off x="952500" y="1333500"/>
            <a:ext cx="16383000" cy="1333500"/>
            <a:chOff x="0" y="0"/>
            <a:chExt cx="21844000" cy="1778000"/>
          </a:xfrm>
        </p:grpSpPr>
        <p:sp>
          <p:nvSpPr>
            <p:cNvPr name="Freeform 7" id="7"/>
            <p:cNvSpPr/>
            <p:nvPr/>
          </p:nvSpPr>
          <p:spPr>
            <a:xfrm flipH="false" flipV="false" rot="0">
              <a:off x="0" y="0"/>
              <a:ext cx="21844000" cy="1778000"/>
            </a:xfrm>
            <a:custGeom>
              <a:avLst/>
              <a:gdLst/>
              <a:ahLst/>
              <a:cxnLst/>
              <a:rect r="r" b="b" t="t" l="l"/>
              <a:pathLst>
                <a:path h="1778000" w="21844000">
                  <a:moveTo>
                    <a:pt x="177800" y="0"/>
                  </a:moveTo>
                  <a:lnTo>
                    <a:pt x="21666200" y="0"/>
                  </a:lnTo>
                  <a:cubicBezTo>
                    <a:pt x="21764396" y="0"/>
                    <a:pt x="21844000" y="79604"/>
                    <a:pt x="21844000" y="177800"/>
                  </a:cubicBezTo>
                  <a:lnTo>
                    <a:pt x="21844000" y="1600200"/>
                  </a:lnTo>
                  <a:cubicBezTo>
                    <a:pt x="21844000" y="1698396"/>
                    <a:pt x="21764396" y="1778000"/>
                    <a:pt x="21666200" y="1778000"/>
                  </a:cubicBezTo>
                  <a:lnTo>
                    <a:pt x="177800" y="1778000"/>
                  </a:lnTo>
                  <a:cubicBezTo>
                    <a:pt x="79604" y="1778000"/>
                    <a:pt x="0" y="1698396"/>
                    <a:pt x="0" y="1600200"/>
                  </a:cubicBezTo>
                  <a:lnTo>
                    <a:pt x="0" y="177800"/>
                  </a:lnTo>
                  <a:cubicBezTo>
                    <a:pt x="0" y="79604"/>
                    <a:pt x="79604" y="0"/>
                    <a:pt x="177800" y="0"/>
                  </a:cubicBezTo>
                  <a:close/>
                </a:path>
              </a:pathLst>
            </a:custGeom>
            <a:solidFill>
              <a:srgbClr val="1A2E5A"/>
            </a:solidFill>
          </p:spPr>
        </p:sp>
      </p:grpSp>
      <p:sp>
        <p:nvSpPr>
          <p:cNvPr name="TextBox 8" id="8"/>
          <p:cNvSpPr txBox="true"/>
          <p:nvPr/>
        </p:nvSpPr>
        <p:spPr>
          <a:xfrm rot="0">
            <a:off x="1524000" y="1543050"/>
            <a:ext cx="15240000" cy="447675"/>
          </a:xfrm>
          <a:prstGeom prst="rect">
            <a:avLst/>
          </a:prstGeom>
        </p:spPr>
        <p:txBody>
          <a:bodyPr anchor="t" rtlCol="false" tIns="0" lIns="0" bIns="0" rIns="0">
            <a:spAutoFit/>
          </a:bodyPr>
          <a:lstStyle/>
          <a:p>
            <a:pPr algn="ctr" marL="0" indent="0" lvl="0">
              <a:lnSpc>
                <a:spcPts val="3000"/>
              </a:lnSpc>
              <a:spcBef>
                <a:spcPct val="0"/>
              </a:spcBef>
            </a:pPr>
            <a:r>
              <a:rPr lang="en-US" sz="3000" strike="noStrike" u="none">
                <a:solidFill>
                  <a:srgbClr val="FFFFFF"/>
                </a:solidFill>
                <a:latin typeface="Telegraf"/>
                <a:ea typeface="Telegraf"/>
                <a:cs typeface="Telegraf"/>
                <a:sym typeface="Telegraf"/>
              </a:rPr>
              <a:t>Many real-world decisions require comparing alternatives.</a:t>
            </a:r>
          </a:p>
        </p:txBody>
      </p:sp>
      <p:sp>
        <p:nvSpPr>
          <p:cNvPr name="TextBox 9" id="9"/>
          <p:cNvSpPr txBox="true"/>
          <p:nvPr/>
        </p:nvSpPr>
        <p:spPr>
          <a:xfrm rot="0">
            <a:off x="1524000" y="2114550"/>
            <a:ext cx="15240000" cy="269875"/>
          </a:xfrm>
          <a:prstGeom prst="rect">
            <a:avLst/>
          </a:prstGeom>
        </p:spPr>
        <p:txBody>
          <a:bodyPr anchor="t" rtlCol="false" tIns="0" lIns="0" bIns="0" rIns="0">
            <a:spAutoFit/>
          </a:bodyPr>
          <a:lstStyle/>
          <a:p>
            <a:pPr algn="ctr" marL="0" indent="0" lvl="0">
              <a:lnSpc>
                <a:spcPts val="2000"/>
              </a:lnSpc>
              <a:spcBef>
                <a:spcPct val="0"/>
              </a:spcBef>
            </a:pPr>
            <a:r>
              <a:rPr lang="en-US" sz="2000" strike="noStrike" u="none">
                <a:solidFill>
                  <a:srgbClr val="A0B4D6"/>
                </a:solidFill>
                <a:latin typeface="Aileron"/>
                <a:ea typeface="Aileron"/>
                <a:cs typeface="Aileron"/>
                <a:sym typeface="Aileron"/>
              </a:rPr>
              <a:t>ANOVA is a decision-evaluation tool — not just a method for comparing means.</a:t>
            </a:r>
          </a:p>
        </p:txBody>
      </p:sp>
      <p:grpSp>
        <p:nvGrpSpPr>
          <p:cNvPr name="Group 10" id="10"/>
          <p:cNvGrpSpPr/>
          <p:nvPr/>
        </p:nvGrpSpPr>
        <p:grpSpPr>
          <a:xfrm rot="0">
            <a:off x="952500" y="3143250"/>
            <a:ext cx="7810500" cy="1524000"/>
            <a:chOff x="0" y="0"/>
            <a:chExt cx="10414000" cy="2032000"/>
          </a:xfrm>
        </p:grpSpPr>
        <p:sp>
          <p:nvSpPr>
            <p:cNvPr name="Freeform 11" id="11"/>
            <p:cNvSpPr/>
            <p:nvPr/>
          </p:nvSpPr>
          <p:spPr>
            <a:xfrm flipH="false" flipV="false" rot="0">
              <a:off x="0" y="0"/>
              <a:ext cx="10414000" cy="2032000"/>
            </a:xfrm>
            <a:custGeom>
              <a:avLst/>
              <a:gdLst/>
              <a:ahLst/>
              <a:cxnLst/>
              <a:rect r="r" b="b" t="t" l="l"/>
              <a:pathLst>
                <a:path h="2032000" w="10414000">
                  <a:moveTo>
                    <a:pt x="203200" y="0"/>
                  </a:moveTo>
                  <a:lnTo>
                    <a:pt x="10210800" y="0"/>
                  </a:lnTo>
                  <a:cubicBezTo>
                    <a:pt x="10323024" y="0"/>
                    <a:pt x="10414000" y="90976"/>
                    <a:pt x="10414000" y="203200"/>
                  </a:cubicBezTo>
                  <a:lnTo>
                    <a:pt x="10414000" y="1828800"/>
                  </a:lnTo>
                  <a:cubicBezTo>
                    <a:pt x="10414000" y="1941024"/>
                    <a:pt x="10323024" y="2032000"/>
                    <a:pt x="10210800" y="2032000"/>
                  </a:cubicBezTo>
                  <a:lnTo>
                    <a:pt x="203200" y="2032000"/>
                  </a:lnTo>
                  <a:cubicBezTo>
                    <a:pt x="90976" y="2032000"/>
                    <a:pt x="0" y="1941024"/>
                    <a:pt x="0" y="1828800"/>
                  </a:cubicBezTo>
                  <a:lnTo>
                    <a:pt x="0" y="203200"/>
                  </a:lnTo>
                  <a:cubicBezTo>
                    <a:pt x="0" y="90976"/>
                    <a:pt x="90976" y="0"/>
                    <a:pt x="203200" y="0"/>
                  </a:cubicBezTo>
                  <a:close/>
                </a:path>
              </a:pathLst>
            </a:custGeom>
            <a:solidFill>
              <a:srgbClr val="F5F7FA"/>
            </a:solidFill>
            <a:ln w="9525" cap="sq">
              <a:solidFill>
                <a:srgbClr val="D0D5DD"/>
              </a:solidFill>
              <a:prstDash val="solid"/>
              <a:miter/>
            </a:ln>
          </p:spPr>
        </p:sp>
      </p:grpSp>
      <p:grpSp>
        <p:nvGrpSpPr>
          <p:cNvPr name="Group 12" id="12"/>
          <p:cNvGrpSpPr/>
          <p:nvPr/>
        </p:nvGrpSpPr>
        <p:grpSpPr>
          <a:xfrm rot="0">
            <a:off x="1143000" y="3286125"/>
            <a:ext cx="1143000" cy="285750"/>
            <a:chOff x="0" y="0"/>
            <a:chExt cx="1524000" cy="381000"/>
          </a:xfrm>
        </p:grpSpPr>
        <p:sp>
          <p:nvSpPr>
            <p:cNvPr name="Freeform 13" id="13"/>
            <p:cNvSpPr/>
            <p:nvPr/>
          </p:nvSpPr>
          <p:spPr>
            <a:xfrm flipH="false" flipV="false" rot="0">
              <a:off x="0" y="0"/>
              <a:ext cx="1524000" cy="381000"/>
            </a:xfrm>
            <a:custGeom>
              <a:avLst/>
              <a:gdLst/>
              <a:ahLst/>
              <a:cxnLst/>
              <a:rect r="r" b="b" t="t" l="l"/>
              <a:pathLst>
                <a:path h="381000" w="1524000">
                  <a:moveTo>
                    <a:pt x="38100" y="0"/>
                  </a:moveTo>
                  <a:lnTo>
                    <a:pt x="1485900" y="0"/>
                  </a:lnTo>
                  <a:cubicBezTo>
                    <a:pt x="1506942" y="0"/>
                    <a:pt x="1524000" y="17058"/>
                    <a:pt x="1524000" y="38100"/>
                  </a:cubicBezTo>
                  <a:lnTo>
                    <a:pt x="1524000" y="342900"/>
                  </a:lnTo>
                  <a:cubicBezTo>
                    <a:pt x="1524000" y="363942"/>
                    <a:pt x="1506942" y="381000"/>
                    <a:pt x="1485900" y="381000"/>
                  </a:cubicBezTo>
                  <a:lnTo>
                    <a:pt x="38100" y="381000"/>
                  </a:lnTo>
                  <a:cubicBezTo>
                    <a:pt x="17058" y="381000"/>
                    <a:pt x="0" y="363942"/>
                    <a:pt x="0" y="342900"/>
                  </a:cubicBezTo>
                  <a:lnTo>
                    <a:pt x="0" y="38100"/>
                  </a:lnTo>
                  <a:cubicBezTo>
                    <a:pt x="0" y="17058"/>
                    <a:pt x="17058" y="0"/>
                    <a:pt x="38100" y="0"/>
                  </a:cubicBezTo>
                  <a:close/>
                </a:path>
              </a:pathLst>
            </a:custGeom>
            <a:solidFill>
              <a:srgbClr val="2145B2"/>
            </a:solidFill>
          </p:spPr>
        </p:sp>
        <p:sp>
          <p:nvSpPr>
            <p:cNvPr name="TextBox 14" id="14"/>
            <p:cNvSpPr txBox="true"/>
            <p:nvPr/>
          </p:nvSpPr>
          <p:spPr>
            <a:xfrm>
              <a:off x="0" y="-38100"/>
              <a:ext cx="1524000" cy="419100"/>
            </a:xfrm>
            <a:prstGeom prst="rect">
              <a:avLst/>
            </a:prstGeom>
          </p:spPr>
          <p:txBody>
            <a:bodyPr anchor="ctr" rtlCol="false" tIns="50800" lIns="50800" bIns="50800" rIns="50800"/>
            <a:lstStyle/>
            <a:p>
              <a:pPr algn="ctr" marL="0" indent="0" lvl="0">
                <a:lnSpc>
                  <a:spcPts val="1679"/>
                </a:lnSpc>
                <a:spcBef>
                  <a:spcPct val="0"/>
                </a:spcBef>
              </a:pPr>
              <a:r>
                <a:rPr lang="en-US" sz="1200" strike="noStrike" u="none">
                  <a:solidFill>
                    <a:srgbClr val="FFFFFF"/>
                  </a:solidFill>
                  <a:latin typeface="Telegraf"/>
                  <a:ea typeface="Telegraf"/>
                  <a:cs typeface="Telegraf"/>
                  <a:sym typeface="Telegraf"/>
                </a:rPr>
                <a:t>UX Design</a:t>
              </a:r>
            </a:p>
          </p:txBody>
        </p:sp>
      </p:grpSp>
      <p:sp>
        <p:nvSpPr>
          <p:cNvPr name="TextBox 15" id="15"/>
          <p:cNvSpPr txBox="true"/>
          <p:nvPr/>
        </p:nvSpPr>
        <p:spPr>
          <a:xfrm rot="0">
            <a:off x="1143000" y="3743325"/>
            <a:ext cx="7334250" cy="353060"/>
          </a:xfrm>
          <a:prstGeom prst="rect">
            <a:avLst/>
          </a:prstGeom>
        </p:spPr>
        <p:txBody>
          <a:bodyPr anchor="t" rtlCol="false" tIns="0" lIns="0" bIns="0" rIns="0">
            <a:spAutoFit/>
          </a:bodyPr>
          <a:lstStyle/>
          <a:p>
            <a:pPr algn="l" marL="0" indent="0" lvl="0">
              <a:lnSpc>
                <a:spcPts val="2859"/>
              </a:lnSpc>
              <a:spcBef>
                <a:spcPct val="0"/>
              </a:spcBef>
            </a:pPr>
            <a:r>
              <a:rPr lang="en-US" sz="2199" strike="noStrike" u="none">
                <a:solidFill>
                  <a:srgbClr val="1A1A1A"/>
                </a:solidFill>
                <a:latin typeface="Aileron"/>
                <a:ea typeface="Aileron"/>
                <a:cs typeface="Aileron"/>
                <a:sym typeface="Aileron"/>
              </a:rPr>
              <a:t>Which app interface gives better user satisfaction?</a:t>
            </a:r>
          </a:p>
        </p:txBody>
      </p:sp>
      <p:grpSp>
        <p:nvGrpSpPr>
          <p:cNvPr name="Group 16" id="16"/>
          <p:cNvGrpSpPr/>
          <p:nvPr/>
        </p:nvGrpSpPr>
        <p:grpSpPr>
          <a:xfrm rot="0">
            <a:off x="9525000" y="3143250"/>
            <a:ext cx="7810500" cy="1524000"/>
            <a:chOff x="0" y="0"/>
            <a:chExt cx="10414000" cy="2032000"/>
          </a:xfrm>
        </p:grpSpPr>
        <p:sp>
          <p:nvSpPr>
            <p:cNvPr name="Freeform 17" id="17"/>
            <p:cNvSpPr/>
            <p:nvPr/>
          </p:nvSpPr>
          <p:spPr>
            <a:xfrm flipH="false" flipV="false" rot="0">
              <a:off x="0" y="0"/>
              <a:ext cx="10414000" cy="2032000"/>
            </a:xfrm>
            <a:custGeom>
              <a:avLst/>
              <a:gdLst/>
              <a:ahLst/>
              <a:cxnLst/>
              <a:rect r="r" b="b" t="t" l="l"/>
              <a:pathLst>
                <a:path h="2032000" w="10414000">
                  <a:moveTo>
                    <a:pt x="203200" y="0"/>
                  </a:moveTo>
                  <a:lnTo>
                    <a:pt x="10210800" y="0"/>
                  </a:lnTo>
                  <a:cubicBezTo>
                    <a:pt x="10323024" y="0"/>
                    <a:pt x="10414000" y="90976"/>
                    <a:pt x="10414000" y="203200"/>
                  </a:cubicBezTo>
                  <a:lnTo>
                    <a:pt x="10414000" y="1828800"/>
                  </a:lnTo>
                  <a:cubicBezTo>
                    <a:pt x="10414000" y="1941024"/>
                    <a:pt x="10323024" y="2032000"/>
                    <a:pt x="10210800" y="2032000"/>
                  </a:cubicBezTo>
                  <a:lnTo>
                    <a:pt x="203200" y="2032000"/>
                  </a:lnTo>
                  <a:cubicBezTo>
                    <a:pt x="90976" y="2032000"/>
                    <a:pt x="0" y="1941024"/>
                    <a:pt x="0" y="1828800"/>
                  </a:cubicBezTo>
                  <a:lnTo>
                    <a:pt x="0" y="203200"/>
                  </a:lnTo>
                  <a:cubicBezTo>
                    <a:pt x="0" y="90976"/>
                    <a:pt x="90976" y="0"/>
                    <a:pt x="203200" y="0"/>
                  </a:cubicBezTo>
                  <a:close/>
                </a:path>
              </a:pathLst>
            </a:custGeom>
            <a:solidFill>
              <a:srgbClr val="F5F7FA"/>
            </a:solidFill>
            <a:ln w="9525" cap="sq">
              <a:solidFill>
                <a:srgbClr val="D0D5DD"/>
              </a:solidFill>
              <a:prstDash val="solid"/>
              <a:miter/>
            </a:ln>
          </p:spPr>
        </p:sp>
      </p:grpSp>
      <p:grpSp>
        <p:nvGrpSpPr>
          <p:cNvPr name="Group 18" id="18"/>
          <p:cNvGrpSpPr/>
          <p:nvPr/>
        </p:nvGrpSpPr>
        <p:grpSpPr>
          <a:xfrm rot="0">
            <a:off x="9715500" y="3286125"/>
            <a:ext cx="1143000" cy="285750"/>
            <a:chOff x="0" y="0"/>
            <a:chExt cx="1524000" cy="381000"/>
          </a:xfrm>
        </p:grpSpPr>
        <p:sp>
          <p:nvSpPr>
            <p:cNvPr name="Freeform 19" id="19"/>
            <p:cNvSpPr/>
            <p:nvPr/>
          </p:nvSpPr>
          <p:spPr>
            <a:xfrm flipH="false" flipV="false" rot="0">
              <a:off x="0" y="0"/>
              <a:ext cx="1524000" cy="381000"/>
            </a:xfrm>
            <a:custGeom>
              <a:avLst/>
              <a:gdLst/>
              <a:ahLst/>
              <a:cxnLst/>
              <a:rect r="r" b="b" t="t" l="l"/>
              <a:pathLst>
                <a:path h="381000" w="1524000">
                  <a:moveTo>
                    <a:pt x="38100" y="0"/>
                  </a:moveTo>
                  <a:lnTo>
                    <a:pt x="1485900" y="0"/>
                  </a:lnTo>
                  <a:cubicBezTo>
                    <a:pt x="1506942" y="0"/>
                    <a:pt x="1524000" y="17058"/>
                    <a:pt x="1524000" y="38100"/>
                  </a:cubicBezTo>
                  <a:lnTo>
                    <a:pt x="1524000" y="342900"/>
                  </a:lnTo>
                  <a:cubicBezTo>
                    <a:pt x="1524000" y="363942"/>
                    <a:pt x="1506942" y="381000"/>
                    <a:pt x="1485900" y="381000"/>
                  </a:cubicBezTo>
                  <a:lnTo>
                    <a:pt x="38100" y="381000"/>
                  </a:lnTo>
                  <a:cubicBezTo>
                    <a:pt x="17058" y="381000"/>
                    <a:pt x="0" y="363942"/>
                    <a:pt x="0" y="342900"/>
                  </a:cubicBezTo>
                  <a:lnTo>
                    <a:pt x="0" y="38100"/>
                  </a:lnTo>
                  <a:cubicBezTo>
                    <a:pt x="0" y="17058"/>
                    <a:pt x="17058" y="0"/>
                    <a:pt x="38100" y="0"/>
                  </a:cubicBezTo>
                  <a:close/>
                </a:path>
              </a:pathLst>
            </a:custGeom>
            <a:solidFill>
              <a:srgbClr val="2145B2"/>
            </a:solidFill>
          </p:spPr>
        </p:sp>
        <p:sp>
          <p:nvSpPr>
            <p:cNvPr name="TextBox 20" id="20"/>
            <p:cNvSpPr txBox="true"/>
            <p:nvPr/>
          </p:nvSpPr>
          <p:spPr>
            <a:xfrm>
              <a:off x="0" y="-38100"/>
              <a:ext cx="1524000" cy="419100"/>
            </a:xfrm>
            <a:prstGeom prst="rect">
              <a:avLst/>
            </a:prstGeom>
          </p:spPr>
          <p:txBody>
            <a:bodyPr anchor="ctr" rtlCol="false" tIns="50800" lIns="50800" bIns="50800" rIns="50800"/>
            <a:lstStyle/>
            <a:p>
              <a:pPr algn="ctr" marL="0" indent="0" lvl="0">
                <a:lnSpc>
                  <a:spcPts val="1679"/>
                </a:lnSpc>
                <a:spcBef>
                  <a:spcPct val="0"/>
                </a:spcBef>
              </a:pPr>
              <a:r>
                <a:rPr lang="en-US" sz="1200" strike="noStrike" u="none">
                  <a:solidFill>
                    <a:srgbClr val="FFFFFF"/>
                  </a:solidFill>
                  <a:latin typeface="Telegraf"/>
                  <a:ea typeface="Telegraf"/>
                  <a:cs typeface="Telegraf"/>
                  <a:sym typeface="Telegraf"/>
                </a:rPr>
                <a:t>Business</a:t>
              </a:r>
            </a:p>
          </p:txBody>
        </p:sp>
      </p:grpSp>
      <p:sp>
        <p:nvSpPr>
          <p:cNvPr name="TextBox 21" id="21"/>
          <p:cNvSpPr txBox="true"/>
          <p:nvPr/>
        </p:nvSpPr>
        <p:spPr>
          <a:xfrm rot="0">
            <a:off x="9715500" y="3743325"/>
            <a:ext cx="7334250" cy="353060"/>
          </a:xfrm>
          <a:prstGeom prst="rect">
            <a:avLst/>
          </a:prstGeom>
        </p:spPr>
        <p:txBody>
          <a:bodyPr anchor="t" rtlCol="false" tIns="0" lIns="0" bIns="0" rIns="0">
            <a:spAutoFit/>
          </a:bodyPr>
          <a:lstStyle/>
          <a:p>
            <a:pPr algn="l" marL="0" indent="0" lvl="0">
              <a:lnSpc>
                <a:spcPts val="2859"/>
              </a:lnSpc>
              <a:spcBef>
                <a:spcPct val="0"/>
              </a:spcBef>
            </a:pPr>
            <a:r>
              <a:rPr lang="en-US" sz="2199" strike="noStrike" u="none">
                <a:solidFill>
                  <a:srgbClr val="1A1A1A"/>
                </a:solidFill>
                <a:latin typeface="Aileron"/>
                <a:ea typeface="Aileron"/>
                <a:cs typeface="Aileron"/>
                <a:sym typeface="Aileron"/>
              </a:rPr>
              <a:t>Which marketing strategy produces higher sales?</a:t>
            </a:r>
          </a:p>
        </p:txBody>
      </p:sp>
      <p:grpSp>
        <p:nvGrpSpPr>
          <p:cNvPr name="Group 22" id="22"/>
          <p:cNvGrpSpPr/>
          <p:nvPr/>
        </p:nvGrpSpPr>
        <p:grpSpPr>
          <a:xfrm rot="0">
            <a:off x="952500" y="5048250"/>
            <a:ext cx="7810500" cy="1524000"/>
            <a:chOff x="0" y="0"/>
            <a:chExt cx="10414000" cy="2032000"/>
          </a:xfrm>
        </p:grpSpPr>
        <p:sp>
          <p:nvSpPr>
            <p:cNvPr name="Freeform 23" id="23"/>
            <p:cNvSpPr/>
            <p:nvPr/>
          </p:nvSpPr>
          <p:spPr>
            <a:xfrm flipH="false" flipV="false" rot="0">
              <a:off x="0" y="0"/>
              <a:ext cx="10414000" cy="2032000"/>
            </a:xfrm>
            <a:custGeom>
              <a:avLst/>
              <a:gdLst/>
              <a:ahLst/>
              <a:cxnLst/>
              <a:rect r="r" b="b" t="t" l="l"/>
              <a:pathLst>
                <a:path h="2032000" w="10414000">
                  <a:moveTo>
                    <a:pt x="203200" y="0"/>
                  </a:moveTo>
                  <a:lnTo>
                    <a:pt x="10210800" y="0"/>
                  </a:lnTo>
                  <a:cubicBezTo>
                    <a:pt x="10323024" y="0"/>
                    <a:pt x="10414000" y="90976"/>
                    <a:pt x="10414000" y="203200"/>
                  </a:cubicBezTo>
                  <a:lnTo>
                    <a:pt x="10414000" y="1828800"/>
                  </a:lnTo>
                  <a:cubicBezTo>
                    <a:pt x="10414000" y="1941024"/>
                    <a:pt x="10323024" y="2032000"/>
                    <a:pt x="10210800" y="2032000"/>
                  </a:cubicBezTo>
                  <a:lnTo>
                    <a:pt x="203200" y="2032000"/>
                  </a:lnTo>
                  <a:cubicBezTo>
                    <a:pt x="90976" y="2032000"/>
                    <a:pt x="0" y="1941024"/>
                    <a:pt x="0" y="1828800"/>
                  </a:cubicBezTo>
                  <a:lnTo>
                    <a:pt x="0" y="203200"/>
                  </a:lnTo>
                  <a:cubicBezTo>
                    <a:pt x="0" y="90976"/>
                    <a:pt x="90976" y="0"/>
                    <a:pt x="203200" y="0"/>
                  </a:cubicBezTo>
                  <a:close/>
                </a:path>
              </a:pathLst>
            </a:custGeom>
            <a:solidFill>
              <a:srgbClr val="F5F7FA"/>
            </a:solidFill>
            <a:ln w="9525" cap="sq">
              <a:solidFill>
                <a:srgbClr val="D0D5DD"/>
              </a:solidFill>
              <a:prstDash val="solid"/>
              <a:miter/>
            </a:ln>
          </p:spPr>
        </p:sp>
      </p:grpSp>
      <p:grpSp>
        <p:nvGrpSpPr>
          <p:cNvPr name="Group 24" id="24"/>
          <p:cNvGrpSpPr/>
          <p:nvPr/>
        </p:nvGrpSpPr>
        <p:grpSpPr>
          <a:xfrm rot="0">
            <a:off x="1143000" y="5191125"/>
            <a:ext cx="1143000" cy="285750"/>
            <a:chOff x="0" y="0"/>
            <a:chExt cx="1524000" cy="381000"/>
          </a:xfrm>
        </p:grpSpPr>
        <p:sp>
          <p:nvSpPr>
            <p:cNvPr name="Freeform 25" id="25"/>
            <p:cNvSpPr/>
            <p:nvPr/>
          </p:nvSpPr>
          <p:spPr>
            <a:xfrm flipH="false" flipV="false" rot="0">
              <a:off x="0" y="0"/>
              <a:ext cx="1524000" cy="381000"/>
            </a:xfrm>
            <a:custGeom>
              <a:avLst/>
              <a:gdLst/>
              <a:ahLst/>
              <a:cxnLst/>
              <a:rect r="r" b="b" t="t" l="l"/>
              <a:pathLst>
                <a:path h="381000" w="1524000">
                  <a:moveTo>
                    <a:pt x="38100" y="0"/>
                  </a:moveTo>
                  <a:lnTo>
                    <a:pt x="1485900" y="0"/>
                  </a:lnTo>
                  <a:cubicBezTo>
                    <a:pt x="1506942" y="0"/>
                    <a:pt x="1524000" y="17058"/>
                    <a:pt x="1524000" y="38100"/>
                  </a:cubicBezTo>
                  <a:lnTo>
                    <a:pt x="1524000" y="342900"/>
                  </a:lnTo>
                  <a:cubicBezTo>
                    <a:pt x="1524000" y="363942"/>
                    <a:pt x="1506942" y="381000"/>
                    <a:pt x="1485900" y="381000"/>
                  </a:cubicBezTo>
                  <a:lnTo>
                    <a:pt x="38100" y="381000"/>
                  </a:lnTo>
                  <a:cubicBezTo>
                    <a:pt x="17058" y="381000"/>
                    <a:pt x="0" y="363942"/>
                    <a:pt x="0" y="342900"/>
                  </a:cubicBezTo>
                  <a:lnTo>
                    <a:pt x="0" y="38100"/>
                  </a:lnTo>
                  <a:cubicBezTo>
                    <a:pt x="0" y="17058"/>
                    <a:pt x="17058" y="0"/>
                    <a:pt x="38100" y="0"/>
                  </a:cubicBezTo>
                  <a:close/>
                </a:path>
              </a:pathLst>
            </a:custGeom>
            <a:solidFill>
              <a:srgbClr val="2145B2"/>
            </a:solidFill>
          </p:spPr>
        </p:sp>
        <p:sp>
          <p:nvSpPr>
            <p:cNvPr name="TextBox 26" id="26"/>
            <p:cNvSpPr txBox="true"/>
            <p:nvPr/>
          </p:nvSpPr>
          <p:spPr>
            <a:xfrm>
              <a:off x="0" y="-38100"/>
              <a:ext cx="1524000" cy="419100"/>
            </a:xfrm>
            <a:prstGeom prst="rect">
              <a:avLst/>
            </a:prstGeom>
          </p:spPr>
          <p:txBody>
            <a:bodyPr anchor="ctr" rtlCol="false" tIns="50800" lIns="50800" bIns="50800" rIns="50800"/>
            <a:lstStyle/>
            <a:p>
              <a:pPr algn="ctr" marL="0" indent="0" lvl="0">
                <a:lnSpc>
                  <a:spcPts val="1679"/>
                </a:lnSpc>
                <a:spcBef>
                  <a:spcPct val="0"/>
                </a:spcBef>
              </a:pPr>
              <a:r>
                <a:rPr lang="en-US" sz="1200" strike="noStrike" u="none">
                  <a:solidFill>
                    <a:srgbClr val="FFFFFF"/>
                  </a:solidFill>
                  <a:latin typeface="Telegraf"/>
                  <a:ea typeface="Telegraf"/>
                  <a:cs typeface="Telegraf"/>
                  <a:sym typeface="Telegraf"/>
                </a:rPr>
                <a:t>Education</a:t>
              </a:r>
            </a:p>
          </p:txBody>
        </p:sp>
      </p:grpSp>
      <p:sp>
        <p:nvSpPr>
          <p:cNvPr name="TextBox 27" id="27"/>
          <p:cNvSpPr txBox="true"/>
          <p:nvPr/>
        </p:nvSpPr>
        <p:spPr>
          <a:xfrm rot="0">
            <a:off x="1143000" y="5648325"/>
            <a:ext cx="7334250" cy="353060"/>
          </a:xfrm>
          <a:prstGeom prst="rect">
            <a:avLst/>
          </a:prstGeom>
        </p:spPr>
        <p:txBody>
          <a:bodyPr anchor="t" rtlCol="false" tIns="0" lIns="0" bIns="0" rIns="0">
            <a:spAutoFit/>
          </a:bodyPr>
          <a:lstStyle/>
          <a:p>
            <a:pPr algn="l" marL="0" indent="0" lvl="0">
              <a:lnSpc>
                <a:spcPts val="2859"/>
              </a:lnSpc>
              <a:spcBef>
                <a:spcPct val="0"/>
              </a:spcBef>
            </a:pPr>
            <a:r>
              <a:rPr lang="en-US" sz="2199" strike="noStrike" u="none">
                <a:solidFill>
                  <a:srgbClr val="1A1A1A"/>
                </a:solidFill>
                <a:latin typeface="Aileron"/>
                <a:ea typeface="Aileron"/>
                <a:cs typeface="Aileron"/>
                <a:sym typeface="Aileron"/>
              </a:rPr>
              <a:t>Which teaching method gives higher exam scores?</a:t>
            </a:r>
          </a:p>
        </p:txBody>
      </p:sp>
      <p:grpSp>
        <p:nvGrpSpPr>
          <p:cNvPr name="Group 28" id="28"/>
          <p:cNvGrpSpPr/>
          <p:nvPr/>
        </p:nvGrpSpPr>
        <p:grpSpPr>
          <a:xfrm rot="0">
            <a:off x="9525000" y="5048250"/>
            <a:ext cx="7810500" cy="1524000"/>
            <a:chOff x="0" y="0"/>
            <a:chExt cx="10414000" cy="2032000"/>
          </a:xfrm>
        </p:grpSpPr>
        <p:sp>
          <p:nvSpPr>
            <p:cNvPr name="Freeform 29" id="29"/>
            <p:cNvSpPr/>
            <p:nvPr/>
          </p:nvSpPr>
          <p:spPr>
            <a:xfrm flipH="false" flipV="false" rot="0">
              <a:off x="0" y="0"/>
              <a:ext cx="10414000" cy="2032000"/>
            </a:xfrm>
            <a:custGeom>
              <a:avLst/>
              <a:gdLst/>
              <a:ahLst/>
              <a:cxnLst/>
              <a:rect r="r" b="b" t="t" l="l"/>
              <a:pathLst>
                <a:path h="2032000" w="10414000">
                  <a:moveTo>
                    <a:pt x="203200" y="0"/>
                  </a:moveTo>
                  <a:lnTo>
                    <a:pt x="10210800" y="0"/>
                  </a:lnTo>
                  <a:cubicBezTo>
                    <a:pt x="10323024" y="0"/>
                    <a:pt x="10414000" y="90976"/>
                    <a:pt x="10414000" y="203200"/>
                  </a:cubicBezTo>
                  <a:lnTo>
                    <a:pt x="10414000" y="1828800"/>
                  </a:lnTo>
                  <a:cubicBezTo>
                    <a:pt x="10414000" y="1941024"/>
                    <a:pt x="10323024" y="2032000"/>
                    <a:pt x="10210800" y="2032000"/>
                  </a:cubicBezTo>
                  <a:lnTo>
                    <a:pt x="203200" y="2032000"/>
                  </a:lnTo>
                  <a:cubicBezTo>
                    <a:pt x="90976" y="2032000"/>
                    <a:pt x="0" y="1941024"/>
                    <a:pt x="0" y="1828800"/>
                  </a:cubicBezTo>
                  <a:lnTo>
                    <a:pt x="0" y="203200"/>
                  </a:lnTo>
                  <a:cubicBezTo>
                    <a:pt x="0" y="90976"/>
                    <a:pt x="90976" y="0"/>
                    <a:pt x="203200" y="0"/>
                  </a:cubicBezTo>
                  <a:close/>
                </a:path>
              </a:pathLst>
            </a:custGeom>
            <a:solidFill>
              <a:srgbClr val="F5F7FA"/>
            </a:solidFill>
            <a:ln w="9525" cap="sq">
              <a:solidFill>
                <a:srgbClr val="D0D5DD"/>
              </a:solidFill>
              <a:prstDash val="solid"/>
              <a:miter/>
            </a:ln>
          </p:spPr>
        </p:sp>
      </p:grpSp>
      <p:grpSp>
        <p:nvGrpSpPr>
          <p:cNvPr name="Group 30" id="30"/>
          <p:cNvGrpSpPr/>
          <p:nvPr/>
        </p:nvGrpSpPr>
        <p:grpSpPr>
          <a:xfrm rot="0">
            <a:off x="9715500" y="5191125"/>
            <a:ext cx="1143000" cy="285750"/>
            <a:chOff x="0" y="0"/>
            <a:chExt cx="1524000" cy="381000"/>
          </a:xfrm>
        </p:grpSpPr>
        <p:sp>
          <p:nvSpPr>
            <p:cNvPr name="Freeform 31" id="31"/>
            <p:cNvSpPr/>
            <p:nvPr/>
          </p:nvSpPr>
          <p:spPr>
            <a:xfrm flipH="false" flipV="false" rot="0">
              <a:off x="0" y="0"/>
              <a:ext cx="1524000" cy="381000"/>
            </a:xfrm>
            <a:custGeom>
              <a:avLst/>
              <a:gdLst/>
              <a:ahLst/>
              <a:cxnLst/>
              <a:rect r="r" b="b" t="t" l="l"/>
              <a:pathLst>
                <a:path h="381000" w="1524000">
                  <a:moveTo>
                    <a:pt x="38100" y="0"/>
                  </a:moveTo>
                  <a:lnTo>
                    <a:pt x="1485900" y="0"/>
                  </a:lnTo>
                  <a:cubicBezTo>
                    <a:pt x="1506942" y="0"/>
                    <a:pt x="1524000" y="17058"/>
                    <a:pt x="1524000" y="38100"/>
                  </a:cubicBezTo>
                  <a:lnTo>
                    <a:pt x="1524000" y="342900"/>
                  </a:lnTo>
                  <a:cubicBezTo>
                    <a:pt x="1524000" y="363942"/>
                    <a:pt x="1506942" y="381000"/>
                    <a:pt x="1485900" y="381000"/>
                  </a:cubicBezTo>
                  <a:lnTo>
                    <a:pt x="38100" y="381000"/>
                  </a:lnTo>
                  <a:cubicBezTo>
                    <a:pt x="17058" y="381000"/>
                    <a:pt x="0" y="363942"/>
                    <a:pt x="0" y="342900"/>
                  </a:cubicBezTo>
                  <a:lnTo>
                    <a:pt x="0" y="38100"/>
                  </a:lnTo>
                  <a:cubicBezTo>
                    <a:pt x="0" y="17058"/>
                    <a:pt x="17058" y="0"/>
                    <a:pt x="38100" y="0"/>
                  </a:cubicBezTo>
                  <a:close/>
                </a:path>
              </a:pathLst>
            </a:custGeom>
            <a:solidFill>
              <a:srgbClr val="2145B2"/>
            </a:solidFill>
          </p:spPr>
        </p:sp>
        <p:sp>
          <p:nvSpPr>
            <p:cNvPr name="TextBox 32" id="32"/>
            <p:cNvSpPr txBox="true"/>
            <p:nvPr/>
          </p:nvSpPr>
          <p:spPr>
            <a:xfrm>
              <a:off x="0" y="-38100"/>
              <a:ext cx="1524000" cy="419100"/>
            </a:xfrm>
            <a:prstGeom prst="rect">
              <a:avLst/>
            </a:prstGeom>
          </p:spPr>
          <p:txBody>
            <a:bodyPr anchor="ctr" rtlCol="false" tIns="50800" lIns="50800" bIns="50800" rIns="50800"/>
            <a:lstStyle/>
            <a:p>
              <a:pPr algn="ctr" marL="0" indent="0" lvl="0">
                <a:lnSpc>
                  <a:spcPts val="1679"/>
                </a:lnSpc>
                <a:spcBef>
                  <a:spcPct val="0"/>
                </a:spcBef>
              </a:pPr>
              <a:r>
                <a:rPr lang="en-US" sz="1200" strike="noStrike" u="none">
                  <a:solidFill>
                    <a:srgbClr val="FFFFFF"/>
                  </a:solidFill>
                  <a:latin typeface="Telegraf"/>
                  <a:ea typeface="Telegraf"/>
                  <a:cs typeface="Telegraf"/>
                  <a:sym typeface="Telegraf"/>
                </a:rPr>
                <a:t>Systems</a:t>
              </a:r>
            </a:p>
          </p:txBody>
        </p:sp>
      </p:grpSp>
      <p:sp>
        <p:nvSpPr>
          <p:cNvPr name="TextBox 33" id="33"/>
          <p:cNvSpPr txBox="true"/>
          <p:nvPr/>
        </p:nvSpPr>
        <p:spPr>
          <a:xfrm rot="0">
            <a:off x="9715500" y="5648325"/>
            <a:ext cx="7334250" cy="353060"/>
          </a:xfrm>
          <a:prstGeom prst="rect">
            <a:avLst/>
          </a:prstGeom>
        </p:spPr>
        <p:txBody>
          <a:bodyPr anchor="t" rtlCol="false" tIns="0" lIns="0" bIns="0" rIns="0">
            <a:spAutoFit/>
          </a:bodyPr>
          <a:lstStyle/>
          <a:p>
            <a:pPr algn="l" marL="0" indent="0" lvl="0">
              <a:lnSpc>
                <a:spcPts val="2859"/>
              </a:lnSpc>
              <a:spcBef>
                <a:spcPct val="0"/>
              </a:spcBef>
            </a:pPr>
            <a:r>
              <a:rPr lang="en-US" sz="2199" strike="noStrike" u="none">
                <a:solidFill>
                  <a:srgbClr val="1A1A1A"/>
                </a:solidFill>
                <a:latin typeface="Aileron"/>
                <a:ea typeface="Aileron"/>
                <a:cs typeface="Aileron"/>
                <a:sym typeface="Aileron"/>
              </a:rPr>
              <a:t>Which system design performs faster?</a:t>
            </a:r>
          </a:p>
        </p:txBody>
      </p:sp>
      <p:grpSp>
        <p:nvGrpSpPr>
          <p:cNvPr name="Group 34" id="34"/>
          <p:cNvGrpSpPr/>
          <p:nvPr/>
        </p:nvGrpSpPr>
        <p:grpSpPr>
          <a:xfrm rot="0">
            <a:off x="952500" y="7143750"/>
            <a:ext cx="16383000" cy="857250"/>
            <a:chOff x="0" y="0"/>
            <a:chExt cx="21844000" cy="1143000"/>
          </a:xfrm>
        </p:grpSpPr>
        <p:sp>
          <p:nvSpPr>
            <p:cNvPr name="Freeform 35" id="35"/>
            <p:cNvSpPr/>
            <p:nvPr/>
          </p:nvSpPr>
          <p:spPr>
            <a:xfrm flipH="false" flipV="false" rot="0">
              <a:off x="0" y="0"/>
              <a:ext cx="21844000" cy="1143000"/>
            </a:xfrm>
            <a:custGeom>
              <a:avLst/>
              <a:gdLst/>
              <a:ahLst/>
              <a:cxnLst/>
              <a:rect r="r" b="b" t="t" l="l"/>
              <a:pathLst>
                <a:path h="1143000" w="21844000">
                  <a:moveTo>
                    <a:pt x="114300" y="0"/>
                  </a:moveTo>
                  <a:lnTo>
                    <a:pt x="21729700" y="0"/>
                  </a:lnTo>
                  <a:cubicBezTo>
                    <a:pt x="21792826" y="0"/>
                    <a:pt x="21844000" y="51174"/>
                    <a:pt x="21844000" y="114300"/>
                  </a:cubicBezTo>
                  <a:lnTo>
                    <a:pt x="21844000" y="1028700"/>
                  </a:lnTo>
                  <a:cubicBezTo>
                    <a:pt x="21844000" y="1091826"/>
                    <a:pt x="21792826" y="1143000"/>
                    <a:pt x="21729700" y="1143000"/>
                  </a:cubicBezTo>
                  <a:lnTo>
                    <a:pt x="114300" y="1143000"/>
                  </a:lnTo>
                  <a:cubicBezTo>
                    <a:pt x="51174" y="1143000"/>
                    <a:pt x="0" y="1091826"/>
                    <a:pt x="0" y="1028700"/>
                  </a:cubicBezTo>
                  <a:lnTo>
                    <a:pt x="0" y="114300"/>
                  </a:lnTo>
                  <a:cubicBezTo>
                    <a:pt x="0" y="51174"/>
                    <a:pt x="51174" y="0"/>
                    <a:pt x="114300" y="0"/>
                  </a:cubicBezTo>
                  <a:close/>
                </a:path>
              </a:pathLst>
            </a:custGeom>
            <a:solidFill>
              <a:srgbClr val="EEF2FF"/>
            </a:solidFill>
            <a:ln w="19050" cap="sq">
              <a:solidFill>
                <a:srgbClr val="2145B2"/>
              </a:solidFill>
              <a:prstDash val="solid"/>
              <a:miter/>
            </a:ln>
          </p:spPr>
        </p:sp>
      </p:grpSp>
      <p:sp>
        <p:nvSpPr>
          <p:cNvPr name="TextBox 36" id="36"/>
          <p:cNvSpPr txBox="true"/>
          <p:nvPr/>
        </p:nvSpPr>
        <p:spPr>
          <a:xfrm rot="0">
            <a:off x="1524000" y="7410450"/>
            <a:ext cx="15240000" cy="314325"/>
          </a:xfrm>
          <a:prstGeom prst="rect">
            <a:avLst/>
          </a:prstGeom>
        </p:spPr>
        <p:txBody>
          <a:bodyPr anchor="t" rtlCol="false" tIns="0" lIns="0" bIns="0" rIns="0">
            <a:spAutoFit/>
          </a:bodyPr>
          <a:lstStyle/>
          <a:p>
            <a:pPr algn="ctr" marL="0" indent="0" lvl="0">
              <a:lnSpc>
                <a:spcPts val="2400"/>
              </a:lnSpc>
              <a:spcBef>
                <a:spcPct val="0"/>
              </a:spcBef>
            </a:pPr>
            <a:r>
              <a:rPr lang="en-US" sz="2000" strike="noStrike" u="none">
                <a:solidFill>
                  <a:srgbClr val="1A2E5A"/>
                </a:solidFill>
                <a:latin typeface="Aileron"/>
                <a:ea typeface="Aileron"/>
                <a:cs typeface="Aileron"/>
                <a:sym typeface="Aileron"/>
              </a:rPr>
              <a:t>These questions all require </a:t>
            </a:r>
            <a:r>
              <a:rPr lang="en-US" b="true" sz="2000" strike="noStrike" u="none">
                <a:solidFill>
                  <a:srgbClr val="1A2E5A"/>
                </a:solidFill>
                <a:latin typeface="Aileron Bold"/>
                <a:ea typeface="Aileron Bold"/>
                <a:cs typeface="Aileron Bold"/>
                <a:sym typeface="Aileron Bold"/>
              </a:rPr>
              <a:t>comparing multiple groups</a:t>
            </a:r>
            <a:r>
              <a:rPr lang="en-US" sz="2000" strike="noStrike" u="none">
                <a:solidFill>
                  <a:srgbClr val="1A2E5A"/>
                </a:solidFill>
                <a:latin typeface="Aileron"/>
                <a:ea typeface="Aileron"/>
                <a:cs typeface="Aileron"/>
                <a:sym typeface="Aileron"/>
              </a:rPr>
              <a:t> to find meaningful differences and support decisions.</a:t>
            </a:r>
          </a:p>
        </p:txBody>
      </p:sp>
    </p:spTree>
  </p:cSld>
  <p:clrMapOvr>
    <a:masterClrMapping/>
  </p:clrMapOvr>
  <p:transition spd="slow">
    <p:push dir="l"/>
  </p:transition>
</p:sld>
</file>

<file path=ppt/slides/slide5.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Introduction to Variability</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05</a:t>
            </a:r>
          </a:p>
        </p:txBody>
      </p:sp>
      <p:grpSp>
        <p:nvGrpSpPr>
          <p:cNvPr name="Group 6" id="6"/>
          <p:cNvGrpSpPr/>
          <p:nvPr/>
        </p:nvGrpSpPr>
        <p:grpSpPr>
          <a:xfrm rot="0">
            <a:off x="952500" y="1238250"/>
            <a:ext cx="16383000" cy="952500"/>
            <a:chOff x="0" y="0"/>
            <a:chExt cx="21844000" cy="1270000"/>
          </a:xfrm>
        </p:grpSpPr>
        <p:sp>
          <p:nvSpPr>
            <p:cNvPr name="Freeform 7" id="7"/>
            <p:cNvSpPr/>
            <p:nvPr/>
          </p:nvSpPr>
          <p:spPr>
            <a:xfrm flipH="false" flipV="false" rot="0">
              <a:off x="0" y="0"/>
              <a:ext cx="21844000" cy="1270000"/>
            </a:xfrm>
            <a:custGeom>
              <a:avLst/>
              <a:gdLst/>
              <a:ahLst/>
              <a:cxnLst/>
              <a:rect r="r" b="b" t="t" l="l"/>
              <a:pathLst>
                <a:path h="1270000" w="21844000">
                  <a:moveTo>
                    <a:pt x="127000" y="0"/>
                  </a:moveTo>
                  <a:lnTo>
                    <a:pt x="21717000" y="0"/>
                  </a:lnTo>
                  <a:cubicBezTo>
                    <a:pt x="21787140" y="0"/>
                    <a:pt x="21844000" y="56860"/>
                    <a:pt x="21844000" y="127000"/>
                  </a:cubicBezTo>
                  <a:lnTo>
                    <a:pt x="21844000" y="1143000"/>
                  </a:lnTo>
                  <a:cubicBezTo>
                    <a:pt x="21844000" y="1213140"/>
                    <a:pt x="21787140" y="1270000"/>
                    <a:pt x="21717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1A2E5A"/>
            </a:solidFill>
          </p:spPr>
        </p:sp>
      </p:grpSp>
      <p:sp>
        <p:nvSpPr>
          <p:cNvPr name="TextBox 8" id="8"/>
          <p:cNvSpPr txBox="true"/>
          <p:nvPr/>
        </p:nvSpPr>
        <p:spPr>
          <a:xfrm rot="0">
            <a:off x="1524000" y="1533525"/>
            <a:ext cx="15240000" cy="356235"/>
          </a:xfrm>
          <a:prstGeom prst="rect">
            <a:avLst/>
          </a:prstGeom>
        </p:spPr>
        <p:txBody>
          <a:bodyPr anchor="t" rtlCol="false" tIns="0" lIns="0" bIns="0" rIns="0">
            <a:spAutoFit/>
          </a:bodyPr>
          <a:lstStyle/>
          <a:p>
            <a:pPr algn="ctr" marL="0" indent="0" lvl="0">
              <a:lnSpc>
                <a:spcPts val="2400"/>
              </a:lnSpc>
              <a:spcBef>
                <a:spcPct val="0"/>
              </a:spcBef>
            </a:pPr>
            <a:r>
              <a:rPr lang="en-US" sz="2400" strike="noStrike" u="none">
                <a:solidFill>
                  <a:srgbClr val="FFFFFF"/>
                </a:solidFill>
                <a:latin typeface="Telegraf"/>
                <a:ea typeface="Telegraf"/>
                <a:cs typeface="Telegraf"/>
                <a:sym typeface="Telegraf"/>
              </a:rPr>
              <a:t>Variability is the foundation of ANOVA. Without understanding variance, we cannot judge significance.</a:t>
            </a:r>
          </a:p>
        </p:txBody>
      </p:sp>
      <p:grpSp>
        <p:nvGrpSpPr>
          <p:cNvPr name="Group 9" id="9"/>
          <p:cNvGrpSpPr/>
          <p:nvPr/>
        </p:nvGrpSpPr>
        <p:grpSpPr>
          <a:xfrm rot="0">
            <a:off x="1143000" y="2571750"/>
            <a:ext cx="114300" cy="114300"/>
            <a:chOff x="0" y="0"/>
            <a:chExt cx="152400" cy="152400"/>
          </a:xfrm>
        </p:grpSpPr>
        <p:sp>
          <p:nvSpPr>
            <p:cNvPr name="Freeform 10" id="10"/>
            <p:cNvSpPr/>
            <p:nvPr/>
          </p:nvSpPr>
          <p:spPr>
            <a:xfrm flipH="false" flipV="false" rot="0">
              <a:off x="0" y="0"/>
              <a:ext cx="152400" cy="152400"/>
            </a:xfrm>
            <a:custGeom>
              <a:avLst/>
              <a:gdLst/>
              <a:ahLst/>
              <a:cxnLst/>
              <a:rect r="r" b="b" t="t" l="l"/>
              <a:pathLst>
                <a:path h="152400" w="152400">
                  <a:moveTo>
                    <a:pt x="76200" y="0"/>
                  </a:moveTo>
                  <a:cubicBezTo>
                    <a:pt x="34116" y="0"/>
                    <a:pt x="0" y="34116"/>
                    <a:pt x="0" y="76200"/>
                  </a:cubicBezTo>
                  <a:cubicBezTo>
                    <a:pt x="0" y="118284"/>
                    <a:pt x="34116" y="152400"/>
                    <a:pt x="76200" y="152400"/>
                  </a:cubicBezTo>
                  <a:cubicBezTo>
                    <a:pt x="118284" y="152400"/>
                    <a:pt x="152400" y="118284"/>
                    <a:pt x="152400" y="76200"/>
                  </a:cubicBezTo>
                  <a:cubicBezTo>
                    <a:pt x="152400" y="34116"/>
                    <a:pt x="118284" y="0"/>
                    <a:pt x="76200" y="0"/>
                  </a:cubicBezTo>
                  <a:close/>
                </a:path>
              </a:pathLst>
            </a:custGeom>
            <a:solidFill>
              <a:srgbClr val="2145B2"/>
            </a:solidFill>
          </p:spPr>
        </p:sp>
      </p:grpSp>
      <p:sp>
        <p:nvSpPr>
          <p:cNvPr name="TextBox 11" id="11"/>
          <p:cNvSpPr txBox="true"/>
          <p:nvPr/>
        </p:nvSpPr>
        <p:spPr>
          <a:xfrm rot="0">
            <a:off x="1428750" y="2514600"/>
            <a:ext cx="15716250" cy="314325"/>
          </a:xfrm>
          <a:prstGeom prst="rect">
            <a:avLst/>
          </a:prstGeom>
        </p:spPr>
        <p:txBody>
          <a:bodyPr anchor="t" rtlCol="false" tIns="0" lIns="0" bIns="0" rIns="0">
            <a:spAutoFit/>
          </a:bodyPr>
          <a:lstStyle/>
          <a:p>
            <a:pPr algn="l" marL="0" indent="0" lvl="0">
              <a:lnSpc>
                <a:spcPts val="2400"/>
              </a:lnSpc>
              <a:spcBef>
                <a:spcPct val="0"/>
              </a:spcBef>
            </a:pPr>
            <a:r>
              <a:rPr lang="en-US" sz="2000" strike="noStrike" u="none">
                <a:solidFill>
                  <a:srgbClr val="333333"/>
                </a:solidFill>
                <a:latin typeface="Aileron"/>
                <a:ea typeface="Aileron"/>
                <a:cs typeface="Aileron"/>
                <a:sym typeface="Aileron"/>
              </a:rPr>
              <a:t>Data naturally varies — not all users behave the same way</a:t>
            </a:r>
          </a:p>
        </p:txBody>
      </p:sp>
      <p:grpSp>
        <p:nvGrpSpPr>
          <p:cNvPr name="Group 12" id="12"/>
          <p:cNvGrpSpPr/>
          <p:nvPr/>
        </p:nvGrpSpPr>
        <p:grpSpPr>
          <a:xfrm rot="0">
            <a:off x="1143000" y="2952750"/>
            <a:ext cx="114300" cy="114300"/>
            <a:chOff x="0" y="0"/>
            <a:chExt cx="152400" cy="152400"/>
          </a:xfrm>
        </p:grpSpPr>
        <p:sp>
          <p:nvSpPr>
            <p:cNvPr name="Freeform 13" id="13"/>
            <p:cNvSpPr/>
            <p:nvPr/>
          </p:nvSpPr>
          <p:spPr>
            <a:xfrm flipH="false" flipV="false" rot="0">
              <a:off x="0" y="0"/>
              <a:ext cx="152400" cy="152400"/>
            </a:xfrm>
            <a:custGeom>
              <a:avLst/>
              <a:gdLst/>
              <a:ahLst/>
              <a:cxnLst/>
              <a:rect r="r" b="b" t="t" l="l"/>
              <a:pathLst>
                <a:path h="152400" w="152400">
                  <a:moveTo>
                    <a:pt x="76200" y="0"/>
                  </a:moveTo>
                  <a:cubicBezTo>
                    <a:pt x="34116" y="0"/>
                    <a:pt x="0" y="34116"/>
                    <a:pt x="0" y="76200"/>
                  </a:cubicBezTo>
                  <a:cubicBezTo>
                    <a:pt x="0" y="118284"/>
                    <a:pt x="34116" y="152400"/>
                    <a:pt x="76200" y="152400"/>
                  </a:cubicBezTo>
                  <a:cubicBezTo>
                    <a:pt x="118284" y="152400"/>
                    <a:pt x="152400" y="118284"/>
                    <a:pt x="152400" y="76200"/>
                  </a:cubicBezTo>
                  <a:cubicBezTo>
                    <a:pt x="152400" y="34116"/>
                    <a:pt x="118284" y="0"/>
                    <a:pt x="76200" y="0"/>
                  </a:cubicBezTo>
                  <a:close/>
                </a:path>
              </a:pathLst>
            </a:custGeom>
            <a:solidFill>
              <a:srgbClr val="2145B2"/>
            </a:solidFill>
          </p:spPr>
        </p:sp>
      </p:grpSp>
      <p:sp>
        <p:nvSpPr>
          <p:cNvPr name="TextBox 14" id="14"/>
          <p:cNvSpPr txBox="true"/>
          <p:nvPr/>
        </p:nvSpPr>
        <p:spPr>
          <a:xfrm rot="0">
            <a:off x="1428750" y="2895600"/>
            <a:ext cx="15716250" cy="314325"/>
          </a:xfrm>
          <a:prstGeom prst="rect">
            <a:avLst/>
          </a:prstGeom>
        </p:spPr>
        <p:txBody>
          <a:bodyPr anchor="t" rtlCol="false" tIns="0" lIns="0" bIns="0" rIns="0">
            <a:spAutoFit/>
          </a:bodyPr>
          <a:lstStyle/>
          <a:p>
            <a:pPr algn="l" marL="0" indent="0" lvl="0">
              <a:lnSpc>
                <a:spcPts val="2400"/>
              </a:lnSpc>
              <a:spcBef>
                <a:spcPct val="0"/>
              </a:spcBef>
            </a:pPr>
            <a:r>
              <a:rPr lang="en-US" sz="2000" strike="noStrike" u="none">
                <a:solidFill>
                  <a:srgbClr val="333333"/>
                </a:solidFill>
                <a:latin typeface="Aileron"/>
                <a:ea typeface="Aileron"/>
                <a:cs typeface="Aileron"/>
                <a:sym typeface="Aileron"/>
              </a:rPr>
              <a:t>Variance measures how spread out data points are from the mean</a:t>
            </a:r>
          </a:p>
        </p:txBody>
      </p:sp>
      <p:grpSp>
        <p:nvGrpSpPr>
          <p:cNvPr name="Group 15" id="15"/>
          <p:cNvGrpSpPr/>
          <p:nvPr/>
        </p:nvGrpSpPr>
        <p:grpSpPr>
          <a:xfrm rot="0">
            <a:off x="1143000" y="3333750"/>
            <a:ext cx="114300" cy="114300"/>
            <a:chOff x="0" y="0"/>
            <a:chExt cx="152400" cy="152400"/>
          </a:xfrm>
        </p:grpSpPr>
        <p:sp>
          <p:nvSpPr>
            <p:cNvPr name="Freeform 16" id="16"/>
            <p:cNvSpPr/>
            <p:nvPr/>
          </p:nvSpPr>
          <p:spPr>
            <a:xfrm flipH="false" flipV="false" rot="0">
              <a:off x="0" y="0"/>
              <a:ext cx="152400" cy="152400"/>
            </a:xfrm>
            <a:custGeom>
              <a:avLst/>
              <a:gdLst/>
              <a:ahLst/>
              <a:cxnLst/>
              <a:rect r="r" b="b" t="t" l="l"/>
              <a:pathLst>
                <a:path h="152400" w="152400">
                  <a:moveTo>
                    <a:pt x="76200" y="0"/>
                  </a:moveTo>
                  <a:cubicBezTo>
                    <a:pt x="34116" y="0"/>
                    <a:pt x="0" y="34116"/>
                    <a:pt x="0" y="76200"/>
                  </a:cubicBezTo>
                  <a:cubicBezTo>
                    <a:pt x="0" y="118284"/>
                    <a:pt x="34116" y="152400"/>
                    <a:pt x="76200" y="152400"/>
                  </a:cubicBezTo>
                  <a:cubicBezTo>
                    <a:pt x="118284" y="152400"/>
                    <a:pt x="152400" y="118284"/>
                    <a:pt x="152400" y="76200"/>
                  </a:cubicBezTo>
                  <a:cubicBezTo>
                    <a:pt x="152400" y="34116"/>
                    <a:pt x="118284" y="0"/>
                    <a:pt x="76200" y="0"/>
                  </a:cubicBezTo>
                  <a:close/>
                </a:path>
              </a:pathLst>
            </a:custGeom>
            <a:solidFill>
              <a:srgbClr val="2145B2"/>
            </a:solidFill>
          </p:spPr>
        </p:sp>
      </p:grpSp>
      <p:sp>
        <p:nvSpPr>
          <p:cNvPr name="TextBox 17" id="17"/>
          <p:cNvSpPr txBox="true"/>
          <p:nvPr/>
        </p:nvSpPr>
        <p:spPr>
          <a:xfrm rot="0">
            <a:off x="1428750" y="3276600"/>
            <a:ext cx="15716250" cy="314325"/>
          </a:xfrm>
          <a:prstGeom prst="rect">
            <a:avLst/>
          </a:prstGeom>
        </p:spPr>
        <p:txBody>
          <a:bodyPr anchor="t" rtlCol="false" tIns="0" lIns="0" bIns="0" rIns="0">
            <a:spAutoFit/>
          </a:bodyPr>
          <a:lstStyle/>
          <a:p>
            <a:pPr algn="l" marL="0" indent="0" lvl="0">
              <a:lnSpc>
                <a:spcPts val="2400"/>
              </a:lnSpc>
              <a:spcBef>
                <a:spcPct val="0"/>
              </a:spcBef>
            </a:pPr>
            <a:r>
              <a:rPr lang="en-US" sz="2000" strike="noStrike" u="none">
                <a:solidFill>
                  <a:srgbClr val="333333"/>
                </a:solidFill>
                <a:latin typeface="Aileron"/>
                <a:ea typeface="Aileron"/>
                <a:cs typeface="Aileron"/>
                <a:sym typeface="Aileron"/>
              </a:rPr>
              <a:t>A difference in means alone does NOT guarantee significance</a:t>
            </a:r>
          </a:p>
        </p:txBody>
      </p:sp>
      <p:grpSp>
        <p:nvGrpSpPr>
          <p:cNvPr name="Group 18" id="18"/>
          <p:cNvGrpSpPr/>
          <p:nvPr/>
        </p:nvGrpSpPr>
        <p:grpSpPr>
          <a:xfrm rot="0">
            <a:off x="952500" y="3905250"/>
            <a:ext cx="7620000" cy="3048000"/>
            <a:chOff x="0" y="0"/>
            <a:chExt cx="10160000" cy="4064000"/>
          </a:xfrm>
        </p:grpSpPr>
        <p:sp>
          <p:nvSpPr>
            <p:cNvPr name="Freeform 19" id="19"/>
            <p:cNvSpPr/>
            <p:nvPr/>
          </p:nvSpPr>
          <p:spPr>
            <a:xfrm flipH="false" flipV="false" rot="0">
              <a:off x="0" y="0"/>
              <a:ext cx="10160000" cy="4064000"/>
            </a:xfrm>
            <a:custGeom>
              <a:avLst/>
              <a:gdLst/>
              <a:ahLst/>
              <a:cxnLst/>
              <a:rect r="r" b="b" t="t" l="l"/>
              <a:pathLst>
                <a:path h="4064000" w="10160000">
                  <a:moveTo>
                    <a:pt x="406400" y="0"/>
                  </a:moveTo>
                  <a:lnTo>
                    <a:pt x="9753600" y="0"/>
                  </a:lnTo>
                  <a:cubicBezTo>
                    <a:pt x="9978048" y="0"/>
                    <a:pt x="10160000" y="181951"/>
                    <a:pt x="10160000" y="406400"/>
                  </a:cubicBezTo>
                  <a:lnTo>
                    <a:pt x="10160000" y="3657600"/>
                  </a:lnTo>
                  <a:cubicBezTo>
                    <a:pt x="10160000" y="3882049"/>
                    <a:pt x="9978048" y="4064000"/>
                    <a:pt x="9753600" y="4064000"/>
                  </a:cubicBezTo>
                  <a:lnTo>
                    <a:pt x="406400" y="4064000"/>
                  </a:lnTo>
                  <a:cubicBezTo>
                    <a:pt x="181951" y="4064000"/>
                    <a:pt x="0" y="3882049"/>
                    <a:pt x="0" y="3657600"/>
                  </a:cubicBezTo>
                  <a:lnTo>
                    <a:pt x="0" y="406400"/>
                  </a:lnTo>
                  <a:cubicBezTo>
                    <a:pt x="0" y="181951"/>
                    <a:pt x="181951" y="0"/>
                    <a:pt x="406400" y="0"/>
                  </a:cubicBezTo>
                  <a:close/>
                </a:path>
              </a:pathLst>
            </a:custGeom>
            <a:solidFill>
              <a:srgbClr val="FFF8F8"/>
            </a:solidFill>
            <a:ln w="19050" cap="sq">
              <a:solidFill>
                <a:srgbClr val="D0D5DD"/>
              </a:solidFill>
              <a:prstDash val="solid"/>
              <a:miter/>
            </a:ln>
          </p:spPr>
        </p:sp>
      </p:grpSp>
      <p:sp>
        <p:nvSpPr>
          <p:cNvPr name="TextBox 20" id="20"/>
          <p:cNvSpPr txBox="true"/>
          <p:nvPr/>
        </p:nvSpPr>
        <p:spPr>
          <a:xfrm rot="0">
            <a:off x="1428750" y="4143375"/>
            <a:ext cx="66675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Scenario A</a:t>
            </a:r>
          </a:p>
        </p:txBody>
      </p:sp>
      <p:grpSp>
        <p:nvGrpSpPr>
          <p:cNvPr name="Group 21" id="21"/>
          <p:cNvGrpSpPr/>
          <p:nvPr/>
        </p:nvGrpSpPr>
        <p:grpSpPr>
          <a:xfrm rot="0">
            <a:off x="1428750" y="4524375"/>
            <a:ext cx="6667500" cy="381000"/>
            <a:chOff x="0" y="0"/>
            <a:chExt cx="8890000" cy="508000"/>
          </a:xfrm>
        </p:grpSpPr>
        <p:sp>
          <p:nvSpPr>
            <p:cNvPr name="Freeform 22" id="22"/>
            <p:cNvSpPr/>
            <p:nvPr/>
          </p:nvSpPr>
          <p:spPr>
            <a:xfrm flipH="false" flipV="false" rot="0">
              <a:off x="0" y="0"/>
              <a:ext cx="8890000" cy="508000"/>
            </a:xfrm>
            <a:custGeom>
              <a:avLst/>
              <a:gdLst/>
              <a:ahLst/>
              <a:cxnLst/>
              <a:rect r="r" b="b" t="t" l="l"/>
              <a:pathLst>
                <a:path h="508000" w="8890000">
                  <a:moveTo>
                    <a:pt x="0" y="0"/>
                  </a:moveTo>
                  <a:lnTo>
                    <a:pt x="8890000" y="0"/>
                  </a:lnTo>
                  <a:lnTo>
                    <a:pt x="8890000" y="508000"/>
                  </a:lnTo>
                  <a:lnTo>
                    <a:pt x="0" y="508000"/>
                  </a:lnTo>
                  <a:close/>
                </a:path>
              </a:pathLst>
            </a:custGeom>
            <a:solidFill>
              <a:srgbClr val="1A2E5A"/>
            </a:solidFill>
          </p:spPr>
        </p:sp>
      </p:grpSp>
      <p:sp>
        <p:nvSpPr>
          <p:cNvPr name="TextBox 23" id="23"/>
          <p:cNvSpPr txBox="true"/>
          <p:nvPr/>
        </p:nvSpPr>
        <p:spPr>
          <a:xfrm rot="0">
            <a:off x="1428750" y="4619625"/>
            <a:ext cx="3333750" cy="212090"/>
          </a:xfrm>
          <a:prstGeom prst="rect">
            <a:avLst/>
          </a:prstGeom>
        </p:spPr>
        <p:txBody>
          <a:bodyPr anchor="t" rtlCol="false" tIns="0" lIns="0" bIns="0" rIns="0">
            <a:spAutoFit/>
          </a:bodyPr>
          <a:lstStyle/>
          <a:p>
            <a:pPr algn="ctr" marL="0" indent="0" lvl="0">
              <a:lnSpc>
                <a:spcPts val="1599"/>
              </a:lnSpc>
              <a:spcBef>
                <a:spcPct val="0"/>
              </a:spcBef>
            </a:pPr>
            <a:r>
              <a:rPr lang="en-US" b="true" sz="1599" strike="noStrike" u="none">
                <a:solidFill>
                  <a:srgbClr val="FFFFFF"/>
                </a:solidFill>
                <a:latin typeface="Aileron Bold"/>
                <a:ea typeface="Aileron Bold"/>
                <a:cs typeface="Aileron Bold"/>
                <a:sym typeface="Aileron Bold"/>
              </a:rPr>
              <a:t>Group A</a:t>
            </a:r>
          </a:p>
        </p:txBody>
      </p:sp>
      <p:sp>
        <p:nvSpPr>
          <p:cNvPr name="TextBox 24" id="24"/>
          <p:cNvSpPr txBox="true"/>
          <p:nvPr/>
        </p:nvSpPr>
        <p:spPr>
          <a:xfrm rot="0">
            <a:off x="4762500" y="4619625"/>
            <a:ext cx="3333750" cy="212090"/>
          </a:xfrm>
          <a:prstGeom prst="rect">
            <a:avLst/>
          </a:prstGeom>
        </p:spPr>
        <p:txBody>
          <a:bodyPr anchor="t" rtlCol="false" tIns="0" lIns="0" bIns="0" rIns="0">
            <a:spAutoFit/>
          </a:bodyPr>
          <a:lstStyle/>
          <a:p>
            <a:pPr algn="ctr" marL="0" indent="0" lvl="0">
              <a:lnSpc>
                <a:spcPts val="1599"/>
              </a:lnSpc>
              <a:spcBef>
                <a:spcPct val="0"/>
              </a:spcBef>
            </a:pPr>
            <a:r>
              <a:rPr lang="en-US" b="true" sz="1599" strike="noStrike" u="none">
                <a:solidFill>
                  <a:srgbClr val="FFFFFF"/>
                </a:solidFill>
                <a:latin typeface="Aileron Bold"/>
                <a:ea typeface="Aileron Bold"/>
                <a:cs typeface="Aileron Bold"/>
                <a:sym typeface="Aileron Bold"/>
              </a:rPr>
              <a:t>Group B</a:t>
            </a:r>
          </a:p>
        </p:txBody>
      </p:sp>
      <p:grpSp>
        <p:nvGrpSpPr>
          <p:cNvPr name="Group 25" id="25"/>
          <p:cNvGrpSpPr/>
          <p:nvPr/>
        </p:nvGrpSpPr>
        <p:grpSpPr>
          <a:xfrm rot="0">
            <a:off x="1428750" y="4905375"/>
            <a:ext cx="6667500" cy="381000"/>
            <a:chOff x="0" y="0"/>
            <a:chExt cx="8890000" cy="508000"/>
          </a:xfrm>
        </p:grpSpPr>
        <p:sp>
          <p:nvSpPr>
            <p:cNvPr name="Freeform 26" id="26"/>
            <p:cNvSpPr/>
            <p:nvPr/>
          </p:nvSpPr>
          <p:spPr>
            <a:xfrm flipH="false" flipV="false" rot="0">
              <a:off x="0" y="0"/>
              <a:ext cx="8890000" cy="508000"/>
            </a:xfrm>
            <a:custGeom>
              <a:avLst/>
              <a:gdLst/>
              <a:ahLst/>
              <a:cxnLst/>
              <a:rect r="r" b="b" t="t" l="l"/>
              <a:pathLst>
                <a:path h="508000" w="8890000">
                  <a:moveTo>
                    <a:pt x="0" y="0"/>
                  </a:moveTo>
                  <a:lnTo>
                    <a:pt x="8890000" y="0"/>
                  </a:lnTo>
                  <a:lnTo>
                    <a:pt x="8890000" y="508000"/>
                  </a:lnTo>
                  <a:lnTo>
                    <a:pt x="0" y="508000"/>
                  </a:lnTo>
                  <a:close/>
                </a:path>
              </a:pathLst>
            </a:custGeom>
            <a:solidFill>
              <a:srgbClr val="F8F9FB"/>
            </a:solidFill>
          </p:spPr>
        </p:sp>
      </p:grpSp>
      <p:sp>
        <p:nvSpPr>
          <p:cNvPr name="TextBox 27" id="27"/>
          <p:cNvSpPr txBox="true"/>
          <p:nvPr/>
        </p:nvSpPr>
        <p:spPr>
          <a:xfrm rot="0">
            <a:off x="1428750" y="5000625"/>
            <a:ext cx="3333750" cy="212090"/>
          </a:xfrm>
          <a:prstGeom prst="rect">
            <a:avLst/>
          </a:prstGeom>
        </p:spPr>
        <p:txBody>
          <a:bodyPr anchor="t" rtlCol="false" tIns="0" lIns="0" bIns="0" rIns="0">
            <a:spAutoFit/>
          </a:bodyPr>
          <a:lstStyle/>
          <a:p>
            <a:pPr algn="ctr" marL="0" indent="0" lvl="0">
              <a:lnSpc>
                <a:spcPts val="1599"/>
              </a:lnSpc>
              <a:spcBef>
                <a:spcPct val="0"/>
              </a:spcBef>
            </a:pPr>
            <a:r>
              <a:rPr lang="en-US" sz="1599" strike="noStrike" u="none">
                <a:solidFill>
                  <a:srgbClr val="333333"/>
                </a:solidFill>
                <a:latin typeface="Aileron"/>
                <a:ea typeface="Aileron"/>
                <a:cs typeface="Aileron"/>
                <a:sym typeface="Aileron"/>
              </a:rPr>
              <a:t>Mean = 7.2</a:t>
            </a:r>
          </a:p>
        </p:txBody>
      </p:sp>
      <p:sp>
        <p:nvSpPr>
          <p:cNvPr name="TextBox 28" id="28"/>
          <p:cNvSpPr txBox="true"/>
          <p:nvPr/>
        </p:nvSpPr>
        <p:spPr>
          <a:xfrm rot="0">
            <a:off x="4762500" y="5000625"/>
            <a:ext cx="3333750" cy="212090"/>
          </a:xfrm>
          <a:prstGeom prst="rect">
            <a:avLst/>
          </a:prstGeom>
        </p:spPr>
        <p:txBody>
          <a:bodyPr anchor="t" rtlCol="false" tIns="0" lIns="0" bIns="0" rIns="0">
            <a:spAutoFit/>
          </a:bodyPr>
          <a:lstStyle/>
          <a:p>
            <a:pPr algn="ctr" marL="0" indent="0" lvl="0">
              <a:lnSpc>
                <a:spcPts val="1599"/>
              </a:lnSpc>
              <a:spcBef>
                <a:spcPct val="0"/>
              </a:spcBef>
            </a:pPr>
            <a:r>
              <a:rPr lang="en-US" sz="1599" strike="noStrike" u="none">
                <a:solidFill>
                  <a:srgbClr val="333333"/>
                </a:solidFill>
                <a:latin typeface="Aileron"/>
                <a:ea typeface="Aileron"/>
                <a:cs typeface="Aileron"/>
                <a:sym typeface="Aileron"/>
              </a:rPr>
              <a:t>Mean = 7.5</a:t>
            </a:r>
          </a:p>
        </p:txBody>
      </p:sp>
      <p:grpSp>
        <p:nvGrpSpPr>
          <p:cNvPr name="Group 29" id="29"/>
          <p:cNvGrpSpPr/>
          <p:nvPr/>
        </p:nvGrpSpPr>
        <p:grpSpPr>
          <a:xfrm rot="0">
            <a:off x="1428750" y="5286375"/>
            <a:ext cx="6667500" cy="381000"/>
            <a:chOff x="0" y="0"/>
            <a:chExt cx="8890000" cy="508000"/>
          </a:xfrm>
        </p:grpSpPr>
        <p:sp>
          <p:nvSpPr>
            <p:cNvPr name="Freeform 30" id="30"/>
            <p:cNvSpPr/>
            <p:nvPr/>
          </p:nvSpPr>
          <p:spPr>
            <a:xfrm flipH="false" flipV="false" rot="0">
              <a:off x="0" y="0"/>
              <a:ext cx="8890000" cy="508000"/>
            </a:xfrm>
            <a:custGeom>
              <a:avLst/>
              <a:gdLst/>
              <a:ahLst/>
              <a:cxnLst/>
              <a:rect r="r" b="b" t="t" l="l"/>
              <a:pathLst>
                <a:path h="508000" w="8890000">
                  <a:moveTo>
                    <a:pt x="0" y="0"/>
                  </a:moveTo>
                  <a:lnTo>
                    <a:pt x="8890000" y="0"/>
                  </a:lnTo>
                  <a:lnTo>
                    <a:pt x="8890000" y="508000"/>
                  </a:lnTo>
                  <a:lnTo>
                    <a:pt x="0" y="508000"/>
                  </a:lnTo>
                  <a:close/>
                </a:path>
              </a:pathLst>
            </a:custGeom>
            <a:solidFill>
              <a:srgbClr val="FFFFFF"/>
            </a:solidFill>
          </p:spPr>
        </p:sp>
      </p:grpSp>
      <p:sp>
        <p:nvSpPr>
          <p:cNvPr name="TextBox 31" id="31"/>
          <p:cNvSpPr txBox="true"/>
          <p:nvPr/>
        </p:nvSpPr>
        <p:spPr>
          <a:xfrm rot="0">
            <a:off x="1428750" y="5381625"/>
            <a:ext cx="3333750" cy="212090"/>
          </a:xfrm>
          <a:prstGeom prst="rect">
            <a:avLst/>
          </a:prstGeom>
        </p:spPr>
        <p:txBody>
          <a:bodyPr anchor="t" rtlCol="false" tIns="0" lIns="0" bIns="0" rIns="0">
            <a:spAutoFit/>
          </a:bodyPr>
          <a:lstStyle/>
          <a:p>
            <a:pPr algn="ctr" marL="0" indent="0" lvl="0">
              <a:lnSpc>
                <a:spcPts val="1599"/>
              </a:lnSpc>
              <a:spcBef>
                <a:spcPct val="0"/>
              </a:spcBef>
            </a:pPr>
            <a:r>
              <a:rPr lang="en-US" sz="1599" strike="noStrike" u="none">
                <a:solidFill>
                  <a:srgbClr val="C0392B"/>
                </a:solidFill>
                <a:latin typeface="Aileron"/>
                <a:ea typeface="Aileron"/>
                <a:cs typeface="Aileron"/>
                <a:sym typeface="Aileron"/>
              </a:rPr>
              <a:t>Variance = HIGH</a:t>
            </a:r>
          </a:p>
        </p:txBody>
      </p:sp>
      <p:sp>
        <p:nvSpPr>
          <p:cNvPr name="TextBox 32" id="32"/>
          <p:cNvSpPr txBox="true"/>
          <p:nvPr/>
        </p:nvSpPr>
        <p:spPr>
          <a:xfrm rot="0">
            <a:off x="4762500" y="5381625"/>
            <a:ext cx="3333750" cy="212090"/>
          </a:xfrm>
          <a:prstGeom prst="rect">
            <a:avLst/>
          </a:prstGeom>
        </p:spPr>
        <p:txBody>
          <a:bodyPr anchor="t" rtlCol="false" tIns="0" lIns="0" bIns="0" rIns="0">
            <a:spAutoFit/>
          </a:bodyPr>
          <a:lstStyle/>
          <a:p>
            <a:pPr algn="ctr" marL="0" indent="0" lvl="0">
              <a:lnSpc>
                <a:spcPts val="1599"/>
              </a:lnSpc>
              <a:spcBef>
                <a:spcPct val="0"/>
              </a:spcBef>
            </a:pPr>
            <a:r>
              <a:rPr lang="en-US" sz="1599" strike="noStrike" u="none">
                <a:solidFill>
                  <a:srgbClr val="C0392B"/>
                </a:solidFill>
                <a:latin typeface="Aileron"/>
                <a:ea typeface="Aileron"/>
                <a:cs typeface="Aileron"/>
                <a:sym typeface="Aileron"/>
              </a:rPr>
              <a:t>Variance = HIGH</a:t>
            </a:r>
          </a:p>
        </p:txBody>
      </p:sp>
      <p:sp>
        <p:nvSpPr>
          <p:cNvPr name="TextBox 33" id="33"/>
          <p:cNvSpPr txBox="true"/>
          <p:nvPr/>
        </p:nvSpPr>
        <p:spPr>
          <a:xfrm rot="0">
            <a:off x="1428750" y="6096000"/>
            <a:ext cx="6667500" cy="266700"/>
          </a:xfrm>
          <a:prstGeom prst="rect">
            <a:avLst/>
          </a:prstGeom>
        </p:spPr>
        <p:txBody>
          <a:bodyPr anchor="t" rtlCol="false" tIns="0" lIns="0" bIns="0" rIns="0">
            <a:spAutoFit/>
          </a:bodyPr>
          <a:lstStyle/>
          <a:p>
            <a:pPr algn="ctr" marL="0" indent="0" lvl="0">
              <a:lnSpc>
                <a:spcPts val="2160"/>
              </a:lnSpc>
              <a:spcBef>
                <a:spcPct val="0"/>
              </a:spcBef>
            </a:pPr>
            <a:r>
              <a:rPr lang="en-US" sz="1800" strike="noStrike" u="none">
                <a:solidFill>
                  <a:srgbClr val="555555"/>
                </a:solidFill>
                <a:latin typeface="Aileron"/>
                <a:ea typeface="Aileron"/>
                <a:cs typeface="Aileron"/>
                <a:sym typeface="Aileron"/>
              </a:rPr>
              <a:t>Small mean difference + Large variance</a:t>
            </a:r>
          </a:p>
        </p:txBody>
      </p:sp>
      <p:sp>
        <p:nvSpPr>
          <p:cNvPr name="TextBox 34" id="34"/>
          <p:cNvSpPr txBox="true"/>
          <p:nvPr/>
        </p:nvSpPr>
        <p:spPr>
          <a:xfrm rot="0">
            <a:off x="1428750" y="6477000"/>
            <a:ext cx="66675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C0392B"/>
                </a:solidFill>
                <a:latin typeface="Telegraf Bold"/>
                <a:ea typeface="Telegraf Bold"/>
                <a:cs typeface="Telegraf Bold"/>
                <a:sym typeface="Telegraf Bold"/>
              </a:rPr>
              <a:t>Likely NOT significant</a:t>
            </a:r>
          </a:p>
        </p:txBody>
      </p:sp>
      <p:grpSp>
        <p:nvGrpSpPr>
          <p:cNvPr name="Group 35" id="35"/>
          <p:cNvGrpSpPr/>
          <p:nvPr/>
        </p:nvGrpSpPr>
        <p:grpSpPr>
          <a:xfrm rot="0">
            <a:off x="9715500" y="3905250"/>
            <a:ext cx="7620000" cy="3048000"/>
            <a:chOff x="0" y="0"/>
            <a:chExt cx="10160000" cy="4064000"/>
          </a:xfrm>
        </p:grpSpPr>
        <p:sp>
          <p:nvSpPr>
            <p:cNvPr name="Freeform 36" id="36"/>
            <p:cNvSpPr/>
            <p:nvPr/>
          </p:nvSpPr>
          <p:spPr>
            <a:xfrm flipH="false" flipV="false" rot="0">
              <a:off x="0" y="0"/>
              <a:ext cx="10160000" cy="4064000"/>
            </a:xfrm>
            <a:custGeom>
              <a:avLst/>
              <a:gdLst/>
              <a:ahLst/>
              <a:cxnLst/>
              <a:rect r="r" b="b" t="t" l="l"/>
              <a:pathLst>
                <a:path h="4064000" w="10160000">
                  <a:moveTo>
                    <a:pt x="406400" y="0"/>
                  </a:moveTo>
                  <a:lnTo>
                    <a:pt x="9753600" y="0"/>
                  </a:lnTo>
                  <a:cubicBezTo>
                    <a:pt x="9978048" y="0"/>
                    <a:pt x="10160000" y="181951"/>
                    <a:pt x="10160000" y="406400"/>
                  </a:cubicBezTo>
                  <a:lnTo>
                    <a:pt x="10160000" y="3657600"/>
                  </a:lnTo>
                  <a:cubicBezTo>
                    <a:pt x="10160000" y="3882049"/>
                    <a:pt x="9978048" y="4064000"/>
                    <a:pt x="9753600" y="4064000"/>
                  </a:cubicBezTo>
                  <a:lnTo>
                    <a:pt x="406400" y="4064000"/>
                  </a:lnTo>
                  <a:cubicBezTo>
                    <a:pt x="181951" y="4064000"/>
                    <a:pt x="0" y="3882049"/>
                    <a:pt x="0" y="3657600"/>
                  </a:cubicBezTo>
                  <a:lnTo>
                    <a:pt x="0" y="406400"/>
                  </a:lnTo>
                  <a:cubicBezTo>
                    <a:pt x="0" y="181951"/>
                    <a:pt x="181951" y="0"/>
                    <a:pt x="406400" y="0"/>
                  </a:cubicBezTo>
                  <a:close/>
                </a:path>
              </a:pathLst>
            </a:custGeom>
            <a:solidFill>
              <a:srgbClr val="F0FFF0"/>
            </a:solidFill>
            <a:ln w="19050" cap="sq">
              <a:solidFill>
                <a:srgbClr val="D0D5DD"/>
              </a:solidFill>
              <a:prstDash val="solid"/>
              <a:miter/>
            </a:ln>
          </p:spPr>
        </p:sp>
      </p:grpSp>
      <p:sp>
        <p:nvSpPr>
          <p:cNvPr name="TextBox 37" id="37"/>
          <p:cNvSpPr txBox="true"/>
          <p:nvPr/>
        </p:nvSpPr>
        <p:spPr>
          <a:xfrm rot="0">
            <a:off x="10191750" y="4143375"/>
            <a:ext cx="66675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Scenario B</a:t>
            </a:r>
          </a:p>
        </p:txBody>
      </p:sp>
      <p:grpSp>
        <p:nvGrpSpPr>
          <p:cNvPr name="Group 38" id="38"/>
          <p:cNvGrpSpPr/>
          <p:nvPr/>
        </p:nvGrpSpPr>
        <p:grpSpPr>
          <a:xfrm rot="0">
            <a:off x="10191750" y="4524375"/>
            <a:ext cx="6667500" cy="381000"/>
            <a:chOff x="0" y="0"/>
            <a:chExt cx="8890000" cy="508000"/>
          </a:xfrm>
        </p:grpSpPr>
        <p:sp>
          <p:nvSpPr>
            <p:cNvPr name="Freeform 39" id="39"/>
            <p:cNvSpPr/>
            <p:nvPr/>
          </p:nvSpPr>
          <p:spPr>
            <a:xfrm flipH="false" flipV="false" rot="0">
              <a:off x="0" y="0"/>
              <a:ext cx="8890000" cy="508000"/>
            </a:xfrm>
            <a:custGeom>
              <a:avLst/>
              <a:gdLst/>
              <a:ahLst/>
              <a:cxnLst/>
              <a:rect r="r" b="b" t="t" l="l"/>
              <a:pathLst>
                <a:path h="508000" w="8890000">
                  <a:moveTo>
                    <a:pt x="0" y="0"/>
                  </a:moveTo>
                  <a:lnTo>
                    <a:pt x="8890000" y="0"/>
                  </a:lnTo>
                  <a:lnTo>
                    <a:pt x="8890000" y="508000"/>
                  </a:lnTo>
                  <a:lnTo>
                    <a:pt x="0" y="508000"/>
                  </a:lnTo>
                  <a:close/>
                </a:path>
              </a:pathLst>
            </a:custGeom>
            <a:solidFill>
              <a:srgbClr val="1A2E5A"/>
            </a:solidFill>
          </p:spPr>
        </p:sp>
      </p:grpSp>
      <p:sp>
        <p:nvSpPr>
          <p:cNvPr name="TextBox 40" id="40"/>
          <p:cNvSpPr txBox="true"/>
          <p:nvPr/>
        </p:nvSpPr>
        <p:spPr>
          <a:xfrm rot="0">
            <a:off x="10191750" y="4619625"/>
            <a:ext cx="3333750" cy="212090"/>
          </a:xfrm>
          <a:prstGeom prst="rect">
            <a:avLst/>
          </a:prstGeom>
        </p:spPr>
        <p:txBody>
          <a:bodyPr anchor="t" rtlCol="false" tIns="0" lIns="0" bIns="0" rIns="0">
            <a:spAutoFit/>
          </a:bodyPr>
          <a:lstStyle/>
          <a:p>
            <a:pPr algn="ctr" marL="0" indent="0" lvl="0">
              <a:lnSpc>
                <a:spcPts val="1599"/>
              </a:lnSpc>
              <a:spcBef>
                <a:spcPct val="0"/>
              </a:spcBef>
            </a:pPr>
            <a:r>
              <a:rPr lang="en-US" b="true" sz="1599" strike="noStrike" u="none">
                <a:solidFill>
                  <a:srgbClr val="FFFFFF"/>
                </a:solidFill>
                <a:latin typeface="Aileron Bold"/>
                <a:ea typeface="Aileron Bold"/>
                <a:cs typeface="Aileron Bold"/>
                <a:sym typeface="Aileron Bold"/>
              </a:rPr>
              <a:t>Group A</a:t>
            </a:r>
          </a:p>
        </p:txBody>
      </p:sp>
      <p:sp>
        <p:nvSpPr>
          <p:cNvPr name="TextBox 41" id="41"/>
          <p:cNvSpPr txBox="true"/>
          <p:nvPr/>
        </p:nvSpPr>
        <p:spPr>
          <a:xfrm rot="0">
            <a:off x="13525500" y="4619625"/>
            <a:ext cx="3333750" cy="212090"/>
          </a:xfrm>
          <a:prstGeom prst="rect">
            <a:avLst/>
          </a:prstGeom>
        </p:spPr>
        <p:txBody>
          <a:bodyPr anchor="t" rtlCol="false" tIns="0" lIns="0" bIns="0" rIns="0">
            <a:spAutoFit/>
          </a:bodyPr>
          <a:lstStyle/>
          <a:p>
            <a:pPr algn="ctr" marL="0" indent="0" lvl="0">
              <a:lnSpc>
                <a:spcPts val="1599"/>
              </a:lnSpc>
              <a:spcBef>
                <a:spcPct val="0"/>
              </a:spcBef>
            </a:pPr>
            <a:r>
              <a:rPr lang="en-US" b="true" sz="1599" strike="noStrike" u="none">
                <a:solidFill>
                  <a:srgbClr val="FFFFFF"/>
                </a:solidFill>
                <a:latin typeface="Aileron Bold"/>
                <a:ea typeface="Aileron Bold"/>
                <a:cs typeface="Aileron Bold"/>
                <a:sym typeface="Aileron Bold"/>
              </a:rPr>
              <a:t>Group B</a:t>
            </a:r>
          </a:p>
        </p:txBody>
      </p:sp>
      <p:grpSp>
        <p:nvGrpSpPr>
          <p:cNvPr name="Group 42" id="42"/>
          <p:cNvGrpSpPr/>
          <p:nvPr/>
        </p:nvGrpSpPr>
        <p:grpSpPr>
          <a:xfrm rot="0">
            <a:off x="10191750" y="4905375"/>
            <a:ext cx="6667500" cy="381000"/>
            <a:chOff x="0" y="0"/>
            <a:chExt cx="8890000" cy="508000"/>
          </a:xfrm>
        </p:grpSpPr>
        <p:sp>
          <p:nvSpPr>
            <p:cNvPr name="Freeform 43" id="43"/>
            <p:cNvSpPr/>
            <p:nvPr/>
          </p:nvSpPr>
          <p:spPr>
            <a:xfrm flipH="false" flipV="false" rot="0">
              <a:off x="0" y="0"/>
              <a:ext cx="8890000" cy="508000"/>
            </a:xfrm>
            <a:custGeom>
              <a:avLst/>
              <a:gdLst/>
              <a:ahLst/>
              <a:cxnLst/>
              <a:rect r="r" b="b" t="t" l="l"/>
              <a:pathLst>
                <a:path h="508000" w="8890000">
                  <a:moveTo>
                    <a:pt x="0" y="0"/>
                  </a:moveTo>
                  <a:lnTo>
                    <a:pt x="8890000" y="0"/>
                  </a:lnTo>
                  <a:lnTo>
                    <a:pt x="8890000" y="508000"/>
                  </a:lnTo>
                  <a:lnTo>
                    <a:pt x="0" y="508000"/>
                  </a:lnTo>
                  <a:close/>
                </a:path>
              </a:pathLst>
            </a:custGeom>
            <a:solidFill>
              <a:srgbClr val="F8F9FB"/>
            </a:solidFill>
          </p:spPr>
        </p:sp>
      </p:grpSp>
      <p:sp>
        <p:nvSpPr>
          <p:cNvPr name="TextBox 44" id="44"/>
          <p:cNvSpPr txBox="true"/>
          <p:nvPr/>
        </p:nvSpPr>
        <p:spPr>
          <a:xfrm rot="0">
            <a:off x="10191750" y="5000625"/>
            <a:ext cx="3333750" cy="212090"/>
          </a:xfrm>
          <a:prstGeom prst="rect">
            <a:avLst/>
          </a:prstGeom>
        </p:spPr>
        <p:txBody>
          <a:bodyPr anchor="t" rtlCol="false" tIns="0" lIns="0" bIns="0" rIns="0">
            <a:spAutoFit/>
          </a:bodyPr>
          <a:lstStyle/>
          <a:p>
            <a:pPr algn="ctr" marL="0" indent="0" lvl="0">
              <a:lnSpc>
                <a:spcPts val="1599"/>
              </a:lnSpc>
              <a:spcBef>
                <a:spcPct val="0"/>
              </a:spcBef>
            </a:pPr>
            <a:r>
              <a:rPr lang="en-US" sz="1599" strike="noStrike" u="none">
                <a:solidFill>
                  <a:srgbClr val="333333"/>
                </a:solidFill>
                <a:latin typeface="Aileron"/>
                <a:ea typeface="Aileron"/>
                <a:cs typeface="Aileron"/>
                <a:sym typeface="Aileron"/>
              </a:rPr>
              <a:t>Mean = 6.0</a:t>
            </a:r>
          </a:p>
        </p:txBody>
      </p:sp>
      <p:sp>
        <p:nvSpPr>
          <p:cNvPr name="TextBox 45" id="45"/>
          <p:cNvSpPr txBox="true"/>
          <p:nvPr/>
        </p:nvSpPr>
        <p:spPr>
          <a:xfrm rot="0">
            <a:off x="13525500" y="5000625"/>
            <a:ext cx="3333750" cy="212090"/>
          </a:xfrm>
          <a:prstGeom prst="rect">
            <a:avLst/>
          </a:prstGeom>
        </p:spPr>
        <p:txBody>
          <a:bodyPr anchor="t" rtlCol="false" tIns="0" lIns="0" bIns="0" rIns="0">
            <a:spAutoFit/>
          </a:bodyPr>
          <a:lstStyle/>
          <a:p>
            <a:pPr algn="ctr" marL="0" indent="0" lvl="0">
              <a:lnSpc>
                <a:spcPts val="1599"/>
              </a:lnSpc>
              <a:spcBef>
                <a:spcPct val="0"/>
              </a:spcBef>
            </a:pPr>
            <a:r>
              <a:rPr lang="en-US" sz="1599" strike="noStrike" u="none">
                <a:solidFill>
                  <a:srgbClr val="333333"/>
                </a:solidFill>
                <a:latin typeface="Aileron"/>
                <a:ea typeface="Aileron"/>
                <a:cs typeface="Aileron"/>
                <a:sym typeface="Aileron"/>
              </a:rPr>
              <a:t>Mean = 8.5</a:t>
            </a:r>
          </a:p>
        </p:txBody>
      </p:sp>
      <p:grpSp>
        <p:nvGrpSpPr>
          <p:cNvPr name="Group 46" id="46"/>
          <p:cNvGrpSpPr/>
          <p:nvPr/>
        </p:nvGrpSpPr>
        <p:grpSpPr>
          <a:xfrm rot="0">
            <a:off x="10191750" y="5286375"/>
            <a:ext cx="6667500" cy="381000"/>
            <a:chOff x="0" y="0"/>
            <a:chExt cx="8890000" cy="508000"/>
          </a:xfrm>
        </p:grpSpPr>
        <p:sp>
          <p:nvSpPr>
            <p:cNvPr name="Freeform 47" id="47"/>
            <p:cNvSpPr/>
            <p:nvPr/>
          </p:nvSpPr>
          <p:spPr>
            <a:xfrm flipH="false" flipV="false" rot="0">
              <a:off x="0" y="0"/>
              <a:ext cx="8890000" cy="508000"/>
            </a:xfrm>
            <a:custGeom>
              <a:avLst/>
              <a:gdLst/>
              <a:ahLst/>
              <a:cxnLst/>
              <a:rect r="r" b="b" t="t" l="l"/>
              <a:pathLst>
                <a:path h="508000" w="8890000">
                  <a:moveTo>
                    <a:pt x="0" y="0"/>
                  </a:moveTo>
                  <a:lnTo>
                    <a:pt x="8890000" y="0"/>
                  </a:lnTo>
                  <a:lnTo>
                    <a:pt x="8890000" y="508000"/>
                  </a:lnTo>
                  <a:lnTo>
                    <a:pt x="0" y="508000"/>
                  </a:lnTo>
                  <a:close/>
                </a:path>
              </a:pathLst>
            </a:custGeom>
            <a:solidFill>
              <a:srgbClr val="FFFFFF"/>
            </a:solidFill>
          </p:spPr>
        </p:sp>
      </p:grpSp>
      <p:sp>
        <p:nvSpPr>
          <p:cNvPr name="TextBox 48" id="48"/>
          <p:cNvSpPr txBox="true"/>
          <p:nvPr/>
        </p:nvSpPr>
        <p:spPr>
          <a:xfrm rot="0">
            <a:off x="10191750" y="5381625"/>
            <a:ext cx="3333750" cy="212090"/>
          </a:xfrm>
          <a:prstGeom prst="rect">
            <a:avLst/>
          </a:prstGeom>
        </p:spPr>
        <p:txBody>
          <a:bodyPr anchor="t" rtlCol="false" tIns="0" lIns="0" bIns="0" rIns="0">
            <a:spAutoFit/>
          </a:bodyPr>
          <a:lstStyle/>
          <a:p>
            <a:pPr algn="ctr" marL="0" indent="0" lvl="0">
              <a:lnSpc>
                <a:spcPts val="1599"/>
              </a:lnSpc>
              <a:spcBef>
                <a:spcPct val="0"/>
              </a:spcBef>
            </a:pPr>
            <a:r>
              <a:rPr lang="en-US" sz="1599" strike="noStrike" u="none">
                <a:solidFill>
                  <a:srgbClr val="27AE60"/>
                </a:solidFill>
                <a:latin typeface="Aileron"/>
                <a:ea typeface="Aileron"/>
                <a:cs typeface="Aileron"/>
                <a:sym typeface="Aileron"/>
              </a:rPr>
              <a:t>Variance = LOW</a:t>
            </a:r>
          </a:p>
        </p:txBody>
      </p:sp>
      <p:sp>
        <p:nvSpPr>
          <p:cNvPr name="TextBox 49" id="49"/>
          <p:cNvSpPr txBox="true"/>
          <p:nvPr/>
        </p:nvSpPr>
        <p:spPr>
          <a:xfrm rot="0">
            <a:off x="13525500" y="5381625"/>
            <a:ext cx="3333750" cy="212090"/>
          </a:xfrm>
          <a:prstGeom prst="rect">
            <a:avLst/>
          </a:prstGeom>
        </p:spPr>
        <p:txBody>
          <a:bodyPr anchor="t" rtlCol="false" tIns="0" lIns="0" bIns="0" rIns="0">
            <a:spAutoFit/>
          </a:bodyPr>
          <a:lstStyle/>
          <a:p>
            <a:pPr algn="ctr" marL="0" indent="0" lvl="0">
              <a:lnSpc>
                <a:spcPts val="1599"/>
              </a:lnSpc>
              <a:spcBef>
                <a:spcPct val="0"/>
              </a:spcBef>
            </a:pPr>
            <a:r>
              <a:rPr lang="en-US" sz="1599" strike="noStrike" u="none">
                <a:solidFill>
                  <a:srgbClr val="27AE60"/>
                </a:solidFill>
                <a:latin typeface="Aileron"/>
                <a:ea typeface="Aileron"/>
                <a:cs typeface="Aileron"/>
                <a:sym typeface="Aileron"/>
              </a:rPr>
              <a:t>Variance = LOW</a:t>
            </a:r>
          </a:p>
        </p:txBody>
      </p:sp>
      <p:sp>
        <p:nvSpPr>
          <p:cNvPr name="TextBox 50" id="50"/>
          <p:cNvSpPr txBox="true"/>
          <p:nvPr/>
        </p:nvSpPr>
        <p:spPr>
          <a:xfrm rot="0">
            <a:off x="10191750" y="6096000"/>
            <a:ext cx="6667500" cy="266700"/>
          </a:xfrm>
          <a:prstGeom prst="rect">
            <a:avLst/>
          </a:prstGeom>
        </p:spPr>
        <p:txBody>
          <a:bodyPr anchor="t" rtlCol="false" tIns="0" lIns="0" bIns="0" rIns="0">
            <a:spAutoFit/>
          </a:bodyPr>
          <a:lstStyle/>
          <a:p>
            <a:pPr algn="ctr" marL="0" indent="0" lvl="0">
              <a:lnSpc>
                <a:spcPts val="2160"/>
              </a:lnSpc>
              <a:spcBef>
                <a:spcPct val="0"/>
              </a:spcBef>
            </a:pPr>
            <a:r>
              <a:rPr lang="en-US" sz="1800" strike="noStrike" u="none">
                <a:solidFill>
                  <a:srgbClr val="555555"/>
                </a:solidFill>
                <a:latin typeface="Aileron"/>
                <a:ea typeface="Aileron"/>
                <a:cs typeface="Aileron"/>
                <a:sym typeface="Aileron"/>
              </a:rPr>
              <a:t>Large mean difference + Small variance</a:t>
            </a:r>
          </a:p>
        </p:txBody>
      </p:sp>
      <p:sp>
        <p:nvSpPr>
          <p:cNvPr name="TextBox 51" id="51"/>
          <p:cNvSpPr txBox="true"/>
          <p:nvPr/>
        </p:nvSpPr>
        <p:spPr>
          <a:xfrm rot="0">
            <a:off x="10191750" y="6477000"/>
            <a:ext cx="66675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27AE60"/>
                </a:solidFill>
                <a:latin typeface="Telegraf Bold"/>
                <a:ea typeface="Telegraf Bold"/>
                <a:cs typeface="Telegraf Bold"/>
                <a:sym typeface="Telegraf Bold"/>
              </a:rPr>
              <a:t>Likely SIGNIFICANT</a:t>
            </a:r>
          </a:p>
        </p:txBody>
      </p:sp>
      <p:grpSp>
        <p:nvGrpSpPr>
          <p:cNvPr name="Group 52" id="52"/>
          <p:cNvGrpSpPr/>
          <p:nvPr/>
        </p:nvGrpSpPr>
        <p:grpSpPr>
          <a:xfrm rot="0">
            <a:off x="952500" y="7429500"/>
            <a:ext cx="16383000" cy="762000"/>
            <a:chOff x="0" y="0"/>
            <a:chExt cx="21844000" cy="1016000"/>
          </a:xfrm>
        </p:grpSpPr>
        <p:sp>
          <p:nvSpPr>
            <p:cNvPr name="Freeform 53" id="53"/>
            <p:cNvSpPr/>
            <p:nvPr/>
          </p:nvSpPr>
          <p:spPr>
            <a:xfrm flipH="false" flipV="false" rot="0">
              <a:off x="0" y="0"/>
              <a:ext cx="21844000" cy="1016000"/>
            </a:xfrm>
            <a:custGeom>
              <a:avLst/>
              <a:gdLst/>
              <a:ahLst/>
              <a:cxnLst/>
              <a:rect r="r" b="b" t="t" l="l"/>
              <a:pathLst>
                <a:path h="1016000" w="21844000">
                  <a:moveTo>
                    <a:pt x="101600" y="0"/>
                  </a:moveTo>
                  <a:lnTo>
                    <a:pt x="21742400" y="0"/>
                  </a:lnTo>
                  <a:cubicBezTo>
                    <a:pt x="21798513" y="0"/>
                    <a:pt x="21844000" y="45488"/>
                    <a:pt x="21844000" y="101600"/>
                  </a:cubicBezTo>
                  <a:lnTo>
                    <a:pt x="21844000" y="914400"/>
                  </a:lnTo>
                  <a:cubicBezTo>
                    <a:pt x="21844000" y="970512"/>
                    <a:pt x="21798513" y="1016000"/>
                    <a:pt x="21742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2145B2"/>
            </a:solidFill>
          </p:spPr>
        </p:sp>
      </p:grpSp>
      <p:sp>
        <p:nvSpPr>
          <p:cNvPr name="TextBox 54" id="54"/>
          <p:cNvSpPr txBox="true"/>
          <p:nvPr/>
        </p:nvSpPr>
        <p:spPr>
          <a:xfrm rot="0">
            <a:off x="1524000" y="7629525"/>
            <a:ext cx="15240000" cy="356235"/>
          </a:xfrm>
          <a:prstGeom prst="rect">
            <a:avLst/>
          </a:prstGeom>
        </p:spPr>
        <p:txBody>
          <a:bodyPr anchor="t" rtlCol="false" tIns="0" lIns="0" bIns="0" rIns="0">
            <a:spAutoFit/>
          </a:bodyPr>
          <a:lstStyle/>
          <a:p>
            <a:pPr algn="ctr" marL="0" indent="0" lvl="0">
              <a:lnSpc>
                <a:spcPts val="2400"/>
              </a:lnSpc>
              <a:spcBef>
                <a:spcPct val="0"/>
              </a:spcBef>
            </a:pPr>
            <a:r>
              <a:rPr lang="en-US" sz="2400" strike="noStrike" u="none">
                <a:solidFill>
                  <a:srgbClr val="FFFFFF"/>
                </a:solidFill>
                <a:latin typeface="Telegraf"/>
                <a:ea typeface="Telegraf"/>
                <a:cs typeface="Telegraf"/>
                <a:sym typeface="Telegraf"/>
              </a:rPr>
              <a:t>Which scenario is more likely to show a significant difference? Why?</a:t>
            </a:r>
          </a:p>
        </p:txBody>
      </p:sp>
      <p:grpSp>
        <p:nvGrpSpPr>
          <p:cNvPr name="Group 55" id="55"/>
          <p:cNvGrpSpPr/>
          <p:nvPr/>
        </p:nvGrpSpPr>
        <p:grpSpPr>
          <a:xfrm rot="0">
            <a:off x="952500" y="8572500"/>
            <a:ext cx="16383000" cy="857250"/>
            <a:chOff x="0" y="0"/>
            <a:chExt cx="21844000" cy="1143000"/>
          </a:xfrm>
        </p:grpSpPr>
        <p:sp>
          <p:nvSpPr>
            <p:cNvPr name="Freeform 56" id="56"/>
            <p:cNvSpPr/>
            <p:nvPr/>
          </p:nvSpPr>
          <p:spPr>
            <a:xfrm flipH="false" flipV="false" rot="0">
              <a:off x="0" y="0"/>
              <a:ext cx="21844000" cy="1143000"/>
            </a:xfrm>
            <a:custGeom>
              <a:avLst/>
              <a:gdLst/>
              <a:ahLst/>
              <a:cxnLst/>
              <a:rect r="r" b="b" t="t" l="l"/>
              <a:pathLst>
                <a:path h="1143000" w="21844000">
                  <a:moveTo>
                    <a:pt x="114300" y="0"/>
                  </a:moveTo>
                  <a:lnTo>
                    <a:pt x="21729700" y="0"/>
                  </a:lnTo>
                  <a:cubicBezTo>
                    <a:pt x="21792826" y="0"/>
                    <a:pt x="21844000" y="51174"/>
                    <a:pt x="21844000" y="114300"/>
                  </a:cubicBezTo>
                  <a:lnTo>
                    <a:pt x="21844000" y="1028700"/>
                  </a:lnTo>
                  <a:cubicBezTo>
                    <a:pt x="21844000" y="1091826"/>
                    <a:pt x="21792826" y="1143000"/>
                    <a:pt x="21729700" y="1143000"/>
                  </a:cubicBezTo>
                  <a:lnTo>
                    <a:pt x="114300" y="1143000"/>
                  </a:lnTo>
                  <a:cubicBezTo>
                    <a:pt x="51174" y="1143000"/>
                    <a:pt x="0" y="1091826"/>
                    <a:pt x="0" y="1028700"/>
                  </a:cubicBezTo>
                  <a:lnTo>
                    <a:pt x="0" y="114300"/>
                  </a:lnTo>
                  <a:cubicBezTo>
                    <a:pt x="0" y="51174"/>
                    <a:pt x="51174" y="0"/>
                    <a:pt x="114300" y="0"/>
                  </a:cubicBezTo>
                  <a:close/>
                </a:path>
              </a:pathLst>
            </a:custGeom>
            <a:solidFill>
              <a:srgbClr val="EEF2FF"/>
            </a:solidFill>
            <a:ln w="19050" cap="sq">
              <a:solidFill>
                <a:srgbClr val="2145B2"/>
              </a:solidFill>
              <a:prstDash val="solid"/>
              <a:miter/>
            </a:ln>
          </p:spPr>
        </p:sp>
      </p:grpSp>
      <p:sp>
        <p:nvSpPr>
          <p:cNvPr name="TextBox 57" id="57"/>
          <p:cNvSpPr txBox="true"/>
          <p:nvPr/>
        </p:nvSpPr>
        <p:spPr>
          <a:xfrm rot="0">
            <a:off x="1524000" y="8839200"/>
            <a:ext cx="15240000" cy="314325"/>
          </a:xfrm>
          <a:prstGeom prst="rect">
            <a:avLst/>
          </a:prstGeom>
        </p:spPr>
        <p:txBody>
          <a:bodyPr anchor="t" rtlCol="false" tIns="0" lIns="0" bIns="0" rIns="0">
            <a:spAutoFit/>
          </a:bodyPr>
          <a:lstStyle/>
          <a:p>
            <a:pPr algn="ctr" marL="0" indent="0" lvl="0">
              <a:lnSpc>
                <a:spcPts val="2400"/>
              </a:lnSpc>
              <a:spcBef>
                <a:spcPct val="0"/>
              </a:spcBef>
            </a:pPr>
            <a:r>
              <a:rPr lang="en-US" b="true" sz="2000" strike="noStrike" u="none">
                <a:solidFill>
                  <a:srgbClr val="1A2E5A"/>
                </a:solidFill>
                <a:latin typeface="Aileron Bold"/>
                <a:ea typeface="Aileron Bold"/>
                <a:cs typeface="Aileron Bold"/>
                <a:sym typeface="Aileron Bold"/>
              </a:rPr>
              <a:t>Key Takeaway:</a:t>
            </a:r>
            <a:r>
              <a:rPr lang="en-US" sz="2000" strike="noStrike" u="none">
                <a:solidFill>
                  <a:srgbClr val="1A2E5A"/>
                </a:solidFill>
                <a:latin typeface="Aileron"/>
                <a:ea typeface="Aileron"/>
                <a:cs typeface="Aileron"/>
                <a:sym typeface="Aileron"/>
              </a:rPr>
              <a:t> Significance depends on BOTH the difference between means AND the variability within groups.</a:t>
            </a:r>
          </a:p>
        </p:txBody>
      </p:sp>
      <p:sp>
        <p:nvSpPr>
          <p:cNvPr name="TextBox 58" id="58"/>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6.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Why Variance Matters</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06</a:t>
            </a:r>
          </a:p>
        </p:txBody>
      </p:sp>
      <p:grpSp>
        <p:nvGrpSpPr>
          <p:cNvPr name="Group 6" id="6"/>
          <p:cNvGrpSpPr/>
          <p:nvPr/>
        </p:nvGrpSpPr>
        <p:grpSpPr>
          <a:xfrm rot="0">
            <a:off x="952500" y="1428750"/>
            <a:ext cx="16383000" cy="1714500"/>
            <a:chOff x="0" y="0"/>
            <a:chExt cx="21844000" cy="2286000"/>
          </a:xfrm>
        </p:grpSpPr>
        <p:sp>
          <p:nvSpPr>
            <p:cNvPr name="Freeform 7" id="7"/>
            <p:cNvSpPr/>
            <p:nvPr/>
          </p:nvSpPr>
          <p:spPr>
            <a:xfrm flipH="false" flipV="false" rot="0">
              <a:off x="0" y="0"/>
              <a:ext cx="21844000" cy="2286000"/>
            </a:xfrm>
            <a:custGeom>
              <a:avLst/>
              <a:gdLst/>
              <a:ahLst/>
              <a:cxnLst/>
              <a:rect r="r" b="b" t="t" l="l"/>
              <a:pathLst>
                <a:path h="2286000" w="21844000">
                  <a:moveTo>
                    <a:pt x="228600" y="0"/>
                  </a:moveTo>
                  <a:lnTo>
                    <a:pt x="21615400" y="0"/>
                  </a:lnTo>
                  <a:cubicBezTo>
                    <a:pt x="21741653" y="0"/>
                    <a:pt x="21844000" y="102348"/>
                    <a:pt x="21844000" y="228600"/>
                  </a:cubicBezTo>
                  <a:lnTo>
                    <a:pt x="21844000" y="2057400"/>
                  </a:lnTo>
                  <a:cubicBezTo>
                    <a:pt x="21844000" y="2183652"/>
                    <a:pt x="21741653" y="2286000"/>
                    <a:pt x="21615400" y="2286000"/>
                  </a:cubicBezTo>
                  <a:lnTo>
                    <a:pt x="228600" y="2286000"/>
                  </a:lnTo>
                  <a:cubicBezTo>
                    <a:pt x="102348" y="2286000"/>
                    <a:pt x="0" y="2183652"/>
                    <a:pt x="0" y="2057400"/>
                  </a:cubicBezTo>
                  <a:lnTo>
                    <a:pt x="0" y="228600"/>
                  </a:lnTo>
                  <a:cubicBezTo>
                    <a:pt x="0" y="102348"/>
                    <a:pt x="102348" y="0"/>
                    <a:pt x="228600" y="0"/>
                  </a:cubicBezTo>
                  <a:close/>
                </a:path>
              </a:pathLst>
            </a:custGeom>
            <a:solidFill>
              <a:srgbClr val="F9FAFB"/>
            </a:solidFill>
            <a:ln w="19050" cap="sq">
              <a:solidFill>
                <a:srgbClr val="2145B2"/>
              </a:solidFill>
              <a:prstDash val="solid"/>
              <a:miter/>
            </a:ln>
          </p:spPr>
        </p:sp>
      </p:grpSp>
      <p:grpSp>
        <p:nvGrpSpPr>
          <p:cNvPr name="Group 8" id="8"/>
          <p:cNvGrpSpPr/>
          <p:nvPr/>
        </p:nvGrpSpPr>
        <p:grpSpPr>
          <a:xfrm rot="0">
            <a:off x="1238250" y="2000250"/>
            <a:ext cx="571500" cy="571500"/>
            <a:chOff x="0" y="0"/>
            <a:chExt cx="762000" cy="762000"/>
          </a:xfrm>
        </p:grpSpPr>
        <p:sp>
          <p:nvSpPr>
            <p:cNvPr name="Freeform 9" id="9"/>
            <p:cNvSpPr/>
            <p:nvPr/>
          </p:nvSpPr>
          <p:spPr>
            <a:xfrm flipH="false" flipV="false" rot="0">
              <a:off x="0" y="0"/>
              <a:ext cx="762000" cy="762000"/>
            </a:xfrm>
            <a:custGeom>
              <a:avLst/>
              <a:gdLst/>
              <a:ahLst/>
              <a:cxnLst/>
              <a:rect r="r" b="b" t="t" l="l"/>
              <a:pathLst>
                <a:path h="762000" w="762000">
                  <a:moveTo>
                    <a:pt x="381000" y="0"/>
                  </a:moveTo>
                  <a:cubicBezTo>
                    <a:pt x="170580" y="0"/>
                    <a:pt x="0" y="170580"/>
                    <a:pt x="0" y="381000"/>
                  </a:cubicBezTo>
                  <a:cubicBezTo>
                    <a:pt x="0" y="591420"/>
                    <a:pt x="170580" y="762000"/>
                    <a:pt x="381000" y="762000"/>
                  </a:cubicBezTo>
                  <a:cubicBezTo>
                    <a:pt x="591420" y="762000"/>
                    <a:pt x="762000" y="591420"/>
                    <a:pt x="762000" y="381000"/>
                  </a:cubicBezTo>
                  <a:cubicBezTo>
                    <a:pt x="762000" y="170580"/>
                    <a:pt x="591420" y="0"/>
                    <a:pt x="381000" y="0"/>
                  </a:cubicBezTo>
                  <a:close/>
                </a:path>
              </a:pathLst>
            </a:custGeom>
            <a:solidFill>
              <a:srgbClr val="2145B2"/>
            </a:solidFill>
          </p:spPr>
        </p:sp>
        <p:sp>
          <p:nvSpPr>
            <p:cNvPr name="TextBox 10" id="10"/>
            <p:cNvSpPr txBox="true"/>
            <p:nvPr/>
          </p:nvSpPr>
          <p:spPr>
            <a:xfrm>
              <a:off x="0" y="-76200"/>
              <a:ext cx="762000" cy="838200"/>
            </a:xfrm>
            <a:prstGeom prst="rect">
              <a:avLst/>
            </a:prstGeom>
          </p:spPr>
          <p:txBody>
            <a:bodyPr anchor="ctr" rtlCol="false" tIns="50800" lIns="50800" bIns="50800" rIns="50800"/>
            <a:lstStyle/>
            <a:p>
              <a:pPr algn="ctr" marL="0" indent="0" lvl="0">
                <a:lnSpc>
                  <a:spcPts val="2800"/>
                </a:lnSpc>
                <a:spcBef>
                  <a:spcPct val="0"/>
                </a:spcBef>
              </a:pPr>
              <a:r>
                <a:rPr lang="en-US" sz="2000" strike="noStrike" u="none">
                  <a:solidFill>
                    <a:srgbClr val="FFFFFF"/>
                  </a:solidFill>
                  <a:latin typeface="Telegraf"/>
                  <a:ea typeface="Telegraf"/>
                  <a:cs typeface="Telegraf"/>
                  <a:sym typeface="Telegraf"/>
                </a:rPr>
                <a:t>01</a:t>
              </a:r>
            </a:p>
          </p:txBody>
        </p:sp>
      </p:grpSp>
      <p:sp>
        <p:nvSpPr>
          <p:cNvPr name="TextBox 11" id="11"/>
          <p:cNvSpPr txBox="true"/>
          <p:nvPr/>
        </p:nvSpPr>
        <p:spPr>
          <a:xfrm rot="0">
            <a:off x="2095500" y="1724025"/>
            <a:ext cx="142875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1A2E5A"/>
                </a:solidFill>
                <a:latin typeface="Telegraf Bold"/>
                <a:ea typeface="Telegraf Bold"/>
                <a:cs typeface="Telegraf Bold"/>
                <a:sym typeface="Telegraf Bold"/>
              </a:rPr>
              <a:t>Mean differences alone are not enough</a:t>
            </a:r>
          </a:p>
        </p:txBody>
      </p:sp>
      <p:sp>
        <p:nvSpPr>
          <p:cNvPr name="TextBox 12" id="12"/>
          <p:cNvSpPr txBox="true"/>
          <p:nvPr/>
        </p:nvSpPr>
        <p:spPr>
          <a:xfrm rot="0">
            <a:off x="2095500" y="2152650"/>
            <a:ext cx="14287500" cy="323215"/>
          </a:xfrm>
          <a:prstGeom prst="rect">
            <a:avLst/>
          </a:prstGeom>
        </p:spPr>
        <p:txBody>
          <a:bodyPr anchor="t" rtlCol="false" tIns="0" lIns="0" bIns="0" rIns="0">
            <a:spAutoFit/>
          </a:bodyPr>
          <a:lstStyle/>
          <a:p>
            <a:pPr algn="l" marL="0" indent="0" lvl="0">
              <a:lnSpc>
                <a:spcPts val="2659"/>
              </a:lnSpc>
              <a:spcBef>
                <a:spcPct val="0"/>
              </a:spcBef>
            </a:pPr>
            <a:r>
              <a:rPr lang="en-US" sz="1899" strike="noStrike" u="none">
                <a:solidFill>
                  <a:srgbClr val="444444"/>
                </a:solidFill>
                <a:latin typeface="Aileron"/>
                <a:ea typeface="Aileron"/>
                <a:cs typeface="Aileron"/>
                <a:sym typeface="Aileron"/>
              </a:rPr>
              <a:t>Two groups can have different averages, but if the data is highly spread out, that difference may just be noise — not a real effect.</a:t>
            </a:r>
          </a:p>
        </p:txBody>
      </p:sp>
      <p:grpSp>
        <p:nvGrpSpPr>
          <p:cNvPr name="Group 13" id="13"/>
          <p:cNvGrpSpPr/>
          <p:nvPr/>
        </p:nvGrpSpPr>
        <p:grpSpPr>
          <a:xfrm rot="0">
            <a:off x="952500" y="3429000"/>
            <a:ext cx="16383000" cy="1714500"/>
            <a:chOff x="0" y="0"/>
            <a:chExt cx="21844000" cy="2286000"/>
          </a:xfrm>
        </p:grpSpPr>
        <p:sp>
          <p:nvSpPr>
            <p:cNvPr name="Freeform 14" id="14"/>
            <p:cNvSpPr/>
            <p:nvPr/>
          </p:nvSpPr>
          <p:spPr>
            <a:xfrm flipH="false" flipV="false" rot="0">
              <a:off x="0" y="0"/>
              <a:ext cx="21844000" cy="2286000"/>
            </a:xfrm>
            <a:custGeom>
              <a:avLst/>
              <a:gdLst/>
              <a:ahLst/>
              <a:cxnLst/>
              <a:rect r="r" b="b" t="t" l="l"/>
              <a:pathLst>
                <a:path h="2286000" w="21844000">
                  <a:moveTo>
                    <a:pt x="228600" y="0"/>
                  </a:moveTo>
                  <a:lnTo>
                    <a:pt x="21615400" y="0"/>
                  </a:lnTo>
                  <a:cubicBezTo>
                    <a:pt x="21741653" y="0"/>
                    <a:pt x="21844000" y="102348"/>
                    <a:pt x="21844000" y="228600"/>
                  </a:cubicBezTo>
                  <a:lnTo>
                    <a:pt x="21844000" y="2057400"/>
                  </a:lnTo>
                  <a:cubicBezTo>
                    <a:pt x="21844000" y="2183652"/>
                    <a:pt x="21741653" y="2286000"/>
                    <a:pt x="21615400" y="2286000"/>
                  </a:cubicBezTo>
                  <a:lnTo>
                    <a:pt x="228600" y="2286000"/>
                  </a:lnTo>
                  <a:cubicBezTo>
                    <a:pt x="102348" y="2286000"/>
                    <a:pt x="0" y="2183652"/>
                    <a:pt x="0" y="2057400"/>
                  </a:cubicBezTo>
                  <a:lnTo>
                    <a:pt x="0" y="228600"/>
                  </a:lnTo>
                  <a:cubicBezTo>
                    <a:pt x="0" y="102348"/>
                    <a:pt x="102348" y="0"/>
                    <a:pt x="228600" y="0"/>
                  </a:cubicBezTo>
                  <a:close/>
                </a:path>
              </a:pathLst>
            </a:custGeom>
            <a:solidFill>
              <a:srgbClr val="F9FAFB"/>
            </a:solidFill>
            <a:ln w="19050" cap="sq">
              <a:solidFill>
                <a:srgbClr val="E67E22"/>
              </a:solidFill>
              <a:prstDash val="solid"/>
              <a:miter/>
            </a:ln>
          </p:spPr>
        </p:sp>
      </p:grpSp>
      <p:grpSp>
        <p:nvGrpSpPr>
          <p:cNvPr name="Group 15" id="15"/>
          <p:cNvGrpSpPr/>
          <p:nvPr/>
        </p:nvGrpSpPr>
        <p:grpSpPr>
          <a:xfrm rot="0">
            <a:off x="1238250" y="4000500"/>
            <a:ext cx="571500" cy="571500"/>
            <a:chOff x="0" y="0"/>
            <a:chExt cx="762000" cy="762000"/>
          </a:xfrm>
        </p:grpSpPr>
        <p:sp>
          <p:nvSpPr>
            <p:cNvPr name="Freeform 16" id="16"/>
            <p:cNvSpPr/>
            <p:nvPr/>
          </p:nvSpPr>
          <p:spPr>
            <a:xfrm flipH="false" flipV="false" rot="0">
              <a:off x="0" y="0"/>
              <a:ext cx="762000" cy="762000"/>
            </a:xfrm>
            <a:custGeom>
              <a:avLst/>
              <a:gdLst/>
              <a:ahLst/>
              <a:cxnLst/>
              <a:rect r="r" b="b" t="t" l="l"/>
              <a:pathLst>
                <a:path h="762000" w="762000">
                  <a:moveTo>
                    <a:pt x="381000" y="0"/>
                  </a:moveTo>
                  <a:cubicBezTo>
                    <a:pt x="170580" y="0"/>
                    <a:pt x="0" y="170580"/>
                    <a:pt x="0" y="381000"/>
                  </a:cubicBezTo>
                  <a:cubicBezTo>
                    <a:pt x="0" y="591420"/>
                    <a:pt x="170580" y="762000"/>
                    <a:pt x="381000" y="762000"/>
                  </a:cubicBezTo>
                  <a:cubicBezTo>
                    <a:pt x="591420" y="762000"/>
                    <a:pt x="762000" y="591420"/>
                    <a:pt x="762000" y="381000"/>
                  </a:cubicBezTo>
                  <a:cubicBezTo>
                    <a:pt x="762000" y="170580"/>
                    <a:pt x="591420" y="0"/>
                    <a:pt x="381000" y="0"/>
                  </a:cubicBezTo>
                  <a:close/>
                </a:path>
              </a:pathLst>
            </a:custGeom>
            <a:solidFill>
              <a:srgbClr val="E67E22"/>
            </a:solidFill>
          </p:spPr>
        </p:sp>
        <p:sp>
          <p:nvSpPr>
            <p:cNvPr name="TextBox 17" id="17"/>
            <p:cNvSpPr txBox="true"/>
            <p:nvPr/>
          </p:nvSpPr>
          <p:spPr>
            <a:xfrm>
              <a:off x="0" y="-76200"/>
              <a:ext cx="762000" cy="838200"/>
            </a:xfrm>
            <a:prstGeom prst="rect">
              <a:avLst/>
            </a:prstGeom>
          </p:spPr>
          <p:txBody>
            <a:bodyPr anchor="ctr" rtlCol="false" tIns="50800" lIns="50800" bIns="50800" rIns="50800"/>
            <a:lstStyle/>
            <a:p>
              <a:pPr algn="ctr" marL="0" indent="0" lvl="0">
                <a:lnSpc>
                  <a:spcPts val="2800"/>
                </a:lnSpc>
                <a:spcBef>
                  <a:spcPct val="0"/>
                </a:spcBef>
              </a:pPr>
              <a:r>
                <a:rPr lang="en-US" sz="2000" strike="noStrike" u="none">
                  <a:solidFill>
                    <a:srgbClr val="FFFFFF"/>
                  </a:solidFill>
                  <a:latin typeface="Telegraf"/>
                  <a:ea typeface="Telegraf"/>
                  <a:cs typeface="Telegraf"/>
                  <a:sym typeface="Telegraf"/>
                </a:rPr>
                <a:t>02</a:t>
              </a:r>
            </a:p>
          </p:txBody>
        </p:sp>
      </p:grpSp>
      <p:sp>
        <p:nvSpPr>
          <p:cNvPr name="TextBox 18" id="18"/>
          <p:cNvSpPr txBox="true"/>
          <p:nvPr/>
        </p:nvSpPr>
        <p:spPr>
          <a:xfrm rot="0">
            <a:off x="2095500" y="3724275"/>
            <a:ext cx="142875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1A2E5A"/>
                </a:solidFill>
                <a:latin typeface="Telegraf Bold"/>
                <a:ea typeface="Telegraf Bold"/>
                <a:cs typeface="Telegraf Bold"/>
                <a:sym typeface="Telegraf Bold"/>
              </a:rPr>
              <a:t>Variability affects significance</a:t>
            </a:r>
          </a:p>
        </p:txBody>
      </p:sp>
      <p:sp>
        <p:nvSpPr>
          <p:cNvPr name="TextBox 19" id="19"/>
          <p:cNvSpPr txBox="true"/>
          <p:nvPr/>
        </p:nvSpPr>
        <p:spPr>
          <a:xfrm rot="0">
            <a:off x="2095500" y="4152900"/>
            <a:ext cx="14287500" cy="323215"/>
          </a:xfrm>
          <a:prstGeom prst="rect">
            <a:avLst/>
          </a:prstGeom>
        </p:spPr>
        <p:txBody>
          <a:bodyPr anchor="t" rtlCol="false" tIns="0" lIns="0" bIns="0" rIns="0">
            <a:spAutoFit/>
          </a:bodyPr>
          <a:lstStyle/>
          <a:p>
            <a:pPr algn="l" marL="0" indent="0" lvl="0">
              <a:lnSpc>
                <a:spcPts val="2659"/>
              </a:lnSpc>
              <a:spcBef>
                <a:spcPct val="0"/>
              </a:spcBef>
            </a:pPr>
            <a:r>
              <a:rPr lang="en-US" sz="1899" strike="noStrike" u="none">
                <a:solidFill>
                  <a:srgbClr val="444444"/>
                </a:solidFill>
                <a:latin typeface="Aileron"/>
                <a:ea typeface="Aileron"/>
                <a:cs typeface="Aileron"/>
                <a:sym typeface="Aileron"/>
              </a:rPr>
              <a:t>A small difference with low variance can be more meaningful than a large difference with high variance. Context matters.</a:t>
            </a:r>
          </a:p>
        </p:txBody>
      </p:sp>
      <p:grpSp>
        <p:nvGrpSpPr>
          <p:cNvPr name="Group 20" id="20"/>
          <p:cNvGrpSpPr/>
          <p:nvPr/>
        </p:nvGrpSpPr>
        <p:grpSpPr>
          <a:xfrm rot="0">
            <a:off x="952500" y="5429250"/>
            <a:ext cx="16383000" cy="1714500"/>
            <a:chOff x="0" y="0"/>
            <a:chExt cx="21844000" cy="2286000"/>
          </a:xfrm>
        </p:grpSpPr>
        <p:sp>
          <p:nvSpPr>
            <p:cNvPr name="Freeform 21" id="21"/>
            <p:cNvSpPr/>
            <p:nvPr/>
          </p:nvSpPr>
          <p:spPr>
            <a:xfrm flipH="false" flipV="false" rot="0">
              <a:off x="0" y="0"/>
              <a:ext cx="21844000" cy="2286000"/>
            </a:xfrm>
            <a:custGeom>
              <a:avLst/>
              <a:gdLst/>
              <a:ahLst/>
              <a:cxnLst/>
              <a:rect r="r" b="b" t="t" l="l"/>
              <a:pathLst>
                <a:path h="2286000" w="21844000">
                  <a:moveTo>
                    <a:pt x="228600" y="0"/>
                  </a:moveTo>
                  <a:lnTo>
                    <a:pt x="21615400" y="0"/>
                  </a:lnTo>
                  <a:cubicBezTo>
                    <a:pt x="21741653" y="0"/>
                    <a:pt x="21844000" y="102348"/>
                    <a:pt x="21844000" y="228600"/>
                  </a:cubicBezTo>
                  <a:lnTo>
                    <a:pt x="21844000" y="2057400"/>
                  </a:lnTo>
                  <a:cubicBezTo>
                    <a:pt x="21844000" y="2183652"/>
                    <a:pt x="21741653" y="2286000"/>
                    <a:pt x="21615400" y="2286000"/>
                  </a:cubicBezTo>
                  <a:lnTo>
                    <a:pt x="228600" y="2286000"/>
                  </a:lnTo>
                  <a:cubicBezTo>
                    <a:pt x="102348" y="2286000"/>
                    <a:pt x="0" y="2183652"/>
                    <a:pt x="0" y="2057400"/>
                  </a:cubicBezTo>
                  <a:lnTo>
                    <a:pt x="0" y="228600"/>
                  </a:lnTo>
                  <a:cubicBezTo>
                    <a:pt x="0" y="102348"/>
                    <a:pt x="102348" y="0"/>
                    <a:pt x="228600" y="0"/>
                  </a:cubicBezTo>
                  <a:close/>
                </a:path>
              </a:pathLst>
            </a:custGeom>
            <a:solidFill>
              <a:srgbClr val="F9FAFB"/>
            </a:solidFill>
            <a:ln w="19050" cap="sq">
              <a:solidFill>
                <a:srgbClr val="27AE60"/>
              </a:solidFill>
              <a:prstDash val="solid"/>
              <a:miter/>
            </a:ln>
          </p:spPr>
        </p:sp>
      </p:grpSp>
      <p:grpSp>
        <p:nvGrpSpPr>
          <p:cNvPr name="Group 22" id="22"/>
          <p:cNvGrpSpPr/>
          <p:nvPr/>
        </p:nvGrpSpPr>
        <p:grpSpPr>
          <a:xfrm rot="0">
            <a:off x="1238250" y="6000750"/>
            <a:ext cx="571500" cy="571500"/>
            <a:chOff x="0" y="0"/>
            <a:chExt cx="762000" cy="762000"/>
          </a:xfrm>
        </p:grpSpPr>
        <p:sp>
          <p:nvSpPr>
            <p:cNvPr name="Freeform 23" id="23"/>
            <p:cNvSpPr/>
            <p:nvPr/>
          </p:nvSpPr>
          <p:spPr>
            <a:xfrm flipH="false" flipV="false" rot="0">
              <a:off x="0" y="0"/>
              <a:ext cx="762000" cy="762000"/>
            </a:xfrm>
            <a:custGeom>
              <a:avLst/>
              <a:gdLst/>
              <a:ahLst/>
              <a:cxnLst/>
              <a:rect r="r" b="b" t="t" l="l"/>
              <a:pathLst>
                <a:path h="762000" w="762000">
                  <a:moveTo>
                    <a:pt x="381000" y="0"/>
                  </a:moveTo>
                  <a:cubicBezTo>
                    <a:pt x="170580" y="0"/>
                    <a:pt x="0" y="170580"/>
                    <a:pt x="0" y="381000"/>
                  </a:cubicBezTo>
                  <a:cubicBezTo>
                    <a:pt x="0" y="591420"/>
                    <a:pt x="170580" y="762000"/>
                    <a:pt x="381000" y="762000"/>
                  </a:cubicBezTo>
                  <a:cubicBezTo>
                    <a:pt x="591420" y="762000"/>
                    <a:pt x="762000" y="591420"/>
                    <a:pt x="762000" y="381000"/>
                  </a:cubicBezTo>
                  <a:cubicBezTo>
                    <a:pt x="762000" y="170580"/>
                    <a:pt x="591420" y="0"/>
                    <a:pt x="381000" y="0"/>
                  </a:cubicBezTo>
                  <a:close/>
                </a:path>
              </a:pathLst>
            </a:custGeom>
            <a:solidFill>
              <a:srgbClr val="27AE60"/>
            </a:solidFill>
          </p:spPr>
        </p:sp>
        <p:sp>
          <p:nvSpPr>
            <p:cNvPr name="TextBox 24" id="24"/>
            <p:cNvSpPr txBox="true"/>
            <p:nvPr/>
          </p:nvSpPr>
          <p:spPr>
            <a:xfrm>
              <a:off x="0" y="-76200"/>
              <a:ext cx="762000" cy="838200"/>
            </a:xfrm>
            <a:prstGeom prst="rect">
              <a:avLst/>
            </a:prstGeom>
          </p:spPr>
          <p:txBody>
            <a:bodyPr anchor="ctr" rtlCol="false" tIns="50800" lIns="50800" bIns="50800" rIns="50800"/>
            <a:lstStyle/>
            <a:p>
              <a:pPr algn="ctr" marL="0" indent="0" lvl="0">
                <a:lnSpc>
                  <a:spcPts val="2800"/>
                </a:lnSpc>
                <a:spcBef>
                  <a:spcPct val="0"/>
                </a:spcBef>
              </a:pPr>
              <a:r>
                <a:rPr lang="en-US" sz="2000" strike="noStrike" u="none">
                  <a:solidFill>
                    <a:srgbClr val="FFFFFF"/>
                  </a:solidFill>
                  <a:latin typeface="Telegraf"/>
                  <a:ea typeface="Telegraf"/>
                  <a:cs typeface="Telegraf"/>
                  <a:sym typeface="Telegraf"/>
                </a:rPr>
                <a:t>03</a:t>
              </a:r>
            </a:p>
          </p:txBody>
        </p:sp>
      </p:grpSp>
      <p:sp>
        <p:nvSpPr>
          <p:cNvPr name="TextBox 25" id="25"/>
          <p:cNvSpPr txBox="true"/>
          <p:nvPr/>
        </p:nvSpPr>
        <p:spPr>
          <a:xfrm rot="0">
            <a:off x="2095500" y="5724525"/>
            <a:ext cx="142875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1A2E5A"/>
                </a:solidFill>
                <a:latin typeface="Telegraf Bold"/>
                <a:ea typeface="Telegraf Bold"/>
                <a:cs typeface="Telegraf Bold"/>
                <a:sym typeface="Telegraf Bold"/>
              </a:rPr>
              <a:t>ANOVA analyzes variability to detect meaningful differences</a:t>
            </a:r>
          </a:p>
        </p:txBody>
      </p:sp>
      <p:sp>
        <p:nvSpPr>
          <p:cNvPr name="TextBox 26" id="26"/>
          <p:cNvSpPr txBox="true"/>
          <p:nvPr/>
        </p:nvSpPr>
        <p:spPr>
          <a:xfrm rot="0">
            <a:off x="2095500" y="6153150"/>
            <a:ext cx="14287500" cy="656590"/>
          </a:xfrm>
          <a:prstGeom prst="rect">
            <a:avLst/>
          </a:prstGeom>
        </p:spPr>
        <p:txBody>
          <a:bodyPr anchor="t" rtlCol="false" tIns="0" lIns="0" bIns="0" rIns="0">
            <a:spAutoFit/>
          </a:bodyPr>
          <a:lstStyle/>
          <a:p>
            <a:pPr algn="l" marL="0" indent="0" lvl="0">
              <a:lnSpc>
                <a:spcPts val="2659"/>
              </a:lnSpc>
              <a:spcBef>
                <a:spcPct val="0"/>
              </a:spcBef>
            </a:pPr>
            <a:r>
              <a:rPr lang="en-US" sz="1899" strike="noStrike" u="none">
                <a:solidFill>
                  <a:srgbClr val="444444"/>
                </a:solidFill>
                <a:latin typeface="Aileron"/>
                <a:ea typeface="Aileron"/>
                <a:cs typeface="Aileron"/>
                <a:sym typeface="Aileron"/>
              </a:rPr>
              <a:t>By comparing between-group variance to within-group variance, ANOVA determines whether observed differences are statistically real.</a:t>
            </a:r>
          </a:p>
        </p:txBody>
      </p:sp>
      <p:grpSp>
        <p:nvGrpSpPr>
          <p:cNvPr name="Group 27" id="27"/>
          <p:cNvGrpSpPr/>
          <p:nvPr/>
        </p:nvGrpSpPr>
        <p:grpSpPr>
          <a:xfrm rot="0">
            <a:off x="952500" y="8953500"/>
            <a:ext cx="16383000" cy="762000"/>
            <a:chOff x="0" y="0"/>
            <a:chExt cx="21844000" cy="1016000"/>
          </a:xfrm>
        </p:grpSpPr>
        <p:sp>
          <p:nvSpPr>
            <p:cNvPr name="Freeform 28" id="28"/>
            <p:cNvSpPr/>
            <p:nvPr/>
          </p:nvSpPr>
          <p:spPr>
            <a:xfrm flipH="false" flipV="false" rot="0">
              <a:off x="0" y="0"/>
              <a:ext cx="21844000" cy="1016000"/>
            </a:xfrm>
            <a:custGeom>
              <a:avLst/>
              <a:gdLst/>
              <a:ahLst/>
              <a:cxnLst/>
              <a:rect r="r" b="b" t="t" l="l"/>
              <a:pathLst>
                <a:path h="1016000" w="21844000">
                  <a:moveTo>
                    <a:pt x="101600" y="0"/>
                  </a:moveTo>
                  <a:lnTo>
                    <a:pt x="21742400" y="0"/>
                  </a:lnTo>
                  <a:cubicBezTo>
                    <a:pt x="21798513" y="0"/>
                    <a:pt x="21844000" y="45488"/>
                    <a:pt x="21844000" y="101600"/>
                  </a:cubicBezTo>
                  <a:lnTo>
                    <a:pt x="21844000" y="914400"/>
                  </a:lnTo>
                  <a:cubicBezTo>
                    <a:pt x="21844000" y="970512"/>
                    <a:pt x="21798513" y="1016000"/>
                    <a:pt x="21742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1A2E5A"/>
            </a:solidFill>
          </p:spPr>
        </p:sp>
      </p:grpSp>
      <p:sp>
        <p:nvSpPr>
          <p:cNvPr name="TextBox 29" id="29"/>
          <p:cNvSpPr txBox="true"/>
          <p:nvPr/>
        </p:nvSpPr>
        <p:spPr>
          <a:xfrm rot="0">
            <a:off x="1524000" y="9210675"/>
            <a:ext cx="15240000" cy="269875"/>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Aileron Bold"/>
                <a:ea typeface="Aileron Bold"/>
                <a:cs typeface="Aileron Bold"/>
                <a:sym typeface="Aileron Bold"/>
              </a:rPr>
              <a:t>Key Insight:</a:t>
            </a:r>
            <a:r>
              <a:rPr lang="en-US" sz="2000" strike="noStrike" u="none">
                <a:solidFill>
                  <a:srgbClr val="FFFFFF"/>
                </a:solidFill>
                <a:latin typeface="Aileron"/>
                <a:ea typeface="Aileron"/>
                <a:cs typeface="Aileron"/>
                <a:sym typeface="Aileron"/>
              </a:rPr>
              <a:t>  Significance = Signal (between-group difference) vs. Noise (within-group variance).</a:t>
            </a:r>
          </a:p>
        </p:txBody>
      </p:sp>
    </p:spTree>
  </p:cSld>
  <p:clrMapOvr>
    <a:masterClrMapping/>
  </p:clrMapOvr>
  <p:transition spd="slow">
    <p:push dir="l"/>
  </p:transition>
</p:sld>
</file>

<file path=ppt/slides/slide7.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What is ANOVA?</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07</a:t>
            </a:r>
          </a:p>
        </p:txBody>
      </p:sp>
      <p:grpSp>
        <p:nvGrpSpPr>
          <p:cNvPr name="Group 6" id="6"/>
          <p:cNvGrpSpPr/>
          <p:nvPr/>
        </p:nvGrpSpPr>
        <p:grpSpPr>
          <a:xfrm rot="0">
            <a:off x="952500" y="1285875"/>
            <a:ext cx="16383000" cy="1047750"/>
            <a:chOff x="0" y="0"/>
            <a:chExt cx="21844000" cy="1397000"/>
          </a:xfrm>
        </p:grpSpPr>
        <p:sp>
          <p:nvSpPr>
            <p:cNvPr name="Freeform 7" id="7"/>
            <p:cNvSpPr/>
            <p:nvPr/>
          </p:nvSpPr>
          <p:spPr>
            <a:xfrm flipH="false" flipV="false" rot="0">
              <a:off x="0" y="0"/>
              <a:ext cx="21844000" cy="1397000"/>
            </a:xfrm>
            <a:custGeom>
              <a:avLst/>
              <a:gdLst/>
              <a:ahLst/>
              <a:cxnLst/>
              <a:rect r="r" b="b" t="t" l="l"/>
              <a:pathLst>
                <a:path h="1397000" w="21844000">
                  <a:moveTo>
                    <a:pt x="139700" y="0"/>
                  </a:moveTo>
                  <a:lnTo>
                    <a:pt x="21704300" y="0"/>
                  </a:lnTo>
                  <a:cubicBezTo>
                    <a:pt x="21781455" y="0"/>
                    <a:pt x="21844000" y="62546"/>
                    <a:pt x="21844000" y="139700"/>
                  </a:cubicBezTo>
                  <a:lnTo>
                    <a:pt x="21844000" y="1257300"/>
                  </a:lnTo>
                  <a:cubicBezTo>
                    <a:pt x="21844000" y="1334454"/>
                    <a:pt x="21781455" y="1397000"/>
                    <a:pt x="21704300" y="1397000"/>
                  </a:cubicBezTo>
                  <a:lnTo>
                    <a:pt x="139700" y="1397000"/>
                  </a:lnTo>
                  <a:cubicBezTo>
                    <a:pt x="62546" y="1397000"/>
                    <a:pt x="0" y="1334454"/>
                    <a:pt x="0" y="1257300"/>
                  </a:cubicBezTo>
                  <a:lnTo>
                    <a:pt x="0" y="139700"/>
                  </a:lnTo>
                  <a:cubicBezTo>
                    <a:pt x="0" y="62546"/>
                    <a:pt x="62546" y="0"/>
                    <a:pt x="139700" y="0"/>
                  </a:cubicBezTo>
                  <a:close/>
                </a:path>
              </a:pathLst>
            </a:custGeom>
            <a:solidFill>
              <a:srgbClr val="1A2E5A"/>
            </a:solidFill>
          </p:spPr>
        </p:sp>
      </p:grpSp>
      <p:sp>
        <p:nvSpPr>
          <p:cNvPr name="TextBox 8" id="8"/>
          <p:cNvSpPr txBox="true"/>
          <p:nvPr/>
        </p:nvSpPr>
        <p:spPr>
          <a:xfrm rot="0">
            <a:off x="1524000" y="1609725"/>
            <a:ext cx="15240000" cy="404495"/>
          </a:xfrm>
          <a:prstGeom prst="rect">
            <a:avLst/>
          </a:prstGeom>
        </p:spPr>
        <p:txBody>
          <a:bodyPr anchor="t" rtlCol="false" tIns="0" lIns="0" bIns="0" rIns="0">
            <a:spAutoFit/>
          </a:bodyPr>
          <a:lstStyle/>
          <a:p>
            <a:pPr algn="ctr" marL="0" indent="0" lvl="0">
              <a:lnSpc>
                <a:spcPts val="2799"/>
              </a:lnSpc>
              <a:spcBef>
                <a:spcPct val="0"/>
              </a:spcBef>
            </a:pPr>
            <a:r>
              <a:rPr lang="en-US" sz="2799" strike="noStrike" u="none">
                <a:solidFill>
                  <a:srgbClr val="FFFFFF"/>
                </a:solidFill>
                <a:latin typeface="Telegraf"/>
                <a:ea typeface="Telegraf"/>
                <a:cs typeface="Telegraf"/>
                <a:sym typeface="Telegraf"/>
              </a:rPr>
              <a:t>ANOVA compares means indirectly by analyzing variation in the data.</a:t>
            </a:r>
          </a:p>
        </p:txBody>
      </p:sp>
      <p:sp>
        <p:nvSpPr>
          <p:cNvPr name="TextBox 9" id="9"/>
          <p:cNvSpPr txBox="true"/>
          <p:nvPr/>
        </p:nvSpPr>
        <p:spPr>
          <a:xfrm rot="0">
            <a:off x="952500" y="2733675"/>
            <a:ext cx="381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Definition</a:t>
            </a:r>
          </a:p>
        </p:txBody>
      </p:sp>
      <p:sp>
        <p:nvSpPr>
          <p:cNvPr name="TextBox 10" id="10"/>
          <p:cNvSpPr txBox="true"/>
          <p:nvPr/>
        </p:nvSpPr>
        <p:spPr>
          <a:xfrm rot="0">
            <a:off x="952500" y="3057525"/>
            <a:ext cx="16383000" cy="372745"/>
          </a:xfrm>
          <a:prstGeom prst="rect">
            <a:avLst/>
          </a:prstGeom>
        </p:spPr>
        <p:txBody>
          <a:bodyPr anchor="t" rtlCol="false" tIns="0" lIns="0" bIns="0" rIns="0">
            <a:spAutoFit/>
          </a:bodyPr>
          <a:lstStyle/>
          <a:p>
            <a:pPr algn="l" marL="0" indent="0" lvl="0">
              <a:lnSpc>
                <a:spcPts val="3079"/>
              </a:lnSpc>
              <a:spcBef>
                <a:spcPct val="0"/>
              </a:spcBef>
            </a:pPr>
            <a:r>
              <a:rPr lang="en-US" sz="2199" strike="noStrike" u="none">
                <a:solidFill>
                  <a:srgbClr val="333333"/>
                </a:solidFill>
                <a:latin typeface="Aileron"/>
                <a:ea typeface="Aileron"/>
                <a:cs typeface="Aileron"/>
                <a:sym typeface="Aileron"/>
              </a:rPr>
              <a:t>ANOVA (Analysis of Variance) is a statistical method used to compare the means of three or more groups simultaneously.</a:t>
            </a:r>
          </a:p>
        </p:txBody>
      </p:sp>
      <p:grpSp>
        <p:nvGrpSpPr>
          <p:cNvPr name="Group 11" id="11"/>
          <p:cNvGrpSpPr/>
          <p:nvPr/>
        </p:nvGrpSpPr>
        <p:grpSpPr>
          <a:xfrm rot="0">
            <a:off x="1143000" y="3971925"/>
            <a:ext cx="114300" cy="114300"/>
            <a:chOff x="0" y="0"/>
            <a:chExt cx="152400" cy="152400"/>
          </a:xfrm>
        </p:grpSpPr>
        <p:sp>
          <p:nvSpPr>
            <p:cNvPr name="Freeform 12" id="12"/>
            <p:cNvSpPr/>
            <p:nvPr/>
          </p:nvSpPr>
          <p:spPr>
            <a:xfrm flipH="false" flipV="false" rot="0">
              <a:off x="0" y="0"/>
              <a:ext cx="152400" cy="152400"/>
            </a:xfrm>
            <a:custGeom>
              <a:avLst/>
              <a:gdLst/>
              <a:ahLst/>
              <a:cxnLst/>
              <a:rect r="r" b="b" t="t" l="l"/>
              <a:pathLst>
                <a:path h="152400" w="152400">
                  <a:moveTo>
                    <a:pt x="76200" y="0"/>
                  </a:moveTo>
                  <a:cubicBezTo>
                    <a:pt x="34116" y="0"/>
                    <a:pt x="0" y="34116"/>
                    <a:pt x="0" y="76200"/>
                  </a:cubicBezTo>
                  <a:cubicBezTo>
                    <a:pt x="0" y="118284"/>
                    <a:pt x="34116" y="152400"/>
                    <a:pt x="76200" y="152400"/>
                  </a:cubicBezTo>
                  <a:cubicBezTo>
                    <a:pt x="118284" y="152400"/>
                    <a:pt x="152400" y="118284"/>
                    <a:pt x="152400" y="76200"/>
                  </a:cubicBezTo>
                  <a:cubicBezTo>
                    <a:pt x="152400" y="34116"/>
                    <a:pt x="118284" y="0"/>
                    <a:pt x="76200" y="0"/>
                  </a:cubicBezTo>
                  <a:close/>
                </a:path>
              </a:pathLst>
            </a:custGeom>
            <a:solidFill>
              <a:srgbClr val="2145B2"/>
            </a:solidFill>
          </p:spPr>
        </p:sp>
      </p:grpSp>
      <p:sp>
        <p:nvSpPr>
          <p:cNvPr name="TextBox 13" id="13"/>
          <p:cNvSpPr txBox="true"/>
          <p:nvPr/>
        </p:nvSpPr>
        <p:spPr>
          <a:xfrm rot="0">
            <a:off x="1428750" y="3895725"/>
            <a:ext cx="15716250" cy="314325"/>
          </a:xfrm>
          <a:prstGeom prst="rect">
            <a:avLst/>
          </a:prstGeom>
        </p:spPr>
        <p:txBody>
          <a:bodyPr anchor="t" rtlCol="false" tIns="0" lIns="0" bIns="0" rIns="0">
            <a:spAutoFit/>
          </a:bodyPr>
          <a:lstStyle/>
          <a:p>
            <a:pPr algn="l" marL="0" indent="0" lvl="0">
              <a:lnSpc>
                <a:spcPts val="2400"/>
              </a:lnSpc>
              <a:spcBef>
                <a:spcPct val="0"/>
              </a:spcBef>
            </a:pPr>
            <a:r>
              <a:rPr lang="en-US" sz="2000" strike="noStrike" u="none">
                <a:solidFill>
                  <a:srgbClr val="333333"/>
                </a:solidFill>
                <a:latin typeface="Aileron"/>
                <a:ea typeface="Aileron"/>
                <a:cs typeface="Aileron"/>
                <a:sym typeface="Aileron"/>
              </a:rPr>
              <a:t>Instead of testing pairs individually, ANOVA examines all groups at once</a:t>
            </a:r>
          </a:p>
        </p:txBody>
      </p:sp>
      <p:grpSp>
        <p:nvGrpSpPr>
          <p:cNvPr name="Group 14" id="14"/>
          <p:cNvGrpSpPr/>
          <p:nvPr/>
        </p:nvGrpSpPr>
        <p:grpSpPr>
          <a:xfrm rot="0">
            <a:off x="1143000" y="4448175"/>
            <a:ext cx="114300" cy="114300"/>
            <a:chOff x="0" y="0"/>
            <a:chExt cx="152400" cy="152400"/>
          </a:xfrm>
        </p:grpSpPr>
        <p:sp>
          <p:nvSpPr>
            <p:cNvPr name="Freeform 15" id="15"/>
            <p:cNvSpPr/>
            <p:nvPr/>
          </p:nvSpPr>
          <p:spPr>
            <a:xfrm flipH="false" flipV="false" rot="0">
              <a:off x="0" y="0"/>
              <a:ext cx="152400" cy="152400"/>
            </a:xfrm>
            <a:custGeom>
              <a:avLst/>
              <a:gdLst/>
              <a:ahLst/>
              <a:cxnLst/>
              <a:rect r="r" b="b" t="t" l="l"/>
              <a:pathLst>
                <a:path h="152400" w="152400">
                  <a:moveTo>
                    <a:pt x="76200" y="0"/>
                  </a:moveTo>
                  <a:cubicBezTo>
                    <a:pt x="34116" y="0"/>
                    <a:pt x="0" y="34116"/>
                    <a:pt x="0" y="76200"/>
                  </a:cubicBezTo>
                  <a:cubicBezTo>
                    <a:pt x="0" y="118284"/>
                    <a:pt x="34116" y="152400"/>
                    <a:pt x="76200" y="152400"/>
                  </a:cubicBezTo>
                  <a:cubicBezTo>
                    <a:pt x="118284" y="152400"/>
                    <a:pt x="152400" y="118284"/>
                    <a:pt x="152400" y="76200"/>
                  </a:cubicBezTo>
                  <a:cubicBezTo>
                    <a:pt x="152400" y="34116"/>
                    <a:pt x="118284" y="0"/>
                    <a:pt x="76200" y="0"/>
                  </a:cubicBezTo>
                  <a:close/>
                </a:path>
              </a:pathLst>
            </a:custGeom>
            <a:solidFill>
              <a:srgbClr val="2145B2"/>
            </a:solidFill>
          </p:spPr>
        </p:sp>
      </p:grpSp>
      <p:sp>
        <p:nvSpPr>
          <p:cNvPr name="TextBox 16" id="16"/>
          <p:cNvSpPr txBox="true"/>
          <p:nvPr/>
        </p:nvSpPr>
        <p:spPr>
          <a:xfrm rot="0">
            <a:off x="1428750" y="4371975"/>
            <a:ext cx="15716250" cy="314325"/>
          </a:xfrm>
          <a:prstGeom prst="rect">
            <a:avLst/>
          </a:prstGeom>
        </p:spPr>
        <p:txBody>
          <a:bodyPr anchor="t" rtlCol="false" tIns="0" lIns="0" bIns="0" rIns="0">
            <a:spAutoFit/>
          </a:bodyPr>
          <a:lstStyle/>
          <a:p>
            <a:pPr algn="l" marL="0" indent="0" lvl="0">
              <a:lnSpc>
                <a:spcPts val="2400"/>
              </a:lnSpc>
              <a:spcBef>
                <a:spcPct val="0"/>
              </a:spcBef>
            </a:pPr>
            <a:r>
              <a:rPr lang="en-US" sz="2000" strike="noStrike" u="none">
                <a:solidFill>
                  <a:srgbClr val="333333"/>
                </a:solidFill>
                <a:latin typeface="Aileron"/>
                <a:ea typeface="Aileron"/>
                <a:cs typeface="Aileron"/>
                <a:sym typeface="Aileron"/>
              </a:rPr>
              <a:t>It determines if observed differences are due to actual group effects or random variation</a:t>
            </a:r>
          </a:p>
        </p:txBody>
      </p:sp>
      <p:grpSp>
        <p:nvGrpSpPr>
          <p:cNvPr name="Group 17" id="17"/>
          <p:cNvGrpSpPr/>
          <p:nvPr/>
        </p:nvGrpSpPr>
        <p:grpSpPr>
          <a:xfrm rot="0">
            <a:off x="1143000" y="4924425"/>
            <a:ext cx="114300" cy="114300"/>
            <a:chOff x="0" y="0"/>
            <a:chExt cx="152400" cy="152400"/>
          </a:xfrm>
        </p:grpSpPr>
        <p:sp>
          <p:nvSpPr>
            <p:cNvPr name="Freeform 18" id="18"/>
            <p:cNvSpPr/>
            <p:nvPr/>
          </p:nvSpPr>
          <p:spPr>
            <a:xfrm flipH="false" flipV="false" rot="0">
              <a:off x="0" y="0"/>
              <a:ext cx="152400" cy="152400"/>
            </a:xfrm>
            <a:custGeom>
              <a:avLst/>
              <a:gdLst/>
              <a:ahLst/>
              <a:cxnLst/>
              <a:rect r="r" b="b" t="t" l="l"/>
              <a:pathLst>
                <a:path h="152400" w="152400">
                  <a:moveTo>
                    <a:pt x="76200" y="0"/>
                  </a:moveTo>
                  <a:cubicBezTo>
                    <a:pt x="34116" y="0"/>
                    <a:pt x="0" y="34116"/>
                    <a:pt x="0" y="76200"/>
                  </a:cubicBezTo>
                  <a:cubicBezTo>
                    <a:pt x="0" y="118284"/>
                    <a:pt x="34116" y="152400"/>
                    <a:pt x="76200" y="152400"/>
                  </a:cubicBezTo>
                  <a:cubicBezTo>
                    <a:pt x="118284" y="152400"/>
                    <a:pt x="152400" y="118284"/>
                    <a:pt x="152400" y="76200"/>
                  </a:cubicBezTo>
                  <a:cubicBezTo>
                    <a:pt x="152400" y="34116"/>
                    <a:pt x="118284" y="0"/>
                    <a:pt x="76200" y="0"/>
                  </a:cubicBezTo>
                  <a:close/>
                </a:path>
              </a:pathLst>
            </a:custGeom>
            <a:solidFill>
              <a:srgbClr val="2145B2"/>
            </a:solidFill>
          </p:spPr>
        </p:sp>
      </p:grpSp>
      <p:sp>
        <p:nvSpPr>
          <p:cNvPr name="TextBox 19" id="19"/>
          <p:cNvSpPr txBox="true"/>
          <p:nvPr/>
        </p:nvSpPr>
        <p:spPr>
          <a:xfrm rot="0">
            <a:off x="1428750" y="4848225"/>
            <a:ext cx="15716250" cy="314325"/>
          </a:xfrm>
          <a:prstGeom prst="rect">
            <a:avLst/>
          </a:prstGeom>
        </p:spPr>
        <p:txBody>
          <a:bodyPr anchor="t" rtlCol="false" tIns="0" lIns="0" bIns="0" rIns="0">
            <a:spAutoFit/>
          </a:bodyPr>
          <a:lstStyle/>
          <a:p>
            <a:pPr algn="l" marL="0" indent="0" lvl="0">
              <a:lnSpc>
                <a:spcPts val="2400"/>
              </a:lnSpc>
              <a:spcBef>
                <a:spcPct val="0"/>
              </a:spcBef>
            </a:pPr>
            <a:r>
              <a:rPr lang="en-US" sz="2000" strike="noStrike" u="none">
                <a:solidFill>
                  <a:srgbClr val="333333"/>
                </a:solidFill>
                <a:latin typeface="Aileron"/>
                <a:ea typeface="Aileron"/>
                <a:cs typeface="Aileron"/>
                <a:sym typeface="Aileron"/>
              </a:rPr>
              <a:t>This makes it more efficient and statistically reliable than multiple t-tests</a:t>
            </a:r>
          </a:p>
        </p:txBody>
      </p:sp>
      <p:grpSp>
        <p:nvGrpSpPr>
          <p:cNvPr name="Group 20" id="20"/>
          <p:cNvGrpSpPr/>
          <p:nvPr/>
        </p:nvGrpSpPr>
        <p:grpSpPr>
          <a:xfrm rot="0">
            <a:off x="952500" y="5715000"/>
            <a:ext cx="16383000" cy="1905000"/>
            <a:chOff x="0" y="0"/>
            <a:chExt cx="21844000" cy="2540000"/>
          </a:xfrm>
        </p:grpSpPr>
        <p:sp>
          <p:nvSpPr>
            <p:cNvPr name="Freeform 21" id="21"/>
            <p:cNvSpPr/>
            <p:nvPr/>
          </p:nvSpPr>
          <p:spPr>
            <a:xfrm flipH="false" flipV="false" rot="0">
              <a:off x="0" y="0"/>
              <a:ext cx="21844000" cy="2540000"/>
            </a:xfrm>
            <a:custGeom>
              <a:avLst/>
              <a:gdLst/>
              <a:ahLst/>
              <a:cxnLst/>
              <a:rect r="r" b="b" t="t" l="l"/>
              <a:pathLst>
                <a:path h="2540000" w="21844000">
                  <a:moveTo>
                    <a:pt x="254000" y="0"/>
                  </a:moveTo>
                  <a:lnTo>
                    <a:pt x="21590000" y="0"/>
                  </a:lnTo>
                  <a:cubicBezTo>
                    <a:pt x="21730280" y="0"/>
                    <a:pt x="21844000" y="113720"/>
                    <a:pt x="21844000" y="254000"/>
                  </a:cubicBezTo>
                  <a:lnTo>
                    <a:pt x="21844000" y="2286000"/>
                  </a:lnTo>
                  <a:cubicBezTo>
                    <a:pt x="21844000" y="2426280"/>
                    <a:pt x="21730280" y="2540000"/>
                    <a:pt x="21590000" y="2540000"/>
                  </a:cubicBezTo>
                  <a:lnTo>
                    <a:pt x="254000" y="2540000"/>
                  </a:lnTo>
                  <a:cubicBezTo>
                    <a:pt x="113720" y="2540000"/>
                    <a:pt x="0" y="2426280"/>
                    <a:pt x="0" y="2286000"/>
                  </a:cubicBezTo>
                  <a:lnTo>
                    <a:pt x="0" y="254000"/>
                  </a:lnTo>
                  <a:cubicBezTo>
                    <a:pt x="0" y="113720"/>
                    <a:pt x="113720" y="0"/>
                    <a:pt x="254000" y="0"/>
                  </a:cubicBezTo>
                  <a:close/>
                </a:path>
              </a:pathLst>
            </a:custGeom>
            <a:solidFill>
              <a:srgbClr val="F5F7FA"/>
            </a:solidFill>
            <a:ln w="19050" cap="sq">
              <a:solidFill>
                <a:srgbClr val="D0D5DD"/>
              </a:solidFill>
              <a:prstDash val="solid"/>
              <a:miter/>
            </a:ln>
          </p:spPr>
        </p:sp>
      </p:grpSp>
      <p:sp>
        <p:nvSpPr>
          <p:cNvPr name="TextBox 22" id="22"/>
          <p:cNvSpPr txBox="true"/>
          <p:nvPr/>
        </p:nvSpPr>
        <p:spPr>
          <a:xfrm rot="0">
            <a:off x="1238250" y="5905500"/>
            <a:ext cx="158115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Why does ANOVA use variance to compare means?</a:t>
            </a:r>
          </a:p>
        </p:txBody>
      </p:sp>
      <p:sp>
        <p:nvSpPr>
          <p:cNvPr name="TextBox 23" id="23"/>
          <p:cNvSpPr txBox="true"/>
          <p:nvPr/>
        </p:nvSpPr>
        <p:spPr>
          <a:xfrm rot="0">
            <a:off x="1238250" y="6229350"/>
            <a:ext cx="15811500" cy="1042035"/>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Because a difference in means is only meaningful when we consider how much the data varies.</a:t>
            </a:r>
          </a:p>
          <a:p>
            <a:pPr algn="l" marL="0" indent="0" lvl="0">
              <a:lnSpc>
                <a:spcPts val="2849"/>
              </a:lnSpc>
              <a:spcBef>
                <a:spcPct val="0"/>
              </a:spcBef>
            </a:pPr>
            <a:r>
              <a:rPr lang="en-US" sz="1899" strike="noStrike" u="none">
                <a:solidFill>
                  <a:srgbClr val="444444"/>
                </a:solidFill>
                <a:latin typeface="Aileron"/>
                <a:ea typeface="Aileron"/>
                <a:cs typeface="Aileron"/>
                <a:sym typeface="Aileron"/>
              </a:rPr>
              <a:t>If data points within each group are widely spread, even a large mean difference might be due to chance.</a:t>
            </a:r>
          </a:p>
          <a:p>
            <a:pPr algn="l" marL="0" indent="0" lvl="0">
              <a:lnSpc>
                <a:spcPts val="2849"/>
              </a:lnSpc>
              <a:spcBef>
                <a:spcPct val="0"/>
              </a:spcBef>
            </a:pPr>
            <a:r>
              <a:rPr lang="en-US" sz="1899" strike="noStrike" u="none">
                <a:solidFill>
                  <a:srgbClr val="444444"/>
                </a:solidFill>
                <a:latin typeface="Aileron"/>
                <a:ea typeface="Aileron"/>
                <a:cs typeface="Aileron"/>
                <a:sym typeface="Aileron"/>
              </a:rPr>
              <a:t>ANOVA solves this by comparing the variation BETWEEN groups to the variation WITHIN groups.</a:t>
            </a:r>
          </a:p>
        </p:txBody>
      </p:sp>
      <p:grpSp>
        <p:nvGrpSpPr>
          <p:cNvPr name="Group 24" id="24"/>
          <p:cNvGrpSpPr/>
          <p:nvPr/>
        </p:nvGrpSpPr>
        <p:grpSpPr>
          <a:xfrm rot="0">
            <a:off x="2286000" y="8096250"/>
            <a:ext cx="4191000" cy="666750"/>
            <a:chOff x="0" y="0"/>
            <a:chExt cx="5588000" cy="889000"/>
          </a:xfrm>
        </p:grpSpPr>
        <p:sp>
          <p:nvSpPr>
            <p:cNvPr name="Freeform 25" id="25"/>
            <p:cNvSpPr/>
            <p:nvPr/>
          </p:nvSpPr>
          <p:spPr>
            <a:xfrm flipH="false" flipV="false" rot="0">
              <a:off x="0" y="0"/>
              <a:ext cx="5588000" cy="889000"/>
            </a:xfrm>
            <a:custGeom>
              <a:avLst/>
              <a:gdLst/>
              <a:ahLst/>
              <a:cxnLst/>
              <a:rect r="r" b="b" t="t" l="l"/>
              <a:pathLst>
                <a:path h="889000" w="5588000">
                  <a:moveTo>
                    <a:pt x="88900" y="0"/>
                  </a:moveTo>
                  <a:lnTo>
                    <a:pt x="5499100" y="0"/>
                  </a:lnTo>
                  <a:cubicBezTo>
                    <a:pt x="5548198" y="0"/>
                    <a:pt x="5588000" y="39802"/>
                    <a:pt x="5588000" y="88900"/>
                  </a:cubicBezTo>
                  <a:lnTo>
                    <a:pt x="5588000" y="800100"/>
                  </a:lnTo>
                  <a:cubicBezTo>
                    <a:pt x="5588000" y="849198"/>
                    <a:pt x="5548198" y="889000"/>
                    <a:pt x="5499100" y="889000"/>
                  </a:cubicBezTo>
                  <a:lnTo>
                    <a:pt x="88900" y="889000"/>
                  </a:lnTo>
                  <a:cubicBezTo>
                    <a:pt x="39802" y="889000"/>
                    <a:pt x="0" y="849198"/>
                    <a:pt x="0" y="800100"/>
                  </a:cubicBezTo>
                  <a:lnTo>
                    <a:pt x="0" y="88900"/>
                  </a:lnTo>
                  <a:cubicBezTo>
                    <a:pt x="0" y="39802"/>
                    <a:pt x="39802" y="0"/>
                    <a:pt x="88900" y="0"/>
                  </a:cubicBezTo>
                  <a:close/>
                </a:path>
              </a:pathLst>
            </a:custGeom>
            <a:solidFill>
              <a:srgbClr val="F0F2F7"/>
            </a:solidFill>
          </p:spPr>
        </p:sp>
        <p:sp>
          <p:nvSpPr>
            <p:cNvPr name="TextBox 26" id="26"/>
            <p:cNvSpPr txBox="true"/>
            <p:nvPr/>
          </p:nvSpPr>
          <p:spPr>
            <a:xfrm>
              <a:off x="0" y="-76200"/>
              <a:ext cx="5588000" cy="965200"/>
            </a:xfrm>
            <a:prstGeom prst="rect">
              <a:avLst/>
            </a:prstGeom>
          </p:spPr>
          <p:txBody>
            <a:bodyPr anchor="ctr" rtlCol="false" tIns="50800" lIns="50800" bIns="50800" rIns="50800"/>
            <a:lstStyle/>
            <a:p>
              <a:pPr algn="ctr" marL="0" indent="0" lvl="0">
                <a:lnSpc>
                  <a:spcPts val="2800"/>
                </a:lnSpc>
                <a:spcBef>
                  <a:spcPct val="0"/>
                </a:spcBef>
              </a:pPr>
              <a:r>
                <a:rPr lang="en-US" sz="2000" strike="noStrike" u="none">
                  <a:solidFill>
                    <a:srgbClr val="1A2E5A"/>
                  </a:solidFill>
                  <a:latin typeface="Telegraf"/>
                  <a:ea typeface="Telegraf"/>
                  <a:cs typeface="Telegraf"/>
                  <a:sym typeface="Telegraf"/>
                </a:rPr>
                <a:t>Multiple Groups</a:t>
              </a:r>
            </a:p>
          </p:txBody>
        </p:sp>
      </p:grpSp>
      <p:sp>
        <p:nvSpPr>
          <p:cNvPr name="TextBox 27" id="27"/>
          <p:cNvSpPr txBox="true"/>
          <p:nvPr/>
        </p:nvSpPr>
        <p:spPr>
          <a:xfrm rot="0">
            <a:off x="6477000" y="8181975"/>
            <a:ext cx="571500" cy="520065"/>
          </a:xfrm>
          <a:prstGeom prst="rect">
            <a:avLst/>
          </a:prstGeom>
        </p:spPr>
        <p:txBody>
          <a:bodyPr anchor="t" rtlCol="false" tIns="0" lIns="0" bIns="0" rIns="0">
            <a:spAutoFit/>
          </a:bodyPr>
          <a:lstStyle/>
          <a:p>
            <a:pPr algn="ctr" marL="0" indent="0" lvl="0">
              <a:lnSpc>
                <a:spcPts val="3600"/>
              </a:lnSpc>
              <a:spcBef>
                <a:spcPct val="0"/>
              </a:spcBef>
            </a:pPr>
            <a:r>
              <a:rPr lang="en-US" sz="3600" strike="noStrike" u="none">
                <a:solidFill>
                  <a:srgbClr val="2145B2"/>
                </a:solidFill>
                <a:latin typeface="Telegraf"/>
                <a:ea typeface="Telegraf"/>
                <a:cs typeface="Telegraf"/>
                <a:sym typeface="Telegraf"/>
              </a:rPr>
              <a:t>→</a:t>
            </a:r>
          </a:p>
        </p:txBody>
      </p:sp>
      <p:grpSp>
        <p:nvGrpSpPr>
          <p:cNvPr name="Group 28" id="28"/>
          <p:cNvGrpSpPr/>
          <p:nvPr/>
        </p:nvGrpSpPr>
        <p:grpSpPr>
          <a:xfrm rot="0">
            <a:off x="7048500" y="8096250"/>
            <a:ext cx="4191000" cy="666750"/>
            <a:chOff x="0" y="0"/>
            <a:chExt cx="5588000" cy="889000"/>
          </a:xfrm>
        </p:grpSpPr>
        <p:sp>
          <p:nvSpPr>
            <p:cNvPr name="Freeform 29" id="29"/>
            <p:cNvSpPr/>
            <p:nvPr/>
          </p:nvSpPr>
          <p:spPr>
            <a:xfrm flipH="false" flipV="false" rot="0">
              <a:off x="0" y="0"/>
              <a:ext cx="5588000" cy="889000"/>
            </a:xfrm>
            <a:custGeom>
              <a:avLst/>
              <a:gdLst/>
              <a:ahLst/>
              <a:cxnLst/>
              <a:rect r="r" b="b" t="t" l="l"/>
              <a:pathLst>
                <a:path h="889000" w="5588000">
                  <a:moveTo>
                    <a:pt x="88900" y="0"/>
                  </a:moveTo>
                  <a:lnTo>
                    <a:pt x="5499100" y="0"/>
                  </a:lnTo>
                  <a:cubicBezTo>
                    <a:pt x="5548198" y="0"/>
                    <a:pt x="5588000" y="39802"/>
                    <a:pt x="5588000" y="88900"/>
                  </a:cubicBezTo>
                  <a:lnTo>
                    <a:pt x="5588000" y="800100"/>
                  </a:lnTo>
                  <a:cubicBezTo>
                    <a:pt x="5588000" y="849198"/>
                    <a:pt x="5548198" y="889000"/>
                    <a:pt x="5499100" y="889000"/>
                  </a:cubicBezTo>
                  <a:lnTo>
                    <a:pt x="88900" y="889000"/>
                  </a:lnTo>
                  <a:cubicBezTo>
                    <a:pt x="39802" y="889000"/>
                    <a:pt x="0" y="849198"/>
                    <a:pt x="0" y="800100"/>
                  </a:cubicBezTo>
                  <a:lnTo>
                    <a:pt x="0" y="88900"/>
                  </a:lnTo>
                  <a:cubicBezTo>
                    <a:pt x="0" y="39802"/>
                    <a:pt x="39802" y="0"/>
                    <a:pt x="88900" y="0"/>
                  </a:cubicBezTo>
                  <a:close/>
                </a:path>
              </a:pathLst>
            </a:custGeom>
            <a:solidFill>
              <a:srgbClr val="2145B2"/>
            </a:solidFill>
          </p:spPr>
        </p:sp>
        <p:sp>
          <p:nvSpPr>
            <p:cNvPr name="TextBox 30" id="30"/>
            <p:cNvSpPr txBox="true"/>
            <p:nvPr/>
          </p:nvSpPr>
          <p:spPr>
            <a:xfrm>
              <a:off x="0" y="-76200"/>
              <a:ext cx="5588000" cy="965200"/>
            </a:xfrm>
            <a:prstGeom prst="rect">
              <a:avLst/>
            </a:prstGeom>
          </p:spPr>
          <p:txBody>
            <a:bodyPr anchor="ctr" rtlCol="false" tIns="50800" lIns="50800" bIns="50800" rIns="50800"/>
            <a:lstStyle/>
            <a:p>
              <a:pPr algn="ctr" marL="0" indent="0" lvl="0">
                <a:lnSpc>
                  <a:spcPts val="2800"/>
                </a:lnSpc>
                <a:spcBef>
                  <a:spcPct val="0"/>
                </a:spcBef>
              </a:pPr>
              <a:r>
                <a:rPr lang="en-US" sz="2000" strike="noStrike" u="none">
                  <a:solidFill>
                    <a:srgbClr val="FFFFFF"/>
                  </a:solidFill>
                  <a:latin typeface="Telegraf"/>
                  <a:ea typeface="Telegraf"/>
                  <a:cs typeface="Telegraf"/>
                  <a:sym typeface="Telegraf"/>
                </a:rPr>
                <a:t>Analyze Variance</a:t>
              </a:r>
            </a:p>
          </p:txBody>
        </p:sp>
      </p:grpSp>
      <p:sp>
        <p:nvSpPr>
          <p:cNvPr name="TextBox 31" id="31"/>
          <p:cNvSpPr txBox="true"/>
          <p:nvPr/>
        </p:nvSpPr>
        <p:spPr>
          <a:xfrm rot="0">
            <a:off x="11239500" y="8181975"/>
            <a:ext cx="571500" cy="520065"/>
          </a:xfrm>
          <a:prstGeom prst="rect">
            <a:avLst/>
          </a:prstGeom>
        </p:spPr>
        <p:txBody>
          <a:bodyPr anchor="t" rtlCol="false" tIns="0" lIns="0" bIns="0" rIns="0">
            <a:spAutoFit/>
          </a:bodyPr>
          <a:lstStyle/>
          <a:p>
            <a:pPr algn="ctr" marL="0" indent="0" lvl="0">
              <a:lnSpc>
                <a:spcPts val="3600"/>
              </a:lnSpc>
              <a:spcBef>
                <a:spcPct val="0"/>
              </a:spcBef>
            </a:pPr>
            <a:r>
              <a:rPr lang="en-US" sz="3600" strike="noStrike" u="none">
                <a:solidFill>
                  <a:srgbClr val="2145B2"/>
                </a:solidFill>
                <a:latin typeface="Telegraf"/>
                <a:ea typeface="Telegraf"/>
                <a:cs typeface="Telegraf"/>
                <a:sym typeface="Telegraf"/>
              </a:rPr>
              <a:t>→</a:t>
            </a:r>
          </a:p>
        </p:txBody>
      </p:sp>
      <p:grpSp>
        <p:nvGrpSpPr>
          <p:cNvPr name="Group 32" id="32"/>
          <p:cNvGrpSpPr/>
          <p:nvPr/>
        </p:nvGrpSpPr>
        <p:grpSpPr>
          <a:xfrm rot="0">
            <a:off x="11811000" y="8096250"/>
            <a:ext cx="4191000" cy="666750"/>
            <a:chOff x="0" y="0"/>
            <a:chExt cx="5588000" cy="889000"/>
          </a:xfrm>
        </p:grpSpPr>
        <p:sp>
          <p:nvSpPr>
            <p:cNvPr name="Freeform 33" id="33"/>
            <p:cNvSpPr/>
            <p:nvPr/>
          </p:nvSpPr>
          <p:spPr>
            <a:xfrm flipH="false" flipV="false" rot="0">
              <a:off x="0" y="0"/>
              <a:ext cx="5588000" cy="889000"/>
            </a:xfrm>
            <a:custGeom>
              <a:avLst/>
              <a:gdLst/>
              <a:ahLst/>
              <a:cxnLst/>
              <a:rect r="r" b="b" t="t" l="l"/>
              <a:pathLst>
                <a:path h="889000" w="5588000">
                  <a:moveTo>
                    <a:pt x="88900" y="0"/>
                  </a:moveTo>
                  <a:lnTo>
                    <a:pt x="5499100" y="0"/>
                  </a:lnTo>
                  <a:cubicBezTo>
                    <a:pt x="5548198" y="0"/>
                    <a:pt x="5588000" y="39802"/>
                    <a:pt x="5588000" y="88900"/>
                  </a:cubicBezTo>
                  <a:lnTo>
                    <a:pt x="5588000" y="800100"/>
                  </a:lnTo>
                  <a:cubicBezTo>
                    <a:pt x="5588000" y="849198"/>
                    <a:pt x="5548198" y="889000"/>
                    <a:pt x="5499100" y="889000"/>
                  </a:cubicBezTo>
                  <a:lnTo>
                    <a:pt x="88900" y="889000"/>
                  </a:lnTo>
                  <a:cubicBezTo>
                    <a:pt x="39802" y="889000"/>
                    <a:pt x="0" y="849198"/>
                    <a:pt x="0" y="800100"/>
                  </a:cubicBezTo>
                  <a:lnTo>
                    <a:pt x="0" y="88900"/>
                  </a:lnTo>
                  <a:cubicBezTo>
                    <a:pt x="0" y="39802"/>
                    <a:pt x="39802" y="0"/>
                    <a:pt x="88900" y="0"/>
                  </a:cubicBezTo>
                  <a:close/>
                </a:path>
              </a:pathLst>
            </a:custGeom>
            <a:solidFill>
              <a:srgbClr val="EEF2FF"/>
            </a:solidFill>
          </p:spPr>
        </p:sp>
        <p:sp>
          <p:nvSpPr>
            <p:cNvPr name="TextBox 34" id="34"/>
            <p:cNvSpPr txBox="true"/>
            <p:nvPr/>
          </p:nvSpPr>
          <p:spPr>
            <a:xfrm>
              <a:off x="0" y="-76200"/>
              <a:ext cx="5588000" cy="965200"/>
            </a:xfrm>
            <a:prstGeom prst="rect">
              <a:avLst/>
            </a:prstGeom>
          </p:spPr>
          <p:txBody>
            <a:bodyPr anchor="ctr" rtlCol="false" tIns="50800" lIns="50800" bIns="50800" rIns="50800"/>
            <a:lstStyle/>
            <a:p>
              <a:pPr algn="ctr" marL="0" indent="0" lvl="0">
                <a:lnSpc>
                  <a:spcPts val="2800"/>
                </a:lnSpc>
                <a:spcBef>
                  <a:spcPct val="0"/>
                </a:spcBef>
              </a:pPr>
              <a:r>
                <a:rPr lang="en-US" sz="2000" strike="noStrike" u="none">
                  <a:solidFill>
                    <a:srgbClr val="1A2E5A"/>
                  </a:solidFill>
                  <a:latin typeface="Telegraf"/>
                  <a:ea typeface="Telegraf"/>
                  <a:cs typeface="Telegraf"/>
                  <a:sym typeface="Telegraf"/>
                </a:rPr>
                <a:t>Compare Means</a:t>
              </a:r>
            </a:p>
          </p:txBody>
        </p:sp>
      </p:grpSp>
      <p:sp>
        <p:nvSpPr>
          <p:cNvPr name="TextBox 35" id="35"/>
          <p:cNvSpPr txBox="true"/>
          <p:nvPr/>
        </p:nvSpPr>
        <p:spPr>
          <a:xfrm rot="0">
            <a:off x="5334000" y="9172575"/>
            <a:ext cx="7620000" cy="212090"/>
          </a:xfrm>
          <a:prstGeom prst="rect">
            <a:avLst/>
          </a:prstGeom>
        </p:spPr>
        <p:txBody>
          <a:bodyPr anchor="t" rtlCol="false" tIns="0" lIns="0" bIns="0" rIns="0">
            <a:spAutoFit/>
          </a:bodyPr>
          <a:lstStyle/>
          <a:p>
            <a:pPr algn="ctr" marL="0" indent="0" lvl="0">
              <a:lnSpc>
                <a:spcPts val="1599"/>
              </a:lnSpc>
              <a:spcBef>
                <a:spcPct val="0"/>
              </a:spcBef>
            </a:pPr>
            <a:r>
              <a:rPr lang="en-US" sz="1599" i="true" strike="noStrike" u="none">
                <a:solidFill>
                  <a:srgbClr val="888888"/>
                </a:solidFill>
                <a:latin typeface="Aileron Italics"/>
                <a:ea typeface="Aileron Italics"/>
                <a:cs typeface="Aileron Italics"/>
                <a:sym typeface="Aileron Italics"/>
              </a:rPr>
              <a:t>Focus on conceptual understanding over formulas</a:t>
            </a:r>
          </a:p>
        </p:txBody>
      </p:sp>
      <p:sp>
        <p:nvSpPr>
          <p:cNvPr name="TextBox 36" id="36"/>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sld>
</file>

<file path=ppt/slides/slide8.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Why Not Use Multiple t-Tests?</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08</a:t>
            </a:r>
          </a:p>
        </p:txBody>
      </p:sp>
      <p:sp>
        <p:nvSpPr>
          <p:cNvPr name="TextBox 6" id="6"/>
          <p:cNvSpPr txBox="true"/>
          <p:nvPr/>
        </p:nvSpPr>
        <p:spPr>
          <a:xfrm rot="0">
            <a:off x="952500" y="1343025"/>
            <a:ext cx="76200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1A2E5A"/>
                </a:solidFill>
                <a:latin typeface="Telegraf Bold"/>
                <a:ea typeface="Telegraf Bold"/>
                <a:cs typeface="Telegraf Bold"/>
                <a:sym typeface="Telegraf Bold"/>
              </a:rPr>
              <a:t>The Problem</a:t>
            </a:r>
          </a:p>
        </p:txBody>
      </p:sp>
      <p:sp>
        <p:nvSpPr>
          <p:cNvPr name="TextBox 7" id="7"/>
          <p:cNvSpPr txBox="true"/>
          <p:nvPr/>
        </p:nvSpPr>
        <p:spPr>
          <a:xfrm rot="0">
            <a:off x="952500" y="1714500"/>
            <a:ext cx="7810500" cy="701675"/>
          </a:xfrm>
          <a:prstGeom prst="rect">
            <a:avLst/>
          </a:prstGeom>
        </p:spPr>
        <p:txBody>
          <a:bodyPr anchor="t" rtlCol="false" tIns="0" lIns="0" bIns="0" rIns="0">
            <a:spAutoFit/>
          </a:bodyPr>
          <a:lstStyle/>
          <a:p>
            <a:pPr algn="l" marL="0" indent="0" lvl="0">
              <a:lnSpc>
                <a:spcPts val="2800"/>
              </a:lnSpc>
              <a:spcBef>
                <a:spcPct val="0"/>
              </a:spcBef>
            </a:pPr>
            <a:r>
              <a:rPr lang="en-US" sz="2000" strike="noStrike" u="none">
                <a:solidFill>
                  <a:srgbClr val="333333"/>
                </a:solidFill>
                <a:latin typeface="Aileron"/>
                <a:ea typeface="Aileron"/>
                <a:cs typeface="Aileron"/>
                <a:sym typeface="Aileron"/>
              </a:rPr>
              <a:t>When comparing multiple groups, running separate t-tests dramatically increases the probability of Type I error (false positive).</a:t>
            </a:r>
          </a:p>
        </p:txBody>
      </p:sp>
      <p:grpSp>
        <p:nvGrpSpPr>
          <p:cNvPr name="Group 8" id="8"/>
          <p:cNvGrpSpPr/>
          <p:nvPr/>
        </p:nvGrpSpPr>
        <p:grpSpPr>
          <a:xfrm rot="0">
            <a:off x="1047750" y="2743200"/>
            <a:ext cx="95250" cy="95250"/>
            <a:chOff x="0" y="0"/>
            <a:chExt cx="127000" cy="127000"/>
          </a:xfrm>
        </p:grpSpPr>
        <p:sp>
          <p:nvSpPr>
            <p:cNvPr name="Freeform 9" id="9"/>
            <p:cNvSpPr/>
            <p:nvPr/>
          </p:nvSpPr>
          <p:spPr>
            <a:xfrm flipH="false" flipV="false" rot="0">
              <a:off x="0" y="0"/>
              <a:ext cx="127000" cy="127000"/>
            </a:xfrm>
            <a:custGeom>
              <a:avLst/>
              <a:gdLst/>
              <a:ahLst/>
              <a:cxnLst/>
              <a:rect r="r" b="b" t="t" l="l"/>
              <a:pathLst>
                <a:path h="127000" w="127000">
                  <a:moveTo>
                    <a:pt x="63500" y="0"/>
                  </a:moveTo>
                  <a:cubicBezTo>
                    <a:pt x="28430" y="0"/>
                    <a:pt x="0" y="28430"/>
                    <a:pt x="0" y="63500"/>
                  </a:cubicBezTo>
                  <a:cubicBezTo>
                    <a:pt x="0" y="98570"/>
                    <a:pt x="28430" y="127000"/>
                    <a:pt x="63500" y="127000"/>
                  </a:cubicBezTo>
                  <a:cubicBezTo>
                    <a:pt x="98570" y="127000"/>
                    <a:pt x="127000" y="98570"/>
                    <a:pt x="127000" y="63500"/>
                  </a:cubicBezTo>
                  <a:cubicBezTo>
                    <a:pt x="127000" y="28430"/>
                    <a:pt x="98570" y="0"/>
                    <a:pt x="63500" y="0"/>
                  </a:cubicBezTo>
                  <a:close/>
                </a:path>
              </a:pathLst>
            </a:custGeom>
            <a:solidFill>
              <a:srgbClr val="2145B2"/>
            </a:solidFill>
          </p:spPr>
        </p:sp>
      </p:grpSp>
      <p:sp>
        <p:nvSpPr>
          <p:cNvPr name="TextBox 10" id="10"/>
          <p:cNvSpPr txBox="true"/>
          <p:nvPr/>
        </p:nvSpPr>
        <p:spPr>
          <a:xfrm rot="0">
            <a:off x="1285875" y="2667000"/>
            <a:ext cx="7620000" cy="285750"/>
          </a:xfrm>
          <a:prstGeom prst="rect">
            <a:avLst/>
          </a:prstGeom>
        </p:spPr>
        <p:txBody>
          <a:bodyPr anchor="t" rtlCol="false" tIns="0" lIns="0" bIns="0" rIns="0">
            <a:spAutoFit/>
          </a:bodyPr>
          <a:lstStyle/>
          <a:p>
            <a:pPr algn="l" marL="0" indent="0" lvl="0">
              <a:lnSpc>
                <a:spcPts val="2279"/>
              </a:lnSpc>
              <a:spcBef>
                <a:spcPct val="0"/>
              </a:spcBef>
            </a:pPr>
            <a:r>
              <a:rPr lang="en-US" sz="1899" strike="noStrike" u="none">
                <a:solidFill>
                  <a:srgbClr val="333333"/>
                </a:solidFill>
                <a:latin typeface="Aileron"/>
                <a:ea typeface="Aileron"/>
                <a:cs typeface="Aileron"/>
                <a:sym typeface="Aileron"/>
              </a:rPr>
              <a:t>Each t-test carries a 5% chance of false positive</a:t>
            </a:r>
          </a:p>
        </p:txBody>
      </p:sp>
      <p:grpSp>
        <p:nvGrpSpPr>
          <p:cNvPr name="Group 11" id="11"/>
          <p:cNvGrpSpPr/>
          <p:nvPr/>
        </p:nvGrpSpPr>
        <p:grpSpPr>
          <a:xfrm rot="0">
            <a:off x="1047750" y="3171825"/>
            <a:ext cx="95250" cy="95250"/>
            <a:chOff x="0" y="0"/>
            <a:chExt cx="127000" cy="127000"/>
          </a:xfrm>
        </p:grpSpPr>
        <p:sp>
          <p:nvSpPr>
            <p:cNvPr name="Freeform 12" id="12"/>
            <p:cNvSpPr/>
            <p:nvPr/>
          </p:nvSpPr>
          <p:spPr>
            <a:xfrm flipH="false" flipV="false" rot="0">
              <a:off x="0" y="0"/>
              <a:ext cx="127000" cy="127000"/>
            </a:xfrm>
            <a:custGeom>
              <a:avLst/>
              <a:gdLst/>
              <a:ahLst/>
              <a:cxnLst/>
              <a:rect r="r" b="b" t="t" l="l"/>
              <a:pathLst>
                <a:path h="127000" w="127000">
                  <a:moveTo>
                    <a:pt x="63500" y="0"/>
                  </a:moveTo>
                  <a:cubicBezTo>
                    <a:pt x="28430" y="0"/>
                    <a:pt x="0" y="28430"/>
                    <a:pt x="0" y="63500"/>
                  </a:cubicBezTo>
                  <a:cubicBezTo>
                    <a:pt x="0" y="98570"/>
                    <a:pt x="28430" y="127000"/>
                    <a:pt x="63500" y="127000"/>
                  </a:cubicBezTo>
                  <a:cubicBezTo>
                    <a:pt x="98570" y="127000"/>
                    <a:pt x="127000" y="98570"/>
                    <a:pt x="127000" y="63500"/>
                  </a:cubicBezTo>
                  <a:cubicBezTo>
                    <a:pt x="127000" y="28430"/>
                    <a:pt x="98570" y="0"/>
                    <a:pt x="63500" y="0"/>
                  </a:cubicBezTo>
                  <a:close/>
                </a:path>
              </a:pathLst>
            </a:custGeom>
            <a:solidFill>
              <a:srgbClr val="2145B2"/>
            </a:solidFill>
          </p:spPr>
        </p:sp>
      </p:grpSp>
      <p:sp>
        <p:nvSpPr>
          <p:cNvPr name="TextBox 13" id="13"/>
          <p:cNvSpPr txBox="true"/>
          <p:nvPr/>
        </p:nvSpPr>
        <p:spPr>
          <a:xfrm rot="0">
            <a:off x="1285875" y="3095625"/>
            <a:ext cx="7620000" cy="285750"/>
          </a:xfrm>
          <a:prstGeom prst="rect">
            <a:avLst/>
          </a:prstGeom>
        </p:spPr>
        <p:txBody>
          <a:bodyPr anchor="t" rtlCol="false" tIns="0" lIns="0" bIns="0" rIns="0">
            <a:spAutoFit/>
          </a:bodyPr>
          <a:lstStyle/>
          <a:p>
            <a:pPr algn="l" marL="0" indent="0" lvl="0">
              <a:lnSpc>
                <a:spcPts val="2279"/>
              </a:lnSpc>
              <a:spcBef>
                <a:spcPct val="0"/>
              </a:spcBef>
            </a:pPr>
            <a:r>
              <a:rPr lang="en-US" sz="1899" strike="noStrike" u="none">
                <a:solidFill>
                  <a:srgbClr val="333333"/>
                </a:solidFill>
                <a:latin typeface="Aileron"/>
                <a:ea typeface="Aileron"/>
                <a:cs typeface="Aileron"/>
                <a:sym typeface="Aileron"/>
              </a:rPr>
              <a:t>Multiple tests compound this error exponentially</a:t>
            </a:r>
          </a:p>
        </p:txBody>
      </p:sp>
      <p:grpSp>
        <p:nvGrpSpPr>
          <p:cNvPr name="Group 14" id="14"/>
          <p:cNvGrpSpPr/>
          <p:nvPr/>
        </p:nvGrpSpPr>
        <p:grpSpPr>
          <a:xfrm rot="0">
            <a:off x="1047750" y="3600450"/>
            <a:ext cx="95250" cy="95250"/>
            <a:chOff x="0" y="0"/>
            <a:chExt cx="127000" cy="127000"/>
          </a:xfrm>
        </p:grpSpPr>
        <p:sp>
          <p:nvSpPr>
            <p:cNvPr name="Freeform 15" id="15"/>
            <p:cNvSpPr/>
            <p:nvPr/>
          </p:nvSpPr>
          <p:spPr>
            <a:xfrm flipH="false" flipV="false" rot="0">
              <a:off x="0" y="0"/>
              <a:ext cx="127000" cy="127000"/>
            </a:xfrm>
            <a:custGeom>
              <a:avLst/>
              <a:gdLst/>
              <a:ahLst/>
              <a:cxnLst/>
              <a:rect r="r" b="b" t="t" l="l"/>
              <a:pathLst>
                <a:path h="127000" w="127000">
                  <a:moveTo>
                    <a:pt x="63500" y="0"/>
                  </a:moveTo>
                  <a:cubicBezTo>
                    <a:pt x="28430" y="0"/>
                    <a:pt x="0" y="28430"/>
                    <a:pt x="0" y="63500"/>
                  </a:cubicBezTo>
                  <a:cubicBezTo>
                    <a:pt x="0" y="98570"/>
                    <a:pt x="28430" y="127000"/>
                    <a:pt x="63500" y="127000"/>
                  </a:cubicBezTo>
                  <a:cubicBezTo>
                    <a:pt x="98570" y="127000"/>
                    <a:pt x="127000" y="98570"/>
                    <a:pt x="127000" y="63500"/>
                  </a:cubicBezTo>
                  <a:cubicBezTo>
                    <a:pt x="127000" y="28430"/>
                    <a:pt x="98570" y="0"/>
                    <a:pt x="63500" y="0"/>
                  </a:cubicBezTo>
                  <a:close/>
                </a:path>
              </a:pathLst>
            </a:custGeom>
            <a:solidFill>
              <a:srgbClr val="2145B2"/>
            </a:solidFill>
          </p:spPr>
        </p:sp>
      </p:grpSp>
      <p:sp>
        <p:nvSpPr>
          <p:cNvPr name="TextBox 16" id="16"/>
          <p:cNvSpPr txBox="true"/>
          <p:nvPr/>
        </p:nvSpPr>
        <p:spPr>
          <a:xfrm rot="0">
            <a:off x="1285875" y="3524250"/>
            <a:ext cx="7620000" cy="285750"/>
          </a:xfrm>
          <a:prstGeom prst="rect">
            <a:avLst/>
          </a:prstGeom>
        </p:spPr>
        <p:txBody>
          <a:bodyPr anchor="t" rtlCol="false" tIns="0" lIns="0" bIns="0" rIns="0">
            <a:spAutoFit/>
          </a:bodyPr>
          <a:lstStyle/>
          <a:p>
            <a:pPr algn="l" marL="0" indent="0" lvl="0">
              <a:lnSpc>
                <a:spcPts val="2279"/>
              </a:lnSpc>
              <a:spcBef>
                <a:spcPct val="0"/>
              </a:spcBef>
            </a:pPr>
            <a:r>
              <a:rPr lang="en-US" sz="1899" strike="noStrike" u="none">
                <a:solidFill>
                  <a:srgbClr val="333333"/>
                </a:solidFill>
                <a:latin typeface="Aileron"/>
                <a:ea typeface="Aileron"/>
                <a:cs typeface="Aileron"/>
                <a:sym typeface="Aileron"/>
              </a:rPr>
              <a:t>ANOVA maintains overall error rate at 0.05</a:t>
            </a:r>
          </a:p>
        </p:txBody>
      </p:sp>
      <p:sp>
        <p:nvSpPr>
          <p:cNvPr name="TextBox 17" id="17"/>
          <p:cNvSpPr txBox="true"/>
          <p:nvPr/>
        </p:nvSpPr>
        <p:spPr>
          <a:xfrm rot="0">
            <a:off x="9715500" y="1343025"/>
            <a:ext cx="76200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1A2E5A"/>
                </a:solidFill>
                <a:latin typeface="Telegraf Bold"/>
                <a:ea typeface="Telegraf Bold"/>
                <a:cs typeface="Telegraf Bold"/>
                <a:sym typeface="Telegraf Bold"/>
              </a:rPr>
              <a:t>How Tests Multiply</a:t>
            </a:r>
          </a:p>
        </p:txBody>
      </p:sp>
      <p:grpSp>
        <p:nvGrpSpPr>
          <p:cNvPr name="Group 18" id="18"/>
          <p:cNvGrpSpPr/>
          <p:nvPr/>
        </p:nvGrpSpPr>
        <p:grpSpPr>
          <a:xfrm rot="0">
            <a:off x="9715500" y="1809750"/>
            <a:ext cx="7429500" cy="619125"/>
            <a:chOff x="0" y="0"/>
            <a:chExt cx="9906000" cy="825500"/>
          </a:xfrm>
        </p:grpSpPr>
        <p:sp>
          <p:nvSpPr>
            <p:cNvPr name="Freeform 19" id="19"/>
            <p:cNvSpPr/>
            <p:nvPr/>
          </p:nvSpPr>
          <p:spPr>
            <a:xfrm flipH="false" flipV="false" rot="0">
              <a:off x="0" y="0"/>
              <a:ext cx="9906000" cy="825500"/>
            </a:xfrm>
            <a:custGeom>
              <a:avLst/>
              <a:gdLst/>
              <a:ahLst/>
              <a:cxnLst/>
              <a:rect r="r" b="b" t="t" l="l"/>
              <a:pathLst>
                <a:path h="825500" w="9906000">
                  <a:moveTo>
                    <a:pt x="0" y="0"/>
                  </a:moveTo>
                  <a:lnTo>
                    <a:pt x="9906000" y="0"/>
                  </a:lnTo>
                  <a:lnTo>
                    <a:pt x="9906000" y="825500"/>
                  </a:lnTo>
                  <a:lnTo>
                    <a:pt x="0" y="825500"/>
                  </a:lnTo>
                  <a:close/>
                </a:path>
              </a:pathLst>
            </a:custGeom>
            <a:solidFill>
              <a:srgbClr val="1A2E5A"/>
            </a:solidFill>
          </p:spPr>
        </p:sp>
      </p:grpSp>
      <p:sp>
        <p:nvSpPr>
          <p:cNvPr name="TextBox 20" id="20"/>
          <p:cNvSpPr txBox="true"/>
          <p:nvPr/>
        </p:nvSpPr>
        <p:spPr>
          <a:xfrm rot="0">
            <a:off x="10096500" y="1990725"/>
            <a:ext cx="3333750" cy="269875"/>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FFFFFF"/>
                </a:solidFill>
                <a:latin typeface="Aileron Bold"/>
                <a:ea typeface="Aileron Bold"/>
                <a:cs typeface="Aileron Bold"/>
                <a:sym typeface="Aileron Bold"/>
              </a:rPr>
              <a:t>Groups</a:t>
            </a:r>
          </a:p>
        </p:txBody>
      </p:sp>
      <p:sp>
        <p:nvSpPr>
          <p:cNvPr name="TextBox 21" id="21"/>
          <p:cNvSpPr txBox="true"/>
          <p:nvPr/>
        </p:nvSpPr>
        <p:spPr>
          <a:xfrm rot="0">
            <a:off x="13430250" y="1990725"/>
            <a:ext cx="3333750" cy="269875"/>
          </a:xfrm>
          <a:prstGeom prst="rect">
            <a:avLst/>
          </a:prstGeom>
        </p:spPr>
        <p:txBody>
          <a:bodyPr anchor="t" rtlCol="false" tIns="0" lIns="0" bIns="0" rIns="0">
            <a:spAutoFit/>
          </a:bodyPr>
          <a:lstStyle/>
          <a:p>
            <a:pPr algn="r" marL="0" indent="0" lvl="0">
              <a:lnSpc>
                <a:spcPts val="2000"/>
              </a:lnSpc>
              <a:spcBef>
                <a:spcPct val="0"/>
              </a:spcBef>
            </a:pPr>
            <a:r>
              <a:rPr lang="en-US" b="true" sz="2000" strike="noStrike" u="none">
                <a:solidFill>
                  <a:srgbClr val="FFFFFF"/>
                </a:solidFill>
                <a:latin typeface="Aileron Bold"/>
                <a:ea typeface="Aileron Bold"/>
                <a:cs typeface="Aileron Bold"/>
                <a:sym typeface="Aileron Bold"/>
              </a:rPr>
              <a:t>Number of t-Tests</a:t>
            </a:r>
          </a:p>
        </p:txBody>
      </p:sp>
      <p:grpSp>
        <p:nvGrpSpPr>
          <p:cNvPr name="Group 22" id="22"/>
          <p:cNvGrpSpPr/>
          <p:nvPr/>
        </p:nvGrpSpPr>
        <p:grpSpPr>
          <a:xfrm rot="0">
            <a:off x="9715500" y="2428875"/>
            <a:ext cx="7429500" cy="619125"/>
            <a:chOff x="0" y="0"/>
            <a:chExt cx="9906000" cy="825500"/>
          </a:xfrm>
        </p:grpSpPr>
        <p:sp>
          <p:nvSpPr>
            <p:cNvPr name="Freeform 23" id="23"/>
            <p:cNvSpPr/>
            <p:nvPr/>
          </p:nvSpPr>
          <p:spPr>
            <a:xfrm flipH="false" flipV="false" rot="0">
              <a:off x="0" y="0"/>
              <a:ext cx="9906000" cy="825500"/>
            </a:xfrm>
            <a:custGeom>
              <a:avLst/>
              <a:gdLst/>
              <a:ahLst/>
              <a:cxnLst/>
              <a:rect r="r" b="b" t="t" l="l"/>
              <a:pathLst>
                <a:path h="825500" w="9906000">
                  <a:moveTo>
                    <a:pt x="0" y="0"/>
                  </a:moveTo>
                  <a:lnTo>
                    <a:pt x="9906000" y="0"/>
                  </a:lnTo>
                  <a:lnTo>
                    <a:pt x="9906000" y="825500"/>
                  </a:lnTo>
                  <a:lnTo>
                    <a:pt x="0" y="825500"/>
                  </a:lnTo>
                  <a:close/>
                </a:path>
              </a:pathLst>
            </a:custGeom>
            <a:solidFill>
              <a:srgbClr val="F8F9FB"/>
            </a:solidFill>
            <a:ln w="9525" cap="sq">
              <a:solidFill>
                <a:srgbClr val="E4E7EC"/>
              </a:solidFill>
              <a:prstDash val="solid"/>
              <a:miter/>
            </a:ln>
          </p:spPr>
        </p:sp>
      </p:grpSp>
      <p:sp>
        <p:nvSpPr>
          <p:cNvPr name="TextBox 24" id="24"/>
          <p:cNvSpPr txBox="true"/>
          <p:nvPr/>
        </p:nvSpPr>
        <p:spPr>
          <a:xfrm rot="0">
            <a:off x="10096500" y="2609850"/>
            <a:ext cx="3333750" cy="269875"/>
          </a:xfrm>
          <a:prstGeom prst="rect">
            <a:avLst/>
          </a:prstGeom>
        </p:spPr>
        <p:txBody>
          <a:bodyPr anchor="t" rtlCol="false" tIns="0" lIns="0" bIns="0" rIns="0">
            <a:spAutoFit/>
          </a:bodyPr>
          <a:lstStyle/>
          <a:p>
            <a:pPr algn="l" marL="0" indent="0" lvl="0">
              <a:lnSpc>
                <a:spcPts val="2000"/>
              </a:lnSpc>
              <a:spcBef>
                <a:spcPct val="0"/>
              </a:spcBef>
            </a:pPr>
            <a:r>
              <a:rPr lang="en-US" sz="2000" strike="noStrike" u="none">
                <a:solidFill>
                  <a:srgbClr val="333333"/>
                </a:solidFill>
                <a:latin typeface="Aileron"/>
                <a:ea typeface="Aileron"/>
                <a:cs typeface="Aileron"/>
                <a:sym typeface="Aileron"/>
              </a:rPr>
              <a:t>3 groups</a:t>
            </a:r>
          </a:p>
        </p:txBody>
      </p:sp>
      <p:sp>
        <p:nvSpPr>
          <p:cNvPr name="TextBox 25" id="25"/>
          <p:cNvSpPr txBox="true"/>
          <p:nvPr/>
        </p:nvSpPr>
        <p:spPr>
          <a:xfrm rot="0">
            <a:off x="13430250" y="2609850"/>
            <a:ext cx="3333750" cy="269875"/>
          </a:xfrm>
          <a:prstGeom prst="rect">
            <a:avLst/>
          </a:prstGeom>
        </p:spPr>
        <p:txBody>
          <a:bodyPr anchor="t" rtlCol="false" tIns="0" lIns="0" bIns="0" rIns="0">
            <a:spAutoFit/>
          </a:bodyPr>
          <a:lstStyle/>
          <a:p>
            <a:pPr algn="r" marL="0" indent="0" lvl="0">
              <a:lnSpc>
                <a:spcPts val="2000"/>
              </a:lnSpc>
              <a:spcBef>
                <a:spcPct val="0"/>
              </a:spcBef>
            </a:pPr>
            <a:r>
              <a:rPr lang="en-US" b="true" sz="2000" strike="noStrike" u="none">
                <a:solidFill>
                  <a:srgbClr val="555555"/>
                </a:solidFill>
                <a:latin typeface="Aileron Bold"/>
                <a:ea typeface="Aileron Bold"/>
                <a:cs typeface="Aileron Bold"/>
                <a:sym typeface="Aileron Bold"/>
              </a:rPr>
              <a:t>3 tests</a:t>
            </a:r>
          </a:p>
        </p:txBody>
      </p:sp>
      <p:grpSp>
        <p:nvGrpSpPr>
          <p:cNvPr name="Group 26" id="26"/>
          <p:cNvGrpSpPr/>
          <p:nvPr/>
        </p:nvGrpSpPr>
        <p:grpSpPr>
          <a:xfrm rot="0">
            <a:off x="9715500" y="3048000"/>
            <a:ext cx="7429500" cy="619125"/>
            <a:chOff x="0" y="0"/>
            <a:chExt cx="9906000" cy="825500"/>
          </a:xfrm>
        </p:grpSpPr>
        <p:sp>
          <p:nvSpPr>
            <p:cNvPr name="Freeform 27" id="27"/>
            <p:cNvSpPr/>
            <p:nvPr/>
          </p:nvSpPr>
          <p:spPr>
            <a:xfrm flipH="false" flipV="false" rot="0">
              <a:off x="0" y="0"/>
              <a:ext cx="9906000" cy="825500"/>
            </a:xfrm>
            <a:custGeom>
              <a:avLst/>
              <a:gdLst/>
              <a:ahLst/>
              <a:cxnLst/>
              <a:rect r="r" b="b" t="t" l="l"/>
              <a:pathLst>
                <a:path h="825500" w="9906000">
                  <a:moveTo>
                    <a:pt x="0" y="0"/>
                  </a:moveTo>
                  <a:lnTo>
                    <a:pt x="9906000" y="0"/>
                  </a:lnTo>
                  <a:lnTo>
                    <a:pt x="9906000" y="825500"/>
                  </a:lnTo>
                  <a:lnTo>
                    <a:pt x="0" y="825500"/>
                  </a:lnTo>
                  <a:close/>
                </a:path>
              </a:pathLst>
            </a:custGeom>
            <a:solidFill>
              <a:srgbClr val="FFFFFF"/>
            </a:solidFill>
            <a:ln w="9525" cap="sq">
              <a:solidFill>
                <a:srgbClr val="E4E7EC"/>
              </a:solidFill>
              <a:prstDash val="solid"/>
              <a:miter/>
            </a:ln>
          </p:spPr>
        </p:sp>
      </p:grpSp>
      <p:sp>
        <p:nvSpPr>
          <p:cNvPr name="TextBox 28" id="28"/>
          <p:cNvSpPr txBox="true"/>
          <p:nvPr/>
        </p:nvSpPr>
        <p:spPr>
          <a:xfrm rot="0">
            <a:off x="10096500" y="3228975"/>
            <a:ext cx="3333750" cy="269875"/>
          </a:xfrm>
          <a:prstGeom prst="rect">
            <a:avLst/>
          </a:prstGeom>
        </p:spPr>
        <p:txBody>
          <a:bodyPr anchor="t" rtlCol="false" tIns="0" lIns="0" bIns="0" rIns="0">
            <a:spAutoFit/>
          </a:bodyPr>
          <a:lstStyle/>
          <a:p>
            <a:pPr algn="l" marL="0" indent="0" lvl="0">
              <a:lnSpc>
                <a:spcPts val="2000"/>
              </a:lnSpc>
              <a:spcBef>
                <a:spcPct val="0"/>
              </a:spcBef>
            </a:pPr>
            <a:r>
              <a:rPr lang="en-US" sz="2000" strike="noStrike" u="none">
                <a:solidFill>
                  <a:srgbClr val="333333"/>
                </a:solidFill>
                <a:latin typeface="Aileron"/>
                <a:ea typeface="Aileron"/>
                <a:cs typeface="Aileron"/>
                <a:sym typeface="Aileron"/>
              </a:rPr>
              <a:t>4 groups</a:t>
            </a:r>
          </a:p>
        </p:txBody>
      </p:sp>
      <p:sp>
        <p:nvSpPr>
          <p:cNvPr name="TextBox 29" id="29"/>
          <p:cNvSpPr txBox="true"/>
          <p:nvPr/>
        </p:nvSpPr>
        <p:spPr>
          <a:xfrm rot="0">
            <a:off x="13430250" y="3228975"/>
            <a:ext cx="3333750" cy="269875"/>
          </a:xfrm>
          <a:prstGeom prst="rect">
            <a:avLst/>
          </a:prstGeom>
        </p:spPr>
        <p:txBody>
          <a:bodyPr anchor="t" rtlCol="false" tIns="0" lIns="0" bIns="0" rIns="0">
            <a:spAutoFit/>
          </a:bodyPr>
          <a:lstStyle/>
          <a:p>
            <a:pPr algn="r" marL="0" indent="0" lvl="0">
              <a:lnSpc>
                <a:spcPts val="2000"/>
              </a:lnSpc>
              <a:spcBef>
                <a:spcPct val="0"/>
              </a:spcBef>
            </a:pPr>
            <a:r>
              <a:rPr lang="en-US" b="true" sz="2000" strike="noStrike" u="none">
                <a:solidFill>
                  <a:srgbClr val="333333"/>
                </a:solidFill>
                <a:latin typeface="Aileron Bold"/>
                <a:ea typeface="Aileron Bold"/>
                <a:cs typeface="Aileron Bold"/>
                <a:sym typeface="Aileron Bold"/>
              </a:rPr>
              <a:t>6 tests</a:t>
            </a:r>
          </a:p>
        </p:txBody>
      </p:sp>
      <p:grpSp>
        <p:nvGrpSpPr>
          <p:cNvPr name="Group 30" id="30"/>
          <p:cNvGrpSpPr/>
          <p:nvPr/>
        </p:nvGrpSpPr>
        <p:grpSpPr>
          <a:xfrm rot="0">
            <a:off x="9715500" y="3667125"/>
            <a:ext cx="7429500" cy="619125"/>
            <a:chOff x="0" y="0"/>
            <a:chExt cx="9906000" cy="825500"/>
          </a:xfrm>
        </p:grpSpPr>
        <p:sp>
          <p:nvSpPr>
            <p:cNvPr name="Freeform 31" id="31"/>
            <p:cNvSpPr/>
            <p:nvPr/>
          </p:nvSpPr>
          <p:spPr>
            <a:xfrm flipH="false" flipV="false" rot="0">
              <a:off x="0" y="0"/>
              <a:ext cx="9906000" cy="825500"/>
            </a:xfrm>
            <a:custGeom>
              <a:avLst/>
              <a:gdLst/>
              <a:ahLst/>
              <a:cxnLst/>
              <a:rect r="r" b="b" t="t" l="l"/>
              <a:pathLst>
                <a:path h="825500" w="9906000">
                  <a:moveTo>
                    <a:pt x="0" y="0"/>
                  </a:moveTo>
                  <a:lnTo>
                    <a:pt x="9906000" y="0"/>
                  </a:lnTo>
                  <a:lnTo>
                    <a:pt x="9906000" y="825500"/>
                  </a:lnTo>
                  <a:lnTo>
                    <a:pt x="0" y="825500"/>
                  </a:lnTo>
                  <a:close/>
                </a:path>
              </a:pathLst>
            </a:custGeom>
            <a:solidFill>
              <a:srgbClr val="F8F9FB"/>
            </a:solidFill>
            <a:ln w="9525" cap="sq">
              <a:solidFill>
                <a:srgbClr val="E4E7EC"/>
              </a:solidFill>
              <a:prstDash val="solid"/>
              <a:miter/>
            </a:ln>
          </p:spPr>
        </p:sp>
      </p:grpSp>
      <p:sp>
        <p:nvSpPr>
          <p:cNvPr name="TextBox 32" id="32"/>
          <p:cNvSpPr txBox="true"/>
          <p:nvPr/>
        </p:nvSpPr>
        <p:spPr>
          <a:xfrm rot="0">
            <a:off x="10096500" y="3848100"/>
            <a:ext cx="3333750" cy="269875"/>
          </a:xfrm>
          <a:prstGeom prst="rect">
            <a:avLst/>
          </a:prstGeom>
        </p:spPr>
        <p:txBody>
          <a:bodyPr anchor="t" rtlCol="false" tIns="0" lIns="0" bIns="0" rIns="0">
            <a:spAutoFit/>
          </a:bodyPr>
          <a:lstStyle/>
          <a:p>
            <a:pPr algn="l" marL="0" indent="0" lvl="0">
              <a:lnSpc>
                <a:spcPts val="2000"/>
              </a:lnSpc>
              <a:spcBef>
                <a:spcPct val="0"/>
              </a:spcBef>
            </a:pPr>
            <a:r>
              <a:rPr lang="en-US" sz="2000" strike="noStrike" u="none">
                <a:solidFill>
                  <a:srgbClr val="333333"/>
                </a:solidFill>
                <a:latin typeface="Aileron"/>
                <a:ea typeface="Aileron"/>
                <a:cs typeface="Aileron"/>
                <a:sym typeface="Aileron"/>
              </a:rPr>
              <a:t>5 groups</a:t>
            </a:r>
          </a:p>
        </p:txBody>
      </p:sp>
      <p:sp>
        <p:nvSpPr>
          <p:cNvPr name="TextBox 33" id="33"/>
          <p:cNvSpPr txBox="true"/>
          <p:nvPr/>
        </p:nvSpPr>
        <p:spPr>
          <a:xfrm rot="0">
            <a:off x="13430250" y="3848100"/>
            <a:ext cx="3333750" cy="269875"/>
          </a:xfrm>
          <a:prstGeom prst="rect">
            <a:avLst/>
          </a:prstGeom>
        </p:spPr>
        <p:txBody>
          <a:bodyPr anchor="t" rtlCol="false" tIns="0" lIns="0" bIns="0" rIns="0">
            <a:spAutoFit/>
          </a:bodyPr>
          <a:lstStyle/>
          <a:p>
            <a:pPr algn="r" marL="0" indent="0" lvl="0">
              <a:lnSpc>
                <a:spcPts val="2000"/>
              </a:lnSpc>
              <a:spcBef>
                <a:spcPct val="0"/>
              </a:spcBef>
            </a:pPr>
            <a:r>
              <a:rPr lang="en-US" b="true" sz="2000" strike="noStrike" u="none">
                <a:solidFill>
                  <a:srgbClr val="C0392B"/>
                </a:solidFill>
                <a:latin typeface="Aileron Bold"/>
                <a:ea typeface="Aileron Bold"/>
                <a:cs typeface="Aileron Bold"/>
                <a:sym typeface="Aileron Bold"/>
              </a:rPr>
              <a:t>10 tests</a:t>
            </a:r>
          </a:p>
        </p:txBody>
      </p:sp>
      <p:sp>
        <p:nvSpPr>
          <p:cNvPr name="TextBox 34" id="34"/>
          <p:cNvSpPr txBox="true"/>
          <p:nvPr/>
        </p:nvSpPr>
        <p:spPr>
          <a:xfrm rot="0">
            <a:off x="10096500" y="4495800"/>
            <a:ext cx="6667500" cy="313055"/>
          </a:xfrm>
          <a:prstGeom prst="rect">
            <a:avLst/>
          </a:prstGeom>
        </p:spPr>
        <p:txBody>
          <a:bodyPr anchor="t" rtlCol="false" tIns="0" lIns="0" bIns="0" rIns="0">
            <a:spAutoFit/>
          </a:bodyPr>
          <a:lstStyle/>
          <a:p>
            <a:pPr algn="ctr" marL="0" indent="0" lvl="0">
              <a:lnSpc>
                <a:spcPts val="2199"/>
              </a:lnSpc>
              <a:spcBef>
                <a:spcPct val="0"/>
              </a:spcBef>
            </a:pPr>
            <a:r>
              <a:rPr lang="en-US" b="true" sz="2199" strike="noStrike" u="none">
                <a:solidFill>
                  <a:srgbClr val="C0392B"/>
                </a:solidFill>
                <a:latin typeface="Telegraf Bold"/>
                <a:ea typeface="Telegraf Bold"/>
                <a:cs typeface="Telegraf Bold"/>
                <a:sym typeface="Telegraf Bold"/>
              </a:rPr>
              <a:t>More tests = Higher error risk</a:t>
            </a:r>
          </a:p>
        </p:txBody>
      </p:sp>
      <p:grpSp>
        <p:nvGrpSpPr>
          <p:cNvPr name="Group 35" id="35"/>
          <p:cNvGrpSpPr/>
          <p:nvPr/>
        </p:nvGrpSpPr>
        <p:grpSpPr>
          <a:xfrm rot="0">
            <a:off x="952500" y="5715000"/>
            <a:ext cx="16383000" cy="1524000"/>
            <a:chOff x="0" y="0"/>
            <a:chExt cx="21844000" cy="2032000"/>
          </a:xfrm>
        </p:grpSpPr>
        <p:sp>
          <p:nvSpPr>
            <p:cNvPr name="Freeform 36" id="36"/>
            <p:cNvSpPr/>
            <p:nvPr/>
          </p:nvSpPr>
          <p:spPr>
            <a:xfrm flipH="false" flipV="false" rot="0">
              <a:off x="0" y="0"/>
              <a:ext cx="21844000" cy="2032000"/>
            </a:xfrm>
            <a:custGeom>
              <a:avLst/>
              <a:gdLst/>
              <a:ahLst/>
              <a:cxnLst/>
              <a:rect r="r" b="b" t="t" l="l"/>
              <a:pathLst>
                <a:path h="2032000" w="21844000">
                  <a:moveTo>
                    <a:pt x="203200" y="0"/>
                  </a:moveTo>
                  <a:lnTo>
                    <a:pt x="21640800" y="0"/>
                  </a:lnTo>
                  <a:cubicBezTo>
                    <a:pt x="21753024" y="0"/>
                    <a:pt x="21844000" y="90976"/>
                    <a:pt x="21844000" y="203200"/>
                  </a:cubicBezTo>
                  <a:lnTo>
                    <a:pt x="21844000" y="1828800"/>
                  </a:lnTo>
                  <a:cubicBezTo>
                    <a:pt x="21844000" y="1941024"/>
                    <a:pt x="21753024" y="2032000"/>
                    <a:pt x="21640800" y="2032000"/>
                  </a:cubicBezTo>
                  <a:lnTo>
                    <a:pt x="203200" y="2032000"/>
                  </a:lnTo>
                  <a:cubicBezTo>
                    <a:pt x="90976" y="2032000"/>
                    <a:pt x="0" y="1941024"/>
                    <a:pt x="0" y="1828800"/>
                  </a:cubicBezTo>
                  <a:lnTo>
                    <a:pt x="0" y="203200"/>
                  </a:lnTo>
                  <a:cubicBezTo>
                    <a:pt x="0" y="90976"/>
                    <a:pt x="90976" y="0"/>
                    <a:pt x="203200" y="0"/>
                  </a:cubicBezTo>
                  <a:close/>
                </a:path>
              </a:pathLst>
            </a:custGeom>
            <a:solidFill>
              <a:srgbClr val="F5F7FA"/>
            </a:solidFill>
            <a:ln w="19050" cap="sq">
              <a:solidFill>
                <a:srgbClr val="D0D5DD"/>
              </a:solidFill>
              <a:prstDash val="solid"/>
              <a:miter/>
            </a:ln>
          </p:spPr>
        </p:sp>
      </p:grpSp>
      <p:sp>
        <p:nvSpPr>
          <p:cNvPr name="TextBox 37" id="37"/>
          <p:cNvSpPr txBox="true"/>
          <p:nvPr/>
        </p:nvSpPr>
        <p:spPr>
          <a:xfrm rot="0">
            <a:off x="1238250" y="5924550"/>
            <a:ext cx="5715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The ANOVA Solution</a:t>
            </a:r>
          </a:p>
        </p:txBody>
      </p:sp>
      <p:sp>
        <p:nvSpPr>
          <p:cNvPr name="TextBox 38" id="38"/>
          <p:cNvSpPr txBox="true"/>
          <p:nvPr/>
        </p:nvSpPr>
        <p:spPr>
          <a:xfrm rot="0">
            <a:off x="1238250" y="6229350"/>
            <a:ext cx="15811500" cy="689610"/>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ANOVA tests all groups simultaneously in a single analysis, controlling the overall Type I error rate at 0.05.</a:t>
            </a:r>
          </a:p>
          <a:p>
            <a:pPr algn="l" marL="0" indent="0" lvl="0">
              <a:lnSpc>
                <a:spcPts val="2849"/>
              </a:lnSpc>
              <a:spcBef>
                <a:spcPct val="0"/>
              </a:spcBef>
            </a:pPr>
            <a:r>
              <a:rPr lang="en-US" sz="1899" strike="noStrike" u="none">
                <a:solidFill>
                  <a:srgbClr val="444444"/>
                </a:solidFill>
                <a:latin typeface="Aileron"/>
                <a:ea typeface="Aileron"/>
                <a:cs typeface="Aileron"/>
                <a:sym typeface="Aileron"/>
              </a:rPr>
              <a:t>This provides a more efficient, reliable, and statistically sound approach than running multiple t-tests.</a:t>
            </a:r>
          </a:p>
        </p:txBody>
      </p:sp>
      <p:grpSp>
        <p:nvGrpSpPr>
          <p:cNvPr name="Group 39" id="39"/>
          <p:cNvGrpSpPr/>
          <p:nvPr/>
        </p:nvGrpSpPr>
        <p:grpSpPr>
          <a:xfrm rot="0">
            <a:off x="2476500" y="7810500"/>
            <a:ext cx="4762500" cy="666750"/>
            <a:chOff x="0" y="0"/>
            <a:chExt cx="6350000" cy="889000"/>
          </a:xfrm>
        </p:grpSpPr>
        <p:sp>
          <p:nvSpPr>
            <p:cNvPr name="Freeform 40" id="40"/>
            <p:cNvSpPr/>
            <p:nvPr/>
          </p:nvSpPr>
          <p:spPr>
            <a:xfrm flipH="false" flipV="false" rot="0">
              <a:off x="0" y="0"/>
              <a:ext cx="6350000" cy="889000"/>
            </a:xfrm>
            <a:custGeom>
              <a:avLst/>
              <a:gdLst/>
              <a:ahLst/>
              <a:cxnLst/>
              <a:rect r="r" b="b" t="t" l="l"/>
              <a:pathLst>
                <a:path h="889000" w="6350000">
                  <a:moveTo>
                    <a:pt x="88900" y="0"/>
                  </a:moveTo>
                  <a:lnTo>
                    <a:pt x="6261100" y="0"/>
                  </a:lnTo>
                  <a:cubicBezTo>
                    <a:pt x="6310198" y="0"/>
                    <a:pt x="6350000" y="39802"/>
                    <a:pt x="6350000" y="88900"/>
                  </a:cubicBezTo>
                  <a:lnTo>
                    <a:pt x="6350000" y="800100"/>
                  </a:lnTo>
                  <a:cubicBezTo>
                    <a:pt x="6350000" y="849198"/>
                    <a:pt x="6310198" y="889000"/>
                    <a:pt x="6261100" y="889000"/>
                  </a:cubicBezTo>
                  <a:lnTo>
                    <a:pt x="88900" y="889000"/>
                  </a:lnTo>
                  <a:cubicBezTo>
                    <a:pt x="39802" y="889000"/>
                    <a:pt x="0" y="849198"/>
                    <a:pt x="0" y="800100"/>
                  </a:cubicBezTo>
                  <a:lnTo>
                    <a:pt x="0" y="88900"/>
                  </a:lnTo>
                  <a:cubicBezTo>
                    <a:pt x="0" y="39802"/>
                    <a:pt x="39802" y="0"/>
                    <a:pt x="88900" y="0"/>
                  </a:cubicBezTo>
                  <a:close/>
                </a:path>
              </a:pathLst>
            </a:custGeom>
            <a:solidFill>
              <a:srgbClr val="FDECEA"/>
            </a:solidFill>
            <a:ln w="19050" cap="sq">
              <a:solidFill>
                <a:srgbClr val="C0392B"/>
              </a:solidFill>
              <a:prstDash val="solid"/>
              <a:miter/>
            </a:ln>
          </p:spPr>
        </p:sp>
      </p:grpSp>
      <p:sp>
        <p:nvSpPr>
          <p:cNvPr name="TextBox 41" id="41"/>
          <p:cNvSpPr txBox="true"/>
          <p:nvPr/>
        </p:nvSpPr>
        <p:spPr>
          <a:xfrm rot="0">
            <a:off x="2714625" y="7991475"/>
            <a:ext cx="4286250" cy="313055"/>
          </a:xfrm>
          <a:prstGeom prst="rect">
            <a:avLst/>
          </a:prstGeom>
        </p:spPr>
        <p:txBody>
          <a:bodyPr anchor="t" rtlCol="false" tIns="0" lIns="0" bIns="0" rIns="0">
            <a:spAutoFit/>
          </a:bodyPr>
          <a:lstStyle/>
          <a:p>
            <a:pPr algn="ctr" marL="0" indent="0" lvl="0">
              <a:lnSpc>
                <a:spcPts val="2199"/>
              </a:lnSpc>
              <a:spcBef>
                <a:spcPct val="0"/>
              </a:spcBef>
            </a:pPr>
            <a:r>
              <a:rPr lang="en-US" sz="2199" strike="noStrike" u="none">
                <a:solidFill>
                  <a:srgbClr val="C0392B"/>
                </a:solidFill>
                <a:latin typeface="Telegraf"/>
                <a:ea typeface="Telegraf"/>
                <a:cs typeface="Telegraf"/>
                <a:sym typeface="Telegraf"/>
              </a:rPr>
              <a:t>Multiple t-Tests</a:t>
            </a:r>
          </a:p>
        </p:txBody>
      </p:sp>
      <p:sp>
        <p:nvSpPr>
          <p:cNvPr name="TextBox 42" id="42"/>
          <p:cNvSpPr txBox="true"/>
          <p:nvPr/>
        </p:nvSpPr>
        <p:spPr>
          <a:xfrm rot="0">
            <a:off x="8763000" y="7867650"/>
            <a:ext cx="762000" cy="577850"/>
          </a:xfrm>
          <a:prstGeom prst="rect">
            <a:avLst/>
          </a:prstGeom>
        </p:spPr>
        <p:txBody>
          <a:bodyPr anchor="t" rtlCol="false" tIns="0" lIns="0" bIns="0" rIns="0">
            <a:spAutoFit/>
          </a:bodyPr>
          <a:lstStyle/>
          <a:p>
            <a:pPr algn="ctr" marL="0" indent="0" lvl="0">
              <a:lnSpc>
                <a:spcPts val="3999"/>
              </a:lnSpc>
              <a:spcBef>
                <a:spcPct val="0"/>
              </a:spcBef>
            </a:pPr>
            <a:r>
              <a:rPr lang="en-US" sz="3999" strike="noStrike" u="none">
                <a:solidFill>
                  <a:srgbClr val="2145B2"/>
                </a:solidFill>
                <a:latin typeface="Telegraf"/>
                <a:ea typeface="Telegraf"/>
                <a:cs typeface="Telegraf"/>
                <a:sym typeface="Telegraf"/>
              </a:rPr>
              <a:t>→</a:t>
            </a:r>
          </a:p>
        </p:txBody>
      </p:sp>
      <p:grpSp>
        <p:nvGrpSpPr>
          <p:cNvPr name="Group 43" id="43"/>
          <p:cNvGrpSpPr/>
          <p:nvPr/>
        </p:nvGrpSpPr>
        <p:grpSpPr>
          <a:xfrm rot="0">
            <a:off x="11049000" y="7810500"/>
            <a:ext cx="4762500" cy="666750"/>
            <a:chOff x="0" y="0"/>
            <a:chExt cx="6350000" cy="889000"/>
          </a:xfrm>
        </p:grpSpPr>
        <p:sp>
          <p:nvSpPr>
            <p:cNvPr name="Freeform 44" id="44"/>
            <p:cNvSpPr/>
            <p:nvPr/>
          </p:nvSpPr>
          <p:spPr>
            <a:xfrm flipH="false" flipV="false" rot="0">
              <a:off x="0" y="0"/>
              <a:ext cx="6350000" cy="889000"/>
            </a:xfrm>
            <a:custGeom>
              <a:avLst/>
              <a:gdLst/>
              <a:ahLst/>
              <a:cxnLst/>
              <a:rect r="r" b="b" t="t" l="l"/>
              <a:pathLst>
                <a:path h="889000" w="6350000">
                  <a:moveTo>
                    <a:pt x="88900" y="0"/>
                  </a:moveTo>
                  <a:lnTo>
                    <a:pt x="6261100" y="0"/>
                  </a:lnTo>
                  <a:cubicBezTo>
                    <a:pt x="6310198" y="0"/>
                    <a:pt x="6350000" y="39802"/>
                    <a:pt x="6350000" y="88900"/>
                  </a:cubicBezTo>
                  <a:lnTo>
                    <a:pt x="6350000" y="800100"/>
                  </a:lnTo>
                  <a:cubicBezTo>
                    <a:pt x="6350000" y="849198"/>
                    <a:pt x="6310198" y="889000"/>
                    <a:pt x="6261100" y="889000"/>
                  </a:cubicBezTo>
                  <a:lnTo>
                    <a:pt x="88900" y="889000"/>
                  </a:lnTo>
                  <a:cubicBezTo>
                    <a:pt x="39802" y="889000"/>
                    <a:pt x="0" y="849198"/>
                    <a:pt x="0" y="800100"/>
                  </a:cubicBezTo>
                  <a:lnTo>
                    <a:pt x="0" y="88900"/>
                  </a:lnTo>
                  <a:cubicBezTo>
                    <a:pt x="0" y="39802"/>
                    <a:pt x="39802" y="0"/>
                    <a:pt x="88900" y="0"/>
                  </a:cubicBezTo>
                  <a:close/>
                </a:path>
              </a:pathLst>
            </a:custGeom>
            <a:solidFill>
              <a:srgbClr val="2145B2"/>
            </a:solidFill>
          </p:spPr>
        </p:sp>
      </p:grpSp>
      <p:sp>
        <p:nvSpPr>
          <p:cNvPr name="TextBox 45" id="45"/>
          <p:cNvSpPr txBox="true"/>
          <p:nvPr/>
        </p:nvSpPr>
        <p:spPr>
          <a:xfrm rot="0">
            <a:off x="11287125" y="7991475"/>
            <a:ext cx="4286250" cy="313055"/>
          </a:xfrm>
          <a:prstGeom prst="rect">
            <a:avLst/>
          </a:prstGeom>
        </p:spPr>
        <p:txBody>
          <a:bodyPr anchor="t" rtlCol="false" tIns="0" lIns="0" bIns="0" rIns="0">
            <a:spAutoFit/>
          </a:bodyPr>
          <a:lstStyle/>
          <a:p>
            <a:pPr algn="ctr" marL="0" indent="0" lvl="0">
              <a:lnSpc>
                <a:spcPts val="2199"/>
              </a:lnSpc>
              <a:spcBef>
                <a:spcPct val="0"/>
              </a:spcBef>
            </a:pPr>
            <a:r>
              <a:rPr lang="en-US" sz="2199" strike="noStrike" u="none">
                <a:solidFill>
                  <a:srgbClr val="FFFFFF"/>
                </a:solidFill>
                <a:latin typeface="Telegraf"/>
                <a:ea typeface="Telegraf"/>
                <a:cs typeface="Telegraf"/>
                <a:sym typeface="Telegraf"/>
              </a:rPr>
              <a:t>ANOVA  ✓</a:t>
            </a:r>
          </a:p>
        </p:txBody>
      </p:sp>
      <p:sp>
        <p:nvSpPr>
          <p:cNvPr name="TextBox 46" id="46"/>
          <p:cNvSpPr txBox="true"/>
          <p:nvPr/>
        </p:nvSpPr>
        <p:spPr>
          <a:xfrm rot="0">
            <a:off x="3429000" y="8886825"/>
            <a:ext cx="11430000" cy="212090"/>
          </a:xfrm>
          <a:prstGeom prst="rect">
            <a:avLst/>
          </a:prstGeom>
        </p:spPr>
        <p:txBody>
          <a:bodyPr anchor="t" rtlCol="false" tIns="0" lIns="0" bIns="0" rIns="0">
            <a:spAutoFit/>
          </a:bodyPr>
          <a:lstStyle/>
          <a:p>
            <a:pPr algn="ctr" marL="0" indent="0" lvl="0">
              <a:lnSpc>
                <a:spcPts val="1599"/>
              </a:lnSpc>
              <a:spcBef>
                <a:spcPct val="0"/>
              </a:spcBef>
            </a:pPr>
            <a:r>
              <a:rPr lang="en-US" sz="1599" i="true" strike="noStrike" u="none">
                <a:solidFill>
                  <a:srgbClr val="888888"/>
                </a:solidFill>
                <a:latin typeface="Aileron Italics"/>
                <a:ea typeface="Aileron Italics"/>
                <a:cs typeface="Aileron Italics"/>
                <a:sym typeface="Aileron Italics"/>
              </a:rPr>
              <a:t>ANOVA controls error rate and provides a single, comprehensive result</a:t>
            </a:r>
          </a:p>
        </p:txBody>
      </p:sp>
      <p:sp>
        <p:nvSpPr>
          <p:cNvPr name="TextBox 47" id="47"/>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9.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Basic Concept of ANOVA</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09</a:t>
            </a:r>
          </a:p>
        </p:txBody>
      </p:sp>
      <p:grpSp>
        <p:nvGrpSpPr>
          <p:cNvPr name="Group 6" id="6"/>
          <p:cNvGrpSpPr/>
          <p:nvPr/>
        </p:nvGrpSpPr>
        <p:grpSpPr>
          <a:xfrm rot="0">
            <a:off x="952500" y="1238250"/>
            <a:ext cx="16383000" cy="952500"/>
            <a:chOff x="0" y="0"/>
            <a:chExt cx="21844000" cy="1270000"/>
          </a:xfrm>
        </p:grpSpPr>
        <p:sp>
          <p:nvSpPr>
            <p:cNvPr name="Freeform 7" id="7"/>
            <p:cNvSpPr/>
            <p:nvPr/>
          </p:nvSpPr>
          <p:spPr>
            <a:xfrm flipH="false" flipV="false" rot="0">
              <a:off x="0" y="0"/>
              <a:ext cx="21844000" cy="1270000"/>
            </a:xfrm>
            <a:custGeom>
              <a:avLst/>
              <a:gdLst/>
              <a:ahLst/>
              <a:cxnLst/>
              <a:rect r="r" b="b" t="t" l="l"/>
              <a:pathLst>
                <a:path h="1270000" w="21844000">
                  <a:moveTo>
                    <a:pt x="127000" y="0"/>
                  </a:moveTo>
                  <a:lnTo>
                    <a:pt x="21717000" y="0"/>
                  </a:lnTo>
                  <a:cubicBezTo>
                    <a:pt x="21787140" y="0"/>
                    <a:pt x="21844000" y="56860"/>
                    <a:pt x="21844000" y="127000"/>
                  </a:cubicBezTo>
                  <a:lnTo>
                    <a:pt x="21844000" y="1143000"/>
                  </a:lnTo>
                  <a:cubicBezTo>
                    <a:pt x="21844000" y="1213140"/>
                    <a:pt x="21787140" y="1270000"/>
                    <a:pt x="21717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1A2E5A"/>
            </a:solidFill>
          </p:spPr>
        </p:sp>
      </p:grpSp>
      <p:sp>
        <p:nvSpPr>
          <p:cNvPr name="TextBox 8" id="8"/>
          <p:cNvSpPr txBox="true"/>
          <p:nvPr/>
        </p:nvSpPr>
        <p:spPr>
          <a:xfrm rot="0">
            <a:off x="1524000" y="1524000"/>
            <a:ext cx="15240000" cy="380365"/>
          </a:xfrm>
          <a:prstGeom prst="rect">
            <a:avLst/>
          </a:prstGeom>
        </p:spPr>
        <p:txBody>
          <a:bodyPr anchor="t" rtlCol="false" tIns="0" lIns="0" bIns="0" rIns="0">
            <a:spAutoFit/>
          </a:bodyPr>
          <a:lstStyle/>
          <a:p>
            <a:pPr algn="ctr" marL="0" indent="0" lvl="0">
              <a:lnSpc>
                <a:spcPts val="2600"/>
              </a:lnSpc>
              <a:spcBef>
                <a:spcPct val="0"/>
              </a:spcBef>
            </a:pPr>
            <a:r>
              <a:rPr lang="en-US" sz="2600" strike="noStrike" u="none">
                <a:solidFill>
                  <a:srgbClr val="FFFFFF"/>
                </a:solidFill>
                <a:latin typeface="Telegraf"/>
                <a:ea typeface="Telegraf"/>
                <a:cs typeface="Telegraf"/>
                <a:sym typeface="Telegraf"/>
              </a:rPr>
              <a:t>ANOVA works by comparing two types of variance in your data.</a:t>
            </a:r>
          </a:p>
        </p:txBody>
      </p:sp>
      <p:grpSp>
        <p:nvGrpSpPr>
          <p:cNvPr name="Group 9" id="9"/>
          <p:cNvGrpSpPr/>
          <p:nvPr/>
        </p:nvGrpSpPr>
        <p:grpSpPr>
          <a:xfrm rot="0">
            <a:off x="952500" y="2571750"/>
            <a:ext cx="7620000" cy="2667000"/>
            <a:chOff x="0" y="0"/>
            <a:chExt cx="10160000" cy="3556000"/>
          </a:xfrm>
        </p:grpSpPr>
        <p:sp>
          <p:nvSpPr>
            <p:cNvPr name="Freeform 10" id="10"/>
            <p:cNvSpPr/>
            <p:nvPr/>
          </p:nvSpPr>
          <p:spPr>
            <a:xfrm flipH="false" flipV="false" rot="0">
              <a:off x="0" y="0"/>
              <a:ext cx="10160000" cy="3556000"/>
            </a:xfrm>
            <a:custGeom>
              <a:avLst/>
              <a:gdLst/>
              <a:ahLst/>
              <a:cxnLst/>
              <a:rect r="r" b="b" t="t" l="l"/>
              <a:pathLst>
                <a:path h="3556000" w="10160000">
                  <a:moveTo>
                    <a:pt x="355600" y="0"/>
                  </a:moveTo>
                  <a:lnTo>
                    <a:pt x="9804400" y="0"/>
                  </a:lnTo>
                  <a:cubicBezTo>
                    <a:pt x="10000793" y="0"/>
                    <a:pt x="10160000" y="159208"/>
                    <a:pt x="10160000" y="355600"/>
                  </a:cubicBezTo>
                  <a:lnTo>
                    <a:pt x="10160000" y="3200400"/>
                  </a:lnTo>
                  <a:cubicBezTo>
                    <a:pt x="10160000" y="3396792"/>
                    <a:pt x="10000793" y="3556000"/>
                    <a:pt x="9804400" y="3556000"/>
                  </a:cubicBezTo>
                  <a:lnTo>
                    <a:pt x="355600" y="3556000"/>
                  </a:lnTo>
                  <a:cubicBezTo>
                    <a:pt x="159208" y="3556000"/>
                    <a:pt x="0" y="3396792"/>
                    <a:pt x="0" y="3200400"/>
                  </a:cubicBezTo>
                  <a:lnTo>
                    <a:pt x="0" y="355600"/>
                  </a:lnTo>
                  <a:cubicBezTo>
                    <a:pt x="0" y="159208"/>
                    <a:pt x="159208" y="0"/>
                    <a:pt x="355600" y="0"/>
                  </a:cubicBezTo>
                  <a:close/>
                </a:path>
              </a:pathLst>
            </a:custGeom>
            <a:solidFill>
              <a:srgbClr val="EEF2FF"/>
            </a:solidFill>
            <a:ln w="19050" cap="sq">
              <a:solidFill>
                <a:srgbClr val="2145B2"/>
              </a:solidFill>
              <a:prstDash val="solid"/>
              <a:miter/>
            </a:ln>
          </p:spPr>
        </p:sp>
      </p:grpSp>
      <p:sp>
        <p:nvSpPr>
          <p:cNvPr name="TextBox 11" id="11"/>
          <p:cNvSpPr txBox="true"/>
          <p:nvPr/>
        </p:nvSpPr>
        <p:spPr>
          <a:xfrm rot="0">
            <a:off x="1428750" y="2876550"/>
            <a:ext cx="6667500" cy="313055"/>
          </a:xfrm>
          <a:prstGeom prst="rect">
            <a:avLst/>
          </a:prstGeom>
        </p:spPr>
        <p:txBody>
          <a:bodyPr anchor="t" rtlCol="false" tIns="0" lIns="0" bIns="0" rIns="0">
            <a:spAutoFit/>
          </a:bodyPr>
          <a:lstStyle/>
          <a:p>
            <a:pPr algn="ctr" marL="0" indent="0" lvl="0">
              <a:lnSpc>
                <a:spcPts val="2199"/>
              </a:lnSpc>
              <a:spcBef>
                <a:spcPct val="0"/>
              </a:spcBef>
            </a:pPr>
            <a:r>
              <a:rPr lang="en-US" b="true" sz="2199" strike="noStrike" u="none">
                <a:solidFill>
                  <a:srgbClr val="2145B2"/>
                </a:solidFill>
                <a:latin typeface="Telegraf Bold"/>
                <a:ea typeface="Telegraf Bold"/>
                <a:cs typeface="Telegraf Bold"/>
                <a:sym typeface="Telegraf Bold"/>
              </a:rPr>
              <a:t>Between-Group Variance</a:t>
            </a:r>
          </a:p>
        </p:txBody>
      </p:sp>
      <p:sp>
        <p:nvSpPr>
          <p:cNvPr name="TextBox 12" id="12"/>
          <p:cNvSpPr txBox="true"/>
          <p:nvPr/>
        </p:nvSpPr>
        <p:spPr>
          <a:xfrm rot="0">
            <a:off x="1333500" y="3267075"/>
            <a:ext cx="6858000" cy="1514475"/>
          </a:xfrm>
          <a:prstGeom prst="rect">
            <a:avLst/>
          </a:prstGeom>
        </p:spPr>
        <p:txBody>
          <a:bodyPr anchor="t" rtlCol="false" tIns="0" lIns="0" bIns="0" rIns="0">
            <a:spAutoFit/>
          </a:bodyPr>
          <a:lstStyle/>
          <a:p>
            <a:pPr algn="l" marL="0" indent="0" lvl="0">
              <a:lnSpc>
                <a:spcPts val="3000"/>
              </a:lnSpc>
              <a:spcBef>
                <a:spcPct val="0"/>
              </a:spcBef>
            </a:pPr>
            <a:r>
              <a:rPr lang="en-US" sz="2000" strike="noStrike" u="none">
                <a:solidFill>
                  <a:srgbClr val="333333"/>
                </a:solidFill>
                <a:latin typeface="Aileron"/>
                <a:ea typeface="Aileron"/>
                <a:cs typeface="Aileron"/>
                <a:sym typeface="Aileron"/>
              </a:rPr>
              <a:t>How much the group means differ from each other.</a:t>
            </a:r>
          </a:p>
          <a:p>
            <a:pPr algn="l" marL="0" indent="0" lvl="0">
              <a:lnSpc>
                <a:spcPts val="3000"/>
              </a:lnSpc>
              <a:spcBef>
                <a:spcPct val="0"/>
              </a:spcBef>
            </a:pPr>
          </a:p>
          <a:p>
            <a:pPr algn="l" marL="0" indent="0" lvl="0">
              <a:lnSpc>
                <a:spcPts val="3000"/>
              </a:lnSpc>
              <a:spcBef>
                <a:spcPct val="0"/>
              </a:spcBef>
            </a:pPr>
            <a:r>
              <a:rPr lang="en-US" sz="2000" strike="noStrike" u="none">
                <a:solidFill>
                  <a:srgbClr val="333333"/>
                </a:solidFill>
                <a:latin typeface="Aileron"/>
                <a:ea typeface="Aileron"/>
                <a:cs typeface="Aileron"/>
                <a:sym typeface="Aileron"/>
              </a:rPr>
              <a:t>Large between-group variance suggests the groups are truly different.</a:t>
            </a:r>
          </a:p>
        </p:txBody>
      </p:sp>
      <p:sp>
        <p:nvSpPr>
          <p:cNvPr name="TextBox 13" id="13"/>
          <p:cNvSpPr txBox="true"/>
          <p:nvPr/>
        </p:nvSpPr>
        <p:spPr>
          <a:xfrm rot="0">
            <a:off x="1428750" y="4648200"/>
            <a:ext cx="6667500" cy="233680"/>
          </a:xfrm>
          <a:prstGeom prst="rect">
            <a:avLst/>
          </a:prstGeom>
        </p:spPr>
        <p:txBody>
          <a:bodyPr anchor="t" rtlCol="false" tIns="0" lIns="0" bIns="0" rIns="0">
            <a:spAutoFit/>
          </a:bodyPr>
          <a:lstStyle/>
          <a:p>
            <a:pPr algn="ctr" marL="0" indent="0" lvl="0">
              <a:lnSpc>
                <a:spcPts val="1700"/>
              </a:lnSpc>
              <a:spcBef>
                <a:spcPct val="0"/>
              </a:spcBef>
            </a:pPr>
            <a:r>
              <a:rPr lang="en-US" sz="1700" strike="noStrike" u="none">
                <a:solidFill>
                  <a:srgbClr val="2145B2"/>
                </a:solidFill>
                <a:latin typeface="Aileron"/>
                <a:ea typeface="Aileron"/>
                <a:cs typeface="Aileron"/>
                <a:sym typeface="Aileron"/>
              </a:rPr>
              <a:t>Group A mean  ≠  Group B mean  ≠  Group C mean</a:t>
            </a:r>
          </a:p>
        </p:txBody>
      </p:sp>
      <p:grpSp>
        <p:nvGrpSpPr>
          <p:cNvPr name="Group 14" id="14"/>
          <p:cNvGrpSpPr/>
          <p:nvPr/>
        </p:nvGrpSpPr>
        <p:grpSpPr>
          <a:xfrm rot="0">
            <a:off x="9715500" y="2571750"/>
            <a:ext cx="7620000" cy="2667000"/>
            <a:chOff x="0" y="0"/>
            <a:chExt cx="10160000" cy="3556000"/>
          </a:xfrm>
        </p:grpSpPr>
        <p:sp>
          <p:nvSpPr>
            <p:cNvPr name="Freeform 15" id="15"/>
            <p:cNvSpPr/>
            <p:nvPr/>
          </p:nvSpPr>
          <p:spPr>
            <a:xfrm flipH="false" flipV="false" rot="0">
              <a:off x="0" y="0"/>
              <a:ext cx="10160000" cy="3556000"/>
            </a:xfrm>
            <a:custGeom>
              <a:avLst/>
              <a:gdLst/>
              <a:ahLst/>
              <a:cxnLst/>
              <a:rect r="r" b="b" t="t" l="l"/>
              <a:pathLst>
                <a:path h="3556000" w="10160000">
                  <a:moveTo>
                    <a:pt x="355600" y="0"/>
                  </a:moveTo>
                  <a:lnTo>
                    <a:pt x="9804400" y="0"/>
                  </a:lnTo>
                  <a:cubicBezTo>
                    <a:pt x="10000793" y="0"/>
                    <a:pt x="10160000" y="159208"/>
                    <a:pt x="10160000" y="355600"/>
                  </a:cubicBezTo>
                  <a:lnTo>
                    <a:pt x="10160000" y="3200400"/>
                  </a:lnTo>
                  <a:cubicBezTo>
                    <a:pt x="10160000" y="3396792"/>
                    <a:pt x="10000793" y="3556000"/>
                    <a:pt x="9804400" y="3556000"/>
                  </a:cubicBezTo>
                  <a:lnTo>
                    <a:pt x="355600" y="3556000"/>
                  </a:lnTo>
                  <a:cubicBezTo>
                    <a:pt x="159208" y="3556000"/>
                    <a:pt x="0" y="3396792"/>
                    <a:pt x="0" y="3200400"/>
                  </a:cubicBezTo>
                  <a:lnTo>
                    <a:pt x="0" y="355600"/>
                  </a:lnTo>
                  <a:cubicBezTo>
                    <a:pt x="0" y="159208"/>
                    <a:pt x="159208" y="0"/>
                    <a:pt x="355600" y="0"/>
                  </a:cubicBezTo>
                  <a:close/>
                </a:path>
              </a:pathLst>
            </a:custGeom>
            <a:solidFill>
              <a:srgbClr val="FFF8F0"/>
            </a:solidFill>
            <a:ln w="19050" cap="sq">
              <a:solidFill>
                <a:srgbClr val="E67E22"/>
              </a:solidFill>
              <a:prstDash val="solid"/>
              <a:miter/>
            </a:ln>
          </p:spPr>
        </p:sp>
      </p:grpSp>
      <p:sp>
        <p:nvSpPr>
          <p:cNvPr name="TextBox 16" id="16"/>
          <p:cNvSpPr txBox="true"/>
          <p:nvPr/>
        </p:nvSpPr>
        <p:spPr>
          <a:xfrm rot="0">
            <a:off x="10191750" y="2876550"/>
            <a:ext cx="6667500" cy="313055"/>
          </a:xfrm>
          <a:prstGeom prst="rect">
            <a:avLst/>
          </a:prstGeom>
        </p:spPr>
        <p:txBody>
          <a:bodyPr anchor="t" rtlCol="false" tIns="0" lIns="0" bIns="0" rIns="0">
            <a:spAutoFit/>
          </a:bodyPr>
          <a:lstStyle/>
          <a:p>
            <a:pPr algn="ctr" marL="0" indent="0" lvl="0">
              <a:lnSpc>
                <a:spcPts val="2199"/>
              </a:lnSpc>
              <a:spcBef>
                <a:spcPct val="0"/>
              </a:spcBef>
            </a:pPr>
            <a:r>
              <a:rPr lang="en-US" b="true" sz="2199" strike="noStrike" u="none">
                <a:solidFill>
                  <a:srgbClr val="E67E22"/>
                </a:solidFill>
                <a:latin typeface="Telegraf Bold"/>
                <a:ea typeface="Telegraf Bold"/>
                <a:cs typeface="Telegraf Bold"/>
                <a:sym typeface="Telegraf Bold"/>
              </a:rPr>
              <a:t>Within-Group Variance</a:t>
            </a:r>
          </a:p>
        </p:txBody>
      </p:sp>
      <p:sp>
        <p:nvSpPr>
          <p:cNvPr name="TextBox 17" id="17"/>
          <p:cNvSpPr txBox="true"/>
          <p:nvPr/>
        </p:nvSpPr>
        <p:spPr>
          <a:xfrm rot="0">
            <a:off x="10096500" y="3267075"/>
            <a:ext cx="6858000" cy="1133475"/>
          </a:xfrm>
          <a:prstGeom prst="rect">
            <a:avLst/>
          </a:prstGeom>
        </p:spPr>
        <p:txBody>
          <a:bodyPr anchor="t" rtlCol="false" tIns="0" lIns="0" bIns="0" rIns="0">
            <a:spAutoFit/>
          </a:bodyPr>
          <a:lstStyle/>
          <a:p>
            <a:pPr algn="l" marL="0" indent="0" lvl="0">
              <a:lnSpc>
                <a:spcPts val="3000"/>
              </a:lnSpc>
              <a:spcBef>
                <a:spcPct val="0"/>
              </a:spcBef>
            </a:pPr>
            <a:r>
              <a:rPr lang="en-US" sz="2000" strike="noStrike" u="none">
                <a:solidFill>
                  <a:srgbClr val="333333"/>
                </a:solidFill>
                <a:latin typeface="Aileron"/>
                <a:ea typeface="Aileron"/>
                <a:cs typeface="Aileron"/>
                <a:sym typeface="Aileron"/>
              </a:rPr>
              <a:t>How much individual data points vary within each group.</a:t>
            </a:r>
          </a:p>
          <a:p>
            <a:pPr algn="l" marL="0" indent="0" lvl="0">
              <a:lnSpc>
                <a:spcPts val="3000"/>
              </a:lnSpc>
              <a:spcBef>
                <a:spcPct val="0"/>
              </a:spcBef>
            </a:pPr>
          </a:p>
          <a:p>
            <a:pPr algn="l" marL="0" indent="0" lvl="0">
              <a:lnSpc>
                <a:spcPts val="3000"/>
              </a:lnSpc>
              <a:spcBef>
                <a:spcPct val="0"/>
              </a:spcBef>
            </a:pPr>
            <a:r>
              <a:rPr lang="en-US" sz="2000" strike="noStrike" u="none">
                <a:solidFill>
                  <a:srgbClr val="333333"/>
                </a:solidFill>
                <a:latin typeface="Aileron"/>
                <a:ea typeface="Aileron"/>
                <a:cs typeface="Aileron"/>
                <a:sym typeface="Aileron"/>
              </a:rPr>
              <a:t>This represents natural variation or random noise in the data.</a:t>
            </a:r>
          </a:p>
        </p:txBody>
      </p:sp>
      <p:sp>
        <p:nvSpPr>
          <p:cNvPr name="TextBox 18" id="18"/>
          <p:cNvSpPr txBox="true"/>
          <p:nvPr/>
        </p:nvSpPr>
        <p:spPr>
          <a:xfrm rot="0">
            <a:off x="10191750" y="4648200"/>
            <a:ext cx="6667500" cy="233680"/>
          </a:xfrm>
          <a:prstGeom prst="rect">
            <a:avLst/>
          </a:prstGeom>
        </p:spPr>
        <p:txBody>
          <a:bodyPr anchor="t" rtlCol="false" tIns="0" lIns="0" bIns="0" rIns="0">
            <a:spAutoFit/>
          </a:bodyPr>
          <a:lstStyle/>
          <a:p>
            <a:pPr algn="ctr" marL="0" indent="0" lvl="0">
              <a:lnSpc>
                <a:spcPts val="1700"/>
              </a:lnSpc>
              <a:spcBef>
                <a:spcPct val="0"/>
              </a:spcBef>
            </a:pPr>
            <a:r>
              <a:rPr lang="en-US" sz="1700" strike="noStrike" u="none">
                <a:solidFill>
                  <a:srgbClr val="E67E22"/>
                </a:solidFill>
                <a:latin typeface="Aileron"/>
                <a:ea typeface="Aileron"/>
                <a:cs typeface="Aileron"/>
                <a:sym typeface="Aileron"/>
              </a:rPr>
              <a:t>Individual scores spread around their group mean</a:t>
            </a:r>
          </a:p>
        </p:txBody>
      </p:sp>
      <p:grpSp>
        <p:nvGrpSpPr>
          <p:cNvPr name="Group 19" id="19"/>
          <p:cNvGrpSpPr/>
          <p:nvPr/>
        </p:nvGrpSpPr>
        <p:grpSpPr>
          <a:xfrm rot="0">
            <a:off x="952500" y="5715000"/>
            <a:ext cx="16383000" cy="1143000"/>
            <a:chOff x="0" y="0"/>
            <a:chExt cx="21844000" cy="1524000"/>
          </a:xfrm>
        </p:grpSpPr>
        <p:sp>
          <p:nvSpPr>
            <p:cNvPr name="Freeform 20" id="20"/>
            <p:cNvSpPr/>
            <p:nvPr/>
          </p:nvSpPr>
          <p:spPr>
            <a:xfrm flipH="false" flipV="false" rot="0">
              <a:off x="0" y="0"/>
              <a:ext cx="21844000" cy="1524000"/>
            </a:xfrm>
            <a:custGeom>
              <a:avLst/>
              <a:gdLst/>
              <a:ahLst/>
              <a:cxnLst/>
              <a:rect r="r" b="b" t="t" l="l"/>
              <a:pathLst>
                <a:path h="1524000" w="21844000">
                  <a:moveTo>
                    <a:pt x="152400" y="0"/>
                  </a:moveTo>
                  <a:lnTo>
                    <a:pt x="21691600" y="0"/>
                  </a:lnTo>
                  <a:cubicBezTo>
                    <a:pt x="21775769" y="0"/>
                    <a:pt x="21844000" y="68232"/>
                    <a:pt x="21844000" y="152400"/>
                  </a:cubicBezTo>
                  <a:lnTo>
                    <a:pt x="21844000" y="1371600"/>
                  </a:lnTo>
                  <a:cubicBezTo>
                    <a:pt x="21844000" y="1455768"/>
                    <a:pt x="21775769" y="1524000"/>
                    <a:pt x="21691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5F7FA"/>
            </a:solidFill>
            <a:ln w="19050" cap="sq">
              <a:solidFill>
                <a:srgbClr val="D0D5DD"/>
              </a:solidFill>
              <a:prstDash val="solid"/>
              <a:miter/>
            </a:ln>
          </p:spPr>
        </p:sp>
      </p:grpSp>
      <p:sp>
        <p:nvSpPr>
          <p:cNvPr name="TextBox 21" id="21"/>
          <p:cNvSpPr txBox="true"/>
          <p:nvPr/>
        </p:nvSpPr>
        <p:spPr>
          <a:xfrm rot="0">
            <a:off x="1524000" y="5895975"/>
            <a:ext cx="152400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The ANOVA Logic</a:t>
            </a:r>
          </a:p>
        </p:txBody>
      </p:sp>
      <p:sp>
        <p:nvSpPr>
          <p:cNvPr name="TextBox 22" id="22"/>
          <p:cNvSpPr txBox="true"/>
          <p:nvPr/>
        </p:nvSpPr>
        <p:spPr>
          <a:xfrm rot="0">
            <a:off x="1524000" y="6353175"/>
            <a:ext cx="15240000" cy="284480"/>
          </a:xfrm>
          <a:prstGeom prst="rect">
            <a:avLst/>
          </a:prstGeom>
        </p:spPr>
        <p:txBody>
          <a:bodyPr anchor="t" rtlCol="false" tIns="0" lIns="0" bIns="0" rIns="0">
            <a:spAutoFit/>
          </a:bodyPr>
          <a:lstStyle/>
          <a:p>
            <a:pPr algn="ctr" marL="0" indent="0" lvl="0">
              <a:lnSpc>
                <a:spcPts val="2199"/>
              </a:lnSpc>
              <a:spcBef>
                <a:spcPct val="0"/>
              </a:spcBef>
            </a:pPr>
            <a:r>
              <a:rPr lang="en-US" sz="2199" strike="noStrike" u="none">
                <a:solidFill>
                  <a:srgbClr val="333333"/>
                </a:solidFill>
                <a:latin typeface="Aileron"/>
                <a:ea typeface="Aileron"/>
                <a:cs typeface="Aileron"/>
                <a:sym typeface="Aileron"/>
              </a:rPr>
              <a:t>If Between-Group Variance  &gt;&gt;  Within-Group Variance  →  Groups are likely truly different</a:t>
            </a:r>
          </a:p>
        </p:txBody>
      </p:sp>
      <p:sp>
        <p:nvSpPr>
          <p:cNvPr name="TextBox 23" id="23"/>
          <p:cNvSpPr txBox="true"/>
          <p:nvPr/>
        </p:nvSpPr>
        <p:spPr>
          <a:xfrm rot="0">
            <a:off x="1524000" y="6972300"/>
            <a:ext cx="15240000" cy="313055"/>
          </a:xfrm>
          <a:prstGeom prst="rect">
            <a:avLst/>
          </a:prstGeom>
        </p:spPr>
        <p:txBody>
          <a:bodyPr anchor="t" rtlCol="false" tIns="0" lIns="0" bIns="0" rIns="0">
            <a:spAutoFit/>
          </a:bodyPr>
          <a:lstStyle/>
          <a:p>
            <a:pPr algn="ctr"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If groups are truly different:</a:t>
            </a:r>
          </a:p>
        </p:txBody>
      </p:sp>
      <p:grpSp>
        <p:nvGrpSpPr>
          <p:cNvPr name="Group 24" id="24"/>
          <p:cNvGrpSpPr/>
          <p:nvPr/>
        </p:nvGrpSpPr>
        <p:grpSpPr>
          <a:xfrm rot="0">
            <a:off x="1905000" y="7381875"/>
            <a:ext cx="6667500" cy="952500"/>
            <a:chOff x="0" y="0"/>
            <a:chExt cx="8890000" cy="1270000"/>
          </a:xfrm>
        </p:grpSpPr>
        <p:sp>
          <p:nvSpPr>
            <p:cNvPr name="Freeform 25" id="25"/>
            <p:cNvSpPr/>
            <p:nvPr/>
          </p:nvSpPr>
          <p:spPr>
            <a:xfrm flipH="false" flipV="false" rot="0">
              <a:off x="0" y="0"/>
              <a:ext cx="8890000" cy="1270000"/>
            </a:xfrm>
            <a:custGeom>
              <a:avLst/>
              <a:gdLst/>
              <a:ahLst/>
              <a:cxnLst/>
              <a:rect r="r" b="b" t="t" l="l"/>
              <a:pathLst>
                <a:path h="1270000" w="8890000">
                  <a:moveTo>
                    <a:pt x="127000" y="0"/>
                  </a:moveTo>
                  <a:lnTo>
                    <a:pt x="8763000" y="0"/>
                  </a:lnTo>
                  <a:cubicBezTo>
                    <a:pt x="8833140" y="0"/>
                    <a:pt x="8890000" y="56860"/>
                    <a:pt x="8890000" y="127000"/>
                  </a:cubicBezTo>
                  <a:lnTo>
                    <a:pt x="8890000" y="1143000"/>
                  </a:lnTo>
                  <a:cubicBezTo>
                    <a:pt x="8890000" y="1213140"/>
                    <a:pt x="8833140" y="1270000"/>
                    <a:pt x="8763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EEF2FF"/>
            </a:solidFill>
            <a:ln w="19050" cap="sq">
              <a:solidFill>
                <a:srgbClr val="2145B2"/>
              </a:solidFill>
              <a:prstDash val="solid"/>
              <a:miter/>
            </a:ln>
          </p:spPr>
        </p:sp>
      </p:grpSp>
      <p:sp>
        <p:nvSpPr>
          <p:cNvPr name="TextBox 26" id="26"/>
          <p:cNvSpPr txBox="true"/>
          <p:nvPr/>
        </p:nvSpPr>
        <p:spPr>
          <a:xfrm rot="0">
            <a:off x="2143125" y="7734300"/>
            <a:ext cx="6191250" cy="284480"/>
          </a:xfrm>
          <a:prstGeom prst="rect">
            <a:avLst/>
          </a:prstGeom>
        </p:spPr>
        <p:txBody>
          <a:bodyPr anchor="t" rtlCol="false" tIns="0" lIns="0" bIns="0" rIns="0">
            <a:spAutoFit/>
          </a:bodyPr>
          <a:lstStyle/>
          <a:p>
            <a:pPr algn="ctr" marL="0" indent="0" lvl="0">
              <a:lnSpc>
                <a:spcPts val="2199"/>
              </a:lnSpc>
              <a:spcBef>
                <a:spcPct val="0"/>
              </a:spcBef>
            </a:pPr>
            <a:r>
              <a:rPr lang="en-US" sz="2199" strike="noStrike" u="none">
                <a:solidFill>
                  <a:srgbClr val="2145B2"/>
                </a:solidFill>
                <a:latin typeface="Aileron"/>
                <a:ea typeface="Aileron"/>
                <a:cs typeface="Aileron"/>
                <a:sym typeface="Aileron"/>
              </a:rPr>
              <a:t>Between-Group Variance  </a:t>
            </a:r>
            <a:r>
              <a:rPr lang="en-US" b="true" sz="2199" strike="noStrike" u="none">
                <a:solidFill>
                  <a:srgbClr val="2145B2"/>
                </a:solidFill>
                <a:latin typeface="Aileron Bold"/>
                <a:ea typeface="Aileron Bold"/>
                <a:cs typeface="Aileron Bold"/>
                <a:sym typeface="Aileron Bold"/>
              </a:rPr>
              <a:t>↑ increases</a:t>
            </a:r>
          </a:p>
        </p:txBody>
      </p:sp>
      <p:grpSp>
        <p:nvGrpSpPr>
          <p:cNvPr name="Group 27" id="27"/>
          <p:cNvGrpSpPr/>
          <p:nvPr/>
        </p:nvGrpSpPr>
        <p:grpSpPr>
          <a:xfrm rot="0">
            <a:off x="9715500" y="7381875"/>
            <a:ext cx="6667500" cy="952500"/>
            <a:chOff x="0" y="0"/>
            <a:chExt cx="8890000" cy="1270000"/>
          </a:xfrm>
        </p:grpSpPr>
        <p:sp>
          <p:nvSpPr>
            <p:cNvPr name="Freeform 28" id="28"/>
            <p:cNvSpPr/>
            <p:nvPr/>
          </p:nvSpPr>
          <p:spPr>
            <a:xfrm flipH="false" flipV="false" rot="0">
              <a:off x="0" y="0"/>
              <a:ext cx="8890000" cy="1270000"/>
            </a:xfrm>
            <a:custGeom>
              <a:avLst/>
              <a:gdLst/>
              <a:ahLst/>
              <a:cxnLst/>
              <a:rect r="r" b="b" t="t" l="l"/>
              <a:pathLst>
                <a:path h="1270000" w="8890000">
                  <a:moveTo>
                    <a:pt x="127000" y="0"/>
                  </a:moveTo>
                  <a:lnTo>
                    <a:pt x="8763000" y="0"/>
                  </a:lnTo>
                  <a:cubicBezTo>
                    <a:pt x="8833140" y="0"/>
                    <a:pt x="8890000" y="56860"/>
                    <a:pt x="8890000" y="127000"/>
                  </a:cubicBezTo>
                  <a:lnTo>
                    <a:pt x="8890000" y="1143000"/>
                  </a:lnTo>
                  <a:cubicBezTo>
                    <a:pt x="8890000" y="1213140"/>
                    <a:pt x="8833140" y="1270000"/>
                    <a:pt x="8763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FFF8F0"/>
            </a:solidFill>
            <a:ln w="19050" cap="sq">
              <a:solidFill>
                <a:srgbClr val="E67E22"/>
              </a:solidFill>
              <a:prstDash val="solid"/>
              <a:miter/>
            </a:ln>
          </p:spPr>
        </p:sp>
      </p:grpSp>
      <p:sp>
        <p:nvSpPr>
          <p:cNvPr name="TextBox 29" id="29"/>
          <p:cNvSpPr txBox="true"/>
          <p:nvPr/>
        </p:nvSpPr>
        <p:spPr>
          <a:xfrm rot="0">
            <a:off x="9953625" y="7734300"/>
            <a:ext cx="6191250" cy="284480"/>
          </a:xfrm>
          <a:prstGeom prst="rect">
            <a:avLst/>
          </a:prstGeom>
        </p:spPr>
        <p:txBody>
          <a:bodyPr anchor="t" rtlCol="false" tIns="0" lIns="0" bIns="0" rIns="0">
            <a:spAutoFit/>
          </a:bodyPr>
          <a:lstStyle/>
          <a:p>
            <a:pPr algn="ctr" marL="0" indent="0" lvl="0">
              <a:lnSpc>
                <a:spcPts val="2199"/>
              </a:lnSpc>
              <a:spcBef>
                <a:spcPct val="0"/>
              </a:spcBef>
            </a:pPr>
            <a:r>
              <a:rPr lang="en-US" sz="2199" strike="noStrike" u="none">
                <a:solidFill>
                  <a:srgbClr val="E67E22"/>
                </a:solidFill>
                <a:latin typeface="Aileron"/>
                <a:ea typeface="Aileron"/>
                <a:cs typeface="Aileron"/>
                <a:sym typeface="Aileron"/>
              </a:rPr>
              <a:t>Within-Group Variance  </a:t>
            </a:r>
            <a:r>
              <a:rPr lang="en-US" b="true" sz="2199" strike="noStrike" u="none">
                <a:solidFill>
                  <a:srgbClr val="E67E22"/>
                </a:solidFill>
                <a:latin typeface="Aileron Bold"/>
                <a:ea typeface="Aileron Bold"/>
                <a:cs typeface="Aileron Bold"/>
                <a:sym typeface="Aileron Bold"/>
              </a:rPr>
              <a:t>↓ decreases</a:t>
            </a:r>
          </a:p>
        </p:txBody>
      </p:sp>
      <p:sp>
        <p:nvSpPr>
          <p:cNvPr name="TextBox 30" id="30"/>
          <p:cNvSpPr txBox="true"/>
          <p:nvPr/>
        </p:nvSpPr>
        <p:spPr>
          <a:xfrm rot="0">
            <a:off x="8667750" y="8448675"/>
            <a:ext cx="952500" cy="462280"/>
          </a:xfrm>
          <a:prstGeom prst="rect">
            <a:avLst/>
          </a:prstGeom>
        </p:spPr>
        <p:txBody>
          <a:bodyPr anchor="t" rtlCol="false" tIns="0" lIns="0" bIns="0" rIns="0">
            <a:spAutoFit/>
          </a:bodyPr>
          <a:lstStyle/>
          <a:p>
            <a:pPr algn="ctr" marL="0" indent="0" lvl="0">
              <a:lnSpc>
                <a:spcPts val="3200"/>
              </a:lnSpc>
              <a:spcBef>
                <a:spcPct val="0"/>
              </a:spcBef>
            </a:pPr>
            <a:r>
              <a:rPr lang="en-US" sz="3200" strike="noStrike" u="none">
                <a:solidFill>
                  <a:srgbClr val="1A2E5A"/>
                </a:solidFill>
                <a:latin typeface="Telegraf"/>
                <a:ea typeface="Telegraf"/>
                <a:cs typeface="Telegraf"/>
                <a:sym typeface="Telegraf"/>
              </a:rPr>
              <a:t>↓</a:t>
            </a:r>
          </a:p>
        </p:txBody>
      </p:sp>
      <p:grpSp>
        <p:nvGrpSpPr>
          <p:cNvPr name="Group 31" id="31"/>
          <p:cNvGrpSpPr/>
          <p:nvPr/>
        </p:nvGrpSpPr>
        <p:grpSpPr>
          <a:xfrm rot="0">
            <a:off x="5334000" y="8810625"/>
            <a:ext cx="7620000" cy="666750"/>
            <a:chOff x="0" y="0"/>
            <a:chExt cx="10160000" cy="889000"/>
          </a:xfrm>
        </p:grpSpPr>
        <p:sp>
          <p:nvSpPr>
            <p:cNvPr name="Freeform 32" id="32"/>
            <p:cNvSpPr/>
            <p:nvPr/>
          </p:nvSpPr>
          <p:spPr>
            <a:xfrm flipH="false" flipV="false" rot="0">
              <a:off x="0" y="0"/>
              <a:ext cx="10160000" cy="889000"/>
            </a:xfrm>
            <a:custGeom>
              <a:avLst/>
              <a:gdLst/>
              <a:ahLst/>
              <a:cxnLst/>
              <a:rect r="r" b="b" t="t" l="l"/>
              <a:pathLst>
                <a:path h="889000" w="10160000">
                  <a:moveTo>
                    <a:pt x="88900" y="0"/>
                  </a:moveTo>
                  <a:lnTo>
                    <a:pt x="10071100" y="0"/>
                  </a:lnTo>
                  <a:cubicBezTo>
                    <a:pt x="10120198" y="0"/>
                    <a:pt x="10160000" y="39802"/>
                    <a:pt x="10160000" y="88900"/>
                  </a:cubicBezTo>
                  <a:lnTo>
                    <a:pt x="10160000" y="800100"/>
                  </a:lnTo>
                  <a:cubicBezTo>
                    <a:pt x="10160000" y="849198"/>
                    <a:pt x="10120198" y="889000"/>
                    <a:pt x="10071100" y="889000"/>
                  </a:cubicBezTo>
                  <a:lnTo>
                    <a:pt x="88900" y="889000"/>
                  </a:lnTo>
                  <a:cubicBezTo>
                    <a:pt x="39802" y="889000"/>
                    <a:pt x="0" y="849198"/>
                    <a:pt x="0" y="800100"/>
                  </a:cubicBezTo>
                  <a:lnTo>
                    <a:pt x="0" y="88900"/>
                  </a:lnTo>
                  <a:cubicBezTo>
                    <a:pt x="0" y="39802"/>
                    <a:pt x="39802" y="0"/>
                    <a:pt x="88900" y="0"/>
                  </a:cubicBezTo>
                  <a:close/>
                </a:path>
              </a:pathLst>
            </a:custGeom>
            <a:solidFill>
              <a:srgbClr val="27AE60"/>
            </a:solidFill>
          </p:spPr>
        </p:sp>
      </p:grpSp>
      <p:sp>
        <p:nvSpPr>
          <p:cNvPr name="TextBox 33" id="33"/>
          <p:cNvSpPr txBox="true"/>
          <p:nvPr/>
        </p:nvSpPr>
        <p:spPr>
          <a:xfrm rot="0">
            <a:off x="5572125" y="8991600"/>
            <a:ext cx="7143750" cy="313055"/>
          </a:xfrm>
          <a:prstGeom prst="rect">
            <a:avLst/>
          </a:prstGeom>
        </p:spPr>
        <p:txBody>
          <a:bodyPr anchor="t" rtlCol="false" tIns="0" lIns="0" bIns="0" rIns="0">
            <a:spAutoFit/>
          </a:bodyPr>
          <a:lstStyle/>
          <a:p>
            <a:pPr algn="ctr" marL="0" indent="0" lvl="0">
              <a:lnSpc>
                <a:spcPts val="2199"/>
              </a:lnSpc>
              <a:spcBef>
                <a:spcPct val="0"/>
              </a:spcBef>
            </a:pPr>
            <a:r>
              <a:rPr lang="en-US" sz="2199" strike="noStrike" u="none">
                <a:solidFill>
                  <a:srgbClr val="FFFFFF"/>
                </a:solidFill>
                <a:latin typeface="Telegraf"/>
                <a:ea typeface="Telegraf"/>
                <a:cs typeface="Telegraf"/>
                <a:sym typeface="Telegraf"/>
              </a:rPr>
              <a:t>F-ratio is LARGE  →  Significant difference</a:t>
            </a:r>
          </a:p>
        </p:txBody>
      </p:sp>
      <p:sp>
        <p:nvSpPr>
          <p:cNvPr name="TextBox 34" id="34"/>
          <p:cNvSpPr txBox="true"/>
          <p:nvPr/>
        </p:nvSpPr>
        <p:spPr>
          <a:xfrm rot="0">
            <a:off x="1524000" y="9620250"/>
            <a:ext cx="15240000" cy="266700"/>
          </a:xfrm>
          <a:prstGeom prst="rect">
            <a:avLst/>
          </a:prstGeom>
        </p:spPr>
        <p:txBody>
          <a:bodyPr anchor="t" rtlCol="false" tIns="0" lIns="0" bIns="0" rIns="0">
            <a:spAutoFit/>
          </a:bodyPr>
          <a:lstStyle/>
          <a:p>
            <a:pPr algn="ctr" marL="0" indent="0" lvl="0">
              <a:lnSpc>
                <a:spcPts val="2160"/>
              </a:lnSpc>
              <a:spcBef>
                <a:spcPct val="0"/>
              </a:spcBef>
            </a:pPr>
            <a:r>
              <a:rPr lang="en-US" b="true" sz="1800" strike="noStrike" u="none">
                <a:solidFill>
                  <a:srgbClr val="1A2E5A"/>
                </a:solidFill>
                <a:latin typeface="Aileron Bold"/>
                <a:ea typeface="Aileron Bold"/>
                <a:cs typeface="Aileron Bold"/>
                <a:sym typeface="Aileron Bold"/>
              </a:rPr>
              <a:t>This is the logic of the F-ratio:</a:t>
            </a:r>
            <a:r>
              <a:rPr lang="en-US" sz="1800" strike="noStrike" u="none">
                <a:solidFill>
                  <a:srgbClr val="1A2E5A"/>
                </a:solidFill>
                <a:latin typeface="Aileron"/>
                <a:ea typeface="Aileron"/>
                <a:cs typeface="Aileron"/>
                <a:sym typeface="Aileron"/>
              </a:rPr>
              <a:t> it measures how much group means differ relative to how much data varies within groups.</a:t>
            </a:r>
          </a:p>
        </p:txBody>
      </p:sp>
      <p:sp>
        <p:nvSpPr>
          <p:cNvPr name="TextBox 35" id="35"/>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10.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Understanding Variance</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10</a:t>
            </a:r>
          </a:p>
        </p:txBody>
      </p:sp>
      <p:grpSp>
        <p:nvGrpSpPr>
          <p:cNvPr name="Group 6" id="6"/>
          <p:cNvGrpSpPr/>
          <p:nvPr/>
        </p:nvGrpSpPr>
        <p:grpSpPr>
          <a:xfrm rot="0">
            <a:off x="952500" y="1238250"/>
            <a:ext cx="16383000" cy="952500"/>
            <a:chOff x="0" y="0"/>
            <a:chExt cx="21844000" cy="1270000"/>
          </a:xfrm>
        </p:grpSpPr>
        <p:sp>
          <p:nvSpPr>
            <p:cNvPr name="Freeform 7" id="7"/>
            <p:cNvSpPr/>
            <p:nvPr/>
          </p:nvSpPr>
          <p:spPr>
            <a:xfrm flipH="false" flipV="false" rot="0">
              <a:off x="0" y="0"/>
              <a:ext cx="21844000" cy="1270000"/>
            </a:xfrm>
            <a:custGeom>
              <a:avLst/>
              <a:gdLst/>
              <a:ahLst/>
              <a:cxnLst/>
              <a:rect r="r" b="b" t="t" l="l"/>
              <a:pathLst>
                <a:path h="1270000" w="21844000">
                  <a:moveTo>
                    <a:pt x="127000" y="0"/>
                  </a:moveTo>
                  <a:lnTo>
                    <a:pt x="21717000" y="0"/>
                  </a:lnTo>
                  <a:cubicBezTo>
                    <a:pt x="21787140" y="0"/>
                    <a:pt x="21844000" y="56860"/>
                    <a:pt x="21844000" y="127000"/>
                  </a:cubicBezTo>
                  <a:lnTo>
                    <a:pt x="21844000" y="1143000"/>
                  </a:lnTo>
                  <a:cubicBezTo>
                    <a:pt x="21844000" y="1213140"/>
                    <a:pt x="21787140" y="1270000"/>
                    <a:pt x="21717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1A2E5A"/>
            </a:solidFill>
          </p:spPr>
        </p:sp>
      </p:grpSp>
      <p:sp>
        <p:nvSpPr>
          <p:cNvPr name="TextBox 8" id="8"/>
          <p:cNvSpPr txBox="true"/>
          <p:nvPr/>
        </p:nvSpPr>
        <p:spPr>
          <a:xfrm rot="0">
            <a:off x="1524000" y="1524000"/>
            <a:ext cx="15240000" cy="380365"/>
          </a:xfrm>
          <a:prstGeom prst="rect">
            <a:avLst/>
          </a:prstGeom>
        </p:spPr>
        <p:txBody>
          <a:bodyPr anchor="t" rtlCol="false" tIns="0" lIns="0" bIns="0" rIns="0">
            <a:spAutoFit/>
          </a:bodyPr>
          <a:lstStyle/>
          <a:p>
            <a:pPr algn="ctr" marL="0" indent="0" lvl="0">
              <a:lnSpc>
                <a:spcPts val="2600"/>
              </a:lnSpc>
              <a:spcBef>
                <a:spcPct val="0"/>
              </a:spcBef>
            </a:pPr>
            <a:r>
              <a:rPr lang="en-US" sz="2600" strike="noStrike" u="none">
                <a:solidFill>
                  <a:srgbClr val="FFFFFF"/>
                </a:solidFill>
                <a:latin typeface="Telegraf"/>
                <a:ea typeface="Telegraf"/>
                <a:cs typeface="Telegraf"/>
                <a:sym typeface="Telegraf"/>
              </a:rPr>
              <a:t>Variance measures how spread out data points are from the mean.</a:t>
            </a:r>
          </a:p>
        </p:txBody>
      </p:sp>
      <p:sp>
        <p:nvSpPr>
          <p:cNvPr name="TextBox 9" id="9"/>
          <p:cNvSpPr txBox="true"/>
          <p:nvPr/>
        </p:nvSpPr>
        <p:spPr>
          <a:xfrm rot="0">
            <a:off x="952500" y="2466975"/>
            <a:ext cx="16383000" cy="689610"/>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Variance is calculated as the average of squared deviations from the mean. Understanding variance is essential for ANOVA because it helps us determine whether differences between groups are meaningful or simply due to natural variation.</a:t>
            </a:r>
          </a:p>
        </p:txBody>
      </p:sp>
      <p:grpSp>
        <p:nvGrpSpPr>
          <p:cNvPr name="Group 10" id="10"/>
          <p:cNvGrpSpPr/>
          <p:nvPr/>
        </p:nvGrpSpPr>
        <p:grpSpPr>
          <a:xfrm rot="0">
            <a:off x="952500" y="3810000"/>
            <a:ext cx="7620000" cy="3619500"/>
            <a:chOff x="0" y="0"/>
            <a:chExt cx="10160000" cy="4826000"/>
          </a:xfrm>
        </p:grpSpPr>
        <p:sp>
          <p:nvSpPr>
            <p:cNvPr name="Freeform 11" id="11"/>
            <p:cNvSpPr/>
            <p:nvPr/>
          </p:nvSpPr>
          <p:spPr>
            <a:xfrm flipH="false" flipV="false" rot="0">
              <a:off x="0" y="0"/>
              <a:ext cx="10160000" cy="4826000"/>
            </a:xfrm>
            <a:custGeom>
              <a:avLst/>
              <a:gdLst/>
              <a:ahLst/>
              <a:cxnLst/>
              <a:rect r="r" b="b" t="t" l="l"/>
              <a:pathLst>
                <a:path h="4826000" w="10160000">
                  <a:moveTo>
                    <a:pt x="482600" y="0"/>
                  </a:moveTo>
                  <a:lnTo>
                    <a:pt x="9677400" y="0"/>
                  </a:lnTo>
                  <a:cubicBezTo>
                    <a:pt x="9943933" y="0"/>
                    <a:pt x="10160000" y="216067"/>
                    <a:pt x="10160000" y="482600"/>
                  </a:cubicBezTo>
                  <a:lnTo>
                    <a:pt x="10160000" y="4343400"/>
                  </a:lnTo>
                  <a:cubicBezTo>
                    <a:pt x="10160000" y="4609933"/>
                    <a:pt x="9943933" y="4826000"/>
                    <a:pt x="9677400" y="4826000"/>
                  </a:cubicBezTo>
                  <a:lnTo>
                    <a:pt x="482600" y="4826000"/>
                  </a:lnTo>
                  <a:cubicBezTo>
                    <a:pt x="216067" y="4826000"/>
                    <a:pt x="0" y="4609933"/>
                    <a:pt x="0" y="4343400"/>
                  </a:cubicBezTo>
                  <a:lnTo>
                    <a:pt x="0" y="482600"/>
                  </a:lnTo>
                  <a:cubicBezTo>
                    <a:pt x="0" y="216067"/>
                    <a:pt x="216067" y="0"/>
                    <a:pt x="482600" y="0"/>
                  </a:cubicBezTo>
                  <a:close/>
                </a:path>
              </a:pathLst>
            </a:custGeom>
            <a:solidFill>
              <a:srgbClr val="EEF2FF"/>
            </a:solidFill>
            <a:ln w="19050" cap="sq">
              <a:solidFill>
                <a:srgbClr val="2145B2"/>
              </a:solidFill>
              <a:prstDash val="solid"/>
              <a:miter/>
            </a:ln>
          </p:spPr>
        </p:sp>
      </p:grpSp>
      <p:sp>
        <p:nvSpPr>
          <p:cNvPr name="TextBox 12" id="12"/>
          <p:cNvSpPr txBox="true"/>
          <p:nvPr/>
        </p:nvSpPr>
        <p:spPr>
          <a:xfrm rot="0">
            <a:off x="1428750" y="4057650"/>
            <a:ext cx="6667500" cy="356235"/>
          </a:xfrm>
          <a:prstGeom prst="rect">
            <a:avLst/>
          </a:prstGeom>
        </p:spPr>
        <p:txBody>
          <a:bodyPr anchor="t" rtlCol="false" tIns="0" lIns="0" bIns="0" rIns="0">
            <a:spAutoFit/>
          </a:bodyPr>
          <a:lstStyle/>
          <a:p>
            <a:pPr algn="ctr" marL="0" indent="0" lvl="0">
              <a:lnSpc>
                <a:spcPts val="2400"/>
              </a:lnSpc>
              <a:spcBef>
                <a:spcPct val="0"/>
              </a:spcBef>
            </a:pPr>
            <a:r>
              <a:rPr lang="en-US" b="true" sz="2400" strike="noStrike" u="none">
                <a:solidFill>
                  <a:srgbClr val="2145B2"/>
                </a:solidFill>
                <a:latin typeface="Telegraf Bold"/>
                <a:ea typeface="Telegraf Bold"/>
                <a:cs typeface="Telegraf Bold"/>
                <a:sym typeface="Telegraf Bold"/>
              </a:rPr>
              <a:t>Low Variance</a:t>
            </a:r>
          </a:p>
        </p:txBody>
      </p:sp>
      <p:sp>
        <p:nvSpPr>
          <p:cNvPr name="TextBox 13" id="13"/>
          <p:cNvSpPr txBox="true"/>
          <p:nvPr/>
        </p:nvSpPr>
        <p:spPr>
          <a:xfrm rot="0">
            <a:off x="1428750" y="4457700"/>
            <a:ext cx="666750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555555"/>
                </a:solidFill>
                <a:latin typeface="Aileron"/>
                <a:ea typeface="Aileron"/>
                <a:cs typeface="Aileron"/>
                <a:sym typeface="Aileron"/>
              </a:rPr>
              <a:t>Data points are close together</a:t>
            </a:r>
          </a:p>
        </p:txBody>
      </p:sp>
      <p:grpSp>
        <p:nvGrpSpPr>
          <p:cNvPr name="Group 14" id="14"/>
          <p:cNvGrpSpPr/>
          <p:nvPr/>
        </p:nvGrpSpPr>
        <p:grpSpPr>
          <a:xfrm rot="0">
            <a:off x="4381500" y="5524500"/>
            <a:ext cx="152400" cy="152400"/>
            <a:chOff x="0" y="0"/>
            <a:chExt cx="203200" cy="203200"/>
          </a:xfrm>
        </p:grpSpPr>
        <p:sp>
          <p:nvSpPr>
            <p:cNvPr name="Freeform 15" id="15"/>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16" id="16"/>
          <p:cNvGrpSpPr/>
          <p:nvPr/>
        </p:nvGrpSpPr>
        <p:grpSpPr>
          <a:xfrm rot="0">
            <a:off x="4953000" y="5619750"/>
            <a:ext cx="152400" cy="152400"/>
            <a:chOff x="0" y="0"/>
            <a:chExt cx="203200" cy="203200"/>
          </a:xfrm>
        </p:grpSpPr>
        <p:sp>
          <p:nvSpPr>
            <p:cNvPr name="Freeform 17" id="17"/>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18" id="18"/>
          <p:cNvGrpSpPr/>
          <p:nvPr/>
        </p:nvGrpSpPr>
        <p:grpSpPr>
          <a:xfrm rot="0">
            <a:off x="4667250" y="5905500"/>
            <a:ext cx="152400" cy="152400"/>
            <a:chOff x="0" y="0"/>
            <a:chExt cx="203200" cy="203200"/>
          </a:xfrm>
        </p:grpSpPr>
        <p:sp>
          <p:nvSpPr>
            <p:cNvPr name="Freeform 19" id="19"/>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20" id="20"/>
          <p:cNvGrpSpPr/>
          <p:nvPr/>
        </p:nvGrpSpPr>
        <p:grpSpPr>
          <a:xfrm rot="0">
            <a:off x="5048250" y="6038850"/>
            <a:ext cx="152400" cy="152400"/>
            <a:chOff x="0" y="0"/>
            <a:chExt cx="203200" cy="203200"/>
          </a:xfrm>
        </p:grpSpPr>
        <p:sp>
          <p:nvSpPr>
            <p:cNvPr name="Freeform 21" id="21"/>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22" id="22"/>
          <p:cNvGrpSpPr/>
          <p:nvPr/>
        </p:nvGrpSpPr>
        <p:grpSpPr>
          <a:xfrm rot="0">
            <a:off x="4533900" y="5715000"/>
            <a:ext cx="152400" cy="152400"/>
            <a:chOff x="0" y="0"/>
            <a:chExt cx="203200" cy="203200"/>
          </a:xfrm>
        </p:grpSpPr>
        <p:sp>
          <p:nvSpPr>
            <p:cNvPr name="Freeform 23" id="23"/>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24" id="24"/>
          <p:cNvGrpSpPr/>
          <p:nvPr/>
        </p:nvGrpSpPr>
        <p:grpSpPr>
          <a:xfrm rot="0">
            <a:off x="4914900" y="5467350"/>
            <a:ext cx="152400" cy="152400"/>
            <a:chOff x="0" y="0"/>
            <a:chExt cx="203200" cy="203200"/>
          </a:xfrm>
        </p:grpSpPr>
        <p:sp>
          <p:nvSpPr>
            <p:cNvPr name="Freeform 25" id="25"/>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26" id="26"/>
          <p:cNvGrpSpPr/>
          <p:nvPr/>
        </p:nvGrpSpPr>
        <p:grpSpPr>
          <a:xfrm rot="0">
            <a:off x="4610100" y="6000750"/>
            <a:ext cx="152400" cy="152400"/>
            <a:chOff x="0" y="0"/>
            <a:chExt cx="203200" cy="203200"/>
          </a:xfrm>
        </p:grpSpPr>
        <p:sp>
          <p:nvSpPr>
            <p:cNvPr name="Freeform 27" id="27"/>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28" id="28"/>
          <p:cNvGrpSpPr/>
          <p:nvPr/>
        </p:nvGrpSpPr>
        <p:grpSpPr>
          <a:xfrm rot="0">
            <a:off x="4819650" y="5753100"/>
            <a:ext cx="152400" cy="152400"/>
            <a:chOff x="0" y="0"/>
            <a:chExt cx="203200" cy="203200"/>
          </a:xfrm>
        </p:grpSpPr>
        <p:sp>
          <p:nvSpPr>
            <p:cNvPr name="Freeform 29" id="29"/>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30" id="30"/>
          <p:cNvGrpSpPr/>
          <p:nvPr/>
        </p:nvGrpSpPr>
        <p:grpSpPr>
          <a:xfrm rot="0">
            <a:off x="5105400" y="5905500"/>
            <a:ext cx="152400" cy="152400"/>
            <a:chOff x="0" y="0"/>
            <a:chExt cx="203200" cy="203200"/>
          </a:xfrm>
        </p:grpSpPr>
        <p:sp>
          <p:nvSpPr>
            <p:cNvPr name="Freeform 31" id="31"/>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32" id="32"/>
          <p:cNvGrpSpPr/>
          <p:nvPr/>
        </p:nvGrpSpPr>
        <p:grpSpPr>
          <a:xfrm rot="0">
            <a:off x="4476750" y="6096000"/>
            <a:ext cx="152400" cy="152400"/>
            <a:chOff x="0" y="0"/>
            <a:chExt cx="203200" cy="203200"/>
          </a:xfrm>
        </p:grpSpPr>
        <p:sp>
          <p:nvSpPr>
            <p:cNvPr name="Freeform 33" id="33"/>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34" id="34"/>
          <p:cNvGrpSpPr/>
          <p:nvPr/>
        </p:nvGrpSpPr>
        <p:grpSpPr>
          <a:xfrm rot="0">
            <a:off x="4762500" y="5581650"/>
            <a:ext cx="152400" cy="152400"/>
            <a:chOff x="0" y="0"/>
            <a:chExt cx="203200" cy="203200"/>
          </a:xfrm>
        </p:grpSpPr>
        <p:sp>
          <p:nvSpPr>
            <p:cNvPr name="Freeform 35" id="35"/>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36" id="36"/>
          <p:cNvGrpSpPr/>
          <p:nvPr/>
        </p:nvGrpSpPr>
        <p:grpSpPr>
          <a:xfrm rot="0">
            <a:off x="4991100" y="5657850"/>
            <a:ext cx="152400" cy="152400"/>
            <a:chOff x="0" y="0"/>
            <a:chExt cx="203200" cy="203200"/>
          </a:xfrm>
        </p:grpSpPr>
        <p:sp>
          <p:nvSpPr>
            <p:cNvPr name="Freeform 37" id="37"/>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38" id="38"/>
          <p:cNvGrpSpPr/>
          <p:nvPr/>
        </p:nvGrpSpPr>
        <p:grpSpPr>
          <a:xfrm rot="0">
            <a:off x="4572000" y="5962650"/>
            <a:ext cx="152400" cy="152400"/>
            <a:chOff x="0" y="0"/>
            <a:chExt cx="203200" cy="203200"/>
          </a:xfrm>
        </p:grpSpPr>
        <p:sp>
          <p:nvSpPr>
            <p:cNvPr name="Freeform 39" id="39"/>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40" id="40"/>
          <p:cNvGrpSpPr/>
          <p:nvPr/>
        </p:nvGrpSpPr>
        <p:grpSpPr>
          <a:xfrm rot="0">
            <a:off x="4857750" y="6153150"/>
            <a:ext cx="152400" cy="152400"/>
            <a:chOff x="0" y="0"/>
            <a:chExt cx="203200" cy="203200"/>
          </a:xfrm>
        </p:grpSpPr>
        <p:sp>
          <p:nvSpPr>
            <p:cNvPr name="Freeform 41" id="41"/>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42" id="42"/>
          <p:cNvGrpSpPr/>
          <p:nvPr/>
        </p:nvGrpSpPr>
        <p:grpSpPr>
          <a:xfrm rot="0">
            <a:off x="4419600" y="5619750"/>
            <a:ext cx="152400" cy="152400"/>
            <a:chOff x="0" y="0"/>
            <a:chExt cx="203200" cy="203200"/>
          </a:xfrm>
        </p:grpSpPr>
        <p:sp>
          <p:nvSpPr>
            <p:cNvPr name="Freeform 43" id="43"/>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44" id="44"/>
          <p:cNvGrpSpPr/>
          <p:nvPr/>
        </p:nvGrpSpPr>
        <p:grpSpPr>
          <a:xfrm rot="0">
            <a:off x="5143500" y="5715000"/>
            <a:ext cx="152400" cy="152400"/>
            <a:chOff x="0" y="0"/>
            <a:chExt cx="203200" cy="203200"/>
          </a:xfrm>
        </p:grpSpPr>
        <p:sp>
          <p:nvSpPr>
            <p:cNvPr name="Freeform 45" id="45"/>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46" id="46"/>
          <p:cNvGrpSpPr/>
          <p:nvPr/>
        </p:nvGrpSpPr>
        <p:grpSpPr>
          <a:xfrm rot="0">
            <a:off x="4705350" y="6038850"/>
            <a:ext cx="152400" cy="152400"/>
            <a:chOff x="0" y="0"/>
            <a:chExt cx="203200" cy="203200"/>
          </a:xfrm>
        </p:grpSpPr>
        <p:sp>
          <p:nvSpPr>
            <p:cNvPr name="Freeform 47" id="47"/>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48" id="48"/>
          <p:cNvGrpSpPr/>
          <p:nvPr/>
        </p:nvGrpSpPr>
        <p:grpSpPr>
          <a:xfrm rot="0">
            <a:off x="4895850" y="5524500"/>
            <a:ext cx="152400" cy="152400"/>
            <a:chOff x="0" y="0"/>
            <a:chExt cx="203200" cy="203200"/>
          </a:xfrm>
        </p:grpSpPr>
        <p:sp>
          <p:nvSpPr>
            <p:cNvPr name="Freeform 49" id="49"/>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50" id="50"/>
          <p:cNvGrpSpPr/>
          <p:nvPr/>
        </p:nvGrpSpPr>
        <p:grpSpPr>
          <a:xfrm rot="0">
            <a:off x="4495800" y="5867400"/>
            <a:ext cx="152400" cy="152400"/>
            <a:chOff x="0" y="0"/>
            <a:chExt cx="203200" cy="203200"/>
          </a:xfrm>
        </p:grpSpPr>
        <p:sp>
          <p:nvSpPr>
            <p:cNvPr name="Freeform 51" id="51"/>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grpSp>
        <p:nvGrpSpPr>
          <p:cNvPr name="Group 52" id="52"/>
          <p:cNvGrpSpPr/>
          <p:nvPr/>
        </p:nvGrpSpPr>
        <p:grpSpPr>
          <a:xfrm rot="0">
            <a:off x="4953000" y="6000750"/>
            <a:ext cx="152400" cy="152400"/>
            <a:chOff x="0" y="0"/>
            <a:chExt cx="203200" cy="203200"/>
          </a:xfrm>
        </p:grpSpPr>
        <p:sp>
          <p:nvSpPr>
            <p:cNvPr name="Freeform 53" id="53"/>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2145B2">
                <a:alpha val="69804"/>
              </a:srgbClr>
            </a:solidFill>
          </p:spPr>
        </p:sp>
      </p:grpSp>
      <p:sp>
        <p:nvSpPr>
          <p:cNvPr name="AutoShape 54" id="54"/>
          <p:cNvSpPr/>
          <p:nvPr/>
        </p:nvSpPr>
        <p:spPr>
          <a:xfrm>
            <a:off x="2381250" y="5810250"/>
            <a:ext cx="4762500" cy="0"/>
          </a:xfrm>
          <a:prstGeom prst="line">
            <a:avLst/>
          </a:prstGeom>
          <a:ln cap="rnd" w="19050">
            <a:solidFill>
              <a:srgbClr val="C0392B"/>
            </a:solidFill>
            <a:prstDash val="solid"/>
            <a:headEnd type="none" len="sm" w="sm"/>
            <a:tailEnd type="none" len="sm" w="sm"/>
          </a:ln>
        </p:spPr>
      </p:sp>
      <p:sp>
        <p:nvSpPr>
          <p:cNvPr name="TextBox 55" id="55"/>
          <p:cNvSpPr txBox="true"/>
          <p:nvPr/>
        </p:nvSpPr>
        <p:spPr>
          <a:xfrm rot="0">
            <a:off x="7239000" y="5638800"/>
            <a:ext cx="762000" cy="187960"/>
          </a:xfrm>
          <a:prstGeom prst="rect">
            <a:avLst/>
          </a:prstGeom>
        </p:spPr>
        <p:txBody>
          <a:bodyPr anchor="t" rtlCol="false" tIns="0" lIns="0" bIns="0" rIns="0">
            <a:spAutoFit/>
          </a:bodyPr>
          <a:lstStyle/>
          <a:p>
            <a:pPr algn="l" marL="0" indent="0" lvl="0">
              <a:lnSpc>
                <a:spcPts val="1400"/>
              </a:lnSpc>
              <a:spcBef>
                <a:spcPct val="0"/>
              </a:spcBef>
            </a:pPr>
            <a:r>
              <a:rPr lang="en-US" sz="1400" strike="noStrike" u="none">
                <a:solidFill>
                  <a:srgbClr val="C0392B"/>
                </a:solidFill>
                <a:latin typeface="Aileron"/>
                <a:ea typeface="Aileron"/>
                <a:cs typeface="Aileron"/>
                <a:sym typeface="Aileron"/>
              </a:rPr>
              <a:t>Mean</a:t>
            </a:r>
          </a:p>
        </p:txBody>
      </p:sp>
      <p:sp>
        <p:nvSpPr>
          <p:cNvPr name="TextBox 56" id="56"/>
          <p:cNvSpPr txBox="true"/>
          <p:nvPr/>
        </p:nvSpPr>
        <p:spPr>
          <a:xfrm rot="0">
            <a:off x="1428750" y="6838950"/>
            <a:ext cx="6667500" cy="245745"/>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2145B2"/>
                </a:solidFill>
                <a:latin typeface="Aileron Bold"/>
                <a:ea typeface="Aileron Bold"/>
                <a:cs typeface="Aileron Bold"/>
                <a:sym typeface="Aileron Bold"/>
              </a:rPr>
              <a:t>Predictable, consistent data</a:t>
            </a:r>
          </a:p>
        </p:txBody>
      </p:sp>
      <p:grpSp>
        <p:nvGrpSpPr>
          <p:cNvPr name="Group 57" id="57"/>
          <p:cNvGrpSpPr/>
          <p:nvPr/>
        </p:nvGrpSpPr>
        <p:grpSpPr>
          <a:xfrm rot="0">
            <a:off x="9715500" y="3810000"/>
            <a:ext cx="7620000" cy="3619500"/>
            <a:chOff x="0" y="0"/>
            <a:chExt cx="10160000" cy="4826000"/>
          </a:xfrm>
        </p:grpSpPr>
        <p:sp>
          <p:nvSpPr>
            <p:cNvPr name="Freeform 58" id="58"/>
            <p:cNvSpPr/>
            <p:nvPr/>
          </p:nvSpPr>
          <p:spPr>
            <a:xfrm flipH="false" flipV="false" rot="0">
              <a:off x="0" y="0"/>
              <a:ext cx="10160000" cy="4826000"/>
            </a:xfrm>
            <a:custGeom>
              <a:avLst/>
              <a:gdLst/>
              <a:ahLst/>
              <a:cxnLst/>
              <a:rect r="r" b="b" t="t" l="l"/>
              <a:pathLst>
                <a:path h="4826000" w="10160000">
                  <a:moveTo>
                    <a:pt x="482600" y="0"/>
                  </a:moveTo>
                  <a:lnTo>
                    <a:pt x="9677400" y="0"/>
                  </a:lnTo>
                  <a:cubicBezTo>
                    <a:pt x="9943933" y="0"/>
                    <a:pt x="10160000" y="216067"/>
                    <a:pt x="10160000" y="482600"/>
                  </a:cubicBezTo>
                  <a:lnTo>
                    <a:pt x="10160000" y="4343400"/>
                  </a:lnTo>
                  <a:cubicBezTo>
                    <a:pt x="10160000" y="4609933"/>
                    <a:pt x="9943933" y="4826000"/>
                    <a:pt x="9677400" y="4826000"/>
                  </a:cubicBezTo>
                  <a:lnTo>
                    <a:pt x="482600" y="4826000"/>
                  </a:lnTo>
                  <a:cubicBezTo>
                    <a:pt x="216067" y="4826000"/>
                    <a:pt x="0" y="4609933"/>
                    <a:pt x="0" y="4343400"/>
                  </a:cubicBezTo>
                  <a:lnTo>
                    <a:pt x="0" y="482600"/>
                  </a:lnTo>
                  <a:cubicBezTo>
                    <a:pt x="0" y="216067"/>
                    <a:pt x="216067" y="0"/>
                    <a:pt x="482600" y="0"/>
                  </a:cubicBezTo>
                  <a:close/>
                </a:path>
              </a:pathLst>
            </a:custGeom>
            <a:solidFill>
              <a:srgbClr val="FFF8F0"/>
            </a:solidFill>
            <a:ln w="19050" cap="sq">
              <a:solidFill>
                <a:srgbClr val="E67E22"/>
              </a:solidFill>
              <a:prstDash val="solid"/>
              <a:miter/>
            </a:ln>
          </p:spPr>
        </p:sp>
      </p:grpSp>
      <p:sp>
        <p:nvSpPr>
          <p:cNvPr name="TextBox 59" id="59"/>
          <p:cNvSpPr txBox="true"/>
          <p:nvPr/>
        </p:nvSpPr>
        <p:spPr>
          <a:xfrm rot="0">
            <a:off x="10191750" y="4057650"/>
            <a:ext cx="6667500" cy="356235"/>
          </a:xfrm>
          <a:prstGeom prst="rect">
            <a:avLst/>
          </a:prstGeom>
        </p:spPr>
        <p:txBody>
          <a:bodyPr anchor="t" rtlCol="false" tIns="0" lIns="0" bIns="0" rIns="0">
            <a:spAutoFit/>
          </a:bodyPr>
          <a:lstStyle/>
          <a:p>
            <a:pPr algn="ctr" marL="0" indent="0" lvl="0">
              <a:lnSpc>
                <a:spcPts val="2400"/>
              </a:lnSpc>
              <a:spcBef>
                <a:spcPct val="0"/>
              </a:spcBef>
            </a:pPr>
            <a:r>
              <a:rPr lang="en-US" b="true" sz="2400" strike="noStrike" u="none">
                <a:solidFill>
                  <a:srgbClr val="E67E22"/>
                </a:solidFill>
                <a:latin typeface="Telegraf Bold"/>
                <a:ea typeface="Telegraf Bold"/>
                <a:cs typeface="Telegraf Bold"/>
                <a:sym typeface="Telegraf Bold"/>
              </a:rPr>
              <a:t>High Variance</a:t>
            </a:r>
          </a:p>
        </p:txBody>
      </p:sp>
      <p:sp>
        <p:nvSpPr>
          <p:cNvPr name="TextBox 60" id="60"/>
          <p:cNvSpPr txBox="true"/>
          <p:nvPr/>
        </p:nvSpPr>
        <p:spPr>
          <a:xfrm rot="0">
            <a:off x="10191750" y="4457700"/>
            <a:ext cx="666750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555555"/>
                </a:solidFill>
                <a:latin typeface="Aileron"/>
                <a:ea typeface="Aileron"/>
                <a:cs typeface="Aileron"/>
                <a:sym typeface="Aileron"/>
              </a:rPr>
              <a:t>Data points are spread far apart</a:t>
            </a:r>
          </a:p>
        </p:txBody>
      </p:sp>
      <p:grpSp>
        <p:nvGrpSpPr>
          <p:cNvPr name="Group 61" id="61"/>
          <p:cNvGrpSpPr/>
          <p:nvPr/>
        </p:nvGrpSpPr>
        <p:grpSpPr>
          <a:xfrm rot="0">
            <a:off x="12763500" y="5238750"/>
            <a:ext cx="152400" cy="152400"/>
            <a:chOff x="0" y="0"/>
            <a:chExt cx="203200" cy="203200"/>
          </a:xfrm>
        </p:grpSpPr>
        <p:sp>
          <p:nvSpPr>
            <p:cNvPr name="Freeform 62" id="62"/>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63" id="63"/>
          <p:cNvGrpSpPr/>
          <p:nvPr/>
        </p:nvGrpSpPr>
        <p:grpSpPr>
          <a:xfrm rot="0">
            <a:off x="14382750" y="5334000"/>
            <a:ext cx="152400" cy="152400"/>
            <a:chOff x="0" y="0"/>
            <a:chExt cx="203200" cy="203200"/>
          </a:xfrm>
        </p:grpSpPr>
        <p:sp>
          <p:nvSpPr>
            <p:cNvPr name="Freeform 64" id="64"/>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65" id="65"/>
          <p:cNvGrpSpPr/>
          <p:nvPr/>
        </p:nvGrpSpPr>
        <p:grpSpPr>
          <a:xfrm rot="0">
            <a:off x="13144500" y="6096000"/>
            <a:ext cx="152400" cy="152400"/>
            <a:chOff x="0" y="0"/>
            <a:chExt cx="203200" cy="203200"/>
          </a:xfrm>
        </p:grpSpPr>
        <p:sp>
          <p:nvSpPr>
            <p:cNvPr name="Freeform 66" id="66"/>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67" id="67"/>
          <p:cNvGrpSpPr/>
          <p:nvPr/>
        </p:nvGrpSpPr>
        <p:grpSpPr>
          <a:xfrm rot="0">
            <a:off x="14192250" y="6334125"/>
            <a:ext cx="152400" cy="152400"/>
            <a:chOff x="0" y="0"/>
            <a:chExt cx="203200" cy="203200"/>
          </a:xfrm>
        </p:grpSpPr>
        <p:sp>
          <p:nvSpPr>
            <p:cNvPr name="Freeform 68" id="68"/>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69" id="69"/>
          <p:cNvGrpSpPr/>
          <p:nvPr/>
        </p:nvGrpSpPr>
        <p:grpSpPr>
          <a:xfrm rot="0">
            <a:off x="12954000" y="5572125"/>
            <a:ext cx="152400" cy="152400"/>
            <a:chOff x="0" y="0"/>
            <a:chExt cx="203200" cy="203200"/>
          </a:xfrm>
        </p:grpSpPr>
        <p:sp>
          <p:nvSpPr>
            <p:cNvPr name="Freeform 70" id="70"/>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71" id="71"/>
          <p:cNvGrpSpPr/>
          <p:nvPr/>
        </p:nvGrpSpPr>
        <p:grpSpPr>
          <a:xfrm rot="0">
            <a:off x="14001750" y="5143500"/>
            <a:ext cx="152400" cy="152400"/>
            <a:chOff x="0" y="0"/>
            <a:chExt cx="203200" cy="203200"/>
          </a:xfrm>
        </p:grpSpPr>
        <p:sp>
          <p:nvSpPr>
            <p:cNvPr name="Freeform 72" id="72"/>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73" id="73"/>
          <p:cNvGrpSpPr/>
          <p:nvPr/>
        </p:nvGrpSpPr>
        <p:grpSpPr>
          <a:xfrm rot="0">
            <a:off x="13239750" y="6381750"/>
            <a:ext cx="152400" cy="152400"/>
            <a:chOff x="0" y="0"/>
            <a:chExt cx="203200" cy="203200"/>
          </a:xfrm>
        </p:grpSpPr>
        <p:sp>
          <p:nvSpPr>
            <p:cNvPr name="Freeform 74" id="74"/>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75" id="75"/>
          <p:cNvGrpSpPr/>
          <p:nvPr/>
        </p:nvGrpSpPr>
        <p:grpSpPr>
          <a:xfrm rot="0">
            <a:off x="13668375" y="5381625"/>
            <a:ext cx="152400" cy="152400"/>
            <a:chOff x="0" y="0"/>
            <a:chExt cx="203200" cy="203200"/>
          </a:xfrm>
        </p:grpSpPr>
        <p:sp>
          <p:nvSpPr>
            <p:cNvPr name="Freeform 76" id="76"/>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77" id="77"/>
          <p:cNvGrpSpPr/>
          <p:nvPr/>
        </p:nvGrpSpPr>
        <p:grpSpPr>
          <a:xfrm rot="0">
            <a:off x="14335125" y="6000750"/>
            <a:ext cx="152400" cy="152400"/>
            <a:chOff x="0" y="0"/>
            <a:chExt cx="203200" cy="203200"/>
          </a:xfrm>
        </p:grpSpPr>
        <p:sp>
          <p:nvSpPr>
            <p:cNvPr name="Freeform 78" id="78"/>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79" id="79"/>
          <p:cNvGrpSpPr/>
          <p:nvPr/>
        </p:nvGrpSpPr>
        <p:grpSpPr>
          <a:xfrm rot="0">
            <a:off x="12811125" y="6238875"/>
            <a:ext cx="152400" cy="152400"/>
            <a:chOff x="0" y="0"/>
            <a:chExt cx="203200" cy="203200"/>
          </a:xfrm>
        </p:grpSpPr>
        <p:sp>
          <p:nvSpPr>
            <p:cNvPr name="Freeform 80" id="80"/>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81" id="81"/>
          <p:cNvGrpSpPr/>
          <p:nvPr/>
        </p:nvGrpSpPr>
        <p:grpSpPr>
          <a:xfrm rot="0">
            <a:off x="13525500" y="5191125"/>
            <a:ext cx="152400" cy="152400"/>
            <a:chOff x="0" y="0"/>
            <a:chExt cx="203200" cy="203200"/>
          </a:xfrm>
        </p:grpSpPr>
        <p:sp>
          <p:nvSpPr>
            <p:cNvPr name="Freeform 82" id="82"/>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83" id="83"/>
          <p:cNvGrpSpPr/>
          <p:nvPr/>
        </p:nvGrpSpPr>
        <p:grpSpPr>
          <a:xfrm rot="0">
            <a:off x="14097000" y="5524500"/>
            <a:ext cx="152400" cy="152400"/>
            <a:chOff x="0" y="0"/>
            <a:chExt cx="203200" cy="203200"/>
          </a:xfrm>
        </p:grpSpPr>
        <p:sp>
          <p:nvSpPr>
            <p:cNvPr name="Freeform 84" id="84"/>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85" id="85"/>
          <p:cNvGrpSpPr/>
          <p:nvPr/>
        </p:nvGrpSpPr>
        <p:grpSpPr>
          <a:xfrm rot="0">
            <a:off x="13049250" y="6191250"/>
            <a:ext cx="152400" cy="152400"/>
            <a:chOff x="0" y="0"/>
            <a:chExt cx="203200" cy="203200"/>
          </a:xfrm>
        </p:grpSpPr>
        <p:sp>
          <p:nvSpPr>
            <p:cNvPr name="Freeform 86" id="86"/>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87" id="87"/>
          <p:cNvGrpSpPr/>
          <p:nvPr/>
        </p:nvGrpSpPr>
        <p:grpSpPr>
          <a:xfrm rot="0">
            <a:off x="13763625" y="6477000"/>
            <a:ext cx="152400" cy="152400"/>
            <a:chOff x="0" y="0"/>
            <a:chExt cx="203200" cy="203200"/>
          </a:xfrm>
        </p:grpSpPr>
        <p:sp>
          <p:nvSpPr>
            <p:cNvPr name="Freeform 88" id="88"/>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89" id="89"/>
          <p:cNvGrpSpPr/>
          <p:nvPr/>
        </p:nvGrpSpPr>
        <p:grpSpPr>
          <a:xfrm rot="0">
            <a:off x="12668250" y="5667375"/>
            <a:ext cx="152400" cy="152400"/>
            <a:chOff x="0" y="0"/>
            <a:chExt cx="203200" cy="203200"/>
          </a:xfrm>
        </p:grpSpPr>
        <p:sp>
          <p:nvSpPr>
            <p:cNvPr name="Freeform 90" id="90"/>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91" id="91"/>
          <p:cNvGrpSpPr/>
          <p:nvPr/>
        </p:nvGrpSpPr>
        <p:grpSpPr>
          <a:xfrm rot="0">
            <a:off x="14430375" y="5715000"/>
            <a:ext cx="152400" cy="152400"/>
            <a:chOff x="0" y="0"/>
            <a:chExt cx="203200" cy="203200"/>
          </a:xfrm>
        </p:grpSpPr>
        <p:sp>
          <p:nvSpPr>
            <p:cNvPr name="Freeform 92" id="92"/>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93" id="93"/>
          <p:cNvGrpSpPr/>
          <p:nvPr/>
        </p:nvGrpSpPr>
        <p:grpSpPr>
          <a:xfrm rot="0">
            <a:off x="13382625" y="6334125"/>
            <a:ext cx="152400" cy="152400"/>
            <a:chOff x="0" y="0"/>
            <a:chExt cx="203200" cy="203200"/>
          </a:xfrm>
        </p:grpSpPr>
        <p:sp>
          <p:nvSpPr>
            <p:cNvPr name="Freeform 94" id="94"/>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95" id="95"/>
          <p:cNvGrpSpPr/>
          <p:nvPr/>
        </p:nvGrpSpPr>
        <p:grpSpPr>
          <a:xfrm rot="0">
            <a:off x="13858875" y="5238750"/>
            <a:ext cx="152400" cy="152400"/>
            <a:chOff x="0" y="0"/>
            <a:chExt cx="203200" cy="203200"/>
          </a:xfrm>
        </p:grpSpPr>
        <p:sp>
          <p:nvSpPr>
            <p:cNvPr name="Freeform 96" id="96"/>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97" id="97"/>
          <p:cNvGrpSpPr/>
          <p:nvPr/>
        </p:nvGrpSpPr>
        <p:grpSpPr>
          <a:xfrm rot="0">
            <a:off x="12858750" y="5953125"/>
            <a:ext cx="152400" cy="152400"/>
            <a:chOff x="0" y="0"/>
            <a:chExt cx="203200" cy="203200"/>
          </a:xfrm>
        </p:grpSpPr>
        <p:sp>
          <p:nvSpPr>
            <p:cNvPr name="Freeform 98" id="98"/>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grpSp>
        <p:nvGrpSpPr>
          <p:cNvPr name="Group 99" id="99"/>
          <p:cNvGrpSpPr/>
          <p:nvPr/>
        </p:nvGrpSpPr>
        <p:grpSpPr>
          <a:xfrm rot="0">
            <a:off x="14049375" y="6238875"/>
            <a:ext cx="152400" cy="152400"/>
            <a:chOff x="0" y="0"/>
            <a:chExt cx="203200" cy="203200"/>
          </a:xfrm>
        </p:grpSpPr>
        <p:sp>
          <p:nvSpPr>
            <p:cNvPr name="Freeform 100" id="100"/>
            <p:cNvSpPr/>
            <p:nvPr/>
          </p:nvSpPr>
          <p:spPr>
            <a:xfrm flipH="false" flipV="false" rot="0">
              <a:off x="0" y="0"/>
              <a:ext cx="203200" cy="203200"/>
            </a:xfrm>
            <a:custGeom>
              <a:avLst/>
              <a:gdLst/>
              <a:ahLst/>
              <a:cxnLst/>
              <a:rect r="r" b="b" t="t" l="l"/>
              <a:pathLst>
                <a:path h="203200" w="203200">
                  <a:moveTo>
                    <a:pt x="101600" y="0"/>
                  </a:moveTo>
                  <a:cubicBezTo>
                    <a:pt x="45488" y="0"/>
                    <a:pt x="0" y="45488"/>
                    <a:pt x="0" y="101600"/>
                  </a:cubicBezTo>
                  <a:cubicBezTo>
                    <a:pt x="0" y="157712"/>
                    <a:pt x="45488" y="203200"/>
                    <a:pt x="101600" y="203200"/>
                  </a:cubicBezTo>
                  <a:cubicBezTo>
                    <a:pt x="157712" y="203200"/>
                    <a:pt x="203200" y="157712"/>
                    <a:pt x="203200" y="101600"/>
                  </a:cubicBezTo>
                  <a:cubicBezTo>
                    <a:pt x="203200" y="45488"/>
                    <a:pt x="157712" y="0"/>
                    <a:pt x="101600" y="0"/>
                  </a:cubicBezTo>
                  <a:close/>
                </a:path>
              </a:pathLst>
            </a:custGeom>
            <a:solidFill>
              <a:srgbClr val="E67E22">
                <a:alpha val="69804"/>
              </a:srgbClr>
            </a:solidFill>
          </p:spPr>
        </p:sp>
      </p:grpSp>
      <p:sp>
        <p:nvSpPr>
          <p:cNvPr name="AutoShape 101" id="101"/>
          <p:cNvSpPr/>
          <p:nvPr/>
        </p:nvSpPr>
        <p:spPr>
          <a:xfrm>
            <a:off x="11144250" y="5810250"/>
            <a:ext cx="4762500" cy="0"/>
          </a:xfrm>
          <a:prstGeom prst="line">
            <a:avLst/>
          </a:prstGeom>
          <a:ln cap="rnd" w="19050">
            <a:solidFill>
              <a:srgbClr val="C0392B"/>
            </a:solidFill>
            <a:prstDash val="solid"/>
            <a:headEnd type="none" len="sm" w="sm"/>
            <a:tailEnd type="none" len="sm" w="sm"/>
          </a:ln>
        </p:spPr>
      </p:sp>
      <p:sp>
        <p:nvSpPr>
          <p:cNvPr name="TextBox 102" id="102"/>
          <p:cNvSpPr txBox="true"/>
          <p:nvPr/>
        </p:nvSpPr>
        <p:spPr>
          <a:xfrm rot="0">
            <a:off x="16002000" y="5638800"/>
            <a:ext cx="762000" cy="187960"/>
          </a:xfrm>
          <a:prstGeom prst="rect">
            <a:avLst/>
          </a:prstGeom>
        </p:spPr>
        <p:txBody>
          <a:bodyPr anchor="t" rtlCol="false" tIns="0" lIns="0" bIns="0" rIns="0">
            <a:spAutoFit/>
          </a:bodyPr>
          <a:lstStyle/>
          <a:p>
            <a:pPr algn="l" marL="0" indent="0" lvl="0">
              <a:lnSpc>
                <a:spcPts val="1400"/>
              </a:lnSpc>
              <a:spcBef>
                <a:spcPct val="0"/>
              </a:spcBef>
            </a:pPr>
            <a:r>
              <a:rPr lang="en-US" sz="1400" strike="noStrike" u="none">
                <a:solidFill>
                  <a:srgbClr val="C0392B"/>
                </a:solidFill>
                <a:latin typeface="Aileron"/>
                <a:ea typeface="Aileron"/>
                <a:cs typeface="Aileron"/>
                <a:sym typeface="Aileron"/>
              </a:rPr>
              <a:t>Mean</a:t>
            </a:r>
          </a:p>
        </p:txBody>
      </p:sp>
      <p:sp>
        <p:nvSpPr>
          <p:cNvPr name="TextBox 103" id="103"/>
          <p:cNvSpPr txBox="true"/>
          <p:nvPr/>
        </p:nvSpPr>
        <p:spPr>
          <a:xfrm rot="0">
            <a:off x="10191750" y="6838950"/>
            <a:ext cx="6667500" cy="245745"/>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E67E22"/>
                </a:solidFill>
                <a:latin typeface="Aileron Bold"/>
                <a:ea typeface="Aileron Bold"/>
                <a:cs typeface="Aileron Bold"/>
                <a:sym typeface="Aileron Bold"/>
              </a:rPr>
              <a:t>Unpredictable, noisy data</a:t>
            </a:r>
          </a:p>
        </p:txBody>
      </p:sp>
      <p:grpSp>
        <p:nvGrpSpPr>
          <p:cNvPr name="Group 104" id="104"/>
          <p:cNvGrpSpPr/>
          <p:nvPr/>
        </p:nvGrpSpPr>
        <p:grpSpPr>
          <a:xfrm rot="0">
            <a:off x="952500" y="7905750"/>
            <a:ext cx="16383000" cy="952500"/>
            <a:chOff x="0" y="0"/>
            <a:chExt cx="21844000" cy="1270000"/>
          </a:xfrm>
        </p:grpSpPr>
        <p:sp>
          <p:nvSpPr>
            <p:cNvPr name="Freeform 105" id="105"/>
            <p:cNvSpPr/>
            <p:nvPr/>
          </p:nvSpPr>
          <p:spPr>
            <a:xfrm flipH="false" flipV="false" rot="0">
              <a:off x="0" y="0"/>
              <a:ext cx="21844000" cy="1270000"/>
            </a:xfrm>
            <a:custGeom>
              <a:avLst/>
              <a:gdLst/>
              <a:ahLst/>
              <a:cxnLst/>
              <a:rect r="r" b="b" t="t" l="l"/>
              <a:pathLst>
                <a:path h="1270000" w="21844000">
                  <a:moveTo>
                    <a:pt x="127000" y="0"/>
                  </a:moveTo>
                  <a:lnTo>
                    <a:pt x="21717000" y="0"/>
                  </a:lnTo>
                  <a:cubicBezTo>
                    <a:pt x="21787140" y="0"/>
                    <a:pt x="21844000" y="56860"/>
                    <a:pt x="21844000" y="127000"/>
                  </a:cubicBezTo>
                  <a:lnTo>
                    <a:pt x="21844000" y="1143000"/>
                  </a:lnTo>
                  <a:cubicBezTo>
                    <a:pt x="21844000" y="1213140"/>
                    <a:pt x="21787140" y="1270000"/>
                    <a:pt x="21717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EEF2FF"/>
            </a:solidFill>
            <a:ln w="19050" cap="sq">
              <a:solidFill>
                <a:srgbClr val="2145B2"/>
              </a:solidFill>
              <a:prstDash val="solid"/>
              <a:miter/>
            </a:ln>
          </p:spPr>
        </p:sp>
      </p:grpSp>
      <p:sp>
        <p:nvSpPr>
          <p:cNvPr name="TextBox 106" id="106"/>
          <p:cNvSpPr txBox="true"/>
          <p:nvPr/>
        </p:nvSpPr>
        <p:spPr>
          <a:xfrm rot="0">
            <a:off x="1524000" y="8220075"/>
            <a:ext cx="15240000" cy="314325"/>
          </a:xfrm>
          <a:prstGeom prst="rect">
            <a:avLst/>
          </a:prstGeom>
        </p:spPr>
        <p:txBody>
          <a:bodyPr anchor="t" rtlCol="false" tIns="0" lIns="0" bIns="0" rIns="0">
            <a:spAutoFit/>
          </a:bodyPr>
          <a:lstStyle/>
          <a:p>
            <a:pPr algn="ctr" marL="0" indent="0" lvl="0">
              <a:lnSpc>
                <a:spcPts val="2400"/>
              </a:lnSpc>
              <a:spcBef>
                <a:spcPct val="0"/>
              </a:spcBef>
            </a:pPr>
            <a:r>
              <a:rPr lang="en-US" b="true" sz="2000" strike="noStrike" u="none">
                <a:solidFill>
                  <a:srgbClr val="1A2E5A"/>
                </a:solidFill>
                <a:latin typeface="Aileron Bold"/>
                <a:ea typeface="Aileron Bold"/>
                <a:cs typeface="Aileron Bold"/>
                <a:sym typeface="Aileron Bold"/>
              </a:rPr>
              <a:t>Why this matters for ANOVA:</a:t>
            </a:r>
            <a:r>
              <a:rPr lang="en-US" sz="2000" strike="noStrike" u="none">
                <a:solidFill>
                  <a:srgbClr val="1A2E5A"/>
                </a:solidFill>
                <a:latin typeface="Aileron"/>
                <a:ea typeface="Aileron"/>
                <a:cs typeface="Aileron"/>
                <a:sym typeface="Aileron"/>
              </a:rPr>
              <a:t> High within-group variance makes it harder to detect real differences between groups.</a:t>
            </a:r>
          </a:p>
        </p:txBody>
      </p:sp>
      <p:sp>
        <p:nvSpPr>
          <p:cNvPr name="TextBox 107" id="107"/>
          <p:cNvSpPr txBox="true"/>
          <p:nvPr/>
        </p:nvSpPr>
        <p:spPr>
          <a:xfrm rot="0">
            <a:off x="4381500" y="9267825"/>
            <a:ext cx="9525000" cy="212090"/>
          </a:xfrm>
          <a:prstGeom prst="rect">
            <a:avLst/>
          </a:prstGeom>
        </p:spPr>
        <p:txBody>
          <a:bodyPr anchor="t" rtlCol="false" tIns="0" lIns="0" bIns="0" rIns="0">
            <a:spAutoFit/>
          </a:bodyPr>
          <a:lstStyle/>
          <a:p>
            <a:pPr algn="ctr" marL="0" indent="0" lvl="0">
              <a:lnSpc>
                <a:spcPts val="1599"/>
              </a:lnSpc>
              <a:spcBef>
                <a:spcPct val="0"/>
              </a:spcBef>
            </a:pPr>
            <a:r>
              <a:rPr lang="en-US" sz="1599" strike="noStrike" u="none">
                <a:solidFill>
                  <a:srgbClr val="888888"/>
                </a:solidFill>
                <a:latin typeface="Aileron"/>
                <a:ea typeface="Aileron"/>
                <a:cs typeface="Aileron"/>
                <a:sym typeface="Aileron"/>
              </a:rPr>
              <a:t>Variance = average of squared deviations from the mean</a:t>
            </a:r>
          </a:p>
        </p:txBody>
      </p:sp>
      <p:sp>
        <p:nvSpPr>
          <p:cNvPr name="TextBox 108" id="108"/>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11.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
        <p:nvSpPr>
          <p:cNvPr name="AutoShape 2" id="2"/>
          <p:cNvSpPr/>
          <p:nvPr/>
        </p:nvSpPr>
        <p:spPr>
          <a:xfrm>
            <a:off x="9144000" y="6477000"/>
            <a:ext cx="5334000" cy="0"/>
          </a:xfrm>
          <a:prstGeom prst="line">
            <a:avLst/>
          </a:prstGeom>
          <a:ln cap="rnd" w="9525">
            <a:solidFill>
              <a:srgbClr val="888888"/>
            </a:solidFill>
            <a:prstDash val="solid"/>
            <a:headEnd type="arrow" len="sm" w="med"/>
            <a:tailEnd type="arrow" len="sm" w="med"/>
          </a:ln>
        </p:spPr>
      </p:sp>
      <p:sp>
        <p:nvSpPr>
          <p:cNvPr name="AutoShape 3" id="3"/>
          <p:cNvSpPr/>
          <p:nvPr/>
        </p:nvSpPr>
        <p:spPr>
          <a:xfrm>
            <a:off x="3810000" y="6477000"/>
            <a:ext cx="5334000" cy="0"/>
          </a:xfrm>
          <a:prstGeom prst="line">
            <a:avLst/>
          </a:prstGeom>
          <a:ln cap="rnd" w="9525">
            <a:solidFill>
              <a:srgbClr val="888888"/>
            </a:solidFill>
            <a:prstDash val="solid"/>
            <a:headEnd type="arrow" len="sm" w="med"/>
            <a:tailEnd type="arrow" len="sm" w="med"/>
          </a:ln>
        </p:spPr>
      </p:sp>
      <p:sp>
        <p:nvSpPr>
          <p:cNvPr name="AutoShape 4" id="4"/>
          <p:cNvSpPr/>
          <p:nvPr/>
        </p:nvSpPr>
        <p:spPr>
          <a:xfrm>
            <a:off x="9144000" y="5143500"/>
            <a:ext cx="0" cy="952500"/>
          </a:xfrm>
          <a:prstGeom prst="line">
            <a:avLst/>
          </a:prstGeom>
          <a:ln cap="rnd" w="19050">
            <a:solidFill>
              <a:srgbClr val="C0392B"/>
            </a:solidFill>
            <a:prstDash val="solid"/>
            <a:headEnd type="none" len="sm" w="sm"/>
            <a:tailEnd type="none" len="sm" w="sm"/>
          </a:ln>
        </p:spPr>
      </p:sp>
      <p:grpSp>
        <p:nvGrpSpPr>
          <p:cNvPr name="Group 5" id="5"/>
          <p:cNvGrpSpPr/>
          <p:nvPr/>
        </p:nvGrpSpPr>
        <p:grpSpPr>
          <a:xfrm rot="0">
            <a:off x="0" y="0"/>
            <a:ext cx="18288000" cy="952500"/>
            <a:chOff x="0" y="0"/>
            <a:chExt cx="24384000" cy="1270000"/>
          </a:xfrm>
        </p:grpSpPr>
        <p:sp>
          <p:nvSpPr>
            <p:cNvPr name="Freeform 6" id="6"/>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7" id="7"/>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Between-Group Variance</a:t>
            </a:r>
          </a:p>
        </p:txBody>
      </p:sp>
      <p:sp>
        <p:nvSpPr>
          <p:cNvPr name="TextBox 8" id="8"/>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11</a:t>
            </a:r>
          </a:p>
        </p:txBody>
      </p:sp>
      <p:grpSp>
        <p:nvGrpSpPr>
          <p:cNvPr name="Group 9" id="9"/>
          <p:cNvGrpSpPr/>
          <p:nvPr/>
        </p:nvGrpSpPr>
        <p:grpSpPr>
          <a:xfrm rot="0">
            <a:off x="952500" y="1238250"/>
            <a:ext cx="16383000" cy="952500"/>
            <a:chOff x="0" y="0"/>
            <a:chExt cx="21844000" cy="1270000"/>
          </a:xfrm>
        </p:grpSpPr>
        <p:sp>
          <p:nvSpPr>
            <p:cNvPr name="Freeform 10" id="10"/>
            <p:cNvSpPr/>
            <p:nvPr/>
          </p:nvSpPr>
          <p:spPr>
            <a:xfrm flipH="false" flipV="false" rot="0">
              <a:off x="0" y="0"/>
              <a:ext cx="21844000" cy="1270000"/>
            </a:xfrm>
            <a:custGeom>
              <a:avLst/>
              <a:gdLst/>
              <a:ahLst/>
              <a:cxnLst/>
              <a:rect r="r" b="b" t="t" l="l"/>
              <a:pathLst>
                <a:path h="1270000" w="21844000">
                  <a:moveTo>
                    <a:pt x="127000" y="0"/>
                  </a:moveTo>
                  <a:lnTo>
                    <a:pt x="21717000" y="0"/>
                  </a:lnTo>
                  <a:cubicBezTo>
                    <a:pt x="21787140" y="0"/>
                    <a:pt x="21844000" y="56860"/>
                    <a:pt x="21844000" y="127000"/>
                  </a:cubicBezTo>
                  <a:lnTo>
                    <a:pt x="21844000" y="1143000"/>
                  </a:lnTo>
                  <a:cubicBezTo>
                    <a:pt x="21844000" y="1213140"/>
                    <a:pt x="21787140" y="1270000"/>
                    <a:pt x="21717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1A2E5A"/>
            </a:solidFill>
          </p:spPr>
        </p:sp>
      </p:grpSp>
      <p:sp>
        <p:nvSpPr>
          <p:cNvPr name="TextBox 11" id="11"/>
          <p:cNvSpPr txBox="true"/>
          <p:nvPr/>
        </p:nvSpPr>
        <p:spPr>
          <a:xfrm rot="0">
            <a:off x="1524000" y="1533525"/>
            <a:ext cx="15240000" cy="356235"/>
          </a:xfrm>
          <a:prstGeom prst="rect">
            <a:avLst/>
          </a:prstGeom>
        </p:spPr>
        <p:txBody>
          <a:bodyPr anchor="t" rtlCol="false" tIns="0" lIns="0" bIns="0" rIns="0">
            <a:spAutoFit/>
          </a:bodyPr>
          <a:lstStyle/>
          <a:p>
            <a:pPr algn="ctr" marL="0" indent="0" lvl="0">
              <a:lnSpc>
                <a:spcPts val="2400"/>
              </a:lnSpc>
              <a:spcBef>
                <a:spcPct val="0"/>
              </a:spcBef>
            </a:pPr>
            <a:r>
              <a:rPr lang="en-US" sz="2400" strike="noStrike" u="none">
                <a:solidFill>
                  <a:srgbClr val="FFFFFF"/>
                </a:solidFill>
                <a:latin typeface="Telegraf"/>
                <a:ea typeface="Telegraf"/>
                <a:cs typeface="Telegraf"/>
                <a:sym typeface="Telegraf"/>
              </a:rPr>
              <a:t>Between-group variance measures how much the group means differ from the overall (grand) mean.</a:t>
            </a:r>
          </a:p>
        </p:txBody>
      </p:sp>
      <p:sp>
        <p:nvSpPr>
          <p:cNvPr name="TextBox 12" id="12"/>
          <p:cNvSpPr txBox="true"/>
          <p:nvPr/>
        </p:nvSpPr>
        <p:spPr>
          <a:xfrm rot="0">
            <a:off x="952500" y="2466975"/>
            <a:ext cx="16383000" cy="689610"/>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When group averages are spread far apart from the grand mean, between-group variance is high. This indicates that the grouping variable has a meaningful effect on the outcome.</a:t>
            </a:r>
          </a:p>
        </p:txBody>
      </p:sp>
      <p:grpSp>
        <p:nvGrpSpPr>
          <p:cNvPr name="Group 13" id="13"/>
          <p:cNvGrpSpPr/>
          <p:nvPr/>
        </p:nvGrpSpPr>
        <p:grpSpPr>
          <a:xfrm rot="0">
            <a:off x="952500" y="3524250"/>
            <a:ext cx="16383000" cy="3333750"/>
            <a:chOff x="0" y="0"/>
            <a:chExt cx="21844000" cy="4445000"/>
          </a:xfrm>
        </p:grpSpPr>
        <p:sp>
          <p:nvSpPr>
            <p:cNvPr name="Freeform 14" id="14"/>
            <p:cNvSpPr/>
            <p:nvPr/>
          </p:nvSpPr>
          <p:spPr>
            <a:xfrm flipH="false" flipV="false" rot="0">
              <a:off x="0" y="0"/>
              <a:ext cx="21844000" cy="4445000"/>
            </a:xfrm>
            <a:custGeom>
              <a:avLst/>
              <a:gdLst/>
              <a:ahLst/>
              <a:cxnLst/>
              <a:rect r="r" b="b" t="t" l="l"/>
              <a:pathLst>
                <a:path h="4445000" w="21844000">
                  <a:moveTo>
                    <a:pt x="444500" y="0"/>
                  </a:moveTo>
                  <a:lnTo>
                    <a:pt x="21399500" y="0"/>
                  </a:lnTo>
                  <a:cubicBezTo>
                    <a:pt x="21644990" y="0"/>
                    <a:pt x="21844000" y="199009"/>
                    <a:pt x="21844000" y="444500"/>
                  </a:cubicBezTo>
                  <a:lnTo>
                    <a:pt x="21844000" y="4000500"/>
                  </a:lnTo>
                  <a:cubicBezTo>
                    <a:pt x="21844000" y="4245990"/>
                    <a:pt x="21644990" y="4445000"/>
                    <a:pt x="21399500" y="4445000"/>
                  </a:cubicBezTo>
                  <a:lnTo>
                    <a:pt x="444500" y="4445000"/>
                  </a:lnTo>
                  <a:cubicBezTo>
                    <a:pt x="199009" y="4445000"/>
                    <a:pt x="0" y="4245990"/>
                    <a:pt x="0" y="4000500"/>
                  </a:cubicBezTo>
                  <a:lnTo>
                    <a:pt x="0" y="444500"/>
                  </a:lnTo>
                  <a:cubicBezTo>
                    <a:pt x="0" y="199009"/>
                    <a:pt x="199009" y="0"/>
                    <a:pt x="444500" y="0"/>
                  </a:cubicBezTo>
                  <a:close/>
                </a:path>
              </a:pathLst>
            </a:custGeom>
            <a:solidFill>
              <a:srgbClr val="F5F7FA"/>
            </a:solidFill>
            <a:ln w="19050" cap="sq">
              <a:solidFill>
                <a:srgbClr val="D0D5DD"/>
              </a:solidFill>
              <a:prstDash val="solid"/>
              <a:miter/>
            </a:ln>
          </p:spPr>
        </p:sp>
      </p:grpSp>
      <p:sp>
        <p:nvSpPr>
          <p:cNvPr name="TextBox 15" id="15"/>
          <p:cNvSpPr txBox="true"/>
          <p:nvPr/>
        </p:nvSpPr>
        <p:spPr>
          <a:xfrm rot="0">
            <a:off x="1524000" y="3714750"/>
            <a:ext cx="152400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Visual: Group Means Far Apart = High Between-Group Variance</a:t>
            </a:r>
          </a:p>
        </p:txBody>
      </p:sp>
      <p:sp>
        <p:nvSpPr>
          <p:cNvPr name="AutoShape 16" id="16"/>
          <p:cNvSpPr/>
          <p:nvPr/>
        </p:nvSpPr>
        <p:spPr>
          <a:xfrm>
            <a:off x="1905000" y="5619750"/>
            <a:ext cx="14478000" cy="0"/>
          </a:xfrm>
          <a:prstGeom prst="line">
            <a:avLst/>
          </a:prstGeom>
          <a:ln cap="rnd" w="19050">
            <a:solidFill>
              <a:srgbClr val="999999"/>
            </a:solidFill>
            <a:prstDash val="solid"/>
            <a:headEnd type="none" len="sm" w="sm"/>
            <a:tailEnd type="none" len="sm" w="sm"/>
          </a:ln>
        </p:spPr>
      </p:sp>
      <p:grpSp>
        <p:nvGrpSpPr>
          <p:cNvPr name="Group 17" id="17"/>
          <p:cNvGrpSpPr/>
          <p:nvPr/>
        </p:nvGrpSpPr>
        <p:grpSpPr>
          <a:xfrm rot="0">
            <a:off x="3571875" y="5353050"/>
            <a:ext cx="133350" cy="133350"/>
            <a:chOff x="0" y="0"/>
            <a:chExt cx="177800" cy="177800"/>
          </a:xfrm>
        </p:grpSpPr>
        <p:sp>
          <p:nvSpPr>
            <p:cNvPr name="Freeform 18" id="18"/>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80000"/>
              </a:srgbClr>
            </a:solidFill>
          </p:spPr>
        </p:sp>
      </p:grpSp>
      <p:grpSp>
        <p:nvGrpSpPr>
          <p:cNvPr name="Group 19" id="19"/>
          <p:cNvGrpSpPr/>
          <p:nvPr/>
        </p:nvGrpSpPr>
        <p:grpSpPr>
          <a:xfrm rot="0">
            <a:off x="3905250" y="5400675"/>
            <a:ext cx="133350" cy="133350"/>
            <a:chOff x="0" y="0"/>
            <a:chExt cx="177800" cy="177800"/>
          </a:xfrm>
        </p:grpSpPr>
        <p:sp>
          <p:nvSpPr>
            <p:cNvPr name="Freeform 20" id="20"/>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80000"/>
              </a:srgbClr>
            </a:solidFill>
          </p:spPr>
        </p:sp>
      </p:grpSp>
      <p:grpSp>
        <p:nvGrpSpPr>
          <p:cNvPr name="Group 21" id="21"/>
          <p:cNvGrpSpPr/>
          <p:nvPr/>
        </p:nvGrpSpPr>
        <p:grpSpPr>
          <a:xfrm rot="0">
            <a:off x="3762375" y="5638800"/>
            <a:ext cx="133350" cy="133350"/>
            <a:chOff x="0" y="0"/>
            <a:chExt cx="177800" cy="177800"/>
          </a:xfrm>
        </p:grpSpPr>
        <p:sp>
          <p:nvSpPr>
            <p:cNvPr name="Freeform 22" id="22"/>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80000"/>
              </a:srgbClr>
            </a:solidFill>
          </p:spPr>
        </p:sp>
      </p:grpSp>
      <p:grpSp>
        <p:nvGrpSpPr>
          <p:cNvPr name="Group 23" id="23"/>
          <p:cNvGrpSpPr/>
          <p:nvPr/>
        </p:nvGrpSpPr>
        <p:grpSpPr>
          <a:xfrm rot="0">
            <a:off x="4000500" y="5686425"/>
            <a:ext cx="133350" cy="133350"/>
            <a:chOff x="0" y="0"/>
            <a:chExt cx="177800" cy="177800"/>
          </a:xfrm>
        </p:grpSpPr>
        <p:sp>
          <p:nvSpPr>
            <p:cNvPr name="Freeform 24" id="24"/>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80000"/>
              </a:srgbClr>
            </a:solidFill>
          </p:spPr>
        </p:sp>
      </p:grpSp>
      <p:grpSp>
        <p:nvGrpSpPr>
          <p:cNvPr name="Group 25" id="25"/>
          <p:cNvGrpSpPr/>
          <p:nvPr/>
        </p:nvGrpSpPr>
        <p:grpSpPr>
          <a:xfrm rot="0">
            <a:off x="3667125" y="5495925"/>
            <a:ext cx="133350" cy="133350"/>
            <a:chOff x="0" y="0"/>
            <a:chExt cx="177800" cy="177800"/>
          </a:xfrm>
        </p:grpSpPr>
        <p:sp>
          <p:nvSpPr>
            <p:cNvPr name="Freeform 26" id="26"/>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80000"/>
              </a:srgbClr>
            </a:solidFill>
          </p:spPr>
        </p:sp>
      </p:grpSp>
      <p:grpSp>
        <p:nvGrpSpPr>
          <p:cNvPr name="Group 27" id="27"/>
          <p:cNvGrpSpPr/>
          <p:nvPr/>
        </p:nvGrpSpPr>
        <p:grpSpPr>
          <a:xfrm rot="0">
            <a:off x="3857625" y="5305425"/>
            <a:ext cx="133350" cy="133350"/>
            <a:chOff x="0" y="0"/>
            <a:chExt cx="177800" cy="177800"/>
          </a:xfrm>
        </p:grpSpPr>
        <p:sp>
          <p:nvSpPr>
            <p:cNvPr name="Freeform 28" id="28"/>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80000"/>
              </a:srgbClr>
            </a:solidFill>
          </p:spPr>
        </p:sp>
      </p:grpSp>
      <p:grpSp>
        <p:nvGrpSpPr>
          <p:cNvPr name="Group 29" id="29"/>
          <p:cNvGrpSpPr/>
          <p:nvPr/>
        </p:nvGrpSpPr>
        <p:grpSpPr>
          <a:xfrm rot="0">
            <a:off x="3714750" y="5734050"/>
            <a:ext cx="133350" cy="133350"/>
            <a:chOff x="0" y="0"/>
            <a:chExt cx="177800" cy="177800"/>
          </a:xfrm>
        </p:grpSpPr>
        <p:sp>
          <p:nvSpPr>
            <p:cNvPr name="Freeform 30" id="30"/>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80000"/>
              </a:srgbClr>
            </a:solidFill>
          </p:spPr>
        </p:sp>
      </p:grpSp>
      <p:grpSp>
        <p:nvGrpSpPr>
          <p:cNvPr name="Group 31" id="31"/>
          <p:cNvGrpSpPr/>
          <p:nvPr/>
        </p:nvGrpSpPr>
        <p:grpSpPr>
          <a:xfrm rot="0">
            <a:off x="3952875" y="5448300"/>
            <a:ext cx="133350" cy="133350"/>
            <a:chOff x="0" y="0"/>
            <a:chExt cx="177800" cy="177800"/>
          </a:xfrm>
        </p:grpSpPr>
        <p:sp>
          <p:nvSpPr>
            <p:cNvPr name="Freeform 32" id="32"/>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80000"/>
              </a:srgbClr>
            </a:solidFill>
          </p:spPr>
        </p:sp>
      </p:grpSp>
      <p:grpSp>
        <p:nvGrpSpPr>
          <p:cNvPr name="Group 33" id="33"/>
          <p:cNvGrpSpPr/>
          <p:nvPr/>
        </p:nvGrpSpPr>
        <p:grpSpPr>
          <a:xfrm rot="0">
            <a:off x="3619500" y="5591175"/>
            <a:ext cx="133350" cy="133350"/>
            <a:chOff x="0" y="0"/>
            <a:chExt cx="177800" cy="177800"/>
          </a:xfrm>
        </p:grpSpPr>
        <p:sp>
          <p:nvSpPr>
            <p:cNvPr name="Freeform 34" id="34"/>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80000"/>
              </a:srgbClr>
            </a:solidFill>
          </p:spPr>
        </p:sp>
      </p:grpSp>
      <p:grpSp>
        <p:nvGrpSpPr>
          <p:cNvPr name="Group 35" id="35"/>
          <p:cNvGrpSpPr/>
          <p:nvPr/>
        </p:nvGrpSpPr>
        <p:grpSpPr>
          <a:xfrm rot="0">
            <a:off x="4048125" y="5495925"/>
            <a:ext cx="133350" cy="133350"/>
            <a:chOff x="0" y="0"/>
            <a:chExt cx="177800" cy="177800"/>
          </a:xfrm>
        </p:grpSpPr>
        <p:sp>
          <p:nvSpPr>
            <p:cNvPr name="Freeform 36" id="36"/>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80000"/>
              </a:srgbClr>
            </a:solidFill>
          </p:spPr>
        </p:sp>
      </p:grpSp>
      <p:sp>
        <p:nvSpPr>
          <p:cNvPr name="TextBox 37" id="37"/>
          <p:cNvSpPr txBox="true"/>
          <p:nvPr/>
        </p:nvSpPr>
        <p:spPr>
          <a:xfrm rot="0">
            <a:off x="2857500" y="4838700"/>
            <a:ext cx="1905000" cy="245745"/>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2145B2"/>
                </a:solidFill>
                <a:latin typeface="Aileron Bold"/>
                <a:ea typeface="Aileron Bold"/>
                <a:cs typeface="Aileron Bold"/>
                <a:sym typeface="Aileron Bold"/>
              </a:rPr>
              <a:t>Group A</a:t>
            </a:r>
          </a:p>
        </p:txBody>
      </p:sp>
      <p:sp>
        <p:nvSpPr>
          <p:cNvPr name="TextBox 38" id="38"/>
          <p:cNvSpPr txBox="true"/>
          <p:nvPr/>
        </p:nvSpPr>
        <p:spPr>
          <a:xfrm rot="0">
            <a:off x="2857500" y="5838825"/>
            <a:ext cx="1905000" cy="212090"/>
          </a:xfrm>
          <a:prstGeom prst="rect">
            <a:avLst/>
          </a:prstGeom>
        </p:spPr>
        <p:txBody>
          <a:bodyPr anchor="t" rtlCol="false" tIns="0" lIns="0" bIns="0" rIns="0">
            <a:spAutoFit/>
          </a:bodyPr>
          <a:lstStyle/>
          <a:p>
            <a:pPr algn="ctr" marL="0" indent="0" lvl="0">
              <a:lnSpc>
                <a:spcPts val="1599"/>
              </a:lnSpc>
              <a:spcBef>
                <a:spcPct val="0"/>
              </a:spcBef>
            </a:pPr>
            <a:r>
              <a:rPr lang="en-US" sz="1599" strike="noStrike" u="none">
                <a:solidFill>
                  <a:srgbClr val="2145B2"/>
                </a:solidFill>
                <a:latin typeface="Aileron"/>
                <a:ea typeface="Aileron"/>
                <a:cs typeface="Aileron"/>
                <a:sym typeface="Aileron"/>
              </a:rPr>
              <a:t>Mean = 4.2</a:t>
            </a:r>
          </a:p>
        </p:txBody>
      </p:sp>
      <p:grpSp>
        <p:nvGrpSpPr>
          <p:cNvPr name="Group 39" id="39"/>
          <p:cNvGrpSpPr/>
          <p:nvPr/>
        </p:nvGrpSpPr>
        <p:grpSpPr>
          <a:xfrm rot="0">
            <a:off x="8905875" y="5353050"/>
            <a:ext cx="133350" cy="133350"/>
            <a:chOff x="0" y="0"/>
            <a:chExt cx="177800" cy="177800"/>
          </a:xfrm>
        </p:grpSpPr>
        <p:sp>
          <p:nvSpPr>
            <p:cNvPr name="Freeform 40" id="40"/>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7AE60">
                <a:alpha val="80000"/>
              </a:srgbClr>
            </a:solidFill>
          </p:spPr>
        </p:sp>
      </p:grpSp>
      <p:grpSp>
        <p:nvGrpSpPr>
          <p:cNvPr name="Group 41" id="41"/>
          <p:cNvGrpSpPr/>
          <p:nvPr/>
        </p:nvGrpSpPr>
        <p:grpSpPr>
          <a:xfrm rot="0">
            <a:off x="9239250" y="5400675"/>
            <a:ext cx="133350" cy="133350"/>
            <a:chOff x="0" y="0"/>
            <a:chExt cx="177800" cy="177800"/>
          </a:xfrm>
        </p:grpSpPr>
        <p:sp>
          <p:nvSpPr>
            <p:cNvPr name="Freeform 42" id="42"/>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7AE60">
                <a:alpha val="80000"/>
              </a:srgbClr>
            </a:solidFill>
          </p:spPr>
        </p:sp>
      </p:grpSp>
      <p:grpSp>
        <p:nvGrpSpPr>
          <p:cNvPr name="Group 43" id="43"/>
          <p:cNvGrpSpPr/>
          <p:nvPr/>
        </p:nvGrpSpPr>
        <p:grpSpPr>
          <a:xfrm rot="0">
            <a:off x="9096375" y="5638800"/>
            <a:ext cx="133350" cy="133350"/>
            <a:chOff x="0" y="0"/>
            <a:chExt cx="177800" cy="177800"/>
          </a:xfrm>
        </p:grpSpPr>
        <p:sp>
          <p:nvSpPr>
            <p:cNvPr name="Freeform 44" id="44"/>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7AE60">
                <a:alpha val="80000"/>
              </a:srgbClr>
            </a:solidFill>
          </p:spPr>
        </p:sp>
      </p:grpSp>
      <p:grpSp>
        <p:nvGrpSpPr>
          <p:cNvPr name="Group 45" id="45"/>
          <p:cNvGrpSpPr/>
          <p:nvPr/>
        </p:nvGrpSpPr>
        <p:grpSpPr>
          <a:xfrm rot="0">
            <a:off x="9334500" y="5686425"/>
            <a:ext cx="133350" cy="133350"/>
            <a:chOff x="0" y="0"/>
            <a:chExt cx="177800" cy="177800"/>
          </a:xfrm>
        </p:grpSpPr>
        <p:sp>
          <p:nvSpPr>
            <p:cNvPr name="Freeform 46" id="46"/>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7AE60">
                <a:alpha val="80000"/>
              </a:srgbClr>
            </a:solidFill>
          </p:spPr>
        </p:sp>
      </p:grpSp>
      <p:grpSp>
        <p:nvGrpSpPr>
          <p:cNvPr name="Group 47" id="47"/>
          <p:cNvGrpSpPr/>
          <p:nvPr/>
        </p:nvGrpSpPr>
        <p:grpSpPr>
          <a:xfrm rot="0">
            <a:off x="9001125" y="5495925"/>
            <a:ext cx="133350" cy="133350"/>
            <a:chOff x="0" y="0"/>
            <a:chExt cx="177800" cy="177800"/>
          </a:xfrm>
        </p:grpSpPr>
        <p:sp>
          <p:nvSpPr>
            <p:cNvPr name="Freeform 48" id="48"/>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7AE60">
                <a:alpha val="80000"/>
              </a:srgbClr>
            </a:solidFill>
          </p:spPr>
        </p:sp>
      </p:grpSp>
      <p:grpSp>
        <p:nvGrpSpPr>
          <p:cNvPr name="Group 49" id="49"/>
          <p:cNvGrpSpPr/>
          <p:nvPr/>
        </p:nvGrpSpPr>
        <p:grpSpPr>
          <a:xfrm rot="0">
            <a:off x="9191625" y="5305425"/>
            <a:ext cx="133350" cy="133350"/>
            <a:chOff x="0" y="0"/>
            <a:chExt cx="177800" cy="177800"/>
          </a:xfrm>
        </p:grpSpPr>
        <p:sp>
          <p:nvSpPr>
            <p:cNvPr name="Freeform 50" id="50"/>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7AE60">
                <a:alpha val="80000"/>
              </a:srgbClr>
            </a:solidFill>
          </p:spPr>
        </p:sp>
      </p:grpSp>
      <p:grpSp>
        <p:nvGrpSpPr>
          <p:cNvPr name="Group 51" id="51"/>
          <p:cNvGrpSpPr/>
          <p:nvPr/>
        </p:nvGrpSpPr>
        <p:grpSpPr>
          <a:xfrm rot="0">
            <a:off x="9048750" y="5734050"/>
            <a:ext cx="133350" cy="133350"/>
            <a:chOff x="0" y="0"/>
            <a:chExt cx="177800" cy="177800"/>
          </a:xfrm>
        </p:grpSpPr>
        <p:sp>
          <p:nvSpPr>
            <p:cNvPr name="Freeform 52" id="52"/>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7AE60">
                <a:alpha val="80000"/>
              </a:srgbClr>
            </a:solidFill>
          </p:spPr>
        </p:sp>
      </p:grpSp>
      <p:grpSp>
        <p:nvGrpSpPr>
          <p:cNvPr name="Group 53" id="53"/>
          <p:cNvGrpSpPr/>
          <p:nvPr/>
        </p:nvGrpSpPr>
        <p:grpSpPr>
          <a:xfrm rot="0">
            <a:off x="9286875" y="5448300"/>
            <a:ext cx="133350" cy="133350"/>
            <a:chOff x="0" y="0"/>
            <a:chExt cx="177800" cy="177800"/>
          </a:xfrm>
        </p:grpSpPr>
        <p:sp>
          <p:nvSpPr>
            <p:cNvPr name="Freeform 54" id="54"/>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7AE60">
                <a:alpha val="80000"/>
              </a:srgbClr>
            </a:solidFill>
          </p:spPr>
        </p:sp>
      </p:grpSp>
      <p:grpSp>
        <p:nvGrpSpPr>
          <p:cNvPr name="Group 55" id="55"/>
          <p:cNvGrpSpPr/>
          <p:nvPr/>
        </p:nvGrpSpPr>
        <p:grpSpPr>
          <a:xfrm rot="0">
            <a:off x="8953500" y="5591175"/>
            <a:ext cx="133350" cy="133350"/>
            <a:chOff x="0" y="0"/>
            <a:chExt cx="177800" cy="177800"/>
          </a:xfrm>
        </p:grpSpPr>
        <p:sp>
          <p:nvSpPr>
            <p:cNvPr name="Freeform 56" id="56"/>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7AE60">
                <a:alpha val="80000"/>
              </a:srgbClr>
            </a:solidFill>
          </p:spPr>
        </p:sp>
      </p:grpSp>
      <p:grpSp>
        <p:nvGrpSpPr>
          <p:cNvPr name="Group 57" id="57"/>
          <p:cNvGrpSpPr/>
          <p:nvPr/>
        </p:nvGrpSpPr>
        <p:grpSpPr>
          <a:xfrm rot="0">
            <a:off x="9382125" y="5495925"/>
            <a:ext cx="133350" cy="133350"/>
            <a:chOff x="0" y="0"/>
            <a:chExt cx="177800" cy="177800"/>
          </a:xfrm>
        </p:grpSpPr>
        <p:sp>
          <p:nvSpPr>
            <p:cNvPr name="Freeform 58" id="58"/>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7AE60">
                <a:alpha val="80000"/>
              </a:srgbClr>
            </a:solidFill>
          </p:spPr>
        </p:sp>
      </p:grpSp>
      <p:sp>
        <p:nvSpPr>
          <p:cNvPr name="TextBox 59" id="59"/>
          <p:cNvSpPr txBox="true"/>
          <p:nvPr/>
        </p:nvSpPr>
        <p:spPr>
          <a:xfrm rot="0">
            <a:off x="8191500" y="4838700"/>
            <a:ext cx="1905000" cy="245745"/>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27AE60"/>
                </a:solidFill>
                <a:latin typeface="Aileron Bold"/>
                <a:ea typeface="Aileron Bold"/>
                <a:cs typeface="Aileron Bold"/>
                <a:sym typeface="Aileron Bold"/>
              </a:rPr>
              <a:t>Group B</a:t>
            </a:r>
          </a:p>
        </p:txBody>
      </p:sp>
      <p:sp>
        <p:nvSpPr>
          <p:cNvPr name="TextBox 60" id="60"/>
          <p:cNvSpPr txBox="true"/>
          <p:nvPr/>
        </p:nvSpPr>
        <p:spPr>
          <a:xfrm rot="0">
            <a:off x="8191500" y="5838825"/>
            <a:ext cx="1905000" cy="212090"/>
          </a:xfrm>
          <a:prstGeom prst="rect">
            <a:avLst/>
          </a:prstGeom>
        </p:spPr>
        <p:txBody>
          <a:bodyPr anchor="t" rtlCol="false" tIns="0" lIns="0" bIns="0" rIns="0">
            <a:spAutoFit/>
          </a:bodyPr>
          <a:lstStyle/>
          <a:p>
            <a:pPr algn="ctr" marL="0" indent="0" lvl="0">
              <a:lnSpc>
                <a:spcPts val="1599"/>
              </a:lnSpc>
              <a:spcBef>
                <a:spcPct val="0"/>
              </a:spcBef>
            </a:pPr>
            <a:r>
              <a:rPr lang="en-US" sz="1599" strike="noStrike" u="none">
                <a:solidFill>
                  <a:srgbClr val="27AE60"/>
                </a:solidFill>
                <a:latin typeface="Aileron"/>
                <a:ea typeface="Aileron"/>
                <a:cs typeface="Aileron"/>
                <a:sym typeface="Aileron"/>
              </a:rPr>
              <a:t>Mean = 7.1</a:t>
            </a:r>
          </a:p>
        </p:txBody>
      </p:sp>
      <p:grpSp>
        <p:nvGrpSpPr>
          <p:cNvPr name="Group 61" id="61"/>
          <p:cNvGrpSpPr/>
          <p:nvPr/>
        </p:nvGrpSpPr>
        <p:grpSpPr>
          <a:xfrm rot="0">
            <a:off x="14239875" y="5353050"/>
            <a:ext cx="133350" cy="133350"/>
            <a:chOff x="0" y="0"/>
            <a:chExt cx="177800" cy="177800"/>
          </a:xfrm>
        </p:grpSpPr>
        <p:sp>
          <p:nvSpPr>
            <p:cNvPr name="Freeform 62" id="62"/>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E67E22">
                <a:alpha val="80000"/>
              </a:srgbClr>
            </a:solidFill>
          </p:spPr>
        </p:sp>
      </p:grpSp>
      <p:grpSp>
        <p:nvGrpSpPr>
          <p:cNvPr name="Group 63" id="63"/>
          <p:cNvGrpSpPr/>
          <p:nvPr/>
        </p:nvGrpSpPr>
        <p:grpSpPr>
          <a:xfrm rot="0">
            <a:off x="14573250" y="5400675"/>
            <a:ext cx="133350" cy="133350"/>
            <a:chOff x="0" y="0"/>
            <a:chExt cx="177800" cy="177800"/>
          </a:xfrm>
        </p:grpSpPr>
        <p:sp>
          <p:nvSpPr>
            <p:cNvPr name="Freeform 64" id="64"/>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E67E22">
                <a:alpha val="80000"/>
              </a:srgbClr>
            </a:solidFill>
          </p:spPr>
        </p:sp>
      </p:grpSp>
      <p:grpSp>
        <p:nvGrpSpPr>
          <p:cNvPr name="Group 65" id="65"/>
          <p:cNvGrpSpPr/>
          <p:nvPr/>
        </p:nvGrpSpPr>
        <p:grpSpPr>
          <a:xfrm rot="0">
            <a:off x="14430375" y="5638800"/>
            <a:ext cx="133350" cy="133350"/>
            <a:chOff x="0" y="0"/>
            <a:chExt cx="177800" cy="177800"/>
          </a:xfrm>
        </p:grpSpPr>
        <p:sp>
          <p:nvSpPr>
            <p:cNvPr name="Freeform 66" id="66"/>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E67E22">
                <a:alpha val="80000"/>
              </a:srgbClr>
            </a:solidFill>
          </p:spPr>
        </p:sp>
      </p:grpSp>
      <p:grpSp>
        <p:nvGrpSpPr>
          <p:cNvPr name="Group 67" id="67"/>
          <p:cNvGrpSpPr/>
          <p:nvPr/>
        </p:nvGrpSpPr>
        <p:grpSpPr>
          <a:xfrm rot="0">
            <a:off x="14668500" y="5686425"/>
            <a:ext cx="133350" cy="133350"/>
            <a:chOff x="0" y="0"/>
            <a:chExt cx="177800" cy="177800"/>
          </a:xfrm>
        </p:grpSpPr>
        <p:sp>
          <p:nvSpPr>
            <p:cNvPr name="Freeform 68" id="68"/>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E67E22">
                <a:alpha val="80000"/>
              </a:srgbClr>
            </a:solidFill>
          </p:spPr>
        </p:sp>
      </p:grpSp>
      <p:grpSp>
        <p:nvGrpSpPr>
          <p:cNvPr name="Group 69" id="69"/>
          <p:cNvGrpSpPr/>
          <p:nvPr/>
        </p:nvGrpSpPr>
        <p:grpSpPr>
          <a:xfrm rot="0">
            <a:off x="14335125" y="5495925"/>
            <a:ext cx="133350" cy="133350"/>
            <a:chOff x="0" y="0"/>
            <a:chExt cx="177800" cy="177800"/>
          </a:xfrm>
        </p:grpSpPr>
        <p:sp>
          <p:nvSpPr>
            <p:cNvPr name="Freeform 70" id="70"/>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E67E22">
                <a:alpha val="80000"/>
              </a:srgbClr>
            </a:solidFill>
          </p:spPr>
        </p:sp>
      </p:grpSp>
      <p:grpSp>
        <p:nvGrpSpPr>
          <p:cNvPr name="Group 71" id="71"/>
          <p:cNvGrpSpPr/>
          <p:nvPr/>
        </p:nvGrpSpPr>
        <p:grpSpPr>
          <a:xfrm rot="0">
            <a:off x="14525625" y="5305425"/>
            <a:ext cx="133350" cy="133350"/>
            <a:chOff x="0" y="0"/>
            <a:chExt cx="177800" cy="177800"/>
          </a:xfrm>
        </p:grpSpPr>
        <p:sp>
          <p:nvSpPr>
            <p:cNvPr name="Freeform 72" id="72"/>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E67E22">
                <a:alpha val="80000"/>
              </a:srgbClr>
            </a:solidFill>
          </p:spPr>
        </p:sp>
      </p:grpSp>
      <p:grpSp>
        <p:nvGrpSpPr>
          <p:cNvPr name="Group 73" id="73"/>
          <p:cNvGrpSpPr/>
          <p:nvPr/>
        </p:nvGrpSpPr>
        <p:grpSpPr>
          <a:xfrm rot="0">
            <a:off x="14382750" y="5734050"/>
            <a:ext cx="133350" cy="133350"/>
            <a:chOff x="0" y="0"/>
            <a:chExt cx="177800" cy="177800"/>
          </a:xfrm>
        </p:grpSpPr>
        <p:sp>
          <p:nvSpPr>
            <p:cNvPr name="Freeform 74" id="74"/>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E67E22">
                <a:alpha val="80000"/>
              </a:srgbClr>
            </a:solidFill>
          </p:spPr>
        </p:sp>
      </p:grpSp>
      <p:grpSp>
        <p:nvGrpSpPr>
          <p:cNvPr name="Group 75" id="75"/>
          <p:cNvGrpSpPr/>
          <p:nvPr/>
        </p:nvGrpSpPr>
        <p:grpSpPr>
          <a:xfrm rot="0">
            <a:off x="14620875" y="5448300"/>
            <a:ext cx="133350" cy="133350"/>
            <a:chOff x="0" y="0"/>
            <a:chExt cx="177800" cy="177800"/>
          </a:xfrm>
        </p:grpSpPr>
        <p:sp>
          <p:nvSpPr>
            <p:cNvPr name="Freeform 76" id="76"/>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E67E22">
                <a:alpha val="80000"/>
              </a:srgbClr>
            </a:solidFill>
          </p:spPr>
        </p:sp>
      </p:grpSp>
      <p:grpSp>
        <p:nvGrpSpPr>
          <p:cNvPr name="Group 77" id="77"/>
          <p:cNvGrpSpPr/>
          <p:nvPr/>
        </p:nvGrpSpPr>
        <p:grpSpPr>
          <a:xfrm rot="0">
            <a:off x="14287500" y="5591175"/>
            <a:ext cx="133350" cy="133350"/>
            <a:chOff x="0" y="0"/>
            <a:chExt cx="177800" cy="177800"/>
          </a:xfrm>
        </p:grpSpPr>
        <p:sp>
          <p:nvSpPr>
            <p:cNvPr name="Freeform 78" id="78"/>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E67E22">
                <a:alpha val="80000"/>
              </a:srgbClr>
            </a:solidFill>
          </p:spPr>
        </p:sp>
      </p:grpSp>
      <p:grpSp>
        <p:nvGrpSpPr>
          <p:cNvPr name="Group 79" id="79"/>
          <p:cNvGrpSpPr/>
          <p:nvPr/>
        </p:nvGrpSpPr>
        <p:grpSpPr>
          <a:xfrm rot="0">
            <a:off x="14716125" y="5495925"/>
            <a:ext cx="133350" cy="133350"/>
            <a:chOff x="0" y="0"/>
            <a:chExt cx="177800" cy="177800"/>
          </a:xfrm>
        </p:grpSpPr>
        <p:sp>
          <p:nvSpPr>
            <p:cNvPr name="Freeform 80" id="80"/>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E67E22">
                <a:alpha val="80000"/>
              </a:srgbClr>
            </a:solidFill>
          </p:spPr>
        </p:sp>
      </p:grpSp>
      <p:sp>
        <p:nvSpPr>
          <p:cNvPr name="TextBox 81" id="81"/>
          <p:cNvSpPr txBox="true"/>
          <p:nvPr/>
        </p:nvSpPr>
        <p:spPr>
          <a:xfrm rot="0">
            <a:off x="13525500" y="4838700"/>
            <a:ext cx="1905000" cy="245745"/>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E67E22"/>
                </a:solidFill>
                <a:latin typeface="Aileron Bold"/>
                <a:ea typeface="Aileron Bold"/>
                <a:cs typeface="Aileron Bold"/>
                <a:sym typeface="Aileron Bold"/>
              </a:rPr>
              <a:t>Group C</a:t>
            </a:r>
          </a:p>
        </p:txBody>
      </p:sp>
      <p:sp>
        <p:nvSpPr>
          <p:cNvPr name="TextBox 82" id="82"/>
          <p:cNvSpPr txBox="true"/>
          <p:nvPr/>
        </p:nvSpPr>
        <p:spPr>
          <a:xfrm rot="0">
            <a:off x="13525500" y="5838825"/>
            <a:ext cx="1905000" cy="212090"/>
          </a:xfrm>
          <a:prstGeom prst="rect">
            <a:avLst/>
          </a:prstGeom>
        </p:spPr>
        <p:txBody>
          <a:bodyPr anchor="t" rtlCol="false" tIns="0" lIns="0" bIns="0" rIns="0">
            <a:spAutoFit/>
          </a:bodyPr>
          <a:lstStyle/>
          <a:p>
            <a:pPr algn="ctr" marL="0" indent="0" lvl="0">
              <a:lnSpc>
                <a:spcPts val="1599"/>
              </a:lnSpc>
              <a:spcBef>
                <a:spcPct val="0"/>
              </a:spcBef>
            </a:pPr>
            <a:r>
              <a:rPr lang="en-US" sz="1599" strike="noStrike" u="none">
                <a:solidFill>
                  <a:srgbClr val="E67E22"/>
                </a:solidFill>
                <a:latin typeface="Aileron"/>
                <a:ea typeface="Aileron"/>
                <a:cs typeface="Aileron"/>
                <a:sym typeface="Aileron"/>
              </a:rPr>
              <a:t>Mean = 9.8</a:t>
            </a:r>
          </a:p>
        </p:txBody>
      </p:sp>
      <p:sp>
        <p:nvSpPr>
          <p:cNvPr name="TextBox 83" id="83"/>
          <p:cNvSpPr txBox="true"/>
          <p:nvPr/>
        </p:nvSpPr>
        <p:spPr>
          <a:xfrm rot="0">
            <a:off x="8191500" y="6162675"/>
            <a:ext cx="1905000" cy="187960"/>
          </a:xfrm>
          <a:prstGeom prst="rect">
            <a:avLst/>
          </a:prstGeom>
        </p:spPr>
        <p:txBody>
          <a:bodyPr anchor="t" rtlCol="false" tIns="0" lIns="0" bIns="0" rIns="0">
            <a:spAutoFit/>
          </a:bodyPr>
          <a:lstStyle/>
          <a:p>
            <a:pPr algn="ctr" marL="0" indent="0" lvl="0">
              <a:lnSpc>
                <a:spcPts val="1400"/>
              </a:lnSpc>
              <a:spcBef>
                <a:spcPct val="0"/>
              </a:spcBef>
            </a:pPr>
            <a:r>
              <a:rPr lang="en-US" sz="1400" strike="noStrike" u="none">
                <a:solidFill>
                  <a:srgbClr val="C0392B"/>
                </a:solidFill>
                <a:latin typeface="Aileron"/>
                <a:ea typeface="Aileron"/>
                <a:cs typeface="Aileron"/>
                <a:sym typeface="Aileron"/>
              </a:rPr>
              <a:t>Grand Mean</a:t>
            </a:r>
          </a:p>
        </p:txBody>
      </p:sp>
      <p:sp>
        <p:nvSpPr>
          <p:cNvPr name="TextBox 84" id="84"/>
          <p:cNvSpPr txBox="true"/>
          <p:nvPr/>
        </p:nvSpPr>
        <p:spPr>
          <a:xfrm rot="0">
            <a:off x="1524000" y="6324600"/>
            <a:ext cx="15240000" cy="313055"/>
          </a:xfrm>
          <a:prstGeom prst="rect">
            <a:avLst/>
          </a:prstGeom>
        </p:spPr>
        <p:txBody>
          <a:bodyPr anchor="t" rtlCol="false" tIns="0" lIns="0" bIns="0" rIns="0">
            <a:spAutoFit/>
          </a:bodyPr>
          <a:lstStyle/>
          <a:p>
            <a:pPr algn="ctr"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Groups appear meaningfully different.</a:t>
            </a:r>
          </a:p>
        </p:txBody>
      </p:sp>
      <p:grpSp>
        <p:nvGrpSpPr>
          <p:cNvPr name="Group 85" id="85"/>
          <p:cNvGrpSpPr/>
          <p:nvPr/>
        </p:nvGrpSpPr>
        <p:grpSpPr>
          <a:xfrm rot="0">
            <a:off x="952500" y="7334250"/>
            <a:ext cx="16383000" cy="952500"/>
            <a:chOff x="0" y="0"/>
            <a:chExt cx="21844000" cy="1270000"/>
          </a:xfrm>
        </p:grpSpPr>
        <p:sp>
          <p:nvSpPr>
            <p:cNvPr name="Freeform 86" id="86"/>
            <p:cNvSpPr/>
            <p:nvPr/>
          </p:nvSpPr>
          <p:spPr>
            <a:xfrm flipH="false" flipV="false" rot="0">
              <a:off x="0" y="0"/>
              <a:ext cx="21844000" cy="1270000"/>
            </a:xfrm>
            <a:custGeom>
              <a:avLst/>
              <a:gdLst/>
              <a:ahLst/>
              <a:cxnLst/>
              <a:rect r="r" b="b" t="t" l="l"/>
              <a:pathLst>
                <a:path h="1270000" w="21844000">
                  <a:moveTo>
                    <a:pt x="127000" y="0"/>
                  </a:moveTo>
                  <a:lnTo>
                    <a:pt x="21717000" y="0"/>
                  </a:lnTo>
                  <a:cubicBezTo>
                    <a:pt x="21787140" y="0"/>
                    <a:pt x="21844000" y="56860"/>
                    <a:pt x="21844000" y="127000"/>
                  </a:cubicBezTo>
                  <a:lnTo>
                    <a:pt x="21844000" y="1143000"/>
                  </a:lnTo>
                  <a:cubicBezTo>
                    <a:pt x="21844000" y="1213140"/>
                    <a:pt x="21787140" y="1270000"/>
                    <a:pt x="21717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EEF2FF"/>
            </a:solidFill>
            <a:ln w="19050" cap="sq">
              <a:solidFill>
                <a:srgbClr val="2145B2"/>
              </a:solidFill>
              <a:prstDash val="solid"/>
              <a:miter/>
            </a:ln>
          </p:spPr>
        </p:sp>
      </p:grpSp>
      <p:sp>
        <p:nvSpPr>
          <p:cNvPr name="TextBox 87" id="87"/>
          <p:cNvSpPr txBox="true"/>
          <p:nvPr/>
        </p:nvSpPr>
        <p:spPr>
          <a:xfrm rot="0">
            <a:off x="1524000" y="7648575"/>
            <a:ext cx="15240000" cy="314325"/>
          </a:xfrm>
          <a:prstGeom prst="rect">
            <a:avLst/>
          </a:prstGeom>
        </p:spPr>
        <p:txBody>
          <a:bodyPr anchor="t" rtlCol="false" tIns="0" lIns="0" bIns="0" rIns="0">
            <a:spAutoFit/>
          </a:bodyPr>
          <a:lstStyle/>
          <a:p>
            <a:pPr algn="ctr" marL="0" indent="0" lvl="0">
              <a:lnSpc>
                <a:spcPts val="2400"/>
              </a:lnSpc>
              <a:spcBef>
                <a:spcPct val="0"/>
              </a:spcBef>
            </a:pPr>
            <a:r>
              <a:rPr lang="en-US" b="true" sz="2000" strike="noStrike" u="none">
                <a:solidFill>
                  <a:srgbClr val="1A2E5A"/>
                </a:solidFill>
                <a:latin typeface="Aileron Bold"/>
                <a:ea typeface="Aileron Bold"/>
                <a:cs typeface="Aileron Bold"/>
                <a:sym typeface="Aileron Bold"/>
              </a:rPr>
              <a:t>Key Insight:</a:t>
            </a:r>
            <a:r>
              <a:rPr lang="en-US" sz="2000" strike="noStrike" u="none">
                <a:solidFill>
                  <a:srgbClr val="1A2E5A"/>
                </a:solidFill>
                <a:latin typeface="Aileron"/>
                <a:ea typeface="Aileron"/>
                <a:cs typeface="Aileron"/>
                <a:sym typeface="Aileron"/>
              </a:rPr>
              <a:t> High between-group variance suggests real differences exist among the groups being compared.</a:t>
            </a:r>
          </a:p>
        </p:txBody>
      </p:sp>
      <p:sp>
        <p:nvSpPr>
          <p:cNvPr name="TextBox 88" id="88"/>
          <p:cNvSpPr txBox="true"/>
          <p:nvPr/>
        </p:nvSpPr>
        <p:spPr>
          <a:xfrm rot="0">
            <a:off x="1524000" y="8753475"/>
            <a:ext cx="15240000" cy="247650"/>
          </a:xfrm>
          <a:prstGeom prst="rect">
            <a:avLst/>
          </a:prstGeom>
        </p:spPr>
        <p:txBody>
          <a:bodyPr anchor="t" rtlCol="false" tIns="0" lIns="0" bIns="0" rIns="0">
            <a:spAutoFit/>
          </a:bodyPr>
          <a:lstStyle/>
          <a:p>
            <a:pPr algn="ctr" marL="0" indent="0" lvl="0">
              <a:lnSpc>
                <a:spcPts val="1919"/>
              </a:lnSpc>
              <a:spcBef>
                <a:spcPct val="0"/>
              </a:spcBef>
            </a:pPr>
            <a:r>
              <a:rPr lang="en-US" sz="1599" strike="noStrike" u="none">
                <a:solidFill>
                  <a:srgbClr val="888888"/>
                </a:solidFill>
                <a:latin typeface="Aileron"/>
                <a:ea typeface="Aileron"/>
                <a:cs typeface="Aileron"/>
                <a:sym typeface="Aileron"/>
              </a:rPr>
              <a:t>ANOVA uses this variance component to determine whether observed differences are statistically significant or due to random chance.</a:t>
            </a:r>
          </a:p>
        </p:txBody>
      </p:sp>
      <p:sp>
        <p:nvSpPr>
          <p:cNvPr name="TextBox 89" id="89"/>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12.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
        <p:nvSpPr>
          <p:cNvPr name="AutoShape 2" id="2"/>
          <p:cNvSpPr/>
          <p:nvPr/>
        </p:nvSpPr>
        <p:spPr>
          <a:xfrm>
            <a:off x="9144000" y="6143625"/>
            <a:ext cx="3619500" cy="0"/>
          </a:xfrm>
          <a:prstGeom prst="line">
            <a:avLst/>
          </a:prstGeom>
          <a:ln cap="rnd" w="19050">
            <a:solidFill>
              <a:srgbClr val="E67E22"/>
            </a:solidFill>
            <a:prstDash val="solid"/>
            <a:headEnd type="none" len="sm" w="sm"/>
            <a:tailEnd type="arrow" len="sm" w="med"/>
          </a:ln>
        </p:spPr>
      </p:sp>
      <p:sp>
        <p:nvSpPr>
          <p:cNvPr name="AutoShape 3" id="3"/>
          <p:cNvSpPr/>
          <p:nvPr/>
        </p:nvSpPr>
        <p:spPr>
          <a:xfrm flipH="true">
            <a:off x="5524500" y="6143625"/>
            <a:ext cx="3619500" cy="0"/>
          </a:xfrm>
          <a:prstGeom prst="line">
            <a:avLst/>
          </a:prstGeom>
          <a:ln cap="rnd" w="19050">
            <a:solidFill>
              <a:srgbClr val="E67E22"/>
            </a:solidFill>
            <a:prstDash val="solid"/>
            <a:headEnd type="none" len="sm" w="sm"/>
            <a:tailEnd type="arrow" len="sm" w="med"/>
          </a:ln>
        </p:spPr>
      </p:sp>
      <p:grpSp>
        <p:nvGrpSpPr>
          <p:cNvPr name="Group 4" id="4"/>
          <p:cNvGrpSpPr/>
          <p:nvPr/>
        </p:nvGrpSpPr>
        <p:grpSpPr>
          <a:xfrm rot="0">
            <a:off x="0" y="0"/>
            <a:ext cx="18288000" cy="952500"/>
            <a:chOff x="0" y="0"/>
            <a:chExt cx="24384000" cy="1270000"/>
          </a:xfrm>
        </p:grpSpPr>
        <p:sp>
          <p:nvSpPr>
            <p:cNvPr name="Freeform 5" id="5"/>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6" id="6"/>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Within-Group Variance</a:t>
            </a:r>
          </a:p>
        </p:txBody>
      </p:sp>
      <p:sp>
        <p:nvSpPr>
          <p:cNvPr name="TextBox 7" id="7"/>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12</a:t>
            </a:r>
          </a:p>
        </p:txBody>
      </p:sp>
      <p:grpSp>
        <p:nvGrpSpPr>
          <p:cNvPr name="Group 8" id="8"/>
          <p:cNvGrpSpPr/>
          <p:nvPr/>
        </p:nvGrpSpPr>
        <p:grpSpPr>
          <a:xfrm rot="0">
            <a:off x="952500" y="1238250"/>
            <a:ext cx="16383000" cy="1047750"/>
            <a:chOff x="0" y="0"/>
            <a:chExt cx="21844000" cy="1397000"/>
          </a:xfrm>
        </p:grpSpPr>
        <p:sp>
          <p:nvSpPr>
            <p:cNvPr name="Freeform 9" id="9"/>
            <p:cNvSpPr/>
            <p:nvPr/>
          </p:nvSpPr>
          <p:spPr>
            <a:xfrm flipH="false" flipV="false" rot="0">
              <a:off x="0" y="0"/>
              <a:ext cx="21844000" cy="1397000"/>
            </a:xfrm>
            <a:custGeom>
              <a:avLst/>
              <a:gdLst/>
              <a:ahLst/>
              <a:cxnLst/>
              <a:rect r="r" b="b" t="t" l="l"/>
              <a:pathLst>
                <a:path h="1397000" w="21844000">
                  <a:moveTo>
                    <a:pt x="139700" y="0"/>
                  </a:moveTo>
                  <a:lnTo>
                    <a:pt x="21704300" y="0"/>
                  </a:lnTo>
                  <a:cubicBezTo>
                    <a:pt x="21781455" y="0"/>
                    <a:pt x="21844000" y="62546"/>
                    <a:pt x="21844000" y="139700"/>
                  </a:cubicBezTo>
                  <a:lnTo>
                    <a:pt x="21844000" y="1257300"/>
                  </a:lnTo>
                  <a:cubicBezTo>
                    <a:pt x="21844000" y="1334454"/>
                    <a:pt x="21781455" y="1397000"/>
                    <a:pt x="21704300" y="1397000"/>
                  </a:cubicBezTo>
                  <a:lnTo>
                    <a:pt x="139700" y="1397000"/>
                  </a:lnTo>
                  <a:cubicBezTo>
                    <a:pt x="62546" y="1397000"/>
                    <a:pt x="0" y="1334454"/>
                    <a:pt x="0" y="1257300"/>
                  </a:cubicBezTo>
                  <a:lnTo>
                    <a:pt x="0" y="139700"/>
                  </a:lnTo>
                  <a:cubicBezTo>
                    <a:pt x="0" y="62546"/>
                    <a:pt x="62546" y="0"/>
                    <a:pt x="139700" y="0"/>
                  </a:cubicBezTo>
                  <a:close/>
                </a:path>
              </a:pathLst>
            </a:custGeom>
            <a:solidFill>
              <a:srgbClr val="1A2E5A"/>
            </a:solidFill>
          </p:spPr>
        </p:sp>
      </p:grpSp>
      <p:sp>
        <p:nvSpPr>
          <p:cNvPr name="TextBox 10" id="10"/>
          <p:cNvSpPr txBox="true"/>
          <p:nvPr/>
        </p:nvSpPr>
        <p:spPr>
          <a:xfrm rot="0">
            <a:off x="1524000" y="1381125"/>
            <a:ext cx="15240000" cy="380365"/>
          </a:xfrm>
          <a:prstGeom prst="rect">
            <a:avLst/>
          </a:prstGeom>
        </p:spPr>
        <p:txBody>
          <a:bodyPr anchor="t" rtlCol="false" tIns="0" lIns="0" bIns="0" rIns="0">
            <a:spAutoFit/>
          </a:bodyPr>
          <a:lstStyle/>
          <a:p>
            <a:pPr algn="ctr" marL="0" indent="0" lvl="0">
              <a:lnSpc>
                <a:spcPts val="2600"/>
              </a:lnSpc>
              <a:spcBef>
                <a:spcPct val="0"/>
              </a:spcBef>
            </a:pPr>
            <a:r>
              <a:rPr lang="en-US" sz="2600" strike="noStrike" u="none">
                <a:solidFill>
                  <a:srgbClr val="FFFFFF"/>
                </a:solidFill>
                <a:latin typeface="Telegraf"/>
                <a:ea typeface="Telegraf"/>
                <a:cs typeface="Telegraf"/>
                <a:sym typeface="Telegraf"/>
              </a:rPr>
              <a:t>Within-group variance represents natural randomness in the data.</a:t>
            </a:r>
          </a:p>
        </p:txBody>
      </p:sp>
      <p:sp>
        <p:nvSpPr>
          <p:cNvPr name="TextBox 11" id="11"/>
          <p:cNvSpPr txBox="true"/>
          <p:nvPr/>
        </p:nvSpPr>
        <p:spPr>
          <a:xfrm rot="0">
            <a:off x="1524000" y="1885950"/>
            <a:ext cx="15240000" cy="248285"/>
          </a:xfrm>
          <a:prstGeom prst="rect">
            <a:avLst/>
          </a:prstGeom>
        </p:spPr>
        <p:txBody>
          <a:bodyPr anchor="t" rtlCol="false" tIns="0" lIns="0" bIns="0" rIns="0">
            <a:spAutoFit/>
          </a:bodyPr>
          <a:lstStyle/>
          <a:p>
            <a:pPr algn="ctr" marL="0" indent="0" lvl="0">
              <a:lnSpc>
                <a:spcPts val="1899"/>
              </a:lnSpc>
              <a:spcBef>
                <a:spcPct val="0"/>
              </a:spcBef>
            </a:pPr>
            <a:r>
              <a:rPr lang="en-US" sz="1899" strike="noStrike" u="none">
                <a:solidFill>
                  <a:srgbClr val="A0B4D6"/>
                </a:solidFill>
                <a:latin typeface="Aileron"/>
                <a:ea typeface="Aileron"/>
                <a:cs typeface="Aileron"/>
                <a:sym typeface="Aileron"/>
              </a:rPr>
              <a:t>It is the noise that ANOVA must account for when detecting real group differences.</a:t>
            </a:r>
          </a:p>
        </p:txBody>
      </p:sp>
      <p:sp>
        <p:nvSpPr>
          <p:cNvPr name="TextBox 12" id="12"/>
          <p:cNvSpPr txBox="true"/>
          <p:nvPr/>
        </p:nvSpPr>
        <p:spPr>
          <a:xfrm rot="0">
            <a:off x="952500" y="2562225"/>
            <a:ext cx="16383000" cy="689610"/>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Within-group variance measures how much individual data points scatter around their own group mean. Even if groups are treated identically, individual responses will differ due to natural variation. This is why we cannot simply compare means — we must also consider the noise.</a:t>
            </a:r>
          </a:p>
        </p:txBody>
      </p:sp>
      <p:grpSp>
        <p:nvGrpSpPr>
          <p:cNvPr name="Group 13" id="13"/>
          <p:cNvGrpSpPr/>
          <p:nvPr/>
        </p:nvGrpSpPr>
        <p:grpSpPr>
          <a:xfrm rot="0">
            <a:off x="952500" y="3810000"/>
            <a:ext cx="16383000" cy="3238500"/>
            <a:chOff x="0" y="0"/>
            <a:chExt cx="21844000" cy="4318000"/>
          </a:xfrm>
        </p:grpSpPr>
        <p:sp>
          <p:nvSpPr>
            <p:cNvPr name="Freeform 14" id="14"/>
            <p:cNvSpPr/>
            <p:nvPr/>
          </p:nvSpPr>
          <p:spPr>
            <a:xfrm flipH="false" flipV="false" rot="0">
              <a:off x="0" y="0"/>
              <a:ext cx="21844000" cy="4318000"/>
            </a:xfrm>
            <a:custGeom>
              <a:avLst/>
              <a:gdLst/>
              <a:ahLst/>
              <a:cxnLst/>
              <a:rect r="r" b="b" t="t" l="l"/>
              <a:pathLst>
                <a:path h="4318000" w="21844000">
                  <a:moveTo>
                    <a:pt x="406400" y="0"/>
                  </a:moveTo>
                  <a:lnTo>
                    <a:pt x="21437600" y="0"/>
                  </a:lnTo>
                  <a:cubicBezTo>
                    <a:pt x="21662048" y="0"/>
                    <a:pt x="21844000" y="193323"/>
                    <a:pt x="21844000" y="431800"/>
                  </a:cubicBezTo>
                  <a:lnTo>
                    <a:pt x="21844000" y="3886200"/>
                  </a:lnTo>
                  <a:cubicBezTo>
                    <a:pt x="21844000" y="4124677"/>
                    <a:pt x="21662048" y="4318000"/>
                    <a:pt x="21437600" y="4318000"/>
                  </a:cubicBezTo>
                  <a:lnTo>
                    <a:pt x="406400" y="4318000"/>
                  </a:lnTo>
                  <a:cubicBezTo>
                    <a:pt x="181951" y="4318000"/>
                    <a:pt x="0" y="4124677"/>
                    <a:pt x="0" y="3886200"/>
                  </a:cubicBezTo>
                  <a:lnTo>
                    <a:pt x="0" y="431800"/>
                  </a:lnTo>
                  <a:cubicBezTo>
                    <a:pt x="0" y="193323"/>
                    <a:pt x="181951" y="0"/>
                    <a:pt x="406400" y="0"/>
                  </a:cubicBezTo>
                  <a:close/>
                </a:path>
              </a:pathLst>
            </a:custGeom>
            <a:solidFill>
              <a:srgbClr val="F5F7FA"/>
            </a:solidFill>
            <a:ln w="19050" cap="sq">
              <a:solidFill>
                <a:srgbClr val="D0D5DD"/>
              </a:solidFill>
              <a:prstDash val="solid"/>
              <a:miter/>
            </a:ln>
          </p:spPr>
        </p:sp>
      </p:grpSp>
      <p:sp>
        <p:nvSpPr>
          <p:cNvPr name="TextBox 15" id="15"/>
          <p:cNvSpPr txBox="true"/>
          <p:nvPr/>
        </p:nvSpPr>
        <p:spPr>
          <a:xfrm rot="0">
            <a:off x="1524000" y="4000500"/>
            <a:ext cx="152400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Visual: Data Points Scatter Around Their Group Mean</a:t>
            </a:r>
          </a:p>
        </p:txBody>
      </p:sp>
      <p:sp>
        <p:nvSpPr>
          <p:cNvPr name="AutoShape 16" id="16"/>
          <p:cNvSpPr/>
          <p:nvPr/>
        </p:nvSpPr>
        <p:spPr>
          <a:xfrm>
            <a:off x="1905000" y="5524500"/>
            <a:ext cx="14478000" cy="0"/>
          </a:xfrm>
          <a:prstGeom prst="line">
            <a:avLst/>
          </a:prstGeom>
          <a:ln cap="rnd" w="9525">
            <a:solidFill>
              <a:srgbClr val="CCCCCC"/>
            </a:solidFill>
            <a:prstDash val="solid"/>
            <a:headEnd type="none" len="sm" w="sm"/>
            <a:tailEnd type="none" len="sm" w="sm"/>
          </a:ln>
        </p:spPr>
      </p:sp>
      <p:sp>
        <p:nvSpPr>
          <p:cNvPr name="AutoShape 17" id="17"/>
          <p:cNvSpPr/>
          <p:nvPr/>
        </p:nvSpPr>
        <p:spPr>
          <a:xfrm>
            <a:off x="9144000" y="4762500"/>
            <a:ext cx="0" cy="1524000"/>
          </a:xfrm>
          <a:prstGeom prst="line">
            <a:avLst/>
          </a:prstGeom>
          <a:ln cap="rnd" w="19050">
            <a:solidFill>
              <a:srgbClr val="C0392B"/>
            </a:solidFill>
            <a:prstDash val="solid"/>
            <a:headEnd type="none" len="sm" w="sm"/>
            <a:tailEnd type="none" len="sm" w="sm"/>
          </a:ln>
        </p:spPr>
      </p:sp>
      <p:sp>
        <p:nvSpPr>
          <p:cNvPr name="TextBox 18" id="18"/>
          <p:cNvSpPr txBox="true"/>
          <p:nvPr/>
        </p:nvSpPr>
        <p:spPr>
          <a:xfrm rot="0">
            <a:off x="8191500" y="6305550"/>
            <a:ext cx="1905000" cy="187960"/>
          </a:xfrm>
          <a:prstGeom prst="rect">
            <a:avLst/>
          </a:prstGeom>
        </p:spPr>
        <p:txBody>
          <a:bodyPr anchor="t" rtlCol="false" tIns="0" lIns="0" bIns="0" rIns="0">
            <a:spAutoFit/>
          </a:bodyPr>
          <a:lstStyle/>
          <a:p>
            <a:pPr algn="ctr" marL="0" indent="0" lvl="0">
              <a:lnSpc>
                <a:spcPts val="1400"/>
              </a:lnSpc>
              <a:spcBef>
                <a:spcPct val="0"/>
              </a:spcBef>
            </a:pPr>
            <a:r>
              <a:rPr lang="en-US" sz="1400" strike="noStrike" u="none">
                <a:solidFill>
                  <a:srgbClr val="C0392B"/>
                </a:solidFill>
                <a:latin typeface="Aileron"/>
                <a:ea typeface="Aileron"/>
                <a:cs typeface="Aileron"/>
                <a:sym typeface="Aileron"/>
              </a:rPr>
              <a:t>Group Mean</a:t>
            </a:r>
          </a:p>
        </p:txBody>
      </p:sp>
      <p:grpSp>
        <p:nvGrpSpPr>
          <p:cNvPr name="Group 19" id="19"/>
          <p:cNvGrpSpPr/>
          <p:nvPr/>
        </p:nvGrpSpPr>
        <p:grpSpPr>
          <a:xfrm rot="0">
            <a:off x="8934450" y="5362575"/>
            <a:ext cx="133350" cy="133350"/>
            <a:chOff x="0" y="0"/>
            <a:chExt cx="177800" cy="177800"/>
          </a:xfrm>
        </p:grpSpPr>
        <p:sp>
          <p:nvSpPr>
            <p:cNvPr name="Freeform 20" id="20"/>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21" id="21"/>
          <p:cNvGrpSpPr/>
          <p:nvPr/>
        </p:nvGrpSpPr>
        <p:grpSpPr>
          <a:xfrm rot="0">
            <a:off x="9267825" y="5505450"/>
            <a:ext cx="133350" cy="133350"/>
            <a:chOff x="0" y="0"/>
            <a:chExt cx="177800" cy="177800"/>
          </a:xfrm>
        </p:grpSpPr>
        <p:sp>
          <p:nvSpPr>
            <p:cNvPr name="Freeform 22" id="22"/>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23" id="23"/>
          <p:cNvGrpSpPr/>
          <p:nvPr/>
        </p:nvGrpSpPr>
        <p:grpSpPr>
          <a:xfrm rot="0">
            <a:off x="9001125" y="5572125"/>
            <a:ext cx="133350" cy="133350"/>
            <a:chOff x="0" y="0"/>
            <a:chExt cx="177800" cy="177800"/>
          </a:xfrm>
        </p:grpSpPr>
        <p:sp>
          <p:nvSpPr>
            <p:cNvPr name="Freeform 24" id="24"/>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25" id="25"/>
          <p:cNvGrpSpPr/>
          <p:nvPr/>
        </p:nvGrpSpPr>
        <p:grpSpPr>
          <a:xfrm rot="0">
            <a:off x="9172575" y="5286375"/>
            <a:ext cx="133350" cy="133350"/>
            <a:chOff x="0" y="0"/>
            <a:chExt cx="177800" cy="177800"/>
          </a:xfrm>
        </p:grpSpPr>
        <p:sp>
          <p:nvSpPr>
            <p:cNvPr name="Freeform 26" id="26"/>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27" id="27"/>
          <p:cNvGrpSpPr/>
          <p:nvPr/>
        </p:nvGrpSpPr>
        <p:grpSpPr>
          <a:xfrm rot="0">
            <a:off x="8839200" y="5534025"/>
            <a:ext cx="133350" cy="133350"/>
            <a:chOff x="0" y="0"/>
            <a:chExt cx="177800" cy="177800"/>
          </a:xfrm>
        </p:grpSpPr>
        <p:sp>
          <p:nvSpPr>
            <p:cNvPr name="Freeform 28" id="28"/>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29" id="29"/>
          <p:cNvGrpSpPr/>
          <p:nvPr/>
        </p:nvGrpSpPr>
        <p:grpSpPr>
          <a:xfrm rot="0">
            <a:off x="9363075" y="5410200"/>
            <a:ext cx="133350" cy="133350"/>
            <a:chOff x="0" y="0"/>
            <a:chExt cx="177800" cy="177800"/>
          </a:xfrm>
        </p:grpSpPr>
        <p:sp>
          <p:nvSpPr>
            <p:cNvPr name="Freeform 30" id="30"/>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31" id="31"/>
          <p:cNvGrpSpPr/>
          <p:nvPr/>
        </p:nvGrpSpPr>
        <p:grpSpPr>
          <a:xfrm rot="0">
            <a:off x="8696325" y="5600700"/>
            <a:ext cx="133350" cy="133350"/>
            <a:chOff x="0" y="0"/>
            <a:chExt cx="177800" cy="177800"/>
          </a:xfrm>
        </p:grpSpPr>
        <p:sp>
          <p:nvSpPr>
            <p:cNvPr name="Freeform 32" id="32"/>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33" id="33"/>
          <p:cNvGrpSpPr/>
          <p:nvPr/>
        </p:nvGrpSpPr>
        <p:grpSpPr>
          <a:xfrm rot="0">
            <a:off x="9505950" y="5343525"/>
            <a:ext cx="133350" cy="133350"/>
            <a:chOff x="0" y="0"/>
            <a:chExt cx="177800" cy="177800"/>
          </a:xfrm>
        </p:grpSpPr>
        <p:sp>
          <p:nvSpPr>
            <p:cNvPr name="Freeform 34" id="34"/>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35" id="35"/>
          <p:cNvGrpSpPr/>
          <p:nvPr/>
        </p:nvGrpSpPr>
        <p:grpSpPr>
          <a:xfrm rot="0">
            <a:off x="8553450" y="5486400"/>
            <a:ext cx="133350" cy="133350"/>
            <a:chOff x="0" y="0"/>
            <a:chExt cx="177800" cy="177800"/>
          </a:xfrm>
        </p:grpSpPr>
        <p:sp>
          <p:nvSpPr>
            <p:cNvPr name="Freeform 36" id="36"/>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37" id="37"/>
          <p:cNvGrpSpPr/>
          <p:nvPr/>
        </p:nvGrpSpPr>
        <p:grpSpPr>
          <a:xfrm rot="0">
            <a:off x="9648825" y="5553075"/>
            <a:ext cx="133350" cy="133350"/>
            <a:chOff x="0" y="0"/>
            <a:chExt cx="177800" cy="177800"/>
          </a:xfrm>
        </p:grpSpPr>
        <p:sp>
          <p:nvSpPr>
            <p:cNvPr name="Freeform 38" id="38"/>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39" id="39"/>
          <p:cNvGrpSpPr/>
          <p:nvPr/>
        </p:nvGrpSpPr>
        <p:grpSpPr>
          <a:xfrm rot="0">
            <a:off x="8410575" y="5381625"/>
            <a:ext cx="133350" cy="133350"/>
            <a:chOff x="0" y="0"/>
            <a:chExt cx="177800" cy="177800"/>
          </a:xfrm>
        </p:grpSpPr>
        <p:sp>
          <p:nvSpPr>
            <p:cNvPr name="Freeform 40" id="40"/>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41" id="41"/>
          <p:cNvGrpSpPr/>
          <p:nvPr/>
        </p:nvGrpSpPr>
        <p:grpSpPr>
          <a:xfrm rot="0">
            <a:off x="9839325" y="5514975"/>
            <a:ext cx="133350" cy="133350"/>
            <a:chOff x="0" y="0"/>
            <a:chExt cx="177800" cy="177800"/>
          </a:xfrm>
        </p:grpSpPr>
        <p:sp>
          <p:nvSpPr>
            <p:cNvPr name="Freeform 42" id="42"/>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43" id="43"/>
          <p:cNvGrpSpPr/>
          <p:nvPr/>
        </p:nvGrpSpPr>
        <p:grpSpPr>
          <a:xfrm rot="0">
            <a:off x="8220075" y="5429250"/>
            <a:ext cx="133350" cy="133350"/>
            <a:chOff x="0" y="0"/>
            <a:chExt cx="177800" cy="177800"/>
          </a:xfrm>
        </p:grpSpPr>
        <p:sp>
          <p:nvSpPr>
            <p:cNvPr name="Freeform 44" id="44"/>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45" id="45"/>
          <p:cNvGrpSpPr/>
          <p:nvPr/>
        </p:nvGrpSpPr>
        <p:grpSpPr>
          <a:xfrm rot="0">
            <a:off x="10029825" y="5591175"/>
            <a:ext cx="133350" cy="133350"/>
            <a:chOff x="0" y="0"/>
            <a:chExt cx="177800" cy="177800"/>
          </a:xfrm>
        </p:grpSpPr>
        <p:sp>
          <p:nvSpPr>
            <p:cNvPr name="Freeform 46" id="46"/>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47" id="47"/>
          <p:cNvGrpSpPr/>
          <p:nvPr/>
        </p:nvGrpSpPr>
        <p:grpSpPr>
          <a:xfrm rot="0">
            <a:off x="8029575" y="5314950"/>
            <a:ext cx="133350" cy="133350"/>
            <a:chOff x="0" y="0"/>
            <a:chExt cx="177800" cy="177800"/>
          </a:xfrm>
        </p:grpSpPr>
        <p:sp>
          <p:nvSpPr>
            <p:cNvPr name="Freeform 48" id="48"/>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49" id="49"/>
          <p:cNvGrpSpPr/>
          <p:nvPr/>
        </p:nvGrpSpPr>
        <p:grpSpPr>
          <a:xfrm rot="0">
            <a:off x="10220325" y="5524500"/>
            <a:ext cx="133350" cy="133350"/>
            <a:chOff x="0" y="0"/>
            <a:chExt cx="177800" cy="177800"/>
          </a:xfrm>
        </p:grpSpPr>
        <p:sp>
          <p:nvSpPr>
            <p:cNvPr name="Freeform 50" id="50"/>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51" id="51"/>
          <p:cNvGrpSpPr/>
          <p:nvPr/>
        </p:nvGrpSpPr>
        <p:grpSpPr>
          <a:xfrm rot="0">
            <a:off x="7839075" y="5553075"/>
            <a:ext cx="133350" cy="133350"/>
            <a:chOff x="0" y="0"/>
            <a:chExt cx="177800" cy="177800"/>
          </a:xfrm>
        </p:grpSpPr>
        <p:sp>
          <p:nvSpPr>
            <p:cNvPr name="Freeform 52" id="52"/>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53" id="53"/>
          <p:cNvGrpSpPr/>
          <p:nvPr/>
        </p:nvGrpSpPr>
        <p:grpSpPr>
          <a:xfrm rot="0">
            <a:off x="10410825" y="5400675"/>
            <a:ext cx="133350" cy="133350"/>
            <a:chOff x="0" y="0"/>
            <a:chExt cx="177800" cy="177800"/>
          </a:xfrm>
        </p:grpSpPr>
        <p:sp>
          <p:nvSpPr>
            <p:cNvPr name="Freeform 54" id="54"/>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55" id="55"/>
          <p:cNvGrpSpPr/>
          <p:nvPr/>
        </p:nvGrpSpPr>
        <p:grpSpPr>
          <a:xfrm rot="0">
            <a:off x="7648575" y="5343525"/>
            <a:ext cx="133350" cy="133350"/>
            <a:chOff x="0" y="0"/>
            <a:chExt cx="177800" cy="177800"/>
          </a:xfrm>
        </p:grpSpPr>
        <p:sp>
          <p:nvSpPr>
            <p:cNvPr name="Freeform 56" id="56"/>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57" id="57"/>
          <p:cNvGrpSpPr/>
          <p:nvPr/>
        </p:nvGrpSpPr>
        <p:grpSpPr>
          <a:xfrm rot="0">
            <a:off x="10601325" y="5486400"/>
            <a:ext cx="133350" cy="133350"/>
            <a:chOff x="0" y="0"/>
            <a:chExt cx="177800" cy="177800"/>
          </a:xfrm>
        </p:grpSpPr>
        <p:sp>
          <p:nvSpPr>
            <p:cNvPr name="Freeform 58" id="58"/>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59" id="59"/>
          <p:cNvGrpSpPr/>
          <p:nvPr/>
        </p:nvGrpSpPr>
        <p:grpSpPr>
          <a:xfrm rot="0">
            <a:off x="7362825" y="5505450"/>
            <a:ext cx="133350" cy="133350"/>
            <a:chOff x="0" y="0"/>
            <a:chExt cx="177800" cy="177800"/>
          </a:xfrm>
        </p:grpSpPr>
        <p:sp>
          <p:nvSpPr>
            <p:cNvPr name="Freeform 60" id="60"/>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61" id="61"/>
          <p:cNvGrpSpPr/>
          <p:nvPr/>
        </p:nvGrpSpPr>
        <p:grpSpPr>
          <a:xfrm rot="0">
            <a:off x="10982325" y="5362575"/>
            <a:ext cx="133350" cy="133350"/>
            <a:chOff x="0" y="0"/>
            <a:chExt cx="177800" cy="177800"/>
          </a:xfrm>
        </p:grpSpPr>
        <p:sp>
          <p:nvSpPr>
            <p:cNvPr name="Freeform 62" id="62"/>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63" id="63"/>
          <p:cNvGrpSpPr/>
          <p:nvPr/>
        </p:nvGrpSpPr>
        <p:grpSpPr>
          <a:xfrm rot="0">
            <a:off x="6981825" y="5534025"/>
            <a:ext cx="133350" cy="133350"/>
            <a:chOff x="0" y="0"/>
            <a:chExt cx="177800" cy="177800"/>
          </a:xfrm>
        </p:grpSpPr>
        <p:sp>
          <p:nvSpPr>
            <p:cNvPr name="Freeform 64" id="64"/>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65" id="65"/>
          <p:cNvGrpSpPr/>
          <p:nvPr/>
        </p:nvGrpSpPr>
        <p:grpSpPr>
          <a:xfrm rot="0">
            <a:off x="11458575" y="5419725"/>
            <a:ext cx="133350" cy="133350"/>
            <a:chOff x="0" y="0"/>
            <a:chExt cx="177800" cy="177800"/>
          </a:xfrm>
        </p:grpSpPr>
        <p:sp>
          <p:nvSpPr>
            <p:cNvPr name="Freeform 66" id="66"/>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67" id="67"/>
          <p:cNvGrpSpPr/>
          <p:nvPr/>
        </p:nvGrpSpPr>
        <p:grpSpPr>
          <a:xfrm rot="0">
            <a:off x="6505575" y="5572125"/>
            <a:ext cx="133350" cy="133350"/>
            <a:chOff x="0" y="0"/>
            <a:chExt cx="177800" cy="177800"/>
          </a:xfrm>
        </p:grpSpPr>
        <p:sp>
          <p:nvSpPr>
            <p:cNvPr name="Freeform 68" id="68"/>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69" id="69"/>
          <p:cNvGrpSpPr/>
          <p:nvPr/>
        </p:nvGrpSpPr>
        <p:grpSpPr>
          <a:xfrm rot="0">
            <a:off x="11934825" y="5381625"/>
            <a:ext cx="133350" cy="133350"/>
            <a:chOff x="0" y="0"/>
            <a:chExt cx="177800" cy="177800"/>
          </a:xfrm>
        </p:grpSpPr>
        <p:sp>
          <p:nvSpPr>
            <p:cNvPr name="Freeform 70" id="70"/>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71" id="71"/>
          <p:cNvGrpSpPr/>
          <p:nvPr/>
        </p:nvGrpSpPr>
        <p:grpSpPr>
          <a:xfrm rot="0">
            <a:off x="6029325" y="5410200"/>
            <a:ext cx="133350" cy="133350"/>
            <a:chOff x="0" y="0"/>
            <a:chExt cx="177800" cy="177800"/>
          </a:xfrm>
        </p:grpSpPr>
        <p:sp>
          <p:nvSpPr>
            <p:cNvPr name="Freeform 72" id="72"/>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73" id="73"/>
          <p:cNvGrpSpPr/>
          <p:nvPr/>
        </p:nvGrpSpPr>
        <p:grpSpPr>
          <a:xfrm rot="0">
            <a:off x="12411075" y="5553075"/>
            <a:ext cx="133350" cy="133350"/>
            <a:chOff x="0" y="0"/>
            <a:chExt cx="177800" cy="177800"/>
          </a:xfrm>
        </p:grpSpPr>
        <p:sp>
          <p:nvSpPr>
            <p:cNvPr name="Freeform 74" id="74"/>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75" id="75"/>
          <p:cNvGrpSpPr/>
          <p:nvPr/>
        </p:nvGrpSpPr>
        <p:grpSpPr>
          <a:xfrm rot="0">
            <a:off x="5553075" y="5429250"/>
            <a:ext cx="133350" cy="133350"/>
            <a:chOff x="0" y="0"/>
            <a:chExt cx="177800" cy="177800"/>
          </a:xfrm>
        </p:grpSpPr>
        <p:sp>
          <p:nvSpPr>
            <p:cNvPr name="Freeform 76" id="76"/>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grpSp>
        <p:nvGrpSpPr>
          <p:cNvPr name="Group 77" id="77"/>
          <p:cNvGrpSpPr/>
          <p:nvPr/>
        </p:nvGrpSpPr>
        <p:grpSpPr>
          <a:xfrm rot="0">
            <a:off x="12696825" y="5514975"/>
            <a:ext cx="133350" cy="133350"/>
            <a:chOff x="0" y="0"/>
            <a:chExt cx="177800" cy="177800"/>
          </a:xfrm>
        </p:grpSpPr>
        <p:sp>
          <p:nvSpPr>
            <p:cNvPr name="Freeform 78" id="78"/>
            <p:cNvSpPr/>
            <p:nvPr/>
          </p:nvSpPr>
          <p:spPr>
            <a:xfrm flipH="false" flipV="false" rot="0">
              <a:off x="0" y="0"/>
              <a:ext cx="177800" cy="177800"/>
            </a:xfrm>
            <a:custGeom>
              <a:avLst/>
              <a:gdLst/>
              <a:ahLst/>
              <a:cxnLst/>
              <a:rect r="r" b="b" t="t" l="l"/>
              <a:pathLst>
                <a:path h="177800" w="177800">
                  <a:moveTo>
                    <a:pt x="88900" y="0"/>
                  </a:moveTo>
                  <a:cubicBezTo>
                    <a:pt x="39802" y="0"/>
                    <a:pt x="0" y="39802"/>
                    <a:pt x="0" y="88900"/>
                  </a:cubicBezTo>
                  <a:cubicBezTo>
                    <a:pt x="0" y="137998"/>
                    <a:pt x="39802" y="177800"/>
                    <a:pt x="88900" y="177800"/>
                  </a:cubicBezTo>
                  <a:cubicBezTo>
                    <a:pt x="137998" y="177800"/>
                    <a:pt x="177800" y="137998"/>
                    <a:pt x="177800" y="88900"/>
                  </a:cubicBezTo>
                  <a:cubicBezTo>
                    <a:pt x="177800" y="39802"/>
                    <a:pt x="137998" y="0"/>
                    <a:pt x="88900" y="0"/>
                  </a:cubicBezTo>
                  <a:close/>
                </a:path>
              </a:pathLst>
            </a:custGeom>
            <a:solidFill>
              <a:srgbClr val="2145B2">
                <a:alpha val="69804"/>
              </a:srgbClr>
            </a:solidFill>
          </p:spPr>
        </p:sp>
      </p:grpSp>
      <p:sp>
        <p:nvSpPr>
          <p:cNvPr name="TextBox 79" id="79"/>
          <p:cNvSpPr txBox="true"/>
          <p:nvPr/>
        </p:nvSpPr>
        <p:spPr>
          <a:xfrm rot="0">
            <a:off x="1524000" y="6619875"/>
            <a:ext cx="152400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E67E22"/>
                </a:solidFill>
                <a:latin typeface="Telegraf Bold"/>
                <a:ea typeface="Telegraf Bold"/>
                <a:cs typeface="Telegraf Bold"/>
                <a:sym typeface="Telegraf Bold"/>
              </a:rPr>
              <a:t>This spread = Within-Group Variance = NOISE</a:t>
            </a:r>
          </a:p>
        </p:txBody>
      </p:sp>
      <p:grpSp>
        <p:nvGrpSpPr>
          <p:cNvPr name="Group 80" id="80"/>
          <p:cNvGrpSpPr/>
          <p:nvPr/>
        </p:nvGrpSpPr>
        <p:grpSpPr>
          <a:xfrm rot="0">
            <a:off x="952500" y="7048500"/>
            <a:ext cx="16383000" cy="1238250"/>
            <a:chOff x="0" y="0"/>
            <a:chExt cx="21844000" cy="1651000"/>
          </a:xfrm>
        </p:grpSpPr>
        <p:sp>
          <p:nvSpPr>
            <p:cNvPr name="Freeform 81" id="81"/>
            <p:cNvSpPr/>
            <p:nvPr/>
          </p:nvSpPr>
          <p:spPr>
            <a:xfrm flipH="false" flipV="false" rot="0">
              <a:off x="0" y="0"/>
              <a:ext cx="21844000" cy="1651000"/>
            </a:xfrm>
            <a:custGeom>
              <a:avLst/>
              <a:gdLst/>
              <a:ahLst/>
              <a:cxnLst/>
              <a:rect r="r" b="b" t="t" l="l"/>
              <a:pathLst>
                <a:path h="1651000" w="21844000">
                  <a:moveTo>
                    <a:pt x="165100" y="0"/>
                  </a:moveTo>
                  <a:lnTo>
                    <a:pt x="21678900" y="0"/>
                  </a:lnTo>
                  <a:cubicBezTo>
                    <a:pt x="21770082" y="0"/>
                    <a:pt x="21844000" y="73918"/>
                    <a:pt x="21844000" y="165100"/>
                  </a:cubicBezTo>
                  <a:lnTo>
                    <a:pt x="21844000" y="1485900"/>
                  </a:lnTo>
                  <a:cubicBezTo>
                    <a:pt x="21844000" y="1577082"/>
                    <a:pt x="21770082" y="1651000"/>
                    <a:pt x="21678900" y="1651000"/>
                  </a:cubicBezTo>
                  <a:lnTo>
                    <a:pt x="165100" y="1651000"/>
                  </a:lnTo>
                  <a:cubicBezTo>
                    <a:pt x="73918" y="1651000"/>
                    <a:pt x="0" y="1577082"/>
                    <a:pt x="0" y="1485900"/>
                  </a:cubicBezTo>
                  <a:lnTo>
                    <a:pt x="0" y="165100"/>
                  </a:lnTo>
                  <a:cubicBezTo>
                    <a:pt x="0" y="73918"/>
                    <a:pt x="73918" y="0"/>
                    <a:pt x="165100" y="0"/>
                  </a:cubicBezTo>
                  <a:close/>
                </a:path>
              </a:pathLst>
            </a:custGeom>
            <a:solidFill>
              <a:srgbClr val="FFF8F0"/>
            </a:solidFill>
            <a:ln w="19050" cap="sq">
              <a:solidFill>
                <a:srgbClr val="E67E22"/>
              </a:solidFill>
              <a:prstDash val="solid"/>
              <a:miter/>
            </a:ln>
          </p:spPr>
        </p:sp>
      </p:grpSp>
      <p:sp>
        <p:nvSpPr>
          <p:cNvPr name="TextBox 82" id="82"/>
          <p:cNvSpPr txBox="true"/>
          <p:nvPr/>
        </p:nvSpPr>
        <p:spPr>
          <a:xfrm rot="0">
            <a:off x="1238250" y="7143750"/>
            <a:ext cx="7620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E67E22"/>
                </a:solidFill>
                <a:latin typeface="Telegraf Bold"/>
                <a:ea typeface="Telegraf Bold"/>
                <a:cs typeface="Telegraf Bold"/>
                <a:sym typeface="Telegraf Bold"/>
              </a:rPr>
              <a:t>Why this matters for the F-ratio:</a:t>
            </a:r>
          </a:p>
        </p:txBody>
      </p:sp>
      <p:sp>
        <p:nvSpPr>
          <p:cNvPr name="TextBox 83" id="83"/>
          <p:cNvSpPr txBox="true"/>
          <p:nvPr/>
        </p:nvSpPr>
        <p:spPr>
          <a:xfrm rot="0">
            <a:off x="1238250" y="7372350"/>
            <a:ext cx="15811500" cy="880745"/>
          </a:xfrm>
          <a:prstGeom prst="rect">
            <a:avLst/>
          </a:prstGeom>
        </p:spPr>
        <p:txBody>
          <a:bodyPr anchor="t" rtlCol="false" tIns="0" lIns="0" bIns="0" rIns="0">
            <a:spAutoFit/>
          </a:bodyPr>
          <a:lstStyle/>
          <a:p>
            <a:pPr algn="l" marL="0" indent="0" lvl="0">
              <a:lnSpc>
                <a:spcPts val="2380"/>
              </a:lnSpc>
              <a:spcBef>
                <a:spcPct val="0"/>
              </a:spcBef>
            </a:pPr>
            <a:r>
              <a:rPr lang="en-US" sz="1700" strike="noStrike" u="none">
                <a:solidFill>
                  <a:srgbClr val="444444"/>
                </a:solidFill>
                <a:latin typeface="Aileron"/>
                <a:ea typeface="Aileron"/>
                <a:cs typeface="Aileron"/>
                <a:sym typeface="Aileron"/>
              </a:rPr>
              <a:t>F = Between-Group Variance / Within-Group Variance  =  Signal / Noise</a:t>
            </a:r>
          </a:p>
          <a:p>
            <a:pPr algn="l" marL="0" indent="0" lvl="0">
              <a:lnSpc>
                <a:spcPts val="2380"/>
              </a:lnSpc>
              <a:spcBef>
                <a:spcPct val="0"/>
              </a:spcBef>
            </a:pPr>
          </a:p>
          <a:p>
            <a:pPr algn="l" marL="0" indent="0" lvl="0">
              <a:lnSpc>
                <a:spcPts val="2380"/>
              </a:lnSpc>
              <a:spcBef>
                <a:spcPct val="0"/>
              </a:spcBef>
            </a:pPr>
            <a:r>
              <a:rPr lang="en-US" sz="1700" strike="noStrike" u="none">
                <a:solidFill>
                  <a:srgbClr val="444444"/>
                </a:solidFill>
                <a:latin typeface="Aileron"/>
                <a:ea typeface="Aileron"/>
                <a:cs typeface="Aileron"/>
                <a:sym typeface="Aileron"/>
              </a:rPr>
              <a:t>If noise (within-group variance) is high, even large mean differences may not be significant.</a:t>
            </a:r>
          </a:p>
        </p:txBody>
      </p:sp>
      <p:grpSp>
        <p:nvGrpSpPr>
          <p:cNvPr name="Group 84" id="84"/>
          <p:cNvGrpSpPr/>
          <p:nvPr/>
        </p:nvGrpSpPr>
        <p:grpSpPr>
          <a:xfrm rot="0">
            <a:off x="952500" y="8572500"/>
            <a:ext cx="16383000" cy="666750"/>
            <a:chOff x="0" y="0"/>
            <a:chExt cx="21844000" cy="889000"/>
          </a:xfrm>
        </p:grpSpPr>
        <p:sp>
          <p:nvSpPr>
            <p:cNvPr name="Freeform 85" id="85"/>
            <p:cNvSpPr/>
            <p:nvPr/>
          </p:nvSpPr>
          <p:spPr>
            <a:xfrm flipH="false" flipV="false" rot="0">
              <a:off x="0" y="0"/>
              <a:ext cx="21844000" cy="889000"/>
            </a:xfrm>
            <a:custGeom>
              <a:avLst/>
              <a:gdLst/>
              <a:ahLst/>
              <a:cxnLst/>
              <a:rect r="r" b="b" t="t" l="l"/>
              <a:pathLst>
                <a:path h="889000" w="21844000">
                  <a:moveTo>
                    <a:pt x="101600" y="0"/>
                  </a:moveTo>
                  <a:lnTo>
                    <a:pt x="21742400" y="0"/>
                  </a:lnTo>
                  <a:cubicBezTo>
                    <a:pt x="21798513" y="0"/>
                    <a:pt x="21844000" y="39802"/>
                    <a:pt x="21844000" y="88900"/>
                  </a:cubicBezTo>
                  <a:lnTo>
                    <a:pt x="21844000" y="800100"/>
                  </a:lnTo>
                  <a:cubicBezTo>
                    <a:pt x="21844000" y="849198"/>
                    <a:pt x="21798513" y="889000"/>
                    <a:pt x="21742400" y="889000"/>
                  </a:cubicBezTo>
                  <a:lnTo>
                    <a:pt x="101600" y="889000"/>
                  </a:lnTo>
                  <a:cubicBezTo>
                    <a:pt x="45488" y="889000"/>
                    <a:pt x="0" y="849198"/>
                    <a:pt x="0" y="800100"/>
                  </a:cubicBezTo>
                  <a:lnTo>
                    <a:pt x="0" y="88900"/>
                  </a:lnTo>
                  <a:cubicBezTo>
                    <a:pt x="0" y="39802"/>
                    <a:pt x="45488" y="0"/>
                    <a:pt x="101600" y="0"/>
                  </a:cubicBezTo>
                  <a:close/>
                </a:path>
              </a:pathLst>
            </a:custGeom>
            <a:solidFill>
              <a:srgbClr val="EEF2FF"/>
            </a:solidFill>
            <a:ln w="19050" cap="sq">
              <a:solidFill>
                <a:srgbClr val="2145B2"/>
              </a:solidFill>
              <a:prstDash val="solid"/>
              <a:miter/>
            </a:ln>
          </p:spPr>
        </p:sp>
      </p:grpSp>
      <p:sp>
        <p:nvSpPr>
          <p:cNvPr name="TextBox 86" id="86"/>
          <p:cNvSpPr txBox="true"/>
          <p:nvPr/>
        </p:nvSpPr>
        <p:spPr>
          <a:xfrm rot="0">
            <a:off x="1524000" y="8715375"/>
            <a:ext cx="15240000" cy="285750"/>
          </a:xfrm>
          <a:prstGeom prst="rect">
            <a:avLst/>
          </a:prstGeom>
        </p:spPr>
        <p:txBody>
          <a:bodyPr anchor="t" rtlCol="false" tIns="0" lIns="0" bIns="0" rIns="0">
            <a:spAutoFit/>
          </a:bodyPr>
          <a:lstStyle/>
          <a:p>
            <a:pPr algn="ctr" marL="0" indent="0" lvl="0">
              <a:lnSpc>
                <a:spcPts val="2279"/>
              </a:lnSpc>
              <a:spcBef>
                <a:spcPct val="0"/>
              </a:spcBef>
            </a:pPr>
            <a:r>
              <a:rPr lang="en-US" b="true" sz="1899" strike="noStrike" u="none">
                <a:solidFill>
                  <a:srgbClr val="1A2E5A"/>
                </a:solidFill>
                <a:latin typeface="Aileron Bold"/>
                <a:ea typeface="Aileron Bold"/>
                <a:cs typeface="Aileron Bold"/>
                <a:sym typeface="Aileron Bold"/>
              </a:rPr>
              <a:t>Key Insight:</a:t>
            </a:r>
            <a:r>
              <a:rPr lang="en-US" sz="1899" strike="noStrike" u="none">
                <a:solidFill>
                  <a:srgbClr val="1A2E5A"/>
                </a:solidFill>
                <a:latin typeface="Aileron"/>
                <a:ea typeface="Aileron"/>
                <a:cs typeface="Aileron"/>
                <a:sym typeface="Aileron"/>
              </a:rPr>
              <a:t> Within-group variance is the denominator of the F-ratio. Lower noise makes it easier to detect real differences.</a:t>
            </a:r>
          </a:p>
        </p:txBody>
      </p:sp>
      <p:sp>
        <p:nvSpPr>
          <p:cNvPr name="TextBox 87" id="87"/>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13.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ANOVA Logic</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13</a:t>
            </a:r>
          </a:p>
        </p:txBody>
      </p:sp>
      <p:grpSp>
        <p:nvGrpSpPr>
          <p:cNvPr name="Group 6" id="6"/>
          <p:cNvGrpSpPr/>
          <p:nvPr/>
        </p:nvGrpSpPr>
        <p:grpSpPr>
          <a:xfrm rot="0">
            <a:off x="952500" y="1238250"/>
            <a:ext cx="16383000" cy="1047750"/>
            <a:chOff x="0" y="0"/>
            <a:chExt cx="21844000" cy="1397000"/>
          </a:xfrm>
        </p:grpSpPr>
        <p:sp>
          <p:nvSpPr>
            <p:cNvPr name="Freeform 7" id="7"/>
            <p:cNvSpPr/>
            <p:nvPr/>
          </p:nvSpPr>
          <p:spPr>
            <a:xfrm flipH="false" flipV="false" rot="0">
              <a:off x="0" y="0"/>
              <a:ext cx="21844000" cy="1397000"/>
            </a:xfrm>
            <a:custGeom>
              <a:avLst/>
              <a:gdLst/>
              <a:ahLst/>
              <a:cxnLst/>
              <a:rect r="r" b="b" t="t" l="l"/>
              <a:pathLst>
                <a:path h="1397000" w="21844000">
                  <a:moveTo>
                    <a:pt x="139700" y="0"/>
                  </a:moveTo>
                  <a:lnTo>
                    <a:pt x="21704300" y="0"/>
                  </a:lnTo>
                  <a:cubicBezTo>
                    <a:pt x="21781455" y="0"/>
                    <a:pt x="21844000" y="62546"/>
                    <a:pt x="21844000" y="139700"/>
                  </a:cubicBezTo>
                  <a:lnTo>
                    <a:pt x="21844000" y="1257300"/>
                  </a:lnTo>
                  <a:cubicBezTo>
                    <a:pt x="21844000" y="1334454"/>
                    <a:pt x="21781455" y="1397000"/>
                    <a:pt x="21704300" y="1397000"/>
                  </a:cubicBezTo>
                  <a:lnTo>
                    <a:pt x="139700" y="1397000"/>
                  </a:lnTo>
                  <a:cubicBezTo>
                    <a:pt x="62546" y="1397000"/>
                    <a:pt x="0" y="1334454"/>
                    <a:pt x="0" y="1257300"/>
                  </a:cubicBezTo>
                  <a:lnTo>
                    <a:pt x="0" y="139700"/>
                  </a:lnTo>
                  <a:cubicBezTo>
                    <a:pt x="0" y="62546"/>
                    <a:pt x="62546" y="0"/>
                    <a:pt x="139700" y="0"/>
                  </a:cubicBezTo>
                  <a:close/>
                </a:path>
              </a:pathLst>
            </a:custGeom>
            <a:solidFill>
              <a:srgbClr val="1A2E5A"/>
            </a:solidFill>
          </p:spPr>
        </p:sp>
      </p:grpSp>
      <p:sp>
        <p:nvSpPr>
          <p:cNvPr name="TextBox 8" id="8"/>
          <p:cNvSpPr txBox="true"/>
          <p:nvPr/>
        </p:nvSpPr>
        <p:spPr>
          <a:xfrm rot="0">
            <a:off x="1524000" y="1371600"/>
            <a:ext cx="15240000" cy="404495"/>
          </a:xfrm>
          <a:prstGeom prst="rect">
            <a:avLst/>
          </a:prstGeom>
        </p:spPr>
        <p:txBody>
          <a:bodyPr anchor="t" rtlCol="false" tIns="0" lIns="0" bIns="0" rIns="0">
            <a:spAutoFit/>
          </a:bodyPr>
          <a:lstStyle/>
          <a:p>
            <a:pPr algn="ctr" marL="0" indent="0" lvl="0">
              <a:lnSpc>
                <a:spcPts val="2799"/>
              </a:lnSpc>
              <a:spcBef>
                <a:spcPct val="0"/>
              </a:spcBef>
            </a:pPr>
            <a:r>
              <a:rPr lang="en-US" sz="2799" strike="noStrike" u="none">
                <a:solidFill>
                  <a:srgbClr val="FFFFFF"/>
                </a:solidFill>
                <a:latin typeface="Telegraf"/>
                <a:ea typeface="Telegraf"/>
                <a:cs typeface="Telegraf"/>
                <a:sym typeface="Telegraf"/>
              </a:rPr>
              <a:t>ANOVA works like detecting a signal hidden inside noisy data.</a:t>
            </a:r>
          </a:p>
        </p:txBody>
      </p:sp>
      <p:sp>
        <p:nvSpPr>
          <p:cNvPr name="TextBox 9" id="9"/>
          <p:cNvSpPr txBox="true"/>
          <p:nvPr/>
        </p:nvSpPr>
        <p:spPr>
          <a:xfrm rot="0">
            <a:off x="1524000" y="1885950"/>
            <a:ext cx="1524000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A0B4D6"/>
                </a:solidFill>
                <a:latin typeface="Aileron"/>
                <a:ea typeface="Aileron"/>
                <a:cs typeface="Aileron"/>
                <a:sym typeface="Aileron"/>
              </a:rPr>
              <a:t>Just like filtering Wi-Fi signal from interference — ANOVA separates real group differences from random noise.</a:t>
            </a:r>
          </a:p>
        </p:txBody>
      </p:sp>
      <p:sp>
        <p:nvSpPr>
          <p:cNvPr name="TextBox 10" id="10"/>
          <p:cNvSpPr txBox="true"/>
          <p:nvPr/>
        </p:nvSpPr>
        <p:spPr>
          <a:xfrm rot="0">
            <a:off x="952500" y="2562225"/>
            <a:ext cx="16383000" cy="689610"/>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The core principle of ANOVA relies on comparing two types of variance. If the variance between groups is substantially larger than the variance within groups, this suggests the group means are truly different — not just due to random chance.</a:t>
            </a:r>
          </a:p>
        </p:txBody>
      </p:sp>
      <p:grpSp>
        <p:nvGrpSpPr>
          <p:cNvPr name="Group 11" id="11"/>
          <p:cNvGrpSpPr/>
          <p:nvPr/>
        </p:nvGrpSpPr>
        <p:grpSpPr>
          <a:xfrm rot="0">
            <a:off x="952500" y="3714750"/>
            <a:ext cx="7620000" cy="1714500"/>
            <a:chOff x="0" y="0"/>
            <a:chExt cx="10160000" cy="2286000"/>
          </a:xfrm>
        </p:grpSpPr>
        <p:sp>
          <p:nvSpPr>
            <p:cNvPr name="Freeform 12" id="12"/>
            <p:cNvSpPr/>
            <p:nvPr/>
          </p:nvSpPr>
          <p:spPr>
            <a:xfrm flipH="false" flipV="false" rot="0">
              <a:off x="0" y="0"/>
              <a:ext cx="10160000" cy="2286000"/>
            </a:xfrm>
            <a:custGeom>
              <a:avLst/>
              <a:gdLst/>
              <a:ahLst/>
              <a:cxnLst/>
              <a:rect r="r" b="b" t="t" l="l"/>
              <a:pathLst>
                <a:path h="2286000" w="10160000">
                  <a:moveTo>
                    <a:pt x="228600" y="0"/>
                  </a:moveTo>
                  <a:lnTo>
                    <a:pt x="9931400" y="0"/>
                  </a:lnTo>
                  <a:cubicBezTo>
                    <a:pt x="10057652" y="0"/>
                    <a:pt x="10160000" y="102348"/>
                    <a:pt x="10160000" y="228600"/>
                  </a:cubicBezTo>
                  <a:lnTo>
                    <a:pt x="10160000" y="2057400"/>
                  </a:lnTo>
                  <a:cubicBezTo>
                    <a:pt x="10160000" y="2183652"/>
                    <a:pt x="10057652" y="2286000"/>
                    <a:pt x="9931400" y="2286000"/>
                  </a:cubicBezTo>
                  <a:lnTo>
                    <a:pt x="228600" y="2286000"/>
                  </a:lnTo>
                  <a:cubicBezTo>
                    <a:pt x="102348" y="2286000"/>
                    <a:pt x="0" y="2183652"/>
                    <a:pt x="0" y="2057400"/>
                  </a:cubicBezTo>
                  <a:lnTo>
                    <a:pt x="0" y="228600"/>
                  </a:lnTo>
                  <a:cubicBezTo>
                    <a:pt x="0" y="102348"/>
                    <a:pt x="102348" y="0"/>
                    <a:pt x="228600" y="0"/>
                  </a:cubicBezTo>
                  <a:close/>
                </a:path>
              </a:pathLst>
            </a:custGeom>
            <a:solidFill>
              <a:srgbClr val="EEF2FF"/>
            </a:solidFill>
            <a:ln w="19050" cap="sq">
              <a:solidFill>
                <a:srgbClr val="2145B2"/>
              </a:solidFill>
              <a:prstDash val="solid"/>
              <a:miter/>
            </a:ln>
          </p:spPr>
        </p:sp>
      </p:grpSp>
      <p:sp>
        <p:nvSpPr>
          <p:cNvPr name="TextBox 13" id="13"/>
          <p:cNvSpPr txBox="true"/>
          <p:nvPr/>
        </p:nvSpPr>
        <p:spPr>
          <a:xfrm rot="0">
            <a:off x="1428750" y="4010025"/>
            <a:ext cx="6667500" cy="356235"/>
          </a:xfrm>
          <a:prstGeom prst="rect">
            <a:avLst/>
          </a:prstGeom>
        </p:spPr>
        <p:txBody>
          <a:bodyPr anchor="t" rtlCol="false" tIns="0" lIns="0" bIns="0" rIns="0">
            <a:spAutoFit/>
          </a:bodyPr>
          <a:lstStyle/>
          <a:p>
            <a:pPr algn="ctr" marL="0" indent="0" lvl="0">
              <a:lnSpc>
                <a:spcPts val="2400"/>
              </a:lnSpc>
              <a:spcBef>
                <a:spcPct val="0"/>
              </a:spcBef>
            </a:pPr>
            <a:r>
              <a:rPr lang="en-US" b="true" sz="2400" strike="noStrike" u="none">
                <a:solidFill>
                  <a:srgbClr val="2145B2"/>
                </a:solidFill>
                <a:latin typeface="Telegraf Bold"/>
                <a:ea typeface="Telegraf Bold"/>
                <a:cs typeface="Telegraf Bold"/>
                <a:sym typeface="Telegraf Bold"/>
              </a:rPr>
              <a:t>SIGNAL</a:t>
            </a:r>
          </a:p>
        </p:txBody>
      </p:sp>
      <p:sp>
        <p:nvSpPr>
          <p:cNvPr name="TextBox 14" id="14"/>
          <p:cNvSpPr txBox="true"/>
          <p:nvPr/>
        </p:nvSpPr>
        <p:spPr>
          <a:xfrm rot="0">
            <a:off x="1428750" y="4429125"/>
            <a:ext cx="6667500" cy="298450"/>
          </a:xfrm>
          <a:prstGeom prst="rect">
            <a:avLst/>
          </a:prstGeom>
        </p:spPr>
        <p:txBody>
          <a:bodyPr anchor="t" rtlCol="false" tIns="0" lIns="0" bIns="0" rIns="0">
            <a:spAutoFit/>
          </a:bodyPr>
          <a:lstStyle/>
          <a:p>
            <a:pPr algn="ctr" marL="0" indent="0" lvl="0">
              <a:lnSpc>
                <a:spcPts val="2000"/>
              </a:lnSpc>
              <a:spcBef>
                <a:spcPct val="0"/>
              </a:spcBef>
            </a:pPr>
            <a:r>
              <a:rPr lang="en-US" sz="2000" strike="noStrike" u="none">
                <a:solidFill>
                  <a:srgbClr val="2145B2"/>
                </a:solidFill>
                <a:latin typeface="Telegraf"/>
                <a:ea typeface="Telegraf"/>
                <a:cs typeface="Telegraf"/>
                <a:sym typeface="Telegraf"/>
              </a:rPr>
              <a:t>Between-Group Variance</a:t>
            </a:r>
          </a:p>
        </p:txBody>
      </p:sp>
      <p:sp>
        <p:nvSpPr>
          <p:cNvPr name="TextBox 15" id="15"/>
          <p:cNvSpPr txBox="true"/>
          <p:nvPr/>
        </p:nvSpPr>
        <p:spPr>
          <a:xfrm rot="0">
            <a:off x="1428750" y="4819650"/>
            <a:ext cx="6667500" cy="585470"/>
          </a:xfrm>
          <a:prstGeom prst="rect">
            <a:avLst/>
          </a:prstGeom>
        </p:spPr>
        <p:txBody>
          <a:bodyPr anchor="t" rtlCol="false" tIns="0" lIns="0" bIns="0" rIns="0">
            <a:spAutoFit/>
          </a:bodyPr>
          <a:lstStyle/>
          <a:p>
            <a:pPr algn="ctr" marL="0" indent="0" lvl="0">
              <a:lnSpc>
                <a:spcPts val="2380"/>
              </a:lnSpc>
              <a:spcBef>
                <a:spcPct val="0"/>
              </a:spcBef>
            </a:pPr>
            <a:r>
              <a:rPr lang="en-US" sz="1700" strike="noStrike" u="none">
                <a:solidFill>
                  <a:srgbClr val="444444"/>
                </a:solidFill>
                <a:latin typeface="Aileron"/>
                <a:ea typeface="Aileron"/>
                <a:cs typeface="Aileron"/>
                <a:sym typeface="Aileron"/>
              </a:rPr>
              <a:t>The real differences we want to detect.</a:t>
            </a:r>
          </a:p>
          <a:p>
            <a:pPr algn="ctr" marL="0" indent="0" lvl="0">
              <a:lnSpc>
                <a:spcPts val="2380"/>
              </a:lnSpc>
              <a:spcBef>
                <a:spcPct val="0"/>
              </a:spcBef>
            </a:pPr>
            <a:r>
              <a:rPr lang="en-US" sz="1700" strike="noStrike" u="none">
                <a:solidFill>
                  <a:srgbClr val="444444"/>
                </a:solidFill>
                <a:latin typeface="Aileron"/>
                <a:ea typeface="Aileron"/>
                <a:cs typeface="Aileron"/>
                <a:sym typeface="Aileron"/>
              </a:rPr>
              <a:t>Are the groups truly different?</a:t>
            </a:r>
          </a:p>
        </p:txBody>
      </p:sp>
      <p:grpSp>
        <p:nvGrpSpPr>
          <p:cNvPr name="Group 16" id="16"/>
          <p:cNvGrpSpPr/>
          <p:nvPr/>
        </p:nvGrpSpPr>
        <p:grpSpPr>
          <a:xfrm rot="0">
            <a:off x="9715500" y="3714750"/>
            <a:ext cx="7620000" cy="1714500"/>
            <a:chOff x="0" y="0"/>
            <a:chExt cx="10160000" cy="2286000"/>
          </a:xfrm>
        </p:grpSpPr>
        <p:sp>
          <p:nvSpPr>
            <p:cNvPr name="Freeform 17" id="17"/>
            <p:cNvSpPr/>
            <p:nvPr/>
          </p:nvSpPr>
          <p:spPr>
            <a:xfrm flipH="false" flipV="false" rot="0">
              <a:off x="0" y="0"/>
              <a:ext cx="10160000" cy="2286000"/>
            </a:xfrm>
            <a:custGeom>
              <a:avLst/>
              <a:gdLst/>
              <a:ahLst/>
              <a:cxnLst/>
              <a:rect r="r" b="b" t="t" l="l"/>
              <a:pathLst>
                <a:path h="2286000" w="10160000">
                  <a:moveTo>
                    <a:pt x="228600" y="0"/>
                  </a:moveTo>
                  <a:lnTo>
                    <a:pt x="9931400" y="0"/>
                  </a:lnTo>
                  <a:cubicBezTo>
                    <a:pt x="10057652" y="0"/>
                    <a:pt x="10160000" y="102348"/>
                    <a:pt x="10160000" y="228600"/>
                  </a:cubicBezTo>
                  <a:lnTo>
                    <a:pt x="10160000" y="2057400"/>
                  </a:lnTo>
                  <a:cubicBezTo>
                    <a:pt x="10160000" y="2183652"/>
                    <a:pt x="10057652" y="2286000"/>
                    <a:pt x="9931400" y="2286000"/>
                  </a:cubicBezTo>
                  <a:lnTo>
                    <a:pt x="228600" y="2286000"/>
                  </a:lnTo>
                  <a:cubicBezTo>
                    <a:pt x="102348" y="2286000"/>
                    <a:pt x="0" y="2183652"/>
                    <a:pt x="0" y="2057400"/>
                  </a:cubicBezTo>
                  <a:lnTo>
                    <a:pt x="0" y="228600"/>
                  </a:lnTo>
                  <a:cubicBezTo>
                    <a:pt x="0" y="102348"/>
                    <a:pt x="102348" y="0"/>
                    <a:pt x="228600" y="0"/>
                  </a:cubicBezTo>
                  <a:close/>
                </a:path>
              </a:pathLst>
            </a:custGeom>
            <a:solidFill>
              <a:srgbClr val="FFF8F0"/>
            </a:solidFill>
            <a:ln w="19050" cap="sq">
              <a:solidFill>
                <a:srgbClr val="E67E22"/>
              </a:solidFill>
              <a:prstDash val="solid"/>
              <a:miter/>
            </a:ln>
          </p:spPr>
        </p:sp>
      </p:grpSp>
      <p:sp>
        <p:nvSpPr>
          <p:cNvPr name="TextBox 18" id="18"/>
          <p:cNvSpPr txBox="true"/>
          <p:nvPr/>
        </p:nvSpPr>
        <p:spPr>
          <a:xfrm rot="0">
            <a:off x="10191750" y="4010025"/>
            <a:ext cx="6667500" cy="356235"/>
          </a:xfrm>
          <a:prstGeom prst="rect">
            <a:avLst/>
          </a:prstGeom>
        </p:spPr>
        <p:txBody>
          <a:bodyPr anchor="t" rtlCol="false" tIns="0" lIns="0" bIns="0" rIns="0">
            <a:spAutoFit/>
          </a:bodyPr>
          <a:lstStyle/>
          <a:p>
            <a:pPr algn="ctr" marL="0" indent="0" lvl="0">
              <a:lnSpc>
                <a:spcPts val="2400"/>
              </a:lnSpc>
              <a:spcBef>
                <a:spcPct val="0"/>
              </a:spcBef>
            </a:pPr>
            <a:r>
              <a:rPr lang="en-US" b="true" sz="2400" strike="noStrike" u="none">
                <a:solidFill>
                  <a:srgbClr val="E67E22"/>
                </a:solidFill>
                <a:latin typeface="Telegraf Bold"/>
                <a:ea typeface="Telegraf Bold"/>
                <a:cs typeface="Telegraf Bold"/>
                <a:sym typeface="Telegraf Bold"/>
              </a:rPr>
              <a:t>NOISE</a:t>
            </a:r>
          </a:p>
        </p:txBody>
      </p:sp>
      <p:sp>
        <p:nvSpPr>
          <p:cNvPr name="TextBox 19" id="19"/>
          <p:cNvSpPr txBox="true"/>
          <p:nvPr/>
        </p:nvSpPr>
        <p:spPr>
          <a:xfrm rot="0">
            <a:off x="10191750" y="4429125"/>
            <a:ext cx="6667500" cy="298450"/>
          </a:xfrm>
          <a:prstGeom prst="rect">
            <a:avLst/>
          </a:prstGeom>
        </p:spPr>
        <p:txBody>
          <a:bodyPr anchor="t" rtlCol="false" tIns="0" lIns="0" bIns="0" rIns="0">
            <a:spAutoFit/>
          </a:bodyPr>
          <a:lstStyle/>
          <a:p>
            <a:pPr algn="ctr" marL="0" indent="0" lvl="0">
              <a:lnSpc>
                <a:spcPts val="2000"/>
              </a:lnSpc>
              <a:spcBef>
                <a:spcPct val="0"/>
              </a:spcBef>
            </a:pPr>
            <a:r>
              <a:rPr lang="en-US" sz="2000" strike="noStrike" u="none">
                <a:solidFill>
                  <a:srgbClr val="E67E22"/>
                </a:solidFill>
                <a:latin typeface="Telegraf"/>
                <a:ea typeface="Telegraf"/>
                <a:cs typeface="Telegraf"/>
                <a:sym typeface="Telegraf"/>
              </a:rPr>
              <a:t>Within-Group Variance</a:t>
            </a:r>
          </a:p>
        </p:txBody>
      </p:sp>
      <p:sp>
        <p:nvSpPr>
          <p:cNvPr name="TextBox 20" id="20"/>
          <p:cNvSpPr txBox="true"/>
          <p:nvPr/>
        </p:nvSpPr>
        <p:spPr>
          <a:xfrm rot="0">
            <a:off x="10191750" y="4819650"/>
            <a:ext cx="6667500" cy="585470"/>
          </a:xfrm>
          <a:prstGeom prst="rect">
            <a:avLst/>
          </a:prstGeom>
        </p:spPr>
        <p:txBody>
          <a:bodyPr anchor="t" rtlCol="false" tIns="0" lIns="0" bIns="0" rIns="0">
            <a:spAutoFit/>
          </a:bodyPr>
          <a:lstStyle/>
          <a:p>
            <a:pPr algn="ctr" marL="0" indent="0" lvl="0">
              <a:lnSpc>
                <a:spcPts val="2380"/>
              </a:lnSpc>
              <a:spcBef>
                <a:spcPct val="0"/>
              </a:spcBef>
            </a:pPr>
            <a:r>
              <a:rPr lang="en-US" sz="1700" strike="noStrike" u="none">
                <a:solidFill>
                  <a:srgbClr val="444444"/>
                </a:solidFill>
                <a:latin typeface="Aileron"/>
                <a:ea typeface="Aileron"/>
                <a:cs typeface="Aileron"/>
                <a:sym typeface="Aileron"/>
              </a:rPr>
              <a:t>Natural randomness in the data.</a:t>
            </a:r>
          </a:p>
          <a:p>
            <a:pPr algn="ctr" marL="0" indent="0" lvl="0">
              <a:lnSpc>
                <a:spcPts val="2380"/>
              </a:lnSpc>
              <a:spcBef>
                <a:spcPct val="0"/>
              </a:spcBef>
            </a:pPr>
            <a:r>
              <a:rPr lang="en-US" sz="1700" strike="noStrike" u="none">
                <a:solidFill>
                  <a:srgbClr val="444444"/>
                </a:solidFill>
                <a:latin typeface="Aileron"/>
                <a:ea typeface="Aileron"/>
                <a:cs typeface="Aileron"/>
                <a:sym typeface="Aileron"/>
              </a:rPr>
              <a:t>Individual variation within each group.</a:t>
            </a:r>
          </a:p>
        </p:txBody>
      </p:sp>
      <p:grpSp>
        <p:nvGrpSpPr>
          <p:cNvPr name="Group 21" id="21"/>
          <p:cNvGrpSpPr/>
          <p:nvPr/>
        </p:nvGrpSpPr>
        <p:grpSpPr>
          <a:xfrm rot="0">
            <a:off x="952500" y="5810250"/>
            <a:ext cx="16383000" cy="952500"/>
            <a:chOff x="0" y="0"/>
            <a:chExt cx="21844000" cy="1270000"/>
          </a:xfrm>
        </p:grpSpPr>
        <p:sp>
          <p:nvSpPr>
            <p:cNvPr name="Freeform 22" id="22"/>
            <p:cNvSpPr/>
            <p:nvPr/>
          </p:nvSpPr>
          <p:spPr>
            <a:xfrm flipH="false" flipV="false" rot="0">
              <a:off x="0" y="0"/>
              <a:ext cx="21844000" cy="1270000"/>
            </a:xfrm>
            <a:custGeom>
              <a:avLst/>
              <a:gdLst/>
              <a:ahLst/>
              <a:cxnLst/>
              <a:rect r="r" b="b" t="t" l="l"/>
              <a:pathLst>
                <a:path h="1270000" w="21844000">
                  <a:moveTo>
                    <a:pt x="127000" y="0"/>
                  </a:moveTo>
                  <a:lnTo>
                    <a:pt x="21717000" y="0"/>
                  </a:lnTo>
                  <a:cubicBezTo>
                    <a:pt x="21787140" y="0"/>
                    <a:pt x="21844000" y="56860"/>
                    <a:pt x="21844000" y="127000"/>
                  </a:cubicBezTo>
                  <a:lnTo>
                    <a:pt x="21844000" y="1143000"/>
                  </a:lnTo>
                  <a:cubicBezTo>
                    <a:pt x="21844000" y="1213140"/>
                    <a:pt x="21787140" y="1270000"/>
                    <a:pt x="21717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F5F7FA"/>
            </a:solidFill>
            <a:ln w="19050" cap="sq">
              <a:solidFill>
                <a:srgbClr val="D0D5DD"/>
              </a:solidFill>
              <a:prstDash val="solid"/>
              <a:miter/>
            </a:ln>
          </p:spPr>
        </p:sp>
      </p:grpSp>
      <p:sp>
        <p:nvSpPr>
          <p:cNvPr name="TextBox 23" id="23"/>
          <p:cNvSpPr txBox="true"/>
          <p:nvPr/>
        </p:nvSpPr>
        <p:spPr>
          <a:xfrm rot="0">
            <a:off x="1524000" y="6105525"/>
            <a:ext cx="15240000" cy="356235"/>
          </a:xfrm>
          <a:prstGeom prst="rect">
            <a:avLst/>
          </a:prstGeom>
        </p:spPr>
        <p:txBody>
          <a:bodyPr anchor="t" rtlCol="false" tIns="0" lIns="0" bIns="0" rIns="0">
            <a:spAutoFit/>
          </a:bodyPr>
          <a:lstStyle/>
          <a:p>
            <a:pPr algn="ctr" marL="0" indent="0" lvl="0">
              <a:lnSpc>
                <a:spcPts val="2400"/>
              </a:lnSpc>
              <a:spcBef>
                <a:spcPct val="0"/>
              </a:spcBef>
            </a:pPr>
            <a:r>
              <a:rPr lang="en-US" b="true" sz="2400" strike="noStrike" u="none">
                <a:solidFill>
                  <a:srgbClr val="1A2E5A"/>
                </a:solidFill>
                <a:latin typeface="Telegraf Bold"/>
                <a:ea typeface="Telegraf Bold"/>
                <a:cs typeface="Telegraf Bold"/>
                <a:sym typeface="Telegraf Bold"/>
              </a:rPr>
              <a:t>F-ratio  =  Signal / Noise  =  Between-Group Variance / Within-Group Variance</a:t>
            </a:r>
          </a:p>
        </p:txBody>
      </p:sp>
      <p:grpSp>
        <p:nvGrpSpPr>
          <p:cNvPr name="Group 24" id="24"/>
          <p:cNvGrpSpPr/>
          <p:nvPr/>
        </p:nvGrpSpPr>
        <p:grpSpPr>
          <a:xfrm rot="0">
            <a:off x="952500" y="7096125"/>
            <a:ext cx="7620000" cy="762000"/>
            <a:chOff x="0" y="0"/>
            <a:chExt cx="10160000" cy="1016000"/>
          </a:xfrm>
        </p:grpSpPr>
        <p:sp>
          <p:nvSpPr>
            <p:cNvPr name="Freeform 25" id="25"/>
            <p:cNvSpPr/>
            <p:nvPr/>
          </p:nvSpPr>
          <p:spPr>
            <a:xfrm flipH="false" flipV="false" rot="0">
              <a:off x="0" y="0"/>
              <a:ext cx="10160000" cy="1016000"/>
            </a:xfrm>
            <a:custGeom>
              <a:avLst/>
              <a:gdLst/>
              <a:ahLst/>
              <a:cxnLst/>
              <a:rect r="r" b="b" t="t" l="l"/>
              <a:pathLst>
                <a:path h="1016000" w="10160000">
                  <a:moveTo>
                    <a:pt x="101600" y="0"/>
                  </a:moveTo>
                  <a:lnTo>
                    <a:pt x="10058400" y="0"/>
                  </a:lnTo>
                  <a:cubicBezTo>
                    <a:pt x="10114512" y="0"/>
                    <a:pt x="10160000" y="45488"/>
                    <a:pt x="10160000" y="101600"/>
                  </a:cubicBezTo>
                  <a:lnTo>
                    <a:pt x="10160000" y="914400"/>
                  </a:lnTo>
                  <a:cubicBezTo>
                    <a:pt x="10160000" y="970512"/>
                    <a:pt x="10114512" y="1016000"/>
                    <a:pt x="10058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27AE60"/>
            </a:solidFill>
          </p:spPr>
        </p:sp>
      </p:grpSp>
      <p:sp>
        <p:nvSpPr>
          <p:cNvPr name="TextBox 26" id="26"/>
          <p:cNvSpPr txBox="true"/>
          <p:nvPr/>
        </p:nvSpPr>
        <p:spPr>
          <a:xfrm rot="0">
            <a:off x="1190625" y="7353300"/>
            <a:ext cx="7143750" cy="269875"/>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Aileron Bold"/>
                <a:ea typeface="Aileron Bold"/>
                <a:cs typeface="Aileron Bold"/>
                <a:sym typeface="Aileron Bold"/>
              </a:rPr>
              <a:t>F is LARGE</a:t>
            </a:r>
            <a:r>
              <a:rPr lang="en-US" sz="2000" strike="noStrike" u="none">
                <a:solidFill>
                  <a:srgbClr val="FFFFFF"/>
                </a:solidFill>
                <a:latin typeface="Aileron"/>
                <a:ea typeface="Aileron"/>
                <a:cs typeface="Aileron"/>
                <a:sym typeface="Aileron"/>
              </a:rPr>
              <a:t>  →  Signal &gt; Noise  →  Significant</a:t>
            </a:r>
          </a:p>
        </p:txBody>
      </p:sp>
      <p:grpSp>
        <p:nvGrpSpPr>
          <p:cNvPr name="Group 27" id="27"/>
          <p:cNvGrpSpPr/>
          <p:nvPr/>
        </p:nvGrpSpPr>
        <p:grpSpPr>
          <a:xfrm rot="0">
            <a:off x="9715500" y="7096125"/>
            <a:ext cx="7620000" cy="762000"/>
            <a:chOff x="0" y="0"/>
            <a:chExt cx="10160000" cy="1016000"/>
          </a:xfrm>
        </p:grpSpPr>
        <p:sp>
          <p:nvSpPr>
            <p:cNvPr name="Freeform 28" id="28"/>
            <p:cNvSpPr/>
            <p:nvPr/>
          </p:nvSpPr>
          <p:spPr>
            <a:xfrm flipH="false" flipV="false" rot="0">
              <a:off x="0" y="0"/>
              <a:ext cx="10160000" cy="1016000"/>
            </a:xfrm>
            <a:custGeom>
              <a:avLst/>
              <a:gdLst/>
              <a:ahLst/>
              <a:cxnLst/>
              <a:rect r="r" b="b" t="t" l="l"/>
              <a:pathLst>
                <a:path h="1016000" w="10160000">
                  <a:moveTo>
                    <a:pt x="101600" y="0"/>
                  </a:moveTo>
                  <a:lnTo>
                    <a:pt x="10058400" y="0"/>
                  </a:lnTo>
                  <a:cubicBezTo>
                    <a:pt x="10114512" y="0"/>
                    <a:pt x="10160000" y="45488"/>
                    <a:pt x="10160000" y="101600"/>
                  </a:cubicBezTo>
                  <a:lnTo>
                    <a:pt x="10160000" y="914400"/>
                  </a:lnTo>
                  <a:cubicBezTo>
                    <a:pt x="10160000" y="970512"/>
                    <a:pt x="10114512" y="1016000"/>
                    <a:pt x="10058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C0392B"/>
            </a:solidFill>
          </p:spPr>
        </p:sp>
      </p:grpSp>
      <p:sp>
        <p:nvSpPr>
          <p:cNvPr name="TextBox 29" id="29"/>
          <p:cNvSpPr txBox="true"/>
          <p:nvPr/>
        </p:nvSpPr>
        <p:spPr>
          <a:xfrm rot="0">
            <a:off x="9953625" y="7353300"/>
            <a:ext cx="7143750" cy="269875"/>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Aileron Bold"/>
                <a:ea typeface="Aileron Bold"/>
                <a:cs typeface="Aileron Bold"/>
                <a:sym typeface="Aileron Bold"/>
              </a:rPr>
              <a:t>F is SMALL</a:t>
            </a:r>
            <a:r>
              <a:rPr lang="en-US" sz="2000" strike="noStrike" u="none">
                <a:solidFill>
                  <a:srgbClr val="FFFFFF"/>
                </a:solidFill>
                <a:latin typeface="Aileron"/>
                <a:ea typeface="Aileron"/>
                <a:cs typeface="Aileron"/>
                <a:sym typeface="Aileron"/>
              </a:rPr>
              <a:t>  →  Signal ≤ Noise  →  Not Significant</a:t>
            </a:r>
          </a:p>
        </p:txBody>
      </p:sp>
      <p:grpSp>
        <p:nvGrpSpPr>
          <p:cNvPr name="Group 30" id="30"/>
          <p:cNvGrpSpPr/>
          <p:nvPr/>
        </p:nvGrpSpPr>
        <p:grpSpPr>
          <a:xfrm rot="0">
            <a:off x="952500" y="8286750"/>
            <a:ext cx="16383000" cy="952500"/>
            <a:chOff x="0" y="0"/>
            <a:chExt cx="21844000" cy="1270000"/>
          </a:xfrm>
        </p:grpSpPr>
        <p:sp>
          <p:nvSpPr>
            <p:cNvPr name="Freeform 31" id="31"/>
            <p:cNvSpPr/>
            <p:nvPr/>
          </p:nvSpPr>
          <p:spPr>
            <a:xfrm flipH="false" flipV="false" rot="0">
              <a:off x="0" y="0"/>
              <a:ext cx="21844000" cy="1270000"/>
            </a:xfrm>
            <a:custGeom>
              <a:avLst/>
              <a:gdLst/>
              <a:ahLst/>
              <a:cxnLst/>
              <a:rect r="r" b="b" t="t" l="l"/>
              <a:pathLst>
                <a:path h="1270000" w="21844000">
                  <a:moveTo>
                    <a:pt x="127000" y="0"/>
                  </a:moveTo>
                  <a:lnTo>
                    <a:pt x="21717000" y="0"/>
                  </a:lnTo>
                  <a:cubicBezTo>
                    <a:pt x="21787140" y="0"/>
                    <a:pt x="21844000" y="56860"/>
                    <a:pt x="21844000" y="127000"/>
                  </a:cubicBezTo>
                  <a:lnTo>
                    <a:pt x="21844000" y="1143000"/>
                  </a:lnTo>
                  <a:cubicBezTo>
                    <a:pt x="21844000" y="1213140"/>
                    <a:pt x="21787140" y="1270000"/>
                    <a:pt x="21717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EEF2FF"/>
            </a:solidFill>
            <a:ln w="19050" cap="sq">
              <a:solidFill>
                <a:srgbClr val="2145B2"/>
              </a:solidFill>
              <a:prstDash val="solid"/>
              <a:miter/>
            </a:ln>
          </p:spPr>
        </p:sp>
      </p:grpSp>
      <p:sp>
        <p:nvSpPr>
          <p:cNvPr name="TextBox 32" id="32"/>
          <p:cNvSpPr txBox="true"/>
          <p:nvPr/>
        </p:nvSpPr>
        <p:spPr>
          <a:xfrm rot="0">
            <a:off x="1524000" y="8610600"/>
            <a:ext cx="15240000" cy="248285"/>
          </a:xfrm>
          <a:prstGeom prst="rect">
            <a:avLst/>
          </a:prstGeom>
        </p:spPr>
        <p:txBody>
          <a:bodyPr anchor="t" rtlCol="false" tIns="0" lIns="0" bIns="0" rIns="0">
            <a:spAutoFit/>
          </a:bodyPr>
          <a:lstStyle/>
          <a:p>
            <a:pPr algn="ctr" marL="0" indent="0" lvl="0">
              <a:lnSpc>
                <a:spcPts val="1899"/>
              </a:lnSpc>
              <a:spcBef>
                <a:spcPct val="0"/>
              </a:spcBef>
            </a:pPr>
            <a:r>
              <a:rPr lang="en-US" b="true" sz="1899" strike="noStrike" u="none">
                <a:solidFill>
                  <a:srgbClr val="1A2E5A"/>
                </a:solidFill>
                <a:latin typeface="Aileron Bold"/>
                <a:ea typeface="Aileron Bold"/>
                <a:cs typeface="Aileron Bold"/>
                <a:sym typeface="Aileron Bold"/>
              </a:rPr>
              <a:t>Key Insight:</a:t>
            </a:r>
            <a:r>
              <a:rPr lang="en-US" sz="1899" strike="noStrike" u="none">
                <a:solidFill>
                  <a:srgbClr val="1A2E5A"/>
                </a:solidFill>
                <a:latin typeface="Aileron"/>
                <a:ea typeface="Aileron"/>
                <a:cs typeface="Aileron"/>
                <a:sym typeface="Aileron"/>
              </a:rPr>
              <a:t> When between-group variance &gt;&gt; within-group variance,</a:t>
            </a:r>
          </a:p>
        </p:txBody>
      </p:sp>
      <p:sp>
        <p:nvSpPr>
          <p:cNvPr name="TextBox 33" id="33"/>
          <p:cNvSpPr txBox="true"/>
          <p:nvPr/>
        </p:nvSpPr>
        <p:spPr>
          <a:xfrm rot="0">
            <a:off x="1524000" y="8943975"/>
            <a:ext cx="15240000" cy="248285"/>
          </a:xfrm>
          <a:prstGeom prst="rect">
            <a:avLst/>
          </a:prstGeom>
        </p:spPr>
        <p:txBody>
          <a:bodyPr anchor="t" rtlCol="false" tIns="0" lIns="0" bIns="0" rIns="0">
            <a:spAutoFit/>
          </a:bodyPr>
          <a:lstStyle/>
          <a:p>
            <a:pPr algn="ctr" marL="0" indent="0" lvl="0">
              <a:lnSpc>
                <a:spcPts val="1899"/>
              </a:lnSpc>
              <a:spcBef>
                <a:spcPct val="0"/>
              </a:spcBef>
            </a:pPr>
            <a:r>
              <a:rPr lang="en-US" sz="1899" strike="noStrike" u="none">
                <a:solidFill>
                  <a:srgbClr val="1A2E5A"/>
                </a:solidFill>
                <a:latin typeface="Aileron"/>
                <a:ea typeface="Aileron"/>
                <a:cs typeface="Aileron"/>
                <a:sym typeface="Aileron"/>
              </a:rPr>
              <a:t>we conclude significant differences exist between groups.</a:t>
            </a:r>
          </a:p>
        </p:txBody>
      </p:sp>
      <p:sp>
        <p:nvSpPr>
          <p:cNvPr name="TextBox 34" id="34"/>
          <p:cNvSpPr txBox="true"/>
          <p:nvPr/>
        </p:nvSpPr>
        <p:spPr>
          <a:xfrm rot="0">
            <a:off x="3429000" y="9553575"/>
            <a:ext cx="11430000" cy="212090"/>
          </a:xfrm>
          <a:prstGeom prst="rect">
            <a:avLst/>
          </a:prstGeom>
        </p:spPr>
        <p:txBody>
          <a:bodyPr anchor="t" rtlCol="false" tIns="0" lIns="0" bIns="0" rIns="0">
            <a:spAutoFit/>
          </a:bodyPr>
          <a:lstStyle/>
          <a:p>
            <a:pPr algn="ctr" marL="0" indent="0" lvl="0">
              <a:lnSpc>
                <a:spcPts val="1599"/>
              </a:lnSpc>
              <a:spcBef>
                <a:spcPct val="0"/>
              </a:spcBef>
            </a:pPr>
            <a:r>
              <a:rPr lang="en-US" sz="1599" i="true" strike="noStrike" u="none">
                <a:solidFill>
                  <a:srgbClr val="888888"/>
                </a:solidFill>
                <a:latin typeface="Aileron Italics"/>
                <a:ea typeface="Aileron Italics"/>
                <a:cs typeface="Aileron Italics"/>
                <a:sym typeface="Aileron Italics"/>
              </a:rPr>
              <a:t>Think of it like this: can you hear the music (signal) over the crowd noise?</a:t>
            </a:r>
          </a:p>
        </p:txBody>
      </p:sp>
      <p:sp>
        <p:nvSpPr>
          <p:cNvPr name="TextBox 35" id="35"/>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14.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Example Scenario</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14</a:t>
            </a:r>
          </a:p>
        </p:txBody>
      </p:sp>
      <p:sp>
        <p:nvSpPr>
          <p:cNvPr name="TextBox 6" id="6"/>
          <p:cNvSpPr txBox="true"/>
          <p:nvPr/>
        </p:nvSpPr>
        <p:spPr>
          <a:xfrm rot="0">
            <a:off x="952500" y="1247775"/>
            <a:ext cx="163830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1A2E5A"/>
                </a:solidFill>
                <a:latin typeface="Telegraf Bold"/>
                <a:ea typeface="Telegraf Bold"/>
                <a:cs typeface="Telegraf Bold"/>
                <a:sym typeface="Telegraf Bold"/>
              </a:rPr>
              <a:t>Comparing User Satisfaction Across Three Mobile Apps</a:t>
            </a:r>
          </a:p>
        </p:txBody>
      </p:sp>
      <p:sp>
        <p:nvSpPr>
          <p:cNvPr name="TextBox 7" id="7"/>
          <p:cNvSpPr txBox="true"/>
          <p:nvPr/>
        </p:nvSpPr>
        <p:spPr>
          <a:xfrm rot="0">
            <a:off x="952500" y="1657350"/>
            <a:ext cx="16383000" cy="1042035"/>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A UX research team is evaluating three mobile applications. They want to determine which app delivers the best user satisfaction. By collecting satisfaction scores from users of App A, App B, and App C, researchers can use ANOVA to compare whether the differences in mean satisfaction scores are statistically significant.</a:t>
            </a:r>
          </a:p>
        </p:txBody>
      </p:sp>
      <p:grpSp>
        <p:nvGrpSpPr>
          <p:cNvPr name="Group 8" id="8"/>
          <p:cNvGrpSpPr/>
          <p:nvPr/>
        </p:nvGrpSpPr>
        <p:grpSpPr>
          <a:xfrm rot="0">
            <a:off x="1047750" y="3143250"/>
            <a:ext cx="4953000" cy="1524000"/>
            <a:chOff x="0" y="0"/>
            <a:chExt cx="6604000" cy="2032000"/>
          </a:xfrm>
        </p:grpSpPr>
        <p:sp>
          <p:nvSpPr>
            <p:cNvPr name="Freeform 9" id="9"/>
            <p:cNvSpPr/>
            <p:nvPr/>
          </p:nvSpPr>
          <p:spPr>
            <a:xfrm flipH="false" flipV="false" rot="0">
              <a:off x="0" y="0"/>
              <a:ext cx="6604000" cy="2032000"/>
            </a:xfrm>
            <a:custGeom>
              <a:avLst/>
              <a:gdLst/>
              <a:ahLst/>
              <a:cxnLst/>
              <a:rect r="r" b="b" t="t" l="l"/>
              <a:pathLst>
                <a:path h="2032000" w="6604000">
                  <a:moveTo>
                    <a:pt x="203200" y="0"/>
                  </a:moveTo>
                  <a:lnTo>
                    <a:pt x="6400800" y="0"/>
                  </a:lnTo>
                  <a:cubicBezTo>
                    <a:pt x="6513024" y="0"/>
                    <a:pt x="6604000" y="90976"/>
                    <a:pt x="6604000" y="203200"/>
                  </a:cubicBezTo>
                  <a:lnTo>
                    <a:pt x="6604000" y="1828800"/>
                  </a:lnTo>
                  <a:cubicBezTo>
                    <a:pt x="6604000" y="1941024"/>
                    <a:pt x="6513024" y="2032000"/>
                    <a:pt x="6400800" y="2032000"/>
                  </a:cubicBezTo>
                  <a:lnTo>
                    <a:pt x="203200" y="2032000"/>
                  </a:lnTo>
                  <a:cubicBezTo>
                    <a:pt x="90976" y="2032000"/>
                    <a:pt x="0" y="1941024"/>
                    <a:pt x="0" y="1828800"/>
                  </a:cubicBezTo>
                  <a:lnTo>
                    <a:pt x="0" y="203200"/>
                  </a:lnTo>
                  <a:cubicBezTo>
                    <a:pt x="0" y="90976"/>
                    <a:pt x="90976" y="0"/>
                    <a:pt x="203200" y="0"/>
                  </a:cubicBezTo>
                  <a:close/>
                </a:path>
              </a:pathLst>
            </a:custGeom>
            <a:solidFill>
              <a:srgbClr val="EEF2FF"/>
            </a:solidFill>
            <a:ln w="19050" cap="sq">
              <a:solidFill>
                <a:srgbClr val="2145B2"/>
              </a:solidFill>
              <a:prstDash val="solid"/>
              <a:miter/>
            </a:ln>
          </p:spPr>
        </p:sp>
      </p:grpSp>
      <p:sp>
        <p:nvSpPr>
          <p:cNvPr name="TextBox 10" id="10"/>
          <p:cNvSpPr txBox="true"/>
          <p:nvPr/>
        </p:nvSpPr>
        <p:spPr>
          <a:xfrm rot="0">
            <a:off x="1238250" y="3495675"/>
            <a:ext cx="4572000" cy="404495"/>
          </a:xfrm>
          <a:prstGeom prst="rect">
            <a:avLst/>
          </a:prstGeom>
        </p:spPr>
        <p:txBody>
          <a:bodyPr anchor="t" rtlCol="false" tIns="0" lIns="0" bIns="0" rIns="0">
            <a:spAutoFit/>
          </a:bodyPr>
          <a:lstStyle/>
          <a:p>
            <a:pPr algn="ctr" marL="0" indent="0" lvl="0">
              <a:lnSpc>
                <a:spcPts val="2799"/>
              </a:lnSpc>
              <a:spcBef>
                <a:spcPct val="0"/>
              </a:spcBef>
            </a:pPr>
            <a:r>
              <a:rPr lang="en-US" b="true" sz="2799" strike="noStrike" u="none">
                <a:solidFill>
                  <a:srgbClr val="2145B2"/>
                </a:solidFill>
                <a:latin typeface="Telegraf Bold"/>
                <a:ea typeface="Telegraf Bold"/>
                <a:cs typeface="Telegraf Bold"/>
                <a:sym typeface="Telegraf Bold"/>
              </a:rPr>
              <a:t>App A</a:t>
            </a:r>
          </a:p>
        </p:txBody>
      </p:sp>
      <p:sp>
        <p:nvSpPr>
          <p:cNvPr name="TextBox 11" id="11"/>
          <p:cNvSpPr txBox="true"/>
          <p:nvPr/>
        </p:nvSpPr>
        <p:spPr>
          <a:xfrm rot="0">
            <a:off x="1238250" y="3971925"/>
            <a:ext cx="4572000" cy="559435"/>
          </a:xfrm>
          <a:prstGeom prst="rect">
            <a:avLst/>
          </a:prstGeom>
        </p:spPr>
        <p:txBody>
          <a:bodyPr anchor="t" rtlCol="false" tIns="0" lIns="0" bIns="0" rIns="0">
            <a:spAutoFit/>
          </a:bodyPr>
          <a:lstStyle/>
          <a:p>
            <a:pPr algn="ctr" marL="0" indent="0" lvl="0">
              <a:lnSpc>
                <a:spcPts val="2210"/>
              </a:lnSpc>
              <a:spcBef>
                <a:spcPct val="0"/>
              </a:spcBef>
            </a:pPr>
            <a:r>
              <a:rPr lang="en-US" sz="1700" strike="noStrike" u="none">
                <a:solidFill>
                  <a:srgbClr val="555555"/>
                </a:solidFill>
                <a:latin typeface="Aileron"/>
                <a:ea typeface="Aileron"/>
                <a:cs typeface="Aileron"/>
                <a:sym typeface="Aileron"/>
              </a:rPr>
              <a:t>Social Media</a:t>
            </a:r>
          </a:p>
          <a:p>
            <a:pPr algn="ctr" marL="0" indent="0" lvl="0">
              <a:lnSpc>
                <a:spcPts val="2210"/>
              </a:lnSpc>
              <a:spcBef>
                <a:spcPct val="0"/>
              </a:spcBef>
            </a:pPr>
            <a:r>
              <a:rPr lang="en-US" sz="1700" strike="noStrike" u="none">
                <a:solidFill>
                  <a:srgbClr val="555555"/>
                </a:solidFill>
                <a:latin typeface="Aileron"/>
                <a:ea typeface="Aileron"/>
                <a:cs typeface="Aileron"/>
                <a:sym typeface="Aileron"/>
              </a:rPr>
              <a:t>Platform</a:t>
            </a:r>
          </a:p>
        </p:txBody>
      </p:sp>
      <p:grpSp>
        <p:nvGrpSpPr>
          <p:cNvPr name="Group 12" id="12"/>
          <p:cNvGrpSpPr/>
          <p:nvPr/>
        </p:nvGrpSpPr>
        <p:grpSpPr>
          <a:xfrm rot="0">
            <a:off x="6667500" y="3143250"/>
            <a:ext cx="4953000" cy="1524000"/>
            <a:chOff x="0" y="0"/>
            <a:chExt cx="6604000" cy="2032000"/>
          </a:xfrm>
        </p:grpSpPr>
        <p:sp>
          <p:nvSpPr>
            <p:cNvPr name="Freeform 13" id="13"/>
            <p:cNvSpPr/>
            <p:nvPr/>
          </p:nvSpPr>
          <p:spPr>
            <a:xfrm flipH="false" flipV="false" rot="0">
              <a:off x="0" y="0"/>
              <a:ext cx="6604000" cy="2032000"/>
            </a:xfrm>
            <a:custGeom>
              <a:avLst/>
              <a:gdLst/>
              <a:ahLst/>
              <a:cxnLst/>
              <a:rect r="r" b="b" t="t" l="l"/>
              <a:pathLst>
                <a:path h="2032000" w="6604000">
                  <a:moveTo>
                    <a:pt x="203200" y="0"/>
                  </a:moveTo>
                  <a:lnTo>
                    <a:pt x="6400800" y="0"/>
                  </a:lnTo>
                  <a:cubicBezTo>
                    <a:pt x="6513024" y="0"/>
                    <a:pt x="6604000" y="90976"/>
                    <a:pt x="6604000" y="203200"/>
                  </a:cubicBezTo>
                  <a:lnTo>
                    <a:pt x="6604000" y="1828800"/>
                  </a:lnTo>
                  <a:cubicBezTo>
                    <a:pt x="6604000" y="1941024"/>
                    <a:pt x="6513024" y="2032000"/>
                    <a:pt x="6400800" y="2032000"/>
                  </a:cubicBezTo>
                  <a:lnTo>
                    <a:pt x="203200" y="2032000"/>
                  </a:lnTo>
                  <a:cubicBezTo>
                    <a:pt x="90976" y="2032000"/>
                    <a:pt x="0" y="1941024"/>
                    <a:pt x="0" y="1828800"/>
                  </a:cubicBezTo>
                  <a:lnTo>
                    <a:pt x="0" y="203200"/>
                  </a:lnTo>
                  <a:cubicBezTo>
                    <a:pt x="0" y="90976"/>
                    <a:pt x="90976" y="0"/>
                    <a:pt x="203200" y="0"/>
                  </a:cubicBezTo>
                  <a:close/>
                </a:path>
              </a:pathLst>
            </a:custGeom>
            <a:solidFill>
              <a:srgbClr val="EAFAF1"/>
            </a:solidFill>
            <a:ln w="19050" cap="sq">
              <a:solidFill>
                <a:srgbClr val="27AE60"/>
              </a:solidFill>
              <a:prstDash val="solid"/>
              <a:miter/>
            </a:ln>
          </p:spPr>
        </p:sp>
      </p:grpSp>
      <p:sp>
        <p:nvSpPr>
          <p:cNvPr name="TextBox 14" id="14"/>
          <p:cNvSpPr txBox="true"/>
          <p:nvPr/>
        </p:nvSpPr>
        <p:spPr>
          <a:xfrm rot="0">
            <a:off x="6858000" y="3495675"/>
            <a:ext cx="4572000" cy="404495"/>
          </a:xfrm>
          <a:prstGeom prst="rect">
            <a:avLst/>
          </a:prstGeom>
        </p:spPr>
        <p:txBody>
          <a:bodyPr anchor="t" rtlCol="false" tIns="0" lIns="0" bIns="0" rIns="0">
            <a:spAutoFit/>
          </a:bodyPr>
          <a:lstStyle/>
          <a:p>
            <a:pPr algn="ctr" marL="0" indent="0" lvl="0">
              <a:lnSpc>
                <a:spcPts val="2799"/>
              </a:lnSpc>
              <a:spcBef>
                <a:spcPct val="0"/>
              </a:spcBef>
            </a:pPr>
            <a:r>
              <a:rPr lang="en-US" b="true" sz="2799" strike="noStrike" u="none">
                <a:solidFill>
                  <a:srgbClr val="27AE60"/>
                </a:solidFill>
                <a:latin typeface="Telegraf Bold"/>
                <a:ea typeface="Telegraf Bold"/>
                <a:cs typeface="Telegraf Bold"/>
                <a:sym typeface="Telegraf Bold"/>
              </a:rPr>
              <a:t>App B</a:t>
            </a:r>
          </a:p>
        </p:txBody>
      </p:sp>
      <p:sp>
        <p:nvSpPr>
          <p:cNvPr name="TextBox 15" id="15"/>
          <p:cNvSpPr txBox="true"/>
          <p:nvPr/>
        </p:nvSpPr>
        <p:spPr>
          <a:xfrm rot="0">
            <a:off x="6858000" y="3971925"/>
            <a:ext cx="4572000" cy="559435"/>
          </a:xfrm>
          <a:prstGeom prst="rect">
            <a:avLst/>
          </a:prstGeom>
        </p:spPr>
        <p:txBody>
          <a:bodyPr anchor="t" rtlCol="false" tIns="0" lIns="0" bIns="0" rIns="0">
            <a:spAutoFit/>
          </a:bodyPr>
          <a:lstStyle/>
          <a:p>
            <a:pPr algn="ctr" marL="0" indent="0" lvl="0">
              <a:lnSpc>
                <a:spcPts val="2210"/>
              </a:lnSpc>
              <a:spcBef>
                <a:spcPct val="0"/>
              </a:spcBef>
            </a:pPr>
            <a:r>
              <a:rPr lang="en-US" sz="1700" strike="noStrike" u="none">
                <a:solidFill>
                  <a:srgbClr val="555555"/>
                </a:solidFill>
                <a:latin typeface="Aileron"/>
                <a:ea typeface="Aileron"/>
                <a:cs typeface="Aileron"/>
                <a:sym typeface="Aileron"/>
              </a:rPr>
              <a:t>E-Commerce</a:t>
            </a:r>
          </a:p>
          <a:p>
            <a:pPr algn="ctr" marL="0" indent="0" lvl="0">
              <a:lnSpc>
                <a:spcPts val="2210"/>
              </a:lnSpc>
              <a:spcBef>
                <a:spcPct val="0"/>
              </a:spcBef>
            </a:pPr>
            <a:r>
              <a:rPr lang="en-US" sz="1700" strike="noStrike" u="none">
                <a:solidFill>
                  <a:srgbClr val="555555"/>
                </a:solidFill>
                <a:latin typeface="Aileron"/>
                <a:ea typeface="Aileron"/>
                <a:cs typeface="Aileron"/>
                <a:sym typeface="Aileron"/>
              </a:rPr>
              <a:t>Marketplace</a:t>
            </a:r>
          </a:p>
        </p:txBody>
      </p:sp>
      <p:grpSp>
        <p:nvGrpSpPr>
          <p:cNvPr name="Group 16" id="16"/>
          <p:cNvGrpSpPr/>
          <p:nvPr/>
        </p:nvGrpSpPr>
        <p:grpSpPr>
          <a:xfrm rot="0">
            <a:off x="12287250" y="3143250"/>
            <a:ext cx="4953000" cy="1524000"/>
            <a:chOff x="0" y="0"/>
            <a:chExt cx="6604000" cy="2032000"/>
          </a:xfrm>
        </p:grpSpPr>
        <p:sp>
          <p:nvSpPr>
            <p:cNvPr name="Freeform 17" id="17"/>
            <p:cNvSpPr/>
            <p:nvPr/>
          </p:nvSpPr>
          <p:spPr>
            <a:xfrm flipH="false" flipV="false" rot="0">
              <a:off x="0" y="0"/>
              <a:ext cx="6604000" cy="2032000"/>
            </a:xfrm>
            <a:custGeom>
              <a:avLst/>
              <a:gdLst/>
              <a:ahLst/>
              <a:cxnLst/>
              <a:rect r="r" b="b" t="t" l="l"/>
              <a:pathLst>
                <a:path h="2032000" w="6604000">
                  <a:moveTo>
                    <a:pt x="203200" y="0"/>
                  </a:moveTo>
                  <a:lnTo>
                    <a:pt x="6400800" y="0"/>
                  </a:lnTo>
                  <a:cubicBezTo>
                    <a:pt x="6513024" y="0"/>
                    <a:pt x="6604000" y="90976"/>
                    <a:pt x="6604000" y="203200"/>
                  </a:cubicBezTo>
                  <a:lnTo>
                    <a:pt x="6604000" y="1828800"/>
                  </a:lnTo>
                  <a:cubicBezTo>
                    <a:pt x="6604000" y="1941024"/>
                    <a:pt x="6513024" y="2032000"/>
                    <a:pt x="6400800" y="2032000"/>
                  </a:cubicBezTo>
                  <a:lnTo>
                    <a:pt x="203200" y="2032000"/>
                  </a:lnTo>
                  <a:cubicBezTo>
                    <a:pt x="90976" y="2032000"/>
                    <a:pt x="0" y="1941024"/>
                    <a:pt x="0" y="1828800"/>
                  </a:cubicBezTo>
                  <a:lnTo>
                    <a:pt x="0" y="203200"/>
                  </a:lnTo>
                  <a:cubicBezTo>
                    <a:pt x="0" y="90976"/>
                    <a:pt x="90976" y="0"/>
                    <a:pt x="203200" y="0"/>
                  </a:cubicBezTo>
                  <a:close/>
                </a:path>
              </a:pathLst>
            </a:custGeom>
            <a:solidFill>
              <a:srgbClr val="FFF8F0"/>
            </a:solidFill>
            <a:ln w="19050" cap="sq">
              <a:solidFill>
                <a:srgbClr val="E67E22"/>
              </a:solidFill>
              <a:prstDash val="solid"/>
              <a:miter/>
            </a:ln>
          </p:spPr>
        </p:sp>
      </p:grpSp>
      <p:sp>
        <p:nvSpPr>
          <p:cNvPr name="TextBox 18" id="18"/>
          <p:cNvSpPr txBox="true"/>
          <p:nvPr/>
        </p:nvSpPr>
        <p:spPr>
          <a:xfrm rot="0">
            <a:off x="12477750" y="3495675"/>
            <a:ext cx="4572000" cy="404495"/>
          </a:xfrm>
          <a:prstGeom prst="rect">
            <a:avLst/>
          </a:prstGeom>
        </p:spPr>
        <p:txBody>
          <a:bodyPr anchor="t" rtlCol="false" tIns="0" lIns="0" bIns="0" rIns="0">
            <a:spAutoFit/>
          </a:bodyPr>
          <a:lstStyle/>
          <a:p>
            <a:pPr algn="ctr" marL="0" indent="0" lvl="0">
              <a:lnSpc>
                <a:spcPts val="2799"/>
              </a:lnSpc>
              <a:spcBef>
                <a:spcPct val="0"/>
              </a:spcBef>
            </a:pPr>
            <a:r>
              <a:rPr lang="en-US" b="true" sz="2799" strike="noStrike" u="none">
                <a:solidFill>
                  <a:srgbClr val="E67E22"/>
                </a:solidFill>
                <a:latin typeface="Telegraf Bold"/>
                <a:ea typeface="Telegraf Bold"/>
                <a:cs typeface="Telegraf Bold"/>
                <a:sym typeface="Telegraf Bold"/>
              </a:rPr>
              <a:t>App C</a:t>
            </a:r>
          </a:p>
        </p:txBody>
      </p:sp>
      <p:sp>
        <p:nvSpPr>
          <p:cNvPr name="TextBox 19" id="19"/>
          <p:cNvSpPr txBox="true"/>
          <p:nvPr/>
        </p:nvSpPr>
        <p:spPr>
          <a:xfrm rot="0">
            <a:off x="12477750" y="3971925"/>
            <a:ext cx="4572000" cy="559435"/>
          </a:xfrm>
          <a:prstGeom prst="rect">
            <a:avLst/>
          </a:prstGeom>
        </p:spPr>
        <p:txBody>
          <a:bodyPr anchor="t" rtlCol="false" tIns="0" lIns="0" bIns="0" rIns="0">
            <a:spAutoFit/>
          </a:bodyPr>
          <a:lstStyle/>
          <a:p>
            <a:pPr algn="ctr" marL="0" indent="0" lvl="0">
              <a:lnSpc>
                <a:spcPts val="2210"/>
              </a:lnSpc>
              <a:spcBef>
                <a:spcPct val="0"/>
              </a:spcBef>
            </a:pPr>
            <a:r>
              <a:rPr lang="en-US" sz="1700" strike="noStrike" u="none">
                <a:solidFill>
                  <a:srgbClr val="555555"/>
                </a:solidFill>
                <a:latin typeface="Aileron"/>
                <a:ea typeface="Aileron"/>
                <a:cs typeface="Aileron"/>
                <a:sym typeface="Aileron"/>
              </a:rPr>
              <a:t>Productivity</a:t>
            </a:r>
          </a:p>
          <a:p>
            <a:pPr algn="ctr" marL="0" indent="0" lvl="0">
              <a:lnSpc>
                <a:spcPts val="2210"/>
              </a:lnSpc>
              <a:spcBef>
                <a:spcPct val="0"/>
              </a:spcBef>
            </a:pPr>
            <a:r>
              <a:rPr lang="en-US" sz="1700" strike="noStrike" u="none">
                <a:solidFill>
                  <a:srgbClr val="555555"/>
                </a:solidFill>
                <a:latin typeface="Aileron"/>
                <a:ea typeface="Aileron"/>
                <a:cs typeface="Aileron"/>
                <a:sym typeface="Aileron"/>
              </a:rPr>
              <a:t>Tool</a:t>
            </a:r>
          </a:p>
        </p:txBody>
      </p:sp>
      <p:grpSp>
        <p:nvGrpSpPr>
          <p:cNvPr name="Group 20" id="20"/>
          <p:cNvGrpSpPr/>
          <p:nvPr/>
        </p:nvGrpSpPr>
        <p:grpSpPr>
          <a:xfrm rot="0">
            <a:off x="952500" y="5143500"/>
            <a:ext cx="16383000" cy="1238250"/>
            <a:chOff x="0" y="0"/>
            <a:chExt cx="21844000" cy="1651000"/>
          </a:xfrm>
        </p:grpSpPr>
        <p:sp>
          <p:nvSpPr>
            <p:cNvPr name="Freeform 21" id="21"/>
            <p:cNvSpPr/>
            <p:nvPr/>
          </p:nvSpPr>
          <p:spPr>
            <a:xfrm flipH="false" flipV="false" rot="0">
              <a:off x="0" y="0"/>
              <a:ext cx="21844000" cy="1651000"/>
            </a:xfrm>
            <a:custGeom>
              <a:avLst/>
              <a:gdLst/>
              <a:ahLst/>
              <a:cxnLst/>
              <a:rect r="r" b="b" t="t" l="l"/>
              <a:pathLst>
                <a:path h="1651000" w="21844000">
                  <a:moveTo>
                    <a:pt x="165100" y="0"/>
                  </a:moveTo>
                  <a:lnTo>
                    <a:pt x="21678900" y="0"/>
                  </a:lnTo>
                  <a:cubicBezTo>
                    <a:pt x="21770082" y="0"/>
                    <a:pt x="21844000" y="73918"/>
                    <a:pt x="21844000" y="165100"/>
                  </a:cubicBezTo>
                  <a:lnTo>
                    <a:pt x="21844000" y="1485900"/>
                  </a:lnTo>
                  <a:cubicBezTo>
                    <a:pt x="21844000" y="1577082"/>
                    <a:pt x="21770082" y="1651000"/>
                    <a:pt x="21678900" y="1651000"/>
                  </a:cubicBezTo>
                  <a:lnTo>
                    <a:pt x="165100" y="1651000"/>
                  </a:lnTo>
                  <a:cubicBezTo>
                    <a:pt x="73918" y="1651000"/>
                    <a:pt x="0" y="1577082"/>
                    <a:pt x="0" y="1485900"/>
                  </a:cubicBezTo>
                  <a:lnTo>
                    <a:pt x="0" y="165100"/>
                  </a:lnTo>
                  <a:cubicBezTo>
                    <a:pt x="0" y="73918"/>
                    <a:pt x="73918" y="0"/>
                    <a:pt x="165100" y="0"/>
                  </a:cubicBezTo>
                  <a:close/>
                </a:path>
              </a:pathLst>
            </a:custGeom>
            <a:solidFill>
              <a:srgbClr val="F5F7FA"/>
            </a:solidFill>
            <a:ln w="19050" cap="sq">
              <a:solidFill>
                <a:srgbClr val="D0D5DD"/>
              </a:solidFill>
              <a:prstDash val="solid"/>
              <a:miter/>
            </a:ln>
          </p:spPr>
        </p:sp>
      </p:grpSp>
      <p:sp>
        <p:nvSpPr>
          <p:cNvPr name="TextBox 22" id="22"/>
          <p:cNvSpPr txBox="true"/>
          <p:nvPr/>
        </p:nvSpPr>
        <p:spPr>
          <a:xfrm rot="0">
            <a:off x="1238250" y="5286375"/>
            <a:ext cx="5715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Research Setup</a:t>
            </a:r>
          </a:p>
        </p:txBody>
      </p:sp>
      <p:sp>
        <p:nvSpPr>
          <p:cNvPr name="TextBox 23" id="23"/>
          <p:cNvSpPr txBox="true"/>
          <p:nvPr/>
        </p:nvSpPr>
        <p:spPr>
          <a:xfrm rot="0">
            <a:off x="2095500" y="5743575"/>
            <a:ext cx="2667000" cy="233680"/>
          </a:xfrm>
          <a:prstGeom prst="rect">
            <a:avLst/>
          </a:prstGeom>
        </p:spPr>
        <p:txBody>
          <a:bodyPr anchor="t" rtlCol="false" tIns="0" lIns="0" bIns="0" rIns="0">
            <a:spAutoFit/>
          </a:bodyPr>
          <a:lstStyle/>
          <a:p>
            <a:pPr algn="ctr" marL="0" indent="0" lvl="0">
              <a:lnSpc>
                <a:spcPts val="1700"/>
              </a:lnSpc>
              <a:spcBef>
                <a:spcPct val="0"/>
              </a:spcBef>
            </a:pPr>
            <a:r>
              <a:rPr lang="en-US" sz="1700" strike="noStrike" u="none">
                <a:solidFill>
                  <a:srgbClr val="333333"/>
                </a:solidFill>
                <a:latin typeface="Aileron"/>
                <a:ea typeface="Aileron"/>
                <a:cs typeface="Aileron"/>
                <a:sym typeface="Aileron"/>
              </a:rPr>
              <a:t>5 users per app</a:t>
            </a:r>
          </a:p>
        </p:txBody>
      </p:sp>
      <p:sp>
        <p:nvSpPr>
          <p:cNvPr name="TextBox 24" id="24"/>
          <p:cNvSpPr txBox="true"/>
          <p:nvPr/>
        </p:nvSpPr>
        <p:spPr>
          <a:xfrm rot="0">
            <a:off x="4953000" y="5695950"/>
            <a:ext cx="2667000" cy="366395"/>
          </a:xfrm>
          <a:prstGeom prst="rect">
            <a:avLst/>
          </a:prstGeom>
        </p:spPr>
        <p:txBody>
          <a:bodyPr anchor="t" rtlCol="false" tIns="0" lIns="0" bIns="0" rIns="0">
            <a:spAutoFit/>
          </a:bodyPr>
          <a:lstStyle/>
          <a:p>
            <a:pPr algn="ctr" marL="0" indent="0" lvl="0">
              <a:lnSpc>
                <a:spcPts val="2799"/>
              </a:lnSpc>
              <a:spcBef>
                <a:spcPct val="0"/>
              </a:spcBef>
            </a:pPr>
            <a:r>
              <a:rPr lang="en-US" sz="2799" strike="noStrike" u="none">
                <a:solidFill>
                  <a:srgbClr val="2145B2"/>
                </a:solidFill>
                <a:latin typeface="Aileron"/>
                <a:ea typeface="Aileron"/>
                <a:cs typeface="Aileron"/>
                <a:sym typeface="Aileron"/>
              </a:rPr>
              <a:t>→</a:t>
            </a:r>
          </a:p>
        </p:txBody>
      </p:sp>
      <p:sp>
        <p:nvSpPr>
          <p:cNvPr name="TextBox 25" id="25"/>
          <p:cNvSpPr txBox="true"/>
          <p:nvPr/>
        </p:nvSpPr>
        <p:spPr>
          <a:xfrm rot="0">
            <a:off x="7810500" y="5743575"/>
            <a:ext cx="2667000" cy="233680"/>
          </a:xfrm>
          <a:prstGeom prst="rect">
            <a:avLst/>
          </a:prstGeom>
        </p:spPr>
        <p:txBody>
          <a:bodyPr anchor="t" rtlCol="false" tIns="0" lIns="0" bIns="0" rIns="0">
            <a:spAutoFit/>
          </a:bodyPr>
          <a:lstStyle/>
          <a:p>
            <a:pPr algn="ctr" marL="0" indent="0" lvl="0">
              <a:lnSpc>
                <a:spcPts val="1700"/>
              </a:lnSpc>
              <a:spcBef>
                <a:spcPct val="0"/>
              </a:spcBef>
            </a:pPr>
            <a:r>
              <a:rPr lang="en-US" sz="1700" strike="noStrike" u="none">
                <a:solidFill>
                  <a:srgbClr val="333333"/>
                </a:solidFill>
                <a:latin typeface="Aileron"/>
                <a:ea typeface="Aileron"/>
                <a:cs typeface="Aileron"/>
                <a:sym typeface="Aileron"/>
              </a:rPr>
              <a:t>Rate satisfaction (1-10)</a:t>
            </a:r>
          </a:p>
        </p:txBody>
      </p:sp>
      <p:sp>
        <p:nvSpPr>
          <p:cNvPr name="TextBox 26" id="26"/>
          <p:cNvSpPr txBox="true"/>
          <p:nvPr/>
        </p:nvSpPr>
        <p:spPr>
          <a:xfrm rot="0">
            <a:off x="10668000" y="5695950"/>
            <a:ext cx="2667000" cy="366395"/>
          </a:xfrm>
          <a:prstGeom prst="rect">
            <a:avLst/>
          </a:prstGeom>
        </p:spPr>
        <p:txBody>
          <a:bodyPr anchor="t" rtlCol="false" tIns="0" lIns="0" bIns="0" rIns="0">
            <a:spAutoFit/>
          </a:bodyPr>
          <a:lstStyle/>
          <a:p>
            <a:pPr algn="ctr" marL="0" indent="0" lvl="0">
              <a:lnSpc>
                <a:spcPts val="2799"/>
              </a:lnSpc>
              <a:spcBef>
                <a:spcPct val="0"/>
              </a:spcBef>
            </a:pPr>
            <a:r>
              <a:rPr lang="en-US" sz="2799" strike="noStrike" u="none">
                <a:solidFill>
                  <a:srgbClr val="2145B2"/>
                </a:solidFill>
                <a:latin typeface="Aileron"/>
                <a:ea typeface="Aileron"/>
                <a:cs typeface="Aileron"/>
                <a:sym typeface="Aileron"/>
              </a:rPr>
              <a:t>→</a:t>
            </a:r>
          </a:p>
        </p:txBody>
      </p:sp>
      <p:sp>
        <p:nvSpPr>
          <p:cNvPr name="TextBox 27" id="27"/>
          <p:cNvSpPr txBox="true"/>
          <p:nvPr/>
        </p:nvSpPr>
        <p:spPr>
          <a:xfrm rot="0">
            <a:off x="13525500" y="5638800"/>
            <a:ext cx="2667000" cy="443230"/>
          </a:xfrm>
          <a:prstGeom prst="rect">
            <a:avLst/>
          </a:prstGeom>
        </p:spPr>
        <p:txBody>
          <a:bodyPr anchor="t" rtlCol="false" tIns="0" lIns="0" bIns="0" rIns="0">
            <a:spAutoFit/>
          </a:bodyPr>
          <a:lstStyle/>
          <a:p>
            <a:pPr algn="ctr" marL="0" indent="0" lvl="0">
              <a:lnSpc>
                <a:spcPts val="1700"/>
              </a:lnSpc>
              <a:spcBef>
                <a:spcPct val="0"/>
              </a:spcBef>
            </a:pPr>
            <a:r>
              <a:rPr lang="en-US" sz="1700" strike="noStrike" u="none">
                <a:solidFill>
                  <a:srgbClr val="333333"/>
                </a:solidFill>
                <a:latin typeface="Aileron"/>
                <a:ea typeface="Aileron"/>
                <a:cs typeface="Aileron"/>
                <a:sym typeface="Aileron"/>
              </a:rPr>
              <a:t>Compare means with ANOVA</a:t>
            </a:r>
          </a:p>
        </p:txBody>
      </p:sp>
      <p:grpSp>
        <p:nvGrpSpPr>
          <p:cNvPr name="Group 28" id="28"/>
          <p:cNvGrpSpPr/>
          <p:nvPr/>
        </p:nvGrpSpPr>
        <p:grpSpPr>
          <a:xfrm rot="0">
            <a:off x="952500" y="6858000"/>
            <a:ext cx="16383000" cy="1238250"/>
            <a:chOff x="0" y="0"/>
            <a:chExt cx="21844000" cy="1651000"/>
          </a:xfrm>
        </p:grpSpPr>
        <p:sp>
          <p:nvSpPr>
            <p:cNvPr name="Freeform 29" id="29"/>
            <p:cNvSpPr/>
            <p:nvPr/>
          </p:nvSpPr>
          <p:spPr>
            <a:xfrm flipH="false" flipV="false" rot="0">
              <a:off x="0" y="0"/>
              <a:ext cx="21844000" cy="1651000"/>
            </a:xfrm>
            <a:custGeom>
              <a:avLst/>
              <a:gdLst/>
              <a:ahLst/>
              <a:cxnLst/>
              <a:rect r="r" b="b" t="t" l="l"/>
              <a:pathLst>
                <a:path h="1651000" w="21844000">
                  <a:moveTo>
                    <a:pt x="165100" y="0"/>
                  </a:moveTo>
                  <a:lnTo>
                    <a:pt x="21678900" y="0"/>
                  </a:lnTo>
                  <a:cubicBezTo>
                    <a:pt x="21770082" y="0"/>
                    <a:pt x="21844000" y="73918"/>
                    <a:pt x="21844000" y="165100"/>
                  </a:cubicBezTo>
                  <a:lnTo>
                    <a:pt x="21844000" y="1485900"/>
                  </a:lnTo>
                  <a:cubicBezTo>
                    <a:pt x="21844000" y="1577082"/>
                    <a:pt x="21770082" y="1651000"/>
                    <a:pt x="21678900" y="1651000"/>
                  </a:cubicBezTo>
                  <a:lnTo>
                    <a:pt x="165100" y="1651000"/>
                  </a:lnTo>
                  <a:cubicBezTo>
                    <a:pt x="73918" y="1651000"/>
                    <a:pt x="0" y="1577082"/>
                    <a:pt x="0" y="1485900"/>
                  </a:cubicBezTo>
                  <a:lnTo>
                    <a:pt x="0" y="165100"/>
                  </a:lnTo>
                  <a:cubicBezTo>
                    <a:pt x="0" y="73918"/>
                    <a:pt x="73918" y="0"/>
                    <a:pt x="165100" y="0"/>
                  </a:cubicBezTo>
                  <a:close/>
                </a:path>
              </a:pathLst>
            </a:custGeom>
            <a:solidFill>
              <a:srgbClr val="1A2E5A"/>
            </a:solidFill>
          </p:spPr>
        </p:sp>
      </p:grpSp>
      <p:sp>
        <p:nvSpPr>
          <p:cNvPr name="TextBox 30" id="30"/>
          <p:cNvSpPr txBox="true"/>
          <p:nvPr/>
        </p:nvSpPr>
        <p:spPr>
          <a:xfrm rot="0">
            <a:off x="1238250" y="7048500"/>
            <a:ext cx="5715000" cy="27432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A0B4D6"/>
                </a:solidFill>
                <a:latin typeface="Telegraf Bold"/>
                <a:ea typeface="Telegraf Bold"/>
                <a:cs typeface="Telegraf Bold"/>
                <a:sym typeface="Telegraf Bold"/>
              </a:rPr>
              <a:t>Statistical Question:</a:t>
            </a:r>
          </a:p>
        </p:txBody>
      </p:sp>
      <p:sp>
        <p:nvSpPr>
          <p:cNvPr name="TextBox 31" id="31"/>
          <p:cNvSpPr txBox="true"/>
          <p:nvPr/>
        </p:nvSpPr>
        <p:spPr>
          <a:xfrm rot="0">
            <a:off x="1524000" y="7400925"/>
            <a:ext cx="15240000" cy="447675"/>
          </a:xfrm>
          <a:prstGeom prst="rect">
            <a:avLst/>
          </a:prstGeom>
        </p:spPr>
        <p:txBody>
          <a:bodyPr anchor="t" rtlCol="false" tIns="0" lIns="0" bIns="0" rIns="0">
            <a:spAutoFit/>
          </a:bodyPr>
          <a:lstStyle/>
          <a:p>
            <a:pPr algn="ctr" marL="0" indent="0" lvl="0">
              <a:lnSpc>
                <a:spcPts val="3000"/>
              </a:lnSpc>
              <a:spcBef>
                <a:spcPct val="0"/>
              </a:spcBef>
            </a:pPr>
            <a:r>
              <a:rPr lang="en-US" sz="3000" strike="noStrike" u="none">
                <a:solidFill>
                  <a:srgbClr val="FFFFFF"/>
                </a:solidFill>
                <a:latin typeface="Telegraf"/>
                <a:ea typeface="Telegraf"/>
                <a:cs typeface="Telegraf"/>
                <a:sym typeface="Telegraf"/>
              </a:rPr>
              <a:t>Do these apps truly differ in user satisfaction?</a:t>
            </a:r>
          </a:p>
        </p:txBody>
      </p:sp>
      <p:grpSp>
        <p:nvGrpSpPr>
          <p:cNvPr name="Group 32" id="32"/>
          <p:cNvGrpSpPr/>
          <p:nvPr/>
        </p:nvGrpSpPr>
        <p:grpSpPr>
          <a:xfrm rot="0">
            <a:off x="952500" y="8572500"/>
            <a:ext cx="16383000" cy="762000"/>
            <a:chOff x="0" y="0"/>
            <a:chExt cx="21844000" cy="1016000"/>
          </a:xfrm>
        </p:grpSpPr>
        <p:sp>
          <p:nvSpPr>
            <p:cNvPr name="Freeform 33" id="33"/>
            <p:cNvSpPr/>
            <p:nvPr/>
          </p:nvSpPr>
          <p:spPr>
            <a:xfrm flipH="false" flipV="false" rot="0">
              <a:off x="0" y="0"/>
              <a:ext cx="21844000" cy="1016000"/>
            </a:xfrm>
            <a:custGeom>
              <a:avLst/>
              <a:gdLst/>
              <a:ahLst/>
              <a:cxnLst/>
              <a:rect r="r" b="b" t="t" l="l"/>
              <a:pathLst>
                <a:path h="1016000" w="21844000">
                  <a:moveTo>
                    <a:pt x="101600" y="0"/>
                  </a:moveTo>
                  <a:lnTo>
                    <a:pt x="21742400" y="0"/>
                  </a:lnTo>
                  <a:cubicBezTo>
                    <a:pt x="21798513" y="0"/>
                    <a:pt x="21844000" y="45488"/>
                    <a:pt x="21844000" y="101600"/>
                  </a:cubicBezTo>
                  <a:lnTo>
                    <a:pt x="21844000" y="914400"/>
                  </a:lnTo>
                  <a:cubicBezTo>
                    <a:pt x="21844000" y="970512"/>
                    <a:pt x="21798513" y="1016000"/>
                    <a:pt x="21742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EEF2FF"/>
            </a:solidFill>
            <a:ln w="19050" cap="sq">
              <a:solidFill>
                <a:srgbClr val="2145B2"/>
              </a:solidFill>
              <a:prstDash val="solid"/>
              <a:miter/>
            </a:ln>
          </p:spPr>
        </p:sp>
      </p:grpSp>
      <p:sp>
        <p:nvSpPr>
          <p:cNvPr name="TextBox 34" id="34"/>
          <p:cNvSpPr txBox="true"/>
          <p:nvPr/>
        </p:nvSpPr>
        <p:spPr>
          <a:xfrm rot="0">
            <a:off x="1524000" y="8820150"/>
            <a:ext cx="15240000" cy="266700"/>
          </a:xfrm>
          <a:prstGeom prst="rect">
            <a:avLst/>
          </a:prstGeom>
        </p:spPr>
        <p:txBody>
          <a:bodyPr anchor="t" rtlCol="false" tIns="0" lIns="0" bIns="0" rIns="0">
            <a:spAutoFit/>
          </a:bodyPr>
          <a:lstStyle/>
          <a:p>
            <a:pPr algn="ctr" marL="0" indent="0" lvl="0">
              <a:lnSpc>
                <a:spcPts val="2160"/>
              </a:lnSpc>
              <a:spcBef>
                <a:spcPct val="0"/>
              </a:spcBef>
            </a:pPr>
            <a:r>
              <a:rPr lang="en-US" b="true" sz="1800" strike="noStrike" u="none">
                <a:solidFill>
                  <a:srgbClr val="1A2E5A"/>
                </a:solidFill>
                <a:latin typeface="Aileron Bold"/>
                <a:ea typeface="Aileron Bold"/>
                <a:cs typeface="Aileron Bold"/>
                <a:sym typeface="Aileron Bold"/>
              </a:rPr>
              <a:t>Remember:</a:t>
            </a:r>
            <a:r>
              <a:rPr lang="en-US" sz="1800" strike="noStrike" u="none">
                <a:solidFill>
                  <a:srgbClr val="1A2E5A"/>
                </a:solidFill>
                <a:latin typeface="Aileron"/>
                <a:ea typeface="Aileron"/>
                <a:cs typeface="Aileron"/>
                <a:sym typeface="Aileron"/>
              </a:rPr>
              <a:t> Every statistical method answers a specific question. ANOVA answers: "Are there significant differences among group means?"</a:t>
            </a:r>
          </a:p>
        </p:txBody>
      </p:sp>
      <p:sp>
        <p:nvSpPr>
          <p:cNvPr name="TextBox 35" id="35"/>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15.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Sample Dataset</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15</a:t>
            </a:r>
          </a:p>
        </p:txBody>
      </p:sp>
      <p:sp>
        <p:nvSpPr>
          <p:cNvPr name="TextBox 6" id="6"/>
          <p:cNvSpPr txBox="true"/>
          <p:nvPr/>
        </p:nvSpPr>
        <p:spPr>
          <a:xfrm rot="0">
            <a:off x="952500" y="1209675"/>
            <a:ext cx="16383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User Satisfaction Scores (1-10 scale) | n=5 per group</a:t>
            </a:r>
          </a:p>
        </p:txBody>
      </p:sp>
      <p:grpSp>
        <p:nvGrpSpPr>
          <p:cNvPr name="Group 7" id="7"/>
          <p:cNvGrpSpPr/>
          <p:nvPr/>
        </p:nvGrpSpPr>
        <p:grpSpPr>
          <a:xfrm rot="0">
            <a:off x="952500" y="1762125"/>
            <a:ext cx="2095500" cy="523875"/>
            <a:chOff x="0" y="0"/>
            <a:chExt cx="2794000" cy="698500"/>
          </a:xfrm>
        </p:grpSpPr>
        <p:sp>
          <p:nvSpPr>
            <p:cNvPr name="Freeform 8" id="8"/>
            <p:cNvSpPr/>
            <p:nvPr/>
          </p:nvSpPr>
          <p:spPr>
            <a:xfrm flipH="false" flipV="false" rot="0">
              <a:off x="0" y="0"/>
              <a:ext cx="2794000" cy="698500"/>
            </a:xfrm>
            <a:custGeom>
              <a:avLst/>
              <a:gdLst/>
              <a:ahLst/>
              <a:cxnLst/>
              <a:rect r="r" b="b" t="t" l="l"/>
              <a:pathLst>
                <a:path h="698500" w="2794000">
                  <a:moveTo>
                    <a:pt x="0" y="0"/>
                  </a:moveTo>
                  <a:lnTo>
                    <a:pt x="2794000" y="0"/>
                  </a:lnTo>
                  <a:lnTo>
                    <a:pt x="2794000" y="698500"/>
                  </a:lnTo>
                  <a:lnTo>
                    <a:pt x="0" y="698500"/>
                  </a:lnTo>
                  <a:close/>
                </a:path>
              </a:pathLst>
            </a:custGeom>
            <a:solidFill>
              <a:srgbClr val="1A2E5A"/>
            </a:solidFill>
          </p:spPr>
        </p:sp>
      </p:grpSp>
      <p:sp>
        <p:nvSpPr>
          <p:cNvPr name="TextBox 9" id="9"/>
          <p:cNvSpPr txBox="true"/>
          <p:nvPr/>
        </p:nvSpPr>
        <p:spPr>
          <a:xfrm rot="0">
            <a:off x="1000125" y="1876425"/>
            <a:ext cx="2000250" cy="27432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FFFFFF"/>
                </a:solidFill>
                <a:latin typeface="Telegraf Bold"/>
                <a:ea typeface="Telegraf Bold"/>
                <a:cs typeface="Telegraf Bold"/>
                <a:sym typeface="Telegraf Bold"/>
              </a:rPr>
              <a:t>User</a:t>
            </a:r>
          </a:p>
        </p:txBody>
      </p:sp>
      <p:grpSp>
        <p:nvGrpSpPr>
          <p:cNvPr name="Group 10" id="10"/>
          <p:cNvGrpSpPr/>
          <p:nvPr/>
        </p:nvGrpSpPr>
        <p:grpSpPr>
          <a:xfrm rot="0">
            <a:off x="3048000" y="1762125"/>
            <a:ext cx="2095500" cy="523875"/>
            <a:chOff x="0" y="0"/>
            <a:chExt cx="2794000" cy="698500"/>
          </a:xfrm>
        </p:grpSpPr>
        <p:sp>
          <p:nvSpPr>
            <p:cNvPr name="Freeform 11" id="11"/>
            <p:cNvSpPr/>
            <p:nvPr/>
          </p:nvSpPr>
          <p:spPr>
            <a:xfrm flipH="false" flipV="false" rot="0">
              <a:off x="0" y="0"/>
              <a:ext cx="2794000" cy="698500"/>
            </a:xfrm>
            <a:custGeom>
              <a:avLst/>
              <a:gdLst/>
              <a:ahLst/>
              <a:cxnLst/>
              <a:rect r="r" b="b" t="t" l="l"/>
              <a:pathLst>
                <a:path h="698500" w="2794000">
                  <a:moveTo>
                    <a:pt x="0" y="0"/>
                  </a:moveTo>
                  <a:lnTo>
                    <a:pt x="2794000" y="0"/>
                  </a:lnTo>
                  <a:lnTo>
                    <a:pt x="2794000" y="698500"/>
                  </a:lnTo>
                  <a:lnTo>
                    <a:pt x="0" y="698500"/>
                  </a:lnTo>
                  <a:close/>
                </a:path>
              </a:pathLst>
            </a:custGeom>
            <a:solidFill>
              <a:srgbClr val="1A2E5A"/>
            </a:solidFill>
          </p:spPr>
        </p:sp>
      </p:grpSp>
      <p:sp>
        <p:nvSpPr>
          <p:cNvPr name="TextBox 12" id="12"/>
          <p:cNvSpPr txBox="true"/>
          <p:nvPr/>
        </p:nvSpPr>
        <p:spPr>
          <a:xfrm rot="0">
            <a:off x="3095625" y="1876425"/>
            <a:ext cx="2000250" cy="27432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FFFFFF"/>
                </a:solidFill>
                <a:latin typeface="Telegraf Bold"/>
                <a:ea typeface="Telegraf Bold"/>
                <a:cs typeface="Telegraf Bold"/>
                <a:sym typeface="Telegraf Bold"/>
              </a:rPr>
              <a:t>App A</a:t>
            </a:r>
          </a:p>
        </p:txBody>
      </p:sp>
      <p:grpSp>
        <p:nvGrpSpPr>
          <p:cNvPr name="Group 13" id="13"/>
          <p:cNvGrpSpPr/>
          <p:nvPr/>
        </p:nvGrpSpPr>
        <p:grpSpPr>
          <a:xfrm rot="0">
            <a:off x="5143500" y="1762125"/>
            <a:ext cx="2095500" cy="523875"/>
            <a:chOff x="0" y="0"/>
            <a:chExt cx="2794000" cy="698500"/>
          </a:xfrm>
        </p:grpSpPr>
        <p:sp>
          <p:nvSpPr>
            <p:cNvPr name="Freeform 14" id="14"/>
            <p:cNvSpPr/>
            <p:nvPr/>
          </p:nvSpPr>
          <p:spPr>
            <a:xfrm flipH="false" flipV="false" rot="0">
              <a:off x="0" y="0"/>
              <a:ext cx="2794000" cy="698500"/>
            </a:xfrm>
            <a:custGeom>
              <a:avLst/>
              <a:gdLst/>
              <a:ahLst/>
              <a:cxnLst/>
              <a:rect r="r" b="b" t="t" l="l"/>
              <a:pathLst>
                <a:path h="698500" w="2794000">
                  <a:moveTo>
                    <a:pt x="0" y="0"/>
                  </a:moveTo>
                  <a:lnTo>
                    <a:pt x="2794000" y="0"/>
                  </a:lnTo>
                  <a:lnTo>
                    <a:pt x="2794000" y="698500"/>
                  </a:lnTo>
                  <a:lnTo>
                    <a:pt x="0" y="698500"/>
                  </a:lnTo>
                  <a:close/>
                </a:path>
              </a:pathLst>
            </a:custGeom>
            <a:solidFill>
              <a:srgbClr val="1A2E5A"/>
            </a:solidFill>
          </p:spPr>
        </p:sp>
      </p:grpSp>
      <p:sp>
        <p:nvSpPr>
          <p:cNvPr name="TextBox 15" id="15"/>
          <p:cNvSpPr txBox="true"/>
          <p:nvPr/>
        </p:nvSpPr>
        <p:spPr>
          <a:xfrm rot="0">
            <a:off x="5191125" y="1876425"/>
            <a:ext cx="2000250" cy="27432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FFFFFF"/>
                </a:solidFill>
                <a:latin typeface="Telegraf Bold"/>
                <a:ea typeface="Telegraf Bold"/>
                <a:cs typeface="Telegraf Bold"/>
                <a:sym typeface="Telegraf Bold"/>
              </a:rPr>
              <a:t>App B</a:t>
            </a:r>
          </a:p>
        </p:txBody>
      </p:sp>
      <p:grpSp>
        <p:nvGrpSpPr>
          <p:cNvPr name="Group 16" id="16"/>
          <p:cNvGrpSpPr/>
          <p:nvPr/>
        </p:nvGrpSpPr>
        <p:grpSpPr>
          <a:xfrm rot="0">
            <a:off x="7239000" y="1762125"/>
            <a:ext cx="2095500" cy="523875"/>
            <a:chOff x="0" y="0"/>
            <a:chExt cx="2794000" cy="698500"/>
          </a:xfrm>
        </p:grpSpPr>
        <p:sp>
          <p:nvSpPr>
            <p:cNvPr name="Freeform 17" id="17"/>
            <p:cNvSpPr/>
            <p:nvPr/>
          </p:nvSpPr>
          <p:spPr>
            <a:xfrm flipH="false" flipV="false" rot="0">
              <a:off x="0" y="0"/>
              <a:ext cx="2794000" cy="698500"/>
            </a:xfrm>
            <a:custGeom>
              <a:avLst/>
              <a:gdLst/>
              <a:ahLst/>
              <a:cxnLst/>
              <a:rect r="r" b="b" t="t" l="l"/>
              <a:pathLst>
                <a:path h="698500" w="2794000">
                  <a:moveTo>
                    <a:pt x="0" y="0"/>
                  </a:moveTo>
                  <a:lnTo>
                    <a:pt x="2794000" y="0"/>
                  </a:lnTo>
                  <a:lnTo>
                    <a:pt x="2794000" y="698500"/>
                  </a:lnTo>
                  <a:lnTo>
                    <a:pt x="0" y="698500"/>
                  </a:lnTo>
                  <a:close/>
                </a:path>
              </a:pathLst>
            </a:custGeom>
            <a:solidFill>
              <a:srgbClr val="1A2E5A"/>
            </a:solidFill>
          </p:spPr>
        </p:sp>
      </p:grpSp>
      <p:sp>
        <p:nvSpPr>
          <p:cNvPr name="TextBox 18" id="18"/>
          <p:cNvSpPr txBox="true"/>
          <p:nvPr/>
        </p:nvSpPr>
        <p:spPr>
          <a:xfrm rot="0">
            <a:off x="7286625" y="1876425"/>
            <a:ext cx="2000250" cy="27432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FFFFFF"/>
                </a:solidFill>
                <a:latin typeface="Telegraf Bold"/>
                <a:ea typeface="Telegraf Bold"/>
                <a:cs typeface="Telegraf Bold"/>
                <a:sym typeface="Telegraf Bold"/>
              </a:rPr>
              <a:t>App C</a:t>
            </a:r>
          </a:p>
        </p:txBody>
      </p:sp>
      <p:grpSp>
        <p:nvGrpSpPr>
          <p:cNvPr name="Group 19" id="19"/>
          <p:cNvGrpSpPr/>
          <p:nvPr/>
        </p:nvGrpSpPr>
        <p:grpSpPr>
          <a:xfrm rot="0">
            <a:off x="952500" y="2286000"/>
            <a:ext cx="2095500" cy="476250"/>
            <a:chOff x="0" y="0"/>
            <a:chExt cx="2794000" cy="635000"/>
          </a:xfrm>
        </p:grpSpPr>
        <p:sp>
          <p:nvSpPr>
            <p:cNvPr name="Freeform 20" id="20"/>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9FAFB"/>
            </a:solidFill>
            <a:ln w="9525" cap="sq">
              <a:solidFill>
                <a:srgbClr val="E5E7EB"/>
              </a:solidFill>
              <a:prstDash val="solid"/>
              <a:miter/>
            </a:ln>
          </p:spPr>
        </p:sp>
      </p:grpSp>
      <p:sp>
        <p:nvSpPr>
          <p:cNvPr name="TextBox 21" id="21"/>
          <p:cNvSpPr txBox="true"/>
          <p:nvPr/>
        </p:nvSpPr>
        <p:spPr>
          <a:xfrm rot="0">
            <a:off x="1000125" y="240982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1</a:t>
            </a:r>
          </a:p>
        </p:txBody>
      </p:sp>
      <p:grpSp>
        <p:nvGrpSpPr>
          <p:cNvPr name="Group 22" id="22"/>
          <p:cNvGrpSpPr/>
          <p:nvPr/>
        </p:nvGrpSpPr>
        <p:grpSpPr>
          <a:xfrm rot="0">
            <a:off x="3048000" y="2286000"/>
            <a:ext cx="2095500" cy="476250"/>
            <a:chOff x="0" y="0"/>
            <a:chExt cx="2794000" cy="635000"/>
          </a:xfrm>
        </p:grpSpPr>
        <p:sp>
          <p:nvSpPr>
            <p:cNvPr name="Freeform 23" id="23"/>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9FAFB"/>
            </a:solidFill>
            <a:ln w="9525" cap="sq">
              <a:solidFill>
                <a:srgbClr val="E5E7EB"/>
              </a:solidFill>
              <a:prstDash val="solid"/>
              <a:miter/>
            </a:ln>
          </p:spPr>
        </p:sp>
      </p:grpSp>
      <p:sp>
        <p:nvSpPr>
          <p:cNvPr name="TextBox 24" id="24"/>
          <p:cNvSpPr txBox="true"/>
          <p:nvPr/>
        </p:nvSpPr>
        <p:spPr>
          <a:xfrm rot="0">
            <a:off x="3095625" y="240982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8</a:t>
            </a:r>
          </a:p>
        </p:txBody>
      </p:sp>
      <p:grpSp>
        <p:nvGrpSpPr>
          <p:cNvPr name="Group 25" id="25"/>
          <p:cNvGrpSpPr/>
          <p:nvPr/>
        </p:nvGrpSpPr>
        <p:grpSpPr>
          <a:xfrm rot="0">
            <a:off x="5143500" y="2286000"/>
            <a:ext cx="2095500" cy="476250"/>
            <a:chOff x="0" y="0"/>
            <a:chExt cx="2794000" cy="635000"/>
          </a:xfrm>
        </p:grpSpPr>
        <p:sp>
          <p:nvSpPr>
            <p:cNvPr name="Freeform 26" id="26"/>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9FAFB"/>
            </a:solidFill>
            <a:ln w="9525" cap="sq">
              <a:solidFill>
                <a:srgbClr val="E5E7EB"/>
              </a:solidFill>
              <a:prstDash val="solid"/>
              <a:miter/>
            </a:ln>
          </p:spPr>
        </p:sp>
      </p:grpSp>
      <p:sp>
        <p:nvSpPr>
          <p:cNvPr name="TextBox 27" id="27"/>
          <p:cNvSpPr txBox="true"/>
          <p:nvPr/>
        </p:nvSpPr>
        <p:spPr>
          <a:xfrm rot="0">
            <a:off x="5191125" y="240982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4</a:t>
            </a:r>
          </a:p>
        </p:txBody>
      </p:sp>
      <p:grpSp>
        <p:nvGrpSpPr>
          <p:cNvPr name="Group 28" id="28"/>
          <p:cNvGrpSpPr/>
          <p:nvPr/>
        </p:nvGrpSpPr>
        <p:grpSpPr>
          <a:xfrm rot="0">
            <a:off x="7239000" y="2286000"/>
            <a:ext cx="2095500" cy="476250"/>
            <a:chOff x="0" y="0"/>
            <a:chExt cx="2794000" cy="635000"/>
          </a:xfrm>
        </p:grpSpPr>
        <p:sp>
          <p:nvSpPr>
            <p:cNvPr name="Freeform 29" id="29"/>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9FAFB"/>
            </a:solidFill>
            <a:ln w="9525" cap="sq">
              <a:solidFill>
                <a:srgbClr val="E5E7EB"/>
              </a:solidFill>
              <a:prstDash val="solid"/>
              <a:miter/>
            </a:ln>
          </p:spPr>
        </p:sp>
      </p:grpSp>
      <p:sp>
        <p:nvSpPr>
          <p:cNvPr name="TextBox 30" id="30"/>
          <p:cNvSpPr txBox="true"/>
          <p:nvPr/>
        </p:nvSpPr>
        <p:spPr>
          <a:xfrm rot="0">
            <a:off x="7286625" y="240982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6</a:t>
            </a:r>
          </a:p>
        </p:txBody>
      </p:sp>
      <p:grpSp>
        <p:nvGrpSpPr>
          <p:cNvPr name="Group 31" id="31"/>
          <p:cNvGrpSpPr/>
          <p:nvPr/>
        </p:nvGrpSpPr>
        <p:grpSpPr>
          <a:xfrm rot="0">
            <a:off x="952500" y="2762250"/>
            <a:ext cx="2095500" cy="476250"/>
            <a:chOff x="0" y="0"/>
            <a:chExt cx="2794000" cy="635000"/>
          </a:xfrm>
        </p:grpSpPr>
        <p:sp>
          <p:nvSpPr>
            <p:cNvPr name="Freeform 32" id="32"/>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FFFFF"/>
            </a:solidFill>
            <a:ln w="9525" cap="sq">
              <a:solidFill>
                <a:srgbClr val="E5E7EB"/>
              </a:solidFill>
              <a:prstDash val="solid"/>
              <a:miter/>
            </a:ln>
          </p:spPr>
        </p:sp>
      </p:grpSp>
      <p:sp>
        <p:nvSpPr>
          <p:cNvPr name="TextBox 33" id="33"/>
          <p:cNvSpPr txBox="true"/>
          <p:nvPr/>
        </p:nvSpPr>
        <p:spPr>
          <a:xfrm rot="0">
            <a:off x="1000125" y="288607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2</a:t>
            </a:r>
          </a:p>
        </p:txBody>
      </p:sp>
      <p:grpSp>
        <p:nvGrpSpPr>
          <p:cNvPr name="Group 34" id="34"/>
          <p:cNvGrpSpPr/>
          <p:nvPr/>
        </p:nvGrpSpPr>
        <p:grpSpPr>
          <a:xfrm rot="0">
            <a:off x="3048000" y="2762250"/>
            <a:ext cx="2095500" cy="476250"/>
            <a:chOff x="0" y="0"/>
            <a:chExt cx="2794000" cy="635000"/>
          </a:xfrm>
        </p:grpSpPr>
        <p:sp>
          <p:nvSpPr>
            <p:cNvPr name="Freeform 35" id="35"/>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FFFFF"/>
            </a:solidFill>
            <a:ln w="9525" cap="sq">
              <a:solidFill>
                <a:srgbClr val="E5E7EB"/>
              </a:solidFill>
              <a:prstDash val="solid"/>
              <a:miter/>
            </a:ln>
          </p:spPr>
        </p:sp>
      </p:grpSp>
      <p:sp>
        <p:nvSpPr>
          <p:cNvPr name="TextBox 36" id="36"/>
          <p:cNvSpPr txBox="true"/>
          <p:nvPr/>
        </p:nvSpPr>
        <p:spPr>
          <a:xfrm rot="0">
            <a:off x="3095625" y="288607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7</a:t>
            </a:r>
          </a:p>
        </p:txBody>
      </p:sp>
      <p:grpSp>
        <p:nvGrpSpPr>
          <p:cNvPr name="Group 37" id="37"/>
          <p:cNvGrpSpPr/>
          <p:nvPr/>
        </p:nvGrpSpPr>
        <p:grpSpPr>
          <a:xfrm rot="0">
            <a:off x="5143500" y="2762250"/>
            <a:ext cx="2095500" cy="476250"/>
            <a:chOff x="0" y="0"/>
            <a:chExt cx="2794000" cy="635000"/>
          </a:xfrm>
        </p:grpSpPr>
        <p:sp>
          <p:nvSpPr>
            <p:cNvPr name="Freeform 38" id="38"/>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FFFFF"/>
            </a:solidFill>
            <a:ln w="9525" cap="sq">
              <a:solidFill>
                <a:srgbClr val="E5E7EB"/>
              </a:solidFill>
              <a:prstDash val="solid"/>
              <a:miter/>
            </a:ln>
          </p:spPr>
        </p:sp>
      </p:grpSp>
      <p:sp>
        <p:nvSpPr>
          <p:cNvPr name="TextBox 39" id="39"/>
          <p:cNvSpPr txBox="true"/>
          <p:nvPr/>
        </p:nvSpPr>
        <p:spPr>
          <a:xfrm rot="0">
            <a:off x="5191125" y="288607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5</a:t>
            </a:r>
          </a:p>
        </p:txBody>
      </p:sp>
      <p:grpSp>
        <p:nvGrpSpPr>
          <p:cNvPr name="Group 40" id="40"/>
          <p:cNvGrpSpPr/>
          <p:nvPr/>
        </p:nvGrpSpPr>
        <p:grpSpPr>
          <a:xfrm rot="0">
            <a:off x="7239000" y="2762250"/>
            <a:ext cx="2095500" cy="476250"/>
            <a:chOff x="0" y="0"/>
            <a:chExt cx="2794000" cy="635000"/>
          </a:xfrm>
        </p:grpSpPr>
        <p:sp>
          <p:nvSpPr>
            <p:cNvPr name="Freeform 41" id="41"/>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FFFFF"/>
            </a:solidFill>
            <a:ln w="9525" cap="sq">
              <a:solidFill>
                <a:srgbClr val="E5E7EB"/>
              </a:solidFill>
              <a:prstDash val="solid"/>
              <a:miter/>
            </a:ln>
          </p:spPr>
        </p:sp>
      </p:grpSp>
      <p:sp>
        <p:nvSpPr>
          <p:cNvPr name="TextBox 42" id="42"/>
          <p:cNvSpPr txBox="true"/>
          <p:nvPr/>
        </p:nvSpPr>
        <p:spPr>
          <a:xfrm rot="0">
            <a:off x="7286625" y="288607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7</a:t>
            </a:r>
          </a:p>
        </p:txBody>
      </p:sp>
      <p:grpSp>
        <p:nvGrpSpPr>
          <p:cNvPr name="Group 43" id="43"/>
          <p:cNvGrpSpPr/>
          <p:nvPr/>
        </p:nvGrpSpPr>
        <p:grpSpPr>
          <a:xfrm rot="0">
            <a:off x="952500" y="3238500"/>
            <a:ext cx="2095500" cy="476250"/>
            <a:chOff x="0" y="0"/>
            <a:chExt cx="2794000" cy="635000"/>
          </a:xfrm>
        </p:grpSpPr>
        <p:sp>
          <p:nvSpPr>
            <p:cNvPr name="Freeform 44" id="44"/>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9FAFB"/>
            </a:solidFill>
            <a:ln w="9525" cap="sq">
              <a:solidFill>
                <a:srgbClr val="E5E7EB"/>
              </a:solidFill>
              <a:prstDash val="solid"/>
              <a:miter/>
            </a:ln>
          </p:spPr>
        </p:sp>
      </p:grpSp>
      <p:sp>
        <p:nvSpPr>
          <p:cNvPr name="TextBox 45" id="45"/>
          <p:cNvSpPr txBox="true"/>
          <p:nvPr/>
        </p:nvSpPr>
        <p:spPr>
          <a:xfrm rot="0">
            <a:off x="1000125" y="336232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3</a:t>
            </a:r>
          </a:p>
        </p:txBody>
      </p:sp>
      <p:grpSp>
        <p:nvGrpSpPr>
          <p:cNvPr name="Group 46" id="46"/>
          <p:cNvGrpSpPr/>
          <p:nvPr/>
        </p:nvGrpSpPr>
        <p:grpSpPr>
          <a:xfrm rot="0">
            <a:off x="3048000" y="3238500"/>
            <a:ext cx="2095500" cy="476250"/>
            <a:chOff x="0" y="0"/>
            <a:chExt cx="2794000" cy="635000"/>
          </a:xfrm>
        </p:grpSpPr>
        <p:sp>
          <p:nvSpPr>
            <p:cNvPr name="Freeform 47" id="47"/>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9FAFB"/>
            </a:solidFill>
            <a:ln w="9525" cap="sq">
              <a:solidFill>
                <a:srgbClr val="E5E7EB"/>
              </a:solidFill>
              <a:prstDash val="solid"/>
              <a:miter/>
            </a:ln>
          </p:spPr>
        </p:sp>
      </p:grpSp>
      <p:sp>
        <p:nvSpPr>
          <p:cNvPr name="TextBox 48" id="48"/>
          <p:cNvSpPr txBox="true"/>
          <p:nvPr/>
        </p:nvSpPr>
        <p:spPr>
          <a:xfrm rot="0">
            <a:off x="3095625" y="336232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9</a:t>
            </a:r>
          </a:p>
        </p:txBody>
      </p:sp>
      <p:grpSp>
        <p:nvGrpSpPr>
          <p:cNvPr name="Group 49" id="49"/>
          <p:cNvGrpSpPr/>
          <p:nvPr/>
        </p:nvGrpSpPr>
        <p:grpSpPr>
          <a:xfrm rot="0">
            <a:off x="5143500" y="3238500"/>
            <a:ext cx="2095500" cy="476250"/>
            <a:chOff x="0" y="0"/>
            <a:chExt cx="2794000" cy="635000"/>
          </a:xfrm>
        </p:grpSpPr>
        <p:sp>
          <p:nvSpPr>
            <p:cNvPr name="Freeform 50" id="50"/>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9FAFB"/>
            </a:solidFill>
            <a:ln w="9525" cap="sq">
              <a:solidFill>
                <a:srgbClr val="E5E7EB"/>
              </a:solidFill>
              <a:prstDash val="solid"/>
              <a:miter/>
            </a:ln>
          </p:spPr>
        </p:sp>
      </p:grpSp>
      <p:sp>
        <p:nvSpPr>
          <p:cNvPr name="TextBox 51" id="51"/>
          <p:cNvSpPr txBox="true"/>
          <p:nvPr/>
        </p:nvSpPr>
        <p:spPr>
          <a:xfrm rot="0">
            <a:off x="5191125" y="336232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5</a:t>
            </a:r>
          </a:p>
        </p:txBody>
      </p:sp>
      <p:grpSp>
        <p:nvGrpSpPr>
          <p:cNvPr name="Group 52" id="52"/>
          <p:cNvGrpSpPr/>
          <p:nvPr/>
        </p:nvGrpSpPr>
        <p:grpSpPr>
          <a:xfrm rot="0">
            <a:off x="7239000" y="3238500"/>
            <a:ext cx="2095500" cy="476250"/>
            <a:chOff x="0" y="0"/>
            <a:chExt cx="2794000" cy="635000"/>
          </a:xfrm>
        </p:grpSpPr>
        <p:sp>
          <p:nvSpPr>
            <p:cNvPr name="Freeform 53" id="53"/>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9FAFB"/>
            </a:solidFill>
            <a:ln w="9525" cap="sq">
              <a:solidFill>
                <a:srgbClr val="E5E7EB"/>
              </a:solidFill>
              <a:prstDash val="solid"/>
              <a:miter/>
            </a:ln>
          </p:spPr>
        </p:sp>
      </p:grpSp>
      <p:sp>
        <p:nvSpPr>
          <p:cNvPr name="TextBox 54" id="54"/>
          <p:cNvSpPr txBox="true"/>
          <p:nvPr/>
        </p:nvSpPr>
        <p:spPr>
          <a:xfrm rot="0">
            <a:off x="7286625" y="336232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5</a:t>
            </a:r>
          </a:p>
        </p:txBody>
      </p:sp>
      <p:grpSp>
        <p:nvGrpSpPr>
          <p:cNvPr name="Group 55" id="55"/>
          <p:cNvGrpSpPr/>
          <p:nvPr/>
        </p:nvGrpSpPr>
        <p:grpSpPr>
          <a:xfrm rot="0">
            <a:off x="952500" y="3714750"/>
            <a:ext cx="2095500" cy="476250"/>
            <a:chOff x="0" y="0"/>
            <a:chExt cx="2794000" cy="635000"/>
          </a:xfrm>
        </p:grpSpPr>
        <p:sp>
          <p:nvSpPr>
            <p:cNvPr name="Freeform 56" id="56"/>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FFFFF"/>
            </a:solidFill>
            <a:ln w="9525" cap="sq">
              <a:solidFill>
                <a:srgbClr val="E5E7EB"/>
              </a:solidFill>
              <a:prstDash val="solid"/>
              <a:miter/>
            </a:ln>
          </p:spPr>
        </p:sp>
      </p:grpSp>
      <p:sp>
        <p:nvSpPr>
          <p:cNvPr name="TextBox 57" id="57"/>
          <p:cNvSpPr txBox="true"/>
          <p:nvPr/>
        </p:nvSpPr>
        <p:spPr>
          <a:xfrm rot="0">
            <a:off x="1000125" y="383857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4</a:t>
            </a:r>
          </a:p>
        </p:txBody>
      </p:sp>
      <p:grpSp>
        <p:nvGrpSpPr>
          <p:cNvPr name="Group 58" id="58"/>
          <p:cNvGrpSpPr/>
          <p:nvPr/>
        </p:nvGrpSpPr>
        <p:grpSpPr>
          <a:xfrm rot="0">
            <a:off x="3048000" y="3714750"/>
            <a:ext cx="2095500" cy="476250"/>
            <a:chOff x="0" y="0"/>
            <a:chExt cx="2794000" cy="635000"/>
          </a:xfrm>
        </p:grpSpPr>
        <p:sp>
          <p:nvSpPr>
            <p:cNvPr name="Freeform 59" id="59"/>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FFFFF"/>
            </a:solidFill>
            <a:ln w="9525" cap="sq">
              <a:solidFill>
                <a:srgbClr val="E5E7EB"/>
              </a:solidFill>
              <a:prstDash val="solid"/>
              <a:miter/>
            </a:ln>
          </p:spPr>
        </p:sp>
      </p:grpSp>
      <p:sp>
        <p:nvSpPr>
          <p:cNvPr name="TextBox 60" id="60"/>
          <p:cNvSpPr txBox="true"/>
          <p:nvPr/>
        </p:nvSpPr>
        <p:spPr>
          <a:xfrm rot="0">
            <a:off x="3095625" y="383857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8</a:t>
            </a:r>
          </a:p>
        </p:txBody>
      </p:sp>
      <p:grpSp>
        <p:nvGrpSpPr>
          <p:cNvPr name="Group 61" id="61"/>
          <p:cNvGrpSpPr/>
          <p:nvPr/>
        </p:nvGrpSpPr>
        <p:grpSpPr>
          <a:xfrm rot="0">
            <a:off x="5143500" y="3714750"/>
            <a:ext cx="2095500" cy="476250"/>
            <a:chOff x="0" y="0"/>
            <a:chExt cx="2794000" cy="635000"/>
          </a:xfrm>
        </p:grpSpPr>
        <p:sp>
          <p:nvSpPr>
            <p:cNvPr name="Freeform 62" id="62"/>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FFFFF"/>
            </a:solidFill>
            <a:ln w="9525" cap="sq">
              <a:solidFill>
                <a:srgbClr val="E5E7EB"/>
              </a:solidFill>
              <a:prstDash val="solid"/>
              <a:miter/>
            </a:ln>
          </p:spPr>
        </p:sp>
      </p:grpSp>
      <p:sp>
        <p:nvSpPr>
          <p:cNvPr name="TextBox 63" id="63"/>
          <p:cNvSpPr txBox="true"/>
          <p:nvPr/>
        </p:nvSpPr>
        <p:spPr>
          <a:xfrm rot="0">
            <a:off x="5191125" y="383857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3</a:t>
            </a:r>
          </a:p>
        </p:txBody>
      </p:sp>
      <p:grpSp>
        <p:nvGrpSpPr>
          <p:cNvPr name="Group 64" id="64"/>
          <p:cNvGrpSpPr/>
          <p:nvPr/>
        </p:nvGrpSpPr>
        <p:grpSpPr>
          <a:xfrm rot="0">
            <a:off x="7239000" y="3714750"/>
            <a:ext cx="2095500" cy="476250"/>
            <a:chOff x="0" y="0"/>
            <a:chExt cx="2794000" cy="635000"/>
          </a:xfrm>
        </p:grpSpPr>
        <p:sp>
          <p:nvSpPr>
            <p:cNvPr name="Freeform 65" id="65"/>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FFFFF"/>
            </a:solidFill>
            <a:ln w="9525" cap="sq">
              <a:solidFill>
                <a:srgbClr val="E5E7EB"/>
              </a:solidFill>
              <a:prstDash val="solid"/>
              <a:miter/>
            </a:ln>
          </p:spPr>
        </p:sp>
      </p:grpSp>
      <p:sp>
        <p:nvSpPr>
          <p:cNvPr name="TextBox 66" id="66"/>
          <p:cNvSpPr txBox="true"/>
          <p:nvPr/>
        </p:nvSpPr>
        <p:spPr>
          <a:xfrm rot="0">
            <a:off x="7286625" y="383857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6</a:t>
            </a:r>
          </a:p>
        </p:txBody>
      </p:sp>
      <p:grpSp>
        <p:nvGrpSpPr>
          <p:cNvPr name="Group 67" id="67"/>
          <p:cNvGrpSpPr/>
          <p:nvPr/>
        </p:nvGrpSpPr>
        <p:grpSpPr>
          <a:xfrm rot="0">
            <a:off x="952500" y="4191000"/>
            <a:ext cx="2095500" cy="476250"/>
            <a:chOff x="0" y="0"/>
            <a:chExt cx="2794000" cy="635000"/>
          </a:xfrm>
        </p:grpSpPr>
        <p:sp>
          <p:nvSpPr>
            <p:cNvPr name="Freeform 68" id="68"/>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9FAFB"/>
            </a:solidFill>
            <a:ln w="9525" cap="sq">
              <a:solidFill>
                <a:srgbClr val="E5E7EB"/>
              </a:solidFill>
              <a:prstDash val="solid"/>
              <a:miter/>
            </a:ln>
          </p:spPr>
        </p:sp>
      </p:grpSp>
      <p:sp>
        <p:nvSpPr>
          <p:cNvPr name="TextBox 69" id="69"/>
          <p:cNvSpPr txBox="true"/>
          <p:nvPr/>
        </p:nvSpPr>
        <p:spPr>
          <a:xfrm rot="0">
            <a:off x="1000125" y="431482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5</a:t>
            </a:r>
          </a:p>
        </p:txBody>
      </p:sp>
      <p:grpSp>
        <p:nvGrpSpPr>
          <p:cNvPr name="Group 70" id="70"/>
          <p:cNvGrpSpPr/>
          <p:nvPr/>
        </p:nvGrpSpPr>
        <p:grpSpPr>
          <a:xfrm rot="0">
            <a:off x="3048000" y="4191000"/>
            <a:ext cx="2095500" cy="476250"/>
            <a:chOff x="0" y="0"/>
            <a:chExt cx="2794000" cy="635000"/>
          </a:xfrm>
        </p:grpSpPr>
        <p:sp>
          <p:nvSpPr>
            <p:cNvPr name="Freeform 71" id="71"/>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9FAFB"/>
            </a:solidFill>
            <a:ln w="9525" cap="sq">
              <a:solidFill>
                <a:srgbClr val="E5E7EB"/>
              </a:solidFill>
              <a:prstDash val="solid"/>
              <a:miter/>
            </a:ln>
          </p:spPr>
        </p:sp>
      </p:grpSp>
      <p:sp>
        <p:nvSpPr>
          <p:cNvPr name="TextBox 72" id="72"/>
          <p:cNvSpPr txBox="true"/>
          <p:nvPr/>
        </p:nvSpPr>
        <p:spPr>
          <a:xfrm rot="0">
            <a:off x="3095625" y="431482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7</a:t>
            </a:r>
          </a:p>
        </p:txBody>
      </p:sp>
      <p:grpSp>
        <p:nvGrpSpPr>
          <p:cNvPr name="Group 73" id="73"/>
          <p:cNvGrpSpPr/>
          <p:nvPr/>
        </p:nvGrpSpPr>
        <p:grpSpPr>
          <a:xfrm rot="0">
            <a:off x="5143500" y="4191000"/>
            <a:ext cx="2095500" cy="476250"/>
            <a:chOff x="0" y="0"/>
            <a:chExt cx="2794000" cy="635000"/>
          </a:xfrm>
        </p:grpSpPr>
        <p:sp>
          <p:nvSpPr>
            <p:cNvPr name="Freeform 74" id="74"/>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9FAFB"/>
            </a:solidFill>
            <a:ln w="9525" cap="sq">
              <a:solidFill>
                <a:srgbClr val="E5E7EB"/>
              </a:solidFill>
              <a:prstDash val="solid"/>
              <a:miter/>
            </a:ln>
          </p:spPr>
        </p:sp>
      </p:grpSp>
      <p:sp>
        <p:nvSpPr>
          <p:cNvPr name="TextBox 75" id="75"/>
          <p:cNvSpPr txBox="true"/>
          <p:nvPr/>
        </p:nvSpPr>
        <p:spPr>
          <a:xfrm rot="0">
            <a:off x="5191125" y="431482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4</a:t>
            </a:r>
          </a:p>
        </p:txBody>
      </p:sp>
      <p:grpSp>
        <p:nvGrpSpPr>
          <p:cNvPr name="Group 76" id="76"/>
          <p:cNvGrpSpPr/>
          <p:nvPr/>
        </p:nvGrpSpPr>
        <p:grpSpPr>
          <a:xfrm rot="0">
            <a:off x="7239000" y="4191000"/>
            <a:ext cx="2095500" cy="476250"/>
            <a:chOff x="0" y="0"/>
            <a:chExt cx="2794000" cy="635000"/>
          </a:xfrm>
        </p:grpSpPr>
        <p:sp>
          <p:nvSpPr>
            <p:cNvPr name="Freeform 77" id="77"/>
            <p:cNvSpPr/>
            <p:nvPr/>
          </p:nvSpPr>
          <p:spPr>
            <a:xfrm flipH="false" flipV="false" rot="0">
              <a:off x="0" y="0"/>
              <a:ext cx="2794000" cy="635000"/>
            </a:xfrm>
            <a:custGeom>
              <a:avLst/>
              <a:gdLst/>
              <a:ahLst/>
              <a:cxnLst/>
              <a:rect r="r" b="b" t="t" l="l"/>
              <a:pathLst>
                <a:path h="635000" w="2794000">
                  <a:moveTo>
                    <a:pt x="0" y="0"/>
                  </a:moveTo>
                  <a:lnTo>
                    <a:pt x="2794000" y="0"/>
                  </a:lnTo>
                  <a:lnTo>
                    <a:pt x="2794000" y="635000"/>
                  </a:lnTo>
                  <a:lnTo>
                    <a:pt x="0" y="635000"/>
                  </a:lnTo>
                  <a:close/>
                </a:path>
              </a:pathLst>
            </a:custGeom>
            <a:solidFill>
              <a:srgbClr val="F9FAFB"/>
            </a:solidFill>
            <a:ln w="9525" cap="sq">
              <a:solidFill>
                <a:srgbClr val="E5E7EB"/>
              </a:solidFill>
              <a:prstDash val="solid"/>
              <a:miter/>
            </a:ln>
          </p:spPr>
        </p:sp>
      </p:grpSp>
      <p:sp>
        <p:nvSpPr>
          <p:cNvPr name="TextBox 78" id="78"/>
          <p:cNvSpPr txBox="true"/>
          <p:nvPr/>
        </p:nvSpPr>
        <p:spPr>
          <a:xfrm rot="0">
            <a:off x="7286625" y="4314825"/>
            <a:ext cx="2000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6</a:t>
            </a:r>
          </a:p>
        </p:txBody>
      </p:sp>
      <p:grpSp>
        <p:nvGrpSpPr>
          <p:cNvPr name="Group 79" id="79"/>
          <p:cNvGrpSpPr/>
          <p:nvPr/>
        </p:nvGrpSpPr>
        <p:grpSpPr>
          <a:xfrm rot="0">
            <a:off x="952500" y="4667250"/>
            <a:ext cx="2095500" cy="523875"/>
            <a:chOff x="0" y="0"/>
            <a:chExt cx="2794000" cy="698500"/>
          </a:xfrm>
        </p:grpSpPr>
        <p:sp>
          <p:nvSpPr>
            <p:cNvPr name="Freeform 80" id="80"/>
            <p:cNvSpPr/>
            <p:nvPr/>
          </p:nvSpPr>
          <p:spPr>
            <a:xfrm flipH="false" flipV="false" rot="0">
              <a:off x="0" y="0"/>
              <a:ext cx="2794000" cy="698500"/>
            </a:xfrm>
            <a:custGeom>
              <a:avLst/>
              <a:gdLst/>
              <a:ahLst/>
              <a:cxnLst/>
              <a:rect r="r" b="b" t="t" l="l"/>
              <a:pathLst>
                <a:path h="698500" w="2794000">
                  <a:moveTo>
                    <a:pt x="0" y="0"/>
                  </a:moveTo>
                  <a:lnTo>
                    <a:pt x="2794000" y="0"/>
                  </a:lnTo>
                  <a:lnTo>
                    <a:pt x="2794000" y="698500"/>
                  </a:lnTo>
                  <a:lnTo>
                    <a:pt x="0" y="698500"/>
                  </a:lnTo>
                  <a:close/>
                </a:path>
              </a:pathLst>
            </a:custGeom>
            <a:solidFill>
              <a:srgbClr val="1A2E5A"/>
            </a:solidFill>
          </p:spPr>
        </p:sp>
      </p:grpSp>
      <p:sp>
        <p:nvSpPr>
          <p:cNvPr name="TextBox 81" id="81"/>
          <p:cNvSpPr txBox="true"/>
          <p:nvPr/>
        </p:nvSpPr>
        <p:spPr>
          <a:xfrm rot="0">
            <a:off x="1000125" y="4772025"/>
            <a:ext cx="200025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Telegraf Bold"/>
                <a:ea typeface="Telegraf Bold"/>
                <a:cs typeface="Telegraf Bold"/>
                <a:sym typeface="Telegraf Bold"/>
              </a:rPr>
              <a:t>Mean</a:t>
            </a:r>
          </a:p>
        </p:txBody>
      </p:sp>
      <p:grpSp>
        <p:nvGrpSpPr>
          <p:cNvPr name="Group 82" id="82"/>
          <p:cNvGrpSpPr/>
          <p:nvPr/>
        </p:nvGrpSpPr>
        <p:grpSpPr>
          <a:xfrm rot="0">
            <a:off x="3048000" y="4667250"/>
            <a:ext cx="2095500" cy="523875"/>
            <a:chOff x="0" y="0"/>
            <a:chExt cx="2794000" cy="698500"/>
          </a:xfrm>
        </p:grpSpPr>
        <p:sp>
          <p:nvSpPr>
            <p:cNvPr name="Freeform 83" id="83"/>
            <p:cNvSpPr/>
            <p:nvPr/>
          </p:nvSpPr>
          <p:spPr>
            <a:xfrm flipH="false" flipV="false" rot="0">
              <a:off x="0" y="0"/>
              <a:ext cx="2794000" cy="698500"/>
            </a:xfrm>
            <a:custGeom>
              <a:avLst/>
              <a:gdLst/>
              <a:ahLst/>
              <a:cxnLst/>
              <a:rect r="r" b="b" t="t" l="l"/>
              <a:pathLst>
                <a:path h="698500" w="2794000">
                  <a:moveTo>
                    <a:pt x="0" y="0"/>
                  </a:moveTo>
                  <a:lnTo>
                    <a:pt x="2794000" y="0"/>
                  </a:lnTo>
                  <a:lnTo>
                    <a:pt x="2794000" y="698500"/>
                  </a:lnTo>
                  <a:lnTo>
                    <a:pt x="0" y="698500"/>
                  </a:lnTo>
                  <a:close/>
                </a:path>
              </a:pathLst>
            </a:custGeom>
            <a:solidFill>
              <a:srgbClr val="1A2E5A"/>
            </a:solidFill>
          </p:spPr>
        </p:sp>
      </p:grpSp>
      <p:sp>
        <p:nvSpPr>
          <p:cNvPr name="TextBox 84" id="84"/>
          <p:cNvSpPr txBox="true"/>
          <p:nvPr/>
        </p:nvSpPr>
        <p:spPr>
          <a:xfrm rot="0">
            <a:off x="3095625" y="4772025"/>
            <a:ext cx="200025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2145B2"/>
                </a:solidFill>
                <a:latin typeface="Telegraf Bold"/>
                <a:ea typeface="Telegraf Bold"/>
                <a:cs typeface="Telegraf Bold"/>
                <a:sym typeface="Telegraf Bold"/>
              </a:rPr>
              <a:t>7.8</a:t>
            </a:r>
          </a:p>
        </p:txBody>
      </p:sp>
      <p:grpSp>
        <p:nvGrpSpPr>
          <p:cNvPr name="Group 85" id="85"/>
          <p:cNvGrpSpPr/>
          <p:nvPr/>
        </p:nvGrpSpPr>
        <p:grpSpPr>
          <a:xfrm rot="0">
            <a:off x="5143500" y="4667250"/>
            <a:ext cx="2095500" cy="523875"/>
            <a:chOff x="0" y="0"/>
            <a:chExt cx="2794000" cy="698500"/>
          </a:xfrm>
        </p:grpSpPr>
        <p:sp>
          <p:nvSpPr>
            <p:cNvPr name="Freeform 86" id="86"/>
            <p:cNvSpPr/>
            <p:nvPr/>
          </p:nvSpPr>
          <p:spPr>
            <a:xfrm flipH="false" flipV="false" rot="0">
              <a:off x="0" y="0"/>
              <a:ext cx="2794000" cy="698500"/>
            </a:xfrm>
            <a:custGeom>
              <a:avLst/>
              <a:gdLst/>
              <a:ahLst/>
              <a:cxnLst/>
              <a:rect r="r" b="b" t="t" l="l"/>
              <a:pathLst>
                <a:path h="698500" w="2794000">
                  <a:moveTo>
                    <a:pt x="0" y="0"/>
                  </a:moveTo>
                  <a:lnTo>
                    <a:pt x="2794000" y="0"/>
                  </a:lnTo>
                  <a:lnTo>
                    <a:pt x="2794000" y="698500"/>
                  </a:lnTo>
                  <a:lnTo>
                    <a:pt x="0" y="698500"/>
                  </a:lnTo>
                  <a:close/>
                </a:path>
              </a:pathLst>
            </a:custGeom>
            <a:solidFill>
              <a:srgbClr val="1A2E5A"/>
            </a:solidFill>
          </p:spPr>
        </p:sp>
      </p:grpSp>
      <p:sp>
        <p:nvSpPr>
          <p:cNvPr name="TextBox 87" id="87"/>
          <p:cNvSpPr txBox="true"/>
          <p:nvPr/>
        </p:nvSpPr>
        <p:spPr>
          <a:xfrm rot="0">
            <a:off x="5191125" y="4772025"/>
            <a:ext cx="200025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27AE60"/>
                </a:solidFill>
                <a:latin typeface="Telegraf Bold"/>
                <a:ea typeface="Telegraf Bold"/>
                <a:cs typeface="Telegraf Bold"/>
                <a:sym typeface="Telegraf Bold"/>
              </a:rPr>
              <a:t>4.2</a:t>
            </a:r>
          </a:p>
        </p:txBody>
      </p:sp>
      <p:grpSp>
        <p:nvGrpSpPr>
          <p:cNvPr name="Group 88" id="88"/>
          <p:cNvGrpSpPr/>
          <p:nvPr/>
        </p:nvGrpSpPr>
        <p:grpSpPr>
          <a:xfrm rot="0">
            <a:off x="7239000" y="4667250"/>
            <a:ext cx="2095500" cy="523875"/>
            <a:chOff x="0" y="0"/>
            <a:chExt cx="2794000" cy="698500"/>
          </a:xfrm>
        </p:grpSpPr>
        <p:sp>
          <p:nvSpPr>
            <p:cNvPr name="Freeform 89" id="89"/>
            <p:cNvSpPr/>
            <p:nvPr/>
          </p:nvSpPr>
          <p:spPr>
            <a:xfrm flipH="false" flipV="false" rot="0">
              <a:off x="0" y="0"/>
              <a:ext cx="2794000" cy="698500"/>
            </a:xfrm>
            <a:custGeom>
              <a:avLst/>
              <a:gdLst/>
              <a:ahLst/>
              <a:cxnLst/>
              <a:rect r="r" b="b" t="t" l="l"/>
              <a:pathLst>
                <a:path h="698500" w="2794000">
                  <a:moveTo>
                    <a:pt x="0" y="0"/>
                  </a:moveTo>
                  <a:lnTo>
                    <a:pt x="2794000" y="0"/>
                  </a:lnTo>
                  <a:lnTo>
                    <a:pt x="2794000" y="698500"/>
                  </a:lnTo>
                  <a:lnTo>
                    <a:pt x="0" y="698500"/>
                  </a:lnTo>
                  <a:close/>
                </a:path>
              </a:pathLst>
            </a:custGeom>
            <a:solidFill>
              <a:srgbClr val="1A2E5A"/>
            </a:solidFill>
          </p:spPr>
        </p:sp>
      </p:grpSp>
      <p:sp>
        <p:nvSpPr>
          <p:cNvPr name="TextBox 90" id="90"/>
          <p:cNvSpPr txBox="true"/>
          <p:nvPr/>
        </p:nvSpPr>
        <p:spPr>
          <a:xfrm rot="0">
            <a:off x="7286625" y="4772025"/>
            <a:ext cx="200025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E67E22"/>
                </a:solidFill>
                <a:latin typeface="Telegraf Bold"/>
                <a:ea typeface="Telegraf Bold"/>
                <a:cs typeface="Telegraf Bold"/>
                <a:sym typeface="Telegraf Bold"/>
              </a:rPr>
              <a:t>6.0</a:t>
            </a:r>
          </a:p>
        </p:txBody>
      </p:sp>
      <p:grpSp>
        <p:nvGrpSpPr>
          <p:cNvPr name="Group 91" id="91"/>
          <p:cNvGrpSpPr/>
          <p:nvPr/>
        </p:nvGrpSpPr>
        <p:grpSpPr>
          <a:xfrm rot="0">
            <a:off x="10001250" y="1762125"/>
            <a:ext cx="7334250" cy="3810000"/>
            <a:chOff x="0" y="0"/>
            <a:chExt cx="9779000" cy="5080000"/>
          </a:xfrm>
        </p:grpSpPr>
        <p:sp>
          <p:nvSpPr>
            <p:cNvPr name="Freeform 92" id="92"/>
            <p:cNvSpPr/>
            <p:nvPr/>
          </p:nvSpPr>
          <p:spPr>
            <a:xfrm flipH="false" flipV="false" rot="0">
              <a:off x="0" y="0"/>
              <a:ext cx="9779000" cy="5080000"/>
            </a:xfrm>
            <a:custGeom>
              <a:avLst/>
              <a:gdLst/>
              <a:ahLst/>
              <a:cxnLst/>
              <a:rect r="r" b="b" t="t" l="l"/>
              <a:pathLst>
                <a:path h="5080000" w="9779000">
                  <a:moveTo>
                    <a:pt x="508000" y="0"/>
                  </a:moveTo>
                  <a:lnTo>
                    <a:pt x="9271000" y="0"/>
                  </a:lnTo>
                  <a:cubicBezTo>
                    <a:pt x="9551560" y="0"/>
                    <a:pt x="9779000" y="227439"/>
                    <a:pt x="9779000" y="508000"/>
                  </a:cubicBezTo>
                  <a:lnTo>
                    <a:pt x="9779000" y="4572000"/>
                  </a:lnTo>
                  <a:cubicBezTo>
                    <a:pt x="9779000" y="4852561"/>
                    <a:pt x="9551560" y="5080000"/>
                    <a:pt x="9271000" y="5080000"/>
                  </a:cubicBezTo>
                  <a:lnTo>
                    <a:pt x="508000" y="5080000"/>
                  </a:lnTo>
                  <a:cubicBezTo>
                    <a:pt x="227439" y="5080000"/>
                    <a:pt x="0" y="4852561"/>
                    <a:pt x="0" y="4572000"/>
                  </a:cubicBezTo>
                  <a:lnTo>
                    <a:pt x="0" y="508000"/>
                  </a:lnTo>
                  <a:cubicBezTo>
                    <a:pt x="0" y="227439"/>
                    <a:pt x="227439" y="0"/>
                    <a:pt x="508000" y="0"/>
                  </a:cubicBezTo>
                  <a:close/>
                </a:path>
              </a:pathLst>
            </a:custGeom>
            <a:solidFill>
              <a:srgbClr val="F5F7FA"/>
            </a:solidFill>
            <a:ln w="19050" cap="sq">
              <a:solidFill>
                <a:srgbClr val="D0D5DD"/>
              </a:solidFill>
              <a:prstDash val="solid"/>
              <a:miter/>
            </a:ln>
          </p:spPr>
        </p:sp>
      </p:grpSp>
      <p:sp>
        <p:nvSpPr>
          <p:cNvPr name="TextBox 93" id="93"/>
          <p:cNvSpPr txBox="true"/>
          <p:nvPr/>
        </p:nvSpPr>
        <p:spPr>
          <a:xfrm rot="0">
            <a:off x="10334625" y="1905000"/>
            <a:ext cx="66675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Mean Satisfaction by Group</a:t>
            </a:r>
          </a:p>
        </p:txBody>
      </p:sp>
      <p:sp>
        <p:nvSpPr>
          <p:cNvPr name="AutoShape 94" id="94"/>
          <p:cNvSpPr/>
          <p:nvPr/>
        </p:nvSpPr>
        <p:spPr>
          <a:xfrm>
            <a:off x="10763250" y="5095875"/>
            <a:ext cx="6191250" cy="0"/>
          </a:xfrm>
          <a:prstGeom prst="line">
            <a:avLst/>
          </a:prstGeom>
          <a:ln cap="rnd" w="19050">
            <a:solidFill>
              <a:srgbClr val="999999"/>
            </a:solidFill>
            <a:prstDash val="solid"/>
            <a:headEnd type="none" len="sm" w="sm"/>
            <a:tailEnd type="none" len="sm" w="sm"/>
          </a:ln>
        </p:spPr>
      </p:sp>
      <p:grpSp>
        <p:nvGrpSpPr>
          <p:cNvPr name="Group 95" id="95"/>
          <p:cNvGrpSpPr/>
          <p:nvPr/>
        </p:nvGrpSpPr>
        <p:grpSpPr>
          <a:xfrm rot="0">
            <a:off x="11191875" y="2943225"/>
            <a:ext cx="1143000" cy="2152650"/>
            <a:chOff x="0" y="0"/>
            <a:chExt cx="1524000" cy="2870200"/>
          </a:xfrm>
        </p:grpSpPr>
        <p:sp>
          <p:nvSpPr>
            <p:cNvPr name="Freeform 96" id="96"/>
            <p:cNvSpPr/>
            <p:nvPr/>
          </p:nvSpPr>
          <p:spPr>
            <a:xfrm flipH="false" flipV="false" rot="0">
              <a:off x="0" y="0"/>
              <a:ext cx="1524000" cy="2870200"/>
            </a:xfrm>
            <a:custGeom>
              <a:avLst/>
              <a:gdLst/>
              <a:ahLst/>
              <a:cxnLst/>
              <a:rect r="r" b="b" t="t" l="l"/>
              <a:pathLst>
                <a:path h="2870200" w="1524000">
                  <a:moveTo>
                    <a:pt x="152400" y="0"/>
                  </a:moveTo>
                  <a:lnTo>
                    <a:pt x="1371600" y="0"/>
                  </a:lnTo>
                  <a:cubicBezTo>
                    <a:pt x="1455768" y="0"/>
                    <a:pt x="1524000" y="68232"/>
                    <a:pt x="1524000" y="152400"/>
                  </a:cubicBezTo>
                  <a:lnTo>
                    <a:pt x="1524000" y="2717800"/>
                  </a:lnTo>
                  <a:cubicBezTo>
                    <a:pt x="1524000" y="2801968"/>
                    <a:pt x="1455768" y="2870200"/>
                    <a:pt x="1371600" y="2870200"/>
                  </a:cubicBezTo>
                  <a:lnTo>
                    <a:pt x="152400" y="2870200"/>
                  </a:lnTo>
                  <a:cubicBezTo>
                    <a:pt x="68232" y="2870200"/>
                    <a:pt x="0" y="2801968"/>
                    <a:pt x="0" y="2717800"/>
                  </a:cubicBezTo>
                  <a:lnTo>
                    <a:pt x="0" y="152400"/>
                  </a:lnTo>
                  <a:cubicBezTo>
                    <a:pt x="0" y="68232"/>
                    <a:pt x="68232" y="0"/>
                    <a:pt x="152400" y="0"/>
                  </a:cubicBezTo>
                  <a:close/>
                </a:path>
              </a:pathLst>
            </a:custGeom>
            <a:solidFill>
              <a:srgbClr val="2145B2"/>
            </a:solidFill>
          </p:spPr>
        </p:sp>
      </p:grpSp>
      <p:sp>
        <p:nvSpPr>
          <p:cNvPr name="TextBox 97" id="97"/>
          <p:cNvSpPr txBox="true"/>
          <p:nvPr/>
        </p:nvSpPr>
        <p:spPr>
          <a:xfrm rot="0">
            <a:off x="11287125" y="2552700"/>
            <a:ext cx="9525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2145B2"/>
                </a:solidFill>
                <a:latin typeface="Telegraf Bold"/>
                <a:ea typeface="Telegraf Bold"/>
                <a:cs typeface="Telegraf Bold"/>
                <a:sym typeface="Telegraf Bold"/>
              </a:rPr>
              <a:t>7.8</a:t>
            </a:r>
          </a:p>
        </p:txBody>
      </p:sp>
      <p:sp>
        <p:nvSpPr>
          <p:cNvPr name="TextBox 98" id="98"/>
          <p:cNvSpPr txBox="true"/>
          <p:nvPr/>
        </p:nvSpPr>
        <p:spPr>
          <a:xfrm rot="0">
            <a:off x="11096625" y="5219700"/>
            <a:ext cx="1333500" cy="212090"/>
          </a:xfrm>
          <a:prstGeom prst="rect">
            <a:avLst/>
          </a:prstGeom>
        </p:spPr>
        <p:txBody>
          <a:bodyPr anchor="t" rtlCol="false" tIns="0" lIns="0" bIns="0" rIns="0">
            <a:spAutoFit/>
          </a:bodyPr>
          <a:lstStyle/>
          <a:p>
            <a:pPr algn="ctr" marL="0" indent="0" lvl="0">
              <a:lnSpc>
                <a:spcPts val="1599"/>
              </a:lnSpc>
              <a:spcBef>
                <a:spcPct val="0"/>
              </a:spcBef>
            </a:pPr>
            <a:r>
              <a:rPr lang="en-US" sz="1599" strike="noStrike" u="none">
                <a:solidFill>
                  <a:srgbClr val="333333"/>
                </a:solidFill>
                <a:latin typeface="Aileron"/>
                <a:ea typeface="Aileron"/>
                <a:cs typeface="Aileron"/>
                <a:sym typeface="Aileron"/>
              </a:rPr>
              <a:t>App A</a:t>
            </a:r>
          </a:p>
        </p:txBody>
      </p:sp>
      <p:grpSp>
        <p:nvGrpSpPr>
          <p:cNvPr name="Group 99" id="99"/>
          <p:cNvGrpSpPr/>
          <p:nvPr/>
        </p:nvGrpSpPr>
        <p:grpSpPr>
          <a:xfrm rot="0">
            <a:off x="13096875" y="3943350"/>
            <a:ext cx="1143000" cy="1152525"/>
            <a:chOff x="0" y="0"/>
            <a:chExt cx="1524000" cy="1536700"/>
          </a:xfrm>
        </p:grpSpPr>
        <p:sp>
          <p:nvSpPr>
            <p:cNvPr name="Freeform 100" id="100"/>
            <p:cNvSpPr/>
            <p:nvPr/>
          </p:nvSpPr>
          <p:spPr>
            <a:xfrm flipH="false" flipV="false" rot="0">
              <a:off x="0" y="0"/>
              <a:ext cx="1524000" cy="1536700"/>
            </a:xfrm>
            <a:custGeom>
              <a:avLst/>
              <a:gdLst/>
              <a:ahLst/>
              <a:cxnLst/>
              <a:rect r="r" b="b" t="t" l="l"/>
              <a:pathLst>
                <a:path h="1536700" w="1524000">
                  <a:moveTo>
                    <a:pt x="152400" y="0"/>
                  </a:moveTo>
                  <a:lnTo>
                    <a:pt x="1371600" y="0"/>
                  </a:lnTo>
                  <a:cubicBezTo>
                    <a:pt x="1455768" y="0"/>
                    <a:pt x="1524000" y="68232"/>
                    <a:pt x="1524000" y="152400"/>
                  </a:cubicBezTo>
                  <a:lnTo>
                    <a:pt x="1524000" y="1384300"/>
                  </a:lnTo>
                  <a:cubicBezTo>
                    <a:pt x="1524000" y="1468468"/>
                    <a:pt x="1455768" y="1536700"/>
                    <a:pt x="1371600" y="1536700"/>
                  </a:cubicBezTo>
                  <a:lnTo>
                    <a:pt x="152400" y="1536700"/>
                  </a:lnTo>
                  <a:cubicBezTo>
                    <a:pt x="68232" y="1536700"/>
                    <a:pt x="0" y="1468468"/>
                    <a:pt x="0" y="1384300"/>
                  </a:cubicBezTo>
                  <a:lnTo>
                    <a:pt x="0" y="152400"/>
                  </a:lnTo>
                  <a:cubicBezTo>
                    <a:pt x="0" y="68232"/>
                    <a:pt x="68232" y="0"/>
                    <a:pt x="152400" y="0"/>
                  </a:cubicBezTo>
                  <a:close/>
                </a:path>
              </a:pathLst>
            </a:custGeom>
            <a:solidFill>
              <a:srgbClr val="27AE60"/>
            </a:solidFill>
          </p:spPr>
        </p:sp>
      </p:grpSp>
      <p:sp>
        <p:nvSpPr>
          <p:cNvPr name="TextBox 101" id="101"/>
          <p:cNvSpPr txBox="true"/>
          <p:nvPr/>
        </p:nvSpPr>
        <p:spPr>
          <a:xfrm rot="0">
            <a:off x="13192125" y="3552825"/>
            <a:ext cx="9525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27AE60"/>
                </a:solidFill>
                <a:latin typeface="Telegraf Bold"/>
                <a:ea typeface="Telegraf Bold"/>
                <a:cs typeface="Telegraf Bold"/>
                <a:sym typeface="Telegraf Bold"/>
              </a:rPr>
              <a:t>4.2</a:t>
            </a:r>
          </a:p>
        </p:txBody>
      </p:sp>
      <p:sp>
        <p:nvSpPr>
          <p:cNvPr name="TextBox 102" id="102"/>
          <p:cNvSpPr txBox="true"/>
          <p:nvPr/>
        </p:nvSpPr>
        <p:spPr>
          <a:xfrm rot="0">
            <a:off x="13001625" y="5219700"/>
            <a:ext cx="1333500" cy="212090"/>
          </a:xfrm>
          <a:prstGeom prst="rect">
            <a:avLst/>
          </a:prstGeom>
        </p:spPr>
        <p:txBody>
          <a:bodyPr anchor="t" rtlCol="false" tIns="0" lIns="0" bIns="0" rIns="0">
            <a:spAutoFit/>
          </a:bodyPr>
          <a:lstStyle/>
          <a:p>
            <a:pPr algn="ctr" marL="0" indent="0" lvl="0">
              <a:lnSpc>
                <a:spcPts val="1599"/>
              </a:lnSpc>
              <a:spcBef>
                <a:spcPct val="0"/>
              </a:spcBef>
            </a:pPr>
            <a:r>
              <a:rPr lang="en-US" sz="1599" strike="noStrike" u="none">
                <a:solidFill>
                  <a:srgbClr val="333333"/>
                </a:solidFill>
                <a:latin typeface="Aileron"/>
                <a:ea typeface="Aileron"/>
                <a:cs typeface="Aileron"/>
                <a:sym typeface="Aileron"/>
              </a:rPr>
              <a:t>App B</a:t>
            </a:r>
          </a:p>
        </p:txBody>
      </p:sp>
      <p:grpSp>
        <p:nvGrpSpPr>
          <p:cNvPr name="Group 103" id="103"/>
          <p:cNvGrpSpPr/>
          <p:nvPr/>
        </p:nvGrpSpPr>
        <p:grpSpPr>
          <a:xfrm rot="0">
            <a:off x="15001875" y="3438525"/>
            <a:ext cx="1143000" cy="1657350"/>
            <a:chOff x="0" y="0"/>
            <a:chExt cx="1524000" cy="2209800"/>
          </a:xfrm>
        </p:grpSpPr>
        <p:sp>
          <p:nvSpPr>
            <p:cNvPr name="Freeform 104" id="104"/>
            <p:cNvSpPr/>
            <p:nvPr/>
          </p:nvSpPr>
          <p:spPr>
            <a:xfrm flipH="false" flipV="false" rot="0">
              <a:off x="0" y="0"/>
              <a:ext cx="1524000" cy="2209800"/>
            </a:xfrm>
            <a:custGeom>
              <a:avLst/>
              <a:gdLst/>
              <a:ahLst/>
              <a:cxnLst/>
              <a:rect r="r" b="b" t="t" l="l"/>
              <a:pathLst>
                <a:path h="2209800" w="1524000">
                  <a:moveTo>
                    <a:pt x="152400" y="0"/>
                  </a:moveTo>
                  <a:lnTo>
                    <a:pt x="1371600" y="0"/>
                  </a:lnTo>
                  <a:cubicBezTo>
                    <a:pt x="1455768" y="0"/>
                    <a:pt x="1524000" y="68232"/>
                    <a:pt x="1524000" y="152400"/>
                  </a:cubicBezTo>
                  <a:lnTo>
                    <a:pt x="1524000" y="2057400"/>
                  </a:lnTo>
                  <a:cubicBezTo>
                    <a:pt x="1524000" y="2141568"/>
                    <a:pt x="1455768" y="2209800"/>
                    <a:pt x="1371600" y="2209800"/>
                  </a:cubicBezTo>
                  <a:lnTo>
                    <a:pt x="152400" y="2209800"/>
                  </a:lnTo>
                  <a:cubicBezTo>
                    <a:pt x="68232" y="2209800"/>
                    <a:pt x="0" y="2141568"/>
                    <a:pt x="0" y="2057400"/>
                  </a:cubicBezTo>
                  <a:lnTo>
                    <a:pt x="0" y="152400"/>
                  </a:lnTo>
                  <a:cubicBezTo>
                    <a:pt x="0" y="68232"/>
                    <a:pt x="68232" y="0"/>
                    <a:pt x="152400" y="0"/>
                  </a:cubicBezTo>
                  <a:close/>
                </a:path>
              </a:pathLst>
            </a:custGeom>
            <a:solidFill>
              <a:srgbClr val="E67E22"/>
            </a:solidFill>
          </p:spPr>
        </p:sp>
      </p:grpSp>
      <p:sp>
        <p:nvSpPr>
          <p:cNvPr name="TextBox 105" id="105"/>
          <p:cNvSpPr txBox="true"/>
          <p:nvPr/>
        </p:nvSpPr>
        <p:spPr>
          <a:xfrm rot="0">
            <a:off x="15097125" y="3048000"/>
            <a:ext cx="9525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E67E22"/>
                </a:solidFill>
                <a:latin typeface="Telegraf Bold"/>
                <a:ea typeface="Telegraf Bold"/>
                <a:cs typeface="Telegraf Bold"/>
                <a:sym typeface="Telegraf Bold"/>
              </a:rPr>
              <a:t>6.0</a:t>
            </a:r>
          </a:p>
        </p:txBody>
      </p:sp>
      <p:sp>
        <p:nvSpPr>
          <p:cNvPr name="TextBox 106" id="106"/>
          <p:cNvSpPr txBox="true"/>
          <p:nvPr/>
        </p:nvSpPr>
        <p:spPr>
          <a:xfrm rot="0">
            <a:off x="14906625" y="5219700"/>
            <a:ext cx="1333500" cy="212090"/>
          </a:xfrm>
          <a:prstGeom prst="rect">
            <a:avLst/>
          </a:prstGeom>
        </p:spPr>
        <p:txBody>
          <a:bodyPr anchor="t" rtlCol="false" tIns="0" lIns="0" bIns="0" rIns="0">
            <a:spAutoFit/>
          </a:bodyPr>
          <a:lstStyle/>
          <a:p>
            <a:pPr algn="ctr" marL="0" indent="0" lvl="0">
              <a:lnSpc>
                <a:spcPts val="1599"/>
              </a:lnSpc>
              <a:spcBef>
                <a:spcPct val="0"/>
              </a:spcBef>
            </a:pPr>
            <a:r>
              <a:rPr lang="en-US" sz="1599" strike="noStrike" u="none">
                <a:solidFill>
                  <a:srgbClr val="333333"/>
                </a:solidFill>
                <a:latin typeface="Aileron"/>
                <a:ea typeface="Aileron"/>
                <a:cs typeface="Aileron"/>
                <a:sym typeface="Aileron"/>
              </a:rPr>
              <a:t>App C</a:t>
            </a:r>
          </a:p>
        </p:txBody>
      </p:sp>
      <p:sp>
        <p:nvSpPr>
          <p:cNvPr name="TextBox 107" id="107"/>
          <p:cNvSpPr txBox="true"/>
          <p:nvPr/>
        </p:nvSpPr>
        <p:spPr>
          <a:xfrm rot="0">
            <a:off x="10144125" y="5010150"/>
            <a:ext cx="381000" cy="187960"/>
          </a:xfrm>
          <a:prstGeom prst="rect">
            <a:avLst/>
          </a:prstGeom>
        </p:spPr>
        <p:txBody>
          <a:bodyPr anchor="t" rtlCol="false" tIns="0" lIns="0" bIns="0" rIns="0">
            <a:spAutoFit/>
          </a:bodyPr>
          <a:lstStyle/>
          <a:p>
            <a:pPr algn="r" marL="0" indent="0" lvl="0">
              <a:lnSpc>
                <a:spcPts val="1400"/>
              </a:lnSpc>
              <a:spcBef>
                <a:spcPct val="0"/>
              </a:spcBef>
            </a:pPr>
            <a:r>
              <a:rPr lang="en-US" sz="1400" strike="noStrike" u="none">
                <a:solidFill>
                  <a:srgbClr val="999999"/>
                </a:solidFill>
                <a:latin typeface="Aileron"/>
                <a:ea typeface="Aileron"/>
                <a:cs typeface="Aileron"/>
                <a:sym typeface="Aileron"/>
              </a:rPr>
              <a:t>0</a:t>
            </a:r>
          </a:p>
        </p:txBody>
      </p:sp>
      <p:sp>
        <p:nvSpPr>
          <p:cNvPr name="TextBox 108" id="108"/>
          <p:cNvSpPr txBox="true"/>
          <p:nvPr/>
        </p:nvSpPr>
        <p:spPr>
          <a:xfrm rot="0">
            <a:off x="10144125" y="4457700"/>
            <a:ext cx="381000" cy="187960"/>
          </a:xfrm>
          <a:prstGeom prst="rect">
            <a:avLst/>
          </a:prstGeom>
        </p:spPr>
        <p:txBody>
          <a:bodyPr anchor="t" rtlCol="false" tIns="0" lIns="0" bIns="0" rIns="0">
            <a:spAutoFit/>
          </a:bodyPr>
          <a:lstStyle/>
          <a:p>
            <a:pPr algn="r" marL="0" indent="0" lvl="0">
              <a:lnSpc>
                <a:spcPts val="1400"/>
              </a:lnSpc>
              <a:spcBef>
                <a:spcPct val="0"/>
              </a:spcBef>
            </a:pPr>
            <a:r>
              <a:rPr lang="en-US" sz="1400" strike="noStrike" u="none">
                <a:solidFill>
                  <a:srgbClr val="999999"/>
                </a:solidFill>
                <a:latin typeface="Aileron"/>
                <a:ea typeface="Aileron"/>
                <a:cs typeface="Aileron"/>
                <a:sym typeface="Aileron"/>
              </a:rPr>
              <a:t>2</a:t>
            </a:r>
          </a:p>
        </p:txBody>
      </p:sp>
      <p:sp>
        <p:nvSpPr>
          <p:cNvPr name="TextBox 109" id="109"/>
          <p:cNvSpPr txBox="true"/>
          <p:nvPr/>
        </p:nvSpPr>
        <p:spPr>
          <a:xfrm rot="0">
            <a:off x="10144125" y="3905250"/>
            <a:ext cx="381000" cy="187960"/>
          </a:xfrm>
          <a:prstGeom prst="rect">
            <a:avLst/>
          </a:prstGeom>
        </p:spPr>
        <p:txBody>
          <a:bodyPr anchor="t" rtlCol="false" tIns="0" lIns="0" bIns="0" rIns="0">
            <a:spAutoFit/>
          </a:bodyPr>
          <a:lstStyle/>
          <a:p>
            <a:pPr algn="r" marL="0" indent="0" lvl="0">
              <a:lnSpc>
                <a:spcPts val="1400"/>
              </a:lnSpc>
              <a:spcBef>
                <a:spcPct val="0"/>
              </a:spcBef>
            </a:pPr>
            <a:r>
              <a:rPr lang="en-US" sz="1400" strike="noStrike" u="none">
                <a:solidFill>
                  <a:srgbClr val="999999"/>
                </a:solidFill>
                <a:latin typeface="Aileron"/>
                <a:ea typeface="Aileron"/>
                <a:cs typeface="Aileron"/>
                <a:sym typeface="Aileron"/>
              </a:rPr>
              <a:t>4</a:t>
            </a:r>
          </a:p>
        </p:txBody>
      </p:sp>
      <p:sp>
        <p:nvSpPr>
          <p:cNvPr name="TextBox 110" id="110"/>
          <p:cNvSpPr txBox="true"/>
          <p:nvPr/>
        </p:nvSpPr>
        <p:spPr>
          <a:xfrm rot="0">
            <a:off x="10144125" y="3352800"/>
            <a:ext cx="381000" cy="187960"/>
          </a:xfrm>
          <a:prstGeom prst="rect">
            <a:avLst/>
          </a:prstGeom>
        </p:spPr>
        <p:txBody>
          <a:bodyPr anchor="t" rtlCol="false" tIns="0" lIns="0" bIns="0" rIns="0">
            <a:spAutoFit/>
          </a:bodyPr>
          <a:lstStyle/>
          <a:p>
            <a:pPr algn="r" marL="0" indent="0" lvl="0">
              <a:lnSpc>
                <a:spcPts val="1400"/>
              </a:lnSpc>
              <a:spcBef>
                <a:spcPct val="0"/>
              </a:spcBef>
            </a:pPr>
            <a:r>
              <a:rPr lang="en-US" sz="1400" strike="noStrike" u="none">
                <a:solidFill>
                  <a:srgbClr val="999999"/>
                </a:solidFill>
                <a:latin typeface="Aileron"/>
                <a:ea typeface="Aileron"/>
                <a:cs typeface="Aileron"/>
                <a:sym typeface="Aileron"/>
              </a:rPr>
              <a:t>6</a:t>
            </a:r>
          </a:p>
        </p:txBody>
      </p:sp>
      <p:sp>
        <p:nvSpPr>
          <p:cNvPr name="TextBox 111" id="111"/>
          <p:cNvSpPr txBox="true"/>
          <p:nvPr/>
        </p:nvSpPr>
        <p:spPr>
          <a:xfrm rot="0">
            <a:off x="10144125" y="2800350"/>
            <a:ext cx="381000" cy="187960"/>
          </a:xfrm>
          <a:prstGeom prst="rect">
            <a:avLst/>
          </a:prstGeom>
        </p:spPr>
        <p:txBody>
          <a:bodyPr anchor="t" rtlCol="false" tIns="0" lIns="0" bIns="0" rIns="0">
            <a:spAutoFit/>
          </a:bodyPr>
          <a:lstStyle/>
          <a:p>
            <a:pPr algn="r" marL="0" indent="0" lvl="0">
              <a:lnSpc>
                <a:spcPts val="1400"/>
              </a:lnSpc>
              <a:spcBef>
                <a:spcPct val="0"/>
              </a:spcBef>
            </a:pPr>
            <a:r>
              <a:rPr lang="en-US" sz="1400" strike="noStrike" u="none">
                <a:solidFill>
                  <a:srgbClr val="999999"/>
                </a:solidFill>
                <a:latin typeface="Aileron"/>
                <a:ea typeface="Aileron"/>
                <a:cs typeface="Aileron"/>
                <a:sym typeface="Aileron"/>
              </a:rPr>
              <a:t>8</a:t>
            </a:r>
          </a:p>
        </p:txBody>
      </p:sp>
      <p:sp>
        <p:nvSpPr>
          <p:cNvPr name="TextBox 112" id="112"/>
          <p:cNvSpPr txBox="true"/>
          <p:nvPr/>
        </p:nvSpPr>
        <p:spPr>
          <a:xfrm rot="0">
            <a:off x="10144125" y="2247900"/>
            <a:ext cx="381000" cy="187960"/>
          </a:xfrm>
          <a:prstGeom prst="rect">
            <a:avLst/>
          </a:prstGeom>
        </p:spPr>
        <p:txBody>
          <a:bodyPr anchor="t" rtlCol="false" tIns="0" lIns="0" bIns="0" rIns="0">
            <a:spAutoFit/>
          </a:bodyPr>
          <a:lstStyle/>
          <a:p>
            <a:pPr algn="r" marL="0" indent="0" lvl="0">
              <a:lnSpc>
                <a:spcPts val="1400"/>
              </a:lnSpc>
              <a:spcBef>
                <a:spcPct val="0"/>
              </a:spcBef>
            </a:pPr>
            <a:r>
              <a:rPr lang="en-US" sz="1400" strike="noStrike" u="none">
                <a:solidFill>
                  <a:srgbClr val="999999"/>
                </a:solidFill>
                <a:latin typeface="Aileron"/>
                <a:ea typeface="Aileron"/>
                <a:cs typeface="Aileron"/>
                <a:sym typeface="Aileron"/>
              </a:rPr>
              <a:t>10</a:t>
            </a:r>
          </a:p>
        </p:txBody>
      </p:sp>
      <p:grpSp>
        <p:nvGrpSpPr>
          <p:cNvPr name="Group 113" id="113"/>
          <p:cNvGrpSpPr/>
          <p:nvPr/>
        </p:nvGrpSpPr>
        <p:grpSpPr>
          <a:xfrm rot="0">
            <a:off x="952500" y="6096000"/>
            <a:ext cx="16383000" cy="952500"/>
            <a:chOff x="0" y="0"/>
            <a:chExt cx="21844000" cy="1270000"/>
          </a:xfrm>
        </p:grpSpPr>
        <p:sp>
          <p:nvSpPr>
            <p:cNvPr name="Freeform 114" id="114"/>
            <p:cNvSpPr/>
            <p:nvPr/>
          </p:nvSpPr>
          <p:spPr>
            <a:xfrm flipH="false" flipV="false" rot="0">
              <a:off x="0" y="0"/>
              <a:ext cx="21844000" cy="1270000"/>
            </a:xfrm>
            <a:custGeom>
              <a:avLst/>
              <a:gdLst/>
              <a:ahLst/>
              <a:cxnLst/>
              <a:rect r="r" b="b" t="t" l="l"/>
              <a:pathLst>
                <a:path h="1270000" w="21844000">
                  <a:moveTo>
                    <a:pt x="127000" y="0"/>
                  </a:moveTo>
                  <a:lnTo>
                    <a:pt x="21717000" y="0"/>
                  </a:lnTo>
                  <a:cubicBezTo>
                    <a:pt x="21787140" y="0"/>
                    <a:pt x="21844000" y="56860"/>
                    <a:pt x="21844000" y="127000"/>
                  </a:cubicBezTo>
                  <a:lnTo>
                    <a:pt x="21844000" y="1143000"/>
                  </a:lnTo>
                  <a:cubicBezTo>
                    <a:pt x="21844000" y="1213140"/>
                    <a:pt x="21787140" y="1270000"/>
                    <a:pt x="21717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EEF2FF"/>
            </a:solidFill>
            <a:ln w="19050" cap="sq">
              <a:solidFill>
                <a:srgbClr val="2145B2"/>
              </a:solidFill>
              <a:prstDash val="solid"/>
              <a:miter/>
            </a:ln>
          </p:spPr>
        </p:sp>
      </p:grpSp>
      <p:sp>
        <p:nvSpPr>
          <p:cNvPr name="TextBox 115" id="115"/>
          <p:cNvSpPr txBox="true"/>
          <p:nvPr/>
        </p:nvSpPr>
        <p:spPr>
          <a:xfrm rot="0">
            <a:off x="1524000" y="6381750"/>
            <a:ext cx="15240000" cy="285750"/>
          </a:xfrm>
          <a:prstGeom prst="rect">
            <a:avLst/>
          </a:prstGeom>
        </p:spPr>
        <p:txBody>
          <a:bodyPr anchor="t" rtlCol="false" tIns="0" lIns="0" bIns="0" rIns="0">
            <a:spAutoFit/>
          </a:bodyPr>
          <a:lstStyle/>
          <a:p>
            <a:pPr algn="ctr" marL="0" indent="0" lvl="0">
              <a:lnSpc>
                <a:spcPts val="2279"/>
              </a:lnSpc>
              <a:spcBef>
                <a:spcPct val="0"/>
              </a:spcBef>
            </a:pPr>
            <a:r>
              <a:rPr lang="en-US" b="true" sz="1899" strike="noStrike" u="none">
                <a:solidFill>
                  <a:srgbClr val="1A2E5A"/>
                </a:solidFill>
                <a:latin typeface="Aileron Bold"/>
                <a:ea typeface="Aileron Bold"/>
                <a:cs typeface="Aileron Bold"/>
                <a:sym typeface="Aileron Bold"/>
              </a:rPr>
              <a:t>Observation:</a:t>
            </a:r>
            <a:r>
              <a:rPr lang="en-US" sz="1899" strike="noStrike" u="none">
                <a:solidFill>
                  <a:srgbClr val="1A2E5A"/>
                </a:solidFill>
                <a:latin typeface="Aileron"/>
                <a:ea typeface="Aileron"/>
                <a:cs typeface="Aileron"/>
                <a:sym typeface="Aileron"/>
              </a:rPr>
              <a:t> App A has the highest mean (7.8), App B the lowest (4.2). But are these differences statistically significant?</a:t>
            </a:r>
          </a:p>
        </p:txBody>
      </p:sp>
      <p:sp>
        <p:nvSpPr>
          <p:cNvPr name="TextBox 116" id="116"/>
          <p:cNvSpPr txBox="true"/>
          <p:nvPr/>
        </p:nvSpPr>
        <p:spPr>
          <a:xfrm rot="0">
            <a:off x="1524000" y="7324725"/>
            <a:ext cx="15240000" cy="247650"/>
          </a:xfrm>
          <a:prstGeom prst="rect">
            <a:avLst/>
          </a:prstGeom>
        </p:spPr>
        <p:txBody>
          <a:bodyPr anchor="t" rtlCol="false" tIns="0" lIns="0" bIns="0" rIns="0">
            <a:spAutoFit/>
          </a:bodyPr>
          <a:lstStyle/>
          <a:p>
            <a:pPr algn="ctr" marL="0" indent="0" lvl="0">
              <a:lnSpc>
                <a:spcPts val="1919"/>
              </a:lnSpc>
              <a:spcBef>
                <a:spcPct val="0"/>
              </a:spcBef>
            </a:pPr>
            <a:r>
              <a:rPr lang="en-US" sz="1599" strike="noStrike" u="none">
                <a:solidFill>
                  <a:srgbClr val="888888"/>
                </a:solidFill>
                <a:latin typeface="Aileron"/>
                <a:ea typeface="Aileron"/>
                <a:cs typeface="Aileron"/>
                <a:sym typeface="Aileron"/>
              </a:rPr>
              <a:t>ANOVA will help us determine whether these observed differences are real or simply due to random variation.</a:t>
            </a:r>
          </a:p>
        </p:txBody>
      </p:sp>
      <p:sp>
        <p:nvSpPr>
          <p:cNvPr name="TextBox 117" id="117"/>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16.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
        <p:nvSpPr>
          <p:cNvPr name="AutoShape 2" id="2"/>
          <p:cNvSpPr/>
          <p:nvPr/>
        </p:nvSpPr>
        <p:spPr>
          <a:xfrm>
            <a:off x="2857500" y="4133850"/>
            <a:ext cx="12763500" cy="0"/>
          </a:xfrm>
          <a:prstGeom prst="line">
            <a:avLst/>
          </a:prstGeom>
          <a:ln cap="rnd" w="19050">
            <a:solidFill>
              <a:srgbClr val="C0392B"/>
            </a:solidFill>
            <a:prstDash val="solid"/>
            <a:headEnd type="none" len="sm" w="sm"/>
            <a:tailEnd type="none" len="sm" w="sm"/>
          </a:ln>
        </p:spPr>
      </p:sp>
      <p:sp>
        <p:nvSpPr>
          <p:cNvPr name="AutoShape 3" id="3"/>
          <p:cNvSpPr/>
          <p:nvPr/>
        </p:nvSpPr>
        <p:spPr>
          <a:xfrm>
            <a:off x="2857500" y="2381250"/>
            <a:ext cx="12763500" cy="0"/>
          </a:xfrm>
          <a:prstGeom prst="line">
            <a:avLst/>
          </a:prstGeom>
          <a:ln cap="rnd" w="9525">
            <a:solidFill>
              <a:srgbClr val="E5E7EB"/>
            </a:solidFill>
            <a:prstDash val="solid"/>
            <a:headEnd type="none" len="sm" w="sm"/>
            <a:tailEnd type="none" len="sm" w="sm"/>
          </a:ln>
        </p:spPr>
      </p:sp>
      <p:sp>
        <p:nvSpPr>
          <p:cNvPr name="AutoShape 4" id="4"/>
          <p:cNvSpPr/>
          <p:nvPr/>
        </p:nvSpPr>
        <p:spPr>
          <a:xfrm>
            <a:off x="2857500" y="3257550"/>
            <a:ext cx="12763500" cy="0"/>
          </a:xfrm>
          <a:prstGeom prst="line">
            <a:avLst/>
          </a:prstGeom>
          <a:ln cap="rnd" w="9525">
            <a:solidFill>
              <a:srgbClr val="E5E7EB"/>
            </a:solidFill>
            <a:prstDash val="solid"/>
            <a:headEnd type="none" len="sm" w="sm"/>
            <a:tailEnd type="none" len="sm" w="sm"/>
          </a:ln>
        </p:spPr>
      </p:sp>
      <p:sp>
        <p:nvSpPr>
          <p:cNvPr name="AutoShape 5" id="5"/>
          <p:cNvSpPr/>
          <p:nvPr/>
        </p:nvSpPr>
        <p:spPr>
          <a:xfrm>
            <a:off x="2857500" y="4133850"/>
            <a:ext cx="12763500" cy="0"/>
          </a:xfrm>
          <a:prstGeom prst="line">
            <a:avLst/>
          </a:prstGeom>
          <a:ln cap="rnd" w="9525">
            <a:solidFill>
              <a:srgbClr val="E5E7EB"/>
            </a:solidFill>
            <a:prstDash val="solid"/>
            <a:headEnd type="none" len="sm" w="sm"/>
            <a:tailEnd type="none" len="sm" w="sm"/>
          </a:ln>
        </p:spPr>
      </p:sp>
      <p:sp>
        <p:nvSpPr>
          <p:cNvPr name="AutoShape 6" id="6"/>
          <p:cNvSpPr/>
          <p:nvPr/>
        </p:nvSpPr>
        <p:spPr>
          <a:xfrm>
            <a:off x="2857500" y="5010150"/>
            <a:ext cx="12763500" cy="0"/>
          </a:xfrm>
          <a:prstGeom prst="line">
            <a:avLst/>
          </a:prstGeom>
          <a:ln cap="rnd" w="9525">
            <a:solidFill>
              <a:srgbClr val="E5E7EB"/>
            </a:solidFill>
            <a:prstDash val="solid"/>
            <a:headEnd type="none" len="sm" w="sm"/>
            <a:tailEnd type="none" len="sm" w="sm"/>
          </a:ln>
        </p:spPr>
      </p:sp>
      <p:sp>
        <p:nvSpPr>
          <p:cNvPr name="AutoShape 7" id="7"/>
          <p:cNvSpPr/>
          <p:nvPr/>
        </p:nvSpPr>
        <p:spPr>
          <a:xfrm>
            <a:off x="2857500" y="5886450"/>
            <a:ext cx="12763500" cy="0"/>
          </a:xfrm>
          <a:prstGeom prst="line">
            <a:avLst/>
          </a:prstGeom>
          <a:ln cap="rnd" w="9525">
            <a:solidFill>
              <a:srgbClr val="E5E7EB"/>
            </a:solidFill>
            <a:prstDash val="solid"/>
            <a:headEnd type="none" len="sm" w="sm"/>
            <a:tailEnd type="none" len="sm" w="sm"/>
          </a:ln>
        </p:spPr>
      </p:sp>
      <p:grpSp>
        <p:nvGrpSpPr>
          <p:cNvPr name="Group 8" id="8"/>
          <p:cNvGrpSpPr/>
          <p:nvPr/>
        </p:nvGrpSpPr>
        <p:grpSpPr>
          <a:xfrm rot="0">
            <a:off x="0" y="0"/>
            <a:ext cx="18288000" cy="952500"/>
            <a:chOff x="0" y="0"/>
            <a:chExt cx="24384000" cy="1270000"/>
          </a:xfrm>
        </p:grpSpPr>
        <p:sp>
          <p:nvSpPr>
            <p:cNvPr name="Freeform 9" id="9"/>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10" id="10"/>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Visualizing Group Means</a:t>
            </a:r>
          </a:p>
        </p:txBody>
      </p:sp>
      <p:sp>
        <p:nvSpPr>
          <p:cNvPr name="TextBox 11" id="11"/>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16</a:t>
            </a:r>
          </a:p>
        </p:txBody>
      </p:sp>
      <p:sp>
        <p:nvSpPr>
          <p:cNvPr name="TextBox 12" id="12"/>
          <p:cNvSpPr txBox="true"/>
          <p:nvPr/>
        </p:nvSpPr>
        <p:spPr>
          <a:xfrm rot="0">
            <a:off x="952500" y="1200150"/>
            <a:ext cx="163830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1A2E5A"/>
                </a:solidFill>
                <a:latin typeface="Telegraf Bold"/>
                <a:ea typeface="Telegraf Bold"/>
                <a:cs typeface="Telegraf Bold"/>
                <a:sym typeface="Telegraf Bold"/>
              </a:rPr>
              <a:t>Mean User Satisfaction Scores by App (Scale 1-10)</a:t>
            </a:r>
          </a:p>
        </p:txBody>
      </p:sp>
      <p:grpSp>
        <p:nvGrpSpPr>
          <p:cNvPr name="Group 13" id="13"/>
          <p:cNvGrpSpPr/>
          <p:nvPr/>
        </p:nvGrpSpPr>
        <p:grpSpPr>
          <a:xfrm rot="0">
            <a:off x="1905000" y="1809750"/>
            <a:ext cx="14478000" cy="5715000"/>
            <a:chOff x="0" y="0"/>
            <a:chExt cx="19304000" cy="7620000"/>
          </a:xfrm>
        </p:grpSpPr>
        <p:sp>
          <p:nvSpPr>
            <p:cNvPr name="Freeform 14" id="14"/>
            <p:cNvSpPr/>
            <p:nvPr/>
          </p:nvSpPr>
          <p:spPr>
            <a:xfrm flipH="false" flipV="false" rot="0">
              <a:off x="0" y="0"/>
              <a:ext cx="19304000" cy="7620000"/>
            </a:xfrm>
            <a:custGeom>
              <a:avLst/>
              <a:gdLst/>
              <a:ahLst/>
              <a:cxnLst/>
              <a:rect r="r" b="b" t="t" l="l"/>
              <a:pathLst>
                <a:path h="7620000" w="19304000">
                  <a:moveTo>
                    <a:pt x="762000" y="0"/>
                  </a:moveTo>
                  <a:lnTo>
                    <a:pt x="18542000" y="0"/>
                  </a:lnTo>
                  <a:cubicBezTo>
                    <a:pt x="18962841" y="0"/>
                    <a:pt x="19304000" y="341159"/>
                    <a:pt x="19304000" y="762000"/>
                  </a:cubicBezTo>
                  <a:lnTo>
                    <a:pt x="19304000" y="6858000"/>
                  </a:lnTo>
                  <a:cubicBezTo>
                    <a:pt x="19304000" y="7278841"/>
                    <a:pt x="18962841" y="7620000"/>
                    <a:pt x="18542000" y="7620000"/>
                  </a:cubicBezTo>
                  <a:lnTo>
                    <a:pt x="762000" y="7620000"/>
                  </a:lnTo>
                  <a:cubicBezTo>
                    <a:pt x="341159" y="7620000"/>
                    <a:pt x="0" y="7278841"/>
                    <a:pt x="0" y="6858000"/>
                  </a:cubicBezTo>
                  <a:lnTo>
                    <a:pt x="0" y="762000"/>
                  </a:lnTo>
                  <a:cubicBezTo>
                    <a:pt x="0" y="341159"/>
                    <a:pt x="341159" y="0"/>
                    <a:pt x="762000" y="0"/>
                  </a:cubicBezTo>
                  <a:close/>
                </a:path>
              </a:pathLst>
            </a:custGeom>
            <a:solidFill>
              <a:srgbClr val="F9FAFB"/>
            </a:solidFill>
            <a:ln w="19050" cap="sq">
              <a:solidFill>
                <a:srgbClr val="E5E7EB"/>
              </a:solidFill>
              <a:prstDash val="solid"/>
              <a:miter/>
            </a:ln>
          </p:spPr>
        </p:sp>
      </p:grpSp>
      <p:sp>
        <p:nvSpPr>
          <p:cNvPr name="AutoShape 15" id="15"/>
          <p:cNvSpPr/>
          <p:nvPr/>
        </p:nvSpPr>
        <p:spPr>
          <a:xfrm>
            <a:off x="2857500" y="2381250"/>
            <a:ext cx="0" cy="4381500"/>
          </a:xfrm>
          <a:prstGeom prst="line">
            <a:avLst/>
          </a:prstGeom>
          <a:ln cap="rnd" w="19050">
            <a:solidFill>
              <a:srgbClr val="999999"/>
            </a:solidFill>
            <a:prstDash val="solid"/>
            <a:headEnd type="none" len="sm" w="sm"/>
            <a:tailEnd type="none" len="sm" w="sm"/>
          </a:ln>
        </p:spPr>
      </p:sp>
      <p:sp>
        <p:nvSpPr>
          <p:cNvPr name="AutoShape 16" id="16"/>
          <p:cNvSpPr/>
          <p:nvPr/>
        </p:nvSpPr>
        <p:spPr>
          <a:xfrm>
            <a:off x="2857500" y="6762750"/>
            <a:ext cx="12763500" cy="0"/>
          </a:xfrm>
          <a:prstGeom prst="line">
            <a:avLst/>
          </a:prstGeom>
          <a:ln cap="rnd" w="19050">
            <a:solidFill>
              <a:srgbClr val="999999"/>
            </a:solidFill>
            <a:prstDash val="solid"/>
            <a:headEnd type="none" len="sm" w="sm"/>
            <a:tailEnd type="none" len="sm" w="sm"/>
          </a:ln>
        </p:spPr>
      </p:sp>
      <p:sp>
        <p:nvSpPr>
          <p:cNvPr name="TextBox 17" id="17"/>
          <p:cNvSpPr txBox="true"/>
          <p:nvPr/>
        </p:nvSpPr>
        <p:spPr>
          <a:xfrm rot="-5400000">
            <a:off x="1157288" y="4462462"/>
            <a:ext cx="1905000" cy="212090"/>
          </a:xfrm>
          <a:prstGeom prst="rect">
            <a:avLst/>
          </a:prstGeom>
        </p:spPr>
        <p:txBody>
          <a:bodyPr anchor="t" rtlCol="false" tIns="0" lIns="0" bIns="0" rIns="0">
            <a:spAutoFit/>
          </a:bodyPr>
          <a:lstStyle/>
          <a:p>
            <a:pPr algn="ctr" marL="0" indent="0" lvl="0">
              <a:lnSpc>
                <a:spcPts val="1599"/>
              </a:lnSpc>
              <a:spcBef>
                <a:spcPct val="0"/>
              </a:spcBef>
            </a:pPr>
            <a:r>
              <a:rPr lang="en-US" sz="1599" strike="noStrike" u="none">
                <a:solidFill>
                  <a:srgbClr val="666666"/>
                </a:solidFill>
                <a:latin typeface="Aileron"/>
                <a:ea typeface="Aileron"/>
                <a:cs typeface="Aileron"/>
                <a:sym typeface="Aileron"/>
              </a:rPr>
              <a:t>Satisfaction Score</a:t>
            </a:r>
          </a:p>
        </p:txBody>
      </p:sp>
      <p:sp>
        <p:nvSpPr>
          <p:cNvPr name="TextBox 18" id="18"/>
          <p:cNvSpPr txBox="true"/>
          <p:nvPr/>
        </p:nvSpPr>
        <p:spPr>
          <a:xfrm rot="0">
            <a:off x="7810500" y="7191375"/>
            <a:ext cx="2857500" cy="212090"/>
          </a:xfrm>
          <a:prstGeom prst="rect">
            <a:avLst/>
          </a:prstGeom>
        </p:spPr>
        <p:txBody>
          <a:bodyPr anchor="t" rtlCol="false" tIns="0" lIns="0" bIns="0" rIns="0">
            <a:spAutoFit/>
          </a:bodyPr>
          <a:lstStyle/>
          <a:p>
            <a:pPr algn="ctr" marL="0" indent="0" lvl="0">
              <a:lnSpc>
                <a:spcPts val="1599"/>
              </a:lnSpc>
              <a:spcBef>
                <a:spcPct val="0"/>
              </a:spcBef>
            </a:pPr>
            <a:r>
              <a:rPr lang="en-US" sz="1599" strike="noStrike" u="none">
                <a:solidFill>
                  <a:srgbClr val="666666"/>
                </a:solidFill>
                <a:latin typeface="Aileron"/>
                <a:ea typeface="Aileron"/>
                <a:cs typeface="Aileron"/>
                <a:sym typeface="Aileron"/>
              </a:rPr>
              <a:t>Mobile Application</a:t>
            </a:r>
          </a:p>
        </p:txBody>
      </p:sp>
      <p:sp>
        <p:nvSpPr>
          <p:cNvPr name="TextBox 19" id="19"/>
          <p:cNvSpPr txBox="true"/>
          <p:nvPr/>
        </p:nvSpPr>
        <p:spPr>
          <a:xfrm rot="0">
            <a:off x="2238375" y="6667500"/>
            <a:ext cx="476250" cy="212090"/>
          </a:xfrm>
          <a:prstGeom prst="rect">
            <a:avLst/>
          </a:prstGeom>
        </p:spPr>
        <p:txBody>
          <a:bodyPr anchor="t" rtlCol="false" tIns="0" lIns="0" bIns="0" rIns="0">
            <a:spAutoFit/>
          </a:bodyPr>
          <a:lstStyle/>
          <a:p>
            <a:pPr algn="r" marL="0" indent="0" lvl="0">
              <a:lnSpc>
                <a:spcPts val="1599"/>
              </a:lnSpc>
              <a:spcBef>
                <a:spcPct val="0"/>
              </a:spcBef>
            </a:pPr>
            <a:r>
              <a:rPr lang="en-US" sz="1599" strike="noStrike" u="none">
                <a:solidFill>
                  <a:srgbClr val="999999"/>
                </a:solidFill>
                <a:latin typeface="Aileron"/>
                <a:ea typeface="Aileron"/>
                <a:cs typeface="Aileron"/>
                <a:sym typeface="Aileron"/>
              </a:rPr>
              <a:t>0</a:t>
            </a:r>
          </a:p>
        </p:txBody>
      </p:sp>
      <p:sp>
        <p:nvSpPr>
          <p:cNvPr name="TextBox 20" id="20"/>
          <p:cNvSpPr txBox="true"/>
          <p:nvPr/>
        </p:nvSpPr>
        <p:spPr>
          <a:xfrm rot="0">
            <a:off x="2238375" y="5791200"/>
            <a:ext cx="476250" cy="212090"/>
          </a:xfrm>
          <a:prstGeom prst="rect">
            <a:avLst/>
          </a:prstGeom>
        </p:spPr>
        <p:txBody>
          <a:bodyPr anchor="t" rtlCol="false" tIns="0" lIns="0" bIns="0" rIns="0">
            <a:spAutoFit/>
          </a:bodyPr>
          <a:lstStyle/>
          <a:p>
            <a:pPr algn="r" marL="0" indent="0" lvl="0">
              <a:lnSpc>
                <a:spcPts val="1599"/>
              </a:lnSpc>
              <a:spcBef>
                <a:spcPct val="0"/>
              </a:spcBef>
            </a:pPr>
            <a:r>
              <a:rPr lang="en-US" sz="1599" strike="noStrike" u="none">
                <a:solidFill>
                  <a:srgbClr val="999999"/>
                </a:solidFill>
                <a:latin typeface="Aileron"/>
                <a:ea typeface="Aileron"/>
                <a:cs typeface="Aileron"/>
                <a:sym typeface="Aileron"/>
              </a:rPr>
              <a:t>2</a:t>
            </a:r>
          </a:p>
        </p:txBody>
      </p:sp>
      <p:sp>
        <p:nvSpPr>
          <p:cNvPr name="TextBox 21" id="21"/>
          <p:cNvSpPr txBox="true"/>
          <p:nvPr/>
        </p:nvSpPr>
        <p:spPr>
          <a:xfrm rot="0">
            <a:off x="2238375" y="4914900"/>
            <a:ext cx="476250" cy="212090"/>
          </a:xfrm>
          <a:prstGeom prst="rect">
            <a:avLst/>
          </a:prstGeom>
        </p:spPr>
        <p:txBody>
          <a:bodyPr anchor="t" rtlCol="false" tIns="0" lIns="0" bIns="0" rIns="0">
            <a:spAutoFit/>
          </a:bodyPr>
          <a:lstStyle/>
          <a:p>
            <a:pPr algn="r" marL="0" indent="0" lvl="0">
              <a:lnSpc>
                <a:spcPts val="1599"/>
              </a:lnSpc>
              <a:spcBef>
                <a:spcPct val="0"/>
              </a:spcBef>
            </a:pPr>
            <a:r>
              <a:rPr lang="en-US" sz="1599" strike="noStrike" u="none">
                <a:solidFill>
                  <a:srgbClr val="999999"/>
                </a:solidFill>
                <a:latin typeface="Aileron"/>
                <a:ea typeface="Aileron"/>
                <a:cs typeface="Aileron"/>
                <a:sym typeface="Aileron"/>
              </a:rPr>
              <a:t>4</a:t>
            </a:r>
          </a:p>
        </p:txBody>
      </p:sp>
      <p:sp>
        <p:nvSpPr>
          <p:cNvPr name="TextBox 22" id="22"/>
          <p:cNvSpPr txBox="true"/>
          <p:nvPr/>
        </p:nvSpPr>
        <p:spPr>
          <a:xfrm rot="0">
            <a:off x="2238375" y="4038600"/>
            <a:ext cx="476250" cy="212090"/>
          </a:xfrm>
          <a:prstGeom prst="rect">
            <a:avLst/>
          </a:prstGeom>
        </p:spPr>
        <p:txBody>
          <a:bodyPr anchor="t" rtlCol="false" tIns="0" lIns="0" bIns="0" rIns="0">
            <a:spAutoFit/>
          </a:bodyPr>
          <a:lstStyle/>
          <a:p>
            <a:pPr algn="r" marL="0" indent="0" lvl="0">
              <a:lnSpc>
                <a:spcPts val="1599"/>
              </a:lnSpc>
              <a:spcBef>
                <a:spcPct val="0"/>
              </a:spcBef>
            </a:pPr>
            <a:r>
              <a:rPr lang="en-US" sz="1599" strike="noStrike" u="none">
                <a:solidFill>
                  <a:srgbClr val="999999"/>
                </a:solidFill>
                <a:latin typeface="Aileron"/>
                <a:ea typeface="Aileron"/>
                <a:cs typeface="Aileron"/>
                <a:sym typeface="Aileron"/>
              </a:rPr>
              <a:t>6</a:t>
            </a:r>
          </a:p>
        </p:txBody>
      </p:sp>
      <p:sp>
        <p:nvSpPr>
          <p:cNvPr name="TextBox 23" id="23"/>
          <p:cNvSpPr txBox="true"/>
          <p:nvPr/>
        </p:nvSpPr>
        <p:spPr>
          <a:xfrm rot="0">
            <a:off x="2238375" y="3162300"/>
            <a:ext cx="476250" cy="212090"/>
          </a:xfrm>
          <a:prstGeom prst="rect">
            <a:avLst/>
          </a:prstGeom>
        </p:spPr>
        <p:txBody>
          <a:bodyPr anchor="t" rtlCol="false" tIns="0" lIns="0" bIns="0" rIns="0">
            <a:spAutoFit/>
          </a:bodyPr>
          <a:lstStyle/>
          <a:p>
            <a:pPr algn="r" marL="0" indent="0" lvl="0">
              <a:lnSpc>
                <a:spcPts val="1599"/>
              </a:lnSpc>
              <a:spcBef>
                <a:spcPct val="0"/>
              </a:spcBef>
            </a:pPr>
            <a:r>
              <a:rPr lang="en-US" sz="1599" strike="noStrike" u="none">
                <a:solidFill>
                  <a:srgbClr val="999999"/>
                </a:solidFill>
                <a:latin typeface="Aileron"/>
                <a:ea typeface="Aileron"/>
                <a:cs typeface="Aileron"/>
                <a:sym typeface="Aileron"/>
              </a:rPr>
              <a:t>8</a:t>
            </a:r>
          </a:p>
        </p:txBody>
      </p:sp>
      <p:sp>
        <p:nvSpPr>
          <p:cNvPr name="TextBox 24" id="24"/>
          <p:cNvSpPr txBox="true"/>
          <p:nvPr/>
        </p:nvSpPr>
        <p:spPr>
          <a:xfrm rot="0">
            <a:off x="2238375" y="2286000"/>
            <a:ext cx="476250" cy="212090"/>
          </a:xfrm>
          <a:prstGeom prst="rect">
            <a:avLst/>
          </a:prstGeom>
        </p:spPr>
        <p:txBody>
          <a:bodyPr anchor="t" rtlCol="false" tIns="0" lIns="0" bIns="0" rIns="0">
            <a:spAutoFit/>
          </a:bodyPr>
          <a:lstStyle/>
          <a:p>
            <a:pPr algn="r" marL="0" indent="0" lvl="0">
              <a:lnSpc>
                <a:spcPts val="1599"/>
              </a:lnSpc>
              <a:spcBef>
                <a:spcPct val="0"/>
              </a:spcBef>
            </a:pPr>
            <a:r>
              <a:rPr lang="en-US" sz="1599" strike="noStrike" u="none">
                <a:solidFill>
                  <a:srgbClr val="999999"/>
                </a:solidFill>
                <a:latin typeface="Aileron"/>
                <a:ea typeface="Aileron"/>
                <a:cs typeface="Aileron"/>
                <a:sym typeface="Aileron"/>
              </a:rPr>
              <a:t>10</a:t>
            </a:r>
          </a:p>
        </p:txBody>
      </p:sp>
      <p:grpSp>
        <p:nvGrpSpPr>
          <p:cNvPr name="Group 25" id="25"/>
          <p:cNvGrpSpPr/>
          <p:nvPr/>
        </p:nvGrpSpPr>
        <p:grpSpPr>
          <a:xfrm rot="0">
            <a:off x="4619625" y="3352800"/>
            <a:ext cx="1905000" cy="3409950"/>
            <a:chOff x="0" y="0"/>
            <a:chExt cx="2540000" cy="4546600"/>
          </a:xfrm>
        </p:grpSpPr>
        <p:sp>
          <p:nvSpPr>
            <p:cNvPr name="Freeform 26" id="26"/>
            <p:cNvSpPr/>
            <p:nvPr/>
          </p:nvSpPr>
          <p:spPr>
            <a:xfrm flipH="false" flipV="false" rot="0">
              <a:off x="0" y="0"/>
              <a:ext cx="2540000" cy="4546600"/>
            </a:xfrm>
            <a:custGeom>
              <a:avLst/>
              <a:gdLst/>
              <a:ahLst/>
              <a:cxnLst/>
              <a:rect r="r" b="b" t="t" l="l"/>
              <a:pathLst>
                <a:path h="4546600" w="2540000">
                  <a:moveTo>
                    <a:pt x="254000" y="0"/>
                  </a:moveTo>
                  <a:lnTo>
                    <a:pt x="2286000" y="0"/>
                  </a:lnTo>
                  <a:cubicBezTo>
                    <a:pt x="2426280" y="0"/>
                    <a:pt x="2540000" y="113720"/>
                    <a:pt x="2540000" y="254000"/>
                  </a:cubicBezTo>
                  <a:lnTo>
                    <a:pt x="2540000" y="4292600"/>
                  </a:lnTo>
                  <a:cubicBezTo>
                    <a:pt x="2540000" y="4432880"/>
                    <a:pt x="2426280" y="4546600"/>
                    <a:pt x="2286000" y="4546600"/>
                  </a:cubicBezTo>
                  <a:lnTo>
                    <a:pt x="254000" y="4546600"/>
                  </a:lnTo>
                  <a:cubicBezTo>
                    <a:pt x="113720" y="4546600"/>
                    <a:pt x="0" y="4432880"/>
                    <a:pt x="0" y="4292600"/>
                  </a:cubicBezTo>
                  <a:lnTo>
                    <a:pt x="0" y="254000"/>
                  </a:lnTo>
                  <a:cubicBezTo>
                    <a:pt x="0" y="113720"/>
                    <a:pt x="113720" y="0"/>
                    <a:pt x="254000" y="0"/>
                  </a:cubicBezTo>
                  <a:close/>
                </a:path>
              </a:pathLst>
            </a:custGeom>
            <a:solidFill>
              <a:srgbClr val="2145B2"/>
            </a:solidFill>
          </p:spPr>
        </p:sp>
      </p:grpSp>
      <p:sp>
        <p:nvSpPr>
          <p:cNvPr name="TextBox 27" id="27"/>
          <p:cNvSpPr txBox="true"/>
          <p:nvPr/>
        </p:nvSpPr>
        <p:spPr>
          <a:xfrm rot="0">
            <a:off x="5000625" y="2867025"/>
            <a:ext cx="1143000" cy="404495"/>
          </a:xfrm>
          <a:prstGeom prst="rect">
            <a:avLst/>
          </a:prstGeom>
        </p:spPr>
        <p:txBody>
          <a:bodyPr anchor="t" rtlCol="false" tIns="0" lIns="0" bIns="0" rIns="0">
            <a:spAutoFit/>
          </a:bodyPr>
          <a:lstStyle/>
          <a:p>
            <a:pPr algn="ctr" marL="0" indent="0" lvl="0">
              <a:lnSpc>
                <a:spcPts val="2799"/>
              </a:lnSpc>
              <a:spcBef>
                <a:spcPct val="0"/>
              </a:spcBef>
            </a:pPr>
            <a:r>
              <a:rPr lang="en-US" b="true" sz="2799" strike="noStrike" u="none">
                <a:solidFill>
                  <a:srgbClr val="2145B2"/>
                </a:solidFill>
                <a:latin typeface="Telegraf Bold"/>
                <a:ea typeface="Telegraf Bold"/>
                <a:cs typeface="Telegraf Bold"/>
                <a:sym typeface="Telegraf Bold"/>
              </a:rPr>
              <a:t>7.8</a:t>
            </a:r>
          </a:p>
        </p:txBody>
      </p:sp>
      <p:sp>
        <p:nvSpPr>
          <p:cNvPr name="TextBox 28" id="28"/>
          <p:cNvSpPr txBox="true"/>
          <p:nvPr/>
        </p:nvSpPr>
        <p:spPr>
          <a:xfrm rot="0">
            <a:off x="4619625" y="6886575"/>
            <a:ext cx="1905000" cy="245745"/>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2145B2"/>
                </a:solidFill>
                <a:latin typeface="Aileron Bold"/>
                <a:ea typeface="Aileron Bold"/>
                <a:cs typeface="Aileron Bold"/>
                <a:sym typeface="Aileron Bold"/>
              </a:rPr>
              <a:t>App A</a:t>
            </a:r>
          </a:p>
        </p:txBody>
      </p:sp>
      <p:grpSp>
        <p:nvGrpSpPr>
          <p:cNvPr name="Group 29" id="29"/>
          <p:cNvGrpSpPr/>
          <p:nvPr/>
        </p:nvGrpSpPr>
        <p:grpSpPr>
          <a:xfrm rot="0">
            <a:off x="8286750" y="4924425"/>
            <a:ext cx="1905000" cy="1838325"/>
            <a:chOff x="0" y="0"/>
            <a:chExt cx="2540000" cy="2451100"/>
          </a:xfrm>
        </p:grpSpPr>
        <p:sp>
          <p:nvSpPr>
            <p:cNvPr name="Freeform 30" id="30"/>
            <p:cNvSpPr/>
            <p:nvPr/>
          </p:nvSpPr>
          <p:spPr>
            <a:xfrm flipH="false" flipV="false" rot="0">
              <a:off x="0" y="0"/>
              <a:ext cx="2540000" cy="2451100"/>
            </a:xfrm>
            <a:custGeom>
              <a:avLst/>
              <a:gdLst/>
              <a:ahLst/>
              <a:cxnLst/>
              <a:rect r="r" b="b" t="t" l="l"/>
              <a:pathLst>
                <a:path h="2451100" w="2540000">
                  <a:moveTo>
                    <a:pt x="245110" y="0"/>
                  </a:moveTo>
                  <a:lnTo>
                    <a:pt x="2294890" y="0"/>
                  </a:lnTo>
                  <a:cubicBezTo>
                    <a:pt x="2359897" y="0"/>
                    <a:pt x="2422242" y="25824"/>
                    <a:pt x="2468209" y="71791"/>
                  </a:cubicBezTo>
                  <a:cubicBezTo>
                    <a:pt x="2514176" y="117758"/>
                    <a:pt x="2540000" y="180103"/>
                    <a:pt x="2540000" y="245110"/>
                  </a:cubicBezTo>
                  <a:lnTo>
                    <a:pt x="2540000" y="2205990"/>
                  </a:lnTo>
                  <a:cubicBezTo>
                    <a:pt x="2540000" y="2270997"/>
                    <a:pt x="2514176" y="2333342"/>
                    <a:pt x="2468209" y="2379309"/>
                  </a:cubicBezTo>
                  <a:cubicBezTo>
                    <a:pt x="2422242" y="2425276"/>
                    <a:pt x="2359897" y="2451100"/>
                    <a:pt x="2294890" y="2451100"/>
                  </a:cubicBezTo>
                  <a:lnTo>
                    <a:pt x="245110" y="2451100"/>
                  </a:lnTo>
                  <a:cubicBezTo>
                    <a:pt x="180103" y="2451100"/>
                    <a:pt x="117758" y="2425276"/>
                    <a:pt x="71791" y="2379309"/>
                  </a:cubicBezTo>
                  <a:cubicBezTo>
                    <a:pt x="25824" y="2333342"/>
                    <a:pt x="0" y="2270997"/>
                    <a:pt x="0" y="2205990"/>
                  </a:cubicBezTo>
                  <a:lnTo>
                    <a:pt x="0" y="245110"/>
                  </a:lnTo>
                  <a:cubicBezTo>
                    <a:pt x="0" y="109739"/>
                    <a:pt x="109739" y="0"/>
                    <a:pt x="245110" y="0"/>
                  </a:cubicBezTo>
                  <a:close/>
                </a:path>
              </a:pathLst>
            </a:custGeom>
            <a:solidFill>
              <a:srgbClr val="27AE60"/>
            </a:solidFill>
          </p:spPr>
        </p:sp>
      </p:grpSp>
      <p:sp>
        <p:nvSpPr>
          <p:cNvPr name="TextBox 31" id="31"/>
          <p:cNvSpPr txBox="true"/>
          <p:nvPr/>
        </p:nvSpPr>
        <p:spPr>
          <a:xfrm rot="0">
            <a:off x="8667750" y="4438650"/>
            <a:ext cx="1143000" cy="404495"/>
          </a:xfrm>
          <a:prstGeom prst="rect">
            <a:avLst/>
          </a:prstGeom>
        </p:spPr>
        <p:txBody>
          <a:bodyPr anchor="t" rtlCol="false" tIns="0" lIns="0" bIns="0" rIns="0">
            <a:spAutoFit/>
          </a:bodyPr>
          <a:lstStyle/>
          <a:p>
            <a:pPr algn="ctr" marL="0" indent="0" lvl="0">
              <a:lnSpc>
                <a:spcPts val="2799"/>
              </a:lnSpc>
              <a:spcBef>
                <a:spcPct val="0"/>
              </a:spcBef>
            </a:pPr>
            <a:r>
              <a:rPr lang="en-US" b="true" sz="2799" strike="noStrike" u="none">
                <a:solidFill>
                  <a:srgbClr val="27AE60"/>
                </a:solidFill>
                <a:latin typeface="Telegraf Bold"/>
                <a:ea typeface="Telegraf Bold"/>
                <a:cs typeface="Telegraf Bold"/>
                <a:sym typeface="Telegraf Bold"/>
              </a:rPr>
              <a:t>4.2</a:t>
            </a:r>
          </a:p>
        </p:txBody>
      </p:sp>
      <p:sp>
        <p:nvSpPr>
          <p:cNvPr name="TextBox 32" id="32"/>
          <p:cNvSpPr txBox="true"/>
          <p:nvPr/>
        </p:nvSpPr>
        <p:spPr>
          <a:xfrm rot="0">
            <a:off x="8286750" y="6886575"/>
            <a:ext cx="1905000" cy="245745"/>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27AE60"/>
                </a:solidFill>
                <a:latin typeface="Aileron Bold"/>
                <a:ea typeface="Aileron Bold"/>
                <a:cs typeface="Aileron Bold"/>
                <a:sym typeface="Aileron Bold"/>
              </a:rPr>
              <a:t>App B</a:t>
            </a:r>
          </a:p>
        </p:txBody>
      </p:sp>
      <p:grpSp>
        <p:nvGrpSpPr>
          <p:cNvPr name="Group 33" id="33"/>
          <p:cNvGrpSpPr/>
          <p:nvPr/>
        </p:nvGrpSpPr>
        <p:grpSpPr>
          <a:xfrm rot="0">
            <a:off x="11953875" y="4133850"/>
            <a:ext cx="1905000" cy="2628900"/>
            <a:chOff x="0" y="0"/>
            <a:chExt cx="2540000" cy="3505200"/>
          </a:xfrm>
        </p:grpSpPr>
        <p:sp>
          <p:nvSpPr>
            <p:cNvPr name="Freeform 34" id="34"/>
            <p:cNvSpPr/>
            <p:nvPr/>
          </p:nvSpPr>
          <p:spPr>
            <a:xfrm flipH="false" flipV="false" rot="0">
              <a:off x="0" y="0"/>
              <a:ext cx="2540000" cy="3505200"/>
            </a:xfrm>
            <a:custGeom>
              <a:avLst/>
              <a:gdLst/>
              <a:ahLst/>
              <a:cxnLst/>
              <a:rect r="r" b="b" t="t" l="l"/>
              <a:pathLst>
                <a:path h="3505200" w="2540000">
                  <a:moveTo>
                    <a:pt x="254000" y="0"/>
                  </a:moveTo>
                  <a:lnTo>
                    <a:pt x="2286000" y="0"/>
                  </a:lnTo>
                  <a:cubicBezTo>
                    <a:pt x="2426280" y="0"/>
                    <a:pt x="2540000" y="113720"/>
                    <a:pt x="2540000" y="254000"/>
                  </a:cubicBezTo>
                  <a:lnTo>
                    <a:pt x="2540000" y="3251200"/>
                  </a:lnTo>
                  <a:cubicBezTo>
                    <a:pt x="2540000" y="3391480"/>
                    <a:pt x="2426280" y="3505200"/>
                    <a:pt x="2286000" y="3505200"/>
                  </a:cubicBezTo>
                  <a:lnTo>
                    <a:pt x="254000" y="3505200"/>
                  </a:lnTo>
                  <a:cubicBezTo>
                    <a:pt x="113720" y="3505200"/>
                    <a:pt x="0" y="3391480"/>
                    <a:pt x="0" y="3251200"/>
                  </a:cubicBezTo>
                  <a:lnTo>
                    <a:pt x="0" y="254000"/>
                  </a:lnTo>
                  <a:cubicBezTo>
                    <a:pt x="0" y="113720"/>
                    <a:pt x="113720" y="0"/>
                    <a:pt x="254000" y="0"/>
                  </a:cubicBezTo>
                  <a:close/>
                </a:path>
              </a:pathLst>
            </a:custGeom>
            <a:solidFill>
              <a:srgbClr val="E67E22"/>
            </a:solidFill>
          </p:spPr>
        </p:sp>
      </p:grpSp>
      <p:sp>
        <p:nvSpPr>
          <p:cNvPr name="TextBox 35" id="35"/>
          <p:cNvSpPr txBox="true"/>
          <p:nvPr/>
        </p:nvSpPr>
        <p:spPr>
          <a:xfrm rot="0">
            <a:off x="12334875" y="3648075"/>
            <a:ext cx="1143000" cy="404495"/>
          </a:xfrm>
          <a:prstGeom prst="rect">
            <a:avLst/>
          </a:prstGeom>
        </p:spPr>
        <p:txBody>
          <a:bodyPr anchor="t" rtlCol="false" tIns="0" lIns="0" bIns="0" rIns="0">
            <a:spAutoFit/>
          </a:bodyPr>
          <a:lstStyle/>
          <a:p>
            <a:pPr algn="ctr" marL="0" indent="0" lvl="0">
              <a:lnSpc>
                <a:spcPts val="2799"/>
              </a:lnSpc>
              <a:spcBef>
                <a:spcPct val="0"/>
              </a:spcBef>
            </a:pPr>
            <a:r>
              <a:rPr lang="en-US" b="true" sz="2799" strike="noStrike" u="none">
                <a:solidFill>
                  <a:srgbClr val="E67E22"/>
                </a:solidFill>
                <a:latin typeface="Telegraf Bold"/>
                <a:ea typeface="Telegraf Bold"/>
                <a:cs typeface="Telegraf Bold"/>
                <a:sym typeface="Telegraf Bold"/>
              </a:rPr>
              <a:t>6.0</a:t>
            </a:r>
          </a:p>
        </p:txBody>
      </p:sp>
      <p:sp>
        <p:nvSpPr>
          <p:cNvPr name="TextBox 36" id="36"/>
          <p:cNvSpPr txBox="true"/>
          <p:nvPr/>
        </p:nvSpPr>
        <p:spPr>
          <a:xfrm rot="0">
            <a:off x="11953875" y="6886575"/>
            <a:ext cx="1905000" cy="245745"/>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E67E22"/>
                </a:solidFill>
                <a:latin typeface="Aileron Bold"/>
                <a:ea typeface="Aileron Bold"/>
                <a:cs typeface="Aileron Bold"/>
                <a:sym typeface="Aileron Bold"/>
              </a:rPr>
              <a:t>App C</a:t>
            </a:r>
          </a:p>
        </p:txBody>
      </p:sp>
      <p:sp>
        <p:nvSpPr>
          <p:cNvPr name="TextBox 37" id="37"/>
          <p:cNvSpPr txBox="true"/>
          <p:nvPr/>
        </p:nvSpPr>
        <p:spPr>
          <a:xfrm rot="0">
            <a:off x="15716250" y="4038600"/>
            <a:ext cx="2095500" cy="209550"/>
          </a:xfrm>
          <a:prstGeom prst="rect">
            <a:avLst/>
          </a:prstGeom>
        </p:spPr>
        <p:txBody>
          <a:bodyPr anchor="t" rtlCol="false" tIns="0" lIns="0" bIns="0" rIns="0">
            <a:spAutoFit/>
          </a:bodyPr>
          <a:lstStyle/>
          <a:p>
            <a:pPr algn="l" marL="0" indent="0" lvl="0">
              <a:lnSpc>
                <a:spcPts val="1500"/>
              </a:lnSpc>
              <a:spcBef>
                <a:spcPct val="0"/>
              </a:spcBef>
            </a:pPr>
            <a:r>
              <a:rPr lang="en-US" sz="1500" strike="noStrike" u="none">
                <a:solidFill>
                  <a:srgbClr val="C0392B"/>
                </a:solidFill>
                <a:latin typeface="Aileron"/>
                <a:ea typeface="Aileron"/>
                <a:cs typeface="Aileron"/>
                <a:sym typeface="Aileron"/>
              </a:rPr>
              <a:t>Grand Mean = 6.0</a:t>
            </a:r>
          </a:p>
        </p:txBody>
      </p:sp>
      <p:grpSp>
        <p:nvGrpSpPr>
          <p:cNvPr name="Group 38" id="38"/>
          <p:cNvGrpSpPr/>
          <p:nvPr/>
        </p:nvGrpSpPr>
        <p:grpSpPr>
          <a:xfrm rot="0">
            <a:off x="952500" y="7905750"/>
            <a:ext cx="16383000" cy="857250"/>
            <a:chOff x="0" y="0"/>
            <a:chExt cx="21844000" cy="1143000"/>
          </a:xfrm>
        </p:grpSpPr>
        <p:sp>
          <p:nvSpPr>
            <p:cNvPr name="Freeform 39" id="39"/>
            <p:cNvSpPr/>
            <p:nvPr/>
          </p:nvSpPr>
          <p:spPr>
            <a:xfrm flipH="false" flipV="false" rot="0">
              <a:off x="0" y="0"/>
              <a:ext cx="21844000" cy="1143000"/>
            </a:xfrm>
            <a:custGeom>
              <a:avLst/>
              <a:gdLst/>
              <a:ahLst/>
              <a:cxnLst/>
              <a:rect r="r" b="b" t="t" l="l"/>
              <a:pathLst>
                <a:path h="1143000" w="21844000">
                  <a:moveTo>
                    <a:pt x="114300" y="0"/>
                  </a:moveTo>
                  <a:lnTo>
                    <a:pt x="21729700" y="0"/>
                  </a:lnTo>
                  <a:cubicBezTo>
                    <a:pt x="21792826" y="0"/>
                    <a:pt x="21844000" y="51174"/>
                    <a:pt x="21844000" y="114300"/>
                  </a:cubicBezTo>
                  <a:lnTo>
                    <a:pt x="21844000" y="1028700"/>
                  </a:lnTo>
                  <a:cubicBezTo>
                    <a:pt x="21844000" y="1091826"/>
                    <a:pt x="21792826" y="1143000"/>
                    <a:pt x="21729700" y="1143000"/>
                  </a:cubicBezTo>
                  <a:lnTo>
                    <a:pt x="114300" y="1143000"/>
                  </a:lnTo>
                  <a:cubicBezTo>
                    <a:pt x="51174" y="1143000"/>
                    <a:pt x="0" y="1091826"/>
                    <a:pt x="0" y="1028700"/>
                  </a:cubicBezTo>
                  <a:lnTo>
                    <a:pt x="0" y="114300"/>
                  </a:lnTo>
                  <a:cubicBezTo>
                    <a:pt x="0" y="51174"/>
                    <a:pt x="51174" y="0"/>
                    <a:pt x="114300" y="0"/>
                  </a:cubicBezTo>
                  <a:close/>
                </a:path>
              </a:pathLst>
            </a:custGeom>
            <a:solidFill>
              <a:srgbClr val="EEF2FF"/>
            </a:solidFill>
            <a:ln w="19050" cap="sq">
              <a:solidFill>
                <a:srgbClr val="2145B2"/>
              </a:solidFill>
              <a:prstDash val="solid"/>
              <a:miter/>
            </a:ln>
          </p:spPr>
        </p:sp>
      </p:grpSp>
      <p:sp>
        <p:nvSpPr>
          <p:cNvPr name="TextBox 40" id="40"/>
          <p:cNvSpPr txBox="true"/>
          <p:nvPr/>
        </p:nvSpPr>
        <p:spPr>
          <a:xfrm rot="0">
            <a:off x="1524000" y="8191500"/>
            <a:ext cx="15240000" cy="285750"/>
          </a:xfrm>
          <a:prstGeom prst="rect">
            <a:avLst/>
          </a:prstGeom>
        </p:spPr>
        <p:txBody>
          <a:bodyPr anchor="t" rtlCol="false" tIns="0" lIns="0" bIns="0" rIns="0">
            <a:spAutoFit/>
          </a:bodyPr>
          <a:lstStyle/>
          <a:p>
            <a:pPr algn="ctr" marL="0" indent="0" lvl="0">
              <a:lnSpc>
                <a:spcPts val="2279"/>
              </a:lnSpc>
              <a:spcBef>
                <a:spcPct val="0"/>
              </a:spcBef>
            </a:pPr>
            <a:r>
              <a:rPr lang="en-US" b="true" sz="1899" strike="noStrike" u="none">
                <a:solidFill>
                  <a:srgbClr val="1A2E5A"/>
                </a:solidFill>
                <a:latin typeface="Aileron Bold"/>
                <a:ea typeface="Aileron Bold"/>
                <a:cs typeface="Aileron Bold"/>
                <a:sym typeface="Aileron Bold"/>
              </a:rPr>
              <a:t>Visual Insight:</a:t>
            </a:r>
            <a:r>
              <a:rPr lang="en-US" sz="1899" strike="noStrike" u="none">
                <a:solidFill>
                  <a:srgbClr val="1A2E5A"/>
                </a:solidFill>
                <a:latin typeface="Aileron"/>
                <a:ea typeface="Aileron"/>
                <a:cs typeface="Aileron"/>
                <a:sym typeface="Aileron"/>
              </a:rPr>
              <a:t> App A scores well above the grand mean, App B well below. ANOVA tests whether these gaps are statistically significant.</a:t>
            </a:r>
          </a:p>
        </p:txBody>
      </p:sp>
      <p:sp>
        <p:nvSpPr>
          <p:cNvPr name="TextBox 41" id="41"/>
          <p:cNvSpPr txBox="true"/>
          <p:nvPr/>
        </p:nvSpPr>
        <p:spPr>
          <a:xfrm rot="0">
            <a:off x="1524000" y="9039225"/>
            <a:ext cx="15240000" cy="247650"/>
          </a:xfrm>
          <a:prstGeom prst="rect">
            <a:avLst/>
          </a:prstGeom>
        </p:spPr>
        <p:txBody>
          <a:bodyPr anchor="t" rtlCol="false" tIns="0" lIns="0" bIns="0" rIns="0">
            <a:spAutoFit/>
          </a:bodyPr>
          <a:lstStyle/>
          <a:p>
            <a:pPr algn="ctr" marL="0" indent="0" lvl="0">
              <a:lnSpc>
                <a:spcPts val="1919"/>
              </a:lnSpc>
              <a:spcBef>
                <a:spcPct val="0"/>
              </a:spcBef>
            </a:pPr>
            <a:r>
              <a:rPr lang="en-US" sz="1599" strike="noStrike" u="none">
                <a:solidFill>
                  <a:srgbClr val="888888"/>
                </a:solidFill>
                <a:latin typeface="Aileron"/>
                <a:ea typeface="Aileron"/>
                <a:cs typeface="Aileron"/>
                <a:sym typeface="Aileron"/>
              </a:rPr>
              <a:t>Bar height represents mean satisfaction score per group. Red line indicates the overall (grand) mean across all groups.</a:t>
            </a:r>
          </a:p>
        </p:txBody>
      </p:sp>
      <p:sp>
        <p:nvSpPr>
          <p:cNvPr name="TextBox 42" id="42"/>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17.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Null and Alternative Hypotheses</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17</a:t>
            </a:r>
          </a:p>
        </p:txBody>
      </p:sp>
      <p:sp>
        <p:nvSpPr>
          <p:cNvPr name="TextBox 6" id="6"/>
          <p:cNvSpPr txBox="true"/>
          <p:nvPr/>
        </p:nvSpPr>
        <p:spPr>
          <a:xfrm rot="0">
            <a:off x="952500" y="1133475"/>
            <a:ext cx="16383000" cy="689610"/>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In ANOVA, we test whether the means of three or more groups are statistically equal. Every hypothesis test starts with a clear question and two competing statements.</a:t>
            </a:r>
          </a:p>
        </p:txBody>
      </p:sp>
      <p:grpSp>
        <p:nvGrpSpPr>
          <p:cNvPr name="Group 7" id="7"/>
          <p:cNvGrpSpPr/>
          <p:nvPr/>
        </p:nvGrpSpPr>
        <p:grpSpPr>
          <a:xfrm rot="0">
            <a:off x="952500" y="2000250"/>
            <a:ext cx="16383000" cy="1047750"/>
            <a:chOff x="0" y="0"/>
            <a:chExt cx="21844000" cy="1397000"/>
          </a:xfrm>
        </p:grpSpPr>
        <p:sp>
          <p:nvSpPr>
            <p:cNvPr name="Freeform 8" id="8"/>
            <p:cNvSpPr/>
            <p:nvPr/>
          </p:nvSpPr>
          <p:spPr>
            <a:xfrm flipH="false" flipV="false" rot="0">
              <a:off x="0" y="0"/>
              <a:ext cx="21844000" cy="1397000"/>
            </a:xfrm>
            <a:custGeom>
              <a:avLst/>
              <a:gdLst/>
              <a:ahLst/>
              <a:cxnLst/>
              <a:rect r="r" b="b" t="t" l="l"/>
              <a:pathLst>
                <a:path h="1397000" w="21844000">
                  <a:moveTo>
                    <a:pt x="139700" y="0"/>
                  </a:moveTo>
                  <a:lnTo>
                    <a:pt x="21704300" y="0"/>
                  </a:lnTo>
                  <a:cubicBezTo>
                    <a:pt x="21781455" y="0"/>
                    <a:pt x="21844000" y="62546"/>
                    <a:pt x="21844000" y="139700"/>
                  </a:cubicBezTo>
                  <a:lnTo>
                    <a:pt x="21844000" y="1257300"/>
                  </a:lnTo>
                  <a:cubicBezTo>
                    <a:pt x="21844000" y="1334454"/>
                    <a:pt x="21781455" y="1397000"/>
                    <a:pt x="21704300" y="1397000"/>
                  </a:cubicBezTo>
                  <a:lnTo>
                    <a:pt x="139700" y="1397000"/>
                  </a:lnTo>
                  <a:cubicBezTo>
                    <a:pt x="62546" y="1397000"/>
                    <a:pt x="0" y="1334454"/>
                    <a:pt x="0" y="1257300"/>
                  </a:cubicBezTo>
                  <a:lnTo>
                    <a:pt x="0" y="139700"/>
                  </a:lnTo>
                  <a:cubicBezTo>
                    <a:pt x="0" y="62546"/>
                    <a:pt x="62546" y="0"/>
                    <a:pt x="139700" y="0"/>
                  </a:cubicBezTo>
                  <a:close/>
                </a:path>
              </a:pathLst>
            </a:custGeom>
            <a:solidFill>
              <a:srgbClr val="F5F7FA"/>
            </a:solidFill>
            <a:ln w="19050" cap="sq">
              <a:solidFill>
                <a:srgbClr val="D0D5DD"/>
              </a:solidFill>
              <a:prstDash val="solid"/>
              <a:miter/>
            </a:ln>
          </p:spPr>
        </p:sp>
      </p:grpSp>
      <p:sp>
        <p:nvSpPr>
          <p:cNvPr name="TextBox 9" id="9"/>
          <p:cNvSpPr txBox="true"/>
          <p:nvPr/>
        </p:nvSpPr>
        <p:spPr>
          <a:xfrm rot="0">
            <a:off x="1238250" y="2143125"/>
            <a:ext cx="7620000" cy="27432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1A2E5A"/>
                </a:solidFill>
                <a:latin typeface="Telegraf Bold"/>
                <a:ea typeface="Telegraf Bold"/>
                <a:cs typeface="Telegraf Bold"/>
                <a:sym typeface="Telegraf Bold"/>
              </a:rPr>
              <a:t>Step 1: In Plain Language</a:t>
            </a:r>
          </a:p>
        </p:txBody>
      </p:sp>
      <p:sp>
        <p:nvSpPr>
          <p:cNvPr name="TextBox 10" id="10"/>
          <p:cNvSpPr txBox="true"/>
          <p:nvPr/>
        </p:nvSpPr>
        <p:spPr>
          <a:xfrm rot="0">
            <a:off x="2000250" y="2466975"/>
            <a:ext cx="14287500" cy="404495"/>
          </a:xfrm>
          <a:prstGeom prst="rect">
            <a:avLst/>
          </a:prstGeom>
        </p:spPr>
        <p:txBody>
          <a:bodyPr anchor="t" rtlCol="false" tIns="0" lIns="0" bIns="0" rIns="0">
            <a:spAutoFit/>
          </a:bodyPr>
          <a:lstStyle/>
          <a:p>
            <a:pPr algn="ctr" marL="0" indent="0" lvl="0">
              <a:lnSpc>
                <a:spcPts val="2799"/>
              </a:lnSpc>
              <a:spcBef>
                <a:spcPct val="0"/>
              </a:spcBef>
            </a:pPr>
            <a:r>
              <a:rPr lang="en-US" sz="2799" strike="noStrike" u="none">
                <a:solidFill>
                  <a:srgbClr val="333333"/>
                </a:solidFill>
                <a:latin typeface="Telegraf"/>
                <a:ea typeface="Telegraf"/>
                <a:cs typeface="Telegraf"/>
                <a:sym typeface="Telegraf"/>
              </a:rPr>
              <a:t>Mean App A  =  Mean App B  =  Mean App C</a:t>
            </a:r>
          </a:p>
        </p:txBody>
      </p:sp>
      <p:sp>
        <p:nvSpPr>
          <p:cNvPr name="TextBox 11" id="11"/>
          <p:cNvSpPr txBox="true"/>
          <p:nvPr/>
        </p:nvSpPr>
        <p:spPr>
          <a:xfrm rot="0">
            <a:off x="8667750" y="3200400"/>
            <a:ext cx="952500" cy="366395"/>
          </a:xfrm>
          <a:prstGeom prst="rect">
            <a:avLst/>
          </a:prstGeom>
        </p:spPr>
        <p:txBody>
          <a:bodyPr anchor="t" rtlCol="false" tIns="0" lIns="0" bIns="0" rIns="0">
            <a:spAutoFit/>
          </a:bodyPr>
          <a:lstStyle/>
          <a:p>
            <a:pPr algn="ctr" marL="0" indent="0" lvl="0">
              <a:lnSpc>
                <a:spcPts val="2799"/>
              </a:lnSpc>
              <a:spcBef>
                <a:spcPct val="0"/>
              </a:spcBef>
            </a:pPr>
            <a:r>
              <a:rPr lang="en-US" sz="2799" strike="noStrike" u="none">
                <a:solidFill>
                  <a:srgbClr val="999999"/>
                </a:solidFill>
                <a:latin typeface="Aileron"/>
                <a:ea typeface="Aileron"/>
                <a:cs typeface="Aileron"/>
                <a:sym typeface="Aileron"/>
              </a:rPr>
              <a:t>↓</a:t>
            </a:r>
          </a:p>
        </p:txBody>
      </p:sp>
      <p:grpSp>
        <p:nvGrpSpPr>
          <p:cNvPr name="Group 12" id="12"/>
          <p:cNvGrpSpPr/>
          <p:nvPr/>
        </p:nvGrpSpPr>
        <p:grpSpPr>
          <a:xfrm rot="0">
            <a:off x="952500" y="3524250"/>
            <a:ext cx="16383000" cy="1047750"/>
            <a:chOff x="0" y="0"/>
            <a:chExt cx="21844000" cy="1397000"/>
          </a:xfrm>
        </p:grpSpPr>
        <p:sp>
          <p:nvSpPr>
            <p:cNvPr name="Freeform 13" id="13"/>
            <p:cNvSpPr/>
            <p:nvPr/>
          </p:nvSpPr>
          <p:spPr>
            <a:xfrm flipH="false" flipV="false" rot="0">
              <a:off x="0" y="0"/>
              <a:ext cx="21844000" cy="1397000"/>
            </a:xfrm>
            <a:custGeom>
              <a:avLst/>
              <a:gdLst/>
              <a:ahLst/>
              <a:cxnLst/>
              <a:rect r="r" b="b" t="t" l="l"/>
              <a:pathLst>
                <a:path h="1397000" w="21844000">
                  <a:moveTo>
                    <a:pt x="139700" y="0"/>
                  </a:moveTo>
                  <a:lnTo>
                    <a:pt x="21704300" y="0"/>
                  </a:lnTo>
                  <a:cubicBezTo>
                    <a:pt x="21781455" y="0"/>
                    <a:pt x="21844000" y="62546"/>
                    <a:pt x="21844000" y="139700"/>
                  </a:cubicBezTo>
                  <a:lnTo>
                    <a:pt x="21844000" y="1257300"/>
                  </a:lnTo>
                  <a:cubicBezTo>
                    <a:pt x="21844000" y="1334454"/>
                    <a:pt x="21781455" y="1397000"/>
                    <a:pt x="21704300" y="1397000"/>
                  </a:cubicBezTo>
                  <a:lnTo>
                    <a:pt x="139700" y="1397000"/>
                  </a:lnTo>
                  <a:cubicBezTo>
                    <a:pt x="62546" y="1397000"/>
                    <a:pt x="0" y="1334454"/>
                    <a:pt x="0" y="1257300"/>
                  </a:cubicBezTo>
                  <a:lnTo>
                    <a:pt x="0" y="139700"/>
                  </a:lnTo>
                  <a:cubicBezTo>
                    <a:pt x="0" y="62546"/>
                    <a:pt x="62546" y="0"/>
                    <a:pt x="139700" y="0"/>
                  </a:cubicBezTo>
                  <a:close/>
                </a:path>
              </a:pathLst>
            </a:custGeom>
            <a:solidFill>
              <a:srgbClr val="EEF2FF"/>
            </a:solidFill>
            <a:ln w="19050" cap="sq">
              <a:solidFill>
                <a:srgbClr val="2145B2"/>
              </a:solidFill>
              <a:prstDash val="solid"/>
              <a:miter/>
            </a:ln>
          </p:spPr>
        </p:sp>
      </p:grpSp>
      <p:sp>
        <p:nvSpPr>
          <p:cNvPr name="TextBox 14" id="14"/>
          <p:cNvSpPr txBox="true"/>
          <p:nvPr/>
        </p:nvSpPr>
        <p:spPr>
          <a:xfrm rot="0">
            <a:off x="1238250" y="3667125"/>
            <a:ext cx="7620000" cy="27432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2145B2"/>
                </a:solidFill>
                <a:latin typeface="Telegraf Bold"/>
                <a:ea typeface="Telegraf Bold"/>
                <a:cs typeface="Telegraf Bold"/>
                <a:sym typeface="Telegraf Bold"/>
              </a:rPr>
              <a:t>Step 2: Formal Notation</a:t>
            </a:r>
          </a:p>
        </p:txBody>
      </p:sp>
      <p:sp>
        <p:nvSpPr>
          <p:cNvPr name="TextBox 15" id="15"/>
          <p:cNvSpPr txBox="true"/>
          <p:nvPr/>
        </p:nvSpPr>
        <p:spPr>
          <a:xfrm rot="0">
            <a:off x="2000250" y="3943350"/>
            <a:ext cx="14287500" cy="520065"/>
          </a:xfrm>
          <a:prstGeom prst="rect">
            <a:avLst/>
          </a:prstGeom>
        </p:spPr>
        <p:txBody>
          <a:bodyPr anchor="t" rtlCol="false" tIns="0" lIns="0" bIns="0" rIns="0">
            <a:spAutoFit/>
          </a:bodyPr>
          <a:lstStyle/>
          <a:p>
            <a:pPr algn="ctr" marL="0" indent="0" lvl="0">
              <a:lnSpc>
                <a:spcPts val="3600"/>
              </a:lnSpc>
              <a:spcBef>
                <a:spcPct val="0"/>
              </a:spcBef>
            </a:pPr>
            <a:r>
              <a:rPr lang="en-US" sz="3600" strike="noStrike" u="none">
                <a:solidFill>
                  <a:srgbClr val="2145B2"/>
                </a:solidFill>
                <a:latin typeface="Telegraf"/>
                <a:ea typeface="Telegraf"/>
                <a:cs typeface="Telegraf"/>
                <a:sym typeface="Telegraf"/>
              </a:rPr>
              <a:t>μ₁  =  μ₂  =  μ₃</a:t>
            </a:r>
          </a:p>
        </p:txBody>
      </p:sp>
      <p:grpSp>
        <p:nvGrpSpPr>
          <p:cNvPr name="Group 16" id="16"/>
          <p:cNvGrpSpPr/>
          <p:nvPr/>
        </p:nvGrpSpPr>
        <p:grpSpPr>
          <a:xfrm rot="0">
            <a:off x="952500" y="5048250"/>
            <a:ext cx="7810500" cy="1905000"/>
            <a:chOff x="0" y="0"/>
            <a:chExt cx="10414000" cy="2540000"/>
          </a:xfrm>
        </p:grpSpPr>
        <p:sp>
          <p:nvSpPr>
            <p:cNvPr name="Freeform 17" id="17"/>
            <p:cNvSpPr/>
            <p:nvPr/>
          </p:nvSpPr>
          <p:spPr>
            <a:xfrm flipH="false" flipV="false" rot="0">
              <a:off x="0" y="0"/>
              <a:ext cx="10414000" cy="2540000"/>
            </a:xfrm>
            <a:custGeom>
              <a:avLst/>
              <a:gdLst/>
              <a:ahLst/>
              <a:cxnLst/>
              <a:rect r="r" b="b" t="t" l="l"/>
              <a:pathLst>
                <a:path h="2540000" w="10414000">
                  <a:moveTo>
                    <a:pt x="254000" y="0"/>
                  </a:moveTo>
                  <a:lnTo>
                    <a:pt x="10160000" y="0"/>
                  </a:lnTo>
                  <a:cubicBezTo>
                    <a:pt x="10300281" y="0"/>
                    <a:pt x="10414000" y="113720"/>
                    <a:pt x="10414000" y="254000"/>
                  </a:cubicBezTo>
                  <a:lnTo>
                    <a:pt x="10414000" y="2286000"/>
                  </a:lnTo>
                  <a:cubicBezTo>
                    <a:pt x="10414000" y="2426280"/>
                    <a:pt x="10300281" y="2540000"/>
                    <a:pt x="10160000" y="2540000"/>
                  </a:cubicBezTo>
                  <a:lnTo>
                    <a:pt x="254000" y="2540000"/>
                  </a:lnTo>
                  <a:cubicBezTo>
                    <a:pt x="113720" y="2540000"/>
                    <a:pt x="0" y="2426280"/>
                    <a:pt x="0" y="2286000"/>
                  </a:cubicBezTo>
                  <a:lnTo>
                    <a:pt x="0" y="254000"/>
                  </a:lnTo>
                  <a:cubicBezTo>
                    <a:pt x="0" y="113720"/>
                    <a:pt x="113720" y="0"/>
                    <a:pt x="254000" y="0"/>
                  </a:cubicBezTo>
                  <a:close/>
                </a:path>
              </a:pathLst>
            </a:custGeom>
            <a:solidFill>
              <a:srgbClr val="FFFFFF"/>
            </a:solidFill>
            <a:ln w="28575" cap="sq">
              <a:solidFill>
                <a:srgbClr val="2145B2"/>
              </a:solidFill>
              <a:prstDash val="solid"/>
              <a:miter/>
            </a:ln>
          </p:spPr>
        </p:sp>
      </p:grpSp>
      <p:sp>
        <p:nvSpPr>
          <p:cNvPr name="TextBox 18" id="18"/>
          <p:cNvSpPr txBox="true"/>
          <p:nvPr/>
        </p:nvSpPr>
        <p:spPr>
          <a:xfrm rot="0">
            <a:off x="1285875" y="5305425"/>
            <a:ext cx="7143750" cy="313055"/>
          </a:xfrm>
          <a:prstGeom prst="rect">
            <a:avLst/>
          </a:prstGeom>
        </p:spPr>
        <p:txBody>
          <a:bodyPr anchor="t" rtlCol="false" tIns="0" lIns="0" bIns="0" rIns="0">
            <a:spAutoFit/>
          </a:bodyPr>
          <a:lstStyle/>
          <a:p>
            <a:pPr algn="ctr" marL="0" indent="0" lvl="0">
              <a:lnSpc>
                <a:spcPts val="2199"/>
              </a:lnSpc>
              <a:spcBef>
                <a:spcPct val="0"/>
              </a:spcBef>
            </a:pPr>
            <a:r>
              <a:rPr lang="en-US" b="true" sz="2199" strike="noStrike" u="none">
                <a:solidFill>
                  <a:srgbClr val="2145B2"/>
                </a:solidFill>
                <a:latin typeface="Telegraf Bold"/>
                <a:ea typeface="Telegraf Bold"/>
                <a:cs typeface="Telegraf Bold"/>
                <a:sym typeface="Telegraf Bold"/>
              </a:rPr>
              <a:t>Null Hypothesis (H₀)</a:t>
            </a:r>
          </a:p>
        </p:txBody>
      </p:sp>
      <p:sp>
        <p:nvSpPr>
          <p:cNvPr name="TextBox 19" id="19"/>
          <p:cNvSpPr txBox="true"/>
          <p:nvPr/>
        </p:nvSpPr>
        <p:spPr>
          <a:xfrm rot="0">
            <a:off x="1285875" y="5724525"/>
            <a:ext cx="7143750" cy="447675"/>
          </a:xfrm>
          <a:prstGeom prst="rect">
            <a:avLst/>
          </a:prstGeom>
        </p:spPr>
        <p:txBody>
          <a:bodyPr anchor="t" rtlCol="false" tIns="0" lIns="0" bIns="0" rIns="0">
            <a:spAutoFit/>
          </a:bodyPr>
          <a:lstStyle/>
          <a:p>
            <a:pPr algn="ctr" marL="0" indent="0" lvl="0">
              <a:lnSpc>
                <a:spcPts val="3000"/>
              </a:lnSpc>
              <a:spcBef>
                <a:spcPct val="0"/>
              </a:spcBef>
            </a:pPr>
            <a:r>
              <a:rPr lang="en-US" sz="3000" strike="noStrike" u="none">
                <a:solidFill>
                  <a:srgbClr val="2145B2"/>
                </a:solidFill>
                <a:latin typeface="Telegraf"/>
                <a:ea typeface="Telegraf"/>
                <a:cs typeface="Telegraf"/>
                <a:sym typeface="Telegraf"/>
              </a:rPr>
              <a:t>μ₁ = μ₂ = μ₃</a:t>
            </a:r>
          </a:p>
        </p:txBody>
      </p:sp>
      <p:sp>
        <p:nvSpPr>
          <p:cNvPr name="TextBox 20" id="20"/>
          <p:cNvSpPr txBox="true"/>
          <p:nvPr/>
        </p:nvSpPr>
        <p:spPr>
          <a:xfrm rot="0">
            <a:off x="1428750" y="6200775"/>
            <a:ext cx="6858000" cy="585470"/>
          </a:xfrm>
          <a:prstGeom prst="rect">
            <a:avLst/>
          </a:prstGeom>
        </p:spPr>
        <p:txBody>
          <a:bodyPr anchor="t" rtlCol="false" tIns="0" lIns="0" bIns="0" rIns="0">
            <a:spAutoFit/>
          </a:bodyPr>
          <a:lstStyle/>
          <a:p>
            <a:pPr algn="ctr" marL="0" indent="0" lvl="0">
              <a:lnSpc>
                <a:spcPts val="2380"/>
              </a:lnSpc>
              <a:spcBef>
                <a:spcPct val="0"/>
              </a:spcBef>
            </a:pPr>
            <a:r>
              <a:rPr lang="en-US" sz="1700" strike="noStrike" u="none">
                <a:solidFill>
                  <a:srgbClr val="555555"/>
                </a:solidFill>
                <a:latin typeface="Aileron"/>
                <a:ea typeface="Aileron"/>
                <a:cs typeface="Aileron"/>
                <a:sym typeface="Aileron"/>
              </a:rPr>
              <a:t>All group means are equal.</a:t>
            </a:r>
          </a:p>
          <a:p>
            <a:pPr algn="ctr" marL="0" indent="0" lvl="0">
              <a:lnSpc>
                <a:spcPts val="2380"/>
              </a:lnSpc>
              <a:spcBef>
                <a:spcPct val="0"/>
              </a:spcBef>
            </a:pPr>
            <a:r>
              <a:rPr lang="en-US" sz="1700" strike="noStrike" u="none">
                <a:solidFill>
                  <a:srgbClr val="555555"/>
                </a:solidFill>
                <a:latin typeface="Aileron"/>
                <a:ea typeface="Aileron"/>
                <a:cs typeface="Aileron"/>
                <a:sym typeface="Aileron"/>
              </a:rPr>
              <a:t>Any observed differences are due to random chance.</a:t>
            </a:r>
          </a:p>
        </p:txBody>
      </p:sp>
      <p:grpSp>
        <p:nvGrpSpPr>
          <p:cNvPr name="Group 21" id="21"/>
          <p:cNvGrpSpPr/>
          <p:nvPr/>
        </p:nvGrpSpPr>
        <p:grpSpPr>
          <a:xfrm rot="0">
            <a:off x="9525000" y="5048250"/>
            <a:ext cx="7810500" cy="1905000"/>
            <a:chOff x="0" y="0"/>
            <a:chExt cx="10414000" cy="2540000"/>
          </a:xfrm>
        </p:grpSpPr>
        <p:sp>
          <p:nvSpPr>
            <p:cNvPr name="Freeform 22" id="22"/>
            <p:cNvSpPr/>
            <p:nvPr/>
          </p:nvSpPr>
          <p:spPr>
            <a:xfrm flipH="false" flipV="false" rot="0">
              <a:off x="0" y="0"/>
              <a:ext cx="10414000" cy="2540000"/>
            </a:xfrm>
            <a:custGeom>
              <a:avLst/>
              <a:gdLst/>
              <a:ahLst/>
              <a:cxnLst/>
              <a:rect r="r" b="b" t="t" l="l"/>
              <a:pathLst>
                <a:path h="2540000" w="10414000">
                  <a:moveTo>
                    <a:pt x="254000" y="0"/>
                  </a:moveTo>
                  <a:lnTo>
                    <a:pt x="10160000" y="0"/>
                  </a:lnTo>
                  <a:cubicBezTo>
                    <a:pt x="10300281" y="0"/>
                    <a:pt x="10414000" y="113720"/>
                    <a:pt x="10414000" y="254000"/>
                  </a:cubicBezTo>
                  <a:lnTo>
                    <a:pt x="10414000" y="2286000"/>
                  </a:lnTo>
                  <a:cubicBezTo>
                    <a:pt x="10414000" y="2426280"/>
                    <a:pt x="10300281" y="2540000"/>
                    <a:pt x="10160000" y="2540000"/>
                  </a:cubicBezTo>
                  <a:lnTo>
                    <a:pt x="254000" y="2540000"/>
                  </a:lnTo>
                  <a:cubicBezTo>
                    <a:pt x="113720" y="2540000"/>
                    <a:pt x="0" y="2426280"/>
                    <a:pt x="0" y="2286000"/>
                  </a:cubicBezTo>
                  <a:lnTo>
                    <a:pt x="0" y="254000"/>
                  </a:lnTo>
                  <a:cubicBezTo>
                    <a:pt x="0" y="113720"/>
                    <a:pt x="113720" y="0"/>
                    <a:pt x="254000" y="0"/>
                  </a:cubicBezTo>
                  <a:close/>
                </a:path>
              </a:pathLst>
            </a:custGeom>
            <a:solidFill>
              <a:srgbClr val="FFFFFF"/>
            </a:solidFill>
            <a:ln w="28575" cap="sq">
              <a:solidFill>
                <a:srgbClr val="E67E22"/>
              </a:solidFill>
              <a:prstDash val="solid"/>
              <a:miter/>
            </a:ln>
          </p:spPr>
        </p:sp>
      </p:grpSp>
      <p:sp>
        <p:nvSpPr>
          <p:cNvPr name="TextBox 23" id="23"/>
          <p:cNvSpPr txBox="true"/>
          <p:nvPr/>
        </p:nvSpPr>
        <p:spPr>
          <a:xfrm rot="0">
            <a:off x="9858375" y="5305425"/>
            <a:ext cx="7143750" cy="313055"/>
          </a:xfrm>
          <a:prstGeom prst="rect">
            <a:avLst/>
          </a:prstGeom>
        </p:spPr>
        <p:txBody>
          <a:bodyPr anchor="t" rtlCol="false" tIns="0" lIns="0" bIns="0" rIns="0">
            <a:spAutoFit/>
          </a:bodyPr>
          <a:lstStyle/>
          <a:p>
            <a:pPr algn="ctr" marL="0" indent="0" lvl="0">
              <a:lnSpc>
                <a:spcPts val="2199"/>
              </a:lnSpc>
              <a:spcBef>
                <a:spcPct val="0"/>
              </a:spcBef>
            </a:pPr>
            <a:r>
              <a:rPr lang="en-US" b="true" sz="2199" strike="noStrike" u="none">
                <a:solidFill>
                  <a:srgbClr val="E67E22"/>
                </a:solidFill>
                <a:latin typeface="Telegraf Bold"/>
                <a:ea typeface="Telegraf Bold"/>
                <a:cs typeface="Telegraf Bold"/>
                <a:sym typeface="Telegraf Bold"/>
              </a:rPr>
              <a:t>Alternative Hypothesis (H₁)</a:t>
            </a:r>
          </a:p>
        </p:txBody>
      </p:sp>
      <p:sp>
        <p:nvSpPr>
          <p:cNvPr name="TextBox 24" id="24"/>
          <p:cNvSpPr txBox="true"/>
          <p:nvPr/>
        </p:nvSpPr>
        <p:spPr>
          <a:xfrm rot="0">
            <a:off x="9858375" y="5724525"/>
            <a:ext cx="7143750" cy="447675"/>
          </a:xfrm>
          <a:prstGeom prst="rect">
            <a:avLst/>
          </a:prstGeom>
        </p:spPr>
        <p:txBody>
          <a:bodyPr anchor="t" rtlCol="false" tIns="0" lIns="0" bIns="0" rIns="0">
            <a:spAutoFit/>
          </a:bodyPr>
          <a:lstStyle/>
          <a:p>
            <a:pPr algn="ctr" marL="0" indent="0" lvl="0">
              <a:lnSpc>
                <a:spcPts val="3000"/>
              </a:lnSpc>
              <a:spcBef>
                <a:spcPct val="0"/>
              </a:spcBef>
            </a:pPr>
            <a:r>
              <a:rPr lang="en-US" sz="3000" strike="noStrike" u="none">
                <a:solidFill>
                  <a:srgbClr val="E67E22"/>
                </a:solidFill>
                <a:latin typeface="Telegraf"/>
                <a:ea typeface="Telegraf"/>
                <a:cs typeface="Telegraf"/>
                <a:sym typeface="Telegraf"/>
              </a:rPr>
              <a:t>At least one μ differs</a:t>
            </a:r>
          </a:p>
        </p:txBody>
      </p:sp>
      <p:sp>
        <p:nvSpPr>
          <p:cNvPr name="TextBox 25" id="25"/>
          <p:cNvSpPr txBox="true"/>
          <p:nvPr/>
        </p:nvSpPr>
        <p:spPr>
          <a:xfrm rot="0">
            <a:off x="10001250" y="6200775"/>
            <a:ext cx="6858000" cy="585470"/>
          </a:xfrm>
          <a:prstGeom prst="rect">
            <a:avLst/>
          </a:prstGeom>
        </p:spPr>
        <p:txBody>
          <a:bodyPr anchor="t" rtlCol="false" tIns="0" lIns="0" bIns="0" rIns="0">
            <a:spAutoFit/>
          </a:bodyPr>
          <a:lstStyle/>
          <a:p>
            <a:pPr algn="ctr" marL="0" indent="0" lvl="0">
              <a:lnSpc>
                <a:spcPts val="2380"/>
              </a:lnSpc>
              <a:spcBef>
                <a:spcPct val="0"/>
              </a:spcBef>
            </a:pPr>
            <a:r>
              <a:rPr lang="en-US" sz="1700" strike="noStrike" u="none">
                <a:solidFill>
                  <a:srgbClr val="555555"/>
                </a:solidFill>
                <a:latin typeface="Aileron"/>
                <a:ea typeface="Aileron"/>
                <a:cs typeface="Aileron"/>
                <a:sym typeface="Aileron"/>
              </a:rPr>
              <a:t>At least one group mean is significantly</a:t>
            </a:r>
          </a:p>
          <a:p>
            <a:pPr algn="ctr" marL="0" indent="0" lvl="0">
              <a:lnSpc>
                <a:spcPts val="2380"/>
              </a:lnSpc>
              <a:spcBef>
                <a:spcPct val="0"/>
              </a:spcBef>
            </a:pPr>
            <a:r>
              <a:rPr lang="en-US" sz="1700" strike="noStrike" u="none">
                <a:solidFill>
                  <a:srgbClr val="555555"/>
                </a:solidFill>
                <a:latin typeface="Aileron"/>
                <a:ea typeface="Aileron"/>
                <a:cs typeface="Aileron"/>
                <a:sym typeface="Aileron"/>
              </a:rPr>
              <a:t>different from the others.</a:t>
            </a:r>
          </a:p>
        </p:txBody>
      </p:sp>
      <p:grpSp>
        <p:nvGrpSpPr>
          <p:cNvPr name="Group 26" id="26"/>
          <p:cNvGrpSpPr/>
          <p:nvPr/>
        </p:nvGrpSpPr>
        <p:grpSpPr>
          <a:xfrm rot="0">
            <a:off x="952500" y="7429500"/>
            <a:ext cx="16383000" cy="857250"/>
            <a:chOff x="0" y="0"/>
            <a:chExt cx="21844000" cy="1143000"/>
          </a:xfrm>
        </p:grpSpPr>
        <p:sp>
          <p:nvSpPr>
            <p:cNvPr name="Freeform 27" id="27"/>
            <p:cNvSpPr/>
            <p:nvPr/>
          </p:nvSpPr>
          <p:spPr>
            <a:xfrm flipH="false" flipV="false" rot="0">
              <a:off x="0" y="0"/>
              <a:ext cx="21844000" cy="1143000"/>
            </a:xfrm>
            <a:custGeom>
              <a:avLst/>
              <a:gdLst/>
              <a:ahLst/>
              <a:cxnLst/>
              <a:rect r="r" b="b" t="t" l="l"/>
              <a:pathLst>
                <a:path h="1143000" w="21844000">
                  <a:moveTo>
                    <a:pt x="114300" y="0"/>
                  </a:moveTo>
                  <a:lnTo>
                    <a:pt x="21729700" y="0"/>
                  </a:lnTo>
                  <a:cubicBezTo>
                    <a:pt x="21792826" y="0"/>
                    <a:pt x="21844000" y="51174"/>
                    <a:pt x="21844000" y="114300"/>
                  </a:cubicBezTo>
                  <a:lnTo>
                    <a:pt x="21844000" y="1028700"/>
                  </a:lnTo>
                  <a:cubicBezTo>
                    <a:pt x="21844000" y="1091826"/>
                    <a:pt x="21792826" y="1143000"/>
                    <a:pt x="21729700" y="1143000"/>
                  </a:cubicBezTo>
                  <a:lnTo>
                    <a:pt x="114300" y="1143000"/>
                  </a:lnTo>
                  <a:cubicBezTo>
                    <a:pt x="51174" y="1143000"/>
                    <a:pt x="0" y="1091826"/>
                    <a:pt x="0" y="1028700"/>
                  </a:cubicBezTo>
                  <a:lnTo>
                    <a:pt x="0" y="114300"/>
                  </a:lnTo>
                  <a:cubicBezTo>
                    <a:pt x="0" y="51174"/>
                    <a:pt x="51174" y="0"/>
                    <a:pt x="114300" y="0"/>
                  </a:cubicBezTo>
                  <a:close/>
                </a:path>
              </a:pathLst>
            </a:custGeom>
            <a:solidFill>
              <a:srgbClr val="1A2E5A"/>
            </a:solidFill>
          </p:spPr>
        </p:sp>
      </p:grpSp>
      <p:sp>
        <p:nvSpPr>
          <p:cNvPr name="TextBox 28" id="28"/>
          <p:cNvSpPr txBox="true"/>
          <p:nvPr/>
        </p:nvSpPr>
        <p:spPr>
          <a:xfrm rot="0">
            <a:off x="1524000" y="7705725"/>
            <a:ext cx="15240000" cy="313055"/>
          </a:xfrm>
          <a:prstGeom prst="rect">
            <a:avLst/>
          </a:prstGeom>
        </p:spPr>
        <p:txBody>
          <a:bodyPr anchor="t" rtlCol="false" tIns="0" lIns="0" bIns="0" rIns="0">
            <a:spAutoFit/>
          </a:bodyPr>
          <a:lstStyle/>
          <a:p>
            <a:pPr algn="ctr" marL="0" indent="0" lvl="0">
              <a:lnSpc>
                <a:spcPts val="2199"/>
              </a:lnSpc>
              <a:spcBef>
                <a:spcPct val="0"/>
              </a:spcBef>
            </a:pPr>
            <a:r>
              <a:rPr lang="en-US" sz="2199" strike="noStrike" u="none">
                <a:solidFill>
                  <a:srgbClr val="FFFFFF"/>
                </a:solidFill>
                <a:latin typeface="Telegraf"/>
                <a:ea typeface="Telegraf"/>
                <a:cs typeface="Telegraf"/>
                <a:sym typeface="Telegraf"/>
              </a:rPr>
              <a:t>If F is large enough (p &lt; 0.05)  →  Reject H₀  →  Conclude: groups are significantly different</a:t>
            </a:r>
          </a:p>
        </p:txBody>
      </p:sp>
      <p:grpSp>
        <p:nvGrpSpPr>
          <p:cNvPr name="Group 29" id="29"/>
          <p:cNvGrpSpPr/>
          <p:nvPr/>
        </p:nvGrpSpPr>
        <p:grpSpPr>
          <a:xfrm rot="0">
            <a:off x="952500" y="8667750"/>
            <a:ext cx="16383000" cy="762000"/>
            <a:chOff x="0" y="0"/>
            <a:chExt cx="21844000" cy="1016000"/>
          </a:xfrm>
        </p:grpSpPr>
        <p:sp>
          <p:nvSpPr>
            <p:cNvPr name="Freeform 30" id="30"/>
            <p:cNvSpPr/>
            <p:nvPr/>
          </p:nvSpPr>
          <p:spPr>
            <a:xfrm flipH="false" flipV="false" rot="0">
              <a:off x="0" y="0"/>
              <a:ext cx="21844000" cy="1016000"/>
            </a:xfrm>
            <a:custGeom>
              <a:avLst/>
              <a:gdLst/>
              <a:ahLst/>
              <a:cxnLst/>
              <a:rect r="r" b="b" t="t" l="l"/>
              <a:pathLst>
                <a:path h="1016000" w="21844000">
                  <a:moveTo>
                    <a:pt x="101600" y="0"/>
                  </a:moveTo>
                  <a:lnTo>
                    <a:pt x="21742400" y="0"/>
                  </a:lnTo>
                  <a:cubicBezTo>
                    <a:pt x="21798513" y="0"/>
                    <a:pt x="21844000" y="45488"/>
                    <a:pt x="21844000" y="101600"/>
                  </a:cubicBezTo>
                  <a:lnTo>
                    <a:pt x="21844000" y="914400"/>
                  </a:lnTo>
                  <a:cubicBezTo>
                    <a:pt x="21844000" y="970512"/>
                    <a:pt x="21798513" y="1016000"/>
                    <a:pt x="21742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EEF2FF"/>
            </a:solidFill>
            <a:ln w="19050" cap="sq">
              <a:solidFill>
                <a:srgbClr val="2145B2"/>
              </a:solidFill>
              <a:prstDash val="solid"/>
              <a:miter/>
            </a:ln>
          </p:spPr>
        </p:sp>
      </p:grpSp>
      <p:sp>
        <p:nvSpPr>
          <p:cNvPr name="TextBox 31" id="31"/>
          <p:cNvSpPr txBox="true"/>
          <p:nvPr/>
        </p:nvSpPr>
        <p:spPr>
          <a:xfrm rot="0">
            <a:off x="1524000" y="8915400"/>
            <a:ext cx="15240000" cy="266700"/>
          </a:xfrm>
          <a:prstGeom prst="rect">
            <a:avLst/>
          </a:prstGeom>
        </p:spPr>
        <p:txBody>
          <a:bodyPr anchor="t" rtlCol="false" tIns="0" lIns="0" bIns="0" rIns="0">
            <a:spAutoFit/>
          </a:bodyPr>
          <a:lstStyle/>
          <a:p>
            <a:pPr algn="ctr" marL="0" indent="0" lvl="0">
              <a:lnSpc>
                <a:spcPts val="2160"/>
              </a:lnSpc>
              <a:spcBef>
                <a:spcPct val="0"/>
              </a:spcBef>
            </a:pPr>
            <a:r>
              <a:rPr lang="en-US" b="true" sz="1800" strike="noStrike" u="none">
                <a:solidFill>
                  <a:srgbClr val="1A2E5A"/>
                </a:solidFill>
                <a:latin typeface="Aileron Bold"/>
                <a:ea typeface="Aileron Bold"/>
                <a:cs typeface="Aileron Bold"/>
                <a:sym typeface="Aileron Bold"/>
              </a:rPr>
              <a:t>Remember:</a:t>
            </a:r>
            <a:r>
              <a:rPr lang="en-US" sz="1800" strike="noStrike" u="none">
                <a:solidFill>
                  <a:srgbClr val="1A2E5A"/>
                </a:solidFill>
                <a:latin typeface="Aileron"/>
                <a:ea typeface="Aileron"/>
                <a:cs typeface="Aileron"/>
                <a:sym typeface="Aileron"/>
              </a:rPr>
              <a:t> Every statistical method answers a specific question. ANOVA asks: are the group means truly different, or is it just noise?</a:t>
            </a:r>
          </a:p>
        </p:txBody>
      </p:sp>
      <p:sp>
        <p:nvSpPr>
          <p:cNvPr name="TextBox 32" id="32"/>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18.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ANOVA Test Statistic</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18</a:t>
            </a:r>
          </a:p>
        </p:txBody>
      </p:sp>
      <p:sp>
        <p:nvSpPr>
          <p:cNvPr name="TextBox 6" id="6"/>
          <p:cNvSpPr txBox="true"/>
          <p:nvPr/>
        </p:nvSpPr>
        <p:spPr>
          <a:xfrm rot="0">
            <a:off x="952500" y="1133475"/>
            <a:ext cx="16383000" cy="337185"/>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The F-statistic is the key measure in ANOVA. It quantifies how much group means differ relative to the variation within groups.</a:t>
            </a:r>
          </a:p>
        </p:txBody>
      </p:sp>
      <p:grpSp>
        <p:nvGrpSpPr>
          <p:cNvPr name="Group 7" id="7"/>
          <p:cNvGrpSpPr/>
          <p:nvPr/>
        </p:nvGrpSpPr>
        <p:grpSpPr>
          <a:xfrm rot="0">
            <a:off x="952500" y="2000250"/>
            <a:ext cx="16383000" cy="1238250"/>
            <a:chOff x="0" y="0"/>
            <a:chExt cx="21844000" cy="1651000"/>
          </a:xfrm>
        </p:grpSpPr>
        <p:sp>
          <p:nvSpPr>
            <p:cNvPr name="Freeform 8" id="8"/>
            <p:cNvSpPr/>
            <p:nvPr/>
          </p:nvSpPr>
          <p:spPr>
            <a:xfrm flipH="false" flipV="false" rot="0">
              <a:off x="0" y="0"/>
              <a:ext cx="21844000" cy="1651000"/>
            </a:xfrm>
            <a:custGeom>
              <a:avLst/>
              <a:gdLst/>
              <a:ahLst/>
              <a:cxnLst/>
              <a:rect r="r" b="b" t="t" l="l"/>
              <a:pathLst>
                <a:path h="1651000" w="21844000">
                  <a:moveTo>
                    <a:pt x="165100" y="0"/>
                  </a:moveTo>
                  <a:lnTo>
                    <a:pt x="21678900" y="0"/>
                  </a:lnTo>
                  <a:cubicBezTo>
                    <a:pt x="21770082" y="0"/>
                    <a:pt x="21844000" y="73918"/>
                    <a:pt x="21844000" y="165100"/>
                  </a:cubicBezTo>
                  <a:lnTo>
                    <a:pt x="21844000" y="1485900"/>
                  </a:lnTo>
                  <a:cubicBezTo>
                    <a:pt x="21844000" y="1577082"/>
                    <a:pt x="21770082" y="1651000"/>
                    <a:pt x="21678900" y="1651000"/>
                  </a:cubicBezTo>
                  <a:lnTo>
                    <a:pt x="165100" y="1651000"/>
                  </a:lnTo>
                  <a:cubicBezTo>
                    <a:pt x="73918" y="1651000"/>
                    <a:pt x="0" y="1577082"/>
                    <a:pt x="0" y="1485900"/>
                  </a:cubicBezTo>
                  <a:lnTo>
                    <a:pt x="0" y="165100"/>
                  </a:lnTo>
                  <a:cubicBezTo>
                    <a:pt x="0" y="73918"/>
                    <a:pt x="73918" y="0"/>
                    <a:pt x="165100" y="0"/>
                  </a:cubicBezTo>
                  <a:close/>
                </a:path>
              </a:pathLst>
            </a:custGeom>
            <a:solidFill>
              <a:srgbClr val="F5F7FA"/>
            </a:solidFill>
            <a:ln w="19050" cap="sq">
              <a:solidFill>
                <a:srgbClr val="D0D5DD"/>
              </a:solidFill>
              <a:prstDash val="solid"/>
              <a:miter/>
            </a:ln>
          </p:spPr>
        </p:sp>
      </p:grpSp>
      <p:sp>
        <p:nvSpPr>
          <p:cNvPr name="TextBox 9" id="9"/>
          <p:cNvSpPr txBox="true"/>
          <p:nvPr/>
        </p:nvSpPr>
        <p:spPr>
          <a:xfrm rot="0">
            <a:off x="1524000" y="2286000"/>
            <a:ext cx="152400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F-Statistic Formula</a:t>
            </a:r>
          </a:p>
        </p:txBody>
      </p:sp>
      <p:sp>
        <p:nvSpPr>
          <p:cNvPr name="TextBox 10" id="10"/>
          <p:cNvSpPr txBox="true"/>
          <p:nvPr/>
        </p:nvSpPr>
        <p:spPr>
          <a:xfrm rot="0">
            <a:off x="1524000" y="2562225"/>
            <a:ext cx="15240000" cy="404495"/>
          </a:xfrm>
          <a:prstGeom prst="rect">
            <a:avLst/>
          </a:prstGeom>
        </p:spPr>
        <p:txBody>
          <a:bodyPr anchor="t" rtlCol="false" tIns="0" lIns="0" bIns="0" rIns="0">
            <a:spAutoFit/>
          </a:bodyPr>
          <a:lstStyle/>
          <a:p>
            <a:pPr algn="ctr" marL="0" indent="0" lvl="0">
              <a:lnSpc>
                <a:spcPts val="2799"/>
              </a:lnSpc>
              <a:spcBef>
                <a:spcPct val="0"/>
              </a:spcBef>
            </a:pPr>
            <a:r>
              <a:rPr lang="en-US" sz="2799" strike="noStrike" u="none">
                <a:solidFill>
                  <a:srgbClr val="1A2E5A"/>
                </a:solidFill>
                <a:latin typeface="Telegraf"/>
                <a:ea typeface="Telegraf"/>
                <a:cs typeface="Telegraf"/>
                <a:sym typeface="Telegraf"/>
              </a:rPr>
              <a:t>F  =  Between-Group Variance (MSB)  /  Within-Group Variance (MSW)</a:t>
            </a:r>
          </a:p>
        </p:txBody>
      </p:sp>
      <p:grpSp>
        <p:nvGrpSpPr>
          <p:cNvPr name="Group 11" id="11"/>
          <p:cNvGrpSpPr/>
          <p:nvPr/>
        </p:nvGrpSpPr>
        <p:grpSpPr>
          <a:xfrm rot="0">
            <a:off x="952500" y="3524250"/>
            <a:ext cx="16383000" cy="666750"/>
            <a:chOff x="0" y="0"/>
            <a:chExt cx="21844000" cy="889000"/>
          </a:xfrm>
        </p:grpSpPr>
        <p:sp>
          <p:nvSpPr>
            <p:cNvPr name="Freeform 12" id="12"/>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EEF2FF"/>
            </a:solidFill>
            <a:ln w="19050" cap="sq">
              <a:solidFill>
                <a:srgbClr val="2145B2"/>
              </a:solidFill>
              <a:prstDash val="solid"/>
              <a:miter/>
            </a:ln>
          </p:spPr>
        </p:sp>
      </p:grpSp>
      <p:sp>
        <p:nvSpPr>
          <p:cNvPr name="TextBox 13" id="13"/>
          <p:cNvSpPr txBox="true"/>
          <p:nvPr/>
        </p:nvSpPr>
        <p:spPr>
          <a:xfrm rot="0">
            <a:off x="1524000" y="3676650"/>
            <a:ext cx="15240000" cy="356235"/>
          </a:xfrm>
          <a:prstGeom prst="rect">
            <a:avLst/>
          </a:prstGeom>
        </p:spPr>
        <p:txBody>
          <a:bodyPr anchor="t" rtlCol="false" tIns="0" lIns="0" bIns="0" rIns="0">
            <a:spAutoFit/>
          </a:bodyPr>
          <a:lstStyle/>
          <a:p>
            <a:pPr algn="ctr" marL="0" indent="0" lvl="0">
              <a:lnSpc>
                <a:spcPts val="2400"/>
              </a:lnSpc>
              <a:spcBef>
                <a:spcPct val="0"/>
              </a:spcBef>
            </a:pPr>
            <a:r>
              <a:rPr lang="en-US" sz="2400" strike="noStrike" u="none">
                <a:solidFill>
                  <a:srgbClr val="2145B2"/>
                </a:solidFill>
                <a:latin typeface="Telegraf"/>
                <a:ea typeface="Telegraf"/>
                <a:cs typeface="Telegraf"/>
                <a:sym typeface="Telegraf"/>
              </a:rPr>
              <a:t>F  =  Signal / Noise  =  Real Differences / Random Variation</a:t>
            </a:r>
          </a:p>
        </p:txBody>
      </p:sp>
      <p:grpSp>
        <p:nvGrpSpPr>
          <p:cNvPr name="Group 14" id="14"/>
          <p:cNvGrpSpPr/>
          <p:nvPr/>
        </p:nvGrpSpPr>
        <p:grpSpPr>
          <a:xfrm rot="0">
            <a:off x="952500" y="4572000"/>
            <a:ext cx="16383000" cy="1714500"/>
            <a:chOff x="0" y="0"/>
            <a:chExt cx="21844000" cy="2286000"/>
          </a:xfrm>
        </p:grpSpPr>
        <p:sp>
          <p:nvSpPr>
            <p:cNvPr name="Freeform 15" id="15"/>
            <p:cNvSpPr/>
            <p:nvPr/>
          </p:nvSpPr>
          <p:spPr>
            <a:xfrm flipH="false" flipV="false" rot="0">
              <a:off x="0" y="0"/>
              <a:ext cx="21844000" cy="2286000"/>
            </a:xfrm>
            <a:custGeom>
              <a:avLst/>
              <a:gdLst/>
              <a:ahLst/>
              <a:cxnLst/>
              <a:rect r="r" b="b" t="t" l="l"/>
              <a:pathLst>
                <a:path h="2286000" w="21844000">
                  <a:moveTo>
                    <a:pt x="228600" y="0"/>
                  </a:moveTo>
                  <a:lnTo>
                    <a:pt x="21615400" y="0"/>
                  </a:lnTo>
                  <a:cubicBezTo>
                    <a:pt x="21741653" y="0"/>
                    <a:pt x="21844000" y="102348"/>
                    <a:pt x="21844000" y="228600"/>
                  </a:cubicBezTo>
                  <a:lnTo>
                    <a:pt x="21844000" y="2057400"/>
                  </a:lnTo>
                  <a:cubicBezTo>
                    <a:pt x="21844000" y="2183652"/>
                    <a:pt x="21741653" y="2286000"/>
                    <a:pt x="21615400" y="2286000"/>
                  </a:cubicBezTo>
                  <a:lnTo>
                    <a:pt x="228600" y="2286000"/>
                  </a:lnTo>
                  <a:cubicBezTo>
                    <a:pt x="102348" y="2286000"/>
                    <a:pt x="0" y="2183652"/>
                    <a:pt x="0" y="2057400"/>
                  </a:cubicBezTo>
                  <a:lnTo>
                    <a:pt x="0" y="228600"/>
                  </a:lnTo>
                  <a:cubicBezTo>
                    <a:pt x="0" y="102348"/>
                    <a:pt x="102348" y="0"/>
                    <a:pt x="228600" y="0"/>
                  </a:cubicBezTo>
                  <a:close/>
                </a:path>
              </a:pathLst>
            </a:custGeom>
            <a:solidFill>
              <a:srgbClr val="1A2E5A"/>
            </a:solidFill>
          </p:spPr>
        </p:sp>
      </p:grpSp>
      <p:sp>
        <p:nvSpPr>
          <p:cNvPr name="TextBox 16" id="16"/>
          <p:cNvSpPr txBox="true"/>
          <p:nvPr/>
        </p:nvSpPr>
        <p:spPr>
          <a:xfrm rot="0">
            <a:off x="1238250" y="4733925"/>
            <a:ext cx="1524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FFFFFF"/>
                </a:solidFill>
                <a:latin typeface="Telegraf Bold"/>
                <a:ea typeface="Telegraf Bold"/>
                <a:cs typeface="Telegraf Bold"/>
                <a:sym typeface="Telegraf Bold"/>
              </a:rPr>
              <a:t>Why does a large F mean groups are different?</a:t>
            </a:r>
          </a:p>
        </p:txBody>
      </p:sp>
      <p:sp>
        <p:nvSpPr>
          <p:cNvPr name="TextBox 17" id="17"/>
          <p:cNvSpPr txBox="true"/>
          <p:nvPr/>
        </p:nvSpPr>
        <p:spPr>
          <a:xfrm rot="0">
            <a:off x="1524000" y="5124450"/>
            <a:ext cx="15240000" cy="274320"/>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A0B4D6"/>
                </a:solidFill>
                <a:latin typeface="Telegraf"/>
                <a:ea typeface="Telegraf"/>
                <a:cs typeface="Telegraf"/>
                <a:sym typeface="Telegraf"/>
              </a:rPr>
              <a:t>Large F means:</a:t>
            </a:r>
          </a:p>
        </p:txBody>
      </p:sp>
      <p:sp>
        <p:nvSpPr>
          <p:cNvPr name="TextBox 18" id="18"/>
          <p:cNvSpPr txBox="true"/>
          <p:nvPr/>
        </p:nvSpPr>
        <p:spPr>
          <a:xfrm rot="0">
            <a:off x="1524000" y="5457825"/>
            <a:ext cx="15240000" cy="447675"/>
          </a:xfrm>
          <a:prstGeom prst="rect">
            <a:avLst/>
          </a:prstGeom>
        </p:spPr>
        <p:txBody>
          <a:bodyPr anchor="t" rtlCol="false" tIns="0" lIns="0" bIns="0" rIns="0">
            <a:spAutoFit/>
          </a:bodyPr>
          <a:lstStyle/>
          <a:p>
            <a:pPr algn="ctr" marL="0" indent="0" lvl="0">
              <a:lnSpc>
                <a:spcPts val="3000"/>
              </a:lnSpc>
              <a:spcBef>
                <a:spcPct val="0"/>
              </a:spcBef>
            </a:pPr>
            <a:r>
              <a:rPr lang="en-US" sz="3000" strike="noStrike" u="none">
                <a:solidFill>
                  <a:srgbClr val="FFFFFF"/>
                </a:solidFill>
                <a:latin typeface="Telegraf"/>
                <a:ea typeface="Telegraf"/>
                <a:cs typeface="Telegraf"/>
                <a:sym typeface="Telegraf"/>
              </a:rPr>
              <a:t>Differences between groups are MUCH LARGER than random variation.</a:t>
            </a:r>
          </a:p>
        </p:txBody>
      </p:sp>
      <p:sp>
        <p:nvSpPr>
          <p:cNvPr name="TextBox 19" id="19"/>
          <p:cNvSpPr txBox="true"/>
          <p:nvPr/>
        </p:nvSpPr>
        <p:spPr>
          <a:xfrm rot="0">
            <a:off x="1524000" y="6010275"/>
            <a:ext cx="1524000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A0B4D6"/>
                </a:solidFill>
                <a:latin typeface="Aileron"/>
                <a:ea typeface="Aileron"/>
                <a:cs typeface="Aileron"/>
                <a:sym typeface="Aileron"/>
              </a:rPr>
              <a:t>The signal is strong enough to be heard above the noise.</a:t>
            </a:r>
          </a:p>
        </p:txBody>
      </p:sp>
      <p:grpSp>
        <p:nvGrpSpPr>
          <p:cNvPr name="Group 20" id="20"/>
          <p:cNvGrpSpPr/>
          <p:nvPr/>
        </p:nvGrpSpPr>
        <p:grpSpPr>
          <a:xfrm rot="0">
            <a:off x="952500" y="6667500"/>
            <a:ext cx="7810500" cy="1428750"/>
            <a:chOff x="0" y="0"/>
            <a:chExt cx="10414000" cy="1905000"/>
          </a:xfrm>
        </p:grpSpPr>
        <p:sp>
          <p:nvSpPr>
            <p:cNvPr name="Freeform 21" id="21"/>
            <p:cNvSpPr/>
            <p:nvPr/>
          </p:nvSpPr>
          <p:spPr>
            <a:xfrm flipH="false" flipV="false" rot="0">
              <a:off x="0" y="0"/>
              <a:ext cx="10414000" cy="1905000"/>
            </a:xfrm>
            <a:custGeom>
              <a:avLst/>
              <a:gdLst/>
              <a:ahLst/>
              <a:cxnLst/>
              <a:rect r="r" b="b" t="t" l="l"/>
              <a:pathLst>
                <a:path h="1905000" w="10414000">
                  <a:moveTo>
                    <a:pt x="152400" y="0"/>
                  </a:moveTo>
                  <a:lnTo>
                    <a:pt x="10261600" y="0"/>
                  </a:lnTo>
                  <a:cubicBezTo>
                    <a:pt x="10345769" y="0"/>
                    <a:pt x="10414000" y="85290"/>
                    <a:pt x="10414000" y="190500"/>
                  </a:cubicBezTo>
                  <a:lnTo>
                    <a:pt x="10414000" y="1714500"/>
                  </a:lnTo>
                  <a:cubicBezTo>
                    <a:pt x="10414000" y="1819710"/>
                    <a:pt x="10345769" y="1905000"/>
                    <a:pt x="10261600" y="1905000"/>
                  </a:cubicBezTo>
                  <a:lnTo>
                    <a:pt x="152400" y="1905000"/>
                  </a:lnTo>
                  <a:cubicBezTo>
                    <a:pt x="68232" y="1905000"/>
                    <a:pt x="0" y="1819710"/>
                    <a:pt x="0" y="1714500"/>
                  </a:cubicBezTo>
                  <a:lnTo>
                    <a:pt x="0" y="190500"/>
                  </a:lnTo>
                  <a:cubicBezTo>
                    <a:pt x="0" y="85290"/>
                    <a:pt x="68232" y="0"/>
                    <a:pt x="152400" y="0"/>
                  </a:cubicBezTo>
                  <a:close/>
                </a:path>
              </a:pathLst>
            </a:custGeom>
            <a:solidFill>
              <a:srgbClr val="27AE60"/>
            </a:solidFill>
          </p:spPr>
        </p:sp>
      </p:grpSp>
      <p:sp>
        <p:nvSpPr>
          <p:cNvPr name="TextBox 22" id="22"/>
          <p:cNvSpPr txBox="true"/>
          <p:nvPr/>
        </p:nvSpPr>
        <p:spPr>
          <a:xfrm rot="0">
            <a:off x="1285875" y="6962775"/>
            <a:ext cx="7143750" cy="356235"/>
          </a:xfrm>
          <a:prstGeom prst="rect">
            <a:avLst/>
          </a:prstGeom>
        </p:spPr>
        <p:txBody>
          <a:bodyPr anchor="t" rtlCol="false" tIns="0" lIns="0" bIns="0" rIns="0">
            <a:spAutoFit/>
          </a:bodyPr>
          <a:lstStyle/>
          <a:p>
            <a:pPr algn="ctr" marL="0" indent="0" lvl="0">
              <a:lnSpc>
                <a:spcPts val="2400"/>
              </a:lnSpc>
              <a:spcBef>
                <a:spcPct val="0"/>
              </a:spcBef>
            </a:pPr>
            <a:r>
              <a:rPr lang="en-US" b="true" sz="2400" strike="noStrike" u="none">
                <a:solidFill>
                  <a:srgbClr val="FFFFFF"/>
                </a:solidFill>
                <a:latin typeface="Telegraf Bold"/>
                <a:ea typeface="Telegraf Bold"/>
                <a:cs typeface="Telegraf Bold"/>
                <a:sym typeface="Telegraf Bold"/>
              </a:rPr>
              <a:t>F is LARGE</a:t>
            </a:r>
          </a:p>
        </p:txBody>
      </p:sp>
      <p:sp>
        <p:nvSpPr>
          <p:cNvPr name="TextBox 23" id="23"/>
          <p:cNvSpPr txBox="true"/>
          <p:nvPr/>
        </p:nvSpPr>
        <p:spPr>
          <a:xfrm rot="0">
            <a:off x="1285875" y="7362825"/>
            <a:ext cx="7143750" cy="586740"/>
          </a:xfrm>
          <a:prstGeom prst="rect">
            <a:avLst/>
          </a:prstGeom>
        </p:spPr>
        <p:txBody>
          <a:bodyPr anchor="t" rtlCol="false" tIns="0" lIns="0" bIns="0" rIns="0">
            <a:spAutoFit/>
          </a:bodyPr>
          <a:lstStyle/>
          <a:p>
            <a:pPr algn="ctr" marL="0" indent="0" lvl="0">
              <a:lnSpc>
                <a:spcPts val="2340"/>
              </a:lnSpc>
              <a:spcBef>
                <a:spcPct val="0"/>
              </a:spcBef>
            </a:pPr>
            <a:r>
              <a:rPr lang="en-US" sz="1800" strike="noStrike" u="none">
                <a:solidFill>
                  <a:srgbClr val="FFFFFF"/>
                </a:solidFill>
                <a:latin typeface="Aileron"/>
                <a:ea typeface="Aileron"/>
                <a:cs typeface="Aileron"/>
                <a:sym typeface="Aileron"/>
              </a:rPr>
              <a:t>Groups are likely different</a:t>
            </a:r>
          </a:p>
          <a:p>
            <a:pPr algn="ctr" marL="0" indent="0" lvl="0">
              <a:lnSpc>
                <a:spcPts val="2340"/>
              </a:lnSpc>
              <a:spcBef>
                <a:spcPct val="0"/>
              </a:spcBef>
            </a:pPr>
            <a:r>
              <a:rPr lang="en-US" sz="1800" strike="noStrike" u="none">
                <a:solidFill>
                  <a:srgbClr val="FFFFFF"/>
                </a:solidFill>
                <a:latin typeface="Aileron"/>
                <a:ea typeface="Aileron"/>
                <a:cs typeface="Aileron"/>
                <a:sym typeface="Aileron"/>
              </a:rPr>
              <a:t>p &lt; 0.05 → Reject H₀</a:t>
            </a:r>
          </a:p>
        </p:txBody>
      </p:sp>
      <p:grpSp>
        <p:nvGrpSpPr>
          <p:cNvPr name="Group 24" id="24"/>
          <p:cNvGrpSpPr/>
          <p:nvPr/>
        </p:nvGrpSpPr>
        <p:grpSpPr>
          <a:xfrm rot="0">
            <a:off x="9525000" y="6667500"/>
            <a:ext cx="7810500" cy="1428750"/>
            <a:chOff x="0" y="0"/>
            <a:chExt cx="10414000" cy="1905000"/>
          </a:xfrm>
        </p:grpSpPr>
        <p:sp>
          <p:nvSpPr>
            <p:cNvPr name="Freeform 25" id="25"/>
            <p:cNvSpPr/>
            <p:nvPr/>
          </p:nvSpPr>
          <p:spPr>
            <a:xfrm flipH="false" flipV="false" rot="0">
              <a:off x="0" y="0"/>
              <a:ext cx="10414000" cy="1905000"/>
            </a:xfrm>
            <a:custGeom>
              <a:avLst/>
              <a:gdLst/>
              <a:ahLst/>
              <a:cxnLst/>
              <a:rect r="r" b="b" t="t" l="l"/>
              <a:pathLst>
                <a:path h="1905000" w="10414000">
                  <a:moveTo>
                    <a:pt x="152400" y="0"/>
                  </a:moveTo>
                  <a:lnTo>
                    <a:pt x="10261600" y="0"/>
                  </a:lnTo>
                  <a:cubicBezTo>
                    <a:pt x="10345769" y="0"/>
                    <a:pt x="10414000" y="85290"/>
                    <a:pt x="10414000" y="190500"/>
                  </a:cubicBezTo>
                  <a:lnTo>
                    <a:pt x="10414000" y="1714500"/>
                  </a:lnTo>
                  <a:cubicBezTo>
                    <a:pt x="10414000" y="1819710"/>
                    <a:pt x="10345769" y="1905000"/>
                    <a:pt x="10261600" y="1905000"/>
                  </a:cubicBezTo>
                  <a:lnTo>
                    <a:pt x="152400" y="1905000"/>
                  </a:lnTo>
                  <a:cubicBezTo>
                    <a:pt x="68232" y="1905000"/>
                    <a:pt x="0" y="1819710"/>
                    <a:pt x="0" y="1714500"/>
                  </a:cubicBezTo>
                  <a:lnTo>
                    <a:pt x="0" y="190500"/>
                  </a:lnTo>
                  <a:cubicBezTo>
                    <a:pt x="0" y="85290"/>
                    <a:pt x="68232" y="0"/>
                    <a:pt x="152400" y="0"/>
                  </a:cubicBezTo>
                  <a:close/>
                </a:path>
              </a:pathLst>
            </a:custGeom>
            <a:solidFill>
              <a:srgbClr val="C0392B"/>
            </a:solidFill>
          </p:spPr>
        </p:sp>
      </p:grpSp>
      <p:sp>
        <p:nvSpPr>
          <p:cNvPr name="TextBox 26" id="26"/>
          <p:cNvSpPr txBox="true"/>
          <p:nvPr/>
        </p:nvSpPr>
        <p:spPr>
          <a:xfrm rot="0">
            <a:off x="9858375" y="6962775"/>
            <a:ext cx="7143750" cy="356235"/>
          </a:xfrm>
          <a:prstGeom prst="rect">
            <a:avLst/>
          </a:prstGeom>
        </p:spPr>
        <p:txBody>
          <a:bodyPr anchor="t" rtlCol="false" tIns="0" lIns="0" bIns="0" rIns="0">
            <a:spAutoFit/>
          </a:bodyPr>
          <a:lstStyle/>
          <a:p>
            <a:pPr algn="ctr" marL="0" indent="0" lvl="0">
              <a:lnSpc>
                <a:spcPts val="2400"/>
              </a:lnSpc>
              <a:spcBef>
                <a:spcPct val="0"/>
              </a:spcBef>
            </a:pPr>
            <a:r>
              <a:rPr lang="en-US" b="true" sz="2400" strike="noStrike" u="none">
                <a:solidFill>
                  <a:srgbClr val="FFFFFF"/>
                </a:solidFill>
                <a:latin typeface="Telegraf Bold"/>
                <a:ea typeface="Telegraf Bold"/>
                <a:cs typeface="Telegraf Bold"/>
                <a:sym typeface="Telegraf Bold"/>
              </a:rPr>
              <a:t>F is SMALL</a:t>
            </a:r>
          </a:p>
        </p:txBody>
      </p:sp>
      <p:sp>
        <p:nvSpPr>
          <p:cNvPr name="TextBox 27" id="27"/>
          <p:cNvSpPr txBox="true"/>
          <p:nvPr/>
        </p:nvSpPr>
        <p:spPr>
          <a:xfrm rot="0">
            <a:off x="9858375" y="7362825"/>
            <a:ext cx="7143750" cy="586740"/>
          </a:xfrm>
          <a:prstGeom prst="rect">
            <a:avLst/>
          </a:prstGeom>
        </p:spPr>
        <p:txBody>
          <a:bodyPr anchor="t" rtlCol="false" tIns="0" lIns="0" bIns="0" rIns="0">
            <a:spAutoFit/>
          </a:bodyPr>
          <a:lstStyle/>
          <a:p>
            <a:pPr algn="ctr" marL="0" indent="0" lvl="0">
              <a:lnSpc>
                <a:spcPts val="2340"/>
              </a:lnSpc>
              <a:spcBef>
                <a:spcPct val="0"/>
              </a:spcBef>
            </a:pPr>
            <a:r>
              <a:rPr lang="en-US" sz="1800" strike="noStrike" u="none">
                <a:solidFill>
                  <a:srgbClr val="FFFFFF"/>
                </a:solidFill>
                <a:latin typeface="Aileron"/>
                <a:ea typeface="Aileron"/>
                <a:cs typeface="Aileron"/>
                <a:sym typeface="Aileron"/>
              </a:rPr>
              <a:t>Differences likely due to chance</a:t>
            </a:r>
          </a:p>
          <a:p>
            <a:pPr algn="ctr" marL="0" indent="0" lvl="0">
              <a:lnSpc>
                <a:spcPts val="2340"/>
              </a:lnSpc>
              <a:spcBef>
                <a:spcPct val="0"/>
              </a:spcBef>
            </a:pPr>
            <a:r>
              <a:rPr lang="en-US" sz="1800" strike="noStrike" u="none">
                <a:solidFill>
                  <a:srgbClr val="FFFFFF"/>
                </a:solidFill>
                <a:latin typeface="Aileron"/>
                <a:ea typeface="Aileron"/>
                <a:cs typeface="Aileron"/>
                <a:sym typeface="Aileron"/>
              </a:rPr>
              <a:t>p &gt; 0.05 → Fail to reject H₀</a:t>
            </a:r>
          </a:p>
        </p:txBody>
      </p:sp>
      <p:grpSp>
        <p:nvGrpSpPr>
          <p:cNvPr name="Group 28" id="28"/>
          <p:cNvGrpSpPr/>
          <p:nvPr/>
        </p:nvGrpSpPr>
        <p:grpSpPr>
          <a:xfrm rot="0">
            <a:off x="952500" y="8477250"/>
            <a:ext cx="16383000" cy="762000"/>
            <a:chOff x="0" y="0"/>
            <a:chExt cx="21844000" cy="1016000"/>
          </a:xfrm>
        </p:grpSpPr>
        <p:sp>
          <p:nvSpPr>
            <p:cNvPr name="Freeform 29" id="29"/>
            <p:cNvSpPr/>
            <p:nvPr/>
          </p:nvSpPr>
          <p:spPr>
            <a:xfrm flipH="false" flipV="false" rot="0">
              <a:off x="0" y="0"/>
              <a:ext cx="21844000" cy="1016000"/>
            </a:xfrm>
            <a:custGeom>
              <a:avLst/>
              <a:gdLst/>
              <a:ahLst/>
              <a:cxnLst/>
              <a:rect r="r" b="b" t="t" l="l"/>
              <a:pathLst>
                <a:path h="1016000" w="21844000">
                  <a:moveTo>
                    <a:pt x="101600" y="0"/>
                  </a:moveTo>
                  <a:lnTo>
                    <a:pt x="21742400" y="0"/>
                  </a:lnTo>
                  <a:cubicBezTo>
                    <a:pt x="21798513" y="0"/>
                    <a:pt x="21844000" y="45488"/>
                    <a:pt x="21844000" y="101600"/>
                  </a:cubicBezTo>
                  <a:lnTo>
                    <a:pt x="21844000" y="914400"/>
                  </a:lnTo>
                  <a:cubicBezTo>
                    <a:pt x="21844000" y="970512"/>
                    <a:pt x="21798513" y="1016000"/>
                    <a:pt x="21742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FFF8F0"/>
            </a:solidFill>
            <a:ln w="19050" cap="sq">
              <a:solidFill>
                <a:srgbClr val="E67E22"/>
              </a:solidFill>
              <a:prstDash val="solid"/>
              <a:miter/>
            </a:ln>
          </p:spPr>
        </p:sp>
      </p:grpSp>
      <p:sp>
        <p:nvSpPr>
          <p:cNvPr name="TextBox 30" id="30"/>
          <p:cNvSpPr txBox="true"/>
          <p:nvPr/>
        </p:nvSpPr>
        <p:spPr>
          <a:xfrm rot="0">
            <a:off x="1524000" y="8715375"/>
            <a:ext cx="15240000" cy="285750"/>
          </a:xfrm>
          <a:prstGeom prst="rect">
            <a:avLst/>
          </a:prstGeom>
        </p:spPr>
        <p:txBody>
          <a:bodyPr anchor="t" rtlCol="false" tIns="0" lIns="0" bIns="0" rIns="0">
            <a:spAutoFit/>
          </a:bodyPr>
          <a:lstStyle/>
          <a:p>
            <a:pPr algn="ctr" marL="0" indent="0" lvl="0">
              <a:lnSpc>
                <a:spcPts val="2279"/>
              </a:lnSpc>
              <a:spcBef>
                <a:spcPct val="0"/>
              </a:spcBef>
            </a:pPr>
            <a:r>
              <a:rPr lang="en-US" b="true" sz="1899" strike="noStrike" u="none">
                <a:solidFill>
                  <a:srgbClr val="444444"/>
                </a:solidFill>
                <a:latin typeface="Aileron Bold"/>
                <a:ea typeface="Aileron Bold"/>
                <a:cs typeface="Aileron Bold"/>
                <a:sym typeface="Aileron Bold"/>
              </a:rPr>
              <a:t>Example:</a:t>
            </a:r>
            <a:r>
              <a:rPr lang="en-US" sz="1899" strike="noStrike" u="none">
                <a:solidFill>
                  <a:srgbClr val="444444"/>
                </a:solidFill>
                <a:latin typeface="Aileron"/>
                <a:ea typeface="Aileron"/>
                <a:cs typeface="Aileron"/>
                <a:sym typeface="Aileron"/>
              </a:rPr>
              <a:t> If F = 12.0, it means the between-group differences are 12 times larger than the random noise within groups.</a:t>
            </a:r>
          </a:p>
        </p:txBody>
      </p:sp>
      <p:grpSp>
        <p:nvGrpSpPr>
          <p:cNvPr name="Group 31" id="31"/>
          <p:cNvGrpSpPr/>
          <p:nvPr/>
        </p:nvGrpSpPr>
        <p:grpSpPr>
          <a:xfrm rot="0">
            <a:off x="952500" y="9429750"/>
            <a:ext cx="16383000" cy="666750"/>
            <a:chOff x="0" y="0"/>
            <a:chExt cx="21844000" cy="889000"/>
          </a:xfrm>
        </p:grpSpPr>
        <p:sp>
          <p:nvSpPr>
            <p:cNvPr name="Freeform 32" id="32"/>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EEF2FF"/>
            </a:solidFill>
            <a:ln w="19050" cap="sq">
              <a:solidFill>
                <a:srgbClr val="2145B2"/>
              </a:solidFill>
              <a:prstDash val="solid"/>
              <a:miter/>
            </a:ln>
          </p:spPr>
        </p:sp>
      </p:grpSp>
      <p:sp>
        <p:nvSpPr>
          <p:cNvPr name="TextBox 33" id="33"/>
          <p:cNvSpPr txBox="true"/>
          <p:nvPr/>
        </p:nvSpPr>
        <p:spPr>
          <a:xfrm rot="0">
            <a:off x="1524000" y="9572625"/>
            <a:ext cx="15240000" cy="266700"/>
          </a:xfrm>
          <a:prstGeom prst="rect">
            <a:avLst/>
          </a:prstGeom>
        </p:spPr>
        <p:txBody>
          <a:bodyPr anchor="t" rtlCol="false" tIns="0" lIns="0" bIns="0" rIns="0">
            <a:spAutoFit/>
          </a:bodyPr>
          <a:lstStyle/>
          <a:p>
            <a:pPr algn="ctr" marL="0" indent="0" lvl="0">
              <a:lnSpc>
                <a:spcPts val="2160"/>
              </a:lnSpc>
              <a:spcBef>
                <a:spcPct val="0"/>
              </a:spcBef>
            </a:pPr>
            <a:r>
              <a:rPr lang="en-US" b="true" sz="1800" strike="noStrike" u="none">
                <a:solidFill>
                  <a:srgbClr val="1A2E5A"/>
                </a:solidFill>
                <a:latin typeface="Aileron Bold"/>
                <a:ea typeface="Aileron Bold"/>
                <a:cs typeface="Aileron Bold"/>
                <a:sym typeface="Aileron Bold"/>
              </a:rPr>
              <a:t>Key Insight:</a:t>
            </a:r>
            <a:r>
              <a:rPr lang="en-US" sz="1800" strike="noStrike" u="none">
                <a:solidFill>
                  <a:srgbClr val="1A2E5A"/>
                </a:solidFill>
                <a:latin typeface="Aileron"/>
                <a:ea typeface="Aileron"/>
                <a:cs typeface="Aileron"/>
                <a:sym typeface="Aileron"/>
              </a:rPr>
              <a:t> A large F-value is evidence that the group means are not all equal.</a:t>
            </a:r>
          </a:p>
        </p:txBody>
      </p:sp>
      <p:sp>
        <p:nvSpPr>
          <p:cNvPr name="TextBox 34" id="34"/>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19.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Understanding the F-Ratio</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19</a:t>
            </a:r>
          </a:p>
        </p:txBody>
      </p:sp>
      <p:sp>
        <p:nvSpPr>
          <p:cNvPr name="TextBox 6" id="6"/>
          <p:cNvSpPr txBox="true"/>
          <p:nvPr/>
        </p:nvSpPr>
        <p:spPr>
          <a:xfrm rot="0">
            <a:off x="952500" y="1076325"/>
            <a:ext cx="16383000" cy="371475"/>
          </a:xfrm>
          <a:prstGeom prst="rect">
            <a:avLst/>
          </a:prstGeom>
        </p:spPr>
        <p:txBody>
          <a:bodyPr anchor="t" rtlCol="false" tIns="0" lIns="0" bIns="0" rIns="0">
            <a:spAutoFit/>
          </a:bodyPr>
          <a:lstStyle/>
          <a:p>
            <a:pPr algn="l" marL="0" indent="0" lvl="0">
              <a:lnSpc>
                <a:spcPts val="3000"/>
              </a:lnSpc>
              <a:spcBef>
                <a:spcPct val="0"/>
              </a:spcBef>
            </a:pPr>
            <a:r>
              <a:rPr lang="en-US" b="true" sz="2000" strike="noStrike" u="none">
                <a:solidFill>
                  <a:srgbClr val="444444"/>
                </a:solidFill>
                <a:latin typeface="Aileron Bold"/>
                <a:ea typeface="Aileron Bold"/>
                <a:cs typeface="Aileron Bold"/>
                <a:sym typeface="Aileron Bold"/>
              </a:rPr>
              <a:t>This is the core of ANOVA.</a:t>
            </a:r>
            <a:r>
              <a:rPr lang="en-US" sz="2000" strike="noStrike" u="none">
                <a:solidFill>
                  <a:srgbClr val="444444"/>
                </a:solidFill>
                <a:latin typeface="Aileron"/>
                <a:ea typeface="Aileron"/>
                <a:cs typeface="Aileron"/>
                <a:sym typeface="Aileron"/>
              </a:rPr>
              <a:t> The F-ratio tells you whether group differences are real or just noise.</a:t>
            </a:r>
          </a:p>
        </p:txBody>
      </p:sp>
      <p:grpSp>
        <p:nvGrpSpPr>
          <p:cNvPr name="Group 7" id="7"/>
          <p:cNvGrpSpPr/>
          <p:nvPr/>
        </p:nvGrpSpPr>
        <p:grpSpPr>
          <a:xfrm rot="0">
            <a:off x="952500" y="1619250"/>
            <a:ext cx="16383000" cy="2381250"/>
            <a:chOff x="0" y="0"/>
            <a:chExt cx="21844000" cy="3175000"/>
          </a:xfrm>
        </p:grpSpPr>
        <p:sp>
          <p:nvSpPr>
            <p:cNvPr name="Freeform 8" id="8"/>
            <p:cNvSpPr/>
            <p:nvPr/>
          </p:nvSpPr>
          <p:spPr>
            <a:xfrm flipH="false" flipV="false" rot="0">
              <a:off x="0" y="0"/>
              <a:ext cx="21844000" cy="3175000"/>
            </a:xfrm>
            <a:custGeom>
              <a:avLst/>
              <a:gdLst/>
              <a:ahLst/>
              <a:cxnLst/>
              <a:rect r="r" b="b" t="t" l="l"/>
              <a:pathLst>
                <a:path h="3175000" w="21844000">
                  <a:moveTo>
                    <a:pt x="355600" y="0"/>
                  </a:moveTo>
                  <a:lnTo>
                    <a:pt x="21488400" y="0"/>
                  </a:lnTo>
                  <a:cubicBezTo>
                    <a:pt x="21684793" y="0"/>
                    <a:pt x="21844000" y="142150"/>
                    <a:pt x="21844000" y="317500"/>
                  </a:cubicBezTo>
                  <a:lnTo>
                    <a:pt x="21844000" y="2857500"/>
                  </a:lnTo>
                  <a:cubicBezTo>
                    <a:pt x="21844000" y="3032850"/>
                    <a:pt x="21684793" y="3175000"/>
                    <a:pt x="21488400" y="3175000"/>
                  </a:cubicBezTo>
                  <a:lnTo>
                    <a:pt x="355600" y="3175000"/>
                  </a:lnTo>
                  <a:cubicBezTo>
                    <a:pt x="159208" y="3175000"/>
                    <a:pt x="0" y="3032850"/>
                    <a:pt x="0" y="2857500"/>
                  </a:cubicBezTo>
                  <a:lnTo>
                    <a:pt x="0" y="317500"/>
                  </a:lnTo>
                  <a:cubicBezTo>
                    <a:pt x="0" y="142150"/>
                    <a:pt x="159208" y="0"/>
                    <a:pt x="355600" y="0"/>
                  </a:cubicBezTo>
                  <a:close/>
                </a:path>
              </a:pathLst>
            </a:custGeom>
            <a:solidFill>
              <a:srgbClr val="1A2E5A"/>
            </a:solidFill>
          </p:spPr>
        </p:sp>
      </p:grpSp>
      <p:sp>
        <p:nvSpPr>
          <p:cNvPr name="TextBox 9" id="9"/>
          <p:cNvSpPr txBox="true"/>
          <p:nvPr/>
        </p:nvSpPr>
        <p:spPr>
          <a:xfrm rot="0">
            <a:off x="1905000" y="2419350"/>
            <a:ext cx="1905000" cy="876300"/>
          </a:xfrm>
          <a:prstGeom prst="rect">
            <a:avLst/>
          </a:prstGeom>
        </p:spPr>
        <p:txBody>
          <a:bodyPr anchor="t" rtlCol="false" tIns="0" lIns="0" bIns="0" rIns="0">
            <a:spAutoFit/>
          </a:bodyPr>
          <a:lstStyle/>
          <a:p>
            <a:pPr algn="ctr" marL="0" indent="0" lvl="0">
              <a:lnSpc>
                <a:spcPts val="6000"/>
              </a:lnSpc>
              <a:spcBef>
                <a:spcPct val="0"/>
              </a:spcBef>
            </a:pPr>
            <a:r>
              <a:rPr lang="en-US" b="true" sz="6000" strike="noStrike" u="none">
                <a:solidFill>
                  <a:srgbClr val="FFFFFF"/>
                </a:solidFill>
                <a:latin typeface="Telegraf Bold"/>
                <a:ea typeface="Telegraf Bold"/>
                <a:cs typeface="Telegraf Bold"/>
                <a:sym typeface="Telegraf Bold"/>
              </a:rPr>
              <a:t>F  =</a:t>
            </a:r>
          </a:p>
        </p:txBody>
      </p:sp>
      <p:sp>
        <p:nvSpPr>
          <p:cNvPr name="TextBox 10" id="10"/>
          <p:cNvSpPr txBox="true"/>
          <p:nvPr/>
        </p:nvSpPr>
        <p:spPr>
          <a:xfrm rot="0">
            <a:off x="4857750" y="2066925"/>
            <a:ext cx="8572500" cy="462280"/>
          </a:xfrm>
          <a:prstGeom prst="rect">
            <a:avLst/>
          </a:prstGeom>
        </p:spPr>
        <p:txBody>
          <a:bodyPr anchor="t" rtlCol="false" tIns="0" lIns="0" bIns="0" rIns="0">
            <a:spAutoFit/>
          </a:bodyPr>
          <a:lstStyle/>
          <a:p>
            <a:pPr algn="ctr" marL="0" indent="0" lvl="0">
              <a:lnSpc>
                <a:spcPts val="3200"/>
              </a:lnSpc>
              <a:spcBef>
                <a:spcPct val="0"/>
              </a:spcBef>
            </a:pPr>
            <a:r>
              <a:rPr lang="en-US" b="true" sz="3200" strike="noStrike" u="none">
                <a:solidFill>
                  <a:srgbClr val="FFFFFF"/>
                </a:solidFill>
                <a:latin typeface="Telegraf Bold"/>
                <a:ea typeface="Telegraf Bold"/>
                <a:cs typeface="Telegraf Bold"/>
                <a:sym typeface="Telegraf Bold"/>
              </a:rPr>
              <a:t>Between-Group Variance (MSB)</a:t>
            </a:r>
          </a:p>
        </p:txBody>
      </p:sp>
      <p:sp>
        <p:nvSpPr>
          <p:cNvPr name="AutoShape 11" id="11"/>
          <p:cNvSpPr/>
          <p:nvPr/>
        </p:nvSpPr>
        <p:spPr>
          <a:xfrm>
            <a:off x="4762500" y="2857500"/>
            <a:ext cx="8763000" cy="0"/>
          </a:xfrm>
          <a:prstGeom prst="line">
            <a:avLst/>
          </a:prstGeom>
          <a:ln cap="rnd" w="38100">
            <a:solidFill>
              <a:srgbClr val="FFFFFF"/>
            </a:solidFill>
            <a:prstDash val="solid"/>
            <a:headEnd type="none" len="sm" w="sm"/>
            <a:tailEnd type="none" len="sm" w="sm"/>
          </a:ln>
        </p:spPr>
      </p:sp>
      <p:sp>
        <p:nvSpPr>
          <p:cNvPr name="TextBox 12" id="12"/>
          <p:cNvSpPr txBox="true"/>
          <p:nvPr/>
        </p:nvSpPr>
        <p:spPr>
          <a:xfrm rot="0">
            <a:off x="4857750" y="3257550"/>
            <a:ext cx="8572500" cy="462280"/>
          </a:xfrm>
          <a:prstGeom prst="rect">
            <a:avLst/>
          </a:prstGeom>
        </p:spPr>
        <p:txBody>
          <a:bodyPr anchor="t" rtlCol="false" tIns="0" lIns="0" bIns="0" rIns="0">
            <a:spAutoFit/>
          </a:bodyPr>
          <a:lstStyle/>
          <a:p>
            <a:pPr algn="ctr" marL="0" indent="0" lvl="0">
              <a:lnSpc>
                <a:spcPts val="3200"/>
              </a:lnSpc>
              <a:spcBef>
                <a:spcPct val="0"/>
              </a:spcBef>
            </a:pPr>
            <a:r>
              <a:rPr lang="en-US" b="true" sz="3200" strike="noStrike" u="none">
                <a:solidFill>
                  <a:srgbClr val="FFFFFF"/>
                </a:solidFill>
                <a:latin typeface="Telegraf Bold"/>
                <a:ea typeface="Telegraf Bold"/>
                <a:cs typeface="Telegraf Bold"/>
                <a:sym typeface="Telegraf Bold"/>
              </a:rPr>
              <a:t>Within-Group Variance (MSW)</a:t>
            </a:r>
          </a:p>
        </p:txBody>
      </p:sp>
      <p:sp>
        <p:nvSpPr>
          <p:cNvPr name="TextBox 13" id="13"/>
          <p:cNvSpPr txBox="true"/>
          <p:nvPr/>
        </p:nvSpPr>
        <p:spPr>
          <a:xfrm rot="0">
            <a:off x="14763750" y="2114550"/>
            <a:ext cx="2857500" cy="313055"/>
          </a:xfrm>
          <a:prstGeom prst="rect">
            <a:avLst/>
          </a:prstGeom>
        </p:spPr>
        <p:txBody>
          <a:bodyPr anchor="t" rtlCol="false" tIns="0" lIns="0" bIns="0" rIns="0">
            <a:spAutoFit/>
          </a:bodyPr>
          <a:lstStyle/>
          <a:p>
            <a:pPr algn="l" marL="0" indent="0" lvl="0">
              <a:lnSpc>
                <a:spcPts val="2199"/>
              </a:lnSpc>
              <a:spcBef>
                <a:spcPct val="0"/>
              </a:spcBef>
            </a:pPr>
            <a:r>
              <a:rPr lang="en-US" sz="2199" strike="noStrike" u="none">
                <a:solidFill>
                  <a:srgbClr val="27AE60"/>
                </a:solidFill>
                <a:latin typeface="Telegraf"/>
                <a:ea typeface="Telegraf"/>
                <a:cs typeface="Telegraf"/>
                <a:sym typeface="Telegraf"/>
              </a:rPr>
              <a:t>← SIGNAL</a:t>
            </a:r>
          </a:p>
        </p:txBody>
      </p:sp>
      <p:sp>
        <p:nvSpPr>
          <p:cNvPr name="TextBox 14" id="14"/>
          <p:cNvSpPr txBox="true"/>
          <p:nvPr/>
        </p:nvSpPr>
        <p:spPr>
          <a:xfrm rot="0">
            <a:off x="14763750" y="3333750"/>
            <a:ext cx="2857500" cy="313055"/>
          </a:xfrm>
          <a:prstGeom prst="rect">
            <a:avLst/>
          </a:prstGeom>
        </p:spPr>
        <p:txBody>
          <a:bodyPr anchor="t" rtlCol="false" tIns="0" lIns="0" bIns="0" rIns="0">
            <a:spAutoFit/>
          </a:bodyPr>
          <a:lstStyle/>
          <a:p>
            <a:pPr algn="l" marL="0" indent="0" lvl="0">
              <a:lnSpc>
                <a:spcPts val="2199"/>
              </a:lnSpc>
              <a:spcBef>
                <a:spcPct val="0"/>
              </a:spcBef>
            </a:pPr>
            <a:r>
              <a:rPr lang="en-US" sz="2199" strike="noStrike" u="none">
                <a:solidFill>
                  <a:srgbClr val="E67E22"/>
                </a:solidFill>
                <a:latin typeface="Telegraf"/>
                <a:ea typeface="Telegraf"/>
                <a:cs typeface="Telegraf"/>
                <a:sym typeface="Telegraf"/>
              </a:rPr>
              <a:t>← NOISE</a:t>
            </a:r>
          </a:p>
        </p:txBody>
      </p:sp>
      <p:grpSp>
        <p:nvGrpSpPr>
          <p:cNvPr name="Group 15" id="15"/>
          <p:cNvGrpSpPr/>
          <p:nvPr/>
        </p:nvGrpSpPr>
        <p:grpSpPr>
          <a:xfrm rot="0">
            <a:off x="952500" y="4238625"/>
            <a:ext cx="16383000" cy="1143000"/>
            <a:chOff x="0" y="0"/>
            <a:chExt cx="21844000" cy="1524000"/>
          </a:xfrm>
        </p:grpSpPr>
        <p:sp>
          <p:nvSpPr>
            <p:cNvPr name="Freeform 16" id="16"/>
            <p:cNvSpPr/>
            <p:nvPr/>
          </p:nvSpPr>
          <p:spPr>
            <a:xfrm flipH="false" flipV="false" rot="0">
              <a:off x="0" y="0"/>
              <a:ext cx="21844000" cy="1524000"/>
            </a:xfrm>
            <a:custGeom>
              <a:avLst/>
              <a:gdLst/>
              <a:ahLst/>
              <a:cxnLst/>
              <a:rect r="r" b="b" t="t" l="l"/>
              <a:pathLst>
                <a:path h="1524000" w="21844000">
                  <a:moveTo>
                    <a:pt x="177800" y="0"/>
                  </a:moveTo>
                  <a:lnTo>
                    <a:pt x="21666200" y="0"/>
                  </a:lnTo>
                  <a:cubicBezTo>
                    <a:pt x="21764396" y="0"/>
                    <a:pt x="21844000" y="68232"/>
                    <a:pt x="21844000" y="152400"/>
                  </a:cubicBezTo>
                  <a:lnTo>
                    <a:pt x="21844000" y="1371600"/>
                  </a:lnTo>
                  <a:cubicBezTo>
                    <a:pt x="21844000" y="1455768"/>
                    <a:pt x="21764396" y="1524000"/>
                    <a:pt x="21666200" y="1524000"/>
                  </a:cubicBezTo>
                  <a:lnTo>
                    <a:pt x="177800" y="1524000"/>
                  </a:lnTo>
                  <a:cubicBezTo>
                    <a:pt x="79604" y="1524000"/>
                    <a:pt x="0" y="1455768"/>
                    <a:pt x="0" y="1371600"/>
                  </a:cubicBezTo>
                  <a:lnTo>
                    <a:pt x="0" y="152400"/>
                  </a:lnTo>
                  <a:cubicBezTo>
                    <a:pt x="0" y="68232"/>
                    <a:pt x="79604" y="0"/>
                    <a:pt x="177800" y="0"/>
                  </a:cubicBezTo>
                  <a:close/>
                </a:path>
              </a:pathLst>
            </a:custGeom>
            <a:solidFill>
              <a:srgbClr val="EEF2FF"/>
            </a:solidFill>
            <a:ln w="19050" cap="sq">
              <a:solidFill>
                <a:srgbClr val="2145B2"/>
              </a:solidFill>
              <a:prstDash val="solid"/>
              <a:miter/>
            </a:ln>
          </p:spPr>
        </p:sp>
      </p:grpSp>
      <p:sp>
        <p:nvSpPr>
          <p:cNvPr name="TextBox 17" id="17"/>
          <p:cNvSpPr txBox="true"/>
          <p:nvPr/>
        </p:nvSpPr>
        <p:spPr>
          <a:xfrm rot="0">
            <a:off x="1238250" y="4305300"/>
            <a:ext cx="7620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2145B2"/>
                </a:solidFill>
                <a:latin typeface="Telegraf Bold"/>
                <a:ea typeface="Telegraf Bold"/>
                <a:cs typeface="Telegraf Bold"/>
                <a:sym typeface="Telegraf Bold"/>
              </a:rPr>
              <a:t>Signal vs Noise Analogy</a:t>
            </a:r>
          </a:p>
        </p:txBody>
      </p:sp>
      <p:sp>
        <p:nvSpPr>
          <p:cNvPr name="TextBox 18" id="18"/>
          <p:cNvSpPr txBox="true"/>
          <p:nvPr/>
        </p:nvSpPr>
        <p:spPr>
          <a:xfrm rot="0">
            <a:off x="1524000" y="4495800"/>
            <a:ext cx="15240000" cy="689610"/>
          </a:xfrm>
          <a:prstGeom prst="rect">
            <a:avLst/>
          </a:prstGeom>
        </p:spPr>
        <p:txBody>
          <a:bodyPr anchor="t" rtlCol="false" tIns="0" lIns="0" bIns="0" rIns="0">
            <a:spAutoFit/>
          </a:bodyPr>
          <a:lstStyle/>
          <a:p>
            <a:pPr algn="ctr" marL="0" indent="0" lvl="0">
              <a:lnSpc>
                <a:spcPts val="2849"/>
              </a:lnSpc>
              <a:spcBef>
                <a:spcPct val="0"/>
              </a:spcBef>
            </a:pPr>
            <a:r>
              <a:rPr lang="en-US" sz="1899" strike="noStrike" u="none">
                <a:solidFill>
                  <a:srgbClr val="333333"/>
                </a:solidFill>
                <a:latin typeface="Aileron"/>
                <a:ea typeface="Aileron"/>
                <a:cs typeface="Aileron"/>
                <a:sym typeface="Aileron"/>
              </a:rPr>
              <a:t>Imagine trying to hear someone talking (signal) in a noisy crowd (noise).</a:t>
            </a:r>
          </a:p>
          <a:p>
            <a:pPr algn="ctr" marL="0" indent="0" lvl="0">
              <a:lnSpc>
                <a:spcPts val="2849"/>
              </a:lnSpc>
              <a:spcBef>
                <a:spcPct val="0"/>
              </a:spcBef>
            </a:pPr>
            <a:r>
              <a:rPr lang="en-US" sz="1899" strike="noStrike" u="none">
                <a:solidFill>
                  <a:srgbClr val="333333"/>
                </a:solidFill>
                <a:latin typeface="Aileron"/>
                <a:ea typeface="Aileron"/>
                <a:cs typeface="Aileron"/>
                <a:sym typeface="Aileron"/>
              </a:rPr>
              <a:t>If their voice is MUCH LOUDER than the crowd → you can clearly hear them → F is large → groups are different.</a:t>
            </a:r>
          </a:p>
        </p:txBody>
      </p:sp>
      <p:grpSp>
        <p:nvGrpSpPr>
          <p:cNvPr name="Group 19" id="19"/>
          <p:cNvGrpSpPr/>
          <p:nvPr/>
        </p:nvGrpSpPr>
        <p:grpSpPr>
          <a:xfrm rot="0">
            <a:off x="1095375" y="5619750"/>
            <a:ext cx="5048250" cy="1524000"/>
            <a:chOff x="0" y="0"/>
            <a:chExt cx="6731000" cy="2032000"/>
          </a:xfrm>
        </p:grpSpPr>
        <p:sp>
          <p:nvSpPr>
            <p:cNvPr name="Freeform 20" id="20"/>
            <p:cNvSpPr/>
            <p:nvPr/>
          </p:nvSpPr>
          <p:spPr>
            <a:xfrm flipH="false" flipV="false" rot="0">
              <a:off x="0" y="0"/>
              <a:ext cx="6731000" cy="2032000"/>
            </a:xfrm>
            <a:custGeom>
              <a:avLst/>
              <a:gdLst/>
              <a:ahLst/>
              <a:cxnLst/>
              <a:rect r="r" b="b" t="t" l="l"/>
              <a:pathLst>
                <a:path h="2032000" w="6731000">
                  <a:moveTo>
                    <a:pt x="190500" y="0"/>
                  </a:moveTo>
                  <a:lnTo>
                    <a:pt x="6540500" y="0"/>
                  </a:lnTo>
                  <a:cubicBezTo>
                    <a:pt x="6645711" y="0"/>
                    <a:pt x="6731000" y="90976"/>
                    <a:pt x="6731000" y="203200"/>
                  </a:cubicBezTo>
                  <a:lnTo>
                    <a:pt x="6731000" y="1828800"/>
                  </a:lnTo>
                  <a:cubicBezTo>
                    <a:pt x="6731000" y="1941024"/>
                    <a:pt x="6645711" y="2032000"/>
                    <a:pt x="6540500" y="2032000"/>
                  </a:cubicBezTo>
                  <a:lnTo>
                    <a:pt x="190500" y="2032000"/>
                  </a:lnTo>
                  <a:cubicBezTo>
                    <a:pt x="85290" y="2032000"/>
                    <a:pt x="0" y="1941024"/>
                    <a:pt x="0" y="1828800"/>
                  </a:cubicBezTo>
                  <a:lnTo>
                    <a:pt x="0" y="203200"/>
                  </a:lnTo>
                  <a:cubicBezTo>
                    <a:pt x="0" y="90976"/>
                    <a:pt x="85290" y="0"/>
                    <a:pt x="190500" y="0"/>
                  </a:cubicBezTo>
                  <a:close/>
                </a:path>
              </a:pathLst>
            </a:custGeom>
            <a:solidFill>
              <a:srgbClr val="F5F7FA"/>
            </a:solidFill>
            <a:ln w="19050" cap="sq">
              <a:solidFill>
                <a:srgbClr val="999999"/>
              </a:solidFill>
              <a:prstDash val="solid"/>
              <a:miter/>
            </a:ln>
          </p:spPr>
        </p:sp>
      </p:grpSp>
      <p:sp>
        <p:nvSpPr>
          <p:cNvPr name="TextBox 21" id="21"/>
          <p:cNvSpPr txBox="true"/>
          <p:nvPr/>
        </p:nvSpPr>
        <p:spPr>
          <a:xfrm rot="0">
            <a:off x="1333500" y="5734050"/>
            <a:ext cx="4572000" cy="404495"/>
          </a:xfrm>
          <a:prstGeom prst="rect">
            <a:avLst/>
          </a:prstGeom>
        </p:spPr>
        <p:txBody>
          <a:bodyPr anchor="t" rtlCol="false" tIns="0" lIns="0" bIns="0" rIns="0">
            <a:spAutoFit/>
          </a:bodyPr>
          <a:lstStyle/>
          <a:p>
            <a:pPr algn="ctr" marL="0" indent="0" lvl="0">
              <a:lnSpc>
                <a:spcPts val="2799"/>
              </a:lnSpc>
              <a:spcBef>
                <a:spcPct val="0"/>
              </a:spcBef>
            </a:pPr>
            <a:r>
              <a:rPr lang="en-US" b="true" sz="2799" strike="noStrike" u="none">
                <a:solidFill>
                  <a:srgbClr val="666666"/>
                </a:solidFill>
                <a:latin typeface="Telegraf Bold"/>
                <a:ea typeface="Telegraf Bold"/>
                <a:cs typeface="Telegraf Bold"/>
                <a:sym typeface="Telegraf Bold"/>
              </a:rPr>
              <a:t>F ≈ 1</a:t>
            </a:r>
          </a:p>
        </p:txBody>
      </p:sp>
      <p:sp>
        <p:nvSpPr>
          <p:cNvPr name="TextBox 22" id="22"/>
          <p:cNvSpPr txBox="true"/>
          <p:nvPr/>
        </p:nvSpPr>
        <p:spPr>
          <a:xfrm rot="0">
            <a:off x="1333500" y="6076950"/>
            <a:ext cx="4572000" cy="770255"/>
          </a:xfrm>
          <a:prstGeom prst="rect">
            <a:avLst/>
          </a:prstGeom>
        </p:spPr>
        <p:txBody>
          <a:bodyPr anchor="t" rtlCol="false" tIns="0" lIns="0" bIns="0" rIns="0">
            <a:spAutoFit/>
          </a:bodyPr>
          <a:lstStyle/>
          <a:p>
            <a:pPr algn="ctr" marL="0" indent="0" lvl="0">
              <a:lnSpc>
                <a:spcPts val="2079"/>
              </a:lnSpc>
              <a:spcBef>
                <a:spcPct val="0"/>
              </a:spcBef>
            </a:pPr>
            <a:r>
              <a:rPr lang="en-US" sz="1599" strike="noStrike" u="none">
                <a:solidFill>
                  <a:srgbClr val="555555"/>
                </a:solidFill>
                <a:latin typeface="Aileron"/>
                <a:ea typeface="Aileron"/>
                <a:cs typeface="Aileron"/>
                <a:sym typeface="Aileron"/>
              </a:rPr>
              <a:t>Signal = Noise</a:t>
            </a:r>
          </a:p>
          <a:p>
            <a:pPr algn="ctr" marL="0" indent="0" lvl="0">
              <a:lnSpc>
                <a:spcPts val="2079"/>
              </a:lnSpc>
              <a:spcBef>
                <a:spcPct val="0"/>
              </a:spcBef>
            </a:pPr>
            <a:r>
              <a:rPr lang="en-US" sz="1599" strike="noStrike" u="none">
                <a:solidFill>
                  <a:srgbClr val="555555"/>
                </a:solidFill>
                <a:latin typeface="Aileron"/>
                <a:ea typeface="Aileron"/>
                <a:cs typeface="Aileron"/>
                <a:sym typeface="Aileron"/>
              </a:rPr>
              <a:t>No real difference</a:t>
            </a:r>
          </a:p>
          <a:p>
            <a:pPr algn="ctr" marL="0" indent="0" lvl="0">
              <a:lnSpc>
                <a:spcPts val="2079"/>
              </a:lnSpc>
              <a:spcBef>
                <a:spcPct val="0"/>
              </a:spcBef>
            </a:pPr>
            <a:r>
              <a:rPr lang="en-US" sz="1599" strike="noStrike" u="none">
                <a:solidFill>
                  <a:srgbClr val="555555"/>
                </a:solidFill>
                <a:latin typeface="Aileron"/>
                <a:ea typeface="Aileron"/>
                <a:cs typeface="Aileron"/>
                <a:sym typeface="Aileron"/>
              </a:rPr>
              <a:t>between groups</a:t>
            </a:r>
          </a:p>
        </p:txBody>
      </p:sp>
      <p:grpSp>
        <p:nvGrpSpPr>
          <p:cNvPr name="Group 23" id="23"/>
          <p:cNvGrpSpPr/>
          <p:nvPr/>
        </p:nvGrpSpPr>
        <p:grpSpPr>
          <a:xfrm rot="0">
            <a:off x="6619875" y="5619750"/>
            <a:ext cx="5048250" cy="1524000"/>
            <a:chOff x="0" y="0"/>
            <a:chExt cx="6731000" cy="2032000"/>
          </a:xfrm>
        </p:grpSpPr>
        <p:sp>
          <p:nvSpPr>
            <p:cNvPr name="Freeform 24" id="24"/>
            <p:cNvSpPr/>
            <p:nvPr/>
          </p:nvSpPr>
          <p:spPr>
            <a:xfrm flipH="false" flipV="false" rot="0">
              <a:off x="0" y="0"/>
              <a:ext cx="6731000" cy="2032000"/>
            </a:xfrm>
            <a:custGeom>
              <a:avLst/>
              <a:gdLst/>
              <a:ahLst/>
              <a:cxnLst/>
              <a:rect r="r" b="b" t="t" l="l"/>
              <a:pathLst>
                <a:path h="2032000" w="6731000">
                  <a:moveTo>
                    <a:pt x="190500" y="0"/>
                  </a:moveTo>
                  <a:lnTo>
                    <a:pt x="6540500" y="0"/>
                  </a:lnTo>
                  <a:cubicBezTo>
                    <a:pt x="6645711" y="0"/>
                    <a:pt x="6731000" y="90976"/>
                    <a:pt x="6731000" y="203200"/>
                  </a:cubicBezTo>
                  <a:lnTo>
                    <a:pt x="6731000" y="1828800"/>
                  </a:lnTo>
                  <a:cubicBezTo>
                    <a:pt x="6731000" y="1941024"/>
                    <a:pt x="6645711" y="2032000"/>
                    <a:pt x="6540500" y="2032000"/>
                  </a:cubicBezTo>
                  <a:lnTo>
                    <a:pt x="190500" y="2032000"/>
                  </a:lnTo>
                  <a:cubicBezTo>
                    <a:pt x="85290" y="2032000"/>
                    <a:pt x="0" y="1941024"/>
                    <a:pt x="0" y="1828800"/>
                  </a:cubicBezTo>
                  <a:lnTo>
                    <a:pt x="0" y="203200"/>
                  </a:lnTo>
                  <a:cubicBezTo>
                    <a:pt x="0" y="90976"/>
                    <a:pt x="85290" y="0"/>
                    <a:pt x="190500" y="0"/>
                  </a:cubicBezTo>
                  <a:close/>
                </a:path>
              </a:pathLst>
            </a:custGeom>
            <a:solidFill>
              <a:srgbClr val="27AE60"/>
            </a:solidFill>
          </p:spPr>
        </p:sp>
      </p:grpSp>
      <p:sp>
        <p:nvSpPr>
          <p:cNvPr name="TextBox 25" id="25"/>
          <p:cNvSpPr txBox="true"/>
          <p:nvPr/>
        </p:nvSpPr>
        <p:spPr>
          <a:xfrm rot="0">
            <a:off x="6858000" y="5734050"/>
            <a:ext cx="4572000" cy="404495"/>
          </a:xfrm>
          <a:prstGeom prst="rect">
            <a:avLst/>
          </a:prstGeom>
        </p:spPr>
        <p:txBody>
          <a:bodyPr anchor="t" rtlCol="false" tIns="0" lIns="0" bIns="0" rIns="0">
            <a:spAutoFit/>
          </a:bodyPr>
          <a:lstStyle/>
          <a:p>
            <a:pPr algn="ctr" marL="0" indent="0" lvl="0">
              <a:lnSpc>
                <a:spcPts val="2799"/>
              </a:lnSpc>
              <a:spcBef>
                <a:spcPct val="0"/>
              </a:spcBef>
            </a:pPr>
            <a:r>
              <a:rPr lang="en-US" b="true" sz="2799" strike="noStrike" u="none">
                <a:solidFill>
                  <a:srgbClr val="FFFFFF"/>
                </a:solidFill>
                <a:latin typeface="Telegraf Bold"/>
                <a:ea typeface="Telegraf Bold"/>
                <a:cs typeface="Telegraf Bold"/>
                <a:sym typeface="Telegraf Bold"/>
              </a:rPr>
              <a:t>F &gt;&gt; 1</a:t>
            </a:r>
          </a:p>
        </p:txBody>
      </p:sp>
      <p:sp>
        <p:nvSpPr>
          <p:cNvPr name="TextBox 26" id="26"/>
          <p:cNvSpPr txBox="true"/>
          <p:nvPr/>
        </p:nvSpPr>
        <p:spPr>
          <a:xfrm rot="0">
            <a:off x="6858000" y="6076950"/>
            <a:ext cx="4572000" cy="770255"/>
          </a:xfrm>
          <a:prstGeom prst="rect">
            <a:avLst/>
          </a:prstGeom>
        </p:spPr>
        <p:txBody>
          <a:bodyPr anchor="t" rtlCol="false" tIns="0" lIns="0" bIns="0" rIns="0">
            <a:spAutoFit/>
          </a:bodyPr>
          <a:lstStyle/>
          <a:p>
            <a:pPr algn="ctr" marL="0" indent="0" lvl="0">
              <a:lnSpc>
                <a:spcPts val="2079"/>
              </a:lnSpc>
              <a:spcBef>
                <a:spcPct val="0"/>
              </a:spcBef>
            </a:pPr>
            <a:r>
              <a:rPr lang="en-US" sz="1599" strike="noStrike" u="none">
                <a:solidFill>
                  <a:srgbClr val="FFFFFF"/>
                </a:solidFill>
                <a:latin typeface="Aileron"/>
                <a:ea typeface="Aileron"/>
                <a:cs typeface="Aileron"/>
                <a:sym typeface="Aileron"/>
              </a:rPr>
              <a:t>Signal &gt;&gt; Noise</a:t>
            </a:r>
          </a:p>
          <a:p>
            <a:pPr algn="ctr" marL="0" indent="0" lvl="0">
              <a:lnSpc>
                <a:spcPts val="2079"/>
              </a:lnSpc>
              <a:spcBef>
                <a:spcPct val="0"/>
              </a:spcBef>
            </a:pPr>
            <a:r>
              <a:rPr lang="en-US" sz="1599" strike="noStrike" u="none">
                <a:solidFill>
                  <a:srgbClr val="FFFFFF"/>
                </a:solidFill>
                <a:latin typeface="Aileron"/>
                <a:ea typeface="Aileron"/>
                <a:cs typeface="Aileron"/>
                <a:sym typeface="Aileron"/>
              </a:rPr>
              <a:t>Real differences exist</a:t>
            </a:r>
          </a:p>
          <a:p>
            <a:pPr algn="ctr" marL="0" indent="0" lvl="0">
              <a:lnSpc>
                <a:spcPts val="2079"/>
              </a:lnSpc>
              <a:spcBef>
                <a:spcPct val="0"/>
              </a:spcBef>
            </a:pPr>
            <a:r>
              <a:rPr lang="en-US" sz="1599" strike="noStrike" u="none">
                <a:solidFill>
                  <a:srgbClr val="FFFFFF"/>
                </a:solidFill>
                <a:latin typeface="Aileron"/>
                <a:ea typeface="Aileron"/>
                <a:cs typeface="Aileron"/>
                <a:sym typeface="Aileron"/>
              </a:rPr>
              <a:t>p &lt; 0.05 → Reject H₀</a:t>
            </a:r>
          </a:p>
        </p:txBody>
      </p:sp>
      <p:grpSp>
        <p:nvGrpSpPr>
          <p:cNvPr name="Group 27" id="27"/>
          <p:cNvGrpSpPr/>
          <p:nvPr/>
        </p:nvGrpSpPr>
        <p:grpSpPr>
          <a:xfrm rot="0">
            <a:off x="12144375" y="5619750"/>
            <a:ext cx="5048250" cy="1524000"/>
            <a:chOff x="0" y="0"/>
            <a:chExt cx="6731000" cy="2032000"/>
          </a:xfrm>
        </p:grpSpPr>
        <p:sp>
          <p:nvSpPr>
            <p:cNvPr name="Freeform 28" id="28"/>
            <p:cNvSpPr/>
            <p:nvPr/>
          </p:nvSpPr>
          <p:spPr>
            <a:xfrm flipH="false" flipV="false" rot="0">
              <a:off x="0" y="0"/>
              <a:ext cx="6731000" cy="2032000"/>
            </a:xfrm>
            <a:custGeom>
              <a:avLst/>
              <a:gdLst/>
              <a:ahLst/>
              <a:cxnLst/>
              <a:rect r="r" b="b" t="t" l="l"/>
              <a:pathLst>
                <a:path h="2032000" w="6731000">
                  <a:moveTo>
                    <a:pt x="190500" y="0"/>
                  </a:moveTo>
                  <a:lnTo>
                    <a:pt x="6540500" y="0"/>
                  </a:lnTo>
                  <a:cubicBezTo>
                    <a:pt x="6645711" y="0"/>
                    <a:pt x="6731000" y="90976"/>
                    <a:pt x="6731000" y="203200"/>
                  </a:cubicBezTo>
                  <a:lnTo>
                    <a:pt x="6731000" y="1828800"/>
                  </a:lnTo>
                  <a:cubicBezTo>
                    <a:pt x="6731000" y="1941024"/>
                    <a:pt x="6645711" y="2032000"/>
                    <a:pt x="6540500" y="2032000"/>
                  </a:cubicBezTo>
                  <a:lnTo>
                    <a:pt x="190500" y="2032000"/>
                  </a:lnTo>
                  <a:cubicBezTo>
                    <a:pt x="85290" y="2032000"/>
                    <a:pt x="0" y="1941024"/>
                    <a:pt x="0" y="1828800"/>
                  </a:cubicBezTo>
                  <a:lnTo>
                    <a:pt x="0" y="203200"/>
                  </a:lnTo>
                  <a:cubicBezTo>
                    <a:pt x="0" y="90976"/>
                    <a:pt x="85290" y="0"/>
                    <a:pt x="190500" y="0"/>
                  </a:cubicBezTo>
                  <a:close/>
                </a:path>
              </a:pathLst>
            </a:custGeom>
            <a:solidFill>
              <a:srgbClr val="C0392B"/>
            </a:solidFill>
          </p:spPr>
        </p:sp>
      </p:grpSp>
      <p:sp>
        <p:nvSpPr>
          <p:cNvPr name="TextBox 29" id="29"/>
          <p:cNvSpPr txBox="true"/>
          <p:nvPr/>
        </p:nvSpPr>
        <p:spPr>
          <a:xfrm rot="0">
            <a:off x="12382500" y="5734050"/>
            <a:ext cx="4572000" cy="404495"/>
          </a:xfrm>
          <a:prstGeom prst="rect">
            <a:avLst/>
          </a:prstGeom>
        </p:spPr>
        <p:txBody>
          <a:bodyPr anchor="t" rtlCol="false" tIns="0" lIns="0" bIns="0" rIns="0">
            <a:spAutoFit/>
          </a:bodyPr>
          <a:lstStyle/>
          <a:p>
            <a:pPr algn="ctr" marL="0" indent="0" lvl="0">
              <a:lnSpc>
                <a:spcPts val="2799"/>
              </a:lnSpc>
              <a:spcBef>
                <a:spcPct val="0"/>
              </a:spcBef>
            </a:pPr>
            <a:r>
              <a:rPr lang="en-US" b="true" sz="2799" strike="noStrike" u="none">
                <a:solidFill>
                  <a:srgbClr val="FFFFFF"/>
                </a:solidFill>
                <a:latin typeface="Telegraf Bold"/>
                <a:ea typeface="Telegraf Bold"/>
                <a:cs typeface="Telegraf Bold"/>
                <a:sym typeface="Telegraf Bold"/>
              </a:rPr>
              <a:t>F &lt; 1</a:t>
            </a:r>
          </a:p>
        </p:txBody>
      </p:sp>
      <p:sp>
        <p:nvSpPr>
          <p:cNvPr name="TextBox 30" id="30"/>
          <p:cNvSpPr txBox="true"/>
          <p:nvPr/>
        </p:nvSpPr>
        <p:spPr>
          <a:xfrm rot="0">
            <a:off x="12382500" y="6076950"/>
            <a:ext cx="4572000" cy="770255"/>
          </a:xfrm>
          <a:prstGeom prst="rect">
            <a:avLst/>
          </a:prstGeom>
        </p:spPr>
        <p:txBody>
          <a:bodyPr anchor="t" rtlCol="false" tIns="0" lIns="0" bIns="0" rIns="0">
            <a:spAutoFit/>
          </a:bodyPr>
          <a:lstStyle/>
          <a:p>
            <a:pPr algn="ctr" marL="0" indent="0" lvl="0">
              <a:lnSpc>
                <a:spcPts val="2079"/>
              </a:lnSpc>
              <a:spcBef>
                <a:spcPct val="0"/>
              </a:spcBef>
            </a:pPr>
            <a:r>
              <a:rPr lang="en-US" sz="1599" strike="noStrike" u="none">
                <a:solidFill>
                  <a:srgbClr val="FFFFFF"/>
                </a:solidFill>
                <a:latin typeface="Aileron"/>
                <a:ea typeface="Aileron"/>
                <a:cs typeface="Aileron"/>
                <a:sym typeface="Aileron"/>
              </a:rPr>
              <a:t>Signal &lt; Noise</a:t>
            </a:r>
          </a:p>
          <a:p>
            <a:pPr algn="ctr" marL="0" indent="0" lvl="0">
              <a:lnSpc>
                <a:spcPts val="2079"/>
              </a:lnSpc>
              <a:spcBef>
                <a:spcPct val="0"/>
              </a:spcBef>
            </a:pPr>
            <a:r>
              <a:rPr lang="en-US" sz="1599" strike="noStrike" u="none">
                <a:solidFill>
                  <a:srgbClr val="FFFFFF"/>
                </a:solidFill>
                <a:latin typeface="Aileron"/>
                <a:ea typeface="Aileron"/>
                <a:cs typeface="Aileron"/>
                <a:sym typeface="Aileron"/>
              </a:rPr>
              <a:t>Groups are very similar</a:t>
            </a:r>
          </a:p>
          <a:p>
            <a:pPr algn="ctr" marL="0" indent="0" lvl="0">
              <a:lnSpc>
                <a:spcPts val="2079"/>
              </a:lnSpc>
              <a:spcBef>
                <a:spcPct val="0"/>
              </a:spcBef>
            </a:pPr>
            <a:r>
              <a:rPr lang="en-US" sz="1599" strike="noStrike" u="none">
                <a:solidFill>
                  <a:srgbClr val="FFFFFF"/>
                </a:solidFill>
                <a:latin typeface="Aileron"/>
                <a:ea typeface="Aileron"/>
                <a:cs typeface="Aileron"/>
                <a:sym typeface="Aileron"/>
              </a:rPr>
              <a:t>p &gt; 0.05 → Fail to reject H₀</a:t>
            </a:r>
          </a:p>
        </p:txBody>
      </p:sp>
      <p:grpSp>
        <p:nvGrpSpPr>
          <p:cNvPr name="Group 31" id="31"/>
          <p:cNvGrpSpPr/>
          <p:nvPr/>
        </p:nvGrpSpPr>
        <p:grpSpPr>
          <a:xfrm rot="0">
            <a:off x="952500" y="7429500"/>
            <a:ext cx="16383000" cy="762000"/>
            <a:chOff x="0" y="0"/>
            <a:chExt cx="21844000" cy="1016000"/>
          </a:xfrm>
        </p:grpSpPr>
        <p:sp>
          <p:nvSpPr>
            <p:cNvPr name="Freeform 32" id="32"/>
            <p:cNvSpPr/>
            <p:nvPr/>
          </p:nvSpPr>
          <p:spPr>
            <a:xfrm flipH="false" flipV="false" rot="0">
              <a:off x="0" y="0"/>
              <a:ext cx="21844000" cy="1016000"/>
            </a:xfrm>
            <a:custGeom>
              <a:avLst/>
              <a:gdLst/>
              <a:ahLst/>
              <a:cxnLst/>
              <a:rect r="r" b="b" t="t" l="l"/>
              <a:pathLst>
                <a:path h="1016000" w="21844000">
                  <a:moveTo>
                    <a:pt x="101600" y="0"/>
                  </a:moveTo>
                  <a:lnTo>
                    <a:pt x="21742400" y="0"/>
                  </a:lnTo>
                  <a:cubicBezTo>
                    <a:pt x="21798513" y="0"/>
                    <a:pt x="21844000" y="45488"/>
                    <a:pt x="21844000" y="101600"/>
                  </a:cubicBezTo>
                  <a:lnTo>
                    <a:pt x="21844000" y="914400"/>
                  </a:lnTo>
                  <a:cubicBezTo>
                    <a:pt x="21844000" y="970512"/>
                    <a:pt x="21798513" y="1016000"/>
                    <a:pt x="21742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FFF8F0"/>
            </a:solidFill>
            <a:ln w="19050" cap="sq">
              <a:solidFill>
                <a:srgbClr val="E67E22"/>
              </a:solidFill>
              <a:prstDash val="solid"/>
              <a:miter/>
            </a:ln>
          </p:spPr>
        </p:sp>
      </p:grpSp>
      <p:sp>
        <p:nvSpPr>
          <p:cNvPr name="TextBox 33" id="33"/>
          <p:cNvSpPr txBox="true"/>
          <p:nvPr/>
        </p:nvSpPr>
        <p:spPr>
          <a:xfrm rot="0">
            <a:off x="1524000" y="7572375"/>
            <a:ext cx="15240000" cy="285750"/>
          </a:xfrm>
          <a:prstGeom prst="rect">
            <a:avLst/>
          </a:prstGeom>
        </p:spPr>
        <p:txBody>
          <a:bodyPr anchor="t" rtlCol="false" tIns="0" lIns="0" bIns="0" rIns="0">
            <a:spAutoFit/>
          </a:bodyPr>
          <a:lstStyle/>
          <a:p>
            <a:pPr algn="ctr" marL="0" indent="0" lvl="0">
              <a:lnSpc>
                <a:spcPts val="2279"/>
              </a:lnSpc>
              <a:spcBef>
                <a:spcPct val="0"/>
              </a:spcBef>
            </a:pPr>
            <a:r>
              <a:rPr lang="en-US" b="true" sz="1899" strike="noStrike" u="none">
                <a:solidFill>
                  <a:srgbClr val="444444"/>
                </a:solidFill>
                <a:latin typeface="Aileron Bold"/>
                <a:ea typeface="Aileron Bold"/>
                <a:cs typeface="Aileron Bold"/>
                <a:sym typeface="Aileron Bold"/>
              </a:rPr>
              <a:t>Our Example:</a:t>
            </a:r>
            <a:r>
              <a:rPr lang="en-US" sz="1899" strike="noStrike" u="none">
                <a:solidFill>
                  <a:srgbClr val="444444"/>
                </a:solidFill>
                <a:latin typeface="Aileron"/>
                <a:ea typeface="Aileron"/>
                <a:cs typeface="Aileron"/>
                <a:sym typeface="Aileron"/>
              </a:rPr>
              <a:t> F = MSB / MSW = 16.2 / 1.45 = </a:t>
            </a:r>
            <a:r>
              <a:rPr lang="en-US" b="true" sz="1899" strike="noStrike" u="none">
                <a:solidFill>
                  <a:srgbClr val="444444"/>
                </a:solidFill>
                <a:latin typeface="Aileron Bold"/>
                <a:ea typeface="Aileron Bold"/>
                <a:cs typeface="Aileron Bold"/>
                <a:sym typeface="Aileron Bold"/>
              </a:rPr>
              <a:t>11.17</a:t>
            </a:r>
            <a:r>
              <a:rPr lang="en-US" sz="1899" strike="noStrike" u="none">
                <a:solidFill>
                  <a:srgbClr val="444444"/>
                </a:solidFill>
                <a:latin typeface="Aileron"/>
                <a:ea typeface="Aileron"/>
                <a:cs typeface="Aileron"/>
                <a:sym typeface="Aileron"/>
              </a:rPr>
              <a:t>  →  Between-group differences are 11× larger than noise!</a:t>
            </a:r>
          </a:p>
        </p:txBody>
      </p:sp>
      <p:grpSp>
        <p:nvGrpSpPr>
          <p:cNvPr name="Group 34" id="34"/>
          <p:cNvGrpSpPr/>
          <p:nvPr/>
        </p:nvGrpSpPr>
        <p:grpSpPr>
          <a:xfrm rot="0">
            <a:off x="952500" y="8429625"/>
            <a:ext cx="16383000" cy="762000"/>
            <a:chOff x="0" y="0"/>
            <a:chExt cx="21844000" cy="1016000"/>
          </a:xfrm>
        </p:grpSpPr>
        <p:sp>
          <p:nvSpPr>
            <p:cNvPr name="Freeform 35" id="35"/>
            <p:cNvSpPr/>
            <p:nvPr/>
          </p:nvSpPr>
          <p:spPr>
            <a:xfrm flipH="false" flipV="false" rot="0">
              <a:off x="0" y="0"/>
              <a:ext cx="21844000" cy="1016000"/>
            </a:xfrm>
            <a:custGeom>
              <a:avLst/>
              <a:gdLst/>
              <a:ahLst/>
              <a:cxnLst/>
              <a:rect r="r" b="b" t="t" l="l"/>
              <a:pathLst>
                <a:path h="1016000" w="21844000">
                  <a:moveTo>
                    <a:pt x="101600" y="0"/>
                  </a:moveTo>
                  <a:lnTo>
                    <a:pt x="21742400" y="0"/>
                  </a:lnTo>
                  <a:cubicBezTo>
                    <a:pt x="21798513" y="0"/>
                    <a:pt x="21844000" y="45488"/>
                    <a:pt x="21844000" y="101600"/>
                  </a:cubicBezTo>
                  <a:lnTo>
                    <a:pt x="21844000" y="914400"/>
                  </a:lnTo>
                  <a:cubicBezTo>
                    <a:pt x="21844000" y="970512"/>
                    <a:pt x="21798513" y="1016000"/>
                    <a:pt x="21742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1A2E5A"/>
            </a:solidFill>
          </p:spPr>
        </p:sp>
      </p:grpSp>
      <p:sp>
        <p:nvSpPr>
          <p:cNvPr name="TextBox 36" id="36"/>
          <p:cNvSpPr txBox="true"/>
          <p:nvPr/>
        </p:nvSpPr>
        <p:spPr>
          <a:xfrm rot="0">
            <a:off x="1524000" y="8591550"/>
            <a:ext cx="15240000" cy="313055"/>
          </a:xfrm>
          <a:prstGeom prst="rect">
            <a:avLst/>
          </a:prstGeom>
        </p:spPr>
        <p:txBody>
          <a:bodyPr anchor="t" rtlCol="false" tIns="0" lIns="0" bIns="0" rIns="0">
            <a:spAutoFit/>
          </a:bodyPr>
          <a:lstStyle/>
          <a:p>
            <a:pPr algn="ctr" marL="0" indent="0" lvl="0">
              <a:lnSpc>
                <a:spcPts val="2199"/>
              </a:lnSpc>
              <a:spcBef>
                <a:spcPct val="0"/>
              </a:spcBef>
            </a:pPr>
            <a:r>
              <a:rPr lang="en-US" b="true" sz="2199" strike="noStrike" u="none">
                <a:solidFill>
                  <a:srgbClr val="FFFFFF"/>
                </a:solidFill>
                <a:latin typeface="Telegraf Bold"/>
                <a:ea typeface="Telegraf Bold"/>
                <a:cs typeface="Telegraf Bold"/>
                <a:sym typeface="Telegraf Bold"/>
              </a:rPr>
              <a:t>The bigger the F-ratio, the stronger the evidence that group means are truly different.</a:t>
            </a:r>
          </a:p>
        </p:txBody>
      </p:sp>
      <p:sp>
        <p:nvSpPr>
          <p:cNvPr name="TextBox 37" id="37"/>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20.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488926" y="230505"/>
            <a:ext cx="5338346"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Interpreting F Values</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20</a:t>
            </a:r>
          </a:p>
        </p:txBody>
      </p:sp>
      <p:grpSp>
        <p:nvGrpSpPr>
          <p:cNvPr name="Group 6" id="6"/>
          <p:cNvGrpSpPr/>
          <p:nvPr/>
        </p:nvGrpSpPr>
        <p:grpSpPr>
          <a:xfrm rot="0">
            <a:off x="488926" y="1258894"/>
            <a:ext cx="18288000" cy="8303260"/>
            <a:chOff x="0" y="0"/>
            <a:chExt cx="24384000" cy="11071013"/>
          </a:xfrm>
        </p:grpSpPr>
        <p:sp>
          <p:nvSpPr>
            <p:cNvPr name="TextBox 7" id="7"/>
            <p:cNvSpPr txBox="true"/>
            <p:nvPr/>
          </p:nvSpPr>
          <p:spPr>
            <a:xfrm rot="0">
              <a:off x="0" y="-57150"/>
              <a:ext cx="21844000" cy="430530"/>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What do different F values tell us? Here are concrete examples to build intuition.</a:t>
              </a:r>
            </a:p>
          </p:txBody>
        </p:sp>
        <p:grpSp>
          <p:nvGrpSpPr>
            <p:cNvPr name="Group 8" id="8"/>
            <p:cNvGrpSpPr/>
            <p:nvPr/>
          </p:nvGrpSpPr>
          <p:grpSpPr>
            <a:xfrm rot="0">
              <a:off x="0" y="762000"/>
              <a:ext cx="2540000" cy="698500"/>
              <a:chOff x="0" y="0"/>
              <a:chExt cx="2540000" cy="698500"/>
            </a:xfrm>
          </p:grpSpPr>
          <p:sp>
            <p:nvSpPr>
              <p:cNvPr name="Freeform 9" id="9"/>
              <p:cNvSpPr/>
              <p:nvPr/>
            </p:nvSpPr>
            <p:spPr>
              <a:xfrm flipH="false" flipV="false" rot="0">
                <a:off x="0" y="0"/>
                <a:ext cx="2540000" cy="698500"/>
              </a:xfrm>
              <a:custGeom>
                <a:avLst/>
                <a:gdLst/>
                <a:ahLst/>
                <a:cxnLst/>
                <a:rect r="r" b="b" t="t" l="l"/>
                <a:pathLst>
                  <a:path h="698500" w="2540000">
                    <a:moveTo>
                      <a:pt x="0" y="0"/>
                    </a:moveTo>
                    <a:lnTo>
                      <a:pt x="2540000" y="0"/>
                    </a:lnTo>
                    <a:lnTo>
                      <a:pt x="2540000" y="698500"/>
                    </a:lnTo>
                    <a:lnTo>
                      <a:pt x="0" y="698500"/>
                    </a:lnTo>
                    <a:close/>
                  </a:path>
                </a:pathLst>
              </a:custGeom>
              <a:solidFill>
                <a:srgbClr val="1A2E5A"/>
              </a:solidFill>
            </p:spPr>
          </p:sp>
        </p:grpSp>
        <p:sp>
          <p:nvSpPr>
            <p:cNvPr name="TextBox 10" id="10"/>
            <p:cNvSpPr txBox="true"/>
            <p:nvPr/>
          </p:nvSpPr>
          <p:spPr>
            <a:xfrm rot="0">
              <a:off x="127000" y="914400"/>
              <a:ext cx="2286000" cy="36576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FFFFFF"/>
                  </a:solidFill>
                  <a:latin typeface="Telegraf Bold"/>
                  <a:ea typeface="Telegraf Bold"/>
                  <a:cs typeface="Telegraf Bold"/>
                  <a:sym typeface="Telegraf Bold"/>
                </a:rPr>
                <a:t>F Value</a:t>
              </a:r>
            </a:p>
          </p:txBody>
        </p:sp>
        <p:grpSp>
          <p:nvGrpSpPr>
            <p:cNvPr name="Group 11" id="11"/>
            <p:cNvGrpSpPr/>
            <p:nvPr/>
          </p:nvGrpSpPr>
          <p:grpSpPr>
            <a:xfrm rot="0">
              <a:off x="2540000" y="762000"/>
              <a:ext cx="5334000" cy="698500"/>
              <a:chOff x="0" y="0"/>
              <a:chExt cx="5334000" cy="698500"/>
            </a:xfrm>
          </p:grpSpPr>
          <p:sp>
            <p:nvSpPr>
              <p:cNvPr name="Freeform 12" id="12"/>
              <p:cNvSpPr/>
              <p:nvPr/>
            </p:nvSpPr>
            <p:spPr>
              <a:xfrm flipH="false" flipV="false" rot="0">
                <a:off x="0" y="0"/>
                <a:ext cx="5334000" cy="698500"/>
              </a:xfrm>
              <a:custGeom>
                <a:avLst/>
                <a:gdLst/>
                <a:ahLst/>
                <a:cxnLst/>
                <a:rect r="r" b="b" t="t" l="l"/>
                <a:pathLst>
                  <a:path h="698500" w="5334000">
                    <a:moveTo>
                      <a:pt x="0" y="0"/>
                    </a:moveTo>
                    <a:lnTo>
                      <a:pt x="5334000" y="0"/>
                    </a:lnTo>
                    <a:lnTo>
                      <a:pt x="5334000" y="698500"/>
                    </a:lnTo>
                    <a:lnTo>
                      <a:pt x="0" y="698500"/>
                    </a:lnTo>
                    <a:close/>
                  </a:path>
                </a:pathLst>
              </a:custGeom>
              <a:solidFill>
                <a:srgbClr val="1A2E5A"/>
              </a:solidFill>
            </p:spPr>
          </p:sp>
        </p:grpSp>
        <p:sp>
          <p:nvSpPr>
            <p:cNvPr name="TextBox 13" id="13"/>
            <p:cNvSpPr txBox="true"/>
            <p:nvPr/>
          </p:nvSpPr>
          <p:spPr>
            <a:xfrm rot="0">
              <a:off x="2667000" y="914400"/>
              <a:ext cx="5080000" cy="36576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FFFFFF"/>
                  </a:solidFill>
                  <a:latin typeface="Telegraf Bold"/>
                  <a:ea typeface="Telegraf Bold"/>
                  <a:cs typeface="Telegraf Bold"/>
                  <a:sym typeface="Telegraf Bold"/>
                </a:rPr>
                <a:t>Interpretation</a:t>
              </a:r>
            </a:p>
          </p:txBody>
        </p:sp>
        <p:grpSp>
          <p:nvGrpSpPr>
            <p:cNvPr name="Group 14" id="14"/>
            <p:cNvGrpSpPr/>
            <p:nvPr/>
          </p:nvGrpSpPr>
          <p:grpSpPr>
            <a:xfrm rot="0">
              <a:off x="7874000" y="762000"/>
              <a:ext cx="8382000" cy="698500"/>
              <a:chOff x="0" y="0"/>
              <a:chExt cx="8382000" cy="698500"/>
            </a:xfrm>
          </p:grpSpPr>
          <p:sp>
            <p:nvSpPr>
              <p:cNvPr name="Freeform 15" id="15"/>
              <p:cNvSpPr/>
              <p:nvPr/>
            </p:nvSpPr>
            <p:spPr>
              <a:xfrm flipH="false" flipV="false" rot="0">
                <a:off x="0" y="0"/>
                <a:ext cx="8382000" cy="698500"/>
              </a:xfrm>
              <a:custGeom>
                <a:avLst/>
                <a:gdLst/>
                <a:ahLst/>
                <a:cxnLst/>
                <a:rect r="r" b="b" t="t" l="l"/>
                <a:pathLst>
                  <a:path h="698500" w="8382000">
                    <a:moveTo>
                      <a:pt x="0" y="0"/>
                    </a:moveTo>
                    <a:lnTo>
                      <a:pt x="8382000" y="0"/>
                    </a:lnTo>
                    <a:lnTo>
                      <a:pt x="8382000" y="698500"/>
                    </a:lnTo>
                    <a:lnTo>
                      <a:pt x="0" y="698500"/>
                    </a:lnTo>
                    <a:close/>
                  </a:path>
                </a:pathLst>
              </a:custGeom>
              <a:solidFill>
                <a:srgbClr val="1A2E5A"/>
              </a:solidFill>
            </p:spPr>
          </p:sp>
        </p:grpSp>
        <p:sp>
          <p:nvSpPr>
            <p:cNvPr name="TextBox 16" id="16"/>
            <p:cNvSpPr txBox="true"/>
            <p:nvPr/>
          </p:nvSpPr>
          <p:spPr>
            <a:xfrm rot="0">
              <a:off x="8001000" y="914400"/>
              <a:ext cx="8128000" cy="36576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FFFFFF"/>
                  </a:solidFill>
                  <a:latin typeface="Telegraf Bold"/>
                  <a:ea typeface="Telegraf Bold"/>
                  <a:cs typeface="Telegraf Bold"/>
                  <a:sym typeface="Telegraf Bold"/>
                </a:rPr>
                <a:t>What it means</a:t>
              </a:r>
            </a:p>
          </p:txBody>
        </p:sp>
        <p:grpSp>
          <p:nvGrpSpPr>
            <p:cNvPr name="Group 17" id="17"/>
            <p:cNvGrpSpPr/>
            <p:nvPr/>
          </p:nvGrpSpPr>
          <p:grpSpPr>
            <a:xfrm rot="0">
              <a:off x="16256000" y="762000"/>
              <a:ext cx="5588000" cy="698500"/>
              <a:chOff x="0" y="0"/>
              <a:chExt cx="5588000" cy="698500"/>
            </a:xfrm>
          </p:grpSpPr>
          <p:sp>
            <p:nvSpPr>
              <p:cNvPr name="Freeform 18" id="18"/>
              <p:cNvSpPr/>
              <p:nvPr/>
            </p:nvSpPr>
            <p:spPr>
              <a:xfrm flipH="false" flipV="false" rot="0">
                <a:off x="0" y="0"/>
                <a:ext cx="5588000" cy="698500"/>
              </a:xfrm>
              <a:custGeom>
                <a:avLst/>
                <a:gdLst/>
                <a:ahLst/>
                <a:cxnLst/>
                <a:rect r="r" b="b" t="t" l="l"/>
                <a:pathLst>
                  <a:path h="698500" w="5588000">
                    <a:moveTo>
                      <a:pt x="0" y="0"/>
                    </a:moveTo>
                    <a:lnTo>
                      <a:pt x="5588000" y="0"/>
                    </a:lnTo>
                    <a:lnTo>
                      <a:pt x="5588000" y="698500"/>
                    </a:lnTo>
                    <a:lnTo>
                      <a:pt x="0" y="698500"/>
                    </a:lnTo>
                    <a:close/>
                  </a:path>
                </a:pathLst>
              </a:custGeom>
              <a:solidFill>
                <a:srgbClr val="1A2E5A"/>
              </a:solidFill>
            </p:spPr>
          </p:sp>
        </p:grpSp>
        <p:sp>
          <p:nvSpPr>
            <p:cNvPr name="TextBox 19" id="19"/>
            <p:cNvSpPr txBox="true"/>
            <p:nvPr/>
          </p:nvSpPr>
          <p:spPr>
            <a:xfrm rot="0">
              <a:off x="16383000" y="914400"/>
              <a:ext cx="5334000" cy="36576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FFFFFF"/>
                  </a:solidFill>
                  <a:latin typeface="Telegraf Bold"/>
                  <a:ea typeface="Telegraf Bold"/>
                  <a:cs typeface="Telegraf Bold"/>
                  <a:sym typeface="Telegraf Bold"/>
                </a:rPr>
                <a:t>Decision</a:t>
              </a:r>
            </a:p>
          </p:txBody>
        </p:sp>
        <p:grpSp>
          <p:nvGrpSpPr>
            <p:cNvPr name="Group 20" id="20"/>
            <p:cNvGrpSpPr/>
            <p:nvPr/>
          </p:nvGrpSpPr>
          <p:grpSpPr>
            <a:xfrm rot="0">
              <a:off x="0" y="1460500"/>
              <a:ext cx="2540000" cy="698500"/>
              <a:chOff x="0" y="0"/>
              <a:chExt cx="2540000" cy="698500"/>
            </a:xfrm>
          </p:grpSpPr>
          <p:sp>
            <p:nvSpPr>
              <p:cNvPr name="Freeform 21" id="21"/>
              <p:cNvSpPr/>
              <p:nvPr/>
            </p:nvSpPr>
            <p:spPr>
              <a:xfrm flipH="false" flipV="false" rot="0">
                <a:off x="0" y="0"/>
                <a:ext cx="2540000" cy="698500"/>
              </a:xfrm>
              <a:custGeom>
                <a:avLst/>
                <a:gdLst/>
                <a:ahLst/>
                <a:cxnLst/>
                <a:rect r="r" b="b" t="t" l="l"/>
                <a:pathLst>
                  <a:path h="698500" w="2540000">
                    <a:moveTo>
                      <a:pt x="0" y="0"/>
                    </a:moveTo>
                    <a:lnTo>
                      <a:pt x="2540000" y="0"/>
                    </a:lnTo>
                    <a:lnTo>
                      <a:pt x="2540000" y="698500"/>
                    </a:lnTo>
                    <a:lnTo>
                      <a:pt x="0" y="698500"/>
                    </a:lnTo>
                    <a:close/>
                  </a:path>
                </a:pathLst>
              </a:custGeom>
              <a:solidFill>
                <a:srgbClr val="F9FAFB"/>
              </a:solidFill>
              <a:ln w="9525" cap="sq">
                <a:solidFill>
                  <a:srgbClr val="E5E7EB"/>
                </a:solidFill>
                <a:prstDash val="solid"/>
                <a:miter/>
              </a:ln>
            </p:spPr>
          </p:sp>
        </p:grpSp>
        <p:sp>
          <p:nvSpPr>
            <p:cNvPr name="TextBox 22" id="22"/>
            <p:cNvSpPr txBox="true"/>
            <p:nvPr/>
          </p:nvSpPr>
          <p:spPr>
            <a:xfrm rot="0">
              <a:off x="127000" y="1625600"/>
              <a:ext cx="2286000" cy="336973"/>
            </a:xfrm>
            <a:prstGeom prst="rect">
              <a:avLst/>
            </a:prstGeom>
          </p:spPr>
          <p:txBody>
            <a:bodyPr anchor="t" rtlCol="false" tIns="0" lIns="0" bIns="0" rIns="0">
              <a:spAutoFit/>
            </a:bodyPr>
            <a:lstStyle/>
            <a:p>
              <a:pPr algn="ctr" marL="0" indent="0" lvl="0">
                <a:lnSpc>
                  <a:spcPts val="1700"/>
                </a:lnSpc>
                <a:spcBef>
                  <a:spcPct val="0"/>
                </a:spcBef>
              </a:pPr>
              <a:r>
                <a:rPr lang="en-US" b="true" sz="1700" strike="noStrike" u="none">
                  <a:solidFill>
                    <a:srgbClr val="C0392B"/>
                  </a:solidFill>
                  <a:latin typeface="Telegraf Bold"/>
                  <a:ea typeface="Telegraf Bold"/>
                  <a:cs typeface="Telegraf Bold"/>
                  <a:sym typeface="Telegraf Bold"/>
                </a:rPr>
                <a:t>0.8</a:t>
              </a:r>
            </a:p>
          </p:txBody>
        </p:sp>
        <p:grpSp>
          <p:nvGrpSpPr>
            <p:cNvPr name="Group 23" id="23"/>
            <p:cNvGrpSpPr/>
            <p:nvPr/>
          </p:nvGrpSpPr>
          <p:grpSpPr>
            <a:xfrm rot="0">
              <a:off x="2540000" y="1460500"/>
              <a:ext cx="5334000" cy="698500"/>
              <a:chOff x="0" y="0"/>
              <a:chExt cx="5334000" cy="698500"/>
            </a:xfrm>
          </p:grpSpPr>
          <p:sp>
            <p:nvSpPr>
              <p:cNvPr name="Freeform 24" id="24"/>
              <p:cNvSpPr/>
              <p:nvPr/>
            </p:nvSpPr>
            <p:spPr>
              <a:xfrm flipH="false" flipV="false" rot="0">
                <a:off x="0" y="0"/>
                <a:ext cx="5334000" cy="698500"/>
              </a:xfrm>
              <a:custGeom>
                <a:avLst/>
                <a:gdLst/>
                <a:ahLst/>
                <a:cxnLst/>
                <a:rect r="r" b="b" t="t" l="l"/>
                <a:pathLst>
                  <a:path h="698500" w="5334000">
                    <a:moveTo>
                      <a:pt x="0" y="0"/>
                    </a:moveTo>
                    <a:lnTo>
                      <a:pt x="5334000" y="0"/>
                    </a:lnTo>
                    <a:lnTo>
                      <a:pt x="5334000" y="698500"/>
                    </a:lnTo>
                    <a:lnTo>
                      <a:pt x="0" y="698500"/>
                    </a:lnTo>
                    <a:close/>
                  </a:path>
                </a:pathLst>
              </a:custGeom>
              <a:solidFill>
                <a:srgbClr val="F9FAFB"/>
              </a:solidFill>
              <a:ln w="9525" cap="sq">
                <a:solidFill>
                  <a:srgbClr val="E5E7EB"/>
                </a:solidFill>
                <a:prstDash val="solid"/>
                <a:miter/>
              </a:ln>
            </p:spPr>
          </p:sp>
        </p:grpSp>
        <p:sp>
          <p:nvSpPr>
            <p:cNvPr name="TextBox 25" id="25"/>
            <p:cNvSpPr txBox="true"/>
            <p:nvPr/>
          </p:nvSpPr>
          <p:spPr>
            <a:xfrm rot="0">
              <a:off x="2667000" y="1644650"/>
              <a:ext cx="5080000" cy="317923"/>
            </a:xfrm>
            <a:prstGeom prst="rect">
              <a:avLst/>
            </a:prstGeom>
          </p:spPr>
          <p:txBody>
            <a:bodyPr anchor="t" rtlCol="false" tIns="0" lIns="0" bIns="0" rIns="0">
              <a:spAutoFit/>
            </a:bodyPr>
            <a:lstStyle/>
            <a:p>
              <a:pPr algn="ctr" marL="0" indent="0" lvl="0">
                <a:lnSpc>
                  <a:spcPts val="1700"/>
                </a:lnSpc>
                <a:spcBef>
                  <a:spcPct val="0"/>
                </a:spcBef>
              </a:pPr>
              <a:r>
                <a:rPr lang="en-US" sz="1700" strike="noStrike" u="none">
                  <a:solidFill>
                    <a:srgbClr val="333333"/>
                  </a:solidFill>
                  <a:latin typeface="Aileron"/>
                  <a:ea typeface="Aileron"/>
                  <a:cs typeface="Aileron"/>
                  <a:sym typeface="Aileron"/>
                </a:rPr>
                <a:t>Groups similar</a:t>
              </a:r>
            </a:p>
          </p:txBody>
        </p:sp>
        <p:grpSp>
          <p:nvGrpSpPr>
            <p:cNvPr name="Group 26" id="26"/>
            <p:cNvGrpSpPr/>
            <p:nvPr/>
          </p:nvGrpSpPr>
          <p:grpSpPr>
            <a:xfrm rot="0">
              <a:off x="7874000" y="1460500"/>
              <a:ext cx="8382000" cy="698500"/>
              <a:chOff x="0" y="0"/>
              <a:chExt cx="8382000" cy="698500"/>
            </a:xfrm>
          </p:grpSpPr>
          <p:sp>
            <p:nvSpPr>
              <p:cNvPr name="Freeform 27" id="27"/>
              <p:cNvSpPr/>
              <p:nvPr/>
            </p:nvSpPr>
            <p:spPr>
              <a:xfrm flipH="false" flipV="false" rot="0">
                <a:off x="0" y="0"/>
                <a:ext cx="8382000" cy="698500"/>
              </a:xfrm>
              <a:custGeom>
                <a:avLst/>
                <a:gdLst/>
                <a:ahLst/>
                <a:cxnLst/>
                <a:rect r="r" b="b" t="t" l="l"/>
                <a:pathLst>
                  <a:path h="698500" w="8382000">
                    <a:moveTo>
                      <a:pt x="0" y="0"/>
                    </a:moveTo>
                    <a:lnTo>
                      <a:pt x="8382000" y="0"/>
                    </a:lnTo>
                    <a:lnTo>
                      <a:pt x="8382000" y="698500"/>
                    </a:lnTo>
                    <a:lnTo>
                      <a:pt x="0" y="698500"/>
                    </a:lnTo>
                    <a:close/>
                  </a:path>
                </a:pathLst>
              </a:custGeom>
              <a:solidFill>
                <a:srgbClr val="F9FAFB"/>
              </a:solidFill>
              <a:ln w="9525" cap="sq">
                <a:solidFill>
                  <a:srgbClr val="E5E7EB"/>
                </a:solidFill>
                <a:prstDash val="solid"/>
                <a:miter/>
              </a:ln>
            </p:spPr>
          </p:sp>
        </p:grpSp>
        <p:sp>
          <p:nvSpPr>
            <p:cNvPr name="TextBox 28" id="28"/>
            <p:cNvSpPr txBox="true"/>
            <p:nvPr/>
          </p:nvSpPr>
          <p:spPr>
            <a:xfrm rot="0">
              <a:off x="8001000" y="1644650"/>
              <a:ext cx="8128000" cy="317923"/>
            </a:xfrm>
            <a:prstGeom prst="rect">
              <a:avLst/>
            </a:prstGeom>
          </p:spPr>
          <p:txBody>
            <a:bodyPr anchor="t" rtlCol="false" tIns="0" lIns="0" bIns="0" rIns="0">
              <a:spAutoFit/>
            </a:bodyPr>
            <a:lstStyle/>
            <a:p>
              <a:pPr algn="ctr" marL="0" indent="0" lvl="0">
                <a:lnSpc>
                  <a:spcPts val="1700"/>
                </a:lnSpc>
                <a:spcBef>
                  <a:spcPct val="0"/>
                </a:spcBef>
              </a:pPr>
              <a:r>
                <a:rPr lang="en-US" sz="1700" strike="noStrike" u="none">
                  <a:solidFill>
                    <a:srgbClr val="333333"/>
                  </a:solidFill>
                  <a:latin typeface="Aileron"/>
                  <a:ea typeface="Aileron"/>
                  <a:cs typeface="Aileron"/>
                  <a:sym typeface="Aileron"/>
                </a:rPr>
                <a:t>Differences ≈ random noise</a:t>
              </a:r>
            </a:p>
          </p:txBody>
        </p:sp>
        <p:grpSp>
          <p:nvGrpSpPr>
            <p:cNvPr name="Group 29" id="29"/>
            <p:cNvGrpSpPr/>
            <p:nvPr/>
          </p:nvGrpSpPr>
          <p:grpSpPr>
            <a:xfrm rot="0">
              <a:off x="16256000" y="1460500"/>
              <a:ext cx="5588000" cy="698500"/>
              <a:chOff x="0" y="0"/>
              <a:chExt cx="5588000" cy="698500"/>
            </a:xfrm>
          </p:grpSpPr>
          <p:sp>
            <p:nvSpPr>
              <p:cNvPr name="Freeform 30" id="30"/>
              <p:cNvSpPr/>
              <p:nvPr/>
            </p:nvSpPr>
            <p:spPr>
              <a:xfrm flipH="false" flipV="false" rot="0">
                <a:off x="0" y="0"/>
                <a:ext cx="5588000" cy="698500"/>
              </a:xfrm>
              <a:custGeom>
                <a:avLst/>
                <a:gdLst/>
                <a:ahLst/>
                <a:cxnLst/>
                <a:rect r="r" b="b" t="t" l="l"/>
                <a:pathLst>
                  <a:path h="698500" w="5588000">
                    <a:moveTo>
                      <a:pt x="0" y="0"/>
                    </a:moveTo>
                    <a:lnTo>
                      <a:pt x="5588000" y="0"/>
                    </a:lnTo>
                    <a:lnTo>
                      <a:pt x="5588000" y="698500"/>
                    </a:lnTo>
                    <a:lnTo>
                      <a:pt x="0" y="698500"/>
                    </a:lnTo>
                    <a:close/>
                  </a:path>
                </a:pathLst>
              </a:custGeom>
              <a:solidFill>
                <a:srgbClr val="F9FAFB"/>
              </a:solidFill>
              <a:ln w="9525" cap="sq">
                <a:solidFill>
                  <a:srgbClr val="E5E7EB"/>
                </a:solidFill>
                <a:prstDash val="solid"/>
                <a:miter/>
              </a:ln>
            </p:spPr>
          </p:sp>
        </p:grpSp>
        <p:sp>
          <p:nvSpPr>
            <p:cNvPr name="TextBox 31" id="31"/>
            <p:cNvSpPr txBox="true"/>
            <p:nvPr/>
          </p:nvSpPr>
          <p:spPr>
            <a:xfrm rot="0">
              <a:off x="16383000" y="1644650"/>
              <a:ext cx="5334000" cy="317923"/>
            </a:xfrm>
            <a:prstGeom prst="rect">
              <a:avLst/>
            </a:prstGeom>
          </p:spPr>
          <p:txBody>
            <a:bodyPr anchor="t" rtlCol="false" tIns="0" lIns="0" bIns="0" rIns="0">
              <a:spAutoFit/>
            </a:bodyPr>
            <a:lstStyle/>
            <a:p>
              <a:pPr algn="ctr" marL="0" indent="0" lvl="0">
                <a:lnSpc>
                  <a:spcPts val="1700"/>
                </a:lnSpc>
                <a:spcBef>
                  <a:spcPct val="0"/>
                </a:spcBef>
              </a:pPr>
              <a:r>
                <a:rPr lang="en-US" sz="1700" strike="noStrike" u="none">
                  <a:solidFill>
                    <a:srgbClr val="333333"/>
                  </a:solidFill>
                  <a:latin typeface="Aileron"/>
                  <a:ea typeface="Aileron"/>
                  <a:cs typeface="Aileron"/>
                  <a:sym typeface="Aileron"/>
                </a:rPr>
                <a:t>Fail to reject H₀</a:t>
              </a:r>
            </a:p>
          </p:txBody>
        </p:sp>
        <p:grpSp>
          <p:nvGrpSpPr>
            <p:cNvPr name="Group 32" id="32"/>
            <p:cNvGrpSpPr/>
            <p:nvPr/>
          </p:nvGrpSpPr>
          <p:grpSpPr>
            <a:xfrm rot="0">
              <a:off x="0" y="2159000"/>
              <a:ext cx="2540000" cy="698500"/>
              <a:chOff x="0" y="0"/>
              <a:chExt cx="2540000" cy="698500"/>
            </a:xfrm>
          </p:grpSpPr>
          <p:sp>
            <p:nvSpPr>
              <p:cNvPr name="Freeform 33" id="33"/>
              <p:cNvSpPr/>
              <p:nvPr/>
            </p:nvSpPr>
            <p:spPr>
              <a:xfrm flipH="false" flipV="false" rot="0">
                <a:off x="0" y="0"/>
                <a:ext cx="2540000" cy="698500"/>
              </a:xfrm>
              <a:custGeom>
                <a:avLst/>
                <a:gdLst/>
                <a:ahLst/>
                <a:cxnLst/>
                <a:rect r="r" b="b" t="t" l="l"/>
                <a:pathLst>
                  <a:path h="698500" w="2540000">
                    <a:moveTo>
                      <a:pt x="0" y="0"/>
                    </a:moveTo>
                    <a:lnTo>
                      <a:pt x="2540000" y="0"/>
                    </a:lnTo>
                    <a:lnTo>
                      <a:pt x="2540000" y="698500"/>
                    </a:lnTo>
                    <a:lnTo>
                      <a:pt x="0" y="698500"/>
                    </a:lnTo>
                    <a:close/>
                  </a:path>
                </a:pathLst>
              </a:custGeom>
              <a:solidFill>
                <a:srgbClr val="FFFFFF"/>
              </a:solidFill>
              <a:ln w="9525" cap="sq">
                <a:solidFill>
                  <a:srgbClr val="E5E7EB"/>
                </a:solidFill>
                <a:prstDash val="solid"/>
                <a:miter/>
              </a:ln>
            </p:spPr>
          </p:sp>
        </p:grpSp>
        <p:sp>
          <p:nvSpPr>
            <p:cNvPr name="TextBox 34" id="34"/>
            <p:cNvSpPr txBox="true"/>
            <p:nvPr/>
          </p:nvSpPr>
          <p:spPr>
            <a:xfrm rot="0">
              <a:off x="127000" y="2324100"/>
              <a:ext cx="2286000" cy="336973"/>
            </a:xfrm>
            <a:prstGeom prst="rect">
              <a:avLst/>
            </a:prstGeom>
          </p:spPr>
          <p:txBody>
            <a:bodyPr anchor="t" rtlCol="false" tIns="0" lIns="0" bIns="0" rIns="0">
              <a:spAutoFit/>
            </a:bodyPr>
            <a:lstStyle/>
            <a:p>
              <a:pPr algn="ctr" marL="0" indent="0" lvl="0">
                <a:lnSpc>
                  <a:spcPts val="1700"/>
                </a:lnSpc>
                <a:spcBef>
                  <a:spcPct val="0"/>
                </a:spcBef>
              </a:pPr>
              <a:r>
                <a:rPr lang="en-US" b="true" sz="1700" strike="noStrike" u="none">
                  <a:solidFill>
                    <a:srgbClr val="E67E22"/>
                  </a:solidFill>
                  <a:latin typeface="Telegraf Bold"/>
                  <a:ea typeface="Telegraf Bold"/>
                  <a:cs typeface="Telegraf Bold"/>
                  <a:sym typeface="Telegraf Bold"/>
                </a:rPr>
                <a:t>1.2</a:t>
              </a:r>
            </a:p>
          </p:txBody>
        </p:sp>
        <p:grpSp>
          <p:nvGrpSpPr>
            <p:cNvPr name="Group 35" id="35"/>
            <p:cNvGrpSpPr/>
            <p:nvPr/>
          </p:nvGrpSpPr>
          <p:grpSpPr>
            <a:xfrm rot="0">
              <a:off x="2540000" y="2159000"/>
              <a:ext cx="5334000" cy="698500"/>
              <a:chOff x="0" y="0"/>
              <a:chExt cx="5334000" cy="698500"/>
            </a:xfrm>
          </p:grpSpPr>
          <p:sp>
            <p:nvSpPr>
              <p:cNvPr name="Freeform 36" id="36"/>
              <p:cNvSpPr/>
              <p:nvPr/>
            </p:nvSpPr>
            <p:spPr>
              <a:xfrm flipH="false" flipV="false" rot="0">
                <a:off x="0" y="0"/>
                <a:ext cx="5334000" cy="698500"/>
              </a:xfrm>
              <a:custGeom>
                <a:avLst/>
                <a:gdLst/>
                <a:ahLst/>
                <a:cxnLst/>
                <a:rect r="r" b="b" t="t" l="l"/>
                <a:pathLst>
                  <a:path h="698500" w="5334000">
                    <a:moveTo>
                      <a:pt x="0" y="0"/>
                    </a:moveTo>
                    <a:lnTo>
                      <a:pt x="5334000" y="0"/>
                    </a:lnTo>
                    <a:lnTo>
                      <a:pt x="5334000" y="698500"/>
                    </a:lnTo>
                    <a:lnTo>
                      <a:pt x="0" y="698500"/>
                    </a:lnTo>
                    <a:close/>
                  </a:path>
                </a:pathLst>
              </a:custGeom>
              <a:solidFill>
                <a:srgbClr val="FFFFFF"/>
              </a:solidFill>
              <a:ln w="9525" cap="sq">
                <a:solidFill>
                  <a:srgbClr val="E5E7EB"/>
                </a:solidFill>
                <a:prstDash val="solid"/>
                <a:miter/>
              </a:ln>
            </p:spPr>
          </p:sp>
        </p:grpSp>
        <p:sp>
          <p:nvSpPr>
            <p:cNvPr name="TextBox 37" id="37"/>
            <p:cNvSpPr txBox="true"/>
            <p:nvPr/>
          </p:nvSpPr>
          <p:spPr>
            <a:xfrm rot="0">
              <a:off x="2667000" y="2343150"/>
              <a:ext cx="5080000" cy="317923"/>
            </a:xfrm>
            <a:prstGeom prst="rect">
              <a:avLst/>
            </a:prstGeom>
          </p:spPr>
          <p:txBody>
            <a:bodyPr anchor="t" rtlCol="false" tIns="0" lIns="0" bIns="0" rIns="0">
              <a:spAutoFit/>
            </a:bodyPr>
            <a:lstStyle/>
            <a:p>
              <a:pPr algn="ctr" marL="0" indent="0" lvl="0">
                <a:lnSpc>
                  <a:spcPts val="1700"/>
                </a:lnSpc>
                <a:spcBef>
                  <a:spcPct val="0"/>
                </a:spcBef>
              </a:pPr>
              <a:r>
                <a:rPr lang="en-US" sz="1700" strike="noStrike" u="none">
                  <a:solidFill>
                    <a:srgbClr val="333333"/>
                  </a:solidFill>
                  <a:latin typeface="Aileron"/>
                  <a:ea typeface="Aileron"/>
                  <a:cs typeface="Aileron"/>
                  <a:sym typeface="Aileron"/>
                </a:rPr>
                <a:t>Borderline</a:t>
              </a:r>
            </a:p>
          </p:txBody>
        </p:sp>
        <p:grpSp>
          <p:nvGrpSpPr>
            <p:cNvPr name="Group 38" id="38"/>
            <p:cNvGrpSpPr/>
            <p:nvPr/>
          </p:nvGrpSpPr>
          <p:grpSpPr>
            <a:xfrm rot="0">
              <a:off x="7874000" y="2159000"/>
              <a:ext cx="8382000" cy="698500"/>
              <a:chOff x="0" y="0"/>
              <a:chExt cx="8382000" cy="698500"/>
            </a:xfrm>
          </p:grpSpPr>
          <p:sp>
            <p:nvSpPr>
              <p:cNvPr name="Freeform 39" id="39"/>
              <p:cNvSpPr/>
              <p:nvPr/>
            </p:nvSpPr>
            <p:spPr>
              <a:xfrm flipH="false" flipV="false" rot="0">
                <a:off x="0" y="0"/>
                <a:ext cx="8382000" cy="698500"/>
              </a:xfrm>
              <a:custGeom>
                <a:avLst/>
                <a:gdLst/>
                <a:ahLst/>
                <a:cxnLst/>
                <a:rect r="r" b="b" t="t" l="l"/>
                <a:pathLst>
                  <a:path h="698500" w="8382000">
                    <a:moveTo>
                      <a:pt x="0" y="0"/>
                    </a:moveTo>
                    <a:lnTo>
                      <a:pt x="8382000" y="0"/>
                    </a:lnTo>
                    <a:lnTo>
                      <a:pt x="8382000" y="698500"/>
                    </a:lnTo>
                    <a:lnTo>
                      <a:pt x="0" y="698500"/>
                    </a:lnTo>
                    <a:close/>
                  </a:path>
                </a:pathLst>
              </a:custGeom>
              <a:solidFill>
                <a:srgbClr val="FFFFFF"/>
              </a:solidFill>
              <a:ln w="9525" cap="sq">
                <a:solidFill>
                  <a:srgbClr val="E5E7EB"/>
                </a:solidFill>
                <a:prstDash val="solid"/>
                <a:miter/>
              </a:ln>
            </p:spPr>
          </p:sp>
        </p:grpSp>
        <p:sp>
          <p:nvSpPr>
            <p:cNvPr name="TextBox 40" id="40"/>
            <p:cNvSpPr txBox="true"/>
            <p:nvPr/>
          </p:nvSpPr>
          <p:spPr>
            <a:xfrm rot="0">
              <a:off x="8001000" y="2343150"/>
              <a:ext cx="8128000" cy="317923"/>
            </a:xfrm>
            <a:prstGeom prst="rect">
              <a:avLst/>
            </a:prstGeom>
          </p:spPr>
          <p:txBody>
            <a:bodyPr anchor="t" rtlCol="false" tIns="0" lIns="0" bIns="0" rIns="0">
              <a:spAutoFit/>
            </a:bodyPr>
            <a:lstStyle/>
            <a:p>
              <a:pPr algn="ctr" marL="0" indent="0" lvl="0">
                <a:lnSpc>
                  <a:spcPts val="1700"/>
                </a:lnSpc>
                <a:spcBef>
                  <a:spcPct val="0"/>
                </a:spcBef>
              </a:pPr>
              <a:r>
                <a:rPr lang="en-US" sz="1700" strike="noStrike" u="none">
                  <a:solidFill>
                    <a:srgbClr val="333333"/>
                  </a:solidFill>
                  <a:latin typeface="Aileron"/>
                  <a:ea typeface="Aileron"/>
                  <a:cs typeface="Aileron"/>
                  <a:sym typeface="Aileron"/>
                </a:rPr>
                <a:t>Slight differences, inconclusive</a:t>
              </a:r>
            </a:p>
          </p:txBody>
        </p:sp>
        <p:grpSp>
          <p:nvGrpSpPr>
            <p:cNvPr name="Group 41" id="41"/>
            <p:cNvGrpSpPr/>
            <p:nvPr/>
          </p:nvGrpSpPr>
          <p:grpSpPr>
            <a:xfrm rot="0">
              <a:off x="16256000" y="2159000"/>
              <a:ext cx="5588000" cy="698500"/>
              <a:chOff x="0" y="0"/>
              <a:chExt cx="5588000" cy="698500"/>
            </a:xfrm>
          </p:grpSpPr>
          <p:sp>
            <p:nvSpPr>
              <p:cNvPr name="Freeform 42" id="42"/>
              <p:cNvSpPr/>
              <p:nvPr/>
            </p:nvSpPr>
            <p:spPr>
              <a:xfrm flipH="false" flipV="false" rot="0">
                <a:off x="0" y="0"/>
                <a:ext cx="5588000" cy="698500"/>
              </a:xfrm>
              <a:custGeom>
                <a:avLst/>
                <a:gdLst/>
                <a:ahLst/>
                <a:cxnLst/>
                <a:rect r="r" b="b" t="t" l="l"/>
                <a:pathLst>
                  <a:path h="698500" w="5588000">
                    <a:moveTo>
                      <a:pt x="0" y="0"/>
                    </a:moveTo>
                    <a:lnTo>
                      <a:pt x="5588000" y="0"/>
                    </a:lnTo>
                    <a:lnTo>
                      <a:pt x="5588000" y="698500"/>
                    </a:lnTo>
                    <a:lnTo>
                      <a:pt x="0" y="698500"/>
                    </a:lnTo>
                    <a:close/>
                  </a:path>
                </a:pathLst>
              </a:custGeom>
              <a:solidFill>
                <a:srgbClr val="FFFFFF"/>
              </a:solidFill>
              <a:ln w="9525" cap="sq">
                <a:solidFill>
                  <a:srgbClr val="E5E7EB"/>
                </a:solidFill>
                <a:prstDash val="solid"/>
                <a:miter/>
              </a:ln>
            </p:spPr>
          </p:sp>
        </p:grpSp>
        <p:sp>
          <p:nvSpPr>
            <p:cNvPr name="TextBox 43" id="43"/>
            <p:cNvSpPr txBox="true"/>
            <p:nvPr/>
          </p:nvSpPr>
          <p:spPr>
            <a:xfrm rot="0">
              <a:off x="16383000" y="2343150"/>
              <a:ext cx="5334000" cy="317923"/>
            </a:xfrm>
            <a:prstGeom prst="rect">
              <a:avLst/>
            </a:prstGeom>
          </p:spPr>
          <p:txBody>
            <a:bodyPr anchor="t" rtlCol="false" tIns="0" lIns="0" bIns="0" rIns="0">
              <a:spAutoFit/>
            </a:bodyPr>
            <a:lstStyle/>
            <a:p>
              <a:pPr algn="ctr" marL="0" indent="0" lvl="0">
                <a:lnSpc>
                  <a:spcPts val="1700"/>
                </a:lnSpc>
                <a:spcBef>
                  <a:spcPct val="0"/>
                </a:spcBef>
              </a:pPr>
              <a:r>
                <a:rPr lang="en-US" sz="1700" strike="noStrike" u="none">
                  <a:solidFill>
                    <a:srgbClr val="333333"/>
                  </a:solidFill>
                  <a:latin typeface="Aileron"/>
                  <a:ea typeface="Aileron"/>
                  <a:cs typeface="Aileron"/>
                  <a:sym typeface="Aileron"/>
                </a:rPr>
                <a:t>Fail to reject H₀</a:t>
              </a:r>
            </a:p>
          </p:txBody>
        </p:sp>
        <p:grpSp>
          <p:nvGrpSpPr>
            <p:cNvPr name="Group 44" id="44"/>
            <p:cNvGrpSpPr/>
            <p:nvPr/>
          </p:nvGrpSpPr>
          <p:grpSpPr>
            <a:xfrm rot="0">
              <a:off x="0" y="2857500"/>
              <a:ext cx="2540000" cy="698500"/>
              <a:chOff x="0" y="0"/>
              <a:chExt cx="2540000" cy="698500"/>
            </a:xfrm>
          </p:grpSpPr>
          <p:sp>
            <p:nvSpPr>
              <p:cNvPr name="Freeform 45" id="45"/>
              <p:cNvSpPr/>
              <p:nvPr/>
            </p:nvSpPr>
            <p:spPr>
              <a:xfrm flipH="false" flipV="false" rot="0">
                <a:off x="0" y="0"/>
                <a:ext cx="2540000" cy="698500"/>
              </a:xfrm>
              <a:custGeom>
                <a:avLst/>
                <a:gdLst/>
                <a:ahLst/>
                <a:cxnLst/>
                <a:rect r="r" b="b" t="t" l="l"/>
                <a:pathLst>
                  <a:path h="698500" w="2540000">
                    <a:moveTo>
                      <a:pt x="0" y="0"/>
                    </a:moveTo>
                    <a:lnTo>
                      <a:pt x="2540000" y="0"/>
                    </a:lnTo>
                    <a:lnTo>
                      <a:pt x="2540000" y="698500"/>
                    </a:lnTo>
                    <a:lnTo>
                      <a:pt x="0" y="698500"/>
                    </a:lnTo>
                    <a:close/>
                  </a:path>
                </a:pathLst>
              </a:custGeom>
              <a:solidFill>
                <a:srgbClr val="F9FAFB"/>
              </a:solidFill>
              <a:ln w="9525" cap="sq">
                <a:solidFill>
                  <a:srgbClr val="E5E7EB"/>
                </a:solidFill>
                <a:prstDash val="solid"/>
                <a:miter/>
              </a:ln>
            </p:spPr>
          </p:sp>
        </p:grpSp>
        <p:sp>
          <p:nvSpPr>
            <p:cNvPr name="TextBox 46" id="46"/>
            <p:cNvSpPr txBox="true"/>
            <p:nvPr/>
          </p:nvSpPr>
          <p:spPr>
            <a:xfrm rot="0">
              <a:off x="127000" y="3022600"/>
              <a:ext cx="2286000" cy="336973"/>
            </a:xfrm>
            <a:prstGeom prst="rect">
              <a:avLst/>
            </a:prstGeom>
          </p:spPr>
          <p:txBody>
            <a:bodyPr anchor="t" rtlCol="false" tIns="0" lIns="0" bIns="0" rIns="0">
              <a:spAutoFit/>
            </a:bodyPr>
            <a:lstStyle/>
            <a:p>
              <a:pPr algn="ctr" marL="0" indent="0" lvl="0">
                <a:lnSpc>
                  <a:spcPts val="1700"/>
                </a:lnSpc>
                <a:spcBef>
                  <a:spcPct val="0"/>
                </a:spcBef>
              </a:pPr>
              <a:r>
                <a:rPr lang="en-US" b="true" sz="1700" strike="noStrike" u="none">
                  <a:solidFill>
                    <a:srgbClr val="27AE60"/>
                  </a:solidFill>
                  <a:latin typeface="Telegraf Bold"/>
                  <a:ea typeface="Telegraf Bold"/>
                  <a:cs typeface="Telegraf Bold"/>
                  <a:sym typeface="Telegraf Bold"/>
                </a:rPr>
                <a:t>5.2</a:t>
              </a:r>
            </a:p>
          </p:txBody>
        </p:sp>
        <p:grpSp>
          <p:nvGrpSpPr>
            <p:cNvPr name="Group 47" id="47"/>
            <p:cNvGrpSpPr/>
            <p:nvPr/>
          </p:nvGrpSpPr>
          <p:grpSpPr>
            <a:xfrm rot="0">
              <a:off x="2540000" y="2857500"/>
              <a:ext cx="5334000" cy="698500"/>
              <a:chOff x="0" y="0"/>
              <a:chExt cx="5334000" cy="698500"/>
            </a:xfrm>
          </p:grpSpPr>
          <p:sp>
            <p:nvSpPr>
              <p:cNvPr name="Freeform 48" id="48"/>
              <p:cNvSpPr/>
              <p:nvPr/>
            </p:nvSpPr>
            <p:spPr>
              <a:xfrm flipH="false" flipV="false" rot="0">
                <a:off x="0" y="0"/>
                <a:ext cx="5334000" cy="698500"/>
              </a:xfrm>
              <a:custGeom>
                <a:avLst/>
                <a:gdLst/>
                <a:ahLst/>
                <a:cxnLst/>
                <a:rect r="r" b="b" t="t" l="l"/>
                <a:pathLst>
                  <a:path h="698500" w="5334000">
                    <a:moveTo>
                      <a:pt x="0" y="0"/>
                    </a:moveTo>
                    <a:lnTo>
                      <a:pt x="5334000" y="0"/>
                    </a:lnTo>
                    <a:lnTo>
                      <a:pt x="5334000" y="698500"/>
                    </a:lnTo>
                    <a:lnTo>
                      <a:pt x="0" y="698500"/>
                    </a:lnTo>
                    <a:close/>
                  </a:path>
                </a:pathLst>
              </a:custGeom>
              <a:solidFill>
                <a:srgbClr val="F9FAFB"/>
              </a:solidFill>
              <a:ln w="9525" cap="sq">
                <a:solidFill>
                  <a:srgbClr val="E5E7EB"/>
                </a:solidFill>
                <a:prstDash val="solid"/>
                <a:miter/>
              </a:ln>
            </p:spPr>
          </p:sp>
        </p:grpSp>
        <p:sp>
          <p:nvSpPr>
            <p:cNvPr name="TextBox 49" id="49"/>
            <p:cNvSpPr txBox="true"/>
            <p:nvPr/>
          </p:nvSpPr>
          <p:spPr>
            <a:xfrm rot="0">
              <a:off x="2667000" y="3041650"/>
              <a:ext cx="5080000" cy="317923"/>
            </a:xfrm>
            <a:prstGeom prst="rect">
              <a:avLst/>
            </a:prstGeom>
          </p:spPr>
          <p:txBody>
            <a:bodyPr anchor="t" rtlCol="false" tIns="0" lIns="0" bIns="0" rIns="0">
              <a:spAutoFit/>
            </a:bodyPr>
            <a:lstStyle/>
            <a:p>
              <a:pPr algn="ctr" marL="0" indent="0" lvl="0">
                <a:lnSpc>
                  <a:spcPts val="1700"/>
                </a:lnSpc>
                <a:spcBef>
                  <a:spcPct val="0"/>
                </a:spcBef>
              </a:pPr>
              <a:r>
                <a:rPr lang="en-US" sz="1700" strike="noStrike" u="none">
                  <a:solidFill>
                    <a:srgbClr val="333333"/>
                  </a:solidFill>
                  <a:latin typeface="Aileron"/>
                  <a:ea typeface="Aileron"/>
                  <a:cs typeface="Aileron"/>
                  <a:sym typeface="Aileron"/>
                </a:rPr>
                <a:t>Groups likely different</a:t>
              </a:r>
            </a:p>
          </p:txBody>
        </p:sp>
        <p:grpSp>
          <p:nvGrpSpPr>
            <p:cNvPr name="Group 50" id="50"/>
            <p:cNvGrpSpPr/>
            <p:nvPr/>
          </p:nvGrpSpPr>
          <p:grpSpPr>
            <a:xfrm rot="0">
              <a:off x="7874000" y="2857500"/>
              <a:ext cx="8382000" cy="698500"/>
              <a:chOff x="0" y="0"/>
              <a:chExt cx="8382000" cy="698500"/>
            </a:xfrm>
          </p:grpSpPr>
          <p:sp>
            <p:nvSpPr>
              <p:cNvPr name="Freeform 51" id="51"/>
              <p:cNvSpPr/>
              <p:nvPr/>
            </p:nvSpPr>
            <p:spPr>
              <a:xfrm flipH="false" flipV="false" rot="0">
                <a:off x="0" y="0"/>
                <a:ext cx="8382000" cy="698500"/>
              </a:xfrm>
              <a:custGeom>
                <a:avLst/>
                <a:gdLst/>
                <a:ahLst/>
                <a:cxnLst/>
                <a:rect r="r" b="b" t="t" l="l"/>
                <a:pathLst>
                  <a:path h="698500" w="8382000">
                    <a:moveTo>
                      <a:pt x="0" y="0"/>
                    </a:moveTo>
                    <a:lnTo>
                      <a:pt x="8382000" y="0"/>
                    </a:lnTo>
                    <a:lnTo>
                      <a:pt x="8382000" y="698500"/>
                    </a:lnTo>
                    <a:lnTo>
                      <a:pt x="0" y="698500"/>
                    </a:lnTo>
                    <a:close/>
                  </a:path>
                </a:pathLst>
              </a:custGeom>
              <a:solidFill>
                <a:srgbClr val="F9FAFB"/>
              </a:solidFill>
              <a:ln w="9525" cap="sq">
                <a:solidFill>
                  <a:srgbClr val="E5E7EB"/>
                </a:solidFill>
                <a:prstDash val="solid"/>
                <a:miter/>
              </a:ln>
            </p:spPr>
          </p:sp>
        </p:grpSp>
        <p:sp>
          <p:nvSpPr>
            <p:cNvPr name="TextBox 52" id="52"/>
            <p:cNvSpPr txBox="true"/>
            <p:nvPr/>
          </p:nvSpPr>
          <p:spPr>
            <a:xfrm rot="0">
              <a:off x="8001000" y="3041650"/>
              <a:ext cx="8128000" cy="317923"/>
            </a:xfrm>
            <a:prstGeom prst="rect">
              <a:avLst/>
            </a:prstGeom>
          </p:spPr>
          <p:txBody>
            <a:bodyPr anchor="t" rtlCol="false" tIns="0" lIns="0" bIns="0" rIns="0">
              <a:spAutoFit/>
            </a:bodyPr>
            <a:lstStyle/>
            <a:p>
              <a:pPr algn="ctr" marL="0" indent="0" lvl="0">
                <a:lnSpc>
                  <a:spcPts val="1700"/>
                </a:lnSpc>
                <a:spcBef>
                  <a:spcPct val="0"/>
                </a:spcBef>
              </a:pPr>
              <a:r>
                <a:rPr lang="en-US" sz="1700" strike="noStrike" u="none">
                  <a:solidFill>
                    <a:srgbClr val="333333"/>
                  </a:solidFill>
                  <a:latin typeface="Aileron"/>
                  <a:ea typeface="Aileron"/>
                  <a:cs typeface="Aileron"/>
                  <a:sym typeface="Aileron"/>
                </a:rPr>
                <a:t>Differences &gt; random variation</a:t>
              </a:r>
            </a:p>
          </p:txBody>
        </p:sp>
        <p:grpSp>
          <p:nvGrpSpPr>
            <p:cNvPr name="Group 53" id="53"/>
            <p:cNvGrpSpPr/>
            <p:nvPr/>
          </p:nvGrpSpPr>
          <p:grpSpPr>
            <a:xfrm rot="0">
              <a:off x="16256000" y="2857500"/>
              <a:ext cx="5588000" cy="698500"/>
              <a:chOff x="0" y="0"/>
              <a:chExt cx="5588000" cy="698500"/>
            </a:xfrm>
          </p:grpSpPr>
          <p:sp>
            <p:nvSpPr>
              <p:cNvPr name="Freeform 54" id="54"/>
              <p:cNvSpPr/>
              <p:nvPr/>
            </p:nvSpPr>
            <p:spPr>
              <a:xfrm flipH="false" flipV="false" rot="0">
                <a:off x="0" y="0"/>
                <a:ext cx="5588000" cy="698500"/>
              </a:xfrm>
              <a:custGeom>
                <a:avLst/>
                <a:gdLst/>
                <a:ahLst/>
                <a:cxnLst/>
                <a:rect r="r" b="b" t="t" l="l"/>
                <a:pathLst>
                  <a:path h="698500" w="5588000">
                    <a:moveTo>
                      <a:pt x="0" y="0"/>
                    </a:moveTo>
                    <a:lnTo>
                      <a:pt x="5588000" y="0"/>
                    </a:lnTo>
                    <a:lnTo>
                      <a:pt x="5588000" y="698500"/>
                    </a:lnTo>
                    <a:lnTo>
                      <a:pt x="0" y="698500"/>
                    </a:lnTo>
                    <a:close/>
                  </a:path>
                </a:pathLst>
              </a:custGeom>
              <a:solidFill>
                <a:srgbClr val="F9FAFB"/>
              </a:solidFill>
              <a:ln w="9525" cap="sq">
                <a:solidFill>
                  <a:srgbClr val="E5E7EB"/>
                </a:solidFill>
                <a:prstDash val="solid"/>
                <a:miter/>
              </a:ln>
            </p:spPr>
          </p:sp>
        </p:grpSp>
        <p:sp>
          <p:nvSpPr>
            <p:cNvPr name="TextBox 55" id="55"/>
            <p:cNvSpPr txBox="true"/>
            <p:nvPr/>
          </p:nvSpPr>
          <p:spPr>
            <a:xfrm rot="0">
              <a:off x="16383000" y="3041650"/>
              <a:ext cx="5334000" cy="317923"/>
            </a:xfrm>
            <a:prstGeom prst="rect">
              <a:avLst/>
            </a:prstGeom>
          </p:spPr>
          <p:txBody>
            <a:bodyPr anchor="t" rtlCol="false" tIns="0" lIns="0" bIns="0" rIns="0">
              <a:spAutoFit/>
            </a:bodyPr>
            <a:lstStyle/>
            <a:p>
              <a:pPr algn="ctr" marL="0" indent="0" lvl="0">
                <a:lnSpc>
                  <a:spcPts val="1700"/>
                </a:lnSpc>
                <a:spcBef>
                  <a:spcPct val="0"/>
                </a:spcBef>
              </a:pPr>
              <a:r>
                <a:rPr lang="en-US" sz="1700" strike="noStrike" u="none">
                  <a:solidFill>
                    <a:srgbClr val="333333"/>
                  </a:solidFill>
                  <a:latin typeface="Aileron"/>
                  <a:ea typeface="Aileron"/>
                  <a:cs typeface="Aileron"/>
                  <a:sym typeface="Aileron"/>
                </a:rPr>
                <a:t>Reject H₀</a:t>
              </a:r>
            </a:p>
          </p:txBody>
        </p:sp>
        <p:grpSp>
          <p:nvGrpSpPr>
            <p:cNvPr name="Group 56" id="56"/>
            <p:cNvGrpSpPr/>
            <p:nvPr/>
          </p:nvGrpSpPr>
          <p:grpSpPr>
            <a:xfrm rot="0">
              <a:off x="0" y="3556000"/>
              <a:ext cx="2540000" cy="698500"/>
              <a:chOff x="0" y="0"/>
              <a:chExt cx="2540000" cy="698500"/>
            </a:xfrm>
          </p:grpSpPr>
          <p:sp>
            <p:nvSpPr>
              <p:cNvPr name="Freeform 57" id="57"/>
              <p:cNvSpPr/>
              <p:nvPr/>
            </p:nvSpPr>
            <p:spPr>
              <a:xfrm flipH="false" flipV="false" rot="0">
                <a:off x="0" y="0"/>
                <a:ext cx="2540000" cy="698500"/>
              </a:xfrm>
              <a:custGeom>
                <a:avLst/>
                <a:gdLst/>
                <a:ahLst/>
                <a:cxnLst/>
                <a:rect r="r" b="b" t="t" l="l"/>
                <a:pathLst>
                  <a:path h="698500" w="2540000">
                    <a:moveTo>
                      <a:pt x="0" y="0"/>
                    </a:moveTo>
                    <a:lnTo>
                      <a:pt x="2540000" y="0"/>
                    </a:lnTo>
                    <a:lnTo>
                      <a:pt x="2540000" y="698500"/>
                    </a:lnTo>
                    <a:lnTo>
                      <a:pt x="0" y="698500"/>
                    </a:lnTo>
                    <a:close/>
                  </a:path>
                </a:pathLst>
              </a:custGeom>
              <a:solidFill>
                <a:srgbClr val="FFFFFF"/>
              </a:solidFill>
              <a:ln w="9525" cap="sq">
                <a:solidFill>
                  <a:srgbClr val="E5E7EB"/>
                </a:solidFill>
                <a:prstDash val="solid"/>
                <a:miter/>
              </a:ln>
            </p:spPr>
          </p:sp>
        </p:grpSp>
        <p:sp>
          <p:nvSpPr>
            <p:cNvPr name="TextBox 58" id="58"/>
            <p:cNvSpPr txBox="true"/>
            <p:nvPr/>
          </p:nvSpPr>
          <p:spPr>
            <a:xfrm rot="0">
              <a:off x="127000" y="3721100"/>
              <a:ext cx="2286000" cy="336973"/>
            </a:xfrm>
            <a:prstGeom prst="rect">
              <a:avLst/>
            </a:prstGeom>
          </p:spPr>
          <p:txBody>
            <a:bodyPr anchor="t" rtlCol="false" tIns="0" lIns="0" bIns="0" rIns="0">
              <a:spAutoFit/>
            </a:bodyPr>
            <a:lstStyle/>
            <a:p>
              <a:pPr algn="ctr" marL="0" indent="0" lvl="0">
                <a:lnSpc>
                  <a:spcPts val="1700"/>
                </a:lnSpc>
                <a:spcBef>
                  <a:spcPct val="0"/>
                </a:spcBef>
              </a:pPr>
              <a:r>
                <a:rPr lang="en-US" b="true" sz="1700" strike="noStrike" u="none">
                  <a:solidFill>
                    <a:srgbClr val="2145B2"/>
                  </a:solidFill>
                  <a:latin typeface="Telegraf Bold"/>
                  <a:ea typeface="Telegraf Bold"/>
                  <a:cs typeface="Telegraf Bold"/>
                  <a:sym typeface="Telegraf Bold"/>
                </a:rPr>
                <a:t>11.17</a:t>
              </a:r>
            </a:p>
          </p:txBody>
        </p:sp>
        <p:grpSp>
          <p:nvGrpSpPr>
            <p:cNvPr name="Group 59" id="59"/>
            <p:cNvGrpSpPr/>
            <p:nvPr/>
          </p:nvGrpSpPr>
          <p:grpSpPr>
            <a:xfrm rot="0">
              <a:off x="2540000" y="3556000"/>
              <a:ext cx="5334000" cy="698500"/>
              <a:chOff x="0" y="0"/>
              <a:chExt cx="5334000" cy="698500"/>
            </a:xfrm>
          </p:grpSpPr>
          <p:sp>
            <p:nvSpPr>
              <p:cNvPr name="Freeform 60" id="60"/>
              <p:cNvSpPr/>
              <p:nvPr/>
            </p:nvSpPr>
            <p:spPr>
              <a:xfrm flipH="false" flipV="false" rot="0">
                <a:off x="0" y="0"/>
                <a:ext cx="5334000" cy="698500"/>
              </a:xfrm>
              <a:custGeom>
                <a:avLst/>
                <a:gdLst/>
                <a:ahLst/>
                <a:cxnLst/>
                <a:rect r="r" b="b" t="t" l="l"/>
                <a:pathLst>
                  <a:path h="698500" w="5334000">
                    <a:moveTo>
                      <a:pt x="0" y="0"/>
                    </a:moveTo>
                    <a:lnTo>
                      <a:pt x="5334000" y="0"/>
                    </a:lnTo>
                    <a:lnTo>
                      <a:pt x="5334000" y="698500"/>
                    </a:lnTo>
                    <a:lnTo>
                      <a:pt x="0" y="698500"/>
                    </a:lnTo>
                    <a:close/>
                  </a:path>
                </a:pathLst>
              </a:custGeom>
              <a:solidFill>
                <a:srgbClr val="FFFFFF"/>
              </a:solidFill>
              <a:ln w="9525" cap="sq">
                <a:solidFill>
                  <a:srgbClr val="E5E7EB"/>
                </a:solidFill>
                <a:prstDash val="solid"/>
                <a:miter/>
              </a:ln>
            </p:spPr>
          </p:sp>
        </p:grpSp>
        <p:sp>
          <p:nvSpPr>
            <p:cNvPr name="TextBox 61" id="61"/>
            <p:cNvSpPr txBox="true"/>
            <p:nvPr/>
          </p:nvSpPr>
          <p:spPr>
            <a:xfrm rot="0">
              <a:off x="2667000" y="3740150"/>
              <a:ext cx="5080000" cy="317923"/>
            </a:xfrm>
            <a:prstGeom prst="rect">
              <a:avLst/>
            </a:prstGeom>
          </p:spPr>
          <p:txBody>
            <a:bodyPr anchor="t" rtlCol="false" tIns="0" lIns="0" bIns="0" rIns="0">
              <a:spAutoFit/>
            </a:bodyPr>
            <a:lstStyle/>
            <a:p>
              <a:pPr algn="ctr" marL="0" indent="0" lvl="0">
                <a:lnSpc>
                  <a:spcPts val="1700"/>
                </a:lnSpc>
                <a:spcBef>
                  <a:spcPct val="0"/>
                </a:spcBef>
              </a:pPr>
              <a:r>
                <a:rPr lang="en-US" sz="1700" strike="noStrike" u="none">
                  <a:solidFill>
                    <a:srgbClr val="333333"/>
                  </a:solidFill>
                  <a:latin typeface="Aileron"/>
                  <a:ea typeface="Aileron"/>
                  <a:cs typeface="Aileron"/>
                  <a:sym typeface="Aileron"/>
                </a:rPr>
                <a:t>Groups clearly different</a:t>
              </a:r>
            </a:p>
          </p:txBody>
        </p:sp>
        <p:grpSp>
          <p:nvGrpSpPr>
            <p:cNvPr name="Group 62" id="62"/>
            <p:cNvGrpSpPr/>
            <p:nvPr/>
          </p:nvGrpSpPr>
          <p:grpSpPr>
            <a:xfrm rot="0">
              <a:off x="7874000" y="3556000"/>
              <a:ext cx="8382000" cy="698500"/>
              <a:chOff x="0" y="0"/>
              <a:chExt cx="8382000" cy="698500"/>
            </a:xfrm>
          </p:grpSpPr>
          <p:sp>
            <p:nvSpPr>
              <p:cNvPr name="Freeform 63" id="63"/>
              <p:cNvSpPr/>
              <p:nvPr/>
            </p:nvSpPr>
            <p:spPr>
              <a:xfrm flipH="false" flipV="false" rot="0">
                <a:off x="0" y="0"/>
                <a:ext cx="8382000" cy="698500"/>
              </a:xfrm>
              <a:custGeom>
                <a:avLst/>
                <a:gdLst/>
                <a:ahLst/>
                <a:cxnLst/>
                <a:rect r="r" b="b" t="t" l="l"/>
                <a:pathLst>
                  <a:path h="698500" w="8382000">
                    <a:moveTo>
                      <a:pt x="0" y="0"/>
                    </a:moveTo>
                    <a:lnTo>
                      <a:pt x="8382000" y="0"/>
                    </a:lnTo>
                    <a:lnTo>
                      <a:pt x="8382000" y="698500"/>
                    </a:lnTo>
                    <a:lnTo>
                      <a:pt x="0" y="698500"/>
                    </a:lnTo>
                    <a:close/>
                  </a:path>
                </a:pathLst>
              </a:custGeom>
              <a:solidFill>
                <a:srgbClr val="FFFFFF"/>
              </a:solidFill>
              <a:ln w="9525" cap="sq">
                <a:solidFill>
                  <a:srgbClr val="E5E7EB"/>
                </a:solidFill>
                <a:prstDash val="solid"/>
                <a:miter/>
              </a:ln>
            </p:spPr>
          </p:sp>
        </p:grpSp>
        <p:sp>
          <p:nvSpPr>
            <p:cNvPr name="TextBox 64" id="64"/>
            <p:cNvSpPr txBox="true"/>
            <p:nvPr/>
          </p:nvSpPr>
          <p:spPr>
            <a:xfrm rot="0">
              <a:off x="8001000" y="3740150"/>
              <a:ext cx="8128000" cy="317923"/>
            </a:xfrm>
            <a:prstGeom prst="rect">
              <a:avLst/>
            </a:prstGeom>
          </p:spPr>
          <p:txBody>
            <a:bodyPr anchor="t" rtlCol="false" tIns="0" lIns="0" bIns="0" rIns="0">
              <a:spAutoFit/>
            </a:bodyPr>
            <a:lstStyle/>
            <a:p>
              <a:pPr algn="ctr" marL="0" indent="0" lvl="0">
                <a:lnSpc>
                  <a:spcPts val="1700"/>
                </a:lnSpc>
                <a:spcBef>
                  <a:spcPct val="0"/>
                </a:spcBef>
              </a:pPr>
              <a:r>
                <a:rPr lang="en-US" sz="1700" strike="noStrike" u="none">
                  <a:solidFill>
                    <a:srgbClr val="333333"/>
                  </a:solidFill>
                  <a:latin typeface="Aileron"/>
                  <a:ea typeface="Aileron"/>
                  <a:cs typeface="Aileron"/>
                  <a:sym typeface="Aileron"/>
                </a:rPr>
                <a:t>Differences &gt;&gt; random variation</a:t>
              </a:r>
            </a:p>
          </p:txBody>
        </p:sp>
        <p:grpSp>
          <p:nvGrpSpPr>
            <p:cNvPr name="Group 65" id="65"/>
            <p:cNvGrpSpPr/>
            <p:nvPr/>
          </p:nvGrpSpPr>
          <p:grpSpPr>
            <a:xfrm rot="0">
              <a:off x="16256000" y="3556000"/>
              <a:ext cx="5588000" cy="698500"/>
              <a:chOff x="0" y="0"/>
              <a:chExt cx="5588000" cy="698500"/>
            </a:xfrm>
          </p:grpSpPr>
          <p:sp>
            <p:nvSpPr>
              <p:cNvPr name="Freeform 66" id="66"/>
              <p:cNvSpPr/>
              <p:nvPr/>
            </p:nvSpPr>
            <p:spPr>
              <a:xfrm flipH="false" flipV="false" rot="0">
                <a:off x="0" y="0"/>
                <a:ext cx="5588000" cy="698500"/>
              </a:xfrm>
              <a:custGeom>
                <a:avLst/>
                <a:gdLst/>
                <a:ahLst/>
                <a:cxnLst/>
                <a:rect r="r" b="b" t="t" l="l"/>
                <a:pathLst>
                  <a:path h="698500" w="5588000">
                    <a:moveTo>
                      <a:pt x="0" y="0"/>
                    </a:moveTo>
                    <a:lnTo>
                      <a:pt x="5588000" y="0"/>
                    </a:lnTo>
                    <a:lnTo>
                      <a:pt x="5588000" y="698500"/>
                    </a:lnTo>
                    <a:lnTo>
                      <a:pt x="0" y="698500"/>
                    </a:lnTo>
                    <a:close/>
                  </a:path>
                </a:pathLst>
              </a:custGeom>
              <a:solidFill>
                <a:srgbClr val="FFFFFF"/>
              </a:solidFill>
              <a:ln w="9525" cap="sq">
                <a:solidFill>
                  <a:srgbClr val="E5E7EB"/>
                </a:solidFill>
                <a:prstDash val="solid"/>
                <a:miter/>
              </a:ln>
            </p:spPr>
          </p:sp>
        </p:grpSp>
        <p:sp>
          <p:nvSpPr>
            <p:cNvPr name="TextBox 67" id="67"/>
            <p:cNvSpPr txBox="true"/>
            <p:nvPr/>
          </p:nvSpPr>
          <p:spPr>
            <a:xfrm rot="0">
              <a:off x="16383000" y="3740150"/>
              <a:ext cx="5334000" cy="317923"/>
            </a:xfrm>
            <a:prstGeom prst="rect">
              <a:avLst/>
            </a:prstGeom>
          </p:spPr>
          <p:txBody>
            <a:bodyPr anchor="t" rtlCol="false" tIns="0" lIns="0" bIns="0" rIns="0">
              <a:spAutoFit/>
            </a:bodyPr>
            <a:lstStyle/>
            <a:p>
              <a:pPr algn="ctr" marL="0" indent="0" lvl="0">
                <a:lnSpc>
                  <a:spcPts val="1700"/>
                </a:lnSpc>
                <a:spcBef>
                  <a:spcPct val="0"/>
                </a:spcBef>
              </a:pPr>
              <a:r>
                <a:rPr lang="en-US" sz="1700" strike="noStrike" u="none">
                  <a:solidFill>
                    <a:srgbClr val="333333"/>
                  </a:solidFill>
                  <a:latin typeface="Aileron"/>
                  <a:ea typeface="Aileron"/>
                  <a:cs typeface="Aileron"/>
                  <a:sym typeface="Aileron"/>
                </a:rPr>
                <a:t>Reject H₀</a:t>
              </a:r>
            </a:p>
          </p:txBody>
        </p:sp>
        <p:grpSp>
          <p:nvGrpSpPr>
            <p:cNvPr name="Group 68" id="68"/>
            <p:cNvGrpSpPr/>
            <p:nvPr/>
          </p:nvGrpSpPr>
          <p:grpSpPr>
            <a:xfrm rot="0">
              <a:off x="0" y="4572000"/>
              <a:ext cx="21844000" cy="2794000"/>
              <a:chOff x="0" y="0"/>
              <a:chExt cx="21844000" cy="2794000"/>
            </a:xfrm>
          </p:grpSpPr>
          <p:sp>
            <p:nvSpPr>
              <p:cNvPr name="Freeform 69" id="69"/>
              <p:cNvSpPr/>
              <p:nvPr/>
            </p:nvSpPr>
            <p:spPr>
              <a:xfrm flipH="false" flipV="false" rot="0">
                <a:off x="0" y="0"/>
                <a:ext cx="21844000" cy="2794000"/>
              </a:xfrm>
              <a:custGeom>
                <a:avLst/>
                <a:gdLst/>
                <a:ahLst/>
                <a:cxnLst/>
                <a:rect r="r" b="b" t="t" l="l"/>
                <a:pathLst>
                  <a:path h="2794000" w="21844000">
                    <a:moveTo>
                      <a:pt x="279400" y="0"/>
                    </a:moveTo>
                    <a:lnTo>
                      <a:pt x="21564600" y="0"/>
                    </a:lnTo>
                    <a:cubicBezTo>
                      <a:pt x="21718908" y="0"/>
                      <a:pt x="21844000" y="125092"/>
                      <a:pt x="21844000" y="279400"/>
                    </a:cubicBezTo>
                    <a:lnTo>
                      <a:pt x="21844000" y="2514600"/>
                    </a:lnTo>
                    <a:cubicBezTo>
                      <a:pt x="21844000" y="2668908"/>
                      <a:pt x="21718908" y="2794000"/>
                      <a:pt x="21564600" y="2794000"/>
                    </a:cubicBezTo>
                    <a:lnTo>
                      <a:pt x="279400" y="2794000"/>
                    </a:lnTo>
                    <a:cubicBezTo>
                      <a:pt x="125092" y="2794000"/>
                      <a:pt x="0" y="2668908"/>
                      <a:pt x="0" y="2514600"/>
                    </a:cubicBezTo>
                    <a:lnTo>
                      <a:pt x="0" y="279400"/>
                    </a:lnTo>
                    <a:cubicBezTo>
                      <a:pt x="0" y="125092"/>
                      <a:pt x="125092" y="0"/>
                      <a:pt x="279400" y="0"/>
                    </a:cubicBezTo>
                    <a:close/>
                  </a:path>
                </a:pathLst>
              </a:custGeom>
              <a:solidFill>
                <a:srgbClr val="F5F7FA"/>
              </a:solidFill>
              <a:ln w="19050" cap="sq">
                <a:solidFill>
                  <a:srgbClr val="D0D5DD"/>
                </a:solidFill>
                <a:prstDash val="solid"/>
                <a:miter/>
              </a:ln>
            </p:spPr>
          </p:sp>
        </p:grpSp>
        <p:sp>
          <p:nvSpPr>
            <p:cNvPr name="TextBox 70" id="70"/>
            <p:cNvSpPr txBox="true"/>
            <p:nvPr/>
          </p:nvSpPr>
          <p:spPr>
            <a:xfrm rot="0">
              <a:off x="381000" y="4800600"/>
              <a:ext cx="10160000" cy="36576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1A2E5A"/>
                  </a:solidFill>
                  <a:latin typeface="Telegraf Bold"/>
                  <a:ea typeface="Telegraf Bold"/>
                  <a:cs typeface="Telegraf Bold"/>
                  <a:sym typeface="Telegraf Bold"/>
                </a:rPr>
                <a:t>Visual Comparison: How F relates to group separation</a:t>
              </a:r>
            </a:p>
          </p:txBody>
        </p:sp>
        <p:sp>
          <p:nvSpPr>
            <p:cNvPr name="TextBox 71" id="71"/>
            <p:cNvSpPr txBox="true"/>
            <p:nvPr/>
          </p:nvSpPr>
          <p:spPr>
            <a:xfrm rot="0">
              <a:off x="889000" y="5397500"/>
              <a:ext cx="2540000" cy="36576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C0392B"/>
                  </a:solidFill>
                  <a:latin typeface="Telegraf Bold"/>
                  <a:ea typeface="Telegraf Bold"/>
                  <a:cs typeface="Telegraf Bold"/>
                  <a:sym typeface="Telegraf Bold"/>
                </a:rPr>
                <a:t>F = 0.8</a:t>
              </a:r>
            </a:p>
          </p:txBody>
        </p:sp>
        <p:grpSp>
          <p:nvGrpSpPr>
            <p:cNvPr name="Group 72" id="72"/>
            <p:cNvGrpSpPr/>
            <p:nvPr/>
          </p:nvGrpSpPr>
          <p:grpSpPr>
            <a:xfrm rot="0">
              <a:off x="3810000" y="5410200"/>
              <a:ext cx="1524000" cy="355600"/>
              <a:chOff x="0" y="0"/>
              <a:chExt cx="1524000" cy="355600"/>
            </a:xfrm>
          </p:grpSpPr>
          <p:sp>
            <p:nvSpPr>
              <p:cNvPr name="Freeform 73" id="73"/>
              <p:cNvSpPr/>
              <p:nvPr/>
            </p:nvSpPr>
            <p:spPr>
              <a:xfrm flipH="false" flipV="false" rot="0">
                <a:off x="0" y="0"/>
                <a:ext cx="1524000" cy="355600"/>
              </a:xfrm>
              <a:custGeom>
                <a:avLst/>
                <a:gdLst/>
                <a:ahLst/>
                <a:cxnLst/>
                <a:rect r="r" b="b" t="t" l="l"/>
                <a:pathLst>
                  <a:path h="355600" w="1524000">
                    <a:moveTo>
                      <a:pt x="35560" y="0"/>
                    </a:moveTo>
                    <a:lnTo>
                      <a:pt x="1488440" y="0"/>
                    </a:lnTo>
                    <a:cubicBezTo>
                      <a:pt x="1497871" y="0"/>
                      <a:pt x="1506916" y="3746"/>
                      <a:pt x="1513585" y="10415"/>
                    </a:cubicBezTo>
                    <a:cubicBezTo>
                      <a:pt x="1520254" y="17084"/>
                      <a:pt x="1524000" y="26129"/>
                      <a:pt x="1524000" y="35560"/>
                    </a:cubicBezTo>
                    <a:lnTo>
                      <a:pt x="1524000" y="320040"/>
                    </a:lnTo>
                    <a:cubicBezTo>
                      <a:pt x="1524000" y="329471"/>
                      <a:pt x="1520254" y="338516"/>
                      <a:pt x="1513585" y="345185"/>
                    </a:cubicBezTo>
                    <a:cubicBezTo>
                      <a:pt x="1506916" y="351854"/>
                      <a:pt x="1497871" y="355600"/>
                      <a:pt x="1488440" y="355600"/>
                    </a:cubicBezTo>
                    <a:lnTo>
                      <a:pt x="35560" y="355600"/>
                    </a:lnTo>
                    <a:cubicBezTo>
                      <a:pt x="15921" y="355600"/>
                      <a:pt x="0" y="339679"/>
                      <a:pt x="0" y="320040"/>
                    </a:cubicBezTo>
                    <a:lnTo>
                      <a:pt x="0" y="35560"/>
                    </a:lnTo>
                    <a:cubicBezTo>
                      <a:pt x="0" y="15921"/>
                      <a:pt x="15921" y="0"/>
                      <a:pt x="35560" y="0"/>
                    </a:cubicBezTo>
                    <a:close/>
                  </a:path>
                </a:pathLst>
              </a:custGeom>
              <a:solidFill>
                <a:srgbClr val="C0392B"/>
              </a:solidFill>
            </p:spPr>
          </p:sp>
        </p:grpSp>
        <p:sp>
          <p:nvSpPr>
            <p:cNvPr name="TextBox 74" id="74"/>
            <p:cNvSpPr txBox="true"/>
            <p:nvPr/>
          </p:nvSpPr>
          <p:spPr>
            <a:xfrm rot="0">
              <a:off x="5588000" y="5451475"/>
              <a:ext cx="8890000" cy="292312"/>
            </a:xfrm>
            <a:prstGeom prst="rect">
              <a:avLst/>
            </a:prstGeom>
          </p:spPr>
          <p:txBody>
            <a:bodyPr anchor="t" rtlCol="false" tIns="0" lIns="0" bIns="0" rIns="0">
              <a:spAutoFit/>
            </a:bodyPr>
            <a:lstStyle/>
            <a:p>
              <a:pPr algn="l" marL="0" indent="0" lvl="0">
                <a:lnSpc>
                  <a:spcPts val="1599"/>
                </a:lnSpc>
                <a:spcBef>
                  <a:spcPct val="0"/>
                </a:spcBef>
              </a:pPr>
              <a:r>
                <a:rPr lang="en-US" sz="1599" strike="noStrike" u="none">
                  <a:solidFill>
                    <a:srgbClr val="555555"/>
                  </a:solidFill>
                  <a:latin typeface="Aileron"/>
                  <a:ea typeface="Aileron"/>
                  <a:cs typeface="Aileron"/>
                  <a:sym typeface="Aileron"/>
                </a:rPr>
                <a:t>Groups overlap heavily — no real difference</a:t>
              </a:r>
            </a:p>
          </p:txBody>
        </p:sp>
        <p:sp>
          <p:nvSpPr>
            <p:cNvPr name="TextBox 75" id="75"/>
            <p:cNvSpPr txBox="true"/>
            <p:nvPr/>
          </p:nvSpPr>
          <p:spPr>
            <a:xfrm rot="0">
              <a:off x="889000" y="6096000"/>
              <a:ext cx="2540000" cy="36576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27AE60"/>
                  </a:solidFill>
                  <a:latin typeface="Telegraf Bold"/>
                  <a:ea typeface="Telegraf Bold"/>
                  <a:cs typeface="Telegraf Bold"/>
                  <a:sym typeface="Telegraf Bold"/>
                </a:rPr>
                <a:t>F = 5.2</a:t>
              </a:r>
            </a:p>
          </p:txBody>
        </p:sp>
        <p:grpSp>
          <p:nvGrpSpPr>
            <p:cNvPr name="Group 76" id="76"/>
            <p:cNvGrpSpPr/>
            <p:nvPr/>
          </p:nvGrpSpPr>
          <p:grpSpPr>
            <a:xfrm rot="0">
              <a:off x="3810000" y="6108700"/>
              <a:ext cx="6350000" cy="355600"/>
              <a:chOff x="0" y="0"/>
              <a:chExt cx="6350000" cy="355600"/>
            </a:xfrm>
          </p:grpSpPr>
          <p:sp>
            <p:nvSpPr>
              <p:cNvPr name="Freeform 77" id="77"/>
              <p:cNvSpPr/>
              <p:nvPr/>
            </p:nvSpPr>
            <p:spPr>
              <a:xfrm flipH="false" flipV="false" rot="0">
                <a:off x="0" y="0"/>
                <a:ext cx="6350000" cy="355600"/>
              </a:xfrm>
              <a:custGeom>
                <a:avLst/>
                <a:gdLst/>
                <a:ahLst/>
                <a:cxnLst/>
                <a:rect r="r" b="b" t="t" l="l"/>
                <a:pathLst>
                  <a:path h="355600" w="6350000">
                    <a:moveTo>
                      <a:pt x="35560" y="0"/>
                    </a:moveTo>
                    <a:lnTo>
                      <a:pt x="6314440" y="0"/>
                    </a:lnTo>
                    <a:cubicBezTo>
                      <a:pt x="6334079" y="0"/>
                      <a:pt x="6350000" y="15921"/>
                      <a:pt x="6350000" y="35560"/>
                    </a:cubicBezTo>
                    <a:lnTo>
                      <a:pt x="6350000" y="320040"/>
                    </a:lnTo>
                    <a:cubicBezTo>
                      <a:pt x="6350000" y="339679"/>
                      <a:pt x="6334079" y="355600"/>
                      <a:pt x="6314440" y="355600"/>
                    </a:cubicBezTo>
                    <a:lnTo>
                      <a:pt x="35560" y="355600"/>
                    </a:lnTo>
                    <a:cubicBezTo>
                      <a:pt x="15921" y="355600"/>
                      <a:pt x="0" y="339679"/>
                      <a:pt x="0" y="320040"/>
                    </a:cubicBezTo>
                    <a:lnTo>
                      <a:pt x="0" y="35560"/>
                    </a:lnTo>
                    <a:cubicBezTo>
                      <a:pt x="0" y="15921"/>
                      <a:pt x="15921" y="0"/>
                      <a:pt x="35560" y="0"/>
                    </a:cubicBezTo>
                    <a:close/>
                  </a:path>
                </a:pathLst>
              </a:custGeom>
              <a:solidFill>
                <a:srgbClr val="27AE60"/>
              </a:solidFill>
            </p:spPr>
          </p:sp>
        </p:grpSp>
        <p:sp>
          <p:nvSpPr>
            <p:cNvPr name="TextBox 78" id="78"/>
            <p:cNvSpPr txBox="true"/>
            <p:nvPr/>
          </p:nvSpPr>
          <p:spPr>
            <a:xfrm rot="0">
              <a:off x="10414000" y="6149975"/>
              <a:ext cx="8890000" cy="292312"/>
            </a:xfrm>
            <a:prstGeom prst="rect">
              <a:avLst/>
            </a:prstGeom>
          </p:spPr>
          <p:txBody>
            <a:bodyPr anchor="t" rtlCol="false" tIns="0" lIns="0" bIns="0" rIns="0">
              <a:spAutoFit/>
            </a:bodyPr>
            <a:lstStyle/>
            <a:p>
              <a:pPr algn="l" marL="0" indent="0" lvl="0">
                <a:lnSpc>
                  <a:spcPts val="1599"/>
                </a:lnSpc>
                <a:spcBef>
                  <a:spcPct val="0"/>
                </a:spcBef>
              </a:pPr>
              <a:r>
                <a:rPr lang="en-US" sz="1599" strike="noStrike" u="none">
                  <a:solidFill>
                    <a:srgbClr val="555555"/>
                  </a:solidFill>
                  <a:latin typeface="Aileron"/>
                  <a:ea typeface="Aileron"/>
                  <a:cs typeface="Aileron"/>
                  <a:sym typeface="Aileron"/>
                </a:rPr>
                <a:t>Groups clearly separated — likely significant</a:t>
              </a:r>
            </a:p>
          </p:txBody>
        </p:sp>
        <p:sp>
          <p:nvSpPr>
            <p:cNvPr name="TextBox 79" id="79"/>
            <p:cNvSpPr txBox="true"/>
            <p:nvPr/>
          </p:nvSpPr>
          <p:spPr>
            <a:xfrm rot="0">
              <a:off x="889000" y="6794500"/>
              <a:ext cx="2540000" cy="36576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2145B2"/>
                  </a:solidFill>
                  <a:latin typeface="Telegraf Bold"/>
                  <a:ea typeface="Telegraf Bold"/>
                  <a:cs typeface="Telegraf Bold"/>
                  <a:sym typeface="Telegraf Bold"/>
                </a:rPr>
                <a:t>F = 11.17</a:t>
              </a:r>
            </a:p>
          </p:txBody>
        </p:sp>
        <p:grpSp>
          <p:nvGrpSpPr>
            <p:cNvPr name="Group 80" id="80"/>
            <p:cNvGrpSpPr/>
            <p:nvPr/>
          </p:nvGrpSpPr>
          <p:grpSpPr>
            <a:xfrm rot="0">
              <a:off x="3810000" y="6807200"/>
              <a:ext cx="11430000" cy="355600"/>
              <a:chOff x="0" y="0"/>
              <a:chExt cx="11430000" cy="355600"/>
            </a:xfrm>
          </p:grpSpPr>
          <p:sp>
            <p:nvSpPr>
              <p:cNvPr name="Freeform 81" id="81"/>
              <p:cNvSpPr/>
              <p:nvPr/>
            </p:nvSpPr>
            <p:spPr>
              <a:xfrm flipH="false" flipV="false" rot="0">
                <a:off x="0" y="0"/>
                <a:ext cx="11430000" cy="355600"/>
              </a:xfrm>
              <a:custGeom>
                <a:avLst/>
                <a:gdLst/>
                <a:ahLst/>
                <a:cxnLst/>
                <a:rect r="r" b="b" t="t" l="l"/>
                <a:pathLst>
                  <a:path h="355600" w="11430000">
                    <a:moveTo>
                      <a:pt x="35560" y="0"/>
                    </a:moveTo>
                    <a:lnTo>
                      <a:pt x="11394440" y="0"/>
                    </a:lnTo>
                    <a:cubicBezTo>
                      <a:pt x="11414079" y="0"/>
                      <a:pt x="11430000" y="15921"/>
                      <a:pt x="11430000" y="35560"/>
                    </a:cubicBezTo>
                    <a:lnTo>
                      <a:pt x="11430000" y="320040"/>
                    </a:lnTo>
                    <a:cubicBezTo>
                      <a:pt x="11430000" y="339679"/>
                      <a:pt x="11414079" y="355600"/>
                      <a:pt x="11394440" y="355600"/>
                    </a:cubicBezTo>
                    <a:lnTo>
                      <a:pt x="35560" y="355600"/>
                    </a:lnTo>
                    <a:cubicBezTo>
                      <a:pt x="15921" y="355600"/>
                      <a:pt x="0" y="339679"/>
                      <a:pt x="0" y="320040"/>
                    </a:cubicBezTo>
                    <a:lnTo>
                      <a:pt x="0" y="35560"/>
                    </a:lnTo>
                    <a:cubicBezTo>
                      <a:pt x="0" y="15921"/>
                      <a:pt x="15921" y="0"/>
                      <a:pt x="35560" y="0"/>
                    </a:cubicBezTo>
                    <a:close/>
                  </a:path>
                </a:pathLst>
              </a:custGeom>
              <a:solidFill>
                <a:srgbClr val="2145B2"/>
              </a:solidFill>
            </p:spPr>
          </p:sp>
        </p:grpSp>
        <p:sp>
          <p:nvSpPr>
            <p:cNvPr name="TextBox 82" id="82"/>
            <p:cNvSpPr txBox="true"/>
            <p:nvPr/>
          </p:nvSpPr>
          <p:spPr>
            <a:xfrm rot="0">
              <a:off x="15494000" y="6848475"/>
              <a:ext cx="8890000" cy="292312"/>
            </a:xfrm>
            <a:prstGeom prst="rect">
              <a:avLst/>
            </a:prstGeom>
          </p:spPr>
          <p:txBody>
            <a:bodyPr anchor="t" rtlCol="false" tIns="0" lIns="0" bIns="0" rIns="0">
              <a:spAutoFit/>
            </a:bodyPr>
            <a:lstStyle/>
            <a:p>
              <a:pPr algn="l" marL="0" indent="0" lvl="0">
                <a:lnSpc>
                  <a:spcPts val="1599"/>
                </a:lnSpc>
                <a:spcBef>
                  <a:spcPct val="0"/>
                </a:spcBef>
              </a:pPr>
              <a:r>
                <a:rPr lang="en-US" sz="1599" strike="noStrike" u="none">
                  <a:solidFill>
                    <a:srgbClr val="555555"/>
                  </a:solidFill>
                  <a:latin typeface="Aileron"/>
                  <a:ea typeface="Aileron"/>
                  <a:cs typeface="Aileron"/>
                  <a:sym typeface="Aileron"/>
                </a:rPr>
                <a:t>Strong evidence — groups are very different</a:t>
              </a:r>
            </a:p>
          </p:txBody>
        </p:sp>
        <p:grpSp>
          <p:nvGrpSpPr>
            <p:cNvPr name="Group 83" id="83"/>
            <p:cNvGrpSpPr/>
            <p:nvPr/>
          </p:nvGrpSpPr>
          <p:grpSpPr>
            <a:xfrm rot="0">
              <a:off x="0" y="7747000"/>
              <a:ext cx="10414000" cy="2090858"/>
              <a:chOff x="0" y="0"/>
              <a:chExt cx="10414000" cy="2090858"/>
            </a:xfrm>
          </p:grpSpPr>
          <p:sp>
            <p:nvSpPr>
              <p:cNvPr name="Freeform 84" id="84"/>
              <p:cNvSpPr/>
              <p:nvPr/>
            </p:nvSpPr>
            <p:spPr>
              <a:xfrm flipH="false" flipV="false" rot="0">
                <a:off x="0" y="0"/>
                <a:ext cx="10414000" cy="2090858"/>
              </a:xfrm>
              <a:custGeom>
                <a:avLst/>
                <a:gdLst/>
                <a:ahLst/>
                <a:cxnLst/>
                <a:rect r="r" b="b" t="t" l="l"/>
                <a:pathLst>
                  <a:path h="2090858" w="10414000">
                    <a:moveTo>
                      <a:pt x="177800" y="0"/>
                    </a:moveTo>
                    <a:lnTo>
                      <a:pt x="10236200" y="0"/>
                    </a:lnTo>
                    <a:cubicBezTo>
                      <a:pt x="10334396" y="0"/>
                      <a:pt x="10414000" y="93611"/>
                      <a:pt x="10414000" y="209086"/>
                    </a:cubicBezTo>
                    <a:lnTo>
                      <a:pt x="10414000" y="1881772"/>
                    </a:lnTo>
                    <a:cubicBezTo>
                      <a:pt x="10414000" y="1997247"/>
                      <a:pt x="10334396" y="2090858"/>
                      <a:pt x="10236200" y="2090858"/>
                    </a:cubicBezTo>
                    <a:lnTo>
                      <a:pt x="177800" y="2090858"/>
                    </a:lnTo>
                    <a:cubicBezTo>
                      <a:pt x="79604" y="2090858"/>
                      <a:pt x="0" y="1997247"/>
                      <a:pt x="0" y="1881772"/>
                    </a:cubicBezTo>
                    <a:lnTo>
                      <a:pt x="0" y="209086"/>
                    </a:lnTo>
                    <a:cubicBezTo>
                      <a:pt x="0" y="93611"/>
                      <a:pt x="79604" y="0"/>
                      <a:pt x="177800" y="0"/>
                    </a:cubicBezTo>
                    <a:close/>
                  </a:path>
                </a:pathLst>
              </a:custGeom>
              <a:solidFill>
                <a:srgbClr val="FFFFFF"/>
              </a:solidFill>
              <a:ln w="28575" cap="sq">
                <a:solidFill>
                  <a:srgbClr val="C0392B"/>
                </a:solidFill>
                <a:prstDash val="solid"/>
                <a:miter/>
              </a:ln>
            </p:spPr>
          </p:sp>
        </p:grpSp>
        <p:sp>
          <p:nvSpPr>
            <p:cNvPr name="TextBox 85" id="85"/>
            <p:cNvSpPr txBox="true"/>
            <p:nvPr/>
          </p:nvSpPr>
          <p:spPr>
            <a:xfrm rot="0">
              <a:off x="444500" y="8001000"/>
              <a:ext cx="9525000" cy="397933"/>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C0392B"/>
                  </a:solidFill>
                  <a:latin typeface="Telegraf Bold"/>
                  <a:ea typeface="Telegraf Bold"/>
                  <a:cs typeface="Telegraf Bold"/>
                  <a:sym typeface="Telegraf Bold"/>
                </a:rPr>
                <a:t>Small F → Groups are Similar</a:t>
              </a:r>
            </a:p>
          </p:txBody>
        </p:sp>
        <p:sp>
          <p:nvSpPr>
            <p:cNvPr name="TextBox 86" id="86"/>
            <p:cNvSpPr txBox="true"/>
            <p:nvPr/>
          </p:nvSpPr>
          <p:spPr>
            <a:xfrm rot="0">
              <a:off x="635000" y="8470900"/>
              <a:ext cx="9144000" cy="1088813"/>
            </a:xfrm>
            <a:prstGeom prst="rect">
              <a:avLst/>
            </a:prstGeom>
          </p:spPr>
          <p:txBody>
            <a:bodyPr anchor="t" rtlCol="false" tIns="0" lIns="0" bIns="0" rIns="0">
              <a:spAutoFit/>
            </a:bodyPr>
            <a:lstStyle/>
            <a:p>
              <a:pPr algn="ctr" marL="0" indent="0" lvl="0">
                <a:lnSpc>
                  <a:spcPts val="2239"/>
                </a:lnSpc>
                <a:spcBef>
                  <a:spcPct val="0"/>
                </a:spcBef>
              </a:pPr>
              <a:r>
                <a:rPr lang="en-US" sz="1599" strike="noStrike" u="none">
                  <a:solidFill>
                    <a:srgbClr val="555555"/>
                  </a:solidFill>
                  <a:latin typeface="Aileron"/>
                  <a:ea typeface="Aileron"/>
                  <a:cs typeface="Aileron"/>
                  <a:sym typeface="Aileron"/>
                </a:rPr>
                <a:t>Between-group variance ≈ Within-group variance</a:t>
              </a:r>
            </a:p>
            <a:p>
              <a:pPr algn="ctr" marL="0" indent="0" lvl="0">
                <a:lnSpc>
                  <a:spcPts val="2239"/>
                </a:lnSpc>
                <a:spcBef>
                  <a:spcPct val="0"/>
                </a:spcBef>
              </a:pPr>
              <a:r>
                <a:rPr lang="en-US" sz="1599" strike="noStrike" u="none">
                  <a:solidFill>
                    <a:srgbClr val="555555"/>
                  </a:solidFill>
                  <a:latin typeface="Aileron"/>
                  <a:ea typeface="Aileron"/>
                  <a:cs typeface="Aileron"/>
                  <a:sym typeface="Aileron"/>
                </a:rPr>
                <a:t>Differences are just random noise</a:t>
              </a:r>
            </a:p>
            <a:p>
              <a:pPr algn="ctr" marL="0" indent="0" lvl="0">
                <a:lnSpc>
                  <a:spcPts val="2239"/>
                </a:lnSpc>
                <a:spcBef>
                  <a:spcPct val="0"/>
                </a:spcBef>
              </a:pPr>
              <a:r>
                <a:rPr lang="en-US" sz="1599" strike="noStrike" u="none">
                  <a:solidFill>
                    <a:srgbClr val="555555"/>
                  </a:solidFill>
                  <a:latin typeface="Aileron"/>
                  <a:ea typeface="Aileron"/>
                  <a:cs typeface="Aileron"/>
                  <a:sym typeface="Aileron"/>
                </a:rPr>
                <a:t>Fail to reject H₀</a:t>
              </a:r>
            </a:p>
          </p:txBody>
        </p:sp>
        <p:grpSp>
          <p:nvGrpSpPr>
            <p:cNvPr name="Group 87" id="87"/>
            <p:cNvGrpSpPr/>
            <p:nvPr/>
          </p:nvGrpSpPr>
          <p:grpSpPr>
            <a:xfrm rot="0">
              <a:off x="11430000" y="7747000"/>
              <a:ext cx="10414000" cy="2090858"/>
              <a:chOff x="0" y="0"/>
              <a:chExt cx="10414000" cy="2090858"/>
            </a:xfrm>
          </p:grpSpPr>
          <p:sp>
            <p:nvSpPr>
              <p:cNvPr name="Freeform 88" id="88"/>
              <p:cNvSpPr/>
              <p:nvPr/>
            </p:nvSpPr>
            <p:spPr>
              <a:xfrm flipH="false" flipV="false" rot="0">
                <a:off x="0" y="0"/>
                <a:ext cx="10414000" cy="2090858"/>
              </a:xfrm>
              <a:custGeom>
                <a:avLst/>
                <a:gdLst/>
                <a:ahLst/>
                <a:cxnLst/>
                <a:rect r="r" b="b" t="t" l="l"/>
                <a:pathLst>
                  <a:path h="2090858" w="10414000">
                    <a:moveTo>
                      <a:pt x="177800" y="0"/>
                    </a:moveTo>
                    <a:lnTo>
                      <a:pt x="10236200" y="0"/>
                    </a:lnTo>
                    <a:cubicBezTo>
                      <a:pt x="10334396" y="0"/>
                      <a:pt x="10414000" y="93611"/>
                      <a:pt x="10414000" y="209086"/>
                    </a:cubicBezTo>
                    <a:lnTo>
                      <a:pt x="10414000" y="1881772"/>
                    </a:lnTo>
                    <a:cubicBezTo>
                      <a:pt x="10414000" y="1997247"/>
                      <a:pt x="10334396" y="2090858"/>
                      <a:pt x="10236200" y="2090858"/>
                    </a:cubicBezTo>
                    <a:lnTo>
                      <a:pt x="177800" y="2090858"/>
                    </a:lnTo>
                    <a:cubicBezTo>
                      <a:pt x="79604" y="2090858"/>
                      <a:pt x="0" y="1997247"/>
                      <a:pt x="0" y="1881772"/>
                    </a:cubicBezTo>
                    <a:lnTo>
                      <a:pt x="0" y="209086"/>
                    </a:lnTo>
                    <a:cubicBezTo>
                      <a:pt x="0" y="93611"/>
                      <a:pt x="79604" y="0"/>
                      <a:pt x="177800" y="0"/>
                    </a:cubicBezTo>
                    <a:close/>
                  </a:path>
                </a:pathLst>
              </a:custGeom>
              <a:solidFill>
                <a:srgbClr val="FFFFFF"/>
              </a:solidFill>
              <a:ln w="28575" cap="sq">
                <a:solidFill>
                  <a:srgbClr val="27AE60"/>
                </a:solidFill>
                <a:prstDash val="solid"/>
                <a:miter/>
              </a:ln>
            </p:spPr>
          </p:sp>
        </p:grpSp>
        <p:sp>
          <p:nvSpPr>
            <p:cNvPr name="TextBox 89" id="89"/>
            <p:cNvSpPr txBox="true"/>
            <p:nvPr/>
          </p:nvSpPr>
          <p:spPr>
            <a:xfrm rot="0">
              <a:off x="11874500" y="8001000"/>
              <a:ext cx="9525000" cy="397933"/>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27AE60"/>
                  </a:solidFill>
                  <a:latin typeface="Telegraf Bold"/>
                  <a:ea typeface="Telegraf Bold"/>
                  <a:cs typeface="Telegraf Bold"/>
                  <a:sym typeface="Telegraf Bold"/>
                </a:rPr>
                <a:t>Large F → Groups are Different</a:t>
              </a:r>
            </a:p>
          </p:txBody>
        </p:sp>
        <p:sp>
          <p:nvSpPr>
            <p:cNvPr name="TextBox 90" id="90"/>
            <p:cNvSpPr txBox="true"/>
            <p:nvPr/>
          </p:nvSpPr>
          <p:spPr>
            <a:xfrm rot="0">
              <a:off x="12065000" y="8470900"/>
              <a:ext cx="9144000" cy="1088813"/>
            </a:xfrm>
            <a:prstGeom prst="rect">
              <a:avLst/>
            </a:prstGeom>
          </p:spPr>
          <p:txBody>
            <a:bodyPr anchor="t" rtlCol="false" tIns="0" lIns="0" bIns="0" rIns="0">
              <a:spAutoFit/>
            </a:bodyPr>
            <a:lstStyle/>
            <a:p>
              <a:pPr algn="ctr" marL="0" indent="0" lvl="0">
                <a:lnSpc>
                  <a:spcPts val="2239"/>
                </a:lnSpc>
                <a:spcBef>
                  <a:spcPct val="0"/>
                </a:spcBef>
              </a:pPr>
              <a:r>
                <a:rPr lang="en-US" sz="1599" strike="noStrike" u="none">
                  <a:solidFill>
                    <a:srgbClr val="555555"/>
                  </a:solidFill>
                  <a:latin typeface="Aileron"/>
                  <a:ea typeface="Aileron"/>
                  <a:cs typeface="Aileron"/>
                  <a:sym typeface="Aileron"/>
                </a:rPr>
                <a:t>Between-group variance &gt;&gt; Within-group variance</a:t>
              </a:r>
            </a:p>
            <a:p>
              <a:pPr algn="ctr" marL="0" indent="0" lvl="0">
                <a:lnSpc>
                  <a:spcPts val="2239"/>
                </a:lnSpc>
                <a:spcBef>
                  <a:spcPct val="0"/>
                </a:spcBef>
              </a:pPr>
              <a:r>
                <a:rPr lang="en-US" sz="1599" strike="noStrike" u="none">
                  <a:solidFill>
                    <a:srgbClr val="555555"/>
                  </a:solidFill>
                  <a:latin typeface="Aileron"/>
                  <a:ea typeface="Aileron"/>
                  <a:cs typeface="Aileron"/>
                  <a:sym typeface="Aileron"/>
                </a:rPr>
                <a:t>Signal is much stronger than noise</a:t>
              </a:r>
            </a:p>
            <a:p>
              <a:pPr algn="ctr" marL="0" indent="0" lvl="0">
                <a:lnSpc>
                  <a:spcPts val="2239"/>
                </a:lnSpc>
                <a:spcBef>
                  <a:spcPct val="0"/>
                </a:spcBef>
              </a:pPr>
              <a:r>
                <a:rPr lang="en-US" sz="1599" strike="noStrike" u="none">
                  <a:solidFill>
                    <a:srgbClr val="555555"/>
                  </a:solidFill>
                  <a:latin typeface="Aileron"/>
                  <a:ea typeface="Aileron"/>
                  <a:cs typeface="Aileron"/>
                  <a:sym typeface="Aileron"/>
                </a:rPr>
                <a:t>Reject H₀</a:t>
              </a:r>
            </a:p>
          </p:txBody>
        </p:sp>
        <p:grpSp>
          <p:nvGrpSpPr>
            <p:cNvPr name="Group 91" id="91"/>
            <p:cNvGrpSpPr/>
            <p:nvPr/>
          </p:nvGrpSpPr>
          <p:grpSpPr>
            <a:xfrm rot="0">
              <a:off x="0" y="10055013"/>
              <a:ext cx="21844000" cy="1016000"/>
              <a:chOff x="0" y="0"/>
              <a:chExt cx="21844000" cy="1016000"/>
            </a:xfrm>
          </p:grpSpPr>
          <p:sp>
            <p:nvSpPr>
              <p:cNvPr name="Freeform 92" id="92"/>
              <p:cNvSpPr/>
              <p:nvPr/>
            </p:nvSpPr>
            <p:spPr>
              <a:xfrm flipH="false" flipV="false" rot="0">
                <a:off x="0" y="0"/>
                <a:ext cx="21844000" cy="1016000"/>
              </a:xfrm>
              <a:custGeom>
                <a:avLst/>
                <a:gdLst/>
                <a:ahLst/>
                <a:cxnLst/>
                <a:rect r="r" b="b" t="t" l="l"/>
                <a:pathLst>
                  <a:path h="1016000" w="21844000">
                    <a:moveTo>
                      <a:pt x="101600" y="0"/>
                    </a:moveTo>
                    <a:lnTo>
                      <a:pt x="21742400" y="0"/>
                    </a:lnTo>
                    <a:cubicBezTo>
                      <a:pt x="21798513" y="0"/>
                      <a:pt x="21844000" y="45488"/>
                      <a:pt x="21844000" y="101600"/>
                    </a:cubicBezTo>
                    <a:lnTo>
                      <a:pt x="21844000" y="914400"/>
                    </a:lnTo>
                    <a:cubicBezTo>
                      <a:pt x="21844000" y="970512"/>
                      <a:pt x="21798513" y="1016000"/>
                      <a:pt x="21742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1A2E5A"/>
              </a:solidFill>
            </p:spPr>
          </p:sp>
        </p:grpSp>
        <p:sp>
          <p:nvSpPr>
            <p:cNvPr name="TextBox 93" id="93"/>
            <p:cNvSpPr txBox="true"/>
            <p:nvPr/>
          </p:nvSpPr>
          <p:spPr>
            <a:xfrm rot="0">
              <a:off x="762000" y="10353463"/>
              <a:ext cx="20320000" cy="423757"/>
            </a:xfrm>
            <a:prstGeom prst="rect">
              <a:avLst/>
            </a:prstGeom>
          </p:spPr>
          <p:txBody>
            <a:bodyPr anchor="t" rtlCol="false" tIns="0" lIns="0" bIns="0" rIns="0">
              <a:spAutoFit/>
            </a:bodyPr>
            <a:lstStyle/>
            <a:p>
              <a:pPr algn="ctr" marL="0" indent="0" lvl="0">
                <a:lnSpc>
                  <a:spcPts val="2199"/>
                </a:lnSpc>
                <a:spcBef>
                  <a:spcPct val="0"/>
                </a:spcBef>
              </a:pPr>
              <a:r>
                <a:rPr lang="en-US" b="true" sz="2199" strike="noStrike" u="none">
                  <a:solidFill>
                    <a:srgbClr val="FFFFFF"/>
                  </a:solidFill>
                  <a:latin typeface="Telegraf Bold"/>
                  <a:ea typeface="Telegraf Bold"/>
                  <a:cs typeface="Telegraf Bold"/>
                  <a:sym typeface="Telegraf Bold"/>
                </a:rPr>
                <a:t>The larger the F, the more confident we are that group differences are real — not random.</a:t>
              </a:r>
            </a:p>
          </p:txBody>
        </p:sp>
      </p:grpSp>
      <p:sp>
        <p:nvSpPr>
          <p:cNvPr name="TextBox 94" id="94"/>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21.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Significance Level (p-value)</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21</a:t>
            </a:r>
          </a:p>
        </p:txBody>
      </p:sp>
      <p:grpSp>
        <p:nvGrpSpPr>
          <p:cNvPr name="Group 6" id="6"/>
          <p:cNvGrpSpPr/>
          <p:nvPr/>
        </p:nvGrpSpPr>
        <p:grpSpPr>
          <a:xfrm rot="0">
            <a:off x="952500" y="1238250"/>
            <a:ext cx="16383000" cy="952500"/>
            <a:chOff x="0" y="0"/>
            <a:chExt cx="21844000" cy="1270000"/>
          </a:xfrm>
        </p:grpSpPr>
        <p:sp>
          <p:nvSpPr>
            <p:cNvPr name="Freeform 7" id="7"/>
            <p:cNvSpPr/>
            <p:nvPr/>
          </p:nvSpPr>
          <p:spPr>
            <a:xfrm flipH="false" flipV="false" rot="0">
              <a:off x="0" y="0"/>
              <a:ext cx="21844000" cy="1270000"/>
            </a:xfrm>
            <a:custGeom>
              <a:avLst/>
              <a:gdLst/>
              <a:ahLst/>
              <a:cxnLst/>
              <a:rect r="r" b="b" t="t" l="l"/>
              <a:pathLst>
                <a:path h="1270000" w="21844000">
                  <a:moveTo>
                    <a:pt x="127000" y="0"/>
                  </a:moveTo>
                  <a:lnTo>
                    <a:pt x="21717000" y="0"/>
                  </a:lnTo>
                  <a:cubicBezTo>
                    <a:pt x="21787140" y="0"/>
                    <a:pt x="21844000" y="56860"/>
                    <a:pt x="21844000" y="127000"/>
                  </a:cubicBezTo>
                  <a:lnTo>
                    <a:pt x="21844000" y="1143000"/>
                  </a:lnTo>
                  <a:cubicBezTo>
                    <a:pt x="21844000" y="1213140"/>
                    <a:pt x="21787140" y="1270000"/>
                    <a:pt x="21717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FFF8F0"/>
            </a:solidFill>
            <a:ln w="28575" cap="sq">
              <a:solidFill>
                <a:srgbClr val="E67E22"/>
              </a:solidFill>
              <a:prstDash val="solid"/>
              <a:miter/>
            </a:ln>
          </p:spPr>
        </p:sp>
      </p:grpSp>
      <p:sp>
        <p:nvSpPr>
          <p:cNvPr name="TextBox 8" id="8"/>
          <p:cNvSpPr txBox="true"/>
          <p:nvPr/>
        </p:nvSpPr>
        <p:spPr>
          <a:xfrm rot="0">
            <a:off x="1238250" y="1352550"/>
            <a:ext cx="7620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E67E22"/>
                </a:solidFill>
                <a:latin typeface="Telegraf Bold"/>
                <a:ea typeface="Telegraf Bold"/>
                <a:cs typeface="Telegraf Bold"/>
                <a:sym typeface="Telegraf Bold"/>
              </a:rPr>
              <a:t>The Golden Rule of p-values</a:t>
            </a:r>
          </a:p>
        </p:txBody>
      </p:sp>
      <p:sp>
        <p:nvSpPr>
          <p:cNvPr name="TextBox 9" id="9"/>
          <p:cNvSpPr txBox="true"/>
          <p:nvPr/>
        </p:nvSpPr>
        <p:spPr>
          <a:xfrm rot="0">
            <a:off x="1524000" y="1666875"/>
            <a:ext cx="15240000" cy="380365"/>
          </a:xfrm>
          <a:prstGeom prst="rect">
            <a:avLst/>
          </a:prstGeom>
        </p:spPr>
        <p:txBody>
          <a:bodyPr anchor="t" rtlCol="false" tIns="0" lIns="0" bIns="0" rIns="0">
            <a:spAutoFit/>
          </a:bodyPr>
          <a:lstStyle/>
          <a:p>
            <a:pPr algn="ctr" marL="0" indent="0" lvl="0">
              <a:lnSpc>
                <a:spcPts val="2600"/>
              </a:lnSpc>
              <a:spcBef>
                <a:spcPct val="0"/>
              </a:spcBef>
            </a:pPr>
            <a:r>
              <a:rPr lang="en-US" sz="2600" strike="noStrike" u="none">
                <a:solidFill>
                  <a:srgbClr val="333333"/>
                </a:solidFill>
                <a:latin typeface="Telegraf"/>
                <a:ea typeface="Telegraf"/>
                <a:cs typeface="Telegraf"/>
                <a:sym typeface="Telegraf"/>
              </a:rPr>
              <a:t>The p-value tells us whether observed differences are likely real or simply random chance.</a:t>
            </a:r>
          </a:p>
        </p:txBody>
      </p:sp>
      <p:sp>
        <p:nvSpPr>
          <p:cNvPr name="TextBox 10" id="10"/>
          <p:cNvSpPr txBox="true"/>
          <p:nvPr/>
        </p:nvSpPr>
        <p:spPr>
          <a:xfrm rot="0">
            <a:off x="952500" y="2495550"/>
            <a:ext cx="762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What exactly is a p-value?</a:t>
            </a:r>
          </a:p>
        </p:txBody>
      </p:sp>
      <p:sp>
        <p:nvSpPr>
          <p:cNvPr name="TextBox 11" id="11"/>
          <p:cNvSpPr txBox="true"/>
          <p:nvPr/>
        </p:nvSpPr>
        <p:spPr>
          <a:xfrm rot="0">
            <a:off x="952500" y="2752725"/>
            <a:ext cx="16383000" cy="337185"/>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The probability of seeing results this extreme IF there is actually no difference between groups (H₀ is true).</a:t>
            </a:r>
          </a:p>
        </p:txBody>
      </p:sp>
      <p:grpSp>
        <p:nvGrpSpPr>
          <p:cNvPr name="Group 12" id="12"/>
          <p:cNvGrpSpPr/>
          <p:nvPr/>
        </p:nvGrpSpPr>
        <p:grpSpPr>
          <a:xfrm rot="0">
            <a:off x="952500" y="3381375"/>
            <a:ext cx="16383000" cy="857250"/>
            <a:chOff x="0" y="0"/>
            <a:chExt cx="21844000" cy="1143000"/>
          </a:xfrm>
        </p:grpSpPr>
        <p:sp>
          <p:nvSpPr>
            <p:cNvPr name="Freeform 13" id="13"/>
            <p:cNvSpPr/>
            <p:nvPr/>
          </p:nvSpPr>
          <p:spPr>
            <a:xfrm flipH="false" flipV="false" rot="0">
              <a:off x="0" y="0"/>
              <a:ext cx="21844000" cy="1143000"/>
            </a:xfrm>
            <a:custGeom>
              <a:avLst/>
              <a:gdLst/>
              <a:ahLst/>
              <a:cxnLst/>
              <a:rect r="r" b="b" t="t" l="l"/>
              <a:pathLst>
                <a:path h="1143000" w="21844000">
                  <a:moveTo>
                    <a:pt x="114300" y="0"/>
                  </a:moveTo>
                  <a:lnTo>
                    <a:pt x="21729700" y="0"/>
                  </a:lnTo>
                  <a:cubicBezTo>
                    <a:pt x="21792826" y="0"/>
                    <a:pt x="21844000" y="51174"/>
                    <a:pt x="21844000" y="114300"/>
                  </a:cubicBezTo>
                  <a:lnTo>
                    <a:pt x="21844000" y="1028700"/>
                  </a:lnTo>
                  <a:cubicBezTo>
                    <a:pt x="21844000" y="1091826"/>
                    <a:pt x="21792826" y="1143000"/>
                    <a:pt x="21729700" y="1143000"/>
                  </a:cubicBezTo>
                  <a:lnTo>
                    <a:pt x="114300" y="1143000"/>
                  </a:lnTo>
                  <a:cubicBezTo>
                    <a:pt x="51174" y="1143000"/>
                    <a:pt x="0" y="1091826"/>
                    <a:pt x="0" y="1028700"/>
                  </a:cubicBezTo>
                  <a:lnTo>
                    <a:pt x="0" y="114300"/>
                  </a:lnTo>
                  <a:cubicBezTo>
                    <a:pt x="0" y="51174"/>
                    <a:pt x="51174" y="0"/>
                    <a:pt x="114300" y="0"/>
                  </a:cubicBezTo>
                  <a:close/>
                </a:path>
              </a:pathLst>
            </a:custGeom>
            <a:solidFill>
              <a:srgbClr val="EEF2FF"/>
            </a:solidFill>
            <a:ln w="19050" cap="sq">
              <a:solidFill>
                <a:srgbClr val="2145B2"/>
              </a:solidFill>
              <a:prstDash val="solid"/>
              <a:miter/>
            </a:ln>
          </p:spPr>
        </p:sp>
      </p:grpSp>
      <p:sp>
        <p:nvSpPr>
          <p:cNvPr name="TextBox 14" id="14"/>
          <p:cNvSpPr txBox="true"/>
          <p:nvPr/>
        </p:nvSpPr>
        <p:spPr>
          <a:xfrm rot="0">
            <a:off x="1524000" y="3554730"/>
            <a:ext cx="15240000" cy="245745"/>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2145B2"/>
                </a:solidFill>
                <a:latin typeface="Aileron Bold"/>
                <a:ea typeface="Aileron Bold"/>
                <a:cs typeface="Aileron Bold"/>
                <a:sym typeface="Aileron Bold"/>
              </a:rPr>
              <a:t>In plain language:</a:t>
            </a:r>
          </a:p>
        </p:txBody>
      </p:sp>
      <p:sp>
        <p:nvSpPr>
          <p:cNvPr name="TextBox 15" id="15"/>
          <p:cNvSpPr txBox="true"/>
          <p:nvPr/>
        </p:nvSpPr>
        <p:spPr>
          <a:xfrm rot="0">
            <a:off x="1524000" y="3829050"/>
            <a:ext cx="15240000" cy="356235"/>
          </a:xfrm>
          <a:prstGeom prst="rect">
            <a:avLst/>
          </a:prstGeom>
        </p:spPr>
        <p:txBody>
          <a:bodyPr anchor="t" rtlCol="false" tIns="0" lIns="0" bIns="0" rIns="0">
            <a:spAutoFit/>
          </a:bodyPr>
          <a:lstStyle/>
          <a:p>
            <a:pPr algn="ctr" marL="0" indent="0" lvl="0">
              <a:lnSpc>
                <a:spcPts val="2400"/>
              </a:lnSpc>
              <a:spcBef>
                <a:spcPct val="0"/>
              </a:spcBef>
            </a:pPr>
            <a:r>
              <a:rPr lang="en-US" sz="2400" strike="noStrike" u="none">
                <a:solidFill>
                  <a:srgbClr val="1A2E5A"/>
                </a:solidFill>
                <a:latin typeface="Telegraf"/>
                <a:ea typeface="Telegraf"/>
                <a:cs typeface="Telegraf"/>
                <a:sym typeface="Telegraf"/>
              </a:rPr>
              <a:t>"If p is small, the difference is real. If p is large, it might just be luck."</a:t>
            </a:r>
          </a:p>
        </p:txBody>
      </p:sp>
      <p:grpSp>
        <p:nvGrpSpPr>
          <p:cNvPr name="Group 16" id="16"/>
          <p:cNvGrpSpPr/>
          <p:nvPr/>
        </p:nvGrpSpPr>
        <p:grpSpPr>
          <a:xfrm rot="0">
            <a:off x="952500" y="4572000"/>
            <a:ext cx="7810500" cy="1714500"/>
            <a:chOff x="0" y="0"/>
            <a:chExt cx="10414000" cy="2286000"/>
          </a:xfrm>
        </p:grpSpPr>
        <p:sp>
          <p:nvSpPr>
            <p:cNvPr name="Freeform 17" id="17"/>
            <p:cNvSpPr/>
            <p:nvPr/>
          </p:nvSpPr>
          <p:spPr>
            <a:xfrm flipH="false" flipV="false" rot="0">
              <a:off x="0" y="0"/>
              <a:ext cx="10414000" cy="2286000"/>
            </a:xfrm>
            <a:custGeom>
              <a:avLst/>
              <a:gdLst/>
              <a:ahLst/>
              <a:cxnLst/>
              <a:rect r="r" b="b" t="t" l="l"/>
              <a:pathLst>
                <a:path h="2286000" w="10414000">
                  <a:moveTo>
                    <a:pt x="228600" y="0"/>
                  </a:moveTo>
                  <a:lnTo>
                    <a:pt x="10185400" y="0"/>
                  </a:lnTo>
                  <a:cubicBezTo>
                    <a:pt x="10311652" y="0"/>
                    <a:pt x="10414000" y="102348"/>
                    <a:pt x="10414000" y="228600"/>
                  </a:cubicBezTo>
                  <a:lnTo>
                    <a:pt x="10414000" y="2057400"/>
                  </a:lnTo>
                  <a:cubicBezTo>
                    <a:pt x="10414000" y="2183652"/>
                    <a:pt x="10311652" y="2286000"/>
                    <a:pt x="10185400" y="2286000"/>
                  </a:cubicBezTo>
                  <a:lnTo>
                    <a:pt x="228600" y="2286000"/>
                  </a:lnTo>
                  <a:cubicBezTo>
                    <a:pt x="102348" y="2286000"/>
                    <a:pt x="0" y="2183652"/>
                    <a:pt x="0" y="2057400"/>
                  </a:cubicBezTo>
                  <a:lnTo>
                    <a:pt x="0" y="228600"/>
                  </a:lnTo>
                  <a:cubicBezTo>
                    <a:pt x="0" y="102348"/>
                    <a:pt x="102348" y="0"/>
                    <a:pt x="228600" y="0"/>
                  </a:cubicBezTo>
                  <a:close/>
                </a:path>
              </a:pathLst>
            </a:custGeom>
            <a:solidFill>
              <a:srgbClr val="27AE60"/>
            </a:solidFill>
          </p:spPr>
        </p:sp>
      </p:grpSp>
      <p:sp>
        <p:nvSpPr>
          <p:cNvPr name="TextBox 18" id="18"/>
          <p:cNvSpPr txBox="true"/>
          <p:nvPr/>
        </p:nvSpPr>
        <p:spPr>
          <a:xfrm rot="0">
            <a:off x="1285875" y="4829175"/>
            <a:ext cx="7143750" cy="462280"/>
          </a:xfrm>
          <a:prstGeom prst="rect">
            <a:avLst/>
          </a:prstGeom>
        </p:spPr>
        <p:txBody>
          <a:bodyPr anchor="t" rtlCol="false" tIns="0" lIns="0" bIns="0" rIns="0">
            <a:spAutoFit/>
          </a:bodyPr>
          <a:lstStyle/>
          <a:p>
            <a:pPr algn="ctr" marL="0" indent="0" lvl="0">
              <a:lnSpc>
                <a:spcPts val="3200"/>
              </a:lnSpc>
              <a:spcBef>
                <a:spcPct val="0"/>
              </a:spcBef>
            </a:pPr>
            <a:r>
              <a:rPr lang="en-US" b="true" sz="3200" strike="noStrike" u="none">
                <a:solidFill>
                  <a:srgbClr val="FFFFFF"/>
                </a:solidFill>
                <a:latin typeface="Telegraf Bold"/>
                <a:ea typeface="Telegraf Bold"/>
                <a:cs typeface="Telegraf Bold"/>
                <a:sym typeface="Telegraf Bold"/>
              </a:rPr>
              <a:t>p &lt; 0.05</a:t>
            </a:r>
          </a:p>
        </p:txBody>
      </p:sp>
      <p:sp>
        <p:nvSpPr>
          <p:cNvPr name="TextBox 19" id="19"/>
          <p:cNvSpPr txBox="true"/>
          <p:nvPr/>
        </p:nvSpPr>
        <p:spPr>
          <a:xfrm rot="0">
            <a:off x="1428750" y="5295900"/>
            <a:ext cx="6858000" cy="935355"/>
          </a:xfrm>
          <a:prstGeom prst="rect">
            <a:avLst/>
          </a:prstGeom>
        </p:spPr>
        <p:txBody>
          <a:bodyPr anchor="t" rtlCol="false" tIns="0" lIns="0" bIns="0" rIns="0">
            <a:spAutoFit/>
          </a:bodyPr>
          <a:lstStyle/>
          <a:p>
            <a:pPr algn="ctr" marL="0" indent="0" lvl="0">
              <a:lnSpc>
                <a:spcPts val="2520"/>
              </a:lnSpc>
              <a:spcBef>
                <a:spcPct val="0"/>
              </a:spcBef>
            </a:pPr>
            <a:r>
              <a:rPr lang="en-US" sz="1800" strike="noStrike" u="none">
                <a:solidFill>
                  <a:srgbClr val="FFFFFF"/>
                </a:solidFill>
                <a:latin typeface="Aileron"/>
                <a:ea typeface="Aileron"/>
                <a:cs typeface="Aileron"/>
                <a:sym typeface="Aileron"/>
              </a:rPr>
              <a:t>Reject H₀</a:t>
            </a:r>
          </a:p>
          <a:p>
            <a:pPr algn="ctr" marL="0" indent="0" lvl="0">
              <a:lnSpc>
                <a:spcPts val="2520"/>
              </a:lnSpc>
              <a:spcBef>
                <a:spcPct val="0"/>
              </a:spcBef>
            </a:pPr>
            <a:r>
              <a:rPr lang="en-US" sz="1800" strike="noStrike" u="none">
                <a:solidFill>
                  <a:srgbClr val="FFFFFF"/>
                </a:solidFill>
                <a:latin typeface="Aileron"/>
                <a:ea typeface="Aileron"/>
                <a:cs typeface="Aileron"/>
                <a:sym typeface="Aileron"/>
              </a:rPr>
              <a:t>Differences are statistically significant</a:t>
            </a:r>
          </a:p>
          <a:p>
            <a:pPr algn="ctr" marL="0" indent="0" lvl="0">
              <a:lnSpc>
                <a:spcPts val="2520"/>
              </a:lnSpc>
              <a:spcBef>
                <a:spcPct val="0"/>
              </a:spcBef>
            </a:pPr>
            <a:r>
              <a:rPr lang="en-US" sz="1800" strike="noStrike" u="none">
                <a:solidFill>
                  <a:srgbClr val="FFFFFF"/>
                </a:solidFill>
                <a:latin typeface="Aileron"/>
                <a:ea typeface="Aileron"/>
                <a:cs typeface="Aileron"/>
                <a:sym typeface="Aileron"/>
              </a:rPr>
              <a:t>Less than 5% chance this is random</a:t>
            </a:r>
          </a:p>
        </p:txBody>
      </p:sp>
      <p:grpSp>
        <p:nvGrpSpPr>
          <p:cNvPr name="Group 20" id="20"/>
          <p:cNvGrpSpPr/>
          <p:nvPr/>
        </p:nvGrpSpPr>
        <p:grpSpPr>
          <a:xfrm rot="0">
            <a:off x="9525000" y="4572000"/>
            <a:ext cx="7810500" cy="1714500"/>
            <a:chOff x="0" y="0"/>
            <a:chExt cx="10414000" cy="2286000"/>
          </a:xfrm>
        </p:grpSpPr>
        <p:sp>
          <p:nvSpPr>
            <p:cNvPr name="Freeform 21" id="21"/>
            <p:cNvSpPr/>
            <p:nvPr/>
          </p:nvSpPr>
          <p:spPr>
            <a:xfrm flipH="false" flipV="false" rot="0">
              <a:off x="0" y="0"/>
              <a:ext cx="10414000" cy="2286000"/>
            </a:xfrm>
            <a:custGeom>
              <a:avLst/>
              <a:gdLst/>
              <a:ahLst/>
              <a:cxnLst/>
              <a:rect r="r" b="b" t="t" l="l"/>
              <a:pathLst>
                <a:path h="2286000" w="10414000">
                  <a:moveTo>
                    <a:pt x="228600" y="0"/>
                  </a:moveTo>
                  <a:lnTo>
                    <a:pt x="10185400" y="0"/>
                  </a:lnTo>
                  <a:cubicBezTo>
                    <a:pt x="10311652" y="0"/>
                    <a:pt x="10414000" y="102348"/>
                    <a:pt x="10414000" y="228600"/>
                  </a:cubicBezTo>
                  <a:lnTo>
                    <a:pt x="10414000" y="2057400"/>
                  </a:lnTo>
                  <a:cubicBezTo>
                    <a:pt x="10414000" y="2183652"/>
                    <a:pt x="10311652" y="2286000"/>
                    <a:pt x="10185400" y="2286000"/>
                  </a:cubicBezTo>
                  <a:lnTo>
                    <a:pt x="228600" y="2286000"/>
                  </a:lnTo>
                  <a:cubicBezTo>
                    <a:pt x="102348" y="2286000"/>
                    <a:pt x="0" y="2183652"/>
                    <a:pt x="0" y="2057400"/>
                  </a:cubicBezTo>
                  <a:lnTo>
                    <a:pt x="0" y="228600"/>
                  </a:lnTo>
                  <a:cubicBezTo>
                    <a:pt x="0" y="102348"/>
                    <a:pt x="102348" y="0"/>
                    <a:pt x="228600" y="0"/>
                  </a:cubicBezTo>
                  <a:close/>
                </a:path>
              </a:pathLst>
            </a:custGeom>
            <a:solidFill>
              <a:srgbClr val="C0392B"/>
            </a:solidFill>
          </p:spPr>
        </p:sp>
      </p:grpSp>
      <p:sp>
        <p:nvSpPr>
          <p:cNvPr name="TextBox 22" id="22"/>
          <p:cNvSpPr txBox="true"/>
          <p:nvPr/>
        </p:nvSpPr>
        <p:spPr>
          <a:xfrm rot="0">
            <a:off x="9858375" y="4829175"/>
            <a:ext cx="7143750" cy="462280"/>
          </a:xfrm>
          <a:prstGeom prst="rect">
            <a:avLst/>
          </a:prstGeom>
        </p:spPr>
        <p:txBody>
          <a:bodyPr anchor="t" rtlCol="false" tIns="0" lIns="0" bIns="0" rIns="0">
            <a:spAutoFit/>
          </a:bodyPr>
          <a:lstStyle/>
          <a:p>
            <a:pPr algn="ctr" marL="0" indent="0" lvl="0">
              <a:lnSpc>
                <a:spcPts val="3200"/>
              </a:lnSpc>
              <a:spcBef>
                <a:spcPct val="0"/>
              </a:spcBef>
            </a:pPr>
            <a:r>
              <a:rPr lang="en-US" b="true" sz="3200" strike="noStrike" u="none">
                <a:solidFill>
                  <a:srgbClr val="FFFFFF"/>
                </a:solidFill>
                <a:latin typeface="Telegraf Bold"/>
                <a:ea typeface="Telegraf Bold"/>
                <a:cs typeface="Telegraf Bold"/>
                <a:sym typeface="Telegraf Bold"/>
              </a:rPr>
              <a:t>p &gt; 0.05</a:t>
            </a:r>
          </a:p>
        </p:txBody>
      </p:sp>
      <p:sp>
        <p:nvSpPr>
          <p:cNvPr name="TextBox 23" id="23"/>
          <p:cNvSpPr txBox="true"/>
          <p:nvPr/>
        </p:nvSpPr>
        <p:spPr>
          <a:xfrm rot="0">
            <a:off x="10001250" y="5295900"/>
            <a:ext cx="6858000" cy="935355"/>
          </a:xfrm>
          <a:prstGeom prst="rect">
            <a:avLst/>
          </a:prstGeom>
        </p:spPr>
        <p:txBody>
          <a:bodyPr anchor="t" rtlCol="false" tIns="0" lIns="0" bIns="0" rIns="0">
            <a:spAutoFit/>
          </a:bodyPr>
          <a:lstStyle/>
          <a:p>
            <a:pPr algn="ctr" marL="0" indent="0" lvl="0">
              <a:lnSpc>
                <a:spcPts val="2520"/>
              </a:lnSpc>
              <a:spcBef>
                <a:spcPct val="0"/>
              </a:spcBef>
            </a:pPr>
            <a:r>
              <a:rPr lang="en-US" sz="1800" strike="noStrike" u="none">
                <a:solidFill>
                  <a:srgbClr val="FFFFFF"/>
                </a:solidFill>
                <a:latin typeface="Aileron"/>
                <a:ea typeface="Aileron"/>
                <a:cs typeface="Aileron"/>
                <a:sym typeface="Aileron"/>
              </a:rPr>
              <a:t>Fail to reject H₀</a:t>
            </a:r>
          </a:p>
          <a:p>
            <a:pPr algn="ctr" marL="0" indent="0" lvl="0">
              <a:lnSpc>
                <a:spcPts val="2520"/>
              </a:lnSpc>
              <a:spcBef>
                <a:spcPct val="0"/>
              </a:spcBef>
            </a:pPr>
            <a:r>
              <a:rPr lang="en-US" sz="1800" strike="noStrike" u="none">
                <a:solidFill>
                  <a:srgbClr val="FFFFFF"/>
                </a:solidFill>
                <a:latin typeface="Aileron"/>
                <a:ea typeface="Aileron"/>
                <a:cs typeface="Aileron"/>
                <a:sym typeface="Aileron"/>
              </a:rPr>
              <a:t>Differences are NOT significant</a:t>
            </a:r>
          </a:p>
          <a:p>
            <a:pPr algn="ctr" marL="0" indent="0" lvl="0">
              <a:lnSpc>
                <a:spcPts val="2520"/>
              </a:lnSpc>
              <a:spcBef>
                <a:spcPct val="0"/>
              </a:spcBef>
            </a:pPr>
            <a:r>
              <a:rPr lang="en-US" sz="1800" strike="noStrike" u="none">
                <a:solidFill>
                  <a:srgbClr val="FFFFFF"/>
                </a:solidFill>
                <a:latin typeface="Aileron"/>
                <a:ea typeface="Aileron"/>
                <a:cs typeface="Aileron"/>
                <a:sym typeface="Aileron"/>
              </a:rPr>
              <a:t>Could easily be random chance</a:t>
            </a:r>
          </a:p>
        </p:txBody>
      </p:sp>
      <p:grpSp>
        <p:nvGrpSpPr>
          <p:cNvPr name="Group 24" id="24"/>
          <p:cNvGrpSpPr/>
          <p:nvPr/>
        </p:nvGrpSpPr>
        <p:grpSpPr>
          <a:xfrm rot="0">
            <a:off x="952500" y="6667500"/>
            <a:ext cx="16383000" cy="1143000"/>
            <a:chOff x="0" y="0"/>
            <a:chExt cx="21844000" cy="1524000"/>
          </a:xfrm>
        </p:grpSpPr>
        <p:sp>
          <p:nvSpPr>
            <p:cNvPr name="Freeform 25" id="25"/>
            <p:cNvSpPr/>
            <p:nvPr/>
          </p:nvSpPr>
          <p:spPr>
            <a:xfrm flipH="false" flipV="false" rot="0">
              <a:off x="0" y="0"/>
              <a:ext cx="21844000" cy="1524000"/>
            </a:xfrm>
            <a:custGeom>
              <a:avLst/>
              <a:gdLst/>
              <a:ahLst/>
              <a:cxnLst/>
              <a:rect r="r" b="b" t="t" l="l"/>
              <a:pathLst>
                <a:path h="1524000" w="21844000">
                  <a:moveTo>
                    <a:pt x="152400" y="0"/>
                  </a:moveTo>
                  <a:lnTo>
                    <a:pt x="21691600" y="0"/>
                  </a:lnTo>
                  <a:cubicBezTo>
                    <a:pt x="21775769" y="0"/>
                    <a:pt x="21844000" y="68232"/>
                    <a:pt x="21844000" y="152400"/>
                  </a:cubicBezTo>
                  <a:lnTo>
                    <a:pt x="21844000" y="1371600"/>
                  </a:lnTo>
                  <a:cubicBezTo>
                    <a:pt x="21844000" y="1455768"/>
                    <a:pt x="21775769" y="1524000"/>
                    <a:pt x="21691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5F7FA"/>
            </a:solidFill>
            <a:ln w="19050" cap="sq">
              <a:solidFill>
                <a:srgbClr val="D0D5DD"/>
              </a:solidFill>
              <a:prstDash val="solid"/>
              <a:miter/>
            </a:ln>
          </p:spPr>
        </p:sp>
      </p:grpSp>
      <p:sp>
        <p:nvSpPr>
          <p:cNvPr name="TextBox 26" id="26"/>
          <p:cNvSpPr txBox="true"/>
          <p:nvPr/>
        </p:nvSpPr>
        <p:spPr>
          <a:xfrm rot="0">
            <a:off x="1238250" y="6781800"/>
            <a:ext cx="5715000" cy="27432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C0392B"/>
                </a:solidFill>
                <a:latin typeface="Telegraf Bold"/>
                <a:ea typeface="Telegraf Bold"/>
                <a:cs typeface="Telegraf Bold"/>
                <a:sym typeface="Telegraf Bold"/>
              </a:rPr>
              <a:t>Common Misconception</a:t>
            </a:r>
          </a:p>
        </p:txBody>
      </p:sp>
      <p:sp>
        <p:nvSpPr>
          <p:cNvPr name="TextBox 27" id="27"/>
          <p:cNvSpPr txBox="true"/>
          <p:nvPr/>
        </p:nvSpPr>
        <p:spPr>
          <a:xfrm rot="0">
            <a:off x="1524000" y="6943725"/>
            <a:ext cx="15240000" cy="689610"/>
          </a:xfrm>
          <a:prstGeom prst="rect">
            <a:avLst/>
          </a:prstGeom>
        </p:spPr>
        <p:txBody>
          <a:bodyPr anchor="t" rtlCol="false" tIns="0" lIns="0" bIns="0" rIns="0">
            <a:spAutoFit/>
          </a:bodyPr>
          <a:lstStyle/>
          <a:p>
            <a:pPr algn="ctr" marL="0" indent="0" lvl="0">
              <a:lnSpc>
                <a:spcPts val="2849"/>
              </a:lnSpc>
              <a:spcBef>
                <a:spcPct val="0"/>
              </a:spcBef>
            </a:pPr>
            <a:r>
              <a:rPr lang="en-US" sz="1899" strike="noStrike" u="none">
                <a:solidFill>
                  <a:srgbClr val="333333"/>
                </a:solidFill>
                <a:latin typeface="Aileron"/>
                <a:ea typeface="Aileron"/>
                <a:cs typeface="Aileron"/>
                <a:sym typeface="Aileron"/>
              </a:rPr>
              <a:t>p-value is NOT the probability that H₀ is true.</a:t>
            </a:r>
          </a:p>
          <a:p>
            <a:pPr algn="ctr" marL="0" indent="0" lvl="0">
              <a:lnSpc>
                <a:spcPts val="2849"/>
              </a:lnSpc>
              <a:spcBef>
                <a:spcPct val="0"/>
              </a:spcBef>
            </a:pPr>
            <a:r>
              <a:rPr lang="en-US" sz="1899" strike="noStrike" u="none">
                <a:solidFill>
                  <a:srgbClr val="333333"/>
                </a:solidFill>
                <a:latin typeface="Aileron"/>
                <a:ea typeface="Aileron"/>
                <a:cs typeface="Aileron"/>
                <a:sym typeface="Aileron"/>
              </a:rPr>
              <a:t>✔ p-value IS the probability of getting these results IF H₀ were true.</a:t>
            </a:r>
          </a:p>
        </p:txBody>
      </p:sp>
      <p:grpSp>
        <p:nvGrpSpPr>
          <p:cNvPr name="Group 28" id="28"/>
          <p:cNvGrpSpPr/>
          <p:nvPr/>
        </p:nvGrpSpPr>
        <p:grpSpPr>
          <a:xfrm rot="0">
            <a:off x="952500" y="8096250"/>
            <a:ext cx="16383000" cy="666750"/>
            <a:chOff x="0" y="0"/>
            <a:chExt cx="21844000" cy="889000"/>
          </a:xfrm>
        </p:grpSpPr>
        <p:sp>
          <p:nvSpPr>
            <p:cNvPr name="Freeform 29" id="29"/>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1A2E5A"/>
            </a:solidFill>
          </p:spPr>
        </p:sp>
      </p:grpSp>
      <p:sp>
        <p:nvSpPr>
          <p:cNvPr name="TextBox 30" id="30"/>
          <p:cNvSpPr txBox="true"/>
          <p:nvPr/>
        </p:nvSpPr>
        <p:spPr>
          <a:xfrm rot="0">
            <a:off x="1524000" y="8277225"/>
            <a:ext cx="152400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Telegraf Bold"/>
                <a:ea typeface="Telegraf Bold"/>
                <a:cs typeface="Telegraf Bold"/>
                <a:sym typeface="Telegraf Bold"/>
              </a:rPr>
              <a:t>Our Example:</a:t>
            </a:r>
            <a:r>
              <a:rPr lang="en-US" sz="2000" strike="noStrike" u="none">
                <a:solidFill>
                  <a:srgbClr val="FFFFFF"/>
                </a:solidFill>
                <a:latin typeface="Telegraf"/>
                <a:ea typeface="Telegraf"/>
                <a:cs typeface="Telegraf"/>
                <a:sym typeface="Telegraf"/>
              </a:rPr>
              <a:t> p = 0.001  →  Only 0.1% chance the differences are random  →  Reject H₀  →  Groups ARE different!</a:t>
            </a:r>
          </a:p>
        </p:txBody>
      </p:sp>
      <p:grpSp>
        <p:nvGrpSpPr>
          <p:cNvPr name="Group 31" id="31"/>
          <p:cNvGrpSpPr/>
          <p:nvPr/>
        </p:nvGrpSpPr>
        <p:grpSpPr>
          <a:xfrm rot="0">
            <a:off x="952500" y="9048750"/>
            <a:ext cx="16383000" cy="666750"/>
            <a:chOff x="0" y="0"/>
            <a:chExt cx="21844000" cy="889000"/>
          </a:xfrm>
        </p:grpSpPr>
        <p:sp>
          <p:nvSpPr>
            <p:cNvPr name="Freeform 32" id="32"/>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EEF2FF"/>
            </a:solidFill>
            <a:ln w="19050" cap="sq">
              <a:solidFill>
                <a:srgbClr val="2145B2"/>
              </a:solidFill>
              <a:prstDash val="solid"/>
              <a:miter/>
            </a:ln>
          </p:spPr>
        </p:sp>
      </p:grpSp>
      <p:sp>
        <p:nvSpPr>
          <p:cNvPr name="TextBox 33" id="33"/>
          <p:cNvSpPr txBox="true"/>
          <p:nvPr/>
        </p:nvSpPr>
        <p:spPr>
          <a:xfrm rot="0">
            <a:off x="1524000" y="9239250"/>
            <a:ext cx="15240000" cy="285750"/>
          </a:xfrm>
          <a:prstGeom prst="rect">
            <a:avLst/>
          </a:prstGeom>
        </p:spPr>
        <p:txBody>
          <a:bodyPr anchor="t" rtlCol="false" tIns="0" lIns="0" bIns="0" rIns="0">
            <a:spAutoFit/>
          </a:bodyPr>
          <a:lstStyle/>
          <a:p>
            <a:pPr algn="ctr" marL="0" indent="0" lvl="0">
              <a:lnSpc>
                <a:spcPts val="2279"/>
              </a:lnSpc>
              <a:spcBef>
                <a:spcPct val="0"/>
              </a:spcBef>
            </a:pPr>
            <a:r>
              <a:rPr lang="en-US" b="true" sz="1899" strike="noStrike" u="none">
                <a:solidFill>
                  <a:srgbClr val="1A2E5A"/>
                </a:solidFill>
                <a:latin typeface="Aileron Bold"/>
                <a:ea typeface="Aileron Bold"/>
                <a:cs typeface="Aileron Bold"/>
                <a:sym typeface="Aileron Bold"/>
              </a:rPr>
              <a:t>Remember:</a:t>
            </a:r>
            <a:r>
              <a:rPr lang="en-US" sz="1899" strike="noStrike" u="none">
                <a:solidFill>
                  <a:srgbClr val="1A2E5A"/>
                </a:solidFill>
                <a:latin typeface="Aileron"/>
                <a:ea typeface="Aileron"/>
                <a:cs typeface="Aileron"/>
                <a:sym typeface="Aileron"/>
              </a:rPr>
              <a:t> Don't just memorize p &lt; 0.05. Understand that a small p means the evidence against H₀ is strong.</a:t>
            </a:r>
          </a:p>
        </p:txBody>
      </p:sp>
      <p:sp>
        <p:nvSpPr>
          <p:cNvPr name="TextBox 34" id="34"/>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22.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ANOVA Decision Flow</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22</a:t>
            </a:r>
          </a:p>
        </p:txBody>
      </p:sp>
      <p:sp>
        <p:nvSpPr>
          <p:cNvPr name="TextBox 6" id="6"/>
          <p:cNvSpPr txBox="true"/>
          <p:nvPr/>
        </p:nvSpPr>
        <p:spPr>
          <a:xfrm rot="0">
            <a:off x="952500" y="1085850"/>
            <a:ext cx="16383000" cy="337185"/>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Follow these steps to make a decision using ANOVA results.</a:t>
            </a:r>
          </a:p>
        </p:txBody>
      </p:sp>
      <p:grpSp>
        <p:nvGrpSpPr>
          <p:cNvPr name="Group 7" id="7"/>
          <p:cNvGrpSpPr/>
          <p:nvPr/>
        </p:nvGrpSpPr>
        <p:grpSpPr>
          <a:xfrm rot="0">
            <a:off x="952500" y="1809750"/>
            <a:ext cx="666750" cy="666750"/>
            <a:chOff x="0" y="0"/>
            <a:chExt cx="889000" cy="889000"/>
          </a:xfrm>
        </p:grpSpPr>
        <p:sp>
          <p:nvSpPr>
            <p:cNvPr name="Freeform 8" id="8"/>
            <p:cNvSpPr/>
            <p:nvPr/>
          </p:nvSpPr>
          <p:spPr>
            <a:xfrm flipH="false" flipV="false" rot="0">
              <a:off x="0" y="0"/>
              <a:ext cx="889000" cy="889000"/>
            </a:xfrm>
            <a:custGeom>
              <a:avLst/>
              <a:gdLst/>
              <a:ahLst/>
              <a:cxnLst/>
              <a:rect r="r" b="b" t="t" l="l"/>
              <a:pathLst>
                <a:path h="889000" w="889000">
                  <a:moveTo>
                    <a:pt x="444500" y="0"/>
                  </a:moveTo>
                  <a:cubicBezTo>
                    <a:pt x="199009" y="0"/>
                    <a:pt x="0" y="199009"/>
                    <a:pt x="0" y="444500"/>
                  </a:cubicBezTo>
                  <a:cubicBezTo>
                    <a:pt x="0" y="689991"/>
                    <a:pt x="199009" y="889000"/>
                    <a:pt x="444500" y="889000"/>
                  </a:cubicBezTo>
                  <a:cubicBezTo>
                    <a:pt x="689991" y="889000"/>
                    <a:pt x="889000" y="689991"/>
                    <a:pt x="889000" y="444500"/>
                  </a:cubicBezTo>
                  <a:cubicBezTo>
                    <a:pt x="889000" y="199009"/>
                    <a:pt x="689991" y="0"/>
                    <a:pt x="444500" y="0"/>
                  </a:cubicBezTo>
                  <a:close/>
                </a:path>
              </a:pathLst>
            </a:custGeom>
            <a:solidFill>
              <a:srgbClr val="1A2E5A"/>
            </a:solidFill>
          </p:spPr>
        </p:sp>
        <p:sp>
          <p:nvSpPr>
            <p:cNvPr name="TextBox 9" id="9"/>
            <p:cNvSpPr txBox="true"/>
            <p:nvPr/>
          </p:nvSpPr>
          <p:spPr>
            <a:xfrm>
              <a:off x="0" y="-95250"/>
              <a:ext cx="889000" cy="984250"/>
            </a:xfrm>
            <a:prstGeom prst="rect">
              <a:avLst/>
            </a:prstGeom>
          </p:spPr>
          <p:txBody>
            <a:bodyPr anchor="ctr" rtlCol="false" tIns="50800" lIns="50800" bIns="50800" rIns="50800"/>
            <a:lstStyle/>
            <a:p>
              <a:pPr algn="ctr" marL="0" indent="0" lvl="0">
                <a:lnSpc>
                  <a:spcPts val="3919"/>
                </a:lnSpc>
                <a:spcBef>
                  <a:spcPct val="0"/>
                </a:spcBef>
              </a:pPr>
              <a:r>
                <a:rPr lang="en-US" sz="2799" strike="noStrike" u="none">
                  <a:solidFill>
                    <a:srgbClr val="FFFFFF"/>
                  </a:solidFill>
                  <a:latin typeface="Telegraf"/>
                  <a:ea typeface="Telegraf"/>
                  <a:cs typeface="Telegraf"/>
                  <a:sym typeface="Telegraf"/>
                </a:rPr>
                <a:t>01</a:t>
              </a:r>
            </a:p>
          </p:txBody>
        </p:sp>
      </p:grpSp>
      <p:sp>
        <p:nvSpPr>
          <p:cNvPr name="TextBox 10" id="10"/>
          <p:cNvSpPr txBox="true"/>
          <p:nvPr/>
        </p:nvSpPr>
        <p:spPr>
          <a:xfrm rot="0">
            <a:off x="1809750" y="1866900"/>
            <a:ext cx="142875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1A2E5A"/>
                </a:solidFill>
                <a:latin typeface="Telegraf Bold"/>
                <a:ea typeface="Telegraf Bold"/>
                <a:cs typeface="Telegraf Bold"/>
                <a:sym typeface="Telegraf Bold"/>
              </a:rPr>
              <a:t>Calculate F-Statistic</a:t>
            </a:r>
          </a:p>
        </p:txBody>
      </p:sp>
      <p:sp>
        <p:nvSpPr>
          <p:cNvPr name="TextBox 11" id="11"/>
          <p:cNvSpPr txBox="true"/>
          <p:nvPr/>
        </p:nvSpPr>
        <p:spPr>
          <a:xfrm rot="0">
            <a:off x="1809750" y="2181225"/>
            <a:ext cx="14287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666666"/>
                </a:solidFill>
                <a:latin typeface="Aileron"/>
                <a:ea typeface="Aileron"/>
                <a:cs typeface="Aileron"/>
                <a:sym typeface="Aileron"/>
              </a:rPr>
              <a:t>F = Between-Group Variance / Within-Group Variance</a:t>
            </a:r>
          </a:p>
        </p:txBody>
      </p:sp>
      <p:sp>
        <p:nvSpPr>
          <p:cNvPr name="TextBox 12" id="12"/>
          <p:cNvSpPr txBox="true"/>
          <p:nvPr/>
        </p:nvSpPr>
        <p:spPr>
          <a:xfrm rot="0">
            <a:off x="1095375" y="2571750"/>
            <a:ext cx="381000" cy="298450"/>
          </a:xfrm>
          <a:prstGeom prst="rect">
            <a:avLst/>
          </a:prstGeom>
        </p:spPr>
        <p:txBody>
          <a:bodyPr anchor="t" rtlCol="false" tIns="0" lIns="0" bIns="0" rIns="0">
            <a:spAutoFit/>
          </a:bodyPr>
          <a:lstStyle/>
          <a:p>
            <a:pPr algn="ctr" marL="0" indent="0" lvl="0">
              <a:lnSpc>
                <a:spcPts val="2000"/>
              </a:lnSpc>
              <a:spcBef>
                <a:spcPct val="0"/>
              </a:spcBef>
            </a:pPr>
            <a:r>
              <a:rPr lang="en-US" sz="2000" strike="noStrike" u="none">
                <a:solidFill>
                  <a:srgbClr val="CCCCCC"/>
                </a:solidFill>
                <a:latin typeface="Telegraf"/>
                <a:ea typeface="Telegraf"/>
                <a:cs typeface="Telegraf"/>
                <a:sym typeface="Telegraf"/>
              </a:rPr>
              <a:t>↓</a:t>
            </a:r>
          </a:p>
        </p:txBody>
      </p:sp>
      <p:grpSp>
        <p:nvGrpSpPr>
          <p:cNvPr name="Group 13" id="13"/>
          <p:cNvGrpSpPr/>
          <p:nvPr/>
        </p:nvGrpSpPr>
        <p:grpSpPr>
          <a:xfrm rot="0">
            <a:off x="952500" y="2905125"/>
            <a:ext cx="666750" cy="666750"/>
            <a:chOff x="0" y="0"/>
            <a:chExt cx="889000" cy="889000"/>
          </a:xfrm>
        </p:grpSpPr>
        <p:sp>
          <p:nvSpPr>
            <p:cNvPr name="Freeform 14" id="14"/>
            <p:cNvSpPr/>
            <p:nvPr/>
          </p:nvSpPr>
          <p:spPr>
            <a:xfrm flipH="false" flipV="false" rot="0">
              <a:off x="0" y="0"/>
              <a:ext cx="889000" cy="889000"/>
            </a:xfrm>
            <a:custGeom>
              <a:avLst/>
              <a:gdLst/>
              <a:ahLst/>
              <a:cxnLst/>
              <a:rect r="r" b="b" t="t" l="l"/>
              <a:pathLst>
                <a:path h="889000" w="889000">
                  <a:moveTo>
                    <a:pt x="444500" y="0"/>
                  </a:moveTo>
                  <a:cubicBezTo>
                    <a:pt x="199009" y="0"/>
                    <a:pt x="0" y="199009"/>
                    <a:pt x="0" y="444500"/>
                  </a:cubicBezTo>
                  <a:cubicBezTo>
                    <a:pt x="0" y="689991"/>
                    <a:pt x="199009" y="889000"/>
                    <a:pt x="444500" y="889000"/>
                  </a:cubicBezTo>
                  <a:cubicBezTo>
                    <a:pt x="689991" y="889000"/>
                    <a:pt x="889000" y="689991"/>
                    <a:pt x="889000" y="444500"/>
                  </a:cubicBezTo>
                  <a:cubicBezTo>
                    <a:pt x="889000" y="199009"/>
                    <a:pt x="689991" y="0"/>
                    <a:pt x="444500" y="0"/>
                  </a:cubicBezTo>
                  <a:close/>
                </a:path>
              </a:pathLst>
            </a:custGeom>
            <a:solidFill>
              <a:srgbClr val="1A2E5A"/>
            </a:solidFill>
          </p:spPr>
        </p:sp>
        <p:sp>
          <p:nvSpPr>
            <p:cNvPr name="TextBox 15" id="15"/>
            <p:cNvSpPr txBox="true"/>
            <p:nvPr/>
          </p:nvSpPr>
          <p:spPr>
            <a:xfrm>
              <a:off x="0" y="-95250"/>
              <a:ext cx="889000" cy="984250"/>
            </a:xfrm>
            <a:prstGeom prst="rect">
              <a:avLst/>
            </a:prstGeom>
          </p:spPr>
          <p:txBody>
            <a:bodyPr anchor="ctr" rtlCol="false" tIns="50800" lIns="50800" bIns="50800" rIns="50800"/>
            <a:lstStyle/>
            <a:p>
              <a:pPr algn="ctr" marL="0" indent="0" lvl="0">
                <a:lnSpc>
                  <a:spcPts val="3919"/>
                </a:lnSpc>
                <a:spcBef>
                  <a:spcPct val="0"/>
                </a:spcBef>
              </a:pPr>
              <a:r>
                <a:rPr lang="en-US" sz="2799" strike="noStrike" u="none">
                  <a:solidFill>
                    <a:srgbClr val="FFFFFF"/>
                  </a:solidFill>
                  <a:latin typeface="Telegraf"/>
                  <a:ea typeface="Telegraf"/>
                  <a:cs typeface="Telegraf"/>
                  <a:sym typeface="Telegraf"/>
                </a:rPr>
                <a:t>02</a:t>
              </a:r>
            </a:p>
          </p:txBody>
        </p:sp>
      </p:grpSp>
      <p:sp>
        <p:nvSpPr>
          <p:cNvPr name="TextBox 16" id="16"/>
          <p:cNvSpPr txBox="true"/>
          <p:nvPr/>
        </p:nvSpPr>
        <p:spPr>
          <a:xfrm rot="0">
            <a:off x="1809750" y="2962275"/>
            <a:ext cx="142875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1A2E5A"/>
                </a:solidFill>
                <a:latin typeface="Telegraf Bold"/>
                <a:ea typeface="Telegraf Bold"/>
                <a:cs typeface="Telegraf Bold"/>
                <a:sym typeface="Telegraf Bold"/>
              </a:rPr>
              <a:t>Check p-value</a:t>
            </a:r>
          </a:p>
        </p:txBody>
      </p:sp>
      <p:sp>
        <p:nvSpPr>
          <p:cNvPr name="TextBox 17" id="17"/>
          <p:cNvSpPr txBox="true"/>
          <p:nvPr/>
        </p:nvSpPr>
        <p:spPr>
          <a:xfrm rot="0">
            <a:off x="1809750" y="3276600"/>
            <a:ext cx="14287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666666"/>
                </a:solidFill>
                <a:latin typeface="Aileron"/>
                <a:ea typeface="Aileron"/>
                <a:cs typeface="Aileron"/>
                <a:sym typeface="Aileron"/>
              </a:rPr>
              <a:t>Compare the p-value from the F-distribution to your significance level (α = 0.05)</a:t>
            </a:r>
          </a:p>
        </p:txBody>
      </p:sp>
      <p:sp>
        <p:nvSpPr>
          <p:cNvPr name="TextBox 18" id="18"/>
          <p:cNvSpPr txBox="true"/>
          <p:nvPr/>
        </p:nvSpPr>
        <p:spPr>
          <a:xfrm rot="0">
            <a:off x="1095375" y="3667125"/>
            <a:ext cx="381000" cy="298450"/>
          </a:xfrm>
          <a:prstGeom prst="rect">
            <a:avLst/>
          </a:prstGeom>
        </p:spPr>
        <p:txBody>
          <a:bodyPr anchor="t" rtlCol="false" tIns="0" lIns="0" bIns="0" rIns="0">
            <a:spAutoFit/>
          </a:bodyPr>
          <a:lstStyle/>
          <a:p>
            <a:pPr algn="ctr" marL="0" indent="0" lvl="0">
              <a:lnSpc>
                <a:spcPts val="2000"/>
              </a:lnSpc>
              <a:spcBef>
                <a:spcPct val="0"/>
              </a:spcBef>
            </a:pPr>
            <a:r>
              <a:rPr lang="en-US" sz="2000" strike="noStrike" u="none">
                <a:solidFill>
                  <a:srgbClr val="CCCCCC"/>
                </a:solidFill>
                <a:latin typeface="Telegraf"/>
                <a:ea typeface="Telegraf"/>
                <a:cs typeface="Telegraf"/>
                <a:sym typeface="Telegraf"/>
              </a:rPr>
              <a:t>↓</a:t>
            </a:r>
          </a:p>
        </p:txBody>
      </p:sp>
      <p:grpSp>
        <p:nvGrpSpPr>
          <p:cNvPr name="Group 19" id="19"/>
          <p:cNvGrpSpPr/>
          <p:nvPr/>
        </p:nvGrpSpPr>
        <p:grpSpPr>
          <a:xfrm rot="0">
            <a:off x="952500" y="4000500"/>
            <a:ext cx="666750" cy="666750"/>
            <a:chOff x="0" y="0"/>
            <a:chExt cx="889000" cy="889000"/>
          </a:xfrm>
        </p:grpSpPr>
        <p:sp>
          <p:nvSpPr>
            <p:cNvPr name="Freeform 20" id="20"/>
            <p:cNvSpPr/>
            <p:nvPr/>
          </p:nvSpPr>
          <p:spPr>
            <a:xfrm flipH="false" flipV="false" rot="0">
              <a:off x="0" y="0"/>
              <a:ext cx="889000" cy="889000"/>
            </a:xfrm>
            <a:custGeom>
              <a:avLst/>
              <a:gdLst/>
              <a:ahLst/>
              <a:cxnLst/>
              <a:rect r="r" b="b" t="t" l="l"/>
              <a:pathLst>
                <a:path h="889000" w="889000">
                  <a:moveTo>
                    <a:pt x="444500" y="0"/>
                  </a:moveTo>
                  <a:cubicBezTo>
                    <a:pt x="199009" y="0"/>
                    <a:pt x="0" y="199009"/>
                    <a:pt x="0" y="444500"/>
                  </a:cubicBezTo>
                  <a:cubicBezTo>
                    <a:pt x="0" y="689991"/>
                    <a:pt x="199009" y="889000"/>
                    <a:pt x="444500" y="889000"/>
                  </a:cubicBezTo>
                  <a:cubicBezTo>
                    <a:pt x="689991" y="889000"/>
                    <a:pt x="889000" y="689991"/>
                    <a:pt x="889000" y="444500"/>
                  </a:cubicBezTo>
                  <a:cubicBezTo>
                    <a:pt x="889000" y="199009"/>
                    <a:pt x="689991" y="0"/>
                    <a:pt x="444500" y="0"/>
                  </a:cubicBezTo>
                  <a:close/>
                </a:path>
              </a:pathLst>
            </a:custGeom>
            <a:solidFill>
              <a:srgbClr val="1A2E5A"/>
            </a:solidFill>
          </p:spPr>
        </p:sp>
        <p:sp>
          <p:nvSpPr>
            <p:cNvPr name="TextBox 21" id="21"/>
            <p:cNvSpPr txBox="true"/>
            <p:nvPr/>
          </p:nvSpPr>
          <p:spPr>
            <a:xfrm>
              <a:off x="0" y="-95250"/>
              <a:ext cx="889000" cy="984250"/>
            </a:xfrm>
            <a:prstGeom prst="rect">
              <a:avLst/>
            </a:prstGeom>
          </p:spPr>
          <p:txBody>
            <a:bodyPr anchor="ctr" rtlCol="false" tIns="50800" lIns="50800" bIns="50800" rIns="50800"/>
            <a:lstStyle/>
            <a:p>
              <a:pPr algn="ctr" marL="0" indent="0" lvl="0">
                <a:lnSpc>
                  <a:spcPts val="3919"/>
                </a:lnSpc>
                <a:spcBef>
                  <a:spcPct val="0"/>
                </a:spcBef>
              </a:pPr>
              <a:r>
                <a:rPr lang="en-US" sz="2799" strike="noStrike" u="none">
                  <a:solidFill>
                    <a:srgbClr val="FFFFFF"/>
                  </a:solidFill>
                  <a:latin typeface="Telegraf"/>
                  <a:ea typeface="Telegraf"/>
                  <a:cs typeface="Telegraf"/>
                  <a:sym typeface="Telegraf"/>
                </a:rPr>
                <a:t>03</a:t>
              </a:r>
            </a:p>
          </p:txBody>
        </p:sp>
      </p:grpSp>
      <p:sp>
        <p:nvSpPr>
          <p:cNvPr name="TextBox 22" id="22"/>
          <p:cNvSpPr txBox="true"/>
          <p:nvPr/>
        </p:nvSpPr>
        <p:spPr>
          <a:xfrm rot="0">
            <a:off x="1809750" y="4057650"/>
            <a:ext cx="142875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1A2E5A"/>
                </a:solidFill>
                <a:latin typeface="Telegraf Bold"/>
                <a:ea typeface="Telegraf Bold"/>
                <a:cs typeface="Telegraf Bold"/>
                <a:sym typeface="Telegraf Bold"/>
              </a:rPr>
              <a:t>Accept or Reject H₀</a:t>
            </a:r>
          </a:p>
        </p:txBody>
      </p:sp>
      <p:sp>
        <p:nvSpPr>
          <p:cNvPr name="TextBox 23" id="23"/>
          <p:cNvSpPr txBox="true"/>
          <p:nvPr/>
        </p:nvSpPr>
        <p:spPr>
          <a:xfrm rot="0">
            <a:off x="1809750" y="4371975"/>
            <a:ext cx="14287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666666"/>
                </a:solidFill>
                <a:latin typeface="Aileron"/>
                <a:ea typeface="Aileron"/>
                <a:cs typeface="Aileron"/>
                <a:sym typeface="Aileron"/>
              </a:rPr>
              <a:t>Use the decision rules below to determine your conclusion</a:t>
            </a:r>
          </a:p>
        </p:txBody>
      </p:sp>
      <p:sp>
        <p:nvSpPr>
          <p:cNvPr name="TextBox 24" id="24"/>
          <p:cNvSpPr txBox="true"/>
          <p:nvPr/>
        </p:nvSpPr>
        <p:spPr>
          <a:xfrm rot="0">
            <a:off x="1095375" y="4762500"/>
            <a:ext cx="381000" cy="298450"/>
          </a:xfrm>
          <a:prstGeom prst="rect">
            <a:avLst/>
          </a:prstGeom>
        </p:spPr>
        <p:txBody>
          <a:bodyPr anchor="t" rtlCol="false" tIns="0" lIns="0" bIns="0" rIns="0">
            <a:spAutoFit/>
          </a:bodyPr>
          <a:lstStyle/>
          <a:p>
            <a:pPr algn="ctr" marL="0" indent="0" lvl="0">
              <a:lnSpc>
                <a:spcPts val="2000"/>
              </a:lnSpc>
              <a:spcBef>
                <a:spcPct val="0"/>
              </a:spcBef>
            </a:pPr>
            <a:r>
              <a:rPr lang="en-US" sz="2000" strike="noStrike" u="none">
                <a:solidFill>
                  <a:srgbClr val="CCCCCC"/>
                </a:solidFill>
                <a:latin typeface="Telegraf"/>
                <a:ea typeface="Telegraf"/>
                <a:cs typeface="Telegraf"/>
                <a:sym typeface="Telegraf"/>
              </a:rPr>
              <a:t>↓</a:t>
            </a:r>
          </a:p>
        </p:txBody>
      </p:sp>
      <p:grpSp>
        <p:nvGrpSpPr>
          <p:cNvPr name="Group 25" id="25"/>
          <p:cNvGrpSpPr/>
          <p:nvPr/>
        </p:nvGrpSpPr>
        <p:grpSpPr>
          <a:xfrm rot="0">
            <a:off x="952500" y="5095875"/>
            <a:ext cx="666750" cy="666750"/>
            <a:chOff x="0" y="0"/>
            <a:chExt cx="889000" cy="889000"/>
          </a:xfrm>
        </p:grpSpPr>
        <p:sp>
          <p:nvSpPr>
            <p:cNvPr name="Freeform 26" id="26"/>
            <p:cNvSpPr/>
            <p:nvPr/>
          </p:nvSpPr>
          <p:spPr>
            <a:xfrm flipH="false" flipV="false" rot="0">
              <a:off x="0" y="0"/>
              <a:ext cx="889000" cy="889000"/>
            </a:xfrm>
            <a:custGeom>
              <a:avLst/>
              <a:gdLst/>
              <a:ahLst/>
              <a:cxnLst/>
              <a:rect r="r" b="b" t="t" l="l"/>
              <a:pathLst>
                <a:path h="889000" w="889000">
                  <a:moveTo>
                    <a:pt x="444500" y="0"/>
                  </a:moveTo>
                  <a:cubicBezTo>
                    <a:pt x="199009" y="0"/>
                    <a:pt x="0" y="199009"/>
                    <a:pt x="0" y="444500"/>
                  </a:cubicBezTo>
                  <a:cubicBezTo>
                    <a:pt x="0" y="689991"/>
                    <a:pt x="199009" y="889000"/>
                    <a:pt x="444500" y="889000"/>
                  </a:cubicBezTo>
                  <a:cubicBezTo>
                    <a:pt x="689991" y="889000"/>
                    <a:pt x="889000" y="689991"/>
                    <a:pt x="889000" y="444500"/>
                  </a:cubicBezTo>
                  <a:cubicBezTo>
                    <a:pt x="889000" y="199009"/>
                    <a:pt x="689991" y="0"/>
                    <a:pt x="444500" y="0"/>
                  </a:cubicBezTo>
                  <a:close/>
                </a:path>
              </a:pathLst>
            </a:custGeom>
            <a:solidFill>
              <a:srgbClr val="1A2E5A"/>
            </a:solidFill>
          </p:spPr>
        </p:sp>
        <p:sp>
          <p:nvSpPr>
            <p:cNvPr name="TextBox 27" id="27"/>
            <p:cNvSpPr txBox="true"/>
            <p:nvPr/>
          </p:nvSpPr>
          <p:spPr>
            <a:xfrm>
              <a:off x="0" y="-95250"/>
              <a:ext cx="889000" cy="984250"/>
            </a:xfrm>
            <a:prstGeom prst="rect">
              <a:avLst/>
            </a:prstGeom>
          </p:spPr>
          <p:txBody>
            <a:bodyPr anchor="ctr" rtlCol="false" tIns="50800" lIns="50800" bIns="50800" rIns="50800"/>
            <a:lstStyle/>
            <a:p>
              <a:pPr algn="ctr" marL="0" indent="0" lvl="0">
                <a:lnSpc>
                  <a:spcPts val="3919"/>
                </a:lnSpc>
                <a:spcBef>
                  <a:spcPct val="0"/>
                </a:spcBef>
              </a:pPr>
              <a:r>
                <a:rPr lang="en-US" sz="2799" strike="noStrike" u="none">
                  <a:solidFill>
                    <a:srgbClr val="FFFFFF"/>
                  </a:solidFill>
                  <a:latin typeface="Telegraf"/>
                  <a:ea typeface="Telegraf"/>
                  <a:cs typeface="Telegraf"/>
                  <a:sym typeface="Telegraf"/>
                </a:rPr>
                <a:t>04</a:t>
              </a:r>
            </a:p>
          </p:txBody>
        </p:sp>
      </p:grpSp>
      <p:sp>
        <p:nvSpPr>
          <p:cNvPr name="TextBox 28" id="28"/>
          <p:cNvSpPr txBox="true"/>
          <p:nvPr/>
        </p:nvSpPr>
        <p:spPr>
          <a:xfrm rot="0">
            <a:off x="1809750" y="5153025"/>
            <a:ext cx="142875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1A2E5A"/>
                </a:solidFill>
                <a:latin typeface="Telegraf Bold"/>
                <a:ea typeface="Telegraf Bold"/>
                <a:cs typeface="Telegraf Bold"/>
                <a:sym typeface="Telegraf Bold"/>
              </a:rPr>
              <a:t>Draw Conclusion</a:t>
            </a:r>
          </a:p>
        </p:txBody>
      </p:sp>
      <p:sp>
        <p:nvSpPr>
          <p:cNvPr name="TextBox 29" id="29"/>
          <p:cNvSpPr txBox="true"/>
          <p:nvPr/>
        </p:nvSpPr>
        <p:spPr>
          <a:xfrm rot="0">
            <a:off x="1809750" y="5467350"/>
            <a:ext cx="14287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666666"/>
                </a:solidFill>
                <a:latin typeface="Aileron"/>
                <a:ea typeface="Aileron"/>
                <a:cs typeface="Aileron"/>
                <a:sym typeface="Aileron"/>
              </a:rPr>
              <a:t>State whether the group means are significantly different</a:t>
            </a:r>
          </a:p>
        </p:txBody>
      </p:sp>
      <p:grpSp>
        <p:nvGrpSpPr>
          <p:cNvPr name="Group 30" id="30"/>
          <p:cNvGrpSpPr/>
          <p:nvPr/>
        </p:nvGrpSpPr>
        <p:grpSpPr>
          <a:xfrm rot="0">
            <a:off x="952500" y="6191250"/>
            <a:ext cx="16383000" cy="1524000"/>
            <a:chOff x="0" y="0"/>
            <a:chExt cx="21844000" cy="2032000"/>
          </a:xfrm>
        </p:grpSpPr>
        <p:sp>
          <p:nvSpPr>
            <p:cNvPr name="Freeform 31" id="31"/>
            <p:cNvSpPr/>
            <p:nvPr/>
          </p:nvSpPr>
          <p:spPr>
            <a:xfrm flipH="false" flipV="false" rot="0">
              <a:off x="0" y="0"/>
              <a:ext cx="21844000" cy="2032000"/>
            </a:xfrm>
            <a:custGeom>
              <a:avLst/>
              <a:gdLst/>
              <a:ahLst/>
              <a:cxnLst/>
              <a:rect r="r" b="b" t="t" l="l"/>
              <a:pathLst>
                <a:path h="2032000" w="21844000">
                  <a:moveTo>
                    <a:pt x="203200" y="0"/>
                  </a:moveTo>
                  <a:lnTo>
                    <a:pt x="21640800" y="0"/>
                  </a:lnTo>
                  <a:cubicBezTo>
                    <a:pt x="21753024" y="0"/>
                    <a:pt x="21844000" y="90976"/>
                    <a:pt x="21844000" y="203200"/>
                  </a:cubicBezTo>
                  <a:lnTo>
                    <a:pt x="21844000" y="1828800"/>
                  </a:lnTo>
                  <a:cubicBezTo>
                    <a:pt x="21844000" y="1941024"/>
                    <a:pt x="21753024" y="2032000"/>
                    <a:pt x="21640800" y="2032000"/>
                  </a:cubicBezTo>
                  <a:lnTo>
                    <a:pt x="203200" y="2032000"/>
                  </a:lnTo>
                  <a:cubicBezTo>
                    <a:pt x="90976" y="2032000"/>
                    <a:pt x="0" y="1941024"/>
                    <a:pt x="0" y="1828800"/>
                  </a:cubicBezTo>
                  <a:lnTo>
                    <a:pt x="0" y="203200"/>
                  </a:lnTo>
                  <a:cubicBezTo>
                    <a:pt x="0" y="90976"/>
                    <a:pt x="90976" y="0"/>
                    <a:pt x="203200" y="0"/>
                  </a:cubicBezTo>
                  <a:close/>
                </a:path>
              </a:pathLst>
            </a:custGeom>
            <a:solidFill>
              <a:srgbClr val="F5F7FA"/>
            </a:solidFill>
            <a:ln w="19050" cap="sq">
              <a:solidFill>
                <a:srgbClr val="D0D5DD"/>
              </a:solidFill>
              <a:prstDash val="solid"/>
              <a:miter/>
            </a:ln>
          </p:spPr>
        </p:sp>
      </p:grpSp>
      <p:sp>
        <p:nvSpPr>
          <p:cNvPr name="TextBox 32" id="32"/>
          <p:cNvSpPr txBox="true"/>
          <p:nvPr/>
        </p:nvSpPr>
        <p:spPr>
          <a:xfrm rot="0">
            <a:off x="1238250" y="6334125"/>
            <a:ext cx="5715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Decision Rules (Step 03)</a:t>
            </a:r>
          </a:p>
        </p:txBody>
      </p:sp>
      <p:grpSp>
        <p:nvGrpSpPr>
          <p:cNvPr name="Group 33" id="33"/>
          <p:cNvGrpSpPr/>
          <p:nvPr/>
        </p:nvGrpSpPr>
        <p:grpSpPr>
          <a:xfrm rot="0">
            <a:off x="1333500" y="6715125"/>
            <a:ext cx="7429500" cy="762000"/>
            <a:chOff x="0" y="0"/>
            <a:chExt cx="9906000" cy="1016000"/>
          </a:xfrm>
        </p:grpSpPr>
        <p:sp>
          <p:nvSpPr>
            <p:cNvPr name="Freeform 34" id="34"/>
            <p:cNvSpPr/>
            <p:nvPr/>
          </p:nvSpPr>
          <p:spPr>
            <a:xfrm flipH="false" flipV="false" rot="0">
              <a:off x="0" y="0"/>
              <a:ext cx="9906000" cy="1016000"/>
            </a:xfrm>
            <a:custGeom>
              <a:avLst/>
              <a:gdLst/>
              <a:ahLst/>
              <a:cxnLst/>
              <a:rect r="r" b="b" t="t" l="l"/>
              <a:pathLst>
                <a:path h="1016000" w="9906000">
                  <a:moveTo>
                    <a:pt x="101600" y="0"/>
                  </a:moveTo>
                  <a:lnTo>
                    <a:pt x="9804400" y="0"/>
                  </a:lnTo>
                  <a:cubicBezTo>
                    <a:pt x="9860512" y="0"/>
                    <a:pt x="9906000" y="45488"/>
                    <a:pt x="9906000" y="101600"/>
                  </a:cubicBezTo>
                  <a:lnTo>
                    <a:pt x="9906000" y="914400"/>
                  </a:lnTo>
                  <a:cubicBezTo>
                    <a:pt x="9906000" y="970512"/>
                    <a:pt x="9860512" y="1016000"/>
                    <a:pt x="9804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27AE60"/>
            </a:solidFill>
          </p:spPr>
        </p:sp>
      </p:grpSp>
      <p:sp>
        <p:nvSpPr>
          <p:cNvPr name="TextBox 35" id="35"/>
          <p:cNvSpPr txBox="true"/>
          <p:nvPr/>
        </p:nvSpPr>
        <p:spPr>
          <a:xfrm rot="0">
            <a:off x="1619250" y="6657975"/>
            <a:ext cx="6858000" cy="791845"/>
          </a:xfrm>
          <a:prstGeom prst="rect">
            <a:avLst/>
          </a:prstGeom>
        </p:spPr>
        <p:txBody>
          <a:bodyPr anchor="t" rtlCol="false" tIns="0" lIns="0" bIns="0" rIns="0">
            <a:spAutoFit/>
          </a:bodyPr>
          <a:lstStyle/>
          <a:p>
            <a:pPr algn="ctr" marL="0" indent="0" lvl="0">
              <a:lnSpc>
                <a:spcPts val="3079"/>
              </a:lnSpc>
              <a:spcBef>
                <a:spcPct val="0"/>
              </a:spcBef>
            </a:pPr>
            <a:r>
              <a:rPr lang="en-US" b="true" sz="2199" strike="noStrike" u="none">
                <a:solidFill>
                  <a:srgbClr val="FFFFFF"/>
                </a:solidFill>
                <a:latin typeface="Telegraf Bold"/>
                <a:ea typeface="Telegraf Bold"/>
                <a:cs typeface="Telegraf Bold"/>
                <a:sym typeface="Telegraf Bold"/>
              </a:rPr>
              <a:t>If p &lt; 0.05 → Reject H₀</a:t>
            </a:r>
          </a:p>
          <a:p>
            <a:pPr algn="ctr" marL="0" indent="0" lvl="0">
              <a:lnSpc>
                <a:spcPts val="3079"/>
              </a:lnSpc>
              <a:spcBef>
                <a:spcPct val="0"/>
              </a:spcBef>
            </a:pPr>
            <a:r>
              <a:rPr lang="en-US" sz="2199" strike="noStrike" u="none">
                <a:solidFill>
                  <a:srgbClr val="FFFFFF"/>
                </a:solidFill>
                <a:latin typeface="Telegraf"/>
                <a:ea typeface="Telegraf"/>
                <a:cs typeface="Telegraf"/>
                <a:sym typeface="Telegraf"/>
              </a:rPr>
              <a:t>Groups are significantly different</a:t>
            </a:r>
          </a:p>
        </p:txBody>
      </p:sp>
      <p:grpSp>
        <p:nvGrpSpPr>
          <p:cNvPr name="Group 36" id="36"/>
          <p:cNvGrpSpPr/>
          <p:nvPr/>
        </p:nvGrpSpPr>
        <p:grpSpPr>
          <a:xfrm rot="0">
            <a:off x="9525000" y="6715125"/>
            <a:ext cx="7429500" cy="762000"/>
            <a:chOff x="0" y="0"/>
            <a:chExt cx="9906000" cy="1016000"/>
          </a:xfrm>
        </p:grpSpPr>
        <p:sp>
          <p:nvSpPr>
            <p:cNvPr name="Freeform 37" id="37"/>
            <p:cNvSpPr/>
            <p:nvPr/>
          </p:nvSpPr>
          <p:spPr>
            <a:xfrm flipH="false" flipV="false" rot="0">
              <a:off x="0" y="0"/>
              <a:ext cx="9906000" cy="1016000"/>
            </a:xfrm>
            <a:custGeom>
              <a:avLst/>
              <a:gdLst/>
              <a:ahLst/>
              <a:cxnLst/>
              <a:rect r="r" b="b" t="t" l="l"/>
              <a:pathLst>
                <a:path h="1016000" w="9906000">
                  <a:moveTo>
                    <a:pt x="101600" y="0"/>
                  </a:moveTo>
                  <a:lnTo>
                    <a:pt x="9804400" y="0"/>
                  </a:lnTo>
                  <a:cubicBezTo>
                    <a:pt x="9860512" y="0"/>
                    <a:pt x="9906000" y="45488"/>
                    <a:pt x="9906000" y="101600"/>
                  </a:cubicBezTo>
                  <a:lnTo>
                    <a:pt x="9906000" y="914400"/>
                  </a:lnTo>
                  <a:cubicBezTo>
                    <a:pt x="9906000" y="970512"/>
                    <a:pt x="9860512" y="1016000"/>
                    <a:pt x="9804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C0392B"/>
            </a:solidFill>
          </p:spPr>
        </p:sp>
      </p:grpSp>
      <p:sp>
        <p:nvSpPr>
          <p:cNvPr name="TextBox 38" id="38"/>
          <p:cNvSpPr txBox="true"/>
          <p:nvPr/>
        </p:nvSpPr>
        <p:spPr>
          <a:xfrm rot="0">
            <a:off x="9810750" y="6657975"/>
            <a:ext cx="6858000" cy="791845"/>
          </a:xfrm>
          <a:prstGeom prst="rect">
            <a:avLst/>
          </a:prstGeom>
        </p:spPr>
        <p:txBody>
          <a:bodyPr anchor="t" rtlCol="false" tIns="0" lIns="0" bIns="0" rIns="0">
            <a:spAutoFit/>
          </a:bodyPr>
          <a:lstStyle/>
          <a:p>
            <a:pPr algn="ctr" marL="0" indent="0" lvl="0">
              <a:lnSpc>
                <a:spcPts val="3079"/>
              </a:lnSpc>
              <a:spcBef>
                <a:spcPct val="0"/>
              </a:spcBef>
            </a:pPr>
            <a:r>
              <a:rPr lang="en-US" b="true" sz="2199" strike="noStrike" u="none">
                <a:solidFill>
                  <a:srgbClr val="FFFFFF"/>
                </a:solidFill>
                <a:latin typeface="Telegraf Bold"/>
                <a:ea typeface="Telegraf Bold"/>
                <a:cs typeface="Telegraf Bold"/>
                <a:sym typeface="Telegraf Bold"/>
              </a:rPr>
              <a:t>If p &gt; 0.05 → Fail to reject H₀</a:t>
            </a:r>
          </a:p>
          <a:p>
            <a:pPr algn="ctr" marL="0" indent="0" lvl="0">
              <a:lnSpc>
                <a:spcPts val="3079"/>
              </a:lnSpc>
              <a:spcBef>
                <a:spcPct val="0"/>
              </a:spcBef>
            </a:pPr>
            <a:r>
              <a:rPr lang="en-US" sz="2199" strike="noStrike" u="none">
                <a:solidFill>
                  <a:srgbClr val="FFFFFF"/>
                </a:solidFill>
                <a:latin typeface="Telegraf"/>
                <a:ea typeface="Telegraf"/>
                <a:cs typeface="Telegraf"/>
                <a:sym typeface="Telegraf"/>
              </a:rPr>
              <a:t>No significant difference found</a:t>
            </a:r>
          </a:p>
        </p:txBody>
      </p:sp>
      <p:grpSp>
        <p:nvGrpSpPr>
          <p:cNvPr name="Group 39" id="39"/>
          <p:cNvGrpSpPr/>
          <p:nvPr/>
        </p:nvGrpSpPr>
        <p:grpSpPr>
          <a:xfrm rot="0">
            <a:off x="952500" y="8096250"/>
            <a:ext cx="16383000" cy="666750"/>
            <a:chOff x="0" y="0"/>
            <a:chExt cx="21844000" cy="889000"/>
          </a:xfrm>
        </p:grpSpPr>
        <p:sp>
          <p:nvSpPr>
            <p:cNvPr name="Freeform 40" id="40"/>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1A2E5A"/>
            </a:solidFill>
          </p:spPr>
        </p:sp>
      </p:grpSp>
      <p:sp>
        <p:nvSpPr>
          <p:cNvPr name="TextBox 41" id="41"/>
          <p:cNvSpPr txBox="true"/>
          <p:nvPr/>
        </p:nvSpPr>
        <p:spPr>
          <a:xfrm rot="0">
            <a:off x="1524000" y="8277225"/>
            <a:ext cx="152400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Telegraf Bold"/>
                <a:ea typeface="Telegraf Bold"/>
                <a:cs typeface="Telegraf Bold"/>
                <a:sym typeface="Telegraf Bold"/>
              </a:rPr>
              <a:t>Our Example:</a:t>
            </a:r>
            <a:r>
              <a:rPr lang="en-US" sz="2000" strike="noStrike" u="none">
                <a:solidFill>
                  <a:srgbClr val="FFFFFF"/>
                </a:solidFill>
                <a:latin typeface="Telegraf"/>
                <a:ea typeface="Telegraf"/>
                <a:cs typeface="Telegraf"/>
                <a:sym typeface="Telegraf"/>
              </a:rPr>
              <a:t> F = 11.17, p = 0.001 &lt; 0.05 → Reject H₀ → At least one group mean is different!</a:t>
            </a:r>
          </a:p>
        </p:txBody>
      </p:sp>
      <p:grpSp>
        <p:nvGrpSpPr>
          <p:cNvPr name="Group 42" id="42"/>
          <p:cNvGrpSpPr/>
          <p:nvPr/>
        </p:nvGrpSpPr>
        <p:grpSpPr>
          <a:xfrm rot="0">
            <a:off x="952500" y="9048750"/>
            <a:ext cx="16383000" cy="666750"/>
            <a:chOff x="0" y="0"/>
            <a:chExt cx="21844000" cy="889000"/>
          </a:xfrm>
        </p:grpSpPr>
        <p:sp>
          <p:nvSpPr>
            <p:cNvPr name="Freeform 43" id="43"/>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EEF2FF"/>
            </a:solidFill>
            <a:ln w="19050" cap="sq">
              <a:solidFill>
                <a:srgbClr val="2145B2"/>
              </a:solidFill>
              <a:prstDash val="solid"/>
              <a:miter/>
            </a:ln>
          </p:spPr>
        </p:sp>
      </p:grpSp>
      <p:sp>
        <p:nvSpPr>
          <p:cNvPr name="TextBox 44" id="44"/>
          <p:cNvSpPr txBox="true"/>
          <p:nvPr/>
        </p:nvSpPr>
        <p:spPr>
          <a:xfrm rot="0">
            <a:off x="1524000" y="9239250"/>
            <a:ext cx="15240000" cy="285750"/>
          </a:xfrm>
          <a:prstGeom prst="rect">
            <a:avLst/>
          </a:prstGeom>
        </p:spPr>
        <p:txBody>
          <a:bodyPr anchor="t" rtlCol="false" tIns="0" lIns="0" bIns="0" rIns="0">
            <a:spAutoFit/>
          </a:bodyPr>
          <a:lstStyle/>
          <a:p>
            <a:pPr algn="ctr" marL="0" indent="0" lvl="0">
              <a:lnSpc>
                <a:spcPts val="2279"/>
              </a:lnSpc>
              <a:spcBef>
                <a:spcPct val="0"/>
              </a:spcBef>
            </a:pPr>
            <a:r>
              <a:rPr lang="en-US" b="true" sz="1899" strike="noStrike" u="none">
                <a:solidFill>
                  <a:srgbClr val="1A2E5A"/>
                </a:solidFill>
                <a:latin typeface="Aileron Bold"/>
                <a:ea typeface="Aileron Bold"/>
                <a:cs typeface="Aileron Bold"/>
                <a:sym typeface="Aileron Bold"/>
              </a:rPr>
              <a:t>Key:</a:t>
            </a:r>
            <a:r>
              <a:rPr lang="en-US" sz="1899" strike="noStrike" u="none">
                <a:solidFill>
                  <a:srgbClr val="1A2E5A"/>
                </a:solidFill>
                <a:latin typeface="Aileron"/>
                <a:ea typeface="Aileron"/>
                <a:cs typeface="Aileron"/>
                <a:sym typeface="Aileron"/>
              </a:rPr>
              <a:t> ANOVA tells you IF groups differ. Post-hoc tests tell you WHICH groups differ.</a:t>
            </a:r>
          </a:p>
        </p:txBody>
      </p:sp>
      <p:sp>
        <p:nvSpPr>
          <p:cNvPr name="TextBox 45" id="45"/>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23.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Example ANOVA Result</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23</a:t>
            </a:r>
          </a:p>
        </p:txBody>
      </p:sp>
      <p:sp>
        <p:nvSpPr>
          <p:cNvPr name="TextBox 6" id="6"/>
          <p:cNvSpPr txBox="true"/>
          <p:nvPr/>
        </p:nvSpPr>
        <p:spPr>
          <a:xfrm rot="0">
            <a:off x="952500" y="1085850"/>
            <a:ext cx="16383000" cy="337185"/>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Don't be intimidated by ANOVA tables. Focus on the two values that matter most.</a:t>
            </a:r>
          </a:p>
        </p:txBody>
      </p:sp>
      <p:grpSp>
        <p:nvGrpSpPr>
          <p:cNvPr name="Group 7" id="7"/>
          <p:cNvGrpSpPr/>
          <p:nvPr/>
        </p:nvGrpSpPr>
        <p:grpSpPr>
          <a:xfrm rot="0">
            <a:off x="952500" y="1762125"/>
            <a:ext cx="2857500" cy="523875"/>
            <a:chOff x="0" y="0"/>
            <a:chExt cx="3810000" cy="698500"/>
          </a:xfrm>
        </p:grpSpPr>
        <p:sp>
          <p:nvSpPr>
            <p:cNvPr name="Freeform 8" id="8"/>
            <p:cNvSpPr/>
            <p:nvPr/>
          </p:nvSpPr>
          <p:spPr>
            <a:xfrm flipH="false" flipV="false" rot="0">
              <a:off x="0" y="0"/>
              <a:ext cx="3810000" cy="698500"/>
            </a:xfrm>
            <a:custGeom>
              <a:avLst/>
              <a:gdLst/>
              <a:ahLst/>
              <a:cxnLst/>
              <a:rect r="r" b="b" t="t" l="l"/>
              <a:pathLst>
                <a:path h="698500" w="3810000">
                  <a:moveTo>
                    <a:pt x="0" y="0"/>
                  </a:moveTo>
                  <a:lnTo>
                    <a:pt x="3810000" y="0"/>
                  </a:lnTo>
                  <a:lnTo>
                    <a:pt x="3810000" y="698500"/>
                  </a:lnTo>
                  <a:lnTo>
                    <a:pt x="0" y="698500"/>
                  </a:lnTo>
                  <a:close/>
                </a:path>
              </a:pathLst>
            </a:custGeom>
            <a:solidFill>
              <a:srgbClr val="1A2E5A"/>
            </a:solidFill>
          </p:spPr>
        </p:sp>
      </p:grpSp>
      <p:sp>
        <p:nvSpPr>
          <p:cNvPr name="TextBox 9" id="9"/>
          <p:cNvSpPr txBox="true"/>
          <p:nvPr/>
        </p:nvSpPr>
        <p:spPr>
          <a:xfrm rot="0">
            <a:off x="1000125" y="1876425"/>
            <a:ext cx="2762250" cy="27432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FFFFFF"/>
                </a:solidFill>
                <a:latin typeface="Telegraf Bold"/>
                <a:ea typeface="Telegraf Bold"/>
                <a:cs typeface="Telegraf Bold"/>
                <a:sym typeface="Telegraf Bold"/>
              </a:rPr>
              <a:t>Source</a:t>
            </a:r>
          </a:p>
        </p:txBody>
      </p:sp>
      <p:grpSp>
        <p:nvGrpSpPr>
          <p:cNvPr name="Group 10" id="10"/>
          <p:cNvGrpSpPr/>
          <p:nvPr/>
        </p:nvGrpSpPr>
        <p:grpSpPr>
          <a:xfrm rot="0">
            <a:off x="3810000" y="1762125"/>
            <a:ext cx="2667000" cy="523875"/>
            <a:chOff x="0" y="0"/>
            <a:chExt cx="3556000" cy="698500"/>
          </a:xfrm>
        </p:grpSpPr>
        <p:sp>
          <p:nvSpPr>
            <p:cNvPr name="Freeform 11" id="11"/>
            <p:cNvSpPr/>
            <p:nvPr/>
          </p:nvSpPr>
          <p:spPr>
            <a:xfrm flipH="false" flipV="false" rot="0">
              <a:off x="0" y="0"/>
              <a:ext cx="3556000" cy="698500"/>
            </a:xfrm>
            <a:custGeom>
              <a:avLst/>
              <a:gdLst/>
              <a:ahLst/>
              <a:cxnLst/>
              <a:rect r="r" b="b" t="t" l="l"/>
              <a:pathLst>
                <a:path h="698500" w="3556000">
                  <a:moveTo>
                    <a:pt x="0" y="0"/>
                  </a:moveTo>
                  <a:lnTo>
                    <a:pt x="3556000" y="0"/>
                  </a:lnTo>
                  <a:lnTo>
                    <a:pt x="3556000" y="698500"/>
                  </a:lnTo>
                  <a:lnTo>
                    <a:pt x="0" y="698500"/>
                  </a:lnTo>
                  <a:close/>
                </a:path>
              </a:pathLst>
            </a:custGeom>
            <a:solidFill>
              <a:srgbClr val="1A2E5A"/>
            </a:solidFill>
          </p:spPr>
        </p:sp>
      </p:grpSp>
      <p:sp>
        <p:nvSpPr>
          <p:cNvPr name="TextBox 12" id="12"/>
          <p:cNvSpPr txBox="true"/>
          <p:nvPr/>
        </p:nvSpPr>
        <p:spPr>
          <a:xfrm rot="0">
            <a:off x="3857625" y="1876425"/>
            <a:ext cx="2571750" cy="27432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FFFFFF"/>
                </a:solidFill>
                <a:latin typeface="Telegraf Bold"/>
                <a:ea typeface="Telegraf Bold"/>
                <a:cs typeface="Telegraf Bold"/>
                <a:sym typeface="Telegraf Bold"/>
              </a:rPr>
              <a:t>SS</a:t>
            </a:r>
          </a:p>
        </p:txBody>
      </p:sp>
      <p:grpSp>
        <p:nvGrpSpPr>
          <p:cNvPr name="Group 13" id="13"/>
          <p:cNvGrpSpPr/>
          <p:nvPr/>
        </p:nvGrpSpPr>
        <p:grpSpPr>
          <a:xfrm rot="0">
            <a:off x="6477000" y="1762125"/>
            <a:ext cx="1905000" cy="523875"/>
            <a:chOff x="0" y="0"/>
            <a:chExt cx="2540000" cy="698500"/>
          </a:xfrm>
        </p:grpSpPr>
        <p:sp>
          <p:nvSpPr>
            <p:cNvPr name="Freeform 14" id="14"/>
            <p:cNvSpPr/>
            <p:nvPr/>
          </p:nvSpPr>
          <p:spPr>
            <a:xfrm flipH="false" flipV="false" rot="0">
              <a:off x="0" y="0"/>
              <a:ext cx="2540000" cy="698500"/>
            </a:xfrm>
            <a:custGeom>
              <a:avLst/>
              <a:gdLst/>
              <a:ahLst/>
              <a:cxnLst/>
              <a:rect r="r" b="b" t="t" l="l"/>
              <a:pathLst>
                <a:path h="698500" w="2540000">
                  <a:moveTo>
                    <a:pt x="0" y="0"/>
                  </a:moveTo>
                  <a:lnTo>
                    <a:pt x="2540000" y="0"/>
                  </a:lnTo>
                  <a:lnTo>
                    <a:pt x="2540000" y="698500"/>
                  </a:lnTo>
                  <a:lnTo>
                    <a:pt x="0" y="698500"/>
                  </a:lnTo>
                  <a:close/>
                </a:path>
              </a:pathLst>
            </a:custGeom>
            <a:solidFill>
              <a:srgbClr val="1A2E5A"/>
            </a:solidFill>
          </p:spPr>
        </p:sp>
      </p:grpSp>
      <p:sp>
        <p:nvSpPr>
          <p:cNvPr name="TextBox 15" id="15"/>
          <p:cNvSpPr txBox="true"/>
          <p:nvPr/>
        </p:nvSpPr>
        <p:spPr>
          <a:xfrm rot="0">
            <a:off x="6524625" y="1876425"/>
            <a:ext cx="1809750" cy="27432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FFFFFF"/>
                </a:solidFill>
                <a:latin typeface="Telegraf Bold"/>
                <a:ea typeface="Telegraf Bold"/>
                <a:cs typeface="Telegraf Bold"/>
                <a:sym typeface="Telegraf Bold"/>
              </a:rPr>
              <a:t>df</a:t>
            </a:r>
          </a:p>
        </p:txBody>
      </p:sp>
      <p:grpSp>
        <p:nvGrpSpPr>
          <p:cNvPr name="Group 16" id="16"/>
          <p:cNvGrpSpPr/>
          <p:nvPr/>
        </p:nvGrpSpPr>
        <p:grpSpPr>
          <a:xfrm rot="0">
            <a:off x="8382000" y="1762125"/>
            <a:ext cx="2667000" cy="523875"/>
            <a:chOff x="0" y="0"/>
            <a:chExt cx="3556000" cy="698500"/>
          </a:xfrm>
        </p:grpSpPr>
        <p:sp>
          <p:nvSpPr>
            <p:cNvPr name="Freeform 17" id="17"/>
            <p:cNvSpPr/>
            <p:nvPr/>
          </p:nvSpPr>
          <p:spPr>
            <a:xfrm flipH="false" flipV="false" rot="0">
              <a:off x="0" y="0"/>
              <a:ext cx="3556000" cy="698500"/>
            </a:xfrm>
            <a:custGeom>
              <a:avLst/>
              <a:gdLst/>
              <a:ahLst/>
              <a:cxnLst/>
              <a:rect r="r" b="b" t="t" l="l"/>
              <a:pathLst>
                <a:path h="698500" w="3556000">
                  <a:moveTo>
                    <a:pt x="0" y="0"/>
                  </a:moveTo>
                  <a:lnTo>
                    <a:pt x="3556000" y="0"/>
                  </a:lnTo>
                  <a:lnTo>
                    <a:pt x="3556000" y="698500"/>
                  </a:lnTo>
                  <a:lnTo>
                    <a:pt x="0" y="698500"/>
                  </a:lnTo>
                  <a:close/>
                </a:path>
              </a:pathLst>
            </a:custGeom>
            <a:solidFill>
              <a:srgbClr val="1A2E5A"/>
            </a:solidFill>
          </p:spPr>
        </p:sp>
      </p:grpSp>
      <p:sp>
        <p:nvSpPr>
          <p:cNvPr name="TextBox 18" id="18"/>
          <p:cNvSpPr txBox="true"/>
          <p:nvPr/>
        </p:nvSpPr>
        <p:spPr>
          <a:xfrm rot="0">
            <a:off x="8429625" y="1876425"/>
            <a:ext cx="2571750" cy="27432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FFFFFF"/>
                </a:solidFill>
                <a:latin typeface="Telegraf Bold"/>
                <a:ea typeface="Telegraf Bold"/>
                <a:cs typeface="Telegraf Bold"/>
                <a:sym typeface="Telegraf Bold"/>
              </a:rPr>
              <a:t>MS</a:t>
            </a:r>
          </a:p>
        </p:txBody>
      </p:sp>
      <p:grpSp>
        <p:nvGrpSpPr>
          <p:cNvPr name="Group 19" id="19"/>
          <p:cNvGrpSpPr/>
          <p:nvPr/>
        </p:nvGrpSpPr>
        <p:grpSpPr>
          <a:xfrm rot="0">
            <a:off x="11049000" y="1762125"/>
            <a:ext cx="2667000" cy="523875"/>
            <a:chOff x="0" y="0"/>
            <a:chExt cx="3556000" cy="698500"/>
          </a:xfrm>
        </p:grpSpPr>
        <p:sp>
          <p:nvSpPr>
            <p:cNvPr name="Freeform 20" id="20"/>
            <p:cNvSpPr/>
            <p:nvPr/>
          </p:nvSpPr>
          <p:spPr>
            <a:xfrm flipH="false" flipV="false" rot="0">
              <a:off x="0" y="0"/>
              <a:ext cx="3556000" cy="698500"/>
            </a:xfrm>
            <a:custGeom>
              <a:avLst/>
              <a:gdLst/>
              <a:ahLst/>
              <a:cxnLst/>
              <a:rect r="r" b="b" t="t" l="l"/>
              <a:pathLst>
                <a:path h="698500" w="3556000">
                  <a:moveTo>
                    <a:pt x="0" y="0"/>
                  </a:moveTo>
                  <a:lnTo>
                    <a:pt x="3556000" y="0"/>
                  </a:lnTo>
                  <a:lnTo>
                    <a:pt x="3556000" y="698500"/>
                  </a:lnTo>
                  <a:lnTo>
                    <a:pt x="0" y="698500"/>
                  </a:lnTo>
                  <a:close/>
                </a:path>
              </a:pathLst>
            </a:custGeom>
            <a:solidFill>
              <a:srgbClr val="1A2E5A"/>
            </a:solidFill>
          </p:spPr>
        </p:sp>
      </p:grpSp>
      <p:sp>
        <p:nvSpPr>
          <p:cNvPr name="TextBox 21" id="21"/>
          <p:cNvSpPr txBox="true"/>
          <p:nvPr/>
        </p:nvSpPr>
        <p:spPr>
          <a:xfrm rot="0">
            <a:off x="11096625" y="1876425"/>
            <a:ext cx="2571750" cy="27432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FFFFFF"/>
                </a:solidFill>
                <a:latin typeface="Telegraf Bold"/>
                <a:ea typeface="Telegraf Bold"/>
                <a:cs typeface="Telegraf Bold"/>
                <a:sym typeface="Telegraf Bold"/>
              </a:rPr>
              <a:t>F</a:t>
            </a:r>
          </a:p>
        </p:txBody>
      </p:sp>
      <p:grpSp>
        <p:nvGrpSpPr>
          <p:cNvPr name="Group 22" id="22"/>
          <p:cNvGrpSpPr/>
          <p:nvPr/>
        </p:nvGrpSpPr>
        <p:grpSpPr>
          <a:xfrm rot="0">
            <a:off x="13716000" y="1762125"/>
            <a:ext cx="2667000" cy="523875"/>
            <a:chOff x="0" y="0"/>
            <a:chExt cx="3556000" cy="698500"/>
          </a:xfrm>
        </p:grpSpPr>
        <p:sp>
          <p:nvSpPr>
            <p:cNvPr name="Freeform 23" id="23"/>
            <p:cNvSpPr/>
            <p:nvPr/>
          </p:nvSpPr>
          <p:spPr>
            <a:xfrm flipH="false" flipV="false" rot="0">
              <a:off x="0" y="0"/>
              <a:ext cx="3556000" cy="698500"/>
            </a:xfrm>
            <a:custGeom>
              <a:avLst/>
              <a:gdLst/>
              <a:ahLst/>
              <a:cxnLst/>
              <a:rect r="r" b="b" t="t" l="l"/>
              <a:pathLst>
                <a:path h="698500" w="3556000">
                  <a:moveTo>
                    <a:pt x="0" y="0"/>
                  </a:moveTo>
                  <a:lnTo>
                    <a:pt x="3556000" y="0"/>
                  </a:lnTo>
                  <a:lnTo>
                    <a:pt x="3556000" y="698500"/>
                  </a:lnTo>
                  <a:lnTo>
                    <a:pt x="0" y="698500"/>
                  </a:lnTo>
                  <a:close/>
                </a:path>
              </a:pathLst>
            </a:custGeom>
            <a:solidFill>
              <a:srgbClr val="1A2E5A"/>
            </a:solidFill>
          </p:spPr>
        </p:sp>
      </p:grpSp>
      <p:sp>
        <p:nvSpPr>
          <p:cNvPr name="TextBox 24" id="24"/>
          <p:cNvSpPr txBox="true"/>
          <p:nvPr/>
        </p:nvSpPr>
        <p:spPr>
          <a:xfrm rot="0">
            <a:off x="13763625" y="1876425"/>
            <a:ext cx="2571750" cy="27432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FFFFFF"/>
                </a:solidFill>
                <a:latin typeface="Telegraf Bold"/>
                <a:ea typeface="Telegraf Bold"/>
                <a:cs typeface="Telegraf Bold"/>
                <a:sym typeface="Telegraf Bold"/>
              </a:rPr>
              <a:t>p-value</a:t>
            </a:r>
          </a:p>
        </p:txBody>
      </p:sp>
      <p:grpSp>
        <p:nvGrpSpPr>
          <p:cNvPr name="Group 25" id="25"/>
          <p:cNvGrpSpPr/>
          <p:nvPr/>
        </p:nvGrpSpPr>
        <p:grpSpPr>
          <a:xfrm rot="0">
            <a:off x="952500" y="2286000"/>
            <a:ext cx="2857500" cy="523875"/>
            <a:chOff x="0" y="0"/>
            <a:chExt cx="3810000" cy="698500"/>
          </a:xfrm>
        </p:grpSpPr>
        <p:sp>
          <p:nvSpPr>
            <p:cNvPr name="Freeform 26" id="26"/>
            <p:cNvSpPr/>
            <p:nvPr/>
          </p:nvSpPr>
          <p:spPr>
            <a:xfrm flipH="false" flipV="false" rot="0">
              <a:off x="0" y="0"/>
              <a:ext cx="3810000" cy="698500"/>
            </a:xfrm>
            <a:custGeom>
              <a:avLst/>
              <a:gdLst/>
              <a:ahLst/>
              <a:cxnLst/>
              <a:rect r="r" b="b" t="t" l="l"/>
              <a:pathLst>
                <a:path h="698500" w="3810000">
                  <a:moveTo>
                    <a:pt x="0" y="0"/>
                  </a:moveTo>
                  <a:lnTo>
                    <a:pt x="3810000" y="0"/>
                  </a:lnTo>
                  <a:lnTo>
                    <a:pt x="3810000" y="698500"/>
                  </a:lnTo>
                  <a:lnTo>
                    <a:pt x="0" y="698500"/>
                  </a:lnTo>
                  <a:close/>
                </a:path>
              </a:pathLst>
            </a:custGeom>
            <a:solidFill>
              <a:srgbClr val="F9FAFB"/>
            </a:solidFill>
            <a:ln w="9525" cap="sq">
              <a:solidFill>
                <a:srgbClr val="E5E7EB"/>
              </a:solidFill>
              <a:prstDash val="solid"/>
              <a:miter/>
            </a:ln>
          </p:spPr>
        </p:sp>
      </p:grpSp>
      <p:sp>
        <p:nvSpPr>
          <p:cNvPr name="TextBox 27" id="27"/>
          <p:cNvSpPr txBox="true"/>
          <p:nvPr/>
        </p:nvSpPr>
        <p:spPr>
          <a:xfrm rot="0">
            <a:off x="1000125" y="2428875"/>
            <a:ext cx="2762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Between Groups</a:t>
            </a:r>
          </a:p>
        </p:txBody>
      </p:sp>
      <p:grpSp>
        <p:nvGrpSpPr>
          <p:cNvPr name="Group 28" id="28"/>
          <p:cNvGrpSpPr/>
          <p:nvPr/>
        </p:nvGrpSpPr>
        <p:grpSpPr>
          <a:xfrm rot="0">
            <a:off x="3810000" y="2286000"/>
            <a:ext cx="2667000" cy="523875"/>
            <a:chOff x="0" y="0"/>
            <a:chExt cx="3556000" cy="698500"/>
          </a:xfrm>
        </p:grpSpPr>
        <p:sp>
          <p:nvSpPr>
            <p:cNvPr name="Freeform 29" id="29"/>
            <p:cNvSpPr/>
            <p:nvPr/>
          </p:nvSpPr>
          <p:spPr>
            <a:xfrm flipH="false" flipV="false" rot="0">
              <a:off x="0" y="0"/>
              <a:ext cx="3556000" cy="698500"/>
            </a:xfrm>
            <a:custGeom>
              <a:avLst/>
              <a:gdLst/>
              <a:ahLst/>
              <a:cxnLst/>
              <a:rect r="r" b="b" t="t" l="l"/>
              <a:pathLst>
                <a:path h="698500" w="3556000">
                  <a:moveTo>
                    <a:pt x="0" y="0"/>
                  </a:moveTo>
                  <a:lnTo>
                    <a:pt x="3556000" y="0"/>
                  </a:lnTo>
                  <a:lnTo>
                    <a:pt x="3556000" y="698500"/>
                  </a:lnTo>
                  <a:lnTo>
                    <a:pt x="0" y="698500"/>
                  </a:lnTo>
                  <a:close/>
                </a:path>
              </a:pathLst>
            </a:custGeom>
            <a:solidFill>
              <a:srgbClr val="F9FAFB"/>
            </a:solidFill>
            <a:ln w="9525" cap="sq">
              <a:solidFill>
                <a:srgbClr val="E5E7EB"/>
              </a:solidFill>
              <a:prstDash val="solid"/>
              <a:miter/>
            </a:ln>
          </p:spPr>
        </p:sp>
      </p:grpSp>
      <p:sp>
        <p:nvSpPr>
          <p:cNvPr name="TextBox 30" id="30"/>
          <p:cNvSpPr txBox="true"/>
          <p:nvPr/>
        </p:nvSpPr>
        <p:spPr>
          <a:xfrm rot="0">
            <a:off x="3857625" y="2428875"/>
            <a:ext cx="25717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32.4</a:t>
            </a:r>
          </a:p>
        </p:txBody>
      </p:sp>
      <p:grpSp>
        <p:nvGrpSpPr>
          <p:cNvPr name="Group 31" id="31"/>
          <p:cNvGrpSpPr/>
          <p:nvPr/>
        </p:nvGrpSpPr>
        <p:grpSpPr>
          <a:xfrm rot="0">
            <a:off x="6477000" y="2286000"/>
            <a:ext cx="1905000" cy="523875"/>
            <a:chOff x="0" y="0"/>
            <a:chExt cx="2540000" cy="698500"/>
          </a:xfrm>
        </p:grpSpPr>
        <p:sp>
          <p:nvSpPr>
            <p:cNvPr name="Freeform 32" id="32"/>
            <p:cNvSpPr/>
            <p:nvPr/>
          </p:nvSpPr>
          <p:spPr>
            <a:xfrm flipH="false" flipV="false" rot="0">
              <a:off x="0" y="0"/>
              <a:ext cx="2540000" cy="698500"/>
            </a:xfrm>
            <a:custGeom>
              <a:avLst/>
              <a:gdLst/>
              <a:ahLst/>
              <a:cxnLst/>
              <a:rect r="r" b="b" t="t" l="l"/>
              <a:pathLst>
                <a:path h="698500" w="2540000">
                  <a:moveTo>
                    <a:pt x="0" y="0"/>
                  </a:moveTo>
                  <a:lnTo>
                    <a:pt x="2540000" y="0"/>
                  </a:lnTo>
                  <a:lnTo>
                    <a:pt x="2540000" y="698500"/>
                  </a:lnTo>
                  <a:lnTo>
                    <a:pt x="0" y="698500"/>
                  </a:lnTo>
                  <a:close/>
                </a:path>
              </a:pathLst>
            </a:custGeom>
            <a:solidFill>
              <a:srgbClr val="F9FAFB"/>
            </a:solidFill>
            <a:ln w="9525" cap="sq">
              <a:solidFill>
                <a:srgbClr val="E5E7EB"/>
              </a:solidFill>
              <a:prstDash val="solid"/>
              <a:miter/>
            </a:ln>
          </p:spPr>
        </p:sp>
      </p:grpSp>
      <p:sp>
        <p:nvSpPr>
          <p:cNvPr name="TextBox 33" id="33"/>
          <p:cNvSpPr txBox="true"/>
          <p:nvPr/>
        </p:nvSpPr>
        <p:spPr>
          <a:xfrm rot="0">
            <a:off x="6524625" y="2428875"/>
            <a:ext cx="18097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2</a:t>
            </a:r>
          </a:p>
        </p:txBody>
      </p:sp>
      <p:grpSp>
        <p:nvGrpSpPr>
          <p:cNvPr name="Group 34" id="34"/>
          <p:cNvGrpSpPr/>
          <p:nvPr/>
        </p:nvGrpSpPr>
        <p:grpSpPr>
          <a:xfrm rot="0">
            <a:off x="8382000" y="2286000"/>
            <a:ext cx="2667000" cy="523875"/>
            <a:chOff x="0" y="0"/>
            <a:chExt cx="3556000" cy="698500"/>
          </a:xfrm>
        </p:grpSpPr>
        <p:sp>
          <p:nvSpPr>
            <p:cNvPr name="Freeform 35" id="35"/>
            <p:cNvSpPr/>
            <p:nvPr/>
          </p:nvSpPr>
          <p:spPr>
            <a:xfrm flipH="false" flipV="false" rot="0">
              <a:off x="0" y="0"/>
              <a:ext cx="3556000" cy="698500"/>
            </a:xfrm>
            <a:custGeom>
              <a:avLst/>
              <a:gdLst/>
              <a:ahLst/>
              <a:cxnLst/>
              <a:rect r="r" b="b" t="t" l="l"/>
              <a:pathLst>
                <a:path h="698500" w="3556000">
                  <a:moveTo>
                    <a:pt x="0" y="0"/>
                  </a:moveTo>
                  <a:lnTo>
                    <a:pt x="3556000" y="0"/>
                  </a:lnTo>
                  <a:lnTo>
                    <a:pt x="3556000" y="698500"/>
                  </a:lnTo>
                  <a:lnTo>
                    <a:pt x="0" y="698500"/>
                  </a:lnTo>
                  <a:close/>
                </a:path>
              </a:pathLst>
            </a:custGeom>
            <a:solidFill>
              <a:srgbClr val="F9FAFB"/>
            </a:solidFill>
            <a:ln w="9525" cap="sq">
              <a:solidFill>
                <a:srgbClr val="E5E7EB"/>
              </a:solidFill>
              <a:prstDash val="solid"/>
              <a:miter/>
            </a:ln>
          </p:spPr>
        </p:sp>
      </p:grpSp>
      <p:sp>
        <p:nvSpPr>
          <p:cNvPr name="TextBox 36" id="36"/>
          <p:cNvSpPr txBox="true"/>
          <p:nvPr/>
        </p:nvSpPr>
        <p:spPr>
          <a:xfrm rot="0">
            <a:off x="8429625" y="2428875"/>
            <a:ext cx="25717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16.2</a:t>
            </a:r>
          </a:p>
        </p:txBody>
      </p:sp>
      <p:grpSp>
        <p:nvGrpSpPr>
          <p:cNvPr name="Group 37" id="37"/>
          <p:cNvGrpSpPr/>
          <p:nvPr/>
        </p:nvGrpSpPr>
        <p:grpSpPr>
          <a:xfrm rot="0">
            <a:off x="11049000" y="2286000"/>
            <a:ext cx="2667000" cy="523875"/>
            <a:chOff x="0" y="0"/>
            <a:chExt cx="3556000" cy="698500"/>
          </a:xfrm>
        </p:grpSpPr>
        <p:sp>
          <p:nvSpPr>
            <p:cNvPr name="Freeform 38" id="38"/>
            <p:cNvSpPr/>
            <p:nvPr/>
          </p:nvSpPr>
          <p:spPr>
            <a:xfrm flipH="false" flipV="false" rot="0">
              <a:off x="0" y="0"/>
              <a:ext cx="3556000" cy="698500"/>
            </a:xfrm>
            <a:custGeom>
              <a:avLst/>
              <a:gdLst/>
              <a:ahLst/>
              <a:cxnLst/>
              <a:rect r="r" b="b" t="t" l="l"/>
              <a:pathLst>
                <a:path h="698500" w="3556000">
                  <a:moveTo>
                    <a:pt x="0" y="0"/>
                  </a:moveTo>
                  <a:lnTo>
                    <a:pt x="3556000" y="0"/>
                  </a:lnTo>
                  <a:lnTo>
                    <a:pt x="3556000" y="698500"/>
                  </a:lnTo>
                  <a:lnTo>
                    <a:pt x="0" y="698500"/>
                  </a:lnTo>
                  <a:close/>
                </a:path>
              </a:pathLst>
            </a:custGeom>
            <a:solidFill>
              <a:srgbClr val="FFF3E0"/>
            </a:solidFill>
            <a:ln w="9525" cap="sq">
              <a:solidFill>
                <a:srgbClr val="E5E7EB"/>
              </a:solidFill>
              <a:prstDash val="solid"/>
              <a:miter/>
            </a:ln>
          </p:spPr>
        </p:sp>
      </p:grpSp>
      <p:sp>
        <p:nvSpPr>
          <p:cNvPr name="TextBox 39" id="39"/>
          <p:cNvSpPr txBox="true"/>
          <p:nvPr/>
        </p:nvSpPr>
        <p:spPr>
          <a:xfrm rot="0">
            <a:off x="11096625" y="2400300"/>
            <a:ext cx="2571750" cy="27432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E67E22"/>
                </a:solidFill>
                <a:latin typeface="Telegraf Bold"/>
                <a:ea typeface="Telegraf Bold"/>
                <a:cs typeface="Telegraf Bold"/>
                <a:sym typeface="Telegraf Bold"/>
              </a:rPr>
              <a:t>11.17</a:t>
            </a:r>
          </a:p>
        </p:txBody>
      </p:sp>
      <p:grpSp>
        <p:nvGrpSpPr>
          <p:cNvPr name="Group 40" id="40"/>
          <p:cNvGrpSpPr/>
          <p:nvPr/>
        </p:nvGrpSpPr>
        <p:grpSpPr>
          <a:xfrm rot="0">
            <a:off x="13716000" y="2286000"/>
            <a:ext cx="2667000" cy="523875"/>
            <a:chOff x="0" y="0"/>
            <a:chExt cx="3556000" cy="698500"/>
          </a:xfrm>
        </p:grpSpPr>
        <p:sp>
          <p:nvSpPr>
            <p:cNvPr name="Freeform 41" id="41"/>
            <p:cNvSpPr/>
            <p:nvPr/>
          </p:nvSpPr>
          <p:spPr>
            <a:xfrm flipH="false" flipV="false" rot="0">
              <a:off x="0" y="0"/>
              <a:ext cx="3556000" cy="698500"/>
            </a:xfrm>
            <a:custGeom>
              <a:avLst/>
              <a:gdLst/>
              <a:ahLst/>
              <a:cxnLst/>
              <a:rect r="r" b="b" t="t" l="l"/>
              <a:pathLst>
                <a:path h="698500" w="3556000">
                  <a:moveTo>
                    <a:pt x="0" y="0"/>
                  </a:moveTo>
                  <a:lnTo>
                    <a:pt x="3556000" y="0"/>
                  </a:lnTo>
                  <a:lnTo>
                    <a:pt x="3556000" y="698500"/>
                  </a:lnTo>
                  <a:lnTo>
                    <a:pt x="0" y="698500"/>
                  </a:lnTo>
                  <a:close/>
                </a:path>
              </a:pathLst>
            </a:custGeom>
            <a:solidFill>
              <a:srgbClr val="E8F5E9"/>
            </a:solidFill>
            <a:ln w="9525" cap="sq">
              <a:solidFill>
                <a:srgbClr val="E5E7EB"/>
              </a:solidFill>
              <a:prstDash val="solid"/>
              <a:miter/>
            </a:ln>
          </p:spPr>
        </p:sp>
      </p:grpSp>
      <p:sp>
        <p:nvSpPr>
          <p:cNvPr name="TextBox 42" id="42"/>
          <p:cNvSpPr txBox="true"/>
          <p:nvPr/>
        </p:nvSpPr>
        <p:spPr>
          <a:xfrm rot="0">
            <a:off x="13763625" y="2400300"/>
            <a:ext cx="2571750" cy="27432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27AE60"/>
                </a:solidFill>
                <a:latin typeface="Telegraf Bold"/>
                <a:ea typeface="Telegraf Bold"/>
                <a:cs typeface="Telegraf Bold"/>
                <a:sym typeface="Telegraf Bold"/>
              </a:rPr>
              <a:t>0.001</a:t>
            </a:r>
          </a:p>
        </p:txBody>
      </p:sp>
      <p:grpSp>
        <p:nvGrpSpPr>
          <p:cNvPr name="Group 43" id="43"/>
          <p:cNvGrpSpPr/>
          <p:nvPr/>
        </p:nvGrpSpPr>
        <p:grpSpPr>
          <a:xfrm rot="0">
            <a:off x="952500" y="2809875"/>
            <a:ext cx="2857500" cy="523875"/>
            <a:chOff x="0" y="0"/>
            <a:chExt cx="3810000" cy="698500"/>
          </a:xfrm>
        </p:grpSpPr>
        <p:sp>
          <p:nvSpPr>
            <p:cNvPr name="Freeform 44" id="44"/>
            <p:cNvSpPr/>
            <p:nvPr/>
          </p:nvSpPr>
          <p:spPr>
            <a:xfrm flipH="false" flipV="false" rot="0">
              <a:off x="0" y="0"/>
              <a:ext cx="3810000" cy="698500"/>
            </a:xfrm>
            <a:custGeom>
              <a:avLst/>
              <a:gdLst/>
              <a:ahLst/>
              <a:cxnLst/>
              <a:rect r="r" b="b" t="t" l="l"/>
              <a:pathLst>
                <a:path h="698500" w="3810000">
                  <a:moveTo>
                    <a:pt x="0" y="0"/>
                  </a:moveTo>
                  <a:lnTo>
                    <a:pt x="3810000" y="0"/>
                  </a:lnTo>
                  <a:lnTo>
                    <a:pt x="3810000" y="698500"/>
                  </a:lnTo>
                  <a:lnTo>
                    <a:pt x="0" y="698500"/>
                  </a:lnTo>
                  <a:close/>
                </a:path>
              </a:pathLst>
            </a:custGeom>
            <a:solidFill>
              <a:srgbClr val="FFFFFF"/>
            </a:solidFill>
            <a:ln w="9525" cap="sq">
              <a:solidFill>
                <a:srgbClr val="E5E7EB"/>
              </a:solidFill>
              <a:prstDash val="solid"/>
              <a:miter/>
            </a:ln>
          </p:spPr>
        </p:sp>
      </p:grpSp>
      <p:sp>
        <p:nvSpPr>
          <p:cNvPr name="TextBox 45" id="45"/>
          <p:cNvSpPr txBox="true"/>
          <p:nvPr/>
        </p:nvSpPr>
        <p:spPr>
          <a:xfrm rot="0">
            <a:off x="1000125" y="2952750"/>
            <a:ext cx="2762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Within Groups</a:t>
            </a:r>
          </a:p>
        </p:txBody>
      </p:sp>
      <p:grpSp>
        <p:nvGrpSpPr>
          <p:cNvPr name="Group 46" id="46"/>
          <p:cNvGrpSpPr/>
          <p:nvPr/>
        </p:nvGrpSpPr>
        <p:grpSpPr>
          <a:xfrm rot="0">
            <a:off x="3810000" y="2809875"/>
            <a:ext cx="2667000" cy="523875"/>
            <a:chOff x="0" y="0"/>
            <a:chExt cx="3556000" cy="698500"/>
          </a:xfrm>
        </p:grpSpPr>
        <p:sp>
          <p:nvSpPr>
            <p:cNvPr name="Freeform 47" id="47"/>
            <p:cNvSpPr/>
            <p:nvPr/>
          </p:nvSpPr>
          <p:spPr>
            <a:xfrm flipH="false" flipV="false" rot="0">
              <a:off x="0" y="0"/>
              <a:ext cx="3556000" cy="698500"/>
            </a:xfrm>
            <a:custGeom>
              <a:avLst/>
              <a:gdLst/>
              <a:ahLst/>
              <a:cxnLst/>
              <a:rect r="r" b="b" t="t" l="l"/>
              <a:pathLst>
                <a:path h="698500" w="3556000">
                  <a:moveTo>
                    <a:pt x="0" y="0"/>
                  </a:moveTo>
                  <a:lnTo>
                    <a:pt x="3556000" y="0"/>
                  </a:lnTo>
                  <a:lnTo>
                    <a:pt x="3556000" y="698500"/>
                  </a:lnTo>
                  <a:lnTo>
                    <a:pt x="0" y="698500"/>
                  </a:lnTo>
                  <a:close/>
                </a:path>
              </a:pathLst>
            </a:custGeom>
            <a:solidFill>
              <a:srgbClr val="FFFFFF"/>
            </a:solidFill>
            <a:ln w="9525" cap="sq">
              <a:solidFill>
                <a:srgbClr val="E5E7EB"/>
              </a:solidFill>
              <a:prstDash val="solid"/>
              <a:miter/>
            </a:ln>
          </p:spPr>
        </p:sp>
      </p:grpSp>
      <p:sp>
        <p:nvSpPr>
          <p:cNvPr name="TextBox 48" id="48"/>
          <p:cNvSpPr txBox="true"/>
          <p:nvPr/>
        </p:nvSpPr>
        <p:spPr>
          <a:xfrm rot="0">
            <a:off x="3857625" y="2952750"/>
            <a:ext cx="25717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17.4</a:t>
            </a:r>
          </a:p>
        </p:txBody>
      </p:sp>
      <p:grpSp>
        <p:nvGrpSpPr>
          <p:cNvPr name="Group 49" id="49"/>
          <p:cNvGrpSpPr/>
          <p:nvPr/>
        </p:nvGrpSpPr>
        <p:grpSpPr>
          <a:xfrm rot="0">
            <a:off x="6477000" y="2809875"/>
            <a:ext cx="1905000" cy="523875"/>
            <a:chOff x="0" y="0"/>
            <a:chExt cx="2540000" cy="698500"/>
          </a:xfrm>
        </p:grpSpPr>
        <p:sp>
          <p:nvSpPr>
            <p:cNvPr name="Freeform 50" id="50"/>
            <p:cNvSpPr/>
            <p:nvPr/>
          </p:nvSpPr>
          <p:spPr>
            <a:xfrm flipH="false" flipV="false" rot="0">
              <a:off x="0" y="0"/>
              <a:ext cx="2540000" cy="698500"/>
            </a:xfrm>
            <a:custGeom>
              <a:avLst/>
              <a:gdLst/>
              <a:ahLst/>
              <a:cxnLst/>
              <a:rect r="r" b="b" t="t" l="l"/>
              <a:pathLst>
                <a:path h="698500" w="2540000">
                  <a:moveTo>
                    <a:pt x="0" y="0"/>
                  </a:moveTo>
                  <a:lnTo>
                    <a:pt x="2540000" y="0"/>
                  </a:lnTo>
                  <a:lnTo>
                    <a:pt x="2540000" y="698500"/>
                  </a:lnTo>
                  <a:lnTo>
                    <a:pt x="0" y="698500"/>
                  </a:lnTo>
                  <a:close/>
                </a:path>
              </a:pathLst>
            </a:custGeom>
            <a:solidFill>
              <a:srgbClr val="FFFFFF"/>
            </a:solidFill>
            <a:ln w="9525" cap="sq">
              <a:solidFill>
                <a:srgbClr val="E5E7EB"/>
              </a:solidFill>
              <a:prstDash val="solid"/>
              <a:miter/>
            </a:ln>
          </p:spPr>
        </p:sp>
      </p:grpSp>
      <p:sp>
        <p:nvSpPr>
          <p:cNvPr name="TextBox 51" id="51"/>
          <p:cNvSpPr txBox="true"/>
          <p:nvPr/>
        </p:nvSpPr>
        <p:spPr>
          <a:xfrm rot="0">
            <a:off x="6524625" y="2952750"/>
            <a:ext cx="18097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12</a:t>
            </a:r>
          </a:p>
        </p:txBody>
      </p:sp>
      <p:grpSp>
        <p:nvGrpSpPr>
          <p:cNvPr name="Group 52" id="52"/>
          <p:cNvGrpSpPr/>
          <p:nvPr/>
        </p:nvGrpSpPr>
        <p:grpSpPr>
          <a:xfrm rot="0">
            <a:off x="8382000" y="2809875"/>
            <a:ext cx="2667000" cy="523875"/>
            <a:chOff x="0" y="0"/>
            <a:chExt cx="3556000" cy="698500"/>
          </a:xfrm>
        </p:grpSpPr>
        <p:sp>
          <p:nvSpPr>
            <p:cNvPr name="Freeform 53" id="53"/>
            <p:cNvSpPr/>
            <p:nvPr/>
          </p:nvSpPr>
          <p:spPr>
            <a:xfrm flipH="false" flipV="false" rot="0">
              <a:off x="0" y="0"/>
              <a:ext cx="3556000" cy="698500"/>
            </a:xfrm>
            <a:custGeom>
              <a:avLst/>
              <a:gdLst/>
              <a:ahLst/>
              <a:cxnLst/>
              <a:rect r="r" b="b" t="t" l="l"/>
              <a:pathLst>
                <a:path h="698500" w="3556000">
                  <a:moveTo>
                    <a:pt x="0" y="0"/>
                  </a:moveTo>
                  <a:lnTo>
                    <a:pt x="3556000" y="0"/>
                  </a:lnTo>
                  <a:lnTo>
                    <a:pt x="3556000" y="698500"/>
                  </a:lnTo>
                  <a:lnTo>
                    <a:pt x="0" y="698500"/>
                  </a:lnTo>
                  <a:close/>
                </a:path>
              </a:pathLst>
            </a:custGeom>
            <a:solidFill>
              <a:srgbClr val="FFFFFF"/>
            </a:solidFill>
            <a:ln w="9525" cap="sq">
              <a:solidFill>
                <a:srgbClr val="E5E7EB"/>
              </a:solidFill>
              <a:prstDash val="solid"/>
              <a:miter/>
            </a:ln>
          </p:spPr>
        </p:sp>
      </p:grpSp>
      <p:sp>
        <p:nvSpPr>
          <p:cNvPr name="TextBox 54" id="54"/>
          <p:cNvSpPr txBox="true"/>
          <p:nvPr/>
        </p:nvSpPr>
        <p:spPr>
          <a:xfrm rot="0">
            <a:off x="8429625" y="2952750"/>
            <a:ext cx="25717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1.45</a:t>
            </a:r>
          </a:p>
        </p:txBody>
      </p:sp>
      <p:grpSp>
        <p:nvGrpSpPr>
          <p:cNvPr name="Group 55" id="55"/>
          <p:cNvGrpSpPr/>
          <p:nvPr/>
        </p:nvGrpSpPr>
        <p:grpSpPr>
          <a:xfrm rot="0">
            <a:off x="11049000" y="2809875"/>
            <a:ext cx="2667000" cy="523875"/>
            <a:chOff x="0" y="0"/>
            <a:chExt cx="3556000" cy="698500"/>
          </a:xfrm>
        </p:grpSpPr>
        <p:sp>
          <p:nvSpPr>
            <p:cNvPr name="Freeform 56" id="56"/>
            <p:cNvSpPr/>
            <p:nvPr/>
          </p:nvSpPr>
          <p:spPr>
            <a:xfrm flipH="false" flipV="false" rot="0">
              <a:off x="0" y="0"/>
              <a:ext cx="3556000" cy="698500"/>
            </a:xfrm>
            <a:custGeom>
              <a:avLst/>
              <a:gdLst/>
              <a:ahLst/>
              <a:cxnLst/>
              <a:rect r="r" b="b" t="t" l="l"/>
              <a:pathLst>
                <a:path h="698500" w="3556000">
                  <a:moveTo>
                    <a:pt x="0" y="0"/>
                  </a:moveTo>
                  <a:lnTo>
                    <a:pt x="3556000" y="0"/>
                  </a:lnTo>
                  <a:lnTo>
                    <a:pt x="3556000" y="698500"/>
                  </a:lnTo>
                  <a:lnTo>
                    <a:pt x="0" y="698500"/>
                  </a:lnTo>
                  <a:close/>
                </a:path>
              </a:pathLst>
            </a:custGeom>
            <a:solidFill>
              <a:srgbClr val="FFFFFF"/>
            </a:solidFill>
            <a:ln w="9525" cap="sq">
              <a:solidFill>
                <a:srgbClr val="E5E7EB"/>
              </a:solidFill>
              <a:prstDash val="solid"/>
              <a:miter/>
            </a:ln>
          </p:spPr>
        </p:sp>
      </p:grpSp>
      <p:grpSp>
        <p:nvGrpSpPr>
          <p:cNvPr name="Group 57" id="57"/>
          <p:cNvGrpSpPr/>
          <p:nvPr/>
        </p:nvGrpSpPr>
        <p:grpSpPr>
          <a:xfrm rot="0">
            <a:off x="13716000" y="2809875"/>
            <a:ext cx="2667000" cy="523875"/>
            <a:chOff x="0" y="0"/>
            <a:chExt cx="3556000" cy="698500"/>
          </a:xfrm>
        </p:grpSpPr>
        <p:sp>
          <p:nvSpPr>
            <p:cNvPr name="Freeform 58" id="58"/>
            <p:cNvSpPr/>
            <p:nvPr/>
          </p:nvSpPr>
          <p:spPr>
            <a:xfrm flipH="false" flipV="false" rot="0">
              <a:off x="0" y="0"/>
              <a:ext cx="3556000" cy="698500"/>
            </a:xfrm>
            <a:custGeom>
              <a:avLst/>
              <a:gdLst/>
              <a:ahLst/>
              <a:cxnLst/>
              <a:rect r="r" b="b" t="t" l="l"/>
              <a:pathLst>
                <a:path h="698500" w="3556000">
                  <a:moveTo>
                    <a:pt x="0" y="0"/>
                  </a:moveTo>
                  <a:lnTo>
                    <a:pt x="3556000" y="0"/>
                  </a:lnTo>
                  <a:lnTo>
                    <a:pt x="3556000" y="698500"/>
                  </a:lnTo>
                  <a:lnTo>
                    <a:pt x="0" y="698500"/>
                  </a:lnTo>
                  <a:close/>
                </a:path>
              </a:pathLst>
            </a:custGeom>
            <a:solidFill>
              <a:srgbClr val="FFFFFF"/>
            </a:solidFill>
            <a:ln w="9525" cap="sq">
              <a:solidFill>
                <a:srgbClr val="E5E7EB"/>
              </a:solidFill>
              <a:prstDash val="solid"/>
              <a:miter/>
            </a:ln>
          </p:spPr>
        </p:sp>
      </p:grpSp>
      <p:grpSp>
        <p:nvGrpSpPr>
          <p:cNvPr name="Group 59" id="59"/>
          <p:cNvGrpSpPr/>
          <p:nvPr/>
        </p:nvGrpSpPr>
        <p:grpSpPr>
          <a:xfrm rot="0">
            <a:off x="952500" y="3333750"/>
            <a:ext cx="2857500" cy="523875"/>
            <a:chOff x="0" y="0"/>
            <a:chExt cx="3810000" cy="698500"/>
          </a:xfrm>
        </p:grpSpPr>
        <p:sp>
          <p:nvSpPr>
            <p:cNvPr name="Freeform 60" id="60"/>
            <p:cNvSpPr/>
            <p:nvPr/>
          </p:nvSpPr>
          <p:spPr>
            <a:xfrm flipH="false" flipV="false" rot="0">
              <a:off x="0" y="0"/>
              <a:ext cx="3810000" cy="698500"/>
            </a:xfrm>
            <a:custGeom>
              <a:avLst/>
              <a:gdLst/>
              <a:ahLst/>
              <a:cxnLst/>
              <a:rect r="r" b="b" t="t" l="l"/>
              <a:pathLst>
                <a:path h="698500" w="3810000">
                  <a:moveTo>
                    <a:pt x="0" y="0"/>
                  </a:moveTo>
                  <a:lnTo>
                    <a:pt x="3810000" y="0"/>
                  </a:lnTo>
                  <a:lnTo>
                    <a:pt x="3810000" y="698500"/>
                  </a:lnTo>
                  <a:lnTo>
                    <a:pt x="0" y="698500"/>
                  </a:lnTo>
                  <a:close/>
                </a:path>
              </a:pathLst>
            </a:custGeom>
            <a:solidFill>
              <a:srgbClr val="F9FAFB"/>
            </a:solidFill>
            <a:ln w="9525" cap="sq">
              <a:solidFill>
                <a:srgbClr val="E5E7EB"/>
              </a:solidFill>
              <a:prstDash val="solid"/>
              <a:miter/>
            </a:ln>
          </p:spPr>
        </p:sp>
      </p:grpSp>
      <p:sp>
        <p:nvSpPr>
          <p:cNvPr name="TextBox 61" id="61"/>
          <p:cNvSpPr txBox="true"/>
          <p:nvPr/>
        </p:nvSpPr>
        <p:spPr>
          <a:xfrm rot="0">
            <a:off x="1000125" y="3476625"/>
            <a:ext cx="27622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Total</a:t>
            </a:r>
          </a:p>
        </p:txBody>
      </p:sp>
      <p:grpSp>
        <p:nvGrpSpPr>
          <p:cNvPr name="Group 62" id="62"/>
          <p:cNvGrpSpPr/>
          <p:nvPr/>
        </p:nvGrpSpPr>
        <p:grpSpPr>
          <a:xfrm rot="0">
            <a:off x="3810000" y="3333750"/>
            <a:ext cx="2667000" cy="523875"/>
            <a:chOff x="0" y="0"/>
            <a:chExt cx="3556000" cy="698500"/>
          </a:xfrm>
        </p:grpSpPr>
        <p:sp>
          <p:nvSpPr>
            <p:cNvPr name="Freeform 63" id="63"/>
            <p:cNvSpPr/>
            <p:nvPr/>
          </p:nvSpPr>
          <p:spPr>
            <a:xfrm flipH="false" flipV="false" rot="0">
              <a:off x="0" y="0"/>
              <a:ext cx="3556000" cy="698500"/>
            </a:xfrm>
            <a:custGeom>
              <a:avLst/>
              <a:gdLst/>
              <a:ahLst/>
              <a:cxnLst/>
              <a:rect r="r" b="b" t="t" l="l"/>
              <a:pathLst>
                <a:path h="698500" w="3556000">
                  <a:moveTo>
                    <a:pt x="0" y="0"/>
                  </a:moveTo>
                  <a:lnTo>
                    <a:pt x="3556000" y="0"/>
                  </a:lnTo>
                  <a:lnTo>
                    <a:pt x="3556000" y="698500"/>
                  </a:lnTo>
                  <a:lnTo>
                    <a:pt x="0" y="698500"/>
                  </a:lnTo>
                  <a:close/>
                </a:path>
              </a:pathLst>
            </a:custGeom>
            <a:solidFill>
              <a:srgbClr val="F9FAFB"/>
            </a:solidFill>
            <a:ln w="9525" cap="sq">
              <a:solidFill>
                <a:srgbClr val="E5E7EB"/>
              </a:solidFill>
              <a:prstDash val="solid"/>
              <a:miter/>
            </a:ln>
          </p:spPr>
        </p:sp>
      </p:grpSp>
      <p:sp>
        <p:nvSpPr>
          <p:cNvPr name="TextBox 64" id="64"/>
          <p:cNvSpPr txBox="true"/>
          <p:nvPr/>
        </p:nvSpPr>
        <p:spPr>
          <a:xfrm rot="0">
            <a:off x="3857625" y="3476625"/>
            <a:ext cx="25717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49.8</a:t>
            </a:r>
          </a:p>
        </p:txBody>
      </p:sp>
      <p:grpSp>
        <p:nvGrpSpPr>
          <p:cNvPr name="Group 65" id="65"/>
          <p:cNvGrpSpPr/>
          <p:nvPr/>
        </p:nvGrpSpPr>
        <p:grpSpPr>
          <a:xfrm rot="0">
            <a:off x="6477000" y="3333750"/>
            <a:ext cx="1905000" cy="523875"/>
            <a:chOff x="0" y="0"/>
            <a:chExt cx="2540000" cy="698500"/>
          </a:xfrm>
        </p:grpSpPr>
        <p:sp>
          <p:nvSpPr>
            <p:cNvPr name="Freeform 66" id="66"/>
            <p:cNvSpPr/>
            <p:nvPr/>
          </p:nvSpPr>
          <p:spPr>
            <a:xfrm flipH="false" flipV="false" rot="0">
              <a:off x="0" y="0"/>
              <a:ext cx="2540000" cy="698500"/>
            </a:xfrm>
            <a:custGeom>
              <a:avLst/>
              <a:gdLst/>
              <a:ahLst/>
              <a:cxnLst/>
              <a:rect r="r" b="b" t="t" l="l"/>
              <a:pathLst>
                <a:path h="698500" w="2540000">
                  <a:moveTo>
                    <a:pt x="0" y="0"/>
                  </a:moveTo>
                  <a:lnTo>
                    <a:pt x="2540000" y="0"/>
                  </a:lnTo>
                  <a:lnTo>
                    <a:pt x="2540000" y="698500"/>
                  </a:lnTo>
                  <a:lnTo>
                    <a:pt x="0" y="698500"/>
                  </a:lnTo>
                  <a:close/>
                </a:path>
              </a:pathLst>
            </a:custGeom>
            <a:solidFill>
              <a:srgbClr val="F9FAFB"/>
            </a:solidFill>
            <a:ln w="9525" cap="sq">
              <a:solidFill>
                <a:srgbClr val="E5E7EB"/>
              </a:solidFill>
              <a:prstDash val="solid"/>
              <a:miter/>
            </a:ln>
          </p:spPr>
        </p:sp>
      </p:grpSp>
      <p:sp>
        <p:nvSpPr>
          <p:cNvPr name="TextBox 67" id="67"/>
          <p:cNvSpPr txBox="true"/>
          <p:nvPr/>
        </p:nvSpPr>
        <p:spPr>
          <a:xfrm rot="0">
            <a:off x="6524625" y="3476625"/>
            <a:ext cx="1809750" cy="245745"/>
          </a:xfrm>
          <a:prstGeom prst="rect">
            <a:avLst/>
          </a:prstGeom>
        </p:spPr>
        <p:txBody>
          <a:bodyPr anchor="t" rtlCol="false" tIns="0" lIns="0" bIns="0" rIns="0">
            <a:spAutoFit/>
          </a:bodyPr>
          <a:lstStyle/>
          <a:p>
            <a:pPr algn="ctr" marL="0" indent="0" lvl="0">
              <a:lnSpc>
                <a:spcPts val="1800"/>
              </a:lnSpc>
              <a:spcBef>
                <a:spcPct val="0"/>
              </a:spcBef>
            </a:pPr>
            <a:r>
              <a:rPr lang="en-US" sz="1800" strike="noStrike" u="none">
                <a:solidFill>
                  <a:srgbClr val="333333"/>
                </a:solidFill>
                <a:latin typeface="Aileron"/>
                <a:ea typeface="Aileron"/>
                <a:cs typeface="Aileron"/>
                <a:sym typeface="Aileron"/>
              </a:rPr>
              <a:t>14</a:t>
            </a:r>
          </a:p>
        </p:txBody>
      </p:sp>
      <p:grpSp>
        <p:nvGrpSpPr>
          <p:cNvPr name="Group 68" id="68"/>
          <p:cNvGrpSpPr/>
          <p:nvPr/>
        </p:nvGrpSpPr>
        <p:grpSpPr>
          <a:xfrm rot="0">
            <a:off x="8382000" y="3333750"/>
            <a:ext cx="2667000" cy="523875"/>
            <a:chOff x="0" y="0"/>
            <a:chExt cx="3556000" cy="698500"/>
          </a:xfrm>
        </p:grpSpPr>
        <p:sp>
          <p:nvSpPr>
            <p:cNvPr name="Freeform 69" id="69"/>
            <p:cNvSpPr/>
            <p:nvPr/>
          </p:nvSpPr>
          <p:spPr>
            <a:xfrm flipH="false" flipV="false" rot="0">
              <a:off x="0" y="0"/>
              <a:ext cx="3556000" cy="698500"/>
            </a:xfrm>
            <a:custGeom>
              <a:avLst/>
              <a:gdLst/>
              <a:ahLst/>
              <a:cxnLst/>
              <a:rect r="r" b="b" t="t" l="l"/>
              <a:pathLst>
                <a:path h="698500" w="3556000">
                  <a:moveTo>
                    <a:pt x="0" y="0"/>
                  </a:moveTo>
                  <a:lnTo>
                    <a:pt x="3556000" y="0"/>
                  </a:lnTo>
                  <a:lnTo>
                    <a:pt x="3556000" y="698500"/>
                  </a:lnTo>
                  <a:lnTo>
                    <a:pt x="0" y="698500"/>
                  </a:lnTo>
                  <a:close/>
                </a:path>
              </a:pathLst>
            </a:custGeom>
            <a:solidFill>
              <a:srgbClr val="F9FAFB"/>
            </a:solidFill>
            <a:ln w="9525" cap="sq">
              <a:solidFill>
                <a:srgbClr val="E5E7EB"/>
              </a:solidFill>
              <a:prstDash val="solid"/>
              <a:miter/>
            </a:ln>
          </p:spPr>
        </p:sp>
      </p:grpSp>
      <p:grpSp>
        <p:nvGrpSpPr>
          <p:cNvPr name="Group 70" id="70"/>
          <p:cNvGrpSpPr/>
          <p:nvPr/>
        </p:nvGrpSpPr>
        <p:grpSpPr>
          <a:xfrm rot="0">
            <a:off x="11049000" y="3333750"/>
            <a:ext cx="2667000" cy="523875"/>
            <a:chOff x="0" y="0"/>
            <a:chExt cx="3556000" cy="698500"/>
          </a:xfrm>
        </p:grpSpPr>
        <p:sp>
          <p:nvSpPr>
            <p:cNvPr name="Freeform 71" id="71"/>
            <p:cNvSpPr/>
            <p:nvPr/>
          </p:nvSpPr>
          <p:spPr>
            <a:xfrm flipH="false" flipV="false" rot="0">
              <a:off x="0" y="0"/>
              <a:ext cx="3556000" cy="698500"/>
            </a:xfrm>
            <a:custGeom>
              <a:avLst/>
              <a:gdLst/>
              <a:ahLst/>
              <a:cxnLst/>
              <a:rect r="r" b="b" t="t" l="l"/>
              <a:pathLst>
                <a:path h="698500" w="3556000">
                  <a:moveTo>
                    <a:pt x="0" y="0"/>
                  </a:moveTo>
                  <a:lnTo>
                    <a:pt x="3556000" y="0"/>
                  </a:lnTo>
                  <a:lnTo>
                    <a:pt x="3556000" y="698500"/>
                  </a:lnTo>
                  <a:lnTo>
                    <a:pt x="0" y="698500"/>
                  </a:lnTo>
                  <a:close/>
                </a:path>
              </a:pathLst>
            </a:custGeom>
            <a:solidFill>
              <a:srgbClr val="F9FAFB"/>
            </a:solidFill>
            <a:ln w="9525" cap="sq">
              <a:solidFill>
                <a:srgbClr val="E5E7EB"/>
              </a:solidFill>
              <a:prstDash val="solid"/>
              <a:miter/>
            </a:ln>
          </p:spPr>
        </p:sp>
      </p:grpSp>
      <p:grpSp>
        <p:nvGrpSpPr>
          <p:cNvPr name="Group 72" id="72"/>
          <p:cNvGrpSpPr/>
          <p:nvPr/>
        </p:nvGrpSpPr>
        <p:grpSpPr>
          <a:xfrm rot="0">
            <a:off x="13716000" y="3333750"/>
            <a:ext cx="2667000" cy="523875"/>
            <a:chOff x="0" y="0"/>
            <a:chExt cx="3556000" cy="698500"/>
          </a:xfrm>
        </p:grpSpPr>
        <p:sp>
          <p:nvSpPr>
            <p:cNvPr name="Freeform 73" id="73"/>
            <p:cNvSpPr/>
            <p:nvPr/>
          </p:nvSpPr>
          <p:spPr>
            <a:xfrm flipH="false" flipV="false" rot="0">
              <a:off x="0" y="0"/>
              <a:ext cx="3556000" cy="698500"/>
            </a:xfrm>
            <a:custGeom>
              <a:avLst/>
              <a:gdLst/>
              <a:ahLst/>
              <a:cxnLst/>
              <a:rect r="r" b="b" t="t" l="l"/>
              <a:pathLst>
                <a:path h="698500" w="3556000">
                  <a:moveTo>
                    <a:pt x="0" y="0"/>
                  </a:moveTo>
                  <a:lnTo>
                    <a:pt x="3556000" y="0"/>
                  </a:lnTo>
                  <a:lnTo>
                    <a:pt x="3556000" y="698500"/>
                  </a:lnTo>
                  <a:lnTo>
                    <a:pt x="0" y="698500"/>
                  </a:lnTo>
                  <a:close/>
                </a:path>
              </a:pathLst>
            </a:custGeom>
            <a:solidFill>
              <a:srgbClr val="F9FAFB"/>
            </a:solidFill>
            <a:ln w="9525" cap="sq">
              <a:solidFill>
                <a:srgbClr val="E5E7EB"/>
              </a:solidFill>
              <a:prstDash val="solid"/>
              <a:miter/>
            </a:ln>
          </p:spPr>
        </p:sp>
      </p:grpSp>
      <p:sp>
        <p:nvSpPr>
          <p:cNvPr name="TextBox 74" id="74"/>
          <p:cNvSpPr txBox="true"/>
          <p:nvPr/>
        </p:nvSpPr>
        <p:spPr>
          <a:xfrm rot="0">
            <a:off x="12096750" y="3924300"/>
            <a:ext cx="571500" cy="404495"/>
          </a:xfrm>
          <a:prstGeom prst="rect">
            <a:avLst/>
          </a:prstGeom>
        </p:spPr>
        <p:txBody>
          <a:bodyPr anchor="t" rtlCol="false" tIns="0" lIns="0" bIns="0" rIns="0">
            <a:spAutoFit/>
          </a:bodyPr>
          <a:lstStyle/>
          <a:p>
            <a:pPr algn="ctr" marL="0" indent="0" lvl="0">
              <a:lnSpc>
                <a:spcPts val="2799"/>
              </a:lnSpc>
              <a:spcBef>
                <a:spcPct val="0"/>
              </a:spcBef>
            </a:pPr>
            <a:r>
              <a:rPr lang="en-US" sz="2799" strike="noStrike" u="none">
                <a:solidFill>
                  <a:srgbClr val="E67E22"/>
                </a:solidFill>
                <a:latin typeface="Telegraf"/>
                <a:ea typeface="Telegraf"/>
                <a:cs typeface="Telegraf"/>
                <a:sym typeface="Telegraf"/>
              </a:rPr>
              <a:t>↑</a:t>
            </a:r>
          </a:p>
        </p:txBody>
      </p:sp>
      <p:sp>
        <p:nvSpPr>
          <p:cNvPr name="TextBox 75" id="75"/>
          <p:cNvSpPr txBox="true"/>
          <p:nvPr/>
        </p:nvSpPr>
        <p:spPr>
          <a:xfrm rot="0">
            <a:off x="14763750" y="3924300"/>
            <a:ext cx="571500" cy="404495"/>
          </a:xfrm>
          <a:prstGeom prst="rect">
            <a:avLst/>
          </a:prstGeom>
        </p:spPr>
        <p:txBody>
          <a:bodyPr anchor="t" rtlCol="false" tIns="0" lIns="0" bIns="0" rIns="0">
            <a:spAutoFit/>
          </a:bodyPr>
          <a:lstStyle/>
          <a:p>
            <a:pPr algn="ctr" marL="0" indent="0" lvl="0">
              <a:lnSpc>
                <a:spcPts val="2799"/>
              </a:lnSpc>
              <a:spcBef>
                <a:spcPct val="0"/>
              </a:spcBef>
            </a:pPr>
            <a:r>
              <a:rPr lang="en-US" sz="2799" strike="noStrike" u="none">
                <a:solidFill>
                  <a:srgbClr val="27AE60"/>
                </a:solidFill>
                <a:latin typeface="Telegraf"/>
                <a:ea typeface="Telegraf"/>
                <a:cs typeface="Telegraf"/>
                <a:sym typeface="Telegraf"/>
              </a:rPr>
              <a:t>↑</a:t>
            </a:r>
          </a:p>
        </p:txBody>
      </p:sp>
      <p:grpSp>
        <p:nvGrpSpPr>
          <p:cNvPr name="Group 76" id="76"/>
          <p:cNvGrpSpPr/>
          <p:nvPr/>
        </p:nvGrpSpPr>
        <p:grpSpPr>
          <a:xfrm rot="0">
            <a:off x="952500" y="4333875"/>
            <a:ext cx="15430500" cy="666750"/>
            <a:chOff x="0" y="0"/>
            <a:chExt cx="20574000" cy="889000"/>
          </a:xfrm>
        </p:grpSpPr>
        <p:sp>
          <p:nvSpPr>
            <p:cNvPr name="Freeform 77" id="77"/>
            <p:cNvSpPr/>
            <p:nvPr/>
          </p:nvSpPr>
          <p:spPr>
            <a:xfrm flipH="false" flipV="false" rot="0">
              <a:off x="0" y="0"/>
              <a:ext cx="20574000" cy="889000"/>
            </a:xfrm>
            <a:custGeom>
              <a:avLst/>
              <a:gdLst/>
              <a:ahLst/>
              <a:cxnLst/>
              <a:rect r="r" b="b" t="t" l="l"/>
              <a:pathLst>
                <a:path h="889000" w="20574000">
                  <a:moveTo>
                    <a:pt x="88900" y="0"/>
                  </a:moveTo>
                  <a:lnTo>
                    <a:pt x="20485100" y="0"/>
                  </a:lnTo>
                  <a:cubicBezTo>
                    <a:pt x="20534198" y="0"/>
                    <a:pt x="20574000" y="39802"/>
                    <a:pt x="20574000" y="88900"/>
                  </a:cubicBezTo>
                  <a:lnTo>
                    <a:pt x="20574000" y="800100"/>
                  </a:lnTo>
                  <a:cubicBezTo>
                    <a:pt x="20574000" y="849198"/>
                    <a:pt x="20534198" y="889000"/>
                    <a:pt x="20485100" y="889000"/>
                  </a:cubicBezTo>
                  <a:lnTo>
                    <a:pt x="88900" y="889000"/>
                  </a:lnTo>
                  <a:cubicBezTo>
                    <a:pt x="39802" y="889000"/>
                    <a:pt x="0" y="849198"/>
                    <a:pt x="0" y="800100"/>
                  </a:cubicBezTo>
                  <a:lnTo>
                    <a:pt x="0" y="88900"/>
                  </a:lnTo>
                  <a:cubicBezTo>
                    <a:pt x="0" y="39802"/>
                    <a:pt x="39802" y="0"/>
                    <a:pt x="88900" y="0"/>
                  </a:cubicBezTo>
                  <a:close/>
                </a:path>
              </a:pathLst>
            </a:custGeom>
            <a:solidFill>
              <a:srgbClr val="EEF2FF"/>
            </a:solidFill>
            <a:ln w="19050" cap="sq">
              <a:solidFill>
                <a:srgbClr val="2145B2"/>
              </a:solidFill>
              <a:prstDash val="solid"/>
              <a:miter/>
            </a:ln>
          </p:spPr>
        </p:sp>
      </p:grpSp>
      <p:sp>
        <p:nvSpPr>
          <p:cNvPr name="TextBox 78" id="78"/>
          <p:cNvSpPr txBox="true"/>
          <p:nvPr/>
        </p:nvSpPr>
        <p:spPr>
          <a:xfrm rot="0">
            <a:off x="2000250" y="4514850"/>
            <a:ext cx="14287500" cy="313055"/>
          </a:xfrm>
          <a:prstGeom prst="rect">
            <a:avLst/>
          </a:prstGeom>
        </p:spPr>
        <p:txBody>
          <a:bodyPr anchor="t" rtlCol="false" tIns="0" lIns="0" bIns="0" rIns="0">
            <a:spAutoFit/>
          </a:bodyPr>
          <a:lstStyle/>
          <a:p>
            <a:pPr algn="ctr" marL="0" indent="0" lvl="0">
              <a:lnSpc>
                <a:spcPts val="2199"/>
              </a:lnSpc>
              <a:spcBef>
                <a:spcPct val="0"/>
              </a:spcBef>
            </a:pPr>
            <a:r>
              <a:rPr lang="en-US" b="true" sz="2199" strike="noStrike" u="none">
                <a:solidFill>
                  <a:srgbClr val="2145B2"/>
                </a:solidFill>
                <a:latin typeface="Telegraf Bold"/>
                <a:ea typeface="Telegraf Bold"/>
                <a:cs typeface="Telegraf Bold"/>
                <a:sym typeface="Telegraf Bold"/>
              </a:rPr>
              <a:t>These are the most important values for interpretation.</a:t>
            </a:r>
          </a:p>
        </p:txBody>
      </p:sp>
      <p:sp>
        <p:nvSpPr>
          <p:cNvPr name="TextBox 79" id="79"/>
          <p:cNvSpPr txBox="true"/>
          <p:nvPr/>
        </p:nvSpPr>
        <p:spPr>
          <a:xfrm rot="0">
            <a:off x="952500" y="5305425"/>
            <a:ext cx="5715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Reading the Table</a:t>
            </a:r>
          </a:p>
        </p:txBody>
      </p:sp>
      <p:sp>
        <p:nvSpPr>
          <p:cNvPr name="TextBox 80" id="80"/>
          <p:cNvSpPr txBox="true"/>
          <p:nvPr/>
        </p:nvSpPr>
        <p:spPr>
          <a:xfrm rot="0">
            <a:off x="952500" y="5667375"/>
            <a:ext cx="8096250" cy="266700"/>
          </a:xfrm>
          <a:prstGeom prst="rect">
            <a:avLst/>
          </a:prstGeom>
        </p:spPr>
        <p:txBody>
          <a:bodyPr anchor="t" rtlCol="false" tIns="0" lIns="0" bIns="0" rIns="0">
            <a:spAutoFit/>
          </a:bodyPr>
          <a:lstStyle/>
          <a:p>
            <a:pPr algn="l" marL="0" indent="0" lvl="0">
              <a:lnSpc>
                <a:spcPts val="2160"/>
              </a:lnSpc>
              <a:spcBef>
                <a:spcPct val="0"/>
              </a:spcBef>
            </a:pPr>
            <a:r>
              <a:rPr lang="en-US" b="true" sz="1800" strike="noStrike" u="none">
                <a:solidFill>
                  <a:srgbClr val="333333"/>
                </a:solidFill>
                <a:latin typeface="Aileron Bold"/>
                <a:ea typeface="Aileron Bold"/>
                <a:cs typeface="Aileron Bold"/>
                <a:sym typeface="Aileron Bold"/>
              </a:rPr>
              <a:t>Source</a:t>
            </a:r>
            <a:r>
              <a:rPr lang="en-US" sz="1800" strike="noStrike" u="none">
                <a:solidFill>
                  <a:srgbClr val="333333"/>
                </a:solidFill>
                <a:latin typeface="Aileron"/>
                <a:ea typeface="Aileron"/>
                <a:cs typeface="Aileron"/>
                <a:sym typeface="Aileron"/>
              </a:rPr>
              <a:t> — Where the variance comes from</a:t>
            </a:r>
          </a:p>
        </p:txBody>
      </p:sp>
      <p:sp>
        <p:nvSpPr>
          <p:cNvPr name="TextBox 81" id="81"/>
          <p:cNvSpPr txBox="true"/>
          <p:nvPr/>
        </p:nvSpPr>
        <p:spPr>
          <a:xfrm rot="0">
            <a:off x="952500" y="6029325"/>
            <a:ext cx="8096250" cy="266700"/>
          </a:xfrm>
          <a:prstGeom prst="rect">
            <a:avLst/>
          </a:prstGeom>
        </p:spPr>
        <p:txBody>
          <a:bodyPr anchor="t" rtlCol="false" tIns="0" lIns="0" bIns="0" rIns="0">
            <a:spAutoFit/>
          </a:bodyPr>
          <a:lstStyle/>
          <a:p>
            <a:pPr algn="l" marL="0" indent="0" lvl="0">
              <a:lnSpc>
                <a:spcPts val="2160"/>
              </a:lnSpc>
              <a:spcBef>
                <a:spcPct val="0"/>
              </a:spcBef>
            </a:pPr>
            <a:r>
              <a:rPr lang="en-US" b="true" sz="1800" strike="noStrike" u="none">
                <a:solidFill>
                  <a:srgbClr val="333333"/>
                </a:solidFill>
                <a:latin typeface="Aileron Bold"/>
                <a:ea typeface="Aileron Bold"/>
                <a:cs typeface="Aileron Bold"/>
                <a:sym typeface="Aileron Bold"/>
              </a:rPr>
              <a:t>SS</a:t>
            </a:r>
            <a:r>
              <a:rPr lang="en-US" sz="1800" strike="noStrike" u="none">
                <a:solidFill>
                  <a:srgbClr val="333333"/>
                </a:solidFill>
                <a:latin typeface="Aileron"/>
                <a:ea typeface="Aileron"/>
                <a:cs typeface="Aileron"/>
                <a:sym typeface="Aileron"/>
              </a:rPr>
              <a:t> — Sum of Squares (total variation)</a:t>
            </a:r>
          </a:p>
        </p:txBody>
      </p:sp>
      <p:sp>
        <p:nvSpPr>
          <p:cNvPr name="TextBox 82" id="82"/>
          <p:cNvSpPr txBox="true"/>
          <p:nvPr/>
        </p:nvSpPr>
        <p:spPr>
          <a:xfrm rot="0">
            <a:off x="952500" y="6391275"/>
            <a:ext cx="8096250" cy="266700"/>
          </a:xfrm>
          <a:prstGeom prst="rect">
            <a:avLst/>
          </a:prstGeom>
        </p:spPr>
        <p:txBody>
          <a:bodyPr anchor="t" rtlCol="false" tIns="0" lIns="0" bIns="0" rIns="0">
            <a:spAutoFit/>
          </a:bodyPr>
          <a:lstStyle/>
          <a:p>
            <a:pPr algn="l" marL="0" indent="0" lvl="0">
              <a:lnSpc>
                <a:spcPts val="2160"/>
              </a:lnSpc>
              <a:spcBef>
                <a:spcPct val="0"/>
              </a:spcBef>
            </a:pPr>
            <a:r>
              <a:rPr lang="en-US" b="true" sz="1800" strike="noStrike" u="none">
                <a:solidFill>
                  <a:srgbClr val="333333"/>
                </a:solidFill>
                <a:latin typeface="Aileron Bold"/>
                <a:ea typeface="Aileron Bold"/>
                <a:cs typeface="Aileron Bold"/>
                <a:sym typeface="Aileron Bold"/>
              </a:rPr>
              <a:t>df</a:t>
            </a:r>
            <a:r>
              <a:rPr lang="en-US" sz="1800" strike="noStrike" u="none">
                <a:solidFill>
                  <a:srgbClr val="333333"/>
                </a:solidFill>
                <a:latin typeface="Aileron"/>
                <a:ea typeface="Aileron"/>
                <a:cs typeface="Aileron"/>
                <a:sym typeface="Aileron"/>
              </a:rPr>
              <a:t> — Degrees of Freedom</a:t>
            </a:r>
          </a:p>
        </p:txBody>
      </p:sp>
      <p:sp>
        <p:nvSpPr>
          <p:cNvPr name="TextBox 83" id="83"/>
          <p:cNvSpPr txBox="true"/>
          <p:nvPr/>
        </p:nvSpPr>
        <p:spPr>
          <a:xfrm rot="0">
            <a:off x="9525000" y="5667375"/>
            <a:ext cx="8096250" cy="266700"/>
          </a:xfrm>
          <a:prstGeom prst="rect">
            <a:avLst/>
          </a:prstGeom>
        </p:spPr>
        <p:txBody>
          <a:bodyPr anchor="t" rtlCol="false" tIns="0" lIns="0" bIns="0" rIns="0">
            <a:spAutoFit/>
          </a:bodyPr>
          <a:lstStyle/>
          <a:p>
            <a:pPr algn="l" marL="0" indent="0" lvl="0">
              <a:lnSpc>
                <a:spcPts val="2160"/>
              </a:lnSpc>
              <a:spcBef>
                <a:spcPct val="0"/>
              </a:spcBef>
            </a:pPr>
            <a:r>
              <a:rPr lang="en-US" b="true" sz="1800" strike="noStrike" u="none">
                <a:solidFill>
                  <a:srgbClr val="333333"/>
                </a:solidFill>
                <a:latin typeface="Aileron Bold"/>
                <a:ea typeface="Aileron Bold"/>
                <a:cs typeface="Aileron Bold"/>
                <a:sym typeface="Aileron Bold"/>
              </a:rPr>
              <a:t>MS</a:t>
            </a:r>
            <a:r>
              <a:rPr lang="en-US" sz="1800" strike="noStrike" u="none">
                <a:solidFill>
                  <a:srgbClr val="333333"/>
                </a:solidFill>
                <a:latin typeface="Aileron"/>
                <a:ea typeface="Aileron"/>
                <a:cs typeface="Aileron"/>
                <a:sym typeface="Aileron"/>
              </a:rPr>
              <a:t> — Mean Square (SS ÷ df)</a:t>
            </a:r>
          </a:p>
        </p:txBody>
      </p:sp>
      <p:sp>
        <p:nvSpPr>
          <p:cNvPr name="TextBox 84" id="84"/>
          <p:cNvSpPr txBox="true"/>
          <p:nvPr/>
        </p:nvSpPr>
        <p:spPr>
          <a:xfrm rot="0">
            <a:off x="9525000" y="6029325"/>
            <a:ext cx="8096250" cy="266700"/>
          </a:xfrm>
          <a:prstGeom prst="rect">
            <a:avLst/>
          </a:prstGeom>
        </p:spPr>
        <p:txBody>
          <a:bodyPr anchor="t" rtlCol="false" tIns="0" lIns="0" bIns="0" rIns="0">
            <a:spAutoFit/>
          </a:bodyPr>
          <a:lstStyle/>
          <a:p>
            <a:pPr algn="l" marL="0" indent="0" lvl="0">
              <a:lnSpc>
                <a:spcPts val="2160"/>
              </a:lnSpc>
              <a:spcBef>
                <a:spcPct val="0"/>
              </a:spcBef>
            </a:pPr>
            <a:r>
              <a:rPr lang="en-US" b="true" sz="1800" strike="noStrike" u="none">
                <a:solidFill>
                  <a:srgbClr val="E67E22"/>
                </a:solidFill>
                <a:latin typeface="Aileron Bold"/>
                <a:ea typeface="Aileron Bold"/>
                <a:cs typeface="Aileron Bold"/>
                <a:sym typeface="Aileron Bold"/>
              </a:rPr>
              <a:t>F</a:t>
            </a:r>
            <a:r>
              <a:rPr lang="en-US" sz="1800" strike="noStrike" u="none">
                <a:solidFill>
                  <a:srgbClr val="E67E22"/>
                </a:solidFill>
                <a:latin typeface="Aileron"/>
                <a:ea typeface="Aileron"/>
                <a:cs typeface="Aileron"/>
                <a:sym typeface="Aileron"/>
              </a:rPr>
              <a:t> — Test statistic (MS Between ÷ MS Within)</a:t>
            </a:r>
          </a:p>
        </p:txBody>
      </p:sp>
      <p:sp>
        <p:nvSpPr>
          <p:cNvPr name="TextBox 85" id="85"/>
          <p:cNvSpPr txBox="true"/>
          <p:nvPr/>
        </p:nvSpPr>
        <p:spPr>
          <a:xfrm rot="0">
            <a:off x="9525000" y="6391275"/>
            <a:ext cx="8096250" cy="266700"/>
          </a:xfrm>
          <a:prstGeom prst="rect">
            <a:avLst/>
          </a:prstGeom>
        </p:spPr>
        <p:txBody>
          <a:bodyPr anchor="t" rtlCol="false" tIns="0" lIns="0" bIns="0" rIns="0">
            <a:spAutoFit/>
          </a:bodyPr>
          <a:lstStyle/>
          <a:p>
            <a:pPr algn="l" marL="0" indent="0" lvl="0">
              <a:lnSpc>
                <a:spcPts val="2160"/>
              </a:lnSpc>
              <a:spcBef>
                <a:spcPct val="0"/>
              </a:spcBef>
            </a:pPr>
            <a:r>
              <a:rPr lang="en-US" b="true" sz="1800" strike="noStrike" u="none">
                <a:solidFill>
                  <a:srgbClr val="27AE60"/>
                </a:solidFill>
                <a:latin typeface="Aileron Bold"/>
                <a:ea typeface="Aileron Bold"/>
                <a:cs typeface="Aileron Bold"/>
                <a:sym typeface="Aileron Bold"/>
              </a:rPr>
              <a:t>p-value</a:t>
            </a:r>
            <a:r>
              <a:rPr lang="en-US" sz="1800" strike="noStrike" u="none">
                <a:solidFill>
                  <a:srgbClr val="27AE60"/>
                </a:solidFill>
                <a:latin typeface="Aileron"/>
                <a:ea typeface="Aileron"/>
                <a:cs typeface="Aileron"/>
                <a:sym typeface="Aileron"/>
              </a:rPr>
              <a:t> — Probability result is due to chance</a:t>
            </a:r>
          </a:p>
        </p:txBody>
      </p:sp>
      <p:grpSp>
        <p:nvGrpSpPr>
          <p:cNvPr name="Group 86" id="86"/>
          <p:cNvGrpSpPr/>
          <p:nvPr/>
        </p:nvGrpSpPr>
        <p:grpSpPr>
          <a:xfrm rot="0">
            <a:off x="952500" y="6953250"/>
            <a:ext cx="15430500" cy="1333500"/>
            <a:chOff x="0" y="0"/>
            <a:chExt cx="20574000" cy="1778000"/>
          </a:xfrm>
        </p:grpSpPr>
        <p:sp>
          <p:nvSpPr>
            <p:cNvPr name="Freeform 87" id="87"/>
            <p:cNvSpPr/>
            <p:nvPr/>
          </p:nvSpPr>
          <p:spPr>
            <a:xfrm flipH="false" flipV="false" rot="0">
              <a:off x="0" y="0"/>
              <a:ext cx="20574000" cy="1778000"/>
            </a:xfrm>
            <a:custGeom>
              <a:avLst/>
              <a:gdLst/>
              <a:ahLst/>
              <a:cxnLst/>
              <a:rect r="r" b="b" t="t" l="l"/>
              <a:pathLst>
                <a:path h="1778000" w="20574000">
                  <a:moveTo>
                    <a:pt x="177800" y="0"/>
                  </a:moveTo>
                  <a:lnTo>
                    <a:pt x="20396200" y="0"/>
                  </a:lnTo>
                  <a:cubicBezTo>
                    <a:pt x="20494396" y="0"/>
                    <a:pt x="20574000" y="79604"/>
                    <a:pt x="20574000" y="177800"/>
                  </a:cubicBezTo>
                  <a:lnTo>
                    <a:pt x="20574000" y="1600200"/>
                  </a:lnTo>
                  <a:cubicBezTo>
                    <a:pt x="20574000" y="1698396"/>
                    <a:pt x="20494396" y="1778000"/>
                    <a:pt x="20396200" y="1778000"/>
                  </a:cubicBezTo>
                  <a:lnTo>
                    <a:pt x="177800" y="1778000"/>
                  </a:lnTo>
                  <a:cubicBezTo>
                    <a:pt x="79604" y="1778000"/>
                    <a:pt x="0" y="1698396"/>
                    <a:pt x="0" y="1600200"/>
                  </a:cubicBezTo>
                  <a:lnTo>
                    <a:pt x="0" y="177800"/>
                  </a:lnTo>
                  <a:cubicBezTo>
                    <a:pt x="0" y="79604"/>
                    <a:pt x="79604" y="0"/>
                    <a:pt x="177800" y="0"/>
                  </a:cubicBezTo>
                  <a:close/>
                </a:path>
              </a:pathLst>
            </a:custGeom>
            <a:solidFill>
              <a:srgbClr val="F5F7FA"/>
            </a:solidFill>
            <a:ln w="19050" cap="sq">
              <a:solidFill>
                <a:srgbClr val="D0D5DD"/>
              </a:solidFill>
              <a:prstDash val="solid"/>
              <a:miter/>
            </a:ln>
          </p:spPr>
        </p:sp>
      </p:grpSp>
      <p:sp>
        <p:nvSpPr>
          <p:cNvPr name="TextBox 88" id="88"/>
          <p:cNvSpPr txBox="true"/>
          <p:nvPr/>
        </p:nvSpPr>
        <p:spPr>
          <a:xfrm rot="0">
            <a:off x="1238250" y="7096125"/>
            <a:ext cx="3810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Interpretation</a:t>
            </a:r>
          </a:p>
        </p:txBody>
      </p:sp>
      <p:sp>
        <p:nvSpPr>
          <p:cNvPr name="TextBox 89" id="89"/>
          <p:cNvSpPr txBox="true"/>
          <p:nvPr/>
        </p:nvSpPr>
        <p:spPr>
          <a:xfrm rot="0">
            <a:off x="2000250" y="7372350"/>
            <a:ext cx="14287500" cy="689610"/>
          </a:xfrm>
          <a:prstGeom prst="rect">
            <a:avLst/>
          </a:prstGeom>
        </p:spPr>
        <p:txBody>
          <a:bodyPr anchor="t" rtlCol="false" tIns="0" lIns="0" bIns="0" rIns="0">
            <a:spAutoFit/>
          </a:bodyPr>
          <a:lstStyle/>
          <a:p>
            <a:pPr algn="ctr" marL="0" indent="0" lvl="0">
              <a:lnSpc>
                <a:spcPts val="2849"/>
              </a:lnSpc>
              <a:spcBef>
                <a:spcPct val="0"/>
              </a:spcBef>
            </a:pPr>
            <a:r>
              <a:rPr lang="en-US" b="true" sz="1899" strike="noStrike" u="none">
                <a:solidFill>
                  <a:srgbClr val="E67E22"/>
                </a:solidFill>
                <a:latin typeface="Aileron Bold"/>
                <a:ea typeface="Aileron Bold"/>
                <a:cs typeface="Aileron Bold"/>
                <a:sym typeface="Aileron Bold"/>
              </a:rPr>
              <a:t>F = 11.17</a:t>
            </a:r>
            <a:r>
              <a:rPr lang="en-US" sz="1899" strike="noStrike" u="none">
                <a:solidFill>
                  <a:srgbClr val="333333"/>
                </a:solidFill>
                <a:latin typeface="Aileron"/>
                <a:ea typeface="Aileron"/>
                <a:cs typeface="Aileron"/>
                <a:sym typeface="Aileron"/>
              </a:rPr>
              <a:t> tells us the between-group differences are 11× larger than random noise.</a:t>
            </a:r>
          </a:p>
          <a:p>
            <a:pPr algn="ctr" marL="0" indent="0" lvl="0">
              <a:lnSpc>
                <a:spcPts val="2849"/>
              </a:lnSpc>
              <a:spcBef>
                <a:spcPct val="0"/>
              </a:spcBef>
            </a:pPr>
            <a:r>
              <a:rPr lang="en-US" b="true" sz="1899" strike="noStrike" u="none">
                <a:solidFill>
                  <a:srgbClr val="27AE60"/>
                </a:solidFill>
                <a:latin typeface="Aileron Bold"/>
                <a:ea typeface="Aileron Bold"/>
                <a:cs typeface="Aileron Bold"/>
                <a:sym typeface="Aileron Bold"/>
              </a:rPr>
              <a:t>p = 0.001</a:t>
            </a:r>
            <a:r>
              <a:rPr lang="en-US" sz="1899" strike="noStrike" u="none">
                <a:solidFill>
                  <a:srgbClr val="333333"/>
                </a:solidFill>
                <a:latin typeface="Aileron"/>
                <a:ea typeface="Aileron"/>
                <a:cs typeface="Aileron"/>
                <a:sym typeface="Aileron"/>
              </a:rPr>
              <a:t> means there's only a 0.1% chance this happened by random chance → </a:t>
            </a:r>
            <a:r>
              <a:rPr lang="en-US" b="true" sz="1899" strike="noStrike" u="none">
                <a:solidFill>
                  <a:srgbClr val="333333"/>
                </a:solidFill>
                <a:latin typeface="Aileron Bold"/>
                <a:ea typeface="Aileron Bold"/>
                <a:cs typeface="Aileron Bold"/>
                <a:sym typeface="Aileron Bold"/>
              </a:rPr>
              <a:t>Reject H₀</a:t>
            </a:r>
          </a:p>
        </p:txBody>
      </p:sp>
      <p:grpSp>
        <p:nvGrpSpPr>
          <p:cNvPr name="Group 90" id="90"/>
          <p:cNvGrpSpPr/>
          <p:nvPr/>
        </p:nvGrpSpPr>
        <p:grpSpPr>
          <a:xfrm rot="0">
            <a:off x="952500" y="8667750"/>
            <a:ext cx="15430500" cy="666750"/>
            <a:chOff x="0" y="0"/>
            <a:chExt cx="20574000" cy="889000"/>
          </a:xfrm>
        </p:grpSpPr>
        <p:sp>
          <p:nvSpPr>
            <p:cNvPr name="Freeform 91" id="91"/>
            <p:cNvSpPr/>
            <p:nvPr/>
          </p:nvSpPr>
          <p:spPr>
            <a:xfrm flipH="false" flipV="false" rot="0">
              <a:off x="0" y="0"/>
              <a:ext cx="20574000" cy="889000"/>
            </a:xfrm>
            <a:custGeom>
              <a:avLst/>
              <a:gdLst/>
              <a:ahLst/>
              <a:cxnLst/>
              <a:rect r="r" b="b" t="t" l="l"/>
              <a:pathLst>
                <a:path h="889000" w="20574000">
                  <a:moveTo>
                    <a:pt x="88900" y="0"/>
                  </a:moveTo>
                  <a:lnTo>
                    <a:pt x="20485100" y="0"/>
                  </a:lnTo>
                  <a:cubicBezTo>
                    <a:pt x="20534198" y="0"/>
                    <a:pt x="20574000" y="39802"/>
                    <a:pt x="20574000" y="88900"/>
                  </a:cubicBezTo>
                  <a:lnTo>
                    <a:pt x="20574000" y="800100"/>
                  </a:lnTo>
                  <a:cubicBezTo>
                    <a:pt x="20574000" y="849198"/>
                    <a:pt x="20534198" y="889000"/>
                    <a:pt x="20485100" y="889000"/>
                  </a:cubicBezTo>
                  <a:lnTo>
                    <a:pt x="88900" y="889000"/>
                  </a:lnTo>
                  <a:cubicBezTo>
                    <a:pt x="39802" y="889000"/>
                    <a:pt x="0" y="849198"/>
                    <a:pt x="0" y="800100"/>
                  </a:cubicBezTo>
                  <a:lnTo>
                    <a:pt x="0" y="88900"/>
                  </a:lnTo>
                  <a:cubicBezTo>
                    <a:pt x="0" y="39802"/>
                    <a:pt x="39802" y="0"/>
                    <a:pt x="88900" y="0"/>
                  </a:cubicBezTo>
                  <a:close/>
                </a:path>
              </a:pathLst>
            </a:custGeom>
            <a:solidFill>
              <a:srgbClr val="1A2E5A"/>
            </a:solidFill>
          </p:spPr>
        </p:sp>
      </p:grpSp>
      <p:sp>
        <p:nvSpPr>
          <p:cNvPr name="TextBox 92" id="92"/>
          <p:cNvSpPr txBox="true"/>
          <p:nvPr/>
        </p:nvSpPr>
        <p:spPr>
          <a:xfrm rot="0">
            <a:off x="2000250" y="8848725"/>
            <a:ext cx="14287500" cy="313055"/>
          </a:xfrm>
          <a:prstGeom prst="rect">
            <a:avLst/>
          </a:prstGeom>
        </p:spPr>
        <p:txBody>
          <a:bodyPr anchor="t" rtlCol="false" tIns="0" lIns="0" bIns="0" rIns="0">
            <a:spAutoFit/>
          </a:bodyPr>
          <a:lstStyle/>
          <a:p>
            <a:pPr algn="ctr" marL="0" indent="0" lvl="0">
              <a:lnSpc>
                <a:spcPts val="2199"/>
              </a:lnSpc>
              <a:spcBef>
                <a:spcPct val="0"/>
              </a:spcBef>
            </a:pPr>
            <a:r>
              <a:rPr lang="en-US" b="true" sz="2199" strike="noStrike" u="none">
                <a:solidFill>
                  <a:srgbClr val="FFFFFF"/>
                </a:solidFill>
                <a:latin typeface="Telegraf Bold"/>
                <a:ea typeface="Telegraf Bold"/>
                <a:cs typeface="Telegraf Bold"/>
                <a:sym typeface="Telegraf Bold"/>
              </a:rPr>
              <a:t>Don't fear the table. Just find F and p-value — they tell you everything you need.</a:t>
            </a:r>
          </a:p>
        </p:txBody>
      </p:sp>
      <p:sp>
        <p:nvSpPr>
          <p:cNvPr name="TextBox 93" id="93"/>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24.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Interpretation Example</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24</a:t>
            </a:r>
          </a:p>
        </p:txBody>
      </p:sp>
      <p:sp>
        <p:nvSpPr>
          <p:cNvPr name="TextBox 6" id="6"/>
          <p:cNvSpPr txBox="true"/>
          <p:nvPr/>
        </p:nvSpPr>
        <p:spPr>
          <a:xfrm rot="0">
            <a:off x="952500" y="1085850"/>
            <a:ext cx="16383000" cy="337185"/>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How to write a proper ANOVA interpretation for your research report.</a:t>
            </a:r>
          </a:p>
        </p:txBody>
      </p:sp>
      <p:grpSp>
        <p:nvGrpSpPr>
          <p:cNvPr name="Group 7" id="7"/>
          <p:cNvGrpSpPr/>
          <p:nvPr/>
        </p:nvGrpSpPr>
        <p:grpSpPr>
          <a:xfrm rot="0">
            <a:off x="952500" y="1714500"/>
            <a:ext cx="16383000" cy="952500"/>
            <a:chOff x="0" y="0"/>
            <a:chExt cx="21844000" cy="1270000"/>
          </a:xfrm>
        </p:grpSpPr>
        <p:sp>
          <p:nvSpPr>
            <p:cNvPr name="Freeform 8" id="8"/>
            <p:cNvSpPr/>
            <p:nvPr/>
          </p:nvSpPr>
          <p:spPr>
            <a:xfrm flipH="false" flipV="false" rot="0">
              <a:off x="0" y="0"/>
              <a:ext cx="21844000" cy="1270000"/>
            </a:xfrm>
            <a:custGeom>
              <a:avLst/>
              <a:gdLst/>
              <a:ahLst/>
              <a:cxnLst/>
              <a:rect r="r" b="b" t="t" l="l"/>
              <a:pathLst>
                <a:path h="1270000" w="21844000">
                  <a:moveTo>
                    <a:pt x="127000" y="0"/>
                  </a:moveTo>
                  <a:lnTo>
                    <a:pt x="21717000" y="0"/>
                  </a:lnTo>
                  <a:cubicBezTo>
                    <a:pt x="21787140" y="0"/>
                    <a:pt x="21844000" y="56860"/>
                    <a:pt x="21844000" y="127000"/>
                  </a:cubicBezTo>
                  <a:lnTo>
                    <a:pt x="21844000" y="1143000"/>
                  </a:lnTo>
                  <a:cubicBezTo>
                    <a:pt x="21844000" y="1213140"/>
                    <a:pt x="21787140" y="1270000"/>
                    <a:pt x="21717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F5F7FA"/>
            </a:solidFill>
            <a:ln w="19050" cap="sq">
              <a:solidFill>
                <a:srgbClr val="D0D5DD"/>
              </a:solidFill>
              <a:prstDash val="solid"/>
              <a:miter/>
            </a:ln>
          </p:spPr>
        </p:sp>
      </p:grpSp>
      <p:sp>
        <p:nvSpPr>
          <p:cNvPr name="TextBox 9" id="9"/>
          <p:cNvSpPr txBox="true"/>
          <p:nvPr/>
        </p:nvSpPr>
        <p:spPr>
          <a:xfrm rot="0">
            <a:off x="1238250" y="1828800"/>
            <a:ext cx="3810000" cy="27432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1A2E5A"/>
                </a:solidFill>
                <a:latin typeface="Telegraf Bold"/>
                <a:ea typeface="Telegraf Bold"/>
                <a:cs typeface="Telegraf Bold"/>
                <a:sym typeface="Telegraf Bold"/>
              </a:rPr>
              <a:t>Our Example</a:t>
            </a:r>
          </a:p>
        </p:txBody>
      </p:sp>
      <p:sp>
        <p:nvSpPr>
          <p:cNvPr name="TextBox 10" id="10"/>
          <p:cNvSpPr txBox="true"/>
          <p:nvPr/>
        </p:nvSpPr>
        <p:spPr>
          <a:xfrm rot="0">
            <a:off x="1524000" y="2143125"/>
            <a:ext cx="15240000" cy="285750"/>
          </a:xfrm>
          <a:prstGeom prst="rect">
            <a:avLst/>
          </a:prstGeom>
        </p:spPr>
        <p:txBody>
          <a:bodyPr anchor="t" rtlCol="false" tIns="0" lIns="0" bIns="0" rIns="0">
            <a:spAutoFit/>
          </a:bodyPr>
          <a:lstStyle/>
          <a:p>
            <a:pPr algn="ctr" marL="0" indent="0" lvl="0">
              <a:lnSpc>
                <a:spcPts val="2279"/>
              </a:lnSpc>
              <a:spcBef>
                <a:spcPct val="0"/>
              </a:spcBef>
            </a:pPr>
            <a:r>
              <a:rPr lang="en-US" sz="1899" strike="noStrike" u="none">
                <a:solidFill>
                  <a:srgbClr val="333333"/>
                </a:solidFill>
                <a:latin typeface="Aileron"/>
                <a:ea typeface="Aileron"/>
                <a:cs typeface="Aileron"/>
                <a:sym typeface="Aileron"/>
              </a:rPr>
              <a:t>Comparing satisfaction scores of 3 mobile apps (A, B, C) with 5 users each.  |  </a:t>
            </a:r>
            <a:r>
              <a:rPr lang="en-US" b="true" sz="1899" strike="noStrike" u="none">
                <a:solidFill>
                  <a:srgbClr val="333333"/>
                </a:solidFill>
                <a:latin typeface="Aileron Bold"/>
                <a:ea typeface="Aileron Bold"/>
                <a:cs typeface="Aileron Bold"/>
                <a:sym typeface="Aileron Bold"/>
              </a:rPr>
              <a:t>F = 11.17</a:t>
            </a:r>
            <a:r>
              <a:rPr lang="en-US" sz="1899" strike="noStrike" u="none">
                <a:solidFill>
                  <a:srgbClr val="333333"/>
                </a:solidFill>
                <a:latin typeface="Aileron"/>
                <a:ea typeface="Aileron"/>
                <a:cs typeface="Aileron"/>
                <a:sym typeface="Aileron"/>
              </a:rPr>
              <a:t>  |  </a:t>
            </a:r>
            <a:r>
              <a:rPr lang="en-US" b="true" sz="1899" strike="noStrike" u="none">
                <a:solidFill>
                  <a:srgbClr val="333333"/>
                </a:solidFill>
                <a:latin typeface="Aileron Bold"/>
                <a:ea typeface="Aileron Bold"/>
                <a:cs typeface="Aileron Bold"/>
                <a:sym typeface="Aileron Bold"/>
              </a:rPr>
              <a:t>p = 0.001</a:t>
            </a:r>
            <a:r>
              <a:rPr lang="en-US" sz="1899" strike="noStrike" u="none">
                <a:solidFill>
                  <a:srgbClr val="333333"/>
                </a:solidFill>
                <a:latin typeface="Aileron"/>
                <a:ea typeface="Aileron"/>
                <a:cs typeface="Aileron"/>
                <a:sym typeface="Aileron"/>
              </a:rPr>
              <a:t>  |  α = 0.05</a:t>
            </a:r>
          </a:p>
        </p:txBody>
      </p:sp>
      <p:sp>
        <p:nvSpPr>
          <p:cNvPr name="TextBox 11" id="11"/>
          <p:cNvSpPr txBox="true"/>
          <p:nvPr/>
        </p:nvSpPr>
        <p:spPr>
          <a:xfrm rot="0">
            <a:off x="952500" y="2971800"/>
            <a:ext cx="9525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Standard Interpretation Format (for Research Reports)</a:t>
            </a:r>
          </a:p>
        </p:txBody>
      </p:sp>
      <p:grpSp>
        <p:nvGrpSpPr>
          <p:cNvPr name="Group 12" id="12"/>
          <p:cNvGrpSpPr/>
          <p:nvPr/>
        </p:nvGrpSpPr>
        <p:grpSpPr>
          <a:xfrm rot="0">
            <a:off x="952500" y="3381375"/>
            <a:ext cx="16383000" cy="1905000"/>
            <a:chOff x="0" y="0"/>
            <a:chExt cx="21844000" cy="2540000"/>
          </a:xfrm>
        </p:grpSpPr>
        <p:sp>
          <p:nvSpPr>
            <p:cNvPr name="Freeform 13" id="13"/>
            <p:cNvSpPr/>
            <p:nvPr/>
          </p:nvSpPr>
          <p:spPr>
            <a:xfrm flipH="false" flipV="false" rot="0">
              <a:off x="0" y="0"/>
              <a:ext cx="21844000" cy="2540000"/>
            </a:xfrm>
            <a:custGeom>
              <a:avLst/>
              <a:gdLst/>
              <a:ahLst/>
              <a:cxnLst/>
              <a:rect r="r" b="b" t="t" l="l"/>
              <a:pathLst>
                <a:path h="2540000" w="21844000">
                  <a:moveTo>
                    <a:pt x="254000" y="0"/>
                  </a:moveTo>
                  <a:lnTo>
                    <a:pt x="21590000" y="0"/>
                  </a:lnTo>
                  <a:cubicBezTo>
                    <a:pt x="21730280" y="0"/>
                    <a:pt x="21844000" y="113720"/>
                    <a:pt x="21844000" y="254000"/>
                  </a:cubicBezTo>
                  <a:lnTo>
                    <a:pt x="21844000" y="2286000"/>
                  </a:lnTo>
                  <a:cubicBezTo>
                    <a:pt x="21844000" y="2426280"/>
                    <a:pt x="21730280" y="2540000"/>
                    <a:pt x="21590000" y="2540000"/>
                  </a:cubicBezTo>
                  <a:lnTo>
                    <a:pt x="254000" y="2540000"/>
                  </a:lnTo>
                  <a:cubicBezTo>
                    <a:pt x="113720" y="2540000"/>
                    <a:pt x="0" y="2426280"/>
                    <a:pt x="0" y="2286000"/>
                  </a:cubicBezTo>
                  <a:lnTo>
                    <a:pt x="0" y="254000"/>
                  </a:lnTo>
                  <a:cubicBezTo>
                    <a:pt x="0" y="113720"/>
                    <a:pt x="113720" y="0"/>
                    <a:pt x="254000" y="0"/>
                  </a:cubicBezTo>
                  <a:close/>
                </a:path>
              </a:pathLst>
            </a:custGeom>
            <a:solidFill>
              <a:srgbClr val="EEF2FF"/>
            </a:solidFill>
            <a:ln w="28575" cap="sq">
              <a:solidFill>
                <a:srgbClr val="2145B2"/>
              </a:solidFill>
              <a:prstDash val="solid"/>
              <a:miter/>
            </a:ln>
          </p:spPr>
        </p:sp>
      </p:grpSp>
      <p:sp>
        <p:nvSpPr>
          <p:cNvPr name="TextBox 14" id="14"/>
          <p:cNvSpPr txBox="true"/>
          <p:nvPr/>
        </p:nvSpPr>
        <p:spPr>
          <a:xfrm rot="0">
            <a:off x="2000250" y="3543300"/>
            <a:ext cx="14287500" cy="447675"/>
          </a:xfrm>
          <a:prstGeom prst="rect">
            <a:avLst/>
          </a:prstGeom>
        </p:spPr>
        <p:txBody>
          <a:bodyPr anchor="t" rtlCol="false" tIns="0" lIns="0" bIns="0" rIns="0">
            <a:spAutoFit/>
          </a:bodyPr>
          <a:lstStyle/>
          <a:p>
            <a:pPr algn="ctr" marL="0" indent="0" lvl="0">
              <a:lnSpc>
                <a:spcPts val="3000"/>
              </a:lnSpc>
              <a:spcBef>
                <a:spcPct val="0"/>
              </a:spcBef>
            </a:pPr>
            <a:r>
              <a:rPr lang="en-US" sz="3000" strike="noStrike" u="none">
                <a:solidFill>
                  <a:srgbClr val="1A2E5A"/>
                </a:solidFill>
                <a:latin typeface="Telegraf"/>
                <a:ea typeface="Telegraf"/>
                <a:cs typeface="Telegraf"/>
                <a:sym typeface="Telegraf"/>
              </a:rPr>
              <a:t>Because </a:t>
            </a:r>
            <a:r>
              <a:rPr lang="en-US" b="true" sz="3000" strike="noStrike" u="none">
                <a:solidFill>
                  <a:srgbClr val="27AE60"/>
                </a:solidFill>
                <a:latin typeface="Telegraf Bold"/>
                <a:ea typeface="Telegraf Bold"/>
                <a:cs typeface="Telegraf Bold"/>
                <a:sym typeface="Telegraf Bold"/>
              </a:rPr>
              <a:t>p &lt; 0.05</a:t>
            </a:r>
            <a:r>
              <a:rPr lang="en-US" sz="3000" strike="noStrike" u="none">
                <a:solidFill>
                  <a:srgbClr val="1A2E5A"/>
                </a:solidFill>
                <a:latin typeface="Telegraf"/>
                <a:ea typeface="Telegraf"/>
                <a:cs typeface="Telegraf"/>
                <a:sym typeface="Telegraf"/>
              </a:rPr>
              <a:t>,</a:t>
            </a:r>
          </a:p>
        </p:txBody>
      </p:sp>
      <p:sp>
        <p:nvSpPr>
          <p:cNvPr name="TextBox 15" id="15"/>
          <p:cNvSpPr txBox="true"/>
          <p:nvPr/>
        </p:nvSpPr>
        <p:spPr>
          <a:xfrm rot="0">
            <a:off x="2000250" y="4067175"/>
            <a:ext cx="14287500" cy="447675"/>
          </a:xfrm>
          <a:prstGeom prst="rect">
            <a:avLst/>
          </a:prstGeom>
        </p:spPr>
        <p:txBody>
          <a:bodyPr anchor="t" rtlCol="false" tIns="0" lIns="0" bIns="0" rIns="0">
            <a:spAutoFit/>
          </a:bodyPr>
          <a:lstStyle/>
          <a:p>
            <a:pPr algn="ctr" marL="0" indent="0" lvl="0">
              <a:lnSpc>
                <a:spcPts val="3000"/>
              </a:lnSpc>
              <a:spcBef>
                <a:spcPct val="0"/>
              </a:spcBef>
            </a:pPr>
            <a:r>
              <a:rPr lang="en-US" sz="3000" strike="noStrike" u="none">
                <a:solidFill>
                  <a:srgbClr val="1A2E5A"/>
                </a:solidFill>
                <a:latin typeface="Telegraf"/>
                <a:ea typeface="Telegraf"/>
                <a:cs typeface="Telegraf"/>
                <a:sym typeface="Telegraf"/>
              </a:rPr>
              <a:t>we </a:t>
            </a:r>
            <a:r>
              <a:rPr lang="en-US" b="true" sz="3000" strike="noStrike" u="none">
                <a:solidFill>
                  <a:srgbClr val="C0392B"/>
                </a:solidFill>
                <a:latin typeface="Telegraf Bold"/>
                <a:ea typeface="Telegraf Bold"/>
                <a:cs typeface="Telegraf Bold"/>
                <a:sym typeface="Telegraf Bold"/>
              </a:rPr>
              <a:t>reject the null hypothesis</a:t>
            </a:r>
            <a:r>
              <a:rPr lang="en-US" sz="3000" strike="noStrike" u="none">
                <a:solidFill>
                  <a:srgbClr val="1A2E5A"/>
                </a:solidFill>
                <a:latin typeface="Telegraf"/>
                <a:ea typeface="Telegraf"/>
                <a:cs typeface="Telegraf"/>
                <a:sym typeface="Telegraf"/>
              </a:rPr>
              <a:t>.</a:t>
            </a:r>
          </a:p>
        </p:txBody>
      </p:sp>
      <p:sp>
        <p:nvSpPr>
          <p:cNvPr name="TextBox 16" id="16"/>
          <p:cNvSpPr txBox="true"/>
          <p:nvPr/>
        </p:nvSpPr>
        <p:spPr>
          <a:xfrm rot="0">
            <a:off x="2000250" y="4591050"/>
            <a:ext cx="14287500" cy="447675"/>
          </a:xfrm>
          <a:prstGeom prst="rect">
            <a:avLst/>
          </a:prstGeom>
        </p:spPr>
        <p:txBody>
          <a:bodyPr anchor="t" rtlCol="false" tIns="0" lIns="0" bIns="0" rIns="0">
            <a:spAutoFit/>
          </a:bodyPr>
          <a:lstStyle/>
          <a:p>
            <a:pPr algn="ctr" marL="0" indent="0" lvl="0">
              <a:lnSpc>
                <a:spcPts val="3000"/>
              </a:lnSpc>
              <a:spcBef>
                <a:spcPct val="0"/>
              </a:spcBef>
            </a:pPr>
            <a:r>
              <a:rPr lang="en-US" sz="3000" strike="noStrike" u="none">
                <a:solidFill>
                  <a:srgbClr val="1A2E5A"/>
                </a:solidFill>
                <a:latin typeface="Telegraf"/>
                <a:ea typeface="Telegraf"/>
                <a:cs typeface="Telegraf"/>
                <a:sym typeface="Telegraf"/>
              </a:rPr>
              <a:t>At least one group mean differs significantly.</a:t>
            </a:r>
          </a:p>
        </p:txBody>
      </p:sp>
      <p:sp>
        <p:nvSpPr>
          <p:cNvPr name="TextBox 17" id="17"/>
          <p:cNvSpPr txBox="true"/>
          <p:nvPr/>
        </p:nvSpPr>
        <p:spPr>
          <a:xfrm rot="0">
            <a:off x="952500" y="5619750"/>
            <a:ext cx="7620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Full Written Example (copy-paste ready)</a:t>
            </a:r>
          </a:p>
        </p:txBody>
      </p:sp>
      <p:grpSp>
        <p:nvGrpSpPr>
          <p:cNvPr name="Group 18" id="18"/>
          <p:cNvGrpSpPr/>
          <p:nvPr/>
        </p:nvGrpSpPr>
        <p:grpSpPr>
          <a:xfrm rot="0">
            <a:off x="952500" y="6000750"/>
            <a:ext cx="16383000" cy="1238250"/>
            <a:chOff x="0" y="0"/>
            <a:chExt cx="21844000" cy="1651000"/>
          </a:xfrm>
        </p:grpSpPr>
        <p:sp>
          <p:nvSpPr>
            <p:cNvPr name="Freeform 19" id="19"/>
            <p:cNvSpPr/>
            <p:nvPr/>
          </p:nvSpPr>
          <p:spPr>
            <a:xfrm flipH="false" flipV="false" rot="0">
              <a:off x="0" y="0"/>
              <a:ext cx="21844000" cy="1651000"/>
            </a:xfrm>
            <a:custGeom>
              <a:avLst/>
              <a:gdLst/>
              <a:ahLst/>
              <a:cxnLst/>
              <a:rect r="r" b="b" t="t" l="l"/>
              <a:pathLst>
                <a:path h="1651000" w="21844000">
                  <a:moveTo>
                    <a:pt x="165100" y="0"/>
                  </a:moveTo>
                  <a:lnTo>
                    <a:pt x="21678900" y="0"/>
                  </a:lnTo>
                  <a:cubicBezTo>
                    <a:pt x="21770082" y="0"/>
                    <a:pt x="21844000" y="73918"/>
                    <a:pt x="21844000" y="165100"/>
                  </a:cubicBezTo>
                  <a:lnTo>
                    <a:pt x="21844000" y="1485900"/>
                  </a:lnTo>
                  <a:cubicBezTo>
                    <a:pt x="21844000" y="1577082"/>
                    <a:pt x="21770082" y="1651000"/>
                    <a:pt x="21678900" y="1651000"/>
                  </a:cubicBezTo>
                  <a:lnTo>
                    <a:pt x="165100" y="1651000"/>
                  </a:lnTo>
                  <a:cubicBezTo>
                    <a:pt x="73918" y="1651000"/>
                    <a:pt x="0" y="1577082"/>
                    <a:pt x="0" y="1485900"/>
                  </a:cubicBezTo>
                  <a:lnTo>
                    <a:pt x="0" y="165100"/>
                  </a:lnTo>
                  <a:cubicBezTo>
                    <a:pt x="0" y="73918"/>
                    <a:pt x="73918" y="0"/>
                    <a:pt x="165100" y="0"/>
                  </a:cubicBezTo>
                  <a:close/>
                </a:path>
              </a:pathLst>
            </a:custGeom>
            <a:solidFill>
              <a:srgbClr val="F9FAFB"/>
            </a:solidFill>
            <a:ln w="19050" cap="sq">
              <a:solidFill>
                <a:srgbClr val="D0D5DD"/>
              </a:solidFill>
              <a:prstDash val="solid"/>
              <a:miter/>
            </a:ln>
          </p:spPr>
        </p:sp>
      </p:grpSp>
      <p:sp>
        <p:nvSpPr>
          <p:cNvPr name="TextBox 20" id="20"/>
          <p:cNvSpPr txBox="true"/>
          <p:nvPr/>
        </p:nvSpPr>
        <p:spPr>
          <a:xfrm rot="0">
            <a:off x="1524000" y="6248400"/>
            <a:ext cx="15240000" cy="674370"/>
          </a:xfrm>
          <a:prstGeom prst="rect">
            <a:avLst/>
          </a:prstGeom>
        </p:spPr>
        <p:txBody>
          <a:bodyPr anchor="t" rtlCol="false" tIns="0" lIns="0" bIns="0" rIns="0">
            <a:spAutoFit/>
          </a:bodyPr>
          <a:lstStyle/>
          <a:p>
            <a:pPr algn="l" marL="0" indent="0" lvl="0">
              <a:lnSpc>
                <a:spcPts val="2700"/>
              </a:lnSpc>
              <a:spcBef>
                <a:spcPct val="0"/>
              </a:spcBef>
            </a:pPr>
            <a:r>
              <a:rPr lang="en-US" sz="1800" strike="noStrike" u="none">
                <a:solidFill>
                  <a:srgbClr val="333333"/>
                </a:solidFill>
                <a:latin typeface="Aileron"/>
                <a:ea typeface="Aileron"/>
                <a:cs typeface="Aileron"/>
                <a:sym typeface="Aileron"/>
              </a:rPr>
              <a:t>"A one-way ANOVA revealed a statistically significant difference in user satisfaction scores among the three mobile apps, F(2, 12) = 11.17, p = 0.001. Since p &lt; 0.05, we reject H₀ and conclude that at least one app's mean satisfaction score differs significantly from the others."</a:t>
            </a:r>
          </a:p>
        </p:txBody>
      </p:sp>
      <p:sp>
        <p:nvSpPr>
          <p:cNvPr name="TextBox 21" id="21"/>
          <p:cNvSpPr txBox="true"/>
          <p:nvPr/>
        </p:nvSpPr>
        <p:spPr>
          <a:xfrm rot="0">
            <a:off x="952500" y="7524750"/>
            <a:ext cx="5715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Tips for Your Report</a:t>
            </a:r>
          </a:p>
        </p:txBody>
      </p:sp>
      <p:sp>
        <p:nvSpPr>
          <p:cNvPr name="TextBox 22" id="22"/>
          <p:cNvSpPr txBox="true"/>
          <p:nvPr/>
        </p:nvSpPr>
        <p:spPr>
          <a:xfrm rot="0">
            <a:off x="952500" y="7829550"/>
            <a:ext cx="16383000" cy="1017270"/>
          </a:xfrm>
          <a:prstGeom prst="rect">
            <a:avLst/>
          </a:prstGeom>
        </p:spPr>
        <p:txBody>
          <a:bodyPr anchor="t" rtlCol="false" tIns="0" lIns="0" bIns="0" rIns="0">
            <a:spAutoFit/>
          </a:bodyPr>
          <a:lstStyle/>
          <a:p>
            <a:pPr algn="l" marL="0" indent="0" lvl="0">
              <a:lnSpc>
                <a:spcPts val="2700"/>
              </a:lnSpc>
              <a:spcBef>
                <a:spcPct val="0"/>
              </a:spcBef>
            </a:pPr>
            <a:r>
              <a:rPr lang="en-US" sz="1800" strike="noStrike" u="none">
                <a:solidFill>
                  <a:srgbClr val="555555"/>
                </a:solidFill>
                <a:latin typeface="Aileron"/>
                <a:ea typeface="Aileron"/>
                <a:cs typeface="Aileron"/>
                <a:sym typeface="Aileron"/>
              </a:rPr>
              <a:t>• Always report: F(df₁, df₂) = value, p = value</a:t>
            </a:r>
          </a:p>
          <a:p>
            <a:pPr algn="l" marL="0" indent="0" lvl="0">
              <a:lnSpc>
                <a:spcPts val="2700"/>
              </a:lnSpc>
              <a:spcBef>
                <a:spcPct val="0"/>
              </a:spcBef>
            </a:pPr>
            <a:r>
              <a:rPr lang="en-US" sz="1800" strike="noStrike" u="none">
                <a:solidFill>
                  <a:srgbClr val="555555"/>
                </a:solidFill>
                <a:latin typeface="Aileron"/>
                <a:ea typeface="Aileron"/>
                <a:cs typeface="Aileron"/>
                <a:sym typeface="Aileron"/>
              </a:rPr>
              <a:t>• State the decision: reject or fail to reject H₀</a:t>
            </a:r>
          </a:p>
          <a:p>
            <a:pPr algn="l" marL="0" indent="0" lvl="0">
              <a:lnSpc>
                <a:spcPts val="2700"/>
              </a:lnSpc>
              <a:spcBef>
                <a:spcPct val="0"/>
              </a:spcBef>
            </a:pPr>
            <a:r>
              <a:rPr lang="en-US" sz="1800" strike="noStrike" u="none">
                <a:solidFill>
                  <a:srgbClr val="555555"/>
                </a:solidFill>
                <a:latin typeface="Aileron"/>
                <a:ea typeface="Aileron"/>
                <a:cs typeface="Aileron"/>
                <a:sym typeface="Aileron"/>
              </a:rPr>
              <a:t>• Provide a plain-language conclusion about what the result means</a:t>
            </a:r>
          </a:p>
        </p:txBody>
      </p:sp>
      <p:grpSp>
        <p:nvGrpSpPr>
          <p:cNvPr name="Group 23" id="23"/>
          <p:cNvGrpSpPr/>
          <p:nvPr/>
        </p:nvGrpSpPr>
        <p:grpSpPr>
          <a:xfrm rot="0">
            <a:off x="952500" y="9048750"/>
            <a:ext cx="16383000" cy="666750"/>
            <a:chOff x="0" y="0"/>
            <a:chExt cx="21844000" cy="889000"/>
          </a:xfrm>
        </p:grpSpPr>
        <p:sp>
          <p:nvSpPr>
            <p:cNvPr name="Freeform 24" id="24"/>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1A2E5A"/>
            </a:solidFill>
          </p:spPr>
        </p:sp>
      </p:grpSp>
      <p:sp>
        <p:nvSpPr>
          <p:cNvPr name="TextBox 25" id="25"/>
          <p:cNvSpPr txBox="true"/>
          <p:nvPr/>
        </p:nvSpPr>
        <p:spPr>
          <a:xfrm rot="0">
            <a:off x="1524000" y="9229725"/>
            <a:ext cx="152400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Telegraf Bold"/>
                <a:ea typeface="Telegraf Bold"/>
                <a:cs typeface="Telegraf Bold"/>
                <a:sym typeface="Telegraf Bold"/>
              </a:rPr>
              <a:t>Use this format in every ANOVA report. It shows your lecturer you understand the logic, not just the numbers.</a:t>
            </a:r>
          </a:p>
        </p:txBody>
      </p:sp>
      <p:sp>
        <p:nvSpPr>
          <p:cNvPr name="TextBox 26" id="26"/>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25.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Post-Hoc Analysis</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25</a:t>
            </a:r>
          </a:p>
        </p:txBody>
      </p:sp>
      <p:sp>
        <p:nvSpPr>
          <p:cNvPr name="TextBox 6" id="6"/>
          <p:cNvSpPr txBox="true"/>
          <p:nvPr/>
        </p:nvSpPr>
        <p:spPr>
          <a:xfrm rot="0">
            <a:off x="952500" y="1276350"/>
            <a:ext cx="16383000" cy="382905"/>
          </a:xfrm>
          <a:prstGeom prst="rect">
            <a:avLst/>
          </a:prstGeom>
        </p:spPr>
        <p:txBody>
          <a:bodyPr anchor="t" rtlCol="false" tIns="0" lIns="0" bIns="0" rIns="0">
            <a:spAutoFit/>
          </a:bodyPr>
          <a:lstStyle/>
          <a:p>
            <a:pPr algn="l" marL="0" indent="0" lvl="0">
              <a:lnSpc>
                <a:spcPts val="3299"/>
              </a:lnSpc>
              <a:spcBef>
                <a:spcPct val="0"/>
              </a:spcBef>
            </a:pPr>
            <a:r>
              <a:rPr lang="en-US" sz="2199" strike="noStrike" u="none">
                <a:solidFill>
                  <a:srgbClr val="333333"/>
                </a:solidFill>
                <a:latin typeface="Aileron"/>
                <a:ea typeface="Aileron"/>
                <a:cs typeface="Aileron"/>
                <a:sym typeface="Aileron"/>
              </a:rPr>
              <a:t>ANOVA tells us differences exist, but post-hoc tests identify </a:t>
            </a:r>
            <a:r>
              <a:rPr lang="en-US" b="true" sz="2199" strike="noStrike" u="none">
                <a:solidFill>
                  <a:srgbClr val="333333"/>
                </a:solidFill>
                <a:latin typeface="Aileron Bold"/>
                <a:ea typeface="Aileron Bold"/>
                <a:cs typeface="Aileron Bold"/>
                <a:sym typeface="Aileron Bold"/>
              </a:rPr>
              <a:t>which groups</a:t>
            </a:r>
            <a:r>
              <a:rPr lang="en-US" sz="2199" strike="noStrike" u="none">
                <a:solidFill>
                  <a:srgbClr val="333333"/>
                </a:solidFill>
                <a:latin typeface="Aileron"/>
                <a:ea typeface="Aileron"/>
                <a:cs typeface="Aileron"/>
                <a:sym typeface="Aileron"/>
              </a:rPr>
              <a:t> differ.</a:t>
            </a:r>
          </a:p>
        </p:txBody>
      </p:sp>
      <p:grpSp>
        <p:nvGrpSpPr>
          <p:cNvPr name="Group 7" id="7"/>
          <p:cNvGrpSpPr/>
          <p:nvPr/>
        </p:nvGrpSpPr>
        <p:grpSpPr>
          <a:xfrm rot="0">
            <a:off x="1905000" y="2476500"/>
            <a:ext cx="4762500" cy="1143000"/>
            <a:chOff x="0" y="0"/>
            <a:chExt cx="6350000" cy="1524000"/>
          </a:xfrm>
        </p:grpSpPr>
        <p:sp>
          <p:nvSpPr>
            <p:cNvPr name="Freeform 8" id="8"/>
            <p:cNvSpPr/>
            <p:nvPr/>
          </p:nvSpPr>
          <p:spPr>
            <a:xfrm flipH="false" flipV="false" rot="0">
              <a:off x="0" y="0"/>
              <a:ext cx="6350000" cy="1524000"/>
            </a:xfrm>
            <a:custGeom>
              <a:avLst/>
              <a:gdLst/>
              <a:ahLst/>
              <a:cxnLst/>
              <a:rect r="r" b="b" t="t" l="l"/>
              <a:pathLst>
                <a:path h="1524000" w="6350000">
                  <a:moveTo>
                    <a:pt x="152400" y="0"/>
                  </a:moveTo>
                  <a:lnTo>
                    <a:pt x="6197600" y="0"/>
                  </a:lnTo>
                  <a:cubicBezTo>
                    <a:pt x="6281768" y="0"/>
                    <a:pt x="6350000" y="68232"/>
                    <a:pt x="6350000" y="152400"/>
                  </a:cubicBezTo>
                  <a:lnTo>
                    <a:pt x="6350000" y="1371600"/>
                  </a:lnTo>
                  <a:cubicBezTo>
                    <a:pt x="6350000" y="1455768"/>
                    <a:pt x="6281768" y="1524000"/>
                    <a:pt x="619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EEF2FF"/>
            </a:solidFill>
            <a:ln w="28575" cap="sq">
              <a:solidFill>
                <a:srgbClr val="2145B2"/>
              </a:solidFill>
              <a:prstDash val="solid"/>
              <a:miter/>
            </a:ln>
          </p:spPr>
        </p:sp>
        <p:sp>
          <p:nvSpPr>
            <p:cNvPr name="TextBox 9" id="9"/>
            <p:cNvSpPr txBox="true"/>
            <p:nvPr/>
          </p:nvSpPr>
          <p:spPr>
            <a:xfrm>
              <a:off x="0" y="-66675"/>
              <a:ext cx="6350000" cy="1590675"/>
            </a:xfrm>
            <a:prstGeom prst="rect">
              <a:avLst/>
            </a:prstGeom>
          </p:spPr>
          <p:txBody>
            <a:bodyPr anchor="ctr" rtlCol="false" tIns="50800" lIns="50800" bIns="50800" rIns="50800"/>
            <a:lstStyle/>
            <a:p>
              <a:pPr algn="ctr" marL="0" indent="0" lvl="0">
                <a:lnSpc>
                  <a:spcPts val="3079"/>
                </a:lnSpc>
                <a:spcBef>
                  <a:spcPct val="0"/>
                </a:spcBef>
              </a:pPr>
              <a:r>
                <a:rPr lang="en-US" sz="2199" strike="noStrike" u="none">
                  <a:solidFill>
                    <a:srgbClr val="2145B2"/>
                  </a:solidFill>
                  <a:latin typeface="Telegraf"/>
                  <a:ea typeface="Telegraf"/>
                  <a:cs typeface="Telegraf"/>
                  <a:sym typeface="Telegraf"/>
                </a:rPr>
                <a:t>ANOVA</a:t>
              </a:r>
            </a:p>
            <a:p>
              <a:pPr algn="ctr" marL="0" indent="0" lvl="0">
                <a:lnSpc>
                  <a:spcPts val="3079"/>
                </a:lnSpc>
                <a:spcBef>
                  <a:spcPct val="0"/>
                </a:spcBef>
              </a:pPr>
              <a:r>
                <a:rPr lang="en-US" sz="2199" strike="noStrike" u="none">
                  <a:solidFill>
                    <a:srgbClr val="2145B2"/>
                  </a:solidFill>
                  <a:latin typeface="Telegraf"/>
                  <a:ea typeface="Telegraf"/>
                  <a:cs typeface="Telegraf"/>
                  <a:sym typeface="Telegraf"/>
                </a:rPr>
                <a:t>"Differences exist"</a:t>
              </a:r>
            </a:p>
          </p:txBody>
        </p:sp>
      </p:grpSp>
      <p:sp>
        <p:nvSpPr>
          <p:cNvPr name="AutoShape 10" id="10"/>
          <p:cNvSpPr/>
          <p:nvPr/>
        </p:nvSpPr>
        <p:spPr>
          <a:xfrm>
            <a:off x="6667500" y="3048000"/>
            <a:ext cx="1905000" cy="0"/>
          </a:xfrm>
          <a:prstGeom prst="line">
            <a:avLst/>
          </a:prstGeom>
          <a:ln cap="rnd" w="28575">
            <a:solidFill>
              <a:srgbClr val="1A2E5A"/>
            </a:solidFill>
            <a:prstDash val="solid"/>
            <a:headEnd type="none" len="sm" w="sm"/>
            <a:tailEnd type="triangle" len="med" w="lg"/>
          </a:ln>
        </p:spPr>
      </p:sp>
      <p:grpSp>
        <p:nvGrpSpPr>
          <p:cNvPr name="Group 11" id="11"/>
          <p:cNvGrpSpPr/>
          <p:nvPr/>
        </p:nvGrpSpPr>
        <p:grpSpPr>
          <a:xfrm rot="0">
            <a:off x="8572500" y="2476500"/>
            <a:ext cx="4762500" cy="1143000"/>
            <a:chOff x="0" y="0"/>
            <a:chExt cx="6350000" cy="1524000"/>
          </a:xfrm>
        </p:grpSpPr>
        <p:sp>
          <p:nvSpPr>
            <p:cNvPr name="Freeform 12" id="12"/>
            <p:cNvSpPr/>
            <p:nvPr/>
          </p:nvSpPr>
          <p:spPr>
            <a:xfrm flipH="false" flipV="false" rot="0">
              <a:off x="0" y="0"/>
              <a:ext cx="6350000" cy="1524000"/>
            </a:xfrm>
            <a:custGeom>
              <a:avLst/>
              <a:gdLst/>
              <a:ahLst/>
              <a:cxnLst/>
              <a:rect r="r" b="b" t="t" l="l"/>
              <a:pathLst>
                <a:path h="1524000" w="6350000">
                  <a:moveTo>
                    <a:pt x="152400" y="0"/>
                  </a:moveTo>
                  <a:lnTo>
                    <a:pt x="6197600" y="0"/>
                  </a:lnTo>
                  <a:cubicBezTo>
                    <a:pt x="6281768" y="0"/>
                    <a:pt x="6350000" y="68232"/>
                    <a:pt x="6350000" y="152400"/>
                  </a:cubicBezTo>
                  <a:lnTo>
                    <a:pt x="6350000" y="1371600"/>
                  </a:lnTo>
                  <a:cubicBezTo>
                    <a:pt x="6350000" y="1455768"/>
                    <a:pt x="6281768" y="1524000"/>
                    <a:pt x="619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EEF2FF"/>
            </a:solidFill>
            <a:ln w="28575" cap="sq">
              <a:solidFill>
                <a:srgbClr val="27AE60"/>
              </a:solidFill>
              <a:prstDash val="solid"/>
              <a:miter/>
            </a:ln>
          </p:spPr>
        </p:sp>
        <p:sp>
          <p:nvSpPr>
            <p:cNvPr name="TextBox 13" id="13"/>
            <p:cNvSpPr txBox="true"/>
            <p:nvPr/>
          </p:nvSpPr>
          <p:spPr>
            <a:xfrm>
              <a:off x="0" y="-66675"/>
              <a:ext cx="6350000" cy="1590675"/>
            </a:xfrm>
            <a:prstGeom prst="rect">
              <a:avLst/>
            </a:prstGeom>
          </p:spPr>
          <p:txBody>
            <a:bodyPr anchor="ctr" rtlCol="false" tIns="50800" lIns="50800" bIns="50800" rIns="50800"/>
            <a:lstStyle/>
            <a:p>
              <a:pPr algn="ctr" marL="0" indent="0" lvl="0">
                <a:lnSpc>
                  <a:spcPts val="3079"/>
                </a:lnSpc>
                <a:spcBef>
                  <a:spcPct val="0"/>
                </a:spcBef>
              </a:pPr>
              <a:r>
                <a:rPr lang="en-US" sz="2199" strike="noStrike" u="none">
                  <a:solidFill>
                    <a:srgbClr val="27AE60"/>
                  </a:solidFill>
                  <a:latin typeface="Telegraf"/>
                  <a:ea typeface="Telegraf"/>
                  <a:cs typeface="Telegraf"/>
                  <a:sym typeface="Telegraf"/>
                </a:rPr>
                <a:t>Post-Hoc Test</a:t>
              </a:r>
            </a:p>
            <a:p>
              <a:pPr algn="ctr" marL="0" indent="0" lvl="0">
                <a:lnSpc>
                  <a:spcPts val="3079"/>
                </a:lnSpc>
                <a:spcBef>
                  <a:spcPct val="0"/>
                </a:spcBef>
              </a:pPr>
              <a:r>
                <a:rPr lang="en-US" sz="2199" strike="noStrike" u="none">
                  <a:solidFill>
                    <a:srgbClr val="27AE60"/>
                  </a:solidFill>
                  <a:latin typeface="Telegraf"/>
                  <a:ea typeface="Telegraf"/>
                  <a:cs typeface="Telegraf"/>
                  <a:sym typeface="Telegraf"/>
                </a:rPr>
                <a:t>"Which groups differ"</a:t>
              </a:r>
            </a:p>
          </p:txBody>
        </p:sp>
      </p:grpSp>
      <p:sp>
        <p:nvSpPr>
          <p:cNvPr name="TextBox 14" id="14"/>
          <p:cNvSpPr txBox="true"/>
          <p:nvPr/>
        </p:nvSpPr>
        <p:spPr>
          <a:xfrm rot="0">
            <a:off x="952500" y="4200525"/>
            <a:ext cx="57150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1A2E5A"/>
                </a:solidFill>
                <a:latin typeface="Telegraf Bold"/>
                <a:ea typeface="Telegraf Bold"/>
                <a:cs typeface="Telegraf Bold"/>
                <a:sym typeface="Telegraf Bold"/>
              </a:rPr>
              <a:t>Common Post-Hoc Tests</a:t>
            </a:r>
          </a:p>
        </p:txBody>
      </p:sp>
      <p:grpSp>
        <p:nvGrpSpPr>
          <p:cNvPr name="Group 15" id="15"/>
          <p:cNvGrpSpPr/>
          <p:nvPr/>
        </p:nvGrpSpPr>
        <p:grpSpPr>
          <a:xfrm rot="0">
            <a:off x="952500" y="4762500"/>
            <a:ext cx="7620000" cy="1333500"/>
            <a:chOff x="0" y="0"/>
            <a:chExt cx="10160000" cy="1778000"/>
          </a:xfrm>
        </p:grpSpPr>
        <p:sp>
          <p:nvSpPr>
            <p:cNvPr name="Freeform 16" id="16"/>
            <p:cNvSpPr/>
            <p:nvPr/>
          </p:nvSpPr>
          <p:spPr>
            <a:xfrm flipH="false" flipV="false" rot="0">
              <a:off x="0" y="0"/>
              <a:ext cx="10160000" cy="1778000"/>
            </a:xfrm>
            <a:custGeom>
              <a:avLst/>
              <a:gdLst/>
              <a:ahLst/>
              <a:cxnLst/>
              <a:rect r="r" b="b" t="t" l="l"/>
              <a:pathLst>
                <a:path h="1778000" w="10160000">
                  <a:moveTo>
                    <a:pt x="177800" y="0"/>
                  </a:moveTo>
                  <a:lnTo>
                    <a:pt x="9982200" y="0"/>
                  </a:lnTo>
                  <a:cubicBezTo>
                    <a:pt x="10080396" y="0"/>
                    <a:pt x="10160000" y="79604"/>
                    <a:pt x="10160000" y="177800"/>
                  </a:cubicBezTo>
                  <a:lnTo>
                    <a:pt x="10160000" y="1600200"/>
                  </a:lnTo>
                  <a:cubicBezTo>
                    <a:pt x="10160000" y="1698396"/>
                    <a:pt x="10080396" y="1778000"/>
                    <a:pt x="9982200" y="1778000"/>
                  </a:cubicBezTo>
                  <a:lnTo>
                    <a:pt x="177800" y="1778000"/>
                  </a:lnTo>
                  <a:cubicBezTo>
                    <a:pt x="79604" y="1778000"/>
                    <a:pt x="0" y="1698396"/>
                    <a:pt x="0" y="1600200"/>
                  </a:cubicBezTo>
                  <a:lnTo>
                    <a:pt x="0" y="177800"/>
                  </a:lnTo>
                  <a:cubicBezTo>
                    <a:pt x="0" y="79604"/>
                    <a:pt x="79604" y="0"/>
                    <a:pt x="177800" y="0"/>
                  </a:cubicBezTo>
                  <a:close/>
                </a:path>
              </a:pathLst>
            </a:custGeom>
            <a:solidFill>
              <a:srgbClr val="F9FAFB"/>
            </a:solidFill>
            <a:ln w="19050" cap="sq">
              <a:solidFill>
                <a:srgbClr val="2145B2"/>
              </a:solidFill>
              <a:prstDash val="solid"/>
              <a:miter/>
            </a:ln>
          </p:spPr>
        </p:sp>
      </p:grpSp>
      <p:sp>
        <p:nvSpPr>
          <p:cNvPr name="TextBox 17" id="17"/>
          <p:cNvSpPr txBox="true"/>
          <p:nvPr/>
        </p:nvSpPr>
        <p:spPr>
          <a:xfrm rot="0">
            <a:off x="1238250" y="4972050"/>
            <a:ext cx="66675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2145B2"/>
                </a:solidFill>
                <a:latin typeface="Telegraf Bold"/>
                <a:ea typeface="Telegraf Bold"/>
                <a:cs typeface="Telegraf Bold"/>
                <a:sym typeface="Telegraf Bold"/>
              </a:rPr>
              <a:t>Tukey HSD</a:t>
            </a:r>
          </a:p>
        </p:txBody>
      </p:sp>
      <p:sp>
        <p:nvSpPr>
          <p:cNvPr name="TextBox 18" id="18"/>
          <p:cNvSpPr txBox="true"/>
          <p:nvPr/>
        </p:nvSpPr>
        <p:spPr>
          <a:xfrm rot="0">
            <a:off x="1238250" y="5295900"/>
            <a:ext cx="6858000" cy="585470"/>
          </a:xfrm>
          <a:prstGeom prst="rect">
            <a:avLst/>
          </a:prstGeom>
        </p:spPr>
        <p:txBody>
          <a:bodyPr anchor="t" rtlCol="false" tIns="0" lIns="0" bIns="0" rIns="0">
            <a:spAutoFit/>
          </a:bodyPr>
          <a:lstStyle/>
          <a:p>
            <a:pPr algn="l" marL="0" indent="0" lvl="0">
              <a:lnSpc>
                <a:spcPts val="2380"/>
              </a:lnSpc>
              <a:spcBef>
                <a:spcPct val="0"/>
              </a:spcBef>
            </a:pPr>
            <a:r>
              <a:rPr lang="en-US" sz="1700" strike="noStrike" u="none">
                <a:solidFill>
                  <a:srgbClr val="555555"/>
                </a:solidFill>
                <a:latin typeface="Aileron"/>
                <a:ea typeface="Aileron"/>
                <a:cs typeface="Aileron"/>
                <a:sym typeface="Aileron"/>
              </a:rPr>
              <a:t>Compares all possible pairs of group means.</a:t>
            </a:r>
          </a:p>
          <a:p>
            <a:pPr algn="l" marL="0" indent="0" lvl="0">
              <a:lnSpc>
                <a:spcPts val="2380"/>
              </a:lnSpc>
              <a:spcBef>
                <a:spcPct val="0"/>
              </a:spcBef>
            </a:pPr>
            <a:r>
              <a:rPr lang="en-US" sz="1700" strike="noStrike" u="none">
                <a:solidFill>
                  <a:srgbClr val="555555"/>
                </a:solidFill>
                <a:latin typeface="Aileron"/>
                <a:ea typeface="Aileron"/>
                <a:cs typeface="Aileron"/>
                <a:sym typeface="Aileron"/>
              </a:rPr>
              <a:t>Best when groups have equal sample sizes.</a:t>
            </a:r>
          </a:p>
        </p:txBody>
      </p:sp>
      <p:grpSp>
        <p:nvGrpSpPr>
          <p:cNvPr name="Group 19" id="19"/>
          <p:cNvGrpSpPr/>
          <p:nvPr/>
        </p:nvGrpSpPr>
        <p:grpSpPr>
          <a:xfrm rot="0">
            <a:off x="9715500" y="4762500"/>
            <a:ext cx="7620000" cy="1333500"/>
            <a:chOff x="0" y="0"/>
            <a:chExt cx="10160000" cy="1778000"/>
          </a:xfrm>
        </p:grpSpPr>
        <p:sp>
          <p:nvSpPr>
            <p:cNvPr name="Freeform 20" id="20"/>
            <p:cNvSpPr/>
            <p:nvPr/>
          </p:nvSpPr>
          <p:spPr>
            <a:xfrm flipH="false" flipV="false" rot="0">
              <a:off x="0" y="0"/>
              <a:ext cx="10160000" cy="1778000"/>
            </a:xfrm>
            <a:custGeom>
              <a:avLst/>
              <a:gdLst/>
              <a:ahLst/>
              <a:cxnLst/>
              <a:rect r="r" b="b" t="t" l="l"/>
              <a:pathLst>
                <a:path h="1778000" w="10160000">
                  <a:moveTo>
                    <a:pt x="177800" y="0"/>
                  </a:moveTo>
                  <a:lnTo>
                    <a:pt x="9982200" y="0"/>
                  </a:lnTo>
                  <a:cubicBezTo>
                    <a:pt x="10080396" y="0"/>
                    <a:pt x="10160000" y="79604"/>
                    <a:pt x="10160000" y="177800"/>
                  </a:cubicBezTo>
                  <a:lnTo>
                    <a:pt x="10160000" y="1600200"/>
                  </a:lnTo>
                  <a:cubicBezTo>
                    <a:pt x="10160000" y="1698396"/>
                    <a:pt x="10080396" y="1778000"/>
                    <a:pt x="9982200" y="1778000"/>
                  </a:cubicBezTo>
                  <a:lnTo>
                    <a:pt x="177800" y="1778000"/>
                  </a:lnTo>
                  <a:cubicBezTo>
                    <a:pt x="79604" y="1778000"/>
                    <a:pt x="0" y="1698396"/>
                    <a:pt x="0" y="1600200"/>
                  </a:cubicBezTo>
                  <a:lnTo>
                    <a:pt x="0" y="177800"/>
                  </a:lnTo>
                  <a:cubicBezTo>
                    <a:pt x="0" y="79604"/>
                    <a:pt x="79604" y="0"/>
                    <a:pt x="177800" y="0"/>
                  </a:cubicBezTo>
                  <a:close/>
                </a:path>
              </a:pathLst>
            </a:custGeom>
            <a:solidFill>
              <a:srgbClr val="F9FAFB"/>
            </a:solidFill>
            <a:ln w="19050" cap="sq">
              <a:solidFill>
                <a:srgbClr val="E67E22"/>
              </a:solidFill>
              <a:prstDash val="solid"/>
              <a:miter/>
            </a:ln>
          </p:spPr>
        </p:sp>
      </p:grpSp>
      <p:sp>
        <p:nvSpPr>
          <p:cNvPr name="TextBox 21" id="21"/>
          <p:cNvSpPr txBox="true"/>
          <p:nvPr/>
        </p:nvSpPr>
        <p:spPr>
          <a:xfrm rot="0">
            <a:off x="10001250" y="4972050"/>
            <a:ext cx="66675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E67E22"/>
                </a:solidFill>
                <a:latin typeface="Telegraf Bold"/>
                <a:ea typeface="Telegraf Bold"/>
                <a:cs typeface="Telegraf Bold"/>
                <a:sym typeface="Telegraf Bold"/>
              </a:rPr>
              <a:t>Bonferroni</a:t>
            </a:r>
          </a:p>
        </p:txBody>
      </p:sp>
      <p:sp>
        <p:nvSpPr>
          <p:cNvPr name="TextBox 22" id="22"/>
          <p:cNvSpPr txBox="true"/>
          <p:nvPr/>
        </p:nvSpPr>
        <p:spPr>
          <a:xfrm rot="0">
            <a:off x="10001250" y="5295900"/>
            <a:ext cx="6858000" cy="585470"/>
          </a:xfrm>
          <a:prstGeom prst="rect">
            <a:avLst/>
          </a:prstGeom>
        </p:spPr>
        <p:txBody>
          <a:bodyPr anchor="t" rtlCol="false" tIns="0" lIns="0" bIns="0" rIns="0">
            <a:spAutoFit/>
          </a:bodyPr>
          <a:lstStyle/>
          <a:p>
            <a:pPr algn="l" marL="0" indent="0" lvl="0">
              <a:lnSpc>
                <a:spcPts val="2380"/>
              </a:lnSpc>
              <a:spcBef>
                <a:spcPct val="0"/>
              </a:spcBef>
            </a:pPr>
            <a:r>
              <a:rPr lang="en-US" sz="1700" strike="noStrike" u="none">
                <a:solidFill>
                  <a:srgbClr val="555555"/>
                </a:solidFill>
                <a:latin typeface="Aileron"/>
                <a:ea typeface="Aileron"/>
                <a:cs typeface="Aileron"/>
                <a:sym typeface="Aileron"/>
              </a:rPr>
              <a:t>Adjusts significance level for multiple comparisons.</a:t>
            </a:r>
          </a:p>
          <a:p>
            <a:pPr algn="l" marL="0" indent="0" lvl="0">
              <a:lnSpc>
                <a:spcPts val="2380"/>
              </a:lnSpc>
              <a:spcBef>
                <a:spcPct val="0"/>
              </a:spcBef>
            </a:pPr>
            <a:r>
              <a:rPr lang="en-US" sz="1700" strike="noStrike" u="none">
                <a:solidFill>
                  <a:srgbClr val="555555"/>
                </a:solidFill>
                <a:latin typeface="Aileron"/>
                <a:ea typeface="Aileron"/>
                <a:cs typeface="Aileron"/>
                <a:sym typeface="Aileron"/>
              </a:rPr>
              <a:t>More conservative, reduces Type I error.</a:t>
            </a:r>
          </a:p>
        </p:txBody>
      </p:sp>
      <p:grpSp>
        <p:nvGrpSpPr>
          <p:cNvPr name="Group 23" id="23"/>
          <p:cNvGrpSpPr/>
          <p:nvPr/>
        </p:nvGrpSpPr>
        <p:grpSpPr>
          <a:xfrm rot="0">
            <a:off x="952500" y="8953500"/>
            <a:ext cx="16383000" cy="666750"/>
            <a:chOff x="0" y="0"/>
            <a:chExt cx="21844000" cy="889000"/>
          </a:xfrm>
        </p:grpSpPr>
        <p:sp>
          <p:nvSpPr>
            <p:cNvPr name="Freeform 24" id="24"/>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1A2E5A"/>
            </a:solidFill>
          </p:spPr>
        </p:sp>
      </p:grpSp>
      <p:sp>
        <p:nvSpPr>
          <p:cNvPr name="TextBox 25" id="25"/>
          <p:cNvSpPr txBox="true"/>
          <p:nvPr/>
        </p:nvSpPr>
        <p:spPr>
          <a:xfrm rot="0">
            <a:off x="1524000" y="9163050"/>
            <a:ext cx="15240000" cy="269875"/>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Aileron Bold"/>
                <a:ea typeface="Aileron Bold"/>
                <a:cs typeface="Aileron Bold"/>
                <a:sym typeface="Aileron Bold"/>
              </a:rPr>
              <a:t>Key Insight:</a:t>
            </a:r>
            <a:r>
              <a:rPr lang="en-US" sz="2000" strike="noStrike" u="none">
                <a:solidFill>
                  <a:srgbClr val="FFFFFF"/>
                </a:solidFill>
                <a:latin typeface="Aileron"/>
                <a:ea typeface="Aileron"/>
                <a:cs typeface="Aileron"/>
                <a:sym typeface="Aileron"/>
              </a:rPr>
              <a:t>  ANOVA finds the signal. Post-hoc tests pinpoint the source.</a:t>
            </a:r>
          </a:p>
        </p:txBody>
      </p:sp>
      <p:sp>
        <p:nvSpPr>
          <p:cNvPr name="TextBox 26" id="26"/>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26.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ANOVA Assumptions</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26</a:t>
            </a:r>
          </a:p>
        </p:txBody>
      </p:sp>
      <p:sp>
        <p:nvSpPr>
          <p:cNvPr name="TextBox 6" id="6"/>
          <p:cNvSpPr txBox="true"/>
          <p:nvPr/>
        </p:nvSpPr>
        <p:spPr>
          <a:xfrm rot="0">
            <a:off x="952500" y="1038225"/>
            <a:ext cx="16383000" cy="331470"/>
          </a:xfrm>
          <a:prstGeom prst="rect">
            <a:avLst/>
          </a:prstGeom>
        </p:spPr>
        <p:txBody>
          <a:bodyPr anchor="t" rtlCol="false" tIns="0" lIns="0" bIns="0" rIns="0">
            <a:spAutoFit/>
          </a:bodyPr>
          <a:lstStyle/>
          <a:p>
            <a:pPr algn="l" marL="0" indent="0" lvl="0">
              <a:lnSpc>
                <a:spcPts val="2700"/>
              </a:lnSpc>
              <a:spcBef>
                <a:spcPct val="0"/>
              </a:spcBef>
            </a:pPr>
            <a:r>
              <a:rPr lang="en-US" sz="1800" strike="noStrike" u="none">
                <a:solidFill>
                  <a:srgbClr val="444444"/>
                </a:solidFill>
                <a:latin typeface="Aileron"/>
                <a:ea typeface="Aileron"/>
                <a:cs typeface="Aileron"/>
                <a:sym typeface="Aileron"/>
              </a:rPr>
              <a:t>These must be met BEFORE running ANOVA. Violations can invalidate your results.</a:t>
            </a:r>
          </a:p>
        </p:txBody>
      </p:sp>
      <p:grpSp>
        <p:nvGrpSpPr>
          <p:cNvPr name="Group 7" id="7"/>
          <p:cNvGrpSpPr/>
          <p:nvPr/>
        </p:nvGrpSpPr>
        <p:grpSpPr>
          <a:xfrm rot="0">
            <a:off x="952500" y="1619250"/>
            <a:ext cx="7715250" cy="1714500"/>
            <a:chOff x="0" y="0"/>
            <a:chExt cx="10287000" cy="2286000"/>
          </a:xfrm>
        </p:grpSpPr>
        <p:sp>
          <p:nvSpPr>
            <p:cNvPr name="Freeform 8" id="8"/>
            <p:cNvSpPr/>
            <p:nvPr/>
          </p:nvSpPr>
          <p:spPr>
            <a:xfrm flipH="false" flipV="false" rot="0">
              <a:off x="0" y="0"/>
              <a:ext cx="10287000" cy="2286000"/>
            </a:xfrm>
            <a:custGeom>
              <a:avLst/>
              <a:gdLst/>
              <a:ahLst/>
              <a:cxnLst/>
              <a:rect r="r" b="b" t="t" l="l"/>
              <a:pathLst>
                <a:path h="2286000" w="10287000">
                  <a:moveTo>
                    <a:pt x="228600" y="0"/>
                  </a:moveTo>
                  <a:lnTo>
                    <a:pt x="10058400" y="0"/>
                  </a:lnTo>
                  <a:cubicBezTo>
                    <a:pt x="10184652" y="0"/>
                    <a:pt x="10287000" y="102348"/>
                    <a:pt x="10287000" y="228600"/>
                  </a:cubicBezTo>
                  <a:lnTo>
                    <a:pt x="10287000" y="2057400"/>
                  </a:lnTo>
                  <a:cubicBezTo>
                    <a:pt x="10287000" y="2183652"/>
                    <a:pt x="10184652" y="2286000"/>
                    <a:pt x="10058400" y="2286000"/>
                  </a:cubicBezTo>
                  <a:lnTo>
                    <a:pt x="228600" y="2286000"/>
                  </a:lnTo>
                  <a:cubicBezTo>
                    <a:pt x="102348" y="2286000"/>
                    <a:pt x="0" y="2183652"/>
                    <a:pt x="0" y="2057400"/>
                  </a:cubicBezTo>
                  <a:lnTo>
                    <a:pt x="0" y="228600"/>
                  </a:lnTo>
                  <a:cubicBezTo>
                    <a:pt x="0" y="102348"/>
                    <a:pt x="102348" y="0"/>
                    <a:pt x="228600" y="0"/>
                  </a:cubicBezTo>
                  <a:close/>
                </a:path>
              </a:pathLst>
            </a:custGeom>
            <a:solidFill>
              <a:srgbClr val="FFFFFF"/>
            </a:solidFill>
            <a:ln w="28575" cap="sq">
              <a:solidFill>
                <a:srgbClr val="2145B2"/>
              </a:solidFill>
              <a:prstDash val="solid"/>
              <a:miter/>
            </a:ln>
          </p:spPr>
        </p:sp>
      </p:grpSp>
      <p:grpSp>
        <p:nvGrpSpPr>
          <p:cNvPr name="Group 9" id="9"/>
          <p:cNvGrpSpPr/>
          <p:nvPr/>
        </p:nvGrpSpPr>
        <p:grpSpPr>
          <a:xfrm rot="0">
            <a:off x="1095375" y="1762125"/>
            <a:ext cx="76200" cy="1428750"/>
            <a:chOff x="0" y="0"/>
            <a:chExt cx="101600" cy="1905000"/>
          </a:xfrm>
        </p:grpSpPr>
        <p:sp>
          <p:nvSpPr>
            <p:cNvPr name="Freeform 10" id="10"/>
            <p:cNvSpPr/>
            <p:nvPr/>
          </p:nvSpPr>
          <p:spPr>
            <a:xfrm flipH="false" flipV="false" rot="0">
              <a:off x="0" y="0"/>
              <a:ext cx="101600" cy="1905000"/>
            </a:xfrm>
            <a:custGeom>
              <a:avLst/>
              <a:gdLst/>
              <a:ahLst/>
              <a:cxnLst/>
              <a:rect r="r" b="b" t="t" l="l"/>
              <a:pathLst>
                <a:path h="1905000" w="101600">
                  <a:moveTo>
                    <a:pt x="10160" y="0"/>
                  </a:moveTo>
                  <a:lnTo>
                    <a:pt x="91440" y="0"/>
                  </a:lnTo>
                  <a:cubicBezTo>
                    <a:pt x="94135" y="0"/>
                    <a:pt x="96719" y="1070"/>
                    <a:pt x="98624" y="2976"/>
                  </a:cubicBezTo>
                  <a:cubicBezTo>
                    <a:pt x="100530" y="4881"/>
                    <a:pt x="101600" y="7465"/>
                    <a:pt x="101600" y="10160"/>
                  </a:cubicBezTo>
                  <a:lnTo>
                    <a:pt x="101600" y="1894840"/>
                  </a:lnTo>
                  <a:cubicBezTo>
                    <a:pt x="101600" y="1897535"/>
                    <a:pt x="100530" y="1900119"/>
                    <a:pt x="98624" y="1902024"/>
                  </a:cubicBezTo>
                  <a:cubicBezTo>
                    <a:pt x="96719" y="1903930"/>
                    <a:pt x="94135" y="1905000"/>
                    <a:pt x="91440" y="1905000"/>
                  </a:cubicBezTo>
                  <a:lnTo>
                    <a:pt x="10160" y="1905000"/>
                  </a:lnTo>
                  <a:cubicBezTo>
                    <a:pt x="7465" y="1905000"/>
                    <a:pt x="4881" y="1903930"/>
                    <a:pt x="2976" y="1902024"/>
                  </a:cubicBezTo>
                  <a:cubicBezTo>
                    <a:pt x="1070" y="1900119"/>
                    <a:pt x="0" y="1897535"/>
                    <a:pt x="0" y="1894840"/>
                  </a:cubicBezTo>
                  <a:lnTo>
                    <a:pt x="0" y="10160"/>
                  </a:lnTo>
                  <a:cubicBezTo>
                    <a:pt x="0" y="4549"/>
                    <a:pt x="4549" y="0"/>
                    <a:pt x="10160" y="0"/>
                  </a:cubicBezTo>
                  <a:close/>
                </a:path>
              </a:pathLst>
            </a:custGeom>
            <a:solidFill>
              <a:srgbClr val="2145B2"/>
            </a:solidFill>
          </p:spPr>
        </p:sp>
      </p:grpSp>
      <p:sp>
        <p:nvSpPr>
          <p:cNvPr name="TextBox 11" id="11"/>
          <p:cNvSpPr txBox="true"/>
          <p:nvPr/>
        </p:nvSpPr>
        <p:spPr>
          <a:xfrm rot="0">
            <a:off x="1333500" y="1866900"/>
            <a:ext cx="70485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2145B2"/>
                </a:solidFill>
                <a:latin typeface="Telegraf Bold"/>
                <a:ea typeface="Telegraf Bold"/>
                <a:cs typeface="Telegraf Bold"/>
                <a:sym typeface="Telegraf Bold"/>
              </a:rPr>
              <a:t>1. Independence</a:t>
            </a:r>
          </a:p>
        </p:txBody>
      </p:sp>
      <p:sp>
        <p:nvSpPr>
          <p:cNvPr name="TextBox 12" id="12"/>
          <p:cNvSpPr txBox="true"/>
          <p:nvPr/>
        </p:nvSpPr>
        <p:spPr>
          <a:xfrm rot="0">
            <a:off x="1333500" y="2247900"/>
            <a:ext cx="7048500" cy="323215"/>
          </a:xfrm>
          <a:prstGeom prst="rect">
            <a:avLst/>
          </a:prstGeom>
        </p:spPr>
        <p:txBody>
          <a:bodyPr anchor="t" rtlCol="false" tIns="0" lIns="0" bIns="0" rIns="0">
            <a:spAutoFit/>
          </a:bodyPr>
          <a:lstStyle/>
          <a:p>
            <a:pPr algn="l" marL="0" indent="0" lvl="0">
              <a:lnSpc>
                <a:spcPts val="2659"/>
              </a:lnSpc>
              <a:spcBef>
                <a:spcPct val="0"/>
              </a:spcBef>
            </a:pPr>
            <a:r>
              <a:rPr lang="en-US" sz="1899" strike="noStrike" u="none">
                <a:solidFill>
                  <a:srgbClr val="333333"/>
                </a:solidFill>
                <a:latin typeface="Aileron"/>
                <a:ea typeface="Aileron"/>
                <a:cs typeface="Aileron"/>
                <a:sym typeface="Aileron"/>
              </a:rPr>
              <a:t>Data points are unrelated to each other</a:t>
            </a:r>
          </a:p>
        </p:txBody>
      </p:sp>
      <p:sp>
        <p:nvSpPr>
          <p:cNvPr name="TextBox 13" id="13"/>
          <p:cNvSpPr txBox="true"/>
          <p:nvPr/>
        </p:nvSpPr>
        <p:spPr>
          <a:xfrm rot="0">
            <a:off x="1333500" y="2724150"/>
            <a:ext cx="7048500" cy="290195"/>
          </a:xfrm>
          <a:prstGeom prst="rect">
            <a:avLst/>
          </a:prstGeom>
        </p:spPr>
        <p:txBody>
          <a:bodyPr anchor="t" rtlCol="false" tIns="0" lIns="0" bIns="0" rIns="0">
            <a:spAutoFit/>
          </a:bodyPr>
          <a:lstStyle/>
          <a:p>
            <a:pPr algn="l" marL="0" indent="0" lvl="0">
              <a:lnSpc>
                <a:spcPts val="2380"/>
              </a:lnSpc>
              <a:spcBef>
                <a:spcPct val="0"/>
              </a:spcBef>
            </a:pPr>
            <a:r>
              <a:rPr lang="en-US" sz="1700" strike="noStrike" u="none">
                <a:solidFill>
                  <a:srgbClr val="777777"/>
                </a:solidFill>
                <a:latin typeface="Aileron"/>
                <a:ea typeface="Aileron"/>
                <a:cs typeface="Aileron"/>
                <a:sym typeface="Aileron"/>
              </a:rPr>
              <a:t>Check: Each observation from a different subject</a:t>
            </a:r>
          </a:p>
        </p:txBody>
      </p:sp>
      <p:grpSp>
        <p:nvGrpSpPr>
          <p:cNvPr name="Group 14" id="14"/>
          <p:cNvGrpSpPr/>
          <p:nvPr/>
        </p:nvGrpSpPr>
        <p:grpSpPr>
          <a:xfrm rot="0">
            <a:off x="9620250" y="1619250"/>
            <a:ext cx="7715250" cy="1714500"/>
            <a:chOff x="0" y="0"/>
            <a:chExt cx="10287000" cy="2286000"/>
          </a:xfrm>
        </p:grpSpPr>
        <p:sp>
          <p:nvSpPr>
            <p:cNvPr name="Freeform 15" id="15"/>
            <p:cNvSpPr/>
            <p:nvPr/>
          </p:nvSpPr>
          <p:spPr>
            <a:xfrm flipH="false" flipV="false" rot="0">
              <a:off x="0" y="0"/>
              <a:ext cx="10287000" cy="2286000"/>
            </a:xfrm>
            <a:custGeom>
              <a:avLst/>
              <a:gdLst/>
              <a:ahLst/>
              <a:cxnLst/>
              <a:rect r="r" b="b" t="t" l="l"/>
              <a:pathLst>
                <a:path h="2286000" w="10287000">
                  <a:moveTo>
                    <a:pt x="228600" y="0"/>
                  </a:moveTo>
                  <a:lnTo>
                    <a:pt x="10058400" y="0"/>
                  </a:lnTo>
                  <a:cubicBezTo>
                    <a:pt x="10184652" y="0"/>
                    <a:pt x="10287000" y="102348"/>
                    <a:pt x="10287000" y="228600"/>
                  </a:cubicBezTo>
                  <a:lnTo>
                    <a:pt x="10287000" y="2057400"/>
                  </a:lnTo>
                  <a:cubicBezTo>
                    <a:pt x="10287000" y="2183652"/>
                    <a:pt x="10184652" y="2286000"/>
                    <a:pt x="10058400" y="2286000"/>
                  </a:cubicBezTo>
                  <a:lnTo>
                    <a:pt x="228600" y="2286000"/>
                  </a:lnTo>
                  <a:cubicBezTo>
                    <a:pt x="102348" y="2286000"/>
                    <a:pt x="0" y="2183652"/>
                    <a:pt x="0" y="2057400"/>
                  </a:cubicBezTo>
                  <a:lnTo>
                    <a:pt x="0" y="228600"/>
                  </a:lnTo>
                  <a:cubicBezTo>
                    <a:pt x="0" y="102348"/>
                    <a:pt x="102348" y="0"/>
                    <a:pt x="228600" y="0"/>
                  </a:cubicBezTo>
                  <a:close/>
                </a:path>
              </a:pathLst>
            </a:custGeom>
            <a:solidFill>
              <a:srgbClr val="FFFFFF"/>
            </a:solidFill>
            <a:ln w="28575" cap="sq">
              <a:solidFill>
                <a:srgbClr val="27AE60"/>
              </a:solidFill>
              <a:prstDash val="solid"/>
              <a:miter/>
            </a:ln>
          </p:spPr>
        </p:sp>
      </p:grpSp>
      <p:grpSp>
        <p:nvGrpSpPr>
          <p:cNvPr name="Group 16" id="16"/>
          <p:cNvGrpSpPr/>
          <p:nvPr/>
        </p:nvGrpSpPr>
        <p:grpSpPr>
          <a:xfrm rot="0">
            <a:off x="9763125" y="1762125"/>
            <a:ext cx="76200" cy="1428750"/>
            <a:chOff x="0" y="0"/>
            <a:chExt cx="101600" cy="1905000"/>
          </a:xfrm>
        </p:grpSpPr>
        <p:sp>
          <p:nvSpPr>
            <p:cNvPr name="Freeform 17" id="17"/>
            <p:cNvSpPr/>
            <p:nvPr/>
          </p:nvSpPr>
          <p:spPr>
            <a:xfrm flipH="false" flipV="false" rot="0">
              <a:off x="0" y="0"/>
              <a:ext cx="101600" cy="1905000"/>
            </a:xfrm>
            <a:custGeom>
              <a:avLst/>
              <a:gdLst/>
              <a:ahLst/>
              <a:cxnLst/>
              <a:rect r="r" b="b" t="t" l="l"/>
              <a:pathLst>
                <a:path h="1905000" w="101600">
                  <a:moveTo>
                    <a:pt x="10160" y="0"/>
                  </a:moveTo>
                  <a:lnTo>
                    <a:pt x="91440" y="0"/>
                  </a:lnTo>
                  <a:cubicBezTo>
                    <a:pt x="94135" y="0"/>
                    <a:pt x="96719" y="1070"/>
                    <a:pt x="98624" y="2976"/>
                  </a:cubicBezTo>
                  <a:cubicBezTo>
                    <a:pt x="100530" y="4881"/>
                    <a:pt x="101600" y="7465"/>
                    <a:pt x="101600" y="10160"/>
                  </a:cubicBezTo>
                  <a:lnTo>
                    <a:pt x="101600" y="1894840"/>
                  </a:lnTo>
                  <a:cubicBezTo>
                    <a:pt x="101600" y="1897535"/>
                    <a:pt x="100530" y="1900119"/>
                    <a:pt x="98624" y="1902024"/>
                  </a:cubicBezTo>
                  <a:cubicBezTo>
                    <a:pt x="96719" y="1903930"/>
                    <a:pt x="94135" y="1905000"/>
                    <a:pt x="91440" y="1905000"/>
                  </a:cubicBezTo>
                  <a:lnTo>
                    <a:pt x="10160" y="1905000"/>
                  </a:lnTo>
                  <a:cubicBezTo>
                    <a:pt x="7465" y="1905000"/>
                    <a:pt x="4881" y="1903930"/>
                    <a:pt x="2976" y="1902024"/>
                  </a:cubicBezTo>
                  <a:cubicBezTo>
                    <a:pt x="1070" y="1900119"/>
                    <a:pt x="0" y="1897535"/>
                    <a:pt x="0" y="1894840"/>
                  </a:cubicBezTo>
                  <a:lnTo>
                    <a:pt x="0" y="10160"/>
                  </a:lnTo>
                  <a:cubicBezTo>
                    <a:pt x="0" y="4549"/>
                    <a:pt x="4549" y="0"/>
                    <a:pt x="10160" y="0"/>
                  </a:cubicBezTo>
                  <a:close/>
                </a:path>
              </a:pathLst>
            </a:custGeom>
            <a:solidFill>
              <a:srgbClr val="27AE60"/>
            </a:solidFill>
          </p:spPr>
        </p:sp>
      </p:grpSp>
      <p:sp>
        <p:nvSpPr>
          <p:cNvPr name="TextBox 18" id="18"/>
          <p:cNvSpPr txBox="true"/>
          <p:nvPr/>
        </p:nvSpPr>
        <p:spPr>
          <a:xfrm rot="0">
            <a:off x="10001250" y="1866900"/>
            <a:ext cx="70485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27AE60"/>
                </a:solidFill>
                <a:latin typeface="Telegraf Bold"/>
                <a:ea typeface="Telegraf Bold"/>
                <a:cs typeface="Telegraf Bold"/>
                <a:sym typeface="Telegraf Bold"/>
              </a:rPr>
              <a:t>2. Normality</a:t>
            </a:r>
          </a:p>
        </p:txBody>
      </p:sp>
      <p:sp>
        <p:nvSpPr>
          <p:cNvPr name="TextBox 19" id="19"/>
          <p:cNvSpPr txBox="true"/>
          <p:nvPr/>
        </p:nvSpPr>
        <p:spPr>
          <a:xfrm rot="0">
            <a:off x="10001250" y="2247900"/>
            <a:ext cx="7048500" cy="323215"/>
          </a:xfrm>
          <a:prstGeom prst="rect">
            <a:avLst/>
          </a:prstGeom>
        </p:spPr>
        <p:txBody>
          <a:bodyPr anchor="t" rtlCol="false" tIns="0" lIns="0" bIns="0" rIns="0">
            <a:spAutoFit/>
          </a:bodyPr>
          <a:lstStyle/>
          <a:p>
            <a:pPr algn="l" marL="0" indent="0" lvl="0">
              <a:lnSpc>
                <a:spcPts val="2659"/>
              </a:lnSpc>
              <a:spcBef>
                <a:spcPct val="0"/>
              </a:spcBef>
            </a:pPr>
            <a:r>
              <a:rPr lang="en-US" sz="1899" strike="noStrike" u="none">
                <a:solidFill>
                  <a:srgbClr val="333333"/>
                </a:solidFill>
                <a:latin typeface="Aileron"/>
                <a:ea typeface="Aileron"/>
                <a:cs typeface="Aileron"/>
                <a:sym typeface="Aileron"/>
              </a:rPr>
              <a:t>Data is approximately normally distributed</a:t>
            </a:r>
          </a:p>
        </p:txBody>
      </p:sp>
      <p:sp>
        <p:nvSpPr>
          <p:cNvPr name="TextBox 20" id="20"/>
          <p:cNvSpPr txBox="true"/>
          <p:nvPr/>
        </p:nvSpPr>
        <p:spPr>
          <a:xfrm rot="0">
            <a:off x="10001250" y="2724150"/>
            <a:ext cx="7048500" cy="290195"/>
          </a:xfrm>
          <a:prstGeom prst="rect">
            <a:avLst/>
          </a:prstGeom>
        </p:spPr>
        <p:txBody>
          <a:bodyPr anchor="t" rtlCol="false" tIns="0" lIns="0" bIns="0" rIns="0">
            <a:spAutoFit/>
          </a:bodyPr>
          <a:lstStyle/>
          <a:p>
            <a:pPr algn="l" marL="0" indent="0" lvl="0">
              <a:lnSpc>
                <a:spcPts val="2380"/>
              </a:lnSpc>
              <a:spcBef>
                <a:spcPct val="0"/>
              </a:spcBef>
            </a:pPr>
            <a:r>
              <a:rPr lang="en-US" sz="1700" strike="noStrike" u="none">
                <a:solidFill>
                  <a:srgbClr val="777777"/>
                </a:solidFill>
                <a:latin typeface="Aileron"/>
                <a:ea typeface="Aileron"/>
                <a:cs typeface="Aileron"/>
                <a:sym typeface="Aileron"/>
              </a:rPr>
              <a:t>Check: Shapiro-Wilk test or Q-Q plot</a:t>
            </a:r>
          </a:p>
        </p:txBody>
      </p:sp>
      <p:grpSp>
        <p:nvGrpSpPr>
          <p:cNvPr name="Group 21" id="21"/>
          <p:cNvGrpSpPr/>
          <p:nvPr/>
        </p:nvGrpSpPr>
        <p:grpSpPr>
          <a:xfrm rot="0">
            <a:off x="952500" y="3619500"/>
            <a:ext cx="7715250" cy="1714500"/>
            <a:chOff x="0" y="0"/>
            <a:chExt cx="10287000" cy="2286000"/>
          </a:xfrm>
        </p:grpSpPr>
        <p:sp>
          <p:nvSpPr>
            <p:cNvPr name="Freeform 22" id="22"/>
            <p:cNvSpPr/>
            <p:nvPr/>
          </p:nvSpPr>
          <p:spPr>
            <a:xfrm flipH="false" flipV="false" rot="0">
              <a:off x="0" y="0"/>
              <a:ext cx="10287000" cy="2286000"/>
            </a:xfrm>
            <a:custGeom>
              <a:avLst/>
              <a:gdLst/>
              <a:ahLst/>
              <a:cxnLst/>
              <a:rect r="r" b="b" t="t" l="l"/>
              <a:pathLst>
                <a:path h="2286000" w="10287000">
                  <a:moveTo>
                    <a:pt x="228600" y="0"/>
                  </a:moveTo>
                  <a:lnTo>
                    <a:pt x="10058400" y="0"/>
                  </a:lnTo>
                  <a:cubicBezTo>
                    <a:pt x="10184652" y="0"/>
                    <a:pt x="10287000" y="102348"/>
                    <a:pt x="10287000" y="228600"/>
                  </a:cubicBezTo>
                  <a:lnTo>
                    <a:pt x="10287000" y="2057400"/>
                  </a:lnTo>
                  <a:cubicBezTo>
                    <a:pt x="10287000" y="2183652"/>
                    <a:pt x="10184652" y="2286000"/>
                    <a:pt x="10058400" y="2286000"/>
                  </a:cubicBezTo>
                  <a:lnTo>
                    <a:pt x="228600" y="2286000"/>
                  </a:lnTo>
                  <a:cubicBezTo>
                    <a:pt x="102348" y="2286000"/>
                    <a:pt x="0" y="2183652"/>
                    <a:pt x="0" y="2057400"/>
                  </a:cubicBezTo>
                  <a:lnTo>
                    <a:pt x="0" y="228600"/>
                  </a:lnTo>
                  <a:cubicBezTo>
                    <a:pt x="0" y="102348"/>
                    <a:pt x="102348" y="0"/>
                    <a:pt x="228600" y="0"/>
                  </a:cubicBezTo>
                  <a:close/>
                </a:path>
              </a:pathLst>
            </a:custGeom>
            <a:solidFill>
              <a:srgbClr val="FFFFFF"/>
            </a:solidFill>
            <a:ln w="28575" cap="sq">
              <a:solidFill>
                <a:srgbClr val="E67E22"/>
              </a:solidFill>
              <a:prstDash val="solid"/>
              <a:miter/>
            </a:ln>
          </p:spPr>
        </p:sp>
      </p:grpSp>
      <p:grpSp>
        <p:nvGrpSpPr>
          <p:cNvPr name="Group 23" id="23"/>
          <p:cNvGrpSpPr/>
          <p:nvPr/>
        </p:nvGrpSpPr>
        <p:grpSpPr>
          <a:xfrm rot="0">
            <a:off x="1095375" y="3762375"/>
            <a:ext cx="76200" cy="1428750"/>
            <a:chOff x="0" y="0"/>
            <a:chExt cx="101600" cy="1905000"/>
          </a:xfrm>
        </p:grpSpPr>
        <p:sp>
          <p:nvSpPr>
            <p:cNvPr name="Freeform 24" id="24"/>
            <p:cNvSpPr/>
            <p:nvPr/>
          </p:nvSpPr>
          <p:spPr>
            <a:xfrm flipH="false" flipV="false" rot="0">
              <a:off x="0" y="0"/>
              <a:ext cx="101600" cy="1905000"/>
            </a:xfrm>
            <a:custGeom>
              <a:avLst/>
              <a:gdLst/>
              <a:ahLst/>
              <a:cxnLst/>
              <a:rect r="r" b="b" t="t" l="l"/>
              <a:pathLst>
                <a:path h="1905000" w="101600">
                  <a:moveTo>
                    <a:pt x="10160" y="0"/>
                  </a:moveTo>
                  <a:lnTo>
                    <a:pt x="91440" y="0"/>
                  </a:lnTo>
                  <a:cubicBezTo>
                    <a:pt x="94135" y="0"/>
                    <a:pt x="96719" y="1070"/>
                    <a:pt x="98624" y="2976"/>
                  </a:cubicBezTo>
                  <a:cubicBezTo>
                    <a:pt x="100530" y="4881"/>
                    <a:pt x="101600" y="7465"/>
                    <a:pt x="101600" y="10160"/>
                  </a:cubicBezTo>
                  <a:lnTo>
                    <a:pt x="101600" y="1894840"/>
                  </a:lnTo>
                  <a:cubicBezTo>
                    <a:pt x="101600" y="1897535"/>
                    <a:pt x="100530" y="1900119"/>
                    <a:pt x="98624" y="1902024"/>
                  </a:cubicBezTo>
                  <a:cubicBezTo>
                    <a:pt x="96719" y="1903930"/>
                    <a:pt x="94135" y="1905000"/>
                    <a:pt x="91440" y="1905000"/>
                  </a:cubicBezTo>
                  <a:lnTo>
                    <a:pt x="10160" y="1905000"/>
                  </a:lnTo>
                  <a:cubicBezTo>
                    <a:pt x="7465" y="1905000"/>
                    <a:pt x="4881" y="1903930"/>
                    <a:pt x="2976" y="1902024"/>
                  </a:cubicBezTo>
                  <a:cubicBezTo>
                    <a:pt x="1070" y="1900119"/>
                    <a:pt x="0" y="1897535"/>
                    <a:pt x="0" y="1894840"/>
                  </a:cubicBezTo>
                  <a:lnTo>
                    <a:pt x="0" y="10160"/>
                  </a:lnTo>
                  <a:cubicBezTo>
                    <a:pt x="0" y="4549"/>
                    <a:pt x="4549" y="0"/>
                    <a:pt x="10160" y="0"/>
                  </a:cubicBezTo>
                  <a:close/>
                </a:path>
              </a:pathLst>
            </a:custGeom>
            <a:solidFill>
              <a:srgbClr val="E67E22"/>
            </a:solidFill>
          </p:spPr>
        </p:sp>
      </p:grpSp>
      <p:sp>
        <p:nvSpPr>
          <p:cNvPr name="TextBox 25" id="25"/>
          <p:cNvSpPr txBox="true"/>
          <p:nvPr/>
        </p:nvSpPr>
        <p:spPr>
          <a:xfrm rot="0">
            <a:off x="1333500" y="3867150"/>
            <a:ext cx="70485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E67E22"/>
                </a:solidFill>
                <a:latin typeface="Telegraf Bold"/>
                <a:ea typeface="Telegraf Bold"/>
                <a:cs typeface="Telegraf Bold"/>
                <a:sym typeface="Telegraf Bold"/>
              </a:rPr>
              <a:t>3. Homogeneity of Variance</a:t>
            </a:r>
          </a:p>
        </p:txBody>
      </p:sp>
      <p:sp>
        <p:nvSpPr>
          <p:cNvPr name="TextBox 26" id="26"/>
          <p:cNvSpPr txBox="true"/>
          <p:nvPr/>
        </p:nvSpPr>
        <p:spPr>
          <a:xfrm rot="0">
            <a:off x="1333500" y="4248150"/>
            <a:ext cx="7048500" cy="323215"/>
          </a:xfrm>
          <a:prstGeom prst="rect">
            <a:avLst/>
          </a:prstGeom>
        </p:spPr>
        <p:txBody>
          <a:bodyPr anchor="t" rtlCol="false" tIns="0" lIns="0" bIns="0" rIns="0">
            <a:spAutoFit/>
          </a:bodyPr>
          <a:lstStyle/>
          <a:p>
            <a:pPr algn="l" marL="0" indent="0" lvl="0">
              <a:lnSpc>
                <a:spcPts val="2659"/>
              </a:lnSpc>
              <a:spcBef>
                <a:spcPct val="0"/>
              </a:spcBef>
            </a:pPr>
            <a:r>
              <a:rPr lang="en-US" sz="1899" strike="noStrike" u="none">
                <a:solidFill>
                  <a:srgbClr val="333333"/>
                </a:solidFill>
                <a:latin typeface="Aileron"/>
                <a:ea typeface="Aileron"/>
                <a:cs typeface="Aileron"/>
                <a:sym typeface="Aileron"/>
              </a:rPr>
              <a:t>Groups have similar variances (spread)</a:t>
            </a:r>
          </a:p>
        </p:txBody>
      </p:sp>
      <p:sp>
        <p:nvSpPr>
          <p:cNvPr name="TextBox 27" id="27"/>
          <p:cNvSpPr txBox="true"/>
          <p:nvPr/>
        </p:nvSpPr>
        <p:spPr>
          <a:xfrm rot="0">
            <a:off x="1333500" y="4724400"/>
            <a:ext cx="7048500" cy="290195"/>
          </a:xfrm>
          <a:prstGeom prst="rect">
            <a:avLst/>
          </a:prstGeom>
        </p:spPr>
        <p:txBody>
          <a:bodyPr anchor="t" rtlCol="false" tIns="0" lIns="0" bIns="0" rIns="0">
            <a:spAutoFit/>
          </a:bodyPr>
          <a:lstStyle/>
          <a:p>
            <a:pPr algn="l" marL="0" indent="0" lvl="0">
              <a:lnSpc>
                <a:spcPts val="2380"/>
              </a:lnSpc>
              <a:spcBef>
                <a:spcPct val="0"/>
              </a:spcBef>
            </a:pPr>
            <a:r>
              <a:rPr lang="en-US" sz="1700" strike="noStrike" u="none">
                <a:solidFill>
                  <a:srgbClr val="777777"/>
                </a:solidFill>
                <a:latin typeface="Aileron"/>
                <a:ea typeface="Aileron"/>
                <a:cs typeface="Aileron"/>
                <a:sym typeface="Aileron"/>
              </a:rPr>
              <a:t>Check: Levene's test (p &gt; 0.05 = OK)</a:t>
            </a:r>
          </a:p>
        </p:txBody>
      </p:sp>
      <p:grpSp>
        <p:nvGrpSpPr>
          <p:cNvPr name="Group 28" id="28"/>
          <p:cNvGrpSpPr/>
          <p:nvPr/>
        </p:nvGrpSpPr>
        <p:grpSpPr>
          <a:xfrm rot="0">
            <a:off x="9620250" y="3619500"/>
            <a:ext cx="7715250" cy="1714500"/>
            <a:chOff x="0" y="0"/>
            <a:chExt cx="10287000" cy="2286000"/>
          </a:xfrm>
        </p:grpSpPr>
        <p:sp>
          <p:nvSpPr>
            <p:cNvPr name="Freeform 29" id="29"/>
            <p:cNvSpPr/>
            <p:nvPr/>
          </p:nvSpPr>
          <p:spPr>
            <a:xfrm flipH="false" flipV="false" rot="0">
              <a:off x="0" y="0"/>
              <a:ext cx="10287000" cy="2286000"/>
            </a:xfrm>
            <a:custGeom>
              <a:avLst/>
              <a:gdLst/>
              <a:ahLst/>
              <a:cxnLst/>
              <a:rect r="r" b="b" t="t" l="l"/>
              <a:pathLst>
                <a:path h="2286000" w="10287000">
                  <a:moveTo>
                    <a:pt x="228600" y="0"/>
                  </a:moveTo>
                  <a:lnTo>
                    <a:pt x="10058400" y="0"/>
                  </a:lnTo>
                  <a:cubicBezTo>
                    <a:pt x="10184652" y="0"/>
                    <a:pt x="10287000" y="102348"/>
                    <a:pt x="10287000" y="228600"/>
                  </a:cubicBezTo>
                  <a:lnTo>
                    <a:pt x="10287000" y="2057400"/>
                  </a:lnTo>
                  <a:cubicBezTo>
                    <a:pt x="10287000" y="2183652"/>
                    <a:pt x="10184652" y="2286000"/>
                    <a:pt x="10058400" y="2286000"/>
                  </a:cubicBezTo>
                  <a:lnTo>
                    <a:pt x="228600" y="2286000"/>
                  </a:lnTo>
                  <a:cubicBezTo>
                    <a:pt x="102348" y="2286000"/>
                    <a:pt x="0" y="2183652"/>
                    <a:pt x="0" y="2057400"/>
                  </a:cubicBezTo>
                  <a:lnTo>
                    <a:pt x="0" y="228600"/>
                  </a:lnTo>
                  <a:cubicBezTo>
                    <a:pt x="0" y="102348"/>
                    <a:pt x="102348" y="0"/>
                    <a:pt x="228600" y="0"/>
                  </a:cubicBezTo>
                  <a:close/>
                </a:path>
              </a:pathLst>
            </a:custGeom>
            <a:solidFill>
              <a:srgbClr val="FFFFFF"/>
            </a:solidFill>
            <a:ln w="28575" cap="sq">
              <a:solidFill>
                <a:srgbClr val="8E44AD"/>
              </a:solidFill>
              <a:prstDash val="solid"/>
              <a:miter/>
            </a:ln>
          </p:spPr>
        </p:sp>
      </p:grpSp>
      <p:grpSp>
        <p:nvGrpSpPr>
          <p:cNvPr name="Group 30" id="30"/>
          <p:cNvGrpSpPr/>
          <p:nvPr/>
        </p:nvGrpSpPr>
        <p:grpSpPr>
          <a:xfrm rot="0">
            <a:off x="9763125" y="3762375"/>
            <a:ext cx="76200" cy="1428750"/>
            <a:chOff x="0" y="0"/>
            <a:chExt cx="101600" cy="1905000"/>
          </a:xfrm>
        </p:grpSpPr>
        <p:sp>
          <p:nvSpPr>
            <p:cNvPr name="Freeform 31" id="31"/>
            <p:cNvSpPr/>
            <p:nvPr/>
          </p:nvSpPr>
          <p:spPr>
            <a:xfrm flipH="false" flipV="false" rot="0">
              <a:off x="0" y="0"/>
              <a:ext cx="101600" cy="1905000"/>
            </a:xfrm>
            <a:custGeom>
              <a:avLst/>
              <a:gdLst/>
              <a:ahLst/>
              <a:cxnLst/>
              <a:rect r="r" b="b" t="t" l="l"/>
              <a:pathLst>
                <a:path h="1905000" w="101600">
                  <a:moveTo>
                    <a:pt x="10160" y="0"/>
                  </a:moveTo>
                  <a:lnTo>
                    <a:pt x="91440" y="0"/>
                  </a:lnTo>
                  <a:cubicBezTo>
                    <a:pt x="94135" y="0"/>
                    <a:pt x="96719" y="1070"/>
                    <a:pt x="98624" y="2976"/>
                  </a:cubicBezTo>
                  <a:cubicBezTo>
                    <a:pt x="100530" y="4881"/>
                    <a:pt x="101600" y="7465"/>
                    <a:pt x="101600" y="10160"/>
                  </a:cubicBezTo>
                  <a:lnTo>
                    <a:pt x="101600" y="1894840"/>
                  </a:lnTo>
                  <a:cubicBezTo>
                    <a:pt x="101600" y="1897535"/>
                    <a:pt x="100530" y="1900119"/>
                    <a:pt x="98624" y="1902024"/>
                  </a:cubicBezTo>
                  <a:cubicBezTo>
                    <a:pt x="96719" y="1903930"/>
                    <a:pt x="94135" y="1905000"/>
                    <a:pt x="91440" y="1905000"/>
                  </a:cubicBezTo>
                  <a:lnTo>
                    <a:pt x="10160" y="1905000"/>
                  </a:lnTo>
                  <a:cubicBezTo>
                    <a:pt x="7465" y="1905000"/>
                    <a:pt x="4881" y="1903930"/>
                    <a:pt x="2976" y="1902024"/>
                  </a:cubicBezTo>
                  <a:cubicBezTo>
                    <a:pt x="1070" y="1900119"/>
                    <a:pt x="0" y="1897535"/>
                    <a:pt x="0" y="1894840"/>
                  </a:cubicBezTo>
                  <a:lnTo>
                    <a:pt x="0" y="10160"/>
                  </a:lnTo>
                  <a:cubicBezTo>
                    <a:pt x="0" y="4549"/>
                    <a:pt x="4549" y="0"/>
                    <a:pt x="10160" y="0"/>
                  </a:cubicBezTo>
                  <a:close/>
                </a:path>
              </a:pathLst>
            </a:custGeom>
            <a:solidFill>
              <a:srgbClr val="8E44AD"/>
            </a:solidFill>
          </p:spPr>
        </p:sp>
      </p:grpSp>
      <p:sp>
        <p:nvSpPr>
          <p:cNvPr name="TextBox 32" id="32"/>
          <p:cNvSpPr txBox="true"/>
          <p:nvPr/>
        </p:nvSpPr>
        <p:spPr>
          <a:xfrm rot="0">
            <a:off x="10001250" y="3867150"/>
            <a:ext cx="70485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8E44AD"/>
                </a:solidFill>
                <a:latin typeface="Telegraf Bold"/>
                <a:ea typeface="Telegraf Bold"/>
                <a:cs typeface="Telegraf Bold"/>
                <a:sym typeface="Telegraf Bold"/>
              </a:rPr>
              <a:t>4. Random Sampling</a:t>
            </a:r>
          </a:p>
        </p:txBody>
      </p:sp>
      <p:sp>
        <p:nvSpPr>
          <p:cNvPr name="TextBox 33" id="33"/>
          <p:cNvSpPr txBox="true"/>
          <p:nvPr/>
        </p:nvSpPr>
        <p:spPr>
          <a:xfrm rot="0">
            <a:off x="10001250" y="4248150"/>
            <a:ext cx="7048500" cy="323215"/>
          </a:xfrm>
          <a:prstGeom prst="rect">
            <a:avLst/>
          </a:prstGeom>
        </p:spPr>
        <p:txBody>
          <a:bodyPr anchor="t" rtlCol="false" tIns="0" lIns="0" bIns="0" rIns="0">
            <a:spAutoFit/>
          </a:bodyPr>
          <a:lstStyle/>
          <a:p>
            <a:pPr algn="l" marL="0" indent="0" lvl="0">
              <a:lnSpc>
                <a:spcPts val="2659"/>
              </a:lnSpc>
              <a:spcBef>
                <a:spcPct val="0"/>
              </a:spcBef>
            </a:pPr>
            <a:r>
              <a:rPr lang="en-US" sz="1899" strike="noStrike" u="none">
                <a:solidFill>
                  <a:srgbClr val="333333"/>
                </a:solidFill>
                <a:latin typeface="Aileron"/>
                <a:ea typeface="Aileron"/>
                <a:cs typeface="Aileron"/>
                <a:sym typeface="Aileron"/>
              </a:rPr>
              <a:t>Samples drawn randomly from population</a:t>
            </a:r>
          </a:p>
        </p:txBody>
      </p:sp>
      <p:sp>
        <p:nvSpPr>
          <p:cNvPr name="TextBox 34" id="34"/>
          <p:cNvSpPr txBox="true"/>
          <p:nvPr/>
        </p:nvSpPr>
        <p:spPr>
          <a:xfrm rot="0">
            <a:off x="10001250" y="4724400"/>
            <a:ext cx="7048500" cy="290195"/>
          </a:xfrm>
          <a:prstGeom prst="rect">
            <a:avLst/>
          </a:prstGeom>
        </p:spPr>
        <p:txBody>
          <a:bodyPr anchor="t" rtlCol="false" tIns="0" lIns="0" bIns="0" rIns="0">
            <a:spAutoFit/>
          </a:bodyPr>
          <a:lstStyle/>
          <a:p>
            <a:pPr algn="l" marL="0" indent="0" lvl="0">
              <a:lnSpc>
                <a:spcPts val="2380"/>
              </a:lnSpc>
              <a:spcBef>
                <a:spcPct val="0"/>
              </a:spcBef>
            </a:pPr>
            <a:r>
              <a:rPr lang="en-US" sz="1700" strike="noStrike" u="none">
                <a:solidFill>
                  <a:srgbClr val="777777"/>
                </a:solidFill>
                <a:latin typeface="Aileron"/>
                <a:ea typeface="Aileron"/>
                <a:cs typeface="Aileron"/>
                <a:sym typeface="Aileron"/>
              </a:rPr>
              <a:t>Check: Proper experimental design</a:t>
            </a:r>
          </a:p>
        </p:txBody>
      </p:sp>
      <p:sp>
        <p:nvSpPr>
          <p:cNvPr name="TextBox 35" id="35"/>
          <p:cNvSpPr txBox="true"/>
          <p:nvPr/>
        </p:nvSpPr>
        <p:spPr>
          <a:xfrm rot="0">
            <a:off x="952500" y="5638800"/>
            <a:ext cx="5715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What Happens If Violated?</a:t>
            </a:r>
          </a:p>
        </p:txBody>
      </p:sp>
      <p:grpSp>
        <p:nvGrpSpPr>
          <p:cNvPr name="Group 36" id="36"/>
          <p:cNvGrpSpPr/>
          <p:nvPr/>
        </p:nvGrpSpPr>
        <p:grpSpPr>
          <a:xfrm rot="0">
            <a:off x="952500" y="6048375"/>
            <a:ext cx="5143500" cy="1238250"/>
            <a:chOff x="0" y="0"/>
            <a:chExt cx="6858000" cy="1651000"/>
          </a:xfrm>
        </p:grpSpPr>
        <p:sp>
          <p:nvSpPr>
            <p:cNvPr name="Freeform 37" id="37"/>
            <p:cNvSpPr/>
            <p:nvPr/>
          </p:nvSpPr>
          <p:spPr>
            <a:xfrm flipH="false" flipV="false" rot="0">
              <a:off x="0" y="0"/>
              <a:ext cx="6858000" cy="1651000"/>
            </a:xfrm>
            <a:custGeom>
              <a:avLst/>
              <a:gdLst/>
              <a:ahLst/>
              <a:cxnLst/>
              <a:rect r="r" b="b" t="t" l="l"/>
              <a:pathLst>
                <a:path h="1651000" w="6858000">
                  <a:moveTo>
                    <a:pt x="165100" y="0"/>
                  </a:moveTo>
                  <a:lnTo>
                    <a:pt x="6692900" y="0"/>
                  </a:lnTo>
                  <a:cubicBezTo>
                    <a:pt x="6784082" y="0"/>
                    <a:pt x="6858000" y="73918"/>
                    <a:pt x="6858000" y="165100"/>
                  </a:cubicBezTo>
                  <a:lnTo>
                    <a:pt x="6858000" y="1485900"/>
                  </a:lnTo>
                  <a:cubicBezTo>
                    <a:pt x="6858000" y="1577082"/>
                    <a:pt x="6784082" y="1651000"/>
                    <a:pt x="6692900" y="1651000"/>
                  </a:cubicBezTo>
                  <a:lnTo>
                    <a:pt x="165100" y="1651000"/>
                  </a:lnTo>
                  <a:cubicBezTo>
                    <a:pt x="73918" y="1651000"/>
                    <a:pt x="0" y="1577082"/>
                    <a:pt x="0" y="1485900"/>
                  </a:cubicBezTo>
                  <a:lnTo>
                    <a:pt x="0" y="165100"/>
                  </a:lnTo>
                  <a:cubicBezTo>
                    <a:pt x="0" y="73918"/>
                    <a:pt x="73918" y="0"/>
                    <a:pt x="165100" y="0"/>
                  </a:cubicBezTo>
                  <a:close/>
                </a:path>
              </a:pathLst>
            </a:custGeom>
            <a:solidFill>
              <a:srgbClr val="FFFFFF"/>
            </a:solidFill>
            <a:ln w="28575" cap="sq">
              <a:solidFill>
                <a:srgbClr val="C0392B"/>
              </a:solidFill>
              <a:prstDash val="solid"/>
              <a:miter/>
            </a:ln>
          </p:spPr>
        </p:sp>
      </p:grpSp>
      <p:sp>
        <p:nvSpPr>
          <p:cNvPr name="TextBox 38" id="38"/>
          <p:cNvSpPr txBox="true"/>
          <p:nvPr/>
        </p:nvSpPr>
        <p:spPr>
          <a:xfrm rot="0">
            <a:off x="1143000" y="6286500"/>
            <a:ext cx="47625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C0392B"/>
                </a:solidFill>
                <a:latin typeface="Telegraf Bold"/>
                <a:ea typeface="Telegraf Bold"/>
                <a:cs typeface="Telegraf Bold"/>
                <a:sym typeface="Telegraf Bold"/>
              </a:rPr>
              <a:t> Independence</a:t>
            </a:r>
          </a:p>
        </p:txBody>
      </p:sp>
      <p:sp>
        <p:nvSpPr>
          <p:cNvPr name="TextBox 39" id="39"/>
          <p:cNvSpPr txBox="true"/>
          <p:nvPr/>
        </p:nvSpPr>
        <p:spPr>
          <a:xfrm rot="0">
            <a:off x="1143000" y="6629400"/>
            <a:ext cx="4762500" cy="585470"/>
          </a:xfrm>
          <a:prstGeom prst="rect">
            <a:avLst/>
          </a:prstGeom>
        </p:spPr>
        <p:txBody>
          <a:bodyPr anchor="t" rtlCol="false" tIns="0" lIns="0" bIns="0" rIns="0">
            <a:spAutoFit/>
          </a:bodyPr>
          <a:lstStyle/>
          <a:p>
            <a:pPr algn="ctr" marL="0" indent="0" lvl="0">
              <a:lnSpc>
                <a:spcPts val="2380"/>
              </a:lnSpc>
              <a:spcBef>
                <a:spcPct val="0"/>
              </a:spcBef>
            </a:pPr>
            <a:r>
              <a:rPr lang="en-US" sz="1700" strike="noStrike" u="none">
                <a:solidFill>
                  <a:srgbClr val="555555"/>
                </a:solidFill>
                <a:latin typeface="Aileron"/>
                <a:ea typeface="Aileron"/>
                <a:cs typeface="Aileron"/>
                <a:sym typeface="Aileron"/>
              </a:rPr>
              <a:t>Inflated Type I error</a:t>
            </a:r>
          </a:p>
          <a:p>
            <a:pPr algn="ctr" marL="0" indent="0" lvl="0">
              <a:lnSpc>
                <a:spcPts val="2380"/>
              </a:lnSpc>
              <a:spcBef>
                <a:spcPct val="0"/>
              </a:spcBef>
            </a:pPr>
            <a:r>
              <a:rPr lang="en-US" sz="1700" strike="noStrike" u="none">
                <a:solidFill>
                  <a:srgbClr val="555555"/>
                </a:solidFill>
                <a:latin typeface="Aileron"/>
                <a:ea typeface="Aileron"/>
                <a:cs typeface="Aileron"/>
                <a:sym typeface="Aileron"/>
              </a:rPr>
              <a:t>(false positives increase)</a:t>
            </a:r>
          </a:p>
        </p:txBody>
      </p:sp>
      <p:grpSp>
        <p:nvGrpSpPr>
          <p:cNvPr name="Group 40" id="40"/>
          <p:cNvGrpSpPr/>
          <p:nvPr/>
        </p:nvGrpSpPr>
        <p:grpSpPr>
          <a:xfrm rot="0">
            <a:off x="6572250" y="6048375"/>
            <a:ext cx="5143500" cy="1238250"/>
            <a:chOff x="0" y="0"/>
            <a:chExt cx="6858000" cy="1651000"/>
          </a:xfrm>
        </p:grpSpPr>
        <p:sp>
          <p:nvSpPr>
            <p:cNvPr name="Freeform 41" id="41"/>
            <p:cNvSpPr/>
            <p:nvPr/>
          </p:nvSpPr>
          <p:spPr>
            <a:xfrm flipH="false" flipV="false" rot="0">
              <a:off x="0" y="0"/>
              <a:ext cx="6858000" cy="1651000"/>
            </a:xfrm>
            <a:custGeom>
              <a:avLst/>
              <a:gdLst/>
              <a:ahLst/>
              <a:cxnLst/>
              <a:rect r="r" b="b" t="t" l="l"/>
              <a:pathLst>
                <a:path h="1651000" w="6858000">
                  <a:moveTo>
                    <a:pt x="165100" y="0"/>
                  </a:moveTo>
                  <a:lnTo>
                    <a:pt x="6692900" y="0"/>
                  </a:lnTo>
                  <a:cubicBezTo>
                    <a:pt x="6784082" y="0"/>
                    <a:pt x="6858000" y="73918"/>
                    <a:pt x="6858000" y="165100"/>
                  </a:cubicBezTo>
                  <a:lnTo>
                    <a:pt x="6858000" y="1485900"/>
                  </a:lnTo>
                  <a:cubicBezTo>
                    <a:pt x="6858000" y="1577082"/>
                    <a:pt x="6784082" y="1651000"/>
                    <a:pt x="6692900" y="1651000"/>
                  </a:cubicBezTo>
                  <a:lnTo>
                    <a:pt x="165100" y="1651000"/>
                  </a:lnTo>
                  <a:cubicBezTo>
                    <a:pt x="73918" y="1651000"/>
                    <a:pt x="0" y="1577082"/>
                    <a:pt x="0" y="1485900"/>
                  </a:cubicBezTo>
                  <a:lnTo>
                    <a:pt x="0" y="165100"/>
                  </a:lnTo>
                  <a:cubicBezTo>
                    <a:pt x="0" y="73918"/>
                    <a:pt x="73918" y="0"/>
                    <a:pt x="165100" y="0"/>
                  </a:cubicBezTo>
                  <a:close/>
                </a:path>
              </a:pathLst>
            </a:custGeom>
            <a:solidFill>
              <a:srgbClr val="FFFFFF"/>
            </a:solidFill>
            <a:ln w="28575" cap="sq">
              <a:solidFill>
                <a:srgbClr val="E67E22"/>
              </a:solidFill>
              <a:prstDash val="solid"/>
              <a:miter/>
            </a:ln>
          </p:spPr>
        </p:sp>
      </p:grpSp>
      <p:sp>
        <p:nvSpPr>
          <p:cNvPr name="TextBox 42" id="42"/>
          <p:cNvSpPr txBox="true"/>
          <p:nvPr/>
        </p:nvSpPr>
        <p:spPr>
          <a:xfrm rot="0">
            <a:off x="6762750" y="6286500"/>
            <a:ext cx="47625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E67E22"/>
                </a:solidFill>
                <a:latin typeface="Telegraf Bold"/>
                <a:ea typeface="Telegraf Bold"/>
                <a:cs typeface="Telegraf Bold"/>
                <a:sym typeface="Telegraf Bold"/>
              </a:rPr>
              <a:t> Normality</a:t>
            </a:r>
          </a:p>
        </p:txBody>
      </p:sp>
      <p:sp>
        <p:nvSpPr>
          <p:cNvPr name="TextBox 43" id="43"/>
          <p:cNvSpPr txBox="true"/>
          <p:nvPr/>
        </p:nvSpPr>
        <p:spPr>
          <a:xfrm rot="0">
            <a:off x="6762750" y="6629400"/>
            <a:ext cx="4762500" cy="585470"/>
          </a:xfrm>
          <a:prstGeom prst="rect">
            <a:avLst/>
          </a:prstGeom>
        </p:spPr>
        <p:txBody>
          <a:bodyPr anchor="t" rtlCol="false" tIns="0" lIns="0" bIns="0" rIns="0">
            <a:spAutoFit/>
          </a:bodyPr>
          <a:lstStyle/>
          <a:p>
            <a:pPr algn="ctr" marL="0" indent="0" lvl="0">
              <a:lnSpc>
                <a:spcPts val="2380"/>
              </a:lnSpc>
              <a:spcBef>
                <a:spcPct val="0"/>
              </a:spcBef>
            </a:pPr>
            <a:r>
              <a:rPr lang="en-US" sz="1700" strike="noStrike" u="none">
                <a:solidFill>
                  <a:srgbClr val="555555"/>
                </a:solidFill>
                <a:latin typeface="Aileron"/>
                <a:ea typeface="Aileron"/>
                <a:cs typeface="Aileron"/>
                <a:sym typeface="Aileron"/>
              </a:rPr>
              <a:t>F-statistic becomes unreliable</a:t>
            </a:r>
          </a:p>
          <a:p>
            <a:pPr algn="ctr" marL="0" indent="0" lvl="0">
              <a:lnSpc>
                <a:spcPts val="2380"/>
              </a:lnSpc>
              <a:spcBef>
                <a:spcPct val="0"/>
              </a:spcBef>
            </a:pPr>
            <a:r>
              <a:rPr lang="en-US" sz="1700" strike="noStrike" u="none">
                <a:solidFill>
                  <a:srgbClr val="555555"/>
                </a:solidFill>
                <a:latin typeface="Aileron"/>
                <a:ea typeface="Aileron"/>
                <a:cs typeface="Aileron"/>
                <a:sym typeface="Aileron"/>
              </a:rPr>
              <a:t>for small sample sizes</a:t>
            </a:r>
          </a:p>
        </p:txBody>
      </p:sp>
      <p:grpSp>
        <p:nvGrpSpPr>
          <p:cNvPr name="Group 44" id="44"/>
          <p:cNvGrpSpPr/>
          <p:nvPr/>
        </p:nvGrpSpPr>
        <p:grpSpPr>
          <a:xfrm rot="0">
            <a:off x="12192000" y="6048375"/>
            <a:ext cx="5143500" cy="1238250"/>
            <a:chOff x="0" y="0"/>
            <a:chExt cx="6858000" cy="1651000"/>
          </a:xfrm>
        </p:grpSpPr>
        <p:sp>
          <p:nvSpPr>
            <p:cNvPr name="Freeform 45" id="45"/>
            <p:cNvSpPr/>
            <p:nvPr/>
          </p:nvSpPr>
          <p:spPr>
            <a:xfrm flipH="false" flipV="false" rot="0">
              <a:off x="0" y="0"/>
              <a:ext cx="6858000" cy="1651000"/>
            </a:xfrm>
            <a:custGeom>
              <a:avLst/>
              <a:gdLst/>
              <a:ahLst/>
              <a:cxnLst/>
              <a:rect r="r" b="b" t="t" l="l"/>
              <a:pathLst>
                <a:path h="1651000" w="6858000">
                  <a:moveTo>
                    <a:pt x="165100" y="0"/>
                  </a:moveTo>
                  <a:lnTo>
                    <a:pt x="6692900" y="0"/>
                  </a:lnTo>
                  <a:cubicBezTo>
                    <a:pt x="6784082" y="0"/>
                    <a:pt x="6858000" y="73918"/>
                    <a:pt x="6858000" y="165100"/>
                  </a:cubicBezTo>
                  <a:lnTo>
                    <a:pt x="6858000" y="1485900"/>
                  </a:lnTo>
                  <a:cubicBezTo>
                    <a:pt x="6858000" y="1577082"/>
                    <a:pt x="6784082" y="1651000"/>
                    <a:pt x="6692900" y="1651000"/>
                  </a:cubicBezTo>
                  <a:lnTo>
                    <a:pt x="165100" y="1651000"/>
                  </a:lnTo>
                  <a:cubicBezTo>
                    <a:pt x="73918" y="1651000"/>
                    <a:pt x="0" y="1577082"/>
                    <a:pt x="0" y="1485900"/>
                  </a:cubicBezTo>
                  <a:lnTo>
                    <a:pt x="0" y="165100"/>
                  </a:lnTo>
                  <a:cubicBezTo>
                    <a:pt x="0" y="73918"/>
                    <a:pt x="73918" y="0"/>
                    <a:pt x="165100" y="0"/>
                  </a:cubicBezTo>
                  <a:close/>
                </a:path>
              </a:pathLst>
            </a:custGeom>
            <a:solidFill>
              <a:srgbClr val="FFFFFF"/>
            </a:solidFill>
            <a:ln w="28575" cap="sq">
              <a:solidFill>
                <a:srgbClr val="8E44AD"/>
              </a:solidFill>
              <a:prstDash val="solid"/>
              <a:miter/>
            </a:ln>
          </p:spPr>
        </p:sp>
      </p:grpSp>
      <p:sp>
        <p:nvSpPr>
          <p:cNvPr name="TextBox 46" id="46"/>
          <p:cNvSpPr txBox="true"/>
          <p:nvPr/>
        </p:nvSpPr>
        <p:spPr>
          <a:xfrm rot="0">
            <a:off x="12382500" y="6286500"/>
            <a:ext cx="47625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8E44AD"/>
                </a:solidFill>
                <a:latin typeface="Telegraf Bold"/>
                <a:ea typeface="Telegraf Bold"/>
                <a:cs typeface="Telegraf Bold"/>
                <a:sym typeface="Telegraf Bold"/>
              </a:rPr>
              <a:t> Homogeneity</a:t>
            </a:r>
          </a:p>
        </p:txBody>
      </p:sp>
      <p:sp>
        <p:nvSpPr>
          <p:cNvPr name="TextBox 47" id="47"/>
          <p:cNvSpPr txBox="true"/>
          <p:nvPr/>
        </p:nvSpPr>
        <p:spPr>
          <a:xfrm rot="0">
            <a:off x="12382500" y="6629400"/>
            <a:ext cx="4762500" cy="585470"/>
          </a:xfrm>
          <a:prstGeom prst="rect">
            <a:avLst/>
          </a:prstGeom>
        </p:spPr>
        <p:txBody>
          <a:bodyPr anchor="t" rtlCol="false" tIns="0" lIns="0" bIns="0" rIns="0">
            <a:spAutoFit/>
          </a:bodyPr>
          <a:lstStyle/>
          <a:p>
            <a:pPr algn="ctr" marL="0" indent="0" lvl="0">
              <a:lnSpc>
                <a:spcPts val="2380"/>
              </a:lnSpc>
              <a:spcBef>
                <a:spcPct val="0"/>
              </a:spcBef>
            </a:pPr>
            <a:r>
              <a:rPr lang="en-US" sz="1700" strike="noStrike" u="none">
                <a:solidFill>
                  <a:srgbClr val="555555"/>
                </a:solidFill>
                <a:latin typeface="Aileron"/>
                <a:ea typeface="Aileron"/>
                <a:cs typeface="Aileron"/>
                <a:sym typeface="Aileron"/>
              </a:rPr>
              <a:t>F-test loses power</a:t>
            </a:r>
          </a:p>
          <a:p>
            <a:pPr algn="ctr" marL="0" indent="0" lvl="0">
              <a:lnSpc>
                <a:spcPts val="2380"/>
              </a:lnSpc>
              <a:spcBef>
                <a:spcPct val="0"/>
              </a:spcBef>
            </a:pPr>
            <a:r>
              <a:rPr lang="en-US" sz="1700" strike="noStrike" u="none">
                <a:solidFill>
                  <a:srgbClr val="555555"/>
                </a:solidFill>
                <a:latin typeface="Aileron"/>
                <a:ea typeface="Aileron"/>
                <a:cs typeface="Aileron"/>
                <a:sym typeface="Aileron"/>
              </a:rPr>
              <a:t>results become misleading</a:t>
            </a:r>
          </a:p>
        </p:txBody>
      </p:sp>
      <p:grpSp>
        <p:nvGrpSpPr>
          <p:cNvPr name="Group 48" id="48"/>
          <p:cNvGrpSpPr/>
          <p:nvPr/>
        </p:nvGrpSpPr>
        <p:grpSpPr>
          <a:xfrm rot="0">
            <a:off x="952500" y="7715250"/>
            <a:ext cx="16383000" cy="762000"/>
            <a:chOff x="0" y="0"/>
            <a:chExt cx="21844000" cy="1016000"/>
          </a:xfrm>
        </p:grpSpPr>
        <p:sp>
          <p:nvSpPr>
            <p:cNvPr name="Freeform 49" id="49"/>
            <p:cNvSpPr/>
            <p:nvPr/>
          </p:nvSpPr>
          <p:spPr>
            <a:xfrm flipH="false" flipV="false" rot="0">
              <a:off x="0" y="0"/>
              <a:ext cx="21844000" cy="1016000"/>
            </a:xfrm>
            <a:custGeom>
              <a:avLst/>
              <a:gdLst/>
              <a:ahLst/>
              <a:cxnLst/>
              <a:rect r="r" b="b" t="t" l="l"/>
              <a:pathLst>
                <a:path h="1016000" w="21844000">
                  <a:moveTo>
                    <a:pt x="101600" y="0"/>
                  </a:moveTo>
                  <a:lnTo>
                    <a:pt x="21742400" y="0"/>
                  </a:lnTo>
                  <a:cubicBezTo>
                    <a:pt x="21798513" y="0"/>
                    <a:pt x="21844000" y="45488"/>
                    <a:pt x="21844000" y="101600"/>
                  </a:cubicBezTo>
                  <a:lnTo>
                    <a:pt x="21844000" y="914400"/>
                  </a:lnTo>
                  <a:cubicBezTo>
                    <a:pt x="21844000" y="970512"/>
                    <a:pt x="21798513" y="1016000"/>
                    <a:pt x="21742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EEF2FF"/>
            </a:solidFill>
            <a:ln w="19050" cap="sq">
              <a:solidFill>
                <a:srgbClr val="2145B2"/>
              </a:solidFill>
              <a:prstDash val="solid"/>
              <a:miter/>
            </a:ln>
          </p:spPr>
        </p:sp>
      </p:grpSp>
      <p:sp>
        <p:nvSpPr>
          <p:cNvPr name="TextBox 50" id="50"/>
          <p:cNvSpPr txBox="true"/>
          <p:nvPr/>
        </p:nvSpPr>
        <p:spPr>
          <a:xfrm rot="0">
            <a:off x="1524000" y="7829550"/>
            <a:ext cx="15240000" cy="533400"/>
          </a:xfrm>
          <a:prstGeom prst="rect">
            <a:avLst/>
          </a:prstGeom>
        </p:spPr>
        <p:txBody>
          <a:bodyPr anchor="t" rtlCol="false" tIns="0" lIns="0" bIns="0" rIns="0">
            <a:spAutoFit/>
          </a:bodyPr>
          <a:lstStyle/>
          <a:p>
            <a:pPr algn="ctr" marL="0" indent="0" lvl="0">
              <a:lnSpc>
                <a:spcPts val="2160"/>
              </a:lnSpc>
              <a:spcBef>
                <a:spcPct val="0"/>
              </a:spcBef>
            </a:pPr>
            <a:r>
              <a:rPr lang="en-US" b="true" sz="1800" strike="noStrike" u="none">
                <a:solidFill>
                  <a:srgbClr val="1A2E5A"/>
                </a:solidFill>
                <a:latin typeface="Aileron Bold"/>
                <a:ea typeface="Aileron Bold"/>
                <a:cs typeface="Aileron Bold"/>
                <a:sym typeface="Aileron Bold"/>
              </a:rPr>
              <a:t>Tip:</a:t>
            </a:r>
            <a:r>
              <a:rPr lang="en-US" sz="1800" strike="noStrike" u="none">
                <a:solidFill>
                  <a:srgbClr val="1A2E5A"/>
                </a:solidFill>
                <a:latin typeface="Aileron"/>
                <a:ea typeface="Aileron"/>
                <a:cs typeface="Aileron"/>
                <a:sym typeface="Aileron"/>
              </a:rPr>
              <a:t> Independence and Random Sampling are checked at </a:t>
            </a:r>
            <a:r>
              <a:rPr lang="en-US" b="true" sz="1800" strike="noStrike" u="none">
                <a:solidFill>
                  <a:srgbClr val="1A2E5A"/>
                </a:solidFill>
                <a:latin typeface="Aileron Bold"/>
                <a:ea typeface="Aileron Bold"/>
                <a:cs typeface="Aileron Bold"/>
                <a:sym typeface="Aileron Bold"/>
              </a:rPr>
              <a:t>design stage</a:t>
            </a:r>
            <a:r>
              <a:rPr lang="en-US" sz="1800" strike="noStrike" u="none">
                <a:solidFill>
                  <a:srgbClr val="1A2E5A"/>
                </a:solidFill>
                <a:latin typeface="Aileron"/>
                <a:ea typeface="Aileron"/>
                <a:cs typeface="Aileron"/>
                <a:sym typeface="Aileron"/>
              </a:rPr>
              <a:t>. Normality and Homogeneity are checked with </a:t>
            </a:r>
            <a:r>
              <a:rPr lang="en-US" b="true" sz="1800" strike="noStrike" u="none">
                <a:solidFill>
                  <a:srgbClr val="1A2E5A"/>
                </a:solidFill>
                <a:latin typeface="Aileron Bold"/>
                <a:ea typeface="Aileron Bold"/>
                <a:cs typeface="Aileron Bold"/>
                <a:sym typeface="Aileron Bold"/>
              </a:rPr>
              <a:t>statistical tests</a:t>
            </a:r>
            <a:r>
              <a:rPr lang="en-US" sz="1800" strike="noStrike" u="none">
                <a:solidFill>
                  <a:srgbClr val="1A2E5A"/>
                </a:solidFill>
                <a:latin typeface="Aileron"/>
                <a:ea typeface="Aileron"/>
                <a:cs typeface="Aileron"/>
                <a:sym typeface="Aileron"/>
              </a:rPr>
              <a:t> after collecting data.</a:t>
            </a:r>
          </a:p>
        </p:txBody>
      </p:sp>
      <p:grpSp>
        <p:nvGrpSpPr>
          <p:cNvPr name="Group 51" id="51"/>
          <p:cNvGrpSpPr/>
          <p:nvPr/>
        </p:nvGrpSpPr>
        <p:grpSpPr>
          <a:xfrm rot="0">
            <a:off x="952500" y="8858250"/>
            <a:ext cx="16383000" cy="666750"/>
            <a:chOff x="0" y="0"/>
            <a:chExt cx="21844000" cy="889000"/>
          </a:xfrm>
        </p:grpSpPr>
        <p:sp>
          <p:nvSpPr>
            <p:cNvPr name="Freeform 52" id="52"/>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1A2E5A"/>
            </a:solidFill>
          </p:spPr>
        </p:sp>
      </p:grpSp>
      <p:sp>
        <p:nvSpPr>
          <p:cNvPr name="TextBox 53" id="53"/>
          <p:cNvSpPr txBox="true"/>
          <p:nvPr/>
        </p:nvSpPr>
        <p:spPr>
          <a:xfrm rot="0">
            <a:off x="1524000" y="9039225"/>
            <a:ext cx="152400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Telegraf Bold"/>
                <a:ea typeface="Telegraf Bold"/>
                <a:cs typeface="Telegraf Bold"/>
                <a:sym typeface="Telegraf Bold"/>
              </a:rPr>
              <a:t>Always check assumptions FIRST. Running ANOVA on violated assumptions = unreliable conclusions.</a:t>
            </a:r>
          </a:p>
        </p:txBody>
      </p:sp>
      <p:sp>
        <p:nvSpPr>
          <p:cNvPr name="TextBox 54" id="54"/>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sld>
</file>

<file path=ppt/slides/slide27.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Homogeneity of Variance</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27</a:t>
            </a:r>
          </a:p>
        </p:txBody>
      </p:sp>
      <p:sp>
        <p:nvSpPr>
          <p:cNvPr name="TextBox 6" id="6"/>
          <p:cNvSpPr txBox="true"/>
          <p:nvPr/>
        </p:nvSpPr>
        <p:spPr>
          <a:xfrm rot="0">
            <a:off x="952500" y="1038225"/>
            <a:ext cx="16383000" cy="337185"/>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All groups must have approximately equal variances (spread) for ANOVA to work correctly.</a:t>
            </a:r>
          </a:p>
        </p:txBody>
      </p:sp>
      <p:sp>
        <p:nvSpPr>
          <p:cNvPr name="TextBox 7" id="7"/>
          <p:cNvSpPr txBox="true"/>
          <p:nvPr/>
        </p:nvSpPr>
        <p:spPr>
          <a:xfrm rot="0">
            <a:off x="952500" y="1638300"/>
            <a:ext cx="762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What is Homogeneity of Variance?</a:t>
            </a:r>
          </a:p>
        </p:txBody>
      </p:sp>
      <p:sp>
        <p:nvSpPr>
          <p:cNvPr name="TextBox 8" id="8"/>
          <p:cNvSpPr txBox="true"/>
          <p:nvPr/>
        </p:nvSpPr>
        <p:spPr>
          <a:xfrm rot="0">
            <a:off x="952500" y="1943100"/>
            <a:ext cx="16383000" cy="689610"/>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333333"/>
                </a:solidFill>
                <a:latin typeface="Aileron"/>
                <a:ea typeface="Aileron"/>
                <a:cs typeface="Aileron"/>
                <a:sym typeface="Aileron"/>
              </a:rPr>
              <a:t>It means the spread (variance) of data in each group is roughly the same. If Group A has tightly clustered scores and Group C has widely scattered scores, the assumption is violated.</a:t>
            </a:r>
          </a:p>
        </p:txBody>
      </p:sp>
      <p:grpSp>
        <p:nvGrpSpPr>
          <p:cNvPr name="Group 9" id="9"/>
          <p:cNvGrpSpPr/>
          <p:nvPr/>
        </p:nvGrpSpPr>
        <p:grpSpPr>
          <a:xfrm rot="0">
            <a:off x="952500" y="2762250"/>
            <a:ext cx="16383000" cy="1238250"/>
            <a:chOff x="0" y="0"/>
            <a:chExt cx="21844000" cy="1651000"/>
          </a:xfrm>
        </p:grpSpPr>
        <p:sp>
          <p:nvSpPr>
            <p:cNvPr name="Freeform 10" id="10"/>
            <p:cNvSpPr/>
            <p:nvPr/>
          </p:nvSpPr>
          <p:spPr>
            <a:xfrm flipH="false" flipV="false" rot="0">
              <a:off x="0" y="0"/>
              <a:ext cx="21844000" cy="1651000"/>
            </a:xfrm>
            <a:custGeom>
              <a:avLst/>
              <a:gdLst/>
              <a:ahLst/>
              <a:cxnLst/>
              <a:rect r="r" b="b" t="t" l="l"/>
              <a:pathLst>
                <a:path h="1651000" w="21844000">
                  <a:moveTo>
                    <a:pt x="165100" y="0"/>
                  </a:moveTo>
                  <a:lnTo>
                    <a:pt x="21678900" y="0"/>
                  </a:lnTo>
                  <a:cubicBezTo>
                    <a:pt x="21770082" y="0"/>
                    <a:pt x="21844000" y="73918"/>
                    <a:pt x="21844000" y="165100"/>
                  </a:cubicBezTo>
                  <a:lnTo>
                    <a:pt x="21844000" y="1485900"/>
                  </a:lnTo>
                  <a:cubicBezTo>
                    <a:pt x="21844000" y="1577082"/>
                    <a:pt x="21770082" y="1651000"/>
                    <a:pt x="21678900" y="1651000"/>
                  </a:cubicBezTo>
                  <a:lnTo>
                    <a:pt x="165100" y="1651000"/>
                  </a:lnTo>
                  <a:cubicBezTo>
                    <a:pt x="73918" y="1651000"/>
                    <a:pt x="0" y="1577082"/>
                    <a:pt x="0" y="1485900"/>
                  </a:cubicBezTo>
                  <a:lnTo>
                    <a:pt x="0" y="165100"/>
                  </a:lnTo>
                  <a:cubicBezTo>
                    <a:pt x="0" y="73918"/>
                    <a:pt x="73918" y="0"/>
                    <a:pt x="165100" y="0"/>
                  </a:cubicBezTo>
                  <a:close/>
                </a:path>
              </a:pathLst>
            </a:custGeom>
            <a:solidFill>
              <a:srgbClr val="FFF3E0"/>
            </a:solidFill>
            <a:ln w="28575" cap="sq">
              <a:solidFill>
                <a:srgbClr val="E67E22"/>
              </a:solidFill>
              <a:prstDash val="solid"/>
              <a:miter/>
            </a:ln>
          </p:spPr>
        </p:sp>
      </p:grpSp>
      <p:sp>
        <p:nvSpPr>
          <p:cNvPr name="TextBox 11" id="11"/>
          <p:cNvSpPr txBox="true"/>
          <p:nvPr/>
        </p:nvSpPr>
        <p:spPr>
          <a:xfrm rot="0">
            <a:off x="1190625" y="2905125"/>
            <a:ext cx="5715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E67E22"/>
                </a:solidFill>
                <a:latin typeface="Telegraf Bold"/>
                <a:ea typeface="Telegraf Bold"/>
                <a:cs typeface="Telegraf Bold"/>
                <a:sym typeface="Telegraf Bold"/>
              </a:rPr>
              <a:t>Why Does This Matter?</a:t>
            </a:r>
          </a:p>
        </p:txBody>
      </p:sp>
      <p:sp>
        <p:nvSpPr>
          <p:cNvPr name="TextBox 12" id="12"/>
          <p:cNvSpPr txBox="true"/>
          <p:nvPr/>
        </p:nvSpPr>
        <p:spPr>
          <a:xfrm rot="0">
            <a:off x="1524000" y="3086100"/>
            <a:ext cx="15240000" cy="689610"/>
          </a:xfrm>
          <a:prstGeom prst="rect">
            <a:avLst/>
          </a:prstGeom>
        </p:spPr>
        <p:txBody>
          <a:bodyPr anchor="t" rtlCol="false" tIns="0" lIns="0" bIns="0" rIns="0">
            <a:spAutoFit/>
          </a:bodyPr>
          <a:lstStyle/>
          <a:p>
            <a:pPr algn="ctr" marL="0" indent="0" lvl="0">
              <a:lnSpc>
                <a:spcPts val="2849"/>
              </a:lnSpc>
              <a:spcBef>
                <a:spcPct val="0"/>
              </a:spcBef>
            </a:pPr>
            <a:r>
              <a:rPr lang="en-US" b="true" sz="1899" strike="noStrike" u="none">
                <a:solidFill>
                  <a:srgbClr val="333333"/>
                </a:solidFill>
                <a:latin typeface="Aileron Bold"/>
                <a:ea typeface="Aileron Bold"/>
                <a:cs typeface="Aileron Bold"/>
                <a:sym typeface="Aileron Bold"/>
              </a:rPr>
              <a:t>Unequal variances can distort the F-statistic.</a:t>
            </a:r>
          </a:p>
          <a:p>
            <a:pPr algn="ctr" marL="0" indent="0" lvl="0">
              <a:lnSpc>
                <a:spcPts val="2849"/>
              </a:lnSpc>
              <a:spcBef>
                <a:spcPct val="0"/>
              </a:spcBef>
            </a:pPr>
            <a:r>
              <a:rPr lang="en-US" sz="1899" strike="noStrike" u="none">
                <a:solidFill>
                  <a:srgbClr val="333333"/>
                </a:solidFill>
                <a:latin typeface="Aileron"/>
                <a:ea typeface="Aileron"/>
                <a:cs typeface="Aileron"/>
                <a:sym typeface="Aileron"/>
              </a:rPr>
              <a:t>The F-ratio assumes equal spread. If one group is much more variable, ANOVA may detect false differences or miss real ones.</a:t>
            </a:r>
          </a:p>
        </p:txBody>
      </p:sp>
      <p:sp>
        <p:nvSpPr>
          <p:cNvPr name="TextBox 13" id="13"/>
          <p:cNvSpPr txBox="true"/>
          <p:nvPr/>
        </p:nvSpPr>
        <p:spPr>
          <a:xfrm rot="0">
            <a:off x="952500" y="4210050"/>
            <a:ext cx="5715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Visual Comparison</a:t>
            </a:r>
          </a:p>
        </p:txBody>
      </p:sp>
      <p:grpSp>
        <p:nvGrpSpPr>
          <p:cNvPr name="Group 14" id="14"/>
          <p:cNvGrpSpPr/>
          <p:nvPr/>
        </p:nvGrpSpPr>
        <p:grpSpPr>
          <a:xfrm rot="0">
            <a:off x="952500" y="4572000"/>
            <a:ext cx="7715250" cy="1714500"/>
            <a:chOff x="0" y="0"/>
            <a:chExt cx="10287000" cy="2286000"/>
          </a:xfrm>
        </p:grpSpPr>
        <p:sp>
          <p:nvSpPr>
            <p:cNvPr name="Freeform 15" id="15"/>
            <p:cNvSpPr/>
            <p:nvPr/>
          </p:nvSpPr>
          <p:spPr>
            <a:xfrm flipH="false" flipV="false" rot="0">
              <a:off x="0" y="0"/>
              <a:ext cx="10287000" cy="2286000"/>
            </a:xfrm>
            <a:custGeom>
              <a:avLst/>
              <a:gdLst/>
              <a:ahLst/>
              <a:cxnLst/>
              <a:rect r="r" b="b" t="t" l="l"/>
              <a:pathLst>
                <a:path h="2286000" w="10287000">
                  <a:moveTo>
                    <a:pt x="203200" y="0"/>
                  </a:moveTo>
                  <a:lnTo>
                    <a:pt x="10083800" y="0"/>
                  </a:lnTo>
                  <a:cubicBezTo>
                    <a:pt x="10196024" y="0"/>
                    <a:pt x="10287000" y="102348"/>
                    <a:pt x="10287000" y="228600"/>
                  </a:cubicBezTo>
                  <a:lnTo>
                    <a:pt x="10287000" y="2057400"/>
                  </a:lnTo>
                  <a:cubicBezTo>
                    <a:pt x="10287000" y="2183652"/>
                    <a:pt x="10196024" y="2286000"/>
                    <a:pt x="10083800" y="2286000"/>
                  </a:cubicBezTo>
                  <a:lnTo>
                    <a:pt x="203200" y="2286000"/>
                  </a:lnTo>
                  <a:cubicBezTo>
                    <a:pt x="90976" y="2286000"/>
                    <a:pt x="0" y="2183652"/>
                    <a:pt x="0" y="2057400"/>
                  </a:cubicBezTo>
                  <a:lnTo>
                    <a:pt x="0" y="228600"/>
                  </a:lnTo>
                  <a:cubicBezTo>
                    <a:pt x="0" y="102348"/>
                    <a:pt x="90976" y="0"/>
                    <a:pt x="203200" y="0"/>
                  </a:cubicBezTo>
                  <a:close/>
                </a:path>
              </a:pathLst>
            </a:custGeom>
            <a:solidFill>
              <a:srgbClr val="E8F5E9"/>
            </a:solidFill>
            <a:ln w="28575" cap="sq">
              <a:solidFill>
                <a:srgbClr val="27AE60"/>
              </a:solidFill>
              <a:prstDash val="solid"/>
              <a:miter/>
            </a:ln>
          </p:spPr>
        </p:sp>
      </p:grpSp>
      <p:sp>
        <p:nvSpPr>
          <p:cNvPr name="TextBox 16" id="16"/>
          <p:cNvSpPr txBox="true"/>
          <p:nvPr/>
        </p:nvSpPr>
        <p:spPr>
          <a:xfrm rot="0">
            <a:off x="1143000" y="4762500"/>
            <a:ext cx="733425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27AE60"/>
                </a:solidFill>
                <a:latin typeface="Telegraf Bold"/>
                <a:ea typeface="Telegraf Bold"/>
                <a:cs typeface="Telegraf Bold"/>
                <a:sym typeface="Telegraf Bold"/>
              </a:rPr>
              <a:t>✔ Equal Variances (Assumption Met)</a:t>
            </a:r>
          </a:p>
        </p:txBody>
      </p:sp>
      <p:sp>
        <p:nvSpPr>
          <p:cNvPr name="TextBox 17" id="17"/>
          <p:cNvSpPr txBox="true"/>
          <p:nvPr/>
        </p:nvSpPr>
        <p:spPr>
          <a:xfrm rot="0">
            <a:off x="1238250" y="5086350"/>
            <a:ext cx="7143750" cy="1017270"/>
          </a:xfrm>
          <a:prstGeom prst="rect">
            <a:avLst/>
          </a:prstGeom>
        </p:spPr>
        <p:txBody>
          <a:bodyPr anchor="t" rtlCol="false" tIns="0" lIns="0" bIns="0" rIns="0">
            <a:spAutoFit/>
          </a:bodyPr>
          <a:lstStyle/>
          <a:p>
            <a:pPr algn="ctr" marL="0" indent="0" lvl="0">
              <a:lnSpc>
                <a:spcPts val="2700"/>
              </a:lnSpc>
              <a:spcBef>
                <a:spcPct val="0"/>
              </a:spcBef>
            </a:pPr>
            <a:r>
              <a:rPr lang="en-US" sz="1800" strike="noStrike" u="none">
                <a:solidFill>
                  <a:srgbClr val="333333"/>
                </a:solidFill>
                <a:latin typeface="Aileron"/>
                <a:ea typeface="Aileron"/>
                <a:cs typeface="Aileron"/>
                <a:sym typeface="Aileron"/>
              </a:rPr>
              <a:t>Group A: spread = 2.1</a:t>
            </a:r>
          </a:p>
          <a:p>
            <a:pPr algn="ctr" marL="0" indent="0" lvl="0">
              <a:lnSpc>
                <a:spcPts val="2700"/>
              </a:lnSpc>
              <a:spcBef>
                <a:spcPct val="0"/>
              </a:spcBef>
            </a:pPr>
            <a:r>
              <a:rPr lang="en-US" sz="1800" strike="noStrike" u="none">
                <a:solidFill>
                  <a:srgbClr val="333333"/>
                </a:solidFill>
                <a:latin typeface="Aileron"/>
                <a:ea typeface="Aileron"/>
                <a:cs typeface="Aileron"/>
                <a:sym typeface="Aileron"/>
              </a:rPr>
              <a:t>Group B: spread = 2.3</a:t>
            </a:r>
          </a:p>
          <a:p>
            <a:pPr algn="ctr" marL="0" indent="0" lvl="0">
              <a:lnSpc>
                <a:spcPts val="2700"/>
              </a:lnSpc>
              <a:spcBef>
                <a:spcPct val="0"/>
              </a:spcBef>
            </a:pPr>
            <a:r>
              <a:rPr lang="en-US" sz="1800" strike="noStrike" u="none">
                <a:solidFill>
                  <a:srgbClr val="333333"/>
                </a:solidFill>
                <a:latin typeface="Aileron"/>
                <a:ea typeface="Aileron"/>
                <a:cs typeface="Aileron"/>
                <a:sym typeface="Aileron"/>
              </a:rPr>
              <a:t>Group C: spread = 1.9</a:t>
            </a:r>
          </a:p>
        </p:txBody>
      </p:sp>
      <p:grpSp>
        <p:nvGrpSpPr>
          <p:cNvPr name="Group 18" id="18"/>
          <p:cNvGrpSpPr/>
          <p:nvPr/>
        </p:nvGrpSpPr>
        <p:grpSpPr>
          <a:xfrm rot="0">
            <a:off x="9620250" y="4572000"/>
            <a:ext cx="7715250" cy="1657350"/>
            <a:chOff x="0" y="0"/>
            <a:chExt cx="10287000" cy="2209800"/>
          </a:xfrm>
        </p:grpSpPr>
        <p:sp>
          <p:nvSpPr>
            <p:cNvPr name="Freeform 19" id="19"/>
            <p:cNvSpPr/>
            <p:nvPr/>
          </p:nvSpPr>
          <p:spPr>
            <a:xfrm flipH="false" flipV="false" rot="0">
              <a:off x="0" y="0"/>
              <a:ext cx="10287000" cy="2209800"/>
            </a:xfrm>
            <a:custGeom>
              <a:avLst/>
              <a:gdLst/>
              <a:ahLst/>
              <a:cxnLst/>
              <a:rect r="r" b="b" t="t" l="l"/>
              <a:pathLst>
                <a:path h="2209800" w="10287000">
                  <a:moveTo>
                    <a:pt x="203200" y="0"/>
                  </a:moveTo>
                  <a:lnTo>
                    <a:pt x="10083800" y="0"/>
                  </a:lnTo>
                  <a:cubicBezTo>
                    <a:pt x="10196024" y="0"/>
                    <a:pt x="10287000" y="98936"/>
                    <a:pt x="10287000" y="220980"/>
                  </a:cubicBezTo>
                  <a:lnTo>
                    <a:pt x="10287000" y="1988820"/>
                  </a:lnTo>
                  <a:cubicBezTo>
                    <a:pt x="10287000" y="2110864"/>
                    <a:pt x="10196024" y="2209800"/>
                    <a:pt x="10083800" y="2209800"/>
                  </a:cubicBezTo>
                  <a:lnTo>
                    <a:pt x="203200" y="2209800"/>
                  </a:lnTo>
                  <a:cubicBezTo>
                    <a:pt x="90976" y="2209800"/>
                    <a:pt x="0" y="2110864"/>
                    <a:pt x="0" y="1988820"/>
                  </a:cubicBezTo>
                  <a:lnTo>
                    <a:pt x="0" y="220980"/>
                  </a:lnTo>
                  <a:cubicBezTo>
                    <a:pt x="0" y="98936"/>
                    <a:pt x="90976" y="0"/>
                    <a:pt x="203200" y="0"/>
                  </a:cubicBezTo>
                  <a:close/>
                </a:path>
              </a:pathLst>
            </a:custGeom>
            <a:solidFill>
              <a:srgbClr val="FFEBEE"/>
            </a:solidFill>
            <a:ln w="28575" cap="sq">
              <a:solidFill>
                <a:srgbClr val="C0392B"/>
              </a:solidFill>
              <a:prstDash val="solid"/>
              <a:miter/>
            </a:ln>
          </p:spPr>
        </p:sp>
      </p:grpSp>
      <p:sp>
        <p:nvSpPr>
          <p:cNvPr name="TextBox 20" id="20"/>
          <p:cNvSpPr txBox="true"/>
          <p:nvPr/>
        </p:nvSpPr>
        <p:spPr>
          <a:xfrm rot="0">
            <a:off x="9810750" y="4762500"/>
            <a:ext cx="733425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C0392B"/>
                </a:solidFill>
                <a:latin typeface="Telegraf Bold"/>
                <a:ea typeface="Telegraf Bold"/>
                <a:cs typeface="Telegraf Bold"/>
                <a:sym typeface="Telegraf Bold"/>
              </a:rPr>
              <a:t> Unequal Variances (Violated)</a:t>
            </a:r>
          </a:p>
        </p:txBody>
      </p:sp>
      <p:sp>
        <p:nvSpPr>
          <p:cNvPr name="TextBox 21" id="21"/>
          <p:cNvSpPr txBox="true"/>
          <p:nvPr/>
        </p:nvSpPr>
        <p:spPr>
          <a:xfrm rot="0">
            <a:off x="9906000" y="5086350"/>
            <a:ext cx="7143750" cy="1017270"/>
          </a:xfrm>
          <a:prstGeom prst="rect">
            <a:avLst/>
          </a:prstGeom>
        </p:spPr>
        <p:txBody>
          <a:bodyPr anchor="t" rtlCol="false" tIns="0" lIns="0" bIns="0" rIns="0">
            <a:spAutoFit/>
          </a:bodyPr>
          <a:lstStyle/>
          <a:p>
            <a:pPr algn="ctr" marL="0" indent="0" lvl="0">
              <a:lnSpc>
                <a:spcPts val="2700"/>
              </a:lnSpc>
              <a:spcBef>
                <a:spcPct val="0"/>
              </a:spcBef>
            </a:pPr>
            <a:r>
              <a:rPr lang="en-US" sz="1800" strike="noStrike" u="none">
                <a:solidFill>
                  <a:srgbClr val="333333"/>
                </a:solidFill>
                <a:latin typeface="Aileron"/>
                <a:ea typeface="Aileron"/>
                <a:cs typeface="Aileron"/>
                <a:sym typeface="Aileron"/>
              </a:rPr>
              <a:t>Group A: spread = 1.2</a:t>
            </a:r>
          </a:p>
          <a:p>
            <a:pPr algn="ctr" marL="0" indent="0" lvl="0">
              <a:lnSpc>
                <a:spcPts val="2700"/>
              </a:lnSpc>
              <a:spcBef>
                <a:spcPct val="0"/>
              </a:spcBef>
            </a:pPr>
            <a:r>
              <a:rPr lang="en-US" sz="1800" strike="noStrike" u="none">
                <a:solidFill>
                  <a:srgbClr val="333333"/>
                </a:solidFill>
                <a:latin typeface="Aileron"/>
                <a:ea typeface="Aileron"/>
                <a:cs typeface="Aileron"/>
                <a:sym typeface="Aileron"/>
              </a:rPr>
              <a:t>Group B: spread = 2.5</a:t>
            </a:r>
          </a:p>
          <a:p>
            <a:pPr algn="ctr" marL="0" indent="0" lvl="0">
              <a:lnSpc>
                <a:spcPts val="2700"/>
              </a:lnSpc>
              <a:spcBef>
                <a:spcPct val="0"/>
              </a:spcBef>
            </a:pPr>
            <a:r>
              <a:rPr lang="en-US" sz="1800" strike="noStrike" u="none">
                <a:solidFill>
                  <a:srgbClr val="333333"/>
                </a:solidFill>
                <a:latin typeface="Aileron"/>
                <a:ea typeface="Aileron"/>
                <a:cs typeface="Aileron"/>
                <a:sym typeface="Aileron"/>
              </a:rPr>
              <a:t>Group C: spread = 8.7</a:t>
            </a:r>
          </a:p>
        </p:txBody>
      </p:sp>
      <p:sp>
        <p:nvSpPr>
          <p:cNvPr name="TextBox 22" id="22"/>
          <p:cNvSpPr txBox="true"/>
          <p:nvPr/>
        </p:nvSpPr>
        <p:spPr>
          <a:xfrm rot="0">
            <a:off x="952500" y="6400800"/>
            <a:ext cx="5715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How to Test: Levene's Test</a:t>
            </a:r>
          </a:p>
        </p:txBody>
      </p:sp>
      <p:grpSp>
        <p:nvGrpSpPr>
          <p:cNvPr name="Group 23" id="23"/>
          <p:cNvGrpSpPr/>
          <p:nvPr/>
        </p:nvGrpSpPr>
        <p:grpSpPr>
          <a:xfrm rot="0">
            <a:off x="952500" y="6762750"/>
            <a:ext cx="16383000" cy="1047750"/>
            <a:chOff x="0" y="0"/>
            <a:chExt cx="21844000" cy="1397000"/>
          </a:xfrm>
        </p:grpSpPr>
        <p:sp>
          <p:nvSpPr>
            <p:cNvPr name="Freeform 24" id="24"/>
            <p:cNvSpPr/>
            <p:nvPr/>
          </p:nvSpPr>
          <p:spPr>
            <a:xfrm flipH="false" flipV="false" rot="0">
              <a:off x="0" y="0"/>
              <a:ext cx="21844000" cy="1397000"/>
            </a:xfrm>
            <a:custGeom>
              <a:avLst/>
              <a:gdLst/>
              <a:ahLst/>
              <a:cxnLst/>
              <a:rect r="r" b="b" t="t" l="l"/>
              <a:pathLst>
                <a:path h="1397000" w="21844000">
                  <a:moveTo>
                    <a:pt x="139700" y="0"/>
                  </a:moveTo>
                  <a:lnTo>
                    <a:pt x="21704300" y="0"/>
                  </a:lnTo>
                  <a:cubicBezTo>
                    <a:pt x="21781455" y="0"/>
                    <a:pt x="21844000" y="62546"/>
                    <a:pt x="21844000" y="139700"/>
                  </a:cubicBezTo>
                  <a:lnTo>
                    <a:pt x="21844000" y="1257300"/>
                  </a:lnTo>
                  <a:cubicBezTo>
                    <a:pt x="21844000" y="1334454"/>
                    <a:pt x="21781455" y="1397000"/>
                    <a:pt x="21704300" y="1397000"/>
                  </a:cubicBezTo>
                  <a:lnTo>
                    <a:pt x="139700" y="1397000"/>
                  </a:lnTo>
                  <a:cubicBezTo>
                    <a:pt x="62546" y="1397000"/>
                    <a:pt x="0" y="1334454"/>
                    <a:pt x="0" y="1257300"/>
                  </a:cubicBezTo>
                  <a:lnTo>
                    <a:pt x="0" y="139700"/>
                  </a:lnTo>
                  <a:cubicBezTo>
                    <a:pt x="0" y="62546"/>
                    <a:pt x="62546" y="0"/>
                    <a:pt x="139700" y="0"/>
                  </a:cubicBezTo>
                  <a:close/>
                </a:path>
              </a:pathLst>
            </a:custGeom>
            <a:solidFill>
              <a:srgbClr val="F5F7FA"/>
            </a:solidFill>
            <a:ln w="19050" cap="sq">
              <a:solidFill>
                <a:srgbClr val="D0D5DD"/>
              </a:solidFill>
              <a:prstDash val="solid"/>
              <a:miter/>
            </a:ln>
          </p:spPr>
        </p:sp>
      </p:grpSp>
      <p:sp>
        <p:nvSpPr>
          <p:cNvPr name="TextBox 25" id="25"/>
          <p:cNvSpPr txBox="true"/>
          <p:nvPr/>
        </p:nvSpPr>
        <p:spPr>
          <a:xfrm rot="0">
            <a:off x="1524000" y="6877050"/>
            <a:ext cx="15240000" cy="741680"/>
          </a:xfrm>
          <a:prstGeom prst="rect">
            <a:avLst/>
          </a:prstGeom>
        </p:spPr>
        <p:txBody>
          <a:bodyPr anchor="t" rtlCol="false" tIns="0" lIns="0" bIns="0" rIns="0">
            <a:spAutoFit/>
          </a:bodyPr>
          <a:lstStyle/>
          <a:p>
            <a:pPr algn="ctr" marL="0" indent="0" lvl="0">
              <a:lnSpc>
                <a:spcPts val="3039"/>
              </a:lnSpc>
              <a:spcBef>
                <a:spcPct val="0"/>
              </a:spcBef>
            </a:pPr>
            <a:r>
              <a:rPr lang="en-US" b="true" sz="1899" strike="noStrike" u="none">
                <a:solidFill>
                  <a:srgbClr val="333333"/>
                </a:solidFill>
                <a:latin typeface="Aileron Bold"/>
                <a:ea typeface="Aileron Bold"/>
                <a:cs typeface="Aileron Bold"/>
                <a:sym typeface="Aileron Bold"/>
              </a:rPr>
              <a:t>Levene's Test:</a:t>
            </a:r>
            <a:r>
              <a:rPr lang="en-US" sz="1899" strike="noStrike" u="none">
                <a:solidFill>
                  <a:srgbClr val="333333"/>
                </a:solidFill>
                <a:latin typeface="Aileron"/>
                <a:ea typeface="Aileron"/>
                <a:cs typeface="Aileron"/>
                <a:sym typeface="Aileron"/>
              </a:rPr>
              <a:t> If p &gt; 0.05 → variances are equal (assumption met) ✔</a:t>
            </a:r>
          </a:p>
          <a:p>
            <a:pPr algn="ctr" marL="0" indent="0" lvl="0">
              <a:lnSpc>
                <a:spcPts val="3039"/>
              </a:lnSpc>
              <a:spcBef>
                <a:spcPct val="0"/>
              </a:spcBef>
            </a:pPr>
            <a:r>
              <a:rPr lang="en-US" b="true" sz="1899" strike="noStrike" u="none">
                <a:solidFill>
                  <a:srgbClr val="333333"/>
                </a:solidFill>
                <a:latin typeface="Aileron Bold"/>
                <a:ea typeface="Aileron Bold"/>
                <a:cs typeface="Aileron Bold"/>
                <a:sym typeface="Aileron Bold"/>
              </a:rPr>
              <a:t>Levene's Test:</a:t>
            </a:r>
            <a:r>
              <a:rPr lang="en-US" sz="1899" strike="noStrike" u="none">
                <a:solidFill>
                  <a:srgbClr val="333333"/>
                </a:solidFill>
                <a:latin typeface="Aileron"/>
                <a:ea typeface="Aileron"/>
                <a:cs typeface="Aileron"/>
                <a:sym typeface="Aileron"/>
              </a:rPr>
              <a:t> If p &lt; 0.05 → variances are NOT equal (assumption violated)</a:t>
            </a:r>
          </a:p>
        </p:txBody>
      </p:sp>
      <p:grpSp>
        <p:nvGrpSpPr>
          <p:cNvPr name="Group 26" id="26"/>
          <p:cNvGrpSpPr/>
          <p:nvPr/>
        </p:nvGrpSpPr>
        <p:grpSpPr>
          <a:xfrm rot="0">
            <a:off x="952500" y="7905750"/>
            <a:ext cx="16383000" cy="762000"/>
            <a:chOff x="0" y="0"/>
            <a:chExt cx="21844000" cy="1016000"/>
          </a:xfrm>
        </p:grpSpPr>
        <p:sp>
          <p:nvSpPr>
            <p:cNvPr name="Freeform 27" id="27"/>
            <p:cNvSpPr/>
            <p:nvPr/>
          </p:nvSpPr>
          <p:spPr>
            <a:xfrm flipH="false" flipV="false" rot="0">
              <a:off x="0" y="0"/>
              <a:ext cx="21844000" cy="1016000"/>
            </a:xfrm>
            <a:custGeom>
              <a:avLst/>
              <a:gdLst/>
              <a:ahLst/>
              <a:cxnLst/>
              <a:rect r="r" b="b" t="t" l="l"/>
              <a:pathLst>
                <a:path h="1016000" w="21844000">
                  <a:moveTo>
                    <a:pt x="101600" y="0"/>
                  </a:moveTo>
                  <a:lnTo>
                    <a:pt x="21742400" y="0"/>
                  </a:lnTo>
                  <a:cubicBezTo>
                    <a:pt x="21798513" y="0"/>
                    <a:pt x="21844000" y="45488"/>
                    <a:pt x="21844000" y="101600"/>
                  </a:cubicBezTo>
                  <a:lnTo>
                    <a:pt x="21844000" y="914400"/>
                  </a:lnTo>
                  <a:cubicBezTo>
                    <a:pt x="21844000" y="970512"/>
                    <a:pt x="21798513" y="1016000"/>
                    <a:pt x="21742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EEF2FF"/>
            </a:solidFill>
            <a:ln w="19050" cap="sq">
              <a:solidFill>
                <a:srgbClr val="2145B2"/>
              </a:solidFill>
              <a:prstDash val="solid"/>
              <a:miter/>
            </a:ln>
          </p:spPr>
        </p:sp>
      </p:grpSp>
      <p:sp>
        <p:nvSpPr>
          <p:cNvPr name="TextBox 28" id="28"/>
          <p:cNvSpPr txBox="true"/>
          <p:nvPr/>
        </p:nvSpPr>
        <p:spPr>
          <a:xfrm rot="0">
            <a:off x="1524000" y="8153400"/>
            <a:ext cx="15240000" cy="266700"/>
          </a:xfrm>
          <a:prstGeom prst="rect">
            <a:avLst/>
          </a:prstGeom>
        </p:spPr>
        <p:txBody>
          <a:bodyPr anchor="t" rtlCol="false" tIns="0" lIns="0" bIns="0" rIns="0">
            <a:spAutoFit/>
          </a:bodyPr>
          <a:lstStyle/>
          <a:p>
            <a:pPr algn="ctr" marL="0" indent="0" lvl="0">
              <a:lnSpc>
                <a:spcPts val="2160"/>
              </a:lnSpc>
              <a:spcBef>
                <a:spcPct val="0"/>
              </a:spcBef>
            </a:pPr>
            <a:r>
              <a:rPr lang="en-US" b="true" sz="1800" strike="noStrike" u="none">
                <a:solidFill>
                  <a:srgbClr val="1A2E5A"/>
                </a:solidFill>
                <a:latin typeface="Aileron Bold"/>
                <a:ea typeface="Aileron Bold"/>
                <a:cs typeface="Aileron Bold"/>
                <a:sym typeface="Aileron Bold"/>
              </a:rPr>
              <a:t>If violated:</a:t>
            </a:r>
            <a:r>
              <a:rPr lang="en-US" sz="1800" strike="noStrike" u="none">
                <a:solidFill>
                  <a:srgbClr val="1A2E5A"/>
                </a:solidFill>
                <a:latin typeface="Aileron"/>
                <a:ea typeface="Aileron"/>
                <a:cs typeface="Aileron"/>
                <a:sym typeface="Aileron"/>
              </a:rPr>
              <a:t> Use Welch's ANOVA (does not assume equal variances) or transform your data.</a:t>
            </a:r>
          </a:p>
        </p:txBody>
      </p:sp>
      <p:grpSp>
        <p:nvGrpSpPr>
          <p:cNvPr name="Group 29" id="29"/>
          <p:cNvGrpSpPr/>
          <p:nvPr/>
        </p:nvGrpSpPr>
        <p:grpSpPr>
          <a:xfrm rot="0">
            <a:off x="952500" y="8953500"/>
            <a:ext cx="16383000" cy="666750"/>
            <a:chOff x="0" y="0"/>
            <a:chExt cx="21844000" cy="889000"/>
          </a:xfrm>
        </p:grpSpPr>
        <p:sp>
          <p:nvSpPr>
            <p:cNvPr name="Freeform 30" id="30"/>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1A2E5A"/>
            </a:solidFill>
          </p:spPr>
        </p:sp>
      </p:grpSp>
      <p:sp>
        <p:nvSpPr>
          <p:cNvPr name="TextBox 31" id="31"/>
          <p:cNvSpPr txBox="true"/>
          <p:nvPr/>
        </p:nvSpPr>
        <p:spPr>
          <a:xfrm rot="0">
            <a:off x="1524000" y="9134475"/>
            <a:ext cx="152400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Telegraf Bold"/>
                <a:ea typeface="Telegraf Bold"/>
                <a:cs typeface="Telegraf Bold"/>
                <a:sym typeface="Telegraf Bold"/>
              </a:rPr>
              <a:t>Unequal variances distort F. Always run Levene's test before interpreting ANOVA results.</a:t>
            </a:r>
          </a:p>
        </p:txBody>
      </p:sp>
      <p:sp>
        <p:nvSpPr>
          <p:cNvPr name="TextBox 32" id="32"/>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28.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One-Way ANOVA</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28</a:t>
            </a:r>
          </a:p>
        </p:txBody>
      </p:sp>
      <p:sp>
        <p:nvSpPr>
          <p:cNvPr name="TextBox 6" id="6"/>
          <p:cNvSpPr txBox="true"/>
          <p:nvPr/>
        </p:nvSpPr>
        <p:spPr>
          <a:xfrm rot="0">
            <a:off x="952500" y="1038225"/>
            <a:ext cx="16383000" cy="337185"/>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The simplest form of ANOVA: comparing means across multiple groups using one independent variable.</a:t>
            </a:r>
          </a:p>
        </p:txBody>
      </p:sp>
      <p:grpSp>
        <p:nvGrpSpPr>
          <p:cNvPr name="Group 7" id="7"/>
          <p:cNvGrpSpPr/>
          <p:nvPr/>
        </p:nvGrpSpPr>
        <p:grpSpPr>
          <a:xfrm rot="0">
            <a:off x="952500" y="1666875"/>
            <a:ext cx="16383000" cy="1238250"/>
            <a:chOff x="0" y="0"/>
            <a:chExt cx="21844000" cy="1651000"/>
          </a:xfrm>
        </p:grpSpPr>
        <p:sp>
          <p:nvSpPr>
            <p:cNvPr name="Freeform 8" id="8"/>
            <p:cNvSpPr/>
            <p:nvPr/>
          </p:nvSpPr>
          <p:spPr>
            <a:xfrm flipH="false" flipV="false" rot="0">
              <a:off x="0" y="0"/>
              <a:ext cx="21844000" cy="1651000"/>
            </a:xfrm>
            <a:custGeom>
              <a:avLst/>
              <a:gdLst/>
              <a:ahLst/>
              <a:cxnLst/>
              <a:rect r="r" b="b" t="t" l="l"/>
              <a:pathLst>
                <a:path h="1651000" w="21844000">
                  <a:moveTo>
                    <a:pt x="165100" y="0"/>
                  </a:moveTo>
                  <a:lnTo>
                    <a:pt x="21678900" y="0"/>
                  </a:lnTo>
                  <a:cubicBezTo>
                    <a:pt x="21770082" y="0"/>
                    <a:pt x="21844000" y="73918"/>
                    <a:pt x="21844000" y="165100"/>
                  </a:cubicBezTo>
                  <a:lnTo>
                    <a:pt x="21844000" y="1485900"/>
                  </a:lnTo>
                  <a:cubicBezTo>
                    <a:pt x="21844000" y="1577082"/>
                    <a:pt x="21770082" y="1651000"/>
                    <a:pt x="21678900" y="1651000"/>
                  </a:cubicBezTo>
                  <a:lnTo>
                    <a:pt x="165100" y="1651000"/>
                  </a:lnTo>
                  <a:cubicBezTo>
                    <a:pt x="73918" y="1651000"/>
                    <a:pt x="0" y="1577082"/>
                    <a:pt x="0" y="1485900"/>
                  </a:cubicBezTo>
                  <a:lnTo>
                    <a:pt x="0" y="165100"/>
                  </a:lnTo>
                  <a:cubicBezTo>
                    <a:pt x="0" y="73918"/>
                    <a:pt x="73918" y="0"/>
                    <a:pt x="165100" y="0"/>
                  </a:cubicBezTo>
                  <a:close/>
                </a:path>
              </a:pathLst>
            </a:custGeom>
            <a:solidFill>
              <a:srgbClr val="EEF2FF"/>
            </a:solidFill>
            <a:ln w="28575" cap="sq">
              <a:solidFill>
                <a:srgbClr val="2145B2"/>
              </a:solidFill>
              <a:prstDash val="solid"/>
              <a:miter/>
            </a:ln>
          </p:spPr>
        </p:sp>
      </p:grpSp>
      <p:sp>
        <p:nvSpPr>
          <p:cNvPr name="TextBox 9" id="9"/>
          <p:cNvSpPr txBox="true"/>
          <p:nvPr/>
        </p:nvSpPr>
        <p:spPr>
          <a:xfrm rot="0">
            <a:off x="1190625" y="1809750"/>
            <a:ext cx="3810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2145B2"/>
                </a:solidFill>
                <a:latin typeface="Telegraf Bold"/>
                <a:ea typeface="Telegraf Bold"/>
                <a:cs typeface="Telegraf Bold"/>
                <a:sym typeface="Telegraf Bold"/>
              </a:rPr>
              <a:t>Key Concept</a:t>
            </a:r>
          </a:p>
        </p:txBody>
      </p:sp>
      <p:sp>
        <p:nvSpPr>
          <p:cNvPr name="TextBox 10" id="10"/>
          <p:cNvSpPr txBox="true"/>
          <p:nvPr/>
        </p:nvSpPr>
        <p:spPr>
          <a:xfrm rot="0">
            <a:off x="1524000" y="2209800"/>
            <a:ext cx="15240000" cy="404495"/>
          </a:xfrm>
          <a:prstGeom prst="rect">
            <a:avLst/>
          </a:prstGeom>
        </p:spPr>
        <p:txBody>
          <a:bodyPr anchor="t" rtlCol="false" tIns="0" lIns="0" bIns="0" rIns="0">
            <a:spAutoFit/>
          </a:bodyPr>
          <a:lstStyle/>
          <a:p>
            <a:pPr algn="ctr" marL="0" indent="0" lvl="0">
              <a:lnSpc>
                <a:spcPts val="2799"/>
              </a:lnSpc>
              <a:spcBef>
                <a:spcPct val="0"/>
              </a:spcBef>
            </a:pPr>
            <a:r>
              <a:rPr lang="en-US" b="true" sz="2799" strike="noStrike" u="none">
                <a:solidFill>
                  <a:srgbClr val="1A2E5A"/>
                </a:solidFill>
                <a:latin typeface="Telegraf Bold"/>
                <a:ea typeface="Telegraf Bold"/>
                <a:cs typeface="Telegraf Bold"/>
                <a:sym typeface="Telegraf Bold"/>
              </a:rPr>
              <a:t>One factor = one grouping variable</a:t>
            </a:r>
          </a:p>
        </p:txBody>
      </p:sp>
      <p:sp>
        <p:nvSpPr>
          <p:cNvPr name="TextBox 11" id="11"/>
          <p:cNvSpPr txBox="true"/>
          <p:nvPr/>
        </p:nvSpPr>
        <p:spPr>
          <a:xfrm rot="0">
            <a:off x="1524000" y="2571750"/>
            <a:ext cx="15240000" cy="285750"/>
          </a:xfrm>
          <a:prstGeom prst="rect">
            <a:avLst/>
          </a:prstGeom>
        </p:spPr>
        <p:txBody>
          <a:bodyPr anchor="t" rtlCol="false" tIns="0" lIns="0" bIns="0" rIns="0">
            <a:spAutoFit/>
          </a:bodyPr>
          <a:lstStyle/>
          <a:p>
            <a:pPr algn="ctr" marL="0" indent="0" lvl="0">
              <a:lnSpc>
                <a:spcPts val="2279"/>
              </a:lnSpc>
              <a:spcBef>
                <a:spcPct val="0"/>
              </a:spcBef>
            </a:pPr>
            <a:r>
              <a:rPr lang="en-US" sz="1899" strike="noStrike" u="none">
                <a:solidFill>
                  <a:srgbClr val="555555"/>
                </a:solidFill>
                <a:latin typeface="Aileron"/>
                <a:ea typeface="Aileron"/>
                <a:cs typeface="Aileron"/>
                <a:sym typeface="Aileron"/>
              </a:rPr>
              <a:t>Example: App Type (A, B, C) is the single factor used to group participants.</a:t>
            </a:r>
          </a:p>
        </p:txBody>
      </p:sp>
      <p:sp>
        <p:nvSpPr>
          <p:cNvPr name="TextBox 12" id="12"/>
          <p:cNvSpPr txBox="true"/>
          <p:nvPr/>
        </p:nvSpPr>
        <p:spPr>
          <a:xfrm rot="0">
            <a:off x="952500" y="3162300"/>
            <a:ext cx="762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What is One-Way ANOVA?</a:t>
            </a:r>
          </a:p>
        </p:txBody>
      </p:sp>
      <p:sp>
        <p:nvSpPr>
          <p:cNvPr name="TextBox 13" id="13"/>
          <p:cNvSpPr txBox="true"/>
          <p:nvPr/>
        </p:nvSpPr>
        <p:spPr>
          <a:xfrm rot="0">
            <a:off x="952500" y="3467100"/>
            <a:ext cx="16383000" cy="689610"/>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333333"/>
                </a:solidFill>
                <a:latin typeface="Aileron"/>
                <a:ea typeface="Aileron"/>
                <a:cs typeface="Aileron"/>
                <a:sym typeface="Aileron"/>
              </a:rPr>
              <a:t>One-Way ANOVA compares the means of 3 or more groups that differ on ONE independent variable (factor). It tests whether at least one group mean is significantly different from the others.</a:t>
            </a:r>
          </a:p>
        </p:txBody>
      </p:sp>
      <p:sp>
        <p:nvSpPr>
          <p:cNvPr name="TextBox 14" id="14"/>
          <p:cNvSpPr txBox="true"/>
          <p:nvPr/>
        </p:nvSpPr>
        <p:spPr>
          <a:xfrm rot="0">
            <a:off x="952500" y="4305300"/>
            <a:ext cx="381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Structure</a:t>
            </a:r>
          </a:p>
        </p:txBody>
      </p:sp>
      <p:grpSp>
        <p:nvGrpSpPr>
          <p:cNvPr name="Group 15" id="15"/>
          <p:cNvGrpSpPr/>
          <p:nvPr/>
        </p:nvGrpSpPr>
        <p:grpSpPr>
          <a:xfrm rot="0">
            <a:off x="952500" y="4714875"/>
            <a:ext cx="4762500" cy="1143000"/>
            <a:chOff x="0" y="0"/>
            <a:chExt cx="6350000" cy="1524000"/>
          </a:xfrm>
        </p:grpSpPr>
        <p:sp>
          <p:nvSpPr>
            <p:cNvPr name="Freeform 16" id="16"/>
            <p:cNvSpPr/>
            <p:nvPr/>
          </p:nvSpPr>
          <p:spPr>
            <a:xfrm flipH="false" flipV="false" rot="0">
              <a:off x="0" y="0"/>
              <a:ext cx="6350000" cy="1524000"/>
            </a:xfrm>
            <a:custGeom>
              <a:avLst/>
              <a:gdLst/>
              <a:ahLst/>
              <a:cxnLst/>
              <a:rect r="r" b="b" t="t" l="l"/>
              <a:pathLst>
                <a:path h="1524000" w="6350000">
                  <a:moveTo>
                    <a:pt x="152400" y="0"/>
                  </a:moveTo>
                  <a:lnTo>
                    <a:pt x="6197600" y="0"/>
                  </a:lnTo>
                  <a:cubicBezTo>
                    <a:pt x="6281768" y="0"/>
                    <a:pt x="6350000" y="68232"/>
                    <a:pt x="6350000" y="152400"/>
                  </a:cubicBezTo>
                  <a:lnTo>
                    <a:pt x="6350000" y="1371600"/>
                  </a:lnTo>
                  <a:cubicBezTo>
                    <a:pt x="6350000" y="1455768"/>
                    <a:pt x="6281768" y="1524000"/>
                    <a:pt x="619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FFFFF"/>
            </a:solidFill>
            <a:ln w="28575" cap="sq">
              <a:solidFill>
                <a:srgbClr val="2145B2"/>
              </a:solidFill>
              <a:prstDash val="solid"/>
              <a:miter/>
            </a:ln>
          </p:spPr>
        </p:sp>
      </p:grpSp>
      <p:sp>
        <p:nvSpPr>
          <p:cNvPr name="TextBox 17" id="17"/>
          <p:cNvSpPr txBox="true"/>
          <p:nvPr/>
        </p:nvSpPr>
        <p:spPr>
          <a:xfrm rot="0">
            <a:off x="1143000" y="4914900"/>
            <a:ext cx="4381500" cy="356235"/>
          </a:xfrm>
          <a:prstGeom prst="rect">
            <a:avLst/>
          </a:prstGeom>
        </p:spPr>
        <p:txBody>
          <a:bodyPr anchor="t" rtlCol="false" tIns="0" lIns="0" bIns="0" rIns="0">
            <a:spAutoFit/>
          </a:bodyPr>
          <a:lstStyle/>
          <a:p>
            <a:pPr algn="ctr" marL="0" indent="0" lvl="0">
              <a:lnSpc>
                <a:spcPts val="2400"/>
              </a:lnSpc>
              <a:spcBef>
                <a:spcPct val="0"/>
              </a:spcBef>
            </a:pPr>
            <a:r>
              <a:rPr lang="en-US" b="true" sz="2400" strike="noStrike" u="none">
                <a:solidFill>
                  <a:srgbClr val="2145B2"/>
                </a:solidFill>
                <a:latin typeface="Telegraf Bold"/>
                <a:ea typeface="Telegraf Bold"/>
                <a:cs typeface="Telegraf Bold"/>
                <a:sym typeface="Telegraf Bold"/>
              </a:rPr>
              <a:t>One Factor</a:t>
            </a:r>
          </a:p>
        </p:txBody>
      </p:sp>
      <p:sp>
        <p:nvSpPr>
          <p:cNvPr name="TextBox 18" id="18"/>
          <p:cNvSpPr txBox="true"/>
          <p:nvPr/>
        </p:nvSpPr>
        <p:spPr>
          <a:xfrm rot="0">
            <a:off x="1143000" y="5248275"/>
            <a:ext cx="4381500" cy="621030"/>
          </a:xfrm>
          <a:prstGeom prst="rect">
            <a:avLst/>
          </a:prstGeom>
        </p:spPr>
        <p:txBody>
          <a:bodyPr anchor="t" rtlCol="false" tIns="0" lIns="0" bIns="0" rIns="0">
            <a:spAutoFit/>
          </a:bodyPr>
          <a:lstStyle/>
          <a:p>
            <a:pPr algn="ctr" marL="0" indent="0" lvl="0">
              <a:lnSpc>
                <a:spcPts val="2520"/>
              </a:lnSpc>
              <a:spcBef>
                <a:spcPct val="0"/>
              </a:spcBef>
            </a:pPr>
            <a:r>
              <a:rPr lang="en-US" sz="1800" strike="noStrike" u="none">
                <a:solidFill>
                  <a:srgbClr val="555555"/>
                </a:solidFill>
                <a:latin typeface="Aileron"/>
                <a:ea typeface="Aileron"/>
                <a:cs typeface="Aileron"/>
                <a:sym typeface="Aileron"/>
              </a:rPr>
              <a:t>= One grouping variable</a:t>
            </a:r>
          </a:p>
          <a:p>
            <a:pPr algn="ctr" marL="0" indent="0" lvl="0">
              <a:lnSpc>
                <a:spcPts val="2520"/>
              </a:lnSpc>
              <a:spcBef>
                <a:spcPct val="0"/>
              </a:spcBef>
            </a:pPr>
            <a:r>
              <a:rPr lang="en-US" sz="1800" strike="noStrike" u="none">
                <a:solidFill>
                  <a:srgbClr val="555555"/>
                </a:solidFill>
                <a:latin typeface="Aileron"/>
                <a:ea typeface="Aileron"/>
                <a:cs typeface="Aileron"/>
                <a:sym typeface="Aileron"/>
              </a:rPr>
              <a:t>e.g., App Type</a:t>
            </a:r>
          </a:p>
        </p:txBody>
      </p:sp>
      <p:sp>
        <p:nvSpPr>
          <p:cNvPr name="TextBox 19" id="19"/>
          <p:cNvSpPr txBox="true"/>
          <p:nvPr/>
        </p:nvSpPr>
        <p:spPr>
          <a:xfrm rot="0">
            <a:off x="5857875" y="5067300"/>
            <a:ext cx="476250" cy="447675"/>
          </a:xfrm>
          <a:prstGeom prst="rect">
            <a:avLst/>
          </a:prstGeom>
        </p:spPr>
        <p:txBody>
          <a:bodyPr anchor="t" rtlCol="false" tIns="0" lIns="0" bIns="0" rIns="0">
            <a:spAutoFit/>
          </a:bodyPr>
          <a:lstStyle/>
          <a:p>
            <a:pPr algn="ctr" marL="0" indent="0" lvl="0">
              <a:lnSpc>
                <a:spcPts val="3000"/>
              </a:lnSpc>
              <a:spcBef>
                <a:spcPct val="0"/>
              </a:spcBef>
            </a:pPr>
            <a:r>
              <a:rPr lang="en-US" sz="3000" strike="noStrike" u="none">
                <a:solidFill>
                  <a:srgbClr val="999999"/>
                </a:solidFill>
                <a:latin typeface="Telegraf"/>
                <a:ea typeface="Telegraf"/>
                <a:cs typeface="Telegraf"/>
                <a:sym typeface="Telegraf"/>
              </a:rPr>
              <a:t>→</a:t>
            </a:r>
          </a:p>
        </p:txBody>
      </p:sp>
      <p:grpSp>
        <p:nvGrpSpPr>
          <p:cNvPr name="Group 20" id="20"/>
          <p:cNvGrpSpPr/>
          <p:nvPr/>
        </p:nvGrpSpPr>
        <p:grpSpPr>
          <a:xfrm rot="0">
            <a:off x="6477000" y="4714875"/>
            <a:ext cx="4762500" cy="1143000"/>
            <a:chOff x="0" y="0"/>
            <a:chExt cx="6350000" cy="1524000"/>
          </a:xfrm>
        </p:grpSpPr>
        <p:sp>
          <p:nvSpPr>
            <p:cNvPr name="Freeform 21" id="21"/>
            <p:cNvSpPr/>
            <p:nvPr/>
          </p:nvSpPr>
          <p:spPr>
            <a:xfrm flipH="false" flipV="false" rot="0">
              <a:off x="0" y="0"/>
              <a:ext cx="6350000" cy="1524000"/>
            </a:xfrm>
            <a:custGeom>
              <a:avLst/>
              <a:gdLst/>
              <a:ahLst/>
              <a:cxnLst/>
              <a:rect r="r" b="b" t="t" l="l"/>
              <a:pathLst>
                <a:path h="1524000" w="6350000">
                  <a:moveTo>
                    <a:pt x="152400" y="0"/>
                  </a:moveTo>
                  <a:lnTo>
                    <a:pt x="6197600" y="0"/>
                  </a:lnTo>
                  <a:cubicBezTo>
                    <a:pt x="6281768" y="0"/>
                    <a:pt x="6350000" y="68232"/>
                    <a:pt x="6350000" y="152400"/>
                  </a:cubicBezTo>
                  <a:lnTo>
                    <a:pt x="6350000" y="1371600"/>
                  </a:lnTo>
                  <a:cubicBezTo>
                    <a:pt x="6350000" y="1455768"/>
                    <a:pt x="6281768" y="1524000"/>
                    <a:pt x="619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FFFFF"/>
            </a:solidFill>
            <a:ln w="28575" cap="sq">
              <a:solidFill>
                <a:srgbClr val="E67E22"/>
              </a:solidFill>
              <a:prstDash val="solid"/>
              <a:miter/>
            </a:ln>
          </p:spPr>
        </p:sp>
      </p:grpSp>
      <p:sp>
        <p:nvSpPr>
          <p:cNvPr name="TextBox 22" id="22"/>
          <p:cNvSpPr txBox="true"/>
          <p:nvPr/>
        </p:nvSpPr>
        <p:spPr>
          <a:xfrm rot="0">
            <a:off x="6667500" y="4914900"/>
            <a:ext cx="4381500" cy="356235"/>
          </a:xfrm>
          <a:prstGeom prst="rect">
            <a:avLst/>
          </a:prstGeom>
        </p:spPr>
        <p:txBody>
          <a:bodyPr anchor="t" rtlCol="false" tIns="0" lIns="0" bIns="0" rIns="0">
            <a:spAutoFit/>
          </a:bodyPr>
          <a:lstStyle/>
          <a:p>
            <a:pPr algn="ctr" marL="0" indent="0" lvl="0">
              <a:lnSpc>
                <a:spcPts val="2400"/>
              </a:lnSpc>
              <a:spcBef>
                <a:spcPct val="0"/>
              </a:spcBef>
            </a:pPr>
            <a:r>
              <a:rPr lang="en-US" b="true" sz="2400" strike="noStrike" u="none">
                <a:solidFill>
                  <a:srgbClr val="E67E22"/>
                </a:solidFill>
                <a:latin typeface="Telegraf Bold"/>
                <a:ea typeface="Telegraf Bold"/>
                <a:cs typeface="Telegraf Bold"/>
                <a:sym typeface="Telegraf Bold"/>
              </a:rPr>
              <a:t>Multiple Groups (Levels)</a:t>
            </a:r>
          </a:p>
        </p:txBody>
      </p:sp>
      <p:sp>
        <p:nvSpPr>
          <p:cNvPr name="TextBox 23" id="23"/>
          <p:cNvSpPr txBox="true"/>
          <p:nvPr/>
        </p:nvSpPr>
        <p:spPr>
          <a:xfrm rot="0">
            <a:off x="6667500" y="5248275"/>
            <a:ext cx="4381500" cy="621030"/>
          </a:xfrm>
          <a:prstGeom prst="rect">
            <a:avLst/>
          </a:prstGeom>
        </p:spPr>
        <p:txBody>
          <a:bodyPr anchor="t" rtlCol="false" tIns="0" lIns="0" bIns="0" rIns="0">
            <a:spAutoFit/>
          </a:bodyPr>
          <a:lstStyle/>
          <a:p>
            <a:pPr algn="ctr" marL="0" indent="0" lvl="0">
              <a:lnSpc>
                <a:spcPts val="2520"/>
              </a:lnSpc>
              <a:spcBef>
                <a:spcPct val="0"/>
              </a:spcBef>
            </a:pPr>
            <a:r>
              <a:rPr lang="en-US" sz="1800" strike="noStrike" u="none">
                <a:solidFill>
                  <a:srgbClr val="555555"/>
                </a:solidFill>
                <a:latin typeface="Aileron"/>
                <a:ea typeface="Aileron"/>
                <a:cs typeface="Aileron"/>
                <a:sym typeface="Aileron"/>
              </a:rPr>
              <a:t>= 3+ categories within that factor</a:t>
            </a:r>
          </a:p>
          <a:p>
            <a:pPr algn="ctr" marL="0" indent="0" lvl="0">
              <a:lnSpc>
                <a:spcPts val="2520"/>
              </a:lnSpc>
              <a:spcBef>
                <a:spcPct val="0"/>
              </a:spcBef>
            </a:pPr>
            <a:r>
              <a:rPr lang="en-US" sz="1800" strike="noStrike" u="none">
                <a:solidFill>
                  <a:srgbClr val="555555"/>
                </a:solidFill>
                <a:latin typeface="Aileron"/>
                <a:ea typeface="Aileron"/>
                <a:cs typeface="Aileron"/>
                <a:sym typeface="Aileron"/>
              </a:rPr>
              <a:t>e.g., App A, App B, App C</a:t>
            </a:r>
          </a:p>
        </p:txBody>
      </p:sp>
      <p:sp>
        <p:nvSpPr>
          <p:cNvPr name="TextBox 24" id="24"/>
          <p:cNvSpPr txBox="true"/>
          <p:nvPr/>
        </p:nvSpPr>
        <p:spPr>
          <a:xfrm rot="0">
            <a:off x="11382375" y="5067300"/>
            <a:ext cx="476250" cy="447675"/>
          </a:xfrm>
          <a:prstGeom prst="rect">
            <a:avLst/>
          </a:prstGeom>
        </p:spPr>
        <p:txBody>
          <a:bodyPr anchor="t" rtlCol="false" tIns="0" lIns="0" bIns="0" rIns="0">
            <a:spAutoFit/>
          </a:bodyPr>
          <a:lstStyle/>
          <a:p>
            <a:pPr algn="ctr" marL="0" indent="0" lvl="0">
              <a:lnSpc>
                <a:spcPts val="3000"/>
              </a:lnSpc>
              <a:spcBef>
                <a:spcPct val="0"/>
              </a:spcBef>
            </a:pPr>
            <a:r>
              <a:rPr lang="en-US" sz="3000" strike="noStrike" u="none">
                <a:solidFill>
                  <a:srgbClr val="999999"/>
                </a:solidFill>
                <a:latin typeface="Telegraf"/>
                <a:ea typeface="Telegraf"/>
                <a:cs typeface="Telegraf"/>
                <a:sym typeface="Telegraf"/>
              </a:rPr>
              <a:t>→</a:t>
            </a:r>
          </a:p>
        </p:txBody>
      </p:sp>
      <p:grpSp>
        <p:nvGrpSpPr>
          <p:cNvPr name="Group 25" id="25"/>
          <p:cNvGrpSpPr/>
          <p:nvPr/>
        </p:nvGrpSpPr>
        <p:grpSpPr>
          <a:xfrm rot="0">
            <a:off x="12001500" y="4714875"/>
            <a:ext cx="4762500" cy="1143000"/>
            <a:chOff x="0" y="0"/>
            <a:chExt cx="6350000" cy="1524000"/>
          </a:xfrm>
        </p:grpSpPr>
        <p:sp>
          <p:nvSpPr>
            <p:cNvPr name="Freeform 26" id="26"/>
            <p:cNvSpPr/>
            <p:nvPr/>
          </p:nvSpPr>
          <p:spPr>
            <a:xfrm flipH="false" flipV="false" rot="0">
              <a:off x="0" y="0"/>
              <a:ext cx="6350000" cy="1524000"/>
            </a:xfrm>
            <a:custGeom>
              <a:avLst/>
              <a:gdLst/>
              <a:ahLst/>
              <a:cxnLst/>
              <a:rect r="r" b="b" t="t" l="l"/>
              <a:pathLst>
                <a:path h="1524000" w="6350000">
                  <a:moveTo>
                    <a:pt x="152400" y="0"/>
                  </a:moveTo>
                  <a:lnTo>
                    <a:pt x="6197600" y="0"/>
                  </a:lnTo>
                  <a:cubicBezTo>
                    <a:pt x="6281768" y="0"/>
                    <a:pt x="6350000" y="68232"/>
                    <a:pt x="6350000" y="152400"/>
                  </a:cubicBezTo>
                  <a:lnTo>
                    <a:pt x="6350000" y="1371600"/>
                  </a:lnTo>
                  <a:cubicBezTo>
                    <a:pt x="6350000" y="1455768"/>
                    <a:pt x="6281768" y="1524000"/>
                    <a:pt x="6197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FFFFF"/>
            </a:solidFill>
            <a:ln w="28575" cap="sq">
              <a:solidFill>
                <a:srgbClr val="27AE60"/>
              </a:solidFill>
              <a:prstDash val="solid"/>
              <a:miter/>
            </a:ln>
          </p:spPr>
        </p:sp>
      </p:grpSp>
      <p:sp>
        <p:nvSpPr>
          <p:cNvPr name="TextBox 27" id="27"/>
          <p:cNvSpPr txBox="true"/>
          <p:nvPr/>
        </p:nvSpPr>
        <p:spPr>
          <a:xfrm rot="0">
            <a:off x="12192000" y="4914900"/>
            <a:ext cx="4381500" cy="356235"/>
          </a:xfrm>
          <a:prstGeom prst="rect">
            <a:avLst/>
          </a:prstGeom>
        </p:spPr>
        <p:txBody>
          <a:bodyPr anchor="t" rtlCol="false" tIns="0" lIns="0" bIns="0" rIns="0">
            <a:spAutoFit/>
          </a:bodyPr>
          <a:lstStyle/>
          <a:p>
            <a:pPr algn="ctr" marL="0" indent="0" lvl="0">
              <a:lnSpc>
                <a:spcPts val="2400"/>
              </a:lnSpc>
              <a:spcBef>
                <a:spcPct val="0"/>
              </a:spcBef>
            </a:pPr>
            <a:r>
              <a:rPr lang="en-US" b="true" sz="2400" strike="noStrike" u="none">
                <a:solidFill>
                  <a:srgbClr val="27AE60"/>
                </a:solidFill>
                <a:latin typeface="Telegraf Bold"/>
                <a:ea typeface="Telegraf Bold"/>
                <a:cs typeface="Telegraf Bold"/>
                <a:sym typeface="Telegraf Bold"/>
              </a:rPr>
              <a:t>Compare Means</a:t>
            </a:r>
          </a:p>
        </p:txBody>
      </p:sp>
      <p:sp>
        <p:nvSpPr>
          <p:cNvPr name="TextBox 28" id="28"/>
          <p:cNvSpPr txBox="true"/>
          <p:nvPr/>
        </p:nvSpPr>
        <p:spPr>
          <a:xfrm rot="0">
            <a:off x="12192000" y="5248275"/>
            <a:ext cx="4381500" cy="621030"/>
          </a:xfrm>
          <a:prstGeom prst="rect">
            <a:avLst/>
          </a:prstGeom>
        </p:spPr>
        <p:txBody>
          <a:bodyPr anchor="t" rtlCol="false" tIns="0" lIns="0" bIns="0" rIns="0">
            <a:spAutoFit/>
          </a:bodyPr>
          <a:lstStyle/>
          <a:p>
            <a:pPr algn="ctr" marL="0" indent="0" lvl="0">
              <a:lnSpc>
                <a:spcPts val="2520"/>
              </a:lnSpc>
              <a:spcBef>
                <a:spcPct val="0"/>
              </a:spcBef>
            </a:pPr>
            <a:r>
              <a:rPr lang="en-US" sz="1800" strike="noStrike" u="none">
                <a:solidFill>
                  <a:srgbClr val="555555"/>
                </a:solidFill>
                <a:latin typeface="Aileron"/>
                <a:ea typeface="Aileron"/>
                <a:cs typeface="Aileron"/>
                <a:sym typeface="Aileron"/>
              </a:rPr>
              <a:t>Are the group means</a:t>
            </a:r>
          </a:p>
          <a:p>
            <a:pPr algn="ctr" marL="0" indent="0" lvl="0">
              <a:lnSpc>
                <a:spcPts val="2520"/>
              </a:lnSpc>
              <a:spcBef>
                <a:spcPct val="0"/>
              </a:spcBef>
            </a:pPr>
            <a:r>
              <a:rPr lang="en-US" sz="1800" strike="noStrike" u="none">
                <a:solidFill>
                  <a:srgbClr val="555555"/>
                </a:solidFill>
                <a:latin typeface="Aileron"/>
                <a:ea typeface="Aileron"/>
                <a:cs typeface="Aileron"/>
                <a:sym typeface="Aileron"/>
              </a:rPr>
              <a:t>significantly different?</a:t>
            </a:r>
          </a:p>
        </p:txBody>
      </p:sp>
      <p:sp>
        <p:nvSpPr>
          <p:cNvPr name="TextBox 29" id="29"/>
          <p:cNvSpPr txBox="true"/>
          <p:nvPr/>
        </p:nvSpPr>
        <p:spPr>
          <a:xfrm rot="0">
            <a:off x="952500" y="6210300"/>
            <a:ext cx="381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Our Example</a:t>
            </a:r>
          </a:p>
        </p:txBody>
      </p:sp>
      <p:grpSp>
        <p:nvGrpSpPr>
          <p:cNvPr name="Group 30" id="30"/>
          <p:cNvGrpSpPr/>
          <p:nvPr/>
        </p:nvGrpSpPr>
        <p:grpSpPr>
          <a:xfrm rot="0">
            <a:off x="952500" y="6572250"/>
            <a:ext cx="16383000" cy="1143000"/>
            <a:chOff x="0" y="0"/>
            <a:chExt cx="21844000" cy="1524000"/>
          </a:xfrm>
        </p:grpSpPr>
        <p:sp>
          <p:nvSpPr>
            <p:cNvPr name="Freeform 31" id="31"/>
            <p:cNvSpPr/>
            <p:nvPr/>
          </p:nvSpPr>
          <p:spPr>
            <a:xfrm flipH="false" flipV="false" rot="0">
              <a:off x="0" y="0"/>
              <a:ext cx="21844000" cy="1524000"/>
            </a:xfrm>
            <a:custGeom>
              <a:avLst/>
              <a:gdLst/>
              <a:ahLst/>
              <a:cxnLst/>
              <a:rect r="r" b="b" t="t" l="l"/>
              <a:pathLst>
                <a:path h="1524000" w="21844000">
                  <a:moveTo>
                    <a:pt x="152400" y="0"/>
                  </a:moveTo>
                  <a:lnTo>
                    <a:pt x="21691600" y="0"/>
                  </a:lnTo>
                  <a:cubicBezTo>
                    <a:pt x="21775769" y="0"/>
                    <a:pt x="21844000" y="68232"/>
                    <a:pt x="21844000" y="152400"/>
                  </a:cubicBezTo>
                  <a:lnTo>
                    <a:pt x="21844000" y="1371600"/>
                  </a:lnTo>
                  <a:cubicBezTo>
                    <a:pt x="21844000" y="1455768"/>
                    <a:pt x="21775769" y="1524000"/>
                    <a:pt x="21691600" y="1524000"/>
                  </a:cubicBezTo>
                  <a:lnTo>
                    <a:pt x="152400" y="1524000"/>
                  </a:lnTo>
                  <a:cubicBezTo>
                    <a:pt x="68232" y="1524000"/>
                    <a:pt x="0" y="1455768"/>
                    <a:pt x="0" y="1371600"/>
                  </a:cubicBezTo>
                  <a:lnTo>
                    <a:pt x="0" y="152400"/>
                  </a:lnTo>
                  <a:cubicBezTo>
                    <a:pt x="0" y="68232"/>
                    <a:pt x="68232" y="0"/>
                    <a:pt x="152400" y="0"/>
                  </a:cubicBezTo>
                  <a:close/>
                </a:path>
              </a:pathLst>
            </a:custGeom>
            <a:solidFill>
              <a:srgbClr val="F5F7FA"/>
            </a:solidFill>
            <a:ln w="19050" cap="sq">
              <a:solidFill>
                <a:srgbClr val="D0D5DD"/>
              </a:solidFill>
              <a:prstDash val="solid"/>
              <a:miter/>
            </a:ln>
          </p:spPr>
        </p:sp>
      </p:grpSp>
      <p:sp>
        <p:nvSpPr>
          <p:cNvPr name="TextBox 32" id="32"/>
          <p:cNvSpPr txBox="true"/>
          <p:nvPr/>
        </p:nvSpPr>
        <p:spPr>
          <a:xfrm rot="0">
            <a:off x="1524000" y="6600825"/>
            <a:ext cx="15240000" cy="1017270"/>
          </a:xfrm>
          <a:prstGeom prst="rect">
            <a:avLst/>
          </a:prstGeom>
        </p:spPr>
        <p:txBody>
          <a:bodyPr anchor="t" rtlCol="false" tIns="0" lIns="0" bIns="0" rIns="0">
            <a:spAutoFit/>
          </a:bodyPr>
          <a:lstStyle/>
          <a:p>
            <a:pPr algn="ctr" marL="0" indent="0" lvl="0">
              <a:lnSpc>
                <a:spcPts val="2700"/>
              </a:lnSpc>
              <a:spcBef>
                <a:spcPct val="0"/>
              </a:spcBef>
            </a:pPr>
            <a:r>
              <a:rPr lang="en-US" b="true" sz="1800" strike="noStrike" u="none">
                <a:solidFill>
                  <a:srgbClr val="333333"/>
                </a:solidFill>
                <a:latin typeface="Aileron Bold"/>
                <a:ea typeface="Aileron Bold"/>
                <a:cs typeface="Aileron Bold"/>
                <a:sym typeface="Aileron Bold"/>
              </a:rPr>
              <a:t>Factor:</a:t>
            </a:r>
            <a:r>
              <a:rPr lang="en-US" sz="1800" strike="noStrike" u="none">
                <a:solidFill>
                  <a:srgbClr val="333333"/>
                </a:solidFill>
                <a:latin typeface="Aileron"/>
                <a:ea typeface="Aileron"/>
                <a:cs typeface="Aileron"/>
                <a:sym typeface="Aileron"/>
              </a:rPr>
              <a:t> App Type (1 variable)     |     </a:t>
            </a:r>
            <a:r>
              <a:rPr lang="en-US" b="true" sz="1800" strike="noStrike" u="none">
                <a:solidFill>
                  <a:srgbClr val="333333"/>
                </a:solidFill>
                <a:latin typeface="Aileron Bold"/>
                <a:ea typeface="Aileron Bold"/>
                <a:cs typeface="Aileron Bold"/>
                <a:sym typeface="Aileron Bold"/>
              </a:rPr>
              <a:t>Levels:</a:t>
            </a:r>
            <a:r>
              <a:rPr lang="en-US" sz="1800" strike="noStrike" u="none">
                <a:solidFill>
                  <a:srgbClr val="333333"/>
                </a:solidFill>
                <a:latin typeface="Aileron"/>
                <a:ea typeface="Aileron"/>
                <a:cs typeface="Aileron"/>
                <a:sym typeface="Aileron"/>
              </a:rPr>
              <a:t> App A, App B, App C (3 groups)     |     </a:t>
            </a:r>
            <a:r>
              <a:rPr lang="en-US" b="true" sz="1800" strike="noStrike" u="none">
                <a:solidFill>
                  <a:srgbClr val="333333"/>
                </a:solidFill>
                <a:latin typeface="Aileron Bold"/>
                <a:ea typeface="Aileron Bold"/>
                <a:cs typeface="Aileron Bold"/>
                <a:sym typeface="Aileron Bold"/>
              </a:rPr>
              <a:t>DV:</a:t>
            </a:r>
            <a:r>
              <a:rPr lang="en-US" sz="1800" strike="noStrike" u="none">
                <a:solidFill>
                  <a:srgbClr val="333333"/>
                </a:solidFill>
                <a:latin typeface="Aileron"/>
                <a:ea typeface="Aileron"/>
                <a:cs typeface="Aileron"/>
                <a:sym typeface="Aileron"/>
              </a:rPr>
              <a:t> Satisfaction Score</a:t>
            </a:r>
          </a:p>
          <a:p>
            <a:pPr algn="ctr" marL="0" indent="0" lvl="0">
              <a:lnSpc>
                <a:spcPts val="2700"/>
              </a:lnSpc>
              <a:spcBef>
                <a:spcPct val="0"/>
              </a:spcBef>
            </a:pPr>
          </a:p>
          <a:p>
            <a:pPr algn="ctr" marL="0" indent="0" lvl="0">
              <a:lnSpc>
                <a:spcPts val="2700"/>
              </a:lnSpc>
              <a:spcBef>
                <a:spcPct val="0"/>
              </a:spcBef>
            </a:pPr>
            <a:r>
              <a:rPr lang="en-US" sz="1800" strike="noStrike" u="none">
                <a:solidFill>
                  <a:srgbClr val="333333"/>
                </a:solidFill>
                <a:latin typeface="Aileron"/>
                <a:ea typeface="Aileron"/>
                <a:cs typeface="Aileron"/>
                <a:sym typeface="Aileron"/>
              </a:rPr>
              <a:t>Question: Does satisfaction differ significantly across the three app types?</a:t>
            </a:r>
          </a:p>
        </p:txBody>
      </p:sp>
      <p:grpSp>
        <p:nvGrpSpPr>
          <p:cNvPr name="Group 33" id="33"/>
          <p:cNvGrpSpPr/>
          <p:nvPr/>
        </p:nvGrpSpPr>
        <p:grpSpPr>
          <a:xfrm rot="0">
            <a:off x="952500" y="7810500"/>
            <a:ext cx="16383000" cy="762000"/>
            <a:chOff x="0" y="0"/>
            <a:chExt cx="21844000" cy="1016000"/>
          </a:xfrm>
        </p:grpSpPr>
        <p:sp>
          <p:nvSpPr>
            <p:cNvPr name="Freeform 34" id="34"/>
            <p:cNvSpPr/>
            <p:nvPr/>
          </p:nvSpPr>
          <p:spPr>
            <a:xfrm flipH="false" flipV="false" rot="0">
              <a:off x="0" y="0"/>
              <a:ext cx="21844000" cy="1016000"/>
            </a:xfrm>
            <a:custGeom>
              <a:avLst/>
              <a:gdLst/>
              <a:ahLst/>
              <a:cxnLst/>
              <a:rect r="r" b="b" t="t" l="l"/>
              <a:pathLst>
                <a:path h="1016000" w="21844000">
                  <a:moveTo>
                    <a:pt x="101600" y="0"/>
                  </a:moveTo>
                  <a:lnTo>
                    <a:pt x="21742400" y="0"/>
                  </a:lnTo>
                  <a:cubicBezTo>
                    <a:pt x="21798513" y="0"/>
                    <a:pt x="21844000" y="45488"/>
                    <a:pt x="21844000" y="101600"/>
                  </a:cubicBezTo>
                  <a:lnTo>
                    <a:pt x="21844000" y="914400"/>
                  </a:lnTo>
                  <a:cubicBezTo>
                    <a:pt x="21844000" y="970512"/>
                    <a:pt x="21798513" y="1016000"/>
                    <a:pt x="21742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FFF3E0"/>
            </a:solidFill>
            <a:ln w="19050" cap="sq">
              <a:solidFill>
                <a:srgbClr val="E67E22"/>
              </a:solidFill>
              <a:prstDash val="solid"/>
              <a:miter/>
            </a:ln>
          </p:spPr>
        </p:sp>
      </p:grpSp>
      <p:sp>
        <p:nvSpPr>
          <p:cNvPr name="TextBox 35" id="35"/>
          <p:cNvSpPr txBox="true"/>
          <p:nvPr/>
        </p:nvSpPr>
        <p:spPr>
          <a:xfrm rot="0">
            <a:off x="1524000" y="8048625"/>
            <a:ext cx="15240000" cy="285750"/>
          </a:xfrm>
          <a:prstGeom prst="rect">
            <a:avLst/>
          </a:prstGeom>
        </p:spPr>
        <p:txBody>
          <a:bodyPr anchor="t" rtlCol="false" tIns="0" lIns="0" bIns="0" rIns="0">
            <a:spAutoFit/>
          </a:bodyPr>
          <a:lstStyle/>
          <a:p>
            <a:pPr algn="ctr" marL="0" indent="0" lvl="0">
              <a:lnSpc>
                <a:spcPts val="2279"/>
              </a:lnSpc>
              <a:spcBef>
                <a:spcPct val="0"/>
              </a:spcBef>
            </a:pPr>
            <a:r>
              <a:rPr lang="en-US" b="true" sz="1899" strike="noStrike" u="none">
                <a:solidFill>
                  <a:srgbClr val="333333"/>
                </a:solidFill>
                <a:latin typeface="Aileron Bold"/>
                <a:ea typeface="Aileron Bold"/>
                <a:cs typeface="Aileron Bold"/>
                <a:sym typeface="Aileron Bold"/>
              </a:rPr>
              <a:t>One-Way</a:t>
            </a:r>
            <a:r>
              <a:rPr lang="en-US" sz="1899" strike="noStrike" u="none">
                <a:solidFill>
                  <a:srgbClr val="333333"/>
                </a:solidFill>
                <a:latin typeface="Aileron"/>
                <a:ea typeface="Aileron"/>
                <a:cs typeface="Aileron"/>
                <a:sym typeface="Aileron"/>
              </a:rPr>
              <a:t> = 1 factor (e.g., app type)     vs     </a:t>
            </a:r>
            <a:r>
              <a:rPr lang="en-US" b="true" sz="1899" strike="noStrike" u="none">
                <a:solidFill>
                  <a:srgbClr val="333333"/>
                </a:solidFill>
                <a:latin typeface="Aileron Bold"/>
                <a:ea typeface="Aileron Bold"/>
                <a:cs typeface="Aileron Bold"/>
                <a:sym typeface="Aileron Bold"/>
              </a:rPr>
              <a:t>Two-Way</a:t>
            </a:r>
            <a:r>
              <a:rPr lang="en-US" sz="1899" strike="noStrike" u="none">
                <a:solidFill>
                  <a:srgbClr val="333333"/>
                </a:solidFill>
                <a:latin typeface="Aileron"/>
                <a:ea typeface="Aileron"/>
                <a:cs typeface="Aileron"/>
                <a:sym typeface="Aileron"/>
              </a:rPr>
              <a:t> = 2 factors (e.g., app type + gender)</a:t>
            </a:r>
          </a:p>
        </p:txBody>
      </p:sp>
      <p:grpSp>
        <p:nvGrpSpPr>
          <p:cNvPr name="Group 36" id="36"/>
          <p:cNvGrpSpPr/>
          <p:nvPr/>
        </p:nvGrpSpPr>
        <p:grpSpPr>
          <a:xfrm rot="0">
            <a:off x="952500" y="8858250"/>
            <a:ext cx="16383000" cy="666750"/>
            <a:chOff x="0" y="0"/>
            <a:chExt cx="21844000" cy="889000"/>
          </a:xfrm>
        </p:grpSpPr>
        <p:sp>
          <p:nvSpPr>
            <p:cNvPr name="Freeform 37" id="37"/>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1A2E5A"/>
            </a:solidFill>
          </p:spPr>
        </p:sp>
      </p:grpSp>
      <p:sp>
        <p:nvSpPr>
          <p:cNvPr name="TextBox 38" id="38"/>
          <p:cNvSpPr txBox="true"/>
          <p:nvPr/>
        </p:nvSpPr>
        <p:spPr>
          <a:xfrm rot="0">
            <a:off x="1524000" y="9039225"/>
            <a:ext cx="15240000" cy="313055"/>
          </a:xfrm>
          <a:prstGeom prst="rect">
            <a:avLst/>
          </a:prstGeom>
        </p:spPr>
        <p:txBody>
          <a:bodyPr anchor="t" rtlCol="false" tIns="0" lIns="0" bIns="0" rIns="0">
            <a:spAutoFit/>
          </a:bodyPr>
          <a:lstStyle/>
          <a:p>
            <a:pPr algn="ctr" marL="0" indent="0" lvl="0">
              <a:lnSpc>
                <a:spcPts val="2199"/>
              </a:lnSpc>
              <a:spcBef>
                <a:spcPct val="0"/>
              </a:spcBef>
            </a:pPr>
            <a:r>
              <a:rPr lang="en-US" b="true" sz="2199" strike="noStrike" u="none">
                <a:solidFill>
                  <a:srgbClr val="FFFFFF"/>
                </a:solidFill>
                <a:latin typeface="Telegraf Bold"/>
                <a:ea typeface="Telegraf Bold"/>
                <a:cs typeface="Telegraf Bold"/>
                <a:sym typeface="Telegraf Bold"/>
              </a:rPr>
              <a:t>One factor, multiple groups, one question: Are the means different?</a:t>
            </a:r>
          </a:p>
        </p:txBody>
      </p:sp>
      <p:sp>
        <p:nvSpPr>
          <p:cNvPr name="TextBox 39" id="39"/>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29.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Real Example of One-Way ANOVA</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29</a:t>
            </a:r>
          </a:p>
        </p:txBody>
      </p:sp>
      <p:sp>
        <p:nvSpPr>
          <p:cNvPr name="TextBox 6" id="6"/>
          <p:cNvSpPr txBox="true"/>
          <p:nvPr/>
        </p:nvSpPr>
        <p:spPr>
          <a:xfrm rot="0">
            <a:off x="952500" y="1038225"/>
            <a:ext cx="16383000" cy="337185"/>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A practical SI-oriented scenario showing how ANOVA supports real business decisions.</a:t>
            </a:r>
          </a:p>
        </p:txBody>
      </p:sp>
      <p:grpSp>
        <p:nvGrpSpPr>
          <p:cNvPr name="Group 7" id="7"/>
          <p:cNvGrpSpPr/>
          <p:nvPr/>
        </p:nvGrpSpPr>
        <p:grpSpPr>
          <a:xfrm rot="0">
            <a:off x="952500" y="1619250"/>
            <a:ext cx="16383000" cy="2190750"/>
            <a:chOff x="0" y="0"/>
            <a:chExt cx="21844000" cy="2921000"/>
          </a:xfrm>
        </p:grpSpPr>
        <p:sp>
          <p:nvSpPr>
            <p:cNvPr name="Freeform 8" id="8"/>
            <p:cNvSpPr/>
            <p:nvPr/>
          </p:nvSpPr>
          <p:spPr>
            <a:xfrm flipH="false" flipV="false" rot="0">
              <a:off x="0" y="0"/>
              <a:ext cx="21844000" cy="2921000"/>
            </a:xfrm>
            <a:custGeom>
              <a:avLst/>
              <a:gdLst/>
              <a:ahLst/>
              <a:cxnLst/>
              <a:rect r="r" b="b" t="t" l="l"/>
              <a:pathLst>
                <a:path h="2921000" w="21844000">
                  <a:moveTo>
                    <a:pt x="254000" y="0"/>
                  </a:moveTo>
                  <a:lnTo>
                    <a:pt x="21590000" y="0"/>
                  </a:lnTo>
                  <a:cubicBezTo>
                    <a:pt x="21730280" y="0"/>
                    <a:pt x="21844000" y="130778"/>
                    <a:pt x="21844000" y="292100"/>
                  </a:cubicBezTo>
                  <a:lnTo>
                    <a:pt x="21844000" y="2628900"/>
                  </a:lnTo>
                  <a:cubicBezTo>
                    <a:pt x="21844000" y="2790223"/>
                    <a:pt x="21730280" y="2921000"/>
                    <a:pt x="21590000" y="2921000"/>
                  </a:cubicBezTo>
                  <a:lnTo>
                    <a:pt x="254000" y="2921000"/>
                  </a:lnTo>
                  <a:cubicBezTo>
                    <a:pt x="113720" y="2921000"/>
                    <a:pt x="0" y="2790223"/>
                    <a:pt x="0" y="2628900"/>
                  </a:cubicBezTo>
                  <a:lnTo>
                    <a:pt x="0" y="292100"/>
                  </a:lnTo>
                  <a:cubicBezTo>
                    <a:pt x="0" y="130778"/>
                    <a:pt x="113720" y="0"/>
                    <a:pt x="254000" y="0"/>
                  </a:cubicBezTo>
                  <a:close/>
                </a:path>
              </a:pathLst>
            </a:custGeom>
            <a:solidFill>
              <a:srgbClr val="F5F7FA"/>
            </a:solidFill>
            <a:ln w="19050" cap="sq">
              <a:solidFill>
                <a:srgbClr val="D0D5DD"/>
              </a:solidFill>
              <a:prstDash val="solid"/>
              <a:miter/>
            </a:ln>
          </p:spPr>
        </p:sp>
      </p:grpSp>
      <p:sp>
        <p:nvSpPr>
          <p:cNvPr name="TextBox 9" id="9"/>
          <p:cNvSpPr txBox="true"/>
          <p:nvPr/>
        </p:nvSpPr>
        <p:spPr>
          <a:xfrm rot="0">
            <a:off x="1190625" y="1762125"/>
            <a:ext cx="3810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Scenario</a:t>
            </a:r>
          </a:p>
        </p:txBody>
      </p:sp>
      <p:sp>
        <p:nvSpPr>
          <p:cNvPr name="TextBox 10" id="10"/>
          <p:cNvSpPr txBox="true"/>
          <p:nvPr/>
        </p:nvSpPr>
        <p:spPr>
          <a:xfrm rot="0">
            <a:off x="1190625" y="2257425"/>
            <a:ext cx="15716250" cy="2053590"/>
          </a:xfrm>
          <a:prstGeom prst="rect">
            <a:avLst/>
          </a:prstGeom>
        </p:spPr>
        <p:txBody>
          <a:bodyPr anchor="t" rtlCol="false" tIns="0" lIns="0" bIns="0" rIns="0">
            <a:spAutoFit/>
          </a:bodyPr>
          <a:lstStyle/>
          <a:p>
            <a:pPr algn="l" marL="0" indent="0" lvl="0">
              <a:lnSpc>
                <a:spcPts val="2399"/>
              </a:lnSpc>
              <a:spcBef>
                <a:spcPct val="0"/>
              </a:spcBef>
            </a:pPr>
            <a:r>
              <a:rPr lang="en-US" sz="1599" strike="noStrike" u="none">
                <a:solidFill>
                  <a:srgbClr val="333333"/>
                </a:solidFill>
                <a:latin typeface="Aileron"/>
                <a:ea typeface="Aileron"/>
                <a:cs typeface="Aileron"/>
                <a:sym typeface="Aileron"/>
              </a:rPr>
              <a:t>A university IT department tested three server configurations to determine which provides the fastest response times.</a:t>
            </a:r>
          </a:p>
          <a:p>
            <a:pPr algn="l" marL="0" indent="0" lvl="0">
              <a:lnSpc>
                <a:spcPts val="2399"/>
              </a:lnSpc>
              <a:spcBef>
                <a:spcPct val="0"/>
              </a:spcBef>
            </a:pPr>
          </a:p>
          <a:p>
            <a:pPr algn="l" marL="0" indent="0" lvl="0">
              <a:lnSpc>
                <a:spcPts val="2399"/>
              </a:lnSpc>
              <a:spcBef>
                <a:spcPct val="0"/>
              </a:spcBef>
            </a:pPr>
            <a:r>
              <a:rPr lang="en-US" sz="1599" strike="noStrike" u="none">
                <a:solidFill>
                  <a:srgbClr val="333333"/>
                </a:solidFill>
                <a:latin typeface="Aileron"/>
                <a:ea typeface="Aileron"/>
                <a:cs typeface="Aileron"/>
                <a:sym typeface="Aileron"/>
              </a:rPr>
              <a:t>• Server A: Traditional architecture</a:t>
            </a:r>
          </a:p>
          <a:p>
            <a:pPr algn="l" marL="0" indent="0" lvl="0">
              <a:lnSpc>
                <a:spcPts val="2399"/>
              </a:lnSpc>
              <a:spcBef>
                <a:spcPct val="0"/>
              </a:spcBef>
            </a:pPr>
            <a:r>
              <a:rPr lang="en-US" sz="1599" strike="noStrike" u="none">
                <a:solidFill>
                  <a:srgbClr val="333333"/>
                </a:solidFill>
                <a:latin typeface="Aileron"/>
                <a:ea typeface="Aileron"/>
                <a:cs typeface="Aileron"/>
                <a:sym typeface="Aileron"/>
              </a:rPr>
              <a:t>• Server B: Load balancing</a:t>
            </a:r>
          </a:p>
          <a:p>
            <a:pPr algn="l" marL="0" indent="0" lvl="0">
              <a:lnSpc>
                <a:spcPts val="2399"/>
              </a:lnSpc>
              <a:spcBef>
                <a:spcPct val="0"/>
              </a:spcBef>
            </a:pPr>
            <a:r>
              <a:rPr lang="en-US" sz="1599" strike="noStrike" u="none">
                <a:solidFill>
                  <a:srgbClr val="333333"/>
                </a:solidFill>
                <a:latin typeface="Aileron"/>
                <a:ea typeface="Aileron"/>
                <a:cs typeface="Aileron"/>
                <a:sym typeface="Aileron"/>
              </a:rPr>
              <a:t>• Server C: Cloud-based infrastructure</a:t>
            </a:r>
          </a:p>
          <a:p>
            <a:pPr algn="l" marL="0" indent="0" lvl="0">
              <a:lnSpc>
                <a:spcPts val="2399"/>
              </a:lnSpc>
              <a:spcBef>
                <a:spcPct val="0"/>
              </a:spcBef>
            </a:pPr>
          </a:p>
          <a:p>
            <a:pPr algn="l" marL="0" indent="0" lvl="0">
              <a:lnSpc>
                <a:spcPts val="2399"/>
              </a:lnSpc>
              <a:spcBef>
                <a:spcPct val="0"/>
              </a:spcBef>
            </a:pPr>
            <a:r>
              <a:rPr lang="en-US" sz="1599" strike="noStrike" u="none">
                <a:solidFill>
                  <a:srgbClr val="333333"/>
                </a:solidFill>
                <a:latin typeface="Aileron"/>
                <a:ea typeface="Aileron"/>
                <a:cs typeface="Aileron"/>
                <a:sym typeface="Aileron"/>
              </a:rPr>
              <a:t>Each server was tested 30 times under identical conditions.</a:t>
            </a:r>
          </a:p>
        </p:txBody>
      </p:sp>
      <p:sp>
        <p:nvSpPr>
          <p:cNvPr name="TextBox 11" id="11"/>
          <p:cNvSpPr txBox="true"/>
          <p:nvPr/>
        </p:nvSpPr>
        <p:spPr>
          <a:xfrm rot="0">
            <a:off x="952500" y="4019550"/>
            <a:ext cx="381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Results</a:t>
            </a:r>
          </a:p>
        </p:txBody>
      </p:sp>
      <p:grpSp>
        <p:nvGrpSpPr>
          <p:cNvPr name="Group 12" id="12"/>
          <p:cNvGrpSpPr/>
          <p:nvPr/>
        </p:nvGrpSpPr>
        <p:grpSpPr>
          <a:xfrm rot="0">
            <a:off x="952500" y="4381500"/>
            <a:ext cx="5143500" cy="952500"/>
            <a:chOff x="0" y="0"/>
            <a:chExt cx="6858000" cy="1270000"/>
          </a:xfrm>
        </p:grpSpPr>
        <p:sp>
          <p:nvSpPr>
            <p:cNvPr name="Freeform 13" id="13"/>
            <p:cNvSpPr/>
            <p:nvPr/>
          </p:nvSpPr>
          <p:spPr>
            <a:xfrm flipH="false" flipV="false" rot="0">
              <a:off x="0" y="0"/>
              <a:ext cx="6858000" cy="1270000"/>
            </a:xfrm>
            <a:custGeom>
              <a:avLst/>
              <a:gdLst/>
              <a:ahLst/>
              <a:cxnLst/>
              <a:rect r="r" b="b" t="t" l="l"/>
              <a:pathLst>
                <a:path h="1270000" w="6858000">
                  <a:moveTo>
                    <a:pt x="127000" y="0"/>
                  </a:moveTo>
                  <a:lnTo>
                    <a:pt x="6731000" y="0"/>
                  </a:lnTo>
                  <a:cubicBezTo>
                    <a:pt x="6801140" y="0"/>
                    <a:pt x="6858000" y="56860"/>
                    <a:pt x="6858000" y="127000"/>
                  </a:cubicBezTo>
                  <a:lnTo>
                    <a:pt x="6858000" y="1143000"/>
                  </a:lnTo>
                  <a:cubicBezTo>
                    <a:pt x="6858000" y="1213140"/>
                    <a:pt x="6801140" y="1270000"/>
                    <a:pt x="6731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FFFFFF"/>
            </a:solidFill>
            <a:ln w="28575" cap="sq">
              <a:solidFill>
                <a:srgbClr val="2145B2"/>
              </a:solidFill>
              <a:prstDash val="solid"/>
              <a:miter/>
            </a:ln>
          </p:spPr>
        </p:sp>
      </p:grpSp>
      <p:sp>
        <p:nvSpPr>
          <p:cNvPr name="TextBox 14" id="14"/>
          <p:cNvSpPr txBox="true"/>
          <p:nvPr/>
        </p:nvSpPr>
        <p:spPr>
          <a:xfrm rot="0">
            <a:off x="1143000" y="4572000"/>
            <a:ext cx="47625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2145B2"/>
                </a:solidFill>
                <a:latin typeface="Telegraf Bold"/>
                <a:ea typeface="Telegraf Bold"/>
                <a:cs typeface="Telegraf Bold"/>
                <a:sym typeface="Telegraf Bold"/>
              </a:rPr>
              <a:t>Server A</a:t>
            </a:r>
            <a:r>
              <a:rPr lang="en-US" sz="2000" strike="noStrike" u="none">
                <a:solidFill>
                  <a:srgbClr val="2145B2"/>
                </a:solidFill>
                <a:latin typeface="Telegraf"/>
                <a:ea typeface="Telegraf"/>
                <a:cs typeface="Telegraf"/>
                <a:sym typeface="Telegraf"/>
              </a:rPr>
              <a:t> (Traditional)</a:t>
            </a:r>
          </a:p>
        </p:txBody>
      </p:sp>
      <p:sp>
        <p:nvSpPr>
          <p:cNvPr name="TextBox 15" id="15"/>
          <p:cNvSpPr txBox="true"/>
          <p:nvPr/>
        </p:nvSpPr>
        <p:spPr>
          <a:xfrm rot="0">
            <a:off x="1143000" y="4981575"/>
            <a:ext cx="4762500" cy="284480"/>
          </a:xfrm>
          <a:prstGeom prst="rect">
            <a:avLst/>
          </a:prstGeom>
        </p:spPr>
        <p:txBody>
          <a:bodyPr anchor="t" rtlCol="false" tIns="0" lIns="0" bIns="0" rIns="0">
            <a:spAutoFit/>
          </a:bodyPr>
          <a:lstStyle/>
          <a:p>
            <a:pPr algn="ctr" marL="0" indent="0" lvl="0">
              <a:lnSpc>
                <a:spcPts val="2199"/>
              </a:lnSpc>
              <a:spcBef>
                <a:spcPct val="0"/>
              </a:spcBef>
            </a:pPr>
            <a:r>
              <a:rPr lang="en-US" sz="2199" strike="noStrike" u="none">
                <a:solidFill>
                  <a:srgbClr val="333333"/>
                </a:solidFill>
                <a:latin typeface="Aileron"/>
                <a:ea typeface="Aileron"/>
                <a:cs typeface="Aileron"/>
                <a:sym typeface="Aileron"/>
              </a:rPr>
              <a:t>Mean: </a:t>
            </a:r>
            <a:r>
              <a:rPr lang="en-US" b="true" sz="2199" strike="noStrike" u="none">
                <a:solidFill>
                  <a:srgbClr val="333333"/>
                </a:solidFill>
                <a:latin typeface="Aileron Bold"/>
                <a:ea typeface="Aileron Bold"/>
                <a:cs typeface="Aileron Bold"/>
                <a:sym typeface="Aileron Bold"/>
              </a:rPr>
              <a:t>245 ms</a:t>
            </a:r>
          </a:p>
        </p:txBody>
      </p:sp>
      <p:grpSp>
        <p:nvGrpSpPr>
          <p:cNvPr name="Group 16" id="16"/>
          <p:cNvGrpSpPr/>
          <p:nvPr/>
        </p:nvGrpSpPr>
        <p:grpSpPr>
          <a:xfrm rot="0">
            <a:off x="6572250" y="4381500"/>
            <a:ext cx="5143500" cy="952500"/>
            <a:chOff x="0" y="0"/>
            <a:chExt cx="6858000" cy="1270000"/>
          </a:xfrm>
        </p:grpSpPr>
        <p:sp>
          <p:nvSpPr>
            <p:cNvPr name="Freeform 17" id="17"/>
            <p:cNvSpPr/>
            <p:nvPr/>
          </p:nvSpPr>
          <p:spPr>
            <a:xfrm flipH="false" flipV="false" rot="0">
              <a:off x="0" y="0"/>
              <a:ext cx="6858000" cy="1270000"/>
            </a:xfrm>
            <a:custGeom>
              <a:avLst/>
              <a:gdLst/>
              <a:ahLst/>
              <a:cxnLst/>
              <a:rect r="r" b="b" t="t" l="l"/>
              <a:pathLst>
                <a:path h="1270000" w="6858000">
                  <a:moveTo>
                    <a:pt x="127000" y="0"/>
                  </a:moveTo>
                  <a:lnTo>
                    <a:pt x="6731000" y="0"/>
                  </a:lnTo>
                  <a:cubicBezTo>
                    <a:pt x="6801140" y="0"/>
                    <a:pt x="6858000" y="56860"/>
                    <a:pt x="6858000" y="127000"/>
                  </a:cubicBezTo>
                  <a:lnTo>
                    <a:pt x="6858000" y="1143000"/>
                  </a:lnTo>
                  <a:cubicBezTo>
                    <a:pt x="6858000" y="1213140"/>
                    <a:pt x="6801140" y="1270000"/>
                    <a:pt x="6731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FFFFFF"/>
            </a:solidFill>
            <a:ln w="28575" cap="sq">
              <a:solidFill>
                <a:srgbClr val="27AE60"/>
              </a:solidFill>
              <a:prstDash val="solid"/>
              <a:miter/>
            </a:ln>
          </p:spPr>
        </p:sp>
      </p:grpSp>
      <p:sp>
        <p:nvSpPr>
          <p:cNvPr name="TextBox 18" id="18"/>
          <p:cNvSpPr txBox="true"/>
          <p:nvPr/>
        </p:nvSpPr>
        <p:spPr>
          <a:xfrm rot="0">
            <a:off x="6762750" y="4572000"/>
            <a:ext cx="47625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27AE60"/>
                </a:solidFill>
                <a:latin typeface="Telegraf Bold"/>
                <a:ea typeface="Telegraf Bold"/>
                <a:cs typeface="Telegraf Bold"/>
                <a:sym typeface="Telegraf Bold"/>
              </a:rPr>
              <a:t>Server B</a:t>
            </a:r>
            <a:r>
              <a:rPr lang="en-US" sz="2000" strike="noStrike" u="none">
                <a:solidFill>
                  <a:srgbClr val="27AE60"/>
                </a:solidFill>
                <a:latin typeface="Telegraf"/>
                <a:ea typeface="Telegraf"/>
                <a:cs typeface="Telegraf"/>
                <a:sym typeface="Telegraf"/>
              </a:rPr>
              <a:t> (Load Balancing)</a:t>
            </a:r>
          </a:p>
        </p:txBody>
      </p:sp>
      <p:sp>
        <p:nvSpPr>
          <p:cNvPr name="TextBox 19" id="19"/>
          <p:cNvSpPr txBox="true"/>
          <p:nvPr/>
        </p:nvSpPr>
        <p:spPr>
          <a:xfrm rot="0">
            <a:off x="6762750" y="4981575"/>
            <a:ext cx="4762500" cy="284480"/>
          </a:xfrm>
          <a:prstGeom prst="rect">
            <a:avLst/>
          </a:prstGeom>
        </p:spPr>
        <p:txBody>
          <a:bodyPr anchor="t" rtlCol="false" tIns="0" lIns="0" bIns="0" rIns="0">
            <a:spAutoFit/>
          </a:bodyPr>
          <a:lstStyle/>
          <a:p>
            <a:pPr algn="ctr" marL="0" indent="0" lvl="0">
              <a:lnSpc>
                <a:spcPts val="2199"/>
              </a:lnSpc>
              <a:spcBef>
                <a:spcPct val="0"/>
              </a:spcBef>
            </a:pPr>
            <a:r>
              <a:rPr lang="en-US" sz="2199" strike="noStrike" u="none">
                <a:solidFill>
                  <a:srgbClr val="333333"/>
                </a:solidFill>
                <a:latin typeface="Aileron"/>
                <a:ea typeface="Aileron"/>
                <a:cs typeface="Aileron"/>
                <a:sym typeface="Aileron"/>
              </a:rPr>
              <a:t>Mean: </a:t>
            </a:r>
            <a:r>
              <a:rPr lang="en-US" b="true" sz="2199" strike="noStrike" u="none">
                <a:solidFill>
                  <a:srgbClr val="333333"/>
                </a:solidFill>
                <a:latin typeface="Aileron Bold"/>
                <a:ea typeface="Aileron Bold"/>
                <a:cs typeface="Aileron Bold"/>
                <a:sym typeface="Aileron Bold"/>
              </a:rPr>
              <a:t>198 ms</a:t>
            </a:r>
          </a:p>
        </p:txBody>
      </p:sp>
      <p:grpSp>
        <p:nvGrpSpPr>
          <p:cNvPr name="Group 20" id="20"/>
          <p:cNvGrpSpPr/>
          <p:nvPr/>
        </p:nvGrpSpPr>
        <p:grpSpPr>
          <a:xfrm rot="0">
            <a:off x="12192000" y="4381500"/>
            <a:ext cx="5143500" cy="952500"/>
            <a:chOff x="0" y="0"/>
            <a:chExt cx="6858000" cy="1270000"/>
          </a:xfrm>
        </p:grpSpPr>
        <p:sp>
          <p:nvSpPr>
            <p:cNvPr name="Freeform 21" id="21"/>
            <p:cNvSpPr/>
            <p:nvPr/>
          </p:nvSpPr>
          <p:spPr>
            <a:xfrm flipH="false" flipV="false" rot="0">
              <a:off x="0" y="0"/>
              <a:ext cx="6858000" cy="1270000"/>
            </a:xfrm>
            <a:custGeom>
              <a:avLst/>
              <a:gdLst/>
              <a:ahLst/>
              <a:cxnLst/>
              <a:rect r="r" b="b" t="t" l="l"/>
              <a:pathLst>
                <a:path h="1270000" w="6858000">
                  <a:moveTo>
                    <a:pt x="127000" y="0"/>
                  </a:moveTo>
                  <a:lnTo>
                    <a:pt x="6731000" y="0"/>
                  </a:lnTo>
                  <a:cubicBezTo>
                    <a:pt x="6801140" y="0"/>
                    <a:pt x="6858000" y="56860"/>
                    <a:pt x="6858000" y="127000"/>
                  </a:cubicBezTo>
                  <a:lnTo>
                    <a:pt x="6858000" y="1143000"/>
                  </a:lnTo>
                  <a:cubicBezTo>
                    <a:pt x="6858000" y="1213140"/>
                    <a:pt x="6801140" y="1270000"/>
                    <a:pt x="6731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FFFFFF"/>
            </a:solidFill>
            <a:ln w="28575" cap="sq">
              <a:solidFill>
                <a:srgbClr val="E67E22"/>
              </a:solidFill>
              <a:prstDash val="solid"/>
              <a:miter/>
            </a:ln>
          </p:spPr>
        </p:sp>
      </p:grpSp>
      <p:sp>
        <p:nvSpPr>
          <p:cNvPr name="TextBox 22" id="22"/>
          <p:cNvSpPr txBox="true"/>
          <p:nvPr/>
        </p:nvSpPr>
        <p:spPr>
          <a:xfrm rot="0">
            <a:off x="12382500" y="4572000"/>
            <a:ext cx="47625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E67E22"/>
                </a:solidFill>
                <a:latin typeface="Telegraf Bold"/>
                <a:ea typeface="Telegraf Bold"/>
                <a:cs typeface="Telegraf Bold"/>
                <a:sym typeface="Telegraf Bold"/>
              </a:rPr>
              <a:t>Server C</a:t>
            </a:r>
            <a:r>
              <a:rPr lang="en-US" sz="2000" strike="noStrike" u="none">
                <a:solidFill>
                  <a:srgbClr val="E67E22"/>
                </a:solidFill>
                <a:latin typeface="Telegraf"/>
                <a:ea typeface="Telegraf"/>
                <a:cs typeface="Telegraf"/>
                <a:sym typeface="Telegraf"/>
              </a:rPr>
              <a:t> (Cloud-based)</a:t>
            </a:r>
          </a:p>
        </p:txBody>
      </p:sp>
      <p:sp>
        <p:nvSpPr>
          <p:cNvPr name="TextBox 23" id="23"/>
          <p:cNvSpPr txBox="true"/>
          <p:nvPr/>
        </p:nvSpPr>
        <p:spPr>
          <a:xfrm rot="0">
            <a:off x="12382500" y="4981575"/>
            <a:ext cx="4762500" cy="284480"/>
          </a:xfrm>
          <a:prstGeom prst="rect">
            <a:avLst/>
          </a:prstGeom>
        </p:spPr>
        <p:txBody>
          <a:bodyPr anchor="t" rtlCol="false" tIns="0" lIns="0" bIns="0" rIns="0">
            <a:spAutoFit/>
          </a:bodyPr>
          <a:lstStyle/>
          <a:p>
            <a:pPr algn="ctr" marL="0" indent="0" lvl="0">
              <a:lnSpc>
                <a:spcPts val="2199"/>
              </a:lnSpc>
              <a:spcBef>
                <a:spcPct val="0"/>
              </a:spcBef>
            </a:pPr>
            <a:r>
              <a:rPr lang="en-US" sz="2199" strike="noStrike" u="none">
                <a:solidFill>
                  <a:srgbClr val="333333"/>
                </a:solidFill>
                <a:latin typeface="Aileron"/>
                <a:ea typeface="Aileron"/>
                <a:cs typeface="Aileron"/>
                <a:sym typeface="Aileron"/>
              </a:rPr>
              <a:t>Mean: </a:t>
            </a:r>
            <a:r>
              <a:rPr lang="en-US" b="true" sz="2199" strike="noStrike" u="none">
                <a:solidFill>
                  <a:srgbClr val="333333"/>
                </a:solidFill>
                <a:latin typeface="Aileron Bold"/>
                <a:ea typeface="Aileron Bold"/>
                <a:cs typeface="Aileron Bold"/>
                <a:sym typeface="Aileron Bold"/>
              </a:rPr>
              <a:t>212 ms</a:t>
            </a:r>
          </a:p>
        </p:txBody>
      </p:sp>
      <p:grpSp>
        <p:nvGrpSpPr>
          <p:cNvPr name="Group 24" id="24"/>
          <p:cNvGrpSpPr/>
          <p:nvPr/>
        </p:nvGrpSpPr>
        <p:grpSpPr>
          <a:xfrm rot="0">
            <a:off x="952500" y="5619750"/>
            <a:ext cx="16383000" cy="762000"/>
            <a:chOff x="0" y="0"/>
            <a:chExt cx="21844000" cy="1016000"/>
          </a:xfrm>
        </p:grpSpPr>
        <p:sp>
          <p:nvSpPr>
            <p:cNvPr name="Freeform 25" id="25"/>
            <p:cNvSpPr/>
            <p:nvPr/>
          </p:nvSpPr>
          <p:spPr>
            <a:xfrm flipH="false" flipV="false" rot="0">
              <a:off x="0" y="0"/>
              <a:ext cx="21844000" cy="1016000"/>
            </a:xfrm>
            <a:custGeom>
              <a:avLst/>
              <a:gdLst/>
              <a:ahLst/>
              <a:cxnLst/>
              <a:rect r="r" b="b" t="t" l="l"/>
              <a:pathLst>
                <a:path h="1016000" w="21844000">
                  <a:moveTo>
                    <a:pt x="101600" y="0"/>
                  </a:moveTo>
                  <a:lnTo>
                    <a:pt x="21742400" y="0"/>
                  </a:lnTo>
                  <a:cubicBezTo>
                    <a:pt x="21798513" y="0"/>
                    <a:pt x="21844000" y="45488"/>
                    <a:pt x="21844000" y="101600"/>
                  </a:cubicBezTo>
                  <a:lnTo>
                    <a:pt x="21844000" y="914400"/>
                  </a:lnTo>
                  <a:cubicBezTo>
                    <a:pt x="21844000" y="970512"/>
                    <a:pt x="21798513" y="1016000"/>
                    <a:pt x="21742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EEF2FF"/>
            </a:solidFill>
            <a:ln w="19050" cap="sq">
              <a:solidFill>
                <a:srgbClr val="2145B2"/>
              </a:solidFill>
              <a:prstDash val="solid"/>
              <a:miter/>
            </a:ln>
          </p:spPr>
        </p:sp>
      </p:grpSp>
      <p:sp>
        <p:nvSpPr>
          <p:cNvPr name="TextBox 26" id="26"/>
          <p:cNvSpPr txBox="true"/>
          <p:nvPr/>
        </p:nvSpPr>
        <p:spPr>
          <a:xfrm rot="0">
            <a:off x="1524000" y="5838825"/>
            <a:ext cx="15240000" cy="314325"/>
          </a:xfrm>
          <a:prstGeom prst="rect">
            <a:avLst/>
          </a:prstGeom>
        </p:spPr>
        <p:txBody>
          <a:bodyPr anchor="t" rtlCol="false" tIns="0" lIns="0" bIns="0" rIns="0">
            <a:spAutoFit/>
          </a:bodyPr>
          <a:lstStyle/>
          <a:p>
            <a:pPr algn="ctr" marL="0" indent="0" lvl="0">
              <a:lnSpc>
                <a:spcPts val="2400"/>
              </a:lnSpc>
              <a:spcBef>
                <a:spcPct val="0"/>
              </a:spcBef>
            </a:pPr>
            <a:r>
              <a:rPr lang="en-US" b="true" sz="2000" strike="noStrike" u="none">
                <a:solidFill>
                  <a:srgbClr val="1A2E5A"/>
                </a:solidFill>
                <a:latin typeface="Aileron Bold"/>
                <a:ea typeface="Aileron Bold"/>
                <a:cs typeface="Aileron Bold"/>
                <a:sym typeface="Aileron Bold"/>
              </a:rPr>
              <a:t>ANOVA Question:</a:t>
            </a:r>
            <a:r>
              <a:rPr lang="en-US" sz="2000" strike="noStrike" u="none">
                <a:solidFill>
                  <a:srgbClr val="1A2E5A"/>
                </a:solidFill>
                <a:latin typeface="Aileron"/>
                <a:ea typeface="Aileron"/>
                <a:cs typeface="Aileron"/>
                <a:sym typeface="Aileron"/>
              </a:rPr>
              <a:t> Are these response time differences statistically significant, or just due to random variation?</a:t>
            </a:r>
          </a:p>
        </p:txBody>
      </p:sp>
      <p:sp>
        <p:nvSpPr>
          <p:cNvPr name="TextBox 27" id="27"/>
          <p:cNvSpPr txBox="true"/>
          <p:nvPr/>
        </p:nvSpPr>
        <p:spPr>
          <a:xfrm rot="0">
            <a:off x="952500" y="6686550"/>
            <a:ext cx="381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ANOVA Setup</a:t>
            </a:r>
          </a:p>
        </p:txBody>
      </p:sp>
      <p:grpSp>
        <p:nvGrpSpPr>
          <p:cNvPr name="Group 28" id="28"/>
          <p:cNvGrpSpPr/>
          <p:nvPr/>
        </p:nvGrpSpPr>
        <p:grpSpPr>
          <a:xfrm rot="0">
            <a:off x="952500" y="7048500"/>
            <a:ext cx="16383000" cy="857250"/>
            <a:chOff x="0" y="0"/>
            <a:chExt cx="21844000" cy="1143000"/>
          </a:xfrm>
        </p:grpSpPr>
        <p:sp>
          <p:nvSpPr>
            <p:cNvPr name="Freeform 29" id="29"/>
            <p:cNvSpPr/>
            <p:nvPr/>
          </p:nvSpPr>
          <p:spPr>
            <a:xfrm flipH="false" flipV="false" rot="0">
              <a:off x="0" y="0"/>
              <a:ext cx="21844000" cy="1143000"/>
            </a:xfrm>
            <a:custGeom>
              <a:avLst/>
              <a:gdLst/>
              <a:ahLst/>
              <a:cxnLst/>
              <a:rect r="r" b="b" t="t" l="l"/>
              <a:pathLst>
                <a:path h="1143000" w="21844000">
                  <a:moveTo>
                    <a:pt x="114300" y="0"/>
                  </a:moveTo>
                  <a:lnTo>
                    <a:pt x="21729700" y="0"/>
                  </a:lnTo>
                  <a:cubicBezTo>
                    <a:pt x="21792826" y="0"/>
                    <a:pt x="21844000" y="51174"/>
                    <a:pt x="21844000" y="114300"/>
                  </a:cubicBezTo>
                  <a:lnTo>
                    <a:pt x="21844000" y="1028700"/>
                  </a:lnTo>
                  <a:cubicBezTo>
                    <a:pt x="21844000" y="1091826"/>
                    <a:pt x="21792826" y="1143000"/>
                    <a:pt x="21729700" y="1143000"/>
                  </a:cubicBezTo>
                  <a:lnTo>
                    <a:pt x="114300" y="1143000"/>
                  </a:lnTo>
                  <a:cubicBezTo>
                    <a:pt x="51174" y="1143000"/>
                    <a:pt x="0" y="1091826"/>
                    <a:pt x="0" y="1028700"/>
                  </a:cubicBezTo>
                  <a:lnTo>
                    <a:pt x="0" y="114300"/>
                  </a:lnTo>
                  <a:cubicBezTo>
                    <a:pt x="0" y="51174"/>
                    <a:pt x="51174" y="0"/>
                    <a:pt x="114300" y="0"/>
                  </a:cubicBezTo>
                  <a:close/>
                </a:path>
              </a:pathLst>
            </a:custGeom>
            <a:solidFill>
              <a:srgbClr val="F5F7FA"/>
            </a:solidFill>
            <a:ln w="19050" cap="sq">
              <a:solidFill>
                <a:srgbClr val="D0D5DD"/>
              </a:solidFill>
              <a:prstDash val="solid"/>
              <a:miter/>
            </a:ln>
          </p:spPr>
        </p:sp>
      </p:grpSp>
      <p:sp>
        <p:nvSpPr>
          <p:cNvPr name="TextBox 30" id="30"/>
          <p:cNvSpPr txBox="true"/>
          <p:nvPr/>
        </p:nvSpPr>
        <p:spPr>
          <a:xfrm rot="0">
            <a:off x="1524000" y="7343775"/>
            <a:ext cx="15240000" cy="266700"/>
          </a:xfrm>
          <a:prstGeom prst="rect">
            <a:avLst/>
          </a:prstGeom>
        </p:spPr>
        <p:txBody>
          <a:bodyPr anchor="t" rtlCol="false" tIns="0" lIns="0" bIns="0" rIns="0">
            <a:spAutoFit/>
          </a:bodyPr>
          <a:lstStyle/>
          <a:p>
            <a:pPr algn="ctr" marL="0" indent="0" lvl="0">
              <a:lnSpc>
                <a:spcPts val="2160"/>
              </a:lnSpc>
              <a:spcBef>
                <a:spcPct val="0"/>
              </a:spcBef>
            </a:pPr>
            <a:r>
              <a:rPr lang="en-US" b="true" sz="1800" strike="noStrike" u="none">
                <a:solidFill>
                  <a:srgbClr val="333333"/>
                </a:solidFill>
                <a:latin typeface="Aileron Bold"/>
                <a:ea typeface="Aileron Bold"/>
                <a:cs typeface="Aileron Bold"/>
                <a:sym typeface="Aileron Bold"/>
              </a:rPr>
              <a:t>Factor:</a:t>
            </a:r>
            <a:r>
              <a:rPr lang="en-US" sz="1800" strike="noStrike" u="none">
                <a:solidFill>
                  <a:srgbClr val="333333"/>
                </a:solidFill>
                <a:latin typeface="Aileron"/>
                <a:ea typeface="Aileron"/>
                <a:cs typeface="Aileron"/>
                <a:sym typeface="Aileron"/>
              </a:rPr>
              <a:t> Server Configuration (1 variable)     |     </a:t>
            </a:r>
            <a:r>
              <a:rPr lang="en-US" b="true" sz="1800" strike="noStrike" u="none">
                <a:solidFill>
                  <a:srgbClr val="333333"/>
                </a:solidFill>
                <a:latin typeface="Aileron Bold"/>
                <a:ea typeface="Aileron Bold"/>
                <a:cs typeface="Aileron Bold"/>
                <a:sym typeface="Aileron Bold"/>
              </a:rPr>
              <a:t>Levels:</a:t>
            </a:r>
            <a:r>
              <a:rPr lang="en-US" sz="1800" strike="noStrike" u="none">
                <a:solidFill>
                  <a:srgbClr val="333333"/>
                </a:solidFill>
                <a:latin typeface="Aileron"/>
                <a:ea typeface="Aileron"/>
                <a:cs typeface="Aileron"/>
                <a:sym typeface="Aileron"/>
              </a:rPr>
              <a:t> A, B, C (3 groups)     |     </a:t>
            </a:r>
            <a:r>
              <a:rPr lang="en-US" b="true" sz="1800" strike="noStrike" u="none">
                <a:solidFill>
                  <a:srgbClr val="333333"/>
                </a:solidFill>
                <a:latin typeface="Aileron Bold"/>
                <a:ea typeface="Aileron Bold"/>
                <a:cs typeface="Aileron Bold"/>
                <a:sym typeface="Aileron Bold"/>
              </a:rPr>
              <a:t>DV:</a:t>
            </a:r>
            <a:r>
              <a:rPr lang="en-US" sz="1800" strike="noStrike" u="none">
                <a:solidFill>
                  <a:srgbClr val="333333"/>
                </a:solidFill>
                <a:latin typeface="Aileron"/>
                <a:ea typeface="Aileron"/>
                <a:cs typeface="Aileron"/>
                <a:sym typeface="Aileron"/>
              </a:rPr>
              <a:t> Response Time (ms)     |     </a:t>
            </a:r>
            <a:r>
              <a:rPr lang="en-US" b="true" sz="1800" strike="noStrike" u="none">
                <a:solidFill>
                  <a:srgbClr val="333333"/>
                </a:solidFill>
                <a:latin typeface="Aileron Bold"/>
                <a:ea typeface="Aileron Bold"/>
                <a:cs typeface="Aileron Bold"/>
                <a:sym typeface="Aileron Bold"/>
              </a:rPr>
              <a:t>n:</a:t>
            </a:r>
            <a:r>
              <a:rPr lang="en-US" sz="1800" strike="noStrike" u="none">
                <a:solidFill>
                  <a:srgbClr val="333333"/>
                </a:solidFill>
                <a:latin typeface="Aileron"/>
                <a:ea typeface="Aileron"/>
                <a:cs typeface="Aileron"/>
                <a:sym typeface="Aileron"/>
              </a:rPr>
              <a:t> 30 per group</a:t>
            </a:r>
          </a:p>
        </p:txBody>
      </p:sp>
      <p:grpSp>
        <p:nvGrpSpPr>
          <p:cNvPr name="Group 31" id="31"/>
          <p:cNvGrpSpPr/>
          <p:nvPr/>
        </p:nvGrpSpPr>
        <p:grpSpPr>
          <a:xfrm rot="0">
            <a:off x="952500" y="8048625"/>
            <a:ext cx="16383000" cy="762000"/>
            <a:chOff x="0" y="0"/>
            <a:chExt cx="21844000" cy="1016000"/>
          </a:xfrm>
        </p:grpSpPr>
        <p:sp>
          <p:nvSpPr>
            <p:cNvPr name="Freeform 32" id="32"/>
            <p:cNvSpPr/>
            <p:nvPr/>
          </p:nvSpPr>
          <p:spPr>
            <a:xfrm flipH="false" flipV="false" rot="0">
              <a:off x="0" y="0"/>
              <a:ext cx="21844000" cy="1016000"/>
            </a:xfrm>
            <a:custGeom>
              <a:avLst/>
              <a:gdLst/>
              <a:ahLst/>
              <a:cxnLst/>
              <a:rect r="r" b="b" t="t" l="l"/>
              <a:pathLst>
                <a:path h="1016000" w="21844000">
                  <a:moveTo>
                    <a:pt x="101600" y="0"/>
                  </a:moveTo>
                  <a:lnTo>
                    <a:pt x="21742400" y="0"/>
                  </a:lnTo>
                  <a:cubicBezTo>
                    <a:pt x="21798513" y="0"/>
                    <a:pt x="21844000" y="45488"/>
                    <a:pt x="21844000" y="101600"/>
                  </a:cubicBezTo>
                  <a:lnTo>
                    <a:pt x="21844000" y="914400"/>
                  </a:lnTo>
                  <a:cubicBezTo>
                    <a:pt x="21844000" y="970512"/>
                    <a:pt x="21798513" y="1016000"/>
                    <a:pt x="21742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FFF3E0"/>
            </a:solidFill>
            <a:ln w="28575" cap="sq">
              <a:solidFill>
                <a:srgbClr val="E67E22"/>
              </a:solidFill>
              <a:prstDash val="solid"/>
              <a:miter/>
            </a:ln>
          </p:spPr>
        </p:sp>
      </p:grpSp>
      <p:sp>
        <p:nvSpPr>
          <p:cNvPr name="TextBox 33" id="33"/>
          <p:cNvSpPr txBox="true"/>
          <p:nvPr/>
        </p:nvSpPr>
        <p:spPr>
          <a:xfrm rot="0">
            <a:off x="1524000" y="8277225"/>
            <a:ext cx="15240000" cy="313055"/>
          </a:xfrm>
          <a:prstGeom prst="rect">
            <a:avLst/>
          </a:prstGeom>
        </p:spPr>
        <p:txBody>
          <a:bodyPr anchor="t" rtlCol="false" tIns="0" lIns="0" bIns="0" rIns="0">
            <a:spAutoFit/>
          </a:bodyPr>
          <a:lstStyle/>
          <a:p>
            <a:pPr algn="ctr" marL="0" indent="0" lvl="0">
              <a:lnSpc>
                <a:spcPts val="2199"/>
              </a:lnSpc>
              <a:spcBef>
                <a:spcPct val="0"/>
              </a:spcBef>
            </a:pPr>
            <a:r>
              <a:rPr lang="en-US" b="true" sz="2199" strike="noStrike" u="none">
                <a:solidFill>
                  <a:srgbClr val="333333"/>
                </a:solidFill>
                <a:latin typeface="Telegraf Bold"/>
                <a:ea typeface="Telegraf Bold"/>
                <a:cs typeface="Telegraf Bold"/>
                <a:sym typeface="Telegraf Bold"/>
              </a:rPr>
              <a:t>Business Question:</a:t>
            </a:r>
            <a:r>
              <a:rPr lang="en-US" sz="2199" strike="noStrike" u="none">
                <a:solidFill>
                  <a:srgbClr val="333333"/>
                </a:solidFill>
                <a:latin typeface="Telegraf"/>
                <a:ea typeface="Telegraf"/>
                <a:cs typeface="Telegraf"/>
                <a:sym typeface="Telegraf"/>
              </a:rPr>
              <a:t> Which server configuration should be implemented?</a:t>
            </a:r>
          </a:p>
        </p:txBody>
      </p:sp>
      <p:grpSp>
        <p:nvGrpSpPr>
          <p:cNvPr name="Group 34" id="34"/>
          <p:cNvGrpSpPr/>
          <p:nvPr/>
        </p:nvGrpSpPr>
        <p:grpSpPr>
          <a:xfrm rot="0">
            <a:off x="952500" y="8905875"/>
            <a:ext cx="16383000" cy="666750"/>
            <a:chOff x="0" y="0"/>
            <a:chExt cx="21844000" cy="889000"/>
          </a:xfrm>
        </p:grpSpPr>
        <p:sp>
          <p:nvSpPr>
            <p:cNvPr name="Freeform 35" id="35"/>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1A2E5A"/>
            </a:solidFill>
          </p:spPr>
        </p:sp>
      </p:grpSp>
      <p:sp>
        <p:nvSpPr>
          <p:cNvPr name="TextBox 36" id="36"/>
          <p:cNvSpPr txBox="true"/>
          <p:nvPr/>
        </p:nvSpPr>
        <p:spPr>
          <a:xfrm rot="0">
            <a:off x="1524000" y="9086850"/>
            <a:ext cx="152400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Telegraf Bold"/>
                <a:ea typeface="Telegraf Bold"/>
                <a:cs typeface="Telegraf Bold"/>
                <a:sym typeface="Telegraf Bold"/>
              </a:rPr>
              <a:t>Statistics = Decision Making. ANOVA tells you which option to choose with confidence.</a:t>
            </a:r>
          </a:p>
        </p:txBody>
      </p:sp>
      <p:sp>
        <p:nvSpPr>
          <p:cNvPr name="TextBox 37" id="37"/>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3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0287000" y="1428750"/>
            <a:ext cx="7620000" cy="7182502"/>
          </a:xfrm>
          <a:custGeom>
            <a:avLst/>
            <a:gdLst/>
            <a:ahLst/>
            <a:cxnLst/>
            <a:rect r="r" b="b" t="t" l="l"/>
            <a:pathLst>
              <a:path h="7182502" w="7620000">
                <a:moveTo>
                  <a:pt x="0" y="0"/>
                </a:moveTo>
                <a:lnTo>
                  <a:pt x="7620000" y="0"/>
                </a:lnTo>
                <a:lnTo>
                  <a:pt x="7620000" y="7182502"/>
                </a:lnTo>
                <a:lnTo>
                  <a:pt x="0" y="7182502"/>
                </a:lnTo>
                <a:lnTo>
                  <a:pt x="0" y="0"/>
                </a:lnTo>
                <a:close/>
              </a:path>
            </a:pathLst>
          </a:custGeom>
          <a:blipFill>
            <a:blip r:embed="rId2"/>
            <a:stretch>
              <a:fillRect l="-4053" t="-5662" r="-4053" b="-1144"/>
            </a:stretch>
          </a:blipFill>
        </p:spPr>
      </p:sp>
      <p:sp>
        <p:nvSpPr>
          <p:cNvPr name="TextBox 3" id="3"/>
          <p:cNvSpPr txBox="true"/>
          <p:nvPr/>
        </p:nvSpPr>
        <p:spPr>
          <a:xfrm rot="0">
            <a:off x="952500" y="9220200"/>
            <a:ext cx="16383000" cy="276860"/>
          </a:xfrm>
          <a:prstGeom prst="rect">
            <a:avLst/>
          </a:prstGeom>
        </p:spPr>
        <p:txBody>
          <a:bodyPr anchor="t" rtlCol="false" tIns="0" lIns="0" bIns="0" rIns="0">
            <a:spAutoFit/>
          </a:bodyPr>
          <a:lstStyle/>
          <a:p>
            <a:pPr algn="ctr" marL="0" indent="0" lvl="0">
              <a:lnSpc>
                <a:spcPts val="1899"/>
              </a:lnSpc>
              <a:spcBef>
                <a:spcPct val="0"/>
              </a:spcBef>
            </a:pPr>
            <a:r>
              <a:rPr lang="en-US" b="true" sz="1899" strike="noStrike" u="none">
                <a:solidFill>
                  <a:srgbClr val="FFFFFF"/>
                </a:solidFill>
                <a:latin typeface="Telegraf Bold"/>
                <a:ea typeface="Telegraf Bold"/>
                <a:cs typeface="Telegraf Bold"/>
                <a:sym typeface="Telegraf Bold"/>
              </a:rPr>
              <a:t>ANOVA replaces guesswork with evidence. Test multiple designs and know which one wins.</a:t>
            </a:r>
          </a:p>
        </p:txBody>
      </p:sp>
      <p:grpSp>
        <p:nvGrpSpPr>
          <p:cNvPr name="Group 4" id="4"/>
          <p:cNvGrpSpPr/>
          <p:nvPr/>
        </p:nvGrpSpPr>
        <p:grpSpPr>
          <a:xfrm rot="0">
            <a:off x="762000" y="9048750"/>
            <a:ext cx="16764000" cy="619125"/>
            <a:chOff x="0" y="0"/>
            <a:chExt cx="22352000" cy="825500"/>
          </a:xfrm>
        </p:grpSpPr>
        <p:sp>
          <p:nvSpPr>
            <p:cNvPr name="Freeform 5" id="5"/>
            <p:cNvSpPr/>
            <p:nvPr/>
          </p:nvSpPr>
          <p:spPr>
            <a:xfrm flipH="false" flipV="false" rot="0">
              <a:off x="0" y="0"/>
              <a:ext cx="22352000" cy="825500"/>
            </a:xfrm>
            <a:custGeom>
              <a:avLst/>
              <a:gdLst/>
              <a:ahLst/>
              <a:cxnLst/>
              <a:rect r="r" b="b" t="t" l="l"/>
              <a:pathLst>
                <a:path h="825500" w="22352000">
                  <a:moveTo>
                    <a:pt x="82550" y="0"/>
                  </a:moveTo>
                  <a:lnTo>
                    <a:pt x="22269450" y="0"/>
                  </a:lnTo>
                  <a:cubicBezTo>
                    <a:pt x="22315041" y="0"/>
                    <a:pt x="22352000" y="36959"/>
                    <a:pt x="22352000" y="82550"/>
                  </a:cubicBezTo>
                  <a:lnTo>
                    <a:pt x="22352000" y="742950"/>
                  </a:lnTo>
                  <a:cubicBezTo>
                    <a:pt x="22352000" y="788541"/>
                    <a:pt x="22315041" y="825500"/>
                    <a:pt x="22269450" y="825500"/>
                  </a:cubicBezTo>
                  <a:lnTo>
                    <a:pt x="82550" y="825500"/>
                  </a:lnTo>
                  <a:cubicBezTo>
                    <a:pt x="36959" y="825500"/>
                    <a:pt x="0" y="788541"/>
                    <a:pt x="0" y="742950"/>
                  </a:cubicBezTo>
                  <a:lnTo>
                    <a:pt x="0" y="82550"/>
                  </a:lnTo>
                  <a:cubicBezTo>
                    <a:pt x="0" y="36959"/>
                    <a:pt x="36959" y="0"/>
                    <a:pt x="82550" y="0"/>
                  </a:cubicBezTo>
                  <a:close/>
                </a:path>
              </a:pathLst>
            </a:custGeom>
            <a:solidFill>
              <a:srgbClr val="1A2E5A"/>
            </a:solidFill>
          </p:spPr>
        </p:sp>
      </p:grpSp>
      <p:grpSp>
        <p:nvGrpSpPr>
          <p:cNvPr name="Group 6" id="6"/>
          <p:cNvGrpSpPr/>
          <p:nvPr/>
        </p:nvGrpSpPr>
        <p:grpSpPr>
          <a:xfrm rot="0">
            <a:off x="0" y="0"/>
            <a:ext cx="18288000" cy="952500"/>
            <a:chOff x="0" y="0"/>
            <a:chExt cx="24384000" cy="1270000"/>
          </a:xfrm>
        </p:grpSpPr>
        <p:sp>
          <p:nvSpPr>
            <p:cNvPr name="Freeform 7" id="7"/>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8" id="8"/>
          <p:cNvSpPr txBox="true"/>
          <p:nvPr/>
        </p:nvSpPr>
        <p:spPr>
          <a:xfrm rot="0">
            <a:off x="762000" y="228600"/>
            <a:ext cx="7620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ANOVA in UX Research</a:t>
            </a:r>
          </a:p>
        </p:txBody>
      </p:sp>
      <p:sp>
        <p:nvSpPr>
          <p:cNvPr name="TextBox 9" id="9"/>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30</a:t>
            </a:r>
          </a:p>
        </p:txBody>
      </p:sp>
      <p:sp>
        <p:nvSpPr>
          <p:cNvPr name="TextBox 10" id="10"/>
          <p:cNvSpPr txBox="true"/>
          <p:nvPr/>
        </p:nvSpPr>
        <p:spPr>
          <a:xfrm rot="0">
            <a:off x="762000" y="1219200"/>
            <a:ext cx="8763000" cy="380365"/>
          </a:xfrm>
          <a:prstGeom prst="rect">
            <a:avLst/>
          </a:prstGeom>
        </p:spPr>
        <p:txBody>
          <a:bodyPr anchor="t" rtlCol="false" tIns="0" lIns="0" bIns="0" rIns="0">
            <a:spAutoFit/>
          </a:bodyPr>
          <a:lstStyle/>
          <a:p>
            <a:pPr algn="l" marL="0" indent="0" lvl="0">
              <a:lnSpc>
                <a:spcPts val="2600"/>
              </a:lnSpc>
              <a:spcBef>
                <a:spcPct val="0"/>
              </a:spcBef>
            </a:pPr>
            <a:r>
              <a:rPr lang="en-US" b="true" sz="2600" strike="noStrike" u="none">
                <a:solidFill>
                  <a:srgbClr val="1A2E5A"/>
                </a:solidFill>
                <a:latin typeface="Telegraf Bold"/>
                <a:ea typeface="Telegraf Bold"/>
                <a:cs typeface="Telegraf Bold"/>
                <a:sym typeface="Telegraf Bold"/>
              </a:rPr>
              <a:t>Why ANOVA in UX?</a:t>
            </a:r>
          </a:p>
        </p:txBody>
      </p:sp>
      <p:sp>
        <p:nvSpPr>
          <p:cNvPr name="TextBox 11" id="11"/>
          <p:cNvSpPr txBox="true"/>
          <p:nvPr/>
        </p:nvSpPr>
        <p:spPr>
          <a:xfrm rot="0">
            <a:off x="762000" y="1476375"/>
            <a:ext cx="8763000" cy="689610"/>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333333"/>
                </a:solidFill>
                <a:latin typeface="Aileron"/>
                <a:ea typeface="Aileron"/>
                <a:cs typeface="Aileron"/>
                <a:sym typeface="Aileron"/>
              </a:rPr>
              <a:t>When testing 3+ interface designs, ANOVA tells you if user satisfaction differences are real or just random noise.</a:t>
            </a:r>
          </a:p>
        </p:txBody>
      </p:sp>
      <p:grpSp>
        <p:nvGrpSpPr>
          <p:cNvPr name="Group 12" id="12"/>
          <p:cNvGrpSpPr/>
          <p:nvPr/>
        </p:nvGrpSpPr>
        <p:grpSpPr>
          <a:xfrm rot="0">
            <a:off x="762000" y="2238375"/>
            <a:ext cx="8763000" cy="714375"/>
            <a:chOff x="0" y="0"/>
            <a:chExt cx="11684000" cy="952500"/>
          </a:xfrm>
        </p:grpSpPr>
        <p:sp>
          <p:nvSpPr>
            <p:cNvPr name="Freeform 13" id="13"/>
            <p:cNvSpPr/>
            <p:nvPr/>
          </p:nvSpPr>
          <p:spPr>
            <a:xfrm flipH="false" flipV="false" rot="0">
              <a:off x="0" y="0"/>
              <a:ext cx="11684000" cy="952500"/>
            </a:xfrm>
            <a:custGeom>
              <a:avLst/>
              <a:gdLst/>
              <a:ahLst/>
              <a:cxnLst/>
              <a:rect r="r" b="b" t="t" l="l"/>
              <a:pathLst>
                <a:path h="952500" w="11684000">
                  <a:moveTo>
                    <a:pt x="99580" y="0"/>
                  </a:moveTo>
                  <a:lnTo>
                    <a:pt x="11584421" y="0"/>
                  </a:lnTo>
                  <a:cubicBezTo>
                    <a:pt x="11639417" y="0"/>
                    <a:pt x="11684000" y="42645"/>
                    <a:pt x="11684000" y="95250"/>
                  </a:cubicBezTo>
                  <a:lnTo>
                    <a:pt x="11684000" y="857250"/>
                  </a:lnTo>
                  <a:cubicBezTo>
                    <a:pt x="11684000" y="909855"/>
                    <a:pt x="11639417" y="952500"/>
                    <a:pt x="11584421" y="952500"/>
                  </a:cubicBezTo>
                  <a:lnTo>
                    <a:pt x="99580" y="952500"/>
                  </a:lnTo>
                  <a:cubicBezTo>
                    <a:pt x="44583" y="952500"/>
                    <a:pt x="0" y="909855"/>
                    <a:pt x="0" y="857250"/>
                  </a:cubicBezTo>
                  <a:lnTo>
                    <a:pt x="0" y="95250"/>
                  </a:lnTo>
                  <a:cubicBezTo>
                    <a:pt x="0" y="42645"/>
                    <a:pt x="44583" y="0"/>
                    <a:pt x="99580" y="0"/>
                  </a:cubicBezTo>
                  <a:close/>
                </a:path>
              </a:pathLst>
            </a:custGeom>
            <a:solidFill>
              <a:srgbClr val="EEF2FF"/>
            </a:solidFill>
            <a:ln w="19050" cap="sq">
              <a:solidFill>
                <a:srgbClr val="2145B2"/>
              </a:solidFill>
              <a:prstDash val="solid"/>
              <a:miter/>
            </a:ln>
          </p:spPr>
        </p:sp>
      </p:grpSp>
      <p:sp>
        <p:nvSpPr>
          <p:cNvPr name="TextBox 14" id="14"/>
          <p:cNvSpPr txBox="true"/>
          <p:nvPr/>
        </p:nvSpPr>
        <p:spPr>
          <a:xfrm rot="0">
            <a:off x="904875" y="2343150"/>
            <a:ext cx="8477250" cy="513080"/>
          </a:xfrm>
          <a:prstGeom prst="rect">
            <a:avLst/>
          </a:prstGeom>
        </p:spPr>
        <p:txBody>
          <a:bodyPr anchor="t" rtlCol="false" tIns="0" lIns="0" bIns="0" rIns="0">
            <a:spAutoFit/>
          </a:bodyPr>
          <a:lstStyle/>
          <a:p>
            <a:pPr algn="ctr" marL="0" indent="0" lvl="0">
              <a:lnSpc>
                <a:spcPts val="2079"/>
              </a:lnSpc>
              <a:spcBef>
                <a:spcPct val="0"/>
              </a:spcBef>
            </a:pPr>
            <a:r>
              <a:rPr lang="en-US" b="true" sz="1599" strike="noStrike" u="none">
                <a:solidFill>
                  <a:srgbClr val="1A2E5A"/>
                </a:solidFill>
                <a:latin typeface="Aileron Bold"/>
                <a:ea typeface="Aileron Bold"/>
                <a:cs typeface="Aileron Bold"/>
                <a:sym typeface="Aileron Bold"/>
              </a:rPr>
              <a:t>ANOVA Question:</a:t>
            </a:r>
            <a:r>
              <a:rPr lang="en-US" sz="1599" strike="noStrike" u="none">
                <a:solidFill>
                  <a:srgbClr val="1A2E5A"/>
                </a:solidFill>
                <a:latin typeface="Aileron"/>
                <a:ea typeface="Aileron"/>
                <a:cs typeface="Aileron"/>
                <a:sym typeface="Aileron"/>
              </a:rPr>
              <a:t> Is there a significant difference in satisfaction across the three interface designs?</a:t>
            </a:r>
          </a:p>
        </p:txBody>
      </p:sp>
      <p:sp>
        <p:nvSpPr>
          <p:cNvPr name="TextBox 15" id="15"/>
          <p:cNvSpPr txBox="true"/>
          <p:nvPr/>
        </p:nvSpPr>
        <p:spPr>
          <a:xfrm rot="0">
            <a:off x="762000" y="3190875"/>
            <a:ext cx="8763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Setup</a:t>
            </a:r>
          </a:p>
        </p:txBody>
      </p:sp>
      <p:sp>
        <p:nvSpPr>
          <p:cNvPr name="TextBox 16" id="16"/>
          <p:cNvSpPr txBox="true"/>
          <p:nvPr/>
        </p:nvSpPr>
        <p:spPr>
          <a:xfrm rot="0">
            <a:off x="857250" y="3457575"/>
            <a:ext cx="8572500" cy="266700"/>
          </a:xfrm>
          <a:prstGeom prst="rect">
            <a:avLst/>
          </a:prstGeom>
        </p:spPr>
        <p:txBody>
          <a:bodyPr anchor="t" rtlCol="false" tIns="0" lIns="0" bIns="0" rIns="0">
            <a:spAutoFit/>
          </a:bodyPr>
          <a:lstStyle/>
          <a:p>
            <a:pPr algn="l" marL="0" indent="0" lvl="0">
              <a:lnSpc>
                <a:spcPts val="2160"/>
              </a:lnSpc>
              <a:spcBef>
                <a:spcPct val="0"/>
              </a:spcBef>
            </a:pPr>
            <a:r>
              <a:rPr lang="en-US" b="true" sz="1800" strike="noStrike" u="none">
                <a:solidFill>
                  <a:srgbClr val="333333"/>
                </a:solidFill>
                <a:latin typeface="Aileron Bold"/>
                <a:ea typeface="Aileron Bold"/>
                <a:cs typeface="Aileron Bold"/>
                <a:sym typeface="Aileron Bold"/>
              </a:rPr>
              <a:t>Factor:</a:t>
            </a:r>
            <a:r>
              <a:rPr lang="en-US" sz="1800" strike="noStrike" u="none">
                <a:solidFill>
                  <a:srgbClr val="333333"/>
                </a:solidFill>
                <a:latin typeface="Aileron"/>
                <a:ea typeface="Aileron"/>
                <a:cs typeface="Aileron"/>
                <a:sym typeface="Aileron"/>
              </a:rPr>
              <a:t> Interface Design (1 variable)</a:t>
            </a:r>
          </a:p>
        </p:txBody>
      </p:sp>
      <p:sp>
        <p:nvSpPr>
          <p:cNvPr name="TextBox 17" id="17"/>
          <p:cNvSpPr txBox="true"/>
          <p:nvPr/>
        </p:nvSpPr>
        <p:spPr>
          <a:xfrm rot="0">
            <a:off x="857250" y="3724275"/>
            <a:ext cx="8572500" cy="266700"/>
          </a:xfrm>
          <a:prstGeom prst="rect">
            <a:avLst/>
          </a:prstGeom>
        </p:spPr>
        <p:txBody>
          <a:bodyPr anchor="t" rtlCol="false" tIns="0" lIns="0" bIns="0" rIns="0">
            <a:spAutoFit/>
          </a:bodyPr>
          <a:lstStyle/>
          <a:p>
            <a:pPr algn="l" marL="0" indent="0" lvl="0">
              <a:lnSpc>
                <a:spcPts val="2160"/>
              </a:lnSpc>
              <a:spcBef>
                <a:spcPct val="0"/>
              </a:spcBef>
            </a:pPr>
            <a:r>
              <a:rPr lang="en-US" b="true" sz="1800" strike="noStrike" u="none">
                <a:solidFill>
                  <a:srgbClr val="333333"/>
                </a:solidFill>
                <a:latin typeface="Aileron Bold"/>
                <a:ea typeface="Aileron Bold"/>
                <a:cs typeface="Aileron Bold"/>
                <a:sym typeface="Aileron Bold"/>
              </a:rPr>
              <a:t>Levels:</a:t>
            </a:r>
            <a:r>
              <a:rPr lang="en-US" sz="1800" strike="noStrike" u="none">
                <a:solidFill>
                  <a:srgbClr val="333333"/>
                </a:solidFill>
                <a:latin typeface="Aileron"/>
                <a:ea typeface="Aileron"/>
                <a:cs typeface="Aileron"/>
                <a:sym typeface="Aileron"/>
              </a:rPr>
              <a:t> Interface A, B, C (3 groups)</a:t>
            </a:r>
          </a:p>
        </p:txBody>
      </p:sp>
      <p:sp>
        <p:nvSpPr>
          <p:cNvPr name="TextBox 18" id="18"/>
          <p:cNvSpPr txBox="true"/>
          <p:nvPr/>
        </p:nvSpPr>
        <p:spPr>
          <a:xfrm rot="0">
            <a:off x="857250" y="3990975"/>
            <a:ext cx="8572500" cy="266700"/>
          </a:xfrm>
          <a:prstGeom prst="rect">
            <a:avLst/>
          </a:prstGeom>
        </p:spPr>
        <p:txBody>
          <a:bodyPr anchor="t" rtlCol="false" tIns="0" lIns="0" bIns="0" rIns="0">
            <a:spAutoFit/>
          </a:bodyPr>
          <a:lstStyle/>
          <a:p>
            <a:pPr algn="l" marL="0" indent="0" lvl="0">
              <a:lnSpc>
                <a:spcPts val="2160"/>
              </a:lnSpc>
              <a:spcBef>
                <a:spcPct val="0"/>
              </a:spcBef>
            </a:pPr>
            <a:r>
              <a:rPr lang="en-US" b="true" sz="1800" strike="noStrike" u="none">
                <a:solidFill>
                  <a:srgbClr val="333333"/>
                </a:solidFill>
                <a:latin typeface="Aileron Bold"/>
                <a:ea typeface="Aileron Bold"/>
                <a:cs typeface="Aileron Bold"/>
                <a:sym typeface="Aileron Bold"/>
              </a:rPr>
              <a:t>DV:</a:t>
            </a:r>
            <a:r>
              <a:rPr lang="en-US" sz="1800" strike="noStrike" u="none">
                <a:solidFill>
                  <a:srgbClr val="333333"/>
                </a:solidFill>
                <a:latin typeface="Aileron"/>
                <a:ea typeface="Aileron"/>
                <a:cs typeface="Aileron"/>
                <a:sym typeface="Aileron"/>
              </a:rPr>
              <a:t> User Satisfaction Score (1-10)</a:t>
            </a:r>
          </a:p>
        </p:txBody>
      </p:sp>
      <p:sp>
        <p:nvSpPr>
          <p:cNvPr name="TextBox 19" id="19"/>
          <p:cNvSpPr txBox="true"/>
          <p:nvPr/>
        </p:nvSpPr>
        <p:spPr>
          <a:xfrm rot="0">
            <a:off x="857250" y="4257675"/>
            <a:ext cx="8572500" cy="266700"/>
          </a:xfrm>
          <a:prstGeom prst="rect">
            <a:avLst/>
          </a:prstGeom>
        </p:spPr>
        <p:txBody>
          <a:bodyPr anchor="t" rtlCol="false" tIns="0" lIns="0" bIns="0" rIns="0">
            <a:spAutoFit/>
          </a:bodyPr>
          <a:lstStyle/>
          <a:p>
            <a:pPr algn="l" marL="0" indent="0" lvl="0">
              <a:lnSpc>
                <a:spcPts val="2160"/>
              </a:lnSpc>
              <a:spcBef>
                <a:spcPct val="0"/>
              </a:spcBef>
            </a:pPr>
            <a:r>
              <a:rPr lang="en-US" b="true" sz="1800" strike="noStrike" u="none">
                <a:solidFill>
                  <a:srgbClr val="333333"/>
                </a:solidFill>
                <a:latin typeface="Aileron Bold"/>
                <a:ea typeface="Aileron Bold"/>
                <a:cs typeface="Aileron Bold"/>
                <a:sym typeface="Aileron Bold"/>
              </a:rPr>
              <a:t>n:</a:t>
            </a:r>
            <a:r>
              <a:rPr lang="en-US" sz="1800" strike="noStrike" u="none">
                <a:solidFill>
                  <a:srgbClr val="333333"/>
                </a:solidFill>
                <a:latin typeface="Aileron"/>
                <a:ea typeface="Aileron"/>
                <a:cs typeface="Aileron"/>
                <a:sym typeface="Aileron"/>
              </a:rPr>
              <a:t> 50 users per group</a:t>
            </a:r>
          </a:p>
        </p:txBody>
      </p:sp>
      <p:sp>
        <p:nvSpPr>
          <p:cNvPr name="TextBox 20" id="20"/>
          <p:cNvSpPr txBox="true"/>
          <p:nvPr/>
        </p:nvSpPr>
        <p:spPr>
          <a:xfrm rot="0">
            <a:off x="762000" y="4733925"/>
            <a:ext cx="8763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Mean Satisfaction Scores</a:t>
            </a:r>
          </a:p>
        </p:txBody>
      </p:sp>
      <p:sp>
        <p:nvSpPr>
          <p:cNvPr name="TextBox 21" id="21"/>
          <p:cNvSpPr txBox="true"/>
          <p:nvPr/>
        </p:nvSpPr>
        <p:spPr>
          <a:xfrm rot="0">
            <a:off x="857250" y="5000625"/>
            <a:ext cx="8572500" cy="285750"/>
          </a:xfrm>
          <a:prstGeom prst="rect">
            <a:avLst/>
          </a:prstGeom>
        </p:spPr>
        <p:txBody>
          <a:bodyPr anchor="t" rtlCol="false" tIns="0" lIns="0" bIns="0" rIns="0">
            <a:spAutoFit/>
          </a:bodyPr>
          <a:lstStyle/>
          <a:p>
            <a:pPr algn="l" marL="0" indent="0" lvl="0">
              <a:lnSpc>
                <a:spcPts val="2279"/>
              </a:lnSpc>
              <a:spcBef>
                <a:spcPct val="0"/>
              </a:spcBef>
            </a:pPr>
            <a:r>
              <a:rPr lang="en-US" sz="1899" strike="noStrike" u="none">
                <a:solidFill>
                  <a:srgbClr val="2145B2"/>
                </a:solidFill>
                <a:latin typeface="Aileron"/>
                <a:ea typeface="Aileron"/>
                <a:cs typeface="Aileron"/>
                <a:sym typeface="Aileron"/>
              </a:rPr>
              <a:t>• Interface A (Classic): </a:t>
            </a:r>
            <a:r>
              <a:rPr lang="en-US" b="true" sz="1899" strike="noStrike" u="none">
                <a:solidFill>
                  <a:srgbClr val="2145B2"/>
                </a:solidFill>
                <a:latin typeface="Aileron Bold"/>
                <a:ea typeface="Aileron Bold"/>
                <a:cs typeface="Aileron Bold"/>
                <a:sym typeface="Aileron Bold"/>
              </a:rPr>
              <a:t>7.2</a:t>
            </a:r>
            <a:r>
              <a:rPr lang="en-US" sz="1899" strike="noStrike" u="none">
                <a:solidFill>
                  <a:srgbClr val="2145B2"/>
                </a:solidFill>
                <a:latin typeface="Aileron"/>
                <a:ea typeface="Aileron"/>
                <a:cs typeface="Aileron"/>
                <a:sym typeface="Aileron"/>
              </a:rPr>
              <a:t> / 10</a:t>
            </a:r>
          </a:p>
        </p:txBody>
      </p:sp>
      <p:sp>
        <p:nvSpPr>
          <p:cNvPr name="TextBox 22" id="22"/>
          <p:cNvSpPr txBox="true"/>
          <p:nvPr/>
        </p:nvSpPr>
        <p:spPr>
          <a:xfrm rot="0">
            <a:off x="857250" y="5286375"/>
            <a:ext cx="8572500" cy="285750"/>
          </a:xfrm>
          <a:prstGeom prst="rect">
            <a:avLst/>
          </a:prstGeom>
        </p:spPr>
        <p:txBody>
          <a:bodyPr anchor="t" rtlCol="false" tIns="0" lIns="0" bIns="0" rIns="0">
            <a:spAutoFit/>
          </a:bodyPr>
          <a:lstStyle/>
          <a:p>
            <a:pPr algn="l" marL="0" indent="0" lvl="0">
              <a:lnSpc>
                <a:spcPts val="2279"/>
              </a:lnSpc>
              <a:spcBef>
                <a:spcPct val="0"/>
              </a:spcBef>
            </a:pPr>
            <a:r>
              <a:rPr lang="en-US" sz="1899" strike="noStrike" u="none">
                <a:solidFill>
                  <a:srgbClr val="27AE60"/>
                </a:solidFill>
                <a:latin typeface="Aileron"/>
                <a:ea typeface="Aileron"/>
                <a:cs typeface="Aileron"/>
                <a:sym typeface="Aileron"/>
              </a:rPr>
              <a:t>• Interface B (Modern): </a:t>
            </a:r>
            <a:r>
              <a:rPr lang="en-US" b="true" sz="1899" strike="noStrike" u="none">
                <a:solidFill>
                  <a:srgbClr val="27AE60"/>
                </a:solidFill>
                <a:latin typeface="Aileron Bold"/>
                <a:ea typeface="Aileron Bold"/>
                <a:cs typeface="Aileron Bold"/>
                <a:sym typeface="Aileron Bold"/>
              </a:rPr>
              <a:t>8.5</a:t>
            </a:r>
            <a:r>
              <a:rPr lang="en-US" sz="1899" strike="noStrike" u="none">
                <a:solidFill>
                  <a:srgbClr val="27AE60"/>
                </a:solidFill>
                <a:latin typeface="Aileron"/>
                <a:ea typeface="Aileron"/>
                <a:cs typeface="Aileron"/>
                <a:sym typeface="Aileron"/>
              </a:rPr>
              <a:t> / 10</a:t>
            </a:r>
          </a:p>
        </p:txBody>
      </p:sp>
      <p:sp>
        <p:nvSpPr>
          <p:cNvPr name="TextBox 23" id="23"/>
          <p:cNvSpPr txBox="true"/>
          <p:nvPr/>
        </p:nvSpPr>
        <p:spPr>
          <a:xfrm rot="0">
            <a:off x="857250" y="5572125"/>
            <a:ext cx="8572500" cy="285750"/>
          </a:xfrm>
          <a:prstGeom prst="rect">
            <a:avLst/>
          </a:prstGeom>
        </p:spPr>
        <p:txBody>
          <a:bodyPr anchor="t" rtlCol="false" tIns="0" lIns="0" bIns="0" rIns="0">
            <a:spAutoFit/>
          </a:bodyPr>
          <a:lstStyle/>
          <a:p>
            <a:pPr algn="l" marL="0" indent="0" lvl="0">
              <a:lnSpc>
                <a:spcPts val="2279"/>
              </a:lnSpc>
              <a:spcBef>
                <a:spcPct val="0"/>
              </a:spcBef>
            </a:pPr>
            <a:r>
              <a:rPr lang="en-US" sz="1899" strike="noStrike" u="none">
                <a:solidFill>
                  <a:srgbClr val="E67E22"/>
                </a:solidFill>
                <a:latin typeface="Aileron"/>
                <a:ea typeface="Aileron"/>
                <a:cs typeface="Aileron"/>
                <a:sym typeface="Aileron"/>
              </a:rPr>
              <a:t>• Interface C (Dashboard): </a:t>
            </a:r>
            <a:r>
              <a:rPr lang="en-US" b="true" sz="1899" strike="noStrike" u="none">
                <a:solidFill>
                  <a:srgbClr val="E67E22"/>
                </a:solidFill>
                <a:latin typeface="Aileron Bold"/>
                <a:ea typeface="Aileron Bold"/>
                <a:cs typeface="Aileron Bold"/>
                <a:sym typeface="Aileron Bold"/>
              </a:rPr>
              <a:t>6.8</a:t>
            </a:r>
            <a:r>
              <a:rPr lang="en-US" sz="1899" strike="noStrike" u="none">
                <a:solidFill>
                  <a:srgbClr val="E67E22"/>
                </a:solidFill>
                <a:latin typeface="Aileron"/>
                <a:ea typeface="Aileron"/>
                <a:cs typeface="Aileron"/>
                <a:sym typeface="Aileron"/>
              </a:rPr>
              <a:t> / 10</a:t>
            </a:r>
          </a:p>
        </p:txBody>
      </p:sp>
      <p:sp>
        <p:nvSpPr>
          <p:cNvPr name="TextBox 24" id="24"/>
          <p:cNvSpPr txBox="true"/>
          <p:nvPr/>
        </p:nvSpPr>
        <p:spPr>
          <a:xfrm rot="0">
            <a:off x="762000" y="6115050"/>
            <a:ext cx="8763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UX Research Applications</a:t>
            </a:r>
          </a:p>
        </p:txBody>
      </p:sp>
      <p:sp>
        <p:nvSpPr>
          <p:cNvPr name="TextBox 25" id="25"/>
          <p:cNvSpPr txBox="true"/>
          <p:nvPr/>
        </p:nvSpPr>
        <p:spPr>
          <a:xfrm rot="0">
            <a:off x="857250" y="6372225"/>
            <a:ext cx="8572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444444"/>
                </a:solidFill>
                <a:latin typeface="Aileron"/>
                <a:ea typeface="Aileron"/>
                <a:cs typeface="Aileron"/>
                <a:sym typeface="Aileron"/>
              </a:rPr>
              <a:t>• Interface layout comparison (A/B/C testing)</a:t>
            </a:r>
          </a:p>
        </p:txBody>
      </p:sp>
      <p:sp>
        <p:nvSpPr>
          <p:cNvPr name="TextBox 26" id="26"/>
          <p:cNvSpPr txBox="true"/>
          <p:nvPr/>
        </p:nvSpPr>
        <p:spPr>
          <a:xfrm rot="0">
            <a:off x="857250" y="6610350"/>
            <a:ext cx="8572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444444"/>
                </a:solidFill>
                <a:latin typeface="Aileron"/>
                <a:ea typeface="Aileron"/>
                <a:cs typeface="Aileron"/>
                <a:sym typeface="Aileron"/>
              </a:rPr>
              <a:t>• Navigation efficiency across design patterns</a:t>
            </a:r>
          </a:p>
        </p:txBody>
      </p:sp>
      <p:sp>
        <p:nvSpPr>
          <p:cNvPr name="TextBox 27" id="27"/>
          <p:cNvSpPr txBox="true"/>
          <p:nvPr/>
        </p:nvSpPr>
        <p:spPr>
          <a:xfrm rot="0">
            <a:off x="857250" y="6848475"/>
            <a:ext cx="8572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444444"/>
                </a:solidFill>
                <a:latin typeface="Aileron"/>
                <a:ea typeface="Aileron"/>
                <a:cs typeface="Aileron"/>
                <a:sym typeface="Aileron"/>
              </a:rPr>
              <a:t>• Task completion time across user groups</a:t>
            </a:r>
          </a:p>
        </p:txBody>
      </p:sp>
      <p:sp>
        <p:nvSpPr>
          <p:cNvPr name="TextBox 28" id="28"/>
          <p:cNvSpPr txBox="true"/>
          <p:nvPr/>
        </p:nvSpPr>
        <p:spPr>
          <a:xfrm rot="0">
            <a:off x="857250" y="7086600"/>
            <a:ext cx="8572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444444"/>
                </a:solidFill>
                <a:latin typeface="Aileron"/>
                <a:ea typeface="Aileron"/>
                <a:cs typeface="Aileron"/>
                <a:sym typeface="Aileron"/>
              </a:rPr>
              <a:t>• Satisfaction scores across product versions</a:t>
            </a:r>
          </a:p>
        </p:txBody>
      </p:sp>
      <p:sp>
        <p:nvSpPr>
          <p:cNvPr name="TextBox 29" id="29"/>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31.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ANOVA in Information Systems</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31</a:t>
            </a:r>
          </a:p>
        </p:txBody>
      </p:sp>
      <p:sp>
        <p:nvSpPr>
          <p:cNvPr name="TextBox 6" id="6"/>
          <p:cNvSpPr txBox="true"/>
          <p:nvPr/>
        </p:nvSpPr>
        <p:spPr>
          <a:xfrm rot="0">
            <a:off x="952500" y="1038225"/>
            <a:ext cx="16383000" cy="337185"/>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Using ANOVA to compare system performance, infrastructure options, and technology decisions with statistical rigor.</a:t>
            </a:r>
          </a:p>
        </p:txBody>
      </p:sp>
      <p:sp>
        <p:nvSpPr>
          <p:cNvPr name="TextBox 7" id="7"/>
          <p:cNvSpPr txBox="true"/>
          <p:nvPr/>
        </p:nvSpPr>
        <p:spPr>
          <a:xfrm rot="0">
            <a:off x="952500" y="1638300"/>
            <a:ext cx="762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Why ANOVA in Information Systems?</a:t>
            </a:r>
          </a:p>
        </p:txBody>
      </p:sp>
      <p:sp>
        <p:nvSpPr>
          <p:cNvPr name="TextBox 8" id="8"/>
          <p:cNvSpPr txBox="true"/>
          <p:nvPr/>
        </p:nvSpPr>
        <p:spPr>
          <a:xfrm rot="0">
            <a:off x="952500" y="1895475"/>
            <a:ext cx="16383000" cy="674370"/>
          </a:xfrm>
          <a:prstGeom prst="rect">
            <a:avLst/>
          </a:prstGeom>
        </p:spPr>
        <p:txBody>
          <a:bodyPr anchor="t" rtlCol="false" tIns="0" lIns="0" bIns="0" rIns="0">
            <a:spAutoFit/>
          </a:bodyPr>
          <a:lstStyle/>
          <a:p>
            <a:pPr algn="l" marL="0" indent="0" lvl="0">
              <a:lnSpc>
                <a:spcPts val="2700"/>
              </a:lnSpc>
              <a:spcBef>
                <a:spcPct val="0"/>
              </a:spcBef>
            </a:pPr>
            <a:r>
              <a:rPr lang="en-US" sz="1800" strike="noStrike" u="none">
                <a:solidFill>
                  <a:srgbClr val="333333"/>
                </a:solidFill>
                <a:latin typeface="Aileron"/>
                <a:ea typeface="Aileron"/>
                <a:cs typeface="Aileron"/>
                <a:sym typeface="Aileron"/>
              </a:rPr>
              <a:t>IS professionals constantly compare multiple system options. ANOVA provides statistical evidence for choosing the best configuration instead of relying on gut feeling or single benchmarks.</a:t>
            </a:r>
          </a:p>
        </p:txBody>
      </p:sp>
      <p:sp>
        <p:nvSpPr>
          <p:cNvPr name="TextBox 9" id="9"/>
          <p:cNvSpPr txBox="true"/>
          <p:nvPr/>
        </p:nvSpPr>
        <p:spPr>
          <a:xfrm rot="0">
            <a:off x="952500" y="2686050"/>
            <a:ext cx="5715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Real IS Examples</a:t>
            </a:r>
          </a:p>
        </p:txBody>
      </p:sp>
      <p:grpSp>
        <p:nvGrpSpPr>
          <p:cNvPr name="Group 10" id="10"/>
          <p:cNvGrpSpPr/>
          <p:nvPr/>
        </p:nvGrpSpPr>
        <p:grpSpPr>
          <a:xfrm rot="0">
            <a:off x="952500" y="3048000"/>
            <a:ext cx="5143500" cy="1905000"/>
            <a:chOff x="0" y="0"/>
            <a:chExt cx="6858000" cy="2540000"/>
          </a:xfrm>
        </p:grpSpPr>
        <p:sp>
          <p:nvSpPr>
            <p:cNvPr name="Freeform 11" id="11"/>
            <p:cNvSpPr/>
            <p:nvPr/>
          </p:nvSpPr>
          <p:spPr>
            <a:xfrm flipH="false" flipV="false" rot="0">
              <a:off x="0" y="0"/>
              <a:ext cx="6858000" cy="2540000"/>
            </a:xfrm>
            <a:custGeom>
              <a:avLst/>
              <a:gdLst/>
              <a:ahLst/>
              <a:cxnLst/>
              <a:rect r="r" b="b" t="t" l="l"/>
              <a:pathLst>
                <a:path h="2540000" w="6858000">
                  <a:moveTo>
                    <a:pt x="254000" y="0"/>
                  </a:moveTo>
                  <a:lnTo>
                    <a:pt x="6604000" y="0"/>
                  </a:lnTo>
                  <a:cubicBezTo>
                    <a:pt x="6744281" y="0"/>
                    <a:pt x="6858000" y="113720"/>
                    <a:pt x="6858000" y="254000"/>
                  </a:cubicBezTo>
                  <a:lnTo>
                    <a:pt x="6858000" y="2286000"/>
                  </a:lnTo>
                  <a:cubicBezTo>
                    <a:pt x="6858000" y="2426280"/>
                    <a:pt x="6744281" y="2540000"/>
                    <a:pt x="6604000" y="2540000"/>
                  </a:cubicBezTo>
                  <a:lnTo>
                    <a:pt x="254000" y="2540000"/>
                  </a:lnTo>
                  <a:cubicBezTo>
                    <a:pt x="113720" y="2540000"/>
                    <a:pt x="0" y="2426280"/>
                    <a:pt x="0" y="2286000"/>
                  </a:cubicBezTo>
                  <a:lnTo>
                    <a:pt x="0" y="254000"/>
                  </a:lnTo>
                  <a:cubicBezTo>
                    <a:pt x="0" y="113720"/>
                    <a:pt x="113720" y="0"/>
                    <a:pt x="254000" y="0"/>
                  </a:cubicBezTo>
                  <a:close/>
                </a:path>
              </a:pathLst>
            </a:custGeom>
            <a:solidFill>
              <a:srgbClr val="FFFFFF"/>
            </a:solidFill>
            <a:ln w="28575" cap="sq">
              <a:solidFill>
                <a:srgbClr val="2145B2"/>
              </a:solidFill>
              <a:prstDash val="solid"/>
              <a:miter/>
            </a:ln>
          </p:spPr>
        </p:sp>
      </p:grpSp>
      <p:grpSp>
        <p:nvGrpSpPr>
          <p:cNvPr name="Group 12" id="12"/>
          <p:cNvGrpSpPr/>
          <p:nvPr/>
        </p:nvGrpSpPr>
        <p:grpSpPr>
          <a:xfrm rot="0">
            <a:off x="1047750" y="3143250"/>
            <a:ext cx="4953000" cy="57150"/>
            <a:chOff x="0" y="0"/>
            <a:chExt cx="6604000" cy="76200"/>
          </a:xfrm>
        </p:grpSpPr>
        <p:sp>
          <p:nvSpPr>
            <p:cNvPr name="Freeform 13" id="13"/>
            <p:cNvSpPr/>
            <p:nvPr/>
          </p:nvSpPr>
          <p:spPr>
            <a:xfrm flipH="false" flipV="false" rot="0">
              <a:off x="0" y="0"/>
              <a:ext cx="6604000" cy="76200"/>
            </a:xfrm>
            <a:custGeom>
              <a:avLst/>
              <a:gdLst/>
              <a:ahLst/>
              <a:cxnLst/>
              <a:rect r="r" b="b" t="t" l="l"/>
              <a:pathLst>
                <a:path h="76200" w="6604000">
                  <a:moveTo>
                    <a:pt x="7620" y="0"/>
                  </a:moveTo>
                  <a:lnTo>
                    <a:pt x="6596380" y="0"/>
                  </a:lnTo>
                  <a:cubicBezTo>
                    <a:pt x="6600589" y="0"/>
                    <a:pt x="6604000" y="3412"/>
                    <a:pt x="6604000" y="7620"/>
                  </a:cubicBezTo>
                  <a:lnTo>
                    <a:pt x="6604000" y="68580"/>
                  </a:lnTo>
                  <a:cubicBezTo>
                    <a:pt x="6604000" y="72788"/>
                    <a:pt x="6600589" y="76200"/>
                    <a:pt x="6596380" y="76200"/>
                  </a:cubicBezTo>
                  <a:lnTo>
                    <a:pt x="7620" y="76200"/>
                  </a:lnTo>
                  <a:cubicBezTo>
                    <a:pt x="3412" y="76200"/>
                    <a:pt x="0" y="72788"/>
                    <a:pt x="0" y="68580"/>
                  </a:cubicBezTo>
                  <a:lnTo>
                    <a:pt x="0" y="7620"/>
                  </a:lnTo>
                  <a:cubicBezTo>
                    <a:pt x="0" y="3412"/>
                    <a:pt x="3412" y="0"/>
                    <a:pt x="7620" y="0"/>
                  </a:cubicBezTo>
                  <a:close/>
                </a:path>
              </a:pathLst>
            </a:custGeom>
            <a:solidFill>
              <a:srgbClr val="2145B2"/>
            </a:solidFill>
          </p:spPr>
        </p:sp>
      </p:grpSp>
      <p:sp>
        <p:nvSpPr>
          <p:cNvPr name="TextBox 14" id="14"/>
          <p:cNvSpPr txBox="true"/>
          <p:nvPr/>
        </p:nvSpPr>
        <p:spPr>
          <a:xfrm rot="0">
            <a:off x="1143000" y="3333750"/>
            <a:ext cx="47625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2145B2"/>
                </a:solidFill>
                <a:latin typeface="Telegraf Bold"/>
                <a:ea typeface="Telegraf Bold"/>
                <a:cs typeface="Telegraf Bold"/>
                <a:sym typeface="Telegraf Bold"/>
              </a:rPr>
              <a:t>Database Engines</a:t>
            </a:r>
          </a:p>
        </p:txBody>
      </p:sp>
      <p:sp>
        <p:nvSpPr>
          <p:cNvPr name="TextBox 15" id="15"/>
          <p:cNvSpPr txBox="true"/>
          <p:nvPr/>
        </p:nvSpPr>
        <p:spPr>
          <a:xfrm rot="0">
            <a:off x="1143000" y="3629025"/>
            <a:ext cx="4762500" cy="533400"/>
          </a:xfrm>
          <a:prstGeom prst="rect">
            <a:avLst/>
          </a:prstGeom>
        </p:spPr>
        <p:txBody>
          <a:bodyPr anchor="t" rtlCol="false" tIns="0" lIns="0" bIns="0" rIns="0">
            <a:spAutoFit/>
          </a:bodyPr>
          <a:lstStyle/>
          <a:p>
            <a:pPr algn="ctr" marL="0" indent="0" lvl="0">
              <a:lnSpc>
                <a:spcPts val="2100"/>
              </a:lnSpc>
              <a:spcBef>
                <a:spcPct val="0"/>
              </a:spcBef>
            </a:pPr>
            <a:r>
              <a:rPr lang="en-US" sz="1500" strike="noStrike" u="none">
                <a:solidFill>
                  <a:srgbClr val="555555"/>
                </a:solidFill>
                <a:latin typeface="Aileron"/>
                <a:ea typeface="Aileron"/>
                <a:cs typeface="Aileron"/>
                <a:sym typeface="Aileron"/>
              </a:rPr>
              <a:t>Comparing query performance across</a:t>
            </a:r>
          </a:p>
          <a:p>
            <a:pPr algn="ctr" marL="0" indent="0" lvl="0">
              <a:lnSpc>
                <a:spcPts val="2100"/>
              </a:lnSpc>
              <a:spcBef>
                <a:spcPct val="0"/>
              </a:spcBef>
            </a:pPr>
            <a:r>
              <a:rPr lang="en-US" sz="1500" strike="noStrike" u="none">
                <a:solidFill>
                  <a:srgbClr val="555555"/>
                </a:solidFill>
                <a:latin typeface="Aileron"/>
                <a:ea typeface="Aileron"/>
                <a:cs typeface="Aileron"/>
                <a:sym typeface="Aileron"/>
              </a:rPr>
              <a:t>3 database systems</a:t>
            </a:r>
          </a:p>
        </p:txBody>
      </p:sp>
      <p:sp>
        <p:nvSpPr>
          <p:cNvPr name="TextBox 16" id="16"/>
          <p:cNvSpPr txBox="true"/>
          <p:nvPr/>
        </p:nvSpPr>
        <p:spPr>
          <a:xfrm rot="0">
            <a:off x="1190625" y="4162425"/>
            <a:ext cx="4667250" cy="735965"/>
          </a:xfrm>
          <a:prstGeom prst="rect">
            <a:avLst/>
          </a:prstGeom>
        </p:spPr>
        <p:txBody>
          <a:bodyPr anchor="t" rtlCol="false" tIns="0" lIns="0" bIns="0" rIns="0">
            <a:spAutoFit/>
          </a:bodyPr>
          <a:lstStyle/>
          <a:p>
            <a:pPr algn="l" marL="0" indent="0" lvl="0">
              <a:lnSpc>
                <a:spcPts val="1960"/>
              </a:lnSpc>
              <a:spcBef>
                <a:spcPct val="0"/>
              </a:spcBef>
            </a:pPr>
            <a:r>
              <a:rPr lang="en-US" sz="1400" strike="noStrike" u="none">
                <a:solidFill>
                  <a:srgbClr val="333333"/>
                </a:solidFill>
                <a:latin typeface="Aileron"/>
                <a:ea typeface="Aileron"/>
                <a:cs typeface="Aileron"/>
                <a:sym typeface="Aileron"/>
              </a:rPr>
              <a:t>Factor: Database Engine</a:t>
            </a:r>
          </a:p>
          <a:p>
            <a:pPr algn="l" marL="0" indent="0" lvl="0">
              <a:lnSpc>
                <a:spcPts val="1960"/>
              </a:lnSpc>
              <a:spcBef>
                <a:spcPct val="0"/>
              </a:spcBef>
            </a:pPr>
            <a:r>
              <a:rPr lang="en-US" sz="1400" strike="noStrike" u="none">
                <a:solidFill>
                  <a:srgbClr val="333333"/>
                </a:solidFill>
                <a:latin typeface="Aileron"/>
                <a:ea typeface="Aileron"/>
                <a:cs typeface="Aileron"/>
                <a:sym typeface="Aileron"/>
              </a:rPr>
              <a:t>Levels: MySQL, PostgreSQL, MongoDB</a:t>
            </a:r>
          </a:p>
          <a:p>
            <a:pPr algn="l" marL="0" indent="0" lvl="0">
              <a:lnSpc>
                <a:spcPts val="1960"/>
              </a:lnSpc>
              <a:spcBef>
                <a:spcPct val="0"/>
              </a:spcBef>
            </a:pPr>
            <a:r>
              <a:rPr lang="en-US" sz="1400" strike="noStrike" u="none">
                <a:solidFill>
                  <a:srgbClr val="333333"/>
                </a:solidFill>
                <a:latin typeface="Aileron"/>
                <a:ea typeface="Aileron"/>
                <a:cs typeface="Aileron"/>
                <a:sym typeface="Aileron"/>
              </a:rPr>
              <a:t>DV: Query execution time (ms)</a:t>
            </a:r>
          </a:p>
        </p:txBody>
      </p:sp>
      <p:grpSp>
        <p:nvGrpSpPr>
          <p:cNvPr name="Group 17" id="17"/>
          <p:cNvGrpSpPr/>
          <p:nvPr/>
        </p:nvGrpSpPr>
        <p:grpSpPr>
          <a:xfrm rot="0">
            <a:off x="6572250" y="3048000"/>
            <a:ext cx="5143500" cy="1905000"/>
            <a:chOff x="0" y="0"/>
            <a:chExt cx="6858000" cy="2540000"/>
          </a:xfrm>
        </p:grpSpPr>
        <p:sp>
          <p:nvSpPr>
            <p:cNvPr name="Freeform 18" id="18"/>
            <p:cNvSpPr/>
            <p:nvPr/>
          </p:nvSpPr>
          <p:spPr>
            <a:xfrm flipH="false" flipV="false" rot="0">
              <a:off x="0" y="0"/>
              <a:ext cx="6858000" cy="2540000"/>
            </a:xfrm>
            <a:custGeom>
              <a:avLst/>
              <a:gdLst/>
              <a:ahLst/>
              <a:cxnLst/>
              <a:rect r="r" b="b" t="t" l="l"/>
              <a:pathLst>
                <a:path h="2540000" w="6858000">
                  <a:moveTo>
                    <a:pt x="254000" y="0"/>
                  </a:moveTo>
                  <a:lnTo>
                    <a:pt x="6604000" y="0"/>
                  </a:lnTo>
                  <a:cubicBezTo>
                    <a:pt x="6744281" y="0"/>
                    <a:pt x="6858000" y="113720"/>
                    <a:pt x="6858000" y="254000"/>
                  </a:cubicBezTo>
                  <a:lnTo>
                    <a:pt x="6858000" y="2286000"/>
                  </a:lnTo>
                  <a:cubicBezTo>
                    <a:pt x="6858000" y="2426280"/>
                    <a:pt x="6744281" y="2540000"/>
                    <a:pt x="6604000" y="2540000"/>
                  </a:cubicBezTo>
                  <a:lnTo>
                    <a:pt x="254000" y="2540000"/>
                  </a:lnTo>
                  <a:cubicBezTo>
                    <a:pt x="113720" y="2540000"/>
                    <a:pt x="0" y="2426280"/>
                    <a:pt x="0" y="2286000"/>
                  </a:cubicBezTo>
                  <a:lnTo>
                    <a:pt x="0" y="254000"/>
                  </a:lnTo>
                  <a:cubicBezTo>
                    <a:pt x="0" y="113720"/>
                    <a:pt x="113720" y="0"/>
                    <a:pt x="254000" y="0"/>
                  </a:cubicBezTo>
                  <a:close/>
                </a:path>
              </a:pathLst>
            </a:custGeom>
            <a:solidFill>
              <a:srgbClr val="FFFFFF"/>
            </a:solidFill>
            <a:ln w="28575" cap="sq">
              <a:solidFill>
                <a:srgbClr val="27AE60"/>
              </a:solidFill>
              <a:prstDash val="solid"/>
              <a:miter/>
            </a:ln>
          </p:spPr>
        </p:sp>
      </p:grpSp>
      <p:grpSp>
        <p:nvGrpSpPr>
          <p:cNvPr name="Group 19" id="19"/>
          <p:cNvGrpSpPr/>
          <p:nvPr/>
        </p:nvGrpSpPr>
        <p:grpSpPr>
          <a:xfrm rot="0">
            <a:off x="6667500" y="3143250"/>
            <a:ext cx="4953000" cy="57150"/>
            <a:chOff x="0" y="0"/>
            <a:chExt cx="6604000" cy="76200"/>
          </a:xfrm>
        </p:grpSpPr>
        <p:sp>
          <p:nvSpPr>
            <p:cNvPr name="Freeform 20" id="20"/>
            <p:cNvSpPr/>
            <p:nvPr/>
          </p:nvSpPr>
          <p:spPr>
            <a:xfrm flipH="false" flipV="false" rot="0">
              <a:off x="0" y="0"/>
              <a:ext cx="6604000" cy="76200"/>
            </a:xfrm>
            <a:custGeom>
              <a:avLst/>
              <a:gdLst/>
              <a:ahLst/>
              <a:cxnLst/>
              <a:rect r="r" b="b" t="t" l="l"/>
              <a:pathLst>
                <a:path h="76200" w="6604000">
                  <a:moveTo>
                    <a:pt x="7620" y="0"/>
                  </a:moveTo>
                  <a:lnTo>
                    <a:pt x="6596380" y="0"/>
                  </a:lnTo>
                  <a:cubicBezTo>
                    <a:pt x="6600589" y="0"/>
                    <a:pt x="6604000" y="3412"/>
                    <a:pt x="6604000" y="7620"/>
                  </a:cubicBezTo>
                  <a:lnTo>
                    <a:pt x="6604000" y="68580"/>
                  </a:lnTo>
                  <a:cubicBezTo>
                    <a:pt x="6604000" y="72788"/>
                    <a:pt x="6600589" y="76200"/>
                    <a:pt x="6596380" y="76200"/>
                  </a:cubicBezTo>
                  <a:lnTo>
                    <a:pt x="7620" y="76200"/>
                  </a:lnTo>
                  <a:cubicBezTo>
                    <a:pt x="3412" y="76200"/>
                    <a:pt x="0" y="72788"/>
                    <a:pt x="0" y="68580"/>
                  </a:cubicBezTo>
                  <a:lnTo>
                    <a:pt x="0" y="7620"/>
                  </a:lnTo>
                  <a:cubicBezTo>
                    <a:pt x="0" y="3412"/>
                    <a:pt x="3412" y="0"/>
                    <a:pt x="7620" y="0"/>
                  </a:cubicBezTo>
                  <a:close/>
                </a:path>
              </a:pathLst>
            </a:custGeom>
            <a:solidFill>
              <a:srgbClr val="27AE60"/>
            </a:solidFill>
          </p:spPr>
        </p:sp>
      </p:grpSp>
      <p:sp>
        <p:nvSpPr>
          <p:cNvPr name="TextBox 21" id="21"/>
          <p:cNvSpPr txBox="true"/>
          <p:nvPr/>
        </p:nvSpPr>
        <p:spPr>
          <a:xfrm rot="0">
            <a:off x="6762750" y="3333750"/>
            <a:ext cx="47625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27AE60"/>
                </a:solidFill>
                <a:latin typeface="Telegraf Bold"/>
                <a:ea typeface="Telegraf Bold"/>
                <a:cs typeface="Telegraf Bold"/>
                <a:sym typeface="Telegraf Bold"/>
              </a:rPr>
              <a:t>Cloud Performance</a:t>
            </a:r>
          </a:p>
        </p:txBody>
      </p:sp>
      <p:sp>
        <p:nvSpPr>
          <p:cNvPr name="TextBox 22" id="22"/>
          <p:cNvSpPr txBox="true"/>
          <p:nvPr/>
        </p:nvSpPr>
        <p:spPr>
          <a:xfrm rot="0">
            <a:off x="6762750" y="3629025"/>
            <a:ext cx="4762500" cy="533400"/>
          </a:xfrm>
          <a:prstGeom prst="rect">
            <a:avLst/>
          </a:prstGeom>
        </p:spPr>
        <p:txBody>
          <a:bodyPr anchor="t" rtlCol="false" tIns="0" lIns="0" bIns="0" rIns="0">
            <a:spAutoFit/>
          </a:bodyPr>
          <a:lstStyle/>
          <a:p>
            <a:pPr algn="ctr" marL="0" indent="0" lvl="0">
              <a:lnSpc>
                <a:spcPts val="2100"/>
              </a:lnSpc>
              <a:spcBef>
                <a:spcPct val="0"/>
              </a:spcBef>
            </a:pPr>
            <a:r>
              <a:rPr lang="en-US" sz="1500" strike="noStrike" u="none">
                <a:solidFill>
                  <a:srgbClr val="555555"/>
                </a:solidFill>
                <a:latin typeface="Aileron"/>
                <a:ea typeface="Aileron"/>
                <a:cs typeface="Aileron"/>
                <a:sym typeface="Aileron"/>
              </a:rPr>
              <a:t>Evaluating compute speed across</a:t>
            </a:r>
          </a:p>
          <a:p>
            <a:pPr algn="ctr" marL="0" indent="0" lvl="0">
              <a:lnSpc>
                <a:spcPts val="2100"/>
              </a:lnSpc>
              <a:spcBef>
                <a:spcPct val="0"/>
              </a:spcBef>
            </a:pPr>
            <a:r>
              <a:rPr lang="en-US" sz="1500" strike="noStrike" u="none">
                <a:solidFill>
                  <a:srgbClr val="555555"/>
                </a:solidFill>
                <a:latin typeface="Aileron"/>
                <a:ea typeface="Aileron"/>
                <a:cs typeface="Aileron"/>
                <a:sym typeface="Aileron"/>
              </a:rPr>
              <a:t>3 cloud providers</a:t>
            </a:r>
          </a:p>
        </p:txBody>
      </p:sp>
      <p:sp>
        <p:nvSpPr>
          <p:cNvPr name="TextBox 23" id="23"/>
          <p:cNvSpPr txBox="true"/>
          <p:nvPr/>
        </p:nvSpPr>
        <p:spPr>
          <a:xfrm rot="0">
            <a:off x="6810375" y="4162425"/>
            <a:ext cx="4667250" cy="735965"/>
          </a:xfrm>
          <a:prstGeom prst="rect">
            <a:avLst/>
          </a:prstGeom>
        </p:spPr>
        <p:txBody>
          <a:bodyPr anchor="t" rtlCol="false" tIns="0" lIns="0" bIns="0" rIns="0">
            <a:spAutoFit/>
          </a:bodyPr>
          <a:lstStyle/>
          <a:p>
            <a:pPr algn="l" marL="0" indent="0" lvl="0">
              <a:lnSpc>
                <a:spcPts val="1960"/>
              </a:lnSpc>
              <a:spcBef>
                <a:spcPct val="0"/>
              </a:spcBef>
            </a:pPr>
            <a:r>
              <a:rPr lang="en-US" sz="1400" strike="noStrike" u="none">
                <a:solidFill>
                  <a:srgbClr val="333333"/>
                </a:solidFill>
                <a:latin typeface="Aileron"/>
                <a:ea typeface="Aileron"/>
                <a:cs typeface="Aileron"/>
                <a:sym typeface="Aileron"/>
              </a:rPr>
              <a:t>Factor: Cloud Provider</a:t>
            </a:r>
          </a:p>
          <a:p>
            <a:pPr algn="l" marL="0" indent="0" lvl="0">
              <a:lnSpc>
                <a:spcPts val="1960"/>
              </a:lnSpc>
              <a:spcBef>
                <a:spcPct val="0"/>
              </a:spcBef>
            </a:pPr>
            <a:r>
              <a:rPr lang="en-US" sz="1400" strike="noStrike" u="none">
                <a:solidFill>
                  <a:srgbClr val="333333"/>
                </a:solidFill>
                <a:latin typeface="Aileron"/>
                <a:ea typeface="Aileron"/>
                <a:cs typeface="Aileron"/>
                <a:sym typeface="Aileron"/>
              </a:rPr>
              <a:t>Levels: AWS, Azure, GCP</a:t>
            </a:r>
          </a:p>
          <a:p>
            <a:pPr algn="l" marL="0" indent="0" lvl="0">
              <a:lnSpc>
                <a:spcPts val="1960"/>
              </a:lnSpc>
              <a:spcBef>
                <a:spcPct val="0"/>
              </a:spcBef>
            </a:pPr>
            <a:r>
              <a:rPr lang="en-US" sz="1400" strike="noStrike" u="none">
                <a:solidFill>
                  <a:srgbClr val="333333"/>
                </a:solidFill>
                <a:latin typeface="Aileron"/>
                <a:ea typeface="Aileron"/>
                <a:cs typeface="Aileron"/>
                <a:sym typeface="Aileron"/>
              </a:rPr>
              <a:t>DV: Processing time (seconds)</a:t>
            </a:r>
          </a:p>
        </p:txBody>
      </p:sp>
      <p:grpSp>
        <p:nvGrpSpPr>
          <p:cNvPr name="Group 24" id="24"/>
          <p:cNvGrpSpPr/>
          <p:nvPr/>
        </p:nvGrpSpPr>
        <p:grpSpPr>
          <a:xfrm rot="0">
            <a:off x="12192000" y="3048000"/>
            <a:ext cx="5143500" cy="1905000"/>
            <a:chOff x="0" y="0"/>
            <a:chExt cx="6858000" cy="2540000"/>
          </a:xfrm>
        </p:grpSpPr>
        <p:sp>
          <p:nvSpPr>
            <p:cNvPr name="Freeform 25" id="25"/>
            <p:cNvSpPr/>
            <p:nvPr/>
          </p:nvSpPr>
          <p:spPr>
            <a:xfrm flipH="false" flipV="false" rot="0">
              <a:off x="0" y="0"/>
              <a:ext cx="6858000" cy="2540000"/>
            </a:xfrm>
            <a:custGeom>
              <a:avLst/>
              <a:gdLst/>
              <a:ahLst/>
              <a:cxnLst/>
              <a:rect r="r" b="b" t="t" l="l"/>
              <a:pathLst>
                <a:path h="2540000" w="6858000">
                  <a:moveTo>
                    <a:pt x="254000" y="0"/>
                  </a:moveTo>
                  <a:lnTo>
                    <a:pt x="6604000" y="0"/>
                  </a:lnTo>
                  <a:cubicBezTo>
                    <a:pt x="6744281" y="0"/>
                    <a:pt x="6858000" y="113720"/>
                    <a:pt x="6858000" y="254000"/>
                  </a:cubicBezTo>
                  <a:lnTo>
                    <a:pt x="6858000" y="2286000"/>
                  </a:lnTo>
                  <a:cubicBezTo>
                    <a:pt x="6858000" y="2426280"/>
                    <a:pt x="6744281" y="2540000"/>
                    <a:pt x="6604000" y="2540000"/>
                  </a:cubicBezTo>
                  <a:lnTo>
                    <a:pt x="254000" y="2540000"/>
                  </a:lnTo>
                  <a:cubicBezTo>
                    <a:pt x="113720" y="2540000"/>
                    <a:pt x="0" y="2426280"/>
                    <a:pt x="0" y="2286000"/>
                  </a:cubicBezTo>
                  <a:lnTo>
                    <a:pt x="0" y="254000"/>
                  </a:lnTo>
                  <a:cubicBezTo>
                    <a:pt x="0" y="113720"/>
                    <a:pt x="113720" y="0"/>
                    <a:pt x="254000" y="0"/>
                  </a:cubicBezTo>
                  <a:close/>
                </a:path>
              </a:pathLst>
            </a:custGeom>
            <a:solidFill>
              <a:srgbClr val="FFFFFF"/>
            </a:solidFill>
            <a:ln w="28575" cap="sq">
              <a:solidFill>
                <a:srgbClr val="E67E22"/>
              </a:solidFill>
              <a:prstDash val="solid"/>
              <a:miter/>
            </a:ln>
          </p:spPr>
        </p:sp>
      </p:grpSp>
      <p:grpSp>
        <p:nvGrpSpPr>
          <p:cNvPr name="Group 26" id="26"/>
          <p:cNvGrpSpPr/>
          <p:nvPr/>
        </p:nvGrpSpPr>
        <p:grpSpPr>
          <a:xfrm rot="0">
            <a:off x="12287250" y="3143250"/>
            <a:ext cx="4953000" cy="57150"/>
            <a:chOff x="0" y="0"/>
            <a:chExt cx="6604000" cy="76200"/>
          </a:xfrm>
        </p:grpSpPr>
        <p:sp>
          <p:nvSpPr>
            <p:cNvPr name="Freeform 27" id="27"/>
            <p:cNvSpPr/>
            <p:nvPr/>
          </p:nvSpPr>
          <p:spPr>
            <a:xfrm flipH="false" flipV="false" rot="0">
              <a:off x="0" y="0"/>
              <a:ext cx="6604000" cy="76200"/>
            </a:xfrm>
            <a:custGeom>
              <a:avLst/>
              <a:gdLst/>
              <a:ahLst/>
              <a:cxnLst/>
              <a:rect r="r" b="b" t="t" l="l"/>
              <a:pathLst>
                <a:path h="76200" w="6604000">
                  <a:moveTo>
                    <a:pt x="7620" y="0"/>
                  </a:moveTo>
                  <a:lnTo>
                    <a:pt x="6596380" y="0"/>
                  </a:lnTo>
                  <a:cubicBezTo>
                    <a:pt x="6600589" y="0"/>
                    <a:pt x="6604000" y="3412"/>
                    <a:pt x="6604000" y="7620"/>
                  </a:cubicBezTo>
                  <a:lnTo>
                    <a:pt x="6604000" y="68580"/>
                  </a:lnTo>
                  <a:cubicBezTo>
                    <a:pt x="6604000" y="72788"/>
                    <a:pt x="6600589" y="76200"/>
                    <a:pt x="6596380" y="76200"/>
                  </a:cubicBezTo>
                  <a:lnTo>
                    <a:pt x="7620" y="76200"/>
                  </a:lnTo>
                  <a:cubicBezTo>
                    <a:pt x="3412" y="76200"/>
                    <a:pt x="0" y="72788"/>
                    <a:pt x="0" y="68580"/>
                  </a:cubicBezTo>
                  <a:lnTo>
                    <a:pt x="0" y="7620"/>
                  </a:lnTo>
                  <a:cubicBezTo>
                    <a:pt x="0" y="3412"/>
                    <a:pt x="3412" y="0"/>
                    <a:pt x="7620" y="0"/>
                  </a:cubicBezTo>
                  <a:close/>
                </a:path>
              </a:pathLst>
            </a:custGeom>
            <a:solidFill>
              <a:srgbClr val="E67E22"/>
            </a:solidFill>
          </p:spPr>
        </p:sp>
      </p:grpSp>
      <p:sp>
        <p:nvSpPr>
          <p:cNvPr name="TextBox 28" id="28"/>
          <p:cNvSpPr txBox="true"/>
          <p:nvPr/>
        </p:nvSpPr>
        <p:spPr>
          <a:xfrm rot="0">
            <a:off x="12382500" y="3333750"/>
            <a:ext cx="47625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E67E22"/>
                </a:solidFill>
                <a:latin typeface="Telegraf Bold"/>
                <a:ea typeface="Telegraf Bold"/>
                <a:cs typeface="Telegraf Bold"/>
                <a:sym typeface="Telegraf Bold"/>
              </a:rPr>
              <a:t>API Response Time</a:t>
            </a:r>
          </a:p>
        </p:txBody>
      </p:sp>
      <p:sp>
        <p:nvSpPr>
          <p:cNvPr name="TextBox 29" id="29"/>
          <p:cNvSpPr txBox="true"/>
          <p:nvPr/>
        </p:nvSpPr>
        <p:spPr>
          <a:xfrm rot="0">
            <a:off x="12382500" y="3629025"/>
            <a:ext cx="4762500" cy="533400"/>
          </a:xfrm>
          <a:prstGeom prst="rect">
            <a:avLst/>
          </a:prstGeom>
        </p:spPr>
        <p:txBody>
          <a:bodyPr anchor="t" rtlCol="false" tIns="0" lIns="0" bIns="0" rIns="0">
            <a:spAutoFit/>
          </a:bodyPr>
          <a:lstStyle/>
          <a:p>
            <a:pPr algn="ctr" marL="0" indent="0" lvl="0">
              <a:lnSpc>
                <a:spcPts val="2100"/>
              </a:lnSpc>
              <a:spcBef>
                <a:spcPct val="0"/>
              </a:spcBef>
            </a:pPr>
            <a:r>
              <a:rPr lang="en-US" sz="1500" strike="noStrike" u="none">
                <a:solidFill>
                  <a:srgbClr val="555555"/>
                </a:solidFill>
                <a:latin typeface="Aileron"/>
                <a:ea typeface="Aileron"/>
                <a:cs typeface="Aileron"/>
                <a:sym typeface="Aileron"/>
              </a:rPr>
              <a:t>Testing API latency across</a:t>
            </a:r>
          </a:p>
          <a:p>
            <a:pPr algn="ctr" marL="0" indent="0" lvl="0">
              <a:lnSpc>
                <a:spcPts val="2100"/>
              </a:lnSpc>
              <a:spcBef>
                <a:spcPct val="0"/>
              </a:spcBef>
            </a:pPr>
            <a:r>
              <a:rPr lang="en-US" sz="1500" strike="noStrike" u="none">
                <a:solidFill>
                  <a:srgbClr val="555555"/>
                </a:solidFill>
                <a:latin typeface="Aileron"/>
                <a:ea typeface="Aileron"/>
                <a:cs typeface="Aileron"/>
                <a:sym typeface="Aileron"/>
              </a:rPr>
              <a:t>3 server architectures</a:t>
            </a:r>
          </a:p>
        </p:txBody>
      </p:sp>
      <p:sp>
        <p:nvSpPr>
          <p:cNvPr name="TextBox 30" id="30"/>
          <p:cNvSpPr txBox="true"/>
          <p:nvPr/>
        </p:nvSpPr>
        <p:spPr>
          <a:xfrm rot="0">
            <a:off x="12430125" y="4162425"/>
            <a:ext cx="4667250" cy="735965"/>
          </a:xfrm>
          <a:prstGeom prst="rect">
            <a:avLst/>
          </a:prstGeom>
        </p:spPr>
        <p:txBody>
          <a:bodyPr anchor="t" rtlCol="false" tIns="0" lIns="0" bIns="0" rIns="0">
            <a:spAutoFit/>
          </a:bodyPr>
          <a:lstStyle/>
          <a:p>
            <a:pPr algn="l" marL="0" indent="0" lvl="0">
              <a:lnSpc>
                <a:spcPts val="1960"/>
              </a:lnSpc>
              <a:spcBef>
                <a:spcPct val="0"/>
              </a:spcBef>
            </a:pPr>
            <a:r>
              <a:rPr lang="en-US" sz="1400" strike="noStrike" u="none">
                <a:solidFill>
                  <a:srgbClr val="333333"/>
                </a:solidFill>
                <a:latin typeface="Aileron"/>
                <a:ea typeface="Aileron"/>
                <a:cs typeface="Aileron"/>
                <a:sym typeface="Aileron"/>
              </a:rPr>
              <a:t>Factor: Architecture Type</a:t>
            </a:r>
          </a:p>
          <a:p>
            <a:pPr algn="l" marL="0" indent="0" lvl="0">
              <a:lnSpc>
                <a:spcPts val="1960"/>
              </a:lnSpc>
              <a:spcBef>
                <a:spcPct val="0"/>
              </a:spcBef>
            </a:pPr>
            <a:r>
              <a:rPr lang="en-US" sz="1400" strike="noStrike" u="none">
                <a:solidFill>
                  <a:srgbClr val="333333"/>
                </a:solidFill>
                <a:latin typeface="Aileron"/>
                <a:ea typeface="Aileron"/>
                <a:cs typeface="Aileron"/>
                <a:sym typeface="Aileron"/>
              </a:rPr>
              <a:t>Levels: Monolith, Microservices, Serverless</a:t>
            </a:r>
          </a:p>
          <a:p>
            <a:pPr algn="l" marL="0" indent="0" lvl="0">
              <a:lnSpc>
                <a:spcPts val="1960"/>
              </a:lnSpc>
              <a:spcBef>
                <a:spcPct val="0"/>
              </a:spcBef>
            </a:pPr>
            <a:r>
              <a:rPr lang="en-US" sz="1400" strike="noStrike" u="none">
                <a:solidFill>
                  <a:srgbClr val="333333"/>
                </a:solidFill>
                <a:latin typeface="Aileron"/>
                <a:ea typeface="Aileron"/>
                <a:cs typeface="Aileron"/>
                <a:sym typeface="Aileron"/>
              </a:rPr>
              <a:t>DV: Response time (ms)</a:t>
            </a:r>
          </a:p>
        </p:txBody>
      </p:sp>
      <p:grpSp>
        <p:nvGrpSpPr>
          <p:cNvPr name="Group 31" id="31"/>
          <p:cNvGrpSpPr/>
          <p:nvPr/>
        </p:nvGrpSpPr>
        <p:grpSpPr>
          <a:xfrm rot="0">
            <a:off x="952500" y="5191125"/>
            <a:ext cx="16383000" cy="762000"/>
            <a:chOff x="0" y="0"/>
            <a:chExt cx="21844000" cy="1016000"/>
          </a:xfrm>
        </p:grpSpPr>
        <p:sp>
          <p:nvSpPr>
            <p:cNvPr name="Freeform 32" id="32"/>
            <p:cNvSpPr/>
            <p:nvPr/>
          </p:nvSpPr>
          <p:spPr>
            <a:xfrm flipH="false" flipV="false" rot="0">
              <a:off x="0" y="0"/>
              <a:ext cx="21844000" cy="1016000"/>
            </a:xfrm>
            <a:custGeom>
              <a:avLst/>
              <a:gdLst/>
              <a:ahLst/>
              <a:cxnLst/>
              <a:rect r="r" b="b" t="t" l="l"/>
              <a:pathLst>
                <a:path h="1016000" w="21844000">
                  <a:moveTo>
                    <a:pt x="101600" y="0"/>
                  </a:moveTo>
                  <a:lnTo>
                    <a:pt x="21742400" y="0"/>
                  </a:lnTo>
                  <a:cubicBezTo>
                    <a:pt x="21798513" y="0"/>
                    <a:pt x="21844000" y="45488"/>
                    <a:pt x="21844000" y="101600"/>
                  </a:cubicBezTo>
                  <a:lnTo>
                    <a:pt x="21844000" y="914400"/>
                  </a:lnTo>
                  <a:cubicBezTo>
                    <a:pt x="21844000" y="970512"/>
                    <a:pt x="21798513" y="1016000"/>
                    <a:pt x="21742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EEF2FF"/>
            </a:solidFill>
            <a:ln w="19050" cap="sq">
              <a:solidFill>
                <a:srgbClr val="2145B2"/>
              </a:solidFill>
              <a:prstDash val="solid"/>
              <a:miter/>
            </a:ln>
          </p:spPr>
        </p:sp>
      </p:grpSp>
      <p:sp>
        <p:nvSpPr>
          <p:cNvPr name="TextBox 33" id="33"/>
          <p:cNvSpPr txBox="true"/>
          <p:nvPr/>
        </p:nvSpPr>
        <p:spPr>
          <a:xfrm rot="0">
            <a:off x="1524000" y="5429250"/>
            <a:ext cx="15240000" cy="285750"/>
          </a:xfrm>
          <a:prstGeom prst="rect">
            <a:avLst/>
          </a:prstGeom>
        </p:spPr>
        <p:txBody>
          <a:bodyPr anchor="t" rtlCol="false" tIns="0" lIns="0" bIns="0" rIns="0">
            <a:spAutoFit/>
          </a:bodyPr>
          <a:lstStyle/>
          <a:p>
            <a:pPr algn="ctr" marL="0" indent="0" lvl="0">
              <a:lnSpc>
                <a:spcPts val="2279"/>
              </a:lnSpc>
              <a:spcBef>
                <a:spcPct val="0"/>
              </a:spcBef>
            </a:pPr>
            <a:r>
              <a:rPr lang="en-US" b="true" sz="1899" strike="noStrike" u="none">
                <a:solidFill>
                  <a:srgbClr val="1A2E5A"/>
                </a:solidFill>
                <a:latin typeface="Aileron Bold"/>
                <a:ea typeface="Aileron Bold"/>
                <a:cs typeface="Aileron Bold"/>
                <a:sym typeface="Aileron Bold"/>
              </a:rPr>
              <a:t>Core Question:</a:t>
            </a:r>
            <a:r>
              <a:rPr lang="en-US" sz="1899" strike="noStrike" u="none">
                <a:solidFill>
                  <a:srgbClr val="1A2E5A"/>
                </a:solidFill>
                <a:latin typeface="Aileron"/>
                <a:ea typeface="Aileron"/>
                <a:cs typeface="Aileron"/>
                <a:sym typeface="Aileron"/>
              </a:rPr>
              <a:t> Are the performance differences between systems statistically significant, or just due to random variation?</a:t>
            </a:r>
          </a:p>
        </p:txBody>
      </p:sp>
      <p:sp>
        <p:nvSpPr>
          <p:cNvPr name="TextBox 34" id="34"/>
          <p:cNvSpPr txBox="true"/>
          <p:nvPr/>
        </p:nvSpPr>
        <p:spPr>
          <a:xfrm rot="0">
            <a:off x="952500" y="6257925"/>
            <a:ext cx="762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Why This Matters for IS Professionals</a:t>
            </a:r>
          </a:p>
        </p:txBody>
      </p:sp>
      <p:sp>
        <p:nvSpPr>
          <p:cNvPr name="TextBox 35" id="35"/>
          <p:cNvSpPr txBox="true"/>
          <p:nvPr/>
        </p:nvSpPr>
        <p:spPr>
          <a:xfrm rot="0">
            <a:off x="1047750" y="6572250"/>
            <a:ext cx="16192500" cy="283210"/>
          </a:xfrm>
          <a:prstGeom prst="rect">
            <a:avLst/>
          </a:prstGeom>
        </p:spPr>
        <p:txBody>
          <a:bodyPr anchor="t" rtlCol="false" tIns="0" lIns="0" bIns="0" rIns="0">
            <a:spAutoFit/>
          </a:bodyPr>
          <a:lstStyle/>
          <a:p>
            <a:pPr algn="l" marL="0" indent="0" lvl="0">
              <a:lnSpc>
                <a:spcPts val="2210"/>
              </a:lnSpc>
              <a:spcBef>
                <a:spcPct val="0"/>
              </a:spcBef>
            </a:pPr>
            <a:r>
              <a:rPr lang="en-US" sz="1700" strike="noStrike" u="none">
                <a:solidFill>
                  <a:srgbClr val="333333"/>
                </a:solidFill>
                <a:latin typeface="Aileron"/>
                <a:ea typeface="Aileron"/>
                <a:cs typeface="Aileron"/>
                <a:sym typeface="Aileron"/>
              </a:rPr>
              <a:t>• Infrastructure investments cost thousands — ANOVA ensures you pick the right option</a:t>
            </a:r>
          </a:p>
        </p:txBody>
      </p:sp>
      <p:sp>
        <p:nvSpPr>
          <p:cNvPr name="TextBox 36" id="36"/>
          <p:cNvSpPr txBox="true"/>
          <p:nvPr/>
        </p:nvSpPr>
        <p:spPr>
          <a:xfrm rot="0">
            <a:off x="1047750" y="6877050"/>
            <a:ext cx="16192500" cy="283210"/>
          </a:xfrm>
          <a:prstGeom prst="rect">
            <a:avLst/>
          </a:prstGeom>
        </p:spPr>
        <p:txBody>
          <a:bodyPr anchor="t" rtlCol="false" tIns="0" lIns="0" bIns="0" rIns="0">
            <a:spAutoFit/>
          </a:bodyPr>
          <a:lstStyle/>
          <a:p>
            <a:pPr algn="l" marL="0" indent="0" lvl="0">
              <a:lnSpc>
                <a:spcPts val="2210"/>
              </a:lnSpc>
              <a:spcBef>
                <a:spcPct val="0"/>
              </a:spcBef>
            </a:pPr>
            <a:r>
              <a:rPr lang="en-US" sz="1700" strike="noStrike" u="none">
                <a:solidFill>
                  <a:srgbClr val="333333"/>
                </a:solidFill>
                <a:latin typeface="Aileron"/>
                <a:ea typeface="Aileron"/>
                <a:cs typeface="Aileron"/>
                <a:sym typeface="Aileron"/>
              </a:rPr>
              <a:t>• Single benchmarks can be misleading — ANOVA accounts for variability across multiple tests</a:t>
            </a:r>
          </a:p>
        </p:txBody>
      </p:sp>
      <p:sp>
        <p:nvSpPr>
          <p:cNvPr name="TextBox 37" id="37"/>
          <p:cNvSpPr txBox="true"/>
          <p:nvPr/>
        </p:nvSpPr>
        <p:spPr>
          <a:xfrm rot="0">
            <a:off x="1047750" y="7181850"/>
            <a:ext cx="16192500" cy="283210"/>
          </a:xfrm>
          <a:prstGeom prst="rect">
            <a:avLst/>
          </a:prstGeom>
        </p:spPr>
        <p:txBody>
          <a:bodyPr anchor="t" rtlCol="false" tIns="0" lIns="0" bIns="0" rIns="0">
            <a:spAutoFit/>
          </a:bodyPr>
          <a:lstStyle/>
          <a:p>
            <a:pPr algn="l" marL="0" indent="0" lvl="0">
              <a:lnSpc>
                <a:spcPts val="2210"/>
              </a:lnSpc>
              <a:spcBef>
                <a:spcPct val="0"/>
              </a:spcBef>
            </a:pPr>
            <a:r>
              <a:rPr lang="en-US" sz="1700" strike="noStrike" u="none">
                <a:solidFill>
                  <a:srgbClr val="333333"/>
                </a:solidFill>
                <a:latin typeface="Aileron"/>
                <a:ea typeface="Aileron"/>
                <a:cs typeface="Aileron"/>
                <a:sym typeface="Aileron"/>
              </a:rPr>
              <a:t>• Stakeholders need evidence, not opinions — ANOVA provides p-values and confidence levels</a:t>
            </a:r>
          </a:p>
        </p:txBody>
      </p:sp>
      <p:sp>
        <p:nvSpPr>
          <p:cNvPr name="TextBox 38" id="38"/>
          <p:cNvSpPr txBox="true"/>
          <p:nvPr/>
        </p:nvSpPr>
        <p:spPr>
          <a:xfrm rot="0">
            <a:off x="1047750" y="7486650"/>
            <a:ext cx="16192500" cy="283210"/>
          </a:xfrm>
          <a:prstGeom prst="rect">
            <a:avLst/>
          </a:prstGeom>
        </p:spPr>
        <p:txBody>
          <a:bodyPr anchor="t" rtlCol="false" tIns="0" lIns="0" bIns="0" rIns="0">
            <a:spAutoFit/>
          </a:bodyPr>
          <a:lstStyle/>
          <a:p>
            <a:pPr algn="l" marL="0" indent="0" lvl="0">
              <a:lnSpc>
                <a:spcPts val="2210"/>
              </a:lnSpc>
              <a:spcBef>
                <a:spcPct val="0"/>
              </a:spcBef>
            </a:pPr>
            <a:r>
              <a:rPr lang="en-US" sz="1700" strike="noStrike" u="none">
                <a:solidFill>
                  <a:srgbClr val="333333"/>
                </a:solidFill>
                <a:latin typeface="Aileron"/>
                <a:ea typeface="Aileron"/>
                <a:cs typeface="Aileron"/>
                <a:sym typeface="Aileron"/>
              </a:rPr>
              <a:t>• Scalability decisions require comparing 3+ configurations simultaneously</a:t>
            </a:r>
          </a:p>
        </p:txBody>
      </p:sp>
      <p:grpSp>
        <p:nvGrpSpPr>
          <p:cNvPr name="Group 39" id="39"/>
          <p:cNvGrpSpPr/>
          <p:nvPr/>
        </p:nvGrpSpPr>
        <p:grpSpPr>
          <a:xfrm rot="0">
            <a:off x="952500" y="7905750"/>
            <a:ext cx="16383000" cy="714375"/>
            <a:chOff x="0" y="0"/>
            <a:chExt cx="21844000" cy="952500"/>
          </a:xfrm>
        </p:grpSpPr>
        <p:sp>
          <p:nvSpPr>
            <p:cNvPr name="Freeform 40" id="40"/>
            <p:cNvSpPr/>
            <p:nvPr/>
          </p:nvSpPr>
          <p:spPr>
            <a:xfrm flipH="false" flipV="false" rot="0">
              <a:off x="0" y="0"/>
              <a:ext cx="21844000" cy="952500"/>
            </a:xfrm>
            <a:custGeom>
              <a:avLst/>
              <a:gdLst/>
              <a:ahLst/>
              <a:cxnLst/>
              <a:rect r="r" b="b" t="t" l="l"/>
              <a:pathLst>
                <a:path h="952500" w="21844000">
                  <a:moveTo>
                    <a:pt x="95250" y="0"/>
                  </a:moveTo>
                  <a:lnTo>
                    <a:pt x="21748750" y="0"/>
                  </a:lnTo>
                  <a:cubicBezTo>
                    <a:pt x="21801355" y="0"/>
                    <a:pt x="21844000" y="42645"/>
                    <a:pt x="21844000" y="95250"/>
                  </a:cubicBezTo>
                  <a:lnTo>
                    <a:pt x="21844000" y="857250"/>
                  </a:lnTo>
                  <a:cubicBezTo>
                    <a:pt x="21844000" y="909855"/>
                    <a:pt x="21801355" y="952500"/>
                    <a:pt x="21748750" y="952500"/>
                  </a:cubicBezTo>
                  <a:lnTo>
                    <a:pt x="95250" y="952500"/>
                  </a:lnTo>
                  <a:cubicBezTo>
                    <a:pt x="42645" y="952500"/>
                    <a:pt x="0" y="909855"/>
                    <a:pt x="0" y="857250"/>
                  </a:cubicBezTo>
                  <a:lnTo>
                    <a:pt x="0" y="95250"/>
                  </a:lnTo>
                  <a:cubicBezTo>
                    <a:pt x="0" y="42645"/>
                    <a:pt x="42645" y="0"/>
                    <a:pt x="95250" y="0"/>
                  </a:cubicBezTo>
                  <a:close/>
                </a:path>
              </a:pathLst>
            </a:custGeom>
            <a:solidFill>
              <a:srgbClr val="FFF3E0"/>
            </a:solidFill>
            <a:ln w="28575" cap="sq">
              <a:solidFill>
                <a:srgbClr val="E67E22"/>
              </a:solidFill>
              <a:prstDash val="solid"/>
              <a:miter/>
            </a:ln>
          </p:spPr>
        </p:sp>
      </p:grpSp>
      <p:sp>
        <p:nvSpPr>
          <p:cNvPr name="TextBox 41" id="41"/>
          <p:cNvSpPr txBox="true"/>
          <p:nvPr/>
        </p:nvSpPr>
        <p:spPr>
          <a:xfrm rot="0">
            <a:off x="1524000" y="8105775"/>
            <a:ext cx="15240000" cy="320040"/>
          </a:xfrm>
          <a:prstGeom prst="rect">
            <a:avLst/>
          </a:prstGeom>
        </p:spPr>
        <p:txBody>
          <a:bodyPr anchor="t" rtlCol="false" tIns="0" lIns="0" bIns="0" rIns="0">
            <a:spAutoFit/>
          </a:bodyPr>
          <a:lstStyle/>
          <a:p>
            <a:pPr algn="ctr" marL="0" indent="0" lvl="0">
              <a:lnSpc>
                <a:spcPts val="2100"/>
              </a:lnSpc>
              <a:spcBef>
                <a:spcPct val="0"/>
              </a:spcBef>
            </a:pPr>
            <a:r>
              <a:rPr lang="en-US" b="true" sz="2100" strike="noStrike" u="none">
                <a:solidFill>
                  <a:srgbClr val="333333"/>
                </a:solidFill>
                <a:latin typeface="Telegraf Bold"/>
                <a:ea typeface="Telegraf Bold"/>
                <a:cs typeface="Telegraf Bold"/>
                <a:sym typeface="Telegraf Bold"/>
              </a:rPr>
              <a:t>Business Decision:</a:t>
            </a:r>
            <a:r>
              <a:rPr lang="en-US" sz="2100" strike="noStrike" u="none">
                <a:solidFill>
                  <a:srgbClr val="333333"/>
                </a:solidFill>
                <a:latin typeface="Telegraf"/>
                <a:ea typeface="Telegraf"/>
                <a:cs typeface="Telegraf"/>
                <a:sym typeface="Telegraf"/>
              </a:rPr>
              <a:t> Which technology stack should we invest in for the next 5 years?</a:t>
            </a:r>
          </a:p>
        </p:txBody>
      </p:sp>
      <p:grpSp>
        <p:nvGrpSpPr>
          <p:cNvPr name="Group 42" id="42"/>
          <p:cNvGrpSpPr/>
          <p:nvPr/>
        </p:nvGrpSpPr>
        <p:grpSpPr>
          <a:xfrm rot="0">
            <a:off x="952500" y="8905875"/>
            <a:ext cx="16383000" cy="666750"/>
            <a:chOff x="0" y="0"/>
            <a:chExt cx="21844000" cy="889000"/>
          </a:xfrm>
        </p:grpSpPr>
        <p:sp>
          <p:nvSpPr>
            <p:cNvPr name="Freeform 43" id="43"/>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1A2E5A"/>
            </a:solidFill>
          </p:spPr>
        </p:sp>
      </p:grpSp>
      <p:sp>
        <p:nvSpPr>
          <p:cNvPr name="TextBox 44" id="44"/>
          <p:cNvSpPr txBox="true"/>
          <p:nvPr/>
        </p:nvSpPr>
        <p:spPr>
          <a:xfrm rot="0">
            <a:off x="1524000" y="9086850"/>
            <a:ext cx="152400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Telegraf Bold"/>
                <a:ea typeface="Telegraf Bold"/>
                <a:cs typeface="Telegraf Bold"/>
                <a:sym typeface="Telegraf Bold"/>
              </a:rPr>
              <a:t>ANOVA turns system benchmarks into actionable, evidence-based technology decisions.</a:t>
            </a:r>
          </a:p>
        </p:txBody>
      </p:sp>
      <p:sp>
        <p:nvSpPr>
          <p:cNvPr name="TextBox 45" id="45"/>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3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Practical Session: ANOVA in Excel</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32</a:t>
            </a:r>
          </a:p>
        </p:txBody>
      </p:sp>
      <p:sp>
        <p:nvSpPr>
          <p:cNvPr name="TextBox 6" id="6"/>
          <p:cNvSpPr txBox="true"/>
          <p:nvPr/>
        </p:nvSpPr>
        <p:spPr>
          <a:xfrm rot="0">
            <a:off x="952500" y="1038225"/>
            <a:ext cx="16383000" cy="337185"/>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Step-by-step guide to running One-Way ANOVA using Excel's Data Analysis ToolPak.</a:t>
            </a:r>
          </a:p>
        </p:txBody>
      </p:sp>
      <p:sp>
        <p:nvSpPr>
          <p:cNvPr name="TextBox 7" id="7"/>
          <p:cNvSpPr txBox="true"/>
          <p:nvPr/>
        </p:nvSpPr>
        <p:spPr>
          <a:xfrm rot="0">
            <a:off x="952500" y="1590675"/>
            <a:ext cx="762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How to Run ANOVA in Excel (3 Steps)</a:t>
            </a:r>
          </a:p>
        </p:txBody>
      </p:sp>
      <p:grpSp>
        <p:nvGrpSpPr>
          <p:cNvPr name="Group 8" id="8"/>
          <p:cNvGrpSpPr/>
          <p:nvPr/>
        </p:nvGrpSpPr>
        <p:grpSpPr>
          <a:xfrm rot="0">
            <a:off x="952500" y="2000250"/>
            <a:ext cx="5143500" cy="3333750"/>
            <a:chOff x="0" y="0"/>
            <a:chExt cx="6858000" cy="4445000"/>
          </a:xfrm>
        </p:grpSpPr>
        <p:sp>
          <p:nvSpPr>
            <p:cNvPr name="Freeform 9" id="9"/>
            <p:cNvSpPr/>
            <p:nvPr/>
          </p:nvSpPr>
          <p:spPr>
            <a:xfrm flipH="false" flipV="false" rot="0">
              <a:off x="0" y="0"/>
              <a:ext cx="6858000" cy="4445000"/>
            </a:xfrm>
            <a:custGeom>
              <a:avLst/>
              <a:gdLst/>
              <a:ahLst/>
              <a:cxnLst/>
              <a:rect r="r" b="b" t="t" l="l"/>
              <a:pathLst>
                <a:path h="4445000" w="6858000">
                  <a:moveTo>
                    <a:pt x="444500" y="0"/>
                  </a:moveTo>
                  <a:lnTo>
                    <a:pt x="6413500" y="0"/>
                  </a:lnTo>
                  <a:cubicBezTo>
                    <a:pt x="6658990" y="0"/>
                    <a:pt x="6858000" y="199009"/>
                    <a:pt x="6858000" y="444500"/>
                  </a:cubicBezTo>
                  <a:lnTo>
                    <a:pt x="6858000" y="4000500"/>
                  </a:lnTo>
                  <a:cubicBezTo>
                    <a:pt x="6858000" y="4245990"/>
                    <a:pt x="6658990" y="4445000"/>
                    <a:pt x="6413500" y="4445000"/>
                  </a:cubicBezTo>
                  <a:lnTo>
                    <a:pt x="444500" y="4445000"/>
                  </a:lnTo>
                  <a:cubicBezTo>
                    <a:pt x="199009" y="4445000"/>
                    <a:pt x="0" y="4245990"/>
                    <a:pt x="0" y="4000500"/>
                  </a:cubicBezTo>
                  <a:lnTo>
                    <a:pt x="0" y="444500"/>
                  </a:lnTo>
                  <a:cubicBezTo>
                    <a:pt x="0" y="199009"/>
                    <a:pt x="199009" y="0"/>
                    <a:pt x="444500" y="0"/>
                  </a:cubicBezTo>
                  <a:close/>
                </a:path>
              </a:pathLst>
            </a:custGeom>
            <a:solidFill>
              <a:srgbClr val="F9FAFB"/>
            </a:solidFill>
            <a:ln w="28575" cap="sq">
              <a:solidFill>
                <a:srgbClr val="2145B2"/>
              </a:solidFill>
              <a:prstDash val="solid"/>
              <a:miter/>
            </a:ln>
          </p:spPr>
        </p:sp>
      </p:grpSp>
      <p:sp>
        <p:nvSpPr>
          <p:cNvPr name="Freeform 10" id="10"/>
          <p:cNvSpPr/>
          <p:nvPr/>
        </p:nvSpPr>
        <p:spPr>
          <a:xfrm flipH="false" flipV="false" rot="0">
            <a:off x="1285875" y="2381250"/>
            <a:ext cx="4476750" cy="2571750"/>
          </a:xfrm>
          <a:custGeom>
            <a:avLst/>
            <a:gdLst/>
            <a:ahLst/>
            <a:cxnLst/>
            <a:rect r="r" b="b" t="t" l="l"/>
            <a:pathLst>
              <a:path h="2571750" w="4476750">
                <a:moveTo>
                  <a:pt x="0" y="0"/>
                </a:moveTo>
                <a:lnTo>
                  <a:pt x="4476750" y="0"/>
                </a:lnTo>
                <a:lnTo>
                  <a:pt x="4476750" y="2571750"/>
                </a:lnTo>
                <a:lnTo>
                  <a:pt x="0" y="2571750"/>
                </a:lnTo>
                <a:lnTo>
                  <a:pt x="0" y="0"/>
                </a:lnTo>
                <a:close/>
              </a:path>
            </a:pathLst>
          </a:custGeom>
          <a:blipFill>
            <a:blip r:embed="rId2"/>
            <a:stretch>
              <a:fillRect l="-4199" t="-4199" r="-4199" b="-4199"/>
            </a:stretch>
          </a:blipFill>
        </p:spPr>
      </p:sp>
      <p:grpSp>
        <p:nvGrpSpPr>
          <p:cNvPr name="Group 11" id="11"/>
          <p:cNvGrpSpPr/>
          <p:nvPr/>
        </p:nvGrpSpPr>
        <p:grpSpPr>
          <a:xfrm rot="0">
            <a:off x="1047750" y="1905000"/>
            <a:ext cx="476250" cy="590550"/>
            <a:chOff x="0" y="0"/>
            <a:chExt cx="635000" cy="787400"/>
          </a:xfrm>
        </p:grpSpPr>
        <p:sp>
          <p:nvSpPr>
            <p:cNvPr name="Freeform 12" id="12"/>
            <p:cNvSpPr/>
            <p:nvPr/>
          </p:nvSpPr>
          <p:spPr>
            <a:xfrm flipH="false" flipV="false" rot="0">
              <a:off x="0" y="0"/>
              <a:ext cx="635000" cy="787400"/>
            </a:xfrm>
            <a:custGeom>
              <a:avLst/>
              <a:gdLst/>
              <a:ahLst/>
              <a:cxnLst/>
              <a:rect r="r" b="b" t="t" l="l"/>
              <a:pathLst>
                <a:path h="787400" w="635000">
                  <a:moveTo>
                    <a:pt x="317500" y="0"/>
                  </a:moveTo>
                  <a:cubicBezTo>
                    <a:pt x="142150" y="0"/>
                    <a:pt x="0" y="176266"/>
                    <a:pt x="0" y="393700"/>
                  </a:cubicBezTo>
                  <a:cubicBezTo>
                    <a:pt x="0" y="611134"/>
                    <a:pt x="142150" y="787400"/>
                    <a:pt x="317500" y="787400"/>
                  </a:cubicBezTo>
                  <a:cubicBezTo>
                    <a:pt x="492850" y="787400"/>
                    <a:pt x="635000" y="611134"/>
                    <a:pt x="635000" y="393700"/>
                  </a:cubicBezTo>
                  <a:cubicBezTo>
                    <a:pt x="635000" y="176266"/>
                    <a:pt x="492850" y="0"/>
                    <a:pt x="317500" y="0"/>
                  </a:cubicBezTo>
                  <a:close/>
                </a:path>
              </a:pathLst>
            </a:custGeom>
            <a:solidFill>
              <a:srgbClr val="2145B2"/>
            </a:solidFill>
          </p:spPr>
        </p:sp>
        <p:sp>
          <p:nvSpPr>
            <p:cNvPr name="TextBox 13" id="13"/>
            <p:cNvSpPr txBox="true"/>
            <p:nvPr/>
          </p:nvSpPr>
          <p:spPr>
            <a:xfrm>
              <a:off x="0" y="-76200"/>
              <a:ext cx="635000" cy="863600"/>
            </a:xfrm>
            <a:prstGeom prst="rect">
              <a:avLst/>
            </a:prstGeom>
          </p:spPr>
          <p:txBody>
            <a:bodyPr anchor="ctr" rtlCol="false" tIns="50800" lIns="50800" bIns="50800" rIns="50800"/>
            <a:lstStyle/>
            <a:p>
              <a:pPr algn="ctr" marL="0" indent="0" lvl="0">
                <a:lnSpc>
                  <a:spcPts val="3359"/>
                </a:lnSpc>
                <a:spcBef>
                  <a:spcPct val="0"/>
                </a:spcBef>
              </a:pPr>
              <a:r>
                <a:rPr lang="en-US" sz="2400" strike="noStrike" u="none">
                  <a:solidFill>
                    <a:srgbClr val="FFFFFF"/>
                  </a:solidFill>
                  <a:latin typeface="Telegraf"/>
                  <a:ea typeface="Telegraf"/>
                  <a:cs typeface="Telegraf"/>
                  <a:sym typeface="Telegraf"/>
                </a:rPr>
                <a:t>1</a:t>
              </a:r>
            </a:p>
          </p:txBody>
        </p:sp>
      </p:grpSp>
      <p:sp>
        <p:nvSpPr>
          <p:cNvPr name="TextBox 14" id="14"/>
          <p:cNvSpPr txBox="true"/>
          <p:nvPr/>
        </p:nvSpPr>
        <p:spPr>
          <a:xfrm rot="0">
            <a:off x="952500" y="5429250"/>
            <a:ext cx="5143500" cy="27432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2145B2"/>
                </a:solidFill>
                <a:latin typeface="Telegraf Bold"/>
                <a:ea typeface="Telegraf Bold"/>
                <a:cs typeface="Telegraf Bold"/>
                <a:sym typeface="Telegraf Bold"/>
              </a:rPr>
              <a:t>Click the Data tab</a:t>
            </a:r>
          </a:p>
        </p:txBody>
      </p:sp>
      <p:grpSp>
        <p:nvGrpSpPr>
          <p:cNvPr name="Group 15" id="15"/>
          <p:cNvGrpSpPr/>
          <p:nvPr/>
        </p:nvGrpSpPr>
        <p:grpSpPr>
          <a:xfrm rot="0">
            <a:off x="6572250" y="2000250"/>
            <a:ext cx="5143500" cy="3333750"/>
            <a:chOff x="0" y="0"/>
            <a:chExt cx="6858000" cy="4445000"/>
          </a:xfrm>
        </p:grpSpPr>
        <p:sp>
          <p:nvSpPr>
            <p:cNvPr name="Freeform 16" id="16"/>
            <p:cNvSpPr/>
            <p:nvPr/>
          </p:nvSpPr>
          <p:spPr>
            <a:xfrm flipH="false" flipV="false" rot="0">
              <a:off x="0" y="0"/>
              <a:ext cx="6858000" cy="4445000"/>
            </a:xfrm>
            <a:custGeom>
              <a:avLst/>
              <a:gdLst/>
              <a:ahLst/>
              <a:cxnLst/>
              <a:rect r="r" b="b" t="t" l="l"/>
              <a:pathLst>
                <a:path h="4445000" w="6858000">
                  <a:moveTo>
                    <a:pt x="444500" y="0"/>
                  </a:moveTo>
                  <a:lnTo>
                    <a:pt x="6413500" y="0"/>
                  </a:lnTo>
                  <a:cubicBezTo>
                    <a:pt x="6658990" y="0"/>
                    <a:pt x="6858000" y="199009"/>
                    <a:pt x="6858000" y="444500"/>
                  </a:cubicBezTo>
                  <a:lnTo>
                    <a:pt x="6858000" y="4000500"/>
                  </a:lnTo>
                  <a:cubicBezTo>
                    <a:pt x="6858000" y="4245990"/>
                    <a:pt x="6658990" y="4445000"/>
                    <a:pt x="6413500" y="4445000"/>
                  </a:cubicBezTo>
                  <a:lnTo>
                    <a:pt x="444500" y="4445000"/>
                  </a:lnTo>
                  <a:cubicBezTo>
                    <a:pt x="199009" y="4445000"/>
                    <a:pt x="0" y="4245990"/>
                    <a:pt x="0" y="4000500"/>
                  </a:cubicBezTo>
                  <a:lnTo>
                    <a:pt x="0" y="444500"/>
                  </a:lnTo>
                  <a:cubicBezTo>
                    <a:pt x="0" y="199009"/>
                    <a:pt x="199009" y="0"/>
                    <a:pt x="444500" y="0"/>
                  </a:cubicBezTo>
                  <a:close/>
                </a:path>
              </a:pathLst>
            </a:custGeom>
            <a:solidFill>
              <a:srgbClr val="F9FAFB"/>
            </a:solidFill>
            <a:ln w="28575" cap="sq">
              <a:solidFill>
                <a:srgbClr val="27AE60"/>
              </a:solidFill>
              <a:prstDash val="solid"/>
              <a:miter/>
            </a:ln>
          </p:spPr>
        </p:sp>
      </p:grpSp>
      <p:sp>
        <p:nvSpPr>
          <p:cNvPr name="Freeform 17" id="17"/>
          <p:cNvSpPr/>
          <p:nvPr/>
        </p:nvSpPr>
        <p:spPr>
          <a:xfrm flipH="false" flipV="false" rot="0">
            <a:off x="6905625" y="2381250"/>
            <a:ext cx="4476750" cy="2571750"/>
          </a:xfrm>
          <a:custGeom>
            <a:avLst/>
            <a:gdLst/>
            <a:ahLst/>
            <a:cxnLst/>
            <a:rect r="r" b="b" t="t" l="l"/>
            <a:pathLst>
              <a:path h="2571750" w="4476750">
                <a:moveTo>
                  <a:pt x="0" y="0"/>
                </a:moveTo>
                <a:lnTo>
                  <a:pt x="4476750" y="0"/>
                </a:lnTo>
                <a:lnTo>
                  <a:pt x="4476750" y="2571750"/>
                </a:lnTo>
                <a:lnTo>
                  <a:pt x="0" y="2571750"/>
                </a:lnTo>
                <a:lnTo>
                  <a:pt x="0" y="0"/>
                </a:lnTo>
                <a:close/>
              </a:path>
            </a:pathLst>
          </a:custGeom>
          <a:blipFill>
            <a:blip r:embed="rId3"/>
            <a:stretch>
              <a:fillRect l="-4255" t="-7407" r="-4255" b="-7407"/>
            </a:stretch>
          </a:blipFill>
        </p:spPr>
      </p:sp>
      <p:grpSp>
        <p:nvGrpSpPr>
          <p:cNvPr name="Group 18" id="18"/>
          <p:cNvGrpSpPr/>
          <p:nvPr/>
        </p:nvGrpSpPr>
        <p:grpSpPr>
          <a:xfrm rot="0">
            <a:off x="6667500" y="1905000"/>
            <a:ext cx="476250" cy="590550"/>
            <a:chOff x="0" y="0"/>
            <a:chExt cx="635000" cy="787400"/>
          </a:xfrm>
        </p:grpSpPr>
        <p:sp>
          <p:nvSpPr>
            <p:cNvPr name="Freeform 19" id="19"/>
            <p:cNvSpPr/>
            <p:nvPr/>
          </p:nvSpPr>
          <p:spPr>
            <a:xfrm flipH="false" flipV="false" rot="0">
              <a:off x="0" y="0"/>
              <a:ext cx="635000" cy="787400"/>
            </a:xfrm>
            <a:custGeom>
              <a:avLst/>
              <a:gdLst/>
              <a:ahLst/>
              <a:cxnLst/>
              <a:rect r="r" b="b" t="t" l="l"/>
              <a:pathLst>
                <a:path h="787400" w="635000">
                  <a:moveTo>
                    <a:pt x="317500" y="0"/>
                  </a:moveTo>
                  <a:cubicBezTo>
                    <a:pt x="142150" y="0"/>
                    <a:pt x="0" y="176266"/>
                    <a:pt x="0" y="393700"/>
                  </a:cubicBezTo>
                  <a:cubicBezTo>
                    <a:pt x="0" y="611134"/>
                    <a:pt x="142150" y="787400"/>
                    <a:pt x="317500" y="787400"/>
                  </a:cubicBezTo>
                  <a:cubicBezTo>
                    <a:pt x="492850" y="787400"/>
                    <a:pt x="635000" y="611134"/>
                    <a:pt x="635000" y="393700"/>
                  </a:cubicBezTo>
                  <a:cubicBezTo>
                    <a:pt x="635000" y="176266"/>
                    <a:pt x="492850" y="0"/>
                    <a:pt x="317500" y="0"/>
                  </a:cubicBezTo>
                  <a:close/>
                </a:path>
              </a:pathLst>
            </a:custGeom>
            <a:solidFill>
              <a:srgbClr val="27AE60"/>
            </a:solidFill>
          </p:spPr>
        </p:sp>
        <p:sp>
          <p:nvSpPr>
            <p:cNvPr name="TextBox 20" id="20"/>
            <p:cNvSpPr txBox="true"/>
            <p:nvPr/>
          </p:nvSpPr>
          <p:spPr>
            <a:xfrm>
              <a:off x="0" y="-76200"/>
              <a:ext cx="635000" cy="863600"/>
            </a:xfrm>
            <a:prstGeom prst="rect">
              <a:avLst/>
            </a:prstGeom>
          </p:spPr>
          <p:txBody>
            <a:bodyPr anchor="ctr" rtlCol="false" tIns="50800" lIns="50800" bIns="50800" rIns="50800"/>
            <a:lstStyle/>
            <a:p>
              <a:pPr algn="ctr" marL="0" indent="0" lvl="0">
                <a:lnSpc>
                  <a:spcPts val="3359"/>
                </a:lnSpc>
                <a:spcBef>
                  <a:spcPct val="0"/>
                </a:spcBef>
              </a:pPr>
              <a:r>
                <a:rPr lang="en-US" sz="2400" strike="noStrike" u="none">
                  <a:solidFill>
                    <a:srgbClr val="FFFFFF"/>
                  </a:solidFill>
                  <a:latin typeface="Telegraf"/>
                  <a:ea typeface="Telegraf"/>
                  <a:cs typeface="Telegraf"/>
                  <a:sym typeface="Telegraf"/>
                </a:rPr>
                <a:t>2</a:t>
              </a:r>
            </a:p>
          </p:txBody>
        </p:sp>
      </p:grpSp>
      <p:sp>
        <p:nvSpPr>
          <p:cNvPr name="TextBox 21" id="21"/>
          <p:cNvSpPr txBox="true"/>
          <p:nvPr/>
        </p:nvSpPr>
        <p:spPr>
          <a:xfrm rot="0">
            <a:off x="6572250" y="5429250"/>
            <a:ext cx="5143500" cy="27432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27AE60"/>
                </a:solidFill>
                <a:latin typeface="Telegraf Bold"/>
                <a:ea typeface="Telegraf Bold"/>
                <a:cs typeface="Telegraf Bold"/>
                <a:sym typeface="Telegraf Bold"/>
              </a:rPr>
              <a:t>Click Data Analysis</a:t>
            </a:r>
          </a:p>
        </p:txBody>
      </p:sp>
      <p:grpSp>
        <p:nvGrpSpPr>
          <p:cNvPr name="Group 22" id="22"/>
          <p:cNvGrpSpPr/>
          <p:nvPr/>
        </p:nvGrpSpPr>
        <p:grpSpPr>
          <a:xfrm rot="0">
            <a:off x="12192000" y="2000250"/>
            <a:ext cx="5143500" cy="3333750"/>
            <a:chOff x="0" y="0"/>
            <a:chExt cx="6858000" cy="4445000"/>
          </a:xfrm>
        </p:grpSpPr>
        <p:sp>
          <p:nvSpPr>
            <p:cNvPr name="Freeform 23" id="23"/>
            <p:cNvSpPr/>
            <p:nvPr/>
          </p:nvSpPr>
          <p:spPr>
            <a:xfrm flipH="false" flipV="false" rot="0">
              <a:off x="0" y="0"/>
              <a:ext cx="6858000" cy="4445000"/>
            </a:xfrm>
            <a:custGeom>
              <a:avLst/>
              <a:gdLst/>
              <a:ahLst/>
              <a:cxnLst/>
              <a:rect r="r" b="b" t="t" l="l"/>
              <a:pathLst>
                <a:path h="4445000" w="6858000">
                  <a:moveTo>
                    <a:pt x="444500" y="0"/>
                  </a:moveTo>
                  <a:lnTo>
                    <a:pt x="6413500" y="0"/>
                  </a:lnTo>
                  <a:cubicBezTo>
                    <a:pt x="6658990" y="0"/>
                    <a:pt x="6858000" y="199009"/>
                    <a:pt x="6858000" y="444500"/>
                  </a:cubicBezTo>
                  <a:lnTo>
                    <a:pt x="6858000" y="4000500"/>
                  </a:lnTo>
                  <a:cubicBezTo>
                    <a:pt x="6858000" y="4245990"/>
                    <a:pt x="6658990" y="4445000"/>
                    <a:pt x="6413500" y="4445000"/>
                  </a:cubicBezTo>
                  <a:lnTo>
                    <a:pt x="444500" y="4445000"/>
                  </a:lnTo>
                  <a:cubicBezTo>
                    <a:pt x="199009" y="4445000"/>
                    <a:pt x="0" y="4245990"/>
                    <a:pt x="0" y="4000500"/>
                  </a:cubicBezTo>
                  <a:lnTo>
                    <a:pt x="0" y="444500"/>
                  </a:lnTo>
                  <a:cubicBezTo>
                    <a:pt x="0" y="199009"/>
                    <a:pt x="199009" y="0"/>
                    <a:pt x="444500" y="0"/>
                  </a:cubicBezTo>
                  <a:close/>
                </a:path>
              </a:pathLst>
            </a:custGeom>
            <a:solidFill>
              <a:srgbClr val="F9FAFB"/>
            </a:solidFill>
            <a:ln w="28575" cap="sq">
              <a:solidFill>
                <a:srgbClr val="E67E22"/>
              </a:solidFill>
              <a:prstDash val="solid"/>
              <a:miter/>
            </a:ln>
          </p:spPr>
        </p:sp>
      </p:grpSp>
      <p:sp>
        <p:nvSpPr>
          <p:cNvPr name="Freeform 24" id="24"/>
          <p:cNvSpPr/>
          <p:nvPr/>
        </p:nvSpPr>
        <p:spPr>
          <a:xfrm flipH="false" flipV="false" rot="0">
            <a:off x="12525375" y="2381250"/>
            <a:ext cx="4476750" cy="2571750"/>
          </a:xfrm>
          <a:custGeom>
            <a:avLst/>
            <a:gdLst/>
            <a:ahLst/>
            <a:cxnLst/>
            <a:rect r="r" b="b" t="t" l="l"/>
            <a:pathLst>
              <a:path h="2571750" w="4476750">
                <a:moveTo>
                  <a:pt x="0" y="0"/>
                </a:moveTo>
                <a:lnTo>
                  <a:pt x="4476750" y="0"/>
                </a:lnTo>
                <a:lnTo>
                  <a:pt x="4476750" y="2571750"/>
                </a:lnTo>
                <a:lnTo>
                  <a:pt x="0" y="2571750"/>
                </a:lnTo>
                <a:lnTo>
                  <a:pt x="0" y="0"/>
                </a:lnTo>
                <a:close/>
              </a:path>
            </a:pathLst>
          </a:custGeom>
          <a:blipFill>
            <a:blip r:embed="rId4"/>
            <a:stretch>
              <a:fillRect l="-4255" t="-7407" r="-4255" b="-7407"/>
            </a:stretch>
          </a:blipFill>
        </p:spPr>
      </p:sp>
      <p:grpSp>
        <p:nvGrpSpPr>
          <p:cNvPr name="Group 25" id="25"/>
          <p:cNvGrpSpPr/>
          <p:nvPr/>
        </p:nvGrpSpPr>
        <p:grpSpPr>
          <a:xfrm rot="0">
            <a:off x="12287250" y="1905000"/>
            <a:ext cx="476250" cy="590550"/>
            <a:chOff x="0" y="0"/>
            <a:chExt cx="635000" cy="787400"/>
          </a:xfrm>
        </p:grpSpPr>
        <p:sp>
          <p:nvSpPr>
            <p:cNvPr name="Freeform 26" id="26"/>
            <p:cNvSpPr/>
            <p:nvPr/>
          </p:nvSpPr>
          <p:spPr>
            <a:xfrm flipH="false" flipV="false" rot="0">
              <a:off x="0" y="0"/>
              <a:ext cx="635000" cy="787400"/>
            </a:xfrm>
            <a:custGeom>
              <a:avLst/>
              <a:gdLst/>
              <a:ahLst/>
              <a:cxnLst/>
              <a:rect r="r" b="b" t="t" l="l"/>
              <a:pathLst>
                <a:path h="787400" w="635000">
                  <a:moveTo>
                    <a:pt x="317500" y="0"/>
                  </a:moveTo>
                  <a:cubicBezTo>
                    <a:pt x="142150" y="0"/>
                    <a:pt x="0" y="176266"/>
                    <a:pt x="0" y="393700"/>
                  </a:cubicBezTo>
                  <a:cubicBezTo>
                    <a:pt x="0" y="611134"/>
                    <a:pt x="142150" y="787400"/>
                    <a:pt x="317500" y="787400"/>
                  </a:cubicBezTo>
                  <a:cubicBezTo>
                    <a:pt x="492850" y="787400"/>
                    <a:pt x="635000" y="611134"/>
                    <a:pt x="635000" y="393700"/>
                  </a:cubicBezTo>
                  <a:cubicBezTo>
                    <a:pt x="635000" y="176266"/>
                    <a:pt x="492850" y="0"/>
                    <a:pt x="317500" y="0"/>
                  </a:cubicBezTo>
                  <a:close/>
                </a:path>
              </a:pathLst>
            </a:custGeom>
            <a:solidFill>
              <a:srgbClr val="E67E22"/>
            </a:solidFill>
          </p:spPr>
        </p:sp>
        <p:sp>
          <p:nvSpPr>
            <p:cNvPr name="TextBox 27" id="27"/>
            <p:cNvSpPr txBox="true"/>
            <p:nvPr/>
          </p:nvSpPr>
          <p:spPr>
            <a:xfrm>
              <a:off x="0" y="-76200"/>
              <a:ext cx="635000" cy="863600"/>
            </a:xfrm>
            <a:prstGeom prst="rect">
              <a:avLst/>
            </a:prstGeom>
          </p:spPr>
          <p:txBody>
            <a:bodyPr anchor="ctr" rtlCol="false" tIns="50800" lIns="50800" bIns="50800" rIns="50800"/>
            <a:lstStyle/>
            <a:p>
              <a:pPr algn="ctr" marL="0" indent="0" lvl="0">
                <a:lnSpc>
                  <a:spcPts val="3359"/>
                </a:lnSpc>
                <a:spcBef>
                  <a:spcPct val="0"/>
                </a:spcBef>
              </a:pPr>
              <a:r>
                <a:rPr lang="en-US" sz="2400" strike="noStrike" u="none">
                  <a:solidFill>
                    <a:srgbClr val="FFFFFF"/>
                  </a:solidFill>
                  <a:latin typeface="Telegraf"/>
                  <a:ea typeface="Telegraf"/>
                  <a:cs typeface="Telegraf"/>
                  <a:sym typeface="Telegraf"/>
                </a:rPr>
                <a:t>3</a:t>
              </a:r>
            </a:p>
          </p:txBody>
        </p:sp>
      </p:grpSp>
      <p:sp>
        <p:nvSpPr>
          <p:cNvPr name="TextBox 28" id="28"/>
          <p:cNvSpPr txBox="true"/>
          <p:nvPr/>
        </p:nvSpPr>
        <p:spPr>
          <a:xfrm rot="0">
            <a:off x="12192000" y="5429250"/>
            <a:ext cx="5143500" cy="274320"/>
          </a:xfrm>
          <a:prstGeom prst="rect">
            <a:avLst/>
          </a:prstGeom>
        </p:spPr>
        <p:txBody>
          <a:bodyPr anchor="t" rtlCol="false" tIns="0" lIns="0" bIns="0" rIns="0">
            <a:spAutoFit/>
          </a:bodyPr>
          <a:lstStyle/>
          <a:p>
            <a:pPr algn="ctr" marL="0" indent="0" lvl="0">
              <a:lnSpc>
                <a:spcPts val="1800"/>
              </a:lnSpc>
              <a:spcBef>
                <a:spcPct val="0"/>
              </a:spcBef>
            </a:pPr>
            <a:r>
              <a:rPr lang="en-US" b="true" sz="1800" strike="noStrike" u="none">
                <a:solidFill>
                  <a:srgbClr val="E67E22"/>
                </a:solidFill>
                <a:latin typeface="Telegraf Bold"/>
                <a:ea typeface="Telegraf Bold"/>
                <a:cs typeface="Telegraf Bold"/>
                <a:sym typeface="Telegraf Bold"/>
              </a:rPr>
              <a:t>Select ANOVA: Single Factor</a:t>
            </a:r>
          </a:p>
        </p:txBody>
      </p:sp>
      <p:sp>
        <p:nvSpPr>
          <p:cNvPr name="TextBox 29" id="29"/>
          <p:cNvSpPr txBox="true"/>
          <p:nvPr/>
        </p:nvSpPr>
        <p:spPr>
          <a:xfrm rot="0">
            <a:off x="952500" y="5829300"/>
            <a:ext cx="5715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What Excel Outputs</a:t>
            </a:r>
          </a:p>
        </p:txBody>
      </p:sp>
      <p:grpSp>
        <p:nvGrpSpPr>
          <p:cNvPr name="Group 30" id="30"/>
          <p:cNvGrpSpPr/>
          <p:nvPr/>
        </p:nvGrpSpPr>
        <p:grpSpPr>
          <a:xfrm rot="0">
            <a:off x="952500" y="6143625"/>
            <a:ext cx="16383000" cy="1047750"/>
            <a:chOff x="0" y="0"/>
            <a:chExt cx="21844000" cy="1397000"/>
          </a:xfrm>
        </p:grpSpPr>
        <p:sp>
          <p:nvSpPr>
            <p:cNvPr name="Freeform 31" id="31"/>
            <p:cNvSpPr/>
            <p:nvPr/>
          </p:nvSpPr>
          <p:spPr>
            <a:xfrm flipH="false" flipV="false" rot="0">
              <a:off x="0" y="0"/>
              <a:ext cx="21844000" cy="1397000"/>
            </a:xfrm>
            <a:custGeom>
              <a:avLst/>
              <a:gdLst/>
              <a:ahLst/>
              <a:cxnLst/>
              <a:rect r="r" b="b" t="t" l="l"/>
              <a:pathLst>
                <a:path h="1397000" w="21844000">
                  <a:moveTo>
                    <a:pt x="139700" y="0"/>
                  </a:moveTo>
                  <a:lnTo>
                    <a:pt x="21704300" y="0"/>
                  </a:lnTo>
                  <a:cubicBezTo>
                    <a:pt x="21781455" y="0"/>
                    <a:pt x="21844000" y="62546"/>
                    <a:pt x="21844000" y="139700"/>
                  </a:cubicBezTo>
                  <a:lnTo>
                    <a:pt x="21844000" y="1257300"/>
                  </a:lnTo>
                  <a:cubicBezTo>
                    <a:pt x="21844000" y="1334454"/>
                    <a:pt x="21781455" y="1397000"/>
                    <a:pt x="21704300" y="1397000"/>
                  </a:cubicBezTo>
                  <a:lnTo>
                    <a:pt x="139700" y="1397000"/>
                  </a:lnTo>
                  <a:cubicBezTo>
                    <a:pt x="62546" y="1397000"/>
                    <a:pt x="0" y="1334454"/>
                    <a:pt x="0" y="1257300"/>
                  </a:cubicBezTo>
                  <a:lnTo>
                    <a:pt x="0" y="139700"/>
                  </a:lnTo>
                  <a:cubicBezTo>
                    <a:pt x="0" y="62546"/>
                    <a:pt x="62546" y="0"/>
                    <a:pt x="139700" y="0"/>
                  </a:cubicBezTo>
                  <a:close/>
                </a:path>
              </a:pathLst>
            </a:custGeom>
            <a:solidFill>
              <a:srgbClr val="F5F7FA"/>
            </a:solidFill>
            <a:ln w="19050" cap="sq">
              <a:solidFill>
                <a:srgbClr val="D0D5DD"/>
              </a:solidFill>
              <a:prstDash val="solid"/>
              <a:miter/>
            </a:ln>
          </p:spPr>
        </p:sp>
      </p:grpSp>
      <p:sp>
        <p:nvSpPr>
          <p:cNvPr name="TextBox 32" id="32"/>
          <p:cNvSpPr txBox="true"/>
          <p:nvPr/>
        </p:nvSpPr>
        <p:spPr>
          <a:xfrm rot="0">
            <a:off x="1524000" y="6324600"/>
            <a:ext cx="15240000" cy="640080"/>
          </a:xfrm>
          <a:prstGeom prst="rect">
            <a:avLst/>
          </a:prstGeom>
        </p:spPr>
        <p:txBody>
          <a:bodyPr anchor="t" rtlCol="false" tIns="0" lIns="0" bIns="0" rIns="0">
            <a:spAutoFit/>
          </a:bodyPr>
          <a:lstStyle/>
          <a:p>
            <a:pPr algn="ctr" marL="0" indent="0" lvl="0">
              <a:lnSpc>
                <a:spcPts val="2550"/>
              </a:lnSpc>
              <a:spcBef>
                <a:spcPct val="0"/>
              </a:spcBef>
            </a:pPr>
            <a:r>
              <a:rPr lang="en-US" b="true" sz="1700" strike="noStrike" u="none">
                <a:solidFill>
                  <a:srgbClr val="333333"/>
                </a:solidFill>
                <a:latin typeface="Aileron Bold"/>
                <a:ea typeface="Aileron Bold"/>
                <a:cs typeface="Aileron Bold"/>
                <a:sym typeface="Aileron Bold"/>
              </a:rPr>
              <a:t>Summary Table:</a:t>
            </a:r>
            <a:r>
              <a:rPr lang="en-US" sz="1700" strike="noStrike" u="none">
                <a:solidFill>
                  <a:srgbClr val="333333"/>
                </a:solidFill>
                <a:latin typeface="Aileron"/>
                <a:ea typeface="Aileron"/>
                <a:cs typeface="Aileron"/>
                <a:sym typeface="Aileron"/>
              </a:rPr>
              <a:t> Count, Sum, Average, Variance per group</a:t>
            </a:r>
          </a:p>
          <a:p>
            <a:pPr algn="ctr" marL="0" indent="0" lvl="0">
              <a:lnSpc>
                <a:spcPts val="2550"/>
              </a:lnSpc>
              <a:spcBef>
                <a:spcPct val="0"/>
              </a:spcBef>
            </a:pPr>
            <a:r>
              <a:rPr lang="en-US" b="true" sz="1700" strike="noStrike" u="none">
                <a:solidFill>
                  <a:srgbClr val="333333"/>
                </a:solidFill>
                <a:latin typeface="Aileron Bold"/>
                <a:ea typeface="Aileron Bold"/>
                <a:cs typeface="Aileron Bold"/>
                <a:sym typeface="Aileron Bold"/>
              </a:rPr>
              <a:t>ANOVA Table:</a:t>
            </a:r>
            <a:r>
              <a:rPr lang="en-US" sz="1700" strike="noStrike" u="none">
                <a:solidFill>
                  <a:srgbClr val="333333"/>
                </a:solidFill>
                <a:latin typeface="Aileron"/>
                <a:ea typeface="Aileron"/>
                <a:cs typeface="Aileron"/>
                <a:sym typeface="Aileron"/>
              </a:rPr>
              <a:t> SS (Sum of Squares), df (degrees of freedom), MS (Mean Square), F-statistic, P-value, F-critical</a:t>
            </a:r>
          </a:p>
        </p:txBody>
      </p:sp>
      <p:sp>
        <p:nvSpPr>
          <p:cNvPr name="TextBox 33" id="33"/>
          <p:cNvSpPr txBox="true"/>
          <p:nvPr/>
        </p:nvSpPr>
        <p:spPr>
          <a:xfrm rot="0">
            <a:off x="952500" y="7334250"/>
            <a:ext cx="3810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Tips</a:t>
            </a:r>
          </a:p>
        </p:txBody>
      </p:sp>
      <p:sp>
        <p:nvSpPr>
          <p:cNvPr name="TextBox 34" id="34"/>
          <p:cNvSpPr txBox="true"/>
          <p:nvPr/>
        </p:nvSpPr>
        <p:spPr>
          <a:xfrm rot="0">
            <a:off x="1047750" y="7620000"/>
            <a:ext cx="16192500" cy="255905"/>
          </a:xfrm>
          <a:prstGeom prst="rect">
            <a:avLst/>
          </a:prstGeom>
        </p:spPr>
        <p:txBody>
          <a:bodyPr anchor="t" rtlCol="false" tIns="0" lIns="0" bIns="0" rIns="0">
            <a:spAutoFit/>
          </a:bodyPr>
          <a:lstStyle/>
          <a:p>
            <a:pPr algn="l" marL="0" indent="0" lvl="0">
              <a:lnSpc>
                <a:spcPts val="2079"/>
              </a:lnSpc>
              <a:spcBef>
                <a:spcPct val="0"/>
              </a:spcBef>
            </a:pPr>
            <a:r>
              <a:rPr lang="en-US" sz="1599" strike="noStrike" u="none">
                <a:solidFill>
                  <a:srgbClr val="333333"/>
                </a:solidFill>
                <a:latin typeface="Aileron"/>
                <a:ea typeface="Aileron"/>
                <a:cs typeface="Aileron"/>
                <a:sym typeface="Aileron"/>
              </a:rPr>
              <a:t>• Enable ToolPak first: File → Options → Add-ins → Analysis ToolPak</a:t>
            </a:r>
          </a:p>
        </p:txBody>
      </p:sp>
      <p:sp>
        <p:nvSpPr>
          <p:cNvPr name="TextBox 35" id="35"/>
          <p:cNvSpPr txBox="true"/>
          <p:nvPr/>
        </p:nvSpPr>
        <p:spPr>
          <a:xfrm rot="0">
            <a:off x="1047750" y="7886700"/>
            <a:ext cx="16192500" cy="255905"/>
          </a:xfrm>
          <a:prstGeom prst="rect">
            <a:avLst/>
          </a:prstGeom>
        </p:spPr>
        <p:txBody>
          <a:bodyPr anchor="t" rtlCol="false" tIns="0" lIns="0" bIns="0" rIns="0">
            <a:spAutoFit/>
          </a:bodyPr>
          <a:lstStyle/>
          <a:p>
            <a:pPr algn="l" marL="0" indent="0" lvl="0">
              <a:lnSpc>
                <a:spcPts val="2079"/>
              </a:lnSpc>
              <a:spcBef>
                <a:spcPct val="0"/>
              </a:spcBef>
            </a:pPr>
            <a:r>
              <a:rPr lang="en-US" sz="1599" strike="noStrike" u="none">
                <a:solidFill>
                  <a:srgbClr val="333333"/>
                </a:solidFill>
                <a:latin typeface="Aileron"/>
                <a:ea typeface="Aileron"/>
                <a:cs typeface="Aileron"/>
                <a:sym typeface="Aileron"/>
              </a:rPr>
              <a:t>• Data must be in columns (one column per group)</a:t>
            </a:r>
          </a:p>
        </p:txBody>
      </p:sp>
      <p:sp>
        <p:nvSpPr>
          <p:cNvPr name="TextBox 36" id="36"/>
          <p:cNvSpPr txBox="true"/>
          <p:nvPr/>
        </p:nvSpPr>
        <p:spPr>
          <a:xfrm rot="0">
            <a:off x="1047750" y="8153400"/>
            <a:ext cx="16192500" cy="255905"/>
          </a:xfrm>
          <a:prstGeom prst="rect">
            <a:avLst/>
          </a:prstGeom>
        </p:spPr>
        <p:txBody>
          <a:bodyPr anchor="t" rtlCol="false" tIns="0" lIns="0" bIns="0" rIns="0">
            <a:spAutoFit/>
          </a:bodyPr>
          <a:lstStyle/>
          <a:p>
            <a:pPr algn="l" marL="0" indent="0" lvl="0">
              <a:lnSpc>
                <a:spcPts val="2079"/>
              </a:lnSpc>
              <a:spcBef>
                <a:spcPct val="0"/>
              </a:spcBef>
            </a:pPr>
            <a:r>
              <a:rPr lang="en-US" sz="1599" strike="noStrike" u="none">
                <a:solidFill>
                  <a:srgbClr val="333333"/>
                </a:solidFill>
                <a:latin typeface="Aileron"/>
                <a:ea typeface="Aileron"/>
                <a:cs typeface="Aileron"/>
                <a:sym typeface="Aileron"/>
              </a:rPr>
              <a:t>• If P-value &lt; 0.05, the group means are significantly different</a:t>
            </a:r>
          </a:p>
        </p:txBody>
      </p:sp>
      <p:grpSp>
        <p:nvGrpSpPr>
          <p:cNvPr name="Group 37" id="37"/>
          <p:cNvGrpSpPr/>
          <p:nvPr/>
        </p:nvGrpSpPr>
        <p:grpSpPr>
          <a:xfrm rot="0">
            <a:off x="952500" y="8953500"/>
            <a:ext cx="16383000" cy="666750"/>
            <a:chOff x="0" y="0"/>
            <a:chExt cx="21844000" cy="889000"/>
          </a:xfrm>
        </p:grpSpPr>
        <p:sp>
          <p:nvSpPr>
            <p:cNvPr name="Freeform 38" id="38"/>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1A2E5A"/>
            </a:solidFill>
          </p:spPr>
        </p:sp>
      </p:grpSp>
      <p:sp>
        <p:nvSpPr>
          <p:cNvPr name="TextBox 39" id="39"/>
          <p:cNvSpPr txBox="true"/>
          <p:nvPr/>
        </p:nvSpPr>
        <p:spPr>
          <a:xfrm rot="0">
            <a:off x="1524000" y="9134475"/>
            <a:ext cx="152400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Telegraf Bold"/>
                <a:ea typeface="Telegraf Bold"/>
                <a:cs typeface="Telegraf Bold"/>
                <a:sym typeface="Telegraf Bold"/>
              </a:rPr>
              <a:t>3 clicks to run ANOVA: Data tab → Data Analysis → ANOVA: Single Factor. That's it!</a:t>
            </a:r>
          </a:p>
        </p:txBody>
      </p:sp>
      <p:sp>
        <p:nvSpPr>
          <p:cNvPr name="TextBox 40" id="40"/>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33.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ANOVA Table Components</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33</a:t>
            </a:r>
          </a:p>
        </p:txBody>
      </p:sp>
      <p:sp>
        <p:nvSpPr>
          <p:cNvPr name="TextBox 6" id="6"/>
          <p:cNvSpPr txBox="true"/>
          <p:nvPr/>
        </p:nvSpPr>
        <p:spPr>
          <a:xfrm rot="0">
            <a:off x="952500" y="1038225"/>
            <a:ext cx="16383000" cy="337185"/>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Understanding each component of the ANOVA output table — what it means in plain language.</a:t>
            </a:r>
          </a:p>
        </p:txBody>
      </p:sp>
      <p:grpSp>
        <p:nvGrpSpPr>
          <p:cNvPr name="Group 7" id="7"/>
          <p:cNvGrpSpPr/>
          <p:nvPr/>
        </p:nvGrpSpPr>
        <p:grpSpPr>
          <a:xfrm rot="0">
            <a:off x="952500" y="1619250"/>
            <a:ext cx="762000" cy="1047750"/>
            <a:chOff x="0" y="0"/>
            <a:chExt cx="1016000" cy="1397000"/>
          </a:xfrm>
        </p:grpSpPr>
        <p:sp>
          <p:nvSpPr>
            <p:cNvPr name="Freeform 8" id="8"/>
            <p:cNvSpPr/>
            <p:nvPr/>
          </p:nvSpPr>
          <p:spPr>
            <a:xfrm flipH="false" flipV="false" rot="0">
              <a:off x="0" y="0"/>
              <a:ext cx="1016000" cy="1397000"/>
            </a:xfrm>
            <a:custGeom>
              <a:avLst/>
              <a:gdLst/>
              <a:ahLst/>
              <a:cxnLst/>
              <a:rect r="r" b="b" t="t" l="l"/>
              <a:pathLst>
                <a:path h="1397000" w="1016000">
                  <a:moveTo>
                    <a:pt x="101600" y="0"/>
                  </a:moveTo>
                  <a:lnTo>
                    <a:pt x="914400" y="0"/>
                  </a:lnTo>
                  <a:cubicBezTo>
                    <a:pt x="970512" y="0"/>
                    <a:pt x="1016000" y="55596"/>
                    <a:pt x="1016000" y="124178"/>
                  </a:cubicBezTo>
                  <a:lnTo>
                    <a:pt x="1016000" y="1272822"/>
                  </a:lnTo>
                  <a:cubicBezTo>
                    <a:pt x="1016000" y="1341404"/>
                    <a:pt x="970512" y="1397000"/>
                    <a:pt x="914400" y="1397000"/>
                  </a:cubicBezTo>
                  <a:lnTo>
                    <a:pt x="101600" y="1397000"/>
                  </a:lnTo>
                  <a:cubicBezTo>
                    <a:pt x="45488" y="1397000"/>
                    <a:pt x="0" y="1341404"/>
                    <a:pt x="0" y="1272822"/>
                  </a:cubicBezTo>
                  <a:lnTo>
                    <a:pt x="0" y="124178"/>
                  </a:lnTo>
                  <a:cubicBezTo>
                    <a:pt x="0" y="55596"/>
                    <a:pt x="45488" y="0"/>
                    <a:pt x="101600" y="0"/>
                  </a:cubicBezTo>
                  <a:close/>
                </a:path>
              </a:pathLst>
            </a:custGeom>
            <a:solidFill>
              <a:srgbClr val="2145B2"/>
            </a:solidFill>
          </p:spPr>
        </p:sp>
        <p:sp>
          <p:nvSpPr>
            <p:cNvPr name="TextBox 9" id="9"/>
            <p:cNvSpPr txBox="true"/>
            <p:nvPr/>
          </p:nvSpPr>
          <p:spPr>
            <a:xfrm>
              <a:off x="0" y="-95250"/>
              <a:ext cx="1016000" cy="1492250"/>
            </a:xfrm>
            <a:prstGeom prst="rect">
              <a:avLst/>
            </a:prstGeom>
          </p:spPr>
          <p:txBody>
            <a:bodyPr anchor="ctr" rtlCol="false" tIns="50800" lIns="50800" bIns="50800" rIns="50800"/>
            <a:lstStyle/>
            <a:p>
              <a:pPr algn="ctr" marL="0" indent="0" lvl="0">
                <a:lnSpc>
                  <a:spcPts val="3919"/>
                </a:lnSpc>
                <a:spcBef>
                  <a:spcPct val="0"/>
                </a:spcBef>
              </a:pPr>
              <a:r>
                <a:rPr lang="en-US" sz="2799" strike="noStrike" u="none">
                  <a:solidFill>
                    <a:srgbClr val="FFFFFF"/>
                  </a:solidFill>
                  <a:latin typeface="Telegraf"/>
                  <a:ea typeface="Telegraf"/>
                  <a:cs typeface="Telegraf"/>
                  <a:sym typeface="Telegraf"/>
                </a:rPr>
                <a:t>SS</a:t>
              </a:r>
            </a:p>
          </p:txBody>
        </p:sp>
      </p:grpSp>
      <p:grpSp>
        <p:nvGrpSpPr>
          <p:cNvPr name="Group 10" id="10"/>
          <p:cNvGrpSpPr/>
          <p:nvPr/>
        </p:nvGrpSpPr>
        <p:grpSpPr>
          <a:xfrm rot="0">
            <a:off x="1857375" y="1619250"/>
            <a:ext cx="6905625" cy="1047750"/>
            <a:chOff x="0" y="0"/>
            <a:chExt cx="9207500" cy="1397000"/>
          </a:xfrm>
        </p:grpSpPr>
        <p:sp>
          <p:nvSpPr>
            <p:cNvPr name="Freeform 11" id="11"/>
            <p:cNvSpPr/>
            <p:nvPr/>
          </p:nvSpPr>
          <p:spPr>
            <a:xfrm flipH="false" flipV="false" rot="0">
              <a:off x="0" y="0"/>
              <a:ext cx="9207500" cy="1397000"/>
            </a:xfrm>
            <a:custGeom>
              <a:avLst/>
              <a:gdLst/>
              <a:ahLst/>
              <a:cxnLst/>
              <a:rect r="r" b="b" t="t" l="l"/>
              <a:pathLst>
                <a:path h="1397000" w="9207500">
                  <a:moveTo>
                    <a:pt x="114300" y="0"/>
                  </a:moveTo>
                  <a:lnTo>
                    <a:pt x="9093200" y="0"/>
                  </a:lnTo>
                  <a:cubicBezTo>
                    <a:pt x="9156326" y="0"/>
                    <a:pt x="9207500" y="62546"/>
                    <a:pt x="9207500" y="139700"/>
                  </a:cubicBezTo>
                  <a:lnTo>
                    <a:pt x="9207500" y="1257300"/>
                  </a:lnTo>
                  <a:cubicBezTo>
                    <a:pt x="9207500" y="1334454"/>
                    <a:pt x="9156326" y="1397000"/>
                    <a:pt x="9093200" y="1397000"/>
                  </a:cubicBezTo>
                  <a:lnTo>
                    <a:pt x="114300" y="1397000"/>
                  </a:lnTo>
                  <a:cubicBezTo>
                    <a:pt x="51174" y="1397000"/>
                    <a:pt x="0" y="1334454"/>
                    <a:pt x="0" y="1257300"/>
                  </a:cubicBezTo>
                  <a:lnTo>
                    <a:pt x="0" y="139700"/>
                  </a:lnTo>
                  <a:cubicBezTo>
                    <a:pt x="0" y="62546"/>
                    <a:pt x="51174" y="0"/>
                    <a:pt x="114300" y="0"/>
                  </a:cubicBezTo>
                  <a:close/>
                </a:path>
              </a:pathLst>
            </a:custGeom>
            <a:solidFill>
              <a:srgbClr val="F9FAFB"/>
            </a:solidFill>
            <a:ln w="19050" cap="sq">
              <a:solidFill>
                <a:srgbClr val="2145B2"/>
              </a:solidFill>
              <a:prstDash val="solid"/>
              <a:miter/>
            </a:ln>
          </p:spPr>
        </p:sp>
      </p:grpSp>
      <p:sp>
        <p:nvSpPr>
          <p:cNvPr name="TextBox 12" id="12"/>
          <p:cNvSpPr txBox="true"/>
          <p:nvPr/>
        </p:nvSpPr>
        <p:spPr>
          <a:xfrm rot="0">
            <a:off x="2000250" y="1733550"/>
            <a:ext cx="6572250" cy="27432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2145B2"/>
                </a:solidFill>
                <a:latin typeface="Telegraf Bold"/>
                <a:ea typeface="Telegraf Bold"/>
                <a:cs typeface="Telegraf Bold"/>
                <a:sym typeface="Telegraf Bold"/>
              </a:rPr>
              <a:t>Sum of Squares</a:t>
            </a:r>
          </a:p>
        </p:txBody>
      </p:sp>
      <p:sp>
        <p:nvSpPr>
          <p:cNvPr name="TextBox 13" id="13"/>
          <p:cNvSpPr txBox="true"/>
          <p:nvPr/>
        </p:nvSpPr>
        <p:spPr>
          <a:xfrm rot="0">
            <a:off x="2000250" y="2209800"/>
            <a:ext cx="6572250" cy="229870"/>
          </a:xfrm>
          <a:prstGeom prst="rect">
            <a:avLst/>
          </a:prstGeom>
        </p:spPr>
        <p:txBody>
          <a:bodyPr anchor="t" rtlCol="false" tIns="0" lIns="0" bIns="0" rIns="0">
            <a:spAutoFit/>
          </a:bodyPr>
          <a:lstStyle/>
          <a:p>
            <a:pPr algn="l" marL="0" indent="0" lvl="0">
              <a:lnSpc>
                <a:spcPts val="1820"/>
              </a:lnSpc>
              <a:spcBef>
                <a:spcPct val="0"/>
              </a:spcBef>
            </a:pPr>
            <a:r>
              <a:rPr lang="en-US" sz="1400" strike="noStrike" u="none">
                <a:solidFill>
                  <a:srgbClr val="333333"/>
                </a:solidFill>
                <a:latin typeface="Aileron"/>
                <a:ea typeface="Aileron"/>
                <a:cs typeface="Aileron"/>
                <a:sym typeface="Aileron"/>
              </a:rPr>
              <a:t>Total variation in the data — how spread out the values are from the overall mean.</a:t>
            </a:r>
          </a:p>
        </p:txBody>
      </p:sp>
      <p:grpSp>
        <p:nvGrpSpPr>
          <p:cNvPr name="Group 14" id="14"/>
          <p:cNvGrpSpPr/>
          <p:nvPr/>
        </p:nvGrpSpPr>
        <p:grpSpPr>
          <a:xfrm rot="0">
            <a:off x="952500" y="2809875"/>
            <a:ext cx="762000" cy="1047750"/>
            <a:chOff x="0" y="0"/>
            <a:chExt cx="1016000" cy="1397000"/>
          </a:xfrm>
        </p:grpSpPr>
        <p:sp>
          <p:nvSpPr>
            <p:cNvPr name="Freeform 15" id="15"/>
            <p:cNvSpPr/>
            <p:nvPr/>
          </p:nvSpPr>
          <p:spPr>
            <a:xfrm flipH="false" flipV="false" rot="0">
              <a:off x="0" y="0"/>
              <a:ext cx="1016000" cy="1397000"/>
            </a:xfrm>
            <a:custGeom>
              <a:avLst/>
              <a:gdLst/>
              <a:ahLst/>
              <a:cxnLst/>
              <a:rect r="r" b="b" t="t" l="l"/>
              <a:pathLst>
                <a:path h="1397000" w="1016000">
                  <a:moveTo>
                    <a:pt x="101600" y="0"/>
                  </a:moveTo>
                  <a:lnTo>
                    <a:pt x="914400" y="0"/>
                  </a:lnTo>
                  <a:cubicBezTo>
                    <a:pt x="970512" y="0"/>
                    <a:pt x="1016000" y="55596"/>
                    <a:pt x="1016000" y="124178"/>
                  </a:cubicBezTo>
                  <a:lnTo>
                    <a:pt x="1016000" y="1272822"/>
                  </a:lnTo>
                  <a:cubicBezTo>
                    <a:pt x="1016000" y="1341404"/>
                    <a:pt x="970512" y="1397000"/>
                    <a:pt x="914400" y="1397000"/>
                  </a:cubicBezTo>
                  <a:lnTo>
                    <a:pt x="101600" y="1397000"/>
                  </a:lnTo>
                  <a:cubicBezTo>
                    <a:pt x="45488" y="1397000"/>
                    <a:pt x="0" y="1341404"/>
                    <a:pt x="0" y="1272822"/>
                  </a:cubicBezTo>
                  <a:lnTo>
                    <a:pt x="0" y="124178"/>
                  </a:lnTo>
                  <a:cubicBezTo>
                    <a:pt x="0" y="55596"/>
                    <a:pt x="45488" y="0"/>
                    <a:pt x="101600" y="0"/>
                  </a:cubicBezTo>
                  <a:close/>
                </a:path>
              </a:pathLst>
            </a:custGeom>
            <a:solidFill>
              <a:srgbClr val="27AE60"/>
            </a:solidFill>
          </p:spPr>
        </p:sp>
        <p:sp>
          <p:nvSpPr>
            <p:cNvPr name="TextBox 16" id="16"/>
            <p:cNvSpPr txBox="true"/>
            <p:nvPr/>
          </p:nvSpPr>
          <p:spPr>
            <a:xfrm>
              <a:off x="0" y="-95250"/>
              <a:ext cx="1016000" cy="1492250"/>
            </a:xfrm>
            <a:prstGeom prst="rect">
              <a:avLst/>
            </a:prstGeom>
          </p:spPr>
          <p:txBody>
            <a:bodyPr anchor="ctr" rtlCol="false" tIns="50800" lIns="50800" bIns="50800" rIns="50800"/>
            <a:lstStyle/>
            <a:p>
              <a:pPr algn="ctr" marL="0" indent="0" lvl="0">
                <a:lnSpc>
                  <a:spcPts val="3919"/>
                </a:lnSpc>
                <a:spcBef>
                  <a:spcPct val="0"/>
                </a:spcBef>
              </a:pPr>
              <a:r>
                <a:rPr lang="en-US" sz="2799" strike="noStrike" u="none">
                  <a:solidFill>
                    <a:srgbClr val="FFFFFF"/>
                  </a:solidFill>
                  <a:latin typeface="Telegraf"/>
                  <a:ea typeface="Telegraf"/>
                  <a:cs typeface="Telegraf"/>
                  <a:sym typeface="Telegraf"/>
                </a:rPr>
                <a:t>df</a:t>
              </a:r>
            </a:p>
          </p:txBody>
        </p:sp>
      </p:grpSp>
      <p:grpSp>
        <p:nvGrpSpPr>
          <p:cNvPr name="Group 17" id="17"/>
          <p:cNvGrpSpPr/>
          <p:nvPr/>
        </p:nvGrpSpPr>
        <p:grpSpPr>
          <a:xfrm rot="0">
            <a:off x="1857375" y="2809875"/>
            <a:ext cx="6905625" cy="1047750"/>
            <a:chOff x="0" y="0"/>
            <a:chExt cx="9207500" cy="1397000"/>
          </a:xfrm>
        </p:grpSpPr>
        <p:sp>
          <p:nvSpPr>
            <p:cNvPr name="Freeform 18" id="18"/>
            <p:cNvSpPr/>
            <p:nvPr/>
          </p:nvSpPr>
          <p:spPr>
            <a:xfrm flipH="false" flipV="false" rot="0">
              <a:off x="0" y="0"/>
              <a:ext cx="9207500" cy="1397000"/>
            </a:xfrm>
            <a:custGeom>
              <a:avLst/>
              <a:gdLst/>
              <a:ahLst/>
              <a:cxnLst/>
              <a:rect r="r" b="b" t="t" l="l"/>
              <a:pathLst>
                <a:path h="1397000" w="9207500">
                  <a:moveTo>
                    <a:pt x="114300" y="0"/>
                  </a:moveTo>
                  <a:lnTo>
                    <a:pt x="9093200" y="0"/>
                  </a:lnTo>
                  <a:cubicBezTo>
                    <a:pt x="9156326" y="0"/>
                    <a:pt x="9207500" y="62546"/>
                    <a:pt x="9207500" y="139700"/>
                  </a:cubicBezTo>
                  <a:lnTo>
                    <a:pt x="9207500" y="1257300"/>
                  </a:lnTo>
                  <a:cubicBezTo>
                    <a:pt x="9207500" y="1334454"/>
                    <a:pt x="9156326" y="1397000"/>
                    <a:pt x="9093200" y="1397000"/>
                  </a:cubicBezTo>
                  <a:lnTo>
                    <a:pt x="114300" y="1397000"/>
                  </a:lnTo>
                  <a:cubicBezTo>
                    <a:pt x="51174" y="1397000"/>
                    <a:pt x="0" y="1334454"/>
                    <a:pt x="0" y="1257300"/>
                  </a:cubicBezTo>
                  <a:lnTo>
                    <a:pt x="0" y="139700"/>
                  </a:lnTo>
                  <a:cubicBezTo>
                    <a:pt x="0" y="62546"/>
                    <a:pt x="51174" y="0"/>
                    <a:pt x="114300" y="0"/>
                  </a:cubicBezTo>
                  <a:close/>
                </a:path>
              </a:pathLst>
            </a:custGeom>
            <a:solidFill>
              <a:srgbClr val="F9FAFB"/>
            </a:solidFill>
            <a:ln w="19050" cap="sq">
              <a:solidFill>
                <a:srgbClr val="27AE60"/>
              </a:solidFill>
              <a:prstDash val="solid"/>
              <a:miter/>
            </a:ln>
          </p:spPr>
        </p:sp>
      </p:grpSp>
      <p:sp>
        <p:nvSpPr>
          <p:cNvPr name="TextBox 19" id="19"/>
          <p:cNvSpPr txBox="true"/>
          <p:nvPr/>
        </p:nvSpPr>
        <p:spPr>
          <a:xfrm rot="0">
            <a:off x="2000250" y="2924175"/>
            <a:ext cx="6572250" cy="27432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27AE60"/>
                </a:solidFill>
                <a:latin typeface="Telegraf Bold"/>
                <a:ea typeface="Telegraf Bold"/>
                <a:cs typeface="Telegraf Bold"/>
                <a:sym typeface="Telegraf Bold"/>
              </a:rPr>
              <a:t>Degrees of Freedom</a:t>
            </a:r>
          </a:p>
        </p:txBody>
      </p:sp>
      <p:sp>
        <p:nvSpPr>
          <p:cNvPr name="TextBox 20" id="20"/>
          <p:cNvSpPr txBox="true"/>
          <p:nvPr/>
        </p:nvSpPr>
        <p:spPr>
          <a:xfrm rot="0">
            <a:off x="2000250" y="3209925"/>
            <a:ext cx="6572250" cy="229870"/>
          </a:xfrm>
          <a:prstGeom prst="rect">
            <a:avLst/>
          </a:prstGeom>
        </p:spPr>
        <p:txBody>
          <a:bodyPr anchor="t" rtlCol="false" tIns="0" lIns="0" bIns="0" rIns="0">
            <a:spAutoFit/>
          </a:bodyPr>
          <a:lstStyle/>
          <a:p>
            <a:pPr algn="l" marL="0" indent="0" lvl="0">
              <a:lnSpc>
                <a:spcPts val="1820"/>
              </a:lnSpc>
              <a:spcBef>
                <a:spcPct val="0"/>
              </a:spcBef>
            </a:pPr>
            <a:r>
              <a:rPr lang="en-US" sz="1400" strike="noStrike" u="none">
                <a:solidFill>
                  <a:srgbClr val="333333"/>
                </a:solidFill>
                <a:latin typeface="Aileron"/>
                <a:ea typeface="Aileron"/>
                <a:cs typeface="Aileron"/>
                <a:sym typeface="Aileron"/>
              </a:rPr>
              <a:t>How many independent data points contribute to the calculation.</a:t>
            </a:r>
          </a:p>
        </p:txBody>
      </p:sp>
      <p:grpSp>
        <p:nvGrpSpPr>
          <p:cNvPr name="Group 21" id="21"/>
          <p:cNvGrpSpPr/>
          <p:nvPr/>
        </p:nvGrpSpPr>
        <p:grpSpPr>
          <a:xfrm rot="0">
            <a:off x="952500" y="4000500"/>
            <a:ext cx="762000" cy="1047750"/>
            <a:chOff x="0" y="0"/>
            <a:chExt cx="1016000" cy="1397000"/>
          </a:xfrm>
        </p:grpSpPr>
        <p:sp>
          <p:nvSpPr>
            <p:cNvPr name="Freeform 22" id="22"/>
            <p:cNvSpPr/>
            <p:nvPr/>
          </p:nvSpPr>
          <p:spPr>
            <a:xfrm flipH="false" flipV="false" rot="0">
              <a:off x="0" y="0"/>
              <a:ext cx="1016000" cy="1397000"/>
            </a:xfrm>
            <a:custGeom>
              <a:avLst/>
              <a:gdLst/>
              <a:ahLst/>
              <a:cxnLst/>
              <a:rect r="r" b="b" t="t" l="l"/>
              <a:pathLst>
                <a:path h="1397000" w="1016000">
                  <a:moveTo>
                    <a:pt x="101600" y="0"/>
                  </a:moveTo>
                  <a:lnTo>
                    <a:pt x="914400" y="0"/>
                  </a:lnTo>
                  <a:cubicBezTo>
                    <a:pt x="970512" y="0"/>
                    <a:pt x="1016000" y="55596"/>
                    <a:pt x="1016000" y="124178"/>
                  </a:cubicBezTo>
                  <a:lnTo>
                    <a:pt x="1016000" y="1272822"/>
                  </a:lnTo>
                  <a:cubicBezTo>
                    <a:pt x="1016000" y="1341404"/>
                    <a:pt x="970512" y="1397000"/>
                    <a:pt x="914400" y="1397000"/>
                  </a:cubicBezTo>
                  <a:lnTo>
                    <a:pt x="101600" y="1397000"/>
                  </a:lnTo>
                  <a:cubicBezTo>
                    <a:pt x="45488" y="1397000"/>
                    <a:pt x="0" y="1341404"/>
                    <a:pt x="0" y="1272822"/>
                  </a:cubicBezTo>
                  <a:lnTo>
                    <a:pt x="0" y="124178"/>
                  </a:lnTo>
                  <a:cubicBezTo>
                    <a:pt x="0" y="55596"/>
                    <a:pt x="45488" y="0"/>
                    <a:pt x="101600" y="0"/>
                  </a:cubicBezTo>
                  <a:close/>
                </a:path>
              </a:pathLst>
            </a:custGeom>
            <a:solidFill>
              <a:srgbClr val="E67E22"/>
            </a:solidFill>
          </p:spPr>
        </p:sp>
        <p:sp>
          <p:nvSpPr>
            <p:cNvPr name="TextBox 23" id="23"/>
            <p:cNvSpPr txBox="true"/>
            <p:nvPr/>
          </p:nvSpPr>
          <p:spPr>
            <a:xfrm>
              <a:off x="0" y="-95250"/>
              <a:ext cx="1016000" cy="1492250"/>
            </a:xfrm>
            <a:prstGeom prst="rect">
              <a:avLst/>
            </a:prstGeom>
          </p:spPr>
          <p:txBody>
            <a:bodyPr anchor="ctr" rtlCol="false" tIns="50800" lIns="50800" bIns="50800" rIns="50800"/>
            <a:lstStyle/>
            <a:p>
              <a:pPr algn="ctr" marL="0" indent="0" lvl="0">
                <a:lnSpc>
                  <a:spcPts val="3919"/>
                </a:lnSpc>
                <a:spcBef>
                  <a:spcPct val="0"/>
                </a:spcBef>
              </a:pPr>
              <a:r>
                <a:rPr lang="en-US" sz="2799" strike="noStrike" u="none">
                  <a:solidFill>
                    <a:srgbClr val="FFFFFF"/>
                  </a:solidFill>
                  <a:latin typeface="Telegraf"/>
                  <a:ea typeface="Telegraf"/>
                  <a:cs typeface="Telegraf"/>
                  <a:sym typeface="Telegraf"/>
                </a:rPr>
                <a:t>MS</a:t>
              </a:r>
            </a:p>
          </p:txBody>
        </p:sp>
      </p:grpSp>
      <p:grpSp>
        <p:nvGrpSpPr>
          <p:cNvPr name="Group 24" id="24"/>
          <p:cNvGrpSpPr/>
          <p:nvPr/>
        </p:nvGrpSpPr>
        <p:grpSpPr>
          <a:xfrm rot="0">
            <a:off x="1857375" y="4000500"/>
            <a:ext cx="6905625" cy="1047750"/>
            <a:chOff x="0" y="0"/>
            <a:chExt cx="9207500" cy="1397000"/>
          </a:xfrm>
        </p:grpSpPr>
        <p:sp>
          <p:nvSpPr>
            <p:cNvPr name="Freeform 25" id="25"/>
            <p:cNvSpPr/>
            <p:nvPr/>
          </p:nvSpPr>
          <p:spPr>
            <a:xfrm flipH="false" flipV="false" rot="0">
              <a:off x="0" y="0"/>
              <a:ext cx="9207500" cy="1397000"/>
            </a:xfrm>
            <a:custGeom>
              <a:avLst/>
              <a:gdLst/>
              <a:ahLst/>
              <a:cxnLst/>
              <a:rect r="r" b="b" t="t" l="l"/>
              <a:pathLst>
                <a:path h="1397000" w="9207500">
                  <a:moveTo>
                    <a:pt x="114300" y="0"/>
                  </a:moveTo>
                  <a:lnTo>
                    <a:pt x="9093200" y="0"/>
                  </a:lnTo>
                  <a:cubicBezTo>
                    <a:pt x="9156326" y="0"/>
                    <a:pt x="9207500" y="62546"/>
                    <a:pt x="9207500" y="139700"/>
                  </a:cubicBezTo>
                  <a:lnTo>
                    <a:pt x="9207500" y="1257300"/>
                  </a:lnTo>
                  <a:cubicBezTo>
                    <a:pt x="9207500" y="1334454"/>
                    <a:pt x="9156326" y="1397000"/>
                    <a:pt x="9093200" y="1397000"/>
                  </a:cubicBezTo>
                  <a:lnTo>
                    <a:pt x="114300" y="1397000"/>
                  </a:lnTo>
                  <a:cubicBezTo>
                    <a:pt x="51174" y="1397000"/>
                    <a:pt x="0" y="1334454"/>
                    <a:pt x="0" y="1257300"/>
                  </a:cubicBezTo>
                  <a:lnTo>
                    <a:pt x="0" y="139700"/>
                  </a:lnTo>
                  <a:cubicBezTo>
                    <a:pt x="0" y="62546"/>
                    <a:pt x="51174" y="0"/>
                    <a:pt x="114300" y="0"/>
                  </a:cubicBezTo>
                  <a:close/>
                </a:path>
              </a:pathLst>
            </a:custGeom>
            <a:solidFill>
              <a:srgbClr val="F9FAFB"/>
            </a:solidFill>
            <a:ln w="19050" cap="sq">
              <a:solidFill>
                <a:srgbClr val="E67E22"/>
              </a:solidFill>
              <a:prstDash val="solid"/>
              <a:miter/>
            </a:ln>
          </p:spPr>
        </p:sp>
      </p:grpSp>
      <p:sp>
        <p:nvSpPr>
          <p:cNvPr name="TextBox 26" id="26"/>
          <p:cNvSpPr txBox="true"/>
          <p:nvPr/>
        </p:nvSpPr>
        <p:spPr>
          <a:xfrm rot="0">
            <a:off x="2000250" y="4114800"/>
            <a:ext cx="6572250" cy="27432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E67E22"/>
                </a:solidFill>
                <a:latin typeface="Telegraf Bold"/>
                <a:ea typeface="Telegraf Bold"/>
                <a:cs typeface="Telegraf Bold"/>
                <a:sym typeface="Telegraf Bold"/>
              </a:rPr>
              <a:t>Mean Square</a:t>
            </a:r>
          </a:p>
        </p:txBody>
      </p:sp>
      <p:sp>
        <p:nvSpPr>
          <p:cNvPr name="TextBox 27" id="27"/>
          <p:cNvSpPr txBox="true"/>
          <p:nvPr/>
        </p:nvSpPr>
        <p:spPr>
          <a:xfrm rot="0">
            <a:off x="2000250" y="4400550"/>
            <a:ext cx="6572250" cy="229870"/>
          </a:xfrm>
          <a:prstGeom prst="rect">
            <a:avLst/>
          </a:prstGeom>
        </p:spPr>
        <p:txBody>
          <a:bodyPr anchor="t" rtlCol="false" tIns="0" lIns="0" bIns="0" rIns="0">
            <a:spAutoFit/>
          </a:bodyPr>
          <a:lstStyle/>
          <a:p>
            <a:pPr algn="l" marL="0" indent="0" lvl="0">
              <a:lnSpc>
                <a:spcPts val="1820"/>
              </a:lnSpc>
              <a:spcBef>
                <a:spcPct val="0"/>
              </a:spcBef>
            </a:pPr>
            <a:r>
              <a:rPr lang="en-US" sz="1400" strike="noStrike" u="none">
                <a:solidFill>
                  <a:srgbClr val="333333"/>
                </a:solidFill>
                <a:latin typeface="Aileron"/>
                <a:ea typeface="Aileron"/>
                <a:cs typeface="Aileron"/>
                <a:sym typeface="Aileron"/>
              </a:rPr>
              <a:t>Average variation — SS divided by df. Gives a fair per-unit measure of variability.</a:t>
            </a:r>
          </a:p>
        </p:txBody>
      </p:sp>
      <p:grpSp>
        <p:nvGrpSpPr>
          <p:cNvPr name="Group 28" id="28"/>
          <p:cNvGrpSpPr/>
          <p:nvPr/>
        </p:nvGrpSpPr>
        <p:grpSpPr>
          <a:xfrm rot="0">
            <a:off x="952500" y="5191125"/>
            <a:ext cx="762000" cy="1047750"/>
            <a:chOff x="0" y="0"/>
            <a:chExt cx="1016000" cy="1397000"/>
          </a:xfrm>
        </p:grpSpPr>
        <p:sp>
          <p:nvSpPr>
            <p:cNvPr name="Freeform 29" id="29"/>
            <p:cNvSpPr/>
            <p:nvPr/>
          </p:nvSpPr>
          <p:spPr>
            <a:xfrm flipH="false" flipV="false" rot="0">
              <a:off x="0" y="0"/>
              <a:ext cx="1016000" cy="1397000"/>
            </a:xfrm>
            <a:custGeom>
              <a:avLst/>
              <a:gdLst/>
              <a:ahLst/>
              <a:cxnLst/>
              <a:rect r="r" b="b" t="t" l="l"/>
              <a:pathLst>
                <a:path h="1397000" w="1016000">
                  <a:moveTo>
                    <a:pt x="101600" y="0"/>
                  </a:moveTo>
                  <a:lnTo>
                    <a:pt x="914400" y="0"/>
                  </a:lnTo>
                  <a:cubicBezTo>
                    <a:pt x="970512" y="0"/>
                    <a:pt x="1016000" y="55596"/>
                    <a:pt x="1016000" y="124178"/>
                  </a:cubicBezTo>
                  <a:lnTo>
                    <a:pt x="1016000" y="1272822"/>
                  </a:lnTo>
                  <a:cubicBezTo>
                    <a:pt x="1016000" y="1341404"/>
                    <a:pt x="970512" y="1397000"/>
                    <a:pt x="914400" y="1397000"/>
                  </a:cubicBezTo>
                  <a:lnTo>
                    <a:pt x="101600" y="1397000"/>
                  </a:lnTo>
                  <a:cubicBezTo>
                    <a:pt x="45488" y="1397000"/>
                    <a:pt x="0" y="1341404"/>
                    <a:pt x="0" y="1272822"/>
                  </a:cubicBezTo>
                  <a:lnTo>
                    <a:pt x="0" y="124178"/>
                  </a:lnTo>
                  <a:cubicBezTo>
                    <a:pt x="0" y="55596"/>
                    <a:pt x="45488" y="0"/>
                    <a:pt x="101600" y="0"/>
                  </a:cubicBezTo>
                  <a:close/>
                </a:path>
              </a:pathLst>
            </a:custGeom>
            <a:solidFill>
              <a:srgbClr val="8E44AD"/>
            </a:solidFill>
          </p:spPr>
        </p:sp>
        <p:sp>
          <p:nvSpPr>
            <p:cNvPr name="TextBox 30" id="30"/>
            <p:cNvSpPr txBox="true"/>
            <p:nvPr/>
          </p:nvSpPr>
          <p:spPr>
            <a:xfrm>
              <a:off x="0" y="-95250"/>
              <a:ext cx="1016000" cy="1492250"/>
            </a:xfrm>
            <a:prstGeom prst="rect">
              <a:avLst/>
            </a:prstGeom>
          </p:spPr>
          <p:txBody>
            <a:bodyPr anchor="ctr" rtlCol="false" tIns="50800" lIns="50800" bIns="50800" rIns="50800"/>
            <a:lstStyle/>
            <a:p>
              <a:pPr algn="ctr" marL="0" indent="0" lvl="0">
                <a:lnSpc>
                  <a:spcPts val="3919"/>
                </a:lnSpc>
                <a:spcBef>
                  <a:spcPct val="0"/>
                </a:spcBef>
              </a:pPr>
              <a:r>
                <a:rPr lang="en-US" sz="2799" strike="noStrike" u="none">
                  <a:solidFill>
                    <a:srgbClr val="FFFFFF"/>
                  </a:solidFill>
                  <a:latin typeface="Telegraf"/>
                  <a:ea typeface="Telegraf"/>
                  <a:cs typeface="Telegraf"/>
                  <a:sym typeface="Telegraf"/>
                </a:rPr>
                <a:t>F</a:t>
              </a:r>
            </a:p>
          </p:txBody>
        </p:sp>
      </p:grpSp>
      <p:grpSp>
        <p:nvGrpSpPr>
          <p:cNvPr name="Group 31" id="31"/>
          <p:cNvGrpSpPr/>
          <p:nvPr/>
        </p:nvGrpSpPr>
        <p:grpSpPr>
          <a:xfrm rot="0">
            <a:off x="1857375" y="5191125"/>
            <a:ext cx="6905625" cy="1047750"/>
            <a:chOff x="0" y="0"/>
            <a:chExt cx="9207500" cy="1397000"/>
          </a:xfrm>
        </p:grpSpPr>
        <p:sp>
          <p:nvSpPr>
            <p:cNvPr name="Freeform 32" id="32"/>
            <p:cNvSpPr/>
            <p:nvPr/>
          </p:nvSpPr>
          <p:spPr>
            <a:xfrm flipH="false" flipV="false" rot="0">
              <a:off x="0" y="0"/>
              <a:ext cx="9207500" cy="1397000"/>
            </a:xfrm>
            <a:custGeom>
              <a:avLst/>
              <a:gdLst/>
              <a:ahLst/>
              <a:cxnLst/>
              <a:rect r="r" b="b" t="t" l="l"/>
              <a:pathLst>
                <a:path h="1397000" w="9207500">
                  <a:moveTo>
                    <a:pt x="114300" y="0"/>
                  </a:moveTo>
                  <a:lnTo>
                    <a:pt x="9093200" y="0"/>
                  </a:lnTo>
                  <a:cubicBezTo>
                    <a:pt x="9156326" y="0"/>
                    <a:pt x="9207500" y="62546"/>
                    <a:pt x="9207500" y="139700"/>
                  </a:cubicBezTo>
                  <a:lnTo>
                    <a:pt x="9207500" y="1257300"/>
                  </a:lnTo>
                  <a:cubicBezTo>
                    <a:pt x="9207500" y="1334454"/>
                    <a:pt x="9156326" y="1397000"/>
                    <a:pt x="9093200" y="1397000"/>
                  </a:cubicBezTo>
                  <a:lnTo>
                    <a:pt x="114300" y="1397000"/>
                  </a:lnTo>
                  <a:cubicBezTo>
                    <a:pt x="51174" y="1397000"/>
                    <a:pt x="0" y="1334454"/>
                    <a:pt x="0" y="1257300"/>
                  </a:cubicBezTo>
                  <a:lnTo>
                    <a:pt x="0" y="139700"/>
                  </a:lnTo>
                  <a:cubicBezTo>
                    <a:pt x="0" y="62546"/>
                    <a:pt x="51174" y="0"/>
                    <a:pt x="114300" y="0"/>
                  </a:cubicBezTo>
                  <a:close/>
                </a:path>
              </a:pathLst>
            </a:custGeom>
            <a:solidFill>
              <a:srgbClr val="F9FAFB"/>
            </a:solidFill>
            <a:ln w="19050" cap="sq">
              <a:solidFill>
                <a:srgbClr val="8E44AD"/>
              </a:solidFill>
              <a:prstDash val="solid"/>
              <a:miter/>
            </a:ln>
          </p:spPr>
        </p:sp>
      </p:grpSp>
      <p:sp>
        <p:nvSpPr>
          <p:cNvPr name="TextBox 33" id="33"/>
          <p:cNvSpPr txBox="true"/>
          <p:nvPr/>
        </p:nvSpPr>
        <p:spPr>
          <a:xfrm rot="0">
            <a:off x="2000250" y="5305425"/>
            <a:ext cx="6572250" cy="27432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8E44AD"/>
                </a:solidFill>
                <a:latin typeface="Telegraf Bold"/>
                <a:ea typeface="Telegraf Bold"/>
                <a:cs typeface="Telegraf Bold"/>
                <a:sym typeface="Telegraf Bold"/>
              </a:rPr>
              <a:t>F-Statistic</a:t>
            </a:r>
          </a:p>
        </p:txBody>
      </p:sp>
      <p:sp>
        <p:nvSpPr>
          <p:cNvPr name="TextBox 34" id="34"/>
          <p:cNvSpPr txBox="true"/>
          <p:nvPr/>
        </p:nvSpPr>
        <p:spPr>
          <a:xfrm rot="0">
            <a:off x="2000250" y="5591175"/>
            <a:ext cx="6572250" cy="229870"/>
          </a:xfrm>
          <a:prstGeom prst="rect">
            <a:avLst/>
          </a:prstGeom>
        </p:spPr>
        <p:txBody>
          <a:bodyPr anchor="t" rtlCol="false" tIns="0" lIns="0" bIns="0" rIns="0">
            <a:spAutoFit/>
          </a:bodyPr>
          <a:lstStyle/>
          <a:p>
            <a:pPr algn="l" marL="0" indent="0" lvl="0">
              <a:lnSpc>
                <a:spcPts val="1820"/>
              </a:lnSpc>
              <a:spcBef>
                <a:spcPct val="0"/>
              </a:spcBef>
            </a:pPr>
            <a:r>
              <a:rPr lang="en-US" sz="1400" strike="noStrike" u="none">
                <a:solidFill>
                  <a:srgbClr val="333333"/>
                </a:solidFill>
                <a:latin typeface="Aileron"/>
                <a:ea typeface="Aileron"/>
                <a:cs typeface="Aileron"/>
                <a:sym typeface="Aileron"/>
              </a:rPr>
              <a:t>MS Between ÷ MS Within. Larger F = stronger group differences.</a:t>
            </a:r>
          </a:p>
        </p:txBody>
      </p:sp>
      <p:sp>
        <p:nvSpPr>
          <p:cNvPr name="TextBox 35" id="35"/>
          <p:cNvSpPr txBox="true"/>
          <p:nvPr/>
        </p:nvSpPr>
        <p:spPr>
          <a:xfrm rot="0">
            <a:off x="9715500" y="1638300"/>
            <a:ext cx="762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Quick Reference Table</a:t>
            </a:r>
          </a:p>
        </p:txBody>
      </p:sp>
      <p:grpSp>
        <p:nvGrpSpPr>
          <p:cNvPr name="Group 36" id="36"/>
          <p:cNvGrpSpPr/>
          <p:nvPr/>
        </p:nvGrpSpPr>
        <p:grpSpPr>
          <a:xfrm rot="0">
            <a:off x="9715500" y="2000250"/>
            <a:ext cx="7620000" cy="428625"/>
            <a:chOff x="0" y="0"/>
            <a:chExt cx="10160000" cy="571500"/>
          </a:xfrm>
        </p:grpSpPr>
        <p:sp>
          <p:nvSpPr>
            <p:cNvPr name="Freeform 37" id="37"/>
            <p:cNvSpPr/>
            <p:nvPr/>
          </p:nvSpPr>
          <p:spPr>
            <a:xfrm flipH="false" flipV="false" rot="0">
              <a:off x="0" y="0"/>
              <a:ext cx="10160000" cy="571500"/>
            </a:xfrm>
            <a:custGeom>
              <a:avLst/>
              <a:gdLst/>
              <a:ahLst/>
              <a:cxnLst/>
              <a:rect r="r" b="b" t="t" l="l"/>
              <a:pathLst>
                <a:path h="571500" w="10160000">
                  <a:moveTo>
                    <a:pt x="0" y="0"/>
                  </a:moveTo>
                  <a:lnTo>
                    <a:pt x="10160000" y="0"/>
                  </a:lnTo>
                  <a:lnTo>
                    <a:pt x="10160000" y="571500"/>
                  </a:lnTo>
                  <a:lnTo>
                    <a:pt x="0" y="571500"/>
                  </a:lnTo>
                  <a:close/>
                </a:path>
              </a:pathLst>
            </a:custGeom>
            <a:solidFill>
              <a:srgbClr val="1A2E5A"/>
            </a:solidFill>
          </p:spPr>
        </p:sp>
      </p:grpSp>
      <p:sp>
        <p:nvSpPr>
          <p:cNvPr name="TextBox 38" id="38"/>
          <p:cNvSpPr txBox="true"/>
          <p:nvPr/>
        </p:nvSpPr>
        <p:spPr>
          <a:xfrm rot="0">
            <a:off x="9906000" y="2105025"/>
            <a:ext cx="2667000" cy="232354"/>
          </a:xfrm>
          <a:prstGeom prst="rect">
            <a:avLst/>
          </a:prstGeom>
        </p:spPr>
        <p:txBody>
          <a:bodyPr anchor="t" rtlCol="false" tIns="0" lIns="0" bIns="0" rIns="0">
            <a:spAutoFit/>
          </a:bodyPr>
          <a:lstStyle/>
          <a:p>
            <a:pPr algn="l" marL="0" indent="0" lvl="0">
              <a:lnSpc>
                <a:spcPts val="1647"/>
              </a:lnSpc>
              <a:spcBef>
                <a:spcPct val="0"/>
              </a:spcBef>
            </a:pPr>
            <a:r>
              <a:rPr lang="en-US" b="true" sz="1647" strike="noStrike" u="none">
                <a:solidFill>
                  <a:srgbClr val="FFFFFF"/>
                </a:solidFill>
                <a:latin typeface="Telegraf Bold"/>
                <a:ea typeface="Telegraf Bold"/>
                <a:cs typeface="Telegraf Bold"/>
                <a:sym typeface="Telegraf Bold"/>
              </a:rPr>
              <a:t>Component</a:t>
            </a:r>
          </a:p>
        </p:txBody>
      </p:sp>
      <p:sp>
        <p:nvSpPr>
          <p:cNvPr name="TextBox 39" id="39"/>
          <p:cNvSpPr txBox="true"/>
          <p:nvPr/>
        </p:nvSpPr>
        <p:spPr>
          <a:xfrm rot="0">
            <a:off x="12573000" y="2105025"/>
            <a:ext cx="4572000" cy="232354"/>
          </a:xfrm>
          <a:prstGeom prst="rect">
            <a:avLst/>
          </a:prstGeom>
        </p:spPr>
        <p:txBody>
          <a:bodyPr anchor="t" rtlCol="false" tIns="0" lIns="0" bIns="0" rIns="0">
            <a:spAutoFit/>
          </a:bodyPr>
          <a:lstStyle/>
          <a:p>
            <a:pPr algn="l" marL="0" indent="0" lvl="0">
              <a:lnSpc>
                <a:spcPts val="1647"/>
              </a:lnSpc>
              <a:spcBef>
                <a:spcPct val="0"/>
              </a:spcBef>
            </a:pPr>
            <a:r>
              <a:rPr lang="en-US" b="true" sz="1647" strike="noStrike" u="none">
                <a:solidFill>
                  <a:srgbClr val="FFFFFF"/>
                </a:solidFill>
                <a:latin typeface="Telegraf Bold"/>
                <a:ea typeface="Telegraf Bold"/>
                <a:cs typeface="Telegraf Bold"/>
                <a:sym typeface="Telegraf Bold"/>
              </a:rPr>
              <a:t>Simple Meaning</a:t>
            </a:r>
          </a:p>
        </p:txBody>
      </p:sp>
      <p:grpSp>
        <p:nvGrpSpPr>
          <p:cNvPr name="Group 40" id="40"/>
          <p:cNvGrpSpPr/>
          <p:nvPr/>
        </p:nvGrpSpPr>
        <p:grpSpPr>
          <a:xfrm rot="0">
            <a:off x="9715500" y="2428875"/>
            <a:ext cx="7620000" cy="428625"/>
            <a:chOff x="0" y="0"/>
            <a:chExt cx="10160000" cy="571500"/>
          </a:xfrm>
        </p:grpSpPr>
        <p:sp>
          <p:nvSpPr>
            <p:cNvPr name="Freeform 41" id="41"/>
            <p:cNvSpPr/>
            <p:nvPr/>
          </p:nvSpPr>
          <p:spPr>
            <a:xfrm flipH="false" flipV="false" rot="0">
              <a:off x="0" y="0"/>
              <a:ext cx="10160000" cy="571500"/>
            </a:xfrm>
            <a:custGeom>
              <a:avLst/>
              <a:gdLst/>
              <a:ahLst/>
              <a:cxnLst/>
              <a:rect r="r" b="b" t="t" l="l"/>
              <a:pathLst>
                <a:path h="571500" w="10160000">
                  <a:moveTo>
                    <a:pt x="0" y="0"/>
                  </a:moveTo>
                  <a:lnTo>
                    <a:pt x="10160000" y="0"/>
                  </a:lnTo>
                  <a:lnTo>
                    <a:pt x="10160000" y="571500"/>
                  </a:lnTo>
                  <a:lnTo>
                    <a:pt x="0" y="571500"/>
                  </a:lnTo>
                  <a:close/>
                </a:path>
              </a:pathLst>
            </a:custGeom>
            <a:solidFill>
              <a:srgbClr val="F9FAFB"/>
            </a:solidFill>
            <a:ln w="9525" cap="sq">
              <a:solidFill>
                <a:srgbClr val="E5E7EB"/>
              </a:solidFill>
              <a:prstDash val="solid"/>
              <a:miter/>
            </a:ln>
          </p:spPr>
        </p:sp>
      </p:grpSp>
      <p:sp>
        <p:nvSpPr>
          <p:cNvPr name="TextBox 42" id="42"/>
          <p:cNvSpPr txBox="true"/>
          <p:nvPr/>
        </p:nvSpPr>
        <p:spPr>
          <a:xfrm rot="0">
            <a:off x="9906000" y="2562225"/>
            <a:ext cx="2667000" cy="190449"/>
          </a:xfrm>
          <a:prstGeom prst="rect">
            <a:avLst/>
          </a:prstGeom>
        </p:spPr>
        <p:txBody>
          <a:bodyPr anchor="t" rtlCol="false" tIns="0" lIns="0" bIns="0" rIns="0">
            <a:spAutoFit/>
          </a:bodyPr>
          <a:lstStyle/>
          <a:p>
            <a:pPr algn="l" marL="0" indent="0" lvl="0">
              <a:lnSpc>
                <a:spcPts val="1497"/>
              </a:lnSpc>
              <a:spcBef>
                <a:spcPct val="0"/>
              </a:spcBef>
            </a:pPr>
            <a:r>
              <a:rPr lang="en-US" b="true" sz="1497" strike="noStrike" u="none">
                <a:solidFill>
                  <a:srgbClr val="1A2E5A"/>
                </a:solidFill>
                <a:latin typeface="Aileron Bold"/>
                <a:ea typeface="Aileron Bold"/>
                <a:cs typeface="Aileron Bold"/>
                <a:sym typeface="Aileron Bold"/>
              </a:rPr>
              <a:t>SS (Sum of Squares)</a:t>
            </a:r>
          </a:p>
        </p:txBody>
      </p:sp>
      <p:sp>
        <p:nvSpPr>
          <p:cNvPr name="TextBox 43" id="43"/>
          <p:cNvSpPr txBox="true"/>
          <p:nvPr/>
        </p:nvSpPr>
        <p:spPr>
          <a:xfrm rot="0">
            <a:off x="12573000" y="2562225"/>
            <a:ext cx="4572000" cy="190449"/>
          </a:xfrm>
          <a:prstGeom prst="rect">
            <a:avLst/>
          </a:prstGeom>
        </p:spPr>
        <p:txBody>
          <a:bodyPr anchor="t" rtlCol="false" tIns="0" lIns="0" bIns="0" rIns="0">
            <a:spAutoFit/>
          </a:bodyPr>
          <a:lstStyle/>
          <a:p>
            <a:pPr algn="l" marL="0" indent="0" lvl="0">
              <a:lnSpc>
                <a:spcPts val="1497"/>
              </a:lnSpc>
              <a:spcBef>
                <a:spcPct val="0"/>
              </a:spcBef>
            </a:pPr>
            <a:r>
              <a:rPr lang="en-US" sz="1497" strike="noStrike" u="none">
                <a:solidFill>
                  <a:srgbClr val="333333"/>
                </a:solidFill>
                <a:latin typeface="Aileron"/>
                <a:ea typeface="Aileron"/>
                <a:cs typeface="Aileron"/>
                <a:sym typeface="Aileron"/>
              </a:rPr>
              <a:t>Total variation in the data</a:t>
            </a:r>
          </a:p>
        </p:txBody>
      </p:sp>
      <p:grpSp>
        <p:nvGrpSpPr>
          <p:cNvPr name="Group 44" id="44"/>
          <p:cNvGrpSpPr/>
          <p:nvPr/>
        </p:nvGrpSpPr>
        <p:grpSpPr>
          <a:xfrm rot="0">
            <a:off x="9715500" y="2857500"/>
            <a:ext cx="7620000" cy="428625"/>
            <a:chOff x="0" y="0"/>
            <a:chExt cx="10160000" cy="571500"/>
          </a:xfrm>
        </p:grpSpPr>
        <p:sp>
          <p:nvSpPr>
            <p:cNvPr name="Freeform 45" id="45"/>
            <p:cNvSpPr/>
            <p:nvPr/>
          </p:nvSpPr>
          <p:spPr>
            <a:xfrm flipH="false" flipV="false" rot="0">
              <a:off x="0" y="0"/>
              <a:ext cx="10160000" cy="571500"/>
            </a:xfrm>
            <a:custGeom>
              <a:avLst/>
              <a:gdLst/>
              <a:ahLst/>
              <a:cxnLst/>
              <a:rect r="r" b="b" t="t" l="l"/>
              <a:pathLst>
                <a:path h="571500" w="10160000">
                  <a:moveTo>
                    <a:pt x="0" y="0"/>
                  </a:moveTo>
                  <a:lnTo>
                    <a:pt x="10160000" y="0"/>
                  </a:lnTo>
                  <a:lnTo>
                    <a:pt x="10160000" y="571500"/>
                  </a:lnTo>
                  <a:lnTo>
                    <a:pt x="0" y="571500"/>
                  </a:lnTo>
                  <a:close/>
                </a:path>
              </a:pathLst>
            </a:custGeom>
            <a:solidFill>
              <a:srgbClr val="FFFFFF"/>
            </a:solidFill>
            <a:ln w="9525" cap="sq">
              <a:solidFill>
                <a:srgbClr val="E5E7EB"/>
              </a:solidFill>
              <a:prstDash val="solid"/>
              <a:miter/>
            </a:ln>
          </p:spPr>
        </p:sp>
      </p:grpSp>
      <p:sp>
        <p:nvSpPr>
          <p:cNvPr name="TextBox 46" id="46"/>
          <p:cNvSpPr txBox="true"/>
          <p:nvPr/>
        </p:nvSpPr>
        <p:spPr>
          <a:xfrm rot="0">
            <a:off x="9906000" y="2971800"/>
            <a:ext cx="2667000" cy="209550"/>
          </a:xfrm>
          <a:prstGeom prst="rect">
            <a:avLst/>
          </a:prstGeom>
        </p:spPr>
        <p:txBody>
          <a:bodyPr anchor="t" rtlCol="false" tIns="0" lIns="0" bIns="0" rIns="0">
            <a:spAutoFit/>
          </a:bodyPr>
          <a:lstStyle/>
          <a:p>
            <a:pPr algn="l" marL="0" indent="0" lvl="0">
              <a:lnSpc>
                <a:spcPts val="1500"/>
              </a:lnSpc>
              <a:spcBef>
                <a:spcPct val="0"/>
              </a:spcBef>
            </a:pPr>
            <a:r>
              <a:rPr lang="en-US" b="true" sz="1500" strike="noStrike" u="none">
                <a:solidFill>
                  <a:srgbClr val="1A2E5A"/>
                </a:solidFill>
                <a:latin typeface="Aileron Bold"/>
                <a:ea typeface="Aileron Bold"/>
                <a:cs typeface="Aileron Bold"/>
                <a:sym typeface="Aileron Bold"/>
              </a:rPr>
              <a:t>df (Degrees of Freedom)</a:t>
            </a:r>
          </a:p>
        </p:txBody>
      </p:sp>
      <p:sp>
        <p:nvSpPr>
          <p:cNvPr name="TextBox 47" id="47"/>
          <p:cNvSpPr txBox="true"/>
          <p:nvPr/>
        </p:nvSpPr>
        <p:spPr>
          <a:xfrm rot="0">
            <a:off x="12573000" y="2990850"/>
            <a:ext cx="4572000" cy="190449"/>
          </a:xfrm>
          <a:prstGeom prst="rect">
            <a:avLst/>
          </a:prstGeom>
        </p:spPr>
        <p:txBody>
          <a:bodyPr anchor="t" rtlCol="false" tIns="0" lIns="0" bIns="0" rIns="0">
            <a:spAutoFit/>
          </a:bodyPr>
          <a:lstStyle/>
          <a:p>
            <a:pPr algn="l" marL="0" indent="0" lvl="0">
              <a:lnSpc>
                <a:spcPts val="1497"/>
              </a:lnSpc>
              <a:spcBef>
                <a:spcPct val="0"/>
              </a:spcBef>
            </a:pPr>
            <a:r>
              <a:rPr lang="en-US" sz="1497" strike="noStrike" u="none">
                <a:solidFill>
                  <a:srgbClr val="333333"/>
                </a:solidFill>
                <a:latin typeface="Aileron"/>
                <a:ea typeface="Aileron"/>
                <a:cs typeface="Aileron"/>
                <a:sym typeface="Aileron"/>
              </a:rPr>
              <a:t>Available information for calculation</a:t>
            </a:r>
          </a:p>
        </p:txBody>
      </p:sp>
      <p:grpSp>
        <p:nvGrpSpPr>
          <p:cNvPr name="Group 48" id="48"/>
          <p:cNvGrpSpPr/>
          <p:nvPr/>
        </p:nvGrpSpPr>
        <p:grpSpPr>
          <a:xfrm rot="0">
            <a:off x="9715500" y="3286125"/>
            <a:ext cx="7620000" cy="428625"/>
            <a:chOff x="0" y="0"/>
            <a:chExt cx="10160000" cy="571500"/>
          </a:xfrm>
        </p:grpSpPr>
        <p:sp>
          <p:nvSpPr>
            <p:cNvPr name="Freeform 49" id="49"/>
            <p:cNvSpPr/>
            <p:nvPr/>
          </p:nvSpPr>
          <p:spPr>
            <a:xfrm flipH="false" flipV="false" rot="0">
              <a:off x="0" y="0"/>
              <a:ext cx="10160000" cy="571500"/>
            </a:xfrm>
            <a:custGeom>
              <a:avLst/>
              <a:gdLst/>
              <a:ahLst/>
              <a:cxnLst/>
              <a:rect r="r" b="b" t="t" l="l"/>
              <a:pathLst>
                <a:path h="571500" w="10160000">
                  <a:moveTo>
                    <a:pt x="0" y="0"/>
                  </a:moveTo>
                  <a:lnTo>
                    <a:pt x="10160000" y="0"/>
                  </a:lnTo>
                  <a:lnTo>
                    <a:pt x="10160000" y="571500"/>
                  </a:lnTo>
                  <a:lnTo>
                    <a:pt x="0" y="571500"/>
                  </a:lnTo>
                  <a:close/>
                </a:path>
              </a:pathLst>
            </a:custGeom>
            <a:solidFill>
              <a:srgbClr val="F9FAFB"/>
            </a:solidFill>
            <a:ln w="9525" cap="sq">
              <a:solidFill>
                <a:srgbClr val="E5E7EB"/>
              </a:solidFill>
              <a:prstDash val="solid"/>
              <a:miter/>
            </a:ln>
          </p:spPr>
        </p:sp>
      </p:grpSp>
      <p:sp>
        <p:nvSpPr>
          <p:cNvPr name="TextBox 50" id="50"/>
          <p:cNvSpPr txBox="true"/>
          <p:nvPr/>
        </p:nvSpPr>
        <p:spPr>
          <a:xfrm rot="0">
            <a:off x="9906000" y="3419475"/>
            <a:ext cx="2667000" cy="190449"/>
          </a:xfrm>
          <a:prstGeom prst="rect">
            <a:avLst/>
          </a:prstGeom>
        </p:spPr>
        <p:txBody>
          <a:bodyPr anchor="t" rtlCol="false" tIns="0" lIns="0" bIns="0" rIns="0">
            <a:spAutoFit/>
          </a:bodyPr>
          <a:lstStyle/>
          <a:p>
            <a:pPr algn="l" marL="0" indent="0" lvl="0">
              <a:lnSpc>
                <a:spcPts val="1497"/>
              </a:lnSpc>
              <a:spcBef>
                <a:spcPct val="0"/>
              </a:spcBef>
            </a:pPr>
            <a:r>
              <a:rPr lang="en-US" b="true" sz="1497" strike="noStrike" u="none">
                <a:solidFill>
                  <a:srgbClr val="1A2E5A"/>
                </a:solidFill>
                <a:latin typeface="Aileron Bold"/>
                <a:ea typeface="Aileron Bold"/>
                <a:cs typeface="Aileron Bold"/>
                <a:sym typeface="Aileron Bold"/>
              </a:rPr>
              <a:t>MS (Mean Square)</a:t>
            </a:r>
          </a:p>
        </p:txBody>
      </p:sp>
      <p:sp>
        <p:nvSpPr>
          <p:cNvPr name="TextBox 51" id="51"/>
          <p:cNvSpPr txBox="true"/>
          <p:nvPr/>
        </p:nvSpPr>
        <p:spPr>
          <a:xfrm rot="0">
            <a:off x="12573000" y="3419475"/>
            <a:ext cx="4572000" cy="190449"/>
          </a:xfrm>
          <a:prstGeom prst="rect">
            <a:avLst/>
          </a:prstGeom>
        </p:spPr>
        <p:txBody>
          <a:bodyPr anchor="t" rtlCol="false" tIns="0" lIns="0" bIns="0" rIns="0">
            <a:spAutoFit/>
          </a:bodyPr>
          <a:lstStyle/>
          <a:p>
            <a:pPr algn="l" marL="0" indent="0" lvl="0">
              <a:lnSpc>
                <a:spcPts val="1497"/>
              </a:lnSpc>
              <a:spcBef>
                <a:spcPct val="0"/>
              </a:spcBef>
            </a:pPr>
            <a:r>
              <a:rPr lang="en-US" sz="1497" strike="noStrike" u="none">
                <a:solidFill>
                  <a:srgbClr val="333333"/>
                </a:solidFill>
                <a:latin typeface="Aileron"/>
                <a:ea typeface="Aileron"/>
                <a:cs typeface="Aileron"/>
                <a:sym typeface="Aileron"/>
              </a:rPr>
              <a:t>Average variation (SS ÷ df)</a:t>
            </a:r>
          </a:p>
        </p:txBody>
      </p:sp>
      <p:grpSp>
        <p:nvGrpSpPr>
          <p:cNvPr name="Group 52" id="52"/>
          <p:cNvGrpSpPr/>
          <p:nvPr/>
        </p:nvGrpSpPr>
        <p:grpSpPr>
          <a:xfrm rot="0">
            <a:off x="9715500" y="3714750"/>
            <a:ext cx="7620000" cy="428625"/>
            <a:chOff x="0" y="0"/>
            <a:chExt cx="10160000" cy="571500"/>
          </a:xfrm>
        </p:grpSpPr>
        <p:sp>
          <p:nvSpPr>
            <p:cNvPr name="Freeform 53" id="53"/>
            <p:cNvSpPr/>
            <p:nvPr/>
          </p:nvSpPr>
          <p:spPr>
            <a:xfrm flipH="false" flipV="false" rot="0">
              <a:off x="0" y="0"/>
              <a:ext cx="10160000" cy="571500"/>
            </a:xfrm>
            <a:custGeom>
              <a:avLst/>
              <a:gdLst/>
              <a:ahLst/>
              <a:cxnLst/>
              <a:rect r="r" b="b" t="t" l="l"/>
              <a:pathLst>
                <a:path h="571500" w="10160000">
                  <a:moveTo>
                    <a:pt x="0" y="0"/>
                  </a:moveTo>
                  <a:lnTo>
                    <a:pt x="10160000" y="0"/>
                  </a:lnTo>
                  <a:lnTo>
                    <a:pt x="10160000" y="571500"/>
                  </a:lnTo>
                  <a:lnTo>
                    <a:pt x="0" y="571500"/>
                  </a:lnTo>
                  <a:close/>
                </a:path>
              </a:pathLst>
            </a:custGeom>
            <a:solidFill>
              <a:srgbClr val="FFFFFF"/>
            </a:solidFill>
            <a:ln w="9525" cap="sq">
              <a:solidFill>
                <a:srgbClr val="E5E7EB"/>
              </a:solidFill>
              <a:prstDash val="solid"/>
              <a:miter/>
            </a:ln>
          </p:spPr>
        </p:sp>
      </p:grpSp>
      <p:sp>
        <p:nvSpPr>
          <p:cNvPr name="TextBox 54" id="54"/>
          <p:cNvSpPr txBox="true"/>
          <p:nvPr/>
        </p:nvSpPr>
        <p:spPr>
          <a:xfrm rot="0">
            <a:off x="9906000" y="3848100"/>
            <a:ext cx="2667000" cy="190449"/>
          </a:xfrm>
          <a:prstGeom prst="rect">
            <a:avLst/>
          </a:prstGeom>
        </p:spPr>
        <p:txBody>
          <a:bodyPr anchor="t" rtlCol="false" tIns="0" lIns="0" bIns="0" rIns="0">
            <a:spAutoFit/>
          </a:bodyPr>
          <a:lstStyle/>
          <a:p>
            <a:pPr algn="l" marL="0" indent="0" lvl="0">
              <a:lnSpc>
                <a:spcPts val="1497"/>
              </a:lnSpc>
              <a:spcBef>
                <a:spcPct val="0"/>
              </a:spcBef>
            </a:pPr>
            <a:r>
              <a:rPr lang="en-US" b="true" sz="1497" strike="noStrike" u="none">
                <a:solidFill>
                  <a:srgbClr val="1A2E5A"/>
                </a:solidFill>
                <a:latin typeface="Aileron Bold"/>
                <a:ea typeface="Aileron Bold"/>
                <a:cs typeface="Aileron Bold"/>
                <a:sym typeface="Aileron Bold"/>
              </a:rPr>
              <a:t>F-Statistic</a:t>
            </a:r>
          </a:p>
        </p:txBody>
      </p:sp>
      <p:sp>
        <p:nvSpPr>
          <p:cNvPr name="TextBox 55" id="55"/>
          <p:cNvSpPr txBox="true"/>
          <p:nvPr/>
        </p:nvSpPr>
        <p:spPr>
          <a:xfrm rot="0">
            <a:off x="12573000" y="3848100"/>
            <a:ext cx="4572000" cy="190449"/>
          </a:xfrm>
          <a:prstGeom prst="rect">
            <a:avLst/>
          </a:prstGeom>
        </p:spPr>
        <p:txBody>
          <a:bodyPr anchor="t" rtlCol="false" tIns="0" lIns="0" bIns="0" rIns="0">
            <a:spAutoFit/>
          </a:bodyPr>
          <a:lstStyle/>
          <a:p>
            <a:pPr algn="l" marL="0" indent="0" lvl="0">
              <a:lnSpc>
                <a:spcPts val="1497"/>
              </a:lnSpc>
              <a:spcBef>
                <a:spcPct val="0"/>
              </a:spcBef>
            </a:pPr>
            <a:r>
              <a:rPr lang="en-US" sz="1497" strike="noStrike" u="none">
                <a:solidFill>
                  <a:srgbClr val="333333"/>
                </a:solidFill>
                <a:latin typeface="Aileron"/>
                <a:ea typeface="Aileron"/>
                <a:cs typeface="Aileron"/>
                <a:sym typeface="Aileron"/>
              </a:rPr>
              <a:t>Signal-to-noise ratio (MS Between ÷ MS Within)</a:t>
            </a:r>
          </a:p>
        </p:txBody>
      </p:sp>
      <p:grpSp>
        <p:nvGrpSpPr>
          <p:cNvPr name="Group 56" id="56"/>
          <p:cNvGrpSpPr/>
          <p:nvPr/>
        </p:nvGrpSpPr>
        <p:grpSpPr>
          <a:xfrm rot="0">
            <a:off x="9715500" y="4143375"/>
            <a:ext cx="7620000" cy="428625"/>
            <a:chOff x="0" y="0"/>
            <a:chExt cx="10160000" cy="571500"/>
          </a:xfrm>
        </p:grpSpPr>
        <p:sp>
          <p:nvSpPr>
            <p:cNvPr name="Freeform 57" id="57"/>
            <p:cNvSpPr/>
            <p:nvPr/>
          </p:nvSpPr>
          <p:spPr>
            <a:xfrm flipH="false" flipV="false" rot="0">
              <a:off x="0" y="0"/>
              <a:ext cx="10160000" cy="571500"/>
            </a:xfrm>
            <a:custGeom>
              <a:avLst/>
              <a:gdLst/>
              <a:ahLst/>
              <a:cxnLst/>
              <a:rect r="r" b="b" t="t" l="l"/>
              <a:pathLst>
                <a:path h="571500" w="10160000">
                  <a:moveTo>
                    <a:pt x="0" y="0"/>
                  </a:moveTo>
                  <a:lnTo>
                    <a:pt x="10160000" y="0"/>
                  </a:lnTo>
                  <a:lnTo>
                    <a:pt x="10160000" y="571500"/>
                  </a:lnTo>
                  <a:lnTo>
                    <a:pt x="0" y="571500"/>
                  </a:lnTo>
                  <a:close/>
                </a:path>
              </a:pathLst>
            </a:custGeom>
            <a:solidFill>
              <a:srgbClr val="F9FAFB"/>
            </a:solidFill>
            <a:ln w="9525" cap="sq">
              <a:solidFill>
                <a:srgbClr val="E5E7EB"/>
              </a:solidFill>
              <a:prstDash val="solid"/>
              <a:miter/>
            </a:ln>
          </p:spPr>
        </p:sp>
      </p:grpSp>
      <p:sp>
        <p:nvSpPr>
          <p:cNvPr name="TextBox 58" id="58"/>
          <p:cNvSpPr txBox="true"/>
          <p:nvPr/>
        </p:nvSpPr>
        <p:spPr>
          <a:xfrm rot="0">
            <a:off x="9906000" y="4276725"/>
            <a:ext cx="2667000" cy="190449"/>
          </a:xfrm>
          <a:prstGeom prst="rect">
            <a:avLst/>
          </a:prstGeom>
        </p:spPr>
        <p:txBody>
          <a:bodyPr anchor="t" rtlCol="false" tIns="0" lIns="0" bIns="0" rIns="0">
            <a:spAutoFit/>
          </a:bodyPr>
          <a:lstStyle/>
          <a:p>
            <a:pPr algn="l" marL="0" indent="0" lvl="0">
              <a:lnSpc>
                <a:spcPts val="1497"/>
              </a:lnSpc>
              <a:spcBef>
                <a:spcPct val="0"/>
              </a:spcBef>
            </a:pPr>
            <a:r>
              <a:rPr lang="en-US" b="true" sz="1497" strike="noStrike" u="none">
                <a:solidFill>
                  <a:srgbClr val="1A2E5A"/>
                </a:solidFill>
                <a:latin typeface="Aileron Bold"/>
                <a:ea typeface="Aileron Bold"/>
                <a:cs typeface="Aileron Bold"/>
                <a:sym typeface="Aileron Bold"/>
              </a:rPr>
              <a:t>P-value</a:t>
            </a:r>
          </a:p>
        </p:txBody>
      </p:sp>
      <p:sp>
        <p:nvSpPr>
          <p:cNvPr name="TextBox 59" id="59"/>
          <p:cNvSpPr txBox="true"/>
          <p:nvPr/>
        </p:nvSpPr>
        <p:spPr>
          <a:xfrm rot="0">
            <a:off x="12573000" y="4276725"/>
            <a:ext cx="4572000" cy="190449"/>
          </a:xfrm>
          <a:prstGeom prst="rect">
            <a:avLst/>
          </a:prstGeom>
        </p:spPr>
        <p:txBody>
          <a:bodyPr anchor="t" rtlCol="false" tIns="0" lIns="0" bIns="0" rIns="0">
            <a:spAutoFit/>
          </a:bodyPr>
          <a:lstStyle/>
          <a:p>
            <a:pPr algn="l" marL="0" indent="0" lvl="0">
              <a:lnSpc>
                <a:spcPts val="1497"/>
              </a:lnSpc>
              <a:spcBef>
                <a:spcPct val="0"/>
              </a:spcBef>
            </a:pPr>
            <a:r>
              <a:rPr lang="en-US" sz="1497" strike="noStrike" u="none">
                <a:solidFill>
                  <a:srgbClr val="333333"/>
                </a:solidFill>
                <a:latin typeface="Aileron"/>
                <a:ea typeface="Aileron"/>
                <a:cs typeface="Aileron"/>
                <a:sym typeface="Aileron"/>
              </a:rPr>
              <a:t>Probability result is due to chance</a:t>
            </a:r>
          </a:p>
        </p:txBody>
      </p:sp>
      <p:grpSp>
        <p:nvGrpSpPr>
          <p:cNvPr name="Group 60" id="60"/>
          <p:cNvGrpSpPr/>
          <p:nvPr/>
        </p:nvGrpSpPr>
        <p:grpSpPr>
          <a:xfrm rot="0">
            <a:off x="9715500" y="4572000"/>
            <a:ext cx="7620000" cy="428625"/>
            <a:chOff x="0" y="0"/>
            <a:chExt cx="10160000" cy="571500"/>
          </a:xfrm>
        </p:grpSpPr>
        <p:sp>
          <p:nvSpPr>
            <p:cNvPr name="Freeform 61" id="61"/>
            <p:cNvSpPr/>
            <p:nvPr/>
          </p:nvSpPr>
          <p:spPr>
            <a:xfrm flipH="false" flipV="false" rot="0">
              <a:off x="0" y="0"/>
              <a:ext cx="10160000" cy="571500"/>
            </a:xfrm>
            <a:custGeom>
              <a:avLst/>
              <a:gdLst/>
              <a:ahLst/>
              <a:cxnLst/>
              <a:rect r="r" b="b" t="t" l="l"/>
              <a:pathLst>
                <a:path h="571500" w="10160000">
                  <a:moveTo>
                    <a:pt x="0" y="0"/>
                  </a:moveTo>
                  <a:lnTo>
                    <a:pt x="10160000" y="0"/>
                  </a:lnTo>
                  <a:lnTo>
                    <a:pt x="10160000" y="571500"/>
                  </a:lnTo>
                  <a:lnTo>
                    <a:pt x="0" y="571500"/>
                  </a:lnTo>
                  <a:close/>
                </a:path>
              </a:pathLst>
            </a:custGeom>
            <a:solidFill>
              <a:srgbClr val="FFFFFF"/>
            </a:solidFill>
            <a:ln w="9525" cap="sq">
              <a:solidFill>
                <a:srgbClr val="E5E7EB"/>
              </a:solidFill>
              <a:prstDash val="solid"/>
              <a:miter/>
            </a:ln>
          </p:spPr>
        </p:sp>
      </p:grpSp>
      <p:sp>
        <p:nvSpPr>
          <p:cNvPr name="TextBox 62" id="62"/>
          <p:cNvSpPr txBox="true"/>
          <p:nvPr/>
        </p:nvSpPr>
        <p:spPr>
          <a:xfrm rot="0">
            <a:off x="9906000" y="4705350"/>
            <a:ext cx="2667000" cy="190449"/>
          </a:xfrm>
          <a:prstGeom prst="rect">
            <a:avLst/>
          </a:prstGeom>
        </p:spPr>
        <p:txBody>
          <a:bodyPr anchor="t" rtlCol="false" tIns="0" lIns="0" bIns="0" rIns="0">
            <a:spAutoFit/>
          </a:bodyPr>
          <a:lstStyle/>
          <a:p>
            <a:pPr algn="l" marL="0" indent="0" lvl="0">
              <a:lnSpc>
                <a:spcPts val="1497"/>
              </a:lnSpc>
              <a:spcBef>
                <a:spcPct val="0"/>
              </a:spcBef>
            </a:pPr>
            <a:r>
              <a:rPr lang="en-US" b="true" sz="1497" strike="noStrike" u="none">
                <a:solidFill>
                  <a:srgbClr val="1A2E5A"/>
                </a:solidFill>
                <a:latin typeface="Aileron Bold"/>
                <a:ea typeface="Aileron Bold"/>
                <a:cs typeface="Aileron Bold"/>
                <a:sym typeface="Aileron Bold"/>
              </a:rPr>
              <a:t>F-critical</a:t>
            </a:r>
          </a:p>
        </p:txBody>
      </p:sp>
      <p:sp>
        <p:nvSpPr>
          <p:cNvPr name="TextBox 63" id="63"/>
          <p:cNvSpPr txBox="true"/>
          <p:nvPr/>
        </p:nvSpPr>
        <p:spPr>
          <a:xfrm rot="0">
            <a:off x="12573000" y="4705350"/>
            <a:ext cx="4572000" cy="190449"/>
          </a:xfrm>
          <a:prstGeom prst="rect">
            <a:avLst/>
          </a:prstGeom>
        </p:spPr>
        <p:txBody>
          <a:bodyPr anchor="t" rtlCol="false" tIns="0" lIns="0" bIns="0" rIns="0">
            <a:spAutoFit/>
          </a:bodyPr>
          <a:lstStyle/>
          <a:p>
            <a:pPr algn="l" marL="0" indent="0" lvl="0">
              <a:lnSpc>
                <a:spcPts val="1497"/>
              </a:lnSpc>
              <a:spcBef>
                <a:spcPct val="0"/>
              </a:spcBef>
            </a:pPr>
            <a:r>
              <a:rPr lang="en-US" sz="1497" strike="noStrike" u="none">
                <a:solidFill>
                  <a:srgbClr val="333333"/>
                </a:solidFill>
                <a:latin typeface="Aileron"/>
                <a:ea typeface="Aileron"/>
                <a:cs typeface="Aileron"/>
                <a:sym typeface="Aileron"/>
              </a:rPr>
              <a:t>Threshold value for decision making</a:t>
            </a:r>
          </a:p>
        </p:txBody>
      </p:sp>
      <p:sp>
        <p:nvSpPr>
          <p:cNvPr name="TextBox 64" id="64"/>
          <p:cNvSpPr txBox="true"/>
          <p:nvPr/>
        </p:nvSpPr>
        <p:spPr>
          <a:xfrm rot="0">
            <a:off x="952500" y="6496050"/>
            <a:ext cx="5715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How They Connect</a:t>
            </a:r>
          </a:p>
        </p:txBody>
      </p:sp>
      <p:grpSp>
        <p:nvGrpSpPr>
          <p:cNvPr name="Group 65" id="65"/>
          <p:cNvGrpSpPr/>
          <p:nvPr/>
        </p:nvGrpSpPr>
        <p:grpSpPr>
          <a:xfrm rot="0">
            <a:off x="952500" y="6810375"/>
            <a:ext cx="16383000" cy="762000"/>
            <a:chOff x="0" y="0"/>
            <a:chExt cx="21844000" cy="1016000"/>
          </a:xfrm>
        </p:grpSpPr>
        <p:sp>
          <p:nvSpPr>
            <p:cNvPr name="Freeform 66" id="66"/>
            <p:cNvSpPr/>
            <p:nvPr/>
          </p:nvSpPr>
          <p:spPr>
            <a:xfrm flipH="false" flipV="false" rot="0">
              <a:off x="0" y="0"/>
              <a:ext cx="21844000" cy="1016000"/>
            </a:xfrm>
            <a:custGeom>
              <a:avLst/>
              <a:gdLst/>
              <a:ahLst/>
              <a:cxnLst/>
              <a:rect r="r" b="b" t="t" l="l"/>
              <a:pathLst>
                <a:path h="1016000" w="21844000">
                  <a:moveTo>
                    <a:pt x="127000" y="0"/>
                  </a:moveTo>
                  <a:lnTo>
                    <a:pt x="21717000" y="0"/>
                  </a:lnTo>
                  <a:cubicBezTo>
                    <a:pt x="21787140" y="0"/>
                    <a:pt x="21844000" y="45488"/>
                    <a:pt x="21844000" y="101600"/>
                  </a:cubicBezTo>
                  <a:lnTo>
                    <a:pt x="21844000" y="914400"/>
                  </a:lnTo>
                  <a:cubicBezTo>
                    <a:pt x="21844000" y="970512"/>
                    <a:pt x="21787140" y="1016000"/>
                    <a:pt x="21717000" y="1016000"/>
                  </a:cubicBezTo>
                  <a:lnTo>
                    <a:pt x="127000" y="1016000"/>
                  </a:lnTo>
                  <a:cubicBezTo>
                    <a:pt x="56860" y="1016000"/>
                    <a:pt x="0" y="970512"/>
                    <a:pt x="0" y="914400"/>
                  </a:cubicBezTo>
                  <a:lnTo>
                    <a:pt x="0" y="101600"/>
                  </a:lnTo>
                  <a:cubicBezTo>
                    <a:pt x="0" y="45488"/>
                    <a:pt x="56860" y="0"/>
                    <a:pt x="127000" y="0"/>
                  </a:cubicBezTo>
                  <a:close/>
                </a:path>
              </a:pathLst>
            </a:custGeom>
            <a:solidFill>
              <a:srgbClr val="EEF2FF"/>
            </a:solidFill>
            <a:ln w="19050" cap="sq">
              <a:solidFill>
                <a:srgbClr val="2145B2"/>
              </a:solidFill>
              <a:prstDash val="solid"/>
              <a:miter/>
            </a:ln>
          </p:spPr>
        </p:sp>
      </p:grpSp>
      <p:sp>
        <p:nvSpPr>
          <p:cNvPr name="TextBox 67" id="67"/>
          <p:cNvSpPr txBox="true"/>
          <p:nvPr/>
        </p:nvSpPr>
        <p:spPr>
          <a:xfrm rot="0">
            <a:off x="1524000" y="7048500"/>
            <a:ext cx="15240000" cy="298450"/>
          </a:xfrm>
          <a:prstGeom prst="rect">
            <a:avLst/>
          </a:prstGeom>
        </p:spPr>
        <p:txBody>
          <a:bodyPr anchor="t" rtlCol="false" tIns="0" lIns="0" bIns="0" rIns="0">
            <a:spAutoFit/>
          </a:bodyPr>
          <a:lstStyle/>
          <a:p>
            <a:pPr algn="ctr" marL="0" indent="0" lvl="0">
              <a:lnSpc>
                <a:spcPts val="2000"/>
              </a:lnSpc>
              <a:spcBef>
                <a:spcPct val="0"/>
              </a:spcBef>
            </a:pPr>
            <a:r>
              <a:rPr lang="en-US" sz="2000" strike="noStrike" u="none">
                <a:solidFill>
                  <a:srgbClr val="1A2E5A"/>
                </a:solidFill>
                <a:latin typeface="Telegraf"/>
                <a:ea typeface="Telegraf"/>
                <a:cs typeface="Telegraf"/>
                <a:sym typeface="Telegraf"/>
              </a:rPr>
              <a:t>MS = SS ÷ df          →          F = MS Between ÷ MS Within          →          Compare F with F-critical</a:t>
            </a:r>
          </a:p>
        </p:txBody>
      </p:sp>
      <p:sp>
        <p:nvSpPr>
          <p:cNvPr name="TextBox 68" id="68"/>
          <p:cNvSpPr txBox="true"/>
          <p:nvPr/>
        </p:nvSpPr>
        <p:spPr>
          <a:xfrm rot="0">
            <a:off x="952500" y="7734300"/>
            <a:ext cx="5715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Decision Rule</a:t>
            </a:r>
          </a:p>
        </p:txBody>
      </p:sp>
      <p:grpSp>
        <p:nvGrpSpPr>
          <p:cNvPr name="Group 69" id="69"/>
          <p:cNvGrpSpPr/>
          <p:nvPr/>
        </p:nvGrpSpPr>
        <p:grpSpPr>
          <a:xfrm rot="0">
            <a:off x="952500" y="8048625"/>
            <a:ext cx="7810500" cy="762000"/>
            <a:chOff x="0" y="0"/>
            <a:chExt cx="10414000" cy="1016000"/>
          </a:xfrm>
        </p:grpSpPr>
        <p:sp>
          <p:nvSpPr>
            <p:cNvPr name="Freeform 70" id="70"/>
            <p:cNvSpPr/>
            <p:nvPr/>
          </p:nvSpPr>
          <p:spPr>
            <a:xfrm flipH="false" flipV="false" rot="0">
              <a:off x="0" y="0"/>
              <a:ext cx="10414000" cy="1016000"/>
            </a:xfrm>
            <a:custGeom>
              <a:avLst/>
              <a:gdLst/>
              <a:ahLst/>
              <a:cxnLst/>
              <a:rect r="r" b="b" t="t" l="l"/>
              <a:pathLst>
                <a:path h="1016000" w="10414000">
                  <a:moveTo>
                    <a:pt x="101600" y="0"/>
                  </a:moveTo>
                  <a:lnTo>
                    <a:pt x="10312400" y="0"/>
                  </a:lnTo>
                  <a:cubicBezTo>
                    <a:pt x="10368512" y="0"/>
                    <a:pt x="10414000" y="45488"/>
                    <a:pt x="10414000" y="101600"/>
                  </a:cubicBezTo>
                  <a:lnTo>
                    <a:pt x="10414000" y="914400"/>
                  </a:lnTo>
                  <a:cubicBezTo>
                    <a:pt x="10414000" y="970512"/>
                    <a:pt x="10368512" y="1016000"/>
                    <a:pt x="10312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E8F5E9"/>
            </a:solidFill>
            <a:ln w="19050" cap="sq">
              <a:solidFill>
                <a:srgbClr val="27AE60"/>
              </a:solidFill>
              <a:prstDash val="solid"/>
              <a:miter/>
            </a:ln>
          </p:spPr>
        </p:sp>
      </p:grpSp>
      <p:sp>
        <p:nvSpPr>
          <p:cNvPr name="TextBox 71" id="71"/>
          <p:cNvSpPr txBox="true"/>
          <p:nvPr/>
        </p:nvSpPr>
        <p:spPr>
          <a:xfrm rot="0">
            <a:off x="1143000" y="8115300"/>
            <a:ext cx="7429500" cy="585470"/>
          </a:xfrm>
          <a:prstGeom prst="rect">
            <a:avLst/>
          </a:prstGeom>
        </p:spPr>
        <p:txBody>
          <a:bodyPr anchor="t" rtlCol="false" tIns="0" lIns="0" bIns="0" rIns="0">
            <a:spAutoFit/>
          </a:bodyPr>
          <a:lstStyle/>
          <a:p>
            <a:pPr algn="ctr" marL="0" indent="0" lvl="0">
              <a:lnSpc>
                <a:spcPts val="2380"/>
              </a:lnSpc>
              <a:spcBef>
                <a:spcPct val="0"/>
              </a:spcBef>
            </a:pPr>
            <a:r>
              <a:rPr lang="en-US" sz="1700" strike="noStrike" u="none">
                <a:solidFill>
                  <a:srgbClr val="333333"/>
                </a:solidFill>
                <a:latin typeface="Aileron"/>
                <a:ea typeface="Aileron"/>
                <a:cs typeface="Aileron"/>
                <a:sym typeface="Aileron"/>
              </a:rPr>
              <a:t>If </a:t>
            </a:r>
            <a:r>
              <a:rPr lang="en-US" b="true" sz="1700" strike="noStrike" u="none">
                <a:solidFill>
                  <a:srgbClr val="333333"/>
                </a:solidFill>
                <a:latin typeface="Aileron Bold"/>
                <a:ea typeface="Aileron Bold"/>
                <a:cs typeface="Aileron Bold"/>
                <a:sym typeface="Aileron Bold"/>
              </a:rPr>
              <a:t>P-value &lt; 0.05</a:t>
            </a:r>
            <a:r>
              <a:rPr lang="en-US" sz="1700" strike="noStrike" u="none">
                <a:solidFill>
                  <a:srgbClr val="333333"/>
                </a:solidFill>
                <a:latin typeface="Aileron"/>
                <a:ea typeface="Aileron"/>
                <a:cs typeface="Aileron"/>
                <a:sym typeface="Aileron"/>
              </a:rPr>
              <a:t> (or F &gt; F-critical)</a:t>
            </a:r>
          </a:p>
          <a:p>
            <a:pPr algn="ctr" marL="0" indent="0" lvl="0">
              <a:lnSpc>
                <a:spcPts val="2380"/>
              </a:lnSpc>
              <a:spcBef>
                <a:spcPct val="0"/>
              </a:spcBef>
            </a:pPr>
            <a:r>
              <a:rPr lang="en-US" sz="1700" strike="noStrike" u="none">
                <a:solidFill>
                  <a:srgbClr val="333333"/>
                </a:solidFill>
                <a:latin typeface="Aileron"/>
                <a:ea typeface="Aileron"/>
                <a:cs typeface="Aileron"/>
                <a:sym typeface="Aileron"/>
              </a:rPr>
              <a:t>→ Reject H₀ → Groups are significantly different</a:t>
            </a:r>
          </a:p>
        </p:txBody>
      </p:sp>
      <p:grpSp>
        <p:nvGrpSpPr>
          <p:cNvPr name="Group 72" id="72"/>
          <p:cNvGrpSpPr/>
          <p:nvPr/>
        </p:nvGrpSpPr>
        <p:grpSpPr>
          <a:xfrm rot="0">
            <a:off x="9525000" y="8048625"/>
            <a:ext cx="7810500" cy="762000"/>
            <a:chOff x="0" y="0"/>
            <a:chExt cx="10414000" cy="1016000"/>
          </a:xfrm>
        </p:grpSpPr>
        <p:sp>
          <p:nvSpPr>
            <p:cNvPr name="Freeform 73" id="73"/>
            <p:cNvSpPr/>
            <p:nvPr/>
          </p:nvSpPr>
          <p:spPr>
            <a:xfrm flipH="false" flipV="false" rot="0">
              <a:off x="0" y="0"/>
              <a:ext cx="10414000" cy="1016000"/>
            </a:xfrm>
            <a:custGeom>
              <a:avLst/>
              <a:gdLst/>
              <a:ahLst/>
              <a:cxnLst/>
              <a:rect r="r" b="b" t="t" l="l"/>
              <a:pathLst>
                <a:path h="1016000" w="10414000">
                  <a:moveTo>
                    <a:pt x="101600" y="0"/>
                  </a:moveTo>
                  <a:lnTo>
                    <a:pt x="10312400" y="0"/>
                  </a:lnTo>
                  <a:cubicBezTo>
                    <a:pt x="10368512" y="0"/>
                    <a:pt x="10414000" y="45488"/>
                    <a:pt x="10414000" y="101600"/>
                  </a:cubicBezTo>
                  <a:lnTo>
                    <a:pt x="10414000" y="914400"/>
                  </a:lnTo>
                  <a:cubicBezTo>
                    <a:pt x="10414000" y="970512"/>
                    <a:pt x="10368512" y="1016000"/>
                    <a:pt x="10312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FBE9E7"/>
            </a:solidFill>
            <a:ln w="19050" cap="sq">
              <a:solidFill>
                <a:srgbClr val="E53935"/>
              </a:solidFill>
              <a:prstDash val="solid"/>
              <a:miter/>
            </a:ln>
          </p:spPr>
        </p:sp>
      </p:grpSp>
      <p:sp>
        <p:nvSpPr>
          <p:cNvPr name="TextBox 74" id="74"/>
          <p:cNvSpPr txBox="true"/>
          <p:nvPr/>
        </p:nvSpPr>
        <p:spPr>
          <a:xfrm rot="0">
            <a:off x="9715500" y="8115300"/>
            <a:ext cx="7429500" cy="585470"/>
          </a:xfrm>
          <a:prstGeom prst="rect">
            <a:avLst/>
          </a:prstGeom>
        </p:spPr>
        <p:txBody>
          <a:bodyPr anchor="t" rtlCol="false" tIns="0" lIns="0" bIns="0" rIns="0">
            <a:spAutoFit/>
          </a:bodyPr>
          <a:lstStyle/>
          <a:p>
            <a:pPr algn="ctr" marL="0" indent="0" lvl="0">
              <a:lnSpc>
                <a:spcPts val="2380"/>
              </a:lnSpc>
              <a:spcBef>
                <a:spcPct val="0"/>
              </a:spcBef>
            </a:pPr>
            <a:r>
              <a:rPr lang="en-US" sz="1700" strike="noStrike" u="none">
                <a:solidFill>
                  <a:srgbClr val="333333"/>
                </a:solidFill>
                <a:latin typeface="Aileron"/>
                <a:ea typeface="Aileron"/>
                <a:cs typeface="Aileron"/>
                <a:sym typeface="Aileron"/>
              </a:rPr>
              <a:t>If </a:t>
            </a:r>
            <a:r>
              <a:rPr lang="en-US" b="true" sz="1700" strike="noStrike" u="none">
                <a:solidFill>
                  <a:srgbClr val="333333"/>
                </a:solidFill>
                <a:latin typeface="Aileron Bold"/>
                <a:ea typeface="Aileron Bold"/>
                <a:cs typeface="Aileron Bold"/>
                <a:sym typeface="Aileron Bold"/>
              </a:rPr>
              <a:t>P-value ≥ 0.05</a:t>
            </a:r>
            <a:r>
              <a:rPr lang="en-US" sz="1700" strike="noStrike" u="none">
                <a:solidFill>
                  <a:srgbClr val="333333"/>
                </a:solidFill>
                <a:latin typeface="Aileron"/>
                <a:ea typeface="Aileron"/>
                <a:cs typeface="Aileron"/>
                <a:sym typeface="Aileron"/>
              </a:rPr>
              <a:t> (or F ≤ F-critical)</a:t>
            </a:r>
          </a:p>
          <a:p>
            <a:pPr algn="ctr" marL="0" indent="0" lvl="0">
              <a:lnSpc>
                <a:spcPts val="2380"/>
              </a:lnSpc>
              <a:spcBef>
                <a:spcPct val="0"/>
              </a:spcBef>
            </a:pPr>
            <a:r>
              <a:rPr lang="en-US" sz="1700" strike="noStrike" u="none">
                <a:solidFill>
                  <a:srgbClr val="333333"/>
                </a:solidFill>
                <a:latin typeface="Aileron"/>
                <a:ea typeface="Aileron"/>
                <a:cs typeface="Aileron"/>
                <a:sym typeface="Aileron"/>
              </a:rPr>
              <a:t>→ Fail to reject H₀ → No significant difference</a:t>
            </a:r>
          </a:p>
        </p:txBody>
      </p:sp>
      <p:grpSp>
        <p:nvGrpSpPr>
          <p:cNvPr name="Group 75" id="75"/>
          <p:cNvGrpSpPr/>
          <p:nvPr/>
        </p:nvGrpSpPr>
        <p:grpSpPr>
          <a:xfrm rot="0">
            <a:off x="952500" y="8953500"/>
            <a:ext cx="16383000" cy="666750"/>
            <a:chOff x="0" y="0"/>
            <a:chExt cx="21844000" cy="889000"/>
          </a:xfrm>
        </p:grpSpPr>
        <p:sp>
          <p:nvSpPr>
            <p:cNvPr name="Freeform 76" id="76"/>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1A2E5A"/>
            </a:solidFill>
          </p:spPr>
        </p:sp>
      </p:grpSp>
      <p:sp>
        <p:nvSpPr>
          <p:cNvPr name="TextBox 77" id="77"/>
          <p:cNvSpPr txBox="true"/>
          <p:nvPr/>
        </p:nvSpPr>
        <p:spPr>
          <a:xfrm rot="0">
            <a:off x="1524000" y="9134475"/>
            <a:ext cx="152400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Telegraf Bold"/>
                <a:ea typeface="Telegraf Bold"/>
                <a:cs typeface="Telegraf Bold"/>
                <a:sym typeface="Telegraf Bold"/>
              </a:rPr>
              <a:t>SS measures total spread, df adjusts for sample size, MS gives fair comparison, F makes the decision.</a:t>
            </a:r>
          </a:p>
        </p:txBody>
      </p:sp>
      <p:sp>
        <p:nvSpPr>
          <p:cNvPr name="TextBox 78" id="78"/>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34.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Common Mistakes in ANOVA</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34</a:t>
            </a:r>
          </a:p>
        </p:txBody>
      </p:sp>
      <p:sp>
        <p:nvSpPr>
          <p:cNvPr name="TextBox 6" id="6"/>
          <p:cNvSpPr txBox="true"/>
          <p:nvPr/>
        </p:nvSpPr>
        <p:spPr>
          <a:xfrm rot="0">
            <a:off x="952500" y="1038225"/>
            <a:ext cx="16383000" cy="337185"/>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Avoid these critical errors that compromise your ANOVA analysis and lead to wrong conclusions.</a:t>
            </a:r>
          </a:p>
        </p:txBody>
      </p:sp>
      <p:grpSp>
        <p:nvGrpSpPr>
          <p:cNvPr name="Group 7" id="7"/>
          <p:cNvGrpSpPr/>
          <p:nvPr/>
        </p:nvGrpSpPr>
        <p:grpSpPr>
          <a:xfrm rot="0">
            <a:off x="952500" y="1905000"/>
            <a:ext cx="666750" cy="685800"/>
            <a:chOff x="0" y="0"/>
            <a:chExt cx="889000" cy="914400"/>
          </a:xfrm>
        </p:grpSpPr>
        <p:sp>
          <p:nvSpPr>
            <p:cNvPr name="Freeform 8" id="8"/>
            <p:cNvSpPr/>
            <p:nvPr/>
          </p:nvSpPr>
          <p:spPr>
            <a:xfrm flipH="false" flipV="false" rot="0">
              <a:off x="0" y="0"/>
              <a:ext cx="889000" cy="914400"/>
            </a:xfrm>
            <a:custGeom>
              <a:avLst/>
              <a:gdLst/>
              <a:ahLst/>
              <a:cxnLst/>
              <a:rect r="r" b="b" t="t" l="l"/>
              <a:pathLst>
                <a:path h="914400" w="889000">
                  <a:moveTo>
                    <a:pt x="444500" y="0"/>
                  </a:moveTo>
                  <a:cubicBezTo>
                    <a:pt x="199009" y="0"/>
                    <a:pt x="0" y="204695"/>
                    <a:pt x="0" y="457200"/>
                  </a:cubicBezTo>
                  <a:cubicBezTo>
                    <a:pt x="0" y="709705"/>
                    <a:pt x="199009" y="914400"/>
                    <a:pt x="444500" y="914400"/>
                  </a:cubicBezTo>
                  <a:cubicBezTo>
                    <a:pt x="689991" y="914400"/>
                    <a:pt x="889000" y="709705"/>
                    <a:pt x="889000" y="457200"/>
                  </a:cubicBezTo>
                  <a:cubicBezTo>
                    <a:pt x="889000" y="204695"/>
                    <a:pt x="689991" y="0"/>
                    <a:pt x="444500" y="0"/>
                  </a:cubicBezTo>
                  <a:close/>
                </a:path>
              </a:pathLst>
            </a:custGeom>
            <a:solidFill>
              <a:srgbClr val="E53935"/>
            </a:solidFill>
          </p:spPr>
        </p:sp>
        <p:sp>
          <p:nvSpPr>
            <p:cNvPr name="TextBox 9" id="9"/>
            <p:cNvSpPr txBox="true"/>
            <p:nvPr/>
          </p:nvSpPr>
          <p:spPr>
            <a:xfrm>
              <a:off x="0" y="-95250"/>
              <a:ext cx="889000" cy="1009650"/>
            </a:xfrm>
            <a:prstGeom prst="rect">
              <a:avLst/>
            </a:prstGeom>
          </p:spPr>
          <p:txBody>
            <a:bodyPr anchor="ctr" rtlCol="false" tIns="50800" lIns="50800" bIns="50800" rIns="50800"/>
            <a:lstStyle/>
            <a:p>
              <a:pPr algn="ctr" marL="0" indent="0" lvl="0">
                <a:lnSpc>
                  <a:spcPts val="3919"/>
                </a:lnSpc>
                <a:spcBef>
                  <a:spcPct val="0"/>
                </a:spcBef>
              </a:pPr>
              <a:r>
                <a:rPr lang="en-US" sz="2799" strike="noStrike" u="none">
                  <a:solidFill>
                    <a:srgbClr val="FFFFFF"/>
                  </a:solidFill>
                  <a:latin typeface="Telegraf"/>
                  <a:ea typeface="Telegraf"/>
                  <a:cs typeface="Telegraf"/>
                  <a:sym typeface="Telegraf"/>
                </a:rPr>
                <a:t>1</a:t>
              </a:r>
            </a:p>
          </p:txBody>
        </p:sp>
      </p:grpSp>
      <p:grpSp>
        <p:nvGrpSpPr>
          <p:cNvPr name="Group 10" id="10"/>
          <p:cNvGrpSpPr/>
          <p:nvPr/>
        </p:nvGrpSpPr>
        <p:grpSpPr>
          <a:xfrm rot="0">
            <a:off x="1809750" y="1619250"/>
            <a:ext cx="6953250" cy="1238250"/>
            <a:chOff x="0" y="0"/>
            <a:chExt cx="9271000" cy="1651000"/>
          </a:xfrm>
        </p:grpSpPr>
        <p:sp>
          <p:nvSpPr>
            <p:cNvPr name="Freeform 11" id="11"/>
            <p:cNvSpPr/>
            <p:nvPr/>
          </p:nvSpPr>
          <p:spPr>
            <a:xfrm flipH="false" flipV="false" rot="0">
              <a:off x="0" y="0"/>
              <a:ext cx="9271000" cy="1651000"/>
            </a:xfrm>
            <a:custGeom>
              <a:avLst/>
              <a:gdLst/>
              <a:ahLst/>
              <a:cxnLst/>
              <a:rect r="r" b="b" t="t" l="l"/>
              <a:pathLst>
                <a:path h="1651000" w="9271000">
                  <a:moveTo>
                    <a:pt x="165100" y="0"/>
                  </a:moveTo>
                  <a:lnTo>
                    <a:pt x="9105900" y="0"/>
                  </a:lnTo>
                  <a:cubicBezTo>
                    <a:pt x="9197082" y="0"/>
                    <a:pt x="9271000" y="73918"/>
                    <a:pt x="9271000" y="165100"/>
                  </a:cubicBezTo>
                  <a:lnTo>
                    <a:pt x="9271000" y="1485900"/>
                  </a:lnTo>
                  <a:cubicBezTo>
                    <a:pt x="9271000" y="1577082"/>
                    <a:pt x="9197082" y="1651000"/>
                    <a:pt x="9105900" y="1651000"/>
                  </a:cubicBezTo>
                  <a:lnTo>
                    <a:pt x="165100" y="1651000"/>
                  </a:lnTo>
                  <a:cubicBezTo>
                    <a:pt x="73918" y="1651000"/>
                    <a:pt x="0" y="1577082"/>
                    <a:pt x="0" y="1485900"/>
                  </a:cubicBezTo>
                  <a:lnTo>
                    <a:pt x="0" y="165100"/>
                  </a:lnTo>
                  <a:cubicBezTo>
                    <a:pt x="0" y="73918"/>
                    <a:pt x="73918" y="0"/>
                    <a:pt x="165100" y="0"/>
                  </a:cubicBezTo>
                  <a:close/>
                </a:path>
              </a:pathLst>
            </a:custGeom>
            <a:solidFill>
              <a:srgbClr val="FFFFFF"/>
            </a:solidFill>
            <a:ln w="28575" cap="sq">
              <a:solidFill>
                <a:srgbClr val="E53935"/>
              </a:solidFill>
              <a:prstDash val="solid"/>
              <a:miter/>
            </a:ln>
          </p:spPr>
        </p:sp>
      </p:grpSp>
      <p:sp>
        <p:nvSpPr>
          <p:cNvPr name="TextBox 12" id="12"/>
          <p:cNvSpPr txBox="true"/>
          <p:nvPr/>
        </p:nvSpPr>
        <p:spPr>
          <a:xfrm rot="0">
            <a:off x="2000250" y="1762125"/>
            <a:ext cx="6477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E53935"/>
                </a:solidFill>
                <a:latin typeface="Telegraf Bold"/>
                <a:ea typeface="Telegraf Bold"/>
                <a:cs typeface="Telegraf Bold"/>
                <a:sym typeface="Telegraf Bold"/>
              </a:rPr>
              <a:t>Using ANOVA for Only Two Groups</a:t>
            </a:r>
          </a:p>
        </p:txBody>
      </p:sp>
      <p:sp>
        <p:nvSpPr>
          <p:cNvPr name="TextBox 13" id="13"/>
          <p:cNvSpPr txBox="true"/>
          <p:nvPr/>
        </p:nvSpPr>
        <p:spPr>
          <a:xfrm rot="0">
            <a:off x="2000250" y="2057400"/>
            <a:ext cx="6477000" cy="549910"/>
          </a:xfrm>
          <a:prstGeom prst="rect">
            <a:avLst/>
          </a:prstGeom>
        </p:spPr>
        <p:txBody>
          <a:bodyPr anchor="t" rtlCol="false" tIns="0" lIns="0" bIns="0" rIns="0">
            <a:spAutoFit/>
          </a:bodyPr>
          <a:lstStyle/>
          <a:p>
            <a:pPr algn="l" marL="0" indent="0" lvl="0">
              <a:lnSpc>
                <a:spcPts val="2239"/>
              </a:lnSpc>
              <a:spcBef>
                <a:spcPct val="0"/>
              </a:spcBef>
            </a:pPr>
            <a:r>
              <a:rPr lang="en-US" sz="1599" strike="noStrike" u="none">
                <a:solidFill>
                  <a:srgbClr val="333333"/>
                </a:solidFill>
                <a:latin typeface="Aileron"/>
                <a:ea typeface="Aileron"/>
                <a:cs typeface="Aileron"/>
                <a:sym typeface="Aileron"/>
              </a:rPr>
              <a:t>A simple t-test is more efficient and appropriate when comparing just two groups. ANOVA is designed for 3+ groups.</a:t>
            </a:r>
          </a:p>
        </p:txBody>
      </p:sp>
      <p:grpSp>
        <p:nvGrpSpPr>
          <p:cNvPr name="Group 14" id="14"/>
          <p:cNvGrpSpPr/>
          <p:nvPr/>
        </p:nvGrpSpPr>
        <p:grpSpPr>
          <a:xfrm rot="0">
            <a:off x="952500" y="3333750"/>
            <a:ext cx="666750" cy="685800"/>
            <a:chOff x="0" y="0"/>
            <a:chExt cx="889000" cy="914400"/>
          </a:xfrm>
        </p:grpSpPr>
        <p:sp>
          <p:nvSpPr>
            <p:cNvPr name="Freeform 15" id="15"/>
            <p:cNvSpPr/>
            <p:nvPr/>
          </p:nvSpPr>
          <p:spPr>
            <a:xfrm flipH="false" flipV="false" rot="0">
              <a:off x="0" y="0"/>
              <a:ext cx="889000" cy="914400"/>
            </a:xfrm>
            <a:custGeom>
              <a:avLst/>
              <a:gdLst/>
              <a:ahLst/>
              <a:cxnLst/>
              <a:rect r="r" b="b" t="t" l="l"/>
              <a:pathLst>
                <a:path h="914400" w="889000">
                  <a:moveTo>
                    <a:pt x="444500" y="0"/>
                  </a:moveTo>
                  <a:cubicBezTo>
                    <a:pt x="199009" y="0"/>
                    <a:pt x="0" y="204695"/>
                    <a:pt x="0" y="457200"/>
                  </a:cubicBezTo>
                  <a:cubicBezTo>
                    <a:pt x="0" y="709705"/>
                    <a:pt x="199009" y="914400"/>
                    <a:pt x="444500" y="914400"/>
                  </a:cubicBezTo>
                  <a:cubicBezTo>
                    <a:pt x="689991" y="914400"/>
                    <a:pt x="889000" y="709705"/>
                    <a:pt x="889000" y="457200"/>
                  </a:cubicBezTo>
                  <a:cubicBezTo>
                    <a:pt x="889000" y="204695"/>
                    <a:pt x="689991" y="0"/>
                    <a:pt x="444500" y="0"/>
                  </a:cubicBezTo>
                  <a:close/>
                </a:path>
              </a:pathLst>
            </a:custGeom>
            <a:solidFill>
              <a:srgbClr val="E67E22"/>
            </a:solidFill>
          </p:spPr>
        </p:sp>
        <p:sp>
          <p:nvSpPr>
            <p:cNvPr name="TextBox 16" id="16"/>
            <p:cNvSpPr txBox="true"/>
            <p:nvPr/>
          </p:nvSpPr>
          <p:spPr>
            <a:xfrm>
              <a:off x="0" y="-95250"/>
              <a:ext cx="889000" cy="1009650"/>
            </a:xfrm>
            <a:prstGeom prst="rect">
              <a:avLst/>
            </a:prstGeom>
          </p:spPr>
          <p:txBody>
            <a:bodyPr anchor="ctr" rtlCol="false" tIns="50800" lIns="50800" bIns="50800" rIns="50800"/>
            <a:lstStyle/>
            <a:p>
              <a:pPr algn="ctr" marL="0" indent="0" lvl="0">
                <a:lnSpc>
                  <a:spcPts val="3919"/>
                </a:lnSpc>
                <a:spcBef>
                  <a:spcPct val="0"/>
                </a:spcBef>
              </a:pPr>
              <a:r>
                <a:rPr lang="en-US" sz="2799" strike="noStrike" u="none">
                  <a:solidFill>
                    <a:srgbClr val="FFFFFF"/>
                  </a:solidFill>
                  <a:latin typeface="Telegraf"/>
                  <a:ea typeface="Telegraf"/>
                  <a:cs typeface="Telegraf"/>
                  <a:sym typeface="Telegraf"/>
                </a:rPr>
                <a:t>2</a:t>
              </a:r>
            </a:p>
          </p:txBody>
        </p:sp>
      </p:grpSp>
      <p:grpSp>
        <p:nvGrpSpPr>
          <p:cNvPr name="Group 17" id="17"/>
          <p:cNvGrpSpPr/>
          <p:nvPr/>
        </p:nvGrpSpPr>
        <p:grpSpPr>
          <a:xfrm rot="0">
            <a:off x="1809750" y="3048000"/>
            <a:ext cx="6953250" cy="1238250"/>
            <a:chOff x="0" y="0"/>
            <a:chExt cx="9271000" cy="1651000"/>
          </a:xfrm>
        </p:grpSpPr>
        <p:sp>
          <p:nvSpPr>
            <p:cNvPr name="Freeform 18" id="18"/>
            <p:cNvSpPr/>
            <p:nvPr/>
          </p:nvSpPr>
          <p:spPr>
            <a:xfrm flipH="false" flipV="false" rot="0">
              <a:off x="0" y="0"/>
              <a:ext cx="9271000" cy="1651000"/>
            </a:xfrm>
            <a:custGeom>
              <a:avLst/>
              <a:gdLst/>
              <a:ahLst/>
              <a:cxnLst/>
              <a:rect r="r" b="b" t="t" l="l"/>
              <a:pathLst>
                <a:path h="1651000" w="9271000">
                  <a:moveTo>
                    <a:pt x="165100" y="0"/>
                  </a:moveTo>
                  <a:lnTo>
                    <a:pt x="9105900" y="0"/>
                  </a:lnTo>
                  <a:cubicBezTo>
                    <a:pt x="9197082" y="0"/>
                    <a:pt x="9271000" y="73918"/>
                    <a:pt x="9271000" y="165100"/>
                  </a:cubicBezTo>
                  <a:lnTo>
                    <a:pt x="9271000" y="1485900"/>
                  </a:lnTo>
                  <a:cubicBezTo>
                    <a:pt x="9271000" y="1577082"/>
                    <a:pt x="9197082" y="1651000"/>
                    <a:pt x="9105900" y="1651000"/>
                  </a:cubicBezTo>
                  <a:lnTo>
                    <a:pt x="165100" y="1651000"/>
                  </a:lnTo>
                  <a:cubicBezTo>
                    <a:pt x="73918" y="1651000"/>
                    <a:pt x="0" y="1577082"/>
                    <a:pt x="0" y="1485900"/>
                  </a:cubicBezTo>
                  <a:lnTo>
                    <a:pt x="0" y="165100"/>
                  </a:lnTo>
                  <a:cubicBezTo>
                    <a:pt x="0" y="73918"/>
                    <a:pt x="73918" y="0"/>
                    <a:pt x="165100" y="0"/>
                  </a:cubicBezTo>
                  <a:close/>
                </a:path>
              </a:pathLst>
            </a:custGeom>
            <a:solidFill>
              <a:srgbClr val="FFFFFF"/>
            </a:solidFill>
            <a:ln w="28575" cap="sq">
              <a:solidFill>
                <a:srgbClr val="E67E22"/>
              </a:solidFill>
              <a:prstDash val="solid"/>
              <a:miter/>
            </a:ln>
          </p:spPr>
        </p:sp>
      </p:grpSp>
      <p:sp>
        <p:nvSpPr>
          <p:cNvPr name="TextBox 19" id="19"/>
          <p:cNvSpPr txBox="true"/>
          <p:nvPr/>
        </p:nvSpPr>
        <p:spPr>
          <a:xfrm rot="0">
            <a:off x="2000250" y="3190875"/>
            <a:ext cx="6477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E67E22"/>
                </a:solidFill>
                <a:latin typeface="Telegraf Bold"/>
                <a:ea typeface="Telegraf Bold"/>
                <a:cs typeface="Telegraf Bold"/>
                <a:sym typeface="Telegraf Bold"/>
              </a:rPr>
              <a:t>Ignoring Assumptions</a:t>
            </a:r>
          </a:p>
        </p:txBody>
      </p:sp>
      <p:sp>
        <p:nvSpPr>
          <p:cNvPr name="TextBox 20" id="20"/>
          <p:cNvSpPr txBox="true"/>
          <p:nvPr/>
        </p:nvSpPr>
        <p:spPr>
          <a:xfrm rot="0">
            <a:off x="2000250" y="3486150"/>
            <a:ext cx="6477000" cy="549910"/>
          </a:xfrm>
          <a:prstGeom prst="rect">
            <a:avLst/>
          </a:prstGeom>
        </p:spPr>
        <p:txBody>
          <a:bodyPr anchor="t" rtlCol="false" tIns="0" lIns="0" bIns="0" rIns="0">
            <a:spAutoFit/>
          </a:bodyPr>
          <a:lstStyle/>
          <a:p>
            <a:pPr algn="l" marL="0" indent="0" lvl="0">
              <a:lnSpc>
                <a:spcPts val="2239"/>
              </a:lnSpc>
              <a:spcBef>
                <a:spcPct val="0"/>
              </a:spcBef>
            </a:pPr>
            <a:r>
              <a:rPr lang="en-US" sz="1599" strike="noStrike" u="none">
                <a:solidFill>
                  <a:srgbClr val="333333"/>
                </a:solidFill>
                <a:latin typeface="Aileron"/>
                <a:ea typeface="Aileron"/>
                <a:cs typeface="Aileron"/>
                <a:sym typeface="Aileron"/>
              </a:rPr>
              <a:t>Normality, independence, and homogeneity of variance must be verified before running ANOVA. Violations invalidate results.</a:t>
            </a:r>
          </a:p>
        </p:txBody>
      </p:sp>
      <p:grpSp>
        <p:nvGrpSpPr>
          <p:cNvPr name="Group 21" id="21"/>
          <p:cNvGrpSpPr/>
          <p:nvPr/>
        </p:nvGrpSpPr>
        <p:grpSpPr>
          <a:xfrm rot="0">
            <a:off x="952500" y="4762500"/>
            <a:ext cx="666750" cy="685800"/>
            <a:chOff x="0" y="0"/>
            <a:chExt cx="889000" cy="914400"/>
          </a:xfrm>
        </p:grpSpPr>
        <p:sp>
          <p:nvSpPr>
            <p:cNvPr name="Freeform 22" id="22"/>
            <p:cNvSpPr/>
            <p:nvPr/>
          </p:nvSpPr>
          <p:spPr>
            <a:xfrm flipH="false" flipV="false" rot="0">
              <a:off x="0" y="0"/>
              <a:ext cx="889000" cy="914400"/>
            </a:xfrm>
            <a:custGeom>
              <a:avLst/>
              <a:gdLst/>
              <a:ahLst/>
              <a:cxnLst/>
              <a:rect r="r" b="b" t="t" l="l"/>
              <a:pathLst>
                <a:path h="914400" w="889000">
                  <a:moveTo>
                    <a:pt x="444500" y="0"/>
                  </a:moveTo>
                  <a:cubicBezTo>
                    <a:pt x="199009" y="0"/>
                    <a:pt x="0" y="204695"/>
                    <a:pt x="0" y="457200"/>
                  </a:cubicBezTo>
                  <a:cubicBezTo>
                    <a:pt x="0" y="709705"/>
                    <a:pt x="199009" y="914400"/>
                    <a:pt x="444500" y="914400"/>
                  </a:cubicBezTo>
                  <a:cubicBezTo>
                    <a:pt x="689991" y="914400"/>
                    <a:pt x="889000" y="709705"/>
                    <a:pt x="889000" y="457200"/>
                  </a:cubicBezTo>
                  <a:cubicBezTo>
                    <a:pt x="889000" y="204695"/>
                    <a:pt x="689991" y="0"/>
                    <a:pt x="444500" y="0"/>
                  </a:cubicBezTo>
                  <a:close/>
                </a:path>
              </a:pathLst>
            </a:custGeom>
            <a:solidFill>
              <a:srgbClr val="8E44AD"/>
            </a:solidFill>
          </p:spPr>
        </p:sp>
        <p:sp>
          <p:nvSpPr>
            <p:cNvPr name="TextBox 23" id="23"/>
            <p:cNvSpPr txBox="true"/>
            <p:nvPr/>
          </p:nvSpPr>
          <p:spPr>
            <a:xfrm>
              <a:off x="0" y="-95250"/>
              <a:ext cx="889000" cy="1009650"/>
            </a:xfrm>
            <a:prstGeom prst="rect">
              <a:avLst/>
            </a:prstGeom>
          </p:spPr>
          <p:txBody>
            <a:bodyPr anchor="ctr" rtlCol="false" tIns="50800" lIns="50800" bIns="50800" rIns="50800"/>
            <a:lstStyle/>
            <a:p>
              <a:pPr algn="ctr" marL="0" indent="0" lvl="0">
                <a:lnSpc>
                  <a:spcPts val="3919"/>
                </a:lnSpc>
                <a:spcBef>
                  <a:spcPct val="0"/>
                </a:spcBef>
              </a:pPr>
              <a:r>
                <a:rPr lang="en-US" sz="2799" strike="noStrike" u="none">
                  <a:solidFill>
                    <a:srgbClr val="FFFFFF"/>
                  </a:solidFill>
                  <a:latin typeface="Telegraf"/>
                  <a:ea typeface="Telegraf"/>
                  <a:cs typeface="Telegraf"/>
                  <a:sym typeface="Telegraf"/>
                </a:rPr>
                <a:t>3</a:t>
              </a:r>
            </a:p>
          </p:txBody>
        </p:sp>
      </p:grpSp>
      <p:grpSp>
        <p:nvGrpSpPr>
          <p:cNvPr name="Group 24" id="24"/>
          <p:cNvGrpSpPr/>
          <p:nvPr/>
        </p:nvGrpSpPr>
        <p:grpSpPr>
          <a:xfrm rot="0">
            <a:off x="1809750" y="4476750"/>
            <a:ext cx="6953250" cy="1238250"/>
            <a:chOff x="0" y="0"/>
            <a:chExt cx="9271000" cy="1651000"/>
          </a:xfrm>
        </p:grpSpPr>
        <p:sp>
          <p:nvSpPr>
            <p:cNvPr name="Freeform 25" id="25"/>
            <p:cNvSpPr/>
            <p:nvPr/>
          </p:nvSpPr>
          <p:spPr>
            <a:xfrm flipH="false" flipV="false" rot="0">
              <a:off x="0" y="0"/>
              <a:ext cx="9271000" cy="1651000"/>
            </a:xfrm>
            <a:custGeom>
              <a:avLst/>
              <a:gdLst/>
              <a:ahLst/>
              <a:cxnLst/>
              <a:rect r="r" b="b" t="t" l="l"/>
              <a:pathLst>
                <a:path h="1651000" w="9271000">
                  <a:moveTo>
                    <a:pt x="165100" y="0"/>
                  </a:moveTo>
                  <a:lnTo>
                    <a:pt x="9105900" y="0"/>
                  </a:lnTo>
                  <a:cubicBezTo>
                    <a:pt x="9197082" y="0"/>
                    <a:pt x="9271000" y="73918"/>
                    <a:pt x="9271000" y="165100"/>
                  </a:cubicBezTo>
                  <a:lnTo>
                    <a:pt x="9271000" y="1485900"/>
                  </a:lnTo>
                  <a:cubicBezTo>
                    <a:pt x="9271000" y="1577082"/>
                    <a:pt x="9197082" y="1651000"/>
                    <a:pt x="9105900" y="1651000"/>
                  </a:cubicBezTo>
                  <a:lnTo>
                    <a:pt x="165100" y="1651000"/>
                  </a:lnTo>
                  <a:cubicBezTo>
                    <a:pt x="73918" y="1651000"/>
                    <a:pt x="0" y="1577082"/>
                    <a:pt x="0" y="1485900"/>
                  </a:cubicBezTo>
                  <a:lnTo>
                    <a:pt x="0" y="165100"/>
                  </a:lnTo>
                  <a:cubicBezTo>
                    <a:pt x="0" y="73918"/>
                    <a:pt x="73918" y="0"/>
                    <a:pt x="165100" y="0"/>
                  </a:cubicBezTo>
                  <a:close/>
                </a:path>
              </a:pathLst>
            </a:custGeom>
            <a:solidFill>
              <a:srgbClr val="FFFFFF"/>
            </a:solidFill>
            <a:ln w="28575" cap="sq">
              <a:solidFill>
                <a:srgbClr val="8E44AD"/>
              </a:solidFill>
              <a:prstDash val="solid"/>
              <a:miter/>
            </a:ln>
          </p:spPr>
        </p:sp>
      </p:grpSp>
      <p:sp>
        <p:nvSpPr>
          <p:cNvPr name="TextBox 26" id="26"/>
          <p:cNvSpPr txBox="true"/>
          <p:nvPr/>
        </p:nvSpPr>
        <p:spPr>
          <a:xfrm rot="0">
            <a:off x="2000250" y="4619625"/>
            <a:ext cx="6477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8E44AD"/>
                </a:solidFill>
                <a:latin typeface="Telegraf Bold"/>
                <a:ea typeface="Telegraf Bold"/>
                <a:cs typeface="Telegraf Bold"/>
                <a:sym typeface="Telegraf Bold"/>
              </a:rPr>
              <a:t>Misinterpreting P-values</a:t>
            </a:r>
          </a:p>
        </p:txBody>
      </p:sp>
      <p:sp>
        <p:nvSpPr>
          <p:cNvPr name="TextBox 27" id="27"/>
          <p:cNvSpPr txBox="true"/>
          <p:nvPr/>
        </p:nvSpPr>
        <p:spPr>
          <a:xfrm rot="0">
            <a:off x="2000250" y="4914900"/>
            <a:ext cx="6477000" cy="549910"/>
          </a:xfrm>
          <a:prstGeom prst="rect">
            <a:avLst/>
          </a:prstGeom>
        </p:spPr>
        <p:txBody>
          <a:bodyPr anchor="t" rtlCol="false" tIns="0" lIns="0" bIns="0" rIns="0">
            <a:spAutoFit/>
          </a:bodyPr>
          <a:lstStyle/>
          <a:p>
            <a:pPr algn="l" marL="0" indent="0" lvl="0">
              <a:lnSpc>
                <a:spcPts val="2239"/>
              </a:lnSpc>
              <a:spcBef>
                <a:spcPct val="0"/>
              </a:spcBef>
            </a:pPr>
            <a:r>
              <a:rPr lang="en-US" sz="1599" strike="noStrike" u="none">
                <a:solidFill>
                  <a:srgbClr val="333333"/>
                </a:solidFill>
                <a:latin typeface="Aileron"/>
                <a:ea typeface="Aileron"/>
                <a:cs typeface="Aileron"/>
                <a:sym typeface="Aileron"/>
              </a:rPr>
              <a:t>A non-significant result (p &gt; 0.05) does NOT prove groups are equal — it only means we lack sufficient evidence of difference.</a:t>
            </a:r>
          </a:p>
        </p:txBody>
      </p:sp>
      <p:grpSp>
        <p:nvGrpSpPr>
          <p:cNvPr name="Group 28" id="28"/>
          <p:cNvGrpSpPr/>
          <p:nvPr/>
        </p:nvGrpSpPr>
        <p:grpSpPr>
          <a:xfrm rot="0">
            <a:off x="952500" y="6191250"/>
            <a:ext cx="666750" cy="685800"/>
            <a:chOff x="0" y="0"/>
            <a:chExt cx="889000" cy="914400"/>
          </a:xfrm>
        </p:grpSpPr>
        <p:sp>
          <p:nvSpPr>
            <p:cNvPr name="Freeform 29" id="29"/>
            <p:cNvSpPr/>
            <p:nvPr/>
          </p:nvSpPr>
          <p:spPr>
            <a:xfrm flipH="false" flipV="false" rot="0">
              <a:off x="0" y="0"/>
              <a:ext cx="889000" cy="914400"/>
            </a:xfrm>
            <a:custGeom>
              <a:avLst/>
              <a:gdLst/>
              <a:ahLst/>
              <a:cxnLst/>
              <a:rect r="r" b="b" t="t" l="l"/>
              <a:pathLst>
                <a:path h="914400" w="889000">
                  <a:moveTo>
                    <a:pt x="444500" y="0"/>
                  </a:moveTo>
                  <a:cubicBezTo>
                    <a:pt x="199009" y="0"/>
                    <a:pt x="0" y="204695"/>
                    <a:pt x="0" y="457200"/>
                  </a:cubicBezTo>
                  <a:cubicBezTo>
                    <a:pt x="0" y="709705"/>
                    <a:pt x="199009" y="914400"/>
                    <a:pt x="444500" y="914400"/>
                  </a:cubicBezTo>
                  <a:cubicBezTo>
                    <a:pt x="689991" y="914400"/>
                    <a:pt x="889000" y="709705"/>
                    <a:pt x="889000" y="457200"/>
                  </a:cubicBezTo>
                  <a:cubicBezTo>
                    <a:pt x="889000" y="204695"/>
                    <a:pt x="689991" y="0"/>
                    <a:pt x="444500" y="0"/>
                  </a:cubicBezTo>
                  <a:close/>
                </a:path>
              </a:pathLst>
            </a:custGeom>
            <a:solidFill>
              <a:srgbClr val="2145B2"/>
            </a:solidFill>
          </p:spPr>
        </p:sp>
        <p:sp>
          <p:nvSpPr>
            <p:cNvPr name="TextBox 30" id="30"/>
            <p:cNvSpPr txBox="true"/>
            <p:nvPr/>
          </p:nvSpPr>
          <p:spPr>
            <a:xfrm>
              <a:off x="0" y="-95250"/>
              <a:ext cx="889000" cy="1009650"/>
            </a:xfrm>
            <a:prstGeom prst="rect">
              <a:avLst/>
            </a:prstGeom>
          </p:spPr>
          <p:txBody>
            <a:bodyPr anchor="ctr" rtlCol="false" tIns="50800" lIns="50800" bIns="50800" rIns="50800"/>
            <a:lstStyle/>
            <a:p>
              <a:pPr algn="ctr" marL="0" indent="0" lvl="0">
                <a:lnSpc>
                  <a:spcPts val="3919"/>
                </a:lnSpc>
                <a:spcBef>
                  <a:spcPct val="0"/>
                </a:spcBef>
              </a:pPr>
              <a:r>
                <a:rPr lang="en-US" sz="2799" strike="noStrike" u="none">
                  <a:solidFill>
                    <a:srgbClr val="FFFFFF"/>
                  </a:solidFill>
                  <a:latin typeface="Telegraf"/>
                  <a:ea typeface="Telegraf"/>
                  <a:cs typeface="Telegraf"/>
                  <a:sym typeface="Telegraf"/>
                </a:rPr>
                <a:t>4</a:t>
              </a:r>
            </a:p>
          </p:txBody>
        </p:sp>
      </p:grpSp>
      <p:grpSp>
        <p:nvGrpSpPr>
          <p:cNvPr name="Group 31" id="31"/>
          <p:cNvGrpSpPr/>
          <p:nvPr/>
        </p:nvGrpSpPr>
        <p:grpSpPr>
          <a:xfrm rot="0">
            <a:off x="1809750" y="5905500"/>
            <a:ext cx="6953250" cy="1238250"/>
            <a:chOff x="0" y="0"/>
            <a:chExt cx="9271000" cy="1651000"/>
          </a:xfrm>
        </p:grpSpPr>
        <p:sp>
          <p:nvSpPr>
            <p:cNvPr name="Freeform 32" id="32"/>
            <p:cNvSpPr/>
            <p:nvPr/>
          </p:nvSpPr>
          <p:spPr>
            <a:xfrm flipH="false" flipV="false" rot="0">
              <a:off x="0" y="0"/>
              <a:ext cx="9271000" cy="1651000"/>
            </a:xfrm>
            <a:custGeom>
              <a:avLst/>
              <a:gdLst/>
              <a:ahLst/>
              <a:cxnLst/>
              <a:rect r="r" b="b" t="t" l="l"/>
              <a:pathLst>
                <a:path h="1651000" w="9271000">
                  <a:moveTo>
                    <a:pt x="165100" y="0"/>
                  </a:moveTo>
                  <a:lnTo>
                    <a:pt x="9105900" y="0"/>
                  </a:lnTo>
                  <a:cubicBezTo>
                    <a:pt x="9197082" y="0"/>
                    <a:pt x="9271000" y="73918"/>
                    <a:pt x="9271000" y="165100"/>
                  </a:cubicBezTo>
                  <a:lnTo>
                    <a:pt x="9271000" y="1485900"/>
                  </a:lnTo>
                  <a:cubicBezTo>
                    <a:pt x="9271000" y="1577082"/>
                    <a:pt x="9197082" y="1651000"/>
                    <a:pt x="9105900" y="1651000"/>
                  </a:cubicBezTo>
                  <a:lnTo>
                    <a:pt x="165100" y="1651000"/>
                  </a:lnTo>
                  <a:cubicBezTo>
                    <a:pt x="73918" y="1651000"/>
                    <a:pt x="0" y="1577082"/>
                    <a:pt x="0" y="1485900"/>
                  </a:cubicBezTo>
                  <a:lnTo>
                    <a:pt x="0" y="165100"/>
                  </a:lnTo>
                  <a:cubicBezTo>
                    <a:pt x="0" y="73918"/>
                    <a:pt x="73918" y="0"/>
                    <a:pt x="165100" y="0"/>
                  </a:cubicBezTo>
                  <a:close/>
                </a:path>
              </a:pathLst>
            </a:custGeom>
            <a:solidFill>
              <a:srgbClr val="FFFFFF"/>
            </a:solidFill>
            <a:ln w="28575" cap="sq">
              <a:solidFill>
                <a:srgbClr val="2145B2"/>
              </a:solidFill>
              <a:prstDash val="solid"/>
              <a:miter/>
            </a:ln>
          </p:spPr>
        </p:sp>
      </p:grpSp>
      <p:sp>
        <p:nvSpPr>
          <p:cNvPr name="TextBox 33" id="33"/>
          <p:cNvSpPr txBox="true"/>
          <p:nvPr/>
        </p:nvSpPr>
        <p:spPr>
          <a:xfrm rot="0">
            <a:off x="2000250" y="6048375"/>
            <a:ext cx="6477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2145B2"/>
                </a:solidFill>
                <a:latin typeface="Telegraf Bold"/>
                <a:ea typeface="Telegraf Bold"/>
                <a:cs typeface="Telegraf Bold"/>
                <a:sym typeface="Telegraf Bold"/>
              </a:rPr>
              <a:t>Assuming Statistical = Practical Significance</a:t>
            </a:r>
          </a:p>
        </p:txBody>
      </p:sp>
      <p:sp>
        <p:nvSpPr>
          <p:cNvPr name="TextBox 34" id="34"/>
          <p:cNvSpPr txBox="true"/>
          <p:nvPr/>
        </p:nvSpPr>
        <p:spPr>
          <a:xfrm rot="0">
            <a:off x="2000250" y="6343650"/>
            <a:ext cx="6477000" cy="549910"/>
          </a:xfrm>
          <a:prstGeom prst="rect">
            <a:avLst/>
          </a:prstGeom>
        </p:spPr>
        <p:txBody>
          <a:bodyPr anchor="t" rtlCol="false" tIns="0" lIns="0" bIns="0" rIns="0">
            <a:spAutoFit/>
          </a:bodyPr>
          <a:lstStyle/>
          <a:p>
            <a:pPr algn="l" marL="0" indent="0" lvl="0">
              <a:lnSpc>
                <a:spcPts val="2239"/>
              </a:lnSpc>
              <a:spcBef>
                <a:spcPct val="0"/>
              </a:spcBef>
            </a:pPr>
            <a:r>
              <a:rPr lang="en-US" sz="1599" strike="noStrike" u="none">
                <a:solidFill>
                  <a:srgbClr val="333333"/>
                </a:solidFill>
                <a:latin typeface="Aileron"/>
                <a:ea typeface="Aileron"/>
                <a:cs typeface="Aileron"/>
                <a:sym typeface="Aileron"/>
              </a:rPr>
              <a:t>A statistically significant result may have trivial real-world impact. Always check effect size (e.g., eta-squared) alongside p-values.</a:t>
            </a:r>
          </a:p>
        </p:txBody>
      </p:sp>
      <p:sp>
        <p:nvSpPr>
          <p:cNvPr name="TextBox 35" id="35"/>
          <p:cNvSpPr txBox="true"/>
          <p:nvPr/>
        </p:nvSpPr>
        <p:spPr>
          <a:xfrm rot="0">
            <a:off x="9715500" y="1638300"/>
            <a:ext cx="762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Why #4 Matters in Modern Analytics</a:t>
            </a:r>
          </a:p>
        </p:txBody>
      </p:sp>
      <p:grpSp>
        <p:nvGrpSpPr>
          <p:cNvPr name="Group 36" id="36"/>
          <p:cNvGrpSpPr/>
          <p:nvPr/>
        </p:nvGrpSpPr>
        <p:grpSpPr>
          <a:xfrm rot="0">
            <a:off x="9715500" y="2000250"/>
            <a:ext cx="7620000" cy="2095500"/>
            <a:chOff x="0" y="0"/>
            <a:chExt cx="10160000" cy="2794000"/>
          </a:xfrm>
        </p:grpSpPr>
        <p:sp>
          <p:nvSpPr>
            <p:cNvPr name="Freeform 37" id="37"/>
            <p:cNvSpPr/>
            <p:nvPr/>
          </p:nvSpPr>
          <p:spPr>
            <a:xfrm flipH="false" flipV="false" rot="0">
              <a:off x="0" y="0"/>
              <a:ext cx="10160000" cy="2794000"/>
            </a:xfrm>
            <a:custGeom>
              <a:avLst/>
              <a:gdLst/>
              <a:ahLst/>
              <a:cxnLst/>
              <a:rect r="r" b="b" t="t" l="l"/>
              <a:pathLst>
                <a:path h="2794000" w="10160000">
                  <a:moveTo>
                    <a:pt x="279400" y="0"/>
                  </a:moveTo>
                  <a:lnTo>
                    <a:pt x="9880600" y="0"/>
                  </a:lnTo>
                  <a:cubicBezTo>
                    <a:pt x="10034908" y="0"/>
                    <a:pt x="10160000" y="125092"/>
                    <a:pt x="10160000" y="279400"/>
                  </a:cubicBezTo>
                  <a:lnTo>
                    <a:pt x="10160000" y="2514600"/>
                  </a:lnTo>
                  <a:cubicBezTo>
                    <a:pt x="10160000" y="2668908"/>
                    <a:pt x="10034908" y="2794000"/>
                    <a:pt x="9880600" y="2794000"/>
                  </a:cubicBezTo>
                  <a:lnTo>
                    <a:pt x="279400" y="2794000"/>
                  </a:lnTo>
                  <a:cubicBezTo>
                    <a:pt x="125092" y="2794000"/>
                    <a:pt x="0" y="2668908"/>
                    <a:pt x="0" y="2514600"/>
                  </a:cubicBezTo>
                  <a:lnTo>
                    <a:pt x="0" y="279400"/>
                  </a:lnTo>
                  <a:cubicBezTo>
                    <a:pt x="0" y="125092"/>
                    <a:pt x="125092" y="0"/>
                    <a:pt x="279400" y="0"/>
                  </a:cubicBezTo>
                  <a:close/>
                </a:path>
              </a:pathLst>
            </a:custGeom>
            <a:solidFill>
              <a:srgbClr val="EEF2FF"/>
            </a:solidFill>
            <a:ln w="19050" cap="sq">
              <a:solidFill>
                <a:srgbClr val="2145B2"/>
              </a:solidFill>
              <a:prstDash val="solid"/>
              <a:miter/>
            </a:ln>
          </p:spPr>
        </p:sp>
      </p:grpSp>
      <p:sp>
        <p:nvSpPr>
          <p:cNvPr name="TextBox 38" id="38"/>
          <p:cNvSpPr txBox="true"/>
          <p:nvPr/>
        </p:nvSpPr>
        <p:spPr>
          <a:xfrm rot="0">
            <a:off x="9906000" y="2095500"/>
            <a:ext cx="7239000" cy="2053590"/>
          </a:xfrm>
          <a:prstGeom prst="rect">
            <a:avLst/>
          </a:prstGeom>
        </p:spPr>
        <p:txBody>
          <a:bodyPr anchor="t" rtlCol="false" tIns="0" lIns="0" bIns="0" rIns="0">
            <a:spAutoFit/>
          </a:bodyPr>
          <a:lstStyle/>
          <a:p>
            <a:pPr algn="l" marL="0" indent="0" lvl="0">
              <a:lnSpc>
                <a:spcPts val="2399"/>
              </a:lnSpc>
              <a:spcBef>
                <a:spcPct val="0"/>
              </a:spcBef>
            </a:pPr>
            <a:r>
              <a:rPr lang="en-US" sz="1599" strike="noStrike" u="none">
                <a:solidFill>
                  <a:srgbClr val="333333"/>
                </a:solidFill>
                <a:latin typeface="Aileron"/>
                <a:ea typeface="Aileron"/>
                <a:cs typeface="Aileron"/>
                <a:sym typeface="Aileron"/>
              </a:rPr>
              <a:t>With big data, even tiny differences become statistically significant due to large sample sizes.</a:t>
            </a:r>
          </a:p>
          <a:p>
            <a:pPr algn="l" marL="0" indent="0" lvl="0">
              <a:lnSpc>
                <a:spcPts val="2399"/>
              </a:lnSpc>
              <a:spcBef>
                <a:spcPct val="0"/>
              </a:spcBef>
            </a:pPr>
          </a:p>
          <a:p>
            <a:pPr algn="l" marL="0" indent="0" lvl="0">
              <a:lnSpc>
                <a:spcPts val="2399"/>
              </a:lnSpc>
              <a:spcBef>
                <a:spcPct val="0"/>
              </a:spcBef>
            </a:pPr>
            <a:r>
              <a:rPr lang="en-US" b="true" sz="1599" strike="noStrike" u="none">
                <a:solidFill>
                  <a:srgbClr val="333333"/>
                </a:solidFill>
                <a:latin typeface="Aileron Bold"/>
                <a:ea typeface="Aileron Bold"/>
                <a:cs typeface="Aileron Bold"/>
                <a:sym typeface="Aileron Bold"/>
              </a:rPr>
              <a:t>Example:</a:t>
            </a:r>
          </a:p>
          <a:p>
            <a:pPr algn="l" marL="0" indent="0" lvl="0">
              <a:lnSpc>
                <a:spcPts val="2399"/>
              </a:lnSpc>
              <a:spcBef>
                <a:spcPct val="0"/>
              </a:spcBef>
            </a:pPr>
            <a:r>
              <a:rPr lang="en-US" sz="1599" strike="noStrike" u="none">
                <a:solidFill>
                  <a:srgbClr val="333333"/>
                </a:solidFill>
                <a:latin typeface="Aileron"/>
                <a:ea typeface="Aileron"/>
                <a:cs typeface="Aileron"/>
                <a:sym typeface="Aileron"/>
              </a:rPr>
              <a:t>API response times: A = 201ms, B = 203ms, C = 199ms</a:t>
            </a:r>
          </a:p>
          <a:p>
            <a:pPr algn="l" marL="0" indent="0" lvl="0">
              <a:lnSpc>
                <a:spcPts val="2399"/>
              </a:lnSpc>
              <a:spcBef>
                <a:spcPct val="0"/>
              </a:spcBef>
            </a:pPr>
            <a:r>
              <a:rPr lang="en-US" sz="1599" strike="noStrike" u="none">
                <a:solidFill>
                  <a:srgbClr val="333333"/>
                </a:solidFill>
                <a:latin typeface="Aileron"/>
                <a:ea typeface="Aileron"/>
                <a:cs typeface="Aileron"/>
                <a:sym typeface="Aileron"/>
              </a:rPr>
              <a:t>p-value = 0.001 (significant!)</a:t>
            </a:r>
          </a:p>
          <a:p>
            <a:pPr algn="l" marL="0" indent="0" lvl="0">
              <a:lnSpc>
                <a:spcPts val="2399"/>
              </a:lnSpc>
              <a:spcBef>
                <a:spcPct val="0"/>
              </a:spcBef>
            </a:pPr>
            <a:r>
              <a:rPr lang="en-US" sz="1599" strike="noStrike" u="none">
                <a:solidFill>
                  <a:srgbClr val="333333"/>
                </a:solidFill>
                <a:latin typeface="Aileron"/>
                <a:ea typeface="Aileron"/>
                <a:cs typeface="Aileron"/>
                <a:sym typeface="Aileron"/>
              </a:rPr>
              <a:t>But the 4ms difference has ZERO practical impact on users.</a:t>
            </a:r>
          </a:p>
        </p:txBody>
      </p:sp>
      <p:sp>
        <p:nvSpPr>
          <p:cNvPr name="TextBox 39" id="39"/>
          <p:cNvSpPr txBox="true"/>
          <p:nvPr/>
        </p:nvSpPr>
        <p:spPr>
          <a:xfrm rot="0">
            <a:off x="9715500" y="4400550"/>
            <a:ext cx="762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How to Avoid These Mistakes</a:t>
            </a:r>
          </a:p>
        </p:txBody>
      </p:sp>
      <p:sp>
        <p:nvSpPr>
          <p:cNvPr name="TextBox 40" id="40"/>
          <p:cNvSpPr txBox="true"/>
          <p:nvPr/>
        </p:nvSpPr>
        <p:spPr>
          <a:xfrm rot="0">
            <a:off x="9810750" y="4752975"/>
            <a:ext cx="7429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333333"/>
                </a:solidFill>
                <a:latin typeface="Aileron"/>
                <a:ea typeface="Aileron"/>
                <a:cs typeface="Aileron"/>
                <a:sym typeface="Aileron"/>
              </a:rPr>
              <a:t>✓ Use t-test for 2 groups, ANOVA for 3+</a:t>
            </a:r>
          </a:p>
        </p:txBody>
      </p:sp>
      <p:sp>
        <p:nvSpPr>
          <p:cNvPr name="TextBox 41" id="41"/>
          <p:cNvSpPr txBox="true"/>
          <p:nvPr/>
        </p:nvSpPr>
        <p:spPr>
          <a:xfrm rot="0">
            <a:off x="9810750" y="5038725"/>
            <a:ext cx="7429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333333"/>
                </a:solidFill>
                <a:latin typeface="Aileron"/>
                <a:ea typeface="Aileron"/>
                <a:cs typeface="Aileron"/>
                <a:sym typeface="Aileron"/>
              </a:rPr>
              <a:t>✓ Run Levene's test for homogeneity of variance</a:t>
            </a:r>
          </a:p>
        </p:txBody>
      </p:sp>
      <p:sp>
        <p:nvSpPr>
          <p:cNvPr name="TextBox 42" id="42"/>
          <p:cNvSpPr txBox="true"/>
          <p:nvPr/>
        </p:nvSpPr>
        <p:spPr>
          <a:xfrm rot="0">
            <a:off x="9810750" y="5324475"/>
            <a:ext cx="7429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333333"/>
                </a:solidFill>
                <a:latin typeface="Aileron"/>
                <a:ea typeface="Aileron"/>
                <a:cs typeface="Aileron"/>
                <a:sym typeface="Aileron"/>
              </a:rPr>
              <a:t>✓ Check normality with Shapiro-Wilk test</a:t>
            </a:r>
          </a:p>
        </p:txBody>
      </p:sp>
      <p:sp>
        <p:nvSpPr>
          <p:cNvPr name="TextBox 43" id="43"/>
          <p:cNvSpPr txBox="true"/>
          <p:nvPr/>
        </p:nvSpPr>
        <p:spPr>
          <a:xfrm rot="0">
            <a:off x="9810750" y="5610225"/>
            <a:ext cx="7429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333333"/>
                </a:solidFill>
                <a:latin typeface="Aileron"/>
                <a:ea typeface="Aileron"/>
                <a:cs typeface="Aileron"/>
                <a:sym typeface="Aileron"/>
              </a:rPr>
              <a:t>✓ Report effect size alongside p-values</a:t>
            </a:r>
          </a:p>
        </p:txBody>
      </p:sp>
      <p:sp>
        <p:nvSpPr>
          <p:cNvPr name="TextBox 44" id="44"/>
          <p:cNvSpPr txBox="true"/>
          <p:nvPr/>
        </p:nvSpPr>
        <p:spPr>
          <a:xfrm rot="0">
            <a:off x="9810750" y="5895975"/>
            <a:ext cx="7429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333333"/>
                </a:solidFill>
                <a:latin typeface="Aileron"/>
                <a:ea typeface="Aileron"/>
                <a:cs typeface="Aileron"/>
                <a:sym typeface="Aileron"/>
              </a:rPr>
              <a:t>✓ Consider practical significance before concluding</a:t>
            </a:r>
          </a:p>
        </p:txBody>
      </p:sp>
      <p:grpSp>
        <p:nvGrpSpPr>
          <p:cNvPr name="Group 45" id="45"/>
          <p:cNvGrpSpPr/>
          <p:nvPr/>
        </p:nvGrpSpPr>
        <p:grpSpPr>
          <a:xfrm rot="0">
            <a:off x="952500" y="7334250"/>
            <a:ext cx="16383000" cy="762000"/>
            <a:chOff x="0" y="0"/>
            <a:chExt cx="21844000" cy="1016000"/>
          </a:xfrm>
        </p:grpSpPr>
        <p:sp>
          <p:nvSpPr>
            <p:cNvPr name="Freeform 46" id="46"/>
            <p:cNvSpPr/>
            <p:nvPr/>
          </p:nvSpPr>
          <p:spPr>
            <a:xfrm flipH="false" flipV="false" rot="0">
              <a:off x="0" y="0"/>
              <a:ext cx="21844000" cy="1016000"/>
            </a:xfrm>
            <a:custGeom>
              <a:avLst/>
              <a:gdLst/>
              <a:ahLst/>
              <a:cxnLst/>
              <a:rect r="r" b="b" t="t" l="l"/>
              <a:pathLst>
                <a:path h="1016000" w="21844000">
                  <a:moveTo>
                    <a:pt x="101600" y="0"/>
                  </a:moveTo>
                  <a:lnTo>
                    <a:pt x="21742400" y="0"/>
                  </a:lnTo>
                  <a:cubicBezTo>
                    <a:pt x="21798513" y="0"/>
                    <a:pt x="21844000" y="45488"/>
                    <a:pt x="21844000" y="101600"/>
                  </a:cubicBezTo>
                  <a:lnTo>
                    <a:pt x="21844000" y="914400"/>
                  </a:lnTo>
                  <a:cubicBezTo>
                    <a:pt x="21844000" y="970512"/>
                    <a:pt x="21798513" y="1016000"/>
                    <a:pt x="21742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FFF3E0"/>
            </a:solidFill>
            <a:ln w="28575" cap="sq">
              <a:solidFill>
                <a:srgbClr val="E67E22"/>
              </a:solidFill>
              <a:prstDash val="solid"/>
              <a:miter/>
            </a:ln>
          </p:spPr>
        </p:sp>
      </p:grpSp>
      <p:sp>
        <p:nvSpPr>
          <p:cNvPr name="TextBox 47" id="47"/>
          <p:cNvSpPr txBox="true"/>
          <p:nvPr/>
        </p:nvSpPr>
        <p:spPr>
          <a:xfrm rot="0">
            <a:off x="1524000" y="7572375"/>
            <a:ext cx="15240000" cy="285750"/>
          </a:xfrm>
          <a:prstGeom prst="rect">
            <a:avLst/>
          </a:prstGeom>
        </p:spPr>
        <p:txBody>
          <a:bodyPr anchor="t" rtlCol="false" tIns="0" lIns="0" bIns="0" rIns="0">
            <a:spAutoFit/>
          </a:bodyPr>
          <a:lstStyle/>
          <a:p>
            <a:pPr algn="ctr" marL="0" indent="0" lvl="0">
              <a:lnSpc>
                <a:spcPts val="2279"/>
              </a:lnSpc>
              <a:spcBef>
                <a:spcPct val="0"/>
              </a:spcBef>
            </a:pPr>
            <a:r>
              <a:rPr lang="en-US" b="true" sz="1899" strike="noStrike" u="none">
                <a:solidFill>
                  <a:srgbClr val="333333"/>
                </a:solidFill>
                <a:latin typeface="Aileron Bold"/>
                <a:ea typeface="Aileron Bold"/>
                <a:cs typeface="Aileron Bold"/>
                <a:sym typeface="Aileron Bold"/>
              </a:rPr>
              <a:t>⚠ Remember:</a:t>
            </a:r>
            <a:r>
              <a:rPr lang="en-US" sz="1899" strike="noStrike" u="none">
                <a:solidFill>
                  <a:srgbClr val="333333"/>
                </a:solidFill>
                <a:latin typeface="Aileron"/>
                <a:ea typeface="Aileron"/>
                <a:cs typeface="Aileron"/>
                <a:sym typeface="Aileron"/>
              </a:rPr>
              <a:t> Statistical significance ≠ Practical importance. Always ask: "Does this difference actually matter in the real world?"</a:t>
            </a:r>
          </a:p>
        </p:txBody>
      </p:sp>
      <p:sp>
        <p:nvSpPr>
          <p:cNvPr name="TextBox 48" id="48"/>
          <p:cNvSpPr txBox="true"/>
          <p:nvPr/>
        </p:nvSpPr>
        <p:spPr>
          <a:xfrm rot="0">
            <a:off x="952500" y="8239125"/>
            <a:ext cx="7620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Before Running ANOVA, Always Check:</a:t>
            </a:r>
          </a:p>
        </p:txBody>
      </p:sp>
      <p:grpSp>
        <p:nvGrpSpPr>
          <p:cNvPr name="Group 49" id="49"/>
          <p:cNvGrpSpPr/>
          <p:nvPr/>
        </p:nvGrpSpPr>
        <p:grpSpPr>
          <a:xfrm rot="0">
            <a:off x="952500" y="8572500"/>
            <a:ext cx="2857500" cy="476250"/>
            <a:chOff x="0" y="0"/>
            <a:chExt cx="3810000" cy="635000"/>
          </a:xfrm>
        </p:grpSpPr>
        <p:sp>
          <p:nvSpPr>
            <p:cNvPr name="Freeform 50" id="50"/>
            <p:cNvSpPr/>
            <p:nvPr/>
          </p:nvSpPr>
          <p:spPr>
            <a:xfrm flipH="false" flipV="false" rot="0">
              <a:off x="0" y="0"/>
              <a:ext cx="3810000" cy="635000"/>
            </a:xfrm>
            <a:custGeom>
              <a:avLst/>
              <a:gdLst/>
              <a:ahLst/>
              <a:cxnLst/>
              <a:rect r="r" b="b" t="t" l="l"/>
              <a:pathLst>
                <a:path h="635000" w="3810000">
                  <a:moveTo>
                    <a:pt x="63500" y="0"/>
                  </a:moveTo>
                  <a:lnTo>
                    <a:pt x="3746500" y="0"/>
                  </a:lnTo>
                  <a:cubicBezTo>
                    <a:pt x="3781570" y="0"/>
                    <a:pt x="3810000" y="28430"/>
                    <a:pt x="3810000" y="63500"/>
                  </a:cubicBezTo>
                  <a:lnTo>
                    <a:pt x="3810000" y="571500"/>
                  </a:lnTo>
                  <a:cubicBezTo>
                    <a:pt x="3810000" y="606570"/>
                    <a:pt x="3781570" y="635000"/>
                    <a:pt x="3746500" y="635000"/>
                  </a:cubicBezTo>
                  <a:lnTo>
                    <a:pt x="63500" y="635000"/>
                  </a:lnTo>
                  <a:cubicBezTo>
                    <a:pt x="28430" y="635000"/>
                    <a:pt x="0" y="606570"/>
                    <a:pt x="0" y="571500"/>
                  </a:cubicBezTo>
                  <a:lnTo>
                    <a:pt x="0" y="63500"/>
                  </a:lnTo>
                  <a:cubicBezTo>
                    <a:pt x="0" y="28430"/>
                    <a:pt x="28430" y="0"/>
                    <a:pt x="63500" y="0"/>
                  </a:cubicBezTo>
                  <a:close/>
                </a:path>
              </a:pathLst>
            </a:custGeom>
            <a:solidFill>
              <a:srgbClr val="E8F5E9"/>
            </a:solidFill>
            <a:ln w="19050" cap="sq">
              <a:solidFill>
                <a:srgbClr val="27AE60"/>
              </a:solidFill>
              <a:prstDash val="solid"/>
              <a:miter/>
            </a:ln>
          </p:spPr>
        </p:sp>
        <p:sp>
          <p:nvSpPr>
            <p:cNvPr name="TextBox 51" id="51"/>
            <p:cNvSpPr txBox="true"/>
            <p:nvPr/>
          </p:nvSpPr>
          <p:spPr>
            <a:xfrm>
              <a:off x="0" y="-38100"/>
              <a:ext cx="3810000" cy="673100"/>
            </a:xfrm>
            <a:prstGeom prst="rect">
              <a:avLst/>
            </a:prstGeom>
          </p:spPr>
          <p:txBody>
            <a:bodyPr anchor="ctr" rtlCol="false" tIns="50800" lIns="50800" bIns="50800" rIns="50800"/>
            <a:lstStyle/>
            <a:p>
              <a:pPr algn="ctr" marL="0" indent="0" lvl="0">
                <a:lnSpc>
                  <a:spcPts val="2100"/>
                </a:lnSpc>
                <a:spcBef>
                  <a:spcPct val="0"/>
                </a:spcBef>
              </a:pPr>
              <a:r>
                <a:rPr lang="en-US" sz="1500" strike="noStrike" u="none">
                  <a:solidFill>
                    <a:srgbClr val="27AE60"/>
                  </a:solidFill>
                  <a:latin typeface="Aileron"/>
                  <a:ea typeface="Aileron"/>
                  <a:cs typeface="Aileron"/>
                  <a:sym typeface="Aileron"/>
                </a:rPr>
                <a:t>✓ 3+ groups?</a:t>
              </a:r>
            </a:p>
          </p:txBody>
        </p:sp>
      </p:grpSp>
      <p:grpSp>
        <p:nvGrpSpPr>
          <p:cNvPr name="Group 52" id="52"/>
          <p:cNvGrpSpPr/>
          <p:nvPr/>
        </p:nvGrpSpPr>
        <p:grpSpPr>
          <a:xfrm rot="0">
            <a:off x="4000500" y="8572500"/>
            <a:ext cx="2857500" cy="476250"/>
            <a:chOff x="0" y="0"/>
            <a:chExt cx="3810000" cy="635000"/>
          </a:xfrm>
        </p:grpSpPr>
        <p:sp>
          <p:nvSpPr>
            <p:cNvPr name="Freeform 53" id="53"/>
            <p:cNvSpPr/>
            <p:nvPr/>
          </p:nvSpPr>
          <p:spPr>
            <a:xfrm flipH="false" flipV="false" rot="0">
              <a:off x="0" y="0"/>
              <a:ext cx="3810000" cy="635000"/>
            </a:xfrm>
            <a:custGeom>
              <a:avLst/>
              <a:gdLst/>
              <a:ahLst/>
              <a:cxnLst/>
              <a:rect r="r" b="b" t="t" l="l"/>
              <a:pathLst>
                <a:path h="635000" w="3810000">
                  <a:moveTo>
                    <a:pt x="63500" y="0"/>
                  </a:moveTo>
                  <a:lnTo>
                    <a:pt x="3746500" y="0"/>
                  </a:lnTo>
                  <a:cubicBezTo>
                    <a:pt x="3781570" y="0"/>
                    <a:pt x="3810000" y="28430"/>
                    <a:pt x="3810000" y="63500"/>
                  </a:cubicBezTo>
                  <a:lnTo>
                    <a:pt x="3810000" y="571500"/>
                  </a:lnTo>
                  <a:cubicBezTo>
                    <a:pt x="3810000" y="606570"/>
                    <a:pt x="3781570" y="635000"/>
                    <a:pt x="3746500" y="635000"/>
                  </a:cubicBezTo>
                  <a:lnTo>
                    <a:pt x="63500" y="635000"/>
                  </a:lnTo>
                  <a:cubicBezTo>
                    <a:pt x="28430" y="635000"/>
                    <a:pt x="0" y="606570"/>
                    <a:pt x="0" y="571500"/>
                  </a:cubicBezTo>
                  <a:lnTo>
                    <a:pt x="0" y="63500"/>
                  </a:lnTo>
                  <a:cubicBezTo>
                    <a:pt x="0" y="28430"/>
                    <a:pt x="28430" y="0"/>
                    <a:pt x="63500" y="0"/>
                  </a:cubicBezTo>
                  <a:close/>
                </a:path>
              </a:pathLst>
            </a:custGeom>
            <a:solidFill>
              <a:srgbClr val="E8F5E9"/>
            </a:solidFill>
            <a:ln w="19050" cap="sq">
              <a:solidFill>
                <a:srgbClr val="27AE60"/>
              </a:solidFill>
              <a:prstDash val="solid"/>
              <a:miter/>
            </a:ln>
          </p:spPr>
        </p:sp>
        <p:sp>
          <p:nvSpPr>
            <p:cNvPr name="TextBox 54" id="54"/>
            <p:cNvSpPr txBox="true"/>
            <p:nvPr/>
          </p:nvSpPr>
          <p:spPr>
            <a:xfrm>
              <a:off x="0" y="-38100"/>
              <a:ext cx="3810000" cy="673100"/>
            </a:xfrm>
            <a:prstGeom prst="rect">
              <a:avLst/>
            </a:prstGeom>
          </p:spPr>
          <p:txBody>
            <a:bodyPr anchor="ctr" rtlCol="false" tIns="50800" lIns="50800" bIns="50800" rIns="50800"/>
            <a:lstStyle/>
            <a:p>
              <a:pPr algn="ctr" marL="0" indent="0" lvl="0">
                <a:lnSpc>
                  <a:spcPts val="2100"/>
                </a:lnSpc>
                <a:spcBef>
                  <a:spcPct val="0"/>
                </a:spcBef>
              </a:pPr>
              <a:r>
                <a:rPr lang="en-US" sz="1500" strike="noStrike" u="none">
                  <a:solidFill>
                    <a:srgbClr val="27AE60"/>
                  </a:solidFill>
                  <a:latin typeface="Aileron"/>
                  <a:ea typeface="Aileron"/>
                  <a:cs typeface="Aileron"/>
                  <a:sym typeface="Aileron"/>
                </a:rPr>
                <a:t>✓ Independent samples?</a:t>
              </a:r>
            </a:p>
          </p:txBody>
        </p:sp>
      </p:grpSp>
      <p:grpSp>
        <p:nvGrpSpPr>
          <p:cNvPr name="Group 55" id="55"/>
          <p:cNvGrpSpPr/>
          <p:nvPr/>
        </p:nvGrpSpPr>
        <p:grpSpPr>
          <a:xfrm rot="0">
            <a:off x="7048500" y="8572500"/>
            <a:ext cx="2857500" cy="476250"/>
            <a:chOff x="0" y="0"/>
            <a:chExt cx="3810000" cy="635000"/>
          </a:xfrm>
        </p:grpSpPr>
        <p:sp>
          <p:nvSpPr>
            <p:cNvPr name="Freeform 56" id="56"/>
            <p:cNvSpPr/>
            <p:nvPr/>
          </p:nvSpPr>
          <p:spPr>
            <a:xfrm flipH="false" flipV="false" rot="0">
              <a:off x="0" y="0"/>
              <a:ext cx="3810000" cy="635000"/>
            </a:xfrm>
            <a:custGeom>
              <a:avLst/>
              <a:gdLst/>
              <a:ahLst/>
              <a:cxnLst/>
              <a:rect r="r" b="b" t="t" l="l"/>
              <a:pathLst>
                <a:path h="635000" w="3810000">
                  <a:moveTo>
                    <a:pt x="63500" y="0"/>
                  </a:moveTo>
                  <a:lnTo>
                    <a:pt x="3746500" y="0"/>
                  </a:lnTo>
                  <a:cubicBezTo>
                    <a:pt x="3781570" y="0"/>
                    <a:pt x="3810000" y="28430"/>
                    <a:pt x="3810000" y="63500"/>
                  </a:cubicBezTo>
                  <a:lnTo>
                    <a:pt x="3810000" y="571500"/>
                  </a:lnTo>
                  <a:cubicBezTo>
                    <a:pt x="3810000" y="606570"/>
                    <a:pt x="3781570" y="635000"/>
                    <a:pt x="3746500" y="635000"/>
                  </a:cubicBezTo>
                  <a:lnTo>
                    <a:pt x="63500" y="635000"/>
                  </a:lnTo>
                  <a:cubicBezTo>
                    <a:pt x="28430" y="635000"/>
                    <a:pt x="0" y="606570"/>
                    <a:pt x="0" y="571500"/>
                  </a:cubicBezTo>
                  <a:lnTo>
                    <a:pt x="0" y="63500"/>
                  </a:lnTo>
                  <a:cubicBezTo>
                    <a:pt x="0" y="28430"/>
                    <a:pt x="28430" y="0"/>
                    <a:pt x="63500" y="0"/>
                  </a:cubicBezTo>
                  <a:close/>
                </a:path>
              </a:pathLst>
            </a:custGeom>
            <a:solidFill>
              <a:srgbClr val="E8F5E9"/>
            </a:solidFill>
            <a:ln w="19050" cap="sq">
              <a:solidFill>
                <a:srgbClr val="27AE60"/>
              </a:solidFill>
              <a:prstDash val="solid"/>
              <a:miter/>
            </a:ln>
          </p:spPr>
        </p:sp>
        <p:sp>
          <p:nvSpPr>
            <p:cNvPr name="TextBox 57" id="57"/>
            <p:cNvSpPr txBox="true"/>
            <p:nvPr/>
          </p:nvSpPr>
          <p:spPr>
            <a:xfrm>
              <a:off x="0" y="-38100"/>
              <a:ext cx="3810000" cy="673100"/>
            </a:xfrm>
            <a:prstGeom prst="rect">
              <a:avLst/>
            </a:prstGeom>
          </p:spPr>
          <p:txBody>
            <a:bodyPr anchor="ctr" rtlCol="false" tIns="50800" lIns="50800" bIns="50800" rIns="50800"/>
            <a:lstStyle/>
            <a:p>
              <a:pPr algn="ctr" marL="0" indent="0" lvl="0">
                <a:lnSpc>
                  <a:spcPts val="2100"/>
                </a:lnSpc>
                <a:spcBef>
                  <a:spcPct val="0"/>
                </a:spcBef>
              </a:pPr>
              <a:r>
                <a:rPr lang="en-US" sz="1500" strike="noStrike" u="none">
                  <a:solidFill>
                    <a:srgbClr val="27AE60"/>
                  </a:solidFill>
                  <a:latin typeface="Aileron"/>
                  <a:ea typeface="Aileron"/>
                  <a:cs typeface="Aileron"/>
                  <a:sym typeface="Aileron"/>
                </a:rPr>
                <a:t>✓ Normal distribution?</a:t>
              </a:r>
            </a:p>
          </p:txBody>
        </p:sp>
      </p:grpSp>
      <p:grpSp>
        <p:nvGrpSpPr>
          <p:cNvPr name="Group 58" id="58"/>
          <p:cNvGrpSpPr/>
          <p:nvPr/>
        </p:nvGrpSpPr>
        <p:grpSpPr>
          <a:xfrm rot="0">
            <a:off x="10096500" y="8572500"/>
            <a:ext cx="2857500" cy="476250"/>
            <a:chOff x="0" y="0"/>
            <a:chExt cx="3810000" cy="635000"/>
          </a:xfrm>
        </p:grpSpPr>
        <p:sp>
          <p:nvSpPr>
            <p:cNvPr name="Freeform 59" id="59"/>
            <p:cNvSpPr/>
            <p:nvPr/>
          </p:nvSpPr>
          <p:spPr>
            <a:xfrm flipH="false" flipV="false" rot="0">
              <a:off x="0" y="0"/>
              <a:ext cx="3810000" cy="635000"/>
            </a:xfrm>
            <a:custGeom>
              <a:avLst/>
              <a:gdLst/>
              <a:ahLst/>
              <a:cxnLst/>
              <a:rect r="r" b="b" t="t" l="l"/>
              <a:pathLst>
                <a:path h="635000" w="3810000">
                  <a:moveTo>
                    <a:pt x="63500" y="0"/>
                  </a:moveTo>
                  <a:lnTo>
                    <a:pt x="3746500" y="0"/>
                  </a:lnTo>
                  <a:cubicBezTo>
                    <a:pt x="3781570" y="0"/>
                    <a:pt x="3810000" y="28430"/>
                    <a:pt x="3810000" y="63500"/>
                  </a:cubicBezTo>
                  <a:lnTo>
                    <a:pt x="3810000" y="571500"/>
                  </a:lnTo>
                  <a:cubicBezTo>
                    <a:pt x="3810000" y="606570"/>
                    <a:pt x="3781570" y="635000"/>
                    <a:pt x="3746500" y="635000"/>
                  </a:cubicBezTo>
                  <a:lnTo>
                    <a:pt x="63500" y="635000"/>
                  </a:lnTo>
                  <a:cubicBezTo>
                    <a:pt x="28430" y="635000"/>
                    <a:pt x="0" y="606570"/>
                    <a:pt x="0" y="571500"/>
                  </a:cubicBezTo>
                  <a:lnTo>
                    <a:pt x="0" y="63500"/>
                  </a:lnTo>
                  <a:cubicBezTo>
                    <a:pt x="0" y="28430"/>
                    <a:pt x="28430" y="0"/>
                    <a:pt x="63500" y="0"/>
                  </a:cubicBezTo>
                  <a:close/>
                </a:path>
              </a:pathLst>
            </a:custGeom>
            <a:solidFill>
              <a:srgbClr val="E8F5E9"/>
            </a:solidFill>
            <a:ln w="19050" cap="sq">
              <a:solidFill>
                <a:srgbClr val="27AE60"/>
              </a:solidFill>
              <a:prstDash val="solid"/>
              <a:miter/>
            </a:ln>
          </p:spPr>
        </p:sp>
        <p:sp>
          <p:nvSpPr>
            <p:cNvPr name="TextBox 60" id="60"/>
            <p:cNvSpPr txBox="true"/>
            <p:nvPr/>
          </p:nvSpPr>
          <p:spPr>
            <a:xfrm>
              <a:off x="0" y="-38100"/>
              <a:ext cx="3810000" cy="673100"/>
            </a:xfrm>
            <a:prstGeom prst="rect">
              <a:avLst/>
            </a:prstGeom>
          </p:spPr>
          <p:txBody>
            <a:bodyPr anchor="ctr" rtlCol="false" tIns="50800" lIns="50800" bIns="50800" rIns="50800"/>
            <a:lstStyle/>
            <a:p>
              <a:pPr algn="ctr" marL="0" indent="0" lvl="0">
                <a:lnSpc>
                  <a:spcPts val="2100"/>
                </a:lnSpc>
                <a:spcBef>
                  <a:spcPct val="0"/>
                </a:spcBef>
              </a:pPr>
              <a:r>
                <a:rPr lang="en-US" sz="1500" strike="noStrike" u="none">
                  <a:solidFill>
                    <a:srgbClr val="27AE60"/>
                  </a:solidFill>
                  <a:latin typeface="Aileron"/>
                  <a:ea typeface="Aileron"/>
                  <a:cs typeface="Aileron"/>
                  <a:sym typeface="Aileron"/>
                </a:rPr>
                <a:t>✓ Equal variances?</a:t>
              </a:r>
            </a:p>
          </p:txBody>
        </p:sp>
      </p:grpSp>
      <p:grpSp>
        <p:nvGrpSpPr>
          <p:cNvPr name="Group 61" id="61"/>
          <p:cNvGrpSpPr/>
          <p:nvPr/>
        </p:nvGrpSpPr>
        <p:grpSpPr>
          <a:xfrm rot="0">
            <a:off x="13144500" y="8572500"/>
            <a:ext cx="2857500" cy="476250"/>
            <a:chOff x="0" y="0"/>
            <a:chExt cx="3810000" cy="635000"/>
          </a:xfrm>
        </p:grpSpPr>
        <p:sp>
          <p:nvSpPr>
            <p:cNvPr name="Freeform 62" id="62"/>
            <p:cNvSpPr/>
            <p:nvPr/>
          </p:nvSpPr>
          <p:spPr>
            <a:xfrm flipH="false" flipV="false" rot="0">
              <a:off x="0" y="0"/>
              <a:ext cx="3810000" cy="635000"/>
            </a:xfrm>
            <a:custGeom>
              <a:avLst/>
              <a:gdLst/>
              <a:ahLst/>
              <a:cxnLst/>
              <a:rect r="r" b="b" t="t" l="l"/>
              <a:pathLst>
                <a:path h="635000" w="3810000">
                  <a:moveTo>
                    <a:pt x="63500" y="0"/>
                  </a:moveTo>
                  <a:lnTo>
                    <a:pt x="3746500" y="0"/>
                  </a:lnTo>
                  <a:cubicBezTo>
                    <a:pt x="3781570" y="0"/>
                    <a:pt x="3810000" y="28430"/>
                    <a:pt x="3810000" y="63500"/>
                  </a:cubicBezTo>
                  <a:lnTo>
                    <a:pt x="3810000" y="571500"/>
                  </a:lnTo>
                  <a:cubicBezTo>
                    <a:pt x="3810000" y="606570"/>
                    <a:pt x="3781570" y="635000"/>
                    <a:pt x="3746500" y="635000"/>
                  </a:cubicBezTo>
                  <a:lnTo>
                    <a:pt x="63500" y="635000"/>
                  </a:lnTo>
                  <a:cubicBezTo>
                    <a:pt x="28430" y="635000"/>
                    <a:pt x="0" y="606570"/>
                    <a:pt x="0" y="571500"/>
                  </a:cubicBezTo>
                  <a:lnTo>
                    <a:pt x="0" y="63500"/>
                  </a:lnTo>
                  <a:cubicBezTo>
                    <a:pt x="0" y="28430"/>
                    <a:pt x="28430" y="0"/>
                    <a:pt x="63500" y="0"/>
                  </a:cubicBezTo>
                  <a:close/>
                </a:path>
              </a:pathLst>
            </a:custGeom>
            <a:solidFill>
              <a:srgbClr val="E8F5E9"/>
            </a:solidFill>
            <a:ln w="19050" cap="sq">
              <a:solidFill>
                <a:srgbClr val="27AE60"/>
              </a:solidFill>
              <a:prstDash val="solid"/>
              <a:miter/>
            </a:ln>
          </p:spPr>
        </p:sp>
        <p:sp>
          <p:nvSpPr>
            <p:cNvPr name="TextBox 63" id="63"/>
            <p:cNvSpPr txBox="true"/>
            <p:nvPr/>
          </p:nvSpPr>
          <p:spPr>
            <a:xfrm>
              <a:off x="0" y="-38100"/>
              <a:ext cx="3810000" cy="673100"/>
            </a:xfrm>
            <a:prstGeom prst="rect">
              <a:avLst/>
            </a:prstGeom>
          </p:spPr>
          <p:txBody>
            <a:bodyPr anchor="ctr" rtlCol="false" tIns="50800" lIns="50800" bIns="50800" rIns="50800"/>
            <a:lstStyle/>
            <a:p>
              <a:pPr algn="ctr" marL="0" indent="0" lvl="0">
                <a:lnSpc>
                  <a:spcPts val="2100"/>
                </a:lnSpc>
                <a:spcBef>
                  <a:spcPct val="0"/>
                </a:spcBef>
              </a:pPr>
              <a:r>
                <a:rPr lang="en-US" sz="1500" strike="noStrike" u="none">
                  <a:solidFill>
                    <a:srgbClr val="27AE60"/>
                  </a:solidFill>
                  <a:latin typeface="Aileron"/>
                  <a:ea typeface="Aileron"/>
                  <a:cs typeface="Aileron"/>
                  <a:sym typeface="Aileron"/>
                </a:rPr>
                <a:t>✓ Effect size planned?</a:t>
              </a:r>
            </a:p>
          </p:txBody>
        </p:sp>
      </p:grpSp>
      <p:grpSp>
        <p:nvGrpSpPr>
          <p:cNvPr name="Group 64" id="64"/>
          <p:cNvGrpSpPr/>
          <p:nvPr/>
        </p:nvGrpSpPr>
        <p:grpSpPr>
          <a:xfrm rot="0">
            <a:off x="952500" y="9191625"/>
            <a:ext cx="16383000" cy="666750"/>
            <a:chOff x="0" y="0"/>
            <a:chExt cx="21844000" cy="889000"/>
          </a:xfrm>
        </p:grpSpPr>
        <p:sp>
          <p:nvSpPr>
            <p:cNvPr name="Freeform 65" id="65"/>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1A2E5A"/>
            </a:solidFill>
          </p:spPr>
        </p:sp>
      </p:grpSp>
      <p:sp>
        <p:nvSpPr>
          <p:cNvPr name="TextBox 66" id="66"/>
          <p:cNvSpPr txBox="true"/>
          <p:nvPr/>
        </p:nvSpPr>
        <p:spPr>
          <a:xfrm rot="0">
            <a:off x="1524000" y="9372600"/>
            <a:ext cx="152400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Telegraf Bold"/>
                <a:ea typeface="Telegraf Bold"/>
                <a:cs typeface="Telegraf Bold"/>
                <a:sym typeface="Telegraf Bold"/>
              </a:rPr>
              <a:t>Good statistics = right test + verified assumptions + practical interpretation.</a:t>
            </a:r>
          </a:p>
        </p:txBody>
      </p:sp>
      <p:sp>
        <p:nvSpPr>
          <p:cNvPr name="TextBox 67" id="67"/>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35.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Summary</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35</a:t>
            </a:r>
          </a:p>
        </p:txBody>
      </p:sp>
      <p:sp>
        <p:nvSpPr>
          <p:cNvPr name="TextBox 6" id="6"/>
          <p:cNvSpPr txBox="true"/>
          <p:nvPr/>
        </p:nvSpPr>
        <p:spPr>
          <a:xfrm rot="0">
            <a:off x="952500" y="1152525"/>
            <a:ext cx="57150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1A2E5A"/>
                </a:solidFill>
                <a:latin typeface="Telegraf Bold"/>
                <a:ea typeface="Telegraf Bold"/>
                <a:cs typeface="Telegraf Bold"/>
                <a:sym typeface="Telegraf Bold"/>
              </a:rPr>
              <a:t>Key Takeaways</a:t>
            </a:r>
          </a:p>
        </p:txBody>
      </p:sp>
      <p:grpSp>
        <p:nvGrpSpPr>
          <p:cNvPr name="Group 7" id="7"/>
          <p:cNvGrpSpPr/>
          <p:nvPr/>
        </p:nvGrpSpPr>
        <p:grpSpPr>
          <a:xfrm rot="0">
            <a:off x="952500" y="1571625"/>
            <a:ext cx="76200" cy="762000"/>
            <a:chOff x="0" y="0"/>
            <a:chExt cx="101600" cy="1016000"/>
          </a:xfrm>
        </p:grpSpPr>
        <p:sp>
          <p:nvSpPr>
            <p:cNvPr name="Freeform 8" id="8"/>
            <p:cNvSpPr/>
            <p:nvPr/>
          </p:nvSpPr>
          <p:spPr>
            <a:xfrm flipH="false" flipV="false" rot="0">
              <a:off x="0" y="0"/>
              <a:ext cx="101600" cy="1016000"/>
            </a:xfrm>
            <a:custGeom>
              <a:avLst/>
              <a:gdLst/>
              <a:ahLst/>
              <a:cxnLst/>
              <a:rect r="r" b="b" t="t" l="l"/>
              <a:pathLst>
                <a:path h="1016000" w="101600">
                  <a:moveTo>
                    <a:pt x="0" y="0"/>
                  </a:moveTo>
                  <a:lnTo>
                    <a:pt x="101600" y="0"/>
                  </a:lnTo>
                  <a:lnTo>
                    <a:pt x="101600" y="1016000"/>
                  </a:lnTo>
                  <a:lnTo>
                    <a:pt x="0" y="1016000"/>
                  </a:lnTo>
                  <a:close/>
                </a:path>
              </a:pathLst>
            </a:custGeom>
            <a:solidFill>
              <a:srgbClr val="2145B2"/>
            </a:solidFill>
          </p:spPr>
        </p:sp>
      </p:grpSp>
      <p:grpSp>
        <p:nvGrpSpPr>
          <p:cNvPr name="Group 9" id="9"/>
          <p:cNvGrpSpPr/>
          <p:nvPr/>
        </p:nvGrpSpPr>
        <p:grpSpPr>
          <a:xfrm rot="0">
            <a:off x="1143000" y="1571625"/>
            <a:ext cx="7620000" cy="762000"/>
            <a:chOff x="0" y="0"/>
            <a:chExt cx="10160000" cy="1016000"/>
          </a:xfrm>
        </p:grpSpPr>
        <p:sp>
          <p:nvSpPr>
            <p:cNvPr name="Freeform 10" id="10"/>
            <p:cNvSpPr/>
            <p:nvPr/>
          </p:nvSpPr>
          <p:spPr>
            <a:xfrm flipH="false" flipV="false" rot="0">
              <a:off x="0" y="0"/>
              <a:ext cx="10160000" cy="1016000"/>
            </a:xfrm>
            <a:custGeom>
              <a:avLst/>
              <a:gdLst/>
              <a:ahLst/>
              <a:cxnLst/>
              <a:rect r="r" b="b" t="t" l="l"/>
              <a:pathLst>
                <a:path h="1016000" w="10160000">
                  <a:moveTo>
                    <a:pt x="101600" y="0"/>
                  </a:moveTo>
                  <a:lnTo>
                    <a:pt x="10058400" y="0"/>
                  </a:lnTo>
                  <a:cubicBezTo>
                    <a:pt x="10114512" y="0"/>
                    <a:pt x="10160000" y="45488"/>
                    <a:pt x="10160000" y="101600"/>
                  </a:cubicBezTo>
                  <a:lnTo>
                    <a:pt x="10160000" y="914400"/>
                  </a:lnTo>
                  <a:cubicBezTo>
                    <a:pt x="10160000" y="970512"/>
                    <a:pt x="10114512" y="1016000"/>
                    <a:pt x="10058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F9FAFB"/>
            </a:solidFill>
            <a:ln w="19050" cap="sq">
              <a:solidFill>
                <a:srgbClr val="E5E7EB"/>
              </a:solidFill>
              <a:prstDash val="solid"/>
              <a:miter/>
            </a:ln>
          </p:spPr>
        </p:sp>
      </p:grpSp>
      <p:sp>
        <p:nvSpPr>
          <p:cNvPr name="TextBox 11" id="11"/>
          <p:cNvSpPr txBox="true"/>
          <p:nvPr/>
        </p:nvSpPr>
        <p:spPr>
          <a:xfrm rot="0">
            <a:off x="1333500" y="1647825"/>
            <a:ext cx="7143750" cy="586740"/>
          </a:xfrm>
          <a:prstGeom prst="rect">
            <a:avLst/>
          </a:prstGeom>
        </p:spPr>
        <p:txBody>
          <a:bodyPr anchor="t" rtlCol="false" tIns="0" lIns="0" bIns="0" rIns="0">
            <a:spAutoFit/>
          </a:bodyPr>
          <a:lstStyle/>
          <a:p>
            <a:pPr algn="l" marL="0" indent="0" lvl="0">
              <a:lnSpc>
                <a:spcPts val="2340"/>
              </a:lnSpc>
              <a:spcBef>
                <a:spcPct val="0"/>
              </a:spcBef>
            </a:pPr>
            <a:r>
              <a:rPr lang="en-US" sz="1800" strike="noStrike" u="none">
                <a:solidFill>
                  <a:srgbClr val="333333"/>
                </a:solidFill>
                <a:latin typeface="Aileron"/>
                <a:ea typeface="Aileron"/>
                <a:cs typeface="Aileron"/>
                <a:sym typeface="Aileron"/>
              </a:rPr>
              <a:t>ANOVA compares means across 3+ groups in a single, controlled analysis</a:t>
            </a:r>
          </a:p>
        </p:txBody>
      </p:sp>
      <p:grpSp>
        <p:nvGrpSpPr>
          <p:cNvPr name="Group 12" id="12"/>
          <p:cNvGrpSpPr/>
          <p:nvPr/>
        </p:nvGrpSpPr>
        <p:grpSpPr>
          <a:xfrm rot="0">
            <a:off x="952500" y="2476500"/>
            <a:ext cx="76200" cy="762000"/>
            <a:chOff x="0" y="0"/>
            <a:chExt cx="101600" cy="1016000"/>
          </a:xfrm>
        </p:grpSpPr>
        <p:sp>
          <p:nvSpPr>
            <p:cNvPr name="Freeform 13" id="13"/>
            <p:cNvSpPr/>
            <p:nvPr/>
          </p:nvSpPr>
          <p:spPr>
            <a:xfrm flipH="false" flipV="false" rot="0">
              <a:off x="0" y="0"/>
              <a:ext cx="101600" cy="1016000"/>
            </a:xfrm>
            <a:custGeom>
              <a:avLst/>
              <a:gdLst/>
              <a:ahLst/>
              <a:cxnLst/>
              <a:rect r="r" b="b" t="t" l="l"/>
              <a:pathLst>
                <a:path h="1016000" w="101600">
                  <a:moveTo>
                    <a:pt x="0" y="0"/>
                  </a:moveTo>
                  <a:lnTo>
                    <a:pt x="101600" y="0"/>
                  </a:lnTo>
                  <a:lnTo>
                    <a:pt x="101600" y="1016000"/>
                  </a:lnTo>
                  <a:lnTo>
                    <a:pt x="0" y="1016000"/>
                  </a:lnTo>
                  <a:close/>
                </a:path>
              </a:pathLst>
            </a:custGeom>
            <a:solidFill>
              <a:srgbClr val="27AE60"/>
            </a:solidFill>
          </p:spPr>
        </p:sp>
      </p:grpSp>
      <p:grpSp>
        <p:nvGrpSpPr>
          <p:cNvPr name="Group 14" id="14"/>
          <p:cNvGrpSpPr/>
          <p:nvPr/>
        </p:nvGrpSpPr>
        <p:grpSpPr>
          <a:xfrm rot="0">
            <a:off x="1143000" y="2476500"/>
            <a:ext cx="7620000" cy="762000"/>
            <a:chOff x="0" y="0"/>
            <a:chExt cx="10160000" cy="1016000"/>
          </a:xfrm>
        </p:grpSpPr>
        <p:sp>
          <p:nvSpPr>
            <p:cNvPr name="Freeform 15" id="15"/>
            <p:cNvSpPr/>
            <p:nvPr/>
          </p:nvSpPr>
          <p:spPr>
            <a:xfrm flipH="false" flipV="false" rot="0">
              <a:off x="0" y="0"/>
              <a:ext cx="10160000" cy="1016000"/>
            </a:xfrm>
            <a:custGeom>
              <a:avLst/>
              <a:gdLst/>
              <a:ahLst/>
              <a:cxnLst/>
              <a:rect r="r" b="b" t="t" l="l"/>
              <a:pathLst>
                <a:path h="1016000" w="10160000">
                  <a:moveTo>
                    <a:pt x="101600" y="0"/>
                  </a:moveTo>
                  <a:lnTo>
                    <a:pt x="10058400" y="0"/>
                  </a:lnTo>
                  <a:cubicBezTo>
                    <a:pt x="10114512" y="0"/>
                    <a:pt x="10160000" y="45488"/>
                    <a:pt x="10160000" y="101600"/>
                  </a:cubicBezTo>
                  <a:lnTo>
                    <a:pt x="10160000" y="914400"/>
                  </a:lnTo>
                  <a:cubicBezTo>
                    <a:pt x="10160000" y="970512"/>
                    <a:pt x="10114512" y="1016000"/>
                    <a:pt x="10058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F9FAFB"/>
            </a:solidFill>
            <a:ln w="19050" cap="sq">
              <a:solidFill>
                <a:srgbClr val="E5E7EB"/>
              </a:solidFill>
              <a:prstDash val="solid"/>
              <a:miter/>
            </a:ln>
          </p:spPr>
        </p:sp>
      </p:grpSp>
      <p:sp>
        <p:nvSpPr>
          <p:cNvPr name="TextBox 16" id="16"/>
          <p:cNvSpPr txBox="true"/>
          <p:nvPr/>
        </p:nvSpPr>
        <p:spPr>
          <a:xfrm rot="0">
            <a:off x="1333500" y="2695575"/>
            <a:ext cx="7143750" cy="291465"/>
          </a:xfrm>
          <a:prstGeom prst="rect">
            <a:avLst/>
          </a:prstGeom>
        </p:spPr>
        <p:txBody>
          <a:bodyPr anchor="t" rtlCol="false" tIns="0" lIns="0" bIns="0" rIns="0">
            <a:spAutoFit/>
          </a:bodyPr>
          <a:lstStyle/>
          <a:p>
            <a:pPr algn="l" marL="0" indent="0" lvl="0">
              <a:lnSpc>
                <a:spcPts val="2340"/>
              </a:lnSpc>
              <a:spcBef>
                <a:spcPct val="0"/>
              </a:spcBef>
            </a:pPr>
            <a:r>
              <a:rPr lang="en-US" sz="1800" strike="noStrike" u="none">
                <a:solidFill>
                  <a:srgbClr val="333333"/>
                </a:solidFill>
                <a:latin typeface="Aileron"/>
                <a:ea typeface="Aileron"/>
                <a:cs typeface="Aileron"/>
                <a:sym typeface="Aileron"/>
              </a:rPr>
              <a:t>Variance is split into Between-Group (signal) and Within-Group (noise)</a:t>
            </a:r>
          </a:p>
        </p:txBody>
      </p:sp>
      <p:grpSp>
        <p:nvGrpSpPr>
          <p:cNvPr name="Group 17" id="17"/>
          <p:cNvGrpSpPr/>
          <p:nvPr/>
        </p:nvGrpSpPr>
        <p:grpSpPr>
          <a:xfrm rot="0">
            <a:off x="952500" y="3381375"/>
            <a:ext cx="76200" cy="762000"/>
            <a:chOff x="0" y="0"/>
            <a:chExt cx="101600" cy="1016000"/>
          </a:xfrm>
        </p:grpSpPr>
        <p:sp>
          <p:nvSpPr>
            <p:cNvPr name="Freeform 18" id="18"/>
            <p:cNvSpPr/>
            <p:nvPr/>
          </p:nvSpPr>
          <p:spPr>
            <a:xfrm flipH="false" flipV="false" rot="0">
              <a:off x="0" y="0"/>
              <a:ext cx="101600" cy="1016000"/>
            </a:xfrm>
            <a:custGeom>
              <a:avLst/>
              <a:gdLst/>
              <a:ahLst/>
              <a:cxnLst/>
              <a:rect r="r" b="b" t="t" l="l"/>
              <a:pathLst>
                <a:path h="1016000" w="101600">
                  <a:moveTo>
                    <a:pt x="0" y="0"/>
                  </a:moveTo>
                  <a:lnTo>
                    <a:pt x="101600" y="0"/>
                  </a:lnTo>
                  <a:lnTo>
                    <a:pt x="101600" y="1016000"/>
                  </a:lnTo>
                  <a:lnTo>
                    <a:pt x="0" y="1016000"/>
                  </a:lnTo>
                  <a:close/>
                </a:path>
              </a:pathLst>
            </a:custGeom>
            <a:solidFill>
              <a:srgbClr val="E67E22"/>
            </a:solidFill>
          </p:spPr>
        </p:sp>
      </p:grpSp>
      <p:grpSp>
        <p:nvGrpSpPr>
          <p:cNvPr name="Group 19" id="19"/>
          <p:cNvGrpSpPr/>
          <p:nvPr/>
        </p:nvGrpSpPr>
        <p:grpSpPr>
          <a:xfrm rot="0">
            <a:off x="1143000" y="3381375"/>
            <a:ext cx="7620000" cy="762000"/>
            <a:chOff x="0" y="0"/>
            <a:chExt cx="10160000" cy="1016000"/>
          </a:xfrm>
        </p:grpSpPr>
        <p:sp>
          <p:nvSpPr>
            <p:cNvPr name="Freeform 20" id="20"/>
            <p:cNvSpPr/>
            <p:nvPr/>
          </p:nvSpPr>
          <p:spPr>
            <a:xfrm flipH="false" flipV="false" rot="0">
              <a:off x="0" y="0"/>
              <a:ext cx="10160000" cy="1016000"/>
            </a:xfrm>
            <a:custGeom>
              <a:avLst/>
              <a:gdLst/>
              <a:ahLst/>
              <a:cxnLst/>
              <a:rect r="r" b="b" t="t" l="l"/>
              <a:pathLst>
                <a:path h="1016000" w="10160000">
                  <a:moveTo>
                    <a:pt x="101600" y="0"/>
                  </a:moveTo>
                  <a:lnTo>
                    <a:pt x="10058400" y="0"/>
                  </a:lnTo>
                  <a:cubicBezTo>
                    <a:pt x="10114512" y="0"/>
                    <a:pt x="10160000" y="45488"/>
                    <a:pt x="10160000" y="101600"/>
                  </a:cubicBezTo>
                  <a:lnTo>
                    <a:pt x="10160000" y="914400"/>
                  </a:lnTo>
                  <a:cubicBezTo>
                    <a:pt x="10160000" y="970512"/>
                    <a:pt x="10114512" y="1016000"/>
                    <a:pt x="10058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F9FAFB"/>
            </a:solidFill>
            <a:ln w="19050" cap="sq">
              <a:solidFill>
                <a:srgbClr val="E5E7EB"/>
              </a:solidFill>
              <a:prstDash val="solid"/>
              <a:miter/>
            </a:ln>
          </p:spPr>
        </p:sp>
      </p:grpSp>
      <p:sp>
        <p:nvSpPr>
          <p:cNvPr name="TextBox 21" id="21"/>
          <p:cNvSpPr txBox="true"/>
          <p:nvPr/>
        </p:nvSpPr>
        <p:spPr>
          <a:xfrm rot="0">
            <a:off x="1333500" y="3600450"/>
            <a:ext cx="7143750" cy="291465"/>
          </a:xfrm>
          <a:prstGeom prst="rect">
            <a:avLst/>
          </a:prstGeom>
        </p:spPr>
        <p:txBody>
          <a:bodyPr anchor="t" rtlCol="false" tIns="0" lIns="0" bIns="0" rIns="0">
            <a:spAutoFit/>
          </a:bodyPr>
          <a:lstStyle/>
          <a:p>
            <a:pPr algn="l" marL="0" indent="0" lvl="0">
              <a:lnSpc>
                <a:spcPts val="2340"/>
              </a:lnSpc>
              <a:spcBef>
                <a:spcPct val="0"/>
              </a:spcBef>
            </a:pPr>
            <a:r>
              <a:rPr lang="en-US" sz="1800" strike="noStrike" u="none">
                <a:solidFill>
                  <a:srgbClr val="333333"/>
                </a:solidFill>
                <a:latin typeface="Aileron"/>
                <a:ea typeface="Aileron"/>
                <a:cs typeface="Aileron"/>
                <a:sym typeface="Aileron"/>
              </a:rPr>
              <a:t>The F-statistic measures signal-to-noise ratio for decision making</a:t>
            </a:r>
          </a:p>
        </p:txBody>
      </p:sp>
      <p:grpSp>
        <p:nvGrpSpPr>
          <p:cNvPr name="Group 22" id="22"/>
          <p:cNvGrpSpPr/>
          <p:nvPr/>
        </p:nvGrpSpPr>
        <p:grpSpPr>
          <a:xfrm rot="0">
            <a:off x="952500" y="4286250"/>
            <a:ext cx="76200" cy="762000"/>
            <a:chOff x="0" y="0"/>
            <a:chExt cx="101600" cy="1016000"/>
          </a:xfrm>
        </p:grpSpPr>
        <p:sp>
          <p:nvSpPr>
            <p:cNvPr name="Freeform 23" id="23"/>
            <p:cNvSpPr/>
            <p:nvPr/>
          </p:nvSpPr>
          <p:spPr>
            <a:xfrm flipH="false" flipV="false" rot="0">
              <a:off x="0" y="0"/>
              <a:ext cx="101600" cy="1016000"/>
            </a:xfrm>
            <a:custGeom>
              <a:avLst/>
              <a:gdLst/>
              <a:ahLst/>
              <a:cxnLst/>
              <a:rect r="r" b="b" t="t" l="l"/>
              <a:pathLst>
                <a:path h="1016000" w="101600">
                  <a:moveTo>
                    <a:pt x="0" y="0"/>
                  </a:moveTo>
                  <a:lnTo>
                    <a:pt x="101600" y="0"/>
                  </a:lnTo>
                  <a:lnTo>
                    <a:pt x="101600" y="1016000"/>
                  </a:lnTo>
                  <a:lnTo>
                    <a:pt x="0" y="1016000"/>
                  </a:lnTo>
                  <a:close/>
                </a:path>
              </a:pathLst>
            </a:custGeom>
            <a:solidFill>
              <a:srgbClr val="8E44AD"/>
            </a:solidFill>
          </p:spPr>
        </p:sp>
      </p:grpSp>
      <p:grpSp>
        <p:nvGrpSpPr>
          <p:cNvPr name="Group 24" id="24"/>
          <p:cNvGrpSpPr/>
          <p:nvPr/>
        </p:nvGrpSpPr>
        <p:grpSpPr>
          <a:xfrm rot="0">
            <a:off x="1143000" y="4286250"/>
            <a:ext cx="7620000" cy="762000"/>
            <a:chOff x="0" y="0"/>
            <a:chExt cx="10160000" cy="1016000"/>
          </a:xfrm>
        </p:grpSpPr>
        <p:sp>
          <p:nvSpPr>
            <p:cNvPr name="Freeform 25" id="25"/>
            <p:cNvSpPr/>
            <p:nvPr/>
          </p:nvSpPr>
          <p:spPr>
            <a:xfrm flipH="false" flipV="false" rot="0">
              <a:off x="0" y="0"/>
              <a:ext cx="10160000" cy="1016000"/>
            </a:xfrm>
            <a:custGeom>
              <a:avLst/>
              <a:gdLst/>
              <a:ahLst/>
              <a:cxnLst/>
              <a:rect r="r" b="b" t="t" l="l"/>
              <a:pathLst>
                <a:path h="1016000" w="10160000">
                  <a:moveTo>
                    <a:pt x="101600" y="0"/>
                  </a:moveTo>
                  <a:lnTo>
                    <a:pt x="10058400" y="0"/>
                  </a:lnTo>
                  <a:cubicBezTo>
                    <a:pt x="10114512" y="0"/>
                    <a:pt x="10160000" y="45488"/>
                    <a:pt x="10160000" y="101600"/>
                  </a:cubicBezTo>
                  <a:lnTo>
                    <a:pt x="10160000" y="914400"/>
                  </a:lnTo>
                  <a:cubicBezTo>
                    <a:pt x="10160000" y="970512"/>
                    <a:pt x="10114512" y="1016000"/>
                    <a:pt x="10058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F9FAFB"/>
            </a:solidFill>
            <a:ln w="19050" cap="sq">
              <a:solidFill>
                <a:srgbClr val="E5E7EB"/>
              </a:solidFill>
              <a:prstDash val="solid"/>
              <a:miter/>
            </a:ln>
          </p:spPr>
        </p:sp>
      </p:grpSp>
      <p:sp>
        <p:nvSpPr>
          <p:cNvPr name="TextBox 26" id="26"/>
          <p:cNvSpPr txBox="true"/>
          <p:nvPr/>
        </p:nvSpPr>
        <p:spPr>
          <a:xfrm rot="0">
            <a:off x="1333500" y="4505325"/>
            <a:ext cx="7143750" cy="291465"/>
          </a:xfrm>
          <a:prstGeom prst="rect">
            <a:avLst/>
          </a:prstGeom>
        </p:spPr>
        <p:txBody>
          <a:bodyPr anchor="t" rtlCol="false" tIns="0" lIns="0" bIns="0" rIns="0">
            <a:spAutoFit/>
          </a:bodyPr>
          <a:lstStyle/>
          <a:p>
            <a:pPr algn="l" marL="0" indent="0" lvl="0">
              <a:lnSpc>
                <a:spcPts val="2340"/>
              </a:lnSpc>
              <a:spcBef>
                <a:spcPct val="0"/>
              </a:spcBef>
            </a:pPr>
            <a:r>
              <a:rPr lang="en-US" sz="1800" strike="noStrike" u="none">
                <a:solidFill>
                  <a:srgbClr val="333333"/>
                </a:solidFill>
                <a:latin typeface="Aileron"/>
                <a:ea typeface="Aileron"/>
                <a:cs typeface="Aileron"/>
                <a:sym typeface="Aileron"/>
              </a:rPr>
              <a:t>Applied in analytics, system evaluation, UX research, and IS decisions</a:t>
            </a:r>
          </a:p>
        </p:txBody>
      </p:sp>
      <p:grpSp>
        <p:nvGrpSpPr>
          <p:cNvPr name="Group 27" id="27"/>
          <p:cNvGrpSpPr/>
          <p:nvPr/>
        </p:nvGrpSpPr>
        <p:grpSpPr>
          <a:xfrm rot="0">
            <a:off x="952500" y="5191125"/>
            <a:ext cx="76200" cy="762000"/>
            <a:chOff x="0" y="0"/>
            <a:chExt cx="101600" cy="1016000"/>
          </a:xfrm>
        </p:grpSpPr>
        <p:sp>
          <p:nvSpPr>
            <p:cNvPr name="Freeform 28" id="28"/>
            <p:cNvSpPr/>
            <p:nvPr/>
          </p:nvSpPr>
          <p:spPr>
            <a:xfrm flipH="false" flipV="false" rot="0">
              <a:off x="0" y="0"/>
              <a:ext cx="101600" cy="1016000"/>
            </a:xfrm>
            <a:custGeom>
              <a:avLst/>
              <a:gdLst/>
              <a:ahLst/>
              <a:cxnLst/>
              <a:rect r="r" b="b" t="t" l="l"/>
              <a:pathLst>
                <a:path h="1016000" w="101600">
                  <a:moveTo>
                    <a:pt x="0" y="0"/>
                  </a:moveTo>
                  <a:lnTo>
                    <a:pt x="101600" y="0"/>
                  </a:lnTo>
                  <a:lnTo>
                    <a:pt x="101600" y="1016000"/>
                  </a:lnTo>
                  <a:lnTo>
                    <a:pt x="0" y="1016000"/>
                  </a:lnTo>
                  <a:close/>
                </a:path>
              </a:pathLst>
            </a:custGeom>
            <a:solidFill>
              <a:srgbClr val="E53935"/>
            </a:solidFill>
          </p:spPr>
        </p:sp>
      </p:grpSp>
      <p:grpSp>
        <p:nvGrpSpPr>
          <p:cNvPr name="Group 29" id="29"/>
          <p:cNvGrpSpPr/>
          <p:nvPr/>
        </p:nvGrpSpPr>
        <p:grpSpPr>
          <a:xfrm rot="0">
            <a:off x="1143000" y="5191125"/>
            <a:ext cx="7620000" cy="762000"/>
            <a:chOff x="0" y="0"/>
            <a:chExt cx="10160000" cy="1016000"/>
          </a:xfrm>
        </p:grpSpPr>
        <p:sp>
          <p:nvSpPr>
            <p:cNvPr name="Freeform 30" id="30"/>
            <p:cNvSpPr/>
            <p:nvPr/>
          </p:nvSpPr>
          <p:spPr>
            <a:xfrm flipH="false" flipV="false" rot="0">
              <a:off x="0" y="0"/>
              <a:ext cx="10160000" cy="1016000"/>
            </a:xfrm>
            <a:custGeom>
              <a:avLst/>
              <a:gdLst/>
              <a:ahLst/>
              <a:cxnLst/>
              <a:rect r="r" b="b" t="t" l="l"/>
              <a:pathLst>
                <a:path h="1016000" w="10160000">
                  <a:moveTo>
                    <a:pt x="101600" y="0"/>
                  </a:moveTo>
                  <a:lnTo>
                    <a:pt x="10058400" y="0"/>
                  </a:lnTo>
                  <a:cubicBezTo>
                    <a:pt x="10114512" y="0"/>
                    <a:pt x="10160000" y="45488"/>
                    <a:pt x="10160000" y="101600"/>
                  </a:cubicBezTo>
                  <a:lnTo>
                    <a:pt x="10160000" y="914400"/>
                  </a:lnTo>
                  <a:cubicBezTo>
                    <a:pt x="10160000" y="970512"/>
                    <a:pt x="10114512" y="1016000"/>
                    <a:pt x="10058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F9FAFB"/>
            </a:solidFill>
            <a:ln w="19050" cap="sq">
              <a:solidFill>
                <a:srgbClr val="E5E7EB"/>
              </a:solidFill>
              <a:prstDash val="solid"/>
              <a:miter/>
            </a:ln>
          </p:spPr>
        </p:sp>
      </p:grpSp>
      <p:sp>
        <p:nvSpPr>
          <p:cNvPr name="TextBox 31" id="31"/>
          <p:cNvSpPr txBox="true"/>
          <p:nvPr/>
        </p:nvSpPr>
        <p:spPr>
          <a:xfrm rot="0">
            <a:off x="1333500" y="5410200"/>
            <a:ext cx="7143750" cy="291465"/>
          </a:xfrm>
          <a:prstGeom prst="rect">
            <a:avLst/>
          </a:prstGeom>
        </p:spPr>
        <p:txBody>
          <a:bodyPr anchor="t" rtlCol="false" tIns="0" lIns="0" bIns="0" rIns="0">
            <a:spAutoFit/>
          </a:bodyPr>
          <a:lstStyle/>
          <a:p>
            <a:pPr algn="l" marL="0" indent="0" lvl="0">
              <a:lnSpc>
                <a:spcPts val="2340"/>
              </a:lnSpc>
              <a:spcBef>
                <a:spcPct val="0"/>
              </a:spcBef>
            </a:pPr>
            <a:r>
              <a:rPr lang="en-US" sz="1800" strike="noStrike" u="none">
                <a:solidFill>
                  <a:srgbClr val="333333"/>
                </a:solidFill>
                <a:latin typeface="Aileron"/>
                <a:ea typeface="Aileron"/>
                <a:cs typeface="Aileron"/>
                <a:sym typeface="Aileron"/>
              </a:rPr>
              <a:t>Always verify assumptions: normality, independence, equal variances</a:t>
            </a:r>
          </a:p>
        </p:txBody>
      </p:sp>
      <p:grpSp>
        <p:nvGrpSpPr>
          <p:cNvPr name="Group 32" id="32"/>
          <p:cNvGrpSpPr/>
          <p:nvPr/>
        </p:nvGrpSpPr>
        <p:grpSpPr>
          <a:xfrm rot="0">
            <a:off x="952500" y="6096000"/>
            <a:ext cx="76200" cy="762000"/>
            <a:chOff x="0" y="0"/>
            <a:chExt cx="101600" cy="1016000"/>
          </a:xfrm>
        </p:grpSpPr>
        <p:sp>
          <p:nvSpPr>
            <p:cNvPr name="Freeform 33" id="33"/>
            <p:cNvSpPr/>
            <p:nvPr/>
          </p:nvSpPr>
          <p:spPr>
            <a:xfrm flipH="false" flipV="false" rot="0">
              <a:off x="0" y="0"/>
              <a:ext cx="101600" cy="1016000"/>
            </a:xfrm>
            <a:custGeom>
              <a:avLst/>
              <a:gdLst/>
              <a:ahLst/>
              <a:cxnLst/>
              <a:rect r="r" b="b" t="t" l="l"/>
              <a:pathLst>
                <a:path h="1016000" w="101600">
                  <a:moveTo>
                    <a:pt x="0" y="0"/>
                  </a:moveTo>
                  <a:lnTo>
                    <a:pt x="101600" y="0"/>
                  </a:lnTo>
                  <a:lnTo>
                    <a:pt x="101600" y="1016000"/>
                  </a:lnTo>
                  <a:lnTo>
                    <a:pt x="0" y="1016000"/>
                  </a:lnTo>
                  <a:close/>
                </a:path>
              </a:pathLst>
            </a:custGeom>
            <a:solidFill>
              <a:srgbClr val="1A2E5A"/>
            </a:solidFill>
          </p:spPr>
        </p:sp>
      </p:grpSp>
      <p:grpSp>
        <p:nvGrpSpPr>
          <p:cNvPr name="Group 34" id="34"/>
          <p:cNvGrpSpPr/>
          <p:nvPr/>
        </p:nvGrpSpPr>
        <p:grpSpPr>
          <a:xfrm rot="0">
            <a:off x="1143000" y="6096000"/>
            <a:ext cx="7620000" cy="762000"/>
            <a:chOff x="0" y="0"/>
            <a:chExt cx="10160000" cy="1016000"/>
          </a:xfrm>
        </p:grpSpPr>
        <p:sp>
          <p:nvSpPr>
            <p:cNvPr name="Freeform 35" id="35"/>
            <p:cNvSpPr/>
            <p:nvPr/>
          </p:nvSpPr>
          <p:spPr>
            <a:xfrm flipH="false" flipV="false" rot="0">
              <a:off x="0" y="0"/>
              <a:ext cx="10160000" cy="1016000"/>
            </a:xfrm>
            <a:custGeom>
              <a:avLst/>
              <a:gdLst/>
              <a:ahLst/>
              <a:cxnLst/>
              <a:rect r="r" b="b" t="t" l="l"/>
              <a:pathLst>
                <a:path h="1016000" w="10160000">
                  <a:moveTo>
                    <a:pt x="101600" y="0"/>
                  </a:moveTo>
                  <a:lnTo>
                    <a:pt x="10058400" y="0"/>
                  </a:lnTo>
                  <a:cubicBezTo>
                    <a:pt x="10114512" y="0"/>
                    <a:pt x="10160000" y="45488"/>
                    <a:pt x="10160000" y="101600"/>
                  </a:cubicBezTo>
                  <a:lnTo>
                    <a:pt x="10160000" y="914400"/>
                  </a:lnTo>
                  <a:cubicBezTo>
                    <a:pt x="10160000" y="970512"/>
                    <a:pt x="10114512" y="1016000"/>
                    <a:pt x="10058400" y="1016000"/>
                  </a:cubicBezTo>
                  <a:lnTo>
                    <a:pt x="101600" y="1016000"/>
                  </a:lnTo>
                  <a:cubicBezTo>
                    <a:pt x="45488" y="1016000"/>
                    <a:pt x="0" y="970512"/>
                    <a:pt x="0" y="914400"/>
                  </a:cubicBezTo>
                  <a:lnTo>
                    <a:pt x="0" y="101600"/>
                  </a:lnTo>
                  <a:cubicBezTo>
                    <a:pt x="0" y="45488"/>
                    <a:pt x="45488" y="0"/>
                    <a:pt x="101600" y="0"/>
                  </a:cubicBezTo>
                  <a:close/>
                </a:path>
              </a:pathLst>
            </a:custGeom>
            <a:solidFill>
              <a:srgbClr val="F9FAFB"/>
            </a:solidFill>
            <a:ln w="19050" cap="sq">
              <a:solidFill>
                <a:srgbClr val="E5E7EB"/>
              </a:solidFill>
              <a:prstDash val="solid"/>
              <a:miter/>
            </a:ln>
          </p:spPr>
        </p:sp>
      </p:grpSp>
      <p:sp>
        <p:nvSpPr>
          <p:cNvPr name="TextBox 36" id="36"/>
          <p:cNvSpPr txBox="true"/>
          <p:nvPr/>
        </p:nvSpPr>
        <p:spPr>
          <a:xfrm rot="0">
            <a:off x="1333500" y="6315075"/>
            <a:ext cx="7143750" cy="291465"/>
          </a:xfrm>
          <a:prstGeom prst="rect">
            <a:avLst/>
          </a:prstGeom>
        </p:spPr>
        <p:txBody>
          <a:bodyPr anchor="t" rtlCol="false" tIns="0" lIns="0" bIns="0" rIns="0">
            <a:spAutoFit/>
          </a:bodyPr>
          <a:lstStyle/>
          <a:p>
            <a:pPr algn="l" marL="0" indent="0" lvl="0">
              <a:lnSpc>
                <a:spcPts val="2340"/>
              </a:lnSpc>
              <a:spcBef>
                <a:spcPct val="0"/>
              </a:spcBef>
            </a:pPr>
            <a:r>
              <a:rPr lang="en-US" sz="1800" strike="noStrike" u="none">
                <a:solidFill>
                  <a:srgbClr val="333333"/>
                </a:solidFill>
                <a:latin typeface="Aileron"/>
                <a:ea typeface="Aileron"/>
                <a:cs typeface="Aileron"/>
                <a:sym typeface="Aileron"/>
              </a:rPr>
              <a:t>Statistical significance ≠ practical importance — check effect size</a:t>
            </a:r>
          </a:p>
        </p:txBody>
      </p:sp>
      <p:sp>
        <p:nvSpPr>
          <p:cNvPr name="TextBox 37" id="37"/>
          <p:cNvSpPr txBox="true"/>
          <p:nvPr/>
        </p:nvSpPr>
        <p:spPr>
          <a:xfrm rot="0">
            <a:off x="9715500" y="1152525"/>
            <a:ext cx="7620000" cy="356235"/>
          </a:xfrm>
          <a:prstGeom prst="rect">
            <a:avLst/>
          </a:prstGeom>
        </p:spPr>
        <p:txBody>
          <a:bodyPr anchor="t" rtlCol="false" tIns="0" lIns="0" bIns="0" rIns="0">
            <a:spAutoFit/>
          </a:bodyPr>
          <a:lstStyle/>
          <a:p>
            <a:pPr algn="l" marL="0" indent="0" lvl="0">
              <a:lnSpc>
                <a:spcPts val="2400"/>
              </a:lnSpc>
              <a:spcBef>
                <a:spcPct val="0"/>
              </a:spcBef>
            </a:pPr>
            <a:r>
              <a:rPr lang="en-US" b="true" sz="2400" strike="noStrike" u="none">
                <a:solidFill>
                  <a:srgbClr val="1A2E5A"/>
                </a:solidFill>
                <a:latin typeface="Telegraf Bold"/>
                <a:ea typeface="Telegraf Bold"/>
                <a:cs typeface="Telegraf Bold"/>
                <a:sym typeface="Telegraf Bold"/>
              </a:rPr>
              <a:t>What You Can Now Do</a:t>
            </a:r>
          </a:p>
        </p:txBody>
      </p:sp>
      <p:sp>
        <p:nvSpPr>
          <p:cNvPr name="TextBox 38" id="38"/>
          <p:cNvSpPr txBox="true"/>
          <p:nvPr/>
        </p:nvSpPr>
        <p:spPr>
          <a:xfrm rot="0">
            <a:off x="9810750" y="1571625"/>
            <a:ext cx="7429500" cy="266700"/>
          </a:xfrm>
          <a:prstGeom prst="rect">
            <a:avLst/>
          </a:prstGeom>
        </p:spPr>
        <p:txBody>
          <a:bodyPr anchor="t" rtlCol="false" tIns="0" lIns="0" bIns="0" rIns="0">
            <a:spAutoFit/>
          </a:bodyPr>
          <a:lstStyle/>
          <a:p>
            <a:pPr algn="l" marL="0" indent="0" lvl="0">
              <a:lnSpc>
                <a:spcPts val="2160"/>
              </a:lnSpc>
              <a:spcBef>
                <a:spcPct val="0"/>
              </a:spcBef>
            </a:pPr>
            <a:r>
              <a:rPr lang="en-US" sz="1800" strike="noStrike" u="none">
                <a:solidFill>
                  <a:srgbClr val="333333"/>
                </a:solidFill>
                <a:latin typeface="Aileron"/>
                <a:ea typeface="Aileron"/>
                <a:cs typeface="Aileron"/>
                <a:sym typeface="Aileron"/>
              </a:rPr>
              <a:t>✓ Identify when to use ANOVA vs t-test</a:t>
            </a:r>
          </a:p>
        </p:txBody>
      </p:sp>
      <p:sp>
        <p:nvSpPr>
          <p:cNvPr name="TextBox 39" id="39"/>
          <p:cNvSpPr txBox="true"/>
          <p:nvPr/>
        </p:nvSpPr>
        <p:spPr>
          <a:xfrm rot="0">
            <a:off x="9810750" y="1905000"/>
            <a:ext cx="7429500" cy="266700"/>
          </a:xfrm>
          <a:prstGeom prst="rect">
            <a:avLst/>
          </a:prstGeom>
        </p:spPr>
        <p:txBody>
          <a:bodyPr anchor="t" rtlCol="false" tIns="0" lIns="0" bIns="0" rIns="0">
            <a:spAutoFit/>
          </a:bodyPr>
          <a:lstStyle/>
          <a:p>
            <a:pPr algn="l" marL="0" indent="0" lvl="0">
              <a:lnSpc>
                <a:spcPts val="2160"/>
              </a:lnSpc>
              <a:spcBef>
                <a:spcPct val="0"/>
              </a:spcBef>
            </a:pPr>
            <a:r>
              <a:rPr lang="en-US" sz="1800" strike="noStrike" u="none">
                <a:solidFill>
                  <a:srgbClr val="333333"/>
                </a:solidFill>
                <a:latin typeface="Aileron"/>
                <a:ea typeface="Aileron"/>
                <a:cs typeface="Aileron"/>
                <a:sym typeface="Aileron"/>
              </a:rPr>
              <a:t>✓ Set up hypotheses (H₀ and H₁)</a:t>
            </a:r>
          </a:p>
        </p:txBody>
      </p:sp>
      <p:sp>
        <p:nvSpPr>
          <p:cNvPr name="TextBox 40" id="40"/>
          <p:cNvSpPr txBox="true"/>
          <p:nvPr/>
        </p:nvSpPr>
        <p:spPr>
          <a:xfrm rot="0">
            <a:off x="9810750" y="2238375"/>
            <a:ext cx="7429500" cy="266700"/>
          </a:xfrm>
          <a:prstGeom prst="rect">
            <a:avLst/>
          </a:prstGeom>
        </p:spPr>
        <p:txBody>
          <a:bodyPr anchor="t" rtlCol="false" tIns="0" lIns="0" bIns="0" rIns="0">
            <a:spAutoFit/>
          </a:bodyPr>
          <a:lstStyle/>
          <a:p>
            <a:pPr algn="l" marL="0" indent="0" lvl="0">
              <a:lnSpc>
                <a:spcPts val="2160"/>
              </a:lnSpc>
              <a:spcBef>
                <a:spcPct val="0"/>
              </a:spcBef>
            </a:pPr>
            <a:r>
              <a:rPr lang="en-US" sz="1800" strike="noStrike" u="none">
                <a:solidFill>
                  <a:srgbClr val="333333"/>
                </a:solidFill>
                <a:latin typeface="Aileron"/>
                <a:ea typeface="Aileron"/>
                <a:cs typeface="Aileron"/>
                <a:sym typeface="Aileron"/>
              </a:rPr>
              <a:t>✓ Run ANOVA in Excel (Data Analysis ToolPak)</a:t>
            </a:r>
          </a:p>
        </p:txBody>
      </p:sp>
      <p:sp>
        <p:nvSpPr>
          <p:cNvPr name="TextBox 41" id="41"/>
          <p:cNvSpPr txBox="true"/>
          <p:nvPr/>
        </p:nvSpPr>
        <p:spPr>
          <a:xfrm rot="0">
            <a:off x="9810750" y="2571750"/>
            <a:ext cx="7429500" cy="266700"/>
          </a:xfrm>
          <a:prstGeom prst="rect">
            <a:avLst/>
          </a:prstGeom>
        </p:spPr>
        <p:txBody>
          <a:bodyPr anchor="t" rtlCol="false" tIns="0" lIns="0" bIns="0" rIns="0">
            <a:spAutoFit/>
          </a:bodyPr>
          <a:lstStyle/>
          <a:p>
            <a:pPr algn="l" marL="0" indent="0" lvl="0">
              <a:lnSpc>
                <a:spcPts val="2160"/>
              </a:lnSpc>
              <a:spcBef>
                <a:spcPct val="0"/>
              </a:spcBef>
            </a:pPr>
            <a:r>
              <a:rPr lang="en-US" sz="1800" strike="noStrike" u="none">
                <a:solidFill>
                  <a:srgbClr val="333333"/>
                </a:solidFill>
                <a:latin typeface="Aileron"/>
                <a:ea typeface="Aileron"/>
                <a:cs typeface="Aileron"/>
                <a:sym typeface="Aileron"/>
              </a:rPr>
              <a:t>✓ Interpret F-statistic and P-value</a:t>
            </a:r>
          </a:p>
        </p:txBody>
      </p:sp>
      <p:sp>
        <p:nvSpPr>
          <p:cNvPr name="TextBox 42" id="42"/>
          <p:cNvSpPr txBox="true"/>
          <p:nvPr/>
        </p:nvSpPr>
        <p:spPr>
          <a:xfrm rot="0">
            <a:off x="9810750" y="2905125"/>
            <a:ext cx="7429500" cy="266700"/>
          </a:xfrm>
          <a:prstGeom prst="rect">
            <a:avLst/>
          </a:prstGeom>
        </p:spPr>
        <p:txBody>
          <a:bodyPr anchor="t" rtlCol="false" tIns="0" lIns="0" bIns="0" rIns="0">
            <a:spAutoFit/>
          </a:bodyPr>
          <a:lstStyle/>
          <a:p>
            <a:pPr algn="l" marL="0" indent="0" lvl="0">
              <a:lnSpc>
                <a:spcPts val="2160"/>
              </a:lnSpc>
              <a:spcBef>
                <a:spcPct val="0"/>
              </a:spcBef>
            </a:pPr>
            <a:r>
              <a:rPr lang="en-US" sz="1800" strike="noStrike" u="none">
                <a:solidFill>
                  <a:srgbClr val="333333"/>
                </a:solidFill>
                <a:latin typeface="Aileron"/>
                <a:ea typeface="Aileron"/>
                <a:cs typeface="Aileron"/>
                <a:sym typeface="Aileron"/>
              </a:rPr>
              <a:t>✓ Make evidence-based decisions from results</a:t>
            </a:r>
          </a:p>
        </p:txBody>
      </p:sp>
      <p:sp>
        <p:nvSpPr>
          <p:cNvPr name="TextBox 43" id="43"/>
          <p:cNvSpPr txBox="true"/>
          <p:nvPr/>
        </p:nvSpPr>
        <p:spPr>
          <a:xfrm rot="0">
            <a:off x="9810750" y="3238500"/>
            <a:ext cx="7429500" cy="266700"/>
          </a:xfrm>
          <a:prstGeom prst="rect">
            <a:avLst/>
          </a:prstGeom>
        </p:spPr>
        <p:txBody>
          <a:bodyPr anchor="t" rtlCol="false" tIns="0" lIns="0" bIns="0" rIns="0">
            <a:spAutoFit/>
          </a:bodyPr>
          <a:lstStyle/>
          <a:p>
            <a:pPr algn="l" marL="0" indent="0" lvl="0">
              <a:lnSpc>
                <a:spcPts val="2160"/>
              </a:lnSpc>
              <a:spcBef>
                <a:spcPct val="0"/>
              </a:spcBef>
            </a:pPr>
            <a:r>
              <a:rPr lang="en-US" sz="1800" strike="noStrike" u="none">
                <a:solidFill>
                  <a:srgbClr val="333333"/>
                </a:solidFill>
                <a:latin typeface="Aileron"/>
                <a:ea typeface="Aileron"/>
                <a:cs typeface="Aileron"/>
                <a:sym typeface="Aileron"/>
              </a:rPr>
              <a:t>✓ Apply ANOVA to real IS/UX problems</a:t>
            </a:r>
          </a:p>
        </p:txBody>
      </p:sp>
      <p:sp>
        <p:nvSpPr>
          <p:cNvPr name="TextBox 44" id="44"/>
          <p:cNvSpPr txBox="true"/>
          <p:nvPr/>
        </p:nvSpPr>
        <p:spPr>
          <a:xfrm rot="0">
            <a:off x="9715500" y="3762375"/>
            <a:ext cx="7620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ANOVA Workflow</a:t>
            </a:r>
          </a:p>
        </p:txBody>
      </p:sp>
      <p:grpSp>
        <p:nvGrpSpPr>
          <p:cNvPr name="Group 45" id="45"/>
          <p:cNvGrpSpPr/>
          <p:nvPr/>
        </p:nvGrpSpPr>
        <p:grpSpPr>
          <a:xfrm rot="0">
            <a:off x="9715500" y="4095750"/>
            <a:ext cx="7620000" cy="952500"/>
            <a:chOff x="0" y="0"/>
            <a:chExt cx="10160000" cy="1270000"/>
          </a:xfrm>
        </p:grpSpPr>
        <p:sp>
          <p:nvSpPr>
            <p:cNvPr name="Freeform 46" id="46"/>
            <p:cNvSpPr/>
            <p:nvPr/>
          </p:nvSpPr>
          <p:spPr>
            <a:xfrm flipH="false" flipV="false" rot="0">
              <a:off x="0" y="0"/>
              <a:ext cx="10160000" cy="1270000"/>
            </a:xfrm>
            <a:custGeom>
              <a:avLst/>
              <a:gdLst/>
              <a:ahLst/>
              <a:cxnLst/>
              <a:rect r="r" b="b" t="t" l="l"/>
              <a:pathLst>
                <a:path h="1270000" w="10160000">
                  <a:moveTo>
                    <a:pt x="127000" y="0"/>
                  </a:moveTo>
                  <a:lnTo>
                    <a:pt x="10033000" y="0"/>
                  </a:lnTo>
                  <a:cubicBezTo>
                    <a:pt x="10103140" y="0"/>
                    <a:pt x="10160000" y="56860"/>
                    <a:pt x="10160000" y="127000"/>
                  </a:cubicBezTo>
                  <a:lnTo>
                    <a:pt x="10160000" y="1143000"/>
                  </a:lnTo>
                  <a:cubicBezTo>
                    <a:pt x="10160000" y="1213140"/>
                    <a:pt x="10103140" y="1270000"/>
                    <a:pt x="10033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EEF2FF"/>
            </a:solidFill>
            <a:ln w="19050" cap="sq">
              <a:solidFill>
                <a:srgbClr val="2145B2"/>
              </a:solidFill>
              <a:prstDash val="solid"/>
              <a:miter/>
            </a:ln>
          </p:spPr>
        </p:sp>
      </p:grpSp>
      <p:sp>
        <p:nvSpPr>
          <p:cNvPr name="TextBox 47" id="47"/>
          <p:cNvSpPr txBox="true"/>
          <p:nvPr/>
        </p:nvSpPr>
        <p:spPr>
          <a:xfrm rot="0">
            <a:off x="9906000" y="4333875"/>
            <a:ext cx="7239000" cy="462280"/>
          </a:xfrm>
          <a:prstGeom prst="rect">
            <a:avLst/>
          </a:prstGeom>
        </p:spPr>
        <p:txBody>
          <a:bodyPr anchor="t" rtlCol="false" tIns="0" lIns="0" bIns="0" rIns="0">
            <a:spAutoFit/>
          </a:bodyPr>
          <a:lstStyle/>
          <a:p>
            <a:pPr algn="ctr" marL="0" indent="0" lvl="0">
              <a:lnSpc>
                <a:spcPts val="1700"/>
              </a:lnSpc>
              <a:spcBef>
                <a:spcPct val="0"/>
              </a:spcBef>
            </a:pPr>
            <a:r>
              <a:rPr lang="en-US" sz="1700" strike="noStrike" u="none">
                <a:solidFill>
                  <a:srgbClr val="1A2E5A"/>
                </a:solidFill>
                <a:latin typeface="Telegraf"/>
                <a:ea typeface="Telegraf"/>
                <a:cs typeface="Telegraf"/>
                <a:sym typeface="Telegraf"/>
              </a:rPr>
              <a:t>Define Groups → Check Assumptions → Run ANOVA → Interpret F &amp; P → Decide</a:t>
            </a:r>
          </a:p>
        </p:txBody>
      </p:sp>
      <p:grpSp>
        <p:nvGrpSpPr>
          <p:cNvPr name="Group 48" id="48"/>
          <p:cNvGrpSpPr/>
          <p:nvPr/>
        </p:nvGrpSpPr>
        <p:grpSpPr>
          <a:xfrm rot="0">
            <a:off x="952500" y="6024562"/>
            <a:ext cx="16383000" cy="1309688"/>
            <a:chOff x="0" y="0"/>
            <a:chExt cx="21844000" cy="1746250"/>
          </a:xfrm>
        </p:grpSpPr>
        <p:sp>
          <p:nvSpPr>
            <p:cNvPr name="Freeform 49" id="49"/>
            <p:cNvSpPr/>
            <p:nvPr/>
          </p:nvSpPr>
          <p:spPr>
            <a:xfrm flipH="false" flipV="false" rot="0">
              <a:off x="0" y="0"/>
              <a:ext cx="21844000" cy="1746250"/>
            </a:xfrm>
            <a:custGeom>
              <a:avLst/>
              <a:gdLst/>
              <a:ahLst/>
              <a:cxnLst/>
              <a:rect r="r" b="b" t="t" l="l"/>
              <a:pathLst>
                <a:path h="1746250" w="21844000">
                  <a:moveTo>
                    <a:pt x="254000" y="0"/>
                  </a:moveTo>
                  <a:lnTo>
                    <a:pt x="21590000" y="0"/>
                  </a:lnTo>
                  <a:cubicBezTo>
                    <a:pt x="21730280" y="0"/>
                    <a:pt x="21844000" y="78182"/>
                    <a:pt x="21844000" y="174625"/>
                  </a:cubicBezTo>
                  <a:lnTo>
                    <a:pt x="21844000" y="1571625"/>
                  </a:lnTo>
                  <a:cubicBezTo>
                    <a:pt x="21844000" y="1668068"/>
                    <a:pt x="21730280" y="1746250"/>
                    <a:pt x="21590000" y="1746250"/>
                  </a:cubicBezTo>
                  <a:lnTo>
                    <a:pt x="254000" y="1746250"/>
                  </a:lnTo>
                  <a:cubicBezTo>
                    <a:pt x="113720" y="1746250"/>
                    <a:pt x="0" y="1668068"/>
                    <a:pt x="0" y="1571625"/>
                  </a:cubicBezTo>
                  <a:lnTo>
                    <a:pt x="0" y="174625"/>
                  </a:lnTo>
                  <a:cubicBezTo>
                    <a:pt x="0" y="78182"/>
                    <a:pt x="113720" y="0"/>
                    <a:pt x="254000" y="0"/>
                  </a:cubicBezTo>
                  <a:close/>
                </a:path>
              </a:pathLst>
            </a:custGeom>
            <a:solidFill>
              <a:srgbClr val="1A2E5A"/>
            </a:solidFill>
          </p:spPr>
        </p:sp>
      </p:grpSp>
      <p:sp>
        <p:nvSpPr>
          <p:cNvPr name="TextBox 50" id="50"/>
          <p:cNvSpPr txBox="true"/>
          <p:nvPr/>
        </p:nvSpPr>
        <p:spPr>
          <a:xfrm rot="0">
            <a:off x="1524000" y="6086475"/>
            <a:ext cx="15240000" cy="221615"/>
          </a:xfrm>
          <a:prstGeom prst="rect">
            <a:avLst/>
          </a:prstGeom>
        </p:spPr>
        <p:txBody>
          <a:bodyPr anchor="t" rtlCol="false" tIns="0" lIns="0" bIns="0" rIns="0">
            <a:spAutoFit/>
          </a:bodyPr>
          <a:lstStyle/>
          <a:p>
            <a:pPr algn="ctr" marL="0" indent="0" lvl="0">
              <a:lnSpc>
                <a:spcPts val="1599"/>
              </a:lnSpc>
              <a:spcBef>
                <a:spcPct val="0"/>
              </a:spcBef>
            </a:pPr>
            <a:r>
              <a:rPr lang="en-US" b="true" sz="1599" strike="noStrike" u="none">
                <a:solidFill>
                  <a:srgbClr val="FFFFFF">
                    <a:alpha val="60000"/>
                  </a:srgbClr>
                </a:solidFill>
                <a:latin typeface="Telegraf Bold"/>
                <a:ea typeface="Telegraf Bold"/>
                <a:cs typeface="Telegraf Bold"/>
                <a:sym typeface="Telegraf Bold"/>
              </a:rPr>
              <a:t>CLOSING STATEMENT</a:t>
            </a:r>
          </a:p>
        </p:txBody>
      </p:sp>
      <p:sp>
        <p:nvSpPr>
          <p:cNvPr name="TextBox 51" id="51"/>
          <p:cNvSpPr txBox="true"/>
          <p:nvPr/>
        </p:nvSpPr>
        <p:spPr>
          <a:xfrm rot="0">
            <a:off x="2476500" y="6343650"/>
            <a:ext cx="13335000" cy="945515"/>
          </a:xfrm>
          <a:prstGeom prst="rect">
            <a:avLst/>
          </a:prstGeom>
        </p:spPr>
        <p:txBody>
          <a:bodyPr anchor="t" rtlCol="false" tIns="0" lIns="0" bIns="0" rIns="0">
            <a:spAutoFit/>
          </a:bodyPr>
          <a:lstStyle/>
          <a:p>
            <a:pPr algn="ctr" marL="0" indent="0" lvl="0">
              <a:lnSpc>
                <a:spcPts val="3639"/>
              </a:lnSpc>
              <a:spcBef>
                <a:spcPct val="0"/>
              </a:spcBef>
            </a:pPr>
            <a:r>
              <a:rPr lang="en-US" sz="2799" strike="noStrike" u="none">
                <a:solidFill>
                  <a:srgbClr val="FFFFFF"/>
                </a:solidFill>
                <a:latin typeface="Telegraf"/>
                <a:ea typeface="Telegraf"/>
                <a:cs typeface="Telegraf"/>
                <a:sym typeface="Telegraf"/>
              </a:rPr>
              <a:t>ANOVA helps researchers compare multiple groups efficiently and make evidence-based decisions.</a:t>
            </a:r>
          </a:p>
        </p:txBody>
      </p:sp>
      <p:grpSp>
        <p:nvGrpSpPr>
          <p:cNvPr name="Group 52" id="52"/>
          <p:cNvGrpSpPr/>
          <p:nvPr/>
        </p:nvGrpSpPr>
        <p:grpSpPr>
          <a:xfrm rot="0">
            <a:off x="952500" y="7572375"/>
            <a:ext cx="16383000" cy="57150"/>
            <a:chOff x="0" y="0"/>
            <a:chExt cx="21844000" cy="76200"/>
          </a:xfrm>
        </p:grpSpPr>
        <p:sp>
          <p:nvSpPr>
            <p:cNvPr name="Freeform 53" id="53"/>
            <p:cNvSpPr/>
            <p:nvPr/>
          </p:nvSpPr>
          <p:spPr>
            <a:xfrm flipH="false" flipV="false" rot="0">
              <a:off x="0" y="0"/>
              <a:ext cx="21844000" cy="76200"/>
            </a:xfrm>
            <a:custGeom>
              <a:avLst/>
              <a:gdLst/>
              <a:ahLst/>
              <a:cxnLst/>
              <a:rect r="r" b="b" t="t" l="l"/>
              <a:pathLst>
                <a:path h="76200" w="21844000">
                  <a:moveTo>
                    <a:pt x="0" y="0"/>
                  </a:moveTo>
                  <a:lnTo>
                    <a:pt x="21844000" y="0"/>
                  </a:lnTo>
                  <a:lnTo>
                    <a:pt x="21844000" y="76200"/>
                  </a:lnTo>
                  <a:lnTo>
                    <a:pt x="0" y="76200"/>
                  </a:lnTo>
                  <a:close/>
                </a:path>
              </a:pathLst>
            </a:custGeom>
            <a:solidFill>
              <a:srgbClr val="E67E22"/>
            </a:solidFill>
          </p:spPr>
        </p:sp>
      </p:grpSp>
      <p:sp>
        <p:nvSpPr>
          <p:cNvPr name="TextBox 54" id="54"/>
          <p:cNvSpPr txBox="true"/>
          <p:nvPr/>
        </p:nvSpPr>
        <p:spPr>
          <a:xfrm rot="0">
            <a:off x="952500" y="8001000"/>
            <a:ext cx="7620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Fields Where ANOVA Makes an Impact:</a:t>
            </a:r>
          </a:p>
        </p:txBody>
      </p:sp>
      <p:grpSp>
        <p:nvGrpSpPr>
          <p:cNvPr name="Group 55" id="55"/>
          <p:cNvGrpSpPr/>
          <p:nvPr/>
        </p:nvGrpSpPr>
        <p:grpSpPr>
          <a:xfrm rot="0">
            <a:off x="952500" y="8382000"/>
            <a:ext cx="2952750" cy="476250"/>
            <a:chOff x="0" y="0"/>
            <a:chExt cx="3937000" cy="635000"/>
          </a:xfrm>
        </p:grpSpPr>
        <p:sp>
          <p:nvSpPr>
            <p:cNvPr name="Freeform 56" id="56"/>
            <p:cNvSpPr/>
            <p:nvPr/>
          </p:nvSpPr>
          <p:spPr>
            <a:xfrm flipH="false" flipV="false" rot="0">
              <a:off x="0" y="0"/>
              <a:ext cx="3937000" cy="635000"/>
            </a:xfrm>
            <a:custGeom>
              <a:avLst/>
              <a:gdLst/>
              <a:ahLst/>
              <a:cxnLst/>
              <a:rect r="r" b="b" t="t" l="l"/>
              <a:pathLst>
                <a:path h="635000" w="3937000">
                  <a:moveTo>
                    <a:pt x="63500" y="0"/>
                  </a:moveTo>
                  <a:lnTo>
                    <a:pt x="3873500" y="0"/>
                  </a:lnTo>
                  <a:cubicBezTo>
                    <a:pt x="3908570" y="0"/>
                    <a:pt x="3937000" y="28430"/>
                    <a:pt x="3937000" y="63500"/>
                  </a:cubicBezTo>
                  <a:lnTo>
                    <a:pt x="3937000" y="571500"/>
                  </a:lnTo>
                  <a:cubicBezTo>
                    <a:pt x="3937000" y="606570"/>
                    <a:pt x="3908570" y="635000"/>
                    <a:pt x="3873500" y="635000"/>
                  </a:cubicBezTo>
                  <a:lnTo>
                    <a:pt x="63500" y="635000"/>
                  </a:lnTo>
                  <a:cubicBezTo>
                    <a:pt x="28430" y="635000"/>
                    <a:pt x="0" y="606570"/>
                    <a:pt x="0" y="571500"/>
                  </a:cubicBezTo>
                  <a:lnTo>
                    <a:pt x="0" y="63500"/>
                  </a:lnTo>
                  <a:cubicBezTo>
                    <a:pt x="0" y="28430"/>
                    <a:pt x="28430" y="0"/>
                    <a:pt x="63500" y="0"/>
                  </a:cubicBezTo>
                  <a:close/>
                </a:path>
              </a:pathLst>
            </a:custGeom>
            <a:solidFill>
              <a:srgbClr val="EEF2FF"/>
            </a:solidFill>
            <a:ln w="19050" cap="sq">
              <a:solidFill>
                <a:srgbClr val="2145B2"/>
              </a:solidFill>
              <a:prstDash val="solid"/>
              <a:miter/>
            </a:ln>
          </p:spPr>
        </p:sp>
        <p:sp>
          <p:nvSpPr>
            <p:cNvPr name="TextBox 57" id="57"/>
            <p:cNvSpPr txBox="true"/>
            <p:nvPr/>
          </p:nvSpPr>
          <p:spPr>
            <a:xfrm>
              <a:off x="0" y="-47625"/>
              <a:ext cx="3937000" cy="682625"/>
            </a:xfrm>
            <a:prstGeom prst="rect">
              <a:avLst/>
            </a:prstGeom>
          </p:spPr>
          <p:txBody>
            <a:bodyPr anchor="ctr" rtlCol="false" tIns="50800" lIns="50800" bIns="50800" rIns="50800"/>
            <a:lstStyle/>
            <a:p>
              <a:pPr algn="ctr" marL="0" indent="0" lvl="0">
                <a:lnSpc>
                  <a:spcPts val="2100"/>
                </a:lnSpc>
                <a:spcBef>
                  <a:spcPct val="0"/>
                </a:spcBef>
              </a:pPr>
              <a:r>
                <a:rPr lang="en-US" sz="1500" strike="noStrike" u="none">
                  <a:solidFill>
                    <a:srgbClr val="2145B2"/>
                  </a:solidFill>
                  <a:latin typeface="Telegraf"/>
                  <a:ea typeface="Telegraf"/>
                  <a:cs typeface="Telegraf"/>
                  <a:sym typeface="Telegraf"/>
                </a:rPr>
                <a:t>UX Research</a:t>
              </a:r>
            </a:p>
          </p:txBody>
        </p:sp>
      </p:grpSp>
      <p:grpSp>
        <p:nvGrpSpPr>
          <p:cNvPr name="Group 58" id="58"/>
          <p:cNvGrpSpPr/>
          <p:nvPr/>
        </p:nvGrpSpPr>
        <p:grpSpPr>
          <a:xfrm rot="0">
            <a:off x="4095750" y="8382000"/>
            <a:ext cx="2952750" cy="476250"/>
            <a:chOff x="0" y="0"/>
            <a:chExt cx="3937000" cy="635000"/>
          </a:xfrm>
        </p:grpSpPr>
        <p:sp>
          <p:nvSpPr>
            <p:cNvPr name="Freeform 59" id="59"/>
            <p:cNvSpPr/>
            <p:nvPr/>
          </p:nvSpPr>
          <p:spPr>
            <a:xfrm flipH="false" flipV="false" rot="0">
              <a:off x="0" y="0"/>
              <a:ext cx="3937000" cy="635000"/>
            </a:xfrm>
            <a:custGeom>
              <a:avLst/>
              <a:gdLst/>
              <a:ahLst/>
              <a:cxnLst/>
              <a:rect r="r" b="b" t="t" l="l"/>
              <a:pathLst>
                <a:path h="635000" w="3937000">
                  <a:moveTo>
                    <a:pt x="63500" y="0"/>
                  </a:moveTo>
                  <a:lnTo>
                    <a:pt x="3873500" y="0"/>
                  </a:lnTo>
                  <a:cubicBezTo>
                    <a:pt x="3908570" y="0"/>
                    <a:pt x="3937000" y="28430"/>
                    <a:pt x="3937000" y="63500"/>
                  </a:cubicBezTo>
                  <a:lnTo>
                    <a:pt x="3937000" y="571500"/>
                  </a:lnTo>
                  <a:cubicBezTo>
                    <a:pt x="3937000" y="606570"/>
                    <a:pt x="3908570" y="635000"/>
                    <a:pt x="3873500" y="635000"/>
                  </a:cubicBezTo>
                  <a:lnTo>
                    <a:pt x="63500" y="635000"/>
                  </a:lnTo>
                  <a:cubicBezTo>
                    <a:pt x="28430" y="635000"/>
                    <a:pt x="0" y="606570"/>
                    <a:pt x="0" y="571500"/>
                  </a:cubicBezTo>
                  <a:lnTo>
                    <a:pt x="0" y="63500"/>
                  </a:lnTo>
                  <a:cubicBezTo>
                    <a:pt x="0" y="28430"/>
                    <a:pt x="28430" y="0"/>
                    <a:pt x="63500" y="0"/>
                  </a:cubicBezTo>
                  <a:close/>
                </a:path>
              </a:pathLst>
            </a:custGeom>
            <a:solidFill>
              <a:srgbClr val="EEF2FF"/>
            </a:solidFill>
            <a:ln w="19050" cap="sq">
              <a:solidFill>
                <a:srgbClr val="2145B2"/>
              </a:solidFill>
              <a:prstDash val="solid"/>
              <a:miter/>
            </a:ln>
          </p:spPr>
        </p:sp>
        <p:sp>
          <p:nvSpPr>
            <p:cNvPr name="TextBox 60" id="60"/>
            <p:cNvSpPr txBox="true"/>
            <p:nvPr/>
          </p:nvSpPr>
          <p:spPr>
            <a:xfrm>
              <a:off x="0" y="-47625"/>
              <a:ext cx="3937000" cy="682625"/>
            </a:xfrm>
            <a:prstGeom prst="rect">
              <a:avLst/>
            </a:prstGeom>
          </p:spPr>
          <p:txBody>
            <a:bodyPr anchor="ctr" rtlCol="false" tIns="50800" lIns="50800" bIns="50800" rIns="50800"/>
            <a:lstStyle/>
            <a:p>
              <a:pPr algn="ctr" marL="0" indent="0" lvl="0">
                <a:lnSpc>
                  <a:spcPts val="2100"/>
                </a:lnSpc>
                <a:spcBef>
                  <a:spcPct val="0"/>
                </a:spcBef>
              </a:pPr>
              <a:r>
                <a:rPr lang="en-US" sz="1500" strike="noStrike" u="none">
                  <a:solidFill>
                    <a:srgbClr val="2145B2"/>
                  </a:solidFill>
                  <a:latin typeface="Telegraf"/>
                  <a:ea typeface="Telegraf"/>
                  <a:cs typeface="Telegraf"/>
                  <a:sym typeface="Telegraf"/>
                </a:rPr>
                <a:t>Information Systems</a:t>
              </a:r>
            </a:p>
          </p:txBody>
        </p:sp>
      </p:grpSp>
      <p:grpSp>
        <p:nvGrpSpPr>
          <p:cNvPr name="Group 61" id="61"/>
          <p:cNvGrpSpPr/>
          <p:nvPr/>
        </p:nvGrpSpPr>
        <p:grpSpPr>
          <a:xfrm rot="0">
            <a:off x="7239000" y="8382000"/>
            <a:ext cx="2952750" cy="476250"/>
            <a:chOff x="0" y="0"/>
            <a:chExt cx="3937000" cy="635000"/>
          </a:xfrm>
        </p:grpSpPr>
        <p:sp>
          <p:nvSpPr>
            <p:cNvPr name="Freeform 62" id="62"/>
            <p:cNvSpPr/>
            <p:nvPr/>
          </p:nvSpPr>
          <p:spPr>
            <a:xfrm flipH="false" flipV="false" rot="0">
              <a:off x="0" y="0"/>
              <a:ext cx="3937000" cy="635000"/>
            </a:xfrm>
            <a:custGeom>
              <a:avLst/>
              <a:gdLst/>
              <a:ahLst/>
              <a:cxnLst/>
              <a:rect r="r" b="b" t="t" l="l"/>
              <a:pathLst>
                <a:path h="635000" w="3937000">
                  <a:moveTo>
                    <a:pt x="63500" y="0"/>
                  </a:moveTo>
                  <a:lnTo>
                    <a:pt x="3873500" y="0"/>
                  </a:lnTo>
                  <a:cubicBezTo>
                    <a:pt x="3908570" y="0"/>
                    <a:pt x="3937000" y="28430"/>
                    <a:pt x="3937000" y="63500"/>
                  </a:cubicBezTo>
                  <a:lnTo>
                    <a:pt x="3937000" y="571500"/>
                  </a:lnTo>
                  <a:cubicBezTo>
                    <a:pt x="3937000" y="606570"/>
                    <a:pt x="3908570" y="635000"/>
                    <a:pt x="3873500" y="635000"/>
                  </a:cubicBezTo>
                  <a:lnTo>
                    <a:pt x="63500" y="635000"/>
                  </a:lnTo>
                  <a:cubicBezTo>
                    <a:pt x="28430" y="635000"/>
                    <a:pt x="0" y="606570"/>
                    <a:pt x="0" y="571500"/>
                  </a:cubicBezTo>
                  <a:lnTo>
                    <a:pt x="0" y="63500"/>
                  </a:lnTo>
                  <a:cubicBezTo>
                    <a:pt x="0" y="28430"/>
                    <a:pt x="28430" y="0"/>
                    <a:pt x="63500" y="0"/>
                  </a:cubicBezTo>
                  <a:close/>
                </a:path>
              </a:pathLst>
            </a:custGeom>
            <a:solidFill>
              <a:srgbClr val="EEF2FF"/>
            </a:solidFill>
            <a:ln w="19050" cap="sq">
              <a:solidFill>
                <a:srgbClr val="2145B2"/>
              </a:solidFill>
              <a:prstDash val="solid"/>
              <a:miter/>
            </a:ln>
          </p:spPr>
        </p:sp>
        <p:sp>
          <p:nvSpPr>
            <p:cNvPr name="TextBox 63" id="63"/>
            <p:cNvSpPr txBox="true"/>
            <p:nvPr/>
          </p:nvSpPr>
          <p:spPr>
            <a:xfrm>
              <a:off x="0" y="-47625"/>
              <a:ext cx="3937000" cy="682625"/>
            </a:xfrm>
            <a:prstGeom prst="rect">
              <a:avLst/>
            </a:prstGeom>
          </p:spPr>
          <p:txBody>
            <a:bodyPr anchor="ctr" rtlCol="false" tIns="50800" lIns="50800" bIns="50800" rIns="50800"/>
            <a:lstStyle/>
            <a:p>
              <a:pPr algn="ctr" marL="0" indent="0" lvl="0">
                <a:lnSpc>
                  <a:spcPts val="2100"/>
                </a:lnSpc>
                <a:spcBef>
                  <a:spcPct val="0"/>
                </a:spcBef>
              </a:pPr>
              <a:r>
                <a:rPr lang="en-US" sz="1500" strike="noStrike" u="none">
                  <a:solidFill>
                    <a:srgbClr val="2145B2"/>
                  </a:solidFill>
                  <a:latin typeface="Telegraf"/>
                  <a:ea typeface="Telegraf"/>
                  <a:cs typeface="Telegraf"/>
                  <a:sym typeface="Telegraf"/>
                </a:rPr>
                <a:t>Data Analytics</a:t>
              </a:r>
            </a:p>
          </p:txBody>
        </p:sp>
      </p:grpSp>
      <p:grpSp>
        <p:nvGrpSpPr>
          <p:cNvPr name="Group 64" id="64"/>
          <p:cNvGrpSpPr/>
          <p:nvPr/>
        </p:nvGrpSpPr>
        <p:grpSpPr>
          <a:xfrm rot="0">
            <a:off x="10382250" y="8382000"/>
            <a:ext cx="2952750" cy="476250"/>
            <a:chOff x="0" y="0"/>
            <a:chExt cx="3937000" cy="635000"/>
          </a:xfrm>
        </p:grpSpPr>
        <p:sp>
          <p:nvSpPr>
            <p:cNvPr name="Freeform 65" id="65"/>
            <p:cNvSpPr/>
            <p:nvPr/>
          </p:nvSpPr>
          <p:spPr>
            <a:xfrm flipH="false" flipV="false" rot="0">
              <a:off x="0" y="0"/>
              <a:ext cx="3937000" cy="635000"/>
            </a:xfrm>
            <a:custGeom>
              <a:avLst/>
              <a:gdLst/>
              <a:ahLst/>
              <a:cxnLst/>
              <a:rect r="r" b="b" t="t" l="l"/>
              <a:pathLst>
                <a:path h="635000" w="3937000">
                  <a:moveTo>
                    <a:pt x="63500" y="0"/>
                  </a:moveTo>
                  <a:lnTo>
                    <a:pt x="3873500" y="0"/>
                  </a:lnTo>
                  <a:cubicBezTo>
                    <a:pt x="3908570" y="0"/>
                    <a:pt x="3937000" y="28430"/>
                    <a:pt x="3937000" y="63500"/>
                  </a:cubicBezTo>
                  <a:lnTo>
                    <a:pt x="3937000" y="571500"/>
                  </a:lnTo>
                  <a:cubicBezTo>
                    <a:pt x="3937000" y="606570"/>
                    <a:pt x="3908570" y="635000"/>
                    <a:pt x="3873500" y="635000"/>
                  </a:cubicBezTo>
                  <a:lnTo>
                    <a:pt x="63500" y="635000"/>
                  </a:lnTo>
                  <a:cubicBezTo>
                    <a:pt x="28430" y="635000"/>
                    <a:pt x="0" y="606570"/>
                    <a:pt x="0" y="571500"/>
                  </a:cubicBezTo>
                  <a:lnTo>
                    <a:pt x="0" y="63500"/>
                  </a:lnTo>
                  <a:cubicBezTo>
                    <a:pt x="0" y="28430"/>
                    <a:pt x="28430" y="0"/>
                    <a:pt x="63500" y="0"/>
                  </a:cubicBezTo>
                  <a:close/>
                </a:path>
              </a:pathLst>
            </a:custGeom>
            <a:solidFill>
              <a:srgbClr val="EEF2FF"/>
            </a:solidFill>
            <a:ln w="19050" cap="sq">
              <a:solidFill>
                <a:srgbClr val="2145B2"/>
              </a:solidFill>
              <a:prstDash val="solid"/>
              <a:miter/>
            </a:ln>
          </p:spPr>
        </p:sp>
        <p:sp>
          <p:nvSpPr>
            <p:cNvPr name="TextBox 66" id="66"/>
            <p:cNvSpPr txBox="true"/>
            <p:nvPr/>
          </p:nvSpPr>
          <p:spPr>
            <a:xfrm>
              <a:off x="0" y="-47625"/>
              <a:ext cx="3937000" cy="682625"/>
            </a:xfrm>
            <a:prstGeom prst="rect">
              <a:avLst/>
            </a:prstGeom>
          </p:spPr>
          <p:txBody>
            <a:bodyPr anchor="ctr" rtlCol="false" tIns="50800" lIns="50800" bIns="50800" rIns="50800"/>
            <a:lstStyle/>
            <a:p>
              <a:pPr algn="ctr" marL="0" indent="0" lvl="0">
                <a:lnSpc>
                  <a:spcPts val="2100"/>
                </a:lnSpc>
                <a:spcBef>
                  <a:spcPct val="0"/>
                </a:spcBef>
              </a:pPr>
              <a:r>
                <a:rPr lang="en-US" sz="1500" strike="noStrike" u="none">
                  <a:solidFill>
                    <a:srgbClr val="2145B2"/>
                  </a:solidFill>
                  <a:latin typeface="Telegraf"/>
                  <a:ea typeface="Telegraf"/>
                  <a:cs typeface="Telegraf"/>
                  <a:sym typeface="Telegraf"/>
                </a:rPr>
                <a:t>Cloud Computing</a:t>
              </a:r>
            </a:p>
          </p:txBody>
        </p:sp>
      </p:grpSp>
      <p:grpSp>
        <p:nvGrpSpPr>
          <p:cNvPr name="Group 67" id="67"/>
          <p:cNvGrpSpPr/>
          <p:nvPr/>
        </p:nvGrpSpPr>
        <p:grpSpPr>
          <a:xfrm rot="0">
            <a:off x="13525500" y="8382000"/>
            <a:ext cx="2952750" cy="476250"/>
            <a:chOff x="0" y="0"/>
            <a:chExt cx="3937000" cy="635000"/>
          </a:xfrm>
        </p:grpSpPr>
        <p:sp>
          <p:nvSpPr>
            <p:cNvPr name="Freeform 68" id="68"/>
            <p:cNvSpPr/>
            <p:nvPr/>
          </p:nvSpPr>
          <p:spPr>
            <a:xfrm flipH="false" flipV="false" rot="0">
              <a:off x="0" y="0"/>
              <a:ext cx="3937000" cy="635000"/>
            </a:xfrm>
            <a:custGeom>
              <a:avLst/>
              <a:gdLst/>
              <a:ahLst/>
              <a:cxnLst/>
              <a:rect r="r" b="b" t="t" l="l"/>
              <a:pathLst>
                <a:path h="635000" w="3937000">
                  <a:moveTo>
                    <a:pt x="63500" y="0"/>
                  </a:moveTo>
                  <a:lnTo>
                    <a:pt x="3873500" y="0"/>
                  </a:lnTo>
                  <a:cubicBezTo>
                    <a:pt x="3908570" y="0"/>
                    <a:pt x="3937000" y="28430"/>
                    <a:pt x="3937000" y="63500"/>
                  </a:cubicBezTo>
                  <a:lnTo>
                    <a:pt x="3937000" y="571500"/>
                  </a:lnTo>
                  <a:cubicBezTo>
                    <a:pt x="3937000" y="606570"/>
                    <a:pt x="3908570" y="635000"/>
                    <a:pt x="3873500" y="635000"/>
                  </a:cubicBezTo>
                  <a:lnTo>
                    <a:pt x="63500" y="635000"/>
                  </a:lnTo>
                  <a:cubicBezTo>
                    <a:pt x="28430" y="635000"/>
                    <a:pt x="0" y="606570"/>
                    <a:pt x="0" y="571500"/>
                  </a:cubicBezTo>
                  <a:lnTo>
                    <a:pt x="0" y="63500"/>
                  </a:lnTo>
                  <a:cubicBezTo>
                    <a:pt x="0" y="28430"/>
                    <a:pt x="28430" y="0"/>
                    <a:pt x="63500" y="0"/>
                  </a:cubicBezTo>
                  <a:close/>
                </a:path>
              </a:pathLst>
            </a:custGeom>
            <a:solidFill>
              <a:srgbClr val="EEF2FF"/>
            </a:solidFill>
            <a:ln w="19050" cap="sq">
              <a:solidFill>
                <a:srgbClr val="2145B2"/>
              </a:solidFill>
              <a:prstDash val="solid"/>
              <a:miter/>
            </a:ln>
          </p:spPr>
        </p:sp>
        <p:sp>
          <p:nvSpPr>
            <p:cNvPr name="TextBox 69" id="69"/>
            <p:cNvSpPr txBox="true"/>
            <p:nvPr/>
          </p:nvSpPr>
          <p:spPr>
            <a:xfrm>
              <a:off x="0" y="-47625"/>
              <a:ext cx="3937000" cy="682625"/>
            </a:xfrm>
            <a:prstGeom prst="rect">
              <a:avLst/>
            </a:prstGeom>
          </p:spPr>
          <p:txBody>
            <a:bodyPr anchor="ctr" rtlCol="false" tIns="50800" lIns="50800" bIns="50800" rIns="50800"/>
            <a:lstStyle/>
            <a:p>
              <a:pPr algn="ctr" marL="0" indent="0" lvl="0">
                <a:lnSpc>
                  <a:spcPts val="2100"/>
                </a:lnSpc>
                <a:spcBef>
                  <a:spcPct val="0"/>
                </a:spcBef>
              </a:pPr>
              <a:r>
                <a:rPr lang="en-US" sz="1500" strike="noStrike" u="none">
                  <a:solidFill>
                    <a:srgbClr val="2145B2"/>
                  </a:solidFill>
                  <a:latin typeface="Telegraf"/>
                  <a:ea typeface="Telegraf"/>
                  <a:cs typeface="Telegraf"/>
                  <a:sym typeface="Telegraf"/>
                </a:rPr>
                <a:t>Software Engineering</a:t>
              </a:r>
            </a:p>
          </p:txBody>
        </p:sp>
      </p:grpSp>
      <p:grpSp>
        <p:nvGrpSpPr>
          <p:cNvPr name="Group 70" id="70"/>
          <p:cNvGrpSpPr/>
          <p:nvPr/>
        </p:nvGrpSpPr>
        <p:grpSpPr>
          <a:xfrm rot="0">
            <a:off x="952500" y="9096375"/>
            <a:ext cx="16383000" cy="666750"/>
            <a:chOff x="0" y="0"/>
            <a:chExt cx="21844000" cy="889000"/>
          </a:xfrm>
        </p:grpSpPr>
        <p:sp>
          <p:nvSpPr>
            <p:cNvPr name="Freeform 71" id="71"/>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27AE60"/>
            </a:solidFill>
          </p:spPr>
        </p:sp>
      </p:grpSp>
      <p:sp>
        <p:nvSpPr>
          <p:cNvPr name="TextBox 72" id="72"/>
          <p:cNvSpPr txBox="true"/>
          <p:nvPr/>
        </p:nvSpPr>
        <p:spPr>
          <a:xfrm rot="0">
            <a:off x="1524000" y="9277350"/>
            <a:ext cx="152400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Telegraf Bold"/>
                <a:ea typeface="Telegraf Bold"/>
                <a:cs typeface="Telegraf Bold"/>
                <a:sym typeface="Telegraf Bold"/>
              </a:rPr>
              <a:t>Don't guess. Test. ANOVA gives you the statistical power to compare and decide with confidence.</a:t>
            </a:r>
          </a:p>
        </p:txBody>
      </p:sp>
      <p:sp>
        <p:nvSpPr>
          <p:cNvPr name="TextBox 73" id="73"/>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36.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Discussion Questions</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36</a:t>
            </a:r>
          </a:p>
        </p:txBody>
      </p:sp>
      <p:sp>
        <p:nvSpPr>
          <p:cNvPr name="TextBox 6" id="6"/>
          <p:cNvSpPr txBox="true"/>
          <p:nvPr/>
        </p:nvSpPr>
        <p:spPr>
          <a:xfrm rot="0">
            <a:off x="952500" y="1038225"/>
            <a:ext cx="16383000" cy="337185"/>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Reflect on how ANOVA connects to real-world scenarios in Information Systems and digital product development.</a:t>
            </a:r>
          </a:p>
        </p:txBody>
      </p:sp>
      <p:sp>
        <p:nvSpPr>
          <p:cNvPr name="TextBox 7" id="7"/>
          <p:cNvSpPr txBox="true"/>
          <p:nvPr/>
        </p:nvSpPr>
        <p:spPr>
          <a:xfrm rot="0">
            <a:off x="952500" y="1638300"/>
            <a:ext cx="762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Reflective Questions</a:t>
            </a:r>
          </a:p>
        </p:txBody>
      </p:sp>
      <p:grpSp>
        <p:nvGrpSpPr>
          <p:cNvPr name="Group 8" id="8"/>
          <p:cNvGrpSpPr/>
          <p:nvPr/>
        </p:nvGrpSpPr>
        <p:grpSpPr>
          <a:xfrm rot="0">
            <a:off x="952500" y="2000250"/>
            <a:ext cx="571500" cy="571500"/>
            <a:chOff x="0" y="0"/>
            <a:chExt cx="762000" cy="762000"/>
          </a:xfrm>
        </p:grpSpPr>
        <p:sp>
          <p:nvSpPr>
            <p:cNvPr name="Freeform 9" id="9"/>
            <p:cNvSpPr/>
            <p:nvPr/>
          </p:nvSpPr>
          <p:spPr>
            <a:xfrm flipH="false" flipV="false" rot="0">
              <a:off x="0" y="0"/>
              <a:ext cx="762000" cy="762000"/>
            </a:xfrm>
            <a:custGeom>
              <a:avLst/>
              <a:gdLst/>
              <a:ahLst/>
              <a:cxnLst/>
              <a:rect r="r" b="b" t="t" l="l"/>
              <a:pathLst>
                <a:path h="762000" w="762000">
                  <a:moveTo>
                    <a:pt x="76200" y="0"/>
                  </a:moveTo>
                  <a:lnTo>
                    <a:pt x="685800" y="0"/>
                  </a:lnTo>
                  <a:cubicBezTo>
                    <a:pt x="727884" y="0"/>
                    <a:pt x="762000" y="34116"/>
                    <a:pt x="762000" y="76200"/>
                  </a:cubicBezTo>
                  <a:lnTo>
                    <a:pt x="762000" y="685800"/>
                  </a:lnTo>
                  <a:cubicBezTo>
                    <a:pt x="762000" y="727884"/>
                    <a:pt x="727884" y="762000"/>
                    <a:pt x="685800" y="762000"/>
                  </a:cubicBezTo>
                  <a:lnTo>
                    <a:pt x="76200" y="762000"/>
                  </a:lnTo>
                  <a:cubicBezTo>
                    <a:pt x="34116" y="762000"/>
                    <a:pt x="0" y="727884"/>
                    <a:pt x="0" y="685800"/>
                  </a:cubicBezTo>
                  <a:lnTo>
                    <a:pt x="0" y="76200"/>
                  </a:lnTo>
                  <a:cubicBezTo>
                    <a:pt x="0" y="34116"/>
                    <a:pt x="34116" y="0"/>
                    <a:pt x="76200" y="0"/>
                  </a:cubicBezTo>
                  <a:close/>
                </a:path>
              </a:pathLst>
            </a:custGeom>
            <a:solidFill>
              <a:srgbClr val="2145B2"/>
            </a:solidFill>
          </p:spPr>
        </p:sp>
        <p:sp>
          <p:nvSpPr>
            <p:cNvPr name="TextBox 10" id="10"/>
            <p:cNvSpPr txBox="true"/>
            <p:nvPr/>
          </p:nvSpPr>
          <p:spPr>
            <a:xfrm>
              <a:off x="0" y="-47625"/>
              <a:ext cx="762000" cy="809625"/>
            </a:xfrm>
            <a:prstGeom prst="rect">
              <a:avLst/>
            </a:prstGeom>
          </p:spPr>
          <p:txBody>
            <a:bodyPr anchor="ctr" rtlCol="false" tIns="50800" lIns="50800" bIns="50800" rIns="50800"/>
            <a:lstStyle/>
            <a:p>
              <a:pPr algn="ctr" marL="0" indent="0" lvl="0">
                <a:lnSpc>
                  <a:spcPts val="2239"/>
                </a:lnSpc>
                <a:spcBef>
                  <a:spcPct val="0"/>
                </a:spcBef>
              </a:pPr>
              <a:r>
                <a:rPr lang="en-US" sz="1599" strike="noStrike" u="none">
                  <a:solidFill>
                    <a:srgbClr val="FFFFFF"/>
                  </a:solidFill>
                  <a:latin typeface="Telegraf"/>
                  <a:ea typeface="Telegraf"/>
                  <a:cs typeface="Telegraf"/>
                  <a:sym typeface="Telegraf"/>
                </a:rPr>
                <a:t>Q1</a:t>
              </a:r>
            </a:p>
          </p:txBody>
        </p:sp>
      </p:grpSp>
      <p:sp>
        <p:nvSpPr>
          <p:cNvPr name="TextBox 11" id="11"/>
          <p:cNvSpPr txBox="true"/>
          <p:nvPr/>
        </p:nvSpPr>
        <p:spPr>
          <a:xfrm rot="0">
            <a:off x="1714500" y="2124075"/>
            <a:ext cx="6858000" cy="291465"/>
          </a:xfrm>
          <a:prstGeom prst="rect">
            <a:avLst/>
          </a:prstGeom>
        </p:spPr>
        <p:txBody>
          <a:bodyPr anchor="t" rtlCol="false" tIns="0" lIns="0" bIns="0" rIns="0">
            <a:spAutoFit/>
          </a:bodyPr>
          <a:lstStyle/>
          <a:p>
            <a:pPr algn="l" marL="0" indent="0" lvl="0">
              <a:lnSpc>
                <a:spcPts val="2340"/>
              </a:lnSpc>
              <a:spcBef>
                <a:spcPct val="0"/>
              </a:spcBef>
            </a:pPr>
            <a:r>
              <a:rPr lang="en-US" sz="1800" strike="noStrike" u="none">
                <a:solidFill>
                  <a:srgbClr val="333333"/>
                </a:solidFill>
                <a:latin typeface="Aileron"/>
                <a:ea typeface="Aileron"/>
                <a:cs typeface="Aileron"/>
                <a:sym typeface="Aileron"/>
              </a:rPr>
              <a:t>When would you choose ANOVA over a t-test in your research?</a:t>
            </a:r>
          </a:p>
        </p:txBody>
      </p:sp>
      <p:grpSp>
        <p:nvGrpSpPr>
          <p:cNvPr name="Group 12" id="12"/>
          <p:cNvGrpSpPr/>
          <p:nvPr/>
        </p:nvGrpSpPr>
        <p:grpSpPr>
          <a:xfrm rot="0">
            <a:off x="952500" y="2762250"/>
            <a:ext cx="571500" cy="571500"/>
            <a:chOff x="0" y="0"/>
            <a:chExt cx="762000" cy="762000"/>
          </a:xfrm>
        </p:grpSpPr>
        <p:sp>
          <p:nvSpPr>
            <p:cNvPr name="Freeform 13" id="13"/>
            <p:cNvSpPr/>
            <p:nvPr/>
          </p:nvSpPr>
          <p:spPr>
            <a:xfrm flipH="false" flipV="false" rot="0">
              <a:off x="0" y="0"/>
              <a:ext cx="762000" cy="762000"/>
            </a:xfrm>
            <a:custGeom>
              <a:avLst/>
              <a:gdLst/>
              <a:ahLst/>
              <a:cxnLst/>
              <a:rect r="r" b="b" t="t" l="l"/>
              <a:pathLst>
                <a:path h="762000" w="762000">
                  <a:moveTo>
                    <a:pt x="76200" y="0"/>
                  </a:moveTo>
                  <a:lnTo>
                    <a:pt x="685800" y="0"/>
                  </a:lnTo>
                  <a:cubicBezTo>
                    <a:pt x="727884" y="0"/>
                    <a:pt x="762000" y="34116"/>
                    <a:pt x="762000" y="76200"/>
                  </a:cubicBezTo>
                  <a:lnTo>
                    <a:pt x="762000" y="685800"/>
                  </a:lnTo>
                  <a:cubicBezTo>
                    <a:pt x="762000" y="727884"/>
                    <a:pt x="727884" y="762000"/>
                    <a:pt x="685800" y="762000"/>
                  </a:cubicBezTo>
                  <a:lnTo>
                    <a:pt x="76200" y="762000"/>
                  </a:lnTo>
                  <a:cubicBezTo>
                    <a:pt x="34116" y="762000"/>
                    <a:pt x="0" y="727884"/>
                    <a:pt x="0" y="685800"/>
                  </a:cubicBezTo>
                  <a:lnTo>
                    <a:pt x="0" y="76200"/>
                  </a:lnTo>
                  <a:cubicBezTo>
                    <a:pt x="0" y="34116"/>
                    <a:pt x="34116" y="0"/>
                    <a:pt x="76200" y="0"/>
                  </a:cubicBezTo>
                  <a:close/>
                </a:path>
              </a:pathLst>
            </a:custGeom>
            <a:solidFill>
              <a:srgbClr val="27AE60"/>
            </a:solidFill>
          </p:spPr>
        </p:sp>
        <p:sp>
          <p:nvSpPr>
            <p:cNvPr name="TextBox 14" id="14"/>
            <p:cNvSpPr txBox="true"/>
            <p:nvPr/>
          </p:nvSpPr>
          <p:spPr>
            <a:xfrm>
              <a:off x="0" y="-47625"/>
              <a:ext cx="762000" cy="809625"/>
            </a:xfrm>
            <a:prstGeom prst="rect">
              <a:avLst/>
            </a:prstGeom>
          </p:spPr>
          <p:txBody>
            <a:bodyPr anchor="ctr" rtlCol="false" tIns="50800" lIns="50800" bIns="50800" rIns="50800"/>
            <a:lstStyle/>
            <a:p>
              <a:pPr algn="ctr" marL="0" indent="0" lvl="0">
                <a:lnSpc>
                  <a:spcPts val="2239"/>
                </a:lnSpc>
                <a:spcBef>
                  <a:spcPct val="0"/>
                </a:spcBef>
              </a:pPr>
              <a:r>
                <a:rPr lang="en-US" sz="1599" strike="noStrike" u="none">
                  <a:solidFill>
                    <a:srgbClr val="FFFFFF"/>
                  </a:solidFill>
                  <a:latin typeface="Telegraf"/>
                  <a:ea typeface="Telegraf"/>
                  <a:cs typeface="Telegraf"/>
                  <a:sym typeface="Telegraf"/>
                </a:rPr>
                <a:t>Q2</a:t>
              </a:r>
            </a:p>
          </p:txBody>
        </p:sp>
      </p:grpSp>
      <p:sp>
        <p:nvSpPr>
          <p:cNvPr name="TextBox 15" id="15"/>
          <p:cNvSpPr txBox="true"/>
          <p:nvPr/>
        </p:nvSpPr>
        <p:spPr>
          <a:xfrm rot="0">
            <a:off x="1714500" y="2886075"/>
            <a:ext cx="6858000" cy="291465"/>
          </a:xfrm>
          <a:prstGeom prst="rect">
            <a:avLst/>
          </a:prstGeom>
        </p:spPr>
        <p:txBody>
          <a:bodyPr anchor="t" rtlCol="false" tIns="0" lIns="0" bIns="0" rIns="0">
            <a:spAutoFit/>
          </a:bodyPr>
          <a:lstStyle/>
          <a:p>
            <a:pPr algn="l" marL="0" indent="0" lvl="0">
              <a:lnSpc>
                <a:spcPts val="2340"/>
              </a:lnSpc>
              <a:spcBef>
                <a:spcPct val="0"/>
              </a:spcBef>
            </a:pPr>
            <a:r>
              <a:rPr lang="en-US" sz="1800" strike="noStrike" u="none">
                <a:solidFill>
                  <a:srgbClr val="333333"/>
                </a:solidFill>
                <a:latin typeface="Aileron"/>
                <a:ea typeface="Aileron"/>
                <a:cs typeface="Aileron"/>
                <a:sym typeface="Aileron"/>
              </a:rPr>
              <a:t>What are the consequences of violating ANOVA assumptions?</a:t>
            </a:r>
          </a:p>
        </p:txBody>
      </p:sp>
      <p:grpSp>
        <p:nvGrpSpPr>
          <p:cNvPr name="Group 16" id="16"/>
          <p:cNvGrpSpPr/>
          <p:nvPr/>
        </p:nvGrpSpPr>
        <p:grpSpPr>
          <a:xfrm rot="0">
            <a:off x="952500" y="3524250"/>
            <a:ext cx="571500" cy="571500"/>
            <a:chOff x="0" y="0"/>
            <a:chExt cx="762000" cy="762000"/>
          </a:xfrm>
        </p:grpSpPr>
        <p:sp>
          <p:nvSpPr>
            <p:cNvPr name="Freeform 17" id="17"/>
            <p:cNvSpPr/>
            <p:nvPr/>
          </p:nvSpPr>
          <p:spPr>
            <a:xfrm flipH="false" flipV="false" rot="0">
              <a:off x="0" y="0"/>
              <a:ext cx="762000" cy="762000"/>
            </a:xfrm>
            <a:custGeom>
              <a:avLst/>
              <a:gdLst/>
              <a:ahLst/>
              <a:cxnLst/>
              <a:rect r="r" b="b" t="t" l="l"/>
              <a:pathLst>
                <a:path h="762000" w="762000">
                  <a:moveTo>
                    <a:pt x="76200" y="0"/>
                  </a:moveTo>
                  <a:lnTo>
                    <a:pt x="685800" y="0"/>
                  </a:lnTo>
                  <a:cubicBezTo>
                    <a:pt x="727884" y="0"/>
                    <a:pt x="762000" y="34116"/>
                    <a:pt x="762000" y="76200"/>
                  </a:cubicBezTo>
                  <a:lnTo>
                    <a:pt x="762000" y="685800"/>
                  </a:lnTo>
                  <a:cubicBezTo>
                    <a:pt x="762000" y="727884"/>
                    <a:pt x="727884" y="762000"/>
                    <a:pt x="685800" y="762000"/>
                  </a:cubicBezTo>
                  <a:lnTo>
                    <a:pt x="76200" y="762000"/>
                  </a:lnTo>
                  <a:cubicBezTo>
                    <a:pt x="34116" y="762000"/>
                    <a:pt x="0" y="727884"/>
                    <a:pt x="0" y="685800"/>
                  </a:cubicBezTo>
                  <a:lnTo>
                    <a:pt x="0" y="76200"/>
                  </a:lnTo>
                  <a:cubicBezTo>
                    <a:pt x="0" y="34116"/>
                    <a:pt x="34116" y="0"/>
                    <a:pt x="76200" y="0"/>
                  </a:cubicBezTo>
                  <a:close/>
                </a:path>
              </a:pathLst>
            </a:custGeom>
            <a:solidFill>
              <a:srgbClr val="E67E22"/>
            </a:solidFill>
          </p:spPr>
        </p:sp>
        <p:sp>
          <p:nvSpPr>
            <p:cNvPr name="TextBox 18" id="18"/>
            <p:cNvSpPr txBox="true"/>
            <p:nvPr/>
          </p:nvSpPr>
          <p:spPr>
            <a:xfrm>
              <a:off x="0" y="-47625"/>
              <a:ext cx="762000" cy="809625"/>
            </a:xfrm>
            <a:prstGeom prst="rect">
              <a:avLst/>
            </a:prstGeom>
          </p:spPr>
          <p:txBody>
            <a:bodyPr anchor="ctr" rtlCol="false" tIns="50800" lIns="50800" bIns="50800" rIns="50800"/>
            <a:lstStyle/>
            <a:p>
              <a:pPr algn="ctr" marL="0" indent="0" lvl="0">
                <a:lnSpc>
                  <a:spcPts val="2239"/>
                </a:lnSpc>
                <a:spcBef>
                  <a:spcPct val="0"/>
                </a:spcBef>
              </a:pPr>
              <a:r>
                <a:rPr lang="en-US" sz="1599" strike="noStrike" u="none">
                  <a:solidFill>
                    <a:srgbClr val="FFFFFF"/>
                  </a:solidFill>
                  <a:latin typeface="Telegraf"/>
                  <a:ea typeface="Telegraf"/>
                  <a:cs typeface="Telegraf"/>
                  <a:sym typeface="Telegraf"/>
                </a:rPr>
                <a:t>Q3</a:t>
              </a:r>
            </a:p>
          </p:txBody>
        </p:sp>
      </p:grpSp>
      <p:sp>
        <p:nvSpPr>
          <p:cNvPr name="TextBox 19" id="19"/>
          <p:cNvSpPr txBox="true"/>
          <p:nvPr/>
        </p:nvSpPr>
        <p:spPr>
          <a:xfrm rot="0">
            <a:off x="1714500" y="3505200"/>
            <a:ext cx="6858000" cy="586740"/>
          </a:xfrm>
          <a:prstGeom prst="rect">
            <a:avLst/>
          </a:prstGeom>
        </p:spPr>
        <p:txBody>
          <a:bodyPr anchor="t" rtlCol="false" tIns="0" lIns="0" bIns="0" rIns="0">
            <a:spAutoFit/>
          </a:bodyPr>
          <a:lstStyle/>
          <a:p>
            <a:pPr algn="l" marL="0" indent="0" lvl="0">
              <a:lnSpc>
                <a:spcPts val="2340"/>
              </a:lnSpc>
              <a:spcBef>
                <a:spcPct val="0"/>
              </a:spcBef>
            </a:pPr>
            <a:r>
              <a:rPr lang="en-US" sz="1800" strike="noStrike" u="none">
                <a:solidFill>
                  <a:srgbClr val="333333"/>
                </a:solidFill>
                <a:latin typeface="Aileron"/>
                <a:ea typeface="Aileron"/>
                <a:cs typeface="Aileron"/>
                <a:sym typeface="Aileron"/>
              </a:rPr>
              <a:t>How would you explain the F-statistic to a non-technical stakeholder?</a:t>
            </a:r>
          </a:p>
        </p:txBody>
      </p:sp>
      <p:grpSp>
        <p:nvGrpSpPr>
          <p:cNvPr name="Group 20" id="20"/>
          <p:cNvGrpSpPr/>
          <p:nvPr/>
        </p:nvGrpSpPr>
        <p:grpSpPr>
          <a:xfrm rot="0">
            <a:off x="952500" y="4286250"/>
            <a:ext cx="571500" cy="571500"/>
            <a:chOff x="0" y="0"/>
            <a:chExt cx="762000" cy="762000"/>
          </a:xfrm>
        </p:grpSpPr>
        <p:sp>
          <p:nvSpPr>
            <p:cNvPr name="Freeform 21" id="21"/>
            <p:cNvSpPr/>
            <p:nvPr/>
          </p:nvSpPr>
          <p:spPr>
            <a:xfrm flipH="false" flipV="false" rot="0">
              <a:off x="0" y="0"/>
              <a:ext cx="762000" cy="762000"/>
            </a:xfrm>
            <a:custGeom>
              <a:avLst/>
              <a:gdLst/>
              <a:ahLst/>
              <a:cxnLst/>
              <a:rect r="r" b="b" t="t" l="l"/>
              <a:pathLst>
                <a:path h="762000" w="762000">
                  <a:moveTo>
                    <a:pt x="76200" y="0"/>
                  </a:moveTo>
                  <a:lnTo>
                    <a:pt x="685800" y="0"/>
                  </a:lnTo>
                  <a:cubicBezTo>
                    <a:pt x="727884" y="0"/>
                    <a:pt x="762000" y="34116"/>
                    <a:pt x="762000" y="76200"/>
                  </a:cubicBezTo>
                  <a:lnTo>
                    <a:pt x="762000" y="685800"/>
                  </a:lnTo>
                  <a:cubicBezTo>
                    <a:pt x="762000" y="727884"/>
                    <a:pt x="727884" y="762000"/>
                    <a:pt x="685800" y="762000"/>
                  </a:cubicBezTo>
                  <a:lnTo>
                    <a:pt x="76200" y="762000"/>
                  </a:lnTo>
                  <a:cubicBezTo>
                    <a:pt x="34116" y="762000"/>
                    <a:pt x="0" y="727884"/>
                    <a:pt x="0" y="685800"/>
                  </a:cubicBezTo>
                  <a:lnTo>
                    <a:pt x="0" y="76200"/>
                  </a:lnTo>
                  <a:cubicBezTo>
                    <a:pt x="0" y="34116"/>
                    <a:pt x="34116" y="0"/>
                    <a:pt x="76200" y="0"/>
                  </a:cubicBezTo>
                  <a:close/>
                </a:path>
              </a:pathLst>
            </a:custGeom>
            <a:solidFill>
              <a:srgbClr val="8E44AD"/>
            </a:solidFill>
          </p:spPr>
        </p:sp>
        <p:sp>
          <p:nvSpPr>
            <p:cNvPr name="TextBox 22" id="22"/>
            <p:cNvSpPr txBox="true"/>
            <p:nvPr/>
          </p:nvSpPr>
          <p:spPr>
            <a:xfrm>
              <a:off x="0" y="-47625"/>
              <a:ext cx="762000" cy="809625"/>
            </a:xfrm>
            <a:prstGeom prst="rect">
              <a:avLst/>
            </a:prstGeom>
          </p:spPr>
          <p:txBody>
            <a:bodyPr anchor="ctr" rtlCol="false" tIns="50800" lIns="50800" bIns="50800" rIns="50800"/>
            <a:lstStyle/>
            <a:p>
              <a:pPr algn="ctr" marL="0" indent="0" lvl="0">
                <a:lnSpc>
                  <a:spcPts val="2239"/>
                </a:lnSpc>
                <a:spcBef>
                  <a:spcPct val="0"/>
                </a:spcBef>
              </a:pPr>
              <a:r>
                <a:rPr lang="en-US" sz="1599" strike="noStrike" u="none">
                  <a:solidFill>
                    <a:srgbClr val="FFFFFF"/>
                  </a:solidFill>
                  <a:latin typeface="Telegraf"/>
                  <a:ea typeface="Telegraf"/>
                  <a:cs typeface="Telegraf"/>
                  <a:sym typeface="Telegraf"/>
                </a:rPr>
                <a:t>Q4</a:t>
              </a:r>
            </a:p>
          </p:txBody>
        </p:sp>
      </p:grpSp>
      <p:sp>
        <p:nvSpPr>
          <p:cNvPr name="TextBox 23" id="23"/>
          <p:cNvSpPr txBox="true"/>
          <p:nvPr/>
        </p:nvSpPr>
        <p:spPr>
          <a:xfrm rot="0">
            <a:off x="1714500" y="4267200"/>
            <a:ext cx="6858000" cy="586740"/>
          </a:xfrm>
          <a:prstGeom prst="rect">
            <a:avLst/>
          </a:prstGeom>
        </p:spPr>
        <p:txBody>
          <a:bodyPr anchor="t" rtlCol="false" tIns="0" lIns="0" bIns="0" rIns="0">
            <a:spAutoFit/>
          </a:bodyPr>
          <a:lstStyle/>
          <a:p>
            <a:pPr algn="l" marL="0" indent="0" lvl="0">
              <a:lnSpc>
                <a:spcPts val="2340"/>
              </a:lnSpc>
              <a:spcBef>
                <a:spcPct val="0"/>
              </a:spcBef>
            </a:pPr>
            <a:r>
              <a:rPr lang="en-US" sz="1800" strike="noStrike" u="none">
                <a:solidFill>
                  <a:srgbClr val="333333"/>
                </a:solidFill>
                <a:latin typeface="Aileron"/>
                <a:ea typeface="Aileron"/>
                <a:cs typeface="Aileron"/>
                <a:sym typeface="Aileron"/>
              </a:rPr>
              <a:t>Give an example of statistical significance without practical importance.</a:t>
            </a:r>
          </a:p>
        </p:txBody>
      </p:sp>
      <p:grpSp>
        <p:nvGrpSpPr>
          <p:cNvPr name="Group 24" id="24"/>
          <p:cNvGrpSpPr/>
          <p:nvPr/>
        </p:nvGrpSpPr>
        <p:grpSpPr>
          <a:xfrm rot="0">
            <a:off x="952500" y="5238750"/>
            <a:ext cx="16383000" cy="1333500"/>
            <a:chOff x="0" y="0"/>
            <a:chExt cx="21844000" cy="1778000"/>
          </a:xfrm>
        </p:grpSpPr>
        <p:sp>
          <p:nvSpPr>
            <p:cNvPr name="Freeform 25" id="25"/>
            <p:cNvSpPr/>
            <p:nvPr/>
          </p:nvSpPr>
          <p:spPr>
            <a:xfrm flipH="false" flipV="false" rot="0">
              <a:off x="0" y="0"/>
              <a:ext cx="21844000" cy="1778000"/>
            </a:xfrm>
            <a:custGeom>
              <a:avLst/>
              <a:gdLst/>
              <a:ahLst/>
              <a:cxnLst/>
              <a:rect r="r" b="b" t="t" l="l"/>
              <a:pathLst>
                <a:path h="1778000" w="21844000">
                  <a:moveTo>
                    <a:pt x="177800" y="0"/>
                  </a:moveTo>
                  <a:lnTo>
                    <a:pt x="21666200" y="0"/>
                  </a:lnTo>
                  <a:cubicBezTo>
                    <a:pt x="21764396" y="0"/>
                    <a:pt x="21844000" y="79604"/>
                    <a:pt x="21844000" y="177800"/>
                  </a:cubicBezTo>
                  <a:lnTo>
                    <a:pt x="21844000" y="1600200"/>
                  </a:lnTo>
                  <a:cubicBezTo>
                    <a:pt x="21844000" y="1698396"/>
                    <a:pt x="21764396" y="1778000"/>
                    <a:pt x="21666200" y="1778000"/>
                  </a:cubicBezTo>
                  <a:lnTo>
                    <a:pt x="177800" y="1778000"/>
                  </a:lnTo>
                  <a:cubicBezTo>
                    <a:pt x="79604" y="1778000"/>
                    <a:pt x="0" y="1698396"/>
                    <a:pt x="0" y="1600200"/>
                  </a:cubicBezTo>
                  <a:lnTo>
                    <a:pt x="0" y="177800"/>
                  </a:lnTo>
                  <a:cubicBezTo>
                    <a:pt x="0" y="79604"/>
                    <a:pt x="79604" y="0"/>
                    <a:pt x="177800" y="0"/>
                  </a:cubicBezTo>
                  <a:close/>
                </a:path>
              </a:pathLst>
            </a:custGeom>
            <a:solidFill>
              <a:srgbClr val="EEF2FF"/>
            </a:solidFill>
            <a:ln w="38100" cap="sq">
              <a:solidFill>
                <a:srgbClr val="2145B2"/>
              </a:solidFill>
              <a:prstDash val="solid"/>
              <a:miter/>
            </a:ln>
          </p:spPr>
        </p:sp>
      </p:grpSp>
      <p:sp>
        <p:nvSpPr>
          <p:cNvPr name="TextBox 26" id="26"/>
          <p:cNvSpPr txBox="true"/>
          <p:nvPr/>
        </p:nvSpPr>
        <p:spPr>
          <a:xfrm rot="0">
            <a:off x="1524000" y="5543550"/>
            <a:ext cx="15240000" cy="221615"/>
          </a:xfrm>
          <a:prstGeom prst="rect">
            <a:avLst/>
          </a:prstGeom>
        </p:spPr>
        <p:txBody>
          <a:bodyPr anchor="t" rtlCol="false" tIns="0" lIns="0" bIns="0" rIns="0">
            <a:spAutoFit/>
          </a:bodyPr>
          <a:lstStyle/>
          <a:p>
            <a:pPr algn="ctr" marL="0" indent="0" lvl="0">
              <a:lnSpc>
                <a:spcPts val="1599"/>
              </a:lnSpc>
              <a:spcBef>
                <a:spcPct val="0"/>
              </a:spcBef>
            </a:pPr>
            <a:r>
              <a:rPr lang="en-US" b="true" sz="1599" strike="noStrike" u="none">
                <a:solidFill>
                  <a:srgbClr val="2145B2"/>
                </a:solidFill>
                <a:latin typeface="Telegraf Bold"/>
                <a:ea typeface="Telegraf Bold"/>
                <a:cs typeface="Telegraf Bold"/>
                <a:sym typeface="Telegraf Bold"/>
              </a:rPr>
              <a:t>KEY DISCUSSION QUESTION</a:t>
            </a:r>
          </a:p>
        </p:txBody>
      </p:sp>
      <p:sp>
        <p:nvSpPr>
          <p:cNvPr name="TextBox 27" id="27"/>
          <p:cNvSpPr txBox="true"/>
          <p:nvPr/>
        </p:nvSpPr>
        <p:spPr>
          <a:xfrm rot="0">
            <a:off x="2476500" y="5772150"/>
            <a:ext cx="13335000" cy="504825"/>
          </a:xfrm>
          <a:prstGeom prst="rect">
            <a:avLst/>
          </a:prstGeom>
        </p:spPr>
        <p:txBody>
          <a:bodyPr anchor="t" rtlCol="false" tIns="0" lIns="0" bIns="0" rIns="0">
            <a:spAutoFit/>
          </a:bodyPr>
          <a:lstStyle/>
          <a:p>
            <a:pPr algn="ctr" marL="0" indent="0" lvl="0">
              <a:lnSpc>
                <a:spcPts val="3600"/>
              </a:lnSpc>
              <a:spcBef>
                <a:spcPct val="0"/>
              </a:spcBef>
            </a:pPr>
            <a:r>
              <a:rPr lang="en-US" sz="3000" strike="noStrike" u="none">
                <a:solidFill>
                  <a:srgbClr val="1A2E5A"/>
                </a:solidFill>
                <a:latin typeface="Telegraf"/>
                <a:ea typeface="Telegraf"/>
                <a:cs typeface="Telegraf"/>
                <a:sym typeface="Telegraf"/>
              </a:rPr>
              <a:t>How could ANOVA improve digital products or services?</a:t>
            </a:r>
          </a:p>
        </p:txBody>
      </p:sp>
      <p:sp>
        <p:nvSpPr>
          <p:cNvPr name="TextBox 28" id="28"/>
          <p:cNvSpPr txBox="true"/>
          <p:nvPr/>
        </p:nvSpPr>
        <p:spPr>
          <a:xfrm rot="0">
            <a:off x="952500" y="6858000"/>
            <a:ext cx="7620000" cy="298450"/>
          </a:xfrm>
          <a:prstGeom prst="rect">
            <a:avLst/>
          </a:prstGeom>
        </p:spPr>
        <p:txBody>
          <a:bodyPr anchor="t" rtlCol="false" tIns="0" lIns="0" bIns="0" rIns="0">
            <a:spAutoFit/>
          </a:bodyPr>
          <a:lstStyle/>
          <a:p>
            <a:pPr algn="l" marL="0" indent="0" lvl="0">
              <a:lnSpc>
                <a:spcPts val="2000"/>
              </a:lnSpc>
              <a:spcBef>
                <a:spcPct val="0"/>
              </a:spcBef>
            </a:pPr>
            <a:r>
              <a:rPr lang="en-US" b="true" sz="2000" strike="noStrike" u="none">
                <a:solidFill>
                  <a:srgbClr val="1A2E5A"/>
                </a:solidFill>
                <a:latin typeface="Telegraf Bold"/>
                <a:ea typeface="Telegraf Bold"/>
                <a:cs typeface="Telegraf Bold"/>
                <a:sym typeface="Telegraf Bold"/>
              </a:rPr>
              <a:t>Think About These Scenarios:</a:t>
            </a:r>
          </a:p>
        </p:txBody>
      </p:sp>
      <p:sp>
        <p:nvSpPr>
          <p:cNvPr name="TextBox 29" id="29"/>
          <p:cNvSpPr txBox="true"/>
          <p:nvPr/>
        </p:nvSpPr>
        <p:spPr>
          <a:xfrm rot="0">
            <a:off x="1047750" y="7191375"/>
            <a:ext cx="16192500" cy="283210"/>
          </a:xfrm>
          <a:prstGeom prst="rect">
            <a:avLst/>
          </a:prstGeom>
        </p:spPr>
        <p:txBody>
          <a:bodyPr anchor="t" rtlCol="false" tIns="0" lIns="0" bIns="0" rIns="0">
            <a:spAutoFit/>
          </a:bodyPr>
          <a:lstStyle/>
          <a:p>
            <a:pPr algn="l" marL="0" indent="0" lvl="0">
              <a:lnSpc>
                <a:spcPts val="2210"/>
              </a:lnSpc>
              <a:spcBef>
                <a:spcPct val="0"/>
              </a:spcBef>
            </a:pPr>
            <a:r>
              <a:rPr lang="en-US" sz="1700" strike="noStrike" u="none">
                <a:solidFill>
                  <a:srgbClr val="2145B2"/>
                </a:solidFill>
                <a:latin typeface="Aileron"/>
                <a:ea typeface="Aileron"/>
                <a:cs typeface="Aileron"/>
                <a:sym typeface="Aileron"/>
              </a:rPr>
              <a:t>• Comparing 3 checkout flows to find which has the lowest cart abandonment rate</a:t>
            </a:r>
          </a:p>
        </p:txBody>
      </p:sp>
      <p:sp>
        <p:nvSpPr>
          <p:cNvPr name="TextBox 30" id="30"/>
          <p:cNvSpPr txBox="true"/>
          <p:nvPr/>
        </p:nvSpPr>
        <p:spPr>
          <a:xfrm rot="0">
            <a:off x="1047750" y="7496175"/>
            <a:ext cx="16192500" cy="283210"/>
          </a:xfrm>
          <a:prstGeom prst="rect">
            <a:avLst/>
          </a:prstGeom>
        </p:spPr>
        <p:txBody>
          <a:bodyPr anchor="t" rtlCol="false" tIns="0" lIns="0" bIns="0" rIns="0">
            <a:spAutoFit/>
          </a:bodyPr>
          <a:lstStyle/>
          <a:p>
            <a:pPr algn="l" marL="0" indent="0" lvl="0">
              <a:lnSpc>
                <a:spcPts val="2210"/>
              </a:lnSpc>
              <a:spcBef>
                <a:spcPct val="0"/>
              </a:spcBef>
            </a:pPr>
            <a:r>
              <a:rPr lang="en-US" sz="1700" strike="noStrike" u="none">
                <a:solidFill>
                  <a:srgbClr val="27AE60"/>
                </a:solidFill>
                <a:latin typeface="Aileron"/>
                <a:ea typeface="Aileron"/>
                <a:cs typeface="Aileron"/>
                <a:sym typeface="Aileron"/>
              </a:rPr>
              <a:t>• Testing 4 push notification strategies to maximize user engagement</a:t>
            </a:r>
          </a:p>
        </p:txBody>
      </p:sp>
      <p:sp>
        <p:nvSpPr>
          <p:cNvPr name="TextBox 31" id="31"/>
          <p:cNvSpPr txBox="true"/>
          <p:nvPr/>
        </p:nvSpPr>
        <p:spPr>
          <a:xfrm rot="0">
            <a:off x="1047750" y="7800975"/>
            <a:ext cx="16192500" cy="283210"/>
          </a:xfrm>
          <a:prstGeom prst="rect">
            <a:avLst/>
          </a:prstGeom>
        </p:spPr>
        <p:txBody>
          <a:bodyPr anchor="t" rtlCol="false" tIns="0" lIns="0" bIns="0" rIns="0">
            <a:spAutoFit/>
          </a:bodyPr>
          <a:lstStyle/>
          <a:p>
            <a:pPr algn="l" marL="0" indent="0" lvl="0">
              <a:lnSpc>
                <a:spcPts val="2210"/>
              </a:lnSpc>
              <a:spcBef>
                <a:spcPct val="0"/>
              </a:spcBef>
            </a:pPr>
            <a:r>
              <a:rPr lang="en-US" sz="1700" strike="noStrike" u="none">
                <a:solidFill>
                  <a:srgbClr val="E67E22"/>
                </a:solidFill>
                <a:latin typeface="Aileron"/>
                <a:ea typeface="Aileron"/>
                <a:cs typeface="Aileron"/>
                <a:sym typeface="Aileron"/>
              </a:rPr>
              <a:t>• Evaluating 3 recommendation algorithms on user satisfaction scores</a:t>
            </a:r>
          </a:p>
        </p:txBody>
      </p:sp>
      <p:sp>
        <p:nvSpPr>
          <p:cNvPr name="TextBox 32" id="32"/>
          <p:cNvSpPr txBox="true"/>
          <p:nvPr/>
        </p:nvSpPr>
        <p:spPr>
          <a:xfrm rot="0">
            <a:off x="1047750" y="8105775"/>
            <a:ext cx="16192500" cy="283210"/>
          </a:xfrm>
          <a:prstGeom prst="rect">
            <a:avLst/>
          </a:prstGeom>
        </p:spPr>
        <p:txBody>
          <a:bodyPr anchor="t" rtlCol="false" tIns="0" lIns="0" bIns="0" rIns="0">
            <a:spAutoFit/>
          </a:bodyPr>
          <a:lstStyle/>
          <a:p>
            <a:pPr algn="l" marL="0" indent="0" lvl="0">
              <a:lnSpc>
                <a:spcPts val="2210"/>
              </a:lnSpc>
              <a:spcBef>
                <a:spcPct val="0"/>
              </a:spcBef>
            </a:pPr>
            <a:r>
              <a:rPr lang="en-US" sz="1700" strike="noStrike" u="none">
                <a:solidFill>
                  <a:srgbClr val="8E44AD"/>
                </a:solidFill>
                <a:latin typeface="Aileron"/>
                <a:ea typeface="Aileron"/>
                <a:cs typeface="Aileron"/>
                <a:sym typeface="Aileron"/>
              </a:rPr>
              <a:t>• Comparing server response times across 3 CDN providers for your SaaS product</a:t>
            </a:r>
          </a:p>
        </p:txBody>
      </p:sp>
      <p:sp>
        <p:nvSpPr>
          <p:cNvPr name="TextBox 33" id="33"/>
          <p:cNvSpPr txBox="true"/>
          <p:nvPr/>
        </p:nvSpPr>
        <p:spPr>
          <a:xfrm rot="0">
            <a:off x="1047750" y="8410575"/>
            <a:ext cx="16192500" cy="283210"/>
          </a:xfrm>
          <a:prstGeom prst="rect">
            <a:avLst/>
          </a:prstGeom>
        </p:spPr>
        <p:txBody>
          <a:bodyPr anchor="t" rtlCol="false" tIns="0" lIns="0" bIns="0" rIns="0">
            <a:spAutoFit/>
          </a:bodyPr>
          <a:lstStyle/>
          <a:p>
            <a:pPr algn="l" marL="0" indent="0" lvl="0">
              <a:lnSpc>
                <a:spcPts val="2210"/>
              </a:lnSpc>
              <a:spcBef>
                <a:spcPct val="0"/>
              </a:spcBef>
            </a:pPr>
            <a:r>
              <a:rPr lang="en-US" sz="1700" strike="noStrike" u="none">
                <a:solidFill>
                  <a:srgbClr val="E53935"/>
                </a:solidFill>
                <a:latin typeface="Aileron"/>
                <a:ea typeface="Aileron"/>
                <a:cs typeface="Aileron"/>
                <a:sym typeface="Aileron"/>
              </a:rPr>
              <a:t>• Testing 3 onboarding flows to reduce time-to-first-value for new users</a:t>
            </a:r>
          </a:p>
        </p:txBody>
      </p:sp>
      <p:sp>
        <p:nvSpPr>
          <p:cNvPr name="TextBox 34" id="34"/>
          <p:cNvSpPr txBox="true"/>
          <p:nvPr/>
        </p:nvSpPr>
        <p:spPr>
          <a:xfrm rot="0">
            <a:off x="9715500" y="1638300"/>
            <a:ext cx="762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Discussion Format</a:t>
            </a:r>
          </a:p>
        </p:txBody>
      </p:sp>
      <p:grpSp>
        <p:nvGrpSpPr>
          <p:cNvPr name="Group 35" id="35"/>
          <p:cNvGrpSpPr/>
          <p:nvPr/>
        </p:nvGrpSpPr>
        <p:grpSpPr>
          <a:xfrm rot="0">
            <a:off x="9715500" y="2000250"/>
            <a:ext cx="428625" cy="466725"/>
            <a:chOff x="0" y="0"/>
            <a:chExt cx="571500" cy="622300"/>
          </a:xfrm>
        </p:grpSpPr>
        <p:sp>
          <p:nvSpPr>
            <p:cNvPr name="Freeform 36" id="36"/>
            <p:cNvSpPr/>
            <p:nvPr/>
          </p:nvSpPr>
          <p:spPr>
            <a:xfrm flipH="false" flipV="false" rot="0">
              <a:off x="0" y="0"/>
              <a:ext cx="571500" cy="622300"/>
            </a:xfrm>
            <a:custGeom>
              <a:avLst/>
              <a:gdLst/>
              <a:ahLst/>
              <a:cxnLst/>
              <a:rect r="r" b="b" t="t" l="l"/>
              <a:pathLst>
                <a:path h="622300" w="571500">
                  <a:moveTo>
                    <a:pt x="285750" y="0"/>
                  </a:moveTo>
                  <a:cubicBezTo>
                    <a:pt x="127935" y="0"/>
                    <a:pt x="0" y="139307"/>
                    <a:pt x="0" y="311150"/>
                  </a:cubicBezTo>
                  <a:cubicBezTo>
                    <a:pt x="0" y="482993"/>
                    <a:pt x="127935" y="622300"/>
                    <a:pt x="285750" y="622300"/>
                  </a:cubicBezTo>
                  <a:cubicBezTo>
                    <a:pt x="443565" y="622300"/>
                    <a:pt x="571500" y="482993"/>
                    <a:pt x="571500" y="311150"/>
                  </a:cubicBezTo>
                  <a:cubicBezTo>
                    <a:pt x="571500" y="139307"/>
                    <a:pt x="443565" y="0"/>
                    <a:pt x="285750" y="0"/>
                  </a:cubicBezTo>
                  <a:close/>
                </a:path>
              </a:pathLst>
            </a:custGeom>
            <a:solidFill>
              <a:srgbClr val="1A2E5A"/>
            </a:solidFill>
          </p:spPr>
        </p:sp>
        <p:sp>
          <p:nvSpPr>
            <p:cNvPr name="TextBox 37" id="37"/>
            <p:cNvSpPr txBox="true"/>
            <p:nvPr/>
          </p:nvSpPr>
          <p:spPr>
            <a:xfrm>
              <a:off x="0" y="-66675"/>
              <a:ext cx="571500" cy="688975"/>
            </a:xfrm>
            <a:prstGeom prst="rect">
              <a:avLst/>
            </a:prstGeom>
          </p:spPr>
          <p:txBody>
            <a:bodyPr anchor="ctr" rtlCol="false" tIns="50800" lIns="50800" bIns="50800" rIns="50800"/>
            <a:lstStyle/>
            <a:p>
              <a:pPr algn="ctr" marL="0" indent="0" lvl="0">
                <a:lnSpc>
                  <a:spcPts val="2520"/>
                </a:lnSpc>
                <a:spcBef>
                  <a:spcPct val="0"/>
                </a:spcBef>
              </a:pPr>
              <a:r>
                <a:rPr lang="en-US" sz="1800" strike="noStrike" u="none">
                  <a:solidFill>
                    <a:srgbClr val="FFFFFF"/>
                  </a:solidFill>
                  <a:latin typeface="Telegraf"/>
                  <a:ea typeface="Telegraf"/>
                  <a:cs typeface="Telegraf"/>
                  <a:sym typeface="Telegraf"/>
                </a:rPr>
                <a:t>1</a:t>
              </a:r>
            </a:p>
          </p:txBody>
        </p:sp>
      </p:grpSp>
      <p:sp>
        <p:nvSpPr>
          <p:cNvPr name="TextBox 38" id="38"/>
          <p:cNvSpPr txBox="true"/>
          <p:nvPr/>
        </p:nvSpPr>
        <p:spPr>
          <a:xfrm rot="0">
            <a:off x="10287000" y="2076450"/>
            <a:ext cx="6667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333333"/>
                </a:solidFill>
                <a:latin typeface="Aileron"/>
                <a:ea typeface="Aileron"/>
                <a:cs typeface="Aileron"/>
                <a:sym typeface="Aileron"/>
              </a:rPr>
              <a:t>Identify a digital product/service you use daily</a:t>
            </a:r>
          </a:p>
        </p:txBody>
      </p:sp>
      <p:grpSp>
        <p:nvGrpSpPr>
          <p:cNvPr name="Group 39" id="39"/>
          <p:cNvGrpSpPr/>
          <p:nvPr/>
        </p:nvGrpSpPr>
        <p:grpSpPr>
          <a:xfrm rot="0">
            <a:off x="9715500" y="2571750"/>
            <a:ext cx="428625" cy="466725"/>
            <a:chOff x="0" y="0"/>
            <a:chExt cx="571500" cy="622300"/>
          </a:xfrm>
        </p:grpSpPr>
        <p:sp>
          <p:nvSpPr>
            <p:cNvPr name="Freeform 40" id="40"/>
            <p:cNvSpPr/>
            <p:nvPr/>
          </p:nvSpPr>
          <p:spPr>
            <a:xfrm flipH="false" flipV="false" rot="0">
              <a:off x="0" y="0"/>
              <a:ext cx="571500" cy="622300"/>
            </a:xfrm>
            <a:custGeom>
              <a:avLst/>
              <a:gdLst/>
              <a:ahLst/>
              <a:cxnLst/>
              <a:rect r="r" b="b" t="t" l="l"/>
              <a:pathLst>
                <a:path h="622300" w="571500">
                  <a:moveTo>
                    <a:pt x="285750" y="0"/>
                  </a:moveTo>
                  <a:cubicBezTo>
                    <a:pt x="127935" y="0"/>
                    <a:pt x="0" y="139307"/>
                    <a:pt x="0" y="311150"/>
                  </a:cubicBezTo>
                  <a:cubicBezTo>
                    <a:pt x="0" y="482993"/>
                    <a:pt x="127935" y="622300"/>
                    <a:pt x="285750" y="622300"/>
                  </a:cubicBezTo>
                  <a:cubicBezTo>
                    <a:pt x="443565" y="622300"/>
                    <a:pt x="571500" y="482993"/>
                    <a:pt x="571500" y="311150"/>
                  </a:cubicBezTo>
                  <a:cubicBezTo>
                    <a:pt x="571500" y="139307"/>
                    <a:pt x="443565" y="0"/>
                    <a:pt x="285750" y="0"/>
                  </a:cubicBezTo>
                  <a:close/>
                </a:path>
              </a:pathLst>
            </a:custGeom>
            <a:solidFill>
              <a:srgbClr val="1A2E5A"/>
            </a:solidFill>
          </p:spPr>
        </p:sp>
        <p:sp>
          <p:nvSpPr>
            <p:cNvPr name="TextBox 41" id="41"/>
            <p:cNvSpPr txBox="true"/>
            <p:nvPr/>
          </p:nvSpPr>
          <p:spPr>
            <a:xfrm>
              <a:off x="0" y="-66675"/>
              <a:ext cx="571500" cy="688975"/>
            </a:xfrm>
            <a:prstGeom prst="rect">
              <a:avLst/>
            </a:prstGeom>
          </p:spPr>
          <p:txBody>
            <a:bodyPr anchor="ctr" rtlCol="false" tIns="50800" lIns="50800" bIns="50800" rIns="50800"/>
            <a:lstStyle/>
            <a:p>
              <a:pPr algn="ctr" marL="0" indent="0" lvl="0">
                <a:lnSpc>
                  <a:spcPts val="2520"/>
                </a:lnSpc>
                <a:spcBef>
                  <a:spcPct val="0"/>
                </a:spcBef>
              </a:pPr>
              <a:r>
                <a:rPr lang="en-US" sz="1800" strike="noStrike" u="none">
                  <a:solidFill>
                    <a:srgbClr val="FFFFFF"/>
                  </a:solidFill>
                  <a:latin typeface="Telegraf"/>
                  <a:ea typeface="Telegraf"/>
                  <a:cs typeface="Telegraf"/>
                  <a:sym typeface="Telegraf"/>
                </a:rPr>
                <a:t>2</a:t>
              </a:r>
            </a:p>
          </p:txBody>
        </p:sp>
      </p:grpSp>
      <p:sp>
        <p:nvSpPr>
          <p:cNvPr name="TextBox 42" id="42"/>
          <p:cNvSpPr txBox="true"/>
          <p:nvPr/>
        </p:nvSpPr>
        <p:spPr>
          <a:xfrm rot="0">
            <a:off x="10287000" y="2647950"/>
            <a:ext cx="6667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333333"/>
                </a:solidFill>
                <a:latin typeface="Aileron"/>
                <a:ea typeface="Aileron"/>
                <a:cs typeface="Aileron"/>
                <a:sym typeface="Aileron"/>
              </a:rPr>
              <a:t>Define 3+ groups you could compare (designs, features, configs)</a:t>
            </a:r>
          </a:p>
        </p:txBody>
      </p:sp>
      <p:grpSp>
        <p:nvGrpSpPr>
          <p:cNvPr name="Group 43" id="43"/>
          <p:cNvGrpSpPr/>
          <p:nvPr/>
        </p:nvGrpSpPr>
        <p:grpSpPr>
          <a:xfrm rot="0">
            <a:off x="9715500" y="3143250"/>
            <a:ext cx="428625" cy="466725"/>
            <a:chOff x="0" y="0"/>
            <a:chExt cx="571500" cy="622300"/>
          </a:xfrm>
        </p:grpSpPr>
        <p:sp>
          <p:nvSpPr>
            <p:cNvPr name="Freeform 44" id="44"/>
            <p:cNvSpPr/>
            <p:nvPr/>
          </p:nvSpPr>
          <p:spPr>
            <a:xfrm flipH="false" flipV="false" rot="0">
              <a:off x="0" y="0"/>
              <a:ext cx="571500" cy="622300"/>
            </a:xfrm>
            <a:custGeom>
              <a:avLst/>
              <a:gdLst/>
              <a:ahLst/>
              <a:cxnLst/>
              <a:rect r="r" b="b" t="t" l="l"/>
              <a:pathLst>
                <a:path h="622300" w="571500">
                  <a:moveTo>
                    <a:pt x="285750" y="0"/>
                  </a:moveTo>
                  <a:cubicBezTo>
                    <a:pt x="127935" y="0"/>
                    <a:pt x="0" y="139307"/>
                    <a:pt x="0" y="311150"/>
                  </a:cubicBezTo>
                  <a:cubicBezTo>
                    <a:pt x="0" y="482993"/>
                    <a:pt x="127935" y="622300"/>
                    <a:pt x="285750" y="622300"/>
                  </a:cubicBezTo>
                  <a:cubicBezTo>
                    <a:pt x="443565" y="622300"/>
                    <a:pt x="571500" y="482993"/>
                    <a:pt x="571500" y="311150"/>
                  </a:cubicBezTo>
                  <a:cubicBezTo>
                    <a:pt x="571500" y="139307"/>
                    <a:pt x="443565" y="0"/>
                    <a:pt x="285750" y="0"/>
                  </a:cubicBezTo>
                  <a:close/>
                </a:path>
              </a:pathLst>
            </a:custGeom>
            <a:solidFill>
              <a:srgbClr val="1A2E5A"/>
            </a:solidFill>
          </p:spPr>
        </p:sp>
        <p:sp>
          <p:nvSpPr>
            <p:cNvPr name="TextBox 45" id="45"/>
            <p:cNvSpPr txBox="true"/>
            <p:nvPr/>
          </p:nvSpPr>
          <p:spPr>
            <a:xfrm>
              <a:off x="0" y="-66675"/>
              <a:ext cx="571500" cy="688975"/>
            </a:xfrm>
            <a:prstGeom prst="rect">
              <a:avLst/>
            </a:prstGeom>
          </p:spPr>
          <p:txBody>
            <a:bodyPr anchor="ctr" rtlCol="false" tIns="50800" lIns="50800" bIns="50800" rIns="50800"/>
            <a:lstStyle/>
            <a:p>
              <a:pPr algn="ctr" marL="0" indent="0" lvl="0">
                <a:lnSpc>
                  <a:spcPts val="2520"/>
                </a:lnSpc>
                <a:spcBef>
                  <a:spcPct val="0"/>
                </a:spcBef>
              </a:pPr>
              <a:r>
                <a:rPr lang="en-US" sz="1800" strike="noStrike" u="none">
                  <a:solidFill>
                    <a:srgbClr val="FFFFFF"/>
                  </a:solidFill>
                  <a:latin typeface="Telegraf"/>
                  <a:ea typeface="Telegraf"/>
                  <a:cs typeface="Telegraf"/>
                  <a:sym typeface="Telegraf"/>
                </a:rPr>
                <a:t>3</a:t>
              </a:r>
            </a:p>
          </p:txBody>
        </p:sp>
      </p:grpSp>
      <p:sp>
        <p:nvSpPr>
          <p:cNvPr name="TextBox 46" id="46"/>
          <p:cNvSpPr txBox="true"/>
          <p:nvPr/>
        </p:nvSpPr>
        <p:spPr>
          <a:xfrm rot="0">
            <a:off x="10287000" y="3219450"/>
            <a:ext cx="6667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333333"/>
                </a:solidFill>
                <a:latin typeface="Aileron"/>
                <a:ea typeface="Aileron"/>
                <a:cs typeface="Aileron"/>
                <a:sym typeface="Aileron"/>
              </a:rPr>
              <a:t>Choose a measurable outcome (time, satisfaction, conversion)</a:t>
            </a:r>
          </a:p>
        </p:txBody>
      </p:sp>
      <p:grpSp>
        <p:nvGrpSpPr>
          <p:cNvPr name="Group 47" id="47"/>
          <p:cNvGrpSpPr/>
          <p:nvPr/>
        </p:nvGrpSpPr>
        <p:grpSpPr>
          <a:xfrm rot="0">
            <a:off x="9715500" y="3714750"/>
            <a:ext cx="428625" cy="466725"/>
            <a:chOff x="0" y="0"/>
            <a:chExt cx="571500" cy="622300"/>
          </a:xfrm>
        </p:grpSpPr>
        <p:sp>
          <p:nvSpPr>
            <p:cNvPr name="Freeform 48" id="48"/>
            <p:cNvSpPr/>
            <p:nvPr/>
          </p:nvSpPr>
          <p:spPr>
            <a:xfrm flipH="false" flipV="false" rot="0">
              <a:off x="0" y="0"/>
              <a:ext cx="571500" cy="622300"/>
            </a:xfrm>
            <a:custGeom>
              <a:avLst/>
              <a:gdLst/>
              <a:ahLst/>
              <a:cxnLst/>
              <a:rect r="r" b="b" t="t" l="l"/>
              <a:pathLst>
                <a:path h="622300" w="571500">
                  <a:moveTo>
                    <a:pt x="285750" y="0"/>
                  </a:moveTo>
                  <a:cubicBezTo>
                    <a:pt x="127935" y="0"/>
                    <a:pt x="0" y="139307"/>
                    <a:pt x="0" y="311150"/>
                  </a:cubicBezTo>
                  <a:cubicBezTo>
                    <a:pt x="0" y="482993"/>
                    <a:pt x="127935" y="622300"/>
                    <a:pt x="285750" y="622300"/>
                  </a:cubicBezTo>
                  <a:cubicBezTo>
                    <a:pt x="443565" y="622300"/>
                    <a:pt x="571500" y="482993"/>
                    <a:pt x="571500" y="311150"/>
                  </a:cubicBezTo>
                  <a:cubicBezTo>
                    <a:pt x="571500" y="139307"/>
                    <a:pt x="443565" y="0"/>
                    <a:pt x="285750" y="0"/>
                  </a:cubicBezTo>
                  <a:close/>
                </a:path>
              </a:pathLst>
            </a:custGeom>
            <a:solidFill>
              <a:srgbClr val="1A2E5A"/>
            </a:solidFill>
          </p:spPr>
        </p:sp>
        <p:sp>
          <p:nvSpPr>
            <p:cNvPr name="TextBox 49" id="49"/>
            <p:cNvSpPr txBox="true"/>
            <p:nvPr/>
          </p:nvSpPr>
          <p:spPr>
            <a:xfrm>
              <a:off x="0" y="-66675"/>
              <a:ext cx="571500" cy="688975"/>
            </a:xfrm>
            <a:prstGeom prst="rect">
              <a:avLst/>
            </a:prstGeom>
          </p:spPr>
          <p:txBody>
            <a:bodyPr anchor="ctr" rtlCol="false" tIns="50800" lIns="50800" bIns="50800" rIns="50800"/>
            <a:lstStyle/>
            <a:p>
              <a:pPr algn="ctr" marL="0" indent="0" lvl="0">
                <a:lnSpc>
                  <a:spcPts val="2520"/>
                </a:lnSpc>
                <a:spcBef>
                  <a:spcPct val="0"/>
                </a:spcBef>
              </a:pPr>
              <a:r>
                <a:rPr lang="en-US" sz="1800" strike="noStrike" u="none">
                  <a:solidFill>
                    <a:srgbClr val="FFFFFF"/>
                  </a:solidFill>
                  <a:latin typeface="Telegraf"/>
                  <a:ea typeface="Telegraf"/>
                  <a:cs typeface="Telegraf"/>
                  <a:sym typeface="Telegraf"/>
                </a:rPr>
                <a:t>4</a:t>
              </a:r>
            </a:p>
          </p:txBody>
        </p:sp>
      </p:grpSp>
      <p:sp>
        <p:nvSpPr>
          <p:cNvPr name="TextBox 50" id="50"/>
          <p:cNvSpPr txBox="true"/>
          <p:nvPr/>
        </p:nvSpPr>
        <p:spPr>
          <a:xfrm rot="0">
            <a:off x="10287000" y="3790950"/>
            <a:ext cx="6667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333333"/>
                </a:solidFill>
                <a:latin typeface="Aileron"/>
                <a:ea typeface="Aileron"/>
                <a:cs typeface="Aileron"/>
                <a:sym typeface="Aileron"/>
              </a:rPr>
              <a:t>Explain how ANOVA would help make a better decision</a:t>
            </a:r>
          </a:p>
        </p:txBody>
      </p:sp>
      <p:grpSp>
        <p:nvGrpSpPr>
          <p:cNvPr name="Group 51" id="51"/>
          <p:cNvGrpSpPr/>
          <p:nvPr/>
        </p:nvGrpSpPr>
        <p:grpSpPr>
          <a:xfrm rot="0">
            <a:off x="952500" y="8953500"/>
            <a:ext cx="16383000" cy="666750"/>
            <a:chOff x="0" y="0"/>
            <a:chExt cx="21844000" cy="889000"/>
          </a:xfrm>
        </p:grpSpPr>
        <p:sp>
          <p:nvSpPr>
            <p:cNvPr name="Freeform 52" id="52"/>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1A2E5A"/>
            </a:solidFill>
          </p:spPr>
        </p:sp>
      </p:grpSp>
      <p:sp>
        <p:nvSpPr>
          <p:cNvPr name="TextBox 53" id="53"/>
          <p:cNvSpPr txBox="true"/>
          <p:nvPr/>
        </p:nvSpPr>
        <p:spPr>
          <a:xfrm rot="0">
            <a:off x="1524000" y="9134475"/>
            <a:ext cx="152400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Telegraf Bold"/>
                <a:ea typeface="Telegraf Bold"/>
                <a:cs typeface="Telegraf Bold"/>
                <a:sym typeface="Telegraf Bold"/>
              </a:rPr>
              <a:t>ANOVA transforms product decisions from opinion-based to evidence-based. Every digital product can benefit.</a:t>
            </a:r>
          </a:p>
        </p:txBody>
      </p:sp>
      <p:sp>
        <p:nvSpPr>
          <p:cNvPr name="TextBox 54" id="54"/>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37.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Assignment</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37</a:t>
            </a:r>
          </a:p>
        </p:txBody>
      </p:sp>
      <p:sp>
        <p:nvSpPr>
          <p:cNvPr name="TextBox 6" id="6"/>
          <p:cNvSpPr txBox="true"/>
          <p:nvPr/>
        </p:nvSpPr>
        <p:spPr>
          <a:xfrm rot="0">
            <a:off x="952500" y="1038225"/>
            <a:ext cx="16383000" cy="337185"/>
          </a:xfrm>
          <a:prstGeom prst="rect">
            <a:avLst/>
          </a:prstGeom>
        </p:spPr>
        <p:txBody>
          <a:bodyPr anchor="t" rtlCol="false" tIns="0" lIns="0" bIns="0" rIns="0">
            <a:spAutoFit/>
          </a:bodyPr>
          <a:lstStyle/>
          <a:p>
            <a:pPr algn="l" marL="0" indent="0" lvl="0">
              <a:lnSpc>
                <a:spcPts val="2849"/>
              </a:lnSpc>
              <a:spcBef>
                <a:spcPct val="0"/>
              </a:spcBef>
            </a:pPr>
            <a:r>
              <a:rPr lang="en-US" sz="1899" strike="noStrike" u="none">
                <a:solidFill>
                  <a:srgbClr val="444444"/>
                </a:solidFill>
                <a:latin typeface="Aileron"/>
                <a:ea typeface="Aileron"/>
                <a:cs typeface="Aileron"/>
                <a:sym typeface="Aileron"/>
              </a:rPr>
              <a:t>Complete the following steps to demonstrate your understanding of One-Way ANOVA.</a:t>
            </a:r>
          </a:p>
        </p:txBody>
      </p:sp>
      <p:grpSp>
        <p:nvGrpSpPr>
          <p:cNvPr name="Group 7" id="7"/>
          <p:cNvGrpSpPr/>
          <p:nvPr/>
        </p:nvGrpSpPr>
        <p:grpSpPr>
          <a:xfrm rot="0">
            <a:off x="952500" y="1857375"/>
            <a:ext cx="571500" cy="571500"/>
            <a:chOff x="0" y="0"/>
            <a:chExt cx="762000" cy="762000"/>
          </a:xfrm>
        </p:grpSpPr>
        <p:sp>
          <p:nvSpPr>
            <p:cNvPr name="Freeform 8" id="8"/>
            <p:cNvSpPr/>
            <p:nvPr/>
          </p:nvSpPr>
          <p:spPr>
            <a:xfrm flipH="false" flipV="false" rot="0">
              <a:off x="0" y="0"/>
              <a:ext cx="762000" cy="762000"/>
            </a:xfrm>
            <a:custGeom>
              <a:avLst/>
              <a:gdLst/>
              <a:ahLst/>
              <a:cxnLst/>
              <a:rect r="r" b="b" t="t" l="l"/>
              <a:pathLst>
                <a:path h="762000" w="762000">
                  <a:moveTo>
                    <a:pt x="381000" y="0"/>
                  </a:moveTo>
                  <a:cubicBezTo>
                    <a:pt x="170580" y="0"/>
                    <a:pt x="0" y="170580"/>
                    <a:pt x="0" y="381000"/>
                  </a:cubicBezTo>
                  <a:cubicBezTo>
                    <a:pt x="0" y="591420"/>
                    <a:pt x="170580" y="762000"/>
                    <a:pt x="381000" y="762000"/>
                  </a:cubicBezTo>
                  <a:cubicBezTo>
                    <a:pt x="591420" y="762000"/>
                    <a:pt x="762000" y="591420"/>
                    <a:pt x="762000" y="381000"/>
                  </a:cubicBezTo>
                  <a:cubicBezTo>
                    <a:pt x="762000" y="170580"/>
                    <a:pt x="591420" y="0"/>
                    <a:pt x="381000" y="0"/>
                  </a:cubicBezTo>
                  <a:close/>
                </a:path>
              </a:pathLst>
            </a:custGeom>
            <a:solidFill>
              <a:srgbClr val="2145B2"/>
            </a:solidFill>
          </p:spPr>
        </p:sp>
        <p:sp>
          <p:nvSpPr>
            <p:cNvPr name="TextBox 9" id="9"/>
            <p:cNvSpPr txBox="true"/>
            <p:nvPr/>
          </p:nvSpPr>
          <p:spPr>
            <a:xfrm>
              <a:off x="0" y="-76200"/>
              <a:ext cx="762000" cy="838200"/>
            </a:xfrm>
            <a:prstGeom prst="rect">
              <a:avLst/>
            </a:prstGeom>
          </p:spPr>
          <p:txBody>
            <a:bodyPr anchor="ctr" rtlCol="false" tIns="50800" lIns="50800" bIns="50800" rIns="50800"/>
            <a:lstStyle/>
            <a:p>
              <a:pPr algn="ctr" marL="0" indent="0" lvl="0">
                <a:lnSpc>
                  <a:spcPts val="2800"/>
                </a:lnSpc>
                <a:spcBef>
                  <a:spcPct val="0"/>
                </a:spcBef>
              </a:pPr>
              <a:r>
                <a:rPr lang="en-US" sz="2000" strike="noStrike" u="none">
                  <a:solidFill>
                    <a:srgbClr val="FFFFFF"/>
                  </a:solidFill>
                  <a:latin typeface="Telegraf"/>
                  <a:ea typeface="Telegraf"/>
                  <a:cs typeface="Telegraf"/>
                  <a:sym typeface="Telegraf"/>
                </a:rPr>
                <a:t>01</a:t>
              </a:r>
            </a:p>
          </p:txBody>
        </p:sp>
      </p:grpSp>
      <p:grpSp>
        <p:nvGrpSpPr>
          <p:cNvPr name="Group 10" id="10"/>
          <p:cNvGrpSpPr/>
          <p:nvPr/>
        </p:nvGrpSpPr>
        <p:grpSpPr>
          <a:xfrm rot="0">
            <a:off x="1666875" y="1666875"/>
            <a:ext cx="7048500" cy="952500"/>
            <a:chOff x="0" y="0"/>
            <a:chExt cx="9398000" cy="1270000"/>
          </a:xfrm>
        </p:grpSpPr>
        <p:sp>
          <p:nvSpPr>
            <p:cNvPr name="Freeform 11" id="11"/>
            <p:cNvSpPr/>
            <p:nvPr/>
          </p:nvSpPr>
          <p:spPr>
            <a:xfrm flipH="false" flipV="false" rot="0">
              <a:off x="0" y="0"/>
              <a:ext cx="9398000" cy="1270000"/>
            </a:xfrm>
            <a:custGeom>
              <a:avLst/>
              <a:gdLst/>
              <a:ahLst/>
              <a:cxnLst/>
              <a:rect r="r" b="b" t="t" l="l"/>
              <a:pathLst>
                <a:path h="1270000" w="9398000">
                  <a:moveTo>
                    <a:pt x="127000" y="0"/>
                  </a:moveTo>
                  <a:lnTo>
                    <a:pt x="9271000" y="0"/>
                  </a:lnTo>
                  <a:cubicBezTo>
                    <a:pt x="9341140" y="0"/>
                    <a:pt x="9398000" y="56860"/>
                    <a:pt x="9398000" y="127000"/>
                  </a:cubicBezTo>
                  <a:lnTo>
                    <a:pt x="9398000" y="1143000"/>
                  </a:lnTo>
                  <a:cubicBezTo>
                    <a:pt x="9398000" y="1213140"/>
                    <a:pt x="9341140" y="1270000"/>
                    <a:pt x="9271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FFFFFF"/>
            </a:solidFill>
            <a:ln w="28575" cap="sq">
              <a:solidFill>
                <a:srgbClr val="2145B2"/>
              </a:solidFill>
              <a:prstDash val="solid"/>
              <a:miter/>
            </a:ln>
          </p:spPr>
        </p:sp>
      </p:grpSp>
      <p:sp>
        <p:nvSpPr>
          <p:cNvPr name="TextBox 12" id="12"/>
          <p:cNvSpPr txBox="true"/>
          <p:nvPr/>
        </p:nvSpPr>
        <p:spPr>
          <a:xfrm rot="0">
            <a:off x="1809750" y="1762125"/>
            <a:ext cx="6762750" cy="27432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2145B2"/>
                </a:solidFill>
                <a:latin typeface="Telegraf Bold"/>
                <a:ea typeface="Telegraf Bold"/>
                <a:cs typeface="Telegraf Bold"/>
                <a:sym typeface="Telegraf Bold"/>
              </a:rPr>
              <a:t>Collect Simple Grouped Data</a:t>
            </a:r>
          </a:p>
        </p:txBody>
      </p:sp>
      <p:sp>
        <p:nvSpPr>
          <p:cNvPr name="TextBox 13" id="13"/>
          <p:cNvSpPr txBox="true"/>
          <p:nvPr/>
        </p:nvSpPr>
        <p:spPr>
          <a:xfrm rot="0">
            <a:off x="1809750" y="2028825"/>
            <a:ext cx="6762750" cy="458470"/>
          </a:xfrm>
          <a:prstGeom prst="rect">
            <a:avLst/>
          </a:prstGeom>
        </p:spPr>
        <p:txBody>
          <a:bodyPr anchor="t" rtlCol="false" tIns="0" lIns="0" bIns="0" rIns="0">
            <a:spAutoFit/>
          </a:bodyPr>
          <a:lstStyle/>
          <a:p>
            <a:pPr algn="l" marL="0" indent="0" lvl="0">
              <a:lnSpc>
                <a:spcPts val="1820"/>
              </a:lnSpc>
              <a:spcBef>
                <a:spcPct val="0"/>
              </a:spcBef>
            </a:pPr>
            <a:r>
              <a:rPr lang="en-US" sz="1400" strike="noStrike" u="none">
                <a:solidFill>
                  <a:srgbClr val="333333"/>
                </a:solidFill>
                <a:latin typeface="Aileron"/>
                <a:ea typeface="Aileron"/>
                <a:cs typeface="Aileron"/>
                <a:sym typeface="Aileron"/>
              </a:rPr>
              <a:t>Gather numeric data for at least 3 groups (e.g., satisfaction scores for 3 app designs, response times for 3 servers).</a:t>
            </a:r>
          </a:p>
        </p:txBody>
      </p:sp>
      <p:grpSp>
        <p:nvGrpSpPr>
          <p:cNvPr name="Group 14" id="14"/>
          <p:cNvGrpSpPr/>
          <p:nvPr/>
        </p:nvGrpSpPr>
        <p:grpSpPr>
          <a:xfrm rot="0">
            <a:off x="952500" y="3000375"/>
            <a:ext cx="571500" cy="571500"/>
            <a:chOff x="0" y="0"/>
            <a:chExt cx="762000" cy="762000"/>
          </a:xfrm>
        </p:grpSpPr>
        <p:sp>
          <p:nvSpPr>
            <p:cNvPr name="Freeform 15" id="15"/>
            <p:cNvSpPr/>
            <p:nvPr/>
          </p:nvSpPr>
          <p:spPr>
            <a:xfrm flipH="false" flipV="false" rot="0">
              <a:off x="0" y="0"/>
              <a:ext cx="762000" cy="762000"/>
            </a:xfrm>
            <a:custGeom>
              <a:avLst/>
              <a:gdLst/>
              <a:ahLst/>
              <a:cxnLst/>
              <a:rect r="r" b="b" t="t" l="l"/>
              <a:pathLst>
                <a:path h="762000" w="762000">
                  <a:moveTo>
                    <a:pt x="381000" y="0"/>
                  </a:moveTo>
                  <a:cubicBezTo>
                    <a:pt x="170580" y="0"/>
                    <a:pt x="0" y="170580"/>
                    <a:pt x="0" y="381000"/>
                  </a:cubicBezTo>
                  <a:cubicBezTo>
                    <a:pt x="0" y="591420"/>
                    <a:pt x="170580" y="762000"/>
                    <a:pt x="381000" y="762000"/>
                  </a:cubicBezTo>
                  <a:cubicBezTo>
                    <a:pt x="591420" y="762000"/>
                    <a:pt x="762000" y="591420"/>
                    <a:pt x="762000" y="381000"/>
                  </a:cubicBezTo>
                  <a:cubicBezTo>
                    <a:pt x="762000" y="170580"/>
                    <a:pt x="591420" y="0"/>
                    <a:pt x="381000" y="0"/>
                  </a:cubicBezTo>
                  <a:close/>
                </a:path>
              </a:pathLst>
            </a:custGeom>
            <a:solidFill>
              <a:srgbClr val="27AE60"/>
            </a:solidFill>
          </p:spPr>
        </p:sp>
        <p:sp>
          <p:nvSpPr>
            <p:cNvPr name="TextBox 16" id="16"/>
            <p:cNvSpPr txBox="true"/>
            <p:nvPr/>
          </p:nvSpPr>
          <p:spPr>
            <a:xfrm>
              <a:off x="0" y="-76200"/>
              <a:ext cx="762000" cy="838200"/>
            </a:xfrm>
            <a:prstGeom prst="rect">
              <a:avLst/>
            </a:prstGeom>
          </p:spPr>
          <p:txBody>
            <a:bodyPr anchor="ctr" rtlCol="false" tIns="50800" lIns="50800" bIns="50800" rIns="50800"/>
            <a:lstStyle/>
            <a:p>
              <a:pPr algn="ctr" marL="0" indent="0" lvl="0">
                <a:lnSpc>
                  <a:spcPts val="2800"/>
                </a:lnSpc>
                <a:spcBef>
                  <a:spcPct val="0"/>
                </a:spcBef>
              </a:pPr>
              <a:r>
                <a:rPr lang="en-US" sz="2000" strike="noStrike" u="none">
                  <a:solidFill>
                    <a:srgbClr val="FFFFFF"/>
                  </a:solidFill>
                  <a:latin typeface="Telegraf"/>
                  <a:ea typeface="Telegraf"/>
                  <a:cs typeface="Telegraf"/>
                  <a:sym typeface="Telegraf"/>
                </a:rPr>
                <a:t>02</a:t>
              </a:r>
            </a:p>
          </p:txBody>
        </p:sp>
      </p:grpSp>
      <p:grpSp>
        <p:nvGrpSpPr>
          <p:cNvPr name="Group 17" id="17"/>
          <p:cNvGrpSpPr/>
          <p:nvPr/>
        </p:nvGrpSpPr>
        <p:grpSpPr>
          <a:xfrm rot="0">
            <a:off x="1666875" y="2809875"/>
            <a:ext cx="7048500" cy="952500"/>
            <a:chOff x="0" y="0"/>
            <a:chExt cx="9398000" cy="1270000"/>
          </a:xfrm>
        </p:grpSpPr>
        <p:sp>
          <p:nvSpPr>
            <p:cNvPr name="Freeform 18" id="18"/>
            <p:cNvSpPr/>
            <p:nvPr/>
          </p:nvSpPr>
          <p:spPr>
            <a:xfrm flipH="false" flipV="false" rot="0">
              <a:off x="0" y="0"/>
              <a:ext cx="9398000" cy="1270000"/>
            </a:xfrm>
            <a:custGeom>
              <a:avLst/>
              <a:gdLst/>
              <a:ahLst/>
              <a:cxnLst/>
              <a:rect r="r" b="b" t="t" l="l"/>
              <a:pathLst>
                <a:path h="1270000" w="9398000">
                  <a:moveTo>
                    <a:pt x="127000" y="0"/>
                  </a:moveTo>
                  <a:lnTo>
                    <a:pt x="9271000" y="0"/>
                  </a:lnTo>
                  <a:cubicBezTo>
                    <a:pt x="9341140" y="0"/>
                    <a:pt x="9398000" y="56860"/>
                    <a:pt x="9398000" y="127000"/>
                  </a:cubicBezTo>
                  <a:lnTo>
                    <a:pt x="9398000" y="1143000"/>
                  </a:lnTo>
                  <a:cubicBezTo>
                    <a:pt x="9398000" y="1213140"/>
                    <a:pt x="9341140" y="1270000"/>
                    <a:pt x="9271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FFFFFF"/>
            </a:solidFill>
            <a:ln w="28575" cap="sq">
              <a:solidFill>
                <a:srgbClr val="27AE60"/>
              </a:solidFill>
              <a:prstDash val="solid"/>
              <a:miter/>
            </a:ln>
          </p:spPr>
        </p:sp>
      </p:grpSp>
      <p:sp>
        <p:nvSpPr>
          <p:cNvPr name="TextBox 19" id="19"/>
          <p:cNvSpPr txBox="true"/>
          <p:nvPr/>
        </p:nvSpPr>
        <p:spPr>
          <a:xfrm rot="0">
            <a:off x="1809750" y="2905125"/>
            <a:ext cx="6762750" cy="27432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27AE60"/>
                </a:solidFill>
                <a:latin typeface="Telegraf Bold"/>
                <a:ea typeface="Telegraf Bold"/>
                <a:cs typeface="Telegraf Bold"/>
                <a:sym typeface="Telegraf Bold"/>
              </a:rPr>
              <a:t>Compare at Least 3 Groups</a:t>
            </a:r>
          </a:p>
        </p:txBody>
      </p:sp>
      <p:sp>
        <p:nvSpPr>
          <p:cNvPr name="TextBox 20" id="20"/>
          <p:cNvSpPr txBox="true"/>
          <p:nvPr/>
        </p:nvSpPr>
        <p:spPr>
          <a:xfrm rot="0">
            <a:off x="1809750" y="3171825"/>
            <a:ext cx="6762750" cy="458470"/>
          </a:xfrm>
          <a:prstGeom prst="rect">
            <a:avLst/>
          </a:prstGeom>
        </p:spPr>
        <p:txBody>
          <a:bodyPr anchor="t" rtlCol="false" tIns="0" lIns="0" bIns="0" rIns="0">
            <a:spAutoFit/>
          </a:bodyPr>
          <a:lstStyle/>
          <a:p>
            <a:pPr algn="l" marL="0" indent="0" lvl="0">
              <a:lnSpc>
                <a:spcPts val="1820"/>
              </a:lnSpc>
              <a:spcBef>
                <a:spcPct val="0"/>
              </a:spcBef>
            </a:pPr>
            <a:r>
              <a:rPr lang="en-US" sz="1400" strike="noStrike" u="none">
                <a:solidFill>
                  <a:srgbClr val="333333"/>
                </a:solidFill>
                <a:latin typeface="Aileron"/>
                <a:ea typeface="Aileron"/>
                <a:cs typeface="Aileron"/>
                <a:sym typeface="Aileron"/>
              </a:rPr>
              <a:t>Ensure your dataset has 3+ independent groups with the same measured variable. Label each group clearly.</a:t>
            </a:r>
          </a:p>
        </p:txBody>
      </p:sp>
      <p:grpSp>
        <p:nvGrpSpPr>
          <p:cNvPr name="Group 21" id="21"/>
          <p:cNvGrpSpPr/>
          <p:nvPr/>
        </p:nvGrpSpPr>
        <p:grpSpPr>
          <a:xfrm rot="0">
            <a:off x="952500" y="4143375"/>
            <a:ext cx="571500" cy="571500"/>
            <a:chOff x="0" y="0"/>
            <a:chExt cx="762000" cy="762000"/>
          </a:xfrm>
        </p:grpSpPr>
        <p:sp>
          <p:nvSpPr>
            <p:cNvPr name="Freeform 22" id="22"/>
            <p:cNvSpPr/>
            <p:nvPr/>
          </p:nvSpPr>
          <p:spPr>
            <a:xfrm flipH="false" flipV="false" rot="0">
              <a:off x="0" y="0"/>
              <a:ext cx="762000" cy="762000"/>
            </a:xfrm>
            <a:custGeom>
              <a:avLst/>
              <a:gdLst/>
              <a:ahLst/>
              <a:cxnLst/>
              <a:rect r="r" b="b" t="t" l="l"/>
              <a:pathLst>
                <a:path h="762000" w="762000">
                  <a:moveTo>
                    <a:pt x="381000" y="0"/>
                  </a:moveTo>
                  <a:cubicBezTo>
                    <a:pt x="170580" y="0"/>
                    <a:pt x="0" y="170580"/>
                    <a:pt x="0" y="381000"/>
                  </a:cubicBezTo>
                  <a:cubicBezTo>
                    <a:pt x="0" y="591420"/>
                    <a:pt x="170580" y="762000"/>
                    <a:pt x="381000" y="762000"/>
                  </a:cubicBezTo>
                  <a:cubicBezTo>
                    <a:pt x="591420" y="762000"/>
                    <a:pt x="762000" y="591420"/>
                    <a:pt x="762000" y="381000"/>
                  </a:cubicBezTo>
                  <a:cubicBezTo>
                    <a:pt x="762000" y="170580"/>
                    <a:pt x="591420" y="0"/>
                    <a:pt x="381000" y="0"/>
                  </a:cubicBezTo>
                  <a:close/>
                </a:path>
              </a:pathLst>
            </a:custGeom>
            <a:solidFill>
              <a:srgbClr val="E67E22"/>
            </a:solidFill>
          </p:spPr>
        </p:sp>
        <p:sp>
          <p:nvSpPr>
            <p:cNvPr name="TextBox 23" id="23"/>
            <p:cNvSpPr txBox="true"/>
            <p:nvPr/>
          </p:nvSpPr>
          <p:spPr>
            <a:xfrm>
              <a:off x="0" y="-76200"/>
              <a:ext cx="762000" cy="838200"/>
            </a:xfrm>
            <a:prstGeom prst="rect">
              <a:avLst/>
            </a:prstGeom>
          </p:spPr>
          <p:txBody>
            <a:bodyPr anchor="ctr" rtlCol="false" tIns="50800" lIns="50800" bIns="50800" rIns="50800"/>
            <a:lstStyle/>
            <a:p>
              <a:pPr algn="ctr" marL="0" indent="0" lvl="0">
                <a:lnSpc>
                  <a:spcPts val="2800"/>
                </a:lnSpc>
                <a:spcBef>
                  <a:spcPct val="0"/>
                </a:spcBef>
              </a:pPr>
              <a:r>
                <a:rPr lang="en-US" sz="2000" strike="noStrike" u="none">
                  <a:solidFill>
                    <a:srgbClr val="FFFFFF"/>
                  </a:solidFill>
                  <a:latin typeface="Telegraf"/>
                  <a:ea typeface="Telegraf"/>
                  <a:cs typeface="Telegraf"/>
                  <a:sym typeface="Telegraf"/>
                </a:rPr>
                <a:t>03</a:t>
              </a:r>
            </a:p>
          </p:txBody>
        </p:sp>
      </p:grpSp>
      <p:grpSp>
        <p:nvGrpSpPr>
          <p:cNvPr name="Group 24" id="24"/>
          <p:cNvGrpSpPr/>
          <p:nvPr/>
        </p:nvGrpSpPr>
        <p:grpSpPr>
          <a:xfrm rot="0">
            <a:off x="1666875" y="3952875"/>
            <a:ext cx="7048500" cy="952500"/>
            <a:chOff x="0" y="0"/>
            <a:chExt cx="9398000" cy="1270000"/>
          </a:xfrm>
        </p:grpSpPr>
        <p:sp>
          <p:nvSpPr>
            <p:cNvPr name="Freeform 25" id="25"/>
            <p:cNvSpPr/>
            <p:nvPr/>
          </p:nvSpPr>
          <p:spPr>
            <a:xfrm flipH="false" flipV="false" rot="0">
              <a:off x="0" y="0"/>
              <a:ext cx="9398000" cy="1270000"/>
            </a:xfrm>
            <a:custGeom>
              <a:avLst/>
              <a:gdLst/>
              <a:ahLst/>
              <a:cxnLst/>
              <a:rect r="r" b="b" t="t" l="l"/>
              <a:pathLst>
                <a:path h="1270000" w="9398000">
                  <a:moveTo>
                    <a:pt x="127000" y="0"/>
                  </a:moveTo>
                  <a:lnTo>
                    <a:pt x="9271000" y="0"/>
                  </a:lnTo>
                  <a:cubicBezTo>
                    <a:pt x="9341140" y="0"/>
                    <a:pt x="9398000" y="56860"/>
                    <a:pt x="9398000" y="127000"/>
                  </a:cubicBezTo>
                  <a:lnTo>
                    <a:pt x="9398000" y="1143000"/>
                  </a:lnTo>
                  <a:cubicBezTo>
                    <a:pt x="9398000" y="1213140"/>
                    <a:pt x="9341140" y="1270000"/>
                    <a:pt x="9271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FFFFFF"/>
            </a:solidFill>
            <a:ln w="28575" cap="sq">
              <a:solidFill>
                <a:srgbClr val="E67E22"/>
              </a:solidFill>
              <a:prstDash val="solid"/>
              <a:miter/>
            </a:ln>
          </p:spPr>
        </p:sp>
      </p:grpSp>
      <p:sp>
        <p:nvSpPr>
          <p:cNvPr name="TextBox 26" id="26"/>
          <p:cNvSpPr txBox="true"/>
          <p:nvPr/>
        </p:nvSpPr>
        <p:spPr>
          <a:xfrm rot="0">
            <a:off x="1809750" y="4048125"/>
            <a:ext cx="6762750" cy="27432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E67E22"/>
                </a:solidFill>
                <a:latin typeface="Telegraf Bold"/>
                <a:ea typeface="Telegraf Bold"/>
                <a:cs typeface="Telegraf Bold"/>
                <a:sym typeface="Telegraf Bold"/>
              </a:rPr>
              <a:t>Create Charts Visualizing Means</a:t>
            </a:r>
          </a:p>
        </p:txBody>
      </p:sp>
      <p:sp>
        <p:nvSpPr>
          <p:cNvPr name="TextBox 27" id="27"/>
          <p:cNvSpPr txBox="true"/>
          <p:nvPr/>
        </p:nvSpPr>
        <p:spPr>
          <a:xfrm rot="0">
            <a:off x="1809750" y="4314825"/>
            <a:ext cx="6762750" cy="458470"/>
          </a:xfrm>
          <a:prstGeom prst="rect">
            <a:avLst/>
          </a:prstGeom>
        </p:spPr>
        <p:txBody>
          <a:bodyPr anchor="t" rtlCol="false" tIns="0" lIns="0" bIns="0" rIns="0">
            <a:spAutoFit/>
          </a:bodyPr>
          <a:lstStyle/>
          <a:p>
            <a:pPr algn="l" marL="0" indent="0" lvl="0">
              <a:lnSpc>
                <a:spcPts val="1820"/>
              </a:lnSpc>
              <a:spcBef>
                <a:spcPct val="0"/>
              </a:spcBef>
            </a:pPr>
            <a:r>
              <a:rPr lang="en-US" sz="1400" strike="noStrike" u="none">
                <a:solidFill>
                  <a:srgbClr val="333333"/>
                </a:solidFill>
                <a:latin typeface="Aileron"/>
                <a:ea typeface="Aileron"/>
                <a:cs typeface="Aileron"/>
                <a:sym typeface="Aileron"/>
              </a:rPr>
              <a:t>Use bar charts or box plots to show group means and spread. Visual comparison helps identify patterns before testing.</a:t>
            </a:r>
          </a:p>
        </p:txBody>
      </p:sp>
      <p:grpSp>
        <p:nvGrpSpPr>
          <p:cNvPr name="Group 28" id="28"/>
          <p:cNvGrpSpPr/>
          <p:nvPr/>
        </p:nvGrpSpPr>
        <p:grpSpPr>
          <a:xfrm rot="0">
            <a:off x="9525000" y="1857375"/>
            <a:ext cx="571500" cy="571500"/>
            <a:chOff x="0" y="0"/>
            <a:chExt cx="762000" cy="762000"/>
          </a:xfrm>
        </p:grpSpPr>
        <p:sp>
          <p:nvSpPr>
            <p:cNvPr name="Freeform 29" id="29"/>
            <p:cNvSpPr/>
            <p:nvPr/>
          </p:nvSpPr>
          <p:spPr>
            <a:xfrm flipH="false" flipV="false" rot="0">
              <a:off x="0" y="0"/>
              <a:ext cx="762000" cy="762000"/>
            </a:xfrm>
            <a:custGeom>
              <a:avLst/>
              <a:gdLst/>
              <a:ahLst/>
              <a:cxnLst/>
              <a:rect r="r" b="b" t="t" l="l"/>
              <a:pathLst>
                <a:path h="762000" w="762000">
                  <a:moveTo>
                    <a:pt x="381000" y="0"/>
                  </a:moveTo>
                  <a:cubicBezTo>
                    <a:pt x="170580" y="0"/>
                    <a:pt x="0" y="170580"/>
                    <a:pt x="0" y="381000"/>
                  </a:cubicBezTo>
                  <a:cubicBezTo>
                    <a:pt x="0" y="591420"/>
                    <a:pt x="170580" y="762000"/>
                    <a:pt x="381000" y="762000"/>
                  </a:cubicBezTo>
                  <a:cubicBezTo>
                    <a:pt x="591420" y="762000"/>
                    <a:pt x="762000" y="591420"/>
                    <a:pt x="762000" y="381000"/>
                  </a:cubicBezTo>
                  <a:cubicBezTo>
                    <a:pt x="762000" y="170580"/>
                    <a:pt x="591420" y="0"/>
                    <a:pt x="381000" y="0"/>
                  </a:cubicBezTo>
                  <a:close/>
                </a:path>
              </a:pathLst>
            </a:custGeom>
            <a:solidFill>
              <a:srgbClr val="8E44AD"/>
            </a:solidFill>
          </p:spPr>
        </p:sp>
        <p:sp>
          <p:nvSpPr>
            <p:cNvPr name="TextBox 30" id="30"/>
            <p:cNvSpPr txBox="true"/>
            <p:nvPr/>
          </p:nvSpPr>
          <p:spPr>
            <a:xfrm>
              <a:off x="0" y="-76200"/>
              <a:ext cx="762000" cy="838200"/>
            </a:xfrm>
            <a:prstGeom prst="rect">
              <a:avLst/>
            </a:prstGeom>
          </p:spPr>
          <p:txBody>
            <a:bodyPr anchor="ctr" rtlCol="false" tIns="50800" lIns="50800" bIns="50800" rIns="50800"/>
            <a:lstStyle/>
            <a:p>
              <a:pPr algn="ctr" marL="0" indent="0" lvl="0">
                <a:lnSpc>
                  <a:spcPts val="2800"/>
                </a:lnSpc>
                <a:spcBef>
                  <a:spcPct val="0"/>
                </a:spcBef>
              </a:pPr>
              <a:r>
                <a:rPr lang="en-US" sz="2000" strike="noStrike" u="none">
                  <a:solidFill>
                    <a:srgbClr val="FFFFFF"/>
                  </a:solidFill>
                  <a:latin typeface="Telegraf"/>
                  <a:ea typeface="Telegraf"/>
                  <a:cs typeface="Telegraf"/>
                  <a:sym typeface="Telegraf"/>
                </a:rPr>
                <a:t>04</a:t>
              </a:r>
            </a:p>
          </p:txBody>
        </p:sp>
      </p:grpSp>
      <p:grpSp>
        <p:nvGrpSpPr>
          <p:cNvPr name="Group 31" id="31"/>
          <p:cNvGrpSpPr/>
          <p:nvPr/>
        </p:nvGrpSpPr>
        <p:grpSpPr>
          <a:xfrm rot="0">
            <a:off x="10239375" y="1666875"/>
            <a:ext cx="7048500" cy="952500"/>
            <a:chOff x="0" y="0"/>
            <a:chExt cx="9398000" cy="1270000"/>
          </a:xfrm>
        </p:grpSpPr>
        <p:sp>
          <p:nvSpPr>
            <p:cNvPr name="Freeform 32" id="32"/>
            <p:cNvSpPr/>
            <p:nvPr/>
          </p:nvSpPr>
          <p:spPr>
            <a:xfrm flipH="false" flipV="false" rot="0">
              <a:off x="0" y="0"/>
              <a:ext cx="9398000" cy="1270000"/>
            </a:xfrm>
            <a:custGeom>
              <a:avLst/>
              <a:gdLst/>
              <a:ahLst/>
              <a:cxnLst/>
              <a:rect r="r" b="b" t="t" l="l"/>
              <a:pathLst>
                <a:path h="1270000" w="9398000">
                  <a:moveTo>
                    <a:pt x="127000" y="0"/>
                  </a:moveTo>
                  <a:lnTo>
                    <a:pt x="9271000" y="0"/>
                  </a:lnTo>
                  <a:cubicBezTo>
                    <a:pt x="9341140" y="0"/>
                    <a:pt x="9398000" y="56860"/>
                    <a:pt x="9398000" y="127000"/>
                  </a:cubicBezTo>
                  <a:lnTo>
                    <a:pt x="9398000" y="1143000"/>
                  </a:lnTo>
                  <a:cubicBezTo>
                    <a:pt x="9398000" y="1213140"/>
                    <a:pt x="9341140" y="1270000"/>
                    <a:pt x="9271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FFFFFF"/>
            </a:solidFill>
            <a:ln w="28575" cap="sq">
              <a:solidFill>
                <a:srgbClr val="8E44AD"/>
              </a:solidFill>
              <a:prstDash val="solid"/>
              <a:miter/>
            </a:ln>
          </p:spPr>
        </p:sp>
      </p:grpSp>
      <p:sp>
        <p:nvSpPr>
          <p:cNvPr name="TextBox 33" id="33"/>
          <p:cNvSpPr txBox="true"/>
          <p:nvPr/>
        </p:nvSpPr>
        <p:spPr>
          <a:xfrm rot="0">
            <a:off x="10382250" y="1762125"/>
            <a:ext cx="6762750" cy="27432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8E44AD"/>
                </a:solidFill>
                <a:latin typeface="Telegraf Bold"/>
                <a:ea typeface="Telegraf Bold"/>
                <a:cs typeface="Telegraf Bold"/>
                <a:sym typeface="Telegraf Bold"/>
              </a:rPr>
              <a:t>Run ANOVA Using Excel</a:t>
            </a:r>
          </a:p>
        </p:txBody>
      </p:sp>
      <p:sp>
        <p:nvSpPr>
          <p:cNvPr name="TextBox 34" id="34"/>
          <p:cNvSpPr txBox="true"/>
          <p:nvPr/>
        </p:nvSpPr>
        <p:spPr>
          <a:xfrm rot="0">
            <a:off x="10382250" y="2028825"/>
            <a:ext cx="6762750" cy="458470"/>
          </a:xfrm>
          <a:prstGeom prst="rect">
            <a:avLst/>
          </a:prstGeom>
        </p:spPr>
        <p:txBody>
          <a:bodyPr anchor="t" rtlCol="false" tIns="0" lIns="0" bIns="0" rIns="0">
            <a:spAutoFit/>
          </a:bodyPr>
          <a:lstStyle/>
          <a:p>
            <a:pPr algn="l" marL="0" indent="0" lvl="0">
              <a:lnSpc>
                <a:spcPts val="1820"/>
              </a:lnSpc>
              <a:spcBef>
                <a:spcPct val="0"/>
              </a:spcBef>
            </a:pPr>
            <a:r>
              <a:rPr lang="en-US" sz="1400" strike="noStrike" u="none">
                <a:solidFill>
                  <a:srgbClr val="333333"/>
                </a:solidFill>
                <a:latin typeface="Aileron"/>
                <a:ea typeface="Aileron"/>
                <a:cs typeface="Aileron"/>
                <a:sym typeface="Aileron"/>
              </a:rPr>
              <a:t>Use Data tab → Data Analysis → ANOVA: Single Factor. Set alpha = 0.05. Record the output table.</a:t>
            </a:r>
          </a:p>
        </p:txBody>
      </p:sp>
      <p:grpSp>
        <p:nvGrpSpPr>
          <p:cNvPr name="Group 35" id="35"/>
          <p:cNvGrpSpPr/>
          <p:nvPr/>
        </p:nvGrpSpPr>
        <p:grpSpPr>
          <a:xfrm rot="0">
            <a:off x="9525000" y="3000375"/>
            <a:ext cx="571500" cy="571500"/>
            <a:chOff x="0" y="0"/>
            <a:chExt cx="762000" cy="762000"/>
          </a:xfrm>
        </p:grpSpPr>
        <p:sp>
          <p:nvSpPr>
            <p:cNvPr name="Freeform 36" id="36"/>
            <p:cNvSpPr/>
            <p:nvPr/>
          </p:nvSpPr>
          <p:spPr>
            <a:xfrm flipH="false" flipV="false" rot="0">
              <a:off x="0" y="0"/>
              <a:ext cx="762000" cy="762000"/>
            </a:xfrm>
            <a:custGeom>
              <a:avLst/>
              <a:gdLst/>
              <a:ahLst/>
              <a:cxnLst/>
              <a:rect r="r" b="b" t="t" l="l"/>
              <a:pathLst>
                <a:path h="762000" w="762000">
                  <a:moveTo>
                    <a:pt x="381000" y="0"/>
                  </a:moveTo>
                  <a:cubicBezTo>
                    <a:pt x="170580" y="0"/>
                    <a:pt x="0" y="170580"/>
                    <a:pt x="0" y="381000"/>
                  </a:cubicBezTo>
                  <a:cubicBezTo>
                    <a:pt x="0" y="591420"/>
                    <a:pt x="170580" y="762000"/>
                    <a:pt x="381000" y="762000"/>
                  </a:cubicBezTo>
                  <a:cubicBezTo>
                    <a:pt x="591420" y="762000"/>
                    <a:pt x="762000" y="591420"/>
                    <a:pt x="762000" y="381000"/>
                  </a:cubicBezTo>
                  <a:cubicBezTo>
                    <a:pt x="762000" y="170580"/>
                    <a:pt x="591420" y="0"/>
                    <a:pt x="381000" y="0"/>
                  </a:cubicBezTo>
                  <a:close/>
                </a:path>
              </a:pathLst>
            </a:custGeom>
            <a:solidFill>
              <a:srgbClr val="E53935"/>
            </a:solidFill>
          </p:spPr>
        </p:sp>
        <p:sp>
          <p:nvSpPr>
            <p:cNvPr name="TextBox 37" id="37"/>
            <p:cNvSpPr txBox="true"/>
            <p:nvPr/>
          </p:nvSpPr>
          <p:spPr>
            <a:xfrm>
              <a:off x="0" y="-76200"/>
              <a:ext cx="762000" cy="838200"/>
            </a:xfrm>
            <a:prstGeom prst="rect">
              <a:avLst/>
            </a:prstGeom>
          </p:spPr>
          <p:txBody>
            <a:bodyPr anchor="ctr" rtlCol="false" tIns="50800" lIns="50800" bIns="50800" rIns="50800"/>
            <a:lstStyle/>
            <a:p>
              <a:pPr algn="ctr" marL="0" indent="0" lvl="0">
                <a:lnSpc>
                  <a:spcPts val="2800"/>
                </a:lnSpc>
                <a:spcBef>
                  <a:spcPct val="0"/>
                </a:spcBef>
              </a:pPr>
              <a:r>
                <a:rPr lang="en-US" sz="2000" strike="noStrike" u="none">
                  <a:solidFill>
                    <a:srgbClr val="FFFFFF"/>
                  </a:solidFill>
                  <a:latin typeface="Telegraf"/>
                  <a:ea typeface="Telegraf"/>
                  <a:cs typeface="Telegraf"/>
                  <a:sym typeface="Telegraf"/>
                </a:rPr>
                <a:t>05</a:t>
              </a:r>
            </a:p>
          </p:txBody>
        </p:sp>
      </p:grpSp>
      <p:grpSp>
        <p:nvGrpSpPr>
          <p:cNvPr name="Group 38" id="38"/>
          <p:cNvGrpSpPr/>
          <p:nvPr/>
        </p:nvGrpSpPr>
        <p:grpSpPr>
          <a:xfrm rot="0">
            <a:off x="10239375" y="2809875"/>
            <a:ext cx="7048500" cy="952500"/>
            <a:chOff x="0" y="0"/>
            <a:chExt cx="9398000" cy="1270000"/>
          </a:xfrm>
        </p:grpSpPr>
        <p:sp>
          <p:nvSpPr>
            <p:cNvPr name="Freeform 39" id="39"/>
            <p:cNvSpPr/>
            <p:nvPr/>
          </p:nvSpPr>
          <p:spPr>
            <a:xfrm flipH="false" flipV="false" rot="0">
              <a:off x="0" y="0"/>
              <a:ext cx="9398000" cy="1270000"/>
            </a:xfrm>
            <a:custGeom>
              <a:avLst/>
              <a:gdLst/>
              <a:ahLst/>
              <a:cxnLst/>
              <a:rect r="r" b="b" t="t" l="l"/>
              <a:pathLst>
                <a:path h="1270000" w="9398000">
                  <a:moveTo>
                    <a:pt x="127000" y="0"/>
                  </a:moveTo>
                  <a:lnTo>
                    <a:pt x="9271000" y="0"/>
                  </a:lnTo>
                  <a:cubicBezTo>
                    <a:pt x="9341140" y="0"/>
                    <a:pt x="9398000" y="56860"/>
                    <a:pt x="9398000" y="127000"/>
                  </a:cubicBezTo>
                  <a:lnTo>
                    <a:pt x="9398000" y="1143000"/>
                  </a:lnTo>
                  <a:cubicBezTo>
                    <a:pt x="9398000" y="1213140"/>
                    <a:pt x="9341140" y="1270000"/>
                    <a:pt x="9271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FFFFFF"/>
            </a:solidFill>
            <a:ln w="28575" cap="sq">
              <a:solidFill>
                <a:srgbClr val="E53935"/>
              </a:solidFill>
              <a:prstDash val="solid"/>
              <a:miter/>
            </a:ln>
          </p:spPr>
        </p:sp>
      </p:grpSp>
      <p:sp>
        <p:nvSpPr>
          <p:cNvPr name="TextBox 40" id="40"/>
          <p:cNvSpPr txBox="true"/>
          <p:nvPr/>
        </p:nvSpPr>
        <p:spPr>
          <a:xfrm rot="0">
            <a:off x="10382250" y="2905125"/>
            <a:ext cx="6762750" cy="27432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E53935"/>
                </a:solidFill>
                <a:latin typeface="Telegraf Bold"/>
                <a:ea typeface="Telegraf Bold"/>
                <a:cs typeface="Telegraf Bold"/>
                <a:sym typeface="Telegraf Bold"/>
              </a:rPr>
              <a:t>Interpret the P-value</a:t>
            </a:r>
          </a:p>
        </p:txBody>
      </p:sp>
      <p:sp>
        <p:nvSpPr>
          <p:cNvPr name="TextBox 41" id="41"/>
          <p:cNvSpPr txBox="true"/>
          <p:nvPr/>
        </p:nvSpPr>
        <p:spPr>
          <a:xfrm rot="0">
            <a:off x="10382250" y="3171825"/>
            <a:ext cx="6762750" cy="458470"/>
          </a:xfrm>
          <a:prstGeom prst="rect">
            <a:avLst/>
          </a:prstGeom>
        </p:spPr>
        <p:txBody>
          <a:bodyPr anchor="t" rtlCol="false" tIns="0" lIns="0" bIns="0" rIns="0">
            <a:spAutoFit/>
          </a:bodyPr>
          <a:lstStyle/>
          <a:p>
            <a:pPr algn="l" marL="0" indent="0" lvl="0">
              <a:lnSpc>
                <a:spcPts val="1820"/>
              </a:lnSpc>
              <a:spcBef>
                <a:spcPct val="0"/>
              </a:spcBef>
            </a:pPr>
            <a:r>
              <a:rPr lang="en-US" sz="1400" strike="noStrike" u="none">
                <a:solidFill>
                  <a:srgbClr val="333333"/>
                </a:solidFill>
                <a:latin typeface="Aileron"/>
                <a:ea typeface="Aileron"/>
                <a:cs typeface="Aileron"/>
                <a:sym typeface="Aileron"/>
              </a:rPr>
              <a:t>Compare your p-value to α = 0.05. If p &lt; 0.05, the group differences are statistically significant. Report F-statistic and df.</a:t>
            </a:r>
          </a:p>
        </p:txBody>
      </p:sp>
      <p:grpSp>
        <p:nvGrpSpPr>
          <p:cNvPr name="Group 42" id="42"/>
          <p:cNvGrpSpPr/>
          <p:nvPr/>
        </p:nvGrpSpPr>
        <p:grpSpPr>
          <a:xfrm rot="0">
            <a:off x="9525000" y="4143375"/>
            <a:ext cx="571500" cy="571500"/>
            <a:chOff x="0" y="0"/>
            <a:chExt cx="762000" cy="762000"/>
          </a:xfrm>
        </p:grpSpPr>
        <p:sp>
          <p:nvSpPr>
            <p:cNvPr name="Freeform 43" id="43"/>
            <p:cNvSpPr/>
            <p:nvPr/>
          </p:nvSpPr>
          <p:spPr>
            <a:xfrm flipH="false" flipV="false" rot="0">
              <a:off x="0" y="0"/>
              <a:ext cx="762000" cy="762000"/>
            </a:xfrm>
            <a:custGeom>
              <a:avLst/>
              <a:gdLst/>
              <a:ahLst/>
              <a:cxnLst/>
              <a:rect r="r" b="b" t="t" l="l"/>
              <a:pathLst>
                <a:path h="762000" w="762000">
                  <a:moveTo>
                    <a:pt x="381000" y="0"/>
                  </a:moveTo>
                  <a:cubicBezTo>
                    <a:pt x="170580" y="0"/>
                    <a:pt x="0" y="170580"/>
                    <a:pt x="0" y="381000"/>
                  </a:cubicBezTo>
                  <a:cubicBezTo>
                    <a:pt x="0" y="591420"/>
                    <a:pt x="170580" y="762000"/>
                    <a:pt x="381000" y="762000"/>
                  </a:cubicBezTo>
                  <a:cubicBezTo>
                    <a:pt x="591420" y="762000"/>
                    <a:pt x="762000" y="591420"/>
                    <a:pt x="762000" y="381000"/>
                  </a:cubicBezTo>
                  <a:cubicBezTo>
                    <a:pt x="762000" y="170580"/>
                    <a:pt x="591420" y="0"/>
                    <a:pt x="381000" y="0"/>
                  </a:cubicBezTo>
                  <a:close/>
                </a:path>
              </a:pathLst>
            </a:custGeom>
            <a:solidFill>
              <a:srgbClr val="1A2E5A"/>
            </a:solidFill>
          </p:spPr>
        </p:sp>
        <p:sp>
          <p:nvSpPr>
            <p:cNvPr name="TextBox 44" id="44"/>
            <p:cNvSpPr txBox="true"/>
            <p:nvPr/>
          </p:nvSpPr>
          <p:spPr>
            <a:xfrm>
              <a:off x="0" y="-76200"/>
              <a:ext cx="762000" cy="838200"/>
            </a:xfrm>
            <a:prstGeom prst="rect">
              <a:avLst/>
            </a:prstGeom>
          </p:spPr>
          <p:txBody>
            <a:bodyPr anchor="ctr" rtlCol="false" tIns="50800" lIns="50800" bIns="50800" rIns="50800"/>
            <a:lstStyle/>
            <a:p>
              <a:pPr algn="ctr" marL="0" indent="0" lvl="0">
                <a:lnSpc>
                  <a:spcPts val="2800"/>
                </a:lnSpc>
                <a:spcBef>
                  <a:spcPct val="0"/>
                </a:spcBef>
              </a:pPr>
              <a:r>
                <a:rPr lang="en-US" sz="2000" strike="noStrike" u="none">
                  <a:solidFill>
                    <a:srgbClr val="FFFFFF"/>
                  </a:solidFill>
                  <a:latin typeface="Telegraf"/>
                  <a:ea typeface="Telegraf"/>
                  <a:cs typeface="Telegraf"/>
                  <a:sym typeface="Telegraf"/>
                </a:rPr>
                <a:t>06</a:t>
              </a:r>
            </a:p>
          </p:txBody>
        </p:sp>
      </p:grpSp>
      <p:grpSp>
        <p:nvGrpSpPr>
          <p:cNvPr name="Group 45" id="45"/>
          <p:cNvGrpSpPr/>
          <p:nvPr/>
        </p:nvGrpSpPr>
        <p:grpSpPr>
          <a:xfrm rot="0">
            <a:off x="10239375" y="3952875"/>
            <a:ext cx="7048500" cy="952500"/>
            <a:chOff x="0" y="0"/>
            <a:chExt cx="9398000" cy="1270000"/>
          </a:xfrm>
        </p:grpSpPr>
        <p:sp>
          <p:nvSpPr>
            <p:cNvPr name="Freeform 46" id="46"/>
            <p:cNvSpPr/>
            <p:nvPr/>
          </p:nvSpPr>
          <p:spPr>
            <a:xfrm flipH="false" flipV="false" rot="0">
              <a:off x="0" y="0"/>
              <a:ext cx="9398000" cy="1270000"/>
            </a:xfrm>
            <a:custGeom>
              <a:avLst/>
              <a:gdLst/>
              <a:ahLst/>
              <a:cxnLst/>
              <a:rect r="r" b="b" t="t" l="l"/>
              <a:pathLst>
                <a:path h="1270000" w="9398000">
                  <a:moveTo>
                    <a:pt x="127000" y="0"/>
                  </a:moveTo>
                  <a:lnTo>
                    <a:pt x="9271000" y="0"/>
                  </a:lnTo>
                  <a:cubicBezTo>
                    <a:pt x="9341140" y="0"/>
                    <a:pt x="9398000" y="56860"/>
                    <a:pt x="9398000" y="127000"/>
                  </a:cubicBezTo>
                  <a:lnTo>
                    <a:pt x="9398000" y="1143000"/>
                  </a:lnTo>
                  <a:cubicBezTo>
                    <a:pt x="9398000" y="1213140"/>
                    <a:pt x="9341140" y="1270000"/>
                    <a:pt x="9271000" y="1270000"/>
                  </a:cubicBezTo>
                  <a:lnTo>
                    <a:pt x="127000" y="1270000"/>
                  </a:lnTo>
                  <a:cubicBezTo>
                    <a:pt x="56860" y="1270000"/>
                    <a:pt x="0" y="1213140"/>
                    <a:pt x="0" y="1143000"/>
                  </a:cubicBezTo>
                  <a:lnTo>
                    <a:pt x="0" y="127000"/>
                  </a:lnTo>
                  <a:cubicBezTo>
                    <a:pt x="0" y="56860"/>
                    <a:pt x="56860" y="0"/>
                    <a:pt x="127000" y="0"/>
                  </a:cubicBezTo>
                  <a:close/>
                </a:path>
              </a:pathLst>
            </a:custGeom>
            <a:solidFill>
              <a:srgbClr val="FFFFFF"/>
            </a:solidFill>
            <a:ln w="28575" cap="sq">
              <a:solidFill>
                <a:srgbClr val="1A2E5A"/>
              </a:solidFill>
              <a:prstDash val="solid"/>
              <a:miter/>
            </a:ln>
          </p:spPr>
        </p:sp>
      </p:grpSp>
      <p:sp>
        <p:nvSpPr>
          <p:cNvPr name="TextBox 47" id="47"/>
          <p:cNvSpPr txBox="true"/>
          <p:nvPr/>
        </p:nvSpPr>
        <p:spPr>
          <a:xfrm rot="0">
            <a:off x="10382250" y="4048125"/>
            <a:ext cx="6762750" cy="27432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1A2E5A"/>
                </a:solidFill>
                <a:latin typeface="Telegraf Bold"/>
                <a:ea typeface="Telegraf Bold"/>
                <a:cs typeface="Telegraf Bold"/>
                <a:sym typeface="Telegraf Bold"/>
              </a:rPr>
              <a:t>Write a Statistical Conclusion</a:t>
            </a:r>
          </a:p>
        </p:txBody>
      </p:sp>
      <p:sp>
        <p:nvSpPr>
          <p:cNvPr name="TextBox 48" id="48"/>
          <p:cNvSpPr txBox="true"/>
          <p:nvPr/>
        </p:nvSpPr>
        <p:spPr>
          <a:xfrm rot="0">
            <a:off x="10382250" y="4314825"/>
            <a:ext cx="6762750" cy="458470"/>
          </a:xfrm>
          <a:prstGeom prst="rect">
            <a:avLst/>
          </a:prstGeom>
        </p:spPr>
        <p:txBody>
          <a:bodyPr anchor="t" rtlCol="false" tIns="0" lIns="0" bIns="0" rIns="0">
            <a:spAutoFit/>
          </a:bodyPr>
          <a:lstStyle/>
          <a:p>
            <a:pPr algn="l" marL="0" indent="0" lvl="0">
              <a:lnSpc>
                <a:spcPts val="1820"/>
              </a:lnSpc>
              <a:spcBef>
                <a:spcPct val="0"/>
              </a:spcBef>
            </a:pPr>
            <a:r>
              <a:rPr lang="en-US" sz="1400" strike="noStrike" u="none">
                <a:solidFill>
                  <a:srgbClr val="333333"/>
                </a:solidFill>
                <a:latin typeface="Aileron"/>
                <a:ea typeface="Aileron"/>
                <a:cs typeface="Aileron"/>
                <a:sym typeface="Aileron"/>
              </a:rPr>
              <a:t>State whether you reject or fail to reject H₀. Explain what this means in context of your data. Discuss practical significance.</a:t>
            </a:r>
          </a:p>
        </p:txBody>
      </p:sp>
      <p:grpSp>
        <p:nvGrpSpPr>
          <p:cNvPr name="Group 49" id="49"/>
          <p:cNvGrpSpPr/>
          <p:nvPr/>
        </p:nvGrpSpPr>
        <p:grpSpPr>
          <a:xfrm rot="0">
            <a:off x="952500" y="5286375"/>
            <a:ext cx="16383000" cy="1047750"/>
            <a:chOff x="0" y="0"/>
            <a:chExt cx="21844000" cy="1397000"/>
          </a:xfrm>
        </p:grpSpPr>
        <p:sp>
          <p:nvSpPr>
            <p:cNvPr name="Freeform 50" id="50"/>
            <p:cNvSpPr/>
            <p:nvPr/>
          </p:nvSpPr>
          <p:spPr>
            <a:xfrm flipH="false" flipV="false" rot="0">
              <a:off x="0" y="0"/>
              <a:ext cx="21844000" cy="1397000"/>
            </a:xfrm>
            <a:custGeom>
              <a:avLst/>
              <a:gdLst/>
              <a:ahLst/>
              <a:cxnLst/>
              <a:rect r="r" b="b" t="t" l="l"/>
              <a:pathLst>
                <a:path h="1397000" w="21844000">
                  <a:moveTo>
                    <a:pt x="139700" y="0"/>
                  </a:moveTo>
                  <a:lnTo>
                    <a:pt x="21704300" y="0"/>
                  </a:lnTo>
                  <a:cubicBezTo>
                    <a:pt x="21781455" y="0"/>
                    <a:pt x="21844000" y="62546"/>
                    <a:pt x="21844000" y="139700"/>
                  </a:cubicBezTo>
                  <a:lnTo>
                    <a:pt x="21844000" y="1257300"/>
                  </a:lnTo>
                  <a:cubicBezTo>
                    <a:pt x="21844000" y="1334454"/>
                    <a:pt x="21781455" y="1397000"/>
                    <a:pt x="21704300" y="1397000"/>
                  </a:cubicBezTo>
                  <a:lnTo>
                    <a:pt x="139700" y="1397000"/>
                  </a:lnTo>
                  <a:cubicBezTo>
                    <a:pt x="62546" y="1397000"/>
                    <a:pt x="0" y="1334454"/>
                    <a:pt x="0" y="1257300"/>
                  </a:cubicBezTo>
                  <a:lnTo>
                    <a:pt x="0" y="139700"/>
                  </a:lnTo>
                  <a:cubicBezTo>
                    <a:pt x="0" y="62546"/>
                    <a:pt x="62546" y="0"/>
                    <a:pt x="139700" y="0"/>
                  </a:cubicBezTo>
                  <a:close/>
                </a:path>
              </a:pathLst>
            </a:custGeom>
            <a:solidFill>
              <a:srgbClr val="FFF3E0"/>
            </a:solidFill>
            <a:ln w="28575" cap="sq">
              <a:solidFill>
                <a:srgbClr val="E53935"/>
              </a:solidFill>
              <a:prstDash val="solid"/>
              <a:miter/>
            </a:ln>
          </p:spPr>
        </p:sp>
      </p:grpSp>
      <p:sp>
        <p:nvSpPr>
          <p:cNvPr name="TextBox 51" id="51"/>
          <p:cNvSpPr txBox="true"/>
          <p:nvPr/>
        </p:nvSpPr>
        <p:spPr>
          <a:xfrm rot="0">
            <a:off x="1143000" y="5429250"/>
            <a:ext cx="7620000" cy="274320"/>
          </a:xfrm>
          <a:prstGeom prst="rect">
            <a:avLst/>
          </a:prstGeom>
        </p:spPr>
        <p:txBody>
          <a:bodyPr anchor="t" rtlCol="false" tIns="0" lIns="0" bIns="0" rIns="0">
            <a:spAutoFit/>
          </a:bodyPr>
          <a:lstStyle/>
          <a:p>
            <a:pPr algn="l" marL="0" indent="0" lvl="0">
              <a:lnSpc>
                <a:spcPts val="1800"/>
              </a:lnSpc>
              <a:spcBef>
                <a:spcPct val="0"/>
              </a:spcBef>
            </a:pPr>
            <a:r>
              <a:rPr lang="en-US" b="true" sz="1800" strike="noStrike" u="none">
                <a:solidFill>
                  <a:srgbClr val="E53935"/>
                </a:solidFill>
                <a:latin typeface="Telegraf Bold"/>
                <a:ea typeface="Telegraf Bold"/>
                <a:cs typeface="Telegraf Bold"/>
                <a:sym typeface="Telegraf Bold"/>
              </a:rPr>
              <a:t>⚠ NEW: Steps 05 &amp; 06 are mandatory</a:t>
            </a:r>
          </a:p>
        </p:txBody>
      </p:sp>
      <p:sp>
        <p:nvSpPr>
          <p:cNvPr name="TextBox 52" id="52"/>
          <p:cNvSpPr txBox="true"/>
          <p:nvPr/>
        </p:nvSpPr>
        <p:spPr>
          <a:xfrm rot="0">
            <a:off x="1143000" y="5676900"/>
            <a:ext cx="16002000" cy="549910"/>
          </a:xfrm>
          <a:prstGeom prst="rect">
            <a:avLst/>
          </a:prstGeom>
        </p:spPr>
        <p:txBody>
          <a:bodyPr anchor="t" rtlCol="false" tIns="0" lIns="0" bIns="0" rIns="0">
            <a:spAutoFit/>
          </a:bodyPr>
          <a:lstStyle/>
          <a:p>
            <a:pPr algn="l" marL="0" indent="0" lvl="0">
              <a:lnSpc>
                <a:spcPts val="2239"/>
              </a:lnSpc>
              <a:spcBef>
                <a:spcPct val="0"/>
              </a:spcBef>
            </a:pPr>
            <a:r>
              <a:rPr lang="en-US" sz="1599" strike="noStrike" u="none">
                <a:solidFill>
                  <a:srgbClr val="333333"/>
                </a:solidFill>
                <a:latin typeface="Aileron"/>
                <a:ea typeface="Aileron"/>
                <a:cs typeface="Aileron"/>
                <a:sym typeface="Aileron"/>
              </a:rPr>
              <a:t>Your assignment is NOT complete without interpretation and conclusion. Running ANOVA alone is not enough — you must explain what the results mean and make a decision based on evidence.</a:t>
            </a:r>
          </a:p>
        </p:txBody>
      </p:sp>
      <p:sp>
        <p:nvSpPr>
          <p:cNvPr name="TextBox 53" id="53"/>
          <p:cNvSpPr txBox="true"/>
          <p:nvPr/>
        </p:nvSpPr>
        <p:spPr>
          <a:xfrm rot="0">
            <a:off x="952500" y="6591300"/>
            <a:ext cx="762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Submission Requirements</a:t>
            </a:r>
          </a:p>
        </p:txBody>
      </p:sp>
      <p:sp>
        <p:nvSpPr>
          <p:cNvPr name="TextBox 54" id="54"/>
          <p:cNvSpPr txBox="true"/>
          <p:nvPr/>
        </p:nvSpPr>
        <p:spPr>
          <a:xfrm rot="0">
            <a:off x="1047750" y="6905625"/>
            <a:ext cx="16192500" cy="283210"/>
          </a:xfrm>
          <a:prstGeom prst="rect">
            <a:avLst/>
          </a:prstGeom>
        </p:spPr>
        <p:txBody>
          <a:bodyPr anchor="t" rtlCol="false" tIns="0" lIns="0" bIns="0" rIns="0">
            <a:spAutoFit/>
          </a:bodyPr>
          <a:lstStyle/>
          <a:p>
            <a:pPr algn="l" marL="0" indent="0" lvl="0">
              <a:lnSpc>
                <a:spcPts val="2210"/>
              </a:lnSpc>
              <a:spcBef>
                <a:spcPct val="0"/>
              </a:spcBef>
            </a:pPr>
            <a:r>
              <a:rPr lang="en-US" sz="1700" strike="noStrike" u="none">
                <a:solidFill>
                  <a:srgbClr val="333333"/>
                </a:solidFill>
                <a:latin typeface="Aileron"/>
                <a:ea typeface="Aileron"/>
                <a:cs typeface="Aileron"/>
                <a:sym typeface="Aileron"/>
              </a:rPr>
              <a:t>• Excel file (.xlsx) with raw data, ANOVA output, and charts</a:t>
            </a:r>
          </a:p>
        </p:txBody>
      </p:sp>
      <p:sp>
        <p:nvSpPr>
          <p:cNvPr name="TextBox 55" id="55"/>
          <p:cNvSpPr txBox="true"/>
          <p:nvPr/>
        </p:nvSpPr>
        <p:spPr>
          <a:xfrm rot="0">
            <a:off x="1047750" y="7210425"/>
            <a:ext cx="16192500" cy="283210"/>
          </a:xfrm>
          <a:prstGeom prst="rect">
            <a:avLst/>
          </a:prstGeom>
        </p:spPr>
        <p:txBody>
          <a:bodyPr anchor="t" rtlCol="false" tIns="0" lIns="0" bIns="0" rIns="0">
            <a:spAutoFit/>
          </a:bodyPr>
          <a:lstStyle/>
          <a:p>
            <a:pPr algn="l" marL="0" indent="0" lvl="0">
              <a:lnSpc>
                <a:spcPts val="2210"/>
              </a:lnSpc>
              <a:spcBef>
                <a:spcPct val="0"/>
              </a:spcBef>
            </a:pPr>
            <a:r>
              <a:rPr lang="en-US" sz="1700" strike="noStrike" u="none">
                <a:solidFill>
                  <a:srgbClr val="333333"/>
                </a:solidFill>
                <a:latin typeface="Aileron"/>
                <a:ea typeface="Aileron"/>
                <a:cs typeface="Aileron"/>
                <a:sym typeface="Aileron"/>
              </a:rPr>
              <a:t>• Written report (1-2 pages): hypothesis, method, results, interpretation, conclusion</a:t>
            </a:r>
          </a:p>
        </p:txBody>
      </p:sp>
      <p:sp>
        <p:nvSpPr>
          <p:cNvPr name="TextBox 56" id="56"/>
          <p:cNvSpPr txBox="true"/>
          <p:nvPr/>
        </p:nvSpPr>
        <p:spPr>
          <a:xfrm rot="0">
            <a:off x="1047750" y="7515225"/>
            <a:ext cx="16192500" cy="283210"/>
          </a:xfrm>
          <a:prstGeom prst="rect">
            <a:avLst/>
          </a:prstGeom>
        </p:spPr>
        <p:txBody>
          <a:bodyPr anchor="t" rtlCol="false" tIns="0" lIns="0" bIns="0" rIns="0">
            <a:spAutoFit/>
          </a:bodyPr>
          <a:lstStyle/>
          <a:p>
            <a:pPr algn="l" marL="0" indent="0" lvl="0">
              <a:lnSpc>
                <a:spcPts val="2210"/>
              </a:lnSpc>
              <a:spcBef>
                <a:spcPct val="0"/>
              </a:spcBef>
            </a:pPr>
            <a:r>
              <a:rPr lang="en-US" sz="1700" strike="noStrike" u="none">
                <a:solidFill>
                  <a:srgbClr val="333333"/>
                </a:solidFill>
                <a:latin typeface="Aileron"/>
                <a:ea typeface="Aileron"/>
                <a:cs typeface="Aileron"/>
                <a:sym typeface="Aileron"/>
              </a:rPr>
              <a:t>• Clearly state H₀ and H₁ before running the test</a:t>
            </a:r>
          </a:p>
        </p:txBody>
      </p:sp>
      <p:sp>
        <p:nvSpPr>
          <p:cNvPr name="TextBox 57" id="57"/>
          <p:cNvSpPr txBox="true"/>
          <p:nvPr/>
        </p:nvSpPr>
        <p:spPr>
          <a:xfrm rot="0">
            <a:off x="1047750" y="7820025"/>
            <a:ext cx="16192500" cy="283210"/>
          </a:xfrm>
          <a:prstGeom prst="rect">
            <a:avLst/>
          </a:prstGeom>
        </p:spPr>
        <p:txBody>
          <a:bodyPr anchor="t" rtlCol="false" tIns="0" lIns="0" bIns="0" rIns="0">
            <a:spAutoFit/>
          </a:bodyPr>
          <a:lstStyle/>
          <a:p>
            <a:pPr algn="l" marL="0" indent="0" lvl="0">
              <a:lnSpc>
                <a:spcPts val="2210"/>
              </a:lnSpc>
              <a:spcBef>
                <a:spcPct val="0"/>
              </a:spcBef>
            </a:pPr>
            <a:r>
              <a:rPr lang="en-US" sz="1700" strike="noStrike" u="none">
                <a:solidFill>
                  <a:srgbClr val="333333"/>
                </a:solidFill>
                <a:latin typeface="Aileron"/>
                <a:ea typeface="Aileron"/>
                <a:cs typeface="Aileron"/>
                <a:sym typeface="Aileron"/>
              </a:rPr>
              <a:t>• Include effect size discussion (practical vs statistical significance)</a:t>
            </a:r>
          </a:p>
        </p:txBody>
      </p:sp>
      <p:sp>
        <p:nvSpPr>
          <p:cNvPr name="TextBox 58" id="58"/>
          <p:cNvSpPr txBox="true"/>
          <p:nvPr/>
        </p:nvSpPr>
        <p:spPr>
          <a:xfrm rot="0">
            <a:off x="9715500" y="6591300"/>
            <a:ext cx="7620000" cy="313055"/>
          </a:xfrm>
          <a:prstGeom prst="rect">
            <a:avLst/>
          </a:prstGeom>
        </p:spPr>
        <p:txBody>
          <a:bodyPr anchor="t" rtlCol="false" tIns="0" lIns="0" bIns="0" rIns="0">
            <a:spAutoFit/>
          </a:bodyPr>
          <a:lstStyle/>
          <a:p>
            <a:pPr algn="l" marL="0" indent="0" lvl="0">
              <a:lnSpc>
                <a:spcPts val="2199"/>
              </a:lnSpc>
              <a:spcBef>
                <a:spcPct val="0"/>
              </a:spcBef>
            </a:pPr>
            <a:r>
              <a:rPr lang="en-US" b="true" sz="2199" strike="noStrike" u="none">
                <a:solidFill>
                  <a:srgbClr val="1A2E5A"/>
                </a:solidFill>
                <a:latin typeface="Telegraf Bold"/>
                <a:ea typeface="Telegraf Bold"/>
                <a:cs typeface="Telegraf Bold"/>
                <a:sym typeface="Telegraf Bold"/>
              </a:rPr>
              <a:t>Grading Focus</a:t>
            </a:r>
          </a:p>
        </p:txBody>
      </p:sp>
      <p:sp>
        <p:nvSpPr>
          <p:cNvPr name="TextBox 59" id="59"/>
          <p:cNvSpPr txBox="true"/>
          <p:nvPr/>
        </p:nvSpPr>
        <p:spPr>
          <a:xfrm rot="0">
            <a:off x="9810750" y="6924675"/>
            <a:ext cx="7429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333333"/>
                </a:solidFill>
                <a:latin typeface="Aileron"/>
                <a:ea typeface="Aileron"/>
                <a:cs typeface="Aileron"/>
                <a:sym typeface="Aileron"/>
              </a:rPr>
              <a:t>• Data Collection &amp; Setup  —  </a:t>
            </a:r>
            <a:r>
              <a:rPr lang="en-US" b="true" sz="1700" strike="noStrike" u="none">
                <a:solidFill>
                  <a:srgbClr val="333333"/>
                </a:solidFill>
                <a:latin typeface="Aileron Bold"/>
                <a:ea typeface="Aileron Bold"/>
                <a:cs typeface="Aileron Bold"/>
                <a:sym typeface="Aileron Bold"/>
              </a:rPr>
              <a:t>20%</a:t>
            </a:r>
          </a:p>
        </p:txBody>
      </p:sp>
      <p:sp>
        <p:nvSpPr>
          <p:cNvPr name="TextBox 60" id="60"/>
          <p:cNvSpPr txBox="true"/>
          <p:nvPr/>
        </p:nvSpPr>
        <p:spPr>
          <a:xfrm rot="0">
            <a:off x="9810750" y="7229475"/>
            <a:ext cx="7429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333333"/>
                </a:solidFill>
                <a:latin typeface="Aileron"/>
                <a:ea typeface="Aileron"/>
                <a:cs typeface="Aileron"/>
                <a:sym typeface="Aileron"/>
              </a:rPr>
              <a:t>• Visualization  —  </a:t>
            </a:r>
            <a:r>
              <a:rPr lang="en-US" b="true" sz="1700" strike="noStrike" u="none">
                <a:solidFill>
                  <a:srgbClr val="333333"/>
                </a:solidFill>
                <a:latin typeface="Aileron Bold"/>
                <a:ea typeface="Aileron Bold"/>
                <a:cs typeface="Aileron Bold"/>
                <a:sym typeface="Aileron Bold"/>
              </a:rPr>
              <a:t>15%</a:t>
            </a:r>
          </a:p>
        </p:txBody>
      </p:sp>
      <p:sp>
        <p:nvSpPr>
          <p:cNvPr name="TextBox 61" id="61"/>
          <p:cNvSpPr txBox="true"/>
          <p:nvPr/>
        </p:nvSpPr>
        <p:spPr>
          <a:xfrm rot="0">
            <a:off x="9810750" y="7534275"/>
            <a:ext cx="7429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333333"/>
                </a:solidFill>
                <a:latin typeface="Aileron"/>
                <a:ea typeface="Aileron"/>
                <a:cs typeface="Aileron"/>
                <a:sym typeface="Aileron"/>
              </a:rPr>
              <a:t>• ANOVA Execution  —  </a:t>
            </a:r>
            <a:r>
              <a:rPr lang="en-US" b="true" sz="1700" strike="noStrike" u="none">
                <a:solidFill>
                  <a:srgbClr val="333333"/>
                </a:solidFill>
                <a:latin typeface="Aileron Bold"/>
                <a:ea typeface="Aileron Bold"/>
                <a:cs typeface="Aileron Bold"/>
                <a:sym typeface="Aileron Bold"/>
              </a:rPr>
              <a:t>20%</a:t>
            </a:r>
          </a:p>
        </p:txBody>
      </p:sp>
      <p:sp>
        <p:nvSpPr>
          <p:cNvPr name="TextBox 62" id="62"/>
          <p:cNvSpPr txBox="true"/>
          <p:nvPr/>
        </p:nvSpPr>
        <p:spPr>
          <a:xfrm rot="0">
            <a:off x="9810750" y="7839075"/>
            <a:ext cx="7429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333333"/>
                </a:solidFill>
                <a:latin typeface="Aileron"/>
                <a:ea typeface="Aileron"/>
                <a:cs typeface="Aileron"/>
                <a:sym typeface="Aileron"/>
              </a:rPr>
              <a:t>• P-value Interpretation  —  </a:t>
            </a:r>
            <a:r>
              <a:rPr lang="en-US" b="true" sz="1700" strike="noStrike" u="none">
                <a:solidFill>
                  <a:srgbClr val="333333"/>
                </a:solidFill>
                <a:latin typeface="Aileron Bold"/>
                <a:ea typeface="Aileron Bold"/>
                <a:cs typeface="Aileron Bold"/>
                <a:sym typeface="Aileron Bold"/>
              </a:rPr>
              <a:t>25%</a:t>
            </a:r>
          </a:p>
        </p:txBody>
      </p:sp>
      <p:sp>
        <p:nvSpPr>
          <p:cNvPr name="TextBox 63" id="63"/>
          <p:cNvSpPr txBox="true"/>
          <p:nvPr/>
        </p:nvSpPr>
        <p:spPr>
          <a:xfrm rot="0">
            <a:off x="9810750" y="8143875"/>
            <a:ext cx="7429500" cy="266700"/>
          </a:xfrm>
          <a:prstGeom prst="rect">
            <a:avLst/>
          </a:prstGeom>
        </p:spPr>
        <p:txBody>
          <a:bodyPr anchor="t" rtlCol="false" tIns="0" lIns="0" bIns="0" rIns="0">
            <a:spAutoFit/>
          </a:bodyPr>
          <a:lstStyle/>
          <a:p>
            <a:pPr algn="l" marL="0" indent="0" lvl="0">
              <a:lnSpc>
                <a:spcPts val="2040"/>
              </a:lnSpc>
              <a:spcBef>
                <a:spcPct val="0"/>
              </a:spcBef>
            </a:pPr>
            <a:r>
              <a:rPr lang="en-US" sz="1700" strike="noStrike" u="none">
                <a:solidFill>
                  <a:srgbClr val="333333"/>
                </a:solidFill>
                <a:latin typeface="Aileron"/>
                <a:ea typeface="Aileron"/>
                <a:cs typeface="Aileron"/>
                <a:sym typeface="Aileron"/>
              </a:rPr>
              <a:t>• Statistical Conclusion  —  </a:t>
            </a:r>
            <a:r>
              <a:rPr lang="en-US" b="true" sz="1700" strike="noStrike" u="none">
                <a:solidFill>
                  <a:srgbClr val="333333"/>
                </a:solidFill>
                <a:latin typeface="Aileron Bold"/>
                <a:ea typeface="Aileron Bold"/>
                <a:cs typeface="Aileron Bold"/>
                <a:sym typeface="Aileron Bold"/>
              </a:rPr>
              <a:t>20%</a:t>
            </a:r>
          </a:p>
        </p:txBody>
      </p:sp>
      <p:grpSp>
        <p:nvGrpSpPr>
          <p:cNvPr name="Group 64" id="64"/>
          <p:cNvGrpSpPr/>
          <p:nvPr/>
        </p:nvGrpSpPr>
        <p:grpSpPr>
          <a:xfrm rot="0">
            <a:off x="952500" y="8953500"/>
            <a:ext cx="16383000" cy="666750"/>
            <a:chOff x="0" y="0"/>
            <a:chExt cx="21844000" cy="889000"/>
          </a:xfrm>
        </p:grpSpPr>
        <p:sp>
          <p:nvSpPr>
            <p:cNvPr name="Freeform 65" id="65"/>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1A2E5A"/>
            </a:solidFill>
          </p:spPr>
        </p:sp>
      </p:grpSp>
      <p:sp>
        <p:nvSpPr>
          <p:cNvPr name="TextBox 66" id="66"/>
          <p:cNvSpPr txBox="true"/>
          <p:nvPr/>
        </p:nvSpPr>
        <p:spPr>
          <a:xfrm rot="0">
            <a:off x="1524000" y="9134475"/>
            <a:ext cx="15240000" cy="298450"/>
          </a:xfrm>
          <a:prstGeom prst="rect">
            <a:avLst/>
          </a:prstGeom>
        </p:spPr>
        <p:txBody>
          <a:bodyPr anchor="t" rtlCol="false" tIns="0" lIns="0" bIns="0" rIns="0">
            <a:spAutoFit/>
          </a:bodyPr>
          <a:lstStyle/>
          <a:p>
            <a:pPr algn="ctr" marL="0" indent="0" lvl="0">
              <a:lnSpc>
                <a:spcPts val="2000"/>
              </a:lnSpc>
              <a:spcBef>
                <a:spcPct val="0"/>
              </a:spcBef>
            </a:pPr>
            <a:r>
              <a:rPr lang="en-US" b="true" sz="2000" strike="noStrike" u="none">
                <a:solidFill>
                  <a:srgbClr val="FFFFFF"/>
                </a:solidFill>
                <a:latin typeface="Telegraf Bold"/>
                <a:ea typeface="Telegraf Bold"/>
                <a:cs typeface="Telegraf Bold"/>
                <a:sym typeface="Telegraf Bold"/>
              </a:rPr>
              <a:t>Running the test is step 4. Interpreting and concluding (steps 5-6) is where real learning happens.</a:t>
            </a:r>
          </a:p>
        </p:txBody>
      </p:sp>
      <p:sp>
        <p:nvSpPr>
          <p:cNvPr name="TextBox 67" id="67"/>
          <p:cNvSpPr txBox="true"/>
          <p:nvPr/>
        </p:nvSpPr>
        <p:spPr>
          <a:xfrm rot="0">
            <a:off x="13525500" y="9944100"/>
            <a:ext cx="3810000" cy="151765"/>
          </a:xfrm>
          <a:prstGeom prst="rect">
            <a:avLst/>
          </a:prstGeom>
        </p:spPr>
        <p:txBody>
          <a:bodyPr anchor="t" rtlCol="false" tIns="0" lIns="0" bIns="0" rIns="0">
            <a:spAutoFit/>
          </a:bodyPr>
          <a:lstStyle/>
          <a:p>
            <a:pPr algn="r" marL="0" indent="0" lvl="0">
              <a:lnSpc>
                <a:spcPts val="1100"/>
              </a:lnSpc>
              <a:spcBef>
                <a:spcPct val="0"/>
              </a:spcBef>
            </a:pPr>
            <a:r>
              <a:rPr lang="en-US" sz="1100" strike="noStrike" u="none">
                <a:solidFill>
                  <a:srgbClr val="999999"/>
                </a:solidFill>
                <a:latin typeface="Aileron"/>
                <a:ea typeface="Aileron"/>
                <a:cs typeface="Aileron"/>
                <a:sym typeface="Aileron"/>
              </a:rPr>
              <a:t>Source: Author, Made With Canva</a:t>
            </a:r>
          </a:p>
        </p:txBody>
      </p:sp>
    </p:spTree>
  </p:cSld>
  <p:clrMapOvr>
    <a:masterClrMapping/>
  </p:clrMapOvr>
  <p:transition spd="slow">
    <p:push dir="l"/>
  </p:transition>
</p:sld>
</file>

<file path=ppt/slides/slide38.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952500" y="228600"/>
            <a:ext cx="13335000" cy="520065"/>
          </a:xfrm>
          <a:prstGeom prst="rect">
            <a:avLst/>
          </a:prstGeom>
        </p:spPr>
        <p:txBody>
          <a:bodyPr anchor="t" rtlCol="false" tIns="0" lIns="0" bIns="0" rIns="0">
            <a:spAutoFit/>
          </a:bodyPr>
          <a:lstStyle/>
          <a:p>
            <a:pPr algn="l" marL="0" indent="0" lvl="0">
              <a:lnSpc>
                <a:spcPts val="3600"/>
              </a:lnSpc>
              <a:spcBef>
                <a:spcPct val="0"/>
              </a:spcBef>
            </a:pPr>
            <a:r>
              <a:rPr lang="en-US" sz="3600" strike="noStrike" u="none">
                <a:solidFill>
                  <a:srgbClr val="FFFFFF"/>
                </a:solidFill>
                <a:latin typeface="Telegraf"/>
                <a:ea typeface="Telegraf"/>
                <a:cs typeface="Telegraf"/>
                <a:sym typeface="Telegraf"/>
              </a:rPr>
              <a:t>References</a:t>
            </a:r>
          </a:p>
        </p:txBody>
      </p:sp>
      <p:sp>
        <p:nvSpPr>
          <p:cNvPr name="TextBox 5" id="5"/>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38</a:t>
            </a:r>
          </a:p>
        </p:txBody>
      </p:sp>
      <p:sp>
        <p:nvSpPr>
          <p:cNvPr name="TextBox 6" id="6"/>
          <p:cNvSpPr txBox="true"/>
          <p:nvPr/>
        </p:nvSpPr>
        <p:spPr>
          <a:xfrm rot="0">
            <a:off x="364739" y="1255091"/>
            <a:ext cx="17558522" cy="519765"/>
          </a:xfrm>
          <a:prstGeom prst="rect">
            <a:avLst/>
          </a:prstGeom>
        </p:spPr>
        <p:txBody>
          <a:bodyPr anchor="t" rtlCol="false" tIns="0" lIns="0" bIns="0" rIns="0">
            <a:spAutoFit/>
          </a:bodyPr>
          <a:lstStyle/>
          <a:p>
            <a:pPr algn="l" marL="0" indent="0" lvl="0">
              <a:lnSpc>
                <a:spcPts val="4320"/>
              </a:lnSpc>
              <a:spcBef>
                <a:spcPct val="0"/>
              </a:spcBef>
            </a:pPr>
            <a:r>
              <a:rPr lang="en-US" sz="2880" strike="noStrike" u="none">
                <a:solidFill>
                  <a:srgbClr val="444444"/>
                </a:solidFill>
                <a:latin typeface="Aileron"/>
                <a:ea typeface="Aileron"/>
                <a:cs typeface="Aileron"/>
                <a:sym typeface="Aileron"/>
              </a:rPr>
              <a:t>These references provide foundational knowledge for ANOVA concepts covered in this lecture.</a:t>
            </a:r>
          </a:p>
        </p:txBody>
      </p:sp>
      <p:sp>
        <p:nvSpPr>
          <p:cNvPr name="TextBox 7" id="7"/>
          <p:cNvSpPr txBox="true"/>
          <p:nvPr/>
        </p:nvSpPr>
        <p:spPr>
          <a:xfrm rot="0">
            <a:off x="364739" y="1808394"/>
            <a:ext cx="17558522" cy="1011865"/>
          </a:xfrm>
          <a:prstGeom prst="rect">
            <a:avLst/>
          </a:prstGeom>
        </p:spPr>
        <p:txBody>
          <a:bodyPr anchor="t" rtlCol="false" tIns="0" lIns="0" bIns="0" rIns="0">
            <a:spAutoFit/>
          </a:bodyPr>
          <a:lstStyle/>
          <a:p>
            <a:pPr algn="l" marL="0" indent="0" lvl="0">
              <a:lnSpc>
                <a:spcPts val="4093"/>
              </a:lnSpc>
              <a:spcBef>
                <a:spcPct val="0"/>
              </a:spcBef>
            </a:pPr>
            <a:r>
              <a:rPr lang="en-US" sz="2728" strike="noStrike" u="none">
                <a:solidFill>
                  <a:srgbClr val="333333"/>
                </a:solidFill>
                <a:latin typeface="Aileron"/>
                <a:ea typeface="Aileron"/>
                <a:cs typeface="Aileron"/>
                <a:sym typeface="Aileron"/>
              </a:rPr>
              <a:t>[1]  Walpole, R. E., Myers, R. H., Myers, S. L., &amp; Ye, K. (2016). </a:t>
            </a:r>
            <a:r>
              <a:rPr lang="en-US" sz="2728" i="true" strike="noStrike" u="none">
                <a:solidFill>
                  <a:srgbClr val="333333"/>
                </a:solidFill>
                <a:latin typeface="Aileron Italics"/>
                <a:ea typeface="Aileron Italics"/>
                <a:cs typeface="Aileron Italics"/>
                <a:sym typeface="Aileron Italics"/>
              </a:rPr>
              <a:t>Probability and Statistics for Engineers and Scientists</a:t>
            </a:r>
            <a:r>
              <a:rPr lang="en-US" sz="2728" strike="noStrike" u="none">
                <a:solidFill>
                  <a:srgbClr val="333333"/>
                </a:solidFill>
                <a:latin typeface="Aileron"/>
                <a:ea typeface="Aileron"/>
                <a:cs typeface="Aileron"/>
                <a:sym typeface="Aileron"/>
              </a:rPr>
              <a:t> (9th ed.). Pearson.</a:t>
            </a:r>
          </a:p>
        </p:txBody>
      </p:sp>
      <p:sp>
        <p:nvSpPr>
          <p:cNvPr name="TextBox 8" id="8"/>
          <p:cNvSpPr txBox="true"/>
          <p:nvPr/>
        </p:nvSpPr>
        <p:spPr>
          <a:xfrm rot="0">
            <a:off x="364739" y="3079050"/>
            <a:ext cx="17558522" cy="492051"/>
          </a:xfrm>
          <a:prstGeom prst="rect">
            <a:avLst/>
          </a:prstGeom>
        </p:spPr>
        <p:txBody>
          <a:bodyPr anchor="t" rtlCol="false" tIns="0" lIns="0" bIns="0" rIns="0">
            <a:spAutoFit/>
          </a:bodyPr>
          <a:lstStyle/>
          <a:p>
            <a:pPr algn="l" marL="0" indent="0" lvl="0">
              <a:lnSpc>
                <a:spcPts val="4093"/>
              </a:lnSpc>
              <a:spcBef>
                <a:spcPct val="0"/>
              </a:spcBef>
            </a:pPr>
            <a:r>
              <a:rPr lang="en-US" sz="2728" strike="noStrike" u="none">
                <a:solidFill>
                  <a:srgbClr val="333333"/>
                </a:solidFill>
                <a:latin typeface="Aileron"/>
                <a:ea typeface="Aileron"/>
                <a:cs typeface="Aileron"/>
                <a:sym typeface="Aileron"/>
              </a:rPr>
              <a:t>[2]  Montgomery, D. C., &amp; Runger, G. C. (2018). </a:t>
            </a:r>
            <a:r>
              <a:rPr lang="en-US" sz="2728" i="true" strike="noStrike" u="none">
                <a:solidFill>
                  <a:srgbClr val="333333"/>
                </a:solidFill>
                <a:latin typeface="Aileron Italics"/>
                <a:ea typeface="Aileron Italics"/>
                <a:cs typeface="Aileron Italics"/>
                <a:sym typeface="Aileron Italics"/>
              </a:rPr>
              <a:t>Applied Statistics and Probability for Engineers</a:t>
            </a:r>
            <a:r>
              <a:rPr lang="en-US" sz="2728" strike="noStrike" u="none">
                <a:solidFill>
                  <a:srgbClr val="333333"/>
                </a:solidFill>
                <a:latin typeface="Aileron"/>
                <a:ea typeface="Aileron"/>
                <a:cs typeface="Aileron"/>
                <a:sym typeface="Aileron"/>
              </a:rPr>
              <a:t> (7th ed.). Wiley.</a:t>
            </a:r>
          </a:p>
        </p:txBody>
      </p:sp>
      <p:sp>
        <p:nvSpPr>
          <p:cNvPr name="TextBox 9" id="9"/>
          <p:cNvSpPr txBox="true"/>
          <p:nvPr/>
        </p:nvSpPr>
        <p:spPr>
          <a:xfrm rot="0">
            <a:off x="364739" y="4089799"/>
            <a:ext cx="17558522" cy="492051"/>
          </a:xfrm>
          <a:prstGeom prst="rect">
            <a:avLst/>
          </a:prstGeom>
        </p:spPr>
        <p:txBody>
          <a:bodyPr anchor="t" rtlCol="false" tIns="0" lIns="0" bIns="0" rIns="0">
            <a:spAutoFit/>
          </a:bodyPr>
          <a:lstStyle/>
          <a:p>
            <a:pPr algn="l" marL="0" indent="0" lvl="0">
              <a:lnSpc>
                <a:spcPts val="4093"/>
              </a:lnSpc>
              <a:spcBef>
                <a:spcPct val="0"/>
              </a:spcBef>
            </a:pPr>
            <a:r>
              <a:rPr lang="en-US" sz="2728" strike="noStrike" u="none">
                <a:solidFill>
                  <a:srgbClr val="333333"/>
                </a:solidFill>
                <a:latin typeface="Aileron"/>
                <a:ea typeface="Aileron"/>
                <a:cs typeface="Aileron"/>
                <a:sym typeface="Aileron"/>
              </a:rPr>
              <a:t>[3]  Triola, M. F. (2021). </a:t>
            </a:r>
            <a:r>
              <a:rPr lang="en-US" sz="2728" i="true" strike="noStrike" u="none">
                <a:solidFill>
                  <a:srgbClr val="333333"/>
                </a:solidFill>
                <a:latin typeface="Aileron Italics"/>
                <a:ea typeface="Aileron Italics"/>
                <a:cs typeface="Aileron Italics"/>
                <a:sym typeface="Aileron Italics"/>
              </a:rPr>
              <a:t>Elementary Statistics</a:t>
            </a:r>
            <a:r>
              <a:rPr lang="en-US" sz="2728" strike="noStrike" u="none">
                <a:solidFill>
                  <a:srgbClr val="333333"/>
                </a:solidFill>
                <a:latin typeface="Aileron"/>
                <a:ea typeface="Aileron"/>
                <a:cs typeface="Aileron"/>
                <a:sym typeface="Aileron"/>
              </a:rPr>
              <a:t> (14th ed.). Pearson.</a:t>
            </a:r>
          </a:p>
        </p:txBody>
      </p:sp>
      <p:sp>
        <p:nvSpPr>
          <p:cNvPr name="TextBox 10" id="10"/>
          <p:cNvSpPr txBox="true"/>
          <p:nvPr/>
        </p:nvSpPr>
        <p:spPr>
          <a:xfrm rot="0">
            <a:off x="364739" y="5100549"/>
            <a:ext cx="17558522" cy="492051"/>
          </a:xfrm>
          <a:prstGeom prst="rect">
            <a:avLst/>
          </a:prstGeom>
        </p:spPr>
        <p:txBody>
          <a:bodyPr anchor="t" rtlCol="false" tIns="0" lIns="0" bIns="0" rIns="0">
            <a:spAutoFit/>
          </a:bodyPr>
          <a:lstStyle/>
          <a:p>
            <a:pPr algn="l" marL="0" indent="0" lvl="0">
              <a:lnSpc>
                <a:spcPts val="4093"/>
              </a:lnSpc>
              <a:spcBef>
                <a:spcPct val="0"/>
              </a:spcBef>
            </a:pPr>
            <a:r>
              <a:rPr lang="en-US" sz="2728" strike="noStrike" u="none">
                <a:solidFill>
                  <a:srgbClr val="333333"/>
                </a:solidFill>
                <a:latin typeface="Aileron"/>
                <a:ea typeface="Aileron"/>
                <a:cs typeface="Aileron"/>
                <a:sym typeface="Aileron"/>
              </a:rPr>
              <a:t>[4]  Microsoft Corporation. (2023). </a:t>
            </a:r>
            <a:r>
              <a:rPr lang="en-US" sz="2728" i="true" strike="noStrike" u="none">
                <a:solidFill>
                  <a:srgbClr val="333333"/>
                </a:solidFill>
                <a:latin typeface="Aileron Italics"/>
                <a:ea typeface="Aileron Italics"/>
                <a:cs typeface="Aileron Italics"/>
                <a:sym typeface="Aileron Italics"/>
              </a:rPr>
              <a:t>Data Analysis ToolPak for Excel</a:t>
            </a:r>
            <a:r>
              <a:rPr lang="en-US" sz="2728" strike="noStrike" u="none">
                <a:solidFill>
                  <a:srgbClr val="333333"/>
                </a:solidFill>
                <a:latin typeface="Aileron"/>
                <a:ea typeface="Aileron"/>
                <a:cs typeface="Aileron"/>
                <a:sym typeface="Aileron"/>
              </a:rPr>
              <a:t>. Microsoft Support Documentation.</a:t>
            </a:r>
          </a:p>
        </p:txBody>
      </p:sp>
      <p:sp>
        <p:nvSpPr>
          <p:cNvPr name="TextBox 11" id="11"/>
          <p:cNvSpPr txBox="true"/>
          <p:nvPr/>
        </p:nvSpPr>
        <p:spPr>
          <a:xfrm rot="0">
            <a:off x="364739" y="6111298"/>
            <a:ext cx="17558522" cy="492051"/>
          </a:xfrm>
          <a:prstGeom prst="rect">
            <a:avLst/>
          </a:prstGeom>
        </p:spPr>
        <p:txBody>
          <a:bodyPr anchor="t" rtlCol="false" tIns="0" lIns="0" bIns="0" rIns="0">
            <a:spAutoFit/>
          </a:bodyPr>
          <a:lstStyle/>
          <a:p>
            <a:pPr algn="l" marL="0" indent="0" lvl="0">
              <a:lnSpc>
                <a:spcPts val="4093"/>
              </a:lnSpc>
              <a:spcBef>
                <a:spcPct val="0"/>
              </a:spcBef>
            </a:pPr>
            <a:r>
              <a:rPr lang="en-US" sz="2728" strike="noStrike" u="none">
                <a:solidFill>
                  <a:srgbClr val="333333"/>
                </a:solidFill>
                <a:latin typeface="Aileron"/>
                <a:ea typeface="Aileron"/>
                <a:cs typeface="Aileron"/>
                <a:sym typeface="Aileron"/>
              </a:rPr>
              <a:t>[5]  Khan Academy. (n.d.). </a:t>
            </a:r>
            <a:r>
              <a:rPr lang="en-US" sz="2728" i="true" strike="noStrike" u="none">
                <a:solidFill>
                  <a:srgbClr val="333333"/>
                </a:solidFill>
                <a:latin typeface="Aileron Italics"/>
                <a:ea typeface="Aileron Italics"/>
                <a:cs typeface="Aileron Italics"/>
                <a:sym typeface="Aileron Italics"/>
              </a:rPr>
              <a:t>Statistics and Probability</a:t>
            </a:r>
            <a:r>
              <a:rPr lang="en-US" sz="2728" strike="noStrike" u="none">
                <a:solidFill>
                  <a:srgbClr val="333333"/>
                </a:solidFill>
                <a:latin typeface="Aileron"/>
                <a:ea typeface="Aileron"/>
                <a:cs typeface="Aileron"/>
                <a:sym typeface="Aileron"/>
              </a:rPr>
              <a:t>. Retrieved from khanacademy.org</a:t>
            </a:r>
          </a:p>
        </p:txBody>
      </p:sp>
    </p:spTree>
  </p:cSld>
  <p:clrMapOvr>
    <a:masterClrMapping/>
  </p:clrMapOvr>
  <p:transition spd="slow">
    <p:push dir="l"/>
  </p:transition>
</p:sld>
</file>

<file path=ppt/slides/slide39.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0" y="0"/>
            <a:ext cx="18288000" cy="952500"/>
            <a:chOff x="0" y="0"/>
            <a:chExt cx="24384000" cy="1270000"/>
          </a:xfrm>
        </p:grpSpPr>
        <p:sp>
          <p:nvSpPr>
            <p:cNvPr name="Freeform 3" id="3"/>
            <p:cNvSpPr/>
            <p:nvPr/>
          </p:nvSpPr>
          <p:spPr>
            <a:xfrm flipH="false" flipV="false" rot="0">
              <a:off x="0" y="0"/>
              <a:ext cx="24384000" cy="1270000"/>
            </a:xfrm>
            <a:custGeom>
              <a:avLst/>
              <a:gdLst/>
              <a:ahLst/>
              <a:cxnLst/>
              <a:rect r="r" b="b" t="t" l="l"/>
              <a:pathLst>
                <a:path h="1270000" w="24384000">
                  <a:moveTo>
                    <a:pt x="0" y="0"/>
                  </a:moveTo>
                  <a:lnTo>
                    <a:pt x="24384000" y="0"/>
                  </a:lnTo>
                  <a:lnTo>
                    <a:pt x="24384000" y="1270000"/>
                  </a:lnTo>
                  <a:lnTo>
                    <a:pt x="0" y="1270000"/>
                  </a:lnTo>
                  <a:close/>
                </a:path>
              </a:pathLst>
            </a:custGeom>
            <a:solidFill>
              <a:srgbClr val="1A2E5A"/>
            </a:solidFill>
          </p:spPr>
        </p:sp>
      </p:grpSp>
      <p:sp>
        <p:nvSpPr>
          <p:cNvPr name="TextBox 4" id="4"/>
          <p:cNvSpPr txBox="true"/>
          <p:nvPr/>
        </p:nvSpPr>
        <p:spPr>
          <a:xfrm rot="0">
            <a:off x="16668750" y="228600"/>
            <a:ext cx="952500" cy="520065"/>
          </a:xfrm>
          <a:prstGeom prst="rect">
            <a:avLst/>
          </a:prstGeom>
        </p:spPr>
        <p:txBody>
          <a:bodyPr anchor="t" rtlCol="false" tIns="0" lIns="0" bIns="0" rIns="0">
            <a:spAutoFit/>
          </a:bodyPr>
          <a:lstStyle/>
          <a:p>
            <a:pPr algn="r" marL="0" indent="0" lvl="0">
              <a:lnSpc>
                <a:spcPts val="3600"/>
              </a:lnSpc>
              <a:spcBef>
                <a:spcPct val="0"/>
              </a:spcBef>
            </a:pPr>
            <a:r>
              <a:rPr lang="en-US" sz="3600" strike="noStrike" u="none">
                <a:solidFill>
                  <a:srgbClr val="FFFFFF">
                    <a:alpha val="40000"/>
                  </a:srgbClr>
                </a:solidFill>
                <a:latin typeface="Telegraf"/>
                <a:ea typeface="Telegraf"/>
                <a:cs typeface="Telegraf"/>
                <a:sym typeface="Telegraf"/>
              </a:rPr>
              <a:t>39</a:t>
            </a:r>
          </a:p>
        </p:txBody>
      </p:sp>
      <p:grpSp>
        <p:nvGrpSpPr>
          <p:cNvPr name="Group 5" id="5"/>
          <p:cNvGrpSpPr/>
          <p:nvPr/>
        </p:nvGrpSpPr>
        <p:grpSpPr>
          <a:xfrm rot="0">
            <a:off x="0" y="9561236"/>
            <a:ext cx="18288000" cy="744279"/>
            <a:chOff x="0" y="0"/>
            <a:chExt cx="21844000" cy="889000"/>
          </a:xfrm>
        </p:grpSpPr>
        <p:sp>
          <p:nvSpPr>
            <p:cNvPr name="Freeform 6" id="6"/>
            <p:cNvSpPr/>
            <p:nvPr/>
          </p:nvSpPr>
          <p:spPr>
            <a:xfrm flipH="false" flipV="false" rot="0">
              <a:off x="0" y="0"/>
              <a:ext cx="21844000" cy="889000"/>
            </a:xfrm>
            <a:custGeom>
              <a:avLst/>
              <a:gdLst/>
              <a:ahLst/>
              <a:cxnLst/>
              <a:rect r="r" b="b" t="t" l="l"/>
              <a:pathLst>
                <a:path h="889000" w="21844000">
                  <a:moveTo>
                    <a:pt x="88900" y="0"/>
                  </a:moveTo>
                  <a:lnTo>
                    <a:pt x="21755100" y="0"/>
                  </a:lnTo>
                  <a:cubicBezTo>
                    <a:pt x="21804198" y="0"/>
                    <a:pt x="21844000" y="39802"/>
                    <a:pt x="21844000" y="88900"/>
                  </a:cubicBezTo>
                  <a:lnTo>
                    <a:pt x="21844000" y="800100"/>
                  </a:lnTo>
                  <a:cubicBezTo>
                    <a:pt x="21844000" y="849198"/>
                    <a:pt x="21804198" y="889000"/>
                    <a:pt x="21755100" y="889000"/>
                  </a:cubicBezTo>
                  <a:lnTo>
                    <a:pt x="88900" y="889000"/>
                  </a:lnTo>
                  <a:cubicBezTo>
                    <a:pt x="39802" y="889000"/>
                    <a:pt x="0" y="849198"/>
                    <a:pt x="0" y="800100"/>
                  </a:cubicBezTo>
                  <a:lnTo>
                    <a:pt x="0" y="88900"/>
                  </a:lnTo>
                  <a:cubicBezTo>
                    <a:pt x="0" y="39802"/>
                    <a:pt x="39802" y="0"/>
                    <a:pt x="88900" y="0"/>
                  </a:cubicBezTo>
                  <a:close/>
                </a:path>
              </a:pathLst>
            </a:custGeom>
            <a:solidFill>
              <a:srgbClr val="1A2E5A"/>
            </a:solidFill>
          </p:spPr>
        </p:sp>
      </p:grpSp>
      <p:grpSp>
        <p:nvGrpSpPr>
          <p:cNvPr name="Group 7" id="7"/>
          <p:cNvGrpSpPr/>
          <p:nvPr/>
        </p:nvGrpSpPr>
        <p:grpSpPr>
          <a:xfrm rot="0">
            <a:off x="731193" y="1992589"/>
            <a:ext cx="9675680" cy="6301822"/>
            <a:chOff x="0" y="0"/>
            <a:chExt cx="12900907" cy="8402429"/>
          </a:xfrm>
        </p:grpSpPr>
        <p:sp>
          <p:nvSpPr>
            <p:cNvPr name="TextBox 8" id="8"/>
            <p:cNvSpPr txBox="true"/>
            <p:nvPr/>
          </p:nvSpPr>
          <p:spPr>
            <a:xfrm rot="0">
              <a:off x="0" y="2758513"/>
              <a:ext cx="12900907" cy="1621527"/>
            </a:xfrm>
            <a:prstGeom prst="rect">
              <a:avLst/>
            </a:prstGeom>
          </p:spPr>
          <p:txBody>
            <a:bodyPr anchor="t" rtlCol="false" tIns="0" lIns="0" bIns="0" rIns="0">
              <a:spAutoFit/>
            </a:bodyPr>
            <a:lstStyle/>
            <a:p>
              <a:pPr algn="l" marL="0" indent="0" lvl="0">
                <a:lnSpc>
                  <a:spcPts val="8833"/>
                </a:lnSpc>
              </a:pPr>
              <a:r>
                <a:rPr lang="en-US" b="true" sz="8833" spc="-176">
                  <a:solidFill>
                    <a:srgbClr val="444444"/>
                  </a:solidFill>
                  <a:latin typeface="Noto Serif Display ExtraCondensed Bold"/>
                  <a:ea typeface="Noto Serif Display ExtraCondensed Bold"/>
                  <a:cs typeface="Noto Serif Display ExtraCondensed Bold"/>
                  <a:sym typeface="Noto Serif Display ExtraCondensed Bold"/>
                </a:rPr>
                <a:t>Contact Information</a:t>
              </a:r>
            </a:p>
          </p:txBody>
        </p:sp>
        <p:sp>
          <p:nvSpPr>
            <p:cNvPr name="TextBox 9" id="9"/>
            <p:cNvSpPr txBox="true"/>
            <p:nvPr/>
          </p:nvSpPr>
          <p:spPr>
            <a:xfrm rot="0">
              <a:off x="0" y="4771462"/>
              <a:ext cx="12900907" cy="449318"/>
            </a:xfrm>
            <a:prstGeom prst="rect">
              <a:avLst/>
            </a:prstGeom>
          </p:spPr>
          <p:txBody>
            <a:bodyPr anchor="t" rtlCol="false" tIns="0" lIns="0" bIns="0" rIns="0">
              <a:spAutoFit/>
            </a:bodyPr>
            <a:lstStyle/>
            <a:p>
              <a:pPr algn="l" marL="0" indent="0" lvl="0">
                <a:lnSpc>
                  <a:spcPts val="2649"/>
                </a:lnSpc>
              </a:pPr>
              <a:r>
                <a:rPr lang="en-US" b="true" sz="2208" strike="noStrike" u="none">
                  <a:solidFill>
                    <a:srgbClr val="444444"/>
                  </a:solidFill>
                  <a:latin typeface="HK Grotesk Bold"/>
                  <a:ea typeface="HK Grotesk Bold"/>
                  <a:cs typeface="HK Grotesk Bold"/>
                  <a:sym typeface="HK Grotesk Bold"/>
                </a:rPr>
                <a:t>Reach out for more details or inquiries regarding the course.</a:t>
              </a:r>
            </a:p>
          </p:txBody>
        </p:sp>
        <p:sp>
          <p:nvSpPr>
            <p:cNvPr name="TextBox 10" id="10"/>
            <p:cNvSpPr txBox="true"/>
            <p:nvPr/>
          </p:nvSpPr>
          <p:spPr>
            <a:xfrm rot="0">
              <a:off x="0" y="5617072"/>
              <a:ext cx="10481737" cy="2785357"/>
            </a:xfrm>
            <a:prstGeom prst="rect">
              <a:avLst/>
            </a:prstGeom>
          </p:spPr>
          <p:txBody>
            <a:bodyPr anchor="t" rtlCol="false" tIns="0" lIns="0" bIns="0" rIns="0">
              <a:spAutoFit/>
            </a:bodyPr>
            <a:lstStyle/>
            <a:p>
              <a:pPr algn="l" marL="0" indent="0" lvl="0">
                <a:lnSpc>
                  <a:spcPts val="4155"/>
                </a:lnSpc>
              </a:pPr>
              <a:r>
                <a:rPr lang="en-US" sz="3462">
                  <a:solidFill>
                    <a:srgbClr val="444444"/>
                  </a:solidFill>
                  <a:latin typeface="HK Grotesk"/>
                  <a:ea typeface="HK Grotesk"/>
                  <a:cs typeface="HK Grotesk"/>
                  <a:sym typeface="HK Grotesk"/>
                </a:rPr>
                <a:t>Alfrian Car</a:t>
              </a:r>
              <a:r>
                <a:rPr lang="en-US" sz="3462">
                  <a:solidFill>
                    <a:srgbClr val="444444"/>
                  </a:solidFill>
                  <a:latin typeface="HK Grotesk"/>
                  <a:ea typeface="HK Grotesk"/>
                  <a:cs typeface="HK Grotesk"/>
                  <a:sym typeface="HK Grotesk"/>
                </a:rPr>
                <a:t>men Talakua</a:t>
              </a:r>
            </a:p>
            <a:p>
              <a:pPr algn="l" marL="0" indent="0" lvl="0">
                <a:lnSpc>
                  <a:spcPts val="4155"/>
                </a:lnSpc>
              </a:pPr>
              <a:r>
                <a:rPr lang="en-US" sz="3462">
                  <a:solidFill>
                    <a:srgbClr val="444444"/>
                  </a:solidFill>
                  <a:latin typeface="HK Grotesk"/>
                  <a:ea typeface="HK Grotesk"/>
                  <a:cs typeface="HK Grotesk"/>
                  <a:sym typeface="HK Grotesk"/>
                </a:rPr>
                <a:t>Department of Information Systems</a:t>
              </a:r>
            </a:p>
            <a:p>
              <a:pPr algn="l" marL="0" indent="0" lvl="0">
                <a:lnSpc>
                  <a:spcPts val="4155"/>
                </a:lnSpc>
              </a:pPr>
              <a:r>
                <a:rPr lang="en-US" sz="3462">
                  <a:solidFill>
                    <a:srgbClr val="444444"/>
                  </a:solidFill>
                  <a:latin typeface="HK Grotesk"/>
                  <a:ea typeface="HK Grotesk"/>
                  <a:cs typeface="HK Grotesk"/>
                  <a:sym typeface="HK Grotesk"/>
                </a:rPr>
                <a:t>e-Mail : Alfriantalakua@unkriswina.ac.id</a:t>
              </a:r>
            </a:p>
            <a:p>
              <a:pPr algn="l" marL="0" indent="0" lvl="0">
                <a:lnSpc>
                  <a:spcPts val="4155"/>
                </a:lnSpc>
              </a:pPr>
            </a:p>
          </p:txBody>
        </p:sp>
        <p:sp>
          <p:nvSpPr>
            <p:cNvPr name="TextBox 11" id="11"/>
            <p:cNvSpPr txBox="true"/>
            <p:nvPr/>
          </p:nvSpPr>
          <p:spPr>
            <a:xfrm rot="0">
              <a:off x="0" y="-19050"/>
              <a:ext cx="12637974" cy="2336361"/>
            </a:xfrm>
            <a:prstGeom prst="rect">
              <a:avLst/>
            </a:prstGeom>
          </p:spPr>
          <p:txBody>
            <a:bodyPr anchor="t" rtlCol="false" tIns="0" lIns="0" bIns="0" rIns="0">
              <a:spAutoFit/>
            </a:bodyPr>
            <a:lstStyle/>
            <a:p>
              <a:pPr algn="l">
                <a:lnSpc>
                  <a:spcPts val="14010"/>
                </a:lnSpc>
              </a:pPr>
              <a:r>
                <a:rPr lang="en-US" sz="11484">
                  <a:solidFill>
                    <a:srgbClr val="FFDE59"/>
                  </a:solidFill>
                  <a:latin typeface="League Spartan"/>
                  <a:ea typeface="League Spartan"/>
                  <a:cs typeface="League Spartan"/>
                  <a:sym typeface="League Spartan"/>
                </a:rPr>
                <a:t>THANK YOU</a:t>
              </a:r>
            </a:p>
          </p:txBody>
        </p:sp>
      </p:grpSp>
    </p:spTree>
  </p:cSld>
  <p:clrMapOvr>
    <a:masterClrMapping/>
  </p:clrMapOvr>
  <p:transition spd="slow">
    <p:push dir="l"/>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DAHLDC8qYi8</dc:identifier>
  <dcterms:modified xsi:type="dcterms:W3CDTF">2011-08-01T06:04:30Z</dcterms:modified>
  <cp:revision>1</cp:revision>
  <dc:title>Week 13 - Analysis of Variance (ANOVA) in System Development and UX Research</dc:title>
</cp:coreProperties>
</file>