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slide+xml" PartName="/ppt/slides/slide27.xml"/>
  <Override ContentType="application/vnd.openxmlformats-officedocument.presentationml.slide+xml" PartName="/ppt/slides/slide28.xml"/>
  <Override ContentType="application/vnd.openxmlformats-officedocument.presentationml.slide+xml" PartName="/ppt/slides/slide29.xml"/>
  <Override ContentType="application/vnd.openxmlformats-officedocument.presentationml.slide+xml" PartName="/ppt/slides/slide30.xml"/>
  <Override ContentType="application/vnd.openxmlformats-officedocument.presentationml.slide+xml" PartName="/ppt/slides/slide31.xml"/>
  <Override ContentType="application/vnd.openxmlformats-officedocument.presentationml.slide+xml" PartName="/ppt/slides/slide32.xml"/>
  <Override ContentType="application/vnd.openxmlformats-officedocument.presentationml.slide+xml" PartName="/ppt/slides/slide33.xml"/>
  <Override ContentType="application/vnd.openxmlformats-officedocument.presentationml.slide+xml" PartName="/ppt/slides/slide34.xml"/>
  <Override ContentType="application/vnd.openxmlformats-officedocument.presentationml.slide+xml" PartName="/ppt/slides/slide35.xml"/>
  <Override ContentType="application/vnd.openxmlformats-officedocument.presentationml.slide+xml" PartName="/ppt/slides/slide36.xml"/>
  <Override ContentType="application/vnd.openxmlformats-officedocument.presentationml.slide+xml" PartName="/ppt/slides/slide37.xml"/>
  <Override ContentType="application/vnd.openxmlformats-officedocument.presentationml.slide+xml" PartName="/ppt/slides/slide38.xml"/>
  <Override ContentType="application/vnd.openxmlformats-officedocument.presentationml.slide+xml" PartName="/ppt/slides/slide39.xml"/>
  <Override ContentType="application/vnd.openxmlformats-officedocument.presentationml.slide+xml" PartName="/ppt/slides/slide40.xml"/>
  <Override ContentType="application/vnd.openxmlformats-officedocument.presentationml.slide+xml" PartName="/ppt/slides/slide41.xml"/>
  <Override ContentType="application/vnd.openxmlformats-officedocument.presentationml.slide+xml" PartName="/ppt/slides/slide42.xml"/>
  <Override ContentType="application/vnd.openxmlformats-officedocument.presentationml.slide+xml" PartName="/ppt/slides/slide43.xml"/>
  <Override ContentType="application/vnd.openxmlformats-officedocument.presentationml.slide+xml" PartName="/ppt/slides/slide4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</p:sldIdLst>
  <p:sldSz cx="18288000" cy="10287000"/>
  <p:notesSz cx="6858000" cy="9144000"/>
  <p:embeddedFontLst>
    <p:embeddedFont>
      <p:font typeface="Telegraf" charset="1" panose="00000500000000000000"/>
      <p:regular r:id="rId50"/>
    </p:embeddedFont>
    <p:embeddedFont>
      <p:font typeface="ITC Avant Garde Gothic Bold" charset="1" panose="020B0802020202020204"/>
      <p:regular r:id="rId51"/>
    </p:embeddedFont>
    <p:embeddedFont>
      <p:font typeface="Poppins" charset="1" panose="00000500000000000000"/>
      <p:regular r:id="rId52"/>
    </p:embeddedFont>
    <p:embeddedFont>
      <p:font typeface="Times New Roman MT Bold" charset="1" panose="02030802070405020303"/>
      <p:regular r:id="rId53"/>
    </p:embeddedFont>
    <p:embeddedFont>
      <p:font typeface="Inter" charset="1" panose="020B0502030000000004"/>
      <p:regular r:id="rId54"/>
    </p:embeddedFont>
    <p:embeddedFont>
      <p:font typeface="Inter Bold" charset="1" panose="020B0802030000000004"/>
      <p:regular r:id="rId55"/>
    </p:embeddedFont>
    <p:embeddedFont>
      <p:font typeface="JetBrains Mono" charset="1" panose="02010509020102050004"/>
      <p:regular r:id="rId56"/>
    </p:embeddedFont>
    <p:embeddedFont>
      <p:font typeface="Noto Serif Display ExtraCondensed Bold" charset="1" panose="02020806080505020204"/>
      <p:regular r:id="rId57"/>
    </p:embeddedFont>
    <p:embeddedFont>
      <p:font typeface="HK Grotesk Bold" charset="1" panose="00000800000000000000"/>
      <p:regular r:id="rId58"/>
    </p:embeddedFont>
    <p:embeddedFont>
      <p:font typeface="HK Grotesk" charset="1" panose="00000500000000000000"/>
      <p:regular r:id="rId59"/>
    </p:embeddedFont>
    <p:embeddedFont>
      <p:font typeface="League Spartan" charset="1" panose="00000800000000000000"/>
      <p:regular r:id="rId6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slides/slide20.xml" Type="http://schemas.openxmlformats.org/officeDocument/2006/relationships/slide"/><Relationship Id="rId26" Target="slides/slide21.xml" Type="http://schemas.openxmlformats.org/officeDocument/2006/relationships/slide"/><Relationship Id="rId27" Target="slides/slide22.xml" Type="http://schemas.openxmlformats.org/officeDocument/2006/relationships/slide"/><Relationship Id="rId28" Target="slides/slide23.xml" Type="http://schemas.openxmlformats.org/officeDocument/2006/relationships/slide"/><Relationship Id="rId29" Target="slides/slide24.xml" Type="http://schemas.openxmlformats.org/officeDocument/2006/relationships/slide"/><Relationship Id="rId3" Target="viewProps.xml" Type="http://schemas.openxmlformats.org/officeDocument/2006/relationships/viewProps"/><Relationship Id="rId30" Target="slides/slide25.xml" Type="http://schemas.openxmlformats.org/officeDocument/2006/relationships/slide"/><Relationship Id="rId31" Target="slides/slide26.xml" Type="http://schemas.openxmlformats.org/officeDocument/2006/relationships/slide"/><Relationship Id="rId32" Target="slides/slide27.xml" Type="http://schemas.openxmlformats.org/officeDocument/2006/relationships/slide"/><Relationship Id="rId33" Target="slides/slide28.xml" Type="http://schemas.openxmlformats.org/officeDocument/2006/relationships/slide"/><Relationship Id="rId34" Target="slides/slide29.xml" Type="http://schemas.openxmlformats.org/officeDocument/2006/relationships/slide"/><Relationship Id="rId35" Target="slides/slide30.xml" Type="http://schemas.openxmlformats.org/officeDocument/2006/relationships/slide"/><Relationship Id="rId36" Target="slides/slide31.xml" Type="http://schemas.openxmlformats.org/officeDocument/2006/relationships/slide"/><Relationship Id="rId37" Target="slides/slide32.xml" Type="http://schemas.openxmlformats.org/officeDocument/2006/relationships/slide"/><Relationship Id="rId38" Target="slides/slide33.xml" Type="http://schemas.openxmlformats.org/officeDocument/2006/relationships/slide"/><Relationship Id="rId39" Target="slides/slide34.xml" Type="http://schemas.openxmlformats.org/officeDocument/2006/relationships/slide"/><Relationship Id="rId4" Target="theme/theme1.xml" Type="http://schemas.openxmlformats.org/officeDocument/2006/relationships/theme"/><Relationship Id="rId40" Target="slides/slide35.xml" Type="http://schemas.openxmlformats.org/officeDocument/2006/relationships/slide"/><Relationship Id="rId41" Target="slides/slide36.xml" Type="http://schemas.openxmlformats.org/officeDocument/2006/relationships/slide"/><Relationship Id="rId42" Target="slides/slide37.xml" Type="http://schemas.openxmlformats.org/officeDocument/2006/relationships/slide"/><Relationship Id="rId43" Target="slides/slide38.xml" Type="http://schemas.openxmlformats.org/officeDocument/2006/relationships/slide"/><Relationship Id="rId44" Target="slides/slide39.xml" Type="http://schemas.openxmlformats.org/officeDocument/2006/relationships/slide"/><Relationship Id="rId45" Target="slides/slide40.xml" Type="http://schemas.openxmlformats.org/officeDocument/2006/relationships/slide"/><Relationship Id="rId46" Target="slides/slide41.xml" Type="http://schemas.openxmlformats.org/officeDocument/2006/relationships/slide"/><Relationship Id="rId47" Target="slides/slide42.xml" Type="http://schemas.openxmlformats.org/officeDocument/2006/relationships/slide"/><Relationship Id="rId48" Target="slides/slide43.xml" Type="http://schemas.openxmlformats.org/officeDocument/2006/relationships/slide"/><Relationship Id="rId49" Target="slides/slide44.xml" Type="http://schemas.openxmlformats.org/officeDocument/2006/relationships/slide"/><Relationship Id="rId5" Target="tableStyles.xml" Type="http://schemas.openxmlformats.org/officeDocument/2006/relationships/tableStyles"/><Relationship Id="rId50" Target="fonts/font50.fntdata" Type="http://schemas.openxmlformats.org/officeDocument/2006/relationships/font"/><Relationship Id="rId51" Target="fonts/font51.fntdata" Type="http://schemas.openxmlformats.org/officeDocument/2006/relationships/font"/><Relationship Id="rId52" Target="fonts/font52.fntdata" Type="http://schemas.openxmlformats.org/officeDocument/2006/relationships/font"/><Relationship Id="rId53" Target="fonts/font53.fntdata" Type="http://schemas.openxmlformats.org/officeDocument/2006/relationships/font"/><Relationship Id="rId54" Target="fonts/font54.fntdata" Type="http://schemas.openxmlformats.org/officeDocument/2006/relationships/font"/><Relationship Id="rId55" Target="fonts/font55.fntdata" Type="http://schemas.openxmlformats.org/officeDocument/2006/relationships/font"/><Relationship Id="rId56" Target="fonts/font56.fntdata" Type="http://schemas.openxmlformats.org/officeDocument/2006/relationships/font"/><Relationship Id="rId57" Target="fonts/font57.fntdata" Type="http://schemas.openxmlformats.org/officeDocument/2006/relationships/font"/><Relationship Id="rId58" Target="fonts/font58.fntdata" Type="http://schemas.openxmlformats.org/officeDocument/2006/relationships/font"/><Relationship Id="rId59" Target="fonts/font59.fntdata" Type="http://schemas.openxmlformats.org/officeDocument/2006/relationships/font"/><Relationship Id="rId6" Target="slides/slide1.xml" Type="http://schemas.openxmlformats.org/officeDocument/2006/relationships/slide"/><Relationship Id="rId60" Target="fonts/font60.fntdata" Type="http://schemas.openxmlformats.org/officeDocument/2006/relationships/font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4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4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4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4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4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A2B4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2550115" y="3305947"/>
            <a:ext cx="5045322" cy="5045322"/>
            <a:chOff x="0" y="0"/>
            <a:chExt cx="8255000" cy="8255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255000" cy="8255000"/>
            </a:xfrm>
            <a:custGeom>
              <a:avLst/>
              <a:gdLst/>
              <a:ahLst/>
              <a:cxnLst/>
              <a:rect r="r" b="b" t="t" l="l"/>
              <a:pathLst>
                <a:path h="8255000" w="8255000">
                  <a:moveTo>
                    <a:pt x="4127500" y="0"/>
                  </a:moveTo>
                  <a:cubicBezTo>
                    <a:pt x="1847945" y="0"/>
                    <a:pt x="0" y="1847945"/>
                    <a:pt x="0" y="4127500"/>
                  </a:cubicBezTo>
                  <a:cubicBezTo>
                    <a:pt x="0" y="6407055"/>
                    <a:pt x="1847945" y="8255000"/>
                    <a:pt x="4127500" y="8255000"/>
                  </a:cubicBezTo>
                  <a:cubicBezTo>
                    <a:pt x="6407055" y="8255000"/>
                    <a:pt x="8255000" y="6407055"/>
                    <a:pt x="8255000" y="4127500"/>
                  </a:cubicBezTo>
                  <a:cubicBezTo>
                    <a:pt x="8255000" y="1847945"/>
                    <a:pt x="6407055" y="0"/>
                    <a:pt x="4127500" y="0"/>
                  </a:cubicBezTo>
                  <a:close/>
                </a:path>
              </a:pathLst>
            </a:custGeom>
            <a:blipFill>
              <a:blip r:embed="rId2">
                <a:alphaModFix amt="30000"/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143000" y="0"/>
            <a:ext cx="76200" cy="10287000"/>
            <a:chOff x="0" y="0"/>
            <a:chExt cx="1016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016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101600">
                  <a:moveTo>
                    <a:pt x="0" y="0"/>
                  </a:moveTo>
                  <a:lnTo>
                    <a:pt x="101600" y="0"/>
                  </a:lnTo>
                  <a:lnTo>
                    <a:pt x="1016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6" id="6"/>
          <p:cNvSpPr txBox="true"/>
          <p:nvPr/>
        </p:nvSpPr>
        <p:spPr>
          <a:xfrm rot="0">
            <a:off x="1490818" y="3900488"/>
            <a:ext cx="10477500" cy="2428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6239"/>
              </a:lnSpc>
              <a:spcBef>
                <a:spcPct val="0"/>
              </a:spcBef>
            </a:pPr>
            <a:r>
              <a:rPr lang="en-US" sz="5199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Week 14 - </a:t>
            </a:r>
            <a:r>
              <a:rPr lang="en-US" sz="51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Chi-Square Test and</a:t>
            </a:r>
            <a:r>
              <a:rPr lang="en-US" sz="51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 </a:t>
            </a:r>
            <a:r>
              <a:rPr lang="en-US" sz="51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Non-Parametric Tests</a:t>
            </a:r>
            <a:r>
              <a:rPr lang="en-US" sz="51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 </a:t>
            </a:r>
            <a:r>
              <a:rPr lang="en-US" sz="51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in System Security and Performance</a:t>
            </a:r>
          </a:p>
        </p:txBody>
      </p:sp>
      <p:grpSp>
        <p:nvGrpSpPr>
          <p:cNvPr name="Group 7" id="7"/>
          <p:cNvGrpSpPr/>
          <p:nvPr/>
        </p:nvGrpSpPr>
        <p:grpSpPr>
          <a:xfrm rot="0">
            <a:off x="0" y="9715500"/>
            <a:ext cx="18288000" cy="57150"/>
            <a:chOff x="0" y="0"/>
            <a:chExt cx="24384000" cy="762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24384000" cy="76200"/>
            </a:xfrm>
            <a:custGeom>
              <a:avLst/>
              <a:gdLst/>
              <a:ahLst/>
              <a:cxnLst/>
              <a:rect r="r" b="b" t="t" l="l"/>
              <a:pathLst>
                <a:path h="762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76200"/>
                  </a:lnTo>
                  <a:lnTo>
                    <a:pt x="0" y="76200"/>
                  </a:ln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9" id="9"/>
          <p:cNvSpPr txBox="true"/>
          <p:nvPr/>
        </p:nvSpPr>
        <p:spPr>
          <a:xfrm rot="0">
            <a:off x="1490818" y="2060473"/>
            <a:ext cx="15055079" cy="15083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921"/>
              </a:lnSpc>
              <a:spcBef>
                <a:spcPct val="0"/>
              </a:spcBef>
            </a:pPr>
            <a:r>
              <a:rPr lang="en-US" b="true" sz="9921" spc="-297">
                <a:solidFill>
                  <a:srgbClr val="FFDE59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Statistics and Probability</a:t>
            </a:r>
          </a:p>
        </p:txBody>
      </p:sp>
      <p:grpSp>
        <p:nvGrpSpPr>
          <p:cNvPr name="Group 10" id="10"/>
          <p:cNvGrpSpPr/>
          <p:nvPr/>
        </p:nvGrpSpPr>
        <p:grpSpPr>
          <a:xfrm rot="0">
            <a:off x="1490818" y="6615584"/>
            <a:ext cx="7265889" cy="1735686"/>
            <a:chOff x="0" y="0"/>
            <a:chExt cx="9687853" cy="2314248"/>
          </a:xfrm>
        </p:grpSpPr>
        <p:sp>
          <p:nvSpPr>
            <p:cNvPr name="TextBox 11" id="11"/>
            <p:cNvSpPr txBox="true"/>
            <p:nvPr/>
          </p:nvSpPr>
          <p:spPr>
            <a:xfrm rot="0">
              <a:off x="0" y="-95250"/>
              <a:ext cx="9687853" cy="142657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240"/>
                </a:lnSpc>
                <a:spcBef>
                  <a:spcPct val="0"/>
                </a:spcBef>
              </a:pPr>
              <a:r>
                <a:rPr lang="en-US" sz="3029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Alfrian Carmen Talakua</a:t>
              </a:r>
            </a:p>
            <a:p>
              <a:pPr algn="l">
                <a:lnSpc>
                  <a:spcPts val="4240"/>
                </a:lnSpc>
                <a:spcBef>
                  <a:spcPct val="0"/>
                </a:spcBef>
              </a:pPr>
              <a:r>
                <a:rPr lang="en-US" sz="3029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Department of Information Systems</a:t>
              </a:r>
            </a:p>
          </p:txBody>
        </p:sp>
        <p:sp>
          <p:nvSpPr>
            <p:cNvPr name="TextBox 12" id="12"/>
            <p:cNvSpPr txBox="true"/>
            <p:nvPr/>
          </p:nvSpPr>
          <p:spPr>
            <a:xfrm rot="0">
              <a:off x="0" y="1523396"/>
              <a:ext cx="1423748" cy="79085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626"/>
                </a:lnSpc>
              </a:pPr>
              <a:r>
                <a:rPr lang="en-US" sz="3304" b="true">
                  <a:solidFill>
                    <a:srgbClr val="FFFFFF"/>
                  </a:solidFill>
                  <a:latin typeface="Times New Roman MT Bold"/>
                  <a:ea typeface="Times New Roman MT Bold"/>
                  <a:cs typeface="Times New Roman MT Bold"/>
                  <a:sym typeface="Times New Roman MT Bold"/>
                </a:rPr>
                <a:t>2026</a:t>
              </a:r>
            </a:p>
          </p:txBody>
        </p:sp>
      </p:grp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952500"/>
            <a:chOff x="0" y="0"/>
            <a:chExt cx="24384000" cy="127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143000" y="247650"/>
            <a:ext cx="7620000" cy="462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32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Learning Objectives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3429000" y="1171575"/>
            <a:ext cx="11430000" cy="245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5A6A7A"/>
                </a:solidFill>
                <a:latin typeface="Inter"/>
                <a:ea typeface="Inter"/>
                <a:cs typeface="Inter"/>
                <a:sym typeface="Inter"/>
              </a:rPr>
              <a:t>After completing this lesson, students will be able to: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952500" y="1714500"/>
            <a:ext cx="5267325" cy="3876675"/>
            <a:chOff x="0" y="0"/>
            <a:chExt cx="7023100" cy="51689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7023100" cy="5168900"/>
            </a:xfrm>
            <a:custGeom>
              <a:avLst/>
              <a:gdLst/>
              <a:ahLst/>
              <a:cxnLst/>
              <a:rect r="r" b="b" t="t" l="l"/>
              <a:pathLst>
                <a:path h="5168900" w="7023100">
                  <a:moveTo>
                    <a:pt x="516890" y="0"/>
                  </a:moveTo>
                  <a:lnTo>
                    <a:pt x="6506210" y="0"/>
                  </a:lnTo>
                  <a:cubicBezTo>
                    <a:pt x="6643298" y="0"/>
                    <a:pt x="6774771" y="54458"/>
                    <a:pt x="6871706" y="151394"/>
                  </a:cubicBezTo>
                  <a:cubicBezTo>
                    <a:pt x="6968642" y="248329"/>
                    <a:pt x="7023100" y="379802"/>
                    <a:pt x="7023100" y="516890"/>
                  </a:cubicBezTo>
                  <a:lnTo>
                    <a:pt x="7023100" y="4652010"/>
                  </a:lnTo>
                  <a:cubicBezTo>
                    <a:pt x="7023100" y="4789098"/>
                    <a:pt x="6968642" y="4920571"/>
                    <a:pt x="6871706" y="5017507"/>
                  </a:cubicBezTo>
                  <a:cubicBezTo>
                    <a:pt x="6774771" y="5114442"/>
                    <a:pt x="6643298" y="5168900"/>
                    <a:pt x="6506210" y="5168900"/>
                  </a:cubicBezTo>
                  <a:lnTo>
                    <a:pt x="516890" y="5168900"/>
                  </a:lnTo>
                  <a:cubicBezTo>
                    <a:pt x="379802" y="5168900"/>
                    <a:pt x="248329" y="5114442"/>
                    <a:pt x="151394" y="5017507"/>
                  </a:cubicBezTo>
                  <a:cubicBezTo>
                    <a:pt x="54458" y="4920571"/>
                    <a:pt x="0" y="4789098"/>
                    <a:pt x="0" y="4652010"/>
                  </a:cubicBezTo>
                  <a:lnTo>
                    <a:pt x="0" y="516890"/>
                  </a:lnTo>
                  <a:cubicBezTo>
                    <a:pt x="0" y="231420"/>
                    <a:pt x="231420" y="0"/>
                    <a:pt x="516890" y="0"/>
                  </a:cubicBezTo>
                  <a:close/>
                </a:path>
              </a:pathLst>
            </a:custGeom>
            <a:solidFill>
              <a:srgbClr val="F0F4F8"/>
            </a:solidFill>
          </p:spPr>
        </p:sp>
      </p:grpSp>
      <p:grpSp>
        <p:nvGrpSpPr>
          <p:cNvPr name="Group 8" id="8"/>
          <p:cNvGrpSpPr/>
          <p:nvPr/>
        </p:nvGrpSpPr>
        <p:grpSpPr>
          <a:xfrm rot="0">
            <a:off x="3343275" y="2095500"/>
            <a:ext cx="476250" cy="561975"/>
            <a:chOff x="0" y="0"/>
            <a:chExt cx="635000" cy="7493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635000" cy="749300"/>
            </a:xfrm>
            <a:custGeom>
              <a:avLst/>
              <a:gdLst/>
              <a:ahLst/>
              <a:cxnLst/>
              <a:rect r="r" b="b" t="t" l="l"/>
              <a:pathLst>
                <a:path h="749300" w="635000">
                  <a:moveTo>
                    <a:pt x="317500" y="0"/>
                  </a:moveTo>
                  <a:cubicBezTo>
                    <a:pt x="142150" y="0"/>
                    <a:pt x="0" y="167737"/>
                    <a:pt x="0" y="374650"/>
                  </a:cubicBezTo>
                  <a:cubicBezTo>
                    <a:pt x="0" y="581563"/>
                    <a:pt x="142150" y="749300"/>
                    <a:pt x="317500" y="749300"/>
                  </a:cubicBezTo>
                  <a:cubicBezTo>
                    <a:pt x="492850" y="749300"/>
                    <a:pt x="635000" y="581563"/>
                    <a:pt x="635000" y="374650"/>
                  </a:cubicBezTo>
                  <a:cubicBezTo>
                    <a:pt x="635000" y="167737"/>
                    <a:pt x="492850" y="0"/>
                    <a:pt x="317500" y="0"/>
                  </a:cubicBezTo>
                  <a:close/>
                </a:path>
              </a:pathLst>
            </a:custGeom>
            <a:solidFill>
              <a:srgbClr val="3A6BC5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66675"/>
              <a:ext cx="635000" cy="8159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079"/>
                </a:lnSpc>
                <a:spcBef>
                  <a:spcPct val="0"/>
                </a:spcBef>
              </a:pPr>
              <a:r>
                <a:rPr lang="en-US" sz="2199" strike="noStrike" u="none">
                  <a:solidFill>
                    <a:srgbClr val="FFFFFF"/>
                  </a:solidFill>
                  <a:latin typeface="Telegraf"/>
                  <a:ea typeface="Telegraf"/>
                  <a:cs typeface="Telegraf"/>
                  <a:sym typeface="Telegraf"/>
                </a:rPr>
                <a:t>1</a:t>
              </a:r>
            </a:p>
          </p:txBody>
        </p:sp>
      </p:grpSp>
      <p:sp>
        <p:nvSpPr>
          <p:cNvPr name="TextBox 11" id="11"/>
          <p:cNvSpPr txBox="true"/>
          <p:nvPr/>
        </p:nvSpPr>
        <p:spPr>
          <a:xfrm rot="0">
            <a:off x="1228725" y="2771775"/>
            <a:ext cx="4695825" cy="3067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52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Explain the concept of Chi-Square testing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6505575" y="1714500"/>
            <a:ext cx="5267325" cy="3876675"/>
            <a:chOff x="0" y="0"/>
            <a:chExt cx="7023100" cy="51689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7023100" cy="5168900"/>
            </a:xfrm>
            <a:custGeom>
              <a:avLst/>
              <a:gdLst/>
              <a:ahLst/>
              <a:cxnLst/>
              <a:rect r="r" b="b" t="t" l="l"/>
              <a:pathLst>
                <a:path h="5168900" w="7023100">
                  <a:moveTo>
                    <a:pt x="516890" y="0"/>
                  </a:moveTo>
                  <a:lnTo>
                    <a:pt x="6506210" y="0"/>
                  </a:lnTo>
                  <a:cubicBezTo>
                    <a:pt x="6643298" y="0"/>
                    <a:pt x="6774771" y="54458"/>
                    <a:pt x="6871706" y="151394"/>
                  </a:cubicBezTo>
                  <a:cubicBezTo>
                    <a:pt x="6968642" y="248329"/>
                    <a:pt x="7023100" y="379802"/>
                    <a:pt x="7023100" y="516890"/>
                  </a:cubicBezTo>
                  <a:lnTo>
                    <a:pt x="7023100" y="4652010"/>
                  </a:lnTo>
                  <a:cubicBezTo>
                    <a:pt x="7023100" y="4789098"/>
                    <a:pt x="6968642" y="4920571"/>
                    <a:pt x="6871706" y="5017507"/>
                  </a:cubicBezTo>
                  <a:cubicBezTo>
                    <a:pt x="6774771" y="5114442"/>
                    <a:pt x="6643298" y="5168900"/>
                    <a:pt x="6506210" y="5168900"/>
                  </a:cubicBezTo>
                  <a:lnTo>
                    <a:pt x="516890" y="5168900"/>
                  </a:lnTo>
                  <a:cubicBezTo>
                    <a:pt x="379802" y="5168900"/>
                    <a:pt x="248329" y="5114442"/>
                    <a:pt x="151394" y="5017507"/>
                  </a:cubicBezTo>
                  <a:cubicBezTo>
                    <a:pt x="54458" y="4920571"/>
                    <a:pt x="0" y="4789098"/>
                    <a:pt x="0" y="4652010"/>
                  </a:cubicBezTo>
                  <a:lnTo>
                    <a:pt x="0" y="516890"/>
                  </a:lnTo>
                  <a:cubicBezTo>
                    <a:pt x="0" y="231420"/>
                    <a:pt x="231420" y="0"/>
                    <a:pt x="516890" y="0"/>
                  </a:cubicBezTo>
                  <a:close/>
                </a:path>
              </a:pathLst>
            </a:custGeom>
            <a:solidFill>
              <a:srgbClr val="F0F4F8"/>
            </a:solidFill>
          </p:spPr>
        </p:sp>
      </p:grpSp>
      <p:grpSp>
        <p:nvGrpSpPr>
          <p:cNvPr name="Group 14" id="14"/>
          <p:cNvGrpSpPr/>
          <p:nvPr/>
        </p:nvGrpSpPr>
        <p:grpSpPr>
          <a:xfrm rot="0">
            <a:off x="8896350" y="2095500"/>
            <a:ext cx="476250" cy="561975"/>
            <a:chOff x="0" y="0"/>
            <a:chExt cx="635000" cy="7493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635000" cy="749300"/>
            </a:xfrm>
            <a:custGeom>
              <a:avLst/>
              <a:gdLst/>
              <a:ahLst/>
              <a:cxnLst/>
              <a:rect r="r" b="b" t="t" l="l"/>
              <a:pathLst>
                <a:path h="749300" w="635000">
                  <a:moveTo>
                    <a:pt x="317500" y="0"/>
                  </a:moveTo>
                  <a:cubicBezTo>
                    <a:pt x="142150" y="0"/>
                    <a:pt x="0" y="167737"/>
                    <a:pt x="0" y="374650"/>
                  </a:cubicBezTo>
                  <a:cubicBezTo>
                    <a:pt x="0" y="581563"/>
                    <a:pt x="142150" y="749300"/>
                    <a:pt x="317500" y="749300"/>
                  </a:cubicBezTo>
                  <a:cubicBezTo>
                    <a:pt x="492850" y="749300"/>
                    <a:pt x="635000" y="581563"/>
                    <a:pt x="635000" y="374650"/>
                  </a:cubicBezTo>
                  <a:cubicBezTo>
                    <a:pt x="635000" y="167737"/>
                    <a:pt x="492850" y="0"/>
                    <a:pt x="317500" y="0"/>
                  </a:cubicBezTo>
                  <a:close/>
                </a:path>
              </a:pathLst>
            </a:custGeom>
            <a:solidFill>
              <a:srgbClr val="3A6BC5"/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0" y="-66675"/>
              <a:ext cx="635000" cy="8159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079"/>
                </a:lnSpc>
                <a:spcBef>
                  <a:spcPct val="0"/>
                </a:spcBef>
              </a:pPr>
              <a:r>
                <a:rPr lang="en-US" sz="2199" strike="noStrike" u="none">
                  <a:solidFill>
                    <a:srgbClr val="FFFFFF"/>
                  </a:solidFill>
                  <a:latin typeface="Telegraf"/>
                  <a:ea typeface="Telegraf"/>
                  <a:cs typeface="Telegraf"/>
                  <a:sym typeface="Telegraf"/>
                </a:rPr>
                <a:t>2</a:t>
              </a:r>
            </a:p>
          </p:txBody>
        </p:sp>
      </p:grpSp>
      <p:sp>
        <p:nvSpPr>
          <p:cNvPr name="TextBox 17" id="17"/>
          <p:cNvSpPr txBox="true"/>
          <p:nvPr/>
        </p:nvSpPr>
        <p:spPr>
          <a:xfrm rot="0">
            <a:off x="6781800" y="2771775"/>
            <a:ext cx="4695825" cy="3067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52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Analyze categorical data relationships</a:t>
            </a:r>
          </a:p>
        </p:txBody>
      </p:sp>
      <p:grpSp>
        <p:nvGrpSpPr>
          <p:cNvPr name="Group 18" id="18"/>
          <p:cNvGrpSpPr/>
          <p:nvPr/>
        </p:nvGrpSpPr>
        <p:grpSpPr>
          <a:xfrm rot="0">
            <a:off x="12058650" y="1714500"/>
            <a:ext cx="5267325" cy="3876675"/>
            <a:chOff x="0" y="0"/>
            <a:chExt cx="7023100" cy="51689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7023100" cy="5168900"/>
            </a:xfrm>
            <a:custGeom>
              <a:avLst/>
              <a:gdLst/>
              <a:ahLst/>
              <a:cxnLst/>
              <a:rect r="r" b="b" t="t" l="l"/>
              <a:pathLst>
                <a:path h="5168900" w="7023100">
                  <a:moveTo>
                    <a:pt x="516890" y="0"/>
                  </a:moveTo>
                  <a:lnTo>
                    <a:pt x="6506210" y="0"/>
                  </a:lnTo>
                  <a:cubicBezTo>
                    <a:pt x="6643298" y="0"/>
                    <a:pt x="6774771" y="54458"/>
                    <a:pt x="6871706" y="151394"/>
                  </a:cubicBezTo>
                  <a:cubicBezTo>
                    <a:pt x="6968642" y="248329"/>
                    <a:pt x="7023100" y="379802"/>
                    <a:pt x="7023100" y="516890"/>
                  </a:cubicBezTo>
                  <a:lnTo>
                    <a:pt x="7023100" y="4652010"/>
                  </a:lnTo>
                  <a:cubicBezTo>
                    <a:pt x="7023100" y="4789098"/>
                    <a:pt x="6968642" y="4920571"/>
                    <a:pt x="6871706" y="5017507"/>
                  </a:cubicBezTo>
                  <a:cubicBezTo>
                    <a:pt x="6774771" y="5114442"/>
                    <a:pt x="6643298" y="5168900"/>
                    <a:pt x="6506210" y="5168900"/>
                  </a:cubicBezTo>
                  <a:lnTo>
                    <a:pt x="516890" y="5168900"/>
                  </a:lnTo>
                  <a:cubicBezTo>
                    <a:pt x="379802" y="5168900"/>
                    <a:pt x="248329" y="5114442"/>
                    <a:pt x="151394" y="5017507"/>
                  </a:cubicBezTo>
                  <a:cubicBezTo>
                    <a:pt x="54458" y="4920571"/>
                    <a:pt x="0" y="4789098"/>
                    <a:pt x="0" y="4652010"/>
                  </a:cubicBezTo>
                  <a:lnTo>
                    <a:pt x="0" y="516890"/>
                  </a:lnTo>
                  <a:cubicBezTo>
                    <a:pt x="0" y="231420"/>
                    <a:pt x="231420" y="0"/>
                    <a:pt x="516890" y="0"/>
                  </a:cubicBezTo>
                  <a:close/>
                </a:path>
              </a:pathLst>
            </a:custGeom>
            <a:solidFill>
              <a:srgbClr val="F0F4F8"/>
            </a:solidFill>
          </p:spPr>
        </p:sp>
      </p:grpSp>
      <p:grpSp>
        <p:nvGrpSpPr>
          <p:cNvPr name="Group 20" id="20"/>
          <p:cNvGrpSpPr/>
          <p:nvPr/>
        </p:nvGrpSpPr>
        <p:grpSpPr>
          <a:xfrm rot="0">
            <a:off x="14449425" y="2095500"/>
            <a:ext cx="476250" cy="561975"/>
            <a:chOff x="0" y="0"/>
            <a:chExt cx="635000" cy="7493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635000" cy="749300"/>
            </a:xfrm>
            <a:custGeom>
              <a:avLst/>
              <a:gdLst/>
              <a:ahLst/>
              <a:cxnLst/>
              <a:rect r="r" b="b" t="t" l="l"/>
              <a:pathLst>
                <a:path h="749300" w="635000">
                  <a:moveTo>
                    <a:pt x="317500" y="0"/>
                  </a:moveTo>
                  <a:cubicBezTo>
                    <a:pt x="142150" y="0"/>
                    <a:pt x="0" y="167737"/>
                    <a:pt x="0" y="374650"/>
                  </a:cubicBezTo>
                  <a:cubicBezTo>
                    <a:pt x="0" y="581563"/>
                    <a:pt x="142150" y="749300"/>
                    <a:pt x="317500" y="749300"/>
                  </a:cubicBezTo>
                  <a:cubicBezTo>
                    <a:pt x="492850" y="749300"/>
                    <a:pt x="635000" y="581563"/>
                    <a:pt x="635000" y="374650"/>
                  </a:cubicBezTo>
                  <a:cubicBezTo>
                    <a:pt x="635000" y="167737"/>
                    <a:pt x="492850" y="0"/>
                    <a:pt x="317500" y="0"/>
                  </a:cubicBezTo>
                  <a:close/>
                </a:path>
              </a:pathLst>
            </a:custGeom>
            <a:solidFill>
              <a:srgbClr val="3A6BC5"/>
            </a:solidFill>
          </p:spPr>
        </p:sp>
        <p:sp>
          <p:nvSpPr>
            <p:cNvPr name="TextBox 22" id="22"/>
            <p:cNvSpPr txBox="true"/>
            <p:nvPr/>
          </p:nvSpPr>
          <p:spPr>
            <a:xfrm>
              <a:off x="0" y="-66675"/>
              <a:ext cx="635000" cy="8159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079"/>
                </a:lnSpc>
                <a:spcBef>
                  <a:spcPct val="0"/>
                </a:spcBef>
              </a:pPr>
              <a:r>
                <a:rPr lang="en-US" sz="2199" strike="noStrike" u="none">
                  <a:solidFill>
                    <a:srgbClr val="FFFFFF"/>
                  </a:solidFill>
                  <a:latin typeface="Telegraf"/>
                  <a:ea typeface="Telegraf"/>
                  <a:cs typeface="Telegraf"/>
                  <a:sym typeface="Telegraf"/>
                </a:rPr>
                <a:t>3</a:t>
              </a:r>
            </a:p>
          </p:txBody>
        </p:sp>
      </p:grpSp>
      <p:sp>
        <p:nvSpPr>
          <p:cNvPr name="TextBox 23" id="23"/>
          <p:cNvSpPr txBox="true"/>
          <p:nvPr/>
        </p:nvSpPr>
        <p:spPr>
          <a:xfrm rot="0">
            <a:off x="12334875" y="2771775"/>
            <a:ext cx="4695825" cy="3067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52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Understand non-parametric testing</a:t>
            </a:r>
          </a:p>
        </p:txBody>
      </p:sp>
      <p:grpSp>
        <p:nvGrpSpPr>
          <p:cNvPr name="Group 24" id="24"/>
          <p:cNvGrpSpPr/>
          <p:nvPr/>
        </p:nvGrpSpPr>
        <p:grpSpPr>
          <a:xfrm rot="0">
            <a:off x="952500" y="5829300"/>
            <a:ext cx="5267325" cy="3876675"/>
            <a:chOff x="0" y="0"/>
            <a:chExt cx="7023100" cy="516890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7023100" cy="5168900"/>
            </a:xfrm>
            <a:custGeom>
              <a:avLst/>
              <a:gdLst/>
              <a:ahLst/>
              <a:cxnLst/>
              <a:rect r="r" b="b" t="t" l="l"/>
              <a:pathLst>
                <a:path h="5168900" w="7023100">
                  <a:moveTo>
                    <a:pt x="516890" y="0"/>
                  </a:moveTo>
                  <a:lnTo>
                    <a:pt x="6506210" y="0"/>
                  </a:lnTo>
                  <a:cubicBezTo>
                    <a:pt x="6643298" y="0"/>
                    <a:pt x="6774771" y="54458"/>
                    <a:pt x="6871706" y="151394"/>
                  </a:cubicBezTo>
                  <a:cubicBezTo>
                    <a:pt x="6968642" y="248329"/>
                    <a:pt x="7023100" y="379802"/>
                    <a:pt x="7023100" y="516890"/>
                  </a:cubicBezTo>
                  <a:lnTo>
                    <a:pt x="7023100" y="4652010"/>
                  </a:lnTo>
                  <a:cubicBezTo>
                    <a:pt x="7023100" y="4789098"/>
                    <a:pt x="6968642" y="4920571"/>
                    <a:pt x="6871706" y="5017507"/>
                  </a:cubicBezTo>
                  <a:cubicBezTo>
                    <a:pt x="6774771" y="5114442"/>
                    <a:pt x="6643298" y="5168900"/>
                    <a:pt x="6506210" y="5168900"/>
                  </a:cubicBezTo>
                  <a:lnTo>
                    <a:pt x="516890" y="5168900"/>
                  </a:lnTo>
                  <a:cubicBezTo>
                    <a:pt x="379802" y="5168900"/>
                    <a:pt x="248329" y="5114442"/>
                    <a:pt x="151394" y="5017507"/>
                  </a:cubicBezTo>
                  <a:cubicBezTo>
                    <a:pt x="54458" y="4920571"/>
                    <a:pt x="0" y="4789098"/>
                    <a:pt x="0" y="4652010"/>
                  </a:cubicBezTo>
                  <a:lnTo>
                    <a:pt x="0" y="516890"/>
                  </a:lnTo>
                  <a:cubicBezTo>
                    <a:pt x="0" y="231420"/>
                    <a:pt x="231420" y="0"/>
                    <a:pt x="516890" y="0"/>
                  </a:cubicBezTo>
                  <a:close/>
                </a:path>
              </a:pathLst>
            </a:custGeom>
            <a:solidFill>
              <a:srgbClr val="F0F4F8"/>
            </a:solidFill>
          </p:spPr>
        </p:sp>
      </p:grpSp>
      <p:grpSp>
        <p:nvGrpSpPr>
          <p:cNvPr name="Group 26" id="26"/>
          <p:cNvGrpSpPr/>
          <p:nvPr/>
        </p:nvGrpSpPr>
        <p:grpSpPr>
          <a:xfrm rot="0">
            <a:off x="3343275" y="6210300"/>
            <a:ext cx="476250" cy="561975"/>
            <a:chOff x="0" y="0"/>
            <a:chExt cx="635000" cy="74930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0" y="0"/>
              <a:ext cx="635000" cy="749300"/>
            </a:xfrm>
            <a:custGeom>
              <a:avLst/>
              <a:gdLst/>
              <a:ahLst/>
              <a:cxnLst/>
              <a:rect r="r" b="b" t="t" l="l"/>
              <a:pathLst>
                <a:path h="749300" w="635000">
                  <a:moveTo>
                    <a:pt x="317500" y="0"/>
                  </a:moveTo>
                  <a:cubicBezTo>
                    <a:pt x="142150" y="0"/>
                    <a:pt x="0" y="167737"/>
                    <a:pt x="0" y="374650"/>
                  </a:cubicBezTo>
                  <a:cubicBezTo>
                    <a:pt x="0" y="581563"/>
                    <a:pt x="142150" y="749300"/>
                    <a:pt x="317500" y="749300"/>
                  </a:cubicBezTo>
                  <a:cubicBezTo>
                    <a:pt x="492850" y="749300"/>
                    <a:pt x="635000" y="581563"/>
                    <a:pt x="635000" y="374650"/>
                  </a:cubicBezTo>
                  <a:cubicBezTo>
                    <a:pt x="635000" y="167737"/>
                    <a:pt x="492850" y="0"/>
                    <a:pt x="317500" y="0"/>
                  </a:cubicBezTo>
                  <a:close/>
                </a:path>
              </a:pathLst>
            </a:custGeom>
            <a:solidFill>
              <a:srgbClr val="3A6BC5"/>
            </a:solidFill>
          </p:spPr>
        </p:sp>
        <p:sp>
          <p:nvSpPr>
            <p:cNvPr name="TextBox 28" id="28"/>
            <p:cNvSpPr txBox="true"/>
            <p:nvPr/>
          </p:nvSpPr>
          <p:spPr>
            <a:xfrm>
              <a:off x="0" y="-66675"/>
              <a:ext cx="635000" cy="8159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079"/>
                </a:lnSpc>
                <a:spcBef>
                  <a:spcPct val="0"/>
                </a:spcBef>
              </a:pPr>
              <a:r>
                <a:rPr lang="en-US" sz="2199" strike="noStrike" u="none">
                  <a:solidFill>
                    <a:srgbClr val="FFFFFF"/>
                  </a:solidFill>
                  <a:latin typeface="Telegraf"/>
                  <a:ea typeface="Telegraf"/>
                  <a:cs typeface="Telegraf"/>
                  <a:sym typeface="Telegraf"/>
                </a:rPr>
                <a:t>4</a:t>
              </a:r>
            </a:p>
          </p:txBody>
        </p:sp>
      </p:grpSp>
      <p:sp>
        <p:nvSpPr>
          <p:cNvPr name="TextBox 29" id="29"/>
          <p:cNvSpPr txBox="true"/>
          <p:nvPr/>
        </p:nvSpPr>
        <p:spPr>
          <a:xfrm rot="0">
            <a:off x="1228725" y="6886575"/>
            <a:ext cx="4695825" cy="3067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52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Interpret statistical test results</a:t>
            </a:r>
          </a:p>
        </p:txBody>
      </p:sp>
      <p:grpSp>
        <p:nvGrpSpPr>
          <p:cNvPr name="Group 30" id="30"/>
          <p:cNvGrpSpPr/>
          <p:nvPr/>
        </p:nvGrpSpPr>
        <p:grpSpPr>
          <a:xfrm rot="0">
            <a:off x="6505575" y="5829300"/>
            <a:ext cx="5267325" cy="3876675"/>
            <a:chOff x="0" y="0"/>
            <a:chExt cx="7023100" cy="5168900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7023100" cy="5168900"/>
            </a:xfrm>
            <a:custGeom>
              <a:avLst/>
              <a:gdLst/>
              <a:ahLst/>
              <a:cxnLst/>
              <a:rect r="r" b="b" t="t" l="l"/>
              <a:pathLst>
                <a:path h="5168900" w="7023100">
                  <a:moveTo>
                    <a:pt x="516890" y="0"/>
                  </a:moveTo>
                  <a:lnTo>
                    <a:pt x="6506210" y="0"/>
                  </a:lnTo>
                  <a:cubicBezTo>
                    <a:pt x="6643298" y="0"/>
                    <a:pt x="6774771" y="54458"/>
                    <a:pt x="6871706" y="151394"/>
                  </a:cubicBezTo>
                  <a:cubicBezTo>
                    <a:pt x="6968642" y="248329"/>
                    <a:pt x="7023100" y="379802"/>
                    <a:pt x="7023100" y="516890"/>
                  </a:cubicBezTo>
                  <a:lnTo>
                    <a:pt x="7023100" y="4652010"/>
                  </a:lnTo>
                  <a:cubicBezTo>
                    <a:pt x="7023100" y="4789098"/>
                    <a:pt x="6968642" y="4920571"/>
                    <a:pt x="6871706" y="5017507"/>
                  </a:cubicBezTo>
                  <a:cubicBezTo>
                    <a:pt x="6774771" y="5114442"/>
                    <a:pt x="6643298" y="5168900"/>
                    <a:pt x="6506210" y="5168900"/>
                  </a:cubicBezTo>
                  <a:lnTo>
                    <a:pt x="516890" y="5168900"/>
                  </a:lnTo>
                  <a:cubicBezTo>
                    <a:pt x="379802" y="5168900"/>
                    <a:pt x="248329" y="5114442"/>
                    <a:pt x="151394" y="5017507"/>
                  </a:cubicBezTo>
                  <a:cubicBezTo>
                    <a:pt x="54458" y="4920571"/>
                    <a:pt x="0" y="4789098"/>
                    <a:pt x="0" y="4652010"/>
                  </a:cubicBezTo>
                  <a:lnTo>
                    <a:pt x="0" y="516890"/>
                  </a:lnTo>
                  <a:cubicBezTo>
                    <a:pt x="0" y="231420"/>
                    <a:pt x="231420" y="0"/>
                    <a:pt x="516890" y="0"/>
                  </a:cubicBezTo>
                  <a:close/>
                </a:path>
              </a:pathLst>
            </a:custGeom>
            <a:solidFill>
              <a:srgbClr val="F0F4F8"/>
            </a:solidFill>
          </p:spPr>
        </p:sp>
      </p:grpSp>
      <p:grpSp>
        <p:nvGrpSpPr>
          <p:cNvPr name="Group 32" id="32"/>
          <p:cNvGrpSpPr/>
          <p:nvPr/>
        </p:nvGrpSpPr>
        <p:grpSpPr>
          <a:xfrm rot="0">
            <a:off x="8896350" y="6210300"/>
            <a:ext cx="476250" cy="561975"/>
            <a:chOff x="0" y="0"/>
            <a:chExt cx="635000" cy="749300"/>
          </a:xfrm>
        </p:grpSpPr>
        <p:sp>
          <p:nvSpPr>
            <p:cNvPr name="Freeform 33" id="33"/>
            <p:cNvSpPr/>
            <p:nvPr/>
          </p:nvSpPr>
          <p:spPr>
            <a:xfrm flipH="false" flipV="false" rot="0">
              <a:off x="0" y="0"/>
              <a:ext cx="635000" cy="749300"/>
            </a:xfrm>
            <a:custGeom>
              <a:avLst/>
              <a:gdLst/>
              <a:ahLst/>
              <a:cxnLst/>
              <a:rect r="r" b="b" t="t" l="l"/>
              <a:pathLst>
                <a:path h="749300" w="635000">
                  <a:moveTo>
                    <a:pt x="317500" y="0"/>
                  </a:moveTo>
                  <a:cubicBezTo>
                    <a:pt x="142150" y="0"/>
                    <a:pt x="0" y="167737"/>
                    <a:pt x="0" y="374650"/>
                  </a:cubicBezTo>
                  <a:cubicBezTo>
                    <a:pt x="0" y="581563"/>
                    <a:pt x="142150" y="749300"/>
                    <a:pt x="317500" y="749300"/>
                  </a:cubicBezTo>
                  <a:cubicBezTo>
                    <a:pt x="492850" y="749300"/>
                    <a:pt x="635000" y="581563"/>
                    <a:pt x="635000" y="374650"/>
                  </a:cubicBezTo>
                  <a:cubicBezTo>
                    <a:pt x="635000" y="167737"/>
                    <a:pt x="492850" y="0"/>
                    <a:pt x="317500" y="0"/>
                  </a:cubicBezTo>
                  <a:close/>
                </a:path>
              </a:pathLst>
            </a:custGeom>
            <a:solidFill>
              <a:srgbClr val="3A6BC5"/>
            </a:solidFill>
          </p:spPr>
        </p:sp>
        <p:sp>
          <p:nvSpPr>
            <p:cNvPr name="TextBox 34" id="34"/>
            <p:cNvSpPr txBox="true"/>
            <p:nvPr/>
          </p:nvSpPr>
          <p:spPr>
            <a:xfrm>
              <a:off x="0" y="-66675"/>
              <a:ext cx="635000" cy="8159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079"/>
                </a:lnSpc>
                <a:spcBef>
                  <a:spcPct val="0"/>
                </a:spcBef>
              </a:pPr>
              <a:r>
                <a:rPr lang="en-US" sz="2199" strike="noStrike" u="none">
                  <a:solidFill>
                    <a:srgbClr val="FFFFFF"/>
                  </a:solidFill>
                  <a:latin typeface="Telegraf"/>
                  <a:ea typeface="Telegraf"/>
                  <a:cs typeface="Telegraf"/>
                  <a:sym typeface="Telegraf"/>
                </a:rPr>
                <a:t>5</a:t>
              </a:r>
            </a:p>
          </p:txBody>
        </p:sp>
      </p:grpSp>
      <p:sp>
        <p:nvSpPr>
          <p:cNvPr name="TextBox 35" id="35"/>
          <p:cNvSpPr txBox="true"/>
          <p:nvPr/>
        </p:nvSpPr>
        <p:spPr>
          <a:xfrm rot="0">
            <a:off x="6781800" y="6886575"/>
            <a:ext cx="4695825" cy="6210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52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Apply statistical analysis in Information Systems and cybersecurity</a:t>
            </a:r>
          </a:p>
        </p:txBody>
      </p:sp>
      <p:grpSp>
        <p:nvGrpSpPr>
          <p:cNvPr name="Group 36" id="36"/>
          <p:cNvGrpSpPr/>
          <p:nvPr/>
        </p:nvGrpSpPr>
        <p:grpSpPr>
          <a:xfrm rot="0">
            <a:off x="12058650" y="5829300"/>
            <a:ext cx="5267325" cy="3876675"/>
            <a:chOff x="0" y="0"/>
            <a:chExt cx="7023100" cy="5168900"/>
          </a:xfrm>
        </p:grpSpPr>
        <p:sp>
          <p:nvSpPr>
            <p:cNvPr name="Freeform 37" id="37"/>
            <p:cNvSpPr/>
            <p:nvPr/>
          </p:nvSpPr>
          <p:spPr>
            <a:xfrm flipH="false" flipV="false" rot="0">
              <a:off x="0" y="0"/>
              <a:ext cx="7023100" cy="5168900"/>
            </a:xfrm>
            <a:custGeom>
              <a:avLst/>
              <a:gdLst/>
              <a:ahLst/>
              <a:cxnLst/>
              <a:rect r="r" b="b" t="t" l="l"/>
              <a:pathLst>
                <a:path h="5168900" w="7023100">
                  <a:moveTo>
                    <a:pt x="516890" y="0"/>
                  </a:moveTo>
                  <a:lnTo>
                    <a:pt x="6506210" y="0"/>
                  </a:lnTo>
                  <a:cubicBezTo>
                    <a:pt x="6643298" y="0"/>
                    <a:pt x="6774771" y="54458"/>
                    <a:pt x="6871706" y="151394"/>
                  </a:cubicBezTo>
                  <a:cubicBezTo>
                    <a:pt x="6968642" y="248329"/>
                    <a:pt x="7023100" y="379802"/>
                    <a:pt x="7023100" y="516890"/>
                  </a:cubicBezTo>
                  <a:lnTo>
                    <a:pt x="7023100" y="4652010"/>
                  </a:lnTo>
                  <a:cubicBezTo>
                    <a:pt x="7023100" y="4789098"/>
                    <a:pt x="6968642" y="4920571"/>
                    <a:pt x="6871706" y="5017507"/>
                  </a:cubicBezTo>
                  <a:cubicBezTo>
                    <a:pt x="6774771" y="5114442"/>
                    <a:pt x="6643298" y="5168900"/>
                    <a:pt x="6506210" y="5168900"/>
                  </a:cubicBezTo>
                  <a:lnTo>
                    <a:pt x="516890" y="5168900"/>
                  </a:lnTo>
                  <a:cubicBezTo>
                    <a:pt x="379802" y="5168900"/>
                    <a:pt x="248329" y="5114442"/>
                    <a:pt x="151394" y="5017507"/>
                  </a:cubicBezTo>
                  <a:cubicBezTo>
                    <a:pt x="54458" y="4920571"/>
                    <a:pt x="0" y="4789098"/>
                    <a:pt x="0" y="4652010"/>
                  </a:cubicBezTo>
                  <a:lnTo>
                    <a:pt x="0" y="516890"/>
                  </a:lnTo>
                  <a:cubicBezTo>
                    <a:pt x="0" y="231420"/>
                    <a:pt x="231420" y="0"/>
                    <a:pt x="516890" y="0"/>
                  </a:cubicBezTo>
                  <a:close/>
                </a:path>
              </a:pathLst>
            </a:custGeom>
            <a:solidFill>
              <a:srgbClr val="F0F4F8"/>
            </a:solidFill>
          </p:spPr>
        </p:sp>
      </p:grpSp>
      <p:grpSp>
        <p:nvGrpSpPr>
          <p:cNvPr name="Group 38" id="38"/>
          <p:cNvGrpSpPr/>
          <p:nvPr/>
        </p:nvGrpSpPr>
        <p:grpSpPr>
          <a:xfrm rot="0">
            <a:off x="14449425" y="6210300"/>
            <a:ext cx="476250" cy="561975"/>
            <a:chOff x="0" y="0"/>
            <a:chExt cx="635000" cy="749300"/>
          </a:xfrm>
        </p:grpSpPr>
        <p:sp>
          <p:nvSpPr>
            <p:cNvPr name="Freeform 39" id="39"/>
            <p:cNvSpPr/>
            <p:nvPr/>
          </p:nvSpPr>
          <p:spPr>
            <a:xfrm flipH="false" flipV="false" rot="0">
              <a:off x="0" y="0"/>
              <a:ext cx="635000" cy="749300"/>
            </a:xfrm>
            <a:custGeom>
              <a:avLst/>
              <a:gdLst/>
              <a:ahLst/>
              <a:cxnLst/>
              <a:rect r="r" b="b" t="t" l="l"/>
              <a:pathLst>
                <a:path h="749300" w="635000">
                  <a:moveTo>
                    <a:pt x="317500" y="0"/>
                  </a:moveTo>
                  <a:cubicBezTo>
                    <a:pt x="142150" y="0"/>
                    <a:pt x="0" y="167737"/>
                    <a:pt x="0" y="374650"/>
                  </a:cubicBezTo>
                  <a:cubicBezTo>
                    <a:pt x="0" y="581563"/>
                    <a:pt x="142150" y="749300"/>
                    <a:pt x="317500" y="749300"/>
                  </a:cubicBezTo>
                  <a:cubicBezTo>
                    <a:pt x="492850" y="749300"/>
                    <a:pt x="635000" y="581563"/>
                    <a:pt x="635000" y="374650"/>
                  </a:cubicBezTo>
                  <a:cubicBezTo>
                    <a:pt x="635000" y="167737"/>
                    <a:pt x="492850" y="0"/>
                    <a:pt x="317500" y="0"/>
                  </a:cubicBezTo>
                  <a:close/>
                </a:path>
              </a:pathLst>
            </a:custGeom>
            <a:solidFill>
              <a:srgbClr val="3A6BC5"/>
            </a:solidFill>
          </p:spPr>
        </p:sp>
        <p:sp>
          <p:nvSpPr>
            <p:cNvPr name="TextBox 40" id="40"/>
            <p:cNvSpPr txBox="true"/>
            <p:nvPr/>
          </p:nvSpPr>
          <p:spPr>
            <a:xfrm>
              <a:off x="0" y="-66675"/>
              <a:ext cx="635000" cy="8159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3079"/>
                </a:lnSpc>
                <a:spcBef>
                  <a:spcPct val="0"/>
                </a:spcBef>
              </a:pPr>
              <a:r>
                <a:rPr lang="en-US" sz="2199" strike="noStrike" u="none">
                  <a:solidFill>
                    <a:srgbClr val="FFFFFF"/>
                  </a:solidFill>
                  <a:latin typeface="Telegraf"/>
                  <a:ea typeface="Telegraf"/>
                  <a:cs typeface="Telegraf"/>
                  <a:sym typeface="Telegraf"/>
                </a:rPr>
                <a:t>6</a:t>
              </a:r>
            </a:p>
          </p:txBody>
        </p:sp>
      </p:grpSp>
      <p:sp>
        <p:nvSpPr>
          <p:cNvPr name="TextBox 41" id="41"/>
          <p:cNvSpPr txBox="true"/>
          <p:nvPr/>
        </p:nvSpPr>
        <p:spPr>
          <a:xfrm rot="0">
            <a:off x="12334875" y="6886575"/>
            <a:ext cx="4695825" cy="6210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52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Select appropriate statistical methods based on data type</a:t>
            </a:r>
          </a:p>
        </p:txBody>
      </p:sp>
      <p:grpSp>
        <p:nvGrpSpPr>
          <p:cNvPr name="Group 42" id="42"/>
          <p:cNvGrpSpPr/>
          <p:nvPr/>
        </p:nvGrpSpPr>
        <p:grpSpPr>
          <a:xfrm rot="0">
            <a:off x="0" y="10239375"/>
            <a:ext cx="18288000" cy="47625"/>
            <a:chOff x="0" y="0"/>
            <a:chExt cx="24384000" cy="63500"/>
          </a:xfrm>
        </p:grpSpPr>
        <p:sp>
          <p:nvSpPr>
            <p:cNvPr name="Freeform 43" id="43"/>
            <p:cNvSpPr/>
            <p:nvPr/>
          </p:nvSpPr>
          <p:spPr>
            <a:xfrm flipH="false" flipV="false" rot="0">
              <a:off x="0" y="0"/>
              <a:ext cx="24384000" cy="63500"/>
            </a:xfrm>
            <a:custGeom>
              <a:avLst/>
              <a:gdLst/>
              <a:ahLst/>
              <a:cxnLst/>
              <a:rect r="r" b="b" t="t" l="l"/>
              <a:pathLst>
                <a:path h="63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63500"/>
                  </a:lnTo>
                  <a:lnTo>
                    <a:pt x="0" y="63500"/>
                  </a:lnTo>
                  <a:close/>
                </a:path>
              </a:pathLst>
            </a:custGeom>
            <a:solidFill>
              <a:srgbClr val="3A6BC5"/>
            </a:solidFill>
          </p:spPr>
        </p:sp>
      </p:grp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0668000" y="5915025"/>
            <a:ext cx="6477000" cy="1879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400"/>
              </a:lnSpc>
              <a:spcBef>
                <a:spcPct val="0"/>
              </a:spcBef>
            </a:pPr>
            <a:r>
              <a:rPr lang="en-US" sz="1400" strike="noStrike" u="none">
                <a:solidFill>
                  <a:srgbClr val="3A6BC5"/>
                </a:solidFill>
                <a:latin typeface="Inter"/>
                <a:ea typeface="Inter"/>
                <a:cs typeface="Inter"/>
                <a:sym typeface="Inter"/>
              </a:rPr>
              <a:t>Focused on categorical and ranked data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143000" y="5915025"/>
            <a:ext cx="6477000" cy="1879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400"/>
              </a:lnSpc>
              <a:spcBef>
                <a:spcPct val="0"/>
              </a:spcBef>
            </a:pPr>
            <a:r>
              <a:rPr lang="en-US" sz="1400" strike="noStrike" u="none">
                <a:solidFill>
                  <a:srgbClr val="5A6A7A"/>
                </a:solidFill>
                <a:latin typeface="Inter"/>
                <a:ea typeface="Inter"/>
                <a:cs typeface="Inter"/>
                <a:sym typeface="Inter"/>
              </a:rPr>
              <a:t>Focused on continuous numerical data</a:t>
            </a:r>
          </a:p>
        </p:txBody>
      </p:sp>
      <p:grpSp>
        <p:nvGrpSpPr>
          <p:cNvPr name="Group 4" id="4"/>
          <p:cNvGrpSpPr/>
          <p:nvPr/>
        </p:nvGrpSpPr>
        <p:grpSpPr>
          <a:xfrm rot="0">
            <a:off x="0" y="0"/>
            <a:ext cx="18288000" cy="952500"/>
            <a:chOff x="0" y="0"/>
            <a:chExt cx="24384000" cy="1270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6" id="6"/>
          <p:cNvSpPr txBox="true"/>
          <p:nvPr/>
        </p:nvSpPr>
        <p:spPr>
          <a:xfrm rot="0">
            <a:off x="1143000" y="247650"/>
            <a:ext cx="11430000" cy="462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32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From ANOVA to Categorical Data Analysis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3429000" y="1171575"/>
            <a:ext cx="11430000" cy="245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5A6A7A"/>
                </a:solidFill>
                <a:latin typeface="Inter"/>
                <a:ea typeface="Inter"/>
                <a:cs typeface="Inter"/>
                <a:sym typeface="Inter"/>
              </a:rPr>
              <a:t>Connecting what we learned before to what we explore today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952500" y="1809750"/>
            <a:ext cx="6858000" cy="4762500"/>
            <a:chOff x="0" y="0"/>
            <a:chExt cx="9144000" cy="6350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9144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9144000">
                  <a:moveTo>
                    <a:pt x="635000" y="0"/>
                  </a:moveTo>
                  <a:lnTo>
                    <a:pt x="8509000" y="0"/>
                  </a:lnTo>
                  <a:cubicBezTo>
                    <a:pt x="8859701" y="0"/>
                    <a:pt x="9144000" y="284299"/>
                    <a:pt x="9144000" y="635000"/>
                  </a:cubicBezTo>
                  <a:lnTo>
                    <a:pt x="9144000" y="5715000"/>
                  </a:lnTo>
                  <a:cubicBezTo>
                    <a:pt x="9144000" y="6065701"/>
                    <a:pt x="8859701" y="6350000"/>
                    <a:pt x="8509000" y="6350000"/>
                  </a:cubicBezTo>
                  <a:lnTo>
                    <a:pt x="635000" y="6350000"/>
                  </a:lnTo>
                  <a:cubicBezTo>
                    <a:pt x="284299" y="6350000"/>
                    <a:pt x="0" y="6065701"/>
                    <a:pt x="0" y="5715000"/>
                  </a:cubicBezTo>
                  <a:lnTo>
                    <a:pt x="0" y="635000"/>
                  </a:lnTo>
                  <a:cubicBezTo>
                    <a:pt x="0" y="284299"/>
                    <a:pt x="284299" y="0"/>
                    <a:pt x="635000" y="0"/>
                  </a:cubicBezTo>
                  <a:close/>
                </a:path>
              </a:pathLst>
            </a:custGeom>
            <a:solidFill>
              <a:srgbClr val="F0F4F8"/>
            </a:solid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952500" y="1809750"/>
            <a:ext cx="6858000" cy="571500"/>
            <a:chOff x="0" y="0"/>
            <a:chExt cx="9144000" cy="7620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9144000" cy="762000"/>
            </a:xfrm>
            <a:custGeom>
              <a:avLst/>
              <a:gdLst/>
              <a:ahLst/>
              <a:cxnLst/>
              <a:rect r="r" b="b" t="t" l="l"/>
              <a:pathLst>
                <a:path h="762000" w="9144000">
                  <a:moveTo>
                    <a:pt x="0" y="0"/>
                  </a:moveTo>
                  <a:lnTo>
                    <a:pt x="9144000" y="0"/>
                  </a:lnTo>
                  <a:lnTo>
                    <a:pt x="9144000" y="762000"/>
                  </a:lnTo>
                  <a:lnTo>
                    <a:pt x="0" y="762000"/>
                  </a:lnTo>
                  <a:close/>
                </a:path>
              </a:pathLst>
            </a:custGeom>
            <a:solidFill>
              <a:srgbClr val="E8EDF3"/>
            </a:solidFill>
          </p:spPr>
        </p:sp>
      </p:grpSp>
      <p:sp>
        <p:nvSpPr>
          <p:cNvPr name="TextBox 12" id="12"/>
          <p:cNvSpPr txBox="true"/>
          <p:nvPr/>
        </p:nvSpPr>
        <p:spPr>
          <a:xfrm rot="0">
            <a:off x="952500" y="1952625"/>
            <a:ext cx="6858000" cy="2743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A2B4A"/>
                </a:solidFill>
                <a:latin typeface="Telegraf"/>
                <a:ea typeface="Telegraf"/>
                <a:cs typeface="Telegraf"/>
                <a:sym typeface="Telegraf"/>
              </a:rPr>
              <a:t>PREVIOUS TOPICS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1333500" y="2724150"/>
            <a:ext cx="114300" cy="114300"/>
            <a:chOff x="0" y="0"/>
            <a:chExt cx="152400" cy="1524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52400" cy="152400"/>
            </a:xfrm>
            <a:custGeom>
              <a:avLst/>
              <a:gdLst/>
              <a:ahLst/>
              <a:cxnLst/>
              <a:rect r="r" b="b" t="t" l="l"/>
              <a:pathLst>
                <a:path h="152400" w="152400">
                  <a:moveTo>
                    <a:pt x="76200" y="0"/>
                  </a:moveTo>
                  <a:cubicBezTo>
                    <a:pt x="34116" y="0"/>
                    <a:pt x="0" y="34116"/>
                    <a:pt x="0" y="76200"/>
                  </a:cubicBezTo>
                  <a:cubicBezTo>
                    <a:pt x="0" y="118284"/>
                    <a:pt x="34116" y="152400"/>
                    <a:pt x="76200" y="152400"/>
                  </a:cubicBezTo>
                  <a:cubicBezTo>
                    <a:pt x="118284" y="152400"/>
                    <a:pt x="152400" y="118284"/>
                    <a:pt x="152400" y="76200"/>
                  </a:cubicBezTo>
                  <a:cubicBezTo>
                    <a:pt x="152400" y="34116"/>
                    <a:pt x="118284" y="0"/>
                    <a:pt x="76200" y="0"/>
                  </a:cubicBezTo>
                  <a:close/>
                </a:path>
              </a:pathLst>
            </a:custGeom>
            <a:solidFill>
              <a:srgbClr val="5A6A7A"/>
            </a:solidFill>
          </p:spPr>
        </p:sp>
      </p:grpSp>
      <p:sp>
        <p:nvSpPr>
          <p:cNvPr name="TextBox 15" id="15"/>
          <p:cNvSpPr txBox="true"/>
          <p:nvPr/>
        </p:nvSpPr>
        <p:spPr>
          <a:xfrm rot="0">
            <a:off x="1619250" y="2657475"/>
            <a:ext cx="5715000" cy="269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Correlation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1333500" y="3248025"/>
            <a:ext cx="114300" cy="114300"/>
            <a:chOff x="0" y="0"/>
            <a:chExt cx="152400" cy="1524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52400" cy="152400"/>
            </a:xfrm>
            <a:custGeom>
              <a:avLst/>
              <a:gdLst/>
              <a:ahLst/>
              <a:cxnLst/>
              <a:rect r="r" b="b" t="t" l="l"/>
              <a:pathLst>
                <a:path h="152400" w="152400">
                  <a:moveTo>
                    <a:pt x="76200" y="0"/>
                  </a:moveTo>
                  <a:cubicBezTo>
                    <a:pt x="34116" y="0"/>
                    <a:pt x="0" y="34116"/>
                    <a:pt x="0" y="76200"/>
                  </a:cubicBezTo>
                  <a:cubicBezTo>
                    <a:pt x="0" y="118284"/>
                    <a:pt x="34116" y="152400"/>
                    <a:pt x="76200" y="152400"/>
                  </a:cubicBezTo>
                  <a:cubicBezTo>
                    <a:pt x="118284" y="152400"/>
                    <a:pt x="152400" y="118284"/>
                    <a:pt x="152400" y="76200"/>
                  </a:cubicBezTo>
                  <a:cubicBezTo>
                    <a:pt x="152400" y="34116"/>
                    <a:pt x="118284" y="0"/>
                    <a:pt x="76200" y="0"/>
                  </a:cubicBezTo>
                  <a:close/>
                </a:path>
              </a:pathLst>
            </a:custGeom>
            <a:solidFill>
              <a:srgbClr val="5A6A7A"/>
            </a:solidFill>
          </p:spPr>
        </p:sp>
      </p:grpSp>
      <p:sp>
        <p:nvSpPr>
          <p:cNvPr name="TextBox 18" id="18"/>
          <p:cNvSpPr txBox="true"/>
          <p:nvPr/>
        </p:nvSpPr>
        <p:spPr>
          <a:xfrm rot="0">
            <a:off x="1619250" y="3181350"/>
            <a:ext cx="5715000" cy="269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Regression</a:t>
            </a:r>
          </a:p>
        </p:txBody>
      </p:sp>
      <p:grpSp>
        <p:nvGrpSpPr>
          <p:cNvPr name="Group 19" id="19"/>
          <p:cNvGrpSpPr/>
          <p:nvPr/>
        </p:nvGrpSpPr>
        <p:grpSpPr>
          <a:xfrm rot="0">
            <a:off x="1333500" y="3771900"/>
            <a:ext cx="114300" cy="114300"/>
            <a:chOff x="0" y="0"/>
            <a:chExt cx="152400" cy="1524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152400" cy="152400"/>
            </a:xfrm>
            <a:custGeom>
              <a:avLst/>
              <a:gdLst/>
              <a:ahLst/>
              <a:cxnLst/>
              <a:rect r="r" b="b" t="t" l="l"/>
              <a:pathLst>
                <a:path h="152400" w="152400">
                  <a:moveTo>
                    <a:pt x="76200" y="0"/>
                  </a:moveTo>
                  <a:cubicBezTo>
                    <a:pt x="34116" y="0"/>
                    <a:pt x="0" y="34116"/>
                    <a:pt x="0" y="76200"/>
                  </a:cubicBezTo>
                  <a:cubicBezTo>
                    <a:pt x="0" y="118284"/>
                    <a:pt x="34116" y="152400"/>
                    <a:pt x="76200" y="152400"/>
                  </a:cubicBezTo>
                  <a:cubicBezTo>
                    <a:pt x="118284" y="152400"/>
                    <a:pt x="152400" y="118284"/>
                    <a:pt x="152400" y="76200"/>
                  </a:cubicBezTo>
                  <a:cubicBezTo>
                    <a:pt x="152400" y="34116"/>
                    <a:pt x="118284" y="0"/>
                    <a:pt x="76200" y="0"/>
                  </a:cubicBezTo>
                  <a:close/>
                </a:path>
              </a:pathLst>
            </a:custGeom>
            <a:solidFill>
              <a:srgbClr val="5A6A7A"/>
            </a:solidFill>
          </p:spPr>
        </p:sp>
      </p:grpSp>
      <p:sp>
        <p:nvSpPr>
          <p:cNvPr name="TextBox 21" id="21"/>
          <p:cNvSpPr txBox="true"/>
          <p:nvPr/>
        </p:nvSpPr>
        <p:spPr>
          <a:xfrm rot="0">
            <a:off x="1619250" y="3705225"/>
            <a:ext cx="5715000" cy="269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ANOVA</a:t>
            </a:r>
          </a:p>
        </p:txBody>
      </p:sp>
      <p:grpSp>
        <p:nvGrpSpPr>
          <p:cNvPr name="Group 22" id="22"/>
          <p:cNvGrpSpPr/>
          <p:nvPr/>
        </p:nvGrpSpPr>
        <p:grpSpPr>
          <a:xfrm rot="0">
            <a:off x="1333500" y="4295775"/>
            <a:ext cx="114300" cy="114300"/>
            <a:chOff x="0" y="0"/>
            <a:chExt cx="152400" cy="15240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152400" cy="152400"/>
            </a:xfrm>
            <a:custGeom>
              <a:avLst/>
              <a:gdLst/>
              <a:ahLst/>
              <a:cxnLst/>
              <a:rect r="r" b="b" t="t" l="l"/>
              <a:pathLst>
                <a:path h="152400" w="152400">
                  <a:moveTo>
                    <a:pt x="76200" y="0"/>
                  </a:moveTo>
                  <a:cubicBezTo>
                    <a:pt x="34116" y="0"/>
                    <a:pt x="0" y="34116"/>
                    <a:pt x="0" y="76200"/>
                  </a:cubicBezTo>
                  <a:cubicBezTo>
                    <a:pt x="0" y="118284"/>
                    <a:pt x="34116" y="152400"/>
                    <a:pt x="76200" y="152400"/>
                  </a:cubicBezTo>
                  <a:cubicBezTo>
                    <a:pt x="118284" y="152400"/>
                    <a:pt x="152400" y="118284"/>
                    <a:pt x="152400" y="76200"/>
                  </a:cubicBezTo>
                  <a:cubicBezTo>
                    <a:pt x="152400" y="34116"/>
                    <a:pt x="118284" y="0"/>
                    <a:pt x="76200" y="0"/>
                  </a:cubicBezTo>
                  <a:close/>
                </a:path>
              </a:pathLst>
            </a:custGeom>
            <a:solidFill>
              <a:srgbClr val="5A6A7A"/>
            </a:solidFill>
          </p:spPr>
        </p:sp>
      </p:grpSp>
      <p:sp>
        <p:nvSpPr>
          <p:cNvPr name="TextBox 24" id="24"/>
          <p:cNvSpPr txBox="true"/>
          <p:nvPr/>
        </p:nvSpPr>
        <p:spPr>
          <a:xfrm rot="0">
            <a:off x="1619250" y="4229100"/>
            <a:ext cx="5715000" cy="269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Numerical Data Analysis</a:t>
            </a:r>
          </a:p>
        </p:txBody>
      </p:sp>
      <p:grpSp>
        <p:nvGrpSpPr>
          <p:cNvPr name="Group 25" id="25"/>
          <p:cNvGrpSpPr/>
          <p:nvPr/>
        </p:nvGrpSpPr>
        <p:grpSpPr>
          <a:xfrm rot="0">
            <a:off x="10477500" y="1809750"/>
            <a:ext cx="6858000" cy="4762500"/>
            <a:chOff x="0" y="0"/>
            <a:chExt cx="9144000" cy="6350000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9144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9144000">
                  <a:moveTo>
                    <a:pt x="635000" y="0"/>
                  </a:moveTo>
                  <a:lnTo>
                    <a:pt x="8509000" y="0"/>
                  </a:lnTo>
                  <a:cubicBezTo>
                    <a:pt x="8859701" y="0"/>
                    <a:pt x="9144000" y="284299"/>
                    <a:pt x="9144000" y="635000"/>
                  </a:cubicBezTo>
                  <a:lnTo>
                    <a:pt x="9144000" y="5715000"/>
                  </a:lnTo>
                  <a:cubicBezTo>
                    <a:pt x="9144000" y="6065701"/>
                    <a:pt x="8859701" y="6350000"/>
                    <a:pt x="8509000" y="6350000"/>
                  </a:cubicBezTo>
                  <a:lnTo>
                    <a:pt x="635000" y="6350000"/>
                  </a:lnTo>
                  <a:cubicBezTo>
                    <a:pt x="284299" y="6350000"/>
                    <a:pt x="0" y="6065701"/>
                    <a:pt x="0" y="5715000"/>
                  </a:cubicBezTo>
                  <a:lnTo>
                    <a:pt x="0" y="635000"/>
                  </a:lnTo>
                  <a:cubicBezTo>
                    <a:pt x="0" y="284299"/>
                    <a:pt x="284299" y="0"/>
                    <a:pt x="635000" y="0"/>
                  </a:cubicBezTo>
                  <a:close/>
                </a:path>
              </a:pathLst>
            </a:custGeom>
            <a:solidFill>
              <a:srgbClr val="EAF0FF"/>
            </a:solidFill>
          </p:spPr>
        </p:sp>
      </p:grpSp>
      <p:grpSp>
        <p:nvGrpSpPr>
          <p:cNvPr name="Group 27" id="27"/>
          <p:cNvGrpSpPr/>
          <p:nvPr/>
        </p:nvGrpSpPr>
        <p:grpSpPr>
          <a:xfrm rot="0">
            <a:off x="10477500" y="1809750"/>
            <a:ext cx="6858000" cy="571500"/>
            <a:chOff x="0" y="0"/>
            <a:chExt cx="9144000" cy="76200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9144000" cy="762000"/>
            </a:xfrm>
            <a:custGeom>
              <a:avLst/>
              <a:gdLst/>
              <a:ahLst/>
              <a:cxnLst/>
              <a:rect r="r" b="b" t="t" l="l"/>
              <a:pathLst>
                <a:path h="762000" w="9144000">
                  <a:moveTo>
                    <a:pt x="0" y="0"/>
                  </a:moveTo>
                  <a:lnTo>
                    <a:pt x="9144000" y="0"/>
                  </a:lnTo>
                  <a:lnTo>
                    <a:pt x="9144000" y="762000"/>
                  </a:lnTo>
                  <a:lnTo>
                    <a:pt x="0" y="762000"/>
                  </a:ln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29" id="29"/>
          <p:cNvSpPr txBox="true"/>
          <p:nvPr/>
        </p:nvSpPr>
        <p:spPr>
          <a:xfrm rot="0">
            <a:off x="10477500" y="1952625"/>
            <a:ext cx="6858000" cy="2743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TODAY</a:t>
            </a:r>
          </a:p>
        </p:txBody>
      </p:sp>
      <p:grpSp>
        <p:nvGrpSpPr>
          <p:cNvPr name="Group 30" id="30"/>
          <p:cNvGrpSpPr/>
          <p:nvPr/>
        </p:nvGrpSpPr>
        <p:grpSpPr>
          <a:xfrm rot="0">
            <a:off x="10858500" y="2724150"/>
            <a:ext cx="114300" cy="114300"/>
            <a:chOff x="0" y="0"/>
            <a:chExt cx="152400" cy="152400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152400" cy="152400"/>
            </a:xfrm>
            <a:custGeom>
              <a:avLst/>
              <a:gdLst/>
              <a:ahLst/>
              <a:cxnLst/>
              <a:rect r="r" b="b" t="t" l="l"/>
              <a:pathLst>
                <a:path h="152400" w="152400">
                  <a:moveTo>
                    <a:pt x="76200" y="0"/>
                  </a:moveTo>
                  <a:cubicBezTo>
                    <a:pt x="34116" y="0"/>
                    <a:pt x="0" y="34116"/>
                    <a:pt x="0" y="76200"/>
                  </a:cubicBezTo>
                  <a:cubicBezTo>
                    <a:pt x="0" y="118284"/>
                    <a:pt x="34116" y="152400"/>
                    <a:pt x="76200" y="152400"/>
                  </a:cubicBezTo>
                  <a:cubicBezTo>
                    <a:pt x="118284" y="152400"/>
                    <a:pt x="152400" y="118284"/>
                    <a:pt x="152400" y="76200"/>
                  </a:cubicBezTo>
                  <a:cubicBezTo>
                    <a:pt x="152400" y="34116"/>
                    <a:pt x="118284" y="0"/>
                    <a:pt x="76200" y="0"/>
                  </a:cubicBez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32" id="32"/>
          <p:cNvSpPr txBox="true"/>
          <p:nvPr/>
        </p:nvSpPr>
        <p:spPr>
          <a:xfrm rot="0">
            <a:off x="11144250" y="2657475"/>
            <a:ext cx="5715000" cy="269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Chi-Square Test</a:t>
            </a:r>
          </a:p>
        </p:txBody>
      </p:sp>
      <p:grpSp>
        <p:nvGrpSpPr>
          <p:cNvPr name="Group 33" id="33"/>
          <p:cNvGrpSpPr/>
          <p:nvPr/>
        </p:nvGrpSpPr>
        <p:grpSpPr>
          <a:xfrm rot="0">
            <a:off x="10858500" y="3248025"/>
            <a:ext cx="114300" cy="114300"/>
            <a:chOff x="0" y="0"/>
            <a:chExt cx="152400" cy="152400"/>
          </a:xfrm>
        </p:grpSpPr>
        <p:sp>
          <p:nvSpPr>
            <p:cNvPr name="Freeform 34" id="34"/>
            <p:cNvSpPr/>
            <p:nvPr/>
          </p:nvSpPr>
          <p:spPr>
            <a:xfrm flipH="false" flipV="false" rot="0">
              <a:off x="0" y="0"/>
              <a:ext cx="152400" cy="152400"/>
            </a:xfrm>
            <a:custGeom>
              <a:avLst/>
              <a:gdLst/>
              <a:ahLst/>
              <a:cxnLst/>
              <a:rect r="r" b="b" t="t" l="l"/>
              <a:pathLst>
                <a:path h="152400" w="152400">
                  <a:moveTo>
                    <a:pt x="76200" y="0"/>
                  </a:moveTo>
                  <a:cubicBezTo>
                    <a:pt x="34116" y="0"/>
                    <a:pt x="0" y="34116"/>
                    <a:pt x="0" y="76200"/>
                  </a:cubicBezTo>
                  <a:cubicBezTo>
                    <a:pt x="0" y="118284"/>
                    <a:pt x="34116" y="152400"/>
                    <a:pt x="76200" y="152400"/>
                  </a:cubicBezTo>
                  <a:cubicBezTo>
                    <a:pt x="118284" y="152400"/>
                    <a:pt x="152400" y="118284"/>
                    <a:pt x="152400" y="76200"/>
                  </a:cubicBezTo>
                  <a:cubicBezTo>
                    <a:pt x="152400" y="34116"/>
                    <a:pt x="118284" y="0"/>
                    <a:pt x="76200" y="0"/>
                  </a:cubicBez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35" id="35"/>
          <p:cNvSpPr txBox="true"/>
          <p:nvPr/>
        </p:nvSpPr>
        <p:spPr>
          <a:xfrm rot="0">
            <a:off x="11144250" y="3181350"/>
            <a:ext cx="5715000" cy="269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Categorical Data</a:t>
            </a:r>
          </a:p>
        </p:txBody>
      </p:sp>
      <p:grpSp>
        <p:nvGrpSpPr>
          <p:cNvPr name="Group 36" id="36"/>
          <p:cNvGrpSpPr/>
          <p:nvPr/>
        </p:nvGrpSpPr>
        <p:grpSpPr>
          <a:xfrm rot="0">
            <a:off x="10858500" y="3771900"/>
            <a:ext cx="114300" cy="114300"/>
            <a:chOff x="0" y="0"/>
            <a:chExt cx="152400" cy="152400"/>
          </a:xfrm>
        </p:grpSpPr>
        <p:sp>
          <p:nvSpPr>
            <p:cNvPr name="Freeform 37" id="37"/>
            <p:cNvSpPr/>
            <p:nvPr/>
          </p:nvSpPr>
          <p:spPr>
            <a:xfrm flipH="false" flipV="false" rot="0">
              <a:off x="0" y="0"/>
              <a:ext cx="152400" cy="152400"/>
            </a:xfrm>
            <a:custGeom>
              <a:avLst/>
              <a:gdLst/>
              <a:ahLst/>
              <a:cxnLst/>
              <a:rect r="r" b="b" t="t" l="l"/>
              <a:pathLst>
                <a:path h="152400" w="152400">
                  <a:moveTo>
                    <a:pt x="76200" y="0"/>
                  </a:moveTo>
                  <a:cubicBezTo>
                    <a:pt x="34116" y="0"/>
                    <a:pt x="0" y="34116"/>
                    <a:pt x="0" y="76200"/>
                  </a:cubicBezTo>
                  <a:cubicBezTo>
                    <a:pt x="0" y="118284"/>
                    <a:pt x="34116" y="152400"/>
                    <a:pt x="76200" y="152400"/>
                  </a:cubicBezTo>
                  <a:cubicBezTo>
                    <a:pt x="118284" y="152400"/>
                    <a:pt x="152400" y="118284"/>
                    <a:pt x="152400" y="76200"/>
                  </a:cubicBezTo>
                  <a:cubicBezTo>
                    <a:pt x="152400" y="34116"/>
                    <a:pt x="118284" y="0"/>
                    <a:pt x="76200" y="0"/>
                  </a:cubicBez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38" id="38"/>
          <p:cNvSpPr txBox="true"/>
          <p:nvPr/>
        </p:nvSpPr>
        <p:spPr>
          <a:xfrm rot="0">
            <a:off x="11144250" y="3705225"/>
            <a:ext cx="5715000" cy="269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Frequency Analysis</a:t>
            </a:r>
          </a:p>
        </p:txBody>
      </p:sp>
      <p:grpSp>
        <p:nvGrpSpPr>
          <p:cNvPr name="Group 39" id="39"/>
          <p:cNvGrpSpPr/>
          <p:nvPr/>
        </p:nvGrpSpPr>
        <p:grpSpPr>
          <a:xfrm rot="0">
            <a:off x="10858500" y="4295775"/>
            <a:ext cx="114300" cy="114300"/>
            <a:chOff x="0" y="0"/>
            <a:chExt cx="152400" cy="152400"/>
          </a:xfrm>
        </p:grpSpPr>
        <p:sp>
          <p:nvSpPr>
            <p:cNvPr name="Freeform 40" id="40"/>
            <p:cNvSpPr/>
            <p:nvPr/>
          </p:nvSpPr>
          <p:spPr>
            <a:xfrm flipH="false" flipV="false" rot="0">
              <a:off x="0" y="0"/>
              <a:ext cx="152400" cy="152400"/>
            </a:xfrm>
            <a:custGeom>
              <a:avLst/>
              <a:gdLst/>
              <a:ahLst/>
              <a:cxnLst/>
              <a:rect r="r" b="b" t="t" l="l"/>
              <a:pathLst>
                <a:path h="152400" w="152400">
                  <a:moveTo>
                    <a:pt x="76200" y="0"/>
                  </a:moveTo>
                  <a:cubicBezTo>
                    <a:pt x="34116" y="0"/>
                    <a:pt x="0" y="34116"/>
                    <a:pt x="0" y="76200"/>
                  </a:cubicBezTo>
                  <a:cubicBezTo>
                    <a:pt x="0" y="118284"/>
                    <a:pt x="34116" y="152400"/>
                    <a:pt x="76200" y="152400"/>
                  </a:cubicBezTo>
                  <a:cubicBezTo>
                    <a:pt x="118284" y="152400"/>
                    <a:pt x="152400" y="118284"/>
                    <a:pt x="152400" y="76200"/>
                  </a:cubicBezTo>
                  <a:cubicBezTo>
                    <a:pt x="152400" y="34116"/>
                    <a:pt x="118284" y="0"/>
                    <a:pt x="76200" y="0"/>
                  </a:cubicBez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41" id="41"/>
          <p:cNvSpPr txBox="true"/>
          <p:nvPr/>
        </p:nvSpPr>
        <p:spPr>
          <a:xfrm rot="0">
            <a:off x="11144250" y="4229100"/>
            <a:ext cx="5715000" cy="269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Non-Parametric Testing</a:t>
            </a:r>
          </a:p>
        </p:txBody>
      </p:sp>
      <p:grpSp>
        <p:nvGrpSpPr>
          <p:cNvPr name="Group 42" id="42"/>
          <p:cNvGrpSpPr/>
          <p:nvPr/>
        </p:nvGrpSpPr>
        <p:grpSpPr>
          <a:xfrm rot="0">
            <a:off x="8763000" y="3810000"/>
            <a:ext cx="762000" cy="762000"/>
            <a:chOff x="0" y="0"/>
            <a:chExt cx="1016000" cy="1016000"/>
          </a:xfrm>
        </p:grpSpPr>
        <p:sp>
          <p:nvSpPr>
            <p:cNvPr name="Freeform 43" id="43"/>
            <p:cNvSpPr/>
            <p:nvPr/>
          </p:nvSpPr>
          <p:spPr>
            <a:xfrm flipH="false" flipV="false" rot="0">
              <a:off x="0" y="0"/>
              <a:ext cx="1016000" cy="1016000"/>
            </a:xfrm>
            <a:custGeom>
              <a:avLst/>
              <a:gdLst/>
              <a:ahLst/>
              <a:cxnLst/>
              <a:rect r="r" b="b" t="t" l="l"/>
              <a:pathLst>
                <a:path h="1016000" w="1016000">
                  <a:moveTo>
                    <a:pt x="508000" y="0"/>
                  </a:moveTo>
                  <a:cubicBezTo>
                    <a:pt x="227439" y="0"/>
                    <a:pt x="0" y="227439"/>
                    <a:pt x="0" y="508000"/>
                  </a:cubicBezTo>
                  <a:cubicBezTo>
                    <a:pt x="0" y="788561"/>
                    <a:pt x="227439" y="1016000"/>
                    <a:pt x="508000" y="1016000"/>
                  </a:cubicBezTo>
                  <a:cubicBezTo>
                    <a:pt x="788561" y="1016000"/>
                    <a:pt x="1016000" y="788561"/>
                    <a:pt x="1016000" y="508000"/>
                  </a:cubicBezTo>
                  <a:cubicBezTo>
                    <a:pt x="1016000" y="227439"/>
                    <a:pt x="788561" y="0"/>
                    <a:pt x="508000" y="0"/>
                  </a:cubicBez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44" id="44"/>
          <p:cNvSpPr txBox="true"/>
          <p:nvPr/>
        </p:nvSpPr>
        <p:spPr>
          <a:xfrm rot="0">
            <a:off x="8763000" y="3943350"/>
            <a:ext cx="762000" cy="520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600"/>
              </a:lnSpc>
              <a:spcBef>
                <a:spcPct val="0"/>
              </a:spcBef>
            </a:pPr>
            <a:r>
              <a:rPr lang="en-US" sz="36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→</a:t>
            </a:r>
          </a:p>
        </p:txBody>
      </p:sp>
      <p:grpSp>
        <p:nvGrpSpPr>
          <p:cNvPr name="Group 45" id="45"/>
          <p:cNvGrpSpPr/>
          <p:nvPr/>
        </p:nvGrpSpPr>
        <p:grpSpPr>
          <a:xfrm rot="0">
            <a:off x="952500" y="6953250"/>
            <a:ext cx="16383000" cy="666750"/>
            <a:chOff x="0" y="0"/>
            <a:chExt cx="21844000" cy="889000"/>
          </a:xfrm>
        </p:grpSpPr>
        <p:sp>
          <p:nvSpPr>
            <p:cNvPr name="Freeform 46" id="46"/>
            <p:cNvSpPr/>
            <p:nvPr/>
          </p:nvSpPr>
          <p:spPr>
            <a:xfrm flipH="false" flipV="false" rot="0">
              <a:off x="0" y="0"/>
              <a:ext cx="21844000" cy="889000"/>
            </a:xfrm>
            <a:custGeom>
              <a:avLst/>
              <a:gdLst/>
              <a:ahLst/>
              <a:cxnLst/>
              <a:rect r="r" b="b" t="t" l="l"/>
              <a:pathLst>
                <a:path h="889000" w="21844000">
                  <a:moveTo>
                    <a:pt x="88900" y="0"/>
                  </a:moveTo>
                  <a:lnTo>
                    <a:pt x="21755100" y="0"/>
                  </a:lnTo>
                  <a:cubicBezTo>
                    <a:pt x="21804198" y="0"/>
                    <a:pt x="21844000" y="39802"/>
                    <a:pt x="21844000" y="88900"/>
                  </a:cubicBezTo>
                  <a:lnTo>
                    <a:pt x="21844000" y="800100"/>
                  </a:lnTo>
                  <a:cubicBezTo>
                    <a:pt x="21844000" y="849198"/>
                    <a:pt x="21804198" y="889000"/>
                    <a:pt x="21755100" y="889000"/>
                  </a:cubicBezTo>
                  <a:lnTo>
                    <a:pt x="88900" y="889000"/>
                  </a:lnTo>
                  <a:cubicBezTo>
                    <a:pt x="39802" y="889000"/>
                    <a:pt x="0" y="849198"/>
                    <a:pt x="0" y="800100"/>
                  </a:cubicBezTo>
                  <a:lnTo>
                    <a:pt x="0" y="88900"/>
                  </a:lnTo>
                  <a:cubicBezTo>
                    <a:pt x="0" y="39802"/>
                    <a:pt x="39802" y="0"/>
                    <a:pt x="88900" y="0"/>
                  </a:cubicBezTo>
                  <a:close/>
                </a:path>
              </a:pathLst>
            </a:custGeom>
            <a:solidFill>
              <a:srgbClr val="F8F9FB"/>
            </a:solidFill>
          </p:spPr>
        </p:sp>
      </p:grpSp>
      <p:sp>
        <p:nvSpPr>
          <p:cNvPr name="TextBox 47" id="47"/>
          <p:cNvSpPr txBox="true"/>
          <p:nvPr/>
        </p:nvSpPr>
        <p:spPr>
          <a:xfrm rot="0">
            <a:off x="1524000" y="7124700"/>
            <a:ext cx="15240000" cy="2832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1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1A2B4A"/>
                </a:solidFill>
                <a:latin typeface="Inter"/>
                <a:ea typeface="Inter"/>
                <a:cs typeface="Inter"/>
                <a:sym typeface="Inter"/>
              </a:rPr>
              <a:t>"Previously, we analyzed numerical data. Today, we analyze categories, frequencies, and ranked information."</a:t>
            </a:r>
          </a:p>
        </p:txBody>
      </p:sp>
      <p:grpSp>
        <p:nvGrpSpPr>
          <p:cNvPr name="Group 48" id="48"/>
          <p:cNvGrpSpPr/>
          <p:nvPr/>
        </p:nvGrpSpPr>
        <p:grpSpPr>
          <a:xfrm rot="0">
            <a:off x="0" y="10239375"/>
            <a:ext cx="18288000" cy="47625"/>
            <a:chOff x="0" y="0"/>
            <a:chExt cx="24384000" cy="63500"/>
          </a:xfrm>
        </p:grpSpPr>
        <p:sp>
          <p:nvSpPr>
            <p:cNvPr name="Freeform 49" id="49"/>
            <p:cNvSpPr/>
            <p:nvPr/>
          </p:nvSpPr>
          <p:spPr>
            <a:xfrm flipH="false" flipV="false" rot="0">
              <a:off x="0" y="0"/>
              <a:ext cx="24384000" cy="63500"/>
            </a:xfrm>
            <a:custGeom>
              <a:avLst/>
              <a:gdLst/>
              <a:ahLst/>
              <a:cxnLst/>
              <a:rect r="r" b="b" t="t" l="l"/>
              <a:pathLst>
                <a:path h="63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63500"/>
                  </a:lnTo>
                  <a:lnTo>
                    <a:pt x="0" y="63500"/>
                  </a:lnTo>
                  <a:close/>
                </a:path>
              </a:pathLst>
            </a:custGeom>
            <a:solidFill>
              <a:srgbClr val="3A6BC5"/>
            </a:solidFill>
          </p:spPr>
        </p:sp>
      </p:grp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952500"/>
            <a:chOff x="0" y="0"/>
            <a:chExt cx="24384000" cy="127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143000" y="247650"/>
            <a:ext cx="13335000" cy="462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32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Types of Statistical Questions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143000" y="1647825"/>
            <a:ext cx="16002000" cy="2247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722"/>
              </a:lnSpc>
              <a:spcBef>
                <a:spcPct val="0"/>
              </a:spcBef>
            </a:pPr>
            <a:r>
              <a:rPr lang="en-US" sz="1722" strike="noStrike" u="none">
                <a:solidFill>
                  <a:srgbClr val="5A6A7A"/>
                </a:solidFill>
                <a:latin typeface="Inter"/>
                <a:ea typeface="Inter"/>
                <a:cs typeface="Inter"/>
                <a:sym typeface="Inter"/>
              </a:rPr>
              <a:t>Understanding what kind of question you are asking determines the statistical method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143000" y="2286000"/>
            <a:ext cx="5143500" cy="666750"/>
            <a:chOff x="0" y="0"/>
            <a:chExt cx="6858000" cy="8890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858000" cy="889000"/>
            </a:xfrm>
            <a:custGeom>
              <a:avLst/>
              <a:gdLst/>
              <a:ahLst/>
              <a:cxnLst/>
              <a:rect r="r" b="b" t="t" l="l"/>
              <a:pathLst>
                <a:path h="889000" w="6858000">
                  <a:moveTo>
                    <a:pt x="0" y="0"/>
                  </a:moveTo>
                  <a:lnTo>
                    <a:pt x="6858000" y="0"/>
                  </a:lnTo>
                  <a:lnTo>
                    <a:pt x="6858000" y="889000"/>
                  </a:lnTo>
                  <a:lnTo>
                    <a:pt x="0" y="889000"/>
                  </a:ln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8" id="8"/>
          <p:cNvSpPr txBox="true"/>
          <p:nvPr/>
        </p:nvSpPr>
        <p:spPr>
          <a:xfrm rot="0">
            <a:off x="1143000" y="2400300"/>
            <a:ext cx="5143500" cy="4514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147"/>
              </a:lnSpc>
              <a:spcBef>
                <a:spcPct val="0"/>
              </a:spcBef>
            </a:pPr>
            <a:r>
              <a:rPr lang="en-US" sz="3147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Question Type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1143000" y="2952750"/>
            <a:ext cx="5143500" cy="952500"/>
            <a:chOff x="0" y="0"/>
            <a:chExt cx="6858000" cy="12700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6858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6858000">
                  <a:moveTo>
                    <a:pt x="0" y="0"/>
                  </a:moveTo>
                  <a:lnTo>
                    <a:pt x="6858000" y="0"/>
                  </a:lnTo>
                  <a:lnTo>
                    <a:pt x="6858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F5F7FA"/>
            </a:solidFill>
          </p:spPr>
        </p:sp>
      </p:grpSp>
      <p:sp>
        <p:nvSpPr>
          <p:cNvPr name="TextBox 11" id="11"/>
          <p:cNvSpPr txBox="true"/>
          <p:nvPr/>
        </p:nvSpPr>
        <p:spPr>
          <a:xfrm rot="0">
            <a:off x="1238250" y="3295650"/>
            <a:ext cx="4953000" cy="257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22"/>
              </a:lnSpc>
              <a:spcBef>
                <a:spcPct val="0"/>
              </a:spcBef>
            </a:pPr>
            <a:r>
              <a:rPr lang="en-US" sz="1685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Comparison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1143000" y="3905250"/>
            <a:ext cx="5143500" cy="952500"/>
            <a:chOff x="0" y="0"/>
            <a:chExt cx="6858000" cy="12700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6858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6858000">
                  <a:moveTo>
                    <a:pt x="0" y="0"/>
                  </a:moveTo>
                  <a:lnTo>
                    <a:pt x="6858000" y="0"/>
                  </a:lnTo>
                  <a:lnTo>
                    <a:pt x="6858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TextBox 14" id="14"/>
          <p:cNvSpPr txBox="true"/>
          <p:nvPr/>
        </p:nvSpPr>
        <p:spPr>
          <a:xfrm rot="0">
            <a:off x="1238250" y="4248150"/>
            <a:ext cx="4953000" cy="257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22"/>
              </a:lnSpc>
              <a:spcBef>
                <a:spcPct val="0"/>
              </a:spcBef>
            </a:pPr>
            <a:r>
              <a:rPr lang="en-US" sz="1685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Association</a:t>
            </a:r>
          </a:p>
        </p:txBody>
      </p:sp>
      <p:grpSp>
        <p:nvGrpSpPr>
          <p:cNvPr name="Group 15" id="15"/>
          <p:cNvGrpSpPr/>
          <p:nvPr/>
        </p:nvGrpSpPr>
        <p:grpSpPr>
          <a:xfrm rot="0">
            <a:off x="1143000" y="4857750"/>
            <a:ext cx="5143500" cy="952500"/>
            <a:chOff x="0" y="0"/>
            <a:chExt cx="6858000" cy="127000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6858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6858000">
                  <a:moveTo>
                    <a:pt x="0" y="0"/>
                  </a:moveTo>
                  <a:lnTo>
                    <a:pt x="6858000" y="0"/>
                  </a:lnTo>
                  <a:lnTo>
                    <a:pt x="6858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F5F7FA"/>
            </a:solidFill>
          </p:spPr>
        </p:sp>
      </p:grpSp>
      <p:sp>
        <p:nvSpPr>
          <p:cNvPr name="TextBox 17" id="17"/>
          <p:cNvSpPr txBox="true"/>
          <p:nvPr/>
        </p:nvSpPr>
        <p:spPr>
          <a:xfrm rot="0">
            <a:off x="1238250" y="5200650"/>
            <a:ext cx="4953000" cy="257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22"/>
              </a:lnSpc>
              <a:spcBef>
                <a:spcPct val="0"/>
              </a:spcBef>
            </a:pPr>
            <a:r>
              <a:rPr lang="en-US" sz="1685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Distribution</a:t>
            </a:r>
          </a:p>
        </p:txBody>
      </p:sp>
      <p:grpSp>
        <p:nvGrpSpPr>
          <p:cNvPr name="Group 18" id="18"/>
          <p:cNvGrpSpPr/>
          <p:nvPr/>
        </p:nvGrpSpPr>
        <p:grpSpPr>
          <a:xfrm rot="0">
            <a:off x="1143000" y="5810250"/>
            <a:ext cx="5143500" cy="952500"/>
            <a:chOff x="0" y="0"/>
            <a:chExt cx="6858000" cy="12700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6858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6858000">
                  <a:moveTo>
                    <a:pt x="0" y="0"/>
                  </a:moveTo>
                  <a:lnTo>
                    <a:pt x="6858000" y="0"/>
                  </a:lnTo>
                  <a:lnTo>
                    <a:pt x="6858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TextBox 20" id="20"/>
          <p:cNvSpPr txBox="true"/>
          <p:nvPr/>
        </p:nvSpPr>
        <p:spPr>
          <a:xfrm rot="0">
            <a:off x="1238250" y="6153150"/>
            <a:ext cx="4953000" cy="257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22"/>
              </a:lnSpc>
              <a:spcBef>
                <a:spcPct val="0"/>
              </a:spcBef>
            </a:pPr>
            <a:r>
              <a:rPr lang="en-US" sz="1685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Prediction</a:t>
            </a:r>
          </a:p>
        </p:txBody>
      </p:sp>
      <p:grpSp>
        <p:nvGrpSpPr>
          <p:cNvPr name="Group 21" id="21"/>
          <p:cNvGrpSpPr/>
          <p:nvPr/>
        </p:nvGrpSpPr>
        <p:grpSpPr>
          <a:xfrm rot="0">
            <a:off x="6572250" y="2286000"/>
            <a:ext cx="5143500" cy="666750"/>
            <a:chOff x="0" y="0"/>
            <a:chExt cx="6858000" cy="88900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6858000" cy="889000"/>
            </a:xfrm>
            <a:custGeom>
              <a:avLst/>
              <a:gdLst/>
              <a:ahLst/>
              <a:cxnLst/>
              <a:rect r="r" b="b" t="t" l="l"/>
              <a:pathLst>
                <a:path h="889000" w="6858000">
                  <a:moveTo>
                    <a:pt x="0" y="0"/>
                  </a:moveTo>
                  <a:lnTo>
                    <a:pt x="6858000" y="0"/>
                  </a:lnTo>
                  <a:lnTo>
                    <a:pt x="6858000" y="889000"/>
                  </a:lnTo>
                  <a:lnTo>
                    <a:pt x="0" y="889000"/>
                  </a:ln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23" id="23"/>
          <p:cNvSpPr txBox="true"/>
          <p:nvPr/>
        </p:nvSpPr>
        <p:spPr>
          <a:xfrm rot="0">
            <a:off x="6572250" y="2400300"/>
            <a:ext cx="5143500" cy="4514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147"/>
              </a:lnSpc>
              <a:spcBef>
                <a:spcPct val="0"/>
              </a:spcBef>
            </a:pPr>
            <a:r>
              <a:rPr lang="en-US" sz="3147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Example</a:t>
            </a:r>
          </a:p>
        </p:txBody>
      </p:sp>
      <p:grpSp>
        <p:nvGrpSpPr>
          <p:cNvPr name="Group 24" id="24"/>
          <p:cNvGrpSpPr/>
          <p:nvPr/>
        </p:nvGrpSpPr>
        <p:grpSpPr>
          <a:xfrm rot="0">
            <a:off x="6572250" y="2952750"/>
            <a:ext cx="5143500" cy="952500"/>
            <a:chOff x="0" y="0"/>
            <a:chExt cx="6858000" cy="127000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6858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6858000">
                  <a:moveTo>
                    <a:pt x="0" y="0"/>
                  </a:moveTo>
                  <a:lnTo>
                    <a:pt x="6858000" y="0"/>
                  </a:lnTo>
                  <a:lnTo>
                    <a:pt x="6858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F5F7FA"/>
            </a:solidFill>
          </p:spPr>
        </p:sp>
      </p:grpSp>
      <p:sp>
        <p:nvSpPr>
          <p:cNvPr name="TextBox 26" id="26"/>
          <p:cNvSpPr txBox="true"/>
          <p:nvPr/>
        </p:nvSpPr>
        <p:spPr>
          <a:xfrm rot="0">
            <a:off x="6667500" y="3295650"/>
            <a:ext cx="4953000" cy="257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22"/>
              </a:lnSpc>
              <a:spcBef>
                <a:spcPct val="0"/>
              </a:spcBef>
            </a:pPr>
            <a:r>
              <a:rPr lang="en-US" sz="1685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Is A different from B?</a:t>
            </a:r>
          </a:p>
        </p:txBody>
      </p:sp>
      <p:grpSp>
        <p:nvGrpSpPr>
          <p:cNvPr name="Group 27" id="27"/>
          <p:cNvGrpSpPr/>
          <p:nvPr/>
        </p:nvGrpSpPr>
        <p:grpSpPr>
          <a:xfrm rot="0">
            <a:off x="6572250" y="3905250"/>
            <a:ext cx="5143500" cy="952500"/>
            <a:chOff x="0" y="0"/>
            <a:chExt cx="6858000" cy="127000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6858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6858000">
                  <a:moveTo>
                    <a:pt x="0" y="0"/>
                  </a:moveTo>
                  <a:lnTo>
                    <a:pt x="6858000" y="0"/>
                  </a:lnTo>
                  <a:lnTo>
                    <a:pt x="6858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TextBox 29" id="29"/>
          <p:cNvSpPr txBox="true"/>
          <p:nvPr/>
        </p:nvSpPr>
        <p:spPr>
          <a:xfrm rot="0">
            <a:off x="6667500" y="4248150"/>
            <a:ext cx="4953000" cy="257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22"/>
              </a:lnSpc>
              <a:spcBef>
                <a:spcPct val="0"/>
              </a:spcBef>
            </a:pPr>
            <a:r>
              <a:rPr lang="en-US" sz="1685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Are X and Y related?</a:t>
            </a:r>
          </a:p>
        </p:txBody>
      </p:sp>
      <p:grpSp>
        <p:nvGrpSpPr>
          <p:cNvPr name="Group 30" id="30"/>
          <p:cNvGrpSpPr/>
          <p:nvPr/>
        </p:nvGrpSpPr>
        <p:grpSpPr>
          <a:xfrm rot="0">
            <a:off x="6572250" y="4857750"/>
            <a:ext cx="5143500" cy="952500"/>
            <a:chOff x="0" y="0"/>
            <a:chExt cx="6858000" cy="1270000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6858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6858000">
                  <a:moveTo>
                    <a:pt x="0" y="0"/>
                  </a:moveTo>
                  <a:lnTo>
                    <a:pt x="6858000" y="0"/>
                  </a:lnTo>
                  <a:lnTo>
                    <a:pt x="6858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F5F7FA"/>
            </a:solidFill>
          </p:spPr>
        </p:sp>
      </p:grpSp>
      <p:sp>
        <p:nvSpPr>
          <p:cNvPr name="TextBox 32" id="32"/>
          <p:cNvSpPr txBox="true"/>
          <p:nvPr/>
        </p:nvSpPr>
        <p:spPr>
          <a:xfrm rot="0">
            <a:off x="6667500" y="5200650"/>
            <a:ext cx="4953000" cy="257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22"/>
              </a:lnSpc>
              <a:spcBef>
                <a:spcPct val="0"/>
              </a:spcBef>
            </a:pPr>
            <a:r>
              <a:rPr lang="en-US" sz="1685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Does data fit a pattern?</a:t>
            </a:r>
          </a:p>
        </p:txBody>
      </p:sp>
      <p:grpSp>
        <p:nvGrpSpPr>
          <p:cNvPr name="Group 33" id="33"/>
          <p:cNvGrpSpPr/>
          <p:nvPr/>
        </p:nvGrpSpPr>
        <p:grpSpPr>
          <a:xfrm rot="0">
            <a:off x="6572250" y="5810250"/>
            <a:ext cx="5143500" cy="952500"/>
            <a:chOff x="0" y="0"/>
            <a:chExt cx="6858000" cy="1270000"/>
          </a:xfrm>
        </p:grpSpPr>
        <p:sp>
          <p:nvSpPr>
            <p:cNvPr name="Freeform 34" id="34"/>
            <p:cNvSpPr/>
            <p:nvPr/>
          </p:nvSpPr>
          <p:spPr>
            <a:xfrm flipH="false" flipV="false" rot="0">
              <a:off x="0" y="0"/>
              <a:ext cx="6858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6858000">
                  <a:moveTo>
                    <a:pt x="0" y="0"/>
                  </a:moveTo>
                  <a:lnTo>
                    <a:pt x="6858000" y="0"/>
                  </a:lnTo>
                  <a:lnTo>
                    <a:pt x="6858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TextBox 35" id="35"/>
          <p:cNvSpPr txBox="true"/>
          <p:nvPr/>
        </p:nvSpPr>
        <p:spPr>
          <a:xfrm rot="0">
            <a:off x="6667500" y="6153150"/>
            <a:ext cx="4953000" cy="257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22"/>
              </a:lnSpc>
              <a:spcBef>
                <a:spcPct val="0"/>
              </a:spcBef>
            </a:pPr>
            <a:r>
              <a:rPr lang="en-US" sz="1685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What will happen next?</a:t>
            </a:r>
          </a:p>
        </p:txBody>
      </p:sp>
      <p:grpSp>
        <p:nvGrpSpPr>
          <p:cNvPr name="Group 36" id="36"/>
          <p:cNvGrpSpPr/>
          <p:nvPr/>
        </p:nvGrpSpPr>
        <p:grpSpPr>
          <a:xfrm rot="0">
            <a:off x="12001500" y="2286000"/>
            <a:ext cx="5143500" cy="666750"/>
            <a:chOff x="0" y="0"/>
            <a:chExt cx="6858000" cy="889000"/>
          </a:xfrm>
        </p:grpSpPr>
        <p:sp>
          <p:nvSpPr>
            <p:cNvPr name="Freeform 37" id="37"/>
            <p:cNvSpPr/>
            <p:nvPr/>
          </p:nvSpPr>
          <p:spPr>
            <a:xfrm flipH="false" flipV="false" rot="0">
              <a:off x="0" y="0"/>
              <a:ext cx="6858000" cy="889000"/>
            </a:xfrm>
            <a:custGeom>
              <a:avLst/>
              <a:gdLst/>
              <a:ahLst/>
              <a:cxnLst/>
              <a:rect r="r" b="b" t="t" l="l"/>
              <a:pathLst>
                <a:path h="889000" w="6858000">
                  <a:moveTo>
                    <a:pt x="0" y="0"/>
                  </a:moveTo>
                  <a:lnTo>
                    <a:pt x="6858000" y="0"/>
                  </a:lnTo>
                  <a:lnTo>
                    <a:pt x="6858000" y="889000"/>
                  </a:lnTo>
                  <a:lnTo>
                    <a:pt x="0" y="889000"/>
                  </a:lnTo>
                  <a:close/>
                </a:path>
              </a:pathLst>
            </a:custGeom>
            <a:solidFill>
              <a:srgbClr val="2C7A4B"/>
            </a:solidFill>
          </p:spPr>
        </p:sp>
      </p:grpSp>
      <p:sp>
        <p:nvSpPr>
          <p:cNvPr name="TextBox 38" id="38"/>
          <p:cNvSpPr txBox="true"/>
          <p:nvPr/>
        </p:nvSpPr>
        <p:spPr>
          <a:xfrm rot="0">
            <a:off x="12001500" y="2400300"/>
            <a:ext cx="5143500" cy="4514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147"/>
              </a:lnSpc>
              <a:spcBef>
                <a:spcPct val="0"/>
              </a:spcBef>
            </a:pPr>
            <a:r>
              <a:rPr lang="en-US" sz="3147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Method</a:t>
            </a:r>
          </a:p>
        </p:txBody>
      </p:sp>
      <p:grpSp>
        <p:nvGrpSpPr>
          <p:cNvPr name="Group 39" id="39"/>
          <p:cNvGrpSpPr/>
          <p:nvPr/>
        </p:nvGrpSpPr>
        <p:grpSpPr>
          <a:xfrm rot="0">
            <a:off x="12001500" y="2952750"/>
            <a:ext cx="5143500" cy="952500"/>
            <a:chOff x="0" y="0"/>
            <a:chExt cx="6858000" cy="1270000"/>
          </a:xfrm>
        </p:grpSpPr>
        <p:sp>
          <p:nvSpPr>
            <p:cNvPr name="Freeform 40" id="40"/>
            <p:cNvSpPr/>
            <p:nvPr/>
          </p:nvSpPr>
          <p:spPr>
            <a:xfrm flipH="false" flipV="false" rot="0">
              <a:off x="0" y="0"/>
              <a:ext cx="6858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6858000">
                  <a:moveTo>
                    <a:pt x="0" y="0"/>
                  </a:moveTo>
                  <a:lnTo>
                    <a:pt x="6858000" y="0"/>
                  </a:lnTo>
                  <a:lnTo>
                    <a:pt x="6858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F5F7FA"/>
            </a:solidFill>
          </p:spPr>
        </p:sp>
      </p:grpSp>
      <p:sp>
        <p:nvSpPr>
          <p:cNvPr name="TextBox 41" id="41"/>
          <p:cNvSpPr txBox="true"/>
          <p:nvPr/>
        </p:nvSpPr>
        <p:spPr>
          <a:xfrm rot="0">
            <a:off x="12096750" y="3295650"/>
            <a:ext cx="4953000" cy="257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22"/>
              </a:lnSpc>
              <a:spcBef>
                <a:spcPct val="0"/>
              </a:spcBef>
            </a:pPr>
            <a:r>
              <a:rPr lang="en-US" sz="1685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t-Test, ANOVA, Chi-Square</a:t>
            </a:r>
          </a:p>
        </p:txBody>
      </p:sp>
      <p:grpSp>
        <p:nvGrpSpPr>
          <p:cNvPr name="Group 42" id="42"/>
          <p:cNvGrpSpPr/>
          <p:nvPr/>
        </p:nvGrpSpPr>
        <p:grpSpPr>
          <a:xfrm rot="0">
            <a:off x="12001500" y="3905250"/>
            <a:ext cx="5143500" cy="952500"/>
            <a:chOff x="0" y="0"/>
            <a:chExt cx="6858000" cy="1270000"/>
          </a:xfrm>
        </p:grpSpPr>
        <p:sp>
          <p:nvSpPr>
            <p:cNvPr name="Freeform 43" id="43"/>
            <p:cNvSpPr/>
            <p:nvPr/>
          </p:nvSpPr>
          <p:spPr>
            <a:xfrm flipH="false" flipV="false" rot="0">
              <a:off x="0" y="0"/>
              <a:ext cx="6858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6858000">
                  <a:moveTo>
                    <a:pt x="0" y="0"/>
                  </a:moveTo>
                  <a:lnTo>
                    <a:pt x="6858000" y="0"/>
                  </a:lnTo>
                  <a:lnTo>
                    <a:pt x="6858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TextBox 44" id="44"/>
          <p:cNvSpPr txBox="true"/>
          <p:nvPr/>
        </p:nvSpPr>
        <p:spPr>
          <a:xfrm rot="0">
            <a:off x="12096750" y="4248150"/>
            <a:ext cx="4953000" cy="257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22"/>
              </a:lnSpc>
              <a:spcBef>
                <a:spcPct val="0"/>
              </a:spcBef>
            </a:pPr>
            <a:r>
              <a:rPr lang="en-US" sz="1685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Correlation, Chi-Square Independence</a:t>
            </a:r>
          </a:p>
        </p:txBody>
      </p:sp>
      <p:grpSp>
        <p:nvGrpSpPr>
          <p:cNvPr name="Group 45" id="45"/>
          <p:cNvGrpSpPr/>
          <p:nvPr/>
        </p:nvGrpSpPr>
        <p:grpSpPr>
          <a:xfrm rot="0">
            <a:off x="12001500" y="4857750"/>
            <a:ext cx="5143500" cy="952500"/>
            <a:chOff x="0" y="0"/>
            <a:chExt cx="6858000" cy="1270000"/>
          </a:xfrm>
        </p:grpSpPr>
        <p:sp>
          <p:nvSpPr>
            <p:cNvPr name="Freeform 46" id="46"/>
            <p:cNvSpPr/>
            <p:nvPr/>
          </p:nvSpPr>
          <p:spPr>
            <a:xfrm flipH="false" flipV="false" rot="0">
              <a:off x="0" y="0"/>
              <a:ext cx="6858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6858000">
                  <a:moveTo>
                    <a:pt x="0" y="0"/>
                  </a:moveTo>
                  <a:lnTo>
                    <a:pt x="6858000" y="0"/>
                  </a:lnTo>
                  <a:lnTo>
                    <a:pt x="6858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F5F7FA"/>
            </a:solidFill>
          </p:spPr>
        </p:sp>
      </p:grpSp>
      <p:sp>
        <p:nvSpPr>
          <p:cNvPr name="TextBox 47" id="47"/>
          <p:cNvSpPr txBox="true"/>
          <p:nvPr/>
        </p:nvSpPr>
        <p:spPr>
          <a:xfrm rot="0">
            <a:off x="12096750" y="5200650"/>
            <a:ext cx="4953000" cy="257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22"/>
              </a:lnSpc>
              <a:spcBef>
                <a:spcPct val="0"/>
              </a:spcBef>
            </a:pPr>
            <a:r>
              <a:rPr lang="en-US" sz="1685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Goodness-of-Fit, Shapiro-Wilk</a:t>
            </a:r>
          </a:p>
        </p:txBody>
      </p:sp>
      <p:grpSp>
        <p:nvGrpSpPr>
          <p:cNvPr name="Group 48" id="48"/>
          <p:cNvGrpSpPr/>
          <p:nvPr/>
        </p:nvGrpSpPr>
        <p:grpSpPr>
          <a:xfrm rot="0">
            <a:off x="12001500" y="5810250"/>
            <a:ext cx="5143500" cy="952500"/>
            <a:chOff x="0" y="0"/>
            <a:chExt cx="6858000" cy="1270000"/>
          </a:xfrm>
        </p:grpSpPr>
        <p:sp>
          <p:nvSpPr>
            <p:cNvPr name="Freeform 49" id="49"/>
            <p:cNvSpPr/>
            <p:nvPr/>
          </p:nvSpPr>
          <p:spPr>
            <a:xfrm flipH="false" flipV="false" rot="0">
              <a:off x="0" y="0"/>
              <a:ext cx="6858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6858000">
                  <a:moveTo>
                    <a:pt x="0" y="0"/>
                  </a:moveTo>
                  <a:lnTo>
                    <a:pt x="6858000" y="0"/>
                  </a:lnTo>
                  <a:lnTo>
                    <a:pt x="6858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TextBox 50" id="50"/>
          <p:cNvSpPr txBox="true"/>
          <p:nvPr/>
        </p:nvSpPr>
        <p:spPr>
          <a:xfrm rot="0">
            <a:off x="12096750" y="6153150"/>
            <a:ext cx="4953000" cy="257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22"/>
              </a:lnSpc>
              <a:spcBef>
                <a:spcPct val="0"/>
              </a:spcBef>
            </a:pPr>
            <a:r>
              <a:rPr lang="en-US" sz="1685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Regression, Machine Learning</a:t>
            </a:r>
          </a:p>
        </p:txBody>
      </p:sp>
      <p:grpSp>
        <p:nvGrpSpPr>
          <p:cNvPr name="Group 51" id="51"/>
          <p:cNvGrpSpPr/>
          <p:nvPr/>
        </p:nvGrpSpPr>
        <p:grpSpPr>
          <a:xfrm rot="0">
            <a:off x="1143000" y="7143750"/>
            <a:ext cx="16002000" cy="857250"/>
            <a:chOff x="0" y="0"/>
            <a:chExt cx="21336000" cy="1143000"/>
          </a:xfrm>
        </p:grpSpPr>
        <p:sp>
          <p:nvSpPr>
            <p:cNvPr name="Freeform 52" id="52"/>
            <p:cNvSpPr/>
            <p:nvPr/>
          </p:nvSpPr>
          <p:spPr>
            <a:xfrm flipH="false" flipV="false" rot="0">
              <a:off x="0" y="0"/>
              <a:ext cx="21336000" cy="1143000"/>
            </a:xfrm>
            <a:custGeom>
              <a:avLst/>
              <a:gdLst/>
              <a:ahLst/>
              <a:cxnLst/>
              <a:rect r="r" b="b" t="t" l="l"/>
              <a:pathLst>
                <a:path h="1143000" w="21336000">
                  <a:moveTo>
                    <a:pt x="88900" y="0"/>
                  </a:moveTo>
                  <a:lnTo>
                    <a:pt x="21247100" y="0"/>
                  </a:lnTo>
                  <a:cubicBezTo>
                    <a:pt x="21296198" y="0"/>
                    <a:pt x="21336000" y="51174"/>
                    <a:pt x="21336000" y="114300"/>
                  </a:cubicBezTo>
                  <a:lnTo>
                    <a:pt x="21336000" y="1028700"/>
                  </a:lnTo>
                  <a:cubicBezTo>
                    <a:pt x="21336000" y="1091826"/>
                    <a:pt x="21296198" y="1143000"/>
                    <a:pt x="21247100" y="1143000"/>
                  </a:cubicBezTo>
                  <a:lnTo>
                    <a:pt x="88900" y="1143000"/>
                  </a:lnTo>
                  <a:cubicBezTo>
                    <a:pt x="39802" y="1143000"/>
                    <a:pt x="0" y="1091826"/>
                    <a:pt x="0" y="1028700"/>
                  </a:cubicBezTo>
                  <a:lnTo>
                    <a:pt x="0" y="114300"/>
                  </a:lnTo>
                  <a:cubicBezTo>
                    <a:pt x="0" y="51174"/>
                    <a:pt x="39802" y="0"/>
                    <a:pt x="88900" y="0"/>
                  </a:cubicBezTo>
                  <a:close/>
                </a:path>
              </a:pathLst>
            </a:custGeom>
            <a:solidFill>
              <a:srgbClr val="EAF0FF"/>
            </a:solidFill>
          </p:spPr>
        </p:sp>
      </p:grpSp>
      <p:sp>
        <p:nvSpPr>
          <p:cNvPr name="TextBox 53" id="53"/>
          <p:cNvSpPr txBox="true"/>
          <p:nvPr/>
        </p:nvSpPr>
        <p:spPr>
          <a:xfrm rot="0">
            <a:off x="2000250" y="7353300"/>
            <a:ext cx="14287500" cy="2228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647"/>
              </a:lnSpc>
              <a:spcBef>
                <a:spcPct val="0"/>
              </a:spcBef>
            </a:pPr>
            <a:r>
              <a:rPr lang="en-US" sz="1647" strike="noStrike" u="none">
                <a:solidFill>
                  <a:srgbClr val="3A6BC5"/>
                </a:solidFill>
                <a:latin typeface="Inter"/>
                <a:ea typeface="Inter"/>
                <a:cs typeface="Inter"/>
                <a:sym typeface="Inter"/>
              </a:rPr>
              <a:t>This course focuses on Chi-Square (categorical) and Non-Parametric methods (ranked data)</a:t>
            </a:r>
          </a:p>
        </p:txBody>
      </p:sp>
      <p:grpSp>
        <p:nvGrpSpPr>
          <p:cNvPr name="Group 54" id="54"/>
          <p:cNvGrpSpPr/>
          <p:nvPr/>
        </p:nvGrpSpPr>
        <p:grpSpPr>
          <a:xfrm rot="0">
            <a:off x="0" y="10239375"/>
            <a:ext cx="18288000" cy="47625"/>
            <a:chOff x="0" y="0"/>
            <a:chExt cx="24384000" cy="63500"/>
          </a:xfrm>
        </p:grpSpPr>
        <p:sp>
          <p:nvSpPr>
            <p:cNvPr name="Freeform 55" id="55"/>
            <p:cNvSpPr/>
            <p:nvPr/>
          </p:nvSpPr>
          <p:spPr>
            <a:xfrm flipH="false" flipV="false" rot="0">
              <a:off x="0" y="0"/>
              <a:ext cx="24384000" cy="63500"/>
            </a:xfrm>
            <a:custGeom>
              <a:avLst/>
              <a:gdLst/>
              <a:ahLst/>
              <a:cxnLst/>
              <a:rect r="r" b="b" t="t" l="l"/>
              <a:pathLst>
                <a:path h="63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63500"/>
                  </a:lnTo>
                  <a:lnTo>
                    <a:pt x="0" y="63500"/>
                  </a:lnTo>
                  <a:close/>
                </a:path>
              </a:pathLst>
            </a:custGeom>
            <a:solidFill>
              <a:srgbClr val="3A6BC5"/>
            </a:solidFill>
          </p:spPr>
        </p:sp>
      </p:grp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952500"/>
            <a:chOff x="0" y="0"/>
            <a:chExt cx="24384000" cy="127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143000" y="247650"/>
            <a:ext cx="13335000" cy="462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32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Why Data Type Matters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3429000" y="1647825"/>
            <a:ext cx="11430000" cy="245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5A6A7A"/>
                </a:solidFill>
                <a:latin typeface="Inter"/>
                <a:ea typeface="Inter"/>
                <a:cs typeface="Inter"/>
                <a:sym typeface="Inter"/>
              </a:rPr>
              <a:t>Choosing the correct test depends on understanding your data type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143000" y="2095500"/>
            <a:ext cx="5076825" cy="4000500"/>
            <a:chOff x="0" y="0"/>
            <a:chExt cx="6769100" cy="53340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769100" cy="5334000"/>
            </a:xfrm>
            <a:custGeom>
              <a:avLst/>
              <a:gdLst/>
              <a:ahLst/>
              <a:cxnLst/>
              <a:rect r="r" b="b" t="t" l="l"/>
              <a:pathLst>
                <a:path h="5334000" w="6769100">
                  <a:moveTo>
                    <a:pt x="660400" y="0"/>
                  </a:moveTo>
                  <a:lnTo>
                    <a:pt x="6108700" y="0"/>
                  </a:lnTo>
                  <a:cubicBezTo>
                    <a:pt x="6473429" y="0"/>
                    <a:pt x="6769100" y="238811"/>
                    <a:pt x="6769100" y="533400"/>
                  </a:cubicBezTo>
                  <a:lnTo>
                    <a:pt x="6769100" y="4800600"/>
                  </a:lnTo>
                  <a:cubicBezTo>
                    <a:pt x="6769100" y="5095189"/>
                    <a:pt x="6473429" y="5334000"/>
                    <a:pt x="6108700" y="5334000"/>
                  </a:cubicBezTo>
                  <a:lnTo>
                    <a:pt x="660400" y="5334000"/>
                  </a:lnTo>
                  <a:cubicBezTo>
                    <a:pt x="295671" y="5334000"/>
                    <a:pt x="0" y="5095189"/>
                    <a:pt x="0" y="4800600"/>
                  </a:cubicBezTo>
                  <a:lnTo>
                    <a:pt x="0" y="533400"/>
                  </a:lnTo>
                  <a:cubicBezTo>
                    <a:pt x="0" y="238811"/>
                    <a:pt x="295671" y="0"/>
                    <a:pt x="660400" y="0"/>
                  </a:cubicBezTo>
                  <a:close/>
                </a:path>
              </a:pathLst>
            </a:custGeom>
            <a:solidFill>
              <a:srgbClr val="F5F7FA"/>
            </a:solidFill>
          </p:spPr>
        </p:sp>
      </p:grpSp>
      <p:grpSp>
        <p:nvGrpSpPr>
          <p:cNvPr name="Group 8" id="8"/>
          <p:cNvGrpSpPr/>
          <p:nvPr/>
        </p:nvGrpSpPr>
        <p:grpSpPr>
          <a:xfrm rot="0">
            <a:off x="1143000" y="2095500"/>
            <a:ext cx="5076825" cy="76200"/>
            <a:chOff x="0" y="0"/>
            <a:chExt cx="6769100" cy="1016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6769100" cy="101600"/>
            </a:xfrm>
            <a:custGeom>
              <a:avLst/>
              <a:gdLst/>
              <a:ahLst/>
              <a:cxnLst/>
              <a:rect r="r" b="b" t="t" l="l"/>
              <a:pathLst>
                <a:path h="101600" w="6769100">
                  <a:moveTo>
                    <a:pt x="0" y="0"/>
                  </a:moveTo>
                  <a:lnTo>
                    <a:pt x="6769100" y="0"/>
                  </a:lnTo>
                  <a:lnTo>
                    <a:pt x="6769100" y="101600"/>
                  </a:lnTo>
                  <a:lnTo>
                    <a:pt x="0" y="101600"/>
                  </a:lnTo>
                  <a:close/>
                </a:path>
              </a:pathLst>
            </a:custGeom>
            <a:solidFill>
              <a:srgbClr val="E74C3C"/>
            </a:solid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1323975" y="2343150"/>
            <a:ext cx="4695825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1A2B4A"/>
                </a:solidFill>
                <a:latin typeface="Telegraf"/>
                <a:ea typeface="Telegraf"/>
                <a:cs typeface="Telegraf"/>
                <a:sym typeface="Telegraf"/>
              </a:rPr>
              <a:t>Nominal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323975" y="2724150"/>
            <a:ext cx="4695825" cy="53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5A6A7A"/>
                </a:solidFill>
                <a:latin typeface="Inter"/>
                <a:ea typeface="Inter"/>
                <a:cs typeface="Inter"/>
                <a:sym typeface="Inter"/>
              </a:rPr>
              <a:t>Categories without</a:t>
            </a:r>
          </a:p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5A6A7A"/>
                </a:solidFill>
                <a:latin typeface="Inter"/>
                <a:ea typeface="Inter"/>
                <a:cs typeface="Inter"/>
                <a:sym typeface="Inter"/>
              </a:rPr>
              <a:t>natural order</a:t>
            </a:r>
          </a:p>
        </p:txBody>
      </p:sp>
      <p:sp>
        <p:nvSpPr>
          <p:cNvPr name="AutoShape 12" id="12"/>
          <p:cNvSpPr/>
          <p:nvPr/>
        </p:nvSpPr>
        <p:spPr>
          <a:xfrm>
            <a:off x="1428750" y="3476625"/>
            <a:ext cx="4505325" cy="0"/>
          </a:xfrm>
          <a:prstGeom prst="line">
            <a:avLst/>
          </a:prstGeom>
          <a:ln cap="rnd" w="9525">
            <a:solidFill>
              <a:srgbClr val="D0D8E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3" id="13"/>
          <p:cNvSpPr txBox="true"/>
          <p:nvPr/>
        </p:nvSpPr>
        <p:spPr>
          <a:xfrm rot="0">
            <a:off x="1323975" y="3648075"/>
            <a:ext cx="4695825" cy="166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299"/>
              </a:lnSpc>
              <a:spcBef>
                <a:spcPct val="0"/>
              </a:spcBef>
            </a:pPr>
            <a:r>
              <a:rPr lang="en-US" b="true" sz="1299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Examples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323975" y="3867150"/>
            <a:ext cx="4695825" cy="53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Gender, Browser type,</a:t>
            </a:r>
          </a:p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OS preference, Department</a:t>
            </a:r>
          </a:p>
        </p:txBody>
      </p:sp>
      <p:sp>
        <p:nvSpPr>
          <p:cNvPr name="AutoShape 15" id="15"/>
          <p:cNvSpPr/>
          <p:nvPr/>
        </p:nvSpPr>
        <p:spPr>
          <a:xfrm flipV="true">
            <a:off x="1428750" y="4619625"/>
            <a:ext cx="4505325" cy="0"/>
          </a:xfrm>
          <a:prstGeom prst="line">
            <a:avLst/>
          </a:prstGeom>
          <a:ln cap="rnd" w="9525">
            <a:solidFill>
              <a:srgbClr val="D0D8E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6" id="16"/>
          <p:cNvSpPr txBox="true"/>
          <p:nvPr/>
        </p:nvSpPr>
        <p:spPr>
          <a:xfrm rot="0">
            <a:off x="1323975" y="4791075"/>
            <a:ext cx="4695825" cy="166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299"/>
              </a:lnSpc>
              <a:spcBef>
                <a:spcPct val="0"/>
              </a:spcBef>
            </a:pPr>
            <a:r>
              <a:rPr lang="en-US" b="true" sz="1299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Statistical Tests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323975" y="5010150"/>
            <a:ext cx="4695825" cy="53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E74C3C"/>
                </a:solidFill>
                <a:latin typeface="Inter"/>
                <a:ea typeface="Inter"/>
                <a:cs typeface="Inter"/>
                <a:sym typeface="Inter"/>
              </a:rPr>
              <a:t>Chi-Square,</a:t>
            </a:r>
          </a:p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E74C3C"/>
                </a:solidFill>
                <a:latin typeface="Inter"/>
                <a:ea typeface="Inter"/>
                <a:cs typeface="Inter"/>
                <a:sym typeface="Inter"/>
              </a:rPr>
              <a:t>Mode, Frequency</a:t>
            </a:r>
          </a:p>
        </p:txBody>
      </p:sp>
      <p:grpSp>
        <p:nvGrpSpPr>
          <p:cNvPr name="Group 18" id="18"/>
          <p:cNvGrpSpPr/>
          <p:nvPr/>
        </p:nvGrpSpPr>
        <p:grpSpPr>
          <a:xfrm rot="0">
            <a:off x="6600825" y="2095500"/>
            <a:ext cx="5076825" cy="4000500"/>
            <a:chOff x="0" y="0"/>
            <a:chExt cx="6769100" cy="53340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6769100" cy="5334000"/>
            </a:xfrm>
            <a:custGeom>
              <a:avLst/>
              <a:gdLst/>
              <a:ahLst/>
              <a:cxnLst/>
              <a:rect r="r" b="b" t="t" l="l"/>
              <a:pathLst>
                <a:path h="5334000" w="6769100">
                  <a:moveTo>
                    <a:pt x="660400" y="0"/>
                  </a:moveTo>
                  <a:lnTo>
                    <a:pt x="6108700" y="0"/>
                  </a:lnTo>
                  <a:cubicBezTo>
                    <a:pt x="6473429" y="0"/>
                    <a:pt x="6769100" y="238811"/>
                    <a:pt x="6769100" y="533400"/>
                  </a:cubicBezTo>
                  <a:lnTo>
                    <a:pt x="6769100" y="4800600"/>
                  </a:lnTo>
                  <a:cubicBezTo>
                    <a:pt x="6769100" y="5095189"/>
                    <a:pt x="6473429" y="5334000"/>
                    <a:pt x="6108700" y="5334000"/>
                  </a:cubicBezTo>
                  <a:lnTo>
                    <a:pt x="660400" y="5334000"/>
                  </a:lnTo>
                  <a:cubicBezTo>
                    <a:pt x="295671" y="5334000"/>
                    <a:pt x="0" y="5095189"/>
                    <a:pt x="0" y="4800600"/>
                  </a:cubicBezTo>
                  <a:lnTo>
                    <a:pt x="0" y="533400"/>
                  </a:lnTo>
                  <a:cubicBezTo>
                    <a:pt x="0" y="238811"/>
                    <a:pt x="295671" y="0"/>
                    <a:pt x="660400" y="0"/>
                  </a:cubicBezTo>
                  <a:close/>
                </a:path>
              </a:pathLst>
            </a:custGeom>
            <a:solidFill>
              <a:srgbClr val="F5F7FA"/>
            </a:solidFill>
          </p:spPr>
        </p:sp>
      </p:grpSp>
      <p:grpSp>
        <p:nvGrpSpPr>
          <p:cNvPr name="Group 20" id="20"/>
          <p:cNvGrpSpPr/>
          <p:nvPr/>
        </p:nvGrpSpPr>
        <p:grpSpPr>
          <a:xfrm rot="0">
            <a:off x="6600825" y="2095500"/>
            <a:ext cx="5076825" cy="76200"/>
            <a:chOff x="0" y="0"/>
            <a:chExt cx="6769100" cy="1016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6769100" cy="101600"/>
            </a:xfrm>
            <a:custGeom>
              <a:avLst/>
              <a:gdLst/>
              <a:ahLst/>
              <a:cxnLst/>
              <a:rect r="r" b="b" t="t" l="l"/>
              <a:pathLst>
                <a:path h="101600" w="6769100">
                  <a:moveTo>
                    <a:pt x="0" y="0"/>
                  </a:moveTo>
                  <a:lnTo>
                    <a:pt x="6769100" y="0"/>
                  </a:lnTo>
                  <a:lnTo>
                    <a:pt x="6769100" y="101600"/>
                  </a:lnTo>
                  <a:lnTo>
                    <a:pt x="0" y="101600"/>
                  </a:lnTo>
                  <a:close/>
                </a:path>
              </a:pathLst>
            </a:custGeom>
            <a:solidFill>
              <a:srgbClr val="F39C12"/>
            </a:solidFill>
          </p:spPr>
        </p:sp>
      </p:grpSp>
      <p:sp>
        <p:nvSpPr>
          <p:cNvPr name="TextBox 22" id="22"/>
          <p:cNvSpPr txBox="true"/>
          <p:nvPr/>
        </p:nvSpPr>
        <p:spPr>
          <a:xfrm rot="0">
            <a:off x="6781800" y="2343150"/>
            <a:ext cx="4695825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1A2B4A"/>
                </a:solidFill>
                <a:latin typeface="Telegraf"/>
                <a:ea typeface="Telegraf"/>
                <a:cs typeface="Telegraf"/>
                <a:sym typeface="Telegraf"/>
              </a:rPr>
              <a:t>Ordinal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6781800" y="2724150"/>
            <a:ext cx="4695825" cy="53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5A6A7A"/>
                </a:solidFill>
                <a:latin typeface="Inter"/>
                <a:ea typeface="Inter"/>
                <a:cs typeface="Inter"/>
                <a:sym typeface="Inter"/>
              </a:rPr>
              <a:t>Categories with</a:t>
            </a:r>
          </a:p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5A6A7A"/>
                </a:solidFill>
                <a:latin typeface="Inter"/>
                <a:ea typeface="Inter"/>
                <a:cs typeface="Inter"/>
                <a:sym typeface="Inter"/>
              </a:rPr>
              <a:t>meaningful rank order</a:t>
            </a:r>
          </a:p>
        </p:txBody>
      </p:sp>
      <p:sp>
        <p:nvSpPr>
          <p:cNvPr name="AutoShape 24" id="24"/>
          <p:cNvSpPr/>
          <p:nvPr/>
        </p:nvSpPr>
        <p:spPr>
          <a:xfrm>
            <a:off x="6886575" y="3476625"/>
            <a:ext cx="4505325" cy="0"/>
          </a:xfrm>
          <a:prstGeom prst="line">
            <a:avLst/>
          </a:prstGeom>
          <a:ln cap="rnd" w="9525">
            <a:solidFill>
              <a:srgbClr val="D0D8E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25" id="25"/>
          <p:cNvSpPr txBox="true"/>
          <p:nvPr/>
        </p:nvSpPr>
        <p:spPr>
          <a:xfrm rot="0">
            <a:off x="6781800" y="3648075"/>
            <a:ext cx="4695825" cy="166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299"/>
              </a:lnSpc>
              <a:spcBef>
                <a:spcPct val="0"/>
              </a:spcBef>
            </a:pPr>
            <a:r>
              <a:rPr lang="en-US" b="true" sz="1299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Examples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6781800" y="3867150"/>
            <a:ext cx="4695825" cy="53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Likert scale, Education</a:t>
            </a:r>
          </a:p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level, Severity rating</a:t>
            </a:r>
          </a:p>
        </p:txBody>
      </p:sp>
      <p:sp>
        <p:nvSpPr>
          <p:cNvPr name="AutoShape 27" id="27"/>
          <p:cNvSpPr/>
          <p:nvPr/>
        </p:nvSpPr>
        <p:spPr>
          <a:xfrm flipV="true">
            <a:off x="6886575" y="4619625"/>
            <a:ext cx="4505325" cy="0"/>
          </a:xfrm>
          <a:prstGeom prst="line">
            <a:avLst/>
          </a:prstGeom>
          <a:ln cap="rnd" w="9525">
            <a:solidFill>
              <a:srgbClr val="D0D8E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28" id="28"/>
          <p:cNvSpPr txBox="true"/>
          <p:nvPr/>
        </p:nvSpPr>
        <p:spPr>
          <a:xfrm rot="0">
            <a:off x="6781800" y="4791075"/>
            <a:ext cx="4695825" cy="166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299"/>
              </a:lnSpc>
              <a:spcBef>
                <a:spcPct val="0"/>
              </a:spcBef>
            </a:pPr>
            <a:r>
              <a:rPr lang="en-US" b="true" sz="1299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Statistical Tests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6781800" y="5010150"/>
            <a:ext cx="4695825" cy="53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F39C12"/>
                </a:solidFill>
                <a:latin typeface="Inter"/>
                <a:ea typeface="Inter"/>
                <a:cs typeface="Inter"/>
                <a:sym typeface="Inter"/>
              </a:rPr>
              <a:t>Mann-Whitney,</a:t>
            </a:r>
          </a:p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F39C12"/>
                </a:solidFill>
                <a:latin typeface="Inter"/>
                <a:ea typeface="Inter"/>
                <a:cs typeface="Inter"/>
                <a:sym typeface="Inter"/>
              </a:rPr>
              <a:t>Kruskal-Wallis, Median</a:t>
            </a:r>
          </a:p>
        </p:txBody>
      </p:sp>
      <p:grpSp>
        <p:nvGrpSpPr>
          <p:cNvPr name="Group 30" id="30"/>
          <p:cNvGrpSpPr/>
          <p:nvPr/>
        </p:nvGrpSpPr>
        <p:grpSpPr>
          <a:xfrm rot="0">
            <a:off x="12058650" y="2095500"/>
            <a:ext cx="5076825" cy="4000500"/>
            <a:chOff x="0" y="0"/>
            <a:chExt cx="6769100" cy="5334000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6769100" cy="5334000"/>
            </a:xfrm>
            <a:custGeom>
              <a:avLst/>
              <a:gdLst/>
              <a:ahLst/>
              <a:cxnLst/>
              <a:rect r="r" b="b" t="t" l="l"/>
              <a:pathLst>
                <a:path h="5334000" w="6769100">
                  <a:moveTo>
                    <a:pt x="660400" y="0"/>
                  </a:moveTo>
                  <a:lnTo>
                    <a:pt x="6108700" y="0"/>
                  </a:lnTo>
                  <a:cubicBezTo>
                    <a:pt x="6473429" y="0"/>
                    <a:pt x="6769100" y="238811"/>
                    <a:pt x="6769100" y="533400"/>
                  </a:cubicBezTo>
                  <a:lnTo>
                    <a:pt x="6769100" y="4800600"/>
                  </a:lnTo>
                  <a:cubicBezTo>
                    <a:pt x="6769100" y="5095189"/>
                    <a:pt x="6473429" y="5334000"/>
                    <a:pt x="6108700" y="5334000"/>
                  </a:cubicBezTo>
                  <a:lnTo>
                    <a:pt x="660400" y="5334000"/>
                  </a:lnTo>
                  <a:cubicBezTo>
                    <a:pt x="295671" y="5334000"/>
                    <a:pt x="0" y="5095189"/>
                    <a:pt x="0" y="4800600"/>
                  </a:cubicBezTo>
                  <a:lnTo>
                    <a:pt x="0" y="533400"/>
                  </a:lnTo>
                  <a:cubicBezTo>
                    <a:pt x="0" y="238811"/>
                    <a:pt x="295671" y="0"/>
                    <a:pt x="660400" y="0"/>
                  </a:cubicBezTo>
                  <a:close/>
                </a:path>
              </a:pathLst>
            </a:custGeom>
            <a:solidFill>
              <a:srgbClr val="F5F7FA"/>
            </a:solidFill>
          </p:spPr>
        </p:sp>
      </p:grpSp>
      <p:grpSp>
        <p:nvGrpSpPr>
          <p:cNvPr name="Group 32" id="32"/>
          <p:cNvGrpSpPr/>
          <p:nvPr/>
        </p:nvGrpSpPr>
        <p:grpSpPr>
          <a:xfrm rot="0">
            <a:off x="12058650" y="2095500"/>
            <a:ext cx="5076825" cy="76200"/>
            <a:chOff x="0" y="0"/>
            <a:chExt cx="6769100" cy="101600"/>
          </a:xfrm>
        </p:grpSpPr>
        <p:sp>
          <p:nvSpPr>
            <p:cNvPr name="Freeform 33" id="33"/>
            <p:cNvSpPr/>
            <p:nvPr/>
          </p:nvSpPr>
          <p:spPr>
            <a:xfrm flipH="false" flipV="false" rot="0">
              <a:off x="0" y="0"/>
              <a:ext cx="6769100" cy="101600"/>
            </a:xfrm>
            <a:custGeom>
              <a:avLst/>
              <a:gdLst/>
              <a:ahLst/>
              <a:cxnLst/>
              <a:rect r="r" b="b" t="t" l="l"/>
              <a:pathLst>
                <a:path h="101600" w="6769100">
                  <a:moveTo>
                    <a:pt x="0" y="0"/>
                  </a:moveTo>
                  <a:lnTo>
                    <a:pt x="6769100" y="0"/>
                  </a:lnTo>
                  <a:lnTo>
                    <a:pt x="6769100" y="101600"/>
                  </a:lnTo>
                  <a:lnTo>
                    <a:pt x="0" y="101600"/>
                  </a:ln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34" id="34"/>
          <p:cNvSpPr txBox="true"/>
          <p:nvPr/>
        </p:nvSpPr>
        <p:spPr>
          <a:xfrm rot="0">
            <a:off x="12239625" y="2343150"/>
            <a:ext cx="4695825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1A2B4A"/>
                </a:solidFill>
                <a:latin typeface="Telegraf"/>
                <a:ea typeface="Telegraf"/>
                <a:cs typeface="Telegraf"/>
                <a:sym typeface="Telegraf"/>
              </a:rPr>
              <a:t>Interval / Ratio</a:t>
            </a:r>
          </a:p>
        </p:txBody>
      </p:sp>
      <p:sp>
        <p:nvSpPr>
          <p:cNvPr name="TextBox 35" id="35"/>
          <p:cNvSpPr txBox="true"/>
          <p:nvPr/>
        </p:nvSpPr>
        <p:spPr>
          <a:xfrm rot="0">
            <a:off x="12239625" y="2724150"/>
            <a:ext cx="4695825" cy="53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5A6A7A"/>
                </a:solidFill>
                <a:latin typeface="Inter"/>
                <a:ea typeface="Inter"/>
                <a:cs typeface="Inter"/>
                <a:sym typeface="Inter"/>
              </a:rPr>
              <a:t>Numeric values with</a:t>
            </a:r>
          </a:p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5A6A7A"/>
                </a:solidFill>
                <a:latin typeface="Inter"/>
                <a:ea typeface="Inter"/>
                <a:cs typeface="Inter"/>
                <a:sym typeface="Inter"/>
              </a:rPr>
              <a:t>equal intervals</a:t>
            </a:r>
          </a:p>
        </p:txBody>
      </p:sp>
      <p:sp>
        <p:nvSpPr>
          <p:cNvPr name="AutoShape 36" id="36"/>
          <p:cNvSpPr/>
          <p:nvPr/>
        </p:nvSpPr>
        <p:spPr>
          <a:xfrm flipV="true">
            <a:off x="12344400" y="3476625"/>
            <a:ext cx="4505325" cy="0"/>
          </a:xfrm>
          <a:prstGeom prst="line">
            <a:avLst/>
          </a:prstGeom>
          <a:ln cap="rnd" w="9525">
            <a:solidFill>
              <a:srgbClr val="D0D8E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37" id="37"/>
          <p:cNvSpPr txBox="true"/>
          <p:nvPr/>
        </p:nvSpPr>
        <p:spPr>
          <a:xfrm rot="0">
            <a:off x="12239625" y="3648075"/>
            <a:ext cx="4695825" cy="166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299"/>
              </a:lnSpc>
              <a:spcBef>
                <a:spcPct val="0"/>
              </a:spcBef>
            </a:pPr>
            <a:r>
              <a:rPr lang="en-US" b="true" sz="1299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Examples</a:t>
            </a:r>
          </a:p>
        </p:txBody>
      </p:sp>
      <p:sp>
        <p:nvSpPr>
          <p:cNvPr name="TextBox 38" id="38"/>
          <p:cNvSpPr txBox="true"/>
          <p:nvPr/>
        </p:nvSpPr>
        <p:spPr>
          <a:xfrm rot="0">
            <a:off x="12239625" y="3867150"/>
            <a:ext cx="4695825" cy="53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Temperature, Income,</a:t>
            </a:r>
          </a:p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Test scores, Response time</a:t>
            </a:r>
          </a:p>
        </p:txBody>
      </p:sp>
      <p:sp>
        <p:nvSpPr>
          <p:cNvPr name="AutoShape 39" id="39"/>
          <p:cNvSpPr/>
          <p:nvPr/>
        </p:nvSpPr>
        <p:spPr>
          <a:xfrm flipV="true">
            <a:off x="12344400" y="4619625"/>
            <a:ext cx="4505325" cy="0"/>
          </a:xfrm>
          <a:prstGeom prst="line">
            <a:avLst/>
          </a:prstGeom>
          <a:ln cap="rnd" w="9525">
            <a:solidFill>
              <a:srgbClr val="D0D8E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40" id="40"/>
          <p:cNvSpPr txBox="true"/>
          <p:nvPr/>
        </p:nvSpPr>
        <p:spPr>
          <a:xfrm rot="0">
            <a:off x="12239625" y="4791075"/>
            <a:ext cx="4695825" cy="166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299"/>
              </a:lnSpc>
              <a:spcBef>
                <a:spcPct val="0"/>
              </a:spcBef>
            </a:pPr>
            <a:r>
              <a:rPr lang="en-US" b="true" sz="1299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Statistical Tests</a:t>
            </a:r>
          </a:p>
        </p:txBody>
      </p:sp>
      <p:sp>
        <p:nvSpPr>
          <p:cNvPr name="TextBox 41" id="41"/>
          <p:cNvSpPr txBox="true"/>
          <p:nvPr/>
        </p:nvSpPr>
        <p:spPr>
          <a:xfrm rot="0">
            <a:off x="12239625" y="5010150"/>
            <a:ext cx="4695825" cy="53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3A6BC5"/>
                </a:solidFill>
                <a:latin typeface="Inter"/>
                <a:ea typeface="Inter"/>
                <a:cs typeface="Inter"/>
                <a:sym typeface="Inter"/>
              </a:rPr>
              <a:t>t-Test, ANOVA,</a:t>
            </a:r>
          </a:p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3A6BC5"/>
                </a:solidFill>
                <a:latin typeface="Inter"/>
                <a:ea typeface="Inter"/>
                <a:cs typeface="Inter"/>
                <a:sym typeface="Inter"/>
              </a:rPr>
              <a:t>Correlation, Regression</a:t>
            </a:r>
          </a:p>
        </p:txBody>
      </p:sp>
      <p:grpSp>
        <p:nvGrpSpPr>
          <p:cNvPr name="Group 42" id="42"/>
          <p:cNvGrpSpPr/>
          <p:nvPr/>
        </p:nvGrpSpPr>
        <p:grpSpPr>
          <a:xfrm rot="0">
            <a:off x="1143000" y="6477000"/>
            <a:ext cx="16002000" cy="666750"/>
            <a:chOff x="0" y="0"/>
            <a:chExt cx="21336000" cy="889000"/>
          </a:xfrm>
        </p:grpSpPr>
        <p:sp>
          <p:nvSpPr>
            <p:cNvPr name="Freeform 43" id="43"/>
            <p:cNvSpPr/>
            <p:nvPr/>
          </p:nvSpPr>
          <p:spPr>
            <a:xfrm flipH="false" flipV="false" rot="0">
              <a:off x="0" y="0"/>
              <a:ext cx="21336000" cy="889000"/>
            </a:xfrm>
            <a:custGeom>
              <a:avLst/>
              <a:gdLst/>
              <a:ahLst/>
              <a:cxnLst/>
              <a:rect r="r" b="b" t="t" l="l"/>
              <a:pathLst>
                <a:path h="889000" w="21336000">
                  <a:moveTo>
                    <a:pt x="88900" y="0"/>
                  </a:moveTo>
                  <a:lnTo>
                    <a:pt x="21247100" y="0"/>
                  </a:lnTo>
                  <a:cubicBezTo>
                    <a:pt x="21296198" y="0"/>
                    <a:pt x="21336000" y="39802"/>
                    <a:pt x="21336000" y="88900"/>
                  </a:cubicBezTo>
                  <a:lnTo>
                    <a:pt x="21336000" y="800100"/>
                  </a:lnTo>
                  <a:cubicBezTo>
                    <a:pt x="21336000" y="849198"/>
                    <a:pt x="21296198" y="889000"/>
                    <a:pt x="21247100" y="889000"/>
                  </a:cubicBezTo>
                  <a:lnTo>
                    <a:pt x="88900" y="889000"/>
                  </a:lnTo>
                  <a:cubicBezTo>
                    <a:pt x="39802" y="889000"/>
                    <a:pt x="0" y="849198"/>
                    <a:pt x="0" y="800100"/>
                  </a:cubicBezTo>
                  <a:lnTo>
                    <a:pt x="0" y="88900"/>
                  </a:lnTo>
                  <a:cubicBezTo>
                    <a:pt x="0" y="39802"/>
                    <a:pt x="39802" y="0"/>
                    <a:pt x="88900" y="0"/>
                  </a:cubicBezTo>
                  <a:close/>
                </a:path>
              </a:pathLst>
            </a:custGeom>
            <a:solidFill>
              <a:srgbClr val="EAF0FF"/>
            </a:solidFill>
          </p:spPr>
        </p:sp>
      </p:grpSp>
      <p:sp>
        <p:nvSpPr>
          <p:cNvPr name="TextBox 44" id="44"/>
          <p:cNvSpPr txBox="true"/>
          <p:nvPr/>
        </p:nvSpPr>
        <p:spPr>
          <a:xfrm rot="0">
            <a:off x="2476500" y="6696075"/>
            <a:ext cx="13335000" cy="2336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70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3A6BC5"/>
                </a:solidFill>
                <a:latin typeface="Inter"/>
                <a:ea typeface="Inter"/>
                <a:cs typeface="Inter"/>
                <a:sym typeface="Inter"/>
              </a:rPr>
              <a:t>Key Insight: Chi-Square tests work with Nominal &amp; Ordinal data — no numeric assumptions needed</a:t>
            </a:r>
          </a:p>
        </p:txBody>
      </p:sp>
      <p:grpSp>
        <p:nvGrpSpPr>
          <p:cNvPr name="Group 45" id="45"/>
          <p:cNvGrpSpPr/>
          <p:nvPr/>
        </p:nvGrpSpPr>
        <p:grpSpPr>
          <a:xfrm rot="0">
            <a:off x="0" y="10239375"/>
            <a:ext cx="18288000" cy="47625"/>
            <a:chOff x="0" y="0"/>
            <a:chExt cx="24384000" cy="63500"/>
          </a:xfrm>
        </p:grpSpPr>
        <p:sp>
          <p:nvSpPr>
            <p:cNvPr name="Freeform 46" id="46"/>
            <p:cNvSpPr/>
            <p:nvPr/>
          </p:nvSpPr>
          <p:spPr>
            <a:xfrm flipH="false" flipV="false" rot="0">
              <a:off x="0" y="0"/>
              <a:ext cx="24384000" cy="63500"/>
            </a:xfrm>
            <a:custGeom>
              <a:avLst/>
              <a:gdLst/>
              <a:ahLst/>
              <a:cxnLst/>
              <a:rect r="r" b="b" t="t" l="l"/>
              <a:pathLst>
                <a:path h="63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63500"/>
                  </a:lnTo>
                  <a:lnTo>
                    <a:pt x="0" y="63500"/>
                  </a:lnTo>
                  <a:close/>
                </a:path>
              </a:pathLst>
            </a:custGeom>
            <a:solidFill>
              <a:srgbClr val="3A6BC5"/>
            </a:solidFill>
          </p:spPr>
        </p:sp>
      </p:grp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952500"/>
            <a:chOff x="0" y="0"/>
            <a:chExt cx="24384000" cy="127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143000" y="247650"/>
            <a:ext cx="13335000" cy="462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32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Numerical vs Categorical Data</a:t>
            </a:r>
          </a:p>
        </p:txBody>
      </p:sp>
      <p:grpSp>
        <p:nvGrpSpPr>
          <p:cNvPr name="Group 5" id="5"/>
          <p:cNvGrpSpPr/>
          <p:nvPr/>
        </p:nvGrpSpPr>
        <p:grpSpPr>
          <a:xfrm rot="0">
            <a:off x="1524000" y="3171825"/>
            <a:ext cx="7429500" cy="4762500"/>
            <a:chOff x="0" y="0"/>
            <a:chExt cx="9906000" cy="63500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9906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9906000">
                  <a:moveTo>
                    <a:pt x="698500" y="0"/>
                  </a:moveTo>
                  <a:lnTo>
                    <a:pt x="9207500" y="0"/>
                  </a:lnTo>
                  <a:cubicBezTo>
                    <a:pt x="9593271" y="0"/>
                    <a:pt x="9906000" y="284299"/>
                    <a:pt x="9906000" y="635000"/>
                  </a:cubicBezTo>
                  <a:lnTo>
                    <a:pt x="9906000" y="5715000"/>
                  </a:lnTo>
                  <a:cubicBezTo>
                    <a:pt x="9906000" y="6065701"/>
                    <a:pt x="9593271" y="6350000"/>
                    <a:pt x="9207500" y="6350000"/>
                  </a:cubicBezTo>
                  <a:lnTo>
                    <a:pt x="698500" y="6350000"/>
                  </a:lnTo>
                  <a:cubicBezTo>
                    <a:pt x="312729" y="6350000"/>
                    <a:pt x="0" y="6065701"/>
                    <a:pt x="0" y="5715000"/>
                  </a:cubicBezTo>
                  <a:lnTo>
                    <a:pt x="0" y="635000"/>
                  </a:lnTo>
                  <a:cubicBezTo>
                    <a:pt x="0" y="284299"/>
                    <a:pt x="312729" y="0"/>
                    <a:pt x="698500" y="0"/>
                  </a:cubicBezTo>
                  <a:close/>
                </a:path>
              </a:pathLst>
            </a:custGeom>
            <a:solidFill>
              <a:srgbClr val="F5F7FA"/>
            </a:solidFill>
          </p:spPr>
        </p:sp>
      </p:grpSp>
      <p:grpSp>
        <p:nvGrpSpPr>
          <p:cNvPr name="Group 7" id="7"/>
          <p:cNvGrpSpPr/>
          <p:nvPr/>
        </p:nvGrpSpPr>
        <p:grpSpPr>
          <a:xfrm rot="0">
            <a:off x="1524000" y="3095625"/>
            <a:ext cx="7429500" cy="76200"/>
            <a:chOff x="0" y="0"/>
            <a:chExt cx="9906000" cy="1016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9906000" cy="101600"/>
            </a:xfrm>
            <a:custGeom>
              <a:avLst/>
              <a:gdLst/>
              <a:ahLst/>
              <a:cxnLst/>
              <a:rect r="r" b="b" t="t" l="l"/>
              <a:pathLst>
                <a:path h="101600" w="9906000">
                  <a:moveTo>
                    <a:pt x="0" y="0"/>
                  </a:moveTo>
                  <a:lnTo>
                    <a:pt x="9906000" y="0"/>
                  </a:lnTo>
                  <a:lnTo>
                    <a:pt x="9906000" y="101600"/>
                  </a:lnTo>
                  <a:lnTo>
                    <a:pt x="0" y="101600"/>
                  </a:lnTo>
                  <a:close/>
                </a:path>
              </a:pathLst>
            </a:custGeom>
            <a:solidFill>
              <a:srgbClr val="5A6A7A"/>
            </a:solidFill>
          </p:spPr>
        </p:sp>
      </p:grpSp>
      <p:sp>
        <p:nvSpPr>
          <p:cNvPr name="TextBox 9" id="9"/>
          <p:cNvSpPr txBox="true"/>
          <p:nvPr/>
        </p:nvSpPr>
        <p:spPr>
          <a:xfrm rot="0">
            <a:off x="1809750" y="3419475"/>
            <a:ext cx="68580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A2B4A"/>
                </a:solidFill>
                <a:latin typeface="Telegraf"/>
                <a:ea typeface="Telegraf"/>
                <a:cs typeface="Telegraf"/>
                <a:sym typeface="Telegraf"/>
              </a:rPr>
              <a:t>NUMERICAL DATA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905000" y="4010025"/>
            <a:ext cx="6667500" cy="5499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5A6A7A"/>
                </a:solidFill>
                <a:latin typeface="Inter"/>
                <a:ea typeface="Inter"/>
                <a:cs typeface="Inter"/>
                <a:sym typeface="Inter"/>
              </a:rPr>
              <a:t>Measurable quantities with</a:t>
            </a:r>
          </a:p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5A6A7A"/>
                </a:solidFill>
                <a:latin typeface="Inter"/>
                <a:ea typeface="Inter"/>
                <a:cs typeface="Inter"/>
                <a:sym typeface="Inter"/>
              </a:rPr>
              <a:t>mathematical meaning</a:t>
            </a:r>
          </a:p>
        </p:txBody>
      </p:sp>
      <p:sp>
        <p:nvSpPr>
          <p:cNvPr name="AutoShape 11" id="11"/>
          <p:cNvSpPr/>
          <p:nvPr/>
        </p:nvSpPr>
        <p:spPr>
          <a:xfrm>
            <a:off x="1905000" y="4619625"/>
            <a:ext cx="6667500" cy="0"/>
          </a:xfrm>
          <a:prstGeom prst="line">
            <a:avLst/>
          </a:prstGeom>
          <a:ln cap="rnd" w="9525">
            <a:solidFill>
              <a:srgbClr val="D0D8E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2" id="12"/>
          <p:cNvSpPr txBox="true"/>
          <p:nvPr/>
        </p:nvSpPr>
        <p:spPr>
          <a:xfrm rot="0">
            <a:off x="1905000" y="4810125"/>
            <a:ext cx="6667500" cy="14211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87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• Continuous or discrete values</a:t>
            </a:r>
          </a:p>
          <a:p>
            <a:pPr algn="l" marL="0" indent="0" lvl="0">
              <a:lnSpc>
                <a:spcPts val="287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• Can calculate mean, median, SD</a:t>
            </a:r>
          </a:p>
          <a:p>
            <a:pPr algn="l" marL="0" indent="0" lvl="0">
              <a:lnSpc>
                <a:spcPts val="287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• Supports parametric tests</a:t>
            </a:r>
          </a:p>
          <a:p>
            <a:pPr algn="l" marL="0" indent="0" lvl="0">
              <a:lnSpc>
                <a:spcPts val="287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• Examples: height, income, score</a:t>
            </a:r>
          </a:p>
        </p:txBody>
      </p:sp>
      <p:sp>
        <p:nvSpPr>
          <p:cNvPr name="AutoShape 13" id="13"/>
          <p:cNvSpPr/>
          <p:nvPr/>
        </p:nvSpPr>
        <p:spPr>
          <a:xfrm>
            <a:off x="1905000" y="6524625"/>
            <a:ext cx="6667500" cy="0"/>
          </a:xfrm>
          <a:prstGeom prst="line">
            <a:avLst/>
          </a:prstGeom>
          <a:ln cap="rnd" w="9525">
            <a:solidFill>
              <a:srgbClr val="D0D8E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4" id="14"/>
          <p:cNvSpPr txBox="true"/>
          <p:nvPr/>
        </p:nvSpPr>
        <p:spPr>
          <a:xfrm rot="0">
            <a:off x="1905000" y="6829425"/>
            <a:ext cx="6667500" cy="1879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400"/>
              </a:lnSpc>
              <a:spcBef>
                <a:spcPct val="0"/>
              </a:spcBef>
            </a:pPr>
            <a:r>
              <a:rPr lang="en-US" b="true" sz="1400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Methods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905000" y="7048500"/>
            <a:ext cx="6667500" cy="5772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5A6A7A"/>
                </a:solidFill>
                <a:latin typeface="Inter"/>
                <a:ea typeface="Inter"/>
                <a:cs typeface="Inter"/>
                <a:sym typeface="Inter"/>
              </a:rPr>
              <a:t>t-Test, ANOVA, Correlation,</a:t>
            </a:r>
          </a:p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5A6A7A"/>
                </a:solidFill>
                <a:latin typeface="Inter"/>
                <a:ea typeface="Inter"/>
                <a:cs typeface="Inter"/>
                <a:sym typeface="Inter"/>
              </a:rPr>
              <a:t>Regression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9334500" y="3171825"/>
            <a:ext cx="7429500" cy="4762500"/>
            <a:chOff x="0" y="0"/>
            <a:chExt cx="9906000" cy="6350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9906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9906000">
                  <a:moveTo>
                    <a:pt x="698500" y="0"/>
                  </a:moveTo>
                  <a:lnTo>
                    <a:pt x="9207500" y="0"/>
                  </a:lnTo>
                  <a:cubicBezTo>
                    <a:pt x="9593271" y="0"/>
                    <a:pt x="9906000" y="284299"/>
                    <a:pt x="9906000" y="635000"/>
                  </a:cubicBezTo>
                  <a:lnTo>
                    <a:pt x="9906000" y="5715000"/>
                  </a:lnTo>
                  <a:cubicBezTo>
                    <a:pt x="9906000" y="6065701"/>
                    <a:pt x="9593271" y="6350000"/>
                    <a:pt x="9207500" y="6350000"/>
                  </a:cubicBezTo>
                  <a:lnTo>
                    <a:pt x="698500" y="6350000"/>
                  </a:lnTo>
                  <a:cubicBezTo>
                    <a:pt x="312729" y="6350000"/>
                    <a:pt x="0" y="6065701"/>
                    <a:pt x="0" y="5715000"/>
                  </a:cubicBezTo>
                  <a:lnTo>
                    <a:pt x="0" y="635000"/>
                  </a:lnTo>
                  <a:cubicBezTo>
                    <a:pt x="0" y="284299"/>
                    <a:pt x="312729" y="0"/>
                    <a:pt x="698500" y="0"/>
                  </a:cubicBezTo>
                  <a:close/>
                </a:path>
              </a:pathLst>
            </a:custGeom>
            <a:solidFill>
              <a:srgbClr val="EAF0FF"/>
            </a:solidFill>
          </p:spPr>
        </p:sp>
      </p:grpSp>
      <p:grpSp>
        <p:nvGrpSpPr>
          <p:cNvPr name="Group 18" id="18"/>
          <p:cNvGrpSpPr/>
          <p:nvPr/>
        </p:nvGrpSpPr>
        <p:grpSpPr>
          <a:xfrm rot="0">
            <a:off x="9334500" y="3095625"/>
            <a:ext cx="7429500" cy="76200"/>
            <a:chOff x="0" y="0"/>
            <a:chExt cx="9906000" cy="1016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9906000" cy="101600"/>
            </a:xfrm>
            <a:custGeom>
              <a:avLst/>
              <a:gdLst/>
              <a:ahLst/>
              <a:cxnLst/>
              <a:rect r="r" b="b" t="t" l="l"/>
              <a:pathLst>
                <a:path h="101600" w="9906000">
                  <a:moveTo>
                    <a:pt x="0" y="0"/>
                  </a:moveTo>
                  <a:lnTo>
                    <a:pt x="9906000" y="0"/>
                  </a:lnTo>
                  <a:lnTo>
                    <a:pt x="9906000" y="101600"/>
                  </a:lnTo>
                  <a:lnTo>
                    <a:pt x="0" y="101600"/>
                  </a:ln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20" id="20"/>
          <p:cNvSpPr txBox="true"/>
          <p:nvPr/>
        </p:nvSpPr>
        <p:spPr>
          <a:xfrm rot="0">
            <a:off x="9620250" y="3419475"/>
            <a:ext cx="68580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A2B4A"/>
                </a:solidFill>
                <a:latin typeface="Telegraf"/>
                <a:ea typeface="Telegraf"/>
                <a:cs typeface="Telegraf"/>
                <a:sym typeface="Telegraf"/>
              </a:rPr>
              <a:t>CATEGORICAL DATA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9715500" y="4010025"/>
            <a:ext cx="6667500" cy="5499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5A6A7A"/>
                </a:solidFill>
                <a:latin typeface="Inter"/>
                <a:ea typeface="Inter"/>
                <a:cs typeface="Inter"/>
                <a:sym typeface="Inter"/>
              </a:rPr>
              <a:t>Labels, groups, or classifications</a:t>
            </a:r>
          </a:p>
          <a:p>
            <a:pPr algn="ctr" marL="0" indent="0" lvl="0">
              <a:lnSpc>
                <a:spcPts val="223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5A6A7A"/>
                </a:solidFill>
                <a:latin typeface="Inter"/>
                <a:ea typeface="Inter"/>
                <a:cs typeface="Inter"/>
                <a:sym typeface="Inter"/>
              </a:rPr>
              <a:t>without numeric meaning</a:t>
            </a:r>
          </a:p>
        </p:txBody>
      </p:sp>
      <p:sp>
        <p:nvSpPr>
          <p:cNvPr name="AutoShape 22" id="22"/>
          <p:cNvSpPr/>
          <p:nvPr/>
        </p:nvSpPr>
        <p:spPr>
          <a:xfrm>
            <a:off x="9715500" y="4619625"/>
            <a:ext cx="6667500" cy="0"/>
          </a:xfrm>
          <a:prstGeom prst="line">
            <a:avLst/>
          </a:prstGeom>
          <a:ln cap="rnd" w="9525">
            <a:solidFill>
              <a:srgbClr val="D0D8E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23" id="23"/>
          <p:cNvSpPr txBox="true"/>
          <p:nvPr/>
        </p:nvSpPr>
        <p:spPr>
          <a:xfrm rot="0">
            <a:off x="9715500" y="4810125"/>
            <a:ext cx="6667500" cy="14211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87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• Nominal or ordinal scale</a:t>
            </a:r>
          </a:p>
          <a:p>
            <a:pPr algn="l" marL="0" indent="0" lvl="0">
              <a:lnSpc>
                <a:spcPts val="287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• Count frequencies, not averages</a:t>
            </a:r>
          </a:p>
          <a:p>
            <a:pPr algn="l" marL="0" indent="0" lvl="0">
              <a:lnSpc>
                <a:spcPts val="287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• Requires non-parametric tests</a:t>
            </a:r>
          </a:p>
          <a:p>
            <a:pPr algn="l" marL="0" indent="0" lvl="0">
              <a:lnSpc>
                <a:spcPts val="287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• Examples: gender, OS, rating</a:t>
            </a:r>
          </a:p>
        </p:txBody>
      </p:sp>
      <p:sp>
        <p:nvSpPr>
          <p:cNvPr name="AutoShape 24" id="24"/>
          <p:cNvSpPr/>
          <p:nvPr/>
        </p:nvSpPr>
        <p:spPr>
          <a:xfrm>
            <a:off x="9715500" y="6524625"/>
            <a:ext cx="6667500" cy="0"/>
          </a:xfrm>
          <a:prstGeom prst="line">
            <a:avLst/>
          </a:prstGeom>
          <a:ln cap="rnd" w="9525">
            <a:solidFill>
              <a:srgbClr val="D0D8E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25" id="25"/>
          <p:cNvSpPr txBox="true"/>
          <p:nvPr/>
        </p:nvSpPr>
        <p:spPr>
          <a:xfrm rot="0">
            <a:off x="9715500" y="6829425"/>
            <a:ext cx="6667500" cy="1879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400"/>
              </a:lnSpc>
              <a:spcBef>
                <a:spcPct val="0"/>
              </a:spcBef>
            </a:pPr>
            <a:r>
              <a:rPr lang="en-US" b="true" sz="1400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Methods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9715500" y="7048500"/>
            <a:ext cx="6667500" cy="5772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3A6BC5"/>
                </a:solidFill>
                <a:latin typeface="Inter"/>
                <a:ea typeface="Inter"/>
                <a:cs typeface="Inter"/>
                <a:sym typeface="Inter"/>
              </a:rPr>
              <a:t>Chi-Square, Mann-Whitney,</a:t>
            </a:r>
          </a:p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3A6BC5"/>
                </a:solidFill>
                <a:latin typeface="Inter"/>
                <a:ea typeface="Inter"/>
                <a:cs typeface="Inter"/>
                <a:sym typeface="Inter"/>
              </a:rPr>
              <a:t>Kruskal-Wallis</a:t>
            </a:r>
          </a:p>
        </p:txBody>
      </p:sp>
      <p:grpSp>
        <p:nvGrpSpPr>
          <p:cNvPr name="Group 27" id="27"/>
          <p:cNvGrpSpPr/>
          <p:nvPr/>
        </p:nvGrpSpPr>
        <p:grpSpPr>
          <a:xfrm rot="0">
            <a:off x="0" y="10239375"/>
            <a:ext cx="18288000" cy="47625"/>
            <a:chOff x="0" y="0"/>
            <a:chExt cx="24384000" cy="6350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24384000" cy="63500"/>
            </a:xfrm>
            <a:custGeom>
              <a:avLst/>
              <a:gdLst/>
              <a:ahLst/>
              <a:cxnLst/>
              <a:rect r="r" b="b" t="t" l="l"/>
              <a:pathLst>
                <a:path h="63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63500"/>
                  </a:lnTo>
                  <a:lnTo>
                    <a:pt x="0" y="63500"/>
                  </a:lnTo>
                  <a:close/>
                </a:path>
              </a:pathLst>
            </a:custGeom>
            <a:solidFill>
              <a:srgbClr val="3A6BC5"/>
            </a:solidFill>
          </p:spPr>
        </p:sp>
      </p:grp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952500"/>
            <a:chOff x="0" y="0"/>
            <a:chExt cx="24384000" cy="127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143000" y="247650"/>
            <a:ext cx="13335000" cy="462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32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Examples of Categorical Data in IS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2476500" y="1219200"/>
            <a:ext cx="13335000" cy="2336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70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5A6A7A"/>
                </a:solidFill>
                <a:latin typeface="Inter"/>
                <a:ea typeface="Inter"/>
                <a:cs typeface="Inter"/>
                <a:sym typeface="Inter"/>
              </a:rPr>
              <a:t>Real-world categorical variables commonly found in Information Systems research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143000" y="1809750"/>
            <a:ext cx="5143500" cy="2667000"/>
            <a:chOff x="0" y="0"/>
            <a:chExt cx="6858000" cy="35560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858000" cy="3556000"/>
            </a:xfrm>
            <a:custGeom>
              <a:avLst/>
              <a:gdLst/>
              <a:ahLst/>
              <a:cxnLst/>
              <a:rect r="r" b="b" t="t" l="l"/>
              <a:pathLst>
                <a:path h="3556000" w="6858000">
                  <a:moveTo>
                    <a:pt x="355600" y="0"/>
                  </a:moveTo>
                  <a:lnTo>
                    <a:pt x="6502400" y="0"/>
                  </a:lnTo>
                  <a:cubicBezTo>
                    <a:pt x="6698793" y="0"/>
                    <a:pt x="6858000" y="159208"/>
                    <a:pt x="6858000" y="355600"/>
                  </a:cubicBezTo>
                  <a:lnTo>
                    <a:pt x="6858000" y="3200400"/>
                  </a:lnTo>
                  <a:cubicBezTo>
                    <a:pt x="6858000" y="3396792"/>
                    <a:pt x="6698793" y="3556000"/>
                    <a:pt x="6502400" y="3556000"/>
                  </a:cubicBezTo>
                  <a:lnTo>
                    <a:pt x="355600" y="3556000"/>
                  </a:lnTo>
                  <a:cubicBezTo>
                    <a:pt x="159208" y="3556000"/>
                    <a:pt x="0" y="3396792"/>
                    <a:pt x="0" y="3200400"/>
                  </a:cubicBezTo>
                  <a:lnTo>
                    <a:pt x="0" y="355600"/>
                  </a:lnTo>
                  <a:cubicBezTo>
                    <a:pt x="0" y="159208"/>
                    <a:pt x="159208" y="0"/>
                    <a:pt x="355600" y="0"/>
                  </a:cubicBezTo>
                  <a:close/>
                </a:path>
              </a:pathLst>
            </a:custGeom>
            <a:solidFill>
              <a:srgbClr val="F5F7FA"/>
            </a:solidFill>
          </p:spPr>
        </p:sp>
      </p:grpSp>
      <p:grpSp>
        <p:nvGrpSpPr>
          <p:cNvPr name="Group 8" id="8"/>
          <p:cNvGrpSpPr/>
          <p:nvPr/>
        </p:nvGrpSpPr>
        <p:grpSpPr>
          <a:xfrm rot="0">
            <a:off x="1143000" y="1809750"/>
            <a:ext cx="5143500" cy="57150"/>
            <a:chOff x="0" y="0"/>
            <a:chExt cx="6858000" cy="762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6858000" cy="76200"/>
            </a:xfrm>
            <a:custGeom>
              <a:avLst/>
              <a:gdLst/>
              <a:ahLst/>
              <a:cxnLst/>
              <a:rect r="r" b="b" t="t" l="l"/>
              <a:pathLst>
                <a:path h="76200" w="6858000">
                  <a:moveTo>
                    <a:pt x="0" y="0"/>
                  </a:moveTo>
                  <a:lnTo>
                    <a:pt x="6858000" y="0"/>
                  </a:lnTo>
                  <a:lnTo>
                    <a:pt x="6858000" y="76200"/>
                  </a:lnTo>
                  <a:lnTo>
                    <a:pt x="0" y="76200"/>
                  </a:lnTo>
                  <a:close/>
                </a:path>
              </a:pathLst>
            </a:custGeom>
            <a:solidFill>
              <a:srgbClr val="E74C3C"/>
            </a:solid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1333500" y="2133600"/>
            <a:ext cx="4762500" cy="298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1A2B4A"/>
                </a:solidFill>
                <a:latin typeface="Telegraf"/>
                <a:ea typeface="Telegraf"/>
                <a:cs typeface="Telegraf"/>
                <a:sym typeface="Telegraf"/>
              </a:rPr>
              <a:t>Browser Type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333500" y="2895600"/>
            <a:ext cx="4762500" cy="266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Chrome, Firefox, Safari, Edge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3143250" y="3952875"/>
            <a:ext cx="1143000" cy="304800"/>
            <a:chOff x="0" y="0"/>
            <a:chExt cx="1524000" cy="4064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524000" cy="406400"/>
            </a:xfrm>
            <a:custGeom>
              <a:avLst/>
              <a:gdLst/>
              <a:ahLst/>
              <a:cxnLst/>
              <a:rect r="r" b="b" t="t" l="l"/>
              <a:pathLst>
                <a:path h="406400" w="1524000">
                  <a:moveTo>
                    <a:pt x="1320800" y="0"/>
                  </a:moveTo>
                  <a:cubicBezTo>
                    <a:pt x="1433024" y="0"/>
                    <a:pt x="1524000" y="90976"/>
                    <a:pt x="1524000" y="203200"/>
                  </a:cubicBezTo>
                  <a:cubicBezTo>
                    <a:pt x="1524000" y="315424"/>
                    <a:pt x="1433024" y="406400"/>
                    <a:pt x="1320800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E74C3C">
                <a:alpha val="14902"/>
              </a:srgbClr>
            </a:solidFill>
          </p:spPr>
        </p:sp>
      </p:grpSp>
      <p:sp>
        <p:nvSpPr>
          <p:cNvPr name="TextBox 14" id="14"/>
          <p:cNvSpPr txBox="true"/>
          <p:nvPr/>
        </p:nvSpPr>
        <p:spPr>
          <a:xfrm rot="0">
            <a:off x="3143250" y="4019550"/>
            <a:ext cx="114300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E74C3C"/>
                </a:solidFill>
                <a:latin typeface="Inter"/>
                <a:ea typeface="Inter"/>
                <a:cs typeface="Inter"/>
                <a:sym typeface="Inter"/>
              </a:rPr>
              <a:t>Nominal</a:t>
            </a:r>
          </a:p>
        </p:txBody>
      </p:sp>
      <p:grpSp>
        <p:nvGrpSpPr>
          <p:cNvPr name="Group 15" id="15"/>
          <p:cNvGrpSpPr/>
          <p:nvPr/>
        </p:nvGrpSpPr>
        <p:grpSpPr>
          <a:xfrm rot="0">
            <a:off x="6572250" y="1809750"/>
            <a:ext cx="5143500" cy="2667000"/>
            <a:chOff x="0" y="0"/>
            <a:chExt cx="6858000" cy="355600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6858000" cy="3556000"/>
            </a:xfrm>
            <a:custGeom>
              <a:avLst/>
              <a:gdLst/>
              <a:ahLst/>
              <a:cxnLst/>
              <a:rect r="r" b="b" t="t" l="l"/>
              <a:pathLst>
                <a:path h="3556000" w="6858000">
                  <a:moveTo>
                    <a:pt x="355600" y="0"/>
                  </a:moveTo>
                  <a:lnTo>
                    <a:pt x="6502400" y="0"/>
                  </a:lnTo>
                  <a:cubicBezTo>
                    <a:pt x="6698793" y="0"/>
                    <a:pt x="6858000" y="159208"/>
                    <a:pt x="6858000" y="355600"/>
                  </a:cubicBezTo>
                  <a:lnTo>
                    <a:pt x="6858000" y="3200400"/>
                  </a:lnTo>
                  <a:cubicBezTo>
                    <a:pt x="6858000" y="3396792"/>
                    <a:pt x="6698793" y="3556000"/>
                    <a:pt x="6502400" y="3556000"/>
                  </a:cubicBezTo>
                  <a:lnTo>
                    <a:pt x="355600" y="3556000"/>
                  </a:lnTo>
                  <a:cubicBezTo>
                    <a:pt x="159208" y="3556000"/>
                    <a:pt x="0" y="3396792"/>
                    <a:pt x="0" y="3200400"/>
                  </a:cubicBezTo>
                  <a:lnTo>
                    <a:pt x="0" y="355600"/>
                  </a:lnTo>
                  <a:cubicBezTo>
                    <a:pt x="0" y="159208"/>
                    <a:pt x="159208" y="0"/>
                    <a:pt x="355600" y="0"/>
                  </a:cubicBezTo>
                  <a:close/>
                </a:path>
              </a:pathLst>
            </a:custGeom>
            <a:solidFill>
              <a:srgbClr val="F5F7FA"/>
            </a:solidFill>
          </p:spPr>
        </p:sp>
      </p:grpSp>
      <p:grpSp>
        <p:nvGrpSpPr>
          <p:cNvPr name="Group 17" id="17"/>
          <p:cNvGrpSpPr/>
          <p:nvPr/>
        </p:nvGrpSpPr>
        <p:grpSpPr>
          <a:xfrm rot="0">
            <a:off x="6572250" y="1809750"/>
            <a:ext cx="5143500" cy="57150"/>
            <a:chOff x="0" y="0"/>
            <a:chExt cx="6858000" cy="762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6858000" cy="76200"/>
            </a:xfrm>
            <a:custGeom>
              <a:avLst/>
              <a:gdLst/>
              <a:ahLst/>
              <a:cxnLst/>
              <a:rect r="r" b="b" t="t" l="l"/>
              <a:pathLst>
                <a:path h="76200" w="6858000">
                  <a:moveTo>
                    <a:pt x="0" y="0"/>
                  </a:moveTo>
                  <a:lnTo>
                    <a:pt x="6858000" y="0"/>
                  </a:lnTo>
                  <a:lnTo>
                    <a:pt x="6858000" y="76200"/>
                  </a:lnTo>
                  <a:lnTo>
                    <a:pt x="0" y="76200"/>
                  </a:lnTo>
                  <a:close/>
                </a:path>
              </a:pathLst>
            </a:custGeom>
            <a:solidFill>
              <a:srgbClr val="F39C12"/>
            </a:solidFill>
          </p:spPr>
        </p:sp>
      </p:grpSp>
      <p:sp>
        <p:nvSpPr>
          <p:cNvPr name="TextBox 19" id="19"/>
          <p:cNvSpPr txBox="true"/>
          <p:nvPr/>
        </p:nvSpPr>
        <p:spPr>
          <a:xfrm rot="0">
            <a:off x="6762750" y="2133600"/>
            <a:ext cx="4762500" cy="298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1A2B4A"/>
                </a:solidFill>
                <a:latin typeface="Telegraf"/>
                <a:ea typeface="Telegraf"/>
                <a:cs typeface="Telegraf"/>
                <a:sym typeface="Telegraf"/>
              </a:rPr>
              <a:t>OS Preference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6762750" y="2895600"/>
            <a:ext cx="4762500" cy="266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Windows, macOS, Linux, Android</a:t>
            </a:r>
          </a:p>
        </p:txBody>
      </p:sp>
      <p:grpSp>
        <p:nvGrpSpPr>
          <p:cNvPr name="Group 21" id="21"/>
          <p:cNvGrpSpPr/>
          <p:nvPr/>
        </p:nvGrpSpPr>
        <p:grpSpPr>
          <a:xfrm rot="0">
            <a:off x="8572500" y="3952875"/>
            <a:ext cx="1143000" cy="304800"/>
            <a:chOff x="0" y="0"/>
            <a:chExt cx="1524000" cy="40640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1524000" cy="406400"/>
            </a:xfrm>
            <a:custGeom>
              <a:avLst/>
              <a:gdLst/>
              <a:ahLst/>
              <a:cxnLst/>
              <a:rect r="r" b="b" t="t" l="l"/>
              <a:pathLst>
                <a:path h="406400" w="1524000">
                  <a:moveTo>
                    <a:pt x="1320800" y="0"/>
                  </a:moveTo>
                  <a:cubicBezTo>
                    <a:pt x="1433024" y="0"/>
                    <a:pt x="1524000" y="90976"/>
                    <a:pt x="1524000" y="203200"/>
                  </a:cubicBezTo>
                  <a:cubicBezTo>
                    <a:pt x="1524000" y="315424"/>
                    <a:pt x="1433024" y="406400"/>
                    <a:pt x="1320800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F39C12">
                <a:alpha val="14902"/>
              </a:srgbClr>
            </a:solidFill>
          </p:spPr>
        </p:sp>
      </p:grpSp>
      <p:sp>
        <p:nvSpPr>
          <p:cNvPr name="TextBox 23" id="23"/>
          <p:cNvSpPr txBox="true"/>
          <p:nvPr/>
        </p:nvSpPr>
        <p:spPr>
          <a:xfrm rot="0">
            <a:off x="8572500" y="4019550"/>
            <a:ext cx="114300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F39C12"/>
                </a:solidFill>
                <a:latin typeface="Inter"/>
                <a:ea typeface="Inter"/>
                <a:cs typeface="Inter"/>
                <a:sym typeface="Inter"/>
              </a:rPr>
              <a:t>Nominal</a:t>
            </a:r>
          </a:p>
        </p:txBody>
      </p:sp>
      <p:grpSp>
        <p:nvGrpSpPr>
          <p:cNvPr name="Group 24" id="24"/>
          <p:cNvGrpSpPr/>
          <p:nvPr/>
        </p:nvGrpSpPr>
        <p:grpSpPr>
          <a:xfrm rot="0">
            <a:off x="12001500" y="1809750"/>
            <a:ext cx="5143500" cy="2667000"/>
            <a:chOff x="0" y="0"/>
            <a:chExt cx="6858000" cy="355600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6858000" cy="3556000"/>
            </a:xfrm>
            <a:custGeom>
              <a:avLst/>
              <a:gdLst/>
              <a:ahLst/>
              <a:cxnLst/>
              <a:rect r="r" b="b" t="t" l="l"/>
              <a:pathLst>
                <a:path h="3556000" w="6858000">
                  <a:moveTo>
                    <a:pt x="355600" y="0"/>
                  </a:moveTo>
                  <a:lnTo>
                    <a:pt x="6502400" y="0"/>
                  </a:lnTo>
                  <a:cubicBezTo>
                    <a:pt x="6698793" y="0"/>
                    <a:pt x="6858000" y="159208"/>
                    <a:pt x="6858000" y="355600"/>
                  </a:cubicBezTo>
                  <a:lnTo>
                    <a:pt x="6858000" y="3200400"/>
                  </a:lnTo>
                  <a:cubicBezTo>
                    <a:pt x="6858000" y="3396792"/>
                    <a:pt x="6698793" y="3556000"/>
                    <a:pt x="6502400" y="3556000"/>
                  </a:cubicBezTo>
                  <a:lnTo>
                    <a:pt x="355600" y="3556000"/>
                  </a:lnTo>
                  <a:cubicBezTo>
                    <a:pt x="159208" y="3556000"/>
                    <a:pt x="0" y="3396792"/>
                    <a:pt x="0" y="3200400"/>
                  </a:cubicBezTo>
                  <a:lnTo>
                    <a:pt x="0" y="355600"/>
                  </a:lnTo>
                  <a:cubicBezTo>
                    <a:pt x="0" y="159208"/>
                    <a:pt x="159208" y="0"/>
                    <a:pt x="355600" y="0"/>
                  </a:cubicBezTo>
                  <a:close/>
                </a:path>
              </a:pathLst>
            </a:custGeom>
            <a:solidFill>
              <a:srgbClr val="F5F7FA"/>
            </a:solidFill>
          </p:spPr>
        </p:sp>
      </p:grpSp>
      <p:grpSp>
        <p:nvGrpSpPr>
          <p:cNvPr name="Group 26" id="26"/>
          <p:cNvGrpSpPr/>
          <p:nvPr/>
        </p:nvGrpSpPr>
        <p:grpSpPr>
          <a:xfrm rot="0">
            <a:off x="12001500" y="1809750"/>
            <a:ext cx="5143500" cy="57150"/>
            <a:chOff x="0" y="0"/>
            <a:chExt cx="6858000" cy="7620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0" y="0"/>
              <a:ext cx="6858000" cy="76200"/>
            </a:xfrm>
            <a:custGeom>
              <a:avLst/>
              <a:gdLst/>
              <a:ahLst/>
              <a:cxnLst/>
              <a:rect r="r" b="b" t="t" l="l"/>
              <a:pathLst>
                <a:path h="76200" w="6858000">
                  <a:moveTo>
                    <a:pt x="0" y="0"/>
                  </a:moveTo>
                  <a:lnTo>
                    <a:pt x="6858000" y="0"/>
                  </a:lnTo>
                  <a:lnTo>
                    <a:pt x="6858000" y="76200"/>
                  </a:lnTo>
                  <a:lnTo>
                    <a:pt x="0" y="76200"/>
                  </a:ln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28" id="28"/>
          <p:cNvSpPr txBox="true"/>
          <p:nvPr/>
        </p:nvSpPr>
        <p:spPr>
          <a:xfrm rot="0">
            <a:off x="12192000" y="2133600"/>
            <a:ext cx="4762500" cy="298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1A2B4A"/>
                </a:solidFill>
                <a:latin typeface="Telegraf"/>
                <a:ea typeface="Telegraf"/>
                <a:cs typeface="Telegraf"/>
                <a:sym typeface="Telegraf"/>
              </a:rPr>
              <a:t>Security Level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12192000" y="2895600"/>
            <a:ext cx="4762500" cy="266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Low, Medium, High, Critical</a:t>
            </a:r>
          </a:p>
        </p:txBody>
      </p:sp>
      <p:grpSp>
        <p:nvGrpSpPr>
          <p:cNvPr name="Group 30" id="30"/>
          <p:cNvGrpSpPr/>
          <p:nvPr/>
        </p:nvGrpSpPr>
        <p:grpSpPr>
          <a:xfrm rot="0">
            <a:off x="14001750" y="3952875"/>
            <a:ext cx="1143000" cy="304800"/>
            <a:chOff x="0" y="0"/>
            <a:chExt cx="1524000" cy="406400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1524000" cy="406400"/>
            </a:xfrm>
            <a:custGeom>
              <a:avLst/>
              <a:gdLst/>
              <a:ahLst/>
              <a:cxnLst/>
              <a:rect r="r" b="b" t="t" l="l"/>
              <a:pathLst>
                <a:path h="406400" w="1524000">
                  <a:moveTo>
                    <a:pt x="1320800" y="0"/>
                  </a:moveTo>
                  <a:cubicBezTo>
                    <a:pt x="1433024" y="0"/>
                    <a:pt x="1524000" y="90976"/>
                    <a:pt x="1524000" y="203200"/>
                  </a:cubicBezTo>
                  <a:cubicBezTo>
                    <a:pt x="1524000" y="315424"/>
                    <a:pt x="1433024" y="406400"/>
                    <a:pt x="1320800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3A6BC5">
                <a:alpha val="14902"/>
              </a:srgbClr>
            </a:solidFill>
          </p:spPr>
        </p:sp>
      </p:grpSp>
      <p:sp>
        <p:nvSpPr>
          <p:cNvPr name="TextBox 32" id="32"/>
          <p:cNvSpPr txBox="true"/>
          <p:nvPr/>
        </p:nvSpPr>
        <p:spPr>
          <a:xfrm rot="0">
            <a:off x="14001750" y="4019550"/>
            <a:ext cx="114300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3A6BC5"/>
                </a:solidFill>
                <a:latin typeface="Inter"/>
                <a:ea typeface="Inter"/>
                <a:cs typeface="Inter"/>
                <a:sym typeface="Inter"/>
              </a:rPr>
              <a:t>Ordinal</a:t>
            </a:r>
          </a:p>
        </p:txBody>
      </p:sp>
      <p:grpSp>
        <p:nvGrpSpPr>
          <p:cNvPr name="Group 33" id="33"/>
          <p:cNvGrpSpPr/>
          <p:nvPr/>
        </p:nvGrpSpPr>
        <p:grpSpPr>
          <a:xfrm rot="0">
            <a:off x="1143000" y="4762500"/>
            <a:ext cx="5143500" cy="2667000"/>
            <a:chOff x="0" y="0"/>
            <a:chExt cx="6858000" cy="3556000"/>
          </a:xfrm>
        </p:grpSpPr>
        <p:sp>
          <p:nvSpPr>
            <p:cNvPr name="Freeform 34" id="34"/>
            <p:cNvSpPr/>
            <p:nvPr/>
          </p:nvSpPr>
          <p:spPr>
            <a:xfrm flipH="false" flipV="false" rot="0">
              <a:off x="0" y="0"/>
              <a:ext cx="6858000" cy="3556000"/>
            </a:xfrm>
            <a:custGeom>
              <a:avLst/>
              <a:gdLst/>
              <a:ahLst/>
              <a:cxnLst/>
              <a:rect r="r" b="b" t="t" l="l"/>
              <a:pathLst>
                <a:path h="3556000" w="6858000">
                  <a:moveTo>
                    <a:pt x="355600" y="0"/>
                  </a:moveTo>
                  <a:lnTo>
                    <a:pt x="6502400" y="0"/>
                  </a:lnTo>
                  <a:cubicBezTo>
                    <a:pt x="6698793" y="0"/>
                    <a:pt x="6858000" y="159208"/>
                    <a:pt x="6858000" y="355600"/>
                  </a:cubicBezTo>
                  <a:lnTo>
                    <a:pt x="6858000" y="3200400"/>
                  </a:lnTo>
                  <a:cubicBezTo>
                    <a:pt x="6858000" y="3396792"/>
                    <a:pt x="6698793" y="3556000"/>
                    <a:pt x="6502400" y="3556000"/>
                  </a:cubicBezTo>
                  <a:lnTo>
                    <a:pt x="355600" y="3556000"/>
                  </a:lnTo>
                  <a:cubicBezTo>
                    <a:pt x="159208" y="3556000"/>
                    <a:pt x="0" y="3396792"/>
                    <a:pt x="0" y="3200400"/>
                  </a:cubicBezTo>
                  <a:lnTo>
                    <a:pt x="0" y="355600"/>
                  </a:lnTo>
                  <a:cubicBezTo>
                    <a:pt x="0" y="159208"/>
                    <a:pt x="159208" y="0"/>
                    <a:pt x="355600" y="0"/>
                  </a:cubicBezTo>
                  <a:close/>
                </a:path>
              </a:pathLst>
            </a:custGeom>
            <a:solidFill>
              <a:srgbClr val="F5F7FA"/>
            </a:solidFill>
          </p:spPr>
        </p:sp>
      </p:grpSp>
      <p:grpSp>
        <p:nvGrpSpPr>
          <p:cNvPr name="Group 35" id="35"/>
          <p:cNvGrpSpPr/>
          <p:nvPr/>
        </p:nvGrpSpPr>
        <p:grpSpPr>
          <a:xfrm rot="0">
            <a:off x="1143000" y="4762500"/>
            <a:ext cx="5143500" cy="57150"/>
            <a:chOff x="0" y="0"/>
            <a:chExt cx="6858000" cy="76200"/>
          </a:xfrm>
        </p:grpSpPr>
        <p:sp>
          <p:nvSpPr>
            <p:cNvPr name="Freeform 36" id="36"/>
            <p:cNvSpPr/>
            <p:nvPr/>
          </p:nvSpPr>
          <p:spPr>
            <a:xfrm flipH="false" flipV="false" rot="0">
              <a:off x="0" y="0"/>
              <a:ext cx="6858000" cy="76200"/>
            </a:xfrm>
            <a:custGeom>
              <a:avLst/>
              <a:gdLst/>
              <a:ahLst/>
              <a:cxnLst/>
              <a:rect r="r" b="b" t="t" l="l"/>
              <a:pathLst>
                <a:path h="76200" w="6858000">
                  <a:moveTo>
                    <a:pt x="0" y="0"/>
                  </a:moveTo>
                  <a:lnTo>
                    <a:pt x="6858000" y="0"/>
                  </a:lnTo>
                  <a:lnTo>
                    <a:pt x="6858000" y="76200"/>
                  </a:lnTo>
                  <a:lnTo>
                    <a:pt x="0" y="76200"/>
                  </a:lnTo>
                  <a:close/>
                </a:path>
              </a:pathLst>
            </a:custGeom>
            <a:solidFill>
              <a:srgbClr val="2C7A4B"/>
            </a:solidFill>
          </p:spPr>
        </p:sp>
      </p:grpSp>
      <p:sp>
        <p:nvSpPr>
          <p:cNvPr name="TextBox 37" id="37"/>
          <p:cNvSpPr txBox="true"/>
          <p:nvPr/>
        </p:nvSpPr>
        <p:spPr>
          <a:xfrm rot="0">
            <a:off x="1333500" y="5086350"/>
            <a:ext cx="4762500" cy="298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1A2B4A"/>
                </a:solidFill>
                <a:latin typeface="Telegraf"/>
                <a:ea typeface="Telegraf"/>
                <a:cs typeface="Telegraf"/>
                <a:sym typeface="Telegraf"/>
              </a:rPr>
              <a:t>User Role</a:t>
            </a:r>
          </a:p>
        </p:txBody>
      </p:sp>
      <p:sp>
        <p:nvSpPr>
          <p:cNvPr name="TextBox 38" id="38"/>
          <p:cNvSpPr txBox="true"/>
          <p:nvPr/>
        </p:nvSpPr>
        <p:spPr>
          <a:xfrm rot="0">
            <a:off x="1333500" y="5848350"/>
            <a:ext cx="4762500" cy="266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Admin, Editor, Viewer, Guest</a:t>
            </a:r>
          </a:p>
        </p:txBody>
      </p:sp>
      <p:grpSp>
        <p:nvGrpSpPr>
          <p:cNvPr name="Group 39" id="39"/>
          <p:cNvGrpSpPr/>
          <p:nvPr/>
        </p:nvGrpSpPr>
        <p:grpSpPr>
          <a:xfrm rot="0">
            <a:off x="3143250" y="6905625"/>
            <a:ext cx="1143000" cy="304800"/>
            <a:chOff x="0" y="0"/>
            <a:chExt cx="1524000" cy="406400"/>
          </a:xfrm>
        </p:grpSpPr>
        <p:sp>
          <p:nvSpPr>
            <p:cNvPr name="Freeform 40" id="40"/>
            <p:cNvSpPr/>
            <p:nvPr/>
          </p:nvSpPr>
          <p:spPr>
            <a:xfrm flipH="false" flipV="false" rot="0">
              <a:off x="0" y="0"/>
              <a:ext cx="1524000" cy="406400"/>
            </a:xfrm>
            <a:custGeom>
              <a:avLst/>
              <a:gdLst/>
              <a:ahLst/>
              <a:cxnLst/>
              <a:rect r="r" b="b" t="t" l="l"/>
              <a:pathLst>
                <a:path h="406400" w="1524000">
                  <a:moveTo>
                    <a:pt x="1320800" y="0"/>
                  </a:moveTo>
                  <a:cubicBezTo>
                    <a:pt x="1433024" y="0"/>
                    <a:pt x="1524000" y="90976"/>
                    <a:pt x="1524000" y="203200"/>
                  </a:cubicBezTo>
                  <a:cubicBezTo>
                    <a:pt x="1524000" y="315424"/>
                    <a:pt x="1433024" y="406400"/>
                    <a:pt x="1320800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2C7A4B">
                <a:alpha val="14902"/>
              </a:srgbClr>
            </a:solidFill>
          </p:spPr>
        </p:sp>
      </p:grpSp>
      <p:sp>
        <p:nvSpPr>
          <p:cNvPr name="TextBox 41" id="41"/>
          <p:cNvSpPr txBox="true"/>
          <p:nvPr/>
        </p:nvSpPr>
        <p:spPr>
          <a:xfrm rot="0">
            <a:off x="3143250" y="6972300"/>
            <a:ext cx="114300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2C7A4B"/>
                </a:solidFill>
                <a:latin typeface="Inter"/>
                <a:ea typeface="Inter"/>
                <a:cs typeface="Inter"/>
                <a:sym typeface="Inter"/>
              </a:rPr>
              <a:t>Nominal</a:t>
            </a:r>
          </a:p>
        </p:txBody>
      </p:sp>
      <p:grpSp>
        <p:nvGrpSpPr>
          <p:cNvPr name="Group 42" id="42"/>
          <p:cNvGrpSpPr/>
          <p:nvPr/>
        </p:nvGrpSpPr>
        <p:grpSpPr>
          <a:xfrm rot="0">
            <a:off x="6572250" y="4762500"/>
            <a:ext cx="5143500" cy="2667000"/>
            <a:chOff x="0" y="0"/>
            <a:chExt cx="6858000" cy="3556000"/>
          </a:xfrm>
        </p:grpSpPr>
        <p:sp>
          <p:nvSpPr>
            <p:cNvPr name="Freeform 43" id="43"/>
            <p:cNvSpPr/>
            <p:nvPr/>
          </p:nvSpPr>
          <p:spPr>
            <a:xfrm flipH="false" flipV="false" rot="0">
              <a:off x="0" y="0"/>
              <a:ext cx="6858000" cy="3556000"/>
            </a:xfrm>
            <a:custGeom>
              <a:avLst/>
              <a:gdLst/>
              <a:ahLst/>
              <a:cxnLst/>
              <a:rect r="r" b="b" t="t" l="l"/>
              <a:pathLst>
                <a:path h="3556000" w="6858000">
                  <a:moveTo>
                    <a:pt x="355600" y="0"/>
                  </a:moveTo>
                  <a:lnTo>
                    <a:pt x="6502400" y="0"/>
                  </a:lnTo>
                  <a:cubicBezTo>
                    <a:pt x="6698793" y="0"/>
                    <a:pt x="6858000" y="159208"/>
                    <a:pt x="6858000" y="355600"/>
                  </a:cubicBezTo>
                  <a:lnTo>
                    <a:pt x="6858000" y="3200400"/>
                  </a:lnTo>
                  <a:cubicBezTo>
                    <a:pt x="6858000" y="3396792"/>
                    <a:pt x="6698793" y="3556000"/>
                    <a:pt x="6502400" y="3556000"/>
                  </a:cubicBezTo>
                  <a:lnTo>
                    <a:pt x="355600" y="3556000"/>
                  </a:lnTo>
                  <a:cubicBezTo>
                    <a:pt x="159208" y="3556000"/>
                    <a:pt x="0" y="3396792"/>
                    <a:pt x="0" y="3200400"/>
                  </a:cubicBezTo>
                  <a:lnTo>
                    <a:pt x="0" y="355600"/>
                  </a:lnTo>
                  <a:cubicBezTo>
                    <a:pt x="0" y="159208"/>
                    <a:pt x="159208" y="0"/>
                    <a:pt x="355600" y="0"/>
                  </a:cubicBezTo>
                  <a:close/>
                </a:path>
              </a:pathLst>
            </a:custGeom>
            <a:solidFill>
              <a:srgbClr val="F5F7FA"/>
            </a:solidFill>
          </p:spPr>
        </p:sp>
      </p:grpSp>
      <p:grpSp>
        <p:nvGrpSpPr>
          <p:cNvPr name="Group 44" id="44"/>
          <p:cNvGrpSpPr/>
          <p:nvPr/>
        </p:nvGrpSpPr>
        <p:grpSpPr>
          <a:xfrm rot="0">
            <a:off x="6572250" y="4762500"/>
            <a:ext cx="5143500" cy="57150"/>
            <a:chOff x="0" y="0"/>
            <a:chExt cx="6858000" cy="76200"/>
          </a:xfrm>
        </p:grpSpPr>
        <p:sp>
          <p:nvSpPr>
            <p:cNvPr name="Freeform 45" id="45"/>
            <p:cNvSpPr/>
            <p:nvPr/>
          </p:nvSpPr>
          <p:spPr>
            <a:xfrm flipH="false" flipV="false" rot="0">
              <a:off x="0" y="0"/>
              <a:ext cx="6858000" cy="76200"/>
            </a:xfrm>
            <a:custGeom>
              <a:avLst/>
              <a:gdLst/>
              <a:ahLst/>
              <a:cxnLst/>
              <a:rect r="r" b="b" t="t" l="l"/>
              <a:pathLst>
                <a:path h="76200" w="6858000">
                  <a:moveTo>
                    <a:pt x="0" y="0"/>
                  </a:moveTo>
                  <a:lnTo>
                    <a:pt x="6858000" y="0"/>
                  </a:lnTo>
                  <a:lnTo>
                    <a:pt x="6858000" y="76200"/>
                  </a:lnTo>
                  <a:lnTo>
                    <a:pt x="0" y="76200"/>
                  </a:lnTo>
                  <a:close/>
                </a:path>
              </a:pathLst>
            </a:custGeom>
            <a:solidFill>
              <a:srgbClr val="8E44AD"/>
            </a:solidFill>
          </p:spPr>
        </p:sp>
      </p:grpSp>
      <p:sp>
        <p:nvSpPr>
          <p:cNvPr name="TextBox 46" id="46"/>
          <p:cNvSpPr txBox="true"/>
          <p:nvPr/>
        </p:nvSpPr>
        <p:spPr>
          <a:xfrm rot="0">
            <a:off x="6762750" y="5086350"/>
            <a:ext cx="4762500" cy="298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1A2B4A"/>
                </a:solidFill>
                <a:latin typeface="Telegraf"/>
                <a:ea typeface="Telegraf"/>
                <a:cs typeface="Telegraf"/>
                <a:sym typeface="Telegraf"/>
              </a:rPr>
              <a:t>Satisfaction</a:t>
            </a:r>
          </a:p>
        </p:txBody>
      </p:sp>
      <p:sp>
        <p:nvSpPr>
          <p:cNvPr name="TextBox 47" id="47"/>
          <p:cNvSpPr txBox="true"/>
          <p:nvPr/>
        </p:nvSpPr>
        <p:spPr>
          <a:xfrm rot="0">
            <a:off x="6762750" y="5848350"/>
            <a:ext cx="4762500" cy="266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Very Poor to Excellent (1-5)</a:t>
            </a:r>
          </a:p>
        </p:txBody>
      </p:sp>
      <p:grpSp>
        <p:nvGrpSpPr>
          <p:cNvPr name="Group 48" id="48"/>
          <p:cNvGrpSpPr/>
          <p:nvPr/>
        </p:nvGrpSpPr>
        <p:grpSpPr>
          <a:xfrm rot="0">
            <a:off x="8572500" y="6905625"/>
            <a:ext cx="1143000" cy="304800"/>
            <a:chOff x="0" y="0"/>
            <a:chExt cx="1524000" cy="406400"/>
          </a:xfrm>
        </p:grpSpPr>
        <p:sp>
          <p:nvSpPr>
            <p:cNvPr name="Freeform 49" id="49"/>
            <p:cNvSpPr/>
            <p:nvPr/>
          </p:nvSpPr>
          <p:spPr>
            <a:xfrm flipH="false" flipV="false" rot="0">
              <a:off x="0" y="0"/>
              <a:ext cx="1524000" cy="406400"/>
            </a:xfrm>
            <a:custGeom>
              <a:avLst/>
              <a:gdLst/>
              <a:ahLst/>
              <a:cxnLst/>
              <a:rect r="r" b="b" t="t" l="l"/>
              <a:pathLst>
                <a:path h="406400" w="1524000">
                  <a:moveTo>
                    <a:pt x="1320800" y="0"/>
                  </a:moveTo>
                  <a:cubicBezTo>
                    <a:pt x="1433024" y="0"/>
                    <a:pt x="1524000" y="90976"/>
                    <a:pt x="1524000" y="203200"/>
                  </a:cubicBezTo>
                  <a:cubicBezTo>
                    <a:pt x="1524000" y="315424"/>
                    <a:pt x="1433024" y="406400"/>
                    <a:pt x="1320800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8E44AD">
                <a:alpha val="14902"/>
              </a:srgbClr>
            </a:solidFill>
          </p:spPr>
        </p:sp>
      </p:grpSp>
      <p:sp>
        <p:nvSpPr>
          <p:cNvPr name="TextBox 50" id="50"/>
          <p:cNvSpPr txBox="true"/>
          <p:nvPr/>
        </p:nvSpPr>
        <p:spPr>
          <a:xfrm rot="0">
            <a:off x="8572500" y="6972300"/>
            <a:ext cx="114300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8E44AD"/>
                </a:solidFill>
                <a:latin typeface="Inter"/>
                <a:ea typeface="Inter"/>
                <a:cs typeface="Inter"/>
                <a:sym typeface="Inter"/>
              </a:rPr>
              <a:t>Ordinal</a:t>
            </a:r>
          </a:p>
        </p:txBody>
      </p:sp>
      <p:grpSp>
        <p:nvGrpSpPr>
          <p:cNvPr name="Group 51" id="51"/>
          <p:cNvGrpSpPr/>
          <p:nvPr/>
        </p:nvGrpSpPr>
        <p:grpSpPr>
          <a:xfrm rot="0">
            <a:off x="12001500" y="4762500"/>
            <a:ext cx="5143500" cy="2667000"/>
            <a:chOff x="0" y="0"/>
            <a:chExt cx="6858000" cy="3556000"/>
          </a:xfrm>
        </p:grpSpPr>
        <p:sp>
          <p:nvSpPr>
            <p:cNvPr name="Freeform 52" id="52"/>
            <p:cNvSpPr/>
            <p:nvPr/>
          </p:nvSpPr>
          <p:spPr>
            <a:xfrm flipH="false" flipV="false" rot="0">
              <a:off x="0" y="0"/>
              <a:ext cx="6858000" cy="3556000"/>
            </a:xfrm>
            <a:custGeom>
              <a:avLst/>
              <a:gdLst/>
              <a:ahLst/>
              <a:cxnLst/>
              <a:rect r="r" b="b" t="t" l="l"/>
              <a:pathLst>
                <a:path h="3556000" w="6858000">
                  <a:moveTo>
                    <a:pt x="355600" y="0"/>
                  </a:moveTo>
                  <a:lnTo>
                    <a:pt x="6502400" y="0"/>
                  </a:lnTo>
                  <a:cubicBezTo>
                    <a:pt x="6698793" y="0"/>
                    <a:pt x="6858000" y="159208"/>
                    <a:pt x="6858000" y="355600"/>
                  </a:cubicBezTo>
                  <a:lnTo>
                    <a:pt x="6858000" y="3200400"/>
                  </a:lnTo>
                  <a:cubicBezTo>
                    <a:pt x="6858000" y="3396792"/>
                    <a:pt x="6698793" y="3556000"/>
                    <a:pt x="6502400" y="3556000"/>
                  </a:cubicBezTo>
                  <a:lnTo>
                    <a:pt x="355600" y="3556000"/>
                  </a:lnTo>
                  <a:cubicBezTo>
                    <a:pt x="159208" y="3556000"/>
                    <a:pt x="0" y="3396792"/>
                    <a:pt x="0" y="3200400"/>
                  </a:cubicBezTo>
                  <a:lnTo>
                    <a:pt x="0" y="355600"/>
                  </a:lnTo>
                  <a:cubicBezTo>
                    <a:pt x="0" y="159208"/>
                    <a:pt x="159208" y="0"/>
                    <a:pt x="355600" y="0"/>
                  </a:cubicBezTo>
                  <a:close/>
                </a:path>
              </a:pathLst>
            </a:custGeom>
            <a:solidFill>
              <a:srgbClr val="F5F7FA"/>
            </a:solidFill>
          </p:spPr>
        </p:sp>
      </p:grpSp>
      <p:grpSp>
        <p:nvGrpSpPr>
          <p:cNvPr name="Group 53" id="53"/>
          <p:cNvGrpSpPr/>
          <p:nvPr/>
        </p:nvGrpSpPr>
        <p:grpSpPr>
          <a:xfrm rot="0">
            <a:off x="12001500" y="4762500"/>
            <a:ext cx="5143500" cy="57150"/>
            <a:chOff x="0" y="0"/>
            <a:chExt cx="6858000" cy="76200"/>
          </a:xfrm>
        </p:grpSpPr>
        <p:sp>
          <p:nvSpPr>
            <p:cNvPr name="Freeform 54" id="54"/>
            <p:cNvSpPr/>
            <p:nvPr/>
          </p:nvSpPr>
          <p:spPr>
            <a:xfrm flipH="false" flipV="false" rot="0">
              <a:off x="0" y="0"/>
              <a:ext cx="6858000" cy="76200"/>
            </a:xfrm>
            <a:custGeom>
              <a:avLst/>
              <a:gdLst/>
              <a:ahLst/>
              <a:cxnLst/>
              <a:rect r="r" b="b" t="t" l="l"/>
              <a:pathLst>
                <a:path h="76200" w="6858000">
                  <a:moveTo>
                    <a:pt x="0" y="0"/>
                  </a:moveTo>
                  <a:lnTo>
                    <a:pt x="6858000" y="0"/>
                  </a:lnTo>
                  <a:lnTo>
                    <a:pt x="6858000" y="76200"/>
                  </a:lnTo>
                  <a:lnTo>
                    <a:pt x="0" y="76200"/>
                  </a:ln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55" id="55"/>
          <p:cNvSpPr txBox="true"/>
          <p:nvPr/>
        </p:nvSpPr>
        <p:spPr>
          <a:xfrm rot="0">
            <a:off x="12192000" y="5086350"/>
            <a:ext cx="4762500" cy="298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1A2B4A"/>
                </a:solidFill>
                <a:latin typeface="Telegraf"/>
                <a:ea typeface="Telegraf"/>
                <a:cs typeface="Telegraf"/>
                <a:sym typeface="Telegraf"/>
              </a:rPr>
              <a:t>Attack Type</a:t>
            </a:r>
          </a:p>
        </p:txBody>
      </p:sp>
      <p:sp>
        <p:nvSpPr>
          <p:cNvPr name="TextBox 56" id="56"/>
          <p:cNvSpPr txBox="true"/>
          <p:nvPr/>
        </p:nvSpPr>
        <p:spPr>
          <a:xfrm rot="0">
            <a:off x="12192000" y="5848350"/>
            <a:ext cx="4762500" cy="266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Phishing, Malware, DDoS, Insider</a:t>
            </a:r>
          </a:p>
        </p:txBody>
      </p:sp>
      <p:grpSp>
        <p:nvGrpSpPr>
          <p:cNvPr name="Group 57" id="57"/>
          <p:cNvGrpSpPr/>
          <p:nvPr/>
        </p:nvGrpSpPr>
        <p:grpSpPr>
          <a:xfrm rot="0">
            <a:off x="14001750" y="6905625"/>
            <a:ext cx="1143000" cy="304800"/>
            <a:chOff x="0" y="0"/>
            <a:chExt cx="1524000" cy="406400"/>
          </a:xfrm>
        </p:grpSpPr>
        <p:sp>
          <p:nvSpPr>
            <p:cNvPr name="Freeform 58" id="58"/>
            <p:cNvSpPr/>
            <p:nvPr/>
          </p:nvSpPr>
          <p:spPr>
            <a:xfrm flipH="false" flipV="false" rot="0">
              <a:off x="0" y="0"/>
              <a:ext cx="1524000" cy="406400"/>
            </a:xfrm>
            <a:custGeom>
              <a:avLst/>
              <a:gdLst/>
              <a:ahLst/>
              <a:cxnLst/>
              <a:rect r="r" b="b" t="t" l="l"/>
              <a:pathLst>
                <a:path h="406400" w="1524000">
                  <a:moveTo>
                    <a:pt x="1320800" y="0"/>
                  </a:moveTo>
                  <a:cubicBezTo>
                    <a:pt x="1433024" y="0"/>
                    <a:pt x="1524000" y="90976"/>
                    <a:pt x="1524000" y="203200"/>
                  </a:cubicBezTo>
                  <a:cubicBezTo>
                    <a:pt x="1524000" y="315424"/>
                    <a:pt x="1433024" y="406400"/>
                    <a:pt x="1320800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1A2B4A">
                <a:alpha val="14902"/>
              </a:srgbClr>
            </a:solidFill>
          </p:spPr>
        </p:sp>
      </p:grpSp>
      <p:sp>
        <p:nvSpPr>
          <p:cNvPr name="TextBox 59" id="59"/>
          <p:cNvSpPr txBox="true"/>
          <p:nvPr/>
        </p:nvSpPr>
        <p:spPr>
          <a:xfrm rot="0">
            <a:off x="14001750" y="6972300"/>
            <a:ext cx="1143000" cy="173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200"/>
              </a:lnSpc>
              <a:spcBef>
                <a:spcPct val="0"/>
              </a:spcBef>
            </a:pPr>
            <a:r>
              <a:rPr lang="en-US" sz="1200" strike="noStrike" u="none">
                <a:solidFill>
                  <a:srgbClr val="1A2B4A"/>
                </a:solidFill>
                <a:latin typeface="Inter"/>
                <a:ea typeface="Inter"/>
                <a:cs typeface="Inter"/>
                <a:sym typeface="Inter"/>
              </a:rPr>
              <a:t>Nominal</a:t>
            </a:r>
          </a:p>
        </p:txBody>
      </p:sp>
      <p:grpSp>
        <p:nvGrpSpPr>
          <p:cNvPr name="Group 60" id="60"/>
          <p:cNvGrpSpPr/>
          <p:nvPr/>
        </p:nvGrpSpPr>
        <p:grpSpPr>
          <a:xfrm rot="0">
            <a:off x="0" y="10239375"/>
            <a:ext cx="18288000" cy="47625"/>
            <a:chOff x="0" y="0"/>
            <a:chExt cx="24384000" cy="63500"/>
          </a:xfrm>
        </p:grpSpPr>
        <p:sp>
          <p:nvSpPr>
            <p:cNvPr name="Freeform 61" id="61"/>
            <p:cNvSpPr/>
            <p:nvPr/>
          </p:nvSpPr>
          <p:spPr>
            <a:xfrm flipH="false" flipV="false" rot="0">
              <a:off x="0" y="0"/>
              <a:ext cx="24384000" cy="63500"/>
            </a:xfrm>
            <a:custGeom>
              <a:avLst/>
              <a:gdLst/>
              <a:ahLst/>
              <a:cxnLst/>
              <a:rect r="r" b="b" t="t" l="l"/>
              <a:pathLst>
                <a:path h="63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63500"/>
                  </a:lnTo>
                  <a:lnTo>
                    <a:pt x="0" y="63500"/>
                  </a:lnTo>
                  <a:close/>
                </a:path>
              </a:pathLst>
            </a:custGeom>
            <a:solidFill>
              <a:srgbClr val="3A6BC5"/>
            </a:solidFill>
          </p:spPr>
        </p:sp>
      </p:grp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952500"/>
            <a:chOff x="0" y="0"/>
            <a:chExt cx="24384000" cy="127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143000" y="247650"/>
            <a:ext cx="13335000" cy="4628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22"/>
              </a:lnSpc>
              <a:spcBef>
                <a:spcPct val="0"/>
              </a:spcBef>
            </a:pPr>
            <a:r>
              <a:rPr lang="en-US" sz="3222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Why Categorical Analysis Matters in IS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2476500" y="1257300"/>
            <a:ext cx="13335000" cy="2336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70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5A6A7A"/>
                </a:solidFill>
                <a:latin typeface="Inter"/>
                <a:ea typeface="Inter"/>
                <a:cs typeface="Inter"/>
                <a:sym typeface="Inter"/>
              </a:rPr>
              <a:t>Understanding categorical patterns is essential for IS research and practice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143000" y="1714500"/>
            <a:ext cx="7858125" cy="3048000"/>
            <a:chOff x="0" y="0"/>
            <a:chExt cx="10477500" cy="40640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0477500" cy="4064000"/>
            </a:xfrm>
            <a:custGeom>
              <a:avLst/>
              <a:gdLst/>
              <a:ahLst/>
              <a:cxnLst/>
              <a:rect r="r" b="b" t="t" l="l"/>
              <a:pathLst>
                <a:path h="4064000" w="10477500">
                  <a:moveTo>
                    <a:pt x="406400" y="0"/>
                  </a:moveTo>
                  <a:lnTo>
                    <a:pt x="10071100" y="0"/>
                  </a:lnTo>
                  <a:cubicBezTo>
                    <a:pt x="10295548" y="0"/>
                    <a:pt x="10477500" y="181951"/>
                    <a:pt x="10477500" y="406400"/>
                  </a:cubicBezTo>
                  <a:lnTo>
                    <a:pt x="10477500" y="3657600"/>
                  </a:lnTo>
                  <a:cubicBezTo>
                    <a:pt x="10477500" y="3882049"/>
                    <a:pt x="10295548" y="4064000"/>
                    <a:pt x="10071100" y="4064000"/>
                  </a:cubicBezTo>
                  <a:lnTo>
                    <a:pt x="406400" y="4064000"/>
                  </a:lnTo>
                  <a:cubicBezTo>
                    <a:pt x="181951" y="4064000"/>
                    <a:pt x="0" y="3882049"/>
                    <a:pt x="0" y="3657600"/>
                  </a:cubicBezTo>
                  <a:lnTo>
                    <a:pt x="0" y="406400"/>
                  </a:lnTo>
                  <a:cubicBezTo>
                    <a:pt x="0" y="181951"/>
                    <a:pt x="181951" y="0"/>
                    <a:pt x="406400" y="0"/>
                  </a:cubicBezTo>
                  <a:close/>
                </a:path>
              </a:pathLst>
            </a:custGeom>
            <a:solidFill>
              <a:srgbClr val="F5F7FA"/>
            </a:solidFill>
          </p:spPr>
        </p:sp>
      </p:grpSp>
      <p:grpSp>
        <p:nvGrpSpPr>
          <p:cNvPr name="Group 8" id="8"/>
          <p:cNvGrpSpPr/>
          <p:nvPr/>
        </p:nvGrpSpPr>
        <p:grpSpPr>
          <a:xfrm rot="0">
            <a:off x="1428750" y="2000250"/>
            <a:ext cx="419100" cy="419100"/>
            <a:chOff x="0" y="0"/>
            <a:chExt cx="558800" cy="558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558800" cy="558800"/>
            </a:xfrm>
            <a:custGeom>
              <a:avLst/>
              <a:gdLst/>
              <a:ahLst/>
              <a:cxnLst/>
              <a:rect r="r" b="b" t="t" l="l"/>
              <a:pathLst>
                <a:path h="558800" w="558800">
                  <a:moveTo>
                    <a:pt x="279400" y="0"/>
                  </a:moveTo>
                  <a:cubicBezTo>
                    <a:pt x="125092" y="0"/>
                    <a:pt x="0" y="125092"/>
                    <a:pt x="0" y="279400"/>
                  </a:cubicBezTo>
                  <a:cubicBezTo>
                    <a:pt x="0" y="433708"/>
                    <a:pt x="125092" y="558800"/>
                    <a:pt x="279400" y="558800"/>
                  </a:cubicBezTo>
                  <a:cubicBezTo>
                    <a:pt x="433708" y="558800"/>
                    <a:pt x="558800" y="433708"/>
                    <a:pt x="558800" y="279400"/>
                  </a:cubicBezTo>
                  <a:cubicBezTo>
                    <a:pt x="558800" y="125092"/>
                    <a:pt x="433708" y="0"/>
                    <a:pt x="279400" y="0"/>
                  </a:cubicBez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1428750" y="2019300"/>
            <a:ext cx="419100" cy="3942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772"/>
              </a:lnSpc>
              <a:spcBef>
                <a:spcPct val="0"/>
              </a:spcBef>
            </a:pPr>
            <a:r>
              <a:rPr lang="en-US" sz="2772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1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2000250" y="2057400"/>
            <a:ext cx="6715125" cy="298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1A2B4A"/>
                </a:solidFill>
                <a:latin typeface="Telegraf"/>
                <a:ea typeface="Telegraf"/>
                <a:cs typeface="Telegraf"/>
                <a:sym typeface="Telegraf"/>
              </a:rPr>
              <a:t>User Behavior Analysis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428750" y="2619375"/>
            <a:ext cx="7286625" cy="5619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25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Understand how users choose between categories like browsers, OS, or features — essential for UX decisions.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9286875" y="1714500"/>
            <a:ext cx="7858125" cy="3048000"/>
            <a:chOff x="0" y="0"/>
            <a:chExt cx="10477500" cy="40640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0477500" cy="4064000"/>
            </a:xfrm>
            <a:custGeom>
              <a:avLst/>
              <a:gdLst/>
              <a:ahLst/>
              <a:cxnLst/>
              <a:rect r="r" b="b" t="t" l="l"/>
              <a:pathLst>
                <a:path h="4064000" w="10477500">
                  <a:moveTo>
                    <a:pt x="406400" y="0"/>
                  </a:moveTo>
                  <a:lnTo>
                    <a:pt x="10071100" y="0"/>
                  </a:lnTo>
                  <a:cubicBezTo>
                    <a:pt x="10295548" y="0"/>
                    <a:pt x="10477500" y="181951"/>
                    <a:pt x="10477500" y="406400"/>
                  </a:cubicBezTo>
                  <a:lnTo>
                    <a:pt x="10477500" y="3657600"/>
                  </a:lnTo>
                  <a:cubicBezTo>
                    <a:pt x="10477500" y="3882049"/>
                    <a:pt x="10295548" y="4064000"/>
                    <a:pt x="10071100" y="4064000"/>
                  </a:cubicBezTo>
                  <a:lnTo>
                    <a:pt x="406400" y="4064000"/>
                  </a:lnTo>
                  <a:cubicBezTo>
                    <a:pt x="181951" y="4064000"/>
                    <a:pt x="0" y="3882049"/>
                    <a:pt x="0" y="3657600"/>
                  </a:cubicBezTo>
                  <a:lnTo>
                    <a:pt x="0" y="406400"/>
                  </a:lnTo>
                  <a:cubicBezTo>
                    <a:pt x="0" y="181951"/>
                    <a:pt x="181951" y="0"/>
                    <a:pt x="406400" y="0"/>
                  </a:cubicBezTo>
                  <a:close/>
                </a:path>
              </a:pathLst>
            </a:custGeom>
            <a:solidFill>
              <a:srgbClr val="F5F7FA"/>
            </a:solidFill>
          </p:spPr>
        </p:sp>
      </p:grpSp>
      <p:grpSp>
        <p:nvGrpSpPr>
          <p:cNvPr name="Group 15" id="15"/>
          <p:cNvGrpSpPr/>
          <p:nvPr/>
        </p:nvGrpSpPr>
        <p:grpSpPr>
          <a:xfrm rot="0">
            <a:off x="9572625" y="2000250"/>
            <a:ext cx="419100" cy="419100"/>
            <a:chOff x="0" y="0"/>
            <a:chExt cx="558800" cy="55880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558800" cy="558800"/>
            </a:xfrm>
            <a:custGeom>
              <a:avLst/>
              <a:gdLst/>
              <a:ahLst/>
              <a:cxnLst/>
              <a:rect r="r" b="b" t="t" l="l"/>
              <a:pathLst>
                <a:path h="558800" w="558800">
                  <a:moveTo>
                    <a:pt x="279400" y="0"/>
                  </a:moveTo>
                  <a:cubicBezTo>
                    <a:pt x="125092" y="0"/>
                    <a:pt x="0" y="125092"/>
                    <a:pt x="0" y="279400"/>
                  </a:cubicBezTo>
                  <a:cubicBezTo>
                    <a:pt x="0" y="433708"/>
                    <a:pt x="125092" y="558800"/>
                    <a:pt x="279400" y="558800"/>
                  </a:cubicBezTo>
                  <a:cubicBezTo>
                    <a:pt x="433708" y="558800"/>
                    <a:pt x="558800" y="433708"/>
                    <a:pt x="558800" y="279400"/>
                  </a:cubicBezTo>
                  <a:cubicBezTo>
                    <a:pt x="558800" y="125092"/>
                    <a:pt x="433708" y="0"/>
                    <a:pt x="279400" y="0"/>
                  </a:cubicBez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17" id="17"/>
          <p:cNvSpPr txBox="true"/>
          <p:nvPr/>
        </p:nvSpPr>
        <p:spPr>
          <a:xfrm rot="0">
            <a:off x="9572625" y="2019300"/>
            <a:ext cx="419100" cy="3942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772"/>
              </a:lnSpc>
              <a:spcBef>
                <a:spcPct val="0"/>
              </a:spcBef>
            </a:pPr>
            <a:r>
              <a:rPr lang="en-US" sz="2772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2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0144125" y="2057400"/>
            <a:ext cx="6715125" cy="298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1A2B4A"/>
                </a:solidFill>
                <a:latin typeface="Telegraf"/>
                <a:ea typeface="Telegraf"/>
                <a:cs typeface="Telegraf"/>
                <a:sym typeface="Telegraf"/>
              </a:rPr>
              <a:t>Security Pattern Detection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9572625" y="2619375"/>
            <a:ext cx="7286625" cy="5619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25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Identify whether attack types are evenly distributed or concentrated — guides resource allocation.</a:t>
            </a:r>
          </a:p>
        </p:txBody>
      </p:sp>
      <p:grpSp>
        <p:nvGrpSpPr>
          <p:cNvPr name="Group 20" id="20"/>
          <p:cNvGrpSpPr/>
          <p:nvPr/>
        </p:nvGrpSpPr>
        <p:grpSpPr>
          <a:xfrm rot="0">
            <a:off x="1143000" y="5048250"/>
            <a:ext cx="7858125" cy="3048000"/>
            <a:chOff x="0" y="0"/>
            <a:chExt cx="10477500" cy="40640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10477500" cy="4064000"/>
            </a:xfrm>
            <a:custGeom>
              <a:avLst/>
              <a:gdLst/>
              <a:ahLst/>
              <a:cxnLst/>
              <a:rect r="r" b="b" t="t" l="l"/>
              <a:pathLst>
                <a:path h="4064000" w="10477500">
                  <a:moveTo>
                    <a:pt x="406400" y="0"/>
                  </a:moveTo>
                  <a:lnTo>
                    <a:pt x="10071100" y="0"/>
                  </a:lnTo>
                  <a:cubicBezTo>
                    <a:pt x="10295548" y="0"/>
                    <a:pt x="10477500" y="181951"/>
                    <a:pt x="10477500" y="406400"/>
                  </a:cubicBezTo>
                  <a:lnTo>
                    <a:pt x="10477500" y="3657600"/>
                  </a:lnTo>
                  <a:cubicBezTo>
                    <a:pt x="10477500" y="3882049"/>
                    <a:pt x="10295548" y="4064000"/>
                    <a:pt x="10071100" y="4064000"/>
                  </a:cubicBezTo>
                  <a:lnTo>
                    <a:pt x="406400" y="4064000"/>
                  </a:lnTo>
                  <a:cubicBezTo>
                    <a:pt x="181951" y="4064000"/>
                    <a:pt x="0" y="3882049"/>
                    <a:pt x="0" y="3657600"/>
                  </a:cubicBezTo>
                  <a:lnTo>
                    <a:pt x="0" y="406400"/>
                  </a:lnTo>
                  <a:cubicBezTo>
                    <a:pt x="0" y="181951"/>
                    <a:pt x="181951" y="0"/>
                    <a:pt x="406400" y="0"/>
                  </a:cubicBezTo>
                  <a:close/>
                </a:path>
              </a:pathLst>
            </a:custGeom>
            <a:solidFill>
              <a:srgbClr val="F5F7FA"/>
            </a:solidFill>
          </p:spPr>
        </p:sp>
      </p:grpSp>
      <p:grpSp>
        <p:nvGrpSpPr>
          <p:cNvPr name="Group 22" id="22"/>
          <p:cNvGrpSpPr/>
          <p:nvPr/>
        </p:nvGrpSpPr>
        <p:grpSpPr>
          <a:xfrm rot="0">
            <a:off x="1428750" y="5334000"/>
            <a:ext cx="419100" cy="419100"/>
            <a:chOff x="0" y="0"/>
            <a:chExt cx="558800" cy="55880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558800" cy="558800"/>
            </a:xfrm>
            <a:custGeom>
              <a:avLst/>
              <a:gdLst/>
              <a:ahLst/>
              <a:cxnLst/>
              <a:rect r="r" b="b" t="t" l="l"/>
              <a:pathLst>
                <a:path h="558800" w="558800">
                  <a:moveTo>
                    <a:pt x="279400" y="0"/>
                  </a:moveTo>
                  <a:cubicBezTo>
                    <a:pt x="125092" y="0"/>
                    <a:pt x="0" y="125092"/>
                    <a:pt x="0" y="279400"/>
                  </a:cubicBezTo>
                  <a:cubicBezTo>
                    <a:pt x="0" y="433708"/>
                    <a:pt x="125092" y="558800"/>
                    <a:pt x="279400" y="558800"/>
                  </a:cubicBezTo>
                  <a:cubicBezTo>
                    <a:pt x="433708" y="558800"/>
                    <a:pt x="558800" y="433708"/>
                    <a:pt x="558800" y="279400"/>
                  </a:cubicBezTo>
                  <a:cubicBezTo>
                    <a:pt x="558800" y="125092"/>
                    <a:pt x="433708" y="0"/>
                    <a:pt x="279400" y="0"/>
                  </a:cubicBez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24" id="24"/>
          <p:cNvSpPr txBox="true"/>
          <p:nvPr/>
        </p:nvSpPr>
        <p:spPr>
          <a:xfrm rot="0">
            <a:off x="1428750" y="5353050"/>
            <a:ext cx="419100" cy="3942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772"/>
              </a:lnSpc>
              <a:spcBef>
                <a:spcPct val="0"/>
              </a:spcBef>
            </a:pPr>
            <a:r>
              <a:rPr lang="en-US" sz="2772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3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2000250" y="5391150"/>
            <a:ext cx="6715125" cy="298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1A2B4A"/>
                </a:solidFill>
                <a:latin typeface="Telegraf"/>
                <a:ea typeface="Telegraf"/>
                <a:cs typeface="Telegraf"/>
                <a:sym typeface="Telegraf"/>
              </a:rPr>
              <a:t>System Performance Auditing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428750" y="5953125"/>
            <a:ext cx="7286625" cy="5619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25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Compare expected vs actual system states across categorical metrics like status codes or error types.</a:t>
            </a:r>
          </a:p>
        </p:txBody>
      </p:sp>
      <p:grpSp>
        <p:nvGrpSpPr>
          <p:cNvPr name="Group 27" id="27"/>
          <p:cNvGrpSpPr/>
          <p:nvPr/>
        </p:nvGrpSpPr>
        <p:grpSpPr>
          <a:xfrm rot="0">
            <a:off x="9286875" y="5048250"/>
            <a:ext cx="7858125" cy="3048000"/>
            <a:chOff x="0" y="0"/>
            <a:chExt cx="10477500" cy="406400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10477500" cy="4064000"/>
            </a:xfrm>
            <a:custGeom>
              <a:avLst/>
              <a:gdLst/>
              <a:ahLst/>
              <a:cxnLst/>
              <a:rect r="r" b="b" t="t" l="l"/>
              <a:pathLst>
                <a:path h="4064000" w="10477500">
                  <a:moveTo>
                    <a:pt x="406400" y="0"/>
                  </a:moveTo>
                  <a:lnTo>
                    <a:pt x="10071100" y="0"/>
                  </a:lnTo>
                  <a:cubicBezTo>
                    <a:pt x="10295548" y="0"/>
                    <a:pt x="10477500" y="181951"/>
                    <a:pt x="10477500" y="406400"/>
                  </a:cubicBezTo>
                  <a:lnTo>
                    <a:pt x="10477500" y="3657600"/>
                  </a:lnTo>
                  <a:cubicBezTo>
                    <a:pt x="10477500" y="3882049"/>
                    <a:pt x="10295548" y="4064000"/>
                    <a:pt x="10071100" y="4064000"/>
                  </a:cubicBezTo>
                  <a:lnTo>
                    <a:pt x="406400" y="4064000"/>
                  </a:lnTo>
                  <a:cubicBezTo>
                    <a:pt x="181951" y="4064000"/>
                    <a:pt x="0" y="3882049"/>
                    <a:pt x="0" y="3657600"/>
                  </a:cubicBezTo>
                  <a:lnTo>
                    <a:pt x="0" y="406400"/>
                  </a:lnTo>
                  <a:cubicBezTo>
                    <a:pt x="0" y="181951"/>
                    <a:pt x="181951" y="0"/>
                    <a:pt x="406400" y="0"/>
                  </a:cubicBezTo>
                  <a:close/>
                </a:path>
              </a:pathLst>
            </a:custGeom>
            <a:solidFill>
              <a:srgbClr val="F5F7FA"/>
            </a:solidFill>
          </p:spPr>
        </p:sp>
      </p:grpSp>
      <p:grpSp>
        <p:nvGrpSpPr>
          <p:cNvPr name="Group 29" id="29"/>
          <p:cNvGrpSpPr/>
          <p:nvPr/>
        </p:nvGrpSpPr>
        <p:grpSpPr>
          <a:xfrm rot="0">
            <a:off x="9572625" y="5334000"/>
            <a:ext cx="419100" cy="419100"/>
            <a:chOff x="0" y="0"/>
            <a:chExt cx="558800" cy="558800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0" y="0"/>
              <a:ext cx="558800" cy="558800"/>
            </a:xfrm>
            <a:custGeom>
              <a:avLst/>
              <a:gdLst/>
              <a:ahLst/>
              <a:cxnLst/>
              <a:rect r="r" b="b" t="t" l="l"/>
              <a:pathLst>
                <a:path h="558800" w="558800">
                  <a:moveTo>
                    <a:pt x="279400" y="0"/>
                  </a:moveTo>
                  <a:cubicBezTo>
                    <a:pt x="125092" y="0"/>
                    <a:pt x="0" y="125092"/>
                    <a:pt x="0" y="279400"/>
                  </a:cubicBezTo>
                  <a:cubicBezTo>
                    <a:pt x="0" y="433708"/>
                    <a:pt x="125092" y="558800"/>
                    <a:pt x="279400" y="558800"/>
                  </a:cubicBezTo>
                  <a:cubicBezTo>
                    <a:pt x="433708" y="558800"/>
                    <a:pt x="558800" y="433708"/>
                    <a:pt x="558800" y="279400"/>
                  </a:cubicBezTo>
                  <a:cubicBezTo>
                    <a:pt x="558800" y="125092"/>
                    <a:pt x="433708" y="0"/>
                    <a:pt x="279400" y="0"/>
                  </a:cubicBez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31" id="31"/>
          <p:cNvSpPr txBox="true"/>
          <p:nvPr/>
        </p:nvSpPr>
        <p:spPr>
          <a:xfrm rot="0">
            <a:off x="9572625" y="5353050"/>
            <a:ext cx="419100" cy="3942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772"/>
              </a:lnSpc>
              <a:spcBef>
                <a:spcPct val="0"/>
              </a:spcBef>
            </a:pPr>
            <a:r>
              <a:rPr lang="en-US" sz="2772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4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10144125" y="5391150"/>
            <a:ext cx="6715125" cy="298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1A2B4A"/>
                </a:solidFill>
                <a:latin typeface="Telegraf"/>
                <a:ea typeface="Telegraf"/>
                <a:cs typeface="Telegraf"/>
                <a:sym typeface="Telegraf"/>
              </a:rPr>
              <a:t>Decision Support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9572625" y="5953125"/>
            <a:ext cx="7286625" cy="5619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25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Validate whether categorical factors (department, role, region) influence outcomes significantly.</a:t>
            </a:r>
          </a:p>
        </p:txBody>
      </p:sp>
      <p:grpSp>
        <p:nvGrpSpPr>
          <p:cNvPr name="Group 34" id="34"/>
          <p:cNvGrpSpPr/>
          <p:nvPr/>
        </p:nvGrpSpPr>
        <p:grpSpPr>
          <a:xfrm rot="0">
            <a:off x="1143000" y="8477250"/>
            <a:ext cx="16002000" cy="666750"/>
            <a:chOff x="0" y="0"/>
            <a:chExt cx="21336000" cy="889000"/>
          </a:xfrm>
        </p:grpSpPr>
        <p:sp>
          <p:nvSpPr>
            <p:cNvPr name="Freeform 35" id="35"/>
            <p:cNvSpPr/>
            <p:nvPr/>
          </p:nvSpPr>
          <p:spPr>
            <a:xfrm flipH="false" flipV="false" rot="0">
              <a:off x="0" y="0"/>
              <a:ext cx="21336000" cy="889000"/>
            </a:xfrm>
            <a:custGeom>
              <a:avLst/>
              <a:gdLst/>
              <a:ahLst/>
              <a:cxnLst/>
              <a:rect r="r" b="b" t="t" l="l"/>
              <a:pathLst>
                <a:path h="889000" w="21336000">
                  <a:moveTo>
                    <a:pt x="88900" y="0"/>
                  </a:moveTo>
                  <a:lnTo>
                    <a:pt x="21247100" y="0"/>
                  </a:lnTo>
                  <a:cubicBezTo>
                    <a:pt x="21296198" y="0"/>
                    <a:pt x="21336000" y="39802"/>
                    <a:pt x="21336000" y="88900"/>
                  </a:cubicBezTo>
                  <a:lnTo>
                    <a:pt x="21336000" y="800100"/>
                  </a:lnTo>
                  <a:cubicBezTo>
                    <a:pt x="21336000" y="849198"/>
                    <a:pt x="21296198" y="889000"/>
                    <a:pt x="21247100" y="889000"/>
                  </a:cubicBezTo>
                  <a:lnTo>
                    <a:pt x="88900" y="889000"/>
                  </a:lnTo>
                  <a:cubicBezTo>
                    <a:pt x="39802" y="889000"/>
                    <a:pt x="0" y="849198"/>
                    <a:pt x="0" y="800100"/>
                  </a:cubicBezTo>
                  <a:lnTo>
                    <a:pt x="0" y="88900"/>
                  </a:lnTo>
                  <a:cubicBezTo>
                    <a:pt x="0" y="39802"/>
                    <a:pt x="39802" y="0"/>
                    <a:pt x="88900" y="0"/>
                  </a:cubicBezTo>
                  <a:close/>
                </a:path>
              </a:pathLst>
            </a:custGeom>
            <a:solidFill>
              <a:srgbClr val="EAF0FF"/>
            </a:solidFill>
          </p:spPr>
        </p:sp>
      </p:grpSp>
      <p:sp>
        <p:nvSpPr>
          <p:cNvPr name="TextBox 36" id="36"/>
          <p:cNvSpPr txBox="true"/>
          <p:nvPr/>
        </p:nvSpPr>
        <p:spPr>
          <a:xfrm rot="0">
            <a:off x="2476500" y="8715375"/>
            <a:ext cx="13335000" cy="212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5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3A6BC5"/>
                </a:solidFill>
                <a:latin typeface="Inter"/>
                <a:ea typeface="Inter"/>
                <a:cs typeface="Inter"/>
                <a:sym typeface="Inter"/>
              </a:rPr>
              <a:t>Chi-Square is the primary tool for testing categorical hypotheses in Information Systems</a:t>
            </a:r>
          </a:p>
        </p:txBody>
      </p:sp>
      <p:grpSp>
        <p:nvGrpSpPr>
          <p:cNvPr name="Group 37" id="37"/>
          <p:cNvGrpSpPr/>
          <p:nvPr/>
        </p:nvGrpSpPr>
        <p:grpSpPr>
          <a:xfrm rot="0">
            <a:off x="0" y="10239375"/>
            <a:ext cx="18288000" cy="47625"/>
            <a:chOff x="0" y="0"/>
            <a:chExt cx="24384000" cy="63500"/>
          </a:xfrm>
        </p:grpSpPr>
        <p:sp>
          <p:nvSpPr>
            <p:cNvPr name="Freeform 38" id="38"/>
            <p:cNvSpPr/>
            <p:nvPr/>
          </p:nvSpPr>
          <p:spPr>
            <a:xfrm flipH="false" flipV="false" rot="0">
              <a:off x="0" y="0"/>
              <a:ext cx="24384000" cy="63500"/>
            </a:xfrm>
            <a:custGeom>
              <a:avLst/>
              <a:gdLst/>
              <a:ahLst/>
              <a:cxnLst/>
              <a:rect r="r" b="b" t="t" l="l"/>
              <a:pathLst>
                <a:path h="63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63500"/>
                  </a:lnTo>
                  <a:lnTo>
                    <a:pt x="0" y="63500"/>
                  </a:lnTo>
                  <a:close/>
                </a:path>
              </a:pathLst>
            </a:custGeom>
            <a:solidFill>
              <a:srgbClr val="3A6BC5"/>
            </a:solidFill>
          </p:spPr>
        </p:sp>
      </p:grp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952500"/>
            <a:chOff x="0" y="0"/>
            <a:chExt cx="24384000" cy="127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143000" y="247650"/>
            <a:ext cx="13335000" cy="4628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22"/>
              </a:lnSpc>
              <a:spcBef>
                <a:spcPct val="0"/>
              </a:spcBef>
            </a:pPr>
            <a:r>
              <a:rPr lang="en-US" sz="3222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Introduction to Chi-Square Test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2476500" y="1219200"/>
            <a:ext cx="13335000" cy="2336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70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5A6A7A"/>
                </a:solidFill>
                <a:latin typeface="Inter"/>
                <a:ea typeface="Inter"/>
                <a:cs typeface="Inter"/>
                <a:sym typeface="Inter"/>
              </a:rPr>
              <a:t>A non-parametric test for analyzing categorical (frequency) data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143000" y="1905000"/>
            <a:ext cx="16002000" cy="2667000"/>
            <a:chOff x="0" y="0"/>
            <a:chExt cx="21336000" cy="35560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1336000" cy="3556000"/>
            </a:xfrm>
            <a:custGeom>
              <a:avLst/>
              <a:gdLst/>
              <a:ahLst/>
              <a:cxnLst/>
              <a:rect r="r" b="b" t="t" l="l"/>
              <a:pathLst>
                <a:path h="3556000" w="21336000">
                  <a:moveTo>
                    <a:pt x="355600" y="0"/>
                  </a:moveTo>
                  <a:lnTo>
                    <a:pt x="20980400" y="0"/>
                  </a:lnTo>
                  <a:cubicBezTo>
                    <a:pt x="21176793" y="0"/>
                    <a:pt x="21336000" y="159208"/>
                    <a:pt x="21336000" y="355600"/>
                  </a:cubicBezTo>
                  <a:lnTo>
                    <a:pt x="21336000" y="3200400"/>
                  </a:lnTo>
                  <a:cubicBezTo>
                    <a:pt x="21336000" y="3396792"/>
                    <a:pt x="21176793" y="3556000"/>
                    <a:pt x="20980400" y="3556000"/>
                  </a:cubicBezTo>
                  <a:lnTo>
                    <a:pt x="355600" y="3556000"/>
                  </a:lnTo>
                  <a:cubicBezTo>
                    <a:pt x="159208" y="3556000"/>
                    <a:pt x="0" y="3396792"/>
                    <a:pt x="0" y="3200400"/>
                  </a:cubicBezTo>
                  <a:lnTo>
                    <a:pt x="0" y="355600"/>
                  </a:lnTo>
                  <a:cubicBezTo>
                    <a:pt x="0" y="159208"/>
                    <a:pt x="159208" y="0"/>
                    <a:pt x="355600" y="0"/>
                  </a:cubicBezTo>
                  <a:close/>
                </a:path>
              </a:pathLst>
            </a:custGeom>
            <a:solidFill>
              <a:srgbClr val="F5F7FA"/>
            </a:solidFill>
          </p:spPr>
        </p:sp>
      </p:grpSp>
      <p:grpSp>
        <p:nvGrpSpPr>
          <p:cNvPr name="Group 8" id="8"/>
          <p:cNvGrpSpPr/>
          <p:nvPr/>
        </p:nvGrpSpPr>
        <p:grpSpPr>
          <a:xfrm rot="0">
            <a:off x="1143000" y="1905000"/>
            <a:ext cx="16002000" cy="57150"/>
            <a:chOff x="0" y="0"/>
            <a:chExt cx="21336000" cy="762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1336000" cy="76200"/>
            </a:xfrm>
            <a:custGeom>
              <a:avLst/>
              <a:gdLst/>
              <a:ahLst/>
              <a:cxnLst/>
              <a:rect r="r" b="b" t="t" l="l"/>
              <a:pathLst>
                <a:path h="76200" w="21336000">
                  <a:moveTo>
                    <a:pt x="0" y="0"/>
                  </a:moveTo>
                  <a:lnTo>
                    <a:pt x="21336000" y="0"/>
                  </a:lnTo>
                  <a:lnTo>
                    <a:pt x="21336000" y="76200"/>
                  </a:lnTo>
                  <a:lnTo>
                    <a:pt x="0" y="76200"/>
                  </a:ln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2476500" y="2105025"/>
            <a:ext cx="1333500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1A2B4A"/>
                </a:solidFill>
                <a:latin typeface="Telegraf"/>
                <a:ea typeface="Telegraf"/>
                <a:cs typeface="Telegraf"/>
                <a:sym typeface="Telegraf"/>
              </a:rPr>
              <a:t>What is Chi-Square?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3429000" y="2476500"/>
            <a:ext cx="11430000" cy="6756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72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Chi-Square (X²) is a statistical test that compares observed frequencies</a:t>
            </a:r>
          </a:p>
          <a:p>
            <a:pPr algn="ctr" marL="0" indent="0" lvl="0">
              <a:lnSpc>
                <a:spcPts val="272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with expected frequencies to determine if there is a significant difference.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5334000" y="3495675"/>
            <a:ext cx="7620000" cy="284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3A6BC5"/>
                </a:solidFill>
                <a:latin typeface="JetBrains Mono"/>
                <a:ea typeface="JetBrains Mono"/>
                <a:cs typeface="JetBrains Mono"/>
                <a:sym typeface="JetBrains Mono"/>
              </a:rPr>
              <a:t>X² = Σ (Observed - Expected)² / Expected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5334000" y="4010025"/>
            <a:ext cx="7620000" cy="1879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400"/>
              </a:lnSpc>
              <a:spcBef>
                <a:spcPct val="0"/>
              </a:spcBef>
            </a:pPr>
            <a:r>
              <a:rPr lang="en-US" sz="1400" strike="noStrike" u="none">
                <a:solidFill>
                  <a:srgbClr val="5A6A7A"/>
                </a:solidFill>
                <a:latin typeface="Inter"/>
                <a:ea typeface="Inter"/>
                <a:cs typeface="Inter"/>
                <a:sym typeface="Inter"/>
              </a:rPr>
              <a:t>Where O = observed frequency, E = expected frequency</a:t>
            </a:r>
          </a:p>
        </p:txBody>
      </p:sp>
      <p:grpSp>
        <p:nvGrpSpPr>
          <p:cNvPr name="Group 14" id="14"/>
          <p:cNvGrpSpPr/>
          <p:nvPr/>
        </p:nvGrpSpPr>
        <p:grpSpPr>
          <a:xfrm rot="0">
            <a:off x="1143000" y="4953000"/>
            <a:ext cx="4953000" cy="2095500"/>
            <a:chOff x="0" y="0"/>
            <a:chExt cx="6604000" cy="27940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6604000" cy="2794000"/>
            </a:xfrm>
            <a:custGeom>
              <a:avLst/>
              <a:gdLst/>
              <a:ahLst/>
              <a:cxnLst/>
              <a:rect r="r" b="b" t="t" l="l"/>
              <a:pathLst>
                <a:path h="2794000" w="6604000">
                  <a:moveTo>
                    <a:pt x="279400" y="0"/>
                  </a:moveTo>
                  <a:lnTo>
                    <a:pt x="6324600" y="0"/>
                  </a:lnTo>
                  <a:cubicBezTo>
                    <a:pt x="6478908" y="0"/>
                    <a:pt x="6604000" y="125092"/>
                    <a:pt x="6604000" y="279400"/>
                  </a:cubicBezTo>
                  <a:lnTo>
                    <a:pt x="6604000" y="2514600"/>
                  </a:lnTo>
                  <a:cubicBezTo>
                    <a:pt x="6604000" y="2668908"/>
                    <a:pt x="6478908" y="2794000"/>
                    <a:pt x="6324600" y="2794000"/>
                  </a:cubicBezTo>
                  <a:lnTo>
                    <a:pt x="279400" y="2794000"/>
                  </a:lnTo>
                  <a:cubicBezTo>
                    <a:pt x="125092" y="2794000"/>
                    <a:pt x="0" y="2668908"/>
                    <a:pt x="0" y="2514600"/>
                  </a:cubicBezTo>
                  <a:lnTo>
                    <a:pt x="0" y="279400"/>
                  </a:lnTo>
                  <a:cubicBezTo>
                    <a:pt x="0" y="125092"/>
                    <a:pt x="125092" y="0"/>
                    <a:pt x="279400" y="0"/>
                  </a:cubicBezTo>
                  <a:close/>
                </a:path>
              </a:pathLst>
            </a:custGeom>
            <a:solidFill>
              <a:srgbClr val="FFFFFF"/>
            </a:solidFill>
            <a:ln w="9525" cap="sq">
              <a:solidFill>
                <a:srgbClr val="D0D8E4"/>
              </a:solidFill>
              <a:prstDash val="solid"/>
              <a:miter/>
            </a:ln>
          </p:spPr>
        </p:sp>
      </p:grpSp>
      <p:grpSp>
        <p:nvGrpSpPr>
          <p:cNvPr name="Group 16" id="16"/>
          <p:cNvGrpSpPr/>
          <p:nvPr/>
        </p:nvGrpSpPr>
        <p:grpSpPr>
          <a:xfrm rot="0">
            <a:off x="1524000" y="5238750"/>
            <a:ext cx="342900" cy="342900"/>
            <a:chOff x="0" y="0"/>
            <a:chExt cx="457200" cy="4572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457200" cy="457200"/>
            </a:xfrm>
            <a:custGeom>
              <a:avLst/>
              <a:gdLst/>
              <a:ahLst/>
              <a:cxnLst/>
              <a:rect r="r" b="b" t="t" l="l"/>
              <a:pathLst>
                <a:path h="457200" w="457200">
                  <a:moveTo>
                    <a:pt x="228600" y="0"/>
                  </a:moveTo>
                  <a:cubicBezTo>
                    <a:pt x="102348" y="0"/>
                    <a:pt x="0" y="102348"/>
                    <a:pt x="0" y="228600"/>
                  </a:cubicBezTo>
                  <a:cubicBezTo>
                    <a:pt x="0" y="354852"/>
                    <a:pt x="102348" y="457200"/>
                    <a:pt x="228600" y="457200"/>
                  </a:cubicBezTo>
                  <a:cubicBezTo>
                    <a:pt x="354852" y="457200"/>
                    <a:pt x="457200" y="354852"/>
                    <a:pt x="457200" y="228600"/>
                  </a:cubicBezTo>
                  <a:cubicBezTo>
                    <a:pt x="457200" y="102348"/>
                    <a:pt x="354852" y="0"/>
                    <a:pt x="228600" y="0"/>
                  </a:cubicBez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18" id="18"/>
          <p:cNvSpPr txBox="true"/>
          <p:nvPr/>
        </p:nvSpPr>
        <p:spPr>
          <a:xfrm rot="0">
            <a:off x="1524000" y="5267325"/>
            <a:ext cx="342900" cy="3142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47"/>
              </a:lnSpc>
              <a:spcBef>
                <a:spcPct val="0"/>
              </a:spcBef>
            </a:pPr>
            <a:r>
              <a:rPr lang="en-US" sz="2247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1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333500" y="5667375"/>
            <a:ext cx="4572000" cy="2743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A2B4A"/>
                </a:solidFill>
                <a:latin typeface="Telegraf"/>
                <a:ea typeface="Telegraf"/>
                <a:cs typeface="Telegraf"/>
                <a:sym typeface="Telegraf"/>
              </a:rPr>
              <a:t>Non-Parametric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428750" y="6105525"/>
            <a:ext cx="4381500" cy="53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5A6A7A"/>
                </a:solidFill>
                <a:latin typeface="Inter"/>
                <a:ea typeface="Inter"/>
                <a:cs typeface="Inter"/>
                <a:sym typeface="Inter"/>
              </a:rPr>
              <a:t>No assumptions about</a:t>
            </a:r>
          </a:p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5A6A7A"/>
                </a:solidFill>
                <a:latin typeface="Inter"/>
                <a:ea typeface="Inter"/>
                <a:cs typeface="Inter"/>
                <a:sym typeface="Inter"/>
              </a:rPr>
              <a:t>normal distribution</a:t>
            </a:r>
          </a:p>
        </p:txBody>
      </p:sp>
      <p:grpSp>
        <p:nvGrpSpPr>
          <p:cNvPr name="Group 21" id="21"/>
          <p:cNvGrpSpPr/>
          <p:nvPr/>
        </p:nvGrpSpPr>
        <p:grpSpPr>
          <a:xfrm rot="0">
            <a:off x="6667500" y="4953000"/>
            <a:ext cx="4953000" cy="2095500"/>
            <a:chOff x="0" y="0"/>
            <a:chExt cx="6604000" cy="279400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6604000" cy="2794000"/>
            </a:xfrm>
            <a:custGeom>
              <a:avLst/>
              <a:gdLst/>
              <a:ahLst/>
              <a:cxnLst/>
              <a:rect r="r" b="b" t="t" l="l"/>
              <a:pathLst>
                <a:path h="2794000" w="6604000">
                  <a:moveTo>
                    <a:pt x="279400" y="0"/>
                  </a:moveTo>
                  <a:lnTo>
                    <a:pt x="6324600" y="0"/>
                  </a:lnTo>
                  <a:cubicBezTo>
                    <a:pt x="6478908" y="0"/>
                    <a:pt x="6604000" y="125092"/>
                    <a:pt x="6604000" y="279400"/>
                  </a:cubicBezTo>
                  <a:lnTo>
                    <a:pt x="6604000" y="2514600"/>
                  </a:lnTo>
                  <a:cubicBezTo>
                    <a:pt x="6604000" y="2668908"/>
                    <a:pt x="6478908" y="2794000"/>
                    <a:pt x="6324600" y="2794000"/>
                  </a:cubicBezTo>
                  <a:lnTo>
                    <a:pt x="279400" y="2794000"/>
                  </a:lnTo>
                  <a:cubicBezTo>
                    <a:pt x="125092" y="2794000"/>
                    <a:pt x="0" y="2668908"/>
                    <a:pt x="0" y="2514600"/>
                  </a:cubicBezTo>
                  <a:lnTo>
                    <a:pt x="0" y="279400"/>
                  </a:lnTo>
                  <a:cubicBezTo>
                    <a:pt x="0" y="125092"/>
                    <a:pt x="125092" y="0"/>
                    <a:pt x="279400" y="0"/>
                  </a:cubicBezTo>
                  <a:close/>
                </a:path>
              </a:pathLst>
            </a:custGeom>
            <a:solidFill>
              <a:srgbClr val="FFFFFF"/>
            </a:solidFill>
            <a:ln w="9525" cap="sq">
              <a:solidFill>
                <a:srgbClr val="D0D8E4"/>
              </a:solidFill>
              <a:prstDash val="solid"/>
              <a:miter/>
            </a:ln>
          </p:spPr>
        </p:sp>
      </p:grpSp>
      <p:grpSp>
        <p:nvGrpSpPr>
          <p:cNvPr name="Group 23" id="23"/>
          <p:cNvGrpSpPr/>
          <p:nvPr/>
        </p:nvGrpSpPr>
        <p:grpSpPr>
          <a:xfrm rot="0">
            <a:off x="7048500" y="5238750"/>
            <a:ext cx="342900" cy="342900"/>
            <a:chOff x="0" y="0"/>
            <a:chExt cx="457200" cy="45720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457200" cy="457200"/>
            </a:xfrm>
            <a:custGeom>
              <a:avLst/>
              <a:gdLst/>
              <a:ahLst/>
              <a:cxnLst/>
              <a:rect r="r" b="b" t="t" l="l"/>
              <a:pathLst>
                <a:path h="457200" w="457200">
                  <a:moveTo>
                    <a:pt x="228600" y="0"/>
                  </a:moveTo>
                  <a:cubicBezTo>
                    <a:pt x="102348" y="0"/>
                    <a:pt x="0" y="102348"/>
                    <a:pt x="0" y="228600"/>
                  </a:cubicBezTo>
                  <a:cubicBezTo>
                    <a:pt x="0" y="354852"/>
                    <a:pt x="102348" y="457200"/>
                    <a:pt x="228600" y="457200"/>
                  </a:cubicBezTo>
                  <a:cubicBezTo>
                    <a:pt x="354852" y="457200"/>
                    <a:pt x="457200" y="354852"/>
                    <a:pt x="457200" y="228600"/>
                  </a:cubicBezTo>
                  <a:cubicBezTo>
                    <a:pt x="457200" y="102348"/>
                    <a:pt x="354852" y="0"/>
                    <a:pt x="228600" y="0"/>
                  </a:cubicBez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25" id="25"/>
          <p:cNvSpPr txBox="true"/>
          <p:nvPr/>
        </p:nvSpPr>
        <p:spPr>
          <a:xfrm rot="0">
            <a:off x="7048500" y="5267325"/>
            <a:ext cx="342900" cy="3142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47"/>
              </a:lnSpc>
              <a:spcBef>
                <a:spcPct val="0"/>
              </a:spcBef>
            </a:pPr>
            <a:r>
              <a:rPr lang="en-US" sz="2247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2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6858000" y="5667375"/>
            <a:ext cx="4572000" cy="2743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A2B4A"/>
                </a:solidFill>
                <a:latin typeface="Telegraf"/>
                <a:ea typeface="Telegraf"/>
                <a:cs typeface="Telegraf"/>
                <a:sym typeface="Telegraf"/>
              </a:rPr>
              <a:t>Frequency-Based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6953250" y="6105525"/>
            <a:ext cx="4381500" cy="53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5A6A7A"/>
                </a:solidFill>
                <a:latin typeface="Inter"/>
                <a:ea typeface="Inter"/>
                <a:cs typeface="Inter"/>
                <a:sym typeface="Inter"/>
              </a:rPr>
              <a:t>Works with count data,</a:t>
            </a:r>
          </a:p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5A6A7A"/>
                </a:solidFill>
                <a:latin typeface="Inter"/>
                <a:ea typeface="Inter"/>
                <a:cs typeface="Inter"/>
                <a:sym typeface="Inter"/>
              </a:rPr>
              <a:t>not raw measurements</a:t>
            </a:r>
          </a:p>
        </p:txBody>
      </p:sp>
      <p:grpSp>
        <p:nvGrpSpPr>
          <p:cNvPr name="Group 28" id="28"/>
          <p:cNvGrpSpPr/>
          <p:nvPr/>
        </p:nvGrpSpPr>
        <p:grpSpPr>
          <a:xfrm rot="0">
            <a:off x="12192000" y="4953000"/>
            <a:ext cx="4953000" cy="2095500"/>
            <a:chOff x="0" y="0"/>
            <a:chExt cx="6604000" cy="2794000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6604000" cy="2794000"/>
            </a:xfrm>
            <a:custGeom>
              <a:avLst/>
              <a:gdLst/>
              <a:ahLst/>
              <a:cxnLst/>
              <a:rect r="r" b="b" t="t" l="l"/>
              <a:pathLst>
                <a:path h="2794000" w="6604000">
                  <a:moveTo>
                    <a:pt x="279400" y="0"/>
                  </a:moveTo>
                  <a:lnTo>
                    <a:pt x="6324600" y="0"/>
                  </a:lnTo>
                  <a:cubicBezTo>
                    <a:pt x="6478908" y="0"/>
                    <a:pt x="6604000" y="125092"/>
                    <a:pt x="6604000" y="279400"/>
                  </a:cubicBezTo>
                  <a:lnTo>
                    <a:pt x="6604000" y="2514600"/>
                  </a:lnTo>
                  <a:cubicBezTo>
                    <a:pt x="6604000" y="2668908"/>
                    <a:pt x="6478908" y="2794000"/>
                    <a:pt x="6324600" y="2794000"/>
                  </a:cubicBezTo>
                  <a:lnTo>
                    <a:pt x="279400" y="2794000"/>
                  </a:lnTo>
                  <a:cubicBezTo>
                    <a:pt x="125092" y="2794000"/>
                    <a:pt x="0" y="2668908"/>
                    <a:pt x="0" y="2514600"/>
                  </a:cubicBezTo>
                  <a:lnTo>
                    <a:pt x="0" y="279400"/>
                  </a:lnTo>
                  <a:cubicBezTo>
                    <a:pt x="0" y="125092"/>
                    <a:pt x="125092" y="0"/>
                    <a:pt x="279400" y="0"/>
                  </a:cubicBezTo>
                  <a:close/>
                </a:path>
              </a:pathLst>
            </a:custGeom>
            <a:solidFill>
              <a:srgbClr val="FFFFFF"/>
            </a:solidFill>
            <a:ln w="9525" cap="sq">
              <a:solidFill>
                <a:srgbClr val="D0D8E4"/>
              </a:solidFill>
              <a:prstDash val="solid"/>
              <a:miter/>
            </a:ln>
          </p:spPr>
        </p:sp>
      </p:grpSp>
      <p:grpSp>
        <p:nvGrpSpPr>
          <p:cNvPr name="Group 30" id="30"/>
          <p:cNvGrpSpPr/>
          <p:nvPr/>
        </p:nvGrpSpPr>
        <p:grpSpPr>
          <a:xfrm rot="0">
            <a:off x="12573000" y="5238750"/>
            <a:ext cx="342900" cy="342900"/>
            <a:chOff x="0" y="0"/>
            <a:chExt cx="457200" cy="457200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457200" cy="457200"/>
            </a:xfrm>
            <a:custGeom>
              <a:avLst/>
              <a:gdLst/>
              <a:ahLst/>
              <a:cxnLst/>
              <a:rect r="r" b="b" t="t" l="l"/>
              <a:pathLst>
                <a:path h="457200" w="457200">
                  <a:moveTo>
                    <a:pt x="228600" y="0"/>
                  </a:moveTo>
                  <a:cubicBezTo>
                    <a:pt x="102348" y="0"/>
                    <a:pt x="0" y="102348"/>
                    <a:pt x="0" y="228600"/>
                  </a:cubicBezTo>
                  <a:cubicBezTo>
                    <a:pt x="0" y="354852"/>
                    <a:pt x="102348" y="457200"/>
                    <a:pt x="228600" y="457200"/>
                  </a:cubicBezTo>
                  <a:cubicBezTo>
                    <a:pt x="354852" y="457200"/>
                    <a:pt x="457200" y="354852"/>
                    <a:pt x="457200" y="228600"/>
                  </a:cubicBezTo>
                  <a:cubicBezTo>
                    <a:pt x="457200" y="102348"/>
                    <a:pt x="354852" y="0"/>
                    <a:pt x="228600" y="0"/>
                  </a:cubicBez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32" id="32"/>
          <p:cNvSpPr txBox="true"/>
          <p:nvPr/>
        </p:nvSpPr>
        <p:spPr>
          <a:xfrm rot="0">
            <a:off x="12573000" y="5267325"/>
            <a:ext cx="342900" cy="3142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47"/>
              </a:lnSpc>
              <a:spcBef>
                <a:spcPct val="0"/>
              </a:spcBef>
            </a:pPr>
            <a:r>
              <a:rPr lang="en-US" sz="2247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3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12382500" y="5667375"/>
            <a:ext cx="4572000" cy="2743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A2B4A"/>
                </a:solidFill>
                <a:latin typeface="Telegraf"/>
                <a:ea typeface="Telegraf"/>
                <a:cs typeface="Telegraf"/>
                <a:sym typeface="Telegraf"/>
              </a:rPr>
              <a:t>Categorical Variables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12477750" y="6105525"/>
            <a:ext cx="4381500" cy="53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5A6A7A"/>
                </a:solidFill>
                <a:latin typeface="Inter"/>
                <a:ea typeface="Inter"/>
                <a:cs typeface="Inter"/>
                <a:sym typeface="Inter"/>
              </a:rPr>
              <a:t>Designed for nominal</a:t>
            </a:r>
          </a:p>
          <a:p>
            <a:pPr algn="ctr" marL="0" indent="0" lvl="0">
              <a:lnSpc>
                <a:spcPts val="21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5A6A7A"/>
                </a:solidFill>
                <a:latin typeface="Inter"/>
                <a:ea typeface="Inter"/>
                <a:cs typeface="Inter"/>
                <a:sym typeface="Inter"/>
              </a:rPr>
              <a:t>and ordinal data</a:t>
            </a:r>
          </a:p>
        </p:txBody>
      </p:sp>
      <p:grpSp>
        <p:nvGrpSpPr>
          <p:cNvPr name="Group 35" id="35"/>
          <p:cNvGrpSpPr/>
          <p:nvPr/>
        </p:nvGrpSpPr>
        <p:grpSpPr>
          <a:xfrm rot="0">
            <a:off x="1143000" y="7429500"/>
            <a:ext cx="16002000" cy="666750"/>
            <a:chOff x="0" y="0"/>
            <a:chExt cx="21336000" cy="889000"/>
          </a:xfrm>
        </p:grpSpPr>
        <p:sp>
          <p:nvSpPr>
            <p:cNvPr name="Freeform 36" id="36"/>
            <p:cNvSpPr/>
            <p:nvPr/>
          </p:nvSpPr>
          <p:spPr>
            <a:xfrm flipH="false" flipV="false" rot="0">
              <a:off x="0" y="0"/>
              <a:ext cx="21336000" cy="889000"/>
            </a:xfrm>
            <a:custGeom>
              <a:avLst/>
              <a:gdLst/>
              <a:ahLst/>
              <a:cxnLst/>
              <a:rect r="r" b="b" t="t" l="l"/>
              <a:pathLst>
                <a:path h="889000" w="21336000">
                  <a:moveTo>
                    <a:pt x="88900" y="0"/>
                  </a:moveTo>
                  <a:lnTo>
                    <a:pt x="21247100" y="0"/>
                  </a:lnTo>
                  <a:cubicBezTo>
                    <a:pt x="21296198" y="0"/>
                    <a:pt x="21336000" y="39802"/>
                    <a:pt x="21336000" y="88900"/>
                  </a:cubicBezTo>
                  <a:lnTo>
                    <a:pt x="21336000" y="800100"/>
                  </a:lnTo>
                  <a:cubicBezTo>
                    <a:pt x="21336000" y="849198"/>
                    <a:pt x="21296198" y="889000"/>
                    <a:pt x="21247100" y="889000"/>
                  </a:cubicBezTo>
                  <a:lnTo>
                    <a:pt x="88900" y="889000"/>
                  </a:lnTo>
                  <a:cubicBezTo>
                    <a:pt x="39802" y="889000"/>
                    <a:pt x="0" y="849198"/>
                    <a:pt x="0" y="800100"/>
                  </a:cubicBezTo>
                  <a:lnTo>
                    <a:pt x="0" y="88900"/>
                  </a:lnTo>
                  <a:cubicBezTo>
                    <a:pt x="0" y="39802"/>
                    <a:pt x="39802" y="0"/>
                    <a:pt x="88900" y="0"/>
                  </a:cubicBezTo>
                  <a:close/>
                </a:path>
              </a:pathLst>
            </a:custGeom>
            <a:solidFill>
              <a:srgbClr val="EAF0FF"/>
            </a:solidFill>
          </p:spPr>
        </p:sp>
      </p:grpSp>
      <p:sp>
        <p:nvSpPr>
          <p:cNvPr name="TextBox 37" id="37"/>
          <p:cNvSpPr txBox="true"/>
          <p:nvPr/>
        </p:nvSpPr>
        <p:spPr>
          <a:xfrm rot="0">
            <a:off x="2476500" y="7667625"/>
            <a:ext cx="13335000" cy="212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5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3A6BC5"/>
                </a:solidFill>
                <a:latin typeface="Inter"/>
                <a:ea typeface="Inter"/>
                <a:cs typeface="Inter"/>
                <a:sym typeface="Inter"/>
              </a:rPr>
              <a:t>Chi-Square answers: "Is the pattern in my categorical data real or just random chance?"</a:t>
            </a:r>
          </a:p>
        </p:txBody>
      </p:sp>
      <p:grpSp>
        <p:nvGrpSpPr>
          <p:cNvPr name="Group 38" id="38"/>
          <p:cNvGrpSpPr/>
          <p:nvPr/>
        </p:nvGrpSpPr>
        <p:grpSpPr>
          <a:xfrm rot="0">
            <a:off x="0" y="10239375"/>
            <a:ext cx="18288000" cy="47625"/>
            <a:chOff x="0" y="0"/>
            <a:chExt cx="24384000" cy="63500"/>
          </a:xfrm>
        </p:grpSpPr>
        <p:sp>
          <p:nvSpPr>
            <p:cNvPr name="Freeform 39" id="39"/>
            <p:cNvSpPr/>
            <p:nvPr/>
          </p:nvSpPr>
          <p:spPr>
            <a:xfrm flipH="false" flipV="false" rot="0">
              <a:off x="0" y="0"/>
              <a:ext cx="24384000" cy="63500"/>
            </a:xfrm>
            <a:custGeom>
              <a:avLst/>
              <a:gdLst/>
              <a:ahLst/>
              <a:cxnLst/>
              <a:rect r="r" b="b" t="t" l="l"/>
              <a:pathLst>
                <a:path h="63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63500"/>
                  </a:lnTo>
                  <a:lnTo>
                    <a:pt x="0" y="63500"/>
                  </a:lnTo>
                  <a:close/>
                </a:path>
              </a:pathLst>
            </a:custGeom>
            <a:solidFill>
              <a:srgbClr val="3A6BC5"/>
            </a:solidFill>
          </p:spPr>
        </p:sp>
      </p:grp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952500"/>
            <a:chOff x="0" y="0"/>
            <a:chExt cx="24384000" cy="127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143000" y="247650"/>
            <a:ext cx="13335000" cy="462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32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Types of Chi-Square Tests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2476500" y="1219200"/>
            <a:ext cx="13335000" cy="2336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70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5A6A7A"/>
                </a:solidFill>
                <a:latin typeface="Inter"/>
                <a:ea typeface="Inter"/>
                <a:cs typeface="Inter"/>
                <a:sym typeface="Inter"/>
              </a:rPr>
              <a:t>Two main applications of the Chi-Square statistic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143000" y="1809750"/>
            <a:ext cx="7810500" cy="5524500"/>
            <a:chOff x="0" y="0"/>
            <a:chExt cx="10414000" cy="73660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0414000" cy="7366000"/>
            </a:xfrm>
            <a:custGeom>
              <a:avLst/>
              <a:gdLst/>
              <a:ahLst/>
              <a:cxnLst/>
              <a:rect r="r" b="b" t="t" l="l"/>
              <a:pathLst>
                <a:path h="7366000" w="10414000">
                  <a:moveTo>
                    <a:pt x="736600" y="0"/>
                  </a:moveTo>
                  <a:lnTo>
                    <a:pt x="9677400" y="0"/>
                  </a:lnTo>
                  <a:cubicBezTo>
                    <a:pt x="10084213" y="0"/>
                    <a:pt x="10414000" y="329787"/>
                    <a:pt x="10414000" y="736600"/>
                  </a:cubicBezTo>
                  <a:lnTo>
                    <a:pt x="10414000" y="6629400"/>
                  </a:lnTo>
                  <a:cubicBezTo>
                    <a:pt x="10414000" y="7036213"/>
                    <a:pt x="10084213" y="7366000"/>
                    <a:pt x="9677400" y="7366000"/>
                  </a:cubicBezTo>
                  <a:lnTo>
                    <a:pt x="736600" y="7366000"/>
                  </a:lnTo>
                  <a:cubicBezTo>
                    <a:pt x="329787" y="7366000"/>
                    <a:pt x="0" y="7036213"/>
                    <a:pt x="0" y="6629400"/>
                  </a:cubicBezTo>
                  <a:lnTo>
                    <a:pt x="0" y="736600"/>
                  </a:lnTo>
                  <a:cubicBezTo>
                    <a:pt x="0" y="329787"/>
                    <a:pt x="329787" y="0"/>
                    <a:pt x="736600" y="0"/>
                  </a:cubicBezTo>
                  <a:close/>
                </a:path>
              </a:pathLst>
            </a:custGeom>
            <a:solidFill>
              <a:srgbClr val="F5F7FA"/>
            </a:solidFill>
          </p:spPr>
        </p:sp>
      </p:grpSp>
      <p:grpSp>
        <p:nvGrpSpPr>
          <p:cNvPr name="Group 8" id="8"/>
          <p:cNvGrpSpPr/>
          <p:nvPr/>
        </p:nvGrpSpPr>
        <p:grpSpPr>
          <a:xfrm rot="0">
            <a:off x="1143000" y="1809750"/>
            <a:ext cx="7810500" cy="76200"/>
            <a:chOff x="0" y="0"/>
            <a:chExt cx="10414000" cy="1016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0414000" cy="101600"/>
            </a:xfrm>
            <a:custGeom>
              <a:avLst/>
              <a:gdLst/>
              <a:ahLst/>
              <a:cxnLst/>
              <a:rect r="r" b="b" t="t" l="l"/>
              <a:pathLst>
                <a:path h="101600" w="10414000">
                  <a:moveTo>
                    <a:pt x="0" y="0"/>
                  </a:moveTo>
                  <a:lnTo>
                    <a:pt x="10414000" y="0"/>
                  </a:lnTo>
                  <a:lnTo>
                    <a:pt x="10414000" y="101600"/>
                  </a:lnTo>
                  <a:lnTo>
                    <a:pt x="0" y="101600"/>
                  </a:lnTo>
                  <a:close/>
                </a:path>
              </a:pathLst>
            </a:custGeom>
            <a:solidFill>
              <a:srgbClr val="2C7A4B"/>
            </a:solid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1428750" y="2133600"/>
            <a:ext cx="72390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A2B4A"/>
                </a:solidFill>
                <a:latin typeface="Telegraf"/>
                <a:ea typeface="Telegraf"/>
                <a:cs typeface="Telegraf"/>
                <a:sym typeface="Telegraf"/>
              </a:rPr>
              <a:t>Goodness-of-Fit Test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428750" y="2676525"/>
            <a:ext cx="7239000" cy="1879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400"/>
              </a:lnSpc>
              <a:spcBef>
                <a:spcPct val="0"/>
              </a:spcBef>
            </a:pPr>
            <a:r>
              <a:rPr lang="en-US" sz="1400" strike="noStrike" u="none">
                <a:solidFill>
                  <a:srgbClr val="2C7A4B"/>
                </a:solidFill>
                <a:latin typeface="Inter"/>
                <a:ea typeface="Inter"/>
                <a:cs typeface="Inter"/>
                <a:sym typeface="Inter"/>
              </a:rPr>
              <a:t>One variable, one sample</a:t>
            </a:r>
          </a:p>
        </p:txBody>
      </p:sp>
      <p:sp>
        <p:nvSpPr>
          <p:cNvPr name="AutoShape 12" id="12"/>
          <p:cNvSpPr/>
          <p:nvPr/>
        </p:nvSpPr>
        <p:spPr>
          <a:xfrm>
            <a:off x="1524000" y="3095625"/>
            <a:ext cx="7048500" cy="0"/>
          </a:xfrm>
          <a:prstGeom prst="line">
            <a:avLst/>
          </a:prstGeom>
          <a:ln cap="rnd" w="9525">
            <a:solidFill>
              <a:srgbClr val="D0D8E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3" id="13"/>
          <p:cNvSpPr txBox="true"/>
          <p:nvPr/>
        </p:nvSpPr>
        <p:spPr>
          <a:xfrm rot="0">
            <a:off x="1428750" y="3352800"/>
            <a:ext cx="7239000" cy="166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299"/>
              </a:lnSpc>
              <a:spcBef>
                <a:spcPct val="0"/>
              </a:spcBef>
            </a:pPr>
            <a:r>
              <a:rPr lang="en-US" b="true" sz="1299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Purpose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428750" y="3609975"/>
            <a:ext cx="7239000" cy="5619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5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Tests whether observed frequencies</a:t>
            </a:r>
          </a:p>
          <a:p>
            <a:pPr algn="ctr" marL="0" indent="0" lvl="0">
              <a:lnSpc>
                <a:spcPts val="225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match an expected distribution</a:t>
            </a:r>
          </a:p>
        </p:txBody>
      </p:sp>
      <p:sp>
        <p:nvSpPr>
          <p:cNvPr name="AutoShape 15" id="15"/>
          <p:cNvSpPr/>
          <p:nvPr/>
        </p:nvSpPr>
        <p:spPr>
          <a:xfrm>
            <a:off x="1524000" y="4381500"/>
            <a:ext cx="7048500" cy="0"/>
          </a:xfrm>
          <a:prstGeom prst="line">
            <a:avLst/>
          </a:prstGeom>
          <a:ln cap="rnd" w="9525">
            <a:solidFill>
              <a:srgbClr val="D0D8E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6" id="16"/>
          <p:cNvSpPr txBox="true"/>
          <p:nvPr/>
        </p:nvSpPr>
        <p:spPr>
          <a:xfrm rot="0">
            <a:off x="1428750" y="4591050"/>
            <a:ext cx="7239000" cy="166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299"/>
              </a:lnSpc>
              <a:spcBef>
                <a:spcPct val="0"/>
              </a:spcBef>
            </a:pPr>
            <a:r>
              <a:rPr lang="en-US" b="true" sz="1299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Example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428750" y="4895850"/>
            <a:ext cx="7239000" cy="5619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5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Is browser usage equally distributed</a:t>
            </a:r>
          </a:p>
          <a:p>
            <a:pPr algn="ctr" marL="0" indent="0" lvl="0">
              <a:lnSpc>
                <a:spcPts val="225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among Chrome, Firefox, Safari, Edge?</a:t>
            </a:r>
          </a:p>
        </p:txBody>
      </p:sp>
      <p:sp>
        <p:nvSpPr>
          <p:cNvPr name="AutoShape 18" id="18"/>
          <p:cNvSpPr/>
          <p:nvPr/>
        </p:nvSpPr>
        <p:spPr>
          <a:xfrm>
            <a:off x="1524000" y="5667375"/>
            <a:ext cx="7048500" cy="0"/>
          </a:xfrm>
          <a:prstGeom prst="line">
            <a:avLst/>
          </a:prstGeom>
          <a:ln cap="rnd" w="9525">
            <a:solidFill>
              <a:srgbClr val="D0D8E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9" id="19"/>
          <p:cNvSpPr txBox="true"/>
          <p:nvPr/>
        </p:nvSpPr>
        <p:spPr>
          <a:xfrm rot="0">
            <a:off x="1428750" y="5876925"/>
            <a:ext cx="7239000" cy="166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299"/>
              </a:lnSpc>
              <a:spcBef>
                <a:spcPct val="0"/>
              </a:spcBef>
            </a:pPr>
            <a:r>
              <a:rPr lang="en-US" b="true" sz="1299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Hypotheses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428750" y="6248400"/>
            <a:ext cx="7239000" cy="600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H0: Distribution matches expected</a:t>
            </a:r>
          </a:p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H1: Distribution differs from expected</a:t>
            </a:r>
          </a:p>
        </p:txBody>
      </p:sp>
      <p:grpSp>
        <p:nvGrpSpPr>
          <p:cNvPr name="Group 21" id="21"/>
          <p:cNvGrpSpPr/>
          <p:nvPr/>
        </p:nvGrpSpPr>
        <p:grpSpPr>
          <a:xfrm rot="0">
            <a:off x="9334500" y="1809750"/>
            <a:ext cx="7810500" cy="5524500"/>
            <a:chOff x="0" y="0"/>
            <a:chExt cx="10414000" cy="736600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10414000" cy="7366000"/>
            </a:xfrm>
            <a:custGeom>
              <a:avLst/>
              <a:gdLst/>
              <a:ahLst/>
              <a:cxnLst/>
              <a:rect r="r" b="b" t="t" l="l"/>
              <a:pathLst>
                <a:path h="7366000" w="10414000">
                  <a:moveTo>
                    <a:pt x="736600" y="0"/>
                  </a:moveTo>
                  <a:lnTo>
                    <a:pt x="9677400" y="0"/>
                  </a:lnTo>
                  <a:cubicBezTo>
                    <a:pt x="10084213" y="0"/>
                    <a:pt x="10414000" y="329787"/>
                    <a:pt x="10414000" y="736600"/>
                  </a:cubicBezTo>
                  <a:lnTo>
                    <a:pt x="10414000" y="6629400"/>
                  </a:lnTo>
                  <a:cubicBezTo>
                    <a:pt x="10414000" y="7036213"/>
                    <a:pt x="10084213" y="7366000"/>
                    <a:pt x="9677400" y="7366000"/>
                  </a:cubicBezTo>
                  <a:lnTo>
                    <a:pt x="736600" y="7366000"/>
                  </a:lnTo>
                  <a:cubicBezTo>
                    <a:pt x="329787" y="7366000"/>
                    <a:pt x="0" y="7036213"/>
                    <a:pt x="0" y="6629400"/>
                  </a:cubicBezTo>
                  <a:lnTo>
                    <a:pt x="0" y="736600"/>
                  </a:lnTo>
                  <a:cubicBezTo>
                    <a:pt x="0" y="329787"/>
                    <a:pt x="329787" y="0"/>
                    <a:pt x="736600" y="0"/>
                  </a:cubicBezTo>
                  <a:close/>
                </a:path>
              </a:pathLst>
            </a:custGeom>
            <a:solidFill>
              <a:srgbClr val="F5F7FA"/>
            </a:solidFill>
          </p:spPr>
        </p:sp>
      </p:grpSp>
      <p:grpSp>
        <p:nvGrpSpPr>
          <p:cNvPr name="Group 23" id="23"/>
          <p:cNvGrpSpPr/>
          <p:nvPr/>
        </p:nvGrpSpPr>
        <p:grpSpPr>
          <a:xfrm rot="0">
            <a:off x="9334500" y="1809750"/>
            <a:ext cx="7810500" cy="76200"/>
            <a:chOff x="0" y="0"/>
            <a:chExt cx="10414000" cy="10160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10414000" cy="101600"/>
            </a:xfrm>
            <a:custGeom>
              <a:avLst/>
              <a:gdLst/>
              <a:ahLst/>
              <a:cxnLst/>
              <a:rect r="r" b="b" t="t" l="l"/>
              <a:pathLst>
                <a:path h="101600" w="10414000">
                  <a:moveTo>
                    <a:pt x="0" y="0"/>
                  </a:moveTo>
                  <a:lnTo>
                    <a:pt x="10414000" y="0"/>
                  </a:lnTo>
                  <a:lnTo>
                    <a:pt x="10414000" y="101600"/>
                  </a:lnTo>
                  <a:lnTo>
                    <a:pt x="0" y="101600"/>
                  </a:ln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25" id="25"/>
          <p:cNvSpPr txBox="true"/>
          <p:nvPr/>
        </p:nvSpPr>
        <p:spPr>
          <a:xfrm rot="0">
            <a:off x="9620250" y="2133600"/>
            <a:ext cx="7239000" cy="313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1A2B4A"/>
                </a:solidFill>
                <a:latin typeface="Telegraf"/>
                <a:ea typeface="Telegraf"/>
                <a:cs typeface="Telegraf"/>
                <a:sym typeface="Telegraf"/>
              </a:rPr>
              <a:t>Test of Independence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9620250" y="2676525"/>
            <a:ext cx="7239000" cy="1879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400"/>
              </a:lnSpc>
              <a:spcBef>
                <a:spcPct val="0"/>
              </a:spcBef>
            </a:pPr>
            <a:r>
              <a:rPr lang="en-US" sz="1400" strike="noStrike" u="none">
                <a:solidFill>
                  <a:srgbClr val="3A6BC5"/>
                </a:solidFill>
                <a:latin typeface="Inter"/>
                <a:ea typeface="Inter"/>
                <a:cs typeface="Inter"/>
                <a:sym typeface="Inter"/>
              </a:rPr>
              <a:t>Two variables, one sample</a:t>
            </a:r>
          </a:p>
        </p:txBody>
      </p:sp>
      <p:sp>
        <p:nvSpPr>
          <p:cNvPr name="AutoShape 27" id="27"/>
          <p:cNvSpPr/>
          <p:nvPr/>
        </p:nvSpPr>
        <p:spPr>
          <a:xfrm>
            <a:off x="9715500" y="3095625"/>
            <a:ext cx="7048500" cy="0"/>
          </a:xfrm>
          <a:prstGeom prst="line">
            <a:avLst/>
          </a:prstGeom>
          <a:ln cap="rnd" w="9525">
            <a:solidFill>
              <a:srgbClr val="D0D8E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28" id="28"/>
          <p:cNvSpPr txBox="true"/>
          <p:nvPr/>
        </p:nvSpPr>
        <p:spPr>
          <a:xfrm rot="0">
            <a:off x="9620250" y="3352800"/>
            <a:ext cx="7239000" cy="166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299"/>
              </a:lnSpc>
              <a:spcBef>
                <a:spcPct val="0"/>
              </a:spcBef>
            </a:pPr>
            <a:r>
              <a:rPr lang="en-US" b="true" sz="1299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Purpose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9620250" y="3609975"/>
            <a:ext cx="7239000" cy="5619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5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Tests whether two categorical</a:t>
            </a:r>
          </a:p>
          <a:p>
            <a:pPr algn="ctr" marL="0" indent="0" lvl="0">
              <a:lnSpc>
                <a:spcPts val="225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variables are related or independent</a:t>
            </a:r>
          </a:p>
        </p:txBody>
      </p:sp>
      <p:sp>
        <p:nvSpPr>
          <p:cNvPr name="AutoShape 30" id="30"/>
          <p:cNvSpPr/>
          <p:nvPr/>
        </p:nvSpPr>
        <p:spPr>
          <a:xfrm>
            <a:off x="9715500" y="4381500"/>
            <a:ext cx="7048500" cy="0"/>
          </a:xfrm>
          <a:prstGeom prst="line">
            <a:avLst/>
          </a:prstGeom>
          <a:ln cap="rnd" w="9525">
            <a:solidFill>
              <a:srgbClr val="D0D8E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31" id="31"/>
          <p:cNvSpPr txBox="true"/>
          <p:nvPr/>
        </p:nvSpPr>
        <p:spPr>
          <a:xfrm rot="0">
            <a:off x="9620250" y="4591050"/>
            <a:ext cx="7239000" cy="166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299"/>
              </a:lnSpc>
              <a:spcBef>
                <a:spcPct val="0"/>
              </a:spcBef>
            </a:pPr>
            <a:r>
              <a:rPr lang="en-US" b="true" sz="1299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Example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9620250" y="4895850"/>
            <a:ext cx="7239000" cy="5619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5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Is there a relationship between</a:t>
            </a:r>
          </a:p>
          <a:p>
            <a:pPr algn="ctr" marL="0" indent="0" lvl="0">
              <a:lnSpc>
                <a:spcPts val="225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department and preferred OS?</a:t>
            </a:r>
          </a:p>
        </p:txBody>
      </p:sp>
      <p:sp>
        <p:nvSpPr>
          <p:cNvPr name="AutoShape 33" id="33"/>
          <p:cNvSpPr/>
          <p:nvPr/>
        </p:nvSpPr>
        <p:spPr>
          <a:xfrm>
            <a:off x="9715500" y="5667375"/>
            <a:ext cx="7048500" cy="0"/>
          </a:xfrm>
          <a:prstGeom prst="line">
            <a:avLst/>
          </a:prstGeom>
          <a:ln cap="rnd" w="9525">
            <a:solidFill>
              <a:srgbClr val="D0D8E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34" id="34"/>
          <p:cNvSpPr txBox="true"/>
          <p:nvPr/>
        </p:nvSpPr>
        <p:spPr>
          <a:xfrm rot="0">
            <a:off x="9620250" y="5876925"/>
            <a:ext cx="7239000" cy="166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299"/>
              </a:lnSpc>
              <a:spcBef>
                <a:spcPct val="0"/>
              </a:spcBef>
            </a:pPr>
            <a:r>
              <a:rPr lang="en-US" b="true" sz="1299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Hypotheses</a:t>
            </a:r>
          </a:p>
        </p:txBody>
      </p:sp>
      <p:sp>
        <p:nvSpPr>
          <p:cNvPr name="TextBox 35" id="35"/>
          <p:cNvSpPr txBox="true"/>
          <p:nvPr/>
        </p:nvSpPr>
        <p:spPr>
          <a:xfrm rot="0">
            <a:off x="9620250" y="6248400"/>
            <a:ext cx="7239000" cy="600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H0: Variables are independent</a:t>
            </a:r>
          </a:p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H1: Variables are associated</a:t>
            </a:r>
          </a:p>
        </p:txBody>
      </p:sp>
      <p:grpSp>
        <p:nvGrpSpPr>
          <p:cNvPr name="Group 36" id="36"/>
          <p:cNvGrpSpPr/>
          <p:nvPr/>
        </p:nvGrpSpPr>
        <p:grpSpPr>
          <a:xfrm rot="0">
            <a:off x="1143000" y="7715250"/>
            <a:ext cx="16002000" cy="666750"/>
            <a:chOff x="0" y="0"/>
            <a:chExt cx="21336000" cy="889000"/>
          </a:xfrm>
        </p:grpSpPr>
        <p:sp>
          <p:nvSpPr>
            <p:cNvPr name="Freeform 37" id="37"/>
            <p:cNvSpPr/>
            <p:nvPr/>
          </p:nvSpPr>
          <p:spPr>
            <a:xfrm flipH="false" flipV="false" rot="0">
              <a:off x="0" y="0"/>
              <a:ext cx="21336000" cy="889000"/>
            </a:xfrm>
            <a:custGeom>
              <a:avLst/>
              <a:gdLst/>
              <a:ahLst/>
              <a:cxnLst/>
              <a:rect r="r" b="b" t="t" l="l"/>
              <a:pathLst>
                <a:path h="889000" w="21336000">
                  <a:moveTo>
                    <a:pt x="88900" y="0"/>
                  </a:moveTo>
                  <a:lnTo>
                    <a:pt x="21247100" y="0"/>
                  </a:lnTo>
                  <a:cubicBezTo>
                    <a:pt x="21296198" y="0"/>
                    <a:pt x="21336000" y="39802"/>
                    <a:pt x="21336000" y="88900"/>
                  </a:cubicBezTo>
                  <a:lnTo>
                    <a:pt x="21336000" y="800100"/>
                  </a:lnTo>
                  <a:cubicBezTo>
                    <a:pt x="21336000" y="849198"/>
                    <a:pt x="21296198" y="889000"/>
                    <a:pt x="21247100" y="889000"/>
                  </a:cubicBezTo>
                  <a:lnTo>
                    <a:pt x="88900" y="889000"/>
                  </a:lnTo>
                  <a:cubicBezTo>
                    <a:pt x="39802" y="889000"/>
                    <a:pt x="0" y="849198"/>
                    <a:pt x="0" y="800100"/>
                  </a:cubicBezTo>
                  <a:lnTo>
                    <a:pt x="0" y="88900"/>
                  </a:lnTo>
                  <a:cubicBezTo>
                    <a:pt x="0" y="39802"/>
                    <a:pt x="39802" y="0"/>
                    <a:pt x="88900" y="0"/>
                  </a:cubicBezTo>
                  <a:close/>
                </a:path>
              </a:pathLst>
            </a:custGeom>
            <a:solidFill>
              <a:srgbClr val="EAF0FF"/>
            </a:solidFill>
          </p:spPr>
        </p:sp>
      </p:grpSp>
      <p:sp>
        <p:nvSpPr>
          <p:cNvPr name="TextBox 38" id="38"/>
          <p:cNvSpPr txBox="true"/>
          <p:nvPr/>
        </p:nvSpPr>
        <p:spPr>
          <a:xfrm rot="0">
            <a:off x="2476500" y="7953375"/>
            <a:ext cx="13335000" cy="212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5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3A6BC5"/>
                </a:solidFill>
                <a:latin typeface="Inter"/>
                <a:ea typeface="Inter"/>
                <a:cs typeface="Inter"/>
                <a:sym typeface="Inter"/>
              </a:rPr>
              <a:t>Both tests use the same X² formula but differ in design: one variable vs two variables</a:t>
            </a:r>
          </a:p>
        </p:txBody>
      </p:sp>
      <p:grpSp>
        <p:nvGrpSpPr>
          <p:cNvPr name="Group 39" id="39"/>
          <p:cNvGrpSpPr/>
          <p:nvPr/>
        </p:nvGrpSpPr>
        <p:grpSpPr>
          <a:xfrm rot="0">
            <a:off x="0" y="10239375"/>
            <a:ext cx="18288000" cy="47625"/>
            <a:chOff x="0" y="0"/>
            <a:chExt cx="24384000" cy="63500"/>
          </a:xfrm>
        </p:grpSpPr>
        <p:sp>
          <p:nvSpPr>
            <p:cNvPr name="Freeform 40" id="40"/>
            <p:cNvSpPr/>
            <p:nvPr/>
          </p:nvSpPr>
          <p:spPr>
            <a:xfrm flipH="false" flipV="false" rot="0">
              <a:off x="0" y="0"/>
              <a:ext cx="24384000" cy="63500"/>
            </a:xfrm>
            <a:custGeom>
              <a:avLst/>
              <a:gdLst/>
              <a:ahLst/>
              <a:cxnLst/>
              <a:rect r="r" b="b" t="t" l="l"/>
              <a:pathLst>
                <a:path h="635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63500"/>
                  </a:lnTo>
                  <a:lnTo>
                    <a:pt x="0" y="63500"/>
                  </a:lnTo>
                  <a:close/>
                </a:path>
              </a:pathLst>
            </a:custGeom>
            <a:solidFill>
              <a:srgbClr val="3A6BC5"/>
            </a:solidFill>
          </p:spPr>
        </p:sp>
      </p:grp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952500"/>
            <a:chOff x="0" y="0"/>
            <a:chExt cx="24384000" cy="127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143000" y="247650"/>
            <a:ext cx="15240000" cy="462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32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Goodness-of-Fit Test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143000" y="2657475"/>
            <a:ext cx="15240000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072"/>
              </a:lnSpc>
              <a:spcBef>
                <a:spcPct val="0"/>
              </a:spcBef>
            </a:pPr>
            <a:r>
              <a:rPr lang="en-US" sz="256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Does the observed frequency distribution match what we expected?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952500" y="3333750"/>
            <a:ext cx="8001000" cy="4286250"/>
            <a:chOff x="0" y="0"/>
            <a:chExt cx="10668000" cy="57150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0668000" cy="5715000"/>
            </a:xfrm>
            <a:custGeom>
              <a:avLst/>
              <a:gdLst/>
              <a:ahLst/>
              <a:cxnLst/>
              <a:rect r="r" b="b" t="t" l="l"/>
              <a:pathLst>
                <a:path h="5715000" w="10668000">
                  <a:moveTo>
                    <a:pt x="466725" y="0"/>
                  </a:moveTo>
                  <a:lnTo>
                    <a:pt x="10201275" y="0"/>
                  </a:lnTo>
                  <a:cubicBezTo>
                    <a:pt x="10459040" y="0"/>
                    <a:pt x="10668000" y="255869"/>
                    <a:pt x="10668000" y="571500"/>
                  </a:cubicBezTo>
                  <a:lnTo>
                    <a:pt x="10668000" y="5143500"/>
                  </a:lnTo>
                  <a:cubicBezTo>
                    <a:pt x="10668000" y="5459131"/>
                    <a:pt x="10459040" y="5715000"/>
                    <a:pt x="10201275" y="5715000"/>
                  </a:cubicBezTo>
                  <a:lnTo>
                    <a:pt x="466725" y="5715000"/>
                  </a:lnTo>
                  <a:cubicBezTo>
                    <a:pt x="208960" y="5715000"/>
                    <a:pt x="0" y="5459131"/>
                    <a:pt x="0" y="5143500"/>
                  </a:cubicBezTo>
                  <a:lnTo>
                    <a:pt x="0" y="571500"/>
                  </a:lnTo>
                  <a:cubicBezTo>
                    <a:pt x="0" y="255869"/>
                    <a:pt x="208960" y="0"/>
                    <a:pt x="466725" y="0"/>
                  </a:cubicBezTo>
                  <a:close/>
                </a:path>
              </a:pathLst>
            </a:custGeom>
            <a:solidFill>
              <a:srgbClr val="E8ECF0"/>
            </a:solidFill>
          </p:spPr>
        </p:sp>
      </p:grpSp>
      <p:sp>
        <p:nvSpPr>
          <p:cNvPr name="TextBox 8" id="8"/>
          <p:cNvSpPr txBox="true"/>
          <p:nvPr/>
        </p:nvSpPr>
        <p:spPr>
          <a:xfrm rot="0">
            <a:off x="1238250" y="3609975"/>
            <a:ext cx="7429500" cy="36182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838"/>
              </a:lnSpc>
              <a:spcBef>
                <a:spcPct val="0"/>
              </a:spcBef>
            </a:pPr>
            <a:r>
              <a:rPr lang="en-US" b="true" sz="3024" strike="noStrike" u="none">
                <a:solidFill>
                  <a:srgbClr val="2D2D2D"/>
                </a:solidFill>
                <a:latin typeface="Inter Bold"/>
                <a:ea typeface="Inter Bold"/>
                <a:cs typeface="Inter Bold"/>
                <a:sym typeface="Inter Bold"/>
              </a:rPr>
              <a:t>Example: Expected Equal Distribution</a:t>
            </a:r>
          </a:p>
          <a:p>
            <a:pPr algn="ctr" marL="0" indent="0" lvl="0">
              <a:lnSpc>
                <a:spcPts val="4838"/>
              </a:lnSpc>
              <a:spcBef>
                <a:spcPct val="0"/>
              </a:spcBef>
            </a:pPr>
          </a:p>
          <a:p>
            <a:pPr algn="ctr" marL="0" indent="0" lvl="0">
              <a:lnSpc>
                <a:spcPts val="4838"/>
              </a:lnSpc>
              <a:spcBef>
                <a:spcPct val="0"/>
              </a:spcBef>
            </a:pPr>
            <a:r>
              <a:rPr lang="en-US" sz="3024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If 300 users choose between 3 browsers,</a:t>
            </a:r>
          </a:p>
          <a:p>
            <a:pPr algn="ctr" marL="0" indent="0" lvl="0">
              <a:lnSpc>
                <a:spcPts val="4838"/>
              </a:lnSpc>
              <a:spcBef>
                <a:spcPct val="0"/>
              </a:spcBef>
            </a:pPr>
            <a:r>
              <a:rPr lang="en-US" sz="3024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we expect 100 users per browser.</a:t>
            </a:r>
          </a:p>
          <a:p>
            <a:pPr algn="ctr" marL="0" indent="0" lvl="0">
              <a:lnSpc>
                <a:spcPts val="4838"/>
              </a:lnSpc>
              <a:spcBef>
                <a:spcPct val="0"/>
              </a:spcBef>
            </a:pPr>
          </a:p>
          <a:p>
            <a:pPr algn="ctr" marL="0" indent="0" lvl="0">
              <a:lnSpc>
                <a:spcPts val="4838"/>
              </a:lnSpc>
              <a:spcBef>
                <a:spcPct val="0"/>
              </a:spcBef>
            </a:pPr>
            <a:r>
              <a:rPr lang="en-US" sz="3024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Do the observed counts match?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9334500" y="3333750"/>
            <a:ext cx="8001000" cy="4286250"/>
            <a:chOff x="0" y="0"/>
            <a:chExt cx="10668000" cy="57150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10668000" cy="5715000"/>
            </a:xfrm>
            <a:custGeom>
              <a:avLst/>
              <a:gdLst/>
              <a:ahLst/>
              <a:cxnLst/>
              <a:rect r="r" b="b" t="t" l="l"/>
              <a:pathLst>
                <a:path h="5715000" w="10668000">
                  <a:moveTo>
                    <a:pt x="466725" y="0"/>
                  </a:moveTo>
                  <a:lnTo>
                    <a:pt x="10201275" y="0"/>
                  </a:lnTo>
                  <a:cubicBezTo>
                    <a:pt x="10459040" y="0"/>
                    <a:pt x="10668000" y="255869"/>
                    <a:pt x="10668000" y="571500"/>
                  </a:cubicBezTo>
                  <a:lnTo>
                    <a:pt x="10668000" y="5143500"/>
                  </a:lnTo>
                  <a:cubicBezTo>
                    <a:pt x="10668000" y="5459131"/>
                    <a:pt x="10459040" y="5715000"/>
                    <a:pt x="10201275" y="5715000"/>
                  </a:cubicBezTo>
                  <a:lnTo>
                    <a:pt x="466725" y="5715000"/>
                  </a:lnTo>
                  <a:cubicBezTo>
                    <a:pt x="208960" y="5715000"/>
                    <a:pt x="0" y="5459131"/>
                    <a:pt x="0" y="5143500"/>
                  </a:cubicBezTo>
                  <a:lnTo>
                    <a:pt x="0" y="571500"/>
                  </a:lnTo>
                  <a:cubicBezTo>
                    <a:pt x="0" y="255869"/>
                    <a:pt x="208960" y="0"/>
                    <a:pt x="466725" y="0"/>
                  </a:cubicBezTo>
                  <a:close/>
                </a:path>
              </a:pathLst>
            </a:custGeom>
            <a:solidFill>
              <a:srgbClr val="EEF3FA"/>
            </a:solidFill>
          </p:spPr>
        </p:sp>
      </p:grpSp>
      <p:sp>
        <p:nvSpPr>
          <p:cNvPr name="TextBox 11" id="11"/>
          <p:cNvSpPr txBox="true"/>
          <p:nvPr/>
        </p:nvSpPr>
        <p:spPr>
          <a:xfrm rot="0">
            <a:off x="9620250" y="3533775"/>
            <a:ext cx="7429500" cy="37672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346"/>
              </a:lnSpc>
              <a:spcBef>
                <a:spcPct val="0"/>
              </a:spcBef>
            </a:pPr>
            <a:r>
              <a:rPr lang="en-US" b="true" sz="2716" strike="noStrike" u="none">
                <a:solidFill>
                  <a:srgbClr val="2D2D2D"/>
                </a:solidFill>
                <a:latin typeface="Inter Bold"/>
                <a:ea typeface="Inter Bold"/>
                <a:cs typeface="Inter Bold"/>
                <a:sym typeface="Inter Bold"/>
              </a:rPr>
              <a:t>Key Idea</a:t>
            </a:r>
          </a:p>
          <a:p>
            <a:pPr algn="ctr" marL="0" indent="0" lvl="0">
              <a:lnSpc>
                <a:spcPts val="4346"/>
              </a:lnSpc>
              <a:spcBef>
                <a:spcPct val="0"/>
              </a:spcBef>
            </a:pPr>
          </a:p>
          <a:p>
            <a:pPr algn="ctr" marL="0" indent="0" lvl="0">
              <a:lnSpc>
                <a:spcPts val="4346"/>
              </a:lnSpc>
              <a:spcBef>
                <a:spcPct val="0"/>
              </a:spcBef>
            </a:pPr>
            <a:r>
              <a:rPr lang="en-US" sz="2716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Compare ONE categorical variable</a:t>
            </a:r>
          </a:p>
          <a:p>
            <a:pPr algn="ctr" marL="0" indent="0" lvl="0">
              <a:lnSpc>
                <a:spcPts val="4346"/>
              </a:lnSpc>
              <a:spcBef>
                <a:spcPct val="0"/>
              </a:spcBef>
            </a:pPr>
            <a:r>
              <a:rPr lang="en-US" sz="2716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against a known or hypothesized</a:t>
            </a:r>
          </a:p>
          <a:p>
            <a:pPr algn="ctr" marL="0" indent="0" lvl="0">
              <a:lnSpc>
                <a:spcPts val="4346"/>
              </a:lnSpc>
              <a:spcBef>
                <a:spcPct val="0"/>
              </a:spcBef>
            </a:pPr>
            <a:r>
              <a:rPr lang="en-US" sz="2716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distribution.</a:t>
            </a:r>
          </a:p>
          <a:p>
            <a:pPr algn="ctr" marL="0" indent="0" lvl="0">
              <a:lnSpc>
                <a:spcPts val="4346"/>
              </a:lnSpc>
              <a:spcBef>
                <a:spcPct val="0"/>
              </a:spcBef>
            </a:pPr>
          </a:p>
          <a:p>
            <a:pPr algn="ctr" marL="0" indent="0" lvl="0">
              <a:lnSpc>
                <a:spcPts val="4346"/>
              </a:lnSpc>
              <a:spcBef>
                <a:spcPct val="0"/>
              </a:spcBef>
            </a:pPr>
            <a:r>
              <a:rPr lang="en-US" sz="2716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One variable, multiple categories.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2476500" y="8143875"/>
            <a:ext cx="13335000" cy="212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5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3A6BC5"/>
                </a:solidFill>
                <a:latin typeface="Inter"/>
                <a:ea typeface="Inter"/>
                <a:cs typeface="Inter"/>
                <a:sym typeface="Inter"/>
              </a:rPr>
              <a:t>Goodness-of-Fit tests whether a single categorical variable follows an expected pattern.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1143000" y="7905750"/>
            <a:ext cx="16002000" cy="666750"/>
            <a:chOff x="0" y="0"/>
            <a:chExt cx="21336000" cy="8890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21336000" cy="889000"/>
            </a:xfrm>
            <a:custGeom>
              <a:avLst/>
              <a:gdLst/>
              <a:ahLst/>
              <a:cxnLst/>
              <a:rect r="r" b="b" t="t" l="l"/>
              <a:pathLst>
                <a:path h="889000" w="21336000">
                  <a:moveTo>
                    <a:pt x="88900" y="0"/>
                  </a:moveTo>
                  <a:lnTo>
                    <a:pt x="21247100" y="0"/>
                  </a:lnTo>
                  <a:cubicBezTo>
                    <a:pt x="21296198" y="0"/>
                    <a:pt x="21336000" y="39802"/>
                    <a:pt x="21336000" y="88900"/>
                  </a:cubicBezTo>
                  <a:lnTo>
                    <a:pt x="21336000" y="800100"/>
                  </a:lnTo>
                  <a:cubicBezTo>
                    <a:pt x="21336000" y="849198"/>
                    <a:pt x="21296198" y="889000"/>
                    <a:pt x="21247100" y="889000"/>
                  </a:cubicBezTo>
                  <a:lnTo>
                    <a:pt x="88900" y="889000"/>
                  </a:lnTo>
                  <a:cubicBezTo>
                    <a:pt x="39802" y="889000"/>
                    <a:pt x="0" y="849198"/>
                    <a:pt x="0" y="800100"/>
                  </a:cubicBezTo>
                  <a:lnTo>
                    <a:pt x="0" y="88900"/>
                  </a:lnTo>
                  <a:cubicBezTo>
                    <a:pt x="0" y="39802"/>
                    <a:pt x="39802" y="0"/>
                    <a:pt x="88900" y="0"/>
                  </a:cubicBezTo>
                  <a:close/>
                </a:path>
              </a:pathLst>
            </a:custGeom>
            <a:solidFill>
              <a:srgbClr val="EAF0FF"/>
            </a:solidFill>
          </p:spPr>
        </p:sp>
      </p:grp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952500"/>
            <a:chOff x="0" y="0"/>
            <a:chExt cx="24384000" cy="127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143000" y="247650"/>
            <a:ext cx="15240000" cy="462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32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Example: Password Strength Categories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2476500" y="3352800"/>
            <a:ext cx="1333500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72"/>
              </a:lnSpc>
              <a:spcBef>
                <a:spcPct val="0"/>
              </a:spcBef>
            </a:pPr>
            <a:r>
              <a:rPr lang="en-US" sz="2060" strike="noStrike" u="none">
                <a:solidFill>
                  <a:srgbClr val="6B7B8F"/>
                </a:solidFill>
                <a:latin typeface="Inter"/>
                <a:ea typeface="Inter"/>
                <a:cs typeface="Inter"/>
                <a:sym typeface="Inter"/>
              </a:rPr>
              <a:t>A security audit expects passwords to be equally distributed across strength categories.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2476500" y="3857625"/>
            <a:ext cx="13335000" cy="762000"/>
            <a:chOff x="0" y="0"/>
            <a:chExt cx="17780000" cy="10160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7780000" cy="1016000"/>
            </a:xfrm>
            <a:custGeom>
              <a:avLst/>
              <a:gdLst/>
              <a:ahLst/>
              <a:cxnLst/>
              <a:rect r="r" b="b" t="t" l="l"/>
              <a:pathLst>
                <a:path h="1016000" w="17780000">
                  <a:moveTo>
                    <a:pt x="0" y="0"/>
                  </a:moveTo>
                  <a:lnTo>
                    <a:pt x="17780000" y="0"/>
                  </a:lnTo>
                  <a:lnTo>
                    <a:pt x="17780000" y="1016000"/>
                  </a:lnTo>
                  <a:lnTo>
                    <a:pt x="0" y="1016000"/>
                  </a:ln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8" id="8"/>
          <p:cNvSpPr txBox="true"/>
          <p:nvPr/>
        </p:nvSpPr>
        <p:spPr>
          <a:xfrm rot="0">
            <a:off x="2667000" y="4086225"/>
            <a:ext cx="4191000" cy="3409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547"/>
              </a:lnSpc>
              <a:spcBef>
                <a:spcPct val="0"/>
              </a:spcBef>
            </a:pPr>
            <a:r>
              <a:rPr lang="en-US" b="true" sz="2547" strike="noStrike" u="none">
                <a:solidFill>
                  <a:srgbClr val="FFFFFF"/>
                </a:solidFill>
                <a:latin typeface="Inter Bold"/>
                <a:ea typeface="Inter Bold"/>
                <a:cs typeface="Inter Bold"/>
                <a:sym typeface="Inter Bold"/>
              </a:rPr>
              <a:t>Category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7048500" y="4086225"/>
            <a:ext cx="4191000" cy="3409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547"/>
              </a:lnSpc>
              <a:spcBef>
                <a:spcPct val="0"/>
              </a:spcBef>
            </a:pPr>
            <a:r>
              <a:rPr lang="en-US" b="true" sz="2547" strike="noStrike" u="none">
                <a:solidFill>
                  <a:srgbClr val="FFFFFF"/>
                </a:solidFill>
                <a:latin typeface="Inter Bold"/>
                <a:ea typeface="Inter Bold"/>
                <a:cs typeface="Inter Bold"/>
                <a:sym typeface="Inter Bold"/>
              </a:rPr>
              <a:t>Observed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1430000" y="4086225"/>
            <a:ext cx="4191000" cy="3409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547"/>
              </a:lnSpc>
              <a:spcBef>
                <a:spcPct val="0"/>
              </a:spcBef>
            </a:pPr>
            <a:r>
              <a:rPr lang="en-US" b="true" sz="2547" strike="noStrike" u="none">
                <a:solidFill>
                  <a:srgbClr val="FFFFFF"/>
                </a:solidFill>
                <a:latin typeface="Inter Bold"/>
                <a:ea typeface="Inter Bold"/>
                <a:cs typeface="Inter Bold"/>
                <a:sym typeface="Inter Bold"/>
              </a:rPr>
              <a:t>Expected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2476500" y="4619625"/>
            <a:ext cx="13335000" cy="762000"/>
            <a:chOff x="0" y="0"/>
            <a:chExt cx="17780000" cy="10160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7780000" cy="1016000"/>
            </a:xfrm>
            <a:custGeom>
              <a:avLst/>
              <a:gdLst/>
              <a:ahLst/>
              <a:cxnLst/>
              <a:rect r="r" b="b" t="t" l="l"/>
              <a:pathLst>
                <a:path h="1016000" w="17780000">
                  <a:moveTo>
                    <a:pt x="0" y="0"/>
                  </a:moveTo>
                  <a:lnTo>
                    <a:pt x="17780000" y="0"/>
                  </a:lnTo>
                  <a:lnTo>
                    <a:pt x="17780000" y="1016000"/>
                  </a:lnTo>
                  <a:lnTo>
                    <a:pt x="0" y="1016000"/>
                  </a:lnTo>
                  <a:close/>
                </a:path>
              </a:pathLst>
            </a:custGeom>
            <a:solidFill>
              <a:srgbClr val="F8F9FB"/>
            </a:solidFill>
          </p:spPr>
        </p:sp>
      </p:grpSp>
      <p:sp>
        <p:nvSpPr>
          <p:cNvPr name="TextBox 13" id="13"/>
          <p:cNvSpPr txBox="true"/>
          <p:nvPr/>
        </p:nvSpPr>
        <p:spPr>
          <a:xfrm rot="0">
            <a:off x="2667000" y="4848225"/>
            <a:ext cx="4191000" cy="3409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547"/>
              </a:lnSpc>
              <a:spcBef>
                <a:spcPct val="0"/>
              </a:spcBef>
            </a:pPr>
            <a:r>
              <a:rPr lang="en-US" sz="2547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Weak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7048500" y="4848225"/>
            <a:ext cx="4191000" cy="3409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547"/>
              </a:lnSpc>
              <a:spcBef>
                <a:spcPct val="0"/>
              </a:spcBef>
            </a:pPr>
            <a:r>
              <a:rPr lang="en-US" sz="2547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85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1430000" y="4848225"/>
            <a:ext cx="4191000" cy="3409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547"/>
              </a:lnSpc>
              <a:spcBef>
                <a:spcPct val="0"/>
              </a:spcBef>
            </a:pPr>
            <a:r>
              <a:rPr lang="en-US" sz="2547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100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2476500" y="5381625"/>
            <a:ext cx="13335000" cy="762000"/>
            <a:chOff x="0" y="0"/>
            <a:chExt cx="17780000" cy="1016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7780000" cy="1016000"/>
            </a:xfrm>
            <a:custGeom>
              <a:avLst/>
              <a:gdLst/>
              <a:ahLst/>
              <a:cxnLst/>
              <a:rect r="r" b="b" t="t" l="l"/>
              <a:pathLst>
                <a:path h="1016000" w="17780000">
                  <a:moveTo>
                    <a:pt x="0" y="0"/>
                  </a:moveTo>
                  <a:lnTo>
                    <a:pt x="17780000" y="0"/>
                  </a:lnTo>
                  <a:lnTo>
                    <a:pt x="17780000" y="1016000"/>
                  </a:lnTo>
                  <a:lnTo>
                    <a:pt x="0" y="101600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TextBox 18" id="18"/>
          <p:cNvSpPr txBox="true"/>
          <p:nvPr/>
        </p:nvSpPr>
        <p:spPr>
          <a:xfrm rot="0">
            <a:off x="2667000" y="5610225"/>
            <a:ext cx="4191000" cy="3409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547"/>
              </a:lnSpc>
              <a:spcBef>
                <a:spcPct val="0"/>
              </a:spcBef>
            </a:pPr>
            <a:r>
              <a:rPr lang="en-US" sz="2547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Medium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7048500" y="5610225"/>
            <a:ext cx="4191000" cy="3409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547"/>
              </a:lnSpc>
              <a:spcBef>
                <a:spcPct val="0"/>
              </a:spcBef>
            </a:pPr>
            <a:r>
              <a:rPr lang="en-US" sz="2547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120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1430000" y="5610225"/>
            <a:ext cx="4191000" cy="3409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547"/>
              </a:lnSpc>
              <a:spcBef>
                <a:spcPct val="0"/>
              </a:spcBef>
            </a:pPr>
            <a:r>
              <a:rPr lang="en-US" sz="2547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100</a:t>
            </a:r>
          </a:p>
        </p:txBody>
      </p:sp>
      <p:grpSp>
        <p:nvGrpSpPr>
          <p:cNvPr name="Group 21" id="21"/>
          <p:cNvGrpSpPr/>
          <p:nvPr/>
        </p:nvGrpSpPr>
        <p:grpSpPr>
          <a:xfrm rot="0">
            <a:off x="2476500" y="6143625"/>
            <a:ext cx="13335000" cy="762000"/>
            <a:chOff x="0" y="0"/>
            <a:chExt cx="17780000" cy="101600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17780000" cy="1016000"/>
            </a:xfrm>
            <a:custGeom>
              <a:avLst/>
              <a:gdLst/>
              <a:ahLst/>
              <a:cxnLst/>
              <a:rect r="r" b="b" t="t" l="l"/>
              <a:pathLst>
                <a:path h="1016000" w="17780000">
                  <a:moveTo>
                    <a:pt x="0" y="0"/>
                  </a:moveTo>
                  <a:lnTo>
                    <a:pt x="17780000" y="0"/>
                  </a:lnTo>
                  <a:lnTo>
                    <a:pt x="17780000" y="1016000"/>
                  </a:lnTo>
                  <a:lnTo>
                    <a:pt x="0" y="1016000"/>
                  </a:lnTo>
                  <a:close/>
                </a:path>
              </a:pathLst>
            </a:custGeom>
            <a:solidFill>
              <a:srgbClr val="F8F9FB"/>
            </a:solidFill>
          </p:spPr>
        </p:sp>
      </p:grpSp>
      <p:sp>
        <p:nvSpPr>
          <p:cNvPr name="TextBox 23" id="23"/>
          <p:cNvSpPr txBox="true"/>
          <p:nvPr/>
        </p:nvSpPr>
        <p:spPr>
          <a:xfrm rot="0">
            <a:off x="2667000" y="6372225"/>
            <a:ext cx="4191000" cy="3409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547"/>
              </a:lnSpc>
              <a:spcBef>
                <a:spcPct val="0"/>
              </a:spcBef>
            </a:pPr>
            <a:r>
              <a:rPr lang="en-US" sz="2547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Strong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7048500" y="6372225"/>
            <a:ext cx="4191000" cy="3409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547"/>
              </a:lnSpc>
              <a:spcBef>
                <a:spcPct val="0"/>
              </a:spcBef>
            </a:pPr>
            <a:r>
              <a:rPr lang="en-US" sz="2547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95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11430000" y="6372225"/>
            <a:ext cx="4191000" cy="3409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547"/>
              </a:lnSpc>
              <a:spcBef>
                <a:spcPct val="0"/>
              </a:spcBef>
            </a:pPr>
            <a:r>
              <a:rPr lang="en-US" sz="2547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100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2476500" y="7124700"/>
            <a:ext cx="13335000" cy="7506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071"/>
              </a:lnSpc>
              <a:spcBef>
                <a:spcPct val="0"/>
              </a:spcBef>
            </a:pPr>
            <a:r>
              <a:rPr lang="en-US" sz="2047" strike="noStrike" u="none">
                <a:solidFill>
                  <a:srgbClr val="3A6BC5"/>
                </a:solidFill>
                <a:latin typeface="Inter"/>
                <a:ea typeface="Inter"/>
                <a:cs typeface="Inter"/>
                <a:sym typeface="Inter"/>
              </a:rPr>
              <a:t>Question: Is the difference between observed and expected</a:t>
            </a:r>
          </a:p>
          <a:p>
            <a:pPr algn="ctr" marL="0" indent="0" lvl="0">
              <a:lnSpc>
                <a:spcPts val="3071"/>
              </a:lnSpc>
              <a:spcBef>
                <a:spcPct val="0"/>
              </a:spcBef>
            </a:pPr>
            <a:r>
              <a:rPr lang="en-US" sz="2047" strike="noStrike" u="none">
                <a:solidFill>
                  <a:srgbClr val="3A6BC5"/>
                </a:solidFill>
                <a:latin typeface="Inter"/>
                <a:ea typeface="Inter"/>
                <a:cs typeface="Inter"/>
                <a:sym typeface="Inter"/>
              </a:rPr>
              <a:t>large enough to conclude passwords are NOT equally distributed?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952500"/>
            <a:chOff x="0" y="0"/>
            <a:chExt cx="24384000" cy="127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1A2B4A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4857750" y="6134100"/>
            <a:ext cx="8572500" cy="476250"/>
            <a:chOff x="0" y="0"/>
            <a:chExt cx="11430000" cy="635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1430000" cy="635000"/>
            </a:xfrm>
            <a:custGeom>
              <a:avLst/>
              <a:gdLst/>
              <a:ahLst/>
              <a:cxnLst/>
              <a:rect r="r" b="b" t="t" l="l"/>
              <a:pathLst>
                <a:path h="635000" w="11430000">
                  <a:moveTo>
                    <a:pt x="0" y="0"/>
                  </a:moveTo>
                  <a:lnTo>
                    <a:pt x="11430000" y="0"/>
                  </a:lnTo>
                  <a:lnTo>
                    <a:pt x="11430000" y="635000"/>
                  </a:lnTo>
                  <a:lnTo>
                    <a:pt x="0" y="635000"/>
                  </a:lnTo>
                  <a:close/>
                </a:path>
              </a:pathLst>
            </a:custGeom>
            <a:solidFill>
              <a:srgbClr val="F8F9FB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4857750" y="6610350"/>
            <a:ext cx="8572500" cy="476250"/>
            <a:chOff x="0" y="0"/>
            <a:chExt cx="11430000" cy="6350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1430000" cy="635000"/>
            </a:xfrm>
            <a:custGeom>
              <a:avLst/>
              <a:gdLst/>
              <a:ahLst/>
              <a:cxnLst/>
              <a:rect r="r" b="b" t="t" l="l"/>
              <a:pathLst>
                <a:path h="635000" w="11430000">
                  <a:moveTo>
                    <a:pt x="0" y="0"/>
                  </a:moveTo>
                  <a:lnTo>
                    <a:pt x="11430000" y="0"/>
                  </a:lnTo>
                  <a:lnTo>
                    <a:pt x="11430000" y="635000"/>
                  </a:lnTo>
                  <a:lnTo>
                    <a:pt x="0" y="63500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TextBox 8" id="8"/>
          <p:cNvSpPr txBox="true"/>
          <p:nvPr/>
        </p:nvSpPr>
        <p:spPr>
          <a:xfrm rot="0">
            <a:off x="1143000" y="247650"/>
            <a:ext cx="15240000" cy="462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32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Test of Independence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7810500" y="5800725"/>
            <a:ext cx="2667000" cy="212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599"/>
              </a:lnSpc>
              <a:spcBef>
                <a:spcPct val="0"/>
              </a:spcBef>
            </a:pPr>
            <a:r>
              <a:rPr lang="en-US" b="true" sz="1599" strike="noStrike" u="none">
                <a:solidFill>
                  <a:srgbClr val="FFFFFF"/>
                </a:solidFill>
                <a:latin typeface="Inter Bold"/>
                <a:ea typeface="Inter Bold"/>
                <a:cs typeface="Inter Bold"/>
                <a:sym typeface="Inter Bold"/>
              </a:rPr>
              <a:t>Breach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0668000" y="5800725"/>
            <a:ext cx="2667000" cy="212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599"/>
              </a:lnSpc>
              <a:spcBef>
                <a:spcPct val="0"/>
              </a:spcBef>
            </a:pPr>
            <a:r>
              <a:rPr lang="en-US" b="true" sz="1599" strike="noStrike" u="none">
                <a:solidFill>
                  <a:srgbClr val="FFFFFF"/>
                </a:solidFill>
                <a:latin typeface="Inter Bold"/>
                <a:ea typeface="Inter Bold"/>
                <a:cs typeface="Inter Bold"/>
                <a:sym typeface="Inter Bold"/>
              </a:rPr>
              <a:t>No Breach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4953000" y="6276975"/>
            <a:ext cx="2667000" cy="212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599"/>
              </a:lnSpc>
              <a:spcBef>
                <a:spcPct val="0"/>
              </a:spcBef>
            </a:pPr>
            <a:r>
              <a:rPr lang="en-US" b="true" sz="1599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Mobile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7810500" y="6276975"/>
            <a:ext cx="2667000" cy="212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5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45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0668000" y="6276975"/>
            <a:ext cx="2667000" cy="212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5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55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4953000" y="6753225"/>
            <a:ext cx="2667000" cy="212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599"/>
              </a:lnSpc>
              <a:spcBef>
                <a:spcPct val="0"/>
              </a:spcBef>
            </a:pPr>
            <a:r>
              <a:rPr lang="en-US" b="true" sz="1599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Desktop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7810500" y="6753225"/>
            <a:ext cx="2667000" cy="212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5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30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0668000" y="6753225"/>
            <a:ext cx="2667000" cy="212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5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70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3429000" y="7934325"/>
            <a:ext cx="1143000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3A6BC5"/>
                </a:solidFill>
                <a:latin typeface="Inter"/>
                <a:ea typeface="Inter"/>
                <a:cs typeface="Inter"/>
                <a:sym typeface="Inter"/>
              </a:rPr>
              <a:t>Question: Is device type associated with security breach occurrence?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143000" y="2990850"/>
            <a:ext cx="15240000" cy="361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879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Are two categorical variables associated, or are they independent?</a:t>
            </a:r>
          </a:p>
        </p:txBody>
      </p:sp>
      <p:grpSp>
        <p:nvGrpSpPr>
          <p:cNvPr name="Group 19" id="19"/>
          <p:cNvGrpSpPr/>
          <p:nvPr/>
        </p:nvGrpSpPr>
        <p:grpSpPr>
          <a:xfrm rot="0">
            <a:off x="1524000" y="3943350"/>
            <a:ext cx="15240000" cy="1143000"/>
            <a:chOff x="0" y="0"/>
            <a:chExt cx="20320000" cy="15240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20320000" cy="1524000"/>
            </a:xfrm>
            <a:custGeom>
              <a:avLst/>
              <a:gdLst/>
              <a:ahLst/>
              <a:cxnLst/>
              <a:rect r="r" b="b" t="t" l="l"/>
              <a:pathLst>
                <a:path h="1524000" w="20320000">
                  <a:moveTo>
                    <a:pt x="152400" y="0"/>
                  </a:moveTo>
                  <a:lnTo>
                    <a:pt x="20167600" y="0"/>
                  </a:lnTo>
                  <a:cubicBezTo>
                    <a:pt x="20251769" y="0"/>
                    <a:pt x="20320000" y="68232"/>
                    <a:pt x="20320000" y="152400"/>
                  </a:cubicBezTo>
                  <a:lnTo>
                    <a:pt x="20320000" y="1371600"/>
                  </a:lnTo>
                  <a:cubicBezTo>
                    <a:pt x="20320000" y="1455768"/>
                    <a:pt x="20251769" y="1524000"/>
                    <a:pt x="20167600" y="1524000"/>
                  </a:cubicBezTo>
                  <a:lnTo>
                    <a:pt x="152400" y="1524000"/>
                  </a:lnTo>
                  <a:cubicBezTo>
                    <a:pt x="68232" y="1524000"/>
                    <a:pt x="0" y="1455768"/>
                    <a:pt x="0" y="1371600"/>
                  </a:cubicBezTo>
                  <a:lnTo>
                    <a:pt x="0" y="152400"/>
                  </a:lnTo>
                  <a:cubicBezTo>
                    <a:pt x="0" y="68232"/>
                    <a:pt x="68232" y="0"/>
                    <a:pt x="152400" y="0"/>
                  </a:cubicBezTo>
                  <a:close/>
                </a:path>
              </a:pathLst>
            </a:custGeom>
            <a:solidFill>
              <a:srgbClr val="EEF3FA"/>
            </a:solidFill>
          </p:spPr>
        </p:sp>
      </p:grpSp>
      <p:sp>
        <p:nvSpPr>
          <p:cNvPr name="TextBox 21" id="21"/>
          <p:cNvSpPr txBox="true"/>
          <p:nvPr/>
        </p:nvSpPr>
        <p:spPr>
          <a:xfrm rot="0">
            <a:off x="2476500" y="4352925"/>
            <a:ext cx="1333500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1A2B4A"/>
                </a:solidFill>
                <a:latin typeface="Inter"/>
                <a:ea typeface="Inter"/>
                <a:cs typeface="Inter"/>
                <a:sym typeface="Inter"/>
              </a:rPr>
              <a:t>Uses a contingency table (cross-tabulation) to compare frequencies across two variables.</a:t>
            </a:r>
          </a:p>
        </p:txBody>
      </p:sp>
      <p:grpSp>
        <p:nvGrpSpPr>
          <p:cNvPr name="Group 22" id="22"/>
          <p:cNvGrpSpPr/>
          <p:nvPr/>
        </p:nvGrpSpPr>
        <p:grpSpPr>
          <a:xfrm rot="0">
            <a:off x="4857750" y="5657850"/>
            <a:ext cx="8572500" cy="476250"/>
            <a:chOff x="0" y="0"/>
            <a:chExt cx="11430000" cy="63500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11430000" cy="635000"/>
            </a:xfrm>
            <a:custGeom>
              <a:avLst/>
              <a:gdLst/>
              <a:ahLst/>
              <a:cxnLst/>
              <a:rect r="r" b="b" t="t" l="l"/>
              <a:pathLst>
                <a:path h="635000" w="11430000">
                  <a:moveTo>
                    <a:pt x="0" y="0"/>
                  </a:moveTo>
                  <a:lnTo>
                    <a:pt x="11430000" y="0"/>
                  </a:lnTo>
                  <a:lnTo>
                    <a:pt x="11430000" y="635000"/>
                  </a:lnTo>
                  <a:lnTo>
                    <a:pt x="0" y="635000"/>
                  </a:ln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AutoShape 24" id="24"/>
          <p:cNvSpPr/>
          <p:nvPr/>
        </p:nvSpPr>
        <p:spPr>
          <a:xfrm>
            <a:off x="5897880" y="5143500"/>
            <a:ext cx="6492240" cy="0"/>
          </a:xfrm>
          <a:prstGeom prst="line">
            <a:avLst/>
          </a:prstGeom>
          <a:ln cap="flat" w="3810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952500"/>
            <a:chOff x="0" y="0"/>
            <a:chExt cx="24384000" cy="127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143000" y="247650"/>
            <a:ext cx="15240000" cy="462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32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Example: Device Type vs Security Breach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143000" y="3448050"/>
            <a:ext cx="1524000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6B7B8F"/>
                </a:solidFill>
                <a:latin typeface="Inter"/>
                <a:ea typeface="Inter"/>
                <a:cs typeface="Inter"/>
                <a:sym typeface="Inter"/>
              </a:rPr>
              <a:t>A company monitors 200 login attempts across mobile and desktop devices.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4381500" y="4410075"/>
            <a:ext cx="9525000" cy="571500"/>
            <a:chOff x="0" y="0"/>
            <a:chExt cx="12700000" cy="7620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700000" cy="762000"/>
            </a:xfrm>
            <a:custGeom>
              <a:avLst/>
              <a:gdLst/>
              <a:ahLst/>
              <a:cxnLst/>
              <a:rect r="r" b="b" t="t" l="l"/>
              <a:pathLst>
                <a:path h="762000" w="12700000">
                  <a:moveTo>
                    <a:pt x="0" y="0"/>
                  </a:moveTo>
                  <a:lnTo>
                    <a:pt x="12700000" y="0"/>
                  </a:lnTo>
                  <a:lnTo>
                    <a:pt x="12700000" y="762000"/>
                  </a:lnTo>
                  <a:lnTo>
                    <a:pt x="0" y="762000"/>
                  </a:ln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8" id="8"/>
          <p:cNvSpPr txBox="true"/>
          <p:nvPr/>
        </p:nvSpPr>
        <p:spPr>
          <a:xfrm rot="0">
            <a:off x="4476750" y="4581525"/>
            <a:ext cx="2190750" cy="245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b="true" sz="1800" strike="noStrike" u="none">
                <a:solidFill>
                  <a:srgbClr val="FFFFFF"/>
                </a:solidFill>
                <a:latin typeface="Inter Bold"/>
                <a:ea typeface="Inter Bold"/>
                <a:cs typeface="Inter Bold"/>
                <a:sym typeface="Inter Bold"/>
              </a:rPr>
              <a:t>Device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6858000" y="4581525"/>
            <a:ext cx="2190750" cy="245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b="true" sz="1800" strike="noStrike" u="none">
                <a:solidFill>
                  <a:srgbClr val="FFFFFF"/>
                </a:solidFill>
                <a:latin typeface="Inter Bold"/>
                <a:ea typeface="Inter Bold"/>
                <a:cs typeface="Inter Bold"/>
                <a:sym typeface="Inter Bold"/>
              </a:rPr>
              <a:t>Breach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9239250" y="4581525"/>
            <a:ext cx="2190750" cy="245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b="true" sz="1800" strike="noStrike" u="none">
                <a:solidFill>
                  <a:srgbClr val="FFFFFF"/>
                </a:solidFill>
                <a:latin typeface="Inter Bold"/>
                <a:ea typeface="Inter Bold"/>
                <a:cs typeface="Inter Bold"/>
                <a:sym typeface="Inter Bold"/>
              </a:rPr>
              <a:t>No Breach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1620500" y="4581525"/>
            <a:ext cx="2190750" cy="245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b="true" sz="1800" strike="noStrike" u="none">
                <a:solidFill>
                  <a:srgbClr val="FFFFFF"/>
                </a:solidFill>
                <a:latin typeface="Inter Bold"/>
                <a:ea typeface="Inter Bold"/>
                <a:cs typeface="Inter Bold"/>
                <a:sym typeface="Inter Bold"/>
              </a:rPr>
              <a:t>Total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4381500" y="4981575"/>
            <a:ext cx="9525000" cy="571500"/>
            <a:chOff x="0" y="0"/>
            <a:chExt cx="12700000" cy="7620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2700000" cy="762000"/>
            </a:xfrm>
            <a:custGeom>
              <a:avLst/>
              <a:gdLst/>
              <a:ahLst/>
              <a:cxnLst/>
              <a:rect r="r" b="b" t="t" l="l"/>
              <a:pathLst>
                <a:path h="762000" w="12700000">
                  <a:moveTo>
                    <a:pt x="0" y="0"/>
                  </a:moveTo>
                  <a:lnTo>
                    <a:pt x="12700000" y="0"/>
                  </a:lnTo>
                  <a:lnTo>
                    <a:pt x="12700000" y="762000"/>
                  </a:lnTo>
                  <a:lnTo>
                    <a:pt x="0" y="762000"/>
                  </a:lnTo>
                  <a:close/>
                </a:path>
              </a:pathLst>
            </a:custGeom>
            <a:solidFill>
              <a:srgbClr val="F8F9FB"/>
            </a:solidFill>
          </p:spPr>
        </p:sp>
      </p:grpSp>
      <p:sp>
        <p:nvSpPr>
          <p:cNvPr name="TextBox 14" id="14"/>
          <p:cNvSpPr txBox="true"/>
          <p:nvPr/>
        </p:nvSpPr>
        <p:spPr>
          <a:xfrm rot="0">
            <a:off x="4476750" y="5153025"/>
            <a:ext cx="2190750" cy="245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A2B4A"/>
                </a:solidFill>
                <a:latin typeface="Inter"/>
                <a:ea typeface="Inter"/>
                <a:cs typeface="Inter"/>
                <a:sym typeface="Inter"/>
              </a:rPr>
              <a:t>Mobile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6858000" y="5153025"/>
            <a:ext cx="2190750" cy="245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45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9239250" y="5153025"/>
            <a:ext cx="2190750" cy="245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55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1620500" y="5153025"/>
            <a:ext cx="2190750" cy="245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100</a:t>
            </a:r>
          </a:p>
        </p:txBody>
      </p:sp>
      <p:grpSp>
        <p:nvGrpSpPr>
          <p:cNvPr name="Group 18" id="18"/>
          <p:cNvGrpSpPr/>
          <p:nvPr/>
        </p:nvGrpSpPr>
        <p:grpSpPr>
          <a:xfrm rot="0">
            <a:off x="4381500" y="5553075"/>
            <a:ext cx="9525000" cy="571500"/>
            <a:chOff x="0" y="0"/>
            <a:chExt cx="12700000" cy="7620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12700000" cy="762000"/>
            </a:xfrm>
            <a:custGeom>
              <a:avLst/>
              <a:gdLst/>
              <a:ahLst/>
              <a:cxnLst/>
              <a:rect r="r" b="b" t="t" l="l"/>
              <a:pathLst>
                <a:path h="762000" w="12700000">
                  <a:moveTo>
                    <a:pt x="0" y="0"/>
                  </a:moveTo>
                  <a:lnTo>
                    <a:pt x="12700000" y="0"/>
                  </a:lnTo>
                  <a:lnTo>
                    <a:pt x="12700000" y="762000"/>
                  </a:lnTo>
                  <a:lnTo>
                    <a:pt x="0" y="76200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TextBox 20" id="20"/>
          <p:cNvSpPr txBox="true"/>
          <p:nvPr/>
        </p:nvSpPr>
        <p:spPr>
          <a:xfrm rot="0">
            <a:off x="4476750" y="5724525"/>
            <a:ext cx="2190750" cy="245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A2B4A"/>
                </a:solidFill>
                <a:latin typeface="Inter"/>
                <a:ea typeface="Inter"/>
                <a:cs typeface="Inter"/>
                <a:sym typeface="Inter"/>
              </a:rPr>
              <a:t>Desktop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6858000" y="5724525"/>
            <a:ext cx="2190750" cy="245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30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9239250" y="5724525"/>
            <a:ext cx="2190750" cy="245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70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1620500" y="5724525"/>
            <a:ext cx="2190750" cy="245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100</a:t>
            </a:r>
          </a:p>
        </p:txBody>
      </p:sp>
      <p:grpSp>
        <p:nvGrpSpPr>
          <p:cNvPr name="Group 24" id="24"/>
          <p:cNvGrpSpPr/>
          <p:nvPr/>
        </p:nvGrpSpPr>
        <p:grpSpPr>
          <a:xfrm rot="0">
            <a:off x="4381500" y="6124575"/>
            <a:ext cx="9525000" cy="571500"/>
            <a:chOff x="0" y="0"/>
            <a:chExt cx="12700000" cy="76200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12700000" cy="762000"/>
            </a:xfrm>
            <a:custGeom>
              <a:avLst/>
              <a:gdLst/>
              <a:ahLst/>
              <a:cxnLst/>
              <a:rect r="r" b="b" t="t" l="l"/>
              <a:pathLst>
                <a:path h="762000" w="12700000">
                  <a:moveTo>
                    <a:pt x="0" y="0"/>
                  </a:moveTo>
                  <a:lnTo>
                    <a:pt x="12700000" y="0"/>
                  </a:lnTo>
                  <a:lnTo>
                    <a:pt x="12700000" y="762000"/>
                  </a:lnTo>
                  <a:lnTo>
                    <a:pt x="0" y="762000"/>
                  </a:lnTo>
                  <a:close/>
                </a:path>
              </a:pathLst>
            </a:custGeom>
            <a:solidFill>
              <a:srgbClr val="E8ECF0"/>
            </a:solidFill>
          </p:spPr>
        </p:sp>
      </p:grpSp>
      <p:sp>
        <p:nvSpPr>
          <p:cNvPr name="TextBox 26" id="26"/>
          <p:cNvSpPr txBox="true"/>
          <p:nvPr/>
        </p:nvSpPr>
        <p:spPr>
          <a:xfrm rot="0">
            <a:off x="4476750" y="6296025"/>
            <a:ext cx="2190750" cy="245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A2B4A"/>
                </a:solidFill>
                <a:latin typeface="Inter"/>
                <a:ea typeface="Inter"/>
                <a:cs typeface="Inter"/>
                <a:sym typeface="Inter"/>
              </a:rPr>
              <a:t>Total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6858000" y="6296025"/>
            <a:ext cx="2190750" cy="245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75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9239250" y="6296025"/>
            <a:ext cx="2190750" cy="245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125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11620500" y="6296025"/>
            <a:ext cx="2190750" cy="245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200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3429000" y="7458075"/>
            <a:ext cx="11430000" cy="333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63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3A6BC5"/>
                </a:solidFill>
                <a:latin typeface="Inter"/>
                <a:ea typeface="Inter"/>
                <a:cs typeface="Inter"/>
                <a:sym typeface="Inter"/>
              </a:rPr>
              <a:t>Is the breach rate significantly different between mobile and desktop users?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952500"/>
            <a:chOff x="0" y="0"/>
            <a:chExt cx="24384000" cy="127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143000" y="247650"/>
            <a:ext cx="15240000" cy="462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32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Observed vs Expected Frequencies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524000" y="3419475"/>
            <a:ext cx="1524000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72"/>
              </a:lnSpc>
              <a:spcBef>
                <a:spcPct val="0"/>
              </a:spcBef>
            </a:pPr>
            <a:r>
              <a:rPr lang="en-US" sz="2060" strike="noStrike" u="none">
                <a:solidFill>
                  <a:srgbClr val="6B7B8F"/>
                </a:solidFill>
                <a:latin typeface="Inter"/>
                <a:ea typeface="Inter"/>
                <a:cs typeface="Inter"/>
                <a:sym typeface="Inter"/>
              </a:rPr>
              <a:t>Expected frequencies assume NO association between variables (independence).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2000250" y="4076700"/>
            <a:ext cx="6858000" cy="2704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22"/>
              </a:lnSpc>
              <a:spcBef>
                <a:spcPct val="0"/>
              </a:spcBef>
            </a:pPr>
            <a:r>
              <a:rPr lang="en-US" b="true" sz="2022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Observed Frequencies</a:t>
            </a:r>
          </a:p>
        </p:txBody>
      </p:sp>
      <p:grpSp>
        <p:nvGrpSpPr>
          <p:cNvPr name="Group 7" id="7"/>
          <p:cNvGrpSpPr/>
          <p:nvPr/>
        </p:nvGrpSpPr>
        <p:grpSpPr>
          <a:xfrm rot="0">
            <a:off x="2000250" y="4476750"/>
            <a:ext cx="6858000" cy="666750"/>
            <a:chOff x="0" y="0"/>
            <a:chExt cx="9144000" cy="8890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9144000" cy="889000"/>
            </a:xfrm>
            <a:custGeom>
              <a:avLst/>
              <a:gdLst/>
              <a:ahLst/>
              <a:cxnLst/>
              <a:rect r="r" b="b" t="t" l="l"/>
              <a:pathLst>
                <a:path h="889000" w="9144000">
                  <a:moveTo>
                    <a:pt x="0" y="0"/>
                  </a:moveTo>
                  <a:lnTo>
                    <a:pt x="9144000" y="0"/>
                  </a:lnTo>
                  <a:lnTo>
                    <a:pt x="9144000" y="889000"/>
                  </a:lnTo>
                  <a:lnTo>
                    <a:pt x="0" y="889000"/>
                  </a:ln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9" id="9"/>
          <p:cNvSpPr txBox="true"/>
          <p:nvPr/>
        </p:nvSpPr>
        <p:spPr>
          <a:xfrm rot="0">
            <a:off x="2000250" y="4686300"/>
            <a:ext cx="2286000" cy="2228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647"/>
              </a:lnSpc>
              <a:spcBef>
                <a:spcPct val="0"/>
              </a:spcBef>
            </a:pPr>
            <a:r>
              <a:rPr lang="en-US" b="true" sz="1647" strike="noStrike" u="none">
                <a:solidFill>
                  <a:srgbClr val="FFFFFF"/>
                </a:solidFill>
                <a:latin typeface="Inter Bold"/>
                <a:ea typeface="Inter Bold"/>
                <a:cs typeface="Inter Bold"/>
                <a:sym typeface="Inter Bold"/>
              </a:rPr>
              <a:t>Device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4286250" y="4686300"/>
            <a:ext cx="2286000" cy="2228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647"/>
              </a:lnSpc>
              <a:spcBef>
                <a:spcPct val="0"/>
              </a:spcBef>
            </a:pPr>
            <a:r>
              <a:rPr lang="en-US" b="true" sz="1647" strike="noStrike" u="none">
                <a:solidFill>
                  <a:srgbClr val="FFFFFF"/>
                </a:solidFill>
                <a:latin typeface="Inter Bold"/>
                <a:ea typeface="Inter Bold"/>
                <a:cs typeface="Inter Bold"/>
                <a:sym typeface="Inter Bold"/>
              </a:rPr>
              <a:t>Breach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6572250" y="4686300"/>
            <a:ext cx="2286000" cy="2228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647"/>
              </a:lnSpc>
              <a:spcBef>
                <a:spcPct val="0"/>
              </a:spcBef>
            </a:pPr>
            <a:r>
              <a:rPr lang="en-US" b="true" sz="1647" strike="noStrike" u="none">
                <a:solidFill>
                  <a:srgbClr val="FFFFFF"/>
                </a:solidFill>
                <a:latin typeface="Inter Bold"/>
                <a:ea typeface="Inter Bold"/>
                <a:cs typeface="Inter Bold"/>
                <a:sym typeface="Inter Bold"/>
              </a:rPr>
              <a:t>No Breach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2000250" y="5143500"/>
            <a:ext cx="6858000" cy="666750"/>
            <a:chOff x="0" y="0"/>
            <a:chExt cx="9144000" cy="8890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9144000" cy="889000"/>
            </a:xfrm>
            <a:custGeom>
              <a:avLst/>
              <a:gdLst/>
              <a:ahLst/>
              <a:cxnLst/>
              <a:rect r="r" b="b" t="t" l="l"/>
              <a:pathLst>
                <a:path h="889000" w="9144000">
                  <a:moveTo>
                    <a:pt x="0" y="0"/>
                  </a:moveTo>
                  <a:lnTo>
                    <a:pt x="9144000" y="0"/>
                  </a:lnTo>
                  <a:lnTo>
                    <a:pt x="9144000" y="889000"/>
                  </a:lnTo>
                  <a:lnTo>
                    <a:pt x="0" y="889000"/>
                  </a:lnTo>
                  <a:close/>
                </a:path>
              </a:pathLst>
            </a:custGeom>
            <a:solidFill>
              <a:srgbClr val="F8F9FB"/>
            </a:solidFill>
          </p:spPr>
        </p:sp>
      </p:grpSp>
      <p:sp>
        <p:nvSpPr>
          <p:cNvPr name="TextBox 14" id="14"/>
          <p:cNvSpPr txBox="true"/>
          <p:nvPr/>
        </p:nvSpPr>
        <p:spPr>
          <a:xfrm rot="0">
            <a:off x="2000250" y="5372100"/>
            <a:ext cx="2286000" cy="2228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647"/>
              </a:lnSpc>
              <a:spcBef>
                <a:spcPct val="0"/>
              </a:spcBef>
            </a:pPr>
            <a:r>
              <a:rPr lang="en-US" sz="1647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Mobile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4286250" y="5372100"/>
            <a:ext cx="2286000" cy="2228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647"/>
              </a:lnSpc>
              <a:spcBef>
                <a:spcPct val="0"/>
              </a:spcBef>
            </a:pPr>
            <a:r>
              <a:rPr lang="en-US" sz="1647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45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6572250" y="5372100"/>
            <a:ext cx="2286000" cy="2228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647"/>
              </a:lnSpc>
              <a:spcBef>
                <a:spcPct val="0"/>
              </a:spcBef>
            </a:pPr>
            <a:r>
              <a:rPr lang="en-US" sz="1647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55</a:t>
            </a:r>
          </a:p>
        </p:txBody>
      </p:sp>
      <p:grpSp>
        <p:nvGrpSpPr>
          <p:cNvPr name="Group 17" id="17"/>
          <p:cNvGrpSpPr/>
          <p:nvPr/>
        </p:nvGrpSpPr>
        <p:grpSpPr>
          <a:xfrm rot="0">
            <a:off x="2000250" y="5810250"/>
            <a:ext cx="6858000" cy="666750"/>
            <a:chOff x="0" y="0"/>
            <a:chExt cx="9144000" cy="8890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9144000" cy="889000"/>
            </a:xfrm>
            <a:custGeom>
              <a:avLst/>
              <a:gdLst/>
              <a:ahLst/>
              <a:cxnLst/>
              <a:rect r="r" b="b" t="t" l="l"/>
              <a:pathLst>
                <a:path h="889000" w="9144000">
                  <a:moveTo>
                    <a:pt x="0" y="0"/>
                  </a:moveTo>
                  <a:lnTo>
                    <a:pt x="9144000" y="0"/>
                  </a:lnTo>
                  <a:lnTo>
                    <a:pt x="9144000" y="889000"/>
                  </a:lnTo>
                  <a:lnTo>
                    <a:pt x="0" y="88900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TextBox 19" id="19"/>
          <p:cNvSpPr txBox="true"/>
          <p:nvPr/>
        </p:nvSpPr>
        <p:spPr>
          <a:xfrm rot="0">
            <a:off x="2000250" y="6038850"/>
            <a:ext cx="2286000" cy="2228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647"/>
              </a:lnSpc>
              <a:spcBef>
                <a:spcPct val="0"/>
              </a:spcBef>
            </a:pPr>
            <a:r>
              <a:rPr lang="en-US" sz="1647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Desktop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4286250" y="6038850"/>
            <a:ext cx="2286000" cy="2228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647"/>
              </a:lnSpc>
              <a:spcBef>
                <a:spcPct val="0"/>
              </a:spcBef>
            </a:pPr>
            <a:r>
              <a:rPr lang="en-US" sz="1647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30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6572250" y="6038850"/>
            <a:ext cx="2286000" cy="2228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647"/>
              </a:lnSpc>
              <a:spcBef>
                <a:spcPct val="0"/>
              </a:spcBef>
            </a:pPr>
            <a:r>
              <a:rPr lang="en-US" sz="1647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70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9429750" y="4076700"/>
            <a:ext cx="6858000" cy="2704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22"/>
              </a:lnSpc>
              <a:spcBef>
                <a:spcPct val="0"/>
              </a:spcBef>
            </a:pPr>
            <a:r>
              <a:rPr lang="en-US" b="true" sz="2022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Expected Frequencies</a:t>
            </a:r>
          </a:p>
        </p:txBody>
      </p:sp>
      <p:grpSp>
        <p:nvGrpSpPr>
          <p:cNvPr name="Group 23" id="23"/>
          <p:cNvGrpSpPr/>
          <p:nvPr/>
        </p:nvGrpSpPr>
        <p:grpSpPr>
          <a:xfrm rot="0">
            <a:off x="9429750" y="4476750"/>
            <a:ext cx="6858000" cy="666750"/>
            <a:chOff x="0" y="0"/>
            <a:chExt cx="9144000" cy="88900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9144000" cy="889000"/>
            </a:xfrm>
            <a:custGeom>
              <a:avLst/>
              <a:gdLst/>
              <a:ahLst/>
              <a:cxnLst/>
              <a:rect r="r" b="b" t="t" l="l"/>
              <a:pathLst>
                <a:path h="889000" w="9144000">
                  <a:moveTo>
                    <a:pt x="0" y="0"/>
                  </a:moveTo>
                  <a:lnTo>
                    <a:pt x="9144000" y="0"/>
                  </a:lnTo>
                  <a:lnTo>
                    <a:pt x="9144000" y="889000"/>
                  </a:lnTo>
                  <a:lnTo>
                    <a:pt x="0" y="889000"/>
                  </a:lnTo>
                  <a:close/>
                </a:path>
              </a:pathLst>
            </a:custGeom>
            <a:solidFill>
              <a:srgbClr val="2C4A7C"/>
            </a:solidFill>
          </p:spPr>
        </p:sp>
      </p:grpSp>
      <p:sp>
        <p:nvSpPr>
          <p:cNvPr name="TextBox 25" id="25"/>
          <p:cNvSpPr txBox="true"/>
          <p:nvPr/>
        </p:nvSpPr>
        <p:spPr>
          <a:xfrm rot="0">
            <a:off x="9429750" y="4705350"/>
            <a:ext cx="2286000" cy="2228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647"/>
              </a:lnSpc>
              <a:spcBef>
                <a:spcPct val="0"/>
              </a:spcBef>
            </a:pPr>
            <a:r>
              <a:rPr lang="en-US" b="true" sz="1647" strike="noStrike" u="none">
                <a:solidFill>
                  <a:srgbClr val="FFFFFF"/>
                </a:solidFill>
                <a:latin typeface="Inter Bold"/>
                <a:ea typeface="Inter Bold"/>
                <a:cs typeface="Inter Bold"/>
                <a:sym typeface="Inter Bold"/>
              </a:rPr>
              <a:t>Device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1715750" y="4705350"/>
            <a:ext cx="2286000" cy="2228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647"/>
              </a:lnSpc>
              <a:spcBef>
                <a:spcPct val="0"/>
              </a:spcBef>
            </a:pPr>
            <a:r>
              <a:rPr lang="en-US" b="true" sz="1647" strike="noStrike" u="none">
                <a:solidFill>
                  <a:srgbClr val="FFFFFF"/>
                </a:solidFill>
                <a:latin typeface="Inter Bold"/>
                <a:ea typeface="Inter Bold"/>
                <a:cs typeface="Inter Bold"/>
                <a:sym typeface="Inter Bold"/>
              </a:rPr>
              <a:t>Breach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14001750" y="4705350"/>
            <a:ext cx="2286000" cy="2228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647"/>
              </a:lnSpc>
              <a:spcBef>
                <a:spcPct val="0"/>
              </a:spcBef>
            </a:pPr>
            <a:r>
              <a:rPr lang="en-US" b="true" sz="1647" strike="noStrike" u="none">
                <a:solidFill>
                  <a:srgbClr val="FFFFFF"/>
                </a:solidFill>
                <a:latin typeface="Inter Bold"/>
                <a:ea typeface="Inter Bold"/>
                <a:cs typeface="Inter Bold"/>
                <a:sym typeface="Inter Bold"/>
              </a:rPr>
              <a:t>No Breach</a:t>
            </a:r>
          </a:p>
        </p:txBody>
      </p:sp>
      <p:grpSp>
        <p:nvGrpSpPr>
          <p:cNvPr name="Group 28" id="28"/>
          <p:cNvGrpSpPr/>
          <p:nvPr/>
        </p:nvGrpSpPr>
        <p:grpSpPr>
          <a:xfrm rot="0">
            <a:off x="9429750" y="5143500"/>
            <a:ext cx="6858000" cy="666750"/>
            <a:chOff x="0" y="0"/>
            <a:chExt cx="9144000" cy="889000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9144000" cy="889000"/>
            </a:xfrm>
            <a:custGeom>
              <a:avLst/>
              <a:gdLst/>
              <a:ahLst/>
              <a:cxnLst/>
              <a:rect r="r" b="b" t="t" l="l"/>
              <a:pathLst>
                <a:path h="889000" w="9144000">
                  <a:moveTo>
                    <a:pt x="0" y="0"/>
                  </a:moveTo>
                  <a:lnTo>
                    <a:pt x="9144000" y="0"/>
                  </a:lnTo>
                  <a:lnTo>
                    <a:pt x="9144000" y="889000"/>
                  </a:lnTo>
                  <a:lnTo>
                    <a:pt x="0" y="889000"/>
                  </a:lnTo>
                  <a:close/>
                </a:path>
              </a:pathLst>
            </a:custGeom>
            <a:solidFill>
              <a:srgbClr val="F8F9FB"/>
            </a:solidFill>
          </p:spPr>
        </p:sp>
      </p:grpSp>
      <p:sp>
        <p:nvSpPr>
          <p:cNvPr name="TextBox 30" id="30"/>
          <p:cNvSpPr txBox="true"/>
          <p:nvPr/>
        </p:nvSpPr>
        <p:spPr>
          <a:xfrm rot="0">
            <a:off x="9429750" y="5372100"/>
            <a:ext cx="2286000" cy="2228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647"/>
              </a:lnSpc>
              <a:spcBef>
                <a:spcPct val="0"/>
              </a:spcBef>
            </a:pPr>
            <a:r>
              <a:rPr lang="en-US" sz="1647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Mobile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11715750" y="5372100"/>
            <a:ext cx="2286000" cy="2228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647"/>
              </a:lnSpc>
              <a:spcBef>
                <a:spcPct val="0"/>
              </a:spcBef>
            </a:pPr>
            <a:r>
              <a:rPr lang="en-US" sz="1647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37.5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14001750" y="5372100"/>
            <a:ext cx="2286000" cy="2228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647"/>
              </a:lnSpc>
              <a:spcBef>
                <a:spcPct val="0"/>
              </a:spcBef>
            </a:pPr>
            <a:r>
              <a:rPr lang="en-US" sz="1647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62.5</a:t>
            </a:r>
          </a:p>
        </p:txBody>
      </p:sp>
      <p:grpSp>
        <p:nvGrpSpPr>
          <p:cNvPr name="Group 33" id="33"/>
          <p:cNvGrpSpPr/>
          <p:nvPr/>
        </p:nvGrpSpPr>
        <p:grpSpPr>
          <a:xfrm rot="0">
            <a:off x="9429750" y="5810250"/>
            <a:ext cx="6858000" cy="666750"/>
            <a:chOff x="0" y="0"/>
            <a:chExt cx="9144000" cy="889000"/>
          </a:xfrm>
        </p:grpSpPr>
        <p:sp>
          <p:nvSpPr>
            <p:cNvPr name="Freeform 34" id="34"/>
            <p:cNvSpPr/>
            <p:nvPr/>
          </p:nvSpPr>
          <p:spPr>
            <a:xfrm flipH="false" flipV="false" rot="0">
              <a:off x="0" y="0"/>
              <a:ext cx="9144000" cy="889000"/>
            </a:xfrm>
            <a:custGeom>
              <a:avLst/>
              <a:gdLst/>
              <a:ahLst/>
              <a:cxnLst/>
              <a:rect r="r" b="b" t="t" l="l"/>
              <a:pathLst>
                <a:path h="889000" w="9144000">
                  <a:moveTo>
                    <a:pt x="0" y="0"/>
                  </a:moveTo>
                  <a:lnTo>
                    <a:pt x="9144000" y="0"/>
                  </a:lnTo>
                  <a:lnTo>
                    <a:pt x="9144000" y="889000"/>
                  </a:lnTo>
                  <a:lnTo>
                    <a:pt x="0" y="88900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TextBox 35" id="35"/>
          <p:cNvSpPr txBox="true"/>
          <p:nvPr/>
        </p:nvSpPr>
        <p:spPr>
          <a:xfrm rot="0">
            <a:off x="9429750" y="6038850"/>
            <a:ext cx="2286000" cy="2228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647"/>
              </a:lnSpc>
              <a:spcBef>
                <a:spcPct val="0"/>
              </a:spcBef>
            </a:pPr>
            <a:r>
              <a:rPr lang="en-US" sz="1647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Desktop</a:t>
            </a:r>
          </a:p>
        </p:txBody>
      </p:sp>
      <p:sp>
        <p:nvSpPr>
          <p:cNvPr name="TextBox 36" id="36"/>
          <p:cNvSpPr txBox="true"/>
          <p:nvPr/>
        </p:nvSpPr>
        <p:spPr>
          <a:xfrm rot="0">
            <a:off x="11715750" y="6038850"/>
            <a:ext cx="2286000" cy="2228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647"/>
              </a:lnSpc>
              <a:spcBef>
                <a:spcPct val="0"/>
              </a:spcBef>
            </a:pPr>
            <a:r>
              <a:rPr lang="en-US" sz="1647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37.5</a:t>
            </a:r>
          </a:p>
        </p:txBody>
      </p:sp>
      <p:sp>
        <p:nvSpPr>
          <p:cNvPr name="TextBox 37" id="37"/>
          <p:cNvSpPr txBox="true"/>
          <p:nvPr/>
        </p:nvSpPr>
        <p:spPr>
          <a:xfrm rot="0">
            <a:off x="14001750" y="6038850"/>
            <a:ext cx="2286000" cy="2228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647"/>
              </a:lnSpc>
              <a:spcBef>
                <a:spcPct val="0"/>
              </a:spcBef>
            </a:pPr>
            <a:r>
              <a:rPr lang="en-US" sz="1647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62.5</a:t>
            </a:r>
          </a:p>
        </p:txBody>
      </p:sp>
      <p:grpSp>
        <p:nvGrpSpPr>
          <p:cNvPr name="Group 38" id="38"/>
          <p:cNvGrpSpPr/>
          <p:nvPr/>
        </p:nvGrpSpPr>
        <p:grpSpPr>
          <a:xfrm rot="0">
            <a:off x="2000250" y="6953250"/>
            <a:ext cx="14287500" cy="857250"/>
            <a:chOff x="0" y="0"/>
            <a:chExt cx="19050000" cy="1143000"/>
          </a:xfrm>
        </p:grpSpPr>
        <p:sp>
          <p:nvSpPr>
            <p:cNvPr name="Freeform 39" id="39"/>
            <p:cNvSpPr/>
            <p:nvPr/>
          </p:nvSpPr>
          <p:spPr>
            <a:xfrm flipH="false" flipV="false" rot="0">
              <a:off x="0" y="0"/>
              <a:ext cx="19050000" cy="1143000"/>
            </a:xfrm>
            <a:custGeom>
              <a:avLst/>
              <a:gdLst/>
              <a:ahLst/>
              <a:cxnLst/>
              <a:rect r="r" b="b" t="t" l="l"/>
              <a:pathLst>
                <a:path h="1143000" w="19050000">
                  <a:moveTo>
                    <a:pt x="95250" y="0"/>
                  </a:moveTo>
                  <a:lnTo>
                    <a:pt x="18954750" y="0"/>
                  </a:lnTo>
                  <a:cubicBezTo>
                    <a:pt x="19007356" y="0"/>
                    <a:pt x="19050000" y="51174"/>
                    <a:pt x="19050000" y="114300"/>
                  </a:cubicBezTo>
                  <a:lnTo>
                    <a:pt x="19050000" y="1028700"/>
                  </a:lnTo>
                  <a:cubicBezTo>
                    <a:pt x="19050000" y="1091826"/>
                    <a:pt x="19007356" y="1143000"/>
                    <a:pt x="18954750" y="1143000"/>
                  </a:cubicBezTo>
                  <a:lnTo>
                    <a:pt x="95250" y="1143000"/>
                  </a:lnTo>
                  <a:cubicBezTo>
                    <a:pt x="42645" y="1143000"/>
                    <a:pt x="0" y="1091826"/>
                    <a:pt x="0" y="1028700"/>
                  </a:cubicBezTo>
                  <a:lnTo>
                    <a:pt x="0" y="114300"/>
                  </a:lnTo>
                  <a:cubicBezTo>
                    <a:pt x="0" y="51174"/>
                    <a:pt x="42645" y="0"/>
                    <a:pt x="95250" y="0"/>
                  </a:cubicBezTo>
                  <a:close/>
                </a:path>
              </a:pathLst>
            </a:custGeom>
            <a:solidFill>
              <a:srgbClr val="EEF3FA"/>
            </a:solidFill>
          </p:spPr>
        </p:sp>
      </p:grpSp>
      <p:sp>
        <p:nvSpPr>
          <p:cNvPr name="TextBox 40" id="40"/>
          <p:cNvSpPr txBox="true"/>
          <p:nvPr/>
        </p:nvSpPr>
        <p:spPr>
          <a:xfrm rot="0">
            <a:off x="2952750" y="7258050"/>
            <a:ext cx="12382500" cy="2704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22"/>
              </a:lnSpc>
              <a:spcBef>
                <a:spcPct val="0"/>
              </a:spcBef>
            </a:pPr>
            <a:r>
              <a:rPr lang="en-US" sz="2022" strike="noStrike" u="none">
                <a:solidFill>
                  <a:srgbClr val="1A2B4A"/>
                </a:solidFill>
                <a:latin typeface="Inter"/>
                <a:ea typeface="Inter"/>
                <a:cs typeface="Inter"/>
                <a:sym typeface="Inter"/>
              </a:rPr>
              <a:t>Expected = (Row Total x Column Total) / Grand Total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952500"/>
            <a:chOff x="0" y="0"/>
            <a:chExt cx="24384000" cy="127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143000" y="247650"/>
            <a:ext cx="15240000" cy="462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32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Chi-Square Logic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2476500" y="3067050"/>
            <a:ext cx="13335000" cy="8991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6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Chi-Square measures how far observed patterns</a:t>
            </a:r>
          </a:p>
          <a:p>
            <a:pPr algn="ctr" marL="0" indent="0" lvl="0">
              <a:lnSpc>
                <a:spcPts val="3600"/>
              </a:lnSpc>
              <a:spcBef>
                <a:spcPct val="0"/>
              </a:spcBef>
            </a:pPr>
            <a:r>
              <a:rPr lang="en-US" sz="24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differ from expected patterns.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524000" y="4667250"/>
            <a:ext cx="4762500" cy="1905000"/>
            <a:chOff x="0" y="0"/>
            <a:chExt cx="6350000" cy="25400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350000" cy="2540000"/>
            </a:xfrm>
            <a:custGeom>
              <a:avLst/>
              <a:gdLst/>
              <a:ahLst/>
              <a:cxnLst/>
              <a:rect r="r" b="b" t="t" l="l"/>
              <a:pathLst>
                <a:path h="2540000" w="6350000">
                  <a:moveTo>
                    <a:pt x="254000" y="0"/>
                  </a:moveTo>
                  <a:lnTo>
                    <a:pt x="6096000" y="0"/>
                  </a:lnTo>
                  <a:cubicBezTo>
                    <a:pt x="6236280" y="0"/>
                    <a:pt x="6350000" y="113720"/>
                    <a:pt x="6350000" y="254000"/>
                  </a:cubicBezTo>
                  <a:lnTo>
                    <a:pt x="6350000" y="2286000"/>
                  </a:lnTo>
                  <a:cubicBezTo>
                    <a:pt x="6350000" y="2426280"/>
                    <a:pt x="6236280" y="2540000"/>
                    <a:pt x="6096000" y="2540000"/>
                  </a:cubicBezTo>
                  <a:lnTo>
                    <a:pt x="254000" y="2540000"/>
                  </a:lnTo>
                  <a:cubicBezTo>
                    <a:pt x="113720" y="2540000"/>
                    <a:pt x="0" y="2426280"/>
                    <a:pt x="0" y="2286000"/>
                  </a:cubicBezTo>
                  <a:lnTo>
                    <a:pt x="0" y="254000"/>
                  </a:lnTo>
                  <a:cubicBezTo>
                    <a:pt x="0" y="113720"/>
                    <a:pt x="113720" y="0"/>
                    <a:pt x="254000" y="0"/>
                  </a:cubicBezTo>
                  <a:close/>
                </a:path>
              </a:pathLst>
            </a:custGeom>
            <a:solidFill>
              <a:srgbClr val="EEF3FA"/>
            </a:solidFill>
          </p:spPr>
        </p:sp>
      </p:grpSp>
      <p:sp>
        <p:nvSpPr>
          <p:cNvPr name="TextBox 8" id="8"/>
          <p:cNvSpPr txBox="true"/>
          <p:nvPr/>
        </p:nvSpPr>
        <p:spPr>
          <a:xfrm rot="0">
            <a:off x="1809750" y="4695825"/>
            <a:ext cx="4191000" cy="10172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700"/>
              </a:lnSpc>
              <a:spcBef>
                <a:spcPct val="0"/>
              </a:spcBef>
            </a:pPr>
            <a:r>
              <a:rPr lang="en-US" b="true" sz="1800" strike="noStrike" u="none">
                <a:solidFill>
                  <a:srgbClr val="2D2D2D"/>
                </a:solidFill>
                <a:latin typeface="Inter Bold"/>
                <a:ea typeface="Inter Bold"/>
                <a:cs typeface="Inter Bold"/>
                <a:sym typeface="Inter Bold"/>
              </a:rPr>
              <a:t>Small Difference</a:t>
            </a:r>
          </a:p>
          <a:p>
            <a:pPr algn="ctr" marL="0" indent="0" lvl="0">
              <a:lnSpc>
                <a:spcPts val="27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Observed close to Expected</a:t>
            </a:r>
          </a:p>
          <a:p>
            <a:pPr algn="ctr" marL="0" indent="0" lvl="0">
              <a:lnSpc>
                <a:spcPts val="27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= Likely random variation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6762750" y="4667250"/>
            <a:ext cx="4762500" cy="1905000"/>
            <a:chOff x="0" y="0"/>
            <a:chExt cx="6350000" cy="25400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6350000" cy="2540000"/>
            </a:xfrm>
            <a:custGeom>
              <a:avLst/>
              <a:gdLst/>
              <a:ahLst/>
              <a:cxnLst/>
              <a:rect r="r" b="b" t="t" l="l"/>
              <a:pathLst>
                <a:path h="2540000" w="6350000">
                  <a:moveTo>
                    <a:pt x="254000" y="0"/>
                  </a:moveTo>
                  <a:lnTo>
                    <a:pt x="6096000" y="0"/>
                  </a:lnTo>
                  <a:cubicBezTo>
                    <a:pt x="6236280" y="0"/>
                    <a:pt x="6350000" y="113720"/>
                    <a:pt x="6350000" y="254000"/>
                  </a:cubicBezTo>
                  <a:lnTo>
                    <a:pt x="6350000" y="2286000"/>
                  </a:lnTo>
                  <a:cubicBezTo>
                    <a:pt x="6350000" y="2426280"/>
                    <a:pt x="6236280" y="2540000"/>
                    <a:pt x="6096000" y="2540000"/>
                  </a:cubicBezTo>
                  <a:lnTo>
                    <a:pt x="254000" y="2540000"/>
                  </a:lnTo>
                  <a:cubicBezTo>
                    <a:pt x="113720" y="2540000"/>
                    <a:pt x="0" y="2426280"/>
                    <a:pt x="0" y="2286000"/>
                  </a:cubicBezTo>
                  <a:lnTo>
                    <a:pt x="0" y="254000"/>
                  </a:lnTo>
                  <a:cubicBezTo>
                    <a:pt x="0" y="113720"/>
                    <a:pt x="113720" y="0"/>
                    <a:pt x="254000" y="0"/>
                  </a:cubicBezTo>
                  <a:close/>
                </a:path>
              </a:pathLst>
            </a:custGeom>
            <a:solidFill>
              <a:srgbClr val="EEF3FA"/>
            </a:solidFill>
          </p:spPr>
        </p:sp>
      </p:grpSp>
      <p:sp>
        <p:nvSpPr>
          <p:cNvPr name="TextBox 11" id="11"/>
          <p:cNvSpPr txBox="true"/>
          <p:nvPr/>
        </p:nvSpPr>
        <p:spPr>
          <a:xfrm rot="0">
            <a:off x="7048500" y="4695825"/>
            <a:ext cx="4191000" cy="10172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700"/>
              </a:lnSpc>
              <a:spcBef>
                <a:spcPct val="0"/>
              </a:spcBef>
            </a:pPr>
            <a:r>
              <a:rPr lang="en-US" b="true" sz="1800" strike="noStrike" u="none">
                <a:solidFill>
                  <a:srgbClr val="3A6BC5"/>
                </a:solidFill>
                <a:latin typeface="Inter Bold"/>
                <a:ea typeface="Inter Bold"/>
                <a:cs typeface="Inter Bold"/>
                <a:sym typeface="Inter Bold"/>
              </a:rPr>
              <a:t>Large Difference</a:t>
            </a:r>
          </a:p>
          <a:p>
            <a:pPr algn="ctr" marL="0" indent="0" lvl="0">
              <a:lnSpc>
                <a:spcPts val="27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3A6BC5"/>
                </a:solidFill>
                <a:latin typeface="Inter"/>
                <a:ea typeface="Inter"/>
                <a:cs typeface="Inter"/>
                <a:sym typeface="Inter"/>
              </a:rPr>
              <a:t>Observed far from Expected</a:t>
            </a:r>
          </a:p>
          <a:p>
            <a:pPr algn="ctr" marL="0" indent="0" lvl="0">
              <a:lnSpc>
                <a:spcPts val="27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3A6BC5"/>
                </a:solidFill>
                <a:latin typeface="Inter"/>
                <a:ea typeface="Inter"/>
                <a:cs typeface="Inter"/>
                <a:sym typeface="Inter"/>
              </a:rPr>
              <a:t>= Likely real pattern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12001500" y="4667250"/>
            <a:ext cx="4762500" cy="1905000"/>
            <a:chOff x="0" y="0"/>
            <a:chExt cx="6350000" cy="25400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6350000" cy="2540000"/>
            </a:xfrm>
            <a:custGeom>
              <a:avLst/>
              <a:gdLst/>
              <a:ahLst/>
              <a:cxnLst/>
              <a:rect r="r" b="b" t="t" l="l"/>
              <a:pathLst>
                <a:path h="2540000" w="6350000">
                  <a:moveTo>
                    <a:pt x="254000" y="0"/>
                  </a:moveTo>
                  <a:lnTo>
                    <a:pt x="6096000" y="0"/>
                  </a:lnTo>
                  <a:cubicBezTo>
                    <a:pt x="6236280" y="0"/>
                    <a:pt x="6350000" y="113720"/>
                    <a:pt x="6350000" y="254000"/>
                  </a:cubicBezTo>
                  <a:lnTo>
                    <a:pt x="6350000" y="2286000"/>
                  </a:lnTo>
                  <a:cubicBezTo>
                    <a:pt x="6350000" y="2426280"/>
                    <a:pt x="6236280" y="2540000"/>
                    <a:pt x="6096000" y="2540000"/>
                  </a:cubicBezTo>
                  <a:lnTo>
                    <a:pt x="254000" y="2540000"/>
                  </a:lnTo>
                  <a:cubicBezTo>
                    <a:pt x="113720" y="2540000"/>
                    <a:pt x="0" y="2426280"/>
                    <a:pt x="0" y="2286000"/>
                  </a:cubicBezTo>
                  <a:lnTo>
                    <a:pt x="0" y="254000"/>
                  </a:lnTo>
                  <a:cubicBezTo>
                    <a:pt x="0" y="113720"/>
                    <a:pt x="113720" y="0"/>
                    <a:pt x="254000" y="0"/>
                  </a:cubicBez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14" id="14"/>
          <p:cNvSpPr txBox="true"/>
          <p:nvPr/>
        </p:nvSpPr>
        <p:spPr>
          <a:xfrm rot="0">
            <a:off x="12287250" y="4695825"/>
            <a:ext cx="4191000" cy="10172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700"/>
              </a:lnSpc>
              <a:spcBef>
                <a:spcPct val="0"/>
              </a:spcBef>
            </a:pPr>
            <a:r>
              <a:rPr lang="en-US" b="true" sz="1800" strike="noStrike" u="none">
                <a:solidFill>
                  <a:srgbClr val="FFFFFF"/>
                </a:solidFill>
                <a:latin typeface="Inter Bold"/>
                <a:ea typeface="Inter Bold"/>
                <a:cs typeface="Inter Bold"/>
                <a:sym typeface="Inter Bold"/>
              </a:rPr>
              <a:t>Key Insight</a:t>
            </a:r>
          </a:p>
          <a:p>
            <a:pPr algn="ctr" marL="0" indent="0" lvl="0">
              <a:lnSpc>
                <a:spcPts val="27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FFFFFF"/>
                </a:solidFill>
                <a:latin typeface="Inter"/>
                <a:ea typeface="Inter"/>
                <a:cs typeface="Inter"/>
                <a:sym typeface="Inter"/>
              </a:rPr>
              <a:t>Bigger Chi-Square value</a:t>
            </a:r>
          </a:p>
          <a:p>
            <a:pPr algn="ctr" marL="0" indent="0" lvl="0">
              <a:lnSpc>
                <a:spcPts val="27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FFFFFF"/>
                </a:solidFill>
                <a:latin typeface="Inter"/>
                <a:ea typeface="Inter"/>
                <a:cs typeface="Inter"/>
                <a:sym typeface="Inter"/>
              </a:rPr>
              <a:t>= Stronger evidence against H0</a:t>
            </a:r>
          </a:p>
        </p:txBody>
      </p:sp>
      <p:grpSp>
        <p:nvGrpSpPr>
          <p:cNvPr name="Group 15" id="15"/>
          <p:cNvGrpSpPr/>
          <p:nvPr/>
        </p:nvGrpSpPr>
        <p:grpSpPr>
          <a:xfrm rot="0">
            <a:off x="1524000" y="7334250"/>
            <a:ext cx="15240000" cy="762000"/>
            <a:chOff x="0" y="0"/>
            <a:chExt cx="20320000" cy="101600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20320000" cy="1016000"/>
            </a:xfrm>
            <a:custGeom>
              <a:avLst/>
              <a:gdLst/>
              <a:ahLst/>
              <a:cxnLst/>
              <a:rect r="r" b="b" t="t" l="l"/>
              <a:pathLst>
                <a:path h="1016000" w="20320000">
                  <a:moveTo>
                    <a:pt x="101600" y="0"/>
                  </a:moveTo>
                  <a:lnTo>
                    <a:pt x="20218400" y="0"/>
                  </a:lnTo>
                  <a:cubicBezTo>
                    <a:pt x="20274513" y="0"/>
                    <a:pt x="20320000" y="45488"/>
                    <a:pt x="20320000" y="101600"/>
                  </a:cubicBezTo>
                  <a:lnTo>
                    <a:pt x="20320000" y="914400"/>
                  </a:lnTo>
                  <a:cubicBezTo>
                    <a:pt x="20320000" y="970512"/>
                    <a:pt x="20274513" y="1016000"/>
                    <a:pt x="20218400" y="1016000"/>
                  </a:cubicBezTo>
                  <a:lnTo>
                    <a:pt x="101600" y="1016000"/>
                  </a:lnTo>
                  <a:cubicBezTo>
                    <a:pt x="45488" y="1016000"/>
                    <a:pt x="0" y="970512"/>
                    <a:pt x="0" y="914400"/>
                  </a:cubicBezTo>
                  <a:lnTo>
                    <a:pt x="0" y="101600"/>
                  </a:lnTo>
                  <a:cubicBezTo>
                    <a:pt x="0" y="45488"/>
                    <a:pt x="45488" y="0"/>
                    <a:pt x="101600" y="0"/>
                  </a:cubicBez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17" id="17"/>
          <p:cNvSpPr txBox="true"/>
          <p:nvPr/>
        </p:nvSpPr>
        <p:spPr>
          <a:xfrm rot="0">
            <a:off x="2476500" y="7591425"/>
            <a:ext cx="13335000" cy="269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FFFFFF"/>
                </a:solidFill>
                <a:latin typeface="Inter"/>
                <a:ea typeface="Inter"/>
                <a:cs typeface="Inter"/>
                <a:sym typeface="Inter"/>
              </a:rPr>
              <a:t>"Chi-Square measures how far observed patterns differ from expected patterns."</a:t>
            </a: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952500"/>
            <a:chOff x="0" y="0"/>
            <a:chExt cx="24384000" cy="127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143000" y="247650"/>
            <a:ext cx="15240000" cy="462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32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Chi-Square Formula</a:t>
            </a:r>
          </a:p>
        </p:txBody>
      </p:sp>
      <p:grpSp>
        <p:nvGrpSpPr>
          <p:cNvPr name="Group 5" id="5"/>
          <p:cNvGrpSpPr/>
          <p:nvPr/>
        </p:nvGrpSpPr>
        <p:grpSpPr>
          <a:xfrm rot="0">
            <a:off x="5334000" y="2095500"/>
            <a:ext cx="7620000" cy="1714500"/>
            <a:chOff x="0" y="0"/>
            <a:chExt cx="10160000" cy="22860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0160000" cy="2286000"/>
            </a:xfrm>
            <a:custGeom>
              <a:avLst/>
              <a:gdLst/>
              <a:ahLst/>
              <a:cxnLst/>
              <a:rect r="r" b="b" t="t" l="l"/>
              <a:pathLst>
                <a:path h="2286000" w="10160000">
                  <a:moveTo>
                    <a:pt x="228600" y="0"/>
                  </a:moveTo>
                  <a:lnTo>
                    <a:pt x="9931400" y="0"/>
                  </a:lnTo>
                  <a:cubicBezTo>
                    <a:pt x="10057652" y="0"/>
                    <a:pt x="10160000" y="102348"/>
                    <a:pt x="10160000" y="228600"/>
                  </a:cubicBezTo>
                  <a:lnTo>
                    <a:pt x="10160000" y="2057400"/>
                  </a:lnTo>
                  <a:cubicBezTo>
                    <a:pt x="10160000" y="2183652"/>
                    <a:pt x="10057652" y="2286000"/>
                    <a:pt x="9931400" y="2286000"/>
                  </a:cubicBezTo>
                  <a:lnTo>
                    <a:pt x="228600" y="2286000"/>
                  </a:lnTo>
                  <a:cubicBezTo>
                    <a:pt x="102348" y="2286000"/>
                    <a:pt x="0" y="2183652"/>
                    <a:pt x="0" y="2057400"/>
                  </a:cubicBezTo>
                  <a:lnTo>
                    <a:pt x="0" y="228600"/>
                  </a:lnTo>
                  <a:cubicBezTo>
                    <a:pt x="0" y="102348"/>
                    <a:pt x="102348" y="0"/>
                    <a:pt x="228600" y="0"/>
                  </a:cubicBez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7" id="7"/>
          <p:cNvSpPr txBox="true"/>
          <p:nvPr/>
        </p:nvSpPr>
        <p:spPr>
          <a:xfrm rot="0">
            <a:off x="5810250" y="2705100"/>
            <a:ext cx="6667500" cy="520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600"/>
              </a:lnSpc>
              <a:spcBef>
                <a:spcPct val="0"/>
              </a:spcBef>
            </a:pPr>
            <a:r>
              <a:rPr lang="en-US" sz="36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X² = Σ (O - E)² / E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1524000" y="4191000"/>
            <a:ext cx="3638550" cy="2667000"/>
            <a:chOff x="0" y="0"/>
            <a:chExt cx="4851400" cy="3556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4851400" cy="3556000"/>
            </a:xfrm>
            <a:custGeom>
              <a:avLst/>
              <a:gdLst/>
              <a:ahLst/>
              <a:cxnLst/>
              <a:rect r="r" b="b" t="t" l="l"/>
              <a:pathLst>
                <a:path h="3556000" w="4851400">
                  <a:moveTo>
                    <a:pt x="355600" y="0"/>
                  </a:moveTo>
                  <a:lnTo>
                    <a:pt x="4495800" y="0"/>
                  </a:lnTo>
                  <a:cubicBezTo>
                    <a:pt x="4692192" y="0"/>
                    <a:pt x="4851400" y="159208"/>
                    <a:pt x="4851400" y="355600"/>
                  </a:cubicBezTo>
                  <a:lnTo>
                    <a:pt x="4851400" y="3200400"/>
                  </a:lnTo>
                  <a:cubicBezTo>
                    <a:pt x="4851400" y="3396792"/>
                    <a:pt x="4692192" y="3556000"/>
                    <a:pt x="4495800" y="3556000"/>
                  </a:cubicBezTo>
                  <a:lnTo>
                    <a:pt x="355600" y="3556000"/>
                  </a:lnTo>
                  <a:cubicBezTo>
                    <a:pt x="159208" y="3556000"/>
                    <a:pt x="0" y="3396792"/>
                    <a:pt x="0" y="3200400"/>
                  </a:cubicBezTo>
                  <a:lnTo>
                    <a:pt x="0" y="355600"/>
                  </a:lnTo>
                  <a:cubicBezTo>
                    <a:pt x="0" y="159208"/>
                    <a:pt x="159208" y="0"/>
                    <a:pt x="355600" y="0"/>
                  </a:cubicBezTo>
                  <a:close/>
                </a:path>
              </a:pathLst>
            </a:custGeom>
            <a:solidFill>
              <a:srgbClr val="EEF3FA"/>
            </a:solid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9258300" y="4191000"/>
            <a:ext cx="3638550" cy="2667000"/>
            <a:chOff x="0" y="0"/>
            <a:chExt cx="4851400" cy="35560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4851400" cy="3556000"/>
            </a:xfrm>
            <a:custGeom>
              <a:avLst/>
              <a:gdLst/>
              <a:ahLst/>
              <a:cxnLst/>
              <a:rect r="r" b="b" t="t" l="l"/>
              <a:pathLst>
                <a:path h="3556000" w="4851400">
                  <a:moveTo>
                    <a:pt x="355600" y="0"/>
                  </a:moveTo>
                  <a:lnTo>
                    <a:pt x="4495800" y="0"/>
                  </a:lnTo>
                  <a:cubicBezTo>
                    <a:pt x="4692192" y="0"/>
                    <a:pt x="4851400" y="159208"/>
                    <a:pt x="4851400" y="355600"/>
                  </a:cubicBezTo>
                  <a:lnTo>
                    <a:pt x="4851400" y="3200400"/>
                  </a:lnTo>
                  <a:cubicBezTo>
                    <a:pt x="4851400" y="3396792"/>
                    <a:pt x="4692192" y="3556000"/>
                    <a:pt x="4495800" y="3556000"/>
                  </a:cubicBezTo>
                  <a:lnTo>
                    <a:pt x="355600" y="3556000"/>
                  </a:lnTo>
                  <a:cubicBezTo>
                    <a:pt x="159208" y="3556000"/>
                    <a:pt x="0" y="3396792"/>
                    <a:pt x="0" y="3200400"/>
                  </a:cubicBezTo>
                  <a:lnTo>
                    <a:pt x="0" y="355600"/>
                  </a:lnTo>
                  <a:cubicBezTo>
                    <a:pt x="0" y="159208"/>
                    <a:pt x="159208" y="0"/>
                    <a:pt x="355600" y="0"/>
                  </a:cubicBezTo>
                  <a:close/>
                </a:path>
              </a:pathLst>
            </a:custGeom>
            <a:solidFill>
              <a:srgbClr val="EEF3FA"/>
            </a:soli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13125450" y="4191000"/>
            <a:ext cx="3638550" cy="2667000"/>
            <a:chOff x="0" y="0"/>
            <a:chExt cx="4851400" cy="35560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4851400" cy="3556000"/>
            </a:xfrm>
            <a:custGeom>
              <a:avLst/>
              <a:gdLst/>
              <a:ahLst/>
              <a:cxnLst/>
              <a:rect r="r" b="b" t="t" l="l"/>
              <a:pathLst>
                <a:path h="3556000" w="4851400">
                  <a:moveTo>
                    <a:pt x="355600" y="0"/>
                  </a:moveTo>
                  <a:lnTo>
                    <a:pt x="4495800" y="0"/>
                  </a:lnTo>
                  <a:cubicBezTo>
                    <a:pt x="4692192" y="0"/>
                    <a:pt x="4851400" y="159208"/>
                    <a:pt x="4851400" y="355600"/>
                  </a:cubicBezTo>
                  <a:lnTo>
                    <a:pt x="4851400" y="3200400"/>
                  </a:lnTo>
                  <a:cubicBezTo>
                    <a:pt x="4851400" y="3396792"/>
                    <a:pt x="4692192" y="3556000"/>
                    <a:pt x="4495800" y="3556000"/>
                  </a:cubicBezTo>
                  <a:lnTo>
                    <a:pt x="355600" y="3556000"/>
                  </a:lnTo>
                  <a:cubicBezTo>
                    <a:pt x="159208" y="3556000"/>
                    <a:pt x="0" y="3396792"/>
                    <a:pt x="0" y="3200400"/>
                  </a:cubicBezTo>
                  <a:lnTo>
                    <a:pt x="0" y="355600"/>
                  </a:lnTo>
                  <a:cubicBezTo>
                    <a:pt x="0" y="159208"/>
                    <a:pt x="159208" y="0"/>
                    <a:pt x="355600" y="0"/>
                  </a:cubicBezTo>
                  <a:close/>
                </a:path>
              </a:pathLst>
            </a:custGeom>
            <a:solidFill>
              <a:srgbClr val="EEF3FA"/>
            </a:solidFill>
          </p:spPr>
        </p:sp>
      </p:grpSp>
      <p:grpSp>
        <p:nvGrpSpPr>
          <p:cNvPr name="Group 14" id="14"/>
          <p:cNvGrpSpPr/>
          <p:nvPr/>
        </p:nvGrpSpPr>
        <p:grpSpPr>
          <a:xfrm rot="0">
            <a:off x="5391150" y="4191000"/>
            <a:ext cx="3638550" cy="2667000"/>
            <a:chOff x="0" y="0"/>
            <a:chExt cx="4851400" cy="35560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4851400" cy="3556000"/>
            </a:xfrm>
            <a:custGeom>
              <a:avLst/>
              <a:gdLst/>
              <a:ahLst/>
              <a:cxnLst/>
              <a:rect r="r" b="b" t="t" l="l"/>
              <a:pathLst>
                <a:path h="3556000" w="4851400">
                  <a:moveTo>
                    <a:pt x="355600" y="0"/>
                  </a:moveTo>
                  <a:lnTo>
                    <a:pt x="4495800" y="0"/>
                  </a:lnTo>
                  <a:cubicBezTo>
                    <a:pt x="4692192" y="0"/>
                    <a:pt x="4851400" y="159208"/>
                    <a:pt x="4851400" y="355600"/>
                  </a:cubicBezTo>
                  <a:lnTo>
                    <a:pt x="4851400" y="3200400"/>
                  </a:lnTo>
                  <a:cubicBezTo>
                    <a:pt x="4851400" y="3396792"/>
                    <a:pt x="4692192" y="3556000"/>
                    <a:pt x="4495800" y="3556000"/>
                  </a:cubicBezTo>
                  <a:lnTo>
                    <a:pt x="355600" y="3556000"/>
                  </a:lnTo>
                  <a:cubicBezTo>
                    <a:pt x="159208" y="3556000"/>
                    <a:pt x="0" y="3396792"/>
                    <a:pt x="0" y="3200400"/>
                  </a:cubicBezTo>
                  <a:lnTo>
                    <a:pt x="0" y="355600"/>
                  </a:lnTo>
                  <a:cubicBezTo>
                    <a:pt x="0" y="159208"/>
                    <a:pt x="159208" y="0"/>
                    <a:pt x="355600" y="0"/>
                  </a:cubicBezTo>
                  <a:close/>
                </a:path>
              </a:pathLst>
            </a:custGeom>
            <a:solidFill>
              <a:srgbClr val="EEF3FA"/>
            </a:solidFill>
          </p:spPr>
        </p:sp>
      </p:grpSp>
      <p:grpSp>
        <p:nvGrpSpPr>
          <p:cNvPr name="Group 16" id="16"/>
          <p:cNvGrpSpPr/>
          <p:nvPr/>
        </p:nvGrpSpPr>
        <p:grpSpPr>
          <a:xfrm rot="0">
            <a:off x="3133725" y="4381500"/>
            <a:ext cx="419100" cy="419100"/>
            <a:chOff x="0" y="0"/>
            <a:chExt cx="558800" cy="5588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558800" cy="558800"/>
            </a:xfrm>
            <a:custGeom>
              <a:avLst/>
              <a:gdLst/>
              <a:ahLst/>
              <a:cxnLst/>
              <a:rect r="r" b="b" t="t" l="l"/>
              <a:pathLst>
                <a:path h="558800" w="558800">
                  <a:moveTo>
                    <a:pt x="279400" y="0"/>
                  </a:moveTo>
                  <a:cubicBezTo>
                    <a:pt x="125092" y="0"/>
                    <a:pt x="0" y="125092"/>
                    <a:pt x="0" y="279400"/>
                  </a:cubicBezTo>
                  <a:cubicBezTo>
                    <a:pt x="0" y="433708"/>
                    <a:pt x="125092" y="558800"/>
                    <a:pt x="279400" y="558800"/>
                  </a:cubicBezTo>
                  <a:cubicBezTo>
                    <a:pt x="433708" y="558800"/>
                    <a:pt x="558800" y="433708"/>
                    <a:pt x="558800" y="279400"/>
                  </a:cubicBezTo>
                  <a:cubicBezTo>
                    <a:pt x="558800" y="125092"/>
                    <a:pt x="433708" y="0"/>
                    <a:pt x="279400" y="0"/>
                  </a:cubicBez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18" id="18"/>
          <p:cNvSpPr txBox="true"/>
          <p:nvPr/>
        </p:nvSpPr>
        <p:spPr>
          <a:xfrm rot="0">
            <a:off x="7000875" y="4448175"/>
            <a:ext cx="419100" cy="2743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2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5581650" y="5419725"/>
            <a:ext cx="3257550" cy="7359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960"/>
              </a:lnSpc>
              <a:spcBef>
                <a:spcPct val="0"/>
              </a:spcBef>
            </a:pPr>
            <a:r>
              <a:rPr lang="en-US" sz="14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Calculate the difference</a:t>
            </a:r>
          </a:p>
          <a:p>
            <a:pPr algn="ctr" marL="0" indent="0" lvl="0">
              <a:lnSpc>
                <a:spcPts val="1960"/>
              </a:lnSpc>
              <a:spcBef>
                <a:spcPct val="0"/>
              </a:spcBef>
            </a:pPr>
            <a:r>
              <a:rPr lang="en-US" sz="14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(O - E)</a:t>
            </a:r>
          </a:p>
          <a:p>
            <a:pPr algn="ctr" marL="0" indent="0" lvl="0">
              <a:lnSpc>
                <a:spcPts val="1960"/>
              </a:lnSpc>
              <a:spcBef>
                <a:spcPct val="0"/>
              </a:spcBef>
            </a:pPr>
            <a:r>
              <a:rPr lang="en-US" sz="14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for each cell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9448800" y="5419725"/>
            <a:ext cx="3257550" cy="7359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960"/>
              </a:lnSpc>
              <a:spcBef>
                <a:spcPct val="0"/>
              </a:spcBef>
            </a:pPr>
            <a:r>
              <a:rPr lang="en-US" sz="14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Square the difference</a:t>
            </a:r>
          </a:p>
          <a:p>
            <a:pPr algn="ctr" marL="0" indent="0" lvl="0">
              <a:lnSpc>
                <a:spcPts val="1960"/>
              </a:lnSpc>
              <a:spcBef>
                <a:spcPct val="0"/>
              </a:spcBef>
            </a:pPr>
            <a:r>
              <a:rPr lang="en-US" sz="14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and divide by E</a:t>
            </a:r>
          </a:p>
          <a:p>
            <a:pPr algn="ctr" marL="0" indent="0" lvl="0">
              <a:lnSpc>
                <a:spcPts val="1960"/>
              </a:lnSpc>
              <a:spcBef>
                <a:spcPct val="0"/>
              </a:spcBef>
            </a:pPr>
            <a:r>
              <a:rPr lang="en-US" sz="14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(O-E)²/E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3315950" y="5419725"/>
            <a:ext cx="3257550" cy="7359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960"/>
              </a:lnSpc>
              <a:spcBef>
                <a:spcPct val="0"/>
              </a:spcBef>
            </a:pPr>
            <a:r>
              <a:rPr lang="en-US" sz="14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Add up all values</a:t>
            </a:r>
          </a:p>
          <a:p>
            <a:pPr algn="ctr" marL="0" indent="0" lvl="0">
              <a:lnSpc>
                <a:spcPts val="1960"/>
              </a:lnSpc>
              <a:spcBef>
                <a:spcPct val="0"/>
              </a:spcBef>
            </a:pPr>
            <a:r>
              <a:rPr lang="en-US" sz="14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to get the final</a:t>
            </a:r>
          </a:p>
          <a:p>
            <a:pPr algn="ctr" marL="0" indent="0" lvl="0">
              <a:lnSpc>
                <a:spcPts val="1960"/>
              </a:lnSpc>
              <a:spcBef>
                <a:spcPct val="0"/>
              </a:spcBef>
            </a:pPr>
            <a:r>
              <a:rPr lang="en-US" sz="14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Chi-Square statistic</a:t>
            </a:r>
          </a:p>
        </p:txBody>
      </p:sp>
      <p:grpSp>
        <p:nvGrpSpPr>
          <p:cNvPr name="Group 22" id="22"/>
          <p:cNvGrpSpPr/>
          <p:nvPr/>
        </p:nvGrpSpPr>
        <p:grpSpPr>
          <a:xfrm rot="0">
            <a:off x="1524000" y="7239000"/>
            <a:ext cx="15240000" cy="762000"/>
            <a:chOff x="0" y="0"/>
            <a:chExt cx="20320000" cy="101600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20320000" cy="1016000"/>
            </a:xfrm>
            <a:custGeom>
              <a:avLst/>
              <a:gdLst/>
              <a:ahLst/>
              <a:cxnLst/>
              <a:rect r="r" b="b" t="t" l="l"/>
              <a:pathLst>
                <a:path h="1016000" w="20320000">
                  <a:moveTo>
                    <a:pt x="101600" y="0"/>
                  </a:moveTo>
                  <a:lnTo>
                    <a:pt x="20218400" y="0"/>
                  </a:lnTo>
                  <a:cubicBezTo>
                    <a:pt x="20274513" y="0"/>
                    <a:pt x="20320000" y="45488"/>
                    <a:pt x="20320000" y="101600"/>
                  </a:cubicBezTo>
                  <a:lnTo>
                    <a:pt x="20320000" y="914400"/>
                  </a:lnTo>
                  <a:cubicBezTo>
                    <a:pt x="20320000" y="970512"/>
                    <a:pt x="20274513" y="1016000"/>
                    <a:pt x="20218400" y="1016000"/>
                  </a:cubicBezTo>
                  <a:lnTo>
                    <a:pt x="101600" y="1016000"/>
                  </a:lnTo>
                  <a:cubicBezTo>
                    <a:pt x="45488" y="1016000"/>
                    <a:pt x="0" y="970512"/>
                    <a:pt x="0" y="914400"/>
                  </a:cubicBezTo>
                  <a:lnTo>
                    <a:pt x="0" y="101600"/>
                  </a:lnTo>
                  <a:cubicBezTo>
                    <a:pt x="0" y="45488"/>
                    <a:pt x="45488" y="0"/>
                    <a:pt x="101600" y="0"/>
                  </a:cubicBez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24" id="24"/>
          <p:cNvSpPr txBox="true"/>
          <p:nvPr/>
        </p:nvSpPr>
        <p:spPr>
          <a:xfrm rot="0">
            <a:off x="10868025" y="4448175"/>
            <a:ext cx="419100" cy="2743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3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2476500" y="7505700"/>
            <a:ext cx="13335000" cy="245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FFFFFF"/>
                </a:solidFill>
                <a:latin typeface="Inter"/>
                <a:ea typeface="Inter"/>
                <a:cs typeface="Inter"/>
                <a:sym typeface="Inter"/>
              </a:rPr>
              <a:t>A larger X² value means observed data deviates more from what we expected under H0.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4735175" y="4448175"/>
            <a:ext cx="419100" cy="2743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4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1666875" y="4857750"/>
            <a:ext cx="3352800" cy="266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40"/>
              </a:lnSpc>
              <a:spcBef>
                <a:spcPct val="0"/>
              </a:spcBef>
            </a:pPr>
            <a:r>
              <a:rPr lang="en-US" b="true" sz="1700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Identify O and E</a:t>
            </a:r>
          </a:p>
        </p:txBody>
      </p:sp>
      <p:grpSp>
        <p:nvGrpSpPr>
          <p:cNvPr name="Group 28" id="28"/>
          <p:cNvGrpSpPr/>
          <p:nvPr/>
        </p:nvGrpSpPr>
        <p:grpSpPr>
          <a:xfrm rot="0">
            <a:off x="7000875" y="4381500"/>
            <a:ext cx="419100" cy="419100"/>
            <a:chOff x="0" y="0"/>
            <a:chExt cx="558800" cy="558800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558800" cy="558800"/>
            </a:xfrm>
            <a:custGeom>
              <a:avLst/>
              <a:gdLst/>
              <a:ahLst/>
              <a:cxnLst/>
              <a:rect r="r" b="b" t="t" l="l"/>
              <a:pathLst>
                <a:path h="558800" w="558800">
                  <a:moveTo>
                    <a:pt x="279400" y="0"/>
                  </a:moveTo>
                  <a:cubicBezTo>
                    <a:pt x="125092" y="0"/>
                    <a:pt x="0" y="125092"/>
                    <a:pt x="0" y="279400"/>
                  </a:cubicBezTo>
                  <a:cubicBezTo>
                    <a:pt x="0" y="433708"/>
                    <a:pt x="125092" y="558800"/>
                    <a:pt x="279400" y="558800"/>
                  </a:cubicBezTo>
                  <a:cubicBezTo>
                    <a:pt x="433708" y="558800"/>
                    <a:pt x="558800" y="433708"/>
                    <a:pt x="558800" y="279400"/>
                  </a:cubicBezTo>
                  <a:cubicBezTo>
                    <a:pt x="558800" y="125092"/>
                    <a:pt x="433708" y="0"/>
                    <a:pt x="279400" y="0"/>
                  </a:cubicBezTo>
                  <a:close/>
                </a:path>
              </a:pathLst>
            </a:custGeom>
            <a:solidFill>
              <a:srgbClr val="1A2B4A"/>
            </a:solidFill>
          </p:spPr>
        </p:sp>
      </p:grpSp>
      <p:grpSp>
        <p:nvGrpSpPr>
          <p:cNvPr name="Group 30" id="30"/>
          <p:cNvGrpSpPr/>
          <p:nvPr/>
        </p:nvGrpSpPr>
        <p:grpSpPr>
          <a:xfrm rot="0">
            <a:off x="10868025" y="4381500"/>
            <a:ext cx="419100" cy="419100"/>
            <a:chOff x="0" y="0"/>
            <a:chExt cx="558800" cy="558800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558800" cy="558800"/>
            </a:xfrm>
            <a:custGeom>
              <a:avLst/>
              <a:gdLst/>
              <a:ahLst/>
              <a:cxnLst/>
              <a:rect r="r" b="b" t="t" l="l"/>
              <a:pathLst>
                <a:path h="558800" w="558800">
                  <a:moveTo>
                    <a:pt x="279400" y="0"/>
                  </a:moveTo>
                  <a:cubicBezTo>
                    <a:pt x="125092" y="0"/>
                    <a:pt x="0" y="125092"/>
                    <a:pt x="0" y="279400"/>
                  </a:cubicBezTo>
                  <a:cubicBezTo>
                    <a:pt x="0" y="433708"/>
                    <a:pt x="125092" y="558800"/>
                    <a:pt x="279400" y="558800"/>
                  </a:cubicBezTo>
                  <a:cubicBezTo>
                    <a:pt x="433708" y="558800"/>
                    <a:pt x="558800" y="433708"/>
                    <a:pt x="558800" y="279400"/>
                  </a:cubicBezTo>
                  <a:cubicBezTo>
                    <a:pt x="558800" y="125092"/>
                    <a:pt x="433708" y="0"/>
                    <a:pt x="279400" y="0"/>
                  </a:cubicBez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32" id="32"/>
          <p:cNvSpPr txBox="true"/>
          <p:nvPr/>
        </p:nvSpPr>
        <p:spPr>
          <a:xfrm rot="0">
            <a:off x="5534025" y="4857750"/>
            <a:ext cx="3352800" cy="266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40"/>
              </a:lnSpc>
              <a:spcBef>
                <a:spcPct val="0"/>
              </a:spcBef>
            </a:pPr>
            <a:r>
              <a:rPr lang="en-US" b="true" sz="1700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Subtract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9401175" y="4857750"/>
            <a:ext cx="3352800" cy="266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40"/>
              </a:lnSpc>
              <a:spcBef>
                <a:spcPct val="0"/>
              </a:spcBef>
            </a:pPr>
            <a:r>
              <a:rPr lang="en-US" b="true" sz="1700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Square &amp; Divide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13268325" y="4857750"/>
            <a:ext cx="3352800" cy="266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40"/>
              </a:lnSpc>
              <a:spcBef>
                <a:spcPct val="0"/>
              </a:spcBef>
            </a:pPr>
            <a:r>
              <a:rPr lang="en-US" b="true" sz="1700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Sum All</a:t>
            </a:r>
          </a:p>
        </p:txBody>
      </p:sp>
      <p:sp>
        <p:nvSpPr>
          <p:cNvPr name="TextBox 35" id="35"/>
          <p:cNvSpPr txBox="true"/>
          <p:nvPr/>
        </p:nvSpPr>
        <p:spPr>
          <a:xfrm rot="0">
            <a:off x="1714500" y="5419725"/>
            <a:ext cx="3257550" cy="7359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960"/>
              </a:lnSpc>
              <a:spcBef>
                <a:spcPct val="0"/>
              </a:spcBef>
            </a:pPr>
            <a:r>
              <a:rPr lang="en-US" sz="14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O = Observed count</a:t>
            </a:r>
          </a:p>
          <a:p>
            <a:pPr algn="ctr" marL="0" indent="0" lvl="0">
              <a:lnSpc>
                <a:spcPts val="1960"/>
              </a:lnSpc>
              <a:spcBef>
                <a:spcPct val="0"/>
              </a:spcBef>
            </a:pPr>
            <a:r>
              <a:rPr lang="en-US" sz="14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E = Expected count</a:t>
            </a:r>
          </a:p>
          <a:p>
            <a:pPr algn="ctr" marL="0" indent="0" lvl="0">
              <a:lnSpc>
                <a:spcPts val="1960"/>
              </a:lnSpc>
              <a:spcBef>
                <a:spcPct val="0"/>
              </a:spcBef>
            </a:pPr>
            <a:r>
              <a:rPr lang="en-US" sz="14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for each category</a:t>
            </a:r>
          </a:p>
        </p:txBody>
      </p:sp>
      <p:grpSp>
        <p:nvGrpSpPr>
          <p:cNvPr name="Group 36" id="36"/>
          <p:cNvGrpSpPr/>
          <p:nvPr/>
        </p:nvGrpSpPr>
        <p:grpSpPr>
          <a:xfrm rot="0">
            <a:off x="14735175" y="4381500"/>
            <a:ext cx="419100" cy="419100"/>
            <a:chOff x="0" y="0"/>
            <a:chExt cx="558800" cy="558800"/>
          </a:xfrm>
        </p:grpSpPr>
        <p:sp>
          <p:nvSpPr>
            <p:cNvPr name="Freeform 37" id="37"/>
            <p:cNvSpPr/>
            <p:nvPr/>
          </p:nvSpPr>
          <p:spPr>
            <a:xfrm flipH="false" flipV="false" rot="0">
              <a:off x="0" y="0"/>
              <a:ext cx="558800" cy="558800"/>
            </a:xfrm>
            <a:custGeom>
              <a:avLst/>
              <a:gdLst/>
              <a:ahLst/>
              <a:cxnLst/>
              <a:rect r="r" b="b" t="t" l="l"/>
              <a:pathLst>
                <a:path h="558800" w="558800">
                  <a:moveTo>
                    <a:pt x="279400" y="0"/>
                  </a:moveTo>
                  <a:cubicBezTo>
                    <a:pt x="125092" y="0"/>
                    <a:pt x="0" y="125092"/>
                    <a:pt x="0" y="279400"/>
                  </a:cubicBezTo>
                  <a:cubicBezTo>
                    <a:pt x="0" y="433708"/>
                    <a:pt x="125092" y="558800"/>
                    <a:pt x="279400" y="558800"/>
                  </a:cubicBezTo>
                  <a:cubicBezTo>
                    <a:pt x="433708" y="558800"/>
                    <a:pt x="558800" y="433708"/>
                    <a:pt x="558800" y="279400"/>
                  </a:cubicBezTo>
                  <a:cubicBezTo>
                    <a:pt x="558800" y="125092"/>
                    <a:pt x="433708" y="0"/>
                    <a:pt x="279400" y="0"/>
                  </a:cubicBez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38" id="38"/>
          <p:cNvSpPr txBox="true"/>
          <p:nvPr/>
        </p:nvSpPr>
        <p:spPr>
          <a:xfrm rot="0">
            <a:off x="3133725" y="4448175"/>
            <a:ext cx="419100" cy="2743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1</a:t>
            </a:r>
          </a:p>
        </p:txBody>
      </p:sp>
      <p:sp>
        <p:nvSpPr>
          <p:cNvPr name="TextBox 39" id="39"/>
          <p:cNvSpPr txBox="true"/>
          <p:nvPr/>
        </p:nvSpPr>
        <p:spPr>
          <a:xfrm rot="0">
            <a:off x="2476500" y="1362075"/>
            <a:ext cx="1333500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6B7B8F"/>
                </a:solidFill>
                <a:latin typeface="Inter"/>
                <a:ea typeface="Inter"/>
                <a:cs typeface="Inter"/>
                <a:sym typeface="Inter"/>
              </a:rPr>
              <a:t>The formula compares observed frequencies to expected frequencies for each category.</a:t>
            </a:r>
          </a:p>
        </p:txBody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952500"/>
            <a:chOff x="0" y="0"/>
            <a:chExt cx="24384000" cy="127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143000" y="247650"/>
            <a:ext cx="15240000" cy="462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32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Understanding Degrees of Freedom</a:t>
            </a:r>
          </a:p>
        </p:txBody>
      </p:sp>
      <p:grpSp>
        <p:nvGrpSpPr>
          <p:cNvPr name="Group 5" id="5"/>
          <p:cNvGrpSpPr/>
          <p:nvPr/>
        </p:nvGrpSpPr>
        <p:grpSpPr>
          <a:xfrm rot="0">
            <a:off x="2476500" y="2209800"/>
            <a:ext cx="6477000" cy="1333500"/>
            <a:chOff x="0" y="0"/>
            <a:chExt cx="8636000" cy="17780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636000" cy="1778000"/>
            </a:xfrm>
            <a:custGeom>
              <a:avLst/>
              <a:gdLst/>
              <a:ahLst/>
              <a:cxnLst/>
              <a:rect r="r" b="b" t="t" l="l"/>
              <a:pathLst>
                <a:path h="1778000" w="8636000">
                  <a:moveTo>
                    <a:pt x="177800" y="0"/>
                  </a:moveTo>
                  <a:lnTo>
                    <a:pt x="8458200" y="0"/>
                  </a:lnTo>
                  <a:cubicBezTo>
                    <a:pt x="8556396" y="0"/>
                    <a:pt x="8636000" y="79604"/>
                    <a:pt x="8636000" y="177800"/>
                  </a:cubicBezTo>
                  <a:lnTo>
                    <a:pt x="8636000" y="1600200"/>
                  </a:lnTo>
                  <a:cubicBezTo>
                    <a:pt x="8636000" y="1698396"/>
                    <a:pt x="8556396" y="1778000"/>
                    <a:pt x="8458200" y="1778000"/>
                  </a:cubicBezTo>
                  <a:lnTo>
                    <a:pt x="177800" y="1778000"/>
                  </a:lnTo>
                  <a:cubicBezTo>
                    <a:pt x="79604" y="1778000"/>
                    <a:pt x="0" y="1698396"/>
                    <a:pt x="0" y="1600200"/>
                  </a:cubicBezTo>
                  <a:lnTo>
                    <a:pt x="0" y="177800"/>
                  </a:lnTo>
                  <a:cubicBezTo>
                    <a:pt x="0" y="79604"/>
                    <a:pt x="79604" y="0"/>
                    <a:pt x="177800" y="0"/>
                  </a:cubicBezTo>
                  <a:close/>
                </a:path>
              </a:pathLst>
            </a:custGeom>
            <a:solidFill>
              <a:srgbClr val="3A6BC5"/>
            </a:solidFill>
          </p:spPr>
        </p:sp>
      </p:grpSp>
      <p:grpSp>
        <p:nvGrpSpPr>
          <p:cNvPr name="Group 7" id="7"/>
          <p:cNvGrpSpPr/>
          <p:nvPr/>
        </p:nvGrpSpPr>
        <p:grpSpPr>
          <a:xfrm rot="0">
            <a:off x="2476500" y="6972300"/>
            <a:ext cx="13335000" cy="666750"/>
            <a:chOff x="0" y="0"/>
            <a:chExt cx="17780000" cy="8890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7780000" cy="889000"/>
            </a:xfrm>
            <a:custGeom>
              <a:avLst/>
              <a:gdLst/>
              <a:ahLst/>
              <a:cxnLst/>
              <a:rect r="r" b="b" t="t" l="l"/>
              <a:pathLst>
                <a:path h="889000" w="17780000">
                  <a:moveTo>
                    <a:pt x="88900" y="0"/>
                  </a:moveTo>
                  <a:lnTo>
                    <a:pt x="17691100" y="0"/>
                  </a:lnTo>
                  <a:cubicBezTo>
                    <a:pt x="17740198" y="0"/>
                    <a:pt x="17780000" y="39802"/>
                    <a:pt x="17780000" y="88900"/>
                  </a:cubicBezTo>
                  <a:lnTo>
                    <a:pt x="17780000" y="800100"/>
                  </a:lnTo>
                  <a:cubicBezTo>
                    <a:pt x="17780000" y="849198"/>
                    <a:pt x="17740198" y="889000"/>
                    <a:pt x="17691100" y="889000"/>
                  </a:cubicBezTo>
                  <a:lnTo>
                    <a:pt x="88900" y="889000"/>
                  </a:lnTo>
                  <a:cubicBezTo>
                    <a:pt x="39802" y="889000"/>
                    <a:pt x="0" y="849198"/>
                    <a:pt x="0" y="800100"/>
                  </a:cubicBezTo>
                  <a:lnTo>
                    <a:pt x="0" y="88900"/>
                  </a:lnTo>
                  <a:cubicBezTo>
                    <a:pt x="0" y="39802"/>
                    <a:pt x="39802" y="0"/>
                    <a:pt x="88900" y="0"/>
                  </a:cubicBezTo>
                  <a:close/>
                </a:path>
              </a:pathLst>
            </a:custGeom>
            <a:solidFill>
              <a:srgbClr val="EEF3FA"/>
            </a:solidFill>
          </p:spPr>
        </p:sp>
      </p:grpSp>
      <p:grpSp>
        <p:nvGrpSpPr>
          <p:cNvPr name="Group 9" id="9"/>
          <p:cNvGrpSpPr/>
          <p:nvPr/>
        </p:nvGrpSpPr>
        <p:grpSpPr>
          <a:xfrm rot="0">
            <a:off x="9334500" y="2209800"/>
            <a:ext cx="6477000" cy="1333500"/>
            <a:chOff x="0" y="0"/>
            <a:chExt cx="8636000" cy="17780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636000" cy="1778000"/>
            </a:xfrm>
            <a:custGeom>
              <a:avLst/>
              <a:gdLst/>
              <a:ahLst/>
              <a:cxnLst/>
              <a:rect r="r" b="b" t="t" l="l"/>
              <a:pathLst>
                <a:path h="1778000" w="8636000">
                  <a:moveTo>
                    <a:pt x="177800" y="0"/>
                  </a:moveTo>
                  <a:lnTo>
                    <a:pt x="8458200" y="0"/>
                  </a:lnTo>
                  <a:cubicBezTo>
                    <a:pt x="8556396" y="0"/>
                    <a:pt x="8636000" y="79604"/>
                    <a:pt x="8636000" y="177800"/>
                  </a:cubicBezTo>
                  <a:lnTo>
                    <a:pt x="8636000" y="1600200"/>
                  </a:lnTo>
                  <a:cubicBezTo>
                    <a:pt x="8636000" y="1698396"/>
                    <a:pt x="8556396" y="1778000"/>
                    <a:pt x="8458200" y="1778000"/>
                  </a:cubicBezTo>
                  <a:lnTo>
                    <a:pt x="177800" y="1778000"/>
                  </a:lnTo>
                  <a:cubicBezTo>
                    <a:pt x="79604" y="1778000"/>
                    <a:pt x="0" y="1698396"/>
                    <a:pt x="0" y="1600200"/>
                  </a:cubicBezTo>
                  <a:lnTo>
                    <a:pt x="0" y="177800"/>
                  </a:lnTo>
                  <a:cubicBezTo>
                    <a:pt x="0" y="79604"/>
                    <a:pt x="79604" y="0"/>
                    <a:pt x="177800" y="0"/>
                  </a:cubicBezTo>
                  <a:close/>
                </a:path>
              </a:pathLst>
            </a:custGeom>
            <a:solidFill>
              <a:srgbClr val="1A2B4A"/>
            </a:solid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2476500" y="3924300"/>
            <a:ext cx="6477000" cy="2667000"/>
            <a:chOff x="0" y="0"/>
            <a:chExt cx="8636000" cy="35560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636000" cy="3556000"/>
            </a:xfrm>
            <a:custGeom>
              <a:avLst/>
              <a:gdLst/>
              <a:ahLst/>
              <a:cxnLst/>
              <a:rect r="r" b="b" t="t" l="l"/>
              <a:pathLst>
                <a:path h="3556000" w="8636000">
                  <a:moveTo>
                    <a:pt x="355600" y="0"/>
                  </a:moveTo>
                  <a:lnTo>
                    <a:pt x="8280400" y="0"/>
                  </a:lnTo>
                  <a:cubicBezTo>
                    <a:pt x="8476793" y="0"/>
                    <a:pt x="8636000" y="159208"/>
                    <a:pt x="8636000" y="355600"/>
                  </a:cubicBezTo>
                  <a:lnTo>
                    <a:pt x="8636000" y="3200400"/>
                  </a:lnTo>
                  <a:cubicBezTo>
                    <a:pt x="8636000" y="3396792"/>
                    <a:pt x="8476793" y="3556000"/>
                    <a:pt x="8280400" y="3556000"/>
                  </a:cubicBezTo>
                  <a:lnTo>
                    <a:pt x="355600" y="3556000"/>
                  </a:lnTo>
                  <a:cubicBezTo>
                    <a:pt x="159208" y="3556000"/>
                    <a:pt x="0" y="3396792"/>
                    <a:pt x="0" y="3200400"/>
                  </a:cubicBezTo>
                  <a:lnTo>
                    <a:pt x="0" y="355600"/>
                  </a:lnTo>
                  <a:cubicBezTo>
                    <a:pt x="0" y="159208"/>
                    <a:pt x="159208" y="0"/>
                    <a:pt x="355600" y="0"/>
                  </a:cubicBezTo>
                  <a:close/>
                </a:path>
              </a:pathLst>
            </a:custGeom>
            <a:solidFill>
              <a:srgbClr val="EEF3FA"/>
            </a:solidFill>
          </p:spPr>
        </p:sp>
      </p:grpSp>
      <p:grpSp>
        <p:nvGrpSpPr>
          <p:cNvPr name="Group 13" id="13"/>
          <p:cNvGrpSpPr/>
          <p:nvPr/>
        </p:nvGrpSpPr>
        <p:grpSpPr>
          <a:xfrm rot="0">
            <a:off x="9334500" y="3924300"/>
            <a:ext cx="6477000" cy="2667000"/>
            <a:chOff x="0" y="0"/>
            <a:chExt cx="8636000" cy="35560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8636000" cy="3556000"/>
            </a:xfrm>
            <a:custGeom>
              <a:avLst/>
              <a:gdLst/>
              <a:ahLst/>
              <a:cxnLst/>
              <a:rect r="r" b="b" t="t" l="l"/>
              <a:pathLst>
                <a:path h="3556000" w="8636000">
                  <a:moveTo>
                    <a:pt x="355600" y="0"/>
                  </a:moveTo>
                  <a:lnTo>
                    <a:pt x="8280400" y="0"/>
                  </a:lnTo>
                  <a:cubicBezTo>
                    <a:pt x="8476793" y="0"/>
                    <a:pt x="8636000" y="159208"/>
                    <a:pt x="8636000" y="355600"/>
                  </a:cubicBezTo>
                  <a:lnTo>
                    <a:pt x="8636000" y="3200400"/>
                  </a:lnTo>
                  <a:cubicBezTo>
                    <a:pt x="8636000" y="3396792"/>
                    <a:pt x="8476793" y="3556000"/>
                    <a:pt x="8280400" y="3556000"/>
                  </a:cubicBezTo>
                  <a:lnTo>
                    <a:pt x="355600" y="3556000"/>
                  </a:lnTo>
                  <a:cubicBezTo>
                    <a:pt x="159208" y="3556000"/>
                    <a:pt x="0" y="3396792"/>
                    <a:pt x="0" y="3200400"/>
                  </a:cubicBezTo>
                  <a:lnTo>
                    <a:pt x="0" y="355600"/>
                  </a:lnTo>
                  <a:cubicBezTo>
                    <a:pt x="0" y="159208"/>
                    <a:pt x="159208" y="0"/>
                    <a:pt x="355600" y="0"/>
                  </a:cubicBezTo>
                  <a:close/>
                </a:path>
              </a:pathLst>
            </a:custGeom>
            <a:solidFill>
              <a:srgbClr val="EEF3FA"/>
            </a:solidFill>
          </p:spPr>
        </p:sp>
      </p:grpSp>
      <p:sp>
        <p:nvSpPr>
          <p:cNvPr name="TextBox 15" id="15"/>
          <p:cNvSpPr txBox="true"/>
          <p:nvPr/>
        </p:nvSpPr>
        <p:spPr>
          <a:xfrm rot="0">
            <a:off x="2667000" y="2447925"/>
            <a:ext cx="6096000" cy="212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5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FFFFFF"/>
                </a:solidFill>
                <a:latin typeface="Inter"/>
                <a:ea typeface="Inter"/>
                <a:cs typeface="Inter"/>
                <a:sym typeface="Inter"/>
              </a:rPr>
              <a:t>Goodness-of-Fit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2667000" y="2819400"/>
            <a:ext cx="6096000" cy="404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799"/>
              </a:lnSpc>
              <a:spcBef>
                <a:spcPct val="0"/>
              </a:spcBef>
            </a:pPr>
            <a:r>
              <a:rPr lang="en-US" sz="27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df = k - 1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9525000" y="2447925"/>
            <a:ext cx="6096000" cy="212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5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FFFFFF"/>
                </a:solidFill>
                <a:latin typeface="Inter"/>
                <a:ea typeface="Inter"/>
                <a:cs typeface="Inter"/>
                <a:sym typeface="Inter"/>
              </a:rPr>
              <a:t>Test of Independence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9525000" y="2819400"/>
            <a:ext cx="6096000" cy="404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799"/>
              </a:lnSpc>
              <a:spcBef>
                <a:spcPct val="0"/>
              </a:spcBef>
            </a:pPr>
            <a:r>
              <a:rPr lang="en-US" sz="2799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df = (r - 1)(c - 1)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2762250" y="4095750"/>
            <a:ext cx="5905500" cy="245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b="true" sz="1800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Goodness-of-Fit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2762250" y="4733925"/>
            <a:ext cx="5905500" cy="14630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k = number of categories</a:t>
            </a:r>
          </a:p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</a:p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Example:</a:t>
            </a:r>
          </a:p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3 password types (weak, medium, strong)</a:t>
            </a:r>
          </a:p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df = 3 - 1 = 2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9620250" y="4733925"/>
            <a:ext cx="5905500" cy="17583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r = number of rows</a:t>
            </a:r>
          </a:p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c = number of columns</a:t>
            </a:r>
          </a:p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</a:p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Example:</a:t>
            </a:r>
          </a:p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3 devices x 2 breach types</a:t>
            </a:r>
          </a:p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df = (3-1)(2-1) = 2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2476500" y="1419225"/>
            <a:ext cx="1333500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6B7B8F"/>
                </a:solidFill>
                <a:latin typeface="Inter"/>
                <a:ea typeface="Inter"/>
                <a:cs typeface="Inter"/>
                <a:sym typeface="Inter"/>
              </a:rPr>
              <a:t>Degrees of freedom determine how many values are free to vary in a statistical calculation.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2952750" y="7210425"/>
            <a:ext cx="12382500" cy="212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5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1A2B4A"/>
                </a:solidFill>
                <a:latin typeface="Inter"/>
                <a:ea typeface="Inter"/>
                <a:cs typeface="Inter"/>
                <a:sym typeface="Inter"/>
              </a:rPr>
              <a:t>Higher df = more categories being compared = stricter threshold for significance.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9620250" y="4095750"/>
            <a:ext cx="5905500" cy="245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b="true" sz="1800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Test of Independence</a:t>
            </a:r>
          </a:p>
        </p:txBody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952500"/>
            <a:chOff x="0" y="0"/>
            <a:chExt cx="24384000" cy="127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143000" y="247650"/>
            <a:ext cx="15240000" cy="462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32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Null and Alternative Hypotheses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905000" y="7553325"/>
            <a:ext cx="14478000" cy="2228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647"/>
              </a:lnSpc>
              <a:spcBef>
                <a:spcPct val="0"/>
              </a:spcBef>
            </a:pPr>
            <a:r>
              <a:rPr lang="en-US" sz="1647" strike="noStrike" u="none">
                <a:solidFill>
                  <a:srgbClr val="1A2B4A"/>
                </a:solidFill>
                <a:latin typeface="Inter"/>
                <a:ea typeface="Inter"/>
                <a:cs typeface="Inter"/>
                <a:sym typeface="Inter"/>
              </a:rPr>
              <a:t>✨  We always start by assuming H₀ is true, then use data to decide whether to reject it.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524000" y="3752850"/>
            <a:ext cx="7239000" cy="3429000"/>
            <a:chOff x="0" y="0"/>
            <a:chExt cx="9652000" cy="45720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9652000" cy="4572000"/>
            </a:xfrm>
            <a:custGeom>
              <a:avLst/>
              <a:gdLst/>
              <a:ahLst/>
              <a:cxnLst/>
              <a:rect r="r" b="b" t="t" l="l"/>
              <a:pathLst>
                <a:path h="4572000" w="9652000">
                  <a:moveTo>
                    <a:pt x="457200" y="0"/>
                  </a:moveTo>
                  <a:lnTo>
                    <a:pt x="9194800" y="0"/>
                  </a:lnTo>
                  <a:cubicBezTo>
                    <a:pt x="9447305" y="0"/>
                    <a:pt x="9652000" y="204695"/>
                    <a:pt x="9652000" y="457200"/>
                  </a:cubicBezTo>
                  <a:lnTo>
                    <a:pt x="9652000" y="4114800"/>
                  </a:lnTo>
                  <a:cubicBezTo>
                    <a:pt x="9652000" y="4367305"/>
                    <a:pt x="9447305" y="4572000"/>
                    <a:pt x="9194800" y="4572000"/>
                  </a:cubicBezTo>
                  <a:lnTo>
                    <a:pt x="457200" y="4572000"/>
                  </a:lnTo>
                  <a:cubicBezTo>
                    <a:pt x="204695" y="4572000"/>
                    <a:pt x="0" y="4367305"/>
                    <a:pt x="0" y="4114800"/>
                  </a:cubicBezTo>
                  <a:lnTo>
                    <a:pt x="0" y="457200"/>
                  </a:lnTo>
                  <a:cubicBezTo>
                    <a:pt x="0" y="204695"/>
                    <a:pt x="204695" y="0"/>
                    <a:pt x="457200" y="0"/>
                  </a:cubicBezTo>
                  <a:close/>
                </a:path>
              </a:pathLst>
            </a:custGeom>
            <a:solidFill>
              <a:srgbClr val="EEF3FA"/>
            </a:solidFill>
          </p:spPr>
        </p:sp>
      </p:grpSp>
      <p:grpSp>
        <p:nvGrpSpPr>
          <p:cNvPr name="Group 8" id="8"/>
          <p:cNvGrpSpPr/>
          <p:nvPr/>
        </p:nvGrpSpPr>
        <p:grpSpPr>
          <a:xfrm rot="0">
            <a:off x="9525000" y="3752850"/>
            <a:ext cx="7239000" cy="3429000"/>
            <a:chOff x="0" y="0"/>
            <a:chExt cx="9652000" cy="4572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9652000" cy="4572000"/>
            </a:xfrm>
            <a:custGeom>
              <a:avLst/>
              <a:gdLst/>
              <a:ahLst/>
              <a:cxnLst/>
              <a:rect r="r" b="b" t="t" l="l"/>
              <a:pathLst>
                <a:path h="4572000" w="9652000">
                  <a:moveTo>
                    <a:pt x="457200" y="0"/>
                  </a:moveTo>
                  <a:lnTo>
                    <a:pt x="9194800" y="0"/>
                  </a:lnTo>
                  <a:cubicBezTo>
                    <a:pt x="9447305" y="0"/>
                    <a:pt x="9652000" y="204695"/>
                    <a:pt x="9652000" y="457200"/>
                  </a:cubicBezTo>
                  <a:lnTo>
                    <a:pt x="9652000" y="4114800"/>
                  </a:lnTo>
                  <a:cubicBezTo>
                    <a:pt x="9652000" y="4367305"/>
                    <a:pt x="9447305" y="4572000"/>
                    <a:pt x="9194800" y="4572000"/>
                  </a:cubicBezTo>
                  <a:lnTo>
                    <a:pt x="457200" y="4572000"/>
                  </a:lnTo>
                  <a:cubicBezTo>
                    <a:pt x="204695" y="4572000"/>
                    <a:pt x="0" y="4367305"/>
                    <a:pt x="0" y="4114800"/>
                  </a:cubicBezTo>
                  <a:lnTo>
                    <a:pt x="0" y="457200"/>
                  </a:lnTo>
                  <a:cubicBezTo>
                    <a:pt x="0" y="204695"/>
                    <a:pt x="204695" y="0"/>
                    <a:pt x="457200" y="0"/>
                  </a:cubicBezTo>
                  <a:close/>
                </a:path>
              </a:pathLst>
            </a:custGeom>
            <a:solidFill>
              <a:srgbClr val="EEF3FA"/>
            </a:solid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1524000" y="7372350"/>
            <a:ext cx="15240000" cy="571500"/>
            <a:chOff x="0" y="0"/>
            <a:chExt cx="20320000" cy="7620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20320000" cy="762000"/>
            </a:xfrm>
            <a:custGeom>
              <a:avLst/>
              <a:gdLst/>
              <a:ahLst/>
              <a:cxnLst/>
              <a:rect r="r" b="b" t="t" l="l"/>
              <a:pathLst>
                <a:path h="762000" w="20320000">
                  <a:moveTo>
                    <a:pt x="101600" y="0"/>
                  </a:moveTo>
                  <a:lnTo>
                    <a:pt x="20218400" y="0"/>
                  </a:lnTo>
                  <a:cubicBezTo>
                    <a:pt x="20274511" y="0"/>
                    <a:pt x="20320000" y="34116"/>
                    <a:pt x="20320000" y="76200"/>
                  </a:cubicBezTo>
                  <a:lnTo>
                    <a:pt x="20320000" y="685800"/>
                  </a:lnTo>
                  <a:cubicBezTo>
                    <a:pt x="20320000" y="727884"/>
                    <a:pt x="20274511" y="762000"/>
                    <a:pt x="20218400" y="762000"/>
                  </a:cubicBezTo>
                  <a:lnTo>
                    <a:pt x="101600" y="762000"/>
                  </a:lnTo>
                  <a:cubicBezTo>
                    <a:pt x="45488" y="762000"/>
                    <a:pt x="0" y="727884"/>
                    <a:pt x="0" y="685800"/>
                  </a:cubicBezTo>
                  <a:lnTo>
                    <a:pt x="0" y="76200"/>
                  </a:lnTo>
                  <a:cubicBezTo>
                    <a:pt x="0" y="34116"/>
                    <a:pt x="45488" y="0"/>
                    <a:pt x="101600" y="0"/>
                  </a:cubicBezTo>
                  <a:close/>
                </a:path>
              </a:pathLst>
            </a:custGeom>
            <a:solidFill>
              <a:srgbClr val="EEF3FA"/>
            </a:soli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1524000" y="3752850"/>
            <a:ext cx="7239000" cy="762000"/>
            <a:chOff x="0" y="0"/>
            <a:chExt cx="9652000" cy="10160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9652000" cy="1016000"/>
            </a:xfrm>
            <a:custGeom>
              <a:avLst/>
              <a:gdLst/>
              <a:ahLst/>
              <a:cxnLst/>
              <a:rect r="r" b="b" t="t" l="l"/>
              <a:pathLst>
                <a:path h="1016000" w="9652000">
                  <a:moveTo>
                    <a:pt x="101600" y="0"/>
                  </a:moveTo>
                  <a:lnTo>
                    <a:pt x="9550400" y="0"/>
                  </a:lnTo>
                  <a:cubicBezTo>
                    <a:pt x="9606512" y="0"/>
                    <a:pt x="9652000" y="45488"/>
                    <a:pt x="9652000" y="101600"/>
                  </a:cubicBezTo>
                  <a:lnTo>
                    <a:pt x="9652000" y="914400"/>
                  </a:lnTo>
                  <a:cubicBezTo>
                    <a:pt x="9652000" y="970512"/>
                    <a:pt x="9606512" y="1016000"/>
                    <a:pt x="9550400" y="1016000"/>
                  </a:cubicBezTo>
                  <a:lnTo>
                    <a:pt x="101600" y="1016000"/>
                  </a:lnTo>
                  <a:cubicBezTo>
                    <a:pt x="45488" y="1016000"/>
                    <a:pt x="0" y="970512"/>
                    <a:pt x="0" y="914400"/>
                  </a:cubicBezTo>
                  <a:lnTo>
                    <a:pt x="0" y="101600"/>
                  </a:lnTo>
                  <a:cubicBezTo>
                    <a:pt x="0" y="45488"/>
                    <a:pt x="45488" y="0"/>
                    <a:pt x="101600" y="0"/>
                  </a:cubicBezTo>
                  <a:close/>
                </a:path>
              </a:pathLst>
            </a:custGeom>
            <a:solidFill>
              <a:srgbClr val="3A6BC5"/>
            </a:solidFill>
          </p:spPr>
        </p:sp>
      </p:grpSp>
      <p:grpSp>
        <p:nvGrpSpPr>
          <p:cNvPr name="Group 14" id="14"/>
          <p:cNvGrpSpPr/>
          <p:nvPr/>
        </p:nvGrpSpPr>
        <p:grpSpPr>
          <a:xfrm rot="0">
            <a:off x="9525000" y="3752850"/>
            <a:ext cx="7239000" cy="762000"/>
            <a:chOff x="0" y="0"/>
            <a:chExt cx="9652000" cy="10160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9652000" cy="1016000"/>
            </a:xfrm>
            <a:custGeom>
              <a:avLst/>
              <a:gdLst/>
              <a:ahLst/>
              <a:cxnLst/>
              <a:rect r="r" b="b" t="t" l="l"/>
              <a:pathLst>
                <a:path h="1016000" w="9652000">
                  <a:moveTo>
                    <a:pt x="101600" y="0"/>
                  </a:moveTo>
                  <a:lnTo>
                    <a:pt x="9550400" y="0"/>
                  </a:lnTo>
                  <a:cubicBezTo>
                    <a:pt x="9606512" y="0"/>
                    <a:pt x="9652000" y="45488"/>
                    <a:pt x="9652000" y="101600"/>
                  </a:cubicBezTo>
                  <a:lnTo>
                    <a:pt x="9652000" y="914400"/>
                  </a:lnTo>
                  <a:cubicBezTo>
                    <a:pt x="9652000" y="970512"/>
                    <a:pt x="9606512" y="1016000"/>
                    <a:pt x="9550400" y="1016000"/>
                  </a:cubicBezTo>
                  <a:lnTo>
                    <a:pt x="101600" y="1016000"/>
                  </a:lnTo>
                  <a:cubicBezTo>
                    <a:pt x="45488" y="1016000"/>
                    <a:pt x="0" y="970512"/>
                    <a:pt x="0" y="914400"/>
                  </a:cubicBezTo>
                  <a:lnTo>
                    <a:pt x="0" y="101600"/>
                  </a:lnTo>
                  <a:cubicBezTo>
                    <a:pt x="0" y="45488"/>
                    <a:pt x="45488" y="0"/>
                    <a:pt x="101600" y="0"/>
                  </a:cubicBez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16" id="16"/>
          <p:cNvSpPr txBox="true"/>
          <p:nvPr/>
        </p:nvSpPr>
        <p:spPr>
          <a:xfrm rot="0">
            <a:off x="1714500" y="3886200"/>
            <a:ext cx="6858000" cy="2228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647"/>
              </a:lnSpc>
              <a:spcBef>
                <a:spcPct val="0"/>
              </a:spcBef>
            </a:pPr>
            <a:r>
              <a:rPr lang="en-US" sz="1647" strike="noStrike" u="none">
                <a:solidFill>
                  <a:srgbClr val="FFFFFF"/>
                </a:solidFill>
                <a:latin typeface="Inter"/>
                <a:ea typeface="Inter"/>
                <a:cs typeface="Inter"/>
                <a:sym typeface="Inter"/>
              </a:rPr>
              <a:t>H₀ (Null Hypothesis)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9715500" y="4133850"/>
            <a:ext cx="6858000" cy="3142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47"/>
              </a:lnSpc>
              <a:spcBef>
                <a:spcPct val="0"/>
              </a:spcBef>
            </a:pPr>
            <a:r>
              <a:rPr lang="en-US" sz="2247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Association Exists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9810750" y="5086350"/>
            <a:ext cx="6667500" cy="14631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396"/>
              </a:lnSpc>
              <a:spcBef>
                <a:spcPct val="0"/>
              </a:spcBef>
            </a:pPr>
            <a:r>
              <a:rPr lang="en-US" sz="1597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"There IS a significant association</a:t>
            </a:r>
          </a:p>
          <a:p>
            <a:pPr algn="ctr" marL="0" indent="0" lvl="0">
              <a:lnSpc>
                <a:spcPts val="2396"/>
              </a:lnSpc>
              <a:spcBef>
                <a:spcPct val="0"/>
              </a:spcBef>
            </a:pPr>
            <a:r>
              <a:rPr lang="en-US" sz="1597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between the two variables."</a:t>
            </a:r>
          </a:p>
          <a:p>
            <a:pPr algn="ctr" marL="0" indent="0" lvl="0">
              <a:lnSpc>
                <a:spcPts val="2396"/>
              </a:lnSpc>
              <a:spcBef>
                <a:spcPct val="0"/>
              </a:spcBef>
            </a:pPr>
          </a:p>
          <a:p>
            <a:pPr algn="ctr" marL="0" indent="0" lvl="0">
              <a:lnSpc>
                <a:spcPts val="2396"/>
              </a:lnSpc>
              <a:spcBef>
                <a:spcPct val="0"/>
              </a:spcBef>
            </a:pPr>
            <a:r>
              <a:rPr lang="en-US" sz="1597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The observed differences are</a:t>
            </a:r>
          </a:p>
          <a:p>
            <a:pPr algn="ctr" marL="0" indent="0" lvl="0">
              <a:lnSpc>
                <a:spcPts val="2396"/>
              </a:lnSpc>
              <a:spcBef>
                <a:spcPct val="0"/>
              </a:spcBef>
            </a:pPr>
            <a:r>
              <a:rPr lang="en-US" sz="1597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NOT due to chance alone.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9715500" y="3886200"/>
            <a:ext cx="6858000" cy="2228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647"/>
              </a:lnSpc>
              <a:spcBef>
                <a:spcPct val="0"/>
              </a:spcBef>
            </a:pPr>
            <a:r>
              <a:rPr lang="en-US" sz="1647" strike="noStrike" u="none">
                <a:solidFill>
                  <a:srgbClr val="FFFFFF"/>
                </a:solidFill>
                <a:latin typeface="Inter"/>
                <a:ea typeface="Inter"/>
                <a:cs typeface="Inter"/>
                <a:sym typeface="Inter"/>
              </a:rPr>
              <a:t>H₁ (Alternative Hypothesis)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714500" y="4133850"/>
            <a:ext cx="6858000" cy="3142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247"/>
              </a:lnSpc>
              <a:spcBef>
                <a:spcPct val="0"/>
              </a:spcBef>
            </a:pPr>
            <a:r>
              <a:rPr lang="en-US" sz="2247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No Association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809750" y="5086350"/>
            <a:ext cx="6667500" cy="14631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396"/>
              </a:lnSpc>
              <a:spcBef>
                <a:spcPct val="0"/>
              </a:spcBef>
            </a:pPr>
            <a:r>
              <a:rPr lang="en-US" sz="1597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"There is NO significant association</a:t>
            </a:r>
          </a:p>
          <a:p>
            <a:pPr algn="ctr" marL="0" indent="0" lvl="0">
              <a:lnSpc>
                <a:spcPts val="2396"/>
              </a:lnSpc>
              <a:spcBef>
                <a:spcPct val="0"/>
              </a:spcBef>
            </a:pPr>
            <a:r>
              <a:rPr lang="en-US" sz="1597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between the two variables."</a:t>
            </a:r>
          </a:p>
          <a:p>
            <a:pPr algn="ctr" marL="0" indent="0" lvl="0">
              <a:lnSpc>
                <a:spcPts val="2396"/>
              </a:lnSpc>
              <a:spcBef>
                <a:spcPct val="0"/>
              </a:spcBef>
            </a:pPr>
          </a:p>
          <a:p>
            <a:pPr algn="ctr" marL="0" indent="0" lvl="0">
              <a:lnSpc>
                <a:spcPts val="2396"/>
              </a:lnSpc>
              <a:spcBef>
                <a:spcPct val="0"/>
              </a:spcBef>
            </a:pPr>
            <a:r>
              <a:rPr lang="en-US" sz="1597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The observed differences are</a:t>
            </a:r>
          </a:p>
          <a:p>
            <a:pPr algn="ctr" marL="0" indent="0" lvl="0">
              <a:lnSpc>
                <a:spcPts val="2396"/>
              </a:lnSpc>
              <a:spcBef>
                <a:spcPct val="0"/>
              </a:spcBef>
            </a:pPr>
            <a:r>
              <a:rPr lang="en-US" sz="1597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due to random chance alone.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524000" y="3295650"/>
            <a:ext cx="15240000" cy="266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72"/>
              </a:lnSpc>
              <a:spcBef>
                <a:spcPct val="0"/>
              </a:spcBef>
            </a:pPr>
            <a:r>
              <a:rPr lang="en-US" sz="1810" strike="noStrike" u="none">
                <a:solidFill>
                  <a:srgbClr val="6B7B8F"/>
                </a:solidFill>
                <a:latin typeface="Inter"/>
                <a:ea typeface="Inter"/>
                <a:cs typeface="Inter"/>
                <a:sym typeface="Inter"/>
              </a:rPr>
              <a:t>In hypothesis testing, we compare a null hypothesis (no effect) against an alternative hypothesis (effect exists).</a:t>
            </a:r>
          </a:p>
        </p:txBody>
      </p: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952500"/>
            <a:chOff x="0" y="0"/>
            <a:chExt cx="24384000" cy="127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143000" y="247650"/>
            <a:ext cx="15240000" cy="462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32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Understanding p-value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143000" y="3143250"/>
            <a:ext cx="15240000" cy="333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63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The p-value tells us how likely our observed result would be IF the null hypothesis were true.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143000" y="4286250"/>
            <a:ext cx="7429500" cy="2381250"/>
            <a:chOff x="0" y="0"/>
            <a:chExt cx="9906000" cy="31750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9906000" cy="3175000"/>
            </a:xfrm>
            <a:custGeom>
              <a:avLst/>
              <a:gdLst/>
              <a:ahLst/>
              <a:cxnLst/>
              <a:rect r="r" b="b" t="t" l="l"/>
              <a:pathLst>
                <a:path h="3175000" w="9906000">
                  <a:moveTo>
                    <a:pt x="317500" y="0"/>
                  </a:moveTo>
                  <a:lnTo>
                    <a:pt x="9588500" y="0"/>
                  </a:lnTo>
                  <a:cubicBezTo>
                    <a:pt x="9763851" y="0"/>
                    <a:pt x="9906000" y="142150"/>
                    <a:pt x="9906000" y="317500"/>
                  </a:cubicBezTo>
                  <a:lnTo>
                    <a:pt x="9906000" y="2857500"/>
                  </a:lnTo>
                  <a:cubicBezTo>
                    <a:pt x="9906000" y="3032850"/>
                    <a:pt x="9763851" y="3175000"/>
                    <a:pt x="9588500" y="3175000"/>
                  </a:cubicBezTo>
                  <a:lnTo>
                    <a:pt x="317500" y="3175000"/>
                  </a:lnTo>
                  <a:cubicBezTo>
                    <a:pt x="142150" y="3175000"/>
                    <a:pt x="0" y="3032850"/>
                    <a:pt x="0" y="2857500"/>
                  </a:cubicBezTo>
                  <a:lnTo>
                    <a:pt x="0" y="317500"/>
                  </a:lnTo>
                  <a:cubicBezTo>
                    <a:pt x="0" y="142150"/>
                    <a:pt x="142150" y="0"/>
                    <a:pt x="317500" y="0"/>
                  </a:cubicBezTo>
                  <a:close/>
                </a:path>
              </a:pathLst>
            </a:custGeom>
            <a:solidFill>
              <a:srgbClr val="E8F5E9"/>
            </a:solidFill>
          </p:spPr>
        </p:sp>
      </p:grpSp>
      <p:sp>
        <p:nvSpPr>
          <p:cNvPr name="TextBox 8" id="8"/>
          <p:cNvSpPr txBox="true"/>
          <p:nvPr/>
        </p:nvSpPr>
        <p:spPr>
          <a:xfrm rot="0">
            <a:off x="1524000" y="4686300"/>
            <a:ext cx="6667500" cy="3759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799"/>
              </a:lnSpc>
              <a:spcBef>
                <a:spcPct val="0"/>
              </a:spcBef>
            </a:pPr>
            <a:r>
              <a:rPr lang="en-US" b="true" sz="2799" strike="noStrike" u="none">
                <a:solidFill>
                  <a:srgbClr val="2E7D32"/>
                </a:solidFill>
                <a:latin typeface="Inter Bold"/>
                <a:ea typeface="Inter Bold"/>
                <a:cs typeface="Inter Bold"/>
                <a:sym typeface="Inter Bold"/>
              </a:rPr>
              <a:t>p &lt; 0.05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762125" y="5172075"/>
            <a:ext cx="6191250" cy="10172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7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Reject H0</a:t>
            </a:r>
          </a:p>
          <a:p>
            <a:pPr algn="ctr" marL="0" indent="0" lvl="0">
              <a:lnSpc>
                <a:spcPts val="27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Significant association exists</a:t>
            </a:r>
          </a:p>
          <a:p>
            <a:pPr algn="ctr" marL="0" indent="0" lvl="0">
              <a:lnSpc>
                <a:spcPts val="27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The pattern is likely real</a:t>
            </a:r>
          </a:p>
        </p:txBody>
      </p:sp>
      <p:grpSp>
        <p:nvGrpSpPr>
          <p:cNvPr name="Group 10" id="10"/>
          <p:cNvGrpSpPr/>
          <p:nvPr/>
        </p:nvGrpSpPr>
        <p:grpSpPr>
          <a:xfrm rot="0">
            <a:off x="9715500" y="4286250"/>
            <a:ext cx="7429500" cy="2381250"/>
            <a:chOff x="0" y="0"/>
            <a:chExt cx="9906000" cy="31750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9906000" cy="3175000"/>
            </a:xfrm>
            <a:custGeom>
              <a:avLst/>
              <a:gdLst/>
              <a:ahLst/>
              <a:cxnLst/>
              <a:rect r="r" b="b" t="t" l="l"/>
              <a:pathLst>
                <a:path h="3175000" w="9906000">
                  <a:moveTo>
                    <a:pt x="317500" y="0"/>
                  </a:moveTo>
                  <a:lnTo>
                    <a:pt x="9588500" y="0"/>
                  </a:lnTo>
                  <a:cubicBezTo>
                    <a:pt x="9763851" y="0"/>
                    <a:pt x="9906000" y="142150"/>
                    <a:pt x="9906000" y="317500"/>
                  </a:cubicBezTo>
                  <a:lnTo>
                    <a:pt x="9906000" y="2857500"/>
                  </a:lnTo>
                  <a:cubicBezTo>
                    <a:pt x="9906000" y="3032850"/>
                    <a:pt x="9763851" y="3175000"/>
                    <a:pt x="9588500" y="3175000"/>
                  </a:cubicBezTo>
                  <a:lnTo>
                    <a:pt x="317500" y="3175000"/>
                  </a:lnTo>
                  <a:cubicBezTo>
                    <a:pt x="142150" y="3175000"/>
                    <a:pt x="0" y="3032850"/>
                    <a:pt x="0" y="2857500"/>
                  </a:cubicBezTo>
                  <a:lnTo>
                    <a:pt x="0" y="317500"/>
                  </a:lnTo>
                  <a:cubicBezTo>
                    <a:pt x="0" y="142150"/>
                    <a:pt x="142150" y="0"/>
                    <a:pt x="317500" y="0"/>
                  </a:cubicBezTo>
                  <a:close/>
                </a:path>
              </a:pathLst>
            </a:custGeom>
            <a:solidFill>
              <a:srgbClr val="FFF3E0"/>
            </a:solidFill>
          </p:spPr>
        </p:sp>
      </p:grpSp>
      <p:sp>
        <p:nvSpPr>
          <p:cNvPr name="TextBox 12" id="12"/>
          <p:cNvSpPr txBox="true"/>
          <p:nvPr/>
        </p:nvSpPr>
        <p:spPr>
          <a:xfrm rot="0">
            <a:off x="10096500" y="4686300"/>
            <a:ext cx="6667500" cy="3759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799"/>
              </a:lnSpc>
              <a:spcBef>
                <a:spcPct val="0"/>
              </a:spcBef>
            </a:pPr>
            <a:r>
              <a:rPr lang="en-US" b="true" sz="2799" strike="noStrike" u="none">
                <a:solidFill>
                  <a:srgbClr val="E65100"/>
                </a:solidFill>
                <a:latin typeface="Inter Bold"/>
                <a:ea typeface="Inter Bold"/>
                <a:cs typeface="Inter Bold"/>
                <a:sym typeface="Inter Bold"/>
              </a:rPr>
              <a:t>p &gt; 0.05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0334625" y="5172075"/>
            <a:ext cx="6191250" cy="10172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7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Fail to reject H0</a:t>
            </a:r>
          </a:p>
          <a:p>
            <a:pPr algn="ctr" marL="0" indent="0" lvl="0">
              <a:lnSpc>
                <a:spcPts val="27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Insufficient evidence</a:t>
            </a:r>
          </a:p>
          <a:p>
            <a:pPr algn="ctr" marL="0" indent="0" lvl="0">
              <a:lnSpc>
                <a:spcPts val="27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Pattern may be random</a:t>
            </a:r>
          </a:p>
        </p:txBody>
      </p:sp>
      <p:grpSp>
        <p:nvGrpSpPr>
          <p:cNvPr name="Group 14" id="14"/>
          <p:cNvGrpSpPr/>
          <p:nvPr/>
        </p:nvGrpSpPr>
        <p:grpSpPr>
          <a:xfrm rot="0">
            <a:off x="1524000" y="7334250"/>
            <a:ext cx="15240000" cy="762000"/>
            <a:chOff x="0" y="0"/>
            <a:chExt cx="20320000" cy="10160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20320000" cy="1016000"/>
            </a:xfrm>
            <a:custGeom>
              <a:avLst/>
              <a:gdLst/>
              <a:ahLst/>
              <a:cxnLst/>
              <a:rect r="r" b="b" t="t" l="l"/>
              <a:pathLst>
                <a:path h="1016000" w="20320000">
                  <a:moveTo>
                    <a:pt x="101600" y="0"/>
                  </a:moveTo>
                  <a:lnTo>
                    <a:pt x="20218400" y="0"/>
                  </a:lnTo>
                  <a:cubicBezTo>
                    <a:pt x="20274513" y="0"/>
                    <a:pt x="20320000" y="45488"/>
                    <a:pt x="20320000" y="101600"/>
                  </a:cubicBezTo>
                  <a:lnTo>
                    <a:pt x="20320000" y="914400"/>
                  </a:lnTo>
                  <a:cubicBezTo>
                    <a:pt x="20320000" y="970512"/>
                    <a:pt x="20274513" y="1016000"/>
                    <a:pt x="20218400" y="1016000"/>
                  </a:cubicBezTo>
                  <a:lnTo>
                    <a:pt x="101600" y="1016000"/>
                  </a:lnTo>
                  <a:cubicBezTo>
                    <a:pt x="45488" y="1016000"/>
                    <a:pt x="0" y="970512"/>
                    <a:pt x="0" y="914400"/>
                  </a:cubicBezTo>
                  <a:lnTo>
                    <a:pt x="0" y="101600"/>
                  </a:lnTo>
                  <a:cubicBezTo>
                    <a:pt x="0" y="45488"/>
                    <a:pt x="45488" y="0"/>
                    <a:pt x="101600" y="0"/>
                  </a:cubicBez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16" id="16"/>
          <p:cNvSpPr txBox="true"/>
          <p:nvPr/>
        </p:nvSpPr>
        <p:spPr>
          <a:xfrm rot="0">
            <a:off x="2476500" y="7600950"/>
            <a:ext cx="13335000" cy="245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FFFFFF"/>
                </a:solidFill>
                <a:latin typeface="Inter"/>
                <a:ea typeface="Inter"/>
                <a:cs typeface="Inter"/>
                <a:sym typeface="Inter"/>
              </a:rPr>
              <a:t>"The p-value helps determine whether observed patterns are likely real or due to random chance."</a:t>
            </a:r>
          </a:p>
        </p:txBody>
      </p:sp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952500"/>
            <a:chOff x="0" y="0"/>
            <a:chExt cx="24384000" cy="127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143000" y="247650"/>
            <a:ext cx="15240000" cy="462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32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Chi-Square Decision Flow</a:t>
            </a:r>
          </a:p>
        </p:txBody>
      </p:sp>
      <p:grpSp>
        <p:nvGrpSpPr>
          <p:cNvPr name="Group 5" id="5"/>
          <p:cNvGrpSpPr/>
          <p:nvPr/>
        </p:nvGrpSpPr>
        <p:grpSpPr>
          <a:xfrm rot="0">
            <a:off x="2190750" y="2181225"/>
            <a:ext cx="2476500" cy="1524000"/>
            <a:chOff x="0" y="0"/>
            <a:chExt cx="3302000" cy="20320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3302000" cy="2032000"/>
            </a:xfrm>
            <a:custGeom>
              <a:avLst/>
              <a:gdLst/>
              <a:ahLst/>
              <a:cxnLst/>
              <a:rect r="r" b="b" t="t" l="l"/>
              <a:pathLst>
                <a:path h="2032000" w="3302000">
                  <a:moveTo>
                    <a:pt x="203200" y="0"/>
                  </a:moveTo>
                  <a:lnTo>
                    <a:pt x="3098800" y="0"/>
                  </a:lnTo>
                  <a:cubicBezTo>
                    <a:pt x="3211024" y="0"/>
                    <a:pt x="3302000" y="90976"/>
                    <a:pt x="3302000" y="203200"/>
                  </a:cubicBezTo>
                  <a:lnTo>
                    <a:pt x="3302000" y="1828800"/>
                  </a:lnTo>
                  <a:cubicBezTo>
                    <a:pt x="3302000" y="1941024"/>
                    <a:pt x="3211024" y="2032000"/>
                    <a:pt x="3098800" y="2032000"/>
                  </a:cubicBezTo>
                  <a:lnTo>
                    <a:pt x="203200" y="2032000"/>
                  </a:lnTo>
                  <a:cubicBezTo>
                    <a:pt x="90976" y="2032000"/>
                    <a:pt x="0" y="1941024"/>
                    <a:pt x="0" y="1828800"/>
                  </a:cubicBezTo>
                  <a:lnTo>
                    <a:pt x="0" y="203200"/>
                  </a:ln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EEF3FA"/>
            </a:solidFill>
          </p:spPr>
        </p:sp>
      </p:grpSp>
      <p:grpSp>
        <p:nvGrpSpPr>
          <p:cNvPr name="Group 7" id="7"/>
          <p:cNvGrpSpPr/>
          <p:nvPr/>
        </p:nvGrpSpPr>
        <p:grpSpPr>
          <a:xfrm rot="0">
            <a:off x="5048250" y="2181225"/>
            <a:ext cx="2476500" cy="1524000"/>
            <a:chOff x="0" y="0"/>
            <a:chExt cx="3302000" cy="20320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3302000" cy="2032000"/>
            </a:xfrm>
            <a:custGeom>
              <a:avLst/>
              <a:gdLst/>
              <a:ahLst/>
              <a:cxnLst/>
              <a:rect r="r" b="b" t="t" l="l"/>
              <a:pathLst>
                <a:path h="2032000" w="3302000">
                  <a:moveTo>
                    <a:pt x="203200" y="0"/>
                  </a:moveTo>
                  <a:lnTo>
                    <a:pt x="3098800" y="0"/>
                  </a:lnTo>
                  <a:cubicBezTo>
                    <a:pt x="3211024" y="0"/>
                    <a:pt x="3302000" y="90976"/>
                    <a:pt x="3302000" y="203200"/>
                  </a:cubicBezTo>
                  <a:lnTo>
                    <a:pt x="3302000" y="1828800"/>
                  </a:lnTo>
                  <a:cubicBezTo>
                    <a:pt x="3302000" y="1941024"/>
                    <a:pt x="3211024" y="2032000"/>
                    <a:pt x="3098800" y="2032000"/>
                  </a:cubicBezTo>
                  <a:lnTo>
                    <a:pt x="203200" y="2032000"/>
                  </a:lnTo>
                  <a:cubicBezTo>
                    <a:pt x="90976" y="2032000"/>
                    <a:pt x="0" y="1941024"/>
                    <a:pt x="0" y="1828800"/>
                  </a:cubicBezTo>
                  <a:lnTo>
                    <a:pt x="0" y="203200"/>
                  </a:ln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EEF3FA"/>
            </a:solidFill>
          </p:spPr>
        </p:sp>
      </p:grpSp>
      <p:grpSp>
        <p:nvGrpSpPr>
          <p:cNvPr name="Group 9" id="9"/>
          <p:cNvGrpSpPr/>
          <p:nvPr/>
        </p:nvGrpSpPr>
        <p:grpSpPr>
          <a:xfrm rot="0">
            <a:off x="7905750" y="2181225"/>
            <a:ext cx="2476500" cy="1524000"/>
            <a:chOff x="0" y="0"/>
            <a:chExt cx="3302000" cy="20320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3302000" cy="2032000"/>
            </a:xfrm>
            <a:custGeom>
              <a:avLst/>
              <a:gdLst/>
              <a:ahLst/>
              <a:cxnLst/>
              <a:rect r="r" b="b" t="t" l="l"/>
              <a:pathLst>
                <a:path h="2032000" w="3302000">
                  <a:moveTo>
                    <a:pt x="203200" y="0"/>
                  </a:moveTo>
                  <a:lnTo>
                    <a:pt x="3098800" y="0"/>
                  </a:lnTo>
                  <a:cubicBezTo>
                    <a:pt x="3211024" y="0"/>
                    <a:pt x="3302000" y="90976"/>
                    <a:pt x="3302000" y="203200"/>
                  </a:cubicBezTo>
                  <a:lnTo>
                    <a:pt x="3302000" y="1828800"/>
                  </a:lnTo>
                  <a:cubicBezTo>
                    <a:pt x="3302000" y="1941024"/>
                    <a:pt x="3211024" y="2032000"/>
                    <a:pt x="3098800" y="2032000"/>
                  </a:cubicBezTo>
                  <a:lnTo>
                    <a:pt x="203200" y="2032000"/>
                  </a:lnTo>
                  <a:cubicBezTo>
                    <a:pt x="90976" y="2032000"/>
                    <a:pt x="0" y="1941024"/>
                    <a:pt x="0" y="1828800"/>
                  </a:cubicBezTo>
                  <a:lnTo>
                    <a:pt x="0" y="203200"/>
                  </a:ln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EEF3FA"/>
            </a:solid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10763250" y="2181225"/>
            <a:ext cx="2476500" cy="1524000"/>
            <a:chOff x="0" y="0"/>
            <a:chExt cx="3302000" cy="20320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3302000" cy="2032000"/>
            </a:xfrm>
            <a:custGeom>
              <a:avLst/>
              <a:gdLst/>
              <a:ahLst/>
              <a:cxnLst/>
              <a:rect r="r" b="b" t="t" l="l"/>
              <a:pathLst>
                <a:path h="2032000" w="3302000">
                  <a:moveTo>
                    <a:pt x="203200" y="0"/>
                  </a:moveTo>
                  <a:lnTo>
                    <a:pt x="3098800" y="0"/>
                  </a:lnTo>
                  <a:cubicBezTo>
                    <a:pt x="3211024" y="0"/>
                    <a:pt x="3302000" y="90976"/>
                    <a:pt x="3302000" y="203200"/>
                  </a:cubicBezTo>
                  <a:lnTo>
                    <a:pt x="3302000" y="1828800"/>
                  </a:lnTo>
                  <a:cubicBezTo>
                    <a:pt x="3302000" y="1941024"/>
                    <a:pt x="3211024" y="2032000"/>
                    <a:pt x="3098800" y="2032000"/>
                  </a:cubicBezTo>
                  <a:lnTo>
                    <a:pt x="203200" y="2032000"/>
                  </a:lnTo>
                  <a:cubicBezTo>
                    <a:pt x="90976" y="2032000"/>
                    <a:pt x="0" y="1941024"/>
                    <a:pt x="0" y="1828800"/>
                  </a:cubicBezTo>
                  <a:lnTo>
                    <a:pt x="0" y="203200"/>
                  </a:ln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EEF3FA"/>
            </a:solidFill>
          </p:spPr>
        </p:sp>
      </p:grpSp>
      <p:grpSp>
        <p:nvGrpSpPr>
          <p:cNvPr name="Group 13" id="13"/>
          <p:cNvGrpSpPr/>
          <p:nvPr/>
        </p:nvGrpSpPr>
        <p:grpSpPr>
          <a:xfrm rot="0">
            <a:off x="13620750" y="2181225"/>
            <a:ext cx="2476500" cy="1524000"/>
            <a:chOff x="0" y="0"/>
            <a:chExt cx="3302000" cy="20320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3302000" cy="2032000"/>
            </a:xfrm>
            <a:custGeom>
              <a:avLst/>
              <a:gdLst/>
              <a:ahLst/>
              <a:cxnLst/>
              <a:rect r="r" b="b" t="t" l="l"/>
              <a:pathLst>
                <a:path h="2032000" w="3302000">
                  <a:moveTo>
                    <a:pt x="203200" y="0"/>
                  </a:moveTo>
                  <a:lnTo>
                    <a:pt x="3098800" y="0"/>
                  </a:lnTo>
                  <a:cubicBezTo>
                    <a:pt x="3211024" y="0"/>
                    <a:pt x="3302000" y="90976"/>
                    <a:pt x="3302000" y="203200"/>
                  </a:cubicBezTo>
                  <a:lnTo>
                    <a:pt x="3302000" y="1828800"/>
                  </a:lnTo>
                  <a:cubicBezTo>
                    <a:pt x="3302000" y="1941024"/>
                    <a:pt x="3211024" y="2032000"/>
                    <a:pt x="3098800" y="2032000"/>
                  </a:cubicBezTo>
                  <a:lnTo>
                    <a:pt x="203200" y="2032000"/>
                  </a:lnTo>
                  <a:cubicBezTo>
                    <a:pt x="90976" y="2032000"/>
                    <a:pt x="0" y="1941024"/>
                    <a:pt x="0" y="1828800"/>
                  </a:cubicBezTo>
                  <a:lnTo>
                    <a:pt x="0" y="203200"/>
                  </a:ln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EEF3FA"/>
            </a:solidFill>
          </p:spPr>
        </p:sp>
      </p:grpSp>
      <p:sp>
        <p:nvSpPr>
          <p:cNvPr name="AutoShape 15" id="15"/>
          <p:cNvSpPr/>
          <p:nvPr/>
        </p:nvSpPr>
        <p:spPr>
          <a:xfrm>
            <a:off x="4705350" y="2943225"/>
            <a:ext cx="304800" cy="0"/>
          </a:xfrm>
          <a:prstGeom prst="line">
            <a:avLst/>
          </a:prstGeom>
          <a:ln cap="rnd" w="28575">
            <a:solidFill>
              <a:srgbClr val="3A6BC5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AutoShape 16" id="16"/>
          <p:cNvSpPr/>
          <p:nvPr/>
        </p:nvSpPr>
        <p:spPr>
          <a:xfrm>
            <a:off x="7562850" y="2943225"/>
            <a:ext cx="304800" cy="0"/>
          </a:xfrm>
          <a:prstGeom prst="line">
            <a:avLst/>
          </a:prstGeom>
          <a:ln cap="rnd" w="28575">
            <a:solidFill>
              <a:srgbClr val="3A6BC5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AutoShape 17" id="17"/>
          <p:cNvSpPr/>
          <p:nvPr/>
        </p:nvSpPr>
        <p:spPr>
          <a:xfrm>
            <a:off x="10420350" y="2943225"/>
            <a:ext cx="304800" cy="0"/>
          </a:xfrm>
          <a:prstGeom prst="line">
            <a:avLst/>
          </a:prstGeom>
          <a:ln cap="rnd" w="28575">
            <a:solidFill>
              <a:srgbClr val="3A6BC5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AutoShape 18" id="18"/>
          <p:cNvSpPr/>
          <p:nvPr/>
        </p:nvSpPr>
        <p:spPr>
          <a:xfrm>
            <a:off x="13277850" y="2943225"/>
            <a:ext cx="304800" cy="0"/>
          </a:xfrm>
          <a:prstGeom prst="line">
            <a:avLst/>
          </a:prstGeom>
          <a:ln cap="rnd" w="28575">
            <a:solidFill>
              <a:srgbClr val="3A6BC5"/>
            </a:solidFill>
            <a:prstDash val="solid"/>
            <a:headEnd type="none" len="sm" w="sm"/>
            <a:tailEnd type="triangle" len="med" w="lg"/>
          </a:ln>
        </p:spPr>
      </p:sp>
      <p:sp>
        <p:nvSpPr>
          <p:cNvPr name="TextBox 19" id="19"/>
          <p:cNvSpPr txBox="true"/>
          <p:nvPr/>
        </p:nvSpPr>
        <p:spPr>
          <a:xfrm rot="0">
            <a:off x="2286000" y="2409825"/>
            <a:ext cx="2286000" cy="485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919"/>
              </a:lnSpc>
              <a:spcBef>
                <a:spcPct val="0"/>
              </a:spcBef>
            </a:pPr>
            <a:r>
              <a:rPr lang="en-US" b="true" sz="1599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State</a:t>
            </a:r>
          </a:p>
          <a:p>
            <a:pPr algn="ctr" marL="0" indent="0" lvl="0">
              <a:lnSpc>
                <a:spcPts val="1919"/>
              </a:lnSpc>
              <a:spcBef>
                <a:spcPct val="0"/>
              </a:spcBef>
            </a:pPr>
            <a:r>
              <a:rPr lang="en-US" b="true" sz="1599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Hypotheses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5143500" y="2409825"/>
            <a:ext cx="2286000" cy="485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919"/>
              </a:lnSpc>
              <a:spcBef>
                <a:spcPct val="0"/>
              </a:spcBef>
            </a:pPr>
            <a:r>
              <a:rPr lang="en-US" b="true" sz="1599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Set</a:t>
            </a:r>
          </a:p>
          <a:p>
            <a:pPr algn="ctr" marL="0" indent="0" lvl="0">
              <a:lnSpc>
                <a:spcPts val="1919"/>
              </a:lnSpc>
              <a:spcBef>
                <a:spcPct val="0"/>
              </a:spcBef>
            </a:pPr>
            <a:r>
              <a:rPr lang="en-US" b="true" sz="1599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Significance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8001000" y="2409825"/>
            <a:ext cx="2286000" cy="485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919"/>
              </a:lnSpc>
              <a:spcBef>
                <a:spcPct val="0"/>
              </a:spcBef>
            </a:pPr>
            <a:r>
              <a:rPr lang="en-US" b="true" sz="1599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Calculate</a:t>
            </a:r>
          </a:p>
          <a:p>
            <a:pPr algn="ctr" marL="0" indent="0" lvl="0">
              <a:lnSpc>
                <a:spcPts val="1919"/>
              </a:lnSpc>
              <a:spcBef>
                <a:spcPct val="0"/>
              </a:spcBef>
            </a:pPr>
            <a:r>
              <a:rPr lang="en-US" b="true" sz="1599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Chi-Square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0858500" y="2409825"/>
            <a:ext cx="2286000" cy="485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919"/>
              </a:lnSpc>
              <a:spcBef>
                <a:spcPct val="0"/>
              </a:spcBef>
            </a:pPr>
            <a:r>
              <a:rPr lang="en-US" b="true" sz="1599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Find</a:t>
            </a:r>
          </a:p>
          <a:p>
            <a:pPr algn="ctr" marL="0" indent="0" lvl="0">
              <a:lnSpc>
                <a:spcPts val="1919"/>
              </a:lnSpc>
              <a:spcBef>
                <a:spcPct val="0"/>
              </a:spcBef>
            </a:pPr>
            <a:r>
              <a:rPr lang="en-US" b="true" sz="1599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p-value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3716000" y="2409825"/>
            <a:ext cx="2286000" cy="485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919"/>
              </a:lnSpc>
              <a:spcBef>
                <a:spcPct val="0"/>
              </a:spcBef>
            </a:pPr>
            <a:r>
              <a:rPr lang="en-US" b="true" sz="1599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Make</a:t>
            </a:r>
          </a:p>
          <a:p>
            <a:pPr algn="ctr" marL="0" indent="0" lvl="0">
              <a:lnSpc>
                <a:spcPts val="1919"/>
              </a:lnSpc>
              <a:spcBef>
                <a:spcPct val="0"/>
              </a:spcBef>
            </a:pPr>
            <a:r>
              <a:rPr lang="en-US" b="true" sz="1599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Decision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2333625" y="3181350"/>
            <a:ext cx="2190750" cy="190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559"/>
              </a:lnSpc>
              <a:spcBef>
                <a:spcPct val="0"/>
              </a:spcBef>
            </a:pPr>
            <a:r>
              <a:rPr lang="en-US" sz="1299" strike="noStrike" u="none">
                <a:solidFill>
                  <a:srgbClr val="6B7B8F"/>
                </a:solidFill>
                <a:latin typeface="Inter"/>
                <a:ea typeface="Inter"/>
                <a:cs typeface="Inter"/>
                <a:sym typeface="Inter"/>
              </a:rPr>
              <a:t>Define H₀ and H₁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5191125" y="3181350"/>
            <a:ext cx="2190750" cy="190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559"/>
              </a:lnSpc>
              <a:spcBef>
                <a:spcPct val="0"/>
              </a:spcBef>
            </a:pPr>
            <a:r>
              <a:rPr lang="en-US" sz="1299" strike="noStrike" u="none">
                <a:solidFill>
                  <a:srgbClr val="6B7B8F"/>
                </a:solidFill>
                <a:latin typeface="Inter"/>
                <a:ea typeface="Inter"/>
                <a:cs typeface="Inter"/>
                <a:sym typeface="Inter"/>
              </a:rPr>
              <a:t>Choose α = 0.05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8048625" y="3181350"/>
            <a:ext cx="2190750" cy="190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559"/>
              </a:lnSpc>
              <a:spcBef>
                <a:spcPct val="0"/>
              </a:spcBef>
            </a:pPr>
            <a:r>
              <a:rPr lang="en-US" sz="1299" strike="noStrike" u="none">
                <a:solidFill>
                  <a:srgbClr val="6B7B8F"/>
                </a:solidFill>
                <a:latin typeface="Inter"/>
                <a:ea typeface="Inter"/>
                <a:cs typeface="Inter"/>
                <a:sym typeface="Inter"/>
              </a:rPr>
              <a:t>χ² = Σ(O-E)²/E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10906125" y="3181350"/>
            <a:ext cx="2190750" cy="190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559"/>
              </a:lnSpc>
              <a:spcBef>
                <a:spcPct val="0"/>
              </a:spcBef>
            </a:pPr>
            <a:r>
              <a:rPr lang="en-US" sz="1299" strike="noStrike" u="none">
                <a:solidFill>
                  <a:srgbClr val="6B7B8F"/>
                </a:solidFill>
                <a:latin typeface="Inter"/>
                <a:ea typeface="Inter"/>
                <a:cs typeface="Inter"/>
                <a:sym typeface="Inter"/>
              </a:rPr>
              <a:t>Compare to α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13763625" y="3181350"/>
            <a:ext cx="2190750" cy="190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559"/>
              </a:lnSpc>
              <a:spcBef>
                <a:spcPct val="0"/>
              </a:spcBef>
            </a:pPr>
            <a:r>
              <a:rPr lang="en-US" sz="1299" strike="noStrike" u="none">
                <a:solidFill>
                  <a:srgbClr val="6B7B8F"/>
                </a:solidFill>
                <a:latin typeface="Inter"/>
                <a:ea typeface="Inter"/>
                <a:cs typeface="Inter"/>
                <a:sym typeface="Inter"/>
              </a:rPr>
              <a:t>Reject or Fail to Reject</a:t>
            </a:r>
          </a:p>
        </p:txBody>
      </p:sp>
      <p:grpSp>
        <p:nvGrpSpPr>
          <p:cNvPr name="Group 29" id="29"/>
          <p:cNvGrpSpPr/>
          <p:nvPr/>
        </p:nvGrpSpPr>
        <p:grpSpPr>
          <a:xfrm rot="0">
            <a:off x="3257550" y="2009775"/>
            <a:ext cx="342900" cy="466725"/>
            <a:chOff x="0" y="0"/>
            <a:chExt cx="457200" cy="622300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0" y="0"/>
              <a:ext cx="457200" cy="622300"/>
            </a:xfrm>
            <a:custGeom>
              <a:avLst/>
              <a:gdLst/>
              <a:ahLst/>
              <a:cxnLst/>
              <a:rect r="r" b="b" t="t" l="l"/>
              <a:pathLst>
                <a:path h="622300" w="457200">
                  <a:moveTo>
                    <a:pt x="228600" y="0"/>
                  </a:moveTo>
                  <a:cubicBezTo>
                    <a:pt x="102348" y="0"/>
                    <a:pt x="0" y="139307"/>
                    <a:pt x="0" y="311150"/>
                  </a:cubicBezTo>
                  <a:cubicBezTo>
                    <a:pt x="0" y="482993"/>
                    <a:pt x="102348" y="622300"/>
                    <a:pt x="228600" y="622300"/>
                  </a:cubicBezTo>
                  <a:cubicBezTo>
                    <a:pt x="354852" y="622300"/>
                    <a:pt x="457200" y="482993"/>
                    <a:pt x="457200" y="311150"/>
                  </a:cubicBezTo>
                  <a:cubicBezTo>
                    <a:pt x="457200" y="139307"/>
                    <a:pt x="354852" y="0"/>
                    <a:pt x="228600" y="0"/>
                  </a:cubicBezTo>
                  <a:close/>
                </a:path>
              </a:pathLst>
            </a:custGeom>
            <a:solidFill>
              <a:srgbClr val="3A6BC5"/>
            </a:solidFill>
          </p:spPr>
        </p:sp>
        <p:sp>
          <p:nvSpPr>
            <p:cNvPr name="TextBox 31" id="31"/>
            <p:cNvSpPr txBox="true"/>
            <p:nvPr/>
          </p:nvSpPr>
          <p:spPr>
            <a:xfrm>
              <a:off x="0" y="-66675"/>
              <a:ext cx="457200" cy="6889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520"/>
                </a:lnSpc>
                <a:spcBef>
                  <a:spcPct val="0"/>
                </a:spcBef>
              </a:pPr>
              <a:r>
                <a:rPr lang="en-US" sz="1800" strike="noStrike" u="none">
                  <a:solidFill>
                    <a:srgbClr val="FFFFFF"/>
                  </a:solidFill>
                  <a:latin typeface="Telegraf"/>
                  <a:ea typeface="Telegraf"/>
                  <a:cs typeface="Telegraf"/>
                  <a:sym typeface="Telegraf"/>
                </a:rPr>
                <a:t>1</a:t>
              </a:r>
            </a:p>
          </p:txBody>
        </p:sp>
      </p:grpSp>
      <p:grpSp>
        <p:nvGrpSpPr>
          <p:cNvPr name="Group 32" id="32"/>
          <p:cNvGrpSpPr/>
          <p:nvPr/>
        </p:nvGrpSpPr>
        <p:grpSpPr>
          <a:xfrm rot="0">
            <a:off x="6115050" y="2009775"/>
            <a:ext cx="342900" cy="466725"/>
            <a:chOff x="0" y="0"/>
            <a:chExt cx="457200" cy="622300"/>
          </a:xfrm>
        </p:grpSpPr>
        <p:sp>
          <p:nvSpPr>
            <p:cNvPr name="Freeform 33" id="33"/>
            <p:cNvSpPr/>
            <p:nvPr/>
          </p:nvSpPr>
          <p:spPr>
            <a:xfrm flipH="false" flipV="false" rot="0">
              <a:off x="0" y="0"/>
              <a:ext cx="457200" cy="622300"/>
            </a:xfrm>
            <a:custGeom>
              <a:avLst/>
              <a:gdLst/>
              <a:ahLst/>
              <a:cxnLst/>
              <a:rect r="r" b="b" t="t" l="l"/>
              <a:pathLst>
                <a:path h="622300" w="457200">
                  <a:moveTo>
                    <a:pt x="228600" y="0"/>
                  </a:moveTo>
                  <a:cubicBezTo>
                    <a:pt x="102348" y="0"/>
                    <a:pt x="0" y="139307"/>
                    <a:pt x="0" y="311150"/>
                  </a:cubicBezTo>
                  <a:cubicBezTo>
                    <a:pt x="0" y="482993"/>
                    <a:pt x="102348" y="622300"/>
                    <a:pt x="228600" y="622300"/>
                  </a:cubicBezTo>
                  <a:cubicBezTo>
                    <a:pt x="354852" y="622300"/>
                    <a:pt x="457200" y="482993"/>
                    <a:pt x="457200" y="311150"/>
                  </a:cubicBezTo>
                  <a:cubicBezTo>
                    <a:pt x="457200" y="139307"/>
                    <a:pt x="354852" y="0"/>
                    <a:pt x="228600" y="0"/>
                  </a:cubicBezTo>
                  <a:close/>
                </a:path>
              </a:pathLst>
            </a:custGeom>
            <a:solidFill>
              <a:srgbClr val="3A6BC5"/>
            </a:solidFill>
          </p:spPr>
        </p:sp>
        <p:sp>
          <p:nvSpPr>
            <p:cNvPr name="TextBox 34" id="34"/>
            <p:cNvSpPr txBox="true"/>
            <p:nvPr/>
          </p:nvSpPr>
          <p:spPr>
            <a:xfrm>
              <a:off x="0" y="-66675"/>
              <a:ext cx="457200" cy="6889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520"/>
                </a:lnSpc>
                <a:spcBef>
                  <a:spcPct val="0"/>
                </a:spcBef>
              </a:pPr>
              <a:r>
                <a:rPr lang="en-US" sz="1800" strike="noStrike" u="none">
                  <a:solidFill>
                    <a:srgbClr val="FFFFFF"/>
                  </a:solidFill>
                  <a:latin typeface="Telegraf"/>
                  <a:ea typeface="Telegraf"/>
                  <a:cs typeface="Telegraf"/>
                  <a:sym typeface="Telegraf"/>
                </a:rPr>
                <a:t>2</a:t>
              </a:r>
            </a:p>
          </p:txBody>
        </p:sp>
      </p:grpSp>
      <p:grpSp>
        <p:nvGrpSpPr>
          <p:cNvPr name="Group 35" id="35"/>
          <p:cNvGrpSpPr/>
          <p:nvPr/>
        </p:nvGrpSpPr>
        <p:grpSpPr>
          <a:xfrm rot="0">
            <a:off x="8972550" y="2009775"/>
            <a:ext cx="342900" cy="466725"/>
            <a:chOff x="0" y="0"/>
            <a:chExt cx="457200" cy="622300"/>
          </a:xfrm>
        </p:grpSpPr>
        <p:sp>
          <p:nvSpPr>
            <p:cNvPr name="Freeform 36" id="36"/>
            <p:cNvSpPr/>
            <p:nvPr/>
          </p:nvSpPr>
          <p:spPr>
            <a:xfrm flipH="false" flipV="false" rot="0">
              <a:off x="0" y="0"/>
              <a:ext cx="457200" cy="622300"/>
            </a:xfrm>
            <a:custGeom>
              <a:avLst/>
              <a:gdLst/>
              <a:ahLst/>
              <a:cxnLst/>
              <a:rect r="r" b="b" t="t" l="l"/>
              <a:pathLst>
                <a:path h="622300" w="457200">
                  <a:moveTo>
                    <a:pt x="228600" y="0"/>
                  </a:moveTo>
                  <a:cubicBezTo>
                    <a:pt x="102348" y="0"/>
                    <a:pt x="0" y="139307"/>
                    <a:pt x="0" y="311150"/>
                  </a:cubicBezTo>
                  <a:cubicBezTo>
                    <a:pt x="0" y="482993"/>
                    <a:pt x="102348" y="622300"/>
                    <a:pt x="228600" y="622300"/>
                  </a:cubicBezTo>
                  <a:cubicBezTo>
                    <a:pt x="354852" y="622300"/>
                    <a:pt x="457200" y="482993"/>
                    <a:pt x="457200" y="311150"/>
                  </a:cubicBezTo>
                  <a:cubicBezTo>
                    <a:pt x="457200" y="139307"/>
                    <a:pt x="354852" y="0"/>
                    <a:pt x="228600" y="0"/>
                  </a:cubicBezTo>
                  <a:close/>
                </a:path>
              </a:pathLst>
            </a:custGeom>
            <a:solidFill>
              <a:srgbClr val="3A6BC5"/>
            </a:solidFill>
          </p:spPr>
        </p:sp>
        <p:sp>
          <p:nvSpPr>
            <p:cNvPr name="TextBox 37" id="37"/>
            <p:cNvSpPr txBox="true"/>
            <p:nvPr/>
          </p:nvSpPr>
          <p:spPr>
            <a:xfrm>
              <a:off x="0" y="-66675"/>
              <a:ext cx="457200" cy="6889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520"/>
                </a:lnSpc>
                <a:spcBef>
                  <a:spcPct val="0"/>
                </a:spcBef>
              </a:pPr>
              <a:r>
                <a:rPr lang="en-US" sz="1800" strike="noStrike" u="none">
                  <a:solidFill>
                    <a:srgbClr val="FFFFFF"/>
                  </a:solidFill>
                  <a:latin typeface="Telegraf"/>
                  <a:ea typeface="Telegraf"/>
                  <a:cs typeface="Telegraf"/>
                  <a:sym typeface="Telegraf"/>
                </a:rPr>
                <a:t>3</a:t>
              </a:r>
            </a:p>
          </p:txBody>
        </p:sp>
      </p:grpSp>
      <p:grpSp>
        <p:nvGrpSpPr>
          <p:cNvPr name="Group 38" id="38"/>
          <p:cNvGrpSpPr/>
          <p:nvPr/>
        </p:nvGrpSpPr>
        <p:grpSpPr>
          <a:xfrm rot="0">
            <a:off x="11830050" y="2009775"/>
            <a:ext cx="342900" cy="466725"/>
            <a:chOff x="0" y="0"/>
            <a:chExt cx="457200" cy="622300"/>
          </a:xfrm>
        </p:grpSpPr>
        <p:sp>
          <p:nvSpPr>
            <p:cNvPr name="Freeform 39" id="39"/>
            <p:cNvSpPr/>
            <p:nvPr/>
          </p:nvSpPr>
          <p:spPr>
            <a:xfrm flipH="false" flipV="false" rot="0">
              <a:off x="0" y="0"/>
              <a:ext cx="457200" cy="622300"/>
            </a:xfrm>
            <a:custGeom>
              <a:avLst/>
              <a:gdLst/>
              <a:ahLst/>
              <a:cxnLst/>
              <a:rect r="r" b="b" t="t" l="l"/>
              <a:pathLst>
                <a:path h="622300" w="457200">
                  <a:moveTo>
                    <a:pt x="228600" y="0"/>
                  </a:moveTo>
                  <a:cubicBezTo>
                    <a:pt x="102348" y="0"/>
                    <a:pt x="0" y="139307"/>
                    <a:pt x="0" y="311150"/>
                  </a:cubicBezTo>
                  <a:cubicBezTo>
                    <a:pt x="0" y="482993"/>
                    <a:pt x="102348" y="622300"/>
                    <a:pt x="228600" y="622300"/>
                  </a:cubicBezTo>
                  <a:cubicBezTo>
                    <a:pt x="354852" y="622300"/>
                    <a:pt x="457200" y="482993"/>
                    <a:pt x="457200" y="311150"/>
                  </a:cubicBezTo>
                  <a:cubicBezTo>
                    <a:pt x="457200" y="139307"/>
                    <a:pt x="354852" y="0"/>
                    <a:pt x="228600" y="0"/>
                  </a:cubicBezTo>
                  <a:close/>
                </a:path>
              </a:pathLst>
            </a:custGeom>
            <a:solidFill>
              <a:srgbClr val="3A6BC5"/>
            </a:solidFill>
          </p:spPr>
        </p:sp>
        <p:sp>
          <p:nvSpPr>
            <p:cNvPr name="TextBox 40" id="40"/>
            <p:cNvSpPr txBox="true"/>
            <p:nvPr/>
          </p:nvSpPr>
          <p:spPr>
            <a:xfrm>
              <a:off x="0" y="-66675"/>
              <a:ext cx="457200" cy="6889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520"/>
                </a:lnSpc>
                <a:spcBef>
                  <a:spcPct val="0"/>
                </a:spcBef>
              </a:pPr>
              <a:r>
                <a:rPr lang="en-US" sz="1800" strike="noStrike" u="none">
                  <a:solidFill>
                    <a:srgbClr val="FFFFFF"/>
                  </a:solidFill>
                  <a:latin typeface="Telegraf"/>
                  <a:ea typeface="Telegraf"/>
                  <a:cs typeface="Telegraf"/>
                  <a:sym typeface="Telegraf"/>
                </a:rPr>
                <a:t>4</a:t>
              </a:r>
            </a:p>
          </p:txBody>
        </p:sp>
      </p:grpSp>
      <p:grpSp>
        <p:nvGrpSpPr>
          <p:cNvPr name="Group 41" id="41"/>
          <p:cNvGrpSpPr/>
          <p:nvPr/>
        </p:nvGrpSpPr>
        <p:grpSpPr>
          <a:xfrm rot="0">
            <a:off x="14687550" y="2009775"/>
            <a:ext cx="342900" cy="466725"/>
            <a:chOff x="0" y="0"/>
            <a:chExt cx="457200" cy="622300"/>
          </a:xfrm>
        </p:grpSpPr>
        <p:sp>
          <p:nvSpPr>
            <p:cNvPr name="Freeform 42" id="42"/>
            <p:cNvSpPr/>
            <p:nvPr/>
          </p:nvSpPr>
          <p:spPr>
            <a:xfrm flipH="false" flipV="false" rot="0">
              <a:off x="0" y="0"/>
              <a:ext cx="457200" cy="622300"/>
            </a:xfrm>
            <a:custGeom>
              <a:avLst/>
              <a:gdLst/>
              <a:ahLst/>
              <a:cxnLst/>
              <a:rect r="r" b="b" t="t" l="l"/>
              <a:pathLst>
                <a:path h="622300" w="457200">
                  <a:moveTo>
                    <a:pt x="228600" y="0"/>
                  </a:moveTo>
                  <a:cubicBezTo>
                    <a:pt x="102348" y="0"/>
                    <a:pt x="0" y="139307"/>
                    <a:pt x="0" y="311150"/>
                  </a:cubicBezTo>
                  <a:cubicBezTo>
                    <a:pt x="0" y="482993"/>
                    <a:pt x="102348" y="622300"/>
                    <a:pt x="228600" y="622300"/>
                  </a:cubicBezTo>
                  <a:cubicBezTo>
                    <a:pt x="354852" y="622300"/>
                    <a:pt x="457200" y="482993"/>
                    <a:pt x="457200" y="311150"/>
                  </a:cubicBezTo>
                  <a:cubicBezTo>
                    <a:pt x="457200" y="139307"/>
                    <a:pt x="354852" y="0"/>
                    <a:pt x="228600" y="0"/>
                  </a:cubicBezTo>
                  <a:close/>
                </a:path>
              </a:pathLst>
            </a:custGeom>
            <a:solidFill>
              <a:srgbClr val="3A6BC5"/>
            </a:solidFill>
          </p:spPr>
        </p:sp>
        <p:sp>
          <p:nvSpPr>
            <p:cNvPr name="TextBox 43" id="43"/>
            <p:cNvSpPr txBox="true"/>
            <p:nvPr/>
          </p:nvSpPr>
          <p:spPr>
            <a:xfrm>
              <a:off x="0" y="-66675"/>
              <a:ext cx="457200" cy="6889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520"/>
                </a:lnSpc>
                <a:spcBef>
                  <a:spcPct val="0"/>
                </a:spcBef>
              </a:pPr>
              <a:r>
                <a:rPr lang="en-US" sz="1800" strike="noStrike" u="none">
                  <a:solidFill>
                    <a:srgbClr val="FFFFFF"/>
                  </a:solidFill>
                  <a:latin typeface="Telegraf"/>
                  <a:ea typeface="Telegraf"/>
                  <a:cs typeface="Telegraf"/>
                  <a:sym typeface="Telegraf"/>
                </a:rPr>
                <a:t>5</a:t>
              </a:r>
            </a:p>
          </p:txBody>
        </p:sp>
      </p:grpSp>
      <p:grpSp>
        <p:nvGrpSpPr>
          <p:cNvPr name="Group 44" id="44"/>
          <p:cNvGrpSpPr/>
          <p:nvPr/>
        </p:nvGrpSpPr>
        <p:grpSpPr>
          <a:xfrm rot="0">
            <a:off x="1524000" y="6181725"/>
            <a:ext cx="15240000" cy="571500"/>
            <a:chOff x="0" y="0"/>
            <a:chExt cx="20320000" cy="762000"/>
          </a:xfrm>
        </p:grpSpPr>
        <p:sp>
          <p:nvSpPr>
            <p:cNvPr name="Freeform 45" id="45"/>
            <p:cNvSpPr/>
            <p:nvPr/>
          </p:nvSpPr>
          <p:spPr>
            <a:xfrm flipH="false" flipV="false" rot="0">
              <a:off x="0" y="0"/>
              <a:ext cx="20320000" cy="762000"/>
            </a:xfrm>
            <a:custGeom>
              <a:avLst/>
              <a:gdLst/>
              <a:ahLst/>
              <a:cxnLst/>
              <a:rect r="r" b="b" t="t" l="l"/>
              <a:pathLst>
                <a:path h="762000" w="20320000">
                  <a:moveTo>
                    <a:pt x="76200" y="0"/>
                  </a:moveTo>
                  <a:lnTo>
                    <a:pt x="20243800" y="0"/>
                  </a:lnTo>
                  <a:cubicBezTo>
                    <a:pt x="20285884" y="0"/>
                    <a:pt x="20320000" y="34116"/>
                    <a:pt x="20320000" y="76200"/>
                  </a:cubicBezTo>
                  <a:lnTo>
                    <a:pt x="20320000" y="685800"/>
                  </a:lnTo>
                  <a:cubicBezTo>
                    <a:pt x="20320000" y="727884"/>
                    <a:pt x="20285884" y="762000"/>
                    <a:pt x="20243800" y="762000"/>
                  </a:cubicBezTo>
                  <a:lnTo>
                    <a:pt x="76200" y="762000"/>
                  </a:lnTo>
                  <a:cubicBezTo>
                    <a:pt x="34116" y="762000"/>
                    <a:pt x="0" y="727884"/>
                    <a:pt x="0" y="685800"/>
                  </a:cubicBezTo>
                  <a:lnTo>
                    <a:pt x="0" y="76200"/>
                  </a:lnTo>
                  <a:cubicBezTo>
                    <a:pt x="0" y="34116"/>
                    <a:pt x="34116" y="0"/>
                    <a:pt x="76200" y="0"/>
                  </a:cubicBez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AutoShape 46" id="46"/>
          <p:cNvSpPr/>
          <p:nvPr/>
        </p:nvSpPr>
        <p:spPr>
          <a:xfrm>
            <a:off x="9144000" y="3705225"/>
            <a:ext cx="0" cy="666750"/>
          </a:xfrm>
          <a:prstGeom prst="line">
            <a:avLst/>
          </a:prstGeom>
          <a:ln cap="rnd" w="28575">
            <a:solidFill>
              <a:srgbClr val="3A6BC5"/>
            </a:solidFill>
            <a:prstDash val="solid"/>
            <a:headEnd type="none" len="sm" w="sm"/>
            <a:tailEnd type="triangle" len="med" w="lg"/>
          </a:ln>
        </p:spPr>
      </p:sp>
      <p:grpSp>
        <p:nvGrpSpPr>
          <p:cNvPr name="Group 47" id="47"/>
          <p:cNvGrpSpPr/>
          <p:nvPr/>
        </p:nvGrpSpPr>
        <p:grpSpPr>
          <a:xfrm rot="0">
            <a:off x="2095500" y="4467225"/>
            <a:ext cx="6667500" cy="1143000"/>
            <a:chOff x="0" y="0"/>
            <a:chExt cx="8890000" cy="1524000"/>
          </a:xfrm>
        </p:grpSpPr>
        <p:sp>
          <p:nvSpPr>
            <p:cNvPr name="Freeform 48" id="48"/>
            <p:cNvSpPr/>
            <p:nvPr/>
          </p:nvSpPr>
          <p:spPr>
            <a:xfrm flipH="false" flipV="false" rot="0">
              <a:off x="0" y="0"/>
              <a:ext cx="8890000" cy="1524000"/>
            </a:xfrm>
            <a:custGeom>
              <a:avLst/>
              <a:gdLst/>
              <a:ahLst/>
              <a:cxnLst/>
              <a:rect r="r" b="b" t="t" l="l"/>
              <a:pathLst>
                <a:path h="1524000" w="8890000">
                  <a:moveTo>
                    <a:pt x="152400" y="0"/>
                  </a:moveTo>
                  <a:lnTo>
                    <a:pt x="8737600" y="0"/>
                  </a:lnTo>
                  <a:cubicBezTo>
                    <a:pt x="8821769" y="0"/>
                    <a:pt x="8890000" y="68232"/>
                    <a:pt x="8890000" y="152400"/>
                  </a:cubicBezTo>
                  <a:lnTo>
                    <a:pt x="8890000" y="1371600"/>
                  </a:lnTo>
                  <a:cubicBezTo>
                    <a:pt x="8890000" y="1455768"/>
                    <a:pt x="8821769" y="1524000"/>
                    <a:pt x="8737600" y="1524000"/>
                  </a:cubicBezTo>
                  <a:lnTo>
                    <a:pt x="152400" y="1524000"/>
                  </a:lnTo>
                  <a:cubicBezTo>
                    <a:pt x="68232" y="1524000"/>
                    <a:pt x="0" y="1455768"/>
                    <a:pt x="0" y="1371600"/>
                  </a:cubicBezTo>
                  <a:lnTo>
                    <a:pt x="0" y="152400"/>
                  </a:lnTo>
                  <a:cubicBezTo>
                    <a:pt x="0" y="68232"/>
                    <a:pt x="68232" y="0"/>
                    <a:pt x="152400" y="0"/>
                  </a:cubicBezTo>
                  <a:close/>
                </a:path>
              </a:pathLst>
            </a:custGeom>
            <a:solidFill>
              <a:srgbClr val="E8F5E9"/>
            </a:solidFill>
          </p:spPr>
        </p:sp>
      </p:grpSp>
      <p:grpSp>
        <p:nvGrpSpPr>
          <p:cNvPr name="Group 49" id="49"/>
          <p:cNvGrpSpPr/>
          <p:nvPr/>
        </p:nvGrpSpPr>
        <p:grpSpPr>
          <a:xfrm rot="0">
            <a:off x="9525000" y="4467225"/>
            <a:ext cx="6667500" cy="1143000"/>
            <a:chOff x="0" y="0"/>
            <a:chExt cx="8890000" cy="1524000"/>
          </a:xfrm>
        </p:grpSpPr>
        <p:sp>
          <p:nvSpPr>
            <p:cNvPr name="Freeform 50" id="50"/>
            <p:cNvSpPr/>
            <p:nvPr/>
          </p:nvSpPr>
          <p:spPr>
            <a:xfrm flipH="false" flipV="false" rot="0">
              <a:off x="0" y="0"/>
              <a:ext cx="8890000" cy="1524000"/>
            </a:xfrm>
            <a:custGeom>
              <a:avLst/>
              <a:gdLst/>
              <a:ahLst/>
              <a:cxnLst/>
              <a:rect r="r" b="b" t="t" l="l"/>
              <a:pathLst>
                <a:path h="1524000" w="8890000">
                  <a:moveTo>
                    <a:pt x="152400" y="0"/>
                  </a:moveTo>
                  <a:lnTo>
                    <a:pt x="8737600" y="0"/>
                  </a:lnTo>
                  <a:cubicBezTo>
                    <a:pt x="8821769" y="0"/>
                    <a:pt x="8890000" y="68232"/>
                    <a:pt x="8890000" y="152400"/>
                  </a:cubicBezTo>
                  <a:lnTo>
                    <a:pt x="8890000" y="1371600"/>
                  </a:lnTo>
                  <a:cubicBezTo>
                    <a:pt x="8890000" y="1455768"/>
                    <a:pt x="8821769" y="1524000"/>
                    <a:pt x="8737600" y="1524000"/>
                  </a:cubicBezTo>
                  <a:lnTo>
                    <a:pt x="152400" y="1524000"/>
                  </a:lnTo>
                  <a:cubicBezTo>
                    <a:pt x="68232" y="1524000"/>
                    <a:pt x="0" y="1455768"/>
                    <a:pt x="0" y="1371600"/>
                  </a:cubicBezTo>
                  <a:lnTo>
                    <a:pt x="0" y="152400"/>
                  </a:lnTo>
                  <a:cubicBezTo>
                    <a:pt x="0" y="68232"/>
                    <a:pt x="68232" y="0"/>
                    <a:pt x="152400" y="0"/>
                  </a:cubicBezTo>
                  <a:close/>
                </a:path>
              </a:pathLst>
            </a:custGeom>
            <a:solidFill>
              <a:srgbClr val="FFF3E0"/>
            </a:solidFill>
          </p:spPr>
        </p:sp>
      </p:grpSp>
      <p:sp>
        <p:nvSpPr>
          <p:cNvPr name="TextBox 51" id="51"/>
          <p:cNvSpPr txBox="true"/>
          <p:nvPr/>
        </p:nvSpPr>
        <p:spPr>
          <a:xfrm rot="0">
            <a:off x="2286000" y="5105400"/>
            <a:ext cx="6286500" cy="238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Significant association exists between variables</a:t>
            </a:r>
          </a:p>
        </p:txBody>
      </p:sp>
      <p:sp>
        <p:nvSpPr>
          <p:cNvPr name="TextBox 52" id="52"/>
          <p:cNvSpPr txBox="true"/>
          <p:nvPr/>
        </p:nvSpPr>
        <p:spPr>
          <a:xfrm rot="0">
            <a:off x="9715500" y="4638675"/>
            <a:ext cx="628650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b="true" sz="2000" strike="noStrike" u="none">
                <a:solidFill>
                  <a:srgbClr val="E65100"/>
                </a:solidFill>
                <a:latin typeface="Inter Bold"/>
                <a:ea typeface="Inter Bold"/>
                <a:cs typeface="Inter Bold"/>
                <a:sym typeface="Inter Bold"/>
              </a:rPr>
              <a:t>p &gt; 0.05  →  Fail to Reject H₀</a:t>
            </a:r>
          </a:p>
        </p:txBody>
      </p:sp>
      <p:sp>
        <p:nvSpPr>
          <p:cNvPr name="TextBox 53" id="53"/>
          <p:cNvSpPr txBox="true"/>
          <p:nvPr/>
        </p:nvSpPr>
        <p:spPr>
          <a:xfrm rot="0">
            <a:off x="2476500" y="6372225"/>
            <a:ext cx="13335000" cy="212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5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FFFFFF"/>
                </a:solidFill>
                <a:latin typeface="Inter"/>
                <a:ea typeface="Inter"/>
                <a:cs typeface="Inter"/>
                <a:sym typeface="Inter"/>
              </a:rPr>
              <a:t>"This flow applies to both Goodness-of-Fit and Test of Independence — only the df formula changes."</a:t>
            </a:r>
          </a:p>
        </p:txBody>
      </p:sp>
      <p:sp>
        <p:nvSpPr>
          <p:cNvPr name="TextBox 54" id="54"/>
          <p:cNvSpPr txBox="true"/>
          <p:nvPr/>
        </p:nvSpPr>
        <p:spPr>
          <a:xfrm rot="0">
            <a:off x="9715500" y="5105400"/>
            <a:ext cx="6286500" cy="238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No significant association — differences may be due to chance</a:t>
            </a:r>
          </a:p>
        </p:txBody>
      </p:sp>
      <p:sp>
        <p:nvSpPr>
          <p:cNvPr name="TextBox 55" id="55"/>
          <p:cNvSpPr txBox="true"/>
          <p:nvPr/>
        </p:nvSpPr>
        <p:spPr>
          <a:xfrm rot="0">
            <a:off x="2286000" y="4638675"/>
            <a:ext cx="628650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b="true" sz="2000" strike="noStrike" u="none">
                <a:solidFill>
                  <a:srgbClr val="2E7D32"/>
                </a:solidFill>
                <a:latin typeface="Inter Bold"/>
                <a:ea typeface="Inter Bold"/>
                <a:cs typeface="Inter Bold"/>
                <a:sym typeface="Inter Bold"/>
              </a:rPr>
              <a:t>p &lt; 0.05  →  Reject H₀</a:t>
            </a:r>
          </a:p>
        </p:txBody>
      </p:sp>
      <p:sp>
        <p:nvSpPr>
          <p:cNvPr name="TextBox 56" id="56"/>
          <p:cNvSpPr txBox="true"/>
          <p:nvPr/>
        </p:nvSpPr>
        <p:spPr>
          <a:xfrm rot="0">
            <a:off x="1524000" y="1333500"/>
            <a:ext cx="15240000" cy="266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6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6B7B8F"/>
                </a:solidFill>
                <a:latin typeface="Inter"/>
                <a:ea typeface="Inter"/>
                <a:cs typeface="Inter"/>
                <a:sym typeface="Inter"/>
              </a:rPr>
              <a:t>Follow this decision flow to conduct a Chi-Square hypothesis test step by step.</a:t>
            </a:r>
          </a:p>
        </p:txBody>
      </p:sp>
    </p:spTree>
  </p:cSld>
  <p:clrMapOvr>
    <a:masterClrMapping/>
  </p:clrMapOvr>
</p:sld>
</file>

<file path=ppt/slides/slide22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952500"/>
            <a:chOff x="0" y="0"/>
            <a:chExt cx="24384000" cy="127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143000" y="247650"/>
            <a:ext cx="15240000" cy="462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32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Example Chi-Square Output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3429000" y="2962275"/>
            <a:ext cx="1143000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72"/>
              </a:lnSpc>
              <a:spcBef>
                <a:spcPct val="0"/>
              </a:spcBef>
            </a:pPr>
            <a:r>
              <a:rPr lang="en-US" sz="2060" strike="noStrike" u="none">
                <a:solidFill>
                  <a:srgbClr val="6B7B8F"/>
                </a:solidFill>
                <a:latin typeface="Inter"/>
                <a:ea typeface="Inter"/>
                <a:cs typeface="Inter"/>
                <a:sym typeface="Inter"/>
              </a:rPr>
              <a:t>Device Type vs Security Breach - Chi-Square Test Results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3429000" y="3543300"/>
            <a:ext cx="11430000" cy="619125"/>
            <a:chOff x="0" y="0"/>
            <a:chExt cx="15240000" cy="8255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5240000" cy="825500"/>
            </a:xfrm>
            <a:custGeom>
              <a:avLst/>
              <a:gdLst/>
              <a:ahLst/>
              <a:cxnLst/>
              <a:rect r="r" b="b" t="t" l="l"/>
              <a:pathLst>
                <a:path h="825500" w="15240000">
                  <a:moveTo>
                    <a:pt x="0" y="0"/>
                  </a:moveTo>
                  <a:lnTo>
                    <a:pt x="15240000" y="0"/>
                  </a:lnTo>
                  <a:lnTo>
                    <a:pt x="15240000" y="825500"/>
                  </a:lnTo>
                  <a:lnTo>
                    <a:pt x="0" y="825500"/>
                  </a:ln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8" id="8"/>
          <p:cNvSpPr txBox="true"/>
          <p:nvPr/>
        </p:nvSpPr>
        <p:spPr>
          <a:xfrm rot="0">
            <a:off x="3429000" y="3752850"/>
            <a:ext cx="5715000" cy="2380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72"/>
              </a:lnSpc>
              <a:spcBef>
                <a:spcPct val="0"/>
              </a:spcBef>
            </a:pPr>
            <a:r>
              <a:rPr lang="en-US" b="true" sz="1872" strike="noStrike" u="none">
                <a:solidFill>
                  <a:srgbClr val="FFFFFF"/>
                </a:solidFill>
                <a:latin typeface="Inter Bold"/>
                <a:ea typeface="Inter Bold"/>
                <a:cs typeface="Inter Bold"/>
                <a:sym typeface="Inter Bold"/>
              </a:rPr>
              <a:t>Metric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9144000" y="3752850"/>
            <a:ext cx="5715000" cy="2380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72"/>
              </a:lnSpc>
              <a:spcBef>
                <a:spcPct val="0"/>
              </a:spcBef>
            </a:pPr>
            <a:r>
              <a:rPr lang="en-US" b="true" sz="1872" strike="noStrike" u="none">
                <a:solidFill>
                  <a:srgbClr val="FFFFFF"/>
                </a:solidFill>
                <a:latin typeface="Inter Bold"/>
                <a:ea typeface="Inter Bold"/>
                <a:cs typeface="Inter Bold"/>
                <a:sym typeface="Inter Bold"/>
              </a:rPr>
              <a:t>Value</a:t>
            </a:r>
          </a:p>
        </p:txBody>
      </p:sp>
      <p:grpSp>
        <p:nvGrpSpPr>
          <p:cNvPr name="Group 10" id="10"/>
          <p:cNvGrpSpPr/>
          <p:nvPr/>
        </p:nvGrpSpPr>
        <p:grpSpPr>
          <a:xfrm rot="0">
            <a:off x="3429000" y="4162425"/>
            <a:ext cx="11430000" cy="619125"/>
            <a:chOff x="0" y="0"/>
            <a:chExt cx="15240000" cy="8255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5240000" cy="825500"/>
            </a:xfrm>
            <a:custGeom>
              <a:avLst/>
              <a:gdLst/>
              <a:ahLst/>
              <a:cxnLst/>
              <a:rect r="r" b="b" t="t" l="l"/>
              <a:pathLst>
                <a:path h="825500" w="15240000">
                  <a:moveTo>
                    <a:pt x="0" y="0"/>
                  </a:moveTo>
                  <a:lnTo>
                    <a:pt x="15240000" y="0"/>
                  </a:lnTo>
                  <a:lnTo>
                    <a:pt x="15240000" y="825500"/>
                  </a:lnTo>
                  <a:lnTo>
                    <a:pt x="0" y="825500"/>
                  </a:lnTo>
                  <a:close/>
                </a:path>
              </a:pathLst>
            </a:custGeom>
            <a:solidFill>
              <a:srgbClr val="F8F9FB"/>
            </a:solidFill>
          </p:spPr>
        </p:sp>
      </p:grpSp>
      <p:sp>
        <p:nvSpPr>
          <p:cNvPr name="TextBox 12" id="12"/>
          <p:cNvSpPr txBox="true"/>
          <p:nvPr/>
        </p:nvSpPr>
        <p:spPr>
          <a:xfrm rot="0">
            <a:off x="3429000" y="4371975"/>
            <a:ext cx="5715000" cy="2380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72"/>
              </a:lnSpc>
              <a:spcBef>
                <a:spcPct val="0"/>
              </a:spcBef>
            </a:pPr>
            <a:r>
              <a:rPr lang="en-US" sz="1872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Chi-Square Statistic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9144000" y="4371975"/>
            <a:ext cx="5715000" cy="2380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72"/>
              </a:lnSpc>
              <a:spcBef>
                <a:spcPct val="0"/>
              </a:spcBef>
            </a:pPr>
            <a:r>
              <a:rPr lang="en-US" sz="1872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4.80</a:t>
            </a:r>
          </a:p>
        </p:txBody>
      </p:sp>
      <p:grpSp>
        <p:nvGrpSpPr>
          <p:cNvPr name="Group 14" id="14"/>
          <p:cNvGrpSpPr/>
          <p:nvPr/>
        </p:nvGrpSpPr>
        <p:grpSpPr>
          <a:xfrm rot="0">
            <a:off x="3429000" y="4781550"/>
            <a:ext cx="11430000" cy="619125"/>
            <a:chOff x="0" y="0"/>
            <a:chExt cx="15240000" cy="8255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5240000" cy="825500"/>
            </a:xfrm>
            <a:custGeom>
              <a:avLst/>
              <a:gdLst/>
              <a:ahLst/>
              <a:cxnLst/>
              <a:rect r="r" b="b" t="t" l="l"/>
              <a:pathLst>
                <a:path h="825500" w="15240000">
                  <a:moveTo>
                    <a:pt x="0" y="0"/>
                  </a:moveTo>
                  <a:lnTo>
                    <a:pt x="15240000" y="0"/>
                  </a:lnTo>
                  <a:lnTo>
                    <a:pt x="15240000" y="825500"/>
                  </a:lnTo>
                  <a:lnTo>
                    <a:pt x="0" y="82550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TextBox 16" id="16"/>
          <p:cNvSpPr txBox="true"/>
          <p:nvPr/>
        </p:nvSpPr>
        <p:spPr>
          <a:xfrm rot="0">
            <a:off x="3429000" y="4991100"/>
            <a:ext cx="5715000" cy="2380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72"/>
              </a:lnSpc>
              <a:spcBef>
                <a:spcPct val="0"/>
              </a:spcBef>
            </a:pPr>
            <a:r>
              <a:rPr lang="en-US" sz="1872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Degrees of Freedom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9144000" y="4991100"/>
            <a:ext cx="5715000" cy="2380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72"/>
              </a:lnSpc>
              <a:spcBef>
                <a:spcPct val="0"/>
              </a:spcBef>
            </a:pPr>
            <a:r>
              <a:rPr lang="en-US" sz="1872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1</a:t>
            </a:r>
          </a:p>
        </p:txBody>
      </p:sp>
      <p:grpSp>
        <p:nvGrpSpPr>
          <p:cNvPr name="Group 18" id="18"/>
          <p:cNvGrpSpPr/>
          <p:nvPr/>
        </p:nvGrpSpPr>
        <p:grpSpPr>
          <a:xfrm rot="0">
            <a:off x="3429000" y="5400675"/>
            <a:ext cx="11430000" cy="619125"/>
            <a:chOff x="0" y="0"/>
            <a:chExt cx="15240000" cy="8255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15240000" cy="825500"/>
            </a:xfrm>
            <a:custGeom>
              <a:avLst/>
              <a:gdLst/>
              <a:ahLst/>
              <a:cxnLst/>
              <a:rect r="r" b="b" t="t" l="l"/>
              <a:pathLst>
                <a:path h="825500" w="15240000">
                  <a:moveTo>
                    <a:pt x="0" y="0"/>
                  </a:moveTo>
                  <a:lnTo>
                    <a:pt x="15240000" y="0"/>
                  </a:lnTo>
                  <a:lnTo>
                    <a:pt x="15240000" y="825500"/>
                  </a:lnTo>
                  <a:lnTo>
                    <a:pt x="0" y="825500"/>
                  </a:lnTo>
                  <a:close/>
                </a:path>
              </a:pathLst>
            </a:custGeom>
            <a:solidFill>
              <a:srgbClr val="F8F9FB"/>
            </a:solidFill>
          </p:spPr>
        </p:sp>
      </p:grpSp>
      <p:sp>
        <p:nvSpPr>
          <p:cNvPr name="TextBox 20" id="20"/>
          <p:cNvSpPr txBox="true"/>
          <p:nvPr/>
        </p:nvSpPr>
        <p:spPr>
          <a:xfrm rot="0">
            <a:off x="3429000" y="5610225"/>
            <a:ext cx="5715000" cy="2380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72"/>
              </a:lnSpc>
              <a:spcBef>
                <a:spcPct val="0"/>
              </a:spcBef>
            </a:pPr>
            <a:r>
              <a:rPr lang="en-US" sz="1872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p-value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9144000" y="5610225"/>
            <a:ext cx="5715000" cy="2380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72"/>
              </a:lnSpc>
              <a:spcBef>
                <a:spcPct val="0"/>
              </a:spcBef>
            </a:pPr>
            <a:r>
              <a:rPr lang="en-US" sz="1872" strike="noStrike" u="none">
                <a:solidFill>
                  <a:srgbClr val="3A6BC5"/>
                </a:solidFill>
                <a:latin typeface="Inter"/>
                <a:ea typeface="Inter"/>
                <a:cs typeface="Inter"/>
                <a:sym typeface="Inter"/>
              </a:rPr>
              <a:t>0.028</a:t>
            </a:r>
          </a:p>
        </p:txBody>
      </p:sp>
      <p:grpSp>
        <p:nvGrpSpPr>
          <p:cNvPr name="Group 22" id="22"/>
          <p:cNvGrpSpPr/>
          <p:nvPr/>
        </p:nvGrpSpPr>
        <p:grpSpPr>
          <a:xfrm rot="0">
            <a:off x="3429000" y="6019800"/>
            <a:ext cx="11430000" cy="619125"/>
            <a:chOff x="0" y="0"/>
            <a:chExt cx="15240000" cy="82550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15240000" cy="825500"/>
            </a:xfrm>
            <a:custGeom>
              <a:avLst/>
              <a:gdLst/>
              <a:ahLst/>
              <a:cxnLst/>
              <a:rect r="r" b="b" t="t" l="l"/>
              <a:pathLst>
                <a:path h="825500" w="15240000">
                  <a:moveTo>
                    <a:pt x="0" y="0"/>
                  </a:moveTo>
                  <a:lnTo>
                    <a:pt x="15240000" y="0"/>
                  </a:lnTo>
                  <a:lnTo>
                    <a:pt x="15240000" y="825500"/>
                  </a:lnTo>
                  <a:lnTo>
                    <a:pt x="0" y="82550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TextBox 24" id="24"/>
          <p:cNvSpPr txBox="true"/>
          <p:nvPr/>
        </p:nvSpPr>
        <p:spPr>
          <a:xfrm rot="0">
            <a:off x="3429000" y="6229350"/>
            <a:ext cx="5715000" cy="2380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72"/>
              </a:lnSpc>
              <a:spcBef>
                <a:spcPct val="0"/>
              </a:spcBef>
            </a:pPr>
            <a:r>
              <a:rPr lang="en-US" sz="1872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Significance Level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9144000" y="6229350"/>
            <a:ext cx="5715000" cy="2380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72"/>
              </a:lnSpc>
              <a:spcBef>
                <a:spcPct val="0"/>
              </a:spcBef>
            </a:pPr>
            <a:r>
              <a:rPr lang="en-US" sz="1872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0.05</a:t>
            </a:r>
          </a:p>
        </p:txBody>
      </p:sp>
      <p:grpSp>
        <p:nvGrpSpPr>
          <p:cNvPr name="Group 26" id="26"/>
          <p:cNvGrpSpPr/>
          <p:nvPr/>
        </p:nvGrpSpPr>
        <p:grpSpPr>
          <a:xfrm rot="0">
            <a:off x="3429000" y="7115175"/>
            <a:ext cx="11430000" cy="1143000"/>
            <a:chOff x="0" y="0"/>
            <a:chExt cx="15240000" cy="152400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0" y="0"/>
              <a:ext cx="15240000" cy="1524000"/>
            </a:xfrm>
            <a:custGeom>
              <a:avLst/>
              <a:gdLst/>
              <a:ahLst/>
              <a:cxnLst/>
              <a:rect r="r" b="b" t="t" l="l"/>
              <a:pathLst>
                <a:path h="1524000" w="15240000">
                  <a:moveTo>
                    <a:pt x="152400" y="0"/>
                  </a:moveTo>
                  <a:lnTo>
                    <a:pt x="15087600" y="0"/>
                  </a:lnTo>
                  <a:cubicBezTo>
                    <a:pt x="15171769" y="0"/>
                    <a:pt x="15240000" y="68232"/>
                    <a:pt x="15240000" y="152400"/>
                  </a:cubicBezTo>
                  <a:lnTo>
                    <a:pt x="15240000" y="1371600"/>
                  </a:lnTo>
                  <a:cubicBezTo>
                    <a:pt x="15240000" y="1455768"/>
                    <a:pt x="15171769" y="1524000"/>
                    <a:pt x="15087600" y="1524000"/>
                  </a:cubicBezTo>
                  <a:lnTo>
                    <a:pt x="152400" y="1524000"/>
                  </a:lnTo>
                  <a:cubicBezTo>
                    <a:pt x="68232" y="1524000"/>
                    <a:pt x="0" y="1455768"/>
                    <a:pt x="0" y="1371600"/>
                  </a:cubicBezTo>
                  <a:lnTo>
                    <a:pt x="0" y="152400"/>
                  </a:lnTo>
                  <a:cubicBezTo>
                    <a:pt x="0" y="68232"/>
                    <a:pt x="68232" y="0"/>
                    <a:pt x="152400" y="0"/>
                  </a:cubicBezTo>
                  <a:close/>
                </a:path>
              </a:pathLst>
            </a:custGeom>
            <a:solidFill>
              <a:srgbClr val="EEF3FA"/>
            </a:solidFill>
          </p:spPr>
        </p:sp>
      </p:grpSp>
      <p:sp>
        <p:nvSpPr>
          <p:cNvPr name="TextBox 28" id="28"/>
          <p:cNvSpPr txBox="true"/>
          <p:nvPr/>
        </p:nvSpPr>
        <p:spPr>
          <a:xfrm rot="0">
            <a:off x="3810000" y="7124700"/>
            <a:ext cx="10668000" cy="10268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196"/>
              </a:lnSpc>
              <a:spcBef>
                <a:spcPct val="0"/>
              </a:spcBef>
            </a:pPr>
            <a:r>
              <a:rPr lang="en-US" sz="2797" strike="noStrike" u="none">
                <a:solidFill>
                  <a:srgbClr val="3A6BC5"/>
                </a:solidFill>
                <a:latin typeface="Inter"/>
                <a:ea typeface="Inter"/>
                <a:cs typeface="Inter"/>
                <a:sym typeface="Inter"/>
              </a:rPr>
              <a:t>p = 0.028 &lt; 0.05  --&gt;  Reject H0</a:t>
            </a:r>
          </a:p>
          <a:p>
            <a:pPr algn="ctr" marL="0" indent="0" lvl="0">
              <a:lnSpc>
                <a:spcPts val="4196"/>
              </a:lnSpc>
              <a:spcBef>
                <a:spcPct val="0"/>
              </a:spcBef>
            </a:pPr>
            <a:r>
              <a:rPr lang="en-US" sz="2797" strike="noStrike" u="none">
                <a:solidFill>
                  <a:srgbClr val="3A6BC5"/>
                </a:solidFill>
                <a:latin typeface="Inter"/>
                <a:ea typeface="Inter"/>
                <a:cs typeface="Inter"/>
                <a:sym typeface="Inter"/>
              </a:rPr>
              <a:t>Device type IS associated with breach occurrence.</a:t>
            </a:r>
          </a:p>
        </p:txBody>
      </p:sp>
    </p:spTree>
  </p:cSld>
  <p:clrMapOvr>
    <a:masterClrMapping/>
  </p:clrMapOvr>
</p:sld>
</file>

<file path=ppt/slides/slide23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952500"/>
            <a:chOff x="0" y="0"/>
            <a:chExt cx="24384000" cy="127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143000" y="247650"/>
            <a:ext cx="15240000" cy="462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32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Interpretation Example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524000" y="8105775"/>
            <a:ext cx="15240000" cy="266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6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FFFFFF"/>
                </a:solidFill>
                <a:latin typeface="Inter"/>
                <a:ea typeface="Inter"/>
                <a:cs typeface="Inter"/>
                <a:sym typeface="Inter"/>
              </a:rPr>
              <a:t>Conclusion: There is a statistically significant association between device type and security breach.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143000" y="7858125"/>
            <a:ext cx="16002000" cy="762000"/>
            <a:chOff x="0" y="0"/>
            <a:chExt cx="21336000" cy="10160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1336000" cy="1016000"/>
            </a:xfrm>
            <a:custGeom>
              <a:avLst/>
              <a:gdLst/>
              <a:ahLst/>
              <a:cxnLst/>
              <a:rect r="r" b="b" t="t" l="l"/>
              <a:pathLst>
                <a:path h="1016000" w="21336000">
                  <a:moveTo>
                    <a:pt x="101600" y="0"/>
                  </a:moveTo>
                  <a:lnTo>
                    <a:pt x="21234400" y="0"/>
                  </a:lnTo>
                  <a:cubicBezTo>
                    <a:pt x="21290513" y="0"/>
                    <a:pt x="21336000" y="45488"/>
                    <a:pt x="21336000" y="101600"/>
                  </a:cubicBezTo>
                  <a:lnTo>
                    <a:pt x="21336000" y="914400"/>
                  </a:lnTo>
                  <a:cubicBezTo>
                    <a:pt x="21336000" y="970512"/>
                    <a:pt x="21290513" y="1016000"/>
                    <a:pt x="21234400" y="1016000"/>
                  </a:cubicBezTo>
                  <a:lnTo>
                    <a:pt x="101600" y="1016000"/>
                  </a:lnTo>
                  <a:cubicBezTo>
                    <a:pt x="45488" y="1016000"/>
                    <a:pt x="0" y="970512"/>
                    <a:pt x="0" y="914400"/>
                  </a:cubicBezTo>
                  <a:lnTo>
                    <a:pt x="0" y="101600"/>
                  </a:lnTo>
                  <a:cubicBezTo>
                    <a:pt x="0" y="45488"/>
                    <a:pt x="45488" y="0"/>
                    <a:pt x="101600" y="0"/>
                  </a:cubicBezTo>
                  <a:close/>
                </a:path>
              </a:pathLst>
            </a:custGeom>
            <a:solidFill>
              <a:srgbClr val="2E7D5B"/>
            </a:solidFill>
          </p:spPr>
        </p:sp>
      </p:grpSp>
      <p:grpSp>
        <p:nvGrpSpPr>
          <p:cNvPr name="Group 8" id="8"/>
          <p:cNvGrpSpPr/>
          <p:nvPr/>
        </p:nvGrpSpPr>
        <p:grpSpPr>
          <a:xfrm rot="0">
            <a:off x="12001500" y="4333875"/>
            <a:ext cx="5143500" cy="3238500"/>
            <a:chOff x="0" y="0"/>
            <a:chExt cx="6858000" cy="4318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6858000" cy="4318000"/>
            </a:xfrm>
            <a:custGeom>
              <a:avLst/>
              <a:gdLst/>
              <a:ahLst/>
              <a:cxnLst/>
              <a:rect r="r" b="b" t="t" l="l"/>
              <a:pathLst>
                <a:path h="4318000" w="6858000">
                  <a:moveTo>
                    <a:pt x="431800" y="0"/>
                  </a:moveTo>
                  <a:lnTo>
                    <a:pt x="6426200" y="0"/>
                  </a:lnTo>
                  <a:cubicBezTo>
                    <a:pt x="6664677" y="0"/>
                    <a:pt x="6858000" y="193323"/>
                    <a:pt x="6858000" y="431800"/>
                  </a:cubicBezTo>
                  <a:lnTo>
                    <a:pt x="6858000" y="3886200"/>
                  </a:lnTo>
                  <a:cubicBezTo>
                    <a:pt x="6858000" y="4124677"/>
                    <a:pt x="6664677" y="4318000"/>
                    <a:pt x="6426200" y="4318000"/>
                  </a:cubicBezTo>
                  <a:lnTo>
                    <a:pt x="431800" y="4318000"/>
                  </a:lnTo>
                  <a:cubicBezTo>
                    <a:pt x="193323" y="4318000"/>
                    <a:pt x="0" y="4124677"/>
                    <a:pt x="0" y="3886200"/>
                  </a:cubicBezTo>
                  <a:lnTo>
                    <a:pt x="0" y="431800"/>
                  </a:lnTo>
                  <a:cubicBezTo>
                    <a:pt x="0" y="193323"/>
                    <a:pt x="193323" y="0"/>
                    <a:pt x="431800" y="0"/>
                  </a:cubicBezTo>
                  <a:close/>
                </a:path>
              </a:pathLst>
            </a:custGeom>
            <a:solidFill>
              <a:srgbClr val="E8ECF0"/>
            </a:solid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12287250" y="5572125"/>
            <a:ext cx="4572000" cy="14630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p (0.028) &lt; α (0.05)</a:t>
            </a:r>
          </a:p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→ Reject H₀</a:t>
            </a:r>
          </a:p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</a:p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Device type IS associated</a:t>
            </a:r>
          </a:p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with breach occurrence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2706350" y="4619625"/>
            <a:ext cx="4152900" cy="245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800"/>
              </a:lnSpc>
              <a:spcBef>
                <a:spcPct val="0"/>
              </a:spcBef>
            </a:pPr>
            <a:r>
              <a:rPr lang="en-US" b="true" sz="1800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Make Decision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12192000" y="4524375"/>
            <a:ext cx="419100" cy="514350"/>
            <a:chOff x="0" y="0"/>
            <a:chExt cx="558800" cy="6858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558800" cy="685800"/>
            </a:xfrm>
            <a:custGeom>
              <a:avLst/>
              <a:gdLst/>
              <a:ahLst/>
              <a:cxnLst/>
              <a:rect r="r" b="b" t="t" l="l"/>
              <a:pathLst>
                <a:path h="685800" w="558800">
                  <a:moveTo>
                    <a:pt x="279400" y="0"/>
                  </a:moveTo>
                  <a:cubicBezTo>
                    <a:pt x="125092" y="0"/>
                    <a:pt x="0" y="153522"/>
                    <a:pt x="0" y="342900"/>
                  </a:cubicBezTo>
                  <a:cubicBezTo>
                    <a:pt x="0" y="532278"/>
                    <a:pt x="125092" y="685800"/>
                    <a:pt x="279400" y="685800"/>
                  </a:cubicBezTo>
                  <a:cubicBezTo>
                    <a:pt x="433708" y="685800"/>
                    <a:pt x="558800" y="532278"/>
                    <a:pt x="558800" y="342900"/>
                  </a:cubicBezTo>
                  <a:cubicBezTo>
                    <a:pt x="558800" y="153522"/>
                    <a:pt x="433708" y="0"/>
                    <a:pt x="279400" y="0"/>
                  </a:cubicBezTo>
                  <a:close/>
                </a:path>
              </a:pathLst>
            </a:custGeom>
            <a:solidFill>
              <a:srgbClr val="3A6BC5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47625"/>
              <a:ext cx="558800" cy="7334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800"/>
                </a:lnSpc>
                <a:spcBef>
                  <a:spcPct val="0"/>
                </a:spcBef>
              </a:pPr>
              <a:r>
                <a:rPr lang="en-US" sz="2000" strike="noStrike" u="none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3</a:t>
              </a: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6572250" y="4333875"/>
            <a:ext cx="5143500" cy="3238500"/>
            <a:chOff x="0" y="0"/>
            <a:chExt cx="6858000" cy="431800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6858000" cy="4318000"/>
            </a:xfrm>
            <a:custGeom>
              <a:avLst/>
              <a:gdLst/>
              <a:ahLst/>
              <a:cxnLst/>
              <a:rect r="r" b="b" t="t" l="l"/>
              <a:pathLst>
                <a:path h="4318000" w="6858000">
                  <a:moveTo>
                    <a:pt x="431800" y="0"/>
                  </a:moveTo>
                  <a:lnTo>
                    <a:pt x="6426200" y="0"/>
                  </a:lnTo>
                  <a:cubicBezTo>
                    <a:pt x="6664677" y="0"/>
                    <a:pt x="6858000" y="193323"/>
                    <a:pt x="6858000" y="431800"/>
                  </a:cubicBezTo>
                  <a:lnTo>
                    <a:pt x="6858000" y="3886200"/>
                  </a:lnTo>
                  <a:cubicBezTo>
                    <a:pt x="6858000" y="4124677"/>
                    <a:pt x="6664677" y="4318000"/>
                    <a:pt x="6426200" y="4318000"/>
                  </a:cubicBezTo>
                  <a:lnTo>
                    <a:pt x="431800" y="4318000"/>
                  </a:lnTo>
                  <a:cubicBezTo>
                    <a:pt x="193323" y="4318000"/>
                    <a:pt x="0" y="4124677"/>
                    <a:pt x="0" y="3886200"/>
                  </a:cubicBezTo>
                  <a:lnTo>
                    <a:pt x="0" y="431800"/>
                  </a:lnTo>
                  <a:cubicBezTo>
                    <a:pt x="0" y="193323"/>
                    <a:pt x="193323" y="0"/>
                    <a:pt x="431800" y="0"/>
                  </a:cubicBezTo>
                  <a:close/>
                </a:path>
              </a:pathLst>
            </a:custGeom>
            <a:solidFill>
              <a:srgbClr val="EEF3FA"/>
            </a:solidFill>
          </p:spPr>
        </p:sp>
      </p:grpSp>
      <p:sp>
        <p:nvSpPr>
          <p:cNvPr name="TextBox 17" id="17"/>
          <p:cNvSpPr txBox="true"/>
          <p:nvPr/>
        </p:nvSpPr>
        <p:spPr>
          <a:xfrm rot="0">
            <a:off x="6858000" y="5724525"/>
            <a:ext cx="4572000" cy="11677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Chi-Square = 4.80</a:t>
            </a:r>
          </a:p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df = 1</a:t>
            </a:r>
          </a:p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p-value = 0.028</a:t>
            </a:r>
          </a:p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α = 0.05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7277100" y="4619625"/>
            <a:ext cx="4152900" cy="245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800"/>
              </a:lnSpc>
              <a:spcBef>
                <a:spcPct val="0"/>
              </a:spcBef>
            </a:pPr>
            <a:r>
              <a:rPr lang="en-US" b="true" sz="1800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Check Results</a:t>
            </a:r>
          </a:p>
        </p:txBody>
      </p:sp>
      <p:grpSp>
        <p:nvGrpSpPr>
          <p:cNvPr name="Group 19" id="19"/>
          <p:cNvGrpSpPr/>
          <p:nvPr/>
        </p:nvGrpSpPr>
        <p:grpSpPr>
          <a:xfrm rot="0">
            <a:off x="6762750" y="4524375"/>
            <a:ext cx="419100" cy="514350"/>
            <a:chOff x="0" y="0"/>
            <a:chExt cx="558800" cy="6858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558800" cy="685800"/>
            </a:xfrm>
            <a:custGeom>
              <a:avLst/>
              <a:gdLst/>
              <a:ahLst/>
              <a:cxnLst/>
              <a:rect r="r" b="b" t="t" l="l"/>
              <a:pathLst>
                <a:path h="685800" w="558800">
                  <a:moveTo>
                    <a:pt x="279400" y="0"/>
                  </a:moveTo>
                  <a:cubicBezTo>
                    <a:pt x="125092" y="0"/>
                    <a:pt x="0" y="153522"/>
                    <a:pt x="0" y="342900"/>
                  </a:cubicBezTo>
                  <a:cubicBezTo>
                    <a:pt x="0" y="532278"/>
                    <a:pt x="125092" y="685800"/>
                    <a:pt x="279400" y="685800"/>
                  </a:cubicBezTo>
                  <a:cubicBezTo>
                    <a:pt x="433708" y="685800"/>
                    <a:pt x="558800" y="532278"/>
                    <a:pt x="558800" y="342900"/>
                  </a:cubicBezTo>
                  <a:cubicBezTo>
                    <a:pt x="558800" y="153522"/>
                    <a:pt x="433708" y="0"/>
                    <a:pt x="279400" y="0"/>
                  </a:cubicBezTo>
                  <a:close/>
                </a:path>
              </a:pathLst>
            </a:custGeom>
            <a:solidFill>
              <a:srgbClr val="3A6BC5"/>
            </a:solidFill>
          </p:spPr>
        </p:sp>
        <p:sp>
          <p:nvSpPr>
            <p:cNvPr name="TextBox 21" id="21"/>
            <p:cNvSpPr txBox="true"/>
            <p:nvPr/>
          </p:nvSpPr>
          <p:spPr>
            <a:xfrm>
              <a:off x="0" y="-47625"/>
              <a:ext cx="558800" cy="7334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800"/>
                </a:lnSpc>
                <a:spcBef>
                  <a:spcPct val="0"/>
                </a:spcBef>
              </a:pPr>
              <a:r>
                <a:rPr lang="en-US" sz="2000" strike="noStrike" u="none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2</a:t>
              </a:r>
            </a:p>
          </p:txBody>
        </p:sp>
      </p:grpSp>
      <p:grpSp>
        <p:nvGrpSpPr>
          <p:cNvPr name="Group 22" id="22"/>
          <p:cNvGrpSpPr/>
          <p:nvPr/>
        </p:nvGrpSpPr>
        <p:grpSpPr>
          <a:xfrm rot="0">
            <a:off x="1143000" y="4333875"/>
            <a:ext cx="5143500" cy="3238500"/>
            <a:chOff x="0" y="0"/>
            <a:chExt cx="6858000" cy="431800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6858000" cy="4318000"/>
            </a:xfrm>
            <a:custGeom>
              <a:avLst/>
              <a:gdLst/>
              <a:ahLst/>
              <a:cxnLst/>
              <a:rect r="r" b="b" t="t" l="l"/>
              <a:pathLst>
                <a:path h="4318000" w="6858000">
                  <a:moveTo>
                    <a:pt x="431800" y="0"/>
                  </a:moveTo>
                  <a:lnTo>
                    <a:pt x="6426200" y="0"/>
                  </a:lnTo>
                  <a:cubicBezTo>
                    <a:pt x="6664677" y="0"/>
                    <a:pt x="6858000" y="193323"/>
                    <a:pt x="6858000" y="431800"/>
                  </a:cubicBezTo>
                  <a:lnTo>
                    <a:pt x="6858000" y="3886200"/>
                  </a:lnTo>
                  <a:cubicBezTo>
                    <a:pt x="6858000" y="4124677"/>
                    <a:pt x="6664677" y="4318000"/>
                    <a:pt x="6426200" y="4318000"/>
                  </a:cubicBezTo>
                  <a:lnTo>
                    <a:pt x="431800" y="4318000"/>
                  </a:lnTo>
                  <a:cubicBezTo>
                    <a:pt x="193323" y="4318000"/>
                    <a:pt x="0" y="4124677"/>
                    <a:pt x="0" y="3886200"/>
                  </a:cubicBezTo>
                  <a:lnTo>
                    <a:pt x="0" y="431800"/>
                  </a:lnTo>
                  <a:cubicBezTo>
                    <a:pt x="0" y="193323"/>
                    <a:pt x="193323" y="0"/>
                    <a:pt x="431800" y="0"/>
                  </a:cubicBezTo>
                  <a:close/>
                </a:path>
              </a:pathLst>
            </a:custGeom>
            <a:solidFill>
              <a:srgbClr val="E8ECF0"/>
            </a:solidFill>
          </p:spPr>
        </p:sp>
      </p:grpSp>
      <p:sp>
        <p:nvSpPr>
          <p:cNvPr name="TextBox 24" id="24"/>
          <p:cNvSpPr txBox="true"/>
          <p:nvPr/>
        </p:nvSpPr>
        <p:spPr>
          <a:xfrm rot="0">
            <a:off x="1428750" y="5572125"/>
            <a:ext cx="4572000" cy="14630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H₀: Device type and breach</a:t>
            </a:r>
          </a:p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are independent</a:t>
            </a:r>
          </a:p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</a:p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H₁: Device type and breach</a:t>
            </a:r>
          </a:p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are associated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1847850" y="4619625"/>
            <a:ext cx="4152900" cy="245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800"/>
              </a:lnSpc>
              <a:spcBef>
                <a:spcPct val="0"/>
              </a:spcBef>
            </a:pPr>
            <a:r>
              <a:rPr lang="en-US" b="true" sz="1800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State Hypotheses</a:t>
            </a:r>
          </a:p>
        </p:txBody>
      </p:sp>
      <p:grpSp>
        <p:nvGrpSpPr>
          <p:cNvPr name="Group 26" id="26"/>
          <p:cNvGrpSpPr/>
          <p:nvPr/>
        </p:nvGrpSpPr>
        <p:grpSpPr>
          <a:xfrm rot="0">
            <a:off x="1333500" y="4524375"/>
            <a:ext cx="419100" cy="514350"/>
            <a:chOff x="0" y="0"/>
            <a:chExt cx="558800" cy="68580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0" y="0"/>
              <a:ext cx="558800" cy="685800"/>
            </a:xfrm>
            <a:custGeom>
              <a:avLst/>
              <a:gdLst/>
              <a:ahLst/>
              <a:cxnLst/>
              <a:rect r="r" b="b" t="t" l="l"/>
              <a:pathLst>
                <a:path h="685800" w="558800">
                  <a:moveTo>
                    <a:pt x="279400" y="0"/>
                  </a:moveTo>
                  <a:cubicBezTo>
                    <a:pt x="125092" y="0"/>
                    <a:pt x="0" y="153522"/>
                    <a:pt x="0" y="342900"/>
                  </a:cubicBezTo>
                  <a:cubicBezTo>
                    <a:pt x="0" y="532278"/>
                    <a:pt x="125092" y="685800"/>
                    <a:pt x="279400" y="685800"/>
                  </a:cubicBezTo>
                  <a:cubicBezTo>
                    <a:pt x="433708" y="685800"/>
                    <a:pt x="558800" y="532278"/>
                    <a:pt x="558800" y="342900"/>
                  </a:cubicBezTo>
                  <a:cubicBezTo>
                    <a:pt x="558800" y="153522"/>
                    <a:pt x="433708" y="0"/>
                    <a:pt x="279400" y="0"/>
                  </a:cubicBezTo>
                  <a:close/>
                </a:path>
              </a:pathLst>
            </a:custGeom>
            <a:solidFill>
              <a:srgbClr val="3A6BC5"/>
            </a:solidFill>
          </p:spPr>
        </p:sp>
        <p:sp>
          <p:nvSpPr>
            <p:cNvPr name="TextBox 28" id="28"/>
            <p:cNvSpPr txBox="true"/>
            <p:nvPr/>
          </p:nvSpPr>
          <p:spPr>
            <a:xfrm>
              <a:off x="0" y="-47625"/>
              <a:ext cx="558800" cy="7334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800"/>
                </a:lnSpc>
                <a:spcBef>
                  <a:spcPct val="0"/>
                </a:spcBef>
              </a:pPr>
              <a:r>
                <a:rPr lang="en-US" sz="2000" strike="noStrike" u="none">
                  <a:solidFill>
                    <a:srgbClr val="FFFFFF"/>
                  </a:solidFill>
                  <a:latin typeface="Inter"/>
                  <a:ea typeface="Inter"/>
                  <a:cs typeface="Inter"/>
                  <a:sym typeface="Inter"/>
                </a:rPr>
                <a:t>1</a:t>
              </a:r>
            </a:p>
          </p:txBody>
        </p:sp>
      </p:grpSp>
      <p:grpSp>
        <p:nvGrpSpPr>
          <p:cNvPr name="Group 29" id="29"/>
          <p:cNvGrpSpPr/>
          <p:nvPr/>
        </p:nvGrpSpPr>
        <p:grpSpPr>
          <a:xfrm rot="0">
            <a:off x="1143000" y="3095625"/>
            <a:ext cx="16002000" cy="952500"/>
            <a:chOff x="0" y="0"/>
            <a:chExt cx="21336000" cy="1270000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0" y="0"/>
              <a:ext cx="21336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21336000">
                  <a:moveTo>
                    <a:pt x="127000" y="0"/>
                  </a:moveTo>
                  <a:lnTo>
                    <a:pt x="21209000" y="0"/>
                  </a:lnTo>
                  <a:cubicBezTo>
                    <a:pt x="21279140" y="0"/>
                    <a:pt x="21336000" y="56860"/>
                    <a:pt x="21336000" y="127000"/>
                  </a:cubicBezTo>
                  <a:lnTo>
                    <a:pt x="21336000" y="1143000"/>
                  </a:lnTo>
                  <a:cubicBezTo>
                    <a:pt x="21336000" y="1213140"/>
                    <a:pt x="21279140" y="1270000"/>
                    <a:pt x="21209000" y="1270000"/>
                  </a:cubicBezTo>
                  <a:lnTo>
                    <a:pt x="127000" y="1270000"/>
                  </a:lnTo>
                  <a:cubicBezTo>
                    <a:pt x="56860" y="1270000"/>
                    <a:pt x="0" y="1213140"/>
                    <a:pt x="0" y="1143000"/>
                  </a:cubicBezTo>
                  <a:lnTo>
                    <a:pt x="0" y="127000"/>
                  </a:lnTo>
                  <a:cubicBezTo>
                    <a:pt x="0" y="56860"/>
                    <a:pt x="56860" y="0"/>
                    <a:pt x="127000" y="0"/>
                  </a:cubicBezTo>
                  <a:close/>
                </a:path>
              </a:pathLst>
            </a:custGeom>
            <a:solidFill>
              <a:srgbClr val="EEF3FA"/>
            </a:solidFill>
          </p:spPr>
        </p:sp>
      </p:grpSp>
      <p:sp>
        <p:nvSpPr>
          <p:cNvPr name="TextBox 31" id="31"/>
          <p:cNvSpPr txBox="true"/>
          <p:nvPr/>
        </p:nvSpPr>
        <p:spPr>
          <a:xfrm rot="0">
            <a:off x="1524000" y="3409950"/>
            <a:ext cx="15240000" cy="291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340"/>
              </a:lnSpc>
              <a:spcBef>
                <a:spcPct val="0"/>
              </a:spcBef>
            </a:pPr>
            <a:r>
              <a:rPr lang="en-US" b="true" sz="1800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Scenario:</a:t>
            </a:r>
            <a:r>
              <a:rPr lang="en-US" sz="1800" strike="noStrike" u="none">
                <a:solidFill>
                  <a:srgbClr val="1A2B4A"/>
                </a:solidFill>
                <a:latin typeface="Inter"/>
                <a:ea typeface="Inter"/>
                <a:cs typeface="Inter"/>
                <a:sym typeface="Inter"/>
              </a:rPr>
              <a:t> Testing if device type (Mobile vs Desktop) is associated with security breach occurrence.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3429000" y="2628900"/>
            <a:ext cx="11430000" cy="266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6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6B7B8F"/>
                </a:solidFill>
                <a:latin typeface="Inter"/>
                <a:ea typeface="Inter"/>
                <a:cs typeface="Inter"/>
                <a:sym typeface="Inter"/>
              </a:rPr>
              <a:t>How to interpret Chi-Square test results step by step</a:t>
            </a:r>
          </a:p>
        </p:txBody>
      </p:sp>
    </p:spTree>
  </p:cSld>
  <p:clrMapOvr>
    <a:masterClrMapping/>
  </p:clrMapOvr>
</p:sld>
</file>

<file path=ppt/slides/slide24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952500"/>
            <a:chOff x="0" y="0"/>
            <a:chExt cx="24384000" cy="127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143000" y="247650"/>
            <a:ext cx="15240000" cy="462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32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Assumptions of Chi-Square Test</a:t>
            </a:r>
          </a:p>
        </p:txBody>
      </p:sp>
      <p:grpSp>
        <p:nvGrpSpPr>
          <p:cNvPr name="Group 5" id="5"/>
          <p:cNvGrpSpPr/>
          <p:nvPr/>
        </p:nvGrpSpPr>
        <p:grpSpPr>
          <a:xfrm rot="0">
            <a:off x="1524000" y="1524000"/>
            <a:ext cx="15240000" cy="1524000"/>
            <a:chOff x="0" y="0"/>
            <a:chExt cx="20320000" cy="20320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0320000" cy="2032000"/>
            </a:xfrm>
            <a:custGeom>
              <a:avLst/>
              <a:gdLst/>
              <a:ahLst/>
              <a:cxnLst/>
              <a:rect r="r" b="b" t="t" l="l"/>
              <a:pathLst>
                <a:path h="2032000" w="20320000">
                  <a:moveTo>
                    <a:pt x="203200" y="0"/>
                  </a:moveTo>
                  <a:lnTo>
                    <a:pt x="20116800" y="0"/>
                  </a:lnTo>
                  <a:cubicBezTo>
                    <a:pt x="20229024" y="0"/>
                    <a:pt x="20320000" y="90976"/>
                    <a:pt x="20320000" y="203200"/>
                  </a:cubicBezTo>
                  <a:lnTo>
                    <a:pt x="20320000" y="1828800"/>
                  </a:lnTo>
                  <a:cubicBezTo>
                    <a:pt x="20320000" y="1941024"/>
                    <a:pt x="20229024" y="2032000"/>
                    <a:pt x="20116800" y="2032000"/>
                  </a:cubicBezTo>
                  <a:lnTo>
                    <a:pt x="203200" y="2032000"/>
                  </a:lnTo>
                  <a:cubicBezTo>
                    <a:pt x="90976" y="2032000"/>
                    <a:pt x="0" y="1941024"/>
                    <a:pt x="0" y="1828800"/>
                  </a:cubicBezTo>
                  <a:lnTo>
                    <a:pt x="0" y="203200"/>
                  </a:ln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E8ECF0"/>
            </a:solidFill>
          </p:spPr>
        </p:sp>
      </p:grpSp>
      <p:sp>
        <p:nvSpPr>
          <p:cNvPr name="TextBox 7" id="7"/>
          <p:cNvSpPr txBox="true"/>
          <p:nvPr/>
        </p:nvSpPr>
        <p:spPr>
          <a:xfrm rot="0">
            <a:off x="2095500" y="1952625"/>
            <a:ext cx="13335000" cy="284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b="true" sz="2199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Independent Observations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2095500" y="2362200"/>
            <a:ext cx="13335000" cy="291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4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Each data point is collected independently - one observation does not influence another.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1524000" y="3429000"/>
            <a:ext cx="15240000" cy="1524000"/>
            <a:chOff x="0" y="0"/>
            <a:chExt cx="20320000" cy="20320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0320000" cy="2032000"/>
            </a:xfrm>
            <a:custGeom>
              <a:avLst/>
              <a:gdLst/>
              <a:ahLst/>
              <a:cxnLst/>
              <a:rect r="r" b="b" t="t" l="l"/>
              <a:pathLst>
                <a:path h="2032000" w="20320000">
                  <a:moveTo>
                    <a:pt x="203200" y="0"/>
                  </a:moveTo>
                  <a:lnTo>
                    <a:pt x="20116800" y="0"/>
                  </a:lnTo>
                  <a:cubicBezTo>
                    <a:pt x="20229024" y="0"/>
                    <a:pt x="20320000" y="90976"/>
                    <a:pt x="20320000" y="203200"/>
                  </a:cubicBezTo>
                  <a:lnTo>
                    <a:pt x="20320000" y="1828800"/>
                  </a:lnTo>
                  <a:cubicBezTo>
                    <a:pt x="20320000" y="1941024"/>
                    <a:pt x="20229024" y="2032000"/>
                    <a:pt x="20116800" y="2032000"/>
                  </a:cubicBezTo>
                  <a:lnTo>
                    <a:pt x="203200" y="2032000"/>
                  </a:lnTo>
                  <a:cubicBezTo>
                    <a:pt x="90976" y="2032000"/>
                    <a:pt x="0" y="1941024"/>
                    <a:pt x="0" y="1828800"/>
                  </a:cubicBezTo>
                  <a:lnTo>
                    <a:pt x="0" y="203200"/>
                  </a:ln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EEF3FA"/>
            </a:solidFill>
          </p:spPr>
        </p:sp>
      </p:grpSp>
      <p:sp>
        <p:nvSpPr>
          <p:cNvPr name="TextBox 11" id="11"/>
          <p:cNvSpPr txBox="true"/>
          <p:nvPr/>
        </p:nvSpPr>
        <p:spPr>
          <a:xfrm rot="0">
            <a:off x="2095500" y="3857625"/>
            <a:ext cx="13335000" cy="284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b="true" sz="2199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Sufficient Expected Frequencies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2095500" y="4267200"/>
            <a:ext cx="13335000" cy="291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4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All expected frequencies should be 5 or more for reliable results.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1524000" y="5334000"/>
            <a:ext cx="15240000" cy="1524000"/>
            <a:chOff x="0" y="0"/>
            <a:chExt cx="20320000" cy="20320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20320000" cy="2032000"/>
            </a:xfrm>
            <a:custGeom>
              <a:avLst/>
              <a:gdLst/>
              <a:ahLst/>
              <a:cxnLst/>
              <a:rect r="r" b="b" t="t" l="l"/>
              <a:pathLst>
                <a:path h="2032000" w="20320000">
                  <a:moveTo>
                    <a:pt x="203200" y="0"/>
                  </a:moveTo>
                  <a:lnTo>
                    <a:pt x="20116800" y="0"/>
                  </a:lnTo>
                  <a:cubicBezTo>
                    <a:pt x="20229024" y="0"/>
                    <a:pt x="20320000" y="90976"/>
                    <a:pt x="20320000" y="203200"/>
                  </a:cubicBezTo>
                  <a:lnTo>
                    <a:pt x="20320000" y="1828800"/>
                  </a:lnTo>
                  <a:cubicBezTo>
                    <a:pt x="20320000" y="1941024"/>
                    <a:pt x="20229024" y="2032000"/>
                    <a:pt x="20116800" y="2032000"/>
                  </a:cubicBezTo>
                  <a:lnTo>
                    <a:pt x="203200" y="2032000"/>
                  </a:lnTo>
                  <a:cubicBezTo>
                    <a:pt x="90976" y="2032000"/>
                    <a:pt x="0" y="1941024"/>
                    <a:pt x="0" y="1828800"/>
                  </a:cubicBezTo>
                  <a:lnTo>
                    <a:pt x="0" y="203200"/>
                  </a:ln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E8ECF0"/>
            </a:solidFill>
          </p:spPr>
        </p:sp>
      </p:grpSp>
      <p:sp>
        <p:nvSpPr>
          <p:cNvPr name="TextBox 15" id="15"/>
          <p:cNvSpPr txBox="true"/>
          <p:nvPr/>
        </p:nvSpPr>
        <p:spPr>
          <a:xfrm rot="0">
            <a:off x="2095500" y="5762625"/>
            <a:ext cx="13335000" cy="284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b="true" sz="2199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Categorical Variables Only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2095500" y="6172200"/>
            <a:ext cx="13335000" cy="291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4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Both variables must be categorical (nominal or ordinal), not continuous numerical.</a:t>
            </a:r>
          </a:p>
        </p:txBody>
      </p:sp>
      <p:grpSp>
        <p:nvGrpSpPr>
          <p:cNvPr name="Group 17" id="17"/>
          <p:cNvGrpSpPr/>
          <p:nvPr/>
        </p:nvGrpSpPr>
        <p:grpSpPr>
          <a:xfrm rot="0">
            <a:off x="1524000" y="7239000"/>
            <a:ext cx="15240000" cy="1524000"/>
            <a:chOff x="0" y="0"/>
            <a:chExt cx="20320000" cy="20320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20320000" cy="2032000"/>
            </a:xfrm>
            <a:custGeom>
              <a:avLst/>
              <a:gdLst/>
              <a:ahLst/>
              <a:cxnLst/>
              <a:rect r="r" b="b" t="t" l="l"/>
              <a:pathLst>
                <a:path h="2032000" w="20320000">
                  <a:moveTo>
                    <a:pt x="203200" y="0"/>
                  </a:moveTo>
                  <a:lnTo>
                    <a:pt x="20116800" y="0"/>
                  </a:lnTo>
                  <a:cubicBezTo>
                    <a:pt x="20229024" y="0"/>
                    <a:pt x="20320000" y="90976"/>
                    <a:pt x="20320000" y="203200"/>
                  </a:cubicBezTo>
                  <a:lnTo>
                    <a:pt x="20320000" y="1828800"/>
                  </a:lnTo>
                  <a:cubicBezTo>
                    <a:pt x="20320000" y="1941024"/>
                    <a:pt x="20229024" y="2032000"/>
                    <a:pt x="20116800" y="2032000"/>
                  </a:cubicBezTo>
                  <a:lnTo>
                    <a:pt x="203200" y="2032000"/>
                  </a:lnTo>
                  <a:cubicBezTo>
                    <a:pt x="90976" y="2032000"/>
                    <a:pt x="0" y="1941024"/>
                    <a:pt x="0" y="1828800"/>
                  </a:cubicBezTo>
                  <a:lnTo>
                    <a:pt x="0" y="203200"/>
                  </a:ln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EEF3FA"/>
            </a:solidFill>
          </p:spPr>
        </p:sp>
      </p:grpSp>
      <p:sp>
        <p:nvSpPr>
          <p:cNvPr name="TextBox 19" id="19"/>
          <p:cNvSpPr txBox="true"/>
          <p:nvPr/>
        </p:nvSpPr>
        <p:spPr>
          <a:xfrm rot="0">
            <a:off x="2095500" y="7667625"/>
            <a:ext cx="13335000" cy="284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b="true" sz="2199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Random Sampling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2095500" y="8077200"/>
            <a:ext cx="13335000" cy="291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4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Data should come from a random or representative sample of the population.</a:t>
            </a:r>
          </a:p>
        </p:txBody>
      </p:sp>
    </p:spTree>
  </p:cSld>
  <p:clrMapOvr>
    <a:masterClrMapping/>
  </p:clrMapOvr>
</p:sld>
</file>

<file path=ppt/slides/slide25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952500"/>
            <a:chOff x="0" y="0"/>
            <a:chExt cx="24384000" cy="127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143000" y="247650"/>
            <a:ext cx="15240000" cy="462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32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When NOT to Use Chi-Square</a:t>
            </a:r>
          </a:p>
        </p:txBody>
      </p:sp>
      <p:grpSp>
        <p:nvGrpSpPr>
          <p:cNvPr name="Group 5" id="5"/>
          <p:cNvGrpSpPr/>
          <p:nvPr/>
        </p:nvGrpSpPr>
        <p:grpSpPr>
          <a:xfrm rot="0">
            <a:off x="1524000" y="1714500"/>
            <a:ext cx="476250" cy="476250"/>
            <a:chOff x="0" y="0"/>
            <a:chExt cx="635000" cy="6350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635000" cy="635000"/>
            </a:xfrm>
            <a:custGeom>
              <a:avLst/>
              <a:gdLst/>
              <a:ahLst/>
              <a:cxnLst/>
              <a:rect r="r" b="b" t="t" l="l"/>
              <a:pathLst>
                <a:path h="635000" w="635000">
                  <a:moveTo>
                    <a:pt x="317500" y="0"/>
                  </a:moveTo>
                  <a:cubicBezTo>
                    <a:pt x="142150" y="0"/>
                    <a:pt x="0" y="142150"/>
                    <a:pt x="0" y="317500"/>
                  </a:cubicBezTo>
                  <a:cubicBezTo>
                    <a:pt x="0" y="492850"/>
                    <a:pt x="142150" y="635000"/>
                    <a:pt x="317500" y="635000"/>
                  </a:cubicBezTo>
                  <a:cubicBezTo>
                    <a:pt x="492850" y="635000"/>
                    <a:pt x="635000" y="492850"/>
                    <a:pt x="635000" y="317500"/>
                  </a:cubicBezTo>
                  <a:cubicBezTo>
                    <a:pt x="635000" y="142150"/>
                    <a:pt x="492850" y="0"/>
                    <a:pt x="317500" y="0"/>
                  </a:cubicBezTo>
                  <a:close/>
                </a:path>
              </a:pathLst>
            </a:custGeom>
            <a:solidFill>
              <a:srgbClr val="E74C3C"/>
            </a:solidFill>
          </p:spPr>
        </p:sp>
      </p:grpSp>
      <p:sp>
        <p:nvSpPr>
          <p:cNvPr name="TextBox 7" id="7"/>
          <p:cNvSpPr txBox="true"/>
          <p:nvPr/>
        </p:nvSpPr>
        <p:spPr>
          <a:xfrm rot="0">
            <a:off x="1524000" y="1733550"/>
            <a:ext cx="476250" cy="4514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147"/>
              </a:lnSpc>
              <a:spcBef>
                <a:spcPct val="0"/>
              </a:spcBef>
            </a:pPr>
            <a:r>
              <a:rPr lang="en-US" sz="3147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X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2286000" y="1762125"/>
            <a:ext cx="14287500" cy="284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b="true" sz="2199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Numerical Continuous Data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2286000" y="2095500"/>
            <a:ext cx="14287500" cy="266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6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6B7B8F"/>
                </a:solidFill>
                <a:latin typeface="Inter"/>
                <a:ea typeface="Inter"/>
                <a:cs typeface="Inter"/>
                <a:sym typeface="Inter"/>
              </a:rPr>
              <a:t>Use t-test, ANOVA, or regression instead</a:t>
            </a:r>
          </a:p>
        </p:txBody>
      </p:sp>
      <p:grpSp>
        <p:nvGrpSpPr>
          <p:cNvPr name="Group 10" id="10"/>
          <p:cNvGrpSpPr/>
          <p:nvPr/>
        </p:nvGrpSpPr>
        <p:grpSpPr>
          <a:xfrm rot="0">
            <a:off x="1524000" y="3524250"/>
            <a:ext cx="476250" cy="476250"/>
            <a:chOff x="0" y="0"/>
            <a:chExt cx="635000" cy="6350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635000" cy="635000"/>
            </a:xfrm>
            <a:custGeom>
              <a:avLst/>
              <a:gdLst/>
              <a:ahLst/>
              <a:cxnLst/>
              <a:rect r="r" b="b" t="t" l="l"/>
              <a:pathLst>
                <a:path h="635000" w="635000">
                  <a:moveTo>
                    <a:pt x="317500" y="0"/>
                  </a:moveTo>
                  <a:cubicBezTo>
                    <a:pt x="142150" y="0"/>
                    <a:pt x="0" y="142150"/>
                    <a:pt x="0" y="317500"/>
                  </a:cubicBezTo>
                  <a:cubicBezTo>
                    <a:pt x="0" y="492850"/>
                    <a:pt x="142150" y="635000"/>
                    <a:pt x="317500" y="635000"/>
                  </a:cubicBezTo>
                  <a:cubicBezTo>
                    <a:pt x="492850" y="635000"/>
                    <a:pt x="635000" y="492850"/>
                    <a:pt x="635000" y="317500"/>
                  </a:cubicBezTo>
                  <a:cubicBezTo>
                    <a:pt x="635000" y="142150"/>
                    <a:pt x="492850" y="0"/>
                    <a:pt x="317500" y="0"/>
                  </a:cubicBezTo>
                  <a:close/>
                </a:path>
              </a:pathLst>
            </a:custGeom>
            <a:solidFill>
              <a:srgbClr val="E74C3C"/>
            </a:solidFill>
          </p:spPr>
        </p:sp>
      </p:grpSp>
      <p:sp>
        <p:nvSpPr>
          <p:cNvPr name="TextBox 12" id="12"/>
          <p:cNvSpPr txBox="true"/>
          <p:nvPr/>
        </p:nvSpPr>
        <p:spPr>
          <a:xfrm rot="0">
            <a:off x="1524000" y="3543300"/>
            <a:ext cx="476250" cy="4514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147"/>
              </a:lnSpc>
              <a:spcBef>
                <a:spcPct val="0"/>
              </a:spcBef>
            </a:pPr>
            <a:r>
              <a:rPr lang="en-US" sz="3147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X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2286000" y="3571875"/>
            <a:ext cx="14287500" cy="284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b="true" sz="2199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Very Small Expected Frequencies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2286000" y="3905250"/>
            <a:ext cx="14287500" cy="266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6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6B7B8F"/>
                </a:solidFill>
                <a:latin typeface="Inter"/>
                <a:ea typeface="Inter"/>
                <a:cs typeface="Inter"/>
                <a:sym typeface="Inter"/>
              </a:rPr>
              <a:t>Expected count &lt; 5 makes results unreliable</a:t>
            </a:r>
          </a:p>
        </p:txBody>
      </p:sp>
      <p:grpSp>
        <p:nvGrpSpPr>
          <p:cNvPr name="Group 15" id="15"/>
          <p:cNvGrpSpPr/>
          <p:nvPr/>
        </p:nvGrpSpPr>
        <p:grpSpPr>
          <a:xfrm rot="0">
            <a:off x="1524000" y="5334000"/>
            <a:ext cx="476250" cy="476250"/>
            <a:chOff x="0" y="0"/>
            <a:chExt cx="635000" cy="63500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635000" cy="635000"/>
            </a:xfrm>
            <a:custGeom>
              <a:avLst/>
              <a:gdLst/>
              <a:ahLst/>
              <a:cxnLst/>
              <a:rect r="r" b="b" t="t" l="l"/>
              <a:pathLst>
                <a:path h="635000" w="635000">
                  <a:moveTo>
                    <a:pt x="317500" y="0"/>
                  </a:moveTo>
                  <a:cubicBezTo>
                    <a:pt x="142150" y="0"/>
                    <a:pt x="0" y="142150"/>
                    <a:pt x="0" y="317500"/>
                  </a:cubicBezTo>
                  <a:cubicBezTo>
                    <a:pt x="0" y="492850"/>
                    <a:pt x="142150" y="635000"/>
                    <a:pt x="317500" y="635000"/>
                  </a:cubicBezTo>
                  <a:cubicBezTo>
                    <a:pt x="492850" y="635000"/>
                    <a:pt x="635000" y="492850"/>
                    <a:pt x="635000" y="317500"/>
                  </a:cubicBezTo>
                  <a:cubicBezTo>
                    <a:pt x="635000" y="142150"/>
                    <a:pt x="492850" y="0"/>
                    <a:pt x="317500" y="0"/>
                  </a:cubicBezTo>
                  <a:close/>
                </a:path>
              </a:pathLst>
            </a:custGeom>
            <a:solidFill>
              <a:srgbClr val="E74C3C"/>
            </a:solidFill>
          </p:spPr>
        </p:sp>
      </p:grpSp>
      <p:sp>
        <p:nvSpPr>
          <p:cNvPr name="TextBox 17" id="17"/>
          <p:cNvSpPr txBox="true"/>
          <p:nvPr/>
        </p:nvSpPr>
        <p:spPr>
          <a:xfrm rot="0">
            <a:off x="1524000" y="5353050"/>
            <a:ext cx="476250" cy="4514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147"/>
              </a:lnSpc>
              <a:spcBef>
                <a:spcPct val="0"/>
              </a:spcBef>
            </a:pPr>
            <a:r>
              <a:rPr lang="en-US" sz="3147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X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2286000" y="5381625"/>
            <a:ext cx="14287500" cy="284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b="true" sz="2199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Dependent Observations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2286000" y="5715000"/>
            <a:ext cx="14287500" cy="266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6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6B7B8F"/>
                </a:solidFill>
                <a:latin typeface="Inter"/>
                <a:ea typeface="Inter"/>
                <a:cs typeface="Inter"/>
                <a:sym typeface="Inter"/>
              </a:rPr>
              <a:t>Repeated measures or paired data need different methods</a:t>
            </a:r>
          </a:p>
        </p:txBody>
      </p:sp>
      <p:grpSp>
        <p:nvGrpSpPr>
          <p:cNvPr name="Group 20" id="20"/>
          <p:cNvGrpSpPr/>
          <p:nvPr/>
        </p:nvGrpSpPr>
        <p:grpSpPr>
          <a:xfrm rot="0">
            <a:off x="1524000" y="7143750"/>
            <a:ext cx="476250" cy="476250"/>
            <a:chOff x="0" y="0"/>
            <a:chExt cx="635000" cy="6350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635000" cy="635000"/>
            </a:xfrm>
            <a:custGeom>
              <a:avLst/>
              <a:gdLst/>
              <a:ahLst/>
              <a:cxnLst/>
              <a:rect r="r" b="b" t="t" l="l"/>
              <a:pathLst>
                <a:path h="635000" w="635000">
                  <a:moveTo>
                    <a:pt x="317500" y="0"/>
                  </a:moveTo>
                  <a:cubicBezTo>
                    <a:pt x="142150" y="0"/>
                    <a:pt x="0" y="142150"/>
                    <a:pt x="0" y="317500"/>
                  </a:cubicBezTo>
                  <a:cubicBezTo>
                    <a:pt x="0" y="492850"/>
                    <a:pt x="142150" y="635000"/>
                    <a:pt x="317500" y="635000"/>
                  </a:cubicBezTo>
                  <a:cubicBezTo>
                    <a:pt x="492850" y="635000"/>
                    <a:pt x="635000" y="492850"/>
                    <a:pt x="635000" y="317500"/>
                  </a:cubicBezTo>
                  <a:cubicBezTo>
                    <a:pt x="635000" y="142150"/>
                    <a:pt x="492850" y="0"/>
                    <a:pt x="317500" y="0"/>
                  </a:cubicBezTo>
                  <a:close/>
                </a:path>
              </a:pathLst>
            </a:custGeom>
            <a:solidFill>
              <a:srgbClr val="E74C3C"/>
            </a:solidFill>
          </p:spPr>
        </p:sp>
      </p:grpSp>
      <p:sp>
        <p:nvSpPr>
          <p:cNvPr name="TextBox 22" id="22"/>
          <p:cNvSpPr txBox="true"/>
          <p:nvPr/>
        </p:nvSpPr>
        <p:spPr>
          <a:xfrm rot="0">
            <a:off x="1524000" y="7162800"/>
            <a:ext cx="476250" cy="4514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147"/>
              </a:lnSpc>
              <a:spcBef>
                <a:spcPct val="0"/>
              </a:spcBef>
            </a:pPr>
            <a:r>
              <a:rPr lang="en-US" sz="3147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X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2286000" y="7191375"/>
            <a:ext cx="14287500" cy="284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b="true" sz="2199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Large Tables with Sparse Cells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2286000" y="7524750"/>
            <a:ext cx="14287500" cy="266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6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6B7B8F"/>
                </a:solidFill>
                <a:latin typeface="Inter"/>
                <a:ea typeface="Inter"/>
                <a:cs typeface="Inter"/>
                <a:sym typeface="Inter"/>
              </a:rPr>
              <a:t>Too many empty cells reduce test validity</a:t>
            </a:r>
          </a:p>
        </p:txBody>
      </p:sp>
      <p:grpSp>
        <p:nvGrpSpPr>
          <p:cNvPr name="Group 25" id="25"/>
          <p:cNvGrpSpPr/>
          <p:nvPr/>
        </p:nvGrpSpPr>
        <p:grpSpPr>
          <a:xfrm rot="0">
            <a:off x="1524000" y="8953500"/>
            <a:ext cx="15240000" cy="666750"/>
            <a:chOff x="0" y="0"/>
            <a:chExt cx="20320000" cy="889000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20320000" cy="889000"/>
            </a:xfrm>
            <a:custGeom>
              <a:avLst/>
              <a:gdLst/>
              <a:ahLst/>
              <a:cxnLst/>
              <a:rect r="r" b="b" t="t" l="l"/>
              <a:pathLst>
                <a:path h="889000" w="20320000">
                  <a:moveTo>
                    <a:pt x="88900" y="0"/>
                  </a:moveTo>
                  <a:lnTo>
                    <a:pt x="20231100" y="0"/>
                  </a:lnTo>
                  <a:cubicBezTo>
                    <a:pt x="20280198" y="0"/>
                    <a:pt x="20320000" y="39802"/>
                    <a:pt x="20320000" y="88900"/>
                  </a:cubicBezTo>
                  <a:lnTo>
                    <a:pt x="20320000" y="800100"/>
                  </a:lnTo>
                  <a:cubicBezTo>
                    <a:pt x="20320000" y="849198"/>
                    <a:pt x="20280198" y="889000"/>
                    <a:pt x="20231100" y="889000"/>
                  </a:cubicBezTo>
                  <a:lnTo>
                    <a:pt x="88900" y="889000"/>
                  </a:lnTo>
                  <a:cubicBezTo>
                    <a:pt x="39802" y="889000"/>
                    <a:pt x="0" y="849198"/>
                    <a:pt x="0" y="800100"/>
                  </a:cubicBezTo>
                  <a:lnTo>
                    <a:pt x="0" y="88900"/>
                  </a:lnTo>
                  <a:cubicBezTo>
                    <a:pt x="0" y="39802"/>
                    <a:pt x="39802" y="0"/>
                    <a:pt x="88900" y="0"/>
                  </a:cubicBezTo>
                  <a:close/>
                </a:path>
              </a:pathLst>
            </a:custGeom>
            <a:solidFill>
              <a:srgbClr val="FFF3E0"/>
            </a:solidFill>
          </p:spPr>
        </p:sp>
      </p:grpSp>
      <p:sp>
        <p:nvSpPr>
          <p:cNvPr name="TextBox 27" id="27"/>
          <p:cNvSpPr txBox="true"/>
          <p:nvPr/>
        </p:nvSpPr>
        <p:spPr>
          <a:xfrm rot="0">
            <a:off x="2476500" y="9172575"/>
            <a:ext cx="13335000" cy="245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E65100"/>
                </a:solidFill>
                <a:latin typeface="Inter"/>
                <a:ea typeface="Inter"/>
                <a:cs typeface="Inter"/>
                <a:sym typeface="Inter"/>
              </a:rPr>
              <a:t>Critical thinking: Always check assumptions BEFORE running any statistical test.</a:t>
            </a:r>
          </a:p>
        </p:txBody>
      </p:sp>
    </p:spTree>
  </p:cSld>
  <p:clrMapOvr>
    <a:masterClrMapping/>
  </p:clrMapOvr>
</p:sld>
</file>

<file path=ppt/slides/slide26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952500"/>
            <a:chOff x="0" y="0"/>
            <a:chExt cx="24384000" cy="127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143000" y="247650"/>
            <a:ext cx="15240000" cy="462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32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Chi-Square Does NOT Measure Strength</a:t>
            </a:r>
          </a:p>
        </p:txBody>
      </p:sp>
      <p:grpSp>
        <p:nvGrpSpPr>
          <p:cNvPr name="Group 5" id="5"/>
          <p:cNvGrpSpPr/>
          <p:nvPr/>
        </p:nvGrpSpPr>
        <p:grpSpPr>
          <a:xfrm rot="0">
            <a:off x="2476500" y="1714500"/>
            <a:ext cx="13335000" cy="1428750"/>
            <a:chOff x="0" y="0"/>
            <a:chExt cx="17780000" cy="19050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7780000" cy="1905000"/>
            </a:xfrm>
            <a:custGeom>
              <a:avLst/>
              <a:gdLst/>
              <a:ahLst/>
              <a:cxnLst/>
              <a:rect r="r" b="b" t="t" l="l"/>
              <a:pathLst>
                <a:path h="1905000" w="17780000">
                  <a:moveTo>
                    <a:pt x="190500" y="0"/>
                  </a:moveTo>
                  <a:lnTo>
                    <a:pt x="17589500" y="0"/>
                  </a:lnTo>
                  <a:cubicBezTo>
                    <a:pt x="17694711" y="0"/>
                    <a:pt x="17780000" y="85290"/>
                    <a:pt x="17780000" y="190500"/>
                  </a:cubicBezTo>
                  <a:lnTo>
                    <a:pt x="17780000" y="1714500"/>
                  </a:lnTo>
                  <a:cubicBezTo>
                    <a:pt x="17780000" y="1819710"/>
                    <a:pt x="17694711" y="1905000"/>
                    <a:pt x="17589500" y="1905000"/>
                  </a:cubicBezTo>
                  <a:lnTo>
                    <a:pt x="190500" y="1905000"/>
                  </a:lnTo>
                  <a:cubicBezTo>
                    <a:pt x="85290" y="1905000"/>
                    <a:pt x="0" y="1819710"/>
                    <a:pt x="0" y="1714500"/>
                  </a:cubicBezTo>
                  <a:lnTo>
                    <a:pt x="0" y="190500"/>
                  </a:lnTo>
                  <a:cubicBezTo>
                    <a:pt x="0" y="85290"/>
                    <a:pt x="85290" y="0"/>
                    <a:pt x="190500" y="0"/>
                  </a:cubicBezTo>
                  <a:close/>
                </a:path>
              </a:pathLst>
            </a:custGeom>
            <a:solidFill>
              <a:srgbClr val="FFF3E0"/>
            </a:solidFill>
          </p:spPr>
        </p:sp>
      </p:grpSp>
      <p:sp>
        <p:nvSpPr>
          <p:cNvPr name="TextBox 7" id="7"/>
          <p:cNvSpPr txBox="true"/>
          <p:nvPr/>
        </p:nvSpPr>
        <p:spPr>
          <a:xfrm rot="0">
            <a:off x="3429000" y="1990725"/>
            <a:ext cx="11430000" cy="792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299"/>
              </a:lnSpc>
              <a:spcBef>
                <a:spcPct val="0"/>
              </a:spcBef>
            </a:pPr>
            <a:r>
              <a:rPr lang="en-US" b="true" sz="2199" strike="noStrike" u="none">
                <a:solidFill>
                  <a:srgbClr val="E65100"/>
                </a:solidFill>
                <a:latin typeface="Inter Bold"/>
                <a:ea typeface="Inter Bold"/>
                <a:cs typeface="Inter Bold"/>
                <a:sym typeface="Inter Bold"/>
              </a:rPr>
              <a:t>Important:</a:t>
            </a:r>
            <a:r>
              <a:rPr lang="en-US" sz="2199" strike="noStrike" u="none">
                <a:solidFill>
                  <a:srgbClr val="E65100"/>
                </a:solidFill>
                <a:latin typeface="Inter"/>
                <a:ea typeface="Inter"/>
                <a:cs typeface="Inter"/>
                <a:sym typeface="Inter"/>
              </a:rPr>
              <a:t> Chi-Square tells you WHETHER an association exists,</a:t>
            </a:r>
          </a:p>
          <a:p>
            <a:pPr algn="ctr" marL="0" indent="0" lvl="0">
              <a:lnSpc>
                <a:spcPts val="329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E65100"/>
                </a:solidFill>
                <a:latin typeface="Inter"/>
                <a:ea typeface="Inter"/>
                <a:cs typeface="Inter"/>
                <a:sym typeface="Inter"/>
              </a:rPr>
              <a:t>NOT how STRONG the relationship is.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1524000" y="3810000"/>
            <a:ext cx="6477000" cy="2857500"/>
            <a:chOff x="0" y="0"/>
            <a:chExt cx="8636000" cy="3810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636000" cy="3810000"/>
            </a:xfrm>
            <a:custGeom>
              <a:avLst/>
              <a:gdLst/>
              <a:ahLst/>
              <a:cxnLst/>
              <a:rect r="r" b="b" t="t" l="l"/>
              <a:pathLst>
                <a:path h="3810000" w="8636000">
                  <a:moveTo>
                    <a:pt x="381000" y="0"/>
                  </a:moveTo>
                  <a:lnTo>
                    <a:pt x="8255000" y="0"/>
                  </a:lnTo>
                  <a:cubicBezTo>
                    <a:pt x="8465420" y="0"/>
                    <a:pt x="8636000" y="170580"/>
                    <a:pt x="8636000" y="381000"/>
                  </a:cubicBezTo>
                  <a:lnTo>
                    <a:pt x="8636000" y="3429000"/>
                  </a:lnTo>
                  <a:cubicBezTo>
                    <a:pt x="8636000" y="3639420"/>
                    <a:pt x="8465420" y="3810000"/>
                    <a:pt x="8255000" y="3810000"/>
                  </a:cubicBezTo>
                  <a:lnTo>
                    <a:pt x="381000" y="3810000"/>
                  </a:lnTo>
                  <a:cubicBezTo>
                    <a:pt x="170580" y="3810000"/>
                    <a:pt x="0" y="3639420"/>
                    <a:pt x="0" y="3429000"/>
                  </a:cubicBezTo>
                  <a:lnTo>
                    <a:pt x="0" y="381000"/>
                  </a:lnTo>
                  <a:cubicBezTo>
                    <a:pt x="0" y="170580"/>
                    <a:pt x="170580" y="0"/>
                    <a:pt x="381000" y="0"/>
                  </a:cubicBezTo>
                  <a:close/>
                </a:path>
              </a:pathLst>
            </a:custGeom>
            <a:solidFill>
              <a:srgbClr val="E8ECF0"/>
            </a:solid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1905000" y="4257675"/>
            <a:ext cx="5715000" cy="269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00"/>
              </a:lnSpc>
              <a:spcBef>
                <a:spcPct val="0"/>
              </a:spcBef>
            </a:pPr>
            <a:r>
              <a:rPr lang="en-US" b="true" sz="2000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Chi-Square tells you: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905000" y="4962525"/>
            <a:ext cx="5715000" cy="674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7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Is there an association?</a:t>
            </a:r>
          </a:p>
          <a:p>
            <a:pPr algn="ctr" marL="0" indent="0" lvl="0">
              <a:lnSpc>
                <a:spcPts val="27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(Yes or No)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10287000" y="3810000"/>
            <a:ext cx="6477000" cy="2857500"/>
            <a:chOff x="0" y="0"/>
            <a:chExt cx="8636000" cy="38100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8636000" cy="3810000"/>
            </a:xfrm>
            <a:custGeom>
              <a:avLst/>
              <a:gdLst/>
              <a:ahLst/>
              <a:cxnLst/>
              <a:rect r="r" b="b" t="t" l="l"/>
              <a:pathLst>
                <a:path h="3810000" w="8636000">
                  <a:moveTo>
                    <a:pt x="381000" y="0"/>
                  </a:moveTo>
                  <a:lnTo>
                    <a:pt x="8255000" y="0"/>
                  </a:lnTo>
                  <a:cubicBezTo>
                    <a:pt x="8465420" y="0"/>
                    <a:pt x="8636000" y="170580"/>
                    <a:pt x="8636000" y="381000"/>
                  </a:cubicBezTo>
                  <a:lnTo>
                    <a:pt x="8636000" y="3429000"/>
                  </a:lnTo>
                  <a:cubicBezTo>
                    <a:pt x="8636000" y="3639420"/>
                    <a:pt x="8465420" y="3810000"/>
                    <a:pt x="8255000" y="3810000"/>
                  </a:cubicBezTo>
                  <a:lnTo>
                    <a:pt x="381000" y="3810000"/>
                  </a:lnTo>
                  <a:cubicBezTo>
                    <a:pt x="170580" y="3810000"/>
                    <a:pt x="0" y="3639420"/>
                    <a:pt x="0" y="3429000"/>
                  </a:cubicBezTo>
                  <a:lnTo>
                    <a:pt x="0" y="381000"/>
                  </a:lnTo>
                  <a:cubicBezTo>
                    <a:pt x="0" y="170580"/>
                    <a:pt x="170580" y="0"/>
                    <a:pt x="381000" y="0"/>
                  </a:cubicBezTo>
                  <a:close/>
                </a:path>
              </a:pathLst>
            </a:custGeom>
            <a:solidFill>
              <a:srgbClr val="EEF3FA"/>
            </a:solidFill>
          </p:spPr>
        </p:sp>
      </p:grpSp>
      <p:sp>
        <p:nvSpPr>
          <p:cNvPr name="TextBox 14" id="14"/>
          <p:cNvSpPr txBox="true"/>
          <p:nvPr/>
        </p:nvSpPr>
        <p:spPr>
          <a:xfrm rot="0">
            <a:off x="10668000" y="4257675"/>
            <a:ext cx="5715000" cy="269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00"/>
              </a:lnSpc>
              <a:spcBef>
                <a:spcPct val="0"/>
              </a:spcBef>
            </a:pPr>
            <a:r>
              <a:rPr lang="en-US" b="true" sz="2000" strike="noStrike" u="none">
                <a:solidFill>
                  <a:srgbClr val="3A6BC5"/>
                </a:solidFill>
                <a:latin typeface="Inter Bold"/>
                <a:ea typeface="Inter Bold"/>
                <a:cs typeface="Inter Bold"/>
                <a:sym typeface="Inter Bold"/>
              </a:rPr>
              <a:t>For strength, use: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0668000" y="4791075"/>
            <a:ext cx="5715000" cy="10172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7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Cramer's V</a:t>
            </a:r>
          </a:p>
          <a:p>
            <a:pPr algn="ctr" marL="0" indent="0" lvl="0">
              <a:lnSpc>
                <a:spcPts val="27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Phi Coefficient</a:t>
            </a:r>
          </a:p>
          <a:p>
            <a:pPr algn="ctr" marL="0" indent="0" lvl="0">
              <a:lnSpc>
                <a:spcPts val="27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Contingency Coefficient</a:t>
            </a:r>
          </a:p>
        </p:txBody>
      </p:sp>
    </p:spTree>
  </p:cSld>
  <p:clrMapOvr>
    <a:masterClrMapping/>
  </p:clrMapOvr>
</p:sld>
</file>

<file path=ppt/slides/slide27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952500"/>
            <a:chOff x="0" y="0"/>
            <a:chExt cx="24384000" cy="127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143000" y="247650"/>
            <a:ext cx="15240000" cy="462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32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Chi-Square in Cybersecurity</a:t>
            </a:r>
          </a:p>
        </p:txBody>
      </p:sp>
      <p:grpSp>
        <p:nvGrpSpPr>
          <p:cNvPr name="Group 5" id="5"/>
          <p:cNvGrpSpPr/>
          <p:nvPr/>
        </p:nvGrpSpPr>
        <p:grpSpPr>
          <a:xfrm rot="0">
            <a:off x="1524000" y="2286000"/>
            <a:ext cx="7477125" cy="2857500"/>
            <a:chOff x="0" y="0"/>
            <a:chExt cx="9969500" cy="38100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9969500" cy="3810000"/>
            </a:xfrm>
            <a:custGeom>
              <a:avLst/>
              <a:gdLst/>
              <a:ahLst/>
              <a:cxnLst/>
              <a:rect r="r" b="b" t="t" l="l"/>
              <a:pathLst>
                <a:path h="3810000" w="9969500">
                  <a:moveTo>
                    <a:pt x="381000" y="0"/>
                  </a:moveTo>
                  <a:lnTo>
                    <a:pt x="9588500" y="0"/>
                  </a:lnTo>
                  <a:cubicBezTo>
                    <a:pt x="9798920" y="0"/>
                    <a:pt x="9969500" y="170580"/>
                    <a:pt x="9969500" y="381000"/>
                  </a:cubicBezTo>
                  <a:lnTo>
                    <a:pt x="9969500" y="3429000"/>
                  </a:lnTo>
                  <a:cubicBezTo>
                    <a:pt x="9969500" y="3639420"/>
                    <a:pt x="9798920" y="3810000"/>
                    <a:pt x="9588500" y="3810000"/>
                  </a:cubicBezTo>
                  <a:lnTo>
                    <a:pt x="381000" y="3810000"/>
                  </a:lnTo>
                  <a:cubicBezTo>
                    <a:pt x="170580" y="3810000"/>
                    <a:pt x="0" y="3639420"/>
                    <a:pt x="0" y="3429000"/>
                  </a:cubicBezTo>
                  <a:lnTo>
                    <a:pt x="0" y="381000"/>
                  </a:lnTo>
                  <a:cubicBezTo>
                    <a:pt x="0" y="170580"/>
                    <a:pt x="170580" y="0"/>
                    <a:pt x="381000" y="0"/>
                  </a:cubicBezTo>
                  <a:close/>
                </a:path>
              </a:pathLst>
            </a:custGeom>
            <a:solidFill>
              <a:srgbClr val="3A6BC5"/>
            </a:solidFill>
          </p:spPr>
        </p:sp>
      </p:grpSp>
      <p:grpSp>
        <p:nvGrpSpPr>
          <p:cNvPr name="Group 7" id="7"/>
          <p:cNvGrpSpPr/>
          <p:nvPr/>
        </p:nvGrpSpPr>
        <p:grpSpPr>
          <a:xfrm rot="0">
            <a:off x="9286875" y="2286000"/>
            <a:ext cx="7477125" cy="2857500"/>
            <a:chOff x="0" y="0"/>
            <a:chExt cx="9969500" cy="38100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9969500" cy="3810000"/>
            </a:xfrm>
            <a:custGeom>
              <a:avLst/>
              <a:gdLst/>
              <a:ahLst/>
              <a:cxnLst/>
              <a:rect r="r" b="b" t="t" l="l"/>
              <a:pathLst>
                <a:path h="3810000" w="9969500">
                  <a:moveTo>
                    <a:pt x="381000" y="0"/>
                  </a:moveTo>
                  <a:lnTo>
                    <a:pt x="9588500" y="0"/>
                  </a:lnTo>
                  <a:cubicBezTo>
                    <a:pt x="9798920" y="0"/>
                    <a:pt x="9969500" y="170580"/>
                    <a:pt x="9969500" y="381000"/>
                  </a:cubicBezTo>
                  <a:lnTo>
                    <a:pt x="9969500" y="3429000"/>
                  </a:lnTo>
                  <a:cubicBezTo>
                    <a:pt x="9969500" y="3639420"/>
                    <a:pt x="9798920" y="3810000"/>
                    <a:pt x="9588500" y="3810000"/>
                  </a:cubicBezTo>
                  <a:lnTo>
                    <a:pt x="381000" y="3810000"/>
                  </a:lnTo>
                  <a:cubicBezTo>
                    <a:pt x="170580" y="3810000"/>
                    <a:pt x="0" y="3639420"/>
                    <a:pt x="0" y="3429000"/>
                  </a:cubicBezTo>
                  <a:lnTo>
                    <a:pt x="0" y="381000"/>
                  </a:lnTo>
                  <a:cubicBezTo>
                    <a:pt x="0" y="170580"/>
                    <a:pt x="170580" y="0"/>
                    <a:pt x="381000" y="0"/>
                  </a:cubicBezTo>
                  <a:close/>
                </a:path>
              </a:pathLst>
            </a:custGeom>
            <a:solidFill>
              <a:srgbClr val="2C4A7C"/>
            </a:solidFill>
          </p:spPr>
        </p:sp>
      </p:grpSp>
      <p:grpSp>
        <p:nvGrpSpPr>
          <p:cNvPr name="Group 9" id="9"/>
          <p:cNvGrpSpPr/>
          <p:nvPr/>
        </p:nvGrpSpPr>
        <p:grpSpPr>
          <a:xfrm rot="0">
            <a:off x="1524000" y="5429250"/>
            <a:ext cx="7477125" cy="2857500"/>
            <a:chOff x="0" y="0"/>
            <a:chExt cx="9969500" cy="38100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9969500" cy="3810000"/>
            </a:xfrm>
            <a:custGeom>
              <a:avLst/>
              <a:gdLst/>
              <a:ahLst/>
              <a:cxnLst/>
              <a:rect r="r" b="b" t="t" l="l"/>
              <a:pathLst>
                <a:path h="3810000" w="9969500">
                  <a:moveTo>
                    <a:pt x="381000" y="0"/>
                  </a:moveTo>
                  <a:lnTo>
                    <a:pt x="9588500" y="0"/>
                  </a:lnTo>
                  <a:cubicBezTo>
                    <a:pt x="9798920" y="0"/>
                    <a:pt x="9969500" y="170580"/>
                    <a:pt x="9969500" y="381000"/>
                  </a:cubicBezTo>
                  <a:lnTo>
                    <a:pt x="9969500" y="3429000"/>
                  </a:lnTo>
                  <a:cubicBezTo>
                    <a:pt x="9969500" y="3639420"/>
                    <a:pt x="9798920" y="3810000"/>
                    <a:pt x="9588500" y="3810000"/>
                  </a:cubicBezTo>
                  <a:lnTo>
                    <a:pt x="381000" y="3810000"/>
                  </a:lnTo>
                  <a:cubicBezTo>
                    <a:pt x="170580" y="3810000"/>
                    <a:pt x="0" y="3639420"/>
                    <a:pt x="0" y="3429000"/>
                  </a:cubicBezTo>
                  <a:lnTo>
                    <a:pt x="0" y="381000"/>
                  </a:lnTo>
                  <a:cubicBezTo>
                    <a:pt x="0" y="170580"/>
                    <a:pt x="170580" y="0"/>
                    <a:pt x="381000" y="0"/>
                  </a:cubicBezTo>
                  <a:close/>
                </a:path>
              </a:pathLst>
            </a:custGeom>
            <a:solidFill>
              <a:srgbClr val="1A2B4A"/>
            </a:solid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9286875" y="5429250"/>
            <a:ext cx="7477125" cy="2857500"/>
            <a:chOff x="0" y="0"/>
            <a:chExt cx="9969500" cy="38100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9969500" cy="3810000"/>
            </a:xfrm>
            <a:custGeom>
              <a:avLst/>
              <a:gdLst/>
              <a:ahLst/>
              <a:cxnLst/>
              <a:rect r="r" b="b" t="t" l="l"/>
              <a:pathLst>
                <a:path h="3810000" w="9969500">
                  <a:moveTo>
                    <a:pt x="381000" y="0"/>
                  </a:moveTo>
                  <a:lnTo>
                    <a:pt x="9588500" y="0"/>
                  </a:lnTo>
                  <a:cubicBezTo>
                    <a:pt x="9798920" y="0"/>
                    <a:pt x="9969500" y="170580"/>
                    <a:pt x="9969500" y="381000"/>
                  </a:cubicBezTo>
                  <a:lnTo>
                    <a:pt x="9969500" y="3429000"/>
                  </a:lnTo>
                  <a:cubicBezTo>
                    <a:pt x="9969500" y="3639420"/>
                    <a:pt x="9798920" y="3810000"/>
                    <a:pt x="9588500" y="3810000"/>
                  </a:cubicBezTo>
                  <a:lnTo>
                    <a:pt x="381000" y="3810000"/>
                  </a:lnTo>
                  <a:cubicBezTo>
                    <a:pt x="170580" y="3810000"/>
                    <a:pt x="0" y="3639420"/>
                    <a:pt x="0" y="3429000"/>
                  </a:cubicBezTo>
                  <a:lnTo>
                    <a:pt x="0" y="381000"/>
                  </a:lnTo>
                  <a:cubicBezTo>
                    <a:pt x="0" y="170580"/>
                    <a:pt x="170580" y="0"/>
                    <a:pt x="381000" y="0"/>
                  </a:cubicBezTo>
                  <a:close/>
                </a:path>
              </a:pathLst>
            </a:custGeom>
            <a:solidFill>
              <a:srgbClr val="4A7C5C"/>
            </a:solidFill>
          </p:spPr>
        </p:sp>
      </p:grpSp>
      <p:sp>
        <p:nvSpPr>
          <p:cNvPr name="TextBox 13" id="13"/>
          <p:cNvSpPr txBox="true"/>
          <p:nvPr/>
        </p:nvSpPr>
        <p:spPr>
          <a:xfrm rot="0">
            <a:off x="1752600" y="2571750"/>
            <a:ext cx="419100" cy="298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1</a:t>
            </a:r>
          </a:p>
        </p:txBody>
      </p:sp>
      <p:grpSp>
        <p:nvGrpSpPr>
          <p:cNvPr name="Group 14" id="14"/>
          <p:cNvGrpSpPr/>
          <p:nvPr/>
        </p:nvGrpSpPr>
        <p:grpSpPr>
          <a:xfrm rot="0">
            <a:off x="1752600" y="2514600"/>
            <a:ext cx="419100" cy="419100"/>
            <a:chOff x="0" y="0"/>
            <a:chExt cx="558800" cy="5588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558800" cy="558800"/>
            </a:xfrm>
            <a:custGeom>
              <a:avLst/>
              <a:gdLst/>
              <a:ahLst/>
              <a:cxnLst/>
              <a:rect r="r" b="b" t="t" l="l"/>
              <a:pathLst>
                <a:path h="558800" w="558800">
                  <a:moveTo>
                    <a:pt x="279400" y="0"/>
                  </a:moveTo>
                  <a:cubicBezTo>
                    <a:pt x="125092" y="0"/>
                    <a:pt x="0" y="125092"/>
                    <a:pt x="0" y="279400"/>
                  </a:cubicBezTo>
                  <a:cubicBezTo>
                    <a:pt x="0" y="433708"/>
                    <a:pt x="125092" y="558800"/>
                    <a:pt x="279400" y="558800"/>
                  </a:cubicBezTo>
                  <a:cubicBezTo>
                    <a:pt x="433708" y="558800"/>
                    <a:pt x="558800" y="433708"/>
                    <a:pt x="558800" y="279400"/>
                  </a:cubicBezTo>
                  <a:cubicBezTo>
                    <a:pt x="558800" y="125092"/>
                    <a:pt x="433708" y="0"/>
                    <a:pt x="279400" y="0"/>
                  </a:cubicBezTo>
                  <a:close/>
                </a:path>
              </a:pathLst>
            </a:custGeom>
            <a:solidFill>
              <a:srgbClr val="FFFFFF">
                <a:alpha val="19608"/>
              </a:srgbClr>
            </a:solidFill>
          </p:spPr>
        </p:sp>
      </p:grpSp>
      <p:sp>
        <p:nvSpPr>
          <p:cNvPr name="TextBox 16" id="16"/>
          <p:cNvSpPr txBox="true"/>
          <p:nvPr/>
        </p:nvSpPr>
        <p:spPr>
          <a:xfrm rot="0">
            <a:off x="1800225" y="3086100"/>
            <a:ext cx="6905625" cy="3276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b="true" sz="2400" strike="noStrike" u="none">
                <a:solidFill>
                  <a:srgbClr val="FFFFFF"/>
                </a:solidFill>
                <a:latin typeface="Inter Bold"/>
                <a:ea typeface="Inter Bold"/>
                <a:cs typeface="Inter Bold"/>
                <a:sym typeface="Inter Bold"/>
              </a:rPr>
              <a:t>Intrusion Detection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800225" y="3533775"/>
            <a:ext cx="6905625" cy="8724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DDE4F0"/>
                </a:solidFill>
                <a:latin typeface="Inter"/>
                <a:ea typeface="Inter"/>
                <a:cs typeface="Inter"/>
                <a:sym typeface="Inter"/>
              </a:rPr>
              <a:t>Is attack type associated with</a:t>
            </a:r>
          </a:p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DDE4F0"/>
                </a:solidFill>
                <a:latin typeface="Inter"/>
                <a:ea typeface="Inter"/>
                <a:cs typeface="Inter"/>
                <a:sym typeface="Inter"/>
              </a:rPr>
              <a:t>time of day? Detect temporal</a:t>
            </a:r>
          </a:p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DDE4F0"/>
                </a:solidFill>
                <a:latin typeface="Inter"/>
                <a:ea typeface="Inter"/>
                <a:cs typeface="Inter"/>
                <a:sym typeface="Inter"/>
              </a:rPr>
              <a:t>patterns in network threats.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9515475" y="2571750"/>
            <a:ext cx="419100" cy="298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2</a:t>
            </a:r>
          </a:p>
        </p:txBody>
      </p:sp>
      <p:grpSp>
        <p:nvGrpSpPr>
          <p:cNvPr name="Group 19" id="19"/>
          <p:cNvGrpSpPr/>
          <p:nvPr/>
        </p:nvGrpSpPr>
        <p:grpSpPr>
          <a:xfrm rot="0">
            <a:off x="9515475" y="2514600"/>
            <a:ext cx="419100" cy="419100"/>
            <a:chOff x="0" y="0"/>
            <a:chExt cx="558800" cy="5588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558800" cy="558800"/>
            </a:xfrm>
            <a:custGeom>
              <a:avLst/>
              <a:gdLst/>
              <a:ahLst/>
              <a:cxnLst/>
              <a:rect r="r" b="b" t="t" l="l"/>
              <a:pathLst>
                <a:path h="558800" w="558800">
                  <a:moveTo>
                    <a:pt x="279400" y="0"/>
                  </a:moveTo>
                  <a:cubicBezTo>
                    <a:pt x="125092" y="0"/>
                    <a:pt x="0" y="125092"/>
                    <a:pt x="0" y="279400"/>
                  </a:cubicBezTo>
                  <a:cubicBezTo>
                    <a:pt x="0" y="433708"/>
                    <a:pt x="125092" y="558800"/>
                    <a:pt x="279400" y="558800"/>
                  </a:cubicBezTo>
                  <a:cubicBezTo>
                    <a:pt x="433708" y="558800"/>
                    <a:pt x="558800" y="433708"/>
                    <a:pt x="558800" y="279400"/>
                  </a:cubicBezTo>
                  <a:cubicBezTo>
                    <a:pt x="558800" y="125092"/>
                    <a:pt x="433708" y="0"/>
                    <a:pt x="279400" y="0"/>
                  </a:cubicBezTo>
                  <a:close/>
                </a:path>
              </a:pathLst>
            </a:custGeom>
            <a:solidFill>
              <a:srgbClr val="FFFFFF">
                <a:alpha val="19608"/>
              </a:srgbClr>
            </a:solidFill>
          </p:spPr>
        </p:sp>
      </p:grpSp>
      <p:sp>
        <p:nvSpPr>
          <p:cNvPr name="TextBox 21" id="21"/>
          <p:cNvSpPr txBox="true"/>
          <p:nvPr/>
        </p:nvSpPr>
        <p:spPr>
          <a:xfrm rot="0">
            <a:off x="9563100" y="3086100"/>
            <a:ext cx="6905625" cy="3276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b="true" sz="2400" strike="noStrike" u="none">
                <a:solidFill>
                  <a:srgbClr val="FFFFFF"/>
                </a:solidFill>
                <a:latin typeface="Inter Bold"/>
                <a:ea typeface="Inter Bold"/>
                <a:cs typeface="Inter Bold"/>
                <a:sym typeface="Inter Bold"/>
              </a:rPr>
              <a:t>Phishing Analysis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9563100" y="3533775"/>
            <a:ext cx="6905625" cy="8724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DDE4F0"/>
                </a:solidFill>
                <a:latin typeface="Inter"/>
                <a:ea typeface="Inter"/>
                <a:cs typeface="Inter"/>
                <a:sym typeface="Inter"/>
              </a:rPr>
              <a:t>Is phishing success rate associated</a:t>
            </a:r>
          </a:p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DDE4F0"/>
                </a:solidFill>
                <a:latin typeface="Inter"/>
                <a:ea typeface="Inter"/>
                <a:cs typeface="Inter"/>
                <a:sym typeface="Inter"/>
              </a:rPr>
              <a:t>with email format? Identify which</a:t>
            </a:r>
          </a:p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DDE4F0"/>
                </a:solidFill>
                <a:latin typeface="Inter"/>
                <a:ea typeface="Inter"/>
                <a:cs typeface="Inter"/>
                <a:sym typeface="Inter"/>
              </a:rPr>
              <a:t>tactics are most effective.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752600" y="5715000"/>
            <a:ext cx="419100" cy="298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3</a:t>
            </a:r>
          </a:p>
        </p:txBody>
      </p:sp>
      <p:grpSp>
        <p:nvGrpSpPr>
          <p:cNvPr name="Group 24" id="24"/>
          <p:cNvGrpSpPr/>
          <p:nvPr/>
        </p:nvGrpSpPr>
        <p:grpSpPr>
          <a:xfrm rot="0">
            <a:off x="1752600" y="5657850"/>
            <a:ext cx="419100" cy="419100"/>
            <a:chOff x="0" y="0"/>
            <a:chExt cx="558800" cy="55880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558800" cy="558800"/>
            </a:xfrm>
            <a:custGeom>
              <a:avLst/>
              <a:gdLst/>
              <a:ahLst/>
              <a:cxnLst/>
              <a:rect r="r" b="b" t="t" l="l"/>
              <a:pathLst>
                <a:path h="558800" w="558800">
                  <a:moveTo>
                    <a:pt x="279400" y="0"/>
                  </a:moveTo>
                  <a:cubicBezTo>
                    <a:pt x="125092" y="0"/>
                    <a:pt x="0" y="125092"/>
                    <a:pt x="0" y="279400"/>
                  </a:cubicBezTo>
                  <a:cubicBezTo>
                    <a:pt x="0" y="433708"/>
                    <a:pt x="125092" y="558800"/>
                    <a:pt x="279400" y="558800"/>
                  </a:cubicBezTo>
                  <a:cubicBezTo>
                    <a:pt x="433708" y="558800"/>
                    <a:pt x="558800" y="433708"/>
                    <a:pt x="558800" y="279400"/>
                  </a:cubicBezTo>
                  <a:cubicBezTo>
                    <a:pt x="558800" y="125092"/>
                    <a:pt x="433708" y="0"/>
                    <a:pt x="279400" y="0"/>
                  </a:cubicBezTo>
                  <a:close/>
                </a:path>
              </a:pathLst>
            </a:custGeom>
            <a:solidFill>
              <a:srgbClr val="FFFFFF">
                <a:alpha val="19608"/>
              </a:srgbClr>
            </a:solidFill>
          </p:spPr>
        </p:sp>
      </p:grpSp>
      <p:sp>
        <p:nvSpPr>
          <p:cNvPr name="TextBox 26" id="26"/>
          <p:cNvSpPr txBox="true"/>
          <p:nvPr/>
        </p:nvSpPr>
        <p:spPr>
          <a:xfrm rot="0">
            <a:off x="1800225" y="6229350"/>
            <a:ext cx="6905625" cy="3276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b="true" sz="2400" strike="noStrike" u="none">
                <a:solidFill>
                  <a:srgbClr val="FFFFFF"/>
                </a:solidFill>
                <a:latin typeface="Inter Bold"/>
                <a:ea typeface="Inter Bold"/>
                <a:cs typeface="Inter Bold"/>
                <a:sym typeface="Inter Bold"/>
              </a:rPr>
              <a:t>Access Control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1800225" y="6677025"/>
            <a:ext cx="6905625" cy="8724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DDE4F0"/>
                </a:solidFill>
                <a:latin typeface="Inter"/>
                <a:ea typeface="Inter"/>
                <a:cs typeface="Inter"/>
                <a:sym typeface="Inter"/>
              </a:rPr>
              <a:t>Is unauthorized access associated</a:t>
            </a:r>
          </a:p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DDE4F0"/>
                </a:solidFill>
                <a:latin typeface="Inter"/>
                <a:ea typeface="Inter"/>
                <a:cs typeface="Inter"/>
                <a:sym typeface="Inter"/>
              </a:rPr>
              <a:t>with user department? Find</a:t>
            </a:r>
          </a:p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DDE4F0"/>
                </a:solidFill>
                <a:latin typeface="Inter"/>
                <a:ea typeface="Inter"/>
                <a:cs typeface="Inter"/>
                <a:sym typeface="Inter"/>
              </a:rPr>
              <a:t>vulnerable organizational units.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9515475" y="5715000"/>
            <a:ext cx="419100" cy="298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4</a:t>
            </a:r>
          </a:p>
        </p:txBody>
      </p:sp>
      <p:grpSp>
        <p:nvGrpSpPr>
          <p:cNvPr name="Group 29" id="29"/>
          <p:cNvGrpSpPr/>
          <p:nvPr/>
        </p:nvGrpSpPr>
        <p:grpSpPr>
          <a:xfrm rot="0">
            <a:off x="9515475" y="5657850"/>
            <a:ext cx="419100" cy="419100"/>
            <a:chOff x="0" y="0"/>
            <a:chExt cx="558800" cy="558800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0" y="0"/>
              <a:ext cx="558800" cy="558800"/>
            </a:xfrm>
            <a:custGeom>
              <a:avLst/>
              <a:gdLst/>
              <a:ahLst/>
              <a:cxnLst/>
              <a:rect r="r" b="b" t="t" l="l"/>
              <a:pathLst>
                <a:path h="558800" w="558800">
                  <a:moveTo>
                    <a:pt x="279400" y="0"/>
                  </a:moveTo>
                  <a:cubicBezTo>
                    <a:pt x="125092" y="0"/>
                    <a:pt x="0" y="125092"/>
                    <a:pt x="0" y="279400"/>
                  </a:cubicBezTo>
                  <a:cubicBezTo>
                    <a:pt x="0" y="433708"/>
                    <a:pt x="125092" y="558800"/>
                    <a:pt x="279400" y="558800"/>
                  </a:cubicBezTo>
                  <a:cubicBezTo>
                    <a:pt x="433708" y="558800"/>
                    <a:pt x="558800" y="433708"/>
                    <a:pt x="558800" y="279400"/>
                  </a:cubicBezTo>
                  <a:cubicBezTo>
                    <a:pt x="558800" y="125092"/>
                    <a:pt x="433708" y="0"/>
                    <a:pt x="279400" y="0"/>
                  </a:cubicBezTo>
                  <a:close/>
                </a:path>
              </a:pathLst>
            </a:custGeom>
            <a:solidFill>
              <a:srgbClr val="FFFFFF">
                <a:alpha val="19608"/>
              </a:srgbClr>
            </a:solidFill>
          </p:spPr>
        </p:sp>
      </p:grpSp>
      <p:sp>
        <p:nvSpPr>
          <p:cNvPr name="TextBox 31" id="31"/>
          <p:cNvSpPr txBox="true"/>
          <p:nvPr/>
        </p:nvSpPr>
        <p:spPr>
          <a:xfrm rot="0">
            <a:off x="2476500" y="8886825"/>
            <a:ext cx="13335000" cy="245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A2B4A"/>
                </a:solidFill>
                <a:latin typeface="Inter"/>
                <a:ea typeface="Inter"/>
                <a:cs typeface="Inter"/>
                <a:sym typeface="Inter"/>
              </a:rPr>
              <a:t>Chi-Square helps security analysts identify statistically significant patterns in threat data.</a:t>
            </a:r>
          </a:p>
        </p:txBody>
      </p:sp>
      <p:grpSp>
        <p:nvGrpSpPr>
          <p:cNvPr name="Group 32" id="32"/>
          <p:cNvGrpSpPr/>
          <p:nvPr/>
        </p:nvGrpSpPr>
        <p:grpSpPr>
          <a:xfrm rot="0">
            <a:off x="1524000" y="8667750"/>
            <a:ext cx="15240000" cy="666750"/>
            <a:chOff x="0" y="0"/>
            <a:chExt cx="20320000" cy="889000"/>
          </a:xfrm>
        </p:grpSpPr>
        <p:sp>
          <p:nvSpPr>
            <p:cNvPr name="Freeform 33" id="33"/>
            <p:cNvSpPr/>
            <p:nvPr/>
          </p:nvSpPr>
          <p:spPr>
            <a:xfrm flipH="false" flipV="false" rot="0">
              <a:off x="0" y="0"/>
              <a:ext cx="20320000" cy="889000"/>
            </a:xfrm>
            <a:custGeom>
              <a:avLst/>
              <a:gdLst/>
              <a:ahLst/>
              <a:cxnLst/>
              <a:rect r="r" b="b" t="t" l="l"/>
              <a:pathLst>
                <a:path h="889000" w="20320000">
                  <a:moveTo>
                    <a:pt x="88900" y="0"/>
                  </a:moveTo>
                  <a:lnTo>
                    <a:pt x="20231100" y="0"/>
                  </a:lnTo>
                  <a:cubicBezTo>
                    <a:pt x="20280198" y="0"/>
                    <a:pt x="20320000" y="39802"/>
                    <a:pt x="20320000" y="88900"/>
                  </a:cubicBezTo>
                  <a:lnTo>
                    <a:pt x="20320000" y="800100"/>
                  </a:lnTo>
                  <a:cubicBezTo>
                    <a:pt x="20320000" y="849198"/>
                    <a:pt x="20280198" y="889000"/>
                    <a:pt x="20231100" y="889000"/>
                  </a:cubicBezTo>
                  <a:lnTo>
                    <a:pt x="88900" y="889000"/>
                  </a:lnTo>
                  <a:cubicBezTo>
                    <a:pt x="39802" y="889000"/>
                    <a:pt x="0" y="849198"/>
                    <a:pt x="0" y="800100"/>
                  </a:cubicBezTo>
                  <a:lnTo>
                    <a:pt x="0" y="88900"/>
                  </a:lnTo>
                  <a:cubicBezTo>
                    <a:pt x="0" y="39802"/>
                    <a:pt x="39802" y="0"/>
                    <a:pt x="88900" y="0"/>
                  </a:cubicBezTo>
                  <a:close/>
                </a:path>
              </a:pathLst>
            </a:custGeom>
            <a:solidFill>
              <a:srgbClr val="E8ECF0"/>
            </a:solidFill>
          </p:spPr>
        </p:sp>
      </p:grpSp>
      <p:sp>
        <p:nvSpPr>
          <p:cNvPr name="TextBox 34" id="34"/>
          <p:cNvSpPr txBox="true"/>
          <p:nvPr/>
        </p:nvSpPr>
        <p:spPr>
          <a:xfrm rot="0">
            <a:off x="9563100" y="6677025"/>
            <a:ext cx="6905625" cy="8724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DDE4F0"/>
                </a:solidFill>
                <a:latin typeface="Inter"/>
                <a:ea typeface="Inter"/>
                <a:cs typeface="Inter"/>
                <a:sym typeface="Inter"/>
              </a:rPr>
              <a:t>Is malware type associated with</a:t>
            </a:r>
          </a:p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DDE4F0"/>
                </a:solidFill>
                <a:latin typeface="Inter"/>
                <a:ea typeface="Inter"/>
                <a:cs typeface="Inter"/>
                <a:sym typeface="Inter"/>
              </a:rPr>
              <a:t>delivery method? Map threat</a:t>
            </a:r>
          </a:p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DDE4F0"/>
                </a:solidFill>
                <a:latin typeface="Inter"/>
                <a:ea typeface="Inter"/>
                <a:cs typeface="Inter"/>
                <a:sym typeface="Inter"/>
              </a:rPr>
              <a:t>vectors to payload types.</a:t>
            </a:r>
          </a:p>
        </p:txBody>
      </p:sp>
      <p:sp>
        <p:nvSpPr>
          <p:cNvPr name="TextBox 35" id="35"/>
          <p:cNvSpPr txBox="true"/>
          <p:nvPr/>
        </p:nvSpPr>
        <p:spPr>
          <a:xfrm rot="0">
            <a:off x="9563100" y="6229350"/>
            <a:ext cx="6905625" cy="3276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b="true" sz="2400" strike="noStrike" u="none">
                <a:solidFill>
                  <a:srgbClr val="FFFFFF"/>
                </a:solidFill>
                <a:latin typeface="Inter Bold"/>
                <a:ea typeface="Inter Bold"/>
                <a:cs typeface="Inter Bold"/>
                <a:sym typeface="Inter Bold"/>
              </a:rPr>
              <a:t>Malware Distribution</a:t>
            </a:r>
          </a:p>
        </p:txBody>
      </p:sp>
      <p:sp>
        <p:nvSpPr>
          <p:cNvPr name="TextBox 36" id="36"/>
          <p:cNvSpPr txBox="true"/>
          <p:nvPr/>
        </p:nvSpPr>
        <p:spPr>
          <a:xfrm rot="0">
            <a:off x="2476500" y="1457325"/>
            <a:ext cx="1333500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6B7B8F"/>
                </a:solidFill>
                <a:latin typeface="Inter"/>
                <a:ea typeface="Inter"/>
                <a:cs typeface="Inter"/>
                <a:sym typeface="Inter"/>
              </a:rPr>
              <a:t>Applying Chi-Square test to detect patterns and anomalies in security data</a:t>
            </a:r>
          </a:p>
        </p:txBody>
      </p:sp>
    </p:spTree>
  </p:cSld>
  <p:clrMapOvr>
    <a:masterClrMapping/>
  </p:clrMapOvr>
</p:sld>
</file>

<file path=ppt/slides/slide28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952500"/>
            <a:chOff x="0" y="0"/>
            <a:chExt cx="24384000" cy="127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143000" y="247650"/>
            <a:ext cx="15240000" cy="462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32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Chi-Square in Information Systems</a:t>
            </a:r>
          </a:p>
        </p:txBody>
      </p:sp>
      <p:grpSp>
        <p:nvGrpSpPr>
          <p:cNvPr name="Group 5" id="5"/>
          <p:cNvGrpSpPr/>
          <p:nvPr/>
        </p:nvGrpSpPr>
        <p:grpSpPr>
          <a:xfrm rot="0">
            <a:off x="1524000" y="1524000"/>
            <a:ext cx="15240000" cy="1524000"/>
            <a:chOff x="0" y="0"/>
            <a:chExt cx="20320000" cy="20320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0320000" cy="2032000"/>
            </a:xfrm>
            <a:custGeom>
              <a:avLst/>
              <a:gdLst/>
              <a:ahLst/>
              <a:cxnLst/>
              <a:rect r="r" b="b" t="t" l="l"/>
              <a:pathLst>
                <a:path h="2032000" w="20320000">
                  <a:moveTo>
                    <a:pt x="203200" y="0"/>
                  </a:moveTo>
                  <a:lnTo>
                    <a:pt x="20116800" y="0"/>
                  </a:lnTo>
                  <a:cubicBezTo>
                    <a:pt x="20229024" y="0"/>
                    <a:pt x="20320000" y="90976"/>
                    <a:pt x="20320000" y="203200"/>
                  </a:cubicBezTo>
                  <a:lnTo>
                    <a:pt x="20320000" y="1828800"/>
                  </a:lnTo>
                  <a:cubicBezTo>
                    <a:pt x="20320000" y="1941024"/>
                    <a:pt x="20229024" y="2032000"/>
                    <a:pt x="20116800" y="2032000"/>
                  </a:cubicBezTo>
                  <a:lnTo>
                    <a:pt x="203200" y="2032000"/>
                  </a:lnTo>
                  <a:cubicBezTo>
                    <a:pt x="90976" y="2032000"/>
                    <a:pt x="0" y="1941024"/>
                    <a:pt x="0" y="1828800"/>
                  </a:cubicBezTo>
                  <a:lnTo>
                    <a:pt x="0" y="203200"/>
                  </a:ln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E8ECF0"/>
            </a:solidFill>
          </p:spPr>
        </p:sp>
      </p:grpSp>
      <p:grpSp>
        <p:nvGrpSpPr>
          <p:cNvPr name="Group 7" id="7"/>
          <p:cNvGrpSpPr/>
          <p:nvPr/>
        </p:nvGrpSpPr>
        <p:grpSpPr>
          <a:xfrm rot="0">
            <a:off x="1524000" y="1524000"/>
            <a:ext cx="76200" cy="1524000"/>
            <a:chOff x="0" y="0"/>
            <a:chExt cx="101600" cy="20320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01600" cy="2032000"/>
            </a:xfrm>
            <a:custGeom>
              <a:avLst/>
              <a:gdLst/>
              <a:ahLst/>
              <a:cxnLst/>
              <a:rect r="r" b="b" t="t" l="l"/>
              <a:pathLst>
                <a:path h="2032000" w="101600">
                  <a:moveTo>
                    <a:pt x="0" y="0"/>
                  </a:moveTo>
                  <a:lnTo>
                    <a:pt x="101600" y="0"/>
                  </a:lnTo>
                  <a:lnTo>
                    <a:pt x="101600" y="2032000"/>
                  </a:lnTo>
                  <a:lnTo>
                    <a:pt x="0" y="2032000"/>
                  </a:lnTo>
                  <a:close/>
                </a:path>
              </a:pathLst>
            </a:custGeom>
            <a:solidFill>
              <a:srgbClr val="2C4A7C"/>
            </a:solidFill>
          </p:spPr>
        </p:sp>
      </p:grpSp>
      <p:sp>
        <p:nvSpPr>
          <p:cNvPr name="TextBox 9" id="9"/>
          <p:cNvSpPr txBox="true"/>
          <p:nvPr/>
        </p:nvSpPr>
        <p:spPr>
          <a:xfrm rot="0">
            <a:off x="1905000" y="1952625"/>
            <a:ext cx="13335000" cy="284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b="true" sz="2199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User Behavior Analysis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905000" y="2381250"/>
            <a:ext cx="13335000" cy="266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6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6B7B8F"/>
                </a:solidFill>
                <a:latin typeface="Inter"/>
                <a:ea typeface="Inter"/>
                <a:cs typeface="Inter"/>
                <a:sym typeface="Inter"/>
              </a:rPr>
              <a:t>Is browsing pattern associated with user role?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1524000" y="3429000"/>
            <a:ext cx="15240000" cy="1524000"/>
            <a:chOff x="0" y="0"/>
            <a:chExt cx="20320000" cy="20320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20320000" cy="2032000"/>
            </a:xfrm>
            <a:custGeom>
              <a:avLst/>
              <a:gdLst/>
              <a:ahLst/>
              <a:cxnLst/>
              <a:rect r="r" b="b" t="t" l="l"/>
              <a:pathLst>
                <a:path h="2032000" w="20320000">
                  <a:moveTo>
                    <a:pt x="203200" y="0"/>
                  </a:moveTo>
                  <a:lnTo>
                    <a:pt x="20116800" y="0"/>
                  </a:lnTo>
                  <a:cubicBezTo>
                    <a:pt x="20229024" y="0"/>
                    <a:pt x="20320000" y="90976"/>
                    <a:pt x="20320000" y="203200"/>
                  </a:cubicBezTo>
                  <a:lnTo>
                    <a:pt x="20320000" y="1828800"/>
                  </a:lnTo>
                  <a:cubicBezTo>
                    <a:pt x="20320000" y="1941024"/>
                    <a:pt x="20229024" y="2032000"/>
                    <a:pt x="20116800" y="2032000"/>
                  </a:cubicBezTo>
                  <a:lnTo>
                    <a:pt x="203200" y="2032000"/>
                  </a:lnTo>
                  <a:cubicBezTo>
                    <a:pt x="90976" y="2032000"/>
                    <a:pt x="0" y="1941024"/>
                    <a:pt x="0" y="1828800"/>
                  </a:cubicBezTo>
                  <a:lnTo>
                    <a:pt x="0" y="203200"/>
                  </a:ln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EEF3FA"/>
            </a:solidFill>
          </p:spPr>
        </p:sp>
      </p:grpSp>
      <p:grpSp>
        <p:nvGrpSpPr>
          <p:cNvPr name="Group 13" id="13"/>
          <p:cNvGrpSpPr/>
          <p:nvPr/>
        </p:nvGrpSpPr>
        <p:grpSpPr>
          <a:xfrm rot="0">
            <a:off x="1524000" y="3429000"/>
            <a:ext cx="76200" cy="1524000"/>
            <a:chOff x="0" y="0"/>
            <a:chExt cx="101600" cy="20320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01600" cy="2032000"/>
            </a:xfrm>
            <a:custGeom>
              <a:avLst/>
              <a:gdLst/>
              <a:ahLst/>
              <a:cxnLst/>
              <a:rect r="r" b="b" t="t" l="l"/>
              <a:pathLst>
                <a:path h="2032000" w="101600">
                  <a:moveTo>
                    <a:pt x="0" y="0"/>
                  </a:moveTo>
                  <a:lnTo>
                    <a:pt x="101600" y="0"/>
                  </a:lnTo>
                  <a:lnTo>
                    <a:pt x="101600" y="2032000"/>
                  </a:lnTo>
                  <a:lnTo>
                    <a:pt x="0" y="2032000"/>
                  </a:lnTo>
                  <a:close/>
                </a:path>
              </a:pathLst>
            </a:custGeom>
            <a:solidFill>
              <a:srgbClr val="2C4A7C"/>
            </a:solidFill>
          </p:spPr>
        </p:sp>
      </p:grpSp>
      <p:sp>
        <p:nvSpPr>
          <p:cNvPr name="TextBox 15" id="15"/>
          <p:cNvSpPr txBox="true"/>
          <p:nvPr/>
        </p:nvSpPr>
        <p:spPr>
          <a:xfrm rot="0">
            <a:off x="1905000" y="3857625"/>
            <a:ext cx="13335000" cy="284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b="true" sz="2199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Platform Preference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905000" y="4286250"/>
            <a:ext cx="13335000" cy="266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6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6B7B8F"/>
                </a:solidFill>
                <a:latin typeface="Inter"/>
                <a:ea typeface="Inter"/>
                <a:cs typeface="Inter"/>
                <a:sym typeface="Inter"/>
              </a:rPr>
              <a:t>Is platform choice associated with age group?</a:t>
            </a:r>
          </a:p>
        </p:txBody>
      </p:sp>
      <p:grpSp>
        <p:nvGrpSpPr>
          <p:cNvPr name="Group 17" id="17"/>
          <p:cNvGrpSpPr/>
          <p:nvPr/>
        </p:nvGrpSpPr>
        <p:grpSpPr>
          <a:xfrm rot="0">
            <a:off x="1524000" y="5334000"/>
            <a:ext cx="15240000" cy="1524000"/>
            <a:chOff x="0" y="0"/>
            <a:chExt cx="20320000" cy="20320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20320000" cy="2032000"/>
            </a:xfrm>
            <a:custGeom>
              <a:avLst/>
              <a:gdLst/>
              <a:ahLst/>
              <a:cxnLst/>
              <a:rect r="r" b="b" t="t" l="l"/>
              <a:pathLst>
                <a:path h="2032000" w="20320000">
                  <a:moveTo>
                    <a:pt x="203200" y="0"/>
                  </a:moveTo>
                  <a:lnTo>
                    <a:pt x="20116800" y="0"/>
                  </a:lnTo>
                  <a:cubicBezTo>
                    <a:pt x="20229024" y="0"/>
                    <a:pt x="20320000" y="90976"/>
                    <a:pt x="20320000" y="203200"/>
                  </a:cubicBezTo>
                  <a:lnTo>
                    <a:pt x="20320000" y="1828800"/>
                  </a:lnTo>
                  <a:cubicBezTo>
                    <a:pt x="20320000" y="1941024"/>
                    <a:pt x="20229024" y="2032000"/>
                    <a:pt x="20116800" y="2032000"/>
                  </a:cubicBezTo>
                  <a:lnTo>
                    <a:pt x="203200" y="2032000"/>
                  </a:lnTo>
                  <a:cubicBezTo>
                    <a:pt x="90976" y="2032000"/>
                    <a:pt x="0" y="1941024"/>
                    <a:pt x="0" y="1828800"/>
                  </a:cubicBezTo>
                  <a:lnTo>
                    <a:pt x="0" y="203200"/>
                  </a:ln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E8ECF0"/>
            </a:solidFill>
          </p:spPr>
        </p:sp>
      </p:grpSp>
      <p:grpSp>
        <p:nvGrpSpPr>
          <p:cNvPr name="Group 19" id="19"/>
          <p:cNvGrpSpPr/>
          <p:nvPr/>
        </p:nvGrpSpPr>
        <p:grpSpPr>
          <a:xfrm rot="0">
            <a:off x="1524000" y="5334000"/>
            <a:ext cx="76200" cy="1524000"/>
            <a:chOff x="0" y="0"/>
            <a:chExt cx="101600" cy="20320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101600" cy="2032000"/>
            </a:xfrm>
            <a:custGeom>
              <a:avLst/>
              <a:gdLst/>
              <a:ahLst/>
              <a:cxnLst/>
              <a:rect r="r" b="b" t="t" l="l"/>
              <a:pathLst>
                <a:path h="2032000" w="101600">
                  <a:moveTo>
                    <a:pt x="0" y="0"/>
                  </a:moveTo>
                  <a:lnTo>
                    <a:pt x="101600" y="0"/>
                  </a:lnTo>
                  <a:lnTo>
                    <a:pt x="101600" y="2032000"/>
                  </a:lnTo>
                  <a:lnTo>
                    <a:pt x="0" y="2032000"/>
                  </a:lnTo>
                  <a:close/>
                </a:path>
              </a:pathLst>
            </a:custGeom>
            <a:solidFill>
              <a:srgbClr val="2C4A7C"/>
            </a:solidFill>
          </p:spPr>
        </p:sp>
      </p:grpSp>
      <p:sp>
        <p:nvSpPr>
          <p:cNvPr name="TextBox 21" id="21"/>
          <p:cNvSpPr txBox="true"/>
          <p:nvPr/>
        </p:nvSpPr>
        <p:spPr>
          <a:xfrm rot="0">
            <a:off x="1905000" y="5762625"/>
            <a:ext cx="13335000" cy="284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b="true" sz="2199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Service Satisfaction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905000" y="6191250"/>
            <a:ext cx="13335000" cy="266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6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6B7B8F"/>
                </a:solidFill>
                <a:latin typeface="Inter"/>
                <a:ea typeface="Inter"/>
                <a:cs typeface="Inter"/>
                <a:sym typeface="Inter"/>
              </a:rPr>
              <a:t>Is satisfaction level associated with service type?</a:t>
            </a:r>
          </a:p>
        </p:txBody>
      </p:sp>
      <p:grpSp>
        <p:nvGrpSpPr>
          <p:cNvPr name="Group 23" id="23"/>
          <p:cNvGrpSpPr/>
          <p:nvPr/>
        </p:nvGrpSpPr>
        <p:grpSpPr>
          <a:xfrm rot="0">
            <a:off x="1524000" y="7239000"/>
            <a:ext cx="15240000" cy="1524000"/>
            <a:chOff x="0" y="0"/>
            <a:chExt cx="20320000" cy="203200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20320000" cy="2032000"/>
            </a:xfrm>
            <a:custGeom>
              <a:avLst/>
              <a:gdLst/>
              <a:ahLst/>
              <a:cxnLst/>
              <a:rect r="r" b="b" t="t" l="l"/>
              <a:pathLst>
                <a:path h="2032000" w="20320000">
                  <a:moveTo>
                    <a:pt x="203200" y="0"/>
                  </a:moveTo>
                  <a:lnTo>
                    <a:pt x="20116800" y="0"/>
                  </a:lnTo>
                  <a:cubicBezTo>
                    <a:pt x="20229024" y="0"/>
                    <a:pt x="20320000" y="90976"/>
                    <a:pt x="20320000" y="203200"/>
                  </a:cubicBezTo>
                  <a:lnTo>
                    <a:pt x="20320000" y="1828800"/>
                  </a:lnTo>
                  <a:cubicBezTo>
                    <a:pt x="20320000" y="1941024"/>
                    <a:pt x="20229024" y="2032000"/>
                    <a:pt x="20116800" y="2032000"/>
                  </a:cubicBezTo>
                  <a:lnTo>
                    <a:pt x="203200" y="2032000"/>
                  </a:lnTo>
                  <a:cubicBezTo>
                    <a:pt x="90976" y="2032000"/>
                    <a:pt x="0" y="1941024"/>
                    <a:pt x="0" y="1828800"/>
                  </a:cubicBezTo>
                  <a:lnTo>
                    <a:pt x="0" y="203200"/>
                  </a:ln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EEF3FA"/>
            </a:solidFill>
          </p:spPr>
        </p:sp>
      </p:grpSp>
      <p:grpSp>
        <p:nvGrpSpPr>
          <p:cNvPr name="Group 25" id="25"/>
          <p:cNvGrpSpPr/>
          <p:nvPr/>
        </p:nvGrpSpPr>
        <p:grpSpPr>
          <a:xfrm rot="0">
            <a:off x="1524000" y="7239000"/>
            <a:ext cx="76200" cy="1524000"/>
            <a:chOff x="0" y="0"/>
            <a:chExt cx="101600" cy="2032000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101600" cy="2032000"/>
            </a:xfrm>
            <a:custGeom>
              <a:avLst/>
              <a:gdLst/>
              <a:ahLst/>
              <a:cxnLst/>
              <a:rect r="r" b="b" t="t" l="l"/>
              <a:pathLst>
                <a:path h="2032000" w="101600">
                  <a:moveTo>
                    <a:pt x="0" y="0"/>
                  </a:moveTo>
                  <a:lnTo>
                    <a:pt x="101600" y="0"/>
                  </a:lnTo>
                  <a:lnTo>
                    <a:pt x="101600" y="2032000"/>
                  </a:lnTo>
                  <a:lnTo>
                    <a:pt x="0" y="2032000"/>
                  </a:lnTo>
                  <a:close/>
                </a:path>
              </a:pathLst>
            </a:custGeom>
            <a:solidFill>
              <a:srgbClr val="2C4A7C"/>
            </a:solidFill>
          </p:spPr>
        </p:sp>
      </p:grpSp>
      <p:sp>
        <p:nvSpPr>
          <p:cNvPr name="TextBox 27" id="27"/>
          <p:cNvSpPr txBox="true"/>
          <p:nvPr/>
        </p:nvSpPr>
        <p:spPr>
          <a:xfrm rot="0">
            <a:off x="1905000" y="7667625"/>
            <a:ext cx="13335000" cy="284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b="true" sz="2199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Browser Usage Patterns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1905000" y="8096250"/>
            <a:ext cx="13335000" cy="266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6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6B7B8F"/>
                </a:solidFill>
                <a:latin typeface="Inter"/>
                <a:ea typeface="Inter"/>
                <a:cs typeface="Inter"/>
                <a:sym typeface="Inter"/>
              </a:rPr>
              <a:t>Is browser choice associated with device type?</a:t>
            </a:r>
          </a:p>
        </p:txBody>
      </p:sp>
    </p:spTree>
  </p:cSld>
  <p:clrMapOvr>
    <a:masterClrMapping/>
  </p:clrMapOvr>
</p:sld>
</file>

<file path=ppt/slides/slide29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952500"/>
            <a:chOff x="0" y="0"/>
            <a:chExt cx="24384000" cy="127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143000" y="247650"/>
            <a:ext cx="15240000" cy="462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32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Introduction to Non-Parametric Tests</a:t>
            </a:r>
          </a:p>
        </p:txBody>
      </p:sp>
      <p:grpSp>
        <p:nvGrpSpPr>
          <p:cNvPr name="Group 5" id="5"/>
          <p:cNvGrpSpPr/>
          <p:nvPr/>
        </p:nvGrpSpPr>
        <p:grpSpPr>
          <a:xfrm rot="0">
            <a:off x="1524000" y="7048500"/>
            <a:ext cx="15240000" cy="666750"/>
            <a:chOff x="0" y="0"/>
            <a:chExt cx="20320000" cy="8890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0320000" cy="889000"/>
            </a:xfrm>
            <a:custGeom>
              <a:avLst/>
              <a:gdLst/>
              <a:ahLst/>
              <a:cxnLst/>
              <a:rect r="r" b="b" t="t" l="l"/>
              <a:pathLst>
                <a:path h="889000" w="20320000">
                  <a:moveTo>
                    <a:pt x="88900" y="0"/>
                  </a:moveTo>
                  <a:lnTo>
                    <a:pt x="20231100" y="0"/>
                  </a:lnTo>
                  <a:cubicBezTo>
                    <a:pt x="20280198" y="0"/>
                    <a:pt x="20320000" y="39802"/>
                    <a:pt x="20320000" y="88900"/>
                  </a:cubicBezTo>
                  <a:lnTo>
                    <a:pt x="20320000" y="800100"/>
                  </a:lnTo>
                  <a:cubicBezTo>
                    <a:pt x="20320000" y="849198"/>
                    <a:pt x="20280198" y="889000"/>
                    <a:pt x="20231100" y="889000"/>
                  </a:cubicBezTo>
                  <a:lnTo>
                    <a:pt x="88900" y="889000"/>
                  </a:lnTo>
                  <a:cubicBezTo>
                    <a:pt x="39802" y="889000"/>
                    <a:pt x="0" y="849198"/>
                    <a:pt x="0" y="800100"/>
                  </a:cubicBezTo>
                  <a:lnTo>
                    <a:pt x="0" y="88900"/>
                  </a:lnTo>
                  <a:cubicBezTo>
                    <a:pt x="0" y="39802"/>
                    <a:pt x="39802" y="0"/>
                    <a:pt x="88900" y="0"/>
                  </a:cubicBezTo>
                  <a:close/>
                </a:path>
              </a:pathLst>
            </a:custGeom>
            <a:solidFill>
              <a:srgbClr val="E8ECF0"/>
            </a:solidFill>
          </p:spPr>
        </p:sp>
      </p:grpSp>
      <p:sp>
        <p:nvSpPr>
          <p:cNvPr name="TextBox 7" id="7"/>
          <p:cNvSpPr txBox="true"/>
          <p:nvPr/>
        </p:nvSpPr>
        <p:spPr>
          <a:xfrm rot="0">
            <a:off x="2476500" y="7267575"/>
            <a:ext cx="13335000" cy="245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A2B4A"/>
                </a:solidFill>
                <a:latin typeface="Inter"/>
                <a:ea typeface="Inter"/>
                <a:cs typeface="Inter"/>
                <a:sym typeface="Inter"/>
              </a:rPr>
              <a:t>Non-parametric tests are essential tools when data doesn't meet parametric assumptions.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1524000" y="1905000"/>
            <a:ext cx="15240000" cy="1143000"/>
            <a:chOff x="0" y="0"/>
            <a:chExt cx="20320000" cy="1524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0320000" cy="1524000"/>
            </a:xfrm>
            <a:custGeom>
              <a:avLst/>
              <a:gdLst/>
              <a:ahLst/>
              <a:cxnLst/>
              <a:rect r="r" b="b" t="t" l="l"/>
              <a:pathLst>
                <a:path h="1524000" w="20320000">
                  <a:moveTo>
                    <a:pt x="152400" y="0"/>
                  </a:moveTo>
                  <a:lnTo>
                    <a:pt x="20167600" y="0"/>
                  </a:lnTo>
                  <a:cubicBezTo>
                    <a:pt x="20251769" y="0"/>
                    <a:pt x="20320000" y="68232"/>
                    <a:pt x="20320000" y="152400"/>
                  </a:cubicBezTo>
                  <a:lnTo>
                    <a:pt x="20320000" y="1371600"/>
                  </a:lnTo>
                  <a:cubicBezTo>
                    <a:pt x="20320000" y="1455768"/>
                    <a:pt x="20251769" y="1524000"/>
                    <a:pt x="20167600" y="1524000"/>
                  </a:cubicBezTo>
                  <a:lnTo>
                    <a:pt x="152400" y="1524000"/>
                  </a:lnTo>
                  <a:cubicBezTo>
                    <a:pt x="68232" y="1524000"/>
                    <a:pt x="0" y="1455768"/>
                    <a:pt x="0" y="1371600"/>
                  </a:cubicBezTo>
                  <a:lnTo>
                    <a:pt x="0" y="152400"/>
                  </a:lnTo>
                  <a:cubicBezTo>
                    <a:pt x="0" y="68232"/>
                    <a:pt x="68232" y="0"/>
                    <a:pt x="152400" y="0"/>
                  </a:cubicBezTo>
                  <a:close/>
                </a:path>
              </a:pathLst>
            </a:custGeom>
            <a:solidFill>
              <a:srgbClr val="FFF3E0"/>
            </a:solid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1524000" y="3429000"/>
            <a:ext cx="4886325" cy="3238500"/>
            <a:chOff x="0" y="0"/>
            <a:chExt cx="6515100" cy="43180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6515100" cy="4318000"/>
            </a:xfrm>
            <a:custGeom>
              <a:avLst/>
              <a:gdLst/>
              <a:ahLst/>
              <a:cxnLst/>
              <a:rect r="r" b="b" t="t" l="l"/>
              <a:pathLst>
                <a:path h="4318000" w="6515100">
                  <a:moveTo>
                    <a:pt x="431800" y="0"/>
                  </a:moveTo>
                  <a:lnTo>
                    <a:pt x="6083300" y="0"/>
                  </a:lnTo>
                  <a:cubicBezTo>
                    <a:pt x="6321777" y="0"/>
                    <a:pt x="6515100" y="193323"/>
                    <a:pt x="6515100" y="431800"/>
                  </a:cubicBezTo>
                  <a:lnTo>
                    <a:pt x="6515100" y="3886200"/>
                  </a:lnTo>
                  <a:cubicBezTo>
                    <a:pt x="6515100" y="4124677"/>
                    <a:pt x="6321777" y="4318000"/>
                    <a:pt x="6083300" y="4318000"/>
                  </a:cubicBezTo>
                  <a:lnTo>
                    <a:pt x="431800" y="4318000"/>
                  </a:lnTo>
                  <a:cubicBezTo>
                    <a:pt x="193323" y="4318000"/>
                    <a:pt x="0" y="4124677"/>
                    <a:pt x="0" y="3886200"/>
                  </a:cubicBezTo>
                  <a:lnTo>
                    <a:pt x="0" y="431800"/>
                  </a:lnTo>
                  <a:cubicBezTo>
                    <a:pt x="0" y="193323"/>
                    <a:pt x="193323" y="0"/>
                    <a:pt x="431800" y="0"/>
                  </a:cubicBezTo>
                  <a:close/>
                </a:path>
              </a:pathLst>
            </a:custGeom>
            <a:solidFill>
              <a:srgbClr val="3A6BC5"/>
            </a:soli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6696075" y="3429000"/>
            <a:ext cx="4886325" cy="3238500"/>
            <a:chOff x="0" y="0"/>
            <a:chExt cx="6515100" cy="43180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6515100" cy="4318000"/>
            </a:xfrm>
            <a:custGeom>
              <a:avLst/>
              <a:gdLst/>
              <a:ahLst/>
              <a:cxnLst/>
              <a:rect r="r" b="b" t="t" l="l"/>
              <a:pathLst>
                <a:path h="4318000" w="6515100">
                  <a:moveTo>
                    <a:pt x="431800" y="0"/>
                  </a:moveTo>
                  <a:lnTo>
                    <a:pt x="6083300" y="0"/>
                  </a:lnTo>
                  <a:cubicBezTo>
                    <a:pt x="6321777" y="0"/>
                    <a:pt x="6515100" y="193323"/>
                    <a:pt x="6515100" y="431800"/>
                  </a:cubicBezTo>
                  <a:lnTo>
                    <a:pt x="6515100" y="3886200"/>
                  </a:lnTo>
                  <a:cubicBezTo>
                    <a:pt x="6515100" y="4124677"/>
                    <a:pt x="6321777" y="4318000"/>
                    <a:pt x="6083300" y="4318000"/>
                  </a:cubicBezTo>
                  <a:lnTo>
                    <a:pt x="431800" y="4318000"/>
                  </a:lnTo>
                  <a:cubicBezTo>
                    <a:pt x="193323" y="4318000"/>
                    <a:pt x="0" y="4124677"/>
                    <a:pt x="0" y="3886200"/>
                  </a:cubicBezTo>
                  <a:lnTo>
                    <a:pt x="0" y="431800"/>
                  </a:lnTo>
                  <a:cubicBezTo>
                    <a:pt x="0" y="193323"/>
                    <a:pt x="193323" y="0"/>
                    <a:pt x="431800" y="0"/>
                  </a:cubicBezTo>
                  <a:close/>
                </a:path>
              </a:pathLst>
            </a:custGeom>
            <a:solidFill>
              <a:srgbClr val="2C4A7C"/>
            </a:solidFill>
          </p:spPr>
        </p:sp>
      </p:grpSp>
      <p:grpSp>
        <p:nvGrpSpPr>
          <p:cNvPr name="Group 14" id="14"/>
          <p:cNvGrpSpPr/>
          <p:nvPr/>
        </p:nvGrpSpPr>
        <p:grpSpPr>
          <a:xfrm rot="0">
            <a:off x="11868150" y="3429000"/>
            <a:ext cx="4886325" cy="3238500"/>
            <a:chOff x="0" y="0"/>
            <a:chExt cx="6515100" cy="43180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6515100" cy="4318000"/>
            </a:xfrm>
            <a:custGeom>
              <a:avLst/>
              <a:gdLst/>
              <a:ahLst/>
              <a:cxnLst/>
              <a:rect r="r" b="b" t="t" l="l"/>
              <a:pathLst>
                <a:path h="4318000" w="6515100">
                  <a:moveTo>
                    <a:pt x="431800" y="0"/>
                  </a:moveTo>
                  <a:lnTo>
                    <a:pt x="6083300" y="0"/>
                  </a:lnTo>
                  <a:cubicBezTo>
                    <a:pt x="6321777" y="0"/>
                    <a:pt x="6515100" y="193323"/>
                    <a:pt x="6515100" y="431800"/>
                  </a:cubicBezTo>
                  <a:lnTo>
                    <a:pt x="6515100" y="3886200"/>
                  </a:lnTo>
                  <a:cubicBezTo>
                    <a:pt x="6515100" y="4124677"/>
                    <a:pt x="6321777" y="4318000"/>
                    <a:pt x="6083300" y="4318000"/>
                  </a:cubicBezTo>
                  <a:lnTo>
                    <a:pt x="431800" y="4318000"/>
                  </a:lnTo>
                  <a:cubicBezTo>
                    <a:pt x="193323" y="4318000"/>
                    <a:pt x="0" y="4124677"/>
                    <a:pt x="0" y="3886200"/>
                  </a:cubicBezTo>
                  <a:lnTo>
                    <a:pt x="0" y="431800"/>
                  </a:lnTo>
                  <a:cubicBezTo>
                    <a:pt x="0" y="193323"/>
                    <a:pt x="193323" y="0"/>
                    <a:pt x="431800" y="0"/>
                  </a:cubicBez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16" id="16"/>
          <p:cNvSpPr txBox="true"/>
          <p:nvPr/>
        </p:nvSpPr>
        <p:spPr>
          <a:xfrm rot="0">
            <a:off x="12049125" y="4867275"/>
            <a:ext cx="4505325" cy="8724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DDE4F0"/>
                </a:solidFill>
                <a:latin typeface="Inter"/>
                <a:ea typeface="Inter"/>
                <a:cs typeface="Inter"/>
                <a:sym typeface="Inter"/>
              </a:rPr>
              <a:t>Less sensitive to extreme</a:t>
            </a:r>
          </a:p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DDE4F0"/>
                </a:solidFill>
                <a:latin typeface="Inter"/>
                <a:ea typeface="Inter"/>
                <a:cs typeface="Inter"/>
                <a:sym typeface="Inter"/>
              </a:rPr>
              <a:t>values compared to</a:t>
            </a:r>
          </a:p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DDE4F0"/>
                </a:solidFill>
                <a:latin typeface="Inter"/>
                <a:ea typeface="Inter"/>
                <a:cs typeface="Inter"/>
                <a:sym typeface="Inter"/>
              </a:rPr>
              <a:t>parametric alternatives.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2049125" y="4257675"/>
            <a:ext cx="4505325" cy="284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99"/>
              </a:lnSpc>
              <a:spcBef>
                <a:spcPct val="0"/>
              </a:spcBef>
            </a:pPr>
            <a:r>
              <a:rPr lang="en-US" b="true" sz="2199" strike="noStrike" u="none">
                <a:solidFill>
                  <a:srgbClr val="FFFFFF"/>
                </a:solidFill>
                <a:latin typeface="Inter Bold"/>
                <a:ea typeface="Inter Bold"/>
                <a:cs typeface="Inter Bold"/>
                <a:sym typeface="Inter Bold"/>
              </a:rPr>
              <a:t>Robust to Outliers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2096750" y="3714750"/>
            <a:ext cx="419100" cy="298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3</a:t>
            </a:r>
          </a:p>
        </p:txBody>
      </p:sp>
      <p:grpSp>
        <p:nvGrpSpPr>
          <p:cNvPr name="Group 19" id="19"/>
          <p:cNvGrpSpPr/>
          <p:nvPr/>
        </p:nvGrpSpPr>
        <p:grpSpPr>
          <a:xfrm rot="0">
            <a:off x="12096750" y="3657600"/>
            <a:ext cx="419100" cy="419100"/>
            <a:chOff x="0" y="0"/>
            <a:chExt cx="558800" cy="5588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558800" cy="558800"/>
            </a:xfrm>
            <a:custGeom>
              <a:avLst/>
              <a:gdLst/>
              <a:ahLst/>
              <a:cxnLst/>
              <a:rect r="r" b="b" t="t" l="l"/>
              <a:pathLst>
                <a:path h="558800" w="558800">
                  <a:moveTo>
                    <a:pt x="279400" y="0"/>
                  </a:moveTo>
                  <a:cubicBezTo>
                    <a:pt x="125092" y="0"/>
                    <a:pt x="0" y="125092"/>
                    <a:pt x="0" y="279400"/>
                  </a:cubicBezTo>
                  <a:cubicBezTo>
                    <a:pt x="0" y="433708"/>
                    <a:pt x="125092" y="558800"/>
                    <a:pt x="279400" y="558800"/>
                  </a:cubicBezTo>
                  <a:cubicBezTo>
                    <a:pt x="433708" y="558800"/>
                    <a:pt x="558800" y="433708"/>
                    <a:pt x="558800" y="279400"/>
                  </a:cubicBezTo>
                  <a:cubicBezTo>
                    <a:pt x="558800" y="125092"/>
                    <a:pt x="433708" y="0"/>
                    <a:pt x="279400" y="0"/>
                  </a:cubicBezTo>
                  <a:close/>
                </a:path>
              </a:pathLst>
            </a:custGeom>
            <a:solidFill>
              <a:srgbClr val="FFFFFF">
                <a:alpha val="19608"/>
              </a:srgbClr>
            </a:solidFill>
          </p:spPr>
        </p:sp>
      </p:grpSp>
      <p:sp>
        <p:nvSpPr>
          <p:cNvPr name="TextBox 21" id="21"/>
          <p:cNvSpPr txBox="true"/>
          <p:nvPr/>
        </p:nvSpPr>
        <p:spPr>
          <a:xfrm rot="0">
            <a:off x="6877050" y="4867275"/>
            <a:ext cx="4505325" cy="8724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DDE4F0"/>
                </a:solidFill>
                <a:latin typeface="Inter"/>
                <a:ea typeface="Inter"/>
                <a:cs typeface="Inter"/>
                <a:sym typeface="Inter"/>
              </a:rPr>
              <a:t>Works with ordinal scales,</a:t>
            </a:r>
          </a:p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DDE4F0"/>
                </a:solidFill>
                <a:latin typeface="Inter"/>
                <a:ea typeface="Inter"/>
                <a:cs typeface="Inter"/>
                <a:sym typeface="Inter"/>
              </a:rPr>
              <a:t>ranked data, and categorical</a:t>
            </a:r>
          </a:p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DDE4F0"/>
                </a:solidFill>
                <a:latin typeface="Inter"/>
                <a:ea typeface="Inter"/>
                <a:cs typeface="Inter"/>
                <a:sym typeface="Inter"/>
              </a:rPr>
              <a:t>variables effectively.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6877050" y="4257675"/>
            <a:ext cx="4505325" cy="284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99"/>
              </a:lnSpc>
              <a:spcBef>
                <a:spcPct val="0"/>
              </a:spcBef>
            </a:pPr>
            <a:r>
              <a:rPr lang="en-US" b="true" sz="2199" strike="noStrike" u="none">
                <a:solidFill>
                  <a:srgbClr val="FFFFFF"/>
                </a:solidFill>
                <a:latin typeface="Inter Bold"/>
                <a:ea typeface="Inter Bold"/>
                <a:cs typeface="Inter Bold"/>
                <a:sym typeface="Inter Bold"/>
              </a:rPr>
              <a:t>Flexible Data Types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6924675" y="3714750"/>
            <a:ext cx="419100" cy="298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2</a:t>
            </a:r>
          </a:p>
        </p:txBody>
      </p:sp>
      <p:grpSp>
        <p:nvGrpSpPr>
          <p:cNvPr name="Group 24" id="24"/>
          <p:cNvGrpSpPr/>
          <p:nvPr/>
        </p:nvGrpSpPr>
        <p:grpSpPr>
          <a:xfrm rot="0">
            <a:off x="6924675" y="3657600"/>
            <a:ext cx="419100" cy="419100"/>
            <a:chOff x="0" y="0"/>
            <a:chExt cx="558800" cy="55880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558800" cy="558800"/>
            </a:xfrm>
            <a:custGeom>
              <a:avLst/>
              <a:gdLst/>
              <a:ahLst/>
              <a:cxnLst/>
              <a:rect r="r" b="b" t="t" l="l"/>
              <a:pathLst>
                <a:path h="558800" w="558800">
                  <a:moveTo>
                    <a:pt x="279400" y="0"/>
                  </a:moveTo>
                  <a:cubicBezTo>
                    <a:pt x="125092" y="0"/>
                    <a:pt x="0" y="125092"/>
                    <a:pt x="0" y="279400"/>
                  </a:cubicBezTo>
                  <a:cubicBezTo>
                    <a:pt x="0" y="433708"/>
                    <a:pt x="125092" y="558800"/>
                    <a:pt x="279400" y="558800"/>
                  </a:cubicBezTo>
                  <a:cubicBezTo>
                    <a:pt x="433708" y="558800"/>
                    <a:pt x="558800" y="433708"/>
                    <a:pt x="558800" y="279400"/>
                  </a:cubicBezTo>
                  <a:cubicBezTo>
                    <a:pt x="558800" y="125092"/>
                    <a:pt x="433708" y="0"/>
                    <a:pt x="279400" y="0"/>
                  </a:cubicBezTo>
                  <a:close/>
                </a:path>
              </a:pathLst>
            </a:custGeom>
            <a:solidFill>
              <a:srgbClr val="FFFFFF">
                <a:alpha val="19608"/>
              </a:srgbClr>
            </a:solidFill>
          </p:spPr>
        </p:sp>
      </p:grpSp>
      <p:sp>
        <p:nvSpPr>
          <p:cNvPr name="TextBox 26" id="26"/>
          <p:cNvSpPr txBox="true"/>
          <p:nvPr/>
        </p:nvSpPr>
        <p:spPr>
          <a:xfrm rot="0">
            <a:off x="1704975" y="4867275"/>
            <a:ext cx="4505325" cy="8724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DDE4F0"/>
                </a:solidFill>
                <a:latin typeface="Inter"/>
                <a:ea typeface="Inter"/>
                <a:cs typeface="Inter"/>
                <a:sym typeface="Inter"/>
              </a:rPr>
              <a:t>No need to assume normality,</a:t>
            </a:r>
          </a:p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DDE4F0"/>
                </a:solidFill>
                <a:latin typeface="Inter"/>
                <a:ea typeface="Inter"/>
                <a:cs typeface="Inter"/>
                <a:sym typeface="Inter"/>
              </a:rPr>
              <a:t>homogeneity of variance,</a:t>
            </a:r>
          </a:p>
          <a:p>
            <a:pPr algn="ctr" marL="0" indent="0" lvl="0">
              <a:lnSpc>
                <a:spcPts val="23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DDE4F0"/>
                </a:solidFill>
                <a:latin typeface="Inter"/>
                <a:ea typeface="Inter"/>
                <a:cs typeface="Inter"/>
                <a:sym typeface="Inter"/>
              </a:rPr>
              <a:t>or specific data shape.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1704975" y="4257675"/>
            <a:ext cx="4505325" cy="284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99"/>
              </a:lnSpc>
              <a:spcBef>
                <a:spcPct val="0"/>
              </a:spcBef>
            </a:pPr>
            <a:r>
              <a:rPr lang="en-US" b="true" sz="2199" strike="noStrike" u="none">
                <a:solidFill>
                  <a:srgbClr val="FFFFFF"/>
                </a:solidFill>
                <a:latin typeface="Inter Bold"/>
                <a:ea typeface="Inter Bold"/>
                <a:cs typeface="Inter Bold"/>
                <a:sym typeface="Inter Bold"/>
              </a:rPr>
              <a:t>Distribution-Free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1752600" y="3714750"/>
            <a:ext cx="419100" cy="298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1</a:t>
            </a:r>
          </a:p>
        </p:txBody>
      </p:sp>
      <p:grpSp>
        <p:nvGrpSpPr>
          <p:cNvPr name="Group 29" id="29"/>
          <p:cNvGrpSpPr/>
          <p:nvPr/>
        </p:nvGrpSpPr>
        <p:grpSpPr>
          <a:xfrm rot="0">
            <a:off x="1752600" y="3657600"/>
            <a:ext cx="419100" cy="419100"/>
            <a:chOff x="0" y="0"/>
            <a:chExt cx="558800" cy="558800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0" y="0"/>
              <a:ext cx="558800" cy="558800"/>
            </a:xfrm>
            <a:custGeom>
              <a:avLst/>
              <a:gdLst/>
              <a:ahLst/>
              <a:cxnLst/>
              <a:rect r="r" b="b" t="t" l="l"/>
              <a:pathLst>
                <a:path h="558800" w="558800">
                  <a:moveTo>
                    <a:pt x="279400" y="0"/>
                  </a:moveTo>
                  <a:cubicBezTo>
                    <a:pt x="125092" y="0"/>
                    <a:pt x="0" y="125092"/>
                    <a:pt x="0" y="279400"/>
                  </a:cubicBezTo>
                  <a:cubicBezTo>
                    <a:pt x="0" y="433708"/>
                    <a:pt x="125092" y="558800"/>
                    <a:pt x="279400" y="558800"/>
                  </a:cubicBezTo>
                  <a:cubicBezTo>
                    <a:pt x="433708" y="558800"/>
                    <a:pt x="558800" y="433708"/>
                    <a:pt x="558800" y="279400"/>
                  </a:cubicBezTo>
                  <a:cubicBezTo>
                    <a:pt x="558800" y="125092"/>
                    <a:pt x="433708" y="0"/>
                    <a:pt x="279400" y="0"/>
                  </a:cubicBezTo>
                  <a:close/>
                </a:path>
              </a:pathLst>
            </a:custGeom>
            <a:solidFill>
              <a:srgbClr val="FFFFFF">
                <a:alpha val="19608"/>
              </a:srgbClr>
            </a:solidFill>
          </p:spPr>
        </p:sp>
      </p:grpSp>
      <p:sp>
        <p:nvSpPr>
          <p:cNvPr name="TextBox 31" id="31"/>
          <p:cNvSpPr txBox="true"/>
          <p:nvPr/>
        </p:nvSpPr>
        <p:spPr>
          <a:xfrm rot="0">
            <a:off x="2476500" y="2105025"/>
            <a:ext cx="13335000" cy="674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700"/>
              </a:lnSpc>
              <a:spcBef>
                <a:spcPct val="0"/>
              </a:spcBef>
            </a:pPr>
            <a:r>
              <a:rPr lang="en-US" b="true" sz="1800" strike="noStrike" u="none">
                <a:solidFill>
                  <a:srgbClr val="E65100"/>
                </a:solidFill>
                <a:latin typeface="Inter Bold"/>
                <a:ea typeface="Inter Bold"/>
                <a:cs typeface="Inter Bold"/>
                <a:sym typeface="Inter Bold"/>
              </a:rPr>
              <a:t>Definition:</a:t>
            </a:r>
            <a:r>
              <a:rPr lang="en-US" sz="1800" strike="noStrike" u="none">
                <a:solidFill>
                  <a:srgbClr val="E65100"/>
                </a:solidFill>
                <a:latin typeface="Inter"/>
                <a:ea typeface="Inter"/>
                <a:cs typeface="Inter"/>
                <a:sym typeface="Inter"/>
              </a:rPr>
              <a:t> Non-parametric tests are statistical methods that make no assumptions</a:t>
            </a:r>
          </a:p>
          <a:p>
            <a:pPr algn="ctr" marL="0" indent="0" lvl="0">
              <a:lnSpc>
                <a:spcPts val="27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E65100"/>
                </a:solidFill>
                <a:latin typeface="Inter"/>
                <a:ea typeface="Inter"/>
                <a:cs typeface="Inter"/>
                <a:sym typeface="Inter"/>
              </a:rPr>
              <a:t>about the underlying population distribution. They work with ordinal, nominal, or non-normal data.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2476500" y="1323975"/>
            <a:ext cx="1333500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6B7B8F"/>
                </a:solidFill>
                <a:latin typeface="Inter"/>
                <a:ea typeface="Inter"/>
                <a:cs typeface="Inter"/>
                <a:sym typeface="Inter"/>
              </a:rPr>
              <a:t>Tests that don't require normal distribution assumptions</a:t>
            </a:r>
          </a:p>
        </p:txBody>
      </p:sp>
    </p:spTree>
  </p:cSld>
  <p:clrMapOvr>
    <a:masterClrMapping/>
  </p:clrMapOvr>
</p:sld>
</file>

<file path=ppt/slides/slide30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952500"/>
            <a:chOff x="0" y="0"/>
            <a:chExt cx="24384000" cy="127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143000" y="247650"/>
            <a:ext cx="15240000" cy="462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32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Why Non-Parametric Tests Matter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143000" y="1524000"/>
            <a:ext cx="15240000" cy="333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63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Real-world IS data often violates parametric assumptions.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524000" y="2667000"/>
            <a:ext cx="4953000" cy="3333750"/>
            <a:chOff x="0" y="0"/>
            <a:chExt cx="6604000" cy="44450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604000" cy="4445000"/>
            </a:xfrm>
            <a:custGeom>
              <a:avLst/>
              <a:gdLst/>
              <a:ahLst/>
              <a:cxnLst/>
              <a:rect r="r" b="b" t="t" l="l"/>
              <a:pathLst>
                <a:path h="4445000" w="6604000">
                  <a:moveTo>
                    <a:pt x="444500" y="0"/>
                  </a:moveTo>
                  <a:lnTo>
                    <a:pt x="6159500" y="0"/>
                  </a:lnTo>
                  <a:cubicBezTo>
                    <a:pt x="6404990" y="0"/>
                    <a:pt x="6604000" y="199009"/>
                    <a:pt x="6604000" y="444500"/>
                  </a:cubicBezTo>
                  <a:lnTo>
                    <a:pt x="6604000" y="4000500"/>
                  </a:lnTo>
                  <a:cubicBezTo>
                    <a:pt x="6604000" y="4245990"/>
                    <a:pt x="6404990" y="4445000"/>
                    <a:pt x="6159500" y="4445000"/>
                  </a:cubicBezTo>
                  <a:lnTo>
                    <a:pt x="444500" y="4445000"/>
                  </a:lnTo>
                  <a:cubicBezTo>
                    <a:pt x="199009" y="4445000"/>
                    <a:pt x="0" y="4245990"/>
                    <a:pt x="0" y="4000500"/>
                  </a:cubicBezTo>
                  <a:lnTo>
                    <a:pt x="0" y="444500"/>
                  </a:lnTo>
                  <a:cubicBezTo>
                    <a:pt x="0" y="199009"/>
                    <a:pt x="199009" y="0"/>
                    <a:pt x="444500" y="0"/>
                  </a:cubicBez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8" id="8"/>
          <p:cNvSpPr txBox="true"/>
          <p:nvPr/>
        </p:nvSpPr>
        <p:spPr>
          <a:xfrm rot="0">
            <a:off x="1905000" y="3467100"/>
            <a:ext cx="4191000" cy="3276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b="true" sz="2400" strike="noStrike" u="none">
                <a:solidFill>
                  <a:srgbClr val="FFFFFF"/>
                </a:solidFill>
                <a:latin typeface="Inter Bold"/>
                <a:ea typeface="Inter Bold"/>
                <a:cs typeface="Inter Bold"/>
                <a:sym typeface="Inter Bold"/>
              </a:rPr>
              <a:t>Skewed Data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905000" y="4295775"/>
            <a:ext cx="4191000" cy="674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7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DDE4F0"/>
                </a:solidFill>
                <a:latin typeface="Inter"/>
                <a:ea typeface="Inter"/>
                <a:cs typeface="Inter"/>
                <a:sym typeface="Inter"/>
              </a:rPr>
              <a:t>Response times, download</a:t>
            </a:r>
          </a:p>
          <a:p>
            <a:pPr algn="ctr" marL="0" indent="0" lvl="0">
              <a:lnSpc>
                <a:spcPts val="27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DDE4F0"/>
                </a:solidFill>
                <a:latin typeface="Inter"/>
                <a:ea typeface="Inter"/>
                <a:cs typeface="Inter"/>
                <a:sym typeface="Inter"/>
              </a:rPr>
              <a:t>speeds often have outliers</a:t>
            </a:r>
          </a:p>
        </p:txBody>
      </p:sp>
      <p:grpSp>
        <p:nvGrpSpPr>
          <p:cNvPr name="Group 10" id="10"/>
          <p:cNvGrpSpPr/>
          <p:nvPr/>
        </p:nvGrpSpPr>
        <p:grpSpPr>
          <a:xfrm rot="0">
            <a:off x="6858000" y="2667000"/>
            <a:ext cx="4953000" cy="3333750"/>
            <a:chOff x="0" y="0"/>
            <a:chExt cx="6604000" cy="44450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6604000" cy="4445000"/>
            </a:xfrm>
            <a:custGeom>
              <a:avLst/>
              <a:gdLst/>
              <a:ahLst/>
              <a:cxnLst/>
              <a:rect r="r" b="b" t="t" l="l"/>
              <a:pathLst>
                <a:path h="4445000" w="6604000">
                  <a:moveTo>
                    <a:pt x="444500" y="0"/>
                  </a:moveTo>
                  <a:lnTo>
                    <a:pt x="6159500" y="0"/>
                  </a:lnTo>
                  <a:cubicBezTo>
                    <a:pt x="6404990" y="0"/>
                    <a:pt x="6604000" y="199009"/>
                    <a:pt x="6604000" y="444500"/>
                  </a:cubicBezTo>
                  <a:lnTo>
                    <a:pt x="6604000" y="4000500"/>
                  </a:lnTo>
                  <a:cubicBezTo>
                    <a:pt x="6604000" y="4245990"/>
                    <a:pt x="6404990" y="4445000"/>
                    <a:pt x="6159500" y="4445000"/>
                  </a:cubicBezTo>
                  <a:lnTo>
                    <a:pt x="444500" y="4445000"/>
                  </a:lnTo>
                  <a:cubicBezTo>
                    <a:pt x="199009" y="4445000"/>
                    <a:pt x="0" y="4245990"/>
                    <a:pt x="0" y="4000500"/>
                  </a:cubicBezTo>
                  <a:lnTo>
                    <a:pt x="0" y="444500"/>
                  </a:lnTo>
                  <a:cubicBezTo>
                    <a:pt x="0" y="199009"/>
                    <a:pt x="199009" y="0"/>
                    <a:pt x="444500" y="0"/>
                  </a:cubicBezTo>
                  <a:close/>
                </a:path>
              </a:pathLst>
            </a:custGeom>
            <a:solidFill>
              <a:srgbClr val="2C4A7C"/>
            </a:solidFill>
          </p:spPr>
        </p:sp>
      </p:grpSp>
      <p:sp>
        <p:nvSpPr>
          <p:cNvPr name="TextBox 12" id="12"/>
          <p:cNvSpPr txBox="true"/>
          <p:nvPr/>
        </p:nvSpPr>
        <p:spPr>
          <a:xfrm rot="0">
            <a:off x="7239000" y="3467100"/>
            <a:ext cx="4191000" cy="3276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b="true" sz="2400" strike="noStrike" u="none">
                <a:solidFill>
                  <a:srgbClr val="FFFFFF"/>
                </a:solidFill>
                <a:latin typeface="Inter Bold"/>
                <a:ea typeface="Inter Bold"/>
                <a:cs typeface="Inter Bold"/>
                <a:sym typeface="Inter Bold"/>
              </a:rPr>
              <a:t>Small Samples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7239000" y="4295775"/>
            <a:ext cx="4191000" cy="674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7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DDE4F0"/>
                </a:solidFill>
                <a:latin typeface="Inter"/>
                <a:ea typeface="Inter"/>
                <a:cs typeface="Inter"/>
                <a:sym typeface="Inter"/>
              </a:rPr>
              <a:t>Pilot studies, rare events</a:t>
            </a:r>
          </a:p>
          <a:p>
            <a:pPr algn="ctr" marL="0" indent="0" lvl="0">
              <a:lnSpc>
                <a:spcPts val="27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DDE4F0"/>
                </a:solidFill>
                <a:latin typeface="Inter"/>
                <a:ea typeface="Inter"/>
                <a:cs typeface="Inter"/>
                <a:sym typeface="Inter"/>
              </a:rPr>
              <a:t>in security monitoring</a:t>
            </a:r>
          </a:p>
        </p:txBody>
      </p:sp>
      <p:grpSp>
        <p:nvGrpSpPr>
          <p:cNvPr name="Group 14" id="14"/>
          <p:cNvGrpSpPr/>
          <p:nvPr/>
        </p:nvGrpSpPr>
        <p:grpSpPr>
          <a:xfrm rot="0">
            <a:off x="12192000" y="2667000"/>
            <a:ext cx="4953000" cy="3333750"/>
            <a:chOff x="0" y="0"/>
            <a:chExt cx="6604000" cy="44450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6604000" cy="4445000"/>
            </a:xfrm>
            <a:custGeom>
              <a:avLst/>
              <a:gdLst/>
              <a:ahLst/>
              <a:cxnLst/>
              <a:rect r="r" b="b" t="t" l="l"/>
              <a:pathLst>
                <a:path h="4445000" w="6604000">
                  <a:moveTo>
                    <a:pt x="444500" y="0"/>
                  </a:moveTo>
                  <a:lnTo>
                    <a:pt x="6159500" y="0"/>
                  </a:lnTo>
                  <a:cubicBezTo>
                    <a:pt x="6404990" y="0"/>
                    <a:pt x="6604000" y="199009"/>
                    <a:pt x="6604000" y="444500"/>
                  </a:cubicBezTo>
                  <a:lnTo>
                    <a:pt x="6604000" y="4000500"/>
                  </a:lnTo>
                  <a:cubicBezTo>
                    <a:pt x="6604000" y="4245990"/>
                    <a:pt x="6404990" y="4445000"/>
                    <a:pt x="6159500" y="4445000"/>
                  </a:cubicBezTo>
                  <a:lnTo>
                    <a:pt x="444500" y="4445000"/>
                  </a:lnTo>
                  <a:cubicBezTo>
                    <a:pt x="199009" y="4445000"/>
                    <a:pt x="0" y="4245990"/>
                    <a:pt x="0" y="4000500"/>
                  </a:cubicBezTo>
                  <a:lnTo>
                    <a:pt x="0" y="444500"/>
                  </a:lnTo>
                  <a:cubicBezTo>
                    <a:pt x="0" y="199009"/>
                    <a:pt x="199009" y="0"/>
                    <a:pt x="444500" y="0"/>
                  </a:cubicBez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16" id="16"/>
          <p:cNvSpPr txBox="true"/>
          <p:nvPr/>
        </p:nvSpPr>
        <p:spPr>
          <a:xfrm rot="0">
            <a:off x="12573000" y="3467100"/>
            <a:ext cx="4191000" cy="3276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b="true" sz="2400" strike="noStrike" u="none">
                <a:solidFill>
                  <a:srgbClr val="FFFFFF"/>
                </a:solidFill>
                <a:latin typeface="Inter Bold"/>
                <a:ea typeface="Inter Bold"/>
                <a:cs typeface="Inter Bold"/>
                <a:sym typeface="Inter Bold"/>
              </a:rPr>
              <a:t>Ranked Data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2573000" y="4295775"/>
            <a:ext cx="4191000" cy="674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7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DDE4F0"/>
                </a:solidFill>
                <a:latin typeface="Inter"/>
                <a:ea typeface="Inter"/>
                <a:cs typeface="Inter"/>
                <a:sym typeface="Inter"/>
              </a:rPr>
              <a:t>User satisfaction ratings,</a:t>
            </a:r>
          </a:p>
          <a:p>
            <a:pPr algn="ctr" marL="0" indent="0" lvl="0">
              <a:lnSpc>
                <a:spcPts val="27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DDE4F0"/>
                </a:solidFill>
                <a:latin typeface="Inter"/>
                <a:ea typeface="Inter"/>
                <a:cs typeface="Inter"/>
                <a:sym typeface="Inter"/>
              </a:rPr>
              <a:t>usability scores</a:t>
            </a:r>
          </a:p>
        </p:txBody>
      </p:sp>
      <p:grpSp>
        <p:nvGrpSpPr>
          <p:cNvPr name="Group 18" id="18"/>
          <p:cNvGrpSpPr/>
          <p:nvPr/>
        </p:nvGrpSpPr>
        <p:grpSpPr>
          <a:xfrm rot="0">
            <a:off x="1524000" y="6667500"/>
            <a:ext cx="15240000" cy="666750"/>
            <a:chOff x="0" y="0"/>
            <a:chExt cx="20320000" cy="8890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20320000" cy="889000"/>
            </a:xfrm>
            <a:custGeom>
              <a:avLst/>
              <a:gdLst/>
              <a:ahLst/>
              <a:cxnLst/>
              <a:rect r="r" b="b" t="t" l="l"/>
              <a:pathLst>
                <a:path h="889000" w="20320000">
                  <a:moveTo>
                    <a:pt x="88900" y="0"/>
                  </a:moveTo>
                  <a:lnTo>
                    <a:pt x="20231100" y="0"/>
                  </a:lnTo>
                  <a:cubicBezTo>
                    <a:pt x="20280198" y="0"/>
                    <a:pt x="20320000" y="39802"/>
                    <a:pt x="20320000" y="88900"/>
                  </a:cubicBezTo>
                  <a:lnTo>
                    <a:pt x="20320000" y="800100"/>
                  </a:lnTo>
                  <a:cubicBezTo>
                    <a:pt x="20320000" y="849198"/>
                    <a:pt x="20280198" y="889000"/>
                    <a:pt x="20231100" y="889000"/>
                  </a:cubicBezTo>
                  <a:lnTo>
                    <a:pt x="88900" y="889000"/>
                  </a:lnTo>
                  <a:cubicBezTo>
                    <a:pt x="39802" y="889000"/>
                    <a:pt x="0" y="849198"/>
                    <a:pt x="0" y="800100"/>
                  </a:cubicBezTo>
                  <a:lnTo>
                    <a:pt x="0" y="88900"/>
                  </a:lnTo>
                  <a:cubicBezTo>
                    <a:pt x="0" y="39802"/>
                    <a:pt x="39802" y="0"/>
                    <a:pt x="88900" y="0"/>
                  </a:cubicBezTo>
                  <a:close/>
                </a:path>
              </a:pathLst>
            </a:custGeom>
            <a:solidFill>
              <a:srgbClr val="E8ECF0"/>
            </a:solidFill>
          </p:spPr>
        </p:sp>
      </p:grpSp>
      <p:sp>
        <p:nvSpPr>
          <p:cNvPr name="TextBox 20" id="20"/>
          <p:cNvSpPr txBox="true"/>
          <p:nvPr/>
        </p:nvSpPr>
        <p:spPr>
          <a:xfrm rot="0">
            <a:off x="2476500" y="6886575"/>
            <a:ext cx="13335000" cy="245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A2B4A"/>
                </a:solidFill>
                <a:latin typeface="Inter"/>
                <a:ea typeface="Inter"/>
                <a:cs typeface="Inter"/>
                <a:sym typeface="Inter"/>
              </a:rPr>
              <a:t>Non-parametric tests provide valid results even when parametric assumptions fail.</a:t>
            </a:r>
          </a:p>
        </p:txBody>
      </p:sp>
    </p:spTree>
  </p:cSld>
  <p:clrMapOvr>
    <a:masterClrMapping/>
  </p:clrMapOvr>
</p:sld>
</file>

<file path=ppt/slides/slide31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952500"/>
            <a:chOff x="0" y="0"/>
            <a:chExt cx="24384000" cy="127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143000" y="247650"/>
            <a:ext cx="15240000" cy="462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32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Parametric vs Non-Parametric Tests</a:t>
            </a:r>
          </a:p>
        </p:txBody>
      </p:sp>
      <p:grpSp>
        <p:nvGrpSpPr>
          <p:cNvPr name="Group 5" id="5"/>
          <p:cNvGrpSpPr/>
          <p:nvPr/>
        </p:nvGrpSpPr>
        <p:grpSpPr>
          <a:xfrm rot="0">
            <a:off x="1524000" y="1952625"/>
            <a:ext cx="15240000" cy="666750"/>
            <a:chOff x="0" y="0"/>
            <a:chExt cx="20320000" cy="8890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0320000" cy="889000"/>
            </a:xfrm>
            <a:custGeom>
              <a:avLst/>
              <a:gdLst/>
              <a:ahLst/>
              <a:cxnLst/>
              <a:rect r="r" b="b" t="t" l="l"/>
              <a:pathLst>
                <a:path h="889000" w="20320000">
                  <a:moveTo>
                    <a:pt x="0" y="0"/>
                  </a:moveTo>
                  <a:lnTo>
                    <a:pt x="20320000" y="0"/>
                  </a:lnTo>
                  <a:lnTo>
                    <a:pt x="20320000" y="889000"/>
                  </a:lnTo>
                  <a:lnTo>
                    <a:pt x="0" y="889000"/>
                  </a:ln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7" id="7"/>
          <p:cNvSpPr txBox="true"/>
          <p:nvPr/>
        </p:nvSpPr>
        <p:spPr>
          <a:xfrm rot="0">
            <a:off x="1619250" y="2190750"/>
            <a:ext cx="3619500" cy="2380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72"/>
              </a:lnSpc>
              <a:spcBef>
                <a:spcPct val="0"/>
              </a:spcBef>
            </a:pPr>
            <a:r>
              <a:rPr lang="en-US" b="true" sz="1872" strike="noStrike" u="none">
                <a:solidFill>
                  <a:srgbClr val="FFFFFF"/>
                </a:solidFill>
                <a:latin typeface="Inter Bold"/>
                <a:ea typeface="Inter Bold"/>
                <a:cs typeface="Inter Bold"/>
                <a:sym typeface="Inter Bold"/>
              </a:rPr>
              <a:t>Aspect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5429250" y="2190750"/>
            <a:ext cx="5143500" cy="2380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72"/>
              </a:lnSpc>
              <a:spcBef>
                <a:spcPct val="0"/>
              </a:spcBef>
            </a:pPr>
            <a:r>
              <a:rPr lang="en-US" b="true" sz="1872" strike="noStrike" u="none">
                <a:solidFill>
                  <a:srgbClr val="FFFFFF"/>
                </a:solidFill>
                <a:latin typeface="Inter Bold"/>
                <a:ea typeface="Inter Bold"/>
                <a:cs typeface="Inter Bold"/>
                <a:sym typeface="Inter Bold"/>
              </a:rPr>
              <a:t>Parametric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0763250" y="2190750"/>
            <a:ext cx="5905500" cy="2380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72"/>
              </a:lnSpc>
              <a:spcBef>
                <a:spcPct val="0"/>
              </a:spcBef>
            </a:pPr>
            <a:r>
              <a:rPr lang="en-US" b="true" sz="1872" strike="noStrike" u="none">
                <a:solidFill>
                  <a:srgbClr val="FFFFFF"/>
                </a:solidFill>
                <a:latin typeface="Inter Bold"/>
                <a:ea typeface="Inter Bold"/>
                <a:cs typeface="Inter Bold"/>
                <a:sym typeface="Inter Bold"/>
              </a:rPr>
              <a:t>Non-Parametric</a:t>
            </a:r>
          </a:p>
        </p:txBody>
      </p:sp>
      <p:grpSp>
        <p:nvGrpSpPr>
          <p:cNvPr name="Group 10" id="10"/>
          <p:cNvGrpSpPr/>
          <p:nvPr/>
        </p:nvGrpSpPr>
        <p:grpSpPr>
          <a:xfrm rot="0">
            <a:off x="1524000" y="2619375"/>
            <a:ext cx="15240000" cy="952500"/>
            <a:chOff x="0" y="0"/>
            <a:chExt cx="20320000" cy="12700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20320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20320000">
                  <a:moveTo>
                    <a:pt x="0" y="0"/>
                  </a:moveTo>
                  <a:lnTo>
                    <a:pt x="20320000" y="0"/>
                  </a:lnTo>
                  <a:lnTo>
                    <a:pt x="20320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F8F9FB"/>
            </a:solidFill>
          </p:spPr>
        </p:sp>
      </p:grpSp>
      <p:sp>
        <p:nvSpPr>
          <p:cNvPr name="TextBox 12" id="12"/>
          <p:cNvSpPr txBox="true"/>
          <p:nvPr/>
        </p:nvSpPr>
        <p:spPr>
          <a:xfrm rot="0">
            <a:off x="1619250" y="2971800"/>
            <a:ext cx="3619500" cy="247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947"/>
              </a:lnSpc>
              <a:spcBef>
                <a:spcPct val="0"/>
              </a:spcBef>
            </a:pPr>
            <a:r>
              <a:rPr lang="en-US" sz="1622" strike="noStrike" u="none">
                <a:solidFill>
                  <a:srgbClr val="1A2B4A"/>
                </a:solidFill>
                <a:latin typeface="Inter"/>
                <a:ea typeface="Inter"/>
                <a:cs typeface="Inter"/>
                <a:sym typeface="Inter"/>
              </a:rPr>
              <a:t>Assumptions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5429250" y="2971800"/>
            <a:ext cx="5143500" cy="247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947"/>
              </a:lnSpc>
              <a:spcBef>
                <a:spcPct val="0"/>
              </a:spcBef>
            </a:pPr>
            <a:r>
              <a:rPr lang="en-US" sz="1622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Normal distribution required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0763250" y="2971800"/>
            <a:ext cx="5905500" cy="247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947"/>
              </a:lnSpc>
              <a:spcBef>
                <a:spcPct val="0"/>
              </a:spcBef>
            </a:pPr>
            <a:r>
              <a:rPr lang="en-US" sz="1622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No distribution assumption</a:t>
            </a:r>
          </a:p>
        </p:txBody>
      </p:sp>
      <p:grpSp>
        <p:nvGrpSpPr>
          <p:cNvPr name="Group 15" id="15"/>
          <p:cNvGrpSpPr/>
          <p:nvPr/>
        </p:nvGrpSpPr>
        <p:grpSpPr>
          <a:xfrm rot="0">
            <a:off x="1524000" y="3571875"/>
            <a:ext cx="15240000" cy="952500"/>
            <a:chOff x="0" y="0"/>
            <a:chExt cx="20320000" cy="127000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20320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20320000">
                  <a:moveTo>
                    <a:pt x="0" y="0"/>
                  </a:moveTo>
                  <a:lnTo>
                    <a:pt x="20320000" y="0"/>
                  </a:lnTo>
                  <a:lnTo>
                    <a:pt x="20320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TextBox 17" id="17"/>
          <p:cNvSpPr txBox="true"/>
          <p:nvPr/>
        </p:nvSpPr>
        <p:spPr>
          <a:xfrm rot="0">
            <a:off x="1619250" y="3924300"/>
            <a:ext cx="3619500" cy="247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947"/>
              </a:lnSpc>
              <a:spcBef>
                <a:spcPct val="0"/>
              </a:spcBef>
            </a:pPr>
            <a:r>
              <a:rPr lang="en-US" sz="1622" strike="noStrike" u="none">
                <a:solidFill>
                  <a:srgbClr val="1A2B4A"/>
                </a:solidFill>
                <a:latin typeface="Inter"/>
                <a:ea typeface="Inter"/>
                <a:cs typeface="Inter"/>
                <a:sym typeface="Inter"/>
              </a:rPr>
              <a:t>Data Type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5429250" y="3924300"/>
            <a:ext cx="5143500" cy="247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947"/>
              </a:lnSpc>
              <a:spcBef>
                <a:spcPct val="0"/>
              </a:spcBef>
            </a:pPr>
            <a:r>
              <a:rPr lang="en-US" sz="1622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Interval / Ratio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0763250" y="3924300"/>
            <a:ext cx="5905500" cy="247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947"/>
              </a:lnSpc>
              <a:spcBef>
                <a:spcPct val="0"/>
              </a:spcBef>
            </a:pPr>
            <a:r>
              <a:rPr lang="en-US" sz="1622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Ordinal / Nominal</a:t>
            </a:r>
          </a:p>
        </p:txBody>
      </p:sp>
      <p:grpSp>
        <p:nvGrpSpPr>
          <p:cNvPr name="Group 20" id="20"/>
          <p:cNvGrpSpPr/>
          <p:nvPr/>
        </p:nvGrpSpPr>
        <p:grpSpPr>
          <a:xfrm rot="0">
            <a:off x="1524000" y="4524375"/>
            <a:ext cx="15240000" cy="952500"/>
            <a:chOff x="0" y="0"/>
            <a:chExt cx="20320000" cy="12700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20320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20320000">
                  <a:moveTo>
                    <a:pt x="0" y="0"/>
                  </a:moveTo>
                  <a:lnTo>
                    <a:pt x="20320000" y="0"/>
                  </a:lnTo>
                  <a:lnTo>
                    <a:pt x="20320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F8F9FB"/>
            </a:solidFill>
          </p:spPr>
        </p:sp>
      </p:grpSp>
      <p:sp>
        <p:nvSpPr>
          <p:cNvPr name="TextBox 22" id="22"/>
          <p:cNvSpPr txBox="true"/>
          <p:nvPr/>
        </p:nvSpPr>
        <p:spPr>
          <a:xfrm rot="0">
            <a:off x="1619250" y="4876800"/>
            <a:ext cx="3619500" cy="247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947"/>
              </a:lnSpc>
              <a:spcBef>
                <a:spcPct val="0"/>
              </a:spcBef>
            </a:pPr>
            <a:r>
              <a:rPr lang="en-US" sz="1622" strike="noStrike" u="none">
                <a:solidFill>
                  <a:srgbClr val="1A2B4A"/>
                </a:solidFill>
                <a:latin typeface="Inter"/>
                <a:ea typeface="Inter"/>
                <a:cs typeface="Inter"/>
                <a:sym typeface="Inter"/>
              </a:rPr>
              <a:t>Central Tendency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5429250" y="4876800"/>
            <a:ext cx="5143500" cy="247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947"/>
              </a:lnSpc>
              <a:spcBef>
                <a:spcPct val="0"/>
              </a:spcBef>
            </a:pPr>
            <a:r>
              <a:rPr lang="en-US" sz="1622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Mean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10763250" y="4876800"/>
            <a:ext cx="5905500" cy="247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947"/>
              </a:lnSpc>
              <a:spcBef>
                <a:spcPct val="0"/>
              </a:spcBef>
            </a:pPr>
            <a:r>
              <a:rPr lang="en-US" sz="1622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Median / Rank</a:t>
            </a:r>
          </a:p>
        </p:txBody>
      </p:sp>
      <p:grpSp>
        <p:nvGrpSpPr>
          <p:cNvPr name="Group 25" id="25"/>
          <p:cNvGrpSpPr/>
          <p:nvPr/>
        </p:nvGrpSpPr>
        <p:grpSpPr>
          <a:xfrm rot="0">
            <a:off x="1524000" y="5476875"/>
            <a:ext cx="15240000" cy="952500"/>
            <a:chOff x="0" y="0"/>
            <a:chExt cx="20320000" cy="1270000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20320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20320000">
                  <a:moveTo>
                    <a:pt x="0" y="0"/>
                  </a:moveTo>
                  <a:lnTo>
                    <a:pt x="20320000" y="0"/>
                  </a:lnTo>
                  <a:lnTo>
                    <a:pt x="20320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TextBox 27" id="27"/>
          <p:cNvSpPr txBox="true"/>
          <p:nvPr/>
        </p:nvSpPr>
        <p:spPr>
          <a:xfrm rot="0">
            <a:off x="1619250" y="5829300"/>
            <a:ext cx="3619500" cy="247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947"/>
              </a:lnSpc>
              <a:spcBef>
                <a:spcPct val="0"/>
              </a:spcBef>
            </a:pPr>
            <a:r>
              <a:rPr lang="en-US" sz="1622" strike="noStrike" u="none">
                <a:solidFill>
                  <a:srgbClr val="1A2B4A"/>
                </a:solidFill>
                <a:latin typeface="Inter"/>
                <a:ea typeface="Inter"/>
                <a:cs typeface="Inter"/>
                <a:sym typeface="Inter"/>
              </a:rPr>
              <a:t>Sample Size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5429250" y="5829300"/>
            <a:ext cx="5143500" cy="247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947"/>
              </a:lnSpc>
              <a:spcBef>
                <a:spcPct val="0"/>
              </a:spcBef>
            </a:pPr>
            <a:r>
              <a:rPr lang="en-US" sz="1622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Larger preferred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10763250" y="5829300"/>
            <a:ext cx="5905500" cy="247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947"/>
              </a:lnSpc>
              <a:spcBef>
                <a:spcPct val="0"/>
              </a:spcBef>
            </a:pPr>
            <a:r>
              <a:rPr lang="en-US" sz="1622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Works with small samples</a:t>
            </a:r>
          </a:p>
        </p:txBody>
      </p:sp>
      <p:grpSp>
        <p:nvGrpSpPr>
          <p:cNvPr name="Group 30" id="30"/>
          <p:cNvGrpSpPr/>
          <p:nvPr/>
        </p:nvGrpSpPr>
        <p:grpSpPr>
          <a:xfrm rot="0">
            <a:off x="1524000" y="6429375"/>
            <a:ext cx="15240000" cy="952500"/>
            <a:chOff x="0" y="0"/>
            <a:chExt cx="20320000" cy="1270000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20320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20320000">
                  <a:moveTo>
                    <a:pt x="0" y="0"/>
                  </a:moveTo>
                  <a:lnTo>
                    <a:pt x="20320000" y="0"/>
                  </a:lnTo>
                  <a:lnTo>
                    <a:pt x="20320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F8F9FB"/>
            </a:solidFill>
          </p:spPr>
        </p:sp>
      </p:grpSp>
      <p:sp>
        <p:nvSpPr>
          <p:cNvPr name="TextBox 32" id="32"/>
          <p:cNvSpPr txBox="true"/>
          <p:nvPr/>
        </p:nvSpPr>
        <p:spPr>
          <a:xfrm rot="0">
            <a:off x="1619250" y="6781800"/>
            <a:ext cx="3619500" cy="247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947"/>
              </a:lnSpc>
              <a:spcBef>
                <a:spcPct val="0"/>
              </a:spcBef>
            </a:pPr>
            <a:r>
              <a:rPr lang="en-US" sz="1622" strike="noStrike" u="none">
                <a:solidFill>
                  <a:srgbClr val="1A2B4A"/>
                </a:solidFill>
                <a:latin typeface="Inter"/>
                <a:ea typeface="Inter"/>
                <a:cs typeface="Inter"/>
                <a:sym typeface="Inter"/>
              </a:rPr>
              <a:t>Power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5429250" y="6781800"/>
            <a:ext cx="5143500" cy="247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947"/>
              </a:lnSpc>
              <a:spcBef>
                <a:spcPct val="0"/>
              </a:spcBef>
            </a:pPr>
            <a:r>
              <a:rPr lang="en-US" sz="1622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Higher (when assumptions met)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10763250" y="6781800"/>
            <a:ext cx="5905500" cy="247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947"/>
              </a:lnSpc>
              <a:spcBef>
                <a:spcPct val="0"/>
              </a:spcBef>
            </a:pPr>
            <a:r>
              <a:rPr lang="en-US" sz="1622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Lower but more flexible</a:t>
            </a:r>
          </a:p>
        </p:txBody>
      </p:sp>
      <p:grpSp>
        <p:nvGrpSpPr>
          <p:cNvPr name="Group 35" id="35"/>
          <p:cNvGrpSpPr/>
          <p:nvPr/>
        </p:nvGrpSpPr>
        <p:grpSpPr>
          <a:xfrm rot="0">
            <a:off x="1524000" y="7381875"/>
            <a:ext cx="15240000" cy="952500"/>
            <a:chOff x="0" y="0"/>
            <a:chExt cx="20320000" cy="1270000"/>
          </a:xfrm>
        </p:grpSpPr>
        <p:sp>
          <p:nvSpPr>
            <p:cNvPr name="Freeform 36" id="36"/>
            <p:cNvSpPr/>
            <p:nvPr/>
          </p:nvSpPr>
          <p:spPr>
            <a:xfrm flipH="false" flipV="false" rot="0">
              <a:off x="0" y="0"/>
              <a:ext cx="20320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20320000">
                  <a:moveTo>
                    <a:pt x="0" y="0"/>
                  </a:moveTo>
                  <a:lnTo>
                    <a:pt x="20320000" y="0"/>
                  </a:lnTo>
                  <a:lnTo>
                    <a:pt x="20320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TextBox 37" id="37"/>
          <p:cNvSpPr txBox="true"/>
          <p:nvPr/>
        </p:nvSpPr>
        <p:spPr>
          <a:xfrm rot="0">
            <a:off x="1619250" y="7734300"/>
            <a:ext cx="3619500" cy="247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947"/>
              </a:lnSpc>
              <a:spcBef>
                <a:spcPct val="0"/>
              </a:spcBef>
            </a:pPr>
            <a:r>
              <a:rPr lang="en-US" sz="1622" strike="noStrike" u="none">
                <a:solidFill>
                  <a:srgbClr val="1A2B4A"/>
                </a:solidFill>
                <a:latin typeface="Inter"/>
                <a:ea typeface="Inter"/>
                <a:cs typeface="Inter"/>
                <a:sym typeface="Inter"/>
              </a:rPr>
              <a:t>Examples</a:t>
            </a:r>
          </a:p>
        </p:txBody>
      </p:sp>
      <p:sp>
        <p:nvSpPr>
          <p:cNvPr name="TextBox 38" id="38"/>
          <p:cNvSpPr txBox="true"/>
          <p:nvPr/>
        </p:nvSpPr>
        <p:spPr>
          <a:xfrm rot="0">
            <a:off x="5429250" y="7734300"/>
            <a:ext cx="5143500" cy="247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947"/>
              </a:lnSpc>
              <a:spcBef>
                <a:spcPct val="0"/>
              </a:spcBef>
            </a:pPr>
            <a:r>
              <a:rPr lang="en-US" sz="1622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t-test, ANOVA, Regression</a:t>
            </a:r>
          </a:p>
        </p:txBody>
      </p:sp>
      <p:sp>
        <p:nvSpPr>
          <p:cNvPr name="TextBox 39" id="39"/>
          <p:cNvSpPr txBox="true"/>
          <p:nvPr/>
        </p:nvSpPr>
        <p:spPr>
          <a:xfrm rot="0">
            <a:off x="10763250" y="7734300"/>
            <a:ext cx="5905500" cy="247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947"/>
              </a:lnSpc>
              <a:spcBef>
                <a:spcPct val="0"/>
              </a:spcBef>
            </a:pPr>
            <a:r>
              <a:rPr lang="en-US" sz="1622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Mann-Whitney, Kruskal-Wallis</a:t>
            </a:r>
          </a:p>
        </p:txBody>
      </p:sp>
      <p:sp>
        <p:nvSpPr>
          <p:cNvPr name="TextBox 40" id="40"/>
          <p:cNvSpPr txBox="true"/>
          <p:nvPr/>
        </p:nvSpPr>
        <p:spPr>
          <a:xfrm rot="0">
            <a:off x="2476500" y="8839200"/>
            <a:ext cx="13335000" cy="245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1A2B4A"/>
                </a:solidFill>
                <a:latin typeface="Inter"/>
                <a:ea typeface="Inter"/>
                <a:cs typeface="Inter"/>
                <a:sym typeface="Inter"/>
              </a:rPr>
              <a:t>Choose parametric tests when assumptions are met; use non-parametric when they are violated.</a:t>
            </a:r>
          </a:p>
        </p:txBody>
      </p:sp>
      <p:grpSp>
        <p:nvGrpSpPr>
          <p:cNvPr name="Group 41" id="41"/>
          <p:cNvGrpSpPr/>
          <p:nvPr/>
        </p:nvGrpSpPr>
        <p:grpSpPr>
          <a:xfrm rot="0">
            <a:off x="1524000" y="8620125"/>
            <a:ext cx="15240000" cy="666750"/>
            <a:chOff x="0" y="0"/>
            <a:chExt cx="20320000" cy="889000"/>
          </a:xfrm>
        </p:grpSpPr>
        <p:sp>
          <p:nvSpPr>
            <p:cNvPr name="Freeform 42" id="42"/>
            <p:cNvSpPr/>
            <p:nvPr/>
          </p:nvSpPr>
          <p:spPr>
            <a:xfrm flipH="false" flipV="false" rot="0">
              <a:off x="0" y="0"/>
              <a:ext cx="20320000" cy="889000"/>
            </a:xfrm>
            <a:custGeom>
              <a:avLst/>
              <a:gdLst/>
              <a:ahLst/>
              <a:cxnLst/>
              <a:rect r="r" b="b" t="t" l="l"/>
              <a:pathLst>
                <a:path h="889000" w="20320000">
                  <a:moveTo>
                    <a:pt x="88900" y="0"/>
                  </a:moveTo>
                  <a:lnTo>
                    <a:pt x="20231100" y="0"/>
                  </a:lnTo>
                  <a:cubicBezTo>
                    <a:pt x="20280198" y="0"/>
                    <a:pt x="20320000" y="39802"/>
                    <a:pt x="20320000" y="88900"/>
                  </a:cubicBezTo>
                  <a:lnTo>
                    <a:pt x="20320000" y="800100"/>
                  </a:lnTo>
                  <a:cubicBezTo>
                    <a:pt x="20320000" y="849198"/>
                    <a:pt x="20280198" y="889000"/>
                    <a:pt x="20231100" y="889000"/>
                  </a:cubicBezTo>
                  <a:lnTo>
                    <a:pt x="88900" y="889000"/>
                  </a:lnTo>
                  <a:cubicBezTo>
                    <a:pt x="39802" y="889000"/>
                    <a:pt x="0" y="849198"/>
                    <a:pt x="0" y="800100"/>
                  </a:cubicBezTo>
                  <a:lnTo>
                    <a:pt x="0" y="88900"/>
                  </a:lnTo>
                  <a:cubicBezTo>
                    <a:pt x="0" y="39802"/>
                    <a:pt x="39802" y="0"/>
                    <a:pt x="88900" y="0"/>
                  </a:cubicBezTo>
                  <a:close/>
                </a:path>
              </a:pathLst>
            </a:custGeom>
            <a:solidFill>
              <a:srgbClr val="E8ECF0"/>
            </a:solidFill>
          </p:spPr>
        </p:sp>
      </p:grpSp>
    </p:spTree>
  </p:cSld>
  <p:clrMapOvr>
    <a:masterClrMapping/>
  </p:clrMapOvr>
</p:sld>
</file>

<file path=ppt/slides/slide32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952500"/>
            <a:chOff x="0" y="0"/>
            <a:chExt cx="24384000" cy="127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143000" y="247650"/>
            <a:ext cx="15240000" cy="462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32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Common Non-Parametric Tests</a:t>
            </a:r>
          </a:p>
        </p:txBody>
      </p:sp>
      <p:grpSp>
        <p:nvGrpSpPr>
          <p:cNvPr name="Group 5" id="5"/>
          <p:cNvGrpSpPr/>
          <p:nvPr/>
        </p:nvGrpSpPr>
        <p:grpSpPr>
          <a:xfrm rot="0">
            <a:off x="1524000" y="1524000"/>
            <a:ext cx="15240000" cy="2286000"/>
            <a:chOff x="0" y="0"/>
            <a:chExt cx="20320000" cy="30480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0320000" cy="3048000"/>
            </a:xfrm>
            <a:custGeom>
              <a:avLst/>
              <a:gdLst/>
              <a:ahLst/>
              <a:cxnLst/>
              <a:rect r="r" b="b" t="t" l="l"/>
              <a:pathLst>
                <a:path h="3048000" w="20320000">
                  <a:moveTo>
                    <a:pt x="304800" y="0"/>
                  </a:moveTo>
                  <a:lnTo>
                    <a:pt x="20015200" y="0"/>
                  </a:lnTo>
                  <a:cubicBezTo>
                    <a:pt x="20183537" y="0"/>
                    <a:pt x="20320000" y="136464"/>
                    <a:pt x="20320000" y="304800"/>
                  </a:cubicBezTo>
                  <a:lnTo>
                    <a:pt x="20320000" y="2743200"/>
                  </a:lnTo>
                  <a:cubicBezTo>
                    <a:pt x="20320000" y="2911536"/>
                    <a:pt x="20183537" y="3048000"/>
                    <a:pt x="20015200" y="3048000"/>
                  </a:cubicBezTo>
                  <a:lnTo>
                    <a:pt x="304800" y="3048000"/>
                  </a:lnTo>
                  <a:cubicBezTo>
                    <a:pt x="136464" y="3048000"/>
                    <a:pt x="0" y="2911536"/>
                    <a:pt x="0" y="2743200"/>
                  </a:cubicBezTo>
                  <a:lnTo>
                    <a:pt x="0" y="304800"/>
                  </a:lnTo>
                  <a:cubicBezTo>
                    <a:pt x="0" y="136464"/>
                    <a:pt x="136464" y="0"/>
                    <a:pt x="304800" y="0"/>
                  </a:cubicBezTo>
                  <a:close/>
                </a:path>
              </a:pathLst>
            </a:custGeom>
            <a:solidFill>
              <a:srgbClr val="E8ECF0"/>
            </a:solidFill>
          </p:spPr>
        </p:sp>
      </p:grpSp>
      <p:grpSp>
        <p:nvGrpSpPr>
          <p:cNvPr name="Group 7" id="7"/>
          <p:cNvGrpSpPr/>
          <p:nvPr/>
        </p:nvGrpSpPr>
        <p:grpSpPr>
          <a:xfrm rot="0">
            <a:off x="1524000" y="1524000"/>
            <a:ext cx="76200" cy="2286000"/>
            <a:chOff x="0" y="0"/>
            <a:chExt cx="101600" cy="30480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01600" cy="3048000"/>
            </a:xfrm>
            <a:custGeom>
              <a:avLst/>
              <a:gdLst/>
              <a:ahLst/>
              <a:cxnLst/>
              <a:rect r="r" b="b" t="t" l="l"/>
              <a:pathLst>
                <a:path h="3048000" w="101600">
                  <a:moveTo>
                    <a:pt x="0" y="0"/>
                  </a:moveTo>
                  <a:lnTo>
                    <a:pt x="101600" y="0"/>
                  </a:lnTo>
                  <a:lnTo>
                    <a:pt x="101600" y="3048000"/>
                  </a:lnTo>
                  <a:lnTo>
                    <a:pt x="0" y="3048000"/>
                  </a:ln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9" id="9"/>
          <p:cNvSpPr txBox="true"/>
          <p:nvPr/>
        </p:nvSpPr>
        <p:spPr>
          <a:xfrm rot="0">
            <a:off x="1905000" y="1847850"/>
            <a:ext cx="13335000" cy="3276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b="true" sz="2400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Mann-Whitney U Test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905000" y="2228850"/>
            <a:ext cx="9525000" cy="674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Compares two independent groups</a:t>
            </a:r>
          </a:p>
          <a:p>
            <a:pPr algn="l" marL="0" indent="0" lvl="0">
              <a:lnSpc>
                <a:spcPts val="27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Alternative to independent t-test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905000" y="3267075"/>
            <a:ext cx="13335000" cy="212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5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6B7B8F"/>
                </a:solidFill>
                <a:latin typeface="Inter"/>
                <a:ea typeface="Inter"/>
                <a:cs typeface="Inter"/>
                <a:sym typeface="Inter"/>
              </a:rPr>
              <a:t>Use case: 2 groups, ordinal data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1524000" y="4191000"/>
            <a:ext cx="15240000" cy="2286000"/>
            <a:chOff x="0" y="0"/>
            <a:chExt cx="20320000" cy="30480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20320000" cy="3048000"/>
            </a:xfrm>
            <a:custGeom>
              <a:avLst/>
              <a:gdLst/>
              <a:ahLst/>
              <a:cxnLst/>
              <a:rect r="r" b="b" t="t" l="l"/>
              <a:pathLst>
                <a:path h="3048000" w="20320000">
                  <a:moveTo>
                    <a:pt x="304800" y="0"/>
                  </a:moveTo>
                  <a:lnTo>
                    <a:pt x="20015200" y="0"/>
                  </a:lnTo>
                  <a:cubicBezTo>
                    <a:pt x="20183537" y="0"/>
                    <a:pt x="20320000" y="136464"/>
                    <a:pt x="20320000" y="304800"/>
                  </a:cubicBezTo>
                  <a:lnTo>
                    <a:pt x="20320000" y="2743200"/>
                  </a:lnTo>
                  <a:cubicBezTo>
                    <a:pt x="20320000" y="2911536"/>
                    <a:pt x="20183537" y="3048000"/>
                    <a:pt x="20015200" y="3048000"/>
                  </a:cubicBezTo>
                  <a:lnTo>
                    <a:pt x="304800" y="3048000"/>
                  </a:lnTo>
                  <a:cubicBezTo>
                    <a:pt x="136464" y="3048000"/>
                    <a:pt x="0" y="2911536"/>
                    <a:pt x="0" y="2743200"/>
                  </a:cubicBezTo>
                  <a:lnTo>
                    <a:pt x="0" y="304800"/>
                  </a:lnTo>
                  <a:cubicBezTo>
                    <a:pt x="0" y="136464"/>
                    <a:pt x="136464" y="0"/>
                    <a:pt x="304800" y="0"/>
                  </a:cubicBezTo>
                  <a:close/>
                </a:path>
              </a:pathLst>
            </a:custGeom>
            <a:solidFill>
              <a:srgbClr val="EEF3FA"/>
            </a:solidFill>
          </p:spPr>
        </p:sp>
      </p:grpSp>
      <p:grpSp>
        <p:nvGrpSpPr>
          <p:cNvPr name="Group 14" id="14"/>
          <p:cNvGrpSpPr/>
          <p:nvPr/>
        </p:nvGrpSpPr>
        <p:grpSpPr>
          <a:xfrm rot="0">
            <a:off x="1524000" y="4191000"/>
            <a:ext cx="76200" cy="2286000"/>
            <a:chOff x="0" y="0"/>
            <a:chExt cx="101600" cy="30480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01600" cy="3048000"/>
            </a:xfrm>
            <a:custGeom>
              <a:avLst/>
              <a:gdLst/>
              <a:ahLst/>
              <a:cxnLst/>
              <a:rect r="r" b="b" t="t" l="l"/>
              <a:pathLst>
                <a:path h="3048000" w="101600">
                  <a:moveTo>
                    <a:pt x="0" y="0"/>
                  </a:moveTo>
                  <a:lnTo>
                    <a:pt x="101600" y="0"/>
                  </a:lnTo>
                  <a:lnTo>
                    <a:pt x="101600" y="3048000"/>
                  </a:lnTo>
                  <a:lnTo>
                    <a:pt x="0" y="3048000"/>
                  </a:ln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16" id="16"/>
          <p:cNvSpPr txBox="true"/>
          <p:nvPr/>
        </p:nvSpPr>
        <p:spPr>
          <a:xfrm rot="0">
            <a:off x="1905000" y="4514850"/>
            <a:ext cx="13335000" cy="3276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b="true" sz="2400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Wilcoxon Signed-Rank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905000" y="4895850"/>
            <a:ext cx="9525000" cy="674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Compares paired/matched observations</a:t>
            </a:r>
          </a:p>
          <a:p>
            <a:pPr algn="l" marL="0" indent="0" lvl="0">
              <a:lnSpc>
                <a:spcPts val="27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Alternative to paired t-test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905000" y="5934075"/>
            <a:ext cx="13335000" cy="212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5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6B7B8F"/>
                </a:solidFill>
                <a:latin typeface="Inter"/>
                <a:ea typeface="Inter"/>
                <a:cs typeface="Inter"/>
                <a:sym typeface="Inter"/>
              </a:rPr>
              <a:t>Use case: Paired data, ordinal</a:t>
            </a:r>
          </a:p>
        </p:txBody>
      </p:sp>
      <p:grpSp>
        <p:nvGrpSpPr>
          <p:cNvPr name="Group 19" id="19"/>
          <p:cNvGrpSpPr/>
          <p:nvPr/>
        </p:nvGrpSpPr>
        <p:grpSpPr>
          <a:xfrm rot="0">
            <a:off x="1524000" y="6858000"/>
            <a:ext cx="15240000" cy="2286000"/>
            <a:chOff x="0" y="0"/>
            <a:chExt cx="20320000" cy="30480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20320000" cy="3048000"/>
            </a:xfrm>
            <a:custGeom>
              <a:avLst/>
              <a:gdLst/>
              <a:ahLst/>
              <a:cxnLst/>
              <a:rect r="r" b="b" t="t" l="l"/>
              <a:pathLst>
                <a:path h="3048000" w="20320000">
                  <a:moveTo>
                    <a:pt x="304800" y="0"/>
                  </a:moveTo>
                  <a:lnTo>
                    <a:pt x="20015200" y="0"/>
                  </a:lnTo>
                  <a:cubicBezTo>
                    <a:pt x="20183537" y="0"/>
                    <a:pt x="20320000" y="136464"/>
                    <a:pt x="20320000" y="304800"/>
                  </a:cubicBezTo>
                  <a:lnTo>
                    <a:pt x="20320000" y="2743200"/>
                  </a:lnTo>
                  <a:cubicBezTo>
                    <a:pt x="20320000" y="2911536"/>
                    <a:pt x="20183537" y="3048000"/>
                    <a:pt x="20015200" y="3048000"/>
                  </a:cubicBezTo>
                  <a:lnTo>
                    <a:pt x="304800" y="3048000"/>
                  </a:lnTo>
                  <a:cubicBezTo>
                    <a:pt x="136464" y="3048000"/>
                    <a:pt x="0" y="2911536"/>
                    <a:pt x="0" y="2743200"/>
                  </a:cubicBezTo>
                  <a:lnTo>
                    <a:pt x="0" y="304800"/>
                  </a:lnTo>
                  <a:cubicBezTo>
                    <a:pt x="0" y="136464"/>
                    <a:pt x="136464" y="0"/>
                    <a:pt x="304800" y="0"/>
                  </a:cubicBezTo>
                  <a:close/>
                </a:path>
              </a:pathLst>
            </a:custGeom>
            <a:solidFill>
              <a:srgbClr val="E8ECF0"/>
            </a:solidFill>
          </p:spPr>
        </p:sp>
      </p:grpSp>
      <p:grpSp>
        <p:nvGrpSpPr>
          <p:cNvPr name="Group 21" id="21"/>
          <p:cNvGrpSpPr/>
          <p:nvPr/>
        </p:nvGrpSpPr>
        <p:grpSpPr>
          <a:xfrm rot="0">
            <a:off x="1524000" y="6858000"/>
            <a:ext cx="76200" cy="2286000"/>
            <a:chOff x="0" y="0"/>
            <a:chExt cx="101600" cy="304800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101600" cy="3048000"/>
            </a:xfrm>
            <a:custGeom>
              <a:avLst/>
              <a:gdLst/>
              <a:ahLst/>
              <a:cxnLst/>
              <a:rect r="r" b="b" t="t" l="l"/>
              <a:pathLst>
                <a:path h="3048000" w="101600">
                  <a:moveTo>
                    <a:pt x="0" y="0"/>
                  </a:moveTo>
                  <a:lnTo>
                    <a:pt x="101600" y="0"/>
                  </a:lnTo>
                  <a:lnTo>
                    <a:pt x="101600" y="3048000"/>
                  </a:lnTo>
                  <a:lnTo>
                    <a:pt x="0" y="3048000"/>
                  </a:ln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23" id="23"/>
          <p:cNvSpPr txBox="true"/>
          <p:nvPr/>
        </p:nvSpPr>
        <p:spPr>
          <a:xfrm rot="0">
            <a:off x="1905000" y="7181850"/>
            <a:ext cx="13335000" cy="3276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b="true" sz="2400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Kruskal-Wallis Test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1905000" y="7562850"/>
            <a:ext cx="9525000" cy="674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Compares three or more groups</a:t>
            </a:r>
          </a:p>
          <a:p>
            <a:pPr algn="l" marL="0" indent="0" lvl="0">
              <a:lnSpc>
                <a:spcPts val="27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Alternative to one-way ANOVA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1905000" y="8601075"/>
            <a:ext cx="13335000" cy="212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5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6B7B8F"/>
                </a:solidFill>
                <a:latin typeface="Inter"/>
                <a:ea typeface="Inter"/>
                <a:cs typeface="Inter"/>
                <a:sym typeface="Inter"/>
              </a:rPr>
              <a:t>Use case: 3+ groups, ordinal data</a:t>
            </a:r>
          </a:p>
        </p:txBody>
      </p:sp>
    </p:spTree>
  </p:cSld>
  <p:clrMapOvr>
    <a:masterClrMapping/>
  </p:clrMapOvr>
</p:sld>
</file>

<file path=ppt/slides/slide33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952500"/>
            <a:chOff x="0" y="0"/>
            <a:chExt cx="24384000" cy="127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143000" y="247650"/>
            <a:ext cx="15240000" cy="462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32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Mann-Whitney U Test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143000" y="1524000"/>
            <a:ext cx="15240000" cy="333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63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Compares two independent groups when data is ordinal or not normally distributed.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524000" y="2286000"/>
            <a:ext cx="15240000" cy="1143000"/>
            <a:chOff x="0" y="0"/>
            <a:chExt cx="20320000" cy="15240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0320000" cy="1524000"/>
            </a:xfrm>
            <a:custGeom>
              <a:avLst/>
              <a:gdLst/>
              <a:ahLst/>
              <a:cxnLst/>
              <a:rect r="r" b="b" t="t" l="l"/>
              <a:pathLst>
                <a:path h="1524000" w="20320000">
                  <a:moveTo>
                    <a:pt x="152400" y="0"/>
                  </a:moveTo>
                  <a:lnTo>
                    <a:pt x="20167600" y="0"/>
                  </a:lnTo>
                  <a:cubicBezTo>
                    <a:pt x="20251769" y="0"/>
                    <a:pt x="20320000" y="68232"/>
                    <a:pt x="20320000" y="152400"/>
                  </a:cubicBezTo>
                  <a:lnTo>
                    <a:pt x="20320000" y="1371600"/>
                  </a:lnTo>
                  <a:cubicBezTo>
                    <a:pt x="20320000" y="1455768"/>
                    <a:pt x="20251769" y="1524000"/>
                    <a:pt x="20167600" y="1524000"/>
                  </a:cubicBezTo>
                  <a:lnTo>
                    <a:pt x="152400" y="1524000"/>
                  </a:lnTo>
                  <a:cubicBezTo>
                    <a:pt x="68232" y="1524000"/>
                    <a:pt x="0" y="1455768"/>
                    <a:pt x="0" y="1371600"/>
                  </a:cubicBezTo>
                  <a:lnTo>
                    <a:pt x="0" y="152400"/>
                  </a:lnTo>
                  <a:cubicBezTo>
                    <a:pt x="0" y="68232"/>
                    <a:pt x="68232" y="0"/>
                    <a:pt x="152400" y="0"/>
                  </a:cubicBezTo>
                  <a:close/>
                </a:path>
              </a:pathLst>
            </a:custGeom>
            <a:solidFill>
              <a:srgbClr val="EEF3FA"/>
            </a:solidFill>
          </p:spPr>
        </p:sp>
      </p:grpSp>
      <p:sp>
        <p:nvSpPr>
          <p:cNvPr name="TextBox 8" id="8"/>
          <p:cNvSpPr txBox="true"/>
          <p:nvPr/>
        </p:nvSpPr>
        <p:spPr>
          <a:xfrm rot="0">
            <a:off x="2476500" y="2695575"/>
            <a:ext cx="1333500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3A6BC5"/>
                </a:solidFill>
                <a:latin typeface="Inter"/>
                <a:ea typeface="Inter"/>
                <a:cs typeface="Inter"/>
                <a:sym typeface="Inter"/>
              </a:rPr>
              <a:t>Instead of comparing means, Mann-Whitney compares RANKS of values between groups.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143000" y="3838575"/>
            <a:ext cx="7620000" cy="269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00"/>
              </a:lnSpc>
              <a:spcBef>
                <a:spcPct val="0"/>
              </a:spcBef>
            </a:pPr>
            <a:r>
              <a:rPr lang="en-US" b="true" sz="2000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Example: Response Time Ranking</a:t>
            </a:r>
          </a:p>
        </p:txBody>
      </p:sp>
      <p:grpSp>
        <p:nvGrpSpPr>
          <p:cNvPr name="Group 10" id="10"/>
          <p:cNvGrpSpPr/>
          <p:nvPr/>
        </p:nvGrpSpPr>
        <p:grpSpPr>
          <a:xfrm rot="0">
            <a:off x="3429000" y="4381500"/>
            <a:ext cx="11430000" cy="476250"/>
            <a:chOff x="0" y="0"/>
            <a:chExt cx="15240000" cy="6350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5240000" cy="635000"/>
            </a:xfrm>
            <a:custGeom>
              <a:avLst/>
              <a:gdLst/>
              <a:ahLst/>
              <a:cxnLst/>
              <a:rect r="r" b="b" t="t" l="l"/>
              <a:pathLst>
                <a:path h="635000" w="15240000">
                  <a:moveTo>
                    <a:pt x="0" y="0"/>
                  </a:moveTo>
                  <a:lnTo>
                    <a:pt x="15240000" y="0"/>
                  </a:lnTo>
                  <a:lnTo>
                    <a:pt x="15240000" y="635000"/>
                  </a:lnTo>
                  <a:lnTo>
                    <a:pt x="0" y="635000"/>
                  </a:ln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12" id="12"/>
          <p:cNvSpPr txBox="true"/>
          <p:nvPr/>
        </p:nvSpPr>
        <p:spPr>
          <a:xfrm rot="0">
            <a:off x="3524250" y="4524375"/>
            <a:ext cx="3619500" cy="212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599"/>
              </a:lnSpc>
              <a:spcBef>
                <a:spcPct val="0"/>
              </a:spcBef>
            </a:pPr>
            <a:r>
              <a:rPr lang="en-US" b="true" sz="1599" strike="noStrike" u="none">
                <a:solidFill>
                  <a:srgbClr val="FFFFFF"/>
                </a:solidFill>
                <a:latin typeface="Inter Bold"/>
                <a:ea typeface="Inter Bold"/>
                <a:cs typeface="Inter Bold"/>
                <a:sym typeface="Inter Bold"/>
              </a:rPr>
              <a:t>System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7334250" y="4524375"/>
            <a:ext cx="3619500" cy="212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599"/>
              </a:lnSpc>
              <a:spcBef>
                <a:spcPct val="0"/>
              </a:spcBef>
            </a:pPr>
            <a:r>
              <a:rPr lang="en-US" b="true" sz="1599" strike="noStrike" u="none">
                <a:solidFill>
                  <a:srgbClr val="FFFFFF"/>
                </a:solidFill>
                <a:latin typeface="Inter Bold"/>
                <a:ea typeface="Inter Bold"/>
                <a:cs typeface="Inter Bold"/>
                <a:sym typeface="Inter Bold"/>
              </a:rPr>
              <a:t>Response Times (ms)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1144250" y="4524375"/>
            <a:ext cx="3619500" cy="212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599"/>
              </a:lnSpc>
              <a:spcBef>
                <a:spcPct val="0"/>
              </a:spcBef>
            </a:pPr>
            <a:r>
              <a:rPr lang="en-US" b="true" sz="1599" strike="noStrike" u="none">
                <a:solidFill>
                  <a:srgbClr val="FFFFFF"/>
                </a:solidFill>
                <a:latin typeface="Inter Bold"/>
                <a:ea typeface="Inter Bold"/>
                <a:cs typeface="Inter Bold"/>
                <a:sym typeface="Inter Bold"/>
              </a:rPr>
              <a:t>Ranks</a:t>
            </a:r>
          </a:p>
        </p:txBody>
      </p:sp>
      <p:grpSp>
        <p:nvGrpSpPr>
          <p:cNvPr name="Group 15" id="15"/>
          <p:cNvGrpSpPr/>
          <p:nvPr/>
        </p:nvGrpSpPr>
        <p:grpSpPr>
          <a:xfrm rot="0">
            <a:off x="3429000" y="4857750"/>
            <a:ext cx="11430000" cy="476250"/>
            <a:chOff x="0" y="0"/>
            <a:chExt cx="15240000" cy="63500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15240000" cy="635000"/>
            </a:xfrm>
            <a:custGeom>
              <a:avLst/>
              <a:gdLst/>
              <a:ahLst/>
              <a:cxnLst/>
              <a:rect r="r" b="b" t="t" l="l"/>
              <a:pathLst>
                <a:path h="635000" w="15240000">
                  <a:moveTo>
                    <a:pt x="0" y="0"/>
                  </a:moveTo>
                  <a:lnTo>
                    <a:pt x="15240000" y="0"/>
                  </a:lnTo>
                  <a:lnTo>
                    <a:pt x="15240000" y="635000"/>
                  </a:lnTo>
                  <a:lnTo>
                    <a:pt x="0" y="635000"/>
                  </a:lnTo>
                  <a:close/>
                </a:path>
              </a:pathLst>
            </a:custGeom>
            <a:solidFill>
              <a:srgbClr val="F8F9FB"/>
            </a:solidFill>
          </p:spPr>
        </p:sp>
      </p:grpSp>
      <p:sp>
        <p:nvSpPr>
          <p:cNvPr name="TextBox 17" id="17"/>
          <p:cNvSpPr txBox="true"/>
          <p:nvPr/>
        </p:nvSpPr>
        <p:spPr>
          <a:xfrm rot="0">
            <a:off x="3524250" y="5000625"/>
            <a:ext cx="3619500" cy="212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5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System A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7334250" y="5000625"/>
            <a:ext cx="3619500" cy="212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5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120, 150, 180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1144250" y="5000625"/>
            <a:ext cx="3619500" cy="212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5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1, 3, 5</a:t>
            </a:r>
          </a:p>
        </p:txBody>
      </p:sp>
      <p:grpSp>
        <p:nvGrpSpPr>
          <p:cNvPr name="Group 20" id="20"/>
          <p:cNvGrpSpPr/>
          <p:nvPr/>
        </p:nvGrpSpPr>
        <p:grpSpPr>
          <a:xfrm rot="0">
            <a:off x="3429000" y="5334000"/>
            <a:ext cx="11430000" cy="476250"/>
            <a:chOff x="0" y="0"/>
            <a:chExt cx="15240000" cy="6350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15240000" cy="635000"/>
            </a:xfrm>
            <a:custGeom>
              <a:avLst/>
              <a:gdLst/>
              <a:ahLst/>
              <a:cxnLst/>
              <a:rect r="r" b="b" t="t" l="l"/>
              <a:pathLst>
                <a:path h="635000" w="15240000">
                  <a:moveTo>
                    <a:pt x="0" y="0"/>
                  </a:moveTo>
                  <a:lnTo>
                    <a:pt x="15240000" y="0"/>
                  </a:lnTo>
                  <a:lnTo>
                    <a:pt x="15240000" y="635000"/>
                  </a:lnTo>
                  <a:lnTo>
                    <a:pt x="0" y="63500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TextBox 22" id="22"/>
          <p:cNvSpPr txBox="true"/>
          <p:nvPr/>
        </p:nvSpPr>
        <p:spPr>
          <a:xfrm rot="0">
            <a:off x="3524250" y="5476875"/>
            <a:ext cx="3619500" cy="212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5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System B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7334250" y="5476875"/>
            <a:ext cx="3619500" cy="212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5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130, 200, 250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11144250" y="5476875"/>
            <a:ext cx="3619500" cy="212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5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2, 4, 6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1143000" y="6134100"/>
            <a:ext cx="15240000" cy="674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6B7B8F"/>
                </a:solidFill>
                <a:latin typeface="Inter"/>
                <a:ea typeface="Inter"/>
                <a:cs typeface="Inter"/>
                <a:sym typeface="Inter"/>
              </a:rPr>
              <a:t>H0: No difference in response times between systems</a:t>
            </a:r>
          </a:p>
          <a:p>
            <a:pPr algn="l" marL="0" indent="0" lvl="0">
              <a:lnSpc>
                <a:spcPts val="27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6B7B8F"/>
                </a:solidFill>
                <a:latin typeface="Inter"/>
                <a:ea typeface="Inter"/>
                <a:cs typeface="Inter"/>
                <a:sym typeface="Inter"/>
              </a:rPr>
              <a:t>H1: Response times differ significantly between systems</a:t>
            </a:r>
          </a:p>
        </p:txBody>
      </p:sp>
    </p:spTree>
  </p:cSld>
  <p:clrMapOvr>
    <a:masterClrMapping/>
  </p:clrMapOvr>
</p:sld>
</file>

<file path=ppt/slides/slide34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952500"/>
            <a:chOff x="0" y="0"/>
            <a:chExt cx="24384000" cy="127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143000" y="247650"/>
            <a:ext cx="15240000" cy="462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32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Kruskal-Wallis Test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143000" y="1524000"/>
            <a:ext cx="15240000" cy="333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639"/>
              </a:lnSpc>
              <a:spcBef>
                <a:spcPct val="0"/>
              </a:spcBef>
            </a:pPr>
            <a:r>
              <a:rPr lang="en-US" sz="219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Compares three or more independent groups using ranked data.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524000" y="2286000"/>
            <a:ext cx="15240000" cy="952500"/>
            <a:chOff x="0" y="0"/>
            <a:chExt cx="20320000" cy="12700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0320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20320000">
                  <a:moveTo>
                    <a:pt x="127000" y="0"/>
                  </a:moveTo>
                  <a:lnTo>
                    <a:pt x="20193000" y="0"/>
                  </a:lnTo>
                  <a:cubicBezTo>
                    <a:pt x="20263140" y="0"/>
                    <a:pt x="20320000" y="56860"/>
                    <a:pt x="20320000" y="127000"/>
                  </a:cubicBezTo>
                  <a:lnTo>
                    <a:pt x="20320000" y="1143000"/>
                  </a:lnTo>
                  <a:cubicBezTo>
                    <a:pt x="20320000" y="1213140"/>
                    <a:pt x="20263140" y="1270000"/>
                    <a:pt x="20193000" y="1270000"/>
                  </a:cubicBezTo>
                  <a:lnTo>
                    <a:pt x="127000" y="1270000"/>
                  </a:lnTo>
                  <a:cubicBezTo>
                    <a:pt x="56860" y="1270000"/>
                    <a:pt x="0" y="1213140"/>
                    <a:pt x="0" y="1143000"/>
                  </a:cubicBezTo>
                  <a:lnTo>
                    <a:pt x="0" y="127000"/>
                  </a:lnTo>
                  <a:cubicBezTo>
                    <a:pt x="0" y="56860"/>
                    <a:pt x="56860" y="0"/>
                    <a:pt x="127000" y="0"/>
                  </a:cubicBezTo>
                  <a:close/>
                </a:path>
              </a:pathLst>
            </a:custGeom>
            <a:solidFill>
              <a:srgbClr val="EEF3FA"/>
            </a:solidFill>
          </p:spPr>
        </p:sp>
      </p:grpSp>
      <p:sp>
        <p:nvSpPr>
          <p:cNvPr name="TextBox 8" id="8"/>
          <p:cNvSpPr txBox="true"/>
          <p:nvPr/>
        </p:nvSpPr>
        <p:spPr>
          <a:xfrm rot="0">
            <a:off x="2476500" y="2600325"/>
            <a:ext cx="1333500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3A6BC5"/>
                </a:solidFill>
                <a:latin typeface="Inter"/>
                <a:ea typeface="Inter"/>
                <a:cs typeface="Inter"/>
                <a:sym typeface="Inter"/>
              </a:rPr>
              <a:t>Alternative to one-way ANOVA when data is ordinal or not normally distributed.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143000" y="3743325"/>
            <a:ext cx="11430000" cy="269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00"/>
              </a:lnSpc>
              <a:spcBef>
                <a:spcPct val="0"/>
              </a:spcBef>
            </a:pPr>
            <a:r>
              <a:rPr lang="en-US" b="true" sz="2000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Example: User Satisfaction Across 3 Platforms</a:t>
            </a:r>
          </a:p>
        </p:txBody>
      </p:sp>
      <p:grpSp>
        <p:nvGrpSpPr>
          <p:cNvPr name="Group 10" id="10"/>
          <p:cNvGrpSpPr/>
          <p:nvPr/>
        </p:nvGrpSpPr>
        <p:grpSpPr>
          <a:xfrm rot="0">
            <a:off x="1524000" y="4286250"/>
            <a:ext cx="4953000" cy="1905000"/>
            <a:chOff x="0" y="0"/>
            <a:chExt cx="6604000" cy="25400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6604000" cy="2540000"/>
            </a:xfrm>
            <a:custGeom>
              <a:avLst/>
              <a:gdLst/>
              <a:ahLst/>
              <a:cxnLst/>
              <a:rect r="r" b="b" t="t" l="l"/>
              <a:pathLst>
                <a:path h="2540000" w="6604000">
                  <a:moveTo>
                    <a:pt x="254000" y="0"/>
                  </a:moveTo>
                  <a:lnTo>
                    <a:pt x="6350000" y="0"/>
                  </a:lnTo>
                  <a:cubicBezTo>
                    <a:pt x="6490280" y="0"/>
                    <a:pt x="6604000" y="113720"/>
                    <a:pt x="6604000" y="254000"/>
                  </a:cubicBezTo>
                  <a:lnTo>
                    <a:pt x="6604000" y="2286000"/>
                  </a:lnTo>
                  <a:cubicBezTo>
                    <a:pt x="6604000" y="2426280"/>
                    <a:pt x="6490280" y="2540000"/>
                    <a:pt x="6350000" y="2540000"/>
                  </a:cubicBezTo>
                  <a:lnTo>
                    <a:pt x="254000" y="2540000"/>
                  </a:lnTo>
                  <a:cubicBezTo>
                    <a:pt x="113720" y="2540000"/>
                    <a:pt x="0" y="2426280"/>
                    <a:pt x="0" y="2286000"/>
                  </a:cubicBezTo>
                  <a:lnTo>
                    <a:pt x="0" y="254000"/>
                  </a:lnTo>
                  <a:cubicBezTo>
                    <a:pt x="0" y="113720"/>
                    <a:pt x="113720" y="0"/>
                    <a:pt x="254000" y="0"/>
                  </a:cubicBezTo>
                  <a:close/>
                </a:path>
              </a:pathLst>
            </a:custGeom>
            <a:solidFill>
              <a:srgbClr val="E8ECF0"/>
            </a:solidFill>
          </p:spPr>
        </p:sp>
      </p:grpSp>
      <p:sp>
        <p:nvSpPr>
          <p:cNvPr name="TextBox 12" id="12"/>
          <p:cNvSpPr txBox="true"/>
          <p:nvPr/>
        </p:nvSpPr>
        <p:spPr>
          <a:xfrm rot="0">
            <a:off x="1809750" y="4733925"/>
            <a:ext cx="4381500" cy="269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00"/>
              </a:lnSpc>
              <a:spcBef>
                <a:spcPct val="0"/>
              </a:spcBef>
            </a:pPr>
            <a:r>
              <a:rPr lang="en-US" b="true" sz="2000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Platform A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809750" y="5391150"/>
            <a:ext cx="4381500" cy="247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91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Ratings: 4, 3, 5, 4, 3</a:t>
            </a:r>
          </a:p>
        </p:txBody>
      </p:sp>
      <p:grpSp>
        <p:nvGrpSpPr>
          <p:cNvPr name="Group 14" id="14"/>
          <p:cNvGrpSpPr/>
          <p:nvPr/>
        </p:nvGrpSpPr>
        <p:grpSpPr>
          <a:xfrm rot="0">
            <a:off x="6858000" y="4286250"/>
            <a:ext cx="4953000" cy="1905000"/>
            <a:chOff x="0" y="0"/>
            <a:chExt cx="6604000" cy="25400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6604000" cy="2540000"/>
            </a:xfrm>
            <a:custGeom>
              <a:avLst/>
              <a:gdLst/>
              <a:ahLst/>
              <a:cxnLst/>
              <a:rect r="r" b="b" t="t" l="l"/>
              <a:pathLst>
                <a:path h="2540000" w="6604000">
                  <a:moveTo>
                    <a:pt x="254000" y="0"/>
                  </a:moveTo>
                  <a:lnTo>
                    <a:pt x="6350000" y="0"/>
                  </a:lnTo>
                  <a:cubicBezTo>
                    <a:pt x="6490280" y="0"/>
                    <a:pt x="6604000" y="113720"/>
                    <a:pt x="6604000" y="254000"/>
                  </a:cubicBezTo>
                  <a:lnTo>
                    <a:pt x="6604000" y="2286000"/>
                  </a:lnTo>
                  <a:cubicBezTo>
                    <a:pt x="6604000" y="2426280"/>
                    <a:pt x="6490280" y="2540000"/>
                    <a:pt x="6350000" y="2540000"/>
                  </a:cubicBezTo>
                  <a:lnTo>
                    <a:pt x="254000" y="2540000"/>
                  </a:lnTo>
                  <a:cubicBezTo>
                    <a:pt x="113720" y="2540000"/>
                    <a:pt x="0" y="2426280"/>
                    <a:pt x="0" y="2286000"/>
                  </a:cubicBezTo>
                  <a:lnTo>
                    <a:pt x="0" y="254000"/>
                  </a:lnTo>
                  <a:cubicBezTo>
                    <a:pt x="0" y="113720"/>
                    <a:pt x="113720" y="0"/>
                    <a:pt x="254000" y="0"/>
                  </a:cubicBezTo>
                  <a:close/>
                </a:path>
              </a:pathLst>
            </a:custGeom>
            <a:solidFill>
              <a:srgbClr val="E8ECF0"/>
            </a:solidFill>
          </p:spPr>
        </p:sp>
      </p:grpSp>
      <p:sp>
        <p:nvSpPr>
          <p:cNvPr name="TextBox 16" id="16"/>
          <p:cNvSpPr txBox="true"/>
          <p:nvPr/>
        </p:nvSpPr>
        <p:spPr>
          <a:xfrm rot="0">
            <a:off x="7143750" y="4733925"/>
            <a:ext cx="4381500" cy="269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00"/>
              </a:lnSpc>
              <a:spcBef>
                <a:spcPct val="0"/>
              </a:spcBef>
            </a:pPr>
            <a:r>
              <a:rPr lang="en-US" b="true" sz="2000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Platform B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7143750" y="5391150"/>
            <a:ext cx="4381500" cy="247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91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Ratings: 2, 3, 2, 1, 3</a:t>
            </a:r>
          </a:p>
        </p:txBody>
      </p:sp>
      <p:grpSp>
        <p:nvGrpSpPr>
          <p:cNvPr name="Group 18" id="18"/>
          <p:cNvGrpSpPr/>
          <p:nvPr/>
        </p:nvGrpSpPr>
        <p:grpSpPr>
          <a:xfrm rot="0">
            <a:off x="12192000" y="4286250"/>
            <a:ext cx="4953000" cy="1905000"/>
            <a:chOff x="0" y="0"/>
            <a:chExt cx="6604000" cy="25400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6604000" cy="2540000"/>
            </a:xfrm>
            <a:custGeom>
              <a:avLst/>
              <a:gdLst/>
              <a:ahLst/>
              <a:cxnLst/>
              <a:rect r="r" b="b" t="t" l="l"/>
              <a:pathLst>
                <a:path h="2540000" w="6604000">
                  <a:moveTo>
                    <a:pt x="254000" y="0"/>
                  </a:moveTo>
                  <a:lnTo>
                    <a:pt x="6350000" y="0"/>
                  </a:lnTo>
                  <a:cubicBezTo>
                    <a:pt x="6490280" y="0"/>
                    <a:pt x="6604000" y="113720"/>
                    <a:pt x="6604000" y="254000"/>
                  </a:cubicBezTo>
                  <a:lnTo>
                    <a:pt x="6604000" y="2286000"/>
                  </a:lnTo>
                  <a:cubicBezTo>
                    <a:pt x="6604000" y="2426280"/>
                    <a:pt x="6490280" y="2540000"/>
                    <a:pt x="6350000" y="2540000"/>
                  </a:cubicBezTo>
                  <a:lnTo>
                    <a:pt x="254000" y="2540000"/>
                  </a:lnTo>
                  <a:cubicBezTo>
                    <a:pt x="113720" y="2540000"/>
                    <a:pt x="0" y="2426280"/>
                    <a:pt x="0" y="2286000"/>
                  </a:cubicBezTo>
                  <a:lnTo>
                    <a:pt x="0" y="254000"/>
                  </a:lnTo>
                  <a:cubicBezTo>
                    <a:pt x="0" y="113720"/>
                    <a:pt x="113720" y="0"/>
                    <a:pt x="254000" y="0"/>
                  </a:cubicBezTo>
                  <a:close/>
                </a:path>
              </a:pathLst>
            </a:custGeom>
            <a:solidFill>
              <a:srgbClr val="E8ECF0"/>
            </a:solidFill>
          </p:spPr>
        </p:sp>
      </p:grpSp>
      <p:sp>
        <p:nvSpPr>
          <p:cNvPr name="TextBox 20" id="20"/>
          <p:cNvSpPr txBox="true"/>
          <p:nvPr/>
        </p:nvSpPr>
        <p:spPr>
          <a:xfrm rot="0">
            <a:off x="12477750" y="4733925"/>
            <a:ext cx="4381500" cy="269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00"/>
              </a:lnSpc>
              <a:spcBef>
                <a:spcPct val="0"/>
              </a:spcBef>
            </a:pPr>
            <a:r>
              <a:rPr lang="en-US" b="true" sz="2000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Platform C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2477750" y="5391150"/>
            <a:ext cx="4381500" cy="247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91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Ratings: 5, 4, 5, 5, 4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143000" y="6705600"/>
            <a:ext cx="15240000" cy="674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6B7B8F"/>
                </a:solidFill>
                <a:latin typeface="Inter"/>
                <a:ea typeface="Inter"/>
                <a:cs typeface="Inter"/>
                <a:sym typeface="Inter"/>
              </a:rPr>
              <a:t>H0: No difference in satisfaction across platforms</a:t>
            </a:r>
          </a:p>
          <a:p>
            <a:pPr algn="l" marL="0" indent="0" lvl="0">
              <a:lnSpc>
                <a:spcPts val="27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6B7B8F"/>
                </a:solidFill>
                <a:latin typeface="Inter"/>
                <a:ea typeface="Inter"/>
                <a:cs typeface="Inter"/>
                <a:sym typeface="Inter"/>
              </a:rPr>
              <a:t>H1: At least one platform differs significantly</a:t>
            </a:r>
          </a:p>
        </p:txBody>
      </p:sp>
    </p:spTree>
  </p:cSld>
  <p:clrMapOvr>
    <a:masterClrMapping/>
  </p:clrMapOvr>
</p:sld>
</file>

<file path=ppt/slides/slide35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952500"/>
            <a:chOff x="0" y="0"/>
            <a:chExt cx="24384000" cy="127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143000" y="247650"/>
            <a:ext cx="15240000" cy="462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32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Example: User Satisfaction Rankings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143000" y="1323975"/>
            <a:ext cx="1524000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6B7B8F"/>
                </a:solidFill>
                <a:latin typeface="Inter"/>
                <a:ea typeface="Inter"/>
                <a:cs typeface="Inter"/>
                <a:sym typeface="Inter"/>
              </a:rPr>
              <a:t>UX team collects satisfaction ratings (1-5 scale) for three interface designs.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101416" y="2759181"/>
            <a:ext cx="16085168" cy="574470"/>
            <a:chOff x="0" y="0"/>
            <a:chExt cx="17780000" cy="6350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7780000" cy="635000"/>
            </a:xfrm>
            <a:custGeom>
              <a:avLst/>
              <a:gdLst/>
              <a:ahLst/>
              <a:cxnLst/>
              <a:rect r="r" b="b" t="t" l="l"/>
              <a:pathLst>
                <a:path h="635000" w="17780000">
                  <a:moveTo>
                    <a:pt x="0" y="0"/>
                  </a:moveTo>
                  <a:lnTo>
                    <a:pt x="17780000" y="0"/>
                  </a:lnTo>
                  <a:lnTo>
                    <a:pt x="17780000" y="635000"/>
                  </a:lnTo>
                  <a:lnTo>
                    <a:pt x="0" y="635000"/>
                  </a:ln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8" id="8"/>
          <p:cNvSpPr txBox="true"/>
          <p:nvPr/>
        </p:nvSpPr>
        <p:spPr>
          <a:xfrm rot="0">
            <a:off x="1216310" y="2925629"/>
            <a:ext cx="3791504" cy="2617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929"/>
              </a:lnSpc>
              <a:spcBef>
                <a:spcPct val="0"/>
              </a:spcBef>
            </a:pPr>
            <a:r>
              <a:rPr lang="en-US" b="true" sz="1929" strike="noStrike" u="none">
                <a:solidFill>
                  <a:srgbClr val="FFFFFF"/>
                </a:solidFill>
                <a:latin typeface="Inter Bold"/>
                <a:ea typeface="Inter Bold"/>
                <a:cs typeface="Inter Bold"/>
                <a:sym typeface="Inter Bold"/>
              </a:rPr>
              <a:t>Interface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5237602" y="2925629"/>
            <a:ext cx="3791504" cy="2617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929"/>
              </a:lnSpc>
              <a:spcBef>
                <a:spcPct val="0"/>
              </a:spcBef>
            </a:pPr>
            <a:r>
              <a:rPr lang="en-US" b="true" sz="1929" strike="noStrike" u="none">
                <a:solidFill>
                  <a:srgbClr val="FFFFFF"/>
                </a:solidFill>
                <a:latin typeface="Inter Bold"/>
                <a:ea typeface="Inter Bold"/>
                <a:cs typeface="Inter Bold"/>
                <a:sym typeface="Inter Bold"/>
              </a:rPr>
              <a:t>Ratings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9258894" y="2925629"/>
            <a:ext cx="3791504" cy="2617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929"/>
              </a:lnSpc>
              <a:spcBef>
                <a:spcPct val="0"/>
              </a:spcBef>
            </a:pPr>
            <a:r>
              <a:rPr lang="en-US" b="true" sz="1929" strike="noStrike" u="none">
                <a:solidFill>
                  <a:srgbClr val="FFFFFF"/>
                </a:solidFill>
                <a:latin typeface="Inter Bold"/>
                <a:ea typeface="Inter Bold"/>
                <a:cs typeface="Inter Bold"/>
                <a:sym typeface="Inter Bold"/>
              </a:rPr>
              <a:t>Median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3280186" y="2925629"/>
            <a:ext cx="3791504" cy="2617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929"/>
              </a:lnSpc>
              <a:spcBef>
                <a:spcPct val="0"/>
              </a:spcBef>
            </a:pPr>
            <a:r>
              <a:rPr lang="en-US" b="true" sz="1929" strike="noStrike" u="none">
                <a:solidFill>
                  <a:srgbClr val="FFFFFF"/>
                </a:solidFill>
                <a:latin typeface="Inter Bold"/>
                <a:ea typeface="Inter Bold"/>
                <a:cs typeface="Inter Bold"/>
                <a:sym typeface="Inter Bold"/>
              </a:rPr>
              <a:t>Mean Rank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1101416" y="3333651"/>
            <a:ext cx="16085168" cy="574470"/>
            <a:chOff x="0" y="0"/>
            <a:chExt cx="17780000" cy="6350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7780000" cy="635000"/>
            </a:xfrm>
            <a:custGeom>
              <a:avLst/>
              <a:gdLst/>
              <a:ahLst/>
              <a:cxnLst/>
              <a:rect r="r" b="b" t="t" l="l"/>
              <a:pathLst>
                <a:path h="635000" w="17780000">
                  <a:moveTo>
                    <a:pt x="0" y="0"/>
                  </a:moveTo>
                  <a:lnTo>
                    <a:pt x="17780000" y="0"/>
                  </a:lnTo>
                  <a:lnTo>
                    <a:pt x="17780000" y="635000"/>
                  </a:lnTo>
                  <a:lnTo>
                    <a:pt x="0" y="635000"/>
                  </a:lnTo>
                  <a:close/>
                </a:path>
              </a:pathLst>
            </a:custGeom>
            <a:solidFill>
              <a:srgbClr val="F8F9FB"/>
            </a:solidFill>
          </p:spPr>
        </p:sp>
      </p:grpSp>
      <p:sp>
        <p:nvSpPr>
          <p:cNvPr name="TextBox 14" id="14"/>
          <p:cNvSpPr txBox="true"/>
          <p:nvPr/>
        </p:nvSpPr>
        <p:spPr>
          <a:xfrm rot="0">
            <a:off x="1216310" y="3500099"/>
            <a:ext cx="3791504" cy="2617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929"/>
              </a:lnSpc>
              <a:spcBef>
                <a:spcPct val="0"/>
              </a:spcBef>
            </a:pPr>
            <a:r>
              <a:rPr lang="en-US" sz="192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Design A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5237602" y="3500099"/>
            <a:ext cx="3791504" cy="2617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929"/>
              </a:lnSpc>
              <a:spcBef>
                <a:spcPct val="0"/>
              </a:spcBef>
            </a:pPr>
            <a:r>
              <a:rPr lang="en-US" sz="192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3, 4, 3, 2, 4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9258894" y="3500099"/>
            <a:ext cx="3791504" cy="2617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929"/>
              </a:lnSpc>
              <a:spcBef>
                <a:spcPct val="0"/>
              </a:spcBef>
            </a:pPr>
            <a:r>
              <a:rPr lang="en-US" sz="192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3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3280186" y="3500099"/>
            <a:ext cx="3791504" cy="2617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929"/>
              </a:lnSpc>
              <a:spcBef>
                <a:spcPct val="0"/>
              </a:spcBef>
            </a:pPr>
            <a:r>
              <a:rPr lang="en-US" sz="192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7.2</a:t>
            </a:r>
          </a:p>
        </p:txBody>
      </p:sp>
      <p:grpSp>
        <p:nvGrpSpPr>
          <p:cNvPr name="Group 18" id="18"/>
          <p:cNvGrpSpPr/>
          <p:nvPr/>
        </p:nvGrpSpPr>
        <p:grpSpPr>
          <a:xfrm rot="0">
            <a:off x="1101416" y="3908121"/>
            <a:ext cx="16085168" cy="574470"/>
            <a:chOff x="0" y="0"/>
            <a:chExt cx="17780000" cy="6350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17780000" cy="635000"/>
            </a:xfrm>
            <a:custGeom>
              <a:avLst/>
              <a:gdLst/>
              <a:ahLst/>
              <a:cxnLst/>
              <a:rect r="r" b="b" t="t" l="l"/>
              <a:pathLst>
                <a:path h="635000" w="17780000">
                  <a:moveTo>
                    <a:pt x="0" y="0"/>
                  </a:moveTo>
                  <a:lnTo>
                    <a:pt x="17780000" y="0"/>
                  </a:lnTo>
                  <a:lnTo>
                    <a:pt x="17780000" y="635000"/>
                  </a:lnTo>
                  <a:lnTo>
                    <a:pt x="0" y="63500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TextBox 20" id="20"/>
          <p:cNvSpPr txBox="true"/>
          <p:nvPr/>
        </p:nvSpPr>
        <p:spPr>
          <a:xfrm rot="0">
            <a:off x="1216310" y="4074569"/>
            <a:ext cx="3791504" cy="2617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929"/>
              </a:lnSpc>
              <a:spcBef>
                <a:spcPct val="0"/>
              </a:spcBef>
            </a:pPr>
            <a:r>
              <a:rPr lang="en-US" sz="192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Design B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5237602" y="4074569"/>
            <a:ext cx="3791504" cy="2617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929"/>
              </a:lnSpc>
              <a:spcBef>
                <a:spcPct val="0"/>
              </a:spcBef>
            </a:pPr>
            <a:r>
              <a:rPr lang="en-US" sz="192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4, 5, 5, 4, 5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9258894" y="4074569"/>
            <a:ext cx="3791504" cy="2617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929"/>
              </a:lnSpc>
              <a:spcBef>
                <a:spcPct val="0"/>
              </a:spcBef>
            </a:pPr>
            <a:r>
              <a:rPr lang="en-US" sz="192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5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3280186" y="4074569"/>
            <a:ext cx="3791504" cy="2617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929"/>
              </a:lnSpc>
              <a:spcBef>
                <a:spcPct val="0"/>
              </a:spcBef>
            </a:pPr>
            <a:r>
              <a:rPr lang="en-US" sz="192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12.8</a:t>
            </a:r>
          </a:p>
        </p:txBody>
      </p:sp>
      <p:grpSp>
        <p:nvGrpSpPr>
          <p:cNvPr name="Group 24" id="24"/>
          <p:cNvGrpSpPr/>
          <p:nvPr/>
        </p:nvGrpSpPr>
        <p:grpSpPr>
          <a:xfrm rot="0">
            <a:off x="1101416" y="4482592"/>
            <a:ext cx="16085168" cy="574470"/>
            <a:chOff x="0" y="0"/>
            <a:chExt cx="17780000" cy="63500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17780000" cy="635000"/>
            </a:xfrm>
            <a:custGeom>
              <a:avLst/>
              <a:gdLst/>
              <a:ahLst/>
              <a:cxnLst/>
              <a:rect r="r" b="b" t="t" l="l"/>
              <a:pathLst>
                <a:path h="635000" w="17780000">
                  <a:moveTo>
                    <a:pt x="0" y="0"/>
                  </a:moveTo>
                  <a:lnTo>
                    <a:pt x="17780000" y="0"/>
                  </a:lnTo>
                  <a:lnTo>
                    <a:pt x="17780000" y="635000"/>
                  </a:lnTo>
                  <a:lnTo>
                    <a:pt x="0" y="635000"/>
                  </a:lnTo>
                  <a:close/>
                </a:path>
              </a:pathLst>
            </a:custGeom>
            <a:solidFill>
              <a:srgbClr val="F8F9FB"/>
            </a:solidFill>
          </p:spPr>
        </p:sp>
      </p:grpSp>
      <p:sp>
        <p:nvSpPr>
          <p:cNvPr name="TextBox 26" id="26"/>
          <p:cNvSpPr txBox="true"/>
          <p:nvPr/>
        </p:nvSpPr>
        <p:spPr>
          <a:xfrm rot="0">
            <a:off x="1216310" y="4649040"/>
            <a:ext cx="3791504" cy="2617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929"/>
              </a:lnSpc>
              <a:spcBef>
                <a:spcPct val="0"/>
              </a:spcBef>
            </a:pPr>
            <a:r>
              <a:rPr lang="en-US" sz="192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Design C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5237602" y="4649040"/>
            <a:ext cx="3791504" cy="2617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929"/>
              </a:lnSpc>
              <a:spcBef>
                <a:spcPct val="0"/>
              </a:spcBef>
            </a:pPr>
            <a:r>
              <a:rPr lang="en-US" sz="192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2, 3, 2, 3, 1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9258894" y="4649040"/>
            <a:ext cx="3791504" cy="2617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929"/>
              </a:lnSpc>
              <a:spcBef>
                <a:spcPct val="0"/>
              </a:spcBef>
            </a:pPr>
            <a:r>
              <a:rPr lang="en-US" sz="192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2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13280186" y="4649040"/>
            <a:ext cx="3791504" cy="2617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929"/>
              </a:lnSpc>
              <a:spcBef>
                <a:spcPct val="0"/>
              </a:spcBef>
            </a:pPr>
            <a:r>
              <a:rPr lang="en-US" sz="1929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4.0</a:t>
            </a:r>
          </a:p>
        </p:txBody>
      </p:sp>
      <p:grpSp>
        <p:nvGrpSpPr>
          <p:cNvPr name="Group 30" id="30"/>
          <p:cNvGrpSpPr/>
          <p:nvPr/>
        </p:nvGrpSpPr>
        <p:grpSpPr>
          <a:xfrm rot="0">
            <a:off x="1101416" y="5401744"/>
            <a:ext cx="16085168" cy="1148941"/>
            <a:chOff x="0" y="0"/>
            <a:chExt cx="17780000" cy="1270000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17780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17780000">
                  <a:moveTo>
                    <a:pt x="127000" y="0"/>
                  </a:moveTo>
                  <a:lnTo>
                    <a:pt x="17653000" y="0"/>
                  </a:lnTo>
                  <a:cubicBezTo>
                    <a:pt x="17723140" y="0"/>
                    <a:pt x="17780000" y="56860"/>
                    <a:pt x="17780000" y="127000"/>
                  </a:cubicBezTo>
                  <a:lnTo>
                    <a:pt x="17780000" y="1143000"/>
                  </a:lnTo>
                  <a:cubicBezTo>
                    <a:pt x="17780000" y="1213140"/>
                    <a:pt x="17723140" y="1270000"/>
                    <a:pt x="17653000" y="1270000"/>
                  </a:cubicBezTo>
                  <a:lnTo>
                    <a:pt x="127000" y="1270000"/>
                  </a:lnTo>
                  <a:cubicBezTo>
                    <a:pt x="56860" y="1270000"/>
                    <a:pt x="0" y="1213140"/>
                    <a:pt x="0" y="1143000"/>
                  </a:cubicBezTo>
                  <a:lnTo>
                    <a:pt x="0" y="127000"/>
                  </a:lnTo>
                  <a:cubicBezTo>
                    <a:pt x="0" y="56860"/>
                    <a:pt x="56860" y="0"/>
                    <a:pt x="127000" y="0"/>
                  </a:cubicBezTo>
                  <a:close/>
                </a:path>
              </a:pathLst>
            </a:custGeom>
            <a:solidFill>
              <a:srgbClr val="EEF3FA"/>
            </a:solidFill>
          </p:spPr>
        </p:sp>
      </p:grpSp>
      <p:sp>
        <p:nvSpPr>
          <p:cNvPr name="TextBox 32" id="32"/>
          <p:cNvSpPr txBox="true"/>
          <p:nvPr/>
        </p:nvSpPr>
        <p:spPr>
          <a:xfrm rot="0">
            <a:off x="2250356" y="5530389"/>
            <a:ext cx="13787287" cy="8111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256"/>
              </a:lnSpc>
              <a:spcBef>
                <a:spcPct val="0"/>
              </a:spcBef>
            </a:pPr>
            <a:r>
              <a:rPr lang="en-US" sz="2171" strike="noStrike" u="none">
                <a:solidFill>
                  <a:srgbClr val="1A2B4A"/>
                </a:solidFill>
                <a:latin typeface="Inter"/>
                <a:ea typeface="Inter"/>
                <a:cs typeface="Inter"/>
                <a:sym typeface="Inter"/>
              </a:rPr>
              <a:t>Kruskal-Wallis H = 9.62, p = 0.008</a:t>
            </a:r>
          </a:p>
          <a:p>
            <a:pPr algn="ctr" marL="0" indent="0" lvl="0">
              <a:lnSpc>
                <a:spcPts val="3256"/>
              </a:lnSpc>
              <a:spcBef>
                <a:spcPct val="0"/>
              </a:spcBef>
            </a:pPr>
            <a:r>
              <a:rPr lang="en-US" sz="2171" strike="noStrike" u="none">
                <a:solidFill>
                  <a:srgbClr val="1A2B4A"/>
                </a:solidFill>
                <a:latin typeface="Inter"/>
                <a:ea typeface="Inter"/>
                <a:cs typeface="Inter"/>
                <a:sym typeface="Inter"/>
              </a:rPr>
              <a:t>Conclusion: Significant difference in satisfaction across designs.</a:t>
            </a:r>
          </a:p>
        </p:txBody>
      </p:sp>
    </p:spTree>
  </p:cSld>
  <p:clrMapOvr>
    <a:masterClrMapping/>
  </p:clrMapOvr>
</p:sld>
</file>

<file path=ppt/slides/slide36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952500"/>
            <a:chOff x="0" y="0"/>
            <a:chExt cx="24384000" cy="127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143000" y="247650"/>
            <a:ext cx="15240000" cy="462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32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Non-Parametric Tests in UX Research</a:t>
            </a:r>
          </a:p>
        </p:txBody>
      </p:sp>
      <p:grpSp>
        <p:nvGrpSpPr>
          <p:cNvPr name="Group 5" id="5"/>
          <p:cNvGrpSpPr/>
          <p:nvPr/>
        </p:nvGrpSpPr>
        <p:grpSpPr>
          <a:xfrm rot="0">
            <a:off x="1524000" y="1524000"/>
            <a:ext cx="15240000" cy="1524000"/>
            <a:chOff x="0" y="0"/>
            <a:chExt cx="20320000" cy="20320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0320000" cy="2032000"/>
            </a:xfrm>
            <a:custGeom>
              <a:avLst/>
              <a:gdLst/>
              <a:ahLst/>
              <a:cxnLst/>
              <a:rect r="r" b="b" t="t" l="l"/>
              <a:pathLst>
                <a:path h="2032000" w="20320000">
                  <a:moveTo>
                    <a:pt x="203200" y="0"/>
                  </a:moveTo>
                  <a:lnTo>
                    <a:pt x="20116800" y="0"/>
                  </a:lnTo>
                  <a:cubicBezTo>
                    <a:pt x="20229024" y="0"/>
                    <a:pt x="20320000" y="90976"/>
                    <a:pt x="20320000" y="203200"/>
                  </a:cubicBezTo>
                  <a:lnTo>
                    <a:pt x="20320000" y="1828800"/>
                  </a:lnTo>
                  <a:cubicBezTo>
                    <a:pt x="20320000" y="1941024"/>
                    <a:pt x="20229024" y="2032000"/>
                    <a:pt x="20116800" y="2032000"/>
                  </a:cubicBezTo>
                  <a:lnTo>
                    <a:pt x="203200" y="2032000"/>
                  </a:lnTo>
                  <a:cubicBezTo>
                    <a:pt x="90976" y="2032000"/>
                    <a:pt x="0" y="1941024"/>
                    <a:pt x="0" y="1828800"/>
                  </a:cubicBezTo>
                  <a:lnTo>
                    <a:pt x="0" y="203200"/>
                  </a:ln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E8ECF0"/>
            </a:solidFill>
          </p:spPr>
        </p:sp>
      </p:grpSp>
      <p:grpSp>
        <p:nvGrpSpPr>
          <p:cNvPr name="Group 7" id="7"/>
          <p:cNvGrpSpPr/>
          <p:nvPr/>
        </p:nvGrpSpPr>
        <p:grpSpPr>
          <a:xfrm rot="0">
            <a:off x="1524000" y="1524000"/>
            <a:ext cx="76200" cy="1524000"/>
            <a:chOff x="0" y="0"/>
            <a:chExt cx="101600" cy="20320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01600" cy="2032000"/>
            </a:xfrm>
            <a:custGeom>
              <a:avLst/>
              <a:gdLst/>
              <a:ahLst/>
              <a:cxnLst/>
              <a:rect r="r" b="b" t="t" l="l"/>
              <a:pathLst>
                <a:path h="2032000" w="101600">
                  <a:moveTo>
                    <a:pt x="0" y="0"/>
                  </a:moveTo>
                  <a:lnTo>
                    <a:pt x="101600" y="0"/>
                  </a:lnTo>
                  <a:lnTo>
                    <a:pt x="101600" y="2032000"/>
                  </a:lnTo>
                  <a:lnTo>
                    <a:pt x="0" y="2032000"/>
                  </a:ln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9" id="9"/>
          <p:cNvSpPr txBox="true"/>
          <p:nvPr/>
        </p:nvSpPr>
        <p:spPr>
          <a:xfrm rot="0">
            <a:off x="1905000" y="1952625"/>
            <a:ext cx="13335000" cy="284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b="true" sz="2199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Interface Preference Rankings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905000" y="2381250"/>
            <a:ext cx="13335000" cy="266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6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6B7B8F"/>
                </a:solidFill>
                <a:latin typeface="Inter"/>
                <a:ea typeface="Inter"/>
                <a:cs typeface="Inter"/>
                <a:sym typeface="Inter"/>
              </a:rPr>
              <a:t>Which design do users prefer? Rank-based comparison across prototypes.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1524000" y="3429000"/>
            <a:ext cx="15240000" cy="1524000"/>
            <a:chOff x="0" y="0"/>
            <a:chExt cx="20320000" cy="20320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20320000" cy="2032000"/>
            </a:xfrm>
            <a:custGeom>
              <a:avLst/>
              <a:gdLst/>
              <a:ahLst/>
              <a:cxnLst/>
              <a:rect r="r" b="b" t="t" l="l"/>
              <a:pathLst>
                <a:path h="2032000" w="20320000">
                  <a:moveTo>
                    <a:pt x="203200" y="0"/>
                  </a:moveTo>
                  <a:lnTo>
                    <a:pt x="20116800" y="0"/>
                  </a:lnTo>
                  <a:cubicBezTo>
                    <a:pt x="20229024" y="0"/>
                    <a:pt x="20320000" y="90976"/>
                    <a:pt x="20320000" y="203200"/>
                  </a:cubicBezTo>
                  <a:lnTo>
                    <a:pt x="20320000" y="1828800"/>
                  </a:lnTo>
                  <a:cubicBezTo>
                    <a:pt x="20320000" y="1941024"/>
                    <a:pt x="20229024" y="2032000"/>
                    <a:pt x="20116800" y="2032000"/>
                  </a:cubicBezTo>
                  <a:lnTo>
                    <a:pt x="203200" y="2032000"/>
                  </a:lnTo>
                  <a:cubicBezTo>
                    <a:pt x="90976" y="2032000"/>
                    <a:pt x="0" y="1941024"/>
                    <a:pt x="0" y="1828800"/>
                  </a:cubicBezTo>
                  <a:lnTo>
                    <a:pt x="0" y="203200"/>
                  </a:ln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EEF3FA"/>
            </a:solidFill>
          </p:spPr>
        </p:sp>
      </p:grpSp>
      <p:grpSp>
        <p:nvGrpSpPr>
          <p:cNvPr name="Group 13" id="13"/>
          <p:cNvGrpSpPr/>
          <p:nvPr/>
        </p:nvGrpSpPr>
        <p:grpSpPr>
          <a:xfrm rot="0">
            <a:off x="1524000" y="3429000"/>
            <a:ext cx="76200" cy="1524000"/>
            <a:chOff x="0" y="0"/>
            <a:chExt cx="101600" cy="20320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01600" cy="2032000"/>
            </a:xfrm>
            <a:custGeom>
              <a:avLst/>
              <a:gdLst/>
              <a:ahLst/>
              <a:cxnLst/>
              <a:rect r="r" b="b" t="t" l="l"/>
              <a:pathLst>
                <a:path h="2032000" w="101600">
                  <a:moveTo>
                    <a:pt x="0" y="0"/>
                  </a:moveTo>
                  <a:lnTo>
                    <a:pt x="101600" y="0"/>
                  </a:lnTo>
                  <a:lnTo>
                    <a:pt x="101600" y="2032000"/>
                  </a:lnTo>
                  <a:lnTo>
                    <a:pt x="0" y="2032000"/>
                  </a:ln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15" id="15"/>
          <p:cNvSpPr txBox="true"/>
          <p:nvPr/>
        </p:nvSpPr>
        <p:spPr>
          <a:xfrm rot="0">
            <a:off x="1905000" y="3857625"/>
            <a:ext cx="13335000" cy="284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b="true" sz="2199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Satisfaction Rankings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905000" y="4286250"/>
            <a:ext cx="13335000" cy="266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6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6B7B8F"/>
                </a:solidFill>
                <a:latin typeface="Inter"/>
                <a:ea typeface="Inter"/>
                <a:cs typeface="Inter"/>
                <a:sym typeface="Inter"/>
              </a:rPr>
              <a:t>Compare user satisfaction scores (Likert scale) between groups.</a:t>
            </a:r>
          </a:p>
        </p:txBody>
      </p:sp>
      <p:grpSp>
        <p:nvGrpSpPr>
          <p:cNvPr name="Group 17" id="17"/>
          <p:cNvGrpSpPr/>
          <p:nvPr/>
        </p:nvGrpSpPr>
        <p:grpSpPr>
          <a:xfrm rot="0">
            <a:off x="1524000" y="5334000"/>
            <a:ext cx="15240000" cy="1524000"/>
            <a:chOff x="0" y="0"/>
            <a:chExt cx="20320000" cy="20320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20320000" cy="2032000"/>
            </a:xfrm>
            <a:custGeom>
              <a:avLst/>
              <a:gdLst/>
              <a:ahLst/>
              <a:cxnLst/>
              <a:rect r="r" b="b" t="t" l="l"/>
              <a:pathLst>
                <a:path h="2032000" w="20320000">
                  <a:moveTo>
                    <a:pt x="203200" y="0"/>
                  </a:moveTo>
                  <a:lnTo>
                    <a:pt x="20116800" y="0"/>
                  </a:lnTo>
                  <a:cubicBezTo>
                    <a:pt x="20229024" y="0"/>
                    <a:pt x="20320000" y="90976"/>
                    <a:pt x="20320000" y="203200"/>
                  </a:cubicBezTo>
                  <a:lnTo>
                    <a:pt x="20320000" y="1828800"/>
                  </a:lnTo>
                  <a:cubicBezTo>
                    <a:pt x="20320000" y="1941024"/>
                    <a:pt x="20229024" y="2032000"/>
                    <a:pt x="20116800" y="2032000"/>
                  </a:cubicBezTo>
                  <a:lnTo>
                    <a:pt x="203200" y="2032000"/>
                  </a:lnTo>
                  <a:cubicBezTo>
                    <a:pt x="90976" y="2032000"/>
                    <a:pt x="0" y="1941024"/>
                    <a:pt x="0" y="1828800"/>
                  </a:cubicBezTo>
                  <a:lnTo>
                    <a:pt x="0" y="203200"/>
                  </a:ln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E8ECF0"/>
            </a:solidFill>
          </p:spPr>
        </p:sp>
      </p:grpSp>
      <p:grpSp>
        <p:nvGrpSpPr>
          <p:cNvPr name="Group 19" id="19"/>
          <p:cNvGrpSpPr/>
          <p:nvPr/>
        </p:nvGrpSpPr>
        <p:grpSpPr>
          <a:xfrm rot="0">
            <a:off x="1524000" y="5334000"/>
            <a:ext cx="76200" cy="1524000"/>
            <a:chOff x="0" y="0"/>
            <a:chExt cx="101600" cy="20320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101600" cy="2032000"/>
            </a:xfrm>
            <a:custGeom>
              <a:avLst/>
              <a:gdLst/>
              <a:ahLst/>
              <a:cxnLst/>
              <a:rect r="r" b="b" t="t" l="l"/>
              <a:pathLst>
                <a:path h="2032000" w="101600">
                  <a:moveTo>
                    <a:pt x="0" y="0"/>
                  </a:moveTo>
                  <a:lnTo>
                    <a:pt x="101600" y="0"/>
                  </a:lnTo>
                  <a:lnTo>
                    <a:pt x="101600" y="2032000"/>
                  </a:lnTo>
                  <a:lnTo>
                    <a:pt x="0" y="2032000"/>
                  </a:ln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21" id="21"/>
          <p:cNvSpPr txBox="true"/>
          <p:nvPr/>
        </p:nvSpPr>
        <p:spPr>
          <a:xfrm rot="0">
            <a:off x="1905000" y="5762625"/>
            <a:ext cx="13335000" cy="284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b="true" sz="2199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Navigation Usability Scores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905000" y="6191250"/>
            <a:ext cx="13335000" cy="266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6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6B7B8F"/>
                </a:solidFill>
                <a:latin typeface="Inter"/>
                <a:ea typeface="Inter"/>
                <a:cs typeface="Inter"/>
                <a:sym typeface="Inter"/>
              </a:rPr>
              <a:t>Is task completion difficulty different across navigation layouts?</a:t>
            </a:r>
          </a:p>
        </p:txBody>
      </p:sp>
      <p:grpSp>
        <p:nvGrpSpPr>
          <p:cNvPr name="Group 23" id="23"/>
          <p:cNvGrpSpPr/>
          <p:nvPr/>
        </p:nvGrpSpPr>
        <p:grpSpPr>
          <a:xfrm rot="0">
            <a:off x="1524000" y="7239000"/>
            <a:ext cx="15240000" cy="1524000"/>
            <a:chOff x="0" y="0"/>
            <a:chExt cx="20320000" cy="203200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20320000" cy="2032000"/>
            </a:xfrm>
            <a:custGeom>
              <a:avLst/>
              <a:gdLst/>
              <a:ahLst/>
              <a:cxnLst/>
              <a:rect r="r" b="b" t="t" l="l"/>
              <a:pathLst>
                <a:path h="2032000" w="20320000">
                  <a:moveTo>
                    <a:pt x="203200" y="0"/>
                  </a:moveTo>
                  <a:lnTo>
                    <a:pt x="20116800" y="0"/>
                  </a:lnTo>
                  <a:cubicBezTo>
                    <a:pt x="20229024" y="0"/>
                    <a:pt x="20320000" y="90976"/>
                    <a:pt x="20320000" y="203200"/>
                  </a:cubicBezTo>
                  <a:lnTo>
                    <a:pt x="20320000" y="1828800"/>
                  </a:lnTo>
                  <a:cubicBezTo>
                    <a:pt x="20320000" y="1941024"/>
                    <a:pt x="20229024" y="2032000"/>
                    <a:pt x="20116800" y="2032000"/>
                  </a:cubicBezTo>
                  <a:lnTo>
                    <a:pt x="203200" y="2032000"/>
                  </a:lnTo>
                  <a:cubicBezTo>
                    <a:pt x="90976" y="2032000"/>
                    <a:pt x="0" y="1941024"/>
                    <a:pt x="0" y="1828800"/>
                  </a:cubicBezTo>
                  <a:lnTo>
                    <a:pt x="0" y="203200"/>
                  </a:ln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EEF3FA"/>
            </a:solidFill>
          </p:spPr>
        </p:sp>
      </p:grpSp>
      <p:grpSp>
        <p:nvGrpSpPr>
          <p:cNvPr name="Group 25" id="25"/>
          <p:cNvGrpSpPr/>
          <p:nvPr/>
        </p:nvGrpSpPr>
        <p:grpSpPr>
          <a:xfrm rot="0">
            <a:off x="1524000" y="7239000"/>
            <a:ext cx="76200" cy="1524000"/>
            <a:chOff x="0" y="0"/>
            <a:chExt cx="101600" cy="2032000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101600" cy="2032000"/>
            </a:xfrm>
            <a:custGeom>
              <a:avLst/>
              <a:gdLst/>
              <a:ahLst/>
              <a:cxnLst/>
              <a:rect r="r" b="b" t="t" l="l"/>
              <a:pathLst>
                <a:path h="2032000" w="101600">
                  <a:moveTo>
                    <a:pt x="0" y="0"/>
                  </a:moveTo>
                  <a:lnTo>
                    <a:pt x="101600" y="0"/>
                  </a:lnTo>
                  <a:lnTo>
                    <a:pt x="101600" y="2032000"/>
                  </a:lnTo>
                  <a:lnTo>
                    <a:pt x="0" y="2032000"/>
                  </a:ln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27" id="27"/>
          <p:cNvSpPr txBox="true"/>
          <p:nvPr/>
        </p:nvSpPr>
        <p:spPr>
          <a:xfrm rot="0">
            <a:off x="1905000" y="7667625"/>
            <a:ext cx="13335000" cy="284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b="true" sz="2199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Accessibility Ratings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1905000" y="8096250"/>
            <a:ext cx="13335000" cy="266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6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6B7B8F"/>
                </a:solidFill>
                <a:latin typeface="Inter"/>
                <a:ea typeface="Inter"/>
                <a:cs typeface="Inter"/>
                <a:sym typeface="Inter"/>
              </a:rPr>
              <a:t>Compare accessibility scores across different device categories.</a:t>
            </a:r>
          </a:p>
        </p:txBody>
      </p:sp>
    </p:spTree>
  </p:cSld>
  <p:clrMapOvr>
    <a:masterClrMapping/>
  </p:clrMapOvr>
</p:sld>
</file>

<file path=ppt/slides/slide37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952500"/>
            <a:chOff x="0" y="0"/>
            <a:chExt cx="24384000" cy="127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143000" y="247650"/>
            <a:ext cx="15240000" cy="462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32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Practical Session: Excel for Chi-Square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143000" y="1323975"/>
            <a:ext cx="1524000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6B7B8F"/>
                </a:solidFill>
                <a:latin typeface="Inter"/>
                <a:ea typeface="Inter"/>
                <a:cs typeface="Inter"/>
                <a:sym typeface="Inter"/>
              </a:rPr>
              <a:t>Tools and techniques for hands-on Chi-Square analysis in Excel: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524000" y="2095500"/>
            <a:ext cx="15240000" cy="1047750"/>
            <a:chOff x="0" y="0"/>
            <a:chExt cx="20320000" cy="13970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0320000" cy="1397000"/>
            </a:xfrm>
            <a:custGeom>
              <a:avLst/>
              <a:gdLst/>
              <a:ahLst/>
              <a:cxnLst/>
              <a:rect r="r" b="b" t="t" l="l"/>
              <a:pathLst>
                <a:path h="1397000" w="20320000">
                  <a:moveTo>
                    <a:pt x="139700" y="0"/>
                  </a:moveTo>
                  <a:lnTo>
                    <a:pt x="20180300" y="0"/>
                  </a:lnTo>
                  <a:cubicBezTo>
                    <a:pt x="20257455" y="0"/>
                    <a:pt x="20320000" y="62546"/>
                    <a:pt x="20320000" y="139700"/>
                  </a:cubicBezTo>
                  <a:lnTo>
                    <a:pt x="20320000" y="1257300"/>
                  </a:lnTo>
                  <a:cubicBezTo>
                    <a:pt x="20320000" y="1334454"/>
                    <a:pt x="20257455" y="1397000"/>
                    <a:pt x="20180300" y="1397000"/>
                  </a:cubicBezTo>
                  <a:lnTo>
                    <a:pt x="139700" y="1397000"/>
                  </a:lnTo>
                  <a:cubicBezTo>
                    <a:pt x="62546" y="1397000"/>
                    <a:pt x="0" y="1334454"/>
                    <a:pt x="0" y="1257300"/>
                  </a:cubicBezTo>
                  <a:lnTo>
                    <a:pt x="0" y="139700"/>
                  </a:lnTo>
                  <a:cubicBezTo>
                    <a:pt x="0" y="62546"/>
                    <a:pt x="62546" y="0"/>
                    <a:pt x="139700" y="0"/>
                  </a:cubicBezTo>
                  <a:close/>
                </a:path>
              </a:pathLst>
            </a:custGeom>
            <a:solidFill>
              <a:srgbClr val="E8ECF0"/>
            </a:solidFill>
          </p:spPr>
        </p:sp>
      </p:grpSp>
      <p:sp>
        <p:nvSpPr>
          <p:cNvPr name="TextBox 8" id="8"/>
          <p:cNvSpPr txBox="true"/>
          <p:nvPr/>
        </p:nvSpPr>
        <p:spPr>
          <a:xfrm rot="0">
            <a:off x="1905000" y="2362200"/>
            <a:ext cx="13335000" cy="269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00"/>
              </a:lnSpc>
              <a:spcBef>
                <a:spcPct val="0"/>
              </a:spcBef>
            </a:pPr>
            <a:r>
              <a:rPr lang="en-US" b="true" sz="2000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1. Frequency Tables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905000" y="2705100"/>
            <a:ext cx="13335000" cy="266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4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Use COUNTIF to count occurrences per category</a:t>
            </a:r>
          </a:p>
        </p:txBody>
      </p:sp>
      <p:grpSp>
        <p:nvGrpSpPr>
          <p:cNvPr name="Group 10" id="10"/>
          <p:cNvGrpSpPr/>
          <p:nvPr/>
        </p:nvGrpSpPr>
        <p:grpSpPr>
          <a:xfrm rot="0">
            <a:off x="1524000" y="3429000"/>
            <a:ext cx="15240000" cy="1047750"/>
            <a:chOff x="0" y="0"/>
            <a:chExt cx="20320000" cy="13970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20320000" cy="1397000"/>
            </a:xfrm>
            <a:custGeom>
              <a:avLst/>
              <a:gdLst/>
              <a:ahLst/>
              <a:cxnLst/>
              <a:rect r="r" b="b" t="t" l="l"/>
              <a:pathLst>
                <a:path h="1397000" w="20320000">
                  <a:moveTo>
                    <a:pt x="139700" y="0"/>
                  </a:moveTo>
                  <a:lnTo>
                    <a:pt x="20180300" y="0"/>
                  </a:lnTo>
                  <a:cubicBezTo>
                    <a:pt x="20257455" y="0"/>
                    <a:pt x="20320000" y="62546"/>
                    <a:pt x="20320000" y="139700"/>
                  </a:cubicBezTo>
                  <a:lnTo>
                    <a:pt x="20320000" y="1257300"/>
                  </a:lnTo>
                  <a:cubicBezTo>
                    <a:pt x="20320000" y="1334454"/>
                    <a:pt x="20257455" y="1397000"/>
                    <a:pt x="20180300" y="1397000"/>
                  </a:cubicBezTo>
                  <a:lnTo>
                    <a:pt x="139700" y="1397000"/>
                  </a:lnTo>
                  <a:cubicBezTo>
                    <a:pt x="62546" y="1397000"/>
                    <a:pt x="0" y="1334454"/>
                    <a:pt x="0" y="1257300"/>
                  </a:cubicBezTo>
                  <a:lnTo>
                    <a:pt x="0" y="139700"/>
                  </a:lnTo>
                  <a:cubicBezTo>
                    <a:pt x="0" y="62546"/>
                    <a:pt x="62546" y="0"/>
                    <a:pt x="139700" y="0"/>
                  </a:cubicBezTo>
                  <a:close/>
                </a:path>
              </a:pathLst>
            </a:custGeom>
            <a:solidFill>
              <a:srgbClr val="EEF3FA"/>
            </a:solidFill>
          </p:spPr>
        </p:sp>
      </p:grpSp>
      <p:sp>
        <p:nvSpPr>
          <p:cNvPr name="TextBox 12" id="12"/>
          <p:cNvSpPr txBox="true"/>
          <p:nvPr/>
        </p:nvSpPr>
        <p:spPr>
          <a:xfrm rot="0">
            <a:off x="1905000" y="3695700"/>
            <a:ext cx="13335000" cy="269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00"/>
              </a:lnSpc>
              <a:spcBef>
                <a:spcPct val="0"/>
              </a:spcBef>
            </a:pPr>
            <a:r>
              <a:rPr lang="en-US" b="true" sz="2000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2. Pivot Tables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905000" y="4038600"/>
            <a:ext cx="13335000" cy="266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4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Cross-tabulate two categorical variables automatically</a:t>
            </a:r>
          </a:p>
        </p:txBody>
      </p:sp>
      <p:grpSp>
        <p:nvGrpSpPr>
          <p:cNvPr name="Group 14" id="14"/>
          <p:cNvGrpSpPr/>
          <p:nvPr/>
        </p:nvGrpSpPr>
        <p:grpSpPr>
          <a:xfrm rot="0">
            <a:off x="1524000" y="4762500"/>
            <a:ext cx="15240000" cy="1047750"/>
            <a:chOff x="0" y="0"/>
            <a:chExt cx="20320000" cy="13970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20320000" cy="1397000"/>
            </a:xfrm>
            <a:custGeom>
              <a:avLst/>
              <a:gdLst/>
              <a:ahLst/>
              <a:cxnLst/>
              <a:rect r="r" b="b" t="t" l="l"/>
              <a:pathLst>
                <a:path h="1397000" w="20320000">
                  <a:moveTo>
                    <a:pt x="139700" y="0"/>
                  </a:moveTo>
                  <a:lnTo>
                    <a:pt x="20180300" y="0"/>
                  </a:lnTo>
                  <a:cubicBezTo>
                    <a:pt x="20257455" y="0"/>
                    <a:pt x="20320000" y="62546"/>
                    <a:pt x="20320000" y="139700"/>
                  </a:cubicBezTo>
                  <a:lnTo>
                    <a:pt x="20320000" y="1257300"/>
                  </a:lnTo>
                  <a:cubicBezTo>
                    <a:pt x="20320000" y="1334454"/>
                    <a:pt x="20257455" y="1397000"/>
                    <a:pt x="20180300" y="1397000"/>
                  </a:cubicBezTo>
                  <a:lnTo>
                    <a:pt x="139700" y="1397000"/>
                  </a:lnTo>
                  <a:cubicBezTo>
                    <a:pt x="62546" y="1397000"/>
                    <a:pt x="0" y="1334454"/>
                    <a:pt x="0" y="1257300"/>
                  </a:cubicBezTo>
                  <a:lnTo>
                    <a:pt x="0" y="139700"/>
                  </a:lnTo>
                  <a:cubicBezTo>
                    <a:pt x="0" y="62546"/>
                    <a:pt x="62546" y="0"/>
                    <a:pt x="139700" y="0"/>
                  </a:cubicBezTo>
                  <a:close/>
                </a:path>
              </a:pathLst>
            </a:custGeom>
            <a:solidFill>
              <a:srgbClr val="E8ECF0"/>
            </a:solidFill>
          </p:spPr>
        </p:sp>
      </p:grpSp>
      <p:sp>
        <p:nvSpPr>
          <p:cNvPr name="TextBox 16" id="16"/>
          <p:cNvSpPr txBox="true"/>
          <p:nvPr/>
        </p:nvSpPr>
        <p:spPr>
          <a:xfrm rot="0">
            <a:off x="1905000" y="5029200"/>
            <a:ext cx="13335000" cy="269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00"/>
              </a:lnSpc>
              <a:spcBef>
                <a:spcPct val="0"/>
              </a:spcBef>
            </a:pPr>
            <a:r>
              <a:rPr lang="en-US" b="true" sz="2000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3. Expected Frequencies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905000" y="5372100"/>
            <a:ext cx="13335000" cy="266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4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Calculate using: (Row Total x Col Total) / Grand Total</a:t>
            </a:r>
          </a:p>
        </p:txBody>
      </p:sp>
      <p:grpSp>
        <p:nvGrpSpPr>
          <p:cNvPr name="Group 18" id="18"/>
          <p:cNvGrpSpPr/>
          <p:nvPr/>
        </p:nvGrpSpPr>
        <p:grpSpPr>
          <a:xfrm rot="0">
            <a:off x="1524000" y="6096000"/>
            <a:ext cx="15240000" cy="1047750"/>
            <a:chOff x="0" y="0"/>
            <a:chExt cx="20320000" cy="13970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20320000" cy="1397000"/>
            </a:xfrm>
            <a:custGeom>
              <a:avLst/>
              <a:gdLst/>
              <a:ahLst/>
              <a:cxnLst/>
              <a:rect r="r" b="b" t="t" l="l"/>
              <a:pathLst>
                <a:path h="1397000" w="20320000">
                  <a:moveTo>
                    <a:pt x="139700" y="0"/>
                  </a:moveTo>
                  <a:lnTo>
                    <a:pt x="20180300" y="0"/>
                  </a:lnTo>
                  <a:cubicBezTo>
                    <a:pt x="20257455" y="0"/>
                    <a:pt x="20320000" y="62546"/>
                    <a:pt x="20320000" y="139700"/>
                  </a:cubicBezTo>
                  <a:lnTo>
                    <a:pt x="20320000" y="1257300"/>
                  </a:lnTo>
                  <a:cubicBezTo>
                    <a:pt x="20320000" y="1334454"/>
                    <a:pt x="20257455" y="1397000"/>
                    <a:pt x="20180300" y="1397000"/>
                  </a:cubicBezTo>
                  <a:lnTo>
                    <a:pt x="139700" y="1397000"/>
                  </a:lnTo>
                  <a:cubicBezTo>
                    <a:pt x="62546" y="1397000"/>
                    <a:pt x="0" y="1334454"/>
                    <a:pt x="0" y="1257300"/>
                  </a:cubicBezTo>
                  <a:lnTo>
                    <a:pt x="0" y="139700"/>
                  </a:lnTo>
                  <a:cubicBezTo>
                    <a:pt x="0" y="62546"/>
                    <a:pt x="62546" y="0"/>
                    <a:pt x="139700" y="0"/>
                  </a:cubicBezTo>
                  <a:close/>
                </a:path>
              </a:pathLst>
            </a:custGeom>
            <a:solidFill>
              <a:srgbClr val="EEF3FA"/>
            </a:solidFill>
          </p:spPr>
        </p:sp>
      </p:grpSp>
      <p:sp>
        <p:nvSpPr>
          <p:cNvPr name="TextBox 20" id="20"/>
          <p:cNvSpPr txBox="true"/>
          <p:nvPr/>
        </p:nvSpPr>
        <p:spPr>
          <a:xfrm rot="0">
            <a:off x="1905000" y="6362700"/>
            <a:ext cx="13335000" cy="269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00"/>
              </a:lnSpc>
              <a:spcBef>
                <a:spcPct val="0"/>
              </a:spcBef>
            </a:pPr>
            <a:r>
              <a:rPr lang="en-US" b="true" sz="2000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4. Chi-Square Calculation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905000" y="6705600"/>
            <a:ext cx="13335000" cy="266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4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Use CHISQ.TEST() function for p-value directly</a:t>
            </a:r>
          </a:p>
        </p:txBody>
      </p:sp>
      <p:grpSp>
        <p:nvGrpSpPr>
          <p:cNvPr name="Group 22" id="22"/>
          <p:cNvGrpSpPr/>
          <p:nvPr/>
        </p:nvGrpSpPr>
        <p:grpSpPr>
          <a:xfrm rot="0">
            <a:off x="1524000" y="7429500"/>
            <a:ext cx="15240000" cy="1047750"/>
            <a:chOff x="0" y="0"/>
            <a:chExt cx="20320000" cy="139700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20320000" cy="1397000"/>
            </a:xfrm>
            <a:custGeom>
              <a:avLst/>
              <a:gdLst/>
              <a:ahLst/>
              <a:cxnLst/>
              <a:rect r="r" b="b" t="t" l="l"/>
              <a:pathLst>
                <a:path h="1397000" w="20320000">
                  <a:moveTo>
                    <a:pt x="139700" y="0"/>
                  </a:moveTo>
                  <a:lnTo>
                    <a:pt x="20180300" y="0"/>
                  </a:lnTo>
                  <a:cubicBezTo>
                    <a:pt x="20257455" y="0"/>
                    <a:pt x="20320000" y="62546"/>
                    <a:pt x="20320000" y="139700"/>
                  </a:cubicBezTo>
                  <a:lnTo>
                    <a:pt x="20320000" y="1257300"/>
                  </a:lnTo>
                  <a:cubicBezTo>
                    <a:pt x="20320000" y="1334454"/>
                    <a:pt x="20257455" y="1397000"/>
                    <a:pt x="20180300" y="1397000"/>
                  </a:cubicBezTo>
                  <a:lnTo>
                    <a:pt x="139700" y="1397000"/>
                  </a:lnTo>
                  <a:cubicBezTo>
                    <a:pt x="62546" y="1397000"/>
                    <a:pt x="0" y="1334454"/>
                    <a:pt x="0" y="1257300"/>
                  </a:cubicBezTo>
                  <a:lnTo>
                    <a:pt x="0" y="139700"/>
                  </a:lnTo>
                  <a:cubicBezTo>
                    <a:pt x="0" y="62546"/>
                    <a:pt x="62546" y="0"/>
                    <a:pt x="139700" y="0"/>
                  </a:cubicBezTo>
                  <a:close/>
                </a:path>
              </a:pathLst>
            </a:custGeom>
            <a:solidFill>
              <a:srgbClr val="E8ECF0"/>
            </a:solidFill>
          </p:spPr>
        </p:sp>
      </p:grpSp>
      <p:sp>
        <p:nvSpPr>
          <p:cNvPr name="TextBox 24" id="24"/>
          <p:cNvSpPr txBox="true"/>
          <p:nvPr/>
        </p:nvSpPr>
        <p:spPr>
          <a:xfrm rot="0">
            <a:off x="1905000" y="7696200"/>
            <a:ext cx="13335000" cy="269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00"/>
              </a:lnSpc>
              <a:spcBef>
                <a:spcPct val="0"/>
              </a:spcBef>
            </a:pPr>
            <a:r>
              <a:rPr lang="en-US" b="true" sz="2000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5. Interpretation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1905000" y="8039100"/>
            <a:ext cx="13335000" cy="266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040"/>
              </a:lnSpc>
              <a:spcBef>
                <a:spcPct val="0"/>
              </a:spcBef>
            </a:pPr>
            <a:r>
              <a:rPr lang="en-US" sz="17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Compare p-value output to significance level (0.05)</a:t>
            </a:r>
          </a:p>
        </p:txBody>
      </p:sp>
      <p:grpSp>
        <p:nvGrpSpPr>
          <p:cNvPr name="Group 26" id="26"/>
          <p:cNvGrpSpPr/>
          <p:nvPr/>
        </p:nvGrpSpPr>
        <p:grpSpPr>
          <a:xfrm rot="0">
            <a:off x="1524000" y="8953500"/>
            <a:ext cx="15240000" cy="571500"/>
            <a:chOff x="0" y="0"/>
            <a:chExt cx="20320000" cy="76200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0" y="0"/>
              <a:ext cx="20320000" cy="762000"/>
            </a:xfrm>
            <a:custGeom>
              <a:avLst/>
              <a:gdLst/>
              <a:ahLst/>
              <a:cxnLst/>
              <a:rect r="r" b="b" t="t" l="l"/>
              <a:pathLst>
                <a:path h="762000" w="20320000">
                  <a:moveTo>
                    <a:pt x="76200" y="0"/>
                  </a:moveTo>
                  <a:lnTo>
                    <a:pt x="20243800" y="0"/>
                  </a:lnTo>
                  <a:cubicBezTo>
                    <a:pt x="20285884" y="0"/>
                    <a:pt x="20320000" y="34116"/>
                    <a:pt x="20320000" y="76200"/>
                  </a:cubicBezTo>
                  <a:lnTo>
                    <a:pt x="20320000" y="685800"/>
                  </a:lnTo>
                  <a:cubicBezTo>
                    <a:pt x="20320000" y="727884"/>
                    <a:pt x="20285884" y="762000"/>
                    <a:pt x="20243800" y="762000"/>
                  </a:cubicBezTo>
                  <a:lnTo>
                    <a:pt x="76200" y="762000"/>
                  </a:lnTo>
                  <a:cubicBezTo>
                    <a:pt x="34116" y="762000"/>
                    <a:pt x="0" y="727884"/>
                    <a:pt x="0" y="685800"/>
                  </a:cubicBezTo>
                  <a:lnTo>
                    <a:pt x="0" y="76200"/>
                  </a:lnTo>
                  <a:cubicBezTo>
                    <a:pt x="0" y="34116"/>
                    <a:pt x="34116" y="0"/>
                    <a:pt x="76200" y="0"/>
                  </a:cubicBez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28" id="28"/>
          <p:cNvSpPr txBox="true"/>
          <p:nvPr/>
        </p:nvSpPr>
        <p:spPr>
          <a:xfrm rot="0">
            <a:off x="2476500" y="9124950"/>
            <a:ext cx="13335000" cy="245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FFFFFF"/>
                </a:solidFill>
                <a:latin typeface="Inter"/>
                <a:ea typeface="Inter"/>
                <a:cs typeface="Inter"/>
                <a:sym typeface="Inter"/>
              </a:rPr>
              <a:t>Key Excel Functions: COUNTIF, CHISQ.TEST, Pivot Table</a:t>
            </a:r>
          </a:p>
        </p:txBody>
      </p:sp>
    </p:spTree>
  </p:cSld>
  <p:clrMapOvr>
    <a:masterClrMapping/>
  </p:clrMapOvr>
</p:sld>
</file>

<file path=ppt/slides/slide38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952500"/>
            <a:chOff x="0" y="0"/>
            <a:chExt cx="24384000" cy="127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143000" y="247650"/>
            <a:ext cx="15240000" cy="462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32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Common Mistakes to Avoid</a:t>
            </a:r>
          </a:p>
        </p:txBody>
      </p:sp>
      <p:grpSp>
        <p:nvGrpSpPr>
          <p:cNvPr name="Group 5" id="5"/>
          <p:cNvGrpSpPr/>
          <p:nvPr/>
        </p:nvGrpSpPr>
        <p:grpSpPr>
          <a:xfrm rot="0">
            <a:off x="1524000" y="1524000"/>
            <a:ext cx="15240000" cy="1524000"/>
            <a:chOff x="0" y="0"/>
            <a:chExt cx="20320000" cy="20320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0320000" cy="2032000"/>
            </a:xfrm>
            <a:custGeom>
              <a:avLst/>
              <a:gdLst/>
              <a:ahLst/>
              <a:cxnLst/>
              <a:rect r="r" b="b" t="t" l="l"/>
              <a:pathLst>
                <a:path h="2032000" w="20320000">
                  <a:moveTo>
                    <a:pt x="203200" y="0"/>
                  </a:moveTo>
                  <a:lnTo>
                    <a:pt x="20116800" y="0"/>
                  </a:lnTo>
                  <a:cubicBezTo>
                    <a:pt x="20229024" y="0"/>
                    <a:pt x="20320000" y="90976"/>
                    <a:pt x="20320000" y="203200"/>
                  </a:cubicBezTo>
                  <a:lnTo>
                    <a:pt x="20320000" y="1828800"/>
                  </a:lnTo>
                  <a:cubicBezTo>
                    <a:pt x="20320000" y="1941024"/>
                    <a:pt x="20229024" y="2032000"/>
                    <a:pt x="20116800" y="2032000"/>
                  </a:cubicBezTo>
                  <a:lnTo>
                    <a:pt x="203200" y="2032000"/>
                  </a:lnTo>
                  <a:cubicBezTo>
                    <a:pt x="90976" y="2032000"/>
                    <a:pt x="0" y="1941024"/>
                    <a:pt x="0" y="1828800"/>
                  </a:cubicBezTo>
                  <a:lnTo>
                    <a:pt x="0" y="203200"/>
                  </a:ln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FFF3E0"/>
            </a:solidFill>
          </p:spPr>
        </p:sp>
      </p:grpSp>
      <p:grpSp>
        <p:nvGrpSpPr>
          <p:cNvPr name="Group 7" id="7"/>
          <p:cNvGrpSpPr/>
          <p:nvPr/>
        </p:nvGrpSpPr>
        <p:grpSpPr>
          <a:xfrm rot="0">
            <a:off x="1524000" y="1524000"/>
            <a:ext cx="76200" cy="1524000"/>
            <a:chOff x="0" y="0"/>
            <a:chExt cx="101600" cy="20320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01600" cy="2032000"/>
            </a:xfrm>
            <a:custGeom>
              <a:avLst/>
              <a:gdLst/>
              <a:ahLst/>
              <a:cxnLst/>
              <a:rect r="r" b="b" t="t" l="l"/>
              <a:pathLst>
                <a:path h="2032000" w="101600">
                  <a:moveTo>
                    <a:pt x="0" y="0"/>
                  </a:moveTo>
                  <a:lnTo>
                    <a:pt x="101600" y="0"/>
                  </a:lnTo>
                  <a:lnTo>
                    <a:pt x="101600" y="2032000"/>
                  </a:lnTo>
                  <a:lnTo>
                    <a:pt x="0" y="2032000"/>
                  </a:lnTo>
                  <a:close/>
                </a:path>
              </a:pathLst>
            </a:custGeom>
            <a:solidFill>
              <a:srgbClr val="E65100"/>
            </a:solidFill>
          </p:spPr>
        </p:sp>
      </p:grpSp>
      <p:sp>
        <p:nvSpPr>
          <p:cNvPr name="TextBox 9" id="9"/>
          <p:cNvSpPr txBox="true"/>
          <p:nvPr/>
        </p:nvSpPr>
        <p:spPr>
          <a:xfrm rot="0">
            <a:off x="1905000" y="1857375"/>
            <a:ext cx="13335000" cy="284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b="true" sz="2199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Using Chi-Square for Numerical Data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905000" y="2266950"/>
            <a:ext cx="13335000" cy="291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4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Chi-Square is ONLY for categorical variables. Use t-test or ANOVA for numerical data.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1524000" y="3429000"/>
            <a:ext cx="15240000" cy="1524000"/>
            <a:chOff x="0" y="0"/>
            <a:chExt cx="20320000" cy="20320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20320000" cy="2032000"/>
            </a:xfrm>
            <a:custGeom>
              <a:avLst/>
              <a:gdLst/>
              <a:ahLst/>
              <a:cxnLst/>
              <a:rect r="r" b="b" t="t" l="l"/>
              <a:pathLst>
                <a:path h="2032000" w="20320000">
                  <a:moveTo>
                    <a:pt x="203200" y="0"/>
                  </a:moveTo>
                  <a:lnTo>
                    <a:pt x="20116800" y="0"/>
                  </a:lnTo>
                  <a:cubicBezTo>
                    <a:pt x="20229024" y="0"/>
                    <a:pt x="20320000" y="90976"/>
                    <a:pt x="20320000" y="203200"/>
                  </a:cubicBezTo>
                  <a:lnTo>
                    <a:pt x="20320000" y="1828800"/>
                  </a:lnTo>
                  <a:cubicBezTo>
                    <a:pt x="20320000" y="1941024"/>
                    <a:pt x="20229024" y="2032000"/>
                    <a:pt x="20116800" y="2032000"/>
                  </a:cubicBezTo>
                  <a:lnTo>
                    <a:pt x="203200" y="2032000"/>
                  </a:lnTo>
                  <a:cubicBezTo>
                    <a:pt x="90976" y="2032000"/>
                    <a:pt x="0" y="1941024"/>
                    <a:pt x="0" y="1828800"/>
                  </a:cubicBezTo>
                  <a:lnTo>
                    <a:pt x="0" y="203200"/>
                  </a:ln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E8ECF0"/>
            </a:solidFill>
          </p:spPr>
        </p:sp>
      </p:grpSp>
      <p:grpSp>
        <p:nvGrpSpPr>
          <p:cNvPr name="Group 13" id="13"/>
          <p:cNvGrpSpPr/>
          <p:nvPr/>
        </p:nvGrpSpPr>
        <p:grpSpPr>
          <a:xfrm rot="0">
            <a:off x="1524000" y="3429000"/>
            <a:ext cx="76200" cy="1524000"/>
            <a:chOff x="0" y="0"/>
            <a:chExt cx="101600" cy="20320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01600" cy="2032000"/>
            </a:xfrm>
            <a:custGeom>
              <a:avLst/>
              <a:gdLst/>
              <a:ahLst/>
              <a:cxnLst/>
              <a:rect r="r" b="b" t="t" l="l"/>
              <a:pathLst>
                <a:path h="2032000" w="101600">
                  <a:moveTo>
                    <a:pt x="0" y="0"/>
                  </a:moveTo>
                  <a:lnTo>
                    <a:pt x="101600" y="0"/>
                  </a:lnTo>
                  <a:lnTo>
                    <a:pt x="101600" y="2032000"/>
                  </a:lnTo>
                  <a:lnTo>
                    <a:pt x="0" y="2032000"/>
                  </a:lnTo>
                  <a:close/>
                </a:path>
              </a:pathLst>
            </a:custGeom>
            <a:solidFill>
              <a:srgbClr val="E65100"/>
            </a:solidFill>
          </p:spPr>
        </p:sp>
      </p:grpSp>
      <p:sp>
        <p:nvSpPr>
          <p:cNvPr name="TextBox 15" id="15"/>
          <p:cNvSpPr txBox="true"/>
          <p:nvPr/>
        </p:nvSpPr>
        <p:spPr>
          <a:xfrm rot="0">
            <a:off x="1905000" y="3762375"/>
            <a:ext cx="13335000" cy="284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b="true" sz="2199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Ignoring Assumptions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905000" y="4171950"/>
            <a:ext cx="13335000" cy="291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4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Always check expected frequencies (must be &gt;= 5) and independence of observations.</a:t>
            </a:r>
          </a:p>
        </p:txBody>
      </p:sp>
      <p:grpSp>
        <p:nvGrpSpPr>
          <p:cNvPr name="Group 17" id="17"/>
          <p:cNvGrpSpPr/>
          <p:nvPr/>
        </p:nvGrpSpPr>
        <p:grpSpPr>
          <a:xfrm rot="0">
            <a:off x="1524000" y="5334000"/>
            <a:ext cx="15240000" cy="1524000"/>
            <a:chOff x="0" y="0"/>
            <a:chExt cx="20320000" cy="20320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20320000" cy="2032000"/>
            </a:xfrm>
            <a:custGeom>
              <a:avLst/>
              <a:gdLst/>
              <a:ahLst/>
              <a:cxnLst/>
              <a:rect r="r" b="b" t="t" l="l"/>
              <a:pathLst>
                <a:path h="2032000" w="20320000">
                  <a:moveTo>
                    <a:pt x="203200" y="0"/>
                  </a:moveTo>
                  <a:lnTo>
                    <a:pt x="20116800" y="0"/>
                  </a:lnTo>
                  <a:cubicBezTo>
                    <a:pt x="20229024" y="0"/>
                    <a:pt x="20320000" y="90976"/>
                    <a:pt x="20320000" y="203200"/>
                  </a:cubicBezTo>
                  <a:lnTo>
                    <a:pt x="20320000" y="1828800"/>
                  </a:lnTo>
                  <a:cubicBezTo>
                    <a:pt x="20320000" y="1941024"/>
                    <a:pt x="20229024" y="2032000"/>
                    <a:pt x="20116800" y="2032000"/>
                  </a:cubicBezTo>
                  <a:lnTo>
                    <a:pt x="203200" y="2032000"/>
                  </a:lnTo>
                  <a:cubicBezTo>
                    <a:pt x="90976" y="2032000"/>
                    <a:pt x="0" y="1941024"/>
                    <a:pt x="0" y="1828800"/>
                  </a:cubicBezTo>
                  <a:lnTo>
                    <a:pt x="0" y="203200"/>
                  </a:ln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FFF3E0"/>
            </a:solidFill>
          </p:spPr>
        </p:sp>
      </p:grpSp>
      <p:grpSp>
        <p:nvGrpSpPr>
          <p:cNvPr name="Group 19" id="19"/>
          <p:cNvGrpSpPr/>
          <p:nvPr/>
        </p:nvGrpSpPr>
        <p:grpSpPr>
          <a:xfrm rot="0">
            <a:off x="1524000" y="5334000"/>
            <a:ext cx="76200" cy="1524000"/>
            <a:chOff x="0" y="0"/>
            <a:chExt cx="101600" cy="20320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101600" cy="2032000"/>
            </a:xfrm>
            <a:custGeom>
              <a:avLst/>
              <a:gdLst/>
              <a:ahLst/>
              <a:cxnLst/>
              <a:rect r="r" b="b" t="t" l="l"/>
              <a:pathLst>
                <a:path h="2032000" w="101600">
                  <a:moveTo>
                    <a:pt x="0" y="0"/>
                  </a:moveTo>
                  <a:lnTo>
                    <a:pt x="101600" y="0"/>
                  </a:lnTo>
                  <a:lnTo>
                    <a:pt x="101600" y="2032000"/>
                  </a:lnTo>
                  <a:lnTo>
                    <a:pt x="0" y="2032000"/>
                  </a:lnTo>
                  <a:close/>
                </a:path>
              </a:pathLst>
            </a:custGeom>
            <a:solidFill>
              <a:srgbClr val="E65100"/>
            </a:solidFill>
          </p:spPr>
        </p:sp>
      </p:grpSp>
      <p:sp>
        <p:nvSpPr>
          <p:cNvPr name="TextBox 21" id="21"/>
          <p:cNvSpPr txBox="true"/>
          <p:nvPr/>
        </p:nvSpPr>
        <p:spPr>
          <a:xfrm rot="0">
            <a:off x="1905000" y="5667375"/>
            <a:ext cx="13335000" cy="284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b="true" sz="2199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Misinterpreting p-values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905000" y="6076950"/>
            <a:ext cx="13335000" cy="291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4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p &lt; 0.05 means significant association, NOT that the effect is large or important.</a:t>
            </a:r>
          </a:p>
        </p:txBody>
      </p:sp>
      <p:grpSp>
        <p:nvGrpSpPr>
          <p:cNvPr name="Group 23" id="23"/>
          <p:cNvGrpSpPr/>
          <p:nvPr/>
        </p:nvGrpSpPr>
        <p:grpSpPr>
          <a:xfrm rot="0">
            <a:off x="1524000" y="7239000"/>
            <a:ext cx="15240000" cy="1524000"/>
            <a:chOff x="0" y="0"/>
            <a:chExt cx="20320000" cy="203200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20320000" cy="2032000"/>
            </a:xfrm>
            <a:custGeom>
              <a:avLst/>
              <a:gdLst/>
              <a:ahLst/>
              <a:cxnLst/>
              <a:rect r="r" b="b" t="t" l="l"/>
              <a:pathLst>
                <a:path h="2032000" w="20320000">
                  <a:moveTo>
                    <a:pt x="203200" y="0"/>
                  </a:moveTo>
                  <a:lnTo>
                    <a:pt x="20116800" y="0"/>
                  </a:lnTo>
                  <a:cubicBezTo>
                    <a:pt x="20229024" y="0"/>
                    <a:pt x="20320000" y="90976"/>
                    <a:pt x="20320000" y="203200"/>
                  </a:cubicBezTo>
                  <a:lnTo>
                    <a:pt x="20320000" y="1828800"/>
                  </a:lnTo>
                  <a:cubicBezTo>
                    <a:pt x="20320000" y="1941024"/>
                    <a:pt x="20229024" y="2032000"/>
                    <a:pt x="20116800" y="2032000"/>
                  </a:cubicBezTo>
                  <a:lnTo>
                    <a:pt x="203200" y="2032000"/>
                  </a:lnTo>
                  <a:cubicBezTo>
                    <a:pt x="90976" y="2032000"/>
                    <a:pt x="0" y="1941024"/>
                    <a:pt x="0" y="1828800"/>
                  </a:cubicBezTo>
                  <a:lnTo>
                    <a:pt x="0" y="203200"/>
                  </a:ln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E8ECF0"/>
            </a:solidFill>
          </p:spPr>
        </p:sp>
      </p:grpSp>
      <p:grpSp>
        <p:nvGrpSpPr>
          <p:cNvPr name="Group 25" id="25"/>
          <p:cNvGrpSpPr/>
          <p:nvPr/>
        </p:nvGrpSpPr>
        <p:grpSpPr>
          <a:xfrm rot="0">
            <a:off x="1524000" y="7239000"/>
            <a:ext cx="76200" cy="1524000"/>
            <a:chOff x="0" y="0"/>
            <a:chExt cx="101600" cy="2032000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101600" cy="2032000"/>
            </a:xfrm>
            <a:custGeom>
              <a:avLst/>
              <a:gdLst/>
              <a:ahLst/>
              <a:cxnLst/>
              <a:rect r="r" b="b" t="t" l="l"/>
              <a:pathLst>
                <a:path h="2032000" w="101600">
                  <a:moveTo>
                    <a:pt x="0" y="0"/>
                  </a:moveTo>
                  <a:lnTo>
                    <a:pt x="101600" y="0"/>
                  </a:lnTo>
                  <a:lnTo>
                    <a:pt x="101600" y="2032000"/>
                  </a:lnTo>
                  <a:lnTo>
                    <a:pt x="0" y="2032000"/>
                  </a:lnTo>
                  <a:close/>
                </a:path>
              </a:pathLst>
            </a:custGeom>
            <a:solidFill>
              <a:srgbClr val="E65100"/>
            </a:solidFill>
          </p:spPr>
        </p:sp>
      </p:grpSp>
      <p:sp>
        <p:nvSpPr>
          <p:cNvPr name="TextBox 27" id="27"/>
          <p:cNvSpPr txBox="true"/>
          <p:nvPr/>
        </p:nvSpPr>
        <p:spPr>
          <a:xfrm rot="0">
            <a:off x="1905000" y="7572375"/>
            <a:ext cx="13335000" cy="284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b="true" sz="2199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Confusing Association with Causation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1905000" y="7981950"/>
            <a:ext cx="13335000" cy="291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34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Chi-Square shows association, NOT cause-and-effect. Correlation is not causation.</a:t>
            </a:r>
          </a:p>
        </p:txBody>
      </p:sp>
    </p:spTree>
  </p:cSld>
  <p:clrMapOvr>
    <a:masterClrMapping/>
  </p:clrMapOvr>
</p:sld>
</file>

<file path=ppt/slides/slide39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952500"/>
            <a:chOff x="0" y="0"/>
            <a:chExt cx="24384000" cy="127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143000" y="247650"/>
            <a:ext cx="15240000" cy="462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32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Statistical Thinking Process</a:t>
            </a:r>
          </a:p>
        </p:txBody>
      </p:sp>
      <p:grpSp>
        <p:nvGrpSpPr>
          <p:cNvPr name="Group 5" id="5"/>
          <p:cNvGrpSpPr/>
          <p:nvPr/>
        </p:nvGrpSpPr>
        <p:grpSpPr>
          <a:xfrm rot="0">
            <a:off x="5810250" y="1524000"/>
            <a:ext cx="6667500" cy="762000"/>
            <a:chOff x="0" y="0"/>
            <a:chExt cx="8890000" cy="10160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890000" cy="1016000"/>
            </a:xfrm>
            <a:custGeom>
              <a:avLst/>
              <a:gdLst/>
              <a:ahLst/>
              <a:cxnLst/>
              <a:rect r="r" b="b" t="t" l="l"/>
              <a:pathLst>
                <a:path h="1016000" w="8890000">
                  <a:moveTo>
                    <a:pt x="101600" y="0"/>
                  </a:moveTo>
                  <a:lnTo>
                    <a:pt x="8788400" y="0"/>
                  </a:lnTo>
                  <a:cubicBezTo>
                    <a:pt x="8844512" y="0"/>
                    <a:pt x="8890000" y="45488"/>
                    <a:pt x="8890000" y="101600"/>
                  </a:cubicBezTo>
                  <a:lnTo>
                    <a:pt x="8890000" y="914400"/>
                  </a:lnTo>
                  <a:cubicBezTo>
                    <a:pt x="8890000" y="970512"/>
                    <a:pt x="8844512" y="1016000"/>
                    <a:pt x="8788400" y="1016000"/>
                  </a:cubicBezTo>
                  <a:lnTo>
                    <a:pt x="101600" y="1016000"/>
                  </a:lnTo>
                  <a:cubicBezTo>
                    <a:pt x="45488" y="1016000"/>
                    <a:pt x="0" y="970512"/>
                    <a:pt x="0" y="914400"/>
                  </a:cubicBezTo>
                  <a:lnTo>
                    <a:pt x="0" y="101600"/>
                  </a:lnTo>
                  <a:cubicBezTo>
                    <a:pt x="0" y="45488"/>
                    <a:pt x="45488" y="0"/>
                    <a:pt x="101600" y="0"/>
                  </a:cubicBez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7" id="7"/>
          <p:cNvSpPr txBox="true"/>
          <p:nvPr/>
        </p:nvSpPr>
        <p:spPr>
          <a:xfrm rot="0">
            <a:off x="6000750" y="1781175"/>
            <a:ext cx="6286500" cy="269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00"/>
              </a:lnSpc>
              <a:spcBef>
                <a:spcPct val="0"/>
              </a:spcBef>
            </a:pPr>
            <a:r>
              <a:rPr lang="en-US" b="true" sz="2000" strike="noStrike" u="none">
                <a:solidFill>
                  <a:srgbClr val="FFFFFF"/>
                </a:solidFill>
                <a:latin typeface="Inter Bold"/>
                <a:ea typeface="Inter Bold"/>
                <a:cs typeface="Inter Bold"/>
                <a:sym typeface="Inter Bold"/>
              </a:rPr>
              <a:t>Collect Data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8858250" y="2352675"/>
            <a:ext cx="571500" cy="2666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72"/>
              </a:lnSpc>
              <a:spcBef>
                <a:spcPct val="0"/>
              </a:spcBef>
            </a:pPr>
            <a:r>
              <a:rPr lang="en-US" sz="1872" strike="noStrike" u="none">
                <a:solidFill>
                  <a:srgbClr val="6B7B8F"/>
                </a:solidFill>
                <a:latin typeface="Telegraf"/>
                <a:ea typeface="Telegraf"/>
                <a:cs typeface="Telegraf"/>
                <a:sym typeface="Telegraf"/>
              </a:rPr>
              <a:t>v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5810250" y="2762250"/>
            <a:ext cx="6667500" cy="762000"/>
            <a:chOff x="0" y="0"/>
            <a:chExt cx="8890000" cy="10160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890000" cy="1016000"/>
            </a:xfrm>
            <a:custGeom>
              <a:avLst/>
              <a:gdLst/>
              <a:ahLst/>
              <a:cxnLst/>
              <a:rect r="r" b="b" t="t" l="l"/>
              <a:pathLst>
                <a:path h="1016000" w="8890000">
                  <a:moveTo>
                    <a:pt x="101600" y="0"/>
                  </a:moveTo>
                  <a:lnTo>
                    <a:pt x="8788400" y="0"/>
                  </a:lnTo>
                  <a:cubicBezTo>
                    <a:pt x="8844512" y="0"/>
                    <a:pt x="8890000" y="45488"/>
                    <a:pt x="8890000" y="101600"/>
                  </a:cubicBezTo>
                  <a:lnTo>
                    <a:pt x="8890000" y="914400"/>
                  </a:lnTo>
                  <a:cubicBezTo>
                    <a:pt x="8890000" y="970512"/>
                    <a:pt x="8844512" y="1016000"/>
                    <a:pt x="8788400" y="1016000"/>
                  </a:cubicBezTo>
                  <a:lnTo>
                    <a:pt x="101600" y="1016000"/>
                  </a:lnTo>
                  <a:cubicBezTo>
                    <a:pt x="45488" y="1016000"/>
                    <a:pt x="0" y="970512"/>
                    <a:pt x="0" y="914400"/>
                  </a:cubicBezTo>
                  <a:lnTo>
                    <a:pt x="0" y="101600"/>
                  </a:lnTo>
                  <a:cubicBezTo>
                    <a:pt x="0" y="45488"/>
                    <a:pt x="45488" y="0"/>
                    <a:pt x="101600" y="0"/>
                  </a:cubicBez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11" id="11"/>
          <p:cNvSpPr txBox="true"/>
          <p:nvPr/>
        </p:nvSpPr>
        <p:spPr>
          <a:xfrm rot="0">
            <a:off x="6000750" y="3019425"/>
            <a:ext cx="6286500" cy="269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00"/>
              </a:lnSpc>
              <a:spcBef>
                <a:spcPct val="0"/>
              </a:spcBef>
            </a:pPr>
            <a:r>
              <a:rPr lang="en-US" b="true" sz="2000" strike="noStrike" u="none">
                <a:solidFill>
                  <a:srgbClr val="FFFFFF"/>
                </a:solidFill>
                <a:latin typeface="Inter Bold"/>
                <a:ea typeface="Inter Bold"/>
                <a:cs typeface="Inter Bold"/>
                <a:sym typeface="Inter Bold"/>
              </a:rPr>
              <a:t>Identify Data Type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8858250" y="3590925"/>
            <a:ext cx="571500" cy="2666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72"/>
              </a:lnSpc>
              <a:spcBef>
                <a:spcPct val="0"/>
              </a:spcBef>
            </a:pPr>
            <a:r>
              <a:rPr lang="en-US" sz="1872" strike="noStrike" u="none">
                <a:solidFill>
                  <a:srgbClr val="6B7B8F"/>
                </a:solidFill>
                <a:latin typeface="Telegraf"/>
                <a:ea typeface="Telegraf"/>
                <a:cs typeface="Telegraf"/>
                <a:sym typeface="Telegraf"/>
              </a:rPr>
              <a:t>v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5810250" y="4000500"/>
            <a:ext cx="6667500" cy="762000"/>
            <a:chOff x="0" y="0"/>
            <a:chExt cx="8890000" cy="10160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8890000" cy="1016000"/>
            </a:xfrm>
            <a:custGeom>
              <a:avLst/>
              <a:gdLst/>
              <a:ahLst/>
              <a:cxnLst/>
              <a:rect r="r" b="b" t="t" l="l"/>
              <a:pathLst>
                <a:path h="1016000" w="8890000">
                  <a:moveTo>
                    <a:pt x="101600" y="0"/>
                  </a:moveTo>
                  <a:lnTo>
                    <a:pt x="8788400" y="0"/>
                  </a:lnTo>
                  <a:cubicBezTo>
                    <a:pt x="8844512" y="0"/>
                    <a:pt x="8890000" y="45488"/>
                    <a:pt x="8890000" y="101600"/>
                  </a:cubicBezTo>
                  <a:lnTo>
                    <a:pt x="8890000" y="914400"/>
                  </a:lnTo>
                  <a:cubicBezTo>
                    <a:pt x="8890000" y="970512"/>
                    <a:pt x="8844512" y="1016000"/>
                    <a:pt x="8788400" y="1016000"/>
                  </a:cubicBezTo>
                  <a:lnTo>
                    <a:pt x="101600" y="1016000"/>
                  </a:lnTo>
                  <a:cubicBezTo>
                    <a:pt x="45488" y="1016000"/>
                    <a:pt x="0" y="970512"/>
                    <a:pt x="0" y="914400"/>
                  </a:cubicBezTo>
                  <a:lnTo>
                    <a:pt x="0" y="101600"/>
                  </a:lnTo>
                  <a:cubicBezTo>
                    <a:pt x="0" y="45488"/>
                    <a:pt x="45488" y="0"/>
                    <a:pt x="101600" y="0"/>
                  </a:cubicBez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15" id="15"/>
          <p:cNvSpPr txBox="true"/>
          <p:nvPr/>
        </p:nvSpPr>
        <p:spPr>
          <a:xfrm rot="0">
            <a:off x="6000750" y="4257675"/>
            <a:ext cx="6286500" cy="269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00"/>
              </a:lnSpc>
              <a:spcBef>
                <a:spcPct val="0"/>
              </a:spcBef>
            </a:pPr>
            <a:r>
              <a:rPr lang="en-US" b="true" sz="2000" strike="noStrike" u="none">
                <a:solidFill>
                  <a:srgbClr val="FFFFFF"/>
                </a:solidFill>
                <a:latin typeface="Inter Bold"/>
                <a:ea typeface="Inter Bold"/>
                <a:cs typeface="Inter Bold"/>
                <a:sym typeface="Inter Bold"/>
              </a:rPr>
              <a:t>Choose Statistical Method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8858250" y="4829175"/>
            <a:ext cx="571500" cy="2666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72"/>
              </a:lnSpc>
              <a:spcBef>
                <a:spcPct val="0"/>
              </a:spcBef>
            </a:pPr>
            <a:r>
              <a:rPr lang="en-US" sz="1872" strike="noStrike" u="none">
                <a:solidFill>
                  <a:srgbClr val="6B7B8F"/>
                </a:solidFill>
                <a:latin typeface="Telegraf"/>
                <a:ea typeface="Telegraf"/>
                <a:cs typeface="Telegraf"/>
                <a:sym typeface="Telegraf"/>
              </a:rPr>
              <a:t>v</a:t>
            </a:r>
          </a:p>
        </p:txBody>
      </p:sp>
      <p:grpSp>
        <p:nvGrpSpPr>
          <p:cNvPr name="Group 17" id="17"/>
          <p:cNvGrpSpPr/>
          <p:nvPr/>
        </p:nvGrpSpPr>
        <p:grpSpPr>
          <a:xfrm rot="0">
            <a:off x="5810250" y="5238750"/>
            <a:ext cx="6667500" cy="762000"/>
            <a:chOff x="0" y="0"/>
            <a:chExt cx="8890000" cy="10160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8890000" cy="1016000"/>
            </a:xfrm>
            <a:custGeom>
              <a:avLst/>
              <a:gdLst/>
              <a:ahLst/>
              <a:cxnLst/>
              <a:rect r="r" b="b" t="t" l="l"/>
              <a:pathLst>
                <a:path h="1016000" w="8890000">
                  <a:moveTo>
                    <a:pt x="101600" y="0"/>
                  </a:moveTo>
                  <a:lnTo>
                    <a:pt x="8788400" y="0"/>
                  </a:lnTo>
                  <a:cubicBezTo>
                    <a:pt x="8844512" y="0"/>
                    <a:pt x="8890000" y="45488"/>
                    <a:pt x="8890000" y="101600"/>
                  </a:cubicBezTo>
                  <a:lnTo>
                    <a:pt x="8890000" y="914400"/>
                  </a:lnTo>
                  <a:cubicBezTo>
                    <a:pt x="8890000" y="970512"/>
                    <a:pt x="8844512" y="1016000"/>
                    <a:pt x="8788400" y="1016000"/>
                  </a:cubicBezTo>
                  <a:lnTo>
                    <a:pt x="101600" y="1016000"/>
                  </a:lnTo>
                  <a:cubicBezTo>
                    <a:pt x="45488" y="1016000"/>
                    <a:pt x="0" y="970512"/>
                    <a:pt x="0" y="914400"/>
                  </a:cubicBezTo>
                  <a:lnTo>
                    <a:pt x="0" y="101600"/>
                  </a:lnTo>
                  <a:cubicBezTo>
                    <a:pt x="0" y="45488"/>
                    <a:pt x="45488" y="0"/>
                    <a:pt x="101600" y="0"/>
                  </a:cubicBezTo>
                  <a:close/>
                </a:path>
              </a:pathLst>
            </a:custGeom>
            <a:solidFill>
              <a:srgbClr val="2C4A7C"/>
            </a:solidFill>
          </p:spPr>
        </p:sp>
      </p:grpSp>
      <p:sp>
        <p:nvSpPr>
          <p:cNvPr name="TextBox 19" id="19"/>
          <p:cNvSpPr txBox="true"/>
          <p:nvPr/>
        </p:nvSpPr>
        <p:spPr>
          <a:xfrm rot="0">
            <a:off x="6000750" y="5495925"/>
            <a:ext cx="6286500" cy="269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00"/>
              </a:lnSpc>
              <a:spcBef>
                <a:spcPct val="0"/>
              </a:spcBef>
            </a:pPr>
            <a:r>
              <a:rPr lang="en-US" b="true" sz="2000" strike="noStrike" u="none">
                <a:solidFill>
                  <a:srgbClr val="FFFFFF"/>
                </a:solidFill>
                <a:latin typeface="Inter Bold"/>
                <a:ea typeface="Inter Bold"/>
                <a:cs typeface="Inter Bold"/>
                <a:sym typeface="Inter Bold"/>
              </a:rPr>
              <a:t>Analyze Results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8858250" y="6067425"/>
            <a:ext cx="571500" cy="2666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72"/>
              </a:lnSpc>
              <a:spcBef>
                <a:spcPct val="0"/>
              </a:spcBef>
            </a:pPr>
            <a:r>
              <a:rPr lang="en-US" sz="1872" strike="noStrike" u="none">
                <a:solidFill>
                  <a:srgbClr val="6B7B8F"/>
                </a:solidFill>
                <a:latin typeface="Telegraf"/>
                <a:ea typeface="Telegraf"/>
                <a:cs typeface="Telegraf"/>
                <a:sym typeface="Telegraf"/>
              </a:rPr>
              <a:t>v</a:t>
            </a:r>
          </a:p>
        </p:txBody>
      </p:sp>
      <p:grpSp>
        <p:nvGrpSpPr>
          <p:cNvPr name="Group 21" id="21"/>
          <p:cNvGrpSpPr/>
          <p:nvPr/>
        </p:nvGrpSpPr>
        <p:grpSpPr>
          <a:xfrm rot="0">
            <a:off x="5810250" y="6477000"/>
            <a:ext cx="6667500" cy="762000"/>
            <a:chOff x="0" y="0"/>
            <a:chExt cx="8890000" cy="101600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8890000" cy="1016000"/>
            </a:xfrm>
            <a:custGeom>
              <a:avLst/>
              <a:gdLst/>
              <a:ahLst/>
              <a:cxnLst/>
              <a:rect r="r" b="b" t="t" l="l"/>
              <a:pathLst>
                <a:path h="1016000" w="8890000">
                  <a:moveTo>
                    <a:pt x="101600" y="0"/>
                  </a:moveTo>
                  <a:lnTo>
                    <a:pt x="8788400" y="0"/>
                  </a:lnTo>
                  <a:cubicBezTo>
                    <a:pt x="8844512" y="0"/>
                    <a:pt x="8890000" y="45488"/>
                    <a:pt x="8890000" y="101600"/>
                  </a:cubicBezTo>
                  <a:lnTo>
                    <a:pt x="8890000" y="914400"/>
                  </a:lnTo>
                  <a:cubicBezTo>
                    <a:pt x="8890000" y="970512"/>
                    <a:pt x="8844512" y="1016000"/>
                    <a:pt x="8788400" y="1016000"/>
                  </a:cubicBezTo>
                  <a:lnTo>
                    <a:pt x="101600" y="1016000"/>
                  </a:lnTo>
                  <a:cubicBezTo>
                    <a:pt x="45488" y="1016000"/>
                    <a:pt x="0" y="970512"/>
                    <a:pt x="0" y="914400"/>
                  </a:cubicBezTo>
                  <a:lnTo>
                    <a:pt x="0" y="101600"/>
                  </a:lnTo>
                  <a:cubicBezTo>
                    <a:pt x="0" y="45488"/>
                    <a:pt x="45488" y="0"/>
                    <a:pt x="101600" y="0"/>
                  </a:cubicBezTo>
                  <a:close/>
                </a:path>
              </a:pathLst>
            </a:custGeom>
            <a:solidFill>
              <a:srgbClr val="2C4A7C"/>
            </a:solidFill>
          </p:spPr>
        </p:sp>
      </p:grpSp>
      <p:sp>
        <p:nvSpPr>
          <p:cNvPr name="TextBox 23" id="23"/>
          <p:cNvSpPr txBox="true"/>
          <p:nvPr/>
        </p:nvSpPr>
        <p:spPr>
          <a:xfrm rot="0">
            <a:off x="6000750" y="6734175"/>
            <a:ext cx="6286500" cy="269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00"/>
              </a:lnSpc>
              <a:spcBef>
                <a:spcPct val="0"/>
              </a:spcBef>
            </a:pPr>
            <a:r>
              <a:rPr lang="en-US" b="true" sz="2000" strike="noStrike" u="none">
                <a:solidFill>
                  <a:srgbClr val="FFFFFF"/>
                </a:solidFill>
                <a:latin typeface="Inter Bold"/>
                <a:ea typeface="Inter Bold"/>
                <a:cs typeface="Inter Bold"/>
                <a:sym typeface="Inter Bold"/>
              </a:rPr>
              <a:t>Interpret Findings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8858250" y="7305675"/>
            <a:ext cx="571500" cy="2666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72"/>
              </a:lnSpc>
              <a:spcBef>
                <a:spcPct val="0"/>
              </a:spcBef>
            </a:pPr>
            <a:r>
              <a:rPr lang="en-US" sz="1872" strike="noStrike" u="none">
                <a:solidFill>
                  <a:srgbClr val="6B7B8F"/>
                </a:solidFill>
                <a:latin typeface="Telegraf"/>
                <a:ea typeface="Telegraf"/>
                <a:cs typeface="Telegraf"/>
                <a:sym typeface="Telegraf"/>
              </a:rPr>
              <a:t>v</a:t>
            </a:r>
          </a:p>
        </p:txBody>
      </p:sp>
      <p:grpSp>
        <p:nvGrpSpPr>
          <p:cNvPr name="Group 25" id="25"/>
          <p:cNvGrpSpPr/>
          <p:nvPr/>
        </p:nvGrpSpPr>
        <p:grpSpPr>
          <a:xfrm rot="0">
            <a:off x="5810250" y="7715250"/>
            <a:ext cx="6667500" cy="762000"/>
            <a:chOff x="0" y="0"/>
            <a:chExt cx="8890000" cy="1016000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8890000" cy="1016000"/>
            </a:xfrm>
            <a:custGeom>
              <a:avLst/>
              <a:gdLst/>
              <a:ahLst/>
              <a:cxnLst/>
              <a:rect r="r" b="b" t="t" l="l"/>
              <a:pathLst>
                <a:path h="1016000" w="8890000">
                  <a:moveTo>
                    <a:pt x="101600" y="0"/>
                  </a:moveTo>
                  <a:lnTo>
                    <a:pt x="8788400" y="0"/>
                  </a:lnTo>
                  <a:cubicBezTo>
                    <a:pt x="8844512" y="0"/>
                    <a:pt x="8890000" y="45488"/>
                    <a:pt x="8890000" y="101600"/>
                  </a:cubicBezTo>
                  <a:lnTo>
                    <a:pt x="8890000" y="914400"/>
                  </a:lnTo>
                  <a:cubicBezTo>
                    <a:pt x="8890000" y="970512"/>
                    <a:pt x="8844512" y="1016000"/>
                    <a:pt x="8788400" y="1016000"/>
                  </a:cubicBezTo>
                  <a:lnTo>
                    <a:pt x="101600" y="1016000"/>
                  </a:lnTo>
                  <a:cubicBezTo>
                    <a:pt x="45488" y="1016000"/>
                    <a:pt x="0" y="970512"/>
                    <a:pt x="0" y="914400"/>
                  </a:cubicBezTo>
                  <a:lnTo>
                    <a:pt x="0" y="101600"/>
                  </a:lnTo>
                  <a:cubicBezTo>
                    <a:pt x="0" y="45488"/>
                    <a:pt x="45488" y="0"/>
                    <a:pt x="101600" y="0"/>
                  </a:cubicBez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27" id="27"/>
          <p:cNvSpPr txBox="true"/>
          <p:nvPr/>
        </p:nvSpPr>
        <p:spPr>
          <a:xfrm rot="0">
            <a:off x="6000750" y="7972425"/>
            <a:ext cx="6286500" cy="269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00"/>
              </a:lnSpc>
              <a:spcBef>
                <a:spcPct val="0"/>
              </a:spcBef>
            </a:pPr>
            <a:r>
              <a:rPr lang="en-US" b="true" sz="2000" strike="noStrike" u="none">
                <a:solidFill>
                  <a:srgbClr val="FFFFFF"/>
                </a:solidFill>
                <a:latin typeface="Inter Bold"/>
                <a:ea typeface="Inter Bold"/>
                <a:cs typeface="Inter Bold"/>
                <a:sym typeface="Inter Bold"/>
              </a:rPr>
              <a:t>Make Decisions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12858750" y="1809750"/>
            <a:ext cx="4762500" cy="212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5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6B7B8F"/>
                </a:solidFill>
                <a:latin typeface="Inter"/>
                <a:ea typeface="Inter"/>
                <a:cs typeface="Inter"/>
                <a:sym typeface="Inter"/>
              </a:rPr>
              <a:t>Surveys, logs, monitoring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12858750" y="3048000"/>
            <a:ext cx="4762500" cy="212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5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6B7B8F"/>
                </a:solidFill>
                <a:latin typeface="Inter"/>
                <a:ea typeface="Inter"/>
                <a:cs typeface="Inter"/>
                <a:sym typeface="Inter"/>
              </a:rPr>
              <a:t>Numerical? Categorical? Ordinal?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12858750" y="4286250"/>
            <a:ext cx="4762500" cy="212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5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6B7B8F"/>
                </a:solidFill>
                <a:latin typeface="Inter"/>
                <a:ea typeface="Inter"/>
                <a:cs typeface="Inter"/>
                <a:sym typeface="Inter"/>
              </a:rPr>
              <a:t>Chi-Square, ANOVA, Non-Parametric?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12858750" y="5524500"/>
            <a:ext cx="4762500" cy="212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5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6B7B8F"/>
                </a:solidFill>
                <a:latin typeface="Inter"/>
                <a:ea typeface="Inter"/>
                <a:cs typeface="Inter"/>
                <a:sym typeface="Inter"/>
              </a:rPr>
              <a:t>Run test, get p-value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12858750" y="6762750"/>
            <a:ext cx="4762500" cy="212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5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6B7B8F"/>
                </a:solidFill>
                <a:latin typeface="Inter"/>
                <a:ea typeface="Inter"/>
                <a:cs typeface="Inter"/>
                <a:sym typeface="Inter"/>
              </a:rPr>
              <a:t>Reject or fail to reject H0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12858750" y="8001000"/>
            <a:ext cx="4762500" cy="212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599"/>
              </a:lnSpc>
              <a:spcBef>
                <a:spcPct val="0"/>
              </a:spcBef>
            </a:pPr>
            <a:r>
              <a:rPr lang="en-US" sz="1599" strike="noStrike" u="none">
                <a:solidFill>
                  <a:srgbClr val="6B7B8F"/>
                </a:solidFill>
                <a:latin typeface="Inter"/>
                <a:ea typeface="Inter"/>
                <a:cs typeface="Inter"/>
                <a:sym typeface="Inter"/>
              </a:rPr>
              <a:t>Apply to IS/security context</a:t>
            </a:r>
          </a:p>
        </p:txBody>
      </p:sp>
    </p:spTree>
  </p:cSld>
  <p:clrMapOvr>
    <a:masterClrMapping/>
  </p:clrMapOvr>
</p:sld>
</file>

<file path=ppt/slides/slide40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952500"/>
            <a:chOff x="0" y="0"/>
            <a:chExt cx="24384000" cy="127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143000" y="247650"/>
            <a:ext cx="15240000" cy="462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32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Summary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143000" y="1562100"/>
            <a:ext cx="15240000" cy="3276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b="true" sz="2400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Key Takeaways from This Session: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333500" y="2286000"/>
            <a:ext cx="476250" cy="476250"/>
            <a:chOff x="0" y="0"/>
            <a:chExt cx="635000" cy="6350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35000" cy="635000"/>
            </a:xfrm>
            <a:custGeom>
              <a:avLst/>
              <a:gdLst/>
              <a:ahLst/>
              <a:cxnLst/>
              <a:rect r="r" b="b" t="t" l="l"/>
              <a:pathLst>
                <a:path h="635000" w="635000">
                  <a:moveTo>
                    <a:pt x="317500" y="0"/>
                  </a:moveTo>
                  <a:cubicBezTo>
                    <a:pt x="142150" y="0"/>
                    <a:pt x="0" y="142150"/>
                    <a:pt x="0" y="317500"/>
                  </a:cubicBezTo>
                  <a:cubicBezTo>
                    <a:pt x="0" y="492850"/>
                    <a:pt x="142150" y="635000"/>
                    <a:pt x="317500" y="635000"/>
                  </a:cubicBezTo>
                  <a:cubicBezTo>
                    <a:pt x="492850" y="635000"/>
                    <a:pt x="635000" y="492850"/>
                    <a:pt x="635000" y="317500"/>
                  </a:cubicBezTo>
                  <a:cubicBezTo>
                    <a:pt x="635000" y="142150"/>
                    <a:pt x="492850" y="0"/>
                    <a:pt x="317500" y="0"/>
                  </a:cubicBez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8" id="8"/>
          <p:cNvSpPr txBox="true"/>
          <p:nvPr/>
        </p:nvSpPr>
        <p:spPr>
          <a:xfrm rot="0">
            <a:off x="1333500" y="2305050"/>
            <a:ext cx="476250" cy="4514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147"/>
              </a:lnSpc>
              <a:spcBef>
                <a:spcPct val="0"/>
              </a:spcBef>
            </a:pPr>
            <a:r>
              <a:rPr lang="en-US" sz="3147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1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2095500" y="2362200"/>
            <a:ext cx="1476375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Chi-Square tests analyze relationships between categorical variables</a:t>
            </a:r>
          </a:p>
        </p:txBody>
      </p:sp>
      <p:grpSp>
        <p:nvGrpSpPr>
          <p:cNvPr name="Group 10" id="10"/>
          <p:cNvGrpSpPr/>
          <p:nvPr/>
        </p:nvGrpSpPr>
        <p:grpSpPr>
          <a:xfrm rot="0">
            <a:off x="1333500" y="3238500"/>
            <a:ext cx="476250" cy="476250"/>
            <a:chOff x="0" y="0"/>
            <a:chExt cx="635000" cy="6350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635000" cy="635000"/>
            </a:xfrm>
            <a:custGeom>
              <a:avLst/>
              <a:gdLst/>
              <a:ahLst/>
              <a:cxnLst/>
              <a:rect r="r" b="b" t="t" l="l"/>
              <a:pathLst>
                <a:path h="635000" w="635000">
                  <a:moveTo>
                    <a:pt x="317500" y="0"/>
                  </a:moveTo>
                  <a:cubicBezTo>
                    <a:pt x="142150" y="0"/>
                    <a:pt x="0" y="142150"/>
                    <a:pt x="0" y="317500"/>
                  </a:cubicBezTo>
                  <a:cubicBezTo>
                    <a:pt x="0" y="492850"/>
                    <a:pt x="142150" y="635000"/>
                    <a:pt x="317500" y="635000"/>
                  </a:cubicBezTo>
                  <a:cubicBezTo>
                    <a:pt x="492850" y="635000"/>
                    <a:pt x="635000" y="492850"/>
                    <a:pt x="635000" y="317500"/>
                  </a:cubicBezTo>
                  <a:cubicBezTo>
                    <a:pt x="635000" y="142150"/>
                    <a:pt x="492850" y="0"/>
                    <a:pt x="317500" y="0"/>
                  </a:cubicBez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12" id="12"/>
          <p:cNvSpPr txBox="true"/>
          <p:nvPr/>
        </p:nvSpPr>
        <p:spPr>
          <a:xfrm rot="0">
            <a:off x="1333500" y="3257550"/>
            <a:ext cx="476250" cy="4514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147"/>
              </a:lnSpc>
              <a:spcBef>
                <a:spcPct val="0"/>
              </a:spcBef>
            </a:pPr>
            <a:r>
              <a:rPr lang="en-US" sz="3147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2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2095500" y="3314700"/>
            <a:ext cx="1476375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Goodness-of-Fit compares observed vs expected distributions (one variable)</a:t>
            </a:r>
          </a:p>
        </p:txBody>
      </p:sp>
      <p:grpSp>
        <p:nvGrpSpPr>
          <p:cNvPr name="Group 14" id="14"/>
          <p:cNvGrpSpPr/>
          <p:nvPr/>
        </p:nvGrpSpPr>
        <p:grpSpPr>
          <a:xfrm rot="0">
            <a:off x="1333500" y="4191000"/>
            <a:ext cx="476250" cy="476250"/>
            <a:chOff x="0" y="0"/>
            <a:chExt cx="635000" cy="6350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635000" cy="635000"/>
            </a:xfrm>
            <a:custGeom>
              <a:avLst/>
              <a:gdLst/>
              <a:ahLst/>
              <a:cxnLst/>
              <a:rect r="r" b="b" t="t" l="l"/>
              <a:pathLst>
                <a:path h="635000" w="635000">
                  <a:moveTo>
                    <a:pt x="317500" y="0"/>
                  </a:moveTo>
                  <a:cubicBezTo>
                    <a:pt x="142150" y="0"/>
                    <a:pt x="0" y="142150"/>
                    <a:pt x="0" y="317500"/>
                  </a:cubicBezTo>
                  <a:cubicBezTo>
                    <a:pt x="0" y="492850"/>
                    <a:pt x="142150" y="635000"/>
                    <a:pt x="317500" y="635000"/>
                  </a:cubicBezTo>
                  <a:cubicBezTo>
                    <a:pt x="492850" y="635000"/>
                    <a:pt x="635000" y="492850"/>
                    <a:pt x="635000" y="317500"/>
                  </a:cubicBezTo>
                  <a:cubicBezTo>
                    <a:pt x="635000" y="142150"/>
                    <a:pt x="492850" y="0"/>
                    <a:pt x="317500" y="0"/>
                  </a:cubicBez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16" id="16"/>
          <p:cNvSpPr txBox="true"/>
          <p:nvPr/>
        </p:nvSpPr>
        <p:spPr>
          <a:xfrm rot="0">
            <a:off x="1333500" y="4210050"/>
            <a:ext cx="476250" cy="4514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147"/>
              </a:lnSpc>
              <a:spcBef>
                <a:spcPct val="0"/>
              </a:spcBef>
            </a:pPr>
            <a:r>
              <a:rPr lang="en-US" sz="3147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3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2095500" y="4267200"/>
            <a:ext cx="1476375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Test of Independence checks association between two categorical variables</a:t>
            </a:r>
          </a:p>
        </p:txBody>
      </p:sp>
      <p:grpSp>
        <p:nvGrpSpPr>
          <p:cNvPr name="Group 18" id="18"/>
          <p:cNvGrpSpPr/>
          <p:nvPr/>
        </p:nvGrpSpPr>
        <p:grpSpPr>
          <a:xfrm rot="0">
            <a:off x="1333500" y="5143500"/>
            <a:ext cx="476250" cy="476250"/>
            <a:chOff x="0" y="0"/>
            <a:chExt cx="635000" cy="6350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635000" cy="635000"/>
            </a:xfrm>
            <a:custGeom>
              <a:avLst/>
              <a:gdLst/>
              <a:ahLst/>
              <a:cxnLst/>
              <a:rect r="r" b="b" t="t" l="l"/>
              <a:pathLst>
                <a:path h="635000" w="635000">
                  <a:moveTo>
                    <a:pt x="317500" y="0"/>
                  </a:moveTo>
                  <a:cubicBezTo>
                    <a:pt x="142150" y="0"/>
                    <a:pt x="0" y="142150"/>
                    <a:pt x="0" y="317500"/>
                  </a:cubicBezTo>
                  <a:cubicBezTo>
                    <a:pt x="0" y="492850"/>
                    <a:pt x="142150" y="635000"/>
                    <a:pt x="317500" y="635000"/>
                  </a:cubicBezTo>
                  <a:cubicBezTo>
                    <a:pt x="492850" y="635000"/>
                    <a:pt x="635000" y="492850"/>
                    <a:pt x="635000" y="317500"/>
                  </a:cubicBezTo>
                  <a:cubicBezTo>
                    <a:pt x="635000" y="142150"/>
                    <a:pt x="492850" y="0"/>
                    <a:pt x="317500" y="0"/>
                  </a:cubicBez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20" id="20"/>
          <p:cNvSpPr txBox="true"/>
          <p:nvPr/>
        </p:nvSpPr>
        <p:spPr>
          <a:xfrm rot="0">
            <a:off x="1333500" y="5162550"/>
            <a:ext cx="476250" cy="4514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147"/>
              </a:lnSpc>
              <a:spcBef>
                <a:spcPct val="0"/>
              </a:spcBef>
            </a:pPr>
            <a:r>
              <a:rPr lang="en-US" sz="3147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4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2095500" y="5219700"/>
            <a:ext cx="1476375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Non-parametric tests handle ranked or non-normal data without distribution assumptions</a:t>
            </a:r>
          </a:p>
        </p:txBody>
      </p:sp>
      <p:grpSp>
        <p:nvGrpSpPr>
          <p:cNvPr name="Group 22" id="22"/>
          <p:cNvGrpSpPr/>
          <p:nvPr/>
        </p:nvGrpSpPr>
        <p:grpSpPr>
          <a:xfrm rot="0">
            <a:off x="1333500" y="6096000"/>
            <a:ext cx="476250" cy="476250"/>
            <a:chOff x="0" y="0"/>
            <a:chExt cx="635000" cy="63500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635000" cy="635000"/>
            </a:xfrm>
            <a:custGeom>
              <a:avLst/>
              <a:gdLst/>
              <a:ahLst/>
              <a:cxnLst/>
              <a:rect r="r" b="b" t="t" l="l"/>
              <a:pathLst>
                <a:path h="635000" w="635000">
                  <a:moveTo>
                    <a:pt x="317500" y="0"/>
                  </a:moveTo>
                  <a:cubicBezTo>
                    <a:pt x="142150" y="0"/>
                    <a:pt x="0" y="142150"/>
                    <a:pt x="0" y="317500"/>
                  </a:cubicBezTo>
                  <a:cubicBezTo>
                    <a:pt x="0" y="492850"/>
                    <a:pt x="142150" y="635000"/>
                    <a:pt x="317500" y="635000"/>
                  </a:cubicBezTo>
                  <a:cubicBezTo>
                    <a:pt x="492850" y="635000"/>
                    <a:pt x="635000" y="492850"/>
                    <a:pt x="635000" y="317500"/>
                  </a:cubicBezTo>
                  <a:cubicBezTo>
                    <a:pt x="635000" y="142150"/>
                    <a:pt x="492850" y="0"/>
                    <a:pt x="317500" y="0"/>
                  </a:cubicBez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24" id="24"/>
          <p:cNvSpPr txBox="true"/>
          <p:nvPr/>
        </p:nvSpPr>
        <p:spPr>
          <a:xfrm rot="0">
            <a:off x="1333500" y="6115050"/>
            <a:ext cx="476250" cy="4514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147"/>
              </a:lnSpc>
              <a:spcBef>
                <a:spcPct val="0"/>
              </a:spcBef>
            </a:pPr>
            <a:r>
              <a:rPr lang="en-US" sz="3147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5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2095500" y="6172200"/>
            <a:ext cx="1476375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Statistical method selection depends on data type (numerical, categorical, ordinal)</a:t>
            </a:r>
          </a:p>
        </p:txBody>
      </p:sp>
      <p:grpSp>
        <p:nvGrpSpPr>
          <p:cNvPr name="Group 26" id="26"/>
          <p:cNvGrpSpPr/>
          <p:nvPr/>
        </p:nvGrpSpPr>
        <p:grpSpPr>
          <a:xfrm rot="0">
            <a:off x="1333500" y="7048500"/>
            <a:ext cx="476250" cy="476250"/>
            <a:chOff x="0" y="0"/>
            <a:chExt cx="635000" cy="63500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0" y="0"/>
              <a:ext cx="635000" cy="635000"/>
            </a:xfrm>
            <a:custGeom>
              <a:avLst/>
              <a:gdLst/>
              <a:ahLst/>
              <a:cxnLst/>
              <a:rect r="r" b="b" t="t" l="l"/>
              <a:pathLst>
                <a:path h="635000" w="635000">
                  <a:moveTo>
                    <a:pt x="317500" y="0"/>
                  </a:moveTo>
                  <a:cubicBezTo>
                    <a:pt x="142150" y="0"/>
                    <a:pt x="0" y="142150"/>
                    <a:pt x="0" y="317500"/>
                  </a:cubicBezTo>
                  <a:cubicBezTo>
                    <a:pt x="0" y="492850"/>
                    <a:pt x="142150" y="635000"/>
                    <a:pt x="317500" y="635000"/>
                  </a:cubicBezTo>
                  <a:cubicBezTo>
                    <a:pt x="492850" y="635000"/>
                    <a:pt x="635000" y="492850"/>
                    <a:pt x="635000" y="317500"/>
                  </a:cubicBezTo>
                  <a:cubicBezTo>
                    <a:pt x="635000" y="142150"/>
                    <a:pt x="492850" y="0"/>
                    <a:pt x="317500" y="0"/>
                  </a:cubicBez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28" id="28"/>
          <p:cNvSpPr txBox="true"/>
          <p:nvPr/>
        </p:nvSpPr>
        <p:spPr>
          <a:xfrm rot="0">
            <a:off x="1333500" y="7067550"/>
            <a:ext cx="476250" cy="4514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147"/>
              </a:lnSpc>
              <a:spcBef>
                <a:spcPct val="0"/>
              </a:spcBef>
            </a:pPr>
            <a:r>
              <a:rPr lang="en-US" sz="3147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6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2095500" y="7124700"/>
            <a:ext cx="1476375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Statistical analysis directly supports cybersecurity and IS decision-making</a:t>
            </a:r>
          </a:p>
        </p:txBody>
      </p:sp>
      <p:grpSp>
        <p:nvGrpSpPr>
          <p:cNvPr name="Group 30" id="30"/>
          <p:cNvGrpSpPr/>
          <p:nvPr/>
        </p:nvGrpSpPr>
        <p:grpSpPr>
          <a:xfrm rot="0">
            <a:off x="1524000" y="8382000"/>
            <a:ext cx="15240000" cy="762000"/>
            <a:chOff x="0" y="0"/>
            <a:chExt cx="20320000" cy="1016000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20320000" cy="1016000"/>
            </a:xfrm>
            <a:custGeom>
              <a:avLst/>
              <a:gdLst/>
              <a:ahLst/>
              <a:cxnLst/>
              <a:rect r="r" b="b" t="t" l="l"/>
              <a:pathLst>
                <a:path h="1016000" w="20320000">
                  <a:moveTo>
                    <a:pt x="101600" y="0"/>
                  </a:moveTo>
                  <a:lnTo>
                    <a:pt x="20218400" y="0"/>
                  </a:lnTo>
                  <a:cubicBezTo>
                    <a:pt x="20274513" y="0"/>
                    <a:pt x="20320000" y="45488"/>
                    <a:pt x="20320000" y="101600"/>
                  </a:cubicBezTo>
                  <a:lnTo>
                    <a:pt x="20320000" y="914400"/>
                  </a:lnTo>
                  <a:cubicBezTo>
                    <a:pt x="20320000" y="970512"/>
                    <a:pt x="20274513" y="1016000"/>
                    <a:pt x="20218400" y="1016000"/>
                  </a:cubicBezTo>
                  <a:lnTo>
                    <a:pt x="101600" y="1016000"/>
                  </a:lnTo>
                  <a:cubicBezTo>
                    <a:pt x="45488" y="1016000"/>
                    <a:pt x="0" y="970512"/>
                    <a:pt x="0" y="914400"/>
                  </a:cubicBezTo>
                  <a:lnTo>
                    <a:pt x="0" y="101600"/>
                  </a:lnTo>
                  <a:cubicBezTo>
                    <a:pt x="0" y="45488"/>
                    <a:pt x="45488" y="0"/>
                    <a:pt x="101600" y="0"/>
                  </a:cubicBez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32" id="32"/>
          <p:cNvSpPr txBox="true"/>
          <p:nvPr/>
        </p:nvSpPr>
        <p:spPr>
          <a:xfrm rot="0">
            <a:off x="2476500" y="8639175"/>
            <a:ext cx="13335000" cy="269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0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FFFFFF"/>
                </a:solidFill>
                <a:latin typeface="Inter"/>
                <a:ea typeface="Inter"/>
                <a:cs typeface="Inter"/>
                <a:sym typeface="Inter"/>
              </a:rPr>
              <a:t>Next: Practical application with real datasets in Excel</a:t>
            </a:r>
          </a:p>
        </p:txBody>
      </p:sp>
    </p:spTree>
  </p:cSld>
  <p:clrMapOvr>
    <a:masterClrMapping/>
  </p:clrMapOvr>
</p:sld>
</file>

<file path=ppt/slides/slide41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952500"/>
            <a:chOff x="0" y="0"/>
            <a:chExt cx="24384000" cy="127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143000" y="247650"/>
            <a:ext cx="15240000" cy="462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32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Discussion Questions</a:t>
            </a:r>
          </a:p>
        </p:txBody>
      </p:sp>
      <p:grpSp>
        <p:nvGrpSpPr>
          <p:cNvPr name="Group 5" id="5"/>
          <p:cNvGrpSpPr/>
          <p:nvPr/>
        </p:nvGrpSpPr>
        <p:grpSpPr>
          <a:xfrm rot="0">
            <a:off x="1524000" y="1619250"/>
            <a:ext cx="15240000" cy="1143000"/>
            <a:chOff x="0" y="0"/>
            <a:chExt cx="20320000" cy="15240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0320000" cy="1524000"/>
            </a:xfrm>
            <a:custGeom>
              <a:avLst/>
              <a:gdLst/>
              <a:ahLst/>
              <a:cxnLst/>
              <a:rect r="r" b="b" t="t" l="l"/>
              <a:pathLst>
                <a:path h="1524000" w="20320000">
                  <a:moveTo>
                    <a:pt x="152400" y="0"/>
                  </a:moveTo>
                  <a:lnTo>
                    <a:pt x="20167600" y="0"/>
                  </a:lnTo>
                  <a:cubicBezTo>
                    <a:pt x="20251769" y="0"/>
                    <a:pt x="20320000" y="68232"/>
                    <a:pt x="20320000" y="152400"/>
                  </a:cubicBezTo>
                  <a:lnTo>
                    <a:pt x="20320000" y="1371600"/>
                  </a:lnTo>
                  <a:cubicBezTo>
                    <a:pt x="20320000" y="1455768"/>
                    <a:pt x="20251769" y="1524000"/>
                    <a:pt x="20167600" y="1524000"/>
                  </a:cubicBezTo>
                  <a:lnTo>
                    <a:pt x="152400" y="1524000"/>
                  </a:lnTo>
                  <a:cubicBezTo>
                    <a:pt x="68232" y="1524000"/>
                    <a:pt x="0" y="1455768"/>
                    <a:pt x="0" y="1371600"/>
                  </a:cubicBezTo>
                  <a:lnTo>
                    <a:pt x="0" y="152400"/>
                  </a:lnTo>
                  <a:cubicBezTo>
                    <a:pt x="0" y="68232"/>
                    <a:pt x="68232" y="0"/>
                    <a:pt x="152400" y="0"/>
                  </a:cubicBezTo>
                  <a:close/>
                </a:path>
              </a:pathLst>
            </a:custGeom>
            <a:solidFill>
              <a:srgbClr val="E8ECF0"/>
            </a:solidFill>
          </p:spPr>
        </p:sp>
      </p:grpSp>
      <p:grpSp>
        <p:nvGrpSpPr>
          <p:cNvPr name="Group 7" id="7"/>
          <p:cNvGrpSpPr/>
          <p:nvPr/>
        </p:nvGrpSpPr>
        <p:grpSpPr>
          <a:xfrm rot="0">
            <a:off x="1809750" y="1905000"/>
            <a:ext cx="571500" cy="571500"/>
            <a:chOff x="0" y="0"/>
            <a:chExt cx="762000" cy="7620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762000" cy="762000"/>
            </a:xfrm>
            <a:custGeom>
              <a:avLst/>
              <a:gdLst/>
              <a:ahLst/>
              <a:cxnLst/>
              <a:rect r="r" b="b" t="t" l="l"/>
              <a:pathLst>
                <a:path h="762000" w="762000">
                  <a:moveTo>
                    <a:pt x="381000" y="0"/>
                  </a:moveTo>
                  <a:cubicBezTo>
                    <a:pt x="170580" y="0"/>
                    <a:pt x="0" y="170580"/>
                    <a:pt x="0" y="381000"/>
                  </a:cubicBezTo>
                  <a:cubicBezTo>
                    <a:pt x="0" y="591420"/>
                    <a:pt x="170580" y="762000"/>
                    <a:pt x="381000" y="762000"/>
                  </a:cubicBezTo>
                  <a:cubicBezTo>
                    <a:pt x="591420" y="762000"/>
                    <a:pt x="762000" y="591420"/>
                    <a:pt x="762000" y="381000"/>
                  </a:cubicBezTo>
                  <a:cubicBezTo>
                    <a:pt x="762000" y="170580"/>
                    <a:pt x="591420" y="0"/>
                    <a:pt x="381000" y="0"/>
                  </a:cubicBez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9" id="9"/>
          <p:cNvSpPr txBox="true"/>
          <p:nvPr/>
        </p:nvSpPr>
        <p:spPr>
          <a:xfrm rot="0">
            <a:off x="1809750" y="1943100"/>
            <a:ext cx="571500" cy="5333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747"/>
              </a:lnSpc>
              <a:spcBef>
                <a:spcPct val="0"/>
              </a:spcBef>
            </a:pPr>
            <a:r>
              <a:rPr lang="en-US" sz="3747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1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2667000" y="2028825"/>
            <a:ext cx="1333500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Why is categorical data analysis important in cybersecurity and information systems?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1524000" y="3143250"/>
            <a:ext cx="15240000" cy="1143000"/>
            <a:chOff x="0" y="0"/>
            <a:chExt cx="20320000" cy="15240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20320000" cy="1524000"/>
            </a:xfrm>
            <a:custGeom>
              <a:avLst/>
              <a:gdLst/>
              <a:ahLst/>
              <a:cxnLst/>
              <a:rect r="r" b="b" t="t" l="l"/>
              <a:pathLst>
                <a:path h="1524000" w="20320000">
                  <a:moveTo>
                    <a:pt x="152400" y="0"/>
                  </a:moveTo>
                  <a:lnTo>
                    <a:pt x="20167600" y="0"/>
                  </a:lnTo>
                  <a:cubicBezTo>
                    <a:pt x="20251769" y="0"/>
                    <a:pt x="20320000" y="68232"/>
                    <a:pt x="20320000" y="152400"/>
                  </a:cubicBezTo>
                  <a:lnTo>
                    <a:pt x="20320000" y="1371600"/>
                  </a:lnTo>
                  <a:cubicBezTo>
                    <a:pt x="20320000" y="1455768"/>
                    <a:pt x="20251769" y="1524000"/>
                    <a:pt x="20167600" y="1524000"/>
                  </a:cubicBezTo>
                  <a:lnTo>
                    <a:pt x="152400" y="1524000"/>
                  </a:lnTo>
                  <a:cubicBezTo>
                    <a:pt x="68232" y="1524000"/>
                    <a:pt x="0" y="1455768"/>
                    <a:pt x="0" y="1371600"/>
                  </a:cubicBezTo>
                  <a:lnTo>
                    <a:pt x="0" y="152400"/>
                  </a:lnTo>
                  <a:cubicBezTo>
                    <a:pt x="0" y="68232"/>
                    <a:pt x="68232" y="0"/>
                    <a:pt x="152400" y="0"/>
                  </a:cubicBezTo>
                  <a:close/>
                </a:path>
              </a:pathLst>
            </a:custGeom>
            <a:solidFill>
              <a:srgbClr val="EEF3FA"/>
            </a:solidFill>
          </p:spPr>
        </p:sp>
      </p:grpSp>
      <p:grpSp>
        <p:nvGrpSpPr>
          <p:cNvPr name="Group 13" id="13"/>
          <p:cNvGrpSpPr/>
          <p:nvPr/>
        </p:nvGrpSpPr>
        <p:grpSpPr>
          <a:xfrm rot="0">
            <a:off x="1809750" y="3429000"/>
            <a:ext cx="571500" cy="571500"/>
            <a:chOff x="0" y="0"/>
            <a:chExt cx="762000" cy="7620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762000" cy="762000"/>
            </a:xfrm>
            <a:custGeom>
              <a:avLst/>
              <a:gdLst/>
              <a:ahLst/>
              <a:cxnLst/>
              <a:rect r="r" b="b" t="t" l="l"/>
              <a:pathLst>
                <a:path h="762000" w="762000">
                  <a:moveTo>
                    <a:pt x="381000" y="0"/>
                  </a:moveTo>
                  <a:cubicBezTo>
                    <a:pt x="170580" y="0"/>
                    <a:pt x="0" y="170580"/>
                    <a:pt x="0" y="381000"/>
                  </a:cubicBezTo>
                  <a:cubicBezTo>
                    <a:pt x="0" y="591420"/>
                    <a:pt x="170580" y="762000"/>
                    <a:pt x="381000" y="762000"/>
                  </a:cubicBezTo>
                  <a:cubicBezTo>
                    <a:pt x="591420" y="762000"/>
                    <a:pt x="762000" y="591420"/>
                    <a:pt x="762000" y="381000"/>
                  </a:cubicBezTo>
                  <a:cubicBezTo>
                    <a:pt x="762000" y="170580"/>
                    <a:pt x="591420" y="0"/>
                    <a:pt x="381000" y="0"/>
                  </a:cubicBez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15" id="15"/>
          <p:cNvSpPr txBox="true"/>
          <p:nvPr/>
        </p:nvSpPr>
        <p:spPr>
          <a:xfrm rot="0">
            <a:off x="1809750" y="3467100"/>
            <a:ext cx="571500" cy="5333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747"/>
              </a:lnSpc>
              <a:spcBef>
                <a:spcPct val="0"/>
              </a:spcBef>
            </a:pPr>
            <a:r>
              <a:rPr lang="en-US" sz="3747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2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2667000" y="3552825"/>
            <a:ext cx="1333500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When should we use non-parametric tests instead of parametric tests?</a:t>
            </a:r>
          </a:p>
        </p:txBody>
      </p:sp>
      <p:grpSp>
        <p:nvGrpSpPr>
          <p:cNvPr name="Group 17" id="17"/>
          <p:cNvGrpSpPr/>
          <p:nvPr/>
        </p:nvGrpSpPr>
        <p:grpSpPr>
          <a:xfrm rot="0">
            <a:off x="1524000" y="4667250"/>
            <a:ext cx="15240000" cy="1143000"/>
            <a:chOff x="0" y="0"/>
            <a:chExt cx="20320000" cy="15240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20320000" cy="1524000"/>
            </a:xfrm>
            <a:custGeom>
              <a:avLst/>
              <a:gdLst/>
              <a:ahLst/>
              <a:cxnLst/>
              <a:rect r="r" b="b" t="t" l="l"/>
              <a:pathLst>
                <a:path h="1524000" w="20320000">
                  <a:moveTo>
                    <a:pt x="152400" y="0"/>
                  </a:moveTo>
                  <a:lnTo>
                    <a:pt x="20167600" y="0"/>
                  </a:lnTo>
                  <a:cubicBezTo>
                    <a:pt x="20251769" y="0"/>
                    <a:pt x="20320000" y="68232"/>
                    <a:pt x="20320000" y="152400"/>
                  </a:cubicBezTo>
                  <a:lnTo>
                    <a:pt x="20320000" y="1371600"/>
                  </a:lnTo>
                  <a:cubicBezTo>
                    <a:pt x="20320000" y="1455768"/>
                    <a:pt x="20251769" y="1524000"/>
                    <a:pt x="20167600" y="1524000"/>
                  </a:cubicBezTo>
                  <a:lnTo>
                    <a:pt x="152400" y="1524000"/>
                  </a:lnTo>
                  <a:cubicBezTo>
                    <a:pt x="68232" y="1524000"/>
                    <a:pt x="0" y="1455768"/>
                    <a:pt x="0" y="1371600"/>
                  </a:cubicBezTo>
                  <a:lnTo>
                    <a:pt x="0" y="152400"/>
                  </a:lnTo>
                  <a:cubicBezTo>
                    <a:pt x="0" y="68232"/>
                    <a:pt x="68232" y="0"/>
                    <a:pt x="152400" y="0"/>
                  </a:cubicBezTo>
                  <a:close/>
                </a:path>
              </a:pathLst>
            </a:custGeom>
            <a:solidFill>
              <a:srgbClr val="E8ECF0"/>
            </a:solidFill>
          </p:spPr>
        </p:sp>
      </p:grpSp>
      <p:grpSp>
        <p:nvGrpSpPr>
          <p:cNvPr name="Group 19" id="19"/>
          <p:cNvGrpSpPr/>
          <p:nvPr/>
        </p:nvGrpSpPr>
        <p:grpSpPr>
          <a:xfrm rot="0">
            <a:off x="1809750" y="4953000"/>
            <a:ext cx="571500" cy="571500"/>
            <a:chOff x="0" y="0"/>
            <a:chExt cx="762000" cy="7620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762000" cy="762000"/>
            </a:xfrm>
            <a:custGeom>
              <a:avLst/>
              <a:gdLst/>
              <a:ahLst/>
              <a:cxnLst/>
              <a:rect r="r" b="b" t="t" l="l"/>
              <a:pathLst>
                <a:path h="762000" w="762000">
                  <a:moveTo>
                    <a:pt x="381000" y="0"/>
                  </a:moveTo>
                  <a:cubicBezTo>
                    <a:pt x="170580" y="0"/>
                    <a:pt x="0" y="170580"/>
                    <a:pt x="0" y="381000"/>
                  </a:cubicBezTo>
                  <a:cubicBezTo>
                    <a:pt x="0" y="591420"/>
                    <a:pt x="170580" y="762000"/>
                    <a:pt x="381000" y="762000"/>
                  </a:cubicBezTo>
                  <a:cubicBezTo>
                    <a:pt x="591420" y="762000"/>
                    <a:pt x="762000" y="591420"/>
                    <a:pt x="762000" y="381000"/>
                  </a:cubicBezTo>
                  <a:cubicBezTo>
                    <a:pt x="762000" y="170580"/>
                    <a:pt x="591420" y="0"/>
                    <a:pt x="381000" y="0"/>
                  </a:cubicBez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21" id="21"/>
          <p:cNvSpPr txBox="true"/>
          <p:nvPr/>
        </p:nvSpPr>
        <p:spPr>
          <a:xfrm rot="0">
            <a:off x="1809750" y="4991100"/>
            <a:ext cx="571500" cy="5333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747"/>
              </a:lnSpc>
              <a:spcBef>
                <a:spcPct val="0"/>
              </a:spcBef>
            </a:pPr>
            <a:r>
              <a:rPr lang="en-US" sz="3747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3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2667000" y="5076825"/>
            <a:ext cx="1333500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Why must we choose statistical methods carefully based on data type?</a:t>
            </a:r>
          </a:p>
        </p:txBody>
      </p:sp>
      <p:grpSp>
        <p:nvGrpSpPr>
          <p:cNvPr name="Group 23" id="23"/>
          <p:cNvGrpSpPr/>
          <p:nvPr/>
        </p:nvGrpSpPr>
        <p:grpSpPr>
          <a:xfrm rot="0">
            <a:off x="1524000" y="6191250"/>
            <a:ext cx="15240000" cy="1143000"/>
            <a:chOff x="0" y="0"/>
            <a:chExt cx="20320000" cy="152400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20320000" cy="1524000"/>
            </a:xfrm>
            <a:custGeom>
              <a:avLst/>
              <a:gdLst/>
              <a:ahLst/>
              <a:cxnLst/>
              <a:rect r="r" b="b" t="t" l="l"/>
              <a:pathLst>
                <a:path h="1524000" w="20320000">
                  <a:moveTo>
                    <a:pt x="152400" y="0"/>
                  </a:moveTo>
                  <a:lnTo>
                    <a:pt x="20167600" y="0"/>
                  </a:lnTo>
                  <a:cubicBezTo>
                    <a:pt x="20251769" y="0"/>
                    <a:pt x="20320000" y="68232"/>
                    <a:pt x="20320000" y="152400"/>
                  </a:cubicBezTo>
                  <a:lnTo>
                    <a:pt x="20320000" y="1371600"/>
                  </a:lnTo>
                  <a:cubicBezTo>
                    <a:pt x="20320000" y="1455768"/>
                    <a:pt x="20251769" y="1524000"/>
                    <a:pt x="20167600" y="1524000"/>
                  </a:cubicBezTo>
                  <a:lnTo>
                    <a:pt x="152400" y="1524000"/>
                  </a:lnTo>
                  <a:cubicBezTo>
                    <a:pt x="68232" y="1524000"/>
                    <a:pt x="0" y="1455768"/>
                    <a:pt x="0" y="1371600"/>
                  </a:cubicBezTo>
                  <a:lnTo>
                    <a:pt x="0" y="152400"/>
                  </a:lnTo>
                  <a:cubicBezTo>
                    <a:pt x="0" y="68232"/>
                    <a:pt x="68232" y="0"/>
                    <a:pt x="152400" y="0"/>
                  </a:cubicBezTo>
                  <a:close/>
                </a:path>
              </a:pathLst>
            </a:custGeom>
            <a:solidFill>
              <a:srgbClr val="EEF3FA"/>
            </a:solidFill>
          </p:spPr>
        </p:sp>
      </p:grpSp>
      <p:grpSp>
        <p:nvGrpSpPr>
          <p:cNvPr name="Group 25" id="25"/>
          <p:cNvGrpSpPr/>
          <p:nvPr/>
        </p:nvGrpSpPr>
        <p:grpSpPr>
          <a:xfrm rot="0">
            <a:off x="1809750" y="6477000"/>
            <a:ext cx="571500" cy="571500"/>
            <a:chOff x="0" y="0"/>
            <a:chExt cx="762000" cy="762000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762000" cy="762000"/>
            </a:xfrm>
            <a:custGeom>
              <a:avLst/>
              <a:gdLst/>
              <a:ahLst/>
              <a:cxnLst/>
              <a:rect r="r" b="b" t="t" l="l"/>
              <a:pathLst>
                <a:path h="762000" w="762000">
                  <a:moveTo>
                    <a:pt x="381000" y="0"/>
                  </a:moveTo>
                  <a:cubicBezTo>
                    <a:pt x="170580" y="0"/>
                    <a:pt x="0" y="170580"/>
                    <a:pt x="0" y="381000"/>
                  </a:cubicBezTo>
                  <a:cubicBezTo>
                    <a:pt x="0" y="591420"/>
                    <a:pt x="170580" y="762000"/>
                    <a:pt x="381000" y="762000"/>
                  </a:cubicBezTo>
                  <a:cubicBezTo>
                    <a:pt x="591420" y="762000"/>
                    <a:pt x="762000" y="591420"/>
                    <a:pt x="762000" y="381000"/>
                  </a:cubicBezTo>
                  <a:cubicBezTo>
                    <a:pt x="762000" y="170580"/>
                    <a:pt x="591420" y="0"/>
                    <a:pt x="381000" y="0"/>
                  </a:cubicBez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27" id="27"/>
          <p:cNvSpPr txBox="true"/>
          <p:nvPr/>
        </p:nvSpPr>
        <p:spPr>
          <a:xfrm rot="0">
            <a:off x="1809750" y="6515100"/>
            <a:ext cx="571500" cy="5333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747"/>
              </a:lnSpc>
              <a:spcBef>
                <a:spcPct val="0"/>
              </a:spcBef>
            </a:pPr>
            <a:r>
              <a:rPr lang="en-US" sz="3747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4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2667000" y="6600825"/>
            <a:ext cx="1333500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Can you think of a real-world IS scenario where Chi-Square would be useful?</a:t>
            </a:r>
          </a:p>
        </p:txBody>
      </p:sp>
      <p:grpSp>
        <p:nvGrpSpPr>
          <p:cNvPr name="Group 29" id="29"/>
          <p:cNvGrpSpPr/>
          <p:nvPr/>
        </p:nvGrpSpPr>
        <p:grpSpPr>
          <a:xfrm rot="0">
            <a:off x="1524000" y="7715250"/>
            <a:ext cx="15240000" cy="1143000"/>
            <a:chOff x="0" y="0"/>
            <a:chExt cx="20320000" cy="1524000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0" y="0"/>
              <a:ext cx="20320000" cy="1524000"/>
            </a:xfrm>
            <a:custGeom>
              <a:avLst/>
              <a:gdLst/>
              <a:ahLst/>
              <a:cxnLst/>
              <a:rect r="r" b="b" t="t" l="l"/>
              <a:pathLst>
                <a:path h="1524000" w="20320000">
                  <a:moveTo>
                    <a:pt x="152400" y="0"/>
                  </a:moveTo>
                  <a:lnTo>
                    <a:pt x="20167600" y="0"/>
                  </a:lnTo>
                  <a:cubicBezTo>
                    <a:pt x="20251769" y="0"/>
                    <a:pt x="20320000" y="68232"/>
                    <a:pt x="20320000" y="152400"/>
                  </a:cubicBezTo>
                  <a:lnTo>
                    <a:pt x="20320000" y="1371600"/>
                  </a:lnTo>
                  <a:cubicBezTo>
                    <a:pt x="20320000" y="1455768"/>
                    <a:pt x="20251769" y="1524000"/>
                    <a:pt x="20167600" y="1524000"/>
                  </a:cubicBezTo>
                  <a:lnTo>
                    <a:pt x="152400" y="1524000"/>
                  </a:lnTo>
                  <a:cubicBezTo>
                    <a:pt x="68232" y="1524000"/>
                    <a:pt x="0" y="1455768"/>
                    <a:pt x="0" y="1371600"/>
                  </a:cubicBezTo>
                  <a:lnTo>
                    <a:pt x="0" y="152400"/>
                  </a:lnTo>
                  <a:cubicBezTo>
                    <a:pt x="0" y="68232"/>
                    <a:pt x="68232" y="0"/>
                    <a:pt x="152400" y="0"/>
                  </a:cubicBezTo>
                  <a:close/>
                </a:path>
              </a:pathLst>
            </a:custGeom>
            <a:solidFill>
              <a:srgbClr val="E8ECF0"/>
            </a:solidFill>
          </p:spPr>
        </p:sp>
      </p:grpSp>
      <p:grpSp>
        <p:nvGrpSpPr>
          <p:cNvPr name="Group 31" id="31"/>
          <p:cNvGrpSpPr/>
          <p:nvPr/>
        </p:nvGrpSpPr>
        <p:grpSpPr>
          <a:xfrm rot="0">
            <a:off x="1809750" y="8001000"/>
            <a:ext cx="571500" cy="571500"/>
            <a:chOff x="0" y="0"/>
            <a:chExt cx="762000" cy="762000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0" y="0"/>
              <a:ext cx="762000" cy="762000"/>
            </a:xfrm>
            <a:custGeom>
              <a:avLst/>
              <a:gdLst/>
              <a:ahLst/>
              <a:cxnLst/>
              <a:rect r="r" b="b" t="t" l="l"/>
              <a:pathLst>
                <a:path h="762000" w="762000">
                  <a:moveTo>
                    <a:pt x="381000" y="0"/>
                  </a:moveTo>
                  <a:cubicBezTo>
                    <a:pt x="170580" y="0"/>
                    <a:pt x="0" y="170580"/>
                    <a:pt x="0" y="381000"/>
                  </a:cubicBezTo>
                  <a:cubicBezTo>
                    <a:pt x="0" y="591420"/>
                    <a:pt x="170580" y="762000"/>
                    <a:pt x="381000" y="762000"/>
                  </a:cubicBezTo>
                  <a:cubicBezTo>
                    <a:pt x="591420" y="762000"/>
                    <a:pt x="762000" y="591420"/>
                    <a:pt x="762000" y="381000"/>
                  </a:cubicBezTo>
                  <a:cubicBezTo>
                    <a:pt x="762000" y="170580"/>
                    <a:pt x="591420" y="0"/>
                    <a:pt x="381000" y="0"/>
                  </a:cubicBez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33" id="33"/>
          <p:cNvSpPr txBox="true"/>
          <p:nvPr/>
        </p:nvSpPr>
        <p:spPr>
          <a:xfrm rot="0">
            <a:off x="1809750" y="8039100"/>
            <a:ext cx="571500" cy="5333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747"/>
              </a:lnSpc>
              <a:spcBef>
                <a:spcPct val="0"/>
              </a:spcBef>
            </a:pPr>
            <a:r>
              <a:rPr lang="en-US" sz="3747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5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2667000" y="8124825"/>
            <a:ext cx="1333500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What is the difference between finding an association and proving causation?</a:t>
            </a:r>
          </a:p>
        </p:txBody>
      </p:sp>
    </p:spTree>
  </p:cSld>
  <p:clrMapOvr>
    <a:masterClrMapping/>
  </p:clrMapOvr>
</p:sld>
</file>

<file path=ppt/slides/slide42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952500"/>
            <a:chOff x="0" y="0"/>
            <a:chExt cx="24384000" cy="127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143000" y="247650"/>
            <a:ext cx="15240000" cy="462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32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Assignment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143000" y="1381125"/>
            <a:ext cx="15240000" cy="284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199"/>
              </a:lnSpc>
              <a:spcBef>
                <a:spcPct val="0"/>
              </a:spcBef>
            </a:pPr>
            <a:r>
              <a:rPr lang="en-US" b="true" sz="2199" strike="noStrike" u="none">
                <a:solidFill>
                  <a:srgbClr val="1A2B4A"/>
                </a:solidFill>
                <a:latin typeface="Inter Bold"/>
                <a:ea typeface="Inter Bold"/>
                <a:cs typeface="Inter Bold"/>
                <a:sym typeface="Inter Bold"/>
              </a:rPr>
              <a:t>Students must complete the following tasks: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524000" y="2095500"/>
            <a:ext cx="15240000" cy="762000"/>
            <a:chOff x="0" y="0"/>
            <a:chExt cx="20320000" cy="10160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0320000" cy="1016000"/>
            </a:xfrm>
            <a:custGeom>
              <a:avLst/>
              <a:gdLst/>
              <a:ahLst/>
              <a:cxnLst/>
              <a:rect r="r" b="b" t="t" l="l"/>
              <a:pathLst>
                <a:path h="1016000" w="20320000">
                  <a:moveTo>
                    <a:pt x="101600" y="0"/>
                  </a:moveTo>
                  <a:lnTo>
                    <a:pt x="20218400" y="0"/>
                  </a:lnTo>
                  <a:cubicBezTo>
                    <a:pt x="20274513" y="0"/>
                    <a:pt x="20320000" y="45488"/>
                    <a:pt x="20320000" y="101600"/>
                  </a:cubicBezTo>
                  <a:lnTo>
                    <a:pt x="20320000" y="914400"/>
                  </a:lnTo>
                  <a:cubicBezTo>
                    <a:pt x="20320000" y="970512"/>
                    <a:pt x="20274513" y="1016000"/>
                    <a:pt x="20218400" y="1016000"/>
                  </a:cubicBezTo>
                  <a:lnTo>
                    <a:pt x="101600" y="1016000"/>
                  </a:lnTo>
                  <a:cubicBezTo>
                    <a:pt x="45488" y="1016000"/>
                    <a:pt x="0" y="970512"/>
                    <a:pt x="0" y="914400"/>
                  </a:cubicBezTo>
                  <a:lnTo>
                    <a:pt x="0" y="101600"/>
                  </a:lnTo>
                  <a:cubicBezTo>
                    <a:pt x="0" y="45488"/>
                    <a:pt x="45488" y="0"/>
                    <a:pt x="101600" y="0"/>
                  </a:cubicBezTo>
                  <a:close/>
                </a:path>
              </a:pathLst>
            </a:custGeom>
            <a:solidFill>
              <a:srgbClr val="E8ECF0"/>
            </a:solidFill>
          </p:spPr>
        </p:sp>
      </p:grpSp>
      <p:grpSp>
        <p:nvGrpSpPr>
          <p:cNvPr name="Group 8" id="8"/>
          <p:cNvGrpSpPr/>
          <p:nvPr/>
        </p:nvGrpSpPr>
        <p:grpSpPr>
          <a:xfrm rot="0">
            <a:off x="1524000" y="2095500"/>
            <a:ext cx="76200" cy="762000"/>
            <a:chOff x="0" y="0"/>
            <a:chExt cx="101600" cy="1016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01600" cy="1016000"/>
            </a:xfrm>
            <a:custGeom>
              <a:avLst/>
              <a:gdLst/>
              <a:ahLst/>
              <a:cxnLst/>
              <a:rect r="r" b="b" t="t" l="l"/>
              <a:pathLst>
                <a:path h="1016000" w="101600">
                  <a:moveTo>
                    <a:pt x="0" y="0"/>
                  </a:moveTo>
                  <a:lnTo>
                    <a:pt x="101600" y="0"/>
                  </a:lnTo>
                  <a:lnTo>
                    <a:pt x="101600" y="1016000"/>
                  </a:lnTo>
                  <a:lnTo>
                    <a:pt x="0" y="1016000"/>
                  </a:ln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1905000" y="2314575"/>
            <a:ext cx="1381125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1. Collect categorical or ranked data from an IS/cybersecurity context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1524000" y="3143250"/>
            <a:ext cx="15240000" cy="762000"/>
            <a:chOff x="0" y="0"/>
            <a:chExt cx="20320000" cy="10160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20320000" cy="1016000"/>
            </a:xfrm>
            <a:custGeom>
              <a:avLst/>
              <a:gdLst/>
              <a:ahLst/>
              <a:cxnLst/>
              <a:rect r="r" b="b" t="t" l="l"/>
              <a:pathLst>
                <a:path h="1016000" w="20320000">
                  <a:moveTo>
                    <a:pt x="101600" y="0"/>
                  </a:moveTo>
                  <a:lnTo>
                    <a:pt x="20218400" y="0"/>
                  </a:lnTo>
                  <a:cubicBezTo>
                    <a:pt x="20274513" y="0"/>
                    <a:pt x="20320000" y="45488"/>
                    <a:pt x="20320000" y="101600"/>
                  </a:cubicBezTo>
                  <a:lnTo>
                    <a:pt x="20320000" y="914400"/>
                  </a:lnTo>
                  <a:cubicBezTo>
                    <a:pt x="20320000" y="970512"/>
                    <a:pt x="20274513" y="1016000"/>
                    <a:pt x="20218400" y="1016000"/>
                  </a:cubicBezTo>
                  <a:lnTo>
                    <a:pt x="101600" y="1016000"/>
                  </a:lnTo>
                  <a:cubicBezTo>
                    <a:pt x="45488" y="1016000"/>
                    <a:pt x="0" y="970512"/>
                    <a:pt x="0" y="914400"/>
                  </a:cubicBezTo>
                  <a:lnTo>
                    <a:pt x="0" y="101600"/>
                  </a:lnTo>
                  <a:cubicBezTo>
                    <a:pt x="0" y="45488"/>
                    <a:pt x="45488" y="0"/>
                    <a:pt x="101600" y="0"/>
                  </a:cubicBezTo>
                  <a:close/>
                </a:path>
              </a:pathLst>
            </a:custGeom>
            <a:solidFill>
              <a:srgbClr val="EEF3FA"/>
            </a:solidFill>
          </p:spPr>
        </p:sp>
      </p:grpSp>
      <p:grpSp>
        <p:nvGrpSpPr>
          <p:cNvPr name="Group 13" id="13"/>
          <p:cNvGrpSpPr/>
          <p:nvPr/>
        </p:nvGrpSpPr>
        <p:grpSpPr>
          <a:xfrm rot="0">
            <a:off x="1524000" y="3143250"/>
            <a:ext cx="76200" cy="762000"/>
            <a:chOff x="0" y="0"/>
            <a:chExt cx="101600" cy="10160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01600" cy="1016000"/>
            </a:xfrm>
            <a:custGeom>
              <a:avLst/>
              <a:gdLst/>
              <a:ahLst/>
              <a:cxnLst/>
              <a:rect r="r" b="b" t="t" l="l"/>
              <a:pathLst>
                <a:path h="1016000" w="101600">
                  <a:moveTo>
                    <a:pt x="0" y="0"/>
                  </a:moveTo>
                  <a:lnTo>
                    <a:pt x="101600" y="0"/>
                  </a:lnTo>
                  <a:lnTo>
                    <a:pt x="101600" y="1016000"/>
                  </a:lnTo>
                  <a:lnTo>
                    <a:pt x="0" y="1016000"/>
                  </a:ln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15" id="15"/>
          <p:cNvSpPr txBox="true"/>
          <p:nvPr/>
        </p:nvSpPr>
        <p:spPr>
          <a:xfrm rot="0">
            <a:off x="1905000" y="3362325"/>
            <a:ext cx="1381125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2. Create frequency tables and organize data properly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1524000" y="4191000"/>
            <a:ext cx="15240000" cy="762000"/>
            <a:chOff x="0" y="0"/>
            <a:chExt cx="20320000" cy="1016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20320000" cy="1016000"/>
            </a:xfrm>
            <a:custGeom>
              <a:avLst/>
              <a:gdLst/>
              <a:ahLst/>
              <a:cxnLst/>
              <a:rect r="r" b="b" t="t" l="l"/>
              <a:pathLst>
                <a:path h="1016000" w="20320000">
                  <a:moveTo>
                    <a:pt x="101600" y="0"/>
                  </a:moveTo>
                  <a:lnTo>
                    <a:pt x="20218400" y="0"/>
                  </a:lnTo>
                  <a:cubicBezTo>
                    <a:pt x="20274513" y="0"/>
                    <a:pt x="20320000" y="45488"/>
                    <a:pt x="20320000" y="101600"/>
                  </a:cubicBezTo>
                  <a:lnTo>
                    <a:pt x="20320000" y="914400"/>
                  </a:lnTo>
                  <a:cubicBezTo>
                    <a:pt x="20320000" y="970512"/>
                    <a:pt x="20274513" y="1016000"/>
                    <a:pt x="20218400" y="1016000"/>
                  </a:cubicBezTo>
                  <a:lnTo>
                    <a:pt x="101600" y="1016000"/>
                  </a:lnTo>
                  <a:cubicBezTo>
                    <a:pt x="45488" y="1016000"/>
                    <a:pt x="0" y="970512"/>
                    <a:pt x="0" y="914400"/>
                  </a:cubicBezTo>
                  <a:lnTo>
                    <a:pt x="0" y="101600"/>
                  </a:lnTo>
                  <a:cubicBezTo>
                    <a:pt x="0" y="45488"/>
                    <a:pt x="45488" y="0"/>
                    <a:pt x="101600" y="0"/>
                  </a:cubicBezTo>
                  <a:close/>
                </a:path>
              </a:pathLst>
            </a:custGeom>
            <a:solidFill>
              <a:srgbClr val="E8ECF0"/>
            </a:solidFill>
          </p:spPr>
        </p:sp>
      </p:grpSp>
      <p:grpSp>
        <p:nvGrpSpPr>
          <p:cNvPr name="Group 18" id="18"/>
          <p:cNvGrpSpPr/>
          <p:nvPr/>
        </p:nvGrpSpPr>
        <p:grpSpPr>
          <a:xfrm rot="0">
            <a:off x="1524000" y="4191000"/>
            <a:ext cx="76200" cy="762000"/>
            <a:chOff x="0" y="0"/>
            <a:chExt cx="101600" cy="10160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101600" cy="1016000"/>
            </a:xfrm>
            <a:custGeom>
              <a:avLst/>
              <a:gdLst/>
              <a:ahLst/>
              <a:cxnLst/>
              <a:rect r="r" b="b" t="t" l="l"/>
              <a:pathLst>
                <a:path h="1016000" w="101600">
                  <a:moveTo>
                    <a:pt x="0" y="0"/>
                  </a:moveTo>
                  <a:lnTo>
                    <a:pt x="101600" y="0"/>
                  </a:lnTo>
                  <a:lnTo>
                    <a:pt x="101600" y="1016000"/>
                  </a:lnTo>
                  <a:lnTo>
                    <a:pt x="0" y="1016000"/>
                  </a:ln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20" id="20"/>
          <p:cNvSpPr txBox="true"/>
          <p:nvPr/>
        </p:nvSpPr>
        <p:spPr>
          <a:xfrm rot="0">
            <a:off x="1905000" y="4410075"/>
            <a:ext cx="1381125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3. Run Chi-Square or non-parametric analysis using Excel</a:t>
            </a:r>
          </a:p>
        </p:txBody>
      </p:sp>
      <p:grpSp>
        <p:nvGrpSpPr>
          <p:cNvPr name="Group 21" id="21"/>
          <p:cNvGrpSpPr/>
          <p:nvPr/>
        </p:nvGrpSpPr>
        <p:grpSpPr>
          <a:xfrm rot="0">
            <a:off x="1524000" y="5238750"/>
            <a:ext cx="15240000" cy="762000"/>
            <a:chOff x="0" y="0"/>
            <a:chExt cx="20320000" cy="101600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20320000" cy="1016000"/>
            </a:xfrm>
            <a:custGeom>
              <a:avLst/>
              <a:gdLst/>
              <a:ahLst/>
              <a:cxnLst/>
              <a:rect r="r" b="b" t="t" l="l"/>
              <a:pathLst>
                <a:path h="1016000" w="20320000">
                  <a:moveTo>
                    <a:pt x="101600" y="0"/>
                  </a:moveTo>
                  <a:lnTo>
                    <a:pt x="20218400" y="0"/>
                  </a:lnTo>
                  <a:cubicBezTo>
                    <a:pt x="20274513" y="0"/>
                    <a:pt x="20320000" y="45488"/>
                    <a:pt x="20320000" y="101600"/>
                  </a:cubicBezTo>
                  <a:lnTo>
                    <a:pt x="20320000" y="914400"/>
                  </a:lnTo>
                  <a:cubicBezTo>
                    <a:pt x="20320000" y="970512"/>
                    <a:pt x="20274513" y="1016000"/>
                    <a:pt x="20218400" y="1016000"/>
                  </a:cubicBezTo>
                  <a:lnTo>
                    <a:pt x="101600" y="1016000"/>
                  </a:lnTo>
                  <a:cubicBezTo>
                    <a:pt x="45488" y="1016000"/>
                    <a:pt x="0" y="970512"/>
                    <a:pt x="0" y="914400"/>
                  </a:cubicBezTo>
                  <a:lnTo>
                    <a:pt x="0" y="101600"/>
                  </a:lnTo>
                  <a:cubicBezTo>
                    <a:pt x="0" y="45488"/>
                    <a:pt x="45488" y="0"/>
                    <a:pt x="101600" y="0"/>
                  </a:cubicBezTo>
                  <a:close/>
                </a:path>
              </a:pathLst>
            </a:custGeom>
            <a:solidFill>
              <a:srgbClr val="EEF3FA"/>
            </a:solidFill>
          </p:spPr>
        </p:sp>
      </p:grpSp>
      <p:grpSp>
        <p:nvGrpSpPr>
          <p:cNvPr name="Group 23" id="23"/>
          <p:cNvGrpSpPr/>
          <p:nvPr/>
        </p:nvGrpSpPr>
        <p:grpSpPr>
          <a:xfrm rot="0">
            <a:off x="1524000" y="5238750"/>
            <a:ext cx="76200" cy="762000"/>
            <a:chOff x="0" y="0"/>
            <a:chExt cx="101600" cy="101600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101600" cy="1016000"/>
            </a:xfrm>
            <a:custGeom>
              <a:avLst/>
              <a:gdLst/>
              <a:ahLst/>
              <a:cxnLst/>
              <a:rect r="r" b="b" t="t" l="l"/>
              <a:pathLst>
                <a:path h="1016000" w="101600">
                  <a:moveTo>
                    <a:pt x="0" y="0"/>
                  </a:moveTo>
                  <a:lnTo>
                    <a:pt x="101600" y="0"/>
                  </a:lnTo>
                  <a:lnTo>
                    <a:pt x="101600" y="1016000"/>
                  </a:lnTo>
                  <a:lnTo>
                    <a:pt x="0" y="1016000"/>
                  </a:ln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25" id="25"/>
          <p:cNvSpPr txBox="true"/>
          <p:nvPr/>
        </p:nvSpPr>
        <p:spPr>
          <a:xfrm rot="0">
            <a:off x="1905000" y="5457825"/>
            <a:ext cx="1381125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4. Interpret the p-value and state the statistical decision</a:t>
            </a:r>
          </a:p>
        </p:txBody>
      </p:sp>
      <p:grpSp>
        <p:nvGrpSpPr>
          <p:cNvPr name="Group 26" id="26"/>
          <p:cNvGrpSpPr/>
          <p:nvPr/>
        </p:nvGrpSpPr>
        <p:grpSpPr>
          <a:xfrm rot="0">
            <a:off x="1524000" y="6286500"/>
            <a:ext cx="15240000" cy="762000"/>
            <a:chOff x="0" y="0"/>
            <a:chExt cx="20320000" cy="101600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0" y="0"/>
              <a:ext cx="20320000" cy="1016000"/>
            </a:xfrm>
            <a:custGeom>
              <a:avLst/>
              <a:gdLst/>
              <a:ahLst/>
              <a:cxnLst/>
              <a:rect r="r" b="b" t="t" l="l"/>
              <a:pathLst>
                <a:path h="1016000" w="20320000">
                  <a:moveTo>
                    <a:pt x="101600" y="0"/>
                  </a:moveTo>
                  <a:lnTo>
                    <a:pt x="20218400" y="0"/>
                  </a:lnTo>
                  <a:cubicBezTo>
                    <a:pt x="20274513" y="0"/>
                    <a:pt x="20320000" y="45488"/>
                    <a:pt x="20320000" y="101600"/>
                  </a:cubicBezTo>
                  <a:lnTo>
                    <a:pt x="20320000" y="914400"/>
                  </a:lnTo>
                  <a:cubicBezTo>
                    <a:pt x="20320000" y="970512"/>
                    <a:pt x="20274513" y="1016000"/>
                    <a:pt x="20218400" y="1016000"/>
                  </a:cubicBezTo>
                  <a:lnTo>
                    <a:pt x="101600" y="1016000"/>
                  </a:lnTo>
                  <a:cubicBezTo>
                    <a:pt x="45488" y="1016000"/>
                    <a:pt x="0" y="970512"/>
                    <a:pt x="0" y="914400"/>
                  </a:cubicBezTo>
                  <a:lnTo>
                    <a:pt x="0" y="101600"/>
                  </a:lnTo>
                  <a:cubicBezTo>
                    <a:pt x="0" y="45488"/>
                    <a:pt x="45488" y="0"/>
                    <a:pt x="101600" y="0"/>
                  </a:cubicBezTo>
                  <a:close/>
                </a:path>
              </a:pathLst>
            </a:custGeom>
            <a:solidFill>
              <a:srgbClr val="E8ECF0"/>
            </a:solidFill>
          </p:spPr>
        </p:sp>
      </p:grpSp>
      <p:grpSp>
        <p:nvGrpSpPr>
          <p:cNvPr name="Group 28" id="28"/>
          <p:cNvGrpSpPr/>
          <p:nvPr/>
        </p:nvGrpSpPr>
        <p:grpSpPr>
          <a:xfrm rot="0">
            <a:off x="1524000" y="6286500"/>
            <a:ext cx="76200" cy="762000"/>
            <a:chOff x="0" y="0"/>
            <a:chExt cx="101600" cy="1016000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101600" cy="1016000"/>
            </a:xfrm>
            <a:custGeom>
              <a:avLst/>
              <a:gdLst/>
              <a:ahLst/>
              <a:cxnLst/>
              <a:rect r="r" b="b" t="t" l="l"/>
              <a:pathLst>
                <a:path h="1016000" w="101600">
                  <a:moveTo>
                    <a:pt x="0" y="0"/>
                  </a:moveTo>
                  <a:lnTo>
                    <a:pt x="101600" y="0"/>
                  </a:lnTo>
                  <a:lnTo>
                    <a:pt x="101600" y="1016000"/>
                  </a:lnTo>
                  <a:lnTo>
                    <a:pt x="0" y="1016000"/>
                  </a:ln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30" id="30"/>
          <p:cNvSpPr txBox="true"/>
          <p:nvPr/>
        </p:nvSpPr>
        <p:spPr>
          <a:xfrm rot="0">
            <a:off x="1905000" y="6505575"/>
            <a:ext cx="1381125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5. Write a clear statistical conclusion in context</a:t>
            </a:r>
          </a:p>
        </p:txBody>
      </p:sp>
      <p:grpSp>
        <p:nvGrpSpPr>
          <p:cNvPr name="Group 31" id="31"/>
          <p:cNvGrpSpPr/>
          <p:nvPr/>
        </p:nvGrpSpPr>
        <p:grpSpPr>
          <a:xfrm rot="0">
            <a:off x="1524000" y="7334250"/>
            <a:ext cx="15240000" cy="762000"/>
            <a:chOff x="0" y="0"/>
            <a:chExt cx="20320000" cy="1016000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0" y="0"/>
              <a:ext cx="20320000" cy="1016000"/>
            </a:xfrm>
            <a:custGeom>
              <a:avLst/>
              <a:gdLst/>
              <a:ahLst/>
              <a:cxnLst/>
              <a:rect r="r" b="b" t="t" l="l"/>
              <a:pathLst>
                <a:path h="1016000" w="20320000">
                  <a:moveTo>
                    <a:pt x="101600" y="0"/>
                  </a:moveTo>
                  <a:lnTo>
                    <a:pt x="20218400" y="0"/>
                  </a:lnTo>
                  <a:cubicBezTo>
                    <a:pt x="20274513" y="0"/>
                    <a:pt x="20320000" y="45488"/>
                    <a:pt x="20320000" y="101600"/>
                  </a:cubicBezTo>
                  <a:lnTo>
                    <a:pt x="20320000" y="914400"/>
                  </a:lnTo>
                  <a:cubicBezTo>
                    <a:pt x="20320000" y="970512"/>
                    <a:pt x="20274513" y="1016000"/>
                    <a:pt x="20218400" y="1016000"/>
                  </a:cubicBezTo>
                  <a:lnTo>
                    <a:pt x="101600" y="1016000"/>
                  </a:lnTo>
                  <a:cubicBezTo>
                    <a:pt x="45488" y="1016000"/>
                    <a:pt x="0" y="970512"/>
                    <a:pt x="0" y="914400"/>
                  </a:cubicBezTo>
                  <a:lnTo>
                    <a:pt x="0" y="101600"/>
                  </a:lnTo>
                  <a:cubicBezTo>
                    <a:pt x="0" y="45488"/>
                    <a:pt x="45488" y="0"/>
                    <a:pt x="101600" y="0"/>
                  </a:cubicBezTo>
                  <a:close/>
                </a:path>
              </a:pathLst>
            </a:custGeom>
            <a:solidFill>
              <a:srgbClr val="EEF3FA"/>
            </a:solidFill>
          </p:spPr>
        </p:sp>
      </p:grpSp>
      <p:grpSp>
        <p:nvGrpSpPr>
          <p:cNvPr name="Group 33" id="33"/>
          <p:cNvGrpSpPr/>
          <p:nvPr/>
        </p:nvGrpSpPr>
        <p:grpSpPr>
          <a:xfrm rot="0">
            <a:off x="1524000" y="7334250"/>
            <a:ext cx="76200" cy="762000"/>
            <a:chOff x="0" y="0"/>
            <a:chExt cx="101600" cy="1016000"/>
          </a:xfrm>
        </p:grpSpPr>
        <p:sp>
          <p:nvSpPr>
            <p:cNvPr name="Freeform 34" id="34"/>
            <p:cNvSpPr/>
            <p:nvPr/>
          </p:nvSpPr>
          <p:spPr>
            <a:xfrm flipH="false" flipV="false" rot="0">
              <a:off x="0" y="0"/>
              <a:ext cx="101600" cy="1016000"/>
            </a:xfrm>
            <a:custGeom>
              <a:avLst/>
              <a:gdLst/>
              <a:ahLst/>
              <a:cxnLst/>
              <a:rect r="r" b="b" t="t" l="l"/>
              <a:pathLst>
                <a:path h="1016000" w="101600">
                  <a:moveTo>
                    <a:pt x="0" y="0"/>
                  </a:moveTo>
                  <a:lnTo>
                    <a:pt x="101600" y="0"/>
                  </a:lnTo>
                  <a:lnTo>
                    <a:pt x="101600" y="1016000"/>
                  </a:lnTo>
                  <a:lnTo>
                    <a:pt x="0" y="1016000"/>
                  </a:ln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35" id="35"/>
          <p:cNvSpPr txBox="true"/>
          <p:nvPr/>
        </p:nvSpPr>
        <p:spPr>
          <a:xfrm rot="0">
            <a:off x="1905000" y="7553325"/>
            <a:ext cx="13811250" cy="314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400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6. Submit Excel file and a short written report</a:t>
            </a:r>
          </a:p>
        </p:txBody>
      </p:sp>
      <p:grpSp>
        <p:nvGrpSpPr>
          <p:cNvPr name="Group 36" id="36"/>
          <p:cNvGrpSpPr/>
          <p:nvPr/>
        </p:nvGrpSpPr>
        <p:grpSpPr>
          <a:xfrm rot="0">
            <a:off x="1524000" y="8572500"/>
            <a:ext cx="15240000" cy="666750"/>
            <a:chOff x="0" y="0"/>
            <a:chExt cx="20320000" cy="889000"/>
          </a:xfrm>
        </p:grpSpPr>
        <p:sp>
          <p:nvSpPr>
            <p:cNvPr name="Freeform 37" id="37"/>
            <p:cNvSpPr/>
            <p:nvPr/>
          </p:nvSpPr>
          <p:spPr>
            <a:xfrm flipH="false" flipV="false" rot="0">
              <a:off x="0" y="0"/>
              <a:ext cx="20320000" cy="889000"/>
            </a:xfrm>
            <a:custGeom>
              <a:avLst/>
              <a:gdLst/>
              <a:ahLst/>
              <a:cxnLst/>
              <a:rect r="r" b="b" t="t" l="l"/>
              <a:pathLst>
                <a:path h="889000" w="20320000">
                  <a:moveTo>
                    <a:pt x="88900" y="0"/>
                  </a:moveTo>
                  <a:lnTo>
                    <a:pt x="20231100" y="0"/>
                  </a:lnTo>
                  <a:cubicBezTo>
                    <a:pt x="20280198" y="0"/>
                    <a:pt x="20320000" y="39802"/>
                    <a:pt x="20320000" y="88900"/>
                  </a:cubicBezTo>
                  <a:lnTo>
                    <a:pt x="20320000" y="800100"/>
                  </a:lnTo>
                  <a:cubicBezTo>
                    <a:pt x="20320000" y="849198"/>
                    <a:pt x="20280198" y="889000"/>
                    <a:pt x="20231100" y="889000"/>
                  </a:cubicBezTo>
                  <a:lnTo>
                    <a:pt x="88900" y="889000"/>
                  </a:lnTo>
                  <a:cubicBezTo>
                    <a:pt x="39802" y="889000"/>
                    <a:pt x="0" y="849198"/>
                    <a:pt x="0" y="800100"/>
                  </a:cubicBezTo>
                  <a:lnTo>
                    <a:pt x="0" y="88900"/>
                  </a:lnTo>
                  <a:cubicBezTo>
                    <a:pt x="0" y="39802"/>
                    <a:pt x="39802" y="0"/>
                    <a:pt x="88900" y="0"/>
                  </a:cubicBez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38" id="38"/>
          <p:cNvSpPr txBox="true"/>
          <p:nvPr/>
        </p:nvSpPr>
        <p:spPr>
          <a:xfrm rot="0">
            <a:off x="2476500" y="8791575"/>
            <a:ext cx="13335000" cy="245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800" strike="noStrike" u="none">
                <a:solidFill>
                  <a:srgbClr val="FFFFFF"/>
                </a:solidFill>
                <a:latin typeface="Inter"/>
                <a:ea typeface="Inter"/>
                <a:cs typeface="Inter"/>
                <a:sym typeface="Inter"/>
              </a:rPr>
              <a:t>Deadline: Check course schedule  |  Format: Excel (.xlsx) + PDF Report</a:t>
            </a:r>
          </a:p>
        </p:txBody>
      </p:sp>
    </p:spTree>
  </p:cSld>
  <p:clrMapOvr>
    <a:masterClrMapping/>
  </p:clrMapOvr>
</p:sld>
</file>

<file path=ppt/slides/slide43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952500"/>
            <a:chOff x="0" y="0"/>
            <a:chExt cx="24384000" cy="127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270000"/>
            </a:xfrm>
            <a:custGeom>
              <a:avLst/>
              <a:gdLst/>
              <a:ahLst/>
              <a:cxnLst/>
              <a:rect r="r" b="b" t="t" l="l"/>
              <a:pathLst>
                <a:path h="1270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270000"/>
                  </a:lnTo>
                  <a:lnTo>
                    <a:pt x="0" y="1270000"/>
                  </a:lnTo>
                  <a:close/>
                </a:path>
              </a:pathLst>
            </a:custGeom>
            <a:solidFill>
              <a:srgbClr val="1A2B4A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143000" y="247650"/>
            <a:ext cx="15240000" cy="4622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00"/>
              </a:lnSpc>
              <a:spcBef>
                <a:spcPct val="0"/>
              </a:spcBef>
            </a:pPr>
            <a:r>
              <a:rPr lang="en-US" sz="3200" strike="noStrike" u="none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References</a:t>
            </a:r>
          </a:p>
        </p:txBody>
      </p:sp>
      <p:grpSp>
        <p:nvGrpSpPr>
          <p:cNvPr name="Group 5" id="5"/>
          <p:cNvGrpSpPr/>
          <p:nvPr/>
        </p:nvGrpSpPr>
        <p:grpSpPr>
          <a:xfrm rot="0">
            <a:off x="1143000" y="8867775"/>
            <a:ext cx="57150" cy="666750"/>
            <a:chOff x="0" y="0"/>
            <a:chExt cx="76200" cy="8890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76200" cy="889000"/>
            </a:xfrm>
            <a:custGeom>
              <a:avLst/>
              <a:gdLst/>
              <a:ahLst/>
              <a:cxnLst/>
              <a:rect r="r" b="b" t="t" l="l"/>
              <a:pathLst>
                <a:path h="889000" w="76200">
                  <a:moveTo>
                    <a:pt x="0" y="0"/>
                  </a:moveTo>
                  <a:lnTo>
                    <a:pt x="76200" y="0"/>
                  </a:lnTo>
                  <a:lnTo>
                    <a:pt x="76200" y="889000"/>
                  </a:lnTo>
                  <a:lnTo>
                    <a:pt x="0" y="889000"/>
                  </a:lnTo>
                  <a:close/>
                </a:path>
              </a:pathLst>
            </a:custGeom>
            <a:solidFill>
              <a:srgbClr val="3A6BC5"/>
            </a:solidFill>
          </p:spPr>
        </p:sp>
      </p:grpSp>
      <p:grpSp>
        <p:nvGrpSpPr>
          <p:cNvPr name="Group 7" id="7"/>
          <p:cNvGrpSpPr/>
          <p:nvPr/>
        </p:nvGrpSpPr>
        <p:grpSpPr>
          <a:xfrm rot="0">
            <a:off x="1143000" y="8124825"/>
            <a:ext cx="57150" cy="666750"/>
            <a:chOff x="0" y="0"/>
            <a:chExt cx="76200" cy="8890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76200" cy="889000"/>
            </a:xfrm>
            <a:custGeom>
              <a:avLst/>
              <a:gdLst/>
              <a:ahLst/>
              <a:cxnLst/>
              <a:rect r="r" b="b" t="t" l="l"/>
              <a:pathLst>
                <a:path h="889000" w="76200">
                  <a:moveTo>
                    <a:pt x="0" y="0"/>
                  </a:moveTo>
                  <a:lnTo>
                    <a:pt x="76200" y="0"/>
                  </a:lnTo>
                  <a:lnTo>
                    <a:pt x="76200" y="889000"/>
                  </a:lnTo>
                  <a:lnTo>
                    <a:pt x="0" y="889000"/>
                  </a:lnTo>
                  <a:close/>
                </a:path>
              </a:pathLst>
            </a:custGeom>
            <a:solidFill>
              <a:srgbClr val="3A6BC5"/>
            </a:solidFill>
          </p:spPr>
        </p:sp>
      </p:grpSp>
      <p:grpSp>
        <p:nvGrpSpPr>
          <p:cNvPr name="Group 9" id="9"/>
          <p:cNvGrpSpPr/>
          <p:nvPr/>
        </p:nvGrpSpPr>
        <p:grpSpPr>
          <a:xfrm rot="0">
            <a:off x="1143000" y="7381875"/>
            <a:ext cx="57150" cy="666750"/>
            <a:chOff x="0" y="0"/>
            <a:chExt cx="76200" cy="8890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76200" cy="889000"/>
            </a:xfrm>
            <a:custGeom>
              <a:avLst/>
              <a:gdLst/>
              <a:ahLst/>
              <a:cxnLst/>
              <a:rect r="r" b="b" t="t" l="l"/>
              <a:pathLst>
                <a:path h="889000" w="76200">
                  <a:moveTo>
                    <a:pt x="0" y="0"/>
                  </a:moveTo>
                  <a:lnTo>
                    <a:pt x="76200" y="0"/>
                  </a:lnTo>
                  <a:lnTo>
                    <a:pt x="76200" y="889000"/>
                  </a:lnTo>
                  <a:lnTo>
                    <a:pt x="0" y="889000"/>
                  </a:lnTo>
                  <a:close/>
                </a:path>
              </a:pathLst>
            </a:custGeom>
            <a:solidFill>
              <a:srgbClr val="3A6BC5"/>
            </a:solid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1143000" y="6638925"/>
            <a:ext cx="57150" cy="666750"/>
            <a:chOff x="0" y="0"/>
            <a:chExt cx="76200" cy="8890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76200" cy="889000"/>
            </a:xfrm>
            <a:custGeom>
              <a:avLst/>
              <a:gdLst/>
              <a:ahLst/>
              <a:cxnLst/>
              <a:rect r="r" b="b" t="t" l="l"/>
              <a:pathLst>
                <a:path h="889000" w="76200">
                  <a:moveTo>
                    <a:pt x="0" y="0"/>
                  </a:moveTo>
                  <a:lnTo>
                    <a:pt x="76200" y="0"/>
                  </a:lnTo>
                  <a:lnTo>
                    <a:pt x="76200" y="889000"/>
                  </a:lnTo>
                  <a:lnTo>
                    <a:pt x="0" y="889000"/>
                  </a:lnTo>
                  <a:close/>
                </a:path>
              </a:pathLst>
            </a:custGeom>
            <a:solidFill>
              <a:srgbClr val="3A6BC5"/>
            </a:solidFill>
          </p:spPr>
        </p:sp>
      </p:grpSp>
      <p:grpSp>
        <p:nvGrpSpPr>
          <p:cNvPr name="Group 13" id="13"/>
          <p:cNvGrpSpPr/>
          <p:nvPr/>
        </p:nvGrpSpPr>
        <p:grpSpPr>
          <a:xfrm rot="0">
            <a:off x="1143000" y="5895975"/>
            <a:ext cx="57150" cy="666750"/>
            <a:chOff x="0" y="0"/>
            <a:chExt cx="76200" cy="8890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76200" cy="889000"/>
            </a:xfrm>
            <a:custGeom>
              <a:avLst/>
              <a:gdLst/>
              <a:ahLst/>
              <a:cxnLst/>
              <a:rect r="r" b="b" t="t" l="l"/>
              <a:pathLst>
                <a:path h="889000" w="76200">
                  <a:moveTo>
                    <a:pt x="0" y="0"/>
                  </a:moveTo>
                  <a:lnTo>
                    <a:pt x="76200" y="0"/>
                  </a:lnTo>
                  <a:lnTo>
                    <a:pt x="76200" y="889000"/>
                  </a:lnTo>
                  <a:lnTo>
                    <a:pt x="0" y="889000"/>
                  </a:lnTo>
                  <a:close/>
                </a:path>
              </a:pathLst>
            </a:custGeom>
            <a:solidFill>
              <a:srgbClr val="3A6BC5"/>
            </a:solidFill>
          </p:spPr>
        </p:sp>
      </p:grpSp>
      <p:grpSp>
        <p:nvGrpSpPr>
          <p:cNvPr name="Group 15" id="15"/>
          <p:cNvGrpSpPr/>
          <p:nvPr/>
        </p:nvGrpSpPr>
        <p:grpSpPr>
          <a:xfrm rot="0">
            <a:off x="1143000" y="5153025"/>
            <a:ext cx="57150" cy="666750"/>
            <a:chOff x="0" y="0"/>
            <a:chExt cx="76200" cy="88900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76200" cy="889000"/>
            </a:xfrm>
            <a:custGeom>
              <a:avLst/>
              <a:gdLst/>
              <a:ahLst/>
              <a:cxnLst/>
              <a:rect r="r" b="b" t="t" l="l"/>
              <a:pathLst>
                <a:path h="889000" w="76200">
                  <a:moveTo>
                    <a:pt x="0" y="0"/>
                  </a:moveTo>
                  <a:lnTo>
                    <a:pt x="76200" y="0"/>
                  </a:lnTo>
                  <a:lnTo>
                    <a:pt x="76200" y="889000"/>
                  </a:lnTo>
                  <a:lnTo>
                    <a:pt x="0" y="889000"/>
                  </a:lnTo>
                  <a:close/>
                </a:path>
              </a:pathLst>
            </a:custGeom>
            <a:solidFill>
              <a:srgbClr val="3A6BC5"/>
            </a:solidFill>
          </p:spPr>
        </p:sp>
      </p:grpSp>
      <p:grpSp>
        <p:nvGrpSpPr>
          <p:cNvPr name="Group 17" id="17"/>
          <p:cNvGrpSpPr/>
          <p:nvPr/>
        </p:nvGrpSpPr>
        <p:grpSpPr>
          <a:xfrm rot="0">
            <a:off x="1143000" y="4410075"/>
            <a:ext cx="57150" cy="666750"/>
            <a:chOff x="0" y="0"/>
            <a:chExt cx="76200" cy="8890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76200" cy="889000"/>
            </a:xfrm>
            <a:custGeom>
              <a:avLst/>
              <a:gdLst/>
              <a:ahLst/>
              <a:cxnLst/>
              <a:rect r="r" b="b" t="t" l="l"/>
              <a:pathLst>
                <a:path h="889000" w="76200">
                  <a:moveTo>
                    <a:pt x="0" y="0"/>
                  </a:moveTo>
                  <a:lnTo>
                    <a:pt x="76200" y="0"/>
                  </a:lnTo>
                  <a:lnTo>
                    <a:pt x="76200" y="889000"/>
                  </a:lnTo>
                  <a:lnTo>
                    <a:pt x="0" y="889000"/>
                  </a:lnTo>
                  <a:close/>
                </a:path>
              </a:pathLst>
            </a:custGeom>
            <a:solidFill>
              <a:srgbClr val="3A6BC5"/>
            </a:solidFill>
          </p:spPr>
        </p:sp>
      </p:grpSp>
      <p:grpSp>
        <p:nvGrpSpPr>
          <p:cNvPr name="Group 19" id="19"/>
          <p:cNvGrpSpPr/>
          <p:nvPr/>
        </p:nvGrpSpPr>
        <p:grpSpPr>
          <a:xfrm rot="0">
            <a:off x="1143000" y="3667125"/>
            <a:ext cx="57150" cy="666750"/>
            <a:chOff x="0" y="0"/>
            <a:chExt cx="76200" cy="8890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76200" cy="889000"/>
            </a:xfrm>
            <a:custGeom>
              <a:avLst/>
              <a:gdLst/>
              <a:ahLst/>
              <a:cxnLst/>
              <a:rect r="r" b="b" t="t" l="l"/>
              <a:pathLst>
                <a:path h="889000" w="76200">
                  <a:moveTo>
                    <a:pt x="0" y="0"/>
                  </a:moveTo>
                  <a:lnTo>
                    <a:pt x="76200" y="0"/>
                  </a:lnTo>
                  <a:lnTo>
                    <a:pt x="76200" y="889000"/>
                  </a:lnTo>
                  <a:lnTo>
                    <a:pt x="0" y="889000"/>
                  </a:lnTo>
                  <a:close/>
                </a:path>
              </a:pathLst>
            </a:custGeom>
            <a:solidFill>
              <a:srgbClr val="3A6BC5"/>
            </a:solidFill>
          </p:spPr>
        </p:sp>
      </p:grpSp>
      <p:sp>
        <p:nvSpPr>
          <p:cNvPr name="TextBox 21" id="21"/>
          <p:cNvSpPr txBox="true"/>
          <p:nvPr/>
        </p:nvSpPr>
        <p:spPr>
          <a:xfrm rot="0">
            <a:off x="1428750" y="9077325"/>
            <a:ext cx="15430500" cy="238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[10]  Corder, G. W., &amp; Foreman, D. I. (2014). Nonparametric Statistics: A Step-by-Step Approach (2nd ed.). Wiley.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428750" y="8334375"/>
            <a:ext cx="15430500" cy="238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[9]  Franke, T. M., Ho, T., &amp; Christie, C. A. (2012). The Chi-Square Test: Often Used and More Often Misinterpreted. American Journal of Evaluation, 33(3), 448-458.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428750" y="7591425"/>
            <a:ext cx="15430500" cy="238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[8]  Gibbons, J. D., &amp; Chakraborti, S. (2011). Nonparametric Statistical Inference (5th ed.). CRC Press.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1428750" y="6848475"/>
            <a:ext cx="15430500" cy="238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[7]  Hollander, M., Wolfe, D. A., &amp; Chicken, E. (2014). Nonparametric Statistical Methods (3rd ed.). Wiley.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1428750" y="6105525"/>
            <a:ext cx="15430500" cy="238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[6]  McHugh, M. L. (2013). The Chi-Square Test of Independence. Biochemia Medica, 23(2), 143-149.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428750" y="5362575"/>
            <a:ext cx="15430500" cy="238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[5]  Sheskin, D. J. (2011). Handbook of Parametric and Nonparametric Statistical Procedures (5th ed.). CRC Press.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1428750" y="4619625"/>
            <a:ext cx="15430500" cy="238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[4]  Conover, W. J. (1999). Practical Nonparametric Statistics (3rd ed.). John Wiley &amp; Sons.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1428750" y="3876675"/>
            <a:ext cx="15430500" cy="238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[3]  Siegel, S., &amp; Castellan, N. J. (1988). Nonparametric Statistics for the Behavioral Sciences (2nd ed.). McGraw-Hill.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1428750" y="3133725"/>
            <a:ext cx="15430500" cy="238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[2]  Field, A. (2018). Discovering Statistics Using IBM SPSS Statistics (5th ed.). SAGE Publications.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1428750" y="2390775"/>
            <a:ext cx="15430500" cy="238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800"/>
              </a:lnSpc>
              <a:spcBef>
                <a:spcPct val="0"/>
              </a:spcBef>
            </a:pPr>
            <a:r>
              <a:rPr lang="en-US" sz="1500" strike="noStrike" u="none">
                <a:solidFill>
                  <a:srgbClr val="2D2D2D"/>
                </a:solidFill>
                <a:latin typeface="Inter"/>
                <a:ea typeface="Inter"/>
                <a:cs typeface="Inter"/>
                <a:sym typeface="Inter"/>
              </a:rPr>
              <a:t>[1]  Agresti, A. (2018). Statistical Methods for the Social Sciences (5th ed.). Pearson.</a:t>
            </a:r>
          </a:p>
        </p:txBody>
      </p:sp>
      <p:grpSp>
        <p:nvGrpSpPr>
          <p:cNvPr name="Group 31" id="31"/>
          <p:cNvGrpSpPr/>
          <p:nvPr/>
        </p:nvGrpSpPr>
        <p:grpSpPr>
          <a:xfrm rot="0">
            <a:off x="1143000" y="2924175"/>
            <a:ext cx="57150" cy="666750"/>
            <a:chOff x="0" y="0"/>
            <a:chExt cx="76200" cy="889000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0" y="0"/>
              <a:ext cx="76200" cy="889000"/>
            </a:xfrm>
            <a:custGeom>
              <a:avLst/>
              <a:gdLst/>
              <a:ahLst/>
              <a:cxnLst/>
              <a:rect r="r" b="b" t="t" l="l"/>
              <a:pathLst>
                <a:path h="889000" w="76200">
                  <a:moveTo>
                    <a:pt x="0" y="0"/>
                  </a:moveTo>
                  <a:lnTo>
                    <a:pt x="76200" y="0"/>
                  </a:lnTo>
                  <a:lnTo>
                    <a:pt x="76200" y="889000"/>
                  </a:lnTo>
                  <a:lnTo>
                    <a:pt x="0" y="889000"/>
                  </a:lnTo>
                  <a:close/>
                </a:path>
              </a:pathLst>
            </a:custGeom>
            <a:solidFill>
              <a:srgbClr val="3A6BC5"/>
            </a:solidFill>
          </p:spPr>
        </p:sp>
      </p:grpSp>
      <p:grpSp>
        <p:nvGrpSpPr>
          <p:cNvPr name="Group 33" id="33"/>
          <p:cNvGrpSpPr/>
          <p:nvPr/>
        </p:nvGrpSpPr>
        <p:grpSpPr>
          <a:xfrm rot="0">
            <a:off x="1143000" y="2209800"/>
            <a:ext cx="57150" cy="666750"/>
            <a:chOff x="0" y="0"/>
            <a:chExt cx="76200" cy="889000"/>
          </a:xfrm>
        </p:grpSpPr>
        <p:sp>
          <p:nvSpPr>
            <p:cNvPr name="Freeform 34" id="34"/>
            <p:cNvSpPr/>
            <p:nvPr/>
          </p:nvSpPr>
          <p:spPr>
            <a:xfrm flipH="false" flipV="false" rot="0">
              <a:off x="0" y="0"/>
              <a:ext cx="76200" cy="889000"/>
            </a:xfrm>
            <a:custGeom>
              <a:avLst/>
              <a:gdLst/>
              <a:ahLst/>
              <a:cxnLst/>
              <a:rect r="r" b="b" t="t" l="l"/>
              <a:pathLst>
                <a:path h="889000" w="76200">
                  <a:moveTo>
                    <a:pt x="0" y="0"/>
                  </a:moveTo>
                  <a:lnTo>
                    <a:pt x="76200" y="0"/>
                  </a:lnTo>
                  <a:lnTo>
                    <a:pt x="76200" y="889000"/>
                  </a:lnTo>
                  <a:lnTo>
                    <a:pt x="0" y="889000"/>
                  </a:lnTo>
                  <a:close/>
                </a:path>
              </a:pathLst>
            </a:custGeom>
            <a:solidFill>
              <a:srgbClr val="3A6BC5"/>
            </a:solidFill>
          </p:spPr>
        </p:sp>
      </p:grpSp>
    </p:spTree>
  </p:cSld>
  <p:clrMapOvr>
    <a:masterClrMapping/>
  </p:clrMapOvr>
</p:sld>
</file>

<file path=ppt/slides/slide44.xml><?xml version="1.0" encoding="utf-8"?>
<p:sld xmlns:p="http://schemas.openxmlformats.org/presentationml/2006/main" xmlns:a="http://schemas.openxmlformats.org/drawingml/2006/main">
  <p:cSld>
    <p:bg>
      <p:bgPr>
        <a:solidFill>
          <a:srgbClr val="1A2B4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905000" y="2286000"/>
            <a:ext cx="76200" cy="5715000"/>
            <a:chOff x="0" y="0"/>
            <a:chExt cx="101600" cy="762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01600" cy="7620000"/>
            </a:xfrm>
            <a:custGeom>
              <a:avLst/>
              <a:gdLst/>
              <a:ahLst/>
              <a:cxnLst/>
              <a:rect r="r" b="b" t="t" l="l"/>
              <a:pathLst>
                <a:path h="7620000" w="101600">
                  <a:moveTo>
                    <a:pt x="0" y="0"/>
                  </a:moveTo>
                  <a:lnTo>
                    <a:pt x="101600" y="0"/>
                  </a:lnTo>
                  <a:lnTo>
                    <a:pt x="101600" y="7620000"/>
                  </a:lnTo>
                  <a:lnTo>
                    <a:pt x="0" y="7620000"/>
                  </a:lnTo>
                  <a:close/>
                </a:path>
              </a:pathLst>
            </a:custGeom>
            <a:solidFill>
              <a:srgbClr val="3A6BC5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9715500"/>
            <a:ext cx="18288000" cy="57150"/>
            <a:chOff x="0" y="0"/>
            <a:chExt cx="24384000" cy="762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76200"/>
            </a:xfrm>
            <a:custGeom>
              <a:avLst/>
              <a:gdLst/>
              <a:ahLst/>
              <a:cxnLst/>
              <a:rect r="r" b="b" t="t" l="l"/>
              <a:pathLst>
                <a:path h="762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76200"/>
                  </a:lnTo>
                  <a:lnTo>
                    <a:pt x="0" y="76200"/>
                  </a:lnTo>
                  <a:close/>
                </a:path>
              </a:pathLst>
            </a:custGeom>
            <a:solidFill>
              <a:srgbClr val="3A6BC5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2559666" y="1992589"/>
            <a:ext cx="9675680" cy="6301822"/>
            <a:chOff x="0" y="0"/>
            <a:chExt cx="12900907" cy="8402429"/>
          </a:xfrm>
        </p:grpSpPr>
        <p:sp>
          <p:nvSpPr>
            <p:cNvPr name="TextBox 7" id="7"/>
            <p:cNvSpPr txBox="true"/>
            <p:nvPr/>
          </p:nvSpPr>
          <p:spPr>
            <a:xfrm rot="0">
              <a:off x="0" y="2758513"/>
              <a:ext cx="12900907" cy="162152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8833"/>
                </a:lnSpc>
              </a:pPr>
              <a:r>
                <a:rPr lang="en-US" b="true" sz="8833" spc="-176">
                  <a:solidFill>
                    <a:srgbClr val="FFFFFF"/>
                  </a:solidFill>
                  <a:latin typeface="Noto Serif Display ExtraCondensed Bold"/>
                  <a:ea typeface="Noto Serif Display ExtraCondensed Bold"/>
                  <a:cs typeface="Noto Serif Display ExtraCondensed Bold"/>
                  <a:sym typeface="Noto Serif Display ExtraCondensed Bold"/>
                </a:rPr>
                <a:t>Contact Information</a:t>
              </a:r>
            </a:p>
          </p:txBody>
        </p:sp>
        <p:sp>
          <p:nvSpPr>
            <p:cNvPr name="TextBox 8" id="8"/>
            <p:cNvSpPr txBox="true"/>
            <p:nvPr/>
          </p:nvSpPr>
          <p:spPr>
            <a:xfrm rot="0">
              <a:off x="0" y="4771462"/>
              <a:ext cx="12900907" cy="44931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2649"/>
                </a:lnSpc>
              </a:pPr>
              <a:r>
                <a:rPr lang="en-US" b="true" sz="2208" strike="noStrike" u="none">
                  <a:solidFill>
                    <a:srgbClr val="FFFFFF"/>
                  </a:solidFill>
                  <a:latin typeface="HK Grotesk Bold"/>
                  <a:ea typeface="HK Grotesk Bold"/>
                  <a:cs typeface="HK Grotesk Bold"/>
                  <a:sym typeface="HK Grotesk Bold"/>
                </a:rPr>
                <a:t>Reach out for more details or inquiries regarding the course.</a:t>
              </a:r>
            </a:p>
          </p:txBody>
        </p:sp>
        <p:sp>
          <p:nvSpPr>
            <p:cNvPr name="TextBox 9" id="9"/>
            <p:cNvSpPr txBox="true"/>
            <p:nvPr/>
          </p:nvSpPr>
          <p:spPr>
            <a:xfrm rot="0">
              <a:off x="0" y="5617072"/>
              <a:ext cx="10481737" cy="278535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4155"/>
                </a:lnSpc>
              </a:pPr>
              <a:r>
                <a:rPr lang="en-US" sz="3462">
                  <a:solidFill>
                    <a:srgbClr val="FFFFFF"/>
                  </a:solidFill>
                  <a:latin typeface="HK Grotesk"/>
                  <a:ea typeface="HK Grotesk"/>
                  <a:cs typeface="HK Grotesk"/>
                  <a:sym typeface="HK Grotesk"/>
                </a:rPr>
                <a:t>Alfrian Car</a:t>
              </a:r>
              <a:r>
                <a:rPr lang="en-US" sz="3462">
                  <a:solidFill>
                    <a:srgbClr val="FFFFFF"/>
                  </a:solidFill>
                  <a:latin typeface="HK Grotesk"/>
                  <a:ea typeface="HK Grotesk"/>
                  <a:cs typeface="HK Grotesk"/>
                  <a:sym typeface="HK Grotesk"/>
                </a:rPr>
                <a:t>men Talakua</a:t>
              </a:r>
            </a:p>
            <a:p>
              <a:pPr algn="l" marL="0" indent="0" lvl="0">
                <a:lnSpc>
                  <a:spcPts val="4155"/>
                </a:lnSpc>
              </a:pPr>
              <a:r>
                <a:rPr lang="en-US" sz="3462">
                  <a:solidFill>
                    <a:srgbClr val="FFFFFF"/>
                  </a:solidFill>
                  <a:latin typeface="HK Grotesk"/>
                  <a:ea typeface="HK Grotesk"/>
                  <a:cs typeface="HK Grotesk"/>
                  <a:sym typeface="HK Grotesk"/>
                </a:rPr>
                <a:t>Department of Information Systems</a:t>
              </a:r>
            </a:p>
            <a:p>
              <a:pPr algn="l" marL="0" indent="0" lvl="0">
                <a:lnSpc>
                  <a:spcPts val="4155"/>
                </a:lnSpc>
              </a:pPr>
              <a:r>
                <a:rPr lang="en-US" sz="3462">
                  <a:solidFill>
                    <a:srgbClr val="FFFFFF"/>
                  </a:solidFill>
                  <a:latin typeface="HK Grotesk"/>
                  <a:ea typeface="HK Grotesk"/>
                  <a:cs typeface="HK Grotesk"/>
                  <a:sym typeface="HK Grotesk"/>
                </a:rPr>
                <a:t>e-Mail : Alfriantalakua@unkriswina.ac.id</a:t>
              </a:r>
            </a:p>
            <a:p>
              <a:pPr algn="l" marL="0" indent="0" lvl="0">
                <a:lnSpc>
                  <a:spcPts val="4155"/>
                </a:lnSpc>
              </a:pPr>
            </a:p>
          </p:txBody>
        </p:sp>
        <p:sp>
          <p:nvSpPr>
            <p:cNvPr name="TextBox 10" id="10"/>
            <p:cNvSpPr txBox="true"/>
            <p:nvPr/>
          </p:nvSpPr>
          <p:spPr>
            <a:xfrm rot="0">
              <a:off x="0" y="-19050"/>
              <a:ext cx="12637974" cy="233636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14010"/>
                </a:lnSpc>
              </a:pPr>
              <a:r>
                <a:rPr lang="en-US" sz="11484">
                  <a:solidFill>
                    <a:srgbClr val="FCDD05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THANK YOU</a:t>
              </a: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DAHLI4ooTZg</dc:identifier>
  <dcterms:modified xsi:type="dcterms:W3CDTF">2011-08-01T06:04:30Z</dcterms:modified>
  <cp:revision>1</cp:revision>
  <dc:title>Week 14 - Chi-Square Test and Non-Parametric Tests in System Security and Performance</dc:title>
</cp:coreProperties>
</file>