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</p:sldIdLst>
  <p:sldSz cx="18288000" cy="10287000"/>
  <p:notesSz cx="6858000" cy="9144000"/>
  <p:embeddedFontLst>
    <p:embeddedFont>
      <p:font typeface="Telegraf" charset="1" panose="00000500000000000000"/>
      <p:regular r:id="rId53"/>
    </p:embeddedFont>
    <p:embeddedFont>
      <p:font typeface="Inter" charset="1" panose="020B0502030000000004"/>
      <p:regular r:id="rId54"/>
    </p:embeddedFont>
    <p:embeddedFont>
      <p:font typeface="ITC Avant Garde Gothic Bold" charset="1" panose="020B0802020202020204"/>
      <p:regular r:id="rId55"/>
    </p:embeddedFont>
    <p:embeddedFont>
      <p:font typeface="Poppins" charset="1" panose="00000500000000000000"/>
      <p:regular r:id="rId56"/>
    </p:embeddedFont>
    <p:embeddedFont>
      <p:font typeface="Times New Roman MT Bold" charset="1" panose="02030802070405020303"/>
      <p:regular r:id="rId57"/>
    </p:embeddedFont>
    <p:embeddedFont>
      <p:font typeface="Noto Serif Display ExtraCondensed Bold" charset="1" panose="02020806080505020204"/>
      <p:regular r:id="rId58"/>
    </p:embeddedFont>
    <p:embeddedFont>
      <p:font typeface="HK Grotesk Bold" charset="1" panose="00000800000000000000"/>
      <p:regular r:id="rId59"/>
    </p:embeddedFont>
    <p:embeddedFont>
      <p:font typeface="HK Grotesk" charset="1" panose="00000500000000000000"/>
      <p:regular r:id="rId60"/>
    </p:embeddedFont>
    <p:embeddedFont>
      <p:font typeface="League Spartan" charset="1" panose="00000800000000000000"/>
      <p:regular r:id="rId6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slides/slide34.xml" Type="http://schemas.openxmlformats.org/officeDocument/2006/relationships/slide"/><Relationship Id="rId4" Target="theme/theme1.xml" Type="http://schemas.openxmlformats.org/officeDocument/2006/relationships/theme"/><Relationship Id="rId40" Target="slides/slide35.xml" Type="http://schemas.openxmlformats.org/officeDocument/2006/relationships/slide"/><Relationship Id="rId41" Target="slides/slide36.xml" Type="http://schemas.openxmlformats.org/officeDocument/2006/relationships/slide"/><Relationship Id="rId42" Target="slides/slide37.xml" Type="http://schemas.openxmlformats.org/officeDocument/2006/relationships/slide"/><Relationship Id="rId43" Target="slides/slide38.xml" Type="http://schemas.openxmlformats.org/officeDocument/2006/relationships/slide"/><Relationship Id="rId44" Target="slides/slide39.xml" Type="http://schemas.openxmlformats.org/officeDocument/2006/relationships/slide"/><Relationship Id="rId45" Target="slides/slide40.xml" Type="http://schemas.openxmlformats.org/officeDocument/2006/relationships/slide"/><Relationship Id="rId46" Target="slides/slide41.xml" Type="http://schemas.openxmlformats.org/officeDocument/2006/relationships/slide"/><Relationship Id="rId47" Target="slides/slide42.xml" Type="http://schemas.openxmlformats.org/officeDocument/2006/relationships/slide"/><Relationship Id="rId48" Target="slides/slide43.xml" Type="http://schemas.openxmlformats.org/officeDocument/2006/relationships/slide"/><Relationship Id="rId49" Target="slides/slide44.xml" Type="http://schemas.openxmlformats.org/officeDocument/2006/relationships/slide"/><Relationship Id="rId5" Target="tableStyles.xml" Type="http://schemas.openxmlformats.org/officeDocument/2006/relationships/tableStyles"/><Relationship Id="rId50" Target="slides/slide45.xml" Type="http://schemas.openxmlformats.org/officeDocument/2006/relationships/slide"/><Relationship Id="rId51" Target="slides/slide46.xml" Type="http://schemas.openxmlformats.org/officeDocument/2006/relationships/slide"/><Relationship Id="rId52" Target="slides/slide47.xml" Type="http://schemas.openxmlformats.org/officeDocument/2006/relationships/slide"/><Relationship Id="rId53" Target="fonts/font53.fntdata" Type="http://schemas.openxmlformats.org/officeDocument/2006/relationships/font"/><Relationship Id="rId54" Target="fonts/font54.fntdata" Type="http://schemas.openxmlformats.org/officeDocument/2006/relationships/font"/><Relationship Id="rId55" Target="fonts/font55.fntdata" Type="http://schemas.openxmlformats.org/officeDocument/2006/relationships/font"/><Relationship Id="rId56" Target="fonts/font56.fntdata" Type="http://schemas.openxmlformats.org/officeDocument/2006/relationships/font"/><Relationship Id="rId57" Target="fonts/font57.fntdata" Type="http://schemas.openxmlformats.org/officeDocument/2006/relationships/font"/><Relationship Id="rId58" Target="fonts/font58.fntdata" Type="http://schemas.openxmlformats.org/officeDocument/2006/relationships/font"/><Relationship Id="rId59" Target="fonts/font59.fntdata" Type="http://schemas.openxmlformats.org/officeDocument/2006/relationships/font"/><Relationship Id="rId6" Target="slides/slide1.xml" Type="http://schemas.openxmlformats.org/officeDocument/2006/relationships/slide"/><Relationship Id="rId60" Target="fonts/font60.fntdata" Type="http://schemas.openxmlformats.org/officeDocument/2006/relationships/font"/><Relationship Id="rId61" Target="fonts/font61.fntdata" Type="http://schemas.openxmlformats.org/officeDocument/2006/relationships/font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pn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png" Type="http://schemas.openxmlformats.org/officeDocument/2006/relationships/image"/></Relationships>
</file>

<file path=ppt/slides/_rels/slide3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/Relationships>
</file>

<file path=ppt/slides/_rels/slide3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/Relationships>
</file>

<file path=ppt/slides/_rels/slide3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png" Type="http://schemas.openxmlformats.org/officeDocument/2006/relationships/image"/></Relationships>
</file>

<file path=ppt/slides/_rels/slide3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/Relationships>
</file>

<file path=ppt/slides/_rels/slide4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5143500"/>
            <a:chOff x="0" y="0"/>
            <a:chExt cx="24384000" cy="6858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6858000"/>
            </a:xfrm>
            <a:custGeom>
              <a:avLst/>
              <a:gdLst/>
              <a:ahLst/>
              <a:cxnLst/>
              <a:rect r="r" b="b" t="t" l="l"/>
              <a:pathLst>
                <a:path h="6858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6858000"/>
                  </a:lnTo>
                  <a:lnTo>
                    <a:pt x="0" y="6858000"/>
                  </a:lnTo>
                  <a:close/>
                </a:path>
              </a:pathLst>
            </a:custGeom>
            <a:gradFill rotWithShape="true">
              <a:gsLst>
                <a:gs pos="0">
                  <a:srgbClr val="1B2A4A">
                    <a:alpha val="100000"/>
                  </a:srgbClr>
                </a:gs>
                <a:gs pos="100000">
                  <a:srgbClr val="2C3E6B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TextBox 4" id="4"/>
          <p:cNvSpPr txBox="true"/>
          <p:nvPr/>
        </p:nvSpPr>
        <p:spPr>
          <a:xfrm rot="0">
            <a:off x="3188843" y="1562100"/>
            <a:ext cx="14759686" cy="1381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5280"/>
              </a:lnSpc>
              <a:spcBef>
                <a:spcPct val="0"/>
              </a:spcBef>
            </a:pPr>
            <a:r>
              <a:rPr lang="en-US" sz="4400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Week 15 - </a:t>
            </a:r>
            <a:r>
              <a:rPr lang="en-US" sz="44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Case Studies and Applications in</a:t>
            </a:r>
          </a:p>
          <a:p>
            <a:pPr algn="r" marL="0" indent="0" lvl="0">
              <a:lnSpc>
                <a:spcPts val="5280"/>
              </a:lnSpc>
              <a:spcBef>
                <a:spcPct val="0"/>
              </a:spcBef>
            </a:pPr>
            <a:r>
              <a:rPr lang="en-US" sz="44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Data-Driven Information System Development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046280" y="5490072"/>
            <a:ext cx="952500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Integrating Statistical Thinking into Information Systems Development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4522530" y="6413997"/>
            <a:ext cx="8572500" cy="3619500"/>
          </a:xfrm>
          <a:custGeom>
            <a:avLst/>
            <a:gdLst/>
            <a:ahLst/>
            <a:cxnLst/>
            <a:rect r="r" b="b" t="t" l="l"/>
            <a:pathLst>
              <a:path h="3619500" w="8572500">
                <a:moveTo>
                  <a:pt x="0" y="0"/>
                </a:moveTo>
                <a:lnTo>
                  <a:pt x="8572500" y="0"/>
                </a:lnTo>
                <a:lnTo>
                  <a:pt x="8572500" y="3619500"/>
                </a:lnTo>
                <a:lnTo>
                  <a:pt x="0" y="3619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5" t="0" r="-115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833136" y="279291"/>
            <a:ext cx="12115393" cy="1206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84"/>
              </a:lnSpc>
              <a:spcBef>
                <a:spcPct val="0"/>
              </a:spcBef>
            </a:pPr>
            <a:r>
              <a:rPr lang="en-US" b="true" sz="7984" spc="-239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Statistics and Probability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374154" y="3051456"/>
            <a:ext cx="7265889" cy="10851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240"/>
              </a:lnSpc>
              <a:spcBef>
                <a:spcPct val="0"/>
              </a:spcBef>
            </a:pPr>
            <a:r>
              <a:rPr lang="en-US" sz="302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Alfrian Carmen Talakua</a:t>
            </a:r>
          </a:p>
          <a:p>
            <a:pPr algn="r">
              <a:lnSpc>
                <a:spcPts val="4240"/>
              </a:lnSpc>
              <a:spcBef>
                <a:spcPct val="0"/>
              </a:spcBef>
            </a:pPr>
            <a:r>
              <a:rPr lang="en-US" sz="3029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Department of Information Systems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6572233" y="4251953"/>
            <a:ext cx="1067811" cy="6304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4626"/>
              </a:lnSpc>
            </a:pPr>
            <a:r>
              <a:rPr lang="en-US" b="true" sz="3304">
                <a:solidFill>
                  <a:srgbClr val="FFFFFF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2026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524375" y="10096500"/>
            <a:ext cx="85725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Learning Objectives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2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143000" y="1428750"/>
            <a:ext cx="514350" cy="561975"/>
            <a:chOff x="0" y="0"/>
            <a:chExt cx="685800" cy="7493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85800" cy="749300"/>
            </a:xfrm>
            <a:custGeom>
              <a:avLst/>
              <a:gdLst/>
              <a:ahLst/>
              <a:cxnLst/>
              <a:rect r="r" b="b" t="t" l="l"/>
              <a:pathLst>
                <a:path h="749300" w="685800">
                  <a:moveTo>
                    <a:pt x="342900" y="0"/>
                  </a:moveTo>
                  <a:cubicBezTo>
                    <a:pt x="153522" y="0"/>
                    <a:pt x="0" y="167737"/>
                    <a:pt x="0" y="374650"/>
                  </a:cubicBezTo>
                  <a:cubicBezTo>
                    <a:pt x="0" y="581563"/>
                    <a:pt x="153522" y="749300"/>
                    <a:pt x="342900" y="749300"/>
                  </a:cubicBezTo>
                  <a:cubicBezTo>
                    <a:pt x="532278" y="749300"/>
                    <a:pt x="685800" y="581563"/>
                    <a:pt x="685800" y="374650"/>
                  </a:cubicBezTo>
                  <a:cubicBezTo>
                    <a:pt x="685800" y="167737"/>
                    <a:pt x="532278" y="0"/>
                    <a:pt x="3429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685800" cy="787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1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905000" y="1362075"/>
            <a:ext cx="7143750" cy="638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21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Integrate statistical concepts into real-world Information Systems cases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143000" y="2476500"/>
            <a:ext cx="514350" cy="561975"/>
            <a:chOff x="0" y="0"/>
            <a:chExt cx="685800" cy="7493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85800" cy="749300"/>
            </a:xfrm>
            <a:custGeom>
              <a:avLst/>
              <a:gdLst/>
              <a:ahLst/>
              <a:cxnLst/>
              <a:rect r="r" b="b" t="t" l="l"/>
              <a:pathLst>
                <a:path h="749300" w="685800">
                  <a:moveTo>
                    <a:pt x="342900" y="0"/>
                  </a:moveTo>
                  <a:cubicBezTo>
                    <a:pt x="153522" y="0"/>
                    <a:pt x="0" y="167737"/>
                    <a:pt x="0" y="374650"/>
                  </a:cubicBezTo>
                  <a:cubicBezTo>
                    <a:pt x="0" y="581563"/>
                    <a:pt x="153522" y="749300"/>
                    <a:pt x="342900" y="749300"/>
                  </a:cubicBezTo>
                  <a:cubicBezTo>
                    <a:pt x="532278" y="749300"/>
                    <a:pt x="685800" y="581563"/>
                    <a:pt x="685800" y="374650"/>
                  </a:cubicBezTo>
                  <a:cubicBezTo>
                    <a:pt x="685800" y="167737"/>
                    <a:pt x="532278" y="0"/>
                    <a:pt x="3429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685800" cy="787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2</a:t>
              </a: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905000" y="2562225"/>
            <a:ext cx="7143750" cy="638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21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Apply statistical reasoning in data-driven decision making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143000" y="3524250"/>
            <a:ext cx="514350" cy="561975"/>
            <a:chOff x="0" y="0"/>
            <a:chExt cx="685800" cy="7493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85800" cy="749300"/>
            </a:xfrm>
            <a:custGeom>
              <a:avLst/>
              <a:gdLst/>
              <a:ahLst/>
              <a:cxnLst/>
              <a:rect r="r" b="b" t="t" l="l"/>
              <a:pathLst>
                <a:path h="749300" w="685800">
                  <a:moveTo>
                    <a:pt x="342900" y="0"/>
                  </a:moveTo>
                  <a:cubicBezTo>
                    <a:pt x="153522" y="0"/>
                    <a:pt x="0" y="167737"/>
                    <a:pt x="0" y="374650"/>
                  </a:cubicBezTo>
                  <a:cubicBezTo>
                    <a:pt x="0" y="581563"/>
                    <a:pt x="153522" y="749300"/>
                    <a:pt x="342900" y="749300"/>
                  </a:cubicBezTo>
                  <a:cubicBezTo>
                    <a:pt x="532278" y="749300"/>
                    <a:pt x="685800" y="581563"/>
                    <a:pt x="685800" y="374650"/>
                  </a:cubicBezTo>
                  <a:cubicBezTo>
                    <a:pt x="685800" y="167737"/>
                    <a:pt x="532278" y="0"/>
                    <a:pt x="3429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685800" cy="787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3</a:t>
              </a: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905000" y="3609975"/>
            <a:ext cx="7143750" cy="323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21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Interpret analytical results critically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143000" y="4572000"/>
            <a:ext cx="514350" cy="561975"/>
            <a:chOff x="0" y="0"/>
            <a:chExt cx="685800" cy="7493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85800" cy="749300"/>
            </a:xfrm>
            <a:custGeom>
              <a:avLst/>
              <a:gdLst/>
              <a:ahLst/>
              <a:cxnLst/>
              <a:rect r="r" b="b" t="t" l="l"/>
              <a:pathLst>
                <a:path h="749300" w="685800">
                  <a:moveTo>
                    <a:pt x="342900" y="0"/>
                  </a:moveTo>
                  <a:cubicBezTo>
                    <a:pt x="153522" y="0"/>
                    <a:pt x="0" y="167737"/>
                    <a:pt x="0" y="374650"/>
                  </a:cubicBezTo>
                  <a:cubicBezTo>
                    <a:pt x="0" y="581563"/>
                    <a:pt x="153522" y="749300"/>
                    <a:pt x="342900" y="749300"/>
                  </a:cubicBezTo>
                  <a:cubicBezTo>
                    <a:pt x="532278" y="749300"/>
                    <a:pt x="685800" y="581563"/>
                    <a:pt x="685800" y="374650"/>
                  </a:cubicBezTo>
                  <a:cubicBezTo>
                    <a:pt x="685800" y="167737"/>
                    <a:pt x="532278" y="0"/>
                    <a:pt x="3429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685800" cy="787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4</a:t>
              </a: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1905000" y="4657725"/>
            <a:ext cx="7143750" cy="323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21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Evaluate Information Systems using statistical evidence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143000" y="5619750"/>
            <a:ext cx="514350" cy="561975"/>
            <a:chOff x="0" y="0"/>
            <a:chExt cx="685800" cy="7493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685800" cy="749300"/>
            </a:xfrm>
            <a:custGeom>
              <a:avLst/>
              <a:gdLst/>
              <a:ahLst/>
              <a:cxnLst/>
              <a:rect r="r" b="b" t="t" l="l"/>
              <a:pathLst>
                <a:path h="749300" w="685800">
                  <a:moveTo>
                    <a:pt x="342900" y="0"/>
                  </a:moveTo>
                  <a:cubicBezTo>
                    <a:pt x="153522" y="0"/>
                    <a:pt x="0" y="167737"/>
                    <a:pt x="0" y="374650"/>
                  </a:cubicBezTo>
                  <a:cubicBezTo>
                    <a:pt x="0" y="581563"/>
                    <a:pt x="153522" y="749300"/>
                    <a:pt x="342900" y="749300"/>
                  </a:cubicBezTo>
                  <a:cubicBezTo>
                    <a:pt x="532278" y="749300"/>
                    <a:pt x="685800" y="581563"/>
                    <a:pt x="685800" y="374650"/>
                  </a:cubicBezTo>
                  <a:cubicBezTo>
                    <a:pt x="685800" y="167737"/>
                    <a:pt x="532278" y="0"/>
                    <a:pt x="3429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685800" cy="787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5</a:t>
              </a: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1905000" y="5705475"/>
            <a:ext cx="7143750" cy="323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21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Build evidence-based recommendations from data</a:t>
            </a:r>
          </a:p>
        </p:txBody>
      </p:sp>
      <p:sp>
        <p:nvSpPr>
          <p:cNvPr name="Freeform 27" id="27"/>
          <p:cNvSpPr/>
          <p:nvPr/>
        </p:nvSpPr>
        <p:spPr>
          <a:xfrm flipH="false" flipV="false" rot="0">
            <a:off x="11906250" y="1428750"/>
            <a:ext cx="5238750" cy="4572000"/>
          </a:xfrm>
          <a:custGeom>
            <a:avLst/>
            <a:gdLst/>
            <a:ahLst/>
            <a:cxnLst/>
            <a:rect r="r" b="b" t="t" l="l"/>
            <a:pathLst>
              <a:path h="4572000" w="5238750">
                <a:moveTo>
                  <a:pt x="0" y="0"/>
                </a:moveTo>
                <a:lnTo>
                  <a:pt x="5238750" y="0"/>
                </a:lnTo>
                <a:lnTo>
                  <a:pt x="5238750" y="4572000"/>
                </a:lnTo>
                <a:lnTo>
                  <a:pt x="0" y="4572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11906250" y="6067425"/>
            <a:ext cx="523875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From Statistical Theory to Real-World Applications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3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952500" y="1333500"/>
            <a:ext cx="3905250" cy="1524000"/>
            <a:chOff x="0" y="0"/>
            <a:chExt cx="5207000" cy="2032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207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5207000">
                  <a:moveTo>
                    <a:pt x="203200" y="0"/>
                  </a:moveTo>
                  <a:lnTo>
                    <a:pt x="5003800" y="0"/>
                  </a:lnTo>
                  <a:cubicBezTo>
                    <a:pt x="5116024" y="0"/>
                    <a:pt x="5207000" y="90976"/>
                    <a:pt x="5207000" y="203200"/>
                  </a:cubicBezTo>
                  <a:lnTo>
                    <a:pt x="5207000" y="1828800"/>
                  </a:lnTo>
                  <a:cubicBezTo>
                    <a:pt x="5207000" y="1941024"/>
                    <a:pt x="5116024" y="2032000"/>
                    <a:pt x="5003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9" id="9"/>
          <p:cNvSpPr txBox="true"/>
          <p:nvPr/>
        </p:nvSpPr>
        <p:spPr>
          <a:xfrm rot="0">
            <a:off x="1095375" y="180022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Descriptive Statistics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95375" y="2305050"/>
            <a:ext cx="36195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Reviewed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5143500" y="1333500"/>
            <a:ext cx="3905250" cy="1524000"/>
            <a:chOff x="0" y="0"/>
            <a:chExt cx="5207000" cy="2032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5207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5207000">
                  <a:moveTo>
                    <a:pt x="203200" y="0"/>
                  </a:moveTo>
                  <a:lnTo>
                    <a:pt x="5003800" y="0"/>
                  </a:lnTo>
                  <a:cubicBezTo>
                    <a:pt x="5116024" y="0"/>
                    <a:pt x="5207000" y="90976"/>
                    <a:pt x="5207000" y="203200"/>
                  </a:cubicBezTo>
                  <a:lnTo>
                    <a:pt x="5207000" y="1828800"/>
                  </a:lnTo>
                  <a:cubicBezTo>
                    <a:pt x="5207000" y="1941024"/>
                    <a:pt x="5116024" y="2032000"/>
                    <a:pt x="5003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3" id="13"/>
          <p:cNvSpPr txBox="true"/>
          <p:nvPr/>
        </p:nvSpPr>
        <p:spPr>
          <a:xfrm rot="0">
            <a:off x="5286375" y="180022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Probability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5286375" y="2305050"/>
            <a:ext cx="36195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Reviewed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9334500" y="1333500"/>
            <a:ext cx="3905250" cy="1524000"/>
            <a:chOff x="0" y="0"/>
            <a:chExt cx="5207000" cy="2032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5207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5207000">
                  <a:moveTo>
                    <a:pt x="203200" y="0"/>
                  </a:moveTo>
                  <a:lnTo>
                    <a:pt x="5003800" y="0"/>
                  </a:lnTo>
                  <a:cubicBezTo>
                    <a:pt x="5116024" y="0"/>
                    <a:pt x="5207000" y="90976"/>
                    <a:pt x="5207000" y="203200"/>
                  </a:cubicBezTo>
                  <a:lnTo>
                    <a:pt x="5207000" y="1828800"/>
                  </a:lnTo>
                  <a:cubicBezTo>
                    <a:pt x="5207000" y="1941024"/>
                    <a:pt x="5116024" y="2032000"/>
                    <a:pt x="5003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7" id="17"/>
          <p:cNvSpPr txBox="true"/>
          <p:nvPr/>
        </p:nvSpPr>
        <p:spPr>
          <a:xfrm rot="0">
            <a:off x="9477375" y="180022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Sampling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477375" y="2305050"/>
            <a:ext cx="36195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Reviewed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525500" y="1333500"/>
            <a:ext cx="3905250" cy="1524000"/>
            <a:chOff x="0" y="0"/>
            <a:chExt cx="5207000" cy="2032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5207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5207000">
                  <a:moveTo>
                    <a:pt x="203200" y="0"/>
                  </a:moveTo>
                  <a:lnTo>
                    <a:pt x="5003800" y="0"/>
                  </a:lnTo>
                  <a:cubicBezTo>
                    <a:pt x="5116024" y="0"/>
                    <a:pt x="5207000" y="90976"/>
                    <a:pt x="5207000" y="203200"/>
                  </a:cubicBezTo>
                  <a:lnTo>
                    <a:pt x="5207000" y="1828800"/>
                  </a:lnTo>
                  <a:cubicBezTo>
                    <a:pt x="5207000" y="1941024"/>
                    <a:pt x="5116024" y="2032000"/>
                    <a:pt x="5003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1" id="21"/>
          <p:cNvSpPr txBox="true"/>
          <p:nvPr/>
        </p:nvSpPr>
        <p:spPr>
          <a:xfrm rot="0">
            <a:off x="13668375" y="180022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Hypothesis Testing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3668375" y="2305050"/>
            <a:ext cx="36195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Reviewed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952500" y="3238500"/>
            <a:ext cx="3905250" cy="1524000"/>
            <a:chOff x="0" y="0"/>
            <a:chExt cx="5207000" cy="2032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5207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5207000">
                  <a:moveTo>
                    <a:pt x="203200" y="0"/>
                  </a:moveTo>
                  <a:lnTo>
                    <a:pt x="5003800" y="0"/>
                  </a:lnTo>
                  <a:cubicBezTo>
                    <a:pt x="5116024" y="0"/>
                    <a:pt x="5207000" y="90976"/>
                    <a:pt x="5207000" y="203200"/>
                  </a:cubicBezTo>
                  <a:lnTo>
                    <a:pt x="5207000" y="1828800"/>
                  </a:lnTo>
                  <a:cubicBezTo>
                    <a:pt x="5207000" y="1941024"/>
                    <a:pt x="5116024" y="2032000"/>
                    <a:pt x="5003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5" id="25"/>
          <p:cNvSpPr txBox="true"/>
          <p:nvPr/>
        </p:nvSpPr>
        <p:spPr>
          <a:xfrm rot="0">
            <a:off x="1095375" y="370522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Regression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095375" y="4210050"/>
            <a:ext cx="36195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Reviewed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5143500" y="3238500"/>
            <a:ext cx="3905250" cy="1524000"/>
            <a:chOff x="0" y="0"/>
            <a:chExt cx="5207000" cy="2032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5207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5207000">
                  <a:moveTo>
                    <a:pt x="203200" y="0"/>
                  </a:moveTo>
                  <a:lnTo>
                    <a:pt x="5003800" y="0"/>
                  </a:lnTo>
                  <a:cubicBezTo>
                    <a:pt x="5116024" y="0"/>
                    <a:pt x="5207000" y="90976"/>
                    <a:pt x="5207000" y="203200"/>
                  </a:cubicBezTo>
                  <a:lnTo>
                    <a:pt x="5207000" y="1828800"/>
                  </a:lnTo>
                  <a:cubicBezTo>
                    <a:pt x="5207000" y="1941024"/>
                    <a:pt x="5116024" y="2032000"/>
                    <a:pt x="5003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9" id="29"/>
          <p:cNvSpPr txBox="true"/>
          <p:nvPr/>
        </p:nvSpPr>
        <p:spPr>
          <a:xfrm rot="0">
            <a:off x="5286375" y="370522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ANOVA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5286375" y="4210050"/>
            <a:ext cx="36195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Reviewed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9334500" y="3238500"/>
            <a:ext cx="3905250" cy="1524000"/>
            <a:chOff x="0" y="0"/>
            <a:chExt cx="5207000" cy="20320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5207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5207000">
                  <a:moveTo>
                    <a:pt x="203200" y="0"/>
                  </a:moveTo>
                  <a:lnTo>
                    <a:pt x="5003800" y="0"/>
                  </a:lnTo>
                  <a:cubicBezTo>
                    <a:pt x="5116024" y="0"/>
                    <a:pt x="5207000" y="90976"/>
                    <a:pt x="5207000" y="203200"/>
                  </a:cubicBezTo>
                  <a:lnTo>
                    <a:pt x="5207000" y="1828800"/>
                  </a:lnTo>
                  <a:cubicBezTo>
                    <a:pt x="5207000" y="1941024"/>
                    <a:pt x="5116024" y="2032000"/>
                    <a:pt x="5003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33" id="33"/>
          <p:cNvSpPr txBox="true"/>
          <p:nvPr/>
        </p:nvSpPr>
        <p:spPr>
          <a:xfrm rot="0">
            <a:off x="9477375" y="370522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Chi-Square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9477375" y="4210050"/>
            <a:ext cx="36195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Reviewed</a:t>
            </a:r>
          </a:p>
        </p:txBody>
      </p:sp>
      <p:grpSp>
        <p:nvGrpSpPr>
          <p:cNvPr name="Group 35" id="35"/>
          <p:cNvGrpSpPr/>
          <p:nvPr/>
        </p:nvGrpSpPr>
        <p:grpSpPr>
          <a:xfrm rot="0">
            <a:off x="13525500" y="3238500"/>
            <a:ext cx="3905250" cy="1524000"/>
            <a:chOff x="0" y="0"/>
            <a:chExt cx="5207000" cy="20320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5207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5207000">
                  <a:moveTo>
                    <a:pt x="203200" y="0"/>
                  </a:moveTo>
                  <a:lnTo>
                    <a:pt x="5003800" y="0"/>
                  </a:lnTo>
                  <a:cubicBezTo>
                    <a:pt x="5116024" y="0"/>
                    <a:pt x="5207000" y="90976"/>
                    <a:pt x="5207000" y="203200"/>
                  </a:cubicBezTo>
                  <a:lnTo>
                    <a:pt x="5207000" y="1828800"/>
                  </a:lnTo>
                  <a:cubicBezTo>
                    <a:pt x="5207000" y="1941024"/>
                    <a:pt x="5116024" y="2032000"/>
                    <a:pt x="5003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37" id="37"/>
          <p:cNvSpPr txBox="true"/>
          <p:nvPr/>
        </p:nvSpPr>
        <p:spPr>
          <a:xfrm rot="0">
            <a:off x="13668375" y="370522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Non-Parametric Tests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3668375" y="4210050"/>
            <a:ext cx="36195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Reviewed</a:t>
            </a:r>
          </a:p>
        </p:txBody>
      </p:sp>
      <p:grpSp>
        <p:nvGrpSpPr>
          <p:cNvPr name="Group 39" id="39"/>
          <p:cNvGrpSpPr/>
          <p:nvPr/>
        </p:nvGrpSpPr>
        <p:grpSpPr>
          <a:xfrm rot="0">
            <a:off x="762000" y="5524500"/>
            <a:ext cx="16764000" cy="619125"/>
            <a:chOff x="0" y="0"/>
            <a:chExt cx="22352000" cy="8255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22352000" cy="825500"/>
            </a:xfrm>
            <a:custGeom>
              <a:avLst/>
              <a:gdLst/>
              <a:ahLst/>
              <a:cxnLst/>
              <a:rect r="r" b="b" t="t" l="l"/>
              <a:pathLst>
                <a:path h="825500" w="22352000">
                  <a:moveTo>
                    <a:pt x="82550" y="0"/>
                  </a:moveTo>
                  <a:lnTo>
                    <a:pt x="22269450" y="0"/>
                  </a:lnTo>
                  <a:cubicBezTo>
                    <a:pt x="22315041" y="0"/>
                    <a:pt x="22352000" y="36959"/>
                    <a:pt x="22352000" y="82550"/>
                  </a:cubicBezTo>
                  <a:lnTo>
                    <a:pt x="22352000" y="742950"/>
                  </a:lnTo>
                  <a:cubicBezTo>
                    <a:pt x="22352000" y="788541"/>
                    <a:pt x="22315041" y="825500"/>
                    <a:pt x="22269450" y="825500"/>
                  </a:cubicBezTo>
                  <a:lnTo>
                    <a:pt x="82550" y="825500"/>
                  </a:lnTo>
                  <a:cubicBezTo>
                    <a:pt x="36959" y="825500"/>
                    <a:pt x="0" y="788541"/>
                    <a:pt x="0" y="742950"/>
                  </a:cubicBezTo>
                  <a:lnTo>
                    <a:pt x="0" y="82550"/>
                  </a:lnTo>
                  <a:cubicBezTo>
                    <a:pt x="0" y="36959"/>
                    <a:pt x="36959" y="0"/>
                    <a:pt x="8255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1" id="41"/>
          <p:cNvSpPr txBox="true"/>
          <p:nvPr/>
        </p:nvSpPr>
        <p:spPr>
          <a:xfrm rot="0">
            <a:off x="1524000" y="5705475"/>
            <a:ext cx="15240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Today: Applying ALL concepts in practical Information Systems scenarios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Why Data-Driven Systems Matter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4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143000" y="1428750"/>
            <a:ext cx="76200" cy="762000"/>
            <a:chOff x="0" y="0"/>
            <a:chExt cx="101600" cy="1016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16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428750" y="1495425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Improve Performance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428750" y="1800225"/>
            <a:ext cx="6667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91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Optimize processes through continuous data monitoring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143000" y="2571750"/>
            <a:ext cx="76200" cy="762000"/>
            <a:chOff x="0" y="0"/>
            <a:chExt cx="101600" cy="1016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16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1428750" y="2638425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Predict Outcomes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28750" y="2943225"/>
            <a:ext cx="6667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91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Use historical data to forecast trends and behaviors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143000" y="3714750"/>
            <a:ext cx="76200" cy="762000"/>
            <a:chOff x="0" y="0"/>
            <a:chExt cx="101600" cy="1016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016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428750" y="3781425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Reduce Risks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428750" y="4086225"/>
            <a:ext cx="6667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91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Identify threats and anomalies before they escalate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143000" y="4857750"/>
            <a:ext cx="76200" cy="762000"/>
            <a:chOff x="0" y="0"/>
            <a:chExt cx="101600" cy="1016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016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1428750" y="4924425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Support Decision Making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428750" y="5229225"/>
            <a:ext cx="6667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91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Replace guesswork with evidence-based strategies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143000" y="6000750"/>
            <a:ext cx="76200" cy="762000"/>
            <a:chOff x="0" y="0"/>
            <a:chExt cx="101600" cy="1016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016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1428750" y="6067425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Optimize Services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428750" y="6372225"/>
            <a:ext cx="6667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91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Enhance user experience through analytics feedback</a:t>
            </a:r>
          </a:p>
        </p:txBody>
      </p:sp>
      <p:sp>
        <p:nvSpPr>
          <p:cNvPr name="Freeform 27" id="27"/>
          <p:cNvSpPr/>
          <p:nvPr/>
        </p:nvSpPr>
        <p:spPr>
          <a:xfrm flipH="false" flipV="false" rot="0">
            <a:off x="11430000" y="1333500"/>
            <a:ext cx="5715000" cy="4762500"/>
          </a:xfrm>
          <a:custGeom>
            <a:avLst/>
            <a:gdLst/>
            <a:ahLst/>
            <a:cxnLst/>
            <a:rect r="r" b="b" t="t" l="l"/>
            <a:pathLst>
              <a:path h="4762500" w="5715000">
                <a:moveTo>
                  <a:pt x="0" y="0"/>
                </a:moveTo>
                <a:lnTo>
                  <a:pt x="5715000" y="0"/>
                </a:lnTo>
                <a:lnTo>
                  <a:pt x="571500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11430000" y="6162675"/>
            <a:ext cx="5715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Statistical Thinking in Information Systems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5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524000" y="2857500"/>
            <a:ext cx="2667000" cy="666750"/>
            <a:chOff x="0" y="0"/>
            <a:chExt cx="3556000" cy="889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556000" cy="889000"/>
            </a:xfrm>
            <a:custGeom>
              <a:avLst/>
              <a:gdLst/>
              <a:ahLst/>
              <a:cxnLst/>
              <a:rect r="r" b="b" t="t" l="l"/>
              <a:pathLst>
                <a:path h="889000" w="3556000">
                  <a:moveTo>
                    <a:pt x="88900" y="0"/>
                  </a:moveTo>
                  <a:lnTo>
                    <a:pt x="3467100" y="0"/>
                  </a:lnTo>
                  <a:cubicBezTo>
                    <a:pt x="3516198" y="0"/>
                    <a:pt x="3556000" y="39802"/>
                    <a:pt x="3556000" y="88900"/>
                  </a:cubicBezTo>
                  <a:lnTo>
                    <a:pt x="3556000" y="800100"/>
                  </a:lnTo>
                  <a:cubicBezTo>
                    <a:pt x="3556000" y="849198"/>
                    <a:pt x="3516198" y="889000"/>
                    <a:pt x="3467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3556000" cy="92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Collect Data</a:t>
              </a:r>
            </a:p>
          </p:txBody>
        </p:sp>
      </p:grpSp>
      <p:sp>
        <p:nvSpPr>
          <p:cNvPr name="AutoShape 10" id="10"/>
          <p:cNvSpPr/>
          <p:nvPr/>
        </p:nvSpPr>
        <p:spPr>
          <a:xfrm>
            <a:off x="4191000" y="3190875"/>
            <a:ext cx="5715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11" id="11"/>
          <p:cNvGrpSpPr/>
          <p:nvPr/>
        </p:nvGrpSpPr>
        <p:grpSpPr>
          <a:xfrm rot="0">
            <a:off x="4762500" y="2857500"/>
            <a:ext cx="2667000" cy="666750"/>
            <a:chOff x="0" y="0"/>
            <a:chExt cx="3556000" cy="889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556000" cy="889000"/>
            </a:xfrm>
            <a:custGeom>
              <a:avLst/>
              <a:gdLst/>
              <a:ahLst/>
              <a:cxnLst/>
              <a:rect r="r" b="b" t="t" l="l"/>
              <a:pathLst>
                <a:path h="889000" w="3556000">
                  <a:moveTo>
                    <a:pt x="88900" y="0"/>
                  </a:moveTo>
                  <a:lnTo>
                    <a:pt x="3467100" y="0"/>
                  </a:lnTo>
                  <a:cubicBezTo>
                    <a:pt x="3516198" y="0"/>
                    <a:pt x="3556000" y="39802"/>
                    <a:pt x="3556000" y="88900"/>
                  </a:cubicBezTo>
                  <a:lnTo>
                    <a:pt x="3556000" y="800100"/>
                  </a:lnTo>
                  <a:cubicBezTo>
                    <a:pt x="3556000" y="849198"/>
                    <a:pt x="3516198" y="889000"/>
                    <a:pt x="3467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3556000" cy="92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Analyze Data</a:t>
              </a:r>
            </a:p>
          </p:txBody>
        </p:sp>
      </p:grpSp>
      <p:sp>
        <p:nvSpPr>
          <p:cNvPr name="AutoShape 14" id="14"/>
          <p:cNvSpPr/>
          <p:nvPr/>
        </p:nvSpPr>
        <p:spPr>
          <a:xfrm>
            <a:off x="7429500" y="3190875"/>
            <a:ext cx="5715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15" id="15"/>
          <p:cNvGrpSpPr/>
          <p:nvPr/>
        </p:nvGrpSpPr>
        <p:grpSpPr>
          <a:xfrm rot="0">
            <a:off x="8001000" y="2857500"/>
            <a:ext cx="2667000" cy="666750"/>
            <a:chOff x="0" y="0"/>
            <a:chExt cx="3556000" cy="889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3556000" cy="889000"/>
            </a:xfrm>
            <a:custGeom>
              <a:avLst/>
              <a:gdLst/>
              <a:ahLst/>
              <a:cxnLst/>
              <a:rect r="r" b="b" t="t" l="l"/>
              <a:pathLst>
                <a:path h="889000" w="3556000">
                  <a:moveTo>
                    <a:pt x="88900" y="0"/>
                  </a:moveTo>
                  <a:lnTo>
                    <a:pt x="3467100" y="0"/>
                  </a:lnTo>
                  <a:cubicBezTo>
                    <a:pt x="3516198" y="0"/>
                    <a:pt x="3556000" y="39802"/>
                    <a:pt x="3556000" y="88900"/>
                  </a:cubicBezTo>
                  <a:lnTo>
                    <a:pt x="3556000" y="800100"/>
                  </a:lnTo>
                  <a:cubicBezTo>
                    <a:pt x="3556000" y="849198"/>
                    <a:pt x="3516198" y="889000"/>
                    <a:pt x="3467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3556000" cy="92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Interpret Results</a:t>
              </a:r>
            </a:p>
          </p:txBody>
        </p:sp>
      </p:grpSp>
      <p:sp>
        <p:nvSpPr>
          <p:cNvPr name="AutoShape 18" id="18"/>
          <p:cNvSpPr/>
          <p:nvPr/>
        </p:nvSpPr>
        <p:spPr>
          <a:xfrm>
            <a:off x="10668000" y="3190875"/>
            <a:ext cx="5715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19" id="19"/>
          <p:cNvGrpSpPr/>
          <p:nvPr/>
        </p:nvGrpSpPr>
        <p:grpSpPr>
          <a:xfrm rot="0">
            <a:off x="11239500" y="2857500"/>
            <a:ext cx="2667000" cy="666750"/>
            <a:chOff x="0" y="0"/>
            <a:chExt cx="3556000" cy="889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556000" cy="889000"/>
            </a:xfrm>
            <a:custGeom>
              <a:avLst/>
              <a:gdLst/>
              <a:ahLst/>
              <a:cxnLst/>
              <a:rect r="r" b="b" t="t" l="l"/>
              <a:pathLst>
                <a:path h="889000" w="3556000">
                  <a:moveTo>
                    <a:pt x="88900" y="0"/>
                  </a:moveTo>
                  <a:lnTo>
                    <a:pt x="3467100" y="0"/>
                  </a:lnTo>
                  <a:cubicBezTo>
                    <a:pt x="3516198" y="0"/>
                    <a:pt x="3556000" y="39802"/>
                    <a:pt x="3556000" y="88900"/>
                  </a:cubicBezTo>
                  <a:lnTo>
                    <a:pt x="3556000" y="800100"/>
                  </a:lnTo>
                  <a:cubicBezTo>
                    <a:pt x="3556000" y="849198"/>
                    <a:pt x="3516198" y="889000"/>
                    <a:pt x="3467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3556000" cy="92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Make Decisions</a:t>
              </a:r>
            </a:p>
          </p:txBody>
        </p:sp>
      </p:grpSp>
      <p:sp>
        <p:nvSpPr>
          <p:cNvPr name="AutoShape 22" id="22"/>
          <p:cNvSpPr/>
          <p:nvPr/>
        </p:nvSpPr>
        <p:spPr>
          <a:xfrm>
            <a:off x="13906500" y="3190875"/>
            <a:ext cx="5715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23" id="23"/>
          <p:cNvGrpSpPr/>
          <p:nvPr/>
        </p:nvGrpSpPr>
        <p:grpSpPr>
          <a:xfrm rot="0">
            <a:off x="14478000" y="2857500"/>
            <a:ext cx="2667000" cy="666750"/>
            <a:chOff x="0" y="0"/>
            <a:chExt cx="3556000" cy="889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3556000" cy="889000"/>
            </a:xfrm>
            <a:custGeom>
              <a:avLst/>
              <a:gdLst/>
              <a:ahLst/>
              <a:cxnLst/>
              <a:rect r="r" b="b" t="t" l="l"/>
              <a:pathLst>
                <a:path h="889000" w="3556000">
                  <a:moveTo>
                    <a:pt x="88900" y="0"/>
                  </a:moveTo>
                  <a:lnTo>
                    <a:pt x="3467100" y="0"/>
                  </a:lnTo>
                  <a:cubicBezTo>
                    <a:pt x="3516198" y="0"/>
                    <a:pt x="3556000" y="39802"/>
                    <a:pt x="3556000" y="88900"/>
                  </a:cubicBezTo>
                  <a:lnTo>
                    <a:pt x="3556000" y="800100"/>
                  </a:lnTo>
                  <a:cubicBezTo>
                    <a:pt x="3556000" y="849198"/>
                    <a:pt x="3516198" y="889000"/>
                    <a:pt x="3467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3556000" cy="92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Improve Systems</a:t>
              </a: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3429000" y="4524375"/>
            <a:ext cx="11430000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Statistics supports continuous system improvement through a structured analytical cycle.</a:t>
            </a:r>
          </a:p>
        </p:txBody>
      </p:sp>
      <p:sp>
        <p:nvSpPr>
          <p:cNvPr name="Freeform 27" id="27"/>
          <p:cNvSpPr/>
          <p:nvPr/>
        </p:nvSpPr>
        <p:spPr>
          <a:xfrm flipH="false" flipV="false" rot="0">
            <a:off x="5334000" y="5238750"/>
            <a:ext cx="7620000" cy="2857500"/>
          </a:xfrm>
          <a:custGeom>
            <a:avLst/>
            <a:gdLst/>
            <a:ahLst/>
            <a:cxnLst/>
            <a:rect r="r" b="b" t="t" l="l"/>
            <a:pathLst>
              <a:path h="2857500" w="7620000">
                <a:moveTo>
                  <a:pt x="0" y="0"/>
                </a:moveTo>
                <a:lnTo>
                  <a:pt x="7620000" y="0"/>
                </a:lnTo>
                <a:lnTo>
                  <a:pt x="7620000" y="2857500"/>
                </a:lnTo>
                <a:lnTo>
                  <a:pt x="0" y="285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8" id="28"/>
          <p:cNvSpPr txBox="true"/>
          <p:nvPr/>
        </p:nvSpPr>
        <p:spPr>
          <a:xfrm rot="0">
            <a:off x="5334000" y="8162925"/>
            <a:ext cx="762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Information Systems and Analytics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6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190625"/>
            <a:ext cx="7620000" cy="701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Information Systems today depend heavily on analytics</a:t>
            </a:r>
          </a:p>
          <a:p>
            <a:pPr algn="l" marL="0" indent="0" lvl="0">
              <a:lnSpc>
                <a:spcPts val="28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and statistical reasoning for intelligent operations.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667000"/>
            <a:ext cx="3810000" cy="1714500"/>
            <a:chOff x="0" y="0"/>
            <a:chExt cx="5080000" cy="2286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080000" cy="2286000"/>
            </a:xfrm>
            <a:custGeom>
              <a:avLst/>
              <a:gdLst/>
              <a:ahLst/>
              <a:cxnLst/>
              <a:rect r="r" b="b" t="t" l="l"/>
              <a:pathLst>
                <a:path h="2286000" w="5080000">
                  <a:moveTo>
                    <a:pt x="228600" y="0"/>
                  </a:moveTo>
                  <a:lnTo>
                    <a:pt x="4851400" y="0"/>
                  </a:lnTo>
                  <a:cubicBezTo>
                    <a:pt x="4977652" y="0"/>
                    <a:pt x="5080000" y="102348"/>
                    <a:pt x="5080000" y="228600"/>
                  </a:cubicBezTo>
                  <a:lnTo>
                    <a:pt x="5080000" y="2057400"/>
                  </a:lnTo>
                  <a:cubicBezTo>
                    <a:pt x="5080000" y="2183652"/>
                    <a:pt x="4977652" y="2286000"/>
                    <a:pt x="4851400" y="2286000"/>
                  </a:cubicBezTo>
                  <a:lnTo>
                    <a:pt x="228600" y="2286000"/>
                  </a:lnTo>
                  <a:cubicBezTo>
                    <a:pt x="102348" y="2286000"/>
                    <a:pt x="0" y="2183652"/>
                    <a:pt x="0" y="2057400"/>
                  </a:cubicBezTo>
                  <a:lnTo>
                    <a:pt x="0" y="228600"/>
                  </a:lnTo>
                  <a:cubicBezTo>
                    <a:pt x="0" y="102348"/>
                    <a:pt x="102348" y="0"/>
                    <a:pt x="2286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333500" y="2952750"/>
            <a:ext cx="3429000" cy="589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Recommendation Systems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333500" y="3590925"/>
            <a:ext cx="3429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Personalized content delivery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5334000" y="2667000"/>
            <a:ext cx="3810000" cy="1714500"/>
            <a:chOff x="0" y="0"/>
            <a:chExt cx="5080000" cy="2286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5080000" cy="2286000"/>
            </a:xfrm>
            <a:custGeom>
              <a:avLst/>
              <a:gdLst/>
              <a:ahLst/>
              <a:cxnLst/>
              <a:rect r="r" b="b" t="t" l="l"/>
              <a:pathLst>
                <a:path h="2286000" w="5080000">
                  <a:moveTo>
                    <a:pt x="228600" y="0"/>
                  </a:moveTo>
                  <a:lnTo>
                    <a:pt x="4851400" y="0"/>
                  </a:lnTo>
                  <a:cubicBezTo>
                    <a:pt x="4977652" y="0"/>
                    <a:pt x="5080000" y="102348"/>
                    <a:pt x="5080000" y="228600"/>
                  </a:cubicBezTo>
                  <a:lnTo>
                    <a:pt x="5080000" y="2057400"/>
                  </a:lnTo>
                  <a:cubicBezTo>
                    <a:pt x="5080000" y="2183652"/>
                    <a:pt x="4977652" y="2286000"/>
                    <a:pt x="4851400" y="2286000"/>
                  </a:cubicBezTo>
                  <a:lnTo>
                    <a:pt x="228600" y="2286000"/>
                  </a:lnTo>
                  <a:cubicBezTo>
                    <a:pt x="102348" y="2286000"/>
                    <a:pt x="0" y="2183652"/>
                    <a:pt x="0" y="2057400"/>
                  </a:cubicBezTo>
                  <a:lnTo>
                    <a:pt x="0" y="228600"/>
                  </a:lnTo>
                  <a:cubicBezTo>
                    <a:pt x="0" y="102348"/>
                    <a:pt x="102348" y="0"/>
                    <a:pt x="2286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5524500" y="3086100"/>
            <a:ext cx="3429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User Analytics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524500" y="3590925"/>
            <a:ext cx="3429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Behavior tracking and insights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143000" y="4762500"/>
            <a:ext cx="3810000" cy="1714500"/>
            <a:chOff x="0" y="0"/>
            <a:chExt cx="5080000" cy="2286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5080000" cy="2286000"/>
            </a:xfrm>
            <a:custGeom>
              <a:avLst/>
              <a:gdLst/>
              <a:ahLst/>
              <a:cxnLst/>
              <a:rect r="r" b="b" t="t" l="l"/>
              <a:pathLst>
                <a:path h="2286000" w="5080000">
                  <a:moveTo>
                    <a:pt x="228600" y="0"/>
                  </a:moveTo>
                  <a:lnTo>
                    <a:pt x="4851400" y="0"/>
                  </a:lnTo>
                  <a:cubicBezTo>
                    <a:pt x="4977652" y="0"/>
                    <a:pt x="5080000" y="102348"/>
                    <a:pt x="5080000" y="228600"/>
                  </a:cubicBezTo>
                  <a:lnTo>
                    <a:pt x="5080000" y="2057400"/>
                  </a:lnTo>
                  <a:cubicBezTo>
                    <a:pt x="5080000" y="2183652"/>
                    <a:pt x="4977652" y="2286000"/>
                    <a:pt x="4851400" y="2286000"/>
                  </a:cubicBezTo>
                  <a:lnTo>
                    <a:pt x="228600" y="2286000"/>
                  </a:lnTo>
                  <a:cubicBezTo>
                    <a:pt x="102348" y="2286000"/>
                    <a:pt x="0" y="2183652"/>
                    <a:pt x="0" y="2057400"/>
                  </a:cubicBezTo>
                  <a:lnTo>
                    <a:pt x="0" y="228600"/>
                  </a:lnTo>
                  <a:cubicBezTo>
                    <a:pt x="0" y="102348"/>
                    <a:pt x="102348" y="0"/>
                    <a:pt x="2286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333500" y="5181600"/>
            <a:ext cx="3429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Security Monitoring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33500" y="5686425"/>
            <a:ext cx="3429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Threat detection and response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5334000" y="4762500"/>
            <a:ext cx="3810000" cy="1714500"/>
            <a:chOff x="0" y="0"/>
            <a:chExt cx="5080000" cy="2286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5080000" cy="2286000"/>
            </a:xfrm>
            <a:custGeom>
              <a:avLst/>
              <a:gdLst/>
              <a:ahLst/>
              <a:cxnLst/>
              <a:rect r="r" b="b" t="t" l="l"/>
              <a:pathLst>
                <a:path h="2286000" w="5080000">
                  <a:moveTo>
                    <a:pt x="228600" y="0"/>
                  </a:moveTo>
                  <a:lnTo>
                    <a:pt x="4851400" y="0"/>
                  </a:lnTo>
                  <a:cubicBezTo>
                    <a:pt x="4977652" y="0"/>
                    <a:pt x="5080000" y="102348"/>
                    <a:pt x="5080000" y="228600"/>
                  </a:cubicBezTo>
                  <a:lnTo>
                    <a:pt x="5080000" y="2057400"/>
                  </a:lnTo>
                  <a:cubicBezTo>
                    <a:pt x="5080000" y="2183652"/>
                    <a:pt x="4977652" y="2286000"/>
                    <a:pt x="4851400" y="2286000"/>
                  </a:cubicBezTo>
                  <a:lnTo>
                    <a:pt x="228600" y="2286000"/>
                  </a:lnTo>
                  <a:cubicBezTo>
                    <a:pt x="102348" y="2286000"/>
                    <a:pt x="0" y="2183652"/>
                    <a:pt x="0" y="2057400"/>
                  </a:cubicBezTo>
                  <a:lnTo>
                    <a:pt x="0" y="228600"/>
                  </a:lnTo>
                  <a:cubicBezTo>
                    <a:pt x="0" y="102348"/>
                    <a:pt x="102348" y="0"/>
                    <a:pt x="2286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5524500" y="5181600"/>
            <a:ext cx="3429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Smart Applications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524500" y="5686425"/>
            <a:ext cx="34290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Adaptive and intelligent systems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1906250" y="2381250"/>
            <a:ext cx="5238750" cy="4762500"/>
          </a:xfrm>
          <a:custGeom>
            <a:avLst/>
            <a:gdLst/>
            <a:ahLst/>
            <a:cxnLst/>
            <a:rect r="r" b="b" t="t" l="l"/>
            <a:pathLst>
              <a:path h="4762500" w="5238750">
                <a:moveTo>
                  <a:pt x="0" y="0"/>
                </a:moveTo>
                <a:lnTo>
                  <a:pt x="5238750" y="0"/>
                </a:lnTo>
                <a:lnTo>
                  <a:pt x="523875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11906250" y="7210425"/>
            <a:ext cx="523875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Case Study: Smart Campus Analytics System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7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4381500" y="1714500"/>
            <a:ext cx="9525000" cy="1143000"/>
            <a:chOff x="0" y="0"/>
            <a:chExt cx="12700000" cy="1524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270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12700000">
                  <a:moveTo>
                    <a:pt x="152400" y="0"/>
                  </a:moveTo>
                  <a:lnTo>
                    <a:pt x="12547600" y="0"/>
                  </a:lnTo>
                  <a:cubicBezTo>
                    <a:pt x="12631769" y="0"/>
                    <a:pt x="12700000" y="68232"/>
                    <a:pt x="12700000" y="152400"/>
                  </a:cubicBezTo>
                  <a:lnTo>
                    <a:pt x="12700000" y="1371600"/>
                  </a:lnTo>
                  <a:cubicBezTo>
                    <a:pt x="12700000" y="1455768"/>
                    <a:pt x="12631769" y="1524000"/>
                    <a:pt x="1254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4572000" y="2038350"/>
            <a:ext cx="9144000" cy="4959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99"/>
              </a:lnSpc>
              <a:spcBef>
                <a:spcPct val="0"/>
              </a:spcBef>
            </a:pPr>
            <a:r>
              <a:rPr lang="en-US" sz="33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Smart Campus Analytics System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381500" y="3371850"/>
            <a:ext cx="9525000" cy="792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 university collects digital activity data to improve</a:t>
            </a:r>
          </a:p>
          <a:p>
            <a:pPr algn="ctr" marL="0" indent="0" lvl="0">
              <a:lnSpc>
                <a:spcPts val="32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learning systems and student engagement.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3429000" y="4572000"/>
            <a:ext cx="11430000" cy="3810000"/>
          </a:xfrm>
          <a:custGeom>
            <a:avLst/>
            <a:gdLst/>
            <a:ahLst/>
            <a:cxnLst/>
            <a:rect r="r" b="b" t="t" l="l"/>
            <a:pathLst>
              <a:path h="3810000" w="11430000">
                <a:moveTo>
                  <a:pt x="0" y="0"/>
                </a:moveTo>
                <a:lnTo>
                  <a:pt x="11430000" y="0"/>
                </a:lnTo>
                <a:lnTo>
                  <a:pt x="11430000" y="3810000"/>
                </a:lnTo>
                <a:lnTo>
                  <a:pt x="0" y="381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" t="0" r="-125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429000" y="8448675"/>
            <a:ext cx="1143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Dataset Overview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8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143000" y="1333500"/>
            <a:ext cx="4572000" cy="1047750"/>
            <a:chOff x="0" y="0"/>
            <a:chExt cx="6096000" cy="1397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096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6096000">
                  <a:moveTo>
                    <a:pt x="139700" y="0"/>
                  </a:moveTo>
                  <a:lnTo>
                    <a:pt x="5956300" y="0"/>
                  </a:lnTo>
                  <a:cubicBezTo>
                    <a:pt x="6033454" y="0"/>
                    <a:pt x="6096000" y="62546"/>
                    <a:pt x="6096000" y="139700"/>
                  </a:cubicBezTo>
                  <a:lnTo>
                    <a:pt x="6096000" y="1257300"/>
                  </a:lnTo>
                  <a:cubicBezTo>
                    <a:pt x="6096000" y="1334454"/>
                    <a:pt x="6033454" y="1397000"/>
                    <a:pt x="5956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333500" y="1514475"/>
            <a:ext cx="41910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LMS Login Frequency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33500" y="1914525"/>
            <a:ext cx="4191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Numerical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6096000" y="1333500"/>
            <a:ext cx="4572000" cy="1047750"/>
            <a:chOff x="0" y="0"/>
            <a:chExt cx="6096000" cy="1397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096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6096000">
                  <a:moveTo>
                    <a:pt x="139700" y="0"/>
                  </a:moveTo>
                  <a:lnTo>
                    <a:pt x="5956300" y="0"/>
                  </a:lnTo>
                  <a:cubicBezTo>
                    <a:pt x="6033454" y="0"/>
                    <a:pt x="6096000" y="62546"/>
                    <a:pt x="6096000" y="139700"/>
                  </a:cubicBezTo>
                  <a:lnTo>
                    <a:pt x="6096000" y="1257300"/>
                  </a:lnTo>
                  <a:cubicBezTo>
                    <a:pt x="6096000" y="1334454"/>
                    <a:pt x="6033454" y="1397000"/>
                    <a:pt x="5956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6286500" y="1514475"/>
            <a:ext cx="41910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Assignment Completion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286500" y="1914525"/>
            <a:ext cx="4191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Numerical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143000" y="2667000"/>
            <a:ext cx="4572000" cy="1047750"/>
            <a:chOff x="0" y="0"/>
            <a:chExt cx="6096000" cy="1397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096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6096000">
                  <a:moveTo>
                    <a:pt x="139700" y="0"/>
                  </a:moveTo>
                  <a:lnTo>
                    <a:pt x="5956300" y="0"/>
                  </a:lnTo>
                  <a:cubicBezTo>
                    <a:pt x="6033454" y="0"/>
                    <a:pt x="6096000" y="62546"/>
                    <a:pt x="6096000" y="139700"/>
                  </a:cubicBezTo>
                  <a:lnTo>
                    <a:pt x="6096000" y="1257300"/>
                  </a:lnTo>
                  <a:cubicBezTo>
                    <a:pt x="6096000" y="1334454"/>
                    <a:pt x="6033454" y="1397000"/>
                    <a:pt x="5956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333500" y="2847975"/>
            <a:ext cx="41910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Internet Speed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333500" y="3248025"/>
            <a:ext cx="4191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Numerical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6096000" y="2667000"/>
            <a:ext cx="4572000" cy="1047750"/>
            <a:chOff x="0" y="0"/>
            <a:chExt cx="6096000" cy="1397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096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6096000">
                  <a:moveTo>
                    <a:pt x="139700" y="0"/>
                  </a:moveTo>
                  <a:lnTo>
                    <a:pt x="5956300" y="0"/>
                  </a:lnTo>
                  <a:cubicBezTo>
                    <a:pt x="6033454" y="0"/>
                    <a:pt x="6096000" y="62546"/>
                    <a:pt x="6096000" y="139700"/>
                  </a:cubicBezTo>
                  <a:lnTo>
                    <a:pt x="6096000" y="1257300"/>
                  </a:lnTo>
                  <a:cubicBezTo>
                    <a:pt x="6096000" y="1334454"/>
                    <a:pt x="6033454" y="1397000"/>
                    <a:pt x="5956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6286500" y="2847975"/>
            <a:ext cx="41910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User Satisfaction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286500" y="3248025"/>
            <a:ext cx="4191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Ordinal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143000" y="4000500"/>
            <a:ext cx="4572000" cy="1047750"/>
            <a:chOff x="0" y="0"/>
            <a:chExt cx="6096000" cy="1397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6096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6096000">
                  <a:moveTo>
                    <a:pt x="139700" y="0"/>
                  </a:moveTo>
                  <a:lnTo>
                    <a:pt x="5956300" y="0"/>
                  </a:lnTo>
                  <a:cubicBezTo>
                    <a:pt x="6033454" y="0"/>
                    <a:pt x="6096000" y="62546"/>
                    <a:pt x="6096000" y="139700"/>
                  </a:cubicBezTo>
                  <a:lnTo>
                    <a:pt x="6096000" y="1257300"/>
                  </a:lnTo>
                  <a:cubicBezTo>
                    <a:pt x="6096000" y="1334454"/>
                    <a:pt x="6033454" y="1397000"/>
                    <a:pt x="5956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1333500" y="4181475"/>
            <a:ext cx="41910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Device Type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333500" y="4581525"/>
            <a:ext cx="4191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Categorical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6096000" y="4000500"/>
            <a:ext cx="4572000" cy="1047750"/>
            <a:chOff x="0" y="0"/>
            <a:chExt cx="6096000" cy="1397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6096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6096000">
                  <a:moveTo>
                    <a:pt x="139700" y="0"/>
                  </a:moveTo>
                  <a:lnTo>
                    <a:pt x="5956300" y="0"/>
                  </a:lnTo>
                  <a:cubicBezTo>
                    <a:pt x="6033454" y="0"/>
                    <a:pt x="6096000" y="62546"/>
                    <a:pt x="6096000" y="139700"/>
                  </a:cubicBezTo>
                  <a:lnTo>
                    <a:pt x="6096000" y="1257300"/>
                  </a:lnTo>
                  <a:cubicBezTo>
                    <a:pt x="6096000" y="1334454"/>
                    <a:pt x="6033454" y="1397000"/>
                    <a:pt x="5956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29" id="29"/>
          <p:cNvSpPr txBox="true"/>
          <p:nvPr/>
        </p:nvSpPr>
        <p:spPr>
          <a:xfrm rot="0">
            <a:off x="6286500" y="4181475"/>
            <a:ext cx="41910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Response Time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6286500" y="4581525"/>
            <a:ext cx="4191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Numerical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1143000" y="5334000"/>
            <a:ext cx="4572000" cy="1047750"/>
            <a:chOff x="0" y="0"/>
            <a:chExt cx="6096000" cy="13970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6096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6096000">
                  <a:moveTo>
                    <a:pt x="139700" y="0"/>
                  </a:moveTo>
                  <a:lnTo>
                    <a:pt x="5956300" y="0"/>
                  </a:lnTo>
                  <a:cubicBezTo>
                    <a:pt x="6033454" y="0"/>
                    <a:pt x="6096000" y="62546"/>
                    <a:pt x="6096000" y="139700"/>
                  </a:cubicBezTo>
                  <a:lnTo>
                    <a:pt x="6096000" y="1257300"/>
                  </a:lnTo>
                  <a:cubicBezTo>
                    <a:pt x="6096000" y="1334454"/>
                    <a:pt x="6033454" y="1397000"/>
                    <a:pt x="5956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33" id="33"/>
          <p:cNvSpPr txBox="true"/>
          <p:nvPr/>
        </p:nvSpPr>
        <p:spPr>
          <a:xfrm rot="0">
            <a:off x="1333500" y="5514975"/>
            <a:ext cx="41910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Attendance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333500" y="5915025"/>
            <a:ext cx="4191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Numerical</a:t>
            </a:r>
          </a:p>
        </p:txBody>
      </p:sp>
      <p:sp>
        <p:nvSpPr>
          <p:cNvPr name="Freeform 35" id="35"/>
          <p:cNvSpPr/>
          <p:nvPr/>
        </p:nvSpPr>
        <p:spPr>
          <a:xfrm flipH="false" flipV="false" rot="0">
            <a:off x="10953750" y="1333500"/>
            <a:ext cx="6667500" cy="5238750"/>
          </a:xfrm>
          <a:custGeom>
            <a:avLst/>
            <a:gdLst/>
            <a:ahLst/>
            <a:cxnLst/>
            <a:rect r="r" b="b" t="t" l="l"/>
            <a:pathLst>
              <a:path h="5238750" w="6667500">
                <a:moveTo>
                  <a:pt x="0" y="0"/>
                </a:moveTo>
                <a:lnTo>
                  <a:pt x="6667500" y="0"/>
                </a:lnTo>
                <a:lnTo>
                  <a:pt x="6667500" y="5238750"/>
                </a:lnTo>
                <a:lnTo>
                  <a:pt x="0" y="52387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6" id="36"/>
          <p:cNvSpPr txBox="true"/>
          <p:nvPr/>
        </p:nvSpPr>
        <p:spPr>
          <a:xfrm rot="0">
            <a:off x="10953750" y="6638925"/>
            <a:ext cx="66675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Identifying Data Types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9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143000" y="1333500"/>
            <a:ext cx="5143500" cy="4762500"/>
            <a:chOff x="0" y="0"/>
            <a:chExt cx="6858000" cy="6350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858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858000">
                  <a:moveTo>
                    <a:pt x="635000" y="0"/>
                  </a:moveTo>
                  <a:lnTo>
                    <a:pt x="6223000" y="0"/>
                  </a:lnTo>
                  <a:cubicBezTo>
                    <a:pt x="6573701" y="0"/>
                    <a:pt x="6858000" y="284299"/>
                    <a:pt x="6858000" y="635000"/>
                  </a:cubicBezTo>
                  <a:lnTo>
                    <a:pt x="6858000" y="5715000"/>
                  </a:lnTo>
                  <a:cubicBezTo>
                    <a:pt x="6858000" y="6065701"/>
                    <a:pt x="6573701" y="6350000"/>
                    <a:pt x="6223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9" id="9"/>
          <p:cNvSpPr txBox="true"/>
          <p:nvPr/>
        </p:nvSpPr>
        <p:spPr>
          <a:xfrm rot="0">
            <a:off x="1333500" y="1714500"/>
            <a:ext cx="47625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Numerical Data</a:t>
            </a:r>
          </a:p>
        </p:txBody>
      </p:sp>
      <p:sp>
        <p:nvSpPr>
          <p:cNvPr name="AutoShape 10" id="10"/>
          <p:cNvSpPr/>
          <p:nvPr/>
        </p:nvSpPr>
        <p:spPr>
          <a:xfrm>
            <a:off x="1809750" y="2381250"/>
            <a:ext cx="3810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1" id="11"/>
          <p:cNvSpPr txBox="true"/>
          <p:nvPr/>
        </p:nvSpPr>
        <p:spPr>
          <a:xfrm rot="0">
            <a:off x="1524000" y="2724150"/>
            <a:ext cx="4381500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Continuous or discrete values</a:t>
            </a:r>
          </a:p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that can be measured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524000" y="3962400"/>
            <a:ext cx="4381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Login frequency, GPA,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response time, speed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6667500" y="1333500"/>
            <a:ext cx="5143500" cy="4762500"/>
            <a:chOff x="0" y="0"/>
            <a:chExt cx="6858000" cy="6350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858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858000">
                  <a:moveTo>
                    <a:pt x="635000" y="0"/>
                  </a:moveTo>
                  <a:lnTo>
                    <a:pt x="6223000" y="0"/>
                  </a:lnTo>
                  <a:cubicBezTo>
                    <a:pt x="6573701" y="0"/>
                    <a:pt x="6858000" y="284299"/>
                    <a:pt x="6858000" y="635000"/>
                  </a:cubicBezTo>
                  <a:lnTo>
                    <a:pt x="6858000" y="5715000"/>
                  </a:lnTo>
                  <a:cubicBezTo>
                    <a:pt x="6858000" y="6065701"/>
                    <a:pt x="6573701" y="6350000"/>
                    <a:pt x="6223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F3F4F6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5" id="15"/>
          <p:cNvSpPr txBox="true"/>
          <p:nvPr/>
        </p:nvSpPr>
        <p:spPr>
          <a:xfrm rot="0">
            <a:off x="6858000" y="1714500"/>
            <a:ext cx="47625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Categorical Data</a:t>
            </a:r>
          </a:p>
        </p:txBody>
      </p:sp>
      <p:sp>
        <p:nvSpPr>
          <p:cNvPr name="AutoShape 16" id="16"/>
          <p:cNvSpPr/>
          <p:nvPr/>
        </p:nvSpPr>
        <p:spPr>
          <a:xfrm>
            <a:off x="7334250" y="2381250"/>
            <a:ext cx="3810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7" id="17"/>
          <p:cNvSpPr txBox="true"/>
          <p:nvPr/>
        </p:nvSpPr>
        <p:spPr>
          <a:xfrm rot="0">
            <a:off x="7048500" y="2724150"/>
            <a:ext cx="4381500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Labels or groups with</a:t>
            </a:r>
          </a:p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no inherent order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048500" y="3962400"/>
            <a:ext cx="4381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Device type, browser,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user role, department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2192000" y="1333500"/>
            <a:ext cx="5143500" cy="4762500"/>
            <a:chOff x="0" y="0"/>
            <a:chExt cx="6858000" cy="6350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858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858000">
                  <a:moveTo>
                    <a:pt x="635000" y="0"/>
                  </a:moveTo>
                  <a:lnTo>
                    <a:pt x="6223000" y="0"/>
                  </a:lnTo>
                  <a:cubicBezTo>
                    <a:pt x="6573701" y="0"/>
                    <a:pt x="6858000" y="284299"/>
                    <a:pt x="6858000" y="635000"/>
                  </a:cubicBezTo>
                  <a:lnTo>
                    <a:pt x="6858000" y="5715000"/>
                  </a:lnTo>
                  <a:cubicBezTo>
                    <a:pt x="6858000" y="6065701"/>
                    <a:pt x="6573701" y="6350000"/>
                    <a:pt x="6223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1" id="21"/>
          <p:cNvSpPr txBox="true"/>
          <p:nvPr/>
        </p:nvSpPr>
        <p:spPr>
          <a:xfrm rot="0">
            <a:off x="12382500" y="1714500"/>
            <a:ext cx="47625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Ordinal Data</a:t>
            </a:r>
          </a:p>
        </p:txBody>
      </p:sp>
      <p:sp>
        <p:nvSpPr>
          <p:cNvPr name="AutoShape 22" id="22"/>
          <p:cNvSpPr/>
          <p:nvPr/>
        </p:nvSpPr>
        <p:spPr>
          <a:xfrm>
            <a:off x="12858750" y="2381250"/>
            <a:ext cx="3810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3" id="23"/>
          <p:cNvSpPr txBox="true"/>
          <p:nvPr/>
        </p:nvSpPr>
        <p:spPr>
          <a:xfrm rot="0">
            <a:off x="12573000" y="2724150"/>
            <a:ext cx="4381500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Ranked categories with</a:t>
            </a:r>
          </a:p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 meaningful order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2573000" y="3962400"/>
            <a:ext cx="4381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Satisfaction rating,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performance level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3429000" y="6667500"/>
            <a:ext cx="11430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Identifying data types is the first step in choosing the right statistical method.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Choosing the Right Statistical Method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10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524000" y="1333500"/>
            <a:ext cx="15240000" cy="523875"/>
            <a:chOff x="0" y="0"/>
            <a:chExt cx="20320000" cy="6985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0320000" cy="698500"/>
            </a:xfrm>
            <a:custGeom>
              <a:avLst/>
              <a:gdLst/>
              <a:ahLst/>
              <a:cxnLst/>
              <a:rect r="r" b="b" t="t" l="l"/>
              <a:pathLst>
                <a:path h="6985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698500"/>
                  </a:lnTo>
                  <a:lnTo>
                    <a:pt x="0" y="698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619250" y="1438275"/>
            <a:ext cx="7429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Statistical Goal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239250" y="1438275"/>
            <a:ext cx="7429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Method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524000" y="1905000"/>
            <a:ext cx="15240000" cy="619125"/>
            <a:chOff x="0" y="0"/>
            <a:chExt cx="20320000" cy="8255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0320000" cy="825500"/>
            </a:xfrm>
            <a:custGeom>
              <a:avLst/>
              <a:gdLst/>
              <a:ahLst/>
              <a:cxnLst/>
              <a:rect r="r" b="b" t="t" l="l"/>
              <a:pathLst>
                <a:path h="8255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8255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D1D5DB"/>
              </a:solidFill>
              <a:prstDash val="solid"/>
              <a:miter/>
            </a:ln>
          </p:spPr>
        </p:sp>
      </p:grpSp>
      <p:sp>
        <p:nvSpPr>
          <p:cNvPr name="TextBox 13" id="13"/>
          <p:cNvSpPr txBox="true"/>
          <p:nvPr/>
        </p:nvSpPr>
        <p:spPr>
          <a:xfrm rot="0">
            <a:off x="1619250" y="2095500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Summarize data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239250" y="2066925"/>
            <a:ext cx="74295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Descriptive Statistics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524000" y="2571750"/>
            <a:ext cx="15240000" cy="619125"/>
            <a:chOff x="0" y="0"/>
            <a:chExt cx="20320000" cy="8255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0320000" cy="825500"/>
            </a:xfrm>
            <a:custGeom>
              <a:avLst/>
              <a:gdLst/>
              <a:ahLst/>
              <a:cxnLst/>
              <a:rect r="r" b="b" t="t" l="l"/>
              <a:pathLst>
                <a:path h="8255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8255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D1D5DB"/>
              </a:solidFill>
              <a:prstDash val="solid"/>
              <a:miter/>
            </a:ln>
          </p:spPr>
        </p:sp>
      </p:grpSp>
      <p:sp>
        <p:nvSpPr>
          <p:cNvPr name="TextBox 17" id="17"/>
          <p:cNvSpPr txBox="true"/>
          <p:nvPr/>
        </p:nvSpPr>
        <p:spPr>
          <a:xfrm rot="0">
            <a:off x="1619250" y="2762250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Estimate population parameters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239250" y="2733675"/>
            <a:ext cx="74295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Confidence Interval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524000" y="3238500"/>
            <a:ext cx="15240000" cy="619125"/>
            <a:chOff x="0" y="0"/>
            <a:chExt cx="20320000" cy="8255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20320000" cy="825500"/>
            </a:xfrm>
            <a:custGeom>
              <a:avLst/>
              <a:gdLst/>
              <a:ahLst/>
              <a:cxnLst/>
              <a:rect r="r" b="b" t="t" l="l"/>
              <a:pathLst>
                <a:path h="8255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8255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D1D5DB"/>
              </a:solidFill>
              <a:prstDash val="solid"/>
              <a:miter/>
            </a:ln>
          </p:spPr>
        </p:sp>
      </p:grpSp>
      <p:sp>
        <p:nvSpPr>
          <p:cNvPr name="TextBox 21" id="21"/>
          <p:cNvSpPr txBox="true"/>
          <p:nvPr/>
        </p:nvSpPr>
        <p:spPr>
          <a:xfrm rot="0">
            <a:off x="1619250" y="3429000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Test differences between groups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239250" y="3400425"/>
            <a:ext cx="74295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Hypothesis Testing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524000" y="3905250"/>
            <a:ext cx="15240000" cy="619125"/>
            <a:chOff x="0" y="0"/>
            <a:chExt cx="20320000" cy="8255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0320000" cy="825500"/>
            </a:xfrm>
            <a:custGeom>
              <a:avLst/>
              <a:gdLst/>
              <a:ahLst/>
              <a:cxnLst/>
              <a:rect r="r" b="b" t="t" l="l"/>
              <a:pathLst>
                <a:path h="8255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8255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D1D5DB"/>
              </a:solidFill>
              <a:prstDash val="solid"/>
              <a:miter/>
            </a:ln>
          </p:spPr>
        </p:sp>
      </p:grpSp>
      <p:sp>
        <p:nvSpPr>
          <p:cNvPr name="TextBox 25" id="25"/>
          <p:cNvSpPr txBox="true"/>
          <p:nvPr/>
        </p:nvSpPr>
        <p:spPr>
          <a:xfrm rot="0">
            <a:off x="1619250" y="4095750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Predict values from variables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239250" y="4067175"/>
            <a:ext cx="74295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Regression Analysis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1524000" y="4572000"/>
            <a:ext cx="15240000" cy="619125"/>
            <a:chOff x="0" y="0"/>
            <a:chExt cx="20320000" cy="8255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0320000" cy="825500"/>
            </a:xfrm>
            <a:custGeom>
              <a:avLst/>
              <a:gdLst/>
              <a:ahLst/>
              <a:cxnLst/>
              <a:rect r="r" b="b" t="t" l="l"/>
              <a:pathLst>
                <a:path h="8255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8255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D1D5DB"/>
              </a:solidFill>
              <a:prstDash val="solid"/>
              <a:miter/>
            </a:ln>
          </p:spPr>
        </p:sp>
      </p:grpSp>
      <p:sp>
        <p:nvSpPr>
          <p:cNvPr name="TextBox 29" id="29"/>
          <p:cNvSpPr txBox="true"/>
          <p:nvPr/>
        </p:nvSpPr>
        <p:spPr>
          <a:xfrm rot="0">
            <a:off x="1619250" y="4762500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Compare multiple groups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9239250" y="4733925"/>
            <a:ext cx="74295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ANOVA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1524000" y="5238750"/>
            <a:ext cx="15240000" cy="619125"/>
            <a:chOff x="0" y="0"/>
            <a:chExt cx="20320000" cy="8255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20320000" cy="825500"/>
            </a:xfrm>
            <a:custGeom>
              <a:avLst/>
              <a:gdLst/>
              <a:ahLst/>
              <a:cxnLst/>
              <a:rect r="r" b="b" t="t" l="l"/>
              <a:pathLst>
                <a:path h="8255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8255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D1D5DB"/>
              </a:solidFill>
              <a:prstDash val="solid"/>
              <a:miter/>
            </a:ln>
          </p:spPr>
        </p:sp>
      </p:grpSp>
      <p:sp>
        <p:nvSpPr>
          <p:cNvPr name="TextBox 33" id="33"/>
          <p:cNvSpPr txBox="true"/>
          <p:nvPr/>
        </p:nvSpPr>
        <p:spPr>
          <a:xfrm rot="0">
            <a:off x="1619250" y="5429250"/>
            <a:ext cx="7429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Analyze categorical relationships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9239250" y="5400675"/>
            <a:ext cx="74295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Chi-Square Test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2476500" y="62865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This table connects all semester concepts — choose the right tool for the right question.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Descriptive Statistics Review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11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143000" y="1428750"/>
            <a:ext cx="76200" cy="1524000"/>
            <a:chOff x="0" y="0"/>
            <a:chExt cx="101600" cy="2032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428750" y="1533525"/>
            <a:ext cx="66675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Mean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428750" y="1933575"/>
            <a:ext cx="6667500" cy="2997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6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Average LMS login = 4.2 times/day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28750" y="2314575"/>
            <a:ext cx="66675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Typical usage level across all students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143000" y="3333750"/>
            <a:ext cx="76200" cy="1524000"/>
            <a:chOff x="0" y="0"/>
            <a:chExt cx="101600" cy="2032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428750" y="3438525"/>
            <a:ext cx="66675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Median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28750" y="3838575"/>
            <a:ext cx="6667500" cy="2997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6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Median assignment completion = 85%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428750" y="4219575"/>
            <a:ext cx="66675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Middle value, robust against outliers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143000" y="5238750"/>
            <a:ext cx="76200" cy="1524000"/>
            <a:chOff x="0" y="0"/>
            <a:chExt cx="101600" cy="2032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428750" y="5343525"/>
            <a:ext cx="66675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Standard Deviation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428750" y="5743575"/>
            <a:ext cx="6667500" cy="2997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6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SD of response time = 1.3s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428750" y="6124575"/>
            <a:ext cx="66675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How spread out data is from the mean</a:t>
            </a:r>
          </a:p>
        </p:txBody>
      </p:sp>
      <p:sp>
        <p:nvSpPr>
          <p:cNvPr name="Freeform 22" id="22"/>
          <p:cNvSpPr/>
          <p:nvPr/>
        </p:nvSpPr>
        <p:spPr>
          <a:xfrm flipH="false" flipV="false" rot="0">
            <a:off x="11430000" y="1428750"/>
            <a:ext cx="5715000" cy="4762500"/>
          </a:xfrm>
          <a:custGeom>
            <a:avLst/>
            <a:gdLst/>
            <a:ahLst/>
            <a:cxnLst/>
            <a:rect r="r" b="b" t="t" l="l"/>
            <a:pathLst>
              <a:path h="4762500" w="5715000">
                <a:moveTo>
                  <a:pt x="0" y="0"/>
                </a:moveTo>
                <a:lnTo>
                  <a:pt x="5715000" y="0"/>
                </a:lnTo>
                <a:lnTo>
                  <a:pt x="571500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10477500" y="630555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Data Visualization in Action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12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2476500" y="113347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Effective visualizations transform raw data into actionable insights.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1762125"/>
            <a:ext cx="3810000" cy="523875"/>
            <a:chOff x="0" y="0"/>
            <a:chExt cx="5080000" cy="6985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080000" cy="698500"/>
            </a:xfrm>
            <a:custGeom>
              <a:avLst/>
              <a:gdLst/>
              <a:ahLst/>
              <a:cxnLst/>
              <a:rect r="r" b="b" t="t" l="l"/>
              <a:pathLst>
                <a:path h="698500" w="5080000">
                  <a:moveTo>
                    <a:pt x="69850" y="0"/>
                  </a:moveTo>
                  <a:lnTo>
                    <a:pt x="5010150" y="0"/>
                  </a:lnTo>
                  <a:cubicBezTo>
                    <a:pt x="5048727" y="0"/>
                    <a:pt x="5080000" y="31273"/>
                    <a:pt x="5080000" y="69850"/>
                  </a:cubicBezTo>
                  <a:lnTo>
                    <a:pt x="5080000" y="628650"/>
                  </a:lnTo>
                  <a:cubicBezTo>
                    <a:pt x="5080000" y="667227"/>
                    <a:pt x="5048727" y="698500"/>
                    <a:pt x="5010150" y="698500"/>
                  </a:cubicBezTo>
                  <a:lnTo>
                    <a:pt x="69850" y="698500"/>
                  </a:lnTo>
                  <a:cubicBezTo>
                    <a:pt x="31273" y="698500"/>
                    <a:pt x="0" y="667227"/>
                    <a:pt x="0" y="628650"/>
                  </a:cubicBezTo>
                  <a:lnTo>
                    <a:pt x="0" y="69850"/>
                  </a:lnTo>
                  <a:cubicBezTo>
                    <a:pt x="0" y="31273"/>
                    <a:pt x="31273" y="0"/>
                    <a:pt x="6985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5080000" cy="736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Dashboards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5334000" y="1762125"/>
            <a:ext cx="3810000" cy="523875"/>
            <a:chOff x="0" y="0"/>
            <a:chExt cx="5080000" cy="6985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5080000" cy="698500"/>
            </a:xfrm>
            <a:custGeom>
              <a:avLst/>
              <a:gdLst/>
              <a:ahLst/>
              <a:cxnLst/>
              <a:rect r="r" b="b" t="t" l="l"/>
              <a:pathLst>
                <a:path h="698500" w="5080000">
                  <a:moveTo>
                    <a:pt x="69850" y="0"/>
                  </a:moveTo>
                  <a:lnTo>
                    <a:pt x="5010150" y="0"/>
                  </a:lnTo>
                  <a:cubicBezTo>
                    <a:pt x="5048727" y="0"/>
                    <a:pt x="5080000" y="31273"/>
                    <a:pt x="5080000" y="69850"/>
                  </a:cubicBezTo>
                  <a:lnTo>
                    <a:pt x="5080000" y="628650"/>
                  </a:lnTo>
                  <a:cubicBezTo>
                    <a:pt x="5080000" y="667227"/>
                    <a:pt x="5048727" y="698500"/>
                    <a:pt x="5010150" y="698500"/>
                  </a:cubicBezTo>
                  <a:lnTo>
                    <a:pt x="69850" y="698500"/>
                  </a:lnTo>
                  <a:cubicBezTo>
                    <a:pt x="31273" y="698500"/>
                    <a:pt x="0" y="667227"/>
                    <a:pt x="0" y="628650"/>
                  </a:cubicBezTo>
                  <a:lnTo>
                    <a:pt x="0" y="69850"/>
                  </a:lnTo>
                  <a:cubicBezTo>
                    <a:pt x="0" y="31273"/>
                    <a:pt x="31273" y="0"/>
                    <a:pt x="6985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5080000" cy="736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1B2A4A"/>
                  </a:solidFill>
                  <a:latin typeface="Inter"/>
                  <a:ea typeface="Inter"/>
                  <a:cs typeface="Inter"/>
                  <a:sym typeface="Inter"/>
                </a:rPr>
                <a:t>Bar &amp; Line Charts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9525000" y="1762125"/>
            <a:ext cx="3810000" cy="523875"/>
            <a:chOff x="0" y="0"/>
            <a:chExt cx="5080000" cy="6985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5080000" cy="698500"/>
            </a:xfrm>
            <a:custGeom>
              <a:avLst/>
              <a:gdLst/>
              <a:ahLst/>
              <a:cxnLst/>
              <a:rect r="r" b="b" t="t" l="l"/>
              <a:pathLst>
                <a:path h="698500" w="5080000">
                  <a:moveTo>
                    <a:pt x="69850" y="0"/>
                  </a:moveTo>
                  <a:lnTo>
                    <a:pt x="5010150" y="0"/>
                  </a:lnTo>
                  <a:cubicBezTo>
                    <a:pt x="5048727" y="0"/>
                    <a:pt x="5080000" y="31273"/>
                    <a:pt x="5080000" y="69850"/>
                  </a:cubicBezTo>
                  <a:lnTo>
                    <a:pt x="5080000" y="628650"/>
                  </a:lnTo>
                  <a:cubicBezTo>
                    <a:pt x="5080000" y="667227"/>
                    <a:pt x="5048727" y="698500"/>
                    <a:pt x="5010150" y="698500"/>
                  </a:cubicBezTo>
                  <a:lnTo>
                    <a:pt x="69850" y="698500"/>
                  </a:lnTo>
                  <a:cubicBezTo>
                    <a:pt x="31273" y="698500"/>
                    <a:pt x="0" y="667227"/>
                    <a:pt x="0" y="628650"/>
                  </a:cubicBezTo>
                  <a:lnTo>
                    <a:pt x="0" y="69850"/>
                  </a:lnTo>
                  <a:cubicBezTo>
                    <a:pt x="0" y="31273"/>
                    <a:pt x="31273" y="0"/>
                    <a:pt x="6985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5080000" cy="736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1B2A4A"/>
                  </a:solidFill>
                  <a:latin typeface="Inter"/>
                  <a:ea typeface="Inter"/>
                  <a:cs typeface="Inter"/>
                  <a:sym typeface="Inter"/>
                </a:rPr>
                <a:t>Heatmaps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3716000" y="1762125"/>
            <a:ext cx="3810000" cy="523875"/>
            <a:chOff x="0" y="0"/>
            <a:chExt cx="5080000" cy="6985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5080000" cy="698500"/>
            </a:xfrm>
            <a:custGeom>
              <a:avLst/>
              <a:gdLst/>
              <a:ahLst/>
              <a:cxnLst/>
              <a:rect r="r" b="b" t="t" l="l"/>
              <a:pathLst>
                <a:path h="698500" w="5080000">
                  <a:moveTo>
                    <a:pt x="69850" y="0"/>
                  </a:moveTo>
                  <a:lnTo>
                    <a:pt x="5010150" y="0"/>
                  </a:lnTo>
                  <a:cubicBezTo>
                    <a:pt x="5048727" y="0"/>
                    <a:pt x="5080000" y="31273"/>
                    <a:pt x="5080000" y="69850"/>
                  </a:cubicBezTo>
                  <a:lnTo>
                    <a:pt x="5080000" y="628650"/>
                  </a:lnTo>
                  <a:cubicBezTo>
                    <a:pt x="5080000" y="667227"/>
                    <a:pt x="5048727" y="698500"/>
                    <a:pt x="5010150" y="698500"/>
                  </a:cubicBezTo>
                  <a:lnTo>
                    <a:pt x="69850" y="698500"/>
                  </a:lnTo>
                  <a:cubicBezTo>
                    <a:pt x="31273" y="698500"/>
                    <a:pt x="0" y="667227"/>
                    <a:pt x="0" y="628650"/>
                  </a:cubicBezTo>
                  <a:lnTo>
                    <a:pt x="0" y="69850"/>
                  </a:lnTo>
                  <a:cubicBezTo>
                    <a:pt x="0" y="31273"/>
                    <a:pt x="31273" y="0"/>
                    <a:pt x="6985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5080000" cy="736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1B2A4A"/>
                  </a:solidFill>
                  <a:latin typeface="Inter"/>
                  <a:ea typeface="Inter"/>
                  <a:cs typeface="Inter"/>
                  <a:sym typeface="Inter"/>
                </a:rPr>
                <a:t>Activity Graphs</a:t>
              </a: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1524000" y="2762250"/>
            <a:ext cx="15240000" cy="5238750"/>
          </a:xfrm>
          <a:custGeom>
            <a:avLst/>
            <a:gdLst/>
            <a:ahLst/>
            <a:cxnLst/>
            <a:rect r="r" b="b" t="t" l="l"/>
            <a:pathLst>
              <a:path h="5238750" w="15240000">
                <a:moveTo>
                  <a:pt x="0" y="0"/>
                </a:moveTo>
                <a:lnTo>
                  <a:pt x="15240000" y="0"/>
                </a:lnTo>
                <a:lnTo>
                  <a:pt x="15240000" y="5238750"/>
                </a:lnTo>
                <a:lnTo>
                  <a:pt x="0" y="52387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2954000" y="8067675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Probability in System Monitoring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13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143000" y="1428750"/>
            <a:ext cx="8096250" cy="1619250"/>
            <a:chOff x="0" y="0"/>
            <a:chExt cx="10795000" cy="2159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795000" cy="2159000"/>
            </a:xfrm>
            <a:custGeom>
              <a:avLst/>
              <a:gdLst/>
              <a:ahLst/>
              <a:cxnLst/>
              <a:rect r="r" b="b" t="t" l="l"/>
              <a:pathLst>
                <a:path h="2159000" w="10795000">
                  <a:moveTo>
                    <a:pt x="215900" y="0"/>
                  </a:moveTo>
                  <a:lnTo>
                    <a:pt x="10579100" y="0"/>
                  </a:lnTo>
                  <a:cubicBezTo>
                    <a:pt x="10698338" y="0"/>
                    <a:pt x="10795000" y="96662"/>
                    <a:pt x="10795000" y="215900"/>
                  </a:cubicBezTo>
                  <a:lnTo>
                    <a:pt x="10795000" y="1943100"/>
                  </a:lnTo>
                  <a:cubicBezTo>
                    <a:pt x="10795000" y="2062338"/>
                    <a:pt x="10698338" y="2159000"/>
                    <a:pt x="10579100" y="2159000"/>
                  </a:cubicBezTo>
                  <a:lnTo>
                    <a:pt x="215900" y="2159000"/>
                  </a:lnTo>
                  <a:cubicBezTo>
                    <a:pt x="96662" y="2159000"/>
                    <a:pt x="0" y="2062338"/>
                    <a:pt x="0" y="1943100"/>
                  </a:cubicBezTo>
                  <a:lnTo>
                    <a:pt x="0" y="215900"/>
                  </a:lnTo>
                  <a:cubicBezTo>
                    <a:pt x="0" y="96662"/>
                    <a:pt x="96662" y="0"/>
                    <a:pt x="2159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524000" y="1676400"/>
            <a:ext cx="4762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Server Failure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24000" y="2076450"/>
            <a:ext cx="4762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P(failure) = 0.02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524000" y="2362200"/>
            <a:ext cx="714375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2% chance of downtime per day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143000" y="3333750"/>
            <a:ext cx="8096250" cy="1619250"/>
            <a:chOff x="0" y="0"/>
            <a:chExt cx="10795000" cy="2159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795000" cy="2159000"/>
            </a:xfrm>
            <a:custGeom>
              <a:avLst/>
              <a:gdLst/>
              <a:ahLst/>
              <a:cxnLst/>
              <a:rect r="r" b="b" t="t" l="l"/>
              <a:pathLst>
                <a:path h="2159000" w="10795000">
                  <a:moveTo>
                    <a:pt x="215900" y="0"/>
                  </a:moveTo>
                  <a:lnTo>
                    <a:pt x="10579100" y="0"/>
                  </a:lnTo>
                  <a:cubicBezTo>
                    <a:pt x="10698338" y="0"/>
                    <a:pt x="10795000" y="96662"/>
                    <a:pt x="10795000" y="215900"/>
                  </a:cubicBezTo>
                  <a:lnTo>
                    <a:pt x="10795000" y="1943100"/>
                  </a:lnTo>
                  <a:cubicBezTo>
                    <a:pt x="10795000" y="2062338"/>
                    <a:pt x="10698338" y="2159000"/>
                    <a:pt x="10579100" y="2159000"/>
                  </a:cubicBezTo>
                  <a:lnTo>
                    <a:pt x="215900" y="2159000"/>
                  </a:lnTo>
                  <a:cubicBezTo>
                    <a:pt x="96662" y="2159000"/>
                    <a:pt x="0" y="2062338"/>
                    <a:pt x="0" y="1943100"/>
                  </a:cubicBezTo>
                  <a:lnTo>
                    <a:pt x="0" y="215900"/>
                  </a:lnTo>
                  <a:cubicBezTo>
                    <a:pt x="0" y="96662"/>
                    <a:pt x="96662" y="0"/>
                    <a:pt x="2159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524000" y="3581400"/>
            <a:ext cx="4762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Login Success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524000" y="3981450"/>
            <a:ext cx="4762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P(success) = 0.96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24000" y="4267200"/>
            <a:ext cx="714375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96% authentication attempts succeed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143000" y="5238750"/>
            <a:ext cx="8096250" cy="1619250"/>
            <a:chOff x="0" y="0"/>
            <a:chExt cx="10795000" cy="2159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0795000" cy="2159000"/>
            </a:xfrm>
            <a:custGeom>
              <a:avLst/>
              <a:gdLst/>
              <a:ahLst/>
              <a:cxnLst/>
              <a:rect r="r" b="b" t="t" l="l"/>
              <a:pathLst>
                <a:path h="2159000" w="10795000">
                  <a:moveTo>
                    <a:pt x="215900" y="0"/>
                  </a:moveTo>
                  <a:lnTo>
                    <a:pt x="10579100" y="0"/>
                  </a:lnTo>
                  <a:cubicBezTo>
                    <a:pt x="10698338" y="0"/>
                    <a:pt x="10795000" y="96662"/>
                    <a:pt x="10795000" y="215900"/>
                  </a:cubicBezTo>
                  <a:lnTo>
                    <a:pt x="10795000" y="1943100"/>
                  </a:lnTo>
                  <a:cubicBezTo>
                    <a:pt x="10795000" y="2062338"/>
                    <a:pt x="10698338" y="2159000"/>
                    <a:pt x="10579100" y="2159000"/>
                  </a:cubicBezTo>
                  <a:lnTo>
                    <a:pt x="215900" y="2159000"/>
                  </a:lnTo>
                  <a:cubicBezTo>
                    <a:pt x="96662" y="2159000"/>
                    <a:pt x="0" y="2062338"/>
                    <a:pt x="0" y="1943100"/>
                  </a:cubicBezTo>
                  <a:lnTo>
                    <a:pt x="0" y="215900"/>
                  </a:lnTo>
                  <a:cubicBezTo>
                    <a:pt x="0" y="96662"/>
                    <a:pt x="96662" y="0"/>
                    <a:pt x="2159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524000" y="5486400"/>
            <a:ext cx="4762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Network Interruption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524000" y="5886450"/>
            <a:ext cx="4762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P(interruption) = 0.05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24000" y="6172200"/>
            <a:ext cx="714375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5% probability during peak hours</a:t>
            </a:r>
          </a:p>
        </p:txBody>
      </p:sp>
      <p:sp>
        <p:nvSpPr>
          <p:cNvPr name="Freeform 22" id="22"/>
          <p:cNvSpPr/>
          <p:nvPr/>
        </p:nvSpPr>
        <p:spPr>
          <a:xfrm flipH="false" flipV="false" rot="0">
            <a:off x="11239500" y="1428750"/>
            <a:ext cx="6191250" cy="5238750"/>
          </a:xfrm>
          <a:custGeom>
            <a:avLst/>
            <a:gdLst/>
            <a:ahLst/>
            <a:cxnLst/>
            <a:rect r="r" b="b" t="t" l="l"/>
            <a:pathLst>
              <a:path h="5238750" w="6191250">
                <a:moveTo>
                  <a:pt x="0" y="0"/>
                </a:moveTo>
                <a:lnTo>
                  <a:pt x="6191250" y="0"/>
                </a:lnTo>
                <a:lnTo>
                  <a:pt x="6191250" y="5238750"/>
                </a:lnTo>
                <a:lnTo>
                  <a:pt x="0" y="52387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13620750" y="678180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Sampling in Information Systems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14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9525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Why analyze samples instead of entire populations?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43000" y="1743075"/>
            <a:ext cx="8572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Sampling saves time, reduces costs, and still produces accurate decisions.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143000" y="2667000"/>
            <a:ext cx="5048250" cy="2381250"/>
            <a:chOff x="0" y="0"/>
            <a:chExt cx="6731000" cy="3175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731000" cy="3175000"/>
            </a:xfrm>
            <a:custGeom>
              <a:avLst/>
              <a:gdLst/>
              <a:ahLst/>
              <a:cxnLst/>
              <a:rect r="r" b="b" t="t" l="l"/>
              <a:pathLst>
                <a:path h="3175000" w="6731000">
                  <a:moveTo>
                    <a:pt x="317500" y="0"/>
                  </a:moveTo>
                  <a:lnTo>
                    <a:pt x="6413500" y="0"/>
                  </a:lnTo>
                  <a:cubicBezTo>
                    <a:pt x="6588851" y="0"/>
                    <a:pt x="6731000" y="142150"/>
                    <a:pt x="6731000" y="317500"/>
                  </a:cubicBezTo>
                  <a:lnTo>
                    <a:pt x="6731000" y="2857500"/>
                  </a:lnTo>
                  <a:cubicBezTo>
                    <a:pt x="6731000" y="3032850"/>
                    <a:pt x="6588851" y="3175000"/>
                    <a:pt x="6413500" y="3175000"/>
                  </a:cubicBezTo>
                  <a:lnTo>
                    <a:pt x="317500" y="3175000"/>
                  </a:lnTo>
                  <a:cubicBezTo>
                    <a:pt x="142150" y="3175000"/>
                    <a:pt x="0" y="3032850"/>
                    <a:pt x="0" y="2857500"/>
                  </a:cubicBezTo>
                  <a:lnTo>
                    <a:pt x="0" y="317500"/>
                  </a:lnTo>
                  <a:cubicBezTo>
                    <a:pt x="0" y="142150"/>
                    <a:pt x="142150" y="0"/>
                    <a:pt x="3175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1" id="11"/>
          <p:cNvSpPr txBox="true"/>
          <p:nvPr/>
        </p:nvSpPr>
        <p:spPr>
          <a:xfrm rot="0">
            <a:off x="1333500" y="3057525"/>
            <a:ext cx="4667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User Surveys</a:t>
            </a:r>
          </a:p>
        </p:txBody>
      </p:sp>
      <p:sp>
        <p:nvSpPr>
          <p:cNvPr name="AutoShape 12" id="12"/>
          <p:cNvSpPr/>
          <p:nvPr/>
        </p:nvSpPr>
        <p:spPr>
          <a:xfrm>
            <a:off x="1714500" y="3619500"/>
            <a:ext cx="3905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1524000" y="3781425"/>
            <a:ext cx="4286250" cy="585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Sample 500 of 50,000 users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to estimate satisfaction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6572250" y="2667000"/>
            <a:ext cx="5048250" cy="2381250"/>
            <a:chOff x="0" y="0"/>
            <a:chExt cx="6731000" cy="3175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731000" cy="3175000"/>
            </a:xfrm>
            <a:custGeom>
              <a:avLst/>
              <a:gdLst/>
              <a:ahLst/>
              <a:cxnLst/>
              <a:rect r="r" b="b" t="t" l="l"/>
              <a:pathLst>
                <a:path h="3175000" w="6731000">
                  <a:moveTo>
                    <a:pt x="317500" y="0"/>
                  </a:moveTo>
                  <a:lnTo>
                    <a:pt x="6413500" y="0"/>
                  </a:lnTo>
                  <a:cubicBezTo>
                    <a:pt x="6588851" y="0"/>
                    <a:pt x="6731000" y="142150"/>
                    <a:pt x="6731000" y="317500"/>
                  </a:cubicBezTo>
                  <a:lnTo>
                    <a:pt x="6731000" y="2857500"/>
                  </a:lnTo>
                  <a:cubicBezTo>
                    <a:pt x="6731000" y="3032850"/>
                    <a:pt x="6588851" y="3175000"/>
                    <a:pt x="6413500" y="3175000"/>
                  </a:cubicBezTo>
                  <a:lnTo>
                    <a:pt x="317500" y="3175000"/>
                  </a:lnTo>
                  <a:cubicBezTo>
                    <a:pt x="142150" y="3175000"/>
                    <a:pt x="0" y="3032850"/>
                    <a:pt x="0" y="2857500"/>
                  </a:cubicBezTo>
                  <a:lnTo>
                    <a:pt x="0" y="317500"/>
                  </a:lnTo>
                  <a:cubicBezTo>
                    <a:pt x="0" y="142150"/>
                    <a:pt x="142150" y="0"/>
                    <a:pt x="3175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6" id="16"/>
          <p:cNvSpPr txBox="true"/>
          <p:nvPr/>
        </p:nvSpPr>
        <p:spPr>
          <a:xfrm rot="0">
            <a:off x="6762750" y="3057525"/>
            <a:ext cx="4667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Traffic Monitoring</a:t>
            </a:r>
          </a:p>
        </p:txBody>
      </p:sp>
      <p:sp>
        <p:nvSpPr>
          <p:cNvPr name="AutoShape 17" id="17"/>
          <p:cNvSpPr/>
          <p:nvPr/>
        </p:nvSpPr>
        <p:spPr>
          <a:xfrm>
            <a:off x="7143750" y="3619500"/>
            <a:ext cx="3905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8" id="18"/>
          <p:cNvSpPr txBox="true"/>
          <p:nvPr/>
        </p:nvSpPr>
        <p:spPr>
          <a:xfrm rot="0">
            <a:off x="6953250" y="3781425"/>
            <a:ext cx="4286250" cy="585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Analyze peak-hour samples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to predict server load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2001500" y="2667000"/>
            <a:ext cx="5048250" cy="2381250"/>
            <a:chOff x="0" y="0"/>
            <a:chExt cx="6731000" cy="3175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731000" cy="3175000"/>
            </a:xfrm>
            <a:custGeom>
              <a:avLst/>
              <a:gdLst/>
              <a:ahLst/>
              <a:cxnLst/>
              <a:rect r="r" b="b" t="t" l="l"/>
              <a:pathLst>
                <a:path h="3175000" w="6731000">
                  <a:moveTo>
                    <a:pt x="317500" y="0"/>
                  </a:moveTo>
                  <a:lnTo>
                    <a:pt x="6413500" y="0"/>
                  </a:lnTo>
                  <a:cubicBezTo>
                    <a:pt x="6588851" y="0"/>
                    <a:pt x="6731000" y="142150"/>
                    <a:pt x="6731000" y="317500"/>
                  </a:cubicBezTo>
                  <a:lnTo>
                    <a:pt x="6731000" y="2857500"/>
                  </a:lnTo>
                  <a:cubicBezTo>
                    <a:pt x="6731000" y="3032850"/>
                    <a:pt x="6588851" y="3175000"/>
                    <a:pt x="6413500" y="3175000"/>
                  </a:cubicBezTo>
                  <a:lnTo>
                    <a:pt x="317500" y="3175000"/>
                  </a:lnTo>
                  <a:cubicBezTo>
                    <a:pt x="142150" y="3175000"/>
                    <a:pt x="0" y="3032850"/>
                    <a:pt x="0" y="2857500"/>
                  </a:cubicBezTo>
                  <a:lnTo>
                    <a:pt x="0" y="317500"/>
                  </a:lnTo>
                  <a:cubicBezTo>
                    <a:pt x="0" y="142150"/>
                    <a:pt x="142150" y="0"/>
                    <a:pt x="3175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1" id="21"/>
          <p:cNvSpPr txBox="true"/>
          <p:nvPr/>
        </p:nvSpPr>
        <p:spPr>
          <a:xfrm rot="0">
            <a:off x="12192000" y="3057525"/>
            <a:ext cx="4667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Customer Feedback</a:t>
            </a:r>
          </a:p>
        </p:txBody>
      </p:sp>
      <p:sp>
        <p:nvSpPr>
          <p:cNvPr name="AutoShape 22" id="22"/>
          <p:cNvSpPr/>
          <p:nvPr/>
        </p:nvSpPr>
        <p:spPr>
          <a:xfrm>
            <a:off x="12573000" y="3619500"/>
            <a:ext cx="3905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3" id="23"/>
          <p:cNvSpPr txBox="true"/>
          <p:nvPr/>
        </p:nvSpPr>
        <p:spPr>
          <a:xfrm rot="0">
            <a:off x="12382500" y="3781425"/>
            <a:ext cx="4286250" cy="585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Random sample of reviews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for sentiment analysis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3429000" y="5715000"/>
            <a:ext cx="11430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 well-chosen sample represents the population accurately.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Confidence Interval Application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15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Estimating Average Student Satisfaction with LMS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00250"/>
            <a:ext cx="7620000" cy="952500"/>
            <a:chOff x="0" y="0"/>
            <a:chExt cx="10160000" cy="127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160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0160000">
                  <a:moveTo>
                    <a:pt x="127000" y="0"/>
                  </a:moveTo>
                  <a:lnTo>
                    <a:pt x="10033000" y="0"/>
                  </a:lnTo>
                  <a:cubicBezTo>
                    <a:pt x="10103140" y="0"/>
                    <a:pt x="10160000" y="56860"/>
                    <a:pt x="10160000" y="127000"/>
                  </a:cubicBezTo>
                  <a:lnTo>
                    <a:pt x="10160000" y="1143000"/>
                  </a:lnTo>
                  <a:cubicBezTo>
                    <a:pt x="10160000" y="1213140"/>
                    <a:pt x="10103140" y="1270000"/>
                    <a:pt x="10033000" y="1270000"/>
                  </a:cubicBezTo>
                  <a:lnTo>
                    <a:pt x="127000" y="1270000"/>
                  </a:lnTo>
                  <a:cubicBezTo>
                    <a:pt x="56860" y="1270000"/>
                    <a:pt x="0" y="1213140"/>
                    <a:pt x="0" y="1143000"/>
                  </a:cubicBezTo>
                  <a:lnTo>
                    <a:pt x="0" y="127000"/>
                  </a:lnTo>
                  <a:cubicBezTo>
                    <a:pt x="0" y="56860"/>
                    <a:pt x="56860" y="0"/>
                    <a:pt x="1270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333500" y="2295525"/>
            <a:ext cx="7239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95% Confidence Interval: 3.8 to 4.2 (out of 5.0)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333500" y="3676650"/>
            <a:ext cx="114300" cy="114300"/>
            <a:chOff x="0" y="0"/>
            <a:chExt cx="152400" cy="1524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1619250" y="3600450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We are 95% confident the true mean falls between 3.8 and 4.2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333500" y="4200525"/>
            <a:ext cx="114300" cy="114300"/>
            <a:chOff x="0" y="0"/>
            <a:chExt cx="152400" cy="152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619250" y="4124325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This does NOT mean 95% probability the mean is in this range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333500" y="4724400"/>
            <a:ext cx="114300" cy="114300"/>
            <a:chOff x="0" y="0"/>
            <a:chExt cx="152400" cy="1524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619250" y="4648200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Wider intervals = more confidence but less precision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333500" y="5248275"/>
            <a:ext cx="114300" cy="114300"/>
            <a:chOff x="0" y="0"/>
            <a:chExt cx="152400" cy="1524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619250" y="5172075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Larger samples = narrower intervals = better estimates</a:t>
            </a: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1430000" y="1905000"/>
            <a:ext cx="5715000" cy="4286250"/>
          </a:xfrm>
          <a:custGeom>
            <a:avLst/>
            <a:gdLst/>
            <a:ahLst/>
            <a:cxnLst/>
            <a:rect r="r" b="b" t="t" l="l"/>
            <a:pathLst>
              <a:path h="4286250" w="5715000">
                <a:moveTo>
                  <a:pt x="0" y="0"/>
                </a:moveTo>
                <a:lnTo>
                  <a:pt x="5715000" y="0"/>
                </a:lnTo>
                <a:lnTo>
                  <a:pt x="5715000" y="4286250"/>
                </a:lnTo>
                <a:lnTo>
                  <a:pt x="0" y="42862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13335000" y="630555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Hypothesis Testing Review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16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Case: Did the new LMS improve student engagement?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190750"/>
            <a:ext cx="8096250" cy="1333500"/>
            <a:chOff x="0" y="0"/>
            <a:chExt cx="10795000" cy="1778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795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10795000">
                  <a:moveTo>
                    <a:pt x="177800" y="0"/>
                  </a:moveTo>
                  <a:lnTo>
                    <a:pt x="10617200" y="0"/>
                  </a:lnTo>
                  <a:cubicBezTo>
                    <a:pt x="10715396" y="0"/>
                    <a:pt x="10795000" y="79604"/>
                    <a:pt x="10795000" y="177800"/>
                  </a:cubicBezTo>
                  <a:lnTo>
                    <a:pt x="10795000" y="1600200"/>
                  </a:lnTo>
                  <a:cubicBezTo>
                    <a:pt x="10795000" y="1698396"/>
                    <a:pt x="10715396" y="1778000"/>
                    <a:pt x="10617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524000" y="2447925"/>
            <a:ext cx="71437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Null Hypothesis (H0)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524000" y="2867025"/>
            <a:ext cx="7143750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The new LMS has NO effect on engagement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143000" y="3810000"/>
            <a:ext cx="8096250" cy="1333500"/>
            <a:chOff x="0" y="0"/>
            <a:chExt cx="10795000" cy="1778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795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10795000">
                  <a:moveTo>
                    <a:pt x="177800" y="0"/>
                  </a:moveTo>
                  <a:lnTo>
                    <a:pt x="10617200" y="0"/>
                  </a:lnTo>
                  <a:cubicBezTo>
                    <a:pt x="10715396" y="0"/>
                    <a:pt x="10795000" y="79604"/>
                    <a:pt x="10795000" y="177800"/>
                  </a:cubicBezTo>
                  <a:lnTo>
                    <a:pt x="10795000" y="1600200"/>
                  </a:lnTo>
                  <a:cubicBezTo>
                    <a:pt x="10795000" y="1698396"/>
                    <a:pt x="10715396" y="1778000"/>
                    <a:pt x="10617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524000" y="4067175"/>
            <a:ext cx="71437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Alternative Hypothesis (H1)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524000" y="4486275"/>
            <a:ext cx="7143750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The new LMS IMPROVES engagement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143000" y="5429250"/>
            <a:ext cx="8096250" cy="1333500"/>
            <a:chOff x="0" y="0"/>
            <a:chExt cx="10795000" cy="1778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795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10795000">
                  <a:moveTo>
                    <a:pt x="177800" y="0"/>
                  </a:moveTo>
                  <a:lnTo>
                    <a:pt x="10617200" y="0"/>
                  </a:lnTo>
                  <a:cubicBezTo>
                    <a:pt x="10715396" y="0"/>
                    <a:pt x="10795000" y="79604"/>
                    <a:pt x="10795000" y="177800"/>
                  </a:cubicBezTo>
                  <a:lnTo>
                    <a:pt x="10795000" y="1600200"/>
                  </a:lnTo>
                  <a:cubicBezTo>
                    <a:pt x="10795000" y="1698396"/>
                    <a:pt x="10715396" y="1778000"/>
                    <a:pt x="10617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524000" y="5686425"/>
            <a:ext cx="71437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Decision Rule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524000" y="6105525"/>
            <a:ext cx="7143750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E8EDF5"/>
                </a:solidFill>
                <a:latin typeface="Inter"/>
                <a:ea typeface="Inter"/>
                <a:cs typeface="Inter"/>
                <a:sym typeface="Inter"/>
              </a:rPr>
              <a:t>If p-value &lt; 0.05, reject H0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1430000" y="1905000"/>
            <a:ext cx="5715000" cy="4762500"/>
          </a:xfrm>
          <a:custGeom>
            <a:avLst/>
            <a:gdLst/>
            <a:ahLst/>
            <a:cxnLst/>
            <a:rect r="r" b="b" t="t" l="l"/>
            <a:pathLst>
              <a:path h="4762500" w="5715000">
                <a:moveTo>
                  <a:pt x="0" y="0"/>
                </a:moveTo>
                <a:lnTo>
                  <a:pt x="5715000" y="0"/>
                </a:lnTo>
                <a:lnTo>
                  <a:pt x="571500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3335000" y="678180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Type I and Type II Errors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17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3429000" y="1171575"/>
            <a:ext cx="11430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Understanding errors in statistical decision making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1809750"/>
            <a:ext cx="7429500" cy="3524250"/>
            <a:chOff x="0" y="0"/>
            <a:chExt cx="9906000" cy="4699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9906000" cy="4699000"/>
            </a:xfrm>
            <a:custGeom>
              <a:avLst/>
              <a:gdLst/>
              <a:ahLst/>
              <a:cxnLst/>
              <a:rect r="r" b="b" t="t" l="l"/>
              <a:pathLst>
                <a:path h="4699000" w="9906000">
                  <a:moveTo>
                    <a:pt x="469900" y="0"/>
                  </a:moveTo>
                  <a:lnTo>
                    <a:pt x="9436100" y="0"/>
                  </a:lnTo>
                  <a:cubicBezTo>
                    <a:pt x="9695618" y="0"/>
                    <a:pt x="9906000" y="210381"/>
                    <a:pt x="9906000" y="469900"/>
                  </a:cubicBezTo>
                  <a:lnTo>
                    <a:pt x="9906000" y="4229100"/>
                  </a:lnTo>
                  <a:cubicBezTo>
                    <a:pt x="9906000" y="4488619"/>
                    <a:pt x="9695618" y="4699000"/>
                    <a:pt x="9436100" y="4699000"/>
                  </a:cubicBezTo>
                  <a:lnTo>
                    <a:pt x="469900" y="4699000"/>
                  </a:lnTo>
                  <a:cubicBezTo>
                    <a:pt x="210381" y="4699000"/>
                    <a:pt x="0" y="4488619"/>
                    <a:pt x="0" y="4229100"/>
                  </a:cubicBezTo>
                  <a:lnTo>
                    <a:pt x="0" y="469900"/>
                  </a:lnTo>
                  <a:cubicBezTo>
                    <a:pt x="0" y="210381"/>
                    <a:pt x="210381" y="0"/>
                    <a:pt x="4699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1619250" y="2009775"/>
            <a:ext cx="6667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Type I Error (False Positive)</a:t>
            </a:r>
          </a:p>
        </p:txBody>
      </p:sp>
      <p:sp>
        <p:nvSpPr>
          <p:cNvPr name="AutoShape 11" id="11"/>
          <p:cNvSpPr/>
          <p:nvPr/>
        </p:nvSpPr>
        <p:spPr>
          <a:xfrm>
            <a:off x="2095500" y="2571750"/>
            <a:ext cx="5715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1809750" y="2838450"/>
            <a:ext cx="6286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Rejecting H0 when it is actually true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809750" y="3581400"/>
            <a:ext cx="6286500" cy="880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IS Example: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 security system triggers a false alert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for a legitimate user login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9525000" y="1809750"/>
            <a:ext cx="7429500" cy="3524250"/>
            <a:chOff x="0" y="0"/>
            <a:chExt cx="9906000" cy="4699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9906000" cy="4699000"/>
            </a:xfrm>
            <a:custGeom>
              <a:avLst/>
              <a:gdLst/>
              <a:ahLst/>
              <a:cxnLst/>
              <a:rect r="r" b="b" t="t" l="l"/>
              <a:pathLst>
                <a:path h="4699000" w="9906000">
                  <a:moveTo>
                    <a:pt x="469900" y="0"/>
                  </a:moveTo>
                  <a:lnTo>
                    <a:pt x="9436100" y="0"/>
                  </a:lnTo>
                  <a:cubicBezTo>
                    <a:pt x="9695618" y="0"/>
                    <a:pt x="9906000" y="210381"/>
                    <a:pt x="9906000" y="469900"/>
                  </a:cubicBezTo>
                  <a:lnTo>
                    <a:pt x="9906000" y="4229100"/>
                  </a:lnTo>
                  <a:cubicBezTo>
                    <a:pt x="9906000" y="4488619"/>
                    <a:pt x="9695618" y="4699000"/>
                    <a:pt x="9436100" y="4699000"/>
                  </a:cubicBezTo>
                  <a:lnTo>
                    <a:pt x="469900" y="4699000"/>
                  </a:lnTo>
                  <a:cubicBezTo>
                    <a:pt x="210381" y="4699000"/>
                    <a:pt x="0" y="4488619"/>
                    <a:pt x="0" y="4229100"/>
                  </a:cubicBezTo>
                  <a:lnTo>
                    <a:pt x="0" y="469900"/>
                  </a:lnTo>
                  <a:cubicBezTo>
                    <a:pt x="0" y="210381"/>
                    <a:pt x="210381" y="0"/>
                    <a:pt x="469900" y="0"/>
                  </a:cubicBezTo>
                  <a:close/>
                </a:path>
              </a:pathLst>
            </a:custGeom>
            <a:solidFill>
              <a:srgbClr val="F3F4F6"/>
            </a:solidFill>
            <a:ln w="19050" cap="sq">
              <a:solidFill>
                <a:srgbClr val="6B7280"/>
              </a:solidFill>
              <a:prstDash val="solid"/>
              <a:miter/>
            </a:ln>
          </p:spPr>
        </p:sp>
      </p:grpSp>
      <p:sp>
        <p:nvSpPr>
          <p:cNvPr name="TextBox 16" id="16"/>
          <p:cNvSpPr txBox="true"/>
          <p:nvPr/>
        </p:nvSpPr>
        <p:spPr>
          <a:xfrm rot="0">
            <a:off x="10001250" y="2009775"/>
            <a:ext cx="6667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Type II Error (False Negative)</a:t>
            </a:r>
          </a:p>
        </p:txBody>
      </p:sp>
      <p:sp>
        <p:nvSpPr>
          <p:cNvPr name="AutoShape 17" id="17"/>
          <p:cNvSpPr/>
          <p:nvPr/>
        </p:nvSpPr>
        <p:spPr>
          <a:xfrm>
            <a:off x="10477500" y="2571750"/>
            <a:ext cx="57150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8" id="18"/>
          <p:cNvSpPr txBox="true"/>
          <p:nvPr/>
        </p:nvSpPr>
        <p:spPr>
          <a:xfrm rot="0">
            <a:off x="10191750" y="2838450"/>
            <a:ext cx="62865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Failing to reject H0 when it is actually false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191750" y="3581400"/>
            <a:ext cx="6286500" cy="880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IS Example: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An intrusion detection system misses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 real cyberattack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476500" y="6000750"/>
            <a:ext cx="13335000" cy="285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7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1B2A4A"/>
                </a:solidFill>
                <a:latin typeface="Inter"/>
                <a:ea typeface="Inter"/>
                <a:cs typeface="Inter"/>
                <a:sym typeface="Inter"/>
              </a:rPr>
              <a:t>In Information Systems, both errors have real consequences.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Correlation Example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18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143000" y="1428750"/>
            <a:ext cx="8096250" cy="1333500"/>
            <a:chOff x="0" y="0"/>
            <a:chExt cx="10795000" cy="1778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795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10795000">
                  <a:moveTo>
                    <a:pt x="177800" y="0"/>
                  </a:moveTo>
                  <a:lnTo>
                    <a:pt x="10617200" y="0"/>
                  </a:lnTo>
                  <a:cubicBezTo>
                    <a:pt x="10715396" y="0"/>
                    <a:pt x="10795000" y="79604"/>
                    <a:pt x="10795000" y="177800"/>
                  </a:cubicBezTo>
                  <a:lnTo>
                    <a:pt x="10795000" y="1600200"/>
                  </a:lnTo>
                  <a:cubicBezTo>
                    <a:pt x="10795000" y="1698396"/>
                    <a:pt x="10715396" y="1778000"/>
                    <a:pt x="10617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524000" y="1685925"/>
            <a:ext cx="71437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Study Time vs GPA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24000" y="2066925"/>
            <a:ext cx="7143750" cy="2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Positive correlation: more study hours tend to lead to higher GPA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143000" y="3048000"/>
            <a:ext cx="8096250" cy="1333500"/>
            <a:chOff x="0" y="0"/>
            <a:chExt cx="10795000" cy="1778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795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10795000">
                  <a:moveTo>
                    <a:pt x="177800" y="0"/>
                  </a:moveTo>
                  <a:lnTo>
                    <a:pt x="10617200" y="0"/>
                  </a:lnTo>
                  <a:cubicBezTo>
                    <a:pt x="10715396" y="0"/>
                    <a:pt x="10795000" y="79604"/>
                    <a:pt x="10795000" y="177800"/>
                  </a:cubicBezTo>
                  <a:lnTo>
                    <a:pt x="10795000" y="1600200"/>
                  </a:lnTo>
                  <a:cubicBezTo>
                    <a:pt x="10795000" y="1698396"/>
                    <a:pt x="10715396" y="1778000"/>
                    <a:pt x="10617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1524000" y="3305175"/>
            <a:ext cx="71437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Traffic vs Server Load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24000" y="3686175"/>
            <a:ext cx="7143750" cy="559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Strong positive: as web traffic increases, server load rises proportionally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143000" y="4667250"/>
            <a:ext cx="8096250" cy="1333500"/>
            <a:chOff x="0" y="0"/>
            <a:chExt cx="10795000" cy="1778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0795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10795000">
                  <a:moveTo>
                    <a:pt x="177800" y="0"/>
                  </a:moveTo>
                  <a:lnTo>
                    <a:pt x="10617200" y="0"/>
                  </a:lnTo>
                  <a:cubicBezTo>
                    <a:pt x="10715396" y="0"/>
                    <a:pt x="10795000" y="79604"/>
                    <a:pt x="10795000" y="177800"/>
                  </a:cubicBezTo>
                  <a:lnTo>
                    <a:pt x="10795000" y="1600200"/>
                  </a:lnTo>
                  <a:cubicBezTo>
                    <a:pt x="10795000" y="1698396"/>
                    <a:pt x="10715396" y="1778000"/>
                    <a:pt x="10617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524000" y="4924425"/>
            <a:ext cx="71437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Internet Speed vs Satisfaction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524000" y="5305425"/>
            <a:ext cx="7143750" cy="2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Moderate positive: faster internet generally improves user satisfaction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11239500" y="1428750"/>
            <a:ext cx="6191250" cy="4762500"/>
          </a:xfrm>
          <a:custGeom>
            <a:avLst/>
            <a:gdLst/>
            <a:ahLst/>
            <a:cxnLst/>
            <a:rect r="r" b="b" t="t" l="l"/>
            <a:pathLst>
              <a:path h="4762500" w="6191250">
                <a:moveTo>
                  <a:pt x="0" y="0"/>
                </a:moveTo>
                <a:lnTo>
                  <a:pt x="6191250" y="0"/>
                </a:lnTo>
                <a:lnTo>
                  <a:pt x="619125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476500" y="66675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Correlation measures the strength and direction of a linear relationship between two variables.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620750" y="630555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Regression Application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19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9525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Predictive Analytics Using Regression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76200" cy="1143000"/>
            <a:chOff x="0" y="0"/>
            <a:chExt cx="101600" cy="1524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16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524000"/>
                  </a:lnTo>
                  <a:lnTo>
                    <a:pt x="0" y="1524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428750" y="22098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User Engagement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28750" y="2543175"/>
            <a:ext cx="6667500" cy="559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Predict daily active users based on feature updates and marketing spend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143000" y="3619500"/>
            <a:ext cx="76200" cy="1143000"/>
            <a:chOff x="0" y="0"/>
            <a:chExt cx="101600" cy="1524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16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524000"/>
                  </a:lnTo>
                  <a:lnTo>
                    <a:pt x="0" y="1524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428750" y="37338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Website Traffic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28750" y="4067175"/>
            <a:ext cx="6667500" cy="559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Forecast monthly visitors using historical trends and seasonal patterns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143000" y="5143500"/>
            <a:ext cx="76200" cy="1143000"/>
            <a:chOff x="0" y="0"/>
            <a:chExt cx="101600" cy="1524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16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524000"/>
                  </a:lnTo>
                  <a:lnTo>
                    <a:pt x="0" y="1524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428750" y="52578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System Response Time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428750" y="5591175"/>
            <a:ext cx="6667500" cy="2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Estimate server response based on concurrent users and load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1430000" y="1714500"/>
            <a:ext cx="5715000" cy="4762500"/>
          </a:xfrm>
          <a:custGeom>
            <a:avLst/>
            <a:gdLst/>
            <a:ahLst/>
            <a:cxnLst/>
            <a:rect r="r" b="b" t="t" l="l"/>
            <a:pathLst>
              <a:path h="4762500" w="5715000">
                <a:moveTo>
                  <a:pt x="0" y="0"/>
                </a:moveTo>
                <a:lnTo>
                  <a:pt x="5715000" y="0"/>
                </a:lnTo>
                <a:lnTo>
                  <a:pt x="571500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3335000" y="659130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Regression Interpretation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20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143000" y="1333500"/>
            <a:ext cx="16192500" cy="1333500"/>
            <a:chOff x="0" y="0"/>
            <a:chExt cx="21590000" cy="1778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1590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21590000">
                  <a:moveTo>
                    <a:pt x="177800" y="0"/>
                  </a:moveTo>
                  <a:lnTo>
                    <a:pt x="21412200" y="0"/>
                  </a:lnTo>
                  <a:cubicBezTo>
                    <a:pt x="21510396" y="0"/>
                    <a:pt x="21590000" y="79604"/>
                    <a:pt x="21590000" y="177800"/>
                  </a:cubicBezTo>
                  <a:lnTo>
                    <a:pt x="21590000" y="1600200"/>
                  </a:lnTo>
                  <a:cubicBezTo>
                    <a:pt x="21590000" y="1698396"/>
                    <a:pt x="21510396" y="1778000"/>
                    <a:pt x="21412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524000" y="1495425"/>
            <a:ext cx="5715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Slope (b)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24000" y="1838325"/>
            <a:ext cx="15049500" cy="513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For every 1-unit increase in X, Y changes by b units.</a:t>
            </a:r>
          </a:p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Example: Each additional study hour increases GPA by 0.3 points.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143000" y="2952750"/>
            <a:ext cx="16192500" cy="1333500"/>
            <a:chOff x="0" y="0"/>
            <a:chExt cx="21590000" cy="1778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1590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21590000">
                  <a:moveTo>
                    <a:pt x="177800" y="0"/>
                  </a:moveTo>
                  <a:lnTo>
                    <a:pt x="21412200" y="0"/>
                  </a:lnTo>
                  <a:cubicBezTo>
                    <a:pt x="21510396" y="0"/>
                    <a:pt x="21590000" y="79604"/>
                    <a:pt x="21590000" y="177800"/>
                  </a:cubicBezTo>
                  <a:lnTo>
                    <a:pt x="21590000" y="1600200"/>
                  </a:lnTo>
                  <a:cubicBezTo>
                    <a:pt x="21590000" y="1698396"/>
                    <a:pt x="21510396" y="1778000"/>
                    <a:pt x="21412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F3F4F6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1524000" y="3114675"/>
            <a:ext cx="5715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Prediction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24000" y="3457575"/>
            <a:ext cx="15049500" cy="513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the regression equation to estimate future values.</a:t>
            </a:r>
          </a:p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Example: If a student studies 5 hours, predicted GPA = 2.0 + 0.3(5) = 3.5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143000" y="4572000"/>
            <a:ext cx="16192500" cy="1333500"/>
            <a:chOff x="0" y="0"/>
            <a:chExt cx="21590000" cy="1778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1590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21590000">
                  <a:moveTo>
                    <a:pt x="177800" y="0"/>
                  </a:moveTo>
                  <a:lnTo>
                    <a:pt x="21412200" y="0"/>
                  </a:lnTo>
                  <a:cubicBezTo>
                    <a:pt x="21510396" y="0"/>
                    <a:pt x="21590000" y="79604"/>
                    <a:pt x="21590000" y="177800"/>
                  </a:cubicBezTo>
                  <a:lnTo>
                    <a:pt x="21590000" y="1600200"/>
                  </a:lnTo>
                  <a:cubicBezTo>
                    <a:pt x="21590000" y="1698396"/>
                    <a:pt x="21510396" y="1778000"/>
                    <a:pt x="21412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524000" y="4733925"/>
            <a:ext cx="5715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R-Squared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524000" y="5076825"/>
            <a:ext cx="15049500" cy="513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Proportion of variance in Y explained by X.</a:t>
            </a:r>
          </a:p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Example: R² = 0.72 means 72% of GPA variation is explained by study time.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143000" y="6191250"/>
            <a:ext cx="16192500" cy="1333500"/>
            <a:chOff x="0" y="0"/>
            <a:chExt cx="21590000" cy="1778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21590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21590000">
                  <a:moveTo>
                    <a:pt x="177800" y="0"/>
                  </a:moveTo>
                  <a:lnTo>
                    <a:pt x="21412200" y="0"/>
                  </a:lnTo>
                  <a:cubicBezTo>
                    <a:pt x="21510396" y="0"/>
                    <a:pt x="21590000" y="79604"/>
                    <a:pt x="21590000" y="177800"/>
                  </a:cubicBezTo>
                  <a:lnTo>
                    <a:pt x="21590000" y="1600200"/>
                  </a:lnTo>
                  <a:cubicBezTo>
                    <a:pt x="21590000" y="1698396"/>
                    <a:pt x="21510396" y="1778000"/>
                    <a:pt x="21412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F3F4F6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1524000" y="6353175"/>
            <a:ext cx="5715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Trend Interpretation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524000" y="6696075"/>
            <a:ext cx="15049500" cy="513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Identify whether the relationship is increasing, decreasing, or flat.</a:t>
            </a:r>
          </a:p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Helps decision makers understand the direction of impact.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ANOVA Application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21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Comparing Multiple Groups in Information Systems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5048250" cy="3333750"/>
            <a:chOff x="0" y="0"/>
            <a:chExt cx="6731000" cy="4445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731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6731000">
                  <a:moveTo>
                    <a:pt x="444500" y="0"/>
                  </a:moveTo>
                  <a:lnTo>
                    <a:pt x="6286500" y="0"/>
                  </a:lnTo>
                  <a:cubicBezTo>
                    <a:pt x="6531990" y="0"/>
                    <a:pt x="6731000" y="199009"/>
                    <a:pt x="6731000" y="444500"/>
                  </a:cubicBezTo>
                  <a:lnTo>
                    <a:pt x="6731000" y="4000500"/>
                  </a:lnTo>
                  <a:cubicBezTo>
                    <a:pt x="6731000" y="4245990"/>
                    <a:pt x="6531990" y="4445000"/>
                    <a:pt x="6286500" y="4445000"/>
                  </a:cubicBezTo>
                  <a:lnTo>
                    <a:pt x="444500" y="4445000"/>
                  </a:lnTo>
                  <a:cubicBezTo>
                    <a:pt x="199009" y="4445000"/>
                    <a:pt x="0" y="4245990"/>
                    <a:pt x="0" y="4000500"/>
                  </a:cubicBezTo>
                  <a:lnTo>
                    <a:pt x="0" y="444500"/>
                  </a:lnTo>
                  <a:cubicBezTo>
                    <a:pt x="0" y="199009"/>
                    <a:pt x="199009" y="0"/>
                    <a:pt x="4445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1333500" y="2486025"/>
            <a:ext cx="4667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Three App Interfaces</a:t>
            </a:r>
          </a:p>
        </p:txBody>
      </p:sp>
      <p:sp>
        <p:nvSpPr>
          <p:cNvPr name="AutoShape 11" id="11"/>
          <p:cNvSpPr/>
          <p:nvPr/>
        </p:nvSpPr>
        <p:spPr>
          <a:xfrm>
            <a:off x="1714500" y="3048000"/>
            <a:ext cx="390525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1524000" y="3486150"/>
            <a:ext cx="4286250" cy="880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Compare user satisfaction scores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across Interface A, B, and C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to find the best design.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6572250" y="2095500"/>
            <a:ext cx="5048250" cy="3333750"/>
            <a:chOff x="0" y="0"/>
            <a:chExt cx="6731000" cy="4445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731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6731000">
                  <a:moveTo>
                    <a:pt x="444500" y="0"/>
                  </a:moveTo>
                  <a:lnTo>
                    <a:pt x="6286500" y="0"/>
                  </a:lnTo>
                  <a:cubicBezTo>
                    <a:pt x="6531990" y="0"/>
                    <a:pt x="6731000" y="199009"/>
                    <a:pt x="6731000" y="444500"/>
                  </a:cubicBezTo>
                  <a:lnTo>
                    <a:pt x="6731000" y="4000500"/>
                  </a:lnTo>
                  <a:cubicBezTo>
                    <a:pt x="6731000" y="4245990"/>
                    <a:pt x="6531990" y="4445000"/>
                    <a:pt x="6286500" y="4445000"/>
                  </a:cubicBezTo>
                  <a:lnTo>
                    <a:pt x="444500" y="4445000"/>
                  </a:lnTo>
                  <a:cubicBezTo>
                    <a:pt x="199009" y="4445000"/>
                    <a:pt x="0" y="4245990"/>
                    <a:pt x="0" y="4000500"/>
                  </a:cubicBezTo>
                  <a:lnTo>
                    <a:pt x="0" y="444500"/>
                  </a:lnTo>
                  <a:cubicBezTo>
                    <a:pt x="0" y="199009"/>
                    <a:pt x="199009" y="0"/>
                    <a:pt x="4445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5" id="15"/>
          <p:cNvSpPr txBox="true"/>
          <p:nvPr/>
        </p:nvSpPr>
        <p:spPr>
          <a:xfrm rot="0">
            <a:off x="6762750" y="2486025"/>
            <a:ext cx="4667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Three Server Configs</a:t>
            </a:r>
          </a:p>
        </p:txBody>
      </p:sp>
      <p:sp>
        <p:nvSpPr>
          <p:cNvPr name="AutoShape 16" id="16"/>
          <p:cNvSpPr/>
          <p:nvPr/>
        </p:nvSpPr>
        <p:spPr>
          <a:xfrm>
            <a:off x="7143750" y="3048000"/>
            <a:ext cx="390525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7" id="17"/>
          <p:cNvSpPr txBox="true"/>
          <p:nvPr/>
        </p:nvSpPr>
        <p:spPr>
          <a:xfrm rot="0">
            <a:off x="6953250" y="3486150"/>
            <a:ext cx="4286250" cy="880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Compare response times across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Configuration 1, 2, and 3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to find the optimal setup.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2001500" y="2095500"/>
            <a:ext cx="5048250" cy="3333750"/>
            <a:chOff x="0" y="0"/>
            <a:chExt cx="6731000" cy="4445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731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6731000">
                  <a:moveTo>
                    <a:pt x="444500" y="0"/>
                  </a:moveTo>
                  <a:lnTo>
                    <a:pt x="6286500" y="0"/>
                  </a:lnTo>
                  <a:cubicBezTo>
                    <a:pt x="6531990" y="0"/>
                    <a:pt x="6731000" y="199009"/>
                    <a:pt x="6731000" y="444500"/>
                  </a:cubicBezTo>
                  <a:lnTo>
                    <a:pt x="6731000" y="4000500"/>
                  </a:lnTo>
                  <a:cubicBezTo>
                    <a:pt x="6731000" y="4245990"/>
                    <a:pt x="6531990" y="4445000"/>
                    <a:pt x="6286500" y="4445000"/>
                  </a:cubicBezTo>
                  <a:lnTo>
                    <a:pt x="444500" y="4445000"/>
                  </a:lnTo>
                  <a:cubicBezTo>
                    <a:pt x="199009" y="4445000"/>
                    <a:pt x="0" y="4245990"/>
                    <a:pt x="0" y="4000500"/>
                  </a:cubicBezTo>
                  <a:lnTo>
                    <a:pt x="0" y="444500"/>
                  </a:lnTo>
                  <a:cubicBezTo>
                    <a:pt x="0" y="199009"/>
                    <a:pt x="199009" y="0"/>
                    <a:pt x="4445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0" id="20"/>
          <p:cNvSpPr txBox="true"/>
          <p:nvPr/>
        </p:nvSpPr>
        <p:spPr>
          <a:xfrm rot="0">
            <a:off x="12192000" y="2486025"/>
            <a:ext cx="4667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Three Teaching Methods</a:t>
            </a:r>
          </a:p>
        </p:txBody>
      </p:sp>
      <p:sp>
        <p:nvSpPr>
          <p:cNvPr name="AutoShape 21" id="21"/>
          <p:cNvSpPr/>
          <p:nvPr/>
        </p:nvSpPr>
        <p:spPr>
          <a:xfrm>
            <a:off x="12573000" y="3048000"/>
            <a:ext cx="390525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2" id="22"/>
          <p:cNvSpPr txBox="true"/>
          <p:nvPr/>
        </p:nvSpPr>
        <p:spPr>
          <a:xfrm rot="0">
            <a:off x="12382500" y="3486150"/>
            <a:ext cx="4286250" cy="880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Compare student performance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across traditional, blended,</a:t>
            </a:r>
          </a:p>
          <a:p>
            <a:pPr algn="ctr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and online learning.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2476500" y="60960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ANOVA tests whether the means of three or more groups are significantly different.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ANOVA Interpretation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22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9525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Understanding ANOVA Results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76200" cy="1428750"/>
            <a:chOff x="0" y="0"/>
            <a:chExt cx="101600" cy="1905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1600" cy="1905000"/>
            </a:xfrm>
            <a:custGeom>
              <a:avLst/>
              <a:gdLst/>
              <a:ahLst/>
              <a:cxnLst/>
              <a:rect r="r" b="b" t="t" l="l"/>
              <a:pathLst>
                <a:path h="1905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905000"/>
                  </a:lnTo>
                  <a:lnTo>
                    <a:pt x="0" y="1905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428750" y="2200275"/>
            <a:ext cx="6667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F-Value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28750" y="2581275"/>
            <a:ext cx="7620000" cy="585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Ratio of between-group variance to within-group variance.</a:t>
            </a:r>
          </a:p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 larger F-value suggests greater differences between groups.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143000" y="3905250"/>
            <a:ext cx="76200" cy="1428750"/>
            <a:chOff x="0" y="0"/>
            <a:chExt cx="101600" cy="1905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1600" cy="1905000"/>
            </a:xfrm>
            <a:custGeom>
              <a:avLst/>
              <a:gdLst/>
              <a:ahLst/>
              <a:cxnLst/>
              <a:rect r="r" b="b" t="t" l="l"/>
              <a:pathLst>
                <a:path h="1905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905000"/>
                  </a:lnTo>
                  <a:lnTo>
                    <a:pt x="0" y="19050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428750" y="4010025"/>
            <a:ext cx="6667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p-Value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28750" y="4391025"/>
            <a:ext cx="7620000" cy="585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Probability of observing the result if H0 is true.</a:t>
            </a:r>
          </a:p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If p &lt; 0.05, at least one group is significantly different.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143000" y="5715000"/>
            <a:ext cx="76200" cy="1428750"/>
            <a:chOff x="0" y="0"/>
            <a:chExt cx="101600" cy="1905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1600" cy="1905000"/>
            </a:xfrm>
            <a:custGeom>
              <a:avLst/>
              <a:gdLst/>
              <a:ahLst/>
              <a:cxnLst/>
              <a:rect r="r" b="b" t="t" l="l"/>
              <a:pathLst>
                <a:path h="1905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905000"/>
                  </a:lnTo>
                  <a:lnTo>
                    <a:pt x="0" y="1905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428750" y="5819775"/>
            <a:ext cx="6667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Significant Differences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428750" y="6200775"/>
            <a:ext cx="7620000" cy="585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When ANOVA is significant, use post-hoc tests (e.g., Tukey)</a:t>
            </a:r>
          </a:p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to identify which specific groups differ from each other.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1430000" y="1905000"/>
            <a:ext cx="5715000" cy="4762500"/>
          </a:xfrm>
          <a:custGeom>
            <a:avLst/>
            <a:gdLst/>
            <a:ahLst/>
            <a:cxnLst/>
            <a:rect r="r" b="b" t="t" l="l"/>
            <a:pathLst>
              <a:path h="4762500" w="5715000">
                <a:moveTo>
                  <a:pt x="0" y="0"/>
                </a:moveTo>
                <a:lnTo>
                  <a:pt x="5715000" y="0"/>
                </a:lnTo>
                <a:lnTo>
                  <a:pt x="571500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3335000" y="678180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Chi-Square Application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23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9525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Analyzing Categorical Relationships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16192500" cy="1524000"/>
            <a:chOff x="0" y="0"/>
            <a:chExt cx="21590000" cy="2032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59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1590000">
                  <a:moveTo>
                    <a:pt x="203200" y="0"/>
                  </a:moveTo>
                  <a:lnTo>
                    <a:pt x="21386800" y="0"/>
                  </a:lnTo>
                  <a:cubicBezTo>
                    <a:pt x="21499024" y="0"/>
                    <a:pt x="21590000" y="90976"/>
                    <a:pt x="21590000" y="203200"/>
                  </a:cubicBezTo>
                  <a:lnTo>
                    <a:pt x="21590000" y="1828800"/>
                  </a:lnTo>
                  <a:cubicBezTo>
                    <a:pt x="21590000" y="1941024"/>
                    <a:pt x="21499024" y="2032000"/>
                    <a:pt x="2138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524000" y="230505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Device Type vs Login Success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524000" y="2628900"/>
            <a:ext cx="15049500" cy="880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Is there a relationship between the device</a:t>
            </a:r>
          </a:p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used (mobile, desktop, tablet) and whether</a:t>
            </a:r>
          </a:p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login attempts succeed or fail?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143000" y="3905250"/>
            <a:ext cx="16192500" cy="1524000"/>
            <a:chOff x="0" y="0"/>
            <a:chExt cx="21590000" cy="2032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159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1590000">
                  <a:moveTo>
                    <a:pt x="203200" y="0"/>
                  </a:moveTo>
                  <a:lnTo>
                    <a:pt x="21386800" y="0"/>
                  </a:lnTo>
                  <a:cubicBezTo>
                    <a:pt x="21499024" y="0"/>
                    <a:pt x="21590000" y="90976"/>
                    <a:pt x="21590000" y="203200"/>
                  </a:cubicBezTo>
                  <a:lnTo>
                    <a:pt x="21590000" y="1828800"/>
                  </a:lnTo>
                  <a:cubicBezTo>
                    <a:pt x="21590000" y="1941024"/>
                    <a:pt x="21499024" y="2032000"/>
                    <a:pt x="2138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3F4F6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524000" y="41148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Browser Type vs Satisfaction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524000" y="4438650"/>
            <a:ext cx="15049500" cy="880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Does user satisfaction differ significantly</a:t>
            </a:r>
          </a:p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across Chrome, Firefox, Safari, and Edge</a:t>
            </a:r>
          </a:p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browser users?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143000" y="5715000"/>
            <a:ext cx="16192500" cy="1524000"/>
            <a:chOff x="0" y="0"/>
            <a:chExt cx="21590000" cy="2032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2159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1590000">
                  <a:moveTo>
                    <a:pt x="203200" y="0"/>
                  </a:moveTo>
                  <a:lnTo>
                    <a:pt x="21386800" y="0"/>
                  </a:lnTo>
                  <a:cubicBezTo>
                    <a:pt x="21499024" y="0"/>
                    <a:pt x="21590000" y="90976"/>
                    <a:pt x="21590000" y="203200"/>
                  </a:cubicBezTo>
                  <a:lnTo>
                    <a:pt x="21590000" y="1828800"/>
                  </a:lnTo>
                  <a:cubicBezTo>
                    <a:pt x="21590000" y="1941024"/>
                    <a:pt x="21499024" y="2032000"/>
                    <a:pt x="2138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524000" y="592455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User Role vs Access Problems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524000" y="6248400"/>
            <a:ext cx="15049500" cy="880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Are system access problems associated</a:t>
            </a:r>
          </a:p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with specific user roles (admin, student,</a:t>
            </a:r>
          </a:p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lecturer, staff)?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476500" y="78105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Chi-Square tests whether two categorical variables are independent or associated.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Non-Parametric Test Application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24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When Data Doesn't Follow Normal Distribution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00250"/>
            <a:ext cx="7620000" cy="1905000"/>
            <a:chOff x="0" y="0"/>
            <a:chExt cx="10160000" cy="254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160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10160000">
                  <a:moveTo>
                    <a:pt x="254000" y="0"/>
                  </a:moveTo>
                  <a:lnTo>
                    <a:pt x="9906000" y="0"/>
                  </a:lnTo>
                  <a:cubicBezTo>
                    <a:pt x="10046281" y="0"/>
                    <a:pt x="10160000" y="113720"/>
                    <a:pt x="10160000" y="254000"/>
                  </a:cubicBezTo>
                  <a:lnTo>
                    <a:pt x="10160000" y="2286000"/>
                  </a:lnTo>
                  <a:cubicBezTo>
                    <a:pt x="10160000" y="2426280"/>
                    <a:pt x="10046281" y="2540000"/>
                    <a:pt x="9906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1524000" y="22098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Example: Ranked Satisfaction Data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524000" y="2628900"/>
            <a:ext cx="6667500" cy="880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Students rate LMS satisfaction on a 1-5 Likert scale.</a:t>
            </a:r>
          </a:p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This ordinal data requires non-parametric methods</a:t>
            </a:r>
          </a:p>
          <a:p>
            <a:pPr algn="l" marL="0" indent="0" lvl="0">
              <a:lnSpc>
                <a:spcPts val="238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like Mann-Whitney U or Kruskal-Wallis test.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43000" y="4400550"/>
            <a:ext cx="7620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Why Use Non-Parametric Tests?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333500" y="4914900"/>
            <a:ext cx="114300" cy="114300"/>
            <a:chOff x="0" y="0"/>
            <a:chExt cx="152400" cy="1524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619250" y="4838700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Data is ordinal (ranked) rather than continuous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333500" y="5391150"/>
            <a:ext cx="114300" cy="114300"/>
            <a:chOff x="0" y="0"/>
            <a:chExt cx="152400" cy="1524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619250" y="5314950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Sample size is too small for parametric assumptions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33500" y="5867400"/>
            <a:ext cx="114300" cy="114300"/>
            <a:chOff x="0" y="0"/>
            <a:chExt cx="152400" cy="1524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1619250" y="5791200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Data distribution is skewed or has outliers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333500" y="6343650"/>
            <a:ext cx="114300" cy="114300"/>
            <a:chOff x="0" y="0"/>
            <a:chExt cx="152400" cy="1524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1619250" y="6267450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Comparing medians instead of means</a:t>
            </a:r>
          </a:p>
        </p:txBody>
      </p:sp>
      <p:sp>
        <p:nvSpPr>
          <p:cNvPr name="Freeform 25" id="25"/>
          <p:cNvSpPr/>
          <p:nvPr/>
        </p:nvSpPr>
        <p:spPr>
          <a:xfrm flipH="false" flipV="false" rot="0">
            <a:off x="11430000" y="1905000"/>
            <a:ext cx="5715000" cy="4762500"/>
          </a:xfrm>
          <a:custGeom>
            <a:avLst/>
            <a:gdLst/>
            <a:ahLst/>
            <a:cxnLst/>
            <a:rect r="r" b="b" t="t" l="l"/>
            <a:pathLst>
              <a:path h="4762500" w="5715000">
                <a:moveTo>
                  <a:pt x="0" y="0"/>
                </a:moveTo>
                <a:lnTo>
                  <a:pt x="5715000" y="0"/>
                </a:lnTo>
                <a:lnTo>
                  <a:pt x="571500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13335000" y="676275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Dashboard Analytics Example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25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2476500" y="113347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 modern dashboard integrates multiple analytics streams into a single view.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1762125"/>
            <a:ext cx="3810000" cy="523875"/>
            <a:chOff x="0" y="0"/>
            <a:chExt cx="5080000" cy="6985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080000" cy="698500"/>
            </a:xfrm>
            <a:custGeom>
              <a:avLst/>
              <a:gdLst/>
              <a:ahLst/>
              <a:cxnLst/>
              <a:rect r="r" b="b" t="t" l="l"/>
              <a:pathLst>
                <a:path h="698500" w="5080000">
                  <a:moveTo>
                    <a:pt x="69850" y="0"/>
                  </a:moveTo>
                  <a:lnTo>
                    <a:pt x="5010150" y="0"/>
                  </a:lnTo>
                  <a:cubicBezTo>
                    <a:pt x="5048727" y="0"/>
                    <a:pt x="5080000" y="31273"/>
                    <a:pt x="5080000" y="69850"/>
                  </a:cubicBezTo>
                  <a:lnTo>
                    <a:pt x="5080000" y="628650"/>
                  </a:lnTo>
                  <a:cubicBezTo>
                    <a:pt x="5080000" y="667227"/>
                    <a:pt x="5048727" y="698500"/>
                    <a:pt x="5010150" y="698500"/>
                  </a:cubicBezTo>
                  <a:lnTo>
                    <a:pt x="69850" y="698500"/>
                  </a:lnTo>
                  <a:cubicBezTo>
                    <a:pt x="31273" y="698500"/>
                    <a:pt x="0" y="667227"/>
                    <a:pt x="0" y="628650"/>
                  </a:cubicBezTo>
                  <a:lnTo>
                    <a:pt x="0" y="69850"/>
                  </a:lnTo>
                  <a:cubicBezTo>
                    <a:pt x="0" y="31273"/>
                    <a:pt x="31273" y="0"/>
                    <a:pt x="6985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5080000" cy="736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380"/>
                </a:lnSpc>
                <a:spcBef>
                  <a:spcPct val="0"/>
                </a:spcBef>
              </a:pPr>
              <a:r>
                <a:rPr lang="en-US" sz="17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User Analytics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5334000" y="1762125"/>
            <a:ext cx="3810000" cy="523875"/>
            <a:chOff x="0" y="0"/>
            <a:chExt cx="5080000" cy="6985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5080000" cy="698500"/>
            </a:xfrm>
            <a:custGeom>
              <a:avLst/>
              <a:gdLst/>
              <a:ahLst/>
              <a:cxnLst/>
              <a:rect r="r" b="b" t="t" l="l"/>
              <a:pathLst>
                <a:path h="698500" w="5080000">
                  <a:moveTo>
                    <a:pt x="69850" y="0"/>
                  </a:moveTo>
                  <a:lnTo>
                    <a:pt x="5010150" y="0"/>
                  </a:lnTo>
                  <a:cubicBezTo>
                    <a:pt x="5048727" y="0"/>
                    <a:pt x="5080000" y="31273"/>
                    <a:pt x="5080000" y="69850"/>
                  </a:cubicBezTo>
                  <a:lnTo>
                    <a:pt x="5080000" y="628650"/>
                  </a:lnTo>
                  <a:cubicBezTo>
                    <a:pt x="5080000" y="667227"/>
                    <a:pt x="5048727" y="698500"/>
                    <a:pt x="5010150" y="698500"/>
                  </a:cubicBezTo>
                  <a:lnTo>
                    <a:pt x="69850" y="698500"/>
                  </a:lnTo>
                  <a:cubicBezTo>
                    <a:pt x="31273" y="698500"/>
                    <a:pt x="0" y="667227"/>
                    <a:pt x="0" y="628650"/>
                  </a:cubicBezTo>
                  <a:lnTo>
                    <a:pt x="0" y="69850"/>
                  </a:lnTo>
                  <a:cubicBezTo>
                    <a:pt x="0" y="31273"/>
                    <a:pt x="31273" y="0"/>
                    <a:pt x="6985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5080000" cy="736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380"/>
                </a:lnSpc>
                <a:spcBef>
                  <a:spcPct val="0"/>
                </a:spcBef>
              </a:pPr>
              <a:r>
                <a:rPr lang="en-US" sz="1700" strike="noStrike" u="none">
                  <a:solidFill>
                    <a:srgbClr val="1B2A4A"/>
                  </a:solidFill>
                  <a:latin typeface="Inter"/>
                  <a:ea typeface="Inter"/>
                  <a:cs typeface="Inter"/>
                  <a:sym typeface="Inter"/>
                </a:rPr>
                <a:t>Security Alerts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9525000" y="1762125"/>
            <a:ext cx="3810000" cy="523875"/>
            <a:chOff x="0" y="0"/>
            <a:chExt cx="5080000" cy="6985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5080000" cy="698500"/>
            </a:xfrm>
            <a:custGeom>
              <a:avLst/>
              <a:gdLst/>
              <a:ahLst/>
              <a:cxnLst/>
              <a:rect r="r" b="b" t="t" l="l"/>
              <a:pathLst>
                <a:path h="698500" w="5080000">
                  <a:moveTo>
                    <a:pt x="69850" y="0"/>
                  </a:moveTo>
                  <a:lnTo>
                    <a:pt x="5010150" y="0"/>
                  </a:lnTo>
                  <a:cubicBezTo>
                    <a:pt x="5048727" y="0"/>
                    <a:pt x="5080000" y="31273"/>
                    <a:pt x="5080000" y="69850"/>
                  </a:cubicBezTo>
                  <a:lnTo>
                    <a:pt x="5080000" y="628650"/>
                  </a:lnTo>
                  <a:cubicBezTo>
                    <a:pt x="5080000" y="667227"/>
                    <a:pt x="5048727" y="698500"/>
                    <a:pt x="5010150" y="698500"/>
                  </a:cubicBezTo>
                  <a:lnTo>
                    <a:pt x="69850" y="698500"/>
                  </a:lnTo>
                  <a:cubicBezTo>
                    <a:pt x="31273" y="698500"/>
                    <a:pt x="0" y="667227"/>
                    <a:pt x="0" y="628650"/>
                  </a:cubicBezTo>
                  <a:lnTo>
                    <a:pt x="0" y="69850"/>
                  </a:lnTo>
                  <a:cubicBezTo>
                    <a:pt x="0" y="31273"/>
                    <a:pt x="31273" y="0"/>
                    <a:pt x="6985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5080000" cy="736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380"/>
                </a:lnSpc>
                <a:spcBef>
                  <a:spcPct val="0"/>
                </a:spcBef>
              </a:pPr>
              <a:r>
                <a:rPr lang="en-US" sz="1700" strike="noStrike" u="none">
                  <a:solidFill>
                    <a:srgbClr val="1B2A4A"/>
                  </a:solidFill>
                  <a:latin typeface="Inter"/>
                  <a:ea typeface="Inter"/>
                  <a:cs typeface="Inter"/>
                  <a:sym typeface="Inter"/>
                </a:rPr>
                <a:t>System Performance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3716000" y="1762125"/>
            <a:ext cx="3810000" cy="523875"/>
            <a:chOff x="0" y="0"/>
            <a:chExt cx="5080000" cy="6985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5080000" cy="698500"/>
            </a:xfrm>
            <a:custGeom>
              <a:avLst/>
              <a:gdLst/>
              <a:ahLst/>
              <a:cxnLst/>
              <a:rect r="r" b="b" t="t" l="l"/>
              <a:pathLst>
                <a:path h="698500" w="5080000">
                  <a:moveTo>
                    <a:pt x="69850" y="0"/>
                  </a:moveTo>
                  <a:lnTo>
                    <a:pt x="5010150" y="0"/>
                  </a:lnTo>
                  <a:cubicBezTo>
                    <a:pt x="5048727" y="0"/>
                    <a:pt x="5080000" y="31273"/>
                    <a:pt x="5080000" y="69850"/>
                  </a:cubicBezTo>
                  <a:lnTo>
                    <a:pt x="5080000" y="628650"/>
                  </a:lnTo>
                  <a:cubicBezTo>
                    <a:pt x="5080000" y="667227"/>
                    <a:pt x="5048727" y="698500"/>
                    <a:pt x="5010150" y="698500"/>
                  </a:cubicBezTo>
                  <a:lnTo>
                    <a:pt x="69850" y="698500"/>
                  </a:lnTo>
                  <a:cubicBezTo>
                    <a:pt x="31273" y="698500"/>
                    <a:pt x="0" y="667227"/>
                    <a:pt x="0" y="628650"/>
                  </a:cubicBezTo>
                  <a:lnTo>
                    <a:pt x="0" y="69850"/>
                  </a:lnTo>
                  <a:cubicBezTo>
                    <a:pt x="0" y="31273"/>
                    <a:pt x="31273" y="0"/>
                    <a:pt x="6985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5080000" cy="736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380"/>
                </a:lnSpc>
                <a:spcBef>
                  <a:spcPct val="0"/>
                </a:spcBef>
              </a:pPr>
              <a:r>
                <a:rPr lang="en-US" sz="1700" strike="noStrike" u="none">
                  <a:solidFill>
                    <a:srgbClr val="1B2A4A"/>
                  </a:solidFill>
                  <a:latin typeface="Inter"/>
                  <a:ea typeface="Inter"/>
                  <a:cs typeface="Inter"/>
                  <a:sym typeface="Inter"/>
                </a:rPr>
                <a:t>Traffic Monitoring</a:t>
              </a: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1524000" y="2762250"/>
            <a:ext cx="15240000" cy="5238750"/>
          </a:xfrm>
          <a:custGeom>
            <a:avLst/>
            <a:gdLst/>
            <a:ahLst/>
            <a:cxnLst/>
            <a:rect r="r" b="b" t="t" l="l"/>
            <a:pathLst>
              <a:path h="5238750" w="15240000">
                <a:moveTo>
                  <a:pt x="0" y="0"/>
                </a:moveTo>
                <a:lnTo>
                  <a:pt x="15240000" y="0"/>
                </a:lnTo>
                <a:lnTo>
                  <a:pt x="15240000" y="5238750"/>
                </a:lnTo>
                <a:lnTo>
                  <a:pt x="0" y="52387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2954000" y="809625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UX Research Case Study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26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Case: Comparing User Satisfaction Across App Versions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190750"/>
            <a:ext cx="3810000" cy="2667000"/>
            <a:chOff x="0" y="0"/>
            <a:chExt cx="5080000" cy="3556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080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5080000">
                  <a:moveTo>
                    <a:pt x="355600" y="0"/>
                  </a:moveTo>
                  <a:lnTo>
                    <a:pt x="4724400" y="0"/>
                  </a:lnTo>
                  <a:cubicBezTo>
                    <a:pt x="4920792" y="0"/>
                    <a:pt x="5080000" y="159208"/>
                    <a:pt x="5080000" y="355600"/>
                  </a:cubicBezTo>
                  <a:lnTo>
                    <a:pt x="5080000" y="3200400"/>
                  </a:lnTo>
                  <a:cubicBezTo>
                    <a:pt x="5080000" y="3396792"/>
                    <a:pt x="4920792" y="3556000"/>
                    <a:pt x="4724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10" id="10"/>
          <p:cNvGrpSpPr/>
          <p:nvPr/>
        </p:nvGrpSpPr>
        <p:grpSpPr>
          <a:xfrm rot="0">
            <a:off x="2809875" y="2476500"/>
            <a:ext cx="476250" cy="514350"/>
            <a:chOff x="0" y="0"/>
            <a:chExt cx="635000" cy="685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" cy="685800"/>
            </a:xfrm>
            <a:custGeom>
              <a:avLst/>
              <a:gdLst/>
              <a:ahLst/>
              <a:cxnLst/>
              <a:rect r="r" b="b" t="t" l="l"/>
              <a:pathLst>
                <a:path h="685800" w="635000">
                  <a:moveTo>
                    <a:pt x="317500" y="0"/>
                  </a:moveTo>
                  <a:cubicBezTo>
                    <a:pt x="142150" y="0"/>
                    <a:pt x="0" y="153522"/>
                    <a:pt x="0" y="342900"/>
                  </a:cubicBezTo>
                  <a:cubicBezTo>
                    <a:pt x="0" y="532278"/>
                    <a:pt x="142150" y="685800"/>
                    <a:pt x="317500" y="685800"/>
                  </a:cubicBezTo>
                  <a:cubicBezTo>
                    <a:pt x="492850" y="685800"/>
                    <a:pt x="635000" y="532278"/>
                    <a:pt x="635000" y="342900"/>
                  </a:cubicBezTo>
                  <a:cubicBezTo>
                    <a:pt x="635000" y="153522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47625"/>
              <a:ext cx="6350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1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333500" y="3086100"/>
            <a:ext cx="3429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Data Collection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333500" y="3771900"/>
            <a:ext cx="3429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Survey 300 users across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App v1.0, v2.0, and v3.0</a:t>
            </a:r>
          </a:p>
        </p:txBody>
      </p:sp>
      <p:sp>
        <p:nvSpPr>
          <p:cNvPr name="AutoShape 15" id="15"/>
          <p:cNvSpPr/>
          <p:nvPr/>
        </p:nvSpPr>
        <p:spPr>
          <a:xfrm>
            <a:off x="4953000" y="3524250"/>
            <a:ext cx="381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16" id="16"/>
          <p:cNvGrpSpPr/>
          <p:nvPr/>
        </p:nvGrpSpPr>
        <p:grpSpPr>
          <a:xfrm rot="0">
            <a:off x="5334000" y="2190750"/>
            <a:ext cx="3810000" cy="2667000"/>
            <a:chOff x="0" y="0"/>
            <a:chExt cx="5080000" cy="3556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5080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5080000">
                  <a:moveTo>
                    <a:pt x="355600" y="0"/>
                  </a:moveTo>
                  <a:lnTo>
                    <a:pt x="4724400" y="0"/>
                  </a:lnTo>
                  <a:cubicBezTo>
                    <a:pt x="4920792" y="0"/>
                    <a:pt x="5080000" y="159208"/>
                    <a:pt x="5080000" y="355600"/>
                  </a:cubicBezTo>
                  <a:lnTo>
                    <a:pt x="5080000" y="3200400"/>
                  </a:lnTo>
                  <a:cubicBezTo>
                    <a:pt x="5080000" y="3396792"/>
                    <a:pt x="4920792" y="3556000"/>
                    <a:pt x="4724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7000875" y="2476500"/>
            <a:ext cx="476250" cy="514350"/>
            <a:chOff x="0" y="0"/>
            <a:chExt cx="635000" cy="685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" cy="685800"/>
            </a:xfrm>
            <a:custGeom>
              <a:avLst/>
              <a:gdLst/>
              <a:ahLst/>
              <a:cxnLst/>
              <a:rect r="r" b="b" t="t" l="l"/>
              <a:pathLst>
                <a:path h="685800" w="635000">
                  <a:moveTo>
                    <a:pt x="317500" y="0"/>
                  </a:moveTo>
                  <a:cubicBezTo>
                    <a:pt x="142150" y="0"/>
                    <a:pt x="0" y="153522"/>
                    <a:pt x="0" y="342900"/>
                  </a:cubicBezTo>
                  <a:cubicBezTo>
                    <a:pt x="0" y="532278"/>
                    <a:pt x="142150" y="685800"/>
                    <a:pt x="317500" y="685800"/>
                  </a:cubicBezTo>
                  <a:cubicBezTo>
                    <a:pt x="492850" y="685800"/>
                    <a:pt x="635000" y="532278"/>
                    <a:pt x="635000" y="342900"/>
                  </a:cubicBezTo>
                  <a:cubicBezTo>
                    <a:pt x="635000" y="153522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47625"/>
              <a:ext cx="6350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2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5524500" y="3086100"/>
            <a:ext cx="3429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Analysis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5524500" y="3771900"/>
            <a:ext cx="3429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ANOVA to compare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mean satisfaction scores</a:t>
            </a:r>
          </a:p>
        </p:txBody>
      </p:sp>
      <p:sp>
        <p:nvSpPr>
          <p:cNvPr name="AutoShape 23" id="23"/>
          <p:cNvSpPr/>
          <p:nvPr/>
        </p:nvSpPr>
        <p:spPr>
          <a:xfrm>
            <a:off x="9144000" y="3524250"/>
            <a:ext cx="381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24" id="24"/>
          <p:cNvGrpSpPr/>
          <p:nvPr/>
        </p:nvGrpSpPr>
        <p:grpSpPr>
          <a:xfrm rot="0">
            <a:off x="9525000" y="2190750"/>
            <a:ext cx="3810000" cy="2667000"/>
            <a:chOff x="0" y="0"/>
            <a:chExt cx="5080000" cy="35560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5080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5080000">
                  <a:moveTo>
                    <a:pt x="355600" y="0"/>
                  </a:moveTo>
                  <a:lnTo>
                    <a:pt x="4724400" y="0"/>
                  </a:lnTo>
                  <a:cubicBezTo>
                    <a:pt x="4920792" y="0"/>
                    <a:pt x="5080000" y="159208"/>
                    <a:pt x="5080000" y="355600"/>
                  </a:cubicBezTo>
                  <a:lnTo>
                    <a:pt x="5080000" y="3200400"/>
                  </a:lnTo>
                  <a:cubicBezTo>
                    <a:pt x="5080000" y="3396792"/>
                    <a:pt x="4920792" y="3556000"/>
                    <a:pt x="4724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26" id="26"/>
          <p:cNvGrpSpPr/>
          <p:nvPr/>
        </p:nvGrpSpPr>
        <p:grpSpPr>
          <a:xfrm rot="0">
            <a:off x="11191875" y="2476500"/>
            <a:ext cx="476250" cy="514350"/>
            <a:chOff x="0" y="0"/>
            <a:chExt cx="635000" cy="6858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635000" cy="685800"/>
            </a:xfrm>
            <a:custGeom>
              <a:avLst/>
              <a:gdLst/>
              <a:ahLst/>
              <a:cxnLst/>
              <a:rect r="r" b="b" t="t" l="l"/>
              <a:pathLst>
                <a:path h="685800" w="635000">
                  <a:moveTo>
                    <a:pt x="317500" y="0"/>
                  </a:moveTo>
                  <a:cubicBezTo>
                    <a:pt x="142150" y="0"/>
                    <a:pt x="0" y="153522"/>
                    <a:pt x="0" y="342900"/>
                  </a:cubicBezTo>
                  <a:cubicBezTo>
                    <a:pt x="0" y="532278"/>
                    <a:pt x="142150" y="685800"/>
                    <a:pt x="317500" y="685800"/>
                  </a:cubicBezTo>
                  <a:cubicBezTo>
                    <a:pt x="492850" y="685800"/>
                    <a:pt x="635000" y="532278"/>
                    <a:pt x="635000" y="342900"/>
                  </a:cubicBezTo>
                  <a:cubicBezTo>
                    <a:pt x="635000" y="153522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0" y="-47625"/>
              <a:ext cx="6350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3</a:t>
              </a:r>
            </a:p>
          </p:txBody>
        </p:sp>
      </p:grpSp>
      <p:sp>
        <p:nvSpPr>
          <p:cNvPr name="TextBox 29" id="29"/>
          <p:cNvSpPr txBox="true"/>
          <p:nvPr/>
        </p:nvSpPr>
        <p:spPr>
          <a:xfrm rot="0">
            <a:off x="9715500" y="3086100"/>
            <a:ext cx="3429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Interpretation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9715500" y="3771900"/>
            <a:ext cx="3429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v3.0 scored significantly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higher (p &lt; 0.01)</a:t>
            </a:r>
          </a:p>
        </p:txBody>
      </p:sp>
      <p:sp>
        <p:nvSpPr>
          <p:cNvPr name="AutoShape 31" id="31"/>
          <p:cNvSpPr/>
          <p:nvPr/>
        </p:nvSpPr>
        <p:spPr>
          <a:xfrm>
            <a:off x="13335000" y="3524250"/>
            <a:ext cx="381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32" id="32"/>
          <p:cNvGrpSpPr/>
          <p:nvPr/>
        </p:nvGrpSpPr>
        <p:grpSpPr>
          <a:xfrm rot="0">
            <a:off x="13716000" y="2190750"/>
            <a:ext cx="3810000" cy="2667000"/>
            <a:chOff x="0" y="0"/>
            <a:chExt cx="5080000" cy="35560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5080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5080000">
                  <a:moveTo>
                    <a:pt x="355600" y="0"/>
                  </a:moveTo>
                  <a:lnTo>
                    <a:pt x="4724400" y="0"/>
                  </a:lnTo>
                  <a:cubicBezTo>
                    <a:pt x="4920792" y="0"/>
                    <a:pt x="5080000" y="159208"/>
                    <a:pt x="5080000" y="355600"/>
                  </a:cubicBezTo>
                  <a:lnTo>
                    <a:pt x="5080000" y="3200400"/>
                  </a:lnTo>
                  <a:cubicBezTo>
                    <a:pt x="5080000" y="3396792"/>
                    <a:pt x="4920792" y="3556000"/>
                    <a:pt x="4724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34" id="34"/>
          <p:cNvGrpSpPr/>
          <p:nvPr/>
        </p:nvGrpSpPr>
        <p:grpSpPr>
          <a:xfrm rot="0">
            <a:off x="15382875" y="2476500"/>
            <a:ext cx="476250" cy="514350"/>
            <a:chOff x="0" y="0"/>
            <a:chExt cx="635000" cy="6858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635000" cy="685800"/>
            </a:xfrm>
            <a:custGeom>
              <a:avLst/>
              <a:gdLst/>
              <a:ahLst/>
              <a:cxnLst/>
              <a:rect r="r" b="b" t="t" l="l"/>
              <a:pathLst>
                <a:path h="685800" w="635000">
                  <a:moveTo>
                    <a:pt x="317500" y="0"/>
                  </a:moveTo>
                  <a:cubicBezTo>
                    <a:pt x="142150" y="0"/>
                    <a:pt x="0" y="153522"/>
                    <a:pt x="0" y="342900"/>
                  </a:cubicBezTo>
                  <a:cubicBezTo>
                    <a:pt x="0" y="532278"/>
                    <a:pt x="142150" y="685800"/>
                    <a:pt x="317500" y="685800"/>
                  </a:cubicBezTo>
                  <a:cubicBezTo>
                    <a:pt x="492850" y="685800"/>
                    <a:pt x="635000" y="532278"/>
                    <a:pt x="635000" y="342900"/>
                  </a:cubicBezTo>
                  <a:cubicBezTo>
                    <a:pt x="635000" y="153522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0" y="-47625"/>
              <a:ext cx="6350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4</a:t>
              </a:r>
            </a:p>
          </p:txBody>
        </p:sp>
      </p:grpSp>
      <p:sp>
        <p:nvSpPr>
          <p:cNvPr name="TextBox 37" id="37"/>
          <p:cNvSpPr txBox="true"/>
          <p:nvPr/>
        </p:nvSpPr>
        <p:spPr>
          <a:xfrm rot="0">
            <a:off x="13906500" y="3086100"/>
            <a:ext cx="3429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Decision Making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3906500" y="3771900"/>
            <a:ext cx="3429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Roll out v3.0 as the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default for all users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2476500" y="55245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UX research uses statistical evidence to drive design decisions and improve user experience.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Cybersecurity Analytics Case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27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Case: Detecting Suspicious Login Behavior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43000" y="1771650"/>
            <a:ext cx="8572500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 university monitors login patterns to detect potential security threats</a:t>
            </a:r>
          </a:p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using frequency analysis and statistical anomaly detection.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333500" y="3009900"/>
            <a:ext cx="114300" cy="114300"/>
            <a:chOff x="0" y="0"/>
            <a:chExt cx="152400" cy="1524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619250" y="2933700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Unusual login times (e.g., 3 AM on weekdays)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333500" y="3533775"/>
            <a:ext cx="114300" cy="114300"/>
            <a:chOff x="0" y="0"/>
            <a:chExt cx="152400" cy="152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619250" y="3457575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Multiple failed login attempts from same IP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333500" y="4057650"/>
            <a:ext cx="114300" cy="114300"/>
            <a:chOff x="0" y="0"/>
            <a:chExt cx="152400" cy="1524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619250" y="3981450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Geographic anomalies (login from two countries in 1 hour)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333500" y="4581525"/>
            <a:ext cx="114300" cy="114300"/>
            <a:chOff x="0" y="0"/>
            <a:chExt cx="152400" cy="1524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619250" y="4505325"/>
            <a:ext cx="762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Frequency spikes compared to baseline patterns</a:t>
            </a: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11239500" y="1714500"/>
            <a:ext cx="6191250" cy="4762500"/>
          </a:xfrm>
          <a:custGeom>
            <a:avLst/>
            <a:gdLst/>
            <a:ahLst/>
            <a:cxnLst/>
            <a:rect r="r" b="b" t="t" l="l"/>
            <a:pathLst>
              <a:path h="4762500" w="6191250">
                <a:moveTo>
                  <a:pt x="0" y="0"/>
                </a:moveTo>
                <a:lnTo>
                  <a:pt x="6191250" y="0"/>
                </a:lnTo>
                <a:lnTo>
                  <a:pt x="619125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13620750" y="657225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Smart Farming Analytics Case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28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Case: Analyzing Environmental Sensor Data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4000500" cy="1714500"/>
            <a:chOff x="0" y="0"/>
            <a:chExt cx="5334000" cy="2286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334000" cy="2286000"/>
            </a:xfrm>
            <a:custGeom>
              <a:avLst/>
              <a:gdLst/>
              <a:ahLst/>
              <a:cxnLst/>
              <a:rect r="r" b="b" t="t" l="l"/>
              <a:pathLst>
                <a:path h="2286000" w="5334000">
                  <a:moveTo>
                    <a:pt x="228600" y="0"/>
                  </a:moveTo>
                  <a:lnTo>
                    <a:pt x="5105400" y="0"/>
                  </a:lnTo>
                  <a:cubicBezTo>
                    <a:pt x="5231652" y="0"/>
                    <a:pt x="5334000" y="102348"/>
                    <a:pt x="5334000" y="228600"/>
                  </a:cubicBezTo>
                  <a:lnTo>
                    <a:pt x="5334000" y="2057400"/>
                  </a:lnTo>
                  <a:cubicBezTo>
                    <a:pt x="5334000" y="2183652"/>
                    <a:pt x="5231652" y="2286000"/>
                    <a:pt x="5105400" y="2286000"/>
                  </a:cubicBezTo>
                  <a:lnTo>
                    <a:pt x="228600" y="2286000"/>
                  </a:lnTo>
                  <a:cubicBezTo>
                    <a:pt x="102348" y="2286000"/>
                    <a:pt x="0" y="2183652"/>
                    <a:pt x="0" y="2057400"/>
                  </a:cubicBezTo>
                  <a:lnTo>
                    <a:pt x="0" y="228600"/>
                  </a:lnTo>
                  <a:cubicBezTo>
                    <a:pt x="0" y="102348"/>
                    <a:pt x="102348" y="0"/>
                    <a:pt x="2286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333500" y="2324100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Temperature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333500" y="2752725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Monitor daily temperature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patterns for optimal growth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5524500" y="2095500"/>
            <a:ext cx="4000500" cy="1714500"/>
            <a:chOff x="0" y="0"/>
            <a:chExt cx="5334000" cy="2286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5334000" cy="2286000"/>
            </a:xfrm>
            <a:custGeom>
              <a:avLst/>
              <a:gdLst/>
              <a:ahLst/>
              <a:cxnLst/>
              <a:rect r="r" b="b" t="t" l="l"/>
              <a:pathLst>
                <a:path h="2286000" w="5334000">
                  <a:moveTo>
                    <a:pt x="228600" y="0"/>
                  </a:moveTo>
                  <a:lnTo>
                    <a:pt x="5105400" y="0"/>
                  </a:lnTo>
                  <a:cubicBezTo>
                    <a:pt x="5231652" y="0"/>
                    <a:pt x="5334000" y="102348"/>
                    <a:pt x="5334000" y="228600"/>
                  </a:cubicBezTo>
                  <a:lnTo>
                    <a:pt x="5334000" y="2057400"/>
                  </a:lnTo>
                  <a:cubicBezTo>
                    <a:pt x="5334000" y="2183652"/>
                    <a:pt x="5231652" y="2286000"/>
                    <a:pt x="5105400" y="2286000"/>
                  </a:cubicBezTo>
                  <a:lnTo>
                    <a:pt x="228600" y="2286000"/>
                  </a:lnTo>
                  <a:cubicBezTo>
                    <a:pt x="102348" y="2286000"/>
                    <a:pt x="0" y="2183652"/>
                    <a:pt x="0" y="2057400"/>
                  </a:cubicBezTo>
                  <a:lnTo>
                    <a:pt x="0" y="228600"/>
                  </a:lnTo>
                  <a:cubicBezTo>
                    <a:pt x="0" y="102348"/>
                    <a:pt x="102348" y="0"/>
                    <a:pt x="2286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5715000" y="2324100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Humidity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715000" y="2752725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Track humidity levels to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prevent crop disease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143000" y="4191000"/>
            <a:ext cx="4000500" cy="1714500"/>
            <a:chOff x="0" y="0"/>
            <a:chExt cx="5334000" cy="2286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5334000" cy="2286000"/>
            </a:xfrm>
            <a:custGeom>
              <a:avLst/>
              <a:gdLst/>
              <a:ahLst/>
              <a:cxnLst/>
              <a:rect r="r" b="b" t="t" l="l"/>
              <a:pathLst>
                <a:path h="2286000" w="5334000">
                  <a:moveTo>
                    <a:pt x="228600" y="0"/>
                  </a:moveTo>
                  <a:lnTo>
                    <a:pt x="5105400" y="0"/>
                  </a:lnTo>
                  <a:cubicBezTo>
                    <a:pt x="5231652" y="0"/>
                    <a:pt x="5334000" y="102348"/>
                    <a:pt x="5334000" y="228600"/>
                  </a:cubicBezTo>
                  <a:lnTo>
                    <a:pt x="5334000" y="2057400"/>
                  </a:lnTo>
                  <a:cubicBezTo>
                    <a:pt x="5334000" y="2183652"/>
                    <a:pt x="5231652" y="2286000"/>
                    <a:pt x="5105400" y="2286000"/>
                  </a:cubicBezTo>
                  <a:lnTo>
                    <a:pt x="228600" y="2286000"/>
                  </a:lnTo>
                  <a:cubicBezTo>
                    <a:pt x="102348" y="2286000"/>
                    <a:pt x="0" y="2183652"/>
                    <a:pt x="0" y="2057400"/>
                  </a:cubicBezTo>
                  <a:lnTo>
                    <a:pt x="0" y="228600"/>
                  </a:lnTo>
                  <a:cubicBezTo>
                    <a:pt x="0" y="102348"/>
                    <a:pt x="102348" y="0"/>
                    <a:pt x="2286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333500" y="4419600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Water Usage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33500" y="4848225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Analyze irrigation data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for efficient water management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5524500" y="4191000"/>
            <a:ext cx="4000500" cy="1714500"/>
            <a:chOff x="0" y="0"/>
            <a:chExt cx="5334000" cy="2286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5334000" cy="2286000"/>
            </a:xfrm>
            <a:custGeom>
              <a:avLst/>
              <a:gdLst/>
              <a:ahLst/>
              <a:cxnLst/>
              <a:rect r="r" b="b" t="t" l="l"/>
              <a:pathLst>
                <a:path h="2286000" w="5334000">
                  <a:moveTo>
                    <a:pt x="228600" y="0"/>
                  </a:moveTo>
                  <a:lnTo>
                    <a:pt x="5105400" y="0"/>
                  </a:lnTo>
                  <a:cubicBezTo>
                    <a:pt x="5231652" y="0"/>
                    <a:pt x="5334000" y="102348"/>
                    <a:pt x="5334000" y="228600"/>
                  </a:cubicBezTo>
                  <a:lnTo>
                    <a:pt x="5334000" y="2057400"/>
                  </a:lnTo>
                  <a:cubicBezTo>
                    <a:pt x="5334000" y="2183652"/>
                    <a:pt x="5231652" y="2286000"/>
                    <a:pt x="5105400" y="2286000"/>
                  </a:cubicBezTo>
                  <a:lnTo>
                    <a:pt x="228600" y="2286000"/>
                  </a:lnTo>
                  <a:cubicBezTo>
                    <a:pt x="102348" y="2286000"/>
                    <a:pt x="0" y="2183652"/>
                    <a:pt x="0" y="2057400"/>
                  </a:cubicBezTo>
                  <a:lnTo>
                    <a:pt x="0" y="228600"/>
                  </a:lnTo>
                  <a:cubicBezTo>
                    <a:pt x="0" y="102348"/>
                    <a:pt x="102348" y="0"/>
                    <a:pt x="2286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5715000" y="4419600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Crop Monitoring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715000" y="4848225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regression to predict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yield based on conditions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1239500" y="1905000"/>
            <a:ext cx="6191250" cy="4762500"/>
          </a:xfrm>
          <a:custGeom>
            <a:avLst/>
            <a:gdLst/>
            <a:ahLst/>
            <a:cxnLst/>
            <a:rect r="r" b="b" t="t" l="l"/>
            <a:pathLst>
              <a:path h="4762500" w="6191250">
                <a:moveTo>
                  <a:pt x="0" y="0"/>
                </a:moveTo>
                <a:lnTo>
                  <a:pt x="6191250" y="0"/>
                </a:lnTo>
                <a:lnTo>
                  <a:pt x="619125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13620750" y="687705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Business Analytics Case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29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How Statistics Powers Business Intelligence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76200" cy="1047750"/>
            <a:chOff x="0" y="0"/>
            <a:chExt cx="101600" cy="1397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16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397000"/>
                  </a:lnTo>
                  <a:lnTo>
                    <a:pt x="0" y="1397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428750" y="22098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Sales Forecasting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28750" y="2543175"/>
            <a:ext cx="7620000" cy="559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regression and time series to predict future revenue and plan inventory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143000" y="3429000"/>
            <a:ext cx="76200" cy="1047750"/>
            <a:chOff x="0" y="0"/>
            <a:chExt cx="101600" cy="1397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16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397000"/>
                  </a:lnTo>
                  <a:lnTo>
                    <a:pt x="0" y="1397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428750" y="35433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Marketing Effectiveness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28750" y="3876675"/>
            <a:ext cx="7620000" cy="2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A/B testing and hypothesis testing to measure campaign impact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143000" y="4762500"/>
            <a:ext cx="76200" cy="1047750"/>
            <a:chOff x="0" y="0"/>
            <a:chExt cx="101600" cy="1397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16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397000"/>
                  </a:lnTo>
                  <a:lnTo>
                    <a:pt x="0" y="1397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428750" y="48768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Customer Retention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428750" y="5210175"/>
            <a:ext cx="7620000" cy="2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Chi-Square and logistic regression to identify churn risk factors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143000" y="6096000"/>
            <a:ext cx="76200" cy="1047750"/>
            <a:chOff x="0" y="0"/>
            <a:chExt cx="101600" cy="1397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16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397000"/>
                  </a:lnTo>
                  <a:lnTo>
                    <a:pt x="0" y="1397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428750" y="62103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Product Recommendation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428750" y="6543675"/>
            <a:ext cx="7620000" cy="2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Correlation analysis to find purchase patterns and suggest products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2192000" y="1905000"/>
            <a:ext cx="5238750" cy="4762500"/>
          </a:xfrm>
          <a:custGeom>
            <a:avLst/>
            <a:gdLst/>
            <a:ahLst/>
            <a:cxnLst/>
            <a:rect r="r" b="b" t="t" l="l"/>
            <a:pathLst>
              <a:path h="4762500" w="5238750">
                <a:moveTo>
                  <a:pt x="0" y="0"/>
                </a:moveTo>
                <a:lnTo>
                  <a:pt x="5238750" y="0"/>
                </a:lnTo>
                <a:lnTo>
                  <a:pt x="523875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Data Quality and Cleaning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30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Clean Data is the Foundation of Good Analytics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4000500" cy="1809750"/>
            <a:chOff x="0" y="0"/>
            <a:chExt cx="5334000" cy="2413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1333500" y="2324100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Missing Data</a:t>
            </a:r>
          </a:p>
        </p:txBody>
      </p:sp>
      <p:sp>
        <p:nvSpPr>
          <p:cNvPr name="AutoShape 11" id="11"/>
          <p:cNvSpPr/>
          <p:nvPr/>
        </p:nvSpPr>
        <p:spPr>
          <a:xfrm>
            <a:off x="1714500" y="2762250"/>
            <a:ext cx="28575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1428750" y="2847975"/>
            <a:ext cx="3429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Empty cells or null values that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skew results and reduce accuracy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5524500" y="2095500"/>
            <a:ext cx="4000500" cy="1809750"/>
            <a:chOff x="0" y="0"/>
            <a:chExt cx="5334000" cy="2413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5" id="15"/>
          <p:cNvSpPr txBox="true"/>
          <p:nvPr/>
        </p:nvSpPr>
        <p:spPr>
          <a:xfrm rot="0">
            <a:off x="5715000" y="2324100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Outliers</a:t>
            </a:r>
          </a:p>
        </p:txBody>
      </p:sp>
      <p:sp>
        <p:nvSpPr>
          <p:cNvPr name="AutoShape 16" id="16"/>
          <p:cNvSpPr/>
          <p:nvPr/>
        </p:nvSpPr>
        <p:spPr>
          <a:xfrm>
            <a:off x="6096000" y="2762250"/>
            <a:ext cx="28575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7" id="17"/>
          <p:cNvSpPr txBox="true"/>
          <p:nvPr/>
        </p:nvSpPr>
        <p:spPr>
          <a:xfrm rot="0">
            <a:off x="5810250" y="2847975"/>
            <a:ext cx="3429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Extreme values that distort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mean and standard deviation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143000" y="4286250"/>
            <a:ext cx="4000500" cy="1809750"/>
            <a:chOff x="0" y="0"/>
            <a:chExt cx="5334000" cy="2413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F3F4F6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0" id="20"/>
          <p:cNvSpPr txBox="true"/>
          <p:nvPr/>
        </p:nvSpPr>
        <p:spPr>
          <a:xfrm rot="0">
            <a:off x="1333500" y="4514850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Duplicate Records</a:t>
            </a:r>
          </a:p>
        </p:txBody>
      </p:sp>
      <p:sp>
        <p:nvSpPr>
          <p:cNvPr name="AutoShape 21" id="21"/>
          <p:cNvSpPr/>
          <p:nvPr/>
        </p:nvSpPr>
        <p:spPr>
          <a:xfrm>
            <a:off x="1714500" y="4953000"/>
            <a:ext cx="28575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2" id="22"/>
          <p:cNvSpPr txBox="true"/>
          <p:nvPr/>
        </p:nvSpPr>
        <p:spPr>
          <a:xfrm rot="0">
            <a:off x="1428750" y="5038725"/>
            <a:ext cx="3429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Repeated entries that inflate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counts and bias analysis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5524500" y="4286250"/>
            <a:ext cx="4000500" cy="1809750"/>
            <a:chOff x="0" y="0"/>
            <a:chExt cx="5334000" cy="2413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F3F4F6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5" id="25"/>
          <p:cNvSpPr txBox="true"/>
          <p:nvPr/>
        </p:nvSpPr>
        <p:spPr>
          <a:xfrm rot="0">
            <a:off x="5715000" y="4514850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Inconsistent Values</a:t>
            </a:r>
          </a:p>
        </p:txBody>
      </p:sp>
      <p:sp>
        <p:nvSpPr>
          <p:cNvPr name="AutoShape 26" id="26"/>
          <p:cNvSpPr/>
          <p:nvPr/>
        </p:nvSpPr>
        <p:spPr>
          <a:xfrm>
            <a:off x="6096000" y="4953000"/>
            <a:ext cx="28575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7" id="27"/>
          <p:cNvSpPr txBox="true"/>
          <p:nvPr/>
        </p:nvSpPr>
        <p:spPr>
          <a:xfrm rot="0">
            <a:off x="5810250" y="5038725"/>
            <a:ext cx="3429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Different formats or labels for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the same category (e.g., M vs Male)</a:t>
            </a:r>
          </a:p>
        </p:txBody>
      </p:sp>
      <p:sp>
        <p:nvSpPr>
          <p:cNvPr name="Freeform 28" id="28"/>
          <p:cNvSpPr/>
          <p:nvPr/>
        </p:nvSpPr>
        <p:spPr>
          <a:xfrm flipH="false" flipV="false" rot="0">
            <a:off x="11239500" y="1905000"/>
            <a:ext cx="6191250" cy="4762500"/>
          </a:xfrm>
          <a:custGeom>
            <a:avLst/>
            <a:gdLst/>
            <a:ahLst/>
            <a:cxnLst/>
            <a:rect r="r" b="b" t="t" l="l"/>
            <a:pathLst>
              <a:path h="4762500" w="6191250">
                <a:moveTo>
                  <a:pt x="0" y="0"/>
                </a:moveTo>
                <a:lnTo>
                  <a:pt x="6191250" y="0"/>
                </a:lnTo>
                <a:lnTo>
                  <a:pt x="619125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13335000" y="6611938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Why Data Quality Matters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31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2476500" y="1714500"/>
            <a:ext cx="13335000" cy="1428750"/>
            <a:chOff x="0" y="0"/>
            <a:chExt cx="17780000" cy="1905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7780000" cy="1905000"/>
            </a:xfrm>
            <a:custGeom>
              <a:avLst/>
              <a:gdLst/>
              <a:ahLst/>
              <a:cxnLst/>
              <a:rect r="r" b="b" t="t" l="l"/>
              <a:pathLst>
                <a:path h="1905000" w="17780000">
                  <a:moveTo>
                    <a:pt x="190500" y="0"/>
                  </a:moveTo>
                  <a:lnTo>
                    <a:pt x="17589500" y="0"/>
                  </a:lnTo>
                  <a:cubicBezTo>
                    <a:pt x="17694711" y="0"/>
                    <a:pt x="17780000" y="85290"/>
                    <a:pt x="17780000" y="190500"/>
                  </a:cubicBezTo>
                  <a:lnTo>
                    <a:pt x="17780000" y="1714500"/>
                  </a:lnTo>
                  <a:cubicBezTo>
                    <a:pt x="17780000" y="1819710"/>
                    <a:pt x="17694711" y="1905000"/>
                    <a:pt x="17589500" y="1905000"/>
                  </a:cubicBezTo>
                  <a:lnTo>
                    <a:pt x="190500" y="1905000"/>
                  </a:lnTo>
                  <a:cubicBezTo>
                    <a:pt x="85290" y="1905000"/>
                    <a:pt x="0" y="1819710"/>
                    <a:pt x="0" y="1714500"/>
                  </a:cubicBezTo>
                  <a:lnTo>
                    <a:pt x="0" y="190500"/>
                  </a:lnTo>
                  <a:cubicBezTo>
                    <a:pt x="0" y="85290"/>
                    <a:pt x="85290" y="0"/>
                    <a:pt x="19050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2952750" y="2181225"/>
            <a:ext cx="12382500" cy="520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"Poor data leads to poor decisions."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429000" y="3695700"/>
            <a:ext cx="11430000" cy="353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85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The quality of your data directly determines the quality of your insights.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2286000" y="4533900"/>
            <a:ext cx="114300" cy="114300"/>
            <a:chOff x="0" y="0"/>
            <a:chExt cx="152400" cy="1524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2571750" y="4457700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Inaccurate data leads to wrong conclusions and costly mistakes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2286000" y="5057775"/>
            <a:ext cx="114300" cy="114300"/>
            <a:chOff x="0" y="0"/>
            <a:chExt cx="152400" cy="152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2571750" y="4981575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Biased samples produce misleading statistical results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2286000" y="5581650"/>
            <a:ext cx="114300" cy="114300"/>
            <a:chOff x="0" y="0"/>
            <a:chExt cx="152400" cy="1524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2571750" y="5505450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Missing values reduce statistical power and reliability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2286000" y="6105525"/>
            <a:ext cx="114300" cy="114300"/>
            <a:chOff x="0" y="0"/>
            <a:chExt cx="152400" cy="1524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2571750" y="6029325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Inconsistent data makes comparison across groups impossible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2286000" y="6629400"/>
            <a:ext cx="114300" cy="114300"/>
            <a:chOff x="0" y="0"/>
            <a:chExt cx="152400" cy="1524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2571750" y="6553200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Data cleaning typically takes 60-80% of an analyst's time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Ethical Issues in Data Analytics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32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Responsible Data Use in Information Systems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5048250" cy="2000250"/>
            <a:chOff x="0" y="0"/>
            <a:chExt cx="6731000" cy="2667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731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6731000">
                  <a:moveTo>
                    <a:pt x="266700" y="0"/>
                  </a:moveTo>
                  <a:lnTo>
                    <a:pt x="6464300" y="0"/>
                  </a:lnTo>
                  <a:cubicBezTo>
                    <a:pt x="6611594" y="0"/>
                    <a:pt x="6731000" y="119406"/>
                    <a:pt x="6731000" y="266700"/>
                  </a:cubicBezTo>
                  <a:lnTo>
                    <a:pt x="6731000" y="2400300"/>
                  </a:lnTo>
                  <a:cubicBezTo>
                    <a:pt x="6731000" y="2547594"/>
                    <a:pt x="6611594" y="2667000"/>
                    <a:pt x="6464300" y="2667000"/>
                  </a:cubicBezTo>
                  <a:lnTo>
                    <a:pt x="266700" y="2667000"/>
                  </a:lnTo>
                  <a:cubicBezTo>
                    <a:pt x="119406" y="2667000"/>
                    <a:pt x="0" y="2547594"/>
                    <a:pt x="0" y="2400300"/>
                  </a:cubicBezTo>
                  <a:lnTo>
                    <a:pt x="0" y="266700"/>
                  </a:lnTo>
                  <a:cubicBezTo>
                    <a:pt x="0" y="119406"/>
                    <a:pt x="119406" y="0"/>
                    <a:pt x="2667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1333500" y="2343150"/>
            <a:ext cx="4667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Privacy</a:t>
            </a:r>
          </a:p>
        </p:txBody>
      </p:sp>
      <p:sp>
        <p:nvSpPr>
          <p:cNvPr name="AutoShape 11" id="11"/>
          <p:cNvSpPr/>
          <p:nvPr/>
        </p:nvSpPr>
        <p:spPr>
          <a:xfrm>
            <a:off x="1905000" y="2857500"/>
            <a:ext cx="3524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1524000" y="2943225"/>
            <a:ext cx="428625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Protect personal data and ensure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compliance with regulations (GDPR)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6572250" y="2095500"/>
            <a:ext cx="5048250" cy="2000250"/>
            <a:chOff x="0" y="0"/>
            <a:chExt cx="6731000" cy="2667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731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6731000">
                  <a:moveTo>
                    <a:pt x="266700" y="0"/>
                  </a:moveTo>
                  <a:lnTo>
                    <a:pt x="6464300" y="0"/>
                  </a:lnTo>
                  <a:cubicBezTo>
                    <a:pt x="6611594" y="0"/>
                    <a:pt x="6731000" y="119406"/>
                    <a:pt x="6731000" y="266700"/>
                  </a:cubicBezTo>
                  <a:lnTo>
                    <a:pt x="6731000" y="2400300"/>
                  </a:lnTo>
                  <a:cubicBezTo>
                    <a:pt x="6731000" y="2547594"/>
                    <a:pt x="6611594" y="2667000"/>
                    <a:pt x="6464300" y="2667000"/>
                  </a:cubicBezTo>
                  <a:lnTo>
                    <a:pt x="266700" y="2667000"/>
                  </a:lnTo>
                  <a:cubicBezTo>
                    <a:pt x="119406" y="2667000"/>
                    <a:pt x="0" y="2547594"/>
                    <a:pt x="0" y="2400300"/>
                  </a:cubicBezTo>
                  <a:lnTo>
                    <a:pt x="0" y="266700"/>
                  </a:lnTo>
                  <a:cubicBezTo>
                    <a:pt x="0" y="119406"/>
                    <a:pt x="119406" y="0"/>
                    <a:pt x="2667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5" id="15"/>
          <p:cNvSpPr txBox="true"/>
          <p:nvPr/>
        </p:nvSpPr>
        <p:spPr>
          <a:xfrm rot="0">
            <a:off x="6762750" y="2343150"/>
            <a:ext cx="4667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Security</a:t>
            </a:r>
          </a:p>
        </p:txBody>
      </p:sp>
      <p:sp>
        <p:nvSpPr>
          <p:cNvPr name="AutoShape 16" id="16"/>
          <p:cNvSpPr/>
          <p:nvPr/>
        </p:nvSpPr>
        <p:spPr>
          <a:xfrm>
            <a:off x="7334250" y="2857500"/>
            <a:ext cx="3524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7" id="17"/>
          <p:cNvSpPr txBox="true"/>
          <p:nvPr/>
        </p:nvSpPr>
        <p:spPr>
          <a:xfrm rot="0">
            <a:off x="6953250" y="2943225"/>
            <a:ext cx="428625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Safeguard data from unauthorized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access and breaches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2001500" y="2095500"/>
            <a:ext cx="5048250" cy="2000250"/>
            <a:chOff x="0" y="0"/>
            <a:chExt cx="6731000" cy="2667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731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6731000">
                  <a:moveTo>
                    <a:pt x="266700" y="0"/>
                  </a:moveTo>
                  <a:lnTo>
                    <a:pt x="6464300" y="0"/>
                  </a:lnTo>
                  <a:cubicBezTo>
                    <a:pt x="6611594" y="0"/>
                    <a:pt x="6731000" y="119406"/>
                    <a:pt x="6731000" y="266700"/>
                  </a:cubicBezTo>
                  <a:lnTo>
                    <a:pt x="6731000" y="2400300"/>
                  </a:lnTo>
                  <a:cubicBezTo>
                    <a:pt x="6731000" y="2547594"/>
                    <a:pt x="6611594" y="2667000"/>
                    <a:pt x="6464300" y="2667000"/>
                  </a:cubicBezTo>
                  <a:lnTo>
                    <a:pt x="266700" y="2667000"/>
                  </a:lnTo>
                  <a:cubicBezTo>
                    <a:pt x="119406" y="2667000"/>
                    <a:pt x="0" y="2547594"/>
                    <a:pt x="0" y="2400300"/>
                  </a:cubicBezTo>
                  <a:lnTo>
                    <a:pt x="0" y="266700"/>
                  </a:lnTo>
                  <a:cubicBezTo>
                    <a:pt x="0" y="119406"/>
                    <a:pt x="119406" y="0"/>
                    <a:pt x="2667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0" id="20"/>
          <p:cNvSpPr txBox="true"/>
          <p:nvPr/>
        </p:nvSpPr>
        <p:spPr>
          <a:xfrm rot="0">
            <a:off x="12192000" y="2343150"/>
            <a:ext cx="4667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Bias</a:t>
            </a:r>
          </a:p>
        </p:txBody>
      </p:sp>
      <p:sp>
        <p:nvSpPr>
          <p:cNvPr name="AutoShape 21" id="21"/>
          <p:cNvSpPr/>
          <p:nvPr/>
        </p:nvSpPr>
        <p:spPr>
          <a:xfrm>
            <a:off x="12763500" y="2857500"/>
            <a:ext cx="3524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2" id="22"/>
          <p:cNvSpPr txBox="true"/>
          <p:nvPr/>
        </p:nvSpPr>
        <p:spPr>
          <a:xfrm rot="0">
            <a:off x="12382500" y="2943225"/>
            <a:ext cx="428625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Avoid discriminatory outcomes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 algorithms and sampling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143000" y="4476750"/>
            <a:ext cx="5048250" cy="2000250"/>
            <a:chOff x="0" y="0"/>
            <a:chExt cx="6731000" cy="2667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6731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6731000">
                  <a:moveTo>
                    <a:pt x="266700" y="0"/>
                  </a:moveTo>
                  <a:lnTo>
                    <a:pt x="6464300" y="0"/>
                  </a:lnTo>
                  <a:cubicBezTo>
                    <a:pt x="6611594" y="0"/>
                    <a:pt x="6731000" y="119406"/>
                    <a:pt x="6731000" y="266700"/>
                  </a:cubicBezTo>
                  <a:lnTo>
                    <a:pt x="6731000" y="2400300"/>
                  </a:lnTo>
                  <a:cubicBezTo>
                    <a:pt x="6731000" y="2547594"/>
                    <a:pt x="6611594" y="2667000"/>
                    <a:pt x="6464300" y="2667000"/>
                  </a:cubicBezTo>
                  <a:lnTo>
                    <a:pt x="266700" y="2667000"/>
                  </a:lnTo>
                  <a:cubicBezTo>
                    <a:pt x="119406" y="2667000"/>
                    <a:pt x="0" y="2547594"/>
                    <a:pt x="0" y="2400300"/>
                  </a:cubicBezTo>
                  <a:lnTo>
                    <a:pt x="0" y="266700"/>
                  </a:lnTo>
                  <a:cubicBezTo>
                    <a:pt x="0" y="119406"/>
                    <a:pt x="119406" y="0"/>
                    <a:pt x="266700" y="0"/>
                  </a:cubicBezTo>
                  <a:close/>
                </a:path>
              </a:pathLst>
            </a:custGeom>
            <a:solidFill>
              <a:srgbClr val="F3F4F6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5" id="25"/>
          <p:cNvSpPr txBox="true"/>
          <p:nvPr/>
        </p:nvSpPr>
        <p:spPr>
          <a:xfrm rot="0">
            <a:off x="1333500" y="4724400"/>
            <a:ext cx="4667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Responsible AI</a:t>
            </a:r>
          </a:p>
        </p:txBody>
      </p:sp>
      <p:sp>
        <p:nvSpPr>
          <p:cNvPr name="AutoShape 26" id="26"/>
          <p:cNvSpPr/>
          <p:nvPr/>
        </p:nvSpPr>
        <p:spPr>
          <a:xfrm>
            <a:off x="1905000" y="5238750"/>
            <a:ext cx="3524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7" id="27"/>
          <p:cNvSpPr txBox="true"/>
          <p:nvPr/>
        </p:nvSpPr>
        <p:spPr>
          <a:xfrm rot="0">
            <a:off x="1524000" y="5324475"/>
            <a:ext cx="428625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Ensure transparency and fairness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 automated decision systems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6572250" y="4476750"/>
            <a:ext cx="5048250" cy="2000250"/>
            <a:chOff x="0" y="0"/>
            <a:chExt cx="6731000" cy="2667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6731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6731000">
                  <a:moveTo>
                    <a:pt x="266700" y="0"/>
                  </a:moveTo>
                  <a:lnTo>
                    <a:pt x="6464300" y="0"/>
                  </a:lnTo>
                  <a:cubicBezTo>
                    <a:pt x="6611594" y="0"/>
                    <a:pt x="6731000" y="119406"/>
                    <a:pt x="6731000" y="266700"/>
                  </a:cubicBezTo>
                  <a:lnTo>
                    <a:pt x="6731000" y="2400300"/>
                  </a:lnTo>
                  <a:cubicBezTo>
                    <a:pt x="6731000" y="2547594"/>
                    <a:pt x="6611594" y="2667000"/>
                    <a:pt x="6464300" y="2667000"/>
                  </a:cubicBezTo>
                  <a:lnTo>
                    <a:pt x="266700" y="2667000"/>
                  </a:lnTo>
                  <a:cubicBezTo>
                    <a:pt x="119406" y="2667000"/>
                    <a:pt x="0" y="2547594"/>
                    <a:pt x="0" y="2400300"/>
                  </a:cubicBezTo>
                  <a:lnTo>
                    <a:pt x="0" y="266700"/>
                  </a:lnTo>
                  <a:cubicBezTo>
                    <a:pt x="0" y="119406"/>
                    <a:pt x="119406" y="0"/>
                    <a:pt x="266700" y="0"/>
                  </a:cubicBezTo>
                  <a:close/>
                </a:path>
              </a:pathLst>
            </a:custGeom>
            <a:solidFill>
              <a:srgbClr val="F3F4F6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30" id="30"/>
          <p:cNvSpPr txBox="true"/>
          <p:nvPr/>
        </p:nvSpPr>
        <p:spPr>
          <a:xfrm rot="0">
            <a:off x="6762750" y="4724400"/>
            <a:ext cx="4667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Ethical Collection</a:t>
            </a:r>
          </a:p>
        </p:txBody>
      </p:sp>
      <p:sp>
        <p:nvSpPr>
          <p:cNvPr name="AutoShape 31" id="31"/>
          <p:cNvSpPr/>
          <p:nvPr/>
        </p:nvSpPr>
        <p:spPr>
          <a:xfrm>
            <a:off x="7334250" y="5238750"/>
            <a:ext cx="3524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2" id="32"/>
          <p:cNvSpPr txBox="true"/>
          <p:nvPr/>
        </p:nvSpPr>
        <p:spPr>
          <a:xfrm rot="0">
            <a:off x="6953250" y="5324475"/>
            <a:ext cx="428625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Obtain informed consent and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data only for stated purposes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2476500" y="7143750"/>
            <a:ext cx="13335000" cy="285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7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1B2A4A"/>
                </a:solidFill>
                <a:latin typeface="Inter"/>
                <a:ea typeface="Inter"/>
                <a:cs typeface="Inter"/>
                <a:sym typeface="Inter"/>
              </a:rPr>
              <a:t>Ethics is not optional — it is a core responsibility of every data professional.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Statistical Decision Making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33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Statistics Supports Evidence-Based Decision Making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76200" cy="1047750"/>
            <a:chOff x="0" y="0"/>
            <a:chExt cx="101600" cy="1397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16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397000"/>
                  </a:lnTo>
                  <a:lnTo>
                    <a:pt x="0" y="1397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428750" y="22098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Business Decisions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28750" y="2543175"/>
            <a:ext cx="7620000" cy="2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A/B testing results to choose the best marketing strategy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143000" y="3429000"/>
            <a:ext cx="76200" cy="1047750"/>
            <a:chOff x="0" y="0"/>
            <a:chExt cx="101600" cy="1397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16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397000"/>
                  </a:lnTo>
                  <a:lnTo>
                    <a:pt x="0" y="1397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428750" y="35433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System Optimization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28750" y="3876675"/>
            <a:ext cx="7620000" cy="2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performance data to decide which server configuration to deploy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143000" y="4762500"/>
            <a:ext cx="76200" cy="1047750"/>
            <a:chOff x="0" y="0"/>
            <a:chExt cx="101600" cy="1397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16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397000"/>
                  </a:lnTo>
                  <a:lnTo>
                    <a:pt x="0" y="1397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428750" y="48768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Risk Management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428750" y="5210175"/>
            <a:ext cx="7620000" cy="2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probability analysis to prioritize security investments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143000" y="6096000"/>
            <a:ext cx="76200" cy="1047750"/>
            <a:chOff x="0" y="0"/>
            <a:chExt cx="101600" cy="1397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16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397000"/>
                  </a:lnTo>
                  <a:lnTo>
                    <a:pt x="0" y="1397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428750" y="6210300"/>
            <a:ext cx="666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Product Development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428750" y="6543675"/>
            <a:ext cx="7620000" cy="2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user feedback analysis to guide feature prioritization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2192000" y="1905000"/>
            <a:ext cx="5238750" cy="4762500"/>
          </a:xfrm>
          <a:custGeom>
            <a:avLst/>
            <a:gdLst/>
            <a:ahLst/>
            <a:cxnLst/>
            <a:rect r="r" b="b" t="t" l="l"/>
            <a:pathLst>
              <a:path h="4762500" w="5238750">
                <a:moveTo>
                  <a:pt x="0" y="0"/>
                </a:moveTo>
                <a:lnTo>
                  <a:pt x="5238750" y="0"/>
                </a:lnTo>
                <a:lnTo>
                  <a:pt x="523875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13335000" y="6780848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Data-Driven Organizations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34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How Leading Companies Use Data Analytics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3048000" cy="2857500"/>
            <a:chOff x="0" y="0"/>
            <a:chExt cx="4064000" cy="381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06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4064000">
                  <a:moveTo>
                    <a:pt x="381000" y="0"/>
                  </a:moveTo>
                  <a:lnTo>
                    <a:pt x="3683000" y="0"/>
                  </a:lnTo>
                  <a:cubicBezTo>
                    <a:pt x="3893420" y="0"/>
                    <a:pt x="4064000" y="170580"/>
                    <a:pt x="4064000" y="381000"/>
                  </a:cubicBezTo>
                  <a:lnTo>
                    <a:pt x="4064000" y="3429000"/>
                  </a:lnTo>
                  <a:cubicBezTo>
                    <a:pt x="4064000" y="3639420"/>
                    <a:pt x="3893420" y="3810000"/>
                    <a:pt x="368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1333500" y="2476500"/>
            <a:ext cx="2667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Google</a:t>
            </a:r>
          </a:p>
        </p:txBody>
      </p:sp>
      <p:sp>
        <p:nvSpPr>
          <p:cNvPr name="AutoShape 11" id="11"/>
          <p:cNvSpPr/>
          <p:nvPr/>
        </p:nvSpPr>
        <p:spPr>
          <a:xfrm>
            <a:off x="1524000" y="3048000"/>
            <a:ext cx="2286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1333500" y="3343275"/>
            <a:ext cx="266700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Search ranking, ad targeting,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user behavior prediction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4476750" y="2095500"/>
            <a:ext cx="3048000" cy="2857500"/>
            <a:chOff x="0" y="0"/>
            <a:chExt cx="4064000" cy="3810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06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4064000">
                  <a:moveTo>
                    <a:pt x="381000" y="0"/>
                  </a:moveTo>
                  <a:lnTo>
                    <a:pt x="3683000" y="0"/>
                  </a:lnTo>
                  <a:cubicBezTo>
                    <a:pt x="3893420" y="0"/>
                    <a:pt x="4064000" y="170580"/>
                    <a:pt x="4064000" y="381000"/>
                  </a:cubicBezTo>
                  <a:lnTo>
                    <a:pt x="4064000" y="3429000"/>
                  </a:lnTo>
                  <a:cubicBezTo>
                    <a:pt x="4064000" y="3639420"/>
                    <a:pt x="3893420" y="3810000"/>
                    <a:pt x="368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3F4F6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5" id="15"/>
          <p:cNvSpPr txBox="true"/>
          <p:nvPr/>
        </p:nvSpPr>
        <p:spPr>
          <a:xfrm rot="0">
            <a:off x="4667250" y="2476500"/>
            <a:ext cx="2667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Netflix</a:t>
            </a:r>
          </a:p>
        </p:txBody>
      </p:sp>
      <p:sp>
        <p:nvSpPr>
          <p:cNvPr name="AutoShape 16" id="16"/>
          <p:cNvSpPr/>
          <p:nvPr/>
        </p:nvSpPr>
        <p:spPr>
          <a:xfrm>
            <a:off x="4857750" y="3048000"/>
            <a:ext cx="2286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7" id="17"/>
          <p:cNvSpPr txBox="true"/>
          <p:nvPr/>
        </p:nvSpPr>
        <p:spPr>
          <a:xfrm rot="0">
            <a:off x="4667250" y="3343275"/>
            <a:ext cx="266700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Content recommendation,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viewing pattern analysis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7810500" y="2095500"/>
            <a:ext cx="3048000" cy="2857500"/>
            <a:chOff x="0" y="0"/>
            <a:chExt cx="4064000" cy="381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406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4064000">
                  <a:moveTo>
                    <a:pt x="381000" y="0"/>
                  </a:moveTo>
                  <a:lnTo>
                    <a:pt x="3683000" y="0"/>
                  </a:lnTo>
                  <a:cubicBezTo>
                    <a:pt x="3893420" y="0"/>
                    <a:pt x="4064000" y="170580"/>
                    <a:pt x="4064000" y="381000"/>
                  </a:cubicBezTo>
                  <a:lnTo>
                    <a:pt x="4064000" y="3429000"/>
                  </a:lnTo>
                  <a:cubicBezTo>
                    <a:pt x="4064000" y="3639420"/>
                    <a:pt x="3893420" y="3810000"/>
                    <a:pt x="368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0" id="20"/>
          <p:cNvSpPr txBox="true"/>
          <p:nvPr/>
        </p:nvSpPr>
        <p:spPr>
          <a:xfrm rot="0">
            <a:off x="8001000" y="2476500"/>
            <a:ext cx="2667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Amazon</a:t>
            </a:r>
          </a:p>
        </p:txBody>
      </p:sp>
      <p:sp>
        <p:nvSpPr>
          <p:cNvPr name="AutoShape 21" id="21"/>
          <p:cNvSpPr/>
          <p:nvPr/>
        </p:nvSpPr>
        <p:spPr>
          <a:xfrm>
            <a:off x="8191500" y="3048000"/>
            <a:ext cx="2286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2" id="22"/>
          <p:cNvSpPr txBox="true"/>
          <p:nvPr/>
        </p:nvSpPr>
        <p:spPr>
          <a:xfrm rot="0">
            <a:off x="8001000" y="3343275"/>
            <a:ext cx="266700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Product recommendation,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demand forecasting, pricing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1144250" y="2095500"/>
            <a:ext cx="3048000" cy="2857500"/>
            <a:chOff x="0" y="0"/>
            <a:chExt cx="4064000" cy="3810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406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4064000">
                  <a:moveTo>
                    <a:pt x="381000" y="0"/>
                  </a:moveTo>
                  <a:lnTo>
                    <a:pt x="3683000" y="0"/>
                  </a:lnTo>
                  <a:cubicBezTo>
                    <a:pt x="3893420" y="0"/>
                    <a:pt x="4064000" y="170580"/>
                    <a:pt x="4064000" y="381000"/>
                  </a:cubicBezTo>
                  <a:lnTo>
                    <a:pt x="4064000" y="3429000"/>
                  </a:lnTo>
                  <a:cubicBezTo>
                    <a:pt x="4064000" y="3639420"/>
                    <a:pt x="3893420" y="3810000"/>
                    <a:pt x="368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F3F4F6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5" id="25"/>
          <p:cNvSpPr txBox="true"/>
          <p:nvPr/>
        </p:nvSpPr>
        <p:spPr>
          <a:xfrm rot="0">
            <a:off x="11334750" y="2476500"/>
            <a:ext cx="2667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Tokopedia</a:t>
            </a:r>
          </a:p>
        </p:txBody>
      </p:sp>
      <p:sp>
        <p:nvSpPr>
          <p:cNvPr name="AutoShape 26" id="26"/>
          <p:cNvSpPr/>
          <p:nvPr/>
        </p:nvSpPr>
        <p:spPr>
          <a:xfrm>
            <a:off x="11525250" y="3048000"/>
            <a:ext cx="2286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7" id="27"/>
          <p:cNvSpPr txBox="true"/>
          <p:nvPr/>
        </p:nvSpPr>
        <p:spPr>
          <a:xfrm rot="0">
            <a:off x="11334750" y="3343275"/>
            <a:ext cx="266700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Seller analytics, fraud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detection, personalization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14478000" y="2095500"/>
            <a:ext cx="3048000" cy="2857500"/>
            <a:chOff x="0" y="0"/>
            <a:chExt cx="4064000" cy="3810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4064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4064000">
                  <a:moveTo>
                    <a:pt x="381000" y="0"/>
                  </a:moveTo>
                  <a:lnTo>
                    <a:pt x="3683000" y="0"/>
                  </a:lnTo>
                  <a:cubicBezTo>
                    <a:pt x="3893420" y="0"/>
                    <a:pt x="4064000" y="170580"/>
                    <a:pt x="4064000" y="381000"/>
                  </a:cubicBezTo>
                  <a:lnTo>
                    <a:pt x="4064000" y="3429000"/>
                  </a:lnTo>
                  <a:cubicBezTo>
                    <a:pt x="4064000" y="3639420"/>
                    <a:pt x="3893420" y="3810000"/>
                    <a:pt x="3683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30" id="30"/>
          <p:cNvSpPr txBox="true"/>
          <p:nvPr/>
        </p:nvSpPr>
        <p:spPr>
          <a:xfrm rot="0">
            <a:off x="14668500" y="2476500"/>
            <a:ext cx="2667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Shopee</a:t>
            </a:r>
          </a:p>
        </p:txBody>
      </p:sp>
      <p:sp>
        <p:nvSpPr>
          <p:cNvPr name="AutoShape 31" id="31"/>
          <p:cNvSpPr/>
          <p:nvPr/>
        </p:nvSpPr>
        <p:spPr>
          <a:xfrm>
            <a:off x="14859000" y="3048000"/>
            <a:ext cx="228600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2" id="32"/>
          <p:cNvSpPr txBox="true"/>
          <p:nvPr/>
        </p:nvSpPr>
        <p:spPr>
          <a:xfrm rot="0">
            <a:off x="14668500" y="3343275"/>
            <a:ext cx="266700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Customer segmentation,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promotion optimization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2476500" y="5619750"/>
            <a:ext cx="13335000" cy="285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7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Every successful digital company is fundamentally a data-driven organization.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Information Systems Development Lifecycle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35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Statistics Supports Every Phase of IS Development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52500" y="2095500"/>
            <a:ext cx="2952750" cy="3333750"/>
            <a:chOff x="0" y="0"/>
            <a:chExt cx="3937000" cy="4445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937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3937000">
                  <a:moveTo>
                    <a:pt x="393700" y="0"/>
                  </a:moveTo>
                  <a:lnTo>
                    <a:pt x="3543300" y="0"/>
                  </a:lnTo>
                  <a:cubicBezTo>
                    <a:pt x="3760734" y="0"/>
                    <a:pt x="3937000" y="176265"/>
                    <a:pt x="3937000" y="393700"/>
                  </a:cubicBezTo>
                  <a:lnTo>
                    <a:pt x="3937000" y="4051300"/>
                  </a:lnTo>
                  <a:cubicBezTo>
                    <a:pt x="3937000" y="4268734"/>
                    <a:pt x="3760734" y="4445000"/>
                    <a:pt x="3543300" y="4445000"/>
                  </a:cubicBezTo>
                  <a:lnTo>
                    <a:pt x="393700" y="4445000"/>
                  </a:lnTo>
                  <a:cubicBezTo>
                    <a:pt x="176265" y="4445000"/>
                    <a:pt x="0" y="4268734"/>
                    <a:pt x="0" y="4051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143000" y="2486025"/>
            <a:ext cx="25717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Planning</a:t>
            </a:r>
          </a:p>
        </p:txBody>
      </p:sp>
      <p:sp>
        <p:nvSpPr>
          <p:cNvPr name="AutoShape 11" id="11"/>
          <p:cNvSpPr/>
          <p:nvPr/>
        </p:nvSpPr>
        <p:spPr>
          <a:xfrm>
            <a:off x="1333500" y="3048000"/>
            <a:ext cx="219075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1143000" y="3400425"/>
            <a:ext cx="2571750" cy="80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descriptive statistics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to analyze requirements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and user needs</a:t>
            </a:r>
          </a:p>
        </p:txBody>
      </p:sp>
      <p:sp>
        <p:nvSpPr>
          <p:cNvPr name="AutoShape 13" id="13"/>
          <p:cNvSpPr/>
          <p:nvPr/>
        </p:nvSpPr>
        <p:spPr>
          <a:xfrm>
            <a:off x="3905250" y="3762375"/>
            <a:ext cx="3810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14" id="14"/>
          <p:cNvGrpSpPr/>
          <p:nvPr/>
        </p:nvGrpSpPr>
        <p:grpSpPr>
          <a:xfrm rot="0">
            <a:off x="4286250" y="2095500"/>
            <a:ext cx="2952750" cy="3333750"/>
            <a:chOff x="0" y="0"/>
            <a:chExt cx="3937000" cy="4445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3937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3937000">
                  <a:moveTo>
                    <a:pt x="393700" y="0"/>
                  </a:moveTo>
                  <a:lnTo>
                    <a:pt x="3543300" y="0"/>
                  </a:lnTo>
                  <a:cubicBezTo>
                    <a:pt x="3760734" y="0"/>
                    <a:pt x="3937000" y="176265"/>
                    <a:pt x="3937000" y="393700"/>
                  </a:cubicBezTo>
                  <a:lnTo>
                    <a:pt x="3937000" y="4051300"/>
                  </a:lnTo>
                  <a:cubicBezTo>
                    <a:pt x="3937000" y="4268734"/>
                    <a:pt x="3760734" y="4445000"/>
                    <a:pt x="3543300" y="4445000"/>
                  </a:cubicBezTo>
                  <a:lnTo>
                    <a:pt x="393700" y="4445000"/>
                  </a:lnTo>
                  <a:cubicBezTo>
                    <a:pt x="176265" y="4445000"/>
                    <a:pt x="0" y="4268734"/>
                    <a:pt x="0" y="4051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4476750" y="2486025"/>
            <a:ext cx="25717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Development</a:t>
            </a:r>
          </a:p>
        </p:txBody>
      </p:sp>
      <p:sp>
        <p:nvSpPr>
          <p:cNvPr name="AutoShape 17" id="17"/>
          <p:cNvSpPr/>
          <p:nvPr/>
        </p:nvSpPr>
        <p:spPr>
          <a:xfrm>
            <a:off x="4667250" y="3048000"/>
            <a:ext cx="219075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8" id="18"/>
          <p:cNvSpPr txBox="true"/>
          <p:nvPr/>
        </p:nvSpPr>
        <p:spPr>
          <a:xfrm rot="0">
            <a:off x="4476750" y="3400425"/>
            <a:ext cx="2571750" cy="80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Apply sampling to test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prototypes with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representative users</a:t>
            </a:r>
          </a:p>
        </p:txBody>
      </p:sp>
      <p:sp>
        <p:nvSpPr>
          <p:cNvPr name="AutoShape 19" id="19"/>
          <p:cNvSpPr/>
          <p:nvPr/>
        </p:nvSpPr>
        <p:spPr>
          <a:xfrm>
            <a:off x="7239000" y="3762375"/>
            <a:ext cx="3810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20" id="20"/>
          <p:cNvGrpSpPr/>
          <p:nvPr/>
        </p:nvGrpSpPr>
        <p:grpSpPr>
          <a:xfrm rot="0">
            <a:off x="7620000" y="2095500"/>
            <a:ext cx="2952750" cy="3333750"/>
            <a:chOff x="0" y="0"/>
            <a:chExt cx="3937000" cy="4445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937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3937000">
                  <a:moveTo>
                    <a:pt x="393700" y="0"/>
                  </a:moveTo>
                  <a:lnTo>
                    <a:pt x="3543300" y="0"/>
                  </a:lnTo>
                  <a:cubicBezTo>
                    <a:pt x="3760734" y="0"/>
                    <a:pt x="3937000" y="176265"/>
                    <a:pt x="3937000" y="393700"/>
                  </a:cubicBezTo>
                  <a:lnTo>
                    <a:pt x="3937000" y="4051300"/>
                  </a:lnTo>
                  <a:cubicBezTo>
                    <a:pt x="3937000" y="4268734"/>
                    <a:pt x="3760734" y="4445000"/>
                    <a:pt x="3543300" y="4445000"/>
                  </a:cubicBezTo>
                  <a:lnTo>
                    <a:pt x="393700" y="4445000"/>
                  </a:lnTo>
                  <a:cubicBezTo>
                    <a:pt x="176265" y="4445000"/>
                    <a:pt x="0" y="4268734"/>
                    <a:pt x="0" y="4051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7810500" y="2486025"/>
            <a:ext cx="25717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Testing</a:t>
            </a:r>
          </a:p>
        </p:txBody>
      </p:sp>
      <p:sp>
        <p:nvSpPr>
          <p:cNvPr name="AutoShape 23" id="23"/>
          <p:cNvSpPr/>
          <p:nvPr/>
        </p:nvSpPr>
        <p:spPr>
          <a:xfrm>
            <a:off x="8001000" y="3048000"/>
            <a:ext cx="2190750" cy="0"/>
          </a:xfrm>
          <a:prstGeom prst="line">
            <a:avLst/>
          </a:prstGeom>
          <a:ln cap="rnd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4" id="24"/>
          <p:cNvSpPr txBox="true"/>
          <p:nvPr/>
        </p:nvSpPr>
        <p:spPr>
          <a:xfrm rot="0">
            <a:off x="7810500" y="3400425"/>
            <a:ext cx="2571750" cy="80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Use hypothesis testing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to validate system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performance</a:t>
            </a:r>
          </a:p>
        </p:txBody>
      </p:sp>
      <p:sp>
        <p:nvSpPr>
          <p:cNvPr name="AutoShape 25" id="25"/>
          <p:cNvSpPr/>
          <p:nvPr/>
        </p:nvSpPr>
        <p:spPr>
          <a:xfrm>
            <a:off x="10572750" y="3762375"/>
            <a:ext cx="3810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26" id="26"/>
          <p:cNvGrpSpPr/>
          <p:nvPr/>
        </p:nvGrpSpPr>
        <p:grpSpPr>
          <a:xfrm rot="0">
            <a:off x="10953750" y="2095500"/>
            <a:ext cx="2952750" cy="3333750"/>
            <a:chOff x="0" y="0"/>
            <a:chExt cx="3937000" cy="4445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3937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3937000">
                  <a:moveTo>
                    <a:pt x="393700" y="0"/>
                  </a:moveTo>
                  <a:lnTo>
                    <a:pt x="3543300" y="0"/>
                  </a:lnTo>
                  <a:cubicBezTo>
                    <a:pt x="3760734" y="0"/>
                    <a:pt x="3937000" y="176265"/>
                    <a:pt x="3937000" y="393700"/>
                  </a:cubicBezTo>
                  <a:lnTo>
                    <a:pt x="3937000" y="4051300"/>
                  </a:lnTo>
                  <a:cubicBezTo>
                    <a:pt x="3937000" y="4268734"/>
                    <a:pt x="3760734" y="4445000"/>
                    <a:pt x="3543300" y="4445000"/>
                  </a:cubicBezTo>
                  <a:lnTo>
                    <a:pt x="393700" y="4445000"/>
                  </a:lnTo>
                  <a:cubicBezTo>
                    <a:pt x="176265" y="4445000"/>
                    <a:pt x="0" y="4268734"/>
                    <a:pt x="0" y="4051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11144250" y="2486025"/>
            <a:ext cx="25717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Evaluation</a:t>
            </a:r>
          </a:p>
        </p:txBody>
      </p:sp>
      <p:sp>
        <p:nvSpPr>
          <p:cNvPr name="AutoShape 29" id="29"/>
          <p:cNvSpPr/>
          <p:nvPr/>
        </p:nvSpPr>
        <p:spPr>
          <a:xfrm>
            <a:off x="11334750" y="3048000"/>
            <a:ext cx="219075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0" id="30"/>
          <p:cNvSpPr txBox="true"/>
          <p:nvPr/>
        </p:nvSpPr>
        <p:spPr>
          <a:xfrm rot="0">
            <a:off x="11144250" y="3400425"/>
            <a:ext cx="2571750" cy="80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Apply ANOVA to compare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system versions and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user satisfaction</a:t>
            </a:r>
          </a:p>
        </p:txBody>
      </p:sp>
      <p:sp>
        <p:nvSpPr>
          <p:cNvPr name="AutoShape 31" id="31"/>
          <p:cNvSpPr/>
          <p:nvPr/>
        </p:nvSpPr>
        <p:spPr>
          <a:xfrm>
            <a:off x="13906500" y="3762375"/>
            <a:ext cx="3810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32" id="32"/>
          <p:cNvGrpSpPr/>
          <p:nvPr/>
        </p:nvGrpSpPr>
        <p:grpSpPr>
          <a:xfrm rot="0">
            <a:off x="14287500" y="2095500"/>
            <a:ext cx="2952750" cy="3333750"/>
            <a:chOff x="0" y="0"/>
            <a:chExt cx="3937000" cy="44450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3937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3937000">
                  <a:moveTo>
                    <a:pt x="393700" y="0"/>
                  </a:moveTo>
                  <a:lnTo>
                    <a:pt x="3543300" y="0"/>
                  </a:lnTo>
                  <a:cubicBezTo>
                    <a:pt x="3760734" y="0"/>
                    <a:pt x="3937000" y="176265"/>
                    <a:pt x="3937000" y="393700"/>
                  </a:cubicBezTo>
                  <a:lnTo>
                    <a:pt x="3937000" y="4051300"/>
                  </a:lnTo>
                  <a:cubicBezTo>
                    <a:pt x="3937000" y="4268734"/>
                    <a:pt x="3760734" y="4445000"/>
                    <a:pt x="3543300" y="4445000"/>
                  </a:cubicBezTo>
                  <a:lnTo>
                    <a:pt x="393700" y="4445000"/>
                  </a:lnTo>
                  <a:cubicBezTo>
                    <a:pt x="176265" y="4445000"/>
                    <a:pt x="0" y="4268734"/>
                    <a:pt x="0" y="4051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34" id="34"/>
          <p:cNvSpPr txBox="true"/>
          <p:nvPr/>
        </p:nvSpPr>
        <p:spPr>
          <a:xfrm rot="0">
            <a:off x="14478000" y="2486025"/>
            <a:ext cx="25717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Improvement</a:t>
            </a:r>
          </a:p>
        </p:txBody>
      </p:sp>
      <p:sp>
        <p:nvSpPr>
          <p:cNvPr name="AutoShape 35" id="35"/>
          <p:cNvSpPr/>
          <p:nvPr/>
        </p:nvSpPr>
        <p:spPr>
          <a:xfrm>
            <a:off x="14668500" y="3048000"/>
            <a:ext cx="2190750" cy="0"/>
          </a:xfrm>
          <a:prstGeom prst="line">
            <a:avLst/>
          </a:prstGeom>
          <a:ln cap="rnd" w="19050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6" id="36"/>
          <p:cNvSpPr txBox="true"/>
          <p:nvPr/>
        </p:nvSpPr>
        <p:spPr>
          <a:xfrm rot="0">
            <a:off x="14478000" y="3400425"/>
            <a:ext cx="2571750" cy="80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regression to predict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future performance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and plan upgrades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2476500" y="60960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Statistical thinking is embedded in every stage of the systems development lifecycle.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Decision Support Systems (DSS)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36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How Statistics Powers DSS and Business Intelligence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43000" y="1771650"/>
            <a:ext cx="8572500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 Decision Support System uses data, models, and analytics</a:t>
            </a:r>
          </a:p>
          <a:p>
            <a:pPr algn="l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to help managers make better decisions under uncertainty.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143000" y="3048000"/>
            <a:ext cx="3810000" cy="666750"/>
            <a:chOff x="0" y="0"/>
            <a:chExt cx="5080000" cy="889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08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5080000">
                  <a:moveTo>
                    <a:pt x="88900" y="0"/>
                  </a:moveTo>
                  <a:lnTo>
                    <a:pt x="4991100" y="0"/>
                  </a:lnTo>
                  <a:cubicBezTo>
                    <a:pt x="5040198" y="0"/>
                    <a:pt x="5080000" y="39802"/>
                    <a:pt x="5080000" y="88900"/>
                  </a:cubicBezTo>
                  <a:lnTo>
                    <a:pt x="5080000" y="800100"/>
                  </a:lnTo>
                  <a:cubicBezTo>
                    <a:pt x="5080000" y="849198"/>
                    <a:pt x="5040198" y="889000"/>
                    <a:pt x="4991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5080000" cy="92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Data Collection</a:t>
              </a:r>
            </a:p>
          </p:txBody>
        </p:sp>
      </p:grpSp>
      <p:sp>
        <p:nvSpPr>
          <p:cNvPr name="AutoShape 12" id="12"/>
          <p:cNvSpPr/>
          <p:nvPr/>
        </p:nvSpPr>
        <p:spPr>
          <a:xfrm>
            <a:off x="4953000" y="3381375"/>
            <a:ext cx="3810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13" id="13"/>
          <p:cNvGrpSpPr/>
          <p:nvPr/>
        </p:nvGrpSpPr>
        <p:grpSpPr>
          <a:xfrm rot="0">
            <a:off x="5334000" y="3048000"/>
            <a:ext cx="3810000" cy="666750"/>
            <a:chOff x="0" y="0"/>
            <a:chExt cx="5080000" cy="889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508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5080000">
                  <a:moveTo>
                    <a:pt x="88900" y="0"/>
                  </a:moveTo>
                  <a:lnTo>
                    <a:pt x="4991100" y="0"/>
                  </a:lnTo>
                  <a:cubicBezTo>
                    <a:pt x="5040198" y="0"/>
                    <a:pt x="5080000" y="39802"/>
                    <a:pt x="5080000" y="88900"/>
                  </a:cubicBezTo>
                  <a:lnTo>
                    <a:pt x="5080000" y="800100"/>
                  </a:lnTo>
                  <a:cubicBezTo>
                    <a:pt x="5080000" y="849198"/>
                    <a:pt x="5040198" y="889000"/>
                    <a:pt x="4991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5080000" cy="92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Statistical Analysis</a:t>
              </a:r>
            </a:p>
          </p:txBody>
        </p:sp>
      </p:grpSp>
      <p:sp>
        <p:nvSpPr>
          <p:cNvPr name="AutoShape 16" id="16"/>
          <p:cNvSpPr/>
          <p:nvPr/>
        </p:nvSpPr>
        <p:spPr>
          <a:xfrm>
            <a:off x="9144000" y="3381375"/>
            <a:ext cx="3810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17" id="17"/>
          <p:cNvGrpSpPr/>
          <p:nvPr/>
        </p:nvGrpSpPr>
        <p:grpSpPr>
          <a:xfrm rot="0">
            <a:off x="9525000" y="3048000"/>
            <a:ext cx="3810000" cy="666750"/>
            <a:chOff x="0" y="0"/>
            <a:chExt cx="5080000" cy="889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508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5080000">
                  <a:moveTo>
                    <a:pt x="88900" y="0"/>
                  </a:moveTo>
                  <a:lnTo>
                    <a:pt x="4991100" y="0"/>
                  </a:lnTo>
                  <a:cubicBezTo>
                    <a:pt x="5040198" y="0"/>
                    <a:pt x="5080000" y="39802"/>
                    <a:pt x="5080000" y="88900"/>
                  </a:cubicBezTo>
                  <a:lnTo>
                    <a:pt x="5080000" y="800100"/>
                  </a:lnTo>
                  <a:cubicBezTo>
                    <a:pt x="5080000" y="849198"/>
                    <a:pt x="5040198" y="889000"/>
                    <a:pt x="4991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5080000" cy="92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Model Building</a:t>
              </a:r>
            </a:p>
          </p:txBody>
        </p:sp>
      </p:grpSp>
      <p:sp>
        <p:nvSpPr>
          <p:cNvPr name="AutoShape 20" id="20"/>
          <p:cNvSpPr/>
          <p:nvPr/>
        </p:nvSpPr>
        <p:spPr>
          <a:xfrm>
            <a:off x="13335000" y="3381375"/>
            <a:ext cx="38100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21" id="21"/>
          <p:cNvGrpSpPr/>
          <p:nvPr/>
        </p:nvGrpSpPr>
        <p:grpSpPr>
          <a:xfrm rot="0">
            <a:off x="13716000" y="3048000"/>
            <a:ext cx="3810000" cy="666750"/>
            <a:chOff x="0" y="0"/>
            <a:chExt cx="5080000" cy="889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508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5080000">
                  <a:moveTo>
                    <a:pt x="88900" y="0"/>
                  </a:moveTo>
                  <a:lnTo>
                    <a:pt x="4991100" y="0"/>
                  </a:lnTo>
                  <a:cubicBezTo>
                    <a:pt x="5040198" y="0"/>
                    <a:pt x="5080000" y="39802"/>
                    <a:pt x="5080000" y="88900"/>
                  </a:cubicBezTo>
                  <a:lnTo>
                    <a:pt x="5080000" y="800100"/>
                  </a:lnTo>
                  <a:cubicBezTo>
                    <a:pt x="5080000" y="849198"/>
                    <a:pt x="5040198" y="889000"/>
                    <a:pt x="4991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38100"/>
              <a:ext cx="5080000" cy="92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Decision Output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1333500" y="4438650"/>
            <a:ext cx="114300" cy="114300"/>
            <a:chOff x="0" y="0"/>
            <a:chExt cx="152400" cy="1524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1619250" y="4362450"/>
            <a:ext cx="952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Inventory management systems using demand forecasting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1333500" y="4914900"/>
            <a:ext cx="114300" cy="114300"/>
            <a:chOff x="0" y="0"/>
            <a:chExt cx="152400" cy="1524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9" id="29"/>
          <p:cNvSpPr txBox="true"/>
          <p:nvPr/>
        </p:nvSpPr>
        <p:spPr>
          <a:xfrm rot="0">
            <a:off x="1619250" y="4838700"/>
            <a:ext cx="952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Credit scoring models using logistic regression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1333500" y="5391150"/>
            <a:ext cx="114300" cy="114300"/>
            <a:chOff x="0" y="0"/>
            <a:chExt cx="152400" cy="1524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1619250" y="5314950"/>
            <a:ext cx="952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Healthcare diagnostics using probability analysis</a:t>
            </a:r>
          </a:p>
        </p:txBody>
      </p:sp>
      <p:grpSp>
        <p:nvGrpSpPr>
          <p:cNvPr name="Group 33" id="33"/>
          <p:cNvGrpSpPr/>
          <p:nvPr/>
        </p:nvGrpSpPr>
        <p:grpSpPr>
          <a:xfrm rot="0">
            <a:off x="1333500" y="5867400"/>
            <a:ext cx="114300" cy="114300"/>
            <a:chOff x="0" y="0"/>
            <a:chExt cx="152400" cy="1524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35" id="35"/>
          <p:cNvSpPr txBox="true"/>
          <p:nvPr/>
        </p:nvSpPr>
        <p:spPr>
          <a:xfrm rot="0">
            <a:off x="1619250" y="5791200"/>
            <a:ext cx="952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Marketing mix optimization using regression models</a:t>
            </a:r>
          </a:p>
        </p:txBody>
      </p:sp>
      <p:sp>
        <p:nvSpPr>
          <p:cNvPr name="Freeform 36" id="36"/>
          <p:cNvSpPr/>
          <p:nvPr/>
        </p:nvSpPr>
        <p:spPr>
          <a:xfrm flipH="false" flipV="false" rot="0">
            <a:off x="12858750" y="4177665"/>
            <a:ext cx="4762500" cy="3810000"/>
          </a:xfrm>
          <a:custGeom>
            <a:avLst/>
            <a:gdLst/>
            <a:ahLst/>
            <a:cxnLst/>
            <a:rect r="r" b="b" t="t" l="l"/>
            <a:pathLst>
              <a:path h="3810000" w="4762500">
                <a:moveTo>
                  <a:pt x="0" y="0"/>
                </a:moveTo>
                <a:lnTo>
                  <a:pt x="4762500" y="0"/>
                </a:lnTo>
                <a:lnTo>
                  <a:pt x="4762500" y="3810000"/>
                </a:lnTo>
                <a:lnTo>
                  <a:pt x="0" y="381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7" id="37"/>
          <p:cNvSpPr txBox="true"/>
          <p:nvPr/>
        </p:nvSpPr>
        <p:spPr>
          <a:xfrm rot="0">
            <a:off x="13716000" y="8197215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Predictive Analytics Overview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37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Using Data to Predict the Future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4000500" cy="1809750"/>
            <a:chOff x="0" y="0"/>
            <a:chExt cx="5334000" cy="2413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1333500" y="237172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Recommendation Systems</a:t>
            </a:r>
          </a:p>
        </p:txBody>
      </p:sp>
      <p:sp>
        <p:nvSpPr>
          <p:cNvPr name="AutoShape 11" id="11"/>
          <p:cNvSpPr/>
          <p:nvPr/>
        </p:nvSpPr>
        <p:spPr>
          <a:xfrm>
            <a:off x="1619250" y="2857500"/>
            <a:ext cx="30480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1333500" y="2943225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Predict what users want to see,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buy, or interact with next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5524500" y="2095500"/>
            <a:ext cx="4000500" cy="1809750"/>
            <a:chOff x="0" y="0"/>
            <a:chExt cx="5334000" cy="2413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5" id="15"/>
          <p:cNvSpPr txBox="true"/>
          <p:nvPr/>
        </p:nvSpPr>
        <p:spPr>
          <a:xfrm rot="0">
            <a:off x="5715000" y="237172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Forecasting</a:t>
            </a:r>
          </a:p>
        </p:txBody>
      </p:sp>
      <p:sp>
        <p:nvSpPr>
          <p:cNvPr name="AutoShape 16" id="16"/>
          <p:cNvSpPr/>
          <p:nvPr/>
        </p:nvSpPr>
        <p:spPr>
          <a:xfrm>
            <a:off x="6000750" y="2857500"/>
            <a:ext cx="30480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7" id="17"/>
          <p:cNvSpPr txBox="true"/>
          <p:nvPr/>
        </p:nvSpPr>
        <p:spPr>
          <a:xfrm rot="0">
            <a:off x="5715000" y="2943225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Predict future trends in sales,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traffic, or system demand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143000" y="4286250"/>
            <a:ext cx="4000500" cy="1809750"/>
            <a:chOff x="0" y="0"/>
            <a:chExt cx="5334000" cy="2413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0" id="20"/>
          <p:cNvSpPr txBox="true"/>
          <p:nvPr/>
        </p:nvSpPr>
        <p:spPr>
          <a:xfrm rot="0">
            <a:off x="1333500" y="456247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Risk Prediction</a:t>
            </a:r>
          </a:p>
        </p:txBody>
      </p:sp>
      <p:sp>
        <p:nvSpPr>
          <p:cNvPr name="AutoShape 21" id="21"/>
          <p:cNvSpPr/>
          <p:nvPr/>
        </p:nvSpPr>
        <p:spPr>
          <a:xfrm>
            <a:off x="1619250" y="5048250"/>
            <a:ext cx="30480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2" id="22"/>
          <p:cNvSpPr txBox="true"/>
          <p:nvPr/>
        </p:nvSpPr>
        <p:spPr>
          <a:xfrm rot="0">
            <a:off x="1333500" y="5133975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Estimate probability of security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breaches or system failures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5524500" y="4286250"/>
            <a:ext cx="4000500" cy="1809750"/>
            <a:chOff x="0" y="0"/>
            <a:chExt cx="5334000" cy="2413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5" id="25"/>
          <p:cNvSpPr txBox="true"/>
          <p:nvPr/>
        </p:nvSpPr>
        <p:spPr>
          <a:xfrm rot="0">
            <a:off x="5715000" y="4562475"/>
            <a:ext cx="3619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User Behavior</a:t>
            </a:r>
          </a:p>
        </p:txBody>
      </p:sp>
      <p:sp>
        <p:nvSpPr>
          <p:cNvPr name="AutoShape 26" id="26"/>
          <p:cNvSpPr/>
          <p:nvPr/>
        </p:nvSpPr>
        <p:spPr>
          <a:xfrm>
            <a:off x="6000750" y="5048250"/>
            <a:ext cx="30480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7" id="27"/>
          <p:cNvSpPr txBox="true"/>
          <p:nvPr/>
        </p:nvSpPr>
        <p:spPr>
          <a:xfrm rot="0">
            <a:off x="5715000" y="5133975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Predict churn, engagement,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and conversion patterns</a:t>
            </a:r>
          </a:p>
        </p:txBody>
      </p:sp>
      <p:sp>
        <p:nvSpPr>
          <p:cNvPr name="Freeform 28" id="28"/>
          <p:cNvSpPr/>
          <p:nvPr/>
        </p:nvSpPr>
        <p:spPr>
          <a:xfrm flipH="false" flipV="false" rot="0">
            <a:off x="11239500" y="1905000"/>
            <a:ext cx="6191250" cy="4762500"/>
          </a:xfrm>
          <a:custGeom>
            <a:avLst/>
            <a:gdLst/>
            <a:ahLst/>
            <a:cxnLst/>
            <a:rect r="r" b="b" t="t" l="l"/>
            <a:pathLst>
              <a:path h="4762500" w="6191250">
                <a:moveTo>
                  <a:pt x="0" y="0"/>
                </a:moveTo>
                <a:lnTo>
                  <a:pt x="6191250" y="0"/>
                </a:lnTo>
                <a:lnTo>
                  <a:pt x="619125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13620750" y="699135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Big Data and Analytics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38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The Role of Statistics in the Big Data Era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4000500" cy="1809750"/>
            <a:chOff x="0" y="0"/>
            <a:chExt cx="5334000" cy="2413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333500" y="2343150"/>
            <a:ext cx="3619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Big Data</a:t>
            </a:r>
          </a:p>
        </p:txBody>
      </p:sp>
      <p:sp>
        <p:nvSpPr>
          <p:cNvPr name="AutoShape 11" id="11"/>
          <p:cNvSpPr/>
          <p:nvPr/>
        </p:nvSpPr>
        <p:spPr>
          <a:xfrm>
            <a:off x="1619250" y="2857500"/>
            <a:ext cx="30480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1333500" y="2990850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Statistics helps extract meaningful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patterns from massive datasets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5524500" y="2095500"/>
            <a:ext cx="4000500" cy="1809750"/>
            <a:chOff x="0" y="0"/>
            <a:chExt cx="5334000" cy="2413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5715000" y="2343150"/>
            <a:ext cx="3619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Machine Learning</a:t>
            </a:r>
          </a:p>
        </p:txBody>
      </p:sp>
      <p:sp>
        <p:nvSpPr>
          <p:cNvPr name="AutoShape 16" id="16"/>
          <p:cNvSpPr/>
          <p:nvPr/>
        </p:nvSpPr>
        <p:spPr>
          <a:xfrm>
            <a:off x="6000750" y="2857500"/>
            <a:ext cx="30480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7" id="17"/>
          <p:cNvSpPr txBox="true"/>
          <p:nvPr/>
        </p:nvSpPr>
        <p:spPr>
          <a:xfrm rot="0">
            <a:off x="5715000" y="2990850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Statistical foundations power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classification and prediction models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143000" y="4286250"/>
            <a:ext cx="4000500" cy="1809750"/>
            <a:chOff x="0" y="0"/>
            <a:chExt cx="5334000" cy="2413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F3F4F6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333500" y="4533900"/>
            <a:ext cx="3619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AI Systems</a:t>
            </a:r>
          </a:p>
        </p:txBody>
      </p:sp>
      <p:sp>
        <p:nvSpPr>
          <p:cNvPr name="AutoShape 21" id="21"/>
          <p:cNvSpPr/>
          <p:nvPr/>
        </p:nvSpPr>
        <p:spPr>
          <a:xfrm>
            <a:off x="1619250" y="5048250"/>
            <a:ext cx="30480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2" id="22"/>
          <p:cNvSpPr txBox="true"/>
          <p:nvPr/>
        </p:nvSpPr>
        <p:spPr>
          <a:xfrm rot="0">
            <a:off x="1333500" y="5181600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Probability and inference enable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intelligent automated decisions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5524500" y="4286250"/>
            <a:ext cx="4000500" cy="1809750"/>
            <a:chOff x="0" y="0"/>
            <a:chExt cx="5334000" cy="2413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5334000" cy="2413000"/>
            </a:xfrm>
            <a:custGeom>
              <a:avLst/>
              <a:gdLst/>
              <a:ahLst/>
              <a:cxnLst/>
              <a:rect r="r" b="b" t="t" l="l"/>
              <a:pathLst>
                <a:path h="2413000" w="5334000">
                  <a:moveTo>
                    <a:pt x="241300" y="0"/>
                  </a:moveTo>
                  <a:lnTo>
                    <a:pt x="5092700" y="0"/>
                  </a:lnTo>
                  <a:cubicBezTo>
                    <a:pt x="5225966" y="0"/>
                    <a:pt x="5334000" y="108034"/>
                    <a:pt x="5334000" y="241300"/>
                  </a:cubicBezTo>
                  <a:lnTo>
                    <a:pt x="5334000" y="2171700"/>
                  </a:lnTo>
                  <a:cubicBezTo>
                    <a:pt x="5334000" y="2304966"/>
                    <a:pt x="5225966" y="2413000"/>
                    <a:pt x="5092700" y="2413000"/>
                  </a:cubicBezTo>
                  <a:lnTo>
                    <a:pt x="241300" y="2413000"/>
                  </a:lnTo>
                  <a:cubicBezTo>
                    <a:pt x="108034" y="2413000"/>
                    <a:pt x="0" y="2304966"/>
                    <a:pt x="0" y="2171700"/>
                  </a:cubicBezTo>
                  <a:lnTo>
                    <a:pt x="0" y="241300"/>
                  </a:lnTo>
                  <a:cubicBezTo>
                    <a:pt x="0" y="108034"/>
                    <a:pt x="108034" y="0"/>
                    <a:pt x="241300" y="0"/>
                  </a:cubicBezTo>
                  <a:close/>
                </a:path>
              </a:pathLst>
            </a:custGeom>
            <a:solidFill>
              <a:srgbClr val="F3F4F6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5715000" y="4533900"/>
            <a:ext cx="3619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Analytics Platforms</a:t>
            </a:r>
          </a:p>
        </p:txBody>
      </p:sp>
      <p:sp>
        <p:nvSpPr>
          <p:cNvPr name="AutoShape 26" id="26"/>
          <p:cNvSpPr/>
          <p:nvPr/>
        </p:nvSpPr>
        <p:spPr>
          <a:xfrm>
            <a:off x="6000750" y="5048250"/>
            <a:ext cx="30480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7" id="27"/>
          <p:cNvSpPr txBox="true"/>
          <p:nvPr/>
        </p:nvSpPr>
        <p:spPr>
          <a:xfrm rot="0">
            <a:off x="5715000" y="5181600"/>
            <a:ext cx="3619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Statistical methods are embedded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 tools like Tableau, Power BI, SPSS</a:t>
            </a:r>
          </a:p>
        </p:txBody>
      </p:sp>
      <p:sp>
        <p:nvSpPr>
          <p:cNvPr name="Freeform 28" id="28"/>
          <p:cNvSpPr/>
          <p:nvPr/>
        </p:nvSpPr>
        <p:spPr>
          <a:xfrm flipH="false" flipV="false" rot="0">
            <a:off x="11239500" y="1905000"/>
            <a:ext cx="6191250" cy="4762500"/>
          </a:xfrm>
          <a:custGeom>
            <a:avLst/>
            <a:gdLst/>
            <a:ahLst/>
            <a:cxnLst/>
            <a:rect r="r" b="b" t="t" l="l"/>
            <a:pathLst>
              <a:path h="4762500" w="6191250">
                <a:moveTo>
                  <a:pt x="0" y="0"/>
                </a:moveTo>
                <a:lnTo>
                  <a:pt x="6191250" y="0"/>
                </a:lnTo>
                <a:lnTo>
                  <a:pt x="6191250" y="4762500"/>
                </a:lnTo>
                <a:lnTo>
                  <a:pt x="0" y="4762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13620750" y="6991350"/>
            <a:ext cx="3810000" cy="13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999"/>
              </a:lnSpc>
              <a:spcBef>
                <a:spcPct val="0"/>
              </a:spcBef>
            </a:pPr>
            <a:r>
              <a:rPr lang="en-US" sz="999" strike="noStrike" u="none">
                <a:solidFill>
                  <a:srgbClr val="9CA3AF"/>
                </a:solidFill>
                <a:latin typeface="Inter"/>
                <a:ea typeface="Inter"/>
                <a:cs typeface="Inter"/>
                <a:sym typeface="Inter"/>
              </a:rPr>
              <a:t>Source: Author, Made with Canva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Practical Session Using Excel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39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Hands-On Data Analysis Workflow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00250"/>
            <a:ext cx="5048250" cy="1905000"/>
            <a:chOff x="0" y="0"/>
            <a:chExt cx="6731000" cy="254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731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731000">
                  <a:moveTo>
                    <a:pt x="254000" y="0"/>
                  </a:moveTo>
                  <a:lnTo>
                    <a:pt x="6477000" y="0"/>
                  </a:lnTo>
                  <a:cubicBezTo>
                    <a:pt x="6617281" y="0"/>
                    <a:pt x="6731000" y="113720"/>
                    <a:pt x="6731000" y="254000"/>
                  </a:cubicBezTo>
                  <a:lnTo>
                    <a:pt x="6731000" y="2286000"/>
                  </a:lnTo>
                  <a:cubicBezTo>
                    <a:pt x="6731000" y="2426280"/>
                    <a:pt x="6617281" y="2540000"/>
                    <a:pt x="6477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1333500" y="2276475"/>
            <a:ext cx="46672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Charts &amp; Graphs</a:t>
            </a:r>
          </a:p>
        </p:txBody>
      </p:sp>
      <p:sp>
        <p:nvSpPr>
          <p:cNvPr name="AutoShape 11" id="11"/>
          <p:cNvSpPr/>
          <p:nvPr/>
        </p:nvSpPr>
        <p:spPr>
          <a:xfrm>
            <a:off x="1905000" y="2762250"/>
            <a:ext cx="3524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1524000" y="2943225"/>
            <a:ext cx="428625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Create bar charts, line graphs,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and pie charts from raw data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6572250" y="2000250"/>
            <a:ext cx="5048250" cy="1905000"/>
            <a:chOff x="0" y="0"/>
            <a:chExt cx="6731000" cy="2540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731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731000">
                  <a:moveTo>
                    <a:pt x="254000" y="0"/>
                  </a:moveTo>
                  <a:lnTo>
                    <a:pt x="6477000" y="0"/>
                  </a:lnTo>
                  <a:cubicBezTo>
                    <a:pt x="6617281" y="0"/>
                    <a:pt x="6731000" y="113720"/>
                    <a:pt x="6731000" y="254000"/>
                  </a:cubicBezTo>
                  <a:lnTo>
                    <a:pt x="6731000" y="2286000"/>
                  </a:lnTo>
                  <a:cubicBezTo>
                    <a:pt x="6731000" y="2426280"/>
                    <a:pt x="6617281" y="2540000"/>
                    <a:pt x="6477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15" id="15"/>
          <p:cNvSpPr txBox="true"/>
          <p:nvPr/>
        </p:nvSpPr>
        <p:spPr>
          <a:xfrm rot="0">
            <a:off x="6762750" y="2276475"/>
            <a:ext cx="46672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Pivot Tables</a:t>
            </a:r>
          </a:p>
        </p:txBody>
      </p:sp>
      <p:sp>
        <p:nvSpPr>
          <p:cNvPr name="AutoShape 16" id="16"/>
          <p:cNvSpPr/>
          <p:nvPr/>
        </p:nvSpPr>
        <p:spPr>
          <a:xfrm>
            <a:off x="7334250" y="2762250"/>
            <a:ext cx="3524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7" id="17"/>
          <p:cNvSpPr txBox="true"/>
          <p:nvPr/>
        </p:nvSpPr>
        <p:spPr>
          <a:xfrm rot="0">
            <a:off x="6953250" y="2943225"/>
            <a:ext cx="428625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Summarize and cross-tabulate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large datasets efficiently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2001500" y="2000250"/>
            <a:ext cx="5048250" cy="1905000"/>
            <a:chOff x="0" y="0"/>
            <a:chExt cx="6731000" cy="254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731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731000">
                  <a:moveTo>
                    <a:pt x="254000" y="0"/>
                  </a:moveTo>
                  <a:lnTo>
                    <a:pt x="6477000" y="0"/>
                  </a:lnTo>
                  <a:cubicBezTo>
                    <a:pt x="6617281" y="0"/>
                    <a:pt x="6731000" y="113720"/>
                    <a:pt x="6731000" y="254000"/>
                  </a:cubicBezTo>
                  <a:lnTo>
                    <a:pt x="6731000" y="2286000"/>
                  </a:lnTo>
                  <a:cubicBezTo>
                    <a:pt x="6731000" y="2426280"/>
                    <a:pt x="6617281" y="2540000"/>
                    <a:pt x="6477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E8EDF5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0" id="20"/>
          <p:cNvSpPr txBox="true"/>
          <p:nvPr/>
        </p:nvSpPr>
        <p:spPr>
          <a:xfrm rot="0">
            <a:off x="12192000" y="2276475"/>
            <a:ext cx="46672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Correlation Analysis</a:t>
            </a:r>
          </a:p>
        </p:txBody>
      </p:sp>
      <p:sp>
        <p:nvSpPr>
          <p:cNvPr name="AutoShape 21" id="21"/>
          <p:cNvSpPr/>
          <p:nvPr/>
        </p:nvSpPr>
        <p:spPr>
          <a:xfrm>
            <a:off x="12763500" y="2762250"/>
            <a:ext cx="3524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2" id="22"/>
          <p:cNvSpPr txBox="true"/>
          <p:nvPr/>
        </p:nvSpPr>
        <p:spPr>
          <a:xfrm rot="0">
            <a:off x="12382500" y="2943225"/>
            <a:ext cx="428625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CORREL function to measure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relationships between variables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143000" y="4286250"/>
            <a:ext cx="5048250" cy="1905000"/>
            <a:chOff x="0" y="0"/>
            <a:chExt cx="6731000" cy="2540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6731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731000">
                  <a:moveTo>
                    <a:pt x="254000" y="0"/>
                  </a:moveTo>
                  <a:lnTo>
                    <a:pt x="6477000" y="0"/>
                  </a:lnTo>
                  <a:cubicBezTo>
                    <a:pt x="6617281" y="0"/>
                    <a:pt x="6731000" y="113720"/>
                    <a:pt x="6731000" y="254000"/>
                  </a:cubicBezTo>
                  <a:lnTo>
                    <a:pt x="6731000" y="2286000"/>
                  </a:lnTo>
                  <a:cubicBezTo>
                    <a:pt x="6731000" y="2426280"/>
                    <a:pt x="6617281" y="2540000"/>
                    <a:pt x="6477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F3F4F6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25" id="25"/>
          <p:cNvSpPr txBox="true"/>
          <p:nvPr/>
        </p:nvSpPr>
        <p:spPr>
          <a:xfrm rot="0">
            <a:off x="1333500" y="4562475"/>
            <a:ext cx="46672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ANOVA Testing</a:t>
            </a:r>
          </a:p>
        </p:txBody>
      </p:sp>
      <p:sp>
        <p:nvSpPr>
          <p:cNvPr name="AutoShape 26" id="26"/>
          <p:cNvSpPr/>
          <p:nvPr/>
        </p:nvSpPr>
        <p:spPr>
          <a:xfrm>
            <a:off x="1905000" y="5048250"/>
            <a:ext cx="3524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7" id="27"/>
          <p:cNvSpPr txBox="true"/>
          <p:nvPr/>
        </p:nvSpPr>
        <p:spPr>
          <a:xfrm rot="0">
            <a:off x="1524000" y="5229225"/>
            <a:ext cx="428625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Data Analysis ToolPak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to compare group means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6572250" y="4286250"/>
            <a:ext cx="5048250" cy="1905000"/>
            <a:chOff x="0" y="0"/>
            <a:chExt cx="6731000" cy="2540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6731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731000">
                  <a:moveTo>
                    <a:pt x="254000" y="0"/>
                  </a:moveTo>
                  <a:lnTo>
                    <a:pt x="6477000" y="0"/>
                  </a:lnTo>
                  <a:cubicBezTo>
                    <a:pt x="6617281" y="0"/>
                    <a:pt x="6731000" y="113720"/>
                    <a:pt x="6731000" y="254000"/>
                  </a:cubicBezTo>
                  <a:lnTo>
                    <a:pt x="6731000" y="2286000"/>
                  </a:lnTo>
                  <a:cubicBezTo>
                    <a:pt x="6731000" y="2426280"/>
                    <a:pt x="6617281" y="2540000"/>
                    <a:pt x="6477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F3F4F6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30" id="30"/>
          <p:cNvSpPr txBox="true"/>
          <p:nvPr/>
        </p:nvSpPr>
        <p:spPr>
          <a:xfrm rot="0">
            <a:off x="6762750" y="4562475"/>
            <a:ext cx="46672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Frequency Analysis</a:t>
            </a:r>
          </a:p>
        </p:txBody>
      </p:sp>
      <p:sp>
        <p:nvSpPr>
          <p:cNvPr name="AutoShape 31" id="31"/>
          <p:cNvSpPr/>
          <p:nvPr/>
        </p:nvSpPr>
        <p:spPr>
          <a:xfrm>
            <a:off x="7334250" y="5048250"/>
            <a:ext cx="3524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2" id="32"/>
          <p:cNvSpPr txBox="true"/>
          <p:nvPr/>
        </p:nvSpPr>
        <p:spPr>
          <a:xfrm rot="0">
            <a:off x="6953250" y="5229225"/>
            <a:ext cx="428625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Build frequency tables using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COUNTIF and histograms</a:t>
            </a:r>
          </a:p>
        </p:txBody>
      </p:sp>
      <p:grpSp>
        <p:nvGrpSpPr>
          <p:cNvPr name="Group 33" id="33"/>
          <p:cNvGrpSpPr/>
          <p:nvPr/>
        </p:nvGrpSpPr>
        <p:grpSpPr>
          <a:xfrm rot="0">
            <a:off x="12001500" y="4286250"/>
            <a:ext cx="5048250" cy="1905000"/>
            <a:chOff x="0" y="0"/>
            <a:chExt cx="6731000" cy="25400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6731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731000">
                  <a:moveTo>
                    <a:pt x="254000" y="0"/>
                  </a:moveTo>
                  <a:lnTo>
                    <a:pt x="6477000" y="0"/>
                  </a:lnTo>
                  <a:cubicBezTo>
                    <a:pt x="6617281" y="0"/>
                    <a:pt x="6731000" y="113720"/>
                    <a:pt x="6731000" y="254000"/>
                  </a:cubicBezTo>
                  <a:lnTo>
                    <a:pt x="6731000" y="2286000"/>
                  </a:lnTo>
                  <a:cubicBezTo>
                    <a:pt x="6731000" y="2426280"/>
                    <a:pt x="6617281" y="2540000"/>
                    <a:pt x="6477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F3F4F6"/>
            </a:solidFill>
            <a:ln w="9525" cap="sq">
              <a:solidFill>
                <a:srgbClr val="4A90D9"/>
              </a:solidFill>
              <a:prstDash val="solid"/>
              <a:miter/>
            </a:ln>
          </p:spPr>
        </p:sp>
      </p:grpSp>
      <p:sp>
        <p:nvSpPr>
          <p:cNvPr name="TextBox 35" id="35"/>
          <p:cNvSpPr txBox="true"/>
          <p:nvPr/>
        </p:nvSpPr>
        <p:spPr>
          <a:xfrm rot="0">
            <a:off x="12192000" y="4562475"/>
            <a:ext cx="466725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Dashboard Creation</a:t>
            </a:r>
          </a:p>
        </p:txBody>
      </p:sp>
      <p:sp>
        <p:nvSpPr>
          <p:cNvPr name="AutoShape 36" id="36"/>
          <p:cNvSpPr/>
          <p:nvPr/>
        </p:nvSpPr>
        <p:spPr>
          <a:xfrm>
            <a:off x="12763500" y="5048250"/>
            <a:ext cx="352425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7" id="37"/>
          <p:cNvSpPr txBox="true"/>
          <p:nvPr/>
        </p:nvSpPr>
        <p:spPr>
          <a:xfrm rot="0">
            <a:off x="12382500" y="5229225"/>
            <a:ext cx="428625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Combine charts and KPIs into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 single interactive view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2476500" y="70485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Excel is a powerful starting point for statistical analysis in Information Systems.</a:t>
            </a: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Integrated Mini Case Study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40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Apply Everything You Have Learned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43000" y="1743075"/>
            <a:ext cx="952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Analyze a complete dataset using multiple statistical methods in an integrated workflow.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762000" y="2571750"/>
            <a:ext cx="3143250" cy="2952750"/>
            <a:chOff x="0" y="0"/>
            <a:chExt cx="4191000" cy="3937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4191000" cy="3937000"/>
            </a:xfrm>
            <a:custGeom>
              <a:avLst/>
              <a:gdLst/>
              <a:ahLst/>
              <a:cxnLst/>
              <a:rect r="r" b="b" t="t" l="l"/>
              <a:pathLst>
                <a:path h="3937000" w="4191000">
                  <a:moveTo>
                    <a:pt x="393700" y="0"/>
                  </a:moveTo>
                  <a:lnTo>
                    <a:pt x="3797300" y="0"/>
                  </a:lnTo>
                  <a:cubicBezTo>
                    <a:pt x="4014734" y="0"/>
                    <a:pt x="4191000" y="176265"/>
                    <a:pt x="4191000" y="393700"/>
                  </a:cubicBezTo>
                  <a:lnTo>
                    <a:pt x="4191000" y="3543300"/>
                  </a:lnTo>
                  <a:cubicBezTo>
                    <a:pt x="4191000" y="3760734"/>
                    <a:pt x="4014734" y="3937000"/>
                    <a:pt x="3797300" y="3937000"/>
                  </a:cubicBezTo>
                  <a:lnTo>
                    <a:pt x="393700" y="3937000"/>
                  </a:lnTo>
                  <a:cubicBezTo>
                    <a:pt x="176265" y="3937000"/>
                    <a:pt x="0" y="3760734"/>
                    <a:pt x="0" y="3543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11" id="11"/>
          <p:cNvGrpSpPr/>
          <p:nvPr/>
        </p:nvGrpSpPr>
        <p:grpSpPr>
          <a:xfrm rot="0">
            <a:off x="2095500" y="2809875"/>
            <a:ext cx="476250" cy="514350"/>
            <a:chOff x="0" y="0"/>
            <a:chExt cx="635000" cy="685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35000" cy="685800"/>
            </a:xfrm>
            <a:custGeom>
              <a:avLst/>
              <a:gdLst/>
              <a:ahLst/>
              <a:cxnLst/>
              <a:rect r="r" b="b" t="t" l="l"/>
              <a:pathLst>
                <a:path h="685800" w="635000">
                  <a:moveTo>
                    <a:pt x="317500" y="0"/>
                  </a:moveTo>
                  <a:cubicBezTo>
                    <a:pt x="142150" y="0"/>
                    <a:pt x="0" y="153522"/>
                    <a:pt x="0" y="342900"/>
                  </a:cubicBezTo>
                  <a:cubicBezTo>
                    <a:pt x="0" y="532278"/>
                    <a:pt x="142150" y="685800"/>
                    <a:pt x="317500" y="685800"/>
                  </a:cubicBezTo>
                  <a:cubicBezTo>
                    <a:pt x="492850" y="685800"/>
                    <a:pt x="635000" y="532278"/>
                    <a:pt x="635000" y="342900"/>
                  </a:cubicBezTo>
                  <a:cubicBezTo>
                    <a:pt x="635000" y="153522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47625"/>
              <a:ext cx="6350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1</a:t>
              </a: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952500" y="3467100"/>
            <a:ext cx="276225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User Engagement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52500" y="4010025"/>
            <a:ext cx="2762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Descriptive statistics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to summarize usage</a:t>
            </a:r>
          </a:p>
        </p:txBody>
      </p:sp>
      <p:sp>
        <p:nvSpPr>
          <p:cNvPr name="AutoShape 16" id="16"/>
          <p:cNvSpPr/>
          <p:nvPr/>
        </p:nvSpPr>
        <p:spPr>
          <a:xfrm>
            <a:off x="3905250" y="4095750"/>
            <a:ext cx="28575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17" id="17"/>
          <p:cNvGrpSpPr/>
          <p:nvPr/>
        </p:nvGrpSpPr>
        <p:grpSpPr>
          <a:xfrm rot="0">
            <a:off x="4191000" y="2571750"/>
            <a:ext cx="3143250" cy="2952750"/>
            <a:chOff x="0" y="0"/>
            <a:chExt cx="4191000" cy="3937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191000" cy="3937000"/>
            </a:xfrm>
            <a:custGeom>
              <a:avLst/>
              <a:gdLst/>
              <a:ahLst/>
              <a:cxnLst/>
              <a:rect r="r" b="b" t="t" l="l"/>
              <a:pathLst>
                <a:path h="3937000" w="4191000">
                  <a:moveTo>
                    <a:pt x="393700" y="0"/>
                  </a:moveTo>
                  <a:lnTo>
                    <a:pt x="3797300" y="0"/>
                  </a:lnTo>
                  <a:cubicBezTo>
                    <a:pt x="4014734" y="0"/>
                    <a:pt x="4191000" y="176265"/>
                    <a:pt x="4191000" y="393700"/>
                  </a:cubicBezTo>
                  <a:lnTo>
                    <a:pt x="4191000" y="3543300"/>
                  </a:lnTo>
                  <a:cubicBezTo>
                    <a:pt x="4191000" y="3760734"/>
                    <a:pt x="4014734" y="3937000"/>
                    <a:pt x="3797300" y="3937000"/>
                  </a:cubicBezTo>
                  <a:lnTo>
                    <a:pt x="393700" y="3937000"/>
                  </a:lnTo>
                  <a:cubicBezTo>
                    <a:pt x="176265" y="3937000"/>
                    <a:pt x="0" y="3760734"/>
                    <a:pt x="0" y="3543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19" id="19"/>
          <p:cNvGrpSpPr/>
          <p:nvPr/>
        </p:nvGrpSpPr>
        <p:grpSpPr>
          <a:xfrm rot="0">
            <a:off x="5524500" y="2809875"/>
            <a:ext cx="476250" cy="514350"/>
            <a:chOff x="0" y="0"/>
            <a:chExt cx="635000" cy="685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35000" cy="685800"/>
            </a:xfrm>
            <a:custGeom>
              <a:avLst/>
              <a:gdLst/>
              <a:ahLst/>
              <a:cxnLst/>
              <a:rect r="r" b="b" t="t" l="l"/>
              <a:pathLst>
                <a:path h="685800" w="635000">
                  <a:moveTo>
                    <a:pt x="317500" y="0"/>
                  </a:moveTo>
                  <a:cubicBezTo>
                    <a:pt x="142150" y="0"/>
                    <a:pt x="0" y="153522"/>
                    <a:pt x="0" y="342900"/>
                  </a:cubicBezTo>
                  <a:cubicBezTo>
                    <a:pt x="0" y="532278"/>
                    <a:pt x="142150" y="685800"/>
                    <a:pt x="317500" y="685800"/>
                  </a:cubicBezTo>
                  <a:cubicBezTo>
                    <a:pt x="492850" y="685800"/>
                    <a:pt x="635000" y="532278"/>
                    <a:pt x="635000" y="342900"/>
                  </a:cubicBezTo>
                  <a:cubicBezTo>
                    <a:pt x="635000" y="153522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47625"/>
              <a:ext cx="6350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2</a:t>
              </a: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4381500" y="3467100"/>
            <a:ext cx="276225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Satisfaction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4381500" y="4010025"/>
            <a:ext cx="2762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Confidence intervals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to estimate population</a:t>
            </a:r>
          </a:p>
        </p:txBody>
      </p:sp>
      <p:sp>
        <p:nvSpPr>
          <p:cNvPr name="AutoShape 24" id="24"/>
          <p:cNvSpPr/>
          <p:nvPr/>
        </p:nvSpPr>
        <p:spPr>
          <a:xfrm>
            <a:off x="7334250" y="4095750"/>
            <a:ext cx="28575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25" id="25"/>
          <p:cNvGrpSpPr/>
          <p:nvPr/>
        </p:nvGrpSpPr>
        <p:grpSpPr>
          <a:xfrm rot="0">
            <a:off x="7620000" y="2571750"/>
            <a:ext cx="3143250" cy="2952750"/>
            <a:chOff x="0" y="0"/>
            <a:chExt cx="4191000" cy="3937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4191000" cy="3937000"/>
            </a:xfrm>
            <a:custGeom>
              <a:avLst/>
              <a:gdLst/>
              <a:ahLst/>
              <a:cxnLst/>
              <a:rect r="r" b="b" t="t" l="l"/>
              <a:pathLst>
                <a:path h="3937000" w="4191000">
                  <a:moveTo>
                    <a:pt x="393700" y="0"/>
                  </a:moveTo>
                  <a:lnTo>
                    <a:pt x="3797300" y="0"/>
                  </a:lnTo>
                  <a:cubicBezTo>
                    <a:pt x="4014734" y="0"/>
                    <a:pt x="4191000" y="176265"/>
                    <a:pt x="4191000" y="393700"/>
                  </a:cubicBezTo>
                  <a:lnTo>
                    <a:pt x="4191000" y="3543300"/>
                  </a:lnTo>
                  <a:cubicBezTo>
                    <a:pt x="4191000" y="3760734"/>
                    <a:pt x="4014734" y="3937000"/>
                    <a:pt x="3797300" y="3937000"/>
                  </a:cubicBezTo>
                  <a:lnTo>
                    <a:pt x="393700" y="3937000"/>
                  </a:lnTo>
                  <a:cubicBezTo>
                    <a:pt x="176265" y="3937000"/>
                    <a:pt x="0" y="3760734"/>
                    <a:pt x="0" y="3543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27" id="27"/>
          <p:cNvGrpSpPr/>
          <p:nvPr/>
        </p:nvGrpSpPr>
        <p:grpSpPr>
          <a:xfrm rot="0">
            <a:off x="8953500" y="2809875"/>
            <a:ext cx="476250" cy="514350"/>
            <a:chOff x="0" y="0"/>
            <a:chExt cx="635000" cy="685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635000" cy="685800"/>
            </a:xfrm>
            <a:custGeom>
              <a:avLst/>
              <a:gdLst/>
              <a:ahLst/>
              <a:cxnLst/>
              <a:rect r="r" b="b" t="t" l="l"/>
              <a:pathLst>
                <a:path h="685800" w="635000">
                  <a:moveTo>
                    <a:pt x="317500" y="0"/>
                  </a:moveTo>
                  <a:cubicBezTo>
                    <a:pt x="142150" y="0"/>
                    <a:pt x="0" y="153522"/>
                    <a:pt x="0" y="342900"/>
                  </a:cubicBezTo>
                  <a:cubicBezTo>
                    <a:pt x="0" y="532278"/>
                    <a:pt x="142150" y="685800"/>
                    <a:pt x="317500" y="685800"/>
                  </a:cubicBezTo>
                  <a:cubicBezTo>
                    <a:pt x="492850" y="685800"/>
                    <a:pt x="635000" y="532278"/>
                    <a:pt x="635000" y="342900"/>
                  </a:cubicBezTo>
                  <a:cubicBezTo>
                    <a:pt x="635000" y="153522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47625"/>
              <a:ext cx="6350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3</a:t>
              </a:r>
            </a:p>
          </p:txBody>
        </p:sp>
      </p:grpSp>
      <p:sp>
        <p:nvSpPr>
          <p:cNvPr name="TextBox 30" id="30"/>
          <p:cNvSpPr txBox="true"/>
          <p:nvPr/>
        </p:nvSpPr>
        <p:spPr>
          <a:xfrm rot="0">
            <a:off x="7810500" y="3467100"/>
            <a:ext cx="276225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Performance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7810500" y="4010025"/>
            <a:ext cx="2762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ANOVA to compare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three configurations</a:t>
            </a:r>
          </a:p>
        </p:txBody>
      </p:sp>
      <p:sp>
        <p:nvSpPr>
          <p:cNvPr name="AutoShape 32" id="32"/>
          <p:cNvSpPr/>
          <p:nvPr/>
        </p:nvSpPr>
        <p:spPr>
          <a:xfrm>
            <a:off x="10763250" y="4095750"/>
            <a:ext cx="28575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33" id="33"/>
          <p:cNvGrpSpPr/>
          <p:nvPr/>
        </p:nvGrpSpPr>
        <p:grpSpPr>
          <a:xfrm rot="0">
            <a:off x="11049000" y="2571750"/>
            <a:ext cx="3143250" cy="2952750"/>
            <a:chOff x="0" y="0"/>
            <a:chExt cx="4191000" cy="39370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4191000" cy="3937000"/>
            </a:xfrm>
            <a:custGeom>
              <a:avLst/>
              <a:gdLst/>
              <a:ahLst/>
              <a:cxnLst/>
              <a:rect r="r" b="b" t="t" l="l"/>
              <a:pathLst>
                <a:path h="3937000" w="4191000">
                  <a:moveTo>
                    <a:pt x="393700" y="0"/>
                  </a:moveTo>
                  <a:lnTo>
                    <a:pt x="3797300" y="0"/>
                  </a:lnTo>
                  <a:cubicBezTo>
                    <a:pt x="4014734" y="0"/>
                    <a:pt x="4191000" y="176265"/>
                    <a:pt x="4191000" y="393700"/>
                  </a:cubicBezTo>
                  <a:lnTo>
                    <a:pt x="4191000" y="3543300"/>
                  </a:lnTo>
                  <a:cubicBezTo>
                    <a:pt x="4191000" y="3760734"/>
                    <a:pt x="4014734" y="3937000"/>
                    <a:pt x="3797300" y="3937000"/>
                  </a:cubicBezTo>
                  <a:lnTo>
                    <a:pt x="393700" y="3937000"/>
                  </a:lnTo>
                  <a:cubicBezTo>
                    <a:pt x="176265" y="3937000"/>
                    <a:pt x="0" y="3760734"/>
                    <a:pt x="0" y="3543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35" id="35"/>
          <p:cNvGrpSpPr/>
          <p:nvPr/>
        </p:nvGrpSpPr>
        <p:grpSpPr>
          <a:xfrm rot="0">
            <a:off x="12382500" y="2809875"/>
            <a:ext cx="476250" cy="514350"/>
            <a:chOff x="0" y="0"/>
            <a:chExt cx="635000" cy="6858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635000" cy="685800"/>
            </a:xfrm>
            <a:custGeom>
              <a:avLst/>
              <a:gdLst/>
              <a:ahLst/>
              <a:cxnLst/>
              <a:rect r="r" b="b" t="t" l="l"/>
              <a:pathLst>
                <a:path h="685800" w="635000">
                  <a:moveTo>
                    <a:pt x="317500" y="0"/>
                  </a:moveTo>
                  <a:cubicBezTo>
                    <a:pt x="142150" y="0"/>
                    <a:pt x="0" y="153522"/>
                    <a:pt x="0" y="342900"/>
                  </a:cubicBezTo>
                  <a:cubicBezTo>
                    <a:pt x="0" y="532278"/>
                    <a:pt x="142150" y="685800"/>
                    <a:pt x="317500" y="685800"/>
                  </a:cubicBezTo>
                  <a:cubicBezTo>
                    <a:pt x="492850" y="685800"/>
                    <a:pt x="635000" y="532278"/>
                    <a:pt x="635000" y="342900"/>
                  </a:cubicBezTo>
                  <a:cubicBezTo>
                    <a:pt x="635000" y="153522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  <p:sp>
          <p:nvSpPr>
            <p:cNvPr name="TextBox 37" id="37"/>
            <p:cNvSpPr txBox="true"/>
            <p:nvPr/>
          </p:nvSpPr>
          <p:spPr>
            <a:xfrm>
              <a:off x="0" y="-47625"/>
              <a:ext cx="6350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4</a:t>
              </a:r>
            </a:p>
          </p:txBody>
        </p:sp>
      </p:grpSp>
      <p:sp>
        <p:nvSpPr>
          <p:cNvPr name="TextBox 38" id="38"/>
          <p:cNvSpPr txBox="true"/>
          <p:nvPr/>
        </p:nvSpPr>
        <p:spPr>
          <a:xfrm rot="0">
            <a:off x="11239500" y="3467100"/>
            <a:ext cx="276225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Security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11239500" y="4010025"/>
            <a:ext cx="2762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Chi-Square to test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device vs breach</a:t>
            </a:r>
          </a:p>
        </p:txBody>
      </p:sp>
      <p:sp>
        <p:nvSpPr>
          <p:cNvPr name="AutoShape 40" id="40"/>
          <p:cNvSpPr/>
          <p:nvPr/>
        </p:nvSpPr>
        <p:spPr>
          <a:xfrm>
            <a:off x="14192250" y="4095750"/>
            <a:ext cx="285750" cy="0"/>
          </a:xfrm>
          <a:prstGeom prst="line">
            <a:avLst/>
          </a:prstGeom>
          <a:ln cap="rnd" w="19050">
            <a:solidFill>
              <a:srgbClr val="6B7280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41" id="41"/>
          <p:cNvGrpSpPr/>
          <p:nvPr/>
        </p:nvGrpSpPr>
        <p:grpSpPr>
          <a:xfrm rot="0">
            <a:off x="14478000" y="2571750"/>
            <a:ext cx="3143250" cy="2952750"/>
            <a:chOff x="0" y="0"/>
            <a:chExt cx="4191000" cy="39370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4191000" cy="3937000"/>
            </a:xfrm>
            <a:custGeom>
              <a:avLst/>
              <a:gdLst/>
              <a:ahLst/>
              <a:cxnLst/>
              <a:rect r="r" b="b" t="t" l="l"/>
              <a:pathLst>
                <a:path h="3937000" w="4191000">
                  <a:moveTo>
                    <a:pt x="393700" y="0"/>
                  </a:moveTo>
                  <a:lnTo>
                    <a:pt x="3797300" y="0"/>
                  </a:lnTo>
                  <a:cubicBezTo>
                    <a:pt x="4014734" y="0"/>
                    <a:pt x="4191000" y="176265"/>
                    <a:pt x="4191000" y="393700"/>
                  </a:cubicBezTo>
                  <a:lnTo>
                    <a:pt x="4191000" y="3543300"/>
                  </a:lnTo>
                  <a:cubicBezTo>
                    <a:pt x="4191000" y="3760734"/>
                    <a:pt x="4014734" y="3937000"/>
                    <a:pt x="3797300" y="3937000"/>
                  </a:cubicBezTo>
                  <a:lnTo>
                    <a:pt x="393700" y="3937000"/>
                  </a:lnTo>
                  <a:cubicBezTo>
                    <a:pt x="176265" y="3937000"/>
                    <a:pt x="0" y="3760734"/>
                    <a:pt x="0" y="3543300"/>
                  </a:cubicBezTo>
                  <a:lnTo>
                    <a:pt x="0" y="393700"/>
                  </a:lnTo>
                  <a:cubicBezTo>
                    <a:pt x="0" y="176265"/>
                    <a:pt x="176265" y="0"/>
                    <a:pt x="393700" y="0"/>
                  </a:cubicBezTo>
                  <a:close/>
                </a:path>
              </a:pathLst>
            </a:custGeom>
            <a:solidFill>
              <a:srgbClr val="4A90D9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43" id="43"/>
          <p:cNvGrpSpPr/>
          <p:nvPr/>
        </p:nvGrpSpPr>
        <p:grpSpPr>
          <a:xfrm rot="0">
            <a:off x="15811500" y="2809875"/>
            <a:ext cx="476250" cy="514350"/>
            <a:chOff x="0" y="0"/>
            <a:chExt cx="635000" cy="685800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635000" cy="685800"/>
            </a:xfrm>
            <a:custGeom>
              <a:avLst/>
              <a:gdLst/>
              <a:ahLst/>
              <a:cxnLst/>
              <a:rect r="r" b="b" t="t" l="l"/>
              <a:pathLst>
                <a:path h="685800" w="635000">
                  <a:moveTo>
                    <a:pt x="317500" y="0"/>
                  </a:moveTo>
                  <a:cubicBezTo>
                    <a:pt x="142150" y="0"/>
                    <a:pt x="0" y="153522"/>
                    <a:pt x="0" y="342900"/>
                  </a:cubicBezTo>
                  <a:cubicBezTo>
                    <a:pt x="0" y="532278"/>
                    <a:pt x="142150" y="685800"/>
                    <a:pt x="317500" y="685800"/>
                  </a:cubicBezTo>
                  <a:cubicBezTo>
                    <a:pt x="492850" y="685800"/>
                    <a:pt x="635000" y="532278"/>
                    <a:pt x="635000" y="342900"/>
                  </a:cubicBezTo>
                  <a:cubicBezTo>
                    <a:pt x="635000" y="153522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5" id="45"/>
            <p:cNvSpPr txBox="true"/>
            <p:nvPr/>
          </p:nvSpPr>
          <p:spPr>
            <a:xfrm>
              <a:off x="0" y="-47625"/>
              <a:ext cx="6350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1B2A4A"/>
                  </a:solidFill>
                  <a:latin typeface="Inter"/>
                  <a:ea typeface="Inter"/>
                  <a:cs typeface="Inter"/>
                  <a:sym typeface="Inter"/>
                </a:rPr>
                <a:t>5</a:t>
              </a:r>
            </a:p>
          </p:txBody>
        </p:sp>
      </p:grpSp>
      <p:sp>
        <p:nvSpPr>
          <p:cNvPr name="TextBox 46" id="46"/>
          <p:cNvSpPr txBox="true"/>
          <p:nvPr/>
        </p:nvSpPr>
        <p:spPr>
          <a:xfrm rot="0">
            <a:off x="14668500" y="3467100"/>
            <a:ext cx="276225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Prediction</a:t>
            </a:r>
          </a:p>
        </p:txBody>
      </p:sp>
      <p:sp>
        <p:nvSpPr>
          <p:cNvPr name="TextBox 47" id="47"/>
          <p:cNvSpPr txBox="true"/>
          <p:nvPr/>
        </p:nvSpPr>
        <p:spPr>
          <a:xfrm rot="0">
            <a:off x="14668500" y="4010025"/>
            <a:ext cx="2762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E8EDF5"/>
                </a:solidFill>
                <a:latin typeface="Inter"/>
                <a:ea typeface="Inter"/>
                <a:cs typeface="Inter"/>
                <a:sym typeface="Inter"/>
              </a:rPr>
              <a:t>Regression to forecast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E8EDF5"/>
                </a:solidFill>
                <a:latin typeface="Inter"/>
                <a:ea typeface="Inter"/>
                <a:cs typeface="Inter"/>
                <a:sym typeface="Inter"/>
              </a:rPr>
              <a:t>future demand</a:t>
            </a:r>
          </a:p>
        </p:txBody>
      </p:sp>
      <p:sp>
        <p:nvSpPr>
          <p:cNvPr name="TextBox 48" id="48"/>
          <p:cNvSpPr txBox="true"/>
          <p:nvPr/>
        </p:nvSpPr>
        <p:spPr>
          <a:xfrm rot="0">
            <a:off x="2476500" y="619125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This integrated workflow mirrors how real IS professionals analyze complex systems.</a:t>
            </a:r>
          </a:p>
        </p:txBody>
      </p:sp>
    </p:spTree>
  </p:cSld>
  <p:clrMapOvr>
    <a:masterClrMapping/>
  </p:clrMapOvr>
</p:sld>
</file>

<file path=ppt/slides/slide4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Common Mistakes in Data Analysis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41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Avoid These Pitfalls in Your Analysis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095500"/>
            <a:ext cx="476250" cy="476250"/>
            <a:chOff x="0" y="0"/>
            <a:chExt cx="635000" cy="635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63500" y="0"/>
                  </a:moveTo>
                  <a:lnTo>
                    <a:pt x="571500" y="0"/>
                  </a:lnTo>
                  <a:cubicBezTo>
                    <a:pt x="606570" y="0"/>
                    <a:pt x="635000" y="28430"/>
                    <a:pt x="635000" y="63500"/>
                  </a:cubicBezTo>
                  <a:lnTo>
                    <a:pt x="635000" y="571500"/>
                  </a:lnTo>
                  <a:cubicBezTo>
                    <a:pt x="635000" y="606570"/>
                    <a:pt x="606570" y="635000"/>
                    <a:pt x="571500" y="635000"/>
                  </a:cubicBezTo>
                  <a:lnTo>
                    <a:pt x="63500" y="635000"/>
                  </a:lnTo>
                  <a:cubicBezTo>
                    <a:pt x="28430" y="635000"/>
                    <a:pt x="0" y="606570"/>
                    <a:pt x="0" y="571500"/>
                  </a:cubicBezTo>
                  <a:lnTo>
                    <a:pt x="0" y="63500"/>
                  </a:lnTo>
                  <a:cubicBezTo>
                    <a:pt x="0" y="28430"/>
                    <a:pt x="28430" y="0"/>
                    <a:pt x="63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1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809750" y="2000250"/>
            <a:ext cx="6667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Misinterpreting p-values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809750" y="2314575"/>
            <a:ext cx="15240000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 p-value &lt; 0.05 does NOT mean the result is practically important.</a:t>
            </a:r>
          </a:p>
          <a:p>
            <a:pPr algn="l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It only means the result is statistically unlikely under H0.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143000" y="3333750"/>
            <a:ext cx="476250" cy="476250"/>
            <a:chOff x="0" y="0"/>
            <a:chExt cx="635000" cy="635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63500" y="0"/>
                  </a:moveTo>
                  <a:lnTo>
                    <a:pt x="571500" y="0"/>
                  </a:lnTo>
                  <a:cubicBezTo>
                    <a:pt x="606570" y="0"/>
                    <a:pt x="635000" y="28430"/>
                    <a:pt x="635000" y="63500"/>
                  </a:cubicBezTo>
                  <a:lnTo>
                    <a:pt x="635000" y="571500"/>
                  </a:lnTo>
                  <a:cubicBezTo>
                    <a:pt x="635000" y="606570"/>
                    <a:pt x="606570" y="635000"/>
                    <a:pt x="571500" y="635000"/>
                  </a:cubicBezTo>
                  <a:lnTo>
                    <a:pt x="63500" y="635000"/>
                  </a:lnTo>
                  <a:cubicBezTo>
                    <a:pt x="28430" y="635000"/>
                    <a:pt x="0" y="606570"/>
                    <a:pt x="0" y="571500"/>
                  </a:cubicBezTo>
                  <a:lnTo>
                    <a:pt x="0" y="63500"/>
                  </a:lnTo>
                  <a:cubicBezTo>
                    <a:pt x="0" y="28430"/>
                    <a:pt x="28430" y="0"/>
                    <a:pt x="63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2</a:t>
              </a: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1809750" y="3238500"/>
            <a:ext cx="6667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Ignoring Data Quality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809750" y="3552825"/>
            <a:ext cx="15240000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Analyzing dirty data produces unreliable results.</a:t>
            </a:r>
          </a:p>
          <a:p>
            <a:pPr algn="l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Always clean and validate data before running tests.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143000" y="4572000"/>
            <a:ext cx="476250" cy="476250"/>
            <a:chOff x="0" y="0"/>
            <a:chExt cx="635000" cy="635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63500" y="0"/>
                  </a:moveTo>
                  <a:lnTo>
                    <a:pt x="571500" y="0"/>
                  </a:lnTo>
                  <a:cubicBezTo>
                    <a:pt x="606570" y="0"/>
                    <a:pt x="635000" y="28430"/>
                    <a:pt x="635000" y="63500"/>
                  </a:cubicBezTo>
                  <a:lnTo>
                    <a:pt x="635000" y="571500"/>
                  </a:lnTo>
                  <a:cubicBezTo>
                    <a:pt x="635000" y="606570"/>
                    <a:pt x="606570" y="635000"/>
                    <a:pt x="571500" y="635000"/>
                  </a:cubicBezTo>
                  <a:lnTo>
                    <a:pt x="63500" y="635000"/>
                  </a:lnTo>
                  <a:cubicBezTo>
                    <a:pt x="28430" y="635000"/>
                    <a:pt x="0" y="606570"/>
                    <a:pt x="0" y="571500"/>
                  </a:cubicBezTo>
                  <a:lnTo>
                    <a:pt x="0" y="63500"/>
                  </a:lnTo>
                  <a:cubicBezTo>
                    <a:pt x="0" y="28430"/>
                    <a:pt x="28430" y="0"/>
                    <a:pt x="63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3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1809750" y="4476750"/>
            <a:ext cx="6667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Correlation is NOT Causation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809750" y="4791075"/>
            <a:ext cx="15240000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Two variables moving together does not mean one causes the other.</a:t>
            </a:r>
          </a:p>
          <a:p>
            <a:pPr algn="l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Consider confounding variables and alternative explanations.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143000" y="5810250"/>
            <a:ext cx="476250" cy="476250"/>
            <a:chOff x="0" y="0"/>
            <a:chExt cx="635000" cy="635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63500" y="0"/>
                  </a:moveTo>
                  <a:lnTo>
                    <a:pt x="571500" y="0"/>
                  </a:lnTo>
                  <a:cubicBezTo>
                    <a:pt x="606570" y="0"/>
                    <a:pt x="635000" y="28430"/>
                    <a:pt x="635000" y="63500"/>
                  </a:cubicBezTo>
                  <a:lnTo>
                    <a:pt x="635000" y="571500"/>
                  </a:lnTo>
                  <a:cubicBezTo>
                    <a:pt x="635000" y="606570"/>
                    <a:pt x="606570" y="635000"/>
                    <a:pt x="571500" y="635000"/>
                  </a:cubicBezTo>
                  <a:lnTo>
                    <a:pt x="63500" y="635000"/>
                  </a:lnTo>
                  <a:cubicBezTo>
                    <a:pt x="28430" y="635000"/>
                    <a:pt x="0" y="606570"/>
                    <a:pt x="0" y="571500"/>
                  </a:cubicBezTo>
                  <a:lnTo>
                    <a:pt x="0" y="63500"/>
                  </a:lnTo>
                  <a:cubicBezTo>
                    <a:pt x="0" y="28430"/>
                    <a:pt x="28430" y="0"/>
                    <a:pt x="63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4</a:t>
              </a: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1809750" y="5715000"/>
            <a:ext cx="6667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Overgeneralization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809750" y="6029325"/>
            <a:ext cx="15240000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Results from one sample may not apply universally.</a:t>
            </a:r>
          </a:p>
          <a:p>
            <a:pPr algn="l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Be cautious about extending findings beyond the study scope.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1143000" y="7048500"/>
            <a:ext cx="476250" cy="476250"/>
            <a:chOff x="0" y="0"/>
            <a:chExt cx="635000" cy="635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63500" y="0"/>
                  </a:moveTo>
                  <a:lnTo>
                    <a:pt x="571500" y="0"/>
                  </a:lnTo>
                  <a:cubicBezTo>
                    <a:pt x="606570" y="0"/>
                    <a:pt x="635000" y="28430"/>
                    <a:pt x="635000" y="63500"/>
                  </a:cubicBezTo>
                  <a:lnTo>
                    <a:pt x="635000" y="571500"/>
                  </a:lnTo>
                  <a:cubicBezTo>
                    <a:pt x="635000" y="606570"/>
                    <a:pt x="606570" y="635000"/>
                    <a:pt x="571500" y="635000"/>
                  </a:cubicBezTo>
                  <a:lnTo>
                    <a:pt x="63500" y="635000"/>
                  </a:lnTo>
                  <a:cubicBezTo>
                    <a:pt x="28430" y="635000"/>
                    <a:pt x="0" y="606570"/>
                    <a:pt x="0" y="571500"/>
                  </a:cubicBezTo>
                  <a:lnTo>
                    <a:pt x="0" y="63500"/>
                  </a:lnTo>
                  <a:cubicBezTo>
                    <a:pt x="0" y="28430"/>
                    <a:pt x="28430" y="0"/>
                    <a:pt x="63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47625"/>
              <a:ext cx="635000" cy="6826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5</a:t>
              </a:r>
            </a:p>
          </p:txBody>
        </p:sp>
      </p:grpSp>
      <p:sp>
        <p:nvSpPr>
          <p:cNvPr name="TextBox 31" id="31"/>
          <p:cNvSpPr txBox="true"/>
          <p:nvPr/>
        </p:nvSpPr>
        <p:spPr>
          <a:xfrm rot="0">
            <a:off x="1809750" y="6953250"/>
            <a:ext cx="6667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Poor Sampling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809750" y="7267575"/>
            <a:ext cx="15240000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Biased or too-small samples lead to misleading conclusions.</a:t>
            </a:r>
          </a:p>
          <a:p>
            <a:pPr algn="l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Use random sampling and ensure adequate sample size.</a:t>
            </a:r>
          </a:p>
        </p:txBody>
      </p:sp>
    </p:spTree>
  </p:cSld>
  <p:clrMapOvr>
    <a:masterClrMapping/>
  </p:clrMapOvr>
</p:sld>
</file>

<file path=ppt/slides/slide4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Key Skills for Future IS Professionals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42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2476500" y="1247775"/>
            <a:ext cx="13335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Essential Competencies for the Data-Driven Era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762000" y="2095500"/>
            <a:ext cx="3143250" cy="3333750"/>
            <a:chOff x="0" y="0"/>
            <a:chExt cx="4191000" cy="4445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191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4191000">
                  <a:moveTo>
                    <a:pt x="419100" y="0"/>
                  </a:moveTo>
                  <a:lnTo>
                    <a:pt x="3771900" y="0"/>
                  </a:lnTo>
                  <a:cubicBezTo>
                    <a:pt x="4003363" y="0"/>
                    <a:pt x="4191000" y="187637"/>
                    <a:pt x="4191000" y="419100"/>
                  </a:cubicBezTo>
                  <a:lnTo>
                    <a:pt x="4191000" y="4025900"/>
                  </a:lnTo>
                  <a:cubicBezTo>
                    <a:pt x="4191000" y="4257363"/>
                    <a:pt x="4003363" y="4445000"/>
                    <a:pt x="3771900" y="4445000"/>
                  </a:cubicBezTo>
                  <a:lnTo>
                    <a:pt x="419100" y="4445000"/>
                  </a:lnTo>
                  <a:cubicBezTo>
                    <a:pt x="187637" y="4445000"/>
                    <a:pt x="0" y="4257363"/>
                    <a:pt x="0" y="4025900"/>
                  </a:cubicBezTo>
                  <a:lnTo>
                    <a:pt x="0" y="419100"/>
                  </a:lnTo>
                  <a:cubicBezTo>
                    <a:pt x="0" y="187637"/>
                    <a:pt x="187637" y="0"/>
                    <a:pt x="4191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10" id="10"/>
          <p:cNvGrpSpPr/>
          <p:nvPr/>
        </p:nvGrpSpPr>
        <p:grpSpPr>
          <a:xfrm rot="0">
            <a:off x="2000250" y="2381250"/>
            <a:ext cx="666750" cy="685800"/>
            <a:chOff x="0" y="0"/>
            <a:chExt cx="889000" cy="9144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89000" cy="914400"/>
            </a:xfrm>
            <a:custGeom>
              <a:avLst/>
              <a:gdLst/>
              <a:ahLst/>
              <a:cxnLst/>
              <a:rect r="r" b="b" t="t" l="l"/>
              <a:pathLst>
                <a:path h="914400" w="889000">
                  <a:moveTo>
                    <a:pt x="444500" y="0"/>
                  </a:moveTo>
                  <a:cubicBezTo>
                    <a:pt x="199009" y="0"/>
                    <a:pt x="0" y="204695"/>
                    <a:pt x="0" y="457200"/>
                  </a:cubicBezTo>
                  <a:cubicBezTo>
                    <a:pt x="0" y="709705"/>
                    <a:pt x="199009" y="914400"/>
                    <a:pt x="444500" y="914400"/>
                  </a:cubicBezTo>
                  <a:cubicBezTo>
                    <a:pt x="689991" y="914400"/>
                    <a:pt x="889000" y="709705"/>
                    <a:pt x="889000" y="457200"/>
                  </a:cubicBezTo>
                  <a:cubicBezTo>
                    <a:pt x="889000" y="204695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95250"/>
              <a:ext cx="889000" cy="10096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919"/>
                </a:lnSpc>
                <a:spcBef>
                  <a:spcPct val="0"/>
                </a:spcBef>
              </a:pPr>
              <a:r>
                <a:rPr lang="en-US" sz="2799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1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952500" y="3333750"/>
            <a:ext cx="2762250" cy="34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Data Literacy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52500" y="4105275"/>
            <a:ext cx="2762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Read, understand, and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communicate with data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4191000" y="2095500"/>
            <a:ext cx="3143250" cy="3333750"/>
            <a:chOff x="0" y="0"/>
            <a:chExt cx="4191000" cy="4445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4191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4191000">
                  <a:moveTo>
                    <a:pt x="419100" y="0"/>
                  </a:moveTo>
                  <a:lnTo>
                    <a:pt x="3771900" y="0"/>
                  </a:lnTo>
                  <a:cubicBezTo>
                    <a:pt x="4003363" y="0"/>
                    <a:pt x="4191000" y="187637"/>
                    <a:pt x="4191000" y="419100"/>
                  </a:cubicBezTo>
                  <a:lnTo>
                    <a:pt x="4191000" y="4025900"/>
                  </a:lnTo>
                  <a:cubicBezTo>
                    <a:pt x="4191000" y="4257363"/>
                    <a:pt x="4003363" y="4445000"/>
                    <a:pt x="3771900" y="4445000"/>
                  </a:cubicBezTo>
                  <a:lnTo>
                    <a:pt x="419100" y="4445000"/>
                  </a:lnTo>
                  <a:cubicBezTo>
                    <a:pt x="187637" y="4445000"/>
                    <a:pt x="0" y="4257363"/>
                    <a:pt x="0" y="4025900"/>
                  </a:cubicBezTo>
                  <a:lnTo>
                    <a:pt x="0" y="419100"/>
                  </a:lnTo>
                  <a:cubicBezTo>
                    <a:pt x="0" y="187637"/>
                    <a:pt x="187637" y="0"/>
                    <a:pt x="4191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17" id="17"/>
          <p:cNvGrpSpPr/>
          <p:nvPr/>
        </p:nvGrpSpPr>
        <p:grpSpPr>
          <a:xfrm rot="0">
            <a:off x="5429250" y="2381250"/>
            <a:ext cx="666750" cy="685800"/>
            <a:chOff x="0" y="0"/>
            <a:chExt cx="889000" cy="9144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89000" cy="914400"/>
            </a:xfrm>
            <a:custGeom>
              <a:avLst/>
              <a:gdLst/>
              <a:ahLst/>
              <a:cxnLst/>
              <a:rect r="r" b="b" t="t" l="l"/>
              <a:pathLst>
                <a:path h="914400" w="889000">
                  <a:moveTo>
                    <a:pt x="444500" y="0"/>
                  </a:moveTo>
                  <a:cubicBezTo>
                    <a:pt x="199009" y="0"/>
                    <a:pt x="0" y="204695"/>
                    <a:pt x="0" y="457200"/>
                  </a:cubicBezTo>
                  <a:cubicBezTo>
                    <a:pt x="0" y="709705"/>
                    <a:pt x="199009" y="914400"/>
                    <a:pt x="444500" y="914400"/>
                  </a:cubicBezTo>
                  <a:cubicBezTo>
                    <a:pt x="689991" y="914400"/>
                    <a:pt x="889000" y="709705"/>
                    <a:pt x="889000" y="457200"/>
                  </a:cubicBezTo>
                  <a:cubicBezTo>
                    <a:pt x="889000" y="204695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95250"/>
              <a:ext cx="889000" cy="10096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919"/>
                </a:lnSpc>
                <a:spcBef>
                  <a:spcPct val="0"/>
                </a:spcBef>
              </a:pPr>
              <a:r>
                <a:rPr lang="en-US" sz="2799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2</a:t>
              </a: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4381500" y="3333750"/>
            <a:ext cx="2762250" cy="34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Statistical Reasoning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4381500" y="4105275"/>
            <a:ext cx="2762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Apply the right methods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and interpret results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7620000" y="2095500"/>
            <a:ext cx="3143250" cy="3333750"/>
            <a:chOff x="0" y="0"/>
            <a:chExt cx="4191000" cy="4445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4191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4191000">
                  <a:moveTo>
                    <a:pt x="419100" y="0"/>
                  </a:moveTo>
                  <a:lnTo>
                    <a:pt x="3771900" y="0"/>
                  </a:lnTo>
                  <a:cubicBezTo>
                    <a:pt x="4003363" y="0"/>
                    <a:pt x="4191000" y="187637"/>
                    <a:pt x="4191000" y="419100"/>
                  </a:cubicBezTo>
                  <a:lnTo>
                    <a:pt x="4191000" y="4025900"/>
                  </a:lnTo>
                  <a:cubicBezTo>
                    <a:pt x="4191000" y="4257363"/>
                    <a:pt x="4003363" y="4445000"/>
                    <a:pt x="3771900" y="4445000"/>
                  </a:cubicBezTo>
                  <a:lnTo>
                    <a:pt x="419100" y="4445000"/>
                  </a:lnTo>
                  <a:cubicBezTo>
                    <a:pt x="187637" y="4445000"/>
                    <a:pt x="0" y="4257363"/>
                    <a:pt x="0" y="4025900"/>
                  </a:cubicBezTo>
                  <a:lnTo>
                    <a:pt x="0" y="419100"/>
                  </a:lnTo>
                  <a:cubicBezTo>
                    <a:pt x="0" y="187637"/>
                    <a:pt x="187637" y="0"/>
                    <a:pt x="4191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24" id="24"/>
          <p:cNvGrpSpPr/>
          <p:nvPr/>
        </p:nvGrpSpPr>
        <p:grpSpPr>
          <a:xfrm rot="0">
            <a:off x="8858250" y="2381250"/>
            <a:ext cx="666750" cy="685800"/>
            <a:chOff x="0" y="0"/>
            <a:chExt cx="889000" cy="9144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89000" cy="914400"/>
            </a:xfrm>
            <a:custGeom>
              <a:avLst/>
              <a:gdLst/>
              <a:ahLst/>
              <a:cxnLst/>
              <a:rect r="r" b="b" t="t" l="l"/>
              <a:pathLst>
                <a:path h="914400" w="889000">
                  <a:moveTo>
                    <a:pt x="444500" y="0"/>
                  </a:moveTo>
                  <a:cubicBezTo>
                    <a:pt x="199009" y="0"/>
                    <a:pt x="0" y="204695"/>
                    <a:pt x="0" y="457200"/>
                  </a:cubicBezTo>
                  <a:cubicBezTo>
                    <a:pt x="0" y="709705"/>
                    <a:pt x="199009" y="914400"/>
                    <a:pt x="444500" y="914400"/>
                  </a:cubicBezTo>
                  <a:cubicBezTo>
                    <a:pt x="689991" y="914400"/>
                    <a:pt x="889000" y="709705"/>
                    <a:pt x="889000" y="457200"/>
                  </a:cubicBezTo>
                  <a:cubicBezTo>
                    <a:pt x="889000" y="204695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95250"/>
              <a:ext cx="889000" cy="10096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919"/>
                </a:lnSpc>
                <a:spcBef>
                  <a:spcPct val="0"/>
                </a:spcBef>
              </a:pPr>
              <a:r>
                <a:rPr lang="en-US" sz="2799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3</a:t>
              </a: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7810500" y="3333750"/>
            <a:ext cx="2762250" cy="34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Critical Thinking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7810500" y="4105275"/>
            <a:ext cx="2762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Question assumptions and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evaluate evidence objectively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11049000" y="2095500"/>
            <a:ext cx="3143250" cy="3333750"/>
            <a:chOff x="0" y="0"/>
            <a:chExt cx="4191000" cy="4445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4191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4191000">
                  <a:moveTo>
                    <a:pt x="419100" y="0"/>
                  </a:moveTo>
                  <a:lnTo>
                    <a:pt x="3771900" y="0"/>
                  </a:lnTo>
                  <a:cubicBezTo>
                    <a:pt x="4003363" y="0"/>
                    <a:pt x="4191000" y="187637"/>
                    <a:pt x="4191000" y="419100"/>
                  </a:cubicBezTo>
                  <a:lnTo>
                    <a:pt x="4191000" y="4025900"/>
                  </a:lnTo>
                  <a:cubicBezTo>
                    <a:pt x="4191000" y="4257363"/>
                    <a:pt x="4003363" y="4445000"/>
                    <a:pt x="3771900" y="4445000"/>
                  </a:cubicBezTo>
                  <a:lnTo>
                    <a:pt x="419100" y="4445000"/>
                  </a:lnTo>
                  <a:cubicBezTo>
                    <a:pt x="187637" y="4445000"/>
                    <a:pt x="0" y="4257363"/>
                    <a:pt x="0" y="4025900"/>
                  </a:cubicBezTo>
                  <a:lnTo>
                    <a:pt x="0" y="419100"/>
                  </a:lnTo>
                  <a:cubicBezTo>
                    <a:pt x="0" y="187637"/>
                    <a:pt x="187637" y="0"/>
                    <a:pt x="4191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31" id="31"/>
          <p:cNvGrpSpPr/>
          <p:nvPr/>
        </p:nvGrpSpPr>
        <p:grpSpPr>
          <a:xfrm rot="0">
            <a:off x="12287250" y="2381250"/>
            <a:ext cx="666750" cy="685800"/>
            <a:chOff x="0" y="0"/>
            <a:chExt cx="889000" cy="9144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89000" cy="914400"/>
            </a:xfrm>
            <a:custGeom>
              <a:avLst/>
              <a:gdLst/>
              <a:ahLst/>
              <a:cxnLst/>
              <a:rect r="r" b="b" t="t" l="l"/>
              <a:pathLst>
                <a:path h="914400" w="889000">
                  <a:moveTo>
                    <a:pt x="444500" y="0"/>
                  </a:moveTo>
                  <a:cubicBezTo>
                    <a:pt x="199009" y="0"/>
                    <a:pt x="0" y="204695"/>
                    <a:pt x="0" y="457200"/>
                  </a:cubicBezTo>
                  <a:cubicBezTo>
                    <a:pt x="0" y="709705"/>
                    <a:pt x="199009" y="914400"/>
                    <a:pt x="444500" y="914400"/>
                  </a:cubicBezTo>
                  <a:cubicBezTo>
                    <a:pt x="689991" y="914400"/>
                    <a:pt x="889000" y="709705"/>
                    <a:pt x="889000" y="457200"/>
                  </a:cubicBezTo>
                  <a:cubicBezTo>
                    <a:pt x="889000" y="204695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0" y="-95250"/>
              <a:ext cx="889000" cy="10096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919"/>
                </a:lnSpc>
                <a:spcBef>
                  <a:spcPct val="0"/>
                </a:spcBef>
              </a:pPr>
              <a:r>
                <a:rPr lang="en-US" sz="2799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4</a:t>
              </a:r>
            </a:p>
          </p:txBody>
        </p:sp>
      </p:grpSp>
      <p:sp>
        <p:nvSpPr>
          <p:cNvPr name="TextBox 34" id="34"/>
          <p:cNvSpPr txBox="true"/>
          <p:nvPr/>
        </p:nvSpPr>
        <p:spPr>
          <a:xfrm rot="0">
            <a:off x="11239500" y="3333750"/>
            <a:ext cx="2762250" cy="34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Analytical Skills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1239500" y="4105275"/>
            <a:ext cx="2762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Break complex problems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into data-driven components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14478000" y="2095500"/>
            <a:ext cx="3143250" cy="3333750"/>
            <a:chOff x="0" y="0"/>
            <a:chExt cx="4191000" cy="44450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4191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4191000">
                  <a:moveTo>
                    <a:pt x="419100" y="0"/>
                  </a:moveTo>
                  <a:lnTo>
                    <a:pt x="3771900" y="0"/>
                  </a:lnTo>
                  <a:cubicBezTo>
                    <a:pt x="4003363" y="0"/>
                    <a:pt x="4191000" y="187637"/>
                    <a:pt x="4191000" y="419100"/>
                  </a:cubicBezTo>
                  <a:lnTo>
                    <a:pt x="4191000" y="4025900"/>
                  </a:lnTo>
                  <a:cubicBezTo>
                    <a:pt x="4191000" y="4257363"/>
                    <a:pt x="4003363" y="4445000"/>
                    <a:pt x="3771900" y="4445000"/>
                  </a:cubicBezTo>
                  <a:lnTo>
                    <a:pt x="419100" y="4445000"/>
                  </a:lnTo>
                  <a:cubicBezTo>
                    <a:pt x="187637" y="4445000"/>
                    <a:pt x="0" y="4257363"/>
                    <a:pt x="0" y="4025900"/>
                  </a:cubicBezTo>
                  <a:lnTo>
                    <a:pt x="0" y="419100"/>
                  </a:lnTo>
                  <a:cubicBezTo>
                    <a:pt x="0" y="187637"/>
                    <a:pt x="187637" y="0"/>
                    <a:pt x="4191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38" id="38"/>
          <p:cNvGrpSpPr/>
          <p:nvPr/>
        </p:nvGrpSpPr>
        <p:grpSpPr>
          <a:xfrm rot="0">
            <a:off x="15716250" y="2381250"/>
            <a:ext cx="666750" cy="685800"/>
            <a:chOff x="0" y="0"/>
            <a:chExt cx="889000" cy="9144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889000" cy="914400"/>
            </a:xfrm>
            <a:custGeom>
              <a:avLst/>
              <a:gdLst/>
              <a:ahLst/>
              <a:cxnLst/>
              <a:rect r="r" b="b" t="t" l="l"/>
              <a:pathLst>
                <a:path h="914400" w="889000">
                  <a:moveTo>
                    <a:pt x="444500" y="0"/>
                  </a:moveTo>
                  <a:cubicBezTo>
                    <a:pt x="199009" y="0"/>
                    <a:pt x="0" y="204695"/>
                    <a:pt x="0" y="457200"/>
                  </a:cubicBezTo>
                  <a:cubicBezTo>
                    <a:pt x="0" y="709705"/>
                    <a:pt x="199009" y="914400"/>
                    <a:pt x="444500" y="914400"/>
                  </a:cubicBezTo>
                  <a:cubicBezTo>
                    <a:pt x="689991" y="914400"/>
                    <a:pt x="889000" y="709705"/>
                    <a:pt x="889000" y="457200"/>
                  </a:cubicBezTo>
                  <a:cubicBezTo>
                    <a:pt x="889000" y="204695"/>
                    <a:pt x="689991" y="0"/>
                    <a:pt x="444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40" id="40"/>
            <p:cNvSpPr txBox="true"/>
            <p:nvPr/>
          </p:nvSpPr>
          <p:spPr>
            <a:xfrm>
              <a:off x="0" y="-95250"/>
              <a:ext cx="889000" cy="10096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919"/>
                </a:lnSpc>
                <a:spcBef>
                  <a:spcPct val="0"/>
                </a:spcBef>
              </a:pPr>
              <a:r>
                <a:rPr lang="en-US" sz="2799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5</a:t>
              </a:r>
            </a:p>
          </p:txBody>
        </p:sp>
      </p:grpSp>
      <p:sp>
        <p:nvSpPr>
          <p:cNvPr name="TextBox 41" id="41"/>
          <p:cNvSpPr txBox="true"/>
          <p:nvPr/>
        </p:nvSpPr>
        <p:spPr>
          <a:xfrm rot="0">
            <a:off x="14668500" y="3190875"/>
            <a:ext cx="2762250" cy="647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Evidence-Based</a:t>
            </a:r>
          </a:p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Decision Making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14668500" y="4105275"/>
            <a:ext cx="2762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data to support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strategic recommendations</a:t>
            </a:r>
          </a:p>
        </p:txBody>
      </p:sp>
      <p:sp>
        <p:nvSpPr>
          <p:cNvPr name="TextBox 43" id="43"/>
          <p:cNvSpPr txBox="true"/>
          <p:nvPr/>
        </p:nvSpPr>
        <p:spPr>
          <a:xfrm rot="0">
            <a:off x="2476500" y="6096000"/>
            <a:ext cx="13335000" cy="285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79"/>
              </a:lnSpc>
              <a:spcBef>
                <a:spcPct val="0"/>
              </a:spcBef>
            </a:pPr>
            <a:r>
              <a:rPr lang="en-US" sz="1899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These skills will set you apart in the modern Information Systems industry.</a:t>
            </a:r>
          </a:p>
        </p:txBody>
      </p:sp>
    </p:spTree>
  </p:cSld>
  <p:clrMapOvr>
    <a:masterClrMapping/>
  </p:clrMapOvr>
</p:sld>
</file>

<file path=ppt/slides/slide4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Final Summary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43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2476500" y="1247775"/>
            <a:ext cx="13335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Key Takeaways from This Semester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047750" y="2095500"/>
            <a:ext cx="16192500" cy="1238250"/>
            <a:chOff x="0" y="0"/>
            <a:chExt cx="21590000" cy="1651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590000" cy="1651000"/>
            </a:xfrm>
            <a:custGeom>
              <a:avLst/>
              <a:gdLst/>
              <a:ahLst/>
              <a:cxnLst/>
              <a:rect r="r" b="b" t="t" l="l"/>
              <a:pathLst>
                <a:path h="1651000" w="21590000">
                  <a:moveTo>
                    <a:pt x="165100" y="0"/>
                  </a:moveTo>
                  <a:lnTo>
                    <a:pt x="21424900" y="0"/>
                  </a:lnTo>
                  <a:cubicBezTo>
                    <a:pt x="21516082" y="0"/>
                    <a:pt x="21590000" y="73918"/>
                    <a:pt x="21590000" y="165100"/>
                  </a:cubicBezTo>
                  <a:lnTo>
                    <a:pt x="21590000" y="1485900"/>
                  </a:lnTo>
                  <a:cubicBezTo>
                    <a:pt x="21590000" y="1577082"/>
                    <a:pt x="21516082" y="1651000"/>
                    <a:pt x="21424900" y="1651000"/>
                  </a:cubicBezTo>
                  <a:lnTo>
                    <a:pt x="165100" y="1651000"/>
                  </a:lnTo>
                  <a:cubicBezTo>
                    <a:pt x="73918" y="1651000"/>
                    <a:pt x="0" y="1577082"/>
                    <a:pt x="0" y="1485900"/>
                  </a:cubicBezTo>
                  <a:lnTo>
                    <a:pt x="0" y="165100"/>
                  </a:lnTo>
                  <a:cubicBezTo>
                    <a:pt x="0" y="73918"/>
                    <a:pt x="73918" y="0"/>
                    <a:pt x="1651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333500" y="2428875"/>
            <a:ext cx="571500" cy="571500"/>
            <a:chOff x="0" y="0"/>
            <a:chExt cx="762000" cy="762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76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762000">
                  <a:moveTo>
                    <a:pt x="381000" y="0"/>
                  </a:moveTo>
                  <a:cubicBezTo>
                    <a:pt x="170580" y="0"/>
                    <a:pt x="0" y="170580"/>
                    <a:pt x="0" y="381000"/>
                  </a:cubicBezTo>
                  <a:cubicBezTo>
                    <a:pt x="0" y="591420"/>
                    <a:pt x="170580" y="762000"/>
                    <a:pt x="381000" y="762000"/>
                  </a:cubicBezTo>
                  <a:cubicBezTo>
                    <a:pt x="591420" y="762000"/>
                    <a:pt x="762000" y="591420"/>
                    <a:pt x="762000" y="381000"/>
                  </a:cubicBezTo>
                  <a:cubicBezTo>
                    <a:pt x="762000" y="170580"/>
                    <a:pt x="591420" y="0"/>
                    <a:pt x="3810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762000" cy="800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1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2190750" y="2400300"/>
            <a:ext cx="1428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Statistics supports modern Information Systems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190750" y="2743200"/>
            <a:ext cx="142875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Every phase of IS development benefits from statistical reasoning and data analysis.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047750" y="3619500"/>
            <a:ext cx="16192500" cy="1238250"/>
            <a:chOff x="0" y="0"/>
            <a:chExt cx="21590000" cy="1651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1590000" cy="1651000"/>
            </a:xfrm>
            <a:custGeom>
              <a:avLst/>
              <a:gdLst/>
              <a:ahLst/>
              <a:cxnLst/>
              <a:rect r="r" b="b" t="t" l="l"/>
              <a:pathLst>
                <a:path h="1651000" w="21590000">
                  <a:moveTo>
                    <a:pt x="165100" y="0"/>
                  </a:moveTo>
                  <a:lnTo>
                    <a:pt x="21424900" y="0"/>
                  </a:lnTo>
                  <a:cubicBezTo>
                    <a:pt x="21516082" y="0"/>
                    <a:pt x="21590000" y="73918"/>
                    <a:pt x="21590000" y="165100"/>
                  </a:cubicBezTo>
                  <a:lnTo>
                    <a:pt x="21590000" y="1485900"/>
                  </a:lnTo>
                  <a:cubicBezTo>
                    <a:pt x="21590000" y="1577082"/>
                    <a:pt x="21516082" y="1651000"/>
                    <a:pt x="21424900" y="1651000"/>
                  </a:cubicBezTo>
                  <a:lnTo>
                    <a:pt x="165100" y="1651000"/>
                  </a:lnTo>
                  <a:cubicBezTo>
                    <a:pt x="73918" y="1651000"/>
                    <a:pt x="0" y="1577082"/>
                    <a:pt x="0" y="1485900"/>
                  </a:cubicBezTo>
                  <a:lnTo>
                    <a:pt x="0" y="165100"/>
                  </a:lnTo>
                  <a:cubicBezTo>
                    <a:pt x="0" y="73918"/>
                    <a:pt x="73918" y="0"/>
                    <a:pt x="165100" y="0"/>
                  </a:cubicBezTo>
                  <a:close/>
                </a:path>
              </a:pathLst>
            </a:custGeom>
            <a:solidFill>
              <a:srgbClr val="F3F4F6"/>
            </a:solid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1333500" y="3952875"/>
            <a:ext cx="571500" cy="571500"/>
            <a:chOff x="0" y="0"/>
            <a:chExt cx="762000" cy="762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76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762000">
                  <a:moveTo>
                    <a:pt x="381000" y="0"/>
                  </a:moveTo>
                  <a:cubicBezTo>
                    <a:pt x="170580" y="0"/>
                    <a:pt x="0" y="170580"/>
                    <a:pt x="0" y="381000"/>
                  </a:cubicBezTo>
                  <a:cubicBezTo>
                    <a:pt x="0" y="591420"/>
                    <a:pt x="170580" y="762000"/>
                    <a:pt x="381000" y="762000"/>
                  </a:cubicBezTo>
                  <a:cubicBezTo>
                    <a:pt x="591420" y="762000"/>
                    <a:pt x="762000" y="591420"/>
                    <a:pt x="762000" y="381000"/>
                  </a:cubicBezTo>
                  <a:cubicBezTo>
                    <a:pt x="762000" y="170580"/>
                    <a:pt x="591420" y="0"/>
                    <a:pt x="3810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762000" cy="800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2</a:t>
              </a: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2190750" y="3924300"/>
            <a:ext cx="1428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Data-driven decisions improve systems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190750" y="4267200"/>
            <a:ext cx="142875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Organizations that use evidence-based approaches outperform those relying on intuition.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047750" y="5143500"/>
            <a:ext cx="16192500" cy="1238250"/>
            <a:chOff x="0" y="0"/>
            <a:chExt cx="21590000" cy="1651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1590000" cy="1651000"/>
            </a:xfrm>
            <a:custGeom>
              <a:avLst/>
              <a:gdLst/>
              <a:ahLst/>
              <a:cxnLst/>
              <a:rect r="r" b="b" t="t" l="l"/>
              <a:pathLst>
                <a:path h="1651000" w="21590000">
                  <a:moveTo>
                    <a:pt x="165100" y="0"/>
                  </a:moveTo>
                  <a:lnTo>
                    <a:pt x="21424900" y="0"/>
                  </a:lnTo>
                  <a:cubicBezTo>
                    <a:pt x="21516082" y="0"/>
                    <a:pt x="21590000" y="73918"/>
                    <a:pt x="21590000" y="165100"/>
                  </a:cubicBezTo>
                  <a:lnTo>
                    <a:pt x="21590000" y="1485900"/>
                  </a:lnTo>
                  <a:cubicBezTo>
                    <a:pt x="21590000" y="1577082"/>
                    <a:pt x="21516082" y="1651000"/>
                    <a:pt x="21424900" y="1651000"/>
                  </a:cubicBezTo>
                  <a:lnTo>
                    <a:pt x="165100" y="1651000"/>
                  </a:lnTo>
                  <a:cubicBezTo>
                    <a:pt x="73918" y="1651000"/>
                    <a:pt x="0" y="1577082"/>
                    <a:pt x="0" y="1485900"/>
                  </a:cubicBezTo>
                  <a:lnTo>
                    <a:pt x="0" y="165100"/>
                  </a:lnTo>
                  <a:cubicBezTo>
                    <a:pt x="0" y="73918"/>
                    <a:pt x="73918" y="0"/>
                    <a:pt x="165100" y="0"/>
                  </a:cubicBezTo>
                  <a:close/>
                </a:path>
              </a:pathLst>
            </a:custGeom>
            <a:solidFill>
              <a:srgbClr val="E8EDF5"/>
            </a:solid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1333500" y="5476875"/>
            <a:ext cx="571500" cy="571500"/>
            <a:chOff x="0" y="0"/>
            <a:chExt cx="762000" cy="7620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76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762000">
                  <a:moveTo>
                    <a:pt x="381000" y="0"/>
                  </a:moveTo>
                  <a:cubicBezTo>
                    <a:pt x="170580" y="0"/>
                    <a:pt x="0" y="170580"/>
                    <a:pt x="0" y="381000"/>
                  </a:cubicBezTo>
                  <a:cubicBezTo>
                    <a:pt x="0" y="591420"/>
                    <a:pt x="170580" y="762000"/>
                    <a:pt x="381000" y="762000"/>
                  </a:cubicBezTo>
                  <a:cubicBezTo>
                    <a:pt x="591420" y="762000"/>
                    <a:pt x="762000" y="591420"/>
                    <a:pt x="762000" y="381000"/>
                  </a:cubicBezTo>
                  <a:cubicBezTo>
                    <a:pt x="762000" y="170580"/>
                    <a:pt x="591420" y="0"/>
                    <a:pt x="3810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762000" cy="800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3</a:t>
              </a: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2190750" y="5448300"/>
            <a:ext cx="1428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Analytics helps reduce uncertainty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2190750" y="5791200"/>
            <a:ext cx="142875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Statistical methods quantify risk, measure confidence, and guide strategic choices.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1047750" y="6667500"/>
            <a:ext cx="16192500" cy="1238250"/>
            <a:chOff x="0" y="0"/>
            <a:chExt cx="21590000" cy="1651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1590000" cy="1651000"/>
            </a:xfrm>
            <a:custGeom>
              <a:avLst/>
              <a:gdLst/>
              <a:ahLst/>
              <a:cxnLst/>
              <a:rect r="r" b="b" t="t" l="l"/>
              <a:pathLst>
                <a:path h="1651000" w="21590000">
                  <a:moveTo>
                    <a:pt x="165100" y="0"/>
                  </a:moveTo>
                  <a:lnTo>
                    <a:pt x="21424900" y="0"/>
                  </a:lnTo>
                  <a:cubicBezTo>
                    <a:pt x="21516082" y="0"/>
                    <a:pt x="21590000" y="73918"/>
                    <a:pt x="21590000" y="165100"/>
                  </a:cubicBezTo>
                  <a:lnTo>
                    <a:pt x="21590000" y="1485900"/>
                  </a:lnTo>
                  <a:cubicBezTo>
                    <a:pt x="21590000" y="1577082"/>
                    <a:pt x="21516082" y="1651000"/>
                    <a:pt x="21424900" y="1651000"/>
                  </a:cubicBezTo>
                  <a:lnTo>
                    <a:pt x="165100" y="1651000"/>
                  </a:lnTo>
                  <a:cubicBezTo>
                    <a:pt x="73918" y="1651000"/>
                    <a:pt x="0" y="1577082"/>
                    <a:pt x="0" y="1485900"/>
                  </a:cubicBezTo>
                  <a:lnTo>
                    <a:pt x="0" y="165100"/>
                  </a:lnTo>
                  <a:cubicBezTo>
                    <a:pt x="0" y="73918"/>
                    <a:pt x="73918" y="0"/>
                    <a:pt x="165100" y="0"/>
                  </a:cubicBezTo>
                  <a:close/>
                </a:path>
              </a:pathLst>
            </a:custGeom>
            <a:solidFill>
              <a:srgbClr val="F3F4F6"/>
            </a:solidFill>
          </p:spPr>
        </p:sp>
      </p:grpSp>
      <p:grpSp>
        <p:nvGrpSpPr>
          <p:cNvPr name="Group 31" id="31"/>
          <p:cNvGrpSpPr/>
          <p:nvPr/>
        </p:nvGrpSpPr>
        <p:grpSpPr>
          <a:xfrm rot="0">
            <a:off x="1333500" y="7000875"/>
            <a:ext cx="571500" cy="571500"/>
            <a:chOff x="0" y="0"/>
            <a:chExt cx="762000" cy="7620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76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762000">
                  <a:moveTo>
                    <a:pt x="381000" y="0"/>
                  </a:moveTo>
                  <a:cubicBezTo>
                    <a:pt x="170580" y="0"/>
                    <a:pt x="0" y="170580"/>
                    <a:pt x="0" y="381000"/>
                  </a:cubicBezTo>
                  <a:cubicBezTo>
                    <a:pt x="0" y="591420"/>
                    <a:pt x="170580" y="762000"/>
                    <a:pt x="381000" y="762000"/>
                  </a:cubicBezTo>
                  <a:cubicBezTo>
                    <a:pt x="591420" y="762000"/>
                    <a:pt x="762000" y="591420"/>
                    <a:pt x="762000" y="381000"/>
                  </a:cubicBezTo>
                  <a:cubicBezTo>
                    <a:pt x="762000" y="170580"/>
                    <a:pt x="591420" y="0"/>
                    <a:pt x="3810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0" y="-38100"/>
              <a:ext cx="762000" cy="800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4</a:t>
              </a:r>
            </a:p>
          </p:txBody>
        </p:sp>
      </p:grpSp>
      <p:sp>
        <p:nvSpPr>
          <p:cNvPr name="TextBox 34" id="34"/>
          <p:cNvSpPr txBox="true"/>
          <p:nvPr/>
        </p:nvSpPr>
        <p:spPr>
          <a:xfrm rot="0">
            <a:off x="2190750" y="6972300"/>
            <a:ext cx="142875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Statistical thinking is essential in digital transformation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2190750" y="7315200"/>
            <a:ext cx="14287500" cy="25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As systems become smarter, the need for statistical literacy grows exponentially.</a:t>
            </a:r>
          </a:p>
        </p:txBody>
      </p:sp>
    </p:spTree>
  </p:cSld>
  <p:clrMapOvr>
    <a:masterClrMapping/>
  </p:clrMapOvr>
</p:sld>
</file>

<file path=ppt/slides/slide4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Reflection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44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2476500" y="2381250"/>
            <a:ext cx="13335000" cy="2857500"/>
            <a:chOff x="0" y="0"/>
            <a:chExt cx="17780000" cy="3810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7780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17780000">
                  <a:moveTo>
                    <a:pt x="381000" y="0"/>
                  </a:moveTo>
                  <a:lnTo>
                    <a:pt x="17399000" y="0"/>
                  </a:lnTo>
                  <a:cubicBezTo>
                    <a:pt x="17609421" y="0"/>
                    <a:pt x="17780000" y="170580"/>
                    <a:pt x="17780000" y="381000"/>
                  </a:cubicBezTo>
                  <a:lnTo>
                    <a:pt x="17780000" y="3429000"/>
                  </a:lnTo>
                  <a:cubicBezTo>
                    <a:pt x="17780000" y="3639420"/>
                    <a:pt x="17609421" y="3810000"/>
                    <a:pt x="17399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2952750" y="2647950"/>
            <a:ext cx="12382500" cy="1275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940"/>
              </a:lnSpc>
              <a:spcBef>
                <a:spcPct val="0"/>
              </a:spcBef>
            </a:pPr>
            <a:r>
              <a:rPr lang="en-US" sz="38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"How can statistical thinking</a:t>
            </a:r>
          </a:p>
          <a:p>
            <a:pPr algn="ctr" marL="0" indent="0" lvl="0">
              <a:lnSpc>
                <a:spcPts val="4940"/>
              </a:lnSpc>
              <a:spcBef>
                <a:spcPct val="0"/>
              </a:spcBef>
            </a:pPr>
            <a:r>
              <a:rPr lang="en-US" sz="38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improve the systems we use every day?"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429000" y="5838825"/>
            <a:ext cx="11430000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Take a moment to reflect on how the concepts from this semester</a:t>
            </a:r>
          </a:p>
          <a:p>
            <a:pPr algn="ctr" marL="0" indent="0" lvl="0">
              <a:lnSpc>
                <a:spcPts val="3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connect to the technology and systems around you.</a:t>
            </a:r>
          </a:p>
        </p:txBody>
      </p:sp>
      <p:sp>
        <p:nvSpPr>
          <p:cNvPr name="AutoShape 11" id="11"/>
          <p:cNvSpPr/>
          <p:nvPr/>
        </p:nvSpPr>
        <p:spPr>
          <a:xfrm>
            <a:off x="7239000" y="2190750"/>
            <a:ext cx="3810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2" id="12"/>
          <p:cNvSpPr/>
          <p:nvPr/>
        </p:nvSpPr>
        <p:spPr>
          <a:xfrm>
            <a:off x="7239000" y="5524500"/>
            <a:ext cx="3810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999"/>
            </a:blip>
            <a:stretch>
              <a:fillRect l="-448" t="0" r="-448" b="0"/>
            </a:stretch>
          </a:blipFill>
        </p:spPr>
      </p:sp>
    </p:spTree>
  </p:cSld>
  <p:clrMapOvr>
    <a:masterClrMapping/>
  </p:clrMapOvr>
</p:sld>
</file>

<file path=ppt/slides/slide4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Final Assignment / Project Guidance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45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Your Final Project Requirements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43000" y="1743075"/>
            <a:ext cx="952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Apply your statistical knowledge to a real Information Systems problem.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143000" y="2476500"/>
            <a:ext cx="5048250" cy="2000250"/>
            <a:chOff x="0" y="0"/>
            <a:chExt cx="6731000" cy="2667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731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6731000">
                  <a:moveTo>
                    <a:pt x="266700" y="0"/>
                  </a:moveTo>
                  <a:lnTo>
                    <a:pt x="6464300" y="0"/>
                  </a:lnTo>
                  <a:cubicBezTo>
                    <a:pt x="6611594" y="0"/>
                    <a:pt x="6731000" y="119406"/>
                    <a:pt x="6731000" y="266700"/>
                  </a:cubicBezTo>
                  <a:lnTo>
                    <a:pt x="6731000" y="2400300"/>
                  </a:lnTo>
                  <a:cubicBezTo>
                    <a:pt x="6731000" y="2547594"/>
                    <a:pt x="6611594" y="2667000"/>
                    <a:pt x="6464300" y="2667000"/>
                  </a:cubicBezTo>
                  <a:lnTo>
                    <a:pt x="266700" y="2667000"/>
                  </a:lnTo>
                  <a:cubicBezTo>
                    <a:pt x="119406" y="2667000"/>
                    <a:pt x="0" y="2547594"/>
                    <a:pt x="0" y="2400300"/>
                  </a:cubicBezTo>
                  <a:lnTo>
                    <a:pt x="0" y="266700"/>
                  </a:lnTo>
                  <a:cubicBezTo>
                    <a:pt x="0" y="119406"/>
                    <a:pt x="119406" y="0"/>
                    <a:pt x="2667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11" id="11"/>
          <p:cNvGrpSpPr/>
          <p:nvPr/>
        </p:nvGrpSpPr>
        <p:grpSpPr>
          <a:xfrm rot="0">
            <a:off x="3429000" y="2667000"/>
            <a:ext cx="476250" cy="561975"/>
            <a:chOff x="0" y="0"/>
            <a:chExt cx="635000" cy="7493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635000" cy="787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1</a:t>
              </a: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333500" y="3181350"/>
            <a:ext cx="466725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Choose an IS Problem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524000" y="3629025"/>
            <a:ext cx="4286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Select a real-world Information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Systems challenge to investigate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572250" y="2476500"/>
            <a:ext cx="5048250" cy="2000250"/>
            <a:chOff x="0" y="0"/>
            <a:chExt cx="6731000" cy="2667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731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6731000">
                  <a:moveTo>
                    <a:pt x="266700" y="0"/>
                  </a:moveTo>
                  <a:lnTo>
                    <a:pt x="6464300" y="0"/>
                  </a:lnTo>
                  <a:cubicBezTo>
                    <a:pt x="6611594" y="0"/>
                    <a:pt x="6731000" y="119406"/>
                    <a:pt x="6731000" y="266700"/>
                  </a:cubicBezTo>
                  <a:lnTo>
                    <a:pt x="6731000" y="2400300"/>
                  </a:lnTo>
                  <a:cubicBezTo>
                    <a:pt x="6731000" y="2547594"/>
                    <a:pt x="6611594" y="2667000"/>
                    <a:pt x="6464300" y="2667000"/>
                  </a:cubicBezTo>
                  <a:lnTo>
                    <a:pt x="266700" y="2667000"/>
                  </a:lnTo>
                  <a:cubicBezTo>
                    <a:pt x="119406" y="2667000"/>
                    <a:pt x="0" y="2547594"/>
                    <a:pt x="0" y="2400300"/>
                  </a:cubicBezTo>
                  <a:lnTo>
                    <a:pt x="0" y="266700"/>
                  </a:lnTo>
                  <a:cubicBezTo>
                    <a:pt x="0" y="119406"/>
                    <a:pt x="119406" y="0"/>
                    <a:pt x="2667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8858250" y="2667000"/>
            <a:ext cx="476250" cy="561975"/>
            <a:chOff x="0" y="0"/>
            <a:chExt cx="635000" cy="7493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635000" cy="787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2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6762750" y="3181350"/>
            <a:ext cx="466725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Collect or Simulate Data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953250" y="3629025"/>
            <a:ext cx="4286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Gather real data or create a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realistic simulated dataset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2001500" y="2476500"/>
            <a:ext cx="5048250" cy="2000250"/>
            <a:chOff x="0" y="0"/>
            <a:chExt cx="6731000" cy="2667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6731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6731000">
                  <a:moveTo>
                    <a:pt x="266700" y="0"/>
                  </a:moveTo>
                  <a:lnTo>
                    <a:pt x="6464300" y="0"/>
                  </a:lnTo>
                  <a:cubicBezTo>
                    <a:pt x="6611594" y="0"/>
                    <a:pt x="6731000" y="119406"/>
                    <a:pt x="6731000" y="266700"/>
                  </a:cubicBezTo>
                  <a:lnTo>
                    <a:pt x="6731000" y="2400300"/>
                  </a:lnTo>
                  <a:cubicBezTo>
                    <a:pt x="6731000" y="2547594"/>
                    <a:pt x="6611594" y="2667000"/>
                    <a:pt x="6464300" y="2667000"/>
                  </a:cubicBezTo>
                  <a:lnTo>
                    <a:pt x="266700" y="2667000"/>
                  </a:lnTo>
                  <a:cubicBezTo>
                    <a:pt x="119406" y="2667000"/>
                    <a:pt x="0" y="2547594"/>
                    <a:pt x="0" y="2400300"/>
                  </a:cubicBezTo>
                  <a:lnTo>
                    <a:pt x="0" y="266700"/>
                  </a:lnTo>
                  <a:cubicBezTo>
                    <a:pt x="0" y="119406"/>
                    <a:pt x="119406" y="0"/>
                    <a:pt x="266700" y="0"/>
                  </a:cubicBezTo>
                  <a:close/>
                </a:path>
              </a:pathLst>
            </a:custGeom>
            <a:solidFill>
              <a:srgbClr val="E8EDF5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25" id="25"/>
          <p:cNvGrpSpPr/>
          <p:nvPr/>
        </p:nvGrpSpPr>
        <p:grpSpPr>
          <a:xfrm rot="0">
            <a:off x="14287500" y="2667000"/>
            <a:ext cx="476250" cy="561975"/>
            <a:chOff x="0" y="0"/>
            <a:chExt cx="635000" cy="7493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635000" cy="787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3</a:t>
              </a:r>
            </a:p>
          </p:txBody>
        </p:sp>
      </p:grpSp>
      <p:sp>
        <p:nvSpPr>
          <p:cNvPr name="TextBox 28" id="28"/>
          <p:cNvSpPr txBox="true"/>
          <p:nvPr/>
        </p:nvSpPr>
        <p:spPr>
          <a:xfrm rot="0">
            <a:off x="12192000" y="3181350"/>
            <a:ext cx="466725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Apply 2+ Statistical Methods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2382500" y="3629025"/>
            <a:ext cx="4286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Use at least two methods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(e.g., regression + ANOVA)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1143000" y="4857750"/>
            <a:ext cx="5048250" cy="2000250"/>
            <a:chOff x="0" y="0"/>
            <a:chExt cx="6731000" cy="2667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6731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6731000">
                  <a:moveTo>
                    <a:pt x="266700" y="0"/>
                  </a:moveTo>
                  <a:lnTo>
                    <a:pt x="6464300" y="0"/>
                  </a:lnTo>
                  <a:cubicBezTo>
                    <a:pt x="6611594" y="0"/>
                    <a:pt x="6731000" y="119406"/>
                    <a:pt x="6731000" y="266700"/>
                  </a:cubicBezTo>
                  <a:lnTo>
                    <a:pt x="6731000" y="2400300"/>
                  </a:lnTo>
                  <a:cubicBezTo>
                    <a:pt x="6731000" y="2547594"/>
                    <a:pt x="6611594" y="2667000"/>
                    <a:pt x="6464300" y="2667000"/>
                  </a:cubicBezTo>
                  <a:lnTo>
                    <a:pt x="266700" y="2667000"/>
                  </a:lnTo>
                  <a:cubicBezTo>
                    <a:pt x="119406" y="2667000"/>
                    <a:pt x="0" y="2547594"/>
                    <a:pt x="0" y="2400300"/>
                  </a:cubicBezTo>
                  <a:lnTo>
                    <a:pt x="0" y="266700"/>
                  </a:lnTo>
                  <a:cubicBezTo>
                    <a:pt x="0" y="119406"/>
                    <a:pt x="119406" y="0"/>
                    <a:pt x="266700" y="0"/>
                  </a:cubicBezTo>
                  <a:close/>
                </a:path>
              </a:pathLst>
            </a:custGeom>
            <a:solidFill>
              <a:srgbClr val="F3F4F6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32" id="32"/>
          <p:cNvGrpSpPr/>
          <p:nvPr/>
        </p:nvGrpSpPr>
        <p:grpSpPr>
          <a:xfrm rot="0">
            <a:off x="3429000" y="5048250"/>
            <a:ext cx="476250" cy="561975"/>
            <a:chOff x="0" y="0"/>
            <a:chExt cx="635000" cy="7493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34" id="34"/>
            <p:cNvSpPr txBox="true"/>
            <p:nvPr/>
          </p:nvSpPr>
          <p:spPr>
            <a:xfrm>
              <a:off x="0" y="-38100"/>
              <a:ext cx="635000" cy="787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4</a:t>
              </a:r>
            </a:p>
          </p:txBody>
        </p:sp>
      </p:grpSp>
      <p:sp>
        <p:nvSpPr>
          <p:cNvPr name="TextBox 35" id="35"/>
          <p:cNvSpPr txBox="true"/>
          <p:nvPr/>
        </p:nvSpPr>
        <p:spPr>
          <a:xfrm rot="0">
            <a:off x="1333500" y="5562600"/>
            <a:ext cx="466725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Interpret Results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524000" y="6010275"/>
            <a:ext cx="4286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Explain what the results mean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in practical IS context</a:t>
            </a:r>
          </a:p>
        </p:txBody>
      </p:sp>
      <p:grpSp>
        <p:nvGrpSpPr>
          <p:cNvPr name="Group 37" id="37"/>
          <p:cNvGrpSpPr/>
          <p:nvPr/>
        </p:nvGrpSpPr>
        <p:grpSpPr>
          <a:xfrm rot="0">
            <a:off x="6572250" y="4857750"/>
            <a:ext cx="5048250" cy="2000250"/>
            <a:chOff x="0" y="0"/>
            <a:chExt cx="6731000" cy="266700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6731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6731000">
                  <a:moveTo>
                    <a:pt x="266700" y="0"/>
                  </a:moveTo>
                  <a:lnTo>
                    <a:pt x="6464300" y="0"/>
                  </a:lnTo>
                  <a:cubicBezTo>
                    <a:pt x="6611594" y="0"/>
                    <a:pt x="6731000" y="119406"/>
                    <a:pt x="6731000" y="266700"/>
                  </a:cubicBezTo>
                  <a:lnTo>
                    <a:pt x="6731000" y="2400300"/>
                  </a:lnTo>
                  <a:cubicBezTo>
                    <a:pt x="6731000" y="2547594"/>
                    <a:pt x="6611594" y="2667000"/>
                    <a:pt x="6464300" y="2667000"/>
                  </a:cubicBezTo>
                  <a:lnTo>
                    <a:pt x="266700" y="2667000"/>
                  </a:lnTo>
                  <a:cubicBezTo>
                    <a:pt x="119406" y="2667000"/>
                    <a:pt x="0" y="2547594"/>
                    <a:pt x="0" y="2400300"/>
                  </a:cubicBezTo>
                  <a:lnTo>
                    <a:pt x="0" y="266700"/>
                  </a:lnTo>
                  <a:cubicBezTo>
                    <a:pt x="0" y="119406"/>
                    <a:pt x="119406" y="0"/>
                    <a:pt x="266700" y="0"/>
                  </a:cubicBezTo>
                  <a:close/>
                </a:path>
              </a:pathLst>
            </a:custGeom>
            <a:solidFill>
              <a:srgbClr val="F3F4F6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39" id="39"/>
          <p:cNvGrpSpPr/>
          <p:nvPr/>
        </p:nvGrpSpPr>
        <p:grpSpPr>
          <a:xfrm rot="0">
            <a:off x="8858250" y="5048250"/>
            <a:ext cx="476250" cy="561975"/>
            <a:chOff x="0" y="0"/>
            <a:chExt cx="635000" cy="7493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41" id="41"/>
            <p:cNvSpPr txBox="true"/>
            <p:nvPr/>
          </p:nvSpPr>
          <p:spPr>
            <a:xfrm>
              <a:off x="0" y="-38100"/>
              <a:ext cx="635000" cy="787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5</a:t>
              </a:r>
            </a:p>
          </p:txBody>
        </p:sp>
      </p:grpSp>
      <p:sp>
        <p:nvSpPr>
          <p:cNvPr name="TextBox 42" id="42"/>
          <p:cNvSpPr txBox="true"/>
          <p:nvPr/>
        </p:nvSpPr>
        <p:spPr>
          <a:xfrm rot="0">
            <a:off x="6762750" y="5562600"/>
            <a:ext cx="466725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Create Visual Dashboard</a:t>
            </a:r>
          </a:p>
        </p:txBody>
      </p:sp>
      <p:sp>
        <p:nvSpPr>
          <p:cNvPr name="TextBox 43" id="43"/>
          <p:cNvSpPr txBox="true"/>
          <p:nvPr/>
        </p:nvSpPr>
        <p:spPr>
          <a:xfrm rot="0">
            <a:off x="6953250" y="6010275"/>
            <a:ext cx="4286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Build charts, graphs, and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visual presentations of findings</a:t>
            </a:r>
          </a:p>
        </p:txBody>
      </p:sp>
      <p:grpSp>
        <p:nvGrpSpPr>
          <p:cNvPr name="Group 44" id="44"/>
          <p:cNvGrpSpPr/>
          <p:nvPr/>
        </p:nvGrpSpPr>
        <p:grpSpPr>
          <a:xfrm rot="0">
            <a:off x="12001500" y="4857750"/>
            <a:ext cx="5048250" cy="2000250"/>
            <a:chOff x="0" y="0"/>
            <a:chExt cx="6731000" cy="26670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731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6731000">
                  <a:moveTo>
                    <a:pt x="266700" y="0"/>
                  </a:moveTo>
                  <a:lnTo>
                    <a:pt x="6464300" y="0"/>
                  </a:lnTo>
                  <a:cubicBezTo>
                    <a:pt x="6611594" y="0"/>
                    <a:pt x="6731000" y="119406"/>
                    <a:pt x="6731000" y="266700"/>
                  </a:cubicBezTo>
                  <a:lnTo>
                    <a:pt x="6731000" y="2400300"/>
                  </a:lnTo>
                  <a:cubicBezTo>
                    <a:pt x="6731000" y="2547594"/>
                    <a:pt x="6611594" y="2667000"/>
                    <a:pt x="6464300" y="2667000"/>
                  </a:cubicBezTo>
                  <a:lnTo>
                    <a:pt x="266700" y="2667000"/>
                  </a:lnTo>
                  <a:cubicBezTo>
                    <a:pt x="119406" y="2667000"/>
                    <a:pt x="0" y="2547594"/>
                    <a:pt x="0" y="2400300"/>
                  </a:cubicBezTo>
                  <a:lnTo>
                    <a:pt x="0" y="266700"/>
                  </a:lnTo>
                  <a:cubicBezTo>
                    <a:pt x="0" y="119406"/>
                    <a:pt x="119406" y="0"/>
                    <a:pt x="266700" y="0"/>
                  </a:cubicBezTo>
                  <a:close/>
                </a:path>
              </a:pathLst>
            </a:custGeom>
            <a:solidFill>
              <a:srgbClr val="F3F4F6"/>
            </a:solidFill>
            <a:ln w="19050" cap="sq">
              <a:solidFill>
                <a:srgbClr val="4A90D9"/>
              </a:solidFill>
              <a:prstDash val="solid"/>
              <a:miter/>
            </a:ln>
          </p:spPr>
        </p:sp>
      </p:grpSp>
      <p:grpSp>
        <p:nvGrpSpPr>
          <p:cNvPr name="Group 46" id="46"/>
          <p:cNvGrpSpPr/>
          <p:nvPr/>
        </p:nvGrpSpPr>
        <p:grpSpPr>
          <a:xfrm rot="0">
            <a:off x="14287500" y="5048250"/>
            <a:ext cx="476250" cy="561975"/>
            <a:chOff x="0" y="0"/>
            <a:chExt cx="635000" cy="74930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4A90D9"/>
            </a:solidFill>
          </p:spPr>
        </p:sp>
        <p:sp>
          <p:nvSpPr>
            <p:cNvPr name="TextBox 48" id="48"/>
            <p:cNvSpPr txBox="true"/>
            <p:nvPr/>
          </p:nvSpPr>
          <p:spPr>
            <a:xfrm>
              <a:off x="0" y="-38100"/>
              <a:ext cx="635000" cy="787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6</a:t>
              </a:r>
            </a:p>
          </p:txBody>
        </p:sp>
      </p:grpSp>
      <p:sp>
        <p:nvSpPr>
          <p:cNvPr name="TextBox 49" id="49"/>
          <p:cNvSpPr txBox="true"/>
          <p:nvPr/>
        </p:nvSpPr>
        <p:spPr>
          <a:xfrm rot="0">
            <a:off x="12192000" y="5562600"/>
            <a:ext cx="466725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Provide Recommendations</a:t>
            </a:r>
          </a:p>
        </p:txBody>
      </p:sp>
      <p:sp>
        <p:nvSpPr>
          <p:cNvPr name="TextBox 50" id="50"/>
          <p:cNvSpPr txBox="true"/>
          <p:nvPr/>
        </p:nvSpPr>
        <p:spPr>
          <a:xfrm rot="0">
            <a:off x="12382500" y="6010275"/>
            <a:ext cx="428625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Give evidence-based suggestions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for system improvement</a:t>
            </a:r>
          </a:p>
        </p:txBody>
      </p:sp>
      <p:sp>
        <p:nvSpPr>
          <p:cNvPr name="TextBox 51" id="51"/>
          <p:cNvSpPr txBox="true"/>
          <p:nvPr/>
        </p:nvSpPr>
        <p:spPr>
          <a:xfrm rot="0">
            <a:off x="2476500" y="771525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Deadline and submission details will be shared separately. Good luck!</a:t>
            </a:r>
          </a:p>
        </p:txBody>
      </p:sp>
    </p:spTree>
  </p:cSld>
  <p:clrMapOvr>
    <a:masterClrMapping/>
  </p:clrMapOvr>
</p:sld>
</file>

<file path=ppt/slides/slide4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09625"/>
            <a:chOff x="0" y="0"/>
            <a:chExt cx="24384000" cy="10795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079500"/>
            </a:xfrm>
            <a:custGeom>
              <a:avLst/>
              <a:gdLst/>
              <a:ahLst/>
              <a:cxnLst/>
              <a:rect r="r" b="b" t="t" l="l"/>
              <a:pathLst>
                <a:path h="1079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079500"/>
                  </a:lnTo>
                  <a:lnTo>
                    <a:pt x="0" y="1079500"/>
                  </a:lnTo>
                  <a:close/>
                </a:path>
              </a:pathLst>
            </a:custGeom>
            <a:solidFill>
              <a:srgbClr val="1B2A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952500" y="200025"/>
            <a:ext cx="142875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References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97250" y="314325"/>
            <a:ext cx="142875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4A90D9"/>
                </a:solidFill>
                <a:latin typeface="Inter"/>
                <a:ea typeface="Inter"/>
                <a:cs typeface="Inter"/>
                <a:sym typeface="Inter"/>
              </a:rPr>
              <a:t>46 / 47</a:t>
            </a:r>
          </a:p>
        </p:txBody>
      </p:sp>
      <p:sp>
        <p:nvSpPr>
          <p:cNvPr name="AutoShape 6" id="6"/>
          <p:cNvSpPr/>
          <p:nvPr/>
        </p:nvSpPr>
        <p:spPr>
          <a:xfrm>
            <a:off x="0" y="809625"/>
            <a:ext cx="18288000" cy="0"/>
          </a:xfrm>
          <a:prstGeom prst="line">
            <a:avLst/>
          </a:prstGeom>
          <a:ln cap="rnd" w="2857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43000" y="1247775"/>
            <a:ext cx="11430000" cy="380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1B2A4A"/>
                </a:solidFill>
                <a:latin typeface="Telegraf"/>
                <a:ea typeface="Telegraf"/>
                <a:cs typeface="Telegraf"/>
                <a:sym typeface="Telegraf"/>
              </a:rPr>
              <a:t>Recommended Reading and Resources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143000" y="2143125"/>
            <a:ext cx="76200" cy="666750"/>
            <a:chOff x="0" y="0"/>
            <a:chExt cx="101600" cy="889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1600" cy="889000"/>
            </a:xfrm>
            <a:custGeom>
              <a:avLst/>
              <a:gdLst/>
              <a:ahLst/>
              <a:cxnLst/>
              <a:rect r="r" b="b" t="t" l="l"/>
              <a:pathLst>
                <a:path h="889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428750" y="2057400"/>
            <a:ext cx="15240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Walpole, R. E., Myers, R. H., Myers, S. L., &amp; Ye, K. (2016).</a:t>
            </a:r>
          </a:p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Probability &amp; Statistics for Engineers &amp; Scientists. Pearson.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143000" y="3095625"/>
            <a:ext cx="76200" cy="666750"/>
            <a:chOff x="0" y="0"/>
            <a:chExt cx="101600" cy="889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1600" cy="889000"/>
            </a:xfrm>
            <a:custGeom>
              <a:avLst/>
              <a:gdLst/>
              <a:ahLst/>
              <a:cxnLst/>
              <a:rect r="r" b="b" t="t" l="l"/>
              <a:pathLst>
                <a:path h="889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1428750" y="3009900"/>
            <a:ext cx="15240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Montgomery, D. C. &amp; Runger, G. C. (2018).</a:t>
            </a:r>
          </a:p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Applied Statistics and Probability for Engineers. Wiley.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143000" y="4048125"/>
            <a:ext cx="76200" cy="666750"/>
            <a:chOff x="0" y="0"/>
            <a:chExt cx="101600" cy="889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1600" cy="889000"/>
            </a:xfrm>
            <a:custGeom>
              <a:avLst/>
              <a:gdLst/>
              <a:ahLst/>
              <a:cxnLst/>
              <a:rect r="r" b="b" t="t" l="l"/>
              <a:pathLst>
                <a:path h="889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428750" y="3962400"/>
            <a:ext cx="15240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Triola, M. F. (2022).</a:t>
            </a:r>
          </a:p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Elementary Statistics. Pearson.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143000" y="5000625"/>
            <a:ext cx="76200" cy="666750"/>
            <a:chOff x="0" y="0"/>
            <a:chExt cx="101600" cy="889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01600" cy="889000"/>
            </a:xfrm>
            <a:custGeom>
              <a:avLst/>
              <a:gdLst/>
              <a:ahLst/>
              <a:cxnLst/>
              <a:rect r="r" b="b" t="t" l="l"/>
              <a:pathLst>
                <a:path h="889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1428750" y="4914900"/>
            <a:ext cx="15240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Provost, F. &amp; Fawcett, T. (2013).</a:t>
            </a:r>
          </a:p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Data Science for Business. O'Reilly Media.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143000" y="5953125"/>
            <a:ext cx="76200" cy="666750"/>
            <a:chOff x="0" y="0"/>
            <a:chExt cx="101600" cy="889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1600" cy="889000"/>
            </a:xfrm>
            <a:custGeom>
              <a:avLst/>
              <a:gdLst/>
              <a:ahLst/>
              <a:cxnLst/>
              <a:rect r="r" b="b" t="t" l="l"/>
              <a:pathLst>
                <a:path h="889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428750" y="5867400"/>
            <a:ext cx="15240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Microsoft Excel Documentation.</a:t>
            </a:r>
          </a:p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https://support.microsoft.com/en-us/excel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143000" y="6905625"/>
            <a:ext cx="76200" cy="666750"/>
            <a:chOff x="0" y="0"/>
            <a:chExt cx="101600" cy="889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01600" cy="889000"/>
            </a:xfrm>
            <a:custGeom>
              <a:avLst/>
              <a:gdLst/>
              <a:ahLst/>
              <a:cxnLst/>
              <a:rect r="r" b="b" t="t" l="l"/>
              <a:pathLst>
                <a:path h="889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4A90D9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1428750" y="6819900"/>
            <a:ext cx="152400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Khan Academy Statistics and Probability.</a:t>
            </a:r>
          </a:p>
          <a:p>
            <a:pPr algn="l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F2937"/>
                </a:solidFill>
                <a:latin typeface="Inter"/>
                <a:ea typeface="Inter"/>
                <a:cs typeface="Inter"/>
                <a:sym typeface="Inter"/>
              </a:rPr>
              <a:t>https://www.khanacademy.org/math/statistics-probability</a:t>
            </a:r>
          </a:p>
        </p:txBody>
      </p:sp>
      <p:sp>
        <p:nvSpPr>
          <p:cNvPr name="AutoShape 26" id="26"/>
          <p:cNvSpPr/>
          <p:nvPr/>
        </p:nvSpPr>
        <p:spPr>
          <a:xfrm>
            <a:off x="1143000" y="8096250"/>
            <a:ext cx="16383000" cy="0"/>
          </a:xfrm>
          <a:prstGeom prst="line">
            <a:avLst/>
          </a:prstGeom>
          <a:ln cap="rnd" w="9525">
            <a:solidFill>
              <a:srgbClr val="4A90D9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47.xml><?xml version="1.0" encoding="utf-8"?>
<p:sld xmlns:p="http://schemas.openxmlformats.org/presentationml/2006/main" xmlns:a="http://schemas.openxmlformats.org/drawingml/2006/main">
  <p:cSld>
    <p:bg>
      <p:bgPr>
        <a:solidFill>
          <a:srgbClr val="1B2A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1992589"/>
            <a:ext cx="9675680" cy="6301822"/>
            <a:chOff x="0" y="0"/>
            <a:chExt cx="12900907" cy="8402429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0" y="2758513"/>
              <a:ext cx="12900907" cy="16215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33"/>
                </a:lnSpc>
              </a:pPr>
              <a:r>
                <a:rPr lang="en-US" b="true" sz="8833" spc="-176">
                  <a:solidFill>
                    <a:srgbClr val="FFFFFF"/>
                  </a:solidFill>
                  <a:latin typeface="Noto Serif Display ExtraCondensed Bold"/>
                  <a:ea typeface="Noto Serif Display ExtraCondensed Bold"/>
                  <a:cs typeface="Noto Serif Display ExtraCondensed Bold"/>
                  <a:sym typeface="Noto Serif Display ExtraCondensed Bold"/>
                </a:rPr>
                <a:t>Contact Information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0" y="4771462"/>
              <a:ext cx="12900907" cy="44931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649"/>
                </a:lnSpc>
              </a:pPr>
              <a:r>
                <a:rPr lang="en-US" b="true" sz="2208" strike="noStrike" u="none">
                  <a:solidFill>
                    <a:srgbClr val="FFFFFF"/>
                  </a:solidFill>
                  <a:latin typeface="HK Grotesk Bold"/>
                  <a:ea typeface="HK Grotesk Bold"/>
                  <a:cs typeface="HK Grotesk Bold"/>
                  <a:sym typeface="HK Grotesk Bold"/>
                </a:rPr>
                <a:t>Reach out for more details or inquiries regarding the course.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5617072"/>
              <a:ext cx="10481737" cy="278535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Alfrian Car</a:t>
              </a: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men Talakua</a:t>
              </a:r>
            </a:p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Department of Information Systems</a:t>
              </a:r>
            </a:p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e-Mail : Alfriantalakua@unkriswina.ac.id</a:t>
              </a:r>
            </a:p>
            <a:p>
              <a:pPr algn="l" marL="0" indent="0" lvl="0">
                <a:lnSpc>
                  <a:spcPts val="4155"/>
                </a:lnSpc>
              </a:pP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-19050"/>
              <a:ext cx="12637974" cy="23363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4010"/>
                </a:lnSpc>
              </a:pPr>
              <a:r>
                <a:rPr lang="en-US" sz="11484">
                  <a:solidFill>
                    <a:srgbClr val="FCDD05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THANK YOU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DAHLI0BG3m8</dc:identifier>
  <dcterms:modified xsi:type="dcterms:W3CDTF">2011-08-01T06:04:30Z</dcterms:modified>
  <cp:revision>1</cp:revision>
  <dc:title>Week 15 - Data-Driven IS Development Case Study Deck</dc:title>
</cp:coreProperties>
</file>