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ink/ink2.xml" ContentType="application/inkml+xml"/>
  <Override PartName="/ppt/notesSlides/notesSlide4.xml" ContentType="application/vnd.openxmlformats-officedocument.presentationml.notesSlide+xml"/>
  <Override PartName="/ppt/ink/ink3.xml" ContentType="application/inkml+xml"/>
  <Override PartName="/ppt/notesSlides/notesSlide5.xml" ContentType="application/vnd.openxmlformats-officedocument.presentationml.notesSlide+xml"/>
  <Override PartName="/ppt/ink/ink4.xml" ContentType="application/inkml+xml"/>
  <Override PartName="/ppt/notesSlides/notesSlide6.xml" ContentType="application/vnd.openxmlformats-officedocument.presentationml.notesSlide+xml"/>
  <Override PartName="/ppt/ink/ink5.xml" ContentType="application/inkml+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handoutMasterIdLst>
    <p:handoutMasterId r:id="rId35"/>
  </p:handoutMasterIdLst>
  <p:sldIdLst>
    <p:sldId id="294" r:id="rId2"/>
    <p:sldId id="261" r:id="rId3"/>
    <p:sldId id="296" r:id="rId4"/>
    <p:sldId id="314" r:id="rId5"/>
    <p:sldId id="299" r:id="rId6"/>
    <p:sldId id="300" r:id="rId7"/>
    <p:sldId id="297" r:id="rId8"/>
    <p:sldId id="295" r:id="rId9"/>
    <p:sldId id="302" r:id="rId10"/>
    <p:sldId id="286" r:id="rId11"/>
    <p:sldId id="291" r:id="rId12"/>
    <p:sldId id="287" r:id="rId13"/>
    <p:sldId id="315" r:id="rId14"/>
    <p:sldId id="316" r:id="rId15"/>
    <p:sldId id="292" r:id="rId16"/>
    <p:sldId id="301" r:id="rId17"/>
    <p:sldId id="293" r:id="rId18"/>
    <p:sldId id="289" r:id="rId19"/>
    <p:sldId id="305" r:id="rId20"/>
    <p:sldId id="306" r:id="rId21"/>
    <p:sldId id="288" r:id="rId22"/>
    <p:sldId id="264" r:id="rId23"/>
    <p:sldId id="263" r:id="rId24"/>
    <p:sldId id="307" r:id="rId25"/>
    <p:sldId id="309" r:id="rId26"/>
    <p:sldId id="304" r:id="rId27"/>
    <p:sldId id="303" r:id="rId28"/>
    <p:sldId id="308" r:id="rId29"/>
    <p:sldId id="310" r:id="rId30"/>
    <p:sldId id="311" r:id="rId31"/>
    <p:sldId id="312" r:id="rId32"/>
    <p:sldId id="313" r:id="rId33"/>
  </p:sldIdLst>
  <p:sldSz cx="12192000" cy="6858000"/>
  <p:notesSz cx="7053263" cy="93091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Untitled Section" id="{35A408BF-8BC0-486C-BD7A-99A35A235CF5}">
          <p14:sldIdLst>
            <p14:sldId id="294"/>
          </p14:sldIdLst>
        </p14:section>
        <p14:section name="Untitled Section" id="{82A8BA48-3574-4F2F-AA9C-A99A8089A367}">
          <p14:sldIdLst>
            <p14:sldId id="261"/>
            <p14:sldId id="296"/>
            <p14:sldId id="314"/>
            <p14:sldId id="299"/>
            <p14:sldId id="300"/>
            <p14:sldId id="297"/>
            <p14:sldId id="295"/>
            <p14:sldId id="302"/>
            <p14:sldId id="286"/>
            <p14:sldId id="291"/>
            <p14:sldId id="287"/>
            <p14:sldId id="315"/>
            <p14:sldId id="316"/>
            <p14:sldId id="292"/>
            <p14:sldId id="301"/>
            <p14:sldId id="293"/>
            <p14:sldId id="289"/>
            <p14:sldId id="305"/>
            <p14:sldId id="306"/>
            <p14:sldId id="288"/>
            <p14:sldId id="264"/>
            <p14:sldId id="263"/>
            <p14:sldId id="307"/>
            <p14:sldId id="309"/>
            <p14:sldId id="304"/>
            <p14:sldId id="303"/>
            <p14:sldId id="308"/>
            <p14:sldId id="310"/>
            <p14:sldId id="311"/>
            <p14:sldId id="312"/>
            <p14:sldId id="31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B3"/>
    <a:srgbClr val="0097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43" autoAdjust="0"/>
    <p:restoredTop sz="81458" autoAdjust="0"/>
  </p:normalViewPr>
  <p:slideViewPr>
    <p:cSldViewPr snapToGrid="0">
      <p:cViewPr varScale="1">
        <p:scale>
          <a:sx n="85" d="100"/>
          <a:sy n="85" d="100"/>
        </p:scale>
        <p:origin x="1228" y="6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56414" cy="467072"/>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sz="quarter" idx="1"/>
          </p:nvPr>
        </p:nvSpPr>
        <p:spPr>
          <a:xfrm>
            <a:off x="3995217" y="1"/>
            <a:ext cx="3056414" cy="467072"/>
          </a:xfrm>
          <a:prstGeom prst="rect">
            <a:avLst/>
          </a:prstGeom>
        </p:spPr>
        <p:txBody>
          <a:bodyPr vert="horz" lIns="93497" tIns="46749" rIns="93497" bIns="46749" rtlCol="0"/>
          <a:lstStyle>
            <a:lvl1pPr algn="r">
              <a:defRPr sz="1200"/>
            </a:lvl1pPr>
          </a:lstStyle>
          <a:p>
            <a:fld id="{CFCE63F2-7124-42F9-BE88-CFDE1F429330}" type="datetimeFigureOut">
              <a:rPr lang="en-US" smtClean="0"/>
              <a:t>3/31/2026</a:t>
            </a:fld>
            <a:endParaRPr lang="en-US"/>
          </a:p>
        </p:txBody>
      </p:sp>
      <p:sp>
        <p:nvSpPr>
          <p:cNvPr id="4" name="Footer Placeholder 3"/>
          <p:cNvSpPr>
            <a:spLocks noGrp="1"/>
          </p:cNvSpPr>
          <p:nvPr>
            <p:ph type="ftr" sz="quarter" idx="2"/>
          </p:nvPr>
        </p:nvSpPr>
        <p:spPr>
          <a:xfrm>
            <a:off x="0" y="8842030"/>
            <a:ext cx="3056414" cy="467071"/>
          </a:xfrm>
          <a:prstGeom prst="rect">
            <a:avLst/>
          </a:prstGeom>
        </p:spPr>
        <p:txBody>
          <a:bodyPr vert="horz" lIns="93497" tIns="46749" rIns="93497" bIns="46749" rtlCol="0" anchor="b"/>
          <a:lstStyle>
            <a:lvl1pPr algn="l">
              <a:defRPr sz="1200"/>
            </a:lvl1pPr>
          </a:lstStyle>
          <a:p>
            <a:endParaRPr lang="en-US"/>
          </a:p>
        </p:txBody>
      </p:sp>
      <p:sp>
        <p:nvSpPr>
          <p:cNvPr id="5" name="Slide Number Placeholder 4"/>
          <p:cNvSpPr>
            <a:spLocks noGrp="1"/>
          </p:cNvSpPr>
          <p:nvPr>
            <p:ph type="sldNum" sz="quarter" idx="3"/>
          </p:nvPr>
        </p:nvSpPr>
        <p:spPr>
          <a:xfrm>
            <a:off x="3995217" y="8842030"/>
            <a:ext cx="3056414" cy="467071"/>
          </a:xfrm>
          <a:prstGeom prst="rect">
            <a:avLst/>
          </a:prstGeom>
        </p:spPr>
        <p:txBody>
          <a:bodyPr vert="horz" lIns="93497" tIns="46749" rIns="93497" bIns="46749" rtlCol="0" anchor="b"/>
          <a:lstStyle>
            <a:lvl1pPr algn="r">
              <a:defRPr sz="1200"/>
            </a:lvl1pPr>
          </a:lstStyle>
          <a:p>
            <a:fld id="{EF316BA1-1A58-4E63-8685-43481A3D9308}" type="slidenum">
              <a:rPr lang="en-US" smtClean="0"/>
              <a:t>‹#›</a:t>
            </a:fld>
            <a:endParaRPr lang="en-US"/>
          </a:p>
        </p:txBody>
      </p:sp>
    </p:spTree>
    <p:extLst>
      <p:ext uri="{BB962C8B-B14F-4D97-AF65-F5344CB8AC3E}">
        <p14:creationId xmlns:p14="http://schemas.microsoft.com/office/powerpoint/2010/main" val="60184246"/>
      </p:ext>
    </p:extLst>
  </p:cSld>
  <p:clrMap bg1="lt1" tx1="dk1" bg2="lt2" tx2="dk2" accent1="accent1" accent2="accent2" accent3="accent3" accent4="accent4" accent5="accent5" accent6="accent6" hlink="hlink" folHlink="folHlink"/>
  <p:hf hdr="0" ft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06T03:06:33.788"/>
    </inkml:context>
    <inkml:brush xml:id="br0">
      <inkml:brushProperty name="width" value="0.05" units="cm"/>
      <inkml:brushProperty name="height" value="0.05" units="cm"/>
    </inkml:brush>
  </inkml:definitions>
  <inkml:trace contextRef="#ctx0" brushRef="#br0">0 1 19231 0 0,'0'0'2650'0'0,"8"-1"-2111"0"0,-3 2-524 0 0,0-1-1 0 0,-1 1 1 0 0,1 1-1 0 0,0-1 1 0 0,-1 0-1 0 0,1 1 1 0 0,-1 0-1 0 0,0 0 1 0 0,1 1-1 0 0,-1-1 1 0 0,0 1-1 0 0,0 0 1 0 0,0 0-1 0 0,3 4 1 0 0,5 5 67 0 0,-1 1-1 0 0,17 26 1 0 0,-21-27-586 0 0,1 0 1 0 0,1-1-1 0 0,0 0 0 0 0,15 13 1 0 0,-6-11-6831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06T03:06:33.788"/>
    </inkml:context>
    <inkml:brush xml:id="br0">
      <inkml:brushProperty name="width" value="0.05" units="cm"/>
      <inkml:brushProperty name="height" value="0.05" units="cm"/>
    </inkml:brush>
  </inkml:definitions>
  <inkml:trace contextRef="#ctx0" brushRef="#br0">0 1 19231 0 0,'0'0'2650'0'0,"8"-1"-2111"0"0,-3 2-524 0 0,0-1-1 0 0,-1 1 1 0 0,1 1-1 0 0,0-1 1 0 0,-1 0-1 0 0,1 1 1 0 0,-1 0-1 0 0,0 0 1 0 0,1 1-1 0 0,-1-1 1 0 0,0 1-1 0 0,0 0 1 0 0,0 0-1 0 0,3 4 1 0 0,5 5 67 0 0,-1 1-1 0 0,17 26 1 0 0,-21-27-586 0 0,1 0 1 0 0,1-1-1 0 0,0 0 0 0 0,15 13 1 0 0,-6-11-6831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06T03:06:33.788"/>
    </inkml:context>
    <inkml:brush xml:id="br0">
      <inkml:brushProperty name="width" value="0.05" units="cm"/>
      <inkml:brushProperty name="height" value="0.05" units="cm"/>
    </inkml:brush>
  </inkml:definitions>
  <inkml:trace contextRef="#ctx0" brushRef="#br0">0 1 19231 0 0,'0'0'2650'0'0,"8"-1"-2111"0"0,-3 2-524 0 0,0-1-1 0 0,-1 1 1 0 0,1 1-1 0 0,0-1 1 0 0,-1 0-1 0 0,1 1 1 0 0,-1 0-1 0 0,0 0 1 0 0,1 1-1 0 0,-1-1 1 0 0,0 1-1 0 0,0 0 1 0 0,0 0-1 0 0,3 4 1 0 0,5 5 67 0 0,-1 1-1 0 0,17 26 1 0 0,-21-27-586 0 0,1 0 1 0 0,1-1-1 0 0,0 0 0 0 0,15 13 1 0 0,-6-11-6831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06T03:06:33.788"/>
    </inkml:context>
    <inkml:brush xml:id="br0">
      <inkml:brushProperty name="width" value="0.05" units="cm"/>
      <inkml:brushProperty name="height" value="0.05" units="cm"/>
    </inkml:brush>
  </inkml:definitions>
  <inkml:trace contextRef="#ctx0" brushRef="#br0">0 1 19231 0 0,'0'0'2650'0'0,"8"-1"-2111"0"0,-3 2-524 0 0,0-1-1 0 0,-1 1 1 0 0,1 1-1 0 0,0-1 1 0 0,-1 0-1 0 0,1 1 1 0 0,-1 0-1 0 0,0 0 1 0 0,1 1-1 0 0,-1-1 1 0 0,0 1-1 0 0,0 0 1 0 0,0 0-1 0 0,3 4 1 0 0,5 5 67 0 0,-1 1-1 0 0,17 26 1 0 0,-21-27-586 0 0,1 0 1 0 0,1-1-1 0 0,0 0 0 0 0,15 13 1 0 0,-6-11-6831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06T03:06:33.788"/>
    </inkml:context>
    <inkml:brush xml:id="br0">
      <inkml:brushProperty name="width" value="0.05" units="cm"/>
      <inkml:brushProperty name="height" value="0.05" units="cm"/>
    </inkml:brush>
  </inkml:definitions>
  <inkml:trace contextRef="#ctx0" brushRef="#br0">0 1 19231 0 0,'0'0'2650'0'0,"8"-1"-2111"0"0,-3 2-524 0 0,0-1-1 0 0,-1 1 1 0 0,1 1-1 0 0,0-1 1 0 0,-1 0-1 0 0,1 1 1 0 0,-1 0-1 0 0,0 0 1 0 0,1 1-1 0 0,-1-1 1 0 0,0 1-1 0 0,0 0 1 0 0,0 0-1 0 0,3 4 1 0 0,5 5 67 0 0,-1 1-1 0 0,17 26 1 0 0,-21-27-586 0 0,1 0 1 0 0,1-1-1 0 0,0 0 0 0 0,15 13 1 0 0,-6-11-6831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56414" cy="467072"/>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idx="1"/>
          </p:nvPr>
        </p:nvSpPr>
        <p:spPr>
          <a:xfrm>
            <a:off x="3995217" y="1"/>
            <a:ext cx="3056414" cy="467072"/>
          </a:xfrm>
          <a:prstGeom prst="rect">
            <a:avLst/>
          </a:prstGeom>
        </p:spPr>
        <p:txBody>
          <a:bodyPr vert="horz" lIns="93497" tIns="46749" rIns="93497" bIns="46749" rtlCol="0"/>
          <a:lstStyle>
            <a:lvl1pPr algn="r">
              <a:defRPr sz="1200"/>
            </a:lvl1pPr>
          </a:lstStyle>
          <a:p>
            <a:fld id="{FF068DD0-3ED2-411E-9A42-E4B2F4CA47F7}" type="datetimeFigureOut">
              <a:rPr lang="en-US" smtClean="0"/>
              <a:t>3/31/2026</a:t>
            </a:fld>
            <a:endParaRPr lang="en-US"/>
          </a:p>
        </p:txBody>
      </p:sp>
      <p:sp>
        <p:nvSpPr>
          <p:cNvPr id="4" name="Slide Image Placeholder 3"/>
          <p:cNvSpPr>
            <a:spLocks noGrp="1" noRot="1" noChangeAspect="1"/>
          </p:cNvSpPr>
          <p:nvPr>
            <p:ph type="sldImg" idx="2"/>
          </p:nvPr>
        </p:nvSpPr>
        <p:spPr>
          <a:xfrm>
            <a:off x="733425" y="1163638"/>
            <a:ext cx="5586413" cy="3141662"/>
          </a:xfrm>
          <a:prstGeom prst="rect">
            <a:avLst/>
          </a:prstGeom>
          <a:noFill/>
          <a:ln w="12700">
            <a:solidFill>
              <a:prstClr val="black"/>
            </a:solidFill>
          </a:ln>
        </p:spPr>
        <p:txBody>
          <a:bodyPr vert="horz" lIns="93497" tIns="46749" rIns="93497" bIns="46749" rtlCol="0" anchor="ctr"/>
          <a:lstStyle/>
          <a:p>
            <a:endParaRPr lang="en-US"/>
          </a:p>
        </p:txBody>
      </p:sp>
      <p:sp>
        <p:nvSpPr>
          <p:cNvPr id="5" name="Notes Placeholder 4"/>
          <p:cNvSpPr>
            <a:spLocks noGrp="1"/>
          </p:cNvSpPr>
          <p:nvPr>
            <p:ph type="body" sz="quarter" idx="3"/>
          </p:nvPr>
        </p:nvSpPr>
        <p:spPr>
          <a:xfrm>
            <a:off x="705327" y="4480004"/>
            <a:ext cx="5642610" cy="3665459"/>
          </a:xfrm>
          <a:prstGeom prst="rect">
            <a:avLst/>
          </a:prstGeom>
        </p:spPr>
        <p:txBody>
          <a:bodyPr vert="horz" lIns="93497" tIns="46749" rIns="93497" bIns="4674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56414" cy="467071"/>
          </a:xfrm>
          <a:prstGeom prst="rect">
            <a:avLst/>
          </a:prstGeom>
        </p:spPr>
        <p:txBody>
          <a:bodyPr vert="horz" lIns="93497" tIns="46749" rIns="93497" bIns="46749" rtlCol="0" anchor="b"/>
          <a:lstStyle>
            <a:lvl1pPr algn="l">
              <a:defRPr sz="1200"/>
            </a:lvl1pPr>
          </a:lstStyle>
          <a:p>
            <a:endParaRPr lang="en-US"/>
          </a:p>
        </p:txBody>
      </p:sp>
      <p:sp>
        <p:nvSpPr>
          <p:cNvPr id="7" name="Slide Number Placeholder 6"/>
          <p:cNvSpPr>
            <a:spLocks noGrp="1"/>
          </p:cNvSpPr>
          <p:nvPr>
            <p:ph type="sldNum" sz="quarter" idx="5"/>
          </p:nvPr>
        </p:nvSpPr>
        <p:spPr>
          <a:xfrm>
            <a:off x="3995217" y="8842030"/>
            <a:ext cx="3056414" cy="467071"/>
          </a:xfrm>
          <a:prstGeom prst="rect">
            <a:avLst/>
          </a:prstGeom>
        </p:spPr>
        <p:txBody>
          <a:bodyPr vert="horz" lIns="93497" tIns="46749" rIns="93497" bIns="46749" rtlCol="0" anchor="b"/>
          <a:lstStyle>
            <a:lvl1pPr algn="r">
              <a:defRPr sz="1200"/>
            </a:lvl1pPr>
          </a:lstStyle>
          <a:p>
            <a:fld id="{57F45778-65E1-4A1B-B40A-CB386A9BF102}" type="slidenum">
              <a:rPr lang="en-US" smtClean="0"/>
              <a:t>‹#›</a:t>
            </a:fld>
            <a:endParaRPr lang="en-US"/>
          </a:p>
        </p:txBody>
      </p:sp>
    </p:spTree>
    <p:extLst>
      <p:ext uri="{BB962C8B-B14F-4D97-AF65-F5344CB8AC3E}">
        <p14:creationId xmlns:p14="http://schemas.microsoft.com/office/powerpoint/2010/main" val="104882262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Times New Roman"/>
                <a:ea typeface="Times New Roman"/>
                <a:cs typeface="Times New Roman"/>
                <a:sym typeface="Times New Roman"/>
              </a:rPr>
              <a:t>1</a:t>
            </a:fld>
            <a:endParaRPr sz="1200" b="0" i="0" u="none" strike="noStrike" cap="none">
              <a:solidFill>
                <a:schemeClr val="dk1"/>
              </a:solidFill>
              <a:latin typeface="Times New Roman"/>
              <a:ea typeface="Times New Roman"/>
              <a:cs typeface="Times New Roman"/>
              <a:sym typeface="Times New Roman"/>
            </a:endParaRPr>
          </a:p>
        </p:txBody>
      </p:sp>
      <p:sp>
        <p:nvSpPr>
          <p:cNvPr id="59" name="Google Shape;59;p1:notes"/>
          <p:cNvSpPr>
            <a:spLocks noGrp="1" noRot="1" noChangeAspect="1"/>
          </p:cNvSpPr>
          <p:nvPr>
            <p:ph type="sldImg" idx="2"/>
          </p:nvPr>
        </p:nvSpPr>
        <p:spPr>
          <a:xfrm>
            <a:off x="2324100" y="531813"/>
            <a:ext cx="47244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 name="Google Shape;60;p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dirty="0"/>
              <a:t>Principles of Information Systems, Thirteenth Edition</a:t>
            </a:r>
            <a:br>
              <a:rPr lang="en-US" sz="1100" dirty="0"/>
            </a:br>
            <a:endParaRPr sz="1100" dirty="0"/>
          </a:p>
          <a:p>
            <a:pPr marL="0" lvl="0" indent="0" algn="l" rtl="0">
              <a:spcBef>
                <a:spcPts val="360"/>
              </a:spcBef>
              <a:spcAft>
                <a:spcPts val="0"/>
              </a:spcAft>
              <a:buNone/>
            </a:pPr>
            <a:r>
              <a:rPr lang="en-US" i="1" dirty="0"/>
              <a:t>Chapter 1</a:t>
            </a:r>
            <a:endParaRPr dirty="0"/>
          </a:p>
          <a:p>
            <a:pPr marL="0" lvl="0" indent="0" algn="l" rtl="0">
              <a:lnSpc>
                <a:spcPct val="90000"/>
              </a:lnSpc>
              <a:spcBef>
                <a:spcPts val="360"/>
              </a:spcBef>
              <a:spcAft>
                <a:spcPts val="0"/>
              </a:spcAft>
              <a:buNone/>
            </a:pPr>
            <a:r>
              <a:rPr lang="en-US" i="1" dirty="0"/>
              <a:t>An Introduction to Information Systems</a:t>
            </a:r>
            <a:endParaRPr dirty="0"/>
          </a:p>
          <a:p>
            <a:pPr marL="0" lvl="0" indent="0" algn="l" rtl="0">
              <a:spcBef>
                <a:spcPts val="36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b="1" i="0" kern="1200" dirty="0">
                <a:solidFill>
                  <a:schemeClr val="tx1"/>
                </a:solidFill>
                <a:effectLst/>
                <a:latin typeface="+mn-lt"/>
                <a:ea typeface="+mn-ea"/>
                <a:cs typeface="+mn-cs"/>
              </a:rPr>
              <a:t>Ур чадварын (</a:t>
            </a:r>
            <a:r>
              <a:rPr lang="en-US" sz="1200" b="1" i="0" kern="1200" dirty="0">
                <a:solidFill>
                  <a:schemeClr val="tx1"/>
                </a:solidFill>
                <a:effectLst/>
                <a:latin typeface="+mn-lt"/>
                <a:ea typeface="+mn-ea"/>
                <a:cs typeface="+mn-cs"/>
              </a:rPr>
              <a:t>Competency) </a:t>
            </a:r>
            <a:r>
              <a:rPr lang="mn-MN" sz="1200" b="1" i="0" kern="1200" dirty="0">
                <a:solidFill>
                  <a:schemeClr val="tx1"/>
                </a:solidFill>
                <a:effectLst/>
                <a:latin typeface="+mn-lt"/>
                <a:ea typeface="+mn-ea"/>
                <a:cs typeface="+mn-cs"/>
              </a:rPr>
              <a:t>тодорхойлолт ба ач холбогдлыг ойлгох:</a:t>
            </a:r>
            <a:r>
              <a:rPr lang="mn-MN" sz="1200" b="0" i="0" kern="1200" dirty="0">
                <a:solidFill>
                  <a:schemeClr val="tx1"/>
                </a:solidFill>
                <a:effectLst/>
                <a:latin typeface="+mn-lt"/>
                <a:ea typeface="+mn-ea"/>
                <a:cs typeface="+mn-cs"/>
              </a:rPr>
              <a:t> Бизнесийн шинжилгээний ажлыг үр дүнтэй гүйцэтгэхэд шаардлагатай чадвар буюу стандартыг таньж мэдэх, тэдгээрийн шинжилгээний ажилд үзүүлэх нөлөөг ухамсарлах.</a:t>
            </a:r>
          </a:p>
          <a:p>
            <a:r>
              <a:rPr lang="mn-MN" sz="1200" b="1" i="0" kern="1200" dirty="0">
                <a:solidFill>
                  <a:schemeClr val="tx1"/>
                </a:solidFill>
                <a:effectLst/>
                <a:latin typeface="+mn-lt"/>
                <a:ea typeface="+mn-ea"/>
                <a:cs typeface="+mn-cs"/>
              </a:rPr>
              <a:t>Үндсэн ур чадваруудыг ангилах:</a:t>
            </a:r>
            <a:r>
              <a:rPr lang="mn-MN" sz="1200" b="0" i="0" kern="1200" dirty="0">
                <a:solidFill>
                  <a:schemeClr val="tx1"/>
                </a:solidFill>
                <a:effectLst/>
                <a:latin typeface="+mn-lt"/>
                <a:ea typeface="+mn-ea"/>
                <a:cs typeface="+mn-cs"/>
              </a:rPr>
              <a:t> Ур чадваруудыг </a:t>
            </a:r>
            <a:r>
              <a:rPr lang="mn-MN" sz="1200" b="1" i="0" kern="1200" dirty="0">
                <a:solidFill>
                  <a:schemeClr val="tx1"/>
                </a:solidFill>
                <a:effectLst/>
                <a:latin typeface="+mn-lt"/>
                <a:ea typeface="+mn-ea"/>
                <a:cs typeface="+mn-cs"/>
              </a:rPr>
              <a:t>Хувийн зан чанар, Бизнесийн мэдлэг, Мэргэжлийн техникүүд</a:t>
            </a:r>
            <a:r>
              <a:rPr lang="mn-MN" sz="1200" b="0" i="0" kern="1200" dirty="0">
                <a:solidFill>
                  <a:schemeClr val="tx1"/>
                </a:solidFill>
                <a:effectLst/>
                <a:latin typeface="+mn-lt"/>
                <a:ea typeface="+mn-ea"/>
                <a:cs typeface="+mn-cs"/>
              </a:rPr>
              <a:t> гэсэн үндсэн бүлгүүдэд хуваан тодорхойлж сурах.</a:t>
            </a:r>
          </a:p>
          <a:p>
            <a:r>
              <a:rPr lang="mn-MN" sz="1200" b="1" i="0" kern="1200" dirty="0">
                <a:solidFill>
                  <a:schemeClr val="tx1"/>
                </a:solidFill>
                <a:effectLst/>
                <a:latin typeface="+mn-lt"/>
                <a:ea typeface="+mn-ea"/>
                <a:cs typeface="+mn-cs"/>
              </a:rPr>
              <a:t>Шинжилгээний сэтгэлгээ ба асуудал шийдвэрлэх:</a:t>
            </a:r>
            <a:r>
              <a:rPr lang="mn-MN" sz="1200" b="0" i="0" kern="1200" dirty="0">
                <a:solidFill>
                  <a:schemeClr val="tx1"/>
                </a:solidFill>
                <a:effectLst/>
                <a:latin typeface="+mn-lt"/>
                <a:ea typeface="+mn-ea"/>
                <a:cs typeface="+mn-cs"/>
              </a:rPr>
              <a:t> Бүтээлч, концепцийн болон харааны сэтгэлгээг ашиглан асуудлыг үр дүнтэй тодорхойлж, оновчтой шийдлийг гаргаж сурах.</a:t>
            </a:r>
          </a:p>
          <a:p>
            <a:r>
              <a:rPr lang="mn-MN" sz="1200" b="1" i="0" kern="1200" dirty="0">
                <a:solidFill>
                  <a:schemeClr val="tx1"/>
                </a:solidFill>
                <a:effectLst/>
                <a:latin typeface="+mn-lt"/>
                <a:ea typeface="+mn-ea"/>
                <a:cs typeface="+mn-cs"/>
              </a:rPr>
              <a:t>Зан төлөвийн шинж чанарыг төлөвшүүлэх:</a:t>
            </a:r>
            <a:r>
              <a:rPr lang="mn-MN" sz="1200" b="0" i="0" kern="1200" dirty="0">
                <a:solidFill>
                  <a:schemeClr val="tx1"/>
                </a:solidFill>
                <a:effectLst/>
                <a:latin typeface="+mn-lt"/>
                <a:ea typeface="+mn-ea"/>
                <a:cs typeface="+mn-cs"/>
              </a:rPr>
              <a:t> Ёс зүй, хувийн хариуцлага, итгэл даах чадвар болон дасан зохицох чадвар нь оролцогч талуудын итгэлийг хүлээхэд хэрхэн нөлөөлдгийг ойлгох.</a:t>
            </a:r>
          </a:p>
          <a:p>
            <a:r>
              <a:rPr lang="mn-MN" sz="1200" b="1" i="0" kern="1200" dirty="0">
                <a:solidFill>
                  <a:schemeClr val="tx1"/>
                </a:solidFill>
                <a:effectLst/>
                <a:latin typeface="+mn-lt"/>
                <a:ea typeface="+mn-ea"/>
                <a:cs typeface="+mn-cs"/>
              </a:rPr>
              <a:t>Бизнесийн мэдлэг (</a:t>
            </a:r>
            <a:r>
              <a:rPr lang="en-US" sz="1200" b="1" i="0" kern="1200" dirty="0">
                <a:solidFill>
                  <a:schemeClr val="tx1"/>
                </a:solidFill>
                <a:effectLst/>
                <a:latin typeface="+mn-lt"/>
                <a:ea typeface="+mn-ea"/>
                <a:cs typeface="+mn-cs"/>
              </a:rPr>
              <a:t>Business Acumen) </a:t>
            </a:r>
            <a:r>
              <a:rPr lang="mn-MN" sz="1200" b="1" i="0" kern="1200" dirty="0">
                <a:solidFill>
                  <a:schemeClr val="tx1"/>
                </a:solidFill>
                <a:effectLst/>
                <a:latin typeface="+mn-lt"/>
                <a:ea typeface="+mn-ea"/>
                <a:cs typeface="+mn-cs"/>
              </a:rPr>
              <a:t>эзэмших:</a:t>
            </a:r>
            <a:r>
              <a:rPr lang="mn-MN" sz="1200" b="0" i="0" kern="1200" dirty="0">
                <a:solidFill>
                  <a:schemeClr val="tx1"/>
                </a:solidFill>
                <a:effectLst/>
                <a:latin typeface="+mn-lt"/>
                <a:ea typeface="+mn-ea"/>
                <a:cs typeface="+mn-cs"/>
              </a:rPr>
              <a:t> Санхүүгийн үндэс, салбарын чиг хандлага, байгууллагын бүтэц болон үйл ажиллагааны моделийн талаар мэдлэгтэй болж, бизнесийн үнэ цэнийг тодорхойлж сурах.</a:t>
            </a:r>
          </a:p>
          <a:p>
            <a:r>
              <a:rPr lang="mn-MN" sz="1200" b="1" i="0" kern="1200" dirty="0">
                <a:solidFill>
                  <a:schemeClr val="tx1"/>
                </a:solidFill>
                <a:effectLst/>
                <a:latin typeface="+mn-lt"/>
                <a:ea typeface="+mn-ea"/>
                <a:cs typeface="+mn-cs"/>
              </a:rPr>
              <a:t>Харилцааны ур чадварыг хөгжүүлэх:</a:t>
            </a:r>
            <a:r>
              <a:rPr lang="mn-MN" sz="1200" b="0" i="0" kern="1200" dirty="0">
                <a:solidFill>
                  <a:schemeClr val="tx1"/>
                </a:solidFill>
                <a:effectLst/>
                <a:latin typeface="+mn-lt"/>
                <a:ea typeface="+mn-ea"/>
                <a:cs typeface="+mn-cs"/>
              </a:rPr>
              <a:t> Аман болон аман бус харилцаа, бичгийн чадвар, идэвхтэй сонсох чадварыг ашиглан мэдээллийг тодорхой дамжуулж, нэгдсэн ойлголтод хүрэх.</a:t>
            </a:r>
          </a:p>
          <a:p>
            <a:r>
              <a:rPr lang="mn-MN" sz="1200" b="1" i="0" kern="1200" dirty="0">
                <a:solidFill>
                  <a:schemeClr val="tx1"/>
                </a:solidFill>
                <a:effectLst/>
                <a:latin typeface="+mn-lt"/>
                <a:ea typeface="+mn-ea"/>
                <a:cs typeface="+mn-cs"/>
              </a:rPr>
              <a:t>Харилцан үйлчлэлийн чадварыг ашиглах:</a:t>
            </a:r>
            <a:r>
              <a:rPr lang="mn-MN" sz="1200" b="0" i="0" kern="1200" dirty="0">
                <a:solidFill>
                  <a:schemeClr val="tx1"/>
                </a:solidFill>
                <a:effectLst/>
                <a:latin typeface="+mn-lt"/>
                <a:ea typeface="+mn-ea"/>
                <a:cs typeface="+mn-cs"/>
              </a:rPr>
              <a:t> Фасилитаци (чиглүүлэх), манлайлал, багаар ажиллах, хэлэлцээр хийх болон зөрчлийг шийдвэрлэх арга барилд суралцах.</a:t>
            </a:r>
          </a:p>
          <a:p>
            <a:r>
              <a:rPr lang="mn-MN" sz="1200" b="1" i="0" kern="1200" dirty="0">
                <a:solidFill>
                  <a:schemeClr val="tx1"/>
                </a:solidFill>
                <a:effectLst/>
                <a:latin typeface="+mn-lt"/>
                <a:ea typeface="+mn-ea"/>
                <a:cs typeface="+mn-cs"/>
              </a:rPr>
              <a:t>Багаж хэрэгсэл ба технологийн хэрэглээ:</a:t>
            </a:r>
            <a:r>
              <a:rPr lang="mn-MN" sz="1200" b="0" i="0" kern="1200" dirty="0">
                <a:solidFill>
                  <a:schemeClr val="tx1"/>
                </a:solidFill>
                <a:effectLst/>
                <a:latin typeface="+mn-lt"/>
                <a:ea typeface="+mn-ea"/>
                <a:cs typeface="+mn-cs"/>
              </a:rPr>
              <a:t> Оффисын бүтээмжийн программ хангамж болон бизнесийн шинжилгээний тусгай моделчлолын багажуудыг ажлын үр дүнгээ сайжруулахад ашиглаж сурах.</a:t>
            </a:r>
          </a:p>
          <a:p>
            <a:r>
              <a:rPr lang="mn-MN" sz="1200" b="1" i="0" kern="1200" dirty="0">
                <a:solidFill>
                  <a:schemeClr val="tx1"/>
                </a:solidFill>
                <a:effectLst/>
                <a:latin typeface="+mn-lt"/>
                <a:ea typeface="+mn-ea"/>
                <a:cs typeface="+mn-cs"/>
              </a:rPr>
              <a:t>Мэргэжлийн техникүүдийг таньж мэдэх:</a:t>
            </a:r>
            <a:r>
              <a:rPr lang="mn-MN" sz="1200" b="0" i="0" kern="1200" dirty="0">
                <a:solidFill>
                  <a:schemeClr val="tx1"/>
                </a:solidFill>
                <a:effectLst/>
                <a:latin typeface="+mn-lt"/>
                <a:ea typeface="+mn-ea"/>
                <a:cs typeface="+mn-cs"/>
              </a:rPr>
              <a:t> Шаардлагын инженерчлэл, бизнесийн моделчлол, санхүүгийн шинжилгээ, гап (</a:t>
            </a:r>
            <a:r>
              <a:rPr lang="en-US" sz="1200" b="0" i="0" kern="1200" dirty="0">
                <a:solidFill>
                  <a:schemeClr val="tx1"/>
                </a:solidFill>
                <a:effectLst/>
                <a:latin typeface="+mn-lt"/>
                <a:ea typeface="+mn-ea"/>
                <a:cs typeface="+mn-cs"/>
              </a:rPr>
              <a:t>gap) </a:t>
            </a:r>
            <a:r>
              <a:rPr lang="mn-MN" sz="1200" b="0" i="0" kern="1200" dirty="0">
                <a:solidFill>
                  <a:schemeClr val="tx1"/>
                </a:solidFill>
                <a:effectLst/>
                <a:latin typeface="+mn-lt"/>
                <a:ea typeface="+mn-ea"/>
                <a:cs typeface="+mn-cs"/>
              </a:rPr>
              <a:t>шинжилгээ зэрэг шинжээчийн өөрийнх нь онцлог техникүүдийг ойлгох.</a:t>
            </a:r>
          </a:p>
          <a:p>
            <a:r>
              <a:rPr lang="mn-MN" sz="1200" b="1" i="0" kern="1200" dirty="0">
                <a:solidFill>
                  <a:schemeClr val="tx1"/>
                </a:solidFill>
                <a:effectLst/>
                <a:latin typeface="+mn-lt"/>
                <a:ea typeface="+mn-ea"/>
                <a:cs typeface="+mn-cs"/>
              </a:rPr>
              <a:t>Мэргэжлийн хөгжлөө төлөвлөх:</a:t>
            </a:r>
            <a:r>
              <a:rPr lang="mn-MN" sz="1200" b="0" i="0"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SFIA </a:t>
            </a:r>
            <a:r>
              <a:rPr lang="mn-MN" sz="1200" b="0" i="0" kern="1200" dirty="0">
                <a:solidFill>
                  <a:schemeClr val="tx1"/>
                </a:solidFill>
                <a:effectLst/>
                <a:latin typeface="+mn-lt"/>
                <a:ea typeface="+mn-ea"/>
                <a:cs typeface="+mn-cs"/>
              </a:rPr>
              <a:t>зэрэг ур чадварын хүрээг ашиглан өөрийн түвшинг үнэлэх, тасралтгүй хөгжих төлөвлөгөө гаргах болон мэргэжлийн сертификатуудын ач холбогдлыг таньж мэдэх</a:t>
            </a:r>
          </a:p>
          <a:p>
            <a:br>
              <a:rPr lang="mn-MN" dirty="0"/>
            </a:br>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a:t>
            </a:fld>
            <a:endParaRPr lang="en-US"/>
          </a:p>
        </p:txBody>
      </p:sp>
    </p:spTree>
    <p:extLst>
      <p:ext uri="{BB962C8B-B14F-4D97-AF65-F5344CB8AC3E}">
        <p14:creationId xmlns:p14="http://schemas.microsoft.com/office/powerpoint/2010/main" val="9768270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8D555-9883-425A-5C92-A50ED00282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930ECC-9B92-2E43-FA8B-57F781DF0A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18128D-8B0C-B13A-1E57-4EBC63122529}"/>
              </a:ext>
            </a:extLst>
          </p:cNvPr>
          <p:cNvSpPr>
            <a:spLocks noGrp="1"/>
          </p:cNvSpPr>
          <p:nvPr>
            <p:ph type="body" idx="1"/>
          </p:nvPr>
        </p:nvSpPr>
        <p:spPr/>
        <p:txBody>
          <a:bodyPr/>
          <a:lstStyle/>
          <a:p>
            <a:pPr rtl="0"/>
            <a:r>
              <a:rPr lang="mn-MN" sz="1200" b="0" i="0" u="none" strike="noStrike" kern="1200" dirty="0">
                <a:solidFill>
                  <a:schemeClr val="tx1"/>
                </a:solidFill>
                <a:effectLst/>
                <a:latin typeface="+mn-lt"/>
                <a:ea typeface="+mn-ea"/>
                <a:cs typeface="+mn-cs"/>
              </a:rPr>
              <a:t>Бизнес шинжилгээний чадамж нь орчин үеийн төсөл, хөтөлбөрийн амжилтын тулгуур багана юм. </a:t>
            </a:r>
            <a:r>
              <a:rPr lang="en-US" sz="1200" b="0" i="0" u="none" strike="noStrike" kern="1200" dirty="0">
                <a:solidFill>
                  <a:schemeClr val="tx1"/>
                </a:solidFill>
                <a:effectLst/>
                <a:latin typeface="+mn-lt"/>
                <a:ea typeface="+mn-ea"/>
                <a:cs typeface="+mn-cs"/>
              </a:rPr>
              <a:t>PMI-</a:t>
            </a:r>
            <a:r>
              <a:rPr lang="mn-MN" sz="1200" b="0" i="0" u="none" strike="noStrike" kern="1200" dirty="0">
                <a:solidFill>
                  <a:schemeClr val="tx1"/>
                </a:solidFill>
                <a:effectLst/>
                <a:latin typeface="+mn-lt"/>
                <a:ea typeface="+mn-ea"/>
                <a:cs typeface="+mn-cs"/>
              </a:rPr>
              <a:t>ийн  </a:t>
            </a:r>
            <a:r>
              <a:rPr lang="en-US" sz="1200" b="0" i="1" u="none" strike="noStrike" kern="1200" dirty="0">
                <a:solidFill>
                  <a:schemeClr val="tx1"/>
                </a:solidFill>
                <a:effectLst/>
                <a:latin typeface="+mn-lt"/>
                <a:ea typeface="+mn-ea"/>
                <a:cs typeface="+mn-cs"/>
              </a:rPr>
              <a:t>Pulse of the Profession®</a:t>
            </a:r>
            <a:r>
              <a:rPr lang="en-US" sz="1200" b="0" i="0" u="none" strike="noStrike" kern="1200" dirty="0">
                <a:solidFill>
                  <a:schemeClr val="tx1"/>
                </a:solidFill>
                <a:effectLst/>
                <a:latin typeface="+mn-lt"/>
                <a:ea typeface="+mn-ea"/>
                <a:cs typeface="+mn-cs"/>
              </a:rPr>
              <a:t>  </a:t>
            </a:r>
            <a:r>
              <a:rPr lang="mn-MN" sz="1200" b="0" i="0" u="none" strike="noStrike" kern="1200" dirty="0">
                <a:solidFill>
                  <a:schemeClr val="tx1"/>
                </a:solidFill>
                <a:effectLst/>
                <a:latin typeface="+mn-lt"/>
                <a:ea typeface="+mn-ea"/>
                <a:cs typeface="+mn-cs"/>
              </a:rPr>
              <a:t>судалгаагаар амжилтгүй болсон төслүүдийн 47% нь шаардлагын менежмент хангалтгүй байснаас, харин 39% нь шаардлагыг буруу цуглуулснаас (</a:t>
            </a:r>
            <a:r>
              <a:rPr lang="en-US" sz="1200" b="0" i="0" u="none" strike="noStrike" kern="1200" dirty="0">
                <a:solidFill>
                  <a:schemeClr val="tx1"/>
                </a:solidFill>
                <a:effectLst/>
                <a:latin typeface="+mn-lt"/>
                <a:ea typeface="+mn-ea"/>
                <a:cs typeface="+mn-cs"/>
              </a:rPr>
              <a:t>inaccurate requirements gathering) </a:t>
            </a:r>
            <a:r>
              <a:rPr lang="mn-MN" sz="1200" b="0" i="0" u="none" strike="noStrike" kern="1200" dirty="0">
                <a:solidFill>
                  <a:schemeClr val="tx1"/>
                </a:solidFill>
                <a:effectLst/>
                <a:latin typeface="+mn-lt"/>
                <a:ea typeface="+mn-ea"/>
                <a:cs typeface="+mn-cs"/>
              </a:rPr>
              <a:t>үүдэлтэй болохыг тогтоожээ. Бизнес шинжээч (БШ) нь зөвхөн шаардлага бичигч биш, харин стратегийн үнэ цэнийг бүтээгч юм.</a:t>
            </a:r>
            <a:r>
              <a:rPr lang="mn-MN" sz="1200" b="1" i="0" u="none" strike="noStrike" kern="1200" dirty="0">
                <a:solidFill>
                  <a:schemeClr val="tx1"/>
                </a:solidFill>
                <a:effectLst/>
                <a:latin typeface="+mn-lt"/>
                <a:ea typeface="+mn-ea"/>
                <a:cs typeface="+mn-cs"/>
              </a:rPr>
              <a:t>Бизнес шинжээчийн үүргийн хувьсал (</a:t>
            </a:r>
            <a:r>
              <a:rPr lang="en-US" sz="1200" b="1" i="0" u="none" strike="noStrike" kern="1200" dirty="0">
                <a:solidFill>
                  <a:schemeClr val="tx1"/>
                </a:solidFill>
                <a:effectLst/>
                <a:latin typeface="+mn-lt"/>
                <a:ea typeface="+mn-ea"/>
                <a:cs typeface="+mn-cs"/>
              </a:rPr>
              <a:t>Evolution of the Role):</a:t>
            </a:r>
            <a:endParaRPr lang="en-US" b="0" dirty="0">
              <a:effectLst/>
            </a:endParaRPr>
          </a:p>
          <a:p>
            <a:pPr rtl="0" fontAlgn="base"/>
            <a:r>
              <a:rPr lang="en-US" sz="1200" b="1" i="0" u="none" strike="noStrike" kern="1200" dirty="0">
                <a:solidFill>
                  <a:schemeClr val="tx1"/>
                </a:solidFill>
                <a:effectLst/>
                <a:latin typeface="+mn-lt"/>
                <a:ea typeface="+mn-ea"/>
                <a:cs typeface="+mn-cs"/>
              </a:rPr>
              <a:t>Pre-Project (</a:t>
            </a:r>
            <a:r>
              <a:rPr lang="mn-MN" sz="1200" b="1" i="0" u="none" strike="noStrike" kern="1200" dirty="0">
                <a:solidFill>
                  <a:schemeClr val="tx1"/>
                </a:solidFill>
                <a:effectLst/>
                <a:latin typeface="+mn-lt"/>
                <a:ea typeface="+mn-ea"/>
                <a:cs typeface="+mn-cs"/>
              </a:rPr>
              <a:t>Төслийн өмнөх үе):</a:t>
            </a:r>
            <a:r>
              <a:rPr lang="mn-MN" sz="1200" b="0" i="0" u="none" strike="noStrike" kern="1200" dirty="0">
                <a:solidFill>
                  <a:schemeClr val="tx1"/>
                </a:solidFill>
                <a:effectLst/>
                <a:latin typeface="+mn-lt"/>
                <a:ea typeface="+mn-ea"/>
                <a:cs typeface="+mn-cs"/>
              </a:rPr>
              <a:t>  Орчин үеийн БШ-ийн үүрэг төсөл эхлэхээс өмнө "</a:t>
            </a:r>
            <a:r>
              <a:rPr lang="en-US" sz="1200" b="0" i="0" u="none" strike="noStrike" kern="1200" dirty="0">
                <a:solidFill>
                  <a:schemeClr val="tx1"/>
                </a:solidFill>
                <a:effectLst/>
                <a:latin typeface="+mn-lt"/>
                <a:ea typeface="+mn-ea"/>
                <a:cs typeface="+mn-cs"/>
              </a:rPr>
              <a:t>Needs Assessment" </a:t>
            </a:r>
            <a:r>
              <a:rPr lang="mn-MN" sz="1200" b="0" i="0" u="none" strike="noStrike" kern="1200" dirty="0">
                <a:solidFill>
                  <a:schemeClr val="tx1"/>
                </a:solidFill>
                <a:effectLst/>
                <a:latin typeface="+mn-lt"/>
                <a:ea typeface="+mn-ea"/>
                <a:cs typeface="+mn-cs"/>
              </a:rPr>
              <a:t>буюу хэрэгцээг тодорхойлохоос эхэлдэг. Тэд асуудлыг зөв тодорхойлохын тулд стратегийн түвшинд дүн шинжилгээ хийдэг.</a:t>
            </a:r>
          </a:p>
          <a:p>
            <a:pPr rtl="0" fontAlgn="base"/>
            <a:r>
              <a:rPr lang="en-US" sz="1200" b="1" i="0" u="none" strike="noStrike" kern="1200" dirty="0">
                <a:solidFill>
                  <a:schemeClr val="tx1"/>
                </a:solidFill>
                <a:effectLst/>
                <a:latin typeface="+mn-lt"/>
                <a:ea typeface="+mn-ea"/>
                <a:cs typeface="+mn-cs"/>
              </a:rPr>
              <a:t>Strategic Planning &amp; Portfolio Support:</a:t>
            </a:r>
            <a:r>
              <a:rPr lang="en-US" sz="1200" b="0" i="0" u="none" strike="noStrike" kern="1200" dirty="0">
                <a:solidFill>
                  <a:schemeClr val="tx1"/>
                </a:solidFill>
                <a:effectLst/>
                <a:latin typeface="+mn-lt"/>
                <a:ea typeface="+mn-ea"/>
                <a:cs typeface="+mn-cs"/>
              </a:rPr>
              <a:t>  </a:t>
            </a:r>
            <a:r>
              <a:rPr lang="mn-MN" sz="1200" b="0" i="0" u="none" strike="noStrike" kern="1200" dirty="0">
                <a:solidFill>
                  <a:schemeClr val="tx1"/>
                </a:solidFill>
                <a:effectLst/>
                <a:latin typeface="+mn-lt"/>
                <a:ea typeface="+mn-ea"/>
                <a:cs typeface="+mn-cs"/>
              </a:rPr>
              <a:t>БШ нь байгууллагын стратеги болон хөрөнгө оруулалтыг хамгийн өндөр үнэ цэнэтэй санаачилгууд руу чиглүүлэхэд багц (</a:t>
            </a:r>
            <a:r>
              <a:rPr lang="en-US" sz="1200" b="0" i="0" u="none" strike="noStrike" kern="1200" dirty="0">
                <a:solidFill>
                  <a:schemeClr val="tx1"/>
                </a:solidFill>
                <a:effectLst/>
                <a:latin typeface="+mn-lt"/>
                <a:ea typeface="+mn-ea"/>
                <a:cs typeface="+mn-cs"/>
              </a:rPr>
              <a:t>Portfolio) </a:t>
            </a:r>
            <a:r>
              <a:rPr lang="mn-MN" sz="1200" b="0" i="0" u="none" strike="noStrike" kern="1200" dirty="0">
                <a:solidFill>
                  <a:schemeClr val="tx1"/>
                </a:solidFill>
                <a:effectLst/>
                <a:latin typeface="+mn-lt"/>
                <a:ea typeface="+mn-ea"/>
                <a:cs typeface="+mn-cs"/>
              </a:rPr>
              <a:t>болон хөтөлбөрийн түвшинд дэмжлэг үзүүлдэг болсон (</a:t>
            </a:r>
            <a:r>
              <a:rPr lang="en-US" sz="1200" b="0" i="0" u="none" strike="noStrike" kern="1200" dirty="0">
                <a:solidFill>
                  <a:schemeClr val="tx1"/>
                </a:solidFill>
                <a:effectLst/>
                <a:latin typeface="+mn-lt"/>
                <a:ea typeface="+mn-ea"/>
                <a:cs typeface="+mn-cs"/>
              </a:rPr>
              <a:t>Section 3.2.1.1).</a:t>
            </a:r>
          </a:p>
          <a:p>
            <a:pPr rtl="0" fontAlgn="base"/>
            <a:r>
              <a:rPr lang="en-US" sz="1200" b="1" i="0" u="none" strike="noStrike" kern="1200" dirty="0">
                <a:solidFill>
                  <a:schemeClr val="tx1"/>
                </a:solidFill>
                <a:effectLst/>
                <a:latin typeface="+mn-lt"/>
                <a:ea typeface="+mn-ea"/>
                <a:cs typeface="+mn-cs"/>
              </a:rPr>
              <a:t>Beyond IT:</a:t>
            </a:r>
            <a:r>
              <a:rPr lang="en-US" sz="1200" b="0" i="0" u="none" strike="noStrike" kern="1200" dirty="0">
                <a:solidFill>
                  <a:schemeClr val="tx1"/>
                </a:solidFill>
                <a:effectLst/>
                <a:latin typeface="+mn-lt"/>
                <a:ea typeface="+mn-ea"/>
                <a:cs typeface="+mn-cs"/>
              </a:rPr>
              <a:t>  </a:t>
            </a:r>
            <a:r>
              <a:rPr lang="mn-MN" sz="1200" b="0" i="0" u="none" strike="noStrike" kern="1200" dirty="0">
                <a:solidFill>
                  <a:schemeClr val="tx1"/>
                </a:solidFill>
                <a:effectLst/>
                <a:latin typeface="+mn-lt"/>
                <a:ea typeface="+mn-ea"/>
                <a:cs typeface="+mn-cs"/>
              </a:rPr>
              <a:t>Бизнес шинжилгээ нь зөвхөн программ хангамжаар хязгаарлагдахаа больсон. Өнөөдөр барилга, эрүүл мэнд, үйлдвэрлэл, төрийн бодлого зэрэг бүх салбарт асуудал шийдэх, боломжийг ашиглах үндсэн хэрэгсэл болж байна.</a:t>
            </a:r>
          </a:p>
          <a:p>
            <a:pPr rtl="0" fontAlgn="base"/>
            <a:r>
              <a:rPr lang="en-US" sz="1200" b="1" i="0" u="none" strike="noStrike" kern="1200" dirty="0">
                <a:solidFill>
                  <a:schemeClr val="tx1"/>
                </a:solidFill>
                <a:effectLst/>
                <a:latin typeface="+mn-lt"/>
                <a:ea typeface="+mn-ea"/>
                <a:cs typeface="+mn-cs"/>
              </a:rPr>
              <a:t>The Hybrid Reality:</a:t>
            </a:r>
            <a:r>
              <a:rPr lang="en-US" sz="1200" b="0" i="0" u="none" strike="noStrike" kern="1200" dirty="0">
                <a:solidFill>
                  <a:schemeClr val="tx1"/>
                </a:solidFill>
                <a:effectLst/>
                <a:latin typeface="+mn-lt"/>
                <a:ea typeface="+mn-ea"/>
                <a:cs typeface="+mn-cs"/>
              </a:rPr>
              <a:t>  </a:t>
            </a:r>
            <a:r>
              <a:rPr lang="mn-MN" sz="1200" b="0" i="0" u="none" strike="noStrike" kern="1200" dirty="0">
                <a:solidFill>
                  <a:schemeClr val="tx1"/>
                </a:solidFill>
                <a:effectLst/>
                <a:latin typeface="+mn-lt"/>
                <a:ea typeface="+mn-ea"/>
                <a:cs typeface="+mn-cs"/>
              </a:rPr>
              <a:t>Төслийн менежер болон БШ-ийн үүргийг хослуулсан "</a:t>
            </a:r>
            <a:r>
              <a:rPr lang="en-US" sz="1200" b="0" i="0" u="none" strike="noStrike" kern="1200" dirty="0">
                <a:solidFill>
                  <a:schemeClr val="tx1"/>
                </a:solidFill>
                <a:effectLst/>
                <a:latin typeface="+mn-lt"/>
                <a:ea typeface="+mn-ea"/>
                <a:cs typeface="+mn-cs"/>
              </a:rPr>
              <a:t>Hybrid" </a:t>
            </a:r>
            <a:r>
              <a:rPr lang="mn-MN" sz="1200" b="0" i="0" u="none" strike="noStrike" kern="1200" dirty="0">
                <a:solidFill>
                  <a:schemeClr val="tx1"/>
                </a:solidFill>
                <a:effectLst/>
                <a:latin typeface="+mn-lt"/>
                <a:ea typeface="+mn-ea"/>
                <a:cs typeface="+mn-cs"/>
              </a:rPr>
              <a:t>загвар түгээмэл болж байгаа нь шинжээчээс төслийн болон бүтээгдэхүүний амжилтыг нэгэн зэрэг харах чадварыг шаардаж байна.</a:t>
            </a:r>
          </a:p>
        </p:txBody>
      </p:sp>
      <p:sp>
        <p:nvSpPr>
          <p:cNvPr id="4" name="Slide Number Placeholder 3">
            <a:extLst>
              <a:ext uri="{FF2B5EF4-FFF2-40B4-BE49-F238E27FC236}">
                <a16:creationId xmlns:a16="http://schemas.microsoft.com/office/drawing/2014/main" id="{205C30D1-8888-61B9-1FDF-81F47BFB0707}"/>
              </a:ext>
            </a:extLst>
          </p:cNvPr>
          <p:cNvSpPr>
            <a:spLocks noGrp="1"/>
          </p:cNvSpPr>
          <p:nvPr>
            <p:ph type="sldNum" sz="quarter" idx="5"/>
          </p:nvPr>
        </p:nvSpPr>
        <p:spPr/>
        <p:txBody>
          <a:bodyPr/>
          <a:lstStyle/>
          <a:p>
            <a:fld id="{57F45778-65E1-4A1B-B40A-CB386A9BF102}" type="slidenum">
              <a:rPr lang="en-US" smtClean="0"/>
              <a:t>3</a:t>
            </a:fld>
            <a:endParaRPr lang="en-US"/>
          </a:p>
        </p:txBody>
      </p:sp>
    </p:spTree>
    <p:extLst>
      <p:ext uri="{BB962C8B-B14F-4D97-AF65-F5344CB8AC3E}">
        <p14:creationId xmlns:p14="http://schemas.microsoft.com/office/powerpoint/2010/main" val="12006812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6BA87-997C-B346-C9D8-F13857BB18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C9ACC8-9ABC-261F-2AE4-9A2388953F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39AEB2-7CE5-4326-C1C3-30C9DDC4C788}"/>
              </a:ext>
            </a:extLst>
          </p:cNvPr>
          <p:cNvSpPr>
            <a:spLocks noGrp="1"/>
          </p:cNvSpPr>
          <p:nvPr>
            <p:ph type="body" idx="1"/>
          </p:nvPr>
        </p:nvSpPr>
        <p:spPr/>
        <p:txBody>
          <a:bodyPr/>
          <a:lstStyle/>
          <a:p>
            <a:pPr rtl="0"/>
            <a:r>
              <a:rPr lang="mn-MN" sz="1200" b="0" i="0" u="none" strike="noStrike" kern="1200" dirty="0">
                <a:solidFill>
                  <a:schemeClr val="tx1"/>
                </a:solidFill>
                <a:effectLst/>
                <a:latin typeface="+mn-lt"/>
                <a:ea typeface="+mn-ea"/>
                <a:cs typeface="+mn-cs"/>
              </a:rPr>
              <a:t>Бизнес шинжилгээний чадамж нь орчин үеийн төсөл, хөтөлбөрийн амжилтын тулгуур багана юм. </a:t>
            </a:r>
            <a:r>
              <a:rPr lang="en-US" sz="1200" b="0" i="0" u="none" strike="noStrike" kern="1200" dirty="0">
                <a:solidFill>
                  <a:schemeClr val="tx1"/>
                </a:solidFill>
                <a:effectLst/>
                <a:latin typeface="+mn-lt"/>
                <a:ea typeface="+mn-ea"/>
                <a:cs typeface="+mn-cs"/>
              </a:rPr>
              <a:t>PMI-</a:t>
            </a:r>
            <a:r>
              <a:rPr lang="mn-MN" sz="1200" b="0" i="0" u="none" strike="noStrike" kern="1200" dirty="0">
                <a:solidFill>
                  <a:schemeClr val="tx1"/>
                </a:solidFill>
                <a:effectLst/>
                <a:latin typeface="+mn-lt"/>
                <a:ea typeface="+mn-ea"/>
                <a:cs typeface="+mn-cs"/>
              </a:rPr>
              <a:t>ийн  </a:t>
            </a:r>
            <a:r>
              <a:rPr lang="en-US" sz="1200" b="0" i="1" u="none" strike="noStrike" kern="1200" dirty="0">
                <a:solidFill>
                  <a:schemeClr val="tx1"/>
                </a:solidFill>
                <a:effectLst/>
                <a:latin typeface="+mn-lt"/>
                <a:ea typeface="+mn-ea"/>
                <a:cs typeface="+mn-cs"/>
              </a:rPr>
              <a:t>Pulse of the Profession®</a:t>
            </a:r>
            <a:r>
              <a:rPr lang="en-US" sz="1200" b="0" i="0" u="none" strike="noStrike" kern="1200" dirty="0">
                <a:solidFill>
                  <a:schemeClr val="tx1"/>
                </a:solidFill>
                <a:effectLst/>
                <a:latin typeface="+mn-lt"/>
                <a:ea typeface="+mn-ea"/>
                <a:cs typeface="+mn-cs"/>
              </a:rPr>
              <a:t>  </a:t>
            </a:r>
            <a:r>
              <a:rPr lang="mn-MN" sz="1200" b="0" i="0" u="none" strike="noStrike" kern="1200" dirty="0">
                <a:solidFill>
                  <a:schemeClr val="tx1"/>
                </a:solidFill>
                <a:effectLst/>
                <a:latin typeface="+mn-lt"/>
                <a:ea typeface="+mn-ea"/>
                <a:cs typeface="+mn-cs"/>
              </a:rPr>
              <a:t>судалгаагаар амжилтгүй болсон төслүүдийн 47% нь шаардлагын менежмент хангалтгүй байснаас, харин 39% нь шаардлагыг буруу цуглуулснаас (</a:t>
            </a:r>
            <a:r>
              <a:rPr lang="en-US" sz="1200" b="0" i="0" u="none" strike="noStrike" kern="1200" dirty="0">
                <a:solidFill>
                  <a:schemeClr val="tx1"/>
                </a:solidFill>
                <a:effectLst/>
                <a:latin typeface="+mn-lt"/>
                <a:ea typeface="+mn-ea"/>
                <a:cs typeface="+mn-cs"/>
              </a:rPr>
              <a:t>inaccurate requirements gathering) </a:t>
            </a:r>
            <a:r>
              <a:rPr lang="mn-MN" sz="1200" b="0" i="0" u="none" strike="noStrike" kern="1200" dirty="0">
                <a:solidFill>
                  <a:schemeClr val="tx1"/>
                </a:solidFill>
                <a:effectLst/>
                <a:latin typeface="+mn-lt"/>
                <a:ea typeface="+mn-ea"/>
                <a:cs typeface="+mn-cs"/>
              </a:rPr>
              <a:t>үүдэлтэй болохыг тогтоожээ. Бизнес шинжээч (БШ) нь зөвхөн шаардлага бичигч биш, харин стратегийн үнэ цэнийг бүтээгч юм.</a:t>
            </a:r>
            <a:r>
              <a:rPr lang="mn-MN" sz="1200" b="1" i="0" u="none" strike="noStrike" kern="1200" dirty="0">
                <a:solidFill>
                  <a:schemeClr val="tx1"/>
                </a:solidFill>
                <a:effectLst/>
                <a:latin typeface="+mn-lt"/>
                <a:ea typeface="+mn-ea"/>
                <a:cs typeface="+mn-cs"/>
              </a:rPr>
              <a:t>Бизнес шинжээчийн үүргийн хувьсал (</a:t>
            </a:r>
            <a:r>
              <a:rPr lang="en-US" sz="1200" b="1" i="0" u="none" strike="noStrike" kern="1200" dirty="0">
                <a:solidFill>
                  <a:schemeClr val="tx1"/>
                </a:solidFill>
                <a:effectLst/>
                <a:latin typeface="+mn-lt"/>
                <a:ea typeface="+mn-ea"/>
                <a:cs typeface="+mn-cs"/>
              </a:rPr>
              <a:t>Evolution of the Role):</a:t>
            </a:r>
            <a:endParaRPr lang="en-US" b="0" dirty="0">
              <a:effectLst/>
            </a:endParaRPr>
          </a:p>
          <a:p>
            <a:pPr rtl="0" fontAlgn="base"/>
            <a:r>
              <a:rPr lang="en-US" sz="1200" b="1" i="0" u="none" strike="noStrike" kern="1200" dirty="0">
                <a:solidFill>
                  <a:schemeClr val="tx1"/>
                </a:solidFill>
                <a:effectLst/>
                <a:latin typeface="+mn-lt"/>
                <a:ea typeface="+mn-ea"/>
                <a:cs typeface="+mn-cs"/>
              </a:rPr>
              <a:t>Pre-Project (</a:t>
            </a:r>
            <a:r>
              <a:rPr lang="mn-MN" sz="1200" b="1" i="0" u="none" strike="noStrike" kern="1200" dirty="0">
                <a:solidFill>
                  <a:schemeClr val="tx1"/>
                </a:solidFill>
                <a:effectLst/>
                <a:latin typeface="+mn-lt"/>
                <a:ea typeface="+mn-ea"/>
                <a:cs typeface="+mn-cs"/>
              </a:rPr>
              <a:t>Төслийн өмнөх үе):</a:t>
            </a:r>
            <a:r>
              <a:rPr lang="mn-MN" sz="1200" b="0" i="0" u="none" strike="noStrike" kern="1200" dirty="0">
                <a:solidFill>
                  <a:schemeClr val="tx1"/>
                </a:solidFill>
                <a:effectLst/>
                <a:latin typeface="+mn-lt"/>
                <a:ea typeface="+mn-ea"/>
                <a:cs typeface="+mn-cs"/>
              </a:rPr>
              <a:t>  Орчин үеийн БШ-ийн үүрэг төсөл эхлэхээс өмнө "</a:t>
            </a:r>
            <a:r>
              <a:rPr lang="en-US" sz="1200" b="0" i="0" u="none" strike="noStrike" kern="1200" dirty="0">
                <a:solidFill>
                  <a:schemeClr val="tx1"/>
                </a:solidFill>
                <a:effectLst/>
                <a:latin typeface="+mn-lt"/>
                <a:ea typeface="+mn-ea"/>
                <a:cs typeface="+mn-cs"/>
              </a:rPr>
              <a:t>Needs Assessment" </a:t>
            </a:r>
            <a:r>
              <a:rPr lang="mn-MN" sz="1200" b="0" i="0" u="none" strike="noStrike" kern="1200" dirty="0">
                <a:solidFill>
                  <a:schemeClr val="tx1"/>
                </a:solidFill>
                <a:effectLst/>
                <a:latin typeface="+mn-lt"/>
                <a:ea typeface="+mn-ea"/>
                <a:cs typeface="+mn-cs"/>
              </a:rPr>
              <a:t>буюу хэрэгцээг тодорхойлохоос эхэлдэг. Тэд асуудлыг зөв тодорхойлохын тулд стратегийн түвшинд дүн шинжилгээ хийдэг.</a:t>
            </a:r>
          </a:p>
          <a:p>
            <a:pPr rtl="0" fontAlgn="base"/>
            <a:r>
              <a:rPr lang="en-US" sz="1200" b="1" i="0" u="none" strike="noStrike" kern="1200" dirty="0">
                <a:solidFill>
                  <a:schemeClr val="tx1"/>
                </a:solidFill>
                <a:effectLst/>
                <a:latin typeface="+mn-lt"/>
                <a:ea typeface="+mn-ea"/>
                <a:cs typeface="+mn-cs"/>
              </a:rPr>
              <a:t>Strategic Planning &amp; Portfolio Support:</a:t>
            </a:r>
            <a:r>
              <a:rPr lang="en-US" sz="1200" b="0" i="0" u="none" strike="noStrike" kern="1200" dirty="0">
                <a:solidFill>
                  <a:schemeClr val="tx1"/>
                </a:solidFill>
                <a:effectLst/>
                <a:latin typeface="+mn-lt"/>
                <a:ea typeface="+mn-ea"/>
                <a:cs typeface="+mn-cs"/>
              </a:rPr>
              <a:t>  </a:t>
            </a:r>
            <a:r>
              <a:rPr lang="mn-MN" sz="1200" b="0" i="0" u="none" strike="noStrike" kern="1200" dirty="0">
                <a:solidFill>
                  <a:schemeClr val="tx1"/>
                </a:solidFill>
                <a:effectLst/>
                <a:latin typeface="+mn-lt"/>
                <a:ea typeface="+mn-ea"/>
                <a:cs typeface="+mn-cs"/>
              </a:rPr>
              <a:t>БШ нь байгууллагын стратеги болон хөрөнгө оруулалтыг хамгийн өндөр үнэ цэнэтэй санаачилгууд руу чиглүүлэхэд багц (</a:t>
            </a:r>
            <a:r>
              <a:rPr lang="en-US" sz="1200" b="0" i="0" u="none" strike="noStrike" kern="1200" dirty="0">
                <a:solidFill>
                  <a:schemeClr val="tx1"/>
                </a:solidFill>
                <a:effectLst/>
                <a:latin typeface="+mn-lt"/>
                <a:ea typeface="+mn-ea"/>
                <a:cs typeface="+mn-cs"/>
              </a:rPr>
              <a:t>Portfolio) </a:t>
            </a:r>
            <a:r>
              <a:rPr lang="mn-MN" sz="1200" b="0" i="0" u="none" strike="noStrike" kern="1200" dirty="0">
                <a:solidFill>
                  <a:schemeClr val="tx1"/>
                </a:solidFill>
                <a:effectLst/>
                <a:latin typeface="+mn-lt"/>
                <a:ea typeface="+mn-ea"/>
                <a:cs typeface="+mn-cs"/>
              </a:rPr>
              <a:t>болон хөтөлбөрийн түвшинд дэмжлэг үзүүлдэг болсон (</a:t>
            </a:r>
            <a:r>
              <a:rPr lang="en-US" sz="1200" b="0" i="0" u="none" strike="noStrike" kern="1200" dirty="0">
                <a:solidFill>
                  <a:schemeClr val="tx1"/>
                </a:solidFill>
                <a:effectLst/>
                <a:latin typeface="+mn-lt"/>
                <a:ea typeface="+mn-ea"/>
                <a:cs typeface="+mn-cs"/>
              </a:rPr>
              <a:t>Section 3.2.1.1).</a:t>
            </a:r>
          </a:p>
          <a:p>
            <a:pPr rtl="0" fontAlgn="base"/>
            <a:r>
              <a:rPr lang="en-US" sz="1200" b="1" i="0" u="none" strike="noStrike" kern="1200" dirty="0">
                <a:solidFill>
                  <a:schemeClr val="tx1"/>
                </a:solidFill>
                <a:effectLst/>
                <a:latin typeface="+mn-lt"/>
                <a:ea typeface="+mn-ea"/>
                <a:cs typeface="+mn-cs"/>
              </a:rPr>
              <a:t>Beyond IT:</a:t>
            </a:r>
            <a:r>
              <a:rPr lang="en-US" sz="1200" b="0" i="0" u="none" strike="noStrike" kern="1200" dirty="0">
                <a:solidFill>
                  <a:schemeClr val="tx1"/>
                </a:solidFill>
                <a:effectLst/>
                <a:latin typeface="+mn-lt"/>
                <a:ea typeface="+mn-ea"/>
                <a:cs typeface="+mn-cs"/>
              </a:rPr>
              <a:t>  </a:t>
            </a:r>
            <a:r>
              <a:rPr lang="mn-MN" sz="1200" b="0" i="0" u="none" strike="noStrike" kern="1200" dirty="0">
                <a:solidFill>
                  <a:schemeClr val="tx1"/>
                </a:solidFill>
                <a:effectLst/>
                <a:latin typeface="+mn-lt"/>
                <a:ea typeface="+mn-ea"/>
                <a:cs typeface="+mn-cs"/>
              </a:rPr>
              <a:t>Бизнес шинжилгээ нь зөвхөн программ хангамжаар хязгаарлагдахаа больсон. Өнөөдөр барилга, эрүүл мэнд, үйлдвэрлэл, төрийн бодлого зэрэг бүх салбарт асуудал шийдэх, боломжийг ашиглах үндсэн хэрэгсэл болж байна.</a:t>
            </a:r>
          </a:p>
          <a:p>
            <a:pPr rtl="0" fontAlgn="base"/>
            <a:r>
              <a:rPr lang="en-US" sz="1200" b="1" i="0" u="none" strike="noStrike" kern="1200" dirty="0">
                <a:solidFill>
                  <a:schemeClr val="tx1"/>
                </a:solidFill>
                <a:effectLst/>
                <a:latin typeface="+mn-lt"/>
                <a:ea typeface="+mn-ea"/>
                <a:cs typeface="+mn-cs"/>
              </a:rPr>
              <a:t>The Hybrid Reality:</a:t>
            </a:r>
            <a:r>
              <a:rPr lang="en-US" sz="1200" b="0" i="0" u="none" strike="noStrike" kern="1200" dirty="0">
                <a:solidFill>
                  <a:schemeClr val="tx1"/>
                </a:solidFill>
                <a:effectLst/>
                <a:latin typeface="+mn-lt"/>
                <a:ea typeface="+mn-ea"/>
                <a:cs typeface="+mn-cs"/>
              </a:rPr>
              <a:t>  </a:t>
            </a:r>
            <a:r>
              <a:rPr lang="mn-MN" sz="1200" b="0" i="0" u="none" strike="noStrike" kern="1200" dirty="0">
                <a:solidFill>
                  <a:schemeClr val="tx1"/>
                </a:solidFill>
                <a:effectLst/>
                <a:latin typeface="+mn-lt"/>
                <a:ea typeface="+mn-ea"/>
                <a:cs typeface="+mn-cs"/>
              </a:rPr>
              <a:t>Төслийн менежер болон БШ-ийн үүргийг хослуулсан "</a:t>
            </a:r>
            <a:r>
              <a:rPr lang="en-US" sz="1200" b="0" i="0" u="none" strike="noStrike" kern="1200" dirty="0">
                <a:solidFill>
                  <a:schemeClr val="tx1"/>
                </a:solidFill>
                <a:effectLst/>
                <a:latin typeface="+mn-lt"/>
                <a:ea typeface="+mn-ea"/>
                <a:cs typeface="+mn-cs"/>
              </a:rPr>
              <a:t>Hybrid" </a:t>
            </a:r>
            <a:r>
              <a:rPr lang="mn-MN" sz="1200" b="0" i="0" u="none" strike="noStrike" kern="1200" dirty="0">
                <a:solidFill>
                  <a:schemeClr val="tx1"/>
                </a:solidFill>
                <a:effectLst/>
                <a:latin typeface="+mn-lt"/>
                <a:ea typeface="+mn-ea"/>
                <a:cs typeface="+mn-cs"/>
              </a:rPr>
              <a:t>загвар түгээмэл болж байгаа нь шинжээчээс төслийн болон бүтээгдэхүүний амжилтыг нэгэн зэрэг харах чадварыг шаардаж байна.</a:t>
            </a:r>
          </a:p>
        </p:txBody>
      </p:sp>
      <p:sp>
        <p:nvSpPr>
          <p:cNvPr id="4" name="Slide Number Placeholder 3">
            <a:extLst>
              <a:ext uri="{FF2B5EF4-FFF2-40B4-BE49-F238E27FC236}">
                <a16:creationId xmlns:a16="http://schemas.microsoft.com/office/drawing/2014/main" id="{65072B43-9C93-0E5F-B738-848FCC733841}"/>
              </a:ext>
            </a:extLst>
          </p:cNvPr>
          <p:cNvSpPr>
            <a:spLocks noGrp="1"/>
          </p:cNvSpPr>
          <p:nvPr>
            <p:ph type="sldNum" sz="quarter" idx="5"/>
          </p:nvPr>
        </p:nvSpPr>
        <p:spPr/>
        <p:txBody>
          <a:bodyPr/>
          <a:lstStyle/>
          <a:p>
            <a:fld id="{57F45778-65E1-4A1B-B40A-CB386A9BF102}" type="slidenum">
              <a:rPr lang="en-US" smtClean="0"/>
              <a:t>4</a:t>
            </a:fld>
            <a:endParaRPr lang="en-US"/>
          </a:p>
        </p:txBody>
      </p:sp>
    </p:spTree>
    <p:extLst>
      <p:ext uri="{BB962C8B-B14F-4D97-AF65-F5344CB8AC3E}">
        <p14:creationId xmlns:p14="http://schemas.microsoft.com/office/powerpoint/2010/main" val="29615966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2C2D44-A479-A7CA-13C2-2E3D57832B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916CC5-F739-6E5E-3A0E-1F6FEC73E2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826CDB-37F2-9362-0DF1-D8BFD79F0C43}"/>
              </a:ext>
            </a:extLst>
          </p:cNvPr>
          <p:cNvSpPr>
            <a:spLocks noGrp="1"/>
          </p:cNvSpPr>
          <p:nvPr>
            <p:ph type="body" idx="1"/>
          </p:nvPr>
        </p:nvSpPr>
        <p:spPr/>
        <p:txBody>
          <a:bodyPr/>
          <a:lstStyle/>
          <a:p>
            <a:pPr rtl="0"/>
            <a:endParaRPr lang="mn-MN" sz="1200" b="0" i="0" u="none" strike="noStrike"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A2C9C0BA-A2E4-20AE-B1F6-032ADE725749}"/>
              </a:ext>
            </a:extLst>
          </p:cNvPr>
          <p:cNvSpPr>
            <a:spLocks noGrp="1"/>
          </p:cNvSpPr>
          <p:nvPr>
            <p:ph type="sldNum" sz="quarter" idx="5"/>
          </p:nvPr>
        </p:nvSpPr>
        <p:spPr/>
        <p:txBody>
          <a:bodyPr/>
          <a:lstStyle/>
          <a:p>
            <a:fld id="{57F45778-65E1-4A1B-B40A-CB386A9BF102}" type="slidenum">
              <a:rPr lang="en-US" smtClean="0"/>
              <a:t>5</a:t>
            </a:fld>
            <a:endParaRPr lang="en-US"/>
          </a:p>
        </p:txBody>
      </p:sp>
    </p:spTree>
    <p:extLst>
      <p:ext uri="{BB962C8B-B14F-4D97-AF65-F5344CB8AC3E}">
        <p14:creationId xmlns:p14="http://schemas.microsoft.com/office/powerpoint/2010/main" val="4046763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418841-079D-BE56-9C15-06A7B4917E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44E2AD-617C-9984-7C1C-E171BE1438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D31D34-7C9C-3DBB-9123-38F80261B74C}"/>
              </a:ext>
            </a:extLst>
          </p:cNvPr>
          <p:cNvSpPr>
            <a:spLocks noGrp="1"/>
          </p:cNvSpPr>
          <p:nvPr>
            <p:ph type="body" idx="1"/>
          </p:nvPr>
        </p:nvSpPr>
        <p:spPr/>
        <p:txBody>
          <a:bodyPr/>
          <a:lstStyle/>
          <a:p>
            <a:pPr rtl="0"/>
            <a:r>
              <a:rPr lang="mn-MN" sz="1200" b="0" i="0" u="none" strike="noStrike" kern="1200" dirty="0">
                <a:solidFill>
                  <a:schemeClr val="tx1"/>
                </a:solidFill>
                <a:effectLst/>
                <a:latin typeface="+mn-lt"/>
                <a:ea typeface="+mn-ea"/>
                <a:cs typeface="+mn-cs"/>
              </a:rPr>
              <a:t>Бизнес шинжилгээний чадамж гэдэг нь тухайн нөхцөл байдалд тохируулан (</a:t>
            </a:r>
            <a:r>
              <a:rPr lang="en-US" sz="1200" b="0" i="0" u="none" strike="noStrike" kern="1200" dirty="0">
                <a:solidFill>
                  <a:schemeClr val="tx1"/>
                </a:solidFill>
                <a:effectLst/>
                <a:latin typeface="+mn-lt"/>
                <a:ea typeface="+mn-ea"/>
                <a:cs typeface="+mn-cs"/>
              </a:rPr>
              <a:t>tailoring) </a:t>
            </a:r>
            <a:r>
              <a:rPr lang="mn-MN" sz="1200" b="0" i="0" u="none" strike="noStrike" kern="1200" dirty="0">
                <a:solidFill>
                  <a:schemeClr val="tx1"/>
                </a:solidFill>
                <a:effectLst/>
                <a:latin typeface="+mn-lt"/>
                <a:ea typeface="+mn-ea"/>
                <a:cs typeface="+mn-cs"/>
              </a:rPr>
              <a:t>ашиглах мэдлэг, ур чадвар, хандлагын цогц юм.</a:t>
            </a:r>
          </a:p>
          <a:p>
            <a:r>
              <a:rPr lang="mn-MN" sz="1200" b="1" i="0" kern="1200" dirty="0">
                <a:solidFill>
                  <a:schemeClr val="tx1"/>
                </a:solidFill>
                <a:effectLst/>
                <a:latin typeface="+mn-lt"/>
                <a:ea typeface="+mn-ea"/>
                <a:cs typeface="+mn-cs"/>
              </a:rPr>
              <a:t>Ерөнхийдөө хүлээн зөвшөөрөгдсөн (</a:t>
            </a:r>
            <a:r>
              <a:rPr lang="en-US" sz="1200" b="1" i="0" kern="1200" dirty="0">
                <a:solidFill>
                  <a:schemeClr val="tx1"/>
                </a:solidFill>
                <a:effectLst/>
                <a:latin typeface="+mn-lt"/>
                <a:ea typeface="+mn-ea"/>
                <a:cs typeface="+mn-cs"/>
              </a:rPr>
              <a:t>Generally recognized):</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Ихэнх тохиолдолд үр дүнтэй нь батлагдсан мэдлэг.</a:t>
            </a:r>
          </a:p>
          <a:p>
            <a:r>
              <a:rPr lang="mn-MN" sz="1200" b="1" i="0" kern="1200" dirty="0">
                <a:solidFill>
                  <a:schemeClr val="tx1"/>
                </a:solidFill>
                <a:effectLst/>
                <a:latin typeface="+mn-lt"/>
                <a:ea typeface="+mn-ea"/>
                <a:cs typeface="+mn-cs"/>
              </a:rPr>
              <a:t>Сайн туршлага (</a:t>
            </a:r>
            <a:r>
              <a:rPr lang="en-US" sz="1200" b="1" i="0" kern="1200" dirty="0">
                <a:solidFill>
                  <a:schemeClr val="tx1"/>
                </a:solidFill>
                <a:effectLst/>
                <a:latin typeface="+mn-lt"/>
                <a:ea typeface="+mn-ea"/>
                <a:cs typeface="+mn-cs"/>
              </a:rPr>
              <a:t>Good practice):</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Үнэ цэнийг бий болгоход тусалдаг гэдэгт зөвшилцөлд хүрсэн практик. БШ нь эдгээрийг нөхцөл байдал бүрд "</a:t>
            </a:r>
            <a:r>
              <a:rPr lang="en-US" sz="1200" b="0" i="0" kern="1200" dirty="0">
                <a:solidFill>
                  <a:schemeClr val="tx1"/>
                </a:solidFill>
                <a:effectLst/>
                <a:latin typeface="+mn-lt"/>
                <a:ea typeface="+mn-ea"/>
                <a:cs typeface="+mn-cs"/>
              </a:rPr>
              <a:t>tailoring" </a:t>
            </a:r>
            <a:r>
              <a:rPr lang="mn-MN" sz="1200" b="0" i="0" kern="1200" dirty="0">
                <a:solidFill>
                  <a:schemeClr val="tx1"/>
                </a:solidFill>
                <a:effectLst/>
                <a:latin typeface="+mn-lt"/>
                <a:ea typeface="+mn-ea"/>
                <a:cs typeface="+mn-cs"/>
              </a:rPr>
              <a:t>буюу тохируулан хэрэглэх үүрэгтэй.</a:t>
            </a:r>
          </a:p>
          <a:p>
            <a:pPr rtl="0"/>
            <a:endParaRPr lang="mn-MN" sz="1200" b="0" i="0" u="none" strike="noStrike"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B3D2D8C4-DC74-9741-EDE9-9B83A3012CC5}"/>
              </a:ext>
            </a:extLst>
          </p:cNvPr>
          <p:cNvSpPr>
            <a:spLocks noGrp="1"/>
          </p:cNvSpPr>
          <p:nvPr>
            <p:ph type="sldNum" sz="quarter" idx="5"/>
          </p:nvPr>
        </p:nvSpPr>
        <p:spPr/>
        <p:txBody>
          <a:bodyPr/>
          <a:lstStyle/>
          <a:p>
            <a:fld id="{57F45778-65E1-4A1B-B40A-CB386A9BF102}" type="slidenum">
              <a:rPr lang="en-US" smtClean="0"/>
              <a:t>7</a:t>
            </a:fld>
            <a:endParaRPr lang="en-US"/>
          </a:p>
        </p:txBody>
      </p:sp>
    </p:spTree>
    <p:extLst>
      <p:ext uri="{BB962C8B-B14F-4D97-AF65-F5344CB8AC3E}">
        <p14:creationId xmlns:p14="http://schemas.microsoft.com/office/powerpoint/2010/main" val="3988385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b="1" dirty="0">
                <a:effectLst/>
              </a:rPr>
              <a:t>4. Багаар ажиллах (</a:t>
            </a:r>
            <a:r>
              <a:rPr lang="en-US" b="1" dirty="0">
                <a:effectLst/>
              </a:rPr>
              <a:t>Team Working)</a:t>
            </a:r>
            <a:endParaRPr lang="en-US" dirty="0">
              <a:effectLst/>
            </a:endParaRPr>
          </a:p>
          <a:p>
            <a:r>
              <a:rPr lang="mn-MN" dirty="0">
                <a:effectLst/>
              </a:rPr>
              <a:t>Бизнес шинжилгээний ажил нь нийлүүлэгчид, төслийн багийн гишүүд, удирдлагууд зэрэг олон бүлэгтэй хамтран ажиллахыг шаарддаг. Багт итгэлцэл, хариуцлага, бүтээлч байдал болон нэгдсэн алсын хараа байх нь амжилтын үндэс болно.</a:t>
            </a:r>
          </a:p>
          <a:p>
            <a:endParaRPr lang="mn-MN" b="1" dirty="0">
              <a:effectLst/>
            </a:endParaRPr>
          </a:p>
          <a:p>
            <a:r>
              <a:rPr lang="mn-MN" b="1" dirty="0">
                <a:effectLst/>
              </a:rPr>
              <a:t>7. Асуудал шийдвэрлэх (</a:t>
            </a:r>
            <a:r>
              <a:rPr lang="en-US" b="1" dirty="0">
                <a:effectLst/>
              </a:rPr>
              <a:t>Problem Solving)</a:t>
            </a:r>
            <a:endParaRPr lang="en-US" dirty="0">
              <a:effectLst/>
            </a:endParaRPr>
          </a:p>
          <a:p>
            <a:r>
              <a:rPr lang="mn-MN" dirty="0">
                <a:effectLst/>
              </a:rPr>
              <a:t>Бизнес шинжээч бол мөн чанартаа асуудал шийдвэрлэгч юм. Үүнд шийдлийг яаран гаргахаас өмнө асуудлыг бүрэн ойлгох, бүтээлчээр хандах, сонголтуудыг бодитойгоор үнэлэх чадвар багтана.</a:t>
            </a:r>
          </a:p>
          <a:p>
            <a:r>
              <a:rPr lang="mn-MN" b="1" dirty="0">
                <a:effectLst/>
              </a:rPr>
              <a:t>8. Манлайлал (</a:t>
            </a:r>
            <a:r>
              <a:rPr lang="en-US" b="1" dirty="0">
                <a:effectLst/>
              </a:rPr>
              <a:t>Leadership)</a:t>
            </a:r>
            <a:endParaRPr lang="en-US" dirty="0">
              <a:effectLst/>
            </a:endParaRPr>
          </a:p>
          <a:p>
            <a:r>
              <a:rPr lang="mn-MN" dirty="0">
                <a:effectLst/>
              </a:rPr>
              <a:t>Манлайлал гэдэг нь зөвхөн менежерүүдэд хамааралтай биш, харин алсын харааг боловсруулж, түүндээ хүрэх хариуцлагыг өөртөө авахыг хэлнэ. Шинжээч нь асуудлыг шийдэх оновчтой хувилбаруудыг танилцуулж, оролцогч талуудыг нэгдсэн зорилгын төлөө нэгтгэн чиглүүлдэг.</a:t>
            </a:r>
          </a:p>
          <a:p>
            <a:r>
              <a:rPr lang="mn-MN" b="1" dirty="0">
                <a:effectLst/>
              </a:rPr>
              <a:t>9. Өөртөө итгэх итгэл (</a:t>
            </a:r>
            <a:r>
              <a:rPr lang="en-US" b="1" dirty="0">
                <a:effectLst/>
              </a:rPr>
              <a:t>Self-belief)</a:t>
            </a:r>
            <a:endParaRPr lang="en-US" dirty="0">
              <a:effectLst/>
            </a:endParaRPr>
          </a:p>
          <a:p>
            <a:r>
              <a:rPr lang="mn-MN" dirty="0">
                <a:effectLst/>
              </a:rPr>
              <a:t>Өөрийн хийсэн дүн шинжилгээ, арга барил болон зөвлөмждөө итгэлтэй байх нь дарамт шахалтыг тэсвэрлэхэд тусалдаг. Энэ нь "хяналтын байршил" (</a:t>
            </a:r>
            <a:r>
              <a:rPr lang="en-US" dirty="0">
                <a:effectLst/>
              </a:rPr>
              <a:t>locus of control) </a:t>
            </a:r>
            <a:r>
              <a:rPr lang="mn-MN" dirty="0">
                <a:effectLst/>
              </a:rPr>
              <a:t>гэх ойлголттой холбоотой: өөрийнхөө амьдралд болж буй үйл явдлыг хянах боломжтой гэдэгтээ итгэх явдал юм.</a:t>
            </a:r>
          </a:p>
          <a:p>
            <a:r>
              <a:rPr lang="mn-MN" b="1" dirty="0">
                <a:effectLst/>
              </a:rPr>
              <a:t>10. Мэргэжлийн өсөлт (</a:t>
            </a:r>
            <a:r>
              <a:rPr lang="en-US" b="1" dirty="0">
                <a:effectLst/>
              </a:rPr>
              <a:t>Professional Development)</a:t>
            </a:r>
            <a:endParaRPr lang="en-US" dirty="0">
              <a:effectLst/>
            </a:endParaRPr>
          </a:p>
          <a:p>
            <a:r>
              <a:rPr lang="mn-MN" dirty="0">
                <a:effectLst/>
              </a:rPr>
              <a:t>Шинжээч нь өөрийгөө болон хамт олноо байнга хөгжүүлж, суралцахад чиглэсэн сэтгэлгээтэй байх ёстой. Энэ нь коучинг, менторинг хийх, мэргэжлийн сургалт орох болон форумд идэвхтэй оролцох замаар илэрдэг.</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9</a:t>
            </a:fld>
            <a:endParaRPr lang="en-US"/>
          </a:p>
        </p:txBody>
      </p:sp>
    </p:spTree>
    <p:extLst>
      <p:ext uri="{BB962C8B-B14F-4D97-AF65-F5344CB8AC3E}">
        <p14:creationId xmlns:p14="http://schemas.microsoft.com/office/powerpoint/2010/main" val="5828805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Wingdings" panose="05000000000000000000" pitchFamily="2" charset="2"/>
              <a:buChar char="Ø"/>
            </a:pPr>
            <a:r>
              <a:rPr lang="mn-MN" sz="1200" b="1" dirty="0"/>
              <a:t>Идэвхитэй сонсох</a:t>
            </a:r>
            <a:r>
              <a:rPr lang="en-US" sz="1200" b="1" dirty="0"/>
              <a:t>:</a:t>
            </a:r>
            <a:r>
              <a:rPr lang="en-US" sz="1200" dirty="0"/>
              <a:t> </a:t>
            </a:r>
            <a:r>
              <a:rPr lang="mn-MN" sz="1200" dirty="0"/>
              <a:t>Хэлж буй үг төдийгүй, хэлээгүй утга санааг сонсох чадвар.</a:t>
            </a:r>
          </a:p>
          <a:p>
            <a:pPr>
              <a:buFont typeface="Wingdings" panose="05000000000000000000" pitchFamily="2" charset="2"/>
              <a:buChar char="Ø"/>
            </a:pPr>
            <a:r>
              <a:rPr lang="mn-MN" sz="1200" b="1" dirty="0"/>
              <a:t>Дүрслэл ашиглах</a:t>
            </a:r>
            <a:r>
              <a:rPr lang="en-US" sz="1200" b="1" dirty="0"/>
              <a:t>:</a:t>
            </a:r>
            <a:r>
              <a:rPr lang="en-US" sz="1200" dirty="0"/>
              <a:t> </a:t>
            </a:r>
            <a:r>
              <a:rPr lang="mn-MN" sz="1200" dirty="0"/>
              <a:t>Бизнес болон техникийн багийн хоорондын ойлголтын зөрүүг диаграмм, дүрс, загварчлалаар дамжуулан арилгах.</a:t>
            </a:r>
          </a:p>
          <a:p>
            <a:pPr>
              <a:buFont typeface="Wingdings" panose="05000000000000000000" pitchFamily="2" charset="2"/>
              <a:buChar char="Ø"/>
            </a:pPr>
            <a:r>
              <a:rPr lang="mn-MN" sz="1200" b="1" dirty="0"/>
              <a:t>Мэргэжлийн бичиг баримт боловсруулах</a:t>
            </a:r>
            <a:r>
              <a:rPr lang="en-US" sz="1200" b="1" dirty="0"/>
              <a:t>:</a:t>
            </a:r>
            <a:r>
              <a:rPr lang="en-US" sz="1200" dirty="0"/>
              <a:t> </a:t>
            </a:r>
            <a:r>
              <a:rPr lang="mn-MN" sz="1200" dirty="0"/>
              <a:t>Шаардлагын баримт бичгийг тодорхой, эргэлзээгүйгээр боловсруулах.</a:t>
            </a:r>
          </a:p>
          <a:p>
            <a:pPr>
              <a:buFont typeface="Wingdings" panose="05000000000000000000" pitchFamily="2" charset="2"/>
              <a:buChar char="Ø"/>
            </a:pPr>
            <a:r>
              <a:rPr lang="mn-MN" sz="1200" b="1" dirty="0"/>
              <a:t>Зохицуулах</a:t>
            </a:r>
            <a:r>
              <a:rPr lang="en-US" sz="1200" b="1" dirty="0"/>
              <a:t>:</a:t>
            </a:r>
            <a:r>
              <a:rPr lang="en-US" sz="1200" dirty="0"/>
              <a:t> </a:t>
            </a:r>
            <a:r>
              <a:rPr lang="mn-MN" sz="1200" dirty="0"/>
              <a:t>Олон талын зөрчилтэй оролцогчдыг зөвшилцөлд хүргэх.</a:t>
            </a:r>
          </a:p>
          <a:p>
            <a:pPr>
              <a:buFont typeface="Wingdings" panose="05000000000000000000" pitchFamily="2" charset="2"/>
              <a:buChar char="Ø"/>
            </a:pPr>
            <a:r>
              <a:rPr lang="mn-MN" sz="1200" b="1" dirty="0"/>
              <a:t>Харилцаа тогтоох:</a:t>
            </a:r>
            <a:r>
              <a:rPr lang="mn-MN" sz="1200" dirty="0"/>
              <a:t> Оролцогч талуудтай нэг хэлээр ярих, тэднийг ойлгож буйгаа илэрхийлэх</a:t>
            </a:r>
          </a:p>
          <a:p>
            <a:pPr>
              <a:buFont typeface="Wingdings" panose="05000000000000000000" pitchFamily="2" charset="2"/>
              <a:buChar char="Ø"/>
            </a:pPr>
            <a:r>
              <a:rPr lang="mn-MN" sz="1200" b="1" dirty="0"/>
              <a:t>Мэргэжлийн хэллэгээс зайлсхийх</a:t>
            </a:r>
            <a:r>
              <a:rPr lang="mn-MN" sz="1200" dirty="0"/>
              <a:t>: Бизнесийн хамт олонтой харилцахдаа тэдэнд үл танигдах техник, технологийн нэр томьёо ашиглахгүй байх нь чухал</a:t>
            </a:r>
          </a:p>
        </p:txBody>
      </p:sp>
      <p:sp>
        <p:nvSpPr>
          <p:cNvPr id="4" name="Slide Number Placeholder 3"/>
          <p:cNvSpPr>
            <a:spLocks noGrp="1"/>
          </p:cNvSpPr>
          <p:nvPr>
            <p:ph type="sldNum" sz="quarter" idx="5"/>
          </p:nvPr>
        </p:nvSpPr>
        <p:spPr/>
        <p:txBody>
          <a:bodyPr/>
          <a:lstStyle/>
          <a:p>
            <a:fld id="{57F45778-65E1-4A1B-B40A-CB386A9BF102}" type="slidenum">
              <a:rPr lang="en-US" smtClean="0"/>
              <a:t>10</a:t>
            </a:fld>
            <a:endParaRPr lang="en-US"/>
          </a:p>
        </p:txBody>
      </p:sp>
    </p:spTree>
    <p:extLst>
      <p:ext uri="{BB962C8B-B14F-4D97-AF65-F5344CB8AC3E}">
        <p14:creationId xmlns:p14="http://schemas.microsoft.com/office/powerpoint/2010/main" val="21659844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mn-MN" i="1" dirty="0"/>
              <a:t>Улс төрийн мэдрэмж </a:t>
            </a:r>
            <a:r>
              <a:rPr lang="en-US" altLang="en-US" sz="1200" dirty="0">
                <a:solidFill>
                  <a:srgbClr val="303030"/>
                </a:solidFill>
                <a:latin typeface="Google Sans Text"/>
              </a:rPr>
              <a:t> </a:t>
            </a:r>
            <a:r>
              <a:rPr lang="en-US" altLang="en-US" sz="1200" dirty="0" err="1">
                <a:solidFill>
                  <a:srgbClr val="303030"/>
                </a:solidFill>
                <a:latin typeface="Google Sans Text"/>
              </a:rPr>
              <a:t>нь</a:t>
            </a:r>
            <a:r>
              <a:rPr lang="en-US" altLang="en-US" sz="1200" dirty="0">
                <a:solidFill>
                  <a:srgbClr val="303030"/>
                </a:solidFill>
                <a:latin typeface="Google Sans Text"/>
              </a:rPr>
              <a:t> </a:t>
            </a:r>
            <a:r>
              <a:rPr lang="en-US" altLang="en-US" sz="1200" dirty="0" err="1">
                <a:solidFill>
                  <a:srgbClr val="303030"/>
                </a:solidFill>
                <a:latin typeface="Google Sans Text"/>
              </a:rPr>
              <a:t>тухайн</a:t>
            </a:r>
            <a:r>
              <a:rPr lang="en-US" altLang="en-US" sz="1200" dirty="0">
                <a:solidFill>
                  <a:srgbClr val="303030"/>
                </a:solidFill>
                <a:latin typeface="Google Sans Text"/>
              </a:rPr>
              <a:t> </a:t>
            </a:r>
            <a:r>
              <a:rPr lang="en-US" altLang="en-US" sz="1200" dirty="0" err="1">
                <a:solidFill>
                  <a:srgbClr val="303030"/>
                </a:solidFill>
                <a:latin typeface="Google Sans Text"/>
              </a:rPr>
              <a:t>байгууллагын</a:t>
            </a:r>
            <a:r>
              <a:rPr lang="en-US" altLang="en-US" sz="1200" dirty="0">
                <a:solidFill>
                  <a:srgbClr val="303030"/>
                </a:solidFill>
                <a:latin typeface="Google Sans Text"/>
              </a:rPr>
              <a:t> </a:t>
            </a:r>
            <a:r>
              <a:rPr lang="en-US" altLang="en-US" sz="1200" dirty="0" err="1">
                <a:solidFill>
                  <a:srgbClr val="303030"/>
                </a:solidFill>
                <a:latin typeface="Google Sans Text"/>
              </a:rPr>
              <a:t>дотор</a:t>
            </a:r>
            <a:r>
              <a:rPr lang="en-US" altLang="en-US" sz="1200" dirty="0">
                <a:solidFill>
                  <a:srgbClr val="303030"/>
                </a:solidFill>
                <a:latin typeface="Google Sans Text"/>
              </a:rPr>
              <a:t> </a:t>
            </a:r>
            <a:r>
              <a:rPr lang="en-US" altLang="en-US" sz="1200" dirty="0" err="1">
                <a:solidFill>
                  <a:srgbClr val="303030"/>
                </a:solidFill>
                <a:latin typeface="Google Sans Text"/>
              </a:rPr>
              <a:t>юу</a:t>
            </a:r>
            <a:r>
              <a:rPr lang="en-US" altLang="en-US" sz="1200" dirty="0">
                <a:solidFill>
                  <a:srgbClr val="303030"/>
                </a:solidFill>
                <a:latin typeface="Google Sans Text"/>
              </a:rPr>
              <a:t> </a:t>
            </a:r>
            <a:r>
              <a:rPr lang="en-US" altLang="en-US" sz="1200" dirty="0" err="1">
                <a:solidFill>
                  <a:srgbClr val="303030"/>
                </a:solidFill>
                <a:latin typeface="Google Sans Text"/>
              </a:rPr>
              <a:t>нь</a:t>
            </a:r>
            <a:r>
              <a:rPr lang="en-US" altLang="en-US" sz="1200" dirty="0">
                <a:solidFill>
                  <a:srgbClr val="303030"/>
                </a:solidFill>
                <a:latin typeface="Google Sans Text"/>
              </a:rPr>
              <a:t> </a:t>
            </a:r>
            <a:r>
              <a:rPr lang="en-US" altLang="en-US" sz="1200" dirty="0" err="1">
                <a:solidFill>
                  <a:srgbClr val="303030"/>
                </a:solidFill>
                <a:latin typeface="Google Sans Text"/>
              </a:rPr>
              <a:t>зөвшөөрөгдөх</a:t>
            </a:r>
            <a:r>
              <a:rPr lang="en-US" altLang="en-US" sz="1200" dirty="0">
                <a:solidFill>
                  <a:srgbClr val="303030"/>
                </a:solidFill>
                <a:latin typeface="Google Sans Text"/>
              </a:rPr>
              <a:t>, </a:t>
            </a:r>
            <a:r>
              <a:rPr lang="en-US" altLang="en-US" sz="1200" dirty="0" err="1">
                <a:solidFill>
                  <a:srgbClr val="303030"/>
                </a:solidFill>
                <a:latin typeface="Google Sans Text"/>
              </a:rPr>
              <a:t>юу</a:t>
            </a:r>
            <a:r>
              <a:rPr lang="en-US" altLang="en-US" sz="1200" dirty="0">
                <a:solidFill>
                  <a:srgbClr val="303030"/>
                </a:solidFill>
                <a:latin typeface="Google Sans Text"/>
              </a:rPr>
              <a:t> </a:t>
            </a:r>
            <a:r>
              <a:rPr lang="en-US" altLang="en-US" sz="1200" dirty="0" err="1">
                <a:solidFill>
                  <a:srgbClr val="303030"/>
                </a:solidFill>
                <a:latin typeface="Google Sans Text"/>
              </a:rPr>
              <a:t>нь</a:t>
            </a:r>
            <a:r>
              <a:rPr lang="en-US" altLang="en-US" sz="1200" dirty="0">
                <a:solidFill>
                  <a:srgbClr val="303030"/>
                </a:solidFill>
                <a:latin typeface="Google Sans Text"/>
              </a:rPr>
              <a:t> </a:t>
            </a:r>
            <a:r>
              <a:rPr lang="en-US" altLang="en-US" sz="1200" dirty="0" err="1">
                <a:solidFill>
                  <a:srgbClr val="303030"/>
                </a:solidFill>
                <a:latin typeface="Google Sans Text"/>
              </a:rPr>
              <a:t>үл</a:t>
            </a:r>
            <a:r>
              <a:rPr lang="en-US" altLang="en-US" sz="1200" dirty="0">
                <a:solidFill>
                  <a:srgbClr val="303030"/>
                </a:solidFill>
                <a:latin typeface="Google Sans Text"/>
              </a:rPr>
              <a:t> </a:t>
            </a:r>
            <a:r>
              <a:rPr lang="en-US" altLang="en-US" sz="1200" dirty="0" err="1">
                <a:solidFill>
                  <a:srgbClr val="303030"/>
                </a:solidFill>
                <a:latin typeface="Google Sans Text"/>
              </a:rPr>
              <a:t>зөвшөөрөгдөхийг</a:t>
            </a:r>
            <a:r>
              <a:rPr lang="en-US" altLang="en-US" sz="1200" dirty="0">
                <a:solidFill>
                  <a:srgbClr val="303030"/>
                </a:solidFill>
                <a:latin typeface="Google Sans Text"/>
              </a:rPr>
              <a:t> </a:t>
            </a:r>
            <a:r>
              <a:rPr lang="en-US" altLang="en-US" sz="1200" dirty="0" err="1">
                <a:solidFill>
                  <a:srgbClr val="303030"/>
                </a:solidFill>
                <a:latin typeface="Google Sans Text"/>
              </a:rPr>
              <a:t>мэдрэх</a:t>
            </a:r>
            <a:r>
              <a:rPr lang="en-US" altLang="en-US" sz="1200" dirty="0">
                <a:solidFill>
                  <a:srgbClr val="303030"/>
                </a:solidFill>
                <a:latin typeface="Google Sans Text"/>
              </a:rPr>
              <a:t> </a:t>
            </a:r>
            <a:r>
              <a:rPr lang="en-US" altLang="en-US" sz="1200" dirty="0" err="1">
                <a:solidFill>
                  <a:srgbClr val="303030"/>
                </a:solidFill>
                <a:latin typeface="Google Sans Text"/>
              </a:rPr>
              <a:t>чадвар</a:t>
            </a:r>
            <a:r>
              <a:rPr lang="en-US" altLang="en-US" sz="1200" dirty="0">
                <a:solidFill>
                  <a:srgbClr val="303030"/>
                </a:solidFill>
                <a:latin typeface="Google Sans Text"/>
              </a:rPr>
              <a:t> </a:t>
            </a:r>
            <a:r>
              <a:rPr lang="en-US" altLang="en-US" sz="1200" dirty="0" err="1">
                <a:solidFill>
                  <a:srgbClr val="303030"/>
                </a:solidFill>
                <a:latin typeface="Google Sans Text"/>
              </a:rPr>
              <a:t>буюу</a:t>
            </a:r>
            <a:r>
              <a:rPr lang="en-US" altLang="en-US" sz="1200" dirty="0">
                <a:solidFill>
                  <a:srgbClr val="303030"/>
                </a:solidFill>
                <a:latin typeface="Google Sans Text"/>
              </a:rPr>
              <a:t> "</a:t>
            </a:r>
            <a:r>
              <a:rPr lang="en-US" altLang="en-US" sz="1200" dirty="0" err="1">
                <a:solidFill>
                  <a:srgbClr val="303030"/>
                </a:solidFill>
                <a:latin typeface="Google Sans Text"/>
              </a:rPr>
              <a:t>амьдралын</a:t>
            </a:r>
            <a:r>
              <a:rPr lang="en-US" altLang="en-US" sz="1200" dirty="0">
                <a:solidFill>
                  <a:srgbClr val="303030"/>
                </a:solidFill>
                <a:latin typeface="Google Sans Text"/>
              </a:rPr>
              <a:t> </a:t>
            </a:r>
            <a:r>
              <a:rPr lang="en-US" altLang="en-US" sz="1200" dirty="0" err="1">
                <a:solidFill>
                  <a:srgbClr val="303030"/>
                </a:solidFill>
                <a:latin typeface="Google Sans Text"/>
              </a:rPr>
              <a:t>ухаан</a:t>
            </a:r>
            <a:r>
              <a:rPr lang="en-US" altLang="en-US" sz="1200" dirty="0">
                <a:solidFill>
                  <a:srgbClr val="303030"/>
                </a:solidFill>
                <a:latin typeface="Google Sans Text"/>
              </a:rPr>
              <a:t>" </a:t>
            </a:r>
            <a:r>
              <a:rPr lang="en-US" altLang="en-US" sz="1200" dirty="0" err="1">
                <a:solidFill>
                  <a:srgbClr val="303030"/>
                </a:solidFill>
                <a:latin typeface="Google Sans Text"/>
              </a:rPr>
              <a:t>юм</a:t>
            </a:r>
            <a:r>
              <a:rPr lang="en-US" altLang="en-US" sz="1200" dirty="0">
                <a:solidFill>
                  <a:srgbClr val="303030"/>
                </a:solidFill>
                <a:latin typeface="Google Sans Text"/>
              </a:rPr>
              <a:t>. </a:t>
            </a:r>
            <a:r>
              <a:rPr lang="en-US" altLang="en-US" sz="1200" dirty="0" err="1">
                <a:solidFill>
                  <a:srgbClr val="303030"/>
                </a:solidFill>
                <a:latin typeface="Google Sans Text"/>
              </a:rPr>
              <a:t>Байгууллагын</a:t>
            </a:r>
            <a:r>
              <a:rPr lang="en-US" altLang="en-US" sz="1200" dirty="0">
                <a:solidFill>
                  <a:srgbClr val="303030"/>
                </a:solidFill>
                <a:latin typeface="Google Sans Text"/>
              </a:rPr>
              <a:t> </a:t>
            </a:r>
            <a:r>
              <a:rPr lang="en-US" altLang="en-US" sz="1200" dirty="0" err="1">
                <a:solidFill>
                  <a:srgbClr val="303030"/>
                </a:solidFill>
                <a:latin typeface="Google Sans Text"/>
              </a:rPr>
              <a:t>эрх</a:t>
            </a:r>
            <a:r>
              <a:rPr lang="en-US" altLang="en-US" sz="1200" dirty="0">
                <a:solidFill>
                  <a:srgbClr val="303030"/>
                </a:solidFill>
                <a:latin typeface="Google Sans Text"/>
              </a:rPr>
              <a:t> </a:t>
            </a:r>
            <a:r>
              <a:rPr lang="en-US" altLang="en-US" sz="1200" dirty="0" err="1">
                <a:solidFill>
                  <a:srgbClr val="303030"/>
                </a:solidFill>
                <a:latin typeface="Google Sans Text"/>
              </a:rPr>
              <a:t>мэдлийн</a:t>
            </a:r>
            <a:r>
              <a:rPr lang="en-US" altLang="en-US" sz="1200" dirty="0">
                <a:solidFill>
                  <a:srgbClr val="303030"/>
                </a:solidFill>
                <a:latin typeface="Google Sans Text"/>
              </a:rPr>
              <a:t> </a:t>
            </a:r>
            <a:r>
              <a:rPr lang="en-US" altLang="en-US" sz="1200" dirty="0" err="1">
                <a:solidFill>
                  <a:srgbClr val="303030"/>
                </a:solidFill>
                <a:latin typeface="Google Sans Text"/>
              </a:rPr>
              <a:t>эх</a:t>
            </a:r>
            <a:r>
              <a:rPr lang="en-US" altLang="en-US" sz="1200" dirty="0">
                <a:solidFill>
                  <a:srgbClr val="303030"/>
                </a:solidFill>
                <a:latin typeface="Google Sans Text"/>
              </a:rPr>
              <a:t> </a:t>
            </a:r>
            <a:r>
              <a:rPr lang="en-US" altLang="en-US" sz="1200" dirty="0" err="1">
                <a:solidFill>
                  <a:srgbClr val="303030"/>
                </a:solidFill>
                <a:latin typeface="Google Sans Text"/>
              </a:rPr>
              <a:t>үүсвэрийг</a:t>
            </a:r>
            <a:r>
              <a:rPr lang="en-US" altLang="en-US" sz="1200" dirty="0">
                <a:solidFill>
                  <a:srgbClr val="303030"/>
                </a:solidFill>
                <a:latin typeface="Google Sans Text"/>
              </a:rPr>
              <a:t> </a:t>
            </a:r>
            <a:r>
              <a:rPr lang="en-US" altLang="en-US" sz="1200" dirty="0" err="1">
                <a:solidFill>
                  <a:srgbClr val="303030"/>
                </a:solidFill>
                <a:latin typeface="Google Sans Text"/>
              </a:rPr>
              <a:t>таних</a:t>
            </a:r>
            <a:r>
              <a:rPr lang="en-US" altLang="en-US" sz="1200" dirty="0">
                <a:solidFill>
                  <a:srgbClr val="303030"/>
                </a:solidFill>
                <a:latin typeface="Google Sans Text"/>
              </a:rPr>
              <a:t>, </a:t>
            </a:r>
            <a:r>
              <a:rPr lang="en-US" altLang="en-US" sz="1200" dirty="0" err="1">
                <a:solidFill>
                  <a:srgbClr val="303030"/>
                </a:solidFill>
                <a:latin typeface="Google Sans Text"/>
              </a:rPr>
              <a:t>хэний</a:t>
            </a:r>
            <a:r>
              <a:rPr lang="en-US" altLang="en-US" sz="1200" dirty="0">
                <a:solidFill>
                  <a:srgbClr val="303030"/>
                </a:solidFill>
                <a:latin typeface="Google Sans Text"/>
              </a:rPr>
              <a:t> </a:t>
            </a:r>
            <a:r>
              <a:rPr lang="en-US" altLang="en-US" sz="1200" dirty="0" err="1">
                <a:solidFill>
                  <a:srgbClr val="303030"/>
                </a:solidFill>
                <a:latin typeface="Google Sans Text"/>
              </a:rPr>
              <a:t>тусламжтайгаар</a:t>
            </a:r>
            <a:r>
              <a:rPr lang="en-US" altLang="en-US" sz="1200" dirty="0">
                <a:solidFill>
                  <a:srgbClr val="303030"/>
                </a:solidFill>
                <a:latin typeface="Google Sans Text"/>
              </a:rPr>
              <a:t> </a:t>
            </a:r>
            <a:r>
              <a:rPr lang="en-US" altLang="en-US" sz="1200" dirty="0" err="1">
                <a:solidFill>
                  <a:srgbClr val="303030"/>
                </a:solidFill>
                <a:latin typeface="Google Sans Text"/>
              </a:rPr>
              <a:t>ажлыг</a:t>
            </a:r>
            <a:r>
              <a:rPr lang="en-US" altLang="en-US" sz="1200" dirty="0">
                <a:solidFill>
                  <a:srgbClr val="303030"/>
                </a:solidFill>
                <a:latin typeface="Google Sans Text"/>
              </a:rPr>
              <a:t> </a:t>
            </a:r>
            <a:r>
              <a:rPr lang="en-US" altLang="en-US" sz="1200" dirty="0" err="1">
                <a:solidFill>
                  <a:srgbClr val="303030"/>
                </a:solidFill>
                <a:latin typeface="Google Sans Text"/>
              </a:rPr>
              <a:t>урагшлуулж</a:t>
            </a:r>
            <a:r>
              <a:rPr lang="en-US" altLang="en-US" sz="1200" dirty="0">
                <a:solidFill>
                  <a:srgbClr val="303030"/>
                </a:solidFill>
                <a:latin typeface="Google Sans Text"/>
              </a:rPr>
              <a:t> </a:t>
            </a:r>
            <a:r>
              <a:rPr lang="en-US" altLang="en-US" sz="1200" dirty="0" err="1">
                <a:solidFill>
                  <a:srgbClr val="303030"/>
                </a:solidFill>
                <a:latin typeface="Google Sans Text"/>
              </a:rPr>
              <a:t>болохыг</a:t>
            </a:r>
            <a:r>
              <a:rPr lang="en-US" altLang="en-US" sz="1200" dirty="0">
                <a:solidFill>
                  <a:srgbClr val="303030"/>
                </a:solidFill>
                <a:latin typeface="Google Sans Text"/>
              </a:rPr>
              <a:t> </a:t>
            </a:r>
            <a:r>
              <a:rPr lang="en-US" altLang="en-US" sz="1200" dirty="0" err="1">
                <a:solidFill>
                  <a:srgbClr val="303030"/>
                </a:solidFill>
                <a:latin typeface="Google Sans Text"/>
              </a:rPr>
              <a:t>мэдэх</a:t>
            </a:r>
            <a:r>
              <a:rPr lang="en-US" altLang="en-US" sz="1200" dirty="0">
                <a:solidFill>
                  <a:srgbClr val="303030"/>
                </a:solidFill>
                <a:latin typeface="Google Sans Text"/>
              </a:rPr>
              <a:t> </a:t>
            </a:r>
            <a:r>
              <a:rPr lang="en-US" altLang="en-US" sz="1200" dirty="0" err="1">
                <a:solidFill>
                  <a:srgbClr val="303030"/>
                </a:solidFill>
                <a:latin typeface="Google Sans Text"/>
              </a:rPr>
              <a:t>нь</a:t>
            </a:r>
            <a:r>
              <a:rPr lang="en-US" altLang="en-US" sz="1200" dirty="0">
                <a:solidFill>
                  <a:srgbClr val="303030"/>
                </a:solidFill>
                <a:latin typeface="Google Sans Text"/>
              </a:rPr>
              <a:t> </a:t>
            </a:r>
            <a:r>
              <a:rPr lang="en-US" altLang="en-US" sz="1200" dirty="0" err="1">
                <a:solidFill>
                  <a:srgbClr val="303030"/>
                </a:solidFill>
                <a:latin typeface="Google Sans Text"/>
              </a:rPr>
              <a:t>чухал</a:t>
            </a:r>
            <a:r>
              <a:rPr lang="en-US" altLang="en-US" sz="1200" dirty="0">
                <a:solidFill>
                  <a:srgbClr val="303030"/>
                </a:solidFill>
                <a:latin typeface="Google Sans Text"/>
              </a:rPr>
              <a:t>. </a:t>
            </a:r>
            <a:r>
              <a:rPr lang="en-US" altLang="en-US" sz="1200" dirty="0" err="1">
                <a:solidFill>
                  <a:srgbClr val="303030"/>
                </a:solidFill>
                <a:latin typeface="Google Sans Text"/>
              </a:rPr>
              <a:t>Энэ</a:t>
            </a:r>
            <a:r>
              <a:rPr lang="en-US" altLang="en-US" sz="1200" dirty="0">
                <a:solidFill>
                  <a:srgbClr val="303030"/>
                </a:solidFill>
                <a:latin typeface="Google Sans Text"/>
              </a:rPr>
              <a:t> </a:t>
            </a:r>
            <a:r>
              <a:rPr lang="en-US" altLang="en-US" sz="1200" dirty="0" err="1">
                <a:solidFill>
                  <a:srgbClr val="303030"/>
                </a:solidFill>
                <a:latin typeface="Google Sans Text"/>
              </a:rPr>
              <a:t>нь</a:t>
            </a:r>
            <a:r>
              <a:rPr lang="en-US" altLang="en-US" sz="1200" dirty="0">
                <a:solidFill>
                  <a:srgbClr val="303030"/>
                </a:solidFill>
                <a:latin typeface="Google Sans Text"/>
              </a:rPr>
              <a:t> </a:t>
            </a:r>
            <a:r>
              <a:rPr lang="en-US" altLang="en-US" sz="1200" dirty="0" err="1">
                <a:solidFill>
                  <a:srgbClr val="303030"/>
                </a:solidFill>
                <a:latin typeface="Google Sans Text"/>
              </a:rPr>
              <a:t>одоогийн</a:t>
            </a:r>
            <a:r>
              <a:rPr lang="en-US" altLang="en-US" sz="1200" dirty="0">
                <a:solidFill>
                  <a:srgbClr val="303030"/>
                </a:solidFill>
                <a:latin typeface="Google Sans Text"/>
              </a:rPr>
              <a:t> </a:t>
            </a:r>
            <a:r>
              <a:rPr lang="en-US" altLang="en-US" sz="1200" dirty="0" err="1">
                <a:solidFill>
                  <a:srgbClr val="303030"/>
                </a:solidFill>
                <a:latin typeface="Google Sans Text"/>
              </a:rPr>
              <a:t>нөхцөл</a:t>
            </a:r>
            <a:r>
              <a:rPr lang="en-US" altLang="en-US" sz="1200" dirty="0">
                <a:solidFill>
                  <a:srgbClr val="303030"/>
                </a:solidFill>
                <a:latin typeface="Google Sans Text"/>
              </a:rPr>
              <a:t> </a:t>
            </a:r>
            <a:r>
              <a:rPr lang="en-US" altLang="en-US" sz="1200" dirty="0" err="1">
                <a:solidFill>
                  <a:srgbClr val="303030"/>
                </a:solidFill>
                <a:latin typeface="Google Sans Text"/>
              </a:rPr>
              <a:t>байдлыг</a:t>
            </a:r>
            <a:r>
              <a:rPr lang="en-US" altLang="en-US" sz="1200" dirty="0">
                <a:solidFill>
                  <a:srgbClr val="303030"/>
                </a:solidFill>
                <a:latin typeface="Google Sans Text"/>
              </a:rPr>
              <a:t> </a:t>
            </a:r>
            <a:r>
              <a:rPr lang="en-US" altLang="en-US" sz="1200" dirty="0" err="1">
                <a:solidFill>
                  <a:srgbClr val="303030"/>
                </a:solidFill>
                <a:latin typeface="Google Sans Text"/>
              </a:rPr>
              <a:t>сохроор</a:t>
            </a:r>
            <a:r>
              <a:rPr lang="en-US" altLang="en-US" sz="1200" dirty="0">
                <a:solidFill>
                  <a:srgbClr val="303030"/>
                </a:solidFill>
                <a:latin typeface="Google Sans Text"/>
              </a:rPr>
              <a:t> </a:t>
            </a:r>
            <a:r>
              <a:rPr lang="en-US" altLang="en-US" sz="1200" dirty="0" err="1">
                <a:solidFill>
                  <a:srgbClr val="303030"/>
                </a:solidFill>
                <a:latin typeface="Google Sans Text"/>
              </a:rPr>
              <a:t>дагах</a:t>
            </a:r>
            <a:r>
              <a:rPr lang="en-US" altLang="en-US" sz="1200" dirty="0">
                <a:solidFill>
                  <a:srgbClr val="303030"/>
                </a:solidFill>
                <a:latin typeface="Google Sans Text"/>
              </a:rPr>
              <a:t> </a:t>
            </a:r>
            <a:r>
              <a:rPr lang="en-US" altLang="en-US" sz="1200" dirty="0" err="1">
                <a:solidFill>
                  <a:srgbClr val="303030"/>
                </a:solidFill>
                <a:latin typeface="Google Sans Text"/>
              </a:rPr>
              <a:t>биш</a:t>
            </a:r>
            <a:r>
              <a:rPr lang="en-US" altLang="en-US" sz="1200" dirty="0">
                <a:solidFill>
                  <a:srgbClr val="303030"/>
                </a:solidFill>
                <a:latin typeface="Google Sans Text"/>
              </a:rPr>
              <a:t>, </a:t>
            </a:r>
            <a:r>
              <a:rPr lang="en-US" altLang="en-US" sz="1200" dirty="0" err="1">
                <a:solidFill>
                  <a:srgbClr val="303030"/>
                </a:solidFill>
                <a:latin typeface="Google Sans Text"/>
              </a:rPr>
              <a:t>харин</a:t>
            </a:r>
            <a:r>
              <a:rPr lang="en-US" altLang="en-US" sz="1200" dirty="0">
                <a:solidFill>
                  <a:srgbClr val="303030"/>
                </a:solidFill>
                <a:latin typeface="Google Sans Text"/>
              </a:rPr>
              <a:t> </a:t>
            </a:r>
            <a:r>
              <a:rPr lang="en-US" altLang="en-US" sz="1200" dirty="0" err="1">
                <a:solidFill>
                  <a:srgbClr val="303030"/>
                </a:solidFill>
                <a:latin typeface="Google Sans Text"/>
              </a:rPr>
              <a:t>үр</a:t>
            </a:r>
            <a:r>
              <a:rPr lang="en-US" altLang="en-US" sz="1200" dirty="0">
                <a:solidFill>
                  <a:srgbClr val="303030"/>
                </a:solidFill>
                <a:latin typeface="Google Sans Text"/>
              </a:rPr>
              <a:t> </a:t>
            </a:r>
            <a:r>
              <a:rPr lang="en-US" altLang="en-US" sz="1200" dirty="0" err="1">
                <a:solidFill>
                  <a:srgbClr val="303030"/>
                </a:solidFill>
                <a:latin typeface="Google Sans Text"/>
              </a:rPr>
              <a:t>дүнд</a:t>
            </a:r>
            <a:r>
              <a:rPr lang="en-US" altLang="en-US" sz="1200" dirty="0">
                <a:solidFill>
                  <a:srgbClr val="303030"/>
                </a:solidFill>
                <a:latin typeface="Google Sans Text"/>
              </a:rPr>
              <a:t> </a:t>
            </a:r>
            <a:r>
              <a:rPr lang="en-US" altLang="en-US" sz="1200" dirty="0" err="1">
                <a:solidFill>
                  <a:srgbClr val="303030"/>
                </a:solidFill>
                <a:latin typeface="Google Sans Text"/>
              </a:rPr>
              <a:t>хүрэхийн</a:t>
            </a:r>
            <a:r>
              <a:rPr lang="en-US" altLang="en-US" sz="1200" dirty="0">
                <a:solidFill>
                  <a:srgbClr val="303030"/>
                </a:solidFill>
                <a:latin typeface="Google Sans Text"/>
              </a:rPr>
              <a:t> </a:t>
            </a:r>
            <a:r>
              <a:rPr lang="en-US" altLang="en-US" sz="1200" dirty="0" err="1">
                <a:solidFill>
                  <a:srgbClr val="303030"/>
                </a:solidFill>
                <a:latin typeface="Google Sans Text"/>
              </a:rPr>
              <a:t>тулд</a:t>
            </a:r>
            <a:r>
              <a:rPr lang="en-US" altLang="en-US" sz="1200" dirty="0">
                <a:solidFill>
                  <a:srgbClr val="303030"/>
                </a:solidFill>
                <a:latin typeface="Google Sans Text"/>
              </a:rPr>
              <a:t> </a:t>
            </a:r>
            <a:r>
              <a:rPr lang="en-US" altLang="en-US" sz="1200" dirty="0" err="1">
                <a:solidFill>
                  <a:srgbClr val="303030"/>
                </a:solidFill>
                <a:latin typeface="Google Sans Text"/>
              </a:rPr>
              <a:t>нөөц</a:t>
            </a:r>
            <a:r>
              <a:rPr lang="en-US" altLang="en-US" sz="1200" dirty="0">
                <a:solidFill>
                  <a:srgbClr val="303030"/>
                </a:solidFill>
                <a:latin typeface="Google Sans Text"/>
              </a:rPr>
              <a:t> </a:t>
            </a:r>
            <a:r>
              <a:rPr lang="en-US" altLang="en-US" sz="1200" dirty="0" err="1">
                <a:solidFill>
                  <a:srgbClr val="303030"/>
                </a:solidFill>
                <a:latin typeface="Google Sans Text"/>
              </a:rPr>
              <a:t>бололцоогоо</a:t>
            </a:r>
            <a:r>
              <a:rPr lang="en-US" altLang="en-US" sz="1200" dirty="0">
                <a:solidFill>
                  <a:srgbClr val="303030"/>
                </a:solidFill>
                <a:latin typeface="Google Sans Text"/>
              </a:rPr>
              <a:t> </a:t>
            </a:r>
            <a:r>
              <a:rPr lang="en-US" altLang="en-US" sz="1200" dirty="0" err="1">
                <a:solidFill>
                  <a:srgbClr val="303030"/>
                </a:solidFill>
                <a:latin typeface="Google Sans Text"/>
              </a:rPr>
              <a:t>ухаалгаар</a:t>
            </a:r>
            <a:r>
              <a:rPr lang="en-US" altLang="en-US" sz="1200" dirty="0">
                <a:solidFill>
                  <a:srgbClr val="303030"/>
                </a:solidFill>
                <a:latin typeface="Google Sans Text"/>
              </a:rPr>
              <a:t> </a:t>
            </a:r>
            <a:r>
              <a:rPr lang="en-US" altLang="en-US" sz="1200" dirty="0" err="1">
                <a:solidFill>
                  <a:srgbClr val="303030"/>
                </a:solidFill>
                <a:latin typeface="Google Sans Text"/>
              </a:rPr>
              <a:t>ашиглахыг</a:t>
            </a:r>
            <a:r>
              <a:rPr lang="en-US" altLang="en-US" sz="1200" dirty="0">
                <a:solidFill>
                  <a:srgbClr val="303030"/>
                </a:solidFill>
                <a:latin typeface="Google Sans Text"/>
              </a:rPr>
              <a:t> </a:t>
            </a:r>
            <a:r>
              <a:rPr lang="en-US" altLang="en-US" sz="1200" dirty="0" err="1">
                <a:solidFill>
                  <a:srgbClr val="303030"/>
                </a:solidFill>
                <a:latin typeface="Google Sans Text"/>
              </a:rPr>
              <a:t>хэлн</a:t>
            </a:r>
            <a:r>
              <a:rPr lang="mn-MN" altLang="en-US" sz="1200" dirty="0">
                <a:solidFill>
                  <a:srgbClr val="303030"/>
                </a:solidFill>
                <a:latin typeface="Google Sans Text"/>
              </a:rPr>
              <a:t>э</a:t>
            </a:r>
            <a:endParaRPr lang="en-US" altLang="en-US" sz="1800" dirty="0"/>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12</a:t>
            </a:fld>
            <a:endParaRPr lang="en-US"/>
          </a:p>
        </p:txBody>
      </p:sp>
    </p:spTree>
    <p:extLst>
      <p:ext uri="{BB962C8B-B14F-4D97-AF65-F5344CB8AC3E}">
        <p14:creationId xmlns:p14="http://schemas.microsoft.com/office/powerpoint/2010/main" val="19895889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1D2A1-9F90-3C10-E6D7-B27EAED690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82463B-9340-62CD-01A2-425C247968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71F92D-5DF4-2C3C-3457-71C2FFF363FF}"/>
              </a:ext>
            </a:extLst>
          </p:cNvPr>
          <p:cNvSpPr>
            <a:spLocks noGrp="1"/>
          </p:cNvSpPr>
          <p:nvPr>
            <p:ph type="body" idx="1"/>
          </p:nvPr>
        </p:nvSpPr>
        <p:spPr/>
        <p:txBody>
          <a:bodyPr/>
          <a:lstStyle/>
          <a:p>
            <a:pPr marL="114300" indent="0">
              <a:buNone/>
            </a:pPr>
            <a:r>
              <a:rPr lang="mn-MN" sz="1200" dirty="0">
                <a:latin typeface="+mn-lt"/>
              </a:rPr>
              <a:t>Бизнес шинжээч нь асуудлын шинж тэмдэгтэй биш, харин суурь шалтгаантай ажиллах ёстой. Аналитик ур чадвар нь дараах өргөн хүрээг хамарна.</a:t>
            </a:r>
            <a:endParaRPr lang="en-US" sz="1200" dirty="0">
              <a:latin typeface="+mn-lt"/>
            </a:endParaRPr>
          </a:p>
          <a:p>
            <a:r>
              <a:rPr lang="en-US" sz="1200" b="1" dirty="0">
                <a:latin typeface="+mn-lt"/>
              </a:rPr>
              <a:t>Design Thinking:</a:t>
            </a:r>
            <a:r>
              <a:rPr lang="en-US" sz="1200" dirty="0">
                <a:latin typeface="+mn-lt"/>
              </a:rPr>
              <a:t> </a:t>
            </a:r>
            <a:r>
              <a:rPr lang="mn-MN" sz="1200" dirty="0">
                <a:latin typeface="+mn-lt"/>
              </a:rPr>
              <a:t>Хэрэглэгч төвтэй шийдлийг боловсруулах орчин үеийн арга барил.</a:t>
            </a:r>
          </a:p>
          <a:p>
            <a:r>
              <a:rPr lang="en-US" sz="1200" b="1" dirty="0">
                <a:latin typeface="+mn-lt"/>
              </a:rPr>
              <a:t>Numeracy (</a:t>
            </a:r>
            <a:r>
              <a:rPr lang="mn-MN" sz="1200" b="1" dirty="0">
                <a:latin typeface="+mn-lt"/>
              </a:rPr>
              <a:t>Тоо мэдээлэлтэй ажиллах):</a:t>
            </a:r>
            <a:r>
              <a:rPr lang="mn-MN" sz="1200" dirty="0">
                <a:latin typeface="+mn-lt"/>
              </a:rPr>
              <a:t> Өгөгдөлд дүн шинжилгээ хийх, математик тооцоолол ашиглан үр ашгийг үнэлэх чадвар.</a:t>
            </a:r>
          </a:p>
          <a:p>
            <a:r>
              <a:rPr lang="en-US" sz="1200" b="1" dirty="0">
                <a:latin typeface="+mn-lt"/>
              </a:rPr>
              <a:t>Research &amp; Resourcefulness:</a:t>
            </a:r>
            <a:r>
              <a:rPr lang="en-US" sz="1200" dirty="0">
                <a:latin typeface="+mn-lt"/>
              </a:rPr>
              <a:t> </a:t>
            </a:r>
            <a:r>
              <a:rPr lang="mn-MN" sz="1200" dirty="0">
                <a:latin typeface="+mn-lt"/>
              </a:rPr>
              <a:t>Хэрэгцээтэй мэдээллийг олон эх сурвалжаас эрж хайх, бүтээлчээр нөөцийг ашиглах чадвар.</a:t>
            </a:r>
          </a:p>
          <a:p>
            <a:r>
              <a:rPr lang="en-US" sz="1200" b="1" dirty="0">
                <a:latin typeface="+mn-lt"/>
              </a:rPr>
              <a:t>Decision Making:</a:t>
            </a:r>
            <a:r>
              <a:rPr lang="en-US" sz="1200" dirty="0">
                <a:latin typeface="+mn-lt"/>
              </a:rPr>
              <a:t> </a:t>
            </a:r>
            <a:r>
              <a:rPr lang="mn-MN" sz="1200" dirty="0">
                <a:latin typeface="+mn-lt"/>
              </a:rPr>
              <a:t>Боломжит хувилбаруудыг үнэлж, хамгийн их бизнес үнэ цэнэ авчрах шийдлийг санал болгох.</a:t>
            </a:r>
          </a:p>
          <a:p>
            <a:r>
              <a:rPr lang="mn-MN" sz="1200" b="1" dirty="0">
                <a:latin typeface="+mn-lt"/>
              </a:rPr>
              <a:t>Асуудал шийдвэрлэх ба Системчлэн сэтгэх (</a:t>
            </a:r>
            <a:r>
              <a:rPr lang="en-US" sz="1200" b="1" dirty="0">
                <a:latin typeface="+mn-lt"/>
              </a:rPr>
              <a:t>Systems Thinking):</a:t>
            </a:r>
            <a:r>
              <a:rPr lang="en-US" sz="1200" dirty="0">
                <a:latin typeface="+mn-lt"/>
              </a:rPr>
              <a:t> </a:t>
            </a:r>
            <a:r>
              <a:rPr lang="mn-MN" sz="1200" dirty="0">
                <a:latin typeface="+mn-lt"/>
              </a:rPr>
              <a:t>Асуудал шийдвэрлэх нь тулгарсан бэрхшээлийг арилгах үйл явц бол Системчлэн сэтгэх нь тухайн шийдэл байгууллагын нэг хэсэгт биш, нийт бүтэц, хүмүүс, технологийн харилцан үйлчлэлд хэрхэн нөлөөлөхийг "том зургаар" харах чадвар юм.</a:t>
            </a:r>
            <a:endParaRPr lang="mn-MN" sz="1200" dirty="0">
              <a:effectLst/>
              <a:latin typeface="+mn-lt"/>
            </a:endParaRPr>
          </a:p>
        </p:txBody>
      </p:sp>
      <p:sp>
        <p:nvSpPr>
          <p:cNvPr id="4" name="Slide Number Placeholder 3">
            <a:extLst>
              <a:ext uri="{FF2B5EF4-FFF2-40B4-BE49-F238E27FC236}">
                <a16:creationId xmlns:a16="http://schemas.microsoft.com/office/drawing/2014/main" id="{FE00591D-73D4-7EEA-7A74-65F083E88271}"/>
              </a:ext>
            </a:extLst>
          </p:cNvPr>
          <p:cNvSpPr>
            <a:spLocks noGrp="1"/>
          </p:cNvSpPr>
          <p:nvPr>
            <p:ph type="sldNum" sz="quarter" idx="5"/>
          </p:nvPr>
        </p:nvSpPr>
        <p:spPr/>
        <p:txBody>
          <a:bodyPr/>
          <a:lstStyle/>
          <a:p>
            <a:fld id="{57F45778-65E1-4A1B-B40A-CB386A9BF102}" type="slidenum">
              <a:rPr lang="en-US" smtClean="0"/>
              <a:t>13</a:t>
            </a:fld>
            <a:endParaRPr lang="en-US"/>
          </a:p>
        </p:txBody>
      </p:sp>
    </p:spTree>
    <p:extLst>
      <p:ext uri="{BB962C8B-B14F-4D97-AF65-F5344CB8AC3E}">
        <p14:creationId xmlns:p14="http://schemas.microsoft.com/office/powerpoint/2010/main" val="1603917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03A37-2AFE-A00E-A17B-DE3333EB88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02C927-3B87-63BE-CB51-BBED22013C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9357CB-44BA-CF48-224B-A9D49CED4A56}"/>
              </a:ext>
            </a:extLst>
          </p:cNvPr>
          <p:cNvSpPr>
            <a:spLocks noGrp="1"/>
          </p:cNvSpPr>
          <p:nvPr>
            <p:ph type="body" idx="1"/>
          </p:nvPr>
        </p:nvSpPr>
        <p:spPr/>
        <p:txBody>
          <a:bodyPr/>
          <a:lstStyle/>
          <a:p>
            <a:r>
              <a:rPr lang="mn-MN" dirty="0">
                <a:effectLst/>
              </a:rPr>
              <a:t>Дизайн сэтгэлгээ (</a:t>
            </a:r>
            <a:r>
              <a:rPr lang="en-US" dirty="0">
                <a:effectLst/>
              </a:rPr>
              <a:t>Design Thinking)-</a:t>
            </a:r>
            <a:r>
              <a:rPr lang="mn-MN" dirty="0">
                <a:effectLst/>
              </a:rPr>
              <a:t>ийн тухай дэлгэрэнгүй мэдээллийг багтаасан инфографикийг таны хүсэлтийн дагуу бэлтгэлээ.</a:t>
            </a:r>
          </a:p>
          <a:p>
            <a:r>
              <a:rPr lang="mn-MN" b="1" dirty="0">
                <a:effectLst/>
              </a:rPr>
              <a:t>Дизайн сэтгэлгээ</a:t>
            </a:r>
            <a:r>
              <a:rPr lang="mn-MN" dirty="0">
                <a:effectLst/>
              </a:rPr>
              <a:t> нь асуудалд төвлөрөхөөс илүүтэйгээр </a:t>
            </a:r>
            <a:r>
              <a:rPr lang="mn-MN" b="1" dirty="0">
                <a:effectLst/>
              </a:rPr>
              <a:t>шийдэлд суурилсан сэтгэлгээг</a:t>
            </a:r>
            <a:r>
              <a:rPr lang="mn-MN" dirty="0">
                <a:effectLst/>
              </a:rPr>
              <a:t> гол зорилгоо болгодог хандлага юм. Багууд шийдвэрлэх асуудлаас илүүтэй хүрэх эцсийн зорилгоо тодорхойлж, түүнд хүрэх бүтээлч шийдлүүдийг боловсруулдаг.</a:t>
            </a:r>
          </a:p>
          <a:p>
            <a:r>
              <a:rPr lang="mn-MN" dirty="0">
                <a:effectLst/>
              </a:rPr>
              <a:t>Энэхүү хандлага нь дараах </a:t>
            </a:r>
            <a:r>
              <a:rPr lang="mn-MN" b="1" dirty="0">
                <a:effectLst/>
              </a:rPr>
              <a:t>4 үндсэн зарчим</a:t>
            </a:r>
            <a:r>
              <a:rPr lang="mn-MN" dirty="0">
                <a:effectLst/>
              </a:rPr>
              <a:t> дээр тулгуурладаг:</a:t>
            </a:r>
          </a:p>
          <a:p>
            <a:r>
              <a:rPr lang="mn-MN" sz="1200" b="0" i="0" kern="1200" dirty="0">
                <a:solidFill>
                  <a:schemeClr val="tx1"/>
                </a:solidFill>
                <a:effectLst/>
                <a:latin typeface="+mn-lt"/>
                <a:ea typeface="+mn-ea"/>
                <a:cs typeface="+mn-cs"/>
              </a:rPr>
              <a:t>Нийгмийн дизайны үйл ажиллагааг дэмжих.</a:t>
            </a:r>
          </a:p>
          <a:p>
            <a:r>
              <a:rPr lang="mn-MN" sz="1200" b="0" i="0" kern="1200" dirty="0">
                <a:solidFill>
                  <a:schemeClr val="tx1"/>
                </a:solidFill>
                <a:effectLst/>
                <a:latin typeface="+mn-lt"/>
                <a:ea typeface="+mn-ea"/>
                <a:cs typeface="+mn-cs"/>
              </a:rPr>
              <a:t>Хязгаарлалтаас илүү тодорхойгүй байдлыг зөвшөөрөх.</a:t>
            </a:r>
          </a:p>
          <a:p>
            <a:r>
              <a:rPr lang="mn-MN" sz="1200" b="0" i="0" kern="1200" dirty="0">
                <a:solidFill>
                  <a:schemeClr val="tx1"/>
                </a:solidFill>
                <a:effectLst/>
                <a:latin typeface="+mn-lt"/>
                <a:ea typeface="+mn-ea"/>
                <a:cs typeface="+mn-cs"/>
              </a:rPr>
              <a:t>Ихэнх дизайн нь өмнөх асуудлын шийдлүүдийг дахин загварчлах (</a:t>
            </a:r>
            <a:r>
              <a:rPr lang="en-US" sz="1200" b="0" i="0" kern="1200" dirty="0">
                <a:solidFill>
                  <a:schemeClr val="tx1"/>
                </a:solidFill>
                <a:effectLst/>
                <a:latin typeface="+mn-lt"/>
                <a:ea typeface="+mn-ea"/>
                <a:cs typeface="+mn-cs"/>
              </a:rPr>
              <a:t>redesign) </a:t>
            </a:r>
            <a:r>
              <a:rPr lang="mn-MN" sz="1200" b="0" i="0" kern="1200" dirty="0">
                <a:solidFill>
                  <a:schemeClr val="tx1"/>
                </a:solidFill>
                <a:effectLst/>
                <a:latin typeface="+mn-lt"/>
                <a:ea typeface="+mn-ea"/>
                <a:cs typeface="+mn-cs"/>
              </a:rPr>
              <a:t>явдал гэж үзэх.</a:t>
            </a:r>
          </a:p>
          <a:p>
            <a:r>
              <a:rPr lang="mn-MN" sz="1200" b="0" i="0" kern="1200" dirty="0">
                <a:solidFill>
                  <a:schemeClr val="tx1"/>
                </a:solidFill>
                <a:effectLst/>
                <a:latin typeface="+mn-lt"/>
                <a:ea typeface="+mn-ea"/>
                <a:cs typeface="+mn-cs"/>
              </a:rPr>
              <a:t>Хийсвэр санааг бодитой (</a:t>
            </a:r>
            <a:r>
              <a:rPr lang="en-US" sz="1200" b="0" i="0" kern="1200" dirty="0">
                <a:solidFill>
                  <a:schemeClr val="tx1"/>
                </a:solidFill>
                <a:effectLst/>
                <a:latin typeface="+mn-lt"/>
                <a:ea typeface="+mn-ea"/>
                <a:cs typeface="+mn-cs"/>
              </a:rPr>
              <a:t>tangible) </a:t>
            </a:r>
            <a:r>
              <a:rPr lang="mn-MN" sz="1200" b="0" i="0" kern="1200" dirty="0">
                <a:solidFill>
                  <a:schemeClr val="tx1"/>
                </a:solidFill>
                <a:effectLst/>
                <a:latin typeface="+mn-lt"/>
                <a:ea typeface="+mn-ea"/>
                <a:cs typeface="+mn-cs"/>
              </a:rPr>
              <a:t>болгох.</a:t>
            </a:r>
          </a:p>
          <a:p>
            <a:r>
              <a:rPr lang="mn-MN" dirty="0">
                <a:effectLst/>
              </a:rPr>
              <a:t>Дизайн сэтгэлгээг бизнесийн процессыг өөрчлөх, шинэ гарц, шийдэл гаргахад ашигладаг бөгөөд үүнд визуал загварчлал, "таван яагаад", прототайп хийх, хэрэглэгчийн дүр төрхийг шинжлэх (</a:t>
            </a:r>
            <a:r>
              <a:rPr lang="en-US" dirty="0">
                <a:effectLst/>
              </a:rPr>
              <a:t>persona analysis) </a:t>
            </a:r>
            <a:r>
              <a:rPr lang="mn-MN" dirty="0">
                <a:effectLst/>
              </a:rPr>
              <a:t>зэрэг бизнесийн шинжилгээний аргуудыг ашиглаж болно.</a:t>
            </a:r>
          </a:p>
        </p:txBody>
      </p:sp>
      <p:sp>
        <p:nvSpPr>
          <p:cNvPr id="4" name="Slide Number Placeholder 3">
            <a:extLst>
              <a:ext uri="{FF2B5EF4-FFF2-40B4-BE49-F238E27FC236}">
                <a16:creationId xmlns:a16="http://schemas.microsoft.com/office/drawing/2014/main" id="{3881E427-7037-3C2C-2A98-82068A5F5702}"/>
              </a:ext>
            </a:extLst>
          </p:cNvPr>
          <p:cNvSpPr>
            <a:spLocks noGrp="1"/>
          </p:cNvSpPr>
          <p:nvPr>
            <p:ph type="sldNum" sz="quarter" idx="5"/>
          </p:nvPr>
        </p:nvSpPr>
        <p:spPr/>
        <p:txBody>
          <a:bodyPr/>
          <a:lstStyle/>
          <a:p>
            <a:fld id="{57F45778-65E1-4A1B-B40A-CB386A9BF102}" type="slidenum">
              <a:rPr lang="en-US" smtClean="0"/>
              <a:t>14</a:t>
            </a:fld>
            <a:endParaRPr lang="en-US"/>
          </a:p>
        </p:txBody>
      </p:sp>
    </p:spTree>
    <p:extLst>
      <p:ext uri="{BB962C8B-B14F-4D97-AF65-F5344CB8AC3E}">
        <p14:creationId xmlns:p14="http://schemas.microsoft.com/office/powerpoint/2010/main" val="3990886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14300" indent="0">
              <a:buNone/>
            </a:pPr>
            <a:r>
              <a:rPr lang="mn-MN" dirty="0"/>
              <a:t>Шинжээч нь зөвхөн техникийн бус, бизнесийн орчны талаар суурь мэдлэгтэй байх ёстой:</a:t>
            </a:r>
          </a:p>
          <a:p>
            <a:pPr>
              <a:buFont typeface="Wingdings" panose="05000000000000000000" pitchFamily="2" charset="2"/>
              <a:buChar char="Ø"/>
            </a:pPr>
            <a:r>
              <a:rPr lang="mn-MN" dirty="0"/>
              <a:t>Бизнесийн санхүү</a:t>
            </a:r>
            <a:r>
              <a:rPr lang="en-US" dirty="0"/>
              <a:t>: </a:t>
            </a:r>
            <a:r>
              <a:rPr lang="mn-MN" dirty="0"/>
              <a:t>Төслийн зардал, өгөөжийг тооцох, санхүүгийн тайлангуудын суурь ойлголттой байх.</a:t>
            </a:r>
          </a:p>
          <a:p>
            <a:pPr>
              <a:buFont typeface="Wingdings" panose="05000000000000000000" pitchFamily="2" charset="2"/>
              <a:buChar char="Ø"/>
            </a:pPr>
            <a:r>
              <a:rPr lang="mn-MN" dirty="0"/>
              <a:t>Бизнес кейс боловсруулах</a:t>
            </a:r>
            <a:r>
              <a:rPr lang="en-US" dirty="0"/>
              <a:t>: </a:t>
            </a:r>
            <a:r>
              <a:rPr lang="mn-MN" dirty="0"/>
              <a:t>Төсөлд хөрөнгө оруулах үндэслэл, ашиг тусыг тодорхойлох.</a:t>
            </a:r>
          </a:p>
          <a:p>
            <a:pPr>
              <a:buFont typeface="Wingdings" panose="05000000000000000000" pitchFamily="2" charset="2"/>
              <a:buChar char="Ø"/>
            </a:pPr>
            <a:r>
              <a:rPr lang="mn-MN" dirty="0"/>
              <a:t>Салбарын мэдлэг</a:t>
            </a:r>
            <a:r>
              <a:rPr lang="en-US" dirty="0"/>
              <a:t>: </a:t>
            </a:r>
            <a:r>
              <a:rPr lang="mn-MN" dirty="0"/>
              <a:t>Байгууллагын үйл ажиллагаа явуулж буй салбарын онцлог, чиг хандлагыг ойлгох.</a:t>
            </a:r>
          </a:p>
          <a:p>
            <a:pPr>
              <a:buFont typeface="Wingdings" panose="05000000000000000000" pitchFamily="2" charset="2"/>
              <a:buChar char="Ø"/>
            </a:pPr>
            <a:r>
              <a:rPr lang="mn-MN" dirty="0"/>
              <a:t>Нийлүүлэгчийн удирдлага</a:t>
            </a:r>
            <a:r>
              <a:rPr lang="en-US" dirty="0"/>
              <a:t>: </a:t>
            </a:r>
            <a:r>
              <a:rPr lang="mn-MN" dirty="0"/>
              <a:t>Гадны нийлүүлэгчидтэй хамтран ажиллах, тэдний үйлчилгээг үнэлэх.</a:t>
            </a:r>
            <a:endParaRPr lang="en-US" dirty="0"/>
          </a:p>
          <a:p>
            <a:endParaRPr lang="mn-MN" dirty="0">
              <a:effectLst/>
            </a:endParaRPr>
          </a:p>
          <a:p>
            <a:r>
              <a:rPr lang="mn-MN" dirty="0">
                <a:effectLst/>
              </a:rPr>
              <a:t>БШ нь байгууллагын улс төр, засаглал, соёлыг ойлгохгүйгээр өөрчлөлтийг хэрэгжүүлж чадахгүй. Мэргэшсэн дүгнэлт нь зөвхөн бүтээгдэхүүний мэдлэг биш, харин "</a:t>
            </a:r>
            <a:r>
              <a:rPr lang="en-US" dirty="0">
                <a:effectLst/>
              </a:rPr>
              <a:t>Political Awareness" </a:t>
            </a:r>
            <a:r>
              <a:rPr lang="mn-MN" dirty="0">
                <a:effectLst/>
              </a:rPr>
              <a:t>буюу байгууллагын улс төр, эрх мэдлийн бүтцийг ойлгох чадвар юм.</a:t>
            </a:r>
          </a:p>
          <a:p>
            <a:r>
              <a:rPr lang="mn-MN" b="1" dirty="0">
                <a:effectLst/>
              </a:rPr>
              <a:t>Бизнесийн мэдлэгийн бүрэлдэхүүн хэсгүүд:</a:t>
            </a:r>
            <a:endParaRPr lang="mn-MN" dirty="0">
              <a:effectLst/>
            </a:endParaRPr>
          </a:p>
          <a:p>
            <a:r>
              <a:rPr lang="en-US" sz="1200" b="1" i="0" kern="1200" dirty="0">
                <a:solidFill>
                  <a:schemeClr val="tx1"/>
                </a:solidFill>
                <a:effectLst/>
                <a:latin typeface="+mn-lt"/>
                <a:ea typeface="+mn-ea"/>
                <a:cs typeface="+mn-cs"/>
              </a:rPr>
              <a:t>Business Functions: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Байгууллагын үндсэн үйл ажиллагааны чиг үүргүүд.</a:t>
            </a:r>
          </a:p>
          <a:p>
            <a:r>
              <a:rPr lang="en-US" sz="1200" b="1" i="0" kern="1200" dirty="0">
                <a:solidFill>
                  <a:schemeClr val="tx1"/>
                </a:solidFill>
                <a:effectLst/>
                <a:latin typeface="+mn-lt"/>
                <a:ea typeface="+mn-ea"/>
                <a:cs typeface="+mn-cs"/>
              </a:rPr>
              <a:t>Organizational Structures:</a:t>
            </a:r>
            <a:r>
              <a:rPr lang="en-US" sz="1200" b="0" i="0" kern="1200" dirty="0">
                <a:solidFill>
                  <a:schemeClr val="tx1"/>
                </a:solidFill>
                <a:effectLst/>
                <a:latin typeface="+mn-lt"/>
                <a:ea typeface="+mn-ea"/>
                <a:cs typeface="+mn-cs"/>
              </a:rPr>
              <a:t> Hierarchy </a:t>
            </a:r>
            <a:r>
              <a:rPr lang="mn-MN" sz="1200" b="0" i="0" kern="1200" dirty="0">
                <a:solidFill>
                  <a:schemeClr val="tx1"/>
                </a:solidFill>
                <a:effectLst/>
                <a:latin typeface="+mn-lt"/>
                <a:ea typeface="+mn-ea"/>
                <a:cs typeface="+mn-cs"/>
              </a:rPr>
              <a:t>болон эрх мэдлийн харилцаа.</a:t>
            </a:r>
          </a:p>
          <a:p>
            <a:r>
              <a:rPr lang="en-US" sz="1200" b="1" i="0" kern="1200" dirty="0">
                <a:solidFill>
                  <a:schemeClr val="tx1"/>
                </a:solidFill>
                <a:effectLst/>
                <a:latin typeface="+mn-lt"/>
                <a:ea typeface="+mn-ea"/>
                <a:cs typeface="+mn-cs"/>
              </a:rPr>
              <a:t>Locations: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Үйл ажиллагааны газар зүйн байршил, түгээлт.</a:t>
            </a:r>
          </a:p>
          <a:p>
            <a:r>
              <a:rPr lang="en-US" sz="1200" b="1" i="0" kern="1200" dirty="0">
                <a:solidFill>
                  <a:schemeClr val="tx1"/>
                </a:solidFill>
                <a:effectLst/>
                <a:latin typeface="+mn-lt"/>
                <a:ea typeface="+mn-ea"/>
                <a:cs typeface="+mn-cs"/>
              </a:rPr>
              <a:t>Processes: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Бизнесийн үйл явц, урсгал.</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16</a:t>
            </a:fld>
            <a:endParaRPr lang="en-US"/>
          </a:p>
        </p:txBody>
      </p:sp>
    </p:spTree>
    <p:extLst>
      <p:ext uri="{BB962C8B-B14F-4D97-AF65-F5344CB8AC3E}">
        <p14:creationId xmlns:p14="http://schemas.microsoft.com/office/powerpoint/2010/main" val="31258956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b="1" dirty="0">
                <a:effectLst/>
              </a:rPr>
              <a:t>Бизнес кэйс төслийн мөчлөгт (</a:t>
            </a:r>
            <a:r>
              <a:rPr lang="en-US" b="1" dirty="0">
                <a:effectLst/>
              </a:rPr>
              <a:t>Project Lifecycle)</a:t>
            </a:r>
            <a:endParaRPr lang="en-US" dirty="0">
              <a:effectLst/>
            </a:endParaRPr>
          </a:p>
          <a:p>
            <a:r>
              <a:rPr lang="mn-MN" sz="1200" b="0" i="0" kern="1200" dirty="0">
                <a:solidFill>
                  <a:schemeClr val="tx1"/>
                </a:solidFill>
                <a:effectLst/>
                <a:latin typeface="+mn-lt"/>
                <a:ea typeface="+mn-ea"/>
                <a:cs typeface="+mn-cs"/>
              </a:rPr>
              <a:t>Бизнес кэйс нь төслийн туршид байнга шинэчлэгдэж байдаг "амьд" баримт бичиг юм.</a:t>
            </a:r>
          </a:p>
          <a:p>
            <a:r>
              <a:rPr lang="mn-MN" sz="1200" b="0" i="0" kern="1200" dirty="0">
                <a:solidFill>
                  <a:schemeClr val="tx1"/>
                </a:solidFill>
                <a:effectLst/>
                <a:latin typeface="+mn-lt"/>
                <a:ea typeface="+mn-ea"/>
                <a:cs typeface="+mn-cs"/>
              </a:rPr>
              <a:t>Төслийн "шийдвэр гаргах цэгүүдэд" (</a:t>
            </a:r>
            <a:r>
              <a:rPr lang="en-US" sz="1200" b="0" i="0" kern="1200" dirty="0">
                <a:solidFill>
                  <a:schemeClr val="tx1"/>
                </a:solidFill>
                <a:effectLst/>
                <a:latin typeface="+mn-lt"/>
                <a:ea typeface="+mn-ea"/>
                <a:cs typeface="+mn-cs"/>
              </a:rPr>
              <a:t>Decision Gates) </a:t>
            </a:r>
            <a:r>
              <a:rPr lang="mn-MN" sz="1200" b="0" i="0" kern="1200" dirty="0">
                <a:solidFill>
                  <a:schemeClr val="tx1"/>
                </a:solidFill>
                <a:effectLst/>
                <a:latin typeface="+mn-lt"/>
                <a:ea typeface="+mn-ea"/>
                <a:cs typeface="+mn-cs"/>
              </a:rPr>
              <a:t>бизнес кэйсийг ашиглан төслийг үргэлжлүүлэх эсэхийг шийддэг.</a:t>
            </a:r>
          </a:p>
          <a:p>
            <a:r>
              <a:rPr lang="mn-MN" sz="1200" b="0" i="0" kern="1200" dirty="0">
                <a:solidFill>
                  <a:schemeClr val="tx1"/>
                </a:solidFill>
                <a:effectLst/>
                <a:latin typeface="+mn-lt"/>
                <a:ea typeface="+mn-ea"/>
                <a:cs typeface="+mn-cs"/>
              </a:rPr>
              <a:t>Үүнд: Төслийн боломжийг үнэлэх үе, шаардлага тодорхойлсны дараа, систем нэвтрүүлэхийн өмнө болон нэвтрүүлсний дараах үнэлгээ багтана.</a:t>
            </a:r>
          </a:p>
          <a:p>
            <a:r>
              <a:rPr lang="mn-MN" b="1" dirty="0">
                <a:effectLst/>
              </a:rPr>
              <a:t>5. Сонголтуудыг тодорхойлох (</a:t>
            </a:r>
            <a:r>
              <a:rPr lang="en-US" b="1" dirty="0">
                <a:effectLst/>
              </a:rPr>
              <a:t>Identifying Options)</a:t>
            </a:r>
            <a:endParaRPr lang="en-US" dirty="0">
              <a:effectLst/>
            </a:endParaRPr>
          </a:p>
          <a:p>
            <a:r>
              <a:rPr lang="mn-MN" sz="1200" b="0" i="0" kern="1200" dirty="0">
                <a:solidFill>
                  <a:schemeClr val="tx1"/>
                </a:solidFill>
                <a:effectLst/>
                <a:latin typeface="+mn-lt"/>
                <a:ea typeface="+mn-ea"/>
                <a:cs typeface="+mn-cs"/>
              </a:rPr>
              <a:t>Бизнес кэйс бэлдэх эхний алхам бол асуудлыг шийдвэрлэх боломжит хувилбаруудыг судлах явдал юм.</a:t>
            </a:r>
          </a:p>
          <a:p>
            <a:r>
              <a:rPr lang="mn-MN" sz="1200" b="0" i="0" kern="1200" dirty="0">
                <a:solidFill>
                  <a:schemeClr val="tx1"/>
                </a:solidFill>
                <a:effectLst/>
                <a:latin typeface="+mn-lt"/>
                <a:ea typeface="+mn-ea"/>
                <a:cs typeface="+mn-cs"/>
              </a:rPr>
              <a:t>Үүнд "Юу ч хийхгүй байх" (</a:t>
            </a:r>
            <a:r>
              <a:rPr lang="en-US" sz="1200" b="0" i="0" kern="1200" dirty="0">
                <a:solidFill>
                  <a:schemeClr val="tx1"/>
                </a:solidFill>
                <a:effectLst/>
                <a:latin typeface="+mn-lt"/>
                <a:ea typeface="+mn-ea"/>
                <a:cs typeface="+mn-cs"/>
              </a:rPr>
              <a:t>Do nothing) </a:t>
            </a:r>
            <a:r>
              <a:rPr lang="mn-MN" sz="1200" b="0" i="0" kern="1200" dirty="0">
                <a:solidFill>
                  <a:schemeClr val="tx1"/>
                </a:solidFill>
                <a:effectLst/>
                <a:latin typeface="+mn-lt"/>
                <a:ea typeface="+mn-ea"/>
                <a:cs typeface="+mn-cs"/>
              </a:rPr>
              <a:t>сонголтыг заавал оруулж, түүний авчрах эрсдэлийг тайлбарлах хэрэгтэй.</a:t>
            </a:r>
          </a:p>
          <a:p>
            <a:r>
              <a:rPr lang="mn-MN" sz="1200" b="0" i="0" kern="1200" dirty="0">
                <a:solidFill>
                  <a:schemeClr val="tx1"/>
                </a:solidFill>
                <a:effectLst/>
                <a:latin typeface="+mn-lt"/>
                <a:ea typeface="+mn-ea"/>
                <a:cs typeface="+mn-cs"/>
              </a:rPr>
              <a:t>Мөн хамгийн бага өөрчлөлтөөс эхлээд цогц шийдэл хүртэлх шатласан сонголтуудыг (</a:t>
            </a:r>
            <a:r>
              <a:rPr lang="en-US" sz="1200" b="0" i="0" kern="1200" dirty="0">
                <a:solidFill>
                  <a:schemeClr val="tx1"/>
                </a:solidFill>
                <a:effectLst/>
                <a:latin typeface="+mn-lt"/>
                <a:ea typeface="+mn-ea"/>
                <a:cs typeface="+mn-cs"/>
              </a:rPr>
              <a:t>Incremental options) </a:t>
            </a:r>
            <a:r>
              <a:rPr lang="mn-MN" sz="1200" b="0" i="0" kern="1200" dirty="0">
                <a:solidFill>
                  <a:schemeClr val="tx1"/>
                </a:solidFill>
                <a:effectLst/>
                <a:latin typeface="+mn-lt"/>
                <a:ea typeface="+mn-ea"/>
                <a:cs typeface="+mn-cs"/>
              </a:rPr>
              <a:t>авч үзнэ.</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18</a:t>
            </a:fld>
            <a:endParaRPr lang="en-US"/>
          </a:p>
        </p:txBody>
      </p:sp>
    </p:spTree>
    <p:extLst>
      <p:ext uri="{BB962C8B-B14F-4D97-AF65-F5344CB8AC3E}">
        <p14:creationId xmlns:p14="http://schemas.microsoft.com/office/powerpoint/2010/main" val="35241762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095809-89B4-7636-8B0D-F3AA9F3114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7D25AF-F038-FFEF-0E9B-C57E0FD259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37CB25-4BFB-3150-303F-354B70B3C83B}"/>
              </a:ext>
            </a:extLst>
          </p:cNvPr>
          <p:cNvSpPr>
            <a:spLocks noGrp="1"/>
          </p:cNvSpPr>
          <p:nvPr>
            <p:ph type="body" idx="1"/>
          </p:nvPr>
        </p:nvSpPr>
        <p:spPr/>
        <p:txBody>
          <a:bodyPr/>
          <a:lstStyle/>
          <a:p>
            <a:r>
              <a:rPr lang="mn-MN" sz="1200" b="0" i="0" kern="1200" dirty="0">
                <a:solidFill>
                  <a:schemeClr val="tx1"/>
                </a:solidFill>
                <a:effectLst/>
                <a:latin typeface="+mn-lt"/>
                <a:ea typeface="+mn-ea"/>
                <a:cs typeface="+mn-cs"/>
              </a:rPr>
              <a:t>Бизнес кэйс нь зөвхөн санхүүгийн тооцоолол биш, харин байгууллагын өөрчлөлтийг цогцоор нь харах хэрэгсэл юм. Үр дүнтэй өөрчлөлтийг төлөвлөхдөө </a:t>
            </a:r>
            <a:r>
              <a:rPr lang="en-US" sz="1200" b="1" i="0" kern="1200" dirty="0">
                <a:solidFill>
                  <a:schemeClr val="tx1"/>
                </a:solidFill>
                <a:effectLst/>
                <a:latin typeface="+mn-lt"/>
                <a:ea typeface="+mn-ea"/>
                <a:cs typeface="+mn-cs"/>
              </a:rPr>
              <a:t>POPIT</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загварыг ашиглан дараах дөрвөн элементийн уялдааг хангах хэрэгтэй: </a:t>
            </a:r>
            <a:r>
              <a:rPr lang="mn-MN" sz="1200" b="1" i="0" kern="1200" dirty="0">
                <a:solidFill>
                  <a:schemeClr val="tx1"/>
                </a:solidFill>
                <a:effectLst/>
                <a:latin typeface="+mn-lt"/>
                <a:ea typeface="+mn-ea"/>
                <a:cs typeface="+mn-cs"/>
              </a:rPr>
              <a:t>Бизнес Процесс, Байгууллага, Хүмүүс, Мэдээлэл болон Технологи.</a:t>
            </a:r>
            <a:r>
              <a:rPr lang="mn-MN" sz="1200" b="0" i="0" kern="1200" dirty="0">
                <a:solidFill>
                  <a:schemeClr val="tx1"/>
                </a:solidFill>
                <a:effectLst/>
                <a:latin typeface="+mn-lt"/>
                <a:ea typeface="+mn-ea"/>
                <a:cs typeface="+mn-cs"/>
              </a:rPr>
              <a:t> Мэдээллийг байгууллагын үнэт хөрөнгө гэж үзэж, технологитой нь салшгүй холбон авч үзэх нь чухал юм.</a:t>
            </a:r>
            <a:endParaRPr lang="en-US" dirty="0"/>
          </a:p>
        </p:txBody>
      </p:sp>
      <p:sp>
        <p:nvSpPr>
          <p:cNvPr id="4" name="Slide Number Placeholder 3">
            <a:extLst>
              <a:ext uri="{FF2B5EF4-FFF2-40B4-BE49-F238E27FC236}">
                <a16:creationId xmlns:a16="http://schemas.microsoft.com/office/drawing/2014/main" id="{693A37BD-D9E3-FC87-7C10-9F3FA363DCE8}"/>
              </a:ext>
            </a:extLst>
          </p:cNvPr>
          <p:cNvSpPr>
            <a:spLocks noGrp="1"/>
          </p:cNvSpPr>
          <p:nvPr>
            <p:ph type="sldNum" sz="quarter" idx="5"/>
          </p:nvPr>
        </p:nvSpPr>
        <p:spPr/>
        <p:txBody>
          <a:bodyPr/>
          <a:lstStyle/>
          <a:p>
            <a:fld id="{57F45778-65E1-4A1B-B40A-CB386A9BF102}" type="slidenum">
              <a:rPr lang="en-US" smtClean="0"/>
              <a:t>19</a:t>
            </a:fld>
            <a:endParaRPr lang="en-US"/>
          </a:p>
        </p:txBody>
      </p:sp>
    </p:spTree>
    <p:extLst>
      <p:ext uri="{BB962C8B-B14F-4D97-AF65-F5344CB8AC3E}">
        <p14:creationId xmlns:p14="http://schemas.microsoft.com/office/powerpoint/2010/main" val="4200252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85D54E-E5DC-9A59-D0CE-697FE3EDE8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8064B3-74F2-F285-6B66-680C7993D9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D1EE24-7C48-C645-A301-4C7824FD3B6E}"/>
              </a:ext>
            </a:extLst>
          </p:cNvPr>
          <p:cNvSpPr>
            <a:spLocks noGrp="1"/>
          </p:cNvSpPr>
          <p:nvPr>
            <p:ph type="body" idx="1"/>
          </p:nvPr>
        </p:nvSpPr>
        <p:spPr/>
        <p:txBody>
          <a:bodyPr/>
          <a:lstStyle/>
          <a:p>
            <a:r>
              <a:rPr lang="mn-MN" dirty="0">
                <a:effectLst/>
              </a:rPr>
              <a:t>5.2. Өртөг-Үр ашгийн шинжилгээ (</a:t>
            </a:r>
            <a:r>
              <a:rPr lang="en-US" dirty="0">
                <a:effectLst/>
              </a:rPr>
              <a:t>Cost-Benefit Analysis - CBA)</a:t>
            </a:r>
          </a:p>
          <a:p>
            <a:r>
              <a:rPr lang="mn-MN" dirty="0">
                <a:effectLst/>
              </a:rPr>
              <a:t>Зардал болон үр ашгийг биет (</a:t>
            </a:r>
            <a:r>
              <a:rPr lang="en-US" dirty="0">
                <a:effectLst/>
              </a:rPr>
              <a:t>Tangible) </a:t>
            </a:r>
            <a:r>
              <a:rPr lang="mn-MN" dirty="0">
                <a:effectLst/>
              </a:rPr>
              <a:t>болон биет бус (</a:t>
            </a:r>
            <a:r>
              <a:rPr lang="en-US" dirty="0">
                <a:effectLst/>
              </a:rPr>
              <a:t>Intangible) </a:t>
            </a:r>
            <a:r>
              <a:rPr lang="mn-MN" dirty="0">
                <a:effectLst/>
              </a:rPr>
              <a:t>гэж ангилдаг. Биет бус үр ашгийг (жишээ нь: ажилтнуудын сэтгэл ханамж) мөнгөн дүнгээр хэмжихэд хэцүү боловч стратегийн хувьд маш чухал тул хэзээ ч орхигдуулж болохгүй.</a:t>
            </a:r>
          </a:p>
          <a:p>
            <a:pPr marL="0" marR="0" lvl="0" indent="0" algn="l" defTabSz="914400" rtl="0" eaLnBrk="1" fontAlgn="auto" latinLnBrk="0" hangingPunct="1">
              <a:lnSpc>
                <a:spcPct val="100000"/>
              </a:lnSpc>
              <a:spcBef>
                <a:spcPts val="0"/>
              </a:spcBef>
              <a:spcAft>
                <a:spcPts val="0"/>
              </a:spcAft>
              <a:buClrTx/>
              <a:buSzTx/>
              <a:buFontTx/>
              <a:buNone/>
              <a:tabLst/>
              <a:defRPr/>
            </a:pPr>
            <a:r>
              <a:rPr lang="mn-MN" sz="1200" b="1" i="0" kern="1200" dirty="0">
                <a:solidFill>
                  <a:schemeClr val="tx1"/>
                </a:solidFill>
                <a:effectLst/>
                <a:latin typeface="+mn-lt"/>
                <a:ea typeface="+mn-ea"/>
                <a:cs typeface="+mn-cs"/>
              </a:rPr>
              <a:t>Эрсдэлийн шинжилгээ (</a:t>
            </a:r>
            <a:r>
              <a:rPr lang="en-US" sz="1200" b="1" i="0" kern="1200" dirty="0">
                <a:solidFill>
                  <a:schemeClr val="tx1"/>
                </a:solidFill>
                <a:effectLst/>
                <a:latin typeface="+mn-lt"/>
                <a:ea typeface="+mn-ea"/>
                <a:cs typeface="+mn-cs"/>
              </a:rPr>
              <a:t>Risk Analysis):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Төслийг хэрэгжүүлэхэд тулгарч болох саад бэрхшээлүүдийг (</a:t>
            </a:r>
            <a:r>
              <a:rPr lang="en-US" sz="1200" b="0" i="0" kern="1200" dirty="0">
                <a:solidFill>
                  <a:schemeClr val="tx1"/>
                </a:solidFill>
                <a:effectLst/>
                <a:latin typeface="+mn-lt"/>
                <a:ea typeface="+mn-ea"/>
                <a:cs typeface="+mn-cs"/>
              </a:rPr>
              <a:t>obstacles) </a:t>
            </a:r>
            <a:r>
              <a:rPr lang="mn-MN" sz="1200" b="0" i="0" kern="1200" dirty="0">
                <a:solidFill>
                  <a:schemeClr val="tx1"/>
                </a:solidFill>
                <a:effectLst/>
                <a:latin typeface="+mn-lt"/>
                <a:ea typeface="+mn-ea"/>
                <a:cs typeface="+mn-cs"/>
              </a:rPr>
              <a:t>илрүүлэх, тэдгээрийг удирдах төлөвлөгөө.</a:t>
            </a:r>
            <a:endParaRPr lang="mn-MN" dirty="0">
              <a:effectLst/>
            </a:endParaRPr>
          </a:p>
          <a:p>
            <a:endParaRPr lang="mn-MN" dirty="0">
              <a:effectLst/>
            </a:endParaRPr>
          </a:p>
          <a:p>
            <a:r>
              <a:rPr lang="mn-MN" dirty="0">
                <a:effectLst/>
              </a:rPr>
              <a:t>5.3. Хөрөнгө оруулалтын үнэлгээ (</a:t>
            </a:r>
            <a:r>
              <a:rPr lang="en-US" dirty="0">
                <a:effectLst/>
              </a:rPr>
              <a:t>Investment Appraisal)</a:t>
            </a:r>
          </a:p>
          <a:p>
            <a:r>
              <a:rPr lang="mn-MN" dirty="0">
                <a:effectLst/>
              </a:rPr>
              <a:t>Санхүүгийн үнэлгээг хийхдээ аргачлал болон үр дүнгийн ялгааг нарийн гаргах шаардлагатай:</a:t>
            </a:r>
          </a:p>
          <a:p>
            <a:r>
              <a:rPr lang="mn-MN" sz="1200" b="1" i="0" kern="1200" dirty="0">
                <a:solidFill>
                  <a:schemeClr val="tx1"/>
                </a:solidFill>
                <a:effectLst/>
                <a:latin typeface="+mn-lt"/>
                <a:ea typeface="+mn-ea"/>
                <a:cs typeface="+mn-cs"/>
              </a:rPr>
              <a:t>Нөхөн төлөгдөх хугацаа (</a:t>
            </a:r>
            <a:r>
              <a:rPr lang="en-US" sz="1200" b="1" i="0" kern="1200" dirty="0">
                <a:solidFill>
                  <a:schemeClr val="tx1"/>
                </a:solidFill>
                <a:effectLst/>
                <a:latin typeface="+mn-lt"/>
                <a:ea typeface="+mn-ea"/>
                <a:cs typeface="+mn-cs"/>
              </a:rPr>
              <a:t>Payback analysis):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Хөрөнгө оруулалтын зардлыг төслөөс олсон ашгаар хэдий хугацааны дараа нөхөхийг тооцох.</a:t>
            </a:r>
          </a:p>
          <a:p>
            <a:r>
              <a:rPr lang="mn-MN" sz="1200" b="1" i="0" kern="1200" dirty="0">
                <a:solidFill>
                  <a:schemeClr val="tx1"/>
                </a:solidFill>
                <a:effectLst/>
                <a:latin typeface="+mn-lt"/>
                <a:ea typeface="+mn-ea"/>
                <a:cs typeface="+mn-cs"/>
              </a:rPr>
              <a:t>Дисконтжуулсан мөнгөн урсгал (</a:t>
            </a:r>
            <a:r>
              <a:rPr lang="en-US" sz="1200" b="1" i="0" kern="1200" dirty="0">
                <a:solidFill>
                  <a:schemeClr val="tx1"/>
                </a:solidFill>
                <a:effectLst/>
                <a:latin typeface="+mn-lt"/>
                <a:ea typeface="+mn-ea"/>
                <a:cs typeface="+mn-cs"/>
              </a:rPr>
              <a:t>DCF):</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Мөнгөний цаг хугацааны үнэ цэнийг тооцох санхүүгийн </a:t>
            </a:r>
            <a:r>
              <a:rPr lang="mn-MN" sz="1200" b="1" i="0" kern="1200" dirty="0">
                <a:solidFill>
                  <a:schemeClr val="tx1"/>
                </a:solidFill>
                <a:effectLst/>
                <a:latin typeface="+mn-lt"/>
                <a:ea typeface="+mn-ea"/>
                <a:cs typeface="+mn-cs"/>
              </a:rPr>
              <a:t>аргачлал</a:t>
            </a:r>
            <a:r>
              <a:rPr lang="mn-MN" sz="1200" b="0" i="0" kern="1200" dirty="0">
                <a:solidFill>
                  <a:schemeClr val="tx1"/>
                </a:solidFill>
                <a:effectLst/>
                <a:latin typeface="+mn-lt"/>
                <a:ea typeface="+mn-ea"/>
                <a:cs typeface="+mn-cs"/>
              </a:rPr>
              <a:t> юм.</a:t>
            </a:r>
          </a:p>
          <a:p>
            <a:r>
              <a:rPr lang="mn-MN" sz="1200" b="1" i="0" kern="1200" dirty="0">
                <a:solidFill>
                  <a:schemeClr val="tx1"/>
                </a:solidFill>
                <a:effectLst/>
                <a:latin typeface="+mn-lt"/>
                <a:ea typeface="+mn-ea"/>
                <a:cs typeface="+mn-cs"/>
              </a:rPr>
              <a:t>Өнөөгийн цэвэр үнэ цэнэ (</a:t>
            </a:r>
            <a:r>
              <a:rPr lang="en-US" sz="1200" b="1" i="0" kern="1200" dirty="0">
                <a:solidFill>
                  <a:schemeClr val="tx1"/>
                </a:solidFill>
                <a:effectLst/>
                <a:latin typeface="+mn-lt"/>
                <a:ea typeface="+mn-ea"/>
                <a:cs typeface="+mn-cs"/>
              </a:rPr>
              <a:t>NPV):</a:t>
            </a:r>
            <a:r>
              <a:rPr lang="en-US" sz="1200" b="0" i="0" kern="1200" dirty="0">
                <a:solidFill>
                  <a:schemeClr val="tx1"/>
                </a:solidFill>
                <a:effectLst/>
                <a:latin typeface="+mn-lt"/>
                <a:ea typeface="+mn-ea"/>
                <a:cs typeface="+mn-cs"/>
              </a:rPr>
              <a:t> DCF </a:t>
            </a:r>
            <a:r>
              <a:rPr lang="mn-MN" sz="1200" b="0" i="0" kern="1200" dirty="0">
                <a:solidFill>
                  <a:schemeClr val="tx1"/>
                </a:solidFill>
                <a:effectLst/>
                <a:latin typeface="+mn-lt"/>
                <a:ea typeface="+mn-ea"/>
                <a:cs typeface="+mn-cs"/>
              </a:rPr>
              <a:t>аргачлалыг ашигласны үр дүнд гарч буй ирээдүйн мөнгөн урсгалын </a:t>
            </a:r>
            <a:r>
              <a:rPr lang="mn-MN" sz="1200" b="1" i="0" kern="1200" dirty="0">
                <a:solidFill>
                  <a:schemeClr val="tx1"/>
                </a:solidFill>
                <a:effectLst/>
                <a:latin typeface="+mn-lt"/>
                <a:ea typeface="+mn-ea"/>
                <a:cs typeface="+mn-cs"/>
              </a:rPr>
              <a:t>өнөөгийн цэвэр дүн</a:t>
            </a:r>
            <a:r>
              <a:rPr lang="mn-MN" sz="1200" b="0" i="0" kern="1200" dirty="0">
                <a:solidFill>
                  <a:schemeClr val="tx1"/>
                </a:solidFill>
                <a:effectLst/>
                <a:latin typeface="+mn-lt"/>
                <a:ea typeface="+mn-ea"/>
                <a:cs typeface="+mn-cs"/>
              </a:rPr>
              <a:t> юм.</a:t>
            </a:r>
          </a:p>
        </p:txBody>
      </p:sp>
      <p:sp>
        <p:nvSpPr>
          <p:cNvPr id="4" name="Slide Number Placeholder 3">
            <a:extLst>
              <a:ext uri="{FF2B5EF4-FFF2-40B4-BE49-F238E27FC236}">
                <a16:creationId xmlns:a16="http://schemas.microsoft.com/office/drawing/2014/main" id="{76F98182-22DE-6FF8-2F5D-D60FC738A0AC}"/>
              </a:ext>
            </a:extLst>
          </p:cNvPr>
          <p:cNvSpPr>
            <a:spLocks noGrp="1"/>
          </p:cNvSpPr>
          <p:nvPr>
            <p:ph type="sldNum" sz="quarter" idx="5"/>
          </p:nvPr>
        </p:nvSpPr>
        <p:spPr/>
        <p:txBody>
          <a:bodyPr/>
          <a:lstStyle/>
          <a:p>
            <a:fld id="{57F45778-65E1-4A1B-B40A-CB386A9BF102}" type="slidenum">
              <a:rPr lang="en-US" smtClean="0"/>
              <a:t>20</a:t>
            </a:fld>
            <a:endParaRPr lang="en-US"/>
          </a:p>
        </p:txBody>
      </p:sp>
    </p:spTree>
    <p:extLst>
      <p:ext uri="{BB962C8B-B14F-4D97-AF65-F5344CB8AC3E}">
        <p14:creationId xmlns:p14="http://schemas.microsoft.com/office/powerpoint/2010/main" val="717214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"Inference economics" </a:t>
            </a:r>
            <a:r>
              <a:rPr lang="mn-MN" sz="1200" b="0" i="0" kern="1200" dirty="0">
                <a:solidFill>
                  <a:schemeClr val="tx1"/>
                </a:solidFill>
                <a:effectLst/>
                <a:latin typeface="+mn-lt"/>
                <a:ea typeface="+mn-ea"/>
                <a:cs typeface="+mn-cs"/>
              </a:rPr>
              <a:t>буюу дүгнэлтийн эдийн засагт шилжиж буй энэ үед бизнес шинжээч нь эдгээр хэрэгслүүдийг стратегийн түвшинд ашиглах ёстой.</a:t>
            </a:r>
          </a:p>
          <a:p>
            <a:r>
              <a:rPr lang="mn-MN" b="1" dirty="0">
                <a:effectLst/>
              </a:rPr>
              <a:t>1. Стратегийн шинжилгээний хэрэгслүүд</a:t>
            </a:r>
            <a:endParaRPr lang="mn-MN" dirty="0">
              <a:effectLst/>
            </a:endParaRPr>
          </a:p>
          <a:p>
            <a:r>
              <a:rPr lang="mn-MN" dirty="0">
                <a:effectLst/>
              </a:rPr>
              <a:t>Байгууллагын чиглэл, гадаад ба дотоод орчныг ойлгоход ашиглана:</a:t>
            </a:r>
          </a:p>
          <a:p>
            <a:r>
              <a:rPr lang="en-US" sz="1200" b="1" i="0" kern="1200" dirty="0">
                <a:solidFill>
                  <a:schemeClr val="tx1"/>
                </a:solidFill>
                <a:effectLst/>
                <a:latin typeface="+mn-lt"/>
                <a:ea typeface="+mn-ea"/>
                <a:cs typeface="+mn-cs"/>
              </a:rPr>
              <a:t>PESTLE:</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Улс төр, эдийн засаг, нийгэм, технологи, хууль эрх зүй болон хүрээлэн буй орчны нөлөөллийг шинжлэх.</a:t>
            </a:r>
          </a:p>
          <a:p>
            <a:r>
              <a:rPr lang="mn-MN" sz="1200" b="1" i="0" kern="1200" dirty="0">
                <a:solidFill>
                  <a:schemeClr val="tx1"/>
                </a:solidFill>
                <a:effectLst/>
                <a:latin typeface="+mn-lt"/>
                <a:ea typeface="+mn-ea"/>
                <a:cs typeface="+mn-cs"/>
              </a:rPr>
              <a:t>Портерийн 5 хүчний загвар:</a:t>
            </a:r>
            <a:r>
              <a:rPr lang="mn-MN" sz="1200" b="0" i="0" kern="1200" dirty="0">
                <a:solidFill>
                  <a:schemeClr val="tx1"/>
                </a:solidFill>
                <a:effectLst/>
                <a:latin typeface="+mn-lt"/>
                <a:ea typeface="+mn-ea"/>
                <a:cs typeface="+mn-cs"/>
              </a:rPr>
              <a:t> Салбарын өрсөлдөөн, нийлүүлэгч ба худалдан авагчийн хүч, орлох бүтээгдэхүүний аюул заналыг үнэлэх.</a:t>
            </a:r>
          </a:p>
          <a:p>
            <a:r>
              <a:rPr lang="en-US" sz="1200" b="1" i="0" kern="1200" dirty="0">
                <a:solidFill>
                  <a:schemeClr val="tx1"/>
                </a:solidFill>
                <a:effectLst/>
                <a:latin typeface="+mn-lt"/>
                <a:ea typeface="+mn-ea"/>
                <a:cs typeface="+mn-cs"/>
              </a:rPr>
              <a:t>MOST:</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Байгууллагын Эрхэм зорилго (</a:t>
            </a:r>
            <a:r>
              <a:rPr lang="en-US" sz="1200" b="0" i="0" kern="1200" dirty="0">
                <a:solidFill>
                  <a:schemeClr val="tx1"/>
                </a:solidFill>
                <a:effectLst/>
                <a:latin typeface="+mn-lt"/>
                <a:ea typeface="+mn-ea"/>
                <a:cs typeface="+mn-cs"/>
              </a:rPr>
              <a:t>Mission), </a:t>
            </a:r>
            <a:r>
              <a:rPr lang="mn-MN" sz="1200" b="0" i="0" kern="1200" dirty="0">
                <a:solidFill>
                  <a:schemeClr val="tx1"/>
                </a:solidFill>
                <a:effectLst/>
                <a:latin typeface="+mn-lt"/>
                <a:ea typeface="+mn-ea"/>
                <a:cs typeface="+mn-cs"/>
              </a:rPr>
              <a:t>Зорилт (</a:t>
            </a:r>
            <a:r>
              <a:rPr lang="en-US" sz="1200" b="0" i="0" kern="1200" dirty="0">
                <a:solidFill>
                  <a:schemeClr val="tx1"/>
                </a:solidFill>
                <a:effectLst/>
                <a:latin typeface="+mn-lt"/>
                <a:ea typeface="+mn-ea"/>
                <a:cs typeface="+mn-cs"/>
              </a:rPr>
              <a:t>Objectives), </a:t>
            </a:r>
            <a:r>
              <a:rPr lang="mn-MN" sz="1200" b="0" i="0" kern="1200" dirty="0">
                <a:solidFill>
                  <a:schemeClr val="tx1"/>
                </a:solidFill>
                <a:effectLst/>
                <a:latin typeface="+mn-lt"/>
                <a:ea typeface="+mn-ea"/>
                <a:cs typeface="+mn-cs"/>
              </a:rPr>
              <a:t>Стратеги (</a:t>
            </a:r>
            <a:r>
              <a:rPr lang="en-US" sz="1200" b="0" i="0" kern="1200" dirty="0">
                <a:solidFill>
                  <a:schemeClr val="tx1"/>
                </a:solidFill>
                <a:effectLst/>
                <a:latin typeface="+mn-lt"/>
                <a:ea typeface="+mn-ea"/>
                <a:cs typeface="+mn-cs"/>
              </a:rPr>
              <a:t>Strategy), </a:t>
            </a:r>
            <a:r>
              <a:rPr lang="mn-MN" sz="1200" b="0" i="0" kern="1200" dirty="0">
                <a:solidFill>
                  <a:schemeClr val="tx1"/>
                </a:solidFill>
                <a:effectLst/>
                <a:latin typeface="+mn-lt"/>
                <a:ea typeface="+mn-ea"/>
                <a:cs typeface="+mn-cs"/>
              </a:rPr>
              <a:t>Тактик (</a:t>
            </a:r>
            <a:r>
              <a:rPr lang="en-US" sz="1200" b="0" i="0" kern="1200" dirty="0">
                <a:solidFill>
                  <a:schemeClr val="tx1"/>
                </a:solidFill>
                <a:effectLst/>
                <a:latin typeface="+mn-lt"/>
                <a:ea typeface="+mn-ea"/>
                <a:cs typeface="+mn-cs"/>
              </a:rPr>
              <a:t>Tactics) </a:t>
            </a:r>
            <a:r>
              <a:rPr lang="mn-MN" sz="1200" b="0" i="0" kern="1200" dirty="0">
                <a:solidFill>
                  <a:schemeClr val="tx1"/>
                </a:solidFill>
                <a:effectLst/>
                <a:latin typeface="+mn-lt"/>
                <a:ea typeface="+mn-ea"/>
                <a:cs typeface="+mn-cs"/>
              </a:rPr>
              <a:t>хоорондоо уялдаж буйг шалгах.</a:t>
            </a:r>
          </a:p>
          <a:p>
            <a:r>
              <a:rPr lang="en-US" sz="1200" b="1" i="0" kern="1200" dirty="0">
                <a:solidFill>
                  <a:schemeClr val="tx1"/>
                </a:solidFill>
                <a:effectLst/>
                <a:latin typeface="+mn-lt"/>
                <a:ea typeface="+mn-ea"/>
                <a:cs typeface="+mn-cs"/>
              </a:rPr>
              <a:t>SWOT:</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Байгууллагын давуу ба сул тал, боломж ба аюул заналыг нэгтгэн дүгнэх.</a:t>
            </a:r>
          </a:p>
          <a:p>
            <a:r>
              <a:rPr lang="mn-MN" b="1" dirty="0">
                <a:effectLst/>
              </a:rPr>
              <a:t>2. Оролцогч талуудын удирдлагын хэрэгслүүд</a:t>
            </a:r>
            <a:endParaRPr lang="mn-MN" dirty="0">
              <a:effectLst/>
            </a:endParaRPr>
          </a:p>
          <a:p>
            <a:r>
              <a:rPr lang="mn-MN" dirty="0">
                <a:effectLst/>
              </a:rPr>
              <a:t>Төсөлд хамааралтай хүмүүсийг тодорхойлж, тэдэнтэй харилцах стратегийг боловсруулахад ашиглана:</a:t>
            </a:r>
          </a:p>
          <a:p>
            <a:r>
              <a:rPr lang="en-US" sz="1200" b="1" i="0" kern="1200" dirty="0">
                <a:solidFill>
                  <a:schemeClr val="tx1"/>
                </a:solidFill>
                <a:effectLst/>
                <a:latin typeface="+mn-lt"/>
                <a:ea typeface="+mn-ea"/>
                <a:cs typeface="+mn-cs"/>
              </a:rPr>
              <a:t>Power/Interest Grid:</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Оролцогч талуудыг эрх мэдэл болон сонирхлын түвшнээр нь ангилах.</a:t>
            </a:r>
          </a:p>
          <a:p>
            <a:r>
              <a:rPr lang="en-US" sz="1200" b="1" i="0" kern="1200" dirty="0">
                <a:solidFill>
                  <a:schemeClr val="tx1"/>
                </a:solidFill>
                <a:effectLst/>
                <a:latin typeface="+mn-lt"/>
                <a:ea typeface="+mn-ea"/>
                <a:cs typeface="+mn-cs"/>
              </a:rPr>
              <a:t>RACI/RASCI </a:t>
            </a:r>
            <a:r>
              <a:rPr lang="mn-MN" sz="1200" b="1" i="0" kern="1200" dirty="0">
                <a:solidFill>
                  <a:schemeClr val="tx1"/>
                </a:solidFill>
                <a:effectLst/>
                <a:latin typeface="+mn-lt"/>
                <a:ea typeface="+mn-ea"/>
                <a:cs typeface="+mn-cs"/>
              </a:rPr>
              <a:t>матриц:</a:t>
            </a:r>
            <a:r>
              <a:rPr lang="mn-MN" sz="1200" b="0" i="0" kern="1200" dirty="0">
                <a:solidFill>
                  <a:schemeClr val="tx1"/>
                </a:solidFill>
                <a:effectLst/>
                <a:latin typeface="+mn-lt"/>
                <a:ea typeface="+mn-ea"/>
                <a:cs typeface="+mn-cs"/>
              </a:rPr>
              <a:t> Ажил үүргийн хариуцлагын хуваарилалтыг (Хэн хариуцах, хэн батлах, хэнээс зөвлөгөө авах, хэнд мэдээлэх) тодорхойлох.</a:t>
            </a:r>
          </a:p>
          <a:p>
            <a:r>
              <a:rPr lang="mn-MN" b="1" dirty="0">
                <a:effectLst/>
              </a:rPr>
              <a:t>3. Нөхцөл байдлыг судлах баримтжуулах техникүүд</a:t>
            </a:r>
            <a:endParaRPr lang="mn-MN" dirty="0">
              <a:effectLst/>
            </a:endParaRPr>
          </a:p>
          <a:p>
            <a:r>
              <a:rPr lang="mn-MN" dirty="0">
                <a:effectLst/>
              </a:rPr>
              <a:t>Асуудлын үндсэн шалтгааныг олж, одоогийн нөхцөл байдлыг дүрслэхэд ашиглана:</a:t>
            </a:r>
          </a:p>
          <a:p>
            <a:r>
              <a:rPr lang="en-US" sz="1200" b="1" i="0" kern="1200" dirty="0">
                <a:solidFill>
                  <a:schemeClr val="tx1"/>
                </a:solidFill>
                <a:effectLst/>
                <a:latin typeface="+mn-lt"/>
                <a:ea typeface="+mn-ea"/>
                <a:cs typeface="+mn-cs"/>
              </a:rPr>
              <a:t>Rich Pictures (</a:t>
            </a:r>
            <a:r>
              <a:rPr lang="mn-MN" sz="1200" b="1" i="0" kern="1200" dirty="0">
                <a:solidFill>
                  <a:schemeClr val="tx1"/>
                </a:solidFill>
                <a:effectLst/>
                <a:latin typeface="+mn-lt"/>
                <a:ea typeface="+mn-ea"/>
                <a:cs typeface="+mn-cs"/>
              </a:rPr>
              <a:t>Баялаг дүрслэл):</a:t>
            </a:r>
            <a:r>
              <a:rPr lang="mn-MN" sz="1200" b="0" i="0" kern="1200" dirty="0">
                <a:solidFill>
                  <a:schemeClr val="tx1"/>
                </a:solidFill>
                <a:effectLst/>
                <a:latin typeface="+mn-lt"/>
                <a:ea typeface="+mn-ea"/>
                <a:cs typeface="+mn-cs"/>
              </a:rPr>
              <a:t> Нөхцөл байдлыг бүхэлд нь зургаар чөлөөтэй дүрслэх.</a:t>
            </a:r>
          </a:p>
          <a:p>
            <a:r>
              <a:rPr lang="en-US" sz="1200" b="1" i="0" kern="1200" dirty="0">
                <a:solidFill>
                  <a:schemeClr val="tx1"/>
                </a:solidFill>
                <a:effectLst/>
                <a:latin typeface="+mn-lt"/>
                <a:ea typeface="+mn-ea"/>
                <a:cs typeface="+mn-cs"/>
              </a:rPr>
              <a:t>Mind Maps (</a:t>
            </a:r>
            <a:r>
              <a:rPr lang="mn-MN" sz="1200" b="1" i="0" kern="1200" dirty="0">
                <a:solidFill>
                  <a:schemeClr val="tx1"/>
                </a:solidFill>
                <a:effectLst/>
                <a:latin typeface="+mn-lt"/>
                <a:ea typeface="+mn-ea"/>
                <a:cs typeface="+mn-cs"/>
              </a:rPr>
              <a:t>Оюуны зураглал):</a:t>
            </a:r>
            <a:r>
              <a:rPr lang="mn-MN" sz="1200" b="0" i="0" kern="1200" dirty="0">
                <a:solidFill>
                  <a:schemeClr val="tx1"/>
                </a:solidFill>
                <a:effectLst/>
                <a:latin typeface="+mn-lt"/>
                <a:ea typeface="+mn-ea"/>
                <a:cs typeface="+mn-cs"/>
              </a:rPr>
              <a:t> Мэдээллийг логик холбоосоор бүтэцжүүлэх.</a:t>
            </a:r>
          </a:p>
          <a:p>
            <a:r>
              <a:rPr lang="en-US" sz="1200" b="1" i="0" kern="1200" dirty="0">
                <a:solidFill>
                  <a:schemeClr val="tx1"/>
                </a:solidFill>
                <a:effectLst/>
                <a:latin typeface="+mn-lt"/>
                <a:ea typeface="+mn-ea"/>
                <a:cs typeface="+mn-cs"/>
              </a:rPr>
              <a:t>Fishbone (</a:t>
            </a:r>
            <a:r>
              <a:rPr lang="mn-MN" sz="1200" b="1" i="0" kern="1200" dirty="0">
                <a:solidFill>
                  <a:schemeClr val="tx1"/>
                </a:solidFill>
                <a:effectLst/>
                <a:latin typeface="+mn-lt"/>
                <a:ea typeface="+mn-ea"/>
                <a:cs typeface="+mn-cs"/>
              </a:rPr>
              <a:t>Загасны ясны диаграмм):</a:t>
            </a:r>
            <a:r>
              <a:rPr lang="mn-MN" sz="1200" b="0" i="0" kern="1200" dirty="0">
                <a:solidFill>
                  <a:schemeClr val="tx1"/>
                </a:solidFill>
                <a:effectLst/>
                <a:latin typeface="+mn-lt"/>
                <a:ea typeface="+mn-ea"/>
                <a:cs typeface="+mn-cs"/>
              </a:rPr>
              <a:t> Асуудлын шинж тэмдгийг биш, үндсэн шалтгааныг (</a:t>
            </a:r>
            <a:r>
              <a:rPr lang="en-US" sz="1200" b="0" i="0" kern="1200" dirty="0">
                <a:solidFill>
                  <a:schemeClr val="tx1"/>
                </a:solidFill>
                <a:effectLst/>
                <a:latin typeface="+mn-lt"/>
                <a:ea typeface="+mn-ea"/>
                <a:cs typeface="+mn-cs"/>
              </a:rPr>
              <a:t>Root Cause) </a:t>
            </a:r>
            <a:r>
              <a:rPr lang="mn-MN" sz="1200" b="0" i="0" kern="1200" dirty="0">
                <a:solidFill>
                  <a:schemeClr val="tx1"/>
                </a:solidFill>
                <a:effectLst/>
                <a:latin typeface="+mn-lt"/>
                <a:ea typeface="+mn-ea"/>
                <a:cs typeface="+mn-cs"/>
              </a:rPr>
              <a:t>оношлох.</a:t>
            </a:r>
          </a:p>
          <a:p>
            <a:r>
              <a:rPr lang="en-US" sz="1200" b="1" i="0" kern="1200" dirty="0">
                <a:solidFill>
                  <a:schemeClr val="tx1"/>
                </a:solidFill>
                <a:effectLst/>
                <a:latin typeface="+mn-lt"/>
                <a:ea typeface="+mn-ea"/>
                <a:cs typeface="+mn-cs"/>
              </a:rPr>
              <a:t>Spaghetti Maps: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Ажлын орчин дахь хүмүүс болон мэдээллийн физик хөдөлгөөнийг харуулж, үр ашгийг тооцох.</a:t>
            </a:r>
          </a:p>
          <a:p>
            <a:r>
              <a:rPr lang="mn-MN" b="1" dirty="0">
                <a:effectLst/>
              </a:rPr>
              <a:t>4. Шаардлага цуглуулах (</a:t>
            </a:r>
            <a:r>
              <a:rPr lang="en-US" b="1" dirty="0">
                <a:effectLst/>
              </a:rPr>
              <a:t>Elicitation) </a:t>
            </a:r>
            <a:r>
              <a:rPr lang="mn-MN" b="1" dirty="0">
                <a:effectLst/>
              </a:rPr>
              <a:t>хэрэгслүүд</a:t>
            </a:r>
            <a:endParaRPr lang="mn-MN" dirty="0">
              <a:effectLst/>
            </a:endParaRPr>
          </a:p>
          <a:p>
            <a:r>
              <a:rPr lang="mn-MN" dirty="0">
                <a:effectLst/>
              </a:rPr>
              <a:t>Хэрэглэгчээс мэдээлэл авах арга замууд:</a:t>
            </a:r>
          </a:p>
          <a:p>
            <a:r>
              <a:rPr lang="en-US" sz="1200" b="1" i="0" kern="1200" dirty="0">
                <a:solidFill>
                  <a:schemeClr val="tx1"/>
                </a:solidFill>
                <a:effectLst/>
                <a:latin typeface="+mn-lt"/>
                <a:ea typeface="+mn-ea"/>
                <a:cs typeface="+mn-cs"/>
              </a:rPr>
              <a:t>Interviews &amp; Workshops: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Ганцаарчилсан болон багаар хамтран ажиллах хэлбэрүүд.</a:t>
            </a:r>
          </a:p>
          <a:p>
            <a:r>
              <a:rPr lang="en-US" sz="1200" b="1" i="0" kern="1200" dirty="0">
                <a:solidFill>
                  <a:schemeClr val="tx1"/>
                </a:solidFill>
                <a:effectLst/>
                <a:latin typeface="+mn-lt"/>
                <a:ea typeface="+mn-ea"/>
                <a:cs typeface="+mn-cs"/>
              </a:rPr>
              <a:t>Shadowing &amp; Observation:</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Ажил хэрхэн хийгдэж байгааг газар дээр нь ажиглах.</a:t>
            </a:r>
          </a:p>
          <a:p>
            <a:r>
              <a:rPr lang="en-US" sz="1200" b="1" i="0" kern="1200" dirty="0">
                <a:solidFill>
                  <a:schemeClr val="tx1"/>
                </a:solidFill>
                <a:effectLst/>
                <a:latin typeface="+mn-lt"/>
                <a:ea typeface="+mn-ea"/>
                <a:cs typeface="+mn-cs"/>
              </a:rPr>
              <a:t>Prototyping:</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Шийдлийн эхний загварыг үзүүлж, санал хүсэлт авах.</a:t>
            </a:r>
          </a:p>
          <a:p>
            <a:r>
              <a:rPr lang="mn-MN" b="1" dirty="0">
                <a:effectLst/>
              </a:rPr>
              <a:t>5. Загварчлалын хэрэгслүүд</a:t>
            </a:r>
            <a:endParaRPr lang="mn-MN" dirty="0">
              <a:effectLst/>
            </a:endParaRPr>
          </a:p>
          <a:p>
            <a:r>
              <a:rPr lang="en-US" sz="1200" b="1" i="0" kern="1200" dirty="0">
                <a:solidFill>
                  <a:schemeClr val="tx1"/>
                </a:solidFill>
                <a:effectLst/>
                <a:latin typeface="+mn-lt"/>
                <a:ea typeface="+mn-ea"/>
                <a:cs typeface="+mn-cs"/>
              </a:rPr>
              <a:t>Business Process Model (Swimlane diagram):</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Ажлын урсгалыг хариуцах эзэн болон дарааллаар нь харуулах.</a:t>
            </a:r>
          </a:p>
          <a:p>
            <a:r>
              <a:rPr lang="en-US" sz="1200" b="1" i="0" kern="1200" dirty="0">
                <a:solidFill>
                  <a:schemeClr val="tx1"/>
                </a:solidFill>
                <a:effectLst/>
                <a:latin typeface="+mn-lt"/>
                <a:ea typeface="+mn-ea"/>
                <a:cs typeface="+mn-cs"/>
              </a:rPr>
              <a:t>UML Use Case Diagrams: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Системийн цар хүрээ болон хэрэглэгчийн функцуудыг тодорхойлох.</a:t>
            </a:r>
          </a:p>
          <a:p>
            <a:r>
              <a:rPr lang="en-US" sz="1200" b="1" i="0" kern="1200" dirty="0">
                <a:solidFill>
                  <a:schemeClr val="tx1"/>
                </a:solidFill>
                <a:effectLst/>
                <a:latin typeface="+mn-lt"/>
                <a:ea typeface="+mn-ea"/>
                <a:cs typeface="+mn-cs"/>
              </a:rPr>
              <a:t>Data Modelling (ERD / Class Diagrams):</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Системд хадгалагдах өгөгдлийн бүтэц, харилцан хамаарлыг дүрслэх.</a:t>
            </a:r>
          </a:p>
          <a:p>
            <a:r>
              <a:rPr lang="mn-MN" b="1" dirty="0">
                <a:effectLst/>
              </a:rPr>
              <a:t>6. Програм хангамжийн дэмжлэг</a:t>
            </a:r>
            <a:endParaRPr lang="mn-MN" dirty="0">
              <a:effectLst/>
            </a:endParaRPr>
          </a:p>
          <a:p>
            <a:r>
              <a:rPr lang="mn-MN" dirty="0">
                <a:effectLst/>
              </a:rPr>
              <a:t>Орчин үеийн шинжилгээний ажилд </a:t>
            </a:r>
            <a:r>
              <a:rPr lang="en-US" b="1" dirty="0">
                <a:effectLst/>
              </a:rPr>
              <a:t>CASE tools</a:t>
            </a:r>
            <a:r>
              <a:rPr lang="en-US" dirty="0">
                <a:effectLst/>
              </a:rPr>
              <a:t> </a:t>
            </a:r>
            <a:r>
              <a:rPr lang="mn-MN" dirty="0">
                <a:effectLst/>
              </a:rPr>
              <a:t>болон шаардлагыг удирдах тусгай програмуудыг баримт бичгийг хадгалах, өөрчлөлтийг хянах (</a:t>
            </a:r>
            <a:r>
              <a:rPr lang="en-US" dirty="0">
                <a:effectLst/>
              </a:rPr>
              <a:t>Version control), </a:t>
            </a:r>
            <a:r>
              <a:rPr lang="mn-MN" dirty="0">
                <a:effectLst/>
              </a:rPr>
              <a:t>болон мөрдөх чадварыг (</a:t>
            </a:r>
            <a:r>
              <a:rPr lang="en-US" dirty="0">
                <a:effectLst/>
              </a:rPr>
              <a:t>Traceability) </a:t>
            </a:r>
            <a:r>
              <a:rPr lang="mn-MN" dirty="0">
                <a:effectLst/>
              </a:rPr>
              <a:t>хангахад ашигладаг</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24</a:t>
            </a:fld>
            <a:endParaRPr lang="en-US"/>
          </a:p>
        </p:txBody>
      </p:sp>
    </p:spTree>
    <p:extLst>
      <p:ext uri="{BB962C8B-B14F-4D97-AF65-F5344CB8AC3E}">
        <p14:creationId xmlns:p14="http://schemas.microsoft.com/office/powerpoint/2010/main" val="23158498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CDFFC-D876-B1A4-A603-9939800743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192ADF-1F3F-4907-B2C5-A2AE75653D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A29C90-2C30-5B20-368B-314498927A38}"/>
              </a:ext>
            </a:extLst>
          </p:cNvPr>
          <p:cNvSpPr>
            <a:spLocks noGrp="1"/>
          </p:cNvSpPr>
          <p:nvPr>
            <p:ph type="body" idx="1"/>
          </p:nvPr>
        </p:nvSpPr>
        <p:spPr/>
        <p:txBody>
          <a:bodyPr/>
          <a:lstStyle/>
          <a:p>
            <a:r>
              <a:rPr lang="en-US" sz="1200" b="0" i="0" kern="1200" dirty="0">
                <a:solidFill>
                  <a:schemeClr val="tx1"/>
                </a:solidFill>
                <a:effectLst/>
                <a:latin typeface="+mn-lt"/>
                <a:ea typeface="+mn-ea"/>
                <a:cs typeface="+mn-cs"/>
              </a:rPr>
              <a:t>"Inference economics" </a:t>
            </a:r>
            <a:r>
              <a:rPr lang="mn-MN" sz="1200" b="0" i="0" kern="1200" dirty="0">
                <a:solidFill>
                  <a:schemeClr val="tx1"/>
                </a:solidFill>
                <a:effectLst/>
                <a:latin typeface="+mn-lt"/>
                <a:ea typeface="+mn-ea"/>
                <a:cs typeface="+mn-cs"/>
              </a:rPr>
              <a:t>буюу дүгнэлтийн эдийн засагт шилжиж буй энэ үед бизнес шинжээч нь эдгээр хэрэгслүүдийг стратегийн түвшинд ашиглах ёстой.</a:t>
            </a:r>
            <a:endParaRPr lang="en-US" dirty="0"/>
          </a:p>
        </p:txBody>
      </p:sp>
      <p:sp>
        <p:nvSpPr>
          <p:cNvPr id="4" name="Slide Number Placeholder 3">
            <a:extLst>
              <a:ext uri="{FF2B5EF4-FFF2-40B4-BE49-F238E27FC236}">
                <a16:creationId xmlns:a16="http://schemas.microsoft.com/office/drawing/2014/main" id="{F214BD4B-B7F0-953D-C790-FAB61BE909B7}"/>
              </a:ext>
            </a:extLst>
          </p:cNvPr>
          <p:cNvSpPr>
            <a:spLocks noGrp="1"/>
          </p:cNvSpPr>
          <p:nvPr>
            <p:ph type="sldNum" sz="quarter" idx="5"/>
          </p:nvPr>
        </p:nvSpPr>
        <p:spPr/>
        <p:txBody>
          <a:bodyPr/>
          <a:lstStyle/>
          <a:p>
            <a:fld id="{57F45778-65E1-4A1B-B40A-CB386A9BF102}" type="slidenum">
              <a:rPr lang="en-US" smtClean="0"/>
              <a:t>25</a:t>
            </a:fld>
            <a:endParaRPr lang="en-US"/>
          </a:p>
        </p:txBody>
      </p:sp>
    </p:spTree>
    <p:extLst>
      <p:ext uri="{BB962C8B-B14F-4D97-AF65-F5344CB8AC3E}">
        <p14:creationId xmlns:p14="http://schemas.microsoft.com/office/powerpoint/2010/main" val="3100600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7" name="Google Shape;17;p2"/>
          <p:cNvSpPr txBox="1">
            <a:spLocks noGrp="1"/>
          </p:cNvSpPr>
          <p:nvPr>
            <p:ph type="body" idx="1"/>
          </p:nvPr>
        </p:nvSpPr>
        <p:spPr>
          <a:xfrm>
            <a:off x="838199" y="1216908"/>
            <a:ext cx="10870245" cy="496005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mj-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18" name="Google Shape;1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AF818202-EC0F-48D2-BAAC-87B2614914B6}" type="datetime1">
              <a:rPr lang="en-US" smtClean="0"/>
              <a:t>3/31/2026</a:t>
            </a:fld>
            <a:endParaRPr lang="en-US"/>
          </a:p>
        </p:txBody>
      </p:sp>
      <p:sp>
        <p:nvSpPr>
          <p:cNvPr id="19" name="Google Shape;1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endParaRPr lang="en-US" dirty="0"/>
          </a:p>
        </p:txBody>
      </p:sp>
      <p:sp>
        <p:nvSpPr>
          <p:cNvPr id="20" name="Google Shape;20;p2"/>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2" name="Google Shape;105;p15">
            <a:extLst>
              <a:ext uri="{FF2B5EF4-FFF2-40B4-BE49-F238E27FC236}">
                <a16:creationId xmlns:a16="http://schemas.microsoft.com/office/drawing/2014/main" id="{0F7C3998-0E25-0598-4A91-2C52EF38F77B}"/>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 name="Google Shape;16;p2"/>
          <p:cNvSpPr txBox="1">
            <a:spLocks noGrp="1"/>
          </p:cNvSpPr>
          <p:nvPr>
            <p:ph type="title"/>
          </p:nvPr>
        </p:nvSpPr>
        <p:spPr>
          <a:xfrm>
            <a:off x="2179435" y="185738"/>
            <a:ext cx="9529010"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2762459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5"/>
        <p:cNvGrpSpPr/>
        <p:nvPr/>
      </p:nvGrpSpPr>
      <p:grpSpPr>
        <a:xfrm>
          <a:off x="0" y="0"/>
          <a:ext cx="0" cy="0"/>
          <a:chOff x="0" y="0"/>
          <a:chExt cx="0" cy="0"/>
        </a:xfrm>
      </p:grpSpPr>
      <p:sp>
        <p:nvSpPr>
          <p:cNvPr id="26" name="Google Shape;26;p4"/>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rmAutofit/>
          </a:bodyPr>
          <a:lstStyle>
            <a:lvl1pPr lvl="0" algn="ctr">
              <a:lnSpc>
                <a:spcPct val="90000"/>
              </a:lnSpc>
              <a:spcBef>
                <a:spcPts val="0"/>
              </a:spcBef>
              <a:spcAft>
                <a:spcPts val="0"/>
              </a:spcAft>
              <a:buClr>
                <a:schemeClr val="dk1"/>
              </a:buClr>
              <a:buSzPts val="3600"/>
              <a:buFont typeface="Calibri"/>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r>
              <a:rPr lang="en-US"/>
              <a:t>Click to edit Master title style</a:t>
            </a:r>
            <a:endParaRPr/>
          </a:p>
        </p:txBody>
      </p:sp>
      <p:sp>
        <p:nvSpPr>
          <p:cNvPr id="27" name="Google Shape;27;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29542550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
        <p:cNvGrpSpPr/>
        <p:nvPr/>
      </p:nvGrpSpPr>
      <p:grpSpPr>
        <a:xfrm>
          <a:off x="0" y="0"/>
          <a:ext cx="0" cy="0"/>
          <a:chOff x="0" y="0"/>
          <a:chExt cx="0" cy="0"/>
        </a:xfrm>
      </p:grpSpPr>
      <p:sp>
        <p:nvSpPr>
          <p:cNvPr id="30" name="Google Shape;30;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r">
              <a:lnSpc>
                <a:spcPct val="90000"/>
              </a:lnSpc>
              <a:spcBef>
                <a:spcPts val="1000"/>
              </a:spcBef>
              <a:spcAft>
                <a:spcPts val="0"/>
              </a:spcAft>
              <a:buClr>
                <a:schemeClr val="dk1"/>
              </a:buClr>
              <a:buSzPts val="2400"/>
              <a:buNone/>
              <a:defRPr sz="2000">
                <a:latin typeface="Montserrat" panose="00000500000000000000" pitchFamily="2" charset="0"/>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r>
              <a:rPr lang="en-US"/>
              <a:t>Click to edit Master subtitle style</a:t>
            </a:r>
            <a:endParaRPr dirty="0"/>
          </a:p>
        </p:txBody>
      </p:sp>
      <p:sp>
        <p:nvSpPr>
          <p:cNvPr id="31" name="Google Shape;31;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4E45624E-B9F3-440E-8EED-D7E28785DBA4}" type="datetime1">
              <a:rPr lang="en-US" smtClean="0"/>
              <a:t>3/31/2026</a:t>
            </a:fld>
            <a:endParaRPr lang="en-US"/>
          </a:p>
        </p:txBody>
      </p:sp>
      <p:sp>
        <p:nvSpPr>
          <p:cNvPr id="32" name="Google Shape;32;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endParaRPr lang="en-US" dirty="0"/>
          </a:p>
        </p:txBody>
      </p:sp>
      <p:sp>
        <p:nvSpPr>
          <p:cNvPr id="33" name="Google Shape;33;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3" name="Google Shape;92;p14">
            <a:extLst>
              <a:ext uri="{FF2B5EF4-FFF2-40B4-BE49-F238E27FC236}">
                <a16:creationId xmlns:a16="http://schemas.microsoft.com/office/drawing/2014/main" id="{1701E78D-1E89-7720-C160-8CCDA67E4251}"/>
              </a:ext>
            </a:extLst>
          </p:cNvPr>
          <p:cNvSpPr/>
          <p:nvPr/>
        </p:nvSpPr>
        <p:spPr>
          <a:xfrm>
            <a:off x="359228" y="413657"/>
            <a:ext cx="11473500" cy="6335400"/>
          </a:xfrm>
          <a:prstGeom prst="rect">
            <a:avLst/>
          </a:prstGeom>
          <a:noFill/>
          <a:ln w="12700" cap="flat" cmpd="sng">
            <a:solidFill>
              <a:srgbClr val="0132A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 name="Google Shape;93;p14" descr="A picture containing chart&#10;&#10;Description automatically generated">
            <a:extLst>
              <a:ext uri="{FF2B5EF4-FFF2-40B4-BE49-F238E27FC236}">
                <a16:creationId xmlns:a16="http://schemas.microsoft.com/office/drawing/2014/main" id="{F143D8D6-5FAA-DA1F-5886-74F658BD7EB1}"/>
              </a:ext>
            </a:extLst>
          </p:cNvPr>
          <p:cNvPicPr preferRelativeResize="0"/>
          <p:nvPr/>
        </p:nvPicPr>
        <p:blipFill rotWithShape="1">
          <a:blip r:embed="rId2">
            <a:alphaModFix/>
          </a:blip>
          <a:srcRect/>
          <a:stretch/>
        </p:blipFill>
        <p:spPr>
          <a:xfrm>
            <a:off x="-259720" y="5106642"/>
            <a:ext cx="3008382" cy="1950724"/>
          </a:xfrm>
          <a:prstGeom prst="rect">
            <a:avLst/>
          </a:prstGeom>
          <a:noFill/>
          <a:ln>
            <a:noFill/>
          </a:ln>
        </p:spPr>
      </p:pic>
      <p:sp>
        <p:nvSpPr>
          <p:cNvPr id="5" name="Google Shape;94;p14">
            <a:extLst>
              <a:ext uri="{FF2B5EF4-FFF2-40B4-BE49-F238E27FC236}">
                <a16:creationId xmlns:a16="http://schemas.microsoft.com/office/drawing/2014/main" id="{6070D658-871E-6117-9690-E779B1C80DBB}"/>
              </a:ext>
            </a:extLst>
          </p:cNvPr>
          <p:cNvSpPr/>
          <p:nvPr/>
        </p:nvSpPr>
        <p:spPr>
          <a:xfrm>
            <a:off x="821531" y="2758283"/>
            <a:ext cx="11011238" cy="84375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29" name="Google Shape;29;p5"/>
          <p:cNvSpPr txBox="1">
            <a:spLocks noGrp="1"/>
          </p:cNvSpPr>
          <p:nvPr>
            <p:ph type="ctrTitle"/>
          </p:nvPr>
        </p:nvSpPr>
        <p:spPr>
          <a:xfrm>
            <a:off x="1524000" y="2758281"/>
            <a:ext cx="9144000" cy="816175"/>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6000"/>
              <a:buFont typeface="Calibri"/>
              <a:buNone/>
              <a:defRPr sz="3200" b="1">
                <a:solidFill>
                  <a:schemeClr val="bg1"/>
                </a:solidFill>
                <a:latin typeface="Montserrat" panose="00000500000000000000" pitchFamily="2"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1638045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p:cSld name="1_Section Header">
    <p:spTree>
      <p:nvGrpSpPr>
        <p:cNvPr id="1" name="Shape 34"/>
        <p:cNvGrpSpPr/>
        <p:nvPr/>
      </p:nvGrpSpPr>
      <p:grpSpPr>
        <a:xfrm>
          <a:off x="0" y="0"/>
          <a:ext cx="0" cy="0"/>
          <a:chOff x="0" y="0"/>
          <a:chExt cx="0" cy="0"/>
        </a:xfrm>
      </p:grpSpPr>
      <p:sp>
        <p:nvSpPr>
          <p:cNvPr id="35" name="Google Shape;35;p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36" name="Google Shape;36;p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pPr lvl="0"/>
            <a:r>
              <a:rPr lang="en-US"/>
              <a:t>Click to edit Master text styles</a:t>
            </a:r>
          </a:p>
        </p:txBody>
      </p:sp>
      <p:sp>
        <p:nvSpPr>
          <p:cNvPr id="37" name="Google Shape;3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492B6919-3FB1-4E4A-92D4-495C721B4CC7}" type="datetime1">
              <a:rPr lang="en-US" smtClean="0"/>
              <a:t>3/31/2026</a:t>
            </a:fld>
            <a:endParaRPr lang="en-US"/>
          </a:p>
        </p:txBody>
      </p:sp>
      <p:sp>
        <p:nvSpPr>
          <p:cNvPr id="38" name="Google Shape;3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39" name="Google Shape;3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525420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40"/>
        <p:cNvGrpSpPr/>
        <p:nvPr/>
      </p:nvGrpSpPr>
      <p:grpSpPr>
        <a:xfrm>
          <a:off x="0" y="0"/>
          <a:ext cx="0" cy="0"/>
          <a:chOff x="0" y="0"/>
          <a:chExt cx="0" cy="0"/>
        </a:xfrm>
      </p:grpSpPr>
      <p:sp>
        <p:nvSpPr>
          <p:cNvPr id="42" name="Google Shape;42;p7"/>
          <p:cNvSpPr txBox="1">
            <a:spLocks noGrp="1"/>
          </p:cNvSpPr>
          <p:nvPr>
            <p:ph type="body" idx="1"/>
          </p:nvPr>
        </p:nvSpPr>
        <p:spPr>
          <a:xfrm>
            <a:off x="838199" y="1043093"/>
            <a:ext cx="5257801" cy="513387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effectLst/>
                <a:latin typeface="+mn-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43" name="Google Shape;43;p7"/>
          <p:cNvSpPr txBox="1">
            <a:spLocks noGrp="1"/>
          </p:cNvSpPr>
          <p:nvPr>
            <p:ph type="body" idx="2"/>
          </p:nvPr>
        </p:nvSpPr>
        <p:spPr>
          <a:xfrm>
            <a:off x="6172199" y="1043093"/>
            <a:ext cx="5536245" cy="513387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effectLst/>
                <a:latin typeface="+mn-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44" name="Google Shape;4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303E8B9F-FD6D-4772-9481-489BF74FA288}" type="datetime1">
              <a:rPr lang="en-US" smtClean="0"/>
              <a:t>3/31/2026</a:t>
            </a:fld>
            <a:endParaRPr lang="en-US"/>
          </a:p>
        </p:txBody>
      </p:sp>
      <p:sp>
        <p:nvSpPr>
          <p:cNvPr id="45" name="Google Shape;4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endParaRPr lang="en-US" dirty="0"/>
          </a:p>
        </p:txBody>
      </p:sp>
      <p:sp>
        <p:nvSpPr>
          <p:cNvPr id="46" name="Google Shape;46;p7"/>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effectLst/>
                <a:latin typeface="+mn-lt"/>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2" name="Google Shape;105;p15">
            <a:extLst>
              <a:ext uri="{FF2B5EF4-FFF2-40B4-BE49-F238E27FC236}">
                <a16:creationId xmlns:a16="http://schemas.microsoft.com/office/drawing/2014/main" id="{9DF9A9F9-9475-28CE-CA72-E8C45E0ACBF0}"/>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effectLst/>
              <a:latin typeface="+mn-lt"/>
              <a:ea typeface="Calibri"/>
              <a:cs typeface="Calibri"/>
              <a:sym typeface="Calibri"/>
            </a:endParaRPr>
          </a:p>
        </p:txBody>
      </p:sp>
      <p:sp>
        <p:nvSpPr>
          <p:cNvPr id="4" name="Google Shape;16;p2">
            <a:extLst>
              <a:ext uri="{FF2B5EF4-FFF2-40B4-BE49-F238E27FC236}">
                <a16:creationId xmlns:a16="http://schemas.microsoft.com/office/drawing/2014/main" id="{73DFB018-2DD2-676B-76CF-FA58C2B48CEB}"/>
              </a:ext>
            </a:extLst>
          </p:cNvPr>
          <p:cNvSpPr txBox="1">
            <a:spLocks noGrp="1"/>
          </p:cNvSpPr>
          <p:nvPr>
            <p:ph type="title"/>
          </p:nvPr>
        </p:nvSpPr>
        <p:spPr>
          <a:xfrm>
            <a:off x="2179435" y="185738"/>
            <a:ext cx="9529010"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chemeClr val="bg1"/>
                </a:solidFill>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665194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7"/>
        <p:cNvGrpSpPr/>
        <p:nvPr/>
      </p:nvGrpSpPr>
      <p:grpSpPr>
        <a:xfrm>
          <a:off x="0" y="0"/>
          <a:ext cx="0" cy="0"/>
          <a:chOff x="0" y="0"/>
          <a:chExt cx="0" cy="0"/>
        </a:xfrm>
      </p:grpSpPr>
      <p:sp>
        <p:nvSpPr>
          <p:cNvPr id="48" name="Google Shape;48;p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49" name="Google Shape;49;p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0" name="Google Shape;50;p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1" name="Google Shape;51;p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2" name="Google Shape;52;p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3" name="Google Shape;53;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F0A35ACF-4CA7-4B94-A79D-4EC3F7D4CB14}" type="datetime1">
              <a:rPr lang="en-US" smtClean="0"/>
              <a:t>3/31/2026</a:t>
            </a:fld>
            <a:endParaRPr lang="en-US"/>
          </a:p>
        </p:txBody>
      </p:sp>
      <p:sp>
        <p:nvSpPr>
          <p:cNvPr id="54" name="Google Shape;54;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55" name="Google Shape;55;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296318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6"/>
        <p:cNvGrpSpPr/>
        <p:nvPr/>
      </p:nvGrpSpPr>
      <p:grpSpPr>
        <a:xfrm>
          <a:off x="0" y="0"/>
          <a:ext cx="0" cy="0"/>
          <a:chOff x="0" y="0"/>
          <a:chExt cx="0" cy="0"/>
        </a:xfrm>
      </p:grpSpPr>
      <p:sp>
        <p:nvSpPr>
          <p:cNvPr id="57" name="Google Shape;57;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F380F950-12D6-4F37-A4F7-AA9967A15815}" type="datetime1">
              <a:rPr lang="en-US" smtClean="0"/>
              <a:t>3/31/2026</a:t>
            </a:fld>
            <a:endParaRPr lang="en-US"/>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8176128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63" name="Google Shape;63;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pPr lvl="0"/>
            <a:r>
              <a:rPr lang="en-US"/>
              <a:t>Click to edit Master text styles</a:t>
            </a:r>
          </a:p>
        </p:txBody>
      </p:sp>
      <p:sp>
        <p:nvSpPr>
          <p:cNvPr id="64" name="Google Shape;64;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725FBC94-1B86-4771-A744-6FE9E12DFA29}" type="datetime1">
              <a:rPr lang="en-US" smtClean="0"/>
              <a:t>3/31/2026</a:t>
            </a:fld>
            <a:endParaRPr lang="en-US"/>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666152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0" name="Google Shape;70;p11"/>
          <p:cNvSpPr>
            <a:spLocks noGrp="1"/>
          </p:cNvSpPr>
          <p:nvPr>
            <p:ph type="pic" idx="2"/>
          </p:nvPr>
        </p:nvSpPr>
        <p:spPr>
          <a:xfrm>
            <a:off x="5183188" y="987425"/>
            <a:ext cx="6172200" cy="4873625"/>
          </a:xfrm>
          <a:prstGeom prst="rect">
            <a:avLst/>
          </a:prstGeom>
          <a:noFill/>
          <a:ln>
            <a:noFill/>
          </a:ln>
        </p:spPr>
      </p:sp>
      <p:sp>
        <p:nvSpPr>
          <p:cNvPr id="71" name="Google Shape;71;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72" name="Google Shape;7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C96D3466-8FD5-4E26-AA20-458AC9165B59}" type="datetime1">
              <a:rPr lang="en-US" smtClean="0"/>
              <a:t>3/31/2026</a:t>
            </a:fld>
            <a:endParaRPr lang="en-US"/>
          </a:p>
        </p:txBody>
      </p:sp>
      <p:sp>
        <p:nvSpPr>
          <p:cNvPr id="73" name="Google Shape;7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endParaRPr lang="en-US" dirty="0"/>
          </a:p>
        </p:txBody>
      </p:sp>
      <p:sp>
        <p:nvSpPr>
          <p:cNvPr id="74" name="Google Shape;7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2812426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5"/>
        <p:cNvGrpSpPr/>
        <p:nvPr/>
      </p:nvGrpSpPr>
      <p:grpSpPr>
        <a:xfrm>
          <a:off x="0" y="0"/>
          <a:ext cx="0" cy="0"/>
          <a:chOff x="0" y="0"/>
          <a:chExt cx="0" cy="0"/>
        </a:xfrm>
      </p:grpSpPr>
      <p:sp>
        <p:nvSpPr>
          <p:cNvPr id="76" name="Google Shape;7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7" name="Google Shape;77;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78" name="Google Shape;7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369B6AF6-E460-4E1E-8477-25F2E9839F04}" type="datetime1">
              <a:rPr lang="en-US" smtClean="0"/>
              <a:t>3/31/2026</a:t>
            </a:fld>
            <a:endParaRPr lang="en-US"/>
          </a:p>
        </p:txBody>
      </p:sp>
      <p:sp>
        <p:nvSpPr>
          <p:cNvPr id="79" name="Google Shape;7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80" name="Google Shape;8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1278934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1"/>
        <p:cNvGrpSpPr/>
        <p:nvPr/>
      </p:nvGrpSpPr>
      <p:grpSpPr>
        <a:xfrm>
          <a:off x="0" y="0"/>
          <a:ext cx="0" cy="0"/>
          <a:chOff x="0" y="0"/>
          <a:chExt cx="0" cy="0"/>
        </a:xfrm>
      </p:grpSpPr>
      <p:sp>
        <p:nvSpPr>
          <p:cNvPr id="82" name="Google Shape;82;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83" name="Google Shape;83;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84" name="Google Shape;8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A713586D-1CBD-4B4E-9E84-C78D1A769A81}" type="datetime1">
              <a:rPr lang="en-US" smtClean="0"/>
              <a:t>3/31/2026</a:t>
            </a:fld>
            <a:endParaRPr lang="en-US"/>
          </a:p>
        </p:txBody>
      </p:sp>
      <p:sp>
        <p:nvSpPr>
          <p:cNvPr id="85" name="Google Shape;8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86" name="Google Shape;8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2016772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63170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fld id="{278E34A7-FB53-404E-BC59-A292AB983519}" type="datetime1">
              <a:rPr lang="en-US" smtClean="0"/>
              <a:t>3/31/2026</a:t>
            </a:fld>
            <a:endParaRPr lang="en-US"/>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r>
              <a:rPr lang="en-US"/>
              <a:t>Business analysis and process management</a:t>
            </a:r>
            <a:endParaRPr lang="en-US" dirty="0"/>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mj-lt"/>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10" name="Google Shape;10;p1"/>
          <p:cNvSpPr txBox="1">
            <a:spLocks noGrp="1"/>
          </p:cNvSpPr>
          <p:nvPr>
            <p:ph type="title"/>
          </p:nvPr>
        </p:nvSpPr>
        <p:spPr>
          <a:xfrm>
            <a:off x="2167466" y="83142"/>
            <a:ext cx="9624907" cy="110219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dirty="0" err="1"/>
              <a:t>dvd</a:t>
            </a:r>
            <a:endParaRPr dirty="0"/>
          </a:p>
        </p:txBody>
      </p:sp>
    </p:spTree>
    <p:extLst>
      <p:ext uri="{BB962C8B-B14F-4D97-AF65-F5344CB8AC3E}">
        <p14:creationId xmlns:p14="http://schemas.microsoft.com/office/powerpoint/2010/main" val="4257017221"/>
      </p:ext>
    </p:extLst>
  </p:cSld>
  <p:clrMap bg1="lt1" tx1="dk1" bg2="dk2" tx2="lt2" accent1="accent1" accent2="accent2" accent3="accent3" accent4="accent4" accent5="accent5" accent6="accent6" hlink="hlink" folHlink="folHlink"/>
  <p:sldLayoutIdLst>
    <p:sldLayoutId id="2147483661"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hdr="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chemeClr val="bg1"/>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3.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hyperlink" Target="https://tscfm.org/blogs/the-benefits-of-critical-thinking-for-students/"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hyperlink" Target="https://www.iiba.org/business-analysis-certifications/iiba-certifications/" TargetMode="External"/><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bcs.org/qualifications-and-certifications/certifications-for-professionals/business-analysis/" TargetMode="Externa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pmi.org/certifications/business-analysis-pba" TargetMode="Externa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3" name="Google Shape;63;p1"/>
          <p:cNvSpPr txBox="1">
            <a:spLocks noGrp="1"/>
          </p:cNvSpPr>
          <p:nvPr>
            <p:ph type="subTitle" idx="1"/>
          </p:nvPr>
        </p:nvSpPr>
        <p:spPr>
          <a:xfrm>
            <a:off x="838200" y="3007094"/>
            <a:ext cx="10993341" cy="332399"/>
          </a:xfrm>
          <a:prstGeom prst="rect">
            <a:avLst/>
          </a:prstGeom>
          <a:noFill/>
          <a:ln>
            <a:noFill/>
          </a:ln>
        </p:spPr>
        <p:txBody>
          <a:bodyPr spcFirstLastPara="1" wrap="square" lIns="0" tIns="0" rIns="0" bIns="0" anchor="t" anchorCtr="0">
            <a:spAutoFit/>
          </a:bodyPr>
          <a:lstStyle/>
          <a:p>
            <a:pPr marL="0" indent="0" algn="ctr">
              <a:spcBef>
                <a:spcPts val="0"/>
              </a:spcBef>
              <a:buSzPts val="4000"/>
            </a:pPr>
            <a:r>
              <a:rPr lang="en-US" sz="2400" b="1" dirty="0">
                <a:solidFill>
                  <a:schemeClr val="bg1"/>
                </a:solidFill>
                <a:effectLst>
                  <a:outerShdw blurRad="38100" dist="38100" dir="2700000" algn="tl">
                    <a:srgbClr val="000000">
                      <a:alpha val="43137"/>
                    </a:srgbClr>
                  </a:outerShdw>
                </a:effectLst>
                <a:latin typeface="Arial"/>
                <a:ea typeface="Arial"/>
                <a:cs typeface="Arial"/>
                <a:sym typeface="Arial"/>
              </a:rPr>
              <a:t>Lecture </a:t>
            </a:r>
            <a:r>
              <a:rPr lang="mn-MN" sz="2400" b="1" dirty="0">
                <a:solidFill>
                  <a:schemeClr val="bg1"/>
                </a:solidFill>
                <a:effectLst>
                  <a:outerShdw blurRad="38100" dist="38100" dir="2700000" algn="tl">
                    <a:srgbClr val="000000">
                      <a:alpha val="43137"/>
                    </a:srgbClr>
                  </a:outerShdw>
                </a:effectLst>
                <a:latin typeface="Arial"/>
                <a:ea typeface="Arial"/>
                <a:cs typeface="Arial"/>
                <a:sym typeface="Arial"/>
              </a:rPr>
              <a:t>2</a:t>
            </a:r>
            <a:r>
              <a:rPr lang="en-US" sz="2400" b="1" dirty="0">
                <a:solidFill>
                  <a:schemeClr val="bg1"/>
                </a:solidFill>
                <a:effectLst>
                  <a:outerShdw blurRad="38100" dist="38100" dir="2700000" algn="tl">
                    <a:srgbClr val="000000">
                      <a:alpha val="43137"/>
                    </a:srgbClr>
                  </a:outerShdw>
                </a:effectLst>
                <a:latin typeface="Arial"/>
                <a:ea typeface="Arial"/>
                <a:cs typeface="Arial"/>
                <a:sym typeface="Arial"/>
              </a:rPr>
              <a:t>: BUSINESS ANALYST SKILLS AND CAREER OPPORTUNITIES</a:t>
            </a:r>
            <a:endParaRPr sz="2400" b="1" dirty="0">
              <a:solidFill>
                <a:schemeClr val="bg1"/>
              </a:solidFill>
              <a:effectLst>
                <a:outerShdw blurRad="38100" dist="38100" dir="2700000" algn="tl">
                  <a:srgbClr val="000000">
                    <a:alpha val="43137"/>
                  </a:srgbClr>
                </a:outerShdw>
              </a:effectLst>
              <a:latin typeface="Arial"/>
              <a:ea typeface="Arial"/>
              <a:cs typeface="Arial"/>
              <a:sym typeface="Arial"/>
            </a:endParaRPr>
          </a:p>
        </p:txBody>
      </p:sp>
      <p:sp>
        <p:nvSpPr>
          <p:cNvPr id="62" name="Google Shape;62;p1"/>
          <p:cNvSpPr txBox="1">
            <a:spLocks noGrp="1"/>
          </p:cNvSpPr>
          <p:nvPr>
            <p:ph type="ctrTitle"/>
          </p:nvPr>
        </p:nvSpPr>
        <p:spPr>
          <a:xfrm>
            <a:off x="2109788" y="2161184"/>
            <a:ext cx="8253642" cy="261610"/>
          </a:xfrm>
          <a:prstGeom prst="rect">
            <a:avLst/>
          </a:prstGeom>
          <a:noFill/>
          <a:ln>
            <a:noFill/>
          </a:ln>
        </p:spPr>
        <p:txBody>
          <a:bodyPr spcFirstLastPara="1" wrap="square" lIns="0" tIns="0" rIns="0" bIns="0" anchor="ctr" anchorCtr="0">
            <a:spAutoFit/>
          </a:bodyPr>
          <a:lstStyle/>
          <a:p>
            <a:pPr>
              <a:lnSpc>
                <a:spcPct val="85000"/>
              </a:lnSpc>
              <a:buSzPts val="2400"/>
            </a:pPr>
            <a:r>
              <a:rPr lang="en-US" sz="2000" b="0" dirty="0">
                <a:solidFill>
                  <a:schemeClr val="dk1"/>
                </a:solidFill>
                <a:latin typeface="Arial"/>
                <a:ea typeface="Arial"/>
                <a:cs typeface="Arial"/>
                <a:sym typeface="Arial"/>
              </a:rPr>
              <a:t>Course: Business analysis and process management</a:t>
            </a:r>
            <a:endParaRPr sz="2000" b="0" dirty="0">
              <a:solidFill>
                <a:schemeClr val="dk1"/>
              </a:solidFill>
              <a:latin typeface="Arial"/>
              <a:ea typeface="Arial"/>
              <a:cs typeface="Arial"/>
              <a:sym typeface="Arial"/>
            </a:endParaRPr>
          </a:p>
        </p:txBody>
      </p:sp>
      <p:sp>
        <p:nvSpPr>
          <p:cNvPr id="3" name="Slide Number Placeholder 2">
            <a:extLst>
              <a:ext uri="{FF2B5EF4-FFF2-40B4-BE49-F238E27FC236}">
                <a16:creationId xmlns:a16="http://schemas.microsoft.com/office/drawing/2014/main" id="{3C91AC29-C12D-E10E-1F93-50EDEC129F88}"/>
              </a:ext>
            </a:extLst>
          </p:cNvPr>
          <p:cNvSpPr>
            <a:spLocks noGrp="1"/>
          </p:cNvSpPr>
          <p:nvPr>
            <p:ph type="sldNum" idx="12"/>
          </p:nvPr>
        </p:nvSpPr>
        <p:spPr/>
        <p:txBody>
          <a:bodyPr/>
          <a:lstStyle/>
          <a:p>
            <a:fld id="{00000000-1234-1234-1234-123412341234}" type="slidenum">
              <a:rPr lang="en" smtClean="0"/>
              <a:pPr/>
              <a:t>1</a:t>
            </a:fld>
            <a:endParaRPr lang="en"/>
          </a:p>
        </p:txBody>
      </p:sp>
      <p:sp>
        <p:nvSpPr>
          <p:cNvPr id="4" name="Footer Placeholder 3">
            <a:extLst>
              <a:ext uri="{FF2B5EF4-FFF2-40B4-BE49-F238E27FC236}">
                <a16:creationId xmlns:a16="http://schemas.microsoft.com/office/drawing/2014/main" id="{5DACD60B-6C5D-B782-7229-97E83DB7CB07}"/>
              </a:ext>
            </a:extLst>
          </p:cNvPr>
          <p:cNvSpPr>
            <a:spLocks noGrp="1"/>
          </p:cNvSpPr>
          <p:nvPr>
            <p:ph type="ftr" idx="11"/>
          </p:nvPr>
        </p:nvSpPr>
        <p:spPr/>
        <p:txBody>
          <a:bodyPr/>
          <a:lstStyle/>
          <a:p>
            <a:r>
              <a:rPr lang="en-US" dirty="0"/>
              <a:t>Business analysis and process management</a:t>
            </a:r>
          </a:p>
        </p:txBody>
      </p:sp>
      <p:sp>
        <p:nvSpPr>
          <p:cNvPr id="5" name="Google Shape;62;p1">
            <a:extLst>
              <a:ext uri="{FF2B5EF4-FFF2-40B4-BE49-F238E27FC236}">
                <a16:creationId xmlns:a16="http://schemas.microsoft.com/office/drawing/2014/main" id="{777E50AB-3B9C-8029-CBA3-777D7F9D4027}"/>
              </a:ext>
            </a:extLst>
          </p:cNvPr>
          <p:cNvSpPr txBox="1">
            <a:spLocks/>
          </p:cNvSpPr>
          <p:nvPr/>
        </p:nvSpPr>
        <p:spPr>
          <a:xfrm>
            <a:off x="2109788" y="3790872"/>
            <a:ext cx="8253642" cy="209288"/>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6000"/>
              <a:buFont typeface="Calibri"/>
              <a:buNone/>
              <a:defRPr sz="2400" b="1" i="0" u="none" strike="noStrike" cap="none">
                <a:solidFill>
                  <a:schemeClr val="bg1"/>
                </a:solidFill>
                <a:latin typeface="Montserrat" panose="00000500000000000000" pitchFamily="2" charset="0"/>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85000"/>
              </a:lnSpc>
              <a:buSzPts val="2400"/>
              <a:buFont typeface="Arial"/>
              <a:buNone/>
            </a:pPr>
            <a:r>
              <a:rPr lang="en-US" sz="1600" b="0" i="1" dirty="0">
                <a:solidFill>
                  <a:schemeClr val="dk1"/>
                </a:solidFill>
                <a:latin typeface="Arial"/>
                <a:ea typeface="Arial"/>
                <a:cs typeface="Arial"/>
                <a:sym typeface="Arial"/>
              </a:rPr>
              <a:t>Lecturer: SARANCHIMEG Nasanjargal</a:t>
            </a:r>
          </a:p>
        </p:txBody>
      </p:sp>
      <p:sp>
        <p:nvSpPr>
          <p:cNvPr id="2" name="Date Placeholder 1">
            <a:extLst>
              <a:ext uri="{FF2B5EF4-FFF2-40B4-BE49-F238E27FC236}">
                <a16:creationId xmlns:a16="http://schemas.microsoft.com/office/drawing/2014/main" id="{69BD77A5-8390-F4F2-61DC-EC48C1D9468A}"/>
              </a:ext>
            </a:extLst>
          </p:cNvPr>
          <p:cNvSpPr>
            <a:spLocks noGrp="1"/>
          </p:cNvSpPr>
          <p:nvPr>
            <p:ph type="dt" idx="10"/>
          </p:nvPr>
        </p:nvSpPr>
        <p:spPr/>
        <p:txBody>
          <a:bodyPr/>
          <a:lstStyle/>
          <a:p>
            <a:fld id="{66F2F07D-FA5C-47AE-B448-1D624382B860}" type="datetime1">
              <a:rPr lang="en-US" smtClean="0"/>
              <a:t>3/31/2026</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idx="1"/>
          </p:nvPr>
        </p:nvSpPr>
        <p:spPr>
          <a:xfrm>
            <a:off x="142875" y="1216908"/>
            <a:ext cx="11565569" cy="4960055"/>
          </a:xfrm>
        </p:spPr>
        <p:txBody>
          <a:bodyPr>
            <a:normAutofit/>
          </a:bodyPr>
          <a:lstStyle/>
          <a:p>
            <a:r>
              <a:rPr lang="mn-MN" sz="2400" i="1" dirty="0"/>
              <a:t>Ур чадварын тодорхойлолт ба ач холбогдлыг ойлгох</a:t>
            </a:r>
          </a:p>
          <a:p>
            <a:r>
              <a:rPr lang="mn-MN" sz="2400" i="1" dirty="0"/>
              <a:t>Үндсэн ур чадваруудыг ангилах</a:t>
            </a:r>
          </a:p>
          <a:p>
            <a:r>
              <a:rPr lang="mn-MN" sz="2400" i="1" dirty="0"/>
              <a:t>Шинжилгээний сэтгэлгээ ба асуудал шийдвэрлэх</a:t>
            </a:r>
          </a:p>
          <a:p>
            <a:r>
              <a:rPr lang="mn-MN" sz="2400" i="1" dirty="0"/>
              <a:t>Зан төлөвийн шинж чанарыг төлөвшүүлэх</a:t>
            </a:r>
          </a:p>
          <a:p>
            <a:r>
              <a:rPr lang="mn-MN" sz="2400" i="1" kern="1200" dirty="0">
                <a:solidFill>
                  <a:schemeClr val="tx1"/>
                </a:solidFill>
              </a:rPr>
              <a:t>Бизнесийн мэдлэг эзэмших</a:t>
            </a:r>
          </a:p>
          <a:p>
            <a:r>
              <a:rPr lang="mn-MN" sz="2400" i="1" kern="1200" dirty="0">
                <a:solidFill>
                  <a:schemeClr val="tx1"/>
                </a:solidFill>
              </a:rPr>
              <a:t>Харилцааны ур чадварыг хөгжүүлэх</a:t>
            </a:r>
          </a:p>
          <a:p>
            <a:r>
              <a:rPr lang="mn-MN" sz="2400" i="1" kern="1200" dirty="0">
                <a:solidFill>
                  <a:schemeClr val="tx1"/>
                </a:solidFill>
              </a:rPr>
              <a:t>Багаж хэрэгсэл ба технологийн хэрэглээ</a:t>
            </a:r>
          </a:p>
          <a:p>
            <a:r>
              <a:rPr lang="mn-MN" sz="2400" i="1" kern="1200" dirty="0">
                <a:solidFill>
                  <a:schemeClr val="tx1"/>
                </a:solidFill>
              </a:rPr>
              <a:t>Мэргэжлийн техникүүдийг таньж мэдэх</a:t>
            </a:r>
          </a:p>
          <a:p>
            <a:r>
              <a:rPr lang="mn-MN" sz="2400" i="1" kern="1200" dirty="0">
                <a:solidFill>
                  <a:schemeClr val="tx1"/>
                </a:solidFill>
              </a:rPr>
              <a:t>Мэргэжлийн хөгжлөө төлөвлөх</a:t>
            </a:r>
            <a:endParaRPr lang="en-US" altLang="en-US" sz="2400" i="1" dirty="0">
              <a:solidFill>
                <a:schemeClr val="tx1"/>
              </a:solidFill>
              <a:latin typeface="Arial" panose="020B0604020202020204" pitchFamily="34" charset="0"/>
            </a:endParaRPr>
          </a:p>
        </p:txBody>
      </p:sp>
      <p:sp>
        <p:nvSpPr>
          <p:cNvPr id="4" name="Date Placeholder 3"/>
          <p:cNvSpPr>
            <a:spLocks noGrp="1"/>
          </p:cNvSpPr>
          <p:nvPr>
            <p:ph type="dt" idx="10"/>
          </p:nvPr>
        </p:nvSpPr>
        <p:spPr/>
        <p:txBody>
          <a:bodyPr/>
          <a:lstStyle/>
          <a:p>
            <a:fld id="{DF253567-80F8-414C-B214-D5071719E781}" type="datetime1">
              <a:rPr lang="en-US" smtClean="0"/>
              <a:t>3/31/2026</a:t>
            </a:fld>
            <a:endParaRPr lang="en-US"/>
          </a:p>
        </p:txBody>
      </p:sp>
      <p:sp>
        <p:nvSpPr>
          <p:cNvPr id="5" name="Footer Placeholder 4"/>
          <p:cNvSpPr>
            <a:spLocks noGrp="1"/>
          </p:cNvSpPr>
          <p:nvPr>
            <p:ph type="ftr" idx="11"/>
          </p:nvPr>
        </p:nvSpPr>
        <p:spPr/>
        <p:txBody>
          <a:bodyPr/>
          <a:lstStyle/>
          <a:p>
            <a:r>
              <a:rPr lang="en-US"/>
              <a:t>Business analysis and process management</a:t>
            </a:r>
          </a:p>
        </p:txBody>
      </p:sp>
      <p:sp>
        <p:nvSpPr>
          <p:cNvPr id="2" name="Title 1"/>
          <p:cNvSpPr>
            <a:spLocks noGrp="1"/>
          </p:cNvSpPr>
          <p:nvPr>
            <p:ph type="title"/>
          </p:nvPr>
        </p:nvSpPr>
        <p:spPr>
          <a:xfrm>
            <a:off x="494675" y="185738"/>
            <a:ext cx="11213770" cy="414120"/>
          </a:xfrm>
        </p:spPr>
        <p:txBody>
          <a:bodyPr/>
          <a:lstStyle/>
          <a:p>
            <a:r>
              <a:rPr lang="mn-MN" dirty="0"/>
              <a:t>Сэдвийн зорилго</a:t>
            </a:r>
            <a:endParaRPr lang="en-US" dirty="0"/>
          </a:p>
        </p:txBody>
      </p:sp>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90AAE476-01B1-3778-F551-EB233EB87953}"/>
                  </a:ext>
                </a:extLst>
              </p14:cNvPr>
              <p14:cNvContentPartPr/>
              <p14:nvPr/>
            </p14:nvContentPartPr>
            <p14:xfrm>
              <a:off x="8058836" y="5467691"/>
              <a:ext cx="73080" cy="65160"/>
            </p14:xfrm>
          </p:contentPart>
        </mc:Choice>
        <mc:Fallback xmlns="">
          <p:pic>
            <p:nvPicPr>
              <p:cNvPr id="7" name="Ink 6">
                <a:extLst>
                  <a:ext uri="{FF2B5EF4-FFF2-40B4-BE49-F238E27FC236}">
                    <a16:creationId xmlns:a16="http://schemas.microsoft.com/office/drawing/2014/main" id="{90AAE476-01B1-3778-F551-EB233EB87953}"/>
                  </a:ext>
                </a:extLst>
              </p:cNvPr>
              <p:cNvPicPr/>
              <p:nvPr/>
            </p:nvPicPr>
            <p:blipFill>
              <a:blip r:embed="rId4"/>
              <a:stretch>
                <a:fillRect/>
              </a:stretch>
            </p:blipFill>
            <p:spPr>
              <a:xfrm>
                <a:off x="8049836" y="5458691"/>
                <a:ext cx="90720" cy="82800"/>
              </a:xfrm>
              <a:prstGeom prst="rect">
                <a:avLst/>
              </a:prstGeom>
            </p:spPr>
          </p:pic>
        </mc:Fallback>
      </mc:AlternateContent>
      <p:sp>
        <p:nvSpPr>
          <p:cNvPr id="6" name="Slide Number Placeholder 5">
            <a:extLst>
              <a:ext uri="{FF2B5EF4-FFF2-40B4-BE49-F238E27FC236}">
                <a16:creationId xmlns:a16="http://schemas.microsoft.com/office/drawing/2014/main" id="{77917579-8DE9-16FC-FA62-AF6FBA36AC25}"/>
              </a:ext>
            </a:extLst>
          </p:cNvPr>
          <p:cNvSpPr>
            <a:spLocks noGrp="1"/>
          </p:cNvSpPr>
          <p:nvPr>
            <p:ph type="sldNum" idx="12"/>
          </p:nvPr>
        </p:nvSpPr>
        <p:spPr/>
        <p:txBody>
          <a:bodyPr/>
          <a:lstStyle/>
          <a:p>
            <a:fld id="{611322DE-3F9E-4261-BC4C-C8DBA52F4786}" type="slidenum">
              <a:rPr lang="en-US" smtClean="0"/>
              <a:t>2</a:t>
            </a:fld>
            <a:endParaRPr lang="en-US"/>
          </a:p>
        </p:txBody>
      </p:sp>
    </p:spTree>
    <p:extLst>
      <p:ext uri="{BB962C8B-B14F-4D97-AF65-F5344CB8AC3E}">
        <p14:creationId xmlns:p14="http://schemas.microsoft.com/office/powerpoint/2010/main" val="29860793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74B393-9283-F1A1-AD1E-8C45E3A32182}"/>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C88F9226-E734-2095-6B69-2F2799202742}"/>
              </a:ext>
            </a:extLst>
          </p:cNvPr>
          <p:cNvSpPr>
            <a:spLocks noGrp="1"/>
          </p:cNvSpPr>
          <p:nvPr>
            <p:ph type="dt" idx="10"/>
          </p:nvPr>
        </p:nvSpPr>
        <p:spPr/>
        <p:txBody>
          <a:bodyPr/>
          <a:lstStyle/>
          <a:p>
            <a:fld id="{DF253567-80F8-414C-B214-D5071719E781}" type="datetime1">
              <a:rPr lang="en-US" smtClean="0"/>
              <a:t>3/31/2026</a:t>
            </a:fld>
            <a:endParaRPr lang="en-US"/>
          </a:p>
        </p:txBody>
      </p:sp>
      <p:sp>
        <p:nvSpPr>
          <p:cNvPr id="5" name="Footer Placeholder 4">
            <a:extLst>
              <a:ext uri="{FF2B5EF4-FFF2-40B4-BE49-F238E27FC236}">
                <a16:creationId xmlns:a16="http://schemas.microsoft.com/office/drawing/2014/main" id="{E8301131-E85B-D077-7228-70B1C95D6192}"/>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5DA715CD-DF61-872F-3D57-222D2EF98379}"/>
              </a:ext>
            </a:extLst>
          </p:cNvPr>
          <p:cNvSpPr>
            <a:spLocks noGrp="1"/>
          </p:cNvSpPr>
          <p:nvPr>
            <p:ph type="title"/>
          </p:nvPr>
        </p:nvSpPr>
        <p:spPr>
          <a:xfrm>
            <a:off x="736600" y="185738"/>
            <a:ext cx="10971845" cy="414120"/>
          </a:xfrm>
        </p:spPr>
        <p:txBody>
          <a:bodyPr/>
          <a:lstStyle/>
          <a:p>
            <a:r>
              <a:rPr lang="mn-MN" dirty="0"/>
              <a:t>Бизнес шинжээчийн үүргийн хувьсал </a:t>
            </a:r>
            <a:endParaRPr lang="en-US" dirty="0"/>
          </a:p>
        </p:txBody>
      </p:sp>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9378F10D-9FB2-D8C7-1F5E-29E0CC3756C6}"/>
                  </a:ext>
                </a:extLst>
              </p14:cNvPr>
              <p14:cNvContentPartPr/>
              <p14:nvPr/>
            </p14:nvContentPartPr>
            <p14:xfrm>
              <a:off x="8058836" y="5467691"/>
              <a:ext cx="73080" cy="65160"/>
            </p14:xfrm>
          </p:contentPart>
        </mc:Choice>
        <mc:Fallback xmlns="">
          <p:pic>
            <p:nvPicPr>
              <p:cNvPr id="7" name="Ink 6">
                <a:extLst>
                  <a:ext uri="{FF2B5EF4-FFF2-40B4-BE49-F238E27FC236}">
                    <a16:creationId xmlns:a16="http://schemas.microsoft.com/office/drawing/2014/main" id="{9378F10D-9FB2-D8C7-1F5E-29E0CC3756C6}"/>
                  </a:ext>
                </a:extLst>
              </p:cNvPr>
              <p:cNvPicPr/>
              <p:nvPr/>
            </p:nvPicPr>
            <p:blipFill>
              <a:blip r:embed="rId4"/>
              <a:stretch>
                <a:fillRect/>
              </a:stretch>
            </p:blipFill>
            <p:spPr>
              <a:xfrm>
                <a:off x="8049880" y="5458691"/>
                <a:ext cx="90634" cy="82800"/>
              </a:xfrm>
              <a:prstGeom prst="rect">
                <a:avLst/>
              </a:prstGeom>
            </p:spPr>
          </p:pic>
        </mc:Fallback>
      </mc:AlternateContent>
      <p:sp>
        <p:nvSpPr>
          <p:cNvPr id="6" name="Slide Number Placeholder 5">
            <a:extLst>
              <a:ext uri="{FF2B5EF4-FFF2-40B4-BE49-F238E27FC236}">
                <a16:creationId xmlns:a16="http://schemas.microsoft.com/office/drawing/2014/main" id="{FE85CC89-C91E-1EBB-AD70-4D08F9AFE7E2}"/>
              </a:ext>
            </a:extLst>
          </p:cNvPr>
          <p:cNvSpPr>
            <a:spLocks noGrp="1"/>
          </p:cNvSpPr>
          <p:nvPr>
            <p:ph type="sldNum" idx="12"/>
          </p:nvPr>
        </p:nvSpPr>
        <p:spPr/>
        <p:txBody>
          <a:bodyPr/>
          <a:lstStyle/>
          <a:p>
            <a:fld id="{611322DE-3F9E-4261-BC4C-C8DBA52F4786}" type="slidenum">
              <a:rPr lang="en-US" smtClean="0"/>
              <a:t>3</a:t>
            </a:fld>
            <a:endParaRPr lang="en-US"/>
          </a:p>
        </p:txBody>
      </p:sp>
      <p:pic>
        <p:nvPicPr>
          <p:cNvPr id="12" name="Picture 11">
            <a:extLst>
              <a:ext uri="{FF2B5EF4-FFF2-40B4-BE49-F238E27FC236}">
                <a16:creationId xmlns:a16="http://schemas.microsoft.com/office/drawing/2014/main" id="{B1648248-5DF6-EC69-06C7-3B79A17A224C}"/>
              </a:ext>
            </a:extLst>
          </p:cNvPr>
          <p:cNvPicPr>
            <a:picLocks noChangeAspect="1"/>
          </p:cNvPicPr>
          <p:nvPr/>
        </p:nvPicPr>
        <p:blipFill>
          <a:blip r:embed="rId5"/>
          <a:srcRect t="23333" b="39548"/>
          <a:stretch>
            <a:fillRect/>
          </a:stretch>
        </p:blipFill>
        <p:spPr>
          <a:xfrm>
            <a:off x="0" y="1104226"/>
            <a:ext cx="5828667" cy="3876297"/>
          </a:xfrm>
          <a:prstGeom prst="rect">
            <a:avLst/>
          </a:prstGeom>
        </p:spPr>
      </p:pic>
      <p:pic>
        <p:nvPicPr>
          <p:cNvPr id="14" name="Picture 13">
            <a:extLst>
              <a:ext uri="{FF2B5EF4-FFF2-40B4-BE49-F238E27FC236}">
                <a16:creationId xmlns:a16="http://schemas.microsoft.com/office/drawing/2014/main" id="{DDFF3734-2B2D-079A-06B6-65EEB516CCD5}"/>
              </a:ext>
            </a:extLst>
          </p:cNvPr>
          <p:cNvPicPr>
            <a:picLocks noChangeAspect="1"/>
          </p:cNvPicPr>
          <p:nvPr/>
        </p:nvPicPr>
        <p:blipFill>
          <a:blip r:embed="rId5"/>
          <a:srcRect t="59406" b="3658"/>
          <a:stretch>
            <a:fillRect/>
          </a:stretch>
        </p:blipFill>
        <p:spPr>
          <a:xfrm>
            <a:off x="6233651" y="1104226"/>
            <a:ext cx="5857343" cy="3876297"/>
          </a:xfrm>
          <a:prstGeom prst="rect">
            <a:avLst/>
          </a:prstGeom>
        </p:spPr>
      </p:pic>
    </p:spTree>
    <p:extLst>
      <p:ext uri="{BB962C8B-B14F-4D97-AF65-F5344CB8AC3E}">
        <p14:creationId xmlns:p14="http://schemas.microsoft.com/office/powerpoint/2010/main" val="4113737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D4251-DE0E-2448-A93F-6264C661EA4C}"/>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AB964481-384C-70AA-9BA4-2E56B449B6D5}"/>
              </a:ext>
            </a:extLst>
          </p:cNvPr>
          <p:cNvSpPr>
            <a:spLocks noGrp="1"/>
          </p:cNvSpPr>
          <p:nvPr>
            <p:ph type="dt" idx="10"/>
          </p:nvPr>
        </p:nvSpPr>
        <p:spPr/>
        <p:txBody>
          <a:bodyPr/>
          <a:lstStyle/>
          <a:p>
            <a:fld id="{DF253567-80F8-414C-B214-D5071719E781}" type="datetime1">
              <a:rPr lang="en-US" smtClean="0"/>
              <a:t>3/31/2026</a:t>
            </a:fld>
            <a:endParaRPr lang="en-US"/>
          </a:p>
        </p:txBody>
      </p:sp>
      <p:sp>
        <p:nvSpPr>
          <p:cNvPr id="5" name="Footer Placeholder 4">
            <a:extLst>
              <a:ext uri="{FF2B5EF4-FFF2-40B4-BE49-F238E27FC236}">
                <a16:creationId xmlns:a16="http://schemas.microsoft.com/office/drawing/2014/main" id="{86887E90-B66A-D546-2E0B-F3D7F00B47E2}"/>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B40228E6-326C-57E2-3F29-32AC627F412D}"/>
              </a:ext>
            </a:extLst>
          </p:cNvPr>
          <p:cNvSpPr>
            <a:spLocks noGrp="1"/>
          </p:cNvSpPr>
          <p:nvPr>
            <p:ph type="title"/>
          </p:nvPr>
        </p:nvSpPr>
        <p:spPr>
          <a:xfrm>
            <a:off x="736600" y="185738"/>
            <a:ext cx="10971845" cy="414120"/>
          </a:xfrm>
        </p:spPr>
        <p:txBody>
          <a:bodyPr/>
          <a:lstStyle/>
          <a:p>
            <a:r>
              <a:rPr lang="mn-MN" dirty="0"/>
              <a:t>Бизнес шинжээчийн үүргийн хувьсал </a:t>
            </a:r>
            <a:endParaRPr lang="en-US" dirty="0"/>
          </a:p>
        </p:txBody>
      </p:sp>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066B818C-9C10-4B67-883C-C78213FB3DE6}"/>
                  </a:ext>
                </a:extLst>
              </p14:cNvPr>
              <p14:cNvContentPartPr/>
              <p14:nvPr/>
            </p14:nvContentPartPr>
            <p14:xfrm>
              <a:off x="8058836" y="5467691"/>
              <a:ext cx="73080" cy="65160"/>
            </p14:xfrm>
          </p:contentPart>
        </mc:Choice>
        <mc:Fallback xmlns="">
          <p:pic>
            <p:nvPicPr>
              <p:cNvPr id="7" name="Ink 6">
                <a:extLst>
                  <a:ext uri="{FF2B5EF4-FFF2-40B4-BE49-F238E27FC236}">
                    <a16:creationId xmlns:a16="http://schemas.microsoft.com/office/drawing/2014/main" id="{066B818C-9C10-4B67-883C-C78213FB3DE6}"/>
                  </a:ext>
                </a:extLst>
              </p:cNvPr>
              <p:cNvPicPr/>
              <p:nvPr/>
            </p:nvPicPr>
            <p:blipFill>
              <a:blip r:embed="rId4"/>
              <a:stretch>
                <a:fillRect/>
              </a:stretch>
            </p:blipFill>
            <p:spPr>
              <a:xfrm>
                <a:off x="8049880" y="5458691"/>
                <a:ext cx="90634" cy="82800"/>
              </a:xfrm>
              <a:prstGeom prst="rect">
                <a:avLst/>
              </a:prstGeom>
            </p:spPr>
          </p:pic>
        </mc:Fallback>
      </mc:AlternateContent>
      <p:sp>
        <p:nvSpPr>
          <p:cNvPr id="6" name="Slide Number Placeholder 5">
            <a:extLst>
              <a:ext uri="{FF2B5EF4-FFF2-40B4-BE49-F238E27FC236}">
                <a16:creationId xmlns:a16="http://schemas.microsoft.com/office/drawing/2014/main" id="{B580B0D8-3B34-EFBC-9672-4BBD11570047}"/>
              </a:ext>
            </a:extLst>
          </p:cNvPr>
          <p:cNvSpPr>
            <a:spLocks noGrp="1"/>
          </p:cNvSpPr>
          <p:nvPr>
            <p:ph type="sldNum" idx="12"/>
          </p:nvPr>
        </p:nvSpPr>
        <p:spPr/>
        <p:txBody>
          <a:bodyPr/>
          <a:lstStyle/>
          <a:p>
            <a:fld id="{611322DE-3F9E-4261-BC4C-C8DBA52F4786}" type="slidenum">
              <a:rPr lang="en-US" smtClean="0"/>
              <a:t>4</a:t>
            </a:fld>
            <a:endParaRPr lang="en-US"/>
          </a:p>
        </p:txBody>
      </p:sp>
      <p:pic>
        <p:nvPicPr>
          <p:cNvPr id="8" name="Picture 7">
            <a:extLst>
              <a:ext uri="{FF2B5EF4-FFF2-40B4-BE49-F238E27FC236}">
                <a16:creationId xmlns:a16="http://schemas.microsoft.com/office/drawing/2014/main" id="{0AE7121E-8011-11B4-4B87-5D4C55FE1D1C}"/>
              </a:ext>
            </a:extLst>
          </p:cNvPr>
          <p:cNvPicPr>
            <a:picLocks noChangeAspect="1"/>
          </p:cNvPicPr>
          <p:nvPr/>
        </p:nvPicPr>
        <p:blipFill>
          <a:blip r:embed="rId5"/>
          <a:srcRect b="-941"/>
          <a:stretch>
            <a:fillRect/>
          </a:stretch>
        </p:blipFill>
        <p:spPr>
          <a:xfrm>
            <a:off x="736600" y="954755"/>
            <a:ext cx="11319189" cy="5285178"/>
          </a:xfrm>
          <a:prstGeom prst="rect">
            <a:avLst/>
          </a:prstGeom>
        </p:spPr>
      </p:pic>
    </p:spTree>
    <p:extLst>
      <p:ext uri="{BB962C8B-B14F-4D97-AF65-F5344CB8AC3E}">
        <p14:creationId xmlns:p14="http://schemas.microsoft.com/office/powerpoint/2010/main" val="3655296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7A3F6-4E83-3AA9-2777-0705A46F0B0B}"/>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44B2848C-AA48-6093-3443-AA2C033C71B6}"/>
              </a:ext>
            </a:extLst>
          </p:cNvPr>
          <p:cNvSpPr>
            <a:spLocks noGrp="1"/>
          </p:cNvSpPr>
          <p:nvPr>
            <p:ph type="dt" idx="10"/>
          </p:nvPr>
        </p:nvSpPr>
        <p:spPr/>
        <p:txBody>
          <a:bodyPr/>
          <a:lstStyle/>
          <a:p>
            <a:fld id="{DF253567-80F8-414C-B214-D5071719E781}" type="datetime1">
              <a:rPr lang="en-US" smtClean="0"/>
              <a:t>3/31/2026</a:t>
            </a:fld>
            <a:endParaRPr lang="en-US"/>
          </a:p>
        </p:txBody>
      </p:sp>
      <p:sp>
        <p:nvSpPr>
          <p:cNvPr id="5" name="Footer Placeholder 4">
            <a:extLst>
              <a:ext uri="{FF2B5EF4-FFF2-40B4-BE49-F238E27FC236}">
                <a16:creationId xmlns:a16="http://schemas.microsoft.com/office/drawing/2014/main" id="{E5C72CEF-F741-90DE-8CD9-07FAA873CB54}"/>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398B35F9-9E21-00AC-4C7E-B92A82E94206}"/>
              </a:ext>
            </a:extLst>
          </p:cNvPr>
          <p:cNvSpPr>
            <a:spLocks noGrp="1"/>
          </p:cNvSpPr>
          <p:nvPr>
            <p:ph type="title"/>
          </p:nvPr>
        </p:nvSpPr>
        <p:spPr>
          <a:xfrm>
            <a:off x="736600" y="185738"/>
            <a:ext cx="10971845" cy="414120"/>
          </a:xfrm>
        </p:spPr>
        <p:txBody>
          <a:bodyPr/>
          <a:lstStyle/>
          <a:p>
            <a:r>
              <a:rPr lang="mn-MN" dirty="0"/>
              <a:t>Бизнес шинжээчийн үүрэг</a:t>
            </a:r>
            <a:endParaRPr lang="en-US" dirty="0"/>
          </a:p>
        </p:txBody>
      </p:sp>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D7C7A834-A31F-5BAB-27E0-D358F18AD695}"/>
                  </a:ext>
                </a:extLst>
              </p14:cNvPr>
              <p14:cNvContentPartPr/>
              <p14:nvPr/>
            </p14:nvContentPartPr>
            <p14:xfrm>
              <a:off x="8058836" y="5467691"/>
              <a:ext cx="73080" cy="65160"/>
            </p14:xfrm>
          </p:contentPart>
        </mc:Choice>
        <mc:Fallback xmlns="">
          <p:pic>
            <p:nvPicPr>
              <p:cNvPr id="7" name="Ink 6">
                <a:extLst>
                  <a:ext uri="{FF2B5EF4-FFF2-40B4-BE49-F238E27FC236}">
                    <a16:creationId xmlns:a16="http://schemas.microsoft.com/office/drawing/2014/main" id="{D7C7A834-A31F-5BAB-27E0-D358F18AD695}"/>
                  </a:ext>
                </a:extLst>
              </p:cNvPr>
              <p:cNvPicPr/>
              <p:nvPr/>
            </p:nvPicPr>
            <p:blipFill>
              <a:blip r:embed="rId4"/>
              <a:stretch>
                <a:fillRect/>
              </a:stretch>
            </p:blipFill>
            <p:spPr>
              <a:xfrm>
                <a:off x="8049880" y="5458691"/>
                <a:ext cx="90634" cy="82800"/>
              </a:xfrm>
              <a:prstGeom prst="rect">
                <a:avLst/>
              </a:prstGeom>
            </p:spPr>
          </p:pic>
        </mc:Fallback>
      </mc:AlternateContent>
      <p:sp>
        <p:nvSpPr>
          <p:cNvPr id="6" name="Slide Number Placeholder 5">
            <a:extLst>
              <a:ext uri="{FF2B5EF4-FFF2-40B4-BE49-F238E27FC236}">
                <a16:creationId xmlns:a16="http://schemas.microsoft.com/office/drawing/2014/main" id="{E1B6D0ED-1D80-5172-DC85-57B271D74573}"/>
              </a:ext>
            </a:extLst>
          </p:cNvPr>
          <p:cNvSpPr>
            <a:spLocks noGrp="1"/>
          </p:cNvSpPr>
          <p:nvPr>
            <p:ph type="sldNum" idx="12"/>
          </p:nvPr>
        </p:nvSpPr>
        <p:spPr/>
        <p:txBody>
          <a:bodyPr/>
          <a:lstStyle/>
          <a:p>
            <a:fld id="{611322DE-3F9E-4261-BC4C-C8DBA52F4786}" type="slidenum">
              <a:rPr lang="en-US" smtClean="0"/>
              <a:t>5</a:t>
            </a:fld>
            <a:endParaRPr lang="en-US"/>
          </a:p>
        </p:txBody>
      </p:sp>
      <p:pic>
        <p:nvPicPr>
          <p:cNvPr id="3" name="Picture 2">
            <a:extLst>
              <a:ext uri="{FF2B5EF4-FFF2-40B4-BE49-F238E27FC236}">
                <a16:creationId xmlns:a16="http://schemas.microsoft.com/office/drawing/2014/main" id="{BF3E6E00-E125-5BBD-3A68-1CB0C6A674C4}"/>
              </a:ext>
            </a:extLst>
          </p:cNvPr>
          <p:cNvPicPr>
            <a:picLocks noChangeAspect="1"/>
          </p:cNvPicPr>
          <p:nvPr/>
        </p:nvPicPr>
        <p:blipFill>
          <a:blip r:embed="rId5"/>
          <a:stretch>
            <a:fillRect/>
          </a:stretch>
        </p:blipFill>
        <p:spPr>
          <a:xfrm>
            <a:off x="838200" y="879038"/>
            <a:ext cx="9824357" cy="5483362"/>
          </a:xfrm>
          <a:prstGeom prst="rect">
            <a:avLst/>
          </a:prstGeom>
        </p:spPr>
      </p:pic>
    </p:spTree>
    <p:extLst>
      <p:ext uri="{BB962C8B-B14F-4D97-AF65-F5344CB8AC3E}">
        <p14:creationId xmlns:p14="http://schemas.microsoft.com/office/powerpoint/2010/main" val="29533966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C4B6EA1-430C-BE61-6219-FBA75AD6EB90}"/>
              </a:ext>
            </a:extLst>
          </p:cNvPr>
          <p:cNvSpPr>
            <a:spLocks noGrp="1"/>
          </p:cNvSpPr>
          <p:nvPr>
            <p:ph type="sldNum" idx="12"/>
          </p:nvPr>
        </p:nvSpPr>
        <p:spPr/>
        <p:txBody>
          <a:bodyPr/>
          <a:lstStyle/>
          <a:p>
            <a:fld id="{611322DE-3F9E-4261-BC4C-C8DBA52F4786}" type="slidenum">
              <a:rPr lang="en-US" smtClean="0"/>
              <a:t>6</a:t>
            </a:fld>
            <a:endParaRPr lang="en-US"/>
          </a:p>
        </p:txBody>
      </p:sp>
      <p:sp>
        <p:nvSpPr>
          <p:cNvPr id="4" name="Title 3">
            <a:extLst>
              <a:ext uri="{FF2B5EF4-FFF2-40B4-BE49-F238E27FC236}">
                <a16:creationId xmlns:a16="http://schemas.microsoft.com/office/drawing/2014/main" id="{E221F4C5-5AFC-D803-D0F7-01B12FF398D1}"/>
              </a:ext>
            </a:extLst>
          </p:cNvPr>
          <p:cNvSpPr>
            <a:spLocks noGrp="1"/>
          </p:cNvSpPr>
          <p:nvPr>
            <p:ph type="title"/>
          </p:nvPr>
        </p:nvSpPr>
        <p:spPr>
          <a:xfrm>
            <a:off x="838199" y="185738"/>
            <a:ext cx="10870246" cy="414120"/>
          </a:xfrm>
        </p:spPr>
        <p:txBody>
          <a:bodyPr/>
          <a:lstStyle/>
          <a:p>
            <a:r>
              <a:rPr lang="mn-MN" dirty="0"/>
              <a:t>Бизнес шинжээчийн үүрэг ба Хил хязгаар</a:t>
            </a:r>
            <a:endParaRPr lang="en-US" dirty="0"/>
          </a:p>
        </p:txBody>
      </p:sp>
      <p:sp>
        <p:nvSpPr>
          <p:cNvPr id="7" name="TextBox 6">
            <a:extLst>
              <a:ext uri="{FF2B5EF4-FFF2-40B4-BE49-F238E27FC236}">
                <a16:creationId xmlns:a16="http://schemas.microsoft.com/office/drawing/2014/main" id="{3BACEEE5-AA75-1B07-17B9-658E4A346DFF}"/>
              </a:ext>
            </a:extLst>
          </p:cNvPr>
          <p:cNvSpPr txBox="1"/>
          <p:nvPr/>
        </p:nvSpPr>
        <p:spPr>
          <a:xfrm>
            <a:off x="838199" y="974604"/>
            <a:ext cx="10975522" cy="523220"/>
          </a:xfrm>
          <a:prstGeom prst="rect">
            <a:avLst/>
          </a:prstGeom>
          <a:solidFill>
            <a:schemeClr val="accent1">
              <a:lumMod val="20000"/>
              <a:lumOff val="80000"/>
            </a:schemeClr>
          </a:solidFill>
        </p:spPr>
        <p:txBody>
          <a:bodyPr wrap="square">
            <a:spAutoFit/>
          </a:bodyPr>
          <a:lstStyle/>
          <a:p>
            <a:pPr>
              <a:buNone/>
            </a:pPr>
            <a:r>
              <a:rPr lang="mn-MN" i="1" dirty="0">
                <a:effectLst/>
              </a:rPr>
              <a:t>Шинжээчийн зөвлөгөө: Төслийн менежер "Хийх ажил" (</a:t>
            </a:r>
            <a:r>
              <a:rPr lang="en-US" i="1" dirty="0">
                <a:effectLst/>
              </a:rPr>
              <a:t>Project scope)-</a:t>
            </a:r>
            <a:r>
              <a:rPr lang="mn-MN" i="1" dirty="0">
                <a:effectLst/>
              </a:rPr>
              <a:t>ыг хариуцдаг бол Бизнес шинжээч "Хийх зүйл" буюу бүтээгдэхүүний чанар, үнэ цэнэ (</a:t>
            </a:r>
            <a:r>
              <a:rPr lang="en-US" i="1" dirty="0">
                <a:effectLst/>
              </a:rPr>
              <a:t>Product scope)-</a:t>
            </a:r>
            <a:r>
              <a:rPr lang="mn-MN" i="1" dirty="0">
                <a:effectLst/>
              </a:rPr>
              <a:t>ыг хариуцдаг.</a:t>
            </a:r>
            <a:endParaRPr lang="mn-MN" dirty="0">
              <a:effectLst/>
            </a:endParaRPr>
          </a:p>
        </p:txBody>
      </p:sp>
      <p:graphicFrame>
        <p:nvGraphicFramePr>
          <p:cNvPr id="8" name="Table 7">
            <a:extLst>
              <a:ext uri="{FF2B5EF4-FFF2-40B4-BE49-F238E27FC236}">
                <a16:creationId xmlns:a16="http://schemas.microsoft.com/office/drawing/2014/main" id="{64500757-F1A6-3D66-5C24-67D31362DD77}"/>
              </a:ext>
            </a:extLst>
          </p:cNvPr>
          <p:cNvGraphicFramePr>
            <a:graphicFrameLocks noGrp="1"/>
          </p:cNvGraphicFramePr>
          <p:nvPr>
            <p:extLst>
              <p:ext uri="{D42A27DB-BD31-4B8C-83A1-F6EECF244321}">
                <p14:modId xmlns:p14="http://schemas.microsoft.com/office/powerpoint/2010/main" val="3411047555"/>
              </p:ext>
            </p:extLst>
          </p:nvPr>
        </p:nvGraphicFramePr>
        <p:xfrm>
          <a:off x="838199" y="1872570"/>
          <a:ext cx="10991851" cy="2684168"/>
        </p:xfrm>
        <a:graphic>
          <a:graphicData uri="http://schemas.openxmlformats.org/drawingml/2006/table">
            <a:tbl>
              <a:tblPr>
                <a:tableStyleId>{69CF1AB2-1976-4502-BF36-3FF5EA218861}</a:tableStyleId>
              </a:tblPr>
              <a:tblGrid>
                <a:gridCol w="2305051">
                  <a:extLst>
                    <a:ext uri="{9D8B030D-6E8A-4147-A177-3AD203B41FA5}">
                      <a16:colId xmlns:a16="http://schemas.microsoft.com/office/drawing/2014/main" val="742763666"/>
                    </a:ext>
                  </a:extLst>
                </a:gridCol>
                <a:gridCol w="3200400">
                  <a:extLst>
                    <a:ext uri="{9D8B030D-6E8A-4147-A177-3AD203B41FA5}">
                      <a16:colId xmlns:a16="http://schemas.microsoft.com/office/drawing/2014/main" val="204096270"/>
                    </a:ext>
                  </a:extLst>
                </a:gridCol>
                <a:gridCol w="5486400">
                  <a:extLst>
                    <a:ext uri="{9D8B030D-6E8A-4147-A177-3AD203B41FA5}">
                      <a16:colId xmlns:a16="http://schemas.microsoft.com/office/drawing/2014/main" val="2562544372"/>
                    </a:ext>
                  </a:extLst>
                </a:gridCol>
              </a:tblGrid>
              <a:tr h="440027">
                <a:tc>
                  <a:txBody>
                    <a:bodyPr/>
                    <a:lstStyle/>
                    <a:p>
                      <a:pPr algn="ctr" fontAlgn="t">
                        <a:buNone/>
                      </a:pPr>
                      <a:r>
                        <a:rPr lang="mn-MN" b="1" dirty="0">
                          <a:effectLst/>
                        </a:rPr>
                        <a:t>Шинжүүр</a:t>
                      </a:r>
                    </a:p>
                  </a:txBody>
                  <a:tcPr anchor="ctr"/>
                </a:tc>
                <a:tc>
                  <a:txBody>
                    <a:bodyPr/>
                    <a:lstStyle/>
                    <a:p>
                      <a:pPr algn="ctr" fontAlgn="t">
                        <a:buNone/>
                      </a:pPr>
                      <a:r>
                        <a:rPr lang="mn-MN" b="1" dirty="0">
                          <a:effectLst/>
                        </a:rPr>
                        <a:t>Төслийн менежер (</a:t>
                      </a:r>
                      <a:r>
                        <a:rPr lang="en-US" b="1" dirty="0">
                          <a:effectLst/>
                        </a:rPr>
                        <a:t>PM)</a:t>
                      </a:r>
                    </a:p>
                  </a:txBody>
                  <a:tcPr anchor="ctr"/>
                </a:tc>
                <a:tc>
                  <a:txBody>
                    <a:bodyPr/>
                    <a:lstStyle/>
                    <a:p>
                      <a:pPr algn="ctr" fontAlgn="t">
                        <a:buNone/>
                      </a:pPr>
                      <a:r>
                        <a:rPr lang="mn-MN" b="1" dirty="0">
                          <a:effectLst/>
                        </a:rPr>
                        <a:t>Бизнес шинжээч (</a:t>
                      </a:r>
                      <a:r>
                        <a:rPr lang="en-US" b="1" dirty="0">
                          <a:effectLst/>
                        </a:rPr>
                        <a:t>BA)</a:t>
                      </a:r>
                    </a:p>
                  </a:txBody>
                  <a:tcPr anchor="ctr"/>
                </a:tc>
                <a:extLst>
                  <a:ext uri="{0D108BD9-81ED-4DB2-BD59-A6C34878D82A}">
                    <a16:rowId xmlns:a16="http://schemas.microsoft.com/office/drawing/2014/main" val="1181112372"/>
                  </a:ext>
                </a:extLst>
              </a:tr>
              <a:tr h="748047">
                <a:tc>
                  <a:txBody>
                    <a:bodyPr/>
                    <a:lstStyle/>
                    <a:p>
                      <a:pPr algn="l" fontAlgn="t">
                        <a:buNone/>
                      </a:pPr>
                      <a:r>
                        <a:rPr lang="mn-MN" b="1" dirty="0">
                          <a:effectLst/>
                        </a:rPr>
                        <a:t>Гол анхаарал</a:t>
                      </a:r>
                      <a:endParaRPr lang="mn-MN" dirty="0">
                        <a:effectLst/>
                      </a:endParaRPr>
                    </a:p>
                  </a:txBody>
                  <a:tcPr anchor="ctr"/>
                </a:tc>
                <a:tc>
                  <a:txBody>
                    <a:bodyPr/>
                    <a:lstStyle/>
                    <a:p>
                      <a:pPr algn="l" fontAlgn="t">
                        <a:buNone/>
                      </a:pPr>
                      <a:r>
                        <a:rPr lang="mn-MN" dirty="0">
                          <a:effectLst/>
                        </a:rPr>
                        <a:t>Төслийг амжилттай хүргэх (</a:t>
                      </a:r>
                      <a:r>
                        <a:rPr lang="en-US" dirty="0">
                          <a:effectLst/>
                        </a:rPr>
                        <a:t>Project Success)</a:t>
                      </a:r>
                    </a:p>
                  </a:txBody>
                  <a:tcPr anchor="ctr"/>
                </a:tc>
                <a:tc>
                  <a:txBody>
                    <a:bodyPr/>
                    <a:lstStyle/>
                    <a:p>
                      <a:pPr algn="l" fontAlgn="t">
                        <a:buNone/>
                      </a:pPr>
                      <a:r>
                        <a:rPr lang="mn-MN" dirty="0">
                          <a:effectLst/>
                        </a:rPr>
                        <a:t>Бүтээгдэхүүний үнэ цэнийг бүтээх (</a:t>
                      </a:r>
                      <a:r>
                        <a:rPr lang="en-US" dirty="0">
                          <a:effectLst/>
                        </a:rPr>
                        <a:t>Product Success)</a:t>
                      </a:r>
                    </a:p>
                  </a:txBody>
                  <a:tcPr anchor="ctr"/>
                </a:tc>
                <a:extLst>
                  <a:ext uri="{0D108BD9-81ED-4DB2-BD59-A6C34878D82A}">
                    <a16:rowId xmlns:a16="http://schemas.microsoft.com/office/drawing/2014/main" val="2457418949"/>
                  </a:ext>
                </a:extLst>
              </a:tr>
              <a:tr h="748047">
                <a:tc>
                  <a:txBody>
                    <a:bodyPr/>
                    <a:lstStyle/>
                    <a:p>
                      <a:pPr algn="l" fontAlgn="t">
                        <a:buNone/>
                      </a:pPr>
                      <a:r>
                        <a:rPr lang="mn-MN" b="1" dirty="0">
                          <a:effectLst/>
                        </a:rPr>
                        <a:t>Амжилтын хэмжүүр</a:t>
                      </a:r>
                      <a:endParaRPr lang="mn-MN" dirty="0">
                        <a:effectLst/>
                      </a:endParaRPr>
                    </a:p>
                  </a:txBody>
                  <a:tcPr anchor="ctr"/>
                </a:tc>
                <a:tc>
                  <a:txBody>
                    <a:bodyPr/>
                    <a:lstStyle/>
                    <a:p>
                      <a:pPr algn="l" fontAlgn="t">
                        <a:buNone/>
                      </a:pPr>
                      <a:r>
                        <a:rPr lang="mn-MN" dirty="0">
                          <a:effectLst/>
                        </a:rPr>
                        <a:t>Чанар, хугацаа, төсөв (</a:t>
                      </a:r>
                      <a:r>
                        <a:rPr lang="en-US" dirty="0">
                          <a:effectLst/>
                        </a:rPr>
                        <a:t>Triple Constraint)</a:t>
                      </a:r>
                    </a:p>
                  </a:txBody>
                  <a:tcPr anchor="ctr"/>
                </a:tc>
                <a:tc>
                  <a:txBody>
                    <a:bodyPr/>
                    <a:lstStyle/>
                    <a:p>
                      <a:pPr algn="l" fontAlgn="t">
                        <a:buNone/>
                      </a:pPr>
                      <a:r>
                        <a:rPr lang="mn-MN">
                          <a:effectLst/>
                        </a:rPr>
                        <a:t>Бизнес зорилго хангалсан байдал, хэрэглэгчийн үнэ цэнэ</a:t>
                      </a:r>
                    </a:p>
                  </a:txBody>
                  <a:tcPr anchor="ctr"/>
                </a:tc>
                <a:extLst>
                  <a:ext uri="{0D108BD9-81ED-4DB2-BD59-A6C34878D82A}">
                    <a16:rowId xmlns:a16="http://schemas.microsoft.com/office/drawing/2014/main" val="11891236"/>
                  </a:ext>
                </a:extLst>
              </a:tr>
              <a:tr h="748047">
                <a:tc>
                  <a:txBody>
                    <a:bodyPr/>
                    <a:lstStyle/>
                    <a:p>
                      <a:pPr algn="l" fontAlgn="t">
                        <a:buNone/>
                      </a:pPr>
                      <a:r>
                        <a:rPr lang="mn-MN" b="1">
                          <a:effectLst/>
                        </a:rPr>
                        <a:t>Үйл ажиллагаа</a:t>
                      </a:r>
                      <a:endParaRPr lang="mn-MN">
                        <a:effectLst/>
                      </a:endParaRPr>
                    </a:p>
                  </a:txBody>
                  <a:tcPr anchor="ctr"/>
                </a:tc>
                <a:tc>
                  <a:txBody>
                    <a:bodyPr/>
                    <a:lstStyle/>
                    <a:p>
                      <a:pPr algn="l" fontAlgn="t">
                        <a:buNone/>
                      </a:pPr>
                      <a:r>
                        <a:rPr lang="mn-MN" dirty="0">
                          <a:effectLst/>
                        </a:rPr>
                        <a:t>Нөөц, хуваарь, эрсдэлийн удирдлага</a:t>
                      </a:r>
                    </a:p>
                  </a:txBody>
                  <a:tcPr anchor="ctr"/>
                </a:tc>
                <a:tc>
                  <a:txBody>
                    <a:bodyPr/>
                    <a:lstStyle/>
                    <a:p>
                      <a:pPr algn="l" fontAlgn="t">
                        <a:buNone/>
                      </a:pPr>
                      <a:r>
                        <a:rPr lang="mn-MN" dirty="0">
                          <a:effectLst/>
                        </a:rPr>
                        <a:t>Хэрэгцээг илрүүлэх, шаардлагыг загварчлах, үнэлэх</a:t>
                      </a:r>
                    </a:p>
                  </a:txBody>
                  <a:tcPr anchor="ctr"/>
                </a:tc>
                <a:extLst>
                  <a:ext uri="{0D108BD9-81ED-4DB2-BD59-A6C34878D82A}">
                    <a16:rowId xmlns:a16="http://schemas.microsoft.com/office/drawing/2014/main" val="2865098244"/>
                  </a:ext>
                </a:extLst>
              </a:tr>
            </a:tbl>
          </a:graphicData>
        </a:graphic>
      </p:graphicFrame>
      <p:pic>
        <p:nvPicPr>
          <p:cNvPr id="9" name="Picture 2">
            <a:extLst>
              <a:ext uri="{FF2B5EF4-FFF2-40B4-BE49-F238E27FC236}">
                <a16:creationId xmlns:a16="http://schemas.microsoft.com/office/drawing/2014/main" id="{B27FD95A-879D-7DD4-927A-CE4F20DE8BAD}"/>
              </a:ext>
            </a:extLst>
          </p:cNvPr>
          <p:cNvPicPr>
            <a:picLocks noChangeAspect="1"/>
          </p:cNvPicPr>
          <p:nvPr/>
        </p:nvPicPr>
        <p:blipFill>
          <a:blip r:embed="rId2"/>
          <a:srcRect l="4531" t="73162" r="4765" b="10224"/>
          <a:stretch>
            <a:fillRect/>
          </a:stretch>
        </p:blipFill>
        <p:spPr>
          <a:xfrm>
            <a:off x="838199" y="4849812"/>
            <a:ext cx="11077948" cy="1131888"/>
          </a:xfrm>
          <a:prstGeom prst="rect">
            <a:avLst/>
          </a:prstGeom>
        </p:spPr>
      </p:pic>
    </p:spTree>
    <p:extLst>
      <p:ext uri="{BB962C8B-B14F-4D97-AF65-F5344CB8AC3E}">
        <p14:creationId xmlns:p14="http://schemas.microsoft.com/office/powerpoint/2010/main" val="272770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B53D-1241-3442-59E3-18AE7AB9C8B1}"/>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C68CC783-6F7C-6A2B-1C2C-5E17A2DB8CB1}"/>
              </a:ext>
            </a:extLst>
          </p:cNvPr>
          <p:cNvSpPr>
            <a:spLocks noGrp="1"/>
          </p:cNvSpPr>
          <p:nvPr>
            <p:ph type="dt" idx="10"/>
          </p:nvPr>
        </p:nvSpPr>
        <p:spPr/>
        <p:txBody>
          <a:bodyPr/>
          <a:lstStyle/>
          <a:p>
            <a:fld id="{DF253567-80F8-414C-B214-D5071719E781}" type="datetime1">
              <a:rPr lang="en-US" smtClean="0"/>
              <a:t>3/31/2026</a:t>
            </a:fld>
            <a:endParaRPr lang="en-US"/>
          </a:p>
        </p:txBody>
      </p:sp>
      <p:sp>
        <p:nvSpPr>
          <p:cNvPr id="5" name="Footer Placeholder 4">
            <a:extLst>
              <a:ext uri="{FF2B5EF4-FFF2-40B4-BE49-F238E27FC236}">
                <a16:creationId xmlns:a16="http://schemas.microsoft.com/office/drawing/2014/main" id="{A8B8B93C-C073-979C-DDB3-CAC01B59FF33}"/>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4AA87713-4285-E424-BCD5-FBB301F86495}"/>
              </a:ext>
            </a:extLst>
          </p:cNvPr>
          <p:cNvSpPr>
            <a:spLocks noGrp="1"/>
          </p:cNvSpPr>
          <p:nvPr>
            <p:ph type="title"/>
          </p:nvPr>
        </p:nvSpPr>
        <p:spPr>
          <a:xfrm>
            <a:off x="736600" y="185738"/>
            <a:ext cx="10971845" cy="414120"/>
          </a:xfrm>
        </p:spPr>
        <p:txBody>
          <a:bodyPr/>
          <a:lstStyle/>
          <a:p>
            <a:r>
              <a:rPr lang="mn-MN" dirty="0"/>
              <a:t>Бизнес шинжээчийн чадамж</a:t>
            </a:r>
            <a:endParaRPr lang="en-US" dirty="0"/>
          </a:p>
        </p:txBody>
      </p:sp>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A6E9E691-D64D-0BB8-5646-D6F31FD24D37}"/>
                  </a:ext>
                </a:extLst>
              </p14:cNvPr>
              <p14:cNvContentPartPr/>
              <p14:nvPr/>
            </p14:nvContentPartPr>
            <p14:xfrm>
              <a:off x="8058836" y="5467691"/>
              <a:ext cx="73080" cy="65160"/>
            </p14:xfrm>
          </p:contentPart>
        </mc:Choice>
        <mc:Fallback xmlns="">
          <p:pic>
            <p:nvPicPr>
              <p:cNvPr id="7" name="Ink 6">
                <a:extLst>
                  <a:ext uri="{FF2B5EF4-FFF2-40B4-BE49-F238E27FC236}">
                    <a16:creationId xmlns:a16="http://schemas.microsoft.com/office/drawing/2014/main" id="{A6E9E691-D64D-0BB8-5646-D6F31FD24D37}"/>
                  </a:ext>
                </a:extLst>
              </p:cNvPr>
              <p:cNvPicPr/>
              <p:nvPr/>
            </p:nvPicPr>
            <p:blipFill>
              <a:blip r:embed="rId4"/>
              <a:stretch>
                <a:fillRect/>
              </a:stretch>
            </p:blipFill>
            <p:spPr>
              <a:xfrm>
                <a:off x="8049880" y="5458691"/>
                <a:ext cx="90634" cy="82800"/>
              </a:xfrm>
              <a:prstGeom prst="rect">
                <a:avLst/>
              </a:prstGeom>
            </p:spPr>
          </p:pic>
        </mc:Fallback>
      </mc:AlternateContent>
      <p:sp>
        <p:nvSpPr>
          <p:cNvPr id="6" name="Slide Number Placeholder 5">
            <a:extLst>
              <a:ext uri="{FF2B5EF4-FFF2-40B4-BE49-F238E27FC236}">
                <a16:creationId xmlns:a16="http://schemas.microsoft.com/office/drawing/2014/main" id="{FB1C5BC8-0CB9-27C7-C334-714A5699CAC8}"/>
              </a:ext>
            </a:extLst>
          </p:cNvPr>
          <p:cNvSpPr>
            <a:spLocks noGrp="1"/>
          </p:cNvSpPr>
          <p:nvPr>
            <p:ph type="sldNum" idx="12"/>
          </p:nvPr>
        </p:nvSpPr>
        <p:spPr/>
        <p:txBody>
          <a:bodyPr/>
          <a:lstStyle/>
          <a:p>
            <a:fld id="{611322DE-3F9E-4261-BC4C-C8DBA52F4786}" type="slidenum">
              <a:rPr lang="en-US" smtClean="0"/>
              <a:t>7</a:t>
            </a:fld>
            <a:endParaRPr lang="en-US"/>
          </a:p>
        </p:txBody>
      </p:sp>
      <p:pic>
        <p:nvPicPr>
          <p:cNvPr id="10" name="Picture 2">
            <a:extLst>
              <a:ext uri="{FF2B5EF4-FFF2-40B4-BE49-F238E27FC236}">
                <a16:creationId xmlns:a16="http://schemas.microsoft.com/office/drawing/2014/main" id="{65CB9235-25EC-14BC-D51F-151C9A836B0D}"/>
              </a:ext>
            </a:extLst>
          </p:cNvPr>
          <p:cNvPicPr>
            <a:picLocks noChangeAspect="1"/>
          </p:cNvPicPr>
          <p:nvPr/>
        </p:nvPicPr>
        <p:blipFill>
          <a:blip r:embed="rId5"/>
          <a:srcRect l="12189" t="17285" r="11636" b="4221"/>
          <a:stretch>
            <a:fillRect/>
          </a:stretch>
        </p:blipFill>
        <p:spPr>
          <a:xfrm>
            <a:off x="1374817" y="910515"/>
            <a:ext cx="9098450" cy="5229711"/>
          </a:xfrm>
          <a:prstGeom prst="rect">
            <a:avLst/>
          </a:prstGeom>
        </p:spPr>
      </p:pic>
      <p:sp>
        <p:nvSpPr>
          <p:cNvPr id="3" name="TextBox 2">
            <a:extLst>
              <a:ext uri="{FF2B5EF4-FFF2-40B4-BE49-F238E27FC236}">
                <a16:creationId xmlns:a16="http://schemas.microsoft.com/office/drawing/2014/main" id="{0160A2F4-8DA2-AA41-EA3F-C670450EC9A1}"/>
              </a:ext>
            </a:extLst>
          </p:cNvPr>
          <p:cNvSpPr txBox="1"/>
          <p:nvPr/>
        </p:nvSpPr>
        <p:spPr>
          <a:xfrm>
            <a:off x="8299931" y="6048573"/>
            <a:ext cx="3516085" cy="307777"/>
          </a:xfrm>
          <a:prstGeom prst="rect">
            <a:avLst/>
          </a:prstGeom>
          <a:noFill/>
        </p:spPr>
        <p:txBody>
          <a:bodyPr wrap="square" rtlCol="0">
            <a:spAutoFit/>
          </a:bodyPr>
          <a:lstStyle/>
          <a:p>
            <a:pPr algn="r"/>
            <a:r>
              <a:rPr lang="en-US" i="1" u="sng" dirty="0">
                <a:solidFill>
                  <a:srgbClr val="0066B3"/>
                </a:solidFill>
              </a:rPr>
              <a:t>Source: AI generated image</a:t>
            </a:r>
          </a:p>
        </p:txBody>
      </p:sp>
    </p:spTree>
    <p:extLst>
      <p:ext uri="{BB962C8B-B14F-4D97-AF65-F5344CB8AC3E}">
        <p14:creationId xmlns:p14="http://schemas.microsoft.com/office/powerpoint/2010/main" val="3618741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79CC86D-3BB5-9346-FD06-21DAD81484DE}"/>
              </a:ext>
            </a:extLst>
          </p:cNvPr>
          <p:cNvSpPr>
            <a:spLocks noGrp="1"/>
          </p:cNvSpPr>
          <p:nvPr>
            <p:ph type="sldNum" idx="12"/>
          </p:nvPr>
        </p:nvSpPr>
        <p:spPr/>
        <p:txBody>
          <a:bodyPr/>
          <a:lstStyle/>
          <a:p>
            <a:fld id="{611322DE-3F9E-4261-BC4C-C8DBA52F4786}" type="slidenum">
              <a:rPr lang="en-US" smtClean="0"/>
              <a:t>8</a:t>
            </a:fld>
            <a:endParaRPr lang="en-US"/>
          </a:p>
        </p:txBody>
      </p:sp>
      <p:sp>
        <p:nvSpPr>
          <p:cNvPr id="4" name="Title 3">
            <a:extLst>
              <a:ext uri="{FF2B5EF4-FFF2-40B4-BE49-F238E27FC236}">
                <a16:creationId xmlns:a16="http://schemas.microsoft.com/office/drawing/2014/main" id="{84D8714D-3C94-0A75-F4D1-A43FEB4A50D0}"/>
              </a:ext>
            </a:extLst>
          </p:cNvPr>
          <p:cNvSpPr>
            <a:spLocks noGrp="1"/>
          </p:cNvSpPr>
          <p:nvPr>
            <p:ph type="title"/>
          </p:nvPr>
        </p:nvSpPr>
        <p:spPr>
          <a:xfrm>
            <a:off x="825500" y="185738"/>
            <a:ext cx="10882945" cy="414120"/>
          </a:xfrm>
        </p:spPr>
        <p:txBody>
          <a:bodyPr/>
          <a:lstStyle/>
          <a:p>
            <a:r>
              <a:rPr lang="mn-MN" dirty="0">
                <a:solidFill>
                  <a:srgbClr val="FFC000"/>
                </a:solidFill>
              </a:rPr>
              <a:t>1.Хувийн зан чанар, хандлагын чадамжууд</a:t>
            </a:r>
            <a:endParaRPr lang="en-US" dirty="0">
              <a:solidFill>
                <a:srgbClr val="FFC000"/>
              </a:solidFill>
            </a:endParaRPr>
          </a:p>
        </p:txBody>
      </p:sp>
      <p:pic>
        <p:nvPicPr>
          <p:cNvPr id="6" name="Picture 2">
            <a:extLst>
              <a:ext uri="{FF2B5EF4-FFF2-40B4-BE49-F238E27FC236}">
                <a16:creationId xmlns:a16="http://schemas.microsoft.com/office/drawing/2014/main" id="{F4155443-69D0-578A-8CCA-F02ABA486A34}"/>
              </a:ext>
            </a:extLst>
          </p:cNvPr>
          <p:cNvPicPr>
            <a:picLocks noChangeAspect="1"/>
          </p:cNvPicPr>
          <p:nvPr/>
        </p:nvPicPr>
        <p:blipFill>
          <a:blip r:embed="rId2"/>
          <a:srcRect l="4141" t="13865" r="3750" b="8544"/>
          <a:stretch>
            <a:fillRect/>
          </a:stretch>
        </p:blipFill>
        <p:spPr>
          <a:xfrm>
            <a:off x="507091" y="930265"/>
            <a:ext cx="11356473" cy="5336290"/>
          </a:xfrm>
          <a:prstGeom prst="rect">
            <a:avLst/>
          </a:prstGeom>
        </p:spPr>
      </p:pic>
      <p:sp>
        <p:nvSpPr>
          <p:cNvPr id="7" name="TextBox 6">
            <a:extLst>
              <a:ext uri="{FF2B5EF4-FFF2-40B4-BE49-F238E27FC236}">
                <a16:creationId xmlns:a16="http://schemas.microsoft.com/office/drawing/2014/main" id="{87EEBE85-2F21-2532-0469-67CFAEBE1413}"/>
              </a:ext>
            </a:extLst>
          </p:cNvPr>
          <p:cNvSpPr txBox="1"/>
          <p:nvPr/>
        </p:nvSpPr>
        <p:spPr>
          <a:xfrm>
            <a:off x="5429382" y="6289185"/>
            <a:ext cx="6434182" cy="307777"/>
          </a:xfrm>
          <a:prstGeom prst="rect">
            <a:avLst/>
          </a:prstGeom>
          <a:noFill/>
        </p:spPr>
        <p:txBody>
          <a:bodyPr wrap="square" rtlCol="0">
            <a:spAutoFit/>
          </a:bodyPr>
          <a:lstStyle/>
          <a:p>
            <a:pPr algn="r"/>
            <a:r>
              <a:rPr lang="en-US" i="1" u="sng" dirty="0">
                <a:solidFill>
                  <a:srgbClr val="0066B3"/>
                </a:solidFill>
              </a:rPr>
              <a:t>Source: AI generated image</a:t>
            </a:r>
          </a:p>
        </p:txBody>
      </p:sp>
    </p:spTree>
    <p:extLst>
      <p:ext uri="{BB962C8B-B14F-4D97-AF65-F5344CB8AC3E}">
        <p14:creationId xmlns:p14="http://schemas.microsoft.com/office/powerpoint/2010/main" val="32921321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D7069-A0A6-7132-AB94-15F650366A2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163EC56C-9F1D-50C0-0B96-9EBC56FD028E}"/>
              </a:ext>
            </a:extLst>
          </p:cNvPr>
          <p:cNvSpPr>
            <a:spLocks noGrp="1"/>
          </p:cNvSpPr>
          <p:nvPr>
            <p:ph type="title"/>
          </p:nvPr>
        </p:nvSpPr>
        <p:spPr>
          <a:xfrm>
            <a:off x="424543" y="185738"/>
            <a:ext cx="11283902" cy="414120"/>
          </a:xfrm>
        </p:spPr>
        <p:txBody>
          <a:bodyPr/>
          <a:lstStyle/>
          <a:p>
            <a:r>
              <a:rPr lang="mn-MN" i="1" dirty="0"/>
              <a:t>Хувь хүний чадвар</a:t>
            </a:r>
            <a:endParaRPr lang="en-US" i="1" dirty="0"/>
          </a:p>
        </p:txBody>
      </p:sp>
      <p:sp>
        <p:nvSpPr>
          <p:cNvPr id="2" name="Date Placeholder 1">
            <a:extLst>
              <a:ext uri="{FF2B5EF4-FFF2-40B4-BE49-F238E27FC236}">
                <a16:creationId xmlns:a16="http://schemas.microsoft.com/office/drawing/2014/main" id="{E3C70E7F-8B59-13D4-68F0-DA81FD998980}"/>
              </a:ext>
            </a:extLst>
          </p:cNvPr>
          <p:cNvSpPr>
            <a:spLocks noGrp="1"/>
          </p:cNvSpPr>
          <p:nvPr>
            <p:ph type="dt" idx="10"/>
          </p:nvPr>
        </p:nvSpPr>
        <p:spPr/>
        <p:txBody>
          <a:bodyPr/>
          <a:lstStyle/>
          <a:p>
            <a:fld id="{9A8A1988-727F-434E-8B8F-FCCF5CE27E89}" type="datetime1">
              <a:rPr lang="en-US" smtClean="0"/>
              <a:t>3/31/2026</a:t>
            </a:fld>
            <a:endParaRPr lang="en-US"/>
          </a:p>
        </p:txBody>
      </p:sp>
      <p:sp>
        <p:nvSpPr>
          <p:cNvPr id="5" name="Footer Placeholder 4">
            <a:extLst>
              <a:ext uri="{FF2B5EF4-FFF2-40B4-BE49-F238E27FC236}">
                <a16:creationId xmlns:a16="http://schemas.microsoft.com/office/drawing/2014/main" id="{C90C563A-E0EA-9A63-1726-50BDFF053283}"/>
              </a:ext>
            </a:extLst>
          </p:cNvPr>
          <p:cNvSpPr>
            <a:spLocks noGrp="1"/>
          </p:cNvSpPr>
          <p:nvPr>
            <p:ph type="ftr" idx="11"/>
          </p:nvPr>
        </p:nvSpPr>
        <p:spPr/>
        <p:txBody>
          <a:bodyPr/>
          <a:lstStyle/>
          <a:p>
            <a:r>
              <a:rPr lang="en-US"/>
              <a:t>Business analysis and process management</a:t>
            </a:r>
            <a:endParaRPr lang="en-US" dirty="0"/>
          </a:p>
        </p:txBody>
      </p:sp>
      <p:sp>
        <p:nvSpPr>
          <p:cNvPr id="6" name="Slide Number Placeholder 5">
            <a:extLst>
              <a:ext uri="{FF2B5EF4-FFF2-40B4-BE49-F238E27FC236}">
                <a16:creationId xmlns:a16="http://schemas.microsoft.com/office/drawing/2014/main" id="{CDBBA2DC-D198-8D2E-B302-5253110F123A}"/>
              </a:ext>
            </a:extLst>
          </p:cNvPr>
          <p:cNvSpPr>
            <a:spLocks noGrp="1"/>
          </p:cNvSpPr>
          <p:nvPr>
            <p:ph type="sldNum" idx="12"/>
          </p:nvPr>
        </p:nvSpPr>
        <p:spPr/>
        <p:txBody>
          <a:bodyPr/>
          <a:lstStyle/>
          <a:p>
            <a:fld id="{611322DE-3F9E-4261-BC4C-C8DBA52F4786}" type="slidenum">
              <a:rPr lang="en-US" smtClean="0"/>
              <a:t>9</a:t>
            </a:fld>
            <a:endParaRPr lang="en-US"/>
          </a:p>
        </p:txBody>
      </p:sp>
      <p:sp>
        <p:nvSpPr>
          <p:cNvPr id="11" name="TextBox 10">
            <a:extLst>
              <a:ext uri="{FF2B5EF4-FFF2-40B4-BE49-F238E27FC236}">
                <a16:creationId xmlns:a16="http://schemas.microsoft.com/office/drawing/2014/main" id="{D25D441E-EA40-3E1B-9B7A-24E1543158BC}"/>
              </a:ext>
            </a:extLst>
          </p:cNvPr>
          <p:cNvSpPr txBox="1"/>
          <p:nvPr/>
        </p:nvSpPr>
        <p:spPr>
          <a:xfrm>
            <a:off x="8299931" y="6048573"/>
            <a:ext cx="3516085" cy="307777"/>
          </a:xfrm>
          <a:prstGeom prst="rect">
            <a:avLst/>
          </a:prstGeom>
          <a:noFill/>
        </p:spPr>
        <p:txBody>
          <a:bodyPr wrap="square" rtlCol="0">
            <a:spAutoFit/>
          </a:bodyPr>
          <a:lstStyle/>
          <a:p>
            <a:pPr algn="r"/>
            <a:r>
              <a:rPr lang="en-US" i="1" u="sng" dirty="0">
                <a:solidFill>
                  <a:srgbClr val="0066B3"/>
                </a:solidFill>
              </a:rPr>
              <a:t>Source: AI generated image</a:t>
            </a:r>
          </a:p>
        </p:txBody>
      </p:sp>
      <p:pic>
        <p:nvPicPr>
          <p:cNvPr id="12" name="Picture 2">
            <a:extLst>
              <a:ext uri="{FF2B5EF4-FFF2-40B4-BE49-F238E27FC236}">
                <a16:creationId xmlns:a16="http://schemas.microsoft.com/office/drawing/2014/main" id="{C4031EBA-F81A-7D88-FF4C-1F3A144042A7}"/>
              </a:ext>
            </a:extLst>
          </p:cNvPr>
          <p:cNvPicPr>
            <a:picLocks noChangeAspect="1"/>
          </p:cNvPicPr>
          <p:nvPr/>
        </p:nvPicPr>
        <p:blipFill>
          <a:blip r:embed="rId3"/>
          <a:srcRect l="7422" t="22130" b="5020"/>
          <a:stretch>
            <a:fillRect/>
          </a:stretch>
        </p:blipFill>
        <p:spPr>
          <a:xfrm>
            <a:off x="628650" y="965200"/>
            <a:ext cx="11187366" cy="4910667"/>
          </a:xfrm>
          <a:prstGeom prst="rect">
            <a:avLst/>
          </a:prstGeom>
        </p:spPr>
      </p:pic>
    </p:spTree>
    <p:extLst>
      <p:ext uri="{BB962C8B-B14F-4D97-AF65-F5344CB8AC3E}">
        <p14:creationId xmlns:p14="http://schemas.microsoft.com/office/powerpoint/2010/main" val="736071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7B3CF1-FC22-068E-F47D-B5F278F15B7B}"/>
              </a:ext>
            </a:extLst>
          </p:cNvPr>
          <p:cNvSpPr>
            <a:spLocks noGrp="1"/>
          </p:cNvSpPr>
          <p:nvPr>
            <p:ph type="body" idx="1"/>
          </p:nvPr>
        </p:nvSpPr>
        <p:spPr>
          <a:xfrm>
            <a:off x="503035" y="3142570"/>
            <a:ext cx="11185930" cy="3396342"/>
          </a:xfrm>
        </p:spPr>
        <p:txBody>
          <a:bodyPr>
            <a:normAutofit/>
          </a:bodyPr>
          <a:lstStyle/>
          <a:p>
            <a:pPr marL="114300" indent="0">
              <a:lnSpc>
                <a:spcPct val="110000"/>
              </a:lnSpc>
              <a:spcBef>
                <a:spcPts val="0"/>
              </a:spcBef>
              <a:buNone/>
            </a:pPr>
            <a:r>
              <a:rPr lang="mn-MN" sz="2000" dirty="0"/>
              <a:t>Олон талт оролцогч талуудын хооронд мэдээллийг тохиромжтой дамжуулах нь бизнес шинжээчийн өдөр тутмын ажил юм. </a:t>
            </a:r>
          </a:p>
          <a:p>
            <a:pPr marL="114300" indent="0">
              <a:lnSpc>
                <a:spcPct val="110000"/>
              </a:lnSpc>
              <a:spcBef>
                <a:spcPts val="0"/>
              </a:spcBef>
              <a:buNone/>
            </a:pPr>
            <a:r>
              <a:rPr lang="mn-MN" sz="2000" b="1" dirty="0"/>
              <a:t>Үр дүнтэй харилцааны хэрэгслүүд:</a:t>
            </a:r>
            <a:endParaRPr lang="mn-MN" sz="2000" dirty="0"/>
          </a:p>
          <a:p>
            <a:pPr>
              <a:lnSpc>
                <a:spcPct val="110000"/>
              </a:lnSpc>
              <a:spcBef>
                <a:spcPts val="0"/>
              </a:spcBef>
              <a:buFont typeface="Wingdings" panose="05000000000000000000" pitchFamily="2" charset="2"/>
              <a:buChar char="Ø"/>
            </a:pPr>
            <a:r>
              <a:rPr lang="mn-MN" sz="2000" b="1" dirty="0"/>
              <a:t>Идэвхитэй сонсох</a:t>
            </a:r>
            <a:r>
              <a:rPr lang="en-US" sz="2000" dirty="0"/>
              <a:t> </a:t>
            </a:r>
            <a:endParaRPr lang="mn-MN" sz="2000" dirty="0"/>
          </a:p>
          <a:p>
            <a:pPr>
              <a:lnSpc>
                <a:spcPct val="110000"/>
              </a:lnSpc>
              <a:spcBef>
                <a:spcPts val="0"/>
              </a:spcBef>
              <a:buFont typeface="Wingdings" panose="05000000000000000000" pitchFamily="2" charset="2"/>
              <a:buChar char="Ø"/>
            </a:pPr>
            <a:r>
              <a:rPr lang="mn-MN" sz="2000" b="1" dirty="0"/>
              <a:t>Дүрслэл ашиглах</a:t>
            </a:r>
            <a:endParaRPr lang="mn-MN" sz="2000" dirty="0"/>
          </a:p>
          <a:p>
            <a:pPr>
              <a:lnSpc>
                <a:spcPct val="110000"/>
              </a:lnSpc>
              <a:spcBef>
                <a:spcPts val="0"/>
              </a:spcBef>
              <a:buFont typeface="Wingdings" panose="05000000000000000000" pitchFamily="2" charset="2"/>
              <a:buChar char="Ø"/>
            </a:pPr>
            <a:r>
              <a:rPr lang="mn-MN" sz="2000" b="1" dirty="0"/>
              <a:t>Мэргэжлийн бичиг баримт боловсруулах</a:t>
            </a:r>
          </a:p>
          <a:p>
            <a:pPr>
              <a:lnSpc>
                <a:spcPct val="110000"/>
              </a:lnSpc>
              <a:spcBef>
                <a:spcPts val="0"/>
              </a:spcBef>
              <a:buFont typeface="Wingdings" panose="05000000000000000000" pitchFamily="2" charset="2"/>
              <a:buChar char="Ø"/>
            </a:pPr>
            <a:r>
              <a:rPr lang="mn-MN" sz="2000" b="1" dirty="0"/>
              <a:t>Зохицуулах</a:t>
            </a:r>
          </a:p>
          <a:p>
            <a:pPr>
              <a:lnSpc>
                <a:spcPct val="110000"/>
              </a:lnSpc>
              <a:spcBef>
                <a:spcPts val="0"/>
              </a:spcBef>
              <a:buFont typeface="Wingdings" panose="05000000000000000000" pitchFamily="2" charset="2"/>
              <a:buChar char="Ø"/>
            </a:pPr>
            <a:r>
              <a:rPr lang="mn-MN" sz="2000" b="1" dirty="0"/>
              <a:t>Харилцаа тогтоох</a:t>
            </a:r>
          </a:p>
          <a:p>
            <a:pPr>
              <a:lnSpc>
                <a:spcPct val="110000"/>
              </a:lnSpc>
              <a:spcBef>
                <a:spcPts val="0"/>
              </a:spcBef>
              <a:buFont typeface="Wingdings" panose="05000000000000000000" pitchFamily="2" charset="2"/>
              <a:buChar char="Ø"/>
            </a:pPr>
            <a:r>
              <a:rPr lang="mn-MN" sz="2000" b="1" dirty="0"/>
              <a:t>Мэргэжлийн хэллэгээс зайлсхийх</a:t>
            </a:r>
            <a:endParaRPr lang="en-US" sz="2000" dirty="0"/>
          </a:p>
        </p:txBody>
      </p:sp>
      <p:sp>
        <p:nvSpPr>
          <p:cNvPr id="4" name="Date Placeholder 3">
            <a:extLst>
              <a:ext uri="{FF2B5EF4-FFF2-40B4-BE49-F238E27FC236}">
                <a16:creationId xmlns:a16="http://schemas.microsoft.com/office/drawing/2014/main" id="{8160AD5F-5E57-5E70-318F-3321EAEB723C}"/>
              </a:ext>
            </a:extLst>
          </p:cNvPr>
          <p:cNvSpPr>
            <a:spLocks noGrp="1"/>
          </p:cNvSpPr>
          <p:nvPr>
            <p:ph type="dt" idx="10"/>
          </p:nvPr>
        </p:nvSpPr>
        <p:spPr/>
        <p:txBody>
          <a:bodyPr/>
          <a:lstStyle/>
          <a:p>
            <a:fld id="{037B60A4-B1A3-4E9A-B8D6-2A65D04DF093}" type="datetime1">
              <a:rPr lang="en-US" smtClean="0"/>
              <a:t>3/31/2026</a:t>
            </a:fld>
            <a:endParaRPr lang="en-US"/>
          </a:p>
        </p:txBody>
      </p:sp>
      <p:sp>
        <p:nvSpPr>
          <p:cNvPr id="5" name="Footer Placeholder 4">
            <a:extLst>
              <a:ext uri="{FF2B5EF4-FFF2-40B4-BE49-F238E27FC236}">
                <a16:creationId xmlns:a16="http://schemas.microsoft.com/office/drawing/2014/main" id="{296021F2-3EDD-61E9-844B-891C1E4A61A6}"/>
              </a:ext>
            </a:extLst>
          </p:cNvPr>
          <p:cNvSpPr>
            <a:spLocks noGrp="1"/>
          </p:cNvSpPr>
          <p:nvPr>
            <p:ph type="ftr" idx="11"/>
          </p:nvPr>
        </p:nvSpPr>
        <p:spPr/>
        <p:txBody>
          <a:bodyPr/>
          <a:lstStyle/>
          <a:p>
            <a:r>
              <a:rPr lang="en-US"/>
              <a:t>Business analysis and process management</a:t>
            </a:r>
            <a:endParaRPr lang="en-US" dirty="0"/>
          </a:p>
        </p:txBody>
      </p:sp>
      <p:sp>
        <p:nvSpPr>
          <p:cNvPr id="2" name="Title 1">
            <a:extLst>
              <a:ext uri="{FF2B5EF4-FFF2-40B4-BE49-F238E27FC236}">
                <a16:creationId xmlns:a16="http://schemas.microsoft.com/office/drawing/2014/main" id="{30E80F9C-356B-E1A1-BDAE-2DA6A6C5B8CB}"/>
              </a:ext>
            </a:extLst>
          </p:cNvPr>
          <p:cNvSpPr>
            <a:spLocks noGrp="1"/>
          </p:cNvSpPr>
          <p:nvPr>
            <p:ph type="title"/>
          </p:nvPr>
        </p:nvSpPr>
        <p:spPr>
          <a:xfrm>
            <a:off x="522515" y="185738"/>
            <a:ext cx="11185930" cy="414120"/>
          </a:xfrm>
        </p:spPr>
        <p:txBody>
          <a:bodyPr/>
          <a:lstStyle/>
          <a:p>
            <a:r>
              <a:rPr lang="mn-MN" i="1" dirty="0"/>
              <a:t> Харилцааны чадвар</a:t>
            </a:r>
            <a:endParaRPr lang="en-US" i="1" dirty="0"/>
          </a:p>
        </p:txBody>
      </p:sp>
      <p:sp>
        <p:nvSpPr>
          <p:cNvPr id="6" name="Slide Number Placeholder 5">
            <a:extLst>
              <a:ext uri="{FF2B5EF4-FFF2-40B4-BE49-F238E27FC236}">
                <a16:creationId xmlns:a16="http://schemas.microsoft.com/office/drawing/2014/main" id="{D00CE404-BF8D-2A74-35EC-14174120B62D}"/>
              </a:ext>
            </a:extLst>
          </p:cNvPr>
          <p:cNvSpPr>
            <a:spLocks noGrp="1"/>
          </p:cNvSpPr>
          <p:nvPr>
            <p:ph type="sldNum" idx="12"/>
          </p:nvPr>
        </p:nvSpPr>
        <p:spPr/>
        <p:txBody>
          <a:bodyPr/>
          <a:lstStyle/>
          <a:p>
            <a:fld id="{611322DE-3F9E-4261-BC4C-C8DBA52F4786}" type="slidenum">
              <a:rPr lang="en-US" smtClean="0"/>
              <a:t>10</a:t>
            </a:fld>
            <a:endParaRPr lang="en-US"/>
          </a:p>
        </p:txBody>
      </p:sp>
      <p:pic>
        <p:nvPicPr>
          <p:cNvPr id="10" name="Picture 9">
            <a:extLst>
              <a:ext uri="{FF2B5EF4-FFF2-40B4-BE49-F238E27FC236}">
                <a16:creationId xmlns:a16="http://schemas.microsoft.com/office/drawing/2014/main" id="{D444938D-B786-01BE-F7BE-8925B1FE8936}"/>
              </a:ext>
            </a:extLst>
          </p:cNvPr>
          <p:cNvPicPr>
            <a:picLocks noChangeAspect="1"/>
          </p:cNvPicPr>
          <p:nvPr/>
        </p:nvPicPr>
        <p:blipFill>
          <a:blip r:embed="rId3">
            <a:extLst>
              <a:ext uri="{28A0092B-C50C-407E-A947-70E740481C1C}">
                <a14:useLocalDpi xmlns:a14="http://schemas.microsoft.com/office/drawing/2010/main" val="0"/>
              </a:ext>
            </a:extLst>
          </a:blip>
          <a:srcRect t="24770"/>
          <a:stretch>
            <a:fillRect/>
          </a:stretch>
        </p:blipFill>
        <p:spPr>
          <a:xfrm>
            <a:off x="522515" y="887638"/>
            <a:ext cx="11185929" cy="1873505"/>
          </a:xfrm>
          <a:prstGeom prst="rect">
            <a:avLst/>
          </a:prstGeom>
        </p:spPr>
      </p:pic>
      <p:sp>
        <p:nvSpPr>
          <p:cNvPr id="11" name="TextBox 10">
            <a:extLst>
              <a:ext uri="{FF2B5EF4-FFF2-40B4-BE49-F238E27FC236}">
                <a16:creationId xmlns:a16="http://schemas.microsoft.com/office/drawing/2014/main" id="{714940D9-75A5-BCF2-9C1C-B4E59AFAAE01}"/>
              </a:ext>
            </a:extLst>
          </p:cNvPr>
          <p:cNvSpPr txBox="1"/>
          <p:nvPr/>
        </p:nvSpPr>
        <p:spPr>
          <a:xfrm>
            <a:off x="5235303" y="2738663"/>
            <a:ext cx="6434182" cy="307777"/>
          </a:xfrm>
          <a:prstGeom prst="rect">
            <a:avLst/>
          </a:prstGeom>
          <a:noFill/>
        </p:spPr>
        <p:txBody>
          <a:bodyPr wrap="square" rtlCol="0">
            <a:spAutoFit/>
          </a:bodyPr>
          <a:lstStyle/>
          <a:p>
            <a:pPr algn="r"/>
            <a:r>
              <a:rPr lang="en-US" i="1" u="sng" dirty="0">
                <a:solidFill>
                  <a:srgbClr val="0066B3"/>
                </a:solidFill>
              </a:rPr>
              <a:t>Source: AI generated image</a:t>
            </a:r>
          </a:p>
        </p:txBody>
      </p:sp>
    </p:spTree>
    <p:extLst>
      <p:ext uri="{BB962C8B-B14F-4D97-AF65-F5344CB8AC3E}">
        <p14:creationId xmlns:p14="http://schemas.microsoft.com/office/powerpoint/2010/main" val="8274009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323511B-C5F0-7F7D-3D2B-0127929E187D}"/>
              </a:ext>
            </a:extLst>
          </p:cNvPr>
          <p:cNvSpPr>
            <a:spLocks noGrp="1"/>
          </p:cNvSpPr>
          <p:nvPr>
            <p:ph type="body" idx="1"/>
          </p:nvPr>
        </p:nvSpPr>
        <p:spPr>
          <a:xfrm>
            <a:off x="166977" y="1043093"/>
            <a:ext cx="5929023" cy="5133870"/>
          </a:xfrm>
          <a:solidFill>
            <a:schemeClr val="accent2">
              <a:lumMod val="20000"/>
              <a:lumOff val="80000"/>
            </a:schemeClr>
          </a:solidFill>
        </p:spPr>
        <p:txBody>
          <a:bodyPr/>
          <a:lstStyle/>
          <a:p>
            <a:pPr marL="114300" indent="0">
              <a:buNone/>
            </a:pPr>
            <a:r>
              <a:rPr lang="mn-MN" dirty="0"/>
              <a:t>Та нэгэн томоохон компанийн худалдан авалтын процессыг шинэчлэх төсөл дээр ажиллаж байна. Гэтэл гол мэдээлэл өгөх ёстой менежер тантай уулзахаас цааргалж, "Бид 20 жил ингэж ажиллаж ирсэн, ямар ч асуудал алга. Та нарын шинэ систем зүгээр л ажил удах байх" гэсэн хандлага гаргажээ.</a:t>
            </a:r>
            <a:endParaRPr lang="en-US" dirty="0"/>
          </a:p>
        </p:txBody>
      </p:sp>
      <p:sp>
        <p:nvSpPr>
          <p:cNvPr id="5" name="Text Placeholder 4">
            <a:extLst>
              <a:ext uri="{FF2B5EF4-FFF2-40B4-BE49-F238E27FC236}">
                <a16:creationId xmlns:a16="http://schemas.microsoft.com/office/drawing/2014/main" id="{9091D5E4-F7FA-0671-EAAB-AC03A9BF6C73}"/>
              </a:ext>
            </a:extLst>
          </p:cNvPr>
          <p:cNvSpPr>
            <a:spLocks noGrp="1"/>
          </p:cNvSpPr>
          <p:nvPr>
            <p:ph type="body" idx="2"/>
          </p:nvPr>
        </p:nvSpPr>
        <p:spPr>
          <a:solidFill>
            <a:schemeClr val="accent6">
              <a:lumMod val="20000"/>
              <a:lumOff val="80000"/>
            </a:schemeClr>
          </a:solidFill>
        </p:spPr>
        <p:txBody>
          <a:bodyPr>
            <a:normAutofit/>
          </a:bodyPr>
          <a:lstStyle/>
          <a:p>
            <a:r>
              <a:rPr lang="mn-MN" sz="2400" dirty="0"/>
              <a:t>Та тэр менежертэй итгэлцэл тогтоохын тулд яриагаа хэрхэн эхлүүлэх вэ? </a:t>
            </a:r>
            <a:endParaRPr lang="en-US" sz="2400" dirty="0"/>
          </a:p>
          <a:p>
            <a:r>
              <a:rPr lang="mn-MN" sz="2400" dirty="0"/>
              <a:t>Түүний эсэргүүцлийг ямар техник ашиглан хэрхэн зөөлрүүлэх вэ?</a:t>
            </a:r>
            <a:endParaRPr lang="en-US" sz="2400" dirty="0"/>
          </a:p>
          <a:p>
            <a:r>
              <a:rPr lang="mn-MN" sz="2400" dirty="0"/>
              <a:t>Түүнд техникийн нэр томьёо ашиглахгүйгээр өөрчлөлтийн ашиг тусыг хэрхэн тайлбарлах вэ?</a:t>
            </a:r>
            <a:endParaRPr lang="en-US" sz="2400" dirty="0"/>
          </a:p>
        </p:txBody>
      </p:sp>
      <p:sp>
        <p:nvSpPr>
          <p:cNvPr id="3" name="Title 2">
            <a:extLst>
              <a:ext uri="{FF2B5EF4-FFF2-40B4-BE49-F238E27FC236}">
                <a16:creationId xmlns:a16="http://schemas.microsoft.com/office/drawing/2014/main" id="{FD95A0A1-2684-B321-35D1-51F1489F7E85}"/>
              </a:ext>
            </a:extLst>
          </p:cNvPr>
          <p:cNvSpPr>
            <a:spLocks noGrp="1"/>
          </p:cNvSpPr>
          <p:nvPr>
            <p:ph type="title"/>
          </p:nvPr>
        </p:nvSpPr>
        <p:spPr>
          <a:xfrm>
            <a:off x="355600" y="185738"/>
            <a:ext cx="11352845" cy="414120"/>
          </a:xfrm>
        </p:spPr>
        <p:txBody>
          <a:bodyPr/>
          <a:lstStyle/>
          <a:p>
            <a:r>
              <a:rPr lang="mn-MN" sz="3200" dirty="0">
                <a:solidFill>
                  <a:schemeClr val="accent6">
                    <a:lumMod val="40000"/>
                    <a:lumOff val="60000"/>
                  </a:schemeClr>
                </a:solidFill>
              </a:rPr>
              <a:t>Дасгал 1: "Мөс хагалах" харилцааны сорил</a:t>
            </a:r>
            <a:endParaRPr lang="en-US" sz="3200" dirty="0">
              <a:solidFill>
                <a:schemeClr val="accent6">
                  <a:lumMod val="40000"/>
                  <a:lumOff val="60000"/>
                </a:schemeClr>
              </a:solidFill>
            </a:endParaRPr>
          </a:p>
        </p:txBody>
      </p:sp>
      <p:sp>
        <p:nvSpPr>
          <p:cNvPr id="2" name="Date Placeholder 1">
            <a:extLst>
              <a:ext uri="{FF2B5EF4-FFF2-40B4-BE49-F238E27FC236}">
                <a16:creationId xmlns:a16="http://schemas.microsoft.com/office/drawing/2014/main" id="{5C36263B-75FD-D5F8-E765-519B13A560BA}"/>
              </a:ext>
            </a:extLst>
          </p:cNvPr>
          <p:cNvSpPr>
            <a:spLocks noGrp="1"/>
          </p:cNvSpPr>
          <p:nvPr>
            <p:ph type="dt" idx="10"/>
          </p:nvPr>
        </p:nvSpPr>
        <p:spPr/>
        <p:txBody>
          <a:bodyPr/>
          <a:lstStyle/>
          <a:p>
            <a:fld id="{B6C659D3-5B97-4106-8ADD-77851710BFB9}" type="datetime1">
              <a:rPr lang="en-US" smtClean="0"/>
              <a:t>3/31/2026</a:t>
            </a:fld>
            <a:endParaRPr lang="en-US"/>
          </a:p>
        </p:txBody>
      </p:sp>
      <p:sp>
        <p:nvSpPr>
          <p:cNvPr id="6" name="Footer Placeholder 5">
            <a:extLst>
              <a:ext uri="{FF2B5EF4-FFF2-40B4-BE49-F238E27FC236}">
                <a16:creationId xmlns:a16="http://schemas.microsoft.com/office/drawing/2014/main" id="{D27CFEC1-5C59-EC80-05F8-2182B8664E93}"/>
              </a:ext>
            </a:extLst>
          </p:cNvPr>
          <p:cNvSpPr>
            <a:spLocks noGrp="1"/>
          </p:cNvSpPr>
          <p:nvPr>
            <p:ph type="ftr" idx="11"/>
          </p:nvPr>
        </p:nvSpPr>
        <p:spPr/>
        <p:txBody>
          <a:bodyPr/>
          <a:lstStyle/>
          <a:p>
            <a:r>
              <a:rPr lang="en-US"/>
              <a:t>Business analysis and process management</a:t>
            </a:r>
            <a:endParaRPr lang="en-US" dirty="0"/>
          </a:p>
        </p:txBody>
      </p:sp>
      <p:sp>
        <p:nvSpPr>
          <p:cNvPr id="7" name="Slide Number Placeholder 6">
            <a:extLst>
              <a:ext uri="{FF2B5EF4-FFF2-40B4-BE49-F238E27FC236}">
                <a16:creationId xmlns:a16="http://schemas.microsoft.com/office/drawing/2014/main" id="{32537D21-0D7B-7F8F-CFEE-944F8945E2C1}"/>
              </a:ext>
            </a:extLst>
          </p:cNvPr>
          <p:cNvSpPr>
            <a:spLocks noGrp="1"/>
          </p:cNvSpPr>
          <p:nvPr>
            <p:ph type="sldNum" idx="12"/>
          </p:nvPr>
        </p:nvSpPr>
        <p:spPr/>
        <p:txBody>
          <a:bodyPr/>
          <a:lstStyle/>
          <a:p>
            <a:fld id="{611322DE-3F9E-4261-BC4C-C8DBA52F4786}" type="slidenum">
              <a:rPr lang="en-US" smtClean="0"/>
              <a:t>11</a:t>
            </a:fld>
            <a:endParaRPr lang="en-US"/>
          </a:p>
        </p:txBody>
      </p:sp>
    </p:spTree>
    <p:extLst>
      <p:ext uri="{BB962C8B-B14F-4D97-AF65-F5344CB8AC3E}">
        <p14:creationId xmlns:p14="http://schemas.microsoft.com/office/powerpoint/2010/main" val="1526971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B77F0B90-A147-8025-9903-45095A0494D1}"/>
              </a:ext>
            </a:extLst>
          </p:cNvPr>
          <p:cNvSpPr>
            <a:spLocks noGrp="1"/>
          </p:cNvSpPr>
          <p:nvPr>
            <p:ph type="body" idx="1"/>
          </p:nvPr>
        </p:nvSpPr>
        <p:spPr>
          <a:xfrm>
            <a:off x="6310993" y="1135688"/>
            <a:ext cx="5671457" cy="2554545"/>
          </a:xfrm>
          <a:solidFill>
            <a:schemeClr val="bg2">
              <a:lumMod val="20000"/>
              <a:lumOff val="80000"/>
            </a:schemeClr>
          </a:solidFill>
        </p:spPr>
        <p:txBody>
          <a:bodyPr>
            <a:normAutofit fontScale="92500"/>
          </a:bodyPr>
          <a:lstStyle/>
          <a:p>
            <a:pPr marL="0" lvl="0" indent="0" eaLnBrk="0" fontAlgn="base" hangingPunct="0">
              <a:lnSpc>
                <a:spcPct val="100000"/>
              </a:lnSpc>
              <a:spcBef>
                <a:spcPct val="0"/>
              </a:spcBef>
              <a:spcAft>
                <a:spcPct val="0"/>
              </a:spcAft>
              <a:buClrTx/>
              <a:buSzTx/>
              <a:buNone/>
            </a:pPr>
            <a:r>
              <a:rPr lang="en-US" altLang="en-US" sz="2000" dirty="0" err="1">
                <a:solidFill>
                  <a:schemeClr val="tx1"/>
                </a:solidFill>
                <a:latin typeface="+mn-lt"/>
              </a:rPr>
              <a:t>Шинжээчийн</a:t>
            </a:r>
            <a:r>
              <a:rPr lang="en-US" altLang="en-US" sz="2000" dirty="0">
                <a:solidFill>
                  <a:schemeClr val="tx1"/>
                </a:solidFill>
                <a:latin typeface="+mn-lt"/>
              </a:rPr>
              <a:t> </a:t>
            </a:r>
            <a:r>
              <a:rPr lang="en-US" altLang="en-US" sz="2000" dirty="0" err="1">
                <a:solidFill>
                  <a:schemeClr val="tx1"/>
                </a:solidFill>
                <a:latin typeface="+mn-lt"/>
              </a:rPr>
              <a:t>гаргасан</a:t>
            </a:r>
            <a:r>
              <a:rPr lang="en-US" altLang="en-US" sz="2000" dirty="0">
                <a:solidFill>
                  <a:schemeClr val="tx1"/>
                </a:solidFill>
                <a:latin typeface="+mn-lt"/>
              </a:rPr>
              <a:t> </a:t>
            </a:r>
            <a:r>
              <a:rPr lang="en-US" altLang="en-US" sz="2000" dirty="0" err="1">
                <a:solidFill>
                  <a:schemeClr val="tx1"/>
                </a:solidFill>
                <a:latin typeface="+mn-lt"/>
              </a:rPr>
              <a:t>дүгнэлт</a:t>
            </a:r>
            <a:r>
              <a:rPr lang="en-US" altLang="en-US" sz="2000" dirty="0">
                <a:solidFill>
                  <a:schemeClr val="tx1"/>
                </a:solidFill>
                <a:latin typeface="+mn-lt"/>
              </a:rPr>
              <a:t> </a:t>
            </a:r>
            <a:r>
              <a:rPr lang="en-US" altLang="en-US" sz="2000" dirty="0" err="1">
                <a:solidFill>
                  <a:schemeClr val="tx1"/>
                </a:solidFill>
                <a:latin typeface="+mn-lt"/>
              </a:rPr>
              <a:t>бусдын</a:t>
            </a:r>
            <a:r>
              <a:rPr lang="en-US" altLang="en-US" sz="2000" dirty="0">
                <a:solidFill>
                  <a:schemeClr val="tx1"/>
                </a:solidFill>
                <a:latin typeface="+mn-lt"/>
              </a:rPr>
              <a:t> </a:t>
            </a:r>
            <a:r>
              <a:rPr lang="en-US" altLang="en-US" sz="2000" dirty="0" err="1">
                <a:solidFill>
                  <a:schemeClr val="tx1"/>
                </a:solidFill>
                <a:latin typeface="+mn-lt"/>
              </a:rPr>
              <a:t>өмнөх</a:t>
            </a:r>
            <a:r>
              <a:rPr lang="en-US" altLang="en-US" sz="2000" dirty="0">
                <a:solidFill>
                  <a:schemeClr val="tx1"/>
                </a:solidFill>
                <a:latin typeface="+mn-lt"/>
              </a:rPr>
              <a:t> </a:t>
            </a:r>
            <a:r>
              <a:rPr lang="en-US" altLang="en-US" sz="2000" dirty="0" err="1">
                <a:solidFill>
                  <a:schemeClr val="tx1"/>
                </a:solidFill>
                <a:latin typeface="+mn-lt"/>
              </a:rPr>
              <a:t>төсөөлөлтэй</a:t>
            </a:r>
            <a:r>
              <a:rPr lang="en-US" altLang="en-US" sz="2000" dirty="0">
                <a:solidFill>
                  <a:schemeClr val="tx1"/>
                </a:solidFill>
                <a:latin typeface="+mn-lt"/>
              </a:rPr>
              <a:t> </a:t>
            </a:r>
            <a:r>
              <a:rPr lang="en-US" altLang="en-US" sz="2000" dirty="0" err="1">
                <a:solidFill>
                  <a:schemeClr val="tx1"/>
                </a:solidFill>
                <a:latin typeface="+mn-lt"/>
              </a:rPr>
              <a:t>зөрчилдөх</a:t>
            </a:r>
            <a:r>
              <a:rPr lang="en-US" altLang="en-US" sz="2000" dirty="0">
                <a:solidFill>
                  <a:schemeClr val="tx1"/>
                </a:solidFill>
                <a:latin typeface="+mn-lt"/>
              </a:rPr>
              <a:t> </a:t>
            </a:r>
            <a:r>
              <a:rPr lang="en-US" altLang="en-US" sz="2000" dirty="0" err="1">
                <a:solidFill>
                  <a:schemeClr val="tx1"/>
                </a:solidFill>
                <a:latin typeface="+mn-lt"/>
              </a:rPr>
              <a:t>тохиолдол</a:t>
            </a:r>
            <a:r>
              <a:rPr lang="en-US" altLang="en-US" sz="2000" dirty="0">
                <a:solidFill>
                  <a:schemeClr val="tx1"/>
                </a:solidFill>
                <a:latin typeface="+mn-lt"/>
              </a:rPr>
              <a:t> </a:t>
            </a:r>
            <a:r>
              <a:rPr lang="en-US" altLang="en-US" sz="2000" dirty="0" err="1">
                <a:solidFill>
                  <a:schemeClr val="tx1"/>
                </a:solidFill>
                <a:latin typeface="+mn-lt"/>
              </a:rPr>
              <a:t>гардаг</a:t>
            </a:r>
            <a:r>
              <a:rPr lang="en-US" altLang="en-US" sz="2000" dirty="0">
                <a:solidFill>
                  <a:schemeClr val="tx1"/>
                </a:solidFill>
                <a:latin typeface="+mn-lt"/>
              </a:rPr>
              <a:t>. </a:t>
            </a:r>
            <a:r>
              <a:rPr lang="en-US" altLang="en-US" sz="2000" dirty="0" err="1">
                <a:solidFill>
                  <a:schemeClr val="tx1"/>
                </a:solidFill>
                <a:latin typeface="+mn-lt"/>
              </a:rPr>
              <a:t>Энэ</a:t>
            </a:r>
            <a:r>
              <a:rPr lang="en-US" altLang="en-US" sz="2000" dirty="0">
                <a:solidFill>
                  <a:schemeClr val="tx1"/>
                </a:solidFill>
                <a:latin typeface="+mn-lt"/>
              </a:rPr>
              <a:t> </a:t>
            </a:r>
            <a:r>
              <a:rPr lang="en-US" altLang="en-US" sz="2000" dirty="0" err="1">
                <a:solidFill>
                  <a:schemeClr val="tx1"/>
                </a:solidFill>
                <a:latin typeface="+mn-lt"/>
              </a:rPr>
              <a:t>үед</a:t>
            </a:r>
            <a:r>
              <a:rPr lang="en-US" altLang="en-US" sz="2000" dirty="0">
                <a:solidFill>
                  <a:schemeClr val="tx1"/>
                </a:solidFill>
                <a:latin typeface="+mn-lt"/>
              </a:rPr>
              <a:t> </a:t>
            </a:r>
            <a:r>
              <a:rPr lang="en-US" altLang="en-US" sz="2000" dirty="0" err="1">
                <a:solidFill>
                  <a:schemeClr val="tx1"/>
                </a:solidFill>
                <a:latin typeface="+mn-lt"/>
              </a:rPr>
              <a:t>шийдвэр</a:t>
            </a:r>
            <a:r>
              <a:rPr lang="en-US" altLang="en-US" sz="2000" dirty="0">
                <a:solidFill>
                  <a:schemeClr val="tx1"/>
                </a:solidFill>
                <a:latin typeface="+mn-lt"/>
              </a:rPr>
              <a:t> </a:t>
            </a:r>
            <a:r>
              <a:rPr lang="en-US" altLang="en-US" sz="2000" dirty="0" err="1">
                <a:solidFill>
                  <a:schemeClr val="tx1"/>
                </a:solidFill>
                <a:latin typeface="+mn-lt"/>
              </a:rPr>
              <a:t>гаргагчдад</a:t>
            </a:r>
            <a:r>
              <a:rPr lang="en-US" altLang="en-US" sz="2000" dirty="0">
                <a:solidFill>
                  <a:schemeClr val="tx1"/>
                </a:solidFill>
                <a:latin typeface="+mn-lt"/>
              </a:rPr>
              <a:t> </a:t>
            </a:r>
            <a:r>
              <a:rPr lang="en-US" altLang="en-US" sz="2000" dirty="0" err="1">
                <a:solidFill>
                  <a:schemeClr val="tx1"/>
                </a:solidFill>
                <a:latin typeface="+mn-lt"/>
              </a:rPr>
              <a:t>нөлөөлөх</a:t>
            </a:r>
            <a:r>
              <a:rPr lang="en-US" altLang="en-US" sz="2000" dirty="0">
                <a:solidFill>
                  <a:schemeClr val="tx1"/>
                </a:solidFill>
                <a:latin typeface="+mn-lt"/>
              </a:rPr>
              <a:t>, </a:t>
            </a:r>
            <a:r>
              <a:rPr lang="en-US" altLang="en-US" sz="2000" dirty="0" err="1">
                <a:solidFill>
                  <a:schemeClr val="tx1"/>
                </a:solidFill>
                <a:latin typeface="+mn-lt"/>
              </a:rPr>
              <a:t>тэднийг</a:t>
            </a:r>
            <a:r>
              <a:rPr lang="en-US" altLang="en-US" sz="2000" dirty="0">
                <a:solidFill>
                  <a:schemeClr val="tx1"/>
                </a:solidFill>
                <a:latin typeface="+mn-lt"/>
              </a:rPr>
              <a:t> </a:t>
            </a:r>
            <a:r>
              <a:rPr lang="en-US" altLang="en-US" sz="2000" dirty="0" err="1">
                <a:solidFill>
                  <a:schemeClr val="tx1"/>
                </a:solidFill>
                <a:latin typeface="+mn-lt"/>
              </a:rPr>
              <a:t>ятгах</a:t>
            </a:r>
            <a:r>
              <a:rPr lang="en-US" altLang="en-US" sz="2000" dirty="0">
                <a:solidFill>
                  <a:schemeClr val="tx1"/>
                </a:solidFill>
                <a:latin typeface="+mn-lt"/>
              </a:rPr>
              <a:t> </a:t>
            </a:r>
            <a:r>
              <a:rPr lang="en-US" altLang="en-US" sz="2000" dirty="0" err="1">
                <a:solidFill>
                  <a:schemeClr val="tx1"/>
                </a:solidFill>
                <a:latin typeface="+mn-lt"/>
              </a:rPr>
              <a:t>чадвар</a:t>
            </a:r>
            <a:r>
              <a:rPr lang="en-US" altLang="en-US" sz="2000" dirty="0">
                <a:solidFill>
                  <a:schemeClr val="tx1"/>
                </a:solidFill>
                <a:latin typeface="+mn-lt"/>
              </a:rPr>
              <a:t> </a:t>
            </a:r>
            <a:r>
              <a:rPr lang="en-US" altLang="en-US" sz="2000" dirty="0" err="1">
                <a:solidFill>
                  <a:schemeClr val="tx1"/>
                </a:solidFill>
                <a:latin typeface="+mn-lt"/>
              </a:rPr>
              <a:t>шаардлагатай</a:t>
            </a:r>
            <a:r>
              <a:rPr lang="en-US" altLang="en-US" sz="2000" dirty="0">
                <a:solidFill>
                  <a:schemeClr val="tx1"/>
                </a:solidFill>
                <a:latin typeface="+mn-lt"/>
              </a:rPr>
              <a:t>. </a:t>
            </a:r>
            <a:r>
              <a:rPr lang="en-US" altLang="en-US" sz="2000" dirty="0" err="1">
                <a:solidFill>
                  <a:schemeClr val="tx1"/>
                </a:solidFill>
                <a:latin typeface="+mn-lt"/>
              </a:rPr>
              <a:t>Үүний</a:t>
            </a:r>
            <a:r>
              <a:rPr lang="en-US" altLang="en-US" sz="2000" dirty="0">
                <a:solidFill>
                  <a:schemeClr val="tx1"/>
                </a:solidFill>
                <a:latin typeface="+mn-lt"/>
              </a:rPr>
              <a:t> </a:t>
            </a:r>
            <a:r>
              <a:rPr lang="en-US" altLang="en-US" sz="2000" dirty="0" err="1">
                <a:solidFill>
                  <a:schemeClr val="tx1"/>
                </a:solidFill>
                <a:latin typeface="+mn-lt"/>
              </a:rPr>
              <a:t>тулд</a:t>
            </a:r>
            <a:r>
              <a:rPr lang="en-US" altLang="en-US" sz="2000" dirty="0">
                <a:solidFill>
                  <a:schemeClr val="tx1"/>
                </a:solidFill>
                <a:latin typeface="+mn-lt"/>
              </a:rPr>
              <a:t>:</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2000" dirty="0" err="1">
                <a:solidFill>
                  <a:srgbClr val="303030"/>
                </a:solidFill>
                <a:latin typeface="+mn-lt"/>
              </a:rPr>
              <a:t>Оролцогч</a:t>
            </a:r>
            <a:r>
              <a:rPr lang="en-US" altLang="en-US" sz="2000" dirty="0">
                <a:solidFill>
                  <a:srgbClr val="303030"/>
                </a:solidFill>
                <a:latin typeface="+mn-lt"/>
              </a:rPr>
              <a:t> </a:t>
            </a:r>
            <a:r>
              <a:rPr lang="en-US" altLang="en-US" sz="2000" dirty="0" err="1">
                <a:solidFill>
                  <a:srgbClr val="303030"/>
                </a:solidFill>
                <a:latin typeface="+mn-lt"/>
              </a:rPr>
              <a:t>талуудын</a:t>
            </a:r>
            <a:r>
              <a:rPr lang="en-US" altLang="en-US" sz="2000" dirty="0">
                <a:solidFill>
                  <a:srgbClr val="303030"/>
                </a:solidFill>
                <a:latin typeface="+mn-lt"/>
              </a:rPr>
              <a:t> </a:t>
            </a:r>
            <a:r>
              <a:rPr lang="en-US" altLang="en-US" sz="2000" dirty="0" err="1">
                <a:solidFill>
                  <a:srgbClr val="303030"/>
                </a:solidFill>
                <a:latin typeface="+mn-lt"/>
              </a:rPr>
              <a:t>эрх</a:t>
            </a:r>
            <a:r>
              <a:rPr lang="en-US" altLang="en-US" sz="2000" dirty="0">
                <a:solidFill>
                  <a:srgbClr val="303030"/>
                </a:solidFill>
                <a:latin typeface="+mn-lt"/>
              </a:rPr>
              <a:t> </a:t>
            </a:r>
            <a:r>
              <a:rPr lang="en-US" altLang="en-US" sz="2000" dirty="0" err="1">
                <a:solidFill>
                  <a:srgbClr val="303030"/>
                </a:solidFill>
                <a:latin typeface="+mn-lt"/>
              </a:rPr>
              <a:t>мэдлийн</a:t>
            </a:r>
            <a:r>
              <a:rPr lang="en-US" altLang="en-US" sz="2000" dirty="0">
                <a:solidFill>
                  <a:srgbClr val="303030"/>
                </a:solidFill>
                <a:latin typeface="+mn-lt"/>
              </a:rPr>
              <a:t> </a:t>
            </a:r>
            <a:r>
              <a:rPr lang="en-US" altLang="en-US" sz="2000" dirty="0" err="1">
                <a:solidFill>
                  <a:srgbClr val="303030"/>
                </a:solidFill>
                <a:latin typeface="+mn-lt"/>
              </a:rPr>
              <a:t>түвшинг</a:t>
            </a:r>
            <a:r>
              <a:rPr lang="en-US" altLang="en-US" sz="2000" dirty="0">
                <a:solidFill>
                  <a:srgbClr val="303030"/>
                </a:solidFill>
                <a:latin typeface="+mn-lt"/>
              </a:rPr>
              <a:t> </a:t>
            </a:r>
            <a:r>
              <a:rPr lang="en-US" altLang="en-US" sz="2000" dirty="0" err="1">
                <a:solidFill>
                  <a:srgbClr val="303030"/>
                </a:solidFill>
                <a:latin typeface="+mn-lt"/>
              </a:rPr>
              <a:t>ойлгох</a:t>
            </a:r>
            <a:r>
              <a:rPr lang="en-US" altLang="en-US" sz="2000" dirty="0">
                <a:solidFill>
                  <a:srgbClr val="303030"/>
                </a:solidFill>
                <a:latin typeface="+mn-lt"/>
              </a:rPr>
              <a:t>.</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2000" dirty="0" err="1">
                <a:solidFill>
                  <a:srgbClr val="303030"/>
                </a:solidFill>
                <a:latin typeface="+mn-lt"/>
              </a:rPr>
              <a:t>Тухайн</a:t>
            </a:r>
            <a:r>
              <a:rPr lang="en-US" altLang="en-US" sz="2000" dirty="0">
                <a:solidFill>
                  <a:srgbClr val="303030"/>
                </a:solidFill>
                <a:latin typeface="+mn-lt"/>
              </a:rPr>
              <a:t> </a:t>
            </a:r>
            <a:r>
              <a:rPr lang="en-US" altLang="en-US" sz="2000" dirty="0" err="1">
                <a:solidFill>
                  <a:srgbClr val="303030"/>
                </a:solidFill>
                <a:latin typeface="+mn-lt"/>
              </a:rPr>
              <a:t>хүний</a:t>
            </a:r>
            <a:r>
              <a:rPr lang="en-US" altLang="en-US" sz="2000" dirty="0">
                <a:solidFill>
                  <a:srgbClr val="303030"/>
                </a:solidFill>
                <a:latin typeface="+mn-lt"/>
              </a:rPr>
              <a:t> </a:t>
            </a:r>
            <a:r>
              <a:rPr lang="en-US" altLang="en-US" sz="2000" dirty="0" err="1">
                <a:solidFill>
                  <a:srgbClr val="303030"/>
                </a:solidFill>
                <a:latin typeface="+mn-lt"/>
              </a:rPr>
              <a:t>харилцааны</a:t>
            </a:r>
            <a:r>
              <a:rPr lang="en-US" altLang="en-US" sz="2000" dirty="0">
                <a:solidFill>
                  <a:srgbClr val="303030"/>
                </a:solidFill>
                <a:latin typeface="+mn-lt"/>
              </a:rPr>
              <a:t> </a:t>
            </a:r>
            <a:r>
              <a:rPr lang="en-US" altLang="en-US" sz="2000" dirty="0" err="1">
                <a:solidFill>
                  <a:srgbClr val="303030"/>
                </a:solidFill>
                <a:latin typeface="+mn-lt"/>
              </a:rPr>
              <a:t>хэв</a:t>
            </a:r>
            <a:r>
              <a:rPr lang="en-US" altLang="en-US" sz="2000" dirty="0">
                <a:solidFill>
                  <a:srgbClr val="303030"/>
                </a:solidFill>
                <a:latin typeface="+mn-lt"/>
              </a:rPr>
              <a:t> </a:t>
            </a:r>
            <a:r>
              <a:rPr lang="en-US" altLang="en-US" sz="2000" dirty="0" err="1">
                <a:solidFill>
                  <a:srgbClr val="303030"/>
                </a:solidFill>
                <a:latin typeface="+mn-lt"/>
              </a:rPr>
              <a:t>маягт</a:t>
            </a:r>
            <a:r>
              <a:rPr lang="en-US" altLang="en-US" sz="2000" dirty="0">
                <a:solidFill>
                  <a:srgbClr val="303030"/>
                </a:solidFill>
                <a:latin typeface="+mn-lt"/>
              </a:rPr>
              <a:t> </a:t>
            </a:r>
            <a:r>
              <a:rPr lang="en-US" altLang="en-US" sz="2000" dirty="0" err="1">
                <a:solidFill>
                  <a:srgbClr val="303030"/>
                </a:solidFill>
                <a:latin typeface="+mn-lt"/>
              </a:rPr>
              <a:t>тохируулан</a:t>
            </a:r>
            <a:r>
              <a:rPr lang="en-US" altLang="en-US" sz="2000" dirty="0">
                <a:solidFill>
                  <a:srgbClr val="303030"/>
                </a:solidFill>
                <a:latin typeface="+mn-lt"/>
              </a:rPr>
              <a:t> </a:t>
            </a:r>
            <a:r>
              <a:rPr lang="en-US" altLang="en-US" sz="2000" dirty="0" err="1">
                <a:solidFill>
                  <a:srgbClr val="303030"/>
                </a:solidFill>
                <a:latin typeface="+mn-lt"/>
              </a:rPr>
              <a:t>хандах</a:t>
            </a:r>
            <a:endParaRPr lang="en-US" altLang="en-US" sz="2000" dirty="0">
              <a:solidFill>
                <a:srgbClr val="303030"/>
              </a:solidFill>
              <a:latin typeface="+mn-lt"/>
            </a:endParaRPr>
          </a:p>
          <a:p>
            <a:pPr marL="0" lvl="0" indent="0" eaLnBrk="0" fontAlgn="base" hangingPunct="0">
              <a:lnSpc>
                <a:spcPct val="100000"/>
              </a:lnSpc>
              <a:spcBef>
                <a:spcPct val="0"/>
              </a:spcBef>
              <a:spcAft>
                <a:spcPct val="0"/>
              </a:spcAft>
              <a:buClrTx/>
              <a:buSzTx/>
              <a:buNone/>
            </a:pPr>
            <a:endParaRPr lang="en-US" altLang="en-US" sz="2000" dirty="0">
              <a:solidFill>
                <a:schemeClr val="tx1"/>
              </a:solidFill>
              <a:latin typeface="+mn-lt"/>
            </a:endParaRPr>
          </a:p>
        </p:txBody>
      </p:sp>
      <p:sp>
        <p:nvSpPr>
          <p:cNvPr id="3" name="Title 2">
            <a:extLst>
              <a:ext uri="{FF2B5EF4-FFF2-40B4-BE49-F238E27FC236}">
                <a16:creationId xmlns:a16="http://schemas.microsoft.com/office/drawing/2014/main" id="{97531AEB-2EC1-3565-2EB2-6498DA409CB8}"/>
              </a:ext>
            </a:extLst>
          </p:cNvPr>
          <p:cNvSpPr>
            <a:spLocks noGrp="1"/>
          </p:cNvSpPr>
          <p:nvPr>
            <p:ph type="title"/>
          </p:nvPr>
        </p:nvSpPr>
        <p:spPr>
          <a:xfrm>
            <a:off x="424543" y="185738"/>
            <a:ext cx="11283902" cy="414120"/>
          </a:xfrm>
        </p:spPr>
        <p:txBody>
          <a:bodyPr/>
          <a:lstStyle/>
          <a:p>
            <a:r>
              <a:rPr lang="mn-MN" i="1" dirty="0">
                <a:latin typeface="+mn-lt"/>
              </a:rPr>
              <a:t>Улс төрийн мэдрэмж ба Нөлөөлөх чадвар</a:t>
            </a:r>
            <a:endParaRPr lang="en-US" i="1" dirty="0">
              <a:latin typeface="+mn-lt"/>
            </a:endParaRPr>
          </a:p>
        </p:txBody>
      </p:sp>
      <p:sp>
        <p:nvSpPr>
          <p:cNvPr id="2" name="Date Placeholder 1">
            <a:extLst>
              <a:ext uri="{FF2B5EF4-FFF2-40B4-BE49-F238E27FC236}">
                <a16:creationId xmlns:a16="http://schemas.microsoft.com/office/drawing/2014/main" id="{66CC38C1-85AA-592C-6C5D-F13DC468CA3B}"/>
              </a:ext>
            </a:extLst>
          </p:cNvPr>
          <p:cNvSpPr>
            <a:spLocks noGrp="1"/>
          </p:cNvSpPr>
          <p:nvPr>
            <p:ph type="dt" idx="10"/>
          </p:nvPr>
        </p:nvSpPr>
        <p:spPr/>
        <p:txBody>
          <a:bodyPr/>
          <a:lstStyle/>
          <a:p>
            <a:fld id="{9A8A1988-727F-434E-8B8F-FCCF5CE27E89}" type="datetime1">
              <a:rPr lang="en-US" smtClean="0">
                <a:latin typeface="+mn-lt"/>
              </a:rPr>
              <a:t>3/31/2026</a:t>
            </a:fld>
            <a:endParaRPr lang="en-US">
              <a:latin typeface="+mn-lt"/>
            </a:endParaRPr>
          </a:p>
        </p:txBody>
      </p:sp>
      <p:sp>
        <p:nvSpPr>
          <p:cNvPr id="5" name="Footer Placeholder 4">
            <a:extLst>
              <a:ext uri="{FF2B5EF4-FFF2-40B4-BE49-F238E27FC236}">
                <a16:creationId xmlns:a16="http://schemas.microsoft.com/office/drawing/2014/main" id="{0E377391-9652-4C4E-5C98-B8E240A44026}"/>
              </a:ext>
            </a:extLst>
          </p:cNvPr>
          <p:cNvSpPr>
            <a:spLocks noGrp="1"/>
          </p:cNvSpPr>
          <p:nvPr>
            <p:ph type="ftr" idx="11"/>
          </p:nvPr>
        </p:nvSpPr>
        <p:spPr/>
        <p:txBody>
          <a:bodyPr/>
          <a:lstStyle/>
          <a:p>
            <a:r>
              <a:rPr lang="en-US">
                <a:latin typeface="+mn-lt"/>
              </a:rPr>
              <a:t>Business analysis and process management</a:t>
            </a:r>
            <a:endParaRPr lang="en-US" dirty="0">
              <a:latin typeface="+mn-lt"/>
            </a:endParaRPr>
          </a:p>
        </p:txBody>
      </p:sp>
      <p:sp>
        <p:nvSpPr>
          <p:cNvPr id="6" name="Slide Number Placeholder 5">
            <a:extLst>
              <a:ext uri="{FF2B5EF4-FFF2-40B4-BE49-F238E27FC236}">
                <a16:creationId xmlns:a16="http://schemas.microsoft.com/office/drawing/2014/main" id="{AD27C78A-FF30-D2C9-8BBF-F5CA5AE05ADA}"/>
              </a:ext>
            </a:extLst>
          </p:cNvPr>
          <p:cNvSpPr>
            <a:spLocks noGrp="1"/>
          </p:cNvSpPr>
          <p:nvPr>
            <p:ph type="sldNum" idx="12"/>
          </p:nvPr>
        </p:nvSpPr>
        <p:spPr/>
        <p:txBody>
          <a:bodyPr/>
          <a:lstStyle/>
          <a:p>
            <a:fld id="{611322DE-3F9E-4261-BC4C-C8DBA52F4786}" type="slidenum">
              <a:rPr lang="en-US" smtClean="0">
                <a:latin typeface="+mn-lt"/>
              </a:rPr>
              <a:t>12</a:t>
            </a:fld>
            <a:endParaRPr lang="en-US">
              <a:latin typeface="+mn-lt"/>
            </a:endParaRPr>
          </a:p>
        </p:txBody>
      </p:sp>
      <p:sp>
        <p:nvSpPr>
          <p:cNvPr id="7" name="Rectangle 1">
            <a:extLst>
              <a:ext uri="{FF2B5EF4-FFF2-40B4-BE49-F238E27FC236}">
                <a16:creationId xmlns:a16="http://schemas.microsoft.com/office/drawing/2014/main" id="{94A5A4E5-A37B-8FE9-BED8-15897B1A29B0}"/>
              </a:ext>
            </a:extLst>
          </p:cNvPr>
          <p:cNvSpPr>
            <a:spLocks noChangeArrowheads="1"/>
          </p:cNvSpPr>
          <p:nvPr/>
        </p:nvSpPr>
        <p:spPr bwMode="auto">
          <a:xfrm>
            <a:off x="6310993" y="3971997"/>
            <a:ext cx="5671457" cy="2246769"/>
          </a:xfrm>
          <a:prstGeom prst="rect">
            <a:avLst/>
          </a:prstGeom>
          <a:solidFill>
            <a:schemeClr val="accent1">
              <a:lumMod val="20000"/>
              <a:lumOff val="80000"/>
            </a:schemeClr>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lvl="0">
              <a:buClrTx/>
            </a:pPr>
            <a:r>
              <a:rPr lang="mn-MN" altLang="en-US" sz="2000" b="1" dirty="0">
                <a:solidFill>
                  <a:srgbClr val="303030"/>
                </a:solidFill>
                <a:latin typeface="+mn-lt"/>
              </a:rPr>
              <a:t>Улс төрийн мэдрэмж</a:t>
            </a:r>
          </a:p>
          <a:p>
            <a:pPr marL="342900" lvl="0" indent="-342900">
              <a:buClrTx/>
              <a:buFont typeface="Wingdings" panose="05000000000000000000" pitchFamily="2" charset="2"/>
              <a:buChar char="Ø"/>
            </a:pPr>
            <a:r>
              <a:rPr lang="mn-MN" altLang="en-US" sz="2000" dirty="0">
                <a:solidFill>
                  <a:srgbClr val="303030"/>
                </a:solidFill>
                <a:latin typeface="+mn-lt"/>
              </a:rPr>
              <a:t>Б</a:t>
            </a:r>
            <a:r>
              <a:rPr lang="en-US" altLang="en-US" sz="2000" dirty="0" err="1">
                <a:solidFill>
                  <a:srgbClr val="303030"/>
                </a:solidFill>
                <a:latin typeface="+mn-lt"/>
              </a:rPr>
              <a:t>айгууллагын</a:t>
            </a:r>
            <a:r>
              <a:rPr lang="en-US" altLang="en-US" sz="2000" dirty="0">
                <a:solidFill>
                  <a:srgbClr val="303030"/>
                </a:solidFill>
                <a:latin typeface="+mn-lt"/>
              </a:rPr>
              <a:t> </a:t>
            </a:r>
            <a:r>
              <a:rPr lang="en-US" altLang="en-US" sz="2000" dirty="0" err="1">
                <a:solidFill>
                  <a:srgbClr val="303030"/>
                </a:solidFill>
                <a:latin typeface="+mn-lt"/>
              </a:rPr>
              <a:t>дотор</a:t>
            </a:r>
            <a:r>
              <a:rPr lang="en-US" altLang="en-US" sz="2000" dirty="0">
                <a:solidFill>
                  <a:srgbClr val="303030"/>
                </a:solidFill>
                <a:latin typeface="+mn-lt"/>
              </a:rPr>
              <a:t> </a:t>
            </a:r>
            <a:r>
              <a:rPr lang="en-US" altLang="en-US" sz="2000" dirty="0" err="1">
                <a:solidFill>
                  <a:srgbClr val="303030"/>
                </a:solidFill>
                <a:latin typeface="+mn-lt"/>
              </a:rPr>
              <a:t>юу</a:t>
            </a:r>
            <a:r>
              <a:rPr lang="en-US" altLang="en-US" sz="2000" dirty="0">
                <a:solidFill>
                  <a:srgbClr val="303030"/>
                </a:solidFill>
                <a:latin typeface="+mn-lt"/>
              </a:rPr>
              <a:t> </a:t>
            </a:r>
            <a:r>
              <a:rPr lang="en-US" altLang="en-US" sz="2000" dirty="0" err="1">
                <a:solidFill>
                  <a:srgbClr val="303030"/>
                </a:solidFill>
                <a:latin typeface="+mn-lt"/>
              </a:rPr>
              <a:t>нь</a:t>
            </a:r>
            <a:r>
              <a:rPr lang="en-US" altLang="en-US" sz="2000" dirty="0">
                <a:solidFill>
                  <a:srgbClr val="303030"/>
                </a:solidFill>
                <a:latin typeface="+mn-lt"/>
              </a:rPr>
              <a:t> </a:t>
            </a:r>
            <a:r>
              <a:rPr lang="en-US" altLang="en-US" sz="2000" dirty="0" err="1">
                <a:solidFill>
                  <a:srgbClr val="303030"/>
                </a:solidFill>
                <a:latin typeface="+mn-lt"/>
              </a:rPr>
              <a:t>зөвшөөрөгдөх</a:t>
            </a:r>
            <a:r>
              <a:rPr lang="en-US" altLang="en-US" sz="2000" dirty="0">
                <a:solidFill>
                  <a:srgbClr val="303030"/>
                </a:solidFill>
                <a:latin typeface="+mn-lt"/>
              </a:rPr>
              <a:t>, </a:t>
            </a:r>
            <a:r>
              <a:rPr lang="en-US" altLang="en-US" sz="2000" dirty="0" err="1">
                <a:solidFill>
                  <a:srgbClr val="303030"/>
                </a:solidFill>
                <a:latin typeface="+mn-lt"/>
              </a:rPr>
              <a:t>юу</a:t>
            </a:r>
            <a:r>
              <a:rPr lang="en-US" altLang="en-US" sz="2000" dirty="0">
                <a:solidFill>
                  <a:srgbClr val="303030"/>
                </a:solidFill>
                <a:latin typeface="+mn-lt"/>
              </a:rPr>
              <a:t> </a:t>
            </a:r>
            <a:r>
              <a:rPr lang="en-US" altLang="en-US" sz="2000" dirty="0" err="1">
                <a:solidFill>
                  <a:srgbClr val="303030"/>
                </a:solidFill>
                <a:latin typeface="+mn-lt"/>
              </a:rPr>
              <a:t>нь</a:t>
            </a:r>
            <a:r>
              <a:rPr lang="en-US" altLang="en-US" sz="2000" dirty="0">
                <a:solidFill>
                  <a:srgbClr val="303030"/>
                </a:solidFill>
                <a:latin typeface="+mn-lt"/>
              </a:rPr>
              <a:t> </a:t>
            </a:r>
            <a:r>
              <a:rPr lang="en-US" altLang="en-US" sz="2000" dirty="0" err="1">
                <a:solidFill>
                  <a:srgbClr val="303030"/>
                </a:solidFill>
                <a:latin typeface="+mn-lt"/>
              </a:rPr>
              <a:t>үл</a:t>
            </a:r>
            <a:r>
              <a:rPr lang="en-US" altLang="en-US" sz="2000" dirty="0">
                <a:solidFill>
                  <a:srgbClr val="303030"/>
                </a:solidFill>
                <a:latin typeface="+mn-lt"/>
              </a:rPr>
              <a:t> </a:t>
            </a:r>
            <a:r>
              <a:rPr lang="en-US" altLang="en-US" sz="2000" dirty="0" err="1">
                <a:solidFill>
                  <a:srgbClr val="303030"/>
                </a:solidFill>
                <a:latin typeface="+mn-lt"/>
              </a:rPr>
              <a:t>зөвшөөрөгдөхийг</a:t>
            </a:r>
            <a:r>
              <a:rPr lang="en-US" altLang="en-US" sz="2000" dirty="0">
                <a:solidFill>
                  <a:srgbClr val="303030"/>
                </a:solidFill>
                <a:latin typeface="+mn-lt"/>
              </a:rPr>
              <a:t> </a:t>
            </a:r>
            <a:r>
              <a:rPr lang="en-US" altLang="en-US" sz="2000" dirty="0" err="1">
                <a:solidFill>
                  <a:srgbClr val="303030"/>
                </a:solidFill>
                <a:latin typeface="+mn-lt"/>
              </a:rPr>
              <a:t>мэдрэх</a:t>
            </a:r>
            <a:r>
              <a:rPr lang="en-US" altLang="en-US" sz="2000" dirty="0">
                <a:solidFill>
                  <a:srgbClr val="303030"/>
                </a:solidFill>
                <a:latin typeface="+mn-lt"/>
              </a:rPr>
              <a:t> </a:t>
            </a:r>
            <a:r>
              <a:rPr lang="en-US" altLang="en-US" sz="2000" dirty="0" err="1">
                <a:solidFill>
                  <a:srgbClr val="303030"/>
                </a:solidFill>
                <a:latin typeface="+mn-lt"/>
              </a:rPr>
              <a:t>чадвар</a:t>
            </a:r>
            <a:r>
              <a:rPr lang="en-US" altLang="en-US" sz="2000" dirty="0">
                <a:solidFill>
                  <a:srgbClr val="303030"/>
                </a:solidFill>
                <a:latin typeface="+mn-lt"/>
              </a:rPr>
              <a:t> </a:t>
            </a:r>
            <a:r>
              <a:rPr lang="en-US" altLang="en-US" sz="2000" dirty="0" err="1">
                <a:solidFill>
                  <a:srgbClr val="303030"/>
                </a:solidFill>
                <a:latin typeface="+mn-lt"/>
              </a:rPr>
              <a:t>буюу</a:t>
            </a:r>
            <a:r>
              <a:rPr lang="en-US" altLang="en-US" sz="2000" dirty="0">
                <a:solidFill>
                  <a:srgbClr val="303030"/>
                </a:solidFill>
                <a:latin typeface="+mn-lt"/>
              </a:rPr>
              <a:t> </a:t>
            </a:r>
            <a:endParaRPr lang="mn-MN" altLang="en-US" sz="2000" dirty="0">
              <a:solidFill>
                <a:srgbClr val="303030"/>
              </a:solidFill>
              <a:latin typeface="+mn-lt"/>
            </a:endParaRPr>
          </a:p>
          <a:p>
            <a:pPr marL="342900" lvl="0" indent="-342900">
              <a:buClrTx/>
              <a:buFont typeface="Wingdings" panose="05000000000000000000" pitchFamily="2" charset="2"/>
              <a:buChar char="Ø"/>
            </a:pPr>
            <a:r>
              <a:rPr lang="mn-MN" altLang="en-US" sz="2000" dirty="0">
                <a:solidFill>
                  <a:srgbClr val="303030"/>
                </a:solidFill>
                <a:latin typeface="+mn-lt"/>
              </a:rPr>
              <a:t>Э</a:t>
            </a:r>
            <a:r>
              <a:rPr lang="en-US" altLang="en-US" sz="2000" dirty="0" err="1">
                <a:solidFill>
                  <a:srgbClr val="303030"/>
                </a:solidFill>
                <a:latin typeface="+mn-lt"/>
              </a:rPr>
              <a:t>рх</a:t>
            </a:r>
            <a:r>
              <a:rPr lang="en-US" altLang="en-US" sz="2000" dirty="0">
                <a:solidFill>
                  <a:srgbClr val="303030"/>
                </a:solidFill>
                <a:latin typeface="+mn-lt"/>
              </a:rPr>
              <a:t> </a:t>
            </a:r>
            <a:r>
              <a:rPr lang="en-US" altLang="en-US" sz="2000" dirty="0" err="1">
                <a:solidFill>
                  <a:srgbClr val="303030"/>
                </a:solidFill>
                <a:latin typeface="+mn-lt"/>
              </a:rPr>
              <a:t>мэдлийн</a:t>
            </a:r>
            <a:r>
              <a:rPr lang="en-US" altLang="en-US" sz="2000" dirty="0">
                <a:solidFill>
                  <a:srgbClr val="303030"/>
                </a:solidFill>
                <a:latin typeface="+mn-lt"/>
              </a:rPr>
              <a:t> </a:t>
            </a:r>
            <a:r>
              <a:rPr lang="en-US" altLang="en-US" sz="2000" dirty="0" err="1">
                <a:solidFill>
                  <a:srgbClr val="303030"/>
                </a:solidFill>
                <a:latin typeface="+mn-lt"/>
              </a:rPr>
              <a:t>эх</a:t>
            </a:r>
            <a:r>
              <a:rPr lang="en-US" altLang="en-US" sz="2000" dirty="0">
                <a:solidFill>
                  <a:srgbClr val="303030"/>
                </a:solidFill>
                <a:latin typeface="+mn-lt"/>
              </a:rPr>
              <a:t> </a:t>
            </a:r>
            <a:r>
              <a:rPr lang="en-US" altLang="en-US" sz="2000" dirty="0" err="1">
                <a:solidFill>
                  <a:srgbClr val="303030"/>
                </a:solidFill>
                <a:latin typeface="+mn-lt"/>
              </a:rPr>
              <a:t>үүсвэрийг</a:t>
            </a:r>
            <a:r>
              <a:rPr lang="en-US" altLang="en-US" sz="2000" dirty="0">
                <a:solidFill>
                  <a:srgbClr val="303030"/>
                </a:solidFill>
                <a:latin typeface="+mn-lt"/>
              </a:rPr>
              <a:t> </a:t>
            </a:r>
            <a:r>
              <a:rPr lang="en-US" altLang="en-US" sz="2000" dirty="0" err="1">
                <a:solidFill>
                  <a:srgbClr val="303030"/>
                </a:solidFill>
                <a:latin typeface="+mn-lt"/>
              </a:rPr>
              <a:t>таних</a:t>
            </a:r>
            <a:r>
              <a:rPr lang="en-US" altLang="en-US" sz="2000" dirty="0">
                <a:solidFill>
                  <a:srgbClr val="303030"/>
                </a:solidFill>
                <a:latin typeface="+mn-lt"/>
              </a:rPr>
              <a:t>, </a:t>
            </a:r>
            <a:r>
              <a:rPr lang="en-US" altLang="en-US" sz="2000" dirty="0" err="1">
                <a:solidFill>
                  <a:srgbClr val="303030"/>
                </a:solidFill>
                <a:latin typeface="+mn-lt"/>
              </a:rPr>
              <a:t>хэний</a:t>
            </a:r>
            <a:r>
              <a:rPr lang="en-US" altLang="en-US" sz="2000" dirty="0">
                <a:solidFill>
                  <a:srgbClr val="303030"/>
                </a:solidFill>
                <a:latin typeface="+mn-lt"/>
              </a:rPr>
              <a:t> </a:t>
            </a:r>
            <a:r>
              <a:rPr lang="en-US" altLang="en-US" sz="2000" dirty="0" err="1">
                <a:solidFill>
                  <a:srgbClr val="303030"/>
                </a:solidFill>
                <a:latin typeface="+mn-lt"/>
              </a:rPr>
              <a:t>тусламжтайгаар</a:t>
            </a:r>
            <a:r>
              <a:rPr lang="en-US" altLang="en-US" sz="2000" dirty="0">
                <a:solidFill>
                  <a:srgbClr val="303030"/>
                </a:solidFill>
                <a:latin typeface="+mn-lt"/>
              </a:rPr>
              <a:t> </a:t>
            </a:r>
            <a:r>
              <a:rPr lang="en-US" altLang="en-US" sz="2000" dirty="0" err="1">
                <a:solidFill>
                  <a:srgbClr val="303030"/>
                </a:solidFill>
                <a:latin typeface="+mn-lt"/>
              </a:rPr>
              <a:t>ажлыг</a:t>
            </a:r>
            <a:r>
              <a:rPr lang="en-US" altLang="en-US" sz="2000" dirty="0">
                <a:solidFill>
                  <a:srgbClr val="303030"/>
                </a:solidFill>
                <a:latin typeface="+mn-lt"/>
              </a:rPr>
              <a:t> </a:t>
            </a:r>
            <a:r>
              <a:rPr lang="en-US" altLang="en-US" sz="2000" dirty="0" err="1">
                <a:solidFill>
                  <a:srgbClr val="303030"/>
                </a:solidFill>
                <a:latin typeface="+mn-lt"/>
              </a:rPr>
              <a:t>урагшлуулж</a:t>
            </a:r>
            <a:r>
              <a:rPr lang="en-US" altLang="en-US" sz="2000" dirty="0">
                <a:solidFill>
                  <a:srgbClr val="303030"/>
                </a:solidFill>
                <a:latin typeface="+mn-lt"/>
              </a:rPr>
              <a:t> </a:t>
            </a:r>
            <a:r>
              <a:rPr lang="en-US" altLang="en-US" sz="2000" dirty="0" err="1">
                <a:solidFill>
                  <a:srgbClr val="303030"/>
                </a:solidFill>
                <a:latin typeface="+mn-lt"/>
              </a:rPr>
              <a:t>болохыг</a:t>
            </a:r>
            <a:r>
              <a:rPr lang="en-US" altLang="en-US" sz="2000" dirty="0">
                <a:solidFill>
                  <a:srgbClr val="303030"/>
                </a:solidFill>
                <a:latin typeface="+mn-lt"/>
              </a:rPr>
              <a:t> </a:t>
            </a:r>
            <a:r>
              <a:rPr lang="en-US" altLang="en-US" sz="2000" dirty="0" err="1">
                <a:solidFill>
                  <a:srgbClr val="303030"/>
                </a:solidFill>
                <a:latin typeface="+mn-lt"/>
              </a:rPr>
              <a:t>мэдэх</a:t>
            </a:r>
            <a:endParaRPr lang="en-US" altLang="en-US" sz="3200" dirty="0">
              <a:latin typeface="+mn-lt"/>
            </a:endParaRPr>
          </a:p>
        </p:txBody>
      </p:sp>
      <p:pic>
        <p:nvPicPr>
          <p:cNvPr id="10" name="Picture 9">
            <a:extLst>
              <a:ext uri="{FF2B5EF4-FFF2-40B4-BE49-F238E27FC236}">
                <a16:creationId xmlns:a16="http://schemas.microsoft.com/office/drawing/2014/main" id="{C10180F0-5CE8-DB3F-0378-537FA23396E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037" y="1065068"/>
            <a:ext cx="5671457" cy="3093522"/>
          </a:xfrm>
          <a:prstGeom prst="rect">
            <a:avLst/>
          </a:prstGeom>
        </p:spPr>
      </p:pic>
      <p:sp>
        <p:nvSpPr>
          <p:cNvPr id="11" name="TextBox 10">
            <a:extLst>
              <a:ext uri="{FF2B5EF4-FFF2-40B4-BE49-F238E27FC236}">
                <a16:creationId xmlns:a16="http://schemas.microsoft.com/office/drawing/2014/main" id="{682F2A35-3C94-DD9D-E691-5548AFB7EFDA}"/>
              </a:ext>
            </a:extLst>
          </p:cNvPr>
          <p:cNvSpPr txBox="1"/>
          <p:nvPr/>
        </p:nvSpPr>
        <p:spPr>
          <a:xfrm>
            <a:off x="2609423" y="4158590"/>
            <a:ext cx="3516085" cy="307777"/>
          </a:xfrm>
          <a:prstGeom prst="rect">
            <a:avLst/>
          </a:prstGeom>
          <a:noFill/>
        </p:spPr>
        <p:txBody>
          <a:bodyPr wrap="square" rtlCol="0">
            <a:spAutoFit/>
          </a:bodyPr>
          <a:lstStyle/>
          <a:p>
            <a:pPr algn="r"/>
            <a:r>
              <a:rPr lang="en-US" i="1" u="sng" dirty="0">
                <a:solidFill>
                  <a:srgbClr val="0066B3"/>
                </a:solidFill>
                <a:latin typeface="+mn-lt"/>
              </a:rPr>
              <a:t>Source: AI generated image</a:t>
            </a:r>
          </a:p>
        </p:txBody>
      </p:sp>
    </p:spTree>
    <p:extLst>
      <p:ext uri="{BB962C8B-B14F-4D97-AF65-F5344CB8AC3E}">
        <p14:creationId xmlns:p14="http://schemas.microsoft.com/office/powerpoint/2010/main" val="27756194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747BE-6193-8838-1F81-9E079B736F4E}"/>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9C7D584A-430D-C2F5-6E36-DA362A3F473B}"/>
              </a:ext>
            </a:extLst>
          </p:cNvPr>
          <p:cNvSpPr>
            <a:spLocks noGrp="1"/>
          </p:cNvSpPr>
          <p:nvPr>
            <p:ph type="body" idx="1"/>
          </p:nvPr>
        </p:nvSpPr>
        <p:spPr>
          <a:xfrm>
            <a:off x="7476066" y="973667"/>
            <a:ext cx="4506383" cy="4207933"/>
          </a:xfrm>
          <a:solidFill>
            <a:schemeClr val="bg2">
              <a:lumMod val="20000"/>
              <a:lumOff val="80000"/>
            </a:schemeClr>
          </a:solidFill>
        </p:spPr>
        <p:txBody>
          <a:bodyPr>
            <a:noAutofit/>
          </a:bodyPr>
          <a:lstStyle/>
          <a:p>
            <a:pPr marL="114300" indent="0">
              <a:buNone/>
            </a:pPr>
            <a:r>
              <a:rPr lang="mn-MN" sz="1800" dirty="0">
                <a:latin typeface="+mn-lt"/>
              </a:rPr>
              <a:t>Бизнес шинжээч нь асуудлын шинж тэмдэгтэй биш, харин суурь шалтгаантай ажиллах ёстой. Аналитик ур чадвар нь дараах өргөн хүрээг хамарна.</a:t>
            </a:r>
            <a:endParaRPr lang="en-US" sz="1800" dirty="0">
              <a:latin typeface="+mn-lt"/>
            </a:endParaRPr>
          </a:p>
          <a:p>
            <a:r>
              <a:rPr lang="en-US" sz="1800" b="1" dirty="0">
                <a:latin typeface="+mn-lt"/>
              </a:rPr>
              <a:t>Design Thinking</a:t>
            </a:r>
            <a:endParaRPr lang="mn-MN" sz="1800" dirty="0">
              <a:latin typeface="+mn-lt"/>
            </a:endParaRPr>
          </a:p>
          <a:p>
            <a:r>
              <a:rPr lang="en-US" sz="1800" b="1" dirty="0">
                <a:latin typeface="+mn-lt"/>
              </a:rPr>
              <a:t>Numeracy (</a:t>
            </a:r>
            <a:r>
              <a:rPr lang="mn-MN" sz="1800" b="1" dirty="0">
                <a:latin typeface="+mn-lt"/>
              </a:rPr>
              <a:t>Тоо мэдээлэлтэй ажиллах</a:t>
            </a:r>
            <a:r>
              <a:rPr lang="en-US" sz="1800" b="1" dirty="0">
                <a:latin typeface="+mn-lt"/>
              </a:rPr>
              <a:t>)</a:t>
            </a:r>
            <a:endParaRPr lang="mn-MN" sz="1800" dirty="0">
              <a:latin typeface="+mn-lt"/>
            </a:endParaRPr>
          </a:p>
          <a:p>
            <a:r>
              <a:rPr lang="en-US" sz="1800" b="1" dirty="0">
                <a:latin typeface="+mn-lt"/>
              </a:rPr>
              <a:t>Research &amp; Resourcefulness</a:t>
            </a:r>
            <a:endParaRPr lang="mn-MN" sz="1800" dirty="0">
              <a:latin typeface="+mn-lt"/>
            </a:endParaRPr>
          </a:p>
          <a:p>
            <a:r>
              <a:rPr lang="en-US" sz="1800" b="1" dirty="0">
                <a:latin typeface="+mn-lt"/>
              </a:rPr>
              <a:t>Decision Making</a:t>
            </a:r>
            <a:endParaRPr lang="mn-MN" sz="1800" dirty="0">
              <a:latin typeface="+mn-lt"/>
            </a:endParaRPr>
          </a:p>
          <a:p>
            <a:r>
              <a:rPr lang="mn-MN" sz="1800" b="1" dirty="0">
                <a:latin typeface="+mn-lt"/>
              </a:rPr>
              <a:t>Асуудал шийдвэрлэх ба Системчлэн сэтгэх (</a:t>
            </a:r>
            <a:r>
              <a:rPr lang="en-US" sz="1800" b="1" dirty="0">
                <a:latin typeface="+mn-lt"/>
              </a:rPr>
              <a:t>Systems Thinking)</a:t>
            </a:r>
            <a:endParaRPr lang="mn-MN" sz="1800" dirty="0">
              <a:effectLst/>
              <a:latin typeface="+mn-lt"/>
            </a:endParaRPr>
          </a:p>
        </p:txBody>
      </p:sp>
      <p:sp>
        <p:nvSpPr>
          <p:cNvPr id="3" name="Title 2">
            <a:extLst>
              <a:ext uri="{FF2B5EF4-FFF2-40B4-BE49-F238E27FC236}">
                <a16:creationId xmlns:a16="http://schemas.microsoft.com/office/drawing/2014/main" id="{4E3E8C29-6370-51CC-9D25-6609ACBFB9C7}"/>
              </a:ext>
            </a:extLst>
          </p:cNvPr>
          <p:cNvSpPr>
            <a:spLocks noGrp="1"/>
          </p:cNvSpPr>
          <p:nvPr>
            <p:ph type="title"/>
          </p:nvPr>
        </p:nvSpPr>
        <p:spPr>
          <a:xfrm>
            <a:off x="424543" y="185738"/>
            <a:ext cx="11283902" cy="414120"/>
          </a:xfrm>
        </p:spPr>
        <p:txBody>
          <a:bodyPr/>
          <a:lstStyle/>
          <a:p>
            <a:r>
              <a:rPr lang="mn-MN" sz="3200" i="1" dirty="0"/>
              <a:t>Шинжлэн дүгнэх сэтгэлгээ ба Асуудал шийдвэрлэх</a:t>
            </a:r>
            <a:endParaRPr lang="en-US" sz="3200" i="1" dirty="0"/>
          </a:p>
        </p:txBody>
      </p:sp>
      <p:sp>
        <p:nvSpPr>
          <p:cNvPr id="2" name="Date Placeholder 1">
            <a:extLst>
              <a:ext uri="{FF2B5EF4-FFF2-40B4-BE49-F238E27FC236}">
                <a16:creationId xmlns:a16="http://schemas.microsoft.com/office/drawing/2014/main" id="{E298A24A-ECB8-F427-5AF3-E4AB2FD88D50}"/>
              </a:ext>
            </a:extLst>
          </p:cNvPr>
          <p:cNvSpPr>
            <a:spLocks noGrp="1"/>
          </p:cNvSpPr>
          <p:nvPr>
            <p:ph type="dt" idx="10"/>
          </p:nvPr>
        </p:nvSpPr>
        <p:spPr/>
        <p:txBody>
          <a:bodyPr/>
          <a:lstStyle/>
          <a:p>
            <a:fld id="{9A8A1988-727F-434E-8B8F-FCCF5CE27E89}" type="datetime1">
              <a:rPr lang="en-US" smtClean="0"/>
              <a:t>3/31/2026</a:t>
            </a:fld>
            <a:endParaRPr lang="en-US"/>
          </a:p>
        </p:txBody>
      </p:sp>
      <p:sp>
        <p:nvSpPr>
          <p:cNvPr id="5" name="Footer Placeholder 4">
            <a:extLst>
              <a:ext uri="{FF2B5EF4-FFF2-40B4-BE49-F238E27FC236}">
                <a16:creationId xmlns:a16="http://schemas.microsoft.com/office/drawing/2014/main" id="{E7A1A1BA-68E3-5675-7A78-B1812BC8C72B}"/>
              </a:ext>
            </a:extLst>
          </p:cNvPr>
          <p:cNvSpPr>
            <a:spLocks noGrp="1"/>
          </p:cNvSpPr>
          <p:nvPr>
            <p:ph type="ftr" idx="11"/>
          </p:nvPr>
        </p:nvSpPr>
        <p:spPr/>
        <p:txBody>
          <a:bodyPr/>
          <a:lstStyle/>
          <a:p>
            <a:r>
              <a:rPr lang="en-US"/>
              <a:t>Business analysis and process management</a:t>
            </a:r>
            <a:endParaRPr lang="en-US" dirty="0"/>
          </a:p>
        </p:txBody>
      </p:sp>
      <p:sp>
        <p:nvSpPr>
          <p:cNvPr id="6" name="Slide Number Placeholder 5">
            <a:extLst>
              <a:ext uri="{FF2B5EF4-FFF2-40B4-BE49-F238E27FC236}">
                <a16:creationId xmlns:a16="http://schemas.microsoft.com/office/drawing/2014/main" id="{1FCF11DA-F99A-06D3-81D1-5AC16DF3BB93}"/>
              </a:ext>
            </a:extLst>
          </p:cNvPr>
          <p:cNvSpPr>
            <a:spLocks noGrp="1"/>
          </p:cNvSpPr>
          <p:nvPr>
            <p:ph type="sldNum" idx="12"/>
          </p:nvPr>
        </p:nvSpPr>
        <p:spPr/>
        <p:txBody>
          <a:bodyPr/>
          <a:lstStyle/>
          <a:p>
            <a:fld id="{611322DE-3F9E-4261-BC4C-C8DBA52F4786}" type="slidenum">
              <a:rPr lang="en-US" smtClean="0"/>
              <a:t>13</a:t>
            </a:fld>
            <a:endParaRPr lang="en-US"/>
          </a:p>
        </p:txBody>
      </p:sp>
      <p:pic>
        <p:nvPicPr>
          <p:cNvPr id="19458" name="Picture 2" descr="why is critical thinking important">
            <a:extLst>
              <a:ext uri="{FF2B5EF4-FFF2-40B4-BE49-F238E27FC236}">
                <a16:creationId xmlns:a16="http://schemas.microsoft.com/office/drawing/2014/main" id="{433C8B67-48DB-0FFA-3A8D-31612EA573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222" y="1058333"/>
            <a:ext cx="5712177" cy="428413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EA8ADBD7-8B94-843C-1D5E-B0EF9C0C328A}"/>
              </a:ext>
            </a:extLst>
          </p:cNvPr>
          <p:cNvSpPr txBox="1"/>
          <p:nvPr/>
        </p:nvSpPr>
        <p:spPr>
          <a:xfrm>
            <a:off x="536222" y="5342466"/>
            <a:ext cx="5904088" cy="276999"/>
          </a:xfrm>
          <a:prstGeom prst="rect">
            <a:avLst/>
          </a:prstGeom>
          <a:noFill/>
        </p:spPr>
        <p:txBody>
          <a:bodyPr wrap="square">
            <a:spAutoFit/>
          </a:bodyPr>
          <a:lstStyle/>
          <a:p>
            <a:r>
              <a:rPr lang="en-US" sz="1200" i="1" dirty="0">
                <a:hlinkClick r:id="rId4"/>
              </a:rPr>
              <a:t>Source: The Benefits of Critical Thinking &amp; How to develop it - TSCFM</a:t>
            </a:r>
            <a:endParaRPr lang="en-US" sz="1200" i="1" dirty="0"/>
          </a:p>
        </p:txBody>
      </p:sp>
    </p:spTree>
    <p:extLst>
      <p:ext uri="{BB962C8B-B14F-4D97-AF65-F5344CB8AC3E}">
        <p14:creationId xmlns:p14="http://schemas.microsoft.com/office/powerpoint/2010/main" val="745955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B0B33-5BA8-98E6-77FD-C630DE2D7D65}"/>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0BA30A6-2411-4246-E579-2EA9DD8F7F73}"/>
              </a:ext>
            </a:extLst>
          </p:cNvPr>
          <p:cNvSpPr>
            <a:spLocks noGrp="1"/>
          </p:cNvSpPr>
          <p:nvPr>
            <p:ph type="title"/>
          </p:nvPr>
        </p:nvSpPr>
        <p:spPr>
          <a:xfrm>
            <a:off x="424543" y="185738"/>
            <a:ext cx="11283902" cy="414120"/>
          </a:xfrm>
        </p:spPr>
        <p:txBody>
          <a:bodyPr/>
          <a:lstStyle/>
          <a:p>
            <a:r>
              <a:rPr lang="mn-MN" sz="3200" i="1" dirty="0"/>
              <a:t>Шинжлэн дүгнэх сэтгэлгээ ба Асуудал шийдвэрлэх</a:t>
            </a:r>
            <a:endParaRPr lang="en-US" sz="3200" i="1" dirty="0"/>
          </a:p>
        </p:txBody>
      </p:sp>
      <p:sp>
        <p:nvSpPr>
          <p:cNvPr id="2" name="Date Placeholder 1">
            <a:extLst>
              <a:ext uri="{FF2B5EF4-FFF2-40B4-BE49-F238E27FC236}">
                <a16:creationId xmlns:a16="http://schemas.microsoft.com/office/drawing/2014/main" id="{775321FD-699F-308F-56AA-CBBD8F1EF927}"/>
              </a:ext>
            </a:extLst>
          </p:cNvPr>
          <p:cNvSpPr>
            <a:spLocks noGrp="1"/>
          </p:cNvSpPr>
          <p:nvPr>
            <p:ph type="dt" idx="10"/>
          </p:nvPr>
        </p:nvSpPr>
        <p:spPr/>
        <p:txBody>
          <a:bodyPr/>
          <a:lstStyle/>
          <a:p>
            <a:fld id="{9A8A1988-727F-434E-8B8F-FCCF5CE27E89}" type="datetime1">
              <a:rPr lang="en-US" smtClean="0"/>
              <a:t>3/31/2026</a:t>
            </a:fld>
            <a:endParaRPr lang="en-US"/>
          </a:p>
        </p:txBody>
      </p:sp>
      <p:sp>
        <p:nvSpPr>
          <p:cNvPr id="5" name="Footer Placeholder 4">
            <a:extLst>
              <a:ext uri="{FF2B5EF4-FFF2-40B4-BE49-F238E27FC236}">
                <a16:creationId xmlns:a16="http://schemas.microsoft.com/office/drawing/2014/main" id="{D591F865-6AB2-5230-722C-84DA3BC6D6BD}"/>
              </a:ext>
            </a:extLst>
          </p:cNvPr>
          <p:cNvSpPr>
            <a:spLocks noGrp="1"/>
          </p:cNvSpPr>
          <p:nvPr>
            <p:ph type="ftr" idx="11"/>
          </p:nvPr>
        </p:nvSpPr>
        <p:spPr/>
        <p:txBody>
          <a:bodyPr/>
          <a:lstStyle/>
          <a:p>
            <a:r>
              <a:rPr lang="en-US"/>
              <a:t>Business analysis and process management</a:t>
            </a:r>
            <a:endParaRPr lang="en-US" dirty="0"/>
          </a:p>
        </p:txBody>
      </p:sp>
      <p:sp>
        <p:nvSpPr>
          <p:cNvPr id="6" name="Slide Number Placeholder 5">
            <a:extLst>
              <a:ext uri="{FF2B5EF4-FFF2-40B4-BE49-F238E27FC236}">
                <a16:creationId xmlns:a16="http://schemas.microsoft.com/office/drawing/2014/main" id="{646E245D-803E-9DA2-F488-BB32E9EBB981}"/>
              </a:ext>
            </a:extLst>
          </p:cNvPr>
          <p:cNvSpPr>
            <a:spLocks noGrp="1"/>
          </p:cNvSpPr>
          <p:nvPr>
            <p:ph type="sldNum" idx="12"/>
          </p:nvPr>
        </p:nvSpPr>
        <p:spPr/>
        <p:txBody>
          <a:bodyPr/>
          <a:lstStyle/>
          <a:p>
            <a:fld id="{611322DE-3F9E-4261-BC4C-C8DBA52F4786}" type="slidenum">
              <a:rPr lang="en-US" smtClean="0"/>
              <a:t>14</a:t>
            </a:fld>
            <a:endParaRPr lang="en-US"/>
          </a:p>
        </p:txBody>
      </p:sp>
      <p:sp>
        <p:nvSpPr>
          <p:cNvPr id="7" name="Text Placeholder 6">
            <a:extLst>
              <a:ext uri="{FF2B5EF4-FFF2-40B4-BE49-F238E27FC236}">
                <a16:creationId xmlns:a16="http://schemas.microsoft.com/office/drawing/2014/main" id="{902AF60D-3198-9ABA-A50E-56307D3E7E89}"/>
              </a:ext>
            </a:extLst>
          </p:cNvPr>
          <p:cNvSpPr>
            <a:spLocks noGrp="1"/>
          </p:cNvSpPr>
          <p:nvPr>
            <p:ph type="body" idx="1"/>
          </p:nvPr>
        </p:nvSpPr>
        <p:spPr>
          <a:xfrm>
            <a:off x="424543" y="956734"/>
            <a:ext cx="11283901" cy="1176866"/>
          </a:xfrm>
          <a:solidFill>
            <a:schemeClr val="bg2">
              <a:lumMod val="20000"/>
              <a:lumOff val="80000"/>
            </a:schemeClr>
          </a:solidFill>
        </p:spPr>
        <p:txBody>
          <a:bodyPr>
            <a:normAutofit fontScale="92500"/>
          </a:bodyPr>
          <a:lstStyle/>
          <a:p>
            <a:pPr marL="114300" indent="0">
              <a:buNone/>
            </a:pPr>
            <a:r>
              <a:rPr lang="en-US" sz="2400" b="1" dirty="0"/>
              <a:t>Design Thinking: </a:t>
            </a:r>
            <a:r>
              <a:rPr lang="mn-MN" sz="2400" dirty="0"/>
              <a:t>А</a:t>
            </a:r>
            <a:r>
              <a:rPr lang="en-US" altLang="en-US" sz="2400" dirty="0" err="1">
                <a:solidFill>
                  <a:srgbClr val="303030"/>
                </a:solidFill>
                <a:latin typeface="Google Sans Text"/>
              </a:rPr>
              <a:t>суудалд</a:t>
            </a:r>
            <a:r>
              <a:rPr lang="en-US" altLang="en-US" sz="2400" dirty="0">
                <a:solidFill>
                  <a:srgbClr val="303030"/>
                </a:solidFill>
                <a:latin typeface="Google Sans Text"/>
              </a:rPr>
              <a:t> </a:t>
            </a:r>
            <a:r>
              <a:rPr lang="en-US" altLang="en-US" sz="2400" dirty="0" err="1">
                <a:solidFill>
                  <a:srgbClr val="303030"/>
                </a:solidFill>
                <a:latin typeface="Google Sans Text"/>
              </a:rPr>
              <a:t>төвлөрөхөөс</a:t>
            </a:r>
            <a:r>
              <a:rPr lang="en-US" altLang="en-US" sz="2400" dirty="0">
                <a:solidFill>
                  <a:srgbClr val="303030"/>
                </a:solidFill>
                <a:latin typeface="Google Sans Text"/>
              </a:rPr>
              <a:t> </a:t>
            </a:r>
            <a:r>
              <a:rPr lang="en-US" altLang="en-US" sz="2400" dirty="0" err="1">
                <a:solidFill>
                  <a:srgbClr val="303030"/>
                </a:solidFill>
                <a:latin typeface="Google Sans Text"/>
              </a:rPr>
              <a:t>илүүтэйгээр</a:t>
            </a:r>
            <a:r>
              <a:rPr lang="en-US" altLang="en-US" sz="2400" dirty="0">
                <a:solidFill>
                  <a:srgbClr val="303030"/>
                </a:solidFill>
                <a:latin typeface="Google Sans Text"/>
              </a:rPr>
              <a:t> </a:t>
            </a:r>
            <a:r>
              <a:rPr lang="en-US" altLang="en-US" sz="2400" b="1" dirty="0" err="1">
                <a:solidFill>
                  <a:srgbClr val="303030"/>
                </a:solidFill>
                <a:latin typeface="Google Sans Text"/>
              </a:rPr>
              <a:t>шийдэлд</a:t>
            </a:r>
            <a:r>
              <a:rPr lang="en-US" altLang="en-US" sz="2400" b="1" dirty="0">
                <a:solidFill>
                  <a:srgbClr val="303030"/>
                </a:solidFill>
                <a:latin typeface="Google Sans Text"/>
              </a:rPr>
              <a:t> </a:t>
            </a:r>
            <a:r>
              <a:rPr lang="en-US" altLang="en-US" sz="2400" b="1" dirty="0" err="1">
                <a:solidFill>
                  <a:srgbClr val="303030"/>
                </a:solidFill>
                <a:latin typeface="Google Sans Text"/>
              </a:rPr>
              <a:t>суурилсан</a:t>
            </a:r>
            <a:r>
              <a:rPr lang="en-US" altLang="en-US" sz="2400" b="1" dirty="0">
                <a:solidFill>
                  <a:srgbClr val="303030"/>
                </a:solidFill>
                <a:latin typeface="Google Sans Text"/>
              </a:rPr>
              <a:t> </a:t>
            </a:r>
            <a:r>
              <a:rPr lang="en-US" altLang="en-US" sz="2400" b="1" dirty="0" err="1">
                <a:solidFill>
                  <a:srgbClr val="303030"/>
                </a:solidFill>
                <a:latin typeface="Google Sans Text"/>
              </a:rPr>
              <a:t>сэтгэлгээг</a:t>
            </a:r>
            <a:r>
              <a:rPr lang="en-US" altLang="en-US" sz="2400" dirty="0">
                <a:solidFill>
                  <a:srgbClr val="303030"/>
                </a:solidFill>
                <a:latin typeface="Google Sans Text"/>
              </a:rPr>
              <a:t> </a:t>
            </a:r>
            <a:r>
              <a:rPr lang="en-US" altLang="en-US" sz="2400" dirty="0" err="1">
                <a:solidFill>
                  <a:srgbClr val="303030"/>
                </a:solidFill>
                <a:latin typeface="Google Sans Text"/>
              </a:rPr>
              <a:t>гол</a:t>
            </a:r>
            <a:r>
              <a:rPr lang="en-US" altLang="en-US" sz="2400" dirty="0">
                <a:solidFill>
                  <a:srgbClr val="303030"/>
                </a:solidFill>
                <a:latin typeface="Google Sans Text"/>
              </a:rPr>
              <a:t> </a:t>
            </a:r>
            <a:r>
              <a:rPr lang="en-US" altLang="en-US" sz="2400" dirty="0" err="1">
                <a:solidFill>
                  <a:srgbClr val="303030"/>
                </a:solidFill>
                <a:latin typeface="Google Sans Text"/>
              </a:rPr>
              <a:t>зорилгоо</a:t>
            </a:r>
            <a:r>
              <a:rPr lang="en-US" altLang="en-US" sz="2400" dirty="0">
                <a:solidFill>
                  <a:srgbClr val="303030"/>
                </a:solidFill>
                <a:latin typeface="Google Sans Text"/>
              </a:rPr>
              <a:t> </a:t>
            </a:r>
            <a:r>
              <a:rPr lang="en-US" altLang="en-US" sz="2400" dirty="0" err="1">
                <a:solidFill>
                  <a:srgbClr val="303030"/>
                </a:solidFill>
                <a:latin typeface="Google Sans Text"/>
              </a:rPr>
              <a:t>болгодог</a:t>
            </a:r>
            <a:r>
              <a:rPr lang="en-US" altLang="en-US" sz="2400" dirty="0">
                <a:solidFill>
                  <a:srgbClr val="303030"/>
                </a:solidFill>
                <a:latin typeface="Google Sans Text"/>
              </a:rPr>
              <a:t> </a:t>
            </a:r>
            <a:r>
              <a:rPr lang="en-US" altLang="en-US" sz="2400" dirty="0" err="1">
                <a:solidFill>
                  <a:srgbClr val="303030"/>
                </a:solidFill>
                <a:latin typeface="Google Sans Text"/>
              </a:rPr>
              <a:t>хандлага</a:t>
            </a:r>
            <a:r>
              <a:rPr lang="en-US" altLang="en-US" sz="2400" dirty="0">
                <a:solidFill>
                  <a:srgbClr val="303030"/>
                </a:solidFill>
                <a:latin typeface="Google Sans Text"/>
              </a:rPr>
              <a:t> </a:t>
            </a:r>
            <a:r>
              <a:rPr lang="en-US" altLang="en-US" sz="2400" dirty="0" err="1">
                <a:solidFill>
                  <a:srgbClr val="303030"/>
                </a:solidFill>
                <a:latin typeface="Google Sans Text"/>
              </a:rPr>
              <a:t>юм</a:t>
            </a:r>
            <a:r>
              <a:rPr lang="en-US" altLang="en-US" sz="2400" dirty="0">
                <a:solidFill>
                  <a:srgbClr val="303030"/>
                </a:solidFill>
                <a:latin typeface="Google Sans Text"/>
              </a:rPr>
              <a:t>. </a:t>
            </a:r>
            <a:r>
              <a:rPr lang="en-US" altLang="en-US" sz="2400" dirty="0" err="1">
                <a:solidFill>
                  <a:srgbClr val="303030"/>
                </a:solidFill>
                <a:latin typeface="Google Sans Text"/>
              </a:rPr>
              <a:t>Багууд</a:t>
            </a:r>
            <a:r>
              <a:rPr lang="en-US" altLang="en-US" sz="2400" dirty="0">
                <a:solidFill>
                  <a:srgbClr val="303030"/>
                </a:solidFill>
                <a:latin typeface="Google Sans Text"/>
              </a:rPr>
              <a:t> </a:t>
            </a:r>
            <a:r>
              <a:rPr lang="en-US" altLang="en-US" sz="2400" dirty="0" err="1">
                <a:solidFill>
                  <a:srgbClr val="303030"/>
                </a:solidFill>
                <a:latin typeface="Google Sans Text"/>
              </a:rPr>
              <a:t>шийдвэрлэх</a:t>
            </a:r>
            <a:r>
              <a:rPr lang="en-US" altLang="en-US" sz="2400" dirty="0">
                <a:solidFill>
                  <a:srgbClr val="303030"/>
                </a:solidFill>
                <a:latin typeface="Google Sans Text"/>
              </a:rPr>
              <a:t> </a:t>
            </a:r>
            <a:r>
              <a:rPr lang="en-US" altLang="en-US" sz="2400" dirty="0" err="1">
                <a:solidFill>
                  <a:srgbClr val="303030"/>
                </a:solidFill>
                <a:latin typeface="Google Sans Text"/>
              </a:rPr>
              <a:t>асуудлаас</a:t>
            </a:r>
            <a:r>
              <a:rPr lang="en-US" altLang="en-US" sz="2400" dirty="0">
                <a:solidFill>
                  <a:srgbClr val="303030"/>
                </a:solidFill>
                <a:latin typeface="Google Sans Text"/>
              </a:rPr>
              <a:t> </a:t>
            </a:r>
            <a:r>
              <a:rPr lang="en-US" altLang="en-US" sz="2400" dirty="0" err="1">
                <a:solidFill>
                  <a:srgbClr val="303030"/>
                </a:solidFill>
                <a:latin typeface="Google Sans Text"/>
              </a:rPr>
              <a:t>илүүтэй</a:t>
            </a:r>
            <a:r>
              <a:rPr lang="en-US" altLang="en-US" sz="2400" dirty="0">
                <a:solidFill>
                  <a:srgbClr val="303030"/>
                </a:solidFill>
                <a:latin typeface="Google Sans Text"/>
              </a:rPr>
              <a:t> </a:t>
            </a:r>
            <a:r>
              <a:rPr lang="en-US" altLang="en-US" sz="2400" dirty="0" err="1">
                <a:solidFill>
                  <a:srgbClr val="303030"/>
                </a:solidFill>
                <a:latin typeface="Google Sans Text"/>
              </a:rPr>
              <a:t>хүрэх</a:t>
            </a:r>
            <a:r>
              <a:rPr lang="en-US" altLang="en-US" sz="2400" dirty="0">
                <a:solidFill>
                  <a:srgbClr val="303030"/>
                </a:solidFill>
                <a:latin typeface="Google Sans Text"/>
              </a:rPr>
              <a:t> </a:t>
            </a:r>
            <a:r>
              <a:rPr lang="en-US" altLang="en-US" sz="2400" dirty="0" err="1">
                <a:solidFill>
                  <a:srgbClr val="303030"/>
                </a:solidFill>
                <a:latin typeface="Google Sans Text"/>
              </a:rPr>
              <a:t>эцсийн</a:t>
            </a:r>
            <a:r>
              <a:rPr lang="en-US" altLang="en-US" sz="2400" dirty="0">
                <a:solidFill>
                  <a:srgbClr val="303030"/>
                </a:solidFill>
                <a:latin typeface="Google Sans Text"/>
              </a:rPr>
              <a:t> </a:t>
            </a:r>
            <a:r>
              <a:rPr lang="en-US" altLang="en-US" sz="2400" dirty="0" err="1">
                <a:solidFill>
                  <a:srgbClr val="303030"/>
                </a:solidFill>
                <a:latin typeface="Google Sans Text"/>
              </a:rPr>
              <a:t>зорилгоо</a:t>
            </a:r>
            <a:r>
              <a:rPr lang="en-US" altLang="en-US" sz="2400" dirty="0">
                <a:solidFill>
                  <a:srgbClr val="303030"/>
                </a:solidFill>
                <a:latin typeface="Google Sans Text"/>
              </a:rPr>
              <a:t> </a:t>
            </a:r>
            <a:r>
              <a:rPr lang="en-US" altLang="en-US" sz="2400" dirty="0" err="1">
                <a:solidFill>
                  <a:srgbClr val="303030"/>
                </a:solidFill>
                <a:latin typeface="Google Sans Text"/>
              </a:rPr>
              <a:t>тодорхойлж</a:t>
            </a:r>
            <a:r>
              <a:rPr lang="en-US" altLang="en-US" sz="2400" dirty="0">
                <a:solidFill>
                  <a:srgbClr val="303030"/>
                </a:solidFill>
                <a:latin typeface="Google Sans Text"/>
              </a:rPr>
              <a:t>, </a:t>
            </a:r>
            <a:r>
              <a:rPr lang="en-US" altLang="en-US" sz="2400" dirty="0" err="1">
                <a:solidFill>
                  <a:srgbClr val="303030"/>
                </a:solidFill>
                <a:latin typeface="Google Sans Text"/>
              </a:rPr>
              <a:t>түүнд</a:t>
            </a:r>
            <a:r>
              <a:rPr lang="en-US" altLang="en-US" sz="2400" dirty="0">
                <a:solidFill>
                  <a:srgbClr val="303030"/>
                </a:solidFill>
                <a:latin typeface="Google Sans Text"/>
              </a:rPr>
              <a:t> </a:t>
            </a:r>
            <a:r>
              <a:rPr lang="en-US" altLang="en-US" sz="2400" dirty="0" err="1">
                <a:solidFill>
                  <a:srgbClr val="303030"/>
                </a:solidFill>
                <a:latin typeface="Google Sans Text"/>
              </a:rPr>
              <a:t>хүрэх</a:t>
            </a:r>
            <a:r>
              <a:rPr lang="en-US" altLang="en-US" sz="2400" dirty="0">
                <a:solidFill>
                  <a:srgbClr val="303030"/>
                </a:solidFill>
                <a:latin typeface="Google Sans Text"/>
              </a:rPr>
              <a:t> </a:t>
            </a:r>
            <a:r>
              <a:rPr lang="en-US" altLang="en-US" sz="2400" dirty="0" err="1">
                <a:solidFill>
                  <a:srgbClr val="303030"/>
                </a:solidFill>
                <a:latin typeface="Google Sans Text"/>
              </a:rPr>
              <a:t>бүтээлч</a:t>
            </a:r>
            <a:r>
              <a:rPr lang="en-US" altLang="en-US" sz="2400" dirty="0">
                <a:solidFill>
                  <a:srgbClr val="303030"/>
                </a:solidFill>
                <a:latin typeface="Google Sans Text"/>
              </a:rPr>
              <a:t> </a:t>
            </a:r>
            <a:r>
              <a:rPr lang="en-US" altLang="en-US" sz="2400" dirty="0" err="1">
                <a:solidFill>
                  <a:srgbClr val="303030"/>
                </a:solidFill>
                <a:latin typeface="Google Sans Text"/>
              </a:rPr>
              <a:t>шийдлүүдийг</a:t>
            </a:r>
            <a:r>
              <a:rPr lang="en-US" altLang="en-US" sz="2400" dirty="0">
                <a:solidFill>
                  <a:srgbClr val="303030"/>
                </a:solidFill>
                <a:latin typeface="Google Sans Text"/>
              </a:rPr>
              <a:t> </a:t>
            </a:r>
            <a:r>
              <a:rPr lang="en-US" altLang="en-US" sz="2400" dirty="0" err="1">
                <a:solidFill>
                  <a:srgbClr val="303030"/>
                </a:solidFill>
                <a:latin typeface="Google Sans Text"/>
              </a:rPr>
              <a:t>боловсруулдаг</a:t>
            </a:r>
            <a:r>
              <a:rPr lang="en-US" altLang="en-US" sz="2400" dirty="0">
                <a:solidFill>
                  <a:srgbClr val="303030"/>
                </a:solidFill>
                <a:latin typeface="Google Sans Text"/>
              </a:rPr>
              <a:t>.</a:t>
            </a:r>
            <a:r>
              <a:rPr lang="en-US" altLang="en-US" sz="700" dirty="0">
                <a:solidFill>
                  <a:schemeClr val="tx1"/>
                </a:solidFill>
              </a:rPr>
              <a:t> </a:t>
            </a:r>
            <a:endParaRPr lang="en-US" altLang="en-US" sz="3600" dirty="0">
              <a:solidFill>
                <a:schemeClr val="tx1"/>
              </a:solidFill>
              <a:latin typeface="Arial" panose="020B0604020202020204" pitchFamily="34" charset="0"/>
            </a:endParaRPr>
          </a:p>
          <a:p>
            <a:endParaRPr lang="mn-MN" sz="2400" dirty="0"/>
          </a:p>
          <a:p>
            <a:endParaRPr lang="en-US" sz="2400" dirty="0"/>
          </a:p>
        </p:txBody>
      </p:sp>
      <p:pic>
        <p:nvPicPr>
          <p:cNvPr id="12" name="Picture 11">
            <a:extLst>
              <a:ext uri="{FF2B5EF4-FFF2-40B4-BE49-F238E27FC236}">
                <a16:creationId xmlns:a16="http://schemas.microsoft.com/office/drawing/2014/main" id="{F21F265E-E137-28C0-2CE7-509A229B8CF1}"/>
              </a:ext>
            </a:extLst>
          </p:cNvPr>
          <p:cNvPicPr>
            <a:picLocks noChangeAspect="1"/>
          </p:cNvPicPr>
          <p:nvPr/>
        </p:nvPicPr>
        <p:blipFill>
          <a:blip r:embed="rId3"/>
          <a:srcRect l="53638" t="23346" r="4658" b="52359"/>
          <a:stretch>
            <a:fillRect/>
          </a:stretch>
        </p:blipFill>
        <p:spPr>
          <a:xfrm>
            <a:off x="1135743" y="2304210"/>
            <a:ext cx="3259666" cy="3402324"/>
          </a:xfrm>
          <a:prstGeom prst="rect">
            <a:avLst/>
          </a:prstGeom>
        </p:spPr>
      </p:pic>
      <p:pic>
        <p:nvPicPr>
          <p:cNvPr id="13" name="Picture 12">
            <a:extLst>
              <a:ext uri="{FF2B5EF4-FFF2-40B4-BE49-F238E27FC236}">
                <a16:creationId xmlns:a16="http://schemas.microsoft.com/office/drawing/2014/main" id="{26AA412B-43F5-40DC-1B59-98DB7BA9803A}"/>
              </a:ext>
            </a:extLst>
          </p:cNvPr>
          <p:cNvPicPr>
            <a:picLocks noChangeAspect="1"/>
          </p:cNvPicPr>
          <p:nvPr/>
        </p:nvPicPr>
        <p:blipFill>
          <a:blip r:embed="rId3"/>
          <a:srcRect l="53265" t="47530" r="5031" b="28175"/>
          <a:stretch>
            <a:fillRect/>
          </a:stretch>
        </p:blipFill>
        <p:spPr>
          <a:xfrm>
            <a:off x="4547810" y="2304210"/>
            <a:ext cx="3259666" cy="3402324"/>
          </a:xfrm>
          <a:prstGeom prst="rect">
            <a:avLst/>
          </a:prstGeom>
        </p:spPr>
      </p:pic>
      <p:pic>
        <p:nvPicPr>
          <p:cNvPr id="14" name="Picture 13">
            <a:extLst>
              <a:ext uri="{FF2B5EF4-FFF2-40B4-BE49-F238E27FC236}">
                <a16:creationId xmlns:a16="http://schemas.microsoft.com/office/drawing/2014/main" id="{F98A65BD-BE58-905D-1152-489EB678979A}"/>
              </a:ext>
            </a:extLst>
          </p:cNvPr>
          <p:cNvPicPr>
            <a:picLocks noChangeAspect="1"/>
          </p:cNvPicPr>
          <p:nvPr/>
        </p:nvPicPr>
        <p:blipFill>
          <a:blip r:embed="rId3"/>
          <a:srcRect l="53589" t="71065" r="4707" b="4640"/>
          <a:stretch>
            <a:fillRect/>
          </a:stretch>
        </p:blipFill>
        <p:spPr>
          <a:xfrm>
            <a:off x="7959877" y="2304210"/>
            <a:ext cx="3259666" cy="3402324"/>
          </a:xfrm>
          <a:prstGeom prst="rect">
            <a:avLst/>
          </a:prstGeom>
        </p:spPr>
      </p:pic>
      <p:sp>
        <p:nvSpPr>
          <p:cNvPr id="15" name="TextBox 14">
            <a:extLst>
              <a:ext uri="{FF2B5EF4-FFF2-40B4-BE49-F238E27FC236}">
                <a16:creationId xmlns:a16="http://schemas.microsoft.com/office/drawing/2014/main" id="{AA47BBC2-257D-8E49-343E-8F6C5569179E}"/>
              </a:ext>
            </a:extLst>
          </p:cNvPr>
          <p:cNvSpPr txBox="1"/>
          <p:nvPr/>
        </p:nvSpPr>
        <p:spPr>
          <a:xfrm>
            <a:off x="7694991" y="5747377"/>
            <a:ext cx="3516085" cy="307777"/>
          </a:xfrm>
          <a:prstGeom prst="rect">
            <a:avLst/>
          </a:prstGeom>
          <a:noFill/>
        </p:spPr>
        <p:txBody>
          <a:bodyPr wrap="square" rtlCol="0">
            <a:spAutoFit/>
          </a:bodyPr>
          <a:lstStyle/>
          <a:p>
            <a:pPr algn="r"/>
            <a:r>
              <a:rPr lang="en-US" i="1" u="sng" dirty="0">
                <a:solidFill>
                  <a:srgbClr val="0066B3"/>
                </a:solidFill>
                <a:latin typeface="+mn-lt"/>
              </a:rPr>
              <a:t>Source: AI generated image</a:t>
            </a:r>
          </a:p>
        </p:txBody>
      </p:sp>
    </p:spTree>
    <p:extLst>
      <p:ext uri="{BB962C8B-B14F-4D97-AF65-F5344CB8AC3E}">
        <p14:creationId xmlns:p14="http://schemas.microsoft.com/office/powerpoint/2010/main" val="29829202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33BA12D-0265-10D1-CEE4-3EDFC4566821}"/>
              </a:ext>
            </a:extLst>
          </p:cNvPr>
          <p:cNvSpPr>
            <a:spLocks noGrp="1"/>
          </p:cNvSpPr>
          <p:nvPr>
            <p:ph type="body" idx="1"/>
          </p:nvPr>
        </p:nvSpPr>
        <p:spPr>
          <a:xfrm>
            <a:off x="206736" y="1026160"/>
            <a:ext cx="4475332" cy="2572173"/>
          </a:xfrm>
          <a:solidFill>
            <a:schemeClr val="accent2">
              <a:lumMod val="20000"/>
              <a:lumOff val="80000"/>
            </a:schemeClr>
          </a:solidFill>
        </p:spPr>
        <p:txBody>
          <a:bodyPr>
            <a:normAutofit/>
          </a:bodyPr>
          <a:lstStyle/>
          <a:p>
            <a:pPr marL="114300" indent="0">
              <a:buNone/>
            </a:pPr>
            <a:r>
              <a:rPr lang="mn-MN" sz="2400" dirty="0"/>
              <a:t>Таны үйлчлүүлэгч: "Манайд яг одоо ажилтнуудын ирц бүртгэдэг хурууны хээ уншигч систем хэрэгтэй байна" гэж шууд шийдлээ хэлэв.</a:t>
            </a:r>
            <a:endParaRPr lang="en-US" sz="2400" dirty="0"/>
          </a:p>
        </p:txBody>
      </p:sp>
      <p:sp>
        <p:nvSpPr>
          <p:cNvPr id="3" name="Text Placeholder 2">
            <a:extLst>
              <a:ext uri="{FF2B5EF4-FFF2-40B4-BE49-F238E27FC236}">
                <a16:creationId xmlns:a16="http://schemas.microsoft.com/office/drawing/2014/main" id="{128C1D1F-7E1A-B6D5-C656-4F28C19D9C66}"/>
              </a:ext>
            </a:extLst>
          </p:cNvPr>
          <p:cNvSpPr>
            <a:spLocks noGrp="1"/>
          </p:cNvSpPr>
          <p:nvPr>
            <p:ph type="body" idx="2"/>
          </p:nvPr>
        </p:nvSpPr>
        <p:spPr>
          <a:xfrm>
            <a:off x="206736" y="3733800"/>
            <a:ext cx="4475332" cy="2438402"/>
          </a:xfrm>
          <a:solidFill>
            <a:schemeClr val="accent6">
              <a:lumMod val="20000"/>
              <a:lumOff val="80000"/>
            </a:schemeClr>
          </a:solidFill>
        </p:spPr>
        <p:txBody>
          <a:bodyPr>
            <a:normAutofit/>
          </a:bodyPr>
          <a:lstStyle/>
          <a:p>
            <a:pPr marL="114300" indent="0" algn="ctr">
              <a:buNone/>
            </a:pPr>
            <a:r>
              <a:rPr lang="mn-MN" sz="2000" b="1" dirty="0"/>
              <a:t>Даалгавар</a:t>
            </a:r>
            <a:endParaRPr lang="en-US" sz="2000" b="1" dirty="0"/>
          </a:p>
          <a:p>
            <a:pPr marL="114300" indent="0">
              <a:buNone/>
            </a:pPr>
            <a:r>
              <a:rPr lang="mn-MN" sz="2000" dirty="0"/>
              <a:t>Нухацтай сэтгэлгээгээр хандаж, хэрэглэгчийн хэлсэн шийдлийг шууд хүлээн авалгүйгээр суурь шалтгааныг олохын тулд асуух 5 асуулт бэлд.</a:t>
            </a:r>
            <a:endParaRPr lang="en-US" sz="2000" dirty="0"/>
          </a:p>
        </p:txBody>
      </p:sp>
      <p:sp>
        <p:nvSpPr>
          <p:cNvPr id="4" name="Date Placeholder 3">
            <a:extLst>
              <a:ext uri="{FF2B5EF4-FFF2-40B4-BE49-F238E27FC236}">
                <a16:creationId xmlns:a16="http://schemas.microsoft.com/office/drawing/2014/main" id="{193D626A-E40D-5038-1386-2D0DDFB9351C}"/>
              </a:ext>
            </a:extLst>
          </p:cNvPr>
          <p:cNvSpPr>
            <a:spLocks noGrp="1"/>
          </p:cNvSpPr>
          <p:nvPr>
            <p:ph type="dt" idx="10"/>
          </p:nvPr>
        </p:nvSpPr>
        <p:spPr/>
        <p:txBody>
          <a:bodyPr/>
          <a:lstStyle/>
          <a:p>
            <a:fld id="{8FFAEBF9-5437-4B48-BD18-FD45B24F9059}" type="datetime1">
              <a:rPr lang="en-US" smtClean="0"/>
              <a:t>3/31/2026</a:t>
            </a:fld>
            <a:endParaRPr lang="en-US"/>
          </a:p>
        </p:txBody>
      </p:sp>
      <p:sp>
        <p:nvSpPr>
          <p:cNvPr id="5" name="Footer Placeholder 4">
            <a:extLst>
              <a:ext uri="{FF2B5EF4-FFF2-40B4-BE49-F238E27FC236}">
                <a16:creationId xmlns:a16="http://schemas.microsoft.com/office/drawing/2014/main" id="{0D352CC6-BE56-94BB-DB0E-19CE0111E969}"/>
              </a:ext>
            </a:extLst>
          </p:cNvPr>
          <p:cNvSpPr>
            <a:spLocks noGrp="1"/>
          </p:cNvSpPr>
          <p:nvPr>
            <p:ph type="ftr" idx="11"/>
          </p:nvPr>
        </p:nvSpPr>
        <p:spPr/>
        <p:txBody>
          <a:bodyPr/>
          <a:lstStyle/>
          <a:p>
            <a:r>
              <a:rPr lang="en-US"/>
              <a:t>Business analysis and process management</a:t>
            </a:r>
            <a:endParaRPr lang="en-US" dirty="0"/>
          </a:p>
        </p:txBody>
      </p:sp>
      <p:sp>
        <p:nvSpPr>
          <p:cNvPr id="6" name="Title 5">
            <a:extLst>
              <a:ext uri="{FF2B5EF4-FFF2-40B4-BE49-F238E27FC236}">
                <a16:creationId xmlns:a16="http://schemas.microsoft.com/office/drawing/2014/main" id="{FC36344D-E757-A71C-603A-302BD6576F35}"/>
              </a:ext>
            </a:extLst>
          </p:cNvPr>
          <p:cNvSpPr>
            <a:spLocks noGrp="1"/>
          </p:cNvSpPr>
          <p:nvPr>
            <p:ph type="title"/>
          </p:nvPr>
        </p:nvSpPr>
        <p:spPr/>
        <p:txBody>
          <a:bodyPr/>
          <a:lstStyle/>
          <a:p>
            <a:r>
              <a:rPr lang="mn-MN" dirty="0">
                <a:solidFill>
                  <a:schemeClr val="accent6">
                    <a:lumMod val="40000"/>
                    <a:lumOff val="60000"/>
                  </a:schemeClr>
                </a:solidFill>
              </a:rPr>
              <a:t>Дасгал 2: "Яагаад?"-ын гүн рүү</a:t>
            </a:r>
            <a:endParaRPr lang="en-US" dirty="0">
              <a:solidFill>
                <a:schemeClr val="accent6">
                  <a:lumMod val="40000"/>
                  <a:lumOff val="60000"/>
                </a:schemeClr>
              </a:solidFill>
            </a:endParaRPr>
          </a:p>
        </p:txBody>
      </p:sp>
      <p:sp>
        <p:nvSpPr>
          <p:cNvPr id="7" name="Slide Number Placeholder 6">
            <a:extLst>
              <a:ext uri="{FF2B5EF4-FFF2-40B4-BE49-F238E27FC236}">
                <a16:creationId xmlns:a16="http://schemas.microsoft.com/office/drawing/2014/main" id="{C9CBD9D2-A0A9-A38C-7F74-D5A1B4B81E9D}"/>
              </a:ext>
            </a:extLst>
          </p:cNvPr>
          <p:cNvSpPr>
            <a:spLocks noGrp="1"/>
          </p:cNvSpPr>
          <p:nvPr>
            <p:ph type="sldNum" idx="12"/>
          </p:nvPr>
        </p:nvSpPr>
        <p:spPr/>
        <p:txBody>
          <a:bodyPr/>
          <a:lstStyle/>
          <a:p>
            <a:fld id="{611322DE-3F9E-4261-BC4C-C8DBA52F4786}" type="slidenum">
              <a:rPr lang="en-US" smtClean="0"/>
              <a:t>15</a:t>
            </a:fld>
            <a:endParaRPr lang="en-US"/>
          </a:p>
        </p:txBody>
      </p:sp>
      <p:sp>
        <p:nvSpPr>
          <p:cNvPr id="12" name="Rectangle 3">
            <a:extLst>
              <a:ext uri="{FF2B5EF4-FFF2-40B4-BE49-F238E27FC236}">
                <a16:creationId xmlns:a16="http://schemas.microsoft.com/office/drawing/2014/main" id="{9F13C1C6-3E5C-B836-06BD-7022B333E537}"/>
              </a:ext>
            </a:extLst>
          </p:cNvPr>
          <p:cNvSpPr>
            <a:spLocks noChangeArrowheads="1"/>
          </p:cNvSpPr>
          <p:nvPr/>
        </p:nvSpPr>
        <p:spPr bwMode="auto">
          <a:xfrm>
            <a:off x="4813300" y="1023783"/>
            <a:ext cx="7289801" cy="5546058"/>
          </a:xfrm>
          <a:prstGeom prst="rect">
            <a:avLst/>
          </a:prstGeom>
          <a:solidFill>
            <a:schemeClr val="bg2">
              <a:lumMod val="20000"/>
              <a:lumOff val="80000"/>
            </a:schemeClr>
          </a:solidFill>
          <a:ln>
            <a:noFill/>
          </a:ln>
          <a:effectLst/>
        </p:spPr>
        <p:txBody>
          <a:bodyPr vert="horz" wrap="square" lIns="0" tIns="0" rIns="0" bIns="36501"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1" i="0" u="none" strike="noStrike" cap="none" normalizeH="0" baseline="0" dirty="0">
              <a:ln>
                <a:noFill/>
              </a:ln>
              <a:solidFill>
                <a:srgbClr val="1F1F1F"/>
              </a:solidFill>
              <a:effectLst/>
              <a:latin typeface="+mn-l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rgbClr val="1F1F1F"/>
                </a:solidFill>
                <a:effectLst/>
                <a:latin typeface="+mn-lt"/>
              </a:rPr>
              <a:t>"5 </a:t>
            </a:r>
            <a:r>
              <a:rPr kumimoji="0" lang="en-US" altLang="en-US" sz="1600" b="1" i="0" u="none" strike="noStrike" cap="none" normalizeH="0" baseline="0" dirty="0" err="1">
                <a:ln>
                  <a:noFill/>
                </a:ln>
                <a:solidFill>
                  <a:srgbClr val="1F1F1F"/>
                </a:solidFill>
                <a:effectLst/>
                <a:latin typeface="+mn-lt"/>
              </a:rPr>
              <a:t>Яагаад</a:t>
            </a:r>
            <a:r>
              <a:rPr kumimoji="0" lang="en-US" altLang="en-US" sz="1600" b="1" i="0" u="none" strike="noStrike" cap="none" normalizeH="0" baseline="0" dirty="0">
                <a:ln>
                  <a:noFill/>
                </a:ln>
                <a:solidFill>
                  <a:srgbClr val="1F1F1F"/>
                </a:solidFill>
                <a:effectLst/>
                <a:latin typeface="+mn-lt"/>
              </a:rPr>
              <a:t>" </a:t>
            </a:r>
            <a:r>
              <a:rPr kumimoji="0" lang="en-US" altLang="en-US" sz="1600" b="1" i="0" u="none" strike="noStrike" cap="none" normalizeH="0" baseline="0" dirty="0" err="1">
                <a:ln>
                  <a:noFill/>
                </a:ln>
                <a:solidFill>
                  <a:srgbClr val="1F1F1F"/>
                </a:solidFill>
                <a:effectLst/>
                <a:latin typeface="+mn-lt"/>
              </a:rPr>
              <a:t>шинжилгээ</a:t>
            </a:r>
            <a:r>
              <a:rPr kumimoji="0" lang="mn-MN" altLang="en-US" sz="1600" b="1" i="0" u="none" strike="noStrike" cap="none" normalizeH="0" baseline="0" dirty="0">
                <a:ln>
                  <a:noFill/>
                </a:ln>
                <a:solidFill>
                  <a:srgbClr val="1F1F1F"/>
                </a:solidFill>
                <a:effectLst/>
                <a:latin typeface="+mn-lt"/>
              </a:rPr>
              <a:t> ашиглан шалтгааныг илрүүлэх нь</a:t>
            </a:r>
            <a:endParaRPr kumimoji="0" lang="en-US" altLang="en-US" sz="1600" b="1" i="0" u="none" strike="noStrike" cap="none" normalizeH="0" baseline="0" dirty="0">
              <a:ln>
                <a:noFill/>
              </a:ln>
              <a:solidFill>
                <a:srgbClr val="1F1F1F"/>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b="1" i="0" u="none" strike="noStrike" cap="none" normalizeH="0" baseline="0" dirty="0" err="1">
                <a:ln>
                  <a:noFill/>
                </a:ln>
                <a:solidFill>
                  <a:srgbClr val="1F1F1F"/>
                </a:solidFill>
                <a:effectLst/>
                <a:latin typeface="+mn-lt"/>
              </a:rPr>
              <a:t>Яагаад</a:t>
            </a:r>
            <a:r>
              <a:rPr kumimoji="0" lang="en-US" altLang="en-US" b="1" i="0" u="none" strike="noStrike" cap="none" normalizeH="0" baseline="0" dirty="0">
                <a:ln>
                  <a:noFill/>
                </a:ln>
                <a:solidFill>
                  <a:srgbClr val="1F1F1F"/>
                </a:solidFill>
                <a:effectLst/>
                <a:latin typeface="+mn-lt"/>
              </a:rPr>
              <a:t> </a:t>
            </a:r>
            <a:r>
              <a:rPr kumimoji="0" lang="en-US" altLang="en-US" b="1" i="0" u="none" strike="noStrike" cap="none" normalizeH="0" baseline="0" dirty="0" err="1">
                <a:ln>
                  <a:noFill/>
                </a:ln>
                <a:solidFill>
                  <a:srgbClr val="1F1F1F"/>
                </a:solidFill>
                <a:effectLst/>
                <a:latin typeface="+mn-lt"/>
              </a:rPr>
              <a:t>хурууны</a:t>
            </a:r>
            <a:r>
              <a:rPr kumimoji="0" lang="en-US" altLang="en-US" b="1" i="0" u="none" strike="noStrike" cap="none" normalizeH="0" baseline="0" dirty="0">
                <a:ln>
                  <a:noFill/>
                </a:ln>
                <a:solidFill>
                  <a:srgbClr val="1F1F1F"/>
                </a:solidFill>
                <a:effectLst/>
                <a:latin typeface="+mn-lt"/>
              </a:rPr>
              <a:t> </a:t>
            </a:r>
            <a:r>
              <a:rPr kumimoji="0" lang="en-US" altLang="en-US" b="1" i="0" u="none" strike="noStrike" cap="none" normalizeH="0" baseline="0" dirty="0" err="1">
                <a:ln>
                  <a:noFill/>
                </a:ln>
                <a:solidFill>
                  <a:srgbClr val="1F1F1F"/>
                </a:solidFill>
                <a:effectLst/>
                <a:latin typeface="+mn-lt"/>
              </a:rPr>
              <a:t>хээ</a:t>
            </a:r>
            <a:r>
              <a:rPr kumimoji="0" lang="en-US" altLang="en-US" b="1" i="0" u="none" strike="noStrike" cap="none" normalizeH="0" baseline="0" dirty="0">
                <a:ln>
                  <a:noFill/>
                </a:ln>
                <a:solidFill>
                  <a:srgbClr val="1F1F1F"/>
                </a:solidFill>
                <a:effectLst/>
                <a:latin typeface="+mn-lt"/>
              </a:rPr>
              <a:t> </a:t>
            </a:r>
            <a:r>
              <a:rPr kumimoji="0" lang="en-US" altLang="en-US" b="1" i="0" u="none" strike="noStrike" cap="none" normalizeH="0" baseline="0" dirty="0" err="1">
                <a:ln>
                  <a:noFill/>
                </a:ln>
                <a:solidFill>
                  <a:srgbClr val="1F1F1F"/>
                </a:solidFill>
                <a:effectLst/>
                <a:latin typeface="+mn-lt"/>
              </a:rPr>
              <a:t>уншигч</a:t>
            </a:r>
            <a:r>
              <a:rPr kumimoji="0" lang="en-US" altLang="en-US" b="1" i="0" u="none" strike="noStrike" cap="none" normalizeH="0" baseline="0" dirty="0">
                <a:ln>
                  <a:noFill/>
                </a:ln>
                <a:solidFill>
                  <a:srgbClr val="1F1F1F"/>
                </a:solidFill>
                <a:effectLst/>
                <a:latin typeface="+mn-lt"/>
              </a:rPr>
              <a:t> </a:t>
            </a:r>
            <a:r>
              <a:rPr kumimoji="0" lang="en-US" altLang="en-US" b="1" i="0" u="none" strike="noStrike" cap="none" normalizeH="0" baseline="0" dirty="0" err="1">
                <a:ln>
                  <a:noFill/>
                </a:ln>
                <a:solidFill>
                  <a:srgbClr val="1F1F1F"/>
                </a:solidFill>
                <a:effectLst/>
                <a:latin typeface="+mn-lt"/>
              </a:rPr>
              <a:t>систем</a:t>
            </a:r>
            <a:r>
              <a:rPr kumimoji="0" lang="en-US" altLang="en-US" b="1" i="0" u="none" strike="noStrike" cap="none" normalizeH="0" baseline="0" dirty="0">
                <a:ln>
                  <a:noFill/>
                </a:ln>
                <a:solidFill>
                  <a:srgbClr val="1F1F1F"/>
                </a:solidFill>
                <a:effectLst/>
                <a:latin typeface="+mn-lt"/>
              </a:rPr>
              <a:t> </a:t>
            </a:r>
            <a:r>
              <a:rPr kumimoji="0" lang="en-US" altLang="en-US" b="1" i="0" u="none" strike="noStrike" cap="none" normalizeH="0" baseline="0" dirty="0" err="1">
                <a:ln>
                  <a:noFill/>
                </a:ln>
                <a:solidFill>
                  <a:srgbClr val="1F1F1F"/>
                </a:solidFill>
                <a:effectLst/>
                <a:latin typeface="+mn-lt"/>
              </a:rPr>
              <a:t>хэрэгтэй</a:t>
            </a:r>
            <a:r>
              <a:rPr kumimoji="0" lang="en-US" altLang="en-US" b="1" i="0" u="none" strike="noStrike" cap="none" normalizeH="0" baseline="0" dirty="0">
                <a:ln>
                  <a:noFill/>
                </a:ln>
                <a:solidFill>
                  <a:srgbClr val="1F1F1F"/>
                </a:solidFill>
                <a:effectLst/>
                <a:latin typeface="+mn-lt"/>
              </a:rPr>
              <a:t> </a:t>
            </a:r>
            <a:r>
              <a:rPr kumimoji="0" lang="en-US" altLang="en-US" b="1" i="0" u="none" strike="noStrike" cap="none" normalizeH="0" baseline="0" dirty="0" err="1">
                <a:ln>
                  <a:noFill/>
                </a:ln>
                <a:solidFill>
                  <a:srgbClr val="1F1F1F"/>
                </a:solidFill>
                <a:effectLst/>
                <a:latin typeface="+mn-lt"/>
              </a:rPr>
              <a:t>байгаа</a:t>
            </a:r>
            <a:r>
              <a:rPr kumimoji="0" lang="en-US" altLang="en-US" b="1" i="0" u="none" strike="noStrike" cap="none" normalizeH="0" baseline="0" dirty="0">
                <a:ln>
                  <a:noFill/>
                </a:ln>
                <a:solidFill>
                  <a:srgbClr val="1F1F1F"/>
                </a:solidFill>
                <a:effectLst/>
                <a:latin typeface="+mn-lt"/>
              </a:rPr>
              <a:t> </a:t>
            </a:r>
            <a:r>
              <a:rPr kumimoji="0" lang="en-US" altLang="en-US" b="1" i="0" u="none" strike="noStrike" cap="none" normalizeH="0" baseline="0" dirty="0" err="1">
                <a:ln>
                  <a:noFill/>
                </a:ln>
                <a:solidFill>
                  <a:srgbClr val="1F1F1F"/>
                </a:solidFill>
                <a:effectLst/>
                <a:latin typeface="+mn-lt"/>
              </a:rPr>
              <a:t>вэ</a:t>
            </a:r>
            <a:r>
              <a:rPr kumimoji="0" lang="en-US" altLang="en-US" b="1" i="0" u="none" strike="noStrike" cap="none" normalizeH="0" baseline="0" dirty="0">
                <a:ln>
                  <a:noFill/>
                </a:ln>
                <a:solidFill>
                  <a:srgbClr val="1F1F1F"/>
                </a:solidFill>
                <a:effectLst/>
                <a:latin typeface="+mn-lt"/>
              </a:rPr>
              <a:t>?</a:t>
            </a:r>
            <a:endParaRPr kumimoji="0" lang="en-US" altLang="en-US" sz="1500" b="0" i="0" u="none" strike="noStrike" cap="none" normalizeH="0" baseline="0" dirty="0">
              <a:ln>
                <a:noFill/>
              </a:ln>
              <a:solidFill>
                <a:srgbClr val="1F1F1F"/>
              </a:solidFill>
              <a:effectLst/>
              <a:latin typeface="+mn-lt"/>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500" b="0" i="1" u="none" strike="noStrike" cap="none" normalizeH="0" baseline="0" dirty="0" err="1">
                <a:ln>
                  <a:noFill/>
                </a:ln>
                <a:solidFill>
                  <a:srgbClr val="1F1F1F"/>
                </a:solidFill>
                <a:effectLst/>
                <a:latin typeface="+mn-lt"/>
              </a:rPr>
              <a:t>Хариулт</a:t>
            </a:r>
            <a:r>
              <a:rPr kumimoji="0" lang="en-US" altLang="en-US" sz="1500" b="0" i="1" u="none" strike="noStrike" cap="none" normalizeH="0" baseline="0" dirty="0">
                <a:ln>
                  <a:noFill/>
                </a:ln>
                <a:solidFill>
                  <a:srgbClr val="1F1F1F"/>
                </a:solidFill>
                <a:effectLst/>
                <a:latin typeface="+mn-lt"/>
              </a:rPr>
              <a:t>:</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Ажилтнуудын</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ирцийн</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бүртгэлийг</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илүү</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үнэн</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зөв</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хяналттай</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болгохын</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тулд</a:t>
            </a:r>
            <a:r>
              <a:rPr kumimoji="0" lang="en-US" altLang="en-US" sz="1500" b="0" i="0" u="none" strike="noStrike" cap="none" normalizeH="0" baseline="0" dirty="0">
                <a:ln>
                  <a:noFill/>
                </a:ln>
                <a:solidFill>
                  <a:srgbClr val="1F1F1F"/>
                </a:solidFill>
                <a:effectLst/>
                <a:latin typeface="+mn-lt"/>
              </a:rPr>
              <a:t>.</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en-US" altLang="en-US" sz="1500" b="1" i="0" u="none" strike="noStrike" cap="none" normalizeH="0" baseline="0" dirty="0" err="1">
                <a:ln>
                  <a:noFill/>
                </a:ln>
                <a:solidFill>
                  <a:srgbClr val="1F1F1F"/>
                </a:solidFill>
                <a:effectLst/>
                <a:latin typeface="+mn-lt"/>
              </a:rPr>
              <a:t>Яагаад</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одоогийн</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бүртгэлийн</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систем</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эсвэл</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систем</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байхгүй</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байгаа</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нь</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хангалтгүй</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байгаа</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вэ</a:t>
            </a:r>
            <a:r>
              <a:rPr kumimoji="0" lang="en-US" altLang="en-US" sz="1500" b="1" i="0" u="none" strike="noStrike" cap="none" normalizeH="0" baseline="0" dirty="0">
                <a:ln>
                  <a:noFill/>
                </a:ln>
                <a:solidFill>
                  <a:srgbClr val="1F1F1F"/>
                </a:solidFill>
                <a:effectLst/>
                <a:latin typeface="+mn-lt"/>
              </a:rPr>
              <a:t>?</a:t>
            </a:r>
            <a:endParaRPr kumimoji="0" lang="en-US" altLang="en-US" sz="1500" b="0" i="0" u="none" strike="noStrike" cap="none" normalizeH="0" baseline="0" dirty="0">
              <a:ln>
                <a:noFill/>
              </a:ln>
              <a:solidFill>
                <a:srgbClr val="1F1F1F"/>
              </a:solidFill>
              <a:effectLst/>
              <a:latin typeface="+mn-lt"/>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500" b="0" i="1" u="none" strike="noStrike" cap="none" normalizeH="0" baseline="0" dirty="0" err="1">
                <a:ln>
                  <a:noFill/>
                </a:ln>
                <a:solidFill>
                  <a:srgbClr val="1F1F1F"/>
                </a:solidFill>
                <a:effectLst/>
                <a:latin typeface="+mn-lt"/>
              </a:rPr>
              <a:t>Хариулт</a:t>
            </a:r>
            <a:r>
              <a:rPr kumimoji="0" lang="en-US" altLang="en-US" sz="1500" b="0" i="1" u="none" strike="noStrike" cap="none" normalizeH="0" baseline="0" dirty="0">
                <a:ln>
                  <a:noFill/>
                </a:ln>
                <a:solidFill>
                  <a:srgbClr val="1F1F1F"/>
                </a:solidFill>
                <a:effectLst/>
                <a:latin typeface="+mn-lt"/>
              </a:rPr>
              <a:t>:</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Одоогийн</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цаасан</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бүртгэл</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эсвэл</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механик</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арга</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нь</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цаг</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засварлах</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нэгнийхээ</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өмнөөс</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бүртгүүлэх</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эсвэл</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мэдээлэл</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алдагдах</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эрсдэлтэй</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байна</a:t>
            </a:r>
            <a:r>
              <a:rPr kumimoji="0" lang="en-US" altLang="en-US" sz="1500" b="0" i="0" u="none" strike="noStrike" cap="none" normalizeH="0" baseline="0" dirty="0">
                <a:ln>
                  <a:noFill/>
                </a:ln>
                <a:solidFill>
                  <a:srgbClr val="1F1F1F"/>
                </a:solidFill>
                <a:effectLst/>
                <a:latin typeface="+mn-lt"/>
              </a:rPr>
              <a:t>.</a:t>
            </a:r>
          </a:p>
          <a:p>
            <a:pPr marL="0" marR="0" lvl="0" indent="0" algn="l" defTabSz="914400" rtl="0" eaLnBrk="0" fontAlgn="base" latinLnBrk="0" hangingPunct="0">
              <a:lnSpc>
                <a:spcPct val="100000"/>
              </a:lnSpc>
              <a:spcBef>
                <a:spcPct val="0"/>
              </a:spcBef>
              <a:spcAft>
                <a:spcPct val="0"/>
              </a:spcAft>
              <a:buClrTx/>
              <a:buSzTx/>
              <a:buFontTx/>
              <a:buAutoNum type="arabicPeriod" startAt="3"/>
              <a:tabLst/>
            </a:pPr>
            <a:r>
              <a:rPr kumimoji="0" lang="en-US" altLang="en-US" sz="1500" b="1" i="0" u="none" strike="noStrike" cap="none" normalizeH="0" baseline="0" dirty="0" err="1">
                <a:ln>
                  <a:noFill/>
                </a:ln>
                <a:solidFill>
                  <a:srgbClr val="1F1F1F"/>
                </a:solidFill>
                <a:effectLst/>
                <a:latin typeface="+mn-lt"/>
              </a:rPr>
              <a:t>Яагаад</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ирцийн</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мэдээлэл</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алдагдах</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эсвэл</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хуурамчаар</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үйлдэгдэх</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нь</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асуудал</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болоод</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байна</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вэ</a:t>
            </a:r>
            <a:r>
              <a:rPr kumimoji="0" lang="en-US" altLang="en-US" sz="1500" b="1" i="0" u="none" strike="noStrike" cap="none" normalizeH="0" baseline="0" dirty="0">
                <a:ln>
                  <a:noFill/>
                </a:ln>
                <a:solidFill>
                  <a:srgbClr val="1F1F1F"/>
                </a:solidFill>
                <a:effectLst/>
                <a:latin typeface="+mn-lt"/>
              </a:rPr>
              <a:t>?</a:t>
            </a:r>
            <a:endParaRPr kumimoji="0" lang="en-US" altLang="en-US" sz="1500" b="0" i="0" u="none" strike="noStrike" cap="none" normalizeH="0" baseline="0" dirty="0">
              <a:ln>
                <a:noFill/>
              </a:ln>
              <a:solidFill>
                <a:srgbClr val="1F1F1F"/>
              </a:solidFill>
              <a:effectLst/>
              <a:latin typeface="+mn-lt"/>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500" b="0" i="1" u="none" strike="noStrike" cap="none" normalizeH="0" baseline="0" dirty="0" err="1">
                <a:ln>
                  <a:noFill/>
                </a:ln>
                <a:solidFill>
                  <a:srgbClr val="1F1F1F"/>
                </a:solidFill>
                <a:effectLst/>
                <a:latin typeface="+mn-lt"/>
              </a:rPr>
              <a:t>Хариулт</a:t>
            </a:r>
            <a:r>
              <a:rPr kumimoji="0" lang="en-US" altLang="en-US" sz="1500" b="0" i="1" u="none" strike="noStrike" cap="none" normalizeH="0" baseline="0" dirty="0">
                <a:ln>
                  <a:noFill/>
                </a:ln>
                <a:solidFill>
                  <a:srgbClr val="1F1F1F"/>
                </a:solidFill>
                <a:effectLst/>
                <a:latin typeface="+mn-lt"/>
              </a:rPr>
              <a:t>:</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Ажилтнууд</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ажилдаа</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хоцрох</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эсвэл</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эрт</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тарах</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нь</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нэмэгдэж</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ажлын</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цагийн</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ашиглалт</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муудаж</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байгаагаас</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болж</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бүтээмж</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буурч</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байна</a:t>
            </a:r>
            <a:r>
              <a:rPr kumimoji="0" lang="en-US" altLang="en-US" sz="1500" b="0" i="0" u="none" strike="noStrike" cap="none" normalizeH="0" baseline="0" dirty="0">
                <a:ln>
                  <a:noFill/>
                </a:ln>
                <a:solidFill>
                  <a:srgbClr val="1F1F1F"/>
                </a:solidFill>
                <a:effectLst/>
                <a:latin typeface="+mn-lt"/>
              </a:rPr>
              <a:t>.</a:t>
            </a:r>
          </a:p>
          <a:p>
            <a:pPr marL="0" marR="0" lvl="0" indent="0" algn="l" defTabSz="914400" rtl="0" eaLnBrk="0" fontAlgn="base" latinLnBrk="0" hangingPunct="0">
              <a:lnSpc>
                <a:spcPct val="100000"/>
              </a:lnSpc>
              <a:spcBef>
                <a:spcPct val="0"/>
              </a:spcBef>
              <a:spcAft>
                <a:spcPct val="0"/>
              </a:spcAft>
              <a:buClrTx/>
              <a:buSzTx/>
              <a:buFontTx/>
              <a:buAutoNum type="arabicPeriod" startAt="4"/>
              <a:tabLst/>
            </a:pPr>
            <a:r>
              <a:rPr kumimoji="0" lang="en-US" altLang="en-US" sz="1500" b="1" i="0" u="none" strike="noStrike" cap="none" normalizeH="0" baseline="0" dirty="0" err="1">
                <a:ln>
                  <a:noFill/>
                </a:ln>
                <a:solidFill>
                  <a:srgbClr val="1F1F1F"/>
                </a:solidFill>
                <a:effectLst/>
                <a:latin typeface="+mn-lt"/>
              </a:rPr>
              <a:t>Яагаад</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ажлын</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цагийн</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ашиглалт</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муу</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байгааг</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хянаж</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засаж</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чадахгүй</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байна</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вэ</a:t>
            </a:r>
            <a:r>
              <a:rPr kumimoji="0" lang="en-US" altLang="en-US" sz="1500" b="1" i="0" u="none" strike="noStrike" cap="none" normalizeH="0" baseline="0" dirty="0">
                <a:ln>
                  <a:noFill/>
                </a:ln>
                <a:solidFill>
                  <a:srgbClr val="1F1F1F"/>
                </a:solidFill>
                <a:effectLst/>
                <a:latin typeface="+mn-lt"/>
              </a:rPr>
              <a:t>?</a:t>
            </a:r>
            <a:endParaRPr kumimoji="0" lang="en-US" altLang="en-US" sz="1500" b="0" i="0" u="none" strike="noStrike" cap="none" normalizeH="0" baseline="0" dirty="0">
              <a:ln>
                <a:noFill/>
              </a:ln>
              <a:solidFill>
                <a:srgbClr val="1F1F1F"/>
              </a:solidFill>
              <a:effectLst/>
              <a:latin typeface="+mn-lt"/>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500" b="0" i="1" u="none" strike="noStrike" cap="none" normalizeH="0" baseline="0" dirty="0" err="1">
                <a:ln>
                  <a:noFill/>
                </a:ln>
                <a:solidFill>
                  <a:srgbClr val="1F1F1F"/>
                </a:solidFill>
                <a:effectLst/>
                <a:latin typeface="+mn-lt"/>
              </a:rPr>
              <a:t>Хариулт</a:t>
            </a:r>
            <a:r>
              <a:rPr kumimoji="0" lang="en-US" altLang="en-US" sz="1500" b="0" i="1" u="none" strike="noStrike" cap="none" normalizeH="0" baseline="0" dirty="0">
                <a:ln>
                  <a:noFill/>
                </a:ln>
                <a:solidFill>
                  <a:srgbClr val="1F1F1F"/>
                </a:solidFill>
                <a:effectLst/>
                <a:latin typeface="+mn-lt"/>
              </a:rPr>
              <a:t>:</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Учир</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нь</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бодит</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цагийн</a:t>
            </a:r>
            <a:r>
              <a:rPr kumimoji="0" lang="en-US" altLang="en-US" sz="1500" b="0" i="0" u="none" strike="noStrike" cap="none" normalizeH="0" baseline="0" dirty="0">
                <a:ln>
                  <a:noFill/>
                </a:ln>
                <a:solidFill>
                  <a:srgbClr val="1F1F1F"/>
                </a:solidFill>
                <a:effectLst/>
                <a:latin typeface="+mn-lt"/>
              </a:rPr>
              <a:t> (real-time) </a:t>
            </a:r>
            <a:r>
              <a:rPr kumimoji="0" lang="en-US" altLang="en-US" sz="1500" b="0" i="0" u="none" strike="noStrike" cap="none" normalizeH="0" baseline="0" dirty="0" err="1">
                <a:ln>
                  <a:noFill/>
                </a:ln>
                <a:solidFill>
                  <a:srgbClr val="1F1F1F"/>
                </a:solidFill>
                <a:effectLst/>
                <a:latin typeface="+mn-lt"/>
              </a:rPr>
              <a:t>өгөгдөл</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байхгүй</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тул</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удирдлага</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хэн</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хэзээ</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ирж</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очиж</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байгааг</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нотолж</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хариуцлага</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тооцож</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чадахгүй</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байна</a:t>
            </a:r>
            <a:r>
              <a:rPr kumimoji="0" lang="en-US" altLang="en-US" sz="1500" b="0" i="0" u="none" strike="noStrike" cap="none" normalizeH="0" baseline="0" dirty="0">
                <a:ln>
                  <a:noFill/>
                </a:ln>
                <a:solidFill>
                  <a:srgbClr val="1F1F1F"/>
                </a:solidFill>
                <a:effectLst/>
                <a:latin typeface="+mn-lt"/>
              </a:rPr>
              <a:t>.</a:t>
            </a:r>
          </a:p>
          <a:p>
            <a:pPr marL="0" marR="0" lvl="0" indent="0" algn="l" defTabSz="914400" rtl="0" eaLnBrk="0" fontAlgn="base" latinLnBrk="0" hangingPunct="0">
              <a:lnSpc>
                <a:spcPct val="100000"/>
              </a:lnSpc>
              <a:spcBef>
                <a:spcPct val="0"/>
              </a:spcBef>
              <a:spcAft>
                <a:spcPct val="0"/>
              </a:spcAft>
              <a:buClrTx/>
              <a:buSzTx/>
              <a:buFontTx/>
              <a:buAutoNum type="arabicPeriod" startAt="5"/>
              <a:tabLst/>
            </a:pPr>
            <a:r>
              <a:rPr kumimoji="0" lang="en-US" altLang="en-US" sz="1500" b="1" i="0" u="none" strike="noStrike" cap="none" normalizeH="0" baseline="0" dirty="0" err="1">
                <a:ln>
                  <a:noFill/>
                </a:ln>
                <a:solidFill>
                  <a:srgbClr val="1F1F1F"/>
                </a:solidFill>
                <a:effectLst/>
                <a:latin typeface="+mn-lt"/>
              </a:rPr>
              <a:t>Яагаад</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хариуцлага</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тооцох</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бодит</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өгөгдөл</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тийм</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чухал</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вэ</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Суурь</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шалтгаан</a:t>
            </a:r>
            <a:r>
              <a:rPr kumimoji="0" lang="en-US" altLang="en-US" sz="1500" b="1" i="0" u="none" strike="noStrike" cap="none" normalizeH="0" baseline="0" dirty="0">
                <a:ln>
                  <a:noFill/>
                </a:ln>
                <a:solidFill>
                  <a:srgbClr val="1F1F1F"/>
                </a:solidFill>
                <a:effectLst/>
                <a:latin typeface="+mn-lt"/>
              </a:rPr>
              <a:t>)</a:t>
            </a:r>
            <a:endParaRPr kumimoji="0" lang="en-US" altLang="en-US" sz="1500" b="0" i="0" u="none" strike="noStrike" cap="none" normalizeH="0" baseline="0" dirty="0">
              <a:ln>
                <a:noFill/>
              </a:ln>
              <a:solidFill>
                <a:srgbClr val="1F1F1F"/>
              </a:solidFill>
              <a:effectLst/>
              <a:latin typeface="+mn-lt"/>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500" b="0" i="1" u="none" strike="noStrike" cap="none" normalizeH="0" baseline="0" dirty="0" err="1">
                <a:ln>
                  <a:noFill/>
                </a:ln>
                <a:solidFill>
                  <a:srgbClr val="1F1F1F"/>
                </a:solidFill>
                <a:effectLst/>
                <a:latin typeface="+mn-lt"/>
              </a:rPr>
              <a:t>Суурь</a:t>
            </a:r>
            <a:r>
              <a:rPr kumimoji="0" lang="en-US" altLang="en-US" sz="1500" b="0" i="1" u="none" strike="noStrike" cap="none" normalizeH="0" baseline="0" dirty="0">
                <a:ln>
                  <a:noFill/>
                </a:ln>
                <a:solidFill>
                  <a:srgbClr val="1F1F1F"/>
                </a:solidFill>
                <a:effectLst/>
                <a:latin typeface="+mn-lt"/>
              </a:rPr>
              <a:t> </a:t>
            </a:r>
            <a:r>
              <a:rPr kumimoji="0" lang="en-US" altLang="en-US" sz="1500" b="0" i="1" u="none" strike="noStrike" cap="none" normalizeH="0" baseline="0" dirty="0" err="1">
                <a:ln>
                  <a:noFill/>
                </a:ln>
                <a:solidFill>
                  <a:srgbClr val="1F1F1F"/>
                </a:solidFill>
                <a:effectLst/>
                <a:latin typeface="+mn-lt"/>
              </a:rPr>
              <a:t>шалтгаан</a:t>
            </a:r>
            <a:r>
              <a:rPr kumimoji="0" lang="en-US" altLang="en-US" sz="1500" b="0" i="1" u="none" strike="noStrike" cap="none" normalizeH="0" baseline="0" dirty="0">
                <a:ln>
                  <a:noFill/>
                </a:ln>
                <a:solidFill>
                  <a:srgbClr val="1F1F1F"/>
                </a:solidFill>
                <a:effectLst/>
                <a:latin typeface="+mn-lt"/>
              </a:rPr>
              <a:t>:</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Байгууллагад</a:t>
            </a:r>
            <a:r>
              <a:rPr kumimoji="0" lang="en-US" altLang="en-US" sz="1500" b="0"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сахилга</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бат</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ил</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тод</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байдлын</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систем</a:t>
            </a:r>
            <a:r>
              <a:rPr kumimoji="0" lang="en-US" altLang="en-US" sz="1500" b="1" i="0" u="none" strike="noStrike" cap="none" normalizeH="0" baseline="0" dirty="0">
                <a:ln>
                  <a:noFill/>
                </a:ln>
                <a:solidFill>
                  <a:srgbClr val="1F1F1F"/>
                </a:solidFill>
                <a:effectLst/>
                <a:latin typeface="+mn-lt"/>
              </a:rPr>
              <a:t> </a:t>
            </a:r>
            <a:r>
              <a:rPr kumimoji="0" lang="en-US" altLang="en-US" sz="1500" b="1" i="0" u="none" strike="noStrike" cap="none" normalizeH="0" baseline="0" dirty="0" err="1">
                <a:ln>
                  <a:noFill/>
                </a:ln>
                <a:solidFill>
                  <a:srgbClr val="1F1F1F"/>
                </a:solidFill>
                <a:effectLst/>
                <a:latin typeface="+mn-lt"/>
              </a:rPr>
              <a:t>дутагдалтай</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байгаа</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бөгөөд</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энэ</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нь</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цалин</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хөлсийг</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гүйцэтгэл</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болон</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ажилласан</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цагтай</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нь</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шударгаар</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уялдуулах</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боломжгүй</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болгож</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улмаар</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үйл</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ажиллагааны</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зардлыг</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сул</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зогсолт</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нэмэгдүүлж</a:t>
            </a:r>
            <a:r>
              <a:rPr kumimoji="0" lang="en-US" altLang="en-US" sz="1500" b="0" i="0" u="none" strike="noStrike" cap="none" normalizeH="0" baseline="0" dirty="0">
                <a:ln>
                  <a:noFill/>
                </a:ln>
                <a:solidFill>
                  <a:srgbClr val="1F1F1F"/>
                </a:solidFill>
                <a:effectLst/>
                <a:latin typeface="+mn-lt"/>
              </a:rPr>
              <a:t> </a:t>
            </a:r>
            <a:r>
              <a:rPr kumimoji="0" lang="en-US" altLang="en-US" sz="1500" b="0" i="0" u="none" strike="noStrike" cap="none" normalizeH="0" baseline="0" dirty="0" err="1">
                <a:ln>
                  <a:noFill/>
                </a:ln>
                <a:solidFill>
                  <a:srgbClr val="1F1F1F"/>
                </a:solidFill>
                <a:effectLst/>
                <a:latin typeface="+mn-lt"/>
              </a:rPr>
              <a:t>байна</a:t>
            </a:r>
            <a:r>
              <a:rPr kumimoji="0" lang="en-US" altLang="en-US" sz="1500" b="0" i="0" u="none" strike="noStrike" cap="none" normalizeH="0" baseline="0" dirty="0">
                <a:ln>
                  <a:noFill/>
                </a:ln>
                <a:solidFill>
                  <a:srgbClr val="1F1F1F"/>
                </a:solidFill>
                <a:effectLst/>
                <a:latin typeface="+mn-lt"/>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mn-lt"/>
            </a:endParaRPr>
          </a:p>
        </p:txBody>
      </p:sp>
    </p:spTree>
    <p:extLst>
      <p:ext uri="{BB962C8B-B14F-4D97-AF65-F5344CB8AC3E}">
        <p14:creationId xmlns:p14="http://schemas.microsoft.com/office/powerpoint/2010/main" val="4267186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P spid="3" grpId="0" build="p"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A0C008F-19BA-0732-A6FE-83795FA7F47A}"/>
              </a:ext>
            </a:extLst>
          </p:cNvPr>
          <p:cNvSpPr>
            <a:spLocks noGrp="1"/>
          </p:cNvSpPr>
          <p:nvPr>
            <p:ph type="sldNum" idx="12"/>
          </p:nvPr>
        </p:nvSpPr>
        <p:spPr/>
        <p:txBody>
          <a:bodyPr/>
          <a:lstStyle/>
          <a:p>
            <a:fld id="{611322DE-3F9E-4261-BC4C-C8DBA52F4786}" type="slidenum">
              <a:rPr lang="en-US" smtClean="0"/>
              <a:t>16</a:t>
            </a:fld>
            <a:endParaRPr lang="en-US"/>
          </a:p>
        </p:txBody>
      </p:sp>
      <p:sp>
        <p:nvSpPr>
          <p:cNvPr id="4" name="Title 3">
            <a:extLst>
              <a:ext uri="{FF2B5EF4-FFF2-40B4-BE49-F238E27FC236}">
                <a16:creationId xmlns:a16="http://schemas.microsoft.com/office/drawing/2014/main" id="{E9095F11-9DF9-3926-3D7E-4E32C08FE863}"/>
              </a:ext>
            </a:extLst>
          </p:cNvPr>
          <p:cNvSpPr>
            <a:spLocks noGrp="1"/>
          </p:cNvSpPr>
          <p:nvPr>
            <p:ph type="title"/>
          </p:nvPr>
        </p:nvSpPr>
        <p:spPr>
          <a:xfrm>
            <a:off x="571500" y="185738"/>
            <a:ext cx="11136945" cy="414120"/>
          </a:xfrm>
        </p:spPr>
        <p:txBody>
          <a:bodyPr/>
          <a:lstStyle/>
          <a:p>
            <a:r>
              <a:rPr lang="mn-MN" dirty="0">
                <a:solidFill>
                  <a:srgbClr val="FFC000"/>
                </a:solidFill>
              </a:rPr>
              <a:t>2. Бизнесийн болон салбарын мэдлэг</a:t>
            </a:r>
            <a:endParaRPr lang="en-US" dirty="0"/>
          </a:p>
        </p:txBody>
      </p:sp>
      <p:pic>
        <p:nvPicPr>
          <p:cNvPr id="6" name="Picture 2">
            <a:extLst>
              <a:ext uri="{FF2B5EF4-FFF2-40B4-BE49-F238E27FC236}">
                <a16:creationId xmlns:a16="http://schemas.microsoft.com/office/drawing/2014/main" id="{DA6D9AE9-C0E0-DDD6-278C-05FF87BD1FA8}"/>
              </a:ext>
            </a:extLst>
          </p:cNvPr>
          <p:cNvPicPr>
            <a:picLocks noChangeAspect="1"/>
          </p:cNvPicPr>
          <p:nvPr/>
        </p:nvPicPr>
        <p:blipFill>
          <a:blip r:embed="rId3"/>
          <a:srcRect t="15624"/>
          <a:stretch>
            <a:fillRect/>
          </a:stretch>
        </p:blipFill>
        <p:spPr>
          <a:xfrm>
            <a:off x="571500" y="991401"/>
            <a:ext cx="11049000" cy="5200343"/>
          </a:xfrm>
          <a:prstGeom prst="rect">
            <a:avLst/>
          </a:prstGeom>
        </p:spPr>
      </p:pic>
      <p:sp>
        <p:nvSpPr>
          <p:cNvPr id="7" name="TextBox 6">
            <a:extLst>
              <a:ext uri="{FF2B5EF4-FFF2-40B4-BE49-F238E27FC236}">
                <a16:creationId xmlns:a16="http://schemas.microsoft.com/office/drawing/2014/main" id="{72E73C73-57E6-8D10-F07F-B742461D6E6F}"/>
              </a:ext>
            </a:extLst>
          </p:cNvPr>
          <p:cNvSpPr txBox="1"/>
          <p:nvPr/>
        </p:nvSpPr>
        <p:spPr>
          <a:xfrm>
            <a:off x="7299957" y="6231135"/>
            <a:ext cx="3516085" cy="307777"/>
          </a:xfrm>
          <a:prstGeom prst="rect">
            <a:avLst/>
          </a:prstGeom>
          <a:noFill/>
        </p:spPr>
        <p:txBody>
          <a:bodyPr wrap="square" rtlCol="0">
            <a:spAutoFit/>
          </a:bodyPr>
          <a:lstStyle/>
          <a:p>
            <a:pPr algn="r"/>
            <a:r>
              <a:rPr lang="en-US" i="1" u="sng" dirty="0">
                <a:solidFill>
                  <a:srgbClr val="0066B3"/>
                </a:solidFill>
              </a:rPr>
              <a:t>Source: AI generated image</a:t>
            </a:r>
          </a:p>
        </p:txBody>
      </p:sp>
    </p:spTree>
    <p:extLst>
      <p:ext uri="{BB962C8B-B14F-4D97-AF65-F5344CB8AC3E}">
        <p14:creationId xmlns:p14="http://schemas.microsoft.com/office/powerpoint/2010/main" val="24331341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C5CA1-57C2-ACD7-9EDF-B19563C4B4BA}"/>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92ED3849-024D-4905-2453-20CBD618F78D}"/>
              </a:ext>
            </a:extLst>
          </p:cNvPr>
          <p:cNvSpPr>
            <a:spLocks noGrp="1"/>
          </p:cNvSpPr>
          <p:nvPr>
            <p:ph type="body" idx="1"/>
          </p:nvPr>
        </p:nvSpPr>
        <p:spPr>
          <a:xfrm>
            <a:off x="262393" y="1065834"/>
            <a:ext cx="5406887" cy="3148357"/>
          </a:xfrm>
          <a:solidFill>
            <a:schemeClr val="accent6">
              <a:lumMod val="20000"/>
              <a:lumOff val="80000"/>
            </a:schemeClr>
          </a:solidFill>
        </p:spPr>
        <p:txBody>
          <a:bodyPr>
            <a:normAutofit/>
          </a:bodyPr>
          <a:lstStyle/>
          <a:p>
            <a:pPr marL="114300" indent="0">
              <a:buNone/>
            </a:pPr>
            <a:r>
              <a:rPr lang="mn-MN" sz="1800" b="1" dirty="0"/>
              <a:t>Банк, Санхүүгийн салбар</a:t>
            </a:r>
          </a:p>
          <a:p>
            <a:pPr marL="114300" indent="0">
              <a:buNone/>
            </a:pPr>
            <a:r>
              <a:rPr lang="mn-MN" sz="1800" b="1" dirty="0"/>
              <a:t>Зохицуулалт (</a:t>
            </a:r>
            <a:r>
              <a:rPr lang="en-US" sz="1800" b="1" dirty="0"/>
              <a:t>Regulation):</a:t>
            </a:r>
            <a:r>
              <a:rPr lang="en-US" sz="1800" dirty="0"/>
              <a:t> </a:t>
            </a:r>
            <a:r>
              <a:rPr lang="mn-MN" sz="1800" dirty="0"/>
              <a:t>Төв банкны дүрэм журам, "Мөнгө угаахын эсрэг хууль" (</a:t>
            </a:r>
            <a:r>
              <a:rPr lang="en-US" sz="1800" dirty="0"/>
              <a:t>AML), "</a:t>
            </a:r>
            <a:r>
              <a:rPr lang="mn-MN" sz="1800" dirty="0"/>
              <a:t>Харилцагчаа тань" (</a:t>
            </a:r>
            <a:r>
              <a:rPr lang="en-US" sz="1800" dirty="0"/>
              <a:t>KYC) </a:t>
            </a:r>
            <a:r>
              <a:rPr lang="mn-MN" sz="1800" dirty="0"/>
              <a:t>гэх мэт стандартууд.</a:t>
            </a:r>
          </a:p>
          <a:p>
            <a:r>
              <a:rPr lang="mn-MN" sz="1800" b="1" dirty="0"/>
              <a:t>Жишээ:</a:t>
            </a:r>
            <a:r>
              <a:rPr lang="mn-MN" sz="1800" dirty="0"/>
              <a:t> Хэрэв та зээлийн аппликейшн хөгжүүлж байгаа бол "Зээлийн мэдээллийн сан руу лавлагаа илгээх" процесс нь хууль эрх зүйн хувьд ямар байх ёстойг мэдэхгүй бол систем тань ашиглалтад орох боломжгүй болно.</a:t>
            </a:r>
            <a:endParaRPr lang="en-US" sz="1800" dirty="0"/>
          </a:p>
        </p:txBody>
      </p:sp>
      <p:sp>
        <p:nvSpPr>
          <p:cNvPr id="3" name="Title 2">
            <a:extLst>
              <a:ext uri="{FF2B5EF4-FFF2-40B4-BE49-F238E27FC236}">
                <a16:creationId xmlns:a16="http://schemas.microsoft.com/office/drawing/2014/main" id="{2E579734-6E58-3DA7-5055-B2349B0E84E4}"/>
              </a:ext>
            </a:extLst>
          </p:cNvPr>
          <p:cNvSpPr>
            <a:spLocks noGrp="1"/>
          </p:cNvSpPr>
          <p:nvPr>
            <p:ph type="title"/>
          </p:nvPr>
        </p:nvSpPr>
        <p:spPr>
          <a:xfrm>
            <a:off x="262393" y="185738"/>
            <a:ext cx="11446052" cy="414120"/>
          </a:xfrm>
        </p:spPr>
        <p:txBody>
          <a:bodyPr/>
          <a:lstStyle/>
          <a:p>
            <a:r>
              <a:rPr lang="mn-MN" i="1" dirty="0"/>
              <a:t>Бизнесийн мэдлэг</a:t>
            </a:r>
            <a:r>
              <a:rPr lang="en-US" i="1" dirty="0"/>
              <a:t>: </a:t>
            </a:r>
            <a:r>
              <a:rPr lang="mn-MN" i="1" dirty="0"/>
              <a:t>Салбарын мэдлэг</a:t>
            </a:r>
            <a:endParaRPr lang="en-US" i="1" dirty="0"/>
          </a:p>
        </p:txBody>
      </p:sp>
      <p:sp>
        <p:nvSpPr>
          <p:cNvPr id="2" name="Text Placeholder 3">
            <a:extLst>
              <a:ext uri="{FF2B5EF4-FFF2-40B4-BE49-F238E27FC236}">
                <a16:creationId xmlns:a16="http://schemas.microsoft.com/office/drawing/2014/main" id="{2DD592B1-9381-5E8A-59A0-2C8CA8A3F2A7}"/>
              </a:ext>
            </a:extLst>
          </p:cNvPr>
          <p:cNvSpPr txBox="1">
            <a:spLocks/>
          </p:cNvSpPr>
          <p:nvPr/>
        </p:nvSpPr>
        <p:spPr>
          <a:xfrm>
            <a:off x="5893242" y="1065834"/>
            <a:ext cx="5406887" cy="3148357"/>
          </a:xfrm>
          <a:prstGeom prst="rect">
            <a:avLst/>
          </a:prstGeom>
          <a:solidFill>
            <a:schemeClr val="accent6">
              <a:lumMod val="20000"/>
              <a:lumOff val="80000"/>
            </a:schemeClr>
          </a:solid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None/>
            </a:pPr>
            <a:r>
              <a:rPr lang="mn-MN" sz="1800" b="1" dirty="0"/>
              <a:t>Жижиглэн худалдааны салбар </a:t>
            </a:r>
            <a:endParaRPr lang="en-US" sz="1800" b="1" dirty="0"/>
          </a:p>
          <a:p>
            <a:pPr marL="114300" indent="0">
              <a:buNone/>
            </a:pPr>
            <a:r>
              <a:rPr lang="mn-MN" sz="1800" b="1" dirty="0"/>
              <a:t>Нийлүүлэлтийн хэлхээ (</a:t>
            </a:r>
            <a:r>
              <a:rPr lang="en-US" sz="1800" b="1" dirty="0"/>
              <a:t>Supply Chain):</a:t>
            </a:r>
            <a:r>
              <a:rPr lang="en-US" sz="1800" dirty="0"/>
              <a:t> </a:t>
            </a:r>
            <a:r>
              <a:rPr lang="mn-MN" sz="1800" dirty="0"/>
              <a:t>Барааг агуулахад хүлээж авахаас эхлээд эцсийн хэрэглэгчийн гарт очих хүртэлх зам.</a:t>
            </a:r>
          </a:p>
          <a:p>
            <a:r>
              <a:rPr lang="mn-MN" sz="1800" b="1" dirty="0"/>
              <a:t>Жишээ:</a:t>
            </a:r>
            <a:r>
              <a:rPr lang="mn-MN" sz="1800" dirty="0"/>
              <a:t> Та онлайн дэлгүүрийн төсөл дээр ажиллаж байхдаа "Барааны үлдэгдэл нөөц (</a:t>
            </a:r>
            <a:r>
              <a:rPr lang="en-US" sz="1800" dirty="0"/>
              <a:t>SKU)" </a:t>
            </a:r>
            <a:r>
              <a:rPr lang="mn-MN" sz="1800" dirty="0"/>
              <a:t>гэж юу болох, "буцаалтын процесс" хэрхэн явагддаг талаар мэдлэггүй бол систем чинь хэрэглэгчийн хэрэгцээг бүрэн хангаж чадахгүй.</a:t>
            </a:r>
          </a:p>
          <a:p>
            <a:endParaRPr lang="mn-MN" sz="1800" dirty="0"/>
          </a:p>
        </p:txBody>
      </p:sp>
      <p:sp>
        <p:nvSpPr>
          <p:cNvPr id="5" name="Rectangle 1">
            <a:extLst>
              <a:ext uri="{FF2B5EF4-FFF2-40B4-BE49-F238E27FC236}">
                <a16:creationId xmlns:a16="http://schemas.microsoft.com/office/drawing/2014/main" id="{865EC156-627B-29D8-103E-A6C064546F56}"/>
              </a:ext>
            </a:extLst>
          </p:cNvPr>
          <p:cNvSpPr>
            <a:spLocks noChangeArrowheads="1"/>
          </p:cNvSpPr>
          <p:nvPr/>
        </p:nvSpPr>
        <p:spPr bwMode="auto">
          <a:xfrm>
            <a:off x="262393" y="4532233"/>
            <a:ext cx="11037735" cy="1754326"/>
          </a:xfrm>
          <a:prstGeom prst="rect">
            <a:avLst/>
          </a:prstGeom>
          <a:solidFill>
            <a:schemeClr val="accent6">
              <a:lumMod val="40000"/>
              <a:lumOff val="60000"/>
            </a:schemeClr>
          </a:solid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PESTLE </a:t>
            </a:r>
            <a:r>
              <a:rPr kumimoji="0" lang="en-US" altLang="en-US" sz="1800" b="1" i="0" u="none" strike="noStrike" cap="none" normalizeH="0" baseline="0" dirty="0" err="1">
                <a:ln>
                  <a:noFill/>
                </a:ln>
                <a:solidFill>
                  <a:schemeClr val="tx1"/>
                </a:solidFill>
                <a:effectLst/>
                <a:latin typeface="Arial" panose="020B0604020202020204" pitchFamily="34" charset="0"/>
              </a:rPr>
              <a:t>шинжилгээ</a:t>
            </a:r>
            <a:r>
              <a:rPr kumimoji="0" lang="en-US" altLang="en-US" sz="1800" b="1" i="0" u="none" strike="noStrike" cap="none" normalizeH="0" baseline="0" dirty="0">
                <a:ln>
                  <a:noFill/>
                </a:ln>
                <a:solidFill>
                  <a:schemeClr val="tx1"/>
                </a:solidFill>
                <a:effectLst/>
                <a:latin typeface="Arial" panose="020B0604020202020204" pitchFamily="34" charset="0"/>
              </a:rPr>
              <a:t>:</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Тухайн</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салбарын</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Улс</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төр</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Эдийн</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засаг</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Нийгэм</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Технологи</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Хууль</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эрх</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зүй</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Байгаль</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орчны</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хүчин</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зүйлийг</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судлах</a:t>
            </a:r>
            <a:r>
              <a:rPr kumimoji="0" lang="en-US" altLang="en-US" sz="18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err="1">
                <a:ln>
                  <a:noFill/>
                </a:ln>
                <a:solidFill>
                  <a:schemeClr val="tx1"/>
                </a:solidFill>
                <a:effectLst/>
                <a:latin typeface="Arial" panose="020B0604020202020204" pitchFamily="34" charset="0"/>
              </a:rPr>
              <a:t>Салбарын</a:t>
            </a:r>
            <a:r>
              <a:rPr kumimoji="0" lang="en-US" altLang="en-US" sz="1800" b="1" i="0" u="none" strike="noStrike" cap="none" normalizeH="0" baseline="0" dirty="0">
                <a:ln>
                  <a:noFill/>
                </a:ln>
                <a:solidFill>
                  <a:schemeClr val="tx1"/>
                </a:solidFill>
                <a:effectLst/>
                <a:latin typeface="Arial" panose="020B0604020202020204" pitchFamily="34" charset="0"/>
              </a:rPr>
              <a:t> </a:t>
            </a:r>
            <a:r>
              <a:rPr kumimoji="0" lang="en-US" altLang="en-US" sz="1800" b="1" i="0" u="none" strike="noStrike" cap="none" normalizeH="0" baseline="0" dirty="0" err="1">
                <a:ln>
                  <a:noFill/>
                </a:ln>
                <a:solidFill>
                  <a:schemeClr val="tx1"/>
                </a:solidFill>
                <a:effectLst/>
                <a:latin typeface="Arial" panose="020B0604020202020204" pitchFamily="34" charset="0"/>
              </a:rPr>
              <a:t>тайлан</a:t>
            </a:r>
            <a:r>
              <a:rPr kumimoji="0" lang="en-US" altLang="en-US" sz="1800" b="1" i="0" u="none" strike="noStrike" cap="none" normalizeH="0" baseline="0" dirty="0">
                <a:ln>
                  <a:noFill/>
                </a:ln>
                <a:solidFill>
                  <a:schemeClr val="tx1"/>
                </a:solidFill>
                <a:effectLst/>
                <a:latin typeface="Arial" panose="020B0604020202020204" pitchFamily="34" charset="0"/>
              </a:rPr>
              <a:t> </a:t>
            </a:r>
            <a:r>
              <a:rPr kumimoji="0" lang="en-US" altLang="en-US" sz="1800" b="1" i="0" u="none" strike="noStrike" cap="none" normalizeH="0" baseline="0" dirty="0" err="1">
                <a:ln>
                  <a:noFill/>
                </a:ln>
                <a:solidFill>
                  <a:schemeClr val="tx1"/>
                </a:solidFill>
                <a:effectLst/>
                <a:latin typeface="Arial" panose="020B0604020202020204" pitchFamily="34" charset="0"/>
              </a:rPr>
              <a:t>унших</a:t>
            </a:r>
            <a:r>
              <a:rPr kumimoji="0" lang="en-US" altLang="en-US" sz="1800" b="1" i="0" u="none" strike="noStrike" cap="none" normalizeH="0" baseline="0" dirty="0">
                <a:ln>
                  <a:noFill/>
                </a:ln>
                <a:solidFill>
                  <a:schemeClr val="tx1"/>
                </a:solidFill>
                <a:effectLst/>
                <a:latin typeface="Arial" panose="020B0604020202020204" pitchFamily="34" charset="0"/>
              </a:rPr>
              <a:t>:</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Гадны</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судалгааны</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байгууллагуудын</a:t>
            </a:r>
            <a:r>
              <a:rPr kumimoji="0" lang="en-US" altLang="en-US" sz="1800" b="0" i="0" u="none" strike="noStrike" cap="none" normalizeH="0" baseline="0" dirty="0">
                <a:ln>
                  <a:noFill/>
                </a:ln>
                <a:solidFill>
                  <a:schemeClr val="tx1"/>
                </a:solidFill>
                <a:effectLst/>
                <a:latin typeface="Arial" panose="020B0604020202020204" pitchFamily="34" charset="0"/>
              </a:rPr>
              <a:t> (Gartner, Forrester </a:t>
            </a:r>
            <a:r>
              <a:rPr kumimoji="0" lang="en-US" altLang="en-US" sz="1800" b="0" i="0" u="none" strike="noStrike" cap="none" normalizeH="0" baseline="0" dirty="0" err="1">
                <a:ln>
                  <a:noFill/>
                </a:ln>
                <a:solidFill>
                  <a:schemeClr val="tx1"/>
                </a:solidFill>
                <a:effectLst/>
                <a:latin typeface="Arial" panose="020B0604020202020204" pitchFamily="34" charset="0"/>
              </a:rPr>
              <a:t>гэх</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мэт</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салбарын</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тойм</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мэдээллийг</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харах</a:t>
            </a:r>
            <a:r>
              <a:rPr kumimoji="0" lang="en-US" altLang="en-US" sz="18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err="1">
                <a:ln>
                  <a:noFill/>
                </a:ln>
                <a:solidFill>
                  <a:schemeClr val="tx1"/>
                </a:solidFill>
                <a:effectLst/>
                <a:latin typeface="Arial" panose="020B0604020202020204" pitchFamily="34" charset="0"/>
              </a:rPr>
              <a:t>Мэргэжилтнүүдтэй</a:t>
            </a:r>
            <a:r>
              <a:rPr kumimoji="0" lang="en-US" altLang="en-US" sz="1800" b="1" i="0" u="none" strike="noStrike" cap="none" normalizeH="0" baseline="0" dirty="0">
                <a:ln>
                  <a:noFill/>
                </a:ln>
                <a:solidFill>
                  <a:schemeClr val="tx1"/>
                </a:solidFill>
                <a:effectLst/>
                <a:latin typeface="Arial" panose="020B0604020202020204" pitchFamily="34" charset="0"/>
              </a:rPr>
              <a:t> </a:t>
            </a:r>
            <a:r>
              <a:rPr kumimoji="0" lang="en-US" altLang="en-US" sz="1800" b="1" i="0" u="none" strike="noStrike" cap="none" normalizeH="0" baseline="0" dirty="0" err="1">
                <a:ln>
                  <a:noFill/>
                </a:ln>
                <a:solidFill>
                  <a:schemeClr val="tx1"/>
                </a:solidFill>
                <a:effectLst/>
                <a:latin typeface="Arial" panose="020B0604020202020204" pitchFamily="34" charset="0"/>
              </a:rPr>
              <a:t>уулзах</a:t>
            </a:r>
            <a:r>
              <a:rPr kumimoji="0" lang="en-US" altLang="en-US" sz="1800" b="1"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Тухайн</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салбарт</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олон</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жил</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ажилласан</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хүмүүсээс</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ярилцлага</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авч</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тэдний</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өдөр</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тутмын</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зовлон</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жаргалыг</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err="1">
                <a:ln>
                  <a:noFill/>
                </a:ln>
                <a:solidFill>
                  <a:schemeClr val="tx1"/>
                </a:solidFill>
                <a:effectLst/>
                <a:latin typeface="Arial" panose="020B0604020202020204" pitchFamily="34" charset="0"/>
              </a:rPr>
              <a:t>сонсох</a:t>
            </a:r>
            <a:r>
              <a:rPr kumimoji="0" lang="en-US" altLang="en-US" sz="1800" b="0" i="0" u="none" strike="noStrike" cap="none" normalizeH="0" baseline="0" dirty="0">
                <a:ln>
                  <a:noFill/>
                </a:ln>
                <a:solidFill>
                  <a:schemeClr val="tx1"/>
                </a:solidFill>
                <a:effectLst/>
                <a:latin typeface="Arial" panose="020B0604020202020204" pitchFamily="34" charset="0"/>
              </a:rPr>
              <a:t>.</a:t>
            </a:r>
          </a:p>
        </p:txBody>
      </p:sp>
      <p:sp>
        <p:nvSpPr>
          <p:cNvPr id="6" name="Date Placeholder 5">
            <a:extLst>
              <a:ext uri="{FF2B5EF4-FFF2-40B4-BE49-F238E27FC236}">
                <a16:creationId xmlns:a16="http://schemas.microsoft.com/office/drawing/2014/main" id="{E99172A7-F119-DD95-EBFC-BCEA3AA45CC7}"/>
              </a:ext>
            </a:extLst>
          </p:cNvPr>
          <p:cNvSpPr>
            <a:spLocks noGrp="1"/>
          </p:cNvSpPr>
          <p:nvPr>
            <p:ph type="dt" idx="10"/>
          </p:nvPr>
        </p:nvSpPr>
        <p:spPr/>
        <p:txBody>
          <a:bodyPr/>
          <a:lstStyle/>
          <a:p>
            <a:fld id="{21A36BAA-8082-4C94-A1B3-366F3FD4223C}" type="datetime1">
              <a:rPr lang="en-US" smtClean="0"/>
              <a:t>3/31/2026</a:t>
            </a:fld>
            <a:endParaRPr lang="en-US"/>
          </a:p>
        </p:txBody>
      </p:sp>
      <p:sp>
        <p:nvSpPr>
          <p:cNvPr id="7" name="Footer Placeholder 6">
            <a:extLst>
              <a:ext uri="{FF2B5EF4-FFF2-40B4-BE49-F238E27FC236}">
                <a16:creationId xmlns:a16="http://schemas.microsoft.com/office/drawing/2014/main" id="{96D076FF-363B-DBD5-CCA3-FF793F826050}"/>
              </a:ext>
            </a:extLst>
          </p:cNvPr>
          <p:cNvSpPr>
            <a:spLocks noGrp="1"/>
          </p:cNvSpPr>
          <p:nvPr>
            <p:ph type="ftr" idx="11"/>
          </p:nvPr>
        </p:nvSpPr>
        <p:spPr/>
        <p:txBody>
          <a:bodyPr/>
          <a:lstStyle/>
          <a:p>
            <a:r>
              <a:rPr lang="en-US"/>
              <a:t>Business analysis and process management</a:t>
            </a:r>
            <a:endParaRPr lang="en-US" dirty="0"/>
          </a:p>
        </p:txBody>
      </p:sp>
      <p:sp>
        <p:nvSpPr>
          <p:cNvPr id="8" name="Slide Number Placeholder 7">
            <a:extLst>
              <a:ext uri="{FF2B5EF4-FFF2-40B4-BE49-F238E27FC236}">
                <a16:creationId xmlns:a16="http://schemas.microsoft.com/office/drawing/2014/main" id="{14D59C89-D622-18CD-2732-AFEAFC9C4027}"/>
              </a:ext>
            </a:extLst>
          </p:cNvPr>
          <p:cNvSpPr>
            <a:spLocks noGrp="1"/>
          </p:cNvSpPr>
          <p:nvPr>
            <p:ph type="sldNum" idx="12"/>
          </p:nvPr>
        </p:nvSpPr>
        <p:spPr/>
        <p:txBody>
          <a:bodyPr/>
          <a:lstStyle/>
          <a:p>
            <a:fld id="{611322DE-3F9E-4261-BC4C-C8DBA52F4786}" type="slidenum">
              <a:rPr lang="en-US" smtClean="0"/>
              <a:t>17</a:t>
            </a:fld>
            <a:endParaRPr lang="en-US"/>
          </a:p>
        </p:txBody>
      </p:sp>
    </p:spTree>
    <p:extLst>
      <p:ext uri="{BB962C8B-B14F-4D97-AF65-F5344CB8AC3E}">
        <p14:creationId xmlns:p14="http://schemas.microsoft.com/office/powerpoint/2010/main" val="20742294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69492-5393-E8C0-9E18-07BC2BE6CEAC}"/>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6C6D0A22-B17F-4223-1858-ADCCA0FA22BC}"/>
              </a:ext>
            </a:extLst>
          </p:cNvPr>
          <p:cNvSpPr>
            <a:spLocks noGrp="1"/>
          </p:cNvSpPr>
          <p:nvPr>
            <p:ph type="body" idx="1"/>
          </p:nvPr>
        </p:nvSpPr>
        <p:spPr>
          <a:xfrm>
            <a:off x="349857" y="1037522"/>
            <a:ext cx="4747076" cy="5139442"/>
          </a:xfrm>
        </p:spPr>
        <p:txBody>
          <a:bodyPr>
            <a:normAutofit/>
          </a:bodyPr>
          <a:lstStyle/>
          <a:p>
            <a:pPr marL="114300" indent="0">
              <a:buNone/>
            </a:pPr>
            <a:r>
              <a:rPr lang="mn-MN" sz="1800" dirty="0"/>
              <a:t>Бизнес кэйс нь бизнес шинжилгээний судалгааны үр дүнг тайлбарлаж, ахлах удирдлагуудад санал болгож буй үйл ажиллагааны чиглэлийг танилцуулдаг баримт бичиг юм. </a:t>
            </a:r>
          </a:p>
          <a:p>
            <a:pPr>
              <a:buFont typeface="Wingdings" panose="05000000000000000000" pitchFamily="2" charset="2"/>
              <a:buChar char="Ø"/>
            </a:pPr>
            <a:r>
              <a:rPr lang="mn-MN" sz="1800" dirty="0"/>
              <a:t>Шийдвэр гаргагчдад хөрөнгө оруулалт хийх үндэслэл болон бодит үнэ цэнийг харуулдаг.</a:t>
            </a:r>
          </a:p>
          <a:p>
            <a:pPr>
              <a:buFont typeface="Wingdings" panose="05000000000000000000" pitchFamily="2" charset="2"/>
              <a:buChar char="Ø"/>
            </a:pPr>
            <a:r>
              <a:rPr lang="mn-MN" sz="1800" dirty="0"/>
              <a:t>Төслөөс гарах үр ашиг, ашиг тусыг тодорхойлж, хэмжих.</a:t>
            </a:r>
          </a:p>
          <a:p>
            <a:pPr>
              <a:buFont typeface="Wingdings" panose="05000000000000000000" pitchFamily="2" charset="2"/>
              <a:buChar char="Ø"/>
            </a:pPr>
            <a:r>
              <a:rPr lang="mn-MN" sz="1800" dirty="0"/>
              <a:t>Төсөлтэй холбоотой эрсдэл болон нөлөөллийг үнэлэх</a:t>
            </a:r>
          </a:p>
          <a:p>
            <a:pPr>
              <a:buFont typeface="Wingdings" panose="05000000000000000000" pitchFamily="2" charset="2"/>
              <a:buChar char="Ø"/>
            </a:pPr>
            <a:endParaRPr lang="mn-MN" sz="1800" dirty="0"/>
          </a:p>
          <a:p>
            <a:pPr>
              <a:buFont typeface="Wingdings" panose="05000000000000000000" pitchFamily="2" charset="2"/>
              <a:buChar char="Ø"/>
            </a:pPr>
            <a:endParaRPr lang="mn-MN" sz="1800" dirty="0"/>
          </a:p>
          <a:p>
            <a:pPr>
              <a:buFont typeface="Wingdings" panose="05000000000000000000" pitchFamily="2" charset="2"/>
              <a:buChar char="Ø"/>
            </a:pPr>
            <a:endParaRPr lang="mn-MN" sz="1800" dirty="0"/>
          </a:p>
          <a:p>
            <a:pPr marL="114300" indent="0">
              <a:buNone/>
            </a:pPr>
            <a:endParaRPr lang="en-US" sz="1800" dirty="0"/>
          </a:p>
        </p:txBody>
      </p:sp>
      <p:sp>
        <p:nvSpPr>
          <p:cNvPr id="3" name="Title 2">
            <a:extLst>
              <a:ext uri="{FF2B5EF4-FFF2-40B4-BE49-F238E27FC236}">
                <a16:creationId xmlns:a16="http://schemas.microsoft.com/office/drawing/2014/main" id="{C932F64D-C750-665A-7B48-DF5D15CB9A36}"/>
              </a:ext>
            </a:extLst>
          </p:cNvPr>
          <p:cNvSpPr>
            <a:spLocks noGrp="1"/>
          </p:cNvSpPr>
          <p:nvPr>
            <p:ph type="title"/>
          </p:nvPr>
        </p:nvSpPr>
        <p:spPr>
          <a:xfrm>
            <a:off x="349857" y="185738"/>
            <a:ext cx="11358588" cy="414120"/>
          </a:xfrm>
        </p:spPr>
        <p:txBody>
          <a:bodyPr/>
          <a:lstStyle/>
          <a:p>
            <a:r>
              <a:rPr lang="mn-MN" i="1" dirty="0"/>
              <a:t>Бизнесийн кэйс боловсруулах</a:t>
            </a:r>
            <a:endParaRPr lang="en-US" i="1" dirty="0"/>
          </a:p>
        </p:txBody>
      </p:sp>
      <p:sp>
        <p:nvSpPr>
          <p:cNvPr id="2" name="Date Placeholder 1">
            <a:extLst>
              <a:ext uri="{FF2B5EF4-FFF2-40B4-BE49-F238E27FC236}">
                <a16:creationId xmlns:a16="http://schemas.microsoft.com/office/drawing/2014/main" id="{C017AF5C-25A1-12EC-3BA5-D958C5F5877D}"/>
              </a:ext>
            </a:extLst>
          </p:cNvPr>
          <p:cNvSpPr>
            <a:spLocks noGrp="1"/>
          </p:cNvSpPr>
          <p:nvPr>
            <p:ph type="dt" idx="10"/>
          </p:nvPr>
        </p:nvSpPr>
        <p:spPr/>
        <p:txBody>
          <a:bodyPr/>
          <a:lstStyle/>
          <a:p>
            <a:fld id="{6B2C29A0-665A-4C5C-AFBC-951296EE7D8E}" type="datetime1">
              <a:rPr lang="en-US" smtClean="0"/>
              <a:t>3/31/2026</a:t>
            </a:fld>
            <a:endParaRPr lang="en-US"/>
          </a:p>
        </p:txBody>
      </p:sp>
      <p:sp>
        <p:nvSpPr>
          <p:cNvPr id="5" name="Footer Placeholder 4">
            <a:extLst>
              <a:ext uri="{FF2B5EF4-FFF2-40B4-BE49-F238E27FC236}">
                <a16:creationId xmlns:a16="http://schemas.microsoft.com/office/drawing/2014/main" id="{A396FF72-A8F9-97C9-057E-322177573DB4}"/>
              </a:ext>
            </a:extLst>
          </p:cNvPr>
          <p:cNvSpPr>
            <a:spLocks noGrp="1"/>
          </p:cNvSpPr>
          <p:nvPr>
            <p:ph type="ftr" idx="11"/>
          </p:nvPr>
        </p:nvSpPr>
        <p:spPr/>
        <p:txBody>
          <a:bodyPr/>
          <a:lstStyle/>
          <a:p>
            <a:r>
              <a:rPr lang="en-US"/>
              <a:t>Business analysis and process management</a:t>
            </a:r>
            <a:endParaRPr lang="en-US" dirty="0"/>
          </a:p>
        </p:txBody>
      </p:sp>
      <p:sp>
        <p:nvSpPr>
          <p:cNvPr id="6" name="Slide Number Placeholder 5">
            <a:extLst>
              <a:ext uri="{FF2B5EF4-FFF2-40B4-BE49-F238E27FC236}">
                <a16:creationId xmlns:a16="http://schemas.microsoft.com/office/drawing/2014/main" id="{B6F61DDD-3A2B-70DF-BA97-C0451B5FCB70}"/>
              </a:ext>
            </a:extLst>
          </p:cNvPr>
          <p:cNvSpPr>
            <a:spLocks noGrp="1"/>
          </p:cNvSpPr>
          <p:nvPr>
            <p:ph type="sldNum" idx="12"/>
          </p:nvPr>
        </p:nvSpPr>
        <p:spPr/>
        <p:txBody>
          <a:bodyPr/>
          <a:lstStyle/>
          <a:p>
            <a:fld id="{611322DE-3F9E-4261-BC4C-C8DBA52F4786}" type="slidenum">
              <a:rPr lang="en-US" smtClean="0"/>
              <a:t>18</a:t>
            </a:fld>
            <a:endParaRPr lang="en-US"/>
          </a:p>
        </p:txBody>
      </p:sp>
      <p:pic>
        <p:nvPicPr>
          <p:cNvPr id="7" name="Picture 2">
            <a:extLst>
              <a:ext uri="{FF2B5EF4-FFF2-40B4-BE49-F238E27FC236}">
                <a16:creationId xmlns:a16="http://schemas.microsoft.com/office/drawing/2014/main" id="{507AE051-C9CC-CB72-2E9F-45578DDEE41D}"/>
              </a:ext>
            </a:extLst>
          </p:cNvPr>
          <p:cNvPicPr>
            <a:picLocks noChangeAspect="1"/>
          </p:cNvPicPr>
          <p:nvPr/>
        </p:nvPicPr>
        <p:blipFill>
          <a:blip r:embed="rId3"/>
          <a:stretch>
            <a:fillRect/>
          </a:stretch>
        </p:blipFill>
        <p:spPr>
          <a:xfrm>
            <a:off x="5256884" y="944387"/>
            <a:ext cx="6730959" cy="3754613"/>
          </a:xfrm>
          <a:prstGeom prst="rect">
            <a:avLst/>
          </a:prstGeom>
        </p:spPr>
      </p:pic>
      <p:sp>
        <p:nvSpPr>
          <p:cNvPr id="10" name="TextBox 9">
            <a:extLst>
              <a:ext uri="{FF2B5EF4-FFF2-40B4-BE49-F238E27FC236}">
                <a16:creationId xmlns:a16="http://schemas.microsoft.com/office/drawing/2014/main" id="{D35867C6-308E-D24C-B939-9FB1691A9BD8}"/>
              </a:ext>
            </a:extLst>
          </p:cNvPr>
          <p:cNvSpPr txBox="1"/>
          <p:nvPr/>
        </p:nvSpPr>
        <p:spPr>
          <a:xfrm>
            <a:off x="8471758" y="4735752"/>
            <a:ext cx="3516085" cy="307777"/>
          </a:xfrm>
          <a:prstGeom prst="rect">
            <a:avLst/>
          </a:prstGeom>
          <a:noFill/>
        </p:spPr>
        <p:txBody>
          <a:bodyPr wrap="square" rtlCol="0">
            <a:spAutoFit/>
          </a:bodyPr>
          <a:lstStyle/>
          <a:p>
            <a:pPr algn="r"/>
            <a:r>
              <a:rPr lang="en-US" i="1" u="sng" dirty="0">
                <a:solidFill>
                  <a:srgbClr val="0066B3"/>
                </a:solidFill>
              </a:rPr>
              <a:t>Source: AI generated image</a:t>
            </a:r>
          </a:p>
        </p:txBody>
      </p:sp>
    </p:spTree>
    <p:extLst>
      <p:ext uri="{BB962C8B-B14F-4D97-AF65-F5344CB8AC3E}">
        <p14:creationId xmlns:p14="http://schemas.microsoft.com/office/powerpoint/2010/main" val="8925170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36568-CE54-4777-5D64-30A5EE6A4CA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0C5AC1E0-4A30-D7B4-94F4-A696DE4F8538}"/>
              </a:ext>
            </a:extLst>
          </p:cNvPr>
          <p:cNvSpPr>
            <a:spLocks noGrp="1"/>
          </p:cNvSpPr>
          <p:nvPr>
            <p:ph type="title"/>
          </p:nvPr>
        </p:nvSpPr>
        <p:spPr>
          <a:xfrm>
            <a:off x="349857" y="185738"/>
            <a:ext cx="11358588" cy="414120"/>
          </a:xfrm>
        </p:spPr>
        <p:txBody>
          <a:bodyPr/>
          <a:lstStyle/>
          <a:p>
            <a:r>
              <a:rPr lang="mn-MN" i="1" dirty="0"/>
              <a:t>Бизнесийн кэйс боловсруулах</a:t>
            </a:r>
            <a:endParaRPr lang="en-US" i="1" dirty="0"/>
          </a:p>
        </p:txBody>
      </p:sp>
      <p:sp>
        <p:nvSpPr>
          <p:cNvPr id="2" name="Date Placeholder 1">
            <a:extLst>
              <a:ext uri="{FF2B5EF4-FFF2-40B4-BE49-F238E27FC236}">
                <a16:creationId xmlns:a16="http://schemas.microsoft.com/office/drawing/2014/main" id="{0B838DB6-A1EC-0AF2-092C-E74C98C09C6F}"/>
              </a:ext>
            </a:extLst>
          </p:cNvPr>
          <p:cNvSpPr>
            <a:spLocks noGrp="1"/>
          </p:cNvSpPr>
          <p:nvPr>
            <p:ph type="dt" idx="10"/>
          </p:nvPr>
        </p:nvSpPr>
        <p:spPr/>
        <p:txBody>
          <a:bodyPr/>
          <a:lstStyle/>
          <a:p>
            <a:fld id="{6B2C29A0-665A-4C5C-AFBC-951296EE7D8E}" type="datetime1">
              <a:rPr lang="en-US" smtClean="0"/>
              <a:t>3/31/2026</a:t>
            </a:fld>
            <a:endParaRPr lang="en-US"/>
          </a:p>
        </p:txBody>
      </p:sp>
      <p:sp>
        <p:nvSpPr>
          <p:cNvPr id="5" name="Footer Placeholder 4">
            <a:extLst>
              <a:ext uri="{FF2B5EF4-FFF2-40B4-BE49-F238E27FC236}">
                <a16:creationId xmlns:a16="http://schemas.microsoft.com/office/drawing/2014/main" id="{2F3C3EAF-EAF8-333C-8C20-F3100EE5CCB3}"/>
              </a:ext>
            </a:extLst>
          </p:cNvPr>
          <p:cNvSpPr>
            <a:spLocks noGrp="1"/>
          </p:cNvSpPr>
          <p:nvPr>
            <p:ph type="ftr" idx="11"/>
          </p:nvPr>
        </p:nvSpPr>
        <p:spPr/>
        <p:txBody>
          <a:bodyPr/>
          <a:lstStyle/>
          <a:p>
            <a:r>
              <a:rPr lang="en-US"/>
              <a:t>Business analysis and process management</a:t>
            </a:r>
            <a:endParaRPr lang="en-US" dirty="0"/>
          </a:p>
        </p:txBody>
      </p:sp>
      <p:sp>
        <p:nvSpPr>
          <p:cNvPr id="6" name="Slide Number Placeholder 5">
            <a:extLst>
              <a:ext uri="{FF2B5EF4-FFF2-40B4-BE49-F238E27FC236}">
                <a16:creationId xmlns:a16="http://schemas.microsoft.com/office/drawing/2014/main" id="{79460969-0E64-EBEF-1C09-64B8C2571451}"/>
              </a:ext>
            </a:extLst>
          </p:cNvPr>
          <p:cNvSpPr>
            <a:spLocks noGrp="1"/>
          </p:cNvSpPr>
          <p:nvPr>
            <p:ph type="sldNum" idx="12"/>
          </p:nvPr>
        </p:nvSpPr>
        <p:spPr/>
        <p:txBody>
          <a:bodyPr/>
          <a:lstStyle/>
          <a:p>
            <a:fld id="{611322DE-3F9E-4261-BC4C-C8DBA52F4786}" type="slidenum">
              <a:rPr lang="en-US" smtClean="0"/>
              <a:t>19</a:t>
            </a:fld>
            <a:endParaRPr lang="en-US"/>
          </a:p>
        </p:txBody>
      </p:sp>
      <p:pic>
        <p:nvPicPr>
          <p:cNvPr id="10" name="Picture 2">
            <a:extLst>
              <a:ext uri="{FF2B5EF4-FFF2-40B4-BE49-F238E27FC236}">
                <a16:creationId xmlns:a16="http://schemas.microsoft.com/office/drawing/2014/main" id="{7F6390A1-E8DA-62B2-06B9-5DFC9C9D69B8}"/>
              </a:ext>
            </a:extLst>
          </p:cNvPr>
          <p:cNvPicPr>
            <a:picLocks noChangeAspect="1"/>
          </p:cNvPicPr>
          <p:nvPr/>
        </p:nvPicPr>
        <p:blipFill>
          <a:blip r:embed="rId3"/>
          <a:stretch>
            <a:fillRect/>
          </a:stretch>
        </p:blipFill>
        <p:spPr>
          <a:xfrm>
            <a:off x="349858" y="980760"/>
            <a:ext cx="7685010" cy="4286795"/>
          </a:xfrm>
          <a:prstGeom prst="rect">
            <a:avLst/>
          </a:prstGeom>
        </p:spPr>
      </p:pic>
      <p:sp>
        <p:nvSpPr>
          <p:cNvPr id="12" name="TextBox 11">
            <a:extLst>
              <a:ext uri="{FF2B5EF4-FFF2-40B4-BE49-F238E27FC236}">
                <a16:creationId xmlns:a16="http://schemas.microsoft.com/office/drawing/2014/main" id="{A075831F-25CA-3EA5-295D-5AEA96F555DB}"/>
              </a:ext>
            </a:extLst>
          </p:cNvPr>
          <p:cNvSpPr txBox="1"/>
          <p:nvPr/>
        </p:nvSpPr>
        <p:spPr>
          <a:xfrm>
            <a:off x="8221132" y="1077447"/>
            <a:ext cx="3487311" cy="3693319"/>
          </a:xfrm>
          <a:prstGeom prst="rect">
            <a:avLst/>
          </a:prstGeom>
          <a:noFill/>
        </p:spPr>
        <p:txBody>
          <a:bodyPr wrap="square">
            <a:spAutoFit/>
          </a:bodyPr>
          <a:lstStyle/>
          <a:p>
            <a:r>
              <a:rPr lang="mn-MN" sz="1800" b="1" dirty="0">
                <a:effectLst/>
              </a:rPr>
              <a:t>Төслийн боломжит байдлыг үнэлэх </a:t>
            </a:r>
          </a:p>
          <a:p>
            <a:pPr marL="285750" indent="-285750">
              <a:buFont typeface="Wingdings" panose="05000000000000000000" pitchFamily="2" charset="2"/>
              <a:buChar char="Ø"/>
            </a:pPr>
            <a:r>
              <a:rPr lang="mn-MN" sz="1800" b="1" i="0" kern="1200" dirty="0">
                <a:solidFill>
                  <a:schemeClr val="tx1"/>
                </a:solidFill>
                <a:effectLst/>
                <a:latin typeface="+mn-lt"/>
                <a:ea typeface="+mn-ea"/>
                <a:cs typeface="+mn-cs"/>
              </a:rPr>
              <a:t>Бизнесийн боломж:</a:t>
            </a:r>
            <a:r>
              <a:rPr lang="mn-MN" sz="1800" b="0" i="0" kern="1200" dirty="0">
                <a:solidFill>
                  <a:schemeClr val="tx1"/>
                </a:solidFill>
                <a:effectLst/>
                <a:latin typeface="+mn-lt"/>
                <a:ea typeface="+mn-ea"/>
                <a:cs typeface="+mn-cs"/>
              </a:rPr>
              <a:t> Стратегийн зорилтууд болон байгууллагын соёлд нийцэж буй эсэх.</a:t>
            </a:r>
          </a:p>
          <a:p>
            <a:pPr marL="285750" indent="-285750">
              <a:buFont typeface="Wingdings" panose="05000000000000000000" pitchFamily="2" charset="2"/>
              <a:buChar char="Ø"/>
            </a:pPr>
            <a:r>
              <a:rPr lang="mn-MN" sz="1800" b="1" i="0" kern="1200" dirty="0">
                <a:solidFill>
                  <a:schemeClr val="tx1"/>
                </a:solidFill>
                <a:effectLst/>
                <a:latin typeface="+mn-lt"/>
                <a:ea typeface="+mn-ea"/>
                <a:cs typeface="+mn-cs"/>
              </a:rPr>
              <a:t>Техникийн боломж:</a:t>
            </a:r>
            <a:r>
              <a:rPr lang="mn-MN" sz="1800" b="0" i="0" kern="1200" dirty="0">
                <a:solidFill>
                  <a:schemeClr val="tx1"/>
                </a:solidFill>
                <a:effectLst/>
                <a:latin typeface="+mn-lt"/>
                <a:ea typeface="+mn-ea"/>
                <a:cs typeface="+mn-cs"/>
              </a:rPr>
              <a:t> Шаардлагатай технологи нь бодитой, найдвартай эсэх.</a:t>
            </a:r>
          </a:p>
          <a:p>
            <a:pPr marL="285750" indent="-285750">
              <a:buFont typeface="Wingdings" panose="05000000000000000000" pitchFamily="2" charset="2"/>
              <a:buChar char="Ø"/>
            </a:pPr>
            <a:r>
              <a:rPr lang="mn-MN" sz="1800" b="1" i="0" kern="1200" dirty="0">
                <a:solidFill>
                  <a:schemeClr val="tx1"/>
                </a:solidFill>
                <a:effectLst/>
                <a:latin typeface="+mn-lt"/>
                <a:ea typeface="+mn-ea"/>
                <a:cs typeface="+mn-cs"/>
              </a:rPr>
              <a:t>Санхүүгийн боломж:</a:t>
            </a:r>
            <a:r>
              <a:rPr lang="mn-MN" sz="1800" b="0" i="0" kern="1200" dirty="0">
                <a:solidFill>
                  <a:schemeClr val="tx1"/>
                </a:solidFill>
                <a:effectLst/>
                <a:latin typeface="+mn-lt"/>
                <a:ea typeface="+mn-ea"/>
                <a:cs typeface="+mn-cs"/>
              </a:rPr>
              <a:t> Байгууллага хөрөнгө оруулалтыг санхүүжүүлж чадах эсэх.</a:t>
            </a:r>
          </a:p>
        </p:txBody>
      </p:sp>
      <p:sp>
        <p:nvSpPr>
          <p:cNvPr id="13" name="TextBox 12">
            <a:extLst>
              <a:ext uri="{FF2B5EF4-FFF2-40B4-BE49-F238E27FC236}">
                <a16:creationId xmlns:a16="http://schemas.microsoft.com/office/drawing/2014/main" id="{FCAE4740-42A4-78C9-F97D-0ADC2CD820F4}"/>
              </a:ext>
            </a:extLst>
          </p:cNvPr>
          <p:cNvSpPr txBox="1"/>
          <p:nvPr/>
        </p:nvSpPr>
        <p:spPr>
          <a:xfrm>
            <a:off x="4518783" y="5350287"/>
            <a:ext cx="3516085" cy="307777"/>
          </a:xfrm>
          <a:prstGeom prst="rect">
            <a:avLst/>
          </a:prstGeom>
          <a:noFill/>
        </p:spPr>
        <p:txBody>
          <a:bodyPr wrap="square" rtlCol="0">
            <a:spAutoFit/>
          </a:bodyPr>
          <a:lstStyle/>
          <a:p>
            <a:pPr algn="r"/>
            <a:r>
              <a:rPr lang="en-US" i="1" u="sng" dirty="0">
                <a:solidFill>
                  <a:srgbClr val="0066B3"/>
                </a:solidFill>
              </a:rPr>
              <a:t>Source: AI generated image</a:t>
            </a:r>
          </a:p>
        </p:txBody>
      </p:sp>
    </p:spTree>
    <p:extLst>
      <p:ext uri="{BB962C8B-B14F-4D97-AF65-F5344CB8AC3E}">
        <p14:creationId xmlns:p14="http://schemas.microsoft.com/office/powerpoint/2010/main" val="32829070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738BDD-8742-C85B-972B-E2391B73D90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FAC905AB-D4B3-F212-A488-6E3D4423A1AC}"/>
              </a:ext>
            </a:extLst>
          </p:cNvPr>
          <p:cNvSpPr>
            <a:spLocks noGrp="1"/>
          </p:cNvSpPr>
          <p:nvPr>
            <p:ph type="title"/>
          </p:nvPr>
        </p:nvSpPr>
        <p:spPr>
          <a:xfrm>
            <a:off x="349857" y="185738"/>
            <a:ext cx="11358588" cy="414120"/>
          </a:xfrm>
        </p:spPr>
        <p:txBody>
          <a:bodyPr/>
          <a:lstStyle/>
          <a:p>
            <a:r>
              <a:rPr lang="mn-MN" i="1" dirty="0"/>
              <a:t>Бизнесийн кэйс боловсруулах</a:t>
            </a:r>
            <a:endParaRPr lang="en-US" i="1" dirty="0"/>
          </a:p>
        </p:txBody>
      </p:sp>
      <p:sp>
        <p:nvSpPr>
          <p:cNvPr id="2" name="Date Placeholder 1">
            <a:extLst>
              <a:ext uri="{FF2B5EF4-FFF2-40B4-BE49-F238E27FC236}">
                <a16:creationId xmlns:a16="http://schemas.microsoft.com/office/drawing/2014/main" id="{10D14AD8-96BD-EEC9-5ED3-E64B67349E93}"/>
              </a:ext>
            </a:extLst>
          </p:cNvPr>
          <p:cNvSpPr>
            <a:spLocks noGrp="1"/>
          </p:cNvSpPr>
          <p:nvPr>
            <p:ph type="dt" idx="10"/>
          </p:nvPr>
        </p:nvSpPr>
        <p:spPr/>
        <p:txBody>
          <a:bodyPr/>
          <a:lstStyle/>
          <a:p>
            <a:fld id="{6B2C29A0-665A-4C5C-AFBC-951296EE7D8E}" type="datetime1">
              <a:rPr lang="en-US" smtClean="0"/>
              <a:t>3/31/2026</a:t>
            </a:fld>
            <a:endParaRPr lang="en-US"/>
          </a:p>
        </p:txBody>
      </p:sp>
      <p:sp>
        <p:nvSpPr>
          <p:cNvPr id="5" name="Footer Placeholder 4">
            <a:extLst>
              <a:ext uri="{FF2B5EF4-FFF2-40B4-BE49-F238E27FC236}">
                <a16:creationId xmlns:a16="http://schemas.microsoft.com/office/drawing/2014/main" id="{DA59887E-FF77-2D80-6935-665DF5A22379}"/>
              </a:ext>
            </a:extLst>
          </p:cNvPr>
          <p:cNvSpPr>
            <a:spLocks noGrp="1"/>
          </p:cNvSpPr>
          <p:nvPr>
            <p:ph type="ftr" idx="11"/>
          </p:nvPr>
        </p:nvSpPr>
        <p:spPr/>
        <p:txBody>
          <a:bodyPr/>
          <a:lstStyle/>
          <a:p>
            <a:r>
              <a:rPr lang="en-US"/>
              <a:t>Business analysis and process management</a:t>
            </a:r>
            <a:endParaRPr lang="en-US" dirty="0"/>
          </a:p>
        </p:txBody>
      </p:sp>
      <p:sp>
        <p:nvSpPr>
          <p:cNvPr id="6" name="Slide Number Placeholder 5">
            <a:extLst>
              <a:ext uri="{FF2B5EF4-FFF2-40B4-BE49-F238E27FC236}">
                <a16:creationId xmlns:a16="http://schemas.microsoft.com/office/drawing/2014/main" id="{002C25D9-4867-E6E8-A4DB-F377E8FB0123}"/>
              </a:ext>
            </a:extLst>
          </p:cNvPr>
          <p:cNvSpPr>
            <a:spLocks noGrp="1"/>
          </p:cNvSpPr>
          <p:nvPr>
            <p:ph type="sldNum" idx="12"/>
          </p:nvPr>
        </p:nvSpPr>
        <p:spPr/>
        <p:txBody>
          <a:bodyPr/>
          <a:lstStyle/>
          <a:p>
            <a:fld id="{611322DE-3F9E-4261-BC4C-C8DBA52F4786}" type="slidenum">
              <a:rPr lang="en-US" smtClean="0"/>
              <a:t>20</a:t>
            </a:fld>
            <a:endParaRPr lang="en-US"/>
          </a:p>
        </p:txBody>
      </p:sp>
      <p:pic>
        <p:nvPicPr>
          <p:cNvPr id="4" name="Picture 2">
            <a:extLst>
              <a:ext uri="{FF2B5EF4-FFF2-40B4-BE49-F238E27FC236}">
                <a16:creationId xmlns:a16="http://schemas.microsoft.com/office/drawing/2014/main" id="{CD8779E5-4405-D9AE-956D-8F9D6D07CF32}"/>
              </a:ext>
            </a:extLst>
          </p:cNvPr>
          <p:cNvPicPr>
            <a:picLocks noChangeAspect="1"/>
          </p:cNvPicPr>
          <p:nvPr/>
        </p:nvPicPr>
        <p:blipFill>
          <a:blip r:embed="rId3"/>
          <a:stretch>
            <a:fillRect/>
          </a:stretch>
        </p:blipFill>
        <p:spPr>
          <a:xfrm>
            <a:off x="460754" y="948124"/>
            <a:ext cx="4636179" cy="2586118"/>
          </a:xfrm>
          <a:prstGeom prst="rect">
            <a:avLst/>
          </a:prstGeom>
        </p:spPr>
      </p:pic>
      <p:pic>
        <p:nvPicPr>
          <p:cNvPr id="7" name="Picture 2">
            <a:extLst>
              <a:ext uri="{FF2B5EF4-FFF2-40B4-BE49-F238E27FC236}">
                <a16:creationId xmlns:a16="http://schemas.microsoft.com/office/drawing/2014/main" id="{A0E0D2E6-7718-0E20-AFA6-3D2C40B5AEF4}"/>
              </a:ext>
            </a:extLst>
          </p:cNvPr>
          <p:cNvPicPr>
            <a:picLocks noChangeAspect="1"/>
          </p:cNvPicPr>
          <p:nvPr/>
        </p:nvPicPr>
        <p:blipFill>
          <a:blip r:embed="rId4"/>
          <a:stretch>
            <a:fillRect/>
          </a:stretch>
        </p:blipFill>
        <p:spPr>
          <a:xfrm>
            <a:off x="5266682" y="948124"/>
            <a:ext cx="6688251" cy="3730790"/>
          </a:xfrm>
          <a:prstGeom prst="rect">
            <a:avLst/>
          </a:prstGeom>
        </p:spPr>
      </p:pic>
      <p:pic>
        <p:nvPicPr>
          <p:cNvPr id="8" name="Picture 2">
            <a:extLst>
              <a:ext uri="{FF2B5EF4-FFF2-40B4-BE49-F238E27FC236}">
                <a16:creationId xmlns:a16="http://schemas.microsoft.com/office/drawing/2014/main" id="{21E3524E-0C3C-5A8F-5520-336A16EDECA4}"/>
              </a:ext>
            </a:extLst>
          </p:cNvPr>
          <p:cNvPicPr>
            <a:picLocks noChangeAspect="1"/>
          </p:cNvPicPr>
          <p:nvPr/>
        </p:nvPicPr>
        <p:blipFill>
          <a:blip r:embed="rId5"/>
          <a:stretch>
            <a:fillRect/>
          </a:stretch>
        </p:blipFill>
        <p:spPr>
          <a:xfrm>
            <a:off x="460753" y="3534242"/>
            <a:ext cx="4636179" cy="2586118"/>
          </a:xfrm>
          <a:prstGeom prst="rect">
            <a:avLst/>
          </a:prstGeom>
        </p:spPr>
      </p:pic>
      <p:sp>
        <p:nvSpPr>
          <p:cNvPr id="11" name="TextBox 10">
            <a:extLst>
              <a:ext uri="{FF2B5EF4-FFF2-40B4-BE49-F238E27FC236}">
                <a16:creationId xmlns:a16="http://schemas.microsoft.com/office/drawing/2014/main" id="{8838F82E-6113-2947-F92C-31C1BC81F7BD}"/>
              </a:ext>
            </a:extLst>
          </p:cNvPr>
          <p:cNvSpPr txBox="1"/>
          <p:nvPr/>
        </p:nvSpPr>
        <p:spPr>
          <a:xfrm>
            <a:off x="5206999" y="4740325"/>
            <a:ext cx="6747933" cy="1323439"/>
          </a:xfrm>
          <a:prstGeom prst="rect">
            <a:avLst/>
          </a:prstGeom>
          <a:solidFill>
            <a:schemeClr val="bg2">
              <a:lumMod val="20000"/>
              <a:lumOff val="80000"/>
            </a:schemeClr>
          </a:solidFill>
        </p:spPr>
        <p:txBody>
          <a:bodyPr wrap="square">
            <a:spAutoFit/>
          </a:bodyPr>
          <a:lstStyle/>
          <a:p>
            <a:r>
              <a:rPr lang="mn-MN" sz="1600" dirty="0">
                <a:solidFill>
                  <a:srgbClr val="303030"/>
                </a:solidFill>
                <a:latin typeface="+mn-lt"/>
              </a:rPr>
              <a:t>Б</a:t>
            </a:r>
            <a:r>
              <a:rPr lang="mn-MN" sz="1600" b="0" i="0" dirty="0">
                <a:solidFill>
                  <a:srgbClr val="303030"/>
                </a:solidFill>
                <a:effectLst/>
                <a:latin typeface="+mn-lt"/>
              </a:rPr>
              <a:t>изнес кэйс нь зөвхөн төслийн баримт бичиг биш, байгууллагын дотоод чадамжийг стратегийн алсын хараатай уялдуулах хэрэгсэл юм. Үүнд </a:t>
            </a:r>
            <a:r>
              <a:rPr lang="en-US" sz="1600" b="1" i="0" dirty="0">
                <a:solidFill>
                  <a:srgbClr val="303030"/>
                </a:solidFill>
                <a:effectLst/>
                <a:latin typeface="+mn-lt"/>
              </a:rPr>
              <a:t>MOST</a:t>
            </a:r>
            <a:r>
              <a:rPr lang="en-US" sz="1600" b="0" i="0" dirty="0">
                <a:solidFill>
                  <a:srgbClr val="303030"/>
                </a:solidFill>
                <a:effectLst/>
                <a:latin typeface="+mn-lt"/>
              </a:rPr>
              <a:t> </a:t>
            </a:r>
            <a:r>
              <a:rPr lang="mn-MN" sz="1600" b="0" i="0" dirty="0">
                <a:solidFill>
                  <a:srgbClr val="303030"/>
                </a:solidFill>
                <a:effectLst/>
                <a:latin typeface="+mn-lt"/>
              </a:rPr>
              <a:t>шинжилгээг ашигладаг бөгөөд энэ нь зөвхөн цаасан дээрх төлөвлөгөө биш, ажилтнуудын "дэмжлэгийг" авах, тэднийг сэдэлжүүлэх дотоод чадамжийн шинжилгээ болдог.</a:t>
            </a:r>
            <a:endParaRPr lang="en-US" sz="1600" dirty="0">
              <a:latin typeface="+mn-lt"/>
            </a:endParaRPr>
          </a:p>
        </p:txBody>
      </p:sp>
      <p:sp>
        <p:nvSpPr>
          <p:cNvPr id="14" name="TextBox 13">
            <a:extLst>
              <a:ext uri="{FF2B5EF4-FFF2-40B4-BE49-F238E27FC236}">
                <a16:creationId xmlns:a16="http://schemas.microsoft.com/office/drawing/2014/main" id="{255ED33A-6D81-3F04-379E-A68CBBBC35DF}"/>
              </a:ext>
            </a:extLst>
          </p:cNvPr>
          <p:cNvSpPr txBox="1"/>
          <p:nvPr/>
        </p:nvSpPr>
        <p:spPr>
          <a:xfrm>
            <a:off x="1635880" y="6120360"/>
            <a:ext cx="3516085" cy="307777"/>
          </a:xfrm>
          <a:prstGeom prst="rect">
            <a:avLst/>
          </a:prstGeom>
          <a:noFill/>
        </p:spPr>
        <p:txBody>
          <a:bodyPr wrap="square" rtlCol="0">
            <a:spAutoFit/>
          </a:bodyPr>
          <a:lstStyle/>
          <a:p>
            <a:pPr algn="r"/>
            <a:r>
              <a:rPr lang="en-US" i="1" u="sng" dirty="0">
                <a:solidFill>
                  <a:srgbClr val="0066B3"/>
                </a:solidFill>
              </a:rPr>
              <a:t>Source: AI generated image</a:t>
            </a:r>
          </a:p>
        </p:txBody>
      </p:sp>
    </p:spTree>
    <p:extLst>
      <p:ext uri="{BB962C8B-B14F-4D97-AF65-F5344CB8AC3E}">
        <p14:creationId xmlns:p14="http://schemas.microsoft.com/office/powerpoint/2010/main" val="35816291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25F7D1-4F37-C598-02E0-DE0ECB4CC638}"/>
              </a:ext>
            </a:extLst>
          </p:cNvPr>
          <p:cNvSpPr>
            <a:spLocks noGrp="1"/>
          </p:cNvSpPr>
          <p:nvPr>
            <p:ph type="title"/>
          </p:nvPr>
        </p:nvSpPr>
        <p:spPr>
          <a:xfrm>
            <a:off x="320703" y="209592"/>
            <a:ext cx="11871297" cy="414120"/>
          </a:xfrm>
        </p:spPr>
        <p:txBody>
          <a:bodyPr/>
          <a:lstStyle/>
          <a:p>
            <a:r>
              <a:rPr lang="mn-MN" dirty="0">
                <a:solidFill>
                  <a:srgbClr val="FFC000"/>
                </a:solidFill>
              </a:rPr>
              <a:t>3. Мэргэжлийн чадамжууд</a:t>
            </a:r>
            <a:endParaRPr lang="en-US" dirty="0">
              <a:solidFill>
                <a:srgbClr val="FFC000"/>
              </a:solidFill>
            </a:endParaRPr>
          </a:p>
        </p:txBody>
      </p:sp>
      <p:sp>
        <p:nvSpPr>
          <p:cNvPr id="2" name="Date Placeholder 1">
            <a:extLst>
              <a:ext uri="{FF2B5EF4-FFF2-40B4-BE49-F238E27FC236}">
                <a16:creationId xmlns:a16="http://schemas.microsoft.com/office/drawing/2014/main" id="{65572DA3-3D88-3FDE-84CA-1822378B4FBC}"/>
              </a:ext>
            </a:extLst>
          </p:cNvPr>
          <p:cNvSpPr>
            <a:spLocks noGrp="1"/>
          </p:cNvSpPr>
          <p:nvPr>
            <p:ph type="dt" idx="10"/>
          </p:nvPr>
        </p:nvSpPr>
        <p:spPr/>
        <p:txBody>
          <a:bodyPr/>
          <a:lstStyle/>
          <a:p>
            <a:fld id="{D65F18BF-CE8E-4D47-92BE-300D3F10B22B}" type="datetime1">
              <a:rPr lang="en-US" smtClean="0"/>
              <a:t>3/31/2026</a:t>
            </a:fld>
            <a:endParaRPr lang="en-US"/>
          </a:p>
        </p:txBody>
      </p:sp>
      <p:sp>
        <p:nvSpPr>
          <p:cNvPr id="5" name="Footer Placeholder 4">
            <a:extLst>
              <a:ext uri="{FF2B5EF4-FFF2-40B4-BE49-F238E27FC236}">
                <a16:creationId xmlns:a16="http://schemas.microsoft.com/office/drawing/2014/main" id="{D7F23EAD-9F07-81CA-7E3E-796EBBA216D9}"/>
              </a:ext>
            </a:extLst>
          </p:cNvPr>
          <p:cNvSpPr>
            <a:spLocks noGrp="1"/>
          </p:cNvSpPr>
          <p:nvPr>
            <p:ph type="ftr" idx="11"/>
          </p:nvPr>
        </p:nvSpPr>
        <p:spPr/>
        <p:txBody>
          <a:bodyPr/>
          <a:lstStyle/>
          <a:p>
            <a:r>
              <a:rPr lang="en-US"/>
              <a:t>Business analysis and process management</a:t>
            </a:r>
            <a:endParaRPr lang="en-US" dirty="0"/>
          </a:p>
        </p:txBody>
      </p:sp>
      <p:sp>
        <p:nvSpPr>
          <p:cNvPr id="6" name="Slide Number Placeholder 5">
            <a:extLst>
              <a:ext uri="{FF2B5EF4-FFF2-40B4-BE49-F238E27FC236}">
                <a16:creationId xmlns:a16="http://schemas.microsoft.com/office/drawing/2014/main" id="{A9C0E557-15C3-636D-C89A-870559E451D7}"/>
              </a:ext>
            </a:extLst>
          </p:cNvPr>
          <p:cNvSpPr>
            <a:spLocks noGrp="1"/>
          </p:cNvSpPr>
          <p:nvPr>
            <p:ph type="sldNum" idx="12"/>
          </p:nvPr>
        </p:nvSpPr>
        <p:spPr/>
        <p:txBody>
          <a:bodyPr/>
          <a:lstStyle/>
          <a:p>
            <a:fld id="{611322DE-3F9E-4261-BC4C-C8DBA52F4786}" type="slidenum">
              <a:rPr lang="en-US" smtClean="0"/>
              <a:t>21</a:t>
            </a:fld>
            <a:endParaRPr lang="en-US"/>
          </a:p>
        </p:txBody>
      </p:sp>
      <p:sp>
        <p:nvSpPr>
          <p:cNvPr id="8" name="Text Placeholder 7">
            <a:extLst>
              <a:ext uri="{FF2B5EF4-FFF2-40B4-BE49-F238E27FC236}">
                <a16:creationId xmlns:a16="http://schemas.microsoft.com/office/drawing/2014/main" id="{56A9C6C0-E035-C8FC-D4B1-218C5F191E45}"/>
              </a:ext>
            </a:extLst>
          </p:cNvPr>
          <p:cNvSpPr>
            <a:spLocks noGrp="1"/>
          </p:cNvSpPr>
          <p:nvPr>
            <p:ph type="body" idx="1"/>
          </p:nvPr>
        </p:nvSpPr>
        <p:spPr/>
        <p:txBody>
          <a:bodyPr/>
          <a:lstStyle/>
          <a:p>
            <a:endParaRPr lang="en-US"/>
          </a:p>
        </p:txBody>
      </p:sp>
      <p:pic>
        <p:nvPicPr>
          <p:cNvPr id="9" name="Picture 2">
            <a:extLst>
              <a:ext uri="{FF2B5EF4-FFF2-40B4-BE49-F238E27FC236}">
                <a16:creationId xmlns:a16="http://schemas.microsoft.com/office/drawing/2014/main" id="{940F6D80-03C8-B937-633C-72974649CB63}"/>
              </a:ext>
            </a:extLst>
          </p:cNvPr>
          <p:cNvPicPr>
            <a:picLocks noChangeAspect="1"/>
          </p:cNvPicPr>
          <p:nvPr/>
        </p:nvPicPr>
        <p:blipFill>
          <a:blip r:embed="rId2"/>
          <a:srcRect l="3966" t="19624" r="5278" b="4061"/>
          <a:stretch>
            <a:fillRect/>
          </a:stretch>
        </p:blipFill>
        <p:spPr>
          <a:xfrm>
            <a:off x="320703" y="978324"/>
            <a:ext cx="11591897" cy="5437221"/>
          </a:xfrm>
          <a:prstGeom prst="rect">
            <a:avLst/>
          </a:prstGeom>
        </p:spPr>
      </p:pic>
    </p:spTree>
    <p:extLst>
      <p:ext uri="{BB962C8B-B14F-4D97-AF65-F5344CB8AC3E}">
        <p14:creationId xmlns:p14="http://schemas.microsoft.com/office/powerpoint/2010/main" val="20594279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0" y="28575"/>
            <a:ext cx="12192000" cy="680085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0" y="28575"/>
            <a:ext cx="12192000" cy="680085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10AF73-1BE5-66D5-B509-B05EEEF7D0BE}"/>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C118AD9-4CC8-2C4D-BE18-054D3F839D61}"/>
              </a:ext>
            </a:extLst>
          </p:cNvPr>
          <p:cNvSpPr>
            <a:spLocks noGrp="1"/>
          </p:cNvSpPr>
          <p:nvPr>
            <p:ph type="sldNum" idx="12"/>
          </p:nvPr>
        </p:nvSpPr>
        <p:spPr/>
        <p:txBody>
          <a:bodyPr/>
          <a:lstStyle/>
          <a:p>
            <a:fld id="{611322DE-3F9E-4261-BC4C-C8DBA52F4786}" type="slidenum">
              <a:rPr lang="en-US" smtClean="0"/>
              <a:t>24</a:t>
            </a:fld>
            <a:endParaRPr lang="en-US"/>
          </a:p>
        </p:txBody>
      </p:sp>
      <p:sp>
        <p:nvSpPr>
          <p:cNvPr id="4" name="Title 3">
            <a:extLst>
              <a:ext uri="{FF2B5EF4-FFF2-40B4-BE49-F238E27FC236}">
                <a16:creationId xmlns:a16="http://schemas.microsoft.com/office/drawing/2014/main" id="{F5C58566-A4E4-F442-24A6-1DFB7D1FA1E3}"/>
              </a:ext>
            </a:extLst>
          </p:cNvPr>
          <p:cNvSpPr>
            <a:spLocks noGrp="1"/>
          </p:cNvSpPr>
          <p:nvPr>
            <p:ph type="title"/>
          </p:nvPr>
        </p:nvSpPr>
        <p:spPr>
          <a:xfrm>
            <a:off x="736600" y="185738"/>
            <a:ext cx="10971845" cy="414120"/>
          </a:xfrm>
        </p:spPr>
        <p:txBody>
          <a:bodyPr/>
          <a:lstStyle/>
          <a:p>
            <a:r>
              <a:rPr lang="ru-RU" sz="3200" dirty="0"/>
              <a:t>ТЕХНОЛОГИЙН ЧИГ ХАНДЛАГА БА ХЭРЭГСЛҮҮД</a:t>
            </a:r>
            <a:endParaRPr lang="en-US" sz="3200" dirty="0"/>
          </a:p>
        </p:txBody>
      </p:sp>
      <p:graphicFrame>
        <p:nvGraphicFramePr>
          <p:cNvPr id="2" name="Table 1">
            <a:extLst>
              <a:ext uri="{FF2B5EF4-FFF2-40B4-BE49-F238E27FC236}">
                <a16:creationId xmlns:a16="http://schemas.microsoft.com/office/drawing/2014/main" id="{2AB586B4-6AAE-644B-6066-20084166E01F}"/>
              </a:ext>
            </a:extLst>
          </p:cNvPr>
          <p:cNvGraphicFramePr>
            <a:graphicFrameLocks noGrp="1"/>
          </p:cNvGraphicFramePr>
          <p:nvPr>
            <p:extLst>
              <p:ext uri="{D42A27DB-BD31-4B8C-83A1-F6EECF244321}">
                <p14:modId xmlns:p14="http://schemas.microsoft.com/office/powerpoint/2010/main" val="3787976160"/>
              </p:ext>
            </p:extLst>
          </p:nvPr>
        </p:nvGraphicFramePr>
        <p:xfrm>
          <a:off x="838199" y="985842"/>
          <a:ext cx="10971845" cy="3200400"/>
        </p:xfrm>
        <a:graphic>
          <a:graphicData uri="http://schemas.openxmlformats.org/drawingml/2006/table">
            <a:tbl>
              <a:tblPr>
                <a:tableStyleId>{BDBED569-4797-4DF1-A0F4-6AAB3CD982D8}</a:tableStyleId>
              </a:tblPr>
              <a:tblGrid>
                <a:gridCol w="3657282">
                  <a:extLst>
                    <a:ext uri="{9D8B030D-6E8A-4147-A177-3AD203B41FA5}">
                      <a16:colId xmlns:a16="http://schemas.microsoft.com/office/drawing/2014/main" val="2517928234"/>
                    </a:ext>
                  </a:extLst>
                </a:gridCol>
                <a:gridCol w="2853386">
                  <a:extLst>
                    <a:ext uri="{9D8B030D-6E8A-4147-A177-3AD203B41FA5}">
                      <a16:colId xmlns:a16="http://schemas.microsoft.com/office/drawing/2014/main" val="1996236031"/>
                    </a:ext>
                  </a:extLst>
                </a:gridCol>
                <a:gridCol w="4461177">
                  <a:extLst>
                    <a:ext uri="{9D8B030D-6E8A-4147-A177-3AD203B41FA5}">
                      <a16:colId xmlns:a16="http://schemas.microsoft.com/office/drawing/2014/main" val="2470630761"/>
                    </a:ext>
                  </a:extLst>
                </a:gridCol>
              </a:tblGrid>
              <a:tr h="409045">
                <a:tc>
                  <a:txBody>
                    <a:bodyPr/>
                    <a:lstStyle/>
                    <a:p>
                      <a:pPr algn="ctr" fontAlgn="t">
                        <a:buNone/>
                      </a:pPr>
                      <a:r>
                        <a:rPr lang="mn-MN" sz="1800" b="1" dirty="0">
                          <a:effectLst/>
                        </a:rPr>
                        <a:t>Хэрэгслийн ангилал</a:t>
                      </a:r>
                    </a:p>
                  </a:txBody>
                  <a:tcPr anchor="ctr"/>
                </a:tc>
                <a:tc>
                  <a:txBody>
                    <a:bodyPr/>
                    <a:lstStyle/>
                    <a:p>
                      <a:pPr algn="ctr" fontAlgn="t">
                        <a:buNone/>
                      </a:pPr>
                      <a:r>
                        <a:rPr lang="mn-MN" sz="1800" b="1" dirty="0">
                          <a:effectLst/>
                        </a:rPr>
                        <a:t>Жишээ хэрэглээ</a:t>
                      </a:r>
                    </a:p>
                  </a:txBody>
                  <a:tcPr anchor="ctr"/>
                </a:tc>
                <a:tc>
                  <a:txBody>
                    <a:bodyPr/>
                    <a:lstStyle/>
                    <a:p>
                      <a:pPr algn="ctr" fontAlgn="t">
                        <a:buNone/>
                      </a:pPr>
                      <a:r>
                        <a:rPr lang="mn-MN" sz="1800" b="1" dirty="0">
                          <a:effectLst/>
                        </a:rPr>
                        <a:t>Ирээдүйн хандлага </a:t>
                      </a:r>
                    </a:p>
                    <a:p>
                      <a:pPr algn="ctr" fontAlgn="t">
                        <a:buNone/>
                      </a:pPr>
                      <a:r>
                        <a:rPr lang="mn-MN" sz="1800" b="1" dirty="0">
                          <a:effectLst/>
                        </a:rPr>
                        <a:t>(</a:t>
                      </a:r>
                      <a:r>
                        <a:rPr lang="en-US" sz="1800" b="1" dirty="0">
                          <a:effectLst/>
                        </a:rPr>
                        <a:t>Tech Trends 2026)</a:t>
                      </a:r>
                    </a:p>
                  </a:txBody>
                  <a:tcPr anchor="ctr"/>
                </a:tc>
                <a:extLst>
                  <a:ext uri="{0D108BD9-81ED-4DB2-BD59-A6C34878D82A}">
                    <a16:rowId xmlns:a16="http://schemas.microsoft.com/office/drawing/2014/main" val="2518287285"/>
                  </a:ext>
                </a:extLst>
              </a:tr>
              <a:tr h="409045">
                <a:tc>
                  <a:txBody>
                    <a:bodyPr/>
                    <a:lstStyle/>
                    <a:p>
                      <a:pPr algn="l" fontAlgn="t">
                        <a:buNone/>
                      </a:pPr>
                      <a:r>
                        <a:rPr lang="en-US" sz="1800" b="1" dirty="0">
                          <a:effectLst/>
                        </a:rPr>
                        <a:t>Desktop Tools</a:t>
                      </a:r>
                      <a:endParaRPr lang="en-US" sz="1800" dirty="0">
                        <a:effectLst/>
                      </a:endParaRPr>
                    </a:p>
                  </a:txBody>
                  <a:tcPr anchor="ctr"/>
                </a:tc>
                <a:tc>
                  <a:txBody>
                    <a:bodyPr/>
                    <a:lstStyle/>
                    <a:p>
                      <a:pPr algn="l" fontAlgn="t">
                        <a:buNone/>
                      </a:pPr>
                      <a:r>
                        <a:rPr lang="en-US" sz="1800" dirty="0">
                          <a:effectLst/>
                        </a:rPr>
                        <a:t>Spreadsheets, Word Processors.</a:t>
                      </a:r>
                    </a:p>
                  </a:txBody>
                  <a:tcPr anchor="ctr"/>
                </a:tc>
                <a:tc>
                  <a:txBody>
                    <a:bodyPr/>
                    <a:lstStyle/>
                    <a:p>
                      <a:pPr algn="l" fontAlgn="t">
                        <a:buNone/>
                      </a:pPr>
                      <a:r>
                        <a:rPr lang="mn-MN" sz="1800" dirty="0">
                          <a:effectLst/>
                        </a:rPr>
                        <a:t>Үндсэн анализ, тайлагнал.</a:t>
                      </a:r>
                    </a:p>
                  </a:txBody>
                  <a:tcPr anchor="ctr"/>
                </a:tc>
                <a:extLst>
                  <a:ext uri="{0D108BD9-81ED-4DB2-BD59-A6C34878D82A}">
                    <a16:rowId xmlns:a16="http://schemas.microsoft.com/office/drawing/2014/main" val="3728068197"/>
                  </a:ext>
                </a:extLst>
              </a:tr>
              <a:tr h="409045">
                <a:tc>
                  <a:txBody>
                    <a:bodyPr/>
                    <a:lstStyle/>
                    <a:p>
                      <a:pPr algn="l" fontAlgn="t">
                        <a:buNone/>
                      </a:pPr>
                      <a:r>
                        <a:rPr lang="en-US" sz="1800" b="1" dirty="0">
                          <a:effectLst/>
                        </a:rPr>
                        <a:t>Requirements Management</a:t>
                      </a:r>
                      <a:endParaRPr lang="en-US" sz="1800" dirty="0">
                        <a:effectLst/>
                      </a:endParaRPr>
                    </a:p>
                  </a:txBody>
                  <a:tcPr anchor="ctr"/>
                </a:tc>
                <a:tc>
                  <a:txBody>
                    <a:bodyPr/>
                    <a:lstStyle/>
                    <a:p>
                      <a:pPr algn="l" fontAlgn="t">
                        <a:buNone/>
                      </a:pPr>
                      <a:r>
                        <a:rPr lang="en-US" sz="1800">
                          <a:effectLst/>
                        </a:rPr>
                        <a:t>Traceability, Versioning tools.</a:t>
                      </a:r>
                    </a:p>
                  </a:txBody>
                  <a:tcPr anchor="ctr"/>
                </a:tc>
                <a:tc>
                  <a:txBody>
                    <a:bodyPr/>
                    <a:lstStyle/>
                    <a:p>
                      <a:pPr algn="l" fontAlgn="t">
                        <a:buNone/>
                      </a:pPr>
                      <a:r>
                        <a:rPr lang="mn-MN" sz="1800" dirty="0">
                          <a:effectLst/>
                        </a:rPr>
                        <a:t>Шаардлагын мөшгөлтийг автоматжуулах.</a:t>
                      </a:r>
                    </a:p>
                  </a:txBody>
                  <a:tcPr anchor="ctr"/>
                </a:tc>
                <a:extLst>
                  <a:ext uri="{0D108BD9-81ED-4DB2-BD59-A6C34878D82A}">
                    <a16:rowId xmlns:a16="http://schemas.microsoft.com/office/drawing/2014/main" val="3200109255"/>
                  </a:ext>
                </a:extLst>
              </a:tr>
              <a:tr h="409045">
                <a:tc>
                  <a:txBody>
                    <a:bodyPr/>
                    <a:lstStyle/>
                    <a:p>
                      <a:pPr algn="l" fontAlgn="t">
                        <a:buNone/>
                      </a:pPr>
                      <a:r>
                        <a:rPr lang="en-US" sz="1800" b="1" dirty="0">
                          <a:effectLst/>
                        </a:rPr>
                        <a:t>Modeling Tools</a:t>
                      </a:r>
                      <a:endParaRPr lang="en-US" sz="1800" dirty="0">
                        <a:effectLst/>
                      </a:endParaRPr>
                    </a:p>
                  </a:txBody>
                  <a:tcPr anchor="ctr"/>
                </a:tc>
                <a:tc>
                  <a:txBody>
                    <a:bodyPr/>
                    <a:lstStyle/>
                    <a:p>
                      <a:pPr algn="l" fontAlgn="t">
                        <a:buNone/>
                      </a:pPr>
                      <a:r>
                        <a:rPr lang="en-US" sz="1800" dirty="0">
                          <a:effectLst/>
                        </a:rPr>
                        <a:t>BPMN, UML, Prototype tools.</a:t>
                      </a:r>
                    </a:p>
                  </a:txBody>
                  <a:tcPr anchor="ctr"/>
                </a:tc>
                <a:tc>
                  <a:txBody>
                    <a:bodyPr/>
                    <a:lstStyle/>
                    <a:p>
                      <a:pPr algn="l" fontAlgn="t">
                        <a:buNone/>
                      </a:pPr>
                      <a:r>
                        <a:rPr lang="mn-MN" sz="1800" dirty="0">
                          <a:effectLst/>
                        </a:rPr>
                        <a:t>Дижитал ихэр (</a:t>
                      </a:r>
                      <a:r>
                        <a:rPr lang="en-US" sz="1800" dirty="0">
                          <a:effectLst/>
                        </a:rPr>
                        <a:t>Digital Twins) </a:t>
                      </a:r>
                      <a:r>
                        <a:rPr lang="mn-MN" sz="1800" dirty="0">
                          <a:effectLst/>
                        </a:rPr>
                        <a:t>ба процесс загварчлал.</a:t>
                      </a:r>
                    </a:p>
                  </a:txBody>
                  <a:tcPr anchor="ctr"/>
                </a:tc>
                <a:extLst>
                  <a:ext uri="{0D108BD9-81ED-4DB2-BD59-A6C34878D82A}">
                    <a16:rowId xmlns:a16="http://schemas.microsoft.com/office/drawing/2014/main" val="3636827402"/>
                  </a:ext>
                </a:extLst>
              </a:tr>
              <a:tr h="409045">
                <a:tc>
                  <a:txBody>
                    <a:bodyPr/>
                    <a:lstStyle/>
                    <a:p>
                      <a:pPr algn="l" fontAlgn="t">
                        <a:buNone/>
                      </a:pPr>
                      <a:r>
                        <a:rPr lang="en-US" sz="1800" b="1" dirty="0">
                          <a:effectLst/>
                        </a:rPr>
                        <a:t>Collaboration &amp; AI</a:t>
                      </a:r>
                      <a:endParaRPr lang="en-US" sz="1800" dirty="0">
                        <a:effectLst/>
                      </a:endParaRPr>
                    </a:p>
                  </a:txBody>
                  <a:tcPr anchor="ctr"/>
                </a:tc>
                <a:tc>
                  <a:txBody>
                    <a:bodyPr/>
                    <a:lstStyle/>
                    <a:p>
                      <a:pPr algn="l" fontAlgn="t">
                        <a:buNone/>
                      </a:pPr>
                      <a:r>
                        <a:rPr lang="en-US" sz="1800">
                          <a:effectLst/>
                        </a:rPr>
                        <a:t>Video conferencing, Agentic AI.</a:t>
                      </a:r>
                    </a:p>
                  </a:txBody>
                  <a:tcPr anchor="ctr"/>
                </a:tc>
                <a:tc>
                  <a:txBody>
                    <a:bodyPr/>
                    <a:lstStyle/>
                    <a:p>
                      <a:pPr algn="l" fontAlgn="t">
                        <a:buNone/>
                      </a:pPr>
                      <a:r>
                        <a:rPr lang="mn-MN" sz="1800" dirty="0">
                          <a:effectLst/>
                        </a:rPr>
                        <a:t>Агент төвтэй ажлын хүч, стратегийн "</a:t>
                      </a:r>
                      <a:r>
                        <a:rPr lang="en-US" sz="1800" dirty="0">
                          <a:effectLst/>
                        </a:rPr>
                        <a:t>Hybrid" </a:t>
                      </a:r>
                      <a:r>
                        <a:rPr lang="mn-MN" sz="1800" dirty="0">
                          <a:effectLst/>
                        </a:rPr>
                        <a:t>дэд бүтэц.</a:t>
                      </a:r>
                    </a:p>
                  </a:txBody>
                  <a:tcPr anchor="ctr"/>
                </a:tc>
                <a:extLst>
                  <a:ext uri="{0D108BD9-81ED-4DB2-BD59-A6C34878D82A}">
                    <a16:rowId xmlns:a16="http://schemas.microsoft.com/office/drawing/2014/main" val="2417011063"/>
                  </a:ext>
                </a:extLst>
              </a:tr>
            </a:tbl>
          </a:graphicData>
        </a:graphic>
      </p:graphicFrame>
    </p:spTree>
    <p:extLst>
      <p:ext uri="{BB962C8B-B14F-4D97-AF65-F5344CB8AC3E}">
        <p14:creationId xmlns:p14="http://schemas.microsoft.com/office/powerpoint/2010/main" val="1966766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6B947-2A67-0768-FF57-C443CCFA4C39}"/>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1FAADDC-CB4A-9633-5482-0C3D2CAFD793}"/>
              </a:ext>
            </a:extLst>
          </p:cNvPr>
          <p:cNvSpPr>
            <a:spLocks noGrp="1"/>
          </p:cNvSpPr>
          <p:nvPr>
            <p:ph type="sldNum" idx="12"/>
          </p:nvPr>
        </p:nvSpPr>
        <p:spPr/>
        <p:txBody>
          <a:bodyPr/>
          <a:lstStyle/>
          <a:p>
            <a:fld id="{611322DE-3F9E-4261-BC4C-C8DBA52F4786}" type="slidenum">
              <a:rPr lang="en-US" smtClean="0"/>
              <a:t>25</a:t>
            </a:fld>
            <a:endParaRPr lang="en-US"/>
          </a:p>
        </p:txBody>
      </p:sp>
      <p:sp>
        <p:nvSpPr>
          <p:cNvPr id="4" name="Title 3">
            <a:extLst>
              <a:ext uri="{FF2B5EF4-FFF2-40B4-BE49-F238E27FC236}">
                <a16:creationId xmlns:a16="http://schemas.microsoft.com/office/drawing/2014/main" id="{FD3E2B50-ABC8-CB6F-1354-1405494195D0}"/>
              </a:ext>
            </a:extLst>
          </p:cNvPr>
          <p:cNvSpPr>
            <a:spLocks noGrp="1"/>
          </p:cNvSpPr>
          <p:nvPr>
            <p:ph type="title"/>
          </p:nvPr>
        </p:nvSpPr>
        <p:spPr>
          <a:xfrm>
            <a:off x="736600" y="185738"/>
            <a:ext cx="10971845" cy="414120"/>
          </a:xfrm>
        </p:spPr>
        <p:txBody>
          <a:bodyPr/>
          <a:lstStyle/>
          <a:p>
            <a:r>
              <a:rPr lang="ru-RU" sz="3200" dirty="0"/>
              <a:t>ТЕХНОЛОГИЙН ЧИГ ХАНДЛАГА БА ХЭРЭГСЛҮҮД</a:t>
            </a:r>
            <a:endParaRPr lang="en-US" sz="3200" dirty="0"/>
          </a:p>
        </p:txBody>
      </p:sp>
      <p:pic>
        <p:nvPicPr>
          <p:cNvPr id="6" name="Picture 5">
            <a:extLst>
              <a:ext uri="{FF2B5EF4-FFF2-40B4-BE49-F238E27FC236}">
                <a16:creationId xmlns:a16="http://schemas.microsoft.com/office/drawing/2014/main" id="{B9994E00-9DB1-8C55-FCEF-3086AC5D4C83}"/>
              </a:ext>
            </a:extLst>
          </p:cNvPr>
          <p:cNvPicPr>
            <a:picLocks noChangeAspect="1"/>
          </p:cNvPicPr>
          <p:nvPr/>
        </p:nvPicPr>
        <p:blipFill>
          <a:blip r:embed="rId3"/>
          <a:stretch>
            <a:fillRect/>
          </a:stretch>
        </p:blipFill>
        <p:spPr>
          <a:xfrm>
            <a:off x="736600" y="887117"/>
            <a:ext cx="10126133" cy="5651795"/>
          </a:xfrm>
          <a:prstGeom prst="rect">
            <a:avLst/>
          </a:prstGeom>
        </p:spPr>
      </p:pic>
      <p:sp>
        <p:nvSpPr>
          <p:cNvPr id="7" name="TextBox 6">
            <a:extLst>
              <a:ext uri="{FF2B5EF4-FFF2-40B4-BE49-F238E27FC236}">
                <a16:creationId xmlns:a16="http://schemas.microsoft.com/office/drawing/2014/main" id="{EA8E9710-9979-376B-84AD-ACA7626D9775}"/>
              </a:ext>
            </a:extLst>
          </p:cNvPr>
          <p:cNvSpPr txBox="1"/>
          <p:nvPr/>
        </p:nvSpPr>
        <p:spPr>
          <a:xfrm>
            <a:off x="7438825" y="6550223"/>
            <a:ext cx="3516085" cy="307777"/>
          </a:xfrm>
          <a:prstGeom prst="rect">
            <a:avLst/>
          </a:prstGeom>
          <a:noFill/>
        </p:spPr>
        <p:txBody>
          <a:bodyPr wrap="square" rtlCol="0">
            <a:spAutoFit/>
          </a:bodyPr>
          <a:lstStyle/>
          <a:p>
            <a:pPr algn="r"/>
            <a:r>
              <a:rPr lang="en-US" i="1" u="sng" dirty="0">
                <a:solidFill>
                  <a:srgbClr val="0066B3"/>
                </a:solidFill>
              </a:rPr>
              <a:t>Source: AI generated image</a:t>
            </a:r>
          </a:p>
        </p:txBody>
      </p:sp>
    </p:spTree>
    <p:extLst>
      <p:ext uri="{BB962C8B-B14F-4D97-AF65-F5344CB8AC3E}">
        <p14:creationId xmlns:p14="http://schemas.microsoft.com/office/powerpoint/2010/main" val="18673346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F20EC0B-F4E9-96D8-02C0-0117147433E0}"/>
              </a:ext>
            </a:extLst>
          </p:cNvPr>
          <p:cNvSpPr>
            <a:spLocks noGrp="1"/>
          </p:cNvSpPr>
          <p:nvPr>
            <p:ph type="sldNum" idx="12"/>
          </p:nvPr>
        </p:nvSpPr>
        <p:spPr/>
        <p:txBody>
          <a:bodyPr/>
          <a:lstStyle/>
          <a:p>
            <a:fld id="{611322DE-3F9E-4261-BC4C-C8DBA52F4786}" type="slidenum">
              <a:rPr lang="en-US" smtClean="0"/>
              <a:t>26</a:t>
            </a:fld>
            <a:endParaRPr lang="en-US"/>
          </a:p>
        </p:txBody>
      </p:sp>
      <p:sp>
        <p:nvSpPr>
          <p:cNvPr id="4" name="Title 3">
            <a:extLst>
              <a:ext uri="{FF2B5EF4-FFF2-40B4-BE49-F238E27FC236}">
                <a16:creationId xmlns:a16="http://schemas.microsoft.com/office/drawing/2014/main" id="{717E5513-728F-17E0-BFCF-C05D84738B11}"/>
              </a:ext>
            </a:extLst>
          </p:cNvPr>
          <p:cNvSpPr>
            <a:spLocks noGrp="1"/>
          </p:cNvSpPr>
          <p:nvPr>
            <p:ph type="title"/>
          </p:nvPr>
        </p:nvSpPr>
        <p:spPr>
          <a:xfrm>
            <a:off x="508468" y="185738"/>
            <a:ext cx="11199977" cy="414120"/>
          </a:xfrm>
        </p:spPr>
        <p:txBody>
          <a:bodyPr/>
          <a:lstStyle/>
          <a:p>
            <a:r>
              <a:rPr lang="mn-MN" dirty="0"/>
              <a:t>Мэргэжлийн чадамжаа хөгжүүлэх </a:t>
            </a:r>
            <a:endParaRPr lang="en-US" dirty="0"/>
          </a:p>
        </p:txBody>
      </p:sp>
      <p:pic>
        <p:nvPicPr>
          <p:cNvPr id="6" name="Picture 2">
            <a:extLst>
              <a:ext uri="{FF2B5EF4-FFF2-40B4-BE49-F238E27FC236}">
                <a16:creationId xmlns:a16="http://schemas.microsoft.com/office/drawing/2014/main" id="{369EF2A2-5206-5C9D-B11D-2B9FC62DB631}"/>
              </a:ext>
            </a:extLst>
          </p:cNvPr>
          <p:cNvPicPr>
            <a:picLocks noChangeAspect="1"/>
          </p:cNvPicPr>
          <p:nvPr/>
        </p:nvPicPr>
        <p:blipFill>
          <a:blip r:embed="rId2"/>
          <a:srcRect l="5764" t="22550" r="4821" b="7596"/>
          <a:stretch>
            <a:fillRect/>
          </a:stretch>
        </p:blipFill>
        <p:spPr>
          <a:xfrm>
            <a:off x="4136197" y="1037522"/>
            <a:ext cx="7547335" cy="3288946"/>
          </a:xfrm>
          <a:prstGeom prst="rect">
            <a:avLst/>
          </a:prstGeom>
        </p:spPr>
      </p:pic>
      <p:sp>
        <p:nvSpPr>
          <p:cNvPr id="7" name="TextBox 6">
            <a:extLst>
              <a:ext uri="{FF2B5EF4-FFF2-40B4-BE49-F238E27FC236}">
                <a16:creationId xmlns:a16="http://schemas.microsoft.com/office/drawing/2014/main" id="{E37D6D61-03FB-AC90-3BB3-284C363B4D2A}"/>
              </a:ext>
            </a:extLst>
          </p:cNvPr>
          <p:cNvSpPr txBox="1"/>
          <p:nvPr/>
        </p:nvSpPr>
        <p:spPr>
          <a:xfrm>
            <a:off x="8039959" y="4326468"/>
            <a:ext cx="3516085" cy="307777"/>
          </a:xfrm>
          <a:prstGeom prst="rect">
            <a:avLst/>
          </a:prstGeom>
          <a:noFill/>
        </p:spPr>
        <p:txBody>
          <a:bodyPr wrap="square" rtlCol="0">
            <a:spAutoFit/>
          </a:bodyPr>
          <a:lstStyle/>
          <a:p>
            <a:pPr algn="r"/>
            <a:r>
              <a:rPr lang="en-US" i="1" u="sng">
                <a:solidFill>
                  <a:srgbClr val="0066B3"/>
                </a:solidFill>
              </a:rPr>
              <a:t>Source: AI generated image</a:t>
            </a:r>
            <a:endParaRPr lang="en-US" i="1" u="sng" dirty="0">
              <a:solidFill>
                <a:srgbClr val="0066B3"/>
              </a:solidFill>
            </a:endParaRPr>
          </a:p>
        </p:txBody>
      </p:sp>
      <p:sp>
        <p:nvSpPr>
          <p:cNvPr id="9" name="TextBox 8">
            <a:extLst>
              <a:ext uri="{FF2B5EF4-FFF2-40B4-BE49-F238E27FC236}">
                <a16:creationId xmlns:a16="http://schemas.microsoft.com/office/drawing/2014/main" id="{77CC5D86-6A6E-2EF6-B9F5-EE25D31B2812}"/>
              </a:ext>
            </a:extLst>
          </p:cNvPr>
          <p:cNvSpPr txBox="1"/>
          <p:nvPr/>
        </p:nvSpPr>
        <p:spPr>
          <a:xfrm>
            <a:off x="576688" y="4836668"/>
            <a:ext cx="11547577" cy="1200329"/>
          </a:xfrm>
          <a:prstGeom prst="rect">
            <a:avLst/>
          </a:prstGeom>
          <a:solidFill>
            <a:schemeClr val="bg2">
              <a:lumMod val="20000"/>
              <a:lumOff val="80000"/>
            </a:schemeClr>
          </a:solidFill>
        </p:spPr>
        <p:txBody>
          <a:bodyPr wrap="square">
            <a:spAutoFit/>
          </a:bodyPr>
          <a:lstStyle/>
          <a:p>
            <a:pPr algn="l">
              <a:buFont typeface="Arial" panose="020B0604020202020204" pitchFamily="34" charset="0"/>
              <a:buChar char="•"/>
            </a:pPr>
            <a:r>
              <a:rPr lang="en-US" sz="1800" b="1" i="0" dirty="0">
                <a:solidFill>
                  <a:srgbClr val="303030"/>
                </a:solidFill>
                <a:effectLst/>
                <a:latin typeface="+mn-lt"/>
              </a:rPr>
              <a:t>Alignment:</a:t>
            </a:r>
            <a:r>
              <a:rPr lang="en-US" sz="1800" b="0" i="0" dirty="0">
                <a:solidFill>
                  <a:srgbClr val="303030"/>
                </a:solidFill>
                <a:effectLst/>
                <a:latin typeface="+mn-lt"/>
              </a:rPr>
              <a:t> </a:t>
            </a:r>
            <a:r>
              <a:rPr lang="mn-MN" sz="1800" b="0" i="0" dirty="0">
                <a:solidFill>
                  <a:srgbClr val="303030"/>
                </a:solidFill>
                <a:effectLst/>
                <a:latin typeface="+mn-lt"/>
              </a:rPr>
              <a:t>Энэхүү стандарт нь </a:t>
            </a:r>
            <a:r>
              <a:rPr lang="en-US" sz="1800" b="0" i="0" dirty="0">
                <a:solidFill>
                  <a:srgbClr val="303030"/>
                </a:solidFill>
                <a:effectLst/>
                <a:latin typeface="+mn-lt"/>
              </a:rPr>
              <a:t>PMBOK </a:t>
            </a:r>
            <a:r>
              <a:rPr lang="mn-MN" sz="1800" b="0" i="0" dirty="0">
                <a:solidFill>
                  <a:srgbClr val="303030"/>
                </a:solidFill>
                <a:effectLst/>
                <a:latin typeface="+mn-lt"/>
              </a:rPr>
              <a:t>болон </a:t>
            </a:r>
            <a:r>
              <a:rPr lang="en-US" sz="1800" b="0" i="0" dirty="0">
                <a:solidFill>
                  <a:srgbClr val="303030"/>
                </a:solidFill>
                <a:effectLst/>
                <a:latin typeface="+mn-lt"/>
              </a:rPr>
              <a:t>Agile Practice Guide-</a:t>
            </a:r>
            <a:r>
              <a:rPr lang="mn-MN" sz="1800" b="0" i="0" dirty="0">
                <a:solidFill>
                  <a:srgbClr val="303030"/>
                </a:solidFill>
                <a:effectLst/>
                <a:latin typeface="+mn-lt"/>
              </a:rPr>
              <a:t>тай нягт уялдаж, байгууллагын үнэ цэнийг хэмжих "</a:t>
            </a:r>
            <a:r>
              <a:rPr lang="en-US" sz="1800" b="0" i="0" dirty="0">
                <a:solidFill>
                  <a:srgbClr val="303030"/>
                </a:solidFill>
                <a:effectLst/>
                <a:latin typeface="+mn-lt"/>
              </a:rPr>
              <a:t>Inference Economics"-</a:t>
            </a:r>
            <a:r>
              <a:rPr lang="mn-MN" sz="1800" b="0" i="0" dirty="0">
                <a:solidFill>
                  <a:srgbClr val="303030"/>
                </a:solidFill>
                <a:effectLst/>
                <a:latin typeface="+mn-lt"/>
              </a:rPr>
              <a:t>ийг удирдахад тусалдаг.</a:t>
            </a:r>
          </a:p>
          <a:p>
            <a:pPr algn="l">
              <a:buFont typeface="Arial" panose="020B0604020202020204" pitchFamily="34" charset="0"/>
              <a:buChar char="•"/>
            </a:pPr>
            <a:r>
              <a:rPr lang="en-US" sz="1800" b="1" i="0" dirty="0">
                <a:solidFill>
                  <a:srgbClr val="303030"/>
                </a:solidFill>
                <a:effectLst/>
                <a:latin typeface="+mn-lt"/>
              </a:rPr>
              <a:t>Professional Development (3.3.5):</a:t>
            </a:r>
            <a:r>
              <a:rPr lang="en-US" sz="1800" b="0" i="0" dirty="0">
                <a:solidFill>
                  <a:srgbClr val="303030"/>
                </a:solidFill>
                <a:effectLst/>
                <a:latin typeface="+mn-lt"/>
              </a:rPr>
              <a:t> </a:t>
            </a:r>
            <a:r>
              <a:rPr lang="mn-MN" sz="1800" b="0" i="0" dirty="0">
                <a:solidFill>
                  <a:srgbClr val="303030"/>
                </a:solidFill>
                <a:effectLst/>
                <a:latin typeface="+mn-lt"/>
              </a:rPr>
              <a:t>Шинжээч нь </a:t>
            </a:r>
            <a:r>
              <a:rPr lang="en-US" sz="1800" b="0" i="0" dirty="0">
                <a:solidFill>
                  <a:srgbClr val="303030"/>
                </a:solidFill>
                <a:effectLst/>
                <a:latin typeface="+mn-lt"/>
              </a:rPr>
              <a:t>Center of Excellence (</a:t>
            </a:r>
            <a:r>
              <a:rPr lang="en-US" sz="1800" b="0" i="0" dirty="0" err="1">
                <a:solidFill>
                  <a:srgbClr val="303030"/>
                </a:solidFill>
                <a:effectLst/>
                <a:latin typeface="+mn-lt"/>
              </a:rPr>
              <a:t>CoE</a:t>
            </a:r>
            <a:r>
              <a:rPr lang="en-US" sz="1800" b="0" i="0" dirty="0">
                <a:solidFill>
                  <a:srgbClr val="303030"/>
                </a:solidFill>
                <a:effectLst/>
                <a:latin typeface="+mn-lt"/>
              </a:rPr>
              <a:t>) </a:t>
            </a:r>
            <a:r>
              <a:rPr lang="mn-MN" sz="1800" b="0" i="0" dirty="0">
                <a:solidFill>
                  <a:srgbClr val="303030"/>
                </a:solidFill>
                <a:effectLst/>
                <a:latin typeface="+mn-lt"/>
              </a:rPr>
              <a:t>болон </a:t>
            </a:r>
            <a:r>
              <a:rPr lang="en-US" sz="1800" b="0" i="0" dirty="0">
                <a:solidFill>
                  <a:srgbClr val="303030"/>
                </a:solidFill>
                <a:effectLst/>
                <a:latin typeface="+mn-lt"/>
              </a:rPr>
              <a:t>Community of Practice (CoP) </a:t>
            </a:r>
            <a:r>
              <a:rPr lang="mn-MN" sz="1800" b="0" i="0" dirty="0">
                <a:solidFill>
                  <a:srgbClr val="303030"/>
                </a:solidFill>
                <a:effectLst/>
                <a:latin typeface="+mn-lt"/>
              </a:rPr>
              <a:t>нэгжүүдэд идэвхтэй оролцож, тасралтгүй хөгжих шаардлагатай.</a:t>
            </a:r>
          </a:p>
        </p:txBody>
      </p:sp>
      <p:sp>
        <p:nvSpPr>
          <p:cNvPr id="11" name="TextBox 10">
            <a:extLst>
              <a:ext uri="{FF2B5EF4-FFF2-40B4-BE49-F238E27FC236}">
                <a16:creationId xmlns:a16="http://schemas.microsoft.com/office/drawing/2014/main" id="{77DDB4FA-26EB-BFEF-43E0-6722AFA6BEB7}"/>
              </a:ext>
            </a:extLst>
          </p:cNvPr>
          <p:cNvSpPr txBox="1"/>
          <p:nvPr/>
        </p:nvSpPr>
        <p:spPr>
          <a:xfrm>
            <a:off x="576689" y="1212046"/>
            <a:ext cx="3309512" cy="2031325"/>
          </a:xfrm>
          <a:prstGeom prst="rect">
            <a:avLst/>
          </a:prstGeom>
          <a:solidFill>
            <a:schemeClr val="bg2">
              <a:lumMod val="20000"/>
              <a:lumOff val="80000"/>
            </a:schemeClr>
          </a:solidFill>
        </p:spPr>
        <p:txBody>
          <a:bodyPr wrap="square">
            <a:spAutoFit/>
          </a:bodyPr>
          <a:lstStyle/>
          <a:p>
            <a:pPr>
              <a:buNone/>
            </a:pPr>
            <a:r>
              <a:rPr lang="mn-MN" sz="1800" dirty="0">
                <a:effectLst/>
                <a:latin typeface="+mn-lt"/>
              </a:rPr>
              <a:t>Бизнес шинжилгээний стандарт нь тодорхой арга зүй биш, харин бүх төрлийн амьдралын мөчлөгт (</a:t>
            </a:r>
            <a:r>
              <a:rPr lang="en-US" sz="1800" dirty="0">
                <a:effectLst/>
                <a:latin typeface="+mn-lt"/>
              </a:rPr>
              <a:t>predictive, adaptive, hybrid) </a:t>
            </a:r>
            <a:r>
              <a:rPr lang="mn-MN" sz="1800" dirty="0">
                <a:effectLst/>
                <a:latin typeface="+mn-lt"/>
              </a:rPr>
              <a:t>ашиглаж болох ерөнхий тогтолцоо юм.</a:t>
            </a:r>
          </a:p>
        </p:txBody>
      </p:sp>
    </p:spTree>
    <p:extLst>
      <p:ext uri="{BB962C8B-B14F-4D97-AF65-F5344CB8AC3E}">
        <p14:creationId xmlns:p14="http://schemas.microsoft.com/office/powerpoint/2010/main" val="39788256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57ED9687-33E8-FD81-44B3-7B5C534C323F}"/>
              </a:ext>
            </a:extLst>
          </p:cNvPr>
          <p:cNvSpPr>
            <a:spLocks noGrp="1"/>
          </p:cNvSpPr>
          <p:nvPr>
            <p:ph type="body" idx="1"/>
          </p:nvPr>
        </p:nvSpPr>
        <p:spPr/>
        <p:txBody>
          <a:bodyPr/>
          <a:lstStyle/>
          <a:p>
            <a:endParaRPr lang="en-US"/>
          </a:p>
        </p:txBody>
      </p:sp>
      <p:sp>
        <p:nvSpPr>
          <p:cNvPr id="3" name="Slide Number Placeholder 2">
            <a:extLst>
              <a:ext uri="{FF2B5EF4-FFF2-40B4-BE49-F238E27FC236}">
                <a16:creationId xmlns:a16="http://schemas.microsoft.com/office/drawing/2014/main" id="{55F99F47-C818-A29A-9FBE-169E7C021251}"/>
              </a:ext>
            </a:extLst>
          </p:cNvPr>
          <p:cNvSpPr>
            <a:spLocks noGrp="1"/>
          </p:cNvSpPr>
          <p:nvPr>
            <p:ph type="sldNum" idx="12"/>
          </p:nvPr>
        </p:nvSpPr>
        <p:spPr/>
        <p:txBody>
          <a:bodyPr/>
          <a:lstStyle/>
          <a:p>
            <a:fld id="{611322DE-3F9E-4261-BC4C-C8DBA52F4786}" type="slidenum">
              <a:rPr lang="en-US" smtClean="0"/>
              <a:t>27</a:t>
            </a:fld>
            <a:endParaRPr lang="en-US"/>
          </a:p>
        </p:txBody>
      </p:sp>
      <p:sp>
        <p:nvSpPr>
          <p:cNvPr id="4" name="Title 3">
            <a:extLst>
              <a:ext uri="{FF2B5EF4-FFF2-40B4-BE49-F238E27FC236}">
                <a16:creationId xmlns:a16="http://schemas.microsoft.com/office/drawing/2014/main" id="{887FB6EA-A899-5812-F4A7-01809BB79676}"/>
              </a:ext>
            </a:extLst>
          </p:cNvPr>
          <p:cNvSpPr>
            <a:spLocks noGrp="1"/>
          </p:cNvSpPr>
          <p:nvPr>
            <p:ph type="title"/>
          </p:nvPr>
        </p:nvSpPr>
        <p:spPr/>
        <p:txBody>
          <a:bodyPr/>
          <a:lstStyle/>
          <a:p>
            <a:endParaRPr lang="en-US"/>
          </a:p>
        </p:txBody>
      </p:sp>
      <p:pic>
        <p:nvPicPr>
          <p:cNvPr id="6" name="Picture 2">
            <a:extLst>
              <a:ext uri="{FF2B5EF4-FFF2-40B4-BE49-F238E27FC236}">
                <a16:creationId xmlns:a16="http://schemas.microsoft.com/office/drawing/2014/main" id="{503B17CF-49C0-DCE7-ABE7-0A6134628397}"/>
              </a:ext>
            </a:extLst>
          </p:cNvPr>
          <p:cNvPicPr>
            <a:picLocks noChangeAspect="1"/>
          </p:cNvPicPr>
          <p:nvPr/>
        </p:nvPicPr>
        <p:blipFill>
          <a:blip r:embed="rId2"/>
          <a:stretch>
            <a:fillRect/>
          </a:stretch>
        </p:blipFill>
        <p:spPr>
          <a:xfrm>
            <a:off x="-250443" y="-101600"/>
            <a:ext cx="12442443" cy="6940550"/>
          </a:xfrm>
          <a:prstGeom prst="rect">
            <a:avLst/>
          </a:prstGeom>
        </p:spPr>
      </p:pic>
      <p:sp>
        <p:nvSpPr>
          <p:cNvPr id="7" name="TextBox 6">
            <a:extLst>
              <a:ext uri="{FF2B5EF4-FFF2-40B4-BE49-F238E27FC236}">
                <a16:creationId xmlns:a16="http://schemas.microsoft.com/office/drawing/2014/main" id="{5C0049E7-DC9E-DE8E-05BB-1C5C8226C486}"/>
              </a:ext>
            </a:extLst>
          </p:cNvPr>
          <p:cNvSpPr txBox="1"/>
          <p:nvPr/>
        </p:nvSpPr>
        <p:spPr>
          <a:xfrm>
            <a:off x="7537023" y="6538581"/>
            <a:ext cx="3516085" cy="307777"/>
          </a:xfrm>
          <a:prstGeom prst="rect">
            <a:avLst/>
          </a:prstGeom>
          <a:noFill/>
        </p:spPr>
        <p:txBody>
          <a:bodyPr wrap="square" rtlCol="0">
            <a:spAutoFit/>
          </a:bodyPr>
          <a:lstStyle/>
          <a:p>
            <a:pPr algn="r"/>
            <a:r>
              <a:rPr lang="en-US" i="1" u="sng" dirty="0">
                <a:solidFill>
                  <a:srgbClr val="0066B3"/>
                </a:solidFill>
              </a:rPr>
              <a:t>Source: AI generated image</a:t>
            </a:r>
          </a:p>
        </p:txBody>
      </p:sp>
    </p:spTree>
    <p:extLst>
      <p:ext uri="{BB962C8B-B14F-4D97-AF65-F5344CB8AC3E}">
        <p14:creationId xmlns:p14="http://schemas.microsoft.com/office/powerpoint/2010/main" val="18073926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99E0A1-BABB-5540-B8EB-92440F6489BE}"/>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41ACB01F-0BAD-FE54-17DB-983FA3494505}"/>
              </a:ext>
            </a:extLst>
          </p:cNvPr>
          <p:cNvSpPr>
            <a:spLocks noGrp="1"/>
          </p:cNvSpPr>
          <p:nvPr>
            <p:ph type="body" idx="1"/>
          </p:nvPr>
        </p:nvSpPr>
        <p:spPr>
          <a:xfrm>
            <a:off x="6942667" y="1032934"/>
            <a:ext cx="4986866" cy="4315747"/>
          </a:xfrm>
        </p:spPr>
        <p:txBody>
          <a:bodyPr>
            <a:normAutofit/>
          </a:bodyPr>
          <a:lstStyle/>
          <a:p>
            <a:r>
              <a:rPr lang="en-US" sz="2000" b="1" dirty="0"/>
              <a:t>ECBA (Entry level):</a:t>
            </a:r>
            <a:r>
              <a:rPr lang="en-US" sz="2000" dirty="0"/>
              <a:t> BA-</a:t>
            </a:r>
            <a:r>
              <a:rPr lang="mn-MN" sz="2000" dirty="0"/>
              <a:t>ийн 21 цагийн сургалтанд хамрагдсан, шинэ шинжээчдэд.</a:t>
            </a:r>
          </a:p>
          <a:p>
            <a:r>
              <a:rPr lang="en-US" sz="2000" b="1" dirty="0"/>
              <a:t>CCBA (Intermediate):</a:t>
            </a:r>
            <a:r>
              <a:rPr lang="en-US" sz="2000" dirty="0"/>
              <a:t> 3,750 </a:t>
            </a:r>
            <a:r>
              <a:rPr lang="mn-MN" sz="2000" dirty="0"/>
              <a:t>цаг (2-3 жил)-ийн ажлын туршлагатай шинжээчдэд.</a:t>
            </a:r>
          </a:p>
          <a:p>
            <a:r>
              <a:rPr lang="en-US" sz="2000" b="1" dirty="0"/>
              <a:t>CBAP (Advanced):</a:t>
            </a:r>
            <a:r>
              <a:rPr lang="en-US" sz="2000" dirty="0"/>
              <a:t> 7,500 </a:t>
            </a:r>
            <a:r>
              <a:rPr lang="mn-MN" sz="2000" dirty="0"/>
              <a:t>цаг (5+ жил)-ийн туршлагатай ахлах шинжээчдэд.</a:t>
            </a:r>
          </a:p>
          <a:p>
            <a:r>
              <a:rPr lang="en-US" sz="2000" b="1" dirty="0"/>
              <a:t>AAC (Agile Analysis Certification):</a:t>
            </a:r>
            <a:r>
              <a:rPr lang="en-US" sz="2000" dirty="0"/>
              <a:t> Agile </a:t>
            </a:r>
            <a:r>
              <a:rPr lang="mn-MN" sz="2000" dirty="0"/>
              <a:t>орчинд ажилладаг шинжээчдэд зориулсан.</a:t>
            </a:r>
          </a:p>
        </p:txBody>
      </p:sp>
      <p:sp>
        <p:nvSpPr>
          <p:cNvPr id="3" name="Slide Number Placeholder 2">
            <a:extLst>
              <a:ext uri="{FF2B5EF4-FFF2-40B4-BE49-F238E27FC236}">
                <a16:creationId xmlns:a16="http://schemas.microsoft.com/office/drawing/2014/main" id="{462E1290-84F4-5AE3-79AD-4E7C03878474}"/>
              </a:ext>
            </a:extLst>
          </p:cNvPr>
          <p:cNvSpPr>
            <a:spLocks noGrp="1"/>
          </p:cNvSpPr>
          <p:nvPr>
            <p:ph type="sldNum" idx="12"/>
          </p:nvPr>
        </p:nvSpPr>
        <p:spPr/>
        <p:txBody>
          <a:bodyPr/>
          <a:lstStyle/>
          <a:p>
            <a:fld id="{611322DE-3F9E-4261-BC4C-C8DBA52F4786}" type="slidenum">
              <a:rPr lang="en-US" smtClean="0"/>
              <a:t>28</a:t>
            </a:fld>
            <a:endParaRPr lang="en-US"/>
          </a:p>
        </p:txBody>
      </p:sp>
      <p:sp>
        <p:nvSpPr>
          <p:cNvPr id="4" name="Title 3">
            <a:extLst>
              <a:ext uri="{FF2B5EF4-FFF2-40B4-BE49-F238E27FC236}">
                <a16:creationId xmlns:a16="http://schemas.microsoft.com/office/drawing/2014/main" id="{D4DE2AD4-5547-BCDF-EA09-C6800B2CA84B}"/>
              </a:ext>
            </a:extLst>
          </p:cNvPr>
          <p:cNvSpPr>
            <a:spLocks noGrp="1"/>
          </p:cNvSpPr>
          <p:nvPr>
            <p:ph type="title"/>
          </p:nvPr>
        </p:nvSpPr>
        <p:spPr>
          <a:xfrm>
            <a:off x="719667" y="185738"/>
            <a:ext cx="10988778" cy="414120"/>
          </a:xfrm>
        </p:spPr>
        <p:txBody>
          <a:bodyPr/>
          <a:lstStyle/>
          <a:p>
            <a:r>
              <a:rPr lang="ru-RU" sz="2400" dirty="0"/>
              <a:t>Олон улсын карьер</a:t>
            </a:r>
            <a:r>
              <a:rPr lang="mn-MN" sz="2400" dirty="0"/>
              <a:t>: </a:t>
            </a:r>
            <a:r>
              <a:rPr lang="en-US" sz="2400" dirty="0">
                <a:solidFill>
                  <a:srgbClr val="FFC000"/>
                </a:solidFill>
              </a:rPr>
              <a:t>IIBA (International Institute of Business Analysis)</a:t>
            </a:r>
          </a:p>
        </p:txBody>
      </p:sp>
      <p:pic>
        <p:nvPicPr>
          <p:cNvPr id="8" name="Picture 7">
            <a:extLst>
              <a:ext uri="{FF2B5EF4-FFF2-40B4-BE49-F238E27FC236}">
                <a16:creationId xmlns:a16="http://schemas.microsoft.com/office/drawing/2014/main" id="{888F2C11-2BA5-DB54-088B-5C99D61F624A}"/>
              </a:ext>
            </a:extLst>
          </p:cNvPr>
          <p:cNvPicPr>
            <a:picLocks noChangeAspect="1"/>
          </p:cNvPicPr>
          <p:nvPr/>
        </p:nvPicPr>
        <p:blipFill>
          <a:blip r:embed="rId2"/>
          <a:stretch>
            <a:fillRect/>
          </a:stretch>
        </p:blipFill>
        <p:spPr>
          <a:xfrm>
            <a:off x="719667" y="1032934"/>
            <a:ext cx="6420533" cy="4315747"/>
          </a:xfrm>
          <a:prstGeom prst="rect">
            <a:avLst/>
          </a:prstGeom>
        </p:spPr>
      </p:pic>
      <p:sp>
        <p:nvSpPr>
          <p:cNvPr id="9" name="TextBox 8">
            <a:extLst>
              <a:ext uri="{FF2B5EF4-FFF2-40B4-BE49-F238E27FC236}">
                <a16:creationId xmlns:a16="http://schemas.microsoft.com/office/drawing/2014/main" id="{F2B9F4D6-9353-B8A5-3F8F-19A09C316E66}"/>
              </a:ext>
            </a:extLst>
          </p:cNvPr>
          <p:cNvSpPr txBox="1"/>
          <p:nvPr/>
        </p:nvSpPr>
        <p:spPr>
          <a:xfrm>
            <a:off x="1405467" y="5348681"/>
            <a:ext cx="5976511" cy="307777"/>
          </a:xfrm>
          <a:prstGeom prst="rect">
            <a:avLst/>
          </a:prstGeom>
          <a:noFill/>
        </p:spPr>
        <p:txBody>
          <a:bodyPr wrap="square" rtlCol="0">
            <a:spAutoFit/>
          </a:bodyPr>
          <a:lstStyle/>
          <a:p>
            <a:pPr algn="r"/>
            <a:r>
              <a:rPr lang="en-US" i="1" u="sng" dirty="0">
                <a:solidFill>
                  <a:srgbClr val="0066B3"/>
                </a:solidFill>
              </a:rPr>
              <a:t>Source: </a:t>
            </a:r>
            <a:r>
              <a:rPr lang="en-US" dirty="0">
                <a:hlinkClick r:id="rId3"/>
              </a:rPr>
              <a:t>Global Standard for Business Analysis Certifications | IIBA®</a:t>
            </a:r>
            <a:endParaRPr lang="en-US" i="1" u="sng" dirty="0">
              <a:solidFill>
                <a:srgbClr val="0066B3"/>
              </a:solidFill>
            </a:endParaRPr>
          </a:p>
        </p:txBody>
      </p:sp>
    </p:spTree>
    <p:extLst>
      <p:ext uri="{BB962C8B-B14F-4D97-AF65-F5344CB8AC3E}">
        <p14:creationId xmlns:p14="http://schemas.microsoft.com/office/powerpoint/2010/main" val="28532002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AFECC-3ABA-4106-9DE6-E1EF22E8D397}"/>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71B8A6-1EB2-B3ED-0A11-5746B17F13AE}"/>
              </a:ext>
            </a:extLst>
          </p:cNvPr>
          <p:cNvSpPr>
            <a:spLocks noGrp="1"/>
          </p:cNvSpPr>
          <p:nvPr>
            <p:ph type="sldNum" idx="12"/>
          </p:nvPr>
        </p:nvSpPr>
        <p:spPr/>
        <p:txBody>
          <a:bodyPr/>
          <a:lstStyle/>
          <a:p>
            <a:fld id="{611322DE-3F9E-4261-BC4C-C8DBA52F4786}" type="slidenum">
              <a:rPr lang="en-US" smtClean="0"/>
              <a:t>29</a:t>
            </a:fld>
            <a:endParaRPr lang="en-US"/>
          </a:p>
        </p:txBody>
      </p:sp>
      <p:sp>
        <p:nvSpPr>
          <p:cNvPr id="4" name="Title 3">
            <a:extLst>
              <a:ext uri="{FF2B5EF4-FFF2-40B4-BE49-F238E27FC236}">
                <a16:creationId xmlns:a16="http://schemas.microsoft.com/office/drawing/2014/main" id="{16153164-920D-8B77-E191-CDED84E41160}"/>
              </a:ext>
            </a:extLst>
          </p:cNvPr>
          <p:cNvSpPr>
            <a:spLocks noGrp="1"/>
          </p:cNvSpPr>
          <p:nvPr>
            <p:ph type="title"/>
          </p:nvPr>
        </p:nvSpPr>
        <p:spPr>
          <a:xfrm>
            <a:off x="719667" y="185738"/>
            <a:ext cx="10988778" cy="414120"/>
          </a:xfrm>
        </p:spPr>
        <p:txBody>
          <a:bodyPr/>
          <a:lstStyle/>
          <a:p>
            <a:r>
              <a:rPr lang="ru-RU" sz="2400" dirty="0"/>
              <a:t>Олон улсын карьер</a:t>
            </a:r>
            <a:r>
              <a:rPr lang="mn-MN" sz="2400" dirty="0"/>
              <a:t>: </a:t>
            </a:r>
            <a:r>
              <a:rPr lang="en-US" sz="2400" dirty="0">
                <a:solidFill>
                  <a:srgbClr val="FFC000"/>
                </a:solidFill>
              </a:rPr>
              <a:t>BCS (The Chartered Institute for IT)</a:t>
            </a:r>
          </a:p>
        </p:txBody>
      </p:sp>
      <p:sp>
        <p:nvSpPr>
          <p:cNvPr id="9" name="TextBox 8">
            <a:extLst>
              <a:ext uri="{FF2B5EF4-FFF2-40B4-BE49-F238E27FC236}">
                <a16:creationId xmlns:a16="http://schemas.microsoft.com/office/drawing/2014/main" id="{937B477A-00F2-28A0-6BA5-01F93B9E0754}"/>
              </a:ext>
            </a:extLst>
          </p:cNvPr>
          <p:cNvSpPr txBox="1"/>
          <p:nvPr/>
        </p:nvSpPr>
        <p:spPr>
          <a:xfrm>
            <a:off x="228600" y="4222614"/>
            <a:ext cx="4130778" cy="315519"/>
          </a:xfrm>
          <a:prstGeom prst="rect">
            <a:avLst/>
          </a:prstGeom>
          <a:noFill/>
        </p:spPr>
        <p:txBody>
          <a:bodyPr wrap="square" rtlCol="0">
            <a:spAutoFit/>
          </a:bodyPr>
          <a:lstStyle/>
          <a:p>
            <a:pPr algn="r"/>
            <a:r>
              <a:rPr lang="en-US" i="1" u="sng" dirty="0">
                <a:solidFill>
                  <a:srgbClr val="0066B3"/>
                </a:solidFill>
              </a:rPr>
              <a:t>Source: </a:t>
            </a:r>
            <a:r>
              <a:rPr lang="en-US" dirty="0">
                <a:hlinkClick r:id="rId2"/>
              </a:rPr>
              <a:t>Business analysis certifications | BCS</a:t>
            </a:r>
            <a:endParaRPr lang="en-US" i="1" u="sng" dirty="0">
              <a:solidFill>
                <a:srgbClr val="0066B3"/>
              </a:solidFill>
            </a:endParaRPr>
          </a:p>
        </p:txBody>
      </p:sp>
      <p:sp>
        <p:nvSpPr>
          <p:cNvPr id="6" name="Text Placeholder 5">
            <a:extLst>
              <a:ext uri="{FF2B5EF4-FFF2-40B4-BE49-F238E27FC236}">
                <a16:creationId xmlns:a16="http://schemas.microsoft.com/office/drawing/2014/main" id="{2F9F922F-93CB-3058-695C-E63D581E6F8D}"/>
              </a:ext>
            </a:extLst>
          </p:cNvPr>
          <p:cNvSpPr>
            <a:spLocks noGrp="1"/>
          </p:cNvSpPr>
          <p:nvPr>
            <p:ph type="body" idx="1"/>
          </p:nvPr>
        </p:nvSpPr>
        <p:spPr>
          <a:xfrm>
            <a:off x="3725333" y="995255"/>
            <a:ext cx="7983111" cy="3058234"/>
          </a:xfrm>
        </p:spPr>
        <p:txBody>
          <a:bodyPr>
            <a:normAutofit/>
          </a:bodyPr>
          <a:lstStyle/>
          <a:p>
            <a:r>
              <a:rPr lang="en-US" sz="2000" b="1" dirty="0"/>
              <a:t>Foundation:</a:t>
            </a:r>
            <a:r>
              <a:rPr lang="en-US" sz="2000" dirty="0"/>
              <a:t> </a:t>
            </a:r>
            <a:r>
              <a:rPr lang="mn-MN" sz="2000" dirty="0"/>
              <a:t>Бизнесийн шинжилгээний суурь ойлголтуудын шалгалт.</a:t>
            </a:r>
          </a:p>
          <a:p>
            <a:r>
              <a:rPr lang="en-US" sz="2000" b="1" dirty="0"/>
              <a:t>Practitioner:</a:t>
            </a:r>
            <a:r>
              <a:rPr lang="en-US" sz="2000" dirty="0"/>
              <a:t> </a:t>
            </a:r>
            <a:r>
              <a:rPr lang="mn-MN" sz="2000" dirty="0"/>
              <a:t>Онолыг бодит кейс дээр ашиглах ур чадварыг шалгана.</a:t>
            </a:r>
          </a:p>
          <a:p>
            <a:r>
              <a:rPr lang="en-US" sz="2000" b="1" dirty="0"/>
              <a:t>Specialist Certificates:</a:t>
            </a:r>
            <a:r>
              <a:rPr lang="en-US" sz="2000" dirty="0"/>
              <a:t> Requirements Engineering, Business Process Modelling, Agile Business Analysis </a:t>
            </a:r>
            <a:r>
              <a:rPr lang="mn-MN" sz="2000" dirty="0"/>
              <a:t>гэх мэт нарийн мэргэшсэн чиглэлүүд.</a:t>
            </a:r>
          </a:p>
          <a:p>
            <a:endParaRPr lang="en-US" sz="2000" dirty="0"/>
          </a:p>
        </p:txBody>
      </p:sp>
      <p:pic>
        <p:nvPicPr>
          <p:cNvPr id="16386" name="Picture 2" descr="BCS logoaa">
            <a:extLst>
              <a:ext uri="{FF2B5EF4-FFF2-40B4-BE49-F238E27FC236}">
                <a16:creationId xmlns:a16="http://schemas.microsoft.com/office/drawing/2014/main" id="{CD095483-ACDD-A39C-DF77-685D51EB77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995254"/>
            <a:ext cx="2413000" cy="3058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21890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14A98-E09F-8848-3122-95BF91A7D058}"/>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A057B4A-B5FB-75B5-563F-51B6F5FA622E}"/>
              </a:ext>
            </a:extLst>
          </p:cNvPr>
          <p:cNvSpPr>
            <a:spLocks noGrp="1"/>
          </p:cNvSpPr>
          <p:nvPr>
            <p:ph type="sldNum" idx="12"/>
          </p:nvPr>
        </p:nvSpPr>
        <p:spPr/>
        <p:txBody>
          <a:bodyPr/>
          <a:lstStyle/>
          <a:p>
            <a:fld id="{611322DE-3F9E-4261-BC4C-C8DBA52F4786}" type="slidenum">
              <a:rPr lang="en-US" smtClean="0"/>
              <a:t>30</a:t>
            </a:fld>
            <a:endParaRPr lang="en-US"/>
          </a:p>
        </p:txBody>
      </p:sp>
      <p:sp>
        <p:nvSpPr>
          <p:cNvPr id="4" name="Title 3">
            <a:extLst>
              <a:ext uri="{FF2B5EF4-FFF2-40B4-BE49-F238E27FC236}">
                <a16:creationId xmlns:a16="http://schemas.microsoft.com/office/drawing/2014/main" id="{6E4E83B0-E237-3413-134E-ECE3F16D9373}"/>
              </a:ext>
            </a:extLst>
          </p:cNvPr>
          <p:cNvSpPr>
            <a:spLocks noGrp="1"/>
          </p:cNvSpPr>
          <p:nvPr>
            <p:ph type="title"/>
          </p:nvPr>
        </p:nvSpPr>
        <p:spPr>
          <a:xfrm>
            <a:off x="423333" y="185738"/>
            <a:ext cx="11658600" cy="414120"/>
          </a:xfrm>
        </p:spPr>
        <p:txBody>
          <a:bodyPr/>
          <a:lstStyle/>
          <a:p>
            <a:r>
              <a:rPr lang="ru-RU" sz="2400" dirty="0"/>
              <a:t>Олон улсын карьер</a:t>
            </a:r>
            <a:r>
              <a:rPr lang="mn-MN" sz="2400" dirty="0"/>
              <a:t>: </a:t>
            </a:r>
            <a:r>
              <a:rPr lang="en-US" sz="2400" dirty="0">
                <a:solidFill>
                  <a:srgbClr val="FFC000"/>
                </a:solidFill>
              </a:rPr>
              <a:t>PMI Professional in Business Analysis (PMI-PBA)® </a:t>
            </a:r>
          </a:p>
        </p:txBody>
      </p:sp>
      <p:sp>
        <p:nvSpPr>
          <p:cNvPr id="9" name="TextBox 8">
            <a:extLst>
              <a:ext uri="{FF2B5EF4-FFF2-40B4-BE49-F238E27FC236}">
                <a16:creationId xmlns:a16="http://schemas.microsoft.com/office/drawing/2014/main" id="{2EFAD764-2814-3643-CB78-58A138A0A5DB}"/>
              </a:ext>
            </a:extLst>
          </p:cNvPr>
          <p:cNvSpPr txBox="1"/>
          <p:nvPr/>
        </p:nvSpPr>
        <p:spPr>
          <a:xfrm>
            <a:off x="8120489" y="5944183"/>
            <a:ext cx="3478844" cy="523220"/>
          </a:xfrm>
          <a:prstGeom prst="rect">
            <a:avLst/>
          </a:prstGeom>
          <a:noFill/>
        </p:spPr>
        <p:txBody>
          <a:bodyPr wrap="square" rtlCol="0">
            <a:spAutoFit/>
          </a:bodyPr>
          <a:lstStyle/>
          <a:p>
            <a:r>
              <a:rPr lang="en-US" i="1" u="sng" dirty="0">
                <a:solidFill>
                  <a:srgbClr val="0066B3"/>
                </a:solidFill>
              </a:rPr>
              <a:t>Source: </a:t>
            </a:r>
            <a:r>
              <a:rPr lang="en-US" dirty="0">
                <a:hlinkClick r:id="rId2"/>
              </a:rPr>
              <a:t>Professional in Business Analysis (PMI-PBA) Certification | PMI</a:t>
            </a:r>
            <a:endParaRPr lang="en-US" i="1" u="sng" dirty="0">
              <a:solidFill>
                <a:srgbClr val="0066B3"/>
              </a:solidFill>
            </a:endParaRPr>
          </a:p>
        </p:txBody>
      </p:sp>
      <p:sp>
        <p:nvSpPr>
          <p:cNvPr id="7" name="TextBox 6">
            <a:extLst>
              <a:ext uri="{FF2B5EF4-FFF2-40B4-BE49-F238E27FC236}">
                <a16:creationId xmlns:a16="http://schemas.microsoft.com/office/drawing/2014/main" id="{8BB35549-2CF3-7AE4-183A-BEC4BC02BED0}"/>
              </a:ext>
            </a:extLst>
          </p:cNvPr>
          <p:cNvSpPr txBox="1"/>
          <p:nvPr/>
        </p:nvSpPr>
        <p:spPr>
          <a:xfrm>
            <a:off x="592667" y="993801"/>
            <a:ext cx="11421533" cy="2554545"/>
          </a:xfrm>
          <a:prstGeom prst="rect">
            <a:avLst/>
          </a:prstGeom>
          <a:noFill/>
        </p:spPr>
        <p:txBody>
          <a:bodyPr wrap="square">
            <a:spAutoFit/>
          </a:bodyPr>
          <a:lstStyle/>
          <a:p>
            <a:r>
              <a:rPr lang="en-US" sz="1600" b="1" i="0" dirty="0">
                <a:solidFill>
                  <a:srgbClr val="303030"/>
                </a:solidFill>
                <a:effectLst/>
                <a:latin typeface="+mn-lt"/>
              </a:rPr>
              <a:t>PMI Professional in Business Analysis (PMI-PBA)®</a:t>
            </a:r>
            <a:r>
              <a:rPr lang="en-US" sz="1600" b="0" i="0" dirty="0">
                <a:solidFill>
                  <a:srgbClr val="303030"/>
                </a:solidFill>
                <a:effectLst/>
                <a:latin typeface="+mn-lt"/>
              </a:rPr>
              <a:t> </a:t>
            </a:r>
            <a:r>
              <a:rPr lang="mn-MN" sz="1600" b="0" i="0" dirty="0">
                <a:solidFill>
                  <a:srgbClr val="303030"/>
                </a:solidFill>
                <a:effectLst/>
                <a:latin typeface="+mn-lt"/>
              </a:rPr>
              <a:t>нь Төслийн менежментийн институтээс (</a:t>
            </a:r>
            <a:r>
              <a:rPr lang="en-US" sz="1600" b="0" i="0" dirty="0">
                <a:solidFill>
                  <a:srgbClr val="303030"/>
                </a:solidFill>
                <a:effectLst/>
                <a:latin typeface="+mn-lt"/>
              </a:rPr>
              <a:t>PMI) </a:t>
            </a:r>
            <a:r>
              <a:rPr lang="mn-MN" sz="1600" b="0" i="0" dirty="0">
                <a:solidFill>
                  <a:srgbClr val="303030"/>
                </a:solidFill>
                <a:effectLst/>
                <a:latin typeface="+mn-lt"/>
              </a:rPr>
              <a:t>олгодог, </a:t>
            </a:r>
            <a:r>
              <a:rPr lang="mn-MN" sz="1600" b="1" i="0" dirty="0">
                <a:solidFill>
                  <a:srgbClr val="303030"/>
                </a:solidFill>
                <a:effectLst/>
                <a:latin typeface="+mn-lt"/>
              </a:rPr>
              <a:t>төслийн менежмент болон бизнесийн шинжилгээний ур чадварыг холбосон</a:t>
            </a:r>
            <a:r>
              <a:rPr lang="mn-MN" sz="1600" b="0" i="0" dirty="0">
                <a:solidFill>
                  <a:srgbClr val="303030"/>
                </a:solidFill>
                <a:effectLst/>
                <a:latin typeface="+mn-lt"/>
              </a:rPr>
              <a:t> мэргэжлийн зэрэг юм. </a:t>
            </a:r>
          </a:p>
          <a:p>
            <a:r>
              <a:rPr lang="mn-MN" sz="1600" b="0" i="0" dirty="0">
                <a:solidFill>
                  <a:srgbClr val="303030"/>
                </a:solidFill>
                <a:effectLst/>
                <a:latin typeface="+mn-lt"/>
              </a:rPr>
              <a:t>Уг сертификатын хүрээнд бизнесийн шинжилгээний дараах 6 үндсэн мэдлэгийн хүрээг (</a:t>
            </a:r>
            <a:r>
              <a:rPr lang="en-US" sz="1600" b="0" i="0" dirty="0">
                <a:solidFill>
                  <a:srgbClr val="303030"/>
                </a:solidFill>
                <a:effectLst/>
                <a:latin typeface="+mn-lt"/>
              </a:rPr>
              <a:t>Knowledge Areas) </a:t>
            </a:r>
            <a:r>
              <a:rPr lang="mn-MN" sz="1600" b="0" i="0" dirty="0">
                <a:solidFill>
                  <a:srgbClr val="303030"/>
                </a:solidFill>
                <a:effectLst/>
                <a:latin typeface="+mn-lt"/>
              </a:rPr>
              <a:t>эзэмшсэн байхыг шаарддаг:</a:t>
            </a:r>
          </a:p>
          <a:p>
            <a:pPr marL="285750" indent="-285750">
              <a:buFont typeface="Wingdings" panose="05000000000000000000" pitchFamily="2" charset="2"/>
              <a:buChar char="ü"/>
            </a:pPr>
            <a:r>
              <a:rPr lang="en-US" sz="1600" b="0" i="0" dirty="0">
                <a:solidFill>
                  <a:srgbClr val="303030"/>
                </a:solidFill>
                <a:effectLst/>
                <a:latin typeface="+mn-lt"/>
              </a:rPr>
              <a:t>Needs Assessment (</a:t>
            </a:r>
            <a:r>
              <a:rPr lang="mn-MN" sz="1600" b="0" i="0" dirty="0">
                <a:solidFill>
                  <a:srgbClr val="303030"/>
                </a:solidFill>
                <a:effectLst/>
                <a:latin typeface="+mn-lt"/>
              </a:rPr>
              <a:t>Хэрэгцээний үнэлгээ)</a:t>
            </a:r>
          </a:p>
          <a:p>
            <a:pPr marL="285750" indent="-285750">
              <a:buFont typeface="Wingdings" panose="05000000000000000000" pitchFamily="2" charset="2"/>
              <a:buChar char="ü"/>
            </a:pPr>
            <a:r>
              <a:rPr lang="en-US" sz="1600" b="0" i="0" dirty="0">
                <a:solidFill>
                  <a:srgbClr val="303030"/>
                </a:solidFill>
                <a:effectLst/>
                <a:latin typeface="+mn-lt"/>
              </a:rPr>
              <a:t>Stakeholder Engagement (</a:t>
            </a:r>
            <a:r>
              <a:rPr lang="mn-MN" sz="1600" b="0" i="0" dirty="0">
                <a:solidFill>
                  <a:srgbClr val="303030"/>
                </a:solidFill>
                <a:effectLst/>
                <a:latin typeface="+mn-lt"/>
              </a:rPr>
              <a:t>Оролцогч талуудын оролцоог хангах)</a:t>
            </a:r>
          </a:p>
          <a:p>
            <a:pPr marL="285750" indent="-285750">
              <a:buFont typeface="Wingdings" panose="05000000000000000000" pitchFamily="2" charset="2"/>
              <a:buChar char="ü"/>
            </a:pPr>
            <a:r>
              <a:rPr lang="en-US" sz="1600" b="0" i="0" dirty="0">
                <a:solidFill>
                  <a:srgbClr val="303030"/>
                </a:solidFill>
                <a:effectLst/>
                <a:latin typeface="+mn-lt"/>
              </a:rPr>
              <a:t>Elicitation (</a:t>
            </a:r>
            <a:r>
              <a:rPr lang="mn-MN" sz="1600" b="0" i="0" dirty="0">
                <a:solidFill>
                  <a:srgbClr val="303030"/>
                </a:solidFill>
                <a:effectLst/>
                <a:latin typeface="+mn-lt"/>
              </a:rPr>
              <a:t>Мэдээлэл цуглуулах/Илрүүлэх)</a:t>
            </a:r>
          </a:p>
          <a:p>
            <a:pPr marL="285750" indent="-285750">
              <a:buFont typeface="Wingdings" panose="05000000000000000000" pitchFamily="2" charset="2"/>
              <a:buChar char="ü"/>
            </a:pPr>
            <a:r>
              <a:rPr lang="en-US" sz="1600" b="0" i="0" dirty="0">
                <a:solidFill>
                  <a:srgbClr val="303030"/>
                </a:solidFill>
                <a:effectLst/>
                <a:latin typeface="+mn-lt"/>
              </a:rPr>
              <a:t>Analysis (</a:t>
            </a:r>
            <a:r>
              <a:rPr lang="mn-MN" sz="1600" b="0" i="0" dirty="0">
                <a:solidFill>
                  <a:srgbClr val="303030"/>
                </a:solidFill>
                <a:effectLst/>
                <a:latin typeface="+mn-lt"/>
              </a:rPr>
              <a:t>Шинжилгээ)</a:t>
            </a:r>
          </a:p>
          <a:p>
            <a:pPr marL="285750" indent="-285750">
              <a:buFont typeface="Wingdings" panose="05000000000000000000" pitchFamily="2" charset="2"/>
              <a:buChar char="ü"/>
            </a:pPr>
            <a:r>
              <a:rPr lang="en-US" sz="1600" b="0" i="0" dirty="0">
                <a:solidFill>
                  <a:srgbClr val="303030"/>
                </a:solidFill>
                <a:effectLst/>
                <a:latin typeface="+mn-lt"/>
              </a:rPr>
              <a:t>Traceability and Monitoring (</a:t>
            </a:r>
            <a:r>
              <a:rPr lang="mn-MN" sz="1600" b="0" i="0" dirty="0">
                <a:solidFill>
                  <a:srgbClr val="303030"/>
                </a:solidFill>
                <a:effectLst/>
                <a:latin typeface="+mn-lt"/>
              </a:rPr>
              <a:t>Мөрдөх чадвар ба Хяналт)</a:t>
            </a:r>
          </a:p>
          <a:p>
            <a:pPr marL="285750" indent="-285750">
              <a:buFont typeface="Wingdings" panose="05000000000000000000" pitchFamily="2" charset="2"/>
              <a:buChar char="ü"/>
            </a:pPr>
            <a:r>
              <a:rPr lang="en-US" sz="1600" b="0" i="0" dirty="0">
                <a:solidFill>
                  <a:srgbClr val="303030"/>
                </a:solidFill>
                <a:effectLst/>
                <a:latin typeface="+mn-lt"/>
              </a:rPr>
              <a:t>Solution Evaluation (</a:t>
            </a:r>
            <a:r>
              <a:rPr lang="mn-MN" sz="1600" b="0" i="0" dirty="0">
                <a:solidFill>
                  <a:srgbClr val="303030"/>
                </a:solidFill>
                <a:effectLst/>
                <a:latin typeface="+mn-lt"/>
              </a:rPr>
              <a:t>Шийдлийн үнэлгээ)</a:t>
            </a:r>
            <a:endParaRPr lang="en-US" sz="1600" dirty="0">
              <a:latin typeface="+mn-lt"/>
            </a:endParaRPr>
          </a:p>
        </p:txBody>
      </p:sp>
      <p:pic>
        <p:nvPicPr>
          <p:cNvPr id="11" name="Picture 10">
            <a:extLst>
              <a:ext uri="{FF2B5EF4-FFF2-40B4-BE49-F238E27FC236}">
                <a16:creationId xmlns:a16="http://schemas.microsoft.com/office/drawing/2014/main" id="{5C05E42F-2F08-5569-BF57-24AB80FE3393}"/>
              </a:ext>
            </a:extLst>
          </p:cNvPr>
          <p:cNvPicPr>
            <a:picLocks noChangeAspect="1"/>
          </p:cNvPicPr>
          <p:nvPr/>
        </p:nvPicPr>
        <p:blipFill>
          <a:blip r:embed="rId3"/>
          <a:stretch>
            <a:fillRect/>
          </a:stretch>
        </p:blipFill>
        <p:spPr>
          <a:xfrm>
            <a:off x="592667" y="3749775"/>
            <a:ext cx="7484534" cy="2717628"/>
          </a:xfrm>
          <a:prstGeom prst="rect">
            <a:avLst/>
          </a:prstGeom>
        </p:spPr>
      </p:pic>
    </p:spTree>
    <p:extLst>
      <p:ext uri="{BB962C8B-B14F-4D97-AF65-F5344CB8AC3E}">
        <p14:creationId xmlns:p14="http://schemas.microsoft.com/office/powerpoint/2010/main" val="30890708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0BAAFC9A-DEA4-CB73-344E-590048009B1A}"/>
              </a:ext>
            </a:extLst>
          </p:cNvPr>
          <p:cNvSpPr>
            <a:spLocks noGrp="1"/>
          </p:cNvSpPr>
          <p:nvPr>
            <p:ph type="body" idx="1"/>
          </p:nvPr>
        </p:nvSpPr>
        <p:spPr>
          <a:xfrm>
            <a:off x="762001" y="1032934"/>
            <a:ext cx="10946444" cy="5144030"/>
          </a:xfrm>
        </p:spPr>
        <p:txBody>
          <a:bodyPr>
            <a:normAutofit/>
          </a:bodyPr>
          <a:lstStyle/>
          <a:p>
            <a:pPr marL="114300" indent="0">
              <a:buNone/>
            </a:pPr>
            <a:r>
              <a:rPr lang="mn-MN" sz="2000" dirty="0"/>
              <a:t>Орчин үеийн бизнес шинжээч нь зөвхөн "автоматжуулах" биш, харин бизнесийн үйл явцыг бүхэлд нь "Дахин загварчлах зориг" бүхий стратегийн манлайлагч байх ёстой. </a:t>
            </a:r>
          </a:p>
          <a:p>
            <a:r>
              <a:rPr lang="mn-MN" sz="2000" b="1" dirty="0"/>
              <a:t>"</a:t>
            </a:r>
            <a:r>
              <a:rPr lang="en-US" sz="2000" b="1" dirty="0"/>
              <a:t>Need-first" </a:t>
            </a:r>
            <a:r>
              <a:rPr lang="mn-MN" sz="2000" b="1" dirty="0"/>
              <a:t>хандлагыг баримтал:</a:t>
            </a:r>
            <a:r>
              <a:rPr lang="mn-MN" sz="2000" dirty="0"/>
              <a:t>  Технологиос өмнө бизнесийн бодит хэрэгцээ, асуудлыг тэргүүнд тавьж, "бид юу хийж чадах вэ?" гэхээс илүү "бид юу хийх ёстой вэ?" гэж асуу.</a:t>
            </a:r>
          </a:p>
          <a:p>
            <a:pPr fontAlgn="base"/>
            <a:r>
              <a:rPr lang="mn-MN" sz="2000" b="1" dirty="0"/>
              <a:t>Хамгийн том асуудлууд руу дайр:</a:t>
            </a:r>
            <a:r>
              <a:rPr lang="mn-MN" sz="2000" dirty="0"/>
              <a:t>  Жижиг туршилтуудад (</a:t>
            </a:r>
            <a:r>
              <a:rPr lang="en-US" sz="2000" dirty="0"/>
              <a:t>POC) </a:t>
            </a:r>
            <a:r>
              <a:rPr lang="mn-MN" sz="2000" dirty="0"/>
              <a:t>гацалгүйгээр, байгууллагын хамгийн том асуудлыг шийдэх замаар бодит үр дүнг (</a:t>
            </a:r>
            <a:r>
              <a:rPr lang="en-US" sz="2000" dirty="0"/>
              <a:t>outcome) </a:t>
            </a:r>
            <a:r>
              <a:rPr lang="mn-MN" sz="2000" dirty="0"/>
              <a:t>гарга.</a:t>
            </a:r>
          </a:p>
          <a:p>
            <a:pPr fontAlgn="base"/>
            <a:r>
              <a:rPr lang="mn-MN" sz="2000" b="1" dirty="0"/>
              <a:t>Өөрчлөлтийг тасралтгүй үйл явц гэж үз:</a:t>
            </a:r>
            <a:r>
              <a:rPr lang="mn-MN" sz="2000" dirty="0"/>
              <a:t>  Өөрчлөлт нь нэг удаагийн төсөл биш, харин тасралтгүй суралцах давталт (</a:t>
            </a:r>
            <a:r>
              <a:rPr lang="en-US" sz="2000" dirty="0"/>
              <a:t>learning loops) </a:t>
            </a:r>
            <a:r>
              <a:rPr lang="mn-MN" sz="2000" dirty="0"/>
              <a:t>юм. Уян хатан (</a:t>
            </a:r>
            <a:r>
              <a:rPr lang="en-US" sz="2000" dirty="0"/>
              <a:t>Adaptive) </a:t>
            </a:r>
            <a:r>
              <a:rPr lang="mn-MN" sz="2000" dirty="0"/>
              <a:t>болон төлөвлөгөөт (</a:t>
            </a:r>
            <a:r>
              <a:rPr lang="en-US" sz="2000" dirty="0"/>
              <a:t>Predictive) </a:t>
            </a:r>
            <a:r>
              <a:rPr lang="mn-MN" sz="2000" dirty="0"/>
              <a:t>хандлагыг хослуулсан стратегийн "</a:t>
            </a:r>
            <a:r>
              <a:rPr lang="en-US" sz="2000" dirty="0"/>
              <a:t>Hybrid" </a:t>
            </a:r>
            <a:r>
              <a:rPr lang="mn-MN" sz="2000" dirty="0"/>
              <a:t>байр суурьтай бай.</a:t>
            </a:r>
          </a:p>
          <a:p>
            <a:endParaRPr lang="en-US" sz="2000" dirty="0"/>
          </a:p>
        </p:txBody>
      </p:sp>
      <p:sp>
        <p:nvSpPr>
          <p:cNvPr id="3" name="Slide Number Placeholder 2">
            <a:extLst>
              <a:ext uri="{FF2B5EF4-FFF2-40B4-BE49-F238E27FC236}">
                <a16:creationId xmlns:a16="http://schemas.microsoft.com/office/drawing/2014/main" id="{6390E9F8-DD49-AEF2-2BCC-9DFCACEC8721}"/>
              </a:ext>
            </a:extLst>
          </p:cNvPr>
          <p:cNvSpPr>
            <a:spLocks noGrp="1"/>
          </p:cNvSpPr>
          <p:nvPr>
            <p:ph type="sldNum" idx="12"/>
          </p:nvPr>
        </p:nvSpPr>
        <p:spPr/>
        <p:txBody>
          <a:bodyPr/>
          <a:lstStyle/>
          <a:p>
            <a:fld id="{611322DE-3F9E-4261-BC4C-C8DBA52F4786}" type="slidenum">
              <a:rPr lang="en-US" smtClean="0"/>
              <a:t>31</a:t>
            </a:fld>
            <a:endParaRPr lang="en-US"/>
          </a:p>
        </p:txBody>
      </p:sp>
      <p:sp>
        <p:nvSpPr>
          <p:cNvPr id="4" name="Title 3">
            <a:extLst>
              <a:ext uri="{FF2B5EF4-FFF2-40B4-BE49-F238E27FC236}">
                <a16:creationId xmlns:a16="http://schemas.microsoft.com/office/drawing/2014/main" id="{0149B1FC-9190-9BD6-73FB-9BE3AC319AD8}"/>
              </a:ext>
            </a:extLst>
          </p:cNvPr>
          <p:cNvSpPr>
            <a:spLocks noGrp="1"/>
          </p:cNvSpPr>
          <p:nvPr>
            <p:ph type="title"/>
          </p:nvPr>
        </p:nvSpPr>
        <p:spPr>
          <a:xfrm>
            <a:off x="838199" y="185738"/>
            <a:ext cx="10870246" cy="414120"/>
          </a:xfrm>
        </p:spPr>
        <p:txBody>
          <a:bodyPr/>
          <a:lstStyle/>
          <a:p>
            <a:r>
              <a:rPr lang="mn-MN" dirty="0"/>
              <a:t>Дүгнэлт</a:t>
            </a:r>
            <a:endParaRPr lang="en-US" dirty="0"/>
          </a:p>
        </p:txBody>
      </p:sp>
    </p:spTree>
    <p:extLst>
      <p:ext uri="{BB962C8B-B14F-4D97-AF65-F5344CB8AC3E}">
        <p14:creationId xmlns:p14="http://schemas.microsoft.com/office/powerpoint/2010/main" val="38187710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A43DD3-E0F5-D3FA-F628-5BADBB5C5EDC}"/>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6F2E45C2-423A-D44D-DB01-5B034DD74B73}"/>
              </a:ext>
            </a:extLst>
          </p:cNvPr>
          <p:cNvSpPr>
            <a:spLocks noGrp="1"/>
          </p:cNvSpPr>
          <p:nvPr>
            <p:ph type="body" idx="1"/>
          </p:nvPr>
        </p:nvSpPr>
        <p:spPr>
          <a:xfrm>
            <a:off x="762001" y="1032934"/>
            <a:ext cx="10946444" cy="5144030"/>
          </a:xfrm>
        </p:spPr>
        <p:txBody>
          <a:bodyPr>
            <a:noAutofit/>
          </a:bodyPr>
          <a:lstStyle/>
          <a:p>
            <a:pPr lvl="0">
              <a:buFont typeface="+mj-lt"/>
              <a:buAutoNum type="arabicPeriod"/>
            </a:pPr>
            <a:r>
              <a:rPr lang="en-US" sz="1200" i="1" dirty="0"/>
              <a:t>Paul, D., Cadle, J., &amp; Yeates, D. (2014). Business Analysis (3rd ed.). BCS, The Chartered Institute for IT.</a:t>
            </a:r>
          </a:p>
          <a:p>
            <a:pPr lvl="0">
              <a:buFont typeface="+mj-lt"/>
              <a:buAutoNum type="arabicPeriod"/>
            </a:pPr>
            <a:r>
              <a:rPr lang="en-US" sz="1200" i="1" dirty="0"/>
              <a:t>International Institute of Business Analysis (IIBA). (2015). A Guide to the Business Analysis Body of Knowledge (BABOK Guide) (3rd ed.). IIBA.</a:t>
            </a:r>
          </a:p>
          <a:p>
            <a:pPr lvl="0">
              <a:buFont typeface="+mj-lt"/>
              <a:buAutoNum type="arabicPeriod"/>
            </a:pPr>
            <a:r>
              <a:rPr lang="en-US" sz="1200" i="1" dirty="0"/>
              <a:t>Roberts, S. (2025). "Business Analysis Framework: What it is, Techniques, and Elements." The Knowledge Academy. Retrieved from https://www.theknowledgeacademy.com</a:t>
            </a:r>
          </a:p>
          <a:p>
            <a:pPr lvl="0">
              <a:buFont typeface="+mj-lt"/>
              <a:buAutoNum type="arabicPeriod"/>
            </a:pPr>
            <a:r>
              <a:rPr lang="en-US" sz="1200" i="1" dirty="0" err="1"/>
              <a:t>AdaptiveUS</a:t>
            </a:r>
            <a:r>
              <a:rPr lang="en-US" sz="1200" i="1" dirty="0"/>
              <a:t>. (2025). "Mastering Business Analysis Methodologies in 2025." Retrieved from https://www.adaptiveus.com</a:t>
            </a:r>
          </a:p>
          <a:p>
            <a:pPr lvl="0">
              <a:buFont typeface="+mj-lt"/>
              <a:buAutoNum type="arabicPeriod"/>
            </a:pPr>
            <a:r>
              <a:rPr lang="en-US" sz="1200" i="1" dirty="0" err="1"/>
              <a:t>StrategyDriven</a:t>
            </a:r>
            <a:r>
              <a:rPr lang="en-US" sz="1200" i="1" dirty="0"/>
              <a:t>. (2025). "Top 8 Business Analysis Methodologies Every Analyst Should Know in 2025." Retrieved from https://www.strategydriven.com</a:t>
            </a:r>
          </a:p>
          <a:p>
            <a:pPr lvl="0">
              <a:buFont typeface="+mj-lt"/>
              <a:buAutoNum type="arabicPeriod"/>
            </a:pPr>
            <a:r>
              <a:rPr lang="en-US" sz="1200" i="1" dirty="0"/>
              <a:t>Santa Clara University. (2025). "Business Analysis Framework: Key Techniques and Tips." SCU Online Degrees.</a:t>
            </a:r>
          </a:p>
          <a:p>
            <a:pPr lvl="0">
              <a:buFont typeface="+mj-lt"/>
              <a:buAutoNum type="arabicPeriod"/>
            </a:pPr>
            <a:r>
              <a:rPr lang="en-US" sz="1200" i="1" dirty="0" err="1"/>
              <a:t>Hurix</a:t>
            </a:r>
            <a:r>
              <a:rPr lang="en-US" sz="1200" i="1" dirty="0"/>
              <a:t> Digital. (2025). "Business Analysis Frameworks and Methodologies: Tools for Effective Requirements Gathering and Analysis."</a:t>
            </a:r>
          </a:p>
          <a:p>
            <a:pPr lvl="0">
              <a:buFont typeface="+mj-lt"/>
              <a:buAutoNum type="arabicPeriod"/>
            </a:pPr>
            <a:r>
              <a:rPr lang="en-US" sz="1200" i="1" dirty="0"/>
              <a:t>BA Coach. (2021). "Business Analysis Framework - BABOK Guide." Retrieved from https://bacoach.nl</a:t>
            </a:r>
          </a:p>
          <a:p>
            <a:pPr lvl="0">
              <a:buFont typeface="+mj-lt"/>
              <a:buAutoNum type="arabicPeriod"/>
            </a:pPr>
            <a:r>
              <a:rPr lang="en-US" sz="1200" i="1" dirty="0" err="1"/>
              <a:t>Lopena</a:t>
            </a:r>
            <a:r>
              <a:rPr lang="en-US" sz="1200" i="1" dirty="0"/>
              <a:t>, C. (2023). "Business Analysis Frameworks and Methodologies, The Top Five." LinkedIn Pulse.</a:t>
            </a:r>
          </a:p>
          <a:p>
            <a:pPr lvl="0">
              <a:buFont typeface="+mj-lt"/>
              <a:buAutoNum type="arabicPeriod"/>
            </a:pPr>
            <a:r>
              <a:rPr lang="en-US" sz="1200" i="1" dirty="0"/>
              <a:t>Fortune Business Insights. (2024). "Big Data Analytics Market Size, Share &amp; COVID-19 Impact Analysis."</a:t>
            </a:r>
          </a:p>
          <a:p>
            <a:pPr lvl="0">
              <a:buFont typeface="+mj-lt"/>
              <a:buAutoNum type="arabicPeriod"/>
            </a:pPr>
            <a:r>
              <a:rPr lang="en-US" sz="1200" i="1" dirty="0"/>
              <a:t>Ward, J. &amp; Daniel, E. (2012). Benefits Management: Delivering Value from IS and IT Investments. Wiley, Chichester.</a:t>
            </a:r>
          </a:p>
          <a:p>
            <a:pPr lvl="0">
              <a:buFont typeface="+mj-lt"/>
              <a:buAutoNum type="arabicPeriod"/>
            </a:pPr>
            <a:r>
              <a:rPr lang="en-US" sz="1200" i="1" dirty="0"/>
              <a:t>Cadle, J., Paul, D., &amp; Turner, P. (2014). Business Analysis Techniques: 99 essential tools for success (2nd ed.). BCS, Swindon.</a:t>
            </a:r>
          </a:p>
          <a:p>
            <a:pPr lvl="0">
              <a:buFont typeface="+mj-lt"/>
              <a:buAutoNum type="arabicPeriod"/>
            </a:pPr>
            <a:r>
              <a:rPr lang="en-US" sz="1200" i="1" dirty="0"/>
              <a:t>Pohl, K. &amp; Rupp, C. (2011). Requirements Engineering Fundamentals. Rocky Nook.</a:t>
            </a:r>
          </a:p>
          <a:p>
            <a:pPr lvl="0">
              <a:buFont typeface="+mj-lt"/>
              <a:buAutoNum type="arabicPeriod"/>
            </a:pPr>
            <a:r>
              <a:rPr lang="en-US" sz="1200" i="1" dirty="0"/>
              <a:t>Cohn, M. (2004). User Stories Applied: For Agile Software Development. Addison-Wesley.</a:t>
            </a:r>
          </a:p>
          <a:p>
            <a:pPr lvl="0">
              <a:buFont typeface="+mj-lt"/>
              <a:buAutoNum type="arabicPeriod"/>
            </a:pPr>
            <a:r>
              <a:rPr lang="en-US" sz="1200" i="1" dirty="0"/>
              <a:t>Kerzner, H. (2017). Project Management: A Systems Approach to Planning, Scheduling, and Controlling (12th ed.). Wiley.</a:t>
            </a:r>
          </a:p>
        </p:txBody>
      </p:sp>
      <p:sp>
        <p:nvSpPr>
          <p:cNvPr id="3" name="Slide Number Placeholder 2">
            <a:extLst>
              <a:ext uri="{FF2B5EF4-FFF2-40B4-BE49-F238E27FC236}">
                <a16:creationId xmlns:a16="http://schemas.microsoft.com/office/drawing/2014/main" id="{19AC11F9-6110-5205-B0D7-AD60C4401B2D}"/>
              </a:ext>
            </a:extLst>
          </p:cNvPr>
          <p:cNvSpPr>
            <a:spLocks noGrp="1"/>
          </p:cNvSpPr>
          <p:nvPr>
            <p:ph type="sldNum" idx="12"/>
          </p:nvPr>
        </p:nvSpPr>
        <p:spPr/>
        <p:txBody>
          <a:bodyPr/>
          <a:lstStyle/>
          <a:p>
            <a:fld id="{611322DE-3F9E-4261-BC4C-C8DBA52F4786}" type="slidenum">
              <a:rPr lang="en-US" smtClean="0"/>
              <a:t>32</a:t>
            </a:fld>
            <a:endParaRPr lang="en-US"/>
          </a:p>
        </p:txBody>
      </p:sp>
      <p:sp>
        <p:nvSpPr>
          <p:cNvPr id="4" name="Title 3">
            <a:extLst>
              <a:ext uri="{FF2B5EF4-FFF2-40B4-BE49-F238E27FC236}">
                <a16:creationId xmlns:a16="http://schemas.microsoft.com/office/drawing/2014/main" id="{0187FAA7-2AFB-258B-0576-B4CFD126EC61}"/>
              </a:ext>
            </a:extLst>
          </p:cNvPr>
          <p:cNvSpPr>
            <a:spLocks noGrp="1"/>
          </p:cNvSpPr>
          <p:nvPr>
            <p:ph type="title"/>
          </p:nvPr>
        </p:nvSpPr>
        <p:spPr>
          <a:xfrm>
            <a:off x="838199" y="185738"/>
            <a:ext cx="10870246" cy="414120"/>
          </a:xfrm>
        </p:spPr>
        <p:txBody>
          <a:bodyPr/>
          <a:lstStyle/>
          <a:p>
            <a:r>
              <a:rPr lang="mn-MN" dirty="0"/>
              <a:t>Ашигласан эх сурвалж</a:t>
            </a:r>
            <a:endParaRPr lang="en-US" dirty="0"/>
          </a:p>
        </p:txBody>
      </p:sp>
    </p:spTree>
    <p:extLst>
      <p:ext uri="{BB962C8B-B14F-4D97-AF65-F5344CB8AC3E}">
        <p14:creationId xmlns:p14="http://schemas.microsoft.com/office/powerpoint/2010/main" val="3447659983"/>
      </p:ext>
    </p:extLst>
  </p:cSld>
  <p:clrMapOvr>
    <a:masterClrMapping/>
  </p:clrMapOvr>
</p:sld>
</file>

<file path=ppt/theme/theme1.xml><?xml version="1.0" encoding="utf-8"?>
<a:theme xmlns:a="http://schemas.openxmlformats.org/drawingml/2006/main" name="UF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FE" id="{46AA8952-97B7-4CE7-A31A-ECF3BA413540}" vid="{B5E8C7EF-D664-4FCD-A83A-BB8E818CD3B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UFE</Template>
  <TotalTime>21871</TotalTime>
  <Words>4512</Words>
  <Application>Microsoft Office PowerPoint</Application>
  <PresentationFormat>Widescreen</PresentationFormat>
  <Paragraphs>384</Paragraphs>
  <Slides>32</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Google Sans Text</vt:lpstr>
      <vt:lpstr>Montserrat</vt:lpstr>
      <vt:lpstr>Times New Roman</vt:lpstr>
      <vt:lpstr>Wingdings</vt:lpstr>
      <vt:lpstr>UFE</vt:lpstr>
      <vt:lpstr>Course: Business analysis and process management</vt:lpstr>
      <vt:lpstr>Сэдвийн зорилго</vt:lpstr>
      <vt:lpstr>Бизнес шинжээчийн үүргийн хувьсал </vt:lpstr>
      <vt:lpstr>Бизнес шинжээчийн үүргийн хувьсал </vt:lpstr>
      <vt:lpstr>Бизнес шинжээчийн үүрэг</vt:lpstr>
      <vt:lpstr>Бизнес шинжээчийн үүрэг ба Хил хязгаар</vt:lpstr>
      <vt:lpstr>Бизнес шинжээчийн чадамж</vt:lpstr>
      <vt:lpstr>1.Хувийн зан чанар, хандлагын чадамжууд</vt:lpstr>
      <vt:lpstr>Хувь хүний чадвар</vt:lpstr>
      <vt:lpstr> Харилцааны чадвар</vt:lpstr>
      <vt:lpstr>Дасгал 1: "Мөс хагалах" харилцааны сорил</vt:lpstr>
      <vt:lpstr>Улс төрийн мэдрэмж ба Нөлөөлөх чадвар</vt:lpstr>
      <vt:lpstr>Шинжлэн дүгнэх сэтгэлгээ ба Асуудал шийдвэрлэх</vt:lpstr>
      <vt:lpstr>Шинжлэн дүгнэх сэтгэлгээ ба Асуудал шийдвэрлэх</vt:lpstr>
      <vt:lpstr>Дасгал 2: "Яагаад?"-ын гүн рүү</vt:lpstr>
      <vt:lpstr>2. Бизнесийн болон салбарын мэдлэг</vt:lpstr>
      <vt:lpstr>Бизнесийн мэдлэг: Салбарын мэдлэг</vt:lpstr>
      <vt:lpstr>Бизнесийн кэйс боловсруулах</vt:lpstr>
      <vt:lpstr>Бизнесийн кэйс боловсруулах</vt:lpstr>
      <vt:lpstr>Бизнесийн кэйс боловсруулах</vt:lpstr>
      <vt:lpstr>3. Мэргэжлийн чадамжууд</vt:lpstr>
      <vt:lpstr>PowerPoint Presentation</vt:lpstr>
      <vt:lpstr>PowerPoint Presentation</vt:lpstr>
      <vt:lpstr>ТЕХНОЛОГИЙН ЧИГ ХАНДЛАГА БА ХЭРЭГСЛҮҮД</vt:lpstr>
      <vt:lpstr>ТЕХНОЛОГИЙН ЧИГ ХАНДЛАГА БА ХЭРЭГСЛҮҮД</vt:lpstr>
      <vt:lpstr>Мэргэжлийн чадамжаа хөгжүүлэх </vt:lpstr>
      <vt:lpstr>PowerPoint Presentation</vt:lpstr>
      <vt:lpstr>Олон улсын карьер: IIBA (International Institute of Business Analysis)</vt:lpstr>
      <vt:lpstr>Олон улсын карьер: BCS (The Chartered Institute for IT)</vt:lpstr>
      <vt:lpstr>Олон улсын карьер: PMI Professional in Business Analysis (PMI-PBA)® </vt:lpstr>
      <vt:lpstr>Дүгнэлт</vt:lpstr>
      <vt:lpstr>Ашигласан эх сурвалж</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БИЗНЕСИЙН ШИНЖИЛГЭЭ</dc:title>
  <dc:creator>Saranchimeg Nasanjargal</dc:creator>
  <cp:lastModifiedBy>САРАНЧИМЭГ Насанжаргал</cp:lastModifiedBy>
  <cp:revision>53</cp:revision>
  <cp:lastPrinted>2021-01-20T06:38:06Z</cp:lastPrinted>
  <dcterms:created xsi:type="dcterms:W3CDTF">2017-09-11T03:37:44Z</dcterms:created>
  <dcterms:modified xsi:type="dcterms:W3CDTF">2026-03-31T03:34:30Z</dcterms:modified>
</cp:coreProperties>
</file>