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ink/ink1.xml" ContentType="application/inkml+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8"/>
  </p:notesMasterIdLst>
  <p:handoutMasterIdLst>
    <p:handoutMasterId r:id="rId39"/>
  </p:handoutMasterIdLst>
  <p:sldIdLst>
    <p:sldId id="291" r:id="rId2"/>
    <p:sldId id="261" r:id="rId3"/>
    <p:sldId id="262" r:id="rId4"/>
    <p:sldId id="294" r:id="rId5"/>
    <p:sldId id="295" r:id="rId6"/>
    <p:sldId id="296" r:id="rId7"/>
    <p:sldId id="297" r:id="rId8"/>
    <p:sldId id="298" r:id="rId9"/>
    <p:sldId id="293" r:id="rId10"/>
    <p:sldId id="299" r:id="rId11"/>
    <p:sldId id="300" r:id="rId12"/>
    <p:sldId id="258" r:id="rId13"/>
    <p:sldId id="301" r:id="rId14"/>
    <p:sldId id="257" r:id="rId15"/>
    <p:sldId id="290" r:id="rId16"/>
    <p:sldId id="311" r:id="rId17"/>
    <p:sldId id="312" r:id="rId18"/>
    <p:sldId id="313" r:id="rId19"/>
    <p:sldId id="302" r:id="rId20"/>
    <p:sldId id="303" r:id="rId21"/>
    <p:sldId id="263" r:id="rId22"/>
    <p:sldId id="264" r:id="rId23"/>
    <p:sldId id="304" r:id="rId24"/>
    <p:sldId id="269" r:id="rId25"/>
    <p:sldId id="267" r:id="rId26"/>
    <p:sldId id="271" r:id="rId27"/>
    <p:sldId id="268" r:id="rId28"/>
    <p:sldId id="270" r:id="rId29"/>
    <p:sldId id="265" r:id="rId30"/>
    <p:sldId id="272" r:id="rId31"/>
    <p:sldId id="273" r:id="rId32"/>
    <p:sldId id="274" r:id="rId33"/>
    <p:sldId id="308" r:id="rId34"/>
    <p:sldId id="305" r:id="rId35"/>
    <p:sldId id="307" r:id="rId36"/>
    <p:sldId id="306" r:id="rId37"/>
  </p:sldIdLst>
  <p:sldSz cx="12192000" cy="6858000"/>
  <p:notesSz cx="7053263" cy="93091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521415D9-36F7-43E2-AB2F-B90AF26B5E84}">
      <p14:sectionLst xmlns:p14="http://schemas.microsoft.com/office/powerpoint/2010/main">
        <p14:section name="Untitled Section" id="{35A408BF-8BC0-486C-BD7A-99A35A235CF5}">
          <p14:sldIdLst>
            <p14:sldId id="291"/>
            <p14:sldId id="261"/>
            <p14:sldId id="262"/>
            <p14:sldId id="294"/>
            <p14:sldId id="295"/>
            <p14:sldId id="296"/>
            <p14:sldId id="297"/>
            <p14:sldId id="298"/>
            <p14:sldId id="293"/>
            <p14:sldId id="299"/>
            <p14:sldId id="300"/>
            <p14:sldId id="258"/>
            <p14:sldId id="301"/>
            <p14:sldId id="257"/>
            <p14:sldId id="290"/>
            <p14:sldId id="311"/>
            <p14:sldId id="312"/>
            <p14:sldId id="313"/>
            <p14:sldId id="302"/>
            <p14:sldId id="303"/>
            <p14:sldId id="263"/>
            <p14:sldId id="264"/>
            <p14:sldId id="304"/>
            <p14:sldId id="269"/>
            <p14:sldId id="267"/>
            <p14:sldId id="271"/>
            <p14:sldId id="268"/>
          </p14:sldIdLst>
        </p14:section>
        <p14:section name="Untitled Section" id="{B5BF9A20-8B42-4DC5-A62F-B18DFF78BC76}">
          <p14:sldIdLst>
            <p14:sldId id="270"/>
            <p14:sldId id="265"/>
            <p14:sldId id="272"/>
            <p14:sldId id="273"/>
            <p14:sldId id="274"/>
            <p14:sldId id="308"/>
            <p14:sldId id="305"/>
            <p14:sldId id="307"/>
            <p14:sldId id="306"/>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DF3F3"/>
    <a:srgbClr val="0066B3"/>
    <a:srgbClr val="0097D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EB344D84-9AFB-497E-A393-DC336BA19D2E}" styleName="Medium Style 3 - Accent 3">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3"/>
          </a:solidFill>
        </a:fill>
      </a:tcStyle>
    </a:lastCol>
    <a:firstCol>
      <a:tcTxStyle b="on">
        <a:fontRef idx="minor">
          <a:scrgbClr r="0" g="0" b="0"/>
        </a:fontRef>
        <a:schemeClr val="lt1"/>
      </a:tcTxStyle>
      <a:tcStyle>
        <a:tcBdr/>
        <a:fill>
          <a:solidFill>
            <a:schemeClr val="accent3"/>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3"/>
          </a:solidFill>
        </a:fill>
      </a:tcStyle>
    </a:firstRow>
  </a:tblStyle>
  <a:tblStyle styleId="{10A1B5D5-9B99-4C35-A422-299274C87663}" styleName="Medium Style 1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0889" autoAdjust="0"/>
    <p:restoredTop sz="80996" autoAdjust="0"/>
  </p:normalViewPr>
  <p:slideViewPr>
    <p:cSldViewPr snapToGrid="0">
      <p:cViewPr varScale="1">
        <p:scale>
          <a:sx n="84" d="100"/>
          <a:sy n="84" d="100"/>
        </p:scale>
        <p:origin x="1228" y="76"/>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handoutMaster" Target="handoutMasters/handoutMaster1.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notesMaster" Target="notesMasters/notes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1"/>
            <a:ext cx="3056414" cy="467072"/>
          </a:xfrm>
          <a:prstGeom prst="rect">
            <a:avLst/>
          </a:prstGeom>
        </p:spPr>
        <p:txBody>
          <a:bodyPr vert="horz" lIns="93497" tIns="46749" rIns="93497" bIns="46749" rtlCol="0"/>
          <a:lstStyle>
            <a:lvl1pPr algn="l">
              <a:defRPr sz="1200"/>
            </a:lvl1pPr>
          </a:lstStyle>
          <a:p>
            <a:endParaRPr lang="en-US"/>
          </a:p>
        </p:txBody>
      </p:sp>
      <p:sp>
        <p:nvSpPr>
          <p:cNvPr id="3" name="Date Placeholder 2"/>
          <p:cNvSpPr>
            <a:spLocks noGrp="1"/>
          </p:cNvSpPr>
          <p:nvPr>
            <p:ph type="dt" sz="quarter" idx="1"/>
          </p:nvPr>
        </p:nvSpPr>
        <p:spPr>
          <a:xfrm>
            <a:off x="3995217" y="1"/>
            <a:ext cx="3056414" cy="467072"/>
          </a:xfrm>
          <a:prstGeom prst="rect">
            <a:avLst/>
          </a:prstGeom>
        </p:spPr>
        <p:txBody>
          <a:bodyPr vert="horz" lIns="93497" tIns="46749" rIns="93497" bIns="46749" rtlCol="0"/>
          <a:lstStyle>
            <a:lvl1pPr algn="r">
              <a:defRPr sz="1200"/>
            </a:lvl1pPr>
          </a:lstStyle>
          <a:p>
            <a:fld id="{CFCE63F2-7124-42F9-BE88-CFDE1F429330}" type="datetimeFigureOut">
              <a:rPr lang="en-US" smtClean="0"/>
              <a:t>3/18/2026</a:t>
            </a:fld>
            <a:endParaRPr lang="en-US"/>
          </a:p>
        </p:txBody>
      </p:sp>
      <p:sp>
        <p:nvSpPr>
          <p:cNvPr id="4" name="Footer Placeholder 3"/>
          <p:cNvSpPr>
            <a:spLocks noGrp="1"/>
          </p:cNvSpPr>
          <p:nvPr>
            <p:ph type="ftr" sz="quarter" idx="2"/>
          </p:nvPr>
        </p:nvSpPr>
        <p:spPr>
          <a:xfrm>
            <a:off x="0" y="8842030"/>
            <a:ext cx="3056414" cy="467071"/>
          </a:xfrm>
          <a:prstGeom prst="rect">
            <a:avLst/>
          </a:prstGeom>
        </p:spPr>
        <p:txBody>
          <a:bodyPr vert="horz" lIns="93497" tIns="46749" rIns="93497" bIns="46749" rtlCol="0" anchor="b"/>
          <a:lstStyle>
            <a:lvl1pPr algn="l">
              <a:defRPr sz="1200"/>
            </a:lvl1pPr>
          </a:lstStyle>
          <a:p>
            <a:endParaRPr lang="en-US"/>
          </a:p>
        </p:txBody>
      </p:sp>
      <p:sp>
        <p:nvSpPr>
          <p:cNvPr id="5" name="Slide Number Placeholder 4"/>
          <p:cNvSpPr>
            <a:spLocks noGrp="1"/>
          </p:cNvSpPr>
          <p:nvPr>
            <p:ph type="sldNum" sz="quarter" idx="3"/>
          </p:nvPr>
        </p:nvSpPr>
        <p:spPr>
          <a:xfrm>
            <a:off x="3995217" y="8842030"/>
            <a:ext cx="3056414" cy="467071"/>
          </a:xfrm>
          <a:prstGeom prst="rect">
            <a:avLst/>
          </a:prstGeom>
        </p:spPr>
        <p:txBody>
          <a:bodyPr vert="horz" lIns="93497" tIns="46749" rIns="93497" bIns="46749" rtlCol="0" anchor="b"/>
          <a:lstStyle>
            <a:lvl1pPr algn="r">
              <a:defRPr sz="1200"/>
            </a:lvl1pPr>
          </a:lstStyle>
          <a:p>
            <a:fld id="{EF316BA1-1A58-4E63-8685-43481A3D9308}" type="slidenum">
              <a:rPr lang="en-US" smtClean="0"/>
              <a:t>‹#›</a:t>
            </a:fld>
            <a:endParaRPr lang="en-US"/>
          </a:p>
        </p:txBody>
      </p:sp>
    </p:spTree>
    <p:extLst>
      <p:ext uri="{BB962C8B-B14F-4D97-AF65-F5344CB8AC3E}">
        <p14:creationId xmlns:p14="http://schemas.microsoft.com/office/powerpoint/2010/main" val="60184246"/>
      </p:ext>
    </p:extLst>
  </p:cSld>
  <p:clrMap bg1="lt1" tx1="dk1" bg2="lt2" tx2="dk2" accent1="accent1" accent2="accent2" accent3="accent3" accent4="accent4" accent5="accent5" accent6="accent6" hlink="hlink" folHlink="folHlink"/>
  <p:hf hdr="0" ftr="0" dt="0"/>
</p:handoutMaster>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3-02-06T03:06:33.788"/>
    </inkml:context>
    <inkml:brush xml:id="br0">
      <inkml:brushProperty name="width" value="0.05" units="cm"/>
      <inkml:brushProperty name="height" value="0.05" units="cm"/>
    </inkml:brush>
  </inkml:definitions>
  <inkml:trace contextRef="#ctx0" brushRef="#br0">0 1 19231 0 0,'0'0'2650'0'0,"8"-1"-2111"0"0,-3 2-524 0 0,0-1-1 0 0,-1 1 1 0 0,1 1-1 0 0,0-1 1 0 0,-1 0-1 0 0,1 1 1 0 0,-1 0-1 0 0,0 0 1 0 0,1 1-1 0 0,-1-1 1 0 0,0 1-1 0 0,0 0 1 0 0,0 0-1 0 0,3 4 1 0 0,5 5 67 0 0,-1 1-1 0 0,17 26 1 0 0,-21-27-586 0 0,1 0 1 0 0,1-1-1 0 0,0 0 0 0 0,15 13 1 0 0,-6-11-6831 0 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1"/>
            <a:ext cx="3056414" cy="467072"/>
          </a:xfrm>
          <a:prstGeom prst="rect">
            <a:avLst/>
          </a:prstGeom>
        </p:spPr>
        <p:txBody>
          <a:bodyPr vert="horz" lIns="93497" tIns="46749" rIns="93497" bIns="46749" rtlCol="0"/>
          <a:lstStyle>
            <a:lvl1pPr algn="l">
              <a:defRPr sz="1200"/>
            </a:lvl1pPr>
          </a:lstStyle>
          <a:p>
            <a:endParaRPr lang="en-US"/>
          </a:p>
        </p:txBody>
      </p:sp>
      <p:sp>
        <p:nvSpPr>
          <p:cNvPr id="3" name="Date Placeholder 2"/>
          <p:cNvSpPr>
            <a:spLocks noGrp="1"/>
          </p:cNvSpPr>
          <p:nvPr>
            <p:ph type="dt" idx="1"/>
          </p:nvPr>
        </p:nvSpPr>
        <p:spPr>
          <a:xfrm>
            <a:off x="3995217" y="1"/>
            <a:ext cx="3056414" cy="467072"/>
          </a:xfrm>
          <a:prstGeom prst="rect">
            <a:avLst/>
          </a:prstGeom>
        </p:spPr>
        <p:txBody>
          <a:bodyPr vert="horz" lIns="93497" tIns="46749" rIns="93497" bIns="46749" rtlCol="0"/>
          <a:lstStyle>
            <a:lvl1pPr algn="r">
              <a:defRPr sz="1200"/>
            </a:lvl1pPr>
          </a:lstStyle>
          <a:p>
            <a:fld id="{FF068DD0-3ED2-411E-9A42-E4B2F4CA47F7}" type="datetimeFigureOut">
              <a:rPr lang="en-US" smtClean="0"/>
              <a:t>3/18/2026</a:t>
            </a:fld>
            <a:endParaRPr lang="en-US"/>
          </a:p>
        </p:txBody>
      </p:sp>
      <p:sp>
        <p:nvSpPr>
          <p:cNvPr id="4" name="Slide Image Placeholder 3"/>
          <p:cNvSpPr>
            <a:spLocks noGrp="1" noRot="1" noChangeAspect="1"/>
          </p:cNvSpPr>
          <p:nvPr>
            <p:ph type="sldImg" idx="2"/>
          </p:nvPr>
        </p:nvSpPr>
        <p:spPr>
          <a:xfrm>
            <a:off x="733425" y="1163638"/>
            <a:ext cx="5586413" cy="3141662"/>
          </a:xfrm>
          <a:prstGeom prst="rect">
            <a:avLst/>
          </a:prstGeom>
          <a:noFill/>
          <a:ln w="12700">
            <a:solidFill>
              <a:prstClr val="black"/>
            </a:solidFill>
          </a:ln>
        </p:spPr>
        <p:txBody>
          <a:bodyPr vert="horz" lIns="93497" tIns="46749" rIns="93497" bIns="46749" rtlCol="0" anchor="ctr"/>
          <a:lstStyle/>
          <a:p>
            <a:endParaRPr lang="en-US"/>
          </a:p>
        </p:txBody>
      </p:sp>
      <p:sp>
        <p:nvSpPr>
          <p:cNvPr id="5" name="Notes Placeholder 4"/>
          <p:cNvSpPr>
            <a:spLocks noGrp="1"/>
          </p:cNvSpPr>
          <p:nvPr>
            <p:ph type="body" sz="quarter" idx="3"/>
          </p:nvPr>
        </p:nvSpPr>
        <p:spPr>
          <a:xfrm>
            <a:off x="705327" y="4480004"/>
            <a:ext cx="5642610" cy="3665459"/>
          </a:xfrm>
          <a:prstGeom prst="rect">
            <a:avLst/>
          </a:prstGeom>
        </p:spPr>
        <p:txBody>
          <a:bodyPr vert="horz" lIns="93497" tIns="46749" rIns="93497" bIns="46749"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42030"/>
            <a:ext cx="3056414" cy="467071"/>
          </a:xfrm>
          <a:prstGeom prst="rect">
            <a:avLst/>
          </a:prstGeom>
        </p:spPr>
        <p:txBody>
          <a:bodyPr vert="horz" lIns="93497" tIns="46749" rIns="93497" bIns="46749" rtlCol="0" anchor="b"/>
          <a:lstStyle>
            <a:lvl1pPr algn="l">
              <a:defRPr sz="1200"/>
            </a:lvl1pPr>
          </a:lstStyle>
          <a:p>
            <a:endParaRPr lang="en-US"/>
          </a:p>
        </p:txBody>
      </p:sp>
      <p:sp>
        <p:nvSpPr>
          <p:cNvPr id="7" name="Slide Number Placeholder 6"/>
          <p:cNvSpPr>
            <a:spLocks noGrp="1"/>
          </p:cNvSpPr>
          <p:nvPr>
            <p:ph type="sldNum" sz="quarter" idx="5"/>
          </p:nvPr>
        </p:nvSpPr>
        <p:spPr>
          <a:xfrm>
            <a:off x="3995217" y="8842030"/>
            <a:ext cx="3056414" cy="467071"/>
          </a:xfrm>
          <a:prstGeom prst="rect">
            <a:avLst/>
          </a:prstGeom>
        </p:spPr>
        <p:txBody>
          <a:bodyPr vert="horz" lIns="93497" tIns="46749" rIns="93497" bIns="46749" rtlCol="0" anchor="b"/>
          <a:lstStyle>
            <a:lvl1pPr algn="r">
              <a:defRPr sz="1200"/>
            </a:lvl1pPr>
          </a:lstStyle>
          <a:p>
            <a:fld id="{57F45778-65E1-4A1B-B40A-CB386A9BF102}" type="slidenum">
              <a:rPr lang="en-US" smtClean="0"/>
              <a:t>‹#›</a:t>
            </a:fld>
            <a:endParaRPr lang="en-US"/>
          </a:p>
        </p:txBody>
      </p:sp>
    </p:spTree>
    <p:extLst>
      <p:ext uri="{BB962C8B-B14F-4D97-AF65-F5344CB8AC3E}">
        <p14:creationId xmlns:p14="http://schemas.microsoft.com/office/powerpoint/2010/main" val="1048822621"/>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7"/>
        <p:cNvGrpSpPr/>
        <p:nvPr/>
      </p:nvGrpSpPr>
      <p:grpSpPr>
        <a:xfrm>
          <a:off x="0" y="0"/>
          <a:ext cx="0" cy="0"/>
          <a:chOff x="0" y="0"/>
          <a:chExt cx="0" cy="0"/>
        </a:xfrm>
      </p:grpSpPr>
      <p:sp>
        <p:nvSpPr>
          <p:cNvPr id="58" name="Google Shape;58;p1:notes"/>
          <p:cNvSpPr txBox="1">
            <a:spLocks noGrp="1"/>
          </p:cNvSpPr>
          <p:nvPr>
            <p:ph type="sldNum" idx="12"/>
          </p:nvPr>
        </p:nvSpPr>
        <p:spPr>
          <a:xfrm>
            <a:off x="5308971" y="6731040"/>
            <a:ext cx="4061460" cy="354330"/>
          </a:xfrm>
          <a:prstGeom prst="rect">
            <a:avLst/>
          </a:prstGeom>
          <a:noFill/>
          <a:ln>
            <a:noFill/>
          </a:ln>
        </p:spPr>
        <p:txBody>
          <a:bodyPr spcFirstLastPara="1" wrap="square" lIns="94025" tIns="47000" rIns="94025" bIns="470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Times New Roman"/>
                <a:ea typeface="Times New Roman"/>
                <a:cs typeface="Times New Roman"/>
                <a:sym typeface="Times New Roman"/>
              </a:rPr>
              <a:t>1</a:t>
            </a:fld>
            <a:endParaRPr sz="1200" b="0" i="0" u="none" strike="noStrike" cap="none">
              <a:solidFill>
                <a:schemeClr val="dk1"/>
              </a:solidFill>
              <a:latin typeface="Times New Roman"/>
              <a:ea typeface="Times New Roman"/>
              <a:cs typeface="Times New Roman"/>
              <a:sym typeface="Times New Roman"/>
            </a:endParaRPr>
          </a:p>
        </p:txBody>
      </p:sp>
      <p:sp>
        <p:nvSpPr>
          <p:cNvPr id="59" name="Google Shape;59;p1:notes"/>
          <p:cNvSpPr>
            <a:spLocks noGrp="1" noRot="1" noChangeAspect="1"/>
          </p:cNvSpPr>
          <p:nvPr>
            <p:ph type="sldImg" idx="2"/>
          </p:nvPr>
        </p:nvSpPr>
        <p:spPr>
          <a:xfrm>
            <a:off x="2324100" y="531813"/>
            <a:ext cx="4724400" cy="2657475"/>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60" name="Google Shape;60;p1:notes"/>
          <p:cNvSpPr txBox="1">
            <a:spLocks noGrp="1"/>
          </p:cNvSpPr>
          <p:nvPr>
            <p:ph type="body" idx="1"/>
          </p:nvPr>
        </p:nvSpPr>
        <p:spPr>
          <a:xfrm>
            <a:off x="937260" y="3366135"/>
            <a:ext cx="7498080" cy="3188970"/>
          </a:xfrm>
          <a:prstGeom prst="rect">
            <a:avLst/>
          </a:prstGeom>
          <a:noFill/>
          <a:ln>
            <a:noFill/>
          </a:ln>
        </p:spPr>
        <p:txBody>
          <a:bodyPr spcFirstLastPara="1" wrap="square" lIns="94025" tIns="47000" rIns="94025" bIns="47000" anchor="t" anchorCtr="0">
            <a:normAutofit/>
          </a:bodyPr>
          <a:lstStyle/>
          <a:p>
            <a:pPr marL="0" lvl="0" indent="0" algn="l" rtl="0">
              <a:spcBef>
                <a:spcPts val="0"/>
              </a:spcBef>
              <a:spcAft>
                <a:spcPts val="0"/>
              </a:spcAft>
              <a:buNone/>
            </a:pPr>
            <a:r>
              <a:rPr lang="en-US" dirty="0"/>
              <a:t>Principles of Information Systems, Thirteenth Edition</a:t>
            </a:r>
            <a:br>
              <a:rPr lang="en-US" sz="1100" dirty="0"/>
            </a:br>
            <a:endParaRPr sz="1100" dirty="0"/>
          </a:p>
          <a:p>
            <a:pPr marL="0" lvl="0" indent="0" algn="l" rtl="0">
              <a:spcBef>
                <a:spcPts val="360"/>
              </a:spcBef>
              <a:spcAft>
                <a:spcPts val="0"/>
              </a:spcAft>
              <a:buNone/>
            </a:pPr>
            <a:r>
              <a:rPr lang="en-US" i="1" dirty="0"/>
              <a:t>Chapter 1</a:t>
            </a:r>
            <a:endParaRPr dirty="0"/>
          </a:p>
          <a:p>
            <a:pPr marL="0" lvl="0" indent="0" algn="l" rtl="0">
              <a:lnSpc>
                <a:spcPct val="90000"/>
              </a:lnSpc>
              <a:spcBef>
                <a:spcPts val="360"/>
              </a:spcBef>
              <a:spcAft>
                <a:spcPts val="0"/>
              </a:spcAft>
              <a:buNone/>
            </a:pPr>
            <a:r>
              <a:rPr lang="en-US" i="1" dirty="0"/>
              <a:t>An Introduction to Information Systems</a:t>
            </a:r>
            <a:endParaRPr dirty="0"/>
          </a:p>
          <a:p>
            <a:pPr marL="0" lvl="0" indent="0" algn="l" rtl="0">
              <a:spcBef>
                <a:spcPts val="360"/>
              </a:spcBef>
              <a:spcAft>
                <a:spcPts val="0"/>
              </a:spcAft>
              <a:buNone/>
            </a:pPr>
            <a:endParaRPr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57F45778-65E1-4A1B-B40A-CB386A9BF102}" type="slidenum">
              <a:rPr lang="en-US" smtClean="0"/>
              <a:t>2</a:t>
            </a:fld>
            <a:endParaRPr lang="en-US"/>
          </a:p>
        </p:txBody>
      </p:sp>
    </p:spTree>
    <p:extLst>
      <p:ext uri="{BB962C8B-B14F-4D97-AF65-F5344CB8AC3E}">
        <p14:creationId xmlns:p14="http://schemas.microsoft.com/office/powerpoint/2010/main" val="97682700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57F45778-65E1-4A1B-B40A-CB386A9BF102}" type="slidenum">
              <a:rPr lang="en-US" smtClean="0"/>
              <a:t>3</a:t>
            </a:fld>
            <a:endParaRPr lang="en-US"/>
          </a:p>
        </p:txBody>
      </p:sp>
    </p:spTree>
    <p:extLst>
      <p:ext uri="{BB962C8B-B14F-4D97-AF65-F5344CB8AC3E}">
        <p14:creationId xmlns:p14="http://schemas.microsoft.com/office/powerpoint/2010/main" val="338085447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3808D8-33EA-0DB6-5A9C-5939FEBF521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1B9CA0F-781C-FBFA-D8A5-66C7E95CE4A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4C972B9-B43D-EA01-F18B-8620397C94EA}"/>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19D34E42-B48E-8705-2C0D-5AB418EAC938}"/>
              </a:ext>
            </a:extLst>
          </p:cNvPr>
          <p:cNvSpPr>
            <a:spLocks noGrp="1"/>
          </p:cNvSpPr>
          <p:nvPr>
            <p:ph type="sldNum" sz="quarter" idx="5"/>
          </p:nvPr>
        </p:nvSpPr>
        <p:spPr/>
        <p:txBody>
          <a:bodyPr/>
          <a:lstStyle/>
          <a:p>
            <a:fld id="{57F45778-65E1-4A1B-B40A-CB386A9BF102}" type="slidenum">
              <a:rPr lang="en-US" smtClean="0"/>
              <a:t>4</a:t>
            </a:fld>
            <a:endParaRPr lang="en-US"/>
          </a:p>
        </p:txBody>
      </p:sp>
    </p:spTree>
    <p:extLst>
      <p:ext uri="{BB962C8B-B14F-4D97-AF65-F5344CB8AC3E}">
        <p14:creationId xmlns:p14="http://schemas.microsoft.com/office/powerpoint/2010/main" val="77722453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699D95-8BF0-1DD4-18AC-613218BC0D1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5371A97-5ADC-0DED-E094-76EC79B6D8E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F056323-9FEC-3E02-7C41-CC0280793770}"/>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2A279985-4C57-0F67-1543-AE35140E4617}"/>
              </a:ext>
            </a:extLst>
          </p:cNvPr>
          <p:cNvSpPr>
            <a:spLocks noGrp="1"/>
          </p:cNvSpPr>
          <p:nvPr>
            <p:ph type="sldNum" sz="quarter" idx="5"/>
          </p:nvPr>
        </p:nvSpPr>
        <p:spPr/>
        <p:txBody>
          <a:bodyPr/>
          <a:lstStyle/>
          <a:p>
            <a:fld id="{57F45778-65E1-4A1B-B40A-CB386A9BF102}" type="slidenum">
              <a:rPr lang="en-US" smtClean="0"/>
              <a:t>5</a:t>
            </a:fld>
            <a:endParaRPr lang="en-US"/>
          </a:p>
        </p:txBody>
      </p:sp>
    </p:spTree>
    <p:extLst>
      <p:ext uri="{BB962C8B-B14F-4D97-AF65-F5344CB8AC3E}">
        <p14:creationId xmlns:p14="http://schemas.microsoft.com/office/powerpoint/2010/main" val="352188869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E4CB20-3011-A23F-A077-327305E38F8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14C1A7A-972E-DED5-F1F4-3576BE986DF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40CDB09-6AEB-5055-037D-8F2F632C1344}"/>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6B27556C-E7D3-7AF3-52FC-5756985E5B7D}"/>
              </a:ext>
            </a:extLst>
          </p:cNvPr>
          <p:cNvSpPr>
            <a:spLocks noGrp="1"/>
          </p:cNvSpPr>
          <p:nvPr>
            <p:ph type="sldNum" sz="quarter" idx="5"/>
          </p:nvPr>
        </p:nvSpPr>
        <p:spPr/>
        <p:txBody>
          <a:bodyPr/>
          <a:lstStyle/>
          <a:p>
            <a:fld id="{57F45778-65E1-4A1B-B40A-CB386A9BF102}" type="slidenum">
              <a:rPr lang="en-US" smtClean="0"/>
              <a:t>6</a:t>
            </a:fld>
            <a:endParaRPr lang="en-US"/>
          </a:p>
        </p:txBody>
      </p:sp>
    </p:spTree>
    <p:extLst>
      <p:ext uri="{BB962C8B-B14F-4D97-AF65-F5344CB8AC3E}">
        <p14:creationId xmlns:p14="http://schemas.microsoft.com/office/powerpoint/2010/main" val="179972695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A26E72-4D06-9D9A-C4C3-3924438D909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E15FF35-7A8C-8B15-ABF9-E1AA47A3A18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7ACFC6B-B1EB-F36B-B595-B1E743B21EF7}"/>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AB4A6DE9-3386-4F40-72EB-8544D971F7CD}"/>
              </a:ext>
            </a:extLst>
          </p:cNvPr>
          <p:cNvSpPr>
            <a:spLocks noGrp="1"/>
          </p:cNvSpPr>
          <p:nvPr>
            <p:ph type="sldNum" sz="quarter" idx="5"/>
          </p:nvPr>
        </p:nvSpPr>
        <p:spPr/>
        <p:txBody>
          <a:bodyPr/>
          <a:lstStyle/>
          <a:p>
            <a:fld id="{57F45778-65E1-4A1B-B40A-CB386A9BF102}" type="slidenum">
              <a:rPr lang="en-US" smtClean="0"/>
              <a:t>7</a:t>
            </a:fld>
            <a:endParaRPr lang="en-US"/>
          </a:p>
        </p:txBody>
      </p:sp>
    </p:spTree>
    <p:extLst>
      <p:ext uri="{BB962C8B-B14F-4D97-AF65-F5344CB8AC3E}">
        <p14:creationId xmlns:p14="http://schemas.microsoft.com/office/powerpoint/2010/main" val="307280059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1BF419-B72B-46DD-B6FD-3D7099DDEC3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3766DBE-A204-D593-78BD-826694706B9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51DB256-B6CF-DEE6-F3F0-4D7BEB258433}"/>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A02F45A0-7499-B0EB-86F6-4965006B0014}"/>
              </a:ext>
            </a:extLst>
          </p:cNvPr>
          <p:cNvSpPr>
            <a:spLocks noGrp="1"/>
          </p:cNvSpPr>
          <p:nvPr>
            <p:ph type="sldNum" sz="quarter" idx="5"/>
          </p:nvPr>
        </p:nvSpPr>
        <p:spPr/>
        <p:txBody>
          <a:bodyPr/>
          <a:lstStyle/>
          <a:p>
            <a:fld id="{57F45778-65E1-4A1B-B40A-CB386A9BF102}" type="slidenum">
              <a:rPr lang="en-US" smtClean="0"/>
              <a:t>8</a:t>
            </a:fld>
            <a:endParaRPr lang="en-US"/>
          </a:p>
        </p:txBody>
      </p:sp>
    </p:spTree>
    <p:extLst>
      <p:ext uri="{BB962C8B-B14F-4D97-AF65-F5344CB8AC3E}">
        <p14:creationId xmlns:p14="http://schemas.microsoft.com/office/powerpoint/2010/main" val="262480415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7F45778-65E1-4A1B-B40A-CB386A9BF102}" type="slidenum">
              <a:rPr lang="en-US" smtClean="0"/>
              <a:t>9</a:t>
            </a:fld>
            <a:endParaRPr lang="en-US"/>
          </a:p>
        </p:txBody>
      </p:sp>
    </p:spTree>
    <p:extLst>
      <p:ext uri="{BB962C8B-B14F-4D97-AF65-F5344CB8AC3E}">
        <p14:creationId xmlns:p14="http://schemas.microsoft.com/office/powerpoint/2010/main" val="384757660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88817B0-7557-BED3-0621-CCB6395D03A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CB6630A-FCFF-01C1-0FD5-4C9C27C0A0B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B58C458-F7CC-E02A-B6EE-1A06A3D3507E}"/>
              </a:ext>
            </a:extLst>
          </p:cNvPr>
          <p:cNvSpPr>
            <a:spLocks noGrp="1"/>
          </p:cNvSpPr>
          <p:nvPr>
            <p:ph type="body" idx="1"/>
          </p:nvPr>
        </p:nvSpPr>
        <p:spPr/>
        <p:txBody>
          <a:bodyPr/>
          <a:lstStyle/>
          <a:p>
            <a:r>
              <a:rPr lang="mn-MN" dirty="0">
                <a:effectLst/>
              </a:rPr>
              <a:t>Аутсорсинг нь бизнесийн шинжилгээний чиг үүргийг хөгжүүлэхэд голлох түлхэц (катализатор) болсон гэж эх сурвалжид дурдсан байдаг. Үүний нөлөөг дараах байдлаар нэгтгэн дүгнэж болно:</a:t>
            </a:r>
          </a:p>
          <a:p>
            <a:r>
              <a:rPr lang="mn-MN" sz="1200" b="1" i="0" kern="1200" dirty="0">
                <a:solidFill>
                  <a:schemeClr val="tx1"/>
                </a:solidFill>
                <a:effectLst/>
                <a:latin typeface="+mn-lt"/>
                <a:ea typeface="+mn-ea"/>
                <a:cs typeface="+mn-cs"/>
              </a:rPr>
              <a:t>Бизнесийн төлөөллийн хэрэгцээг бий болгосон:</a:t>
            </a:r>
            <a:r>
              <a:rPr lang="mn-MN" sz="1200" b="0" i="0" kern="1200" dirty="0">
                <a:solidFill>
                  <a:schemeClr val="tx1"/>
                </a:solidFill>
                <a:effectLst/>
                <a:latin typeface="+mn-lt"/>
                <a:ea typeface="+mn-ea"/>
                <a:cs typeface="+mn-cs"/>
              </a:rPr>
              <a:t> Байгууллагууд зардлаа бууруулах зорилгоор МТ-ийн үйлчилгээгээ гадны мэргэшсэн нийлүүлэгчдэд даатгах болсноор бизнесийн хэрэгцээ шаардлагыг МТ-ийн системд зөв тусгахад бизнесийн төлөөлөл болох шинжээчдийн үүрэг улам бүр чухал болсон.</a:t>
            </a:r>
          </a:p>
          <a:p>
            <a:r>
              <a:rPr lang="mn-MN" sz="1200" b="1" i="0" kern="1200" dirty="0">
                <a:solidFill>
                  <a:schemeClr val="tx1"/>
                </a:solidFill>
                <a:effectLst/>
                <a:latin typeface="+mn-lt"/>
                <a:ea typeface="+mn-ea"/>
                <a:cs typeface="+mn-cs"/>
              </a:rPr>
              <a:t>Харилцааны бэрхшээлийг шийдвэрлэх гүүр:</a:t>
            </a:r>
            <a:r>
              <a:rPr lang="mn-MN" sz="1200" b="0" i="0" kern="1200" dirty="0">
                <a:solidFill>
                  <a:schemeClr val="tx1"/>
                </a:solidFill>
                <a:effectLst/>
                <a:latin typeface="+mn-lt"/>
                <a:ea typeface="+mn-ea"/>
                <a:cs typeface="+mn-cs"/>
              </a:rPr>
              <a:t> Аутсорсинг хийх үед бизнес болон хөгжүүлэлтийн багийн хооронд харилцааны асуудал, ялангуяа газар зүйн алслагдмал байдлаас шалтгаалсан ойлгомжгүй байдал үүсэх хандлагатай байдаг. Бизнесийн шинжээч нь энэхүү харилцааны саадыг арилгаж, шаардлагуудыг нийлүүлэгч талд ойлгомжтой болгоход гол үүрэг гүйцэтгэдэг.</a:t>
            </a:r>
          </a:p>
          <a:p>
            <a:r>
              <a:rPr lang="mn-MN" sz="1200" b="1" i="0" kern="1200" dirty="0">
                <a:solidFill>
                  <a:schemeClr val="tx1"/>
                </a:solidFill>
                <a:effectLst/>
                <a:latin typeface="+mn-lt"/>
                <a:ea typeface="+mn-ea"/>
                <a:cs typeface="+mn-cs"/>
              </a:rPr>
              <a:t>Дотоод шинжээчийн үүргийг нэмэгдүүлсэн:</a:t>
            </a:r>
            <a:r>
              <a:rPr lang="mn-MN" sz="1200" b="0" i="0" kern="1200" dirty="0">
                <a:solidFill>
                  <a:schemeClr val="tx1"/>
                </a:solidFill>
                <a:effectLst/>
                <a:latin typeface="+mn-lt"/>
                <a:ea typeface="+mn-ea"/>
                <a:cs typeface="+mn-cs"/>
              </a:rPr>
              <a:t> Гадны зөвлөхүүдийг ашиглах нь зардал өндөр, мэдлэг байгууллагад үлдэхгүй байх зэрэг сул талтай байдаг. Иймээс байгууллагууд бизнесийн салбарын мэдлэгээ өөрсдөө авч үлдэх, шуурхай ажиллах үүднээс </a:t>
            </a:r>
            <a:r>
              <a:rPr lang="mn-MN" sz="1200" b="1" i="0" kern="1200" dirty="0">
                <a:solidFill>
                  <a:schemeClr val="tx1"/>
                </a:solidFill>
                <a:effectLst/>
                <a:latin typeface="+mn-lt"/>
                <a:ea typeface="+mn-ea"/>
                <a:cs typeface="+mn-cs"/>
              </a:rPr>
              <a:t>дотоод зөвлөхийн үүрэг гүйцэтгэх</a:t>
            </a:r>
            <a:r>
              <a:rPr lang="mn-MN" sz="1200" b="0" i="0" kern="1200" dirty="0">
                <a:solidFill>
                  <a:schemeClr val="tx1"/>
                </a:solidFill>
                <a:effectLst/>
                <a:latin typeface="+mn-lt"/>
                <a:ea typeface="+mn-ea"/>
                <a:cs typeface="+mn-cs"/>
              </a:rPr>
              <a:t> бизнесийн шинжээчдийг ажиллуулах сонирхол нь нэмэгдсэн байна.</a:t>
            </a:r>
          </a:p>
          <a:p>
            <a:r>
              <a:rPr lang="mn-MN" sz="1200" b="1" i="0" kern="1200" dirty="0">
                <a:solidFill>
                  <a:schemeClr val="tx1"/>
                </a:solidFill>
                <a:effectLst/>
                <a:latin typeface="+mn-lt"/>
                <a:ea typeface="+mn-ea"/>
                <a:cs typeface="+mn-cs"/>
              </a:rPr>
              <a:t>Бизнесийн үр ашгийг баталгаажуулах:</a:t>
            </a:r>
            <a:r>
              <a:rPr lang="mn-MN" sz="1200" b="0" i="0" kern="1200" dirty="0">
                <a:solidFill>
                  <a:schemeClr val="tx1"/>
                </a:solidFill>
                <a:effectLst/>
                <a:latin typeface="+mn-lt"/>
                <a:ea typeface="+mn-ea"/>
                <a:cs typeface="+mn-cs"/>
              </a:rPr>
              <a:t> МТ-ийн үйлчилгээг аутсорсинг хийх нь хэдийнэ төвөгтэй байсан нөхцөл байдлыг улам бүр нарийн төвөгтэй болгож, төлөвлөсөн үр ашгийг хүртэхэд хүндрэл учруулдаг. Шинжээчид энэхүү нарийн төвөгтэй байдлыг удирдаж, хэсэгчлэн дотооддоо, хэсэгчлэн аутсорсингоор хэрэгжиж буй процессууд хэрэглэгчдэд бодит үнэ цэнийг хүргэхэд тусалдаг.</a:t>
            </a:r>
          </a:p>
          <a:p>
            <a:r>
              <a:rPr lang="mn-MN" dirty="0">
                <a:effectLst/>
              </a:rPr>
              <a:t>Товчхондоо, аутсорсинг нь байгууллагуудад өөрсдийн үндсэн үйл ажиллагаандаа анхаарал хандуулах боломжийг олгосон ч, нөгөө талдаа бизнесийн хэрэгцээ ба техникийн шийдлийн хоорондын </a:t>
            </a:r>
            <a:r>
              <a:rPr lang="mn-MN" b="1" dirty="0">
                <a:effectLst/>
              </a:rPr>
              <a:t>уялдаа холбоог хангах мэргэжлийн шинжээчдийн хэрэгцээг</a:t>
            </a:r>
            <a:r>
              <a:rPr lang="mn-MN" dirty="0">
                <a:effectLst/>
              </a:rPr>
              <a:t> эрс нэмэгдүүлсэн байна.</a:t>
            </a:r>
          </a:p>
          <a:p>
            <a:endParaRPr lang="en-US" dirty="0"/>
          </a:p>
          <a:p>
            <a:endParaRPr lang="en-US" dirty="0"/>
          </a:p>
        </p:txBody>
      </p:sp>
      <p:sp>
        <p:nvSpPr>
          <p:cNvPr id="4" name="Slide Number Placeholder 3">
            <a:extLst>
              <a:ext uri="{FF2B5EF4-FFF2-40B4-BE49-F238E27FC236}">
                <a16:creationId xmlns:a16="http://schemas.microsoft.com/office/drawing/2014/main" id="{CC5BD168-891A-797D-4D1B-A295CB021500}"/>
              </a:ext>
            </a:extLst>
          </p:cNvPr>
          <p:cNvSpPr>
            <a:spLocks noGrp="1"/>
          </p:cNvSpPr>
          <p:nvPr>
            <p:ph type="sldNum" sz="quarter" idx="5"/>
          </p:nvPr>
        </p:nvSpPr>
        <p:spPr/>
        <p:txBody>
          <a:bodyPr/>
          <a:lstStyle/>
          <a:p>
            <a:fld id="{57F45778-65E1-4A1B-B40A-CB386A9BF102}" type="slidenum">
              <a:rPr lang="en-US" smtClean="0"/>
              <a:t>10</a:t>
            </a:fld>
            <a:endParaRPr lang="en-US"/>
          </a:p>
        </p:txBody>
      </p:sp>
    </p:spTree>
    <p:extLst>
      <p:ext uri="{BB962C8B-B14F-4D97-AF65-F5344CB8AC3E}">
        <p14:creationId xmlns:p14="http://schemas.microsoft.com/office/powerpoint/2010/main" val="239458255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3E83896-CD38-9413-7EB2-400E9F8F538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C59053B-8E3B-CE4C-F476-F8C78D3491D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8A52A53-4201-601E-99D2-9B32FE814BB2}"/>
              </a:ext>
            </a:extLst>
          </p:cNvPr>
          <p:cNvSpPr>
            <a:spLocks noGrp="1"/>
          </p:cNvSpPr>
          <p:nvPr>
            <p:ph type="body" idx="1"/>
          </p:nvPr>
        </p:nvSpPr>
        <p:spPr/>
        <p:txBody>
          <a:bodyPr/>
          <a:lstStyle/>
          <a:p>
            <a:r>
              <a:rPr lang="mn-MN" sz="1050" dirty="0">
                <a:effectLst/>
              </a:rPr>
              <a:t>Аутсорсинг нь бизнесийн шинжилгээний чиг үүргийг хөгжүүлэхэд голлох түлхэц (катализатор) болсон гэж эх сурвалжид дурдсан байдаг. Үүний нөлөөг дараах байдлаар нэгтгэн дүгнэж болно:</a:t>
            </a:r>
          </a:p>
          <a:p>
            <a:r>
              <a:rPr lang="mn-MN" sz="1050" b="1" i="0" kern="1200" dirty="0">
                <a:solidFill>
                  <a:schemeClr val="tx1"/>
                </a:solidFill>
                <a:effectLst/>
                <a:latin typeface="+mn-lt"/>
                <a:ea typeface="+mn-ea"/>
                <a:cs typeface="+mn-cs"/>
              </a:rPr>
              <a:t>Бизнесийн төлөөллийн хэрэгцээг бий болгосон:</a:t>
            </a:r>
            <a:r>
              <a:rPr lang="mn-MN" sz="1050" b="0" i="0" kern="1200" dirty="0">
                <a:solidFill>
                  <a:schemeClr val="tx1"/>
                </a:solidFill>
                <a:effectLst/>
                <a:latin typeface="+mn-lt"/>
                <a:ea typeface="+mn-ea"/>
                <a:cs typeface="+mn-cs"/>
              </a:rPr>
              <a:t> Байгууллагууд зардлаа бууруулах зорилгоор МТ-ийн үйлчилгээгээ гадны мэргэшсэн нийлүүлэгчдэд даатгах болсноор бизнесийн хэрэгцээ шаардлагыг МТ-ийн системд зөв тусгахад бизнесийн төлөөлөл болох шинжээчдийн үүрэг улам бүр чухал болсон.</a:t>
            </a:r>
          </a:p>
          <a:p>
            <a:r>
              <a:rPr lang="mn-MN" sz="1050" b="1" i="0" kern="1200" dirty="0">
                <a:solidFill>
                  <a:schemeClr val="tx1"/>
                </a:solidFill>
                <a:effectLst/>
                <a:latin typeface="+mn-lt"/>
                <a:ea typeface="+mn-ea"/>
                <a:cs typeface="+mn-cs"/>
              </a:rPr>
              <a:t>Харилцааны бэрхшээлийг шийдвэрлэх гүүр:</a:t>
            </a:r>
            <a:r>
              <a:rPr lang="mn-MN" sz="1050" b="0" i="0" kern="1200" dirty="0">
                <a:solidFill>
                  <a:schemeClr val="tx1"/>
                </a:solidFill>
                <a:effectLst/>
                <a:latin typeface="+mn-lt"/>
                <a:ea typeface="+mn-ea"/>
                <a:cs typeface="+mn-cs"/>
              </a:rPr>
              <a:t> Аутсорсинг хийх үед бизнес болон хөгжүүлэлтийн багийн хооронд харилцааны асуудал, ялангуяа газар зүйн алслагдмал байдлаас шалтгаалсан ойлгомжгүй байдал үүсэх хандлагатай байдаг. Бизнесийн шинжээч нь энэхүү харилцааны саадыг арилгаж, шаардлагуудыг нийлүүлэгч талд ойлгомжтой болгоход гол үүрэг гүйцэтгэдэг.</a:t>
            </a:r>
          </a:p>
          <a:p>
            <a:r>
              <a:rPr lang="mn-MN" sz="1050" b="1" i="0" kern="1200" dirty="0">
                <a:solidFill>
                  <a:schemeClr val="tx1"/>
                </a:solidFill>
                <a:effectLst/>
                <a:latin typeface="+mn-lt"/>
                <a:ea typeface="+mn-ea"/>
                <a:cs typeface="+mn-cs"/>
              </a:rPr>
              <a:t>Дотоод шинжээчийн үүргийг нэмэгдүүлсэн:</a:t>
            </a:r>
            <a:r>
              <a:rPr lang="mn-MN" sz="1050" b="0" i="0" kern="1200" dirty="0">
                <a:solidFill>
                  <a:schemeClr val="tx1"/>
                </a:solidFill>
                <a:effectLst/>
                <a:latin typeface="+mn-lt"/>
                <a:ea typeface="+mn-ea"/>
                <a:cs typeface="+mn-cs"/>
              </a:rPr>
              <a:t> Гадны зөвлөхүүдийг ашиглах нь зардал өндөр, мэдлэг байгууллагад үлдэхгүй байх зэрэг сул талтай байдаг. Иймээс байгууллагууд бизнесийн салбарын мэдлэгээ өөрсдөө авч үлдэх, шуурхай ажиллах үүднээс </a:t>
            </a:r>
            <a:r>
              <a:rPr lang="mn-MN" sz="1050" b="1" i="0" kern="1200" dirty="0">
                <a:solidFill>
                  <a:schemeClr val="tx1"/>
                </a:solidFill>
                <a:effectLst/>
                <a:latin typeface="+mn-lt"/>
                <a:ea typeface="+mn-ea"/>
                <a:cs typeface="+mn-cs"/>
              </a:rPr>
              <a:t>дотоод зөвлөхийн үүрэг гүйцэтгэх</a:t>
            </a:r>
            <a:r>
              <a:rPr lang="mn-MN" sz="1050" b="0" i="0" kern="1200" dirty="0">
                <a:solidFill>
                  <a:schemeClr val="tx1"/>
                </a:solidFill>
                <a:effectLst/>
                <a:latin typeface="+mn-lt"/>
                <a:ea typeface="+mn-ea"/>
                <a:cs typeface="+mn-cs"/>
              </a:rPr>
              <a:t> бизнесийн шинжээчдийг ажиллуулах сонирхол нь нэмэгдсэн байна.</a:t>
            </a:r>
          </a:p>
          <a:p>
            <a:r>
              <a:rPr lang="mn-MN" sz="1050" b="1" i="0" kern="1200" dirty="0">
                <a:solidFill>
                  <a:schemeClr val="tx1"/>
                </a:solidFill>
                <a:effectLst/>
                <a:latin typeface="+mn-lt"/>
                <a:ea typeface="+mn-ea"/>
                <a:cs typeface="+mn-cs"/>
              </a:rPr>
              <a:t>Бизнесийн үр ашгийг баталгаажуулах:</a:t>
            </a:r>
            <a:r>
              <a:rPr lang="mn-MN" sz="1050" b="0" i="0" kern="1200" dirty="0">
                <a:solidFill>
                  <a:schemeClr val="tx1"/>
                </a:solidFill>
                <a:effectLst/>
                <a:latin typeface="+mn-lt"/>
                <a:ea typeface="+mn-ea"/>
                <a:cs typeface="+mn-cs"/>
              </a:rPr>
              <a:t> МТ-ийн үйлчилгээг аутсорсинг хийх нь хэдийнэ төвөгтэй байсан нөхцөл байдлыг улам бүр нарийн төвөгтэй болгож, төлөвлөсөн үр ашгийг хүртэхэд хүндрэл учруулдаг. Шинжээчид энэхүү нарийн төвөгтэй байдлыг удирдаж, хэсэгчлэн дотооддоо, хэсэгчлэн аутсорсингоор хэрэгжиж буй процессууд хэрэглэгчдэд бодит үнэ цэнийг хүргэхэд тусалдаг.</a:t>
            </a:r>
          </a:p>
          <a:p>
            <a:r>
              <a:rPr lang="mn-MN" sz="1050" dirty="0">
                <a:effectLst/>
              </a:rPr>
              <a:t>Товчхондоо, аутсорсинг нь байгууллагуудад өөрсдийн үндсэн үйл ажиллагаандаа анхаарал хандуулах боломжийг олгосон ч, нөгөө талдаа бизнесийн хэрэгцээ ба техникийн шийдлийн хоорондын </a:t>
            </a:r>
            <a:r>
              <a:rPr lang="mn-MN" sz="1050" b="1" dirty="0">
                <a:effectLst/>
              </a:rPr>
              <a:t>уялдаа холбоог хангах мэргэжлийн шинжээчдийн хэрэгцээг</a:t>
            </a:r>
            <a:r>
              <a:rPr lang="mn-MN" sz="1050" dirty="0">
                <a:effectLst/>
              </a:rPr>
              <a:t> эрс нэмэгдүүлсэн байна.</a:t>
            </a:r>
          </a:p>
          <a:p>
            <a:endParaRPr lang="en-US" sz="1050" dirty="0"/>
          </a:p>
          <a:p>
            <a:endParaRPr lang="en-US" sz="1050" dirty="0"/>
          </a:p>
        </p:txBody>
      </p:sp>
      <p:sp>
        <p:nvSpPr>
          <p:cNvPr id="4" name="Slide Number Placeholder 3">
            <a:extLst>
              <a:ext uri="{FF2B5EF4-FFF2-40B4-BE49-F238E27FC236}">
                <a16:creationId xmlns:a16="http://schemas.microsoft.com/office/drawing/2014/main" id="{CB6F7A9A-A8BD-F345-DB90-889837B34FB4}"/>
              </a:ext>
            </a:extLst>
          </p:cNvPr>
          <p:cNvSpPr>
            <a:spLocks noGrp="1"/>
          </p:cNvSpPr>
          <p:nvPr>
            <p:ph type="sldNum" sz="quarter" idx="5"/>
          </p:nvPr>
        </p:nvSpPr>
        <p:spPr/>
        <p:txBody>
          <a:bodyPr/>
          <a:lstStyle/>
          <a:p>
            <a:fld id="{57F45778-65E1-4A1B-B40A-CB386A9BF102}" type="slidenum">
              <a:rPr lang="en-US" smtClean="0"/>
              <a:t>11</a:t>
            </a:fld>
            <a:endParaRPr lang="en-US"/>
          </a:p>
        </p:txBody>
      </p:sp>
    </p:spTree>
    <p:extLst>
      <p:ext uri="{BB962C8B-B14F-4D97-AF65-F5344CB8AC3E}">
        <p14:creationId xmlns:p14="http://schemas.microsoft.com/office/powerpoint/2010/main" val="365186313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35E155-9EB0-7335-6DFA-6ACC02F44F4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4D79908-8A87-A998-A030-0C36A4FD623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DC843FE-E348-EEDF-F4D4-4F6510C51DD7}"/>
              </a:ext>
            </a:extLst>
          </p:cNvPr>
          <p:cNvSpPr>
            <a:spLocks noGrp="1"/>
          </p:cNvSpPr>
          <p:nvPr>
            <p:ph type="body" idx="1"/>
          </p:nvPr>
        </p:nvSpPr>
        <p:spPr/>
        <p:txBody>
          <a:bodyPr/>
          <a:lstStyle/>
          <a:p>
            <a:r>
              <a:rPr lang="mn-MN" dirty="0">
                <a:effectLst/>
              </a:rPr>
              <a:t>Аутсорсинг нь бизнесийн шинжилгээний чиг үүргийг хөгжүүлэхэд голлох түлхэц (катализатор) болсон гэж эх сурвалжид дурдсан байдаг. Үүний нөлөөг дараах байдлаар нэгтгэн дүгнэж болно:</a:t>
            </a:r>
          </a:p>
          <a:p>
            <a:r>
              <a:rPr lang="mn-MN" sz="1200" b="1" i="0" kern="1200" dirty="0">
                <a:solidFill>
                  <a:schemeClr val="tx1"/>
                </a:solidFill>
                <a:effectLst/>
                <a:latin typeface="+mn-lt"/>
                <a:ea typeface="+mn-ea"/>
                <a:cs typeface="+mn-cs"/>
              </a:rPr>
              <a:t>Бизнесийн төлөөллийн хэрэгцээг бий болгосон:</a:t>
            </a:r>
            <a:r>
              <a:rPr lang="mn-MN" sz="1200" b="0" i="0" kern="1200" dirty="0">
                <a:solidFill>
                  <a:schemeClr val="tx1"/>
                </a:solidFill>
                <a:effectLst/>
                <a:latin typeface="+mn-lt"/>
                <a:ea typeface="+mn-ea"/>
                <a:cs typeface="+mn-cs"/>
              </a:rPr>
              <a:t> Байгууллагууд зардлаа бууруулах зорилгоор МТ-ийн үйлчилгээгээ гадны мэргэшсэн нийлүүлэгчдэд даатгах болсноор бизнесийн хэрэгцээ шаардлагыг МТ-ийн системд зөв тусгахад бизнесийн төлөөлөл болох шинжээчдийн үүрэг улам бүр чухал болсон.</a:t>
            </a:r>
          </a:p>
          <a:p>
            <a:r>
              <a:rPr lang="mn-MN" sz="1200" b="1" i="0" kern="1200" dirty="0">
                <a:solidFill>
                  <a:schemeClr val="tx1"/>
                </a:solidFill>
                <a:effectLst/>
                <a:latin typeface="+mn-lt"/>
                <a:ea typeface="+mn-ea"/>
                <a:cs typeface="+mn-cs"/>
              </a:rPr>
              <a:t>Харилцааны бэрхшээлийг шийдвэрлэх гүүр:</a:t>
            </a:r>
            <a:r>
              <a:rPr lang="mn-MN" sz="1200" b="0" i="0" kern="1200" dirty="0">
                <a:solidFill>
                  <a:schemeClr val="tx1"/>
                </a:solidFill>
                <a:effectLst/>
                <a:latin typeface="+mn-lt"/>
                <a:ea typeface="+mn-ea"/>
                <a:cs typeface="+mn-cs"/>
              </a:rPr>
              <a:t> Аутсорсинг хийх үед бизнес болон хөгжүүлэлтийн багийн хооронд харилцааны асуудал, ялангуяа газар зүйн алслагдмал байдлаас шалтгаалсан ойлгомжгүй байдал үүсэх хандлагатай байдаг. Бизнесийн шинжээч нь энэхүү харилцааны саадыг арилгаж, шаардлагуудыг нийлүүлэгч талд ойлгомжтой болгоход гол үүрэг гүйцэтгэдэг.</a:t>
            </a:r>
          </a:p>
          <a:p>
            <a:r>
              <a:rPr lang="mn-MN" sz="1200" b="1" i="0" kern="1200" dirty="0">
                <a:solidFill>
                  <a:schemeClr val="tx1"/>
                </a:solidFill>
                <a:effectLst/>
                <a:latin typeface="+mn-lt"/>
                <a:ea typeface="+mn-ea"/>
                <a:cs typeface="+mn-cs"/>
              </a:rPr>
              <a:t>Дотоод шинжээчийн үүргийг нэмэгдүүлсэн:</a:t>
            </a:r>
            <a:r>
              <a:rPr lang="mn-MN" sz="1200" b="0" i="0" kern="1200" dirty="0">
                <a:solidFill>
                  <a:schemeClr val="tx1"/>
                </a:solidFill>
                <a:effectLst/>
                <a:latin typeface="+mn-lt"/>
                <a:ea typeface="+mn-ea"/>
                <a:cs typeface="+mn-cs"/>
              </a:rPr>
              <a:t> Гадны зөвлөхүүдийг ашиглах нь зардал өндөр, мэдлэг байгууллагад үлдэхгүй байх зэрэг сул талтай байдаг. Иймээс байгууллагууд бизнесийн салбарын мэдлэгээ өөрсдөө авч үлдэх, шуурхай ажиллах үүднээс </a:t>
            </a:r>
            <a:r>
              <a:rPr lang="mn-MN" sz="1200" b="1" i="0" kern="1200" dirty="0">
                <a:solidFill>
                  <a:schemeClr val="tx1"/>
                </a:solidFill>
                <a:effectLst/>
                <a:latin typeface="+mn-lt"/>
                <a:ea typeface="+mn-ea"/>
                <a:cs typeface="+mn-cs"/>
              </a:rPr>
              <a:t>дотоод зөвлөхийн үүрэг гүйцэтгэх</a:t>
            </a:r>
            <a:r>
              <a:rPr lang="mn-MN" sz="1200" b="0" i="0" kern="1200" dirty="0">
                <a:solidFill>
                  <a:schemeClr val="tx1"/>
                </a:solidFill>
                <a:effectLst/>
                <a:latin typeface="+mn-lt"/>
                <a:ea typeface="+mn-ea"/>
                <a:cs typeface="+mn-cs"/>
              </a:rPr>
              <a:t> бизнесийн шинжээчдийг ажиллуулах сонирхол нь нэмэгдсэн байна.</a:t>
            </a:r>
          </a:p>
          <a:p>
            <a:r>
              <a:rPr lang="mn-MN" sz="1200" b="1" i="0" kern="1200" dirty="0">
                <a:solidFill>
                  <a:schemeClr val="tx1"/>
                </a:solidFill>
                <a:effectLst/>
                <a:latin typeface="+mn-lt"/>
                <a:ea typeface="+mn-ea"/>
                <a:cs typeface="+mn-cs"/>
              </a:rPr>
              <a:t>Бизнесийн үр ашгийг баталгаажуулах:</a:t>
            </a:r>
            <a:r>
              <a:rPr lang="mn-MN" sz="1200" b="0" i="0" kern="1200" dirty="0">
                <a:solidFill>
                  <a:schemeClr val="tx1"/>
                </a:solidFill>
                <a:effectLst/>
                <a:latin typeface="+mn-lt"/>
                <a:ea typeface="+mn-ea"/>
                <a:cs typeface="+mn-cs"/>
              </a:rPr>
              <a:t> МТ-ийн үйлчилгээг аутсорсинг хийх нь хэдийнэ төвөгтэй байсан нөхцөл байдлыг улам бүр нарийн төвөгтэй болгож, төлөвлөсөн үр ашгийг хүртэхэд хүндрэл учруулдаг. Шинжээчид энэхүү нарийн төвөгтэй байдлыг удирдаж, хэсэгчлэн дотооддоо, хэсэгчлэн аутсорсингоор хэрэгжиж буй процессууд хэрэглэгчдэд бодит үнэ цэнийг хүргэхэд тусалдаг.</a:t>
            </a:r>
          </a:p>
          <a:p>
            <a:r>
              <a:rPr lang="mn-MN" dirty="0">
                <a:effectLst/>
              </a:rPr>
              <a:t>Товчхондоо, аутсорсинг нь байгууллагуудад өөрсдийн үндсэн үйл ажиллагаандаа анхаарал хандуулах боломжийг олгосон ч, нөгөө талдаа бизнесийн хэрэгцээ ба техникийн шийдлийн хоорондын </a:t>
            </a:r>
            <a:r>
              <a:rPr lang="mn-MN" b="1" dirty="0">
                <a:effectLst/>
              </a:rPr>
              <a:t>уялдаа холбоог хангах мэргэжлийн шинжээчдийн хэрэгцээг</a:t>
            </a:r>
            <a:r>
              <a:rPr lang="mn-MN" dirty="0">
                <a:effectLst/>
              </a:rPr>
              <a:t> эрс нэмэгдүүлсэн байна.</a:t>
            </a:r>
          </a:p>
          <a:p>
            <a:endParaRPr lang="en-US" dirty="0"/>
          </a:p>
          <a:p>
            <a:endParaRPr lang="en-US" dirty="0"/>
          </a:p>
        </p:txBody>
      </p:sp>
      <p:sp>
        <p:nvSpPr>
          <p:cNvPr id="4" name="Slide Number Placeholder 3">
            <a:extLst>
              <a:ext uri="{FF2B5EF4-FFF2-40B4-BE49-F238E27FC236}">
                <a16:creationId xmlns:a16="http://schemas.microsoft.com/office/drawing/2014/main" id="{07B90153-AAED-F987-879F-10405ABA9D1D}"/>
              </a:ext>
            </a:extLst>
          </p:cNvPr>
          <p:cNvSpPr>
            <a:spLocks noGrp="1"/>
          </p:cNvSpPr>
          <p:nvPr>
            <p:ph type="sldNum" sz="quarter" idx="5"/>
          </p:nvPr>
        </p:nvSpPr>
        <p:spPr/>
        <p:txBody>
          <a:bodyPr/>
          <a:lstStyle/>
          <a:p>
            <a:fld id="{57F45778-65E1-4A1B-B40A-CB386A9BF102}" type="slidenum">
              <a:rPr lang="en-US" smtClean="0"/>
              <a:t>13</a:t>
            </a:fld>
            <a:endParaRPr lang="en-US"/>
          </a:p>
        </p:txBody>
      </p:sp>
    </p:spTree>
    <p:extLst>
      <p:ext uri="{BB962C8B-B14F-4D97-AF65-F5344CB8AC3E}">
        <p14:creationId xmlns:p14="http://schemas.microsoft.com/office/powerpoint/2010/main" val="201257419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85750" lvl="0" indent="-285750" eaLnBrk="0" fontAlgn="base" hangingPunct="0">
              <a:lnSpc>
                <a:spcPct val="100000"/>
              </a:lnSpc>
              <a:spcBef>
                <a:spcPct val="0"/>
              </a:spcBef>
              <a:spcAft>
                <a:spcPct val="0"/>
              </a:spcAft>
              <a:buClrTx/>
              <a:buSzTx/>
              <a:buFont typeface="Wingdings" panose="05000000000000000000" pitchFamily="2" charset="2"/>
              <a:buChar char="ü"/>
            </a:pPr>
            <a:r>
              <a:rPr lang="en-US" altLang="en-US" sz="1200" dirty="0" err="1">
                <a:solidFill>
                  <a:srgbClr val="303030"/>
                </a:solidFill>
                <a:latin typeface="+mn-lt"/>
              </a:rPr>
              <a:t>Зөвхөн</a:t>
            </a:r>
            <a:r>
              <a:rPr lang="en-US" altLang="en-US" sz="1200" dirty="0">
                <a:solidFill>
                  <a:srgbClr val="303030"/>
                </a:solidFill>
                <a:latin typeface="+mn-lt"/>
              </a:rPr>
              <a:t> </a:t>
            </a:r>
            <a:r>
              <a:rPr lang="en-US" altLang="en-US" sz="1200" dirty="0" err="1">
                <a:solidFill>
                  <a:srgbClr val="303030"/>
                </a:solidFill>
                <a:latin typeface="+mn-lt"/>
              </a:rPr>
              <a:t>мэдээллийн</a:t>
            </a:r>
            <a:r>
              <a:rPr lang="en-US" altLang="en-US" sz="1200" dirty="0">
                <a:solidFill>
                  <a:srgbClr val="303030"/>
                </a:solidFill>
                <a:latin typeface="+mn-lt"/>
              </a:rPr>
              <a:t> </a:t>
            </a:r>
            <a:r>
              <a:rPr lang="en-US" altLang="en-US" sz="1200" dirty="0" err="1">
                <a:solidFill>
                  <a:srgbClr val="303030"/>
                </a:solidFill>
                <a:latin typeface="+mn-lt"/>
              </a:rPr>
              <a:t>технологийн</a:t>
            </a:r>
            <a:r>
              <a:rPr lang="en-US" altLang="en-US" sz="1200" dirty="0">
                <a:solidFill>
                  <a:srgbClr val="303030"/>
                </a:solidFill>
                <a:latin typeface="+mn-lt"/>
              </a:rPr>
              <a:t> </a:t>
            </a:r>
            <a:r>
              <a:rPr lang="en-US" altLang="en-US" sz="1200" dirty="0" err="1">
                <a:solidFill>
                  <a:srgbClr val="303030"/>
                </a:solidFill>
                <a:latin typeface="+mn-lt"/>
              </a:rPr>
              <a:t>өөрчлөлтөөр</a:t>
            </a:r>
            <a:r>
              <a:rPr lang="en-US" altLang="en-US" sz="1200" dirty="0">
                <a:solidFill>
                  <a:srgbClr val="303030"/>
                </a:solidFill>
                <a:latin typeface="+mn-lt"/>
              </a:rPr>
              <a:t> </a:t>
            </a:r>
            <a:r>
              <a:rPr lang="en-US" altLang="en-US" sz="1200" dirty="0" err="1">
                <a:solidFill>
                  <a:srgbClr val="303030"/>
                </a:solidFill>
                <a:latin typeface="+mn-lt"/>
              </a:rPr>
              <a:t>хязгаарлагдахгүй</a:t>
            </a:r>
            <a:r>
              <a:rPr lang="en-US" altLang="en-US" sz="1200" dirty="0">
                <a:solidFill>
                  <a:srgbClr val="303030"/>
                </a:solidFill>
                <a:latin typeface="+mn-lt"/>
              </a:rPr>
              <a:t>, </a:t>
            </a:r>
            <a:r>
              <a:rPr lang="en-US" altLang="en-US" sz="1200" dirty="0" err="1">
                <a:solidFill>
                  <a:srgbClr val="303030"/>
                </a:solidFill>
                <a:latin typeface="+mn-lt"/>
              </a:rPr>
              <a:t>бизнесийн</a:t>
            </a:r>
            <a:r>
              <a:rPr lang="en-US" altLang="en-US" sz="1200" dirty="0">
                <a:solidFill>
                  <a:srgbClr val="303030"/>
                </a:solidFill>
                <a:latin typeface="+mn-lt"/>
              </a:rPr>
              <a:t> </a:t>
            </a:r>
            <a:r>
              <a:rPr lang="en-US" altLang="en-US" sz="1200" dirty="0" err="1">
                <a:solidFill>
                  <a:srgbClr val="303030"/>
                </a:solidFill>
                <a:latin typeface="+mn-lt"/>
              </a:rPr>
              <a:t>үйл</a:t>
            </a:r>
            <a:r>
              <a:rPr lang="en-US" altLang="en-US" sz="1200" dirty="0">
                <a:solidFill>
                  <a:srgbClr val="303030"/>
                </a:solidFill>
                <a:latin typeface="+mn-lt"/>
              </a:rPr>
              <a:t> </a:t>
            </a:r>
            <a:r>
              <a:rPr lang="en-US" altLang="en-US" sz="1200" dirty="0" err="1">
                <a:solidFill>
                  <a:srgbClr val="303030"/>
                </a:solidFill>
                <a:latin typeface="+mn-lt"/>
              </a:rPr>
              <a:t>ажиллагааг</a:t>
            </a:r>
            <a:r>
              <a:rPr lang="en-US" altLang="en-US" sz="1200" dirty="0">
                <a:solidFill>
                  <a:srgbClr val="303030"/>
                </a:solidFill>
                <a:latin typeface="+mn-lt"/>
              </a:rPr>
              <a:t> </a:t>
            </a:r>
            <a:r>
              <a:rPr lang="en-US" altLang="en-US" sz="1200" dirty="0" err="1">
                <a:solidFill>
                  <a:srgbClr val="303030"/>
                </a:solidFill>
                <a:latin typeface="+mn-lt"/>
              </a:rPr>
              <a:t>бүхэлд</a:t>
            </a:r>
            <a:r>
              <a:rPr lang="en-US" altLang="en-US" sz="1200" dirty="0">
                <a:solidFill>
                  <a:srgbClr val="303030"/>
                </a:solidFill>
                <a:latin typeface="+mn-lt"/>
              </a:rPr>
              <a:t> </a:t>
            </a:r>
            <a:r>
              <a:rPr lang="en-US" altLang="en-US" sz="1200" dirty="0" err="1">
                <a:solidFill>
                  <a:srgbClr val="303030"/>
                </a:solidFill>
                <a:latin typeface="+mn-lt"/>
              </a:rPr>
              <a:t>нь</a:t>
            </a:r>
            <a:r>
              <a:rPr lang="en-US" altLang="en-US" sz="1200" dirty="0">
                <a:solidFill>
                  <a:srgbClr val="303030"/>
                </a:solidFill>
                <a:latin typeface="+mn-lt"/>
              </a:rPr>
              <a:t> </a:t>
            </a:r>
            <a:r>
              <a:rPr lang="en-US" altLang="en-US" sz="1200" dirty="0" err="1">
                <a:solidFill>
                  <a:srgbClr val="303030"/>
                </a:solidFill>
                <a:latin typeface="+mn-lt"/>
              </a:rPr>
              <a:t>сайжруулах</a:t>
            </a:r>
            <a:r>
              <a:rPr lang="en-US" altLang="en-US" sz="1200" dirty="0">
                <a:solidFill>
                  <a:srgbClr val="303030"/>
                </a:solidFill>
                <a:latin typeface="+mn-lt"/>
              </a:rPr>
              <a:t>, </a:t>
            </a:r>
            <a:r>
              <a:rPr lang="en-US" altLang="en-US" sz="1200" dirty="0" err="1">
                <a:solidFill>
                  <a:srgbClr val="303030"/>
                </a:solidFill>
                <a:latin typeface="+mn-lt"/>
              </a:rPr>
              <a:t>асуудлыг</a:t>
            </a:r>
            <a:r>
              <a:rPr lang="en-US" altLang="en-US" sz="1200" dirty="0">
                <a:solidFill>
                  <a:srgbClr val="303030"/>
                </a:solidFill>
                <a:latin typeface="+mn-lt"/>
              </a:rPr>
              <a:t> </a:t>
            </a:r>
            <a:r>
              <a:rPr lang="en-US" altLang="en-US" sz="1200" dirty="0" err="1">
                <a:solidFill>
                  <a:srgbClr val="303030"/>
                </a:solidFill>
                <a:latin typeface="+mn-lt"/>
              </a:rPr>
              <a:t>шийдвэрлэх</a:t>
            </a:r>
            <a:r>
              <a:rPr lang="en-US" altLang="en-US" sz="1200" dirty="0">
                <a:solidFill>
                  <a:srgbClr val="303030"/>
                </a:solidFill>
                <a:latin typeface="+mn-lt"/>
              </a:rPr>
              <a:t> </a:t>
            </a:r>
            <a:r>
              <a:rPr lang="en-US" altLang="en-US" sz="1200" dirty="0" err="1">
                <a:solidFill>
                  <a:srgbClr val="303030"/>
                </a:solidFill>
                <a:latin typeface="+mn-lt"/>
              </a:rPr>
              <a:t>боломжит</a:t>
            </a:r>
            <a:r>
              <a:rPr lang="en-US" altLang="en-US" sz="1200" dirty="0">
                <a:solidFill>
                  <a:srgbClr val="303030"/>
                </a:solidFill>
                <a:latin typeface="+mn-lt"/>
              </a:rPr>
              <a:t> </a:t>
            </a:r>
            <a:r>
              <a:rPr lang="en-US" altLang="en-US" sz="1200" dirty="0" err="1">
                <a:solidFill>
                  <a:srgbClr val="303030"/>
                </a:solidFill>
                <a:latin typeface="+mn-lt"/>
              </a:rPr>
              <a:t>бүх</a:t>
            </a:r>
            <a:r>
              <a:rPr lang="en-US" altLang="en-US" sz="1200" dirty="0">
                <a:solidFill>
                  <a:srgbClr val="303030"/>
                </a:solidFill>
                <a:latin typeface="+mn-lt"/>
              </a:rPr>
              <a:t> </a:t>
            </a:r>
            <a:r>
              <a:rPr lang="en-US" altLang="en-US" sz="1200" dirty="0" err="1">
                <a:solidFill>
                  <a:srgbClr val="303030"/>
                </a:solidFill>
                <a:latin typeface="+mn-lt"/>
              </a:rPr>
              <a:t>хувилбаруудыг</a:t>
            </a:r>
            <a:r>
              <a:rPr lang="en-US" altLang="en-US" sz="1200" dirty="0">
                <a:solidFill>
                  <a:srgbClr val="303030"/>
                </a:solidFill>
                <a:latin typeface="+mn-lt"/>
              </a:rPr>
              <a:t> </a:t>
            </a:r>
            <a:r>
              <a:rPr lang="en-US" altLang="en-US" sz="1200" dirty="0" err="1">
                <a:solidFill>
                  <a:srgbClr val="303030"/>
                </a:solidFill>
                <a:latin typeface="+mn-lt"/>
              </a:rPr>
              <a:t>судалдаг</a:t>
            </a:r>
            <a:r>
              <a:rPr lang="en-US" altLang="en-US" sz="1200" dirty="0">
                <a:solidFill>
                  <a:srgbClr val="303030"/>
                </a:solidFill>
                <a:latin typeface="+mn-lt"/>
              </a:rPr>
              <a:t>.</a:t>
            </a:r>
          </a:p>
          <a:p>
            <a:pPr marL="285750" lvl="0" indent="-285750" eaLnBrk="0" fontAlgn="base" hangingPunct="0">
              <a:lnSpc>
                <a:spcPct val="100000"/>
              </a:lnSpc>
              <a:spcBef>
                <a:spcPct val="0"/>
              </a:spcBef>
              <a:spcAft>
                <a:spcPct val="0"/>
              </a:spcAft>
              <a:buClrTx/>
              <a:buSzTx/>
              <a:buFont typeface="Wingdings" panose="05000000000000000000" pitchFamily="2" charset="2"/>
              <a:buChar char="ü"/>
            </a:pPr>
            <a:r>
              <a:rPr lang="en-US" altLang="en-US" sz="1200" dirty="0" err="1">
                <a:solidFill>
                  <a:srgbClr val="303030"/>
                </a:solidFill>
                <a:latin typeface="+mn-lt"/>
              </a:rPr>
              <a:t>Бизнесийн</a:t>
            </a:r>
            <a:r>
              <a:rPr lang="en-US" altLang="en-US" sz="1200" dirty="0">
                <a:solidFill>
                  <a:srgbClr val="303030"/>
                </a:solidFill>
                <a:latin typeface="+mn-lt"/>
              </a:rPr>
              <a:t> </a:t>
            </a:r>
            <a:r>
              <a:rPr lang="en-US" altLang="en-US" sz="1200" dirty="0" err="1">
                <a:solidFill>
                  <a:srgbClr val="303030"/>
                </a:solidFill>
                <a:latin typeface="+mn-lt"/>
              </a:rPr>
              <a:t>системийг</a:t>
            </a:r>
            <a:r>
              <a:rPr lang="en-US" altLang="en-US" sz="1200" dirty="0">
                <a:solidFill>
                  <a:srgbClr val="303030"/>
                </a:solidFill>
                <a:latin typeface="+mn-lt"/>
              </a:rPr>
              <a:t> </a:t>
            </a:r>
            <a:r>
              <a:rPr lang="en-US" altLang="en-US" sz="1200" dirty="0" err="1">
                <a:solidFill>
                  <a:srgbClr val="303030"/>
                </a:solidFill>
                <a:latin typeface="+mn-lt"/>
              </a:rPr>
              <a:t>сайжруулахдаа</a:t>
            </a:r>
            <a:r>
              <a:rPr lang="en-US" altLang="en-US" sz="1200" dirty="0">
                <a:solidFill>
                  <a:srgbClr val="303030"/>
                </a:solidFill>
                <a:latin typeface="+mn-lt"/>
              </a:rPr>
              <a:t> </a:t>
            </a:r>
            <a:r>
              <a:rPr lang="en-US" altLang="en-US" sz="1200" dirty="0" err="1">
                <a:solidFill>
                  <a:srgbClr val="303030"/>
                </a:solidFill>
                <a:latin typeface="+mn-lt"/>
              </a:rPr>
              <a:t>процесс</a:t>
            </a:r>
            <a:r>
              <a:rPr lang="en-US" altLang="en-US" sz="1200" dirty="0">
                <a:solidFill>
                  <a:srgbClr val="303030"/>
                </a:solidFill>
                <a:latin typeface="+mn-lt"/>
              </a:rPr>
              <a:t>, </a:t>
            </a:r>
            <a:r>
              <a:rPr lang="en-US" altLang="en-US" sz="1200" dirty="0" err="1">
                <a:solidFill>
                  <a:srgbClr val="303030"/>
                </a:solidFill>
                <a:latin typeface="+mn-lt"/>
              </a:rPr>
              <a:t>хүмүүс</a:t>
            </a:r>
            <a:r>
              <a:rPr lang="en-US" altLang="en-US" sz="1200" dirty="0">
                <a:solidFill>
                  <a:srgbClr val="303030"/>
                </a:solidFill>
                <a:latin typeface="+mn-lt"/>
              </a:rPr>
              <a:t>, </a:t>
            </a:r>
            <a:r>
              <a:rPr lang="en-US" altLang="en-US" sz="1200" dirty="0" err="1">
                <a:solidFill>
                  <a:srgbClr val="303030"/>
                </a:solidFill>
                <a:latin typeface="+mn-lt"/>
              </a:rPr>
              <a:t>байгууллагын</a:t>
            </a:r>
            <a:r>
              <a:rPr lang="en-US" altLang="en-US" sz="1200" dirty="0">
                <a:solidFill>
                  <a:srgbClr val="303030"/>
                </a:solidFill>
                <a:latin typeface="+mn-lt"/>
              </a:rPr>
              <a:t> </a:t>
            </a:r>
            <a:r>
              <a:rPr lang="en-US" altLang="en-US" sz="1200" dirty="0" err="1">
                <a:solidFill>
                  <a:srgbClr val="303030"/>
                </a:solidFill>
                <a:latin typeface="+mn-lt"/>
              </a:rPr>
              <a:t>бүтэц</a:t>
            </a:r>
            <a:r>
              <a:rPr lang="en-US" altLang="en-US" sz="1200" dirty="0">
                <a:solidFill>
                  <a:srgbClr val="303030"/>
                </a:solidFill>
                <a:latin typeface="+mn-lt"/>
              </a:rPr>
              <a:t>, </a:t>
            </a:r>
            <a:r>
              <a:rPr lang="en-US" altLang="en-US" sz="1200" dirty="0" err="1">
                <a:solidFill>
                  <a:srgbClr val="303030"/>
                </a:solidFill>
                <a:latin typeface="+mn-lt"/>
              </a:rPr>
              <a:t>мэдээлэл</a:t>
            </a:r>
            <a:r>
              <a:rPr lang="en-US" altLang="en-US" sz="1200" dirty="0">
                <a:solidFill>
                  <a:srgbClr val="303030"/>
                </a:solidFill>
                <a:latin typeface="+mn-lt"/>
              </a:rPr>
              <a:t> </a:t>
            </a:r>
            <a:r>
              <a:rPr lang="en-US" altLang="en-US" sz="1200" dirty="0" err="1">
                <a:solidFill>
                  <a:srgbClr val="303030"/>
                </a:solidFill>
                <a:latin typeface="+mn-lt"/>
              </a:rPr>
              <a:t>болон</a:t>
            </a:r>
            <a:r>
              <a:rPr lang="en-US" altLang="en-US" sz="1200" dirty="0">
                <a:solidFill>
                  <a:srgbClr val="303030"/>
                </a:solidFill>
                <a:latin typeface="+mn-lt"/>
              </a:rPr>
              <a:t> </a:t>
            </a:r>
            <a:r>
              <a:rPr lang="en-US" altLang="en-US" sz="1200" dirty="0" err="1">
                <a:solidFill>
                  <a:srgbClr val="303030"/>
                </a:solidFill>
                <a:latin typeface="+mn-lt"/>
              </a:rPr>
              <a:t>технологийг</a:t>
            </a:r>
            <a:r>
              <a:rPr lang="en-US" altLang="en-US" sz="1200" dirty="0">
                <a:solidFill>
                  <a:srgbClr val="303030"/>
                </a:solidFill>
                <a:latin typeface="+mn-lt"/>
              </a:rPr>
              <a:t> (POPIT </a:t>
            </a:r>
            <a:r>
              <a:rPr lang="en-US" altLang="en-US" sz="1200" dirty="0" err="1">
                <a:solidFill>
                  <a:srgbClr val="303030"/>
                </a:solidFill>
                <a:latin typeface="+mn-lt"/>
              </a:rPr>
              <a:t>загвар</a:t>
            </a:r>
            <a:r>
              <a:rPr lang="en-US" altLang="en-US" sz="1200" dirty="0">
                <a:solidFill>
                  <a:srgbClr val="303030"/>
                </a:solidFill>
                <a:latin typeface="+mn-lt"/>
              </a:rPr>
              <a:t>) </a:t>
            </a:r>
            <a:r>
              <a:rPr lang="en-US" altLang="en-US" sz="1200" dirty="0" err="1">
                <a:solidFill>
                  <a:srgbClr val="303030"/>
                </a:solidFill>
                <a:latin typeface="+mn-lt"/>
              </a:rPr>
              <a:t>харилцан</a:t>
            </a:r>
            <a:r>
              <a:rPr lang="en-US" altLang="en-US" sz="1200" dirty="0">
                <a:solidFill>
                  <a:srgbClr val="303030"/>
                </a:solidFill>
                <a:latin typeface="+mn-lt"/>
              </a:rPr>
              <a:t> </a:t>
            </a:r>
            <a:r>
              <a:rPr lang="en-US" altLang="en-US" sz="1200" dirty="0" err="1">
                <a:solidFill>
                  <a:srgbClr val="303030"/>
                </a:solidFill>
                <a:latin typeface="+mn-lt"/>
              </a:rPr>
              <a:t>хамаарал</a:t>
            </a:r>
            <a:r>
              <a:rPr lang="en-US" altLang="en-US" sz="1200" dirty="0">
                <a:solidFill>
                  <a:srgbClr val="303030"/>
                </a:solidFill>
                <a:latin typeface="+mn-lt"/>
              </a:rPr>
              <a:t> </a:t>
            </a:r>
            <a:r>
              <a:rPr lang="en-US" altLang="en-US" sz="1200" dirty="0" err="1">
                <a:solidFill>
                  <a:srgbClr val="303030"/>
                </a:solidFill>
                <a:latin typeface="+mn-lt"/>
              </a:rPr>
              <a:t>дунд</a:t>
            </a:r>
            <a:r>
              <a:rPr lang="en-US" altLang="en-US" sz="1200" dirty="0">
                <a:solidFill>
                  <a:srgbClr val="303030"/>
                </a:solidFill>
                <a:latin typeface="+mn-lt"/>
              </a:rPr>
              <a:t> </a:t>
            </a:r>
            <a:r>
              <a:rPr lang="en-US" altLang="en-US" sz="1200" dirty="0" err="1">
                <a:solidFill>
                  <a:srgbClr val="303030"/>
                </a:solidFill>
                <a:latin typeface="+mn-lt"/>
              </a:rPr>
              <a:t>нь</a:t>
            </a:r>
            <a:r>
              <a:rPr lang="en-US" altLang="en-US" sz="1200" dirty="0">
                <a:solidFill>
                  <a:srgbClr val="303030"/>
                </a:solidFill>
                <a:latin typeface="+mn-lt"/>
              </a:rPr>
              <a:t> </a:t>
            </a:r>
            <a:r>
              <a:rPr lang="en-US" altLang="en-US" sz="1200" dirty="0" err="1">
                <a:solidFill>
                  <a:srgbClr val="303030"/>
                </a:solidFill>
                <a:latin typeface="+mn-lt"/>
              </a:rPr>
              <a:t>цогцоор</a:t>
            </a:r>
            <a:r>
              <a:rPr lang="en-US" altLang="en-US" sz="1200" dirty="0">
                <a:solidFill>
                  <a:srgbClr val="303030"/>
                </a:solidFill>
                <a:latin typeface="+mn-lt"/>
              </a:rPr>
              <a:t> </a:t>
            </a:r>
            <a:r>
              <a:rPr lang="en-US" altLang="en-US" sz="1200" dirty="0" err="1">
                <a:solidFill>
                  <a:srgbClr val="303030"/>
                </a:solidFill>
                <a:latin typeface="+mn-lt"/>
              </a:rPr>
              <a:t>нь</a:t>
            </a:r>
            <a:r>
              <a:rPr lang="en-US" altLang="en-US" sz="1200" dirty="0">
                <a:solidFill>
                  <a:srgbClr val="303030"/>
                </a:solidFill>
                <a:latin typeface="+mn-lt"/>
              </a:rPr>
              <a:t> </a:t>
            </a:r>
            <a:r>
              <a:rPr lang="en-US" altLang="en-US" sz="1200" dirty="0" err="1">
                <a:solidFill>
                  <a:srgbClr val="303030"/>
                </a:solidFill>
                <a:latin typeface="+mn-lt"/>
              </a:rPr>
              <a:t>авч</a:t>
            </a:r>
            <a:r>
              <a:rPr lang="en-US" altLang="en-US" sz="1200" dirty="0">
                <a:solidFill>
                  <a:srgbClr val="303030"/>
                </a:solidFill>
                <a:latin typeface="+mn-lt"/>
              </a:rPr>
              <a:t> </a:t>
            </a:r>
            <a:r>
              <a:rPr lang="en-US" altLang="en-US" sz="1200" dirty="0" err="1">
                <a:solidFill>
                  <a:srgbClr val="303030"/>
                </a:solidFill>
                <a:latin typeface="+mn-lt"/>
              </a:rPr>
              <a:t>үздэг</a:t>
            </a:r>
            <a:r>
              <a:rPr lang="mn-MN" sz="1200" dirty="0">
                <a:latin typeface="+mn-lt"/>
              </a:rPr>
              <a:t> </a:t>
            </a:r>
          </a:p>
          <a:p>
            <a:endParaRPr lang="en-US" dirty="0"/>
          </a:p>
        </p:txBody>
      </p:sp>
      <p:sp>
        <p:nvSpPr>
          <p:cNvPr id="4" name="Slide Number Placeholder 3"/>
          <p:cNvSpPr>
            <a:spLocks noGrp="1"/>
          </p:cNvSpPr>
          <p:nvPr>
            <p:ph type="sldNum" sz="quarter" idx="10"/>
          </p:nvPr>
        </p:nvSpPr>
        <p:spPr/>
        <p:txBody>
          <a:bodyPr/>
          <a:lstStyle/>
          <a:p>
            <a:fld id="{57F45778-65E1-4A1B-B40A-CB386A9BF102}" type="slidenum">
              <a:rPr lang="en-US" smtClean="0"/>
              <a:t>14</a:t>
            </a:fld>
            <a:endParaRPr lang="en-US"/>
          </a:p>
        </p:txBody>
      </p:sp>
    </p:spTree>
    <p:extLst>
      <p:ext uri="{BB962C8B-B14F-4D97-AF65-F5344CB8AC3E}">
        <p14:creationId xmlns:p14="http://schemas.microsoft.com/office/powerpoint/2010/main" val="88410383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35262F-0F00-1718-5D2F-30271873577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813B7B4-4918-CCCF-CBCD-596D5886F76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1ADBB45-80B8-62E4-49B6-FC71CD1F8DE6}"/>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AE5117DF-B016-86ED-2E80-31D8E928A5B0}"/>
              </a:ext>
            </a:extLst>
          </p:cNvPr>
          <p:cNvSpPr>
            <a:spLocks noGrp="1"/>
          </p:cNvSpPr>
          <p:nvPr>
            <p:ph type="sldNum" sz="quarter" idx="5"/>
          </p:nvPr>
        </p:nvSpPr>
        <p:spPr/>
        <p:txBody>
          <a:bodyPr/>
          <a:lstStyle/>
          <a:p>
            <a:fld id="{57F45778-65E1-4A1B-B40A-CB386A9BF102}" type="slidenum">
              <a:rPr lang="en-US" smtClean="0"/>
              <a:t>15</a:t>
            </a:fld>
            <a:endParaRPr lang="en-US"/>
          </a:p>
        </p:txBody>
      </p:sp>
    </p:spTree>
    <p:extLst>
      <p:ext uri="{BB962C8B-B14F-4D97-AF65-F5344CB8AC3E}">
        <p14:creationId xmlns:p14="http://schemas.microsoft.com/office/powerpoint/2010/main" val="155923659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E45F4B-2F41-3D57-C8E2-B1B62DE9FDE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E74778E-3604-21D3-4F91-DFF871A7886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138EC22-7754-D866-181E-2050C1181DB9}"/>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26DFF3B2-869E-C388-F5A1-EA560C1958A7}"/>
              </a:ext>
            </a:extLst>
          </p:cNvPr>
          <p:cNvSpPr>
            <a:spLocks noGrp="1"/>
          </p:cNvSpPr>
          <p:nvPr>
            <p:ph type="sldNum" sz="quarter" idx="5"/>
          </p:nvPr>
        </p:nvSpPr>
        <p:spPr/>
        <p:txBody>
          <a:bodyPr/>
          <a:lstStyle/>
          <a:p>
            <a:fld id="{57F45778-65E1-4A1B-B40A-CB386A9BF102}" type="slidenum">
              <a:rPr lang="en-US" smtClean="0"/>
              <a:t>16</a:t>
            </a:fld>
            <a:endParaRPr lang="en-US"/>
          </a:p>
        </p:txBody>
      </p:sp>
    </p:spTree>
    <p:extLst>
      <p:ext uri="{BB962C8B-B14F-4D97-AF65-F5344CB8AC3E}">
        <p14:creationId xmlns:p14="http://schemas.microsoft.com/office/powerpoint/2010/main" val="280950334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7DEBAE-2579-D6F7-E5D2-7C95557A028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DC0F593-FBBA-00A2-B039-670B949DE09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068951A-78FE-809F-943A-4522FE2957BF}"/>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660DB443-BAAA-647B-5EEB-6205615BB00E}"/>
              </a:ext>
            </a:extLst>
          </p:cNvPr>
          <p:cNvSpPr>
            <a:spLocks noGrp="1"/>
          </p:cNvSpPr>
          <p:nvPr>
            <p:ph type="sldNum" sz="quarter" idx="5"/>
          </p:nvPr>
        </p:nvSpPr>
        <p:spPr/>
        <p:txBody>
          <a:bodyPr/>
          <a:lstStyle/>
          <a:p>
            <a:fld id="{57F45778-65E1-4A1B-B40A-CB386A9BF102}" type="slidenum">
              <a:rPr lang="en-US" smtClean="0"/>
              <a:t>17</a:t>
            </a:fld>
            <a:endParaRPr lang="en-US"/>
          </a:p>
        </p:txBody>
      </p:sp>
    </p:spTree>
    <p:extLst>
      <p:ext uri="{BB962C8B-B14F-4D97-AF65-F5344CB8AC3E}">
        <p14:creationId xmlns:p14="http://schemas.microsoft.com/office/powerpoint/2010/main" val="55431054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2F2DD8-A238-B808-3696-9472817F1DE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EA87210-C8E2-C3DD-6276-B69F7A14FEB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BB8A8F8-5654-052D-0D31-1D72F66C32E2}"/>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83516566-F605-26F0-5998-31E1AFC359F2}"/>
              </a:ext>
            </a:extLst>
          </p:cNvPr>
          <p:cNvSpPr>
            <a:spLocks noGrp="1"/>
          </p:cNvSpPr>
          <p:nvPr>
            <p:ph type="sldNum" sz="quarter" idx="5"/>
          </p:nvPr>
        </p:nvSpPr>
        <p:spPr/>
        <p:txBody>
          <a:bodyPr/>
          <a:lstStyle/>
          <a:p>
            <a:fld id="{57F45778-65E1-4A1B-B40A-CB386A9BF102}" type="slidenum">
              <a:rPr lang="en-US" smtClean="0"/>
              <a:t>18</a:t>
            </a:fld>
            <a:endParaRPr lang="en-US"/>
          </a:p>
        </p:txBody>
      </p:sp>
    </p:spTree>
    <p:extLst>
      <p:ext uri="{BB962C8B-B14F-4D97-AF65-F5344CB8AC3E}">
        <p14:creationId xmlns:p14="http://schemas.microsoft.com/office/powerpoint/2010/main" val="277759022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effectLst/>
              </a:rPr>
              <a:t>BAMM </a:t>
            </a:r>
            <a:r>
              <a:rPr lang="mn-MN" b="1" dirty="0">
                <a:effectLst/>
              </a:rPr>
              <a:t>загвар нь төлөвшлийн гурван үндсэн түвшинг тодорхойлдог:</a:t>
            </a:r>
            <a:endParaRPr lang="mn-MN" dirty="0">
              <a:effectLst/>
            </a:endParaRPr>
          </a:p>
          <a:p>
            <a:r>
              <a:rPr lang="mn-MN" sz="1200" b="1" i="0" kern="1200" dirty="0">
                <a:solidFill>
                  <a:schemeClr val="tx1"/>
                </a:solidFill>
                <a:effectLst/>
                <a:latin typeface="+mn-lt"/>
                <a:ea typeface="+mn-ea"/>
                <a:cs typeface="+mn-cs"/>
              </a:rPr>
              <a:t>Системийн сайжруулалтын </a:t>
            </a:r>
            <a:r>
              <a:rPr lang="mn-MN" sz="1200" b="0" i="0" kern="1200" dirty="0">
                <a:solidFill>
                  <a:schemeClr val="tx1"/>
                </a:solidFill>
                <a:effectLst/>
                <a:latin typeface="+mn-lt"/>
                <a:ea typeface="+mn-ea"/>
                <a:cs typeface="+mn-cs"/>
              </a:rPr>
              <a:t>түвшинд шинжилгээний ажил нь голчлон </a:t>
            </a:r>
            <a:r>
              <a:rPr lang="mn-MN" sz="1200" b="1" i="0" kern="1200" dirty="0">
                <a:solidFill>
                  <a:schemeClr val="tx1"/>
                </a:solidFill>
                <a:effectLst/>
                <a:latin typeface="+mn-lt"/>
                <a:ea typeface="+mn-ea"/>
                <a:cs typeface="+mn-cs"/>
              </a:rPr>
              <a:t>Мэдээллийн Технологийн системийн шаардлагыг тодорхойлоход</a:t>
            </a:r>
            <a:r>
              <a:rPr lang="mn-MN" sz="1200" b="0" i="0" kern="1200" dirty="0">
                <a:solidFill>
                  <a:schemeClr val="tx1"/>
                </a:solidFill>
                <a:effectLst/>
                <a:latin typeface="+mn-lt"/>
                <a:ea typeface="+mn-ea"/>
                <a:cs typeface="+mn-cs"/>
              </a:rPr>
              <a:t> чиглэдэг. Ажлын цар хүрээ нь тодорхой бөгөөд эрх мэдэл нь тухайн төслийн хүрээнд хязгаарлагдмал байдаг.</a:t>
            </a:r>
          </a:p>
          <a:p>
            <a:r>
              <a:rPr lang="mn-MN" sz="1200" b="1" i="0" kern="1200" dirty="0">
                <a:solidFill>
                  <a:schemeClr val="tx1"/>
                </a:solidFill>
                <a:effectLst/>
                <a:latin typeface="+mn-lt"/>
                <a:ea typeface="+mn-ea"/>
                <a:cs typeface="+mn-cs"/>
              </a:rPr>
              <a:t>Процессын сайжруулалтыг </a:t>
            </a:r>
            <a:r>
              <a:rPr lang="mn-MN" sz="1200" b="0" i="0" kern="1200" dirty="0">
                <a:solidFill>
                  <a:schemeClr val="tx1"/>
                </a:solidFill>
                <a:effectLst/>
                <a:latin typeface="+mn-lt"/>
                <a:ea typeface="+mn-ea"/>
                <a:cs typeface="+mn-cs"/>
              </a:rPr>
              <a:t>Шинжилгээ нь зөвхөн нэг МТ-ийн хөгжүүлэлтээс хальж, </a:t>
            </a:r>
            <a:r>
              <a:rPr lang="mn-MN" sz="1200" b="1" i="0" kern="1200" dirty="0">
                <a:solidFill>
                  <a:schemeClr val="tx1"/>
                </a:solidFill>
                <a:effectLst/>
                <a:latin typeface="+mn-lt"/>
                <a:ea typeface="+mn-ea"/>
                <a:cs typeface="+mn-cs"/>
              </a:rPr>
              <a:t>бизнесийн процессыг сайжруулахад</a:t>
            </a:r>
            <a:r>
              <a:rPr lang="mn-MN" sz="1200" b="0" i="0" kern="1200" dirty="0">
                <a:solidFill>
                  <a:schemeClr val="tx1"/>
                </a:solidFill>
                <a:effectLst/>
                <a:latin typeface="+mn-lt"/>
                <a:ea typeface="+mn-ea"/>
                <a:cs typeface="+mn-cs"/>
              </a:rPr>
              <a:t> чиглэсэн салбар хоорондын (</a:t>
            </a:r>
            <a:r>
              <a:rPr lang="en-US" sz="1200" b="0" i="0" kern="1200" dirty="0">
                <a:solidFill>
                  <a:schemeClr val="tx1"/>
                </a:solidFill>
                <a:effectLst/>
                <a:latin typeface="+mn-lt"/>
                <a:ea typeface="+mn-ea"/>
                <a:cs typeface="+mn-cs"/>
              </a:rPr>
              <a:t>cross-functional) </a:t>
            </a:r>
            <a:r>
              <a:rPr lang="mn-MN" sz="1200" b="0" i="0" kern="1200" dirty="0">
                <a:solidFill>
                  <a:schemeClr val="tx1"/>
                </a:solidFill>
                <a:effectLst/>
                <a:latin typeface="+mn-lt"/>
                <a:ea typeface="+mn-ea"/>
                <a:cs typeface="+mn-cs"/>
              </a:rPr>
              <a:t>шинжтэй болж ирдэг.</a:t>
            </a:r>
          </a:p>
          <a:p>
            <a:r>
              <a:rPr lang="mn-MN" sz="1200" b="1" i="0" kern="1200" dirty="0">
                <a:solidFill>
                  <a:schemeClr val="tx1"/>
                </a:solidFill>
                <a:effectLst/>
                <a:latin typeface="+mn-lt"/>
                <a:ea typeface="+mn-ea"/>
                <a:cs typeface="+mn-cs"/>
              </a:rPr>
              <a:t>Бизнесийн сайжруулалт </a:t>
            </a:r>
            <a:r>
              <a:rPr lang="mn-MN" sz="1200" b="0" i="0" kern="1200" dirty="0">
                <a:solidFill>
                  <a:schemeClr val="tx1"/>
                </a:solidFill>
                <a:effectLst/>
                <a:latin typeface="+mn-lt"/>
                <a:ea typeface="+mn-ea"/>
                <a:cs typeface="+mn-cs"/>
              </a:rPr>
              <a:t>нь хамгийн дээд түвшин бөгөөд шинжээчид </a:t>
            </a:r>
            <a:r>
              <a:rPr lang="mn-MN" sz="1200" b="1" i="0" kern="1200" dirty="0">
                <a:solidFill>
                  <a:schemeClr val="tx1"/>
                </a:solidFill>
                <a:effectLst/>
                <a:latin typeface="+mn-lt"/>
                <a:ea typeface="+mn-ea"/>
                <a:cs typeface="+mn-cs"/>
              </a:rPr>
              <a:t>бизнесийн үнэ цэнийг нэмэгдүүлэх</a:t>
            </a:r>
            <a:r>
              <a:rPr lang="mn-MN" sz="1200" b="0" i="0" kern="1200" dirty="0">
                <a:solidFill>
                  <a:schemeClr val="tx1"/>
                </a:solidFill>
                <a:effectLst/>
                <a:latin typeface="+mn-lt"/>
                <a:ea typeface="+mn-ea"/>
                <a:cs typeface="+mn-cs"/>
              </a:rPr>
              <a:t>, стратегийн өөрчлөлт хийхэд дээд удирдлагатай нягт хамтран ажилладаг. Энэ үед шинжээчийн эрх мэдэл болон ажлын цар хүрээ хамгийн дээд түвшиндээ хүрдэг.</a:t>
            </a:r>
          </a:p>
          <a:p>
            <a:endParaRPr lang="en-US" dirty="0"/>
          </a:p>
        </p:txBody>
      </p:sp>
      <p:sp>
        <p:nvSpPr>
          <p:cNvPr id="4" name="Slide Number Placeholder 3"/>
          <p:cNvSpPr>
            <a:spLocks noGrp="1"/>
          </p:cNvSpPr>
          <p:nvPr>
            <p:ph type="sldNum" sz="quarter" idx="5"/>
          </p:nvPr>
        </p:nvSpPr>
        <p:spPr/>
        <p:txBody>
          <a:bodyPr/>
          <a:lstStyle/>
          <a:p>
            <a:fld id="{57F45778-65E1-4A1B-B40A-CB386A9BF102}" type="slidenum">
              <a:rPr lang="en-US" smtClean="0"/>
              <a:t>22</a:t>
            </a:fld>
            <a:endParaRPr lang="en-US"/>
          </a:p>
        </p:txBody>
      </p:sp>
    </p:spTree>
    <p:extLst>
      <p:ext uri="{BB962C8B-B14F-4D97-AF65-F5344CB8AC3E}">
        <p14:creationId xmlns:p14="http://schemas.microsoft.com/office/powerpoint/2010/main" val="46207001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5410CE-02EC-AAB5-83C8-F0EE4BB678A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48D4206-7593-318D-81F9-5001FCA8AD3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870D883-F089-2922-DCAF-F26A098BC455}"/>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9049A48E-7B6F-B5C1-5C9D-AC43889FBDCE}"/>
              </a:ext>
            </a:extLst>
          </p:cNvPr>
          <p:cNvSpPr>
            <a:spLocks noGrp="1"/>
          </p:cNvSpPr>
          <p:nvPr>
            <p:ph type="sldNum" sz="quarter" idx="5"/>
          </p:nvPr>
        </p:nvSpPr>
        <p:spPr/>
        <p:txBody>
          <a:bodyPr/>
          <a:lstStyle/>
          <a:p>
            <a:fld id="{57F45778-65E1-4A1B-B40A-CB386A9BF102}" type="slidenum">
              <a:rPr lang="en-US" smtClean="0"/>
              <a:t>23</a:t>
            </a:fld>
            <a:endParaRPr lang="en-US"/>
          </a:p>
        </p:txBody>
      </p:sp>
    </p:spTree>
    <p:extLst>
      <p:ext uri="{BB962C8B-B14F-4D97-AF65-F5344CB8AC3E}">
        <p14:creationId xmlns:p14="http://schemas.microsoft.com/office/powerpoint/2010/main" val="152227946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mn-MN" sz="1200" b="1" i="0" kern="1200" dirty="0">
                <a:solidFill>
                  <a:schemeClr val="tx1"/>
                </a:solidFill>
                <a:effectLst/>
                <a:latin typeface="+mn-lt"/>
                <a:ea typeface="+mn-ea"/>
                <a:cs typeface="+mn-cs"/>
              </a:rPr>
              <a:t>Шинжилгээний ач холбогдол:</a:t>
            </a:r>
            <a:r>
              <a:rPr lang="mn-MN" sz="1200" b="0" i="0" kern="1200" dirty="0">
                <a:solidFill>
                  <a:schemeClr val="tx1"/>
                </a:solidFill>
                <a:effectLst/>
                <a:latin typeface="+mn-lt"/>
                <a:ea typeface="+mn-ea"/>
                <a:cs typeface="+mn-cs"/>
              </a:rPr>
              <a:t> Бизнес шинжээчид аливаа өөрчлөлтийн стратегийг боловсруулахдаа байгууллагын нөхцөл байдлыг заавал харгалзан үздэг. Хэрэв нөхцөл байдал өөрчлөгдвөл тухайн шийдэл "үнэ цэнэ"-гүй болох эрсдэлтэй байдаг тул нөхцөл байдлыг байнга хянаж, үнэлэх шаардлагатай.</a:t>
            </a:r>
          </a:p>
          <a:p>
            <a:r>
              <a:rPr lang="mn-MN" sz="1200" b="1" i="0" kern="1200" dirty="0">
                <a:solidFill>
                  <a:schemeClr val="tx1"/>
                </a:solidFill>
                <a:effectLst/>
                <a:latin typeface="+mn-lt"/>
                <a:ea typeface="+mn-ea"/>
                <a:cs typeface="+mn-cs"/>
              </a:rPr>
              <a:t>Мэдээллийн хэлбэр:</a:t>
            </a:r>
            <a:r>
              <a:rPr lang="mn-MN" sz="1200" b="0" i="0" kern="1200" dirty="0">
                <a:solidFill>
                  <a:schemeClr val="tx1"/>
                </a:solidFill>
                <a:effectLst/>
                <a:latin typeface="+mn-lt"/>
                <a:ea typeface="+mn-ea"/>
                <a:cs typeface="+mn-cs"/>
              </a:rPr>
              <a:t> Шинжээч нь нөхцөл байдлыг бүх оролцогч талуудад ойлгомжтой, ашиглах боломжтой хэлбэрээр (загварчлал, тайлбар гэх мэт) тодорхойлж, дүрсэлдэг.</a:t>
            </a:r>
          </a:p>
          <a:p>
            <a:r>
              <a:rPr lang="mn-MN" sz="1200" b="1" i="0" kern="1200" dirty="0">
                <a:solidFill>
                  <a:schemeClr val="tx1"/>
                </a:solidFill>
                <a:effectLst/>
                <a:latin typeface="+mn-lt"/>
                <a:ea typeface="+mn-ea"/>
                <a:cs typeface="+mn-cs"/>
              </a:rPr>
              <a:t>Бусад ойлголттой харилцан хамаарах нь:</a:t>
            </a:r>
            <a:r>
              <a:rPr lang="mn-MN" sz="1200" b="0" i="0" kern="1200" dirty="0">
                <a:solidFill>
                  <a:schemeClr val="tx1"/>
                </a:solidFill>
                <a:effectLst/>
                <a:latin typeface="+mn-lt"/>
                <a:ea typeface="+mn-ea"/>
                <a:cs typeface="+mn-cs"/>
              </a:rPr>
              <a:t> Нөхцөл байдал нь өөрчлөлт, хэрэгцээ, шийдэл, оролцогч тал болон үнэ цэн гэсэн бусад таван ойлголтыг тодорхойлоход чухал үүрэг гүйцэтгэдэг. Жишээлбэл, шийдлийн үр ашгийг хэмжих үзүүлэлтүүдийг тогтоохдоо нөхцөл байдлыг харгалзан үздэг.</a:t>
            </a:r>
          </a:p>
          <a:p>
            <a:endParaRPr lang="en-US" dirty="0"/>
          </a:p>
        </p:txBody>
      </p:sp>
      <p:sp>
        <p:nvSpPr>
          <p:cNvPr id="4" name="Slide Number Placeholder 3"/>
          <p:cNvSpPr>
            <a:spLocks noGrp="1"/>
          </p:cNvSpPr>
          <p:nvPr>
            <p:ph type="sldNum" sz="quarter" idx="5"/>
          </p:nvPr>
        </p:nvSpPr>
        <p:spPr/>
        <p:txBody>
          <a:bodyPr/>
          <a:lstStyle/>
          <a:p>
            <a:fld id="{57F45778-65E1-4A1B-B40A-CB386A9BF102}" type="slidenum">
              <a:rPr lang="en-US" smtClean="0"/>
              <a:t>26</a:t>
            </a:fld>
            <a:endParaRPr lang="en-US"/>
          </a:p>
        </p:txBody>
      </p:sp>
    </p:spTree>
    <p:extLst>
      <p:ext uri="{BB962C8B-B14F-4D97-AF65-F5344CB8AC3E}">
        <p14:creationId xmlns:p14="http://schemas.microsoft.com/office/powerpoint/2010/main" val="219473518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mn-MN" sz="1200" b="1" i="0" kern="1200" dirty="0">
                <a:solidFill>
                  <a:schemeClr val="tx1"/>
                </a:solidFill>
                <a:effectLst/>
                <a:latin typeface="+mn-lt"/>
                <a:ea typeface="+mn-ea"/>
                <a:cs typeface="+mn-cs"/>
              </a:rPr>
              <a:t>Дизайнтай холбогдох нь:</a:t>
            </a:r>
            <a:r>
              <a:rPr lang="mn-MN" sz="1200" b="0" i="0" kern="1200" dirty="0">
                <a:solidFill>
                  <a:schemeClr val="tx1"/>
                </a:solidFill>
                <a:effectLst/>
                <a:latin typeface="+mn-lt"/>
                <a:ea typeface="+mn-ea"/>
                <a:cs typeface="+mn-cs"/>
              </a:rPr>
              <a:t> </a:t>
            </a:r>
            <a:r>
              <a:rPr lang="mn-MN" sz="1200" b="1" i="0" kern="1200" dirty="0">
                <a:solidFill>
                  <a:schemeClr val="tx1"/>
                </a:solidFill>
                <a:effectLst/>
                <a:latin typeface="+mn-lt"/>
                <a:ea typeface="+mn-ea"/>
                <a:cs typeface="+mn-cs"/>
              </a:rPr>
              <a:t>Дизайн (</a:t>
            </a:r>
            <a:r>
              <a:rPr lang="en-US" sz="1200" b="1" i="0" kern="1200" dirty="0">
                <a:solidFill>
                  <a:schemeClr val="tx1"/>
                </a:solidFill>
                <a:effectLst/>
                <a:latin typeface="+mn-lt"/>
                <a:ea typeface="+mn-ea"/>
                <a:cs typeface="+mn-cs"/>
              </a:rPr>
              <a:t>Design)</a:t>
            </a:r>
            <a:r>
              <a:rPr lang="en-US" sz="1200" b="0" i="0" kern="1200" dirty="0">
                <a:solidFill>
                  <a:schemeClr val="tx1"/>
                </a:solidFill>
                <a:effectLst/>
                <a:latin typeface="+mn-lt"/>
                <a:ea typeface="+mn-ea"/>
                <a:cs typeface="+mn-cs"/>
              </a:rPr>
              <a:t> </a:t>
            </a:r>
            <a:r>
              <a:rPr lang="mn-MN" sz="1200" b="0" i="0" kern="1200" dirty="0">
                <a:solidFill>
                  <a:schemeClr val="tx1"/>
                </a:solidFill>
                <a:effectLst/>
                <a:latin typeface="+mn-lt"/>
                <a:ea typeface="+mn-ea"/>
                <a:cs typeface="+mn-cs"/>
              </a:rPr>
              <a:t>нь тухайн шийдлийн ашиглаж болох дүрслэл буюу загвар юм. Дизайн нь шийдлийг бодитоор бүтээхээс өмнө түүнээс ямар үнэ цэнийг хэрхэн хүртэж болохыг ойлгоход төвлөрдөг.</a:t>
            </a:r>
          </a:p>
          <a:p>
            <a:r>
              <a:rPr lang="mn-MN" sz="1200" b="1" i="0" kern="1200" dirty="0">
                <a:solidFill>
                  <a:schemeClr val="tx1"/>
                </a:solidFill>
                <a:effectLst/>
                <a:latin typeface="+mn-lt"/>
                <a:ea typeface="+mn-ea"/>
                <a:cs typeface="+mn-cs"/>
              </a:rPr>
              <a:t>Бизнес шинжилгээний мэдлэгийн хүрээнд:</a:t>
            </a:r>
            <a:endParaRPr lang="mn-MN" sz="1200" b="0" i="0" kern="1200" dirty="0">
              <a:solidFill>
                <a:schemeClr val="tx1"/>
              </a:solidFill>
              <a:effectLst/>
              <a:latin typeface="+mn-lt"/>
              <a:ea typeface="+mn-ea"/>
              <a:cs typeface="+mn-cs"/>
            </a:endParaRPr>
          </a:p>
          <a:p>
            <a:pPr lvl="1"/>
            <a:r>
              <a:rPr lang="mn-MN" sz="1200" b="1" i="0" kern="1200" dirty="0">
                <a:solidFill>
                  <a:schemeClr val="tx1"/>
                </a:solidFill>
                <a:effectLst/>
                <a:latin typeface="+mn-lt"/>
                <a:ea typeface="+mn-ea"/>
                <a:cs typeface="+mn-cs"/>
              </a:rPr>
              <a:t>Стратегийн шинжилгээний үед:</a:t>
            </a:r>
            <a:r>
              <a:rPr lang="mn-MN" sz="1200" b="0" i="0" kern="1200" dirty="0">
                <a:solidFill>
                  <a:schemeClr val="tx1"/>
                </a:solidFill>
                <a:effectLst/>
                <a:latin typeface="+mn-lt"/>
                <a:ea typeface="+mn-ea"/>
                <a:cs typeface="+mn-cs"/>
              </a:rPr>
              <a:t> Өөрчлөлтийн стратегийг боловсруулахдаа шийдлийн цар хүрээг (</a:t>
            </a:r>
            <a:r>
              <a:rPr lang="en-US" sz="1200" b="0" i="0" kern="1200" dirty="0">
                <a:solidFill>
                  <a:schemeClr val="tx1"/>
                </a:solidFill>
                <a:effectLst/>
                <a:latin typeface="+mn-lt"/>
                <a:ea typeface="+mn-ea"/>
                <a:cs typeface="+mn-cs"/>
              </a:rPr>
              <a:t>solution scope) </a:t>
            </a:r>
            <a:r>
              <a:rPr lang="mn-MN" sz="1200" b="0" i="0" kern="1200" dirty="0">
                <a:solidFill>
                  <a:schemeClr val="tx1"/>
                </a:solidFill>
                <a:effectLst/>
                <a:latin typeface="+mn-lt"/>
                <a:ea typeface="+mn-ea"/>
                <a:cs typeface="+mn-cs"/>
              </a:rPr>
              <a:t>тодорхойлж, хил хязгаарыг тогтоодог.</a:t>
            </a:r>
          </a:p>
          <a:p>
            <a:pPr lvl="1"/>
            <a:r>
              <a:rPr lang="mn-MN" sz="1200" b="1" i="0" kern="1200" dirty="0">
                <a:solidFill>
                  <a:schemeClr val="tx1"/>
                </a:solidFill>
                <a:effectLst/>
                <a:latin typeface="+mn-lt"/>
                <a:ea typeface="+mn-ea"/>
                <a:cs typeface="+mn-cs"/>
              </a:rPr>
              <a:t>Шаардлагын шинжилгээ ба дизайны тодорхойлолтын үед:</a:t>
            </a:r>
            <a:r>
              <a:rPr lang="mn-MN" sz="1200" b="0" i="0" kern="1200" dirty="0">
                <a:solidFill>
                  <a:schemeClr val="tx1"/>
                </a:solidFill>
                <a:effectLst/>
                <a:latin typeface="+mn-lt"/>
                <a:ea typeface="+mn-ea"/>
                <a:cs typeface="+mn-cs"/>
              </a:rPr>
              <a:t> Хэрэгцээг хангах боломжит шийдлийн хувилбаруудыг (</a:t>
            </a:r>
            <a:r>
              <a:rPr lang="en-US" sz="1200" b="0" i="0" kern="1200" dirty="0">
                <a:solidFill>
                  <a:schemeClr val="tx1"/>
                </a:solidFill>
                <a:effectLst/>
                <a:latin typeface="+mn-lt"/>
                <a:ea typeface="+mn-ea"/>
                <a:cs typeface="+mn-cs"/>
              </a:rPr>
              <a:t>solution options) </a:t>
            </a:r>
            <a:r>
              <a:rPr lang="mn-MN" sz="1200" b="0" i="0" kern="1200" dirty="0">
                <a:solidFill>
                  <a:schemeClr val="tx1"/>
                </a:solidFill>
                <a:effectLst/>
                <a:latin typeface="+mn-lt"/>
                <a:ea typeface="+mn-ea"/>
                <a:cs typeface="+mn-cs"/>
              </a:rPr>
              <a:t>тодорхойлж, хамгийн их үнэ цэнэ авчрах хувилбарыг сонгон санал болгодог.</a:t>
            </a:r>
          </a:p>
          <a:p>
            <a:pPr lvl="1"/>
            <a:r>
              <a:rPr lang="mn-MN" sz="1200" b="1" i="0" kern="1200" dirty="0">
                <a:solidFill>
                  <a:schemeClr val="tx1"/>
                </a:solidFill>
                <a:effectLst/>
                <a:latin typeface="+mn-lt"/>
                <a:ea typeface="+mn-ea"/>
                <a:cs typeface="+mn-cs"/>
              </a:rPr>
              <a:t>Шийдлийн үнэлгээний үед:</a:t>
            </a:r>
            <a:r>
              <a:rPr lang="mn-MN" sz="1200" b="0" i="0" kern="1200" dirty="0">
                <a:solidFill>
                  <a:schemeClr val="tx1"/>
                </a:solidFill>
                <a:effectLst/>
                <a:latin typeface="+mn-lt"/>
                <a:ea typeface="+mn-ea"/>
                <a:cs typeface="+mn-cs"/>
              </a:rPr>
              <a:t> Хэрэгжсэн шийдэл эсвэл түүний бүрэлдэхүүн хэсэг нь хэрэгцээг хэрхэн хангаж байгааг үнэлж, яагаад төлөвлөсөн үнэ цэнийг өгч чадахгүй байгаа шалтгаан буюу хязгаарлалтуудыг шинжилдэг.</a:t>
            </a:r>
          </a:p>
          <a:p>
            <a:r>
              <a:rPr lang="mn-MN" sz="1200" b="1" i="0" kern="1200" dirty="0">
                <a:solidFill>
                  <a:schemeClr val="tx1"/>
                </a:solidFill>
                <a:effectLst/>
                <a:latin typeface="+mn-lt"/>
                <a:ea typeface="+mn-ea"/>
                <a:cs typeface="+mn-cs"/>
              </a:rPr>
              <a:t>Харилцан хамаарал:</a:t>
            </a:r>
            <a:r>
              <a:rPr lang="mn-MN" sz="1200" b="0" i="0" kern="1200" dirty="0">
                <a:solidFill>
                  <a:schemeClr val="tx1"/>
                </a:solidFill>
                <a:effectLst/>
                <a:latin typeface="+mn-lt"/>
                <a:ea typeface="+mn-ea"/>
                <a:cs typeface="+mn-cs"/>
              </a:rPr>
              <a:t> Шийдэл нь </a:t>
            </a:r>
            <a:r>
              <a:rPr lang="en-US" sz="1200" b="0" i="0" kern="1200" dirty="0">
                <a:solidFill>
                  <a:schemeClr val="tx1"/>
                </a:solidFill>
                <a:effectLst/>
                <a:latin typeface="+mn-lt"/>
                <a:ea typeface="+mn-ea"/>
                <a:cs typeface="+mn-cs"/>
              </a:rPr>
              <a:t>BACCM™-</a:t>
            </a:r>
            <a:r>
              <a:rPr lang="mn-MN" sz="1200" b="0" i="0" kern="1200" dirty="0">
                <a:solidFill>
                  <a:schemeClr val="tx1"/>
                </a:solidFill>
                <a:effectLst/>
                <a:latin typeface="+mn-lt"/>
                <a:ea typeface="+mn-ea"/>
                <a:cs typeface="+mn-cs"/>
              </a:rPr>
              <a:t>ийн бусад таван ойлголтоор (Өөрчлөлт, Хэрэгцээ, Оролцогч тал, Үнэ цэн, Нөхцөл байдал) тодорхойлогддог бөгөөд эдгээр нь бүгд адил ач холбогдолтой. Хэрэв эдгээр таван хүчин зүйлийн аль нэг нь өөрчлөгдвөл шийдлийг дахин үнэлэх шаардлагатай болдог.</a:t>
            </a:r>
          </a:p>
          <a:p>
            <a:endParaRPr lang="en-US" dirty="0"/>
          </a:p>
        </p:txBody>
      </p:sp>
      <p:sp>
        <p:nvSpPr>
          <p:cNvPr id="4" name="Slide Number Placeholder 3"/>
          <p:cNvSpPr>
            <a:spLocks noGrp="1"/>
          </p:cNvSpPr>
          <p:nvPr>
            <p:ph type="sldNum" sz="quarter" idx="5"/>
          </p:nvPr>
        </p:nvSpPr>
        <p:spPr/>
        <p:txBody>
          <a:bodyPr/>
          <a:lstStyle/>
          <a:p>
            <a:fld id="{57F45778-65E1-4A1B-B40A-CB386A9BF102}" type="slidenum">
              <a:rPr lang="en-US" smtClean="0"/>
              <a:t>27</a:t>
            </a:fld>
            <a:endParaRPr lang="en-US"/>
          </a:p>
        </p:txBody>
      </p:sp>
    </p:spTree>
    <p:extLst>
      <p:ext uri="{BB962C8B-B14F-4D97-AF65-F5344CB8AC3E}">
        <p14:creationId xmlns:p14="http://schemas.microsoft.com/office/powerpoint/2010/main" val="203362471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mn-MN" dirty="0">
                <a:effectLst/>
              </a:rPr>
              <a:t>Бизнесийн үнэ цэнийг тодорхойлох үндсэн зарчим:</a:t>
            </a:r>
          </a:p>
          <a:p>
            <a:r>
              <a:rPr lang="mn-MN" sz="1200" b="1" i="0" kern="1200" dirty="0">
                <a:solidFill>
                  <a:schemeClr val="tx1"/>
                </a:solidFill>
                <a:effectLst/>
                <a:latin typeface="+mn-lt"/>
                <a:ea typeface="+mn-ea"/>
                <a:cs typeface="+mn-cs"/>
              </a:rPr>
              <a:t>Томьёолол:</a:t>
            </a:r>
            <a:r>
              <a:rPr lang="mn-MN" sz="1200" b="0" i="0" kern="1200" dirty="0">
                <a:solidFill>
                  <a:schemeClr val="tx1"/>
                </a:solidFill>
                <a:effectLst/>
                <a:latin typeface="+mn-lt"/>
                <a:ea typeface="+mn-ea"/>
                <a:cs typeface="+mn-cs"/>
              </a:rPr>
              <a:t> Бизнесийн үнэ цэн нь шийдлээс хүртэх </a:t>
            </a:r>
            <a:r>
              <a:rPr lang="mn-MN" sz="1200" b="1" i="0" kern="1200" dirty="0">
                <a:solidFill>
                  <a:schemeClr val="tx1"/>
                </a:solidFill>
                <a:effectLst/>
                <a:latin typeface="+mn-lt"/>
                <a:ea typeface="+mn-ea"/>
                <a:cs typeface="+mn-cs"/>
              </a:rPr>
              <a:t>ашиг тусаас зардлыг хассантай</a:t>
            </a:r>
            <a:r>
              <a:rPr lang="mn-MN" sz="1200" b="0" i="0" kern="1200" dirty="0">
                <a:solidFill>
                  <a:schemeClr val="tx1"/>
                </a:solidFill>
                <a:effectLst/>
                <a:latin typeface="+mn-lt"/>
                <a:ea typeface="+mn-ea"/>
                <a:cs typeface="+mn-cs"/>
              </a:rPr>
              <a:t> тэнцүү байна (Бизнесийнүнэцэн=Ашиг−Зардал).</a:t>
            </a:r>
          </a:p>
          <a:p>
            <a:r>
              <a:rPr lang="mn-MN" sz="1200" b="1" i="0" kern="1200" dirty="0">
                <a:solidFill>
                  <a:schemeClr val="tx1"/>
                </a:solidFill>
                <a:effectLst/>
                <a:latin typeface="+mn-lt"/>
                <a:ea typeface="+mn-ea"/>
                <a:cs typeface="+mn-cs"/>
              </a:rPr>
              <a:t>Эрсдэлийн нөлөө:</a:t>
            </a:r>
            <a:r>
              <a:rPr lang="mn-MN" sz="1200" b="0" i="0" kern="1200" dirty="0">
                <a:solidFill>
                  <a:schemeClr val="tx1"/>
                </a:solidFill>
                <a:effectLst/>
                <a:latin typeface="+mn-lt"/>
                <a:ea typeface="+mn-ea"/>
                <a:cs typeface="+mn-cs"/>
              </a:rPr>
              <a:t> Эрсдэл нь өөрчлөлт, шийдэл эсвэл байгууллагын үнэ цэнэд тодорхойгүй байдал үүсгэж, сөрөг нөлөө үзүүлж болзошгүй хүчин зүйл юм.</a:t>
            </a:r>
          </a:p>
          <a:p>
            <a:r>
              <a:rPr lang="mn-MN" sz="1200" b="1" i="0" kern="1200" dirty="0">
                <a:solidFill>
                  <a:schemeClr val="tx1"/>
                </a:solidFill>
                <a:effectLst/>
                <a:latin typeface="+mn-lt"/>
                <a:ea typeface="+mn-ea"/>
                <a:cs typeface="+mn-cs"/>
              </a:rPr>
              <a:t>Нөхцөл байдлын хамаарал:</a:t>
            </a:r>
            <a:r>
              <a:rPr lang="mn-MN" sz="1200" b="0" i="0" kern="1200" dirty="0">
                <a:solidFill>
                  <a:schemeClr val="tx1"/>
                </a:solidFill>
                <a:effectLst/>
                <a:latin typeface="+mn-lt"/>
                <a:ea typeface="+mn-ea"/>
                <a:cs typeface="+mn-cs"/>
              </a:rPr>
              <a:t> Үнэ цэн нь тухайн нөхцөл байдлаас шууд хамаардаг. Хэрэв нөхцөл байдал өөрчлөгдвөл (жишээ нь: шинэ хууль дүрэм гарах, өрсөлдөөн нэмэгдэх) тухайн шийдэл </a:t>
            </a:r>
            <a:r>
              <a:rPr lang="mn-MN" sz="1200" b="1" i="0" kern="1200" dirty="0">
                <a:solidFill>
                  <a:schemeClr val="tx1"/>
                </a:solidFill>
                <a:effectLst/>
                <a:latin typeface="+mn-lt"/>
                <a:ea typeface="+mn-ea"/>
                <a:cs typeface="+mn-cs"/>
              </a:rPr>
              <a:t>үнэ цэнээ алдах</a:t>
            </a:r>
            <a:r>
              <a:rPr lang="mn-MN" sz="1200" b="0" i="0" kern="1200" dirty="0">
                <a:solidFill>
                  <a:schemeClr val="tx1"/>
                </a:solidFill>
                <a:effectLst/>
                <a:latin typeface="+mn-lt"/>
                <a:ea typeface="+mn-ea"/>
                <a:cs typeface="+mn-cs"/>
              </a:rPr>
              <a:t> эрсдэлтэй.</a:t>
            </a:r>
          </a:p>
          <a:p>
            <a:r>
              <a:rPr lang="mn-MN" dirty="0">
                <a:effectLst/>
              </a:rPr>
              <a:t>Бизнес шинжээчийн үүрэг нь аливаа өөрчлөлтийн стратегийг боловсруулахдаа тухайн шийдэл оролцогч талуудад хангалттай үнэ цэн авчирч чадах эсэхийг шинжлэх, боломжит хувилбаруудаас </a:t>
            </a:r>
            <a:r>
              <a:rPr lang="mn-MN" b="1" dirty="0">
                <a:effectLst/>
              </a:rPr>
              <a:t>хамгийн их үнэ цэнэтэйг нь сонгон санал болгох</a:t>
            </a:r>
            <a:r>
              <a:rPr lang="mn-MN" dirty="0">
                <a:effectLst/>
              </a:rPr>
              <a:t> явдал юм. Шийдлийг хэрэгжүүлсний дараа шинжээч нь бодит үнэ цэн (</a:t>
            </a:r>
            <a:r>
              <a:rPr lang="en-US" dirty="0">
                <a:effectLst/>
              </a:rPr>
              <a:t>actual value) </a:t>
            </a:r>
            <a:r>
              <a:rPr lang="mn-MN" dirty="0">
                <a:effectLst/>
              </a:rPr>
              <a:t>хүрсэн эсэхийг үнэлж, үнэ цэнийг бүрэн хүртэхэд саад болж буй хязгаарлалтуудыг арилгах зөвлөмж гаргадаг.</a:t>
            </a:r>
          </a:p>
          <a:p>
            <a:endParaRPr lang="en-US" dirty="0"/>
          </a:p>
        </p:txBody>
      </p:sp>
      <p:sp>
        <p:nvSpPr>
          <p:cNvPr id="4" name="Slide Number Placeholder 3"/>
          <p:cNvSpPr>
            <a:spLocks noGrp="1"/>
          </p:cNvSpPr>
          <p:nvPr>
            <p:ph type="sldNum" sz="quarter" idx="5"/>
          </p:nvPr>
        </p:nvSpPr>
        <p:spPr/>
        <p:txBody>
          <a:bodyPr/>
          <a:lstStyle/>
          <a:p>
            <a:fld id="{57F45778-65E1-4A1B-B40A-CB386A9BF102}" type="slidenum">
              <a:rPr lang="en-US" smtClean="0"/>
              <a:t>28</a:t>
            </a:fld>
            <a:endParaRPr lang="en-US"/>
          </a:p>
        </p:txBody>
      </p:sp>
    </p:spTree>
    <p:extLst>
      <p:ext uri="{BB962C8B-B14F-4D97-AF65-F5344CB8AC3E}">
        <p14:creationId xmlns:p14="http://schemas.microsoft.com/office/powerpoint/2010/main" val="278828562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mn-MN" dirty="0">
                <a:effectLst/>
              </a:rPr>
              <a:t>3. Өөрчлөлтийг хүргэх ба удирдах</a:t>
            </a:r>
          </a:p>
          <a:p>
            <a:r>
              <a:rPr lang="mn-MN" dirty="0">
                <a:effectLst/>
              </a:rPr>
              <a:t>Бизнес шинжээч нь өөрчлөлтийг төлөвлөхөөс эхлээд үр ашгийг хүртэх хүртэлх бүх шатанд оролцдог:</a:t>
            </a:r>
          </a:p>
          <a:p>
            <a:r>
              <a:rPr lang="mn-MN" sz="1200" b="1" i="0" kern="1200" dirty="0">
                <a:solidFill>
                  <a:schemeClr val="tx1"/>
                </a:solidFill>
                <a:effectLst/>
                <a:latin typeface="+mn-lt"/>
                <a:ea typeface="+mn-ea"/>
                <a:cs typeface="+mn-cs"/>
              </a:rPr>
              <a:t>Өөрчлөлтийн хэрэгцээг тодорхойлох:</a:t>
            </a:r>
            <a:r>
              <a:rPr lang="mn-MN" sz="1200" b="0" i="0" kern="1200" dirty="0">
                <a:solidFill>
                  <a:schemeClr val="tx1"/>
                </a:solidFill>
                <a:effectLst/>
                <a:latin typeface="+mn-lt"/>
                <a:ea typeface="+mn-ea"/>
                <a:cs typeface="+mn-cs"/>
              </a:rPr>
              <a:t> Асуудлын үндсэн шалтгааныг олж тогтоох.</a:t>
            </a:r>
          </a:p>
          <a:p>
            <a:r>
              <a:rPr lang="mn-MN" sz="1200" b="1" i="0" kern="1200" dirty="0">
                <a:solidFill>
                  <a:schemeClr val="tx1"/>
                </a:solidFill>
                <a:effectLst/>
                <a:latin typeface="+mn-lt"/>
                <a:ea typeface="+mn-ea"/>
                <a:cs typeface="+mn-cs"/>
              </a:rPr>
              <a:t>Шийдлийн сонголтуудыг үнэлэх:</a:t>
            </a:r>
            <a:r>
              <a:rPr lang="mn-MN" sz="1200" b="0" i="0" kern="1200" dirty="0">
                <a:solidFill>
                  <a:schemeClr val="tx1"/>
                </a:solidFill>
                <a:effectLst/>
                <a:latin typeface="+mn-lt"/>
                <a:ea typeface="+mn-ea"/>
                <a:cs typeface="+mn-cs"/>
              </a:rPr>
              <a:t> Техник, бизнес болон санхүүгийн хувьд боломжтой хувилбаруудыг боловсруулах.</a:t>
            </a:r>
          </a:p>
          <a:p>
            <a:r>
              <a:rPr lang="mn-MN" sz="1200" b="1" i="0" kern="1200" dirty="0">
                <a:solidFill>
                  <a:schemeClr val="tx1"/>
                </a:solidFill>
                <a:effectLst/>
                <a:latin typeface="+mn-lt"/>
                <a:ea typeface="+mn-ea"/>
                <a:cs typeface="+mn-cs"/>
              </a:rPr>
              <a:t>Өөрчлөлтийн хяналт (</a:t>
            </a:r>
            <a:r>
              <a:rPr lang="en-US" sz="1200" b="1" i="0" kern="1200" dirty="0">
                <a:solidFill>
                  <a:schemeClr val="tx1"/>
                </a:solidFill>
                <a:effectLst/>
                <a:latin typeface="+mn-lt"/>
                <a:ea typeface="+mn-ea"/>
                <a:cs typeface="+mn-cs"/>
              </a:rPr>
              <a:t>Change Control):</a:t>
            </a:r>
            <a:r>
              <a:rPr lang="en-US" sz="1200" b="0" i="0" kern="1200" dirty="0">
                <a:solidFill>
                  <a:schemeClr val="tx1"/>
                </a:solidFill>
                <a:effectLst/>
                <a:latin typeface="+mn-lt"/>
                <a:ea typeface="+mn-ea"/>
                <a:cs typeface="+mn-cs"/>
              </a:rPr>
              <a:t> </a:t>
            </a:r>
            <a:r>
              <a:rPr lang="mn-MN" sz="1200" b="0" i="0" kern="1200" dirty="0">
                <a:solidFill>
                  <a:schemeClr val="tx1"/>
                </a:solidFill>
                <a:effectLst/>
                <a:latin typeface="+mn-lt"/>
                <a:ea typeface="+mn-ea"/>
                <a:cs typeface="+mn-cs"/>
              </a:rPr>
              <a:t>Шаардлагад орж буй өөрчлөлтүүдийг эмх цэгцтэй удирдах, нөлөөллийн шинжилгээ хийх (</a:t>
            </a:r>
            <a:r>
              <a:rPr lang="en-US" sz="1200" b="0" i="0" kern="1200" dirty="0">
                <a:solidFill>
                  <a:schemeClr val="tx1"/>
                </a:solidFill>
                <a:effectLst/>
                <a:latin typeface="+mn-lt"/>
                <a:ea typeface="+mn-ea"/>
                <a:cs typeface="+mn-cs"/>
              </a:rPr>
              <a:t>Impact Analysis).</a:t>
            </a:r>
          </a:p>
          <a:p>
            <a:r>
              <a:rPr lang="mn-MN" sz="1200" b="1" i="0" kern="1200" dirty="0">
                <a:solidFill>
                  <a:schemeClr val="tx1"/>
                </a:solidFill>
                <a:effectLst/>
                <a:latin typeface="+mn-lt"/>
                <a:ea typeface="+mn-ea"/>
                <a:cs typeface="+mn-cs"/>
              </a:rPr>
              <a:t>Өөрчлөлтийн мөчлөг:</a:t>
            </a:r>
            <a:r>
              <a:rPr lang="mn-MN" sz="1200" b="0" i="0" kern="1200" dirty="0">
                <a:solidFill>
                  <a:schemeClr val="tx1"/>
                </a:solidFill>
                <a:effectLst/>
                <a:latin typeface="+mn-lt"/>
                <a:ea typeface="+mn-ea"/>
                <a:cs typeface="+mn-cs"/>
              </a:rPr>
              <a:t> Өөрчлөлт нь Зохицол (</a:t>
            </a:r>
            <a:r>
              <a:rPr lang="en-US" sz="1200" b="0" i="0" kern="1200" dirty="0">
                <a:solidFill>
                  <a:schemeClr val="tx1"/>
                </a:solidFill>
                <a:effectLst/>
                <a:latin typeface="+mn-lt"/>
                <a:ea typeface="+mn-ea"/>
                <a:cs typeface="+mn-cs"/>
              </a:rPr>
              <a:t>Alignment), </a:t>
            </a:r>
            <a:r>
              <a:rPr lang="mn-MN" sz="1200" b="0" i="0" kern="1200" dirty="0">
                <a:solidFill>
                  <a:schemeClr val="tx1"/>
                </a:solidFill>
                <a:effectLst/>
                <a:latin typeface="+mn-lt"/>
                <a:ea typeface="+mn-ea"/>
                <a:cs typeface="+mn-cs"/>
              </a:rPr>
              <a:t>Тодорхойлолт (</a:t>
            </a:r>
            <a:r>
              <a:rPr lang="en-US" sz="1200" b="0" i="0" kern="1200" dirty="0">
                <a:solidFill>
                  <a:schemeClr val="tx1"/>
                </a:solidFill>
                <a:effectLst/>
                <a:latin typeface="+mn-lt"/>
                <a:ea typeface="+mn-ea"/>
                <a:cs typeface="+mn-cs"/>
              </a:rPr>
              <a:t>Definition), </a:t>
            </a:r>
            <a:r>
              <a:rPr lang="mn-MN" sz="1200" b="0" i="0" kern="1200" dirty="0">
                <a:solidFill>
                  <a:schemeClr val="tx1"/>
                </a:solidFill>
                <a:effectLst/>
                <a:latin typeface="+mn-lt"/>
                <a:ea typeface="+mn-ea"/>
                <a:cs typeface="+mn-cs"/>
              </a:rPr>
              <a:t>Загвар (</a:t>
            </a:r>
            <a:r>
              <a:rPr lang="en-US" sz="1200" b="0" i="0" kern="1200" dirty="0">
                <a:solidFill>
                  <a:schemeClr val="tx1"/>
                </a:solidFill>
                <a:effectLst/>
                <a:latin typeface="+mn-lt"/>
                <a:ea typeface="+mn-ea"/>
                <a:cs typeface="+mn-cs"/>
              </a:rPr>
              <a:t>Design), </a:t>
            </a:r>
            <a:r>
              <a:rPr lang="mn-MN" sz="1200" b="0" i="0" kern="1200" dirty="0">
                <a:solidFill>
                  <a:schemeClr val="tx1"/>
                </a:solidFill>
                <a:effectLst/>
                <a:latin typeface="+mn-lt"/>
                <a:ea typeface="+mn-ea"/>
                <a:cs typeface="+mn-cs"/>
              </a:rPr>
              <a:t>Хэрэгжүүлэлт (</a:t>
            </a:r>
            <a:r>
              <a:rPr lang="en-US" sz="1200" b="0" i="0" kern="1200" dirty="0">
                <a:solidFill>
                  <a:schemeClr val="tx1"/>
                </a:solidFill>
                <a:effectLst/>
                <a:latin typeface="+mn-lt"/>
                <a:ea typeface="+mn-ea"/>
                <a:cs typeface="+mn-cs"/>
              </a:rPr>
              <a:t>Implementation), </a:t>
            </a:r>
            <a:r>
              <a:rPr lang="mn-MN" sz="1200" b="0" i="0" kern="1200" dirty="0">
                <a:solidFill>
                  <a:schemeClr val="tx1"/>
                </a:solidFill>
                <a:effectLst/>
                <a:latin typeface="+mn-lt"/>
                <a:ea typeface="+mn-ea"/>
                <a:cs typeface="+mn-cs"/>
              </a:rPr>
              <a:t>Үр ашиг хүртэх (</a:t>
            </a:r>
            <a:r>
              <a:rPr lang="en-US" sz="1200" b="0" i="0" kern="1200" dirty="0" err="1">
                <a:solidFill>
                  <a:schemeClr val="tx1"/>
                </a:solidFill>
                <a:effectLst/>
                <a:latin typeface="+mn-lt"/>
                <a:ea typeface="+mn-ea"/>
                <a:cs typeface="+mn-cs"/>
              </a:rPr>
              <a:t>Realisation</a:t>
            </a:r>
            <a:r>
              <a:rPr lang="en-US" sz="1200" b="0" i="0" kern="1200" dirty="0">
                <a:solidFill>
                  <a:schemeClr val="tx1"/>
                </a:solidFill>
                <a:effectLst/>
                <a:latin typeface="+mn-lt"/>
                <a:ea typeface="+mn-ea"/>
                <a:cs typeface="+mn-cs"/>
              </a:rPr>
              <a:t>) </a:t>
            </a:r>
            <a:r>
              <a:rPr lang="mn-MN" sz="1200" b="0" i="0" kern="1200" dirty="0">
                <a:solidFill>
                  <a:schemeClr val="tx1"/>
                </a:solidFill>
                <a:effectLst/>
                <a:latin typeface="+mn-lt"/>
                <a:ea typeface="+mn-ea"/>
                <a:cs typeface="+mn-cs"/>
              </a:rPr>
              <a:t>гэсэн үе шатуудыг дамждаг.</a:t>
            </a:r>
          </a:p>
          <a:p>
            <a:r>
              <a:rPr lang="mn-MN" dirty="0">
                <a:effectLst/>
              </a:rPr>
              <a:t>Товчхондоо, өөрчлөлт нь байгууллагын стратегийн зорилтод нийцсэн, оролцогч талуудад </a:t>
            </a:r>
            <a:r>
              <a:rPr lang="mn-MN" b="1" dirty="0">
                <a:effectLst/>
              </a:rPr>
              <a:t>бодит үнэ цэн</a:t>
            </a:r>
            <a:r>
              <a:rPr lang="mn-MN" dirty="0">
                <a:effectLst/>
              </a:rPr>
              <a:t> (</a:t>
            </a:r>
            <a:r>
              <a:rPr lang="en-US" dirty="0">
                <a:effectLst/>
              </a:rPr>
              <a:t>Value) </a:t>
            </a:r>
            <a:r>
              <a:rPr lang="mn-MN" dirty="0">
                <a:effectLst/>
              </a:rPr>
              <a:t>авчрахуйц, нөхцөл байдалдаа (</a:t>
            </a:r>
            <a:r>
              <a:rPr lang="en-US" dirty="0">
                <a:effectLst/>
              </a:rPr>
              <a:t>Context) </a:t>
            </a:r>
            <a:r>
              <a:rPr lang="mn-MN" dirty="0">
                <a:effectLst/>
              </a:rPr>
              <a:t>тохирсон байх ёстой.</a:t>
            </a:r>
          </a:p>
          <a:p>
            <a:endParaRPr lang="en-US" dirty="0"/>
          </a:p>
        </p:txBody>
      </p:sp>
      <p:sp>
        <p:nvSpPr>
          <p:cNvPr id="4" name="Slide Number Placeholder 3"/>
          <p:cNvSpPr>
            <a:spLocks noGrp="1"/>
          </p:cNvSpPr>
          <p:nvPr>
            <p:ph type="sldNum" sz="quarter" idx="5"/>
          </p:nvPr>
        </p:nvSpPr>
        <p:spPr/>
        <p:txBody>
          <a:bodyPr/>
          <a:lstStyle/>
          <a:p>
            <a:fld id="{57F45778-65E1-4A1B-B40A-CB386A9BF102}" type="slidenum">
              <a:rPr lang="en-US" smtClean="0"/>
              <a:t>29</a:t>
            </a:fld>
            <a:endParaRPr lang="en-US"/>
          </a:p>
        </p:txBody>
      </p:sp>
    </p:spTree>
    <p:extLst>
      <p:ext uri="{BB962C8B-B14F-4D97-AF65-F5344CB8AC3E}">
        <p14:creationId xmlns:p14="http://schemas.microsoft.com/office/powerpoint/2010/main" val="72607947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and Content" type="obj">
  <p:cSld name="Title and Content">
    <p:spTree>
      <p:nvGrpSpPr>
        <p:cNvPr id="1" name="Shape 15"/>
        <p:cNvGrpSpPr/>
        <p:nvPr/>
      </p:nvGrpSpPr>
      <p:grpSpPr>
        <a:xfrm>
          <a:off x="0" y="0"/>
          <a:ext cx="0" cy="0"/>
          <a:chOff x="0" y="0"/>
          <a:chExt cx="0" cy="0"/>
        </a:xfrm>
      </p:grpSpPr>
      <p:sp>
        <p:nvSpPr>
          <p:cNvPr id="17" name="Google Shape;17;p2"/>
          <p:cNvSpPr txBox="1">
            <a:spLocks noGrp="1"/>
          </p:cNvSpPr>
          <p:nvPr>
            <p:ph type="body" idx="1"/>
          </p:nvPr>
        </p:nvSpPr>
        <p:spPr>
          <a:xfrm>
            <a:off x="838199" y="1216908"/>
            <a:ext cx="10870245" cy="4960055"/>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atin typeface="+mj-lt"/>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pPr lvl="0"/>
            <a:r>
              <a:rPr lang="en-US"/>
              <a:t>Click to edit Master text styles</a:t>
            </a:r>
          </a:p>
        </p:txBody>
      </p:sp>
      <p:sp>
        <p:nvSpPr>
          <p:cNvPr id="18" name="Google Shape;18;p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fld id="{851ABB46-29AC-4E3B-B835-C6B2DEF747DE}" type="datetime1">
              <a:rPr lang="en-US" smtClean="0"/>
              <a:t>3/18/2026</a:t>
            </a:fld>
            <a:endParaRPr lang="en-US"/>
          </a:p>
        </p:txBody>
      </p:sp>
      <p:sp>
        <p:nvSpPr>
          <p:cNvPr id="19" name="Google Shape;19;p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a:t>Business analysis and process management</a:t>
            </a:r>
            <a:endParaRPr lang="en-US" dirty="0"/>
          </a:p>
        </p:txBody>
      </p:sp>
      <p:sp>
        <p:nvSpPr>
          <p:cNvPr id="20" name="Google Shape;20;p2"/>
          <p:cNvSpPr txBox="1">
            <a:spLocks noGrp="1"/>
          </p:cNvSpPr>
          <p:nvPr>
            <p:ph type="sldNum" idx="12"/>
          </p:nvPr>
        </p:nvSpPr>
        <p:spPr>
          <a:xfrm>
            <a:off x="8610600" y="6356350"/>
            <a:ext cx="3097844"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fld id="{611322DE-3F9E-4261-BC4C-C8DBA52F4786}" type="slidenum">
              <a:rPr lang="en-US" smtClean="0"/>
              <a:t>‹#›</a:t>
            </a:fld>
            <a:endParaRPr lang="en-US"/>
          </a:p>
        </p:txBody>
      </p:sp>
      <p:sp>
        <p:nvSpPr>
          <p:cNvPr id="2" name="Google Shape;105;p15">
            <a:extLst>
              <a:ext uri="{FF2B5EF4-FFF2-40B4-BE49-F238E27FC236}">
                <a16:creationId xmlns:a16="http://schemas.microsoft.com/office/drawing/2014/main" id="{0F7C3998-0E25-0598-4A91-2C52EF38F77B}"/>
              </a:ext>
            </a:extLst>
          </p:cNvPr>
          <p:cNvSpPr/>
          <p:nvPr/>
        </p:nvSpPr>
        <p:spPr>
          <a:xfrm>
            <a:off x="0" y="-51139"/>
            <a:ext cx="12192000" cy="917414"/>
          </a:xfrm>
          <a:prstGeom prst="rect">
            <a:avLst/>
          </a:prstGeom>
          <a:solidFill>
            <a:srgbClr val="0132A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6" name="Google Shape;16;p2"/>
          <p:cNvSpPr txBox="1">
            <a:spLocks noGrp="1"/>
          </p:cNvSpPr>
          <p:nvPr>
            <p:ph type="title"/>
          </p:nvPr>
        </p:nvSpPr>
        <p:spPr>
          <a:xfrm>
            <a:off x="2179435" y="185738"/>
            <a:ext cx="9529010" cy="414120"/>
          </a:xfrm>
          <a:prstGeom prst="rect">
            <a:avLst/>
          </a:prstGeom>
          <a:noFill/>
          <a:ln>
            <a:noFill/>
          </a:ln>
        </p:spPr>
        <p:txBody>
          <a:bodyPr spcFirstLastPara="1" wrap="square" lIns="91425" tIns="45700" rIns="91425" bIns="45700" anchor="ctr" anchorCtr="0">
            <a:noAutofit/>
          </a:bodyPr>
          <a:lstStyle>
            <a:lvl1pPr lvl="0" algn="l">
              <a:lnSpc>
                <a:spcPct val="90000"/>
              </a:lnSpc>
              <a:spcBef>
                <a:spcPts val="0"/>
              </a:spcBef>
              <a:spcAft>
                <a:spcPts val="0"/>
              </a:spcAft>
              <a:buClr>
                <a:schemeClr val="dk1"/>
              </a:buClr>
              <a:buSzPts val="1800"/>
              <a:buNone/>
              <a:defRPr sz="3600" b="1">
                <a:solidFill>
                  <a:schemeClr val="bg1"/>
                </a:solidFill>
                <a:latin typeface="+mj-lt"/>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a:t>Click to edit Master title style</a:t>
            </a:r>
            <a:endParaRPr dirty="0"/>
          </a:p>
        </p:txBody>
      </p:sp>
    </p:spTree>
    <p:extLst>
      <p:ext uri="{BB962C8B-B14F-4D97-AF65-F5344CB8AC3E}">
        <p14:creationId xmlns:p14="http://schemas.microsoft.com/office/powerpoint/2010/main" val="276245941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 header">
    <p:spTree>
      <p:nvGrpSpPr>
        <p:cNvPr id="1" name="Shape 25"/>
        <p:cNvGrpSpPr/>
        <p:nvPr/>
      </p:nvGrpSpPr>
      <p:grpSpPr>
        <a:xfrm>
          <a:off x="0" y="0"/>
          <a:ext cx="0" cy="0"/>
          <a:chOff x="0" y="0"/>
          <a:chExt cx="0" cy="0"/>
        </a:xfrm>
      </p:grpSpPr>
      <p:sp>
        <p:nvSpPr>
          <p:cNvPr id="26" name="Google Shape;26;p4"/>
          <p:cNvSpPr txBox="1">
            <a:spLocks noGrp="1"/>
          </p:cNvSpPr>
          <p:nvPr>
            <p:ph type="title"/>
          </p:nvPr>
        </p:nvSpPr>
        <p:spPr>
          <a:xfrm>
            <a:off x="415600" y="2867800"/>
            <a:ext cx="11360800" cy="1122400"/>
          </a:xfrm>
          <a:prstGeom prst="rect">
            <a:avLst/>
          </a:prstGeom>
          <a:noFill/>
          <a:ln>
            <a:noFill/>
          </a:ln>
        </p:spPr>
        <p:txBody>
          <a:bodyPr spcFirstLastPara="1" wrap="square" lIns="91425" tIns="91425" rIns="91425" bIns="91425" anchor="ctr" anchorCtr="0">
            <a:normAutofit/>
          </a:bodyPr>
          <a:lstStyle>
            <a:lvl1pPr lvl="0" algn="ctr">
              <a:lnSpc>
                <a:spcPct val="90000"/>
              </a:lnSpc>
              <a:spcBef>
                <a:spcPts val="0"/>
              </a:spcBef>
              <a:spcAft>
                <a:spcPts val="0"/>
              </a:spcAft>
              <a:buClr>
                <a:schemeClr val="dk1"/>
              </a:buClr>
              <a:buSzPts val="3600"/>
              <a:buFont typeface="Calibri"/>
              <a:buNone/>
              <a:defRPr sz="4800"/>
            </a:lvl1pPr>
            <a:lvl2pPr lvl="1" algn="ctr">
              <a:lnSpc>
                <a:spcPct val="100000"/>
              </a:lnSpc>
              <a:spcBef>
                <a:spcPts val="0"/>
              </a:spcBef>
              <a:spcAft>
                <a:spcPts val="0"/>
              </a:spcAft>
              <a:buSzPts val="3600"/>
              <a:buNone/>
              <a:defRPr sz="4800"/>
            </a:lvl2pPr>
            <a:lvl3pPr lvl="2" algn="ctr">
              <a:lnSpc>
                <a:spcPct val="100000"/>
              </a:lnSpc>
              <a:spcBef>
                <a:spcPts val="0"/>
              </a:spcBef>
              <a:spcAft>
                <a:spcPts val="0"/>
              </a:spcAft>
              <a:buSzPts val="3600"/>
              <a:buNone/>
              <a:defRPr sz="4800"/>
            </a:lvl3pPr>
            <a:lvl4pPr lvl="3" algn="ctr">
              <a:lnSpc>
                <a:spcPct val="100000"/>
              </a:lnSpc>
              <a:spcBef>
                <a:spcPts val="0"/>
              </a:spcBef>
              <a:spcAft>
                <a:spcPts val="0"/>
              </a:spcAft>
              <a:buSzPts val="3600"/>
              <a:buNone/>
              <a:defRPr sz="4800"/>
            </a:lvl4pPr>
            <a:lvl5pPr lvl="4" algn="ctr">
              <a:lnSpc>
                <a:spcPct val="100000"/>
              </a:lnSpc>
              <a:spcBef>
                <a:spcPts val="0"/>
              </a:spcBef>
              <a:spcAft>
                <a:spcPts val="0"/>
              </a:spcAft>
              <a:buSzPts val="3600"/>
              <a:buNone/>
              <a:defRPr sz="4800"/>
            </a:lvl5pPr>
            <a:lvl6pPr lvl="5" algn="ctr">
              <a:lnSpc>
                <a:spcPct val="100000"/>
              </a:lnSpc>
              <a:spcBef>
                <a:spcPts val="0"/>
              </a:spcBef>
              <a:spcAft>
                <a:spcPts val="0"/>
              </a:spcAft>
              <a:buSzPts val="3600"/>
              <a:buNone/>
              <a:defRPr sz="4800"/>
            </a:lvl6pPr>
            <a:lvl7pPr lvl="6" algn="ctr">
              <a:lnSpc>
                <a:spcPct val="100000"/>
              </a:lnSpc>
              <a:spcBef>
                <a:spcPts val="0"/>
              </a:spcBef>
              <a:spcAft>
                <a:spcPts val="0"/>
              </a:spcAft>
              <a:buSzPts val="3600"/>
              <a:buNone/>
              <a:defRPr sz="4800"/>
            </a:lvl7pPr>
            <a:lvl8pPr lvl="7" algn="ctr">
              <a:lnSpc>
                <a:spcPct val="100000"/>
              </a:lnSpc>
              <a:spcBef>
                <a:spcPts val="0"/>
              </a:spcBef>
              <a:spcAft>
                <a:spcPts val="0"/>
              </a:spcAft>
              <a:buSzPts val="3600"/>
              <a:buNone/>
              <a:defRPr sz="4800"/>
            </a:lvl8pPr>
            <a:lvl9pPr lvl="8" algn="ctr">
              <a:lnSpc>
                <a:spcPct val="100000"/>
              </a:lnSpc>
              <a:spcBef>
                <a:spcPts val="0"/>
              </a:spcBef>
              <a:spcAft>
                <a:spcPts val="0"/>
              </a:spcAft>
              <a:buSzPts val="3600"/>
              <a:buNone/>
              <a:defRPr sz="4800"/>
            </a:lvl9pPr>
          </a:lstStyle>
          <a:p>
            <a:r>
              <a:rPr lang="en-US"/>
              <a:t>Click to edit Master title style</a:t>
            </a:r>
            <a:endParaRPr/>
          </a:p>
        </p:txBody>
      </p:sp>
      <p:sp>
        <p:nvSpPr>
          <p:cNvPr id="27" name="Google Shape;27;p4"/>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9pPr>
          </a:lstStyle>
          <a:p>
            <a:fld id="{611322DE-3F9E-4261-BC4C-C8DBA52F4786}" type="slidenum">
              <a:rPr lang="en-US" smtClean="0"/>
              <a:t>‹#›</a:t>
            </a:fld>
            <a:endParaRPr lang="en-US"/>
          </a:p>
        </p:txBody>
      </p:sp>
    </p:spTree>
    <p:extLst>
      <p:ext uri="{BB962C8B-B14F-4D97-AF65-F5344CB8AC3E}">
        <p14:creationId xmlns:p14="http://schemas.microsoft.com/office/powerpoint/2010/main" val="295425500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28"/>
        <p:cNvGrpSpPr/>
        <p:nvPr/>
      </p:nvGrpSpPr>
      <p:grpSpPr>
        <a:xfrm>
          <a:off x="0" y="0"/>
          <a:ext cx="0" cy="0"/>
          <a:chOff x="0" y="0"/>
          <a:chExt cx="0" cy="0"/>
        </a:xfrm>
      </p:grpSpPr>
      <p:sp>
        <p:nvSpPr>
          <p:cNvPr id="30" name="Google Shape;30;p5"/>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r">
              <a:lnSpc>
                <a:spcPct val="90000"/>
              </a:lnSpc>
              <a:spcBef>
                <a:spcPts val="1000"/>
              </a:spcBef>
              <a:spcAft>
                <a:spcPts val="0"/>
              </a:spcAft>
              <a:buClr>
                <a:schemeClr val="dk1"/>
              </a:buClr>
              <a:buSzPts val="2400"/>
              <a:buNone/>
              <a:defRPr sz="2000">
                <a:latin typeface="Montserrat" panose="00000500000000000000" pitchFamily="2" charset="0"/>
              </a:defRPr>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r>
              <a:rPr lang="en-US"/>
              <a:t>Click to edit Master subtitle style</a:t>
            </a:r>
            <a:endParaRPr dirty="0"/>
          </a:p>
        </p:txBody>
      </p:sp>
      <p:sp>
        <p:nvSpPr>
          <p:cNvPr id="31" name="Google Shape;31;p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fld id="{89E49395-ADB6-459C-9C79-8D8B1244597F}" type="datetime1">
              <a:rPr lang="en-US" smtClean="0"/>
              <a:t>3/18/2026</a:t>
            </a:fld>
            <a:endParaRPr lang="en-US"/>
          </a:p>
        </p:txBody>
      </p:sp>
      <p:sp>
        <p:nvSpPr>
          <p:cNvPr id="32" name="Google Shape;32;p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a:t>Business analysis and process management</a:t>
            </a:r>
            <a:endParaRPr lang="en-US" dirty="0"/>
          </a:p>
        </p:txBody>
      </p:sp>
      <p:sp>
        <p:nvSpPr>
          <p:cNvPr id="33" name="Google Shape;33;p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fld id="{611322DE-3F9E-4261-BC4C-C8DBA52F4786}" type="slidenum">
              <a:rPr lang="en-US" smtClean="0"/>
              <a:t>‹#›</a:t>
            </a:fld>
            <a:endParaRPr lang="en-US"/>
          </a:p>
        </p:txBody>
      </p:sp>
      <p:sp>
        <p:nvSpPr>
          <p:cNvPr id="3" name="Google Shape;92;p14">
            <a:extLst>
              <a:ext uri="{FF2B5EF4-FFF2-40B4-BE49-F238E27FC236}">
                <a16:creationId xmlns:a16="http://schemas.microsoft.com/office/drawing/2014/main" id="{1701E78D-1E89-7720-C160-8CCDA67E4251}"/>
              </a:ext>
            </a:extLst>
          </p:cNvPr>
          <p:cNvSpPr/>
          <p:nvPr/>
        </p:nvSpPr>
        <p:spPr>
          <a:xfrm>
            <a:off x="359228" y="413657"/>
            <a:ext cx="11473500" cy="6335400"/>
          </a:xfrm>
          <a:prstGeom prst="rect">
            <a:avLst/>
          </a:prstGeom>
          <a:noFill/>
          <a:ln w="12700" cap="flat" cmpd="sng">
            <a:solidFill>
              <a:srgbClr val="0132A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4" name="Google Shape;93;p14" descr="A picture containing chart&#10;&#10;Description automatically generated">
            <a:extLst>
              <a:ext uri="{FF2B5EF4-FFF2-40B4-BE49-F238E27FC236}">
                <a16:creationId xmlns:a16="http://schemas.microsoft.com/office/drawing/2014/main" id="{F143D8D6-5FAA-DA1F-5886-74F658BD7EB1}"/>
              </a:ext>
            </a:extLst>
          </p:cNvPr>
          <p:cNvPicPr preferRelativeResize="0"/>
          <p:nvPr/>
        </p:nvPicPr>
        <p:blipFill rotWithShape="1">
          <a:blip r:embed="rId2">
            <a:alphaModFix/>
          </a:blip>
          <a:srcRect/>
          <a:stretch/>
        </p:blipFill>
        <p:spPr>
          <a:xfrm>
            <a:off x="-259720" y="5106642"/>
            <a:ext cx="3008382" cy="1950724"/>
          </a:xfrm>
          <a:prstGeom prst="rect">
            <a:avLst/>
          </a:prstGeom>
          <a:noFill/>
          <a:ln>
            <a:noFill/>
          </a:ln>
        </p:spPr>
      </p:pic>
      <p:sp>
        <p:nvSpPr>
          <p:cNvPr id="5" name="Google Shape;94;p14">
            <a:extLst>
              <a:ext uri="{FF2B5EF4-FFF2-40B4-BE49-F238E27FC236}">
                <a16:creationId xmlns:a16="http://schemas.microsoft.com/office/drawing/2014/main" id="{6070D658-871E-6117-9690-E779B1C80DBB}"/>
              </a:ext>
            </a:extLst>
          </p:cNvPr>
          <p:cNvSpPr/>
          <p:nvPr/>
        </p:nvSpPr>
        <p:spPr>
          <a:xfrm>
            <a:off x="821531" y="2758283"/>
            <a:ext cx="11011238" cy="843754"/>
          </a:xfrm>
          <a:prstGeom prst="rect">
            <a:avLst/>
          </a:prstGeom>
          <a:solidFill>
            <a:srgbClr val="0132A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dirty="0">
              <a:solidFill>
                <a:schemeClr val="lt1"/>
              </a:solidFill>
              <a:latin typeface="Calibri"/>
              <a:ea typeface="Calibri"/>
              <a:cs typeface="Calibri"/>
              <a:sym typeface="Calibri"/>
            </a:endParaRPr>
          </a:p>
        </p:txBody>
      </p:sp>
      <p:sp>
        <p:nvSpPr>
          <p:cNvPr id="29" name="Google Shape;29;p5"/>
          <p:cNvSpPr txBox="1">
            <a:spLocks noGrp="1"/>
          </p:cNvSpPr>
          <p:nvPr>
            <p:ph type="ctrTitle"/>
          </p:nvPr>
        </p:nvSpPr>
        <p:spPr>
          <a:xfrm>
            <a:off x="1524000" y="2758281"/>
            <a:ext cx="9144000" cy="816175"/>
          </a:xfrm>
          <a:prstGeom prst="rect">
            <a:avLst/>
          </a:prstGeom>
          <a:noFill/>
          <a:ln>
            <a:noFill/>
          </a:ln>
        </p:spPr>
        <p:txBody>
          <a:bodyPr spcFirstLastPara="1" wrap="square" lIns="91425" tIns="45700" rIns="91425" bIns="45700" anchor="ctr" anchorCtr="0">
            <a:noAutofit/>
          </a:bodyPr>
          <a:lstStyle>
            <a:lvl1pPr lvl="0" algn="ctr">
              <a:lnSpc>
                <a:spcPct val="90000"/>
              </a:lnSpc>
              <a:spcBef>
                <a:spcPts val="0"/>
              </a:spcBef>
              <a:spcAft>
                <a:spcPts val="0"/>
              </a:spcAft>
              <a:buClr>
                <a:schemeClr val="dk1"/>
              </a:buClr>
              <a:buSzPts val="6000"/>
              <a:buFont typeface="Calibri"/>
              <a:buNone/>
              <a:defRPr sz="3200" b="1">
                <a:solidFill>
                  <a:schemeClr val="bg1"/>
                </a:solidFill>
                <a:latin typeface="Montserrat" panose="00000500000000000000" pitchFamily="2" charset="0"/>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a:t>Click to edit Master title style</a:t>
            </a:r>
            <a:endParaRPr dirty="0"/>
          </a:p>
        </p:txBody>
      </p:sp>
    </p:spTree>
    <p:extLst>
      <p:ext uri="{BB962C8B-B14F-4D97-AF65-F5344CB8AC3E}">
        <p14:creationId xmlns:p14="http://schemas.microsoft.com/office/powerpoint/2010/main" val="163804591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Section Header">
  <p:cSld name="1_Section Header">
    <p:spTree>
      <p:nvGrpSpPr>
        <p:cNvPr id="1" name="Shape 34"/>
        <p:cNvGrpSpPr/>
        <p:nvPr/>
      </p:nvGrpSpPr>
      <p:grpSpPr>
        <a:xfrm>
          <a:off x="0" y="0"/>
          <a:ext cx="0" cy="0"/>
          <a:chOff x="0" y="0"/>
          <a:chExt cx="0" cy="0"/>
        </a:xfrm>
      </p:grpSpPr>
      <p:sp>
        <p:nvSpPr>
          <p:cNvPr id="35" name="Google Shape;35;p6"/>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a:t>Click to edit Master title style</a:t>
            </a:r>
            <a:endParaRPr/>
          </a:p>
        </p:txBody>
      </p:sp>
      <p:sp>
        <p:nvSpPr>
          <p:cNvPr id="36" name="Google Shape;36;p6"/>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pPr lvl="0"/>
            <a:r>
              <a:rPr lang="en-US"/>
              <a:t>Click to edit Master text styles</a:t>
            </a:r>
          </a:p>
        </p:txBody>
      </p:sp>
      <p:sp>
        <p:nvSpPr>
          <p:cNvPr id="37" name="Google Shape;37;p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fld id="{C2FA75E0-85D7-4BFA-9A68-E72C1D575327}" type="datetime1">
              <a:rPr lang="en-US" smtClean="0"/>
              <a:t>3/18/2026</a:t>
            </a:fld>
            <a:endParaRPr lang="en-US"/>
          </a:p>
        </p:txBody>
      </p:sp>
      <p:sp>
        <p:nvSpPr>
          <p:cNvPr id="38" name="Google Shape;38;p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a:t>Business analysis and process management</a:t>
            </a:r>
          </a:p>
        </p:txBody>
      </p:sp>
      <p:sp>
        <p:nvSpPr>
          <p:cNvPr id="39" name="Google Shape;39;p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fld id="{611322DE-3F9E-4261-BC4C-C8DBA52F4786}" type="slidenum">
              <a:rPr lang="en-US" smtClean="0"/>
              <a:t>‹#›</a:t>
            </a:fld>
            <a:endParaRPr lang="en-US"/>
          </a:p>
        </p:txBody>
      </p:sp>
    </p:spTree>
    <p:extLst>
      <p:ext uri="{BB962C8B-B14F-4D97-AF65-F5344CB8AC3E}">
        <p14:creationId xmlns:p14="http://schemas.microsoft.com/office/powerpoint/2010/main" val="352542014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wo Content">
  <p:cSld name="Two Content">
    <p:spTree>
      <p:nvGrpSpPr>
        <p:cNvPr id="1" name="Shape 40"/>
        <p:cNvGrpSpPr/>
        <p:nvPr/>
      </p:nvGrpSpPr>
      <p:grpSpPr>
        <a:xfrm>
          <a:off x="0" y="0"/>
          <a:ext cx="0" cy="0"/>
          <a:chOff x="0" y="0"/>
          <a:chExt cx="0" cy="0"/>
        </a:xfrm>
      </p:grpSpPr>
      <p:sp>
        <p:nvSpPr>
          <p:cNvPr id="42" name="Google Shape;42;p7"/>
          <p:cNvSpPr txBox="1">
            <a:spLocks noGrp="1"/>
          </p:cNvSpPr>
          <p:nvPr>
            <p:ph type="body" idx="1"/>
          </p:nvPr>
        </p:nvSpPr>
        <p:spPr>
          <a:xfrm>
            <a:off x="838199" y="1043093"/>
            <a:ext cx="5257801" cy="513387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effectLst/>
                <a:latin typeface="+mn-lt"/>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pPr lvl="0"/>
            <a:r>
              <a:rPr lang="en-US"/>
              <a:t>Click to edit Master text styles</a:t>
            </a:r>
          </a:p>
        </p:txBody>
      </p:sp>
      <p:sp>
        <p:nvSpPr>
          <p:cNvPr id="43" name="Google Shape;43;p7"/>
          <p:cNvSpPr txBox="1">
            <a:spLocks noGrp="1"/>
          </p:cNvSpPr>
          <p:nvPr>
            <p:ph type="body" idx="2"/>
          </p:nvPr>
        </p:nvSpPr>
        <p:spPr>
          <a:xfrm>
            <a:off x="6172199" y="1043093"/>
            <a:ext cx="5536245" cy="513387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effectLst/>
                <a:latin typeface="+mn-lt"/>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pPr lvl="0"/>
            <a:r>
              <a:rPr lang="en-US"/>
              <a:t>Click to edit Master text styles</a:t>
            </a:r>
          </a:p>
        </p:txBody>
      </p:sp>
      <p:sp>
        <p:nvSpPr>
          <p:cNvPr id="44" name="Google Shape;44;p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effectLst/>
                <a:latin typeface="+mn-lt"/>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fld id="{58C42648-BD9A-4821-87E5-16CA0E92E1FC}" type="datetime1">
              <a:rPr lang="en-US" smtClean="0"/>
              <a:t>3/18/2026</a:t>
            </a:fld>
            <a:endParaRPr lang="en-US"/>
          </a:p>
        </p:txBody>
      </p:sp>
      <p:sp>
        <p:nvSpPr>
          <p:cNvPr id="45" name="Google Shape;45;p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effectLst/>
                <a:latin typeface="+mn-lt"/>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a:t>Business analysis and process management</a:t>
            </a:r>
            <a:endParaRPr lang="en-US" dirty="0"/>
          </a:p>
        </p:txBody>
      </p:sp>
      <p:sp>
        <p:nvSpPr>
          <p:cNvPr id="46" name="Google Shape;46;p7"/>
          <p:cNvSpPr txBox="1">
            <a:spLocks noGrp="1"/>
          </p:cNvSpPr>
          <p:nvPr>
            <p:ph type="sldNum" idx="12"/>
          </p:nvPr>
        </p:nvSpPr>
        <p:spPr>
          <a:xfrm>
            <a:off x="8610600" y="6356350"/>
            <a:ext cx="3097844"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effectLst/>
                <a:latin typeface="+mn-lt"/>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fld id="{611322DE-3F9E-4261-BC4C-C8DBA52F4786}" type="slidenum">
              <a:rPr lang="en-US" smtClean="0"/>
              <a:t>‹#›</a:t>
            </a:fld>
            <a:endParaRPr lang="en-US"/>
          </a:p>
        </p:txBody>
      </p:sp>
      <p:sp>
        <p:nvSpPr>
          <p:cNvPr id="2" name="Google Shape;105;p15">
            <a:extLst>
              <a:ext uri="{FF2B5EF4-FFF2-40B4-BE49-F238E27FC236}">
                <a16:creationId xmlns:a16="http://schemas.microsoft.com/office/drawing/2014/main" id="{9DF9A9F9-9475-28CE-CA72-E8C45E0ACBF0}"/>
              </a:ext>
            </a:extLst>
          </p:cNvPr>
          <p:cNvSpPr/>
          <p:nvPr/>
        </p:nvSpPr>
        <p:spPr>
          <a:xfrm>
            <a:off x="0" y="-51139"/>
            <a:ext cx="12192000" cy="917414"/>
          </a:xfrm>
          <a:prstGeom prst="rect">
            <a:avLst/>
          </a:prstGeom>
          <a:solidFill>
            <a:srgbClr val="0132A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effectLst/>
              <a:latin typeface="+mn-lt"/>
              <a:ea typeface="Calibri"/>
              <a:cs typeface="Calibri"/>
              <a:sym typeface="Calibri"/>
            </a:endParaRPr>
          </a:p>
        </p:txBody>
      </p:sp>
      <p:sp>
        <p:nvSpPr>
          <p:cNvPr id="4" name="Google Shape;16;p2">
            <a:extLst>
              <a:ext uri="{FF2B5EF4-FFF2-40B4-BE49-F238E27FC236}">
                <a16:creationId xmlns:a16="http://schemas.microsoft.com/office/drawing/2014/main" id="{73DFB018-2DD2-676B-76CF-FA58C2B48CEB}"/>
              </a:ext>
            </a:extLst>
          </p:cNvPr>
          <p:cNvSpPr txBox="1">
            <a:spLocks noGrp="1"/>
          </p:cNvSpPr>
          <p:nvPr>
            <p:ph type="title"/>
          </p:nvPr>
        </p:nvSpPr>
        <p:spPr>
          <a:xfrm>
            <a:off x="2179435" y="185738"/>
            <a:ext cx="9529010" cy="414120"/>
          </a:xfrm>
          <a:prstGeom prst="rect">
            <a:avLst/>
          </a:prstGeom>
          <a:noFill/>
          <a:ln>
            <a:noFill/>
          </a:ln>
        </p:spPr>
        <p:txBody>
          <a:bodyPr spcFirstLastPara="1" wrap="square" lIns="91425" tIns="45700" rIns="91425" bIns="45700" anchor="ctr" anchorCtr="0">
            <a:noAutofit/>
          </a:bodyPr>
          <a:lstStyle>
            <a:lvl1pPr lvl="0" algn="l">
              <a:lnSpc>
                <a:spcPct val="90000"/>
              </a:lnSpc>
              <a:spcBef>
                <a:spcPts val="0"/>
              </a:spcBef>
              <a:spcAft>
                <a:spcPts val="0"/>
              </a:spcAft>
              <a:buClr>
                <a:schemeClr val="dk1"/>
              </a:buClr>
              <a:buSzPts val="1800"/>
              <a:buNone/>
              <a:defRPr sz="3600" b="1">
                <a:solidFill>
                  <a:schemeClr val="bg1"/>
                </a:solidFill>
                <a:effectLst/>
                <a:latin typeface="+mn-lt"/>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a:t>Click to edit Master title style</a:t>
            </a:r>
            <a:endParaRPr dirty="0"/>
          </a:p>
        </p:txBody>
      </p:sp>
    </p:spTree>
    <p:extLst>
      <p:ext uri="{BB962C8B-B14F-4D97-AF65-F5344CB8AC3E}">
        <p14:creationId xmlns:p14="http://schemas.microsoft.com/office/powerpoint/2010/main" val="66519466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Comparison" type="twoTxTwoObj">
  <p:cSld name="Comparison">
    <p:spTree>
      <p:nvGrpSpPr>
        <p:cNvPr id="1" name="Shape 47"/>
        <p:cNvGrpSpPr/>
        <p:nvPr/>
      </p:nvGrpSpPr>
      <p:grpSpPr>
        <a:xfrm>
          <a:off x="0" y="0"/>
          <a:ext cx="0" cy="0"/>
          <a:chOff x="0" y="0"/>
          <a:chExt cx="0" cy="0"/>
        </a:xfrm>
      </p:grpSpPr>
      <p:sp>
        <p:nvSpPr>
          <p:cNvPr id="48" name="Google Shape;48;p8"/>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a:t>Click to edit Master title style</a:t>
            </a:r>
            <a:endParaRPr/>
          </a:p>
        </p:txBody>
      </p:sp>
      <p:sp>
        <p:nvSpPr>
          <p:cNvPr id="49" name="Google Shape;49;p8"/>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pPr lvl="0"/>
            <a:r>
              <a:rPr lang="en-US"/>
              <a:t>Click to edit Master text styles</a:t>
            </a:r>
          </a:p>
        </p:txBody>
      </p:sp>
      <p:sp>
        <p:nvSpPr>
          <p:cNvPr id="50" name="Google Shape;50;p8"/>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pPr lvl="0"/>
            <a:r>
              <a:rPr lang="en-US"/>
              <a:t>Click to edit Master text styles</a:t>
            </a:r>
          </a:p>
        </p:txBody>
      </p:sp>
      <p:sp>
        <p:nvSpPr>
          <p:cNvPr id="51" name="Google Shape;51;p8"/>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pPr lvl="0"/>
            <a:r>
              <a:rPr lang="en-US"/>
              <a:t>Click to edit Master text styles</a:t>
            </a:r>
          </a:p>
        </p:txBody>
      </p:sp>
      <p:sp>
        <p:nvSpPr>
          <p:cNvPr id="52" name="Google Shape;52;p8"/>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pPr lvl="0"/>
            <a:r>
              <a:rPr lang="en-US"/>
              <a:t>Click to edit Master text styles</a:t>
            </a:r>
          </a:p>
        </p:txBody>
      </p:sp>
      <p:sp>
        <p:nvSpPr>
          <p:cNvPr id="53" name="Google Shape;53;p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fld id="{8AF02BC2-AA5A-4F97-862B-A7860CBAB089}" type="datetime1">
              <a:rPr lang="en-US" smtClean="0"/>
              <a:t>3/18/2026</a:t>
            </a:fld>
            <a:endParaRPr lang="en-US"/>
          </a:p>
        </p:txBody>
      </p:sp>
      <p:sp>
        <p:nvSpPr>
          <p:cNvPr id="54" name="Google Shape;54;p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a:t>Business analysis and process management</a:t>
            </a:r>
          </a:p>
        </p:txBody>
      </p:sp>
      <p:sp>
        <p:nvSpPr>
          <p:cNvPr id="55" name="Google Shape;55;p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fld id="{611322DE-3F9E-4261-BC4C-C8DBA52F4786}" type="slidenum">
              <a:rPr lang="en-US" smtClean="0"/>
              <a:t>‹#›</a:t>
            </a:fld>
            <a:endParaRPr lang="en-US"/>
          </a:p>
        </p:txBody>
      </p:sp>
    </p:spTree>
    <p:extLst>
      <p:ext uri="{BB962C8B-B14F-4D97-AF65-F5344CB8AC3E}">
        <p14:creationId xmlns:p14="http://schemas.microsoft.com/office/powerpoint/2010/main" val="329631883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56"/>
        <p:cNvGrpSpPr/>
        <p:nvPr/>
      </p:nvGrpSpPr>
      <p:grpSpPr>
        <a:xfrm>
          <a:off x="0" y="0"/>
          <a:ext cx="0" cy="0"/>
          <a:chOff x="0" y="0"/>
          <a:chExt cx="0" cy="0"/>
        </a:xfrm>
      </p:grpSpPr>
      <p:sp>
        <p:nvSpPr>
          <p:cNvPr id="57" name="Google Shape;57;p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a:t>Click to edit Master title style</a:t>
            </a:r>
            <a:endParaRPr/>
          </a:p>
        </p:txBody>
      </p:sp>
      <p:sp>
        <p:nvSpPr>
          <p:cNvPr id="58" name="Google Shape;58;p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fld id="{1616EA4B-F3F7-4C2C-B3C7-A21094FBF21B}" type="datetime1">
              <a:rPr lang="en-US" smtClean="0"/>
              <a:t>3/18/2026</a:t>
            </a:fld>
            <a:endParaRPr lang="en-US"/>
          </a:p>
        </p:txBody>
      </p:sp>
      <p:sp>
        <p:nvSpPr>
          <p:cNvPr id="59" name="Google Shape;59;p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a:t>Business analysis and process management</a:t>
            </a:r>
          </a:p>
        </p:txBody>
      </p:sp>
      <p:sp>
        <p:nvSpPr>
          <p:cNvPr id="60" name="Google Shape;60;p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fld id="{611322DE-3F9E-4261-BC4C-C8DBA52F4786}" type="slidenum">
              <a:rPr lang="en-US" smtClean="0"/>
              <a:t>‹#›</a:t>
            </a:fld>
            <a:endParaRPr lang="en-US"/>
          </a:p>
        </p:txBody>
      </p:sp>
    </p:spTree>
    <p:extLst>
      <p:ext uri="{BB962C8B-B14F-4D97-AF65-F5344CB8AC3E}">
        <p14:creationId xmlns:p14="http://schemas.microsoft.com/office/powerpoint/2010/main" val="381761282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Content with Caption">
    <p:spTree>
      <p:nvGrpSpPr>
        <p:cNvPr id="1" name="Shape 61"/>
        <p:cNvGrpSpPr/>
        <p:nvPr/>
      </p:nvGrpSpPr>
      <p:grpSpPr>
        <a:xfrm>
          <a:off x="0" y="0"/>
          <a:ext cx="0" cy="0"/>
          <a:chOff x="0" y="0"/>
          <a:chExt cx="0" cy="0"/>
        </a:xfrm>
      </p:grpSpPr>
      <p:sp>
        <p:nvSpPr>
          <p:cNvPr id="62" name="Google Shape;62;p10"/>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a:t>Click to edit Master title style</a:t>
            </a:r>
            <a:endParaRPr/>
          </a:p>
        </p:txBody>
      </p:sp>
      <p:sp>
        <p:nvSpPr>
          <p:cNvPr id="63" name="Google Shape;63;p10"/>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pPr lvl="0"/>
            <a:r>
              <a:rPr lang="en-US"/>
              <a:t>Click to edit Master text styles</a:t>
            </a:r>
          </a:p>
        </p:txBody>
      </p:sp>
      <p:sp>
        <p:nvSpPr>
          <p:cNvPr id="64" name="Google Shape;64;p10"/>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pPr lvl="0"/>
            <a:r>
              <a:rPr lang="en-US"/>
              <a:t>Click to edit Master text styles</a:t>
            </a:r>
          </a:p>
        </p:txBody>
      </p:sp>
      <p:sp>
        <p:nvSpPr>
          <p:cNvPr id="65" name="Google Shape;65;p1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fld id="{DE019585-473D-468D-A920-96D4C2ED854E}" type="datetime1">
              <a:rPr lang="en-US" smtClean="0"/>
              <a:t>3/18/2026</a:t>
            </a:fld>
            <a:endParaRPr lang="en-US"/>
          </a:p>
        </p:txBody>
      </p:sp>
      <p:sp>
        <p:nvSpPr>
          <p:cNvPr id="66" name="Google Shape;66;p1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a:t>Business analysis and process management</a:t>
            </a:r>
          </a:p>
        </p:txBody>
      </p:sp>
      <p:sp>
        <p:nvSpPr>
          <p:cNvPr id="67" name="Google Shape;67;p1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fld id="{611322DE-3F9E-4261-BC4C-C8DBA52F4786}" type="slidenum">
              <a:rPr lang="en-US" smtClean="0"/>
              <a:t>‹#›</a:t>
            </a:fld>
            <a:endParaRPr lang="en-US"/>
          </a:p>
        </p:txBody>
      </p:sp>
    </p:spTree>
    <p:extLst>
      <p:ext uri="{BB962C8B-B14F-4D97-AF65-F5344CB8AC3E}">
        <p14:creationId xmlns:p14="http://schemas.microsoft.com/office/powerpoint/2010/main" val="6661522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 with Caption">
    <p:spTree>
      <p:nvGrpSpPr>
        <p:cNvPr id="1" name="Shape 68"/>
        <p:cNvGrpSpPr/>
        <p:nvPr/>
      </p:nvGrpSpPr>
      <p:grpSpPr>
        <a:xfrm>
          <a:off x="0" y="0"/>
          <a:ext cx="0" cy="0"/>
          <a:chOff x="0" y="0"/>
          <a:chExt cx="0" cy="0"/>
        </a:xfrm>
      </p:grpSpPr>
      <p:sp>
        <p:nvSpPr>
          <p:cNvPr id="69" name="Google Shape;69;p11"/>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a:t>Click to edit Master title style</a:t>
            </a:r>
            <a:endParaRPr/>
          </a:p>
        </p:txBody>
      </p:sp>
      <p:sp>
        <p:nvSpPr>
          <p:cNvPr id="70" name="Google Shape;70;p11"/>
          <p:cNvSpPr>
            <a:spLocks noGrp="1"/>
          </p:cNvSpPr>
          <p:nvPr>
            <p:ph type="pic" idx="2"/>
          </p:nvPr>
        </p:nvSpPr>
        <p:spPr>
          <a:xfrm>
            <a:off x="5183188" y="987425"/>
            <a:ext cx="6172200" cy="4873625"/>
          </a:xfrm>
          <a:prstGeom prst="rect">
            <a:avLst/>
          </a:prstGeom>
          <a:noFill/>
          <a:ln>
            <a:noFill/>
          </a:ln>
        </p:spPr>
      </p:sp>
      <p:sp>
        <p:nvSpPr>
          <p:cNvPr id="71" name="Google Shape;71;p11"/>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pPr lvl="0"/>
            <a:r>
              <a:rPr lang="en-US"/>
              <a:t>Click to edit Master text styles</a:t>
            </a:r>
          </a:p>
        </p:txBody>
      </p:sp>
      <p:sp>
        <p:nvSpPr>
          <p:cNvPr id="72" name="Google Shape;72;p1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fld id="{F72E8649-F26C-4B80-9A3F-BDB65090A11E}" type="datetime1">
              <a:rPr lang="en-US" smtClean="0"/>
              <a:t>3/18/2026</a:t>
            </a:fld>
            <a:endParaRPr lang="en-US"/>
          </a:p>
        </p:txBody>
      </p:sp>
      <p:sp>
        <p:nvSpPr>
          <p:cNvPr id="73" name="Google Shape;73;p1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a:t>Business analysis and process management</a:t>
            </a:r>
            <a:endParaRPr lang="en-US" dirty="0"/>
          </a:p>
        </p:txBody>
      </p:sp>
      <p:sp>
        <p:nvSpPr>
          <p:cNvPr id="74" name="Google Shape;74;p1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fld id="{611322DE-3F9E-4261-BC4C-C8DBA52F4786}" type="slidenum">
              <a:rPr lang="en-US" smtClean="0"/>
              <a:t>‹#›</a:t>
            </a:fld>
            <a:endParaRPr lang="en-US"/>
          </a:p>
        </p:txBody>
      </p:sp>
    </p:spTree>
    <p:extLst>
      <p:ext uri="{BB962C8B-B14F-4D97-AF65-F5344CB8AC3E}">
        <p14:creationId xmlns:p14="http://schemas.microsoft.com/office/powerpoint/2010/main" val="328124269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Title and Vertical Text">
    <p:spTree>
      <p:nvGrpSpPr>
        <p:cNvPr id="1" name="Shape 75"/>
        <p:cNvGrpSpPr/>
        <p:nvPr/>
      </p:nvGrpSpPr>
      <p:grpSpPr>
        <a:xfrm>
          <a:off x="0" y="0"/>
          <a:ext cx="0" cy="0"/>
          <a:chOff x="0" y="0"/>
          <a:chExt cx="0" cy="0"/>
        </a:xfrm>
      </p:grpSpPr>
      <p:sp>
        <p:nvSpPr>
          <p:cNvPr id="76" name="Google Shape;76;p12"/>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a:t>Click to edit Master title style</a:t>
            </a:r>
            <a:endParaRPr/>
          </a:p>
        </p:txBody>
      </p:sp>
      <p:sp>
        <p:nvSpPr>
          <p:cNvPr id="77" name="Google Shape;77;p12"/>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pPr lvl="0"/>
            <a:r>
              <a:rPr lang="en-US"/>
              <a:t>Click to edit Master text styles</a:t>
            </a:r>
          </a:p>
        </p:txBody>
      </p:sp>
      <p:sp>
        <p:nvSpPr>
          <p:cNvPr id="78" name="Google Shape;78;p1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fld id="{EF6EFFFD-A3EA-4458-BDB4-F40170A02FB9}" type="datetime1">
              <a:rPr lang="en-US" smtClean="0"/>
              <a:t>3/18/2026</a:t>
            </a:fld>
            <a:endParaRPr lang="en-US"/>
          </a:p>
        </p:txBody>
      </p:sp>
      <p:sp>
        <p:nvSpPr>
          <p:cNvPr id="79" name="Google Shape;79;p1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a:t>Business analysis and process management</a:t>
            </a:r>
          </a:p>
        </p:txBody>
      </p:sp>
      <p:sp>
        <p:nvSpPr>
          <p:cNvPr id="80" name="Google Shape;80;p1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fld id="{611322DE-3F9E-4261-BC4C-C8DBA52F4786}" type="slidenum">
              <a:rPr lang="en-US" smtClean="0"/>
              <a:t>‹#›</a:t>
            </a:fld>
            <a:endParaRPr lang="en-US"/>
          </a:p>
        </p:txBody>
      </p:sp>
    </p:spTree>
    <p:extLst>
      <p:ext uri="{BB962C8B-B14F-4D97-AF65-F5344CB8AC3E}">
        <p14:creationId xmlns:p14="http://schemas.microsoft.com/office/powerpoint/2010/main" val="127893459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 Title and Text">
    <p:spTree>
      <p:nvGrpSpPr>
        <p:cNvPr id="1" name="Shape 81"/>
        <p:cNvGrpSpPr/>
        <p:nvPr/>
      </p:nvGrpSpPr>
      <p:grpSpPr>
        <a:xfrm>
          <a:off x="0" y="0"/>
          <a:ext cx="0" cy="0"/>
          <a:chOff x="0" y="0"/>
          <a:chExt cx="0" cy="0"/>
        </a:xfrm>
      </p:grpSpPr>
      <p:sp>
        <p:nvSpPr>
          <p:cNvPr id="82" name="Google Shape;82;p13"/>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a:t>Click to edit Master title style</a:t>
            </a:r>
            <a:endParaRPr/>
          </a:p>
        </p:txBody>
      </p:sp>
      <p:sp>
        <p:nvSpPr>
          <p:cNvPr id="83" name="Google Shape;83;p13"/>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pPr lvl="0"/>
            <a:r>
              <a:rPr lang="en-US"/>
              <a:t>Click to edit Master text styles</a:t>
            </a:r>
          </a:p>
        </p:txBody>
      </p:sp>
      <p:sp>
        <p:nvSpPr>
          <p:cNvPr id="84" name="Google Shape;84;p1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fld id="{41FC45E4-8D98-4728-BF23-D8BD69ADE8AD}" type="datetime1">
              <a:rPr lang="en-US" smtClean="0"/>
              <a:t>3/18/2026</a:t>
            </a:fld>
            <a:endParaRPr lang="en-US"/>
          </a:p>
        </p:txBody>
      </p:sp>
      <p:sp>
        <p:nvSpPr>
          <p:cNvPr id="85" name="Google Shape;85;p1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r>
              <a:rPr lang="en-US"/>
              <a:t>Business analysis and process management</a:t>
            </a:r>
          </a:p>
        </p:txBody>
      </p:sp>
      <p:sp>
        <p:nvSpPr>
          <p:cNvPr id="86" name="Google Shape;86;p1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fld id="{611322DE-3F9E-4261-BC4C-C8DBA52F4786}" type="slidenum">
              <a:rPr lang="en-US" smtClean="0"/>
              <a:t>‹#›</a:t>
            </a:fld>
            <a:endParaRPr lang="en-US"/>
          </a:p>
        </p:txBody>
      </p:sp>
    </p:spTree>
    <p:extLst>
      <p:ext uri="{BB962C8B-B14F-4D97-AF65-F5344CB8AC3E}">
        <p14:creationId xmlns:p14="http://schemas.microsoft.com/office/powerpoint/2010/main" val="20167727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cSld name="1_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3/18/2026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248385129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1" name="Google Shape;11;p1"/>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dirty="0"/>
          </a:p>
        </p:txBody>
      </p:sp>
      <p:sp>
        <p:nvSpPr>
          <p:cNvPr id="12" name="Google Shape;12;p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mj-lt"/>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fld id="{F8FEA1F1-CB31-48A1-B105-573FE3DB523B}" type="datetime1">
              <a:rPr lang="en-US" smtClean="0"/>
              <a:t>3/18/2026</a:t>
            </a:fld>
            <a:endParaRPr lang="en-US"/>
          </a:p>
        </p:txBody>
      </p:sp>
      <p:sp>
        <p:nvSpPr>
          <p:cNvPr id="13" name="Google Shape;13;p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mj-lt"/>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r>
              <a:rPr lang="en-US"/>
              <a:t>Business analysis and process management</a:t>
            </a:r>
            <a:endParaRPr lang="en-US" dirty="0"/>
          </a:p>
        </p:txBody>
      </p:sp>
      <p:sp>
        <p:nvSpPr>
          <p:cNvPr id="14" name="Google Shape;14;p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mj-lt"/>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fld id="{611322DE-3F9E-4261-BC4C-C8DBA52F4786}" type="slidenum">
              <a:rPr lang="en-US" smtClean="0"/>
              <a:t>‹#›</a:t>
            </a:fld>
            <a:endParaRPr lang="en-US"/>
          </a:p>
        </p:txBody>
      </p:sp>
      <p:sp>
        <p:nvSpPr>
          <p:cNvPr id="10" name="Google Shape;10;p1"/>
          <p:cNvSpPr txBox="1">
            <a:spLocks noGrp="1"/>
          </p:cNvSpPr>
          <p:nvPr>
            <p:ph type="title"/>
          </p:nvPr>
        </p:nvSpPr>
        <p:spPr>
          <a:xfrm>
            <a:off x="2167466" y="83142"/>
            <a:ext cx="9624907" cy="1102192"/>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r>
              <a:rPr lang="en-US" dirty="0" err="1"/>
              <a:t>dvd</a:t>
            </a:r>
            <a:endParaRPr dirty="0"/>
          </a:p>
        </p:txBody>
      </p:sp>
    </p:spTree>
    <p:extLst>
      <p:ext uri="{BB962C8B-B14F-4D97-AF65-F5344CB8AC3E}">
        <p14:creationId xmlns:p14="http://schemas.microsoft.com/office/powerpoint/2010/main" val="4257017221"/>
      </p:ext>
    </p:extLst>
  </p:cSld>
  <p:clrMap bg1="lt1" tx1="dk1" bg2="dk2" tx2="lt2" accent1="accent1" accent2="accent2" accent3="accent3" accent4="accent4" accent5="accent5" accent6="accent6" hlink="hlink" folHlink="folHlink"/>
  <p:sldLayoutIdLst>
    <p:sldLayoutId id="2147483661"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 id="2147483673" r:id="rId12"/>
  </p:sldLayoutIdLst>
  <p:hf hdr="0"/>
  <p:txStyles>
    <p:titleStyle>
      <a:defPPr marR="0" lvl="0" algn="l" rtl="0">
        <a:lnSpc>
          <a:spcPct val="100000"/>
        </a:lnSpc>
        <a:spcBef>
          <a:spcPts val="0"/>
        </a:spcBef>
        <a:spcAft>
          <a:spcPts val="0"/>
        </a:spcAft>
      </a:defPPr>
      <a:lvl1pPr marR="0" lvl="0" algn="l" rtl="0" eaLnBrk="1" hangingPunct="1">
        <a:lnSpc>
          <a:spcPct val="100000"/>
        </a:lnSpc>
        <a:spcBef>
          <a:spcPts val="0"/>
        </a:spcBef>
        <a:spcAft>
          <a:spcPts val="0"/>
        </a:spcAft>
        <a:buClr>
          <a:srgbClr val="000000"/>
        </a:buClr>
        <a:buFont typeface="Arial"/>
        <a:defRPr sz="1400" b="0" i="0" u="none" strike="noStrike" cap="none">
          <a:solidFill>
            <a:schemeClr val="bg1"/>
          </a:solidFill>
          <a:latin typeface="+mj-lt"/>
          <a:ea typeface="Arial"/>
          <a:cs typeface="Arial"/>
          <a:sym typeface="Arial"/>
        </a:defRPr>
      </a:lvl1pPr>
      <a:lvl2pPr marR="0" lvl="1"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mj-lt"/>
          <a:ea typeface="Arial"/>
          <a:cs typeface="Arial"/>
          <a:sym typeface="Arial"/>
        </a:defRPr>
      </a:lvl1pPr>
      <a:lvl2pPr marR="0" lvl="1"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3" Type="http://schemas.openxmlformats.org/officeDocument/2006/relationships/customXml" Target="../ink/ink1.xml"/><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23.pn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6.xml"/><Relationship Id="rId1" Type="http://schemas.openxmlformats.org/officeDocument/2006/relationships/slideLayout" Target="../slideLayouts/slideLayout1.xml"/><Relationship Id="rId4" Type="http://schemas.microsoft.com/office/2007/relationships/hdphoto" Target="../media/hdphoto1.wdp"/></Relationships>
</file>

<file path=ppt/slides/_rels/slide1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61"/>
        <p:cNvGrpSpPr/>
        <p:nvPr/>
      </p:nvGrpSpPr>
      <p:grpSpPr>
        <a:xfrm>
          <a:off x="0" y="0"/>
          <a:ext cx="0" cy="0"/>
          <a:chOff x="0" y="0"/>
          <a:chExt cx="0" cy="0"/>
        </a:xfrm>
      </p:grpSpPr>
      <p:sp>
        <p:nvSpPr>
          <p:cNvPr id="63" name="Google Shape;63;p1"/>
          <p:cNvSpPr txBox="1">
            <a:spLocks noGrp="1"/>
          </p:cNvSpPr>
          <p:nvPr>
            <p:ph type="subTitle" idx="1"/>
          </p:nvPr>
        </p:nvSpPr>
        <p:spPr>
          <a:xfrm>
            <a:off x="2181226" y="3007094"/>
            <a:ext cx="8182205" cy="387798"/>
          </a:xfrm>
          <a:prstGeom prst="rect">
            <a:avLst/>
          </a:prstGeom>
          <a:noFill/>
          <a:ln>
            <a:noFill/>
          </a:ln>
        </p:spPr>
        <p:txBody>
          <a:bodyPr spcFirstLastPara="1" wrap="square" lIns="0" tIns="0" rIns="0" bIns="0" anchor="t" anchorCtr="0">
            <a:spAutoFit/>
          </a:bodyPr>
          <a:lstStyle/>
          <a:p>
            <a:pPr marL="0" indent="0" algn="ctr">
              <a:spcBef>
                <a:spcPts val="0"/>
              </a:spcBef>
              <a:buSzPts val="4000"/>
            </a:pPr>
            <a:r>
              <a:rPr lang="en-US" sz="2800" b="1" dirty="0">
                <a:solidFill>
                  <a:schemeClr val="bg1"/>
                </a:solidFill>
                <a:effectLst>
                  <a:outerShdw blurRad="38100" dist="38100" dir="2700000" algn="tl">
                    <a:srgbClr val="000000">
                      <a:alpha val="43137"/>
                    </a:srgbClr>
                  </a:outerShdw>
                </a:effectLst>
                <a:latin typeface="Arial"/>
                <a:ea typeface="Arial"/>
                <a:cs typeface="Arial"/>
                <a:sym typeface="Arial"/>
              </a:rPr>
              <a:t>Lecture 1: WHAT IS BUSINESS ANALYSIS?</a:t>
            </a:r>
            <a:endParaRPr sz="2800" b="1" dirty="0">
              <a:solidFill>
                <a:schemeClr val="bg1"/>
              </a:solidFill>
              <a:effectLst>
                <a:outerShdw blurRad="38100" dist="38100" dir="2700000" algn="tl">
                  <a:srgbClr val="000000">
                    <a:alpha val="43137"/>
                  </a:srgbClr>
                </a:outerShdw>
              </a:effectLst>
              <a:latin typeface="Arial"/>
              <a:ea typeface="Arial"/>
              <a:cs typeface="Arial"/>
              <a:sym typeface="Arial"/>
            </a:endParaRPr>
          </a:p>
        </p:txBody>
      </p:sp>
      <p:sp>
        <p:nvSpPr>
          <p:cNvPr id="62" name="Google Shape;62;p1"/>
          <p:cNvSpPr txBox="1">
            <a:spLocks noGrp="1"/>
          </p:cNvSpPr>
          <p:nvPr>
            <p:ph type="ctrTitle"/>
          </p:nvPr>
        </p:nvSpPr>
        <p:spPr>
          <a:xfrm>
            <a:off x="2109788" y="2161184"/>
            <a:ext cx="8253642" cy="261610"/>
          </a:xfrm>
          <a:prstGeom prst="rect">
            <a:avLst/>
          </a:prstGeom>
          <a:noFill/>
          <a:ln>
            <a:noFill/>
          </a:ln>
        </p:spPr>
        <p:txBody>
          <a:bodyPr spcFirstLastPara="1" wrap="square" lIns="0" tIns="0" rIns="0" bIns="0" anchor="ctr" anchorCtr="0">
            <a:spAutoFit/>
          </a:bodyPr>
          <a:lstStyle/>
          <a:p>
            <a:pPr>
              <a:lnSpc>
                <a:spcPct val="85000"/>
              </a:lnSpc>
              <a:buSzPts val="2400"/>
            </a:pPr>
            <a:r>
              <a:rPr lang="en-US" sz="2000" b="0" dirty="0">
                <a:solidFill>
                  <a:schemeClr val="dk1"/>
                </a:solidFill>
                <a:latin typeface="Arial"/>
                <a:ea typeface="Arial"/>
                <a:cs typeface="Arial"/>
                <a:sym typeface="Arial"/>
              </a:rPr>
              <a:t>Course: Business analysis and process management</a:t>
            </a:r>
            <a:endParaRPr sz="2000" b="0" dirty="0">
              <a:solidFill>
                <a:schemeClr val="dk1"/>
              </a:solidFill>
              <a:latin typeface="Arial"/>
              <a:ea typeface="Arial"/>
              <a:cs typeface="Arial"/>
              <a:sym typeface="Arial"/>
            </a:endParaRPr>
          </a:p>
        </p:txBody>
      </p:sp>
      <p:sp>
        <p:nvSpPr>
          <p:cNvPr id="3" name="Slide Number Placeholder 2">
            <a:extLst>
              <a:ext uri="{FF2B5EF4-FFF2-40B4-BE49-F238E27FC236}">
                <a16:creationId xmlns:a16="http://schemas.microsoft.com/office/drawing/2014/main" id="{3C91AC29-C12D-E10E-1F93-50EDEC129F88}"/>
              </a:ext>
            </a:extLst>
          </p:cNvPr>
          <p:cNvSpPr>
            <a:spLocks noGrp="1"/>
          </p:cNvSpPr>
          <p:nvPr>
            <p:ph type="sldNum" idx="12"/>
          </p:nvPr>
        </p:nvSpPr>
        <p:spPr/>
        <p:txBody>
          <a:bodyPr/>
          <a:lstStyle/>
          <a:p>
            <a:fld id="{00000000-1234-1234-1234-123412341234}" type="slidenum">
              <a:rPr lang="en" smtClean="0"/>
              <a:pPr/>
              <a:t>1</a:t>
            </a:fld>
            <a:endParaRPr lang="en"/>
          </a:p>
        </p:txBody>
      </p:sp>
      <p:sp>
        <p:nvSpPr>
          <p:cNvPr id="4" name="Footer Placeholder 3">
            <a:extLst>
              <a:ext uri="{FF2B5EF4-FFF2-40B4-BE49-F238E27FC236}">
                <a16:creationId xmlns:a16="http://schemas.microsoft.com/office/drawing/2014/main" id="{5DACD60B-6C5D-B782-7229-97E83DB7CB07}"/>
              </a:ext>
            </a:extLst>
          </p:cNvPr>
          <p:cNvSpPr>
            <a:spLocks noGrp="1"/>
          </p:cNvSpPr>
          <p:nvPr>
            <p:ph type="ftr" idx="11"/>
          </p:nvPr>
        </p:nvSpPr>
        <p:spPr/>
        <p:txBody>
          <a:bodyPr/>
          <a:lstStyle/>
          <a:p>
            <a:r>
              <a:rPr lang="en-US" dirty="0"/>
              <a:t>Business analysis and process management</a:t>
            </a:r>
          </a:p>
        </p:txBody>
      </p:sp>
      <p:sp>
        <p:nvSpPr>
          <p:cNvPr id="5" name="Google Shape;62;p1">
            <a:extLst>
              <a:ext uri="{FF2B5EF4-FFF2-40B4-BE49-F238E27FC236}">
                <a16:creationId xmlns:a16="http://schemas.microsoft.com/office/drawing/2014/main" id="{777E50AB-3B9C-8029-CBA3-777D7F9D4027}"/>
              </a:ext>
            </a:extLst>
          </p:cNvPr>
          <p:cNvSpPr txBox="1">
            <a:spLocks/>
          </p:cNvSpPr>
          <p:nvPr/>
        </p:nvSpPr>
        <p:spPr>
          <a:xfrm>
            <a:off x="2109788" y="3790872"/>
            <a:ext cx="8253642" cy="209288"/>
          </a:xfrm>
          <a:prstGeom prst="rect">
            <a:avLst/>
          </a:prstGeom>
          <a:noFill/>
          <a:ln>
            <a:noFill/>
          </a:ln>
        </p:spPr>
        <p:txBody>
          <a:bodyPr spcFirstLastPara="1" wrap="square" lIns="0" tIns="0" rIns="0" bIns="0" anchor="ctr" anchorCtr="0">
            <a:spAutoFit/>
          </a:bodyPr>
          <a:lstStyle>
            <a:defPPr marR="0" lvl="0" algn="l" rtl="0">
              <a:lnSpc>
                <a:spcPct val="100000"/>
              </a:lnSpc>
              <a:spcBef>
                <a:spcPts val="0"/>
              </a:spcBef>
              <a:spcAft>
                <a:spcPts val="0"/>
              </a:spcAft>
            </a:defPPr>
            <a:lvl1pPr marR="0" lvl="0" algn="ctr" rtl="0" eaLnBrk="1" hangingPunct="1">
              <a:lnSpc>
                <a:spcPct val="90000"/>
              </a:lnSpc>
              <a:spcBef>
                <a:spcPts val="0"/>
              </a:spcBef>
              <a:spcAft>
                <a:spcPts val="0"/>
              </a:spcAft>
              <a:buClr>
                <a:schemeClr val="dk1"/>
              </a:buClr>
              <a:buSzPts val="6000"/>
              <a:buFont typeface="Calibri"/>
              <a:buNone/>
              <a:defRPr sz="2400" b="1" i="0" u="none" strike="noStrike" cap="none">
                <a:solidFill>
                  <a:schemeClr val="bg1"/>
                </a:solidFill>
                <a:latin typeface="Montserrat" panose="00000500000000000000" pitchFamily="2" charset="0"/>
                <a:ea typeface="Calibri"/>
                <a:cs typeface="Calibri"/>
                <a:sym typeface="Calibri"/>
              </a:defRPr>
            </a:lvl1pPr>
            <a:lvl2pPr marR="0" lvl="1" algn="l" rtl="0" eaLnBrk="1" hangingPunct="1">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eaLnBrk="1" hangingPunct="1">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eaLnBrk="1" hangingPunct="1">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eaLnBrk="1" hangingPunct="1">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eaLnBrk="1" hangingPunct="1">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eaLnBrk="1" hangingPunct="1">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eaLnBrk="1" hangingPunct="1">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eaLnBrk="1" hangingPunct="1">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a:lnSpc>
                <a:spcPct val="85000"/>
              </a:lnSpc>
              <a:buSzPts val="2400"/>
              <a:buFont typeface="Arial"/>
              <a:buNone/>
            </a:pPr>
            <a:r>
              <a:rPr lang="en-US" sz="1600" b="0" i="1" dirty="0">
                <a:solidFill>
                  <a:schemeClr val="dk1"/>
                </a:solidFill>
                <a:latin typeface="Arial"/>
                <a:ea typeface="Arial"/>
                <a:cs typeface="Arial"/>
                <a:sym typeface="Arial"/>
              </a:rPr>
              <a:t>Lecturer: SARANCHIMEG Nasanjargal</a:t>
            </a:r>
          </a:p>
        </p:txBody>
      </p:sp>
      <p:sp>
        <p:nvSpPr>
          <p:cNvPr id="2" name="Date Placeholder 1">
            <a:extLst>
              <a:ext uri="{FF2B5EF4-FFF2-40B4-BE49-F238E27FC236}">
                <a16:creationId xmlns:a16="http://schemas.microsoft.com/office/drawing/2014/main" id="{69BD77A5-8390-F4F2-61DC-EC48C1D9468A}"/>
              </a:ext>
            </a:extLst>
          </p:cNvPr>
          <p:cNvSpPr>
            <a:spLocks noGrp="1"/>
          </p:cNvSpPr>
          <p:nvPr>
            <p:ph type="dt" idx="10"/>
          </p:nvPr>
        </p:nvSpPr>
        <p:spPr/>
        <p:txBody>
          <a:bodyPr/>
          <a:lstStyle/>
          <a:p>
            <a:fld id="{0A9A1959-BEE3-4DB9-874D-05509ACBF670}" type="datetime1">
              <a:rPr lang="en-US" smtClean="0"/>
              <a:t>3/18/2026</a:t>
            </a:fld>
            <a:endParaRPr lang="en-US"/>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type="body" idx="1"/>
          </p:nvPr>
        </p:nvSpPr>
        <p:spPr>
          <a:xfrm>
            <a:off x="142875" y="1216908"/>
            <a:ext cx="11795125" cy="4960055"/>
          </a:xfrm>
        </p:spPr>
        <p:txBody>
          <a:bodyPr>
            <a:normAutofit/>
          </a:bodyPr>
          <a:lstStyle/>
          <a:p>
            <a:pPr lvl="0"/>
            <a:r>
              <a:rPr lang="mn-MN" sz="2400" dirty="0"/>
              <a:t>Мэдээллийн системийн хөгжил ба Бизнесийн шинжилгээний уялдааг танин мэдэх</a:t>
            </a:r>
            <a:endParaRPr lang="en-US" sz="2400" dirty="0"/>
          </a:p>
          <a:p>
            <a:pPr lvl="0"/>
            <a:r>
              <a:rPr lang="en-US" sz="2400" dirty="0" err="1"/>
              <a:t>Бизнесийн</a:t>
            </a:r>
            <a:r>
              <a:rPr lang="en-US" sz="2400" dirty="0"/>
              <a:t> </a:t>
            </a:r>
            <a:r>
              <a:rPr lang="en-US" sz="2400" dirty="0" err="1"/>
              <a:t>шинжилгээний</a:t>
            </a:r>
            <a:r>
              <a:rPr lang="en-US" sz="2400" dirty="0"/>
              <a:t> </a:t>
            </a:r>
            <a:r>
              <a:rPr lang="en-US" sz="2400" dirty="0" err="1"/>
              <a:t>хөгжлий</a:t>
            </a:r>
            <a:r>
              <a:rPr lang="mn-MN" sz="2400" dirty="0"/>
              <a:t>н хөшүүргүүдийг</a:t>
            </a:r>
            <a:r>
              <a:rPr lang="en-US" sz="2400" dirty="0"/>
              <a:t> </a:t>
            </a:r>
            <a:r>
              <a:rPr lang="mn-MN" sz="2400" dirty="0"/>
              <a:t>танин мэдэх</a:t>
            </a:r>
          </a:p>
          <a:p>
            <a:pPr lvl="0"/>
            <a:r>
              <a:rPr lang="en-US" sz="2400" dirty="0" err="1"/>
              <a:t>Бизнесийн</a:t>
            </a:r>
            <a:r>
              <a:rPr lang="en-US" sz="2400" dirty="0"/>
              <a:t> </a:t>
            </a:r>
            <a:r>
              <a:rPr lang="en-US" sz="2400" dirty="0" err="1"/>
              <a:t>шинжилгээний</a:t>
            </a:r>
            <a:r>
              <a:rPr lang="mn-MN" sz="2400" dirty="0"/>
              <a:t> цар хүрээг </a:t>
            </a:r>
            <a:r>
              <a:rPr lang="en-US" sz="2400" dirty="0" err="1"/>
              <a:t>мэдэх</a:t>
            </a:r>
            <a:endParaRPr lang="mn-MN" sz="2400" dirty="0"/>
          </a:p>
          <a:p>
            <a:pPr lvl="0"/>
            <a:r>
              <a:rPr lang="en-US" sz="2400" dirty="0"/>
              <a:t>POPIT</a:t>
            </a:r>
            <a:r>
              <a:rPr lang="mn-MN" sz="2400" dirty="0"/>
              <a:t> цогц хандлагыг ойлгох, хэрэглэх</a:t>
            </a:r>
            <a:endParaRPr lang="en-US" sz="2400" dirty="0"/>
          </a:p>
          <a:p>
            <a:pPr lvl="0"/>
            <a:r>
              <a:rPr lang="mn-MN" sz="2400" dirty="0"/>
              <a:t>Бизнесийн шинжилгээний төлөвшлийн загварыг танин мэдэх</a:t>
            </a:r>
            <a:endParaRPr lang="en-US" sz="2400" dirty="0"/>
          </a:p>
          <a:p>
            <a:pPr lvl="0"/>
            <a:r>
              <a:rPr lang="en-US" sz="2400" dirty="0" err="1"/>
              <a:t>Бизнесийн</a:t>
            </a:r>
            <a:r>
              <a:rPr lang="en-US" sz="2400" dirty="0"/>
              <a:t> </a:t>
            </a:r>
            <a:r>
              <a:rPr lang="en-US" sz="2400" dirty="0" err="1"/>
              <a:t>шинжилгээний</a:t>
            </a:r>
            <a:r>
              <a:rPr lang="en-US" sz="2400" dirty="0"/>
              <a:t> </a:t>
            </a:r>
            <a:r>
              <a:rPr lang="mn-MN" sz="2400" dirty="0"/>
              <a:t>цөм ойлголтуудыг ялгах, танин мэдэх</a:t>
            </a:r>
          </a:p>
          <a:p>
            <a:pPr lvl="0"/>
            <a:endParaRPr lang="en-US" sz="2400" dirty="0"/>
          </a:p>
        </p:txBody>
      </p:sp>
      <p:sp>
        <p:nvSpPr>
          <p:cNvPr id="4" name="Date Placeholder 3"/>
          <p:cNvSpPr>
            <a:spLocks noGrp="1"/>
          </p:cNvSpPr>
          <p:nvPr>
            <p:ph type="dt" idx="10"/>
          </p:nvPr>
        </p:nvSpPr>
        <p:spPr/>
        <p:txBody>
          <a:bodyPr/>
          <a:lstStyle/>
          <a:p>
            <a:fld id="{4A821961-C438-43E9-823F-0B5BD7DD415B}" type="datetime1">
              <a:rPr lang="en-US" smtClean="0"/>
              <a:t>3/18/2026</a:t>
            </a:fld>
            <a:endParaRPr lang="en-US"/>
          </a:p>
        </p:txBody>
      </p:sp>
      <p:sp>
        <p:nvSpPr>
          <p:cNvPr id="5" name="Footer Placeholder 4"/>
          <p:cNvSpPr>
            <a:spLocks noGrp="1"/>
          </p:cNvSpPr>
          <p:nvPr>
            <p:ph type="ftr" idx="11"/>
          </p:nvPr>
        </p:nvSpPr>
        <p:spPr/>
        <p:txBody>
          <a:bodyPr/>
          <a:lstStyle/>
          <a:p>
            <a:r>
              <a:rPr lang="en-US"/>
              <a:t>Business analysis and process management</a:t>
            </a:r>
          </a:p>
        </p:txBody>
      </p:sp>
      <p:sp>
        <p:nvSpPr>
          <p:cNvPr id="2" name="Title 1"/>
          <p:cNvSpPr>
            <a:spLocks noGrp="1"/>
          </p:cNvSpPr>
          <p:nvPr>
            <p:ph type="title"/>
          </p:nvPr>
        </p:nvSpPr>
        <p:spPr>
          <a:xfrm>
            <a:off x="478971" y="185738"/>
            <a:ext cx="11229474" cy="414120"/>
          </a:xfrm>
        </p:spPr>
        <p:txBody>
          <a:bodyPr/>
          <a:lstStyle/>
          <a:p>
            <a:r>
              <a:rPr lang="mn-MN" dirty="0"/>
              <a:t>Сэдвийн зорилго</a:t>
            </a:r>
            <a:endParaRPr lang="en-US" dirty="0"/>
          </a:p>
        </p:txBody>
      </p:sp>
      <mc:AlternateContent xmlns:mc="http://schemas.openxmlformats.org/markup-compatibility/2006" xmlns:p14="http://schemas.microsoft.com/office/powerpoint/2010/main">
        <mc:Choice Requires="p14">
          <p:contentPart p14:bwMode="auto" r:id="rId3">
            <p14:nvContentPartPr>
              <p14:cNvPr id="7" name="Ink 6">
                <a:extLst>
                  <a:ext uri="{FF2B5EF4-FFF2-40B4-BE49-F238E27FC236}">
                    <a16:creationId xmlns:a16="http://schemas.microsoft.com/office/drawing/2014/main" id="{90AAE476-01B1-3778-F551-EB233EB87953}"/>
                  </a:ext>
                </a:extLst>
              </p14:cNvPr>
              <p14:cNvContentPartPr/>
              <p14:nvPr/>
            </p14:nvContentPartPr>
            <p14:xfrm>
              <a:off x="8058836" y="5467691"/>
              <a:ext cx="73080" cy="65160"/>
            </p14:xfrm>
          </p:contentPart>
        </mc:Choice>
        <mc:Fallback xmlns="">
          <p:pic>
            <p:nvPicPr>
              <p:cNvPr id="7" name="Ink 6">
                <a:extLst>
                  <a:ext uri="{FF2B5EF4-FFF2-40B4-BE49-F238E27FC236}">
                    <a16:creationId xmlns:a16="http://schemas.microsoft.com/office/drawing/2014/main" id="{90AAE476-01B1-3778-F551-EB233EB87953}"/>
                  </a:ext>
                </a:extLst>
              </p:cNvPr>
              <p:cNvPicPr/>
              <p:nvPr/>
            </p:nvPicPr>
            <p:blipFill>
              <a:blip r:embed="rId4"/>
              <a:stretch>
                <a:fillRect/>
              </a:stretch>
            </p:blipFill>
            <p:spPr>
              <a:xfrm>
                <a:off x="8049836" y="5458691"/>
                <a:ext cx="90720" cy="82800"/>
              </a:xfrm>
              <a:prstGeom prst="rect">
                <a:avLst/>
              </a:prstGeom>
            </p:spPr>
          </p:pic>
        </mc:Fallback>
      </mc:AlternateContent>
      <p:sp>
        <p:nvSpPr>
          <p:cNvPr id="6" name="Slide Number Placeholder 5">
            <a:extLst>
              <a:ext uri="{FF2B5EF4-FFF2-40B4-BE49-F238E27FC236}">
                <a16:creationId xmlns:a16="http://schemas.microsoft.com/office/drawing/2014/main" id="{436C8108-9FD7-AC45-98CE-43DA453EEEBE}"/>
              </a:ext>
            </a:extLst>
          </p:cNvPr>
          <p:cNvSpPr>
            <a:spLocks noGrp="1"/>
          </p:cNvSpPr>
          <p:nvPr>
            <p:ph type="sldNum" idx="12"/>
          </p:nvPr>
        </p:nvSpPr>
        <p:spPr/>
        <p:txBody>
          <a:bodyPr/>
          <a:lstStyle/>
          <a:p>
            <a:fld id="{611322DE-3F9E-4261-BC4C-C8DBA52F4786}" type="slidenum">
              <a:rPr lang="en-US" smtClean="0"/>
              <a:t>2</a:t>
            </a:fld>
            <a:endParaRPr lang="en-US"/>
          </a:p>
        </p:txBody>
      </p:sp>
    </p:spTree>
    <p:extLst>
      <p:ext uri="{BB962C8B-B14F-4D97-AF65-F5344CB8AC3E}">
        <p14:creationId xmlns:p14="http://schemas.microsoft.com/office/powerpoint/2010/main" val="298607932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idx="10"/>
          </p:nvPr>
        </p:nvSpPr>
        <p:spPr/>
        <p:txBody>
          <a:bodyPr/>
          <a:lstStyle/>
          <a:p>
            <a:fld id="{F47F0B1A-304A-49D1-8E32-DE074B194C4D}" type="datetime1">
              <a:rPr lang="en-US" smtClean="0"/>
              <a:t>3/18/2026</a:t>
            </a:fld>
            <a:endParaRPr lang="en-US"/>
          </a:p>
        </p:txBody>
      </p:sp>
      <p:sp>
        <p:nvSpPr>
          <p:cNvPr id="5" name="Footer Placeholder 4"/>
          <p:cNvSpPr>
            <a:spLocks noGrp="1"/>
          </p:cNvSpPr>
          <p:nvPr>
            <p:ph type="ftr" idx="11"/>
          </p:nvPr>
        </p:nvSpPr>
        <p:spPr/>
        <p:txBody>
          <a:bodyPr/>
          <a:lstStyle/>
          <a:p>
            <a:r>
              <a:rPr lang="en-US"/>
              <a:t>Business analysis and process management</a:t>
            </a:r>
          </a:p>
        </p:txBody>
      </p:sp>
      <p:sp>
        <p:nvSpPr>
          <p:cNvPr id="2" name="Title 1"/>
          <p:cNvSpPr>
            <a:spLocks noGrp="1"/>
          </p:cNvSpPr>
          <p:nvPr>
            <p:ph type="title"/>
          </p:nvPr>
        </p:nvSpPr>
        <p:spPr>
          <a:xfrm>
            <a:off x="423333" y="185738"/>
            <a:ext cx="11285112" cy="414120"/>
          </a:xfrm>
        </p:spPr>
        <p:txBody>
          <a:bodyPr/>
          <a:lstStyle/>
          <a:p>
            <a:r>
              <a:rPr lang="mn-MN" dirty="0">
                <a:effectLst>
                  <a:outerShdw blurRad="38100" dist="38100" dir="2700000" algn="tl">
                    <a:srgbClr val="000000">
                      <a:alpha val="43137"/>
                    </a:srgbClr>
                  </a:outerShdw>
                </a:effectLst>
              </a:rPr>
              <a:t>МЭДЭЭЛЛИЙН СИСТЕМИЙН ХӨГЖИЛ</a:t>
            </a:r>
            <a:endParaRPr lang="en-US" sz="2400" dirty="0">
              <a:effectLst>
                <a:outerShdw blurRad="38100" dist="38100" dir="2700000" algn="tl">
                  <a:srgbClr val="000000">
                    <a:alpha val="43137"/>
                  </a:srgbClr>
                </a:outerShdw>
              </a:effectLst>
            </a:endParaRPr>
          </a:p>
        </p:txBody>
      </p:sp>
      <p:grpSp>
        <p:nvGrpSpPr>
          <p:cNvPr id="8" name="Group 7">
            <a:extLst>
              <a:ext uri="{FF2B5EF4-FFF2-40B4-BE49-F238E27FC236}">
                <a16:creationId xmlns:a16="http://schemas.microsoft.com/office/drawing/2014/main" id="{CCDAB1BF-0712-9677-8EBE-1346985D5804}"/>
              </a:ext>
            </a:extLst>
          </p:cNvPr>
          <p:cNvGrpSpPr/>
          <p:nvPr/>
        </p:nvGrpSpPr>
        <p:grpSpPr>
          <a:xfrm>
            <a:off x="6587067" y="1075267"/>
            <a:ext cx="5511007" cy="2313783"/>
            <a:chOff x="102393" y="1039017"/>
            <a:chExt cx="7872414" cy="3010865"/>
          </a:xfrm>
        </p:grpSpPr>
        <p:pic>
          <p:nvPicPr>
            <p:cNvPr id="6" name="Picture 5"/>
            <p:cNvPicPr>
              <a:picLocks noChangeAspect="1"/>
            </p:cNvPicPr>
            <p:nvPr/>
          </p:nvPicPr>
          <p:blipFill rotWithShape="1">
            <a:blip r:embed="rId3">
              <a:biLevel thresh="75000"/>
            </a:blip>
            <a:srcRect l="26867" t="38874" r="12628" b="22596"/>
            <a:stretch/>
          </p:blipFill>
          <p:spPr>
            <a:xfrm>
              <a:off x="102393" y="1039017"/>
              <a:ext cx="7872414" cy="2671764"/>
            </a:xfrm>
            <a:prstGeom prst="rect">
              <a:avLst/>
            </a:prstGeom>
          </p:spPr>
        </p:pic>
        <p:sp>
          <p:nvSpPr>
            <p:cNvPr id="7" name="Rectangle 6"/>
            <p:cNvSpPr/>
            <p:nvPr/>
          </p:nvSpPr>
          <p:spPr>
            <a:xfrm>
              <a:off x="102393" y="3588217"/>
              <a:ext cx="7820026" cy="461665"/>
            </a:xfrm>
            <a:prstGeom prst="rect">
              <a:avLst/>
            </a:prstGeom>
          </p:spPr>
          <p:txBody>
            <a:bodyPr wrap="square">
              <a:spAutoFit/>
            </a:bodyPr>
            <a:lstStyle/>
            <a:p>
              <a:r>
                <a:rPr lang="en-US" sz="1200" b="0" i="1" u="none" strike="noStrike" baseline="0" dirty="0">
                  <a:latin typeface="DIN-Regular"/>
                </a:rPr>
                <a:t>Figure: The Development of Important</a:t>
              </a:r>
              <a:r>
                <a:rPr lang="mn-MN" sz="1200" b="0" i="1" u="none" strike="noStrike" baseline="0" dirty="0">
                  <a:latin typeface="DIN-Regular"/>
                </a:rPr>
                <a:t> </a:t>
              </a:r>
              <a:r>
                <a:rPr lang="en-US" sz="1200" b="0" i="1" u="none" strike="noStrike" baseline="0" dirty="0">
                  <a:latin typeface="DIN-Regular"/>
                </a:rPr>
                <a:t>Business Information Systems</a:t>
              </a:r>
            </a:p>
            <a:p>
              <a:r>
                <a:rPr lang="en-US" sz="1200" i="1" dirty="0">
                  <a:latin typeface="DIN-Regular"/>
                </a:rPr>
                <a:t>Source: Principles of Information Systems</a:t>
              </a:r>
              <a:r>
                <a:rPr lang="mn-MN" sz="1200" i="1" dirty="0">
                  <a:latin typeface="DIN-Regular"/>
                </a:rPr>
                <a:t> </a:t>
              </a:r>
              <a:r>
                <a:rPr lang="en-US" sz="1200" i="1" dirty="0">
                  <a:latin typeface="DIN-Regular"/>
                </a:rPr>
                <a:t>A Managerial</a:t>
              </a:r>
              <a:r>
                <a:rPr lang="mn-MN" sz="1200" i="1" dirty="0">
                  <a:latin typeface="DIN-Regular"/>
                </a:rPr>
                <a:t> </a:t>
              </a:r>
              <a:r>
                <a:rPr lang="en-US" sz="1200" i="1" dirty="0">
                  <a:latin typeface="DIN-Regular"/>
                </a:rPr>
                <a:t>Approach (9</a:t>
              </a:r>
              <a:r>
                <a:rPr lang="en-US" sz="1200" i="1" baseline="30000" dirty="0">
                  <a:latin typeface="DIN-Regular"/>
                </a:rPr>
                <a:t>th</a:t>
              </a:r>
              <a:r>
                <a:rPr lang="en-US" sz="1200" i="1" dirty="0">
                  <a:latin typeface="DIN-Regular"/>
                </a:rPr>
                <a:t> edition)</a:t>
              </a:r>
            </a:p>
          </p:txBody>
        </p:sp>
      </p:grpSp>
      <p:sp>
        <p:nvSpPr>
          <p:cNvPr id="9" name="Slide Number Placeholder 8">
            <a:extLst>
              <a:ext uri="{FF2B5EF4-FFF2-40B4-BE49-F238E27FC236}">
                <a16:creationId xmlns:a16="http://schemas.microsoft.com/office/drawing/2014/main" id="{41454036-367E-1D1C-736F-EB32CF72C194}"/>
              </a:ext>
            </a:extLst>
          </p:cNvPr>
          <p:cNvSpPr>
            <a:spLocks noGrp="1"/>
          </p:cNvSpPr>
          <p:nvPr>
            <p:ph type="sldNum" idx="12"/>
          </p:nvPr>
        </p:nvSpPr>
        <p:spPr/>
        <p:txBody>
          <a:bodyPr/>
          <a:lstStyle/>
          <a:p>
            <a:fld id="{611322DE-3F9E-4261-BC4C-C8DBA52F4786}" type="slidenum">
              <a:rPr lang="en-US" smtClean="0"/>
              <a:t>3</a:t>
            </a:fld>
            <a:endParaRPr lang="en-US"/>
          </a:p>
        </p:txBody>
      </p:sp>
      <p:sp>
        <p:nvSpPr>
          <p:cNvPr id="11" name="Text Placeholder 10">
            <a:extLst>
              <a:ext uri="{FF2B5EF4-FFF2-40B4-BE49-F238E27FC236}">
                <a16:creationId xmlns:a16="http://schemas.microsoft.com/office/drawing/2014/main" id="{FC6E94F6-7CCF-655D-13F0-62AD82AB642C}"/>
              </a:ext>
            </a:extLst>
          </p:cNvPr>
          <p:cNvSpPr>
            <a:spLocks noGrp="1"/>
          </p:cNvSpPr>
          <p:nvPr>
            <p:ph type="body" idx="1"/>
          </p:nvPr>
        </p:nvSpPr>
        <p:spPr>
          <a:xfrm>
            <a:off x="184731" y="1109134"/>
            <a:ext cx="6470069" cy="4673599"/>
          </a:xfrm>
        </p:spPr>
        <p:txBody>
          <a:bodyPr>
            <a:normAutofit/>
          </a:bodyPr>
          <a:lstStyle/>
          <a:p>
            <a:pPr marL="114300" indent="0">
              <a:buNone/>
            </a:pPr>
            <a:r>
              <a:rPr lang="mn-MN" sz="2000" b="1" dirty="0"/>
              <a:t>1950-иад он: Ажил гүйлгээ боловсруулах систем: </a:t>
            </a:r>
            <a:r>
              <a:rPr lang="mn-MN" sz="2000" dirty="0"/>
              <a:t>Мэдээллийн системийн анхны үе шат нь байгууллагын өдөр тутмын, давтагддаг үйл ажиллагааг автоматжуулахад чиглэж байв</a:t>
            </a:r>
          </a:p>
          <a:p>
            <a:r>
              <a:rPr lang="mn-MN" sz="2000" dirty="0"/>
              <a:t>Цалин бодох, </a:t>
            </a:r>
          </a:p>
          <a:p>
            <a:r>
              <a:rPr lang="mn-MN" sz="2000" dirty="0"/>
              <a:t>Агуулахын бүртгэл хөтлөх</a:t>
            </a:r>
          </a:p>
          <a:p>
            <a:r>
              <a:rPr lang="mn-MN" sz="2000" dirty="0"/>
              <a:t>Бараа бүртгэх</a:t>
            </a:r>
          </a:p>
          <a:p>
            <a:pPr marL="114300" indent="0">
              <a:buNone/>
            </a:pPr>
            <a:endParaRPr lang="mn-MN" sz="2000" b="1" i="1" dirty="0"/>
          </a:p>
          <a:p>
            <a:pPr marL="114300" indent="0">
              <a:buNone/>
            </a:pPr>
            <a:r>
              <a:rPr lang="mn-MN" sz="2000" b="1" i="1" dirty="0"/>
              <a:t>Бизнесийн нөлөө: </a:t>
            </a:r>
            <a:r>
              <a:rPr lang="mn-MN" sz="2000" dirty="0"/>
              <a:t>Үр ашгийг нэмэгдүүлж, хүний алдааг бууруулах. Энэ үед "бизнесийн шинжилгээ" гэх ойлголт хараахан бие даан гараагүй, голчлон техникийн автоматжуулалт дээр төвлөрч байв.</a:t>
            </a:r>
          </a:p>
        </p:txBody>
      </p:sp>
    </p:spTree>
    <p:extLst>
      <p:ext uri="{BB962C8B-B14F-4D97-AF65-F5344CB8AC3E}">
        <p14:creationId xmlns:p14="http://schemas.microsoft.com/office/powerpoint/2010/main" val="43657812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0B09DE-790D-B967-E09B-4D4150B8E1E9}"/>
            </a:ext>
          </a:extLst>
        </p:cNvPr>
        <p:cNvGrpSpPr/>
        <p:nvPr/>
      </p:nvGrpSpPr>
      <p:grpSpPr>
        <a:xfrm>
          <a:off x="0" y="0"/>
          <a:ext cx="0" cy="0"/>
          <a:chOff x="0" y="0"/>
          <a:chExt cx="0" cy="0"/>
        </a:xfrm>
      </p:grpSpPr>
      <p:sp>
        <p:nvSpPr>
          <p:cNvPr id="4" name="Date Placeholder 3">
            <a:extLst>
              <a:ext uri="{FF2B5EF4-FFF2-40B4-BE49-F238E27FC236}">
                <a16:creationId xmlns:a16="http://schemas.microsoft.com/office/drawing/2014/main" id="{3A5170E4-F04B-9689-CD4A-F358A07B3256}"/>
              </a:ext>
            </a:extLst>
          </p:cNvPr>
          <p:cNvSpPr>
            <a:spLocks noGrp="1"/>
          </p:cNvSpPr>
          <p:nvPr>
            <p:ph type="dt" idx="10"/>
          </p:nvPr>
        </p:nvSpPr>
        <p:spPr/>
        <p:txBody>
          <a:bodyPr/>
          <a:lstStyle/>
          <a:p>
            <a:fld id="{F47F0B1A-304A-49D1-8E32-DE074B194C4D}" type="datetime1">
              <a:rPr lang="en-US" smtClean="0"/>
              <a:t>3/18/2026</a:t>
            </a:fld>
            <a:endParaRPr lang="en-US"/>
          </a:p>
        </p:txBody>
      </p:sp>
      <p:sp>
        <p:nvSpPr>
          <p:cNvPr id="5" name="Footer Placeholder 4">
            <a:extLst>
              <a:ext uri="{FF2B5EF4-FFF2-40B4-BE49-F238E27FC236}">
                <a16:creationId xmlns:a16="http://schemas.microsoft.com/office/drawing/2014/main" id="{96315A53-0356-7AE9-9C76-4CC6BA9D9E62}"/>
              </a:ext>
            </a:extLst>
          </p:cNvPr>
          <p:cNvSpPr>
            <a:spLocks noGrp="1"/>
          </p:cNvSpPr>
          <p:nvPr>
            <p:ph type="ftr" idx="11"/>
          </p:nvPr>
        </p:nvSpPr>
        <p:spPr/>
        <p:txBody>
          <a:bodyPr/>
          <a:lstStyle/>
          <a:p>
            <a:r>
              <a:rPr lang="en-US"/>
              <a:t>Business analysis and process management</a:t>
            </a:r>
          </a:p>
        </p:txBody>
      </p:sp>
      <p:sp>
        <p:nvSpPr>
          <p:cNvPr id="2" name="Title 1">
            <a:extLst>
              <a:ext uri="{FF2B5EF4-FFF2-40B4-BE49-F238E27FC236}">
                <a16:creationId xmlns:a16="http://schemas.microsoft.com/office/drawing/2014/main" id="{DB030CEC-88ED-D735-4D10-DA12374CE4DD}"/>
              </a:ext>
            </a:extLst>
          </p:cNvPr>
          <p:cNvSpPr>
            <a:spLocks noGrp="1"/>
          </p:cNvSpPr>
          <p:nvPr>
            <p:ph type="title"/>
          </p:nvPr>
        </p:nvSpPr>
        <p:spPr>
          <a:xfrm>
            <a:off x="423333" y="185738"/>
            <a:ext cx="11285112" cy="414120"/>
          </a:xfrm>
        </p:spPr>
        <p:txBody>
          <a:bodyPr/>
          <a:lstStyle/>
          <a:p>
            <a:r>
              <a:rPr lang="mn-MN" dirty="0">
                <a:effectLst>
                  <a:outerShdw blurRad="38100" dist="38100" dir="2700000" algn="tl">
                    <a:srgbClr val="000000">
                      <a:alpha val="43137"/>
                    </a:srgbClr>
                  </a:outerShdw>
                </a:effectLst>
              </a:rPr>
              <a:t>МЭДЭЭЛЛИЙН СИСТЕМИЙН ХӨГЖИЛ</a:t>
            </a:r>
            <a:endParaRPr lang="en-US" sz="2400" dirty="0">
              <a:effectLst>
                <a:outerShdw blurRad="38100" dist="38100" dir="2700000" algn="tl">
                  <a:srgbClr val="000000">
                    <a:alpha val="43137"/>
                  </a:srgbClr>
                </a:outerShdw>
              </a:effectLst>
            </a:endParaRPr>
          </a:p>
        </p:txBody>
      </p:sp>
      <p:grpSp>
        <p:nvGrpSpPr>
          <p:cNvPr id="8" name="Group 7">
            <a:extLst>
              <a:ext uri="{FF2B5EF4-FFF2-40B4-BE49-F238E27FC236}">
                <a16:creationId xmlns:a16="http://schemas.microsoft.com/office/drawing/2014/main" id="{B67A2EAE-A656-CD39-9163-5E9866415C58}"/>
              </a:ext>
            </a:extLst>
          </p:cNvPr>
          <p:cNvGrpSpPr/>
          <p:nvPr/>
        </p:nvGrpSpPr>
        <p:grpSpPr>
          <a:xfrm>
            <a:off x="6587067" y="1075267"/>
            <a:ext cx="5511007" cy="2313783"/>
            <a:chOff x="102393" y="1039017"/>
            <a:chExt cx="7872414" cy="3010865"/>
          </a:xfrm>
        </p:grpSpPr>
        <p:pic>
          <p:nvPicPr>
            <p:cNvPr id="6" name="Picture 5">
              <a:extLst>
                <a:ext uri="{FF2B5EF4-FFF2-40B4-BE49-F238E27FC236}">
                  <a16:creationId xmlns:a16="http://schemas.microsoft.com/office/drawing/2014/main" id="{87D8BF4B-269D-7DF6-BD9E-6B37529A9154}"/>
                </a:ext>
              </a:extLst>
            </p:cNvPr>
            <p:cNvPicPr>
              <a:picLocks noChangeAspect="1"/>
            </p:cNvPicPr>
            <p:nvPr/>
          </p:nvPicPr>
          <p:blipFill rotWithShape="1">
            <a:blip r:embed="rId3">
              <a:biLevel thresh="75000"/>
            </a:blip>
            <a:srcRect l="26867" t="38874" r="12628" b="22596"/>
            <a:stretch/>
          </p:blipFill>
          <p:spPr>
            <a:xfrm>
              <a:off x="102393" y="1039017"/>
              <a:ext cx="7872414" cy="2671764"/>
            </a:xfrm>
            <a:prstGeom prst="rect">
              <a:avLst/>
            </a:prstGeom>
          </p:spPr>
        </p:pic>
        <p:sp>
          <p:nvSpPr>
            <p:cNvPr id="7" name="Rectangle 6">
              <a:extLst>
                <a:ext uri="{FF2B5EF4-FFF2-40B4-BE49-F238E27FC236}">
                  <a16:creationId xmlns:a16="http://schemas.microsoft.com/office/drawing/2014/main" id="{7D2ED8F1-B9BE-3879-A764-7BAFE3A85E47}"/>
                </a:ext>
              </a:extLst>
            </p:cNvPr>
            <p:cNvSpPr/>
            <p:nvPr/>
          </p:nvSpPr>
          <p:spPr>
            <a:xfrm>
              <a:off x="102393" y="3588217"/>
              <a:ext cx="7820026" cy="461665"/>
            </a:xfrm>
            <a:prstGeom prst="rect">
              <a:avLst/>
            </a:prstGeom>
          </p:spPr>
          <p:txBody>
            <a:bodyPr wrap="square">
              <a:spAutoFit/>
            </a:bodyPr>
            <a:lstStyle/>
            <a:p>
              <a:r>
                <a:rPr lang="en-US" sz="1200" b="0" i="1" u="none" strike="noStrike" baseline="0" dirty="0">
                  <a:latin typeface="DIN-Regular"/>
                </a:rPr>
                <a:t>Figure: The Development of Important</a:t>
              </a:r>
              <a:r>
                <a:rPr lang="mn-MN" sz="1200" b="0" i="1" u="none" strike="noStrike" baseline="0" dirty="0">
                  <a:latin typeface="DIN-Regular"/>
                </a:rPr>
                <a:t> </a:t>
              </a:r>
              <a:r>
                <a:rPr lang="en-US" sz="1200" b="0" i="1" u="none" strike="noStrike" baseline="0" dirty="0">
                  <a:latin typeface="DIN-Regular"/>
                </a:rPr>
                <a:t>Business Information Systems</a:t>
              </a:r>
            </a:p>
            <a:p>
              <a:r>
                <a:rPr lang="en-US" sz="1200" i="1" dirty="0">
                  <a:latin typeface="DIN-Regular"/>
                </a:rPr>
                <a:t>Source: Principles of Information Systems</a:t>
              </a:r>
              <a:r>
                <a:rPr lang="mn-MN" sz="1200" i="1" dirty="0">
                  <a:latin typeface="DIN-Regular"/>
                </a:rPr>
                <a:t> </a:t>
              </a:r>
              <a:r>
                <a:rPr lang="en-US" sz="1200" i="1" dirty="0">
                  <a:latin typeface="DIN-Regular"/>
                </a:rPr>
                <a:t>A Managerial</a:t>
              </a:r>
              <a:r>
                <a:rPr lang="mn-MN" sz="1200" i="1" dirty="0">
                  <a:latin typeface="DIN-Regular"/>
                </a:rPr>
                <a:t> </a:t>
              </a:r>
              <a:r>
                <a:rPr lang="en-US" sz="1200" i="1" dirty="0">
                  <a:latin typeface="DIN-Regular"/>
                </a:rPr>
                <a:t>Approach (9</a:t>
              </a:r>
              <a:r>
                <a:rPr lang="en-US" sz="1200" i="1" baseline="30000" dirty="0">
                  <a:latin typeface="DIN-Regular"/>
                </a:rPr>
                <a:t>th</a:t>
              </a:r>
              <a:r>
                <a:rPr lang="en-US" sz="1200" i="1" dirty="0">
                  <a:latin typeface="DIN-Regular"/>
                </a:rPr>
                <a:t> edition)</a:t>
              </a:r>
            </a:p>
          </p:txBody>
        </p:sp>
      </p:grpSp>
      <p:sp>
        <p:nvSpPr>
          <p:cNvPr id="9" name="Slide Number Placeholder 8">
            <a:extLst>
              <a:ext uri="{FF2B5EF4-FFF2-40B4-BE49-F238E27FC236}">
                <a16:creationId xmlns:a16="http://schemas.microsoft.com/office/drawing/2014/main" id="{1BEE9168-F754-5AAD-FEAF-8556FED273C2}"/>
              </a:ext>
            </a:extLst>
          </p:cNvPr>
          <p:cNvSpPr>
            <a:spLocks noGrp="1"/>
          </p:cNvSpPr>
          <p:nvPr>
            <p:ph type="sldNum" idx="12"/>
          </p:nvPr>
        </p:nvSpPr>
        <p:spPr/>
        <p:txBody>
          <a:bodyPr/>
          <a:lstStyle/>
          <a:p>
            <a:fld id="{611322DE-3F9E-4261-BC4C-C8DBA52F4786}" type="slidenum">
              <a:rPr lang="en-US" smtClean="0"/>
              <a:t>4</a:t>
            </a:fld>
            <a:endParaRPr lang="en-US"/>
          </a:p>
        </p:txBody>
      </p:sp>
      <p:sp>
        <p:nvSpPr>
          <p:cNvPr id="11" name="Text Placeholder 10">
            <a:extLst>
              <a:ext uri="{FF2B5EF4-FFF2-40B4-BE49-F238E27FC236}">
                <a16:creationId xmlns:a16="http://schemas.microsoft.com/office/drawing/2014/main" id="{4640A2BB-0475-2641-6D3C-E5453DCA8517}"/>
              </a:ext>
            </a:extLst>
          </p:cNvPr>
          <p:cNvSpPr>
            <a:spLocks noGrp="1"/>
          </p:cNvSpPr>
          <p:nvPr>
            <p:ph type="body" idx="1"/>
          </p:nvPr>
        </p:nvSpPr>
        <p:spPr>
          <a:xfrm>
            <a:off x="184731" y="1109134"/>
            <a:ext cx="6470069" cy="4673599"/>
          </a:xfrm>
        </p:spPr>
        <p:txBody>
          <a:bodyPr>
            <a:normAutofit/>
          </a:bodyPr>
          <a:lstStyle/>
          <a:p>
            <a:pPr marL="114300" indent="0">
              <a:buNone/>
            </a:pPr>
            <a:r>
              <a:rPr lang="mn-MN" sz="2000" b="1" dirty="0"/>
              <a:t>1960-иад он: Удирдлагын мэдээллийн систем: </a:t>
            </a:r>
            <a:r>
              <a:rPr lang="mn-MN" sz="2000" dirty="0"/>
              <a:t>Системүүд зөвхөн өгөгдөл цуглуулаад зогсохгүй, түүнийгээ менежерүүдэд хэрэгцээтэй тайлан мэдээ болгон хувиргаж эхэлсэн.</a:t>
            </a:r>
          </a:p>
          <a:p>
            <a:r>
              <a:rPr lang="mn-MN" sz="2000" dirty="0"/>
              <a:t>Дунд шатны удирдлагуудын төлөвлөлт, хяналт </a:t>
            </a:r>
          </a:p>
          <a:p>
            <a:r>
              <a:rPr lang="mn-MN" sz="2000" dirty="0"/>
              <a:t>Стандарт тайлан мэдээллүүд</a:t>
            </a:r>
          </a:p>
          <a:p>
            <a:pPr marL="114300" indent="0">
              <a:buNone/>
            </a:pPr>
            <a:endParaRPr lang="mn-MN" sz="2000" b="1" i="1" dirty="0"/>
          </a:p>
          <a:p>
            <a:pPr marL="114300" indent="0">
              <a:buNone/>
            </a:pPr>
            <a:r>
              <a:rPr lang="mn-MN" sz="2000" b="1" i="1" dirty="0"/>
              <a:t>Бизнесийн нөлөө: </a:t>
            </a:r>
            <a:r>
              <a:rPr lang="mn-MN" sz="2000" dirty="0"/>
              <a:t>Мэдээлэлд суурилсан удирдлагын тогтолцоо бүрдэж эхэлсэн. Удирдлагад стандарт тайлан мэдээллээр хангаж хяналт, мониторинг хийх боломжтой болсон</a:t>
            </a:r>
          </a:p>
        </p:txBody>
      </p:sp>
    </p:spTree>
    <p:extLst>
      <p:ext uri="{BB962C8B-B14F-4D97-AF65-F5344CB8AC3E}">
        <p14:creationId xmlns:p14="http://schemas.microsoft.com/office/powerpoint/2010/main" val="71548344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C50428-EC25-DE18-BBC5-539D48C3F46D}"/>
            </a:ext>
          </a:extLst>
        </p:cNvPr>
        <p:cNvGrpSpPr/>
        <p:nvPr/>
      </p:nvGrpSpPr>
      <p:grpSpPr>
        <a:xfrm>
          <a:off x="0" y="0"/>
          <a:ext cx="0" cy="0"/>
          <a:chOff x="0" y="0"/>
          <a:chExt cx="0" cy="0"/>
        </a:xfrm>
      </p:grpSpPr>
      <p:sp>
        <p:nvSpPr>
          <p:cNvPr id="4" name="Date Placeholder 3">
            <a:extLst>
              <a:ext uri="{FF2B5EF4-FFF2-40B4-BE49-F238E27FC236}">
                <a16:creationId xmlns:a16="http://schemas.microsoft.com/office/drawing/2014/main" id="{D2668A2F-7021-D5C3-16F9-CF0838DDD246}"/>
              </a:ext>
            </a:extLst>
          </p:cNvPr>
          <p:cNvSpPr>
            <a:spLocks noGrp="1"/>
          </p:cNvSpPr>
          <p:nvPr>
            <p:ph type="dt" idx="10"/>
          </p:nvPr>
        </p:nvSpPr>
        <p:spPr/>
        <p:txBody>
          <a:bodyPr/>
          <a:lstStyle/>
          <a:p>
            <a:fld id="{F47F0B1A-304A-49D1-8E32-DE074B194C4D}" type="datetime1">
              <a:rPr lang="en-US" smtClean="0"/>
              <a:t>3/18/2026</a:t>
            </a:fld>
            <a:endParaRPr lang="en-US"/>
          </a:p>
        </p:txBody>
      </p:sp>
      <p:sp>
        <p:nvSpPr>
          <p:cNvPr id="5" name="Footer Placeholder 4">
            <a:extLst>
              <a:ext uri="{FF2B5EF4-FFF2-40B4-BE49-F238E27FC236}">
                <a16:creationId xmlns:a16="http://schemas.microsoft.com/office/drawing/2014/main" id="{721684E7-C44E-58DD-AEE4-CD966EA82503}"/>
              </a:ext>
            </a:extLst>
          </p:cNvPr>
          <p:cNvSpPr>
            <a:spLocks noGrp="1"/>
          </p:cNvSpPr>
          <p:nvPr>
            <p:ph type="ftr" idx="11"/>
          </p:nvPr>
        </p:nvSpPr>
        <p:spPr/>
        <p:txBody>
          <a:bodyPr/>
          <a:lstStyle/>
          <a:p>
            <a:r>
              <a:rPr lang="en-US"/>
              <a:t>Business analysis and process management</a:t>
            </a:r>
          </a:p>
        </p:txBody>
      </p:sp>
      <p:sp>
        <p:nvSpPr>
          <p:cNvPr id="2" name="Title 1">
            <a:extLst>
              <a:ext uri="{FF2B5EF4-FFF2-40B4-BE49-F238E27FC236}">
                <a16:creationId xmlns:a16="http://schemas.microsoft.com/office/drawing/2014/main" id="{64D56A5A-183F-93AB-D891-B232FC2D22D3}"/>
              </a:ext>
            </a:extLst>
          </p:cNvPr>
          <p:cNvSpPr>
            <a:spLocks noGrp="1"/>
          </p:cNvSpPr>
          <p:nvPr>
            <p:ph type="title"/>
          </p:nvPr>
        </p:nvSpPr>
        <p:spPr>
          <a:xfrm>
            <a:off x="423333" y="185738"/>
            <a:ext cx="11285112" cy="414120"/>
          </a:xfrm>
        </p:spPr>
        <p:txBody>
          <a:bodyPr/>
          <a:lstStyle/>
          <a:p>
            <a:r>
              <a:rPr lang="mn-MN" dirty="0">
                <a:effectLst>
                  <a:outerShdw blurRad="38100" dist="38100" dir="2700000" algn="tl">
                    <a:srgbClr val="000000">
                      <a:alpha val="43137"/>
                    </a:srgbClr>
                  </a:outerShdw>
                </a:effectLst>
              </a:rPr>
              <a:t>МЭДЭЭЛЛИЙН СИСТЕМИЙН ХӨГЖИЛ</a:t>
            </a:r>
            <a:endParaRPr lang="en-US" sz="2400" dirty="0">
              <a:effectLst>
                <a:outerShdw blurRad="38100" dist="38100" dir="2700000" algn="tl">
                  <a:srgbClr val="000000">
                    <a:alpha val="43137"/>
                  </a:srgbClr>
                </a:outerShdw>
              </a:effectLst>
            </a:endParaRPr>
          </a:p>
        </p:txBody>
      </p:sp>
      <p:grpSp>
        <p:nvGrpSpPr>
          <p:cNvPr id="8" name="Group 7">
            <a:extLst>
              <a:ext uri="{FF2B5EF4-FFF2-40B4-BE49-F238E27FC236}">
                <a16:creationId xmlns:a16="http://schemas.microsoft.com/office/drawing/2014/main" id="{C936A140-AE0E-E7C7-95C6-6A4D32D1B02A}"/>
              </a:ext>
            </a:extLst>
          </p:cNvPr>
          <p:cNvGrpSpPr/>
          <p:nvPr/>
        </p:nvGrpSpPr>
        <p:grpSpPr>
          <a:xfrm>
            <a:off x="6587067" y="1075267"/>
            <a:ext cx="5511007" cy="2313783"/>
            <a:chOff x="102393" y="1039017"/>
            <a:chExt cx="7872414" cy="3010865"/>
          </a:xfrm>
        </p:grpSpPr>
        <p:pic>
          <p:nvPicPr>
            <p:cNvPr id="6" name="Picture 5">
              <a:extLst>
                <a:ext uri="{FF2B5EF4-FFF2-40B4-BE49-F238E27FC236}">
                  <a16:creationId xmlns:a16="http://schemas.microsoft.com/office/drawing/2014/main" id="{A191E2CB-526C-9BEC-F4BB-08AA4943B2D5}"/>
                </a:ext>
              </a:extLst>
            </p:cNvPr>
            <p:cNvPicPr>
              <a:picLocks noChangeAspect="1"/>
            </p:cNvPicPr>
            <p:nvPr/>
          </p:nvPicPr>
          <p:blipFill rotWithShape="1">
            <a:blip r:embed="rId3">
              <a:biLevel thresh="75000"/>
            </a:blip>
            <a:srcRect l="26867" t="38874" r="12628" b="22596"/>
            <a:stretch/>
          </p:blipFill>
          <p:spPr>
            <a:xfrm>
              <a:off x="102393" y="1039017"/>
              <a:ext cx="7872414" cy="2671764"/>
            </a:xfrm>
            <a:prstGeom prst="rect">
              <a:avLst/>
            </a:prstGeom>
          </p:spPr>
        </p:pic>
        <p:sp>
          <p:nvSpPr>
            <p:cNvPr id="7" name="Rectangle 6">
              <a:extLst>
                <a:ext uri="{FF2B5EF4-FFF2-40B4-BE49-F238E27FC236}">
                  <a16:creationId xmlns:a16="http://schemas.microsoft.com/office/drawing/2014/main" id="{5AF73744-4192-9C18-E76E-524D89ECCE4C}"/>
                </a:ext>
              </a:extLst>
            </p:cNvPr>
            <p:cNvSpPr/>
            <p:nvPr/>
          </p:nvSpPr>
          <p:spPr>
            <a:xfrm>
              <a:off x="102393" y="3588217"/>
              <a:ext cx="7820026" cy="461665"/>
            </a:xfrm>
            <a:prstGeom prst="rect">
              <a:avLst/>
            </a:prstGeom>
          </p:spPr>
          <p:txBody>
            <a:bodyPr wrap="square">
              <a:spAutoFit/>
            </a:bodyPr>
            <a:lstStyle/>
            <a:p>
              <a:r>
                <a:rPr lang="en-US" sz="1200" b="0" i="1" u="none" strike="noStrike" baseline="0" dirty="0">
                  <a:latin typeface="DIN-Regular"/>
                </a:rPr>
                <a:t>Figure: The Development of Important</a:t>
              </a:r>
              <a:r>
                <a:rPr lang="mn-MN" sz="1200" b="0" i="1" u="none" strike="noStrike" baseline="0" dirty="0">
                  <a:latin typeface="DIN-Regular"/>
                </a:rPr>
                <a:t> </a:t>
              </a:r>
              <a:r>
                <a:rPr lang="en-US" sz="1200" b="0" i="1" u="none" strike="noStrike" baseline="0" dirty="0">
                  <a:latin typeface="DIN-Regular"/>
                </a:rPr>
                <a:t>Business Information Systems</a:t>
              </a:r>
            </a:p>
            <a:p>
              <a:r>
                <a:rPr lang="en-US" sz="1200" i="1" dirty="0">
                  <a:latin typeface="DIN-Regular"/>
                </a:rPr>
                <a:t>Source: Principles of Information Systems</a:t>
              </a:r>
              <a:r>
                <a:rPr lang="mn-MN" sz="1200" i="1" dirty="0">
                  <a:latin typeface="DIN-Regular"/>
                </a:rPr>
                <a:t> </a:t>
              </a:r>
              <a:r>
                <a:rPr lang="en-US" sz="1200" i="1" dirty="0">
                  <a:latin typeface="DIN-Regular"/>
                </a:rPr>
                <a:t>A Managerial</a:t>
              </a:r>
              <a:r>
                <a:rPr lang="mn-MN" sz="1200" i="1" dirty="0">
                  <a:latin typeface="DIN-Regular"/>
                </a:rPr>
                <a:t> </a:t>
              </a:r>
              <a:r>
                <a:rPr lang="en-US" sz="1200" i="1" dirty="0">
                  <a:latin typeface="DIN-Regular"/>
                </a:rPr>
                <a:t>Approach (9</a:t>
              </a:r>
              <a:r>
                <a:rPr lang="en-US" sz="1200" i="1" baseline="30000" dirty="0">
                  <a:latin typeface="DIN-Regular"/>
                </a:rPr>
                <a:t>th</a:t>
              </a:r>
              <a:r>
                <a:rPr lang="en-US" sz="1200" i="1" dirty="0">
                  <a:latin typeface="DIN-Regular"/>
                </a:rPr>
                <a:t> edition)</a:t>
              </a:r>
            </a:p>
          </p:txBody>
        </p:sp>
      </p:grpSp>
      <p:sp>
        <p:nvSpPr>
          <p:cNvPr id="9" name="Slide Number Placeholder 8">
            <a:extLst>
              <a:ext uri="{FF2B5EF4-FFF2-40B4-BE49-F238E27FC236}">
                <a16:creationId xmlns:a16="http://schemas.microsoft.com/office/drawing/2014/main" id="{E7A37F27-5EC4-C721-9D24-29D8F8839E08}"/>
              </a:ext>
            </a:extLst>
          </p:cNvPr>
          <p:cNvSpPr>
            <a:spLocks noGrp="1"/>
          </p:cNvSpPr>
          <p:nvPr>
            <p:ph type="sldNum" idx="12"/>
          </p:nvPr>
        </p:nvSpPr>
        <p:spPr/>
        <p:txBody>
          <a:bodyPr/>
          <a:lstStyle/>
          <a:p>
            <a:fld id="{611322DE-3F9E-4261-BC4C-C8DBA52F4786}" type="slidenum">
              <a:rPr lang="en-US" smtClean="0"/>
              <a:t>5</a:t>
            </a:fld>
            <a:endParaRPr lang="en-US"/>
          </a:p>
        </p:txBody>
      </p:sp>
      <p:sp>
        <p:nvSpPr>
          <p:cNvPr id="11" name="Text Placeholder 10">
            <a:extLst>
              <a:ext uri="{FF2B5EF4-FFF2-40B4-BE49-F238E27FC236}">
                <a16:creationId xmlns:a16="http://schemas.microsoft.com/office/drawing/2014/main" id="{3F4880C4-0E70-4083-C0AF-586ACDB56BCD}"/>
              </a:ext>
            </a:extLst>
          </p:cNvPr>
          <p:cNvSpPr>
            <a:spLocks noGrp="1"/>
          </p:cNvSpPr>
          <p:nvPr>
            <p:ph type="body" idx="1"/>
          </p:nvPr>
        </p:nvSpPr>
        <p:spPr>
          <a:xfrm>
            <a:off x="184731" y="1109134"/>
            <a:ext cx="6470069" cy="4673599"/>
          </a:xfrm>
        </p:spPr>
        <p:txBody>
          <a:bodyPr>
            <a:normAutofit/>
          </a:bodyPr>
          <a:lstStyle/>
          <a:p>
            <a:pPr marL="114300" indent="0">
              <a:buNone/>
            </a:pPr>
            <a:r>
              <a:rPr lang="mn-MN" sz="2000" b="1" dirty="0"/>
              <a:t>1970-1980-иад он: Шийдвэр гаргалтыг дэмжих систем: </a:t>
            </a:r>
            <a:r>
              <a:rPr lang="mn-MN" sz="2000" dirty="0"/>
              <a:t>Энэ үед системүүд илүү уян хатан, интерактив болж, тодорхой бус нөхцөлд шийдвэр гаргахад туслах дүн шинжилгээ хийх чадвартай болсон.</a:t>
            </a:r>
          </a:p>
          <a:p>
            <a:r>
              <a:rPr lang="mn-MN" sz="2000" dirty="0"/>
              <a:t>"Хэрвээ ингэвэл яах вэ?" (</a:t>
            </a:r>
            <a:r>
              <a:rPr lang="en-US" sz="2000" dirty="0"/>
              <a:t>What-if analysis) </a:t>
            </a:r>
            <a:r>
              <a:rPr lang="mn-MN" sz="2000" dirty="0"/>
              <a:t>гэх мэт асуултуудад хариулах </a:t>
            </a:r>
          </a:p>
          <a:p>
            <a:r>
              <a:rPr lang="mn-MN" sz="2000" dirty="0"/>
              <a:t>Дээд шатны удирдлагын шийдвэр гаргалтыг дэмжих.</a:t>
            </a:r>
          </a:p>
          <a:p>
            <a:pPr marL="114300" indent="0">
              <a:buNone/>
            </a:pPr>
            <a:r>
              <a:rPr lang="mn-MN" sz="2000" b="1" dirty="0"/>
              <a:t>Бизнесийн нөлөө</a:t>
            </a:r>
            <a:r>
              <a:rPr lang="mn-MN" sz="2000" dirty="0"/>
              <a:t>: Өрсөлдөх давуу тал болон хувирч эхэлсэн үе юм. Системүүд нарийн төвөгтэй болохын хэрээр бизнесийн хэрэгцээг техникт зөв хөрвүүлэх шаардлага (бизнесийн шинжилгээний эхлэл) үүссэн.</a:t>
            </a:r>
          </a:p>
          <a:p>
            <a:pPr marL="114300" indent="0">
              <a:buNone/>
            </a:pPr>
            <a:endParaRPr lang="mn-MN" sz="2000" b="1" dirty="0"/>
          </a:p>
        </p:txBody>
      </p:sp>
    </p:spTree>
    <p:extLst>
      <p:ext uri="{BB962C8B-B14F-4D97-AF65-F5344CB8AC3E}">
        <p14:creationId xmlns:p14="http://schemas.microsoft.com/office/powerpoint/2010/main" val="207827513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DB4F22-0667-7B33-97B0-8FEF5BE9F384}"/>
            </a:ext>
          </a:extLst>
        </p:cNvPr>
        <p:cNvGrpSpPr/>
        <p:nvPr/>
      </p:nvGrpSpPr>
      <p:grpSpPr>
        <a:xfrm>
          <a:off x="0" y="0"/>
          <a:ext cx="0" cy="0"/>
          <a:chOff x="0" y="0"/>
          <a:chExt cx="0" cy="0"/>
        </a:xfrm>
      </p:grpSpPr>
      <p:sp>
        <p:nvSpPr>
          <p:cNvPr id="4" name="Date Placeholder 3">
            <a:extLst>
              <a:ext uri="{FF2B5EF4-FFF2-40B4-BE49-F238E27FC236}">
                <a16:creationId xmlns:a16="http://schemas.microsoft.com/office/drawing/2014/main" id="{AB8B88EF-D25E-D7F8-F4F4-C86452676B39}"/>
              </a:ext>
            </a:extLst>
          </p:cNvPr>
          <p:cNvSpPr>
            <a:spLocks noGrp="1"/>
          </p:cNvSpPr>
          <p:nvPr>
            <p:ph type="dt" idx="10"/>
          </p:nvPr>
        </p:nvSpPr>
        <p:spPr/>
        <p:txBody>
          <a:bodyPr/>
          <a:lstStyle/>
          <a:p>
            <a:fld id="{F47F0B1A-304A-49D1-8E32-DE074B194C4D}" type="datetime1">
              <a:rPr lang="en-US" smtClean="0"/>
              <a:t>3/18/2026</a:t>
            </a:fld>
            <a:endParaRPr lang="en-US"/>
          </a:p>
        </p:txBody>
      </p:sp>
      <p:sp>
        <p:nvSpPr>
          <p:cNvPr id="5" name="Footer Placeholder 4">
            <a:extLst>
              <a:ext uri="{FF2B5EF4-FFF2-40B4-BE49-F238E27FC236}">
                <a16:creationId xmlns:a16="http://schemas.microsoft.com/office/drawing/2014/main" id="{C2B9644D-C43E-0754-C33C-704260A719A5}"/>
              </a:ext>
            </a:extLst>
          </p:cNvPr>
          <p:cNvSpPr>
            <a:spLocks noGrp="1"/>
          </p:cNvSpPr>
          <p:nvPr>
            <p:ph type="ftr" idx="11"/>
          </p:nvPr>
        </p:nvSpPr>
        <p:spPr/>
        <p:txBody>
          <a:bodyPr/>
          <a:lstStyle/>
          <a:p>
            <a:r>
              <a:rPr lang="en-US"/>
              <a:t>Business analysis and process management</a:t>
            </a:r>
          </a:p>
        </p:txBody>
      </p:sp>
      <p:sp>
        <p:nvSpPr>
          <p:cNvPr id="2" name="Title 1">
            <a:extLst>
              <a:ext uri="{FF2B5EF4-FFF2-40B4-BE49-F238E27FC236}">
                <a16:creationId xmlns:a16="http://schemas.microsoft.com/office/drawing/2014/main" id="{CA434074-0603-6090-A0CC-931CC3C1598B}"/>
              </a:ext>
            </a:extLst>
          </p:cNvPr>
          <p:cNvSpPr>
            <a:spLocks noGrp="1"/>
          </p:cNvSpPr>
          <p:nvPr>
            <p:ph type="title"/>
          </p:nvPr>
        </p:nvSpPr>
        <p:spPr>
          <a:xfrm>
            <a:off x="423333" y="185738"/>
            <a:ext cx="11285112" cy="414120"/>
          </a:xfrm>
        </p:spPr>
        <p:txBody>
          <a:bodyPr/>
          <a:lstStyle/>
          <a:p>
            <a:r>
              <a:rPr lang="mn-MN" dirty="0">
                <a:effectLst>
                  <a:outerShdw blurRad="38100" dist="38100" dir="2700000" algn="tl">
                    <a:srgbClr val="000000">
                      <a:alpha val="43137"/>
                    </a:srgbClr>
                  </a:outerShdw>
                </a:effectLst>
              </a:rPr>
              <a:t>МЭДЭЭЛЛИЙН СИСТЕМИЙН ХӨГЖИЛ</a:t>
            </a:r>
            <a:endParaRPr lang="en-US" sz="2400" dirty="0">
              <a:effectLst>
                <a:outerShdw blurRad="38100" dist="38100" dir="2700000" algn="tl">
                  <a:srgbClr val="000000">
                    <a:alpha val="43137"/>
                  </a:srgbClr>
                </a:outerShdw>
              </a:effectLst>
            </a:endParaRPr>
          </a:p>
        </p:txBody>
      </p:sp>
      <p:grpSp>
        <p:nvGrpSpPr>
          <p:cNvPr id="8" name="Group 7">
            <a:extLst>
              <a:ext uri="{FF2B5EF4-FFF2-40B4-BE49-F238E27FC236}">
                <a16:creationId xmlns:a16="http://schemas.microsoft.com/office/drawing/2014/main" id="{BB14615D-B06E-ADA0-0294-7CDE01CCEA8E}"/>
              </a:ext>
            </a:extLst>
          </p:cNvPr>
          <p:cNvGrpSpPr/>
          <p:nvPr/>
        </p:nvGrpSpPr>
        <p:grpSpPr>
          <a:xfrm>
            <a:off x="6587067" y="1075267"/>
            <a:ext cx="5511007" cy="2313783"/>
            <a:chOff x="102393" y="1039017"/>
            <a:chExt cx="7872414" cy="3010865"/>
          </a:xfrm>
        </p:grpSpPr>
        <p:pic>
          <p:nvPicPr>
            <p:cNvPr id="6" name="Picture 5">
              <a:extLst>
                <a:ext uri="{FF2B5EF4-FFF2-40B4-BE49-F238E27FC236}">
                  <a16:creationId xmlns:a16="http://schemas.microsoft.com/office/drawing/2014/main" id="{4CB8BB8A-12C0-714E-7FA8-3D94EEBC7B68}"/>
                </a:ext>
              </a:extLst>
            </p:cNvPr>
            <p:cNvPicPr>
              <a:picLocks noChangeAspect="1"/>
            </p:cNvPicPr>
            <p:nvPr/>
          </p:nvPicPr>
          <p:blipFill rotWithShape="1">
            <a:blip r:embed="rId3">
              <a:biLevel thresh="75000"/>
            </a:blip>
            <a:srcRect l="26867" t="38874" r="12628" b="22596"/>
            <a:stretch/>
          </p:blipFill>
          <p:spPr>
            <a:xfrm>
              <a:off x="102393" y="1039017"/>
              <a:ext cx="7872414" cy="2671764"/>
            </a:xfrm>
            <a:prstGeom prst="rect">
              <a:avLst/>
            </a:prstGeom>
          </p:spPr>
        </p:pic>
        <p:sp>
          <p:nvSpPr>
            <p:cNvPr id="7" name="Rectangle 6">
              <a:extLst>
                <a:ext uri="{FF2B5EF4-FFF2-40B4-BE49-F238E27FC236}">
                  <a16:creationId xmlns:a16="http://schemas.microsoft.com/office/drawing/2014/main" id="{570796EB-249D-62B6-90CF-FC52DD1BB4F9}"/>
                </a:ext>
              </a:extLst>
            </p:cNvPr>
            <p:cNvSpPr/>
            <p:nvPr/>
          </p:nvSpPr>
          <p:spPr>
            <a:xfrm>
              <a:off x="102393" y="3588217"/>
              <a:ext cx="7820026" cy="461665"/>
            </a:xfrm>
            <a:prstGeom prst="rect">
              <a:avLst/>
            </a:prstGeom>
          </p:spPr>
          <p:txBody>
            <a:bodyPr wrap="square">
              <a:spAutoFit/>
            </a:bodyPr>
            <a:lstStyle/>
            <a:p>
              <a:r>
                <a:rPr lang="en-US" sz="1200" b="0" i="1" u="none" strike="noStrike" baseline="0" dirty="0">
                  <a:latin typeface="DIN-Regular"/>
                </a:rPr>
                <a:t>Figure: The Development of Important</a:t>
              </a:r>
              <a:r>
                <a:rPr lang="mn-MN" sz="1200" b="0" i="1" u="none" strike="noStrike" baseline="0" dirty="0">
                  <a:latin typeface="DIN-Regular"/>
                </a:rPr>
                <a:t> </a:t>
              </a:r>
              <a:r>
                <a:rPr lang="en-US" sz="1200" b="0" i="1" u="none" strike="noStrike" baseline="0" dirty="0">
                  <a:latin typeface="DIN-Regular"/>
                </a:rPr>
                <a:t>Business Information Systems</a:t>
              </a:r>
            </a:p>
            <a:p>
              <a:r>
                <a:rPr lang="en-US" sz="1200" i="1" dirty="0">
                  <a:latin typeface="DIN-Regular"/>
                </a:rPr>
                <a:t>Source: Principles of Information Systems</a:t>
              </a:r>
              <a:r>
                <a:rPr lang="mn-MN" sz="1200" i="1" dirty="0">
                  <a:latin typeface="DIN-Regular"/>
                </a:rPr>
                <a:t> </a:t>
              </a:r>
              <a:r>
                <a:rPr lang="en-US" sz="1200" i="1" dirty="0">
                  <a:latin typeface="DIN-Regular"/>
                </a:rPr>
                <a:t>A Managerial</a:t>
              </a:r>
              <a:r>
                <a:rPr lang="mn-MN" sz="1200" i="1" dirty="0">
                  <a:latin typeface="DIN-Regular"/>
                </a:rPr>
                <a:t> </a:t>
              </a:r>
              <a:r>
                <a:rPr lang="en-US" sz="1200" i="1" dirty="0">
                  <a:latin typeface="DIN-Regular"/>
                </a:rPr>
                <a:t>Approach (9</a:t>
              </a:r>
              <a:r>
                <a:rPr lang="en-US" sz="1200" i="1" baseline="30000" dirty="0">
                  <a:latin typeface="DIN-Regular"/>
                </a:rPr>
                <a:t>th</a:t>
              </a:r>
              <a:r>
                <a:rPr lang="en-US" sz="1200" i="1" dirty="0">
                  <a:latin typeface="DIN-Regular"/>
                </a:rPr>
                <a:t> edition)</a:t>
              </a:r>
            </a:p>
          </p:txBody>
        </p:sp>
      </p:grpSp>
      <p:sp>
        <p:nvSpPr>
          <p:cNvPr id="9" name="Slide Number Placeholder 8">
            <a:extLst>
              <a:ext uri="{FF2B5EF4-FFF2-40B4-BE49-F238E27FC236}">
                <a16:creationId xmlns:a16="http://schemas.microsoft.com/office/drawing/2014/main" id="{6188C9DD-9F3E-1C17-1C4C-5CDE07E92959}"/>
              </a:ext>
            </a:extLst>
          </p:cNvPr>
          <p:cNvSpPr>
            <a:spLocks noGrp="1"/>
          </p:cNvSpPr>
          <p:nvPr>
            <p:ph type="sldNum" idx="12"/>
          </p:nvPr>
        </p:nvSpPr>
        <p:spPr/>
        <p:txBody>
          <a:bodyPr/>
          <a:lstStyle/>
          <a:p>
            <a:fld id="{611322DE-3F9E-4261-BC4C-C8DBA52F4786}" type="slidenum">
              <a:rPr lang="en-US" smtClean="0"/>
              <a:t>6</a:t>
            </a:fld>
            <a:endParaRPr lang="en-US"/>
          </a:p>
        </p:txBody>
      </p:sp>
      <p:sp>
        <p:nvSpPr>
          <p:cNvPr id="11" name="Text Placeholder 10">
            <a:extLst>
              <a:ext uri="{FF2B5EF4-FFF2-40B4-BE49-F238E27FC236}">
                <a16:creationId xmlns:a16="http://schemas.microsoft.com/office/drawing/2014/main" id="{36383C9F-AC54-593D-4119-EE3DEC4D6788}"/>
              </a:ext>
            </a:extLst>
          </p:cNvPr>
          <p:cNvSpPr>
            <a:spLocks noGrp="1"/>
          </p:cNvSpPr>
          <p:nvPr>
            <p:ph type="body" idx="1"/>
          </p:nvPr>
        </p:nvSpPr>
        <p:spPr>
          <a:xfrm>
            <a:off x="184731" y="1109133"/>
            <a:ext cx="6470069" cy="5325533"/>
          </a:xfrm>
        </p:spPr>
        <p:txBody>
          <a:bodyPr>
            <a:normAutofit/>
          </a:bodyPr>
          <a:lstStyle/>
          <a:p>
            <a:pPr marL="114300" indent="0">
              <a:buNone/>
            </a:pPr>
            <a:r>
              <a:rPr lang="mn-MN" sz="2000" b="1" dirty="0"/>
              <a:t>1990-ээд оноос өнөөг хүртэл: Төрөлжсөн системүүд, Цахим болон Мобайл худалдаа: </a:t>
            </a:r>
            <a:r>
              <a:rPr lang="mn-MN" sz="2000" dirty="0"/>
              <a:t>Интернэт болон хөдөлгөөнт холбоо хөгжсөнөөр системүүд байгууллагын дотоод хүрээнээс хальж, дэлхий даяар холбогдох болсон.</a:t>
            </a:r>
          </a:p>
          <a:p>
            <a:r>
              <a:rPr lang="mn-MN" sz="2000" dirty="0"/>
              <a:t>Цахим худалдаа (</a:t>
            </a:r>
            <a:r>
              <a:rPr lang="en-US" sz="2000" dirty="0"/>
              <a:t>E-commerce), </a:t>
            </a:r>
            <a:endParaRPr lang="mn-MN" sz="2000" dirty="0"/>
          </a:p>
          <a:p>
            <a:r>
              <a:rPr lang="mn-MN" sz="2000" dirty="0"/>
              <a:t>Мобайл худалдаа (</a:t>
            </a:r>
            <a:r>
              <a:rPr lang="en-US" sz="2000" dirty="0"/>
              <a:t>M-commerce) </a:t>
            </a:r>
            <a:r>
              <a:rPr lang="mn-MN" sz="2000" dirty="0"/>
              <a:t>болон </a:t>
            </a:r>
          </a:p>
          <a:p>
            <a:r>
              <a:rPr lang="mn-MN" sz="2000" dirty="0"/>
              <a:t>Байгууллагын төрөлжсөн системүүд (</a:t>
            </a:r>
            <a:r>
              <a:rPr lang="en-US" sz="2000" dirty="0"/>
              <a:t>ERP, CRM </a:t>
            </a:r>
            <a:r>
              <a:rPr lang="mn-MN" sz="2000" dirty="0"/>
              <a:t>г.м) дамжуулан хэрэглэгчтэй шууд харилцах.</a:t>
            </a:r>
          </a:p>
          <a:p>
            <a:pPr marL="114300" indent="0">
              <a:buNone/>
            </a:pPr>
            <a:endParaRPr lang="mn-MN" sz="2000" dirty="0"/>
          </a:p>
          <a:p>
            <a:pPr marL="114300" indent="0">
              <a:buNone/>
            </a:pPr>
            <a:r>
              <a:rPr lang="mn-MN" sz="2000" b="1" dirty="0"/>
              <a:t>Бизнесийн нөлөө</a:t>
            </a:r>
            <a:r>
              <a:rPr lang="mn-MN" sz="2000" dirty="0"/>
              <a:t>: Аутсорсинг болон бизнесийн өөрчлөлтийн хөтөлбөрүүд эрчимжсэн. Энэ үед бизнесийн шинжээч нь зөвхөн систем хөгжүүлэх бус, </a:t>
            </a:r>
            <a:r>
              <a:rPr lang="en-US" sz="2000" dirty="0"/>
              <a:t>POPIT </a:t>
            </a:r>
            <a:r>
              <a:rPr lang="mn-MN" sz="2000" dirty="0"/>
              <a:t>загварт тулгуурлан бизнес, процесс, хүмүүс, технологийг бүхэлд нь уялдуулах "дотоод зөвлөх"-ийн үүргийг гүйцэтгэж эхэлсэн байна.</a:t>
            </a:r>
          </a:p>
          <a:p>
            <a:pPr marL="114300" indent="0">
              <a:buNone/>
            </a:pPr>
            <a:endParaRPr lang="mn-MN" sz="2000" b="1" dirty="0"/>
          </a:p>
        </p:txBody>
      </p:sp>
    </p:spTree>
    <p:extLst>
      <p:ext uri="{BB962C8B-B14F-4D97-AF65-F5344CB8AC3E}">
        <p14:creationId xmlns:p14="http://schemas.microsoft.com/office/powerpoint/2010/main" val="424623411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257E51-11AA-9E82-7FAF-56C53A18EFFB}"/>
            </a:ext>
          </a:extLst>
        </p:cNvPr>
        <p:cNvGrpSpPr/>
        <p:nvPr/>
      </p:nvGrpSpPr>
      <p:grpSpPr>
        <a:xfrm>
          <a:off x="0" y="0"/>
          <a:ext cx="0" cy="0"/>
          <a:chOff x="0" y="0"/>
          <a:chExt cx="0" cy="0"/>
        </a:xfrm>
      </p:grpSpPr>
      <p:sp>
        <p:nvSpPr>
          <p:cNvPr id="4" name="Date Placeholder 3">
            <a:extLst>
              <a:ext uri="{FF2B5EF4-FFF2-40B4-BE49-F238E27FC236}">
                <a16:creationId xmlns:a16="http://schemas.microsoft.com/office/drawing/2014/main" id="{1772F2D8-2E7C-BAA5-6BC6-F2D7720E06BA}"/>
              </a:ext>
            </a:extLst>
          </p:cNvPr>
          <p:cNvSpPr>
            <a:spLocks noGrp="1"/>
          </p:cNvSpPr>
          <p:nvPr>
            <p:ph type="dt" idx="10"/>
          </p:nvPr>
        </p:nvSpPr>
        <p:spPr/>
        <p:txBody>
          <a:bodyPr/>
          <a:lstStyle/>
          <a:p>
            <a:fld id="{F47F0B1A-304A-49D1-8E32-DE074B194C4D}" type="datetime1">
              <a:rPr lang="en-US" smtClean="0"/>
              <a:t>3/18/2026</a:t>
            </a:fld>
            <a:endParaRPr lang="en-US"/>
          </a:p>
        </p:txBody>
      </p:sp>
      <p:sp>
        <p:nvSpPr>
          <p:cNvPr id="5" name="Footer Placeholder 4">
            <a:extLst>
              <a:ext uri="{FF2B5EF4-FFF2-40B4-BE49-F238E27FC236}">
                <a16:creationId xmlns:a16="http://schemas.microsoft.com/office/drawing/2014/main" id="{8FE2242E-3271-9368-A317-5E0F4FD318AD}"/>
              </a:ext>
            </a:extLst>
          </p:cNvPr>
          <p:cNvSpPr>
            <a:spLocks noGrp="1"/>
          </p:cNvSpPr>
          <p:nvPr>
            <p:ph type="ftr" idx="11"/>
          </p:nvPr>
        </p:nvSpPr>
        <p:spPr/>
        <p:txBody>
          <a:bodyPr/>
          <a:lstStyle/>
          <a:p>
            <a:r>
              <a:rPr lang="en-US"/>
              <a:t>Business analysis and process management</a:t>
            </a:r>
          </a:p>
        </p:txBody>
      </p:sp>
      <p:sp>
        <p:nvSpPr>
          <p:cNvPr id="2" name="Title 1">
            <a:extLst>
              <a:ext uri="{FF2B5EF4-FFF2-40B4-BE49-F238E27FC236}">
                <a16:creationId xmlns:a16="http://schemas.microsoft.com/office/drawing/2014/main" id="{8ECE44D1-7D33-2F3A-07B5-0E0D90D01675}"/>
              </a:ext>
            </a:extLst>
          </p:cNvPr>
          <p:cNvSpPr>
            <a:spLocks noGrp="1"/>
          </p:cNvSpPr>
          <p:nvPr>
            <p:ph type="title"/>
          </p:nvPr>
        </p:nvSpPr>
        <p:spPr>
          <a:xfrm>
            <a:off x="423333" y="185738"/>
            <a:ext cx="11285112" cy="414120"/>
          </a:xfrm>
        </p:spPr>
        <p:txBody>
          <a:bodyPr/>
          <a:lstStyle/>
          <a:p>
            <a:r>
              <a:rPr lang="mn-MN" dirty="0">
                <a:effectLst>
                  <a:outerShdw blurRad="38100" dist="38100" dir="2700000" algn="tl">
                    <a:srgbClr val="000000">
                      <a:alpha val="43137"/>
                    </a:srgbClr>
                  </a:outerShdw>
                </a:effectLst>
              </a:rPr>
              <a:t>МЭДЭЭЛЛИЙН СИСТЕМИЙН ХӨГЖИЛ</a:t>
            </a:r>
            <a:endParaRPr lang="en-US" sz="2400" dirty="0">
              <a:effectLst>
                <a:outerShdw blurRad="38100" dist="38100" dir="2700000" algn="tl">
                  <a:srgbClr val="000000">
                    <a:alpha val="43137"/>
                  </a:srgbClr>
                </a:outerShdw>
              </a:effectLst>
            </a:endParaRPr>
          </a:p>
        </p:txBody>
      </p:sp>
      <p:grpSp>
        <p:nvGrpSpPr>
          <p:cNvPr id="8" name="Group 7">
            <a:extLst>
              <a:ext uri="{FF2B5EF4-FFF2-40B4-BE49-F238E27FC236}">
                <a16:creationId xmlns:a16="http://schemas.microsoft.com/office/drawing/2014/main" id="{D97A8B19-DE65-0894-C804-0DE29E2B1505}"/>
              </a:ext>
            </a:extLst>
          </p:cNvPr>
          <p:cNvGrpSpPr/>
          <p:nvPr/>
        </p:nvGrpSpPr>
        <p:grpSpPr>
          <a:xfrm>
            <a:off x="6587067" y="1075267"/>
            <a:ext cx="5511007" cy="2313783"/>
            <a:chOff x="102393" y="1039017"/>
            <a:chExt cx="7872414" cy="3010865"/>
          </a:xfrm>
        </p:grpSpPr>
        <p:pic>
          <p:nvPicPr>
            <p:cNvPr id="6" name="Picture 5">
              <a:extLst>
                <a:ext uri="{FF2B5EF4-FFF2-40B4-BE49-F238E27FC236}">
                  <a16:creationId xmlns:a16="http://schemas.microsoft.com/office/drawing/2014/main" id="{824BA454-5E09-4CB1-D538-03D02516698C}"/>
                </a:ext>
              </a:extLst>
            </p:cNvPr>
            <p:cNvPicPr>
              <a:picLocks noChangeAspect="1"/>
            </p:cNvPicPr>
            <p:nvPr/>
          </p:nvPicPr>
          <p:blipFill rotWithShape="1">
            <a:blip r:embed="rId3">
              <a:biLevel thresh="75000"/>
            </a:blip>
            <a:srcRect l="26867" t="38874" r="12628" b="22596"/>
            <a:stretch/>
          </p:blipFill>
          <p:spPr>
            <a:xfrm>
              <a:off x="102393" y="1039017"/>
              <a:ext cx="7872414" cy="2671764"/>
            </a:xfrm>
            <a:prstGeom prst="rect">
              <a:avLst/>
            </a:prstGeom>
          </p:spPr>
        </p:pic>
        <p:sp>
          <p:nvSpPr>
            <p:cNvPr id="7" name="Rectangle 6">
              <a:extLst>
                <a:ext uri="{FF2B5EF4-FFF2-40B4-BE49-F238E27FC236}">
                  <a16:creationId xmlns:a16="http://schemas.microsoft.com/office/drawing/2014/main" id="{5990A61A-F946-8230-048B-5BC474657A9B}"/>
                </a:ext>
              </a:extLst>
            </p:cNvPr>
            <p:cNvSpPr/>
            <p:nvPr/>
          </p:nvSpPr>
          <p:spPr>
            <a:xfrm>
              <a:off x="102393" y="3588217"/>
              <a:ext cx="7820026" cy="461665"/>
            </a:xfrm>
            <a:prstGeom prst="rect">
              <a:avLst/>
            </a:prstGeom>
          </p:spPr>
          <p:txBody>
            <a:bodyPr wrap="square">
              <a:spAutoFit/>
            </a:bodyPr>
            <a:lstStyle/>
            <a:p>
              <a:r>
                <a:rPr lang="en-US" sz="1200" b="0" i="1" u="none" strike="noStrike" baseline="0" dirty="0">
                  <a:latin typeface="DIN-Regular"/>
                </a:rPr>
                <a:t>Figure: The Development of Important</a:t>
              </a:r>
              <a:r>
                <a:rPr lang="mn-MN" sz="1200" b="0" i="1" u="none" strike="noStrike" baseline="0" dirty="0">
                  <a:latin typeface="DIN-Regular"/>
                </a:rPr>
                <a:t> </a:t>
              </a:r>
              <a:r>
                <a:rPr lang="en-US" sz="1200" b="0" i="1" u="none" strike="noStrike" baseline="0" dirty="0">
                  <a:latin typeface="DIN-Regular"/>
                </a:rPr>
                <a:t>Business Information Systems</a:t>
              </a:r>
            </a:p>
            <a:p>
              <a:r>
                <a:rPr lang="en-US" sz="1200" i="1" dirty="0">
                  <a:latin typeface="DIN-Regular"/>
                </a:rPr>
                <a:t>Source: Principles of Information Systems</a:t>
              </a:r>
              <a:r>
                <a:rPr lang="mn-MN" sz="1200" i="1" dirty="0">
                  <a:latin typeface="DIN-Regular"/>
                </a:rPr>
                <a:t> </a:t>
              </a:r>
              <a:r>
                <a:rPr lang="en-US" sz="1200" i="1" dirty="0">
                  <a:latin typeface="DIN-Regular"/>
                </a:rPr>
                <a:t>A Managerial</a:t>
              </a:r>
              <a:r>
                <a:rPr lang="mn-MN" sz="1200" i="1" dirty="0">
                  <a:latin typeface="DIN-Regular"/>
                </a:rPr>
                <a:t> </a:t>
              </a:r>
              <a:r>
                <a:rPr lang="en-US" sz="1200" i="1" dirty="0">
                  <a:latin typeface="DIN-Regular"/>
                </a:rPr>
                <a:t>Approach (9</a:t>
              </a:r>
              <a:r>
                <a:rPr lang="en-US" sz="1200" i="1" baseline="30000" dirty="0">
                  <a:latin typeface="DIN-Regular"/>
                </a:rPr>
                <a:t>th</a:t>
              </a:r>
              <a:r>
                <a:rPr lang="en-US" sz="1200" i="1" dirty="0">
                  <a:latin typeface="DIN-Regular"/>
                </a:rPr>
                <a:t> edition)</a:t>
              </a:r>
            </a:p>
          </p:txBody>
        </p:sp>
      </p:grpSp>
      <p:sp>
        <p:nvSpPr>
          <p:cNvPr id="9" name="Slide Number Placeholder 8">
            <a:extLst>
              <a:ext uri="{FF2B5EF4-FFF2-40B4-BE49-F238E27FC236}">
                <a16:creationId xmlns:a16="http://schemas.microsoft.com/office/drawing/2014/main" id="{18F40E5D-0923-372D-1480-5ED01CEEBF06}"/>
              </a:ext>
            </a:extLst>
          </p:cNvPr>
          <p:cNvSpPr>
            <a:spLocks noGrp="1"/>
          </p:cNvSpPr>
          <p:nvPr>
            <p:ph type="sldNum" idx="12"/>
          </p:nvPr>
        </p:nvSpPr>
        <p:spPr/>
        <p:txBody>
          <a:bodyPr/>
          <a:lstStyle/>
          <a:p>
            <a:fld id="{611322DE-3F9E-4261-BC4C-C8DBA52F4786}" type="slidenum">
              <a:rPr lang="en-US" smtClean="0"/>
              <a:t>7</a:t>
            </a:fld>
            <a:endParaRPr lang="en-US"/>
          </a:p>
        </p:txBody>
      </p:sp>
      <p:sp>
        <p:nvSpPr>
          <p:cNvPr id="11" name="Text Placeholder 10">
            <a:extLst>
              <a:ext uri="{FF2B5EF4-FFF2-40B4-BE49-F238E27FC236}">
                <a16:creationId xmlns:a16="http://schemas.microsoft.com/office/drawing/2014/main" id="{9A176978-2E00-B999-55DA-C71D677F6FFE}"/>
              </a:ext>
            </a:extLst>
          </p:cNvPr>
          <p:cNvSpPr>
            <a:spLocks noGrp="1"/>
          </p:cNvSpPr>
          <p:nvPr>
            <p:ph type="body" idx="1"/>
          </p:nvPr>
        </p:nvSpPr>
        <p:spPr>
          <a:xfrm>
            <a:off x="184731" y="1109133"/>
            <a:ext cx="6470069" cy="5325533"/>
          </a:xfrm>
        </p:spPr>
        <p:txBody>
          <a:bodyPr>
            <a:normAutofit/>
          </a:bodyPr>
          <a:lstStyle/>
          <a:p>
            <a:pPr marL="114300" indent="0">
              <a:buNone/>
            </a:pPr>
            <a:r>
              <a:rPr lang="mn-MN" sz="2000" b="1" dirty="0"/>
              <a:t>2010 оноос хойших дижитал шилжилт болон үүлэн тооцоолол (</a:t>
            </a:r>
            <a:r>
              <a:rPr lang="en-US" sz="2000" b="1" dirty="0"/>
              <a:t>Cloud Computing)</a:t>
            </a:r>
            <a:r>
              <a:rPr lang="mn-MN" sz="2000" b="1" dirty="0"/>
              <a:t>: </a:t>
            </a:r>
            <a:r>
              <a:rPr lang="mn-MN" sz="2000" dirty="0"/>
              <a:t>Үүлэн тооцоолол нь зөвхөн шинэ тутам ойлголт байхаа больж, байгууллагын МТ-ийн стратегийн салшгүй хэсэг, бизнесийн инновацын гол хөдөлгүүр болон хувирсан.</a:t>
            </a:r>
          </a:p>
          <a:p>
            <a:r>
              <a:rPr lang="en-US" sz="2000" dirty="0"/>
              <a:t> DevOps </a:t>
            </a:r>
            <a:r>
              <a:rPr lang="mn-MN" sz="2000" dirty="0"/>
              <a:t>болон Их өгөгдлийн (</a:t>
            </a:r>
            <a:r>
              <a:rPr lang="en-US" sz="2000" dirty="0"/>
              <a:t>Big Data) </a:t>
            </a:r>
            <a:r>
              <a:rPr lang="mn-MN" sz="2000" dirty="0"/>
              <a:t>аналитик системүүд </a:t>
            </a:r>
          </a:p>
          <a:p>
            <a:endParaRPr lang="mn-MN" sz="2000" dirty="0"/>
          </a:p>
          <a:p>
            <a:pPr marL="114300" indent="0">
              <a:buNone/>
            </a:pPr>
            <a:r>
              <a:rPr lang="mn-MN" sz="2000" dirty="0"/>
              <a:t>Мэдээллийн технологийг зөвхөн дэмжих хэрэгсэл биш, харин бизнесийн стратегиа дахин тодорхойлох, үйл ажиллагаагаа бүрэн өөрчлөх (</a:t>
            </a:r>
            <a:r>
              <a:rPr lang="en-US" sz="2000" dirty="0"/>
              <a:t>rebuilding) </a:t>
            </a:r>
            <a:r>
              <a:rPr lang="mn-MN" sz="2000" dirty="0"/>
              <a:t>үндсэн суурь болгон ашиглаж буй цаг үе юм</a:t>
            </a:r>
          </a:p>
        </p:txBody>
      </p:sp>
    </p:spTree>
    <p:extLst>
      <p:ext uri="{BB962C8B-B14F-4D97-AF65-F5344CB8AC3E}">
        <p14:creationId xmlns:p14="http://schemas.microsoft.com/office/powerpoint/2010/main" val="218727893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7E7A32-7638-23F4-99FE-52811A245558}"/>
            </a:ext>
          </a:extLst>
        </p:cNvPr>
        <p:cNvGrpSpPr/>
        <p:nvPr/>
      </p:nvGrpSpPr>
      <p:grpSpPr>
        <a:xfrm>
          <a:off x="0" y="0"/>
          <a:ext cx="0" cy="0"/>
          <a:chOff x="0" y="0"/>
          <a:chExt cx="0" cy="0"/>
        </a:xfrm>
      </p:grpSpPr>
      <p:sp>
        <p:nvSpPr>
          <p:cNvPr id="4" name="Date Placeholder 3">
            <a:extLst>
              <a:ext uri="{FF2B5EF4-FFF2-40B4-BE49-F238E27FC236}">
                <a16:creationId xmlns:a16="http://schemas.microsoft.com/office/drawing/2014/main" id="{4DA0C3D5-6769-4026-1E16-28F62BDF4ED4}"/>
              </a:ext>
            </a:extLst>
          </p:cNvPr>
          <p:cNvSpPr>
            <a:spLocks noGrp="1"/>
          </p:cNvSpPr>
          <p:nvPr>
            <p:ph type="dt" idx="10"/>
          </p:nvPr>
        </p:nvSpPr>
        <p:spPr/>
        <p:txBody>
          <a:bodyPr/>
          <a:lstStyle/>
          <a:p>
            <a:fld id="{F47F0B1A-304A-49D1-8E32-DE074B194C4D}" type="datetime1">
              <a:rPr lang="en-US" smtClean="0"/>
              <a:t>3/18/2026</a:t>
            </a:fld>
            <a:endParaRPr lang="en-US"/>
          </a:p>
        </p:txBody>
      </p:sp>
      <p:sp>
        <p:nvSpPr>
          <p:cNvPr id="5" name="Footer Placeholder 4">
            <a:extLst>
              <a:ext uri="{FF2B5EF4-FFF2-40B4-BE49-F238E27FC236}">
                <a16:creationId xmlns:a16="http://schemas.microsoft.com/office/drawing/2014/main" id="{85695DF9-C785-B053-C1E6-6606CA55DB98}"/>
              </a:ext>
            </a:extLst>
          </p:cNvPr>
          <p:cNvSpPr>
            <a:spLocks noGrp="1"/>
          </p:cNvSpPr>
          <p:nvPr>
            <p:ph type="ftr" idx="11"/>
          </p:nvPr>
        </p:nvSpPr>
        <p:spPr/>
        <p:txBody>
          <a:bodyPr/>
          <a:lstStyle/>
          <a:p>
            <a:r>
              <a:rPr lang="en-US"/>
              <a:t>Business analysis and process management</a:t>
            </a:r>
          </a:p>
        </p:txBody>
      </p:sp>
      <p:sp>
        <p:nvSpPr>
          <p:cNvPr id="2" name="Title 1">
            <a:extLst>
              <a:ext uri="{FF2B5EF4-FFF2-40B4-BE49-F238E27FC236}">
                <a16:creationId xmlns:a16="http://schemas.microsoft.com/office/drawing/2014/main" id="{4E3B9C05-75E9-73ED-0306-EC2CDFD1A391}"/>
              </a:ext>
            </a:extLst>
          </p:cNvPr>
          <p:cNvSpPr>
            <a:spLocks noGrp="1"/>
          </p:cNvSpPr>
          <p:nvPr>
            <p:ph type="title"/>
          </p:nvPr>
        </p:nvSpPr>
        <p:spPr>
          <a:xfrm>
            <a:off x="423333" y="185738"/>
            <a:ext cx="11285112" cy="414120"/>
          </a:xfrm>
        </p:spPr>
        <p:txBody>
          <a:bodyPr/>
          <a:lstStyle/>
          <a:p>
            <a:r>
              <a:rPr lang="mn-MN" dirty="0">
                <a:effectLst>
                  <a:outerShdw blurRad="38100" dist="38100" dir="2700000" algn="tl">
                    <a:srgbClr val="000000">
                      <a:alpha val="43137"/>
                    </a:srgbClr>
                  </a:outerShdw>
                </a:effectLst>
              </a:rPr>
              <a:t>МЭДЭЭЛЛИЙН СИСТЕМИЙН ХӨГЖИЛ</a:t>
            </a:r>
            <a:endParaRPr lang="en-US" sz="2400" dirty="0">
              <a:effectLst>
                <a:outerShdw blurRad="38100" dist="38100" dir="2700000" algn="tl">
                  <a:srgbClr val="000000">
                    <a:alpha val="43137"/>
                  </a:srgbClr>
                </a:outerShdw>
              </a:effectLst>
            </a:endParaRPr>
          </a:p>
        </p:txBody>
      </p:sp>
      <p:grpSp>
        <p:nvGrpSpPr>
          <p:cNvPr id="8" name="Group 7">
            <a:extLst>
              <a:ext uri="{FF2B5EF4-FFF2-40B4-BE49-F238E27FC236}">
                <a16:creationId xmlns:a16="http://schemas.microsoft.com/office/drawing/2014/main" id="{262AA4A0-317F-AAA6-3CE1-8404C98EB675}"/>
              </a:ext>
            </a:extLst>
          </p:cNvPr>
          <p:cNvGrpSpPr/>
          <p:nvPr/>
        </p:nvGrpSpPr>
        <p:grpSpPr>
          <a:xfrm>
            <a:off x="6587067" y="1075267"/>
            <a:ext cx="5511007" cy="2313783"/>
            <a:chOff x="102393" y="1039017"/>
            <a:chExt cx="7872414" cy="3010865"/>
          </a:xfrm>
        </p:grpSpPr>
        <p:pic>
          <p:nvPicPr>
            <p:cNvPr id="6" name="Picture 5">
              <a:extLst>
                <a:ext uri="{FF2B5EF4-FFF2-40B4-BE49-F238E27FC236}">
                  <a16:creationId xmlns:a16="http://schemas.microsoft.com/office/drawing/2014/main" id="{B6AD666C-41C4-7921-3523-C00E906C9F58}"/>
                </a:ext>
              </a:extLst>
            </p:cNvPr>
            <p:cNvPicPr>
              <a:picLocks noChangeAspect="1"/>
            </p:cNvPicPr>
            <p:nvPr/>
          </p:nvPicPr>
          <p:blipFill rotWithShape="1">
            <a:blip r:embed="rId3">
              <a:biLevel thresh="75000"/>
            </a:blip>
            <a:srcRect l="26867" t="38874" r="12628" b="22596"/>
            <a:stretch/>
          </p:blipFill>
          <p:spPr>
            <a:xfrm>
              <a:off x="102393" y="1039017"/>
              <a:ext cx="7872414" cy="2671764"/>
            </a:xfrm>
            <a:prstGeom prst="rect">
              <a:avLst/>
            </a:prstGeom>
          </p:spPr>
        </p:pic>
        <p:sp>
          <p:nvSpPr>
            <p:cNvPr id="7" name="Rectangle 6">
              <a:extLst>
                <a:ext uri="{FF2B5EF4-FFF2-40B4-BE49-F238E27FC236}">
                  <a16:creationId xmlns:a16="http://schemas.microsoft.com/office/drawing/2014/main" id="{005E8CCF-82DA-BB79-2D21-A079E14E3ED9}"/>
                </a:ext>
              </a:extLst>
            </p:cNvPr>
            <p:cNvSpPr/>
            <p:nvPr/>
          </p:nvSpPr>
          <p:spPr>
            <a:xfrm>
              <a:off x="102393" y="3588217"/>
              <a:ext cx="7820026" cy="461665"/>
            </a:xfrm>
            <a:prstGeom prst="rect">
              <a:avLst/>
            </a:prstGeom>
          </p:spPr>
          <p:txBody>
            <a:bodyPr wrap="square">
              <a:spAutoFit/>
            </a:bodyPr>
            <a:lstStyle/>
            <a:p>
              <a:r>
                <a:rPr lang="en-US" sz="1200" b="0" i="1" u="none" strike="noStrike" baseline="0" dirty="0">
                  <a:latin typeface="DIN-Regular"/>
                </a:rPr>
                <a:t>Figure: The Development of Important</a:t>
              </a:r>
              <a:r>
                <a:rPr lang="mn-MN" sz="1200" b="0" i="1" u="none" strike="noStrike" baseline="0" dirty="0">
                  <a:latin typeface="DIN-Regular"/>
                </a:rPr>
                <a:t> </a:t>
              </a:r>
              <a:r>
                <a:rPr lang="en-US" sz="1200" b="0" i="1" u="none" strike="noStrike" baseline="0" dirty="0">
                  <a:latin typeface="DIN-Regular"/>
                </a:rPr>
                <a:t>Business Information Systems</a:t>
              </a:r>
            </a:p>
            <a:p>
              <a:r>
                <a:rPr lang="en-US" sz="1200" i="1" dirty="0">
                  <a:latin typeface="DIN-Regular"/>
                </a:rPr>
                <a:t>Source: Principles of Information Systems</a:t>
              </a:r>
              <a:r>
                <a:rPr lang="mn-MN" sz="1200" i="1" dirty="0">
                  <a:latin typeface="DIN-Regular"/>
                </a:rPr>
                <a:t> </a:t>
              </a:r>
              <a:r>
                <a:rPr lang="en-US" sz="1200" i="1" dirty="0">
                  <a:latin typeface="DIN-Regular"/>
                </a:rPr>
                <a:t>A Managerial</a:t>
              </a:r>
              <a:r>
                <a:rPr lang="mn-MN" sz="1200" i="1" dirty="0">
                  <a:latin typeface="DIN-Regular"/>
                </a:rPr>
                <a:t> </a:t>
              </a:r>
              <a:r>
                <a:rPr lang="en-US" sz="1200" i="1" dirty="0">
                  <a:latin typeface="DIN-Regular"/>
                </a:rPr>
                <a:t>Approach (9</a:t>
              </a:r>
              <a:r>
                <a:rPr lang="en-US" sz="1200" i="1" baseline="30000" dirty="0">
                  <a:latin typeface="DIN-Regular"/>
                </a:rPr>
                <a:t>th</a:t>
              </a:r>
              <a:r>
                <a:rPr lang="en-US" sz="1200" i="1" dirty="0">
                  <a:latin typeface="DIN-Regular"/>
                </a:rPr>
                <a:t> edition)</a:t>
              </a:r>
            </a:p>
          </p:txBody>
        </p:sp>
      </p:grpSp>
      <p:sp>
        <p:nvSpPr>
          <p:cNvPr id="9" name="Slide Number Placeholder 8">
            <a:extLst>
              <a:ext uri="{FF2B5EF4-FFF2-40B4-BE49-F238E27FC236}">
                <a16:creationId xmlns:a16="http://schemas.microsoft.com/office/drawing/2014/main" id="{32A358ED-38C8-9B37-7ED3-2AB66AED4FE0}"/>
              </a:ext>
            </a:extLst>
          </p:cNvPr>
          <p:cNvSpPr>
            <a:spLocks noGrp="1"/>
          </p:cNvSpPr>
          <p:nvPr>
            <p:ph type="sldNum" idx="12"/>
          </p:nvPr>
        </p:nvSpPr>
        <p:spPr/>
        <p:txBody>
          <a:bodyPr/>
          <a:lstStyle/>
          <a:p>
            <a:fld id="{611322DE-3F9E-4261-BC4C-C8DBA52F4786}" type="slidenum">
              <a:rPr lang="en-US" smtClean="0"/>
              <a:t>8</a:t>
            </a:fld>
            <a:endParaRPr lang="en-US"/>
          </a:p>
        </p:txBody>
      </p:sp>
      <p:sp>
        <p:nvSpPr>
          <p:cNvPr id="11" name="Text Placeholder 10">
            <a:extLst>
              <a:ext uri="{FF2B5EF4-FFF2-40B4-BE49-F238E27FC236}">
                <a16:creationId xmlns:a16="http://schemas.microsoft.com/office/drawing/2014/main" id="{955731AC-245D-3220-7640-2D035E7AE968}"/>
              </a:ext>
            </a:extLst>
          </p:cNvPr>
          <p:cNvSpPr>
            <a:spLocks noGrp="1"/>
          </p:cNvSpPr>
          <p:nvPr>
            <p:ph type="body" idx="1"/>
          </p:nvPr>
        </p:nvSpPr>
        <p:spPr>
          <a:xfrm>
            <a:off x="184731" y="1109133"/>
            <a:ext cx="6470069" cy="5325533"/>
          </a:xfrm>
        </p:spPr>
        <p:txBody>
          <a:bodyPr>
            <a:normAutofit/>
          </a:bodyPr>
          <a:lstStyle/>
          <a:p>
            <a:pPr marL="114300" indent="0">
              <a:buNone/>
            </a:pPr>
            <a:r>
              <a:rPr lang="mn-MN" sz="2000" b="1" dirty="0"/>
              <a:t>2020 оноос хойших хиймэл оюун: </a:t>
            </a:r>
            <a:r>
              <a:rPr lang="mn-MN" sz="2000" dirty="0"/>
              <a:t>технологийг сайжруулаад зогсохгүй, бизнесийн процесс болон нийгмийн харилцааг сууриар нь дахин бүтээх (</a:t>
            </a:r>
            <a:r>
              <a:rPr lang="en-US" sz="2000" dirty="0"/>
              <a:t>rebuilding) </a:t>
            </a:r>
            <a:r>
              <a:rPr lang="mn-MN" sz="2000" dirty="0"/>
              <a:t>хүчирхэг хэрэгсэл болж байна.</a:t>
            </a:r>
          </a:p>
          <a:p>
            <a:r>
              <a:rPr lang="mn-MN" sz="2000" dirty="0"/>
              <a:t>Хиймэл оюуны агентууд</a:t>
            </a:r>
          </a:p>
          <a:p>
            <a:r>
              <a:rPr lang="en-US" sz="2000" dirty="0"/>
              <a:t>Large language model</a:t>
            </a:r>
            <a:endParaRPr lang="mn-MN" sz="2000" dirty="0"/>
          </a:p>
          <a:p>
            <a:endParaRPr lang="mn-MN" sz="2000" dirty="0"/>
          </a:p>
          <a:p>
            <a:endParaRPr lang="mn-MN" sz="2000" dirty="0"/>
          </a:p>
          <a:p>
            <a:pPr marL="114300" indent="0">
              <a:buNone/>
            </a:pPr>
            <a:r>
              <a:rPr lang="mn-MN" sz="2000" dirty="0"/>
              <a:t>Байгууллагын мэдээллийн системд бүтээмжийг нэмэгдүүлэх, үйл ажиллагааг дахин загварчлах, хүн-машины хамтын ажиллагааг шинэ түвшинд гаргах зэргээр гүнзгий нөлөө үзүүлж байна</a:t>
            </a:r>
            <a:br>
              <a:rPr lang="mn-MN" sz="2000" dirty="0"/>
            </a:br>
            <a:endParaRPr lang="mn-MN" sz="2000" dirty="0"/>
          </a:p>
        </p:txBody>
      </p:sp>
    </p:spTree>
    <p:extLst>
      <p:ext uri="{BB962C8B-B14F-4D97-AF65-F5344CB8AC3E}">
        <p14:creationId xmlns:p14="http://schemas.microsoft.com/office/powerpoint/2010/main" val="418400720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3"/>
          <a:srcRect r="1021" b="3848"/>
          <a:stretch>
            <a:fillRect/>
          </a:stretch>
        </p:blipFill>
        <p:spPr>
          <a:xfrm>
            <a:off x="81408" y="0"/>
            <a:ext cx="11898071" cy="6447358"/>
          </a:xfrm>
          <a:prstGeom prst="rect">
            <a:avLst/>
          </a:prstGeom>
        </p:spPr>
      </p:pic>
      <p:sp>
        <p:nvSpPr>
          <p:cNvPr id="3" name="TextBox 2">
            <a:extLst>
              <a:ext uri="{FF2B5EF4-FFF2-40B4-BE49-F238E27FC236}">
                <a16:creationId xmlns:a16="http://schemas.microsoft.com/office/drawing/2014/main" id="{36314A05-B66D-CCE0-1224-DB937285C24B}"/>
              </a:ext>
            </a:extLst>
          </p:cNvPr>
          <p:cNvSpPr txBox="1"/>
          <p:nvPr/>
        </p:nvSpPr>
        <p:spPr>
          <a:xfrm>
            <a:off x="3118992" y="6447358"/>
            <a:ext cx="8991600" cy="307777"/>
          </a:xfrm>
          <a:prstGeom prst="rect">
            <a:avLst/>
          </a:prstGeom>
          <a:noFill/>
        </p:spPr>
        <p:txBody>
          <a:bodyPr wrap="square" rtlCol="0">
            <a:spAutoFit/>
          </a:bodyPr>
          <a:lstStyle/>
          <a:p>
            <a:pPr algn="r"/>
            <a:r>
              <a:rPr lang="en-US" i="1" u="sng" dirty="0">
                <a:solidFill>
                  <a:srgbClr val="0066B3"/>
                </a:solidFill>
              </a:rPr>
              <a:t>Source: AI generated image</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9AC336-B290-F23E-6444-81BDFBC5D905}"/>
            </a:ext>
          </a:extLst>
        </p:cNvPr>
        <p:cNvGrpSpPr/>
        <p:nvPr/>
      </p:nvGrpSpPr>
      <p:grpSpPr>
        <a:xfrm>
          <a:off x="0" y="0"/>
          <a:ext cx="0" cy="0"/>
          <a:chOff x="0" y="0"/>
          <a:chExt cx="0" cy="0"/>
        </a:xfrm>
      </p:grpSpPr>
      <p:sp>
        <p:nvSpPr>
          <p:cNvPr id="4" name="Date Placeholder 3">
            <a:extLst>
              <a:ext uri="{FF2B5EF4-FFF2-40B4-BE49-F238E27FC236}">
                <a16:creationId xmlns:a16="http://schemas.microsoft.com/office/drawing/2014/main" id="{ECFA54A8-F147-9517-49C7-06A400C1CC8E}"/>
              </a:ext>
            </a:extLst>
          </p:cNvPr>
          <p:cNvSpPr>
            <a:spLocks noGrp="1"/>
          </p:cNvSpPr>
          <p:nvPr>
            <p:ph type="dt" idx="10"/>
          </p:nvPr>
        </p:nvSpPr>
        <p:spPr/>
        <p:txBody>
          <a:bodyPr/>
          <a:lstStyle/>
          <a:p>
            <a:fld id="{F47F0B1A-304A-49D1-8E32-DE074B194C4D}" type="datetime1">
              <a:rPr lang="en-US" smtClean="0"/>
              <a:t>3/18/2026</a:t>
            </a:fld>
            <a:endParaRPr lang="en-US"/>
          </a:p>
        </p:txBody>
      </p:sp>
      <p:sp>
        <p:nvSpPr>
          <p:cNvPr id="5" name="Footer Placeholder 4">
            <a:extLst>
              <a:ext uri="{FF2B5EF4-FFF2-40B4-BE49-F238E27FC236}">
                <a16:creationId xmlns:a16="http://schemas.microsoft.com/office/drawing/2014/main" id="{1E077CA5-1FA5-BABA-C5A1-857E6E3A01CD}"/>
              </a:ext>
            </a:extLst>
          </p:cNvPr>
          <p:cNvSpPr>
            <a:spLocks noGrp="1"/>
          </p:cNvSpPr>
          <p:nvPr>
            <p:ph type="ftr" idx="11"/>
          </p:nvPr>
        </p:nvSpPr>
        <p:spPr/>
        <p:txBody>
          <a:bodyPr/>
          <a:lstStyle/>
          <a:p>
            <a:r>
              <a:rPr lang="en-US"/>
              <a:t>Business analysis and process management</a:t>
            </a:r>
          </a:p>
        </p:txBody>
      </p:sp>
      <p:sp>
        <p:nvSpPr>
          <p:cNvPr id="2" name="Title 1">
            <a:extLst>
              <a:ext uri="{FF2B5EF4-FFF2-40B4-BE49-F238E27FC236}">
                <a16:creationId xmlns:a16="http://schemas.microsoft.com/office/drawing/2014/main" id="{F490A399-EE56-B045-E534-D76E785CE15F}"/>
              </a:ext>
            </a:extLst>
          </p:cNvPr>
          <p:cNvSpPr>
            <a:spLocks noGrp="1"/>
          </p:cNvSpPr>
          <p:nvPr>
            <p:ph type="title"/>
          </p:nvPr>
        </p:nvSpPr>
        <p:spPr>
          <a:xfrm>
            <a:off x="423333" y="185738"/>
            <a:ext cx="11285112" cy="414120"/>
          </a:xfrm>
        </p:spPr>
        <p:txBody>
          <a:bodyPr/>
          <a:lstStyle/>
          <a:p>
            <a:r>
              <a:rPr lang="mn-MN" sz="2800" dirty="0">
                <a:effectLst>
                  <a:outerShdw blurRad="38100" dist="38100" dir="2700000" algn="tl">
                    <a:srgbClr val="000000">
                      <a:alpha val="43137"/>
                    </a:srgbClr>
                  </a:outerShdw>
                </a:effectLst>
              </a:rPr>
              <a:t>Бизнесийн шинжилгээний хөгжил: </a:t>
            </a:r>
            <a:r>
              <a:rPr lang="mn-MN" sz="2000" dirty="0">
                <a:solidFill>
                  <a:srgbClr val="FFC000"/>
                </a:solidFill>
              </a:rPr>
              <a:t>АУТСОРСИНГИЙН НӨЛӨӨ</a:t>
            </a:r>
            <a:endParaRPr lang="en-US" sz="2000" dirty="0">
              <a:solidFill>
                <a:srgbClr val="FFC000"/>
              </a:solidFill>
              <a:effectLst>
                <a:outerShdw blurRad="38100" dist="38100" dir="2700000" algn="tl">
                  <a:srgbClr val="000000">
                    <a:alpha val="43137"/>
                  </a:srgbClr>
                </a:outerShdw>
              </a:effectLst>
            </a:endParaRPr>
          </a:p>
        </p:txBody>
      </p:sp>
      <p:sp>
        <p:nvSpPr>
          <p:cNvPr id="9" name="Slide Number Placeholder 8">
            <a:extLst>
              <a:ext uri="{FF2B5EF4-FFF2-40B4-BE49-F238E27FC236}">
                <a16:creationId xmlns:a16="http://schemas.microsoft.com/office/drawing/2014/main" id="{433AB3F7-035D-7FF0-28F7-49FAB52ED87B}"/>
              </a:ext>
            </a:extLst>
          </p:cNvPr>
          <p:cNvSpPr>
            <a:spLocks noGrp="1"/>
          </p:cNvSpPr>
          <p:nvPr>
            <p:ph type="sldNum" idx="12"/>
          </p:nvPr>
        </p:nvSpPr>
        <p:spPr/>
        <p:txBody>
          <a:bodyPr/>
          <a:lstStyle/>
          <a:p>
            <a:fld id="{611322DE-3F9E-4261-BC4C-C8DBA52F4786}" type="slidenum">
              <a:rPr lang="en-US" smtClean="0"/>
              <a:t>10</a:t>
            </a:fld>
            <a:endParaRPr lang="en-US"/>
          </a:p>
        </p:txBody>
      </p:sp>
      <p:sp>
        <p:nvSpPr>
          <p:cNvPr id="15" name="TextBox 14">
            <a:extLst>
              <a:ext uri="{FF2B5EF4-FFF2-40B4-BE49-F238E27FC236}">
                <a16:creationId xmlns:a16="http://schemas.microsoft.com/office/drawing/2014/main" id="{D984A407-2813-08CF-19EF-7E65778EBFF8}"/>
              </a:ext>
            </a:extLst>
          </p:cNvPr>
          <p:cNvSpPr txBox="1"/>
          <p:nvPr/>
        </p:nvSpPr>
        <p:spPr>
          <a:xfrm>
            <a:off x="184731" y="1025140"/>
            <a:ext cx="11840782" cy="707886"/>
          </a:xfrm>
          <a:prstGeom prst="rect">
            <a:avLst/>
          </a:prstGeom>
          <a:solidFill>
            <a:schemeClr val="accent1">
              <a:lumMod val="20000"/>
              <a:lumOff val="80000"/>
            </a:schemeClr>
          </a:solidFill>
        </p:spPr>
        <p:txBody>
          <a:bodyPr wrap="square">
            <a:spAutoFit/>
          </a:bodyPr>
          <a:lstStyle/>
          <a:p>
            <a:r>
              <a:rPr lang="mn-MN" sz="2000" dirty="0"/>
              <a:t>Аутсорсинг нь байгууллагууд зардлаа бууруулах, нарийн мэргэжлийн дутагдлаа нөхөх зорилгоор зарим үйлчилгээгээ гадны нийлүүлэгчдэд даатгах</a:t>
            </a:r>
          </a:p>
        </p:txBody>
      </p:sp>
      <p:sp>
        <p:nvSpPr>
          <p:cNvPr id="19" name="TextBox 18">
            <a:extLst>
              <a:ext uri="{FF2B5EF4-FFF2-40B4-BE49-F238E27FC236}">
                <a16:creationId xmlns:a16="http://schemas.microsoft.com/office/drawing/2014/main" id="{02BCA65E-F457-E7BF-FC4D-E15E010D64B4}"/>
              </a:ext>
            </a:extLst>
          </p:cNvPr>
          <p:cNvSpPr txBox="1"/>
          <p:nvPr/>
        </p:nvSpPr>
        <p:spPr>
          <a:xfrm>
            <a:off x="7376672" y="1855579"/>
            <a:ext cx="4648841" cy="4401205"/>
          </a:xfrm>
          <a:prstGeom prst="rect">
            <a:avLst/>
          </a:prstGeom>
          <a:noFill/>
        </p:spPr>
        <p:txBody>
          <a:bodyPr wrap="square">
            <a:spAutoFit/>
          </a:bodyPr>
          <a:lstStyle/>
          <a:p>
            <a:pPr marL="285750" indent="-285750">
              <a:buFont typeface="Arial" panose="020B0604020202020204" pitchFamily="34" charset="0"/>
              <a:buChar char="•"/>
            </a:pPr>
            <a:r>
              <a:rPr lang="mn-MN" b="1" kern="1200" dirty="0">
                <a:solidFill>
                  <a:schemeClr val="tx1"/>
                </a:solidFill>
              </a:rPr>
              <a:t>Бизнесийн төлөөллийн хэрэгцээг бий болгосон:</a:t>
            </a:r>
            <a:r>
              <a:rPr lang="mn-MN" kern="1200" dirty="0">
                <a:solidFill>
                  <a:schemeClr val="tx1"/>
                </a:solidFill>
              </a:rPr>
              <a:t> Бизнесийн хэрэгцээ шаардлагыг МТ-ийн системд зөв тусгахад бизнесийн төлөөлөл болох шинжээчдийн үүрэг улам бүр чухал болсон.</a:t>
            </a:r>
          </a:p>
          <a:p>
            <a:pPr marL="285750" indent="-285750">
              <a:buFont typeface="Arial" panose="020B0604020202020204" pitchFamily="34" charset="0"/>
              <a:buChar char="•"/>
            </a:pPr>
            <a:r>
              <a:rPr lang="mn-MN" b="1" kern="1200" dirty="0">
                <a:solidFill>
                  <a:schemeClr val="tx1"/>
                </a:solidFill>
              </a:rPr>
              <a:t>Харилцааны бэрхшээлийг шийдвэрлэх гүүр:</a:t>
            </a:r>
            <a:r>
              <a:rPr lang="mn-MN" kern="1200" dirty="0">
                <a:solidFill>
                  <a:schemeClr val="tx1"/>
                </a:solidFill>
              </a:rPr>
              <a:t> Бизнес болон хөгжүүлэлтийн багийн хооронд харилцааны асуудал, саадыг арилгаж, шаардлагуудыг нийлүүлэгч талд ойлгомжтой болгоход гол үүрэг гүйцэтгэдэг.</a:t>
            </a:r>
          </a:p>
          <a:p>
            <a:pPr marL="285750" indent="-285750">
              <a:buFont typeface="Arial" panose="020B0604020202020204" pitchFamily="34" charset="0"/>
              <a:buChar char="•"/>
            </a:pPr>
            <a:r>
              <a:rPr lang="mn-MN" b="1" kern="1200" dirty="0">
                <a:solidFill>
                  <a:schemeClr val="tx1"/>
                </a:solidFill>
              </a:rPr>
              <a:t>Дотоод шинжээчийн үүргийг нэмэгдүүлсэн:</a:t>
            </a:r>
            <a:r>
              <a:rPr lang="mn-MN" kern="1200" dirty="0">
                <a:solidFill>
                  <a:schemeClr val="tx1"/>
                </a:solidFill>
              </a:rPr>
              <a:t> Байгууллагууд бизнесийн салбарын мэдлэгээ өөрсдөө авч үлдэх, шуурхай ажиллах үүднээс </a:t>
            </a:r>
            <a:r>
              <a:rPr lang="mn-MN" b="1" kern="1200" dirty="0">
                <a:solidFill>
                  <a:schemeClr val="tx1"/>
                </a:solidFill>
              </a:rPr>
              <a:t>дотоод зөвлөхийн үүрэг гүйцэтгэх</a:t>
            </a:r>
            <a:r>
              <a:rPr lang="mn-MN" kern="1200" dirty="0">
                <a:solidFill>
                  <a:schemeClr val="tx1"/>
                </a:solidFill>
              </a:rPr>
              <a:t> бизнесийн шинжээчдийг ажиллуулах сонирхол нь нэмэгдсэн байна.</a:t>
            </a:r>
          </a:p>
          <a:p>
            <a:pPr marL="285750" indent="-285750">
              <a:buFont typeface="Arial" panose="020B0604020202020204" pitchFamily="34" charset="0"/>
              <a:buChar char="•"/>
            </a:pPr>
            <a:r>
              <a:rPr lang="mn-MN" b="1" kern="1200" dirty="0">
                <a:solidFill>
                  <a:schemeClr val="tx1"/>
                </a:solidFill>
              </a:rPr>
              <a:t>Бизнесийн үр ашгийг баталгаажуулах:</a:t>
            </a:r>
            <a:r>
              <a:rPr lang="mn-MN" kern="1200" dirty="0">
                <a:solidFill>
                  <a:schemeClr val="tx1"/>
                </a:solidFill>
              </a:rPr>
              <a:t> Шинжээчид энэхүү нарийн төвөгтэй байдлыг удирдаж, хэсэгчлэн дотооддоо, хэсэгчлэн аутсорсингоор хэрэгжиж буй процессууд хэрэглэгчдэд бодит үнэ цэнийг хүргэхэд тусалдаг.</a:t>
            </a:r>
          </a:p>
        </p:txBody>
      </p:sp>
      <p:sp>
        <p:nvSpPr>
          <p:cNvPr id="21" name="TextBox 20">
            <a:extLst>
              <a:ext uri="{FF2B5EF4-FFF2-40B4-BE49-F238E27FC236}">
                <a16:creationId xmlns:a16="http://schemas.microsoft.com/office/drawing/2014/main" id="{3407A2C9-6E94-F21F-5793-BA087AC975B3}"/>
              </a:ext>
            </a:extLst>
          </p:cNvPr>
          <p:cNvSpPr txBox="1"/>
          <p:nvPr/>
        </p:nvSpPr>
        <p:spPr>
          <a:xfrm>
            <a:off x="184731" y="5832860"/>
            <a:ext cx="11840782" cy="523220"/>
          </a:xfrm>
          <a:prstGeom prst="rect">
            <a:avLst/>
          </a:prstGeom>
          <a:solidFill>
            <a:schemeClr val="accent1">
              <a:lumMod val="20000"/>
              <a:lumOff val="80000"/>
            </a:schemeClr>
          </a:solidFill>
        </p:spPr>
        <p:txBody>
          <a:bodyPr wrap="square">
            <a:spAutoFit/>
          </a:bodyPr>
          <a:lstStyle/>
          <a:p>
            <a:r>
              <a:rPr lang="mn-MN" dirty="0"/>
              <a:t>Аутсорсинг нь байгууллагуудад өөрсдийн үндсэн үйл ажиллагаандаа анхаарал хандуулах боломжийг олгосон ч, нөгөө талдаа бизнесийн хэрэгцээ ба техникийн шийдлийн хоорондын </a:t>
            </a:r>
            <a:r>
              <a:rPr lang="mn-MN" b="1" dirty="0"/>
              <a:t>уялдаа холбоог хангах мэргэжлийн шинжээчдийн хэрэгцээг</a:t>
            </a:r>
            <a:r>
              <a:rPr lang="mn-MN" dirty="0"/>
              <a:t> эрс нэмэгдүүлсэн байна.</a:t>
            </a:r>
          </a:p>
        </p:txBody>
      </p:sp>
      <p:pic>
        <p:nvPicPr>
          <p:cNvPr id="23" name="Picture 22">
            <a:extLst>
              <a:ext uri="{FF2B5EF4-FFF2-40B4-BE49-F238E27FC236}">
                <a16:creationId xmlns:a16="http://schemas.microsoft.com/office/drawing/2014/main" id="{23B49A09-7157-D11C-BC05-EC2DE4DE9906}"/>
              </a:ext>
            </a:extLst>
          </p:cNvPr>
          <p:cNvPicPr>
            <a:picLocks noChangeAspect="1"/>
          </p:cNvPicPr>
          <p:nvPr/>
        </p:nvPicPr>
        <p:blipFill>
          <a:blip r:embed="rId3"/>
          <a:stretch>
            <a:fillRect/>
          </a:stretch>
        </p:blipFill>
        <p:spPr>
          <a:xfrm>
            <a:off x="563610" y="1855579"/>
            <a:ext cx="6434183" cy="3509555"/>
          </a:xfrm>
          <a:prstGeom prst="rect">
            <a:avLst/>
          </a:prstGeom>
        </p:spPr>
      </p:pic>
      <p:sp>
        <p:nvSpPr>
          <p:cNvPr id="3" name="TextBox 2">
            <a:extLst>
              <a:ext uri="{FF2B5EF4-FFF2-40B4-BE49-F238E27FC236}">
                <a16:creationId xmlns:a16="http://schemas.microsoft.com/office/drawing/2014/main" id="{424A7C97-BD5F-59DB-AD36-E3CED063EAAE}"/>
              </a:ext>
            </a:extLst>
          </p:cNvPr>
          <p:cNvSpPr txBox="1"/>
          <p:nvPr/>
        </p:nvSpPr>
        <p:spPr>
          <a:xfrm>
            <a:off x="563610" y="5445108"/>
            <a:ext cx="6434182" cy="307777"/>
          </a:xfrm>
          <a:prstGeom prst="rect">
            <a:avLst/>
          </a:prstGeom>
          <a:noFill/>
        </p:spPr>
        <p:txBody>
          <a:bodyPr wrap="square" rtlCol="0">
            <a:spAutoFit/>
          </a:bodyPr>
          <a:lstStyle/>
          <a:p>
            <a:pPr algn="r"/>
            <a:r>
              <a:rPr lang="en-US" i="1" u="sng" dirty="0">
                <a:solidFill>
                  <a:srgbClr val="0066B3"/>
                </a:solidFill>
              </a:rPr>
              <a:t>Source: AI generated image</a:t>
            </a:r>
          </a:p>
        </p:txBody>
      </p:sp>
    </p:spTree>
    <p:extLst>
      <p:ext uri="{BB962C8B-B14F-4D97-AF65-F5344CB8AC3E}">
        <p14:creationId xmlns:p14="http://schemas.microsoft.com/office/powerpoint/2010/main" val="389462044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167C62-BEE2-F32B-48DA-2D72E64948D7}"/>
            </a:ext>
          </a:extLst>
        </p:cNvPr>
        <p:cNvGrpSpPr/>
        <p:nvPr/>
      </p:nvGrpSpPr>
      <p:grpSpPr>
        <a:xfrm>
          <a:off x="0" y="0"/>
          <a:ext cx="0" cy="0"/>
          <a:chOff x="0" y="0"/>
          <a:chExt cx="0" cy="0"/>
        </a:xfrm>
      </p:grpSpPr>
      <p:sp>
        <p:nvSpPr>
          <p:cNvPr id="4" name="Date Placeholder 3">
            <a:extLst>
              <a:ext uri="{FF2B5EF4-FFF2-40B4-BE49-F238E27FC236}">
                <a16:creationId xmlns:a16="http://schemas.microsoft.com/office/drawing/2014/main" id="{7461F38D-D81D-B496-0F32-83A61673B413}"/>
              </a:ext>
            </a:extLst>
          </p:cNvPr>
          <p:cNvSpPr>
            <a:spLocks noGrp="1"/>
          </p:cNvSpPr>
          <p:nvPr>
            <p:ph type="dt" idx="10"/>
          </p:nvPr>
        </p:nvSpPr>
        <p:spPr/>
        <p:txBody>
          <a:bodyPr/>
          <a:lstStyle/>
          <a:p>
            <a:fld id="{F47F0B1A-304A-49D1-8E32-DE074B194C4D}" type="datetime1">
              <a:rPr lang="en-US" smtClean="0"/>
              <a:t>3/18/2026</a:t>
            </a:fld>
            <a:endParaRPr lang="en-US"/>
          </a:p>
        </p:txBody>
      </p:sp>
      <p:sp>
        <p:nvSpPr>
          <p:cNvPr id="5" name="Footer Placeholder 4">
            <a:extLst>
              <a:ext uri="{FF2B5EF4-FFF2-40B4-BE49-F238E27FC236}">
                <a16:creationId xmlns:a16="http://schemas.microsoft.com/office/drawing/2014/main" id="{423DFDFF-59E7-8E4D-AD86-ADD3CD85F0C1}"/>
              </a:ext>
            </a:extLst>
          </p:cNvPr>
          <p:cNvSpPr>
            <a:spLocks noGrp="1"/>
          </p:cNvSpPr>
          <p:nvPr>
            <p:ph type="ftr" idx="11"/>
          </p:nvPr>
        </p:nvSpPr>
        <p:spPr/>
        <p:txBody>
          <a:bodyPr/>
          <a:lstStyle/>
          <a:p>
            <a:r>
              <a:rPr lang="en-US"/>
              <a:t>Business analysis and process management</a:t>
            </a:r>
          </a:p>
        </p:txBody>
      </p:sp>
      <p:sp>
        <p:nvSpPr>
          <p:cNvPr id="2" name="Title 1">
            <a:extLst>
              <a:ext uri="{FF2B5EF4-FFF2-40B4-BE49-F238E27FC236}">
                <a16:creationId xmlns:a16="http://schemas.microsoft.com/office/drawing/2014/main" id="{4226C7A0-382C-BFEF-300D-5E19699B2150}"/>
              </a:ext>
            </a:extLst>
          </p:cNvPr>
          <p:cNvSpPr>
            <a:spLocks noGrp="1"/>
          </p:cNvSpPr>
          <p:nvPr>
            <p:ph type="title"/>
          </p:nvPr>
        </p:nvSpPr>
        <p:spPr>
          <a:xfrm>
            <a:off x="423333" y="185738"/>
            <a:ext cx="11285112" cy="414120"/>
          </a:xfrm>
        </p:spPr>
        <p:txBody>
          <a:bodyPr/>
          <a:lstStyle/>
          <a:p>
            <a:r>
              <a:rPr lang="mn-MN" sz="2800" dirty="0">
                <a:effectLst>
                  <a:outerShdw blurRad="38100" dist="38100" dir="2700000" algn="tl">
                    <a:srgbClr val="000000">
                      <a:alpha val="43137"/>
                    </a:srgbClr>
                  </a:outerShdw>
                </a:effectLst>
              </a:rPr>
              <a:t>Бизнесийн шинжилгээний хөгжил: </a:t>
            </a:r>
            <a:r>
              <a:rPr lang="mn-MN" sz="2000" kern="1200" dirty="0">
                <a:solidFill>
                  <a:srgbClr val="FFC000"/>
                </a:solidFill>
              </a:rPr>
              <a:t>БИЗНЕСИЙН тасралтгүй ӨӨРЧЛӨЛТ</a:t>
            </a:r>
            <a:endParaRPr lang="en-US" sz="2000" dirty="0">
              <a:solidFill>
                <a:srgbClr val="FFC000"/>
              </a:solidFill>
              <a:effectLst>
                <a:outerShdw blurRad="38100" dist="38100" dir="2700000" algn="tl">
                  <a:srgbClr val="000000">
                    <a:alpha val="43137"/>
                  </a:srgbClr>
                </a:outerShdw>
              </a:effectLst>
            </a:endParaRPr>
          </a:p>
        </p:txBody>
      </p:sp>
      <p:sp>
        <p:nvSpPr>
          <p:cNvPr id="9" name="Slide Number Placeholder 8">
            <a:extLst>
              <a:ext uri="{FF2B5EF4-FFF2-40B4-BE49-F238E27FC236}">
                <a16:creationId xmlns:a16="http://schemas.microsoft.com/office/drawing/2014/main" id="{CCC27D4B-6180-0D7D-D251-7662FE8CA1D7}"/>
              </a:ext>
            </a:extLst>
          </p:cNvPr>
          <p:cNvSpPr>
            <a:spLocks noGrp="1"/>
          </p:cNvSpPr>
          <p:nvPr>
            <p:ph type="sldNum" idx="12"/>
          </p:nvPr>
        </p:nvSpPr>
        <p:spPr/>
        <p:txBody>
          <a:bodyPr/>
          <a:lstStyle/>
          <a:p>
            <a:fld id="{611322DE-3F9E-4261-BC4C-C8DBA52F4786}" type="slidenum">
              <a:rPr lang="en-US" smtClean="0"/>
              <a:t>11</a:t>
            </a:fld>
            <a:endParaRPr lang="en-US" dirty="0"/>
          </a:p>
        </p:txBody>
      </p:sp>
      <p:sp>
        <p:nvSpPr>
          <p:cNvPr id="19" name="TextBox 18">
            <a:extLst>
              <a:ext uri="{FF2B5EF4-FFF2-40B4-BE49-F238E27FC236}">
                <a16:creationId xmlns:a16="http://schemas.microsoft.com/office/drawing/2014/main" id="{DD9290E9-41A6-678F-DFD6-F9C071FA0B8B}"/>
              </a:ext>
            </a:extLst>
          </p:cNvPr>
          <p:cNvSpPr txBox="1"/>
          <p:nvPr/>
        </p:nvSpPr>
        <p:spPr>
          <a:xfrm>
            <a:off x="5916724" y="1085044"/>
            <a:ext cx="5929513" cy="4401205"/>
          </a:xfrm>
          <a:prstGeom prst="rect">
            <a:avLst/>
          </a:prstGeom>
          <a:noFill/>
        </p:spPr>
        <p:txBody>
          <a:bodyPr wrap="square">
            <a:spAutoFit/>
          </a:bodyPr>
          <a:lstStyle/>
          <a:p>
            <a:pPr lvl="0" eaLnBrk="0" fontAlgn="base" hangingPunct="0">
              <a:spcBef>
                <a:spcPct val="0"/>
              </a:spcBef>
              <a:spcAft>
                <a:spcPct val="0"/>
              </a:spcAft>
              <a:buClrTx/>
            </a:pPr>
            <a:r>
              <a:rPr lang="en-US" altLang="en-US" sz="2000" dirty="0" err="1">
                <a:solidFill>
                  <a:srgbClr val="303030"/>
                </a:solidFill>
                <a:latin typeface="+mn-lt"/>
              </a:rPr>
              <a:t>Сүүлийн</a:t>
            </a:r>
            <a:r>
              <a:rPr lang="en-US" altLang="en-US" sz="2000" dirty="0">
                <a:solidFill>
                  <a:srgbClr val="303030"/>
                </a:solidFill>
                <a:latin typeface="+mn-lt"/>
              </a:rPr>
              <a:t> </a:t>
            </a:r>
            <a:r>
              <a:rPr lang="en-US" altLang="en-US" sz="2000" dirty="0" err="1">
                <a:solidFill>
                  <a:srgbClr val="303030"/>
                </a:solidFill>
                <a:latin typeface="+mn-lt"/>
              </a:rPr>
              <a:t>жилүүдэд</a:t>
            </a:r>
            <a:r>
              <a:rPr lang="en-US" altLang="en-US" sz="2000" dirty="0">
                <a:solidFill>
                  <a:srgbClr val="303030"/>
                </a:solidFill>
                <a:latin typeface="+mn-lt"/>
              </a:rPr>
              <a:t> </a:t>
            </a:r>
            <a:r>
              <a:rPr lang="en-US" altLang="en-US" sz="2000" dirty="0" err="1">
                <a:solidFill>
                  <a:srgbClr val="303030"/>
                </a:solidFill>
                <a:latin typeface="+mn-lt"/>
              </a:rPr>
              <a:t>байгууллагууд</a:t>
            </a:r>
            <a:r>
              <a:rPr lang="en-US" altLang="en-US" sz="2000" dirty="0">
                <a:solidFill>
                  <a:srgbClr val="303030"/>
                </a:solidFill>
                <a:latin typeface="+mn-lt"/>
              </a:rPr>
              <a:t> </a:t>
            </a:r>
            <a:r>
              <a:rPr lang="en-US" altLang="en-US" sz="2000" b="1" dirty="0">
                <a:solidFill>
                  <a:srgbClr val="303030"/>
                </a:solidFill>
                <a:latin typeface="+mn-lt"/>
              </a:rPr>
              <a:t>"</a:t>
            </a:r>
            <a:r>
              <a:rPr lang="en-US" altLang="en-US" sz="2000" b="1" dirty="0" err="1">
                <a:solidFill>
                  <a:srgbClr val="303030"/>
                </a:solidFill>
                <a:latin typeface="+mn-lt"/>
              </a:rPr>
              <a:t>бизнесийн</a:t>
            </a:r>
            <a:r>
              <a:rPr lang="en-US" altLang="en-US" sz="2000" b="1" dirty="0">
                <a:solidFill>
                  <a:srgbClr val="303030"/>
                </a:solidFill>
                <a:latin typeface="+mn-lt"/>
              </a:rPr>
              <a:t> </a:t>
            </a:r>
            <a:r>
              <a:rPr lang="en-US" altLang="en-US" sz="2000" b="1" dirty="0" err="1">
                <a:solidFill>
                  <a:srgbClr val="303030"/>
                </a:solidFill>
                <a:latin typeface="+mn-lt"/>
              </a:rPr>
              <a:t>өөрчлөлт</a:t>
            </a:r>
            <a:r>
              <a:rPr lang="en-US" altLang="en-US" sz="2000" b="1" dirty="0">
                <a:solidFill>
                  <a:srgbClr val="303030"/>
                </a:solidFill>
                <a:latin typeface="+mn-lt"/>
              </a:rPr>
              <a:t>"</a:t>
            </a:r>
            <a:r>
              <a:rPr lang="en-US" altLang="en-US" sz="2000" dirty="0">
                <a:solidFill>
                  <a:srgbClr val="303030"/>
                </a:solidFill>
                <a:latin typeface="+mn-lt"/>
              </a:rPr>
              <a:t>-д </a:t>
            </a:r>
            <a:r>
              <a:rPr lang="en-US" altLang="en-US" sz="2000" dirty="0" err="1">
                <a:solidFill>
                  <a:srgbClr val="303030"/>
                </a:solidFill>
                <a:latin typeface="+mn-lt"/>
              </a:rPr>
              <a:t>анхаарах</a:t>
            </a:r>
            <a:r>
              <a:rPr lang="en-US" altLang="en-US" sz="2000" dirty="0">
                <a:solidFill>
                  <a:srgbClr val="303030"/>
                </a:solidFill>
                <a:latin typeface="+mn-lt"/>
              </a:rPr>
              <a:t> </a:t>
            </a:r>
            <a:r>
              <a:rPr lang="en-US" altLang="en-US" sz="2000" dirty="0" err="1">
                <a:solidFill>
                  <a:srgbClr val="303030"/>
                </a:solidFill>
                <a:latin typeface="+mn-lt"/>
              </a:rPr>
              <a:t>болсон</a:t>
            </a:r>
            <a:r>
              <a:rPr lang="en-US" altLang="en-US" sz="2000" dirty="0">
                <a:solidFill>
                  <a:srgbClr val="303030"/>
                </a:solidFill>
                <a:latin typeface="+mn-lt"/>
              </a:rPr>
              <a:t>. </a:t>
            </a:r>
            <a:endParaRPr lang="mn-MN" altLang="en-US" sz="2000" dirty="0">
              <a:solidFill>
                <a:srgbClr val="303030"/>
              </a:solidFill>
              <a:latin typeface="+mn-lt"/>
            </a:endParaRPr>
          </a:p>
          <a:p>
            <a:pPr lvl="0" eaLnBrk="0" fontAlgn="base" hangingPunct="0">
              <a:spcBef>
                <a:spcPct val="0"/>
              </a:spcBef>
              <a:spcAft>
                <a:spcPct val="0"/>
              </a:spcAft>
              <a:buClrTx/>
            </a:pPr>
            <a:endParaRPr lang="mn-MN" altLang="en-US" sz="2000" dirty="0">
              <a:solidFill>
                <a:srgbClr val="303030"/>
              </a:solidFill>
              <a:latin typeface="+mn-lt"/>
            </a:endParaRPr>
          </a:p>
          <a:p>
            <a:pPr lvl="0" eaLnBrk="0" fontAlgn="base" hangingPunct="0">
              <a:spcBef>
                <a:spcPct val="0"/>
              </a:spcBef>
              <a:spcAft>
                <a:spcPct val="0"/>
              </a:spcAft>
              <a:buClrTx/>
            </a:pPr>
            <a:r>
              <a:rPr lang="mn-MN" altLang="en-US" sz="2000" dirty="0">
                <a:solidFill>
                  <a:srgbClr val="303030"/>
                </a:solidFill>
                <a:latin typeface="+mn-lt"/>
              </a:rPr>
              <a:t>Ө</a:t>
            </a:r>
            <a:r>
              <a:rPr lang="en-US" altLang="en-US" sz="2000" dirty="0" err="1">
                <a:solidFill>
                  <a:srgbClr val="303030"/>
                </a:solidFill>
                <a:latin typeface="+mn-lt"/>
              </a:rPr>
              <a:t>өрчлөлтийн</a:t>
            </a:r>
            <a:r>
              <a:rPr lang="en-US" altLang="en-US" sz="2000" dirty="0">
                <a:solidFill>
                  <a:srgbClr val="303030"/>
                </a:solidFill>
                <a:latin typeface="+mn-lt"/>
              </a:rPr>
              <a:t> </a:t>
            </a:r>
            <a:r>
              <a:rPr lang="en-US" altLang="en-US" sz="2000" dirty="0" err="1">
                <a:solidFill>
                  <a:srgbClr val="303030"/>
                </a:solidFill>
                <a:latin typeface="+mn-lt"/>
              </a:rPr>
              <a:t>мөчлөг</a:t>
            </a:r>
            <a:r>
              <a:rPr lang="en-US" altLang="en-US" sz="2000" dirty="0">
                <a:solidFill>
                  <a:srgbClr val="303030"/>
                </a:solidFill>
                <a:latin typeface="+mn-lt"/>
              </a:rPr>
              <a:t> </a:t>
            </a:r>
            <a:endParaRPr lang="mn-MN" altLang="en-US" sz="2000" dirty="0">
              <a:solidFill>
                <a:srgbClr val="303030"/>
              </a:solidFill>
              <a:latin typeface="+mn-lt"/>
            </a:endParaRPr>
          </a:p>
          <a:p>
            <a:pPr marL="342900" lvl="0" indent="-342900" eaLnBrk="0" fontAlgn="base" hangingPunct="0">
              <a:spcBef>
                <a:spcPct val="0"/>
              </a:spcBef>
              <a:spcAft>
                <a:spcPct val="0"/>
              </a:spcAft>
              <a:buClrTx/>
              <a:buFont typeface="Wingdings" panose="05000000000000000000" pitchFamily="2" charset="2"/>
              <a:buChar char="Ø"/>
            </a:pPr>
            <a:r>
              <a:rPr lang="en-US" altLang="en-US" sz="2000" dirty="0">
                <a:solidFill>
                  <a:srgbClr val="303030"/>
                </a:solidFill>
                <a:latin typeface="+mn-lt"/>
              </a:rPr>
              <a:t>Alignment, </a:t>
            </a:r>
            <a:endParaRPr lang="mn-MN" altLang="en-US" sz="2000" dirty="0">
              <a:solidFill>
                <a:srgbClr val="303030"/>
              </a:solidFill>
              <a:latin typeface="+mn-lt"/>
            </a:endParaRPr>
          </a:p>
          <a:p>
            <a:pPr marL="342900" lvl="0" indent="-342900" eaLnBrk="0" fontAlgn="base" hangingPunct="0">
              <a:spcBef>
                <a:spcPct val="0"/>
              </a:spcBef>
              <a:spcAft>
                <a:spcPct val="0"/>
              </a:spcAft>
              <a:buClrTx/>
              <a:buFont typeface="Wingdings" panose="05000000000000000000" pitchFamily="2" charset="2"/>
              <a:buChar char="Ø"/>
            </a:pPr>
            <a:r>
              <a:rPr lang="en-US" altLang="en-US" sz="2000" dirty="0">
                <a:solidFill>
                  <a:srgbClr val="303030"/>
                </a:solidFill>
                <a:latin typeface="+mn-lt"/>
              </a:rPr>
              <a:t>Definition, </a:t>
            </a:r>
            <a:endParaRPr lang="mn-MN" altLang="en-US" sz="2000" dirty="0">
              <a:solidFill>
                <a:srgbClr val="303030"/>
              </a:solidFill>
              <a:latin typeface="+mn-lt"/>
            </a:endParaRPr>
          </a:p>
          <a:p>
            <a:pPr marL="342900" lvl="0" indent="-342900" eaLnBrk="0" fontAlgn="base" hangingPunct="0">
              <a:spcBef>
                <a:spcPct val="0"/>
              </a:spcBef>
              <a:spcAft>
                <a:spcPct val="0"/>
              </a:spcAft>
              <a:buClrTx/>
              <a:buFont typeface="Wingdings" panose="05000000000000000000" pitchFamily="2" charset="2"/>
              <a:buChar char="Ø"/>
            </a:pPr>
            <a:r>
              <a:rPr lang="en-US" altLang="en-US" sz="2000" dirty="0">
                <a:solidFill>
                  <a:srgbClr val="303030"/>
                </a:solidFill>
                <a:latin typeface="+mn-lt"/>
              </a:rPr>
              <a:t>Design, </a:t>
            </a:r>
            <a:endParaRPr lang="mn-MN" altLang="en-US" sz="2000" dirty="0">
              <a:solidFill>
                <a:srgbClr val="303030"/>
              </a:solidFill>
              <a:latin typeface="+mn-lt"/>
            </a:endParaRPr>
          </a:p>
          <a:p>
            <a:pPr marL="342900" lvl="0" indent="-342900" eaLnBrk="0" fontAlgn="base" hangingPunct="0">
              <a:spcBef>
                <a:spcPct val="0"/>
              </a:spcBef>
              <a:spcAft>
                <a:spcPct val="0"/>
              </a:spcAft>
              <a:buClrTx/>
              <a:buFont typeface="Wingdings" panose="05000000000000000000" pitchFamily="2" charset="2"/>
              <a:buChar char="Ø"/>
            </a:pPr>
            <a:r>
              <a:rPr lang="en-US" altLang="en-US" sz="2000" dirty="0">
                <a:solidFill>
                  <a:srgbClr val="303030"/>
                </a:solidFill>
                <a:latin typeface="+mn-lt"/>
              </a:rPr>
              <a:t>Implementation, </a:t>
            </a:r>
            <a:endParaRPr lang="mn-MN" altLang="en-US" sz="2000" dirty="0">
              <a:solidFill>
                <a:srgbClr val="303030"/>
              </a:solidFill>
              <a:latin typeface="+mn-lt"/>
            </a:endParaRPr>
          </a:p>
          <a:p>
            <a:pPr marL="342900" lvl="0" indent="-342900" eaLnBrk="0" fontAlgn="base" hangingPunct="0">
              <a:spcBef>
                <a:spcPct val="0"/>
              </a:spcBef>
              <a:spcAft>
                <a:spcPct val="0"/>
              </a:spcAft>
              <a:buClrTx/>
              <a:buFont typeface="Wingdings" panose="05000000000000000000" pitchFamily="2" charset="2"/>
              <a:buChar char="Ø"/>
            </a:pPr>
            <a:r>
              <a:rPr lang="en-US" altLang="en-US" sz="2000" dirty="0" err="1">
                <a:solidFill>
                  <a:srgbClr val="303030"/>
                </a:solidFill>
                <a:latin typeface="+mn-lt"/>
              </a:rPr>
              <a:t>Realisation</a:t>
            </a:r>
            <a:r>
              <a:rPr lang="mn-MN" altLang="en-US" sz="2000" dirty="0">
                <a:solidFill>
                  <a:srgbClr val="303030"/>
                </a:solidFill>
                <a:latin typeface="+mn-lt"/>
              </a:rPr>
              <a:t> </a:t>
            </a:r>
            <a:r>
              <a:rPr lang="en-US" altLang="en-US" sz="2000" dirty="0" err="1">
                <a:solidFill>
                  <a:srgbClr val="303030"/>
                </a:solidFill>
                <a:latin typeface="+mn-lt"/>
              </a:rPr>
              <a:t>бүхий</a:t>
            </a:r>
            <a:r>
              <a:rPr lang="en-US" altLang="en-US" sz="2000" dirty="0">
                <a:solidFill>
                  <a:srgbClr val="303030"/>
                </a:solidFill>
                <a:latin typeface="+mn-lt"/>
              </a:rPr>
              <a:t> л </a:t>
            </a:r>
            <a:r>
              <a:rPr lang="en-US" altLang="en-US" sz="2000" dirty="0" err="1">
                <a:solidFill>
                  <a:srgbClr val="303030"/>
                </a:solidFill>
                <a:latin typeface="+mn-lt"/>
              </a:rPr>
              <a:t>үе</a:t>
            </a:r>
            <a:r>
              <a:rPr lang="en-US" altLang="en-US" sz="2000" dirty="0">
                <a:solidFill>
                  <a:srgbClr val="303030"/>
                </a:solidFill>
                <a:latin typeface="+mn-lt"/>
              </a:rPr>
              <a:t> </a:t>
            </a:r>
            <a:r>
              <a:rPr lang="en-US" altLang="en-US" sz="2000" dirty="0" err="1">
                <a:solidFill>
                  <a:srgbClr val="303030"/>
                </a:solidFill>
                <a:latin typeface="+mn-lt"/>
              </a:rPr>
              <a:t>шатанд</a:t>
            </a:r>
            <a:r>
              <a:rPr lang="en-US" altLang="en-US" sz="2000" dirty="0">
                <a:solidFill>
                  <a:srgbClr val="303030"/>
                </a:solidFill>
                <a:latin typeface="+mn-lt"/>
              </a:rPr>
              <a:t> </a:t>
            </a:r>
            <a:endParaRPr lang="mn-MN" altLang="en-US" sz="2000" dirty="0">
              <a:solidFill>
                <a:srgbClr val="303030"/>
              </a:solidFill>
              <a:latin typeface="+mn-lt"/>
            </a:endParaRPr>
          </a:p>
          <a:p>
            <a:pPr lvl="0" eaLnBrk="0" fontAlgn="base" hangingPunct="0">
              <a:spcBef>
                <a:spcPct val="0"/>
              </a:spcBef>
              <a:spcAft>
                <a:spcPct val="0"/>
              </a:spcAft>
              <a:buClrTx/>
            </a:pPr>
            <a:endParaRPr lang="mn-MN" altLang="en-US" sz="2000" dirty="0">
              <a:solidFill>
                <a:srgbClr val="303030"/>
              </a:solidFill>
              <a:latin typeface="+mn-lt"/>
            </a:endParaRPr>
          </a:p>
          <a:p>
            <a:pPr lvl="0" eaLnBrk="0" fontAlgn="base" hangingPunct="0">
              <a:spcBef>
                <a:spcPct val="0"/>
              </a:spcBef>
              <a:spcAft>
                <a:spcPct val="0"/>
              </a:spcAft>
              <a:buClrTx/>
            </a:pPr>
            <a:r>
              <a:rPr lang="mn-MN" altLang="en-US" sz="2000" dirty="0">
                <a:solidFill>
                  <a:srgbClr val="303030"/>
                </a:solidFill>
                <a:latin typeface="+mn-lt"/>
              </a:rPr>
              <a:t>А</a:t>
            </a:r>
            <a:r>
              <a:rPr lang="en-US" altLang="en-US" sz="2000" dirty="0" err="1">
                <a:solidFill>
                  <a:srgbClr val="303030"/>
                </a:solidFill>
                <a:latin typeface="+mn-lt"/>
              </a:rPr>
              <a:t>суудлын</a:t>
            </a:r>
            <a:r>
              <a:rPr lang="en-US" altLang="en-US" sz="2000" dirty="0">
                <a:solidFill>
                  <a:srgbClr val="303030"/>
                </a:solidFill>
                <a:latin typeface="+mn-lt"/>
              </a:rPr>
              <a:t> </a:t>
            </a:r>
            <a:r>
              <a:rPr lang="en-US" altLang="en-US" sz="2000" dirty="0" err="1">
                <a:solidFill>
                  <a:srgbClr val="303030"/>
                </a:solidFill>
                <a:latin typeface="+mn-lt"/>
              </a:rPr>
              <a:t>үндсэн</a:t>
            </a:r>
            <a:r>
              <a:rPr lang="en-US" altLang="en-US" sz="2000" dirty="0">
                <a:solidFill>
                  <a:srgbClr val="303030"/>
                </a:solidFill>
                <a:latin typeface="+mn-lt"/>
              </a:rPr>
              <a:t> </a:t>
            </a:r>
            <a:r>
              <a:rPr lang="en-US" altLang="en-US" sz="2000" dirty="0" err="1">
                <a:solidFill>
                  <a:srgbClr val="303030"/>
                </a:solidFill>
                <a:latin typeface="+mn-lt"/>
              </a:rPr>
              <a:t>шалтгааныг</a:t>
            </a:r>
            <a:r>
              <a:rPr lang="en-US" altLang="en-US" sz="2000" dirty="0">
                <a:solidFill>
                  <a:srgbClr val="303030"/>
                </a:solidFill>
                <a:latin typeface="+mn-lt"/>
              </a:rPr>
              <a:t> </a:t>
            </a:r>
            <a:r>
              <a:rPr lang="en-US" altLang="en-US" sz="2000" dirty="0" err="1">
                <a:solidFill>
                  <a:srgbClr val="303030"/>
                </a:solidFill>
                <a:latin typeface="+mn-lt"/>
              </a:rPr>
              <a:t>олж</a:t>
            </a:r>
            <a:r>
              <a:rPr lang="en-US" altLang="en-US" sz="2000" dirty="0">
                <a:solidFill>
                  <a:srgbClr val="303030"/>
                </a:solidFill>
                <a:latin typeface="+mn-lt"/>
              </a:rPr>
              <a:t> </a:t>
            </a:r>
            <a:r>
              <a:rPr lang="en-US" altLang="en-US" sz="2000" dirty="0" err="1">
                <a:solidFill>
                  <a:srgbClr val="303030"/>
                </a:solidFill>
                <a:latin typeface="+mn-lt"/>
              </a:rPr>
              <a:t>тогтоох</a:t>
            </a:r>
            <a:r>
              <a:rPr lang="en-US" altLang="en-US" sz="2000" dirty="0">
                <a:solidFill>
                  <a:srgbClr val="303030"/>
                </a:solidFill>
                <a:latin typeface="+mn-lt"/>
              </a:rPr>
              <a:t>, </a:t>
            </a:r>
            <a:r>
              <a:rPr lang="en-US" altLang="en-US" sz="2000" dirty="0" err="1">
                <a:solidFill>
                  <a:srgbClr val="303030"/>
                </a:solidFill>
                <a:latin typeface="+mn-lt"/>
              </a:rPr>
              <a:t>шийдэл</a:t>
            </a:r>
            <a:r>
              <a:rPr lang="en-US" altLang="en-US" sz="2000" dirty="0">
                <a:solidFill>
                  <a:srgbClr val="303030"/>
                </a:solidFill>
                <a:latin typeface="+mn-lt"/>
              </a:rPr>
              <a:t> </a:t>
            </a:r>
            <a:r>
              <a:rPr lang="en-US" altLang="en-US" sz="2000" dirty="0" err="1">
                <a:solidFill>
                  <a:srgbClr val="303030"/>
                </a:solidFill>
                <a:latin typeface="+mn-lt"/>
              </a:rPr>
              <a:t>нь</a:t>
            </a:r>
            <a:r>
              <a:rPr lang="en-US" altLang="en-US" sz="2000" dirty="0">
                <a:solidFill>
                  <a:srgbClr val="303030"/>
                </a:solidFill>
                <a:latin typeface="+mn-lt"/>
              </a:rPr>
              <a:t> </a:t>
            </a:r>
            <a:r>
              <a:rPr lang="en-US" altLang="en-US" sz="2000" dirty="0" err="1">
                <a:solidFill>
                  <a:srgbClr val="303030"/>
                </a:solidFill>
                <a:latin typeface="+mn-lt"/>
              </a:rPr>
              <a:t>бизнесийн</a:t>
            </a:r>
            <a:r>
              <a:rPr lang="en-US" altLang="en-US" sz="2000" dirty="0">
                <a:solidFill>
                  <a:srgbClr val="303030"/>
                </a:solidFill>
                <a:latin typeface="+mn-lt"/>
              </a:rPr>
              <a:t> </a:t>
            </a:r>
            <a:r>
              <a:rPr lang="en-US" altLang="en-US" sz="2000" dirty="0" err="1">
                <a:solidFill>
                  <a:srgbClr val="303030"/>
                </a:solidFill>
                <a:latin typeface="+mn-lt"/>
              </a:rPr>
              <a:t>хэрэгцээнд</a:t>
            </a:r>
            <a:r>
              <a:rPr lang="en-US" altLang="en-US" sz="2000" dirty="0">
                <a:solidFill>
                  <a:srgbClr val="303030"/>
                </a:solidFill>
                <a:latin typeface="+mn-lt"/>
              </a:rPr>
              <a:t> </a:t>
            </a:r>
            <a:r>
              <a:rPr lang="en-US" altLang="en-US" sz="2000" dirty="0" err="1">
                <a:solidFill>
                  <a:srgbClr val="303030"/>
                </a:solidFill>
                <a:latin typeface="+mn-lt"/>
              </a:rPr>
              <a:t>нийцэж</a:t>
            </a:r>
            <a:r>
              <a:rPr lang="en-US" altLang="en-US" sz="2000" dirty="0">
                <a:solidFill>
                  <a:srgbClr val="303030"/>
                </a:solidFill>
                <a:latin typeface="+mn-lt"/>
              </a:rPr>
              <a:t> </a:t>
            </a:r>
            <a:r>
              <a:rPr lang="en-US" altLang="en-US" sz="2000" dirty="0" err="1">
                <a:solidFill>
                  <a:srgbClr val="303030"/>
                </a:solidFill>
                <a:latin typeface="+mn-lt"/>
              </a:rPr>
              <a:t>буйг</a:t>
            </a:r>
            <a:r>
              <a:rPr lang="en-US" altLang="en-US" sz="2000" dirty="0">
                <a:solidFill>
                  <a:srgbClr val="303030"/>
                </a:solidFill>
                <a:latin typeface="+mn-lt"/>
              </a:rPr>
              <a:t> </a:t>
            </a:r>
            <a:r>
              <a:rPr lang="en-US" altLang="en-US" sz="2000" dirty="0" err="1">
                <a:solidFill>
                  <a:srgbClr val="303030"/>
                </a:solidFill>
                <a:latin typeface="+mn-lt"/>
              </a:rPr>
              <a:t>баталгаажуулах</a:t>
            </a:r>
            <a:r>
              <a:rPr lang="en-US" altLang="en-US" sz="2000" dirty="0">
                <a:solidFill>
                  <a:srgbClr val="303030"/>
                </a:solidFill>
                <a:latin typeface="+mn-lt"/>
              </a:rPr>
              <a:t> </a:t>
            </a:r>
            <a:r>
              <a:rPr lang="en-US" altLang="en-US" sz="2000" dirty="0" err="1">
                <a:solidFill>
                  <a:srgbClr val="303030"/>
                </a:solidFill>
                <a:latin typeface="+mn-lt"/>
              </a:rPr>
              <a:t>бизнесийн</a:t>
            </a:r>
            <a:r>
              <a:rPr lang="en-US" altLang="en-US" sz="2000" dirty="0">
                <a:solidFill>
                  <a:srgbClr val="303030"/>
                </a:solidFill>
                <a:latin typeface="+mn-lt"/>
              </a:rPr>
              <a:t> </a:t>
            </a:r>
            <a:r>
              <a:rPr lang="en-US" altLang="en-US" sz="2000" dirty="0" err="1">
                <a:solidFill>
                  <a:srgbClr val="303030"/>
                </a:solidFill>
                <a:latin typeface="+mn-lt"/>
              </a:rPr>
              <a:t>шинжээчийн</a:t>
            </a:r>
            <a:r>
              <a:rPr lang="en-US" altLang="en-US" sz="2000" dirty="0">
                <a:solidFill>
                  <a:srgbClr val="303030"/>
                </a:solidFill>
                <a:latin typeface="+mn-lt"/>
              </a:rPr>
              <a:t> </a:t>
            </a:r>
            <a:r>
              <a:rPr lang="en-US" altLang="en-US" sz="2000" dirty="0" err="1">
                <a:solidFill>
                  <a:srgbClr val="303030"/>
                </a:solidFill>
                <a:latin typeface="+mn-lt"/>
              </a:rPr>
              <a:t>үүрэг</a:t>
            </a:r>
            <a:r>
              <a:rPr lang="en-US" altLang="en-US" sz="2000" dirty="0">
                <a:solidFill>
                  <a:srgbClr val="303030"/>
                </a:solidFill>
                <a:latin typeface="+mn-lt"/>
              </a:rPr>
              <a:t> </a:t>
            </a:r>
            <a:r>
              <a:rPr lang="en-US" altLang="en-US" sz="2000" dirty="0" err="1">
                <a:solidFill>
                  <a:srgbClr val="303030"/>
                </a:solidFill>
                <a:latin typeface="+mn-lt"/>
              </a:rPr>
              <a:t>маш</a:t>
            </a:r>
            <a:r>
              <a:rPr lang="en-US" altLang="en-US" sz="2000" dirty="0">
                <a:solidFill>
                  <a:srgbClr val="303030"/>
                </a:solidFill>
                <a:latin typeface="+mn-lt"/>
              </a:rPr>
              <a:t> </a:t>
            </a:r>
            <a:r>
              <a:rPr lang="en-US" altLang="en-US" sz="2000" dirty="0" err="1">
                <a:solidFill>
                  <a:srgbClr val="303030"/>
                </a:solidFill>
                <a:latin typeface="+mn-lt"/>
              </a:rPr>
              <a:t>чухал</a:t>
            </a:r>
            <a:r>
              <a:rPr lang="en-US" altLang="en-US" sz="2000" dirty="0">
                <a:solidFill>
                  <a:srgbClr val="303030"/>
                </a:solidFill>
                <a:latin typeface="+mn-lt"/>
              </a:rPr>
              <a:t> </a:t>
            </a:r>
            <a:r>
              <a:rPr lang="en-US" altLang="en-US" sz="2000" dirty="0" err="1">
                <a:solidFill>
                  <a:srgbClr val="303030"/>
                </a:solidFill>
                <a:latin typeface="+mn-lt"/>
              </a:rPr>
              <a:t>болсон</a:t>
            </a:r>
            <a:r>
              <a:rPr lang="en-US" altLang="en-US" sz="2000" dirty="0">
                <a:solidFill>
                  <a:srgbClr val="303030"/>
                </a:solidFill>
                <a:latin typeface="+mn-lt"/>
              </a:rPr>
              <a:t>. </a:t>
            </a:r>
            <a:endParaRPr lang="mn-MN" altLang="en-US" sz="2000" dirty="0">
              <a:solidFill>
                <a:srgbClr val="303030"/>
              </a:solidFill>
              <a:latin typeface="+mn-lt"/>
            </a:endParaRPr>
          </a:p>
        </p:txBody>
      </p:sp>
      <p:pic>
        <p:nvPicPr>
          <p:cNvPr id="12" name="Picture 11">
            <a:extLst>
              <a:ext uri="{FF2B5EF4-FFF2-40B4-BE49-F238E27FC236}">
                <a16:creationId xmlns:a16="http://schemas.microsoft.com/office/drawing/2014/main" id="{C2FF5F5D-4464-7232-6275-171B4E29DEE6}"/>
              </a:ext>
            </a:extLst>
          </p:cNvPr>
          <p:cNvPicPr>
            <a:picLocks noChangeAspect="1"/>
          </p:cNvPicPr>
          <p:nvPr/>
        </p:nvPicPr>
        <p:blipFill>
          <a:blip r:embed="rId3"/>
          <a:stretch>
            <a:fillRect/>
          </a:stretch>
        </p:blipFill>
        <p:spPr>
          <a:xfrm>
            <a:off x="345763" y="1085044"/>
            <a:ext cx="5632415" cy="4939571"/>
          </a:xfrm>
          <a:prstGeom prst="rect">
            <a:avLst/>
          </a:prstGeom>
        </p:spPr>
      </p:pic>
      <p:sp>
        <p:nvSpPr>
          <p:cNvPr id="18" name="TextBox 17">
            <a:extLst>
              <a:ext uri="{FF2B5EF4-FFF2-40B4-BE49-F238E27FC236}">
                <a16:creationId xmlns:a16="http://schemas.microsoft.com/office/drawing/2014/main" id="{E7D7647B-78E2-F0EE-ED86-02F565E9E3A0}"/>
              </a:ext>
            </a:extLst>
          </p:cNvPr>
          <p:cNvSpPr txBox="1"/>
          <p:nvPr/>
        </p:nvSpPr>
        <p:spPr>
          <a:xfrm>
            <a:off x="818350" y="5968065"/>
            <a:ext cx="4182036" cy="461665"/>
          </a:xfrm>
          <a:prstGeom prst="rect">
            <a:avLst/>
          </a:prstGeom>
          <a:noFill/>
        </p:spPr>
        <p:txBody>
          <a:bodyPr wrap="square">
            <a:spAutoFit/>
          </a:bodyPr>
          <a:lstStyle/>
          <a:p>
            <a:r>
              <a:rPr lang="mn-MN" altLang="en-US" sz="1200" i="1" u="sng" dirty="0">
                <a:solidFill>
                  <a:srgbClr val="0070C0"/>
                </a:solidFill>
                <a:latin typeface="Google Sans Text"/>
              </a:rPr>
              <a:t>Зураг: Б</a:t>
            </a:r>
            <a:r>
              <a:rPr lang="en-US" altLang="en-US" sz="1200" i="1" u="sng" dirty="0" err="1">
                <a:solidFill>
                  <a:srgbClr val="0070C0"/>
                </a:solidFill>
                <a:latin typeface="Google Sans Text"/>
              </a:rPr>
              <a:t>изнесийн</a:t>
            </a:r>
            <a:r>
              <a:rPr lang="en-US" altLang="en-US" sz="1200" i="1" u="sng" dirty="0">
                <a:solidFill>
                  <a:srgbClr val="0070C0"/>
                </a:solidFill>
                <a:latin typeface="Google Sans Text"/>
              </a:rPr>
              <a:t> </a:t>
            </a:r>
            <a:r>
              <a:rPr lang="en-US" altLang="en-US" sz="1200" i="1" u="sng" dirty="0" err="1">
                <a:solidFill>
                  <a:srgbClr val="0070C0"/>
                </a:solidFill>
                <a:latin typeface="Google Sans Text"/>
              </a:rPr>
              <a:t>өөрчлөлтийн</a:t>
            </a:r>
            <a:r>
              <a:rPr lang="en-US" altLang="en-US" sz="1200" i="1" u="sng" dirty="0">
                <a:solidFill>
                  <a:srgbClr val="0070C0"/>
                </a:solidFill>
                <a:latin typeface="Google Sans Text"/>
              </a:rPr>
              <a:t> </a:t>
            </a:r>
            <a:r>
              <a:rPr lang="mn-MN" altLang="en-US" sz="1200" i="1" u="sng" dirty="0">
                <a:solidFill>
                  <a:srgbClr val="0070C0"/>
                </a:solidFill>
                <a:latin typeface="Google Sans Text"/>
              </a:rPr>
              <a:t>цикл</a:t>
            </a:r>
          </a:p>
          <a:p>
            <a:r>
              <a:rPr lang="mn-MN" altLang="en-US" sz="1200" i="1" u="sng" dirty="0">
                <a:solidFill>
                  <a:srgbClr val="0070C0"/>
                </a:solidFill>
                <a:latin typeface="Google Sans Text"/>
              </a:rPr>
              <a:t>Эх сурвалж: Бизнесийн шинжилгээ</a:t>
            </a:r>
            <a:endParaRPr lang="en-US" sz="1200" i="1" u="sng" dirty="0">
              <a:solidFill>
                <a:srgbClr val="0070C0"/>
              </a:solidFill>
            </a:endParaRPr>
          </a:p>
        </p:txBody>
      </p:sp>
    </p:spTree>
    <p:extLst>
      <p:ext uri="{BB962C8B-B14F-4D97-AF65-F5344CB8AC3E}">
        <p14:creationId xmlns:p14="http://schemas.microsoft.com/office/powerpoint/2010/main" val="314152799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tretch>
            <a:fillRect/>
          </a:stretch>
        </p:blipFill>
        <p:spPr>
          <a:xfrm>
            <a:off x="0" y="28575"/>
            <a:ext cx="12192000" cy="6800850"/>
          </a:xfrm>
          <a:prstGeom prst="rect">
            <a:avLst/>
          </a:prstGeom>
        </p:spPr>
      </p:pic>
      <p:sp>
        <p:nvSpPr>
          <p:cNvPr id="3" name="TextBox 2">
            <a:extLst>
              <a:ext uri="{FF2B5EF4-FFF2-40B4-BE49-F238E27FC236}">
                <a16:creationId xmlns:a16="http://schemas.microsoft.com/office/drawing/2014/main" id="{ECCC12E9-0AEF-6ED2-1BEE-11CCB2F0EF2A}"/>
              </a:ext>
            </a:extLst>
          </p:cNvPr>
          <p:cNvSpPr txBox="1"/>
          <p:nvPr/>
        </p:nvSpPr>
        <p:spPr>
          <a:xfrm>
            <a:off x="4643905" y="6521648"/>
            <a:ext cx="6434182" cy="307777"/>
          </a:xfrm>
          <a:prstGeom prst="rect">
            <a:avLst/>
          </a:prstGeom>
          <a:noFill/>
        </p:spPr>
        <p:txBody>
          <a:bodyPr wrap="square" rtlCol="0">
            <a:spAutoFit/>
          </a:bodyPr>
          <a:lstStyle/>
          <a:p>
            <a:pPr algn="r"/>
            <a:r>
              <a:rPr lang="en-US" i="1" u="sng" dirty="0">
                <a:solidFill>
                  <a:srgbClr val="0066B3"/>
                </a:solidFill>
              </a:rPr>
              <a:t>Source: AI generated image</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F40F0F-0E05-D5C6-0C9F-2627D2946AC2}"/>
            </a:ext>
          </a:extLst>
        </p:cNvPr>
        <p:cNvGrpSpPr/>
        <p:nvPr/>
      </p:nvGrpSpPr>
      <p:grpSpPr>
        <a:xfrm>
          <a:off x="0" y="0"/>
          <a:ext cx="0" cy="0"/>
          <a:chOff x="0" y="0"/>
          <a:chExt cx="0" cy="0"/>
        </a:xfrm>
      </p:grpSpPr>
      <p:sp>
        <p:nvSpPr>
          <p:cNvPr id="4" name="Date Placeholder 3">
            <a:extLst>
              <a:ext uri="{FF2B5EF4-FFF2-40B4-BE49-F238E27FC236}">
                <a16:creationId xmlns:a16="http://schemas.microsoft.com/office/drawing/2014/main" id="{A9F062E2-6659-C4E2-0B6E-FAB1A55B2504}"/>
              </a:ext>
            </a:extLst>
          </p:cNvPr>
          <p:cNvSpPr>
            <a:spLocks noGrp="1"/>
          </p:cNvSpPr>
          <p:nvPr>
            <p:ph type="dt" idx="10"/>
          </p:nvPr>
        </p:nvSpPr>
        <p:spPr/>
        <p:txBody>
          <a:bodyPr/>
          <a:lstStyle/>
          <a:p>
            <a:fld id="{F47F0B1A-304A-49D1-8E32-DE074B194C4D}" type="datetime1">
              <a:rPr lang="en-US" smtClean="0"/>
              <a:t>3/18/2026</a:t>
            </a:fld>
            <a:endParaRPr lang="en-US"/>
          </a:p>
        </p:txBody>
      </p:sp>
      <p:sp>
        <p:nvSpPr>
          <p:cNvPr id="5" name="Footer Placeholder 4">
            <a:extLst>
              <a:ext uri="{FF2B5EF4-FFF2-40B4-BE49-F238E27FC236}">
                <a16:creationId xmlns:a16="http://schemas.microsoft.com/office/drawing/2014/main" id="{0784A98A-AE4B-2006-C7D2-86A955D1607D}"/>
              </a:ext>
            </a:extLst>
          </p:cNvPr>
          <p:cNvSpPr>
            <a:spLocks noGrp="1"/>
          </p:cNvSpPr>
          <p:nvPr>
            <p:ph type="ftr" idx="11"/>
          </p:nvPr>
        </p:nvSpPr>
        <p:spPr/>
        <p:txBody>
          <a:bodyPr/>
          <a:lstStyle/>
          <a:p>
            <a:r>
              <a:rPr lang="en-US"/>
              <a:t>Business analysis and process management</a:t>
            </a:r>
          </a:p>
        </p:txBody>
      </p:sp>
      <p:sp>
        <p:nvSpPr>
          <p:cNvPr id="2" name="Title 1">
            <a:extLst>
              <a:ext uri="{FF2B5EF4-FFF2-40B4-BE49-F238E27FC236}">
                <a16:creationId xmlns:a16="http://schemas.microsoft.com/office/drawing/2014/main" id="{D4EA5DB6-6D5B-B67E-BDFE-B15CC9B7126D}"/>
              </a:ext>
            </a:extLst>
          </p:cNvPr>
          <p:cNvSpPr>
            <a:spLocks noGrp="1"/>
          </p:cNvSpPr>
          <p:nvPr>
            <p:ph type="title"/>
          </p:nvPr>
        </p:nvSpPr>
        <p:spPr>
          <a:xfrm>
            <a:off x="423333" y="185738"/>
            <a:ext cx="11285112" cy="414120"/>
          </a:xfrm>
        </p:spPr>
        <p:txBody>
          <a:bodyPr/>
          <a:lstStyle/>
          <a:p>
            <a:r>
              <a:rPr lang="mn-MN" sz="2800" dirty="0">
                <a:effectLst>
                  <a:outerShdw blurRad="38100" dist="38100" dir="2700000" algn="tl">
                    <a:srgbClr val="000000">
                      <a:alpha val="43137"/>
                    </a:srgbClr>
                  </a:outerShdw>
                </a:effectLst>
              </a:rPr>
              <a:t>Бизнесийн шинжилгээний хөгжил</a:t>
            </a:r>
            <a:endParaRPr lang="en-US" sz="2000" dirty="0">
              <a:solidFill>
                <a:srgbClr val="FFC000"/>
              </a:solidFill>
              <a:effectLst>
                <a:outerShdw blurRad="38100" dist="38100" dir="2700000" algn="tl">
                  <a:srgbClr val="000000">
                    <a:alpha val="43137"/>
                  </a:srgbClr>
                </a:outerShdw>
              </a:effectLst>
            </a:endParaRPr>
          </a:p>
        </p:txBody>
      </p:sp>
      <p:sp>
        <p:nvSpPr>
          <p:cNvPr id="9" name="Slide Number Placeholder 8">
            <a:extLst>
              <a:ext uri="{FF2B5EF4-FFF2-40B4-BE49-F238E27FC236}">
                <a16:creationId xmlns:a16="http://schemas.microsoft.com/office/drawing/2014/main" id="{EBD02552-DD11-68DF-3AAB-316844BCA093}"/>
              </a:ext>
            </a:extLst>
          </p:cNvPr>
          <p:cNvSpPr>
            <a:spLocks noGrp="1"/>
          </p:cNvSpPr>
          <p:nvPr>
            <p:ph type="sldNum" idx="12"/>
          </p:nvPr>
        </p:nvSpPr>
        <p:spPr/>
        <p:txBody>
          <a:bodyPr/>
          <a:lstStyle/>
          <a:p>
            <a:fld id="{611322DE-3F9E-4261-BC4C-C8DBA52F4786}" type="slidenum">
              <a:rPr lang="en-US" smtClean="0"/>
              <a:t>13</a:t>
            </a:fld>
            <a:endParaRPr lang="en-US" dirty="0"/>
          </a:p>
        </p:txBody>
      </p:sp>
      <p:sp>
        <p:nvSpPr>
          <p:cNvPr id="19" name="TextBox 18">
            <a:extLst>
              <a:ext uri="{FF2B5EF4-FFF2-40B4-BE49-F238E27FC236}">
                <a16:creationId xmlns:a16="http://schemas.microsoft.com/office/drawing/2014/main" id="{8015470E-D21C-F197-4FFD-035D12EE495C}"/>
              </a:ext>
            </a:extLst>
          </p:cNvPr>
          <p:cNvSpPr txBox="1"/>
          <p:nvPr/>
        </p:nvSpPr>
        <p:spPr>
          <a:xfrm>
            <a:off x="85321" y="1206393"/>
            <a:ext cx="5673378" cy="4801314"/>
          </a:xfrm>
          <a:prstGeom prst="rect">
            <a:avLst/>
          </a:prstGeom>
          <a:solidFill>
            <a:schemeClr val="accent1">
              <a:lumMod val="20000"/>
              <a:lumOff val="80000"/>
            </a:schemeClr>
          </a:solidFill>
        </p:spPr>
        <p:txBody>
          <a:bodyPr wrap="square">
            <a:spAutoFit/>
          </a:bodyPr>
          <a:lstStyle/>
          <a:p>
            <a:pPr algn="ctr"/>
            <a:r>
              <a:rPr lang="ru-RU" sz="1800" b="1" dirty="0">
                <a:solidFill>
                  <a:schemeClr val="accent2">
                    <a:lumMod val="50000"/>
                  </a:schemeClr>
                </a:solidFill>
              </a:rPr>
              <a:t>ӨРСӨЛДӨХ ДАВУУ ТАЛ БОЛГОХ</a:t>
            </a:r>
            <a:endParaRPr lang="mn-MN" sz="1800" b="1" kern="1200" dirty="0">
              <a:solidFill>
                <a:schemeClr val="accent2">
                  <a:lumMod val="50000"/>
                </a:schemeClr>
              </a:solidFill>
            </a:endParaRPr>
          </a:p>
          <a:p>
            <a:r>
              <a:rPr lang="mn-MN" sz="1800" kern="1200" dirty="0">
                <a:solidFill>
                  <a:schemeClr val="tx1"/>
                </a:solidFill>
              </a:rPr>
              <a:t>Мэдээллийн технологи, системүүд өрсөлдөх давуу тал бий болгохын талд тулд дараах гурван хүчин зүйл заавал байх ёстойг байгууллагууд хүлээн зөвшөөрч эхэлсэн:</a:t>
            </a:r>
          </a:p>
          <a:p>
            <a:pPr marL="457200" lvl="4" indent="-457200">
              <a:buFont typeface="+mj-lt"/>
              <a:buAutoNum type="arabicPeriod"/>
            </a:pPr>
            <a:r>
              <a:rPr lang="mn-MN" sz="1800" kern="1200" dirty="0">
                <a:solidFill>
                  <a:schemeClr val="tx1"/>
                </a:solidFill>
              </a:rPr>
              <a:t>Бизнесийн хэрэгцээ нь мэдээллийн системийн хөгжүүлэлтийг чиглүүлэх.</a:t>
            </a:r>
          </a:p>
          <a:p>
            <a:pPr marL="457200" lvl="4" indent="-457200">
              <a:buFont typeface="+mj-lt"/>
              <a:buAutoNum type="arabicPeriod"/>
            </a:pPr>
            <a:r>
              <a:rPr lang="mn-MN" sz="1800" kern="1200" dirty="0">
                <a:solidFill>
                  <a:schemeClr val="tx1"/>
                </a:solidFill>
              </a:rPr>
              <a:t>Мэдээллийн системийг нэвтрүүлэхдээ бизнесийн зайлшгүй өөрчлөлтүүдийг хамт хийх.</a:t>
            </a:r>
          </a:p>
          <a:p>
            <a:pPr marL="457200" lvl="4" indent="-457200">
              <a:buFont typeface="+mj-lt"/>
              <a:buAutoNum type="arabicPeriod"/>
            </a:pPr>
            <a:r>
              <a:rPr lang="mn-MN" sz="1800" kern="1200" dirty="0">
                <a:solidFill>
                  <a:schemeClr val="tx1"/>
                </a:solidFill>
              </a:rPr>
              <a:t>Мэдээллийн системд тавигдах шаардлагуудыг маш нарийн, үнэн зөв тодорхойлох.</a:t>
            </a:r>
          </a:p>
          <a:p>
            <a:pPr lvl="4"/>
            <a:r>
              <a:rPr lang="mn-MN" sz="1800" kern="1200" dirty="0">
                <a:solidFill>
                  <a:schemeClr val="tx1"/>
                </a:solidFill>
              </a:rPr>
              <a:t>Уламжлалт системийн шинжилгээ нь зөвхөн сүүлийн хэсэгт төвлөрдөг байсан бол өнөөдрийн бизнесийн шинжилгээ эдгээр гурван чиглэлийг бүгдийг нь хамардаг.</a:t>
            </a:r>
          </a:p>
          <a:p>
            <a:pPr marL="285750" indent="-285750">
              <a:buFont typeface="Arial" panose="020B0604020202020204" pitchFamily="34" charset="0"/>
              <a:buChar char="•"/>
            </a:pPr>
            <a:endParaRPr lang="mn-MN" sz="1800" b="1" kern="1200" dirty="0">
              <a:solidFill>
                <a:schemeClr val="tx1"/>
              </a:solidFill>
            </a:endParaRPr>
          </a:p>
        </p:txBody>
      </p:sp>
      <p:sp>
        <p:nvSpPr>
          <p:cNvPr id="7" name="TextBox 6">
            <a:extLst>
              <a:ext uri="{FF2B5EF4-FFF2-40B4-BE49-F238E27FC236}">
                <a16:creationId xmlns:a16="http://schemas.microsoft.com/office/drawing/2014/main" id="{DA81CC6C-44AE-82E0-A7FC-4C949680F126}"/>
              </a:ext>
            </a:extLst>
          </p:cNvPr>
          <p:cNvSpPr txBox="1"/>
          <p:nvPr/>
        </p:nvSpPr>
        <p:spPr>
          <a:xfrm>
            <a:off x="6012741" y="1206393"/>
            <a:ext cx="5673378" cy="4247317"/>
          </a:xfrm>
          <a:prstGeom prst="rect">
            <a:avLst/>
          </a:prstGeom>
          <a:solidFill>
            <a:schemeClr val="accent1">
              <a:lumMod val="20000"/>
              <a:lumOff val="80000"/>
            </a:schemeClr>
          </a:solidFill>
        </p:spPr>
        <p:txBody>
          <a:bodyPr wrap="square">
            <a:spAutoFit/>
          </a:bodyPr>
          <a:lstStyle/>
          <a:p>
            <a:pPr algn="ctr"/>
            <a:r>
              <a:rPr lang="mn-MN" sz="1800" b="1" dirty="0">
                <a:solidFill>
                  <a:schemeClr val="accent2">
                    <a:lumMod val="50000"/>
                  </a:schemeClr>
                </a:solidFill>
              </a:rPr>
              <a:t>ДОТООД ЗӨВЛӨХИЙН ХЭРЭГЦЭЭ</a:t>
            </a:r>
            <a:endParaRPr lang="mn-MN" sz="2400" kern="1200" dirty="0">
              <a:solidFill>
                <a:schemeClr val="accent2">
                  <a:lumMod val="50000"/>
                </a:schemeClr>
              </a:solidFill>
            </a:endParaRPr>
          </a:p>
          <a:p>
            <a:r>
              <a:rPr lang="mn-MN" sz="1800" kern="1200" dirty="0">
                <a:solidFill>
                  <a:schemeClr val="tx1"/>
                </a:solidFill>
              </a:rPr>
              <a:t>Байгууллагууд гадны зөвлөхүүдийг ашиглах нь зардал өндөр, мэдлэг байгууллагад үлдэхгүй байх зэрэг сул талтай.</a:t>
            </a:r>
            <a:endParaRPr lang="en-US" sz="1800" kern="1200" dirty="0">
              <a:solidFill>
                <a:schemeClr val="tx1"/>
              </a:solidFill>
            </a:endParaRPr>
          </a:p>
          <a:p>
            <a:endParaRPr lang="en-US" sz="1800" kern="1200" dirty="0">
              <a:solidFill>
                <a:schemeClr val="tx1"/>
              </a:solidFill>
              <a:latin typeface="+mn-lt"/>
            </a:endParaRPr>
          </a:p>
          <a:p>
            <a:pPr marL="285750" indent="-285750">
              <a:buFont typeface="Wingdings" panose="05000000000000000000" pitchFamily="2" charset="2"/>
              <a:buChar char="Ø"/>
            </a:pPr>
            <a:r>
              <a:rPr lang="mn-MN" altLang="en-US" sz="1800" dirty="0">
                <a:solidFill>
                  <a:srgbClr val="303030"/>
                </a:solidFill>
                <a:latin typeface="+mn-lt"/>
              </a:rPr>
              <a:t>Б</a:t>
            </a:r>
            <a:r>
              <a:rPr lang="en-US" altLang="en-US" sz="1800" dirty="0" err="1">
                <a:solidFill>
                  <a:srgbClr val="303030"/>
                </a:solidFill>
                <a:latin typeface="+mn-lt"/>
              </a:rPr>
              <a:t>айгууллагынхаа</a:t>
            </a:r>
            <a:r>
              <a:rPr lang="en-US" altLang="en-US" sz="1800" dirty="0">
                <a:solidFill>
                  <a:srgbClr val="303030"/>
                </a:solidFill>
                <a:latin typeface="+mn-lt"/>
              </a:rPr>
              <a:t> </a:t>
            </a:r>
            <a:r>
              <a:rPr lang="en-US" altLang="en-US" sz="1800" dirty="0" err="1">
                <a:solidFill>
                  <a:srgbClr val="303030"/>
                </a:solidFill>
                <a:latin typeface="+mn-lt"/>
              </a:rPr>
              <a:t>дотоод</a:t>
            </a:r>
            <a:r>
              <a:rPr lang="en-US" altLang="en-US" sz="1800" dirty="0">
                <a:solidFill>
                  <a:srgbClr val="303030"/>
                </a:solidFill>
                <a:latin typeface="+mn-lt"/>
              </a:rPr>
              <a:t> </a:t>
            </a:r>
            <a:r>
              <a:rPr lang="en-US" altLang="en-US" sz="1800" dirty="0" err="1">
                <a:solidFill>
                  <a:srgbClr val="303030"/>
                </a:solidFill>
                <a:latin typeface="+mn-lt"/>
              </a:rPr>
              <a:t>орчин</a:t>
            </a:r>
            <a:r>
              <a:rPr lang="en-US" altLang="en-US" sz="1800" dirty="0">
                <a:solidFill>
                  <a:srgbClr val="303030"/>
                </a:solidFill>
                <a:latin typeface="+mn-lt"/>
              </a:rPr>
              <a:t>, </a:t>
            </a:r>
            <a:r>
              <a:rPr lang="en-US" altLang="en-US" sz="1800" dirty="0" err="1">
                <a:solidFill>
                  <a:srgbClr val="303030"/>
                </a:solidFill>
                <a:latin typeface="+mn-lt"/>
              </a:rPr>
              <a:t>соёлыг</a:t>
            </a:r>
            <a:r>
              <a:rPr lang="en-US" altLang="en-US" sz="1800" dirty="0">
                <a:solidFill>
                  <a:srgbClr val="303030"/>
                </a:solidFill>
                <a:latin typeface="+mn-lt"/>
              </a:rPr>
              <a:t> </a:t>
            </a:r>
            <a:r>
              <a:rPr lang="en-US" altLang="en-US" sz="1800" dirty="0" err="1">
                <a:solidFill>
                  <a:srgbClr val="303030"/>
                </a:solidFill>
                <a:latin typeface="+mn-lt"/>
              </a:rPr>
              <a:t>сайн</a:t>
            </a:r>
            <a:r>
              <a:rPr lang="en-US" altLang="en-US" sz="1800" dirty="0">
                <a:solidFill>
                  <a:srgbClr val="303030"/>
                </a:solidFill>
                <a:latin typeface="+mn-lt"/>
              </a:rPr>
              <a:t> </a:t>
            </a:r>
            <a:r>
              <a:rPr lang="en-US" altLang="en-US" sz="1800" dirty="0" err="1">
                <a:solidFill>
                  <a:srgbClr val="303030"/>
                </a:solidFill>
                <a:latin typeface="+mn-lt"/>
              </a:rPr>
              <a:t>мэддэг</a:t>
            </a:r>
            <a:r>
              <a:rPr lang="en-US" altLang="en-US" sz="1800" dirty="0">
                <a:solidFill>
                  <a:srgbClr val="303030"/>
                </a:solidFill>
                <a:latin typeface="+mn-lt"/>
              </a:rPr>
              <a:t>, </a:t>
            </a:r>
            <a:endParaRPr lang="mn-MN" altLang="en-US" sz="1800" dirty="0">
              <a:solidFill>
                <a:srgbClr val="303030"/>
              </a:solidFill>
              <a:latin typeface="+mn-lt"/>
            </a:endParaRPr>
          </a:p>
          <a:p>
            <a:pPr marL="285750" indent="-285750">
              <a:buFont typeface="Wingdings" panose="05000000000000000000" pitchFamily="2" charset="2"/>
              <a:buChar char="Ø"/>
            </a:pPr>
            <a:r>
              <a:rPr lang="mn-MN" altLang="en-US" sz="1800" dirty="0">
                <a:solidFill>
                  <a:srgbClr val="303030"/>
                </a:solidFill>
                <a:latin typeface="+mn-lt"/>
              </a:rPr>
              <a:t>Б</a:t>
            </a:r>
            <a:r>
              <a:rPr lang="en-US" altLang="en-US" sz="1800" dirty="0" err="1">
                <a:solidFill>
                  <a:srgbClr val="303030"/>
                </a:solidFill>
                <a:latin typeface="+mn-lt"/>
              </a:rPr>
              <a:t>изнесийн</a:t>
            </a:r>
            <a:r>
              <a:rPr lang="en-US" altLang="en-US" sz="1800" dirty="0">
                <a:solidFill>
                  <a:srgbClr val="303030"/>
                </a:solidFill>
                <a:latin typeface="+mn-lt"/>
              </a:rPr>
              <a:t> </a:t>
            </a:r>
            <a:r>
              <a:rPr lang="en-US" altLang="en-US" sz="1800" dirty="0" err="1">
                <a:solidFill>
                  <a:srgbClr val="303030"/>
                </a:solidFill>
                <a:latin typeface="+mn-lt"/>
              </a:rPr>
              <a:t>болон</a:t>
            </a:r>
            <a:r>
              <a:rPr lang="en-US" altLang="en-US" sz="1800" dirty="0">
                <a:solidFill>
                  <a:srgbClr val="303030"/>
                </a:solidFill>
                <a:latin typeface="+mn-lt"/>
              </a:rPr>
              <a:t> МТ-</a:t>
            </a:r>
            <a:r>
              <a:rPr lang="en-US" altLang="en-US" sz="1800" dirty="0" err="1">
                <a:solidFill>
                  <a:srgbClr val="303030"/>
                </a:solidFill>
                <a:latin typeface="+mn-lt"/>
              </a:rPr>
              <a:t>ийн</a:t>
            </a:r>
            <a:r>
              <a:rPr lang="en-US" altLang="en-US" sz="1800" dirty="0">
                <a:solidFill>
                  <a:srgbClr val="303030"/>
                </a:solidFill>
                <a:latin typeface="+mn-lt"/>
              </a:rPr>
              <a:t> </a:t>
            </a:r>
            <a:r>
              <a:rPr lang="en-US" altLang="en-US" sz="1800" dirty="0" err="1">
                <a:solidFill>
                  <a:srgbClr val="303030"/>
                </a:solidFill>
                <a:latin typeface="+mn-lt"/>
              </a:rPr>
              <a:t>хооронд</a:t>
            </a:r>
            <a:r>
              <a:rPr lang="en-US" altLang="en-US" sz="1800" dirty="0">
                <a:solidFill>
                  <a:srgbClr val="303030"/>
                </a:solidFill>
                <a:latin typeface="+mn-lt"/>
              </a:rPr>
              <a:t> </a:t>
            </a:r>
            <a:r>
              <a:rPr lang="en-US" altLang="en-US" sz="1800" dirty="0" err="1">
                <a:solidFill>
                  <a:srgbClr val="303030"/>
                </a:solidFill>
                <a:latin typeface="+mn-lt"/>
              </a:rPr>
              <a:t>гүүр</a:t>
            </a:r>
            <a:r>
              <a:rPr lang="en-US" altLang="en-US" sz="1800" dirty="0">
                <a:solidFill>
                  <a:srgbClr val="303030"/>
                </a:solidFill>
                <a:latin typeface="+mn-lt"/>
              </a:rPr>
              <a:t> </a:t>
            </a:r>
            <a:r>
              <a:rPr lang="en-US" altLang="en-US" sz="1800" dirty="0" err="1">
                <a:solidFill>
                  <a:srgbClr val="303030"/>
                </a:solidFill>
                <a:latin typeface="+mn-lt"/>
              </a:rPr>
              <a:t>болж</a:t>
            </a:r>
            <a:r>
              <a:rPr lang="en-US" altLang="en-US" sz="1800" dirty="0">
                <a:solidFill>
                  <a:srgbClr val="303030"/>
                </a:solidFill>
                <a:latin typeface="+mn-lt"/>
              </a:rPr>
              <a:t> </a:t>
            </a:r>
            <a:r>
              <a:rPr lang="en-US" altLang="en-US" sz="1800" dirty="0" err="1">
                <a:solidFill>
                  <a:srgbClr val="303030"/>
                </a:solidFill>
                <a:latin typeface="+mn-lt"/>
              </a:rPr>
              <a:t>ажиллах</a:t>
            </a:r>
            <a:r>
              <a:rPr lang="en-US" altLang="en-US" sz="1800" dirty="0">
                <a:solidFill>
                  <a:srgbClr val="303030"/>
                </a:solidFill>
                <a:latin typeface="+mn-lt"/>
              </a:rPr>
              <a:t> </a:t>
            </a:r>
            <a:r>
              <a:rPr lang="en-US" altLang="en-US" sz="1800" b="1" dirty="0">
                <a:solidFill>
                  <a:srgbClr val="303030"/>
                </a:solidFill>
                <a:latin typeface="+mn-lt"/>
              </a:rPr>
              <a:t>"</a:t>
            </a:r>
            <a:r>
              <a:rPr lang="en-US" altLang="en-US" sz="1800" b="1" dirty="0" err="1">
                <a:solidFill>
                  <a:srgbClr val="303030"/>
                </a:solidFill>
                <a:latin typeface="+mn-lt"/>
              </a:rPr>
              <a:t>дотоод</a:t>
            </a:r>
            <a:r>
              <a:rPr lang="en-US" altLang="en-US" sz="1800" b="1" dirty="0">
                <a:solidFill>
                  <a:srgbClr val="303030"/>
                </a:solidFill>
                <a:latin typeface="+mn-lt"/>
              </a:rPr>
              <a:t> </a:t>
            </a:r>
            <a:r>
              <a:rPr lang="en-US" altLang="en-US" sz="1800" b="1" dirty="0" err="1">
                <a:solidFill>
                  <a:srgbClr val="303030"/>
                </a:solidFill>
                <a:latin typeface="+mn-lt"/>
              </a:rPr>
              <a:t>зөвлөх</a:t>
            </a:r>
            <a:r>
              <a:rPr lang="en-US" altLang="en-US" sz="1800" b="1" dirty="0">
                <a:solidFill>
                  <a:srgbClr val="303030"/>
                </a:solidFill>
                <a:latin typeface="+mn-lt"/>
              </a:rPr>
              <a:t>"</a:t>
            </a:r>
            <a:r>
              <a:rPr lang="en-US" altLang="en-US" sz="1800" dirty="0">
                <a:solidFill>
                  <a:srgbClr val="303030"/>
                </a:solidFill>
                <a:latin typeface="+mn-lt"/>
              </a:rPr>
              <a:t> </a:t>
            </a:r>
            <a:r>
              <a:rPr lang="en-US" altLang="en-US" sz="1800" dirty="0" err="1">
                <a:solidFill>
                  <a:srgbClr val="303030"/>
                </a:solidFill>
                <a:latin typeface="+mn-lt"/>
              </a:rPr>
              <a:t>буюу</a:t>
            </a:r>
            <a:r>
              <a:rPr lang="en-US" altLang="en-US" sz="1800" dirty="0">
                <a:solidFill>
                  <a:srgbClr val="303030"/>
                </a:solidFill>
                <a:latin typeface="+mn-lt"/>
              </a:rPr>
              <a:t> </a:t>
            </a:r>
            <a:r>
              <a:rPr lang="en-US" altLang="en-US" sz="1800" dirty="0" err="1">
                <a:solidFill>
                  <a:srgbClr val="303030"/>
                </a:solidFill>
                <a:latin typeface="+mn-lt"/>
              </a:rPr>
              <a:t>бизнесийн</a:t>
            </a:r>
            <a:r>
              <a:rPr lang="en-US" altLang="en-US" sz="1800" dirty="0">
                <a:solidFill>
                  <a:srgbClr val="303030"/>
                </a:solidFill>
                <a:latin typeface="+mn-lt"/>
              </a:rPr>
              <a:t> </a:t>
            </a:r>
            <a:r>
              <a:rPr lang="en-US" altLang="en-US" sz="1800" dirty="0" err="1">
                <a:solidFill>
                  <a:srgbClr val="303030"/>
                </a:solidFill>
                <a:latin typeface="+mn-lt"/>
              </a:rPr>
              <a:t>шинжээчдийг</a:t>
            </a:r>
            <a:r>
              <a:rPr lang="en-US" altLang="en-US" sz="1800" dirty="0">
                <a:solidFill>
                  <a:srgbClr val="303030"/>
                </a:solidFill>
                <a:latin typeface="+mn-lt"/>
              </a:rPr>
              <a:t> </a:t>
            </a:r>
            <a:r>
              <a:rPr lang="en-US" altLang="en-US" sz="1800" dirty="0" err="1">
                <a:solidFill>
                  <a:srgbClr val="303030"/>
                </a:solidFill>
                <a:latin typeface="+mn-lt"/>
              </a:rPr>
              <a:t>ажиллуулах</a:t>
            </a:r>
            <a:r>
              <a:rPr lang="en-US" altLang="en-US" sz="1800" dirty="0">
                <a:solidFill>
                  <a:srgbClr val="303030"/>
                </a:solidFill>
                <a:latin typeface="+mn-lt"/>
              </a:rPr>
              <a:t> </a:t>
            </a:r>
            <a:r>
              <a:rPr lang="en-US" altLang="en-US" sz="1800" dirty="0" err="1">
                <a:solidFill>
                  <a:srgbClr val="303030"/>
                </a:solidFill>
                <a:latin typeface="+mn-lt"/>
              </a:rPr>
              <a:t>сонирхол</a:t>
            </a:r>
            <a:r>
              <a:rPr lang="en-US" altLang="en-US" sz="1800" dirty="0">
                <a:solidFill>
                  <a:srgbClr val="303030"/>
                </a:solidFill>
                <a:latin typeface="+mn-lt"/>
              </a:rPr>
              <a:t> </a:t>
            </a:r>
            <a:r>
              <a:rPr lang="en-US" altLang="en-US" sz="1800" dirty="0" err="1">
                <a:solidFill>
                  <a:srgbClr val="303030"/>
                </a:solidFill>
                <a:latin typeface="+mn-lt"/>
              </a:rPr>
              <a:t>эрс</a:t>
            </a:r>
            <a:r>
              <a:rPr lang="en-US" altLang="en-US" sz="1800" dirty="0">
                <a:solidFill>
                  <a:srgbClr val="303030"/>
                </a:solidFill>
                <a:latin typeface="+mn-lt"/>
              </a:rPr>
              <a:t> </a:t>
            </a:r>
            <a:r>
              <a:rPr lang="en-US" altLang="en-US" sz="1800" dirty="0" err="1">
                <a:solidFill>
                  <a:srgbClr val="303030"/>
                </a:solidFill>
                <a:latin typeface="+mn-lt"/>
              </a:rPr>
              <a:t>нэмэгдсэн</a:t>
            </a:r>
            <a:r>
              <a:rPr lang="en-US" altLang="en-US" sz="1800" dirty="0">
                <a:solidFill>
                  <a:srgbClr val="303030"/>
                </a:solidFill>
                <a:latin typeface="+mn-lt"/>
              </a:rPr>
              <a:t> </a:t>
            </a:r>
            <a:r>
              <a:rPr lang="en-US" altLang="en-US" sz="1800" dirty="0" err="1">
                <a:solidFill>
                  <a:srgbClr val="303030"/>
                </a:solidFill>
                <a:latin typeface="+mn-lt"/>
              </a:rPr>
              <a:t>байна</a:t>
            </a:r>
            <a:r>
              <a:rPr lang="en-US" altLang="en-US" sz="1800" dirty="0">
                <a:solidFill>
                  <a:srgbClr val="303030"/>
                </a:solidFill>
                <a:latin typeface="+mn-lt"/>
              </a:rPr>
              <a:t>. </a:t>
            </a:r>
            <a:endParaRPr lang="mn-MN" altLang="en-US" sz="1800" dirty="0">
              <a:solidFill>
                <a:srgbClr val="303030"/>
              </a:solidFill>
              <a:latin typeface="+mn-lt"/>
            </a:endParaRPr>
          </a:p>
          <a:p>
            <a:pPr marL="285750" indent="-285750">
              <a:buFont typeface="Wingdings" panose="05000000000000000000" pitchFamily="2" charset="2"/>
              <a:buChar char="Ø"/>
            </a:pPr>
            <a:r>
              <a:rPr lang="mn-MN" altLang="en-US" sz="1800" dirty="0">
                <a:solidFill>
                  <a:srgbClr val="303030"/>
                </a:solidFill>
                <a:latin typeface="+mn-lt"/>
              </a:rPr>
              <a:t>З</a:t>
            </a:r>
            <a:r>
              <a:rPr lang="en-US" altLang="en-US" sz="1800" dirty="0" err="1">
                <a:solidFill>
                  <a:srgbClr val="303030"/>
                </a:solidFill>
                <a:latin typeface="+mn-lt"/>
              </a:rPr>
              <a:t>ардлыг</a:t>
            </a:r>
            <a:r>
              <a:rPr lang="en-US" altLang="en-US" sz="1800" dirty="0">
                <a:solidFill>
                  <a:srgbClr val="303030"/>
                </a:solidFill>
                <a:latin typeface="+mn-lt"/>
              </a:rPr>
              <a:t> </a:t>
            </a:r>
            <a:r>
              <a:rPr lang="en-US" altLang="en-US" sz="1800" dirty="0" err="1">
                <a:solidFill>
                  <a:srgbClr val="303030"/>
                </a:solidFill>
                <a:latin typeface="+mn-lt"/>
              </a:rPr>
              <a:t>хэмнэхээс</a:t>
            </a:r>
            <a:r>
              <a:rPr lang="en-US" altLang="en-US" sz="1800" dirty="0">
                <a:solidFill>
                  <a:srgbClr val="303030"/>
                </a:solidFill>
                <a:latin typeface="+mn-lt"/>
              </a:rPr>
              <a:t> </a:t>
            </a:r>
            <a:endParaRPr lang="mn-MN" altLang="en-US" sz="1800" dirty="0">
              <a:solidFill>
                <a:srgbClr val="303030"/>
              </a:solidFill>
              <a:latin typeface="+mn-lt"/>
            </a:endParaRPr>
          </a:p>
          <a:p>
            <a:pPr marL="285750" indent="-285750">
              <a:buFont typeface="Wingdings" panose="05000000000000000000" pitchFamily="2" charset="2"/>
              <a:buChar char="Ø"/>
            </a:pPr>
            <a:r>
              <a:rPr lang="mn-MN" altLang="en-US" sz="1800" dirty="0">
                <a:solidFill>
                  <a:srgbClr val="303030"/>
                </a:solidFill>
                <a:latin typeface="+mn-lt"/>
              </a:rPr>
              <a:t>М</a:t>
            </a:r>
            <a:r>
              <a:rPr lang="en-US" altLang="en-US" sz="1800" dirty="0" err="1">
                <a:solidFill>
                  <a:srgbClr val="303030"/>
                </a:solidFill>
                <a:latin typeface="+mn-lt"/>
              </a:rPr>
              <a:t>эдлэгийг</a:t>
            </a:r>
            <a:r>
              <a:rPr lang="en-US" altLang="en-US" sz="1800" dirty="0">
                <a:solidFill>
                  <a:srgbClr val="303030"/>
                </a:solidFill>
                <a:latin typeface="+mn-lt"/>
              </a:rPr>
              <a:t> </a:t>
            </a:r>
            <a:r>
              <a:rPr lang="en-US" altLang="en-US" sz="1800" dirty="0" err="1">
                <a:solidFill>
                  <a:srgbClr val="303030"/>
                </a:solidFill>
                <a:latin typeface="+mn-lt"/>
              </a:rPr>
              <a:t>байгууллагадаа</a:t>
            </a:r>
            <a:r>
              <a:rPr lang="en-US" altLang="en-US" sz="1800" dirty="0">
                <a:solidFill>
                  <a:srgbClr val="303030"/>
                </a:solidFill>
                <a:latin typeface="+mn-lt"/>
              </a:rPr>
              <a:t> </a:t>
            </a:r>
            <a:r>
              <a:rPr lang="en-US" altLang="en-US" sz="1800" dirty="0" err="1">
                <a:solidFill>
                  <a:srgbClr val="303030"/>
                </a:solidFill>
                <a:latin typeface="+mn-lt"/>
              </a:rPr>
              <a:t>авч</a:t>
            </a:r>
            <a:r>
              <a:rPr lang="en-US" altLang="en-US" sz="1800" dirty="0">
                <a:solidFill>
                  <a:srgbClr val="303030"/>
                </a:solidFill>
                <a:latin typeface="+mn-lt"/>
              </a:rPr>
              <a:t> </a:t>
            </a:r>
            <a:r>
              <a:rPr lang="en-US" altLang="en-US" sz="1800" dirty="0" err="1">
                <a:solidFill>
                  <a:srgbClr val="303030"/>
                </a:solidFill>
                <a:latin typeface="+mn-lt"/>
              </a:rPr>
              <a:t>үлдэх</a:t>
            </a:r>
            <a:endParaRPr lang="en-US" sz="1800" kern="1200" dirty="0">
              <a:solidFill>
                <a:schemeClr val="tx1"/>
              </a:solidFill>
              <a:latin typeface="+mn-lt"/>
            </a:endParaRPr>
          </a:p>
          <a:p>
            <a:endParaRPr lang="mn-MN" sz="1800" kern="1200" dirty="0">
              <a:solidFill>
                <a:schemeClr val="tx1"/>
              </a:solidFill>
            </a:endParaRPr>
          </a:p>
          <a:p>
            <a:pPr marL="285750" indent="-285750">
              <a:buFont typeface="Arial" panose="020B0604020202020204" pitchFamily="34" charset="0"/>
              <a:buChar char="•"/>
            </a:pPr>
            <a:endParaRPr lang="mn-MN" sz="1800" b="1" kern="1200" dirty="0">
              <a:solidFill>
                <a:schemeClr val="tx1"/>
              </a:solidFill>
            </a:endParaRPr>
          </a:p>
        </p:txBody>
      </p:sp>
    </p:spTree>
    <p:extLst>
      <p:ext uri="{BB962C8B-B14F-4D97-AF65-F5344CB8AC3E}">
        <p14:creationId xmlns:p14="http://schemas.microsoft.com/office/powerpoint/2010/main" val="400420725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idx="10"/>
          </p:nvPr>
        </p:nvSpPr>
        <p:spPr/>
        <p:txBody>
          <a:bodyPr/>
          <a:lstStyle/>
          <a:p>
            <a:fld id="{451CE28A-4193-4EBD-AD58-C1653F45ED62}" type="datetime1">
              <a:rPr lang="en-US" smtClean="0"/>
              <a:t>3/18/2026</a:t>
            </a:fld>
            <a:endParaRPr lang="en-US"/>
          </a:p>
        </p:txBody>
      </p:sp>
      <p:sp>
        <p:nvSpPr>
          <p:cNvPr id="5" name="Footer Placeholder 4"/>
          <p:cNvSpPr>
            <a:spLocks noGrp="1"/>
          </p:cNvSpPr>
          <p:nvPr>
            <p:ph type="ftr" idx="11"/>
          </p:nvPr>
        </p:nvSpPr>
        <p:spPr/>
        <p:txBody>
          <a:bodyPr/>
          <a:lstStyle/>
          <a:p>
            <a:r>
              <a:rPr lang="en-US"/>
              <a:t>Business analysis and process management</a:t>
            </a:r>
          </a:p>
        </p:txBody>
      </p:sp>
      <p:sp>
        <p:nvSpPr>
          <p:cNvPr id="2" name="Title 1"/>
          <p:cNvSpPr>
            <a:spLocks noGrp="1"/>
          </p:cNvSpPr>
          <p:nvPr>
            <p:ph type="title"/>
          </p:nvPr>
        </p:nvSpPr>
        <p:spPr>
          <a:xfrm>
            <a:off x="607039" y="185738"/>
            <a:ext cx="11101406" cy="414120"/>
          </a:xfrm>
        </p:spPr>
        <p:txBody>
          <a:bodyPr/>
          <a:lstStyle/>
          <a:p>
            <a:r>
              <a:rPr lang="mn-MN" dirty="0"/>
              <a:t>Бизнесийн шинжилгээ нь</a:t>
            </a:r>
            <a:endParaRPr lang="en-US" dirty="0"/>
          </a:p>
        </p:txBody>
      </p:sp>
      <p:sp>
        <p:nvSpPr>
          <p:cNvPr id="6" name="Slide Number Placeholder 5">
            <a:extLst>
              <a:ext uri="{FF2B5EF4-FFF2-40B4-BE49-F238E27FC236}">
                <a16:creationId xmlns:a16="http://schemas.microsoft.com/office/drawing/2014/main" id="{12933AF1-2225-CA75-976F-BCAAE80E4E2B}"/>
              </a:ext>
            </a:extLst>
          </p:cNvPr>
          <p:cNvSpPr>
            <a:spLocks noGrp="1"/>
          </p:cNvSpPr>
          <p:nvPr>
            <p:ph type="sldNum" idx="12"/>
          </p:nvPr>
        </p:nvSpPr>
        <p:spPr/>
        <p:txBody>
          <a:bodyPr/>
          <a:lstStyle/>
          <a:p>
            <a:fld id="{611322DE-3F9E-4261-BC4C-C8DBA52F4786}" type="slidenum">
              <a:rPr lang="en-US" smtClean="0"/>
              <a:t>14</a:t>
            </a:fld>
            <a:endParaRPr lang="en-US"/>
          </a:p>
        </p:txBody>
      </p:sp>
      <p:sp>
        <p:nvSpPr>
          <p:cNvPr id="8" name="Text Placeholder 7">
            <a:extLst>
              <a:ext uri="{FF2B5EF4-FFF2-40B4-BE49-F238E27FC236}">
                <a16:creationId xmlns:a16="http://schemas.microsoft.com/office/drawing/2014/main" id="{5EB719CB-9FD7-9B37-E94D-19167E98D31B}"/>
              </a:ext>
            </a:extLst>
          </p:cNvPr>
          <p:cNvSpPr>
            <a:spLocks noGrp="1"/>
          </p:cNvSpPr>
          <p:nvPr>
            <p:ph type="body" idx="1"/>
          </p:nvPr>
        </p:nvSpPr>
        <p:spPr>
          <a:xfrm>
            <a:off x="6331644" y="1216908"/>
            <a:ext cx="5555556" cy="4960055"/>
          </a:xfrm>
        </p:spPr>
        <p:txBody>
          <a:bodyPr>
            <a:normAutofit/>
          </a:bodyPr>
          <a:lstStyle/>
          <a:p>
            <a:pPr marL="114300" indent="0">
              <a:buNone/>
            </a:pPr>
            <a:r>
              <a:rPr lang="mn-MN" sz="1600" b="1" u="sng" dirty="0">
                <a:latin typeface="+mn-lt"/>
              </a:rPr>
              <a:t>Тодорхойлолт:</a:t>
            </a:r>
            <a:r>
              <a:rPr lang="mn-MN" sz="1600" dirty="0">
                <a:latin typeface="+mn-lt"/>
              </a:rPr>
              <a:t> Бизнесийн шинжилгээ нь бизнесийн нөхцөл байдлыг судлах, дүн шинжилгээ хийх, бизнесийн системийг сайжруулах хувилбаруудыг тодорхойлох болон үнэлэх, шаардлагуудыг нарийвчлан тодорхойлон мэдээллийн системийг бизнесийн хэрэгцээнд нийцүүлэн үр ашигтай нэвтрүүлэх, ашиглах хариуцлагыг багтаасан үйл ажиллагаа юм. </a:t>
            </a:r>
          </a:p>
          <a:p>
            <a:pPr marL="114300" indent="0">
              <a:buNone/>
            </a:pPr>
            <a:endParaRPr lang="mn-MN" sz="1600" dirty="0">
              <a:latin typeface="+mn-lt"/>
            </a:endParaRPr>
          </a:p>
          <a:p>
            <a:pPr marL="285750" lvl="0" indent="-285750" eaLnBrk="0" fontAlgn="base" hangingPunct="0">
              <a:lnSpc>
                <a:spcPct val="100000"/>
              </a:lnSpc>
              <a:spcBef>
                <a:spcPct val="0"/>
              </a:spcBef>
              <a:spcAft>
                <a:spcPct val="0"/>
              </a:spcAft>
              <a:buClrTx/>
              <a:buSzTx/>
              <a:buFont typeface="Wingdings" panose="05000000000000000000" pitchFamily="2" charset="2"/>
              <a:buChar char="ü"/>
            </a:pPr>
            <a:r>
              <a:rPr lang="mn-MN" altLang="en-US" sz="1600" dirty="0">
                <a:solidFill>
                  <a:srgbClr val="303030"/>
                </a:solidFill>
                <a:latin typeface="+mn-lt"/>
              </a:rPr>
              <a:t> </a:t>
            </a:r>
            <a:r>
              <a:rPr lang="en-US" altLang="en-US" sz="1600" dirty="0" err="1">
                <a:solidFill>
                  <a:srgbClr val="303030"/>
                </a:solidFill>
                <a:latin typeface="+mn-lt"/>
              </a:rPr>
              <a:t>Бизнесийн</a:t>
            </a:r>
            <a:r>
              <a:rPr lang="en-US" altLang="en-US" sz="1600" dirty="0">
                <a:solidFill>
                  <a:srgbClr val="303030"/>
                </a:solidFill>
                <a:latin typeface="+mn-lt"/>
              </a:rPr>
              <a:t> </a:t>
            </a:r>
            <a:r>
              <a:rPr lang="en-US" altLang="en-US" sz="1600" dirty="0" err="1">
                <a:solidFill>
                  <a:srgbClr val="303030"/>
                </a:solidFill>
                <a:latin typeface="+mn-lt"/>
              </a:rPr>
              <a:t>шинжилгээ</a:t>
            </a:r>
            <a:r>
              <a:rPr lang="en-US" altLang="en-US" sz="1600" dirty="0">
                <a:solidFill>
                  <a:srgbClr val="303030"/>
                </a:solidFill>
                <a:latin typeface="+mn-lt"/>
              </a:rPr>
              <a:t> </a:t>
            </a:r>
            <a:r>
              <a:rPr lang="en-US" altLang="en-US" sz="1600" dirty="0" err="1">
                <a:solidFill>
                  <a:srgbClr val="303030"/>
                </a:solidFill>
                <a:latin typeface="+mn-lt"/>
              </a:rPr>
              <a:t>нь</a:t>
            </a:r>
            <a:r>
              <a:rPr lang="en-US" altLang="en-US" sz="1600" dirty="0">
                <a:solidFill>
                  <a:srgbClr val="303030"/>
                </a:solidFill>
                <a:latin typeface="+mn-lt"/>
              </a:rPr>
              <a:t> </a:t>
            </a:r>
            <a:r>
              <a:rPr lang="en-US" altLang="en-US" sz="1600" dirty="0" err="1">
                <a:solidFill>
                  <a:srgbClr val="303030"/>
                </a:solidFill>
                <a:latin typeface="+mn-lt"/>
              </a:rPr>
              <a:t>асуудлын</a:t>
            </a:r>
            <a:r>
              <a:rPr lang="en-US" altLang="en-US" sz="1600" dirty="0">
                <a:solidFill>
                  <a:srgbClr val="303030"/>
                </a:solidFill>
                <a:latin typeface="+mn-lt"/>
              </a:rPr>
              <a:t> </a:t>
            </a:r>
            <a:r>
              <a:rPr lang="mn-MN" altLang="en-US" sz="1600" dirty="0">
                <a:solidFill>
                  <a:srgbClr val="303030"/>
                </a:solidFill>
                <a:latin typeface="+mn-lt"/>
              </a:rPr>
              <a:t>суурь</a:t>
            </a:r>
            <a:r>
              <a:rPr lang="en-US" altLang="en-US" sz="1600" b="1" dirty="0">
                <a:solidFill>
                  <a:srgbClr val="303030"/>
                </a:solidFill>
                <a:latin typeface="+mn-lt"/>
              </a:rPr>
              <a:t> </a:t>
            </a:r>
            <a:r>
              <a:rPr lang="en-US" altLang="en-US" sz="1600" b="1" dirty="0" err="1">
                <a:solidFill>
                  <a:srgbClr val="303030"/>
                </a:solidFill>
                <a:latin typeface="+mn-lt"/>
              </a:rPr>
              <a:t>шалтгаан</a:t>
            </a:r>
            <a:r>
              <a:rPr lang="mn-MN" altLang="en-US" sz="1600" b="1" dirty="0">
                <a:solidFill>
                  <a:srgbClr val="303030"/>
                </a:solidFill>
                <a:latin typeface="+mn-lt"/>
              </a:rPr>
              <a:t>ыг илрүүлж, шийдвэрлэхийг зорьдог </a:t>
            </a:r>
          </a:p>
          <a:p>
            <a:pPr marL="114300" indent="0">
              <a:buNone/>
            </a:pPr>
            <a:endParaRPr lang="mn-MN" sz="1600" dirty="0">
              <a:latin typeface="+mn-lt"/>
            </a:endParaRPr>
          </a:p>
        </p:txBody>
      </p:sp>
      <p:pic>
        <p:nvPicPr>
          <p:cNvPr id="11" name="Picture 2">
            <a:extLst>
              <a:ext uri="{FF2B5EF4-FFF2-40B4-BE49-F238E27FC236}">
                <a16:creationId xmlns:a16="http://schemas.microsoft.com/office/drawing/2014/main" id="{80596305-DA8D-00AA-3059-F94BC0484ECF}"/>
              </a:ext>
            </a:extLst>
          </p:cNvPr>
          <p:cNvPicPr>
            <a:picLocks noChangeAspect="1"/>
          </p:cNvPicPr>
          <p:nvPr/>
        </p:nvPicPr>
        <p:blipFill>
          <a:blip r:embed="rId3"/>
          <a:srcRect l="17813" t="17507" r="18281" b="4202"/>
          <a:stretch>
            <a:fillRect/>
          </a:stretch>
        </p:blipFill>
        <p:spPr>
          <a:xfrm>
            <a:off x="304800" y="1369705"/>
            <a:ext cx="6026844" cy="4118589"/>
          </a:xfrm>
          <a:prstGeom prst="rect">
            <a:avLst/>
          </a:prstGeom>
        </p:spPr>
      </p:pic>
      <p:sp>
        <p:nvSpPr>
          <p:cNvPr id="3" name="TextBox 2">
            <a:extLst>
              <a:ext uri="{FF2B5EF4-FFF2-40B4-BE49-F238E27FC236}">
                <a16:creationId xmlns:a16="http://schemas.microsoft.com/office/drawing/2014/main" id="{A42B4AEB-CC05-0EFD-1812-B3985D8C73AE}"/>
              </a:ext>
            </a:extLst>
          </p:cNvPr>
          <p:cNvSpPr txBox="1"/>
          <p:nvPr/>
        </p:nvSpPr>
        <p:spPr>
          <a:xfrm>
            <a:off x="563610" y="5445108"/>
            <a:ext cx="5768034" cy="307777"/>
          </a:xfrm>
          <a:prstGeom prst="rect">
            <a:avLst/>
          </a:prstGeom>
          <a:noFill/>
        </p:spPr>
        <p:txBody>
          <a:bodyPr wrap="square" rtlCol="0">
            <a:spAutoFit/>
          </a:bodyPr>
          <a:lstStyle/>
          <a:p>
            <a:pPr algn="r"/>
            <a:r>
              <a:rPr lang="en-US" i="1" u="sng" dirty="0">
                <a:solidFill>
                  <a:srgbClr val="0066B3"/>
                </a:solidFill>
              </a:rPr>
              <a:t>Source: AI generated image</a:t>
            </a:r>
          </a:p>
        </p:txBody>
      </p:sp>
    </p:spTree>
    <p:extLst>
      <p:ext uri="{BB962C8B-B14F-4D97-AF65-F5344CB8AC3E}">
        <p14:creationId xmlns:p14="http://schemas.microsoft.com/office/powerpoint/2010/main" val="173313986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3F61F8-D0E0-3A44-7A6A-8695FD517266}"/>
            </a:ext>
          </a:extLst>
        </p:cNvPr>
        <p:cNvGrpSpPr/>
        <p:nvPr/>
      </p:nvGrpSpPr>
      <p:grpSpPr>
        <a:xfrm>
          <a:off x="0" y="0"/>
          <a:ext cx="0" cy="0"/>
          <a:chOff x="0" y="0"/>
          <a:chExt cx="0" cy="0"/>
        </a:xfrm>
      </p:grpSpPr>
      <p:sp>
        <p:nvSpPr>
          <p:cNvPr id="4" name="Date Placeholder 3">
            <a:extLst>
              <a:ext uri="{FF2B5EF4-FFF2-40B4-BE49-F238E27FC236}">
                <a16:creationId xmlns:a16="http://schemas.microsoft.com/office/drawing/2014/main" id="{82EE6CD6-7677-56F7-50DB-8CB3F6A94136}"/>
              </a:ext>
            </a:extLst>
          </p:cNvPr>
          <p:cNvSpPr>
            <a:spLocks noGrp="1"/>
          </p:cNvSpPr>
          <p:nvPr>
            <p:ph type="dt" idx="10"/>
          </p:nvPr>
        </p:nvSpPr>
        <p:spPr/>
        <p:txBody>
          <a:bodyPr/>
          <a:lstStyle/>
          <a:p>
            <a:fld id="{58DFFB18-7569-4A46-B4F0-CBF2E643E1E8}" type="datetime1">
              <a:rPr lang="en-US" smtClean="0"/>
              <a:t>3/18/2026</a:t>
            </a:fld>
            <a:endParaRPr lang="en-US"/>
          </a:p>
        </p:txBody>
      </p:sp>
      <p:sp>
        <p:nvSpPr>
          <p:cNvPr id="5" name="Footer Placeholder 4">
            <a:extLst>
              <a:ext uri="{FF2B5EF4-FFF2-40B4-BE49-F238E27FC236}">
                <a16:creationId xmlns:a16="http://schemas.microsoft.com/office/drawing/2014/main" id="{7662EA5F-404E-53F6-8C12-2A71D3789E7F}"/>
              </a:ext>
            </a:extLst>
          </p:cNvPr>
          <p:cNvSpPr>
            <a:spLocks noGrp="1"/>
          </p:cNvSpPr>
          <p:nvPr>
            <p:ph type="ftr" idx="11"/>
          </p:nvPr>
        </p:nvSpPr>
        <p:spPr/>
        <p:txBody>
          <a:bodyPr/>
          <a:lstStyle/>
          <a:p>
            <a:r>
              <a:rPr lang="en-US"/>
              <a:t>Business analysis and process management</a:t>
            </a:r>
          </a:p>
        </p:txBody>
      </p:sp>
      <p:sp>
        <p:nvSpPr>
          <p:cNvPr id="2" name="Title 1">
            <a:extLst>
              <a:ext uri="{FF2B5EF4-FFF2-40B4-BE49-F238E27FC236}">
                <a16:creationId xmlns:a16="http://schemas.microsoft.com/office/drawing/2014/main" id="{93B2F2B7-D226-EE25-AEEE-6963DBE2E85E}"/>
              </a:ext>
            </a:extLst>
          </p:cNvPr>
          <p:cNvSpPr>
            <a:spLocks noGrp="1"/>
          </p:cNvSpPr>
          <p:nvPr>
            <p:ph type="title"/>
          </p:nvPr>
        </p:nvSpPr>
        <p:spPr>
          <a:xfrm>
            <a:off x="702644" y="185738"/>
            <a:ext cx="11005801" cy="414120"/>
          </a:xfrm>
        </p:spPr>
        <p:txBody>
          <a:bodyPr/>
          <a:lstStyle/>
          <a:p>
            <a:r>
              <a:rPr lang="mn-MN" dirty="0"/>
              <a:t>Бизнесийн шинжилгээний ажлын цар хүрээ</a:t>
            </a:r>
            <a:endParaRPr lang="en-US" dirty="0"/>
          </a:p>
        </p:txBody>
      </p:sp>
      <p:sp>
        <p:nvSpPr>
          <p:cNvPr id="6" name="Slide Number Placeholder 5">
            <a:extLst>
              <a:ext uri="{FF2B5EF4-FFF2-40B4-BE49-F238E27FC236}">
                <a16:creationId xmlns:a16="http://schemas.microsoft.com/office/drawing/2014/main" id="{B2609F70-12B2-10BC-6158-84B742B822EF}"/>
              </a:ext>
            </a:extLst>
          </p:cNvPr>
          <p:cNvSpPr>
            <a:spLocks noGrp="1"/>
          </p:cNvSpPr>
          <p:nvPr>
            <p:ph type="sldNum" idx="12"/>
          </p:nvPr>
        </p:nvSpPr>
        <p:spPr/>
        <p:txBody>
          <a:bodyPr/>
          <a:lstStyle/>
          <a:p>
            <a:fld id="{611322DE-3F9E-4261-BC4C-C8DBA52F4786}" type="slidenum">
              <a:rPr lang="en-US" smtClean="0"/>
              <a:t>15</a:t>
            </a:fld>
            <a:endParaRPr lang="en-US"/>
          </a:p>
        </p:txBody>
      </p:sp>
      <p:pic>
        <p:nvPicPr>
          <p:cNvPr id="10" name="Picture 2">
            <a:extLst>
              <a:ext uri="{FF2B5EF4-FFF2-40B4-BE49-F238E27FC236}">
                <a16:creationId xmlns:a16="http://schemas.microsoft.com/office/drawing/2014/main" id="{34918D4A-C6F4-6BC4-5341-806806A3F72B}"/>
              </a:ext>
            </a:extLst>
          </p:cNvPr>
          <p:cNvPicPr>
            <a:picLocks noChangeAspect="1"/>
          </p:cNvPicPr>
          <p:nvPr/>
        </p:nvPicPr>
        <p:blipFill>
          <a:blip r:embed="rId3"/>
          <a:srcRect t="23156"/>
          <a:stretch>
            <a:fillRect/>
          </a:stretch>
        </p:blipFill>
        <p:spPr>
          <a:xfrm>
            <a:off x="0" y="865079"/>
            <a:ext cx="12192000" cy="5226050"/>
          </a:xfrm>
          <a:prstGeom prst="rect">
            <a:avLst/>
          </a:prstGeom>
        </p:spPr>
      </p:pic>
      <p:sp>
        <p:nvSpPr>
          <p:cNvPr id="3" name="TextBox 2">
            <a:extLst>
              <a:ext uri="{FF2B5EF4-FFF2-40B4-BE49-F238E27FC236}">
                <a16:creationId xmlns:a16="http://schemas.microsoft.com/office/drawing/2014/main" id="{D3AF5EC7-C810-CD73-4932-A9A353CC16CF}"/>
              </a:ext>
            </a:extLst>
          </p:cNvPr>
          <p:cNvSpPr txBox="1"/>
          <p:nvPr/>
        </p:nvSpPr>
        <p:spPr>
          <a:xfrm>
            <a:off x="5757818" y="6091129"/>
            <a:ext cx="6434182" cy="307777"/>
          </a:xfrm>
          <a:prstGeom prst="rect">
            <a:avLst/>
          </a:prstGeom>
          <a:noFill/>
        </p:spPr>
        <p:txBody>
          <a:bodyPr wrap="square" rtlCol="0">
            <a:spAutoFit/>
          </a:bodyPr>
          <a:lstStyle/>
          <a:p>
            <a:pPr algn="r"/>
            <a:r>
              <a:rPr lang="en-US" i="1" u="sng" dirty="0">
                <a:solidFill>
                  <a:srgbClr val="0066B3"/>
                </a:solidFill>
              </a:rPr>
              <a:t>Source: AI generated image</a:t>
            </a:r>
          </a:p>
        </p:txBody>
      </p:sp>
    </p:spTree>
    <p:extLst>
      <p:ext uri="{BB962C8B-B14F-4D97-AF65-F5344CB8AC3E}">
        <p14:creationId xmlns:p14="http://schemas.microsoft.com/office/powerpoint/2010/main" val="423119641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DF7A70-1FF7-F8B3-B47E-178826BFBAB1}"/>
            </a:ext>
          </a:extLst>
        </p:cNvPr>
        <p:cNvGrpSpPr/>
        <p:nvPr/>
      </p:nvGrpSpPr>
      <p:grpSpPr>
        <a:xfrm>
          <a:off x="0" y="0"/>
          <a:ext cx="0" cy="0"/>
          <a:chOff x="0" y="0"/>
          <a:chExt cx="0" cy="0"/>
        </a:xfrm>
      </p:grpSpPr>
      <p:sp>
        <p:nvSpPr>
          <p:cNvPr id="4" name="Date Placeholder 3">
            <a:extLst>
              <a:ext uri="{FF2B5EF4-FFF2-40B4-BE49-F238E27FC236}">
                <a16:creationId xmlns:a16="http://schemas.microsoft.com/office/drawing/2014/main" id="{D2765336-9643-95B6-AF9C-012BA7BD374C}"/>
              </a:ext>
            </a:extLst>
          </p:cNvPr>
          <p:cNvSpPr>
            <a:spLocks noGrp="1"/>
          </p:cNvSpPr>
          <p:nvPr>
            <p:ph type="dt" idx="10"/>
          </p:nvPr>
        </p:nvSpPr>
        <p:spPr/>
        <p:txBody>
          <a:bodyPr/>
          <a:lstStyle/>
          <a:p>
            <a:fld id="{58DFFB18-7569-4A46-B4F0-CBF2E643E1E8}" type="datetime1">
              <a:rPr lang="en-US" smtClean="0"/>
              <a:t>3/18/2026</a:t>
            </a:fld>
            <a:endParaRPr lang="en-US"/>
          </a:p>
        </p:txBody>
      </p:sp>
      <p:sp>
        <p:nvSpPr>
          <p:cNvPr id="5" name="Footer Placeholder 4">
            <a:extLst>
              <a:ext uri="{FF2B5EF4-FFF2-40B4-BE49-F238E27FC236}">
                <a16:creationId xmlns:a16="http://schemas.microsoft.com/office/drawing/2014/main" id="{5CE139CD-6A8F-CA85-8426-0429684F6952}"/>
              </a:ext>
            </a:extLst>
          </p:cNvPr>
          <p:cNvSpPr>
            <a:spLocks noGrp="1"/>
          </p:cNvSpPr>
          <p:nvPr>
            <p:ph type="ftr" idx="11"/>
          </p:nvPr>
        </p:nvSpPr>
        <p:spPr/>
        <p:txBody>
          <a:bodyPr/>
          <a:lstStyle/>
          <a:p>
            <a:r>
              <a:rPr lang="en-US"/>
              <a:t>Business analysis and process management</a:t>
            </a:r>
          </a:p>
        </p:txBody>
      </p:sp>
      <p:sp>
        <p:nvSpPr>
          <p:cNvPr id="2" name="Title 1">
            <a:extLst>
              <a:ext uri="{FF2B5EF4-FFF2-40B4-BE49-F238E27FC236}">
                <a16:creationId xmlns:a16="http://schemas.microsoft.com/office/drawing/2014/main" id="{59D8F507-1583-B854-F518-BF04856E85CB}"/>
              </a:ext>
            </a:extLst>
          </p:cNvPr>
          <p:cNvSpPr>
            <a:spLocks noGrp="1"/>
          </p:cNvSpPr>
          <p:nvPr>
            <p:ph type="title"/>
          </p:nvPr>
        </p:nvSpPr>
        <p:spPr>
          <a:xfrm>
            <a:off x="702644" y="185738"/>
            <a:ext cx="11005801" cy="414120"/>
          </a:xfrm>
        </p:spPr>
        <p:txBody>
          <a:bodyPr/>
          <a:lstStyle/>
          <a:p>
            <a:r>
              <a:rPr lang="mn-MN" dirty="0"/>
              <a:t>Бизнесийн шинжилгээний ажлын цар хүрээ</a:t>
            </a:r>
            <a:endParaRPr lang="en-US" dirty="0"/>
          </a:p>
        </p:txBody>
      </p:sp>
      <p:sp>
        <p:nvSpPr>
          <p:cNvPr id="6" name="Slide Number Placeholder 5">
            <a:extLst>
              <a:ext uri="{FF2B5EF4-FFF2-40B4-BE49-F238E27FC236}">
                <a16:creationId xmlns:a16="http://schemas.microsoft.com/office/drawing/2014/main" id="{F277A472-8C17-C216-1B76-D50614327D6E}"/>
              </a:ext>
            </a:extLst>
          </p:cNvPr>
          <p:cNvSpPr>
            <a:spLocks noGrp="1"/>
          </p:cNvSpPr>
          <p:nvPr>
            <p:ph type="sldNum" idx="12"/>
          </p:nvPr>
        </p:nvSpPr>
        <p:spPr/>
        <p:txBody>
          <a:bodyPr/>
          <a:lstStyle/>
          <a:p>
            <a:fld id="{611322DE-3F9E-4261-BC4C-C8DBA52F4786}" type="slidenum">
              <a:rPr lang="en-US" smtClean="0"/>
              <a:t>16</a:t>
            </a:fld>
            <a:endParaRPr lang="en-US"/>
          </a:p>
        </p:txBody>
      </p:sp>
      <p:sp>
        <p:nvSpPr>
          <p:cNvPr id="7" name="TextBox 6">
            <a:extLst>
              <a:ext uri="{FF2B5EF4-FFF2-40B4-BE49-F238E27FC236}">
                <a16:creationId xmlns:a16="http://schemas.microsoft.com/office/drawing/2014/main" id="{ED6408E7-8930-A7ED-B737-F972A7931588}"/>
              </a:ext>
            </a:extLst>
          </p:cNvPr>
          <p:cNvSpPr txBox="1"/>
          <p:nvPr/>
        </p:nvSpPr>
        <p:spPr>
          <a:xfrm>
            <a:off x="601133" y="1023434"/>
            <a:ext cx="10456334" cy="1015663"/>
          </a:xfrm>
          <a:prstGeom prst="rect">
            <a:avLst/>
          </a:prstGeom>
          <a:solidFill>
            <a:schemeClr val="accent5">
              <a:lumMod val="20000"/>
              <a:lumOff val="80000"/>
            </a:schemeClr>
          </a:solidFill>
        </p:spPr>
        <p:txBody>
          <a:bodyPr wrap="square">
            <a:spAutoFit/>
          </a:bodyPr>
          <a:lstStyle/>
          <a:p>
            <a:r>
              <a:rPr lang="en-US" sz="2000" dirty="0" err="1">
                <a:effectLst/>
                <a:latin typeface="Arial" panose="020B0604020202020204" pitchFamily="34" charset="0"/>
                <a:ea typeface="Times New Roman" panose="02020603050405020304" pitchFamily="18" charset="0"/>
                <a:cs typeface="Times New Roman" panose="02020603050405020304" pitchFamily="18" charset="0"/>
              </a:rPr>
              <a:t>Стратегийн</a:t>
            </a:r>
            <a:r>
              <a:rPr lang="en-US" sz="2000" dirty="0">
                <a:effectLst/>
                <a:latin typeface="Arial" panose="020B0604020202020204" pitchFamily="34" charset="0"/>
                <a:ea typeface="Times New Roman" panose="02020603050405020304" pitchFamily="18" charset="0"/>
                <a:cs typeface="Times New Roman" panose="02020603050405020304" pitchFamily="18" charset="0"/>
              </a:rPr>
              <a:t> </a:t>
            </a:r>
            <a:r>
              <a:rPr lang="en-US" sz="2000" dirty="0" err="1">
                <a:effectLst/>
                <a:latin typeface="Arial" panose="020B0604020202020204" pitchFamily="34" charset="0"/>
                <a:ea typeface="Times New Roman" panose="02020603050405020304" pitchFamily="18" charset="0"/>
                <a:cs typeface="Times New Roman" panose="02020603050405020304" pitchFamily="18" charset="0"/>
              </a:rPr>
              <a:t>дүн</a:t>
            </a:r>
            <a:r>
              <a:rPr lang="en-US" sz="2000" dirty="0">
                <a:effectLst/>
                <a:latin typeface="Arial" panose="020B0604020202020204" pitchFamily="34" charset="0"/>
                <a:ea typeface="Times New Roman" panose="02020603050405020304" pitchFamily="18" charset="0"/>
                <a:cs typeface="Times New Roman" panose="02020603050405020304" pitchFamily="18" charset="0"/>
              </a:rPr>
              <a:t> </a:t>
            </a:r>
            <a:r>
              <a:rPr lang="en-US" sz="2000" dirty="0" err="1">
                <a:effectLst/>
                <a:latin typeface="Arial" panose="020B0604020202020204" pitchFamily="34" charset="0"/>
                <a:ea typeface="Times New Roman" panose="02020603050405020304" pitchFamily="18" charset="0"/>
                <a:cs typeface="Times New Roman" panose="02020603050405020304" pitchFamily="18" charset="0"/>
              </a:rPr>
              <a:t>шинжилгээ</a:t>
            </a:r>
            <a:r>
              <a:rPr lang="en-US" sz="2000" dirty="0">
                <a:effectLst/>
                <a:latin typeface="Arial" panose="020B0604020202020204" pitchFamily="34" charset="0"/>
                <a:ea typeface="Times New Roman" panose="02020603050405020304" pitchFamily="18" charset="0"/>
                <a:cs typeface="Times New Roman" panose="02020603050405020304" pitchFamily="18" charset="0"/>
              </a:rPr>
              <a:t> - </a:t>
            </a:r>
            <a:r>
              <a:rPr lang="en-US" sz="2000" dirty="0" err="1">
                <a:effectLst/>
                <a:latin typeface="Arial" panose="020B0604020202020204" pitchFamily="34" charset="0"/>
                <a:ea typeface="Times New Roman" panose="02020603050405020304" pitchFamily="18" charset="0"/>
                <a:cs typeface="Times New Roman" panose="02020603050405020304" pitchFamily="18" charset="0"/>
              </a:rPr>
              <a:t>Б</a:t>
            </a:r>
            <a:r>
              <a:rPr lang="en-US" sz="2000" dirty="0" err="1">
                <a:effectLst/>
                <a:latin typeface="Arial" panose="020B0604020202020204" pitchFamily="34" charset="0"/>
                <a:ea typeface="Times New Roman" panose="02020603050405020304" pitchFamily="18" charset="0"/>
              </a:rPr>
              <a:t>изнес</a:t>
            </a:r>
            <a:r>
              <a:rPr lang="en-US" sz="2000" dirty="0">
                <a:effectLst/>
                <a:latin typeface="Arial" panose="020B0604020202020204" pitchFamily="34" charset="0"/>
                <a:ea typeface="Times New Roman" panose="02020603050405020304" pitchFamily="18" charset="0"/>
              </a:rPr>
              <a:t> </a:t>
            </a:r>
            <a:r>
              <a:rPr lang="en-US" sz="2000" dirty="0" err="1">
                <a:effectLst/>
                <a:latin typeface="Arial" panose="020B0604020202020204" pitchFamily="34" charset="0"/>
                <a:ea typeface="Times New Roman" panose="02020603050405020304" pitchFamily="18" charset="0"/>
              </a:rPr>
              <a:t>шинжилгээний</a:t>
            </a:r>
            <a:r>
              <a:rPr lang="en-US" sz="2000" dirty="0">
                <a:effectLst/>
                <a:latin typeface="Arial" panose="020B0604020202020204" pitchFamily="34" charset="0"/>
                <a:ea typeface="Times New Roman" panose="02020603050405020304" pitchFamily="18" charset="0"/>
              </a:rPr>
              <a:t> </a:t>
            </a:r>
            <a:r>
              <a:rPr lang="en-US" sz="2000" dirty="0" err="1">
                <a:effectLst/>
                <a:latin typeface="Arial" panose="020B0604020202020204" pitchFamily="34" charset="0"/>
                <a:ea typeface="Times New Roman" panose="02020603050405020304" pitchFamily="18" charset="0"/>
              </a:rPr>
              <a:t>хамгийн</a:t>
            </a:r>
            <a:r>
              <a:rPr lang="en-US" sz="2000" dirty="0">
                <a:effectLst/>
                <a:latin typeface="Arial" panose="020B0604020202020204" pitchFamily="34" charset="0"/>
                <a:ea typeface="Times New Roman" panose="02020603050405020304" pitchFamily="18" charset="0"/>
              </a:rPr>
              <a:t> </a:t>
            </a:r>
            <a:r>
              <a:rPr lang="en-US" sz="2000" dirty="0" err="1">
                <a:effectLst/>
                <a:latin typeface="Arial" panose="020B0604020202020204" pitchFamily="34" charset="0"/>
                <a:ea typeface="Times New Roman" panose="02020603050405020304" pitchFamily="18" charset="0"/>
              </a:rPr>
              <a:t>дээд</a:t>
            </a:r>
            <a:r>
              <a:rPr lang="en-US" sz="2000" dirty="0">
                <a:effectLst/>
                <a:latin typeface="Arial" panose="020B0604020202020204" pitchFamily="34" charset="0"/>
                <a:ea typeface="Times New Roman" panose="02020603050405020304" pitchFamily="18" charset="0"/>
              </a:rPr>
              <a:t> </a:t>
            </a:r>
            <a:r>
              <a:rPr lang="en-US" sz="2000" dirty="0" err="1">
                <a:effectLst/>
                <a:latin typeface="Arial" panose="020B0604020202020204" pitchFamily="34" charset="0"/>
                <a:ea typeface="Times New Roman" panose="02020603050405020304" pitchFamily="18" charset="0"/>
              </a:rPr>
              <a:t>түвшин</a:t>
            </a:r>
            <a:r>
              <a:rPr lang="en-US" sz="2000" dirty="0">
                <a:effectLst/>
                <a:latin typeface="Arial" panose="020B0604020202020204" pitchFamily="34" charset="0"/>
                <a:ea typeface="Times New Roman" panose="02020603050405020304" pitchFamily="18" charset="0"/>
              </a:rPr>
              <a:t> </a:t>
            </a:r>
            <a:r>
              <a:rPr lang="en-US" sz="2000" dirty="0" err="1">
                <a:effectLst/>
                <a:latin typeface="Arial" panose="020B0604020202020204" pitchFamily="34" charset="0"/>
                <a:ea typeface="Times New Roman" panose="02020603050405020304" pitchFamily="18" charset="0"/>
              </a:rPr>
              <a:t>учир</a:t>
            </a:r>
            <a:r>
              <a:rPr lang="en-US" sz="2000" dirty="0">
                <a:effectLst/>
                <a:latin typeface="Arial" panose="020B0604020202020204" pitchFamily="34" charset="0"/>
                <a:ea typeface="Times New Roman" panose="02020603050405020304" pitchFamily="18" charset="0"/>
              </a:rPr>
              <a:t> </a:t>
            </a:r>
            <a:r>
              <a:rPr lang="en-US" sz="2000" dirty="0" err="1">
                <a:effectLst/>
                <a:latin typeface="Arial" panose="020B0604020202020204" pitchFamily="34" charset="0"/>
                <a:ea typeface="Times New Roman" panose="02020603050405020304" pitchFamily="18" charset="0"/>
              </a:rPr>
              <a:t>байгууллагын</a:t>
            </a:r>
            <a:r>
              <a:rPr lang="en-US" sz="2000" dirty="0">
                <a:effectLst/>
                <a:latin typeface="Arial" panose="020B0604020202020204" pitchFamily="34" charset="0"/>
                <a:ea typeface="Times New Roman" panose="02020603050405020304" pitchFamily="18" charset="0"/>
              </a:rPr>
              <a:t> </a:t>
            </a:r>
            <a:r>
              <a:rPr lang="en-US" sz="2000" dirty="0" err="1">
                <a:effectLst/>
                <a:latin typeface="Arial" panose="020B0604020202020204" pitchFamily="34" charset="0"/>
                <a:ea typeface="Times New Roman" panose="02020603050405020304" pitchFamily="18" charset="0"/>
              </a:rPr>
              <a:t>ирээдүйн</a:t>
            </a:r>
            <a:r>
              <a:rPr lang="en-US" sz="2000" dirty="0">
                <a:effectLst/>
                <a:latin typeface="Arial" panose="020B0604020202020204" pitchFamily="34" charset="0"/>
                <a:ea typeface="Times New Roman" panose="02020603050405020304" pitchFamily="18" charset="0"/>
              </a:rPr>
              <a:t> </a:t>
            </a:r>
            <a:r>
              <a:rPr lang="en-US" sz="2000" dirty="0" err="1">
                <a:effectLst/>
                <a:latin typeface="Arial" panose="020B0604020202020204" pitchFamily="34" charset="0"/>
                <a:ea typeface="Times New Roman" panose="02020603050405020304" pitchFamily="18" charset="0"/>
              </a:rPr>
              <a:t>чиг</a:t>
            </a:r>
            <a:r>
              <a:rPr lang="en-US" sz="2000" dirty="0">
                <a:effectLst/>
                <a:latin typeface="Arial" panose="020B0604020202020204" pitchFamily="34" charset="0"/>
                <a:ea typeface="Times New Roman" panose="02020603050405020304" pitchFamily="18" charset="0"/>
              </a:rPr>
              <a:t> </a:t>
            </a:r>
            <a:r>
              <a:rPr lang="en-US" sz="2000" dirty="0" err="1">
                <a:effectLst/>
                <a:latin typeface="Arial" panose="020B0604020202020204" pitchFamily="34" charset="0"/>
                <a:ea typeface="Times New Roman" panose="02020603050405020304" pitchFamily="18" charset="0"/>
              </a:rPr>
              <a:t>хандлага</a:t>
            </a:r>
            <a:r>
              <a:rPr lang="en-US" sz="2000" dirty="0">
                <a:effectLst/>
                <a:latin typeface="Arial" panose="020B0604020202020204" pitchFamily="34" charset="0"/>
                <a:ea typeface="Times New Roman" panose="02020603050405020304" pitchFamily="18" charset="0"/>
              </a:rPr>
              <a:t>, </a:t>
            </a:r>
            <a:r>
              <a:rPr lang="en-US" sz="2000" dirty="0" err="1">
                <a:effectLst/>
                <a:latin typeface="Arial" panose="020B0604020202020204" pitchFamily="34" charset="0"/>
                <a:ea typeface="Times New Roman" panose="02020603050405020304" pitchFamily="18" charset="0"/>
              </a:rPr>
              <a:t>зах</a:t>
            </a:r>
            <a:r>
              <a:rPr lang="en-US" sz="2000" dirty="0">
                <a:effectLst/>
                <a:latin typeface="Arial" panose="020B0604020202020204" pitchFamily="34" charset="0"/>
                <a:ea typeface="Times New Roman" panose="02020603050405020304" pitchFamily="18" charset="0"/>
              </a:rPr>
              <a:t> </a:t>
            </a:r>
            <a:r>
              <a:rPr lang="en-US" sz="2000" dirty="0" err="1">
                <a:effectLst/>
                <a:latin typeface="Arial" panose="020B0604020202020204" pitchFamily="34" charset="0"/>
                <a:ea typeface="Times New Roman" panose="02020603050405020304" pitchFamily="18" charset="0"/>
              </a:rPr>
              <a:t>зээлийн</a:t>
            </a:r>
            <a:r>
              <a:rPr lang="en-US" sz="2000" dirty="0">
                <a:effectLst/>
                <a:latin typeface="Arial" panose="020B0604020202020204" pitchFamily="34" charset="0"/>
                <a:ea typeface="Times New Roman" panose="02020603050405020304" pitchFamily="18" charset="0"/>
              </a:rPr>
              <a:t> </a:t>
            </a:r>
            <a:r>
              <a:rPr lang="en-US" sz="2000" dirty="0" err="1">
                <a:effectLst/>
                <a:latin typeface="Arial" panose="020B0604020202020204" pitchFamily="34" charset="0"/>
                <a:ea typeface="Times New Roman" panose="02020603050405020304" pitchFamily="18" charset="0"/>
              </a:rPr>
              <a:t>байр</a:t>
            </a:r>
            <a:r>
              <a:rPr lang="en-US" sz="2000" dirty="0">
                <a:effectLst/>
                <a:latin typeface="Arial" panose="020B0604020202020204" pitchFamily="34" charset="0"/>
                <a:ea typeface="Times New Roman" panose="02020603050405020304" pitchFamily="18" charset="0"/>
              </a:rPr>
              <a:t> </a:t>
            </a:r>
            <a:r>
              <a:rPr lang="en-US" sz="2000" dirty="0" err="1">
                <a:effectLst/>
                <a:latin typeface="Arial" panose="020B0604020202020204" pitchFamily="34" charset="0"/>
                <a:ea typeface="Times New Roman" panose="02020603050405020304" pitchFamily="18" charset="0"/>
              </a:rPr>
              <a:t>суурь</a:t>
            </a:r>
            <a:r>
              <a:rPr lang="en-US" sz="2000" dirty="0">
                <a:effectLst/>
                <a:latin typeface="Arial" panose="020B0604020202020204" pitchFamily="34" charset="0"/>
                <a:ea typeface="Times New Roman" panose="02020603050405020304" pitchFamily="18" charset="0"/>
              </a:rPr>
              <a:t>, </a:t>
            </a:r>
            <a:r>
              <a:rPr lang="en-US" sz="2000" dirty="0" err="1">
                <a:effectLst/>
                <a:latin typeface="Arial" panose="020B0604020202020204" pitchFamily="34" charset="0"/>
                <a:ea typeface="Times New Roman" panose="02020603050405020304" pitchFamily="18" charset="0"/>
              </a:rPr>
              <a:t>өрсөлдөх</a:t>
            </a:r>
            <a:r>
              <a:rPr lang="en-US" sz="2000" dirty="0">
                <a:effectLst/>
                <a:latin typeface="Arial" panose="020B0604020202020204" pitchFamily="34" charset="0"/>
                <a:ea typeface="Times New Roman" panose="02020603050405020304" pitchFamily="18" charset="0"/>
              </a:rPr>
              <a:t> </a:t>
            </a:r>
            <a:r>
              <a:rPr lang="en-US" sz="2000" dirty="0" err="1">
                <a:effectLst/>
                <a:latin typeface="Arial" panose="020B0604020202020204" pitchFamily="34" charset="0"/>
                <a:ea typeface="Times New Roman" panose="02020603050405020304" pitchFamily="18" charset="0"/>
              </a:rPr>
              <a:t>чадварыг</a:t>
            </a:r>
            <a:r>
              <a:rPr lang="en-US" sz="2000" dirty="0">
                <a:effectLst/>
                <a:latin typeface="Arial" panose="020B0604020202020204" pitchFamily="34" charset="0"/>
                <a:ea typeface="Times New Roman" panose="02020603050405020304" pitchFamily="18" charset="0"/>
              </a:rPr>
              <a:t> </a:t>
            </a:r>
            <a:r>
              <a:rPr lang="en-US" sz="2000" dirty="0" err="1">
                <a:effectLst/>
                <a:latin typeface="Arial" panose="020B0604020202020204" pitchFamily="34" charset="0"/>
                <a:ea typeface="Times New Roman" panose="02020603050405020304" pitchFamily="18" charset="0"/>
              </a:rPr>
              <a:t>судлахад</a:t>
            </a:r>
            <a:r>
              <a:rPr lang="en-US" sz="2000" dirty="0">
                <a:effectLst/>
                <a:latin typeface="Arial" panose="020B0604020202020204" pitchFamily="34" charset="0"/>
                <a:ea typeface="Times New Roman" panose="02020603050405020304" pitchFamily="18" charset="0"/>
              </a:rPr>
              <a:t> </a:t>
            </a:r>
            <a:r>
              <a:rPr lang="en-US" sz="2000" dirty="0" err="1">
                <a:effectLst/>
                <a:latin typeface="Arial" panose="020B0604020202020204" pitchFamily="34" charset="0"/>
                <a:ea typeface="Times New Roman" panose="02020603050405020304" pitchFamily="18" charset="0"/>
              </a:rPr>
              <a:t>удирдлагуудад</a:t>
            </a:r>
            <a:r>
              <a:rPr lang="en-US" sz="2000" dirty="0">
                <a:effectLst/>
                <a:latin typeface="Arial" panose="020B0604020202020204" pitchFamily="34" charset="0"/>
                <a:ea typeface="Times New Roman" panose="02020603050405020304" pitchFamily="18" charset="0"/>
              </a:rPr>
              <a:t> </a:t>
            </a:r>
            <a:r>
              <a:rPr lang="en-US" sz="2000" dirty="0" err="1">
                <a:effectLst/>
                <a:latin typeface="Arial" panose="020B0604020202020204" pitchFamily="34" charset="0"/>
                <a:ea typeface="Times New Roman" panose="02020603050405020304" pitchFamily="18" charset="0"/>
              </a:rPr>
              <a:t>тусалдаг</a:t>
            </a:r>
            <a:r>
              <a:rPr lang="en-US" sz="2000" b="1" dirty="0">
                <a:effectLst/>
                <a:latin typeface="Arial" panose="020B0604020202020204" pitchFamily="34" charset="0"/>
                <a:ea typeface="Times New Roman" panose="02020603050405020304" pitchFamily="18" charset="0"/>
              </a:rPr>
              <a:t>.</a:t>
            </a:r>
            <a:endParaRPr lang="en-US" sz="2000" dirty="0"/>
          </a:p>
        </p:txBody>
      </p:sp>
      <p:graphicFrame>
        <p:nvGraphicFramePr>
          <p:cNvPr id="8" name="Table 7">
            <a:extLst>
              <a:ext uri="{FF2B5EF4-FFF2-40B4-BE49-F238E27FC236}">
                <a16:creationId xmlns:a16="http://schemas.microsoft.com/office/drawing/2014/main" id="{906AFA2A-0F58-C0D9-E0A6-346C7EC308EE}"/>
              </a:ext>
            </a:extLst>
          </p:cNvPr>
          <p:cNvGraphicFramePr>
            <a:graphicFrameLocks noGrp="1"/>
          </p:cNvGraphicFramePr>
          <p:nvPr>
            <p:extLst>
              <p:ext uri="{D42A27DB-BD31-4B8C-83A1-F6EECF244321}">
                <p14:modId xmlns:p14="http://schemas.microsoft.com/office/powerpoint/2010/main" val="3693748889"/>
              </p:ext>
            </p:extLst>
          </p:nvPr>
        </p:nvGraphicFramePr>
        <p:xfrm>
          <a:off x="601133" y="2169406"/>
          <a:ext cx="10456334" cy="3517837"/>
        </p:xfrm>
        <a:graphic>
          <a:graphicData uri="http://schemas.openxmlformats.org/drawingml/2006/table">
            <a:tbl>
              <a:tblPr firstRow="1" firstCol="1" bandRow="1">
                <a:tableStyleId>{5C22544A-7EE6-4342-B048-85BDC9FD1C3A}</a:tableStyleId>
              </a:tblPr>
              <a:tblGrid>
                <a:gridCol w="2309340">
                  <a:extLst>
                    <a:ext uri="{9D8B030D-6E8A-4147-A177-3AD203B41FA5}">
                      <a16:colId xmlns:a16="http://schemas.microsoft.com/office/drawing/2014/main" val="146120102"/>
                    </a:ext>
                  </a:extLst>
                </a:gridCol>
                <a:gridCol w="8146994">
                  <a:extLst>
                    <a:ext uri="{9D8B030D-6E8A-4147-A177-3AD203B41FA5}">
                      <a16:colId xmlns:a16="http://schemas.microsoft.com/office/drawing/2014/main" val="4035559171"/>
                    </a:ext>
                  </a:extLst>
                </a:gridCol>
              </a:tblGrid>
              <a:tr h="3427061">
                <a:tc>
                  <a:txBody>
                    <a:bodyPr/>
                    <a:lstStyle/>
                    <a:p>
                      <a:pPr>
                        <a:buNone/>
                      </a:pPr>
                      <a:endParaRPr lang="en-US" sz="1000" dirty="0">
                        <a:solidFill>
                          <a:schemeClr val="accent1">
                            <a:lumMod val="50000"/>
                          </a:schemeClr>
                        </a:solidFill>
                        <a:effectLst/>
                        <a:latin typeface="Aptos" panose="020B0004020202020204" pitchFamily="34" charset="0"/>
                      </a:endParaRPr>
                    </a:p>
                  </a:txBody>
                  <a:tcPr marL="68580" marR="68580" marT="0" marB="0">
                    <a:noFill/>
                  </a:tcPr>
                </a:tc>
                <a:tc>
                  <a:txBody>
                    <a:bodyPr/>
                    <a:lstStyle/>
                    <a:p>
                      <a:pPr marL="0" marR="0">
                        <a:lnSpc>
                          <a:spcPct val="107000"/>
                        </a:lnSpc>
                        <a:spcBef>
                          <a:spcPts val="500"/>
                        </a:spcBef>
                        <a:spcAft>
                          <a:spcPts val="1000"/>
                        </a:spcAft>
                        <a:buNone/>
                      </a:pPr>
                      <a:r>
                        <a:rPr lang="en-US" sz="2000" dirty="0">
                          <a:solidFill>
                            <a:schemeClr val="accent1">
                              <a:lumMod val="50000"/>
                            </a:schemeClr>
                          </a:solidFill>
                          <a:effectLst/>
                        </a:rPr>
                        <a:t>NETFLIX-</a:t>
                      </a:r>
                      <a:r>
                        <a:rPr lang="en-US" sz="2000" dirty="0" err="1">
                          <a:solidFill>
                            <a:schemeClr val="accent1">
                              <a:lumMod val="50000"/>
                            </a:schemeClr>
                          </a:solidFill>
                          <a:effectLst/>
                        </a:rPr>
                        <a:t>ийн</a:t>
                      </a:r>
                      <a:r>
                        <a:rPr lang="en-US" sz="2000" dirty="0">
                          <a:solidFill>
                            <a:schemeClr val="accent1">
                              <a:lumMod val="50000"/>
                            </a:schemeClr>
                          </a:solidFill>
                          <a:effectLst/>
                        </a:rPr>
                        <a:t> </a:t>
                      </a:r>
                      <a:r>
                        <a:rPr lang="en-US" sz="2000" dirty="0" err="1">
                          <a:solidFill>
                            <a:schemeClr val="accent1">
                              <a:lumMod val="50000"/>
                            </a:schemeClr>
                          </a:solidFill>
                          <a:effectLst/>
                        </a:rPr>
                        <a:t>шилжилт</a:t>
                      </a:r>
                      <a:endParaRPr lang="en-US" sz="2000" dirty="0">
                        <a:solidFill>
                          <a:schemeClr val="accent1">
                            <a:lumMod val="50000"/>
                          </a:schemeClr>
                        </a:solidFill>
                        <a:effectLst/>
                      </a:endParaRPr>
                    </a:p>
                    <a:p>
                      <a:pPr marL="342900" marR="0" lvl="0" indent="-342900">
                        <a:lnSpc>
                          <a:spcPct val="107000"/>
                        </a:lnSpc>
                        <a:spcBef>
                          <a:spcPts val="500"/>
                        </a:spcBef>
                        <a:spcAft>
                          <a:spcPts val="1000"/>
                        </a:spcAft>
                        <a:buSzPts val="1000"/>
                        <a:buFont typeface="Symbol" panose="05050102010706020507" pitchFamily="18" charset="2"/>
                        <a:buChar char=""/>
                        <a:tabLst>
                          <a:tab pos="228600" algn="l"/>
                        </a:tabLst>
                      </a:pPr>
                      <a:r>
                        <a:rPr lang="en-US" sz="1800" b="0" dirty="0" err="1">
                          <a:solidFill>
                            <a:schemeClr val="accent1">
                              <a:lumMod val="50000"/>
                            </a:schemeClr>
                          </a:solidFill>
                          <a:effectLst/>
                        </a:rPr>
                        <a:t>Нөхцөл</a:t>
                      </a:r>
                      <a:r>
                        <a:rPr lang="en-US" sz="1800" b="0" dirty="0">
                          <a:solidFill>
                            <a:schemeClr val="accent1">
                              <a:lumMod val="50000"/>
                            </a:schemeClr>
                          </a:solidFill>
                          <a:effectLst/>
                        </a:rPr>
                        <a:t> </a:t>
                      </a:r>
                      <a:r>
                        <a:rPr lang="en-US" sz="1800" b="0" dirty="0" err="1">
                          <a:solidFill>
                            <a:schemeClr val="accent1">
                              <a:lumMod val="50000"/>
                            </a:schemeClr>
                          </a:solidFill>
                          <a:effectLst/>
                        </a:rPr>
                        <a:t>байдал</a:t>
                      </a:r>
                      <a:r>
                        <a:rPr lang="en-US" sz="1800" b="0" dirty="0">
                          <a:solidFill>
                            <a:schemeClr val="accent1">
                              <a:lumMod val="50000"/>
                            </a:schemeClr>
                          </a:solidFill>
                          <a:effectLst/>
                        </a:rPr>
                        <a:t>: 2000-аад </a:t>
                      </a:r>
                      <a:r>
                        <a:rPr lang="en-US" sz="1800" b="0" dirty="0" err="1">
                          <a:solidFill>
                            <a:schemeClr val="accent1">
                              <a:lumMod val="50000"/>
                            </a:schemeClr>
                          </a:solidFill>
                          <a:effectLst/>
                        </a:rPr>
                        <a:t>оны</a:t>
                      </a:r>
                      <a:r>
                        <a:rPr lang="en-US" sz="1800" b="0" dirty="0">
                          <a:solidFill>
                            <a:schemeClr val="accent1">
                              <a:lumMod val="50000"/>
                            </a:schemeClr>
                          </a:solidFill>
                          <a:effectLst/>
                        </a:rPr>
                        <a:t> </a:t>
                      </a:r>
                      <a:r>
                        <a:rPr lang="en-US" sz="1800" b="0" dirty="0" err="1">
                          <a:solidFill>
                            <a:schemeClr val="accent1">
                              <a:lumMod val="50000"/>
                            </a:schemeClr>
                          </a:solidFill>
                          <a:effectLst/>
                        </a:rPr>
                        <a:t>дундуур</a:t>
                      </a:r>
                      <a:r>
                        <a:rPr lang="en-US" sz="1800" b="0" dirty="0">
                          <a:solidFill>
                            <a:schemeClr val="accent1">
                              <a:lumMod val="50000"/>
                            </a:schemeClr>
                          </a:solidFill>
                          <a:effectLst/>
                        </a:rPr>
                        <a:t> Netflix </a:t>
                      </a:r>
                      <a:r>
                        <a:rPr lang="en-US" sz="1800" b="0" dirty="0" err="1">
                          <a:solidFill>
                            <a:schemeClr val="accent1">
                              <a:lumMod val="50000"/>
                            </a:schemeClr>
                          </a:solidFill>
                          <a:effectLst/>
                        </a:rPr>
                        <a:t>зөвхөн</a:t>
                      </a:r>
                      <a:r>
                        <a:rPr lang="en-US" sz="1800" b="0" dirty="0">
                          <a:solidFill>
                            <a:schemeClr val="accent1">
                              <a:lumMod val="50000"/>
                            </a:schemeClr>
                          </a:solidFill>
                          <a:effectLst/>
                        </a:rPr>
                        <a:t> DVD </a:t>
                      </a:r>
                      <a:r>
                        <a:rPr lang="en-US" sz="1800" b="0" dirty="0" err="1">
                          <a:solidFill>
                            <a:schemeClr val="accent1">
                              <a:lumMod val="50000"/>
                            </a:schemeClr>
                          </a:solidFill>
                          <a:effectLst/>
                        </a:rPr>
                        <a:t>түрээсийн</a:t>
                      </a:r>
                      <a:r>
                        <a:rPr lang="en-US" sz="1800" b="0" dirty="0">
                          <a:solidFill>
                            <a:schemeClr val="accent1">
                              <a:lumMod val="50000"/>
                            </a:schemeClr>
                          </a:solidFill>
                          <a:effectLst/>
                        </a:rPr>
                        <a:t> </a:t>
                      </a:r>
                      <a:r>
                        <a:rPr lang="en-US" sz="1800" b="0" dirty="0" err="1">
                          <a:solidFill>
                            <a:schemeClr val="accent1">
                              <a:lumMod val="50000"/>
                            </a:schemeClr>
                          </a:solidFill>
                          <a:effectLst/>
                        </a:rPr>
                        <a:t>үйлчилгээ</a:t>
                      </a:r>
                      <a:r>
                        <a:rPr lang="en-US" sz="1800" b="0" dirty="0">
                          <a:solidFill>
                            <a:schemeClr val="accent1">
                              <a:lumMod val="50000"/>
                            </a:schemeClr>
                          </a:solidFill>
                          <a:effectLst/>
                        </a:rPr>
                        <a:t> </a:t>
                      </a:r>
                      <a:r>
                        <a:rPr lang="en-US" sz="1800" b="0" dirty="0" err="1">
                          <a:solidFill>
                            <a:schemeClr val="accent1">
                              <a:lumMod val="50000"/>
                            </a:schemeClr>
                          </a:solidFill>
                          <a:effectLst/>
                        </a:rPr>
                        <a:t>үзүүлдэг</a:t>
                      </a:r>
                      <a:r>
                        <a:rPr lang="en-US" sz="1800" b="0" dirty="0">
                          <a:solidFill>
                            <a:schemeClr val="accent1">
                              <a:lumMod val="50000"/>
                            </a:schemeClr>
                          </a:solidFill>
                          <a:effectLst/>
                        </a:rPr>
                        <a:t> </a:t>
                      </a:r>
                      <a:r>
                        <a:rPr lang="en-US" sz="1800" b="0" dirty="0" err="1">
                          <a:solidFill>
                            <a:schemeClr val="accent1">
                              <a:lumMod val="50000"/>
                            </a:schemeClr>
                          </a:solidFill>
                          <a:effectLst/>
                        </a:rPr>
                        <a:t>байв</a:t>
                      </a:r>
                      <a:r>
                        <a:rPr lang="en-US" sz="1800" b="0" dirty="0">
                          <a:solidFill>
                            <a:schemeClr val="accent1">
                              <a:lumMod val="50000"/>
                            </a:schemeClr>
                          </a:solidFill>
                          <a:effectLst/>
                        </a:rPr>
                        <a:t>.</a:t>
                      </a:r>
                    </a:p>
                    <a:p>
                      <a:pPr marL="342900" marR="0" lvl="0" indent="-342900">
                        <a:lnSpc>
                          <a:spcPct val="107000"/>
                        </a:lnSpc>
                        <a:spcBef>
                          <a:spcPts val="500"/>
                        </a:spcBef>
                        <a:spcAft>
                          <a:spcPts val="1000"/>
                        </a:spcAft>
                        <a:buSzPts val="1000"/>
                        <a:buFont typeface="Symbol" panose="05050102010706020507" pitchFamily="18" charset="2"/>
                        <a:buChar char=""/>
                        <a:tabLst>
                          <a:tab pos="228600" algn="l"/>
                        </a:tabLst>
                      </a:pPr>
                      <a:r>
                        <a:rPr lang="en-US" sz="1800" b="0" dirty="0" err="1">
                          <a:solidFill>
                            <a:schemeClr val="accent1">
                              <a:lumMod val="50000"/>
                            </a:schemeClr>
                          </a:solidFill>
                          <a:effectLst/>
                        </a:rPr>
                        <a:t>Стратегийн</a:t>
                      </a:r>
                      <a:r>
                        <a:rPr lang="en-US" sz="1800" b="0" dirty="0">
                          <a:solidFill>
                            <a:schemeClr val="accent1">
                              <a:lumMod val="50000"/>
                            </a:schemeClr>
                          </a:solidFill>
                          <a:effectLst/>
                        </a:rPr>
                        <a:t> </a:t>
                      </a:r>
                      <a:r>
                        <a:rPr lang="en-US" sz="1800" b="0" dirty="0" err="1">
                          <a:solidFill>
                            <a:schemeClr val="accent1">
                              <a:lumMod val="50000"/>
                            </a:schemeClr>
                          </a:solidFill>
                          <a:effectLst/>
                        </a:rPr>
                        <a:t>шинжилгээ</a:t>
                      </a:r>
                      <a:r>
                        <a:rPr lang="en-US" sz="1800" b="0" dirty="0">
                          <a:solidFill>
                            <a:schemeClr val="accent1">
                              <a:lumMod val="50000"/>
                            </a:schemeClr>
                          </a:solidFill>
                          <a:effectLst/>
                        </a:rPr>
                        <a:t>: </a:t>
                      </a:r>
                      <a:r>
                        <a:rPr lang="en-US" sz="1800" b="0" dirty="0" err="1">
                          <a:solidFill>
                            <a:schemeClr val="accent1">
                              <a:lumMod val="50000"/>
                            </a:schemeClr>
                          </a:solidFill>
                          <a:effectLst/>
                        </a:rPr>
                        <a:t>Тэдний</a:t>
                      </a:r>
                      <a:r>
                        <a:rPr lang="en-US" sz="1800" b="0" dirty="0">
                          <a:solidFill>
                            <a:schemeClr val="accent1">
                              <a:lumMod val="50000"/>
                            </a:schemeClr>
                          </a:solidFill>
                          <a:effectLst/>
                        </a:rPr>
                        <a:t> </a:t>
                      </a:r>
                      <a:r>
                        <a:rPr lang="en-US" sz="1800" b="0" dirty="0" err="1">
                          <a:solidFill>
                            <a:schemeClr val="accent1">
                              <a:lumMod val="50000"/>
                            </a:schemeClr>
                          </a:solidFill>
                          <a:effectLst/>
                        </a:rPr>
                        <a:t>шинжээчид</a:t>
                      </a:r>
                      <a:r>
                        <a:rPr lang="en-US" sz="1800" b="0" dirty="0">
                          <a:solidFill>
                            <a:schemeClr val="accent1">
                              <a:lumMod val="50000"/>
                            </a:schemeClr>
                          </a:solidFill>
                          <a:effectLst/>
                        </a:rPr>
                        <a:t> </a:t>
                      </a:r>
                      <a:r>
                        <a:rPr lang="en-US" sz="1800" b="0" dirty="0" err="1">
                          <a:solidFill>
                            <a:schemeClr val="accent1">
                              <a:lumMod val="50000"/>
                            </a:schemeClr>
                          </a:solidFill>
                          <a:effectLst/>
                        </a:rPr>
                        <a:t>интернетийн</a:t>
                      </a:r>
                      <a:r>
                        <a:rPr lang="en-US" sz="1800" b="0" dirty="0">
                          <a:solidFill>
                            <a:schemeClr val="accent1">
                              <a:lumMod val="50000"/>
                            </a:schemeClr>
                          </a:solidFill>
                          <a:effectLst/>
                        </a:rPr>
                        <a:t> </a:t>
                      </a:r>
                      <a:r>
                        <a:rPr lang="en-US" sz="1800" b="0" dirty="0" err="1">
                          <a:solidFill>
                            <a:schemeClr val="accent1">
                              <a:lumMod val="50000"/>
                            </a:schemeClr>
                          </a:solidFill>
                          <a:effectLst/>
                        </a:rPr>
                        <a:t>хурд</a:t>
                      </a:r>
                      <a:r>
                        <a:rPr lang="en-US" sz="1800" b="0" dirty="0">
                          <a:solidFill>
                            <a:schemeClr val="accent1">
                              <a:lumMod val="50000"/>
                            </a:schemeClr>
                          </a:solidFill>
                          <a:effectLst/>
                        </a:rPr>
                        <a:t> </a:t>
                      </a:r>
                      <a:r>
                        <a:rPr lang="en-US" sz="1800" b="0" dirty="0" err="1">
                          <a:solidFill>
                            <a:schemeClr val="accent1">
                              <a:lumMod val="50000"/>
                            </a:schemeClr>
                          </a:solidFill>
                          <a:effectLst/>
                        </a:rPr>
                        <a:t>нэмэгдэж</a:t>
                      </a:r>
                      <a:r>
                        <a:rPr lang="en-US" sz="1800" b="0" dirty="0">
                          <a:solidFill>
                            <a:schemeClr val="accent1">
                              <a:lumMod val="50000"/>
                            </a:schemeClr>
                          </a:solidFill>
                          <a:effectLst/>
                        </a:rPr>
                        <a:t>, </a:t>
                      </a:r>
                      <a:r>
                        <a:rPr lang="en-US" sz="1800" b="0" dirty="0" err="1">
                          <a:solidFill>
                            <a:schemeClr val="accent1">
                              <a:lumMod val="50000"/>
                            </a:schemeClr>
                          </a:solidFill>
                          <a:effectLst/>
                        </a:rPr>
                        <a:t>хүмүүс</a:t>
                      </a:r>
                      <a:r>
                        <a:rPr lang="en-US" sz="1800" b="0" dirty="0">
                          <a:solidFill>
                            <a:schemeClr val="accent1">
                              <a:lumMod val="50000"/>
                            </a:schemeClr>
                          </a:solidFill>
                          <a:effectLst/>
                        </a:rPr>
                        <a:t> </a:t>
                      </a:r>
                      <a:r>
                        <a:rPr lang="en-US" sz="1800" b="0" dirty="0" err="1">
                          <a:solidFill>
                            <a:schemeClr val="accent1">
                              <a:lumMod val="50000"/>
                            </a:schemeClr>
                          </a:solidFill>
                          <a:effectLst/>
                        </a:rPr>
                        <a:t>биет</a:t>
                      </a:r>
                      <a:r>
                        <a:rPr lang="en-US" sz="1800" b="0" dirty="0">
                          <a:solidFill>
                            <a:schemeClr val="accent1">
                              <a:lumMod val="50000"/>
                            </a:schemeClr>
                          </a:solidFill>
                          <a:effectLst/>
                        </a:rPr>
                        <a:t> </a:t>
                      </a:r>
                      <a:r>
                        <a:rPr lang="en-US" sz="1800" b="0" dirty="0" err="1">
                          <a:solidFill>
                            <a:schemeClr val="accent1">
                              <a:lumMod val="50000"/>
                            </a:schemeClr>
                          </a:solidFill>
                          <a:effectLst/>
                        </a:rPr>
                        <a:t>зүйл</a:t>
                      </a:r>
                      <a:r>
                        <a:rPr lang="en-US" sz="1800" b="0" dirty="0">
                          <a:solidFill>
                            <a:schemeClr val="accent1">
                              <a:lumMod val="50000"/>
                            </a:schemeClr>
                          </a:solidFill>
                          <a:effectLst/>
                        </a:rPr>
                        <a:t> (DVD) </a:t>
                      </a:r>
                      <a:r>
                        <a:rPr lang="en-US" sz="1800" b="0" dirty="0" err="1">
                          <a:solidFill>
                            <a:schemeClr val="accent1">
                              <a:lumMod val="50000"/>
                            </a:schemeClr>
                          </a:solidFill>
                          <a:effectLst/>
                        </a:rPr>
                        <a:t>хүлээх</a:t>
                      </a:r>
                      <a:r>
                        <a:rPr lang="en-US" sz="1800" b="0" dirty="0">
                          <a:solidFill>
                            <a:schemeClr val="accent1">
                              <a:lumMod val="50000"/>
                            </a:schemeClr>
                          </a:solidFill>
                          <a:effectLst/>
                        </a:rPr>
                        <a:t> </a:t>
                      </a:r>
                      <a:r>
                        <a:rPr lang="en-US" sz="1800" b="0" dirty="0" err="1">
                          <a:solidFill>
                            <a:schemeClr val="accent1">
                              <a:lumMod val="50000"/>
                            </a:schemeClr>
                          </a:solidFill>
                          <a:effectLst/>
                        </a:rPr>
                        <a:t>дургүй</a:t>
                      </a:r>
                      <a:r>
                        <a:rPr lang="en-US" sz="1800" b="0" dirty="0">
                          <a:solidFill>
                            <a:schemeClr val="accent1">
                              <a:lumMod val="50000"/>
                            </a:schemeClr>
                          </a:solidFill>
                          <a:effectLst/>
                        </a:rPr>
                        <a:t> </a:t>
                      </a:r>
                      <a:r>
                        <a:rPr lang="en-US" sz="1800" b="0" dirty="0" err="1">
                          <a:solidFill>
                            <a:schemeClr val="accent1">
                              <a:lumMod val="50000"/>
                            </a:schemeClr>
                          </a:solidFill>
                          <a:effectLst/>
                        </a:rPr>
                        <a:t>болж</a:t>
                      </a:r>
                      <a:r>
                        <a:rPr lang="en-US" sz="1800" b="0" dirty="0">
                          <a:solidFill>
                            <a:schemeClr val="accent1">
                              <a:lumMod val="50000"/>
                            </a:schemeClr>
                          </a:solidFill>
                          <a:effectLst/>
                        </a:rPr>
                        <a:t> </a:t>
                      </a:r>
                      <a:r>
                        <a:rPr lang="en-US" sz="1800" b="0" dirty="0" err="1">
                          <a:solidFill>
                            <a:schemeClr val="accent1">
                              <a:lumMod val="50000"/>
                            </a:schemeClr>
                          </a:solidFill>
                          <a:effectLst/>
                        </a:rPr>
                        <a:t>байгааг</a:t>
                      </a:r>
                      <a:r>
                        <a:rPr lang="en-US" sz="1800" b="0" dirty="0">
                          <a:solidFill>
                            <a:schemeClr val="accent1">
                              <a:lumMod val="50000"/>
                            </a:schemeClr>
                          </a:solidFill>
                          <a:effectLst/>
                        </a:rPr>
                        <a:t> (Technology trend) </a:t>
                      </a:r>
                      <a:r>
                        <a:rPr lang="en-US" sz="1800" b="0" dirty="0" err="1">
                          <a:solidFill>
                            <a:schemeClr val="accent1">
                              <a:lumMod val="50000"/>
                            </a:schemeClr>
                          </a:solidFill>
                          <a:effectLst/>
                        </a:rPr>
                        <a:t>олж</a:t>
                      </a:r>
                      <a:r>
                        <a:rPr lang="en-US" sz="1800" b="0" dirty="0">
                          <a:solidFill>
                            <a:schemeClr val="accent1">
                              <a:lumMod val="50000"/>
                            </a:schemeClr>
                          </a:solidFill>
                          <a:effectLst/>
                        </a:rPr>
                        <a:t> </a:t>
                      </a:r>
                      <a:r>
                        <a:rPr lang="en-US" sz="1800" b="0" dirty="0" err="1">
                          <a:solidFill>
                            <a:schemeClr val="accent1">
                              <a:lumMod val="50000"/>
                            </a:schemeClr>
                          </a:solidFill>
                          <a:effectLst/>
                        </a:rPr>
                        <a:t>харсан</a:t>
                      </a:r>
                      <a:r>
                        <a:rPr lang="en-US" sz="1800" b="0" dirty="0">
                          <a:solidFill>
                            <a:schemeClr val="accent1">
                              <a:lumMod val="50000"/>
                            </a:schemeClr>
                          </a:solidFill>
                          <a:effectLst/>
                        </a:rPr>
                        <a:t>. </a:t>
                      </a:r>
                      <a:r>
                        <a:rPr lang="en-US" sz="1800" b="0" dirty="0" err="1">
                          <a:solidFill>
                            <a:schemeClr val="accent1">
                              <a:lumMod val="50000"/>
                            </a:schemeClr>
                          </a:solidFill>
                          <a:effectLst/>
                        </a:rPr>
                        <a:t>Мөн</a:t>
                      </a:r>
                      <a:r>
                        <a:rPr lang="en-US" sz="1800" b="0" dirty="0">
                          <a:solidFill>
                            <a:schemeClr val="accent1">
                              <a:lumMod val="50000"/>
                            </a:schemeClr>
                          </a:solidFill>
                          <a:effectLst/>
                        </a:rPr>
                        <a:t> Blockbuster </a:t>
                      </a:r>
                      <a:r>
                        <a:rPr lang="en-US" sz="1800" b="0" dirty="0" err="1">
                          <a:solidFill>
                            <a:schemeClr val="accent1">
                              <a:lumMod val="50000"/>
                            </a:schemeClr>
                          </a:solidFill>
                          <a:effectLst/>
                        </a:rPr>
                        <a:t>зэрэг</a:t>
                      </a:r>
                      <a:r>
                        <a:rPr lang="en-US" sz="1800" b="0" dirty="0">
                          <a:solidFill>
                            <a:schemeClr val="accent1">
                              <a:lumMod val="50000"/>
                            </a:schemeClr>
                          </a:solidFill>
                          <a:effectLst/>
                        </a:rPr>
                        <a:t> </a:t>
                      </a:r>
                      <a:r>
                        <a:rPr lang="en-US" sz="1800" b="0" dirty="0" err="1">
                          <a:solidFill>
                            <a:schemeClr val="accent1">
                              <a:lumMod val="50000"/>
                            </a:schemeClr>
                          </a:solidFill>
                          <a:effectLst/>
                        </a:rPr>
                        <a:t>өрсөлдөгчид</a:t>
                      </a:r>
                      <a:r>
                        <a:rPr lang="en-US" sz="1800" b="0" dirty="0">
                          <a:solidFill>
                            <a:schemeClr val="accent1">
                              <a:lumMod val="50000"/>
                            </a:schemeClr>
                          </a:solidFill>
                          <a:effectLst/>
                        </a:rPr>
                        <a:t> </a:t>
                      </a:r>
                      <a:r>
                        <a:rPr lang="en-US" sz="1800" b="0" dirty="0" err="1">
                          <a:solidFill>
                            <a:schemeClr val="accent1">
                              <a:lumMod val="50000"/>
                            </a:schemeClr>
                          </a:solidFill>
                          <a:effectLst/>
                        </a:rPr>
                        <a:t>нь</a:t>
                      </a:r>
                      <a:r>
                        <a:rPr lang="en-US" sz="1800" b="0" dirty="0">
                          <a:solidFill>
                            <a:schemeClr val="accent1">
                              <a:lumMod val="50000"/>
                            </a:schemeClr>
                          </a:solidFill>
                          <a:effectLst/>
                        </a:rPr>
                        <a:t> </a:t>
                      </a:r>
                      <a:r>
                        <a:rPr lang="en-US" sz="1800" b="0" dirty="0" err="1">
                          <a:solidFill>
                            <a:schemeClr val="accent1">
                              <a:lumMod val="50000"/>
                            </a:schemeClr>
                          </a:solidFill>
                          <a:effectLst/>
                        </a:rPr>
                        <a:t>уламжлалт</a:t>
                      </a:r>
                      <a:r>
                        <a:rPr lang="en-US" sz="1800" b="0" dirty="0">
                          <a:solidFill>
                            <a:schemeClr val="accent1">
                              <a:lumMod val="50000"/>
                            </a:schemeClr>
                          </a:solidFill>
                          <a:effectLst/>
                        </a:rPr>
                        <a:t> </a:t>
                      </a:r>
                      <a:r>
                        <a:rPr lang="en-US" sz="1800" b="0" dirty="0" err="1">
                          <a:solidFill>
                            <a:schemeClr val="accent1">
                              <a:lumMod val="50000"/>
                            </a:schemeClr>
                          </a:solidFill>
                          <a:effectLst/>
                        </a:rPr>
                        <a:t>аргаараа</a:t>
                      </a:r>
                      <a:r>
                        <a:rPr lang="en-US" sz="1800" b="0" dirty="0">
                          <a:solidFill>
                            <a:schemeClr val="accent1">
                              <a:lumMod val="50000"/>
                            </a:schemeClr>
                          </a:solidFill>
                          <a:effectLst/>
                        </a:rPr>
                        <a:t> </a:t>
                      </a:r>
                      <a:r>
                        <a:rPr lang="en-US" sz="1800" b="0" dirty="0" err="1">
                          <a:solidFill>
                            <a:schemeClr val="accent1">
                              <a:lumMod val="50000"/>
                            </a:schemeClr>
                          </a:solidFill>
                          <a:effectLst/>
                        </a:rPr>
                        <a:t>дампуурч</a:t>
                      </a:r>
                      <a:r>
                        <a:rPr lang="en-US" sz="1800" b="0" dirty="0">
                          <a:solidFill>
                            <a:schemeClr val="accent1">
                              <a:lumMod val="50000"/>
                            </a:schemeClr>
                          </a:solidFill>
                          <a:effectLst/>
                        </a:rPr>
                        <a:t> </a:t>
                      </a:r>
                      <a:r>
                        <a:rPr lang="en-US" sz="1800" b="0" dirty="0" err="1">
                          <a:solidFill>
                            <a:schemeClr val="accent1">
                              <a:lumMod val="50000"/>
                            </a:schemeClr>
                          </a:solidFill>
                          <a:effectLst/>
                        </a:rPr>
                        <a:t>байгааг</a:t>
                      </a:r>
                      <a:r>
                        <a:rPr lang="en-US" sz="1800" b="0" dirty="0">
                          <a:solidFill>
                            <a:schemeClr val="accent1">
                              <a:lumMod val="50000"/>
                            </a:schemeClr>
                          </a:solidFill>
                          <a:effectLst/>
                        </a:rPr>
                        <a:t> </a:t>
                      </a:r>
                      <a:r>
                        <a:rPr lang="en-US" sz="1800" b="0" dirty="0" err="1">
                          <a:solidFill>
                            <a:schemeClr val="accent1">
                              <a:lumMod val="50000"/>
                            </a:schemeClr>
                          </a:solidFill>
                          <a:effectLst/>
                        </a:rPr>
                        <a:t>шинжилсэн</a:t>
                      </a:r>
                      <a:r>
                        <a:rPr lang="en-US" sz="1800" b="0" dirty="0">
                          <a:solidFill>
                            <a:schemeClr val="accent1">
                              <a:lumMod val="50000"/>
                            </a:schemeClr>
                          </a:solidFill>
                          <a:effectLst/>
                        </a:rPr>
                        <a:t>.</a:t>
                      </a:r>
                    </a:p>
                    <a:p>
                      <a:pPr marL="342900" marR="0" lvl="0" indent="-342900">
                        <a:lnSpc>
                          <a:spcPct val="107000"/>
                        </a:lnSpc>
                        <a:spcBef>
                          <a:spcPts val="500"/>
                        </a:spcBef>
                        <a:spcAft>
                          <a:spcPts val="1000"/>
                        </a:spcAft>
                        <a:buSzPts val="1000"/>
                        <a:buFont typeface="Symbol" panose="05050102010706020507" pitchFamily="18" charset="2"/>
                        <a:buChar char=""/>
                        <a:tabLst>
                          <a:tab pos="228600" algn="l"/>
                        </a:tabLst>
                      </a:pPr>
                      <a:r>
                        <a:rPr lang="en-US" sz="1800" b="0" dirty="0" err="1">
                          <a:solidFill>
                            <a:schemeClr val="accent1">
                              <a:lumMod val="50000"/>
                            </a:schemeClr>
                          </a:solidFill>
                          <a:effectLst/>
                        </a:rPr>
                        <a:t>Үр</a:t>
                      </a:r>
                      <a:r>
                        <a:rPr lang="en-US" sz="1800" b="0" dirty="0">
                          <a:solidFill>
                            <a:schemeClr val="accent1">
                              <a:lumMod val="50000"/>
                            </a:schemeClr>
                          </a:solidFill>
                          <a:effectLst/>
                        </a:rPr>
                        <a:t> </a:t>
                      </a:r>
                      <a:r>
                        <a:rPr lang="en-US" sz="1800" b="0" dirty="0" err="1">
                          <a:solidFill>
                            <a:schemeClr val="accent1">
                              <a:lumMod val="50000"/>
                            </a:schemeClr>
                          </a:solidFill>
                          <a:effectLst/>
                        </a:rPr>
                        <a:t>дүн</a:t>
                      </a:r>
                      <a:r>
                        <a:rPr lang="en-US" sz="1800" b="0" dirty="0">
                          <a:solidFill>
                            <a:schemeClr val="accent1">
                              <a:lumMod val="50000"/>
                            </a:schemeClr>
                          </a:solidFill>
                          <a:effectLst/>
                        </a:rPr>
                        <a:t>: "Streaming" </a:t>
                      </a:r>
                      <a:r>
                        <a:rPr lang="en-US" sz="1800" b="0" dirty="0" err="1">
                          <a:solidFill>
                            <a:schemeClr val="accent1">
                              <a:lumMod val="50000"/>
                            </a:schemeClr>
                          </a:solidFill>
                          <a:effectLst/>
                        </a:rPr>
                        <a:t>буюу</a:t>
                      </a:r>
                      <a:r>
                        <a:rPr lang="en-US" sz="1800" b="0" dirty="0">
                          <a:solidFill>
                            <a:schemeClr val="accent1">
                              <a:lumMod val="50000"/>
                            </a:schemeClr>
                          </a:solidFill>
                          <a:effectLst/>
                        </a:rPr>
                        <a:t> </a:t>
                      </a:r>
                      <a:r>
                        <a:rPr lang="en-US" sz="1800" b="0" dirty="0" err="1">
                          <a:solidFill>
                            <a:schemeClr val="accent1">
                              <a:lumMod val="50000"/>
                            </a:schemeClr>
                          </a:solidFill>
                          <a:effectLst/>
                        </a:rPr>
                        <a:t>шууд</a:t>
                      </a:r>
                      <a:r>
                        <a:rPr lang="en-US" sz="1800" b="0" dirty="0">
                          <a:solidFill>
                            <a:schemeClr val="accent1">
                              <a:lumMod val="50000"/>
                            </a:schemeClr>
                          </a:solidFill>
                          <a:effectLst/>
                        </a:rPr>
                        <a:t> </a:t>
                      </a:r>
                      <a:r>
                        <a:rPr lang="en-US" sz="1800" b="0" dirty="0" err="1">
                          <a:solidFill>
                            <a:schemeClr val="accent1">
                              <a:lumMod val="50000"/>
                            </a:schemeClr>
                          </a:solidFill>
                          <a:effectLst/>
                        </a:rPr>
                        <a:t>үзэх</a:t>
                      </a:r>
                      <a:r>
                        <a:rPr lang="en-US" sz="1800" b="0" dirty="0">
                          <a:solidFill>
                            <a:schemeClr val="accent1">
                              <a:lumMod val="50000"/>
                            </a:schemeClr>
                          </a:solidFill>
                          <a:effectLst/>
                        </a:rPr>
                        <a:t> </a:t>
                      </a:r>
                      <a:r>
                        <a:rPr lang="en-US" sz="1800" b="0" dirty="0" err="1">
                          <a:solidFill>
                            <a:schemeClr val="accent1">
                              <a:lumMod val="50000"/>
                            </a:schemeClr>
                          </a:solidFill>
                          <a:effectLst/>
                        </a:rPr>
                        <a:t>үйлчилгээ</a:t>
                      </a:r>
                      <a:r>
                        <a:rPr lang="en-US" sz="1800" b="0" dirty="0">
                          <a:solidFill>
                            <a:schemeClr val="accent1">
                              <a:lumMod val="50000"/>
                            </a:schemeClr>
                          </a:solidFill>
                          <a:effectLst/>
                        </a:rPr>
                        <a:t> </a:t>
                      </a:r>
                      <a:r>
                        <a:rPr lang="en-US" sz="1800" b="0" dirty="0" err="1">
                          <a:solidFill>
                            <a:schemeClr val="accent1">
                              <a:lumMod val="50000"/>
                            </a:schemeClr>
                          </a:solidFill>
                          <a:effectLst/>
                        </a:rPr>
                        <a:t>рүү</a:t>
                      </a:r>
                      <a:r>
                        <a:rPr lang="en-US" sz="1800" b="0" dirty="0">
                          <a:solidFill>
                            <a:schemeClr val="accent1">
                              <a:lumMod val="50000"/>
                            </a:schemeClr>
                          </a:solidFill>
                          <a:effectLst/>
                        </a:rPr>
                        <a:t> </a:t>
                      </a:r>
                      <a:r>
                        <a:rPr lang="en-US" sz="1800" b="0" dirty="0" err="1">
                          <a:solidFill>
                            <a:schemeClr val="accent1">
                              <a:lumMod val="50000"/>
                            </a:schemeClr>
                          </a:solidFill>
                          <a:effectLst/>
                        </a:rPr>
                        <a:t>шилжих</a:t>
                      </a:r>
                      <a:r>
                        <a:rPr lang="en-US" sz="1800" b="0" dirty="0">
                          <a:solidFill>
                            <a:schemeClr val="accent1">
                              <a:lumMod val="50000"/>
                            </a:schemeClr>
                          </a:solidFill>
                          <a:effectLst/>
                        </a:rPr>
                        <a:t> </a:t>
                      </a:r>
                      <a:r>
                        <a:rPr lang="en-US" sz="1800" b="0" dirty="0" err="1">
                          <a:solidFill>
                            <a:schemeClr val="accent1">
                              <a:lumMod val="50000"/>
                            </a:schemeClr>
                          </a:solidFill>
                          <a:effectLst/>
                        </a:rPr>
                        <a:t>стратегийн</a:t>
                      </a:r>
                      <a:r>
                        <a:rPr lang="en-US" sz="1800" b="0" dirty="0">
                          <a:solidFill>
                            <a:schemeClr val="accent1">
                              <a:lumMod val="50000"/>
                            </a:schemeClr>
                          </a:solidFill>
                          <a:effectLst/>
                        </a:rPr>
                        <a:t> </a:t>
                      </a:r>
                      <a:r>
                        <a:rPr lang="en-US" sz="1800" b="0" dirty="0" err="1">
                          <a:solidFill>
                            <a:schemeClr val="accent1">
                              <a:lumMod val="50000"/>
                            </a:schemeClr>
                          </a:solidFill>
                          <a:effectLst/>
                        </a:rPr>
                        <a:t>шийдвэр</a:t>
                      </a:r>
                      <a:r>
                        <a:rPr lang="en-US" sz="1800" b="0" dirty="0">
                          <a:solidFill>
                            <a:schemeClr val="accent1">
                              <a:lumMod val="50000"/>
                            </a:schemeClr>
                          </a:solidFill>
                          <a:effectLst/>
                        </a:rPr>
                        <a:t> </a:t>
                      </a:r>
                      <a:r>
                        <a:rPr lang="en-US" sz="1800" b="0" dirty="0" err="1">
                          <a:solidFill>
                            <a:schemeClr val="accent1">
                              <a:lumMod val="50000"/>
                            </a:schemeClr>
                          </a:solidFill>
                          <a:effectLst/>
                        </a:rPr>
                        <a:t>гаргасан</a:t>
                      </a:r>
                      <a:r>
                        <a:rPr lang="en-US" sz="1800" b="0" dirty="0">
                          <a:solidFill>
                            <a:schemeClr val="accent1">
                              <a:lumMod val="50000"/>
                            </a:schemeClr>
                          </a:solidFill>
                          <a:effectLst/>
                        </a:rPr>
                        <a:t>. </a:t>
                      </a:r>
                      <a:r>
                        <a:rPr lang="en-US" sz="1800" b="0" dirty="0" err="1">
                          <a:solidFill>
                            <a:schemeClr val="accent1">
                              <a:lumMod val="50000"/>
                            </a:schemeClr>
                          </a:solidFill>
                          <a:effectLst/>
                        </a:rPr>
                        <a:t>Энэ</a:t>
                      </a:r>
                      <a:r>
                        <a:rPr lang="en-US" sz="1800" b="0" dirty="0">
                          <a:solidFill>
                            <a:schemeClr val="accent1">
                              <a:lumMod val="50000"/>
                            </a:schemeClr>
                          </a:solidFill>
                          <a:effectLst/>
                        </a:rPr>
                        <a:t> </a:t>
                      </a:r>
                      <a:r>
                        <a:rPr lang="en-US" sz="1800" b="0" dirty="0" err="1">
                          <a:solidFill>
                            <a:schemeClr val="accent1">
                              <a:lumMod val="50000"/>
                            </a:schemeClr>
                          </a:solidFill>
                          <a:effectLst/>
                        </a:rPr>
                        <a:t>бол</a:t>
                      </a:r>
                      <a:r>
                        <a:rPr lang="en-US" sz="1800" b="0" dirty="0">
                          <a:solidFill>
                            <a:schemeClr val="accent1">
                              <a:lumMod val="50000"/>
                            </a:schemeClr>
                          </a:solidFill>
                          <a:effectLst/>
                        </a:rPr>
                        <a:t> </a:t>
                      </a:r>
                      <a:r>
                        <a:rPr lang="en-US" sz="1800" b="0" dirty="0" err="1">
                          <a:solidFill>
                            <a:schemeClr val="accent1">
                              <a:lumMod val="50000"/>
                            </a:schemeClr>
                          </a:solidFill>
                          <a:effectLst/>
                        </a:rPr>
                        <a:t>зүгээр</a:t>
                      </a:r>
                      <a:r>
                        <a:rPr lang="en-US" sz="1800" b="0" dirty="0">
                          <a:solidFill>
                            <a:schemeClr val="accent1">
                              <a:lumMod val="50000"/>
                            </a:schemeClr>
                          </a:solidFill>
                          <a:effectLst/>
                        </a:rPr>
                        <a:t> </a:t>
                      </a:r>
                      <a:r>
                        <a:rPr lang="en-US" sz="1800" b="0" dirty="0" err="1">
                          <a:solidFill>
                            <a:schemeClr val="accent1">
                              <a:lumMod val="50000"/>
                            </a:schemeClr>
                          </a:solidFill>
                          <a:effectLst/>
                        </a:rPr>
                        <a:t>нэг</a:t>
                      </a:r>
                      <a:r>
                        <a:rPr lang="en-US" sz="1800" b="0" dirty="0">
                          <a:solidFill>
                            <a:schemeClr val="accent1">
                              <a:lumMod val="50000"/>
                            </a:schemeClr>
                          </a:solidFill>
                          <a:effectLst/>
                        </a:rPr>
                        <a:t> </a:t>
                      </a:r>
                      <a:r>
                        <a:rPr lang="mn-MN" sz="1800" b="0" dirty="0">
                          <a:solidFill>
                            <a:schemeClr val="accent1">
                              <a:lumMod val="50000"/>
                            </a:schemeClr>
                          </a:solidFill>
                          <a:effectLst/>
                        </a:rPr>
                        <a:t>мэдээллийн технологийн</a:t>
                      </a:r>
                      <a:r>
                        <a:rPr lang="en-US" sz="1800" b="0" dirty="0">
                          <a:solidFill>
                            <a:schemeClr val="accent1">
                              <a:lumMod val="50000"/>
                            </a:schemeClr>
                          </a:solidFill>
                          <a:effectLst/>
                        </a:rPr>
                        <a:t> </a:t>
                      </a:r>
                      <a:r>
                        <a:rPr lang="en-US" sz="1800" b="0" dirty="0" err="1">
                          <a:solidFill>
                            <a:schemeClr val="accent1">
                              <a:lumMod val="50000"/>
                            </a:schemeClr>
                          </a:solidFill>
                          <a:effectLst/>
                        </a:rPr>
                        <a:t>төсөл</a:t>
                      </a:r>
                      <a:r>
                        <a:rPr lang="en-US" sz="1800" b="0" dirty="0">
                          <a:solidFill>
                            <a:schemeClr val="accent1">
                              <a:lumMod val="50000"/>
                            </a:schemeClr>
                          </a:solidFill>
                          <a:effectLst/>
                        </a:rPr>
                        <a:t> </a:t>
                      </a:r>
                      <a:r>
                        <a:rPr lang="en-US" sz="1800" b="0" dirty="0" err="1">
                          <a:solidFill>
                            <a:schemeClr val="accent1">
                              <a:lumMod val="50000"/>
                            </a:schemeClr>
                          </a:solidFill>
                          <a:effectLst/>
                        </a:rPr>
                        <a:t>биш</a:t>
                      </a:r>
                      <a:r>
                        <a:rPr lang="en-US" sz="1800" b="0" dirty="0">
                          <a:solidFill>
                            <a:schemeClr val="accent1">
                              <a:lumMod val="50000"/>
                            </a:schemeClr>
                          </a:solidFill>
                          <a:effectLst/>
                        </a:rPr>
                        <a:t>, </a:t>
                      </a:r>
                      <a:r>
                        <a:rPr lang="en-US" sz="1800" b="0" dirty="0" err="1">
                          <a:solidFill>
                            <a:schemeClr val="accent1">
                              <a:lumMod val="50000"/>
                            </a:schemeClr>
                          </a:solidFill>
                          <a:effectLst/>
                        </a:rPr>
                        <a:t>бизнесийн</a:t>
                      </a:r>
                      <a:r>
                        <a:rPr lang="en-US" sz="1800" b="0" dirty="0">
                          <a:solidFill>
                            <a:schemeClr val="accent1">
                              <a:lumMod val="50000"/>
                            </a:schemeClr>
                          </a:solidFill>
                          <a:effectLst/>
                        </a:rPr>
                        <a:t> </a:t>
                      </a:r>
                      <a:r>
                        <a:rPr lang="en-US" sz="1800" b="0" dirty="0" err="1">
                          <a:solidFill>
                            <a:schemeClr val="accent1">
                              <a:lumMod val="50000"/>
                            </a:schemeClr>
                          </a:solidFill>
                          <a:effectLst/>
                        </a:rPr>
                        <a:t>загварыг</a:t>
                      </a:r>
                      <a:r>
                        <a:rPr lang="en-US" sz="1800" b="0" dirty="0">
                          <a:solidFill>
                            <a:schemeClr val="accent1">
                              <a:lumMod val="50000"/>
                            </a:schemeClr>
                          </a:solidFill>
                          <a:effectLst/>
                        </a:rPr>
                        <a:t> </a:t>
                      </a:r>
                      <a:r>
                        <a:rPr lang="en-US" sz="1800" b="0" dirty="0" err="1">
                          <a:solidFill>
                            <a:schemeClr val="accent1">
                              <a:lumMod val="50000"/>
                            </a:schemeClr>
                          </a:solidFill>
                          <a:effectLst/>
                        </a:rPr>
                        <a:t>бүхэлд</a:t>
                      </a:r>
                      <a:r>
                        <a:rPr lang="en-US" sz="1800" b="0" dirty="0">
                          <a:solidFill>
                            <a:schemeClr val="accent1">
                              <a:lumMod val="50000"/>
                            </a:schemeClr>
                          </a:solidFill>
                          <a:effectLst/>
                        </a:rPr>
                        <a:t> </a:t>
                      </a:r>
                      <a:r>
                        <a:rPr lang="en-US" sz="1800" b="0" dirty="0" err="1">
                          <a:solidFill>
                            <a:schemeClr val="accent1">
                              <a:lumMod val="50000"/>
                            </a:schemeClr>
                          </a:solidFill>
                          <a:effectLst/>
                        </a:rPr>
                        <a:t>нь</a:t>
                      </a:r>
                      <a:r>
                        <a:rPr lang="en-US" sz="1800" b="0" dirty="0">
                          <a:solidFill>
                            <a:schemeClr val="accent1">
                              <a:lumMod val="50000"/>
                            </a:schemeClr>
                          </a:solidFill>
                          <a:effectLst/>
                        </a:rPr>
                        <a:t> </a:t>
                      </a:r>
                      <a:r>
                        <a:rPr lang="en-US" sz="1800" b="0" dirty="0" err="1">
                          <a:solidFill>
                            <a:schemeClr val="accent1">
                              <a:lumMod val="50000"/>
                            </a:schemeClr>
                          </a:solidFill>
                          <a:effectLst/>
                        </a:rPr>
                        <a:t>өөрчилсөн</a:t>
                      </a:r>
                      <a:r>
                        <a:rPr lang="en-US" sz="1800" b="0" dirty="0">
                          <a:solidFill>
                            <a:schemeClr val="accent1">
                              <a:lumMod val="50000"/>
                            </a:schemeClr>
                          </a:solidFill>
                          <a:effectLst/>
                        </a:rPr>
                        <a:t> </a:t>
                      </a:r>
                      <a:r>
                        <a:rPr lang="en-US" sz="1800" b="0" dirty="0" err="1">
                          <a:solidFill>
                            <a:schemeClr val="accent1">
                              <a:lumMod val="50000"/>
                            </a:schemeClr>
                          </a:solidFill>
                          <a:effectLst/>
                        </a:rPr>
                        <a:t>шийдвэр</a:t>
                      </a:r>
                      <a:r>
                        <a:rPr lang="en-US" sz="1800" b="0" dirty="0">
                          <a:solidFill>
                            <a:schemeClr val="accent1">
                              <a:lumMod val="50000"/>
                            </a:schemeClr>
                          </a:solidFill>
                          <a:effectLst/>
                        </a:rPr>
                        <a:t> </a:t>
                      </a:r>
                      <a:r>
                        <a:rPr lang="en-US" sz="1800" b="0" dirty="0" err="1">
                          <a:solidFill>
                            <a:schemeClr val="accent1">
                              <a:lumMod val="50000"/>
                            </a:schemeClr>
                          </a:solidFill>
                          <a:effectLst/>
                        </a:rPr>
                        <a:t>байв</a:t>
                      </a:r>
                      <a:r>
                        <a:rPr lang="en-US" sz="1800" b="0" dirty="0">
                          <a:solidFill>
                            <a:schemeClr val="accent1">
                              <a:lumMod val="50000"/>
                            </a:schemeClr>
                          </a:solidFill>
                          <a:effectLst/>
                        </a:rPr>
                        <a:t>.</a:t>
                      </a:r>
                      <a:endParaRPr lang="en-US" sz="1800" b="0" dirty="0">
                        <a:solidFill>
                          <a:schemeClr val="accent1">
                            <a:lumMod val="50000"/>
                          </a:schemeClr>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oFill/>
                  </a:tcPr>
                </a:tc>
                <a:extLst>
                  <a:ext uri="{0D108BD9-81ED-4DB2-BD59-A6C34878D82A}">
                    <a16:rowId xmlns:a16="http://schemas.microsoft.com/office/drawing/2014/main" val="2005073487"/>
                  </a:ext>
                </a:extLst>
              </a:tr>
            </a:tbl>
          </a:graphicData>
        </a:graphic>
      </p:graphicFrame>
      <p:pic>
        <p:nvPicPr>
          <p:cNvPr id="18433" name="Picture 1" descr="Netflix Logo: Over 119 Royalty-Free Licensable Stock Illustrations &amp;  Drawings | Shutterstock">
            <a:extLst>
              <a:ext uri="{FF2B5EF4-FFF2-40B4-BE49-F238E27FC236}">
                <a16:creationId xmlns:a16="http://schemas.microsoft.com/office/drawing/2014/main" id="{2D4EDEC8-3241-7280-00E1-BA9D47B2290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1132" y="2169946"/>
            <a:ext cx="2057717" cy="2214282"/>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EB652776-7B40-50D8-9E79-412FA992D4AB}"/>
              </a:ext>
            </a:extLst>
          </p:cNvPr>
          <p:cNvSpPr txBox="1"/>
          <p:nvPr/>
        </p:nvSpPr>
        <p:spPr>
          <a:xfrm>
            <a:off x="177717" y="4360648"/>
            <a:ext cx="2743200" cy="523220"/>
          </a:xfrm>
          <a:prstGeom prst="rect">
            <a:avLst/>
          </a:prstGeom>
          <a:noFill/>
        </p:spPr>
        <p:txBody>
          <a:bodyPr wrap="square" rtlCol="0">
            <a:spAutoFit/>
          </a:bodyPr>
          <a:lstStyle/>
          <a:p>
            <a:pPr algn="r"/>
            <a:r>
              <a:rPr lang="en-US" i="1" u="sng" dirty="0">
                <a:solidFill>
                  <a:srgbClr val="0066B3"/>
                </a:solidFill>
              </a:rPr>
              <a:t>Source: Netflix.com</a:t>
            </a:r>
          </a:p>
          <a:p>
            <a:pPr algn="r"/>
            <a:r>
              <a:rPr lang="en-US" i="1" u="sng" dirty="0">
                <a:solidFill>
                  <a:srgbClr val="0066B3"/>
                </a:solidFill>
              </a:rPr>
              <a:t>Official logo</a:t>
            </a:r>
          </a:p>
        </p:txBody>
      </p:sp>
    </p:spTree>
    <p:extLst>
      <p:ext uri="{BB962C8B-B14F-4D97-AF65-F5344CB8AC3E}">
        <p14:creationId xmlns:p14="http://schemas.microsoft.com/office/powerpoint/2010/main" val="116847976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04385E-4AE4-8EFA-2E97-B975013B35C9}"/>
            </a:ext>
          </a:extLst>
        </p:cNvPr>
        <p:cNvGrpSpPr/>
        <p:nvPr/>
      </p:nvGrpSpPr>
      <p:grpSpPr>
        <a:xfrm>
          <a:off x="0" y="0"/>
          <a:ext cx="0" cy="0"/>
          <a:chOff x="0" y="0"/>
          <a:chExt cx="0" cy="0"/>
        </a:xfrm>
      </p:grpSpPr>
      <p:sp>
        <p:nvSpPr>
          <p:cNvPr id="4" name="Date Placeholder 3">
            <a:extLst>
              <a:ext uri="{FF2B5EF4-FFF2-40B4-BE49-F238E27FC236}">
                <a16:creationId xmlns:a16="http://schemas.microsoft.com/office/drawing/2014/main" id="{C194B0FC-54CB-38D1-210F-C3D44E442136}"/>
              </a:ext>
            </a:extLst>
          </p:cNvPr>
          <p:cNvSpPr>
            <a:spLocks noGrp="1"/>
          </p:cNvSpPr>
          <p:nvPr>
            <p:ph type="dt" idx="10"/>
          </p:nvPr>
        </p:nvSpPr>
        <p:spPr/>
        <p:txBody>
          <a:bodyPr/>
          <a:lstStyle/>
          <a:p>
            <a:fld id="{58DFFB18-7569-4A46-B4F0-CBF2E643E1E8}" type="datetime1">
              <a:rPr lang="en-US" smtClean="0"/>
              <a:t>3/18/2026</a:t>
            </a:fld>
            <a:endParaRPr lang="en-US"/>
          </a:p>
        </p:txBody>
      </p:sp>
      <p:sp>
        <p:nvSpPr>
          <p:cNvPr id="5" name="Footer Placeholder 4">
            <a:extLst>
              <a:ext uri="{FF2B5EF4-FFF2-40B4-BE49-F238E27FC236}">
                <a16:creationId xmlns:a16="http://schemas.microsoft.com/office/drawing/2014/main" id="{E64AF3B0-D996-10CB-3322-9821BB4B8013}"/>
              </a:ext>
            </a:extLst>
          </p:cNvPr>
          <p:cNvSpPr>
            <a:spLocks noGrp="1"/>
          </p:cNvSpPr>
          <p:nvPr>
            <p:ph type="ftr" idx="11"/>
          </p:nvPr>
        </p:nvSpPr>
        <p:spPr/>
        <p:txBody>
          <a:bodyPr/>
          <a:lstStyle/>
          <a:p>
            <a:r>
              <a:rPr lang="en-US"/>
              <a:t>Business analysis and process management</a:t>
            </a:r>
          </a:p>
        </p:txBody>
      </p:sp>
      <p:sp>
        <p:nvSpPr>
          <p:cNvPr id="2" name="Title 1">
            <a:extLst>
              <a:ext uri="{FF2B5EF4-FFF2-40B4-BE49-F238E27FC236}">
                <a16:creationId xmlns:a16="http://schemas.microsoft.com/office/drawing/2014/main" id="{F215A022-1B72-F7F8-02DA-3773F05496C3}"/>
              </a:ext>
            </a:extLst>
          </p:cNvPr>
          <p:cNvSpPr>
            <a:spLocks noGrp="1"/>
          </p:cNvSpPr>
          <p:nvPr>
            <p:ph type="title"/>
          </p:nvPr>
        </p:nvSpPr>
        <p:spPr>
          <a:xfrm>
            <a:off x="702644" y="185738"/>
            <a:ext cx="11005801" cy="414120"/>
          </a:xfrm>
        </p:spPr>
        <p:txBody>
          <a:bodyPr/>
          <a:lstStyle/>
          <a:p>
            <a:r>
              <a:rPr lang="mn-MN" dirty="0"/>
              <a:t>Бизнесийн шинжилгээний ажлын цар хүрээ</a:t>
            </a:r>
            <a:endParaRPr lang="en-US" dirty="0"/>
          </a:p>
        </p:txBody>
      </p:sp>
      <p:sp>
        <p:nvSpPr>
          <p:cNvPr id="6" name="Slide Number Placeholder 5">
            <a:extLst>
              <a:ext uri="{FF2B5EF4-FFF2-40B4-BE49-F238E27FC236}">
                <a16:creationId xmlns:a16="http://schemas.microsoft.com/office/drawing/2014/main" id="{4C415D9E-8E5F-9697-EDFE-60CFAECF4997}"/>
              </a:ext>
            </a:extLst>
          </p:cNvPr>
          <p:cNvSpPr>
            <a:spLocks noGrp="1"/>
          </p:cNvSpPr>
          <p:nvPr>
            <p:ph type="sldNum" idx="12"/>
          </p:nvPr>
        </p:nvSpPr>
        <p:spPr/>
        <p:txBody>
          <a:bodyPr/>
          <a:lstStyle/>
          <a:p>
            <a:fld id="{611322DE-3F9E-4261-BC4C-C8DBA52F4786}" type="slidenum">
              <a:rPr lang="en-US" smtClean="0"/>
              <a:t>17</a:t>
            </a:fld>
            <a:endParaRPr lang="en-US"/>
          </a:p>
        </p:txBody>
      </p:sp>
      <p:sp>
        <p:nvSpPr>
          <p:cNvPr id="7" name="TextBox 6">
            <a:extLst>
              <a:ext uri="{FF2B5EF4-FFF2-40B4-BE49-F238E27FC236}">
                <a16:creationId xmlns:a16="http://schemas.microsoft.com/office/drawing/2014/main" id="{2966F769-71B1-E13A-BC85-CA4B15064426}"/>
              </a:ext>
            </a:extLst>
          </p:cNvPr>
          <p:cNvSpPr txBox="1"/>
          <p:nvPr/>
        </p:nvSpPr>
        <p:spPr>
          <a:xfrm>
            <a:off x="601133" y="1023434"/>
            <a:ext cx="10456334" cy="1015663"/>
          </a:xfrm>
          <a:prstGeom prst="rect">
            <a:avLst/>
          </a:prstGeom>
          <a:solidFill>
            <a:schemeClr val="accent5">
              <a:lumMod val="20000"/>
              <a:lumOff val="80000"/>
            </a:schemeClr>
          </a:solidFill>
        </p:spPr>
        <p:txBody>
          <a:bodyPr wrap="square">
            <a:spAutoFit/>
          </a:bodyPr>
          <a:lstStyle/>
          <a:p>
            <a:r>
              <a:rPr lang="mn-MN" sz="2000" dirty="0">
                <a:latin typeface="Arial" panose="020B0604020202020204" pitchFamily="34" charset="0"/>
                <a:ea typeface="Times New Roman" panose="02020603050405020304" pitchFamily="18" charset="0"/>
                <a:cs typeface="Times New Roman" panose="02020603050405020304" pitchFamily="18" charset="0"/>
              </a:rPr>
              <a:t>Би</a:t>
            </a:r>
            <a:r>
              <a:rPr lang="mn-MN" sz="2000" dirty="0">
                <a:effectLst/>
                <a:latin typeface="Arial" panose="020B0604020202020204" pitchFamily="34" charset="0"/>
                <a:ea typeface="Times New Roman" panose="02020603050405020304" pitchFamily="18" charset="0"/>
                <a:cs typeface="Times New Roman" panose="02020603050405020304" pitchFamily="18" charset="0"/>
              </a:rPr>
              <a:t>знес шинжилгээ - Стратеги болон мэдээллийн технологи хоёрын дунд оршдог "гүүр" юм. Стратегийг бодит ажил болгохын тулд байгууллагын үйл ажиллагаа, процессыг хэрхэн зохион байгуулахад гол анхааралд хандуулдаг</a:t>
            </a:r>
            <a:endParaRPr lang="en-US" sz="2000" dirty="0"/>
          </a:p>
        </p:txBody>
      </p:sp>
      <p:graphicFrame>
        <p:nvGraphicFramePr>
          <p:cNvPr id="8" name="Table 7">
            <a:extLst>
              <a:ext uri="{FF2B5EF4-FFF2-40B4-BE49-F238E27FC236}">
                <a16:creationId xmlns:a16="http://schemas.microsoft.com/office/drawing/2014/main" id="{3B83D150-81FF-8EFB-CFDD-12BD6E53C782}"/>
              </a:ext>
            </a:extLst>
          </p:cNvPr>
          <p:cNvGraphicFramePr>
            <a:graphicFrameLocks noGrp="1"/>
          </p:cNvGraphicFramePr>
          <p:nvPr>
            <p:extLst>
              <p:ext uri="{D42A27DB-BD31-4B8C-83A1-F6EECF244321}">
                <p14:modId xmlns:p14="http://schemas.microsoft.com/office/powerpoint/2010/main" val="219530649"/>
              </p:ext>
            </p:extLst>
          </p:nvPr>
        </p:nvGraphicFramePr>
        <p:xfrm>
          <a:off x="601133" y="2169406"/>
          <a:ext cx="10456334" cy="4052316"/>
        </p:xfrm>
        <a:graphic>
          <a:graphicData uri="http://schemas.openxmlformats.org/drawingml/2006/table">
            <a:tbl>
              <a:tblPr firstRow="1" firstCol="1" bandRow="1">
                <a:tableStyleId>{5C22544A-7EE6-4342-B048-85BDC9FD1C3A}</a:tableStyleId>
              </a:tblPr>
              <a:tblGrid>
                <a:gridCol w="2309340">
                  <a:extLst>
                    <a:ext uri="{9D8B030D-6E8A-4147-A177-3AD203B41FA5}">
                      <a16:colId xmlns:a16="http://schemas.microsoft.com/office/drawing/2014/main" val="146120102"/>
                    </a:ext>
                  </a:extLst>
                </a:gridCol>
                <a:gridCol w="8146994">
                  <a:extLst>
                    <a:ext uri="{9D8B030D-6E8A-4147-A177-3AD203B41FA5}">
                      <a16:colId xmlns:a16="http://schemas.microsoft.com/office/drawing/2014/main" val="4035559171"/>
                    </a:ext>
                  </a:extLst>
                </a:gridCol>
              </a:tblGrid>
              <a:tr h="3427061">
                <a:tc>
                  <a:txBody>
                    <a:bodyPr/>
                    <a:lstStyle/>
                    <a:p>
                      <a:pPr>
                        <a:buNone/>
                      </a:pPr>
                      <a:endParaRPr lang="en-US" sz="1000" dirty="0">
                        <a:solidFill>
                          <a:schemeClr val="accent1">
                            <a:lumMod val="50000"/>
                          </a:schemeClr>
                        </a:solidFill>
                        <a:effectLst/>
                        <a:latin typeface="Aptos" panose="020B0004020202020204" pitchFamily="34" charset="0"/>
                      </a:endParaRPr>
                    </a:p>
                  </a:txBody>
                  <a:tcPr marL="68580" marR="68580" marT="0" marB="0">
                    <a:noFill/>
                  </a:tcPr>
                </a:tc>
                <a:tc>
                  <a:txBody>
                    <a:bodyPr/>
                    <a:lstStyle/>
                    <a:p>
                      <a:pPr marL="0" marR="0">
                        <a:lnSpc>
                          <a:spcPct val="107000"/>
                        </a:lnSpc>
                        <a:spcBef>
                          <a:spcPts val="500"/>
                        </a:spcBef>
                        <a:spcAft>
                          <a:spcPts val="1000"/>
                        </a:spcAft>
                        <a:buNone/>
                      </a:pPr>
                      <a:r>
                        <a:rPr lang="en-US" sz="2000" dirty="0" err="1">
                          <a:solidFill>
                            <a:schemeClr val="accent1">
                              <a:lumMod val="50000"/>
                            </a:schemeClr>
                          </a:solidFill>
                          <a:effectLst/>
                        </a:rPr>
                        <a:t>McDONALD'S</a:t>
                      </a:r>
                      <a:r>
                        <a:rPr lang="en-US" sz="2000" dirty="0">
                          <a:solidFill>
                            <a:schemeClr val="accent1">
                              <a:lumMod val="50000"/>
                            </a:schemeClr>
                          </a:solidFill>
                          <a:effectLst/>
                        </a:rPr>
                        <a:t>-</a:t>
                      </a:r>
                      <a:r>
                        <a:rPr lang="mn-MN" sz="2000" dirty="0">
                          <a:solidFill>
                            <a:schemeClr val="accent1">
                              <a:lumMod val="50000"/>
                            </a:schemeClr>
                          </a:solidFill>
                          <a:effectLst/>
                        </a:rPr>
                        <a:t>ийн "Өөртөө үйлчлэх киоск"</a:t>
                      </a:r>
                    </a:p>
                    <a:p>
                      <a:pPr marL="0" marR="0" indent="0">
                        <a:lnSpc>
                          <a:spcPct val="100000"/>
                        </a:lnSpc>
                        <a:spcBef>
                          <a:spcPts val="0"/>
                        </a:spcBef>
                        <a:spcAft>
                          <a:spcPts val="0"/>
                        </a:spcAft>
                        <a:buFont typeface="Arial" panose="020B0604020202020204" pitchFamily="34" charset="0"/>
                        <a:buNone/>
                      </a:pPr>
                      <a:r>
                        <a:rPr lang="mn-MN" sz="2000" b="0" dirty="0">
                          <a:solidFill>
                            <a:schemeClr val="accent1">
                              <a:lumMod val="50000"/>
                            </a:schemeClr>
                          </a:solidFill>
                          <a:effectLst/>
                        </a:rPr>
                        <a:t>Дараалал ихсэж, кассчин захиалга авахдаа алдаа гаргах, үйлчлүүлэгчид бухимдах.</a:t>
                      </a:r>
                    </a:p>
                    <a:p>
                      <a:pPr marL="285750" marR="0" indent="-285750">
                        <a:lnSpc>
                          <a:spcPct val="100000"/>
                        </a:lnSpc>
                        <a:spcBef>
                          <a:spcPts val="0"/>
                        </a:spcBef>
                        <a:spcAft>
                          <a:spcPts val="0"/>
                        </a:spcAft>
                        <a:buFont typeface="Arial" panose="020B0604020202020204" pitchFamily="34" charset="0"/>
                        <a:buChar char="•"/>
                      </a:pPr>
                      <a:r>
                        <a:rPr lang="mn-MN" sz="2000" b="0" dirty="0">
                          <a:solidFill>
                            <a:schemeClr val="accent1">
                              <a:lumMod val="50000"/>
                            </a:schemeClr>
                          </a:solidFill>
                          <a:effectLst/>
                        </a:rPr>
                        <a:t>Бизнес шинжилгээ: Зөвхөн дэлгэц тавих нь шийдэл биш байв.</a:t>
                      </a:r>
                    </a:p>
                    <a:p>
                      <a:pPr marL="285750" marR="0" indent="-285750">
                        <a:lnSpc>
                          <a:spcPct val="100000"/>
                        </a:lnSpc>
                        <a:spcBef>
                          <a:spcPts val="0"/>
                        </a:spcBef>
                        <a:spcAft>
                          <a:spcPts val="0"/>
                        </a:spcAft>
                        <a:buFont typeface="Arial" panose="020B0604020202020204" pitchFamily="34" charset="0"/>
                        <a:buChar char="•"/>
                      </a:pPr>
                      <a:r>
                        <a:rPr lang="mn-MN" sz="2000" b="0" dirty="0">
                          <a:solidFill>
                            <a:schemeClr val="accent1">
                              <a:lumMod val="50000"/>
                            </a:schemeClr>
                          </a:solidFill>
                          <a:effectLst/>
                        </a:rPr>
                        <a:t>Процесс: Гал тогооны ажилтнууд захиалгыг цаасаар биш, дэлгэцээр хардаг болох.</a:t>
                      </a:r>
                    </a:p>
                    <a:p>
                      <a:pPr marL="285750" marR="0" indent="-285750">
                        <a:lnSpc>
                          <a:spcPct val="100000"/>
                        </a:lnSpc>
                        <a:spcBef>
                          <a:spcPts val="0"/>
                        </a:spcBef>
                        <a:spcAft>
                          <a:spcPts val="0"/>
                        </a:spcAft>
                        <a:buFont typeface="Arial" panose="020B0604020202020204" pitchFamily="34" charset="0"/>
                        <a:buChar char="•"/>
                      </a:pPr>
                      <a:r>
                        <a:rPr lang="mn-MN" sz="2000" b="0" dirty="0">
                          <a:solidFill>
                            <a:schemeClr val="accent1">
                              <a:lumMod val="50000"/>
                            </a:schemeClr>
                          </a:solidFill>
                          <a:effectLst/>
                        </a:rPr>
                        <a:t>Хүмүүс: Кассчдын тоог цөөлж, оронд нь "Үйлчилгээний туслах" буюу зааланд явж хүмүүст тусалдаг шинэ ажлын байр (</a:t>
                      </a:r>
                      <a:r>
                        <a:rPr lang="en-US" sz="2000" b="0" dirty="0">
                          <a:solidFill>
                            <a:schemeClr val="accent1">
                              <a:lumMod val="50000"/>
                            </a:schemeClr>
                          </a:solidFill>
                          <a:effectLst/>
                        </a:rPr>
                        <a:t>Role) </a:t>
                      </a:r>
                      <a:r>
                        <a:rPr lang="mn-MN" sz="2000" b="0" dirty="0">
                          <a:solidFill>
                            <a:schemeClr val="accent1">
                              <a:lumMod val="50000"/>
                            </a:schemeClr>
                          </a:solidFill>
                          <a:effectLst/>
                        </a:rPr>
                        <a:t>бий болгох.</a:t>
                      </a:r>
                    </a:p>
                    <a:p>
                      <a:pPr marL="285750" marR="0" indent="-285750">
                        <a:lnSpc>
                          <a:spcPct val="100000"/>
                        </a:lnSpc>
                        <a:spcBef>
                          <a:spcPts val="0"/>
                        </a:spcBef>
                        <a:spcAft>
                          <a:spcPts val="0"/>
                        </a:spcAft>
                        <a:buFont typeface="Arial" panose="020B0604020202020204" pitchFamily="34" charset="0"/>
                        <a:buChar char="•"/>
                      </a:pPr>
                      <a:r>
                        <a:rPr lang="mn-MN" sz="2000" b="0" dirty="0">
                          <a:solidFill>
                            <a:schemeClr val="accent1">
                              <a:lumMod val="50000"/>
                            </a:schemeClr>
                          </a:solidFill>
                          <a:effectLst/>
                        </a:rPr>
                        <a:t>Үр дүн: Процесс бүхэлдээ өөрчлөгдөж, хурд болон нарийвчлал сайжирсан. Энэ бол мэдээллийн технологийн төсөл гэхээсээ </a:t>
                      </a:r>
                      <a:r>
                        <a:rPr lang="mn-MN" sz="1600" b="0" dirty="0">
                          <a:solidFill>
                            <a:schemeClr val="accent1">
                              <a:lumMod val="50000"/>
                            </a:schemeClr>
                          </a:solidFill>
                          <a:effectLst/>
                        </a:rPr>
                        <a:t>илүү процессын өөрчлөлт юм.</a:t>
                      </a:r>
                    </a:p>
                    <a:p>
                      <a:pPr marL="342900" marR="0" lvl="0" indent="-342900">
                        <a:lnSpc>
                          <a:spcPct val="100000"/>
                        </a:lnSpc>
                        <a:spcBef>
                          <a:spcPts val="500"/>
                        </a:spcBef>
                        <a:spcAft>
                          <a:spcPts val="1000"/>
                        </a:spcAft>
                        <a:buSzPts val="1000"/>
                        <a:buFont typeface="Symbol" panose="05050102010706020507" pitchFamily="18" charset="2"/>
                        <a:buChar char=""/>
                        <a:tabLst>
                          <a:tab pos="228600" algn="l"/>
                        </a:tabLst>
                      </a:pPr>
                      <a:r>
                        <a:rPr lang="en-US" sz="1600" b="0" dirty="0">
                          <a:solidFill>
                            <a:schemeClr val="accent1">
                              <a:lumMod val="50000"/>
                            </a:schemeClr>
                          </a:solidFill>
                          <a:effectLst/>
                        </a:rPr>
                        <a:t>.</a:t>
                      </a:r>
                      <a:endParaRPr lang="en-US" sz="1600" b="0" dirty="0">
                        <a:solidFill>
                          <a:schemeClr val="accent1">
                            <a:lumMod val="50000"/>
                          </a:schemeClr>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oFill/>
                  </a:tcPr>
                </a:tc>
                <a:extLst>
                  <a:ext uri="{0D108BD9-81ED-4DB2-BD59-A6C34878D82A}">
                    <a16:rowId xmlns:a16="http://schemas.microsoft.com/office/drawing/2014/main" val="2005073487"/>
                  </a:ext>
                </a:extLst>
              </a:tr>
            </a:tbl>
          </a:graphicData>
        </a:graphic>
      </p:graphicFrame>
      <p:pic>
        <p:nvPicPr>
          <p:cNvPr id="3" name="Picture 2" descr="McDonald's logo Template | PosterMyWall">
            <a:extLst>
              <a:ext uri="{FF2B5EF4-FFF2-40B4-BE49-F238E27FC236}">
                <a16:creationId xmlns:a16="http://schemas.microsoft.com/office/drawing/2014/main" id="{5939CBE6-7F32-6B97-1B56-77ABAFC53C02}"/>
              </a:ext>
            </a:extLst>
          </p:cNvPr>
          <p:cNvPicPr>
            <a:picLocks noChangeAspect="1"/>
          </p:cNvPicPr>
          <p:nvPr/>
        </p:nvPicPr>
        <p:blipFill>
          <a:blip r:embed="rId3" cstate="print">
            <a:extLst>
              <a:ext uri="{BEBA8EAE-BF5A-486C-A8C5-ECC9F3942E4B}">
                <a14:imgProps xmlns:a14="http://schemas.microsoft.com/office/drawing/2010/main">
                  <a14:imgLayer r:embed="rId4">
                    <a14:imgEffect>
                      <a14:backgroundRemoval t="10000" b="90000" l="10000" r="90000">
                        <a14:foregroundMark x1="17391" y1="75797" x2="17391" y2="75797"/>
                        <a14:foregroundMark x1="27536" y1="75652" x2="27536" y2="75652"/>
                        <a14:foregroundMark x1="34203" y1="76957" x2="34203" y2="76957"/>
                        <a14:foregroundMark x1="45942" y1="77681" x2="45942" y2="77681"/>
                        <a14:foregroundMark x1="51304" y1="76087" x2="51304" y2="76087"/>
                        <a14:foregroundMark x1="58116" y1="77971" x2="58116" y2="77971"/>
                        <a14:foregroundMark x1="66377" y1="74638" x2="66377" y2="74638"/>
                        <a14:foregroundMark x1="71594" y1="77391" x2="71594" y2="77391"/>
                        <a14:foregroundMark x1="79855" y1="73623" x2="79855" y2="73623"/>
                        <a14:foregroundMark x1="75652" y1="72319" x2="75652" y2="72319"/>
                        <a14:backgroundMark x1="60000" y1="76522" x2="60000" y2="76522"/>
                      </a14:backgroundRemoval>
                    </a14:imgEffect>
                  </a14:imgLayer>
                </a14:imgProps>
              </a:ext>
              <a:ext uri="{28A0092B-C50C-407E-A947-70E740481C1C}">
                <a14:useLocalDpi xmlns:a14="http://schemas.microsoft.com/office/drawing/2010/main" val="0"/>
              </a:ext>
            </a:extLst>
          </a:blip>
          <a:srcRect/>
          <a:stretch>
            <a:fillRect/>
          </a:stretch>
        </p:blipFill>
        <p:spPr bwMode="auto">
          <a:xfrm>
            <a:off x="601132" y="2394161"/>
            <a:ext cx="2516505" cy="2516505"/>
          </a:xfrm>
          <a:prstGeom prst="rect">
            <a:avLst/>
          </a:prstGeom>
          <a:noFill/>
          <a:ln>
            <a:noFill/>
          </a:ln>
        </p:spPr>
      </p:pic>
      <p:sp>
        <p:nvSpPr>
          <p:cNvPr id="9" name="TextBox 8">
            <a:extLst>
              <a:ext uri="{FF2B5EF4-FFF2-40B4-BE49-F238E27FC236}">
                <a16:creationId xmlns:a16="http://schemas.microsoft.com/office/drawing/2014/main" id="{F5FFA52F-DB4D-E774-3B5B-47A34FE3DF8B}"/>
              </a:ext>
            </a:extLst>
          </p:cNvPr>
          <p:cNvSpPr txBox="1"/>
          <p:nvPr/>
        </p:nvSpPr>
        <p:spPr>
          <a:xfrm>
            <a:off x="427839" y="4602889"/>
            <a:ext cx="2788640" cy="307777"/>
          </a:xfrm>
          <a:prstGeom prst="rect">
            <a:avLst/>
          </a:prstGeom>
          <a:noFill/>
        </p:spPr>
        <p:txBody>
          <a:bodyPr wrap="square" rtlCol="0">
            <a:spAutoFit/>
          </a:bodyPr>
          <a:lstStyle/>
          <a:p>
            <a:pPr algn="r"/>
            <a:r>
              <a:rPr lang="en-US" i="1" u="sng" dirty="0">
                <a:solidFill>
                  <a:srgbClr val="0066B3"/>
                </a:solidFill>
              </a:rPr>
              <a:t>Source: www.postermywall.com/</a:t>
            </a:r>
          </a:p>
        </p:txBody>
      </p:sp>
    </p:spTree>
    <p:extLst>
      <p:ext uri="{BB962C8B-B14F-4D97-AF65-F5344CB8AC3E}">
        <p14:creationId xmlns:p14="http://schemas.microsoft.com/office/powerpoint/2010/main" val="118196514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38B61E-1B2E-D233-D0A6-B5471D17EF6C}"/>
            </a:ext>
          </a:extLst>
        </p:cNvPr>
        <p:cNvGrpSpPr/>
        <p:nvPr/>
      </p:nvGrpSpPr>
      <p:grpSpPr>
        <a:xfrm>
          <a:off x="0" y="0"/>
          <a:ext cx="0" cy="0"/>
          <a:chOff x="0" y="0"/>
          <a:chExt cx="0" cy="0"/>
        </a:xfrm>
      </p:grpSpPr>
      <p:sp>
        <p:nvSpPr>
          <p:cNvPr id="4" name="Date Placeholder 3">
            <a:extLst>
              <a:ext uri="{FF2B5EF4-FFF2-40B4-BE49-F238E27FC236}">
                <a16:creationId xmlns:a16="http://schemas.microsoft.com/office/drawing/2014/main" id="{322C4D10-A827-22C4-1DBC-C01EDC9A85B8}"/>
              </a:ext>
            </a:extLst>
          </p:cNvPr>
          <p:cNvSpPr>
            <a:spLocks noGrp="1"/>
          </p:cNvSpPr>
          <p:nvPr>
            <p:ph type="dt" idx="10"/>
          </p:nvPr>
        </p:nvSpPr>
        <p:spPr/>
        <p:txBody>
          <a:bodyPr/>
          <a:lstStyle/>
          <a:p>
            <a:fld id="{58DFFB18-7569-4A46-B4F0-CBF2E643E1E8}" type="datetime1">
              <a:rPr lang="en-US" smtClean="0"/>
              <a:t>3/18/2026</a:t>
            </a:fld>
            <a:endParaRPr lang="en-US"/>
          </a:p>
        </p:txBody>
      </p:sp>
      <p:sp>
        <p:nvSpPr>
          <p:cNvPr id="5" name="Footer Placeholder 4">
            <a:extLst>
              <a:ext uri="{FF2B5EF4-FFF2-40B4-BE49-F238E27FC236}">
                <a16:creationId xmlns:a16="http://schemas.microsoft.com/office/drawing/2014/main" id="{0C377865-D142-8898-CFA4-524371C35BEB}"/>
              </a:ext>
            </a:extLst>
          </p:cNvPr>
          <p:cNvSpPr>
            <a:spLocks noGrp="1"/>
          </p:cNvSpPr>
          <p:nvPr>
            <p:ph type="ftr" idx="11"/>
          </p:nvPr>
        </p:nvSpPr>
        <p:spPr/>
        <p:txBody>
          <a:bodyPr/>
          <a:lstStyle/>
          <a:p>
            <a:r>
              <a:rPr lang="en-US"/>
              <a:t>Business analysis and process management</a:t>
            </a:r>
          </a:p>
        </p:txBody>
      </p:sp>
      <p:sp>
        <p:nvSpPr>
          <p:cNvPr id="2" name="Title 1">
            <a:extLst>
              <a:ext uri="{FF2B5EF4-FFF2-40B4-BE49-F238E27FC236}">
                <a16:creationId xmlns:a16="http://schemas.microsoft.com/office/drawing/2014/main" id="{79D5E0A1-A42E-2193-B851-21CB7EFE0E09}"/>
              </a:ext>
            </a:extLst>
          </p:cNvPr>
          <p:cNvSpPr>
            <a:spLocks noGrp="1"/>
          </p:cNvSpPr>
          <p:nvPr>
            <p:ph type="title"/>
          </p:nvPr>
        </p:nvSpPr>
        <p:spPr>
          <a:xfrm>
            <a:off x="702644" y="185738"/>
            <a:ext cx="11005801" cy="414120"/>
          </a:xfrm>
        </p:spPr>
        <p:txBody>
          <a:bodyPr/>
          <a:lstStyle/>
          <a:p>
            <a:r>
              <a:rPr lang="mn-MN" dirty="0"/>
              <a:t>Бизнесийн шинжилгээний ажлын цар хүрээ</a:t>
            </a:r>
            <a:endParaRPr lang="en-US" dirty="0"/>
          </a:p>
        </p:txBody>
      </p:sp>
      <p:sp>
        <p:nvSpPr>
          <p:cNvPr id="6" name="Slide Number Placeholder 5">
            <a:extLst>
              <a:ext uri="{FF2B5EF4-FFF2-40B4-BE49-F238E27FC236}">
                <a16:creationId xmlns:a16="http://schemas.microsoft.com/office/drawing/2014/main" id="{282815D1-D7EE-B198-7925-742539C0172D}"/>
              </a:ext>
            </a:extLst>
          </p:cNvPr>
          <p:cNvSpPr>
            <a:spLocks noGrp="1"/>
          </p:cNvSpPr>
          <p:nvPr>
            <p:ph type="sldNum" idx="12"/>
          </p:nvPr>
        </p:nvSpPr>
        <p:spPr/>
        <p:txBody>
          <a:bodyPr/>
          <a:lstStyle/>
          <a:p>
            <a:fld id="{611322DE-3F9E-4261-BC4C-C8DBA52F4786}" type="slidenum">
              <a:rPr lang="en-US" smtClean="0"/>
              <a:t>18</a:t>
            </a:fld>
            <a:endParaRPr lang="en-US"/>
          </a:p>
        </p:txBody>
      </p:sp>
      <p:sp>
        <p:nvSpPr>
          <p:cNvPr id="7" name="TextBox 6">
            <a:extLst>
              <a:ext uri="{FF2B5EF4-FFF2-40B4-BE49-F238E27FC236}">
                <a16:creationId xmlns:a16="http://schemas.microsoft.com/office/drawing/2014/main" id="{3C593FE6-8B8A-BB6B-65BD-95505AA49A53}"/>
              </a:ext>
            </a:extLst>
          </p:cNvPr>
          <p:cNvSpPr txBox="1"/>
          <p:nvPr/>
        </p:nvSpPr>
        <p:spPr>
          <a:xfrm>
            <a:off x="601133" y="1023434"/>
            <a:ext cx="10456334" cy="1015663"/>
          </a:xfrm>
          <a:prstGeom prst="rect">
            <a:avLst/>
          </a:prstGeom>
          <a:solidFill>
            <a:schemeClr val="accent5">
              <a:lumMod val="20000"/>
              <a:lumOff val="80000"/>
            </a:schemeClr>
          </a:solidFill>
        </p:spPr>
        <p:txBody>
          <a:bodyPr wrap="square">
            <a:spAutoFit/>
          </a:bodyPr>
          <a:lstStyle/>
          <a:p>
            <a:r>
              <a:rPr lang="mn-MN" sz="2000" dirty="0">
                <a:effectLst/>
                <a:latin typeface="Arial" panose="020B0604020202020204" pitchFamily="34" charset="0"/>
                <a:ea typeface="Times New Roman" panose="02020603050405020304" pitchFamily="18" charset="0"/>
                <a:cs typeface="Times New Roman" panose="02020603050405020304" pitchFamily="18" charset="0"/>
              </a:rPr>
              <a:t>Мэдээллийн технологийн системийн шинжилгээ нь стратеги тодорхой болж, процесс шинэчлэгдсэний дараа тухайн процессыг автоматжуулах програм хангамжийн нарийн шаардлагыг тодорхойлдог түвшин</a:t>
            </a:r>
            <a:r>
              <a:rPr lang="en-US" sz="2000" b="1" dirty="0">
                <a:effectLst/>
                <a:latin typeface="Arial" panose="020B0604020202020204" pitchFamily="34" charset="0"/>
                <a:ea typeface="Times New Roman" panose="02020603050405020304" pitchFamily="18" charset="0"/>
              </a:rPr>
              <a:t>.</a:t>
            </a:r>
            <a:endParaRPr lang="en-US" sz="2000" dirty="0"/>
          </a:p>
        </p:txBody>
      </p:sp>
      <p:graphicFrame>
        <p:nvGraphicFramePr>
          <p:cNvPr id="8" name="Table 7">
            <a:extLst>
              <a:ext uri="{FF2B5EF4-FFF2-40B4-BE49-F238E27FC236}">
                <a16:creationId xmlns:a16="http://schemas.microsoft.com/office/drawing/2014/main" id="{639A3424-0B29-7F31-7CAA-F95358DA7283}"/>
              </a:ext>
            </a:extLst>
          </p:cNvPr>
          <p:cNvGraphicFramePr>
            <a:graphicFrameLocks noGrp="1"/>
          </p:cNvGraphicFramePr>
          <p:nvPr>
            <p:extLst>
              <p:ext uri="{D42A27DB-BD31-4B8C-83A1-F6EECF244321}">
                <p14:modId xmlns:p14="http://schemas.microsoft.com/office/powerpoint/2010/main" val="1875127254"/>
              </p:ext>
            </p:extLst>
          </p:nvPr>
        </p:nvGraphicFramePr>
        <p:xfrm>
          <a:off x="601133" y="2169406"/>
          <a:ext cx="10456334" cy="3427061"/>
        </p:xfrm>
        <a:graphic>
          <a:graphicData uri="http://schemas.openxmlformats.org/drawingml/2006/table">
            <a:tbl>
              <a:tblPr firstRow="1" firstCol="1" bandRow="1">
                <a:tableStyleId>{5C22544A-7EE6-4342-B048-85BDC9FD1C3A}</a:tableStyleId>
              </a:tblPr>
              <a:tblGrid>
                <a:gridCol w="2309340">
                  <a:extLst>
                    <a:ext uri="{9D8B030D-6E8A-4147-A177-3AD203B41FA5}">
                      <a16:colId xmlns:a16="http://schemas.microsoft.com/office/drawing/2014/main" val="146120102"/>
                    </a:ext>
                  </a:extLst>
                </a:gridCol>
                <a:gridCol w="8146994">
                  <a:extLst>
                    <a:ext uri="{9D8B030D-6E8A-4147-A177-3AD203B41FA5}">
                      <a16:colId xmlns:a16="http://schemas.microsoft.com/office/drawing/2014/main" val="4035559171"/>
                    </a:ext>
                  </a:extLst>
                </a:gridCol>
              </a:tblGrid>
              <a:tr h="3427061">
                <a:tc>
                  <a:txBody>
                    <a:bodyPr/>
                    <a:lstStyle/>
                    <a:p>
                      <a:pPr>
                        <a:buNone/>
                      </a:pPr>
                      <a:endParaRPr lang="en-US" sz="1000" dirty="0">
                        <a:solidFill>
                          <a:schemeClr val="accent1">
                            <a:lumMod val="50000"/>
                          </a:schemeClr>
                        </a:solidFill>
                        <a:effectLst/>
                        <a:latin typeface="Aptos" panose="020B0004020202020204" pitchFamily="34" charset="0"/>
                      </a:endParaRPr>
                    </a:p>
                  </a:txBody>
                  <a:tcPr marL="68580" marR="68580" marT="0" marB="0">
                    <a:noFill/>
                  </a:tcPr>
                </a:tc>
                <a:tc>
                  <a:txBody>
                    <a:bodyPr/>
                    <a:lstStyle/>
                    <a:p>
                      <a:pPr marL="0" marR="0" lvl="0" indent="0">
                        <a:lnSpc>
                          <a:spcPct val="107000"/>
                        </a:lnSpc>
                        <a:spcBef>
                          <a:spcPts val="500"/>
                        </a:spcBef>
                        <a:spcAft>
                          <a:spcPts val="1000"/>
                        </a:spcAft>
                        <a:buSzPts val="1000"/>
                        <a:buFont typeface="Symbol" panose="05050102010706020507" pitchFamily="18" charset="2"/>
                        <a:buNone/>
                        <a:tabLst>
                          <a:tab pos="228600" algn="l"/>
                        </a:tabLst>
                      </a:pPr>
                      <a:r>
                        <a:rPr lang="en-US" sz="2000" b="1" dirty="0">
                          <a:solidFill>
                            <a:schemeClr val="accent1">
                              <a:lumMod val="50000"/>
                            </a:schemeClr>
                          </a:solidFill>
                          <a:effectLst/>
                        </a:rPr>
                        <a:t>UBER </a:t>
                      </a:r>
                      <a:r>
                        <a:rPr lang="mn-MN" sz="2000" b="1" dirty="0">
                          <a:solidFill>
                            <a:schemeClr val="accent1">
                              <a:lumMod val="50000"/>
                            </a:schemeClr>
                          </a:solidFill>
                          <a:effectLst/>
                        </a:rPr>
                        <a:t>аппликейш: </a:t>
                      </a:r>
                      <a:r>
                        <a:rPr lang="mn-MN" sz="1800" b="0" dirty="0">
                          <a:solidFill>
                            <a:schemeClr val="accent1">
                              <a:lumMod val="50000"/>
                            </a:schemeClr>
                          </a:solidFill>
                          <a:effectLst/>
                        </a:rPr>
                        <a:t>"Жолооч дуудах" процессыг систем болгох.</a:t>
                      </a:r>
                    </a:p>
                    <a:p>
                      <a:pPr marL="0" marR="0" lvl="0" indent="0">
                        <a:lnSpc>
                          <a:spcPct val="107000"/>
                        </a:lnSpc>
                        <a:spcBef>
                          <a:spcPts val="500"/>
                        </a:spcBef>
                        <a:spcAft>
                          <a:spcPts val="1000"/>
                        </a:spcAft>
                        <a:buSzPts val="1000"/>
                        <a:buFont typeface="Symbol" panose="05050102010706020507" pitchFamily="18" charset="2"/>
                        <a:buNone/>
                        <a:tabLst>
                          <a:tab pos="228600" algn="l"/>
                        </a:tabLst>
                      </a:pPr>
                      <a:r>
                        <a:rPr lang="mn-MN" sz="1800" b="0" dirty="0">
                          <a:solidFill>
                            <a:schemeClr val="accent1">
                              <a:lumMod val="50000"/>
                            </a:schemeClr>
                          </a:solidFill>
                          <a:effectLst/>
                        </a:rPr>
                        <a:t>Системийн шинжилгээ:</a:t>
                      </a:r>
                    </a:p>
                    <a:p>
                      <a:pPr marL="285750" marR="0" lvl="2" indent="-285750">
                        <a:lnSpc>
                          <a:spcPct val="107000"/>
                        </a:lnSpc>
                        <a:spcBef>
                          <a:spcPts val="0"/>
                        </a:spcBef>
                        <a:spcAft>
                          <a:spcPts val="0"/>
                        </a:spcAft>
                        <a:buSzPts val="1000"/>
                        <a:buFont typeface="Arial" panose="020B0604020202020204" pitchFamily="34" charset="0"/>
                        <a:buChar char="•"/>
                        <a:tabLst>
                          <a:tab pos="228600" algn="l"/>
                        </a:tabLst>
                      </a:pPr>
                      <a:r>
                        <a:rPr lang="mn-MN" sz="1800" b="0" i="0" dirty="0">
                          <a:solidFill>
                            <a:schemeClr val="accent1">
                              <a:lumMod val="50000"/>
                            </a:schemeClr>
                          </a:solidFill>
                          <a:effectLst/>
                        </a:rPr>
                        <a:t>Функц: </a:t>
                      </a:r>
                      <a:r>
                        <a:rPr lang="en-US" sz="1800" b="0" i="0" dirty="0">
                          <a:solidFill>
                            <a:schemeClr val="accent1">
                              <a:lumMod val="50000"/>
                            </a:schemeClr>
                          </a:solidFill>
                          <a:effectLst/>
                        </a:rPr>
                        <a:t>GPS-</a:t>
                      </a:r>
                      <a:r>
                        <a:rPr lang="mn-MN" sz="1800" b="0" i="0" dirty="0">
                          <a:solidFill>
                            <a:schemeClr val="accent1">
                              <a:lumMod val="50000"/>
                            </a:schemeClr>
                          </a:solidFill>
                          <a:effectLst/>
                        </a:rPr>
                        <a:t>ээр байршил тогтоох алгоритм, үнэ бодох логик (</a:t>
                      </a:r>
                      <a:r>
                        <a:rPr lang="en-US" sz="1800" b="0" i="0" dirty="0">
                          <a:solidFill>
                            <a:schemeClr val="accent1">
                              <a:lumMod val="50000"/>
                            </a:schemeClr>
                          </a:solidFill>
                          <a:effectLst/>
                        </a:rPr>
                        <a:t>Surge pricing logic).</a:t>
                      </a:r>
                    </a:p>
                    <a:p>
                      <a:pPr marL="285750" marR="0" lvl="2" indent="-285750">
                        <a:lnSpc>
                          <a:spcPct val="107000"/>
                        </a:lnSpc>
                        <a:spcBef>
                          <a:spcPts val="0"/>
                        </a:spcBef>
                        <a:spcAft>
                          <a:spcPts val="0"/>
                        </a:spcAft>
                        <a:buSzPts val="1000"/>
                        <a:buFont typeface="Arial" panose="020B0604020202020204" pitchFamily="34" charset="0"/>
                        <a:buChar char="•"/>
                        <a:tabLst>
                          <a:tab pos="228600" algn="l"/>
                        </a:tabLst>
                      </a:pPr>
                      <a:r>
                        <a:rPr lang="mn-MN" sz="1800" b="0" i="0" dirty="0">
                          <a:solidFill>
                            <a:schemeClr val="accent1">
                              <a:lumMod val="50000"/>
                            </a:schemeClr>
                          </a:solidFill>
                          <a:effectLst/>
                        </a:rPr>
                        <a:t>Өгөгдөл: Жолоочийн мэдээлэл (Нэр, Машин, Үнэлгээ), Зорчигчийн мэдээлэл, Төлбөрийн картын мэдээллийг хэрхэн аюулгүй хадгалах вэ?</a:t>
                      </a:r>
                    </a:p>
                    <a:p>
                      <a:pPr marL="285750" marR="0" lvl="2" indent="-285750">
                        <a:lnSpc>
                          <a:spcPct val="107000"/>
                        </a:lnSpc>
                        <a:spcBef>
                          <a:spcPts val="0"/>
                        </a:spcBef>
                        <a:spcAft>
                          <a:spcPts val="0"/>
                        </a:spcAft>
                        <a:buSzPts val="1000"/>
                        <a:buFont typeface="Arial" panose="020B0604020202020204" pitchFamily="34" charset="0"/>
                        <a:buChar char="•"/>
                        <a:tabLst>
                          <a:tab pos="228600" algn="l"/>
                        </a:tabLst>
                      </a:pPr>
                      <a:r>
                        <a:rPr lang="mn-MN" sz="1800" b="0" i="0" dirty="0">
                          <a:solidFill>
                            <a:schemeClr val="accent1">
                              <a:lumMod val="50000"/>
                            </a:schemeClr>
                          </a:solidFill>
                          <a:effectLst/>
                        </a:rPr>
                        <a:t>Интеграци: </a:t>
                      </a:r>
                      <a:r>
                        <a:rPr lang="en-US" sz="1800" b="0" i="0" dirty="0">
                          <a:solidFill>
                            <a:schemeClr val="accent1">
                              <a:lumMod val="50000"/>
                            </a:schemeClr>
                          </a:solidFill>
                          <a:effectLst/>
                        </a:rPr>
                        <a:t>Google Maps </a:t>
                      </a:r>
                      <a:r>
                        <a:rPr lang="mn-MN" sz="1800" b="0" i="0" dirty="0">
                          <a:solidFill>
                            <a:schemeClr val="accent1">
                              <a:lumMod val="50000"/>
                            </a:schemeClr>
                          </a:solidFill>
                          <a:effectLst/>
                        </a:rPr>
                        <a:t>болон Банкны төлбөрийн системтэй хэрхэн холбогдох вэ?</a:t>
                      </a:r>
                    </a:p>
                    <a:p>
                      <a:pPr marL="0" marR="0" lvl="0" indent="0">
                        <a:lnSpc>
                          <a:spcPct val="107000"/>
                        </a:lnSpc>
                        <a:spcBef>
                          <a:spcPts val="500"/>
                        </a:spcBef>
                        <a:spcAft>
                          <a:spcPts val="1000"/>
                        </a:spcAft>
                        <a:buSzPts val="1000"/>
                        <a:buFont typeface="Symbol" panose="05050102010706020507" pitchFamily="18" charset="2"/>
                        <a:buNone/>
                        <a:tabLst>
                          <a:tab pos="228600" algn="l"/>
                        </a:tabLst>
                      </a:pPr>
                      <a:r>
                        <a:rPr lang="mn-MN" sz="1800" b="0" dirty="0">
                          <a:solidFill>
                            <a:schemeClr val="accent1">
                              <a:lumMod val="50000"/>
                            </a:schemeClr>
                          </a:solidFill>
                          <a:effectLst/>
                        </a:rPr>
                        <a:t>Үр дүн: Программистууд код бичихэд бэлэн болсон техникийн нарийвчилсан баримт бичиг.</a:t>
                      </a:r>
                    </a:p>
                  </a:txBody>
                  <a:tcPr marL="68580" marR="68580" marT="0" marB="0">
                    <a:noFill/>
                  </a:tcPr>
                </a:tc>
                <a:extLst>
                  <a:ext uri="{0D108BD9-81ED-4DB2-BD59-A6C34878D82A}">
                    <a16:rowId xmlns:a16="http://schemas.microsoft.com/office/drawing/2014/main" val="2005073487"/>
                  </a:ext>
                </a:extLst>
              </a:tr>
            </a:tbl>
          </a:graphicData>
        </a:graphic>
      </p:graphicFrame>
      <p:pic>
        <p:nvPicPr>
          <p:cNvPr id="3" name="Picture 2">
            <a:extLst>
              <a:ext uri="{FF2B5EF4-FFF2-40B4-BE49-F238E27FC236}">
                <a16:creationId xmlns:a16="http://schemas.microsoft.com/office/drawing/2014/main" id="{BB5127F8-73F2-93B6-6A66-282057654258}"/>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01132" y="2462672"/>
            <a:ext cx="2247755" cy="788527"/>
          </a:xfrm>
          <a:prstGeom prst="rect">
            <a:avLst/>
          </a:prstGeom>
          <a:noFill/>
          <a:ln>
            <a:noFill/>
          </a:ln>
        </p:spPr>
      </p:pic>
      <p:sp>
        <p:nvSpPr>
          <p:cNvPr id="9" name="TextBox 8">
            <a:extLst>
              <a:ext uri="{FF2B5EF4-FFF2-40B4-BE49-F238E27FC236}">
                <a16:creationId xmlns:a16="http://schemas.microsoft.com/office/drawing/2014/main" id="{68A0AC18-D9E2-664D-2114-F45FE2E69F14}"/>
              </a:ext>
            </a:extLst>
          </p:cNvPr>
          <p:cNvSpPr txBox="1"/>
          <p:nvPr/>
        </p:nvSpPr>
        <p:spPr>
          <a:xfrm>
            <a:off x="159391" y="3703305"/>
            <a:ext cx="2788640" cy="307777"/>
          </a:xfrm>
          <a:prstGeom prst="rect">
            <a:avLst/>
          </a:prstGeom>
          <a:noFill/>
        </p:spPr>
        <p:txBody>
          <a:bodyPr wrap="square" rtlCol="0">
            <a:spAutoFit/>
          </a:bodyPr>
          <a:lstStyle/>
          <a:p>
            <a:pPr algn="r"/>
            <a:r>
              <a:rPr lang="en-US" i="1" u="sng" dirty="0">
                <a:solidFill>
                  <a:srgbClr val="0066B3"/>
                </a:solidFill>
              </a:rPr>
              <a:t>Source: www.postermywall.com/</a:t>
            </a:r>
          </a:p>
        </p:txBody>
      </p:sp>
    </p:spTree>
    <p:extLst>
      <p:ext uri="{BB962C8B-B14F-4D97-AF65-F5344CB8AC3E}">
        <p14:creationId xmlns:p14="http://schemas.microsoft.com/office/powerpoint/2010/main" val="59643350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847D88-6A47-956D-EC29-9BAFACB2C91E}"/>
              </a:ext>
            </a:extLst>
          </p:cNvPr>
          <p:cNvSpPr>
            <a:spLocks noGrp="1"/>
          </p:cNvSpPr>
          <p:nvPr>
            <p:ph type="title"/>
          </p:nvPr>
        </p:nvSpPr>
        <p:spPr/>
        <p:txBody>
          <a:bodyPr/>
          <a:lstStyle/>
          <a:p>
            <a:endParaRPr lang="en-US"/>
          </a:p>
        </p:txBody>
      </p:sp>
      <p:sp>
        <p:nvSpPr>
          <p:cNvPr id="3" name="Slide Number Placeholder 2">
            <a:extLst>
              <a:ext uri="{FF2B5EF4-FFF2-40B4-BE49-F238E27FC236}">
                <a16:creationId xmlns:a16="http://schemas.microsoft.com/office/drawing/2014/main" id="{05036B1F-19F8-87A5-8894-A854CF5F495D}"/>
              </a:ext>
            </a:extLst>
          </p:cNvPr>
          <p:cNvSpPr>
            <a:spLocks noGrp="1"/>
          </p:cNvSpPr>
          <p:nvPr>
            <p:ph type="sldNum" idx="12"/>
          </p:nvPr>
        </p:nvSpPr>
        <p:spPr/>
        <p:txBody>
          <a:bodyPr/>
          <a:lstStyle/>
          <a:p>
            <a:fld id="{611322DE-3F9E-4261-BC4C-C8DBA52F4786}" type="slidenum">
              <a:rPr lang="en-US" smtClean="0"/>
              <a:t>19</a:t>
            </a:fld>
            <a:endParaRPr lang="en-US"/>
          </a:p>
        </p:txBody>
      </p:sp>
      <p:pic>
        <p:nvPicPr>
          <p:cNvPr id="4" name="Picture 2">
            <a:extLst>
              <a:ext uri="{FF2B5EF4-FFF2-40B4-BE49-F238E27FC236}">
                <a16:creationId xmlns:a16="http://schemas.microsoft.com/office/drawing/2014/main" id="{7C74902C-F4CB-2CDD-8143-09A7438B4D8A}"/>
              </a:ext>
            </a:extLst>
          </p:cNvPr>
          <p:cNvPicPr>
            <a:picLocks noChangeAspect="1"/>
          </p:cNvPicPr>
          <p:nvPr/>
        </p:nvPicPr>
        <p:blipFill>
          <a:blip r:embed="rId2"/>
          <a:srcRect b="3158"/>
          <a:stretch>
            <a:fillRect/>
          </a:stretch>
        </p:blipFill>
        <p:spPr>
          <a:xfrm>
            <a:off x="163789" y="0"/>
            <a:ext cx="11903979" cy="6430499"/>
          </a:xfrm>
          <a:prstGeom prst="rect">
            <a:avLst/>
          </a:prstGeom>
        </p:spPr>
      </p:pic>
      <p:sp>
        <p:nvSpPr>
          <p:cNvPr id="5" name="TextBox 4">
            <a:extLst>
              <a:ext uri="{FF2B5EF4-FFF2-40B4-BE49-F238E27FC236}">
                <a16:creationId xmlns:a16="http://schemas.microsoft.com/office/drawing/2014/main" id="{569345B6-E2AD-AB41-190F-FD52D7CD74CA}"/>
              </a:ext>
            </a:extLst>
          </p:cNvPr>
          <p:cNvSpPr txBox="1"/>
          <p:nvPr/>
        </p:nvSpPr>
        <p:spPr>
          <a:xfrm>
            <a:off x="5670958" y="6430499"/>
            <a:ext cx="5758343" cy="307777"/>
          </a:xfrm>
          <a:prstGeom prst="rect">
            <a:avLst/>
          </a:prstGeom>
          <a:noFill/>
        </p:spPr>
        <p:txBody>
          <a:bodyPr wrap="square" rtlCol="0">
            <a:spAutoFit/>
          </a:bodyPr>
          <a:lstStyle/>
          <a:p>
            <a:pPr algn="r"/>
            <a:r>
              <a:rPr lang="en-US" i="1" u="sng" dirty="0">
                <a:solidFill>
                  <a:srgbClr val="0066B3"/>
                </a:solidFill>
              </a:rPr>
              <a:t>Source: POPIT model,  AI generated image</a:t>
            </a:r>
          </a:p>
        </p:txBody>
      </p:sp>
    </p:spTree>
    <p:extLst>
      <p:ext uri="{BB962C8B-B14F-4D97-AF65-F5344CB8AC3E}">
        <p14:creationId xmlns:p14="http://schemas.microsoft.com/office/powerpoint/2010/main" val="60335643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b="4321"/>
          <a:stretch>
            <a:fillRect/>
          </a:stretch>
        </p:blipFill>
        <p:spPr>
          <a:xfrm>
            <a:off x="-302081" y="0"/>
            <a:ext cx="12796161" cy="6829425"/>
          </a:xfrm>
          <a:prstGeom prst="rect">
            <a:avLst/>
          </a:prstGeom>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b="5736"/>
          <a:stretch>
            <a:fillRect/>
          </a:stretch>
        </p:blipFill>
        <p:spPr>
          <a:xfrm>
            <a:off x="-398144" y="14287"/>
            <a:ext cx="12988287" cy="6829425"/>
          </a:xfrm>
          <a:prstGeom prst="rect">
            <a:avLst/>
          </a:prstGeom>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idx="10"/>
          </p:nvPr>
        </p:nvSpPr>
        <p:spPr/>
        <p:txBody>
          <a:bodyPr/>
          <a:lstStyle/>
          <a:p>
            <a:fld id="{19E3EB44-ADEE-4555-AF18-8C1617459D01}" type="datetime1">
              <a:rPr lang="en-US" smtClean="0"/>
              <a:t>3/18/2026</a:t>
            </a:fld>
            <a:endParaRPr lang="en-US"/>
          </a:p>
        </p:txBody>
      </p:sp>
      <p:sp>
        <p:nvSpPr>
          <p:cNvPr id="5" name="Footer Placeholder 4"/>
          <p:cNvSpPr>
            <a:spLocks noGrp="1"/>
          </p:cNvSpPr>
          <p:nvPr>
            <p:ph type="ftr" idx="11"/>
          </p:nvPr>
        </p:nvSpPr>
        <p:spPr/>
        <p:txBody>
          <a:bodyPr/>
          <a:lstStyle/>
          <a:p>
            <a:r>
              <a:rPr lang="en-US"/>
              <a:t>Business analysis and process management</a:t>
            </a:r>
          </a:p>
        </p:txBody>
      </p:sp>
      <p:sp>
        <p:nvSpPr>
          <p:cNvPr id="7" name="Slide Number Placeholder 6">
            <a:extLst>
              <a:ext uri="{FF2B5EF4-FFF2-40B4-BE49-F238E27FC236}">
                <a16:creationId xmlns:a16="http://schemas.microsoft.com/office/drawing/2014/main" id="{AD83DA0A-DA1F-D72E-7F85-BB88C328A634}"/>
              </a:ext>
            </a:extLst>
          </p:cNvPr>
          <p:cNvSpPr>
            <a:spLocks noGrp="1"/>
          </p:cNvSpPr>
          <p:nvPr>
            <p:ph type="sldNum" idx="12"/>
          </p:nvPr>
        </p:nvSpPr>
        <p:spPr/>
        <p:txBody>
          <a:bodyPr/>
          <a:lstStyle/>
          <a:p>
            <a:fld id="{611322DE-3F9E-4261-BC4C-C8DBA52F4786}" type="slidenum">
              <a:rPr lang="en-US" smtClean="0"/>
              <a:t>22</a:t>
            </a:fld>
            <a:endParaRPr lang="en-US"/>
          </a:p>
        </p:txBody>
      </p:sp>
      <p:sp>
        <p:nvSpPr>
          <p:cNvPr id="9" name="Title 8">
            <a:extLst>
              <a:ext uri="{FF2B5EF4-FFF2-40B4-BE49-F238E27FC236}">
                <a16:creationId xmlns:a16="http://schemas.microsoft.com/office/drawing/2014/main" id="{F9CB332F-AE00-9608-47CD-2C48308B9365}"/>
              </a:ext>
            </a:extLst>
          </p:cNvPr>
          <p:cNvSpPr>
            <a:spLocks noGrp="1"/>
          </p:cNvSpPr>
          <p:nvPr>
            <p:ph type="title"/>
          </p:nvPr>
        </p:nvSpPr>
        <p:spPr>
          <a:xfrm>
            <a:off x="321733" y="185738"/>
            <a:ext cx="11386712" cy="414120"/>
          </a:xfrm>
        </p:spPr>
        <p:txBody>
          <a:bodyPr/>
          <a:lstStyle/>
          <a:p>
            <a:r>
              <a:rPr lang="mn-MN" sz="3200" dirty="0"/>
              <a:t>Бизнесийн шинжилгээний төлөвшлийн загвар (</a:t>
            </a:r>
            <a:r>
              <a:rPr lang="en-US" sz="3200" dirty="0"/>
              <a:t>BAMM)</a:t>
            </a:r>
          </a:p>
        </p:txBody>
      </p:sp>
      <p:sp>
        <p:nvSpPr>
          <p:cNvPr id="11" name="Text Placeholder 10">
            <a:extLst>
              <a:ext uri="{FF2B5EF4-FFF2-40B4-BE49-F238E27FC236}">
                <a16:creationId xmlns:a16="http://schemas.microsoft.com/office/drawing/2014/main" id="{4C45285B-4830-BB18-BD29-99715C656EFE}"/>
              </a:ext>
            </a:extLst>
          </p:cNvPr>
          <p:cNvSpPr>
            <a:spLocks noGrp="1"/>
          </p:cNvSpPr>
          <p:nvPr>
            <p:ph type="body" idx="1"/>
          </p:nvPr>
        </p:nvSpPr>
        <p:spPr>
          <a:xfrm>
            <a:off x="2550656" y="4566705"/>
            <a:ext cx="7279144" cy="738664"/>
          </a:xfrm>
          <a:solidFill>
            <a:srgbClr val="EDF3F3"/>
          </a:solidFill>
        </p:spPr>
        <p:txBody>
          <a:bodyPr>
            <a:normAutofit lnSpcReduction="10000"/>
          </a:bodyPr>
          <a:lstStyle/>
          <a:p>
            <a:pPr marL="114300" indent="0">
              <a:buNone/>
            </a:pPr>
            <a:r>
              <a:rPr lang="mn-MN" sz="1400" i="1" dirty="0">
                <a:latin typeface="+mn-lt"/>
              </a:rPr>
              <a:t>Ажлын цар хүрээ (</a:t>
            </a:r>
            <a:r>
              <a:rPr lang="en-US" sz="1400" i="1" dirty="0">
                <a:latin typeface="+mn-lt"/>
              </a:rPr>
              <a:t>Scope): </a:t>
            </a:r>
            <a:r>
              <a:rPr lang="mn-MN" sz="1400" i="1" dirty="0">
                <a:latin typeface="+mn-lt"/>
              </a:rPr>
              <a:t>Шинжээчид өгөгдсөн даалгавар нь маш тодорхой шийдлээс эхлээд маш ойлгомжгүй, тодорхой бус асуудал хүртэлх хүрээг хамрч болно</a:t>
            </a:r>
          </a:p>
        </p:txBody>
      </p:sp>
      <p:pic>
        <p:nvPicPr>
          <p:cNvPr id="12" name="Picture 2">
            <a:extLst>
              <a:ext uri="{FF2B5EF4-FFF2-40B4-BE49-F238E27FC236}">
                <a16:creationId xmlns:a16="http://schemas.microsoft.com/office/drawing/2014/main" id="{06168C5D-6127-4F35-AC4A-458C1A90E805}"/>
              </a:ext>
            </a:extLst>
          </p:cNvPr>
          <p:cNvPicPr>
            <a:picLocks noChangeAspect="1"/>
          </p:cNvPicPr>
          <p:nvPr/>
        </p:nvPicPr>
        <p:blipFill>
          <a:blip r:embed="rId3"/>
          <a:srcRect l="5606" t="22082" b="3936"/>
          <a:stretch>
            <a:fillRect/>
          </a:stretch>
        </p:blipFill>
        <p:spPr>
          <a:xfrm>
            <a:off x="2209800" y="986448"/>
            <a:ext cx="7916333" cy="3460869"/>
          </a:xfrm>
          <a:prstGeom prst="rect">
            <a:avLst/>
          </a:prstGeom>
        </p:spPr>
      </p:pic>
      <p:sp>
        <p:nvSpPr>
          <p:cNvPr id="15" name="TextBox 14">
            <a:extLst>
              <a:ext uri="{FF2B5EF4-FFF2-40B4-BE49-F238E27FC236}">
                <a16:creationId xmlns:a16="http://schemas.microsoft.com/office/drawing/2014/main" id="{165A6B6C-2AFF-1303-2A2F-E3EB5D0B45DA}"/>
              </a:ext>
            </a:extLst>
          </p:cNvPr>
          <p:cNvSpPr txBox="1"/>
          <p:nvPr/>
        </p:nvSpPr>
        <p:spPr>
          <a:xfrm>
            <a:off x="70136" y="1217468"/>
            <a:ext cx="2023533" cy="2677656"/>
          </a:xfrm>
          <a:prstGeom prst="rect">
            <a:avLst/>
          </a:prstGeom>
          <a:solidFill>
            <a:srgbClr val="EDF3F3"/>
          </a:solidFill>
        </p:spPr>
        <p:txBody>
          <a:bodyPr wrap="square">
            <a:spAutoFit/>
          </a:bodyPr>
          <a:lstStyle/>
          <a:p>
            <a:r>
              <a:rPr lang="mn-MN" i="1" dirty="0">
                <a:latin typeface="+mn-lt"/>
              </a:rPr>
              <a:t>Эрх мэдэл (</a:t>
            </a:r>
            <a:r>
              <a:rPr lang="en-US" i="1" dirty="0">
                <a:latin typeface="+mn-lt"/>
              </a:rPr>
              <a:t>Authority): </a:t>
            </a:r>
            <a:r>
              <a:rPr lang="mn-MN" i="1" dirty="0">
                <a:latin typeface="+mn-lt"/>
              </a:rPr>
              <a:t>Шинжээчийн байгууллагад нөлөөлөх түвшин буюу төслийн хүрээний хязгаарлагдмал эрх мэдлээс эхлээд дээд удирдлагын түвшинд нөлөөлөх, чиглүүлэх чадвар юм</a:t>
            </a:r>
          </a:p>
          <a:p>
            <a:r>
              <a:rPr lang="mn-MN" i="1" dirty="0">
                <a:latin typeface="+mn-lt"/>
              </a:rPr>
              <a:t>.</a:t>
            </a:r>
            <a:endParaRPr lang="en-US" i="1" dirty="0">
              <a:latin typeface="+mn-lt"/>
            </a:endParaRPr>
          </a:p>
        </p:txBody>
      </p:sp>
      <p:sp>
        <p:nvSpPr>
          <p:cNvPr id="18" name="TextBox 17">
            <a:extLst>
              <a:ext uri="{FF2B5EF4-FFF2-40B4-BE49-F238E27FC236}">
                <a16:creationId xmlns:a16="http://schemas.microsoft.com/office/drawing/2014/main" id="{2004E7B1-0930-40CB-68F2-15A5038B25B2}"/>
              </a:ext>
            </a:extLst>
          </p:cNvPr>
          <p:cNvSpPr txBox="1"/>
          <p:nvPr/>
        </p:nvSpPr>
        <p:spPr>
          <a:xfrm>
            <a:off x="68934" y="5544145"/>
            <a:ext cx="12054131" cy="830997"/>
          </a:xfrm>
          <a:prstGeom prst="rect">
            <a:avLst/>
          </a:prstGeom>
          <a:solidFill>
            <a:schemeClr val="accent1">
              <a:lumMod val="20000"/>
              <a:lumOff val="80000"/>
            </a:schemeClr>
          </a:solidFill>
        </p:spPr>
        <p:txBody>
          <a:bodyPr wrap="square">
            <a:spAutoFit/>
          </a:bodyPr>
          <a:lstStyle/>
          <a:p>
            <a:r>
              <a:rPr lang="en-US" sz="1600" i="1" dirty="0"/>
              <a:t>CMMI-</a:t>
            </a:r>
            <a:r>
              <a:rPr lang="mn-MN" sz="1600" i="1" dirty="0"/>
              <a:t>тэй холбогдох нь: </a:t>
            </a:r>
            <a:r>
              <a:rPr lang="en-US" sz="1600" i="1" dirty="0"/>
              <a:t>BAMM-</a:t>
            </a:r>
            <a:r>
              <a:rPr lang="mn-MN" sz="1600" i="1" dirty="0"/>
              <a:t>ийг үйл ажиллагааны чадавхын төлөвшлийн загвар (</a:t>
            </a:r>
            <a:r>
              <a:rPr lang="en-US" sz="1600" i="1" dirty="0"/>
              <a:t>CMMI)-</a:t>
            </a:r>
            <a:r>
              <a:rPr lang="mn-MN" sz="1600" i="1" dirty="0"/>
              <a:t>тай холбон авч үзэж болно</a:t>
            </a:r>
          </a:p>
          <a:p>
            <a:r>
              <a:rPr lang="en-US" sz="1600" i="1" dirty="0"/>
              <a:t>CMMI-</a:t>
            </a:r>
            <a:r>
              <a:rPr lang="mn-MN" sz="1600" i="1" dirty="0"/>
              <a:t>ийн таван түвшин (Анхны, Удирдлагатай, Тодорхойлсон, Чанарын удирдлагатай, Оновчтой) нь </a:t>
            </a:r>
            <a:r>
              <a:rPr lang="en-US" sz="1600" i="1" dirty="0"/>
              <a:t>BAMM-</a:t>
            </a:r>
            <a:r>
              <a:rPr lang="mn-MN" sz="1600" i="1" dirty="0"/>
              <a:t>ийн түвшин бүрд хамаарах боломжтой</a:t>
            </a:r>
          </a:p>
        </p:txBody>
      </p:sp>
      <p:sp>
        <p:nvSpPr>
          <p:cNvPr id="2" name="TextBox 1">
            <a:extLst>
              <a:ext uri="{FF2B5EF4-FFF2-40B4-BE49-F238E27FC236}">
                <a16:creationId xmlns:a16="http://schemas.microsoft.com/office/drawing/2014/main" id="{E2226D93-34F0-F1B2-3D05-14534FE0EBED}"/>
              </a:ext>
            </a:extLst>
          </p:cNvPr>
          <p:cNvSpPr txBox="1"/>
          <p:nvPr/>
        </p:nvSpPr>
        <p:spPr>
          <a:xfrm>
            <a:off x="10108734" y="3708653"/>
            <a:ext cx="2013130" cy="738664"/>
          </a:xfrm>
          <a:prstGeom prst="rect">
            <a:avLst/>
          </a:prstGeom>
          <a:noFill/>
        </p:spPr>
        <p:txBody>
          <a:bodyPr wrap="square" rtlCol="0">
            <a:spAutoFit/>
          </a:bodyPr>
          <a:lstStyle/>
          <a:p>
            <a:r>
              <a:rPr lang="en-US" i="1" u="sng" dirty="0">
                <a:solidFill>
                  <a:srgbClr val="0070C0"/>
                </a:solidFill>
              </a:rPr>
              <a:t>Source: </a:t>
            </a:r>
            <a:r>
              <a:rPr lang="en-US" altLang="en-US" u="sng" dirty="0">
                <a:solidFill>
                  <a:srgbClr val="0070C0"/>
                </a:solidFill>
              </a:rPr>
              <a:t>Business analysis maturity</a:t>
            </a:r>
            <a:r>
              <a:rPr lang="en-US" altLang="en-US" i="1" u="sng" dirty="0">
                <a:solidFill>
                  <a:srgbClr val="0070C0"/>
                </a:solidFill>
              </a:rPr>
              <a:t>, </a:t>
            </a:r>
            <a:r>
              <a:rPr lang="en-US" altLang="en-US" u="sng" dirty="0">
                <a:solidFill>
                  <a:srgbClr val="0070C0"/>
                </a:solidFill>
              </a:rPr>
              <a:t>Business analysis 3rd</a:t>
            </a:r>
            <a:endParaRPr lang="en-US" i="1" u="sng" dirty="0">
              <a:solidFill>
                <a:srgbClr val="0070C0"/>
              </a:solidFill>
            </a:endParaRPr>
          </a:p>
        </p:txBody>
      </p:sp>
    </p:spTree>
    <p:extLst>
      <p:ext uri="{BB962C8B-B14F-4D97-AF65-F5344CB8AC3E}">
        <p14:creationId xmlns:p14="http://schemas.microsoft.com/office/powerpoint/2010/main" val="142095271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7E0B98-DD78-C6DD-3C8F-B4F7EB9B83AE}"/>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C7B169C-D7D6-DCA6-7AED-3B16564DF26A}"/>
              </a:ext>
            </a:extLst>
          </p:cNvPr>
          <p:cNvSpPr>
            <a:spLocks noGrp="1"/>
          </p:cNvSpPr>
          <p:nvPr>
            <p:ph type="body" idx="1"/>
          </p:nvPr>
        </p:nvSpPr>
        <p:spPr>
          <a:xfrm>
            <a:off x="4616970" y="1259359"/>
            <a:ext cx="7277374" cy="2923174"/>
          </a:xfrm>
          <a:solidFill>
            <a:schemeClr val="accent1">
              <a:lumMod val="20000"/>
              <a:lumOff val="80000"/>
            </a:schemeClr>
          </a:solidFill>
        </p:spPr>
        <p:txBody>
          <a:bodyPr>
            <a:normAutofit/>
          </a:bodyPr>
          <a:lstStyle/>
          <a:p>
            <a:pPr marL="0" lvl="0" indent="0" eaLnBrk="0" fontAlgn="base" hangingPunct="0">
              <a:lnSpc>
                <a:spcPct val="100000"/>
              </a:lnSpc>
              <a:spcBef>
                <a:spcPct val="0"/>
              </a:spcBef>
              <a:spcAft>
                <a:spcPct val="0"/>
              </a:spcAft>
              <a:buClrTx/>
              <a:buSzTx/>
              <a:buNone/>
            </a:pPr>
            <a:r>
              <a:rPr lang="en-US" altLang="en-US" sz="2400" dirty="0">
                <a:solidFill>
                  <a:srgbClr val="303030"/>
                </a:solidFill>
                <a:latin typeface="+mn-lt"/>
              </a:rPr>
              <a:t>BABOK® Guide-</a:t>
            </a:r>
            <a:r>
              <a:rPr lang="en-US" altLang="en-US" sz="2400" dirty="0" err="1">
                <a:solidFill>
                  <a:srgbClr val="303030"/>
                </a:solidFill>
                <a:latin typeface="+mn-lt"/>
              </a:rPr>
              <a:t>ын</a:t>
            </a:r>
            <a:r>
              <a:rPr lang="en-US" altLang="en-US" sz="2400" dirty="0">
                <a:solidFill>
                  <a:srgbClr val="303030"/>
                </a:solidFill>
                <a:latin typeface="+mn-lt"/>
              </a:rPr>
              <a:t> </a:t>
            </a:r>
            <a:r>
              <a:rPr lang="en-US" altLang="en-US" sz="2400" b="1" dirty="0" err="1">
                <a:solidFill>
                  <a:srgbClr val="303030"/>
                </a:solidFill>
                <a:latin typeface="+mn-lt"/>
              </a:rPr>
              <a:t>Бизнес</a:t>
            </a:r>
            <a:r>
              <a:rPr lang="en-US" altLang="en-US" sz="2400" b="1" dirty="0">
                <a:solidFill>
                  <a:srgbClr val="303030"/>
                </a:solidFill>
                <a:latin typeface="+mn-lt"/>
              </a:rPr>
              <a:t> </a:t>
            </a:r>
            <a:r>
              <a:rPr lang="en-US" altLang="en-US" sz="2400" b="1" dirty="0" err="1">
                <a:solidFill>
                  <a:srgbClr val="303030"/>
                </a:solidFill>
                <a:latin typeface="+mn-lt"/>
              </a:rPr>
              <a:t>шинжилгээний</a:t>
            </a:r>
            <a:r>
              <a:rPr lang="en-US" altLang="en-US" sz="2400" b="1" dirty="0">
                <a:solidFill>
                  <a:srgbClr val="303030"/>
                </a:solidFill>
                <a:latin typeface="+mn-lt"/>
              </a:rPr>
              <a:t> </a:t>
            </a:r>
            <a:r>
              <a:rPr lang="en-US" altLang="en-US" sz="2400" b="1" dirty="0" err="1">
                <a:solidFill>
                  <a:srgbClr val="303030"/>
                </a:solidFill>
                <a:latin typeface="+mn-lt"/>
              </a:rPr>
              <a:t>Үндсэн</a:t>
            </a:r>
            <a:r>
              <a:rPr lang="en-US" altLang="en-US" sz="2400" b="1" dirty="0">
                <a:solidFill>
                  <a:srgbClr val="303030"/>
                </a:solidFill>
                <a:latin typeface="+mn-lt"/>
              </a:rPr>
              <a:t> </a:t>
            </a:r>
            <a:r>
              <a:rPr lang="en-US" altLang="en-US" sz="2400" b="1" dirty="0" err="1">
                <a:solidFill>
                  <a:srgbClr val="303030"/>
                </a:solidFill>
                <a:latin typeface="+mn-lt"/>
              </a:rPr>
              <a:t>ойлголтын</a:t>
            </a:r>
            <a:r>
              <a:rPr lang="en-US" altLang="en-US" sz="2400" b="1" dirty="0">
                <a:solidFill>
                  <a:srgbClr val="303030"/>
                </a:solidFill>
                <a:latin typeface="+mn-lt"/>
              </a:rPr>
              <a:t> </a:t>
            </a:r>
            <a:r>
              <a:rPr lang="en-US" altLang="en-US" sz="2400" b="1" dirty="0" err="1">
                <a:solidFill>
                  <a:srgbClr val="303030"/>
                </a:solidFill>
                <a:latin typeface="+mn-lt"/>
              </a:rPr>
              <a:t>загвар</a:t>
            </a:r>
            <a:r>
              <a:rPr lang="en-US" altLang="en-US" sz="2400" b="1" dirty="0">
                <a:solidFill>
                  <a:srgbClr val="303030"/>
                </a:solidFill>
                <a:latin typeface="+mn-lt"/>
              </a:rPr>
              <a:t> (BACCM™)</a:t>
            </a:r>
            <a:r>
              <a:rPr lang="en-US" altLang="en-US" sz="2400" dirty="0">
                <a:solidFill>
                  <a:srgbClr val="303030"/>
                </a:solidFill>
                <a:latin typeface="+mn-lt"/>
              </a:rPr>
              <a:t> </a:t>
            </a:r>
            <a:r>
              <a:rPr lang="en-US" altLang="en-US" sz="2400" dirty="0" err="1">
                <a:solidFill>
                  <a:srgbClr val="303030"/>
                </a:solidFill>
                <a:latin typeface="+mn-lt"/>
              </a:rPr>
              <a:t>нь</a:t>
            </a:r>
            <a:r>
              <a:rPr lang="en-US" altLang="en-US" sz="2400" dirty="0">
                <a:solidFill>
                  <a:srgbClr val="303030"/>
                </a:solidFill>
                <a:latin typeface="+mn-lt"/>
              </a:rPr>
              <a:t> </a:t>
            </a:r>
            <a:r>
              <a:rPr lang="en-US" altLang="en-US" sz="2400" dirty="0" err="1">
                <a:solidFill>
                  <a:srgbClr val="303030"/>
                </a:solidFill>
                <a:latin typeface="+mn-lt"/>
              </a:rPr>
              <a:t>бизнес</a:t>
            </a:r>
            <a:r>
              <a:rPr lang="en-US" altLang="en-US" sz="2400" dirty="0">
                <a:solidFill>
                  <a:srgbClr val="303030"/>
                </a:solidFill>
                <a:latin typeface="+mn-lt"/>
              </a:rPr>
              <a:t> </a:t>
            </a:r>
            <a:r>
              <a:rPr lang="en-US" altLang="en-US" sz="2400" dirty="0" err="1">
                <a:solidFill>
                  <a:srgbClr val="303030"/>
                </a:solidFill>
                <a:latin typeface="+mn-lt"/>
              </a:rPr>
              <a:t>шинжилгээний</a:t>
            </a:r>
            <a:r>
              <a:rPr lang="en-US" altLang="en-US" sz="2400" dirty="0">
                <a:solidFill>
                  <a:srgbClr val="303030"/>
                </a:solidFill>
                <a:latin typeface="+mn-lt"/>
              </a:rPr>
              <a:t> </a:t>
            </a:r>
            <a:r>
              <a:rPr lang="en-US" altLang="en-US" sz="2400" dirty="0" err="1">
                <a:solidFill>
                  <a:srgbClr val="303030"/>
                </a:solidFill>
                <a:latin typeface="+mn-lt"/>
              </a:rPr>
              <a:t>мөн</a:t>
            </a:r>
            <a:r>
              <a:rPr lang="en-US" altLang="en-US" sz="2400" dirty="0">
                <a:solidFill>
                  <a:srgbClr val="303030"/>
                </a:solidFill>
                <a:latin typeface="+mn-lt"/>
              </a:rPr>
              <a:t> </a:t>
            </a:r>
            <a:r>
              <a:rPr lang="en-US" altLang="en-US" sz="2400" dirty="0" err="1">
                <a:solidFill>
                  <a:srgbClr val="303030"/>
                </a:solidFill>
                <a:latin typeface="+mn-lt"/>
              </a:rPr>
              <a:t>чанарыг</a:t>
            </a:r>
            <a:r>
              <a:rPr lang="en-US" altLang="en-US" sz="2400" dirty="0">
                <a:solidFill>
                  <a:srgbClr val="303030"/>
                </a:solidFill>
                <a:latin typeface="+mn-lt"/>
              </a:rPr>
              <a:t> </a:t>
            </a:r>
            <a:r>
              <a:rPr lang="en-US" altLang="en-US" sz="2400" dirty="0" err="1">
                <a:solidFill>
                  <a:srgbClr val="303030"/>
                </a:solidFill>
                <a:latin typeface="+mn-lt"/>
              </a:rPr>
              <a:t>тодорхойлдог</a:t>
            </a:r>
            <a:r>
              <a:rPr lang="en-US" altLang="en-US" sz="2400" dirty="0">
                <a:solidFill>
                  <a:srgbClr val="303030"/>
                </a:solidFill>
                <a:latin typeface="+mn-lt"/>
              </a:rPr>
              <a:t> </a:t>
            </a:r>
            <a:r>
              <a:rPr lang="en-US" altLang="en-US" sz="2400" dirty="0" err="1">
                <a:solidFill>
                  <a:srgbClr val="303030"/>
                </a:solidFill>
                <a:latin typeface="+mn-lt"/>
              </a:rPr>
              <a:t>харилцан</a:t>
            </a:r>
            <a:r>
              <a:rPr lang="en-US" altLang="en-US" sz="2400" dirty="0">
                <a:solidFill>
                  <a:srgbClr val="303030"/>
                </a:solidFill>
                <a:latin typeface="+mn-lt"/>
              </a:rPr>
              <a:t> </a:t>
            </a:r>
            <a:r>
              <a:rPr lang="en-US" altLang="en-US" sz="2400" dirty="0" err="1">
                <a:solidFill>
                  <a:srgbClr val="303030"/>
                </a:solidFill>
                <a:latin typeface="+mn-lt"/>
              </a:rPr>
              <a:t>хамаарал</a:t>
            </a:r>
            <a:r>
              <a:rPr lang="en-US" altLang="en-US" sz="2400" dirty="0">
                <a:solidFill>
                  <a:srgbClr val="303030"/>
                </a:solidFill>
                <a:latin typeface="+mn-lt"/>
              </a:rPr>
              <a:t> </a:t>
            </a:r>
            <a:r>
              <a:rPr lang="en-US" altLang="en-US" sz="2400" dirty="0" err="1">
                <a:solidFill>
                  <a:srgbClr val="303030"/>
                </a:solidFill>
                <a:latin typeface="+mn-lt"/>
              </a:rPr>
              <a:t>бүхий</a:t>
            </a:r>
            <a:r>
              <a:rPr lang="en-US" altLang="en-US" sz="2400" dirty="0">
                <a:solidFill>
                  <a:srgbClr val="303030"/>
                </a:solidFill>
                <a:latin typeface="+mn-lt"/>
              </a:rPr>
              <a:t> </a:t>
            </a:r>
            <a:r>
              <a:rPr lang="en-US" altLang="en-US" sz="2400" dirty="0" err="1">
                <a:solidFill>
                  <a:srgbClr val="303030"/>
                </a:solidFill>
                <a:latin typeface="+mn-lt"/>
              </a:rPr>
              <a:t>зургаан</a:t>
            </a:r>
            <a:r>
              <a:rPr lang="en-US" altLang="en-US" sz="2400" dirty="0">
                <a:solidFill>
                  <a:srgbClr val="303030"/>
                </a:solidFill>
                <a:latin typeface="+mn-lt"/>
              </a:rPr>
              <a:t> </a:t>
            </a:r>
            <a:r>
              <a:rPr lang="en-US" altLang="en-US" sz="2400" dirty="0" err="1">
                <a:solidFill>
                  <a:srgbClr val="303030"/>
                </a:solidFill>
                <a:latin typeface="+mn-lt"/>
              </a:rPr>
              <a:t>үндсэн</a:t>
            </a:r>
            <a:r>
              <a:rPr lang="en-US" altLang="en-US" sz="2400" dirty="0">
                <a:solidFill>
                  <a:srgbClr val="303030"/>
                </a:solidFill>
                <a:latin typeface="+mn-lt"/>
              </a:rPr>
              <a:t> </a:t>
            </a:r>
            <a:r>
              <a:rPr lang="en-US" altLang="en-US" sz="2400" dirty="0" err="1">
                <a:solidFill>
                  <a:srgbClr val="303030"/>
                </a:solidFill>
                <a:latin typeface="+mn-lt"/>
              </a:rPr>
              <a:t>ойлголтоос</a:t>
            </a:r>
            <a:r>
              <a:rPr lang="en-US" altLang="en-US" sz="2400" dirty="0">
                <a:solidFill>
                  <a:srgbClr val="303030"/>
                </a:solidFill>
                <a:latin typeface="+mn-lt"/>
              </a:rPr>
              <a:t> </a:t>
            </a:r>
            <a:r>
              <a:rPr lang="en-US" altLang="en-US" sz="2400" dirty="0" err="1">
                <a:solidFill>
                  <a:srgbClr val="303030"/>
                </a:solidFill>
                <a:latin typeface="+mn-lt"/>
              </a:rPr>
              <a:t>бүрддэг</a:t>
            </a:r>
            <a:r>
              <a:rPr lang="en-US" altLang="en-US" sz="2400" dirty="0">
                <a:solidFill>
                  <a:srgbClr val="303030"/>
                </a:solidFill>
                <a:latin typeface="+mn-lt"/>
              </a:rPr>
              <a:t>. </a:t>
            </a:r>
            <a:r>
              <a:rPr lang="en-US" altLang="en-US" sz="2400" dirty="0" err="1">
                <a:solidFill>
                  <a:srgbClr val="303030"/>
                </a:solidFill>
                <a:latin typeface="+mn-lt"/>
              </a:rPr>
              <a:t>Эдгээр</a:t>
            </a:r>
            <a:r>
              <a:rPr lang="en-US" altLang="en-US" sz="2400" dirty="0">
                <a:solidFill>
                  <a:srgbClr val="303030"/>
                </a:solidFill>
                <a:latin typeface="+mn-lt"/>
              </a:rPr>
              <a:t> </a:t>
            </a:r>
            <a:r>
              <a:rPr lang="en-US" altLang="en-US" sz="2400" dirty="0" err="1">
                <a:solidFill>
                  <a:srgbClr val="303030"/>
                </a:solidFill>
                <a:latin typeface="+mn-lt"/>
              </a:rPr>
              <a:t>ойлголтууд</a:t>
            </a:r>
            <a:r>
              <a:rPr lang="en-US" altLang="en-US" sz="2400" dirty="0">
                <a:solidFill>
                  <a:srgbClr val="303030"/>
                </a:solidFill>
                <a:latin typeface="+mn-lt"/>
              </a:rPr>
              <a:t> </a:t>
            </a:r>
            <a:r>
              <a:rPr lang="en-US" altLang="en-US" sz="2400" dirty="0" err="1">
                <a:solidFill>
                  <a:srgbClr val="303030"/>
                </a:solidFill>
                <a:latin typeface="+mn-lt"/>
              </a:rPr>
              <a:t>нь</a:t>
            </a:r>
            <a:r>
              <a:rPr lang="en-US" altLang="en-US" sz="2400" dirty="0">
                <a:solidFill>
                  <a:srgbClr val="303030"/>
                </a:solidFill>
                <a:latin typeface="+mn-lt"/>
              </a:rPr>
              <a:t> </a:t>
            </a:r>
            <a:r>
              <a:rPr lang="en-US" altLang="en-US" sz="2400" dirty="0" err="1">
                <a:solidFill>
                  <a:srgbClr val="303030"/>
                </a:solidFill>
                <a:latin typeface="+mn-lt"/>
              </a:rPr>
              <a:t>шинжээчид</a:t>
            </a:r>
            <a:r>
              <a:rPr lang="en-US" altLang="en-US" sz="2400" dirty="0">
                <a:solidFill>
                  <a:srgbClr val="303030"/>
                </a:solidFill>
                <a:latin typeface="+mn-lt"/>
              </a:rPr>
              <a:t> </a:t>
            </a:r>
            <a:r>
              <a:rPr lang="en-US" altLang="en-US" sz="2400" dirty="0" err="1">
                <a:solidFill>
                  <a:srgbClr val="303030"/>
                </a:solidFill>
                <a:latin typeface="+mn-lt"/>
              </a:rPr>
              <a:t>аливаа</a:t>
            </a:r>
            <a:r>
              <a:rPr lang="en-US" altLang="en-US" sz="2400" dirty="0">
                <a:solidFill>
                  <a:srgbClr val="303030"/>
                </a:solidFill>
                <a:latin typeface="+mn-lt"/>
              </a:rPr>
              <a:t> </a:t>
            </a:r>
            <a:r>
              <a:rPr lang="en-US" altLang="en-US" sz="2400" dirty="0" err="1">
                <a:solidFill>
                  <a:srgbClr val="303030"/>
                </a:solidFill>
                <a:latin typeface="+mn-lt"/>
              </a:rPr>
              <a:t>өөрчлөлтийг</a:t>
            </a:r>
            <a:r>
              <a:rPr lang="en-US" altLang="en-US" sz="2400" dirty="0">
                <a:solidFill>
                  <a:srgbClr val="303030"/>
                </a:solidFill>
                <a:latin typeface="+mn-lt"/>
              </a:rPr>
              <a:t> </a:t>
            </a:r>
            <a:r>
              <a:rPr lang="en-US" altLang="en-US" sz="2400" dirty="0" err="1">
                <a:solidFill>
                  <a:srgbClr val="303030"/>
                </a:solidFill>
                <a:latin typeface="+mn-lt"/>
              </a:rPr>
              <a:t>цогцоор</a:t>
            </a:r>
            <a:r>
              <a:rPr lang="en-US" altLang="en-US" sz="2400" dirty="0">
                <a:solidFill>
                  <a:srgbClr val="303030"/>
                </a:solidFill>
                <a:latin typeface="+mn-lt"/>
              </a:rPr>
              <a:t> </a:t>
            </a:r>
            <a:r>
              <a:rPr lang="en-US" altLang="en-US" sz="2400" dirty="0" err="1">
                <a:solidFill>
                  <a:srgbClr val="303030"/>
                </a:solidFill>
                <a:latin typeface="+mn-lt"/>
              </a:rPr>
              <a:t>нь</a:t>
            </a:r>
            <a:r>
              <a:rPr lang="en-US" altLang="en-US" sz="2400" dirty="0">
                <a:solidFill>
                  <a:srgbClr val="303030"/>
                </a:solidFill>
                <a:latin typeface="+mn-lt"/>
              </a:rPr>
              <a:t> </a:t>
            </a:r>
            <a:r>
              <a:rPr lang="en-US" altLang="en-US" sz="2400" dirty="0" err="1">
                <a:solidFill>
                  <a:srgbClr val="303030"/>
                </a:solidFill>
                <a:latin typeface="+mn-lt"/>
              </a:rPr>
              <a:t>харахад</a:t>
            </a:r>
            <a:r>
              <a:rPr lang="en-US" altLang="en-US" sz="2400" dirty="0">
                <a:solidFill>
                  <a:srgbClr val="303030"/>
                </a:solidFill>
                <a:latin typeface="+mn-lt"/>
              </a:rPr>
              <a:t> </a:t>
            </a:r>
            <a:r>
              <a:rPr lang="en-US" altLang="en-US" sz="2400" dirty="0" err="1">
                <a:solidFill>
                  <a:srgbClr val="303030"/>
                </a:solidFill>
                <a:latin typeface="+mn-lt"/>
              </a:rPr>
              <a:t>тусалдаг</a:t>
            </a:r>
            <a:r>
              <a:rPr lang="mn-MN" altLang="en-US" sz="2400" dirty="0">
                <a:solidFill>
                  <a:srgbClr val="303030"/>
                </a:solidFill>
                <a:latin typeface="+mn-lt"/>
              </a:rPr>
              <a:t>.</a:t>
            </a:r>
            <a:endParaRPr lang="en-US" altLang="en-US" sz="2400" dirty="0">
              <a:solidFill>
                <a:schemeClr val="tx1"/>
              </a:solidFill>
              <a:latin typeface="+mn-lt"/>
            </a:endParaRPr>
          </a:p>
        </p:txBody>
      </p:sp>
      <p:sp>
        <p:nvSpPr>
          <p:cNvPr id="4" name="Date Placeholder 3">
            <a:extLst>
              <a:ext uri="{FF2B5EF4-FFF2-40B4-BE49-F238E27FC236}">
                <a16:creationId xmlns:a16="http://schemas.microsoft.com/office/drawing/2014/main" id="{A46E30A8-6F80-4214-958C-7FD71BF243E5}"/>
              </a:ext>
            </a:extLst>
          </p:cNvPr>
          <p:cNvSpPr>
            <a:spLocks noGrp="1"/>
          </p:cNvSpPr>
          <p:nvPr>
            <p:ph type="dt" idx="10"/>
          </p:nvPr>
        </p:nvSpPr>
        <p:spPr/>
        <p:txBody>
          <a:bodyPr/>
          <a:lstStyle/>
          <a:p>
            <a:fld id="{19E3EB44-ADEE-4555-AF18-8C1617459D01}" type="datetime1">
              <a:rPr lang="en-US" smtClean="0"/>
              <a:t>3/18/2026</a:t>
            </a:fld>
            <a:endParaRPr lang="en-US"/>
          </a:p>
        </p:txBody>
      </p:sp>
      <p:sp>
        <p:nvSpPr>
          <p:cNvPr id="5" name="Footer Placeholder 4">
            <a:extLst>
              <a:ext uri="{FF2B5EF4-FFF2-40B4-BE49-F238E27FC236}">
                <a16:creationId xmlns:a16="http://schemas.microsoft.com/office/drawing/2014/main" id="{83659DAD-200A-9E4C-38E8-E87455AE64CF}"/>
              </a:ext>
            </a:extLst>
          </p:cNvPr>
          <p:cNvSpPr>
            <a:spLocks noGrp="1"/>
          </p:cNvSpPr>
          <p:nvPr>
            <p:ph type="ftr" idx="11"/>
          </p:nvPr>
        </p:nvSpPr>
        <p:spPr/>
        <p:txBody>
          <a:bodyPr/>
          <a:lstStyle/>
          <a:p>
            <a:r>
              <a:rPr lang="en-US"/>
              <a:t>Business analysis and process management</a:t>
            </a:r>
          </a:p>
        </p:txBody>
      </p:sp>
      <p:sp>
        <p:nvSpPr>
          <p:cNvPr id="2" name="Title 1">
            <a:extLst>
              <a:ext uri="{FF2B5EF4-FFF2-40B4-BE49-F238E27FC236}">
                <a16:creationId xmlns:a16="http://schemas.microsoft.com/office/drawing/2014/main" id="{139E28CA-68C3-5B38-75C6-3E649A302127}"/>
              </a:ext>
            </a:extLst>
          </p:cNvPr>
          <p:cNvSpPr>
            <a:spLocks noGrp="1"/>
          </p:cNvSpPr>
          <p:nvPr>
            <p:ph type="title"/>
          </p:nvPr>
        </p:nvSpPr>
        <p:spPr>
          <a:xfrm>
            <a:off x="508000" y="185738"/>
            <a:ext cx="11200445" cy="414120"/>
          </a:xfrm>
        </p:spPr>
        <p:txBody>
          <a:bodyPr/>
          <a:lstStyle/>
          <a:p>
            <a:r>
              <a:rPr lang="en-US" dirty="0" err="1"/>
              <a:t>Бизнес</a:t>
            </a:r>
            <a:r>
              <a:rPr lang="en-US" dirty="0"/>
              <a:t> </a:t>
            </a:r>
            <a:r>
              <a:rPr lang="en-US" dirty="0" err="1"/>
              <a:t>шинжилгээний</a:t>
            </a:r>
            <a:r>
              <a:rPr lang="en-US" dirty="0"/>
              <a:t> </a:t>
            </a:r>
            <a:r>
              <a:rPr lang="mn-MN" dirty="0"/>
              <a:t>цөм</a:t>
            </a:r>
            <a:r>
              <a:rPr lang="en-US" dirty="0"/>
              <a:t> </a:t>
            </a:r>
            <a:r>
              <a:rPr lang="en-US" dirty="0" err="1"/>
              <a:t>ойлголт</a:t>
            </a:r>
            <a:r>
              <a:rPr lang="mn-MN" dirty="0"/>
              <a:t> </a:t>
            </a:r>
            <a:r>
              <a:rPr lang="en-US" dirty="0"/>
              <a:t>(BACCM™)</a:t>
            </a:r>
          </a:p>
        </p:txBody>
      </p:sp>
      <p:pic>
        <p:nvPicPr>
          <p:cNvPr id="6" name="Picture 5">
            <a:extLst>
              <a:ext uri="{FF2B5EF4-FFF2-40B4-BE49-F238E27FC236}">
                <a16:creationId xmlns:a16="http://schemas.microsoft.com/office/drawing/2014/main" id="{02AA29E2-1F3F-DAE6-545F-E085A9646707}"/>
              </a:ext>
            </a:extLst>
          </p:cNvPr>
          <p:cNvPicPr>
            <a:picLocks noChangeAspect="1"/>
          </p:cNvPicPr>
          <p:nvPr/>
        </p:nvPicPr>
        <p:blipFill rotWithShape="1">
          <a:blip r:embed="rId3">
            <a:biLevel thresh="75000"/>
          </a:blip>
          <a:srcRect l="42824" t="19953" r="22990" b="4997"/>
          <a:stretch/>
        </p:blipFill>
        <p:spPr>
          <a:xfrm>
            <a:off x="170752" y="1031068"/>
            <a:ext cx="4017365" cy="4665781"/>
          </a:xfrm>
          <a:prstGeom prst="rect">
            <a:avLst/>
          </a:prstGeom>
        </p:spPr>
      </p:pic>
      <p:sp>
        <p:nvSpPr>
          <p:cNvPr id="7" name="Slide Number Placeholder 6">
            <a:extLst>
              <a:ext uri="{FF2B5EF4-FFF2-40B4-BE49-F238E27FC236}">
                <a16:creationId xmlns:a16="http://schemas.microsoft.com/office/drawing/2014/main" id="{40FAC5A3-2918-0695-67BC-EEB30FAAC854}"/>
              </a:ext>
            </a:extLst>
          </p:cNvPr>
          <p:cNvSpPr>
            <a:spLocks noGrp="1"/>
          </p:cNvSpPr>
          <p:nvPr>
            <p:ph type="sldNum" idx="12"/>
          </p:nvPr>
        </p:nvSpPr>
        <p:spPr/>
        <p:txBody>
          <a:bodyPr/>
          <a:lstStyle/>
          <a:p>
            <a:fld id="{611322DE-3F9E-4261-BC4C-C8DBA52F4786}" type="slidenum">
              <a:rPr lang="en-US" smtClean="0"/>
              <a:t>23</a:t>
            </a:fld>
            <a:endParaRPr lang="en-US"/>
          </a:p>
        </p:txBody>
      </p:sp>
      <p:sp>
        <p:nvSpPr>
          <p:cNvPr id="8" name="TextBox 7">
            <a:extLst>
              <a:ext uri="{FF2B5EF4-FFF2-40B4-BE49-F238E27FC236}">
                <a16:creationId xmlns:a16="http://schemas.microsoft.com/office/drawing/2014/main" id="{3E40B61D-7A42-7AB7-C9D3-5B358EE2FD70}"/>
              </a:ext>
            </a:extLst>
          </p:cNvPr>
          <p:cNvSpPr txBox="1"/>
          <p:nvPr/>
        </p:nvSpPr>
        <p:spPr>
          <a:xfrm>
            <a:off x="170752" y="5826933"/>
            <a:ext cx="5059085" cy="307777"/>
          </a:xfrm>
          <a:prstGeom prst="rect">
            <a:avLst/>
          </a:prstGeom>
          <a:noFill/>
        </p:spPr>
        <p:txBody>
          <a:bodyPr wrap="square" rtlCol="0">
            <a:spAutoFit/>
          </a:bodyPr>
          <a:lstStyle/>
          <a:p>
            <a:pPr algn="r"/>
            <a:r>
              <a:rPr lang="en-US" i="1" u="sng" dirty="0">
                <a:solidFill>
                  <a:srgbClr val="0070C0"/>
                </a:solidFill>
              </a:rPr>
              <a:t>Source: </a:t>
            </a:r>
            <a:r>
              <a:rPr lang="en-US" altLang="en-US" u="sng" dirty="0">
                <a:solidFill>
                  <a:srgbClr val="0070C0"/>
                </a:solidFill>
              </a:rPr>
              <a:t>Business analysis core concept</a:t>
            </a:r>
            <a:r>
              <a:rPr lang="en-US" altLang="en-US" i="1" u="sng" dirty="0">
                <a:solidFill>
                  <a:srgbClr val="0070C0"/>
                </a:solidFill>
              </a:rPr>
              <a:t>, </a:t>
            </a:r>
            <a:r>
              <a:rPr lang="en-US" altLang="en-US" u="sng" dirty="0">
                <a:solidFill>
                  <a:srgbClr val="0070C0"/>
                </a:solidFill>
              </a:rPr>
              <a:t>BABOK® Guide</a:t>
            </a:r>
            <a:endParaRPr lang="en-US" i="1" u="sng" dirty="0">
              <a:solidFill>
                <a:srgbClr val="0070C0"/>
              </a:solidFill>
            </a:endParaRPr>
          </a:p>
        </p:txBody>
      </p:sp>
    </p:spTree>
    <p:extLst>
      <p:ext uri="{BB962C8B-B14F-4D97-AF65-F5344CB8AC3E}">
        <p14:creationId xmlns:p14="http://schemas.microsoft.com/office/powerpoint/2010/main" val="337379583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type="body" idx="1"/>
          </p:nvPr>
        </p:nvSpPr>
        <p:spPr>
          <a:xfrm>
            <a:off x="216422" y="1025525"/>
            <a:ext cx="5326857" cy="879475"/>
          </a:xfrm>
          <a:solidFill>
            <a:schemeClr val="accent2">
              <a:lumMod val="20000"/>
              <a:lumOff val="80000"/>
            </a:schemeClr>
          </a:solidFill>
        </p:spPr>
        <p:txBody>
          <a:bodyPr>
            <a:normAutofit/>
          </a:bodyPr>
          <a:lstStyle/>
          <a:p>
            <a:pPr marL="114300" indent="0">
              <a:buNone/>
            </a:pPr>
            <a:r>
              <a:rPr lang="mn-MN" sz="2000" dirty="0"/>
              <a:t>Өөрчлөлт, хэрэгцээ эсвэл шийдэлтэй холбоотой бүлэг эсвэл хувь хүн</a:t>
            </a:r>
            <a:endParaRPr lang="en-US" sz="2000" dirty="0"/>
          </a:p>
        </p:txBody>
      </p:sp>
      <p:sp>
        <p:nvSpPr>
          <p:cNvPr id="4" name="Date Placeholder 3"/>
          <p:cNvSpPr>
            <a:spLocks noGrp="1"/>
          </p:cNvSpPr>
          <p:nvPr>
            <p:ph type="dt" idx="10"/>
          </p:nvPr>
        </p:nvSpPr>
        <p:spPr/>
        <p:txBody>
          <a:bodyPr/>
          <a:lstStyle/>
          <a:p>
            <a:fld id="{3D644920-78D3-4531-A192-331B0BD2E5A7}" type="datetime1">
              <a:rPr lang="en-US" smtClean="0"/>
              <a:t>3/18/2026</a:t>
            </a:fld>
            <a:endParaRPr lang="en-US"/>
          </a:p>
        </p:txBody>
      </p:sp>
      <p:sp>
        <p:nvSpPr>
          <p:cNvPr id="5" name="Footer Placeholder 4"/>
          <p:cNvSpPr>
            <a:spLocks noGrp="1"/>
          </p:cNvSpPr>
          <p:nvPr>
            <p:ph type="ftr" idx="11"/>
          </p:nvPr>
        </p:nvSpPr>
        <p:spPr/>
        <p:txBody>
          <a:bodyPr/>
          <a:lstStyle/>
          <a:p>
            <a:r>
              <a:rPr lang="en-US"/>
              <a:t>Business analysis and process management</a:t>
            </a:r>
          </a:p>
        </p:txBody>
      </p:sp>
      <p:sp>
        <p:nvSpPr>
          <p:cNvPr id="2" name="Title 1"/>
          <p:cNvSpPr>
            <a:spLocks noGrp="1"/>
          </p:cNvSpPr>
          <p:nvPr>
            <p:ph type="title"/>
          </p:nvPr>
        </p:nvSpPr>
        <p:spPr>
          <a:xfrm>
            <a:off x="216422" y="185738"/>
            <a:ext cx="11492023" cy="414120"/>
          </a:xfrm>
        </p:spPr>
        <p:txBody>
          <a:bodyPr/>
          <a:lstStyle/>
          <a:p>
            <a:r>
              <a:rPr lang="en-US" sz="3200" dirty="0" err="1"/>
              <a:t>Бизнес</a:t>
            </a:r>
            <a:r>
              <a:rPr lang="en-US" sz="3200" dirty="0"/>
              <a:t> </a:t>
            </a:r>
            <a:r>
              <a:rPr lang="en-US" sz="3200" dirty="0" err="1"/>
              <a:t>шинжилгээний</a:t>
            </a:r>
            <a:r>
              <a:rPr lang="en-US" sz="3200" dirty="0"/>
              <a:t> </a:t>
            </a:r>
            <a:r>
              <a:rPr lang="mn-MN" sz="3200" dirty="0"/>
              <a:t>цөм</a:t>
            </a:r>
            <a:r>
              <a:rPr lang="en-US" sz="3200" dirty="0"/>
              <a:t> </a:t>
            </a:r>
            <a:r>
              <a:rPr lang="en-US" sz="3200" dirty="0" err="1"/>
              <a:t>ойлголт</a:t>
            </a:r>
            <a:r>
              <a:rPr lang="mn-MN" sz="3200" dirty="0"/>
              <a:t>: </a:t>
            </a:r>
            <a:r>
              <a:rPr lang="mn-MN" sz="2800" dirty="0">
                <a:solidFill>
                  <a:srgbClr val="FFC000"/>
                </a:solidFill>
              </a:rPr>
              <a:t>ОРОЛЦОГЧ ТАЛУУД</a:t>
            </a:r>
            <a:endParaRPr lang="en-US" sz="3200" dirty="0">
              <a:solidFill>
                <a:srgbClr val="FFC000"/>
              </a:solidFill>
            </a:endParaRPr>
          </a:p>
        </p:txBody>
      </p:sp>
      <p:pic>
        <p:nvPicPr>
          <p:cNvPr id="7" name="Picture 6"/>
          <p:cNvPicPr>
            <a:picLocks noChangeAspect="1"/>
          </p:cNvPicPr>
          <p:nvPr/>
        </p:nvPicPr>
        <p:blipFill>
          <a:blip r:embed="rId2"/>
          <a:stretch>
            <a:fillRect/>
          </a:stretch>
        </p:blipFill>
        <p:spPr>
          <a:xfrm>
            <a:off x="216422" y="2197100"/>
            <a:ext cx="5326857" cy="3266644"/>
          </a:xfrm>
          <a:prstGeom prst="rect">
            <a:avLst/>
          </a:prstGeom>
        </p:spPr>
      </p:pic>
      <p:graphicFrame>
        <p:nvGraphicFramePr>
          <p:cNvPr id="6" name="Table 5">
            <a:extLst>
              <a:ext uri="{FF2B5EF4-FFF2-40B4-BE49-F238E27FC236}">
                <a16:creationId xmlns:a16="http://schemas.microsoft.com/office/drawing/2014/main" id="{9A36E4BD-840E-4164-4177-D7FC335C9606}"/>
              </a:ext>
            </a:extLst>
          </p:cNvPr>
          <p:cNvGraphicFramePr>
            <a:graphicFrameLocks noGrp="1"/>
          </p:cNvGraphicFramePr>
          <p:nvPr>
            <p:extLst>
              <p:ext uri="{D42A27DB-BD31-4B8C-83A1-F6EECF244321}">
                <p14:modId xmlns:p14="http://schemas.microsoft.com/office/powerpoint/2010/main" val="3111563269"/>
              </p:ext>
            </p:extLst>
          </p:nvPr>
        </p:nvGraphicFramePr>
        <p:xfrm>
          <a:off x="6026943" y="4564584"/>
          <a:ext cx="5948635" cy="1798320"/>
        </p:xfrm>
        <a:graphic>
          <a:graphicData uri="http://schemas.openxmlformats.org/drawingml/2006/table">
            <a:tbl>
              <a:tblPr>
                <a:tableStyleId>{BC89EF96-8CEA-46FF-86C4-4CE0E7609802}</a:tableStyleId>
              </a:tblPr>
              <a:tblGrid>
                <a:gridCol w="1321927">
                  <a:extLst>
                    <a:ext uri="{9D8B030D-6E8A-4147-A177-3AD203B41FA5}">
                      <a16:colId xmlns:a16="http://schemas.microsoft.com/office/drawing/2014/main" val="3139071335"/>
                    </a:ext>
                  </a:extLst>
                </a:gridCol>
                <a:gridCol w="2201819">
                  <a:extLst>
                    <a:ext uri="{9D8B030D-6E8A-4147-A177-3AD203B41FA5}">
                      <a16:colId xmlns:a16="http://schemas.microsoft.com/office/drawing/2014/main" val="2336976399"/>
                    </a:ext>
                  </a:extLst>
                </a:gridCol>
                <a:gridCol w="2424889">
                  <a:extLst>
                    <a:ext uri="{9D8B030D-6E8A-4147-A177-3AD203B41FA5}">
                      <a16:colId xmlns:a16="http://schemas.microsoft.com/office/drawing/2014/main" val="3259898342"/>
                    </a:ext>
                  </a:extLst>
                </a:gridCol>
              </a:tblGrid>
              <a:tr h="0">
                <a:tc>
                  <a:txBody>
                    <a:bodyPr/>
                    <a:lstStyle/>
                    <a:p>
                      <a:pPr rtl="0">
                        <a:buNone/>
                      </a:pPr>
                      <a:r>
                        <a:rPr lang="en-US" b="1">
                          <a:solidFill>
                            <a:srgbClr val="1F1F1F"/>
                          </a:solidFill>
                          <a:effectLst/>
                        </a:rPr>
                        <a:t>Power level</a:t>
                      </a:r>
                      <a:endParaRPr lang="en-US">
                        <a:solidFill>
                          <a:srgbClr val="1F1F1F"/>
                        </a:solidFill>
                        <a:effectLst/>
                        <a:latin typeface="Google Sans Text"/>
                      </a:endParaRPr>
                    </a:p>
                  </a:txBody>
                  <a:tcPr marL="76200" marR="76200" marT="50800" marB="50800" anchor="ctr"/>
                </a:tc>
                <a:tc>
                  <a:txBody>
                    <a:bodyPr/>
                    <a:lstStyle/>
                    <a:p>
                      <a:pPr rtl="0">
                        <a:buNone/>
                      </a:pPr>
                      <a:r>
                        <a:rPr lang="en-US" b="1">
                          <a:solidFill>
                            <a:srgbClr val="1F1F1F"/>
                          </a:solidFill>
                          <a:effectLst/>
                        </a:rPr>
                        <a:t>High Interest</a:t>
                      </a:r>
                      <a:endParaRPr lang="en-US">
                        <a:solidFill>
                          <a:srgbClr val="1F1F1F"/>
                        </a:solidFill>
                        <a:effectLst/>
                        <a:latin typeface="Google Sans Text"/>
                      </a:endParaRPr>
                    </a:p>
                  </a:txBody>
                  <a:tcPr marL="76200" marR="76200" marT="50800" marB="50800" anchor="ctr"/>
                </a:tc>
                <a:tc>
                  <a:txBody>
                    <a:bodyPr/>
                    <a:lstStyle/>
                    <a:p>
                      <a:pPr rtl="0">
                        <a:buNone/>
                      </a:pPr>
                      <a:r>
                        <a:rPr lang="en-US" b="1">
                          <a:solidFill>
                            <a:srgbClr val="1F1F1F"/>
                          </a:solidFill>
                          <a:effectLst/>
                        </a:rPr>
                        <a:t>Low Interest</a:t>
                      </a:r>
                      <a:endParaRPr lang="en-US">
                        <a:solidFill>
                          <a:srgbClr val="1F1F1F"/>
                        </a:solidFill>
                        <a:effectLst/>
                        <a:latin typeface="Google Sans Text"/>
                      </a:endParaRPr>
                    </a:p>
                  </a:txBody>
                  <a:tcPr marL="76200" marR="76200" marT="50800" marB="50800" anchor="ctr"/>
                </a:tc>
                <a:extLst>
                  <a:ext uri="{0D108BD9-81ED-4DB2-BD59-A6C34878D82A}">
                    <a16:rowId xmlns:a16="http://schemas.microsoft.com/office/drawing/2014/main" val="2011940191"/>
                  </a:ext>
                </a:extLst>
              </a:tr>
              <a:tr h="0">
                <a:tc>
                  <a:txBody>
                    <a:bodyPr/>
                    <a:lstStyle/>
                    <a:p>
                      <a:pPr rtl="0">
                        <a:buNone/>
                      </a:pPr>
                      <a:r>
                        <a:rPr lang="en-US" b="1" dirty="0">
                          <a:solidFill>
                            <a:srgbClr val="1F1F1F"/>
                          </a:solidFill>
                          <a:effectLst/>
                        </a:rPr>
                        <a:t>High Power</a:t>
                      </a:r>
                      <a:endParaRPr lang="en-US" dirty="0">
                        <a:solidFill>
                          <a:srgbClr val="1F1F1F"/>
                        </a:solidFill>
                        <a:effectLst/>
                        <a:latin typeface="Google Sans Text"/>
                      </a:endParaRPr>
                    </a:p>
                  </a:txBody>
                  <a:tcPr marL="76200" marR="76200" marT="50800" marB="50800" anchor="ctr"/>
                </a:tc>
                <a:tc>
                  <a:txBody>
                    <a:bodyPr/>
                    <a:lstStyle/>
                    <a:p>
                      <a:pPr rtl="0">
                        <a:buNone/>
                      </a:pPr>
                      <a:r>
                        <a:rPr lang="en-US" b="1" dirty="0">
                          <a:solidFill>
                            <a:srgbClr val="1F1F1F"/>
                          </a:solidFill>
                          <a:effectLst/>
                        </a:rPr>
                        <a:t>Manage Closely:</a:t>
                      </a:r>
                      <a:r>
                        <a:rPr lang="en-US" dirty="0">
                          <a:solidFill>
                            <a:srgbClr val="1F1F1F"/>
                          </a:solidFill>
                          <a:effectLst/>
                        </a:rPr>
                        <a:t> (e.g., The CEO or a major Investor)</a:t>
                      </a:r>
                      <a:endParaRPr lang="en-US" dirty="0">
                        <a:solidFill>
                          <a:srgbClr val="1F1F1F"/>
                        </a:solidFill>
                        <a:effectLst/>
                        <a:latin typeface="Google Sans Text"/>
                      </a:endParaRPr>
                    </a:p>
                  </a:txBody>
                  <a:tcPr marL="76200" marR="76200" marT="50800" marB="50800" anchor="ctr"/>
                </a:tc>
                <a:tc>
                  <a:txBody>
                    <a:bodyPr/>
                    <a:lstStyle/>
                    <a:p>
                      <a:pPr rtl="0">
                        <a:buNone/>
                      </a:pPr>
                      <a:r>
                        <a:rPr lang="en-US" b="1">
                          <a:solidFill>
                            <a:srgbClr val="1F1F1F"/>
                          </a:solidFill>
                          <a:effectLst/>
                        </a:rPr>
                        <a:t>Keep Satisfied:</a:t>
                      </a:r>
                      <a:r>
                        <a:rPr lang="en-US">
                          <a:solidFill>
                            <a:srgbClr val="1F1F1F"/>
                          </a:solidFill>
                          <a:effectLst/>
                        </a:rPr>
                        <a:t> (e.g., Government regulators)</a:t>
                      </a:r>
                      <a:endParaRPr lang="en-US">
                        <a:solidFill>
                          <a:srgbClr val="1F1F1F"/>
                        </a:solidFill>
                        <a:effectLst/>
                        <a:latin typeface="Google Sans Text"/>
                      </a:endParaRPr>
                    </a:p>
                  </a:txBody>
                  <a:tcPr marL="76200" marR="76200" marT="50800" marB="50800" anchor="ctr"/>
                </a:tc>
                <a:extLst>
                  <a:ext uri="{0D108BD9-81ED-4DB2-BD59-A6C34878D82A}">
                    <a16:rowId xmlns:a16="http://schemas.microsoft.com/office/drawing/2014/main" val="1069291724"/>
                  </a:ext>
                </a:extLst>
              </a:tr>
              <a:tr h="0">
                <a:tc>
                  <a:txBody>
                    <a:bodyPr/>
                    <a:lstStyle/>
                    <a:p>
                      <a:pPr rtl="0">
                        <a:buNone/>
                      </a:pPr>
                      <a:r>
                        <a:rPr lang="en-US" b="1">
                          <a:solidFill>
                            <a:srgbClr val="1F1F1F"/>
                          </a:solidFill>
                          <a:effectLst/>
                        </a:rPr>
                        <a:t>Low Power</a:t>
                      </a:r>
                      <a:endParaRPr lang="en-US">
                        <a:solidFill>
                          <a:srgbClr val="1F1F1F"/>
                        </a:solidFill>
                        <a:effectLst/>
                        <a:latin typeface="Google Sans Text"/>
                      </a:endParaRPr>
                    </a:p>
                  </a:txBody>
                  <a:tcPr marL="76200" marR="76200" marT="50800" marB="50800" anchor="ctr"/>
                </a:tc>
                <a:tc>
                  <a:txBody>
                    <a:bodyPr/>
                    <a:lstStyle/>
                    <a:p>
                      <a:pPr rtl="0">
                        <a:buNone/>
                      </a:pPr>
                      <a:r>
                        <a:rPr lang="en-US" b="1" dirty="0">
                          <a:solidFill>
                            <a:srgbClr val="1F1F1F"/>
                          </a:solidFill>
                          <a:effectLst/>
                        </a:rPr>
                        <a:t>Keep Informed:</a:t>
                      </a:r>
                      <a:r>
                        <a:rPr lang="en-US" dirty="0">
                          <a:solidFill>
                            <a:srgbClr val="1F1F1F"/>
                          </a:solidFill>
                          <a:effectLst/>
                        </a:rPr>
                        <a:t> (e.g., Users of a specific internal tool)</a:t>
                      </a:r>
                      <a:endParaRPr lang="en-US" dirty="0">
                        <a:solidFill>
                          <a:srgbClr val="1F1F1F"/>
                        </a:solidFill>
                        <a:effectLst/>
                        <a:latin typeface="Google Sans Text"/>
                      </a:endParaRPr>
                    </a:p>
                  </a:txBody>
                  <a:tcPr marL="76200" marR="76200" marT="50800" marB="50800" anchor="ctr"/>
                </a:tc>
                <a:tc>
                  <a:txBody>
                    <a:bodyPr/>
                    <a:lstStyle/>
                    <a:p>
                      <a:pPr rtl="0">
                        <a:buNone/>
                      </a:pPr>
                      <a:r>
                        <a:rPr lang="en-US" b="1" dirty="0">
                          <a:solidFill>
                            <a:srgbClr val="1F1F1F"/>
                          </a:solidFill>
                          <a:effectLst/>
                        </a:rPr>
                        <a:t>Monitor:</a:t>
                      </a:r>
                      <a:r>
                        <a:rPr lang="en-US" dirty="0">
                          <a:solidFill>
                            <a:srgbClr val="1F1F1F"/>
                          </a:solidFill>
                          <a:effectLst/>
                        </a:rPr>
                        <a:t> (e.g., The general public/community)</a:t>
                      </a:r>
                      <a:endParaRPr lang="en-US" dirty="0">
                        <a:solidFill>
                          <a:srgbClr val="1F1F1F"/>
                        </a:solidFill>
                        <a:effectLst/>
                        <a:latin typeface="Google Sans Text"/>
                      </a:endParaRPr>
                    </a:p>
                  </a:txBody>
                  <a:tcPr marL="76200" marR="76200" marT="50800" marB="50800" anchor="ctr"/>
                </a:tc>
                <a:extLst>
                  <a:ext uri="{0D108BD9-81ED-4DB2-BD59-A6C34878D82A}">
                    <a16:rowId xmlns:a16="http://schemas.microsoft.com/office/drawing/2014/main" val="1094006798"/>
                  </a:ext>
                </a:extLst>
              </a:tr>
            </a:tbl>
          </a:graphicData>
        </a:graphic>
      </p:graphicFrame>
      <p:sp>
        <p:nvSpPr>
          <p:cNvPr id="8" name="Slide Number Placeholder 7">
            <a:extLst>
              <a:ext uri="{FF2B5EF4-FFF2-40B4-BE49-F238E27FC236}">
                <a16:creationId xmlns:a16="http://schemas.microsoft.com/office/drawing/2014/main" id="{0A6AFFA6-8399-5480-3356-89A7904D6DB6}"/>
              </a:ext>
            </a:extLst>
          </p:cNvPr>
          <p:cNvSpPr>
            <a:spLocks noGrp="1"/>
          </p:cNvSpPr>
          <p:nvPr>
            <p:ph type="sldNum" idx="12"/>
          </p:nvPr>
        </p:nvSpPr>
        <p:spPr/>
        <p:txBody>
          <a:bodyPr/>
          <a:lstStyle/>
          <a:p>
            <a:fld id="{611322DE-3F9E-4261-BC4C-C8DBA52F4786}" type="slidenum">
              <a:rPr lang="en-US" smtClean="0"/>
              <a:t>24</a:t>
            </a:fld>
            <a:endParaRPr lang="en-US"/>
          </a:p>
        </p:txBody>
      </p:sp>
      <p:pic>
        <p:nvPicPr>
          <p:cNvPr id="9" name="Picture 8" descr="Image of Power/Interest Grid for stakeholder analysis">
            <a:extLst>
              <a:ext uri="{FF2B5EF4-FFF2-40B4-BE49-F238E27FC236}">
                <a16:creationId xmlns:a16="http://schemas.microsoft.com/office/drawing/2014/main" id="{B0689968-F3A6-9E5A-9C18-82E8C4508E13}"/>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026835" y="916468"/>
            <a:ext cx="6165165" cy="3460145"/>
          </a:xfrm>
          <a:prstGeom prst="rect">
            <a:avLst/>
          </a:prstGeom>
          <a:noFill/>
          <a:ln>
            <a:noFill/>
          </a:ln>
        </p:spPr>
      </p:pic>
      <p:sp>
        <p:nvSpPr>
          <p:cNvPr id="10" name="TextBox 9">
            <a:extLst>
              <a:ext uri="{FF2B5EF4-FFF2-40B4-BE49-F238E27FC236}">
                <a16:creationId xmlns:a16="http://schemas.microsoft.com/office/drawing/2014/main" id="{63B628C4-2665-FCE0-FE89-5BF3E350553B}"/>
              </a:ext>
            </a:extLst>
          </p:cNvPr>
          <p:cNvSpPr txBox="1"/>
          <p:nvPr/>
        </p:nvSpPr>
        <p:spPr>
          <a:xfrm>
            <a:off x="484194" y="5463744"/>
            <a:ext cx="5059085" cy="307777"/>
          </a:xfrm>
          <a:prstGeom prst="rect">
            <a:avLst/>
          </a:prstGeom>
          <a:noFill/>
        </p:spPr>
        <p:txBody>
          <a:bodyPr wrap="square" rtlCol="0">
            <a:spAutoFit/>
          </a:bodyPr>
          <a:lstStyle/>
          <a:p>
            <a:pPr algn="r"/>
            <a:r>
              <a:rPr lang="en-US" i="1" u="sng" dirty="0">
                <a:solidFill>
                  <a:srgbClr val="0070C0"/>
                </a:solidFill>
              </a:rPr>
              <a:t>Source: </a:t>
            </a:r>
            <a:r>
              <a:rPr lang="en-US" altLang="en-US" u="sng" dirty="0">
                <a:solidFill>
                  <a:srgbClr val="0070C0"/>
                </a:solidFill>
              </a:rPr>
              <a:t>Wikipedia.com</a:t>
            </a:r>
            <a:endParaRPr lang="en-US" i="1" u="sng" dirty="0">
              <a:solidFill>
                <a:srgbClr val="0070C0"/>
              </a:solidFill>
            </a:endParaRPr>
          </a:p>
        </p:txBody>
      </p:sp>
      <p:sp>
        <p:nvSpPr>
          <p:cNvPr id="11" name="TextBox 10">
            <a:extLst>
              <a:ext uri="{FF2B5EF4-FFF2-40B4-BE49-F238E27FC236}">
                <a16:creationId xmlns:a16="http://schemas.microsoft.com/office/drawing/2014/main" id="{DE84C410-0FE3-ED90-4F1A-9B9EF6AFCE0F}"/>
              </a:ext>
            </a:extLst>
          </p:cNvPr>
          <p:cNvSpPr txBox="1"/>
          <p:nvPr/>
        </p:nvSpPr>
        <p:spPr>
          <a:xfrm>
            <a:off x="6814832" y="4162821"/>
            <a:ext cx="5059085" cy="307777"/>
          </a:xfrm>
          <a:prstGeom prst="rect">
            <a:avLst/>
          </a:prstGeom>
          <a:noFill/>
        </p:spPr>
        <p:txBody>
          <a:bodyPr wrap="square" rtlCol="0">
            <a:spAutoFit/>
          </a:bodyPr>
          <a:lstStyle/>
          <a:p>
            <a:pPr algn="r"/>
            <a:r>
              <a:rPr lang="en-US" i="1" u="sng" dirty="0">
                <a:solidFill>
                  <a:srgbClr val="0070C0"/>
                </a:solidFill>
              </a:rPr>
              <a:t>Source: </a:t>
            </a:r>
            <a:r>
              <a:rPr lang="en-US" altLang="en-US" u="sng" dirty="0">
                <a:solidFill>
                  <a:srgbClr val="0070C0"/>
                </a:solidFill>
              </a:rPr>
              <a:t>Business analysis core concept</a:t>
            </a:r>
            <a:r>
              <a:rPr lang="en-US" altLang="en-US" i="1" u="sng" dirty="0">
                <a:solidFill>
                  <a:srgbClr val="0070C0"/>
                </a:solidFill>
              </a:rPr>
              <a:t>, </a:t>
            </a:r>
            <a:r>
              <a:rPr lang="en-US" altLang="en-US" u="sng" dirty="0">
                <a:solidFill>
                  <a:srgbClr val="0070C0"/>
                </a:solidFill>
              </a:rPr>
              <a:t>BABOK® Guide</a:t>
            </a:r>
            <a:endParaRPr lang="en-US" i="1" u="sng" dirty="0">
              <a:solidFill>
                <a:srgbClr val="0070C0"/>
              </a:solidFill>
            </a:endParaRPr>
          </a:p>
        </p:txBody>
      </p:sp>
    </p:spTree>
    <p:extLst>
      <p:ext uri="{BB962C8B-B14F-4D97-AF65-F5344CB8AC3E}">
        <p14:creationId xmlns:p14="http://schemas.microsoft.com/office/powerpoint/2010/main" val="76866636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type="body" idx="1"/>
          </p:nvPr>
        </p:nvSpPr>
        <p:spPr>
          <a:xfrm>
            <a:off x="273843" y="1121569"/>
            <a:ext cx="7642490" cy="5007769"/>
          </a:xfrm>
        </p:spPr>
        <p:txBody>
          <a:bodyPr>
            <a:normAutofit/>
          </a:bodyPr>
          <a:lstStyle/>
          <a:p>
            <a:pPr marL="0" lvl="0" indent="0" eaLnBrk="0" fontAlgn="base" hangingPunct="0">
              <a:lnSpc>
                <a:spcPct val="100000"/>
              </a:lnSpc>
              <a:spcBef>
                <a:spcPct val="0"/>
              </a:spcBef>
              <a:spcAft>
                <a:spcPct val="0"/>
              </a:spcAft>
              <a:buClrTx/>
              <a:buSzTx/>
              <a:buNone/>
            </a:pPr>
            <a:r>
              <a:rPr lang="mn-MN" altLang="en-US" sz="2000" dirty="0">
                <a:solidFill>
                  <a:srgbClr val="303030"/>
                </a:solidFill>
                <a:latin typeface="+mn-lt"/>
              </a:rPr>
              <a:t>Ш</a:t>
            </a:r>
            <a:r>
              <a:rPr lang="en-US" altLang="en-US" sz="2000" dirty="0" err="1">
                <a:solidFill>
                  <a:srgbClr val="303030"/>
                </a:solidFill>
                <a:latin typeface="+mn-lt"/>
              </a:rPr>
              <a:t>инжилгээний</a:t>
            </a:r>
            <a:r>
              <a:rPr lang="en-US" altLang="en-US" sz="2000" dirty="0">
                <a:solidFill>
                  <a:srgbClr val="303030"/>
                </a:solidFill>
                <a:latin typeface="+mn-lt"/>
              </a:rPr>
              <a:t> </a:t>
            </a:r>
            <a:r>
              <a:rPr lang="en-US" altLang="en-US" sz="2000" dirty="0" err="1">
                <a:solidFill>
                  <a:srgbClr val="303030"/>
                </a:solidFill>
                <a:latin typeface="+mn-lt"/>
              </a:rPr>
              <a:t>ажлын</a:t>
            </a:r>
            <a:r>
              <a:rPr lang="en-US" altLang="en-US" sz="2000" dirty="0">
                <a:solidFill>
                  <a:srgbClr val="303030"/>
                </a:solidFill>
                <a:latin typeface="+mn-lt"/>
              </a:rPr>
              <a:t> </a:t>
            </a:r>
            <a:r>
              <a:rPr lang="en-US" altLang="en-US" sz="2000" dirty="0" err="1">
                <a:solidFill>
                  <a:srgbClr val="303030"/>
                </a:solidFill>
                <a:latin typeface="+mn-lt"/>
              </a:rPr>
              <a:t>эхлэх</a:t>
            </a:r>
            <a:r>
              <a:rPr lang="en-US" altLang="en-US" sz="2000" dirty="0">
                <a:solidFill>
                  <a:srgbClr val="303030"/>
                </a:solidFill>
                <a:latin typeface="+mn-lt"/>
              </a:rPr>
              <a:t> </a:t>
            </a:r>
            <a:r>
              <a:rPr lang="en-US" altLang="en-US" sz="2000" dirty="0" err="1">
                <a:solidFill>
                  <a:srgbClr val="303030"/>
                </a:solidFill>
                <a:latin typeface="+mn-lt"/>
              </a:rPr>
              <a:t>цэг</a:t>
            </a:r>
            <a:r>
              <a:rPr lang="en-US" altLang="en-US" sz="2000" dirty="0">
                <a:solidFill>
                  <a:srgbClr val="303030"/>
                </a:solidFill>
                <a:latin typeface="+mn-lt"/>
              </a:rPr>
              <a:t> </a:t>
            </a:r>
            <a:r>
              <a:rPr lang="en-US" altLang="en-US" sz="2000" dirty="0" err="1">
                <a:solidFill>
                  <a:srgbClr val="303030"/>
                </a:solidFill>
                <a:latin typeface="+mn-lt"/>
              </a:rPr>
              <a:t>бөгөөд</a:t>
            </a:r>
            <a:r>
              <a:rPr lang="en-US" altLang="en-US" sz="2000" dirty="0">
                <a:solidFill>
                  <a:srgbClr val="303030"/>
                </a:solidFill>
                <a:latin typeface="+mn-lt"/>
              </a:rPr>
              <a:t> </a:t>
            </a:r>
            <a:r>
              <a:rPr lang="en-US" altLang="en-US" sz="2000" dirty="0" err="1">
                <a:solidFill>
                  <a:srgbClr val="303030"/>
                </a:solidFill>
                <a:latin typeface="+mn-lt"/>
              </a:rPr>
              <a:t>одоогийн</a:t>
            </a:r>
            <a:r>
              <a:rPr lang="en-US" altLang="en-US" sz="2000" dirty="0">
                <a:solidFill>
                  <a:srgbClr val="303030"/>
                </a:solidFill>
                <a:latin typeface="+mn-lt"/>
              </a:rPr>
              <a:t> </a:t>
            </a:r>
            <a:r>
              <a:rPr lang="en-US" altLang="en-US" sz="2000" dirty="0" err="1">
                <a:solidFill>
                  <a:srgbClr val="303030"/>
                </a:solidFill>
                <a:latin typeface="+mn-lt"/>
              </a:rPr>
              <a:t>байдал</a:t>
            </a:r>
            <a:r>
              <a:rPr lang="en-US" altLang="en-US" sz="2000" dirty="0">
                <a:solidFill>
                  <a:srgbClr val="303030"/>
                </a:solidFill>
                <a:latin typeface="+mn-lt"/>
              </a:rPr>
              <a:t> </a:t>
            </a:r>
            <a:r>
              <a:rPr lang="en-US" altLang="en-US" sz="2000" dirty="0" err="1">
                <a:solidFill>
                  <a:srgbClr val="303030"/>
                </a:solidFill>
                <a:latin typeface="+mn-lt"/>
              </a:rPr>
              <a:t>болон</a:t>
            </a:r>
            <a:r>
              <a:rPr lang="en-US" altLang="en-US" sz="2000" dirty="0">
                <a:solidFill>
                  <a:srgbClr val="303030"/>
                </a:solidFill>
                <a:latin typeface="+mn-lt"/>
              </a:rPr>
              <a:t> </a:t>
            </a:r>
            <a:r>
              <a:rPr lang="en-US" altLang="en-US" sz="2000" dirty="0" err="1">
                <a:solidFill>
                  <a:srgbClr val="303030"/>
                </a:solidFill>
                <a:latin typeface="+mn-lt"/>
              </a:rPr>
              <a:t>хүсэмжит</a:t>
            </a:r>
            <a:r>
              <a:rPr lang="en-US" altLang="en-US" sz="2000" dirty="0">
                <a:solidFill>
                  <a:srgbClr val="303030"/>
                </a:solidFill>
                <a:latin typeface="+mn-lt"/>
              </a:rPr>
              <a:t> </a:t>
            </a:r>
            <a:r>
              <a:rPr lang="en-US" altLang="en-US" sz="2000" dirty="0" err="1">
                <a:solidFill>
                  <a:srgbClr val="303030"/>
                </a:solidFill>
                <a:latin typeface="+mn-lt"/>
              </a:rPr>
              <a:t>байдлын</a:t>
            </a:r>
            <a:r>
              <a:rPr lang="en-US" altLang="en-US" sz="2000" dirty="0">
                <a:solidFill>
                  <a:srgbClr val="303030"/>
                </a:solidFill>
                <a:latin typeface="+mn-lt"/>
              </a:rPr>
              <a:t> </a:t>
            </a:r>
            <a:r>
              <a:rPr lang="en-US" altLang="en-US" sz="2000" dirty="0" err="1">
                <a:solidFill>
                  <a:srgbClr val="303030"/>
                </a:solidFill>
                <a:latin typeface="+mn-lt"/>
              </a:rPr>
              <a:t>хоорондох</a:t>
            </a:r>
            <a:r>
              <a:rPr lang="en-US" altLang="en-US" sz="2000" dirty="0">
                <a:solidFill>
                  <a:srgbClr val="303030"/>
                </a:solidFill>
                <a:latin typeface="+mn-lt"/>
              </a:rPr>
              <a:t> </a:t>
            </a:r>
            <a:r>
              <a:rPr lang="en-US" altLang="en-US" sz="2000" dirty="0" err="1">
                <a:solidFill>
                  <a:srgbClr val="303030"/>
                </a:solidFill>
                <a:latin typeface="+mn-lt"/>
              </a:rPr>
              <a:t>зөрүүг</a:t>
            </a:r>
            <a:r>
              <a:rPr lang="en-US" altLang="en-US" sz="2000" dirty="0">
                <a:solidFill>
                  <a:srgbClr val="303030"/>
                </a:solidFill>
                <a:latin typeface="+mn-lt"/>
              </a:rPr>
              <a:t> </a:t>
            </a:r>
            <a:r>
              <a:rPr lang="en-US" altLang="en-US" sz="2000" dirty="0" err="1">
                <a:solidFill>
                  <a:srgbClr val="303030"/>
                </a:solidFill>
                <a:latin typeface="+mn-lt"/>
              </a:rPr>
              <a:t>илэрхийлдэг</a:t>
            </a:r>
            <a:r>
              <a:rPr lang="en-US" altLang="en-US" sz="2000" dirty="0">
                <a:solidFill>
                  <a:srgbClr val="303030"/>
                </a:solidFill>
                <a:latin typeface="+mn-lt"/>
              </a:rPr>
              <a:t>. </a:t>
            </a:r>
            <a:endParaRPr lang="mn-MN" altLang="en-US" sz="2000" dirty="0">
              <a:solidFill>
                <a:srgbClr val="303030"/>
              </a:solidFill>
              <a:latin typeface="+mn-lt"/>
            </a:endParaRPr>
          </a:p>
          <a:p>
            <a:pPr marL="285750" indent="-285750" eaLnBrk="0" fontAlgn="base" hangingPunct="0">
              <a:lnSpc>
                <a:spcPct val="100000"/>
              </a:lnSpc>
              <a:spcBef>
                <a:spcPct val="0"/>
              </a:spcBef>
              <a:spcAft>
                <a:spcPct val="0"/>
              </a:spcAft>
              <a:buClrTx/>
              <a:buSzTx/>
            </a:pPr>
            <a:r>
              <a:rPr lang="en-US" altLang="en-US" sz="2000" dirty="0">
                <a:solidFill>
                  <a:srgbClr val="303030"/>
                </a:solidFill>
                <a:latin typeface="+mn-lt"/>
              </a:rPr>
              <a:t>"</a:t>
            </a:r>
            <a:r>
              <a:rPr lang="en-US" altLang="en-US" sz="2000" dirty="0" err="1">
                <a:solidFill>
                  <a:srgbClr val="303030"/>
                </a:solidFill>
                <a:latin typeface="+mn-lt"/>
              </a:rPr>
              <a:t>Яагаад</a:t>
            </a:r>
            <a:r>
              <a:rPr lang="en-US" altLang="en-US" sz="2000" dirty="0">
                <a:solidFill>
                  <a:srgbClr val="303030"/>
                </a:solidFill>
                <a:latin typeface="+mn-lt"/>
              </a:rPr>
              <a:t> </a:t>
            </a:r>
            <a:r>
              <a:rPr lang="en-US" altLang="en-US" sz="2000" dirty="0" err="1">
                <a:solidFill>
                  <a:srgbClr val="303030"/>
                </a:solidFill>
                <a:latin typeface="+mn-lt"/>
              </a:rPr>
              <a:t>энэ</a:t>
            </a:r>
            <a:r>
              <a:rPr lang="en-US" altLang="en-US" sz="2000" dirty="0">
                <a:solidFill>
                  <a:srgbClr val="303030"/>
                </a:solidFill>
                <a:latin typeface="+mn-lt"/>
              </a:rPr>
              <a:t> </a:t>
            </a:r>
            <a:r>
              <a:rPr lang="en-US" altLang="en-US" sz="2000" dirty="0" err="1">
                <a:solidFill>
                  <a:srgbClr val="303030"/>
                </a:solidFill>
                <a:latin typeface="+mn-lt"/>
              </a:rPr>
              <a:t>өөрчлөлтийг</a:t>
            </a:r>
            <a:r>
              <a:rPr lang="en-US" altLang="en-US" sz="2000" dirty="0">
                <a:solidFill>
                  <a:srgbClr val="303030"/>
                </a:solidFill>
                <a:latin typeface="+mn-lt"/>
              </a:rPr>
              <a:t> </a:t>
            </a:r>
            <a:r>
              <a:rPr lang="en-US" altLang="en-US" sz="2000" dirty="0" err="1">
                <a:solidFill>
                  <a:srgbClr val="303030"/>
                </a:solidFill>
                <a:latin typeface="+mn-lt"/>
              </a:rPr>
              <a:t>хийх</a:t>
            </a:r>
            <a:r>
              <a:rPr lang="en-US" altLang="en-US" sz="2000" dirty="0">
                <a:solidFill>
                  <a:srgbClr val="303030"/>
                </a:solidFill>
                <a:latin typeface="+mn-lt"/>
              </a:rPr>
              <a:t> </a:t>
            </a:r>
            <a:r>
              <a:rPr lang="en-US" altLang="en-US" sz="2000" dirty="0" err="1">
                <a:solidFill>
                  <a:srgbClr val="303030"/>
                </a:solidFill>
                <a:latin typeface="+mn-lt"/>
              </a:rPr>
              <a:t>шаардлагатай</a:t>
            </a:r>
            <a:r>
              <a:rPr lang="en-US" altLang="en-US" sz="2000" dirty="0">
                <a:solidFill>
                  <a:srgbClr val="303030"/>
                </a:solidFill>
                <a:latin typeface="+mn-lt"/>
              </a:rPr>
              <a:t> </a:t>
            </a:r>
            <a:r>
              <a:rPr lang="en-US" altLang="en-US" sz="2000" dirty="0" err="1">
                <a:solidFill>
                  <a:srgbClr val="303030"/>
                </a:solidFill>
                <a:latin typeface="+mn-lt"/>
              </a:rPr>
              <a:t>вэ</a:t>
            </a:r>
            <a:r>
              <a:rPr lang="en-US" altLang="en-US" sz="2000" dirty="0">
                <a:solidFill>
                  <a:srgbClr val="303030"/>
                </a:solidFill>
                <a:latin typeface="+mn-lt"/>
              </a:rPr>
              <a:t>?“</a:t>
            </a:r>
            <a:endParaRPr lang="mn-MN" altLang="en-US" sz="2000" dirty="0">
              <a:solidFill>
                <a:srgbClr val="303030"/>
              </a:solidFill>
              <a:latin typeface="+mn-lt"/>
            </a:endParaRPr>
          </a:p>
          <a:p>
            <a:pPr marL="285750" indent="-285750" eaLnBrk="0" fontAlgn="base" hangingPunct="0">
              <a:lnSpc>
                <a:spcPct val="100000"/>
              </a:lnSpc>
              <a:spcBef>
                <a:spcPct val="0"/>
              </a:spcBef>
              <a:spcAft>
                <a:spcPct val="0"/>
              </a:spcAft>
              <a:buClrTx/>
              <a:buSzTx/>
            </a:pPr>
            <a:endParaRPr lang="mn-MN" altLang="en-US" sz="2000" dirty="0">
              <a:solidFill>
                <a:srgbClr val="303030"/>
              </a:solidFill>
              <a:latin typeface="+mn-lt"/>
            </a:endParaRPr>
          </a:p>
          <a:p>
            <a:pPr marL="0" lvl="0" indent="0" eaLnBrk="0" fontAlgn="base" hangingPunct="0">
              <a:lnSpc>
                <a:spcPct val="100000"/>
              </a:lnSpc>
              <a:spcBef>
                <a:spcPct val="0"/>
              </a:spcBef>
              <a:spcAft>
                <a:spcPct val="0"/>
              </a:spcAft>
              <a:buClrTx/>
              <a:buSzTx/>
              <a:buNone/>
            </a:pPr>
            <a:r>
              <a:rPr lang="en-US" altLang="en-US" sz="2000" dirty="0" err="1">
                <a:solidFill>
                  <a:schemeClr val="tx1"/>
                </a:solidFill>
                <a:latin typeface="+mn-lt"/>
              </a:rPr>
              <a:t>Хэрэгцээг</a:t>
            </a:r>
            <a:r>
              <a:rPr lang="en-US" altLang="en-US" sz="2000" dirty="0">
                <a:solidFill>
                  <a:schemeClr val="tx1"/>
                </a:solidFill>
                <a:latin typeface="+mn-lt"/>
              </a:rPr>
              <a:t> </a:t>
            </a:r>
            <a:r>
              <a:rPr lang="en-US" altLang="en-US" sz="2000" dirty="0" err="1">
                <a:solidFill>
                  <a:schemeClr val="tx1"/>
                </a:solidFill>
                <a:latin typeface="+mn-lt"/>
              </a:rPr>
              <a:t>дараах</a:t>
            </a:r>
            <a:r>
              <a:rPr lang="en-US" altLang="en-US" sz="2000" dirty="0">
                <a:solidFill>
                  <a:schemeClr val="tx1"/>
                </a:solidFill>
                <a:latin typeface="+mn-lt"/>
              </a:rPr>
              <a:t> </a:t>
            </a:r>
            <a:r>
              <a:rPr lang="en-US" altLang="en-US" sz="2000" dirty="0" err="1">
                <a:solidFill>
                  <a:schemeClr val="tx1"/>
                </a:solidFill>
                <a:latin typeface="+mn-lt"/>
              </a:rPr>
              <a:t>хоёр</a:t>
            </a:r>
            <a:r>
              <a:rPr lang="en-US" altLang="en-US" sz="2000" dirty="0">
                <a:solidFill>
                  <a:schemeClr val="tx1"/>
                </a:solidFill>
                <a:latin typeface="+mn-lt"/>
              </a:rPr>
              <a:t> </a:t>
            </a:r>
            <a:r>
              <a:rPr lang="en-US" altLang="en-US" sz="2000" dirty="0" err="1">
                <a:solidFill>
                  <a:schemeClr val="tx1"/>
                </a:solidFill>
                <a:latin typeface="+mn-lt"/>
              </a:rPr>
              <a:t>үндсэн</a:t>
            </a:r>
            <a:r>
              <a:rPr lang="en-US" altLang="en-US" sz="2000" dirty="0">
                <a:solidFill>
                  <a:schemeClr val="tx1"/>
                </a:solidFill>
                <a:latin typeface="+mn-lt"/>
              </a:rPr>
              <a:t> </a:t>
            </a:r>
            <a:r>
              <a:rPr lang="en-US" altLang="en-US" sz="2000" dirty="0" err="1">
                <a:solidFill>
                  <a:schemeClr val="tx1"/>
                </a:solidFill>
                <a:latin typeface="+mn-lt"/>
              </a:rPr>
              <a:t>ангилалд</a:t>
            </a:r>
            <a:r>
              <a:rPr lang="en-US" altLang="en-US" sz="2000" dirty="0">
                <a:solidFill>
                  <a:schemeClr val="tx1"/>
                </a:solidFill>
                <a:latin typeface="+mn-lt"/>
              </a:rPr>
              <a:t> </a:t>
            </a:r>
            <a:r>
              <a:rPr lang="en-US" altLang="en-US" sz="2000" dirty="0" err="1">
                <a:solidFill>
                  <a:schemeClr val="tx1"/>
                </a:solidFill>
                <a:latin typeface="+mn-lt"/>
              </a:rPr>
              <a:t>хуваан</a:t>
            </a:r>
            <a:r>
              <a:rPr lang="en-US" altLang="en-US" sz="2000" dirty="0">
                <a:solidFill>
                  <a:schemeClr val="tx1"/>
                </a:solidFill>
                <a:latin typeface="+mn-lt"/>
              </a:rPr>
              <a:t> </a:t>
            </a:r>
            <a:r>
              <a:rPr lang="en-US" altLang="en-US" sz="2000" dirty="0" err="1">
                <a:solidFill>
                  <a:schemeClr val="tx1"/>
                </a:solidFill>
                <a:latin typeface="+mn-lt"/>
              </a:rPr>
              <a:t>авч</a:t>
            </a:r>
            <a:r>
              <a:rPr lang="en-US" altLang="en-US" sz="2000" dirty="0">
                <a:solidFill>
                  <a:schemeClr val="tx1"/>
                </a:solidFill>
                <a:latin typeface="+mn-lt"/>
              </a:rPr>
              <a:t> </a:t>
            </a:r>
            <a:r>
              <a:rPr lang="en-US" altLang="en-US" sz="2000" dirty="0" err="1">
                <a:solidFill>
                  <a:schemeClr val="tx1"/>
                </a:solidFill>
                <a:latin typeface="+mn-lt"/>
              </a:rPr>
              <a:t>үздэг</a:t>
            </a:r>
            <a:r>
              <a:rPr lang="en-US" altLang="en-US" sz="2000" dirty="0">
                <a:solidFill>
                  <a:schemeClr val="tx1"/>
                </a:solidFill>
                <a:latin typeface="+mn-lt"/>
              </a:rPr>
              <a:t>:</a:t>
            </a:r>
          </a:p>
          <a:p>
            <a:pPr marL="342900" lvl="0" eaLnBrk="0" fontAlgn="base" hangingPunct="0">
              <a:lnSpc>
                <a:spcPct val="100000"/>
              </a:lnSpc>
              <a:spcBef>
                <a:spcPct val="0"/>
              </a:spcBef>
              <a:spcAft>
                <a:spcPct val="0"/>
              </a:spcAft>
              <a:buClrTx/>
              <a:buSzTx/>
              <a:buFont typeface="Wingdings" panose="05000000000000000000" pitchFamily="2" charset="2"/>
              <a:buChar char="Ø"/>
            </a:pPr>
            <a:r>
              <a:rPr lang="en-US" altLang="en-US" sz="2000" b="1" dirty="0" err="1">
                <a:solidFill>
                  <a:srgbClr val="303030"/>
                </a:solidFill>
                <a:latin typeface="+mn-lt"/>
              </a:rPr>
              <a:t>Асуудал</a:t>
            </a:r>
            <a:r>
              <a:rPr lang="en-US" altLang="en-US" sz="2000" b="1" dirty="0">
                <a:solidFill>
                  <a:srgbClr val="303030"/>
                </a:solidFill>
                <a:latin typeface="+mn-lt"/>
              </a:rPr>
              <a:t> (Problem):</a:t>
            </a:r>
            <a:r>
              <a:rPr lang="en-US" altLang="en-US" sz="2000" dirty="0">
                <a:solidFill>
                  <a:srgbClr val="303030"/>
                </a:solidFill>
                <a:latin typeface="+mn-lt"/>
              </a:rPr>
              <a:t> </a:t>
            </a:r>
            <a:r>
              <a:rPr lang="en-US" altLang="en-US" sz="2000" dirty="0" err="1">
                <a:solidFill>
                  <a:srgbClr val="303030"/>
                </a:solidFill>
                <a:latin typeface="+mn-lt"/>
              </a:rPr>
              <a:t>Бизнесийн</a:t>
            </a:r>
            <a:r>
              <a:rPr lang="en-US" altLang="en-US" sz="2000" dirty="0">
                <a:solidFill>
                  <a:srgbClr val="303030"/>
                </a:solidFill>
                <a:latin typeface="+mn-lt"/>
              </a:rPr>
              <a:t> </a:t>
            </a:r>
            <a:r>
              <a:rPr lang="en-US" altLang="en-US" sz="2000" dirty="0" err="1">
                <a:solidFill>
                  <a:srgbClr val="303030"/>
                </a:solidFill>
                <a:latin typeface="+mn-lt"/>
              </a:rPr>
              <a:t>үйл</a:t>
            </a:r>
            <a:r>
              <a:rPr lang="en-US" altLang="en-US" sz="2000" dirty="0">
                <a:solidFill>
                  <a:srgbClr val="303030"/>
                </a:solidFill>
                <a:latin typeface="+mn-lt"/>
              </a:rPr>
              <a:t> </a:t>
            </a:r>
            <a:r>
              <a:rPr lang="en-US" altLang="en-US" sz="2000" dirty="0" err="1">
                <a:solidFill>
                  <a:srgbClr val="303030"/>
                </a:solidFill>
                <a:latin typeface="+mn-lt"/>
              </a:rPr>
              <a:t>ажиллагаанд</a:t>
            </a:r>
            <a:r>
              <a:rPr lang="en-US" altLang="en-US" sz="2000" dirty="0">
                <a:solidFill>
                  <a:srgbClr val="303030"/>
                </a:solidFill>
                <a:latin typeface="+mn-lt"/>
              </a:rPr>
              <a:t> </a:t>
            </a:r>
            <a:r>
              <a:rPr lang="en-US" altLang="en-US" sz="2000" dirty="0" err="1">
                <a:solidFill>
                  <a:srgbClr val="303030"/>
                </a:solidFill>
                <a:latin typeface="+mn-lt"/>
              </a:rPr>
              <a:t>байгаа</a:t>
            </a:r>
            <a:r>
              <a:rPr lang="en-US" altLang="en-US" sz="2000" dirty="0">
                <a:solidFill>
                  <a:srgbClr val="303030"/>
                </a:solidFill>
                <a:latin typeface="+mn-lt"/>
              </a:rPr>
              <a:t> </a:t>
            </a:r>
            <a:r>
              <a:rPr lang="en-US" altLang="en-US" sz="2000" dirty="0" err="1">
                <a:solidFill>
                  <a:srgbClr val="303030"/>
                </a:solidFill>
                <a:latin typeface="+mn-lt"/>
              </a:rPr>
              <a:t>сөрөг</a:t>
            </a:r>
            <a:r>
              <a:rPr lang="en-US" altLang="en-US" sz="2000" dirty="0">
                <a:solidFill>
                  <a:srgbClr val="303030"/>
                </a:solidFill>
                <a:latin typeface="+mn-lt"/>
              </a:rPr>
              <a:t> </a:t>
            </a:r>
            <a:r>
              <a:rPr lang="en-US" altLang="en-US" sz="2000" dirty="0" err="1">
                <a:solidFill>
                  <a:srgbClr val="303030"/>
                </a:solidFill>
                <a:latin typeface="+mn-lt"/>
              </a:rPr>
              <a:t>нөлөөг</a:t>
            </a:r>
            <a:r>
              <a:rPr lang="en-US" altLang="en-US" sz="2000" dirty="0">
                <a:solidFill>
                  <a:srgbClr val="303030"/>
                </a:solidFill>
                <a:latin typeface="+mn-lt"/>
              </a:rPr>
              <a:t> </a:t>
            </a:r>
            <a:r>
              <a:rPr lang="en-US" altLang="en-US" sz="2000" dirty="0" err="1">
                <a:solidFill>
                  <a:srgbClr val="303030"/>
                </a:solidFill>
                <a:latin typeface="+mn-lt"/>
              </a:rPr>
              <a:t>арилгах</a:t>
            </a:r>
            <a:r>
              <a:rPr lang="en-US" altLang="en-US" sz="2000" dirty="0">
                <a:solidFill>
                  <a:srgbClr val="303030"/>
                </a:solidFill>
                <a:latin typeface="+mn-lt"/>
              </a:rPr>
              <a:t> </a:t>
            </a:r>
            <a:r>
              <a:rPr lang="en-US" altLang="en-US" sz="2000" dirty="0" err="1">
                <a:solidFill>
                  <a:srgbClr val="303030"/>
                </a:solidFill>
                <a:latin typeface="+mn-lt"/>
              </a:rPr>
              <a:t>хэрэгцээ</a:t>
            </a:r>
            <a:r>
              <a:rPr lang="en-US" altLang="en-US" sz="2000" dirty="0">
                <a:solidFill>
                  <a:srgbClr val="303030"/>
                </a:solidFill>
                <a:latin typeface="+mn-lt"/>
              </a:rPr>
              <a:t> </a:t>
            </a:r>
            <a:r>
              <a:rPr lang="en-US" altLang="en-US" sz="2000" dirty="0" err="1">
                <a:solidFill>
                  <a:srgbClr val="303030"/>
                </a:solidFill>
                <a:latin typeface="+mn-lt"/>
              </a:rPr>
              <a:t>юм</a:t>
            </a:r>
            <a:r>
              <a:rPr lang="en-US" altLang="en-US" sz="2000" dirty="0">
                <a:solidFill>
                  <a:srgbClr val="303030"/>
                </a:solidFill>
                <a:latin typeface="+mn-lt"/>
              </a:rPr>
              <a:t>. </a:t>
            </a:r>
          </a:p>
          <a:p>
            <a:pPr marL="0" lvl="0" indent="0" eaLnBrk="0" fontAlgn="base" hangingPunct="0">
              <a:lnSpc>
                <a:spcPct val="100000"/>
              </a:lnSpc>
              <a:spcBef>
                <a:spcPct val="0"/>
              </a:spcBef>
              <a:spcAft>
                <a:spcPct val="0"/>
              </a:spcAft>
              <a:buClrTx/>
              <a:buSzTx/>
              <a:buNone/>
            </a:pPr>
            <a:r>
              <a:rPr lang="en-US" altLang="en-US" sz="2000" i="1" dirty="0" err="1">
                <a:solidFill>
                  <a:srgbClr val="303030"/>
                </a:solidFill>
                <a:latin typeface="+mn-lt"/>
              </a:rPr>
              <a:t>Жишээлбэл</a:t>
            </a:r>
            <a:r>
              <a:rPr lang="en-US" altLang="en-US" sz="2000" i="1" dirty="0">
                <a:solidFill>
                  <a:srgbClr val="303030"/>
                </a:solidFill>
                <a:latin typeface="+mn-lt"/>
              </a:rPr>
              <a:t>, </a:t>
            </a:r>
            <a:r>
              <a:rPr lang="en-US" altLang="en-US" sz="2000" i="1" dirty="0" err="1">
                <a:solidFill>
                  <a:srgbClr val="303030"/>
                </a:solidFill>
                <a:latin typeface="+mn-lt"/>
              </a:rPr>
              <a:t>үйлчилгээний</a:t>
            </a:r>
            <a:r>
              <a:rPr lang="en-US" altLang="en-US" sz="2000" i="1" dirty="0">
                <a:solidFill>
                  <a:srgbClr val="303030"/>
                </a:solidFill>
                <a:latin typeface="+mn-lt"/>
              </a:rPr>
              <a:t> </a:t>
            </a:r>
            <a:r>
              <a:rPr lang="en-US" altLang="en-US" sz="2000" i="1" dirty="0" err="1">
                <a:solidFill>
                  <a:srgbClr val="303030"/>
                </a:solidFill>
                <a:latin typeface="+mn-lt"/>
              </a:rPr>
              <a:t>хурд</a:t>
            </a:r>
            <a:r>
              <a:rPr lang="en-US" altLang="en-US" sz="2000" i="1" dirty="0">
                <a:solidFill>
                  <a:srgbClr val="303030"/>
                </a:solidFill>
                <a:latin typeface="+mn-lt"/>
              </a:rPr>
              <a:t> </a:t>
            </a:r>
            <a:r>
              <a:rPr lang="en-US" altLang="en-US" sz="2000" i="1" dirty="0" err="1">
                <a:solidFill>
                  <a:srgbClr val="303030"/>
                </a:solidFill>
                <a:latin typeface="+mn-lt"/>
              </a:rPr>
              <a:t>удаан</a:t>
            </a:r>
            <a:r>
              <a:rPr lang="en-US" altLang="en-US" sz="2000" i="1" dirty="0">
                <a:solidFill>
                  <a:srgbClr val="303030"/>
                </a:solidFill>
                <a:latin typeface="+mn-lt"/>
              </a:rPr>
              <a:t> </a:t>
            </a:r>
            <a:r>
              <a:rPr lang="en-US" altLang="en-US" sz="2000" i="1" dirty="0" err="1">
                <a:solidFill>
                  <a:srgbClr val="303030"/>
                </a:solidFill>
                <a:latin typeface="+mn-lt"/>
              </a:rPr>
              <a:t>байгаагаас</a:t>
            </a:r>
            <a:r>
              <a:rPr lang="en-US" altLang="en-US" sz="2000" i="1" dirty="0">
                <a:solidFill>
                  <a:srgbClr val="303030"/>
                </a:solidFill>
                <a:latin typeface="+mn-lt"/>
              </a:rPr>
              <a:t> </a:t>
            </a:r>
            <a:r>
              <a:rPr lang="en-US" altLang="en-US" sz="2000" i="1" dirty="0" err="1">
                <a:solidFill>
                  <a:srgbClr val="303030"/>
                </a:solidFill>
                <a:latin typeface="+mn-lt"/>
              </a:rPr>
              <a:t>шалтгаалан</a:t>
            </a:r>
            <a:r>
              <a:rPr lang="en-US" altLang="en-US" sz="2000" i="1" dirty="0">
                <a:solidFill>
                  <a:srgbClr val="303030"/>
                </a:solidFill>
                <a:latin typeface="+mn-lt"/>
              </a:rPr>
              <a:t> </a:t>
            </a:r>
            <a:r>
              <a:rPr lang="en-US" altLang="en-US" sz="2000" i="1" dirty="0" err="1">
                <a:solidFill>
                  <a:srgbClr val="303030"/>
                </a:solidFill>
                <a:latin typeface="+mn-lt"/>
              </a:rPr>
              <a:t>хэрэглэгчдээ</a:t>
            </a:r>
            <a:r>
              <a:rPr lang="en-US" altLang="en-US" sz="2000" i="1" dirty="0">
                <a:solidFill>
                  <a:srgbClr val="303030"/>
                </a:solidFill>
                <a:latin typeface="+mn-lt"/>
              </a:rPr>
              <a:t> </a:t>
            </a:r>
            <a:r>
              <a:rPr lang="en-US" altLang="en-US" sz="2000" i="1" dirty="0" err="1">
                <a:solidFill>
                  <a:srgbClr val="303030"/>
                </a:solidFill>
                <a:latin typeface="+mn-lt"/>
              </a:rPr>
              <a:t>алдаж</a:t>
            </a:r>
            <a:r>
              <a:rPr lang="en-US" altLang="en-US" sz="2000" i="1" dirty="0">
                <a:solidFill>
                  <a:srgbClr val="303030"/>
                </a:solidFill>
                <a:latin typeface="+mn-lt"/>
              </a:rPr>
              <a:t> </a:t>
            </a:r>
            <a:r>
              <a:rPr lang="en-US" altLang="en-US" sz="2000" i="1" dirty="0" err="1">
                <a:solidFill>
                  <a:srgbClr val="303030"/>
                </a:solidFill>
                <a:latin typeface="+mn-lt"/>
              </a:rPr>
              <a:t>байгаа</a:t>
            </a:r>
            <a:r>
              <a:rPr lang="en-US" altLang="en-US" sz="2000" i="1" dirty="0">
                <a:solidFill>
                  <a:srgbClr val="303030"/>
                </a:solidFill>
                <a:latin typeface="+mn-lt"/>
              </a:rPr>
              <a:t> </a:t>
            </a:r>
            <a:r>
              <a:rPr lang="en-US" altLang="en-US" sz="2000" i="1" dirty="0" err="1">
                <a:solidFill>
                  <a:srgbClr val="303030"/>
                </a:solidFill>
                <a:latin typeface="+mn-lt"/>
              </a:rPr>
              <a:t>нөхцөл</a:t>
            </a:r>
            <a:r>
              <a:rPr lang="en-US" altLang="en-US" sz="2000" i="1" dirty="0">
                <a:solidFill>
                  <a:srgbClr val="303030"/>
                </a:solidFill>
                <a:latin typeface="+mn-lt"/>
              </a:rPr>
              <a:t> </a:t>
            </a:r>
            <a:r>
              <a:rPr lang="en-US" altLang="en-US" sz="2000" i="1" dirty="0" err="1">
                <a:solidFill>
                  <a:srgbClr val="303030"/>
                </a:solidFill>
                <a:latin typeface="+mn-lt"/>
              </a:rPr>
              <a:t>байдал</a:t>
            </a:r>
            <a:r>
              <a:rPr lang="en-US" altLang="en-US" sz="2000" i="1" dirty="0">
                <a:solidFill>
                  <a:srgbClr val="303030"/>
                </a:solidFill>
                <a:latin typeface="+mn-lt"/>
              </a:rPr>
              <a:t> </a:t>
            </a:r>
            <a:r>
              <a:rPr lang="en-US" altLang="en-US" sz="2000" i="1" dirty="0" err="1">
                <a:solidFill>
                  <a:srgbClr val="303030"/>
                </a:solidFill>
                <a:latin typeface="+mn-lt"/>
              </a:rPr>
              <a:t>үүнд</a:t>
            </a:r>
            <a:r>
              <a:rPr lang="en-US" altLang="en-US" sz="2000" i="1" dirty="0">
                <a:solidFill>
                  <a:srgbClr val="303030"/>
                </a:solidFill>
                <a:latin typeface="+mn-lt"/>
              </a:rPr>
              <a:t> </a:t>
            </a:r>
            <a:r>
              <a:rPr lang="en-US" altLang="en-US" sz="2000" i="1" dirty="0" err="1">
                <a:solidFill>
                  <a:srgbClr val="303030"/>
                </a:solidFill>
                <a:latin typeface="+mn-lt"/>
              </a:rPr>
              <a:t>багтана</a:t>
            </a:r>
            <a:r>
              <a:rPr lang="en-US" altLang="en-US" sz="2000" i="1" dirty="0">
                <a:solidFill>
                  <a:srgbClr val="303030"/>
                </a:solidFill>
                <a:latin typeface="+mn-lt"/>
              </a:rPr>
              <a:t>.</a:t>
            </a:r>
          </a:p>
          <a:p>
            <a:pPr marL="0" lvl="0" indent="0" eaLnBrk="0" fontAlgn="base" hangingPunct="0">
              <a:lnSpc>
                <a:spcPct val="100000"/>
              </a:lnSpc>
              <a:spcBef>
                <a:spcPct val="0"/>
              </a:spcBef>
              <a:spcAft>
                <a:spcPct val="0"/>
              </a:spcAft>
              <a:buClrTx/>
              <a:buSzTx/>
              <a:buNone/>
            </a:pPr>
            <a:endParaRPr lang="en-US" altLang="en-US" sz="2000" dirty="0">
              <a:solidFill>
                <a:srgbClr val="303030"/>
              </a:solidFill>
              <a:latin typeface="+mn-lt"/>
            </a:endParaRPr>
          </a:p>
          <a:p>
            <a:pPr marL="342900" lvl="0" eaLnBrk="0" fontAlgn="base" hangingPunct="0">
              <a:lnSpc>
                <a:spcPct val="100000"/>
              </a:lnSpc>
              <a:spcBef>
                <a:spcPct val="0"/>
              </a:spcBef>
              <a:spcAft>
                <a:spcPct val="0"/>
              </a:spcAft>
              <a:buClrTx/>
              <a:buSzTx/>
              <a:buFont typeface="Wingdings" panose="05000000000000000000" pitchFamily="2" charset="2"/>
              <a:buChar char="Ø"/>
            </a:pPr>
            <a:r>
              <a:rPr lang="en-US" altLang="en-US" sz="2000" b="1" dirty="0" err="1">
                <a:solidFill>
                  <a:srgbClr val="303030"/>
                </a:solidFill>
                <a:latin typeface="+mn-lt"/>
              </a:rPr>
              <a:t>Боломж</a:t>
            </a:r>
            <a:r>
              <a:rPr lang="en-US" altLang="en-US" sz="2000" b="1" dirty="0">
                <a:solidFill>
                  <a:srgbClr val="303030"/>
                </a:solidFill>
                <a:latin typeface="+mn-lt"/>
              </a:rPr>
              <a:t> (Opportunity):</a:t>
            </a:r>
            <a:r>
              <a:rPr lang="en-US" altLang="en-US" sz="2000" dirty="0">
                <a:solidFill>
                  <a:srgbClr val="303030"/>
                </a:solidFill>
                <a:latin typeface="+mn-lt"/>
              </a:rPr>
              <a:t> </a:t>
            </a:r>
            <a:r>
              <a:rPr lang="en-US" altLang="en-US" sz="2000" dirty="0" err="1">
                <a:solidFill>
                  <a:srgbClr val="303030"/>
                </a:solidFill>
                <a:latin typeface="+mn-lt"/>
              </a:rPr>
              <a:t>Бизнесийг</a:t>
            </a:r>
            <a:r>
              <a:rPr lang="en-US" altLang="en-US" sz="2000" dirty="0">
                <a:solidFill>
                  <a:srgbClr val="303030"/>
                </a:solidFill>
                <a:latin typeface="+mn-lt"/>
              </a:rPr>
              <a:t> </a:t>
            </a:r>
            <a:r>
              <a:rPr lang="en-US" altLang="en-US" sz="2000" dirty="0" err="1">
                <a:solidFill>
                  <a:srgbClr val="303030"/>
                </a:solidFill>
                <a:latin typeface="+mn-lt"/>
              </a:rPr>
              <a:t>өргөжүүлэх</a:t>
            </a:r>
            <a:r>
              <a:rPr lang="en-US" altLang="en-US" sz="2000" dirty="0">
                <a:solidFill>
                  <a:srgbClr val="303030"/>
                </a:solidFill>
                <a:latin typeface="+mn-lt"/>
              </a:rPr>
              <a:t> </a:t>
            </a:r>
            <a:r>
              <a:rPr lang="en-US" altLang="en-US" sz="2000" dirty="0" err="1">
                <a:solidFill>
                  <a:srgbClr val="303030"/>
                </a:solidFill>
                <a:latin typeface="+mn-lt"/>
              </a:rPr>
              <a:t>эсвэл</a:t>
            </a:r>
            <a:r>
              <a:rPr lang="en-US" altLang="en-US" sz="2000" dirty="0">
                <a:solidFill>
                  <a:srgbClr val="303030"/>
                </a:solidFill>
                <a:latin typeface="+mn-lt"/>
              </a:rPr>
              <a:t> </a:t>
            </a:r>
            <a:r>
              <a:rPr lang="en-US" altLang="en-US" sz="2000" dirty="0" err="1">
                <a:solidFill>
                  <a:srgbClr val="303030"/>
                </a:solidFill>
                <a:latin typeface="+mn-lt"/>
              </a:rPr>
              <a:t>сайжруулах</a:t>
            </a:r>
            <a:r>
              <a:rPr lang="en-US" altLang="en-US" sz="2000" dirty="0">
                <a:solidFill>
                  <a:srgbClr val="303030"/>
                </a:solidFill>
                <a:latin typeface="+mn-lt"/>
              </a:rPr>
              <a:t> </a:t>
            </a:r>
            <a:r>
              <a:rPr lang="en-US" altLang="en-US" sz="2000" dirty="0" err="1">
                <a:solidFill>
                  <a:srgbClr val="303030"/>
                </a:solidFill>
                <a:latin typeface="+mn-lt"/>
              </a:rPr>
              <a:t>шинэ</a:t>
            </a:r>
            <a:r>
              <a:rPr lang="en-US" altLang="en-US" sz="2000" dirty="0">
                <a:solidFill>
                  <a:srgbClr val="303030"/>
                </a:solidFill>
                <a:latin typeface="+mn-lt"/>
              </a:rPr>
              <a:t> </a:t>
            </a:r>
            <a:r>
              <a:rPr lang="en-US" altLang="en-US" sz="2000" dirty="0" err="1">
                <a:solidFill>
                  <a:srgbClr val="303030"/>
                </a:solidFill>
                <a:latin typeface="+mn-lt"/>
              </a:rPr>
              <a:t>гарц</a:t>
            </a:r>
            <a:r>
              <a:rPr lang="en-US" altLang="en-US" sz="2000" dirty="0">
                <a:solidFill>
                  <a:srgbClr val="303030"/>
                </a:solidFill>
                <a:latin typeface="+mn-lt"/>
              </a:rPr>
              <a:t>, </a:t>
            </a:r>
            <a:r>
              <a:rPr lang="en-US" altLang="en-US" sz="2000" dirty="0" err="1">
                <a:solidFill>
                  <a:srgbClr val="303030"/>
                </a:solidFill>
                <a:latin typeface="+mn-lt"/>
              </a:rPr>
              <a:t>боломж</a:t>
            </a:r>
            <a:r>
              <a:rPr lang="en-US" altLang="en-US" sz="2000" dirty="0">
                <a:solidFill>
                  <a:srgbClr val="303030"/>
                </a:solidFill>
                <a:latin typeface="+mn-lt"/>
              </a:rPr>
              <a:t> </a:t>
            </a:r>
            <a:r>
              <a:rPr lang="en-US" altLang="en-US" sz="2000" dirty="0" err="1">
                <a:solidFill>
                  <a:srgbClr val="303030"/>
                </a:solidFill>
                <a:latin typeface="+mn-lt"/>
              </a:rPr>
              <a:t>юм</a:t>
            </a:r>
            <a:r>
              <a:rPr lang="en-US" altLang="en-US" sz="2000" dirty="0">
                <a:solidFill>
                  <a:srgbClr val="303030"/>
                </a:solidFill>
                <a:latin typeface="+mn-lt"/>
              </a:rPr>
              <a:t>. </a:t>
            </a:r>
          </a:p>
          <a:p>
            <a:pPr marL="0" lvl="0" indent="0" eaLnBrk="0" fontAlgn="base" hangingPunct="0">
              <a:lnSpc>
                <a:spcPct val="100000"/>
              </a:lnSpc>
              <a:spcBef>
                <a:spcPct val="0"/>
              </a:spcBef>
              <a:spcAft>
                <a:spcPct val="0"/>
              </a:spcAft>
              <a:buClrTx/>
              <a:buSzTx/>
              <a:buNone/>
            </a:pPr>
            <a:r>
              <a:rPr lang="en-US" altLang="en-US" sz="2000" i="1" dirty="0" err="1">
                <a:solidFill>
                  <a:srgbClr val="303030"/>
                </a:solidFill>
                <a:latin typeface="+mn-lt"/>
              </a:rPr>
              <a:t>Жишээлбэл</a:t>
            </a:r>
            <a:r>
              <a:rPr lang="en-US" altLang="en-US" sz="2000" i="1" dirty="0">
                <a:solidFill>
                  <a:srgbClr val="303030"/>
                </a:solidFill>
                <a:latin typeface="+mn-lt"/>
              </a:rPr>
              <a:t>, </a:t>
            </a:r>
            <a:r>
              <a:rPr lang="en-US" altLang="en-US" sz="2000" i="1" dirty="0" err="1">
                <a:solidFill>
                  <a:srgbClr val="303030"/>
                </a:solidFill>
                <a:latin typeface="+mn-lt"/>
              </a:rPr>
              <a:t>шинэ</a:t>
            </a:r>
            <a:r>
              <a:rPr lang="en-US" altLang="en-US" sz="2000" i="1" dirty="0">
                <a:solidFill>
                  <a:srgbClr val="303030"/>
                </a:solidFill>
                <a:latin typeface="+mn-lt"/>
              </a:rPr>
              <a:t> </a:t>
            </a:r>
            <a:r>
              <a:rPr lang="en-US" altLang="en-US" sz="2000" i="1" dirty="0" err="1">
                <a:solidFill>
                  <a:srgbClr val="303030"/>
                </a:solidFill>
                <a:latin typeface="+mn-lt"/>
              </a:rPr>
              <a:t>технологи</a:t>
            </a:r>
            <a:r>
              <a:rPr lang="en-US" altLang="en-US" sz="2000" i="1" dirty="0">
                <a:solidFill>
                  <a:srgbClr val="303030"/>
                </a:solidFill>
                <a:latin typeface="+mn-lt"/>
              </a:rPr>
              <a:t> </a:t>
            </a:r>
            <a:r>
              <a:rPr lang="en-US" altLang="en-US" sz="2000" i="1" dirty="0" err="1">
                <a:solidFill>
                  <a:srgbClr val="303030"/>
                </a:solidFill>
                <a:latin typeface="+mn-lt"/>
              </a:rPr>
              <a:t>ашиглан</a:t>
            </a:r>
            <a:r>
              <a:rPr lang="en-US" altLang="en-US" sz="2000" i="1" dirty="0">
                <a:solidFill>
                  <a:srgbClr val="303030"/>
                </a:solidFill>
                <a:latin typeface="+mn-lt"/>
              </a:rPr>
              <a:t> </a:t>
            </a:r>
            <a:r>
              <a:rPr lang="en-US" altLang="en-US" sz="2000" i="1" dirty="0" err="1">
                <a:solidFill>
                  <a:srgbClr val="303030"/>
                </a:solidFill>
                <a:latin typeface="+mn-lt"/>
              </a:rPr>
              <a:t>үйл</a:t>
            </a:r>
            <a:r>
              <a:rPr lang="en-US" altLang="en-US" sz="2000" i="1" dirty="0">
                <a:solidFill>
                  <a:srgbClr val="303030"/>
                </a:solidFill>
                <a:latin typeface="+mn-lt"/>
              </a:rPr>
              <a:t> </a:t>
            </a:r>
            <a:r>
              <a:rPr lang="en-US" altLang="en-US" sz="2000" i="1" dirty="0" err="1">
                <a:solidFill>
                  <a:srgbClr val="303030"/>
                </a:solidFill>
                <a:latin typeface="+mn-lt"/>
              </a:rPr>
              <a:t>ажиллагааны</a:t>
            </a:r>
            <a:r>
              <a:rPr lang="en-US" altLang="en-US" sz="2000" i="1" dirty="0">
                <a:solidFill>
                  <a:srgbClr val="303030"/>
                </a:solidFill>
                <a:latin typeface="+mn-lt"/>
              </a:rPr>
              <a:t> </a:t>
            </a:r>
            <a:r>
              <a:rPr lang="en-US" altLang="en-US" sz="2000" i="1" dirty="0" err="1">
                <a:solidFill>
                  <a:srgbClr val="303030"/>
                </a:solidFill>
                <a:latin typeface="+mn-lt"/>
              </a:rPr>
              <a:t>зардлаа</a:t>
            </a:r>
            <a:r>
              <a:rPr lang="en-US" altLang="en-US" sz="2000" i="1" dirty="0">
                <a:solidFill>
                  <a:srgbClr val="303030"/>
                </a:solidFill>
                <a:latin typeface="+mn-lt"/>
              </a:rPr>
              <a:t> 30% </a:t>
            </a:r>
            <a:r>
              <a:rPr lang="en-US" altLang="en-US" sz="2000" i="1" dirty="0" err="1">
                <a:solidFill>
                  <a:srgbClr val="303030"/>
                </a:solidFill>
                <a:latin typeface="+mn-lt"/>
              </a:rPr>
              <a:t>бууруулах</a:t>
            </a:r>
            <a:r>
              <a:rPr lang="en-US" altLang="en-US" sz="2000" i="1" dirty="0">
                <a:solidFill>
                  <a:srgbClr val="303030"/>
                </a:solidFill>
                <a:latin typeface="+mn-lt"/>
              </a:rPr>
              <a:t> </a:t>
            </a:r>
            <a:r>
              <a:rPr lang="en-US" altLang="en-US" sz="2000" i="1" dirty="0" err="1">
                <a:solidFill>
                  <a:srgbClr val="303030"/>
                </a:solidFill>
                <a:latin typeface="+mn-lt"/>
              </a:rPr>
              <a:t>боломжтой</a:t>
            </a:r>
            <a:r>
              <a:rPr lang="en-US" altLang="en-US" sz="2000" i="1" dirty="0">
                <a:solidFill>
                  <a:srgbClr val="303030"/>
                </a:solidFill>
                <a:latin typeface="+mn-lt"/>
              </a:rPr>
              <a:t> </a:t>
            </a:r>
            <a:r>
              <a:rPr lang="en-US" altLang="en-US" sz="2000" i="1" dirty="0" err="1">
                <a:solidFill>
                  <a:srgbClr val="303030"/>
                </a:solidFill>
                <a:latin typeface="+mn-lt"/>
              </a:rPr>
              <a:t>болох</a:t>
            </a:r>
            <a:r>
              <a:rPr lang="en-US" altLang="en-US" sz="2000" i="1" dirty="0">
                <a:solidFill>
                  <a:srgbClr val="303030"/>
                </a:solidFill>
                <a:latin typeface="+mn-lt"/>
              </a:rPr>
              <a:t> </a:t>
            </a:r>
            <a:r>
              <a:rPr lang="en-US" altLang="en-US" sz="2000" i="1" dirty="0" err="1">
                <a:solidFill>
                  <a:srgbClr val="303030"/>
                </a:solidFill>
                <a:latin typeface="+mn-lt"/>
              </a:rPr>
              <a:t>нь</a:t>
            </a:r>
            <a:r>
              <a:rPr lang="en-US" altLang="en-US" sz="2000" i="1" dirty="0">
                <a:solidFill>
                  <a:srgbClr val="303030"/>
                </a:solidFill>
                <a:latin typeface="+mn-lt"/>
              </a:rPr>
              <a:t> </a:t>
            </a:r>
            <a:r>
              <a:rPr lang="en-US" altLang="en-US" sz="2000" i="1" dirty="0" err="1">
                <a:solidFill>
                  <a:srgbClr val="303030"/>
                </a:solidFill>
                <a:latin typeface="+mn-lt"/>
              </a:rPr>
              <a:t>хэрэгцээг</a:t>
            </a:r>
            <a:r>
              <a:rPr lang="en-US" altLang="en-US" sz="2000" i="1" dirty="0">
                <a:solidFill>
                  <a:srgbClr val="303030"/>
                </a:solidFill>
                <a:latin typeface="+mn-lt"/>
              </a:rPr>
              <a:t> </a:t>
            </a:r>
            <a:r>
              <a:rPr lang="en-US" altLang="en-US" sz="2000" i="1" dirty="0" err="1">
                <a:solidFill>
                  <a:srgbClr val="303030"/>
                </a:solidFill>
                <a:latin typeface="+mn-lt"/>
              </a:rPr>
              <a:t>үүсгэж</a:t>
            </a:r>
            <a:r>
              <a:rPr lang="en-US" altLang="en-US" sz="2000" i="1" dirty="0">
                <a:solidFill>
                  <a:srgbClr val="303030"/>
                </a:solidFill>
                <a:latin typeface="+mn-lt"/>
              </a:rPr>
              <a:t> </a:t>
            </a:r>
            <a:r>
              <a:rPr lang="en-US" altLang="en-US" sz="2000" i="1" dirty="0" err="1">
                <a:solidFill>
                  <a:srgbClr val="303030"/>
                </a:solidFill>
                <a:latin typeface="+mn-lt"/>
              </a:rPr>
              <a:t>болно</a:t>
            </a:r>
            <a:r>
              <a:rPr lang="en-US" altLang="en-US" sz="2000" i="1" dirty="0">
                <a:solidFill>
                  <a:srgbClr val="303030"/>
                </a:solidFill>
                <a:latin typeface="+mn-lt"/>
              </a:rPr>
              <a:t>.</a:t>
            </a:r>
          </a:p>
          <a:p>
            <a:pPr marL="0" lvl="0" indent="0" eaLnBrk="0" fontAlgn="base" hangingPunct="0">
              <a:lnSpc>
                <a:spcPct val="100000"/>
              </a:lnSpc>
              <a:spcBef>
                <a:spcPct val="0"/>
              </a:spcBef>
              <a:spcAft>
                <a:spcPct val="0"/>
              </a:spcAft>
              <a:buClrTx/>
              <a:buSzTx/>
              <a:buNone/>
            </a:pPr>
            <a:endParaRPr lang="en-US" altLang="en-US" sz="3200" dirty="0">
              <a:solidFill>
                <a:schemeClr val="tx1"/>
              </a:solidFill>
              <a:latin typeface="Arial" panose="020B0604020202020204" pitchFamily="34" charset="0"/>
            </a:endParaRPr>
          </a:p>
          <a:p>
            <a:pPr marL="0" indent="0" eaLnBrk="0" fontAlgn="base" hangingPunct="0">
              <a:lnSpc>
                <a:spcPct val="100000"/>
              </a:lnSpc>
              <a:spcBef>
                <a:spcPct val="0"/>
              </a:spcBef>
              <a:spcAft>
                <a:spcPct val="0"/>
              </a:spcAft>
              <a:buClrTx/>
              <a:buSzTx/>
              <a:buNone/>
            </a:pPr>
            <a:endParaRPr lang="en-US" altLang="en-US" sz="3200" dirty="0">
              <a:solidFill>
                <a:schemeClr val="tx1"/>
              </a:solidFill>
              <a:latin typeface="+mn-lt"/>
            </a:endParaRPr>
          </a:p>
        </p:txBody>
      </p:sp>
      <p:sp>
        <p:nvSpPr>
          <p:cNvPr id="4" name="Date Placeholder 3"/>
          <p:cNvSpPr>
            <a:spLocks noGrp="1"/>
          </p:cNvSpPr>
          <p:nvPr>
            <p:ph type="dt" idx="10"/>
          </p:nvPr>
        </p:nvSpPr>
        <p:spPr/>
        <p:txBody>
          <a:bodyPr/>
          <a:lstStyle/>
          <a:p>
            <a:fld id="{B18A6AE7-B1E3-41B5-AD87-A33792ED2A3A}" type="datetime1">
              <a:rPr lang="en-US" smtClean="0"/>
              <a:t>3/18/2026</a:t>
            </a:fld>
            <a:endParaRPr lang="en-US"/>
          </a:p>
        </p:txBody>
      </p:sp>
      <p:sp>
        <p:nvSpPr>
          <p:cNvPr id="5" name="Footer Placeholder 4"/>
          <p:cNvSpPr>
            <a:spLocks noGrp="1"/>
          </p:cNvSpPr>
          <p:nvPr>
            <p:ph type="ftr" idx="11"/>
          </p:nvPr>
        </p:nvSpPr>
        <p:spPr/>
        <p:txBody>
          <a:bodyPr/>
          <a:lstStyle/>
          <a:p>
            <a:r>
              <a:rPr lang="en-US"/>
              <a:t>Business analysis and process management</a:t>
            </a:r>
          </a:p>
        </p:txBody>
      </p:sp>
      <p:sp>
        <p:nvSpPr>
          <p:cNvPr id="2" name="Title 1"/>
          <p:cNvSpPr>
            <a:spLocks noGrp="1"/>
          </p:cNvSpPr>
          <p:nvPr>
            <p:ph type="title"/>
          </p:nvPr>
        </p:nvSpPr>
        <p:spPr>
          <a:xfrm>
            <a:off x="381000" y="185738"/>
            <a:ext cx="11810999" cy="414120"/>
          </a:xfrm>
        </p:spPr>
        <p:txBody>
          <a:bodyPr/>
          <a:lstStyle/>
          <a:p>
            <a:r>
              <a:rPr lang="en-US" dirty="0" err="1"/>
              <a:t>Бизнес</a:t>
            </a:r>
            <a:r>
              <a:rPr lang="en-US" dirty="0"/>
              <a:t> </a:t>
            </a:r>
            <a:r>
              <a:rPr lang="en-US" dirty="0" err="1"/>
              <a:t>шинжилгээний</a:t>
            </a:r>
            <a:r>
              <a:rPr lang="en-US" dirty="0"/>
              <a:t> </a:t>
            </a:r>
            <a:r>
              <a:rPr lang="mn-MN" dirty="0"/>
              <a:t>цөм</a:t>
            </a:r>
            <a:r>
              <a:rPr lang="en-US" dirty="0"/>
              <a:t> </a:t>
            </a:r>
            <a:r>
              <a:rPr lang="en-US" dirty="0" err="1"/>
              <a:t>ойлголт</a:t>
            </a:r>
            <a:r>
              <a:rPr lang="mn-MN" dirty="0"/>
              <a:t>: </a:t>
            </a:r>
            <a:r>
              <a:rPr lang="mn-MN" sz="3200" dirty="0">
                <a:solidFill>
                  <a:srgbClr val="FFC000"/>
                </a:solidFill>
              </a:rPr>
              <a:t>ХЭРЭГЦЭЭ</a:t>
            </a:r>
            <a:endParaRPr lang="en-US" dirty="0">
              <a:solidFill>
                <a:srgbClr val="FFC000"/>
              </a:solidFill>
            </a:endParaRPr>
          </a:p>
        </p:txBody>
      </p:sp>
      <p:pic>
        <p:nvPicPr>
          <p:cNvPr id="1026" name="Picture 2" descr="Related ima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775045" y="1025573"/>
            <a:ext cx="4610099" cy="3595877"/>
          </a:xfrm>
          <a:prstGeom prst="rect">
            <a:avLst/>
          </a:prstGeom>
          <a:noFill/>
          <a:extLst>
            <a:ext uri="{909E8E84-426E-40DD-AFC4-6F175D3DCCD1}">
              <a14:hiddenFill xmlns:a14="http://schemas.microsoft.com/office/drawing/2010/main">
                <a:solidFill>
                  <a:srgbClr val="FFFFFF"/>
                </a:solidFill>
              </a14:hiddenFill>
            </a:ext>
          </a:extLst>
        </p:spPr>
      </p:pic>
      <p:sp>
        <p:nvSpPr>
          <p:cNvPr id="6" name="Slide Number Placeholder 5">
            <a:extLst>
              <a:ext uri="{FF2B5EF4-FFF2-40B4-BE49-F238E27FC236}">
                <a16:creationId xmlns:a16="http://schemas.microsoft.com/office/drawing/2014/main" id="{833DA3A4-2AD1-FB46-3CD5-210EDC1722D8}"/>
              </a:ext>
            </a:extLst>
          </p:cNvPr>
          <p:cNvSpPr>
            <a:spLocks noGrp="1"/>
          </p:cNvSpPr>
          <p:nvPr>
            <p:ph type="sldNum" idx="12"/>
          </p:nvPr>
        </p:nvSpPr>
        <p:spPr/>
        <p:txBody>
          <a:bodyPr/>
          <a:lstStyle/>
          <a:p>
            <a:fld id="{611322DE-3F9E-4261-BC4C-C8DBA52F4786}" type="slidenum">
              <a:rPr lang="en-US" smtClean="0"/>
              <a:t>25</a:t>
            </a:fld>
            <a:endParaRPr lang="en-US"/>
          </a:p>
        </p:txBody>
      </p:sp>
    </p:spTree>
    <p:extLst>
      <p:ext uri="{BB962C8B-B14F-4D97-AF65-F5344CB8AC3E}">
        <p14:creationId xmlns:p14="http://schemas.microsoft.com/office/powerpoint/2010/main" val="398776552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type="body" idx="1"/>
          </p:nvPr>
        </p:nvSpPr>
        <p:spPr>
          <a:xfrm>
            <a:off x="5190067" y="989806"/>
            <a:ext cx="6518377" cy="5004594"/>
          </a:xfrm>
        </p:spPr>
        <p:txBody>
          <a:bodyPr>
            <a:normAutofit/>
          </a:bodyPr>
          <a:lstStyle/>
          <a:p>
            <a:pPr marL="0" indent="0">
              <a:buNone/>
            </a:pPr>
            <a:r>
              <a:rPr lang="mn-MN" sz="2000" dirty="0"/>
              <a:t>Өөрчлөлтөд нөлөөлж буй, өөрчлөлтөөс хамаарч буй болон тухайн өөрчлөлтийг ойлгоход туслах орчны нөхцөл байдал. </a:t>
            </a:r>
          </a:p>
          <a:p>
            <a:pPr marL="0" indent="0">
              <a:buNone/>
            </a:pPr>
            <a:r>
              <a:rPr lang="mn-MN" sz="2000" dirty="0"/>
              <a:t>Нөхцөл байдал нь өөрчлөлттэй холбоотой хүрээлэн буй орчин дахь бүхий л зүйлийг багтаадаг. Үүнд байгууллагын соёл, хандлага, итгэл үнэмшил, өрсөлдөгчид, хүн ам зүй, засгийн газар, дэд бүтэц, технологи, цаг агаар зэрэг маш олон хүчин зүйлс хамаарна.</a:t>
            </a:r>
          </a:p>
          <a:p>
            <a:pPr marL="342900">
              <a:buFont typeface="Wingdings" panose="05000000000000000000" pitchFamily="2" charset="2"/>
              <a:buChar char="Ø"/>
            </a:pPr>
            <a:r>
              <a:rPr lang="mn-MN" sz="2000" dirty="0"/>
              <a:t>Дотоод: Байгууллагын соёл, төсөв, ажилтнуудын мэдлэг, одоогийн дэд бүтэц, процесс зэрэг багтана.</a:t>
            </a:r>
          </a:p>
          <a:p>
            <a:pPr marL="342900">
              <a:buFont typeface="Wingdings" panose="05000000000000000000" pitchFamily="2" charset="2"/>
              <a:buChar char="Ø"/>
            </a:pPr>
            <a:r>
              <a:rPr lang="mn-MN" sz="2000" dirty="0"/>
              <a:t>Гадаад: Хууль тогтоомж, эдийн засаг, өрсөлдөгчдийн үйлдэл, техник технологийн хөгжил, зах зээлийн хандлага зэрэг орно.</a:t>
            </a:r>
          </a:p>
          <a:p>
            <a:pPr marL="0" indent="0">
              <a:buNone/>
            </a:pPr>
            <a:endParaRPr lang="mn-MN" sz="2000" dirty="0"/>
          </a:p>
          <a:p>
            <a:pPr marL="0" indent="0">
              <a:buNone/>
            </a:pPr>
            <a:endParaRPr lang="mn-MN" sz="2000" dirty="0"/>
          </a:p>
          <a:p>
            <a:pPr marL="0" indent="0">
              <a:buNone/>
            </a:pPr>
            <a:endParaRPr lang="en-US" sz="2000" dirty="0"/>
          </a:p>
        </p:txBody>
      </p:sp>
      <p:sp>
        <p:nvSpPr>
          <p:cNvPr id="4" name="Date Placeholder 3"/>
          <p:cNvSpPr>
            <a:spLocks noGrp="1"/>
          </p:cNvSpPr>
          <p:nvPr>
            <p:ph type="dt" idx="10"/>
          </p:nvPr>
        </p:nvSpPr>
        <p:spPr/>
        <p:txBody>
          <a:bodyPr/>
          <a:lstStyle/>
          <a:p>
            <a:fld id="{7471593E-E3B6-4DEA-8761-B31F7F77362E}" type="datetime1">
              <a:rPr lang="en-US" smtClean="0"/>
              <a:t>3/18/2026</a:t>
            </a:fld>
            <a:endParaRPr lang="en-US"/>
          </a:p>
        </p:txBody>
      </p:sp>
      <p:sp>
        <p:nvSpPr>
          <p:cNvPr id="5" name="Footer Placeholder 4"/>
          <p:cNvSpPr>
            <a:spLocks noGrp="1"/>
          </p:cNvSpPr>
          <p:nvPr>
            <p:ph type="ftr" idx="11"/>
          </p:nvPr>
        </p:nvSpPr>
        <p:spPr/>
        <p:txBody>
          <a:bodyPr/>
          <a:lstStyle/>
          <a:p>
            <a:r>
              <a:rPr lang="en-US"/>
              <a:t>Business analysis and process management</a:t>
            </a:r>
          </a:p>
        </p:txBody>
      </p:sp>
      <p:sp>
        <p:nvSpPr>
          <p:cNvPr id="2" name="Title 1"/>
          <p:cNvSpPr>
            <a:spLocks noGrp="1"/>
          </p:cNvSpPr>
          <p:nvPr>
            <p:ph type="title"/>
          </p:nvPr>
        </p:nvSpPr>
        <p:spPr>
          <a:xfrm>
            <a:off x="262467" y="185738"/>
            <a:ext cx="11445978" cy="414120"/>
          </a:xfrm>
        </p:spPr>
        <p:txBody>
          <a:bodyPr/>
          <a:lstStyle/>
          <a:p>
            <a:r>
              <a:rPr lang="en-US" sz="3200" dirty="0" err="1"/>
              <a:t>Бизнес</a:t>
            </a:r>
            <a:r>
              <a:rPr lang="en-US" sz="3200" dirty="0"/>
              <a:t> </a:t>
            </a:r>
            <a:r>
              <a:rPr lang="en-US" sz="3200" dirty="0" err="1"/>
              <a:t>шинжилгээний</a:t>
            </a:r>
            <a:r>
              <a:rPr lang="en-US" sz="3200" dirty="0"/>
              <a:t> </a:t>
            </a:r>
            <a:r>
              <a:rPr lang="mn-MN" sz="3200" dirty="0"/>
              <a:t>цөм</a:t>
            </a:r>
            <a:r>
              <a:rPr lang="en-US" sz="3200" dirty="0"/>
              <a:t> </a:t>
            </a:r>
            <a:r>
              <a:rPr lang="en-US" sz="3200" dirty="0" err="1"/>
              <a:t>ойлголт</a:t>
            </a:r>
            <a:r>
              <a:rPr lang="mn-MN" sz="3200" dirty="0"/>
              <a:t>: </a:t>
            </a:r>
            <a:r>
              <a:rPr lang="mn-MN" sz="2800" dirty="0">
                <a:solidFill>
                  <a:srgbClr val="FFC000"/>
                </a:solidFill>
              </a:rPr>
              <a:t>НӨХЦӨЛ БАЙДАЛ</a:t>
            </a:r>
            <a:endParaRPr lang="en-US" sz="3200" dirty="0">
              <a:solidFill>
                <a:srgbClr val="FFC000"/>
              </a:solidFill>
            </a:endParaRPr>
          </a:p>
        </p:txBody>
      </p:sp>
      <p:sp>
        <p:nvSpPr>
          <p:cNvPr id="6" name="Slide Number Placeholder 5">
            <a:extLst>
              <a:ext uri="{FF2B5EF4-FFF2-40B4-BE49-F238E27FC236}">
                <a16:creationId xmlns:a16="http://schemas.microsoft.com/office/drawing/2014/main" id="{622990E4-4B2B-BADD-3F85-892B485E9C97}"/>
              </a:ext>
            </a:extLst>
          </p:cNvPr>
          <p:cNvSpPr>
            <a:spLocks noGrp="1"/>
          </p:cNvSpPr>
          <p:nvPr>
            <p:ph type="sldNum" idx="12"/>
          </p:nvPr>
        </p:nvSpPr>
        <p:spPr/>
        <p:txBody>
          <a:bodyPr/>
          <a:lstStyle/>
          <a:p>
            <a:fld id="{611322DE-3F9E-4261-BC4C-C8DBA52F4786}" type="slidenum">
              <a:rPr lang="en-US" smtClean="0"/>
              <a:t>26</a:t>
            </a:fld>
            <a:endParaRPr lang="en-US"/>
          </a:p>
        </p:txBody>
      </p:sp>
      <p:pic>
        <p:nvPicPr>
          <p:cNvPr id="9" name="Picture 8">
            <a:extLst>
              <a:ext uri="{FF2B5EF4-FFF2-40B4-BE49-F238E27FC236}">
                <a16:creationId xmlns:a16="http://schemas.microsoft.com/office/drawing/2014/main" id="{B41A85CC-6755-C7D2-FEC2-26700A7328D7}"/>
              </a:ext>
            </a:extLst>
          </p:cNvPr>
          <p:cNvPicPr>
            <a:picLocks noChangeAspect="1"/>
          </p:cNvPicPr>
          <p:nvPr/>
        </p:nvPicPr>
        <p:blipFill>
          <a:blip r:embed="rId3"/>
          <a:stretch>
            <a:fillRect/>
          </a:stretch>
        </p:blipFill>
        <p:spPr>
          <a:xfrm>
            <a:off x="177801" y="1092200"/>
            <a:ext cx="4902200" cy="4902200"/>
          </a:xfrm>
          <a:prstGeom prst="rect">
            <a:avLst/>
          </a:prstGeom>
        </p:spPr>
      </p:pic>
      <p:sp>
        <p:nvSpPr>
          <p:cNvPr id="7" name="TextBox 6">
            <a:extLst>
              <a:ext uri="{FF2B5EF4-FFF2-40B4-BE49-F238E27FC236}">
                <a16:creationId xmlns:a16="http://schemas.microsoft.com/office/drawing/2014/main" id="{26936518-604E-D75B-8380-2C1B03441F00}"/>
              </a:ext>
            </a:extLst>
          </p:cNvPr>
          <p:cNvSpPr txBox="1"/>
          <p:nvPr/>
        </p:nvSpPr>
        <p:spPr>
          <a:xfrm>
            <a:off x="177801" y="5994400"/>
            <a:ext cx="5059085" cy="307777"/>
          </a:xfrm>
          <a:prstGeom prst="rect">
            <a:avLst/>
          </a:prstGeom>
          <a:noFill/>
        </p:spPr>
        <p:txBody>
          <a:bodyPr wrap="square" rtlCol="0">
            <a:spAutoFit/>
          </a:bodyPr>
          <a:lstStyle/>
          <a:p>
            <a:pPr algn="r"/>
            <a:r>
              <a:rPr lang="en-US" i="1" u="sng" dirty="0">
                <a:solidFill>
                  <a:srgbClr val="0070C0"/>
                </a:solidFill>
              </a:rPr>
              <a:t>Source: </a:t>
            </a:r>
            <a:r>
              <a:rPr lang="en-US" altLang="en-US" u="sng" dirty="0">
                <a:solidFill>
                  <a:srgbClr val="0070C0"/>
                </a:solidFill>
              </a:rPr>
              <a:t>Netflix context, AI generated image</a:t>
            </a:r>
            <a:endParaRPr lang="en-US" i="1" u="sng" dirty="0">
              <a:solidFill>
                <a:srgbClr val="0070C0"/>
              </a:solidFill>
            </a:endParaRPr>
          </a:p>
        </p:txBody>
      </p:sp>
    </p:spTree>
    <p:extLst>
      <p:ext uri="{BB962C8B-B14F-4D97-AF65-F5344CB8AC3E}">
        <p14:creationId xmlns:p14="http://schemas.microsoft.com/office/powerpoint/2010/main" val="57743986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type="body" idx="1"/>
          </p:nvPr>
        </p:nvSpPr>
        <p:spPr>
          <a:xfrm>
            <a:off x="112745" y="976188"/>
            <a:ext cx="8235388" cy="5380161"/>
          </a:xfrm>
        </p:spPr>
        <p:txBody>
          <a:bodyPr>
            <a:normAutofit/>
          </a:bodyPr>
          <a:lstStyle/>
          <a:p>
            <a:pPr marL="0" indent="0">
              <a:buNone/>
            </a:pPr>
            <a:r>
              <a:rPr lang="mn-MN" sz="2000" dirty="0">
                <a:latin typeface="+mn-lt"/>
              </a:rPr>
              <a:t>Тодорхой нөхцөл байдалд нэг буюу хэд хэдэн хэрэгцээг хангах арга зам юм. Шийдэл нь оролцогч талуудад тулгарч буй асуудлыг шийдвэрлэх эсвэл тэдэнд олгож буй боломжийг ашиглах замаар хэрэгцээг хангадаг. </a:t>
            </a:r>
            <a:br>
              <a:rPr lang="mn-MN" sz="2000" dirty="0">
                <a:latin typeface="+mn-lt"/>
              </a:rPr>
            </a:br>
            <a:endParaRPr lang="mn-MN" sz="2000" dirty="0">
              <a:latin typeface="+mn-lt"/>
            </a:endParaRPr>
          </a:p>
          <a:p>
            <a:pPr marL="0" lvl="0" indent="0" eaLnBrk="0" fontAlgn="base" hangingPunct="0">
              <a:lnSpc>
                <a:spcPct val="100000"/>
              </a:lnSpc>
              <a:spcBef>
                <a:spcPct val="0"/>
              </a:spcBef>
              <a:spcAft>
                <a:spcPct val="0"/>
              </a:spcAft>
              <a:buClrTx/>
              <a:buSzTx/>
              <a:buNone/>
            </a:pPr>
            <a:r>
              <a:rPr lang="en-US" altLang="en-US" sz="2000" dirty="0" err="1">
                <a:solidFill>
                  <a:schemeClr val="tx1"/>
                </a:solidFill>
                <a:latin typeface="+mn-lt"/>
              </a:rPr>
              <a:t>Шийдлийн</a:t>
            </a:r>
            <a:r>
              <a:rPr lang="en-US" altLang="en-US" sz="2000" dirty="0">
                <a:solidFill>
                  <a:schemeClr val="tx1"/>
                </a:solidFill>
                <a:latin typeface="+mn-lt"/>
              </a:rPr>
              <a:t> </a:t>
            </a:r>
            <a:r>
              <a:rPr lang="en-US" altLang="en-US" sz="2000" dirty="0" err="1">
                <a:solidFill>
                  <a:schemeClr val="tx1"/>
                </a:solidFill>
                <a:latin typeface="+mn-lt"/>
              </a:rPr>
              <a:t>талаарх</a:t>
            </a:r>
            <a:r>
              <a:rPr lang="en-US" altLang="en-US" sz="2000" dirty="0">
                <a:solidFill>
                  <a:schemeClr val="tx1"/>
                </a:solidFill>
                <a:latin typeface="+mn-lt"/>
              </a:rPr>
              <a:t> </a:t>
            </a:r>
            <a:r>
              <a:rPr lang="en-US" altLang="en-US" sz="2000" dirty="0" err="1">
                <a:solidFill>
                  <a:schemeClr val="tx1"/>
                </a:solidFill>
                <a:latin typeface="+mn-lt"/>
              </a:rPr>
              <a:t>гол</a:t>
            </a:r>
            <a:r>
              <a:rPr lang="en-US" altLang="en-US" sz="2000" dirty="0">
                <a:solidFill>
                  <a:schemeClr val="tx1"/>
                </a:solidFill>
                <a:latin typeface="+mn-lt"/>
              </a:rPr>
              <a:t> </a:t>
            </a:r>
            <a:r>
              <a:rPr lang="en-US" altLang="en-US" sz="2000" dirty="0" err="1">
                <a:solidFill>
                  <a:schemeClr val="tx1"/>
                </a:solidFill>
                <a:latin typeface="+mn-lt"/>
              </a:rPr>
              <a:t>агуулгуудыг</a:t>
            </a:r>
            <a:r>
              <a:rPr lang="en-US" altLang="en-US" sz="2000" dirty="0">
                <a:solidFill>
                  <a:schemeClr val="tx1"/>
                </a:solidFill>
                <a:latin typeface="+mn-lt"/>
              </a:rPr>
              <a:t> </a:t>
            </a:r>
            <a:r>
              <a:rPr lang="en-US" altLang="en-US" sz="2000" dirty="0" err="1">
                <a:solidFill>
                  <a:schemeClr val="tx1"/>
                </a:solidFill>
                <a:latin typeface="+mn-lt"/>
              </a:rPr>
              <a:t>эх</a:t>
            </a:r>
            <a:r>
              <a:rPr lang="en-US" altLang="en-US" sz="2000" dirty="0">
                <a:solidFill>
                  <a:schemeClr val="tx1"/>
                </a:solidFill>
                <a:latin typeface="+mn-lt"/>
              </a:rPr>
              <a:t> </a:t>
            </a:r>
            <a:r>
              <a:rPr lang="en-US" altLang="en-US" sz="2000" dirty="0" err="1">
                <a:solidFill>
                  <a:schemeClr val="tx1"/>
                </a:solidFill>
                <a:latin typeface="+mn-lt"/>
              </a:rPr>
              <a:t>сурвалжуудад</a:t>
            </a:r>
            <a:r>
              <a:rPr lang="en-US" altLang="en-US" sz="2000" dirty="0">
                <a:solidFill>
                  <a:schemeClr val="tx1"/>
                </a:solidFill>
                <a:latin typeface="+mn-lt"/>
              </a:rPr>
              <a:t> </a:t>
            </a:r>
            <a:r>
              <a:rPr lang="en-US" altLang="en-US" sz="2000" dirty="0" err="1">
                <a:solidFill>
                  <a:schemeClr val="tx1"/>
                </a:solidFill>
                <a:latin typeface="+mn-lt"/>
              </a:rPr>
              <a:t>дараах</a:t>
            </a:r>
            <a:r>
              <a:rPr lang="en-US" altLang="en-US" sz="2000" dirty="0">
                <a:solidFill>
                  <a:schemeClr val="tx1"/>
                </a:solidFill>
                <a:latin typeface="+mn-lt"/>
              </a:rPr>
              <a:t> </a:t>
            </a:r>
            <a:r>
              <a:rPr lang="en-US" altLang="en-US" sz="2000" dirty="0" err="1">
                <a:solidFill>
                  <a:schemeClr val="tx1"/>
                </a:solidFill>
                <a:latin typeface="+mn-lt"/>
              </a:rPr>
              <a:t>байдлаар</a:t>
            </a:r>
            <a:r>
              <a:rPr lang="en-US" altLang="en-US" sz="2000" dirty="0">
                <a:solidFill>
                  <a:schemeClr val="tx1"/>
                </a:solidFill>
                <a:latin typeface="+mn-lt"/>
              </a:rPr>
              <a:t> </a:t>
            </a:r>
            <a:r>
              <a:rPr lang="en-US" altLang="en-US" sz="2000" dirty="0" err="1">
                <a:solidFill>
                  <a:schemeClr val="tx1"/>
                </a:solidFill>
                <a:latin typeface="+mn-lt"/>
              </a:rPr>
              <a:t>дэлгэрүүлсэн</a:t>
            </a:r>
            <a:r>
              <a:rPr lang="en-US" altLang="en-US" sz="2000" dirty="0">
                <a:solidFill>
                  <a:schemeClr val="tx1"/>
                </a:solidFill>
                <a:latin typeface="+mn-lt"/>
              </a:rPr>
              <a:t> </a:t>
            </a:r>
            <a:r>
              <a:rPr lang="en-US" altLang="en-US" sz="2000" dirty="0" err="1">
                <a:solidFill>
                  <a:schemeClr val="tx1"/>
                </a:solidFill>
                <a:latin typeface="+mn-lt"/>
              </a:rPr>
              <a:t>байна</a:t>
            </a:r>
            <a:r>
              <a:rPr lang="en-US" altLang="en-US" sz="2000" dirty="0">
                <a:solidFill>
                  <a:schemeClr val="tx1"/>
                </a:solidFill>
                <a:latin typeface="+mn-lt"/>
              </a:rPr>
              <a:t>:</a:t>
            </a:r>
          </a:p>
          <a:p>
            <a:pPr marL="457200" lvl="1" indent="0" eaLnBrk="0" fontAlgn="base" hangingPunct="0">
              <a:lnSpc>
                <a:spcPct val="100000"/>
              </a:lnSpc>
              <a:spcBef>
                <a:spcPct val="0"/>
              </a:spcBef>
              <a:spcAft>
                <a:spcPct val="0"/>
              </a:spcAft>
              <a:buClrTx/>
              <a:buSzTx/>
              <a:buFontTx/>
              <a:buChar char="•"/>
            </a:pPr>
            <a:r>
              <a:rPr lang="en-US" altLang="en-US" sz="2000" b="1" dirty="0" err="1">
                <a:solidFill>
                  <a:srgbClr val="303030"/>
                </a:solidFill>
                <a:latin typeface="+mn-lt"/>
              </a:rPr>
              <a:t>Цогц</a:t>
            </a:r>
            <a:r>
              <a:rPr lang="en-US" altLang="en-US" sz="2000" b="1" dirty="0">
                <a:solidFill>
                  <a:srgbClr val="303030"/>
                </a:solidFill>
                <a:latin typeface="+mn-lt"/>
              </a:rPr>
              <a:t> </a:t>
            </a:r>
            <a:r>
              <a:rPr lang="en-US" altLang="en-US" sz="2000" b="1" dirty="0" err="1">
                <a:solidFill>
                  <a:srgbClr val="303030"/>
                </a:solidFill>
                <a:latin typeface="+mn-lt"/>
              </a:rPr>
              <a:t>бүрэлдэхүүн</a:t>
            </a:r>
            <a:r>
              <a:rPr lang="en-US" altLang="en-US" sz="2000" b="1" dirty="0">
                <a:solidFill>
                  <a:srgbClr val="303030"/>
                </a:solidFill>
                <a:latin typeface="+mn-lt"/>
              </a:rPr>
              <a:t>:</a:t>
            </a:r>
            <a:r>
              <a:rPr lang="en-US" altLang="en-US" sz="2000" dirty="0">
                <a:solidFill>
                  <a:srgbClr val="303030"/>
                </a:solidFill>
                <a:latin typeface="+mn-lt"/>
              </a:rPr>
              <a:t> </a:t>
            </a:r>
            <a:r>
              <a:rPr lang="en-US" altLang="en-US" sz="2000" dirty="0" err="1">
                <a:solidFill>
                  <a:srgbClr val="303030"/>
                </a:solidFill>
                <a:latin typeface="+mn-lt"/>
              </a:rPr>
              <a:t>Шийдэл</a:t>
            </a:r>
            <a:r>
              <a:rPr lang="en-US" altLang="en-US" sz="2000" dirty="0">
                <a:solidFill>
                  <a:srgbClr val="303030"/>
                </a:solidFill>
                <a:latin typeface="+mn-lt"/>
              </a:rPr>
              <a:t> </a:t>
            </a:r>
            <a:r>
              <a:rPr lang="en-US" altLang="en-US" sz="2000" dirty="0" err="1">
                <a:solidFill>
                  <a:srgbClr val="303030"/>
                </a:solidFill>
                <a:latin typeface="+mn-lt"/>
              </a:rPr>
              <a:t>нь</a:t>
            </a:r>
            <a:r>
              <a:rPr lang="en-US" altLang="en-US" sz="2000" dirty="0">
                <a:solidFill>
                  <a:srgbClr val="303030"/>
                </a:solidFill>
                <a:latin typeface="+mn-lt"/>
              </a:rPr>
              <a:t> </a:t>
            </a:r>
            <a:r>
              <a:rPr lang="en-US" altLang="en-US" sz="2000" dirty="0" err="1">
                <a:solidFill>
                  <a:srgbClr val="303030"/>
                </a:solidFill>
                <a:latin typeface="+mn-lt"/>
              </a:rPr>
              <a:t>зөвхөн</a:t>
            </a:r>
            <a:r>
              <a:rPr lang="en-US" altLang="en-US" sz="2000" dirty="0">
                <a:solidFill>
                  <a:srgbClr val="303030"/>
                </a:solidFill>
                <a:latin typeface="+mn-lt"/>
              </a:rPr>
              <a:t> </a:t>
            </a:r>
            <a:r>
              <a:rPr lang="en-US" altLang="en-US" sz="2000" dirty="0" err="1">
                <a:solidFill>
                  <a:srgbClr val="303030"/>
                </a:solidFill>
                <a:latin typeface="+mn-lt"/>
              </a:rPr>
              <a:t>мэдээллийн</a:t>
            </a:r>
            <a:r>
              <a:rPr lang="en-US" altLang="en-US" sz="2000" dirty="0">
                <a:solidFill>
                  <a:srgbClr val="303030"/>
                </a:solidFill>
                <a:latin typeface="+mn-lt"/>
              </a:rPr>
              <a:t> </a:t>
            </a:r>
            <a:r>
              <a:rPr lang="en-US" altLang="en-US" sz="2000" dirty="0" err="1">
                <a:solidFill>
                  <a:srgbClr val="303030"/>
                </a:solidFill>
                <a:latin typeface="+mn-lt"/>
              </a:rPr>
              <a:t>технологийн</a:t>
            </a:r>
            <a:r>
              <a:rPr lang="en-US" altLang="en-US" sz="2000" dirty="0">
                <a:solidFill>
                  <a:srgbClr val="303030"/>
                </a:solidFill>
                <a:latin typeface="+mn-lt"/>
              </a:rPr>
              <a:t> (МТ) </a:t>
            </a:r>
            <a:r>
              <a:rPr lang="en-US" altLang="en-US" sz="2000" dirty="0" err="1">
                <a:solidFill>
                  <a:srgbClr val="303030"/>
                </a:solidFill>
                <a:latin typeface="+mn-lt"/>
              </a:rPr>
              <a:t>систем</a:t>
            </a:r>
            <a:r>
              <a:rPr lang="en-US" altLang="en-US" sz="2000" dirty="0">
                <a:solidFill>
                  <a:srgbClr val="303030"/>
                </a:solidFill>
                <a:latin typeface="+mn-lt"/>
              </a:rPr>
              <a:t> </a:t>
            </a:r>
            <a:r>
              <a:rPr lang="en-US" altLang="en-US" sz="2000" dirty="0" err="1">
                <a:solidFill>
                  <a:srgbClr val="303030"/>
                </a:solidFill>
                <a:latin typeface="+mn-lt"/>
              </a:rPr>
              <a:t>биш</a:t>
            </a:r>
            <a:r>
              <a:rPr lang="en-US" altLang="en-US" sz="2000" dirty="0">
                <a:solidFill>
                  <a:srgbClr val="303030"/>
                </a:solidFill>
                <a:latin typeface="+mn-lt"/>
              </a:rPr>
              <a:t> </a:t>
            </a:r>
            <a:r>
              <a:rPr lang="en-US" altLang="en-US" sz="2000" dirty="0" err="1">
                <a:solidFill>
                  <a:srgbClr val="303030"/>
                </a:solidFill>
                <a:latin typeface="+mn-lt"/>
              </a:rPr>
              <a:t>бөгөөд</a:t>
            </a:r>
            <a:r>
              <a:rPr lang="en-US" altLang="en-US" sz="2000" dirty="0">
                <a:solidFill>
                  <a:srgbClr val="303030"/>
                </a:solidFill>
                <a:latin typeface="+mn-lt"/>
              </a:rPr>
              <a:t> </a:t>
            </a:r>
            <a:r>
              <a:rPr lang="en-US" altLang="en-US" sz="2000" dirty="0" err="1">
                <a:solidFill>
                  <a:srgbClr val="303030"/>
                </a:solidFill>
                <a:latin typeface="+mn-lt"/>
              </a:rPr>
              <a:t>дараах</a:t>
            </a:r>
            <a:r>
              <a:rPr lang="en-US" altLang="en-US" sz="2000" dirty="0">
                <a:solidFill>
                  <a:srgbClr val="303030"/>
                </a:solidFill>
                <a:latin typeface="+mn-lt"/>
              </a:rPr>
              <a:t> </a:t>
            </a:r>
            <a:r>
              <a:rPr lang="en-US" altLang="en-US" sz="2000" dirty="0" err="1">
                <a:solidFill>
                  <a:srgbClr val="303030"/>
                </a:solidFill>
                <a:latin typeface="+mn-lt"/>
              </a:rPr>
              <a:t>элементүүдийн</a:t>
            </a:r>
            <a:r>
              <a:rPr lang="en-US" altLang="en-US" sz="2000" dirty="0">
                <a:solidFill>
                  <a:srgbClr val="303030"/>
                </a:solidFill>
                <a:latin typeface="+mn-lt"/>
              </a:rPr>
              <a:t> </a:t>
            </a:r>
            <a:r>
              <a:rPr lang="en-US" altLang="en-US" sz="2000" dirty="0" err="1">
                <a:solidFill>
                  <a:srgbClr val="303030"/>
                </a:solidFill>
                <a:latin typeface="+mn-lt"/>
              </a:rPr>
              <a:t>нэгдэл</a:t>
            </a:r>
            <a:r>
              <a:rPr lang="en-US" altLang="en-US" sz="2000" dirty="0">
                <a:solidFill>
                  <a:srgbClr val="303030"/>
                </a:solidFill>
                <a:latin typeface="+mn-lt"/>
              </a:rPr>
              <a:t> </a:t>
            </a:r>
            <a:r>
              <a:rPr lang="en-US" altLang="en-US" sz="2000" dirty="0" err="1">
                <a:solidFill>
                  <a:srgbClr val="303030"/>
                </a:solidFill>
                <a:latin typeface="+mn-lt"/>
              </a:rPr>
              <a:t>байдаг</a:t>
            </a:r>
            <a:r>
              <a:rPr lang="en-US" altLang="en-US" sz="2000" dirty="0">
                <a:solidFill>
                  <a:srgbClr val="303030"/>
                </a:solidFill>
                <a:latin typeface="+mn-lt"/>
              </a:rPr>
              <a:t>:</a:t>
            </a:r>
          </a:p>
          <a:p>
            <a:pPr marL="457200" lvl="1" indent="0" eaLnBrk="0" fontAlgn="base" hangingPunct="0">
              <a:lnSpc>
                <a:spcPct val="100000"/>
              </a:lnSpc>
              <a:spcBef>
                <a:spcPct val="0"/>
              </a:spcBef>
              <a:spcAft>
                <a:spcPct val="0"/>
              </a:spcAft>
              <a:buClrTx/>
              <a:buSzTx/>
              <a:buFontTx/>
              <a:buChar char="•"/>
            </a:pPr>
            <a:r>
              <a:rPr lang="en-US" altLang="en-US" sz="2000" b="1" dirty="0" err="1">
                <a:solidFill>
                  <a:srgbClr val="303030"/>
                </a:solidFill>
                <a:latin typeface="+mn-lt"/>
              </a:rPr>
              <a:t>Чадамж</a:t>
            </a:r>
            <a:r>
              <a:rPr lang="en-US" altLang="en-US" sz="2000" b="1" dirty="0">
                <a:solidFill>
                  <a:srgbClr val="303030"/>
                </a:solidFill>
                <a:latin typeface="+mn-lt"/>
              </a:rPr>
              <a:t>:</a:t>
            </a:r>
            <a:r>
              <a:rPr lang="en-US" altLang="en-US" sz="2000" dirty="0">
                <a:solidFill>
                  <a:srgbClr val="303030"/>
                </a:solidFill>
                <a:latin typeface="+mn-lt"/>
              </a:rPr>
              <a:t> </a:t>
            </a:r>
            <a:r>
              <a:rPr lang="en-US" altLang="en-US" sz="2000" dirty="0" err="1">
                <a:solidFill>
                  <a:srgbClr val="303030"/>
                </a:solidFill>
                <a:latin typeface="+mn-lt"/>
              </a:rPr>
              <a:t>Шинэ</a:t>
            </a:r>
            <a:r>
              <a:rPr lang="en-US" altLang="en-US" sz="2000" dirty="0">
                <a:solidFill>
                  <a:srgbClr val="303030"/>
                </a:solidFill>
                <a:latin typeface="+mn-lt"/>
              </a:rPr>
              <a:t> </a:t>
            </a:r>
            <a:r>
              <a:rPr lang="en-US" altLang="en-US" sz="2000" dirty="0" err="1">
                <a:solidFill>
                  <a:srgbClr val="303030"/>
                </a:solidFill>
                <a:latin typeface="+mn-lt"/>
              </a:rPr>
              <a:t>систем</a:t>
            </a:r>
            <a:r>
              <a:rPr lang="en-US" altLang="en-US" sz="2000" dirty="0">
                <a:solidFill>
                  <a:srgbClr val="303030"/>
                </a:solidFill>
                <a:latin typeface="+mn-lt"/>
              </a:rPr>
              <a:t>, </a:t>
            </a:r>
            <a:r>
              <a:rPr lang="en-US" altLang="en-US" sz="2000" dirty="0" err="1">
                <a:solidFill>
                  <a:srgbClr val="303030"/>
                </a:solidFill>
                <a:latin typeface="+mn-lt"/>
              </a:rPr>
              <a:t>техник</a:t>
            </a:r>
            <a:r>
              <a:rPr lang="en-US" altLang="en-US" sz="2000" dirty="0">
                <a:solidFill>
                  <a:srgbClr val="303030"/>
                </a:solidFill>
                <a:latin typeface="+mn-lt"/>
              </a:rPr>
              <a:t> </a:t>
            </a:r>
            <a:r>
              <a:rPr lang="en-US" altLang="en-US" sz="2000" dirty="0" err="1">
                <a:solidFill>
                  <a:srgbClr val="303030"/>
                </a:solidFill>
                <a:latin typeface="+mn-lt"/>
              </a:rPr>
              <a:t>хангамж</a:t>
            </a:r>
            <a:r>
              <a:rPr lang="en-US" altLang="en-US" sz="2000" dirty="0">
                <a:solidFill>
                  <a:srgbClr val="303030"/>
                </a:solidFill>
                <a:latin typeface="+mn-lt"/>
              </a:rPr>
              <a:t>, </a:t>
            </a:r>
            <a:r>
              <a:rPr lang="en-US" altLang="en-US" sz="2000" dirty="0" err="1">
                <a:solidFill>
                  <a:srgbClr val="303030"/>
                </a:solidFill>
                <a:latin typeface="+mn-lt"/>
              </a:rPr>
              <a:t>машин</a:t>
            </a:r>
            <a:r>
              <a:rPr lang="en-US" altLang="en-US" sz="2000" dirty="0">
                <a:solidFill>
                  <a:srgbClr val="303030"/>
                </a:solidFill>
                <a:latin typeface="+mn-lt"/>
              </a:rPr>
              <a:t> </a:t>
            </a:r>
            <a:r>
              <a:rPr lang="en-US" altLang="en-US" sz="2000" dirty="0" err="1">
                <a:solidFill>
                  <a:srgbClr val="303030"/>
                </a:solidFill>
                <a:latin typeface="+mn-lt"/>
              </a:rPr>
              <a:t>механизм</a:t>
            </a:r>
            <a:r>
              <a:rPr lang="en-US" altLang="en-US" sz="2000" dirty="0">
                <a:solidFill>
                  <a:srgbClr val="303030"/>
                </a:solidFill>
                <a:latin typeface="+mn-lt"/>
              </a:rPr>
              <a:t>.</a:t>
            </a:r>
          </a:p>
          <a:p>
            <a:pPr marL="457200" lvl="1" indent="0" eaLnBrk="0" fontAlgn="base" hangingPunct="0">
              <a:lnSpc>
                <a:spcPct val="100000"/>
              </a:lnSpc>
              <a:spcBef>
                <a:spcPct val="0"/>
              </a:spcBef>
              <a:spcAft>
                <a:spcPct val="0"/>
              </a:spcAft>
              <a:buClrTx/>
              <a:buSzTx/>
              <a:buFontTx/>
              <a:buChar char="•"/>
            </a:pPr>
            <a:r>
              <a:rPr lang="en-US" altLang="en-US" sz="2000" b="1" dirty="0" err="1">
                <a:solidFill>
                  <a:srgbClr val="303030"/>
                </a:solidFill>
                <a:latin typeface="+mn-lt"/>
              </a:rPr>
              <a:t>Процесс</a:t>
            </a:r>
            <a:r>
              <a:rPr lang="en-US" altLang="en-US" sz="2000" b="1" dirty="0">
                <a:solidFill>
                  <a:srgbClr val="303030"/>
                </a:solidFill>
                <a:latin typeface="+mn-lt"/>
              </a:rPr>
              <a:t>:</a:t>
            </a:r>
            <a:r>
              <a:rPr lang="en-US" altLang="en-US" sz="2000" dirty="0">
                <a:solidFill>
                  <a:srgbClr val="303030"/>
                </a:solidFill>
                <a:latin typeface="+mn-lt"/>
              </a:rPr>
              <a:t> </a:t>
            </a:r>
            <a:r>
              <a:rPr lang="en-US" altLang="en-US" sz="2000" dirty="0" err="1">
                <a:solidFill>
                  <a:srgbClr val="303030"/>
                </a:solidFill>
                <a:latin typeface="+mn-lt"/>
              </a:rPr>
              <a:t>Ажлын</a:t>
            </a:r>
            <a:r>
              <a:rPr lang="en-US" altLang="en-US" sz="2000" dirty="0">
                <a:solidFill>
                  <a:srgbClr val="303030"/>
                </a:solidFill>
                <a:latin typeface="+mn-lt"/>
              </a:rPr>
              <a:t> </a:t>
            </a:r>
            <a:r>
              <a:rPr lang="en-US" altLang="en-US" sz="2000" dirty="0" err="1">
                <a:solidFill>
                  <a:srgbClr val="303030"/>
                </a:solidFill>
                <a:latin typeface="+mn-lt"/>
              </a:rPr>
              <a:t>шинэ</a:t>
            </a:r>
            <a:r>
              <a:rPr lang="en-US" altLang="en-US" sz="2000" dirty="0">
                <a:solidFill>
                  <a:srgbClr val="303030"/>
                </a:solidFill>
                <a:latin typeface="+mn-lt"/>
              </a:rPr>
              <a:t> </a:t>
            </a:r>
            <a:r>
              <a:rPr lang="en-US" altLang="en-US" sz="2000" dirty="0" err="1">
                <a:solidFill>
                  <a:srgbClr val="303030"/>
                </a:solidFill>
                <a:latin typeface="+mn-lt"/>
              </a:rPr>
              <a:t>дараалал</a:t>
            </a:r>
            <a:r>
              <a:rPr lang="en-US" altLang="en-US" sz="2000" dirty="0">
                <a:solidFill>
                  <a:srgbClr val="303030"/>
                </a:solidFill>
                <a:latin typeface="+mn-lt"/>
              </a:rPr>
              <a:t>, </a:t>
            </a:r>
            <a:r>
              <a:rPr lang="en-US" altLang="en-US" sz="2000" dirty="0" err="1">
                <a:solidFill>
                  <a:srgbClr val="303030"/>
                </a:solidFill>
                <a:latin typeface="+mn-lt"/>
              </a:rPr>
              <a:t>дүрэм</a:t>
            </a:r>
            <a:r>
              <a:rPr lang="en-US" altLang="en-US" sz="2000" dirty="0">
                <a:solidFill>
                  <a:srgbClr val="303030"/>
                </a:solidFill>
                <a:latin typeface="+mn-lt"/>
              </a:rPr>
              <a:t> </a:t>
            </a:r>
            <a:r>
              <a:rPr lang="en-US" altLang="en-US" sz="2000" dirty="0" err="1">
                <a:solidFill>
                  <a:srgbClr val="303030"/>
                </a:solidFill>
                <a:latin typeface="+mn-lt"/>
              </a:rPr>
              <a:t>журам</a:t>
            </a:r>
            <a:r>
              <a:rPr lang="en-US" altLang="en-US" sz="2000" dirty="0">
                <a:solidFill>
                  <a:srgbClr val="303030"/>
                </a:solidFill>
                <a:latin typeface="+mn-lt"/>
              </a:rPr>
              <a:t>.</a:t>
            </a:r>
          </a:p>
          <a:p>
            <a:pPr marL="457200" lvl="1" indent="0" eaLnBrk="0" fontAlgn="base" hangingPunct="0">
              <a:lnSpc>
                <a:spcPct val="100000"/>
              </a:lnSpc>
              <a:spcBef>
                <a:spcPct val="0"/>
              </a:spcBef>
              <a:spcAft>
                <a:spcPct val="0"/>
              </a:spcAft>
              <a:buClrTx/>
              <a:buSzTx/>
              <a:buFontTx/>
              <a:buChar char="•"/>
            </a:pPr>
            <a:r>
              <a:rPr lang="en-US" altLang="en-US" sz="2000" b="1" dirty="0" err="1">
                <a:solidFill>
                  <a:srgbClr val="303030"/>
                </a:solidFill>
                <a:latin typeface="+mn-lt"/>
              </a:rPr>
              <a:t>Хүмүүс</a:t>
            </a:r>
            <a:r>
              <a:rPr lang="en-US" altLang="en-US" sz="2000" b="1" dirty="0">
                <a:solidFill>
                  <a:srgbClr val="303030"/>
                </a:solidFill>
                <a:latin typeface="+mn-lt"/>
              </a:rPr>
              <a:t>:</a:t>
            </a:r>
            <a:r>
              <a:rPr lang="en-US" altLang="en-US" sz="2000" dirty="0">
                <a:solidFill>
                  <a:srgbClr val="303030"/>
                </a:solidFill>
                <a:latin typeface="+mn-lt"/>
              </a:rPr>
              <a:t> </a:t>
            </a:r>
            <a:r>
              <a:rPr lang="en-US" altLang="en-US" sz="2000" dirty="0" err="1">
                <a:solidFill>
                  <a:srgbClr val="303030"/>
                </a:solidFill>
                <a:latin typeface="+mn-lt"/>
              </a:rPr>
              <a:t>Ажилтнуудын</a:t>
            </a:r>
            <a:r>
              <a:rPr lang="en-US" altLang="en-US" sz="2000" dirty="0">
                <a:solidFill>
                  <a:srgbClr val="303030"/>
                </a:solidFill>
                <a:latin typeface="+mn-lt"/>
              </a:rPr>
              <a:t> </a:t>
            </a:r>
            <a:r>
              <a:rPr lang="en-US" altLang="en-US" sz="2000" dirty="0" err="1">
                <a:solidFill>
                  <a:srgbClr val="303030"/>
                </a:solidFill>
                <a:latin typeface="+mn-lt"/>
              </a:rPr>
              <a:t>шинэ</a:t>
            </a:r>
            <a:r>
              <a:rPr lang="en-US" altLang="en-US" sz="2000" dirty="0">
                <a:solidFill>
                  <a:srgbClr val="303030"/>
                </a:solidFill>
                <a:latin typeface="+mn-lt"/>
              </a:rPr>
              <a:t> </a:t>
            </a:r>
            <a:r>
              <a:rPr lang="en-US" altLang="en-US" sz="2000" dirty="0" err="1">
                <a:solidFill>
                  <a:srgbClr val="303030"/>
                </a:solidFill>
                <a:latin typeface="+mn-lt"/>
              </a:rPr>
              <a:t>ур</a:t>
            </a:r>
            <a:r>
              <a:rPr lang="en-US" altLang="en-US" sz="2000" dirty="0">
                <a:solidFill>
                  <a:srgbClr val="303030"/>
                </a:solidFill>
                <a:latin typeface="+mn-lt"/>
              </a:rPr>
              <a:t> </a:t>
            </a:r>
            <a:r>
              <a:rPr lang="en-US" altLang="en-US" sz="2000" dirty="0" err="1">
                <a:solidFill>
                  <a:srgbClr val="303030"/>
                </a:solidFill>
                <a:latin typeface="+mn-lt"/>
              </a:rPr>
              <a:t>чадвар</a:t>
            </a:r>
            <a:r>
              <a:rPr lang="en-US" altLang="en-US" sz="2000" dirty="0">
                <a:solidFill>
                  <a:srgbClr val="303030"/>
                </a:solidFill>
                <a:latin typeface="+mn-lt"/>
              </a:rPr>
              <a:t>, </a:t>
            </a:r>
            <a:r>
              <a:rPr lang="en-US" altLang="en-US" sz="2000" dirty="0" err="1">
                <a:solidFill>
                  <a:srgbClr val="303030"/>
                </a:solidFill>
                <a:latin typeface="+mn-lt"/>
              </a:rPr>
              <a:t>хандлага</a:t>
            </a:r>
            <a:r>
              <a:rPr lang="en-US" altLang="en-US" sz="2000" dirty="0">
                <a:solidFill>
                  <a:srgbClr val="303030"/>
                </a:solidFill>
                <a:latin typeface="+mn-lt"/>
              </a:rPr>
              <a:t>.</a:t>
            </a:r>
            <a:endParaRPr lang="en-US" sz="2000" dirty="0">
              <a:latin typeface="+mn-lt"/>
            </a:endParaRPr>
          </a:p>
          <a:p>
            <a:pPr marL="0" indent="0">
              <a:buNone/>
            </a:pPr>
            <a:endParaRPr lang="mn-MN" altLang="en-US" sz="2400" b="1" dirty="0">
              <a:solidFill>
                <a:schemeClr val="tx1"/>
              </a:solidFill>
              <a:latin typeface="+mn-lt"/>
            </a:endParaRPr>
          </a:p>
          <a:p>
            <a:pPr marL="0" indent="0">
              <a:buNone/>
            </a:pPr>
            <a:r>
              <a:rPr lang="en-US" altLang="en-US" sz="2400" b="1" dirty="0">
                <a:solidFill>
                  <a:schemeClr val="tx1"/>
                </a:solidFill>
                <a:latin typeface="+mn-lt"/>
              </a:rPr>
              <a:t>$$Business Need + Capabilities + Context = Solution$$</a:t>
            </a:r>
          </a:p>
          <a:p>
            <a:pPr marL="0" indent="0">
              <a:buNone/>
            </a:pPr>
            <a:endParaRPr lang="en-US" sz="2000" dirty="0">
              <a:latin typeface="+mn-lt"/>
            </a:endParaRPr>
          </a:p>
        </p:txBody>
      </p:sp>
      <p:sp>
        <p:nvSpPr>
          <p:cNvPr id="4" name="Date Placeholder 3"/>
          <p:cNvSpPr>
            <a:spLocks noGrp="1"/>
          </p:cNvSpPr>
          <p:nvPr>
            <p:ph type="dt" idx="10"/>
          </p:nvPr>
        </p:nvSpPr>
        <p:spPr/>
        <p:txBody>
          <a:bodyPr/>
          <a:lstStyle/>
          <a:p>
            <a:fld id="{E8BB01EC-7348-47FF-BB52-F92CE4D279CB}" type="datetime1">
              <a:rPr lang="en-US" smtClean="0"/>
              <a:t>3/18/2026</a:t>
            </a:fld>
            <a:endParaRPr lang="en-US"/>
          </a:p>
        </p:txBody>
      </p:sp>
      <p:sp>
        <p:nvSpPr>
          <p:cNvPr id="5" name="Footer Placeholder 4"/>
          <p:cNvSpPr>
            <a:spLocks noGrp="1"/>
          </p:cNvSpPr>
          <p:nvPr>
            <p:ph type="ftr" idx="11"/>
          </p:nvPr>
        </p:nvSpPr>
        <p:spPr/>
        <p:txBody>
          <a:bodyPr/>
          <a:lstStyle/>
          <a:p>
            <a:r>
              <a:rPr lang="en-US"/>
              <a:t>Business analysis and process management</a:t>
            </a:r>
          </a:p>
        </p:txBody>
      </p:sp>
      <p:sp>
        <p:nvSpPr>
          <p:cNvPr id="2" name="Title 1"/>
          <p:cNvSpPr>
            <a:spLocks noGrp="1"/>
          </p:cNvSpPr>
          <p:nvPr>
            <p:ph type="title"/>
          </p:nvPr>
        </p:nvSpPr>
        <p:spPr>
          <a:xfrm>
            <a:off x="397933" y="185738"/>
            <a:ext cx="11310512" cy="414120"/>
          </a:xfrm>
        </p:spPr>
        <p:txBody>
          <a:bodyPr/>
          <a:lstStyle/>
          <a:p>
            <a:r>
              <a:rPr lang="en-US" sz="3200" dirty="0" err="1"/>
              <a:t>Бизнес</a:t>
            </a:r>
            <a:r>
              <a:rPr lang="en-US" sz="3200" dirty="0"/>
              <a:t> </a:t>
            </a:r>
            <a:r>
              <a:rPr lang="en-US" sz="3200" dirty="0" err="1"/>
              <a:t>шинжилгээний</a:t>
            </a:r>
            <a:r>
              <a:rPr lang="en-US" sz="3200" dirty="0"/>
              <a:t> </a:t>
            </a:r>
            <a:r>
              <a:rPr lang="mn-MN" sz="3200" dirty="0"/>
              <a:t>цөм</a:t>
            </a:r>
            <a:r>
              <a:rPr lang="en-US" sz="3200" dirty="0"/>
              <a:t> </a:t>
            </a:r>
            <a:r>
              <a:rPr lang="en-US" sz="3200" dirty="0" err="1"/>
              <a:t>ойлголт</a:t>
            </a:r>
            <a:r>
              <a:rPr lang="mn-MN" sz="3200" dirty="0"/>
              <a:t>: </a:t>
            </a:r>
            <a:r>
              <a:rPr lang="mn-MN" sz="2800" dirty="0">
                <a:solidFill>
                  <a:srgbClr val="FFC000"/>
                </a:solidFill>
                <a:effectLst>
                  <a:outerShdw blurRad="38100" dist="38100" dir="2700000" algn="tl">
                    <a:srgbClr val="000000">
                      <a:alpha val="43137"/>
                    </a:srgbClr>
                  </a:outerShdw>
                </a:effectLst>
              </a:rPr>
              <a:t>ШИЙДЭЛ</a:t>
            </a:r>
            <a:r>
              <a:rPr lang="mn-MN" sz="2800" dirty="0">
                <a:solidFill>
                  <a:srgbClr val="FFC000"/>
                </a:solidFill>
              </a:rPr>
              <a:t> </a:t>
            </a:r>
            <a:endParaRPr lang="en-US" sz="3200" dirty="0">
              <a:solidFill>
                <a:srgbClr val="FFC000"/>
              </a:solidFill>
            </a:endParaRPr>
          </a:p>
        </p:txBody>
      </p:sp>
      <p:pic>
        <p:nvPicPr>
          <p:cNvPr id="3074" name="Picture 2" descr="Image result for solution"/>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153400" y="1103189"/>
            <a:ext cx="4114800" cy="2472860"/>
          </a:xfrm>
          <a:prstGeom prst="rect">
            <a:avLst/>
          </a:prstGeom>
          <a:noFill/>
          <a:extLst>
            <a:ext uri="{909E8E84-426E-40DD-AFC4-6F175D3DCCD1}">
              <a14:hiddenFill xmlns:a14="http://schemas.microsoft.com/office/drawing/2010/main">
                <a:solidFill>
                  <a:srgbClr val="FFFFFF"/>
                </a:solidFill>
              </a14:hiddenFill>
            </a:ext>
          </a:extLst>
        </p:spPr>
      </p:pic>
      <p:sp>
        <p:nvSpPr>
          <p:cNvPr id="6" name="Slide Number Placeholder 5">
            <a:extLst>
              <a:ext uri="{FF2B5EF4-FFF2-40B4-BE49-F238E27FC236}">
                <a16:creationId xmlns:a16="http://schemas.microsoft.com/office/drawing/2014/main" id="{4169C654-FC17-F91B-C135-E81D0408AE3F}"/>
              </a:ext>
            </a:extLst>
          </p:cNvPr>
          <p:cNvSpPr>
            <a:spLocks noGrp="1"/>
          </p:cNvSpPr>
          <p:nvPr>
            <p:ph type="sldNum" idx="12"/>
          </p:nvPr>
        </p:nvSpPr>
        <p:spPr/>
        <p:txBody>
          <a:bodyPr/>
          <a:lstStyle/>
          <a:p>
            <a:fld id="{611322DE-3F9E-4261-BC4C-C8DBA52F4786}" type="slidenum">
              <a:rPr lang="en-US" smtClean="0"/>
              <a:t>27</a:t>
            </a:fld>
            <a:endParaRPr lang="en-US"/>
          </a:p>
        </p:txBody>
      </p:sp>
    </p:spTree>
    <p:extLst>
      <p:ext uri="{BB962C8B-B14F-4D97-AF65-F5344CB8AC3E}">
        <p14:creationId xmlns:p14="http://schemas.microsoft.com/office/powerpoint/2010/main" val="120560969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type="body" idx="1"/>
          </p:nvPr>
        </p:nvSpPr>
        <p:spPr>
          <a:xfrm>
            <a:off x="171451" y="1050132"/>
            <a:ext cx="11536994" cy="3100605"/>
          </a:xfrm>
        </p:spPr>
        <p:txBody>
          <a:bodyPr>
            <a:normAutofit/>
          </a:bodyPr>
          <a:lstStyle/>
          <a:p>
            <a:pPr marL="114300" indent="0">
              <a:buNone/>
            </a:pPr>
            <a:r>
              <a:rPr lang="mn-MN" sz="2000" dirty="0"/>
              <a:t>Тодорхой нөхцөл байдлын хүрээнд оролцогч талуудад өгч буй ач холбогдол, хэрэгцээ эсвэл ашиг тус юм</a:t>
            </a:r>
            <a:r>
              <a:rPr lang="en-US" sz="2000" dirty="0"/>
              <a:t>. </a:t>
            </a:r>
            <a:endParaRPr lang="mn-MN" sz="2000" dirty="0"/>
          </a:p>
          <a:p>
            <a:r>
              <a:rPr lang="en-US" sz="2000" b="1" dirty="0"/>
              <a:t>Potential Value:</a:t>
            </a:r>
            <a:r>
              <a:rPr lang="en-US" sz="2000" dirty="0"/>
              <a:t> </a:t>
            </a:r>
            <a:r>
              <a:rPr lang="mn-MN" sz="2000" dirty="0"/>
              <a:t>Төсөл эхлэхэд төсөөлж буй боломжит үнэ цэн.</a:t>
            </a:r>
            <a:r>
              <a:rPr lang="en-US" sz="2000" dirty="0"/>
              <a:t> </a:t>
            </a:r>
          </a:p>
          <a:p>
            <a:r>
              <a:rPr lang="en-US" sz="2000" b="1" dirty="0"/>
              <a:t>Actual Value:</a:t>
            </a:r>
            <a:r>
              <a:rPr lang="en-US" sz="2000" dirty="0"/>
              <a:t> </a:t>
            </a:r>
            <a:r>
              <a:rPr lang="mn-MN" sz="2000" dirty="0"/>
              <a:t>Төсөл хэрэгжиж дуусахад бодитоор хэрэгжсэн байдал. Үр ашиг, орлого, сайжруулалт гэж харж болохоос гадна алдагдал, эрсдэл, зардал хэлбэрээр үнэ цэн буурах (</a:t>
            </a:r>
            <a:r>
              <a:rPr lang="en-US" sz="2000" dirty="0"/>
              <a:t>decrease in value) </a:t>
            </a:r>
            <a:r>
              <a:rPr lang="mn-MN" sz="2000" dirty="0"/>
              <a:t>тохиолдол ч байдаг</a:t>
            </a:r>
            <a:endParaRPr lang="en-US" sz="2000" dirty="0"/>
          </a:p>
          <a:p>
            <a:pPr marL="114300" indent="0">
              <a:buNone/>
            </a:pPr>
            <a:r>
              <a:rPr lang="mn-MN" sz="2000" dirty="0"/>
              <a:t>Бизнесийн үнэ цэн нь шийдлээс хүртэх </a:t>
            </a:r>
            <a:r>
              <a:rPr lang="mn-MN" sz="2000" b="1" dirty="0"/>
              <a:t>ашиг тусаас зардлыг хассантай</a:t>
            </a:r>
            <a:r>
              <a:rPr lang="mn-MN" sz="2000" dirty="0"/>
              <a:t> тэнцүү байна (Бизнесийнүнэцэн=Ашиг−Зардал)</a:t>
            </a:r>
            <a:endParaRPr lang="en-US" sz="1600" dirty="0"/>
          </a:p>
        </p:txBody>
      </p:sp>
      <p:sp>
        <p:nvSpPr>
          <p:cNvPr id="4" name="Date Placeholder 3"/>
          <p:cNvSpPr>
            <a:spLocks noGrp="1"/>
          </p:cNvSpPr>
          <p:nvPr>
            <p:ph type="dt" idx="10"/>
          </p:nvPr>
        </p:nvSpPr>
        <p:spPr/>
        <p:txBody>
          <a:bodyPr/>
          <a:lstStyle/>
          <a:p>
            <a:fld id="{57B8F4A9-78F1-4627-8F63-2D7431854A9E}" type="datetime1">
              <a:rPr lang="en-US" smtClean="0"/>
              <a:t>3/18/2026</a:t>
            </a:fld>
            <a:endParaRPr lang="en-US"/>
          </a:p>
        </p:txBody>
      </p:sp>
      <p:sp>
        <p:nvSpPr>
          <p:cNvPr id="5" name="Footer Placeholder 4"/>
          <p:cNvSpPr>
            <a:spLocks noGrp="1"/>
          </p:cNvSpPr>
          <p:nvPr>
            <p:ph type="ftr" idx="11"/>
          </p:nvPr>
        </p:nvSpPr>
        <p:spPr/>
        <p:txBody>
          <a:bodyPr/>
          <a:lstStyle/>
          <a:p>
            <a:r>
              <a:rPr lang="en-US"/>
              <a:t>Business analysis and process management</a:t>
            </a:r>
          </a:p>
        </p:txBody>
      </p:sp>
      <p:sp>
        <p:nvSpPr>
          <p:cNvPr id="2" name="Title 1"/>
          <p:cNvSpPr>
            <a:spLocks noGrp="1"/>
          </p:cNvSpPr>
          <p:nvPr>
            <p:ph type="title"/>
          </p:nvPr>
        </p:nvSpPr>
        <p:spPr>
          <a:xfrm>
            <a:off x="339248" y="185738"/>
            <a:ext cx="11369197" cy="414120"/>
          </a:xfrm>
        </p:spPr>
        <p:txBody>
          <a:bodyPr/>
          <a:lstStyle/>
          <a:p>
            <a:r>
              <a:rPr lang="en-US" dirty="0" err="1"/>
              <a:t>Бизнес</a:t>
            </a:r>
            <a:r>
              <a:rPr lang="en-US" dirty="0"/>
              <a:t> </a:t>
            </a:r>
            <a:r>
              <a:rPr lang="en-US" dirty="0" err="1"/>
              <a:t>шинжилгээний</a:t>
            </a:r>
            <a:r>
              <a:rPr lang="en-US" dirty="0"/>
              <a:t> </a:t>
            </a:r>
            <a:r>
              <a:rPr lang="mn-MN" dirty="0"/>
              <a:t>цөм</a:t>
            </a:r>
            <a:r>
              <a:rPr lang="en-US" dirty="0"/>
              <a:t> </a:t>
            </a:r>
            <a:r>
              <a:rPr lang="en-US" dirty="0" err="1"/>
              <a:t>ойлголт</a:t>
            </a:r>
            <a:r>
              <a:rPr lang="mn-MN" dirty="0"/>
              <a:t>: </a:t>
            </a:r>
            <a:r>
              <a:rPr lang="mn-MN" sz="3200" dirty="0">
                <a:solidFill>
                  <a:srgbClr val="FFC000"/>
                </a:solidFill>
                <a:effectLst>
                  <a:outerShdw blurRad="38100" dist="38100" dir="2700000" algn="tl">
                    <a:srgbClr val="000000">
                      <a:alpha val="43137"/>
                    </a:srgbClr>
                  </a:outerShdw>
                </a:effectLst>
              </a:rPr>
              <a:t>ҮНЭ ЦЭН</a:t>
            </a:r>
            <a:r>
              <a:rPr lang="mn-MN" sz="3200" dirty="0">
                <a:solidFill>
                  <a:srgbClr val="FFC000"/>
                </a:solidFill>
              </a:rPr>
              <a:t> </a:t>
            </a:r>
            <a:endParaRPr lang="en-US" dirty="0">
              <a:solidFill>
                <a:srgbClr val="FFC000"/>
              </a:solidFill>
            </a:endParaRPr>
          </a:p>
        </p:txBody>
      </p:sp>
      <p:graphicFrame>
        <p:nvGraphicFramePr>
          <p:cNvPr id="6" name="Table 5">
            <a:extLst>
              <a:ext uri="{FF2B5EF4-FFF2-40B4-BE49-F238E27FC236}">
                <a16:creationId xmlns:a16="http://schemas.microsoft.com/office/drawing/2014/main" id="{368EC17F-14E1-BC4D-6772-E0952C7ECD16}"/>
              </a:ext>
            </a:extLst>
          </p:cNvPr>
          <p:cNvGraphicFramePr>
            <a:graphicFrameLocks noGrp="1"/>
          </p:cNvGraphicFramePr>
          <p:nvPr>
            <p:extLst>
              <p:ext uri="{D42A27DB-BD31-4B8C-83A1-F6EECF244321}">
                <p14:modId xmlns:p14="http://schemas.microsoft.com/office/powerpoint/2010/main" val="3401691977"/>
              </p:ext>
            </p:extLst>
          </p:nvPr>
        </p:nvGraphicFramePr>
        <p:xfrm>
          <a:off x="339248" y="4150737"/>
          <a:ext cx="11219340" cy="2113280"/>
        </p:xfrm>
        <a:graphic>
          <a:graphicData uri="http://schemas.openxmlformats.org/drawingml/2006/table">
            <a:tbl>
              <a:tblPr>
                <a:tableStyleId>{EB344D84-9AFB-497E-A393-DC336BA19D2E}</a:tableStyleId>
              </a:tblPr>
              <a:tblGrid>
                <a:gridCol w="1369390">
                  <a:extLst>
                    <a:ext uri="{9D8B030D-6E8A-4147-A177-3AD203B41FA5}">
                      <a16:colId xmlns:a16="http://schemas.microsoft.com/office/drawing/2014/main" val="685021099"/>
                    </a:ext>
                  </a:extLst>
                </a:gridCol>
                <a:gridCol w="4251895">
                  <a:extLst>
                    <a:ext uri="{9D8B030D-6E8A-4147-A177-3AD203B41FA5}">
                      <a16:colId xmlns:a16="http://schemas.microsoft.com/office/drawing/2014/main" val="2709057759"/>
                    </a:ext>
                  </a:extLst>
                </a:gridCol>
                <a:gridCol w="5598055">
                  <a:extLst>
                    <a:ext uri="{9D8B030D-6E8A-4147-A177-3AD203B41FA5}">
                      <a16:colId xmlns:a16="http://schemas.microsoft.com/office/drawing/2014/main" val="717052649"/>
                    </a:ext>
                  </a:extLst>
                </a:gridCol>
              </a:tblGrid>
              <a:tr h="0">
                <a:tc>
                  <a:txBody>
                    <a:bodyPr/>
                    <a:lstStyle/>
                    <a:p>
                      <a:pPr rtl="0">
                        <a:buNone/>
                      </a:pPr>
                      <a:r>
                        <a:rPr lang="en-US" b="1" dirty="0">
                          <a:solidFill>
                            <a:srgbClr val="1F1F1F"/>
                          </a:solidFill>
                          <a:effectLst/>
                        </a:rPr>
                        <a:t>Category</a:t>
                      </a:r>
                      <a:endParaRPr lang="en-US" dirty="0">
                        <a:solidFill>
                          <a:srgbClr val="1F1F1F"/>
                        </a:solidFill>
                        <a:effectLst/>
                        <a:latin typeface="Google Sans Text"/>
                      </a:endParaRPr>
                    </a:p>
                  </a:txBody>
                  <a:tcPr marL="76200" marR="76200" marT="50800" marB="50800" anchor="ctr">
                    <a:solidFill>
                      <a:schemeClr val="accent1">
                        <a:lumMod val="20000"/>
                        <a:lumOff val="80000"/>
                      </a:schemeClr>
                    </a:solidFill>
                  </a:tcPr>
                </a:tc>
                <a:tc>
                  <a:txBody>
                    <a:bodyPr/>
                    <a:lstStyle/>
                    <a:p>
                      <a:pPr rtl="0">
                        <a:buNone/>
                      </a:pPr>
                      <a:r>
                        <a:rPr lang="mn-MN" b="1" dirty="0">
                          <a:solidFill>
                            <a:srgbClr val="1F1F1F"/>
                          </a:solidFill>
                          <a:effectLst/>
                        </a:rPr>
                        <a:t>Тодорхойлолт</a:t>
                      </a:r>
                      <a:endParaRPr lang="en-US" dirty="0">
                        <a:solidFill>
                          <a:srgbClr val="1F1F1F"/>
                        </a:solidFill>
                        <a:effectLst/>
                        <a:latin typeface="Google Sans Text"/>
                      </a:endParaRPr>
                    </a:p>
                  </a:txBody>
                  <a:tcPr marL="76200" marR="76200" marT="50800" marB="50800" anchor="ctr">
                    <a:solidFill>
                      <a:schemeClr val="accent1">
                        <a:lumMod val="20000"/>
                        <a:lumOff val="80000"/>
                      </a:schemeClr>
                    </a:solidFill>
                  </a:tcPr>
                </a:tc>
                <a:tc>
                  <a:txBody>
                    <a:bodyPr/>
                    <a:lstStyle/>
                    <a:p>
                      <a:pPr rtl="0">
                        <a:buNone/>
                      </a:pPr>
                      <a:r>
                        <a:rPr lang="mn-MN" b="1" dirty="0">
                          <a:solidFill>
                            <a:srgbClr val="1F1F1F"/>
                          </a:solidFill>
                          <a:effectLst/>
                        </a:rPr>
                        <a:t>Жишээ</a:t>
                      </a:r>
                      <a:endParaRPr lang="en-US" dirty="0">
                        <a:solidFill>
                          <a:srgbClr val="1F1F1F"/>
                        </a:solidFill>
                        <a:effectLst/>
                        <a:latin typeface="Google Sans Text"/>
                      </a:endParaRPr>
                    </a:p>
                  </a:txBody>
                  <a:tcPr marL="76200" marR="76200" marT="50800" marB="50800" anchor="ctr">
                    <a:solidFill>
                      <a:schemeClr val="accent1">
                        <a:lumMod val="20000"/>
                        <a:lumOff val="80000"/>
                      </a:schemeClr>
                    </a:solidFill>
                  </a:tcPr>
                </a:tc>
                <a:extLst>
                  <a:ext uri="{0D108BD9-81ED-4DB2-BD59-A6C34878D82A}">
                    <a16:rowId xmlns:a16="http://schemas.microsoft.com/office/drawing/2014/main" val="3685249308"/>
                  </a:ext>
                </a:extLst>
              </a:tr>
              <a:tr h="0">
                <a:tc>
                  <a:txBody>
                    <a:bodyPr/>
                    <a:lstStyle/>
                    <a:p>
                      <a:pPr rtl="0">
                        <a:buNone/>
                      </a:pPr>
                      <a:r>
                        <a:rPr lang="mn-MN" sz="1400" b="1" i="0" u="none" strike="noStrike" cap="none" dirty="0">
                          <a:solidFill>
                            <a:schemeClr val="dk1"/>
                          </a:solidFill>
                          <a:effectLst/>
                          <a:latin typeface="+mn-lt"/>
                          <a:ea typeface="+mn-ea"/>
                          <a:cs typeface="+mn-cs"/>
                          <a:sym typeface="Arial"/>
                        </a:rPr>
                        <a:t>Биет үнэ цэн</a:t>
                      </a:r>
                      <a:endParaRPr lang="en-US" dirty="0">
                        <a:solidFill>
                          <a:srgbClr val="1F1F1F"/>
                        </a:solidFill>
                        <a:effectLst/>
                        <a:latin typeface="Google Sans Text"/>
                      </a:endParaRPr>
                    </a:p>
                  </a:txBody>
                  <a:tcPr marL="76200" marR="76200" marT="50800" marB="50800" anchor="ctr"/>
                </a:tc>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mn-MN" dirty="0">
                          <a:solidFill>
                            <a:srgbClr val="1F1F1F"/>
                          </a:solidFill>
                          <a:effectLst/>
                        </a:rPr>
                        <a:t>Шууд хэмжигдэхүйц бөгөөд ихэвчлэн мөнгөн дүнгээр илэрхийлэгддэг</a:t>
                      </a:r>
                    </a:p>
                  </a:txBody>
                  <a:tcPr marL="76200" marR="76200" marT="50800" marB="50800"/>
                </a:tc>
                <a:tc>
                  <a:txBody>
                    <a:bodyPr/>
                    <a:lstStyle/>
                    <a:p>
                      <a:pPr algn="l" rtl="0">
                        <a:buNone/>
                      </a:pPr>
                      <a:r>
                        <a:rPr lang="mn-MN" dirty="0">
                          <a:solidFill>
                            <a:srgbClr val="1F1F1F"/>
                          </a:solidFill>
                          <a:effectLst/>
                        </a:rPr>
                        <a:t>Ашиг, орлого нэмэгдэх, зардлаа хэмнэх, бэлэн мөнгөний хөрөнгө, хувьцаа гэх мэт</a:t>
                      </a:r>
                      <a:endParaRPr lang="en-US" dirty="0">
                        <a:solidFill>
                          <a:srgbClr val="1F1F1F"/>
                        </a:solidFill>
                        <a:effectLst/>
                        <a:latin typeface="Google Sans Text"/>
                      </a:endParaRPr>
                    </a:p>
                  </a:txBody>
                  <a:tcPr marL="76200" marR="76200" marT="50800" marB="50800"/>
                </a:tc>
                <a:extLst>
                  <a:ext uri="{0D108BD9-81ED-4DB2-BD59-A6C34878D82A}">
                    <a16:rowId xmlns:a16="http://schemas.microsoft.com/office/drawing/2014/main" val="3843606379"/>
                  </a:ext>
                </a:extLst>
              </a:tr>
              <a:tr h="0">
                <a:tc>
                  <a:txBody>
                    <a:bodyPr/>
                    <a:lstStyle/>
                    <a:p>
                      <a:pPr rtl="0">
                        <a:buNone/>
                      </a:pPr>
                      <a:r>
                        <a:rPr lang="mn-MN" sz="1400" b="1" i="0" u="none" strike="noStrike" cap="none" dirty="0">
                          <a:solidFill>
                            <a:schemeClr val="dk1"/>
                          </a:solidFill>
                          <a:effectLst/>
                          <a:latin typeface="+mn-lt"/>
                          <a:ea typeface="+mn-ea"/>
                          <a:cs typeface="+mn-cs"/>
                          <a:sym typeface="Arial"/>
                        </a:rPr>
                        <a:t>Биет бус үнэ цэн</a:t>
                      </a:r>
                      <a:endParaRPr lang="en-US" dirty="0">
                        <a:solidFill>
                          <a:srgbClr val="1F1F1F"/>
                        </a:solidFill>
                        <a:effectLst/>
                        <a:latin typeface="Google Sans Text"/>
                      </a:endParaRPr>
                    </a:p>
                  </a:txBody>
                  <a:tcPr marL="76200" marR="76200" marT="50800" marB="50800" anchor="ctr"/>
                </a:tc>
                <a:tc>
                  <a:txBody>
                    <a:bodyPr/>
                    <a:lstStyle/>
                    <a:p>
                      <a:pPr rtl="0">
                        <a:buNone/>
                      </a:pPr>
                      <a:r>
                        <a:rPr lang="mn-MN" sz="1400" b="0" i="0" u="none" strike="noStrike" cap="none" dirty="0">
                          <a:solidFill>
                            <a:schemeClr val="dk1"/>
                          </a:solidFill>
                          <a:effectLst/>
                          <a:latin typeface="+mn-lt"/>
                          <a:ea typeface="+mn-ea"/>
                          <a:cs typeface="+mn-cs"/>
                          <a:sym typeface="Arial"/>
                        </a:rPr>
                        <a:t>Шууд бус замаар хэмжигддэг, ихэвчлэн сэдэлжүүлэх шинж чанартай байдаг</a:t>
                      </a:r>
                      <a:endParaRPr lang="en-US" dirty="0">
                        <a:solidFill>
                          <a:srgbClr val="1F1F1F"/>
                        </a:solidFill>
                        <a:effectLst/>
                        <a:latin typeface="Google Sans Text"/>
                      </a:endParaRPr>
                    </a:p>
                  </a:txBody>
                  <a:tcPr marL="76200" marR="76200" marT="50800" marB="50800" anchor="ctr"/>
                </a:tc>
                <a:tc>
                  <a:txBody>
                    <a:bodyPr/>
                    <a:lstStyle/>
                    <a:p>
                      <a:pPr rtl="0">
                        <a:buNone/>
                      </a:pPr>
                      <a:r>
                        <a:rPr lang="mn-MN" sz="1400" b="0" i="0" u="none" strike="noStrike" cap="none" dirty="0">
                          <a:solidFill>
                            <a:schemeClr val="dk1"/>
                          </a:solidFill>
                          <a:effectLst/>
                          <a:latin typeface="+mn-lt"/>
                          <a:ea typeface="+mn-ea"/>
                          <a:cs typeface="+mn-cs"/>
                          <a:sym typeface="Arial"/>
                        </a:rPr>
                        <a:t>Байгууллагын нэр хүнд, ажилтнуудын ажлын идэвх (</a:t>
                      </a:r>
                      <a:r>
                        <a:rPr lang="en-US" sz="1400" b="0" i="0" u="none" strike="noStrike" cap="none" dirty="0">
                          <a:solidFill>
                            <a:schemeClr val="dk1"/>
                          </a:solidFill>
                          <a:effectLst/>
                          <a:latin typeface="+mn-lt"/>
                          <a:ea typeface="+mn-ea"/>
                          <a:cs typeface="+mn-cs"/>
                          <a:sym typeface="Arial"/>
                        </a:rPr>
                        <a:t>morale), </a:t>
                      </a:r>
                      <a:r>
                        <a:rPr lang="mn-MN" sz="1400" b="0" i="0" u="none" strike="noStrike" cap="none" dirty="0">
                          <a:solidFill>
                            <a:schemeClr val="dk1"/>
                          </a:solidFill>
                          <a:effectLst/>
                          <a:latin typeface="+mn-lt"/>
                          <a:ea typeface="+mn-ea"/>
                          <a:cs typeface="+mn-cs"/>
                          <a:sym typeface="Arial"/>
                        </a:rPr>
                        <a:t>брэндийг таниулах, хэрэглэгчийн сэтгэл ханамж</a:t>
                      </a:r>
                      <a:endParaRPr lang="en-US" dirty="0">
                        <a:solidFill>
                          <a:srgbClr val="1F1F1F"/>
                        </a:solidFill>
                        <a:effectLst/>
                        <a:latin typeface="Google Sans Text"/>
                      </a:endParaRPr>
                    </a:p>
                  </a:txBody>
                  <a:tcPr marL="76200" marR="76200" marT="50800" marB="50800" anchor="ctr"/>
                </a:tc>
                <a:extLst>
                  <a:ext uri="{0D108BD9-81ED-4DB2-BD59-A6C34878D82A}">
                    <a16:rowId xmlns:a16="http://schemas.microsoft.com/office/drawing/2014/main" val="1327009221"/>
                  </a:ext>
                </a:extLst>
              </a:tr>
              <a:tr h="0">
                <a:tc>
                  <a:txBody>
                    <a:bodyPr/>
                    <a:lstStyle/>
                    <a:p>
                      <a:pPr rtl="0">
                        <a:buNone/>
                      </a:pPr>
                      <a:r>
                        <a:rPr lang="mn-MN" sz="1400" b="1" i="0" u="none" strike="noStrike" cap="none" dirty="0">
                          <a:solidFill>
                            <a:schemeClr val="dk1"/>
                          </a:solidFill>
                          <a:effectLst/>
                          <a:latin typeface="+mn-lt"/>
                          <a:ea typeface="+mn-ea"/>
                          <a:cs typeface="+mn-cs"/>
                          <a:sym typeface="Arial"/>
                        </a:rPr>
                        <a:t>Харьцангуй ба Үнэмлэхүй үнэ цэн</a:t>
                      </a:r>
                      <a:endParaRPr lang="en-US" dirty="0">
                        <a:solidFill>
                          <a:srgbClr val="1F1F1F"/>
                        </a:solidFill>
                        <a:effectLst/>
                        <a:latin typeface="Google Sans Text"/>
                      </a:endParaRPr>
                    </a:p>
                  </a:txBody>
                  <a:tcPr marL="76200" marR="76200" marT="50800" marB="50800" anchor="ctr"/>
                </a:tc>
                <a:tc gridSpan="2">
                  <a:txBody>
                    <a:bodyPr/>
                    <a:lstStyle/>
                    <a:p>
                      <a:pPr rtl="0">
                        <a:buNone/>
                      </a:pPr>
                      <a:r>
                        <a:rPr lang="mn-MN" sz="1400" b="0" i="0" u="none" strike="noStrike" cap="none" dirty="0">
                          <a:solidFill>
                            <a:schemeClr val="dk1"/>
                          </a:solidFill>
                          <a:effectLst/>
                          <a:latin typeface="+mn-lt"/>
                          <a:ea typeface="+mn-ea"/>
                          <a:cs typeface="+mn-cs"/>
                          <a:sym typeface="Arial"/>
                        </a:rPr>
                        <a:t>Үнэ цэнийг үнэмлэхүй тоогоор илэрхийлж болох ч ихэнх тохиолдолд </a:t>
                      </a:r>
                      <a:r>
                        <a:rPr lang="mn-MN" sz="1400" b="1" i="0" u="none" strike="noStrike" cap="none" dirty="0">
                          <a:solidFill>
                            <a:schemeClr val="dk1"/>
                          </a:solidFill>
                          <a:effectLst/>
                          <a:latin typeface="+mn-lt"/>
                          <a:ea typeface="+mn-ea"/>
                          <a:cs typeface="+mn-cs"/>
                          <a:sym typeface="Arial"/>
                        </a:rPr>
                        <a:t>харьцангуй байдлаар</a:t>
                      </a:r>
                      <a:r>
                        <a:rPr lang="mn-MN" sz="1400" b="0" i="0" u="none" strike="noStrike" cap="none" dirty="0">
                          <a:solidFill>
                            <a:schemeClr val="dk1"/>
                          </a:solidFill>
                          <a:effectLst/>
                          <a:latin typeface="+mn-lt"/>
                          <a:ea typeface="+mn-ea"/>
                          <a:cs typeface="+mn-cs"/>
                          <a:sym typeface="Arial"/>
                        </a:rPr>
                        <a:t> (нэг шийдэл нь нөгөөгөөсөө илүү үнэ цэнэтэй эсэх) үнэлдэг</a:t>
                      </a:r>
                      <a:endParaRPr lang="en-US" dirty="0">
                        <a:solidFill>
                          <a:srgbClr val="1F1F1F"/>
                        </a:solidFill>
                        <a:effectLst/>
                        <a:latin typeface="Google Sans Text"/>
                      </a:endParaRPr>
                    </a:p>
                  </a:txBody>
                  <a:tcPr marL="76200" marR="76200" marT="50800" marB="50800" anchor="ctr"/>
                </a:tc>
                <a:tc hMerge="1">
                  <a:txBody>
                    <a:bodyPr/>
                    <a:lstStyle/>
                    <a:p>
                      <a:pPr rtl="0">
                        <a:buNone/>
                      </a:pPr>
                      <a:endParaRPr lang="en-US" dirty="0">
                        <a:solidFill>
                          <a:srgbClr val="1F1F1F"/>
                        </a:solidFill>
                        <a:effectLst/>
                        <a:latin typeface="Google Sans Text"/>
                      </a:endParaRPr>
                    </a:p>
                  </a:txBody>
                  <a:tcPr marL="76200" marR="76200" marT="50800" marB="50800" anchor="ctr"/>
                </a:tc>
                <a:extLst>
                  <a:ext uri="{0D108BD9-81ED-4DB2-BD59-A6C34878D82A}">
                    <a16:rowId xmlns:a16="http://schemas.microsoft.com/office/drawing/2014/main" val="3907214311"/>
                  </a:ext>
                </a:extLst>
              </a:tr>
            </a:tbl>
          </a:graphicData>
        </a:graphic>
      </p:graphicFrame>
      <p:sp>
        <p:nvSpPr>
          <p:cNvPr id="7" name="Slide Number Placeholder 6">
            <a:extLst>
              <a:ext uri="{FF2B5EF4-FFF2-40B4-BE49-F238E27FC236}">
                <a16:creationId xmlns:a16="http://schemas.microsoft.com/office/drawing/2014/main" id="{0BC57CF2-0C61-7202-85B8-FAE8084F2850}"/>
              </a:ext>
            </a:extLst>
          </p:cNvPr>
          <p:cNvSpPr>
            <a:spLocks noGrp="1"/>
          </p:cNvSpPr>
          <p:nvPr>
            <p:ph type="sldNum" idx="12"/>
          </p:nvPr>
        </p:nvSpPr>
        <p:spPr/>
        <p:txBody>
          <a:bodyPr/>
          <a:lstStyle/>
          <a:p>
            <a:fld id="{611322DE-3F9E-4261-BC4C-C8DBA52F4786}" type="slidenum">
              <a:rPr lang="en-US" smtClean="0"/>
              <a:t>28</a:t>
            </a:fld>
            <a:endParaRPr lang="en-US"/>
          </a:p>
        </p:txBody>
      </p:sp>
    </p:spTree>
    <p:extLst>
      <p:ext uri="{BB962C8B-B14F-4D97-AF65-F5344CB8AC3E}">
        <p14:creationId xmlns:p14="http://schemas.microsoft.com/office/powerpoint/2010/main" val="131806607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type="body" idx="1"/>
          </p:nvPr>
        </p:nvSpPr>
        <p:spPr>
          <a:xfrm>
            <a:off x="157163" y="1014414"/>
            <a:ext cx="11551281" cy="5341936"/>
          </a:xfrm>
        </p:spPr>
        <p:txBody>
          <a:bodyPr>
            <a:normAutofit/>
          </a:bodyPr>
          <a:lstStyle/>
          <a:p>
            <a:pPr marL="0" lvl="0" indent="0" eaLnBrk="0" fontAlgn="base" hangingPunct="0">
              <a:lnSpc>
                <a:spcPct val="100000"/>
              </a:lnSpc>
              <a:spcBef>
                <a:spcPct val="0"/>
              </a:spcBef>
              <a:spcAft>
                <a:spcPct val="0"/>
              </a:spcAft>
              <a:buClrTx/>
              <a:buSzTx/>
              <a:buNone/>
            </a:pPr>
            <a:r>
              <a:rPr lang="mn-MN" altLang="en-US" sz="2000" dirty="0">
                <a:solidFill>
                  <a:srgbClr val="303030"/>
                </a:solidFill>
                <a:latin typeface="+mn-lt"/>
              </a:rPr>
              <a:t>Х</a:t>
            </a:r>
            <a:r>
              <a:rPr lang="en-US" altLang="en-US" sz="2000" dirty="0" err="1">
                <a:solidFill>
                  <a:srgbClr val="303030"/>
                </a:solidFill>
                <a:latin typeface="+mn-lt"/>
              </a:rPr>
              <a:t>эрэгцээг</a:t>
            </a:r>
            <a:r>
              <a:rPr lang="en-US" altLang="en-US" sz="2000" dirty="0">
                <a:solidFill>
                  <a:srgbClr val="303030"/>
                </a:solidFill>
                <a:latin typeface="+mn-lt"/>
              </a:rPr>
              <a:t> </a:t>
            </a:r>
            <a:r>
              <a:rPr lang="en-US" altLang="en-US" sz="2000" dirty="0" err="1">
                <a:solidFill>
                  <a:srgbClr val="303030"/>
                </a:solidFill>
                <a:latin typeface="+mn-lt"/>
              </a:rPr>
              <a:t>хангахын</a:t>
            </a:r>
            <a:r>
              <a:rPr lang="en-US" altLang="en-US" sz="2000" dirty="0">
                <a:solidFill>
                  <a:srgbClr val="303030"/>
                </a:solidFill>
                <a:latin typeface="+mn-lt"/>
              </a:rPr>
              <a:t> </a:t>
            </a:r>
            <a:r>
              <a:rPr lang="en-US" altLang="en-US" sz="2000" dirty="0" err="1">
                <a:solidFill>
                  <a:srgbClr val="303030"/>
                </a:solidFill>
                <a:latin typeface="+mn-lt"/>
              </a:rPr>
              <a:t>тулд</a:t>
            </a:r>
            <a:r>
              <a:rPr lang="en-US" altLang="en-US" sz="2000" dirty="0">
                <a:solidFill>
                  <a:srgbClr val="303030"/>
                </a:solidFill>
                <a:latin typeface="+mn-lt"/>
              </a:rPr>
              <a:t> </a:t>
            </a:r>
            <a:r>
              <a:rPr lang="en-US" altLang="en-US" sz="2000" dirty="0" err="1">
                <a:solidFill>
                  <a:srgbClr val="303030"/>
                </a:solidFill>
                <a:latin typeface="+mn-lt"/>
              </a:rPr>
              <a:t>хэрэгжүүлж</a:t>
            </a:r>
            <a:r>
              <a:rPr lang="en-US" altLang="en-US" sz="2000" dirty="0">
                <a:solidFill>
                  <a:srgbClr val="303030"/>
                </a:solidFill>
                <a:latin typeface="+mn-lt"/>
              </a:rPr>
              <a:t> </a:t>
            </a:r>
            <a:r>
              <a:rPr lang="en-US" altLang="en-US" sz="2000" dirty="0" err="1">
                <a:solidFill>
                  <a:srgbClr val="303030"/>
                </a:solidFill>
                <a:latin typeface="+mn-lt"/>
              </a:rPr>
              <a:t>буй</a:t>
            </a:r>
            <a:r>
              <a:rPr lang="en-US" altLang="en-US" sz="2000" dirty="0">
                <a:solidFill>
                  <a:srgbClr val="303030"/>
                </a:solidFill>
                <a:latin typeface="+mn-lt"/>
              </a:rPr>
              <a:t> </a:t>
            </a:r>
            <a:r>
              <a:rPr lang="en-US" altLang="en-US" sz="2000" b="1" dirty="0" err="1">
                <a:solidFill>
                  <a:srgbClr val="303030"/>
                </a:solidFill>
                <a:latin typeface="+mn-lt"/>
              </a:rPr>
              <a:t>өөрчлөн</a:t>
            </a:r>
            <a:r>
              <a:rPr lang="en-US" altLang="en-US" sz="2000" b="1" dirty="0">
                <a:solidFill>
                  <a:srgbClr val="303030"/>
                </a:solidFill>
                <a:latin typeface="+mn-lt"/>
              </a:rPr>
              <a:t> </a:t>
            </a:r>
            <a:r>
              <a:rPr lang="en-US" altLang="en-US" sz="2000" b="1" dirty="0" err="1">
                <a:solidFill>
                  <a:srgbClr val="303030"/>
                </a:solidFill>
                <a:latin typeface="+mn-lt"/>
              </a:rPr>
              <a:t>байгуулах</a:t>
            </a:r>
            <a:r>
              <a:rPr lang="en-US" altLang="en-US" sz="2000" b="1" dirty="0">
                <a:solidFill>
                  <a:srgbClr val="303030"/>
                </a:solidFill>
                <a:latin typeface="+mn-lt"/>
              </a:rPr>
              <a:t> </a:t>
            </a:r>
            <a:r>
              <a:rPr lang="en-US" altLang="en-US" sz="2000" b="1" dirty="0" err="1">
                <a:solidFill>
                  <a:srgbClr val="303030"/>
                </a:solidFill>
                <a:latin typeface="+mn-lt"/>
              </a:rPr>
              <a:t>үйл</a:t>
            </a:r>
            <a:r>
              <a:rPr lang="en-US" altLang="en-US" sz="2000" b="1" dirty="0">
                <a:solidFill>
                  <a:srgbClr val="303030"/>
                </a:solidFill>
                <a:latin typeface="+mn-lt"/>
              </a:rPr>
              <a:t> </a:t>
            </a:r>
            <a:r>
              <a:rPr lang="en-US" altLang="en-US" sz="2000" b="1" dirty="0" err="1">
                <a:solidFill>
                  <a:srgbClr val="303030"/>
                </a:solidFill>
                <a:latin typeface="+mn-lt"/>
              </a:rPr>
              <a:t>ажиллагаа</a:t>
            </a:r>
            <a:r>
              <a:rPr lang="en-US" altLang="en-US" sz="2000" dirty="0">
                <a:solidFill>
                  <a:srgbClr val="303030"/>
                </a:solidFill>
                <a:latin typeface="+mn-lt"/>
              </a:rPr>
              <a:t> </a:t>
            </a:r>
            <a:r>
              <a:rPr lang="en-US" altLang="en-US" sz="2000" dirty="0" err="1">
                <a:solidFill>
                  <a:srgbClr val="303030"/>
                </a:solidFill>
                <a:latin typeface="+mn-lt"/>
              </a:rPr>
              <a:t>юм</a:t>
            </a:r>
            <a:r>
              <a:rPr lang="en-US" altLang="en-US" sz="2000" dirty="0">
                <a:solidFill>
                  <a:srgbClr val="303030"/>
                </a:solidFill>
                <a:latin typeface="+mn-lt"/>
              </a:rPr>
              <a:t>. </a:t>
            </a:r>
            <a:r>
              <a:rPr lang="en-US" altLang="en-US" sz="2000" dirty="0" err="1">
                <a:solidFill>
                  <a:srgbClr val="303030"/>
                </a:solidFill>
                <a:latin typeface="+mn-lt"/>
              </a:rPr>
              <a:t>Өөрчлөлт</a:t>
            </a:r>
            <a:r>
              <a:rPr lang="en-US" altLang="en-US" sz="2000" dirty="0">
                <a:solidFill>
                  <a:srgbClr val="303030"/>
                </a:solidFill>
                <a:latin typeface="+mn-lt"/>
              </a:rPr>
              <a:t> </a:t>
            </a:r>
            <a:r>
              <a:rPr lang="en-US" altLang="en-US" sz="2000" dirty="0" err="1">
                <a:solidFill>
                  <a:srgbClr val="303030"/>
                </a:solidFill>
                <a:latin typeface="+mn-lt"/>
              </a:rPr>
              <a:t>нь</a:t>
            </a:r>
            <a:r>
              <a:rPr lang="en-US" altLang="en-US" sz="2000" dirty="0">
                <a:solidFill>
                  <a:srgbClr val="303030"/>
                </a:solidFill>
                <a:latin typeface="+mn-lt"/>
              </a:rPr>
              <a:t> </a:t>
            </a:r>
            <a:r>
              <a:rPr lang="en-US" altLang="en-US" sz="2000" dirty="0" err="1">
                <a:solidFill>
                  <a:srgbClr val="303030"/>
                </a:solidFill>
                <a:latin typeface="+mn-lt"/>
              </a:rPr>
              <a:t>байгууллагыг</a:t>
            </a:r>
            <a:r>
              <a:rPr lang="en-US" altLang="en-US" sz="2000" dirty="0">
                <a:solidFill>
                  <a:srgbClr val="303030"/>
                </a:solidFill>
                <a:latin typeface="+mn-lt"/>
              </a:rPr>
              <a:t> </a:t>
            </a:r>
            <a:r>
              <a:rPr lang="en-US" altLang="en-US" sz="2000" dirty="0" err="1">
                <a:solidFill>
                  <a:srgbClr val="303030"/>
                </a:solidFill>
                <a:latin typeface="+mn-lt"/>
              </a:rPr>
              <a:t>одоогийн</a:t>
            </a:r>
            <a:r>
              <a:rPr lang="en-US" altLang="en-US" sz="2000" dirty="0">
                <a:solidFill>
                  <a:srgbClr val="303030"/>
                </a:solidFill>
                <a:latin typeface="+mn-lt"/>
              </a:rPr>
              <a:t> </a:t>
            </a:r>
            <a:r>
              <a:rPr lang="en-US" altLang="en-US" sz="2000" dirty="0" err="1">
                <a:solidFill>
                  <a:srgbClr val="303030"/>
                </a:solidFill>
                <a:latin typeface="+mn-lt"/>
              </a:rPr>
              <a:t>байдлаас</a:t>
            </a:r>
            <a:r>
              <a:rPr lang="en-US" altLang="en-US" sz="2000" dirty="0">
                <a:solidFill>
                  <a:srgbClr val="303030"/>
                </a:solidFill>
                <a:latin typeface="+mn-lt"/>
              </a:rPr>
              <a:t> (As-is) </a:t>
            </a:r>
            <a:r>
              <a:rPr lang="en-US" altLang="en-US" sz="2000" dirty="0" err="1">
                <a:solidFill>
                  <a:srgbClr val="303030"/>
                </a:solidFill>
                <a:latin typeface="+mn-lt"/>
              </a:rPr>
              <a:t>ирээдүйн</a:t>
            </a:r>
            <a:r>
              <a:rPr lang="en-US" altLang="en-US" sz="2000" dirty="0">
                <a:solidFill>
                  <a:srgbClr val="303030"/>
                </a:solidFill>
                <a:latin typeface="+mn-lt"/>
              </a:rPr>
              <a:t> </a:t>
            </a:r>
            <a:r>
              <a:rPr lang="en-US" altLang="en-US" sz="2000" dirty="0" err="1">
                <a:solidFill>
                  <a:srgbClr val="303030"/>
                </a:solidFill>
                <a:latin typeface="+mn-lt"/>
              </a:rPr>
              <a:t>хүсэмжит</a:t>
            </a:r>
            <a:r>
              <a:rPr lang="en-US" altLang="en-US" sz="2000" dirty="0">
                <a:solidFill>
                  <a:srgbClr val="303030"/>
                </a:solidFill>
                <a:latin typeface="+mn-lt"/>
              </a:rPr>
              <a:t> </a:t>
            </a:r>
            <a:r>
              <a:rPr lang="en-US" altLang="en-US" sz="2000" dirty="0" err="1">
                <a:solidFill>
                  <a:srgbClr val="303030"/>
                </a:solidFill>
                <a:latin typeface="+mn-lt"/>
              </a:rPr>
              <a:t>байдал</a:t>
            </a:r>
            <a:r>
              <a:rPr lang="en-US" altLang="en-US" sz="2000" dirty="0">
                <a:solidFill>
                  <a:srgbClr val="303030"/>
                </a:solidFill>
                <a:latin typeface="+mn-lt"/>
              </a:rPr>
              <a:t> (To-be) </a:t>
            </a:r>
            <a:r>
              <a:rPr lang="en-US" altLang="en-US" sz="2000" dirty="0" err="1">
                <a:solidFill>
                  <a:srgbClr val="303030"/>
                </a:solidFill>
                <a:latin typeface="+mn-lt"/>
              </a:rPr>
              <a:t>рүү</a:t>
            </a:r>
            <a:r>
              <a:rPr lang="en-US" altLang="en-US" sz="2000" dirty="0">
                <a:solidFill>
                  <a:srgbClr val="303030"/>
                </a:solidFill>
                <a:latin typeface="+mn-lt"/>
              </a:rPr>
              <a:t> </a:t>
            </a:r>
            <a:r>
              <a:rPr lang="en-US" altLang="en-US" sz="2000" dirty="0" err="1">
                <a:solidFill>
                  <a:srgbClr val="303030"/>
                </a:solidFill>
                <a:latin typeface="+mn-lt"/>
              </a:rPr>
              <a:t>шилжүүлэхэд</a:t>
            </a:r>
            <a:r>
              <a:rPr lang="en-US" altLang="en-US" sz="2000" dirty="0">
                <a:solidFill>
                  <a:srgbClr val="303030"/>
                </a:solidFill>
                <a:latin typeface="+mn-lt"/>
              </a:rPr>
              <a:t> </a:t>
            </a:r>
            <a:r>
              <a:rPr lang="en-US" altLang="en-US" sz="2000" dirty="0" err="1">
                <a:solidFill>
                  <a:srgbClr val="303030"/>
                </a:solidFill>
                <a:latin typeface="+mn-lt"/>
              </a:rPr>
              <a:t>чиглэдэг</a:t>
            </a:r>
            <a:r>
              <a:rPr lang="mn-MN" altLang="en-US" sz="2000" dirty="0">
                <a:solidFill>
                  <a:schemeClr val="tx1"/>
                </a:solidFill>
                <a:latin typeface="+mn-lt"/>
              </a:rPr>
              <a:t>. </a:t>
            </a:r>
          </a:p>
          <a:p>
            <a:pPr marL="342900" eaLnBrk="0" fontAlgn="base" hangingPunct="0">
              <a:lnSpc>
                <a:spcPct val="100000"/>
              </a:lnSpc>
              <a:spcBef>
                <a:spcPct val="0"/>
              </a:spcBef>
              <a:spcAft>
                <a:spcPct val="0"/>
              </a:spcAft>
              <a:buClrTx/>
              <a:buSzTx/>
            </a:pPr>
            <a:r>
              <a:rPr lang="en-US" altLang="en-US" sz="2000" dirty="0" err="1">
                <a:solidFill>
                  <a:schemeClr val="tx1"/>
                </a:solidFill>
                <a:latin typeface="Arial" panose="020B0604020202020204" pitchFamily="34" charset="0"/>
              </a:rPr>
              <a:t>Өөрчлөлтийн</a:t>
            </a:r>
            <a:r>
              <a:rPr lang="en-US" altLang="en-US" sz="2000" dirty="0">
                <a:solidFill>
                  <a:schemeClr val="tx1"/>
                </a:solidFill>
                <a:latin typeface="Arial" panose="020B0604020202020204" pitchFamily="34" charset="0"/>
              </a:rPr>
              <a:t> </a:t>
            </a:r>
            <a:r>
              <a:rPr lang="en-US" altLang="en-US" sz="2000" dirty="0" err="1">
                <a:solidFill>
                  <a:schemeClr val="tx1"/>
                </a:solidFill>
                <a:latin typeface="Arial" panose="020B0604020202020204" pitchFamily="34" charset="0"/>
              </a:rPr>
              <a:t>цогц</a:t>
            </a:r>
            <a:r>
              <a:rPr lang="en-US" altLang="en-US" sz="2000" dirty="0">
                <a:solidFill>
                  <a:schemeClr val="tx1"/>
                </a:solidFill>
                <a:latin typeface="Arial" panose="020B0604020202020204" pitchFamily="34" charset="0"/>
              </a:rPr>
              <a:t> </a:t>
            </a:r>
            <a:r>
              <a:rPr lang="en-US" altLang="en-US" sz="2000" dirty="0" err="1">
                <a:solidFill>
                  <a:schemeClr val="tx1"/>
                </a:solidFill>
                <a:latin typeface="Arial" panose="020B0604020202020204" pitchFamily="34" charset="0"/>
              </a:rPr>
              <a:t>шинж</a:t>
            </a:r>
            <a:r>
              <a:rPr lang="en-US" altLang="en-US" sz="2000" dirty="0">
                <a:solidFill>
                  <a:schemeClr val="tx1"/>
                </a:solidFill>
                <a:latin typeface="Arial" panose="020B0604020202020204" pitchFamily="34" charset="0"/>
              </a:rPr>
              <a:t> </a:t>
            </a:r>
            <a:r>
              <a:rPr lang="en-US" altLang="en-US" sz="2000" dirty="0" err="1">
                <a:solidFill>
                  <a:schemeClr val="tx1"/>
                </a:solidFill>
                <a:latin typeface="Arial" panose="020B0604020202020204" pitchFamily="34" charset="0"/>
              </a:rPr>
              <a:t>чанар</a:t>
            </a:r>
            <a:r>
              <a:rPr lang="en-US" altLang="en-US" sz="2000" dirty="0">
                <a:solidFill>
                  <a:schemeClr val="tx1"/>
                </a:solidFill>
                <a:latin typeface="Arial" panose="020B0604020202020204" pitchFamily="34" charset="0"/>
              </a:rPr>
              <a:t> (POPIT </a:t>
            </a:r>
            <a:r>
              <a:rPr lang="en-US" altLang="en-US" sz="2000" dirty="0" err="1">
                <a:solidFill>
                  <a:schemeClr val="tx1"/>
                </a:solidFill>
                <a:latin typeface="Arial" panose="020B0604020202020204" pitchFamily="34" charset="0"/>
              </a:rPr>
              <a:t>загвар</a:t>
            </a:r>
            <a:r>
              <a:rPr lang="en-US" altLang="en-US" sz="2000" dirty="0">
                <a:solidFill>
                  <a:schemeClr val="tx1"/>
                </a:solidFill>
                <a:latin typeface="Arial" panose="020B0604020202020204" pitchFamily="34" charset="0"/>
              </a:rPr>
              <a:t>)</a:t>
            </a:r>
            <a:r>
              <a:rPr lang="mn-MN" altLang="en-US" sz="2000" dirty="0">
                <a:solidFill>
                  <a:schemeClr val="tx1"/>
                </a:solidFill>
                <a:latin typeface="Arial" panose="020B0604020202020204" pitchFamily="34" charset="0"/>
              </a:rPr>
              <a:t>: </a:t>
            </a:r>
            <a:r>
              <a:rPr lang="en-US" altLang="en-US" sz="2000" dirty="0" err="1">
                <a:solidFill>
                  <a:schemeClr val="tx1"/>
                </a:solidFill>
                <a:latin typeface="Arial" panose="020B0604020202020204" pitchFamily="34" charset="0"/>
              </a:rPr>
              <a:t>Бизнес</a:t>
            </a:r>
            <a:r>
              <a:rPr lang="en-US" altLang="en-US" sz="2000" dirty="0">
                <a:solidFill>
                  <a:schemeClr val="tx1"/>
                </a:solidFill>
                <a:latin typeface="Arial" panose="020B0604020202020204" pitchFamily="34" charset="0"/>
              </a:rPr>
              <a:t> </a:t>
            </a:r>
            <a:r>
              <a:rPr lang="en-US" altLang="en-US" sz="2000" dirty="0" err="1">
                <a:solidFill>
                  <a:schemeClr val="tx1"/>
                </a:solidFill>
                <a:latin typeface="Arial" panose="020B0604020202020204" pitchFamily="34" charset="0"/>
              </a:rPr>
              <a:t>шинжилгээний</a:t>
            </a:r>
            <a:r>
              <a:rPr lang="en-US" altLang="en-US" sz="2000" dirty="0">
                <a:solidFill>
                  <a:schemeClr val="tx1"/>
                </a:solidFill>
                <a:latin typeface="Arial" panose="020B0604020202020204" pitchFamily="34" charset="0"/>
              </a:rPr>
              <a:t> </a:t>
            </a:r>
            <a:r>
              <a:rPr lang="en-US" altLang="en-US" sz="2000" dirty="0" err="1">
                <a:solidFill>
                  <a:schemeClr val="tx1"/>
                </a:solidFill>
                <a:latin typeface="Arial" panose="020B0604020202020204" pitchFamily="34" charset="0"/>
              </a:rPr>
              <a:t>хүрээнд</a:t>
            </a:r>
            <a:r>
              <a:rPr lang="en-US" altLang="en-US" sz="2000" dirty="0">
                <a:solidFill>
                  <a:schemeClr val="tx1"/>
                </a:solidFill>
                <a:latin typeface="Arial" panose="020B0604020202020204" pitchFamily="34" charset="0"/>
              </a:rPr>
              <a:t> </a:t>
            </a:r>
            <a:r>
              <a:rPr lang="en-US" altLang="en-US" sz="2000" dirty="0" err="1">
                <a:solidFill>
                  <a:schemeClr val="tx1"/>
                </a:solidFill>
                <a:latin typeface="Arial" panose="020B0604020202020204" pitchFamily="34" charset="0"/>
              </a:rPr>
              <a:t>өөрчлөлт</a:t>
            </a:r>
            <a:r>
              <a:rPr lang="en-US" altLang="en-US" sz="2000" dirty="0">
                <a:solidFill>
                  <a:schemeClr val="tx1"/>
                </a:solidFill>
                <a:latin typeface="Arial" panose="020B0604020202020204" pitchFamily="34" charset="0"/>
              </a:rPr>
              <a:t> </a:t>
            </a:r>
            <a:r>
              <a:rPr lang="en-US" altLang="en-US" sz="2000" dirty="0" err="1">
                <a:solidFill>
                  <a:schemeClr val="tx1"/>
                </a:solidFill>
                <a:latin typeface="Arial" panose="020B0604020202020204" pitchFamily="34" charset="0"/>
              </a:rPr>
              <a:t>нь</a:t>
            </a:r>
            <a:r>
              <a:rPr lang="en-US" altLang="en-US" sz="2000" dirty="0">
                <a:solidFill>
                  <a:schemeClr val="tx1"/>
                </a:solidFill>
                <a:latin typeface="Arial" panose="020B0604020202020204" pitchFamily="34" charset="0"/>
              </a:rPr>
              <a:t> </a:t>
            </a:r>
            <a:r>
              <a:rPr lang="en-US" altLang="en-US" sz="2000" dirty="0" err="1">
                <a:solidFill>
                  <a:schemeClr val="tx1"/>
                </a:solidFill>
                <a:latin typeface="Arial" panose="020B0604020202020204" pitchFamily="34" charset="0"/>
              </a:rPr>
              <a:t>зөвхөн</a:t>
            </a:r>
            <a:r>
              <a:rPr lang="en-US" altLang="en-US" sz="2000" dirty="0">
                <a:solidFill>
                  <a:schemeClr val="tx1"/>
                </a:solidFill>
                <a:latin typeface="Arial" panose="020B0604020202020204" pitchFamily="34" charset="0"/>
              </a:rPr>
              <a:t> </a:t>
            </a:r>
            <a:r>
              <a:rPr lang="en-US" altLang="en-US" sz="2000" dirty="0" err="1">
                <a:solidFill>
                  <a:schemeClr val="tx1"/>
                </a:solidFill>
                <a:latin typeface="Arial" panose="020B0604020202020204" pitchFamily="34" charset="0"/>
              </a:rPr>
              <a:t>программ</a:t>
            </a:r>
            <a:r>
              <a:rPr lang="en-US" altLang="en-US" sz="2000" dirty="0">
                <a:solidFill>
                  <a:schemeClr val="tx1"/>
                </a:solidFill>
                <a:latin typeface="Arial" panose="020B0604020202020204" pitchFamily="34" charset="0"/>
              </a:rPr>
              <a:t> </a:t>
            </a:r>
            <a:r>
              <a:rPr lang="en-US" altLang="en-US" sz="2000" dirty="0" err="1">
                <a:solidFill>
                  <a:schemeClr val="tx1"/>
                </a:solidFill>
                <a:latin typeface="Arial" panose="020B0604020202020204" pitchFamily="34" charset="0"/>
              </a:rPr>
              <a:t>хангамж</a:t>
            </a:r>
            <a:r>
              <a:rPr lang="en-US" altLang="en-US" sz="2000" dirty="0">
                <a:solidFill>
                  <a:schemeClr val="tx1"/>
                </a:solidFill>
                <a:latin typeface="Arial" panose="020B0604020202020204" pitchFamily="34" charset="0"/>
              </a:rPr>
              <a:t> </a:t>
            </a:r>
            <a:r>
              <a:rPr lang="en-US" altLang="en-US" sz="2000" dirty="0" err="1">
                <a:solidFill>
                  <a:schemeClr val="tx1"/>
                </a:solidFill>
                <a:latin typeface="Arial" panose="020B0604020202020204" pitchFamily="34" charset="0"/>
              </a:rPr>
              <a:t>нэвтрүүлэх</a:t>
            </a:r>
            <a:r>
              <a:rPr lang="en-US" altLang="en-US" sz="2000" dirty="0">
                <a:solidFill>
                  <a:schemeClr val="tx1"/>
                </a:solidFill>
                <a:latin typeface="Arial" panose="020B0604020202020204" pitchFamily="34" charset="0"/>
              </a:rPr>
              <a:t> </a:t>
            </a:r>
            <a:r>
              <a:rPr lang="en-US" altLang="en-US" sz="2000" dirty="0" err="1">
                <a:solidFill>
                  <a:schemeClr val="tx1"/>
                </a:solidFill>
                <a:latin typeface="Arial" panose="020B0604020202020204" pitchFamily="34" charset="0"/>
              </a:rPr>
              <a:t>төдий</a:t>
            </a:r>
            <a:r>
              <a:rPr lang="en-US" altLang="en-US" sz="2000" dirty="0">
                <a:solidFill>
                  <a:schemeClr val="tx1"/>
                </a:solidFill>
                <a:latin typeface="Arial" panose="020B0604020202020204" pitchFamily="34" charset="0"/>
              </a:rPr>
              <a:t> </a:t>
            </a:r>
            <a:r>
              <a:rPr lang="en-US" altLang="en-US" sz="2000" dirty="0" err="1">
                <a:solidFill>
                  <a:schemeClr val="tx1"/>
                </a:solidFill>
                <a:latin typeface="Arial" panose="020B0604020202020204" pitchFamily="34" charset="0"/>
              </a:rPr>
              <a:t>зүйл</a:t>
            </a:r>
            <a:r>
              <a:rPr lang="en-US" altLang="en-US" sz="2000" dirty="0">
                <a:solidFill>
                  <a:schemeClr val="tx1"/>
                </a:solidFill>
                <a:latin typeface="Arial" panose="020B0604020202020204" pitchFamily="34" charset="0"/>
              </a:rPr>
              <a:t> </a:t>
            </a:r>
            <a:r>
              <a:rPr lang="en-US" altLang="en-US" sz="2000" dirty="0" err="1">
                <a:solidFill>
                  <a:schemeClr val="tx1"/>
                </a:solidFill>
                <a:latin typeface="Arial" panose="020B0604020202020204" pitchFamily="34" charset="0"/>
              </a:rPr>
              <a:t>биш</a:t>
            </a:r>
            <a:r>
              <a:rPr lang="en-US" altLang="en-US" sz="2000" dirty="0">
                <a:solidFill>
                  <a:schemeClr val="tx1"/>
                </a:solidFill>
                <a:latin typeface="Arial" panose="020B0604020202020204" pitchFamily="34" charset="0"/>
              </a:rPr>
              <a:t> </a:t>
            </a:r>
            <a:r>
              <a:rPr lang="en-US" altLang="en-US" sz="2000" dirty="0" err="1">
                <a:solidFill>
                  <a:schemeClr val="tx1"/>
                </a:solidFill>
                <a:latin typeface="Arial" panose="020B0604020202020204" pitchFamily="34" charset="0"/>
              </a:rPr>
              <a:t>бөгөөд</a:t>
            </a:r>
            <a:r>
              <a:rPr lang="en-US" altLang="en-US" sz="2000" dirty="0">
                <a:solidFill>
                  <a:schemeClr val="tx1"/>
                </a:solidFill>
                <a:latin typeface="Arial" panose="020B0604020202020204" pitchFamily="34" charset="0"/>
              </a:rPr>
              <a:t> </a:t>
            </a:r>
            <a:r>
              <a:rPr lang="en-US" altLang="en-US" sz="2000" dirty="0" err="1">
                <a:solidFill>
                  <a:schemeClr val="tx1"/>
                </a:solidFill>
                <a:latin typeface="Arial" panose="020B0604020202020204" pitchFamily="34" charset="0"/>
              </a:rPr>
              <a:t>дараах</a:t>
            </a:r>
            <a:r>
              <a:rPr lang="en-US" altLang="en-US" sz="2000" dirty="0">
                <a:solidFill>
                  <a:schemeClr val="tx1"/>
                </a:solidFill>
                <a:latin typeface="Arial" panose="020B0604020202020204" pitchFamily="34" charset="0"/>
              </a:rPr>
              <a:t> </a:t>
            </a:r>
            <a:r>
              <a:rPr lang="en-US" altLang="en-US" sz="2000" dirty="0" err="1">
                <a:solidFill>
                  <a:schemeClr val="tx1"/>
                </a:solidFill>
                <a:latin typeface="Arial" panose="020B0604020202020204" pitchFamily="34" charset="0"/>
              </a:rPr>
              <a:t>дөрвөн</a:t>
            </a:r>
            <a:r>
              <a:rPr lang="en-US" altLang="en-US" sz="2000" dirty="0">
                <a:solidFill>
                  <a:schemeClr val="tx1"/>
                </a:solidFill>
                <a:latin typeface="Arial" panose="020B0604020202020204" pitchFamily="34" charset="0"/>
              </a:rPr>
              <a:t> </a:t>
            </a:r>
            <a:r>
              <a:rPr lang="en-US" altLang="en-US" sz="2000" dirty="0" err="1">
                <a:solidFill>
                  <a:schemeClr val="tx1"/>
                </a:solidFill>
                <a:latin typeface="Arial" panose="020B0604020202020204" pitchFamily="34" charset="0"/>
              </a:rPr>
              <a:t>салбарыг</a:t>
            </a:r>
            <a:r>
              <a:rPr lang="en-US" altLang="en-US" sz="2000" dirty="0">
                <a:solidFill>
                  <a:schemeClr val="tx1"/>
                </a:solidFill>
                <a:latin typeface="Arial" panose="020B0604020202020204" pitchFamily="34" charset="0"/>
              </a:rPr>
              <a:t> </a:t>
            </a:r>
            <a:r>
              <a:rPr lang="en-US" altLang="en-US" sz="2000" dirty="0" err="1">
                <a:solidFill>
                  <a:schemeClr val="tx1"/>
                </a:solidFill>
                <a:latin typeface="Arial" panose="020B0604020202020204" pitchFamily="34" charset="0"/>
              </a:rPr>
              <a:t>хамарсан</a:t>
            </a:r>
            <a:r>
              <a:rPr lang="en-US" altLang="en-US" sz="2000" dirty="0">
                <a:solidFill>
                  <a:schemeClr val="tx1"/>
                </a:solidFill>
                <a:latin typeface="Arial" panose="020B0604020202020204" pitchFamily="34" charset="0"/>
              </a:rPr>
              <a:t> </a:t>
            </a:r>
            <a:r>
              <a:rPr lang="en-US" altLang="en-US" sz="2000" b="1" dirty="0" err="1">
                <a:solidFill>
                  <a:schemeClr val="tx1"/>
                </a:solidFill>
                <a:latin typeface="Arial" panose="020B0604020202020204" pitchFamily="34" charset="0"/>
              </a:rPr>
              <a:t>цогц</a:t>
            </a:r>
            <a:r>
              <a:rPr lang="en-US" altLang="en-US" sz="2000" b="1" dirty="0">
                <a:solidFill>
                  <a:schemeClr val="tx1"/>
                </a:solidFill>
                <a:latin typeface="Arial" panose="020B0604020202020204" pitchFamily="34" charset="0"/>
              </a:rPr>
              <a:t> (holistic)</a:t>
            </a:r>
            <a:r>
              <a:rPr lang="en-US" altLang="en-US" sz="2000" dirty="0">
                <a:solidFill>
                  <a:schemeClr val="tx1"/>
                </a:solidFill>
                <a:latin typeface="Arial" panose="020B0604020202020204" pitchFamily="34" charset="0"/>
              </a:rPr>
              <a:t> </a:t>
            </a:r>
            <a:r>
              <a:rPr lang="en-US" altLang="en-US" sz="2000" dirty="0" err="1">
                <a:solidFill>
                  <a:schemeClr val="tx1"/>
                </a:solidFill>
                <a:latin typeface="Arial" panose="020B0604020202020204" pitchFamily="34" charset="0"/>
              </a:rPr>
              <a:t>хандлагатай</a:t>
            </a:r>
            <a:r>
              <a:rPr lang="en-US" altLang="en-US" sz="2000" dirty="0">
                <a:solidFill>
                  <a:schemeClr val="tx1"/>
                </a:solidFill>
                <a:latin typeface="Arial" panose="020B0604020202020204" pitchFamily="34" charset="0"/>
              </a:rPr>
              <a:t> </a:t>
            </a:r>
            <a:r>
              <a:rPr lang="en-US" altLang="en-US" sz="2000" dirty="0" err="1">
                <a:solidFill>
                  <a:schemeClr val="tx1"/>
                </a:solidFill>
                <a:latin typeface="Arial" panose="020B0604020202020204" pitchFamily="34" charset="0"/>
              </a:rPr>
              <a:t>байх</a:t>
            </a:r>
            <a:r>
              <a:rPr lang="en-US" altLang="en-US" sz="2000" dirty="0">
                <a:solidFill>
                  <a:schemeClr val="tx1"/>
                </a:solidFill>
                <a:latin typeface="Arial" panose="020B0604020202020204" pitchFamily="34" charset="0"/>
              </a:rPr>
              <a:t> </a:t>
            </a:r>
            <a:r>
              <a:rPr lang="en-US" altLang="en-US" sz="2000" dirty="0" err="1">
                <a:solidFill>
                  <a:schemeClr val="tx1"/>
                </a:solidFill>
                <a:latin typeface="Arial" panose="020B0604020202020204" pitchFamily="34" charset="0"/>
              </a:rPr>
              <a:t>ёстой</a:t>
            </a:r>
            <a:endParaRPr lang="mn-MN" altLang="en-US" sz="2000" dirty="0">
              <a:solidFill>
                <a:schemeClr val="tx1"/>
              </a:solidFill>
              <a:latin typeface="Arial" panose="020B0604020202020204" pitchFamily="34" charset="0"/>
            </a:endParaRPr>
          </a:p>
          <a:p>
            <a:pPr marL="0" indent="0" eaLnBrk="0" fontAlgn="base" hangingPunct="0">
              <a:lnSpc>
                <a:spcPct val="100000"/>
              </a:lnSpc>
              <a:spcBef>
                <a:spcPct val="0"/>
              </a:spcBef>
              <a:spcAft>
                <a:spcPct val="0"/>
              </a:spcAft>
              <a:buClrTx/>
              <a:buSzTx/>
              <a:buNone/>
            </a:pPr>
            <a:endParaRPr lang="mn-MN" altLang="en-US" sz="2000" dirty="0">
              <a:solidFill>
                <a:schemeClr val="tx1"/>
              </a:solidFill>
              <a:latin typeface="Arial" panose="020B0604020202020204" pitchFamily="34" charset="0"/>
            </a:endParaRPr>
          </a:p>
          <a:p>
            <a:pPr marL="0" lvl="0" indent="0" eaLnBrk="0" fontAlgn="base" hangingPunct="0">
              <a:lnSpc>
                <a:spcPct val="100000"/>
              </a:lnSpc>
              <a:spcBef>
                <a:spcPct val="0"/>
              </a:spcBef>
              <a:spcAft>
                <a:spcPct val="0"/>
              </a:spcAft>
              <a:buClrTx/>
              <a:buSzTx/>
              <a:buNone/>
            </a:pPr>
            <a:r>
              <a:rPr lang="en-US" altLang="en-US" sz="2000" dirty="0" err="1">
                <a:solidFill>
                  <a:schemeClr val="tx1"/>
                </a:solidFill>
                <a:latin typeface="+mn-lt"/>
              </a:rPr>
              <a:t>Өөрчлөлтийн</a:t>
            </a:r>
            <a:r>
              <a:rPr lang="en-US" altLang="en-US" sz="2000" dirty="0">
                <a:solidFill>
                  <a:schemeClr val="tx1"/>
                </a:solidFill>
                <a:latin typeface="+mn-lt"/>
              </a:rPr>
              <a:t> </a:t>
            </a:r>
            <a:r>
              <a:rPr lang="en-US" altLang="en-US" sz="2000" dirty="0" err="1">
                <a:solidFill>
                  <a:schemeClr val="tx1"/>
                </a:solidFill>
                <a:latin typeface="+mn-lt"/>
              </a:rPr>
              <a:t>сэтгэл</a:t>
            </a:r>
            <a:r>
              <a:rPr lang="en-US" altLang="en-US" sz="2000" dirty="0">
                <a:solidFill>
                  <a:schemeClr val="tx1"/>
                </a:solidFill>
                <a:latin typeface="+mn-lt"/>
              </a:rPr>
              <a:t> </a:t>
            </a:r>
            <a:r>
              <a:rPr lang="en-US" altLang="en-US" sz="2000" dirty="0" err="1">
                <a:solidFill>
                  <a:schemeClr val="tx1"/>
                </a:solidFill>
                <a:latin typeface="+mn-lt"/>
              </a:rPr>
              <a:t>зүйн</a:t>
            </a:r>
            <a:r>
              <a:rPr lang="en-US" altLang="en-US" sz="2000" dirty="0">
                <a:solidFill>
                  <a:schemeClr val="tx1"/>
                </a:solidFill>
                <a:latin typeface="+mn-lt"/>
              </a:rPr>
              <a:t> </a:t>
            </a:r>
            <a:r>
              <a:rPr lang="en-US" altLang="en-US" sz="2000" dirty="0" err="1">
                <a:solidFill>
                  <a:schemeClr val="tx1"/>
                </a:solidFill>
                <a:latin typeface="+mn-lt"/>
              </a:rPr>
              <a:t>нөлөө</a:t>
            </a:r>
            <a:r>
              <a:rPr lang="en-US" altLang="en-US" sz="2000" dirty="0">
                <a:solidFill>
                  <a:schemeClr val="tx1"/>
                </a:solidFill>
                <a:latin typeface="+mn-lt"/>
              </a:rPr>
              <a:t> (SARAH </a:t>
            </a:r>
            <a:r>
              <a:rPr lang="en-US" altLang="en-US" sz="2000" dirty="0" err="1">
                <a:solidFill>
                  <a:schemeClr val="tx1"/>
                </a:solidFill>
                <a:latin typeface="+mn-lt"/>
              </a:rPr>
              <a:t>загвар</a:t>
            </a:r>
            <a:r>
              <a:rPr lang="en-US" altLang="en-US" sz="2000" dirty="0">
                <a:solidFill>
                  <a:schemeClr val="tx1"/>
                </a:solidFill>
                <a:latin typeface="+mn-lt"/>
              </a:rPr>
              <a:t>)</a:t>
            </a:r>
            <a:r>
              <a:rPr lang="mn-MN" altLang="en-US" sz="2000" dirty="0">
                <a:solidFill>
                  <a:schemeClr val="tx1"/>
                </a:solidFill>
                <a:latin typeface="+mn-lt"/>
              </a:rPr>
              <a:t>:  </a:t>
            </a:r>
            <a:r>
              <a:rPr lang="en-US" altLang="en-US" sz="2000" dirty="0" err="1">
                <a:solidFill>
                  <a:schemeClr val="tx1"/>
                </a:solidFill>
                <a:latin typeface="+mn-lt"/>
              </a:rPr>
              <a:t>Аливаа</a:t>
            </a:r>
            <a:r>
              <a:rPr lang="en-US" altLang="en-US" sz="2000" dirty="0">
                <a:solidFill>
                  <a:schemeClr val="tx1"/>
                </a:solidFill>
                <a:latin typeface="+mn-lt"/>
              </a:rPr>
              <a:t> </a:t>
            </a:r>
            <a:r>
              <a:rPr lang="en-US" altLang="en-US" sz="2000" dirty="0" err="1">
                <a:solidFill>
                  <a:schemeClr val="tx1"/>
                </a:solidFill>
                <a:latin typeface="+mn-lt"/>
              </a:rPr>
              <a:t>өөрчлөлт</a:t>
            </a:r>
            <a:r>
              <a:rPr lang="en-US" altLang="en-US" sz="2000" dirty="0">
                <a:solidFill>
                  <a:schemeClr val="tx1"/>
                </a:solidFill>
                <a:latin typeface="+mn-lt"/>
              </a:rPr>
              <a:t> </a:t>
            </a:r>
            <a:r>
              <a:rPr lang="en-US" altLang="en-US" sz="2000" dirty="0" err="1">
                <a:solidFill>
                  <a:schemeClr val="tx1"/>
                </a:solidFill>
                <a:latin typeface="+mn-lt"/>
              </a:rPr>
              <a:t>нь</a:t>
            </a:r>
            <a:r>
              <a:rPr lang="en-US" altLang="en-US" sz="2000" dirty="0">
                <a:solidFill>
                  <a:schemeClr val="tx1"/>
                </a:solidFill>
                <a:latin typeface="+mn-lt"/>
              </a:rPr>
              <a:t> </a:t>
            </a:r>
            <a:r>
              <a:rPr lang="en-US" altLang="en-US" sz="2000" dirty="0" err="1">
                <a:solidFill>
                  <a:schemeClr val="tx1"/>
                </a:solidFill>
                <a:latin typeface="+mn-lt"/>
              </a:rPr>
              <a:t>ажилтнуудад</a:t>
            </a:r>
            <a:r>
              <a:rPr lang="en-US" altLang="en-US" sz="2000" dirty="0">
                <a:solidFill>
                  <a:schemeClr val="tx1"/>
                </a:solidFill>
                <a:latin typeface="+mn-lt"/>
              </a:rPr>
              <a:t> </a:t>
            </a:r>
            <a:r>
              <a:rPr lang="en-US" altLang="en-US" sz="2000" dirty="0" err="1">
                <a:solidFill>
                  <a:schemeClr val="tx1"/>
                </a:solidFill>
                <a:latin typeface="+mn-lt"/>
              </a:rPr>
              <a:t>сэтгэл</a:t>
            </a:r>
            <a:r>
              <a:rPr lang="en-US" altLang="en-US" sz="2000" dirty="0">
                <a:solidFill>
                  <a:schemeClr val="tx1"/>
                </a:solidFill>
                <a:latin typeface="+mn-lt"/>
              </a:rPr>
              <a:t> </a:t>
            </a:r>
            <a:r>
              <a:rPr lang="en-US" altLang="en-US" sz="2000" dirty="0" err="1">
                <a:solidFill>
                  <a:schemeClr val="tx1"/>
                </a:solidFill>
                <a:latin typeface="+mn-lt"/>
              </a:rPr>
              <a:t>зүйн</a:t>
            </a:r>
            <a:r>
              <a:rPr lang="en-US" altLang="en-US" sz="2000" dirty="0">
                <a:solidFill>
                  <a:schemeClr val="tx1"/>
                </a:solidFill>
                <a:latin typeface="+mn-lt"/>
              </a:rPr>
              <a:t> </a:t>
            </a:r>
            <a:r>
              <a:rPr lang="en-US" altLang="en-US" sz="2000" dirty="0" err="1">
                <a:solidFill>
                  <a:schemeClr val="tx1"/>
                </a:solidFill>
                <a:latin typeface="+mn-lt"/>
              </a:rPr>
              <a:t>тодорхой</a:t>
            </a:r>
            <a:r>
              <a:rPr lang="en-US" altLang="en-US" sz="2000" dirty="0">
                <a:solidFill>
                  <a:schemeClr val="tx1"/>
                </a:solidFill>
                <a:latin typeface="+mn-lt"/>
              </a:rPr>
              <a:t> </a:t>
            </a:r>
            <a:r>
              <a:rPr lang="en-US" altLang="en-US" sz="2000" dirty="0" err="1">
                <a:solidFill>
                  <a:schemeClr val="tx1"/>
                </a:solidFill>
                <a:latin typeface="+mn-lt"/>
              </a:rPr>
              <a:t>үе</a:t>
            </a:r>
            <a:r>
              <a:rPr lang="en-US" altLang="en-US" sz="2000" dirty="0">
                <a:solidFill>
                  <a:schemeClr val="tx1"/>
                </a:solidFill>
                <a:latin typeface="+mn-lt"/>
              </a:rPr>
              <a:t> </a:t>
            </a:r>
            <a:r>
              <a:rPr lang="en-US" altLang="en-US" sz="2000" dirty="0" err="1">
                <a:solidFill>
                  <a:schemeClr val="tx1"/>
                </a:solidFill>
                <a:latin typeface="+mn-lt"/>
              </a:rPr>
              <a:t>шатуудыг</a:t>
            </a:r>
            <a:r>
              <a:rPr lang="en-US" altLang="en-US" sz="2000" dirty="0">
                <a:solidFill>
                  <a:schemeClr val="tx1"/>
                </a:solidFill>
                <a:latin typeface="+mn-lt"/>
              </a:rPr>
              <a:t> </a:t>
            </a:r>
            <a:r>
              <a:rPr lang="en-US" altLang="en-US" sz="2000" dirty="0" err="1">
                <a:solidFill>
                  <a:schemeClr val="tx1"/>
                </a:solidFill>
                <a:latin typeface="+mn-lt"/>
              </a:rPr>
              <a:t>дагуулдаг</a:t>
            </a:r>
            <a:r>
              <a:rPr lang="en-US" altLang="en-US" sz="2000" dirty="0">
                <a:solidFill>
                  <a:schemeClr val="tx1"/>
                </a:solidFill>
                <a:latin typeface="+mn-lt"/>
              </a:rPr>
              <a:t> </a:t>
            </a:r>
            <a:r>
              <a:rPr lang="en-US" altLang="en-US" sz="2000" dirty="0" err="1">
                <a:solidFill>
                  <a:schemeClr val="tx1"/>
                </a:solidFill>
                <a:latin typeface="+mn-lt"/>
              </a:rPr>
              <a:t>бөгөөд</a:t>
            </a:r>
            <a:r>
              <a:rPr lang="en-US" altLang="en-US" sz="2000" dirty="0">
                <a:solidFill>
                  <a:schemeClr val="tx1"/>
                </a:solidFill>
                <a:latin typeface="+mn-lt"/>
              </a:rPr>
              <a:t> </a:t>
            </a:r>
            <a:r>
              <a:rPr lang="en-US" altLang="en-US" sz="2000" dirty="0" err="1">
                <a:solidFill>
                  <a:schemeClr val="tx1"/>
                </a:solidFill>
                <a:latin typeface="+mn-lt"/>
              </a:rPr>
              <a:t>үүнийг</a:t>
            </a:r>
            <a:r>
              <a:rPr lang="en-US" altLang="en-US" sz="2000" dirty="0">
                <a:solidFill>
                  <a:schemeClr val="tx1"/>
                </a:solidFill>
                <a:latin typeface="+mn-lt"/>
              </a:rPr>
              <a:t> </a:t>
            </a:r>
            <a:r>
              <a:rPr lang="en-US" altLang="en-US" sz="2000" b="1" dirty="0">
                <a:solidFill>
                  <a:schemeClr val="tx1"/>
                </a:solidFill>
                <a:latin typeface="+mn-lt"/>
              </a:rPr>
              <a:t>SARAH </a:t>
            </a:r>
            <a:r>
              <a:rPr lang="en-US" altLang="en-US" sz="2000" b="1" dirty="0" err="1">
                <a:solidFill>
                  <a:schemeClr val="tx1"/>
                </a:solidFill>
                <a:latin typeface="+mn-lt"/>
              </a:rPr>
              <a:t>загвар</a:t>
            </a:r>
            <a:r>
              <a:rPr lang="en-US" altLang="en-US" sz="2000" dirty="0" err="1">
                <a:solidFill>
                  <a:schemeClr val="tx1"/>
                </a:solidFill>
                <a:latin typeface="+mn-lt"/>
              </a:rPr>
              <a:t>-аар</a:t>
            </a:r>
            <a:r>
              <a:rPr lang="en-US" altLang="en-US" sz="2000" dirty="0">
                <a:solidFill>
                  <a:schemeClr val="tx1"/>
                </a:solidFill>
                <a:latin typeface="+mn-lt"/>
              </a:rPr>
              <a:t> </a:t>
            </a:r>
            <a:r>
              <a:rPr lang="en-US" altLang="en-US" sz="2000" dirty="0" err="1">
                <a:solidFill>
                  <a:schemeClr val="tx1"/>
                </a:solidFill>
                <a:latin typeface="+mn-lt"/>
              </a:rPr>
              <a:t>тайлбарладаг</a:t>
            </a:r>
            <a:r>
              <a:rPr lang="en-US" altLang="en-US" sz="2000" dirty="0">
                <a:solidFill>
                  <a:schemeClr val="tx1"/>
                </a:solidFill>
                <a:latin typeface="+mn-lt"/>
              </a:rPr>
              <a:t>:</a:t>
            </a:r>
          </a:p>
          <a:p>
            <a:pPr marL="342900" lvl="0" eaLnBrk="0" fontAlgn="base" hangingPunct="0">
              <a:lnSpc>
                <a:spcPct val="100000"/>
              </a:lnSpc>
              <a:spcBef>
                <a:spcPct val="0"/>
              </a:spcBef>
              <a:spcAft>
                <a:spcPct val="0"/>
              </a:spcAft>
              <a:buClrTx/>
              <a:buSzTx/>
              <a:buFont typeface="Wingdings" panose="05000000000000000000" pitchFamily="2" charset="2"/>
              <a:buChar char="Ø"/>
            </a:pPr>
            <a:r>
              <a:rPr lang="en-US" altLang="en-US" sz="2000" b="1" dirty="0">
                <a:solidFill>
                  <a:srgbClr val="303030"/>
                </a:solidFill>
                <a:latin typeface="+mn-lt"/>
              </a:rPr>
              <a:t>Shock (</a:t>
            </a:r>
            <a:r>
              <a:rPr lang="en-US" altLang="en-US" sz="2000" b="1" dirty="0" err="1">
                <a:solidFill>
                  <a:srgbClr val="303030"/>
                </a:solidFill>
                <a:latin typeface="+mn-lt"/>
              </a:rPr>
              <a:t>Цочирдол</a:t>
            </a:r>
            <a:r>
              <a:rPr lang="en-US" altLang="en-US" sz="2000" b="1" dirty="0">
                <a:solidFill>
                  <a:srgbClr val="303030"/>
                </a:solidFill>
                <a:latin typeface="+mn-lt"/>
              </a:rPr>
              <a:t>):</a:t>
            </a:r>
            <a:r>
              <a:rPr lang="en-US" altLang="en-US" sz="2000" dirty="0">
                <a:solidFill>
                  <a:srgbClr val="303030"/>
                </a:solidFill>
                <a:latin typeface="+mn-lt"/>
              </a:rPr>
              <a:t> </a:t>
            </a:r>
            <a:r>
              <a:rPr lang="en-US" altLang="en-US" sz="2000" dirty="0" err="1">
                <a:solidFill>
                  <a:srgbClr val="303030"/>
                </a:solidFill>
                <a:latin typeface="+mn-lt"/>
              </a:rPr>
              <a:t>Өөрчлөлтийн</a:t>
            </a:r>
            <a:r>
              <a:rPr lang="en-US" altLang="en-US" sz="2000" dirty="0">
                <a:solidFill>
                  <a:srgbClr val="303030"/>
                </a:solidFill>
                <a:latin typeface="+mn-lt"/>
              </a:rPr>
              <a:t> </a:t>
            </a:r>
            <a:r>
              <a:rPr lang="en-US" altLang="en-US" sz="2000" dirty="0" err="1">
                <a:solidFill>
                  <a:srgbClr val="303030"/>
                </a:solidFill>
                <a:latin typeface="+mn-lt"/>
              </a:rPr>
              <a:t>тухай</a:t>
            </a:r>
            <a:r>
              <a:rPr lang="en-US" altLang="en-US" sz="2000" dirty="0">
                <a:solidFill>
                  <a:srgbClr val="303030"/>
                </a:solidFill>
                <a:latin typeface="+mn-lt"/>
              </a:rPr>
              <a:t> </a:t>
            </a:r>
            <a:r>
              <a:rPr lang="en-US" altLang="en-US" sz="2000" dirty="0" err="1">
                <a:solidFill>
                  <a:srgbClr val="303030"/>
                </a:solidFill>
                <a:latin typeface="+mn-lt"/>
              </a:rPr>
              <a:t>мэдээг</a:t>
            </a:r>
            <a:r>
              <a:rPr lang="en-US" altLang="en-US" sz="2000" dirty="0">
                <a:solidFill>
                  <a:srgbClr val="303030"/>
                </a:solidFill>
                <a:latin typeface="+mn-lt"/>
              </a:rPr>
              <a:t> </a:t>
            </a:r>
            <a:r>
              <a:rPr lang="en-US" altLang="en-US" sz="2000" dirty="0" err="1">
                <a:solidFill>
                  <a:srgbClr val="303030"/>
                </a:solidFill>
                <a:latin typeface="+mn-lt"/>
              </a:rPr>
              <a:t>анх</a:t>
            </a:r>
            <a:r>
              <a:rPr lang="en-US" altLang="en-US" sz="2000" dirty="0">
                <a:solidFill>
                  <a:srgbClr val="303030"/>
                </a:solidFill>
                <a:latin typeface="+mn-lt"/>
              </a:rPr>
              <a:t> </a:t>
            </a:r>
            <a:r>
              <a:rPr lang="en-US" altLang="en-US" sz="2000" dirty="0" err="1">
                <a:solidFill>
                  <a:srgbClr val="303030"/>
                </a:solidFill>
                <a:latin typeface="+mn-lt"/>
              </a:rPr>
              <a:t>сонсоход</a:t>
            </a:r>
            <a:r>
              <a:rPr lang="en-US" altLang="en-US" sz="2000" dirty="0">
                <a:solidFill>
                  <a:srgbClr val="303030"/>
                </a:solidFill>
                <a:latin typeface="+mn-lt"/>
              </a:rPr>
              <a:t> </a:t>
            </a:r>
            <a:r>
              <a:rPr lang="en-US" altLang="en-US" sz="2000" dirty="0" err="1">
                <a:solidFill>
                  <a:srgbClr val="303030"/>
                </a:solidFill>
                <a:latin typeface="+mn-lt"/>
              </a:rPr>
              <a:t>үүсэх</a:t>
            </a:r>
            <a:r>
              <a:rPr lang="en-US" altLang="en-US" sz="2000" dirty="0">
                <a:solidFill>
                  <a:srgbClr val="303030"/>
                </a:solidFill>
                <a:latin typeface="+mn-lt"/>
              </a:rPr>
              <a:t> </a:t>
            </a:r>
            <a:r>
              <a:rPr lang="en-US" altLang="en-US" sz="2000" dirty="0" err="1">
                <a:solidFill>
                  <a:srgbClr val="303030"/>
                </a:solidFill>
                <a:latin typeface="+mn-lt"/>
              </a:rPr>
              <a:t>хариу</a:t>
            </a:r>
            <a:r>
              <a:rPr lang="en-US" altLang="en-US" sz="2000" dirty="0">
                <a:solidFill>
                  <a:srgbClr val="303030"/>
                </a:solidFill>
                <a:latin typeface="+mn-lt"/>
              </a:rPr>
              <a:t> </a:t>
            </a:r>
            <a:r>
              <a:rPr lang="en-US" altLang="en-US" sz="2000" dirty="0" err="1">
                <a:solidFill>
                  <a:srgbClr val="303030"/>
                </a:solidFill>
                <a:latin typeface="+mn-lt"/>
              </a:rPr>
              <a:t>үйлдэл</a:t>
            </a:r>
            <a:r>
              <a:rPr lang="en-US" altLang="en-US" sz="2000" dirty="0">
                <a:solidFill>
                  <a:srgbClr val="303030"/>
                </a:solidFill>
                <a:latin typeface="+mn-lt"/>
              </a:rPr>
              <a:t>.</a:t>
            </a:r>
          </a:p>
          <a:p>
            <a:pPr marL="342900" lvl="0" eaLnBrk="0" fontAlgn="base" hangingPunct="0">
              <a:lnSpc>
                <a:spcPct val="100000"/>
              </a:lnSpc>
              <a:spcBef>
                <a:spcPct val="0"/>
              </a:spcBef>
              <a:spcAft>
                <a:spcPct val="0"/>
              </a:spcAft>
              <a:buClrTx/>
              <a:buSzTx/>
              <a:buFont typeface="Wingdings" panose="05000000000000000000" pitchFamily="2" charset="2"/>
              <a:buChar char="Ø"/>
            </a:pPr>
            <a:r>
              <a:rPr lang="en-US" altLang="en-US" sz="2000" b="1" dirty="0">
                <a:solidFill>
                  <a:srgbClr val="303030"/>
                </a:solidFill>
                <a:latin typeface="+mn-lt"/>
              </a:rPr>
              <a:t>Anger (</a:t>
            </a:r>
            <a:r>
              <a:rPr lang="en-US" altLang="en-US" sz="2000" b="1" dirty="0" err="1">
                <a:solidFill>
                  <a:srgbClr val="303030"/>
                </a:solidFill>
                <a:latin typeface="+mn-lt"/>
              </a:rPr>
              <a:t>Уур</a:t>
            </a:r>
            <a:r>
              <a:rPr lang="en-US" altLang="en-US" sz="2000" b="1" dirty="0">
                <a:solidFill>
                  <a:srgbClr val="303030"/>
                </a:solidFill>
                <a:latin typeface="+mn-lt"/>
              </a:rPr>
              <a:t> </a:t>
            </a:r>
            <a:r>
              <a:rPr lang="en-US" altLang="en-US" sz="2000" b="1" dirty="0" err="1">
                <a:solidFill>
                  <a:srgbClr val="303030"/>
                </a:solidFill>
                <a:latin typeface="+mn-lt"/>
              </a:rPr>
              <a:t>бухимдал</a:t>
            </a:r>
            <a:r>
              <a:rPr lang="en-US" altLang="en-US" sz="2000" b="1" dirty="0">
                <a:solidFill>
                  <a:srgbClr val="303030"/>
                </a:solidFill>
                <a:latin typeface="+mn-lt"/>
              </a:rPr>
              <a:t>):</a:t>
            </a:r>
            <a:r>
              <a:rPr lang="en-US" altLang="en-US" sz="2000" dirty="0">
                <a:solidFill>
                  <a:srgbClr val="303030"/>
                </a:solidFill>
                <a:latin typeface="+mn-lt"/>
              </a:rPr>
              <a:t> </a:t>
            </a:r>
            <a:r>
              <a:rPr lang="en-US" altLang="en-US" sz="2000" dirty="0" err="1">
                <a:solidFill>
                  <a:srgbClr val="303030"/>
                </a:solidFill>
                <a:latin typeface="+mn-lt"/>
              </a:rPr>
              <a:t>Өөрчлөлт</a:t>
            </a:r>
            <a:r>
              <a:rPr lang="en-US" altLang="en-US" sz="2000" dirty="0">
                <a:solidFill>
                  <a:srgbClr val="303030"/>
                </a:solidFill>
                <a:latin typeface="+mn-lt"/>
              </a:rPr>
              <a:t> </a:t>
            </a:r>
            <a:r>
              <a:rPr lang="en-US" altLang="en-US" sz="2000" dirty="0" err="1">
                <a:solidFill>
                  <a:srgbClr val="303030"/>
                </a:solidFill>
                <a:latin typeface="+mn-lt"/>
              </a:rPr>
              <a:t>өөрт</a:t>
            </a:r>
            <a:r>
              <a:rPr lang="en-US" altLang="en-US" sz="2000" dirty="0">
                <a:solidFill>
                  <a:srgbClr val="303030"/>
                </a:solidFill>
                <a:latin typeface="+mn-lt"/>
              </a:rPr>
              <a:t> </a:t>
            </a:r>
            <a:r>
              <a:rPr lang="en-US" altLang="en-US" sz="2000" dirty="0" err="1">
                <a:solidFill>
                  <a:srgbClr val="303030"/>
                </a:solidFill>
                <a:latin typeface="+mn-lt"/>
              </a:rPr>
              <a:t>нь</a:t>
            </a:r>
            <a:r>
              <a:rPr lang="en-US" altLang="en-US" sz="2000" dirty="0">
                <a:solidFill>
                  <a:srgbClr val="303030"/>
                </a:solidFill>
                <a:latin typeface="+mn-lt"/>
              </a:rPr>
              <a:t> </a:t>
            </a:r>
            <a:r>
              <a:rPr lang="en-US" altLang="en-US" sz="2000" dirty="0" err="1">
                <a:solidFill>
                  <a:srgbClr val="303030"/>
                </a:solidFill>
                <a:latin typeface="+mn-lt"/>
              </a:rPr>
              <a:t>яаж</a:t>
            </a:r>
            <a:r>
              <a:rPr lang="en-US" altLang="en-US" sz="2000" dirty="0">
                <a:solidFill>
                  <a:srgbClr val="303030"/>
                </a:solidFill>
                <a:latin typeface="+mn-lt"/>
              </a:rPr>
              <a:t> </a:t>
            </a:r>
            <a:r>
              <a:rPr lang="en-US" altLang="en-US" sz="2000" dirty="0" err="1">
                <a:solidFill>
                  <a:srgbClr val="303030"/>
                </a:solidFill>
                <a:latin typeface="+mn-lt"/>
              </a:rPr>
              <a:t>нөлөөлөхийг</a:t>
            </a:r>
            <a:r>
              <a:rPr lang="en-US" altLang="en-US" sz="2000" dirty="0">
                <a:solidFill>
                  <a:srgbClr val="303030"/>
                </a:solidFill>
                <a:latin typeface="+mn-lt"/>
              </a:rPr>
              <a:t> </a:t>
            </a:r>
            <a:r>
              <a:rPr lang="en-US" altLang="en-US" sz="2000" dirty="0" err="1">
                <a:solidFill>
                  <a:srgbClr val="303030"/>
                </a:solidFill>
                <a:latin typeface="+mn-lt"/>
              </a:rPr>
              <a:t>ойлгож</a:t>
            </a:r>
            <a:r>
              <a:rPr lang="en-US" altLang="en-US" sz="2000" dirty="0">
                <a:solidFill>
                  <a:srgbClr val="303030"/>
                </a:solidFill>
                <a:latin typeface="+mn-lt"/>
              </a:rPr>
              <a:t> </a:t>
            </a:r>
            <a:r>
              <a:rPr lang="en-US" altLang="en-US" sz="2000" dirty="0" err="1">
                <a:solidFill>
                  <a:srgbClr val="303030"/>
                </a:solidFill>
                <a:latin typeface="+mn-lt"/>
              </a:rPr>
              <a:t>эхлэхэд</a:t>
            </a:r>
            <a:r>
              <a:rPr lang="en-US" altLang="en-US" sz="2000" dirty="0">
                <a:solidFill>
                  <a:srgbClr val="303030"/>
                </a:solidFill>
                <a:latin typeface="+mn-lt"/>
              </a:rPr>
              <a:t> </a:t>
            </a:r>
            <a:r>
              <a:rPr lang="en-US" altLang="en-US" sz="2000" dirty="0" err="1">
                <a:solidFill>
                  <a:srgbClr val="303030"/>
                </a:solidFill>
                <a:latin typeface="+mn-lt"/>
              </a:rPr>
              <a:t>үүсэх</a:t>
            </a:r>
            <a:r>
              <a:rPr lang="en-US" altLang="en-US" sz="2000" dirty="0">
                <a:solidFill>
                  <a:srgbClr val="303030"/>
                </a:solidFill>
                <a:latin typeface="+mn-lt"/>
              </a:rPr>
              <a:t> </a:t>
            </a:r>
            <a:r>
              <a:rPr lang="en-US" altLang="en-US" sz="2000" dirty="0" err="1">
                <a:solidFill>
                  <a:srgbClr val="303030"/>
                </a:solidFill>
                <a:latin typeface="+mn-lt"/>
              </a:rPr>
              <a:t>дургүйцэл</a:t>
            </a:r>
            <a:r>
              <a:rPr lang="en-US" altLang="en-US" sz="2000" dirty="0">
                <a:solidFill>
                  <a:srgbClr val="303030"/>
                </a:solidFill>
                <a:latin typeface="+mn-lt"/>
              </a:rPr>
              <a:t>.</a:t>
            </a:r>
          </a:p>
          <a:p>
            <a:pPr marL="342900" lvl="0" eaLnBrk="0" fontAlgn="base" hangingPunct="0">
              <a:lnSpc>
                <a:spcPct val="100000"/>
              </a:lnSpc>
              <a:spcBef>
                <a:spcPct val="0"/>
              </a:spcBef>
              <a:spcAft>
                <a:spcPct val="0"/>
              </a:spcAft>
              <a:buClrTx/>
              <a:buSzTx/>
              <a:buFont typeface="Wingdings" panose="05000000000000000000" pitchFamily="2" charset="2"/>
              <a:buChar char="Ø"/>
            </a:pPr>
            <a:r>
              <a:rPr lang="en-US" altLang="en-US" sz="2000" b="1" dirty="0">
                <a:solidFill>
                  <a:srgbClr val="303030"/>
                </a:solidFill>
                <a:latin typeface="+mn-lt"/>
              </a:rPr>
              <a:t>Rejection (</a:t>
            </a:r>
            <a:r>
              <a:rPr lang="en-US" altLang="en-US" sz="2000" b="1" dirty="0" err="1">
                <a:solidFill>
                  <a:srgbClr val="303030"/>
                </a:solidFill>
                <a:latin typeface="+mn-lt"/>
              </a:rPr>
              <a:t>Үгүйсгэх</a:t>
            </a:r>
            <a:r>
              <a:rPr lang="en-US" altLang="en-US" sz="2000" b="1" dirty="0">
                <a:solidFill>
                  <a:srgbClr val="303030"/>
                </a:solidFill>
                <a:latin typeface="+mn-lt"/>
              </a:rPr>
              <a:t>):</a:t>
            </a:r>
            <a:r>
              <a:rPr lang="en-US" altLang="en-US" sz="2000" dirty="0">
                <a:solidFill>
                  <a:srgbClr val="303030"/>
                </a:solidFill>
                <a:latin typeface="+mn-lt"/>
              </a:rPr>
              <a:t> </a:t>
            </a:r>
            <a:r>
              <a:rPr lang="en-US" altLang="en-US" sz="2000" dirty="0" err="1">
                <a:solidFill>
                  <a:srgbClr val="303030"/>
                </a:solidFill>
                <a:latin typeface="+mn-lt"/>
              </a:rPr>
              <a:t>Хуучин</a:t>
            </a:r>
            <a:r>
              <a:rPr lang="en-US" altLang="en-US" sz="2000" dirty="0">
                <a:solidFill>
                  <a:srgbClr val="303030"/>
                </a:solidFill>
                <a:latin typeface="+mn-lt"/>
              </a:rPr>
              <a:t> </a:t>
            </a:r>
            <a:r>
              <a:rPr lang="en-US" altLang="en-US" sz="2000" dirty="0" err="1">
                <a:solidFill>
                  <a:srgbClr val="303030"/>
                </a:solidFill>
                <a:latin typeface="+mn-lt"/>
              </a:rPr>
              <a:t>байдалдаа</a:t>
            </a:r>
            <a:r>
              <a:rPr lang="en-US" altLang="en-US" sz="2000" dirty="0">
                <a:solidFill>
                  <a:srgbClr val="303030"/>
                </a:solidFill>
                <a:latin typeface="+mn-lt"/>
              </a:rPr>
              <a:t> </a:t>
            </a:r>
            <a:r>
              <a:rPr lang="en-US" altLang="en-US" sz="2000" dirty="0" err="1">
                <a:solidFill>
                  <a:srgbClr val="303030"/>
                </a:solidFill>
                <a:latin typeface="+mn-lt"/>
              </a:rPr>
              <a:t>үлдэхийг</a:t>
            </a:r>
            <a:r>
              <a:rPr lang="en-US" altLang="en-US" sz="2000" dirty="0">
                <a:solidFill>
                  <a:srgbClr val="303030"/>
                </a:solidFill>
                <a:latin typeface="+mn-lt"/>
              </a:rPr>
              <a:t> </a:t>
            </a:r>
            <a:r>
              <a:rPr lang="en-US" altLang="en-US" sz="2000" dirty="0" err="1">
                <a:solidFill>
                  <a:srgbClr val="303030"/>
                </a:solidFill>
                <a:latin typeface="+mn-lt"/>
              </a:rPr>
              <a:t>хүсэж</a:t>
            </a:r>
            <a:r>
              <a:rPr lang="en-US" altLang="en-US" sz="2000" dirty="0">
                <a:solidFill>
                  <a:srgbClr val="303030"/>
                </a:solidFill>
                <a:latin typeface="+mn-lt"/>
              </a:rPr>
              <a:t>, </a:t>
            </a:r>
            <a:r>
              <a:rPr lang="en-US" altLang="en-US" sz="2000" dirty="0" err="1">
                <a:solidFill>
                  <a:srgbClr val="303030"/>
                </a:solidFill>
                <a:latin typeface="+mn-lt"/>
              </a:rPr>
              <a:t>шинэ</a:t>
            </a:r>
            <a:r>
              <a:rPr lang="en-US" altLang="en-US" sz="2000" dirty="0">
                <a:solidFill>
                  <a:srgbClr val="303030"/>
                </a:solidFill>
                <a:latin typeface="+mn-lt"/>
              </a:rPr>
              <a:t> </a:t>
            </a:r>
            <a:r>
              <a:rPr lang="en-US" altLang="en-US" sz="2000" dirty="0" err="1">
                <a:solidFill>
                  <a:srgbClr val="303030"/>
                </a:solidFill>
                <a:latin typeface="+mn-lt"/>
              </a:rPr>
              <a:t>зүйлийг</a:t>
            </a:r>
            <a:r>
              <a:rPr lang="en-US" altLang="en-US" sz="2000" dirty="0">
                <a:solidFill>
                  <a:srgbClr val="303030"/>
                </a:solidFill>
                <a:latin typeface="+mn-lt"/>
              </a:rPr>
              <a:t> </a:t>
            </a:r>
            <a:r>
              <a:rPr lang="en-US" altLang="en-US" sz="2000" dirty="0" err="1">
                <a:solidFill>
                  <a:srgbClr val="303030"/>
                </a:solidFill>
                <a:latin typeface="+mn-lt"/>
              </a:rPr>
              <a:t>эсэргүүцэх</a:t>
            </a:r>
            <a:r>
              <a:rPr lang="en-US" altLang="en-US" sz="2000" dirty="0">
                <a:solidFill>
                  <a:srgbClr val="303030"/>
                </a:solidFill>
                <a:latin typeface="+mn-lt"/>
              </a:rPr>
              <a:t>.</a:t>
            </a:r>
          </a:p>
          <a:p>
            <a:pPr marL="342900" lvl="0" eaLnBrk="0" fontAlgn="base" hangingPunct="0">
              <a:lnSpc>
                <a:spcPct val="100000"/>
              </a:lnSpc>
              <a:spcBef>
                <a:spcPct val="0"/>
              </a:spcBef>
              <a:spcAft>
                <a:spcPct val="0"/>
              </a:spcAft>
              <a:buClrTx/>
              <a:buSzTx/>
              <a:buFont typeface="Wingdings" panose="05000000000000000000" pitchFamily="2" charset="2"/>
              <a:buChar char="Ø"/>
            </a:pPr>
            <a:r>
              <a:rPr lang="en-US" altLang="en-US" sz="2000" b="1" dirty="0">
                <a:solidFill>
                  <a:srgbClr val="303030"/>
                </a:solidFill>
                <a:latin typeface="+mn-lt"/>
              </a:rPr>
              <a:t>Acceptance (</a:t>
            </a:r>
            <a:r>
              <a:rPr lang="en-US" altLang="en-US" sz="2000" b="1" dirty="0" err="1">
                <a:solidFill>
                  <a:srgbClr val="303030"/>
                </a:solidFill>
                <a:latin typeface="+mn-lt"/>
              </a:rPr>
              <a:t>Хүлээн</a:t>
            </a:r>
            <a:r>
              <a:rPr lang="en-US" altLang="en-US" sz="2000" b="1" dirty="0">
                <a:solidFill>
                  <a:srgbClr val="303030"/>
                </a:solidFill>
                <a:latin typeface="+mn-lt"/>
              </a:rPr>
              <a:t> </a:t>
            </a:r>
            <a:r>
              <a:rPr lang="en-US" altLang="en-US" sz="2000" b="1" dirty="0" err="1">
                <a:solidFill>
                  <a:srgbClr val="303030"/>
                </a:solidFill>
                <a:latin typeface="+mn-lt"/>
              </a:rPr>
              <a:t>зөвшөөрөх</a:t>
            </a:r>
            <a:r>
              <a:rPr lang="en-US" altLang="en-US" sz="2000" b="1" dirty="0">
                <a:solidFill>
                  <a:srgbClr val="303030"/>
                </a:solidFill>
                <a:latin typeface="+mn-lt"/>
              </a:rPr>
              <a:t>):</a:t>
            </a:r>
            <a:r>
              <a:rPr lang="en-US" altLang="en-US" sz="2000" dirty="0">
                <a:solidFill>
                  <a:srgbClr val="303030"/>
                </a:solidFill>
                <a:latin typeface="+mn-lt"/>
              </a:rPr>
              <a:t> </a:t>
            </a:r>
            <a:r>
              <a:rPr lang="en-US" altLang="en-US" sz="2000" dirty="0" err="1">
                <a:solidFill>
                  <a:srgbClr val="303030"/>
                </a:solidFill>
                <a:latin typeface="+mn-lt"/>
              </a:rPr>
              <a:t>Өөрчлөлт</a:t>
            </a:r>
            <a:r>
              <a:rPr lang="en-US" altLang="en-US" sz="2000" dirty="0">
                <a:solidFill>
                  <a:srgbClr val="303030"/>
                </a:solidFill>
                <a:latin typeface="+mn-lt"/>
              </a:rPr>
              <a:t> </a:t>
            </a:r>
            <a:r>
              <a:rPr lang="en-US" altLang="en-US" sz="2000" dirty="0" err="1">
                <a:solidFill>
                  <a:srgbClr val="303030"/>
                </a:solidFill>
                <a:latin typeface="+mn-lt"/>
              </a:rPr>
              <a:t>зайлшгүй</a:t>
            </a:r>
            <a:r>
              <a:rPr lang="en-US" altLang="en-US" sz="2000" dirty="0">
                <a:solidFill>
                  <a:srgbClr val="303030"/>
                </a:solidFill>
                <a:latin typeface="+mn-lt"/>
              </a:rPr>
              <a:t> </a:t>
            </a:r>
            <a:r>
              <a:rPr lang="en-US" altLang="en-US" sz="2000" dirty="0" err="1">
                <a:solidFill>
                  <a:srgbClr val="303030"/>
                </a:solidFill>
                <a:latin typeface="+mn-lt"/>
              </a:rPr>
              <a:t>гэдгийг</a:t>
            </a:r>
            <a:r>
              <a:rPr lang="en-US" altLang="en-US" sz="2000" dirty="0">
                <a:solidFill>
                  <a:srgbClr val="303030"/>
                </a:solidFill>
                <a:latin typeface="+mn-lt"/>
              </a:rPr>
              <a:t> </a:t>
            </a:r>
            <a:r>
              <a:rPr lang="en-US" altLang="en-US" sz="2000" dirty="0" err="1">
                <a:solidFill>
                  <a:srgbClr val="303030"/>
                </a:solidFill>
                <a:latin typeface="+mn-lt"/>
              </a:rPr>
              <a:t>ойлгож</a:t>
            </a:r>
            <a:r>
              <a:rPr lang="en-US" altLang="en-US" sz="2000" dirty="0">
                <a:solidFill>
                  <a:srgbClr val="303030"/>
                </a:solidFill>
                <a:latin typeface="+mn-lt"/>
              </a:rPr>
              <a:t>, </a:t>
            </a:r>
            <a:r>
              <a:rPr lang="en-US" altLang="en-US" sz="2000" dirty="0" err="1">
                <a:solidFill>
                  <a:srgbClr val="303030"/>
                </a:solidFill>
                <a:latin typeface="+mn-lt"/>
              </a:rPr>
              <a:t>дасан</a:t>
            </a:r>
            <a:r>
              <a:rPr lang="en-US" altLang="en-US" sz="2000" dirty="0">
                <a:solidFill>
                  <a:srgbClr val="303030"/>
                </a:solidFill>
                <a:latin typeface="+mn-lt"/>
              </a:rPr>
              <a:t> </a:t>
            </a:r>
            <a:r>
              <a:rPr lang="en-US" altLang="en-US" sz="2000" dirty="0" err="1">
                <a:solidFill>
                  <a:srgbClr val="303030"/>
                </a:solidFill>
                <a:latin typeface="+mn-lt"/>
              </a:rPr>
              <a:t>зохицож</a:t>
            </a:r>
            <a:r>
              <a:rPr lang="en-US" altLang="en-US" sz="2000" dirty="0">
                <a:solidFill>
                  <a:srgbClr val="303030"/>
                </a:solidFill>
                <a:latin typeface="+mn-lt"/>
              </a:rPr>
              <a:t> </a:t>
            </a:r>
            <a:r>
              <a:rPr lang="en-US" altLang="en-US" sz="2000" dirty="0" err="1">
                <a:solidFill>
                  <a:srgbClr val="303030"/>
                </a:solidFill>
                <a:latin typeface="+mn-lt"/>
              </a:rPr>
              <a:t>эхлэх</a:t>
            </a:r>
            <a:r>
              <a:rPr lang="en-US" altLang="en-US" sz="2000" dirty="0">
                <a:solidFill>
                  <a:srgbClr val="303030"/>
                </a:solidFill>
                <a:latin typeface="+mn-lt"/>
              </a:rPr>
              <a:t>.</a:t>
            </a:r>
          </a:p>
          <a:p>
            <a:pPr marL="342900" lvl="0" eaLnBrk="0" fontAlgn="base" hangingPunct="0">
              <a:lnSpc>
                <a:spcPct val="100000"/>
              </a:lnSpc>
              <a:spcBef>
                <a:spcPct val="0"/>
              </a:spcBef>
              <a:spcAft>
                <a:spcPct val="0"/>
              </a:spcAft>
              <a:buClrTx/>
              <a:buSzTx/>
              <a:buFont typeface="Wingdings" panose="05000000000000000000" pitchFamily="2" charset="2"/>
              <a:buChar char="Ø"/>
            </a:pPr>
            <a:r>
              <a:rPr lang="en-US" altLang="en-US" sz="2000" b="1" dirty="0">
                <a:solidFill>
                  <a:srgbClr val="303030"/>
                </a:solidFill>
                <a:latin typeface="+mn-lt"/>
              </a:rPr>
              <a:t>Hope (</a:t>
            </a:r>
            <a:r>
              <a:rPr lang="en-US" altLang="en-US" sz="2000" b="1" dirty="0" err="1">
                <a:solidFill>
                  <a:srgbClr val="303030"/>
                </a:solidFill>
                <a:latin typeface="+mn-lt"/>
              </a:rPr>
              <a:t>Найдах</a:t>
            </a:r>
            <a:r>
              <a:rPr lang="en-US" altLang="en-US" sz="2000" b="1" dirty="0">
                <a:solidFill>
                  <a:srgbClr val="303030"/>
                </a:solidFill>
                <a:latin typeface="+mn-lt"/>
              </a:rPr>
              <a:t>):</a:t>
            </a:r>
            <a:r>
              <a:rPr lang="en-US" altLang="en-US" sz="2000" dirty="0">
                <a:solidFill>
                  <a:srgbClr val="303030"/>
                </a:solidFill>
                <a:latin typeface="+mn-lt"/>
              </a:rPr>
              <a:t> </a:t>
            </a:r>
            <a:r>
              <a:rPr lang="en-US" altLang="en-US" sz="2000" dirty="0" err="1">
                <a:solidFill>
                  <a:srgbClr val="303030"/>
                </a:solidFill>
                <a:latin typeface="+mn-lt"/>
              </a:rPr>
              <a:t>Өөрчлөлтийн</a:t>
            </a:r>
            <a:r>
              <a:rPr lang="en-US" altLang="en-US" sz="2000" dirty="0">
                <a:solidFill>
                  <a:srgbClr val="303030"/>
                </a:solidFill>
                <a:latin typeface="+mn-lt"/>
              </a:rPr>
              <a:t> </a:t>
            </a:r>
            <a:r>
              <a:rPr lang="en-US" altLang="en-US" sz="2000" dirty="0" err="1">
                <a:solidFill>
                  <a:srgbClr val="303030"/>
                </a:solidFill>
                <a:latin typeface="+mn-lt"/>
              </a:rPr>
              <a:t>үр</a:t>
            </a:r>
            <a:r>
              <a:rPr lang="en-US" altLang="en-US" sz="2000" dirty="0">
                <a:solidFill>
                  <a:srgbClr val="303030"/>
                </a:solidFill>
                <a:latin typeface="+mn-lt"/>
              </a:rPr>
              <a:t> </a:t>
            </a:r>
            <a:r>
              <a:rPr lang="en-US" altLang="en-US" sz="2000" dirty="0" err="1">
                <a:solidFill>
                  <a:srgbClr val="303030"/>
                </a:solidFill>
                <a:latin typeface="+mn-lt"/>
              </a:rPr>
              <a:t>дүнд</a:t>
            </a:r>
            <a:r>
              <a:rPr lang="en-US" altLang="en-US" sz="2000" dirty="0">
                <a:solidFill>
                  <a:srgbClr val="303030"/>
                </a:solidFill>
                <a:latin typeface="+mn-lt"/>
              </a:rPr>
              <a:t> </a:t>
            </a:r>
            <a:r>
              <a:rPr lang="en-US" altLang="en-US" sz="2000" dirty="0" err="1">
                <a:solidFill>
                  <a:srgbClr val="303030"/>
                </a:solidFill>
                <a:latin typeface="+mn-lt"/>
              </a:rPr>
              <a:t>эерэг</a:t>
            </a:r>
            <a:r>
              <a:rPr lang="en-US" altLang="en-US" sz="2000" dirty="0">
                <a:solidFill>
                  <a:srgbClr val="303030"/>
                </a:solidFill>
                <a:latin typeface="+mn-lt"/>
              </a:rPr>
              <a:t> </a:t>
            </a:r>
            <a:r>
              <a:rPr lang="en-US" altLang="en-US" sz="2000" dirty="0" err="1">
                <a:solidFill>
                  <a:srgbClr val="303030"/>
                </a:solidFill>
                <a:latin typeface="+mn-lt"/>
              </a:rPr>
              <a:t>ашиг</a:t>
            </a:r>
            <a:r>
              <a:rPr lang="en-US" altLang="en-US" sz="2000" dirty="0">
                <a:solidFill>
                  <a:srgbClr val="303030"/>
                </a:solidFill>
                <a:latin typeface="+mn-lt"/>
              </a:rPr>
              <a:t> </a:t>
            </a:r>
            <a:r>
              <a:rPr lang="en-US" altLang="en-US" sz="2000" dirty="0" err="1">
                <a:solidFill>
                  <a:srgbClr val="303030"/>
                </a:solidFill>
                <a:latin typeface="+mn-lt"/>
              </a:rPr>
              <a:t>тус</a:t>
            </a:r>
            <a:r>
              <a:rPr lang="en-US" altLang="en-US" sz="2000" dirty="0">
                <a:solidFill>
                  <a:srgbClr val="303030"/>
                </a:solidFill>
                <a:latin typeface="+mn-lt"/>
              </a:rPr>
              <a:t> </a:t>
            </a:r>
            <a:r>
              <a:rPr lang="en-US" altLang="en-US" sz="2000" dirty="0" err="1">
                <a:solidFill>
                  <a:srgbClr val="303030"/>
                </a:solidFill>
                <a:latin typeface="+mn-lt"/>
              </a:rPr>
              <a:t>гарна</a:t>
            </a:r>
            <a:r>
              <a:rPr lang="en-US" altLang="en-US" sz="2000" dirty="0">
                <a:solidFill>
                  <a:srgbClr val="303030"/>
                </a:solidFill>
                <a:latin typeface="+mn-lt"/>
              </a:rPr>
              <a:t> </a:t>
            </a:r>
            <a:r>
              <a:rPr lang="en-US" altLang="en-US" sz="2000" dirty="0" err="1">
                <a:solidFill>
                  <a:srgbClr val="303030"/>
                </a:solidFill>
                <a:latin typeface="+mn-lt"/>
              </a:rPr>
              <a:t>гэдэгт</a:t>
            </a:r>
            <a:r>
              <a:rPr lang="en-US" altLang="en-US" sz="2000" dirty="0">
                <a:solidFill>
                  <a:srgbClr val="303030"/>
                </a:solidFill>
                <a:latin typeface="+mn-lt"/>
              </a:rPr>
              <a:t> </a:t>
            </a:r>
            <a:r>
              <a:rPr lang="en-US" altLang="en-US" sz="2000" dirty="0" err="1">
                <a:solidFill>
                  <a:srgbClr val="303030"/>
                </a:solidFill>
                <a:latin typeface="+mn-lt"/>
              </a:rPr>
              <a:t>итгэх</a:t>
            </a:r>
            <a:r>
              <a:rPr lang="en-US" altLang="en-US" sz="2000" dirty="0">
                <a:solidFill>
                  <a:srgbClr val="303030"/>
                </a:solidFill>
                <a:latin typeface="+mn-lt"/>
              </a:rPr>
              <a:t>.</a:t>
            </a:r>
          </a:p>
          <a:p>
            <a:pPr marL="0" lvl="0" indent="0" eaLnBrk="0" fontAlgn="base" hangingPunct="0">
              <a:lnSpc>
                <a:spcPct val="100000"/>
              </a:lnSpc>
              <a:spcBef>
                <a:spcPct val="0"/>
              </a:spcBef>
              <a:spcAft>
                <a:spcPct val="0"/>
              </a:spcAft>
              <a:buClrTx/>
              <a:buSzTx/>
              <a:buNone/>
            </a:pPr>
            <a:endParaRPr lang="en-US" altLang="en-US" sz="2000" dirty="0">
              <a:solidFill>
                <a:schemeClr val="tx1"/>
              </a:solidFill>
              <a:latin typeface="Arial" panose="020B0604020202020204" pitchFamily="34" charset="0"/>
            </a:endParaRPr>
          </a:p>
          <a:p>
            <a:pPr marL="0" indent="0" eaLnBrk="0" fontAlgn="base" hangingPunct="0">
              <a:lnSpc>
                <a:spcPct val="100000"/>
              </a:lnSpc>
              <a:spcBef>
                <a:spcPct val="0"/>
              </a:spcBef>
              <a:spcAft>
                <a:spcPct val="0"/>
              </a:spcAft>
              <a:buClrTx/>
              <a:buSzTx/>
              <a:buNone/>
            </a:pPr>
            <a:endParaRPr lang="en-US" altLang="en-US" sz="2000" dirty="0">
              <a:solidFill>
                <a:schemeClr val="tx1"/>
              </a:solidFill>
              <a:latin typeface="Arial" panose="020B0604020202020204" pitchFamily="34" charset="0"/>
            </a:endParaRPr>
          </a:p>
          <a:p>
            <a:pPr marL="0" lvl="0" indent="0" eaLnBrk="0" fontAlgn="base" hangingPunct="0">
              <a:lnSpc>
                <a:spcPct val="100000"/>
              </a:lnSpc>
              <a:spcBef>
                <a:spcPct val="0"/>
              </a:spcBef>
              <a:spcAft>
                <a:spcPct val="0"/>
              </a:spcAft>
              <a:buClrTx/>
              <a:buSzTx/>
              <a:buNone/>
            </a:pPr>
            <a:endParaRPr lang="en-US" altLang="en-US" sz="2000" dirty="0">
              <a:solidFill>
                <a:schemeClr val="tx1"/>
              </a:solidFill>
              <a:latin typeface="+mn-lt"/>
            </a:endParaRPr>
          </a:p>
        </p:txBody>
      </p:sp>
      <p:sp>
        <p:nvSpPr>
          <p:cNvPr id="4" name="Date Placeholder 3"/>
          <p:cNvSpPr>
            <a:spLocks noGrp="1"/>
          </p:cNvSpPr>
          <p:nvPr>
            <p:ph type="dt" idx="10"/>
          </p:nvPr>
        </p:nvSpPr>
        <p:spPr/>
        <p:txBody>
          <a:bodyPr/>
          <a:lstStyle/>
          <a:p>
            <a:fld id="{A245426D-5840-4D0C-9921-4B936EC469D0}" type="datetime1">
              <a:rPr lang="en-US" smtClean="0"/>
              <a:t>3/18/2026</a:t>
            </a:fld>
            <a:endParaRPr lang="en-US"/>
          </a:p>
        </p:txBody>
      </p:sp>
      <p:sp>
        <p:nvSpPr>
          <p:cNvPr id="5" name="Footer Placeholder 4"/>
          <p:cNvSpPr>
            <a:spLocks noGrp="1"/>
          </p:cNvSpPr>
          <p:nvPr>
            <p:ph type="ftr" idx="11"/>
          </p:nvPr>
        </p:nvSpPr>
        <p:spPr/>
        <p:txBody>
          <a:bodyPr/>
          <a:lstStyle/>
          <a:p>
            <a:r>
              <a:rPr lang="en-US"/>
              <a:t>Business analysis and process management</a:t>
            </a:r>
          </a:p>
        </p:txBody>
      </p:sp>
      <p:sp>
        <p:nvSpPr>
          <p:cNvPr id="2" name="Title 1"/>
          <p:cNvSpPr>
            <a:spLocks noGrp="1"/>
          </p:cNvSpPr>
          <p:nvPr>
            <p:ph type="title"/>
          </p:nvPr>
        </p:nvSpPr>
        <p:spPr>
          <a:xfrm>
            <a:off x="279400" y="185738"/>
            <a:ext cx="11429045" cy="414120"/>
          </a:xfrm>
        </p:spPr>
        <p:txBody>
          <a:bodyPr/>
          <a:lstStyle/>
          <a:p>
            <a:r>
              <a:rPr lang="en-US" dirty="0" err="1"/>
              <a:t>Бизнес</a:t>
            </a:r>
            <a:r>
              <a:rPr lang="en-US" dirty="0"/>
              <a:t> </a:t>
            </a:r>
            <a:r>
              <a:rPr lang="en-US" dirty="0" err="1"/>
              <a:t>шинжилгээний</a:t>
            </a:r>
            <a:r>
              <a:rPr lang="en-US" dirty="0"/>
              <a:t> </a:t>
            </a:r>
            <a:r>
              <a:rPr lang="mn-MN" dirty="0"/>
              <a:t>цөм</a:t>
            </a:r>
            <a:r>
              <a:rPr lang="en-US" dirty="0"/>
              <a:t> </a:t>
            </a:r>
            <a:r>
              <a:rPr lang="en-US" dirty="0" err="1"/>
              <a:t>ойлголт</a:t>
            </a:r>
            <a:r>
              <a:rPr lang="mn-MN" dirty="0"/>
              <a:t>: </a:t>
            </a:r>
            <a:r>
              <a:rPr lang="mn-MN" sz="3200" dirty="0">
                <a:solidFill>
                  <a:srgbClr val="FFC000"/>
                </a:solidFill>
                <a:effectLst>
                  <a:outerShdw blurRad="38100" dist="38100" dir="2700000" algn="tl">
                    <a:srgbClr val="000000">
                      <a:alpha val="43137"/>
                    </a:srgbClr>
                  </a:outerShdw>
                </a:effectLst>
              </a:rPr>
              <a:t>ӨӨРЧЛӨЛТ</a:t>
            </a:r>
            <a:r>
              <a:rPr lang="mn-MN" sz="3200" dirty="0">
                <a:solidFill>
                  <a:srgbClr val="FFC000"/>
                </a:solidFill>
              </a:rPr>
              <a:t> </a:t>
            </a:r>
            <a:endParaRPr lang="en-US" b="1" dirty="0">
              <a:solidFill>
                <a:srgbClr val="FFC000"/>
              </a:solidFill>
            </a:endParaRPr>
          </a:p>
        </p:txBody>
      </p:sp>
      <p:sp>
        <p:nvSpPr>
          <p:cNvPr id="6" name="Slide Number Placeholder 5">
            <a:extLst>
              <a:ext uri="{FF2B5EF4-FFF2-40B4-BE49-F238E27FC236}">
                <a16:creationId xmlns:a16="http://schemas.microsoft.com/office/drawing/2014/main" id="{9F54F83D-567E-67B1-124A-18BB22EEB5D2}"/>
              </a:ext>
            </a:extLst>
          </p:cNvPr>
          <p:cNvSpPr>
            <a:spLocks noGrp="1"/>
          </p:cNvSpPr>
          <p:nvPr>
            <p:ph type="sldNum" idx="12"/>
          </p:nvPr>
        </p:nvSpPr>
        <p:spPr/>
        <p:txBody>
          <a:bodyPr/>
          <a:lstStyle/>
          <a:p>
            <a:fld id="{611322DE-3F9E-4261-BC4C-C8DBA52F4786}" type="slidenum">
              <a:rPr lang="en-US" smtClean="0"/>
              <a:t>29</a:t>
            </a:fld>
            <a:endParaRPr lang="en-US"/>
          </a:p>
        </p:txBody>
      </p:sp>
      <p:sp>
        <p:nvSpPr>
          <p:cNvPr id="9" name="Rectangle 3">
            <a:extLst>
              <a:ext uri="{FF2B5EF4-FFF2-40B4-BE49-F238E27FC236}">
                <a16:creationId xmlns:a16="http://schemas.microsoft.com/office/drawing/2014/main" id="{ADEA0689-1409-BB75-412F-BB24D8D2A57F}"/>
              </a:ext>
            </a:extLst>
          </p:cNvPr>
          <p:cNvSpPr>
            <a:spLocks noChangeArrowheads="1"/>
          </p:cNvSpPr>
          <p:nvPr/>
        </p:nvSpPr>
        <p:spPr bwMode="auto">
          <a:xfrm>
            <a:off x="0" y="-184666"/>
            <a:ext cx="184731" cy="369332"/>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60441128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C2194EB-EBA1-4B0B-BFD9-37BEB847AF46}"/>
              </a:ext>
            </a:extLst>
          </p:cNvPr>
          <p:cNvSpPr>
            <a:spLocks noGrp="1"/>
          </p:cNvSpPr>
          <p:nvPr>
            <p:ph type="body" idx="1"/>
          </p:nvPr>
        </p:nvSpPr>
        <p:spPr/>
        <p:txBody>
          <a:bodyPr/>
          <a:lstStyle/>
          <a:p>
            <a:endParaRPr lang="en-US"/>
          </a:p>
        </p:txBody>
      </p:sp>
      <p:sp>
        <p:nvSpPr>
          <p:cNvPr id="4" name="Date Placeholder 3">
            <a:extLst>
              <a:ext uri="{FF2B5EF4-FFF2-40B4-BE49-F238E27FC236}">
                <a16:creationId xmlns:a16="http://schemas.microsoft.com/office/drawing/2014/main" id="{263C8D96-70A7-45A5-99AB-B6EBFA27AC43}"/>
              </a:ext>
            </a:extLst>
          </p:cNvPr>
          <p:cNvSpPr>
            <a:spLocks noGrp="1"/>
          </p:cNvSpPr>
          <p:nvPr>
            <p:ph type="dt" idx="10"/>
          </p:nvPr>
        </p:nvSpPr>
        <p:spPr/>
        <p:txBody>
          <a:bodyPr/>
          <a:lstStyle/>
          <a:p>
            <a:fld id="{846DC215-E2FF-48FA-ABD0-70544C737CE1}" type="datetime1">
              <a:rPr lang="en-US" smtClean="0"/>
              <a:t>3/18/2026</a:t>
            </a:fld>
            <a:endParaRPr lang="en-US"/>
          </a:p>
        </p:txBody>
      </p:sp>
      <p:sp>
        <p:nvSpPr>
          <p:cNvPr id="5" name="Footer Placeholder 4">
            <a:extLst>
              <a:ext uri="{FF2B5EF4-FFF2-40B4-BE49-F238E27FC236}">
                <a16:creationId xmlns:a16="http://schemas.microsoft.com/office/drawing/2014/main" id="{3614CF3F-503B-4796-9BA1-820027C6347D}"/>
              </a:ext>
            </a:extLst>
          </p:cNvPr>
          <p:cNvSpPr>
            <a:spLocks noGrp="1"/>
          </p:cNvSpPr>
          <p:nvPr>
            <p:ph type="ftr" idx="11"/>
          </p:nvPr>
        </p:nvSpPr>
        <p:spPr/>
        <p:txBody>
          <a:bodyPr/>
          <a:lstStyle/>
          <a:p>
            <a:r>
              <a:rPr lang="en-US"/>
              <a:t>Business analysis and process management</a:t>
            </a:r>
          </a:p>
        </p:txBody>
      </p:sp>
      <p:sp>
        <p:nvSpPr>
          <p:cNvPr id="2" name="Title 1">
            <a:extLst>
              <a:ext uri="{FF2B5EF4-FFF2-40B4-BE49-F238E27FC236}">
                <a16:creationId xmlns:a16="http://schemas.microsoft.com/office/drawing/2014/main" id="{D5A5FF10-3086-4771-8E0C-62968594CDAE}"/>
              </a:ext>
            </a:extLst>
          </p:cNvPr>
          <p:cNvSpPr>
            <a:spLocks noGrp="1"/>
          </p:cNvSpPr>
          <p:nvPr>
            <p:ph type="title"/>
          </p:nvPr>
        </p:nvSpPr>
        <p:spPr/>
        <p:txBody>
          <a:bodyPr/>
          <a:lstStyle/>
          <a:p>
            <a:endParaRPr lang="en-US"/>
          </a:p>
        </p:txBody>
      </p:sp>
      <p:pic>
        <p:nvPicPr>
          <p:cNvPr id="7" name="Picture 6">
            <a:extLst>
              <a:ext uri="{FF2B5EF4-FFF2-40B4-BE49-F238E27FC236}">
                <a16:creationId xmlns:a16="http://schemas.microsoft.com/office/drawing/2014/main" id="{2D6E0E0A-2BBC-4A4C-8A1B-560FAE24B94F}"/>
              </a:ext>
            </a:extLst>
          </p:cNvPr>
          <p:cNvPicPr>
            <a:picLocks noChangeAspect="1"/>
          </p:cNvPicPr>
          <p:nvPr/>
        </p:nvPicPr>
        <p:blipFill rotWithShape="1">
          <a:blip r:embed="rId2"/>
          <a:srcRect l="12453" t="28208" r="13762" b="4445"/>
          <a:stretch/>
        </p:blipFill>
        <p:spPr>
          <a:xfrm>
            <a:off x="-12674" y="-107951"/>
            <a:ext cx="12204674" cy="6565900"/>
          </a:xfrm>
          <a:prstGeom prst="rect">
            <a:avLst/>
          </a:prstGeom>
        </p:spPr>
      </p:pic>
      <p:sp>
        <p:nvSpPr>
          <p:cNvPr id="8" name="TextBox 7">
            <a:extLst>
              <a:ext uri="{FF2B5EF4-FFF2-40B4-BE49-F238E27FC236}">
                <a16:creationId xmlns:a16="http://schemas.microsoft.com/office/drawing/2014/main" id="{BD759498-F5E1-4EFC-97A3-B16D6709B9D7}"/>
              </a:ext>
            </a:extLst>
          </p:cNvPr>
          <p:cNvSpPr txBox="1"/>
          <p:nvPr/>
        </p:nvSpPr>
        <p:spPr>
          <a:xfrm>
            <a:off x="2362201" y="5641092"/>
            <a:ext cx="8991600" cy="307777"/>
          </a:xfrm>
          <a:prstGeom prst="rect">
            <a:avLst/>
          </a:prstGeom>
          <a:noFill/>
        </p:spPr>
        <p:txBody>
          <a:bodyPr wrap="square" rtlCol="0">
            <a:spAutoFit/>
          </a:bodyPr>
          <a:lstStyle/>
          <a:p>
            <a:r>
              <a:rPr lang="en-US" i="1" u="sng" dirty="0">
                <a:solidFill>
                  <a:srgbClr val="0066B3"/>
                </a:solidFill>
              </a:rPr>
              <a:t>Source: Using Business Analysis to Meet IT Challenges, UW Tech Talks February 14, 2018 Piet </a:t>
            </a:r>
            <a:r>
              <a:rPr lang="en-US" i="1" u="sng" dirty="0" err="1">
                <a:solidFill>
                  <a:srgbClr val="0066B3"/>
                </a:solidFill>
              </a:rPr>
              <a:t>Niederhausen</a:t>
            </a:r>
            <a:endParaRPr lang="en-US" i="1" u="sng" dirty="0">
              <a:solidFill>
                <a:srgbClr val="0066B3"/>
              </a:solidFill>
            </a:endParaRPr>
          </a:p>
        </p:txBody>
      </p:sp>
      <p:sp>
        <p:nvSpPr>
          <p:cNvPr id="6" name="Slide Number Placeholder 5">
            <a:extLst>
              <a:ext uri="{FF2B5EF4-FFF2-40B4-BE49-F238E27FC236}">
                <a16:creationId xmlns:a16="http://schemas.microsoft.com/office/drawing/2014/main" id="{2D17FB59-6273-27E7-0801-4B6A461CE12A}"/>
              </a:ext>
            </a:extLst>
          </p:cNvPr>
          <p:cNvSpPr>
            <a:spLocks noGrp="1"/>
          </p:cNvSpPr>
          <p:nvPr>
            <p:ph type="sldNum" idx="12"/>
          </p:nvPr>
        </p:nvSpPr>
        <p:spPr/>
        <p:txBody>
          <a:bodyPr/>
          <a:lstStyle/>
          <a:p>
            <a:fld id="{611322DE-3F9E-4261-BC4C-C8DBA52F4786}" type="slidenum">
              <a:rPr lang="en-US" smtClean="0"/>
              <a:t>30</a:t>
            </a:fld>
            <a:endParaRPr lang="en-US"/>
          </a:p>
        </p:txBody>
      </p:sp>
    </p:spTree>
    <p:extLst>
      <p:ext uri="{BB962C8B-B14F-4D97-AF65-F5344CB8AC3E}">
        <p14:creationId xmlns:p14="http://schemas.microsoft.com/office/powerpoint/2010/main" val="43764074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5DEDAE7-A170-4EE8-89F9-9E3251F32756}"/>
              </a:ext>
            </a:extLst>
          </p:cNvPr>
          <p:cNvSpPr>
            <a:spLocks noGrp="1"/>
          </p:cNvSpPr>
          <p:nvPr>
            <p:ph type="body" idx="1"/>
          </p:nvPr>
        </p:nvSpPr>
        <p:spPr/>
        <p:txBody>
          <a:bodyPr/>
          <a:lstStyle/>
          <a:p>
            <a:endParaRPr lang="en-US"/>
          </a:p>
        </p:txBody>
      </p:sp>
      <p:sp>
        <p:nvSpPr>
          <p:cNvPr id="4" name="Date Placeholder 3">
            <a:extLst>
              <a:ext uri="{FF2B5EF4-FFF2-40B4-BE49-F238E27FC236}">
                <a16:creationId xmlns:a16="http://schemas.microsoft.com/office/drawing/2014/main" id="{FE01C5AC-A055-4D63-974E-11EF88781BE1}"/>
              </a:ext>
            </a:extLst>
          </p:cNvPr>
          <p:cNvSpPr>
            <a:spLocks noGrp="1"/>
          </p:cNvSpPr>
          <p:nvPr>
            <p:ph type="dt" idx="10"/>
          </p:nvPr>
        </p:nvSpPr>
        <p:spPr/>
        <p:txBody>
          <a:bodyPr/>
          <a:lstStyle/>
          <a:p>
            <a:fld id="{61800373-F9CB-4960-B61B-68EFE9204722}" type="datetime1">
              <a:rPr lang="en-US" smtClean="0"/>
              <a:t>3/18/2026</a:t>
            </a:fld>
            <a:endParaRPr lang="en-US"/>
          </a:p>
        </p:txBody>
      </p:sp>
      <p:sp>
        <p:nvSpPr>
          <p:cNvPr id="5" name="Footer Placeholder 4">
            <a:extLst>
              <a:ext uri="{FF2B5EF4-FFF2-40B4-BE49-F238E27FC236}">
                <a16:creationId xmlns:a16="http://schemas.microsoft.com/office/drawing/2014/main" id="{2183F3CA-0E78-4A78-998D-014FEE8E53D8}"/>
              </a:ext>
            </a:extLst>
          </p:cNvPr>
          <p:cNvSpPr>
            <a:spLocks noGrp="1"/>
          </p:cNvSpPr>
          <p:nvPr>
            <p:ph type="ftr" idx="11"/>
          </p:nvPr>
        </p:nvSpPr>
        <p:spPr/>
        <p:txBody>
          <a:bodyPr/>
          <a:lstStyle/>
          <a:p>
            <a:r>
              <a:rPr lang="en-US"/>
              <a:t>Business analysis and process management</a:t>
            </a:r>
          </a:p>
        </p:txBody>
      </p:sp>
      <p:sp>
        <p:nvSpPr>
          <p:cNvPr id="2" name="Title 1">
            <a:extLst>
              <a:ext uri="{FF2B5EF4-FFF2-40B4-BE49-F238E27FC236}">
                <a16:creationId xmlns:a16="http://schemas.microsoft.com/office/drawing/2014/main" id="{F143F088-3D90-4E4B-AF91-7B607B1DF12D}"/>
              </a:ext>
            </a:extLst>
          </p:cNvPr>
          <p:cNvSpPr>
            <a:spLocks noGrp="1"/>
          </p:cNvSpPr>
          <p:nvPr>
            <p:ph type="title"/>
          </p:nvPr>
        </p:nvSpPr>
        <p:spPr/>
        <p:txBody>
          <a:bodyPr/>
          <a:lstStyle/>
          <a:p>
            <a:endParaRPr lang="en-US"/>
          </a:p>
        </p:txBody>
      </p:sp>
      <p:pic>
        <p:nvPicPr>
          <p:cNvPr id="7" name="Picture 6">
            <a:extLst>
              <a:ext uri="{FF2B5EF4-FFF2-40B4-BE49-F238E27FC236}">
                <a16:creationId xmlns:a16="http://schemas.microsoft.com/office/drawing/2014/main" id="{21906987-7AC2-4B52-894D-0689911B8817}"/>
              </a:ext>
            </a:extLst>
          </p:cNvPr>
          <p:cNvPicPr>
            <a:picLocks noChangeAspect="1"/>
          </p:cNvPicPr>
          <p:nvPr/>
        </p:nvPicPr>
        <p:blipFill rotWithShape="1">
          <a:blip r:embed="rId2"/>
          <a:srcRect l="12561" t="21852" r="13871" b="11481"/>
          <a:stretch/>
        </p:blipFill>
        <p:spPr>
          <a:xfrm>
            <a:off x="-5715" y="342899"/>
            <a:ext cx="12197715" cy="6515100"/>
          </a:xfrm>
          <a:prstGeom prst="rect">
            <a:avLst/>
          </a:prstGeom>
        </p:spPr>
      </p:pic>
      <p:sp>
        <p:nvSpPr>
          <p:cNvPr id="8" name="TextBox 7">
            <a:extLst>
              <a:ext uri="{FF2B5EF4-FFF2-40B4-BE49-F238E27FC236}">
                <a16:creationId xmlns:a16="http://schemas.microsoft.com/office/drawing/2014/main" id="{D9EA22A5-F566-4DAC-8BBE-7B55C5F96A43}"/>
              </a:ext>
            </a:extLst>
          </p:cNvPr>
          <p:cNvSpPr txBox="1"/>
          <p:nvPr/>
        </p:nvSpPr>
        <p:spPr>
          <a:xfrm>
            <a:off x="3098800" y="6009859"/>
            <a:ext cx="8991600" cy="338554"/>
          </a:xfrm>
          <a:prstGeom prst="rect">
            <a:avLst/>
          </a:prstGeom>
          <a:noFill/>
        </p:spPr>
        <p:txBody>
          <a:bodyPr wrap="square" rtlCol="0">
            <a:spAutoFit/>
          </a:bodyPr>
          <a:lstStyle/>
          <a:p>
            <a:r>
              <a:rPr lang="en-US" sz="1600" i="1" u="sng" dirty="0">
                <a:solidFill>
                  <a:srgbClr val="0066B3"/>
                </a:solidFill>
              </a:rPr>
              <a:t>Source: Using Business Analysis to Meet IT Challenges, UW Tech Talks February 14, 2018 Piet </a:t>
            </a:r>
            <a:r>
              <a:rPr lang="en-US" sz="1600" i="1" u="sng" dirty="0" err="1">
                <a:solidFill>
                  <a:srgbClr val="0066B3"/>
                </a:solidFill>
              </a:rPr>
              <a:t>Niederhausen</a:t>
            </a:r>
            <a:endParaRPr lang="en-US" sz="1600" i="1" u="sng" dirty="0">
              <a:solidFill>
                <a:srgbClr val="0066B3"/>
              </a:solidFill>
            </a:endParaRPr>
          </a:p>
        </p:txBody>
      </p:sp>
      <p:sp>
        <p:nvSpPr>
          <p:cNvPr id="6" name="Slide Number Placeholder 5">
            <a:extLst>
              <a:ext uri="{FF2B5EF4-FFF2-40B4-BE49-F238E27FC236}">
                <a16:creationId xmlns:a16="http://schemas.microsoft.com/office/drawing/2014/main" id="{FE088C78-A064-37B2-13D5-06D62065DB53}"/>
              </a:ext>
            </a:extLst>
          </p:cNvPr>
          <p:cNvSpPr>
            <a:spLocks noGrp="1"/>
          </p:cNvSpPr>
          <p:nvPr>
            <p:ph type="sldNum" idx="12"/>
          </p:nvPr>
        </p:nvSpPr>
        <p:spPr/>
        <p:txBody>
          <a:bodyPr/>
          <a:lstStyle/>
          <a:p>
            <a:fld id="{611322DE-3F9E-4261-BC4C-C8DBA52F4786}" type="slidenum">
              <a:rPr lang="en-US" smtClean="0"/>
              <a:t>31</a:t>
            </a:fld>
            <a:endParaRPr lang="en-US"/>
          </a:p>
        </p:txBody>
      </p:sp>
    </p:spTree>
    <p:extLst>
      <p:ext uri="{BB962C8B-B14F-4D97-AF65-F5344CB8AC3E}">
        <p14:creationId xmlns:p14="http://schemas.microsoft.com/office/powerpoint/2010/main" val="14584328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a:extLst>
              <a:ext uri="{FF2B5EF4-FFF2-40B4-BE49-F238E27FC236}">
                <a16:creationId xmlns:a16="http://schemas.microsoft.com/office/drawing/2014/main" id="{4B462EEF-A855-470E-A84C-92EB505FC645}"/>
              </a:ext>
            </a:extLst>
          </p:cNvPr>
          <p:cNvSpPr>
            <a:spLocks noGrp="1"/>
          </p:cNvSpPr>
          <p:nvPr>
            <p:ph type="dt" idx="10"/>
          </p:nvPr>
        </p:nvSpPr>
        <p:spPr/>
        <p:txBody>
          <a:bodyPr/>
          <a:lstStyle/>
          <a:p>
            <a:fld id="{8854D59F-085B-4663-BCB5-942A76047EBF}" type="datetime1">
              <a:rPr lang="en-US" smtClean="0"/>
              <a:t>3/18/2026</a:t>
            </a:fld>
            <a:endParaRPr lang="en-US"/>
          </a:p>
        </p:txBody>
      </p:sp>
      <p:sp>
        <p:nvSpPr>
          <p:cNvPr id="5" name="Footer Placeholder 4">
            <a:extLst>
              <a:ext uri="{FF2B5EF4-FFF2-40B4-BE49-F238E27FC236}">
                <a16:creationId xmlns:a16="http://schemas.microsoft.com/office/drawing/2014/main" id="{7405A109-EECE-4BEC-92A9-125A43B4D289}"/>
              </a:ext>
            </a:extLst>
          </p:cNvPr>
          <p:cNvSpPr>
            <a:spLocks noGrp="1"/>
          </p:cNvSpPr>
          <p:nvPr>
            <p:ph type="ftr" idx="11"/>
          </p:nvPr>
        </p:nvSpPr>
        <p:spPr/>
        <p:txBody>
          <a:bodyPr/>
          <a:lstStyle/>
          <a:p>
            <a:r>
              <a:rPr lang="en-US"/>
              <a:t>Business analysis and process management</a:t>
            </a:r>
          </a:p>
        </p:txBody>
      </p:sp>
      <p:sp>
        <p:nvSpPr>
          <p:cNvPr id="2" name="Title 1">
            <a:extLst>
              <a:ext uri="{FF2B5EF4-FFF2-40B4-BE49-F238E27FC236}">
                <a16:creationId xmlns:a16="http://schemas.microsoft.com/office/drawing/2014/main" id="{961DC8AE-44CE-4823-8B3D-C3A47A8E432B}"/>
              </a:ext>
            </a:extLst>
          </p:cNvPr>
          <p:cNvSpPr>
            <a:spLocks noGrp="1"/>
          </p:cNvSpPr>
          <p:nvPr>
            <p:ph type="title"/>
          </p:nvPr>
        </p:nvSpPr>
        <p:spPr>
          <a:xfrm>
            <a:off x="355600" y="185738"/>
            <a:ext cx="11352845" cy="414120"/>
          </a:xfrm>
        </p:spPr>
        <p:txBody>
          <a:bodyPr/>
          <a:lstStyle/>
          <a:p>
            <a:r>
              <a:rPr lang="mn-MN" sz="3200" dirty="0"/>
              <a:t>Бизнесийн шинжилгээ ямар хувь нэмэр оруулдаг вэ?</a:t>
            </a:r>
            <a:endParaRPr lang="en-US" sz="3200" dirty="0"/>
          </a:p>
        </p:txBody>
      </p:sp>
      <p:sp>
        <p:nvSpPr>
          <p:cNvPr id="8" name="TextBox 7">
            <a:extLst>
              <a:ext uri="{FF2B5EF4-FFF2-40B4-BE49-F238E27FC236}">
                <a16:creationId xmlns:a16="http://schemas.microsoft.com/office/drawing/2014/main" id="{6E949381-3118-4AAD-B7FD-AAEADB47800C}"/>
              </a:ext>
            </a:extLst>
          </p:cNvPr>
          <p:cNvSpPr txBox="1"/>
          <p:nvPr/>
        </p:nvSpPr>
        <p:spPr>
          <a:xfrm>
            <a:off x="3186160" y="6187074"/>
            <a:ext cx="8991600" cy="338554"/>
          </a:xfrm>
          <a:prstGeom prst="rect">
            <a:avLst/>
          </a:prstGeom>
          <a:noFill/>
        </p:spPr>
        <p:txBody>
          <a:bodyPr wrap="square" rtlCol="0">
            <a:spAutoFit/>
          </a:bodyPr>
          <a:lstStyle/>
          <a:p>
            <a:r>
              <a:rPr lang="en-US" sz="1600" i="1" u="sng" dirty="0">
                <a:solidFill>
                  <a:srgbClr val="0066B3"/>
                </a:solidFill>
              </a:rPr>
              <a:t>Source: Using Business Analysis to Meet IT Challenges, UW Tech Talks February 14, 2018 Piet </a:t>
            </a:r>
            <a:r>
              <a:rPr lang="en-US" sz="1600" i="1" u="sng" dirty="0" err="1">
                <a:solidFill>
                  <a:srgbClr val="0066B3"/>
                </a:solidFill>
              </a:rPr>
              <a:t>Niederhausen</a:t>
            </a:r>
            <a:endParaRPr lang="en-US" sz="1600" i="1" u="sng" dirty="0">
              <a:solidFill>
                <a:srgbClr val="0066B3"/>
              </a:solidFill>
            </a:endParaRPr>
          </a:p>
        </p:txBody>
      </p:sp>
      <p:sp>
        <p:nvSpPr>
          <p:cNvPr id="6" name="Slide Number Placeholder 5">
            <a:extLst>
              <a:ext uri="{FF2B5EF4-FFF2-40B4-BE49-F238E27FC236}">
                <a16:creationId xmlns:a16="http://schemas.microsoft.com/office/drawing/2014/main" id="{896E1FBF-CE4A-2464-A868-C8CB3DEEAFD3}"/>
              </a:ext>
            </a:extLst>
          </p:cNvPr>
          <p:cNvSpPr>
            <a:spLocks noGrp="1"/>
          </p:cNvSpPr>
          <p:nvPr>
            <p:ph type="sldNum" idx="12"/>
          </p:nvPr>
        </p:nvSpPr>
        <p:spPr/>
        <p:txBody>
          <a:bodyPr/>
          <a:lstStyle/>
          <a:p>
            <a:fld id="{611322DE-3F9E-4261-BC4C-C8DBA52F4786}" type="slidenum">
              <a:rPr lang="en-US" smtClean="0"/>
              <a:t>32</a:t>
            </a:fld>
            <a:endParaRPr lang="en-US"/>
          </a:p>
        </p:txBody>
      </p:sp>
      <p:graphicFrame>
        <p:nvGraphicFramePr>
          <p:cNvPr id="9" name="Table 8">
            <a:extLst>
              <a:ext uri="{FF2B5EF4-FFF2-40B4-BE49-F238E27FC236}">
                <a16:creationId xmlns:a16="http://schemas.microsoft.com/office/drawing/2014/main" id="{68D7068D-A2CB-83FF-2EDF-A76BD3B32F1F}"/>
              </a:ext>
            </a:extLst>
          </p:cNvPr>
          <p:cNvGraphicFramePr>
            <a:graphicFrameLocks noGrp="1"/>
          </p:cNvGraphicFramePr>
          <p:nvPr>
            <p:extLst>
              <p:ext uri="{D42A27DB-BD31-4B8C-83A1-F6EECF244321}">
                <p14:modId xmlns:p14="http://schemas.microsoft.com/office/powerpoint/2010/main" val="1377025124"/>
              </p:ext>
            </p:extLst>
          </p:nvPr>
        </p:nvGraphicFramePr>
        <p:xfrm>
          <a:off x="230481" y="1236214"/>
          <a:ext cx="11775252" cy="4786049"/>
        </p:xfrm>
        <a:graphic>
          <a:graphicData uri="http://schemas.openxmlformats.org/drawingml/2006/table">
            <a:tbl>
              <a:tblPr>
                <a:tableStyleId>{10A1B5D5-9B99-4C35-A422-299274C87663}</a:tableStyleId>
              </a:tblPr>
              <a:tblGrid>
                <a:gridCol w="1454386">
                  <a:extLst>
                    <a:ext uri="{9D8B030D-6E8A-4147-A177-3AD203B41FA5}">
                      <a16:colId xmlns:a16="http://schemas.microsoft.com/office/drawing/2014/main" val="3405195789"/>
                    </a:ext>
                  </a:extLst>
                </a:gridCol>
                <a:gridCol w="1744133">
                  <a:extLst>
                    <a:ext uri="{9D8B030D-6E8A-4147-A177-3AD203B41FA5}">
                      <a16:colId xmlns:a16="http://schemas.microsoft.com/office/drawing/2014/main" val="1349235568"/>
                    </a:ext>
                  </a:extLst>
                </a:gridCol>
                <a:gridCol w="3877733">
                  <a:extLst>
                    <a:ext uri="{9D8B030D-6E8A-4147-A177-3AD203B41FA5}">
                      <a16:colId xmlns:a16="http://schemas.microsoft.com/office/drawing/2014/main" val="882924249"/>
                    </a:ext>
                  </a:extLst>
                </a:gridCol>
                <a:gridCol w="4699000">
                  <a:extLst>
                    <a:ext uri="{9D8B030D-6E8A-4147-A177-3AD203B41FA5}">
                      <a16:colId xmlns:a16="http://schemas.microsoft.com/office/drawing/2014/main" val="1666563871"/>
                    </a:ext>
                  </a:extLst>
                </a:gridCol>
              </a:tblGrid>
              <a:tr h="668786">
                <a:tc>
                  <a:txBody>
                    <a:bodyPr/>
                    <a:lstStyle/>
                    <a:p>
                      <a:pPr algn="l">
                        <a:buNone/>
                      </a:pPr>
                      <a:r>
                        <a:rPr lang="mn-MN" sz="1800" b="1" dirty="0"/>
                        <a:t>Ангилал</a:t>
                      </a:r>
                    </a:p>
                  </a:txBody>
                  <a:tcPr marL="58277" marR="58277" marT="29138" marB="29138" anchor="ctr"/>
                </a:tc>
                <a:tc>
                  <a:txBody>
                    <a:bodyPr/>
                    <a:lstStyle/>
                    <a:p>
                      <a:pPr algn="l">
                        <a:buNone/>
                      </a:pPr>
                      <a:r>
                        <a:rPr lang="mn-MN" sz="1800" b="1" dirty="0"/>
                        <a:t>Үзүүлэлт</a:t>
                      </a:r>
                    </a:p>
                  </a:txBody>
                  <a:tcPr marL="58277" marR="58277" marT="29138" marB="29138" anchor="ctr"/>
                </a:tc>
                <a:tc>
                  <a:txBody>
                    <a:bodyPr/>
                    <a:lstStyle/>
                    <a:p>
                      <a:pPr algn="ctr">
                        <a:buNone/>
                      </a:pPr>
                      <a:r>
                        <a:rPr lang="mn-MN" sz="1600" b="1" i="1" dirty="0"/>
                        <a:t>Бизнесийн шинжилгээг сайн хийснээр</a:t>
                      </a:r>
                    </a:p>
                  </a:txBody>
                  <a:tcPr marL="58277" marR="58277" marT="29138" marB="29138" anchor="ctr">
                    <a:solidFill>
                      <a:schemeClr val="accent6">
                        <a:lumMod val="20000"/>
                        <a:lumOff val="80000"/>
                      </a:schemeClr>
                    </a:solidFill>
                  </a:tcPr>
                </a:tc>
                <a:tc>
                  <a:txBody>
                    <a:bodyPr/>
                    <a:lstStyle/>
                    <a:p>
                      <a:pPr algn="ctr">
                        <a:buNone/>
                      </a:pPr>
                      <a:r>
                        <a:rPr lang="mn-MN" sz="1600" b="1" i="1" dirty="0"/>
                        <a:t>Бизнесийн шинжилгээ хангалтгүй хийгдсэнээр</a:t>
                      </a:r>
                    </a:p>
                  </a:txBody>
                  <a:tcPr marL="58277" marR="58277" marT="29138" marB="29138" anchor="ctr">
                    <a:solidFill>
                      <a:schemeClr val="accent2">
                        <a:lumMod val="20000"/>
                        <a:lumOff val="80000"/>
                      </a:schemeClr>
                    </a:solidFill>
                  </a:tcPr>
                </a:tc>
                <a:extLst>
                  <a:ext uri="{0D108BD9-81ED-4DB2-BD59-A6C34878D82A}">
                    <a16:rowId xmlns:a16="http://schemas.microsoft.com/office/drawing/2014/main" val="3291035726"/>
                  </a:ext>
                </a:extLst>
              </a:tr>
              <a:tr h="738173">
                <a:tc>
                  <a:txBody>
                    <a:bodyPr/>
                    <a:lstStyle/>
                    <a:p>
                      <a:pPr algn="l">
                        <a:buNone/>
                      </a:pPr>
                      <a:r>
                        <a:rPr lang="mn-MN" sz="1400" b="1"/>
                        <a:t>СТРАТЕГИ</a:t>
                      </a:r>
                      <a:endParaRPr lang="mn-MN" sz="1400"/>
                    </a:p>
                  </a:txBody>
                  <a:tcPr marL="58277" marR="58277" marT="29138" marB="29138" anchor="ctr"/>
                </a:tc>
                <a:tc>
                  <a:txBody>
                    <a:bodyPr/>
                    <a:lstStyle/>
                    <a:p>
                      <a:pPr algn="l">
                        <a:buNone/>
                      </a:pPr>
                      <a:r>
                        <a:rPr lang="mn-MN" sz="1400" b="1" dirty="0"/>
                        <a:t>Нөхцөл байдал</a:t>
                      </a:r>
                      <a:endParaRPr lang="en-US" sz="1400" dirty="0"/>
                    </a:p>
                  </a:txBody>
                  <a:tcPr marL="58277" marR="58277" marT="29138" marB="29138" anchor="ctr"/>
                </a:tc>
                <a:tc>
                  <a:txBody>
                    <a:bodyPr/>
                    <a:lstStyle/>
                    <a:p>
                      <a:pPr algn="l">
                        <a:buNone/>
                      </a:pPr>
                      <a:r>
                        <a:rPr lang="mn-MN" sz="1400" dirty="0"/>
                        <a:t>Нөхцөл байдлыг сайтар ойлгосноор зөв хүчин чармайлт гаргаж, ажлын цар хүрээг зөв тодорхойлно.</a:t>
                      </a:r>
                    </a:p>
                  </a:txBody>
                  <a:tcPr marL="58277" marR="58277" marT="29138" marB="29138" anchor="ctr">
                    <a:solidFill>
                      <a:schemeClr val="accent6">
                        <a:lumMod val="20000"/>
                        <a:lumOff val="80000"/>
                      </a:schemeClr>
                    </a:solidFill>
                  </a:tcPr>
                </a:tc>
                <a:tc>
                  <a:txBody>
                    <a:bodyPr/>
                    <a:lstStyle/>
                    <a:p>
                      <a:pPr algn="l">
                        <a:buNone/>
                      </a:pPr>
                      <a:r>
                        <a:rPr lang="mn-MN" sz="1400" dirty="0"/>
                        <a:t>Буруу зүйлд хүч хөдөлмөрөө дэмий үрнэ; өөр стратеги сонгосон бол илүү их амжилтад хүрэх боломжтой байсан.</a:t>
                      </a:r>
                    </a:p>
                  </a:txBody>
                  <a:tcPr marL="58277" marR="58277" marT="29138" marB="29138" anchor="ctr">
                    <a:solidFill>
                      <a:schemeClr val="accent2">
                        <a:lumMod val="20000"/>
                        <a:lumOff val="80000"/>
                      </a:schemeClr>
                    </a:solidFill>
                  </a:tcPr>
                </a:tc>
                <a:extLst>
                  <a:ext uri="{0D108BD9-81ED-4DB2-BD59-A6C34878D82A}">
                    <a16:rowId xmlns:a16="http://schemas.microsoft.com/office/drawing/2014/main" val="4207509952"/>
                  </a:ext>
                </a:extLst>
              </a:tr>
              <a:tr h="602194">
                <a:tc>
                  <a:txBody>
                    <a:bodyPr/>
                    <a:lstStyle/>
                    <a:p>
                      <a:pPr algn="l">
                        <a:buNone/>
                      </a:pPr>
                      <a:endParaRPr lang="en-US" sz="1400"/>
                    </a:p>
                  </a:txBody>
                  <a:tcPr marL="58277" marR="58277" marT="29138" marB="29138" anchor="ctr"/>
                </a:tc>
                <a:tc>
                  <a:txBody>
                    <a:bodyPr/>
                    <a:lstStyle/>
                    <a:p>
                      <a:pPr algn="l">
                        <a:buNone/>
                      </a:pPr>
                      <a:r>
                        <a:rPr lang="mn-MN" sz="1600" b="1" dirty="0"/>
                        <a:t>Өөрчлөлтүүд</a:t>
                      </a:r>
                      <a:r>
                        <a:rPr lang="mn-MN" sz="1400" b="1" dirty="0"/>
                        <a:t> </a:t>
                      </a:r>
                      <a:endParaRPr lang="en-US" sz="1400" dirty="0"/>
                    </a:p>
                  </a:txBody>
                  <a:tcPr marL="58277" marR="58277" marT="29138" marB="29138" anchor="ctr"/>
                </a:tc>
                <a:tc>
                  <a:txBody>
                    <a:bodyPr/>
                    <a:lstStyle/>
                    <a:p>
                      <a:pPr algn="l">
                        <a:buNone/>
                      </a:pPr>
                      <a:r>
                        <a:rPr lang="mn-MN" sz="1400" dirty="0"/>
                        <a:t>Өөрчлөлтийн үндсэн шалтгааныг ойлгосноор бодит хэрэгцээг зөв тодорхойлно.</a:t>
                      </a:r>
                    </a:p>
                  </a:txBody>
                  <a:tcPr marL="58277" marR="58277" marT="29138" marB="29138" anchor="ctr">
                    <a:solidFill>
                      <a:schemeClr val="accent6">
                        <a:lumMod val="20000"/>
                        <a:lumOff val="80000"/>
                      </a:schemeClr>
                    </a:solidFill>
                  </a:tcPr>
                </a:tc>
                <a:tc>
                  <a:txBody>
                    <a:bodyPr/>
                    <a:lstStyle/>
                    <a:p>
                      <a:pPr algn="l">
                        <a:buNone/>
                      </a:pPr>
                      <a:r>
                        <a:rPr lang="mn-MN" sz="1400" dirty="0"/>
                        <a:t>Чухал өөрчлөлтүүдийг анхааралгүй орхино; буруу өөрчлөлтүүдтэй ажиллахад хүч хөдөлмөрөө дэмий үрнэ.</a:t>
                      </a:r>
                    </a:p>
                  </a:txBody>
                  <a:tcPr marL="58277" marR="58277" marT="29138" marB="29138" anchor="ctr">
                    <a:solidFill>
                      <a:schemeClr val="accent2">
                        <a:lumMod val="20000"/>
                        <a:lumOff val="80000"/>
                      </a:schemeClr>
                    </a:solidFill>
                  </a:tcPr>
                </a:tc>
                <a:extLst>
                  <a:ext uri="{0D108BD9-81ED-4DB2-BD59-A6C34878D82A}">
                    <a16:rowId xmlns:a16="http://schemas.microsoft.com/office/drawing/2014/main" val="3950906000"/>
                  </a:ext>
                </a:extLst>
              </a:tr>
              <a:tr h="738173">
                <a:tc>
                  <a:txBody>
                    <a:bodyPr/>
                    <a:lstStyle/>
                    <a:p>
                      <a:pPr algn="l">
                        <a:buNone/>
                      </a:pPr>
                      <a:r>
                        <a:rPr lang="mn-MN" sz="1400" b="1" dirty="0"/>
                        <a:t>ТӨЛӨВЛӨЛТ</a:t>
                      </a:r>
                      <a:endParaRPr lang="mn-MN" sz="1400" dirty="0"/>
                    </a:p>
                  </a:txBody>
                  <a:tcPr marL="58277" marR="58277" marT="29138" marB="29138" anchor="ctr"/>
                </a:tc>
                <a:tc>
                  <a:txBody>
                    <a:bodyPr/>
                    <a:lstStyle/>
                    <a:p>
                      <a:pPr algn="l">
                        <a:buNone/>
                      </a:pPr>
                      <a:r>
                        <a:rPr lang="mn-MN" sz="1400" b="1" dirty="0"/>
                        <a:t>Үнэ цэн</a:t>
                      </a:r>
                      <a:endParaRPr lang="en-US" sz="1400" dirty="0"/>
                    </a:p>
                  </a:txBody>
                  <a:tcPr marL="58277" marR="58277" marT="29138" marB="29138" anchor="ctr"/>
                </a:tc>
                <a:tc>
                  <a:txBody>
                    <a:bodyPr/>
                    <a:lstStyle/>
                    <a:p>
                      <a:pPr algn="l">
                        <a:buNone/>
                      </a:pPr>
                      <a:r>
                        <a:rPr lang="mn-MN" sz="1400" dirty="0"/>
                        <a:t>Хийж буй ажлын хүлээгдэж буй үнэ цэнийг сайтар ойлгох бөгөөд энэ нь байгууллагад боломжийн (үр ашигтай) байна.</a:t>
                      </a:r>
                    </a:p>
                  </a:txBody>
                  <a:tcPr marL="58277" marR="58277" marT="29138" marB="29138" anchor="ctr">
                    <a:solidFill>
                      <a:schemeClr val="accent6">
                        <a:lumMod val="20000"/>
                        <a:lumOff val="80000"/>
                      </a:schemeClr>
                    </a:solidFill>
                  </a:tcPr>
                </a:tc>
                <a:tc>
                  <a:txBody>
                    <a:bodyPr/>
                    <a:lstStyle/>
                    <a:p>
                      <a:pPr algn="l">
                        <a:buNone/>
                      </a:pPr>
                      <a:r>
                        <a:rPr lang="mn-MN" sz="1400" dirty="0"/>
                        <a:t>Хөрөнгө оруулалтын өгөөж тодорхой бус; оролцогч талууд зөрчилдөөнтэй хүлээлттэй байна.</a:t>
                      </a:r>
                    </a:p>
                  </a:txBody>
                  <a:tcPr marL="58277" marR="58277" marT="29138" marB="29138" anchor="ctr">
                    <a:solidFill>
                      <a:schemeClr val="accent2">
                        <a:lumMod val="20000"/>
                        <a:lumOff val="80000"/>
                      </a:schemeClr>
                    </a:solidFill>
                  </a:tcPr>
                </a:tc>
                <a:extLst>
                  <a:ext uri="{0D108BD9-81ED-4DB2-BD59-A6C34878D82A}">
                    <a16:rowId xmlns:a16="http://schemas.microsoft.com/office/drawing/2014/main" val="282218165"/>
                  </a:ext>
                </a:extLst>
              </a:tr>
              <a:tr h="602194">
                <a:tc>
                  <a:txBody>
                    <a:bodyPr/>
                    <a:lstStyle/>
                    <a:p>
                      <a:pPr algn="l">
                        <a:buNone/>
                      </a:pPr>
                      <a:endParaRPr lang="en-US" sz="1400"/>
                    </a:p>
                  </a:txBody>
                  <a:tcPr marL="58277" marR="58277" marT="29138" marB="29138" anchor="ctr"/>
                </a:tc>
                <a:tc>
                  <a:txBody>
                    <a:bodyPr/>
                    <a:lstStyle/>
                    <a:p>
                      <a:pPr algn="l">
                        <a:buNone/>
                      </a:pPr>
                      <a:r>
                        <a:rPr lang="mn-MN" sz="1400" b="1" dirty="0"/>
                        <a:t>Оролцогч талууд </a:t>
                      </a:r>
                      <a:endParaRPr lang="en-US" sz="1400" dirty="0"/>
                    </a:p>
                  </a:txBody>
                  <a:tcPr marL="58277" marR="58277" marT="29138" marB="29138" anchor="ctr"/>
                </a:tc>
                <a:tc>
                  <a:txBody>
                    <a:bodyPr/>
                    <a:lstStyle/>
                    <a:p>
                      <a:pPr algn="l">
                        <a:buNone/>
                      </a:pPr>
                      <a:r>
                        <a:rPr lang="mn-MN" sz="1400" dirty="0"/>
                        <a:t>Зөв оролцогч талуудыг татан оролцуулж, тэдний мэдээлэл, зорилгыг тусгана.</a:t>
                      </a:r>
                    </a:p>
                  </a:txBody>
                  <a:tcPr marL="58277" marR="58277" marT="29138" marB="29138" anchor="ctr">
                    <a:solidFill>
                      <a:schemeClr val="accent6">
                        <a:lumMod val="20000"/>
                        <a:lumOff val="80000"/>
                      </a:schemeClr>
                    </a:solidFill>
                  </a:tcPr>
                </a:tc>
                <a:tc>
                  <a:txBody>
                    <a:bodyPr/>
                    <a:lstStyle/>
                    <a:p>
                      <a:pPr algn="l">
                        <a:buNone/>
                      </a:pPr>
                      <a:r>
                        <a:rPr lang="mn-MN" sz="1400" dirty="0"/>
                        <a:t>Чухал оролцогч талуудыг орхигдуулна; тэдний мэдээлэл эсвэл зорилго хангалттай тусгагдахгүй.</a:t>
                      </a:r>
                    </a:p>
                  </a:txBody>
                  <a:tcPr marL="58277" marR="58277" marT="29138" marB="29138" anchor="ctr">
                    <a:solidFill>
                      <a:schemeClr val="accent2">
                        <a:lumMod val="20000"/>
                        <a:lumOff val="80000"/>
                      </a:schemeClr>
                    </a:solidFill>
                  </a:tcPr>
                </a:tc>
                <a:extLst>
                  <a:ext uri="{0D108BD9-81ED-4DB2-BD59-A6C34878D82A}">
                    <a16:rowId xmlns:a16="http://schemas.microsoft.com/office/drawing/2014/main" val="1057461708"/>
                  </a:ext>
                </a:extLst>
              </a:tr>
              <a:tr h="602194">
                <a:tc>
                  <a:txBody>
                    <a:bodyPr/>
                    <a:lstStyle/>
                    <a:p>
                      <a:pPr algn="l">
                        <a:buNone/>
                      </a:pPr>
                      <a:r>
                        <a:rPr lang="mn-MN" sz="1400" b="1"/>
                        <a:t>ШИЙДЭЛ</a:t>
                      </a:r>
                      <a:endParaRPr lang="mn-MN" sz="1400"/>
                    </a:p>
                  </a:txBody>
                  <a:tcPr marL="58277" marR="58277" marT="29138" marB="29138" anchor="ctr"/>
                </a:tc>
                <a:tc>
                  <a:txBody>
                    <a:bodyPr/>
                    <a:lstStyle/>
                    <a:p>
                      <a:pPr algn="l">
                        <a:buNone/>
                      </a:pPr>
                      <a:r>
                        <a:rPr lang="mn-MN" sz="1400" b="1" dirty="0"/>
                        <a:t>Хэрэгцээ</a:t>
                      </a:r>
                      <a:endParaRPr lang="en-US" sz="1400" dirty="0"/>
                    </a:p>
                  </a:txBody>
                  <a:tcPr marL="58277" marR="58277" marT="29138" marB="29138" anchor="ctr"/>
                </a:tc>
                <a:tc>
                  <a:txBody>
                    <a:bodyPr/>
                    <a:lstStyle/>
                    <a:p>
                      <a:pPr algn="l">
                        <a:buNone/>
                      </a:pPr>
                      <a:r>
                        <a:rPr lang="mn-MN" sz="1400" dirty="0"/>
                        <a:t>Бодит хэрэгцээг ойлгосноор ажил нь зөв асуудлыг шийдвэрлэхэд чиглэнэ.</a:t>
                      </a:r>
                    </a:p>
                  </a:txBody>
                  <a:tcPr marL="58277" marR="58277" marT="29138" marB="29138" anchor="ctr">
                    <a:solidFill>
                      <a:schemeClr val="accent6">
                        <a:lumMod val="20000"/>
                        <a:lumOff val="80000"/>
                      </a:schemeClr>
                    </a:solidFill>
                  </a:tcPr>
                </a:tc>
                <a:tc>
                  <a:txBody>
                    <a:bodyPr/>
                    <a:lstStyle/>
                    <a:p>
                      <a:pPr algn="l">
                        <a:buNone/>
                      </a:pPr>
                      <a:r>
                        <a:rPr lang="mn-MN" sz="1400" dirty="0"/>
                        <a:t>Байгууллагын бодит хэрэгцээнд нийцэхгүй шийдэлд хүч хөдөлмөрөө дэмий үрнэ.</a:t>
                      </a:r>
                    </a:p>
                  </a:txBody>
                  <a:tcPr marL="58277" marR="58277" marT="29138" marB="29138" anchor="ctr">
                    <a:solidFill>
                      <a:schemeClr val="accent2">
                        <a:lumMod val="20000"/>
                        <a:lumOff val="80000"/>
                      </a:schemeClr>
                    </a:solidFill>
                  </a:tcPr>
                </a:tc>
                <a:extLst>
                  <a:ext uri="{0D108BD9-81ED-4DB2-BD59-A6C34878D82A}">
                    <a16:rowId xmlns:a16="http://schemas.microsoft.com/office/drawing/2014/main" val="2896706335"/>
                  </a:ext>
                </a:extLst>
              </a:tr>
              <a:tr h="738173">
                <a:tc>
                  <a:txBody>
                    <a:bodyPr/>
                    <a:lstStyle/>
                    <a:p>
                      <a:pPr algn="l">
                        <a:buNone/>
                      </a:pPr>
                      <a:endParaRPr lang="en-US" sz="1400" dirty="0"/>
                    </a:p>
                  </a:txBody>
                  <a:tcPr marL="58277" marR="58277" marT="29138" marB="29138" anchor="ctr"/>
                </a:tc>
                <a:tc>
                  <a:txBody>
                    <a:bodyPr/>
                    <a:lstStyle/>
                    <a:p>
                      <a:pPr algn="l">
                        <a:buNone/>
                      </a:pPr>
                      <a:r>
                        <a:rPr lang="mn-MN" sz="1400" b="1" dirty="0"/>
                        <a:t>Шийдэл</a:t>
                      </a:r>
                      <a:endParaRPr lang="en-US" sz="1400" dirty="0"/>
                    </a:p>
                  </a:txBody>
                  <a:tcPr marL="58277" marR="58277" marT="29138" marB="29138" anchor="ctr"/>
                </a:tc>
                <a:tc>
                  <a:txBody>
                    <a:bodyPr/>
                    <a:lstStyle/>
                    <a:p>
                      <a:pPr algn="l">
                        <a:buNone/>
                      </a:pPr>
                      <a:r>
                        <a:rPr lang="mn-MN" sz="1400" dirty="0"/>
                        <a:t>Тохиромжтой шийдлийг сонгож, загварчилж, туршиж, сайн дэмжлэг үзүүлнэ.</a:t>
                      </a:r>
                    </a:p>
                  </a:txBody>
                  <a:tcPr marL="58277" marR="58277" marT="29138" marB="29138" anchor="ctr">
                    <a:solidFill>
                      <a:schemeClr val="accent6">
                        <a:lumMod val="20000"/>
                        <a:lumOff val="80000"/>
                      </a:schemeClr>
                    </a:solidFill>
                  </a:tcPr>
                </a:tc>
                <a:tc>
                  <a:txBody>
                    <a:bodyPr/>
                    <a:lstStyle/>
                    <a:p>
                      <a:pPr algn="l">
                        <a:buNone/>
                      </a:pPr>
                      <a:r>
                        <a:rPr lang="mn-MN" sz="1400" dirty="0"/>
                        <a:t>Шийдэл нь бодит хэрэгцээг хангахгүй; турших, ажиллуулах эсвэл дэмжлэг үзүүлэхэд хүндрэлтэй эсвэл зардал өндөртэй байна.</a:t>
                      </a:r>
                    </a:p>
                  </a:txBody>
                  <a:tcPr marL="58277" marR="58277" marT="29138" marB="29138" anchor="ctr">
                    <a:solidFill>
                      <a:schemeClr val="accent2">
                        <a:lumMod val="20000"/>
                        <a:lumOff val="80000"/>
                      </a:schemeClr>
                    </a:solidFill>
                  </a:tcPr>
                </a:tc>
                <a:extLst>
                  <a:ext uri="{0D108BD9-81ED-4DB2-BD59-A6C34878D82A}">
                    <a16:rowId xmlns:a16="http://schemas.microsoft.com/office/drawing/2014/main" val="542324225"/>
                  </a:ext>
                </a:extLst>
              </a:tr>
            </a:tbl>
          </a:graphicData>
        </a:graphic>
      </p:graphicFrame>
    </p:spTree>
    <p:extLst>
      <p:ext uri="{BB962C8B-B14F-4D97-AF65-F5344CB8AC3E}">
        <p14:creationId xmlns:p14="http://schemas.microsoft.com/office/powerpoint/2010/main" val="255400755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02CCDA-3090-F3E8-4FB2-E8312AE4B701}"/>
              </a:ext>
            </a:extLst>
          </p:cNvPr>
          <p:cNvSpPr>
            <a:spLocks noGrp="1"/>
          </p:cNvSpPr>
          <p:nvPr>
            <p:ph type="title"/>
          </p:nvPr>
        </p:nvSpPr>
        <p:spPr/>
        <p:txBody>
          <a:bodyPr/>
          <a:lstStyle/>
          <a:p>
            <a:endParaRPr lang="en-US"/>
          </a:p>
        </p:txBody>
      </p:sp>
      <p:sp>
        <p:nvSpPr>
          <p:cNvPr id="3" name="Slide Number Placeholder 2">
            <a:extLst>
              <a:ext uri="{FF2B5EF4-FFF2-40B4-BE49-F238E27FC236}">
                <a16:creationId xmlns:a16="http://schemas.microsoft.com/office/drawing/2014/main" id="{75ED6712-7091-6EAB-4513-D63669A78F27}"/>
              </a:ext>
            </a:extLst>
          </p:cNvPr>
          <p:cNvSpPr>
            <a:spLocks noGrp="1"/>
          </p:cNvSpPr>
          <p:nvPr>
            <p:ph type="sldNum" idx="12"/>
          </p:nvPr>
        </p:nvSpPr>
        <p:spPr/>
        <p:txBody>
          <a:bodyPr/>
          <a:lstStyle/>
          <a:p>
            <a:fld id="{611322DE-3F9E-4261-BC4C-C8DBA52F4786}" type="slidenum">
              <a:rPr lang="en-US" smtClean="0"/>
              <a:t>33</a:t>
            </a:fld>
            <a:endParaRPr lang="en-US"/>
          </a:p>
        </p:txBody>
      </p:sp>
      <p:pic>
        <p:nvPicPr>
          <p:cNvPr id="4" name="Picture 2">
            <a:extLst>
              <a:ext uri="{FF2B5EF4-FFF2-40B4-BE49-F238E27FC236}">
                <a16:creationId xmlns:a16="http://schemas.microsoft.com/office/drawing/2014/main" id="{32D4A715-FE65-E5EF-D11E-3759296AE452}"/>
              </a:ext>
            </a:extLst>
          </p:cNvPr>
          <p:cNvPicPr>
            <a:picLocks noChangeAspect="1"/>
          </p:cNvPicPr>
          <p:nvPr/>
        </p:nvPicPr>
        <p:blipFill>
          <a:blip r:embed="rId2"/>
          <a:stretch>
            <a:fillRect/>
          </a:stretch>
        </p:blipFill>
        <p:spPr>
          <a:xfrm>
            <a:off x="415600" y="0"/>
            <a:ext cx="11442583" cy="6382816"/>
          </a:xfrm>
          <a:prstGeom prst="rect">
            <a:avLst/>
          </a:prstGeom>
        </p:spPr>
      </p:pic>
      <p:sp>
        <p:nvSpPr>
          <p:cNvPr id="5" name="TextBox 4">
            <a:extLst>
              <a:ext uri="{FF2B5EF4-FFF2-40B4-BE49-F238E27FC236}">
                <a16:creationId xmlns:a16="http://schemas.microsoft.com/office/drawing/2014/main" id="{1DECA0BA-3B01-0243-BDE3-D2EFF0A81A40}"/>
              </a:ext>
            </a:extLst>
          </p:cNvPr>
          <p:cNvSpPr txBox="1"/>
          <p:nvPr/>
        </p:nvSpPr>
        <p:spPr>
          <a:xfrm>
            <a:off x="6799098" y="6408731"/>
            <a:ext cx="5059085" cy="307777"/>
          </a:xfrm>
          <a:prstGeom prst="rect">
            <a:avLst/>
          </a:prstGeom>
          <a:noFill/>
        </p:spPr>
        <p:txBody>
          <a:bodyPr wrap="square" rtlCol="0">
            <a:spAutoFit/>
          </a:bodyPr>
          <a:lstStyle/>
          <a:p>
            <a:pPr algn="r"/>
            <a:r>
              <a:rPr lang="en-US" i="1" u="sng" dirty="0">
                <a:solidFill>
                  <a:srgbClr val="0070C0"/>
                </a:solidFill>
              </a:rPr>
              <a:t>Source: </a:t>
            </a:r>
            <a:r>
              <a:rPr lang="en-US" altLang="en-US" u="sng" dirty="0">
                <a:solidFill>
                  <a:srgbClr val="0070C0"/>
                </a:solidFill>
              </a:rPr>
              <a:t>Business professional</a:t>
            </a:r>
            <a:r>
              <a:rPr lang="en-US" altLang="en-US" i="1" u="sng" dirty="0">
                <a:solidFill>
                  <a:srgbClr val="0070C0"/>
                </a:solidFill>
              </a:rPr>
              <a:t>, </a:t>
            </a:r>
            <a:r>
              <a:rPr lang="en-US" altLang="en-US" u="sng" dirty="0">
                <a:solidFill>
                  <a:srgbClr val="0070C0"/>
                </a:solidFill>
              </a:rPr>
              <a:t>AI generated image</a:t>
            </a:r>
            <a:endParaRPr lang="en-US" i="1" u="sng" dirty="0">
              <a:solidFill>
                <a:srgbClr val="0070C0"/>
              </a:solidFill>
            </a:endParaRPr>
          </a:p>
        </p:txBody>
      </p:sp>
    </p:spTree>
    <p:extLst>
      <p:ext uri="{BB962C8B-B14F-4D97-AF65-F5344CB8AC3E}">
        <p14:creationId xmlns:p14="http://schemas.microsoft.com/office/powerpoint/2010/main" val="428198417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a:extLst>
              <a:ext uri="{FF2B5EF4-FFF2-40B4-BE49-F238E27FC236}">
                <a16:creationId xmlns:a16="http://schemas.microsoft.com/office/drawing/2014/main" id="{F1B2BA0E-564D-46EF-2E0E-323FDA9B2A11}"/>
              </a:ext>
            </a:extLst>
          </p:cNvPr>
          <p:cNvSpPr>
            <a:spLocks noGrp="1"/>
          </p:cNvSpPr>
          <p:nvPr>
            <p:ph type="body" idx="1"/>
          </p:nvPr>
        </p:nvSpPr>
        <p:spPr>
          <a:xfrm>
            <a:off x="58312" y="877691"/>
            <a:ext cx="11650132" cy="5478659"/>
          </a:xfrm>
        </p:spPr>
        <p:txBody>
          <a:bodyPr>
            <a:normAutofit/>
          </a:bodyPr>
          <a:lstStyle/>
          <a:p>
            <a:r>
              <a:rPr lang="mn-MN" sz="2000" dirty="0"/>
              <a:t>Үүсэл ба хөгжил: Мэдээллийн технологийн (МТ) хөрөнгө оруулалт нь бизнесийн бодит үр ашгийг өгөхгүй байсан, мөн аутсорсинг хийх үед бизнес болон хөгжүүлэлтийн багийн хооронд харилцааны ангал үүссэн зэрэг нь БШ-ны салбар бие даан хөгжих гол шалтгаан болжээ</a:t>
            </a:r>
          </a:p>
          <a:p>
            <a:r>
              <a:rPr lang="mn-MN" sz="2000" dirty="0"/>
              <a:t>Холитик (цогц) хандлага ба </a:t>
            </a:r>
            <a:r>
              <a:rPr lang="en-US" sz="2000" dirty="0"/>
              <a:t>POPIT </a:t>
            </a:r>
            <a:r>
              <a:rPr lang="mn-MN" sz="2000" dirty="0"/>
              <a:t>загвар: Бизнесийн асуудлыг шийдвэрлэхдээ зөвхөн технологийг бус, Процесс, Хүмүүс, Байгууллага, Мэдээлэл ба Технологийг (</a:t>
            </a:r>
            <a:r>
              <a:rPr lang="en-US" sz="2000" dirty="0"/>
              <a:t>POPIT) </a:t>
            </a:r>
            <a:r>
              <a:rPr lang="mn-MN" sz="2000" dirty="0"/>
              <a:t>харилцан хамаарал дунд нь цогцоор нь авч үзэх нь амжилтын үндэс гэдгийг онцолсон</a:t>
            </a:r>
          </a:p>
          <a:p>
            <a:r>
              <a:rPr lang="mn-MN" sz="2000" dirty="0"/>
              <a:t>Шинжээчийн үүрэг хариуцлага: Бизнесийн шинжээч нь асуудлын шинж тэмдэгтэй бус, харин үндсэн шалтгаантай (</a:t>
            </a:r>
            <a:r>
              <a:rPr lang="en-US" sz="2000" dirty="0"/>
              <a:t>root causes) </a:t>
            </a:r>
            <a:r>
              <a:rPr lang="mn-MN" sz="2000" dirty="0"/>
              <a:t>ажиллаж, боломжит бүх хувилбаруудыг үнэлэн, байгууллагын стратегийн зорилтод нийцсэн шийдлийг санал болгох үүрэгтэй</a:t>
            </a:r>
          </a:p>
          <a:p>
            <a:r>
              <a:rPr lang="mn-MN" sz="2000" dirty="0"/>
              <a:t>Бизнесийн шинжилгээний төлөвшлийн загвар (</a:t>
            </a:r>
            <a:r>
              <a:rPr lang="en-US" sz="2000" dirty="0"/>
              <a:t>BAMM): </a:t>
            </a:r>
            <a:r>
              <a:rPr lang="mn-MN" sz="2000" dirty="0"/>
              <a:t>Байгууллага дахь БШ-ны чиг үүрэг нь анхдагч түвшин буюу МТ системийг сайжруулахаас эхлээд, процессыг оновчлох, улмаар стратегийн түвшинд бизнесийн үнэ цэнийг нэмэгдүүлэх хүртэл гурван үе шаттайгаар төлөвшдөг</a:t>
            </a:r>
          </a:p>
          <a:p>
            <a:r>
              <a:rPr lang="en-US" sz="2000" dirty="0"/>
              <a:t>BACCM™ (</a:t>
            </a:r>
            <a:r>
              <a:rPr lang="mn-MN" sz="2000" dirty="0"/>
              <a:t>Бизнес шинжилгээний үндсэн ойлголтын загвар) нь бизнес шинжилгээний мөн чанарыг тодорхойлдог зургаан цөм ойлголтын харилцан хамаарлыг харуулдаг.</a:t>
            </a:r>
          </a:p>
        </p:txBody>
      </p:sp>
      <p:sp>
        <p:nvSpPr>
          <p:cNvPr id="3" name="Slide Number Placeholder 2">
            <a:extLst>
              <a:ext uri="{FF2B5EF4-FFF2-40B4-BE49-F238E27FC236}">
                <a16:creationId xmlns:a16="http://schemas.microsoft.com/office/drawing/2014/main" id="{E18FE8E9-28C4-FB37-4639-3E63FF8A36CC}"/>
              </a:ext>
            </a:extLst>
          </p:cNvPr>
          <p:cNvSpPr>
            <a:spLocks noGrp="1"/>
          </p:cNvSpPr>
          <p:nvPr>
            <p:ph type="sldNum" idx="12"/>
          </p:nvPr>
        </p:nvSpPr>
        <p:spPr/>
        <p:txBody>
          <a:bodyPr/>
          <a:lstStyle/>
          <a:p>
            <a:fld id="{611322DE-3F9E-4261-BC4C-C8DBA52F4786}" type="slidenum">
              <a:rPr lang="en-US" smtClean="0"/>
              <a:t>34</a:t>
            </a:fld>
            <a:endParaRPr lang="en-US"/>
          </a:p>
        </p:txBody>
      </p:sp>
      <p:sp>
        <p:nvSpPr>
          <p:cNvPr id="4" name="Title 3">
            <a:extLst>
              <a:ext uri="{FF2B5EF4-FFF2-40B4-BE49-F238E27FC236}">
                <a16:creationId xmlns:a16="http://schemas.microsoft.com/office/drawing/2014/main" id="{6F4E08D3-C3E9-FE0E-EFEC-F5F0A77CDE03}"/>
              </a:ext>
            </a:extLst>
          </p:cNvPr>
          <p:cNvSpPr>
            <a:spLocks noGrp="1"/>
          </p:cNvSpPr>
          <p:nvPr>
            <p:ph type="title"/>
          </p:nvPr>
        </p:nvSpPr>
        <p:spPr>
          <a:xfrm>
            <a:off x="838199" y="185738"/>
            <a:ext cx="10870246" cy="414120"/>
          </a:xfrm>
        </p:spPr>
        <p:txBody>
          <a:bodyPr/>
          <a:lstStyle/>
          <a:p>
            <a:r>
              <a:rPr lang="mn-MN" dirty="0"/>
              <a:t>Хичээлийн дүгнэлт</a:t>
            </a:r>
            <a:endParaRPr lang="en-US" dirty="0"/>
          </a:p>
        </p:txBody>
      </p:sp>
    </p:spTree>
    <p:extLst>
      <p:ext uri="{BB962C8B-B14F-4D97-AF65-F5344CB8AC3E}">
        <p14:creationId xmlns:p14="http://schemas.microsoft.com/office/powerpoint/2010/main" val="142340776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E10DF9-7341-3C3C-0563-BF3257270476}"/>
            </a:ext>
          </a:extLst>
        </p:cNvPr>
        <p:cNvGrpSpPr/>
        <p:nvPr/>
      </p:nvGrpSpPr>
      <p:grpSpPr>
        <a:xfrm>
          <a:off x="0" y="0"/>
          <a:ext cx="0" cy="0"/>
          <a:chOff x="0" y="0"/>
          <a:chExt cx="0" cy="0"/>
        </a:xfrm>
      </p:grpSpPr>
      <p:sp>
        <p:nvSpPr>
          <p:cNvPr id="5" name="Text Placeholder 4">
            <a:extLst>
              <a:ext uri="{FF2B5EF4-FFF2-40B4-BE49-F238E27FC236}">
                <a16:creationId xmlns:a16="http://schemas.microsoft.com/office/drawing/2014/main" id="{04DA027A-F27B-740B-E8AD-372961A46D0F}"/>
              </a:ext>
            </a:extLst>
          </p:cNvPr>
          <p:cNvSpPr>
            <a:spLocks noGrp="1"/>
          </p:cNvSpPr>
          <p:nvPr>
            <p:ph type="body" idx="1"/>
          </p:nvPr>
        </p:nvSpPr>
        <p:spPr>
          <a:xfrm>
            <a:off x="177801" y="1216908"/>
            <a:ext cx="11530644" cy="4960055"/>
          </a:xfrm>
        </p:spPr>
        <p:txBody>
          <a:bodyPr>
            <a:normAutofit/>
          </a:bodyPr>
          <a:lstStyle/>
          <a:p>
            <a:pPr marL="0" lvl="0" indent="0" eaLnBrk="0" fontAlgn="base" hangingPunct="0">
              <a:lnSpc>
                <a:spcPct val="100000"/>
              </a:lnSpc>
              <a:spcBef>
                <a:spcPct val="0"/>
              </a:spcBef>
              <a:spcAft>
                <a:spcPct val="0"/>
              </a:spcAft>
              <a:buClrTx/>
              <a:buSzTx/>
              <a:buFontTx/>
              <a:buAutoNum type="arabicPeriod"/>
            </a:pPr>
            <a:r>
              <a:rPr lang="en-US" altLang="en-US" sz="2000" b="1" dirty="0">
                <a:solidFill>
                  <a:srgbClr val="303030"/>
                </a:solidFill>
                <a:latin typeface="+mn-lt"/>
              </a:rPr>
              <a:t>Business Analysis Techniques: 99 essential tools for success</a:t>
            </a:r>
            <a:r>
              <a:rPr lang="en-US" altLang="en-US" sz="2000" dirty="0">
                <a:solidFill>
                  <a:srgbClr val="303030"/>
                </a:solidFill>
                <a:latin typeface="+mn-lt"/>
              </a:rPr>
              <a:t> (James Cadle, Debra Paul and Paul Turner): </a:t>
            </a:r>
            <a:r>
              <a:rPr lang="en-US" altLang="en-US" sz="2000" dirty="0" err="1">
                <a:solidFill>
                  <a:srgbClr val="303030"/>
                </a:solidFill>
                <a:latin typeface="+mn-lt"/>
              </a:rPr>
              <a:t>Бизнесийн</a:t>
            </a:r>
            <a:r>
              <a:rPr lang="en-US" altLang="en-US" sz="2000" dirty="0">
                <a:solidFill>
                  <a:srgbClr val="303030"/>
                </a:solidFill>
                <a:latin typeface="+mn-lt"/>
              </a:rPr>
              <a:t> </a:t>
            </a:r>
            <a:r>
              <a:rPr lang="en-US" altLang="en-US" sz="2000" dirty="0" err="1">
                <a:solidFill>
                  <a:srgbClr val="303030"/>
                </a:solidFill>
                <a:latin typeface="+mn-lt"/>
              </a:rPr>
              <a:t>шинжилгээний</a:t>
            </a:r>
            <a:r>
              <a:rPr lang="en-US" altLang="en-US" sz="2000" dirty="0">
                <a:solidFill>
                  <a:srgbClr val="303030"/>
                </a:solidFill>
                <a:latin typeface="+mn-lt"/>
              </a:rPr>
              <a:t> </a:t>
            </a:r>
            <a:r>
              <a:rPr lang="en-US" altLang="en-US" sz="2000" dirty="0" err="1">
                <a:solidFill>
                  <a:srgbClr val="303030"/>
                </a:solidFill>
                <a:latin typeface="+mn-lt"/>
              </a:rPr>
              <a:t>явцад</a:t>
            </a:r>
            <a:r>
              <a:rPr lang="en-US" altLang="en-US" sz="2000" dirty="0">
                <a:solidFill>
                  <a:srgbClr val="303030"/>
                </a:solidFill>
                <a:latin typeface="+mn-lt"/>
              </a:rPr>
              <a:t> </a:t>
            </a:r>
            <a:r>
              <a:rPr lang="en-US" altLang="en-US" sz="2000" dirty="0" err="1">
                <a:solidFill>
                  <a:srgbClr val="303030"/>
                </a:solidFill>
                <a:latin typeface="+mn-lt"/>
              </a:rPr>
              <a:t>ашиглагддаг</a:t>
            </a:r>
            <a:r>
              <a:rPr lang="en-US" altLang="en-US" sz="2000" dirty="0">
                <a:solidFill>
                  <a:srgbClr val="303030"/>
                </a:solidFill>
                <a:latin typeface="+mn-lt"/>
              </a:rPr>
              <a:t> 99 </a:t>
            </a:r>
            <a:r>
              <a:rPr lang="en-US" altLang="en-US" sz="2000" dirty="0" err="1">
                <a:solidFill>
                  <a:srgbClr val="303030"/>
                </a:solidFill>
                <a:latin typeface="+mn-lt"/>
              </a:rPr>
              <a:t>чухал</a:t>
            </a:r>
            <a:r>
              <a:rPr lang="en-US" altLang="en-US" sz="2000" dirty="0">
                <a:solidFill>
                  <a:srgbClr val="303030"/>
                </a:solidFill>
                <a:latin typeface="+mn-lt"/>
              </a:rPr>
              <a:t> </a:t>
            </a:r>
            <a:r>
              <a:rPr lang="en-US" altLang="en-US" sz="2000" dirty="0" err="1">
                <a:solidFill>
                  <a:srgbClr val="303030"/>
                </a:solidFill>
                <a:latin typeface="+mn-lt"/>
              </a:rPr>
              <a:t>арга</a:t>
            </a:r>
            <a:r>
              <a:rPr lang="en-US" altLang="en-US" sz="2000" dirty="0">
                <a:solidFill>
                  <a:srgbClr val="303030"/>
                </a:solidFill>
                <a:latin typeface="+mn-lt"/>
              </a:rPr>
              <a:t> </a:t>
            </a:r>
            <a:r>
              <a:rPr lang="en-US" altLang="en-US" sz="2000" dirty="0" err="1">
                <a:solidFill>
                  <a:srgbClr val="303030"/>
                </a:solidFill>
                <a:latin typeface="+mn-lt"/>
              </a:rPr>
              <a:t>хэрэгсэл</a:t>
            </a:r>
            <a:r>
              <a:rPr lang="en-US" altLang="en-US" sz="2000" dirty="0">
                <a:solidFill>
                  <a:srgbClr val="303030"/>
                </a:solidFill>
                <a:latin typeface="+mn-lt"/>
              </a:rPr>
              <a:t>, </a:t>
            </a:r>
            <a:r>
              <a:rPr lang="en-US" altLang="en-US" sz="2000" dirty="0" err="1">
                <a:solidFill>
                  <a:srgbClr val="303030"/>
                </a:solidFill>
                <a:latin typeface="+mn-lt"/>
              </a:rPr>
              <a:t>техникийг</a:t>
            </a:r>
            <a:r>
              <a:rPr lang="en-US" altLang="en-US" sz="2000" dirty="0">
                <a:solidFill>
                  <a:srgbClr val="303030"/>
                </a:solidFill>
                <a:latin typeface="+mn-lt"/>
              </a:rPr>
              <a:t> </a:t>
            </a:r>
            <a:r>
              <a:rPr lang="en-US" altLang="en-US" sz="2000" dirty="0" err="1">
                <a:solidFill>
                  <a:srgbClr val="303030"/>
                </a:solidFill>
                <a:latin typeface="+mn-lt"/>
              </a:rPr>
              <a:t>дэлгэрэнгүй</a:t>
            </a:r>
            <a:r>
              <a:rPr lang="en-US" altLang="en-US" sz="2000" dirty="0">
                <a:solidFill>
                  <a:srgbClr val="303030"/>
                </a:solidFill>
                <a:latin typeface="+mn-lt"/>
              </a:rPr>
              <a:t> </a:t>
            </a:r>
            <a:r>
              <a:rPr lang="en-US" altLang="en-US" sz="2000" dirty="0" err="1">
                <a:solidFill>
                  <a:srgbClr val="303030"/>
                </a:solidFill>
                <a:latin typeface="+mn-lt"/>
              </a:rPr>
              <a:t>тайлбарласан</a:t>
            </a:r>
            <a:r>
              <a:rPr lang="en-US" altLang="en-US" sz="2000" dirty="0">
                <a:solidFill>
                  <a:srgbClr val="303030"/>
                </a:solidFill>
                <a:latin typeface="+mn-lt"/>
              </a:rPr>
              <a:t> </a:t>
            </a:r>
            <a:r>
              <a:rPr lang="en-US" altLang="en-US" sz="2000" dirty="0" err="1">
                <a:solidFill>
                  <a:srgbClr val="303030"/>
                </a:solidFill>
                <a:latin typeface="+mn-lt"/>
              </a:rPr>
              <a:t>практик</a:t>
            </a:r>
            <a:r>
              <a:rPr lang="en-US" altLang="en-US" sz="2000" dirty="0">
                <a:solidFill>
                  <a:srgbClr val="303030"/>
                </a:solidFill>
                <a:latin typeface="+mn-lt"/>
              </a:rPr>
              <a:t> </a:t>
            </a:r>
            <a:r>
              <a:rPr lang="en-US" altLang="en-US" sz="2000" dirty="0" err="1">
                <a:solidFill>
                  <a:srgbClr val="303030"/>
                </a:solidFill>
                <a:latin typeface="+mn-lt"/>
              </a:rPr>
              <a:t>гарын</a:t>
            </a:r>
            <a:r>
              <a:rPr lang="en-US" altLang="en-US" sz="2000" dirty="0">
                <a:solidFill>
                  <a:srgbClr val="303030"/>
                </a:solidFill>
                <a:latin typeface="+mn-lt"/>
              </a:rPr>
              <a:t> </a:t>
            </a:r>
            <a:r>
              <a:rPr lang="en-US" altLang="en-US" sz="2000" dirty="0" err="1">
                <a:solidFill>
                  <a:srgbClr val="303030"/>
                </a:solidFill>
                <a:latin typeface="+mn-lt"/>
              </a:rPr>
              <a:t>авлага</a:t>
            </a:r>
            <a:r>
              <a:rPr lang="en-US" altLang="en-US" sz="2000" dirty="0">
                <a:solidFill>
                  <a:srgbClr val="303030"/>
                </a:solidFill>
                <a:latin typeface="+mn-lt"/>
              </a:rPr>
              <a:t> </a:t>
            </a:r>
            <a:r>
              <a:rPr lang="en-US" altLang="en-US" sz="2000" dirty="0" err="1">
                <a:solidFill>
                  <a:srgbClr val="303030"/>
                </a:solidFill>
                <a:latin typeface="+mn-lt"/>
              </a:rPr>
              <a:t>юм</a:t>
            </a:r>
            <a:r>
              <a:rPr lang="en-US" altLang="en-US" sz="2000" dirty="0">
                <a:solidFill>
                  <a:srgbClr val="303030"/>
                </a:solidFill>
                <a:latin typeface="+mn-lt"/>
              </a:rPr>
              <a:t>.</a:t>
            </a:r>
          </a:p>
          <a:p>
            <a:pPr marL="0" lvl="0" indent="0" eaLnBrk="0" fontAlgn="base" hangingPunct="0">
              <a:lnSpc>
                <a:spcPct val="100000"/>
              </a:lnSpc>
              <a:spcBef>
                <a:spcPct val="0"/>
              </a:spcBef>
              <a:spcAft>
                <a:spcPct val="0"/>
              </a:spcAft>
              <a:buClrTx/>
              <a:buSzTx/>
              <a:buFontTx/>
              <a:buAutoNum type="arabicPeriod" startAt="2"/>
            </a:pPr>
            <a:r>
              <a:rPr lang="en-US" altLang="en-US" sz="2000" b="1" dirty="0">
                <a:solidFill>
                  <a:srgbClr val="303030"/>
                </a:solidFill>
                <a:latin typeface="+mn-lt"/>
              </a:rPr>
              <a:t>Business Analysis Body of Knowledge (BABOK Guide)</a:t>
            </a:r>
            <a:r>
              <a:rPr lang="en-US" altLang="en-US" sz="2000" dirty="0">
                <a:solidFill>
                  <a:srgbClr val="303030"/>
                </a:solidFill>
                <a:latin typeface="+mn-lt"/>
              </a:rPr>
              <a:t> (IIBA): </a:t>
            </a:r>
            <a:r>
              <a:rPr lang="en-US" altLang="en-US" sz="2000" dirty="0" err="1">
                <a:solidFill>
                  <a:srgbClr val="303030"/>
                </a:solidFill>
                <a:latin typeface="+mn-lt"/>
              </a:rPr>
              <a:t>Олон</a:t>
            </a:r>
            <a:r>
              <a:rPr lang="en-US" altLang="en-US" sz="2000" dirty="0">
                <a:solidFill>
                  <a:srgbClr val="303030"/>
                </a:solidFill>
                <a:latin typeface="+mn-lt"/>
              </a:rPr>
              <a:t> </a:t>
            </a:r>
            <a:r>
              <a:rPr lang="en-US" altLang="en-US" sz="2000" dirty="0" err="1">
                <a:solidFill>
                  <a:srgbClr val="303030"/>
                </a:solidFill>
                <a:latin typeface="+mn-lt"/>
              </a:rPr>
              <a:t>улсын</a:t>
            </a:r>
            <a:r>
              <a:rPr lang="en-US" altLang="en-US" sz="2000" dirty="0">
                <a:solidFill>
                  <a:srgbClr val="303030"/>
                </a:solidFill>
                <a:latin typeface="+mn-lt"/>
              </a:rPr>
              <a:t> </a:t>
            </a:r>
            <a:r>
              <a:rPr lang="en-US" altLang="en-US" sz="2000" dirty="0" err="1">
                <a:solidFill>
                  <a:srgbClr val="303030"/>
                </a:solidFill>
                <a:latin typeface="+mn-lt"/>
              </a:rPr>
              <a:t>бизнесийн</a:t>
            </a:r>
            <a:r>
              <a:rPr lang="en-US" altLang="en-US" sz="2000" dirty="0">
                <a:solidFill>
                  <a:srgbClr val="303030"/>
                </a:solidFill>
                <a:latin typeface="+mn-lt"/>
              </a:rPr>
              <a:t> </a:t>
            </a:r>
            <a:r>
              <a:rPr lang="en-US" altLang="en-US" sz="2000" dirty="0" err="1">
                <a:solidFill>
                  <a:srgbClr val="303030"/>
                </a:solidFill>
                <a:latin typeface="+mn-lt"/>
              </a:rPr>
              <a:t>шинжилгээний</a:t>
            </a:r>
            <a:r>
              <a:rPr lang="en-US" altLang="en-US" sz="2000" dirty="0">
                <a:solidFill>
                  <a:srgbClr val="303030"/>
                </a:solidFill>
                <a:latin typeface="+mn-lt"/>
              </a:rPr>
              <a:t> </a:t>
            </a:r>
            <a:r>
              <a:rPr lang="en-US" altLang="en-US" sz="2000" dirty="0" err="1">
                <a:solidFill>
                  <a:srgbClr val="303030"/>
                </a:solidFill>
                <a:latin typeface="+mn-lt"/>
              </a:rPr>
              <a:t>хүрээлэнгээс</a:t>
            </a:r>
            <a:r>
              <a:rPr lang="en-US" altLang="en-US" sz="2000" dirty="0">
                <a:solidFill>
                  <a:srgbClr val="303030"/>
                </a:solidFill>
                <a:latin typeface="+mn-lt"/>
              </a:rPr>
              <a:t> </a:t>
            </a:r>
            <a:r>
              <a:rPr lang="en-US" altLang="en-US" sz="2000" dirty="0" err="1">
                <a:solidFill>
                  <a:srgbClr val="303030"/>
                </a:solidFill>
                <a:latin typeface="+mn-lt"/>
              </a:rPr>
              <a:t>гаргасан</a:t>
            </a:r>
            <a:r>
              <a:rPr lang="en-US" altLang="en-US" sz="2000" dirty="0">
                <a:solidFill>
                  <a:srgbClr val="303030"/>
                </a:solidFill>
                <a:latin typeface="+mn-lt"/>
              </a:rPr>
              <a:t>, </a:t>
            </a:r>
            <a:r>
              <a:rPr lang="en-US" altLang="en-US" sz="2000" dirty="0" err="1">
                <a:solidFill>
                  <a:srgbClr val="303030"/>
                </a:solidFill>
                <a:latin typeface="+mn-lt"/>
              </a:rPr>
              <a:t>энэ</a:t>
            </a:r>
            <a:r>
              <a:rPr lang="en-US" altLang="en-US" sz="2000" dirty="0">
                <a:solidFill>
                  <a:srgbClr val="303030"/>
                </a:solidFill>
                <a:latin typeface="+mn-lt"/>
              </a:rPr>
              <a:t> </a:t>
            </a:r>
            <a:r>
              <a:rPr lang="en-US" altLang="en-US" sz="2000" dirty="0" err="1">
                <a:solidFill>
                  <a:srgbClr val="303030"/>
                </a:solidFill>
                <a:latin typeface="+mn-lt"/>
              </a:rPr>
              <a:t>салбарын</a:t>
            </a:r>
            <a:r>
              <a:rPr lang="en-US" altLang="en-US" sz="2000" dirty="0">
                <a:solidFill>
                  <a:srgbClr val="303030"/>
                </a:solidFill>
                <a:latin typeface="+mn-lt"/>
              </a:rPr>
              <a:t> </a:t>
            </a:r>
            <a:r>
              <a:rPr lang="en-US" altLang="en-US" sz="2000" dirty="0" err="1">
                <a:solidFill>
                  <a:srgbClr val="303030"/>
                </a:solidFill>
                <a:latin typeface="+mn-lt"/>
              </a:rPr>
              <a:t>мэргэжилтнүүдийн</a:t>
            </a:r>
            <a:r>
              <a:rPr lang="en-US" altLang="en-US" sz="2000" dirty="0">
                <a:solidFill>
                  <a:srgbClr val="303030"/>
                </a:solidFill>
                <a:latin typeface="+mn-lt"/>
              </a:rPr>
              <a:t> </a:t>
            </a:r>
            <a:r>
              <a:rPr lang="en-US" altLang="en-US" sz="2000" dirty="0" err="1">
                <a:solidFill>
                  <a:srgbClr val="303030"/>
                </a:solidFill>
                <a:latin typeface="+mn-lt"/>
              </a:rPr>
              <a:t>мөрдөх</a:t>
            </a:r>
            <a:r>
              <a:rPr lang="en-US" altLang="en-US" sz="2000" dirty="0">
                <a:solidFill>
                  <a:srgbClr val="303030"/>
                </a:solidFill>
                <a:latin typeface="+mn-lt"/>
              </a:rPr>
              <a:t> </a:t>
            </a:r>
            <a:r>
              <a:rPr lang="en-US" altLang="en-US" sz="2000" dirty="0" err="1">
                <a:solidFill>
                  <a:srgbClr val="303030"/>
                </a:solidFill>
                <a:latin typeface="+mn-lt"/>
              </a:rPr>
              <a:t>үндсэн</a:t>
            </a:r>
            <a:r>
              <a:rPr lang="en-US" altLang="en-US" sz="2000" dirty="0">
                <a:solidFill>
                  <a:srgbClr val="303030"/>
                </a:solidFill>
                <a:latin typeface="+mn-lt"/>
              </a:rPr>
              <a:t> </a:t>
            </a:r>
            <a:r>
              <a:rPr lang="en-US" altLang="en-US" sz="2000" dirty="0" err="1">
                <a:solidFill>
                  <a:srgbClr val="303030"/>
                </a:solidFill>
                <a:latin typeface="+mn-lt"/>
              </a:rPr>
              <a:t>стандарт</a:t>
            </a:r>
            <a:r>
              <a:rPr lang="en-US" altLang="en-US" sz="2000" dirty="0">
                <a:solidFill>
                  <a:srgbClr val="303030"/>
                </a:solidFill>
                <a:latin typeface="+mn-lt"/>
              </a:rPr>
              <a:t> </a:t>
            </a:r>
            <a:r>
              <a:rPr lang="en-US" altLang="en-US" sz="2000" dirty="0" err="1">
                <a:solidFill>
                  <a:srgbClr val="303030"/>
                </a:solidFill>
                <a:latin typeface="+mn-lt"/>
              </a:rPr>
              <a:t>болон</a:t>
            </a:r>
            <a:r>
              <a:rPr lang="en-US" altLang="en-US" sz="2000" dirty="0">
                <a:solidFill>
                  <a:srgbClr val="303030"/>
                </a:solidFill>
                <a:latin typeface="+mn-lt"/>
              </a:rPr>
              <a:t> </a:t>
            </a:r>
            <a:r>
              <a:rPr lang="en-US" altLang="en-US" sz="2000" dirty="0" err="1">
                <a:solidFill>
                  <a:srgbClr val="303030"/>
                </a:solidFill>
                <a:latin typeface="+mn-lt"/>
              </a:rPr>
              <a:t>мэдлэгийн</a:t>
            </a:r>
            <a:r>
              <a:rPr lang="en-US" altLang="en-US" sz="2000" dirty="0">
                <a:solidFill>
                  <a:srgbClr val="303030"/>
                </a:solidFill>
                <a:latin typeface="+mn-lt"/>
              </a:rPr>
              <a:t> </a:t>
            </a:r>
            <a:r>
              <a:rPr lang="en-US" altLang="en-US" sz="2000" dirty="0" err="1">
                <a:solidFill>
                  <a:srgbClr val="303030"/>
                </a:solidFill>
                <a:latin typeface="+mn-lt"/>
              </a:rPr>
              <a:t>цогц</a:t>
            </a:r>
            <a:r>
              <a:rPr lang="en-US" altLang="en-US" sz="2000" dirty="0">
                <a:solidFill>
                  <a:srgbClr val="303030"/>
                </a:solidFill>
                <a:latin typeface="+mn-lt"/>
              </a:rPr>
              <a:t> </a:t>
            </a:r>
            <a:r>
              <a:rPr lang="en-US" altLang="en-US" sz="2000" dirty="0" err="1">
                <a:solidFill>
                  <a:srgbClr val="303030"/>
                </a:solidFill>
                <a:latin typeface="+mn-lt"/>
              </a:rPr>
              <a:t>сан</a:t>
            </a:r>
            <a:r>
              <a:rPr lang="en-US" altLang="en-US" sz="2000" dirty="0">
                <a:solidFill>
                  <a:srgbClr val="303030"/>
                </a:solidFill>
                <a:latin typeface="+mn-lt"/>
              </a:rPr>
              <a:t> </a:t>
            </a:r>
            <a:r>
              <a:rPr lang="en-US" altLang="en-US" sz="2000" dirty="0" err="1">
                <a:solidFill>
                  <a:srgbClr val="303030"/>
                </a:solidFill>
                <a:latin typeface="+mn-lt"/>
              </a:rPr>
              <a:t>юм</a:t>
            </a:r>
            <a:r>
              <a:rPr lang="en-US" altLang="en-US" sz="2000" dirty="0">
                <a:solidFill>
                  <a:srgbClr val="303030"/>
                </a:solidFill>
                <a:latin typeface="+mn-lt"/>
              </a:rPr>
              <a:t>.</a:t>
            </a:r>
          </a:p>
          <a:p>
            <a:pPr marL="0" lvl="0" indent="0" eaLnBrk="0" fontAlgn="base" hangingPunct="0">
              <a:lnSpc>
                <a:spcPct val="100000"/>
              </a:lnSpc>
              <a:spcBef>
                <a:spcPct val="0"/>
              </a:spcBef>
              <a:spcAft>
                <a:spcPct val="0"/>
              </a:spcAft>
              <a:buClrTx/>
              <a:buSzTx/>
              <a:buFontTx/>
              <a:buAutoNum type="arabicPeriod" startAt="3"/>
            </a:pPr>
            <a:r>
              <a:rPr lang="en-US" altLang="en-US" sz="2000" b="1" dirty="0">
                <a:solidFill>
                  <a:srgbClr val="303030"/>
                </a:solidFill>
                <a:latin typeface="+mn-lt"/>
              </a:rPr>
              <a:t>Exploring Corporate Strategy</a:t>
            </a:r>
            <a:r>
              <a:rPr lang="en-US" altLang="en-US" sz="2000" dirty="0">
                <a:solidFill>
                  <a:srgbClr val="303030"/>
                </a:solidFill>
                <a:latin typeface="+mn-lt"/>
              </a:rPr>
              <a:t> (G. Johnson, K. Scholes and R. Whittington): </a:t>
            </a:r>
            <a:r>
              <a:rPr lang="en-US" altLang="en-US" sz="2000" dirty="0" err="1">
                <a:solidFill>
                  <a:srgbClr val="303030"/>
                </a:solidFill>
                <a:latin typeface="+mn-lt"/>
              </a:rPr>
              <a:t>Байгууллагын</a:t>
            </a:r>
            <a:r>
              <a:rPr lang="en-US" altLang="en-US" sz="2000" dirty="0">
                <a:solidFill>
                  <a:srgbClr val="303030"/>
                </a:solidFill>
                <a:latin typeface="+mn-lt"/>
              </a:rPr>
              <a:t> </a:t>
            </a:r>
            <a:r>
              <a:rPr lang="en-US" altLang="en-US" sz="2000" dirty="0" err="1">
                <a:solidFill>
                  <a:srgbClr val="303030"/>
                </a:solidFill>
                <a:latin typeface="+mn-lt"/>
              </a:rPr>
              <a:t>стратеги</a:t>
            </a:r>
            <a:r>
              <a:rPr lang="en-US" altLang="en-US" sz="2000" dirty="0">
                <a:solidFill>
                  <a:srgbClr val="303030"/>
                </a:solidFill>
                <a:latin typeface="+mn-lt"/>
              </a:rPr>
              <a:t>, </a:t>
            </a:r>
            <a:r>
              <a:rPr lang="en-US" altLang="en-US" sz="2000" dirty="0" err="1">
                <a:solidFill>
                  <a:srgbClr val="303030"/>
                </a:solidFill>
                <a:latin typeface="+mn-lt"/>
              </a:rPr>
              <a:t>түүнийг</a:t>
            </a:r>
            <a:r>
              <a:rPr lang="en-US" altLang="en-US" sz="2000" dirty="0">
                <a:solidFill>
                  <a:srgbClr val="303030"/>
                </a:solidFill>
                <a:latin typeface="+mn-lt"/>
              </a:rPr>
              <a:t> </a:t>
            </a:r>
            <a:r>
              <a:rPr lang="en-US" altLang="en-US" sz="2000" dirty="0" err="1">
                <a:solidFill>
                  <a:srgbClr val="303030"/>
                </a:solidFill>
                <a:latin typeface="+mn-lt"/>
              </a:rPr>
              <a:t>боловсруулах</a:t>
            </a:r>
            <a:r>
              <a:rPr lang="en-US" altLang="en-US" sz="2000" dirty="0">
                <a:solidFill>
                  <a:srgbClr val="303030"/>
                </a:solidFill>
                <a:latin typeface="+mn-lt"/>
              </a:rPr>
              <a:t> </a:t>
            </a:r>
            <a:r>
              <a:rPr lang="en-US" altLang="en-US" sz="2000" dirty="0" err="1">
                <a:solidFill>
                  <a:srgbClr val="303030"/>
                </a:solidFill>
                <a:latin typeface="+mn-lt"/>
              </a:rPr>
              <a:t>болон</a:t>
            </a:r>
            <a:r>
              <a:rPr lang="en-US" altLang="en-US" sz="2000" dirty="0">
                <a:solidFill>
                  <a:srgbClr val="303030"/>
                </a:solidFill>
                <a:latin typeface="+mn-lt"/>
              </a:rPr>
              <a:t> </a:t>
            </a:r>
            <a:r>
              <a:rPr lang="en-US" altLang="en-US" sz="2000" dirty="0" err="1">
                <a:solidFill>
                  <a:srgbClr val="303030"/>
                </a:solidFill>
                <a:latin typeface="+mn-lt"/>
              </a:rPr>
              <a:t>хэрэгжүүлэх</a:t>
            </a:r>
            <a:r>
              <a:rPr lang="en-US" altLang="en-US" sz="2000" dirty="0">
                <a:solidFill>
                  <a:srgbClr val="303030"/>
                </a:solidFill>
                <a:latin typeface="+mn-lt"/>
              </a:rPr>
              <a:t> </a:t>
            </a:r>
            <a:r>
              <a:rPr lang="en-US" altLang="en-US" sz="2000" dirty="0" err="1">
                <a:solidFill>
                  <a:srgbClr val="303030"/>
                </a:solidFill>
                <a:latin typeface="+mn-lt"/>
              </a:rPr>
              <a:t>арга</a:t>
            </a:r>
            <a:r>
              <a:rPr lang="en-US" altLang="en-US" sz="2000" dirty="0">
                <a:solidFill>
                  <a:srgbClr val="303030"/>
                </a:solidFill>
                <a:latin typeface="+mn-lt"/>
              </a:rPr>
              <a:t> </a:t>
            </a:r>
            <a:r>
              <a:rPr lang="en-US" altLang="en-US" sz="2000" dirty="0" err="1">
                <a:solidFill>
                  <a:srgbClr val="303030"/>
                </a:solidFill>
                <a:latin typeface="+mn-lt"/>
              </a:rPr>
              <a:t>замуудын</a:t>
            </a:r>
            <a:r>
              <a:rPr lang="en-US" altLang="en-US" sz="2000" dirty="0">
                <a:solidFill>
                  <a:srgbClr val="303030"/>
                </a:solidFill>
                <a:latin typeface="+mn-lt"/>
              </a:rPr>
              <a:t> </a:t>
            </a:r>
            <a:r>
              <a:rPr lang="en-US" altLang="en-US" sz="2000" dirty="0" err="1">
                <a:solidFill>
                  <a:srgbClr val="303030"/>
                </a:solidFill>
                <a:latin typeface="+mn-lt"/>
              </a:rPr>
              <a:t>талаарх</a:t>
            </a:r>
            <a:r>
              <a:rPr lang="en-US" altLang="en-US" sz="2000" dirty="0">
                <a:solidFill>
                  <a:srgbClr val="303030"/>
                </a:solidFill>
                <a:latin typeface="+mn-lt"/>
              </a:rPr>
              <a:t> </a:t>
            </a:r>
            <a:r>
              <a:rPr lang="en-US" altLang="en-US" sz="2000" dirty="0" err="1">
                <a:solidFill>
                  <a:srgbClr val="303030"/>
                </a:solidFill>
                <a:latin typeface="+mn-lt"/>
              </a:rPr>
              <a:t>гүнзгийрүүлсэн</a:t>
            </a:r>
            <a:r>
              <a:rPr lang="en-US" altLang="en-US" sz="2000" dirty="0">
                <a:solidFill>
                  <a:srgbClr val="303030"/>
                </a:solidFill>
                <a:latin typeface="+mn-lt"/>
              </a:rPr>
              <a:t> </a:t>
            </a:r>
            <a:r>
              <a:rPr lang="en-US" altLang="en-US" sz="2000" dirty="0" err="1">
                <a:solidFill>
                  <a:srgbClr val="303030"/>
                </a:solidFill>
                <a:latin typeface="+mn-lt"/>
              </a:rPr>
              <a:t>онолын</a:t>
            </a:r>
            <a:r>
              <a:rPr lang="en-US" altLang="en-US" sz="2000" dirty="0">
                <a:solidFill>
                  <a:srgbClr val="303030"/>
                </a:solidFill>
                <a:latin typeface="+mn-lt"/>
              </a:rPr>
              <a:t> </a:t>
            </a:r>
            <a:r>
              <a:rPr lang="en-US" altLang="en-US" sz="2000" dirty="0" err="1">
                <a:solidFill>
                  <a:srgbClr val="303030"/>
                </a:solidFill>
                <a:latin typeface="+mn-lt"/>
              </a:rPr>
              <a:t>болон</a:t>
            </a:r>
            <a:r>
              <a:rPr lang="en-US" altLang="en-US" sz="2000" dirty="0">
                <a:solidFill>
                  <a:srgbClr val="303030"/>
                </a:solidFill>
                <a:latin typeface="+mn-lt"/>
              </a:rPr>
              <a:t> </a:t>
            </a:r>
            <a:r>
              <a:rPr lang="en-US" altLang="en-US" sz="2000" dirty="0" err="1">
                <a:solidFill>
                  <a:srgbClr val="303030"/>
                </a:solidFill>
                <a:latin typeface="+mn-lt"/>
              </a:rPr>
              <a:t>практик</a:t>
            </a:r>
            <a:r>
              <a:rPr lang="en-US" altLang="en-US" sz="2000" dirty="0">
                <a:solidFill>
                  <a:srgbClr val="303030"/>
                </a:solidFill>
                <a:latin typeface="+mn-lt"/>
              </a:rPr>
              <a:t> </a:t>
            </a:r>
            <a:r>
              <a:rPr lang="en-US" altLang="en-US" sz="2000" dirty="0" err="1">
                <a:solidFill>
                  <a:srgbClr val="303030"/>
                </a:solidFill>
                <a:latin typeface="+mn-lt"/>
              </a:rPr>
              <a:t>мэдлэг</a:t>
            </a:r>
            <a:r>
              <a:rPr lang="en-US" altLang="en-US" sz="2000" dirty="0">
                <a:solidFill>
                  <a:srgbClr val="303030"/>
                </a:solidFill>
                <a:latin typeface="+mn-lt"/>
              </a:rPr>
              <a:t> </a:t>
            </a:r>
            <a:r>
              <a:rPr lang="en-US" altLang="en-US" sz="2000" dirty="0" err="1">
                <a:solidFill>
                  <a:srgbClr val="303030"/>
                </a:solidFill>
                <a:latin typeface="+mn-lt"/>
              </a:rPr>
              <a:t>олгоно</a:t>
            </a:r>
            <a:r>
              <a:rPr lang="en-US" altLang="en-US" sz="2000" dirty="0">
                <a:solidFill>
                  <a:srgbClr val="303030"/>
                </a:solidFill>
                <a:latin typeface="+mn-lt"/>
              </a:rPr>
              <a:t>.</a:t>
            </a:r>
          </a:p>
          <a:p>
            <a:pPr marL="0" lvl="0" indent="0" eaLnBrk="0" fontAlgn="base" hangingPunct="0">
              <a:lnSpc>
                <a:spcPct val="100000"/>
              </a:lnSpc>
              <a:spcBef>
                <a:spcPct val="0"/>
              </a:spcBef>
              <a:spcAft>
                <a:spcPct val="0"/>
              </a:spcAft>
              <a:buClrTx/>
              <a:buSzTx/>
              <a:buFontTx/>
              <a:buAutoNum type="arabicPeriod" startAt="4"/>
            </a:pPr>
            <a:r>
              <a:rPr lang="en-US" altLang="en-US" sz="2000" b="1" dirty="0">
                <a:solidFill>
                  <a:srgbClr val="303030"/>
                </a:solidFill>
                <a:latin typeface="+mn-lt"/>
              </a:rPr>
              <a:t>Mastering the Requirements Process</a:t>
            </a:r>
            <a:r>
              <a:rPr lang="en-US" altLang="en-US" sz="2000" dirty="0">
                <a:solidFill>
                  <a:srgbClr val="303030"/>
                </a:solidFill>
                <a:latin typeface="+mn-lt"/>
              </a:rPr>
              <a:t> (S. Robertson and J. Robertson): </a:t>
            </a:r>
            <a:r>
              <a:rPr lang="en-US" altLang="en-US" sz="2000" dirty="0" err="1">
                <a:solidFill>
                  <a:srgbClr val="303030"/>
                </a:solidFill>
                <a:latin typeface="+mn-lt"/>
              </a:rPr>
              <a:t>Системийн</a:t>
            </a:r>
            <a:r>
              <a:rPr lang="en-US" altLang="en-US" sz="2000" dirty="0">
                <a:solidFill>
                  <a:srgbClr val="303030"/>
                </a:solidFill>
                <a:latin typeface="+mn-lt"/>
              </a:rPr>
              <a:t> </a:t>
            </a:r>
            <a:r>
              <a:rPr lang="en-US" altLang="en-US" sz="2000" dirty="0" err="1">
                <a:solidFill>
                  <a:srgbClr val="303030"/>
                </a:solidFill>
                <a:latin typeface="+mn-lt"/>
              </a:rPr>
              <a:t>шаардлагыг</a:t>
            </a:r>
            <a:r>
              <a:rPr lang="en-US" altLang="en-US" sz="2000" dirty="0">
                <a:solidFill>
                  <a:srgbClr val="303030"/>
                </a:solidFill>
                <a:latin typeface="+mn-lt"/>
              </a:rPr>
              <a:t> </a:t>
            </a:r>
            <a:r>
              <a:rPr lang="en-US" altLang="en-US" sz="2000" dirty="0" err="1">
                <a:solidFill>
                  <a:srgbClr val="303030"/>
                </a:solidFill>
                <a:latin typeface="+mn-lt"/>
              </a:rPr>
              <a:t>зөв</a:t>
            </a:r>
            <a:r>
              <a:rPr lang="en-US" altLang="en-US" sz="2000" dirty="0">
                <a:solidFill>
                  <a:srgbClr val="303030"/>
                </a:solidFill>
                <a:latin typeface="+mn-lt"/>
              </a:rPr>
              <a:t> </a:t>
            </a:r>
            <a:r>
              <a:rPr lang="en-US" altLang="en-US" sz="2000" dirty="0" err="1">
                <a:solidFill>
                  <a:srgbClr val="303030"/>
                </a:solidFill>
                <a:latin typeface="+mn-lt"/>
              </a:rPr>
              <a:t>тодорхойлох</a:t>
            </a:r>
            <a:r>
              <a:rPr lang="en-US" altLang="en-US" sz="2000" dirty="0">
                <a:solidFill>
                  <a:srgbClr val="303030"/>
                </a:solidFill>
                <a:latin typeface="+mn-lt"/>
              </a:rPr>
              <a:t>, </a:t>
            </a:r>
            <a:r>
              <a:rPr lang="en-US" altLang="en-US" sz="2000" dirty="0" err="1">
                <a:solidFill>
                  <a:srgbClr val="303030"/>
                </a:solidFill>
                <a:latin typeface="+mn-lt"/>
              </a:rPr>
              <a:t>боловсруулах</a:t>
            </a:r>
            <a:r>
              <a:rPr lang="en-US" altLang="en-US" sz="2000" dirty="0">
                <a:solidFill>
                  <a:srgbClr val="303030"/>
                </a:solidFill>
                <a:latin typeface="+mn-lt"/>
              </a:rPr>
              <a:t> </a:t>
            </a:r>
            <a:r>
              <a:rPr lang="en-US" altLang="en-US" sz="2000" dirty="0" err="1">
                <a:solidFill>
                  <a:srgbClr val="303030"/>
                </a:solidFill>
                <a:latin typeface="+mn-lt"/>
              </a:rPr>
              <a:t>үйл</a:t>
            </a:r>
            <a:r>
              <a:rPr lang="en-US" altLang="en-US" sz="2000" dirty="0">
                <a:solidFill>
                  <a:srgbClr val="303030"/>
                </a:solidFill>
                <a:latin typeface="+mn-lt"/>
              </a:rPr>
              <a:t> </a:t>
            </a:r>
            <a:r>
              <a:rPr lang="en-US" altLang="en-US" sz="2000" dirty="0" err="1">
                <a:solidFill>
                  <a:srgbClr val="303030"/>
                </a:solidFill>
                <a:latin typeface="+mn-lt"/>
              </a:rPr>
              <a:t>явцыг</a:t>
            </a:r>
            <a:r>
              <a:rPr lang="en-US" altLang="en-US" sz="2000" dirty="0">
                <a:solidFill>
                  <a:srgbClr val="303030"/>
                </a:solidFill>
                <a:latin typeface="+mn-lt"/>
              </a:rPr>
              <a:t> </a:t>
            </a:r>
            <a:r>
              <a:rPr lang="en-US" altLang="en-US" sz="2000" dirty="0" err="1">
                <a:solidFill>
                  <a:srgbClr val="303030"/>
                </a:solidFill>
                <a:latin typeface="+mn-lt"/>
              </a:rPr>
              <a:t>хэрхэн</a:t>
            </a:r>
            <a:r>
              <a:rPr lang="en-US" altLang="en-US" sz="2000" dirty="0">
                <a:solidFill>
                  <a:srgbClr val="303030"/>
                </a:solidFill>
                <a:latin typeface="+mn-lt"/>
              </a:rPr>
              <a:t> </a:t>
            </a:r>
            <a:r>
              <a:rPr lang="en-US" altLang="en-US" sz="2000" dirty="0" err="1">
                <a:solidFill>
                  <a:srgbClr val="303030"/>
                </a:solidFill>
                <a:latin typeface="+mn-lt"/>
              </a:rPr>
              <a:t>үр</a:t>
            </a:r>
            <a:r>
              <a:rPr lang="en-US" altLang="en-US" sz="2000" dirty="0">
                <a:solidFill>
                  <a:srgbClr val="303030"/>
                </a:solidFill>
                <a:latin typeface="+mn-lt"/>
              </a:rPr>
              <a:t> </a:t>
            </a:r>
            <a:r>
              <a:rPr lang="en-US" altLang="en-US" sz="2000" dirty="0" err="1">
                <a:solidFill>
                  <a:srgbClr val="303030"/>
                </a:solidFill>
                <a:latin typeface="+mn-lt"/>
              </a:rPr>
              <a:t>дүнтэй</a:t>
            </a:r>
            <a:r>
              <a:rPr lang="en-US" altLang="en-US" sz="2000" dirty="0">
                <a:solidFill>
                  <a:srgbClr val="303030"/>
                </a:solidFill>
                <a:latin typeface="+mn-lt"/>
              </a:rPr>
              <a:t> </a:t>
            </a:r>
            <a:r>
              <a:rPr lang="en-US" altLang="en-US" sz="2000" dirty="0" err="1">
                <a:solidFill>
                  <a:srgbClr val="303030"/>
                </a:solidFill>
                <a:latin typeface="+mn-lt"/>
              </a:rPr>
              <a:t>удирдах</a:t>
            </a:r>
            <a:r>
              <a:rPr lang="en-US" altLang="en-US" sz="2000" dirty="0">
                <a:solidFill>
                  <a:srgbClr val="303030"/>
                </a:solidFill>
                <a:latin typeface="+mn-lt"/>
              </a:rPr>
              <a:t> </a:t>
            </a:r>
            <a:r>
              <a:rPr lang="en-US" altLang="en-US" sz="2000" dirty="0" err="1">
                <a:solidFill>
                  <a:srgbClr val="303030"/>
                </a:solidFill>
                <a:latin typeface="+mn-lt"/>
              </a:rPr>
              <a:t>талаарх</a:t>
            </a:r>
            <a:r>
              <a:rPr lang="en-US" altLang="en-US" sz="2000" dirty="0">
                <a:solidFill>
                  <a:srgbClr val="303030"/>
                </a:solidFill>
                <a:latin typeface="+mn-lt"/>
              </a:rPr>
              <a:t> </a:t>
            </a:r>
            <a:r>
              <a:rPr lang="en-US" altLang="en-US" sz="2000" dirty="0" err="1">
                <a:solidFill>
                  <a:srgbClr val="303030"/>
                </a:solidFill>
                <a:latin typeface="+mn-lt"/>
              </a:rPr>
              <a:t>мэргэжлийн</a:t>
            </a:r>
            <a:r>
              <a:rPr lang="en-US" altLang="en-US" sz="2000" dirty="0">
                <a:solidFill>
                  <a:srgbClr val="303030"/>
                </a:solidFill>
                <a:latin typeface="+mn-lt"/>
              </a:rPr>
              <a:t> </a:t>
            </a:r>
            <a:r>
              <a:rPr lang="en-US" altLang="en-US" sz="2000" dirty="0" err="1">
                <a:solidFill>
                  <a:srgbClr val="303030"/>
                </a:solidFill>
                <a:latin typeface="+mn-lt"/>
              </a:rPr>
              <a:t>зааварчилгааг</a:t>
            </a:r>
            <a:r>
              <a:rPr lang="en-US" altLang="en-US" sz="2000" dirty="0">
                <a:solidFill>
                  <a:srgbClr val="303030"/>
                </a:solidFill>
                <a:latin typeface="+mn-lt"/>
              </a:rPr>
              <a:t> </a:t>
            </a:r>
            <a:r>
              <a:rPr lang="en-US" altLang="en-US" sz="2000" dirty="0" err="1">
                <a:solidFill>
                  <a:srgbClr val="303030"/>
                </a:solidFill>
                <a:latin typeface="+mn-lt"/>
              </a:rPr>
              <a:t>агуулсан</a:t>
            </a:r>
            <a:r>
              <a:rPr lang="en-US" altLang="en-US" sz="2000" dirty="0">
                <a:solidFill>
                  <a:srgbClr val="303030"/>
                </a:solidFill>
                <a:latin typeface="+mn-lt"/>
              </a:rPr>
              <a:t>.</a:t>
            </a:r>
          </a:p>
          <a:p>
            <a:pPr marL="0" lvl="0" indent="0" eaLnBrk="0" fontAlgn="base" hangingPunct="0">
              <a:lnSpc>
                <a:spcPct val="100000"/>
              </a:lnSpc>
              <a:spcBef>
                <a:spcPct val="0"/>
              </a:spcBef>
              <a:spcAft>
                <a:spcPct val="0"/>
              </a:spcAft>
              <a:buClrTx/>
              <a:buSzTx/>
              <a:buFontTx/>
              <a:buAutoNum type="arabicPeriod" startAt="5"/>
            </a:pPr>
            <a:r>
              <a:rPr lang="en-US" altLang="en-US" sz="2000" b="1" dirty="0">
                <a:solidFill>
                  <a:srgbClr val="303030"/>
                </a:solidFill>
                <a:latin typeface="+mn-lt"/>
              </a:rPr>
              <a:t>Agile Project Management with Scrum</a:t>
            </a:r>
            <a:r>
              <a:rPr lang="en-US" altLang="en-US" sz="2000" dirty="0">
                <a:solidFill>
                  <a:srgbClr val="303030"/>
                </a:solidFill>
                <a:latin typeface="+mn-lt"/>
              </a:rPr>
              <a:t> (K. Schwaber): </a:t>
            </a:r>
            <a:r>
              <a:rPr lang="en-US" altLang="en-US" sz="2000" dirty="0" err="1">
                <a:solidFill>
                  <a:srgbClr val="303030"/>
                </a:solidFill>
                <a:latin typeface="+mn-lt"/>
              </a:rPr>
              <a:t>Орчин</a:t>
            </a:r>
            <a:r>
              <a:rPr lang="en-US" altLang="en-US" sz="2000" dirty="0">
                <a:solidFill>
                  <a:srgbClr val="303030"/>
                </a:solidFill>
                <a:latin typeface="+mn-lt"/>
              </a:rPr>
              <a:t> </a:t>
            </a:r>
            <a:r>
              <a:rPr lang="en-US" altLang="en-US" sz="2000" dirty="0" err="1">
                <a:solidFill>
                  <a:srgbClr val="303030"/>
                </a:solidFill>
                <a:latin typeface="+mn-lt"/>
              </a:rPr>
              <a:t>үеийн</a:t>
            </a:r>
            <a:r>
              <a:rPr lang="en-US" altLang="en-US" sz="2000" dirty="0">
                <a:solidFill>
                  <a:srgbClr val="303030"/>
                </a:solidFill>
                <a:latin typeface="+mn-lt"/>
              </a:rPr>
              <a:t> Agile </a:t>
            </a:r>
            <a:r>
              <a:rPr lang="en-US" altLang="en-US" sz="2000" dirty="0" err="1">
                <a:solidFill>
                  <a:srgbClr val="303030"/>
                </a:solidFill>
                <a:latin typeface="+mn-lt"/>
              </a:rPr>
              <a:t>арга</a:t>
            </a:r>
            <a:r>
              <a:rPr lang="en-US" altLang="en-US" sz="2000" dirty="0">
                <a:solidFill>
                  <a:srgbClr val="303030"/>
                </a:solidFill>
                <a:latin typeface="+mn-lt"/>
              </a:rPr>
              <a:t> </a:t>
            </a:r>
            <a:r>
              <a:rPr lang="en-US" altLang="en-US" sz="2000" dirty="0" err="1">
                <a:solidFill>
                  <a:srgbClr val="303030"/>
                </a:solidFill>
                <a:latin typeface="+mn-lt"/>
              </a:rPr>
              <a:t>зүй</a:t>
            </a:r>
            <a:r>
              <a:rPr lang="en-US" altLang="en-US" sz="2000" dirty="0">
                <a:solidFill>
                  <a:srgbClr val="303030"/>
                </a:solidFill>
                <a:latin typeface="+mn-lt"/>
              </a:rPr>
              <a:t> </a:t>
            </a:r>
            <a:r>
              <a:rPr lang="en-US" altLang="en-US" sz="2000" dirty="0" err="1">
                <a:solidFill>
                  <a:srgbClr val="303030"/>
                </a:solidFill>
                <a:latin typeface="+mn-lt"/>
              </a:rPr>
              <a:t>болон</a:t>
            </a:r>
            <a:r>
              <a:rPr lang="en-US" altLang="en-US" sz="2000" dirty="0">
                <a:solidFill>
                  <a:srgbClr val="303030"/>
                </a:solidFill>
                <a:latin typeface="+mn-lt"/>
              </a:rPr>
              <a:t> Scrum </a:t>
            </a:r>
            <a:r>
              <a:rPr lang="en-US" altLang="en-US" sz="2000" dirty="0" err="1">
                <a:solidFill>
                  <a:srgbClr val="303030"/>
                </a:solidFill>
                <a:latin typeface="+mn-lt"/>
              </a:rPr>
              <a:t>фреймворкийг</a:t>
            </a:r>
            <a:r>
              <a:rPr lang="en-US" altLang="en-US" sz="2000" dirty="0">
                <a:solidFill>
                  <a:srgbClr val="303030"/>
                </a:solidFill>
                <a:latin typeface="+mn-lt"/>
              </a:rPr>
              <a:t> </a:t>
            </a:r>
            <a:r>
              <a:rPr lang="en-US" altLang="en-US" sz="2000" dirty="0" err="1">
                <a:solidFill>
                  <a:srgbClr val="303030"/>
                </a:solidFill>
                <a:latin typeface="+mn-lt"/>
              </a:rPr>
              <a:t>ашиглан</a:t>
            </a:r>
            <a:r>
              <a:rPr lang="en-US" altLang="en-US" sz="2000" dirty="0">
                <a:solidFill>
                  <a:srgbClr val="303030"/>
                </a:solidFill>
                <a:latin typeface="+mn-lt"/>
              </a:rPr>
              <a:t> </a:t>
            </a:r>
            <a:r>
              <a:rPr lang="en-US" altLang="en-US" sz="2000" dirty="0" err="1">
                <a:solidFill>
                  <a:srgbClr val="303030"/>
                </a:solidFill>
                <a:latin typeface="+mn-lt"/>
              </a:rPr>
              <a:t>төслийг</a:t>
            </a:r>
            <a:r>
              <a:rPr lang="en-US" altLang="en-US" sz="2000" dirty="0">
                <a:solidFill>
                  <a:srgbClr val="303030"/>
                </a:solidFill>
                <a:latin typeface="+mn-lt"/>
              </a:rPr>
              <a:t> </a:t>
            </a:r>
            <a:r>
              <a:rPr lang="en-US" altLang="en-US" sz="2000" dirty="0" err="1">
                <a:solidFill>
                  <a:srgbClr val="303030"/>
                </a:solidFill>
                <a:latin typeface="+mn-lt"/>
              </a:rPr>
              <a:t>хэрхэн</a:t>
            </a:r>
            <a:r>
              <a:rPr lang="en-US" altLang="en-US" sz="2000" dirty="0">
                <a:solidFill>
                  <a:srgbClr val="303030"/>
                </a:solidFill>
                <a:latin typeface="+mn-lt"/>
              </a:rPr>
              <a:t> </a:t>
            </a:r>
            <a:r>
              <a:rPr lang="en-US" altLang="en-US" sz="2000" dirty="0" err="1">
                <a:solidFill>
                  <a:srgbClr val="303030"/>
                </a:solidFill>
                <a:latin typeface="+mn-lt"/>
              </a:rPr>
              <a:t>уян</a:t>
            </a:r>
            <a:r>
              <a:rPr lang="en-US" altLang="en-US" sz="2000" dirty="0">
                <a:solidFill>
                  <a:srgbClr val="303030"/>
                </a:solidFill>
                <a:latin typeface="+mn-lt"/>
              </a:rPr>
              <a:t> </a:t>
            </a:r>
            <a:r>
              <a:rPr lang="en-US" altLang="en-US" sz="2000" dirty="0" err="1">
                <a:solidFill>
                  <a:srgbClr val="303030"/>
                </a:solidFill>
                <a:latin typeface="+mn-lt"/>
              </a:rPr>
              <a:t>хатан</a:t>
            </a:r>
            <a:r>
              <a:rPr lang="en-US" altLang="en-US" sz="2000" dirty="0">
                <a:solidFill>
                  <a:srgbClr val="303030"/>
                </a:solidFill>
                <a:latin typeface="+mn-lt"/>
              </a:rPr>
              <a:t>, </a:t>
            </a:r>
            <a:r>
              <a:rPr lang="en-US" altLang="en-US" sz="2000" dirty="0" err="1">
                <a:solidFill>
                  <a:srgbClr val="303030"/>
                </a:solidFill>
                <a:latin typeface="+mn-lt"/>
              </a:rPr>
              <a:t>үр</a:t>
            </a:r>
            <a:r>
              <a:rPr lang="en-US" altLang="en-US" sz="2000" dirty="0">
                <a:solidFill>
                  <a:srgbClr val="303030"/>
                </a:solidFill>
                <a:latin typeface="+mn-lt"/>
              </a:rPr>
              <a:t> </a:t>
            </a:r>
            <a:r>
              <a:rPr lang="en-US" altLang="en-US" sz="2000" dirty="0" err="1">
                <a:solidFill>
                  <a:srgbClr val="303030"/>
                </a:solidFill>
                <a:latin typeface="+mn-lt"/>
              </a:rPr>
              <a:t>дүнтэй</a:t>
            </a:r>
            <a:r>
              <a:rPr lang="en-US" altLang="en-US" sz="2000" dirty="0">
                <a:solidFill>
                  <a:srgbClr val="303030"/>
                </a:solidFill>
                <a:latin typeface="+mn-lt"/>
              </a:rPr>
              <a:t> </a:t>
            </a:r>
            <a:r>
              <a:rPr lang="en-US" altLang="en-US" sz="2000" dirty="0" err="1">
                <a:solidFill>
                  <a:srgbClr val="303030"/>
                </a:solidFill>
                <a:latin typeface="+mn-lt"/>
              </a:rPr>
              <a:t>удирдах</a:t>
            </a:r>
            <a:r>
              <a:rPr lang="en-US" altLang="en-US" sz="2000" dirty="0">
                <a:solidFill>
                  <a:srgbClr val="303030"/>
                </a:solidFill>
                <a:latin typeface="+mn-lt"/>
              </a:rPr>
              <a:t> </a:t>
            </a:r>
            <a:r>
              <a:rPr lang="en-US" altLang="en-US" sz="2000" dirty="0" err="1">
                <a:solidFill>
                  <a:srgbClr val="303030"/>
                </a:solidFill>
                <a:latin typeface="+mn-lt"/>
              </a:rPr>
              <a:t>талаарх</a:t>
            </a:r>
            <a:r>
              <a:rPr lang="en-US" altLang="en-US" sz="2000" dirty="0">
                <a:solidFill>
                  <a:srgbClr val="303030"/>
                </a:solidFill>
                <a:latin typeface="+mn-lt"/>
              </a:rPr>
              <a:t> </a:t>
            </a:r>
            <a:r>
              <a:rPr lang="en-US" altLang="en-US" sz="2000" dirty="0" err="1">
                <a:solidFill>
                  <a:srgbClr val="303030"/>
                </a:solidFill>
                <a:latin typeface="+mn-lt"/>
              </a:rPr>
              <a:t>үндсэн</a:t>
            </a:r>
            <a:r>
              <a:rPr lang="en-US" altLang="en-US" sz="2000" dirty="0">
                <a:solidFill>
                  <a:srgbClr val="303030"/>
                </a:solidFill>
                <a:latin typeface="+mn-lt"/>
              </a:rPr>
              <a:t> </a:t>
            </a:r>
            <a:r>
              <a:rPr lang="en-US" altLang="en-US" sz="2000" dirty="0" err="1">
                <a:solidFill>
                  <a:srgbClr val="303030"/>
                </a:solidFill>
                <a:latin typeface="+mn-lt"/>
              </a:rPr>
              <a:t>гарын</a:t>
            </a:r>
            <a:r>
              <a:rPr lang="en-US" altLang="en-US" sz="2000" dirty="0">
                <a:solidFill>
                  <a:srgbClr val="303030"/>
                </a:solidFill>
                <a:latin typeface="+mn-lt"/>
              </a:rPr>
              <a:t> </a:t>
            </a:r>
            <a:r>
              <a:rPr lang="en-US" altLang="en-US" sz="2000" dirty="0" err="1">
                <a:solidFill>
                  <a:srgbClr val="303030"/>
                </a:solidFill>
                <a:latin typeface="+mn-lt"/>
              </a:rPr>
              <a:t>авлага</a:t>
            </a:r>
            <a:r>
              <a:rPr lang="en-US" altLang="en-US" sz="2000" dirty="0">
                <a:solidFill>
                  <a:srgbClr val="303030"/>
                </a:solidFill>
                <a:latin typeface="+mn-lt"/>
              </a:rPr>
              <a:t> </a:t>
            </a:r>
            <a:r>
              <a:rPr lang="en-US" altLang="en-US" sz="2000" dirty="0" err="1">
                <a:solidFill>
                  <a:srgbClr val="303030"/>
                </a:solidFill>
                <a:latin typeface="+mn-lt"/>
              </a:rPr>
              <a:t>юм</a:t>
            </a:r>
            <a:r>
              <a:rPr lang="en-US" altLang="en-US" sz="2000" dirty="0">
                <a:solidFill>
                  <a:srgbClr val="303030"/>
                </a:solidFill>
                <a:latin typeface="+mn-lt"/>
              </a:rPr>
              <a:t>.</a:t>
            </a:r>
          </a:p>
        </p:txBody>
      </p:sp>
      <p:sp>
        <p:nvSpPr>
          <p:cNvPr id="3" name="Slide Number Placeholder 2">
            <a:extLst>
              <a:ext uri="{FF2B5EF4-FFF2-40B4-BE49-F238E27FC236}">
                <a16:creationId xmlns:a16="http://schemas.microsoft.com/office/drawing/2014/main" id="{E06E1542-7730-860F-F739-CC3188DA2EA6}"/>
              </a:ext>
            </a:extLst>
          </p:cNvPr>
          <p:cNvSpPr>
            <a:spLocks noGrp="1"/>
          </p:cNvSpPr>
          <p:nvPr>
            <p:ph type="sldNum" idx="12"/>
          </p:nvPr>
        </p:nvSpPr>
        <p:spPr/>
        <p:txBody>
          <a:bodyPr/>
          <a:lstStyle/>
          <a:p>
            <a:fld id="{611322DE-3F9E-4261-BC4C-C8DBA52F4786}" type="slidenum">
              <a:rPr lang="en-US" smtClean="0"/>
              <a:t>35</a:t>
            </a:fld>
            <a:endParaRPr lang="en-US"/>
          </a:p>
        </p:txBody>
      </p:sp>
      <p:sp>
        <p:nvSpPr>
          <p:cNvPr id="4" name="Title 3">
            <a:extLst>
              <a:ext uri="{FF2B5EF4-FFF2-40B4-BE49-F238E27FC236}">
                <a16:creationId xmlns:a16="http://schemas.microsoft.com/office/drawing/2014/main" id="{5510D323-336D-AF9F-7EB5-811E50B3B456}"/>
              </a:ext>
            </a:extLst>
          </p:cNvPr>
          <p:cNvSpPr>
            <a:spLocks noGrp="1"/>
          </p:cNvSpPr>
          <p:nvPr>
            <p:ph type="title"/>
          </p:nvPr>
        </p:nvSpPr>
        <p:spPr>
          <a:xfrm>
            <a:off x="838199" y="185738"/>
            <a:ext cx="10870246" cy="414120"/>
          </a:xfrm>
        </p:spPr>
        <p:txBody>
          <a:bodyPr/>
          <a:lstStyle/>
          <a:p>
            <a:r>
              <a:rPr lang="mn-MN" dirty="0"/>
              <a:t>Нэмэлт унших материал</a:t>
            </a:r>
            <a:endParaRPr lang="en-US" dirty="0"/>
          </a:p>
        </p:txBody>
      </p:sp>
      <p:sp>
        <p:nvSpPr>
          <p:cNvPr id="2" name="Rectangle 1">
            <a:extLst>
              <a:ext uri="{FF2B5EF4-FFF2-40B4-BE49-F238E27FC236}">
                <a16:creationId xmlns:a16="http://schemas.microsoft.com/office/drawing/2014/main" id="{A0A1B98D-4F7B-F38D-8489-B0924261B686}"/>
              </a:ext>
            </a:extLst>
          </p:cNvPr>
          <p:cNvSpPr>
            <a:spLocks noChangeArrowheads="1"/>
          </p:cNvSpPr>
          <p:nvPr/>
        </p:nvSpPr>
        <p:spPr bwMode="auto">
          <a:xfrm>
            <a:off x="0" y="-184666"/>
            <a:ext cx="184731" cy="369332"/>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74046395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1AA2DF-6811-64D9-7537-1D41E4C403B6}"/>
            </a:ext>
          </a:extLst>
        </p:cNvPr>
        <p:cNvGrpSpPr/>
        <p:nvPr/>
      </p:nvGrpSpPr>
      <p:grpSpPr>
        <a:xfrm>
          <a:off x="0" y="0"/>
          <a:ext cx="0" cy="0"/>
          <a:chOff x="0" y="0"/>
          <a:chExt cx="0" cy="0"/>
        </a:xfrm>
      </p:grpSpPr>
      <p:sp>
        <p:nvSpPr>
          <p:cNvPr id="5" name="Text Placeholder 4">
            <a:extLst>
              <a:ext uri="{FF2B5EF4-FFF2-40B4-BE49-F238E27FC236}">
                <a16:creationId xmlns:a16="http://schemas.microsoft.com/office/drawing/2014/main" id="{8A6762AD-030F-A3A6-3BE0-03EEAD6CE74B}"/>
              </a:ext>
            </a:extLst>
          </p:cNvPr>
          <p:cNvSpPr>
            <a:spLocks noGrp="1"/>
          </p:cNvSpPr>
          <p:nvPr>
            <p:ph type="body" idx="1"/>
          </p:nvPr>
        </p:nvSpPr>
        <p:spPr>
          <a:xfrm>
            <a:off x="177801" y="1216908"/>
            <a:ext cx="11530644" cy="4960055"/>
          </a:xfrm>
        </p:spPr>
        <p:txBody>
          <a:bodyPr>
            <a:noAutofit/>
          </a:bodyPr>
          <a:lstStyle/>
          <a:p>
            <a:pPr lvl="0">
              <a:buFont typeface="+mj-lt"/>
              <a:buAutoNum type="arabicPeriod"/>
            </a:pPr>
            <a:r>
              <a:rPr lang="en-US" sz="1200" dirty="0">
                <a:latin typeface="+mn-lt"/>
              </a:rPr>
              <a:t>Paul, D., Cadle, J., &amp; Yeates, D. (2014). </a:t>
            </a:r>
            <a:r>
              <a:rPr lang="en-US" sz="1200" i="1" dirty="0">
                <a:latin typeface="+mn-lt"/>
              </a:rPr>
              <a:t>Business Analysis</a:t>
            </a:r>
            <a:r>
              <a:rPr lang="en-US" sz="1200" dirty="0">
                <a:latin typeface="+mn-lt"/>
              </a:rPr>
              <a:t> (3rd ed.). BCS, The Chartered Institute for IT.</a:t>
            </a:r>
          </a:p>
          <a:p>
            <a:pPr lvl="0">
              <a:buFont typeface="+mj-lt"/>
              <a:buAutoNum type="arabicPeriod"/>
            </a:pPr>
            <a:r>
              <a:rPr lang="en-US" sz="1200" dirty="0">
                <a:latin typeface="+mn-lt"/>
              </a:rPr>
              <a:t>International Institute of Business Analysis (IIBA). (2015). </a:t>
            </a:r>
            <a:r>
              <a:rPr lang="en-US" sz="1200" i="1" dirty="0">
                <a:latin typeface="+mn-lt"/>
              </a:rPr>
              <a:t>A Guide to the Business Analysis Body of Knowledge (BABOK Guide)</a:t>
            </a:r>
            <a:r>
              <a:rPr lang="en-US" sz="1200" dirty="0">
                <a:latin typeface="+mn-lt"/>
              </a:rPr>
              <a:t> (3rd ed.). IIBA.</a:t>
            </a:r>
          </a:p>
          <a:p>
            <a:pPr lvl="0">
              <a:buFont typeface="+mj-lt"/>
              <a:buAutoNum type="arabicPeriod"/>
            </a:pPr>
            <a:r>
              <a:rPr lang="en-US" sz="1200" dirty="0">
                <a:latin typeface="+mn-lt"/>
              </a:rPr>
              <a:t>Roberts, S. (2025). "Business Analysis Framework: What it is, Techniques, and Elements." The Knowledge Academy. Retrieved from https://www.theknowledgeacademy.com</a:t>
            </a:r>
          </a:p>
          <a:p>
            <a:pPr lvl="0">
              <a:buFont typeface="+mj-lt"/>
              <a:buAutoNum type="arabicPeriod"/>
            </a:pPr>
            <a:r>
              <a:rPr lang="en-US" sz="1200" dirty="0" err="1">
                <a:latin typeface="+mn-lt"/>
              </a:rPr>
              <a:t>AdaptiveUS</a:t>
            </a:r>
            <a:r>
              <a:rPr lang="en-US" sz="1200" dirty="0">
                <a:latin typeface="+mn-lt"/>
              </a:rPr>
              <a:t>. (2025). "Mastering Business Analysis Methodologies in 2025." Retrieved from https://www.adaptiveus.com</a:t>
            </a:r>
          </a:p>
          <a:p>
            <a:pPr lvl="0">
              <a:buFont typeface="+mj-lt"/>
              <a:buAutoNum type="arabicPeriod"/>
            </a:pPr>
            <a:r>
              <a:rPr lang="en-US" sz="1200" dirty="0" err="1">
                <a:latin typeface="+mn-lt"/>
              </a:rPr>
              <a:t>StrategyDriven</a:t>
            </a:r>
            <a:r>
              <a:rPr lang="en-US" sz="1200" dirty="0">
                <a:latin typeface="+mn-lt"/>
              </a:rPr>
              <a:t>. (2025). "Top 8 Business Analysis Methodologies Every Analyst Should Know in 2025." Retrieved from https://www.strategydriven.com</a:t>
            </a:r>
          </a:p>
          <a:p>
            <a:pPr lvl="0">
              <a:buFont typeface="+mj-lt"/>
              <a:buAutoNum type="arabicPeriod"/>
            </a:pPr>
            <a:r>
              <a:rPr lang="en-US" sz="1200" dirty="0">
                <a:latin typeface="+mn-lt"/>
              </a:rPr>
              <a:t>Santa Clara University. (2025). "Business Analysis Framework: Key Techniques and Tips." SCU Online Degrees.</a:t>
            </a:r>
          </a:p>
          <a:p>
            <a:pPr lvl="0">
              <a:buFont typeface="+mj-lt"/>
              <a:buAutoNum type="arabicPeriod"/>
            </a:pPr>
            <a:r>
              <a:rPr lang="en-US" sz="1200" dirty="0" err="1">
                <a:latin typeface="+mn-lt"/>
              </a:rPr>
              <a:t>Hurix</a:t>
            </a:r>
            <a:r>
              <a:rPr lang="en-US" sz="1200" dirty="0">
                <a:latin typeface="+mn-lt"/>
              </a:rPr>
              <a:t> Digital. (2025). "Business Analysis Frameworks and Methodologies: Tools for Effective Requirements Gathering and Analysis."</a:t>
            </a:r>
          </a:p>
          <a:p>
            <a:pPr lvl="0">
              <a:buFont typeface="+mj-lt"/>
              <a:buAutoNum type="arabicPeriod"/>
            </a:pPr>
            <a:r>
              <a:rPr lang="en-US" sz="1200" dirty="0">
                <a:latin typeface="+mn-lt"/>
              </a:rPr>
              <a:t>BA Coach. (2021). "Business Analysis Framework - BABOK Guide." Retrieved from https://bacoach.nl</a:t>
            </a:r>
          </a:p>
          <a:p>
            <a:pPr lvl="0">
              <a:buFont typeface="+mj-lt"/>
              <a:buAutoNum type="arabicPeriod"/>
            </a:pPr>
            <a:r>
              <a:rPr lang="en-US" sz="1200" dirty="0" err="1">
                <a:latin typeface="+mn-lt"/>
              </a:rPr>
              <a:t>Lopena</a:t>
            </a:r>
            <a:r>
              <a:rPr lang="en-US" sz="1200" dirty="0">
                <a:latin typeface="+mn-lt"/>
              </a:rPr>
              <a:t>, C. (2023). "Business Analysis Frameworks and Methodologies, The Top Five." LinkedIn Pulse.</a:t>
            </a:r>
          </a:p>
          <a:p>
            <a:pPr lvl="0">
              <a:buFont typeface="+mj-lt"/>
              <a:buAutoNum type="arabicPeriod"/>
            </a:pPr>
            <a:r>
              <a:rPr lang="en-US" sz="1200" dirty="0">
                <a:latin typeface="+mn-lt"/>
              </a:rPr>
              <a:t>Fortune Business Insights. (2024). "Big Data Analytics Market Size, Share &amp; COVID-19 Impact Analysis."</a:t>
            </a:r>
          </a:p>
          <a:p>
            <a:pPr lvl="0">
              <a:buFont typeface="+mj-lt"/>
              <a:buAutoNum type="arabicPeriod"/>
            </a:pPr>
            <a:r>
              <a:rPr lang="en-US" sz="1200" dirty="0">
                <a:latin typeface="+mn-lt"/>
              </a:rPr>
              <a:t>Ward, J. &amp; Daniel, E. (2012). </a:t>
            </a:r>
            <a:r>
              <a:rPr lang="en-US" sz="1200" i="1" dirty="0">
                <a:latin typeface="+mn-lt"/>
              </a:rPr>
              <a:t>Benefits Management: Delivering Value from IS and IT Investments</a:t>
            </a:r>
            <a:r>
              <a:rPr lang="en-US" sz="1200" dirty="0">
                <a:latin typeface="+mn-lt"/>
              </a:rPr>
              <a:t>. Wiley, Chichester.</a:t>
            </a:r>
          </a:p>
          <a:p>
            <a:pPr lvl="0">
              <a:buFont typeface="+mj-lt"/>
              <a:buAutoNum type="arabicPeriod"/>
            </a:pPr>
            <a:r>
              <a:rPr lang="en-US" sz="1200" dirty="0">
                <a:latin typeface="+mn-lt"/>
              </a:rPr>
              <a:t>Cadle, J., Paul, D., &amp; Turner, P. (2014). </a:t>
            </a:r>
            <a:r>
              <a:rPr lang="en-US" sz="1200" i="1" dirty="0">
                <a:latin typeface="+mn-lt"/>
              </a:rPr>
              <a:t>Business Analysis Techniques: 99 essential tools for success</a:t>
            </a:r>
            <a:r>
              <a:rPr lang="en-US" sz="1200" dirty="0">
                <a:latin typeface="+mn-lt"/>
              </a:rPr>
              <a:t> (2nd ed.). BCS, Swindon.</a:t>
            </a:r>
          </a:p>
          <a:p>
            <a:pPr lvl="0">
              <a:buFont typeface="+mj-lt"/>
              <a:buAutoNum type="arabicPeriod"/>
            </a:pPr>
            <a:r>
              <a:rPr lang="en-US" sz="1200" dirty="0">
                <a:latin typeface="+mn-lt"/>
              </a:rPr>
              <a:t>Pohl, K. &amp; Rupp, C. (2011). </a:t>
            </a:r>
            <a:r>
              <a:rPr lang="en-US" sz="1200" i="1" dirty="0">
                <a:latin typeface="+mn-lt"/>
              </a:rPr>
              <a:t>Requirements Engineering Fundamentals</a:t>
            </a:r>
            <a:r>
              <a:rPr lang="en-US" sz="1200" dirty="0">
                <a:latin typeface="+mn-lt"/>
              </a:rPr>
              <a:t>. Rocky Nook.</a:t>
            </a:r>
          </a:p>
          <a:p>
            <a:pPr lvl="0">
              <a:buFont typeface="+mj-lt"/>
              <a:buAutoNum type="arabicPeriod"/>
            </a:pPr>
            <a:r>
              <a:rPr lang="en-US" sz="1200" dirty="0">
                <a:latin typeface="+mn-lt"/>
              </a:rPr>
              <a:t>Cohn, M. (2004). </a:t>
            </a:r>
            <a:r>
              <a:rPr lang="en-US" sz="1200" i="1" dirty="0">
                <a:latin typeface="+mn-lt"/>
              </a:rPr>
              <a:t>User Stories Applied: For Agile Software Development</a:t>
            </a:r>
            <a:r>
              <a:rPr lang="en-US" sz="1200" dirty="0">
                <a:latin typeface="+mn-lt"/>
              </a:rPr>
              <a:t>. Addison-Wesley.</a:t>
            </a:r>
          </a:p>
          <a:p>
            <a:pPr lvl="0">
              <a:buFont typeface="+mj-lt"/>
              <a:buAutoNum type="arabicPeriod"/>
            </a:pPr>
            <a:r>
              <a:rPr lang="en-US" sz="1200" dirty="0">
                <a:latin typeface="+mn-lt"/>
              </a:rPr>
              <a:t>Kerzner, H. (2017). </a:t>
            </a:r>
            <a:r>
              <a:rPr lang="en-US" sz="1200" i="1" dirty="0">
                <a:latin typeface="+mn-lt"/>
              </a:rPr>
              <a:t>Project Management: A Systems Approach to Planning, Scheduling, and Controlling</a:t>
            </a:r>
            <a:r>
              <a:rPr lang="en-US" sz="1200" dirty="0">
                <a:latin typeface="+mn-lt"/>
              </a:rPr>
              <a:t> (12th ed.). Wiley.</a:t>
            </a:r>
          </a:p>
        </p:txBody>
      </p:sp>
      <p:sp>
        <p:nvSpPr>
          <p:cNvPr id="3" name="Slide Number Placeholder 2">
            <a:extLst>
              <a:ext uri="{FF2B5EF4-FFF2-40B4-BE49-F238E27FC236}">
                <a16:creationId xmlns:a16="http://schemas.microsoft.com/office/drawing/2014/main" id="{C54C59D7-B057-1C7A-386F-DA3F626412E6}"/>
              </a:ext>
            </a:extLst>
          </p:cNvPr>
          <p:cNvSpPr>
            <a:spLocks noGrp="1"/>
          </p:cNvSpPr>
          <p:nvPr>
            <p:ph type="sldNum" idx="12"/>
          </p:nvPr>
        </p:nvSpPr>
        <p:spPr/>
        <p:txBody>
          <a:bodyPr/>
          <a:lstStyle/>
          <a:p>
            <a:fld id="{611322DE-3F9E-4261-BC4C-C8DBA52F4786}" type="slidenum">
              <a:rPr lang="en-US" smtClean="0"/>
              <a:t>36</a:t>
            </a:fld>
            <a:endParaRPr lang="en-US"/>
          </a:p>
        </p:txBody>
      </p:sp>
      <p:sp>
        <p:nvSpPr>
          <p:cNvPr id="4" name="Title 3">
            <a:extLst>
              <a:ext uri="{FF2B5EF4-FFF2-40B4-BE49-F238E27FC236}">
                <a16:creationId xmlns:a16="http://schemas.microsoft.com/office/drawing/2014/main" id="{818471FB-B929-3293-2815-EC7BD6773574}"/>
              </a:ext>
            </a:extLst>
          </p:cNvPr>
          <p:cNvSpPr>
            <a:spLocks noGrp="1"/>
          </p:cNvSpPr>
          <p:nvPr>
            <p:ph type="title"/>
          </p:nvPr>
        </p:nvSpPr>
        <p:spPr>
          <a:xfrm>
            <a:off x="838199" y="185738"/>
            <a:ext cx="10870246" cy="414120"/>
          </a:xfrm>
        </p:spPr>
        <p:txBody>
          <a:bodyPr/>
          <a:lstStyle/>
          <a:p>
            <a:r>
              <a:rPr lang="mn-MN" dirty="0"/>
              <a:t>Ашигласан </a:t>
            </a:r>
            <a:r>
              <a:rPr lang="en-US" dirty="0" err="1"/>
              <a:t>эх</a:t>
            </a:r>
            <a:r>
              <a:rPr lang="en-US" dirty="0"/>
              <a:t> </a:t>
            </a:r>
            <a:r>
              <a:rPr lang="en-US" dirty="0" err="1"/>
              <a:t>сурвалж</a:t>
            </a:r>
            <a:endParaRPr lang="en-US" dirty="0"/>
          </a:p>
        </p:txBody>
      </p:sp>
    </p:spTree>
    <p:extLst>
      <p:ext uri="{BB962C8B-B14F-4D97-AF65-F5344CB8AC3E}">
        <p14:creationId xmlns:p14="http://schemas.microsoft.com/office/powerpoint/2010/main" val="774745282"/>
      </p:ext>
    </p:extLst>
  </p:cSld>
  <p:clrMapOvr>
    <a:masterClrMapping/>
  </p:clrMapOvr>
</p:sld>
</file>

<file path=ppt/theme/theme1.xml><?xml version="1.0" encoding="utf-8"?>
<a:theme xmlns:a="http://schemas.openxmlformats.org/drawingml/2006/main" name="UF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UFE" id="{46AA8952-97B7-4CE7-A31A-ECF3BA413540}" vid="{B5E8C7EF-D664-4FCD-A83A-BB8E818CD3B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UFE</Template>
  <TotalTime>23388</TotalTime>
  <Words>4977</Words>
  <Application>Microsoft Office PowerPoint</Application>
  <PresentationFormat>Widescreen</PresentationFormat>
  <Paragraphs>422</Paragraphs>
  <Slides>36</Slides>
  <Notes>23</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36</vt:i4>
      </vt:variant>
    </vt:vector>
  </HeadingPairs>
  <TitlesOfParts>
    <vt:vector size="46" baseType="lpstr">
      <vt:lpstr>Aptos</vt:lpstr>
      <vt:lpstr>Arial</vt:lpstr>
      <vt:lpstr>Calibri</vt:lpstr>
      <vt:lpstr>DIN-Regular</vt:lpstr>
      <vt:lpstr>Google Sans Text</vt:lpstr>
      <vt:lpstr>Montserrat</vt:lpstr>
      <vt:lpstr>Symbol</vt:lpstr>
      <vt:lpstr>Times New Roman</vt:lpstr>
      <vt:lpstr>Wingdings</vt:lpstr>
      <vt:lpstr>UFE</vt:lpstr>
      <vt:lpstr>Course: Business analysis and process management</vt:lpstr>
      <vt:lpstr>Сэдвийн зорилго</vt:lpstr>
      <vt:lpstr>МЭДЭЭЛЛИЙН СИСТЕМИЙН ХӨГЖИЛ</vt:lpstr>
      <vt:lpstr>МЭДЭЭЛЛИЙН СИСТЕМИЙН ХӨГЖИЛ</vt:lpstr>
      <vt:lpstr>МЭДЭЭЛЛИЙН СИСТЕМИЙН ХӨГЖИЛ</vt:lpstr>
      <vt:lpstr>МЭДЭЭЛЛИЙН СИСТЕМИЙН ХӨГЖИЛ</vt:lpstr>
      <vt:lpstr>МЭДЭЭЛЛИЙН СИСТЕМИЙН ХӨГЖИЛ</vt:lpstr>
      <vt:lpstr>МЭДЭЭЛЛИЙН СИСТЕМИЙН ХӨГЖИЛ</vt:lpstr>
      <vt:lpstr>PowerPoint Presentation</vt:lpstr>
      <vt:lpstr>Бизнесийн шинжилгээний хөгжил: АУТСОРСИНГИЙН НӨЛӨӨ</vt:lpstr>
      <vt:lpstr>Бизнесийн шинжилгээний хөгжил: БИЗНЕСИЙН тасралтгүй ӨӨРЧЛӨЛТ</vt:lpstr>
      <vt:lpstr>PowerPoint Presentation</vt:lpstr>
      <vt:lpstr>Бизнесийн шинжилгээний хөгжил</vt:lpstr>
      <vt:lpstr>Бизнесийн шинжилгээ нь</vt:lpstr>
      <vt:lpstr>Бизнесийн шинжилгээний ажлын цар хүрээ</vt:lpstr>
      <vt:lpstr>Бизнесийн шинжилгээний ажлын цар хүрээ</vt:lpstr>
      <vt:lpstr>Бизнесийн шинжилгээний ажлын цар хүрээ</vt:lpstr>
      <vt:lpstr>Бизнесийн шинжилгээний ажлын цар хүрээ</vt:lpstr>
      <vt:lpstr>PowerPoint Presentation</vt:lpstr>
      <vt:lpstr>PowerPoint Presentation</vt:lpstr>
      <vt:lpstr>PowerPoint Presentation</vt:lpstr>
      <vt:lpstr>Бизнесийн шинжилгээний төлөвшлийн загвар (BAMM)</vt:lpstr>
      <vt:lpstr>Бизнес шинжилгээний цөм ойлголт (BACCM™)</vt:lpstr>
      <vt:lpstr>Бизнес шинжилгээний цөм ойлголт: ОРОЛЦОГЧ ТАЛУУД</vt:lpstr>
      <vt:lpstr>Бизнес шинжилгээний цөм ойлголт: ХЭРЭГЦЭЭ</vt:lpstr>
      <vt:lpstr>Бизнес шинжилгээний цөм ойлголт: НӨХЦӨЛ БАЙДАЛ</vt:lpstr>
      <vt:lpstr>Бизнес шинжилгээний цөм ойлголт: ШИЙДЭЛ </vt:lpstr>
      <vt:lpstr>Бизнес шинжилгээний цөм ойлголт: ҮНЭ ЦЭН </vt:lpstr>
      <vt:lpstr>Бизнес шинжилгээний цөм ойлголт: ӨӨРЧЛӨЛТ </vt:lpstr>
      <vt:lpstr>PowerPoint Presentation</vt:lpstr>
      <vt:lpstr>PowerPoint Presentation</vt:lpstr>
      <vt:lpstr>Бизнесийн шинжилгээ ямар хувь нэмэр оруулдаг вэ?</vt:lpstr>
      <vt:lpstr>PowerPoint Presentation</vt:lpstr>
      <vt:lpstr>Хичээлийн дүгнэлт</vt:lpstr>
      <vt:lpstr>Нэмэлт унших материал</vt:lpstr>
      <vt:lpstr>Ашигласан эх сурвалж</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БИЗНЕСИЙН ШИНЖИЛГЭЭ</dc:title>
  <dc:creator>Saranchimeg Nasanjargal</dc:creator>
  <cp:lastModifiedBy>САРАНЧИМЭГ Насанжаргал</cp:lastModifiedBy>
  <cp:revision>55</cp:revision>
  <cp:lastPrinted>2021-01-20T06:38:06Z</cp:lastPrinted>
  <dcterms:created xsi:type="dcterms:W3CDTF">2017-09-11T03:37:44Z</dcterms:created>
  <dcterms:modified xsi:type="dcterms:W3CDTF">2026-03-18T11:29:34Z</dcterms:modified>
</cp:coreProperties>
</file>