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ink/ink1.xml" ContentType="application/inkml+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5"/>
  </p:notesMasterIdLst>
  <p:handoutMasterIdLst>
    <p:handoutMasterId r:id="rId36"/>
  </p:handoutMasterIdLst>
  <p:sldIdLst>
    <p:sldId id="303" r:id="rId2"/>
    <p:sldId id="261" r:id="rId3"/>
    <p:sldId id="260" r:id="rId4"/>
    <p:sldId id="259" r:id="rId5"/>
    <p:sldId id="314" r:id="rId6"/>
    <p:sldId id="286" r:id="rId7"/>
    <p:sldId id="305" r:id="rId8"/>
    <p:sldId id="306" r:id="rId9"/>
    <p:sldId id="292" r:id="rId10"/>
    <p:sldId id="307" r:id="rId11"/>
    <p:sldId id="295" r:id="rId12"/>
    <p:sldId id="287" r:id="rId13"/>
    <p:sldId id="308" r:id="rId14"/>
    <p:sldId id="309" r:id="rId15"/>
    <p:sldId id="310" r:id="rId16"/>
    <p:sldId id="311" r:id="rId17"/>
    <p:sldId id="312" r:id="rId18"/>
    <p:sldId id="313" r:id="rId19"/>
    <p:sldId id="316" r:id="rId20"/>
    <p:sldId id="288" r:id="rId21"/>
    <p:sldId id="296" r:id="rId22"/>
    <p:sldId id="297" r:id="rId23"/>
    <p:sldId id="298" r:id="rId24"/>
    <p:sldId id="299" r:id="rId25"/>
    <p:sldId id="300" r:id="rId26"/>
    <p:sldId id="272" r:id="rId27"/>
    <p:sldId id="273" r:id="rId28"/>
    <p:sldId id="274" r:id="rId29"/>
    <p:sldId id="275" r:id="rId30"/>
    <p:sldId id="276" r:id="rId31"/>
    <p:sldId id="277" r:id="rId32"/>
    <p:sldId id="315" r:id="rId33"/>
    <p:sldId id="304" r:id="rId34"/>
  </p:sldIdLst>
  <p:sldSz cx="12192000" cy="6858000"/>
  <p:notesSz cx="7053263" cy="93091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521415D9-36F7-43E2-AB2F-B90AF26B5E84}">
      <p14:sectionLst xmlns:p14="http://schemas.microsoft.com/office/powerpoint/2010/main">
        <p14:section name="Untitled Section" id="{35A408BF-8BC0-486C-BD7A-99A35A235CF5}">
          <p14:sldIdLst>
            <p14:sldId id="303"/>
          </p14:sldIdLst>
        </p14:section>
        <p14:section name="Untitled Section" id="{82A8BA48-3574-4F2F-AA9C-A99A8089A367}">
          <p14:sldIdLst>
            <p14:sldId id="261"/>
            <p14:sldId id="260"/>
            <p14:sldId id="259"/>
            <p14:sldId id="314"/>
            <p14:sldId id="286"/>
            <p14:sldId id="305"/>
            <p14:sldId id="306"/>
            <p14:sldId id="292"/>
            <p14:sldId id="307"/>
            <p14:sldId id="295"/>
          </p14:sldIdLst>
        </p14:section>
        <p14:section name="Untitled Section" id="{6FD3B90F-86D5-4661-9C1D-231799EC0D05}">
          <p14:sldIdLst>
            <p14:sldId id="287"/>
            <p14:sldId id="308"/>
            <p14:sldId id="309"/>
            <p14:sldId id="310"/>
            <p14:sldId id="311"/>
            <p14:sldId id="312"/>
            <p14:sldId id="313"/>
            <p14:sldId id="316"/>
            <p14:sldId id="288"/>
            <p14:sldId id="296"/>
            <p14:sldId id="297"/>
            <p14:sldId id="298"/>
            <p14:sldId id="299"/>
            <p14:sldId id="300"/>
            <p14:sldId id="272"/>
            <p14:sldId id="273"/>
            <p14:sldId id="274"/>
            <p14:sldId id="275"/>
            <p14:sldId id="276"/>
            <p14:sldId id="277"/>
            <p14:sldId id="315"/>
            <p14:sldId id="304"/>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6B3"/>
    <a:srgbClr val="0097D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125E5076-3810-47DD-B79F-674D7AD40C01}" styleName="Dark Style 1 - Accent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27" autoAdjust="0"/>
    <p:restoredTop sz="76199" autoAdjust="0"/>
  </p:normalViewPr>
  <p:slideViewPr>
    <p:cSldViewPr snapToGrid="0">
      <p:cViewPr varScale="1">
        <p:scale>
          <a:sx n="71" d="100"/>
          <a:sy n="71" d="100"/>
        </p:scale>
        <p:origin x="984" y="56"/>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CE98694-5577-4897-8133-7DAE3B03AD16}" type="doc">
      <dgm:prSet loTypeId="urn:microsoft.com/office/officeart/2005/8/layout/cycle2" loCatId="cycle" qsTypeId="urn:microsoft.com/office/officeart/2005/8/quickstyle/simple1" qsCatId="simple" csTypeId="urn:microsoft.com/office/officeart/2005/8/colors/colorful1" csCatId="colorful" phldr="1"/>
      <dgm:spPr/>
      <dgm:t>
        <a:bodyPr/>
        <a:lstStyle/>
        <a:p>
          <a:endParaRPr lang="en-US"/>
        </a:p>
      </dgm:t>
    </dgm:pt>
    <dgm:pt modelId="{6BBDC5AA-1AE4-4094-84CE-07A04E17E6CE}">
      <dgm:prSet phldrT="[Text]"/>
      <dgm:spPr/>
      <dgm:t>
        <a:bodyPr/>
        <a:lstStyle/>
        <a:p>
          <a:r>
            <a:rPr lang="mn-MN" dirty="0"/>
            <a:t>Байгууллага</a:t>
          </a:r>
          <a:endParaRPr lang="en-US" dirty="0"/>
        </a:p>
      </dgm:t>
    </dgm:pt>
    <dgm:pt modelId="{BE4316AD-8830-4840-B6CE-55FC9A951F43}" type="parTrans" cxnId="{4EC60D68-A31C-4196-8552-E66597B879AD}">
      <dgm:prSet/>
      <dgm:spPr/>
      <dgm:t>
        <a:bodyPr/>
        <a:lstStyle/>
        <a:p>
          <a:endParaRPr lang="en-US"/>
        </a:p>
      </dgm:t>
    </dgm:pt>
    <dgm:pt modelId="{1C0DA25F-7FA5-4570-BF70-E974EEB34994}" type="sibTrans" cxnId="{4EC60D68-A31C-4196-8552-E66597B879AD}">
      <dgm:prSet/>
      <dgm:spPr/>
      <dgm:t>
        <a:bodyPr/>
        <a:lstStyle/>
        <a:p>
          <a:endParaRPr lang="en-US"/>
        </a:p>
      </dgm:t>
    </dgm:pt>
    <dgm:pt modelId="{CCA60008-FE7F-4E3F-B4A3-A5488C9C207D}">
      <dgm:prSet phldrT="[Text]"/>
      <dgm:spPr/>
      <dgm:t>
        <a:bodyPr/>
        <a:lstStyle/>
        <a:p>
          <a:r>
            <a:rPr lang="mn-MN" dirty="0"/>
            <a:t>Мэдээллийн технологи</a:t>
          </a:r>
          <a:endParaRPr lang="en-US" dirty="0"/>
        </a:p>
      </dgm:t>
    </dgm:pt>
    <dgm:pt modelId="{A5428F65-38C9-4217-BE1D-F732B2E9BC45}" type="parTrans" cxnId="{E04BC9B0-9D1F-4F3D-A78A-950C7E9D1FD4}">
      <dgm:prSet/>
      <dgm:spPr/>
      <dgm:t>
        <a:bodyPr/>
        <a:lstStyle/>
        <a:p>
          <a:endParaRPr lang="en-US"/>
        </a:p>
      </dgm:t>
    </dgm:pt>
    <dgm:pt modelId="{DE538780-1C3D-4950-8759-F67C5EB3A2EA}" type="sibTrans" cxnId="{E04BC9B0-9D1F-4F3D-A78A-950C7E9D1FD4}">
      <dgm:prSet/>
      <dgm:spPr/>
      <dgm:t>
        <a:bodyPr/>
        <a:lstStyle/>
        <a:p>
          <a:endParaRPr lang="en-US"/>
        </a:p>
      </dgm:t>
    </dgm:pt>
    <dgm:pt modelId="{9ACCB01D-A966-4F3F-9020-983C6F2D4CAD}" type="pres">
      <dgm:prSet presAssocID="{ACE98694-5577-4897-8133-7DAE3B03AD16}" presName="cycle" presStyleCnt="0">
        <dgm:presLayoutVars>
          <dgm:dir/>
          <dgm:resizeHandles val="exact"/>
        </dgm:presLayoutVars>
      </dgm:prSet>
      <dgm:spPr/>
    </dgm:pt>
    <dgm:pt modelId="{3371960A-CE04-4C69-8E19-DC79031DB30D}" type="pres">
      <dgm:prSet presAssocID="{6BBDC5AA-1AE4-4094-84CE-07A04E17E6CE}" presName="node" presStyleLbl="node1" presStyleIdx="0" presStyleCnt="2" custScaleX="70499" custScaleY="70499" custRadScaleRad="124476" custRadScaleInc="823">
        <dgm:presLayoutVars>
          <dgm:bulletEnabled val="1"/>
        </dgm:presLayoutVars>
      </dgm:prSet>
      <dgm:spPr/>
    </dgm:pt>
    <dgm:pt modelId="{7495BE29-C4B9-491D-A854-71D586D28035}" type="pres">
      <dgm:prSet presAssocID="{1C0DA25F-7FA5-4570-BF70-E974EEB34994}" presName="sibTrans" presStyleLbl="sibTrans2D1" presStyleIdx="0" presStyleCnt="2" custLinFactNeighborX="4724" custLinFactNeighborY="-61929"/>
      <dgm:spPr/>
    </dgm:pt>
    <dgm:pt modelId="{B70B0F21-8B5F-48A6-9F05-40C8009738A4}" type="pres">
      <dgm:prSet presAssocID="{1C0DA25F-7FA5-4570-BF70-E974EEB34994}" presName="connectorText" presStyleLbl="sibTrans2D1" presStyleIdx="0" presStyleCnt="2"/>
      <dgm:spPr/>
    </dgm:pt>
    <dgm:pt modelId="{05AB9509-E43C-4A51-8159-419CC07CB502}" type="pres">
      <dgm:prSet presAssocID="{CCA60008-FE7F-4E3F-B4A3-A5488C9C207D}" presName="node" presStyleLbl="node1" presStyleIdx="1" presStyleCnt="2" custScaleX="70499" custScaleY="70499" custRadScaleRad="109845" custRadScaleInc="-622">
        <dgm:presLayoutVars>
          <dgm:bulletEnabled val="1"/>
        </dgm:presLayoutVars>
      </dgm:prSet>
      <dgm:spPr/>
    </dgm:pt>
    <dgm:pt modelId="{FEFA6E6C-80B2-46AF-8654-63C26E8DCD96}" type="pres">
      <dgm:prSet presAssocID="{DE538780-1C3D-4950-8759-F67C5EB3A2EA}" presName="sibTrans" presStyleLbl="sibTrans2D1" presStyleIdx="1" presStyleCnt="2" custLinFactNeighborX="-6428" custLinFactNeighborY="60922"/>
      <dgm:spPr/>
    </dgm:pt>
    <dgm:pt modelId="{1DE725F6-ECF6-4021-937E-159AC7D2AB86}" type="pres">
      <dgm:prSet presAssocID="{DE538780-1C3D-4950-8759-F67C5EB3A2EA}" presName="connectorText" presStyleLbl="sibTrans2D1" presStyleIdx="1" presStyleCnt="2"/>
      <dgm:spPr/>
    </dgm:pt>
  </dgm:ptLst>
  <dgm:cxnLst>
    <dgm:cxn modelId="{41D9BD09-3A4E-47D8-AC16-F53DA443C034}" type="presOf" srcId="{1C0DA25F-7FA5-4570-BF70-E974EEB34994}" destId="{B70B0F21-8B5F-48A6-9F05-40C8009738A4}" srcOrd="1" destOrd="0" presId="urn:microsoft.com/office/officeart/2005/8/layout/cycle2"/>
    <dgm:cxn modelId="{F0FDCF3C-408F-4263-AD8B-98CDDF6E58F6}" type="presOf" srcId="{DE538780-1C3D-4950-8759-F67C5EB3A2EA}" destId="{1DE725F6-ECF6-4021-937E-159AC7D2AB86}" srcOrd="1" destOrd="0" presId="urn:microsoft.com/office/officeart/2005/8/layout/cycle2"/>
    <dgm:cxn modelId="{4EC60D68-A31C-4196-8552-E66597B879AD}" srcId="{ACE98694-5577-4897-8133-7DAE3B03AD16}" destId="{6BBDC5AA-1AE4-4094-84CE-07A04E17E6CE}" srcOrd="0" destOrd="0" parTransId="{BE4316AD-8830-4840-B6CE-55FC9A951F43}" sibTransId="{1C0DA25F-7FA5-4570-BF70-E974EEB34994}"/>
    <dgm:cxn modelId="{D322FF6F-4F61-4B7F-AB5D-19FB40520DA8}" type="presOf" srcId="{6BBDC5AA-1AE4-4094-84CE-07A04E17E6CE}" destId="{3371960A-CE04-4C69-8E19-DC79031DB30D}" srcOrd="0" destOrd="0" presId="urn:microsoft.com/office/officeart/2005/8/layout/cycle2"/>
    <dgm:cxn modelId="{679F6758-E4C8-4528-BB4B-AE04CF06822C}" type="presOf" srcId="{1C0DA25F-7FA5-4570-BF70-E974EEB34994}" destId="{7495BE29-C4B9-491D-A854-71D586D28035}" srcOrd="0" destOrd="0" presId="urn:microsoft.com/office/officeart/2005/8/layout/cycle2"/>
    <dgm:cxn modelId="{CC0E9980-D0D2-4933-BC15-491067DA0B2C}" type="presOf" srcId="{CCA60008-FE7F-4E3F-B4A3-A5488C9C207D}" destId="{05AB9509-E43C-4A51-8159-419CC07CB502}" srcOrd="0" destOrd="0" presId="urn:microsoft.com/office/officeart/2005/8/layout/cycle2"/>
    <dgm:cxn modelId="{99ED5896-54F7-4B8B-9798-A5AFD7259061}" type="presOf" srcId="{DE538780-1C3D-4950-8759-F67C5EB3A2EA}" destId="{FEFA6E6C-80B2-46AF-8654-63C26E8DCD96}" srcOrd="0" destOrd="0" presId="urn:microsoft.com/office/officeart/2005/8/layout/cycle2"/>
    <dgm:cxn modelId="{E04BC9B0-9D1F-4F3D-A78A-950C7E9D1FD4}" srcId="{ACE98694-5577-4897-8133-7DAE3B03AD16}" destId="{CCA60008-FE7F-4E3F-B4A3-A5488C9C207D}" srcOrd="1" destOrd="0" parTransId="{A5428F65-38C9-4217-BE1D-F732B2E9BC45}" sibTransId="{DE538780-1C3D-4950-8759-F67C5EB3A2EA}"/>
    <dgm:cxn modelId="{13B25BE6-5888-4ED5-BCFB-F4AB611CF3A7}" type="presOf" srcId="{ACE98694-5577-4897-8133-7DAE3B03AD16}" destId="{9ACCB01D-A966-4F3F-9020-983C6F2D4CAD}" srcOrd="0" destOrd="0" presId="urn:microsoft.com/office/officeart/2005/8/layout/cycle2"/>
    <dgm:cxn modelId="{C1606A81-3288-442E-99C5-7A8B50DB5125}" type="presParOf" srcId="{9ACCB01D-A966-4F3F-9020-983C6F2D4CAD}" destId="{3371960A-CE04-4C69-8E19-DC79031DB30D}" srcOrd="0" destOrd="0" presId="urn:microsoft.com/office/officeart/2005/8/layout/cycle2"/>
    <dgm:cxn modelId="{4E871D49-CAC7-4974-BE16-27F8CE698349}" type="presParOf" srcId="{9ACCB01D-A966-4F3F-9020-983C6F2D4CAD}" destId="{7495BE29-C4B9-491D-A854-71D586D28035}" srcOrd="1" destOrd="0" presId="urn:microsoft.com/office/officeart/2005/8/layout/cycle2"/>
    <dgm:cxn modelId="{D22CC515-D5AC-4B0E-983C-B86A53E6EDAA}" type="presParOf" srcId="{7495BE29-C4B9-491D-A854-71D586D28035}" destId="{B70B0F21-8B5F-48A6-9F05-40C8009738A4}" srcOrd="0" destOrd="0" presId="urn:microsoft.com/office/officeart/2005/8/layout/cycle2"/>
    <dgm:cxn modelId="{C99633D2-10ED-4D66-AA1B-EC5AD9A4428C}" type="presParOf" srcId="{9ACCB01D-A966-4F3F-9020-983C6F2D4CAD}" destId="{05AB9509-E43C-4A51-8159-419CC07CB502}" srcOrd="2" destOrd="0" presId="urn:microsoft.com/office/officeart/2005/8/layout/cycle2"/>
    <dgm:cxn modelId="{29F9ACEC-B36C-40DB-BA74-C9620D3BD53F}" type="presParOf" srcId="{9ACCB01D-A966-4F3F-9020-983C6F2D4CAD}" destId="{FEFA6E6C-80B2-46AF-8654-63C26E8DCD96}" srcOrd="3" destOrd="0" presId="urn:microsoft.com/office/officeart/2005/8/layout/cycle2"/>
    <dgm:cxn modelId="{39DCD39D-1374-4001-9554-8D1A8D85D751}" type="presParOf" srcId="{FEFA6E6C-80B2-46AF-8654-63C26E8DCD96}" destId="{1DE725F6-ECF6-4021-937E-159AC7D2AB86}" srcOrd="0" destOrd="0" presId="urn:microsoft.com/office/officeart/2005/8/layout/cycle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71960A-CE04-4C69-8E19-DC79031DB30D}">
      <dsp:nvSpPr>
        <dsp:cNvPr id="0" name=""/>
        <dsp:cNvSpPr/>
      </dsp:nvSpPr>
      <dsp:spPr>
        <a:xfrm>
          <a:off x="168254" y="1003948"/>
          <a:ext cx="3123200" cy="3123200"/>
        </a:xfrm>
        <a:prstGeom prst="ellipse">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6830" tIns="36830" rIns="36830" bIns="36830" numCol="1" spcCol="1270" anchor="ctr" anchorCtr="0">
          <a:noAutofit/>
        </a:bodyPr>
        <a:lstStyle/>
        <a:p>
          <a:pPr marL="0" lvl="0" indent="0" algn="ctr" defTabSz="1289050">
            <a:lnSpc>
              <a:spcPct val="90000"/>
            </a:lnSpc>
            <a:spcBef>
              <a:spcPct val="0"/>
            </a:spcBef>
            <a:spcAft>
              <a:spcPct val="35000"/>
            </a:spcAft>
            <a:buNone/>
          </a:pPr>
          <a:r>
            <a:rPr lang="mn-MN" sz="2900" kern="1200" dirty="0"/>
            <a:t>Байгууллага</a:t>
          </a:r>
          <a:endParaRPr lang="en-US" sz="2900" kern="1200" dirty="0"/>
        </a:p>
      </dsp:txBody>
      <dsp:txXfrm>
        <a:off x="625636" y="1461330"/>
        <a:ext cx="2208436" cy="2208436"/>
      </dsp:txXfrm>
    </dsp:sp>
    <dsp:sp modelId="{7495BE29-C4B9-491D-A854-71D586D28035}">
      <dsp:nvSpPr>
        <dsp:cNvPr id="0" name=""/>
        <dsp:cNvSpPr/>
      </dsp:nvSpPr>
      <dsp:spPr>
        <a:xfrm rot="12066">
          <a:off x="3791852" y="-625865"/>
          <a:ext cx="3784383" cy="1495170"/>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66800">
            <a:lnSpc>
              <a:spcPct val="90000"/>
            </a:lnSpc>
            <a:spcBef>
              <a:spcPct val="0"/>
            </a:spcBef>
            <a:spcAft>
              <a:spcPct val="35000"/>
            </a:spcAft>
            <a:buNone/>
          </a:pPr>
          <a:endParaRPr lang="en-US" sz="2400" kern="1200"/>
        </a:p>
      </dsp:txBody>
      <dsp:txXfrm>
        <a:off x="3791853" y="-327618"/>
        <a:ext cx="3335832" cy="897102"/>
      </dsp:txXfrm>
    </dsp:sp>
    <dsp:sp modelId="{05AB9509-E43C-4A51-8159-419CC07CB502}">
      <dsp:nvSpPr>
        <dsp:cNvPr id="0" name=""/>
        <dsp:cNvSpPr/>
      </dsp:nvSpPr>
      <dsp:spPr>
        <a:xfrm>
          <a:off x="7966792" y="1021786"/>
          <a:ext cx="3123200" cy="3123200"/>
        </a:xfrm>
        <a:prstGeom prst="ellipse">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6830" tIns="36830" rIns="36830" bIns="36830" numCol="1" spcCol="1270" anchor="ctr" anchorCtr="0">
          <a:noAutofit/>
        </a:bodyPr>
        <a:lstStyle/>
        <a:p>
          <a:pPr marL="0" lvl="0" indent="0" algn="ctr" defTabSz="1289050">
            <a:lnSpc>
              <a:spcPct val="90000"/>
            </a:lnSpc>
            <a:spcBef>
              <a:spcPct val="0"/>
            </a:spcBef>
            <a:spcAft>
              <a:spcPct val="35000"/>
            </a:spcAft>
            <a:buNone/>
          </a:pPr>
          <a:r>
            <a:rPr lang="mn-MN" sz="2900" kern="1200" dirty="0"/>
            <a:t>Мэдээллийн технологи</a:t>
          </a:r>
          <a:endParaRPr lang="en-US" sz="2900" kern="1200" dirty="0"/>
        </a:p>
      </dsp:txBody>
      <dsp:txXfrm>
        <a:off x="8424174" y="1479168"/>
        <a:ext cx="2208436" cy="2208436"/>
      </dsp:txXfrm>
    </dsp:sp>
    <dsp:sp modelId="{FEFA6E6C-80B2-46AF-8654-63C26E8DCD96}">
      <dsp:nvSpPr>
        <dsp:cNvPr id="0" name=""/>
        <dsp:cNvSpPr/>
      </dsp:nvSpPr>
      <dsp:spPr>
        <a:xfrm rot="10804538">
          <a:off x="3559381" y="3837161"/>
          <a:ext cx="3821188" cy="1495170"/>
        </a:xfrm>
        <a:prstGeom prst="rightArrow">
          <a:avLst>
            <a:gd name="adj1" fmla="val 60000"/>
            <a:gd name="adj2" fmla="val 5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66800">
            <a:lnSpc>
              <a:spcPct val="90000"/>
            </a:lnSpc>
            <a:spcBef>
              <a:spcPct val="0"/>
            </a:spcBef>
            <a:spcAft>
              <a:spcPct val="35000"/>
            </a:spcAft>
            <a:buNone/>
          </a:pPr>
          <a:endParaRPr lang="en-US" sz="2400" kern="1200"/>
        </a:p>
      </dsp:txBody>
      <dsp:txXfrm rot="10800000">
        <a:off x="4007932" y="4136491"/>
        <a:ext cx="3372637" cy="897102"/>
      </dsp:txXfrm>
    </dsp:sp>
  </dsp:spTree>
</dsp:drawing>
</file>

<file path=ppt/diagrams/layout1.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3056414" cy="467072"/>
          </a:xfrm>
          <a:prstGeom prst="rect">
            <a:avLst/>
          </a:prstGeom>
        </p:spPr>
        <p:txBody>
          <a:bodyPr vert="horz" lIns="93497" tIns="46749" rIns="93497" bIns="46749" rtlCol="0"/>
          <a:lstStyle>
            <a:lvl1pPr algn="l">
              <a:defRPr sz="1200"/>
            </a:lvl1pPr>
          </a:lstStyle>
          <a:p>
            <a:endParaRPr lang="en-US"/>
          </a:p>
        </p:txBody>
      </p:sp>
      <p:sp>
        <p:nvSpPr>
          <p:cNvPr id="3" name="Date Placeholder 2"/>
          <p:cNvSpPr>
            <a:spLocks noGrp="1"/>
          </p:cNvSpPr>
          <p:nvPr>
            <p:ph type="dt" sz="quarter" idx="1"/>
          </p:nvPr>
        </p:nvSpPr>
        <p:spPr>
          <a:xfrm>
            <a:off x="3995217" y="1"/>
            <a:ext cx="3056414" cy="467072"/>
          </a:xfrm>
          <a:prstGeom prst="rect">
            <a:avLst/>
          </a:prstGeom>
        </p:spPr>
        <p:txBody>
          <a:bodyPr vert="horz" lIns="93497" tIns="46749" rIns="93497" bIns="46749" rtlCol="0"/>
          <a:lstStyle>
            <a:lvl1pPr algn="r">
              <a:defRPr sz="1200"/>
            </a:lvl1pPr>
          </a:lstStyle>
          <a:p>
            <a:fld id="{CFCE63F2-7124-42F9-BE88-CFDE1F429330}" type="datetimeFigureOut">
              <a:rPr lang="en-US" smtClean="0"/>
              <a:t>4/4/2026</a:t>
            </a:fld>
            <a:endParaRPr lang="en-US"/>
          </a:p>
        </p:txBody>
      </p:sp>
      <p:sp>
        <p:nvSpPr>
          <p:cNvPr id="4" name="Footer Placeholder 3"/>
          <p:cNvSpPr>
            <a:spLocks noGrp="1"/>
          </p:cNvSpPr>
          <p:nvPr>
            <p:ph type="ftr" sz="quarter" idx="2"/>
          </p:nvPr>
        </p:nvSpPr>
        <p:spPr>
          <a:xfrm>
            <a:off x="0" y="8842030"/>
            <a:ext cx="3056414" cy="467071"/>
          </a:xfrm>
          <a:prstGeom prst="rect">
            <a:avLst/>
          </a:prstGeom>
        </p:spPr>
        <p:txBody>
          <a:bodyPr vert="horz" lIns="93497" tIns="46749" rIns="93497" bIns="46749" rtlCol="0" anchor="b"/>
          <a:lstStyle>
            <a:lvl1pPr algn="l">
              <a:defRPr sz="1200"/>
            </a:lvl1pPr>
          </a:lstStyle>
          <a:p>
            <a:endParaRPr lang="en-US"/>
          </a:p>
        </p:txBody>
      </p:sp>
      <p:sp>
        <p:nvSpPr>
          <p:cNvPr id="5" name="Slide Number Placeholder 4"/>
          <p:cNvSpPr>
            <a:spLocks noGrp="1"/>
          </p:cNvSpPr>
          <p:nvPr>
            <p:ph type="sldNum" sz="quarter" idx="3"/>
          </p:nvPr>
        </p:nvSpPr>
        <p:spPr>
          <a:xfrm>
            <a:off x="3995217" y="8842030"/>
            <a:ext cx="3056414" cy="467071"/>
          </a:xfrm>
          <a:prstGeom prst="rect">
            <a:avLst/>
          </a:prstGeom>
        </p:spPr>
        <p:txBody>
          <a:bodyPr vert="horz" lIns="93497" tIns="46749" rIns="93497" bIns="46749" rtlCol="0" anchor="b"/>
          <a:lstStyle>
            <a:lvl1pPr algn="r">
              <a:defRPr sz="1200"/>
            </a:lvl1pPr>
          </a:lstStyle>
          <a:p>
            <a:fld id="{EF316BA1-1A58-4E63-8685-43481A3D9308}" type="slidenum">
              <a:rPr lang="en-US" smtClean="0"/>
              <a:t>‹#›</a:t>
            </a:fld>
            <a:endParaRPr lang="en-US"/>
          </a:p>
        </p:txBody>
      </p:sp>
    </p:spTree>
    <p:extLst>
      <p:ext uri="{BB962C8B-B14F-4D97-AF65-F5344CB8AC3E}">
        <p14:creationId xmlns:p14="http://schemas.microsoft.com/office/powerpoint/2010/main" val="60184246"/>
      </p:ext>
    </p:extLst>
  </p:cSld>
  <p:clrMap bg1="lt1" tx1="dk1" bg2="lt2" tx2="dk2" accent1="accent1" accent2="accent2" accent3="accent3" accent4="accent4" accent5="accent5" accent6="accent6" hlink="hlink" folHlink="folHlink"/>
  <p:hf hdr="0" ftr="0" dt="0"/>
</p:handoutMaster>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3-02-06T03:06:33.788"/>
    </inkml:context>
    <inkml:brush xml:id="br0">
      <inkml:brushProperty name="width" value="0.05" units="cm"/>
      <inkml:brushProperty name="height" value="0.05" units="cm"/>
    </inkml:brush>
  </inkml:definitions>
  <inkml:trace contextRef="#ctx0" brushRef="#br0">0 1 19231 0 0,'0'0'2650'0'0,"8"-1"-2111"0"0,-3 2-524 0 0,0-1-1 0 0,-1 1 1 0 0,1 1-1 0 0,0-1 1 0 0,-1 0-1 0 0,1 1 1 0 0,-1 0-1 0 0,0 0 1 0 0,1 1-1 0 0,-1-1 1 0 0,0 1-1 0 0,0 0 1 0 0,0 0-1 0 0,3 4 1 0 0,5 5 67 0 0,-1 1-1 0 0,17 26 1 0 0,-21-27-586 0 0,1 0 1 0 0,1-1-1 0 0,0 0 0 0 0,15 13 1 0 0,-6-11-6831 0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3056414" cy="467072"/>
          </a:xfrm>
          <a:prstGeom prst="rect">
            <a:avLst/>
          </a:prstGeom>
        </p:spPr>
        <p:txBody>
          <a:bodyPr vert="horz" lIns="93497" tIns="46749" rIns="93497" bIns="46749" rtlCol="0"/>
          <a:lstStyle>
            <a:lvl1pPr algn="l">
              <a:defRPr sz="1200"/>
            </a:lvl1pPr>
          </a:lstStyle>
          <a:p>
            <a:endParaRPr lang="en-US"/>
          </a:p>
        </p:txBody>
      </p:sp>
      <p:sp>
        <p:nvSpPr>
          <p:cNvPr id="3" name="Date Placeholder 2"/>
          <p:cNvSpPr>
            <a:spLocks noGrp="1"/>
          </p:cNvSpPr>
          <p:nvPr>
            <p:ph type="dt" idx="1"/>
          </p:nvPr>
        </p:nvSpPr>
        <p:spPr>
          <a:xfrm>
            <a:off x="3995217" y="1"/>
            <a:ext cx="3056414" cy="467072"/>
          </a:xfrm>
          <a:prstGeom prst="rect">
            <a:avLst/>
          </a:prstGeom>
        </p:spPr>
        <p:txBody>
          <a:bodyPr vert="horz" lIns="93497" tIns="46749" rIns="93497" bIns="46749" rtlCol="0"/>
          <a:lstStyle>
            <a:lvl1pPr algn="r">
              <a:defRPr sz="1200"/>
            </a:lvl1pPr>
          </a:lstStyle>
          <a:p>
            <a:fld id="{FF068DD0-3ED2-411E-9A42-E4B2F4CA47F7}" type="datetimeFigureOut">
              <a:rPr lang="en-US" smtClean="0"/>
              <a:t>4/4/2026</a:t>
            </a:fld>
            <a:endParaRPr lang="en-US"/>
          </a:p>
        </p:txBody>
      </p:sp>
      <p:sp>
        <p:nvSpPr>
          <p:cNvPr id="4" name="Slide Image Placeholder 3"/>
          <p:cNvSpPr>
            <a:spLocks noGrp="1" noRot="1" noChangeAspect="1"/>
          </p:cNvSpPr>
          <p:nvPr>
            <p:ph type="sldImg" idx="2"/>
          </p:nvPr>
        </p:nvSpPr>
        <p:spPr>
          <a:xfrm>
            <a:off x="733425" y="1163638"/>
            <a:ext cx="5586413" cy="3141662"/>
          </a:xfrm>
          <a:prstGeom prst="rect">
            <a:avLst/>
          </a:prstGeom>
          <a:noFill/>
          <a:ln w="12700">
            <a:solidFill>
              <a:prstClr val="black"/>
            </a:solidFill>
          </a:ln>
        </p:spPr>
        <p:txBody>
          <a:bodyPr vert="horz" lIns="93497" tIns="46749" rIns="93497" bIns="46749" rtlCol="0" anchor="ctr"/>
          <a:lstStyle/>
          <a:p>
            <a:endParaRPr lang="en-US"/>
          </a:p>
        </p:txBody>
      </p:sp>
      <p:sp>
        <p:nvSpPr>
          <p:cNvPr id="5" name="Notes Placeholder 4"/>
          <p:cNvSpPr>
            <a:spLocks noGrp="1"/>
          </p:cNvSpPr>
          <p:nvPr>
            <p:ph type="body" sz="quarter" idx="3"/>
          </p:nvPr>
        </p:nvSpPr>
        <p:spPr>
          <a:xfrm>
            <a:off x="705327" y="4480004"/>
            <a:ext cx="5642610" cy="3665459"/>
          </a:xfrm>
          <a:prstGeom prst="rect">
            <a:avLst/>
          </a:prstGeom>
        </p:spPr>
        <p:txBody>
          <a:bodyPr vert="horz" lIns="93497" tIns="46749" rIns="93497" bIns="4674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42030"/>
            <a:ext cx="3056414" cy="467071"/>
          </a:xfrm>
          <a:prstGeom prst="rect">
            <a:avLst/>
          </a:prstGeom>
        </p:spPr>
        <p:txBody>
          <a:bodyPr vert="horz" lIns="93497" tIns="46749" rIns="93497" bIns="46749" rtlCol="0" anchor="b"/>
          <a:lstStyle>
            <a:lvl1pPr algn="l">
              <a:defRPr sz="1200"/>
            </a:lvl1pPr>
          </a:lstStyle>
          <a:p>
            <a:endParaRPr lang="en-US"/>
          </a:p>
        </p:txBody>
      </p:sp>
      <p:sp>
        <p:nvSpPr>
          <p:cNvPr id="7" name="Slide Number Placeholder 6"/>
          <p:cNvSpPr>
            <a:spLocks noGrp="1"/>
          </p:cNvSpPr>
          <p:nvPr>
            <p:ph type="sldNum" sz="quarter" idx="5"/>
          </p:nvPr>
        </p:nvSpPr>
        <p:spPr>
          <a:xfrm>
            <a:off x="3995217" y="8842030"/>
            <a:ext cx="3056414" cy="467071"/>
          </a:xfrm>
          <a:prstGeom prst="rect">
            <a:avLst/>
          </a:prstGeom>
        </p:spPr>
        <p:txBody>
          <a:bodyPr vert="horz" lIns="93497" tIns="46749" rIns="93497" bIns="46749" rtlCol="0" anchor="b"/>
          <a:lstStyle>
            <a:lvl1pPr algn="r">
              <a:defRPr sz="1200"/>
            </a:lvl1pPr>
          </a:lstStyle>
          <a:p>
            <a:fld id="{57F45778-65E1-4A1B-B40A-CB386A9BF102}" type="slidenum">
              <a:rPr lang="en-US" smtClean="0"/>
              <a:t>‹#›</a:t>
            </a:fld>
            <a:endParaRPr lang="en-US"/>
          </a:p>
        </p:txBody>
      </p:sp>
    </p:spTree>
    <p:extLst>
      <p:ext uri="{BB962C8B-B14F-4D97-AF65-F5344CB8AC3E}">
        <p14:creationId xmlns:p14="http://schemas.microsoft.com/office/powerpoint/2010/main" val="1048822621"/>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3" Type="http://schemas.openxmlformats.org/officeDocument/2006/relationships/hyperlink" Target="http://drive.google.com/" TargetMode="External"/><Relationship Id="rId7" Type="http://schemas.openxmlformats.org/officeDocument/2006/relationships/hyperlink" Target="http://www-03.ibm.com/software/products/us/en/ibmnotes/" TargetMode="External"/><Relationship Id="rId2" Type="http://schemas.openxmlformats.org/officeDocument/2006/relationships/slide" Target="../slides/slide28.xml"/><Relationship Id="rId1" Type="http://schemas.openxmlformats.org/officeDocument/2006/relationships/notesMaster" Target="../notesMasters/notesMaster1.xml"/><Relationship Id="rId6" Type="http://schemas.openxmlformats.org/officeDocument/2006/relationships/hyperlink" Target="http://www.atlassian.com/software/confluence/overview/team-collaboration-software" TargetMode="External"/><Relationship Id="rId5" Type="http://schemas.openxmlformats.org/officeDocument/2006/relationships/hyperlink" Target="http://webex.com/" TargetMode="External"/><Relationship Id="rId4" Type="http://schemas.openxmlformats.org/officeDocument/2006/relationships/hyperlink" Target="http://office.microsoft.com/en-us/microsoft-sharepoint-collaboration-software-FX103479517.aspx" TargetMode="Externa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
        <p:cNvGrpSpPr/>
        <p:nvPr/>
      </p:nvGrpSpPr>
      <p:grpSpPr>
        <a:xfrm>
          <a:off x="0" y="0"/>
          <a:ext cx="0" cy="0"/>
          <a:chOff x="0" y="0"/>
          <a:chExt cx="0" cy="0"/>
        </a:xfrm>
      </p:grpSpPr>
      <p:sp>
        <p:nvSpPr>
          <p:cNvPr id="58" name="Google Shape;58;p1:notes"/>
          <p:cNvSpPr txBox="1">
            <a:spLocks noGrp="1"/>
          </p:cNvSpPr>
          <p:nvPr>
            <p:ph type="sldNum" idx="12"/>
          </p:nvPr>
        </p:nvSpPr>
        <p:spPr>
          <a:xfrm>
            <a:off x="5308971" y="6731040"/>
            <a:ext cx="4061460" cy="354330"/>
          </a:xfrm>
          <a:prstGeom prst="rect">
            <a:avLst/>
          </a:prstGeom>
          <a:noFill/>
          <a:ln>
            <a:noFill/>
          </a:ln>
        </p:spPr>
        <p:txBody>
          <a:bodyPr spcFirstLastPara="1" wrap="square" lIns="94025" tIns="47000" rIns="94025" bIns="470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Times New Roman"/>
                <a:ea typeface="Times New Roman"/>
                <a:cs typeface="Times New Roman"/>
                <a:sym typeface="Times New Roman"/>
              </a:rPr>
              <a:t>1</a:t>
            </a:fld>
            <a:endParaRPr sz="1200" b="0" i="0" u="none" strike="noStrike" cap="none">
              <a:solidFill>
                <a:schemeClr val="dk1"/>
              </a:solidFill>
              <a:latin typeface="Times New Roman"/>
              <a:ea typeface="Times New Roman"/>
              <a:cs typeface="Times New Roman"/>
              <a:sym typeface="Times New Roman"/>
            </a:endParaRPr>
          </a:p>
        </p:txBody>
      </p:sp>
      <p:sp>
        <p:nvSpPr>
          <p:cNvPr id="59" name="Google Shape;59;p1:notes"/>
          <p:cNvSpPr>
            <a:spLocks noGrp="1" noRot="1" noChangeAspect="1"/>
          </p:cNvSpPr>
          <p:nvPr>
            <p:ph type="sldImg" idx="2"/>
          </p:nvPr>
        </p:nvSpPr>
        <p:spPr>
          <a:xfrm>
            <a:off x="2324100" y="531813"/>
            <a:ext cx="4724400" cy="2657475"/>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60" name="Google Shape;60;p1:notes"/>
          <p:cNvSpPr txBox="1">
            <a:spLocks noGrp="1"/>
          </p:cNvSpPr>
          <p:nvPr>
            <p:ph type="body" idx="1"/>
          </p:nvPr>
        </p:nvSpPr>
        <p:spPr>
          <a:xfrm>
            <a:off x="937260" y="3366135"/>
            <a:ext cx="7498080" cy="3188970"/>
          </a:xfrm>
          <a:prstGeom prst="rect">
            <a:avLst/>
          </a:prstGeom>
          <a:noFill/>
          <a:ln>
            <a:noFill/>
          </a:ln>
        </p:spPr>
        <p:txBody>
          <a:bodyPr spcFirstLastPara="1" wrap="square" lIns="94025" tIns="47000" rIns="94025" bIns="47000" anchor="t" anchorCtr="0">
            <a:normAutofit/>
          </a:bodyPr>
          <a:lstStyle/>
          <a:p>
            <a:pPr marL="0" lvl="0" indent="0" algn="l" rtl="0">
              <a:spcBef>
                <a:spcPts val="0"/>
              </a:spcBef>
              <a:spcAft>
                <a:spcPts val="0"/>
              </a:spcAft>
              <a:buNone/>
            </a:pPr>
            <a:r>
              <a:rPr lang="en-US" dirty="0"/>
              <a:t>Principles of Information Systems, Thirteenth Edition</a:t>
            </a:r>
            <a:br>
              <a:rPr lang="en-US" sz="1100" dirty="0"/>
            </a:br>
            <a:endParaRPr sz="1100" dirty="0"/>
          </a:p>
          <a:p>
            <a:pPr marL="0" lvl="0" indent="0" algn="l" rtl="0">
              <a:spcBef>
                <a:spcPts val="360"/>
              </a:spcBef>
              <a:spcAft>
                <a:spcPts val="0"/>
              </a:spcAft>
              <a:buNone/>
            </a:pPr>
            <a:r>
              <a:rPr lang="en-US" i="1" dirty="0"/>
              <a:t>Chapter 1</a:t>
            </a:r>
            <a:endParaRPr dirty="0"/>
          </a:p>
          <a:p>
            <a:pPr marL="0" lvl="0" indent="0" algn="l" rtl="0">
              <a:lnSpc>
                <a:spcPct val="90000"/>
              </a:lnSpc>
              <a:spcBef>
                <a:spcPts val="360"/>
              </a:spcBef>
              <a:spcAft>
                <a:spcPts val="0"/>
              </a:spcAft>
              <a:buNone/>
            </a:pPr>
            <a:r>
              <a:rPr lang="en-US" i="1" dirty="0"/>
              <a:t>An Introduction to Information Systems</a:t>
            </a:r>
            <a:endParaRPr dirty="0"/>
          </a:p>
          <a:p>
            <a:pPr marL="0" lvl="0" indent="0" algn="l" rtl="0">
              <a:spcBef>
                <a:spcPts val="360"/>
              </a:spcBef>
              <a:spcAft>
                <a:spcPts val="0"/>
              </a:spcAft>
              <a:buNone/>
            </a:pPr>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7F45778-65E1-4A1B-B40A-CB386A9BF102}" type="slidenum">
              <a:rPr lang="en-US" smtClean="0"/>
              <a:t>2</a:t>
            </a:fld>
            <a:endParaRPr lang="en-US"/>
          </a:p>
        </p:txBody>
      </p:sp>
    </p:spTree>
    <p:extLst>
      <p:ext uri="{BB962C8B-B14F-4D97-AF65-F5344CB8AC3E}">
        <p14:creationId xmlns:p14="http://schemas.microsoft.com/office/powerpoint/2010/main" val="9768270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b="1" dirty="0">
                <a:effectLst/>
              </a:rPr>
              <a:t>Стратегийн түвшнүүд</a:t>
            </a:r>
            <a:endParaRPr lang="mn-MN" dirty="0">
              <a:effectLst/>
            </a:endParaRPr>
          </a:p>
          <a:p>
            <a:r>
              <a:rPr lang="mn-MN" dirty="0">
                <a:effectLst/>
              </a:rPr>
              <a:t>Байгууллагын стратеги нь дараах гурван түвшинд хуваагддаг:</a:t>
            </a:r>
          </a:p>
          <a:p>
            <a:r>
              <a:rPr lang="mn-MN" sz="1200" b="1" i="0" kern="1200" dirty="0">
                <a:solidFill>
                  <a:schemeClr val="tx1"/>
                </a:solidFill>
                <a:effectLst/>
                <a:latin typeface="+mn-lt"/>
                <a:ea typeface="+mn-ea"/>
                <a:cs typeface="+mn-cs"/>
              </a:rPr>
              <a:t>Корпорацийн стратеги:</a:t>
            </a:r>
            <a:r>
              <a:rPr lang="mn-MN" sz="1200" b="0" i="0" kern="1200" dirty="0">
                <a:solidFill>
                  <a:schemeClr val="tx1"/>
                </a:solidFill>
                <a:effectLst/>
                <a:latin typeface="+mn-lt"/>
                <a:ea typeface="+mn-ea"/>
                <a:cs typeface="+mn-cs"/>
              </a:rPr>
              <a:t> Байгууллагын бүхэлд нь хамарсан ерөнхий зорилго, цар хүрээ.</a:t>
            </a:r>
          </a:p>
          <a:p>
            <a:r>
              <a:rPr lang="mn-MN" sz="1200" b="1" i="0" kern="1200" dirty="0">
                <a:solidFill>
                  <a:schemeClr val="tx1"/>
                </a:solidFill>
                <a:effectLst/>
                <a:latin typeface="+mn-lt"/>
                <a:ea typeface="+mn-ea"/>
                <a:cs typeface="+mn-cs"/>
              </a:rPr>
              <a:t>Бизнесийн нэгжийн стратеги:</a:t>
            </a:r>
            <a:r>
              <a:rPr lang="mn-MN" sz="1200" b="0" i="0" kern="1200" dirty="0">
                <a:solidFill>
                  <a:schemeClr val="tx1"/>
                </a:solidFill>
                <a:effectLst/>
                <a:latin typeface="+mn-lt"/>
                <a:ea typeface="+mn-ea"/>
                <a:cs typeface="+mn-cs"/>
              </a:rPr>
              <a:t> Тухайн нэгж, салбарын хувьд өрсөлдөх давуу тал бий болгох, хэрэглэгчдийг татах төлөвлөгөө.</a:t>
            </a:r>
          </a:p>
          <a:p>
            <a:r>
              <a:rPr lang="mn-MN" sz="1200" b="1" i="0" kern="1200" dirty="0">
                <a:solidFill>
                  <a:schemeClr val="tx1"/>
                </a:solidFill>
                <a:effectLst/>
                <a:latin typeface="+mn-lt"/>
                <a:ea typeface="+mn-ea"/>
                <a:cs typeface="+mn-cs"/>
              </a:rPr>
              <a:t>Үйл ажиллагааны стратеги:</a:t>
            </a:r>
            <a:r>
              <a:rPr lang="mn-MN" sz="1200" b="0" i="0" kern="1200" dirty="0">
                <a:solidFill>
                  <a:schemeClr val="tx1"/>
                </a:solidFill>
                <a:effectLst/>
                <a:latin typeface="+mn-lt"/>
                <a:ea typeface="+mn-ea"/>
                <a:cs typeface="+mn-cs"/>
              </a:rPr>
              <a:t> Дээрх стратегиудыг хэрэгжүүлэхэд шаардлагатай процесс, хүмүүс, технологийг удирдах тактикууд.</a:t>
            </a:r>
          </a:p>
          <a:p>
            <a:endParaRPr lang="en-US" dirty="0"/>
          </a:p>
        </p:txBody>
      </p:sp>
      <p:sp>
        <p:nvSpPr>
          <p:cNvPr id="4" name="Slide Number Placeholder 3"/>
          <p:cNvSpPr>
            <a:spLocks noGrp="1"/>
          </p:cNvSpPr>
          <p:nvPr>
            <p:ph type="sldNum" sz="quarter" idx="5"/>
          </p:nvPr>
        </p:nvSpPr>
        <p:spPr/>
        <p:txBody>
          <a:bodyPr/>
          <a:lstStyle/>
          <a:p>
            <a:fld id="{57F45778-65E1-4A1B-B40A-CB386A9BF102}" type="slidenum">
              <a:rPr lang="en-US" smtClean="0"/>
              <a:t>7</a:t>
            </a:fld>
            <a:endParaRPr lang="en-US"/>
          </a:p>
        </p:txBody>
      </p:sp>
    </p:spTree>
    <p:extLst>
      <p:ext uri="{BB962C8B-B14F-4D97-AF65-F5344CB8AC3E}">
        <p14:creationId xmlns:p14="http://schemas.microsoft.com/office/powerpoint/2010/main" val="25364631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sz="1200" kern="1200" dirty="0">
                <a:solidFill>
                  <a:schemeClr val="tx1"/>
                </a:solidFill>
                <a:effectLst/>
                <a:latin typeface="+mn-lt"/>
                <a:ea typeface="+mn-ea"/>
                <a:cs typeface="+mn-cs"/>
              </a:rPr>
              <a:t>Байгууллагын удирдлагууд зарцуулж буй цаг хугацаа, хөрөнгө оруулалт нь мэдээлийн технологиос хамааралтай болж түүний нөлөөнд орж эхлэхэд мэдээлийн технологийг зөвхөн цахим мэдээ боловсруулах эсвэл мэдээллийн системийн хэлтэст хамааруулан авч үзэж болохгүйг ойлгож эхэлдэг. Өрсөлдөгчид нь мэдээллийг өрсөлдөөний давуу тал болгон ашиглахад эдгээр удирдлагууд орчин үеийн мэдээллийн технологийн удирдахад шууд оролцох хэрэгтэй гэдгээ мэдэрдэг боловч эрчимтэй өөрчлөлтийн эхэн үед үүнд хэрхэн оролцохоо мэддэггүй байна.</a:t>
            </a:r>
            <a:endParaRPr lang="en-US" sz="1200" kern="1200" dirty="0">
              <a:solidFill>
                <a:schemeClr val="tx1"/>
              </a:solidFill>
              <a:effectLst/>
              <a:latin typeface="+mn-lt"/>
              <a:ea typeface="+mn-ea"/>
              <a:cs typeface="+mn-cs"/>
            </a:endParaRPr>
          </a:p>
          <a:p>
            <a:r>
              <a:rPr lang="mn-MN" sz="1200" kern="1200" dirty="0">
                <a:solidFill>
                  <a:schemeClr val="tx1"/>
                </a:solidFill>
                <a:effectLst/>
                <a:latin typeface="+mn-lt"/>
                <a:ea typeface="+mn-ea"/>
                <a:cs typeface="+mn-cs"/>
              </a:rPr>
              <a:t>Байгууллагын мэдээллийн технологийг ашиглах ур чадвар болон бизнесийн стратеги, зорилтодоо хүрэх чадвар хоорондын хамаарал улам бүр нэмэгдсээр байна. Өөрөөр хэлбэл стратегиа амжилттай хэрэгжүүлэх гол хүчин зүйл нь мэдээллийн технологийг амжилттай менежмент хийх чадвараас шууд хамааралтай болж байгаа юм. </a:t>
            </a:r>
            <a:endParaRPr lang="en-US" sz="1200" kern="1200" dirty="0">
              <a:solidFill>
                <a:schemeClr val="tx1"/>
              </a:solidFill>
              <a:effectLst/>
              <a:latin typeface="+mn-lt"/>
              <a:ea typeface="+mn-ea"/>
              <a:cs typeface="+mn-cs"/>
            </a:endParaRPr>
          </a:p>
          <a:p>
            <a:endParaRPr lang="en-US" dirty="0">
              <a:effectLst/>
            </a:endParaRPr>
          </a:p>
          <a:p>
            <a:r>
              <a:rPr lang="mn-MN" dirty="0">
                <a:effectLst/>
              </a:rPr>
              <a:t>Орчин үед мэдээллийн технологи нь зөвхөн арын албаны дэмжих хэрэгсэл байхаа больж, </a:t>
            </a:r>
            <a:r>
              <a:rPr lang="mn-MN" b="1" dirty="0">
                <a:effectLst/>
              </a:rPr>
              <a:t>бизнесийн өрсөлдөх давуу талыг бий болгогч гол зэвсэг</a:t>
            </a:r>
            <a:r>
              <a:rPr lang="mn-MN" dirty="0">
                <a:effectLst/>
              </a:rPr>
              <a:t> болсон. </a:t>
            </a:r>
            <a:endParaRPr lang="en-US" dirty="0">
              <a:effectLst/>
            </a:endParaRPr>
          </a:p>
          <a:p>
            <a:endParaRPr lang="en-US" dirty="0">
              <a:effectLst/>
            </a:endParaRPr>
          </a:p>
          <a:p>
            <a:r>
              <a:rPr lang="mn-MN" dirty="0">
                <a:effectLst/>
              </a:rPr>
              <a:t>Стратеги болон МС-ийг уялдуулахад дараах ойлголтууд чухал үүрэгтэй:</a:t>
            </a:r>
          </a:p>
          <a:p>
            <a:r>
              <a:rPr lang="mn-MN" sz="1200" b="1" i="0" kern="1200" dirty="0">
                <a:solidFill>
                  <a:schemeClr val="tx1"/>
                </a:solidFill>
                <a:effectLst/>
                <a:latin typeface="+mn-lt"/>
                <a:ea typeface="+mn-ea"/>
                <a:cs typeface="+mn-cs"/>
              </a:rPr>
              <a:t>Бизнес Архитектур (</a:t>
            </a:r>
            <a:r>
              <a:rPr lang="en-US" sz="1200" b="1" i="0" kern="1200" dirty="0">
                <a:solidFill>
                  <a:schemeClr val="tx1"/>
                </a:solidFill>
                <a:effectLst/>
                <a:latin typeface="+mn-lt"/>
                <a:ea typeface="+mn-ea"/>
                <a:cs typeface="+mn-cs"/>
              </a:rPr>
              <a:t>BA):</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Энэ нь стратегийн зорилтуудыг тактикийн шаардлагатай уялдуулах </a:t>
            </a:r>
            <a:r>
              <a:rPr lang="mn-MN" sz="1200" b="1" i="0" kern="1200" dirty="0">
                <a:solidFill>
                  <a:schemeClr val="tx1"/>
                </a:solidFill>
                <a:effectLst/>
                <a:latin typeface="+mn-lt"/>
                <a:ea typeface="+mn-ea"/>
                <a:cs typeface="+mn-cs"/>
              </a:rPr>
              <a:t>"бүтээцийн зураг" (</a:t>
            </a:r>
            <a:r>
              <a:rPr lang="en-US" sz="1200" b="1" i="0" kern="1200" dirty="0">
                <a:solidFill>
                  <a:schemeClr val="tx1"/>
                </a:solidFill>
                <a:effectLst/>
                <a:latin typeface="+mn-lt"/>
                <a:ea typeface="+mn-ea"/>
                <a:cs typeface="+mn-cs"/>
              </a:rPr>
              <a:t>blueprint)</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болдог. Архитектур нь бизнес үйл ажиллагаа болон түүнийг дэмжих МТ-ийн системүүдийн хоорондын уялдааг хангаж, өөрчлөлтийн нөлөөллийг үнэлэх боломж олгодог.</a:t>
            </a:r>
          </a:p>
          <a:p>
            <a:r>
              <a:rPr lang="mn-MN" sz="1200" b="1" i="0" kern="1200" dirty="0">
                <a:solidFill>
                  <a:schemeClr val="tx1"/>
                </a:solidFill>
                <a:effectLst/>
                <a:latin typeface="+mn-lt"/>
                <a:ea typeface="+mn-ea"/>
                <a:cs typeface="+mn-cs"/>
              </a:rPr>
              <a:t>Процесс ба Утга учир:</a:t>
            </a:r>
            <a:r>
              <a:rPr lang="mn-MN" sz="1200" b="0" i="0" kern="1200" dirty="0">
                <a:solidFill>
                  <a:schemeClr val="tx1"/>
                </a:solidFill>
                <a:effectLst/>
                <a:latin typeface="+mn-lt"/>
                <a:ea typeface="+mn-ea"/>
                <a:cs typeface="+mn-cs"/>
              </a:rPr>
              <a:t> Процессууд нь өөрөө зорилго биш, харин стратегийн зорилтод хүрэх арга хэрэгсэл юм. Стратегитай уялдсан процессууд нь байгууллагын үйл ажиллагааг илүү үр дүнтэй, тогтвортой болгодог.</a:t>
            </a:r>
          </a:p>
          <a:p>
            <a:r>
              <a:rPr lang="mn-MN" sz="1200" b="1" i="0" kern="1200" dirty="0">
                <a:solidFill>
                  <a:schemeClr val="tx1"/>
                </a:solidFill>
                <a:effectLst/>
                <a:latin typeface="+mn-lt"/>
                <a:ea typeface="+mn-ea"/>
                <a:cs typeface="+mn-cs"/>
              </a:rPr>
              <a:t>Тэнцвэржүүлсэн онооны карт (</a:t>
            </a:r>
            <a:r>
              <a:rPr lang="en-US" sz="1200" b="1" i="0" kern="1200" dirty="0">
                <a:solidFill>
                  <a:schemeClr val="tx1"/>
                </a:solidFill>
                <a:effectLst/>
                <a:latin typeface="+mn-lt"/>
                <a:ea typeface="+mn-ea"/>
                <a:cs typeface="+mn-cs"/>
              </a:rPr>
              <a:t>Balanced Scorecard):</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Алсын хараа болон стратегийг санхүүгийн, хэрэглэгчийн, дотоод процессын болон суралцах-өсөлтийн гэсэн 4 чиглэлээр хэмжигдэхүйц үзүүлэлтүүд болгон хөрвүүлж, гүйцэтгэлийг хянадаг</a:t>
            </a:r>
          </a:p>
          <a:p>
            <a:br>
              <a:rPr lang="mn-MN" dirty="0"/>
            </a:br>
            <a:endParaRPr lang="en-US" dirty="0"/>
          </a:p>
        </p:txBody>
      </p:sp>
      <p:sp>
        <p:nvSpPr>
          <p:cNvPr id="4" name="Slide Number Placeholder 3"/>
          <p:cNvSpPr>
            <a:spLocks noGrp="1"/>
          </p:cNvSpPr>
          <p:nvPr>
            <p:ph type="sldNum" sz="quarter" idx="5"/>
          </p:nvPr>
        </p:nvSpPr>
        <p:spPr/>
        <p:txBody>
          <a:bodyPr/>
          <a:lstStyle/>
          <a:p>
            <a:fld id="{57F45778-65E1-4A1B-B40A-CB386A9BF102}" type="slidenum">
              <a:rPr lang="en-US" smtClean="0"/>
              <a:t>8</a:t>
            </a:fld>
            <a:endParaRPr lang="en-US"/>
          </a:p>
        </p:txBody>
      </p:sp>
    </p:spTree>
    <p:extLst>
      <p:ext uri="{BB962C8B-B14F-4D97-AF65-F5344CB8AC3E}">
        <p14:creationId xmlns:p14="http://schemas.microsoft.com/office/powerpoint/2010/main" val="10535409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b="1" dirty="0">
                <a:effectLst/>
              </a:rPr>
              <a:t>Бизнес шинжээчийн гүйцэтгэх үүрэг</a:t>
            </a:r>
            <a:endParaRPr lang="mn-MN" dirty="0">
              <a:effectLst/>
            </a:endParaRPr>
          </a:p>
          <a:p>
            <a:r>
              <a:rPr lang="mn-MN" dirty="0">
                <a:effectLst/>
              </a:rPr>
              <a:t>Бизнес шинжээч нь </a:t>
            </a:r>
            <a:r>
              <a:rPr lang="mn-MN" b="1" dirty="0">
                <a:effectLst/>
              </a:rPr>
              <a:t>бизнесийн хэрэгцээ болон технологийн шийдлүүдийг холбогч "гүүр"</a:t>
            </a:r>
            <a:r>
              <a:rPr lang="mn-MN" dirty="0">
                <a:effectLst/>
              </a:rPr>
              <a:t> болдог. Тэд стратегийн шинжилгээг хийхдээ дараах аргуудыг ашигладаг:</a:t>
            </a:r>
          </a:p>
          <a:p>
            <a:r>
              <a:rPr lang="mn-MN" sz="1200" b="1" i="0" kern="1200" dirty="0">
                <a:solidFill>
                  <a:schemeClr val="tx1"/>
                </a:solidFill>
                <a:effectLst/>
                <a:latin typeface="+mn-lt"/>
                <a:ea typeface="+mn-ea"/>
                <a:cs typeface="+mn-cs"/>
              </a:rPr>
              <a:t>Гадаад орчны шинжилгээ:</a:t>
            </a:r>
            <a:r>
              <a:rPr lang="mn-MN" sz="1200" b="0" i="0" kern="1200" dirty="0">
                <a:solidFill>
                  <a:schemeClr val="tx1"/>
                </a:solidFill>
                <a:effectLst/>
                <a:latin typeface="+mn-lt"/>
                <a:ea typeface="+mn-ea"/>
                <a:cs typeface="+mn-cs"/>
              </a:rPr>
              <a:t> </a:t>
            </a:r>
            <a:r>
              <a:rPr lang="en-US" sz="1200" b="1" i="0" kern="1200" dirty="0">
                <a:solidFill>
                  <a:schemeClr val="tx1"/>
                </a:solidFill>
                <a:effectLst/>
                <a:latin typeface="+mn-lt"/>
                <a:ea typeface="+mn-ea"/>
                <a:cs typeface="+mn-cs"/>
              </a:rPr>
              <a:t>PESTLE</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Улс төр, эдийн засаг, нийгэм, технологи, хууль, байгаль орчин) болон </a:t>
            </a:r>
            <a:r>
              <a:rPr lang="mn-MN" sz="1200" b="1" i="0" kern="1200" dirty="0">
                <a:solidFill>
                  <a:schemeClr val="tx1"/>
                </a:solidFill>
                <a:effectLst/>
                <a:latin typeface="+mn-lt"/>
                <a:ea typeface="+mn-ea"/>
                <a:cs typeface="+mn-cs"/>
              </a:rPr>
              <a:t>Портерийн 5 хүчний загвар</a:t>
            </a:r>
            <a:r>
              <a:rPr lang="mn-MN" sz="1200" b="0" i="0" kern="1200" dirty="0">
                <a:solidFill>
                  <a:schemeClr val="tx1"/>
                </a:solidFill>
                <a:effectLst/>
                <a:latin typeface="+mn-lt"/>
                <a:ea typeface="+mn-ea"/>
                <a:cs typeface="+mn-cs"/>
              </a:rPr>
              <a:t>.</a:t>
            </a:r>
          </a:p>
          <a:p>
            <a:r>
              <a:rPr lang="mn-MN" sz="1200" b="1" i="0" kern="1200" dirty="0">
                <a:solidFill>
                  <a:schemeClr val="tx1"/>
                </a:solidFill>
                <a:effectLst/>
                <a:latin typeface="+mn-lt"/>
                <a:ea typeface="+mn-ea"/>
                <a:cs typeface="+mn-cs"/>
              </a:rPr>
              <a:t>Дотоод орчны шинжилгээ:</a:t>
            </a:r>
            <a:r>
              <a:rPr lang="mn-MN" sz="1200" b="0" i="0" kern="1200" dirty="0">
                <a:solidFill>
                  <a:schemeClr val="tx1"/>
                </a:solidFill>
                <a:effectLst/>
                <a:latin typeface="+mn-lt"/>
                <a:ea typeface="+mn-ea"/>
                <a:cs typeface="+mn-cs"/>
              </a:rPr>
              <a:t> </a:t>
            </a:r>
            <a:r>
              <a:rPr lang="en-US" sz="1200" b="1" i="0" kern="1200" dirty="0">
                <a:solidFill>
                  <a:schemeClr val="tx1"/>
                </a:solidFill>
                <a:effectLst/>
                <a:latin typeface="+mn-lt"/>
                <a:ea typeface="+mn-ea"/>
                <a:cs typeface="+mn-cs"/>
              </a:rPr>
              <a:t>MOST</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Эрхэм зорилго, зорилт, стратеги, тактик) болон </a:t>
            </a:r>
            <a:r>
              <a:rPr lang="en-US" sz="1200" b="1" i="0" kern="1200" dirty="0">
                <a:solidFill>
                  <a:schemeClr val="tx1"/>
                </a:solidFill>
                <a:effectLst/>
                <a:latin typeface="+mn-lt"/>
                <a:ea typeface="+mn-ea"/>
                <a:cs typeface="+mn-cs"/>
              </a:rPr>
              <a:t>SWOT</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Давуу, сул тал, боломж, аюул занал).</a:t>
            </a:r>
          </a:p>
          <a:p>
            <a:r>
              <a:rPr lang="mn-MN" b="1" dirty="0">
                <a:effectLst/>
              </a:rPr>
              <a:t>Дүгнэж хэлэхэд</a:t>
            </a:r>
            <a:r>
              <a:rPr lang="mn-MN" dirty="0">
                <a:effectLst/>
              </a:rPr>
              <a:t>, мэдээллийн системийг нэвтрүүлэхдээ бизнесийн стратегийн контекст, зорилгыг ойлгохгүй байх нь хэрэгжүүлсэн систем бодит асуудлыг шийдэж чадахгүй байх үндсэн эрсдэл болдог. Иймд шинжээч хүн систем биш, харин </a:t>
            </a:r>
            <a:r>
              <a:rPr lang="mn-MN" b="1" dirty="0">
                <a:effectLst/>
              </a:rPr>
              <a:t>байгууллагад бодит үнэ цэн (</a:t>
            </a:r>
            <a:r>
              <a:rPr lang="en-US" b="1" dirty="0">
                <a:effectLst/>
              </a:rPr>
              <a:t>Value) </a:t>
            </a:r>
            <a:r>
              <a:rPr lang="mn-MN" b="1" dirty="0">
                <a:effectLst/>
              </a:rPr>
              <a:t>авчрах шийдлийг</a:t>
            </a:r>
            <a:r>
              <a:rPr lang="mn-MN" dirty="0">
                <a:effectLst/>
              </a:rPr>
              <a:t> эрэлхийлэх ёстой.</a:t>
            </a:r>
          </a:p>
          <a:p>
            <a:endParaRPr lang="en-US" dirty="0"/>
          </a:p>
        </p:txBody>
      </p:sp>
      <p:sp>
        <p:nvSpPr>
          <p:cNvPr id="4" name="Slide Number Placeholder 3"/>
          <p:cNvSpPr>
            <a:spLocks noGrp="1"/>
          </p:cNvSpPr>
          <p:nvPr>
            <p:ph type="sldNum" sz="quarter" idx="5"/>
          </p:nvPr>
        </p:nvSpPr>
        <p:spPr/>
        <p:txBody>
          <a:bodyPr/>
          <a:lstStyle/>
          <a:p>
            <a:fld id="{57F45778-65E1-4A1B-B40A-CB386A9BF102}" type="slidenum">
              <a:rPr lang="en-US" smtClean="0"/>
              <a:t>10</a:t>
            </a:fld>
            <a:endParaRPr lang="en-US"/>
          </a:p>
        </p:txBody>
      </p:sp>
    </p:spTree>
    <p:extLst>
      <p:ext uri="{BB962C8B-B14F-4D97-AF65-F5344CB8AC3E}">
        <p14:creationId xmlns:p14="http://schemas.microsoft.com/office/powerpoint/2010/main" val="3226001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b="1" dirty="0"/>
              <a:t>Бизнес шинжилгээ (</a:t>
            </a:r>
            <a:r>
              <a:rPr lang="en-US" b="1" dirty="0"/>
              <a:t>Business Analysis)</a:t>
            </a:r>
            <a:r>
              <a:rPr lang="en-US" dirty="0"/>
              <a:t> </a:t>
            </a:r>
            <a:r>
              <a:rPr lang="mn-MN" dirty="0"/>
              <a:t>хийхэд нөлөөлдөг гол хүчин зүйлсийг бүтэцжүүлэн харуулсан байна. </a:t>
            </a:r>
          </a:p>
          <a:p>
            <a:r>
              <a:rPr lang="en-US" b="1" dirty="0"/>
              <a:t>EEFs (Enterprise Environmental Factors) – </a:t>
            </a:r>
            <a:r>
              <a:rPr lang="mn-MN" b="1" dirty="0"/>
              <a:t>Байгууллагын орчны хүчин зүйлс</a:t>
            </a:r>
            <a:r>
              <a:rPr lang="mn-MN" dirty="0"/>
              <a:t> нь шинжээчийн хяналтаас гадуур байдаг боловч ажилд нь шууд болон шууд бусаар нөлөөлдөг "хүрээлэн буй орчин" юм.</a:t>
            </a:r>
          </a:p>
          <a:p>
            <a:r>
              <a:rPr lang="en-US" b="1" dirty="0"/>
              <a:t>External (</a:t>
            </a:r>
            <a:r>
              <a:rPr lang="mn-MN" b="1" dirty="0"/>
              <a:t>Гадаад хүчин зүйлс):</a:t>
            </a:r>
            <a:r>
              <a:rPr lang="mn-MN" dirty="0"/>
              <a:t> Зах зээлийн нөхцөл байдал, хууль тогтоомж, улс төрийн орчин, өрсөлдөгчдийн үйл ажиллагаа, академик судалгаанууд.</a:t>
            </a:r>
          </a:p>
          <a:p>
            <a:r>
              <a:rPr lang="en-US" b="1" dirty="0"/>
              <a:t>Internal (</a:t>
            </a:r>
            <a:r>
              <a:rPr lang="mn-MN" b="1" dirty="0"/>
              <a:t>Дотоод хүчин зүйлс):</a:t>
            </a:r>
            <a:r>
              <a:rPr lang="mn-MN" dirty="0"/>
              <a:t> Байгууллагын соёл, бүтэц, засаглал, байгаа нөөц боломж (техник хэрэгсэл, хүний нөөц), мэдээллийн технологийн дэд бүтэц.</a:t>
            </a:r>
          </a:p>
          <a:p>
            <a:r>
              <a:rPr lang="mn-MN" b="1" dirty="0"/>
              <a:t>2. </a:t>
            </a:r>
            <a:r>
              <a:rPr lang="en-US" b="1" dirty="0"/>
              <a:t>OPAs (Organizational Process Assets) – </a:t>
            </a:r>
            <a:r>
              <a:rPr lang="mn-MN" b="1" dirty="0"/>
              <a:t>Байгууллагын үйл ажиллагааны хөрөнгө </a:t>
            </a:r>
            <a:r>
              <a:rPr lang="mn-MN" dirty="0"/>
              <a:t>нь тухайн байгууллага дотор аль хэдийн бүрэлдэн тогтсон, шинжилгээ хийхэд туслах "бэлэн нөөцүүд" юм.</a:t>
            </a:r>
          </a:p>
          <a:p>
            <a:r>
              <a:rPr lang="en-US" b="1" dirty="0"/>
              <a:t>Processes, Policies, and Procedures (</a:t>
            </a:r>
            <a:r>
              <a:rPr lang="mn-MN" b="1" dirty="0"/>
              <a:t>Процесс, бодлого, зааварчилгаа):</a:t>
            </a:r>
            <a:r>
              <a:rPr lang="mn-MN" dirty="0"/>
              <a:t> Ажил явуулах стандарт зааварчилгаа, загвар файлууд (</a:t>
            </a:r>
            <a:r>
              <a:rPr lang="en-US" dirty="0"/>
              <a:t>templates), </a:t>
            </a:r>
            <a:r>
              <a:rPr lang="mn-MN" dirty="0"/>
              <a:t>аюулгүй байдлын бодлого, харилцааны стандарт.</a:t>
            </a:r>
          </a:p>
          <a:p>
            <a:r>
              <a:rPr lang="en-US" b="1" dirty="0"/>
              <a:t>Corporate Knowledge Base (</a:t>
            </a:r>
            <a:r>
              <a:rPr lang="mn-MN" b="1" dirty="0"/>
              <a:t>Байгууллагын мэдлэгийн сан):</a:t>
            </a:r>
            <a:r>
              <a:rPr lang="mn-MN" dirty="0"/>
              <a:t> Өмнөх төслүүдийн түүхэн мэдээлэл, гаргасан алдаа болон олж авсан туршлага (</a:t>
            </a:r>
            <a:r>
              <a:rPr lang="en-US" dirty="0"/>
              <a:t>lessons learned), </a:t>
            </a:r>
            <a:r>
              <a:rPr lang="mn-MN" dirty="0"/>
              <a:t>санхүүгийн өгөгдөл.</a:t>
            </a:r>
          </a:p>
          <a:p>
            <a:r>
              <a:rPr lang="en-US" b="1" dirty="0"/>
              <a:t>Team and SME Knowledge (</a:t>
            </a:r>
            <a:r>
              <a:rPr lang="mn-MN" b="1" dirty="0"/>
              <a:t>Баг болон нарийн мэргэжилтнүүдийн мэдлэг):</a:t>
            </a:r>
            <a:r>
              <a:rPr lang="mn-MN" dirty="0"/>
              <a:t> Тухайн салбарын мэргэжилтнүүдийн (</a:t>
            </a:r>
            <a:r>
              <a:rPr lang="en-US" dirty="0"/>
              <a:t>Subject Matter Experts - SME) </a:t>
            </a:r>
            <a:r>
              <a:rPr lang="mn-MN" dirty="0"/>
              <a:t>туршлага, багийн гишүүдийн ур чадвар.</a:t>
            </a:r>
          </a:p>
          <a:p>
            <a:r>
              <a:rPr lang="mn-MN" dirty="0"/>
              <a:t>Бизнес шинжээч хүн аливаа төсөл эсвэл өөрчлөлтийг эхлүүлэхдээ:</a:t>
            </a:r>
          </a:p>
          <a:p>
            <a:r>
              <a:rPr lang="mn-MN" dirty="0"/>
              <a:t>Ямар </a:t>
            </a:r>
            <a:r>
              <a:rPr lang="mn-MN" b="1" dirty="0"/>
              <a:t>гадна болон дотны орчин (</a:t>
            </a:r>
            <a:r>
              <a:rPr lang="en-US" b="1" dirty="0"/>
              <a:t>EEFs)</a:t>
            </a:r>
            <a:r>
              <a:rPr lang="en-US" dirty="0"/>
              <a:t> </a:t>
            </a:r>
            <a:r>
              <a:rPr lang="mn-MN" dirty="0"/>
              <a:t>дунд ажиллаж байгаагаа ойлгох хэрэгтэй.</a:t>
            </a:r>
          </a:p>
          <a:p>
            <a:r>
              <a:rPr lang="mn-MN" dirty="0"/>
              <a:t>Байгууллагад бэлэн байгаа ямар </a:t>
            </a:r>
            <a:r>
              <a:rPr lang="mn-MN" b="1" dirty="0"/>
              <a:t>туршлага, дүрэм журам (</a:t>
            </a:r>
            <a:r>
              <a:rPr lang="en-US" b="1" dirty="0"/>
              <a:t>OPAs)</a:t>
            </a:r>
            <a:r>
              <a:rPr lang="en-US" dirty="0"/>
              <a:t>-</a:t>
            </a:r>
            <a:r>
              <a:rPr lang="mn-MN" dirty="0"/>
              <a:t>ыг ашиглаж болохыг тодорхойлно.</a:t>
            </a:r>
          </a:p>
          <a:p>
            <a:r>
              <a:rPr lang="mn-MN" b="1" dirty="0"/>
              <a:t>Жишээ нь:</a:t>
            </a:r>
            <a:r>
              <a:rPr lang="mn-MN" dirty="0"/>
              <a:t> Та шинэ аппликейшн хөгжүүлэх гэж байгаа бол </a:t>
            </a:r>
            <a:r>
              <a:rPr lang="en-US" b="1" dirty="0"/>
              <a:t>EEFs</a:t>
            </a:r>
            <a:r>
              <a:rPr lang="en-US" dirty="0"/>
              <a:t> </a:t>
            </a:r>
            <a:r>
              <a:rPr lang="mn-MN" dirty="0"/>
              <a:t>нь "Монгол улсын мэдээллийн аюулгүй байдлын хууль" байх бол, </a:t>
            </a:r>
            <a:r>
              <a:rPr lang="en-US" b="1" dirty="0"/>
              <a:t>OPAs</a:t>
            </a:r>
            <a:r>
              <a:rPr lang="en-US" dirty="0"/>
              <a:t> </a:t>
            </a:r>
            <a:r>
              <a:rPr lang="mn-MN" dirty="0"/>
              <a:t>нь "Танай компанийн өмнө нь ашиглаж байсан хэрэглэгчийн судалгааны загвар" юм.</a:t>
            </a:r>
          </a:p>
          <a:p>
            <a:endParaRPr lang="en-US" dirty="0"/>
          </a:p>
        </p:txBody>
      </p:sp>
      <p:sp>
        <p:nvSpPr>
          <p:cNvPr id="4" name="Slide Number Placeholder 3"/>
          <p:cNvSpPr>
            <a:spLocks noGrp="1"/>
          </p:cNvSpPr>
          <p:nvPr>
            <p:ph type="sldNum" sz="quarter" idx="5"/>
          </p:nvPr>
        </p:nvSpPr>
        <p:spPr/>
        <p:txBody>
          <a:bodyPr/>
          <a:lstStyle/>
          <a:p>
            <a:fld id="{57F45778-65E1-4A1B-B40A-CB386A9BF102}" type="slidenum">
              <a:rPr lang="en-US" smtClean="0"/>
              <a:t>11</a:t>
            </a:fld>
            <a:endParaRPr lang="en-US"/>
          </a:p>
        </p:txBody>
      </p:sp>
    </p:spTree>
    <p:extLst>
      <p:ext uri="{BB962C8B-B14F-4D97-AF65-F5344CB8AC3E}">
        <p14:creationId xmlns:p14="http://schemas.microsoft.com/office/powerpoint/2010/main" val="74746408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a:solidFill>
                  <a:schemeClr val="tx1"/>
                </a:solidFill>
                <a:effectLst/>
                <a:latin typeface="+mn-lt"/>
                <a:ea typeface="+mn-ea"/>
                <a:cs typeface="+mn-cs"/>
              </a:rPr>
              <a:t>PESTEL </a:t>
            </a:r>
            <a:r>
              <a:rPr lang="mn-MN" sz="1200" b="0" i="0" kern="1200" dirty="0">
                <a:solidFill>
                  <a:schemeClr val="tx1"/>
                </a:solidFill>
                <a:effectLst/>
                <a:latin typeface="+mn-lt"/>
                <a:ea typeface="+mn-ea"/>
                <a:cs typeface="+mn-cs"/>
              </a:rPr>
              <a:t>шинжилгээний аргыг хурал эсвэл семинарын үеэр ашиглан байгууллагын бүх түвшний оролцоог хангаж, санаа, үзэл бодлоо тусгах боломжийг олгодог. Төрөл бүрийн чиг үүргийн төлөөлөл оролцож, тухайн чиглэлийн нарийвчилсан, мэргэжлийн мэдээлэл өгөх боломжтой байх ёстой. Жишээлбэл, хуулийн төлөөлөгчид холбогдох хууль, дүрэм журамд орсон өөрчлөлтийн талаар мэдээлэл өгөх гэх мэт.</a:t>
            </a:r>
            <a:endParaRPr lang="mn-MN" sz="1200" kern="1200" dirty="0">
              <a:solidFill>
                <a:schemeClr val="tx1"/>
              </a:solidFill>
              <a:effectLst/>
              <a:latin typeface="+mn-lt"/>
              <a:ea typeface="+mn-ea"/>
              <a:cs typeface="+mn-cs"/>
            </a:endParaRPr>
          </a:p>
          <a:p>
            <a:r>
              <a:rPr lang="en-US" sz="1200" b="0" i="0" kern="1200" dirty="0">
                <a:solidFill>
                  <a:schemeClr val="tx1"/>
                </a:solidFill>
                <a:effectLst/>
                <a:latin typeface="+mn-lt"/>
                <a:ea typeface="+mn-ea"/>
                <a:cs typeface="+mn-cs"/>
              </a:rPr>
              <a:t>PESTEL </a:t>
            </a:r>
            <a:r>
              <a:rPr lang="mn-MN" sz="1200" b="0" i="0" kern="1200" dirty="0">
                <a:solidFill>
                  <a:schemeClr val="tx1"/>
                </a:solidFill>
                <a:effectLst/>
                <a:latin typeface="+mn-lt"/>
                <a:ea typeface="+mn-ea"/>
                <a:cs typeface="+mn-cs"/>
              </a:rPr>
              <a:t>шинжилгээ хийхээс өмнө байгууллагад нөлөөлж болох аливаа асуудлуудыг тандаж судлах нь шинжилгээг илүү үр дүнтэй болгоно. Тухайлбал:</a:t>
            </a:r>
            <a:endParaRPr lang="mn-MN" sz="1200" kern="1200" dirty="0">
              <a:solidFill>
                <a:schemeClr val="tx1"/>
              </a:solidFill>
              <a:effectLst/>
              <a:latin typeface="+mn-lt"/>
              <a:ea typeface="+mn-ea"/>
              <a:cs typeface="+mn-cs"/>
            </a:endParaRPr>
          </a:p>
          <a:p>
            <a:r>
              <a:rPr lang="mn-MN" b="0" i="0" dirty="0">
                <a:effectLst/>
              </a:rPr>
              <a:t>Засгийн газрын бодлого, үндэсний болон олон улсын улс төрийн өөрчлөлтүүдийг судлах;</a:t>
            </a:r>
            <a:endParaRPr lang="mn-MN" dirty="0"/>
          </a:p>
          <a:p>
            <a:r>
              <a:rPr lang="mn-MN" b="0" i="0" dirty="0">
                <a:effectLst/>
              </a:rPr>
              <a:t>Санхүүгийн мэргэжилтнүүд эдийн засгийн чиг хандлага, зах зээлийн нөхцөл байдлыг шинжлэх;</a:t>
            </a:r>
            <a:endParaRPr lang="mn-MN" dirty="0"/>
          </a:p>
          <a:p>
            <a:r>
              <a:rPr lang="mn-MN" b="0" i="0" dirty="0">
                <a:effectLst/>
              </a:rPr>
              <a:t>Маркетингийн мэргэжилтнүүд нийгмийн чиг хандлага, хэрэглэгчдийн зан төлөвийн өөрчлөлтийг судлах;</a:t>
            </a:r>
            <a:endParaRPr lang="mn-MN" dirty="0"/>
          </a:p>
          <a:p>
            <a:r>
              <a:rPr lang="mn-MN" b="0" i="0" dirty="0">
                <a:effectLst/>
              </a:rPr>
              <a:t>Мэдээллийн технологийн мэргэжилтнүүд технологийн хөгжил, шинэчлэлийн талаар мэдээлэл бэлтгэх;</a:t>
            </a:r>
            <a:endParaRPr lang="mn-MN" dirty="0"/>
          </a:p>
          <a:p>
            <a:r>
              <a:rPr lang="mn-MN" b="0" i="0" dirty="0">
                <a:effectLst/>
              </a:rPr>
              <a:t>Хуулийн хэлтсийн мэргэжилтнүүд хууль эрх зүйн өөрчлөлт, зохицуулалтын асуудлуудад анхаарал хандуулах;</a:t>
            </a:r>
            <a:endParaRPr lang="mn-MN" dirty="0"/>
          </a:p>
          <a:p>
            <a:r>
              <a:rPr lang="mn-MN" b="0" i="0" dirty="0">
                <a:effectLst/>
              </a:rPr>
              <a:t>Байгаль орчны мэргэжилтнүүд тогтвортой хөгжил, байгаль орчны асуудлуудыг авч үзэх.</a:t>
            </a:r>
            <a:endParaRPr lang="mn-MN" dirty="0"/>
          </a:p>
          <a:p>
            <a:r>
              <a:rPr lang="mn-MN" sz="1200" b="0" i="0" kern="1200" dirty="0">
                <a:solidFill>
                  <a:schemeClr val="tx1"/>
                </a:solidFill>
                <a:effectLst/>
                <a:latin typeface="+mn-lt"/>
                <a:ea typeface="+mn-ea"/>
                <a:cs typeface="+mn-cs"/>
              </a:rPr>
              <a:t>Энэхүү олон талын оролцоо нь байгууллагад учирч болзошгүй гадаад хүчин зүйлсийг илүү цогц байдлаар ойлгож, стратегийг илүү үр дүнтэй боловсруулахаас гадна олон талын мэдлэг, туршлагыг ашиглах боломжийг олгодог.</a:t>
            </a:r>
            <a:endParaRPr lang="mn-MN"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57F45778-65E1-4A1B-B40A-CB386A9BF102}" type="slidenum">
              <a:rPr lang="en-US" smtClean="0"/>
              <a:t>12</a:t>
            </a:fld>
            <a:endParaRPr lang="en-US"/>
          </a:p>
        </p:txBody>
      </p:sp>
    </p:spTree>
    <p:extLst>
      <p:ext uri="{BB962C8B-B14F-4D97-AF65-F5344CB8AC3E}">
        <p14:creationId xmlns:p14="http://schemas.microsoft.com/office/powerpoint/2010/main" val="2137926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eaLnBrk="0" fontAlgn="base" hangingPunct="0">
              <a:lnSpc>
                <a:spcPct val="100000"/>
              </a:lnSpc>
              <a:spcBef>
                <a:spcPct val="0"/>
              </a:spcBef>
              <a:spcAft>
                <a:spcPct val="0"/>
              </a:spcAft>
              <a:buClrTx/>
              <a:buSzTx/>
              <a:buFontTx/>
              <a:buChar char="•"/>
            </a:pPr>
            <a:r>
              <a:rPr lang="en-US" altLang="en-US" sz="1200" b="1" dirty="0" err="1">
                <a:solidFill>
                  <a:srgbClr val="303030"/>
                </a:solidFill>
                <a:latin typeface="Google Sans Text"/>
              </a:rPr>
              <a:t>Бизнесийг</a:t>
            </a:r>
            <a:r>
              <a:rPr lang="en-US" altLang="en-US" sz="1200" b="1" dirty="0">
                <a:solidFill>
                  <a:srgbClr val="303030"/>
                </a:solidFill>
                <a:latin typeface="Google Sans Text"/>
              </a:rPr>
              <a:t> </a:t>
            </a:r>
            <a:r>
              <a:rPr lang="en-US" altLang="en-US" sz="1200" b="1" dirty="0" err="1">
                <a:solidFill>
                  <a:srgbClr val="303030"/>
                </a:solidFill>
                <a:latin typeface="Google Sans Text"/>
              </a:rPr>
              <a:t>дэмжих</a:t>
            </a:r>
            <a:r>
              <a:rPr lang="en-US" altLang="en-US" sz="1200" b="1" dirty="0">
                <a:solidFill>
                  <a:srgbClr val="303030"/>
                </a:solidFill>
                <a:latin typeface="Google Sans Text"/>
              </a:rPr>
              <a:t> </a:t>
            </a:r>
            <a:r>
              <a:rPr lang="en-US" altLang="en-US" sz="1200" b="1" dirty="0" err="1">
                <a:solidFill>
                  <a:srgbClr val="303030"/>
                </a:solidFill>
                <a:latin typeface="Google Sans Text"/>
              </a:rPr>
              <a:t>бодлого</a:t>
            </a:r>
            <a:r>
              <a:rPr lang="en-US" altLang="en-US" sz="1200" b="1" dirty="0">
                <a:solidFill>
                  <a:srgbClr val="303030"/>
                </a:solidFill>
                <a:latin typeface="Google Sans Text"/>
              </a:rPr>
              <a:t>:</a:t>
            </a:r>
            <a:r>
              <a:rPr lang="en-US" altLang="en-US" sz="1200" dirty="0">
                <a:solidFill>
                  <a:srgbClr val="303030"/>
                </a:solidFill>
                <a:latin typeface="Google Sans Text"/>
              </a:rPr>
              <a:t> </a:t>
            </a:r>
            <a:r>
              <a:rPr lang="en-US" altLang="en-US" sz="1200" dirty="0" err="1">
                <a:solidFill>
                  <a:srgbClr val="303030"/>
                </a:solidFill>
                <a:latin typeface="Google Sans Text"/>
              </a:rPr>
              <a:t>Засгийн</a:t>
            </a:r>
            <a:r>
              <a:rPr lang="en-US" altLang="en-US" sz="1200" dirty="0">
                <a:solidFill>
                  <a:srgbClr val="303030"/>
                </a:solidFill>
                <a:latin typeface="Google Sans Text"/>
              </a:rPr>
              <a:t> </a:t>
            </a:r>
            <a:r>
              <a:rPr lang="en-US" altLang="en-US" sz="1200" dirty="0" err="1">
                <a:solidFill>
                  <a:srgbClr val="303030"/>
                </a:solidFill>
                <a:latin typeface="Google Sans Text"/>
              </a:rPr>
              <a:t>газраас</a:t>
            </a:r>
            <a:r>
              <a:rPr lang="en-US" altLang="en-US" sz="1200" dirty="0">
                <a:solidFill>
                  <a:srgbClr val="303030"/>
                </a:solidFill>
                <a:latin typeface="Google Sans Text"/>
              </a:rPr>
              <a:t> </a:t>
            </a:r>
            <a:r>
              <a:rPr lang="en-US" altLang="en-US" sz="1200" dirty="0" err="1">
                <a:solidFill>
                  <a:srgbClr val="303030"/>
                </a:solidFill>
                <a:latin typeface="Google Sans Text"/>
              </a:rPr>
              <a:t>хэрэгжүүлж</a:t>
            </a:r>
            <a:r>
              <a:rPr lang="en-US" altLang="en-US" sz="1200" dirty="0">
                <a:solidFill>
                  <a:srgbClr val="303030"/>
                </a:solidFill>
                <a:latin typeface="Google Sans Text"/>
              </a:rPr>
              <a:t> </a:t>
            </a:r>
            <a:r>
              <a:rPr lang="en-US" altLang="en-US" sz="1200" dirty="0" err="1">
                <a:solidFill>
                  <a:srgbClr val="303030"/>
                </a:solidFill>
                <a:latin typeface="Google Sans Text"/>
              </a:rPr>
              <a:t>буй</a:t>
            </a:r>
            <a:r>
              <a:rPr lang="en-US" altLang="en-US" sz="1200" dirty="0">
                <a:solidFill>
                  <a:srgbClr val="303030"/>
                </a:solidFill>
                <a:latin typeface="Google Sans Text"/>
              </a:rPr>
              <a:t> </a:t>
            </a:r>
            <a:r>
              <a:rPr lang="en-US" altLang="en-US" sz="1200" b="1" dirty="0" err="1">
                <a:solidFill>
                  <a:srgbClr val="303030"/>
                </a:solidFill>
                <a:latin typeface="Google Sans Text"/>
              </a:rPr>
              <a:t>шинэ</a:t>
            </a:r>
            <a:r>
              <a:rPr lang="en-US" altLang="en-US" sz="1200" b="1" dirty="0">
                <a:solidFill>
                  <a:srgbClr val="303030"/>
                </a:solidFill>
                <a:latin typeface="Google Sans Text"/>
              </a:rPr>
              <a:t> </a:t>
            </a:r>
            <a:r>
              <a:rPr lang="en-US" altLang="en-US" sz="1200" b="1" dirty="0" err="1">
                <a:solidFill>
                  <a:srgbClr val="303030"/>
                </a:solidFill>
                <a:latin typeface="Google Sans Text"/>
              </a:rPr>
              <a:t>санаачилга</a:t>
            </a:r>
            <a:r>
              <a:rPr lang="en-US" altLang="en-US" sz="1200" dirty="0">
                <a:solidFill>
                  <a:srgbClr val="303030"/>
                </a:solidFill>
                <a:latin typeface="Google Sans Text"/>
              </a:rPr>
              <a:t>, </a:t>
            </a:r>
            <a:r>
              <a:rPr lang="en-US" altLang="en-US" sz="1200" dirty="0" err="1">
                <a:solidFill>
                  <a:srgbClr val="303030"/>
                </a:solidFill>
                <a:latin typeface="Google Sans Text"/>
              </a:rPr>
              <a:t>хөнгөлөлттэй</a:t>
            </a:r>
            <a:r>
              <a:rPr lang="en-US" altLang="en-US" sz="1200" dirty="0">
                <a:solidFill>
                  <a:srgbClr val="303030"/>
                </a:solidFill>
                <a:latin typeface="Google Sans Text"/>
              </a:rPr>
              <a:t> </a:t>
            </a:r>
            <a:r>
              <a:rPr lang="en-US" altLang="en-US" sz="1200" dirty="0" err="1">
                <a:solidFill>
                  <a:srgbClr val="303030"/>
                </a:solidFill>
                <a:latin typeface="Google Sans Text"/>
              </a:rPr>
              <a:t>төсөл</a:t>
            </a:r>
            <a:r>
              <a:rPr lang="en-US" altLang="en-US" sz="1200" dirty="0">
                <a:solidFill>
                  <a:srgbClr val="303030"/>
                </a:solidFill>
                <a:latin typeface="Google Sans Text"/>
              </a:rPr>
              <a:t> </a:t>
            </a:r>
            <a:r>
              <a:rPr lang="en-US" altLang="en-US" sz="1200" dirty="0" err="1">
                <a:solidFill>
                  <a:srgbClr val="303030"/>
                </a:solidFill>
                <a:latin typeface="Google Sans Text"/>
              </a:rPr>
              <a:t>хөтөлбөрүүд</a:t>
            </a:r>
            <a:r>
              <a:rPr lang="en-US" altLang="en-US" sz="1200" dirty="0">
                <a:solidFill>
                  <a:srgbClr val="303030"/>
                </a:solidFill>
                <a:latin typeface="Google Sans Text"/>
              </a:rPr>
              <a:t> </a:t>
            </a:r>
            <a:r>
              <a:rPr lang="en-US" altLang="en-US" sz="1200" dirty="0" err="1">
                <a:solidFill>
                  <a:srgbClr val="303030"/>
                </a:solidFill>
                <a:latin typeface="Google Sans Text"/>
              </a:rPr>
              <a:t>болон</a:t>
            </a:r>
            <a:r>
              <a:rPr lang="en-US" altLang="en-US" sz="1200" dirty="0">
                <a:solidFill>
                  <a:srgbClr val="303030"/>
                </a:solidFill>
                <a:latin typeface="Google Sans Text"/>
              </a:rPr>
              <a:t> </a:t>
            </a:r>
            <a:r>
              <a:rPr lang="en-US" altLang="en-US" sz="1200" dirty="0" err="1">
                <a:solidFill>
                  <a:srgbClr val="303030"/>
                </a:solidFill>
                <a:latin typeface="Google Sans Text"/>
              </a:rPr>
              <a:t>нийгмийн</a:t>
            </a:r>
            <a:r>
              <a:rPr lang="en-US" altLang="en-US" sz="1200" dirty="0">
                <a:solidFill>
                  <a:srgbClr val="303030"/>
                </a:solidFill>
                <a:latin typeface="Google Sans Text"/>
              </a:rPr>
              <a:t> </a:t>
            </a:r>
            <a:r>
              <a:rPr lang="en-US" altLang="en-US" sz="1200" dirty="0" err="1">
                <a:solidFill>
                  <a:srgbClr val="303030"/>
                </a:solidFill>
                <a:latin typeface="Google Sans Text"/>
              </a:rPr>
              <a:t>халамжийн</a:t>
            </a:r>
            <a:r>
              <a:rPr lang="en-US" altLang="en-US" sz="1200" dirty="0">
                <a:solidFill>
                  <a:srgbClr val="303030"/>
                </a:solidFill>
                <a:latin typeface="Google Sans Text"/>
              </a:rPr>
              <a:t> </a:t>
            </a:r>
            <a:r>
              <a:rPr lang="en-US" altLang="en-US" sz="1200" dirty="0" err="1">
                <a:solidFill>
                  <a:srgbClr val="303030"/>
                </a:solidFill>
                <a:latin typeface="Google Sans Text"/>
              </a:rPr>
              <a:t>таатай</a:t>
            </a:r>
            <a:r>
              <a:rPr lang="en-US" altLang="en-US" sz="1200" dirty="0">
                <a:solidFill>
                  <a:srgbClr val="303030"/>
                </a:solidFill>
                <a:latin typeface="Google Sans Text"/>
              </a:rPr>
              <a:t> </a:t>
            </a:r>
            <a:r>
              <a:rPr lang="en-US" altLang="en-US" sz="1200" dirty="0" err="1">
                <a:solidFill>
                  <a:srgbClr val="303030"/>
                </a:solidFill>
                <a:latin typeface="Google Sans Text"/>
              </a:rPr>
              <a:t>бодлого</a:t>
            </a:r>
            <a:r>
              <a:rPr lang="en-US" altLang="en-US" sz="1200" dirty="0">
                <a:solidFill>
                  <a:srgbClr val="303030"/>
                </a:solidFill>
                <a:latin typeface="Google Sans Text"/>
              </a:rPr>
              <a:t> </a:t>
            </a:r>
            <a:r>
              <a:rPr lang="en-US" altLang="en-US" sz="1200" dirty="0" err="1">
                <a:solidFill>
                  <a:srgbClr val="303030"/>
                </a:solidFill>
                <a:latin typeface="Google Sans Text"/>
              </a:rPr>
              <a:t>нь</a:t>
            </a:r>
            <a:r>
              <a:rPr lang="en-US" altLang="en-US" sz="1200" dirty="0">
                <a:solidFill>
                  <a:srgbClr val="303030"/>
                </a:solidFill>
                <a:latin typeface="Google Sans Text"/>
              </a:rPr>
              <a:t> </a:t>
            </a:r>
            <a:r>
              <a:rPr lang="en-US" altLang="en-US" sz="1200" dirty="0" err="1">
                <a:solidFill>
                  <a:srgbClr val="303030"/>
                </a:solidFill>
                <a:latin typeface="Google Sans Text"/>
              </a:rPr>
              <a:t>бизнесийн</a:t>
            </a:r>
            <a:r>
              <a:rPr lang="en-US" altLang="en-US" sz="1200" dirty="0">
                <a:solidFill>
                  <a:srgbClr val="303030"/>
                </a:solidFill>
                <a:latin typeface="Google Sans Text"/>
              </a:rPr>
              <a:t> </a:t>
            </a:r>
            <a:r>
              <a:rPr lang="en-US" altLang="en-US" sz="1200" dirty="0" err="1">
                <a:solidFill>
                  <a:srgbClr val="303030"/>
                </a:solidFill>
                <a:latin typeface="Google Sans Text"/>
              </a:rPr>
              <a:t>өсөлтийг</a:t>
            </a:r>
            <a:r>
              <a:rPr lang="en-US" altLang="en-US" sz="1200" dirty="0">
                <a:solidFill>
                  <a:srgbClr val="303030"/>
                </a:solidFill>
                <a:latin typeface="Google Sans Text"/>
              </a:rPr>
              <a:t> </a:t>
            </a:r>
            <a:r>
              <a:rPr lang="en-US" altLang="en-US" sz="1200" dirty="0" err="1">
                <a:solidFill>
                  <a:srgbClr val="303030"/>
                </a:solidFill>
                <a:latin typeface="Google Sans Text"/>
              </a:rPr>
              <a:t>дэмжих</a:t>
            </a:r>
            <a:r>
              <a:rPr lang="en-US" altLang="en-US" sz="1200" dirty="0">
                <a:solidFill>
                  <a:srgbClr val="303030"/>
                </a:solidFill>
                <a:latin typeface="Google Sans Text"/>
              </a:rPr>
              <a:t> </a:t>
            </a:r>
            <a:r>
              <a:rPr lang="en-US" altLang="en-US" sz="1200" dirty="0" err="1">
                <a:solidFill>
                  <a:srgbClr val="303030"/>
                </a:solidFill>
                <a:latin typeface="Google Sans Text"/>
              </a:rPr>
              <a:t>боломж</a:t>
            </a:r>
            <a:r>
              <a:rPr lang="en-US" altLang="en-US" sz="1200" dirty="0">
                <a:solidFill>
                  <a:srgbClr val="303030"/>
                </a:solidFill>
                <a:latin typeface="Google Sans Text"/>
              </a:rPr>
              <a:t> </a:t>
            </a:r>
            <a:r>
              <a:rPr lang="en-US" altLang="en-US" sz="1200" dirty="0" err="1">
                <a:solidFill>
                  <a:srgbClr val="303030"/>
                </a:solidFill>
                <a:latin typeface="Google Sans Text"/>
              </a:rPr>
              <a:t>болдог</a:t>
            </a:r>
            <a:r>
              <a:rPr lang="en-US" altLang="en-US" sz="1200" dirty="0">
                <a:solidFill>
                  <a:srgbClr val="303030"/>
                </a:solidFill>
                <a:latin typeface="Google Sans Text"/>
              </a:rPr>
              <a:t>,.</a:t>
            </a:r>
          </a:p>
          <a:p>
            <a:pPr marL="0" lvl="0" indent="0" eaLnBrk="0" fontAlgn="base" hangingPunct="0">
              <a:lnSpc>
                <a:spcPct val="100000"/>
              </a:lnSpc>
              <a:spcBef>
                <a:spcPct val="0"/>
              </a:spcBef>
              <a:spcAft>
                <a:spcPct val="0"/>
              </a:spcAft>
              <a:buClrTx/>
              <a:buSzTx/>
              <a:buFontTx/>
              <a:buChar char="•"/>
            </a:pPr>
            <a:r>
              <a:rPr lang="en-US" altLang="en-US" sz="1200" b="1" dirty="0" err="1">
                <a:solidFill>
                  <a:srgbClr val="303030"/>
                </a:solidFill>
                <a:latin typeface="Google Sans Text"/>
              </a:rPr>
              <a:t>Худалдааны</a:t>
            </a:r>
            <a:r>
              <a:rPr lang="en-US" altLang="en-US" sz="1200" b="1" dirty="0">
                <a:solidFill>
                  <a:srgbClr val="303030"/>
                </a:solidFill>
                <a:latin typeface="Google Sans Text"/>
              </a:rPr>
              <a:t> </a:t>
            </a:r>
            <a:r>
              <a:rPr lang="en-US" altLang="en-US" sz="1200" b="1" dirty="0" err="1">
                <a:solidFill>
                  <a:srgbClr val="303030"/>
                </a:solidFill>
                <a:latin typeface="Google Sans Text"/>
              </a:rPr>
              <a:t>хөнгөлөлт</a:t>
            </a:r>
            <a:r>
              <a:rPr lang="en-US" altLang="en-US" sz="1200" b="1" dirty="0">
                <a:solidFill>
                  <a:srgbClr val="303030"/>
                </a:solidFill>
                <a:latin typeface="Google Sans Text"/>
              </a:rPr>
              <a:t>:</a:t>
            </a:r>
            <a:r>
              <a:rPr lang="en-US" altLang="en-US" sz="1200" dirty="0">
                <a:solidFill>
                  <a:srgbClr val="303030"/>
                </a:solidFill>
                <a:latin typeface="Google Sans Text"/>
              </a:rPr>
              <a:t> </a:t>
            </a:r>
            <a:r>
              <a:rPr lang="en-US" altLang="en-US" sz="1200" dirty="0" err="1">
                <a:solidFill>
                  <a:srgbClr val="303030"/>
                </a:solidFill>
                <a:latin typeface="Google Sans Text"/>
              </a:rPr>
              <a:t>Олон</a:t>
            </a:r>
            <a:r>
              <a:rPr lang="en-US" altLang="en-US" sz="1200" dirty="0">
                <a:solidFill>
                  <a:srgbClr val="303030"/>
                </a:solidFill>
                <a:latin typeface="Google Sans Text"/>
              </a:rPr>
              <a:t> </a:t>
            </a:r>
            <a:r>
              <a:rPr lang="en-US" altLang="en-US" sz="1200" dirty="0" err="1">
                <a:solidFill>
                  <a:srgbClr val="303030"/>
                </a:solidFill>
                <a:latin typeface="Google Sans Text"/>
              </a:rPr>
              <a:t>улсын</a:t>
            </a:r>
            <a:r>
              <a:rPr lang="en-US" altLang="en-US" sz="1200" dirty="0">
                <a:solidFill>
                  <a:srgbClr val="303030"/>
                </a:solidFill>
                <a:latin typeface="Google Sans Text"/>
              </a:rPr>
              <a:t> </a:t>
            </a:r>
            <a:r>
              <a:rPr lang="en-US" altLang="en-US" sz="1200" dirty="0" err="1">
                <a:solidFill>
                  <a:srgbClr val="303030"/>
                </a:solidFill>
                <a:latin typeface="Google Sans Text"/>
              </a:rPr>
              <a:t>худалдааны</a:t>
            </a:r>
            <a:r>
              <a:rPr lang="en-US" altLang="en-US" sz="1200" dirty="0">
                <a:solidFill>
                  <a:srgbClr val="303030"/>
                </a:solidFill>
                <a:latin typeface="Google Sans Text"/>
              </a:rPr>
              <a:t> </a:t>
            </a:r>
            <a:r>
              <a:rPr lang="en-US" altLang="en-US" sz="1200" dirty="0" err="1">
                <a:solidFill>
                  <a:srgbClr val="303030"/>
                </a:solidFill>
                <a:latin typeface="Google Sans Text"/>
              </a:rPr>
              <a:t>гэрээ</a:t>
            </a:r>
            <a:r>
              <a:rPr lang="en-US" altLang="en-US" sz="1200" dirty="0">
                <a:solidFill>
                  <a:srgbClr val="303030"/>
                </a:solidFill>
                <a:latin typeface="Google Sans Text"/>
              </a:rPr>
              <a:t> </a:t>
            </a:r>
            <a:r>
              <a:rPr lang="en-US" altLang="en-US" sz="1200" dirty="0" err="1">
                <a:solidFill>
                  <a:srgbClr val="303030"/>
                </a:solidFill>
                <a:latin typeface="Google Sans Text"/>
              </a:rPr>
              <a:t>хэлэлцээрүүд</a:t>
            </a:r>
            <a:r>
              <a:rPr lang="en-US" altLang="en-US" sz="1200" dirty="0">
                <a:solidFill>
                  <a:srgbClr val="303030"/>
                </a:solidFill>
                <a:latin typeface="Google Sans Text"/>
              </a:rPr>
              <a:t> </a:t>
            </a:r>
            <a:r>
              <a:rPr lang="en-US" altLang="en-US" sz="1200" dirty="0" err="1">
                <a:solidFill>
                  <a:srgbClr val="303030"/>
                </a:solidFill>
                <a:latin typeface="Google Sans Text"/>
              </a:rPr>
              <a:t>болон</a:t>
            </a:r>
            <a:r>
              <a:rPr lang="en-US" altLang="en-US" sz="1200" dirty="0">
                <a:solidFill>
                  <a:srgbClr val="303030"/>
                </a:solidFill>
                <a:latin typeface="Google Sans Text"/>
              </a:rPr>
              <a:t> </a:t>
            </a:r>
            <a:r>
              <a:rPr lang="en-US" altLang="en-US" sz="1200" b="1" dirty="0" err="1">
                <a:solidFill>
                  <a:srgbClr val="303030"/>
                </a:solidFill>
                <a:latin typeface="Google Sans Text"/>
              </a:rPr>
              <a:t>тарифын</a:t>
            </a:r>
            <a:r>
              <a:rPr lang="en-US" altLang="en-US" sz="1200" b="1" dirty="0">
                <a:solidFill>
                  <a:srgbClr val="303030"/>
                </a:solidFill>
                <a:latin typeface="Google Sans Text"/>
              </a:rPr>
              <a:t> </a:t>
            </a:r>
            <a:r>
              <a:rPr lang="en-US" altLang="en-US" sz="1200" b="1" dirty="0" err="1">
                <a:solidFill>
                  <a:srgbClr val="303030"/>
                </a:solidFill>
                <a:latin typeface="Google Sans Text"/>
              </a:rPr>
              <a:t>хөнгөлөлтүүд</a:t>
            </a:r>
            <a:r>
              <a:rPr lang="en-US" altLang="en-US" sz="1200" dirty="0">
                <a:solidFill>
                  <a:srgbClr val="303030"/>
                </a:solidFill>
                <a:latin typeface="Google Sans Text"/>
              </a:rPr>
              <a:t> </a:t>
            </a:r>
            <a:r>
              <a:rPr lang="en-US" altLang="en-US" sz="1200" dirty="0" err="1">
                <a:solidFill>
                  <a:srgbClr val="303030"/>
                </a:solidFill>
                <a:latin typeface="Google Sans Text"/>
              </a:rPr>
              <a:t>нь</a:t>
            </a:r>
            <a:r>
              <a:rPr lang="en-US" altLang="en-US" sz="1200" dirty="0">
                <a:solidFill>
                  <a:srgbClr val="303030"/>
                </a:solidFill>
                <a:latin typeface="Google Sans Text"/>
              </a:rPr>
              <a:t> </a:t>
            </a:r>
            <a:r>
              <a:rPr lang="en-US" altLang="en-US" sz="1200" dirty="0" err="1">
                <a:solidFill>
                  <a:srgbClr val="303030"/>
                </a:solidFill>
                <a:latin typeface="Google Sans Text"/>
              </a:rPr>
              <a:t>байгууллага</a:t>
            </a:r>
            <a:r>
              <a:rPr lang="en-US" altLang="en-US" sz="1200" dirty="0">
                <a:solidFill>
                  <a:srgbClr val="303030"/>
                </a:solidFill>
                <a:latin typeface="Google Sans Text"/>
              </a:rPr>
              <a:t> </a:t>
            </a:r>
            <a:r>
              <a:rPr lang="en-US" altLang="en-US" sz="1200" dirty="0" err="1">
                <a:solidFill>
                  <a:srgbClr val="303030"/>
                </a:solidFill>
                <a:latin typeface="Google Sans Text"/>
              </a:rPr>
              <a:t>гадаад</a:t>
            </a:r>
            <a:r>
              <a:rPr lang="en-US" altLang="en-US" sz="1200" dirty="0">
                <a:solidFill>
                  <a:srgbClr val="303030"/>
                </a:solidFill>
                <a:latin typeface="Google Sans Text"/>
              </a:rPr>
              <a:t> </a:t>
            </a:r>
            <a:r>
              <a:rPr lang="en-US" altLang="en-US" sz="1200" dirty="0" err="1">
                <a:solidFill>
                  <a:srgbClr val="303030"/>
                </a:solidFill>
                <a:latin typeface="Google Sans Text"/>
              </a:rPr>
              <a:t>зах</a:t>
            </a:r>
            <a:r>
              <a:rPr lang="en-US" altLang="en-US" sz="1200" dirty="0">
                <a:solidFill>
                  <a:srgbClr val="303030"/>
                </a:solidFill>
                <a:latin typeface="Google Sans Text"/>
              </a:rPr>
              <a:t> </a:t>
            </a:r>
            <a:r>
              <a:rPr lang="en-US" altLang="en-US" sz="1200" dirty="0" err="1">
                <a:solidFill>
                  <a:srgbClr val="303030"/>
                </a:solidFill>
                <a:latin typeface="Google Sans Text"/>
              </a:rPr>
              <a:t>зээлд</a:t>
            </a:r>
            <a:r>
              <a:rPr lang="en-US" altLang="en-US" sz="1200" dirty="0">
                <a:solidFill>
                  <a:srgbClr val="303030"/>
                </a:solidFill>
                <a:latin typeface="Google Sans Text"/>
              </a:rPr>
              <a:t> </a:t>
            </a:r>
            <a:r>
              <a:rPr lang="en-US" altLang="en-US" sz="1200" dirty="0" err="1">
                <a:solidFill>
                  <a:srgbClr val="303030"/>
                </a:solidFill>
                <a:latin typeface="Google Sans Text"/>
              </a:rPr>
              <a:t>өрсөлдөх</a:t>
            </a:r>
            <a:r>
              <a:rPr lang="en-US" altLang="en-US" sz="1200" dirty="0">
                <a:solidFill>
                  <a:srgbClr val="303030"/>
                </a:solidFill>
                <a:latin typeface="Google Sans Text"/>
              </a:rPr>
              <a:t>, </a:t>
            </a:r>
            <a:r>
              <a:rPr lang="en-US" altLang="en-US" sz="1200" dirty="0" err="1">
                <a:solidFill>
                  <a:srgbClr val="303030"/>
                </a:solidFill>
                <a:latin typeface="Google Sans Text"/>
              </a:rPr>
              <a:t>борлуулалтаа</a:t>
            </a:r>
            <a:r>
              <a:rPr lang="en-US" altLang="en-US" sz="1200" dirty="0">
                <a:solidFill>
                  <a:srgbClr val="303030"/>
                </a:solidFill>
                <a:latin typeface="Google Sans Text"/>
              </a:rPr>
              <a:t> </a:t>
            </a:r>
            <a:r>
              <a:rPr lang="en-US" altLang="en-US" sz="1200" dirty="0" err="1">
                <a:solidFill>
                  <a:srgbClr val="303030"/>
                </a:solidFill>
                <a:latin typeface="Google Sans Text"/>
              </a:rPr>
              <a:t>нэмэгдүүлэх</a:t>
            </a:r>
            <a:r>
              <a:rPr lang="en-US" altLang="en-US" sz="1200" dirty="0">
                <a:solidFill>
                  <a:srgbClr val="303030"/>
                </a:solidFill>
                <a:latin typeface="Google Sans Text"/>
              </a:rPr>
              <a:t> </a:t>
            </a:r>
            <a:r>
              <a:rPr lang="en-US" altLang="en-US" sz="1200" dirty="0" err="1">
                <a:solidFill>
                  <a:srgbClr val="303030"/>
                </a:solidFill>
                <a:latin typeface="Google Sans Text"/>
              </a:rPr>
              <a:t>таатай</a:t>
            </a:r>
            <a:r>
              <a:rPr lang="en-US" altLang="en-US" sz="1200" dirty="0">
                <a:solidFill>
                  <a:srgbClr val="303030"/>
                </a:solidFill>
                <a:latin typeface="Google Sans Text"/>
              </a:rPr>
              <a:t> </a:t>
            </a:r>
            <a:r>
              <a:rPr lang="en-US" altLang="en-US" sz="1200" dirty="0" err="1">
                <a:solidFill>
                  <a:srgbClr val="303030"/>
                </a:solidFill>
                <a:latin typeface="Google Sans Text"/>
              </a:rPr>
              <a:t>нөхцөлийг</a:t>
            </a:r>
            <a:r>
              <a:rPr lang="en-US" altLang="en-US" sz="1200" dirty="0">
                <a:solidFill>
                  <a:srgbClr val="303030"/>
                </a:solidFill>
                <a:latin typeface="Google Sans Text"/>
              </a:rPr>
              <a:t> </a:t>
            </a:r>
            <a:r>
              <a:rPr lang="en-US" altLang="en-US" sz="1200" dirty="0" err="1">
                <a:solidFill>
                  <a:srgbClr val="303030"/>
                </a:solidFill>
                <a:latin typeface="Google Sans Text"/>
              </a:rPr>
              <a:t>бий</a:t>
            </a:r>
            <a:r>
              <a:rPr lang="en-US" altLang="en-US" sz="1200" dirty="0">
                <a:solidFill>
                  <a:srgbClr val="303030"/>
                </a:solidFill>
                <a:latin typeface="Google Sans Text"/>
              </a:rPr>
              <a:t> </a:t>
            </a:r>
            <a:r>
              <a:rPr lang="en-US" altLang="en-US" sz="1200" dirty="0" err="1">
                <a:solidFill>
                  <a:srgbClr val="303030"/>
                </a:solidFill>
                <a:latin typeface="Google Sans Text"/>
              </a:rPr>
              <a:t>болгодог</a:t>
            </a:r>
            <a:endParaRPr lang="en-US" altLang="en-US" sz="1200" dirty="0">
              <a:solidFill>
                <a:srgbClr val="303030"/>
              </a:solidFill>
              <a:latin typeface="Google Sans Text"/>
            </a:endParaRPr>
          </a:p>
          <a:p>
            <a:endParaRPr lang="mn-MN" dirty="0"/>
          </a:p>
          <a:p>
            <a:r>
              <a:rPr lang="mn-MN" dirty="0"/>
              <a:t>Сөрөг нөлөөллүүд</a:t>
            </a:r>
          </a:p>
          <a:p>
            <a:r>
              <a:rPr lang="mn-MN" sz="1200" b="1" i="0" kern="1200" dirty="0">
                <a:solidFill>
                  <a:schemeClr val="tx1"/>
                </a:solidFill>
                <a:effectLst/>
                <a:latin typeface="+mn-lt"/>
                <a:ea typeface="+mn-ea"/>
                <a:cs typeface="+mn-cs"/>
              </a:rPr>
              <a:t>Татварын дарамт:</a:t>
            </a:r>
            <a:r>
              <a:rPr lang="mn-MN" sz="1200" b="0" i="0" kern="1200" dirty="0">
                <a:solidFill>
                  <a:schemeClr val="tx1"/>
                </a:solidFill>
                <a:effectLst/>
                <a:latin typeface="+mn-lt"/>
                <a:ea typeface="+mn-ea"/>
                <a:cs typeface="+mn-cs"/>
              </a:rPr>
              <a:t> Шинэ төрлийн татвар, тухайлбал </a:t>
            </a:r>
            <a:r>
              <a:rPr lang="mn-MN" sz="1200" b="1" i="0" kern="1200" dirty="0">
                <a:solidFill>
                  <a:schemeClr val="tx1"/>
                </a:solidFill>
                <a:effectLst/>
                <a:latin typeface="+mn-lt"/>
                <a:ea typeface="+mn-ea"/>
                <a:cs typeface="+mn-cs"/>
              </a:rPr>
              <a:t>байгаль орчны татвар</a:t>
            </a:r>
            <a:r>
              <a:rPr lang="mn-MN" sz="1200" b="0" i="0" kern="1200" dirty="0">
                <a:solidFill>
                  <a:schemeClr val="tx1"/>
                </a:solidFill>
                <a:effectLst/>
                <a:latin typeface="+mn-lt"/>
                <a:ea typeface="+mn-ea"/>
                <a:cs typeface="+mn-cs"/>
              </a:rPr>
              <a:t> (</a:t>
            </a:r>
            <a:r>
              <a:rPr lang="en-US" sz="1200" b="0" i="0" kern="1200" dirty="0">
                <a:solidFill>
                  <a:schemeClr val="tx1"/>
                </a:solidFill>
                <a:effectLst/>
                <a:latin typeface="+mn-lt"/>
                <a:ea typeface="+mn-ea"/>
                <a:cs typeface="+mn-cs"/>
              </a:rPr>
              <a:t>plastic bag charge) </a:t>
            </a:r>
            <a:r>
              <a:rPr lang="mn-MN" sz="1200" b="0" i="0" kern="1200" dirty="0">
                <a:solidFill>
                  <a:schemeClr val="tx1"/>
                </a:solidFill>
                <a:effectLst/>
                <a:latin typeface="+mn-lt"/>
                <a:ea typeface="+mn-ea"/>
                <a:cs typeface="+mn-cs"/>
              </a:rPr>
              <a:t>эсвэл бүтээгдэхүүний онцгой албан татвар нэмэгдэх нь үйлдвэрлэлийн зардлыг өсгөж, хэрэглэгчдийн эрэлтийг бууруулах аюул занал болдог,.</a:t>
            </a:r>
          </a:p>
          <a:p>
            <a:r>
              <a:rPr lang="mn-MN" sz="1200" b="1" i="0" kern="1200" dirty="0">
                <a:solidFill>
                  <a:schemeClr val="tx1"/>
                </a:solidFill>
                <a:effectLst/>
                <a:latin typeface="+mn-lt"/>
                <a:ea typeface="+mn-ea"/>
                <a:cs typeface="+mn-cs"/>
              </a:rPr>
              <a:t>Хатуу зохицуулалт ба тариф:</a:t>
            </a:r>
            <a:r>
              <a:rPr lang="mn-MN" sz="1200" b="0" i="0" kern="1200" dirty="0">
                <a:solidFill>
                  <a:schemeClr val="tx1"/>
                </a:solidFill>
                <a:effectLst/>
                <a:latin typeface="+mn-lt"/>
                <a:ea typeface="+mn-ea"/>
                <a:cs typeface="+mn-cs"/>
              </a:rPr>
              <a:t> Худалдааны хязгаарлалт, тарифын хориг болон хатуу хууль эрх зүйн зохицуулалтууд (жишээ нь: </a:t>
            </a:r>
            <a:r>
              <a:rPr lang="en-US" sz="1200" b="0" i="0" kern="1200" dirty="0">
                <a:solidFill>
                  <a:schemeClr val="tx1"/>
                </a:solidFill>
                <a:effectLst/>
                <a:latin typeface="+mn-lt"/>
                <a:ea typeface="+mn-ea"/>
                <a:cs typeface="+mn-cs"/>
              </a:rPr>
              <a:t>Sarbanes-Oxley Act) </a:t>
            </a:r>
            <a:r>
              <a:rPr lang="mn-MN" sz="1200" b="0" i="0" kern="1200" dirty="0">
                <a:solidFill>
                  <a:schemeClr val="tx1"/>
                </a:solidFill>
                <a:effectLst/>
                <a:latin typeface="+mn-lt"/>
                <a:ea typeface="+mn-ea"/>
                <a:cs typeface="+mn-cs"/>
              </a:rPr>
              <a:t>нь байгууллагад </a:t>
            </a:r>
            <a:r>
              <a:rPr lang="mn-MN" sz="1200" b="1" i="0" kern="1200" dirty="0">
                <a:solidFill>
                  <a:schemeClr val="tx1"/>
                </a:solidFill>
                <a:effectLst/>
                <a:latin typeface="+mn-lt"/>
                <a:ea typeface="+mn-ea"/>
                <a:cs typeface="+mn-cs"/>
              </a:rPr>
              <a:t>нэмэлт зардал</a:t>
            </a:r>
            <a:r>
              <a:rPr lang="mn-MN" sz="1200" b="0" i="0" kern="1200" dirty="0">
                <a:solidFill>
                  <a:schemeClr val="tx1"/>
                </a:solidFill>
                <a:effectLst/>
                <a:latin typeface="+mn-lt"/>
                <a:ea typeface="+mn-ea"/>
                <a:cs typeface="+mn-cs"/>
              </a:rPr>
              <a:t> учруулж, гадаадын өрсөлдөгчдийн өмнө сул тал бий болгодог,.</a:t>
            </a:r>
          </a:p>
          <a:p>
            <a:r>
              <a:rPr lang="mn-MN" sz="1200" b="1" i="0" kern="1200" dirty="0">
                <a:solidFill>
                  <a:schemeClr val="tx1"/>
                </a:solidFill>
                <a:effectLst/>
                <a:latin typeface="+mn-lt"/>
                <a:ea typeface="+mn-ea"/>
                <a:cs typeface="+mn-cs"/>
              </a:rPr>
              <a:t>Улс төрийн үймээн самуун:</a:t>
            </a:r>
            <a:r>
              <a:rPr lang="mn-MN" sz="1200" b="0" i="0" kern="1200" dirty="0">
                <a:solidFill>
                  <a:schemeClr val="tx1"/>
                </a:solidFill>
                <a:effectLst/>
                <a:latin typeface="+mn-lt"/>
                <a:ea typeface="+mn-ea"/>
                <a:cs typeface="+mn-cs"/>
              </a:rPr>
              <a:t> Тухайн бүс нутаг дахь улс төрийн тогтворгүй байдал нь нийлүүлэлтийн сүлжээг тасалдуулах, хөрөнгө оруулалтыг эрсдэлд оруулах сөрөг нөлөөтэй</a:t>
            </a:r>
          </a:p>
          <a:p>
            <a:br>
              <a:rPr lang="mn-MN" dirty="0"/>
            </a:br>
            <a:endParaRPr lang="en-US" dirty="0"/>
          </a:p>
        </p:txBody>
      </p:sp>
      <p:sp>
        <p:nvSpPr>
          <p:cNvPr id="4" name="Slide Number Placeholder 3"/>
          <p:cNvSpPr>
            <a:spLocks noGrp="1"/>
          </p:cNvSpPr>
          <p:nvPr>
            <p:ph type="sldNum" sz="quarter" idx="5"/>
          </p:nvPr>
        </p:nvSpPr>
        <p:spPr/>
        <p:txBody>
          <a:bodyPr/>
          <a:lstStyle/>
          <a:p>
            <a:fld id="{57F45778-65E1-4A1B-B40A-CB386A9BF102}" type="slidenum">
              <a:rPr lang="en-US" smtClean="0"/>
              <a:t>13</a:t>
            </a:fld>
            <a:endParaRPr lang="en-US"/>
          </a:p>
        </p:txBody>
      </p:sp>
    </p:spTree>
    <p:extLst>
      <p:ext uri="{BB962C8B-B14F-4D97-AF65-F5344CB8AC3E}">
        <p14:creationId xmlns:p14="http://schemas.microsoft.com/office/powerpoint/2010/main" val="167279449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3AE55D-1C11-45BF-B4E1-F13E9EB507F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94784A9-898F-CA41-D865-FABA119A7B0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F551452-3487-7811-55C0-F9077C8DEB9F}"/>
              </a:ext>
            </a:extLst>
          </p:cNvPr>
          <p:cNvSpPr>
            <a:spLocks noGrp="1"/>
          </p:cNvSpPr>
          <p:nvPr>
            <p:ph type="body" idx="1"/>
          </p:nvPr>
        </p:nvSpPr>
        <p:spPr/>
        <p:txBody>
          <a:bodyPr/>
          <a:lstStyle/>
          <a:p>
            <a:pPr marL="0" lvl="0" indent="0" eaLnBrk="0" fontAlgn="base" hangingPunct="0">
              <a:lnSpc>
                <a:spcPct val="100000"/>
              </a:lnSpc>
              <a:spcBef>
                <a:spcPct val="0"/>
              </a:spcBef>
              <a:spcAft>
                <a:spcPct val="0"/>
              </a:spcAft>
              <a:buClrTx/>
              <a:buSzTx/>
              <a:buNone/>
            </a:pPr>
            <a:r>
              <a:rPr lang="en-US" altLang="en-US" sz="1200" b="1" dirty="0" err="1">
                <a:solidFill>
                  <a:srgbClr val="303030"/>
                </a:solidFill>
                <a:latin typeface="Google Sans Text"/>
              </a:rPr>
              <a:t>Инфляци</a:t>
            </a:r>
            <a:r>
              <a:rPr lang="en-US" altLang="en-US" sz="1200" b="1" dirty="0">
                <a:solidFill>
                  <a:srgbClr val="303030"/>
                </a:solidFill>
                <a:latin typeface="Google Sans Text"/>
              </a:rPr>
              <a:t> </a:t>
            </a:r>
            <a:r>
              <a:rPr lang="en-US" altLang="en-US" sz="1200" b="1" dirty="0" err="1">
                <a:solidFill>
                  <a:srgbClr val="303030"/>
                </a:solidFill>
                <a:latin typeface="Google Sans Text"/>
              </a:rPr>
              <a:t>ба</a:t>
            </a:r>
            <a:r>
              <a:rPr lang="en-US" altLang="en-US" sz="1200" b="1" dirty="0">
                <a:solidFill>
                  <a:srgbClr val="303030"/>
                </a:solidFill>
                <a:latin typeface="Google Sans Text"/>
              </a:rPr>
              <a:t> </a:t>
            </a:r>
            <a:r>
              <a:rPr lang="en-US" altLang="en-US" sz="1200" b="1" dirty="0" err="1">
                <a:solidFill>
                  <a:srgbClr val="303030"/>
                </a:solidFill>
                <a:latin typeface="Google Sans Text"/>
              </a:rPr>
              <a:t>Зардлын</a:t>
            </a:r>
            <a:r>
              <a:rPr lang="en-US" altLang="en-US" sz="1200" b="1" dirty="0">
                <a:solidFill>
                  <a:srgbClr val="303030"/>
                </a:solidFill>
                <a:latin typeface="Google Sans Text"/>
              </a:rPr>
              <a:t> </a:t>
            </a:r>
            <a:r>
              <a:rPr lang="en-US" altLang="en-US" sz="1200" b="1" dirty="0" err="1">
                <a:solidFill>
                  <a:srgbClr val="303030"/>
                </a:solidFill>
                <a:latin typeface="Google Sans Text"/>
              </a:rPr>
              <a:t>өсөлт</a:t>
            </a:r>
            <a:r>
              <a:rPr lang="en-US" altLang="en-US" sz="1200" b="1" dirty="0">
                <a:solidFill>
                  <a:srgbClr val="303030"/>
                </a:solidFill>
                <a:latin typeface="Google Sans Text"/>
              </a:rPr>
              <a:t>:</a:t>
            </a:r>
            <a:r>
              <a:rPr lang="en-US" altLang="en-US" sz="1200" dirty="0">
                <a:solidFill>
                  <a:srgbClr val="303030"/>
                </a:solidFill>
                <a:latin typeface="Google Sans Text"/>
              </a:rPr>
              <a:t> </a:t>
            </a:r>
            <a:endParaRPr lang="mn-MN" altLang="en-US" sz="1200" dirty="0">
              <a:solidFill>
                <a:srgbClr val="303030"/>
              </a:solidFill>
              <a:latin typeface="Google Sans Text"/>
            </a:endParaRPr>
          </a:p>
          <a:p>
            <a:pPr marL="0" lvl="0" indent="0" eaLnBrk="0" fontAlgn="base" hangingPunct="0">
              <a:lnSpc>
                <a:spcPct val="100000"/>
              </a:lnSpc>
              <a:spcBef>
                <a:spcPct val="0"/>
              </a:spcBef>
              <a:spcAft>
                <a:spcPct val="0"/>
              </a:spcAft>
              <a:buClrTx/>
              <a:buSzTx/>
              <a:buFontTx/>
              <a:buChar char="•"/>
            </a:pPr>
            <a:r>
              <a:rPr lang="en-US" altLang="en-US" sz="1200" dirty="0" err="1">
                <a:solidFill>
                  <a:srgbClr val="303030"/>
                </a:solidFill>
                <a:latin typeface="Google Sans Text"/>
              </a:rPr>
              <a:t>Инфляци</a:t>
            </a:r>
            <a:r>
              <a:rPr lang="en-US" altLang="en-US" sz="1200" dirty="0">
                <a:solidFill>
                  <a:srgbClr val="303030"/>
                </a:solidFill>
                <a:latin typeface="Google Sans Text"/>
              </a:rPr>
              <a:t> </a:t>
            </a:r>
            <a:r>
              <a:rPr lang="en-US" altLang="en-US" sz="1200" dirty="0" err="1">
                <a:solidFill>
                  <a:srgbClr val="303030"/>
                </a:solidFill>
                <a:latin typeface="Google Sans Text"/>
              </a:rPr>
              <a:t>өсөх</a:t>
            </a:r>
            <a:r>
              <a:rPr lang="en-US" altLang="en-US" sz="1200" dirty="0">
                <a:solidFill>
                  <a:srgbClr val="303030"/>
                </a:solidFill>
                <a:latin typeface="Google Sans Text"/>
              </a:rPr>
              <a:t> </a:t>
            </a:r>
            <a:r>
              <a:rPr lang="en-US" altLang="en-US" sz="1200" dirty="0" err="1">
                <a:solidFill>
                  <a:srgbClr val="303030"/>
                </a:solidFill>
                <a:latin typeface="Google Sans Text"/>
              </a:rPr>
              <a:t>нь</a:t>
            </a:r>
            <a:r>
              <a:rPr lang="en-US" altLang="en-US" sz="1200" dirty="0">
                <a:solidFill>
                  <a:srgbClr val="303030"/>
                </a:solidFill>
                <a:latin typeface="Google Sans Text"/>
              </a:rPr>
              <a:t> </a:t>
            </a:r>
            <a:r>
              <a:rPr lang="en-US" altLang="en-US" sz="1200" dirty="0" err="1">
                <a:solidFill>
                  <a:srgbClr val="303030"/>
                </a:solidFill>
                <a:latin typeface="Google Sans Text"/>
              </a:rPr>
              <a:t>бараа</a:t>
            </a:r>
            <a:r>
              <a:rPr lang="en-US" altLang="en-US" sz="1200" dirty="0">
                <a:solidFill>
                  <a:srgbClr val="303030"/>
                </a:solidFill>
                <a:latin typeface="Google Sans Text"/>
              </a:rPr>
              <a:t> </a:t>
            </a:r>
            <a:r>
              <a:rPr lang="en-US" altLang="en-US" sz="1200" dirty="0" err="1">
                <a:solidFill>
                  <a:srgbClr val="303030"/>
                </a:solidFill>
                <a:latin typeface="Google Sans Text"/>
              </a:rPr>
              <a:t>материалын</a:t>
            </a:r>
            <a:r>
              <a:rPr lang="en-US" altLang="en-US" sz="1200" dirty="0">
                <a:solidFill>
                  <a:srgbClr val="303030"/>
                </a:solidFill>
                <a:latin typeface="Google Sans Text"/>
              </a:rPr>
              <a:t> </a:t>
            </a:r>
            <a:r>
              <a:rPr lang="en-US" altLang="en-US" sz="1200" dirty="0" err="1">
                <a:solidFill>
                  <a:srgbClr val="303030"/>
                </a:solidFill>
                <a:latin typeface="Google Sans Text"/>
              </a:rPr>
              <a:t>өртөг</a:t>
            </a:r>
            <a:r>
              <a:rPr lang="en-US" altLang="en-US" sz="1200" dirty="0">
                <a:solidFill>
                  <a:srgbClr val="303030"/>
                </a:solidFill>
                <a:latin typeface="Google Sans Text"/>
              </a:rPr>
              <a:t> </a:t>
            </a:r>
            <a:r>
              <a:rPr lang="en-US" altLang="en-US" sz="1200" dirty="0" err="1">
                <a:solidFill>
                  <a:srgbClr val="303030"/>
                </a:solidFill>
                <a:latin typeface="Google Sans Text"/>
              </a:rPr>
              <a:t>болон</a:t>
            </a:r>
            <a:r>
              <a:rPr lang="en-US" altLang="en-US" sz="1200" dirty="0">
                <a:solidFill>
                  <a:srgbClr val="303030"/>
                </a:solidFill>
                <a:latin typeface="Google Sans Text"/>
              </a:rPr>
              <a:t> </a:t>
            </a:r>
            <a:r>
              <a:rPr lang="en-US" altLang="en-US" sz="1200" dirty="0" err="1">
                <a:solidFill>
                  <a:srgbClr val="303030"/>
                </a:solidFill>
                <a:latin typeface="Google Sans Text"/>
              </a:rPr>
              <a:t>үйл</a:t>
            </a:r>
            <a:r>
              <a:rPr lang="en-US" altLang="en-US" sz="1200" dirty="0">
                <a:solidFill>
                  <a:srgbClr val="303030"/>
                </a:solidFill>
                <a:latin typeface="Google Sans Text"/>
              </a:rPr>
              <a:t> </a:t>
            </a:r>
            <a:r>
              <a:rPr lang="en-US" altLang="en-US" sz="1200" dirty="0" err="1">
                <a:solidFill>
                  <a:srgbClr val="303030"/>
                </a:solidFill>
                <a:latin typeface="Google Sans Text"/>
              </a:rPr>
              <a:t>ажиллагааны</a:t>
            </a:r>
            <a:r>
              <a:rPr lang="en-US" altLang="en-US" sz="1200" dirty="0">
                <a:solidFill>
                  <a:srgbClr val="303030"/>
                </a:solidFill>
                <a:latin typeface="Google Sans Text"/>
              </a:rPr>
              <a:t> </a:t>
            </a:r>
            <a:r>
              <a:rPr lang="en-US" altLang="en-US" sz="1200" dirty="0" err="1">
                <a:solidFill>
                  <a:srgbClr val="303030"/>
                </a:solidFill>
                <a:latin typeface="Google Sans Text"/>
              </a:rPr>
              <a:t>зардлыг</a:t>
            </a:r>
            <a:r>
              <a:rPr lang="en-US" altLang="en-US" sz="1200" dirty="0">
                <a:solidFill>
                  <a:srgbClr val="303030"/>
                </a:solidFill>
                <a:latin typeface="Google Sans Text"/>
              </a:rPr>
              <a:t> </a:t>
            </a:r>
            <a:r>
              <a:rPr lang="en-US" altLang="en-US" sz="1200" dirty="0" err="1">
                <a:solidFill>
                  <a:srgbClr val="303030"/>
                </a:solidFill>
                <a:latin typeface="Google Sans Text"/>
              </a:rPr>
              <a:t>нэмэгдүүлж</a:t>
            </a:r>
            <a:r>
              <a:rPr lang="en-US" altLang="en-US" sz="1200" dirty="0">
                <a:solidFill>
                  <a:srgbClr val="303030"/>
                </a:solidFill>
                <a:latin typeface="Google Sans Text"/>
              </a:rPr>
              <a:t>, </a:t>
            </a:r>
            <a:r>
              <a:rPr lang="en-US" altLang="en-US" sz="1200" dirty="0" err="1">
                <a:solidFill>
                  <a:srgbClr val="303030"/>
                </a:solidFill>
                <a:latin typeface="Google Sans Text"/>
              </a:rPr>
              <a:t>улмаар</a:t>
            </a:r>
            <a:r>
              <a:rPr lang="en-US" altLang="en-US" sz="1200" dirty="0">
                <a:solidFill>
                  <a:srgbClr val="303030"/>
                </a:solidFill>
                <a:latin typeface="Google Sans Text"/>
              </a:rPr>
              <a:t> </a:t>
            </a:r>
            <a:r>
              <a:rPr lang="en-US" altLang="en-US" sz="1200" dirty="0" err="1">
                <a:solidFill>
                  <a:srgbClr val="303030"/>
                </a:solidFill>
                <a:latin typeface="Google Sans Text"/>
              </a:rPr>
              <a:t>байгууллагын</a:t>
            </a:r>
            <a:r>
              <a:rPr lang="en-US" altLang="en-US" sz="1200" dirty="0">
                <a:solidFill>
                  <a:srgbClr val="303030"/>
                </a:solidFill>
                <a:latin typeface="Google Sans Text"/>
              </a:rPr>
              <a:t> </a:t>
            </a:r>
            <a:r>
              <a:rPr lang="en-US" altLang="en-US" sz="1200" dirty="0" err="1">
                <a:solidFill>
                  <a:srgbClr val="303030"/>
                </a:solidFill>
                <a:latin typeface="Google Sans Text"/>
              </a:rPr>
              <a:t>ашигт</a:t>
            </a:r>
            <a:r>
              <a:rPr lang="en-US" altLang="en-US" sz="1200" dirty="0">
                <a:solidFill>
                  <a:srgbClr val="303030"/>
                </a:solidFill>
                <a:latin typeface="Google Sans Text"/>
              </a:rPr>
              <a:t> </a:t>
            </a:r>
            <a:r>
              <a:rPr lang="en-US" altLang="en-US" sz="1200" dirty="0" err="1">
                <a:solidFill>
                  <a:srgbClr val="303030"/>
                </a:solidFill>
                <a:latin typeface="Google Sans Text"/>
              </a:rPr>
              <a:t>ажиллагааг</a:t>
            </a:r>
            <a:r>
              <a:rPr lang="en-US" altLang="en-US" sz="1200" dirty="0">
                <a:solidFill>
                  <a:srgbClr val="303030"/>
                </a:solidFill>
                <a:latin typeface="Google Sans Text"/>
              </a:rPr>
              <a:t> </a:t>
            </a:r>
            <a:r>
              <a:rPr lang="en-US" altLang="en-US" sz="1200" dirty="0" err="1">
                <a:solidFill>
                  <a:srgbClr val="303030"/>
                </a:solidFill>
                <a:latin typeface="Google Sans Text"/>
              </a:rPr>
              <a:t>бууруулдаг</a:t>
            </a:r>
            <a:r>
              <a:rPr lang="en-US" altLang="en-US" sz="1200" dirty="0">
                <a:solidFill>
                  <a:srgbClr val="303030"/>
                </a:solidFill>
                <a:latin typeface="Google Sans Text"/>
              </a:rPr>
              <a:t>. </a:t>
            </a:r>
            <a:r>
              <a:rPr lang="en-US" altLang="en-US" sz="1200" dirty="0" err="1">
                <a:solidFill>
                  <a:srgbClr val="303030"/>
                </a:solidFill>
                <a:latin typeface="Google Sans Text"/>
              </a:rPr>
              <a:t>Монголын</a:t>
            </a:r>
            <a:r>
              <a:rPr lang="en-US" altLang="en-US" sz="1200" dirty="0">
                <a:solidFill>
                  <a:srgbClr val="303030"/>
                </a:solidFill>
                <a:latin typeface="Google Sans Text"/>
              </a:rPr>
              <a:t> </a:t>
            </a:r>
            <a:r>
              <a:rPr lang="en-US" altLang="en-US" sz="1200" dirty="0" err="1">
                <a:solidFill>
                  <a:srgbClr val="303030"/>
                </a:solidFill>
                <a:latin typeface="Google Sans Text"/>
              </a:rPr>
              <a:t>нөхцөлд</a:t>
            </a:r>
            <a:r>
              <a:rPr lang="en-US" altLang="en-US" sz="1200" dirty="0">
                <a:solidFill>
                  <a:srgbClr val="303030"/>
                </a:solidFill>
                <a:latin typeface="Google Sans Text"/>
              </a:rPr>
              <a:t> </a:t>
            </a:r>
            <a:r>
              <a:rPr lang="en-US" altLang="en-US" sz="1200" dirty="0" err="1">
                <a:solidFill>
                  <a:srgbClr val="303030"/>
                </a:solidFill>
                <a:latin typeface="Google Sans Text"/>
              </a:rPr>
              <a:t>импортын</a:t>
            </a:r>
            <a:r>
              <a:rPr lang="en-US" altLang="en-US" sz="1200" dirty="0">
                <a:solidFill>
                  <a:srgbClr val="303030"/>
                </a:solidFill>
                <a:latin typeface="Google Sans Text"/>
              </a:rPr>
              <a:t> </a:t>
            </a:r>
            <a:r>
              <a:rPr lang="en-US" altLang="en-US" sz="1200" dirty="0" err="1">
                <a:solidFill>
                  <a:srgbClr val="303030"/>
                </a:solidFill>
                <a:latin typeface="Google Sans Text"/>
              </a:rPr>
              <a:t>барааны</a:t>
            </a:r>
            <a:r>
              <a:rPr lang="en-US" altLang="en-US" sz="1200" dirty="0">
                <a:solidFill>
                  <a:srgbClr val="303030"/>
                </a:solidFill>
                <a:latin typeface="Google Sans Text"/>
              </a:rPr>
              <a:t> </a:t>
            </a:r>
            <a:r>
              <a:rPr lang="en-US" altLang="en-US" sz="1200" dirty="0" err="1">
                <a:solidFill>
                  <a:srgbClr val="303030"/>
                </a:solidFill>
                <a:latin typeface="Google Sans Text"/>
              </a:rPr>
              <a:t>үнэ</a:t>
            </a:r>
            <a:r>
              <a:rPr lang="en-US" altLang="en-US" sz="1200" dirty="0">
                <a:solidFill>
                  <a:srgbClr val="303030"/>
                </a:solidFill>
                <a:latin typeface="Google Sans Text"/>
              </a:rPr>
              <a:t> </a:t>
            </a:r>
            <a:r>
              <a:rPr lang="en-US" altLang="en-US" sz="1200" dirty="0" err="1">
                <a:solidFill>
                  <a:srgbClr val="303030"/>
                </a:solidFill>
                <a:latin typeface="Google Sans Text"/>
              </a:rPr>
              <a:t>ханшийн</a:t>
            </a:r>
            <a:r>
              <a:rPr lang="en-US" altLang="en-US" sz="1200" dirty="0">
                <a:solidFill>
                  <a:srgbClr val="303030"/>
                </a:solidFill>
                <a:latin typeface="Google Sans Text"/>
              </a:rPr>
              <a:t> </a:t>
            </a:r>
            <a:r>
              <a:rPr lang="en-US" altLang="en-US" sz="1200" dirty="0" err="1">
                <a:solidFill>
                  <a:srgbClr val="303030"/>
                </a:solidFill>
                <a:latin typeface="Google Sans Text"/>
              </a:rPr>
              <a:t>хэлбэлзлээс</a:t>
            </a:r>
            <a:r>
              <a:rPr lang="en-US" altLang="en-US" sz="1200" dirty="0">
                <a:solidFill>
                  <a:srgbClr val="303030"/>
                </a:solidFill>
                <a:latin typeface="Google Sans Text"/>
              </a:rPr>
              <a:t> </a:t>
            </a:r>
            <a:r>
              <a:rPr lang="en-US" altLang="en-US" sz="1200" dirty="0" err="1">
                <a:solidFill>
                  <a:srgbClr val="303030"/>
                </a:solidFill>
                <a:latin typeface="Google Sans Text"/>
              </a:rPr>
              <a:t>шалтгаалан</a:t>
            </a:r>
            <a:r>
              <a:rPr lang="en-US" altLang="en-US" sz="1200" dirty="0">
                <a:solidFill>
                  <a:srgbClr val="303030"/>
                </a:solidFill>
                <a:latin typeface="Google Sans Text"/>
              </a:rPr>
              <a:t> </a:t>
            </a:r>
            <a:r>
              <a:rPr lang="en-US" altLang="en-US" sz="1200" dirty="0" err="1">
                <a:solidFill>
                  <a:srgbClr val="303030"/>
                </a:solidFill>
                <a:latin typeface="Google Sans Text"/>
              </a:rPr>
              <a:t>өсөх</a:t>
            </a:r>
            <a:r>
              <a:rPr lang="en-US" altLang="en-US" sz="1200" dirty="0">
                <a:solidFill>
                  <a:srgbClr val="303030"/>
                </a:solidFill>
                <a:latin typeface="Google Sans Text"/>
              </a:rPr>
              <a:t> </a:t>
            </a:r>
            <a:r>
              <a:rPr lang="en-US" altLang="en-US" sz="1200" dirty="0" err="1">
                <a:solidFill>
                  <a:srgbClr val="303030"/>
                </a:solidFill>
                <a:latin typeface="Google Sans Text"/>
              </a:rPr>
              <a:t>нь</a:t>
            </a:r>
            <a:r>
              <a:rPr lang="en-US" altLang="en-US" sz="1200" dirty="0">
                <a:solidFill>
                  <a:srgbClr val="303030"/>
                </a:solidFill>
                <a:latin typeface="Google Sans Text"/>
              </a:rPr>
              <a:t> </a:t>
            </a:r>
            <a:r>
              <a:rPr lang="en-US" altLang="en-US" sz="1200" dirty="0" err="1">
                <a:solidFill>
                  <a:srgbClr val="303030"/>
                </a:solidFill>
                <a:latin typeface="Google Sans Text"/>
              </a:rPr>
              <a:t>бизнест</a:t>
            </a:r>
            <a:r>
              <a:rPr lang="en-US" altLang="en-US" sz="1200" dirty="0">
                <a:solidFill>
                  <a:srgbClr val="303030"/>
                </a:solidFill>
                <a:latin typeface="Google Sans Text"/>
              </a:rPr>
              <a:t> </a:t>
            </a:r>
            <a:r>
              <a:rPr lang="en-US" altLang="en-US" sz="1200" dirty="0" err="1">
                <a:solidFill>
                  <a:srgbClr val="303030"/>
                </a:solidFill>
                <a:latin typeface="Google Sans Text"/>
              </a:rPr>
              <a:t>ийм</a:t>
            </a:r>
            <a:r>
              <a:rPr lang="en-US" altLang="en-US" sz="1200" dirty="0">
                <a:solidFill>
                  <a:srgbClr val="303030"/>
                </a:solidFill>
                <a:latin typeface="Google Sans Text"/>
              </a:rPr>
              <a:t> </a:t>
            </a:r>
            <a:r>
              <a:rPr lang="en-US" altLang="en-US" sz="1200" dirty="0" err="1">
                <a:solidFill>
                  <a:srgbClr val="303030"/>
                </a:solidFill>
                <a:latin typeface="Google Sans Text"/>
              </a:rPr>
              <a:t>төрлийн</a:t>
            </a:r>
            <a:r>
              <a:rPr lang="en-US" altLang="en-US" sz="1200" dirty="0">
                <a:solidFill>
                  <a:srgbClr val="303030"/>
                </a:solidFill>
                <a:latin typeface="Google Sans Text"/>
              </a:rPr>
              <a:t> "</a:t>
            </a:r>
            <a:r>
              <a:rPr lang="en-US" altLang="en-US" sz="1200" dirty="0" err="1">
                <a:solidFill>
                  <a:srgbClr val="303030"/>
                </a:solidFill>
                <a:latin typeface="Google Sans Text"/>
              </a:rPr>
              <a:t>аюул</a:t>
            </a:r>
            <a:r>
              <a:rPr lang="en-US" altLang="en-US" sz="1200" dirty="0">
                <a:solidFill>
                  <a:srgbClr val="303030"/>
                </a:solidFill>
                <a:latin typeface="Google Sans Text"/>
              </a:rPr>
              <a:t> </a:t>
            </a:r>
            <a:r>
              <a:rPr lang="en-US" altLang="en-US" sz="1200" dirty="0" err="1">
                <a:solidFill>
                  <a:srgbClr val="303030"/>
                </a:solidFill>
                <a:latin typeface="Google Sans Text"/>
              </a:rPr>
              <a:t>занал</a:t>
            </a:r>
            <a:r>
              <a:rPr lang="en-US" altLang="en-US" sz="1200" dirty="0">
                <a:solidFill>
                  <a:srgbClr val="303030"/>
                </a:solidFill>
                <a:latin typeface="Google Sans Text"/>
              </a:rPr>
              <a:t>" (threat) </a:t>
            </a:r>
            <a:r>
              <a:rPr lang="en-US" altLang="en-US" sz="1200" dirty="0" err="1">
                <a:solidFill>
                  <a:srgbClr val="303030"/>
                </a:solidFill>
                <a:latin typeface="Google Sans Text"/>
              </a:rPr>
              <a:t>болдог</a:t>
            </a:r>
            <a:r>
              <a:rPr lang="en-US" altLang="en-US" sz="1200" dirty="0">
                <a:solidFill>
                  <a:srgbClr val="303030"/>
                </a:solidFill>
                <a:latin typeface="Google Sans Text"/>
              </a:rPr>
              <a:t>.</a:t>
            </a:r>
          </a:p>
          <a:p>
            <a:pPr marL="0" lvl="0" indent="0" eaLnBrk="0" fontAlgn="base" hangingPunct="0">
              <a:lnSpc>
                <a:spcPct val="100000"/>
              </a:lnSpc>
              <a:spcBef>
                <a:spcPct val="0"/>
              </a:spcBef>
              <a:spcAft>
                <a:spcPct val="0"/>
              </a:spcAft>
              <a:buClrTx/>
              <a:buSzTx/>
              <a:buFontTx/>
              <a:buChar char="•"/>
            </a:pPr>
            <a:r>
              <a:rPr lang="en-US" altLang="en-US" sz="1200" b="1" dirty="0" err="1">
                <a:solidFill>
                  <a:srgbClr val="303030"/>
                </a:solidFill>
                <a:latin typeface="Google Sans Text"/>
              </a:rPr>
              <a:t>Валютын</a:t>
            </a:r>
            <a:r>
              <a:rPr lang="en-US" altLang="en-US" sz="1200" b="1" dirty="0">
                <a:solidFill>
                  <a:srgbClr val="303030"/>
                </a:solidFill>
                <a:latin typeface="Google Sans Text"/>
              </a:rPr>
              <a:t> </a:t>
            </a:r>
            <a:r>
              <a:rPr lang="en-US" altLang="en-US" sz="1200" b="1" dirty="0" err="1">
                <a:solidFill>
                  <a:srgbClr val="303030"/>
                </a:solidFill>
                <a:latin typeface="Google Sans Text"/>
              </a:rPr>
              <a:t>ханшийн</a:t>
            </a:r>
            <a:r>
              <a:rPr lang="en-US" altLang="en-US" sz="1200" b="1" dirty="0">
                <a:solidFill>
                  <a:srgbClr val="303030"/>
                </a:solidFill>
                <a:latin typeface="Google Sans Text"/>
              </a:rPr>
              <a:t> </a:t>
            </a:r>
            <a:r>
              <a:rPr lang="en-US" altLang="en-US" sz="1200" b="1" dirty="0" err="1">
                <a:solidFill>
                  <a:srgbClr val="303030"/>
                </a:solidFill>
                <a:latin typeface="Google Sans Text"/>
              </a:rPr>
              <a:t>тогтворгүй</a:t>
            </a:r>
            <a:r>
              <a:rPr lang="en-US" altLang="en-US" sz="1200" b="1" dirty="0">
                <a:solidFill>
                  <a:srgbClr val="303030"/>
                </a:solidFill>
                <a:latin typeface="Google Sans Text"/>
              </a:rPr>
              <a:t> </a:t>
            </a:r>
            <a:r>
              <a:rPr lang="en-US" altLang="en-US" sz="1200" b="1" dirty="0" err="1">
                <a:solidFill>
                  <a:srgbClr val="303030"/>
                </a:solidFill>
                <a:latin typeface="Google Sans Text"/>
              </a:rPr>
              <a:t>байдал</a:t>
            </a:r>
            <a:r>
              <a:rPr lang="en-US" altLang="en-US" sz="1200" b="1" dirty="0">
                <a:solidFill>
                  <a:srgbClr val="303030"/>
                </a:solidFill>
                <a:latin typeface="Google Sans Text"/>
              </a:rPr>
              <a:t>:</a:t>
            </a:r>
            <a:endParaRPr lang="mn-MN" altLang="en-US" sz="1200" b="1" dirty="0">
              <a:solidFill>
                <a:srgbClr val="303030"/>
              </a:solidFill>
              <a:latin typeface="Google Sans Text"/>
            </a:endParaRPr>
          </a:p>
          <a:p>
            <a:pPr marL="0" lvl="0" indent="0" eaLnBrk="0" fontAlgn="base" hangingPunct="0">
              <a:lnSpc>
                <a:spcPct val="100000"/>
              </a:lnSpc>
              <a:spcBef>
                <a:spcPct val="0"/>
              </a:spcBef>
              <a:spcAft>
                <a:spcPct val="0"/>
              </a:spcAft>
              <a:buClrTx/>
              <a:buSzTx/>
              <a:buFontTx/>
              <a:buChar char="•"/>
            </a:pPr>
            <a:r>
              <a:rPr lang="en-US" altLang="en-US" sz="1200" dirty="0">
                <a:solidFill>
                  <a:srgbClr val="303030"/>
                </a:solidFill>
                <a:latin typeface="Google Sans Text"/>
              </a:rPr>
              <a:t> </a:t>
            </a:r>
            <a:r>
              <a:rPr lang="en-US" altLang="en-US" sz="1200" dirty="0" err="1">
                <a:solidFill>
                  <a:srgbClr val="303030"/>
                </a:solidFill>
                <a:latin typeface="Google Sans Text"/>
              </a:rPr>
              <a:t>Олон</a:t>
            </a:r>
            <a:r>
              <a:rPr lang="en-US" altLang="en-US" sz="1200" dirty="0">
                <a:solidFill>
                  <a:srgbClr val="303030"/>
                </a:solidFill>
                <a:latin typeface="Google Sans Text"/>
              </a:rPr>
              <a:t> </a:t>
            </a:r>
            <a:r>
              <a:rPr lang="en-US" altLang="en-US" sz="1200" dirty="0" err="1">
                <a:solidFill>
                  <a:srgbClr val="303030"/>
                </a:solidFill>
                <a:latin typeface="Google Sans Text"/>
              </a:rPr>
              <a:t>улсын</a:t>
            </a:r>
            <a:r>
              <a:rPr lang="en-US" altLang="en-US" sz="1200" dirty="0">
                <a:solidFill>
                  <a:srgbClr val="303030"/>
                </a:solidFill>
                <a:latin typeface="Google Sans Text"/>
              </a:rPr>
              <a:t> </a:t>
            </a:r>
            <a:r>
              <a:rPr lang="en-US" altLang="en-US" sz="1200" dirty="0" err="1">
                <a:solidFill>
                  <a:srgbClr val="303030"/>
                </a:solidFill>
                <a:latin typeface="Google Sans Text"/>
              </a:rPr>
              <a:t>худалдаа</a:t>
            </a:r>
            <a:r>
              <a:rPr lang="en-US" altLang="en-US" sz="1200" dirty="0">
                <a:solidFill>
                  <a:srgbClr val="303030"/>
                </a:solidFill>
                <a:latin typeface="Google Sans Text"/>
              </a:rPr>
              <a:t> </a:t>
            </a:r>
            <a:r>
              <a:rPr lang="en-US" altLang="en-US" sz="1200" dirty="0" err="1">
                <a:solidFill>
                  <a:srgbClr val="303030"/>
                </a:solidFill>
                <a:latin typeface="Google Sans Text"/>
              </a:rPr>
              <a:t>нэмэгдэхийн</a:t>
            </a:r>
            <a:r>
              <a:rPr lang="en-US" altLang="en-US" sz="1200" dirty="0">
                <a:solidFill>
                  <a:srgbClr val="303030"/>
                </a:solidFill>
                <a:latin typeface="Google Sans Text"/>
              </a:rPr>
              <a:t> </a:t>
            </a:r>
            <a:r>
              <a:rPr lang="en-US" altLang="en-US" sz="1200" dirty="0" err="1">
                <a:solidFill>
                  <a:srgbClr val="303030"/>
                </a:solidFill>
                <a:latin typeface="Google Sans Text"/>
              </a:rPr>
              <a:t>хэрээр</a:t>
            </a:r>
            <a:r>
              <a:rPr lang="en-US" altLang="en-US" sz="1200" dirty="0">
                <a:solidFill>
                  <a:srgbClr val="303030"/>
                </a:solidFill>
                <a:latin typeface="Google Sans Text"/>
              </a:rPr>
              <a:t> </a:t>
            </a:r>
            <a:r>
              <a:rPr lang="en-US" altLang="en-US" sz="1200" dirty="0" err="1">
                <a:solidFill>
                  <a:srgbClr val="303030"/>
                </a:solidFill>
                <a:latin typeface="Google Sans Text"/>
              </a:rPr>
              <a:t>үндэсний</a:t>
            </a:r>
            <a:r>
              <a:rPr lang="en-US" altLang="en-US" sz="1200" dirty="0">
                <a:solidFill>
                  <a:srgbClr val="303030"/>
                </a:solidFill>
                <a:latin typeface="Google Sans Text"/>
              </a:rPr>
              <a:t> </a:t>
            </a:r>
            <a:r>
              <a:rPr lang="en-US" altLang="en-US" sz="1200" dirty="0" err="1">
                <a:solidFill>
                  <a:srgbClr val="303030"/>
                </a:solidFill>
                <a:latin typeface="Google Sans Text"/>
              </a:rPr>
              <a:t>мөнгөн</a:t>
            </a:r>
            <a:r>
              <a:rPr lang="en-US" altLang="en-US" sz="1200" dirty="0">
                <a:solidFill>
                  <a:srgbClr val="303030"/>
                </a:solidFill>
                <a:latin typeface="Google Sans Text"/>
              </a:rPr>
              <a:t> </a:t>
            </a:r>
            <a:r>
              <a:rPr lang="en-US" altLang="en-US" sz="1200" dirty="0" err="1">
                <a:solidFill>
                  <a:srgbClr val="303030"/>
                </a:solidFill>
                <a:latin typeface="Google Sans Text"/>
              </a:rPr>
              <a:t>тэмдэгтийн</a:t>
            </a:r>
            <a:r>
              <a:rPr lang="en-US" altLang="en-US" sz="1200" dirty="0">
                <a:solidFill>
                  <a:srgbClr val="303030"/>
                </a:solidFill>
                <a:latin typeface="Google Sans Text"/>
              </a:rPr>
              <a:t> </a:t>
            </a:r>
            <a:r>
              <a:rPr lang="en-US" altLang="en-US" sz="1200" dirty="0" err="1">
                <a:solidFill>
                  <a:srgbClr val="303030"/>
                </a:solidFill>
                <a:latin typeface="Google Sans Text"/>
              </a:rPr>
              <a:t>ханш</a:t>
            </a:r>
            <a:r>
              <a:rPr lang="en-US" altLang="en-US" sz="1200" dirty="0">
                <a:solidFill>
                  <a:srgbClr val="303030"/>
                </a:solidFill>
                <a:latin typeface="Google Sans Text"/>
              </a:rPr>
              <a:t> </a:t>
            </a:r>
            <a:r>
              <a:rPr lang="en-US" altLang="en-US" sz="1200" dirty="0" err="1">
                <a:solidFill>
                  <a:srgbClr val="303030"/>
                </a:solidFill>
                <a:latin typeface="Google Sans Text"/>
              </a:rPr>
              <a:t>сулрах</a:t>
            </a:r>
            <a:r>
              <a:rPr lang="en-US" altLang="en-US" sz="1200" dirty="0">
                <a:solidFill>
                  <a:srgbClr val="303030"/>
                </a:solidFill>
                <a:latin typeface="Google Sans Text"/>
              </a:rPr>
              <a:t> </a:t>
            </a:r>
            <a:r>
              <a:rPr lang="en-US" altLang="en-US" sz="1200" dirty="0" err="1">
                <a:solidFill>
                  <a:srgbClr val="303030"/>
                </a:solidFill>
                <a:latin typeface="Google Sans Text"/>
              </a:rPr>
              <a:t>нь</a:t>
            </a:r>
            <a:r>
              <a:rPr lang="en-US" altLang="en-US" sz="1200" dirty="0">
                <a:solidFill>
                  <a:srgbClr val="303030"/>
                </a:solidFill>
                <a:latin typeface="Google Sans Text"/>
              </a:rPr>
              <a:t> </a:t>
            </a:r>
            <a:r>
              <a:rPr lang="en-US" altLang="en-US" sz="1200" dirty="0" err="1">
                <a:solidFill>
                  <a:srgbClr val="303030"/>
                </a:solidFill>
                <a:latin typeface="Google Sans Text"/>
              </a:rPr>
              <a:t>гадаадаас</a:t>
            </a:r>
            <a:r>
              <a:rPr lang="en-US" altLang="en-US" sz="1200" dirty="0">
                <a:solidFill>
                  <a:srgbClr val="303030"/>
                </a:solidFill>
                <a:latin typeface="Google Sans Text"/>
              </a:rPr>
              <a:t> </a:t>
            </a:r>
            <a:r>
              <a:rPr lang="en-US" altLang="en-US" sz="1200" dirty="0" err="1">
                <a:solidFill>
                  <a:srgbClr val="303030"/>
                </a:solidFill>
                <a:latin typeface="Google Sans Text"/>
              </a:rPr>
              <a:t>түүхий</a:t>
            </a:r>
            <a:r>
              <a:rPr lang="en-US" altLang="en-US" sz="1200" dirty="0">
                <a:solidFill>
                  <a:srgbClr val="303030"/>
                </a:solidFill>
                <a:latin typeface="Google Sans Text"/>
              </a:rPr>
              <a:t> </a:t>
            </a:r>
            <a:r>
              <a:rPr lang="en-US" altLang="en-US" sz="1200" dirty="0" err="1">
                <a:solidFill>
                  <a:srgbClr val="303030"/>
                </a:solidFill>
                <a:latin typeface="Google Sans Text"/>
              </a:rPr>
              <a:t>эд</a:t>
            </a:r>
            <a:r>
              <a:rPr lang="en-US" altLang="en-US" sz="1200" dirty="0">
                <a:solidFill>
                  <a:srgbClr val="303030"/>
                </a:solidFill>
                <a:latin typeface="Google Sans Text"/>
              </a:rPr>
              <a:t> </a:t>
            </a:r>
            <a:r>
              <a:rPr lang="en-US" altLang="en-US" sz="1200" dirty="0" err="1">
                <a:solidFill>
                  <a:srgbClr val="303030"/>
                </a:solidFill>
                <a:latin typeface="Google Sans Text"/>
              </a:rPr>
              <a:t>авдаг</a:t>
            </a:r>
            <a:r>
              <a:rPr lang="en-US" altLang="en-US" sz="1200" dirty="0">
                <a:solidFill>
                  <a:srgbClr val="303030"/>
                </a:solidFill>
                <a:latin typeface="Google Sans Text"/>
              </a:rPr>
              <a:t> </a:t>
            </a:r>
            <a:r>
              <a:rPr lang="en-US" altLang="en-US" sz="1200" dirty="0" err="1">
                <a:solidFill>
                  <a:srgbClr val="303030"/>
                </a:solidFill>
                <a:latin typeface="Google Sans Text"/>
              </a:rPr>
              <a:t>компаниудад</a:t>
            </a:r>
            <a:r>
              <a:rPr lang="en-US" altLang="en-US" sz="1200" dirty="0">
                <a:solidFill>
                  <a:srgbClr val="303030"/>
                </a:solidFill>
                <a:latin typeface="Google Sans Text"/>
              </a:rPr>
              <a:t> </a:t>
            </a:r>
            <a:r>
              <a:rPr lang="en-US" altLang="en-US" sz="1200" dirty="0" err="1">
                <a:solidFill>
                  <a:srgbClr val="303030"/>
                </a:solidFill>
                <a:latin typeface="Google Sans Text"/>
              </a:rPr>
              <a:t>санхүүгийн</a:t>
            </a:r>
            <a:r>
              <a:rPr lang="en-US" altLang="en-US" sz="1200" dirty="0">
                <a:solidFill>
                  <a:srgbClr val="303030"/>
                </a:solidFill>
                <a:latin typeface="Google Sans Text"/>
              </a:rPr>
              <a:t> </a:t>
            </a:r>
            <a:r>
              <a:rPr lang="en-US" altLang="en-US" sz="1200" dirty="0" err="1">
                <a:solidFill>
                  <a:srgbClr val="303030"/>
                </a:solidFill>
                <a:latin typeface="Google Sans Text"/>
              </a:rPr>
              <a:t>хүндрэл</a:t>
            </a:r>
            <a:r>
              <a:rPr lang="en-US" altLang="en-US" sz="1200" dirty="0">
                <a:solidFill>
                  <a:srgbClr val="303030"/>
                </a:solidFill>
                <a:latin typeface="Google Sans Text"/>
              </a:rPr>
              <a:t> </a:t>
            </a:r>
            <a:r>
              <a:rPr lang="en-US" altLang="en-US" sz="1200" dirty="0" err="1">
                <a:solidFill>
                  <a:srgbClr val="303030"/>
                </a:solidFill>
                <a:latin typeface="Google Sans Text"/>
              </a:rPr>
              <a:t>учруулдаг</a:t>
            </a:r>
            <a:endParaRPr lang="en-US" altLang="en-US" sz="1200" dirty="0">
              <a:solidFill>
                <a:srgbClr val="303030"/>
              </a:solidFill>
              <a:latin typeface="Google Sans Text"/>
            </a:endParaRPr>
          </a:p>
          <a:p>
            <a:pPr marL="0" lvl="0" indent="0" eaLnBrk="0" fontAlgn="base" hangingPunct="0">
              <a:lnSpc>
                <a:spcPct val="100000"/>
              </a:lnSpc>
              <a:spcBef>
                <a:spcPct val="0"/>
              </a:spcBef>
              <a:spcAft>
                <a:spcPct val="0"/>
              </a:spcAft>
              <a:buClrTx/>
              <a:buSzTx/>
              <a:buNone/>
            </a:pPr>
            <a:endParaRPr lang="mn-MN" altLang="en-US" sz="2800" dirty="0">
              <a:solidFill>
                <a:schemeClr val="tx1"/>
              </a:solidFill>
              <a:latin typeface="Arial" panose="020B0604020202020204" pitchFamily="34" charset="0"/>
            </a:endParaRPr>
          </a:p>
          <a:p>
            <a:pPr marL="0" lvl="0" indent="0" eaLnBrk="0" fontAlgn="base" hangingPunct="0">
              <a:lnSpc>
                <a:spcPct val="100000"/>
              </a:lnSpc>
              <a:spcBef>
                <a:spcPct val="0"/>
              </a:spcBef>
              <a:spcAft>
                <a:spcPct val="0"/>
              </a:spcAft>
              <a:buClrTx/>
              <a:buSzTx/>
              <a:buNone/>
            </a:pPr>
            <a:r>
              <a:rPr lang="mn-MN" altLang="en-US" sz="2800" dirty="0">
                <a:solidFill>
                  <a:schemeClr val="tx1"/>
                </a:solidFill>
                <a:latin typeface="Arial" panose="020B0604020202020204" pitchFamily="34" charset="0"/>
              </a:rPr>
              <a:t>Эерэг нөлөөллүүд</a:t>
            </a:r>
          </a:p>
          <a:p>
            <a:pPr marL="0" lvl="0" indent="0" eaLnBrk="0" fontAlgn="base" hangingPunct="0">
              <a:lnSpc>
                <a:spcPct val="100000"/>
              </a:lnSpc>
              <a:spcBef>
                <a:spcPct val="0"/>
              </a:spcBef>
              <a:spcAft>
                <a:spcPct val="0"/>
              </a:spcAft>
              <a:buClrTx/>
              <a:buSzTx/>
              <a:buNone/>
            </a:pPr>
            <a:r>
              <a:rPr lang="mn-MN" altLang="en-US" sz="2800" b="1" dirty="0">
                <a:solidFill>
                  <a:srgbClr val="303030"/>
                </a:solidFill>
                <a:latin typeface="+mn-lt"/>
              </a:rPr>
              <a:t>Иргэдийн боломжит орлого нэмэгдэх: </a:t>
            </a:r>
          </a:p>
          <a:p>
            <a:pPr marL="0" lvl="0" indent="0" eaLnBrk="0" fontAlgn="base" hangingPunct="0">
              <a:lnSpc>
                <a:spcPct val="100000"/>
              </a:lnSpc>
              <a:spcBef>
                <a:spcPct val="0"/>
              </a:spcBef>
              <a:spcAft>
                <a:spcPct val="0"/>
              </a:spcAft>
              <a:buClrTx/>
              <a:buSzTx/>
              <a:buNone/>
            </a:pPr>
            <a:r>
              <a:rPr lang="mn-MN" altLang="en-US" sz="2800" dirty="0">
                <a:solidFill>
                  <a:srgbClr val="303030"/>
                </a:solidFill>
                <a:latin typeface="+mn-lt"/>
              </a:rPr>
              <a:t>Хэрэв эдийн засагт иргэдийн боломжит орлого (</a:t>
            </a:r>
            <a:r>
              <a:rPr lang="en-US" altLang="en-US" sz="2800" dirty="0">
                <a:solidFill>
                  <a:srgbClr val="303030"/>
                </a:solidFill>
                <a:latin typeface="+mn-lt"/>
              </a:rPr>
              <a:t>disposable income) </a:t>
            </a:r>
            <a:r>
              <a:rPr lang="mn-MN" altLang="en-US" sz="2800" dirty="0">
                <a:solidFill>
                  <a:srgbClr val="303030"/>
                </a:solidFill>
                <a:latin typeface="+mn-lt"/>
              </a:rPr>
              <a:t>өсвөл энэ нь бүтээгдэхүүн, үйлчилгээний эрэлтийг өдөөж, байгууллагын борлуулалтад эерэгээр нөлөөлдөг.</a:t>
            </a:r>
          </a:p>
          <a:p>
            <a:pPr marL="0" lvl="0" indent="0" eaLnBrk="0" fontAlgn="base" hangingPunct="0">
              <a:lnSpc>
                <a:spcPct val="100000"/>
              </a:lnSpc>
              <a:spcBef>
                <a:spcPct val="0"/>
              </a:spcBef>
              <a:spcAft>
                <a:spcPct val="0"/>
              </a:spcAft>
              <a:buClrTx/>
              <a:buSzTx/>
              <a:buNone/>
            </a:pPr>
            <a:endParaRPr lang="mn-MN" altLang="en-US" sz="2800" b="1" dirty="0">
              <a:solidFill>
                <a:srgbClr val="303030"/>
              </a:solidFill>
              <a:latin typeface="+mn-lt"/>
            </a:endParaRPr>
          </a:p>
          <a:p>
            <a:pPr marL="0" lvl="0" indent="0" eaLnBrk="0" fontAlgn="base" hangingPunct="0">
              <a:lnSpc>
                <a:spcPct val="100000"/>
              </a:lnSpc>
              <a:spcBef>
                <a:spcPct val="0"/>
              </a:spcBef>
              <a:spcAft>
                <a:spcPct val="0"/>
              </a:spcAft>
              <a:buClrTx/>
              <a:buSzTx/>
              <a:buNone/>
            </a:pPr>
            <a:r>
              <a:rPr lang="mn-MN" altLang="en-US" sz="2800" b="1" dirty="0">
                <a:solidFill>
                  <a:srgbClr val="303030"/>
                </a:solidFill>
                <a:latin typeface="+mn-lt"/>
              </a:rPr>
              <a:t>Зээлийн хүү буурах: </a:t>
            </a:r>
          </a:p>
          <a:p>
            <a:pPr marL="0" lvl="0" indent="0" eaLnBrk="0" fontAlgn="base" hangingPunct="0">
              <a:lnSpc>
                <a:spcPct val="100000"/>
              </a:lnSpc>
              <a:spcBef>
                <a:spcPct val="0"/>
              </a:spcBef>
              <a:spcAft>
                <a:spcPct val="0"/>
              </a:spcAft>
              <a:buClrTx/>
              <a:buSzTx/>
              <a:buNone/>
            </a:pPr>
            <a:r>
              <a:rPr lang="mn-MN" altLang="en-US" sz="2800" dirty="0">
                <a:solidFill>
                  <a:srgbClr val="303030"/>
                </a:solidFill>
                <a:latin typeface="+mn-lt"/>
              </a:rPr>
              <a:t>Зээлийн хүү бага байх нь бизнес эрхлэгчдэд хөрөнгө оруулалт хийх, үйл ажиллагаагаа өргөжүүлэх санхүүгийн боломжийг олгодог</a:t>
            </a:r>
          </a:p>
          <a:p>
            <a:pPr marL="0" lvl="0" indent="0" eaLnBrk="0" fontAlgn="base" hangingPunct="0">
              <a:lnSpc>
                <a:spcPct val="100000"/>
              </a:lnSpc>
              <a:spcBef>
                <a:spcPct val="0"/>
              </a:spcBef>
              <a:spcAft>
                <a:spcPct val="0"/>
              </a:spcAft>
              <a:buClrTx/>
              <a:buSzTx/>
              <a:buNone/>
            </a:pPr>
            <a:endParaRPr lang="mn-MN" altLang="en-US" sz="2800" b="1" dirty="0">
              <a:solidFill>
                <a:srgbClr val="303030"/>
              </a:solidFill>
              <a:latin typeface="+mn-lt"/>
            </a:endParaRPr>
          </a:p>
          <a:p>
            <a:pPr marL="0" lvl="0" indent="0" eaLnBrk="0" fontAlgn="base" hangingPunct="0">
              <a:lnSpc>
                <a:spcPct val="100000"/>
              </a:lnSpc>
              <a:spcBef>
                <a:spcPct val="0"/>
              </a:spcBef>
              <a:spcAft>
                <a:spcPct val="0"/>
              </a:spcAft>
              <a:buClrTx/>
              <a:buSzTx/>
              <a:buNone/>
            </a:pPr>
            <a:endParaRPr lang="en-US" altLang="en-US" sz="2800" dirty="0">
              <a:solidFill>
                <a:schemeClr val="tx1"/>
              </a:solidFill>
              <a:latin typeface="Arial" panose="020B0604020202020204" pitchFamily="34" charset="0"/>
            </a:endParaRPr>
          </a:p>
        </p:txBody>
      </p:sp>
      <p:sp>
        <p:nvSpPr>
          <p:cNvPr id="4" name="Slide Number Placeholder 3">
            <a:extLst>
              <a:ext uri="{FF2B5EF4-FFF2-40B4-BE49-F238E27FC236}">
                <a16:creationId xmlns:a16="http://schemas.microsoft.com/office/drawing/2014/main" id="{07CAD26F-367C-BF59-1D94-C3A89D90137C}"/>
              </a:ext>
            </a:extLst>
          </p:cNvPr>
          <p:cNvSpPr>
            <a:spLocks noGrp="1"/>
          </p:cNvSpPr>
          <p:nvPr>
            <p:ph type="sldNum" sz="quarter" idx="5"/>
          </p:nvPr>
        </p:nvSpPr>
        <p:spPr/>
        <p:txBody>
          <a:bodyPr/>
          <a:lstStyle/>
          <a:p>
            <a:fld id="{57F45778-65E1-4A1B-B40A-CB386A9BF102}" type="slidenum">
              <a:rPr lang="en-US" smtClean="0"/>
              <a:t>14</a:t>
            </a:fld>
            <a:endParaRPr lang="en-US"/>
          </a:p>
        </p:txBody>
      </p:sp>
    </p:spTree>
    <p:extLst>
      <p:ext uri="{BB962C8B-B14F-4D97-AF65-F5344CB8AC3E}">
        <p14:creationId xmlns:p14="http://schemas.microsoft.com/office/powerpoint/2010/main" val="394901733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04791A-1C68-B215-B0F8-D0A5A83099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EF10030-87BF-9911-268C-27371DC0555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A6EC8A4-8502-B811-D210-8A85B87D1C25}"/>
              </a:ext>
            </a:extLst>
          </p:cNvPr>
          <p:cNvSpPr>
            <a:spLocks noGrp="1"/>
          </p:cNvSpPr>
          <p:nvPr>
            <p:ph type="body" idx="1"/>
          </p:nvPr>
        </p:nvSpPr>
        <p:spPr/>
        <p:txBody>
          <a:bodyPr/>
          <a:lstStyle/>
          <a:p>
            <a:r>
              <a:rPr lang="mn-MN" b="1" dirty="0">
                <a:effectLst/>
              </a:rPr>
              <a:t>1. Эерэг нөлөөллийн жишээ</a:t>
            </a:r>
            <a:endParaRPr lang="mn-MN" dirty="0">
              <a:effectLst/>
            </a:endParaRPr>
          </a:p>
          <a:p>
            <a:r>
              <a:rPr lang="mn-MN" sz="1200" b="1" i="0" kern="1200" dirty="0">
                <a:solidFill>
                  <a:schemeClr val="tx1"/>
                </a:solidFill>
                <a:effectLst/>
                <a:latin typeface="+mn-lt"/>
                <a:ea typeface="+mn-ea"/>
                <a:cs typeface="+mn-cs"/>
              </a:rPr>
              <a:t>Дижитал амьдралын хэв маяг ба Финтек (Залуу үе):</a:t>
            </a:r>
            <a:r>
              <a:rPr lang="mn-MN" sz="1200" b="0" i="0" kern="1200" dirty="0">
                <a:solidFill>
                  <a:schemeClr val="tx1"/>
                </a:solidFill>
                <a:effectLst/>
                <a:latin typeface="+mn-lt"/>
                <a:ea typeface="+mn-ea"/>
                <a:cs typeface="+mn-cs"/>
              </a:rPr>
              <a:t> Монголын хүн амын дийлэнх хувийг залуучууд эзэлдэг бөгөөд тэд шинэ технологийг маш хурдан хүлээн авч, ашиглах чадвартай байна. Энэхүү нийгмийн шилжилт нь </a:t>
            </a:r>
            <a:r>
              <a:rPr lang="mn-MN" sz="1200" b="1" i="0" kern="1200" dirty="0">
                <a:solidFill>
                  <a:schemeClr val="tx1"/>
                </a:solidFill>
                <a:effectLst/>
                <a:latin typeface="+mn-lt"/>
                <a:ea typeface="+mn-ea"/>
                <a:cs typeface="+mn-cs"/>
              </a:rPr>
              <a:t>Финтек (</a:t>
            </a:r>
            <a:r>
              <a:rPr lang="en-US" sz="1200" b="1" i="0" kern="1200" dirty="0" err="1">
                <a:solidFill>
                  <a:schemeClr val="tx1"/>
                </a:solidFill>
                <a:effectLst/>
                <a:latin typeface="+mn-lt"/>
                <a:ea typeface="+mn-ea"/>
                <a:cs typeface="+mn-cs"/>
              </a:rPr>
              <a:t>LendMN</a:t>
            </a:r>
            <a:r>
              <a:rPr lang="en-US" sz="1200" b="1" i="0" kern="1200" dirty="0">
                <a:solidFill>
                  <a:schemeClr val="tx1"/>
                </a:solidFill>
                <a:effectLst/>
                <a:latin typeface="+mn-lt"/>
                <a:ea typeface="+mn-ea"/>
                <a:cs typeface="+mn-cs"/>
              </a:rPr>
              <a:t>, </a:t>
            </a:r>
            <a:r>
              <a:rPr lang="en-US" sz="1200" b="1" i="0" kern="1200" dirty="0" err="1">
                <a:solidFill>
                  <a:schemeClr val="tx1"/>
                </a:solidFill>
                <a:effectLst/>
                <a:latin typeface="+mn-lt"/>
                <a:ea typeface="+mn-ea"/>
                <a:cs typeface="+mn-cs"/>
              </a:rPr>
              <a:t>QPay</a:t>
            </a:r>
            <a:r>
              <a:rPr lang="en-US" sz="1200" b="1" i="0" kern="1200" dirty="0">
                <a:solidFill>
                  <a:schemeClr val="tx1"/>
                </a:solidFill>
                <a:effectLst/>
                <a:latin typeface="+mn-lt"/>
                <a:ea typeface="+mn-ea"/>
                <a:cs typeface="+mn-cs"/>
              </a:rPr>
              <a:t> </a:t>
            </a:r>
            <a:r>
              <a:rPr lang="mn-MN" sz="1200" b="1" i="0" kern="1200" dirty="0">
                <a:solidFill>
                  <a:schemeClr val="tx1"/>
                </a:solidFill>
                <a:effectLst/>
                <a:latin typeface="+mn-lt"/>
                <a:ea typeface="+mn-ea"/>
                <a:cs typeface="+mn-cs"/>
              </a:rPr>
              <a:t>г.м)</a:t>
            </a:r>
            <a:r>
              <a:rPr lang="mn-MN" sz="1200" b="0" i="0" kern="1200" dirty="0">
                <a:solidFill>
                  <a:schemeClr val="tx1"/>
                </a:solidFill>
                <a:effectLst/>
                <a:latin typeface="+mn-lt"/>
                <a:ea typeface="+mn-ea"/>
                <a:cs typeface="+mn-cs"/>
              </a:rPr>
              <a:t> болон дижитал банкны үйлчилгээ эрчимтэй хөгжих "хөшүүрэг" болсон. Хэрэглэгчид одоо "юуг ч хүлээх дургүй" болж, бүх үйлчилгээг гар утаснаасаа шууд авахыг (</a:t>
            </a:r>
            <a:r>
              <a:rPr lang="en-US" sz="1200" b="0" i="0" kern="1200" dirty="0">
                <a:solidFill>
                  <a:schemeClr val="tx1"/>
                </a:solidFill>
                <a:effectLst/>
                <a:latin typeface="+mn-lt"/>
                <a:ea typeface="+mn-ea"/>
                <a:cs typeface="+mn-cs"/>
              </a:rPr>
              <a:t>real-time expectations) </a:t>
            </a:r>
            <a:r>
              <a:rPr lang="mn-MN" sz="1200" b="0" i="0" kern="1200" dirty="0">
                <a:solidFill>
                  <a:schemeClr val="tx1"/>
                </a:solidFill>
                <a:effectLst/>
                <a:latin typeface="+mn-lt"/>
                <a:ea typeface="+mn-ea"/>
                <a:cs typeface="+mn-cs"/>
              </a:rPr>
              <a:t>илүүд үзэх болсон нь бизнесийн шинэ боломжуудыг нээж байна.</a:t>
            </a:r>
          </a:p>
          <a:p>
            <a:r>
              <a:rPr lang="mn-MN" sz="1200" b="1" i="0" kern="1200" dirty="0">
                <a:solidFill>
                  <a:schemeClr val="tx1"/>
                </a:solidFill>
                <a:effectLst/>
                <a:latin typeface="+mn-lt"/>
                <a:ea typeface="+mn-ea"/>
                <a:cs typeface="+mn-cs"/>
              </a:rPr>
              <a:t>Хэрэглэгчийн хүлээлт ба Үйлчилгээний соёл:</a:t>
            </a:r>
            <a:r>
              <a:rPr lang="mn-MN" sz="1200" b="0" i="0" kern="1200" dirty="0">
                <a:solidFill>
                  <a:schemeClr val="tx1"/>
                </a:solidFill>
                <a:effectLst/>
                <a:latin typeface="+mn-lt"/>
                <a:ea typeface="+mn-ea"/>
                <a:cs typeface="+mn-cs"/>
              </a:rPr>
              <a:t> Хүмүүс үйлчилгээнээс зөвхөн бүтээгдэхүүн биш, харин "сэтгэл ханамж", "хурд"-ыг шаарддаг болсон. Энэ нь байгууллагуудыг хэрэглэгч төвтэй (</a:t>
            </a:r>
            <a:r>
              <a:rPr lang="en-US" sz="1200" b="0" i="0" kern="1200" dirty="0">
                <a:solidFill>
                  <a:schemeClr val="tx1"/>
                </a:solidFill>
                <a:effectLst/>
                <a:latin typeface="+mn-lt"/>
                <a:ea typeface="+mn-ea"/>
                <a:cs typeface="+mn-cs"/>
              </a:rPr>
              <a:t>Customer intimacy) </a:t>
            </a:r>
            <a:r>
              <a:rPr lang="mn-MN" sz="1200" b="0" i="0" kern="1200" dirty="0">
                <a:solidFill>
                  <a:schemeClr val="tx1"/>
                </a:solidFill>
                <a:effectLst/>
                <a:latin typeface="+mn-lt"/>
                <a:ea typeface="+mn-ea"/>
                <a:cs typeface="+mn-cs"/>
              </a:rPr>
              <a:t>стратеги баримтлахад хүргэж, үйлчилгээний стандартыг сайжруулах эерэг нөлөө үзүүлж байна.</a:t>
            </a:r>
          </a:p>
          <a:p>
            <a:r>
              <a:rPr lang="mn-MN" b="1" dirty="0">
                <a:effectLst/>
              </a:rPr>
              <a:t>2. Сөргөөр нөлөөллийн жишээ</a:t>
            </a:r>
            <a:endParaRPr lang="mn-MN" dirty="0">
              <a:effectLst/>
            </a:endParaRPr>
          </a:p>
          <a:p>
            <a:r>
              <a:rPr lang="mn-MN" sz="1200" b="1" i="0" kern="1200" dirty="0">
                <a:solidFill>
                  <a:schemeClr val="tx1"/>
                </a:solidFill>
                <a:effectLst/>
                <a:latin typeface="+mn-lt"/>
                <a:ea typeface="+mn-ea"/>
                <a:cs typeface="+mn-cs"/>
              </a:rPr>
              <a:t>Ур чадварын зөрүү (</a:t>
            </a:r>
            <a:r>
              <a:rPr lang="en-US" sz="1200" b="1" i="0" kern="1200" dirty="0">
                <a:solidFill>
                  <a:schemeClr val="tx1"/>
                </a:solidFill>
                <a:effectLst/>
                <a:latin typeface="+mn-lt"/>
                <a:ea typeface="+mn-ea"/>
                <a:cs typeface="+mn-cs"/>
              </a:rPr>
              <a:t>Skills Gap):</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Технологийн хурдацтай хөгжлийг дагаад хөдөлмөрийн зах зээл дээр нарийн мэргэшсэн бизнес шинжээч, МТ-ийн мэргэжилтнүүдийн эрэлт их байгаа боловч нийгэм дэх боловсролын систем, ажилтнуудын ур чадвар үүнийг гүйцэхгүй байна. Энэхүү "ур чадварын ангал" нь байгууллагуудын дижитал шилжилтийн төслүүд амжилтгүй болох, эсвэл бодит үнэ цэнэ бүтээж чадахгүй байх үндсэн эрсдэл болдог.</a:t>
            </a:r>
          </a:p>
          <a:p>
            <a:r>
              <a:rPr lang="mn-MN" sz="1200" b="1" i="0" kern="1200" dirty="0">
                <a:solidFill>
                  <a:schemeClr val="tx1"/>
                </a:solidFill>
                <a:effectLst/>
                <a:latin typeface="+mn-lt"/>
                <a:ea typeface="+mn-ea"/>
                <a:cs typeface="+mn-cs"/>
              </a:rPr>
              <a:t>Өөрчлөлтөд үзүүлэх эсэргүүцэл (</a:t>
            </a:r>
            <a:r>
              <a:rPr lang="en-US" sz="1200" b="1" i="0" kern="1200" dirty="0">
                <a:solidFill>
                  <a:schemeClr val="tx1"/>
                </a:solidFill>
                <a:effectLst/>
                <a:latin typeface="+mn-lt"/>
                <a:ea typeface="+mn-ea"/>
                <a:cs typeface="+mn-cs"/>
              </a:rPr>
              <a:t>Internal Resistance):</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Нийгэм дэх уламжлалт сэтгэлгээ болон байгууллагын хуучин соёл нь шинэчлэлд саад болдог. Жишээлбэл, ажилтнууд ажлын байраа алдахаас эмээх эсвэл хяналтаа алдахаас айх зэрэг "нийгмийн айдсаас" болж шинэ систем, процессыг ашиглахаас татгалзах эсвэл идэвхгүй эсэргүүцэл үзүүлэх сөрөг талтай.</a:t>
            </a:r>
          </a:p>
          <a:p>
            <a:r>
              <a:rPr lang="mn-MN" sz="1200" b="1" i="0" kern="1200" dirty="0">
                <a:solidFill>
                  <a:schemeClr val="tx1"/>
                </a:solidFill>
                <a:effectLst/>
                <a:latin typeface="+mn-lt"/>
                <a:ea typeface="+mn-ea"/>
                <a:cs typeface="+mn-cs"/>
              </a:rPr>
              <a:t>Хөдөлмөр эрхлэлтийн хандлага өөрчлөгдөх:</a:t>
            </a:r>
            <a:r>
              <a:rPr lang="mn-MN" sz="1200" b="0" i="0" kern="1200" dirty="0">
                <a:solidFill>
                  <a:schemeClr val="tx1"/>
                </a:solidFill>
                <a:effectLst/>
                <a:latin typeface="+mn-lt"/>
                <a:ea typeface="+mn-ea"/>
                <a:cs typeface="+mn-cs"/>
              </a:rPr>
              <a:t> Хүмүүс урт хугацаанд нэг газраа тогтвортой ажиллахаас илүүтэйгээр уян хатан ажлын орчин, ажил амьдралын тэнцвэрийг чухалчлах болсон. Энэ нь ажилтнуудын эргэц (</a:t>
            </a:r>
            <a:r>
              <a:rPr lang="en-US" sz="1200" b="0" i="0" kern="1200" dirty="0">
                <a:solidFill>
                  <a:schemeClr val="tx1"/>
                </a:solidFill>
                <a:effectLst/>
                <a:latin typeface="+mn-lt"/>
                <a:ea typeface="+mn-ea"/>
                <a:cs typeface="+mn-cs"/>
              </a:rPr>
              <a:t>staff turnover) </a:t>
            </a:r>
            <a:r>
              <a:rPr lang="mn-MN" sz="1200" b="0" i="0" kern="1200" dirty="0">
                <a:solidFill>
                  <a:schemeClr val="tx1"/>
                </a:solidFill>
                <a:effectLst/>
                <a:latin typeface="+mn-lt"/>
                <a:ea typeface="+mn-ea"/>
                <a:cs typeface="+mn-cs"/>
              </a:rPr>
              <a:t>нэмэгдэх, байгууллагын мэдлэг (</a:t>
            </a:r>
            <a:r>
              <a:rPr lang="en-US" sz="1200" b="0" i="0" kern="1200" dirty="0">
                <a:solidFill>
                  <a:schemeClr val="tx1"/>
                </a:solidFill>
                <a:effectLst/>
                <a:latin typeface="+mn-lt"/>
                <a:ea typeface="+mn-ea"/>
                <a:cs typeface="+mn-cs"/>
              </a:rPr>
              <a:t>corporate knowledge) </a:t>
            </a:r>
            <a:r>
              <a:rPr lang="mn-MN" sz="1200" b="0" i="0" kern="1200" dirty="0">
                <a:solidFill>
                  <a:schemeClr val="tx1"/>
                </a:solidFill>
                <a:effectLst/>
                <a:latin typeface="+mn-lt"/>
                <a:ea typeface="+mn-ea"/>
                <a:cs typeface="+mn-cs"/>
              </a:rPr>
              <a:t>алдагдах аюул занал болж байна</a:t>
            </a:r>
          </a:p>
        </p:txBody>
      </p:sp>
      <p:sp>
        <p:nvSpPr>
          <p:cNvPr id="4" name="Slide Number Placeholder 3">
            <a:extLst>
              <a:ext uri="{FF2B5EF4-FFF2-40B4-BE49-F238E27FC236}">
                <a16:creationId xmlns:a16="http://schemas.microsoft.com/office/drawing/2014/main" id="{E117E459-4982-8AC6-34E0-1EDB5EE7D9C1}"/>
              </a:ext>
            </a:extLst>
          </p:cNvPr>
          <p:cNvSpPr>
            <a:spLocks noGrp="1"/>
          </p:cNvSpPr>
          <p:nvPr>
            <p:ph type="sldNum" sz="quarter" idx="5"/>
          </p:nvPr>
        </p:nvSpPr>
        <p:spPr/>
        <p:txBody>
          <a:bodyPr/>
          <a:lstStyle/>
          <a:p>
            <a:fld id="{57F45778-65E1-4A1B-B40A-CB386A9BF102}" type="slidenum">
              <a:rPr lang="en-US" smtClean="0"/>
              <a:t>15</a:t>
            </a:fld>
            <a:endParaRPr lang="en-US"/>
          </a:p>
        </p:txBody>
      </p:sp>
    </p:spTree>
    <p:extLst>
      <p:ext uri="{BB962C8B-B14F-4D97-AF65-F5344CB8AC3E}">
        <p14:creationId xmlns:p14="http://schemas.microsoft.com/office/powerpoint/2010/main" val="115032586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8B6017-71D0-7223-5867-8089B6E6B68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F5CAC35-4F73-0D6B-A366-18A0C7A4C7C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AC1A58F-5791-FCC7-7C3B-1F4E81C1C9DF}"/>
              </a:ext>
            </a:extLst>
          </p:cNvPr>
          <p:cNvSpPr>
            <a:spLocks noGrp="1"/>
          </p:cNvSpPr>
          <p:nvPr>
            <p:ph type="body" idx="1"/>
          </p:nvPr>
        </p:nvSpPr>
        <p:spPr/>
        <p:txBody>
          <a:bodyPr/>
          <a:lstStyle/>
          <a:p>
            <a:r>
              <a:rPr lang="mn-MN" b="1" dirty="0">
                <a:effectLst/>
              </a:rPr>
              <a:t>1. Эерэг нөлөөллийн жишээ</a:t>
            </a:r>
            <a:endParaRPr lang="mn-MN" dirty="0">
              <a:effectLst/>
            </a:endParaRPr>
          </a:p>
          <a:p>
            <a:r>
              <a:rPr lang="mn-MN" sz="1200" b="1" i="0" kern="1200" dirty="0">
                <a:solidFill>
                  <a:schemeClr val="tx1"/>
                </a:solidFill>
                <a:effectLst/>
                <a:latin typeface="+mn-lt"/>
                <a:ea typeface="+mn-ea"/>
                <a:cs typeface="+mn-cs"/>
              </a:rPr>
              <a:t>Финтек болон Дижитал шилжилт (Монголын банкны салбар):</a:t>
            </a:r>
            <a:r>
              <a:rPr lang="mn-MN" sz="1200" b="0" i="0" kern="1200" dirty="0">
                <a:solidFill>
                  <a:schemeClr val="tx1"/>
                </a:solidFill>
                <a:effectLst/>
                <a:latin typeface="+mn-lt"/>
                <a:ea typeface="+mn-ea"/>
                <a:cs typeface="+mn-cs"/>
              </a:rPr>
              <a:t> Монголын банкны салбарт финтек компаниуд (Жишээ нь: </a:t>
            </a:r>
            <a:r>
              <a:rPr lang="en-US" sz="1200" b="1" i="0" kern="1200" dirty="0" err="1">
                <a:solidFill>
                  <a:schemeClr val="tx1"/>
                </a:solidFill>
                <a:effectLst/>
                <a:latin typeface="+mn-lt"/>
                <a:ea typeface="+mn-ea"/>
                <a:cs typeface="+mn-cs"/>
              </a:rPr>
              <a:t>LendMN</a:t>
            </a:r>
            <a:r>
              <a:rPr lang="en-US" sz="1200" b="1" i="0" kern="1200" dirty="0">
                <a:solidFill>
                  <a:schemeClr val="tx1"/>
                </a:solidFill>
                <a:effectLst/>
                <a:latin typeface="+mn-lt"/>
                <a:ea typeface="+mn-ea"/>
                <a:cs typeface="+mn-cs"/>
              </a:rPr>
              <a:t>, </a:t>
            </a:r>
            <a:r>
              <a:rPr lang="en-US" sz="1200" b="1" i="0" kern="1200" dirty="0" err="1">
                <a:solidFill>
                  <a:schemeClr val="tx1"/>
                </a:solidFill>
                <a:effectLst/>
                <a:latin typeface="+mn-lt"/>
                <a:ea typeface="+mn-ea"/>
                <a:cs typeface="+mn-cs"/>
              </a:rPr>
              <a:t>QPay</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нэвтэрсэн нь технологийн хүчин зүйлийн хамгийн том эерэг нөлөө юм [1073, өмнөх харилцаа]. Энэ нь үйлчилгээг бодит цаг хугацаанд (</a:t>
            </a:r>
            <a:r>
              <a:rPr lang="en-US" sz="1200" b="0" i="0" kern="1200" dirty="0">
                <a:solidFill>
                  <a:schemeClr val="tx1"/>
                </a:solidFill>
                <a:effectLst/>
                <a:latin typeface="+mn-lt"/>
                <a:ea typeface="+mn-ea"/>
                <a:cs typeface="+mn-cs"/>
              </a:rPr>
              <a:t>real-time) </a:t>
            </a:r>
            <a:r>
              <a:rPr lang="mn-MN" sz="1200" b="0" i="0" kern="1200" dirty="0">
                <a:solidFill>
                  <a:schemeClr val="tx1"/>
                </a:solidFill>
                <a:effectLst/>
                <a:latin typeface="+mn-lt"/>
                <a:ea typeface="+mn-ea"/>
                <a:cs typeface="+mn-cs"/>
              </a:rPr>
              <a:t>хүргэх боломжийг олгож, бизнесийн авхаалж самбааг нэмэгдүүлэн, хэрэглэгчдэд санхүүгийн үйлчилгээг илүү хүртээмжтэй болгосон.</a:t>
            </a:r>
          </a:p>
          <a:p>
            <a:r>
              <a:rPr lang="mn-MN" sz="1200" b="1" i="0" kern="1200" dirty="0">
                <a:solidFill>
                  <a:schemeClr val="tx1"/>
                </a:solidFill>
                <a:effectLst/>
                <a:latin typeface="+mn-lt"/>
                <a:ea typeface="+mn-ea"/>
                <a:cs typeface="+mn-cs"/>
              </a:rPr>
              <a:t>Үүлэн тооцоолол (</a:t>
            </a:r>
            <a:r>
              <a:rPr lang="en-US" sz="1200" b="1" i="0" kern="1200" dirty="0">
                <a:solidFill>
                  <a:schemeClr val="tx1"/>
                </a:solidFill>
                <a:effectLst/>
                <a:latin typeface="+mn-lt"/>
                <a:ea typeface="+mn-ea"/>
                <a:cs typeface="+mn-cs"/>
              </a:rPr>
              <a:t>Cloud Computing) </a:t>
            </a:r>
            <a:r>
              <a:rPr lang="mn-MN" sz="1200" b="1" i="0" kern="1200" dirty="0">
                <a:solidFill>
                  <a:schemeClr val="tx1"/>
                </a:solidFill>
                <a:effectLst/>
                <a:latin typeface="+mn-lt"/>
                <a:ea typeface="+mn-ea"/>
                <a:cs typeface="+mn-cs"/>
              </a:rPr>
              <a:t>ба Жижиг дунд бизнес:</a:t>
            </a:r>
            <a:r>
              <a:rPr lang="mn-MN" sz="1200" b="0" i="0" kern="1200" dirty="0">
                <a:solidFill>
                  <a:schemeClr val="tx1"/>
                </a:solidFill>
                <a:effectLst/>
                <a:latin typeface="+mn-lt"/>
                <a:ea typeface="+mn-ea"/>
                <a:cs typeface="+mn-cs"/>
              </a:rPr>
              <a:t> Үүлэн технологи нэвтэрснээр Монголын жижиг, дунд аж ахуйн нэгжүүд (</a:t>
            </a:r>
            <a:r>
              <a:rPr lang="en-US" sz="1200" b="0" i="0" kern="1200" dirty="0">
                <a:solidFill>
                  <a:schemeClr val="tx1"/>
                </a:solidFill>
                <a:effectLst/>
                <a:latin typeface="+mn-lt"/>
                <a:ea typeface="+mn-ea"/>
                <a:cs typeface="+mn-cs"/>
              </a:rPr>
              <a:t>SME) </a:t>
            </a:r>
            <a:r>
              <a:rPr lang="mn-MN" sz="1200" b="0" i="0" kern="1200" dirty="0">
                <a:solidFill>
                  <a:schemeClr val="tx1"/>
                </a:solidFill>
                <a:effectLst/>
                <a:latin typeface="+mn-lt"/>
                <a:ea typeface="+mn-ea"/>
                <a:cs typeface="+mn-cs"/>
              </a:rPr>
              <a:t>заавал өөрийн гэсэн үнэтэй сервер, дэд бүтэц худалдан авах шаардлагагүй болж, хүссэн үедээ нэмэгдэх боломжтой (</a:t>
            </a:r>
            <a:r>
              <a:rPr lang="en-US" sz="1200" b="0" i="0" kern="1200" dirty="0">
                <a:solidFill>
                  <a:schemeClr val="tx1"/>
                </a:solidFill>
                <a:effectLst/>
                <a:latin typeface="+mn-lt"/>
                <a:ea typeface="+mn-ea"/>
                <a:cs typeface="+mn-cs"/>
              </a:rPr>
              <a:t>scalability) </a:t>
            </a:r>
            <a:r>
              <a:rPr lang="mn-MN" sz="1200" b="0" i="0" kern="1200" dirty="0">
                <a:solidFill>
                  <a:schemeClr val="tx1"/>
                </a:solidFill>
                <a:effectLst/>
                <a:latin typeface="+mn-lt"/>
                <a:ea typeface="+mn-ea"/>
                <a:cs typeface="+mn-cs"/>
              </a:rPr>
              <a:t>тооцоолуурын нөөцийг ашиглан зардлаа хэмнэх боломжтой болсон.</a:t>
            </a:r>
          </a:p>
          <a:p>
            <a:r>
              <a:rPr lang="mn-MN" sz="1200" b="1" i="0" kern="1200" dirty="0">
                <a:solidFill>
                  <a:schemeClr val="tx1"/>
                </a:solidFill>
                <a:effectLst/>
                <a:latin typeface="+mn-lt"/>
                <a:ea typeface="+mn-ea"/>
                <a:cs typeface="+mn-cs"/>
              </a:rPr>
              <a:t>Мобайл технологи ба Хэрэглэгчийн харилцаа:</a:t>
            </a:r>
            <a:r>
              <a:rPr lang="mn-MN" sz="1200" b="0" i="0" kern="1200" dirty="0">
                <a:solidFill>
                  <a:schemeClr val="tx1"/>
                </a:solidFill>
                <a:effectLst/>
                <a:latin typeface="+mn-lt"/>
                <a:ea typeface="+mn-ea"/>
                <a:cs typeface="+mn-cs"/>
              </a:rPr>
              <a:t> Интернетийн хурд нэмэгдэж, ухаалаг гар утас түгээмэл болсон нь </a:t>
            </a:r>
            <a:r>
              <a:rPr lang="en-US" sz="1200" b="0" i="0" kern="1200" dirty="0">
                <a:solidFill>
                  <a:schemeClr val="tx1"/>
                </a:solidFill>
                <a:effectLst/>
                <a:latin typeface="+mn-lt"/>
                <a:ea typeface="+mn-ea"/>
                <a:cs typeface="+mn-cs"/>
              </a:rPr>
              <a:t>Netflix </a:t>
            </a:r>
            <a:r>
              <a:rPr lang="mn-MN" sz="1200" b="0" i="0" kern="1200" dirty="0">
                <a:solidFill>
                  <a:schemeClr val="tx1"/>
                </a:solidFill>
                <a:effectLst/>
                <a:latin typeface="+mn-lt"/>
                <a:ea typeface="+mn-ea"/>
                <a:cs typeface="+mn-cs"/>
              </a:rPr>
              <a:t>шиг уламжлалт биет үйлчилгээг дижитал хэлбэрт шилжүүлэх боломжийг Монголын компаниудад (Жишээ нь: </a:t>
            </a:r>
            <a:r>
              <a:rPr lang="en-US" sz="1200" b="1" i="0" kern="1200" dirty="0">
                <a:solidFill>
                  <a:schemeClr val="tx1"/>
                </a:solidFill>
                <a:effectLst/>
                <a:latin typeface="+mn-lt"/>
                <a:ea typeface="+mn-ea"/>
                <a:cs typeface="+mn-cs"/>
              </a:rPr>
              <a:t>Voo, LookTV</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олгож байна.</a:t>
            </a:r>
          </a:p>
          <a:p>
            <a:r>
              <a:rPr lang="mn-MN" b="1" dirty="0">
                <a:effectLst/>
              </a:rPr>
              <a:t>2. Сөрөг нөлөөллийн жишээ</a:t>
            </a:r>
            <a:endParaRPr lang="mn-MN" dirty="0">
              <a:effectLst/>
            </a:endParaRPr>
          </a:p>
          <a:p>
            <a:r>
              <a:rPr lang="mn-MN" sz="1200" b="1" i="0" kern="1200" dirty="0">
                <a:solidFill>
                  <a:schemeClr val="tx1"/>
                </a:solidFill>
                <a:effectLst/>
                <a:latin typeface="+mn-lt"/>
                <a:ea typeface="+mn-ea"/>
                <a:cs typeface="+mn-cs"/>
              </a:rPr>
              <a:t>Кибер аюулгүй байдал ба Өгөгдлийн нууцлал:</a:t>
            </a:r>
            <a:r>
              <a:rPr lang="mn-MN" sz="1200" b="0" i="0" kern="1200" dirty="0">
                <a:solidFill>
                  <a:schemeClr val="tx1"/>
                </a:solidFill>
                <a:effectLst/>
                <a:latin typeface="+mn-lt"/>
                <a:ea typeface="+mn-ea"/>
                <a:cs typeface="+mn-cs"/>
              </a:rPr>
              <a:t> Технологийн хамаарал нэмэгдэхийн хэрээр банк, эрүүл мэндийн байгууллагууд кибер халдлагад өртөх эрсдэл өндөр болсон. Буруу тохируулсан дэд бүтэц эсвэл хамгаалалт муутай системээс болж хэрэглэгчдийн эмзэг мэдээлэл алдагдах нь байгууллагын нэр хүндэд асар том хохирол учруулдаг.</a:t>
            </a:r>
          </a:p>
          <a:p>
            <a:r>
              <a:rPr lang="mn-MN" sz="1200" b="1" i="0" kern="1200" dirty="0">
                <a:solidFill>
                  <a:schemeClr val="tx1"/>
                </a:solidFill>
                <a:effectLst/>
                <a:latin typeface="+mn-lt"/>
                <a:ea typeface="+mn-ea"/>
                <a:cs typeface="+mn-cs"/>
              </a:rPr>
              <a:t>Мэргэжлийн зөрүү (</a:t>
            </a:r>
            <a:r>
              <a:rPr lang="en-US" sz="1200" b="1" i="0" kern="1200" dirty="0">
                <a:solidFill>
                  <a:schemeClr val="tx1"/>
                </a:solidFill>
                <a:effectLst/>
                <a:latin typeface="+mn-lt"/>
                <a:ea typeface="+mn-ea"/>
                <a:cs typeface="+mn-cs"/>
              </a:rPr>
              <a:t>Skills Gap):</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Технологи маш хурдацтай хувьсан өөрчлөгдөж байгаа тул Монголын бизнесийн салбарт орчин үеийн системүүдийг (</a:t>
            </a:r>
            <a:r>
              <a:rPr lang="en-US" sz="1200" b="0" i="0" kern="1200" dirty="0">
                <a:solidFill>
                  <a:schemeClr val="tx1"/>
                </a:solidFill>
                <a:effectLst/>
                <a:latin typeface="+mn-lt"/>
                <a:ea typeface="+mn-ea"/>
                <a:cs typeface="+mn-cs"/>
              </a:rPr>
              <a:t>AI, Big Data) </a:t>
            </a:r>
            <a:r>
              <a:rPr lang="mn-MN" sz="1200" b="0" i="0" kern="1200" dirty="0">
                <a:solidFill>
                  <a:schemeClr val="tx1"/>
                </a:solidFill>
                <a:effectLst/>
                <a:latin typeface="+mn-lt"/>
                <a:ea typeface="+mn-ea"/>
                <a:cs typeface="+mn-cs"/>
              </a:rPr>
              <a:t>удирдаж, шинжилж чадах мэргэшсэн боловсон хүчин дутагдалтай байна. Энэ нь өндөр өртөгтэй технологи нэвтрүүлсэн ч түүнийг бүрэн ашиглаж, үнэ цэн бүтээж чадахгүй байх "технологийн түгжрэл"-д хүргэдэг.</a:t>
            </a:r>
          </a:p>
          <a:p>
            <a:r>
              <a:rPr lang="mn-MN" sz="1200" b="1" i="0" kern="1200" dirty="0">
                <a:solidFill>
                  <a:schemeClr val="tx1"/>
                </a:solidFill>
                <a:effectLst/>
                <a:latin typeface="+mn-lt"/>
                <a:ea typeface="+mn-ea"/>
                <a:cs typeface="+mn-cs"/>
              </a:rPr>
              <a:t>Уламжлалт бизнес загваруудын хоцрогдол:</a:t>
            </a:r>
            <a:r>
              <a:rPr lang="mn-MN" sz="1200" b="0" i="0" kern="1200" dirty="0">
                <a:solidFill>
                  <a:schemeClr val="tx1"/>
                </a:solidFill>
                <a:effectLst/>
                <a:latin typeface="+mn-lt"/>
                <a:ea typeface="+mn-ea"/>
                <a:cs typeface="+mn-cs"/>
              </a:rPr>
              <a:t> Технологийн дэвшлийг цаг алдалгүй ашиглаж чадаагүй уламжлалт бизнесүүд зах зээлээс шахагдах аюул заналтай тулгарч байна. Жишээ нь, таксины уламжлалт дуудлагын төвүүд аппликейшнд суурилсан үйлчилгээнүүдэд (Жишээ нь: </a:t>
            </a:r>
            <a:r>
              <a:rPr lang="en-US" sz="1200" b="1" i="0" kern="1200" dirty="0" err="1">
                <a:solidFill>
                  <a:schemeClr val="tx1"/>
                </a:solidFill>
                <a:effectLst/>
                <a:latin typeface="+mn-lt"/>
                <a:ea typeface="+mn-ea"/>
                <a:cs typeface="+mn-cs"/>
              </a:rPr>
              <a:t>UBCab</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байр сууриа алдаж байгаа нь технологийн өөрчлөлтийн сөрөг нөлөө юм.</a:t>
            </a:r>
          </a:p>
          <a:p>
            <a:r>
              <a:rPr lang="mn-MN" sz="1200" b="1" i="0" kern="1200" dirty="0">
                <a:solidFill>
                  <a:schemeClr val="tx1"/>
                </a:solidFill>
                <a:effectLst/>
                <a:latin typeface="+mn-lt"/>
                <a:ea typeface="+mn-ea"/>
                <a:cs typeface="+mn-cs"/>
              </a:rPr>
              <a:t>Хуучин системийн хязгаарлалт (</a:t>
            </a:r>
            <a:r>
              <a:rPr lang="en-US" sz="1200" b="1" i="0" kern="1200" dirty="0">
                <a:solidFill>
                  <a:schemeClr val="tx1"/>
                </a:solidFill>
                <a:effectLst/>
                <a:latin typeface="+mn-lt"/>
                <a:ea typeface="+mn-ea"/>
                <a:cs typeface="+mn-cs"/>
              </a:rPr>
              <a:t>Legacy Systems):</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Монголын зарим томоохон байгууллагууд олон жилийн өмнөх хуучин системдээ хэт баригдсанаас болж шинэ технологи нэвтрүүлэх, инноваци хийхэд хүндрэлтэй, өндөр зардалтай тулгарч байна</a:t>
            </a:r>
          </a:p>
        </p:txBody>
      </p:sp>
      <p:sp>
        <p:nvSpPr>
          <p:cNvPr id="4" name="Slide Number Placeholder 3">
            <a:extLst>
              <a:ext uri="{FF2B5EF4-FFF2-40B4-BE49-F238E27FC236}">
                <a16:creationId xmlns:a16="http://schemas.microsoft.com/office/drawing/2014/main" id="{4C1C9C06-B489-0506-72C3-C71BEE76B3A0}"/>
              </a:ext>
            </a:extLst>
          </p:cNvPr>
          <p:cNvSpPr>
            <a:spLocks noGrp="1"/>
          </p:cNvSpPr>
          <p:nvPr>
            <p:ph type="sldNum" sz="quarter" idx="5"/>
          </p:nvPr>
        </p:nvSpPr>
        <p:spPr/>
        <p:txBody>
          <a:bodyPr/>
          <a:lstStyle/>
          <a:p>
            <a:fld id="{57F45778-65E1-4A1B-B40A-CB386A9BF102}" type="slidenum">
              <a:rPr lang="en-US" smtClean="0"/>
              <a:t>16</a:t>
            </a:fld>
            <a:endParaRPr lang="en-US"/>
          </a:p>
        </p:txBody>
      </p:sp>
    </p:spTree>
    <p:extLst>
      <p:ext uri="{BB962C8B-B14F-4D97-AF65-F5344CB8AC3E}">
        <p14:creationId xmlns:p14="http://schemas.microsoft.com/office/powerpoint/2010/main" val="9036091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34F915-01EC-9408-203D-60EC7B8DDAA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B8C2A4E-9E5B-3D70-29CF-F7FE26AE70B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35F822C-E5D1-BB06-D7E6-B21EDB63F22B}"/>
              </a:ext>
            </a:extLst>
          </p:cNvPr>
          <p:cNvSpPr>
            <a:spLocks noGrp="1"/>
          </p:cNvSpPr>
          <p:nvPr>
            <p:ph type="body" idx="1"/>
          </p:nvPr>
        </p:nvSpPr>
        <p:spPr/>
        <p:txBody>
          <a:bodyPr/>
          <a:lstStyle/>
          <a:p>
            <a:r>
              <a:rPr lang="mn-MN" b="1" dirty="0">
                <a:effectLst/>
              </a:rPr>
              <a:t>1. Эерэг нөлөөллийн жишээ (Боломж)</a:t>
            </a:r>
            <a:endParaRPr lang="mn-MN" dirty="0">
              <a:effectLst/>
            </a:endParaRPr>
          </a:p>
          <a:p>
            <a:r>
              <a:rPr lang="mn-MN" sz="1200" b="1" i="0" kern="1200" dirty="0">
                <a:solidFill>
                  <a:schemeClr val="tx1"/>
                </a:solidFill>
                <a:effectLst/>
                <a:latin typeface="+mn-lt"/>
                <a:ea typeface="+mn-ea"/>
                <a:cs typeface="+mn-cs"/>
              </a:rPr>
              <a:t>Ногоон брэндинг ба хэрэглэгчийн итгэл:</a:t>
            </a:r>
            <a:r>
              <a:rPr lang="mn-MN" sz="1200" b="0" i="0" kern="1200" dirty="0">
                <a:solidFill>
                  <a:schemeClr val="tx1"/>
                </a:solidFill>
                <a:effectLst/>
                <a:latin typeface="+mn-lt"/>
                <a:ea typeface="+mn-ea"/>
                <a:cs typeface="+mn-cs"/>
              </a:rPr>
              <a:t> Байгаль орчинд ээлтэй үйл ажиллагаа явуулах, тухайлбал гялгар уутны хэрэглээг багасгах эсвэл дахин боловсруулсан баглаа боодол ашиглах нь байгууллагын зах зээл дэх нэр хүндийг өсгөж, хэрэглэгчдийн итгэлийг хүлээх боломж болдог.</a:t>
            </a:r>
          </a:p>
          <a:p>
            <a:r>
              <a:rPr lang="mn-MN" sz="1200" b="1" i="0" kern="1200" dirty="0">
                <a:solidFill>
                  <a:schemeClr val="tx1"/>
                </a:solidFill>
                <a:effectLst/>
                <a:latin typeface="+mn-lt"/>
                <a:ea typeface="+mn-ea"/>
                <a:cs typeface="+mn-cs"/>
              </a:rPr>
              <a:t>Тогтвортой МТ-ийн шийдлүүд:</a:t>
            </a:r>
            <a:r>
              <a:rPr lang="mn-MN" sz="1200" b="0" i="0" kern="1200" dirty="0">
                <a:solidFill>
                  <a:schemeClr val="tx1"/>
                </a:solidFill>
                <a:effectLst/>
                <a:latin typeface="+mn-lt"/>
                <a:ea typeface="+mn-ea"/>
                <a:cs typeface="+mn-cs"/>
              </a:rPr>
              <a:t> Эрчим хүчний хэмнэлттэй дата төвүүд болон "ногоон" програм хангамжийн инженерчлэл нэвтрүүлэх нь үүлэн тооцооллын (</a:t>
            </a:r>
            <a:r>
              <a:rPr lang="en-US" sz="1200" b="0" i="0" kern="1200" dirty="0">
                <a:solidFill>
                  <a:schemeClr val="tx1"/>
                </a:solidFill>
                <a:effectLst/>
                <a:latin typeface="+mn-lt"/>
                <a:ea typeface="+mn-ea"/>
                <a:cs typeface="+mn-cs"/>
              </a:rPr>
              <a:t>Cloud computing) </a:t>
            </a:r>
            <a:r>
              <a:rPr lang="mn-MN" sz="1200" b="0" i="0" kern="1200" dirty="0">
                <a:solidFill>
                  <a:schemeClr val="tx1"/>
                </a:solidFill>
                <a:effectLst/>
                <a:latin typeface="+mn-lt"/>
                <a:ea typeface="+mn-ea"/>
                <a:cs typeface="+mn-cs"/>
              </a:rPr>
              <a:t>тусламжтайгаар байгууллагын эрчим хүчний зардлыг бууруулж, тогтвортой хөгжлийн инновацийг дэмждэг.</a:t>
            </a:r>
          </a:p>
          <a:p>
            <a:r>
              <a:rPr lang="mn-MN" sz="1200" b="1" i="0" kern="1200" dirty="0">
                <a:solidFill>
                  <a:schemeClr val="tx1"/>
                </a:solidFill>
                <a:effectLst/>
                <a:latin typeface="+mn-lt"/>
                <a:ea typeface="+mn-ea"/>
                <a:cs typeface="+mn-cs"/>
              </a:rPr>
              <a:t>Засгийн газрын дэмжлэг ба шинэ зах зээл:</a:t>
            </a:r>
            <a:r>
              <a:rPr lang="mn-MN" sz="1200" b="0" i="0" kern="1200" dirty="0">
                <a:solidFill>
                  <a:schemeClr val="tx1"/>
                </a:solidFill>
                <a:effectLst/>
                <a:latin typeface="+mn-lt"/>
                <a:ea typeface="+mn-ea"/>
                <a:cs typeface="+mn-cs"/>
              </a:rPr>
              <a:t> Байгаль орчныг хамгаалах чиглэлээрх төрийн шинэ бодлого, санаачилгууд нь байгальд ээлтэй технологи нэвтрүүлж буй компаниудад хөрөнгө оруулалт татах, шинэ зах зээлд өрсөлдөх давуу талыг олгодог.</a:t>
            </a:r>
          </a:p>
          <a:p>
            <a:r>
              <a:rPr lang="mn-MN" b="1" dirty="0">
                <a:effectLst/>
              </a:rPr>
              <a:t>2. Сөрөг нөлөөллийн жишээ (Аюул занал)</a:t>
            </a:r>
            <a:endParaRPr lang="mn-MN" dirty="0">
              <a:effectLst/>
            </a:endParaRPr>
          </a:p>
          <a:p>
            <a:r>
              <a:rPr lang="mn-MN" sz="1200" b="1" i="0" kern="1200" dirty="0">
                <a:solidFill>
                  <a:schemeClr val="tx1"/>
                </a:solidFill>
                <a:effectLst/>
                <a:latin typeface="+mn-lt"/>
                <a:ea typeface="+mn-ea"/>
                <a:cs typeface="+mn-cs"/>
              </a:rPr>
              <a:t>Зохицуулалтын дарамт ба нэмэлт зардал:</a:t>
            </a:r>
            <a:r>
              <a:rPr lang="mn-MN" sz="1200" b="0" i="0" kern="1200" dirty="0">
                <a:solidFill>
                  <a:schemeClr val="tx1"/>
                </a:solidFill>
                <a:effectLst/>
                <a:latin typeface="+mn-lt"/>
                <a:ea typeface="+mn-ea"/>
                <a:cs typeface="+mn-cs"/>
              </a:rPr>
              <a:t> Байгаль орчныг хамгаалах, хог хаягдлыг зайлуулахтай холбоотой хууль тогтоомж чангарах нь (жишээ нь, Монголд гялгар уутны төлбөр ногдуулах) байгууллагуудад үйл ажиллагааны нэмэлт зардал учруулж, ашигт ажиллагаанд сөргөөр нөлөөлөх аюул занал болдог.</a:t>
            </a:r>
          </a:p>
          <a:p>
            <a:r>
              <a:rPr lang="mn-MN" sz="1200" b="1" i="0" kern="1200" dirty="0">
                <a:solidFill>
                  <a:schemeClr val="tx1"/>
                </a:solidFill>
                <a:effectLst/>
                <a:latin typeface="+mn-lt"/>
                <a:ea typeface="+mn-ea"/>
                <a:cs typeface="+mn-cs"/>
              </a:rPr>
              <a:t>Уур амьсгалын өөрчлөлт ба тасалдал:</a:t>
            </a:r>
            <a:r>
              <a:rPr lang="mn-MN" sz="1200" b="0" i="0" kern="1200" dirty="0">
                <a:solidFill>
                  <a:schemeClr val="tx1"/>
                </a:solidFill>
                <a:effectLst/>
                <a:latin typeface="+mn-lt"/>
                <a:ea typeface="+mn-ea"/>
                <a:cs typeface="+mn-cs"/>
              </a:rPr>
              <a:t> Дэлхийн дулаарал болон цаг агаарын эрс тэс нөхцөл байдал нь нийлүүлэлтийн сүлжээг тасалдуулах, түүхий эдийн олдоц болон үнэд нөлөөлөх замаар бизнесийн тогтвортой байдалд эрсдэл учруулдаг.</a:t>
            </a:r>
          </a:p>
          <a:p>
            <a:r>
              <a:rPr lang="mn-MN" sz="1200" b="1" i="0" kern="1200" dirty="0">
                <a:solidFill>
                  <a:schemeClr val="tx1"/>
                </a:solidFill>
                <a:effectLst/>
                <a:latin typeface="+mn-lt"/>
                <a:ea typeface="+mn-ea"/>
                <a:cs typeface="+mn-cs"/>
              </a:rPr>
              <a:t>Орчны бохирдол ба бүтээмж:</a:t>
            </a:r>
            <a:r>
              <a:rPr lang="mn-MN" sz="1200" b="0" i="0" kern="1200" dirty="0">
                <a:solidFill>
                  <a:schemeClr val="tx1"/>
                </a:solidFill>
                <a:effectLst/>
                <a:latin typeface="+mn-lt"/>
                <a:ea typeface="+mn-ea"/>
                <a:cs typeface="+mn-cs"/>
              </a:rPr>
              <a:t> Агаарын болон орчны бохирдол нэмэгдэх нь (тухайлбал, Улаанбаатар хотын өвлийн утаа) ажилтнуудын эрүүл мэндэд нөлөөлж, бүтээмжийг бууруулахаас гадна байгууллагын нийгмийн хариуцлагын зардлыг өсгөдөг.</a:t>
            </a:r>
          </a:p>
        </p:txBody>
      </p:sp>
      <p:sp>
        <p:nvSpPr>
          <p:cNvPr id="4" name="Slide Number Placeholder 3">
            <a:extLst>
              <a:ext uri="{FF2B5EF4-FFF2-40B4-BE49-F238E27FC236}">
                <a16:creationId xmlns:a16="http://schemas.microsoft.com/office/drawing/2014/main" id="{CEDA9517-55D9-AC9E-261B-96E47125F1EB}"/>
              </a:ext>
            </a:extLst>
          </p:cNvPr>
          <p:cNvSpPr>
            <a:spLocks noGrp="1"/>
          </p:cNvSpPr>
          <p:nvPr>
            <p:ph type="sldNum" sz="quarter" idx="5"/>
          </p:nvPr>
        </p:nvSpPr>
        <p:spPr/>
        <p:txBody>
          <a:bodyPr/>
          <a:lstStyle/>
          <a:p>
            <a:fld id="{57F45778-65E1-4A1B-B40A-CB386A9BF102}" type="slidenum">
              <a:rPr lang="en-US" smtClean="0"/>
              <a:t>17</a:t>
            </a:fld>
            <a:endParaRPr lang="en-US"/>
          </a:p>
        </p:txBody>
      </p:sp>
    </p:spTree>
    <p:extLst>
      <p:ext uri="{BB962C8B-B14F-4D97-AF65-F5344CB8AC3E}">
        <p14:creationId xmlns:p14="http://schemas.microsoft.com/office/powerpoint/2010/main" val="312663853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A2CB69-FE75-147F-B4CB-F69900F927E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0D60B24-2631-3F0D-A0A7-AF6F88F11A9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70449F-4B0F-0D32-9E74-AC64CA1BACDA}"/>
              </a:ext>
            </a:extLst>
          </p:cNvPr>
          <p:cNvSpPr>
            <a:spLocks noGrp="1"/>
          </p:cNvSpPr>
          <p:nvPr>
            <p:ph type="body" idx="1"/>
          </p:nvPr>
        </p:nvSpPr>
        <p:spPr/>
        <p:txBody>
          <a:bodyPr/>
          <a:lstStyle/>
          <a:p>
            <a:r>
              <a:rPr lang="mn-MN" b="1" dirty="0">
                <a:effectLst/>
              </a:rPr>
              <a:t>1. Эерэг нөлөөллийн бодит жишээнүүд (Боломж)</a:t>
            </a:r>
            <a:endParaRPr lang="mn-MN" dirty="0">
              <a:effectLst/>
            </a:endParaRPr>
          </a:p>
          <a:p>
            <a:r>
              <a:rPr lang="mn-MN" sz="1200" b="1" i="0" kern="1200" dirty="0">
                <a:solidFill>
                  <a:schemeClr val="tx1"/>
                </a:solidFill>
                <a:effectLst/>
                <a:latin typeface="+mn-lt"/>
                <a:ea typeface="+mn-ea"/>
                <a:cs typeface="+mn-cs"/>
              </a:rPr>
              <a:t>Дижитал шилжилтийг дэмжих хууль эрх зүйн орчин:</a:t>
            </a:r>
            <a:r>
              <a:rPr lang="mn-MN" sz="1200" b="0" i="0" kern="1200" dirty="0">
                <a:solidFill>
                  <a:schemeClr val="tx1"/>
                </a:solidFill>
                <a:effectLst/>
                <a:latin typeface="+mn-lt"/>
                <a:ea typeface="+mn-ea"/>
                <a:cs typeface="+mn-cs"/>
              </a:rPr>
              <a:t> Монгол улсад финтек болон дижитал банкны үйлчилгээ (Жишээ нь: </a:t>
            </a:r>
            <a:r>
              <a:rPr lang="en-US" sz="1200" b="1" i="0" kern="1200" dirty="0" err="1">
                <a:solidFill>
                  <a:schemeClr val="tx1"/>
                </a:solidFill>
                <a:effectLst/>
                <a:latin typeface="+mn-lt"/>
                <a:ea typeface="+mn-ea"/>
                <a:cs typeface="+mn-cs"/>
              </a:rPr>
              <a:t>LendMN</a:t>
            </a:r>
            <a:r>
              <a:rPr lang="en-US" sz="1200" b="1" i="0" kern="1200" dirty="0">
                <a:solidFill>
                  <a:schemeClr val="tx1"/>
                </a:solidFill>
                <a:effectLst/>
                <a:latin typeface="+mn-lt"/>
                <a:ea typeface="+mn-ea"/>
                <a:cs typeface="+mn-cs"/>
              </a:rPr>
              <a:t>, </a:t>
            </a:r>
            <a:r>
              <a:rPr lang="en-US" sz="1200" b="1" i="0" kern="1200" dirty="0" err="1">
                <a:solidFill>
                  <a:schemeClr val="tx1"/>
                </a:solidFill>
                <a:effectLst/>
                <a:latin typeface="+mn-lt"/>
                <a:ea typeface="+mn-ea"/>
                <a:cs typeface="+mn-cs"/>
              </a:rPr>
              <a:t>QPay</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эрчимтэй хөгжихөд цахим гарын үсэг, банкны салбарын шинэчилсэн зохицуулалтууд эерэгээр нөлөөлж байна. Энэ нь байгууллагуудад технологийн давуу талыг ашиглан үйлчилгээгээ хэрэглэгчдэд илүү ойртуулах, үйл ажиллагааны зардлаа хэмнэх боломжийг олгодог,.</a:t>
            </a:r>
          </a:p>
          <a:p>
            <a:r>
              <a:rPr lang="mn-MN" sz="1200" b="1" i="0" kern="1200" dirty="0">
                <a:solidFill>
                  <a:schemeClr val="tx1"/>
                </a:solidFill>
                <a:effectLst/>
                <a:latin typeface="+mn-lt"/>
                <a:ea typeface="+mn-ea"/>
                <a:cs typeface="+mn-cs"/>
              </a:rPr>
              <a:t>Олон улсын стандартыг нутагшуулах:</a:t>
            </a:r>
            <a:r>
              <a:rPr lang="mn-MN" sz="1200" b="0" i="0" kern="1200" dirty="0">
                <a:solidFill>
                  <a:schemeClr val="tx1"/>
                </a:solidFill>
                <a:effectLst/>
                <a:latin typeface="+mn-lt"/>
                <a:ea typeface="+mn-ea"/>
                <a:cs typeface="+mn-cs"/>
              </a:rPr>
              <a:t> Монгол улсын байгууллагууд </a:t>
            </a:r>
            <a:r>
              <a:rPr lang="en-US" sz="1200" b="1" i="0" kern="1200" dirty="0">
                <a:solidFill>
                  <a:schemeClr val="tx1"/>
                </a:solidFill>
                <a:effectLst/>
                <a:latin typeface="+mn-lt"/>
                <a:ea typeface="+mn-ea"/>
                <a:cs typeface="+mn-cs"/>
              </a:rPr>
              <a:t>ISO </a:t>
            </a:r>
            <a:r>
              <a:rPr lang="mn-MN" sz="1200" b="1" i="0" kern="1200" dirty="0">
                <a:solidFill>
                  <a:schemeClr val="tx1"/>
                </a:solidFill>
                <a:effectLst/>
                <a:latin typeface="+mn-lt"/>
                <a:ea typeface="+mn-ea"/>
                <a:cs typeface="+mn-cs"/>
              </a:rPr>
              <a:t>стандарт</a:t>
            </a:r>
            <a:r>
              <a:rPr lang="mn-MN" sz="1200" b="0" i="0" kern="1200" dirty="0">
                <a:solidFill>
                  <a:schemeClr val="tx1"/>
                </a:solidFill>
                <a:effectLst/>
                <a:latin typeface="+mn-lt"/>
                <a:ea typeface="+mn-ea"/>
                <a:cs typeface="+mn-cs"/>
              </a:rPr>
              <a:t> болон олон улсын чанарын шаардлагуудыг хангах хууль эрх зүйн шаардлага нэмэгдсэн нь дотоодын бүтээгдэхүүн, үйлчилгээ дэлхийн зах зээлд өрсөлдөх, хэрэглэгчдийн итгэлийг хүлээх "хөшүүрэг" болж байна,.</a:t>
            </a:r>
          </a:p>
          <a:p>
            <a:r>
              <a:rPr lang="mn-MN" sz="1200" b="1" i="0" kern="1200" dirty="0">
                <a:solidFill>
                  <a:schemeClr val="tx1"/>
                </a:solidFill>
                <a:effectLst/>
                <a:latin typeface="+mn-lt"/>
                <a:ea typeface="+mn-ea"/>
                <a:cs typeface="+mn-cs"/>
              </a:rPr>
              <a:t>Хэрэглэгчийн эрхийг хамгаалах зохицуулалт:</a:t>
            </a:r>
            <a:r>
              <a:rPr lang="mn-MN" sz="1200" b="0" i="0" kern="1200" dirty="0">
                <a:solidFill>
                  <a:schemeClr val="tx1"/>
                </a:solidFill>
                <a:effectLst/>
                <a:latin typeface="+mn-lt"/>
                <a:ea typeface="+mn-ea"/>
                <a:cs typeface="+mn-cs"/>
              </a:rPr>
              <a:t> Үйлчилгээний байгууллагуудын хувьд хэрэглэгчийн мэдээллийн нууцлал болон эрхийг хамгаалах хууль чангарсан нь байгууллагын нэр хүнд, итгэлцлийг бэхжүүлэх боломж болдог.</a:t>
            </a:r>
          </a:p>
          <a:p>
            <a:r>
              <a:rPr lang="mn-MN" b="1" dirty="0">
                <a:effectLst/>
              </a:rPr>
              <a:t>2. Сөргөөр нөлөөллийн бодит жишээнүүд (Аюул занал)</a:t>
            </a:r>
            <a:endParaRPr lang="mn-MN" dirty="0">
              <a:effectLst/>
            </a:endParaRPr>
          </a:p>
          <a:p>
            <a:r>
              <a:rPr lang="mn-MN" sz="1200" b="1" i="0" kern="1200" dirty="0">
                <a:solidFill>
                  <a:schemeClr val="tx1"/>
                </a:solidFill>
                <a:effectLst/>
                <a:latin typeface="+mn-lt"/>
                <a:ea typeface="+mn-ea"/>
                <a:cs typeface="+mn-cs"/>
              </a:rPr>
              <a:t>Зохицуулалтын дарамт ба нэмэлт зардал:</a:t>
            </a:r>
            <a:r>
              <a:rPr lang="mn-MN" sz="1200" b="0" i="0" kern="1200" dirty="0">
                <a:solidFill>
                  <a:schemeClr val="tx1"/>
                </a:solidFill>
                <a:effectLst/>
                <a:latin typeface="+mn-lt"/>
                <a:ea typeface="+mn-ea"/>
                <a:cs typeface="+mn-cs"/>
              </a:rPr>
              <a:t> Байгаль орчныг хамгаалах хууль тогтоомжийн хүрээнд хэрэгжсэн </a:t>
            </a:r>
            <a:r>
              <a:rPr lang="mn-MN" sz="1200" b="1" i="0" kern="1200" dirty="0">
                <a:solidFill>
                  <a:schemeClr val="tx1"/>
                </a:solidFill>
                <a:effectLst/>
                <a:latin typeface="+mn-lt"/>
                <a:ea typeface="+mn-ea"/>
                <a:cs typeface="+mn-cs"/>
              </a:rPr>
              <a:t>гялгар уутны төлбөр</a:t>
            </a:r>
            <a:r>
              <a:rPr lang="mn-MN" sz="1200" b="0" i="0" kern="1200" dirty="0">
                <a:solidFill>
                  <a:schemeClr val="tx1"/>
                </a:solidFill>
                <a:effectLst/>
                <a:latin typeface="+mn-lt"/>
                <a:ea typeface="+mn-ea"/>
                <a:cs typeface="+mn-cs"/>
              </a:rPr>
              <a:t> ногдуулах шийдвэр нь жижиглэн худалдааны салбарын компаниудад үйл ажиллагааны нэмэлт зардал учруулж, борлуулалтын стратегиа өөрчлөхөд хүргэсэн аюул занал юм.</a:t>
            </a:r>
          </a:p>
          <a:p>
            <a:r>
              <a:rPr lang="mn-MN" sz="1200" b="1" i="0" kern="1200" dirty="0">
                <a:solidFill>
                  <a:schemeClr val="tx1"/>
                </a:solidFill>
                <a:effectLst/>
                <a:latin typeface="+mn-lt"/>
                <a:ea typeface="+mn-ea"/>
                <a:cs typeface="+mn-cs"/>
              </a:rPr>
              <a:t>Олон улсын дагаж мөрдөх дүрэм журмын нөлөө:</a:t>
            </a:r>
            <a:r>
              <a:rPr lang="mn-MN" sz="1200" b="0" i="0" kern="1200" dirty="0">
                <a:solidFill>
                  <a:schemeClr val="tx1"/>
                </a:solidFill>
                <a:effectLst/>
                <a:latin typeface="+mn-lt"/>
                <a:ea typeface="+mn-ea"/>
                <a:cs typeface="+mn-cs"/>
              </a:rPr>
              <a:t> Монголын банк, санхүүгийн салбарын байгууллагууд олон улсын зах зээлд үйл ажиллагаа явуулахдаа АНУ-ын </a:t>
            </a:r>
            <a:r>
              <a:rPr lang="en-US" sz="1200" b="1" i="0" kern="1200" dirty="0">
                <a:solidFill>
                  <a:schemeClr val="tx1"/>
                </a:solidFill>
                <a:effectLst/>
                <a:latin typeface="+mn-lt"/>
                <a:ea typeface="+mn-ea"/>
                <a:cs typeface="+mn-cs"/>
              </a:rPr>
              <a:t>Sarbanes-Oxley Act (SOX)</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болон Европын холбооны </a:t>
            </a:r>
            <a:r>
              <a:rPr lang="en-US" sz="1200" b="1" i="0" kern="1200" dirty="0">
                <a:solidFill>
                  <a:schemeClr val="tx1"/>
                </a:solidFill>
                <a:effectLst/>
                <a:latin typeface="+mn-lt"/>
                <a:ea typeface="+mn-ea"/>
                <a:cs typeface="+mn-cs"/>
              </a:rPr>
              <a:t>GDPR</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Өгөгдөл хамгаалах журам) зэрэг хатуу зохицуулалтуудыг дагаж мөрдөх шаардлагатай болдог,. Энэхүү хууль эрх зүйн нийцэл (</a:t>
            </a:r>
            <a:r>
              <a:rPr lang="en-US" sz="1200" b="0" i="0" kern="1200" dirty="0">
                <a:solidFill>
                  <a:schemeClr val="tx1"/>
                </a:solidFill>
                <a:effectLst/>
                <a:latin typeface="+mn-lt"/>
                <a:ea typeface="+mn-ea"/>
                <a:cs typeface="+mn-cs"/>
              </a:rPr>
              <a:t>compliance) </a:t>
            </a:r>
            <a:r>
              <a:rPr lang="mn-MN" sz="1200" b="0" i="0" kern="1200" dirty="0">
                <a:solidFill>
                  <a:schemeClr val="tx1"/>
                </a:solidFill>
                <a:effectLst/>
                <a:latin typeface="+mn-lt"/>
                <a:ea typeface="+mn-ea"/>
                <a:cs typeface="+mn-cs"/>
              </a:rPr>
              <a:t>нь байгууллагад маш өндөр аудит, хяналтын зардал учруулдаг,.</a:t>
            </a:r>
          </a:p>
          <a:p>
            <a:r>
              <a:rPr lang="mn-MN" sz="1200" b="1" i="0" kern="1200" dirty="0">
                <a:solidFill>
                  <a:schemeClr val="tx1"/>
                </a:solidFill>
                <a:effectLst/>
                <a:latin typeface="+mn-lt"/>
                <a:ea typeface="+mn-ea"/>
                <a:cs typeface="+mn-cs"/>
              </a:rPr>
              <a:t>Хөдөлмөрийн хуулийн өөрчлөлт:</a:t>
            </a:r>
            <a:r>
              <a:rPr lang="mn-MN" sz="1200" b="0" i="0" kern="1200" dirty="0">
                <a:solidFill>
                  <a:schemeClr val="tx1"/>
                </a:solidFill>
                <a:effectLst/>
                <a:latin typeface="+mn-lt"/>
                <a:ea typeface="+mn-ea"/>
                <a:cs typeface="+mn-cs"/>
              </a:rPr>
              <a:t> Хөдөлмөр эрхлэлтийн харилцаа, ажилтныг хамгаалах болон ялгаварлан гадуурхалтын эсрэг хууль тогтоомж шинэчлэгдэх нь байгууллагуудын хүний нөөцийн бодлогыг өөрчлөх, сургалт болон нөхөн төлбөрийн зардлыг нэмэгдүүлэх эрсдэлийг дагуулдаг.</a:t>
            </a:r>
          </a:p>
        </p:txBody>
      </p:sp>
      <p:sp>
        <p:nvSpPr>
          <p:cNvPr id="4" name="Slide Number Placeholder 3">
            <a:extLst>
              <a:ext uri="{FF2B5EF4-FFF2-40B4-BE49-F238E27FC236}">
                <a16:creationId xmlns:a16="http://schemas.microsoft.com/office/drawing/2014/main" id="{4C72309F-9619-08EF-8DFC-D15EFF818204}"/>
              </a:ext>
            </a:extLst>
          </p:cNvPr>
          <p:cNvSpPr>
            <a:spLocks noGrp="1"/>
          </p:cNvSpPr>
          <p:nvPr>
            <p:ph type="sldNum" sz="quarter" idx="5"/>
          </p:nvPr>
        </p:nvSpPr>
        <p:spPr/>
        <p:txBody>
          <a:bodyPr/>
          <a:lstStyle/>
          <a:p>
            <a:fld id="{57F45778-65E1-4A1B-B40A-CB386A9BF102}" type="slidenum">
              <a:rPr lang="en-US" smtClean="0"/>
              <a:t>18</a:t>
            </a:fld>
            <a:endParaRPr lang="en-US"/>
          </a:p>
        </p:txBody>
      </p:sp>
    </p:spTree>
    <p:extLst>
      <p:ext uri="{BB962C8B-B14F-4D97-AF65-F5344CB8AC3E}">
        <p14:creationId xmlns:p14="http://schemas.microsoft.com/office/powerpoint/2010/main" val="148300092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ffectLst/>
              </a:rPr>
              <a:t>PESTLE </a:t>
            </a:r>
            <a:r>
              <a:rPr lang="mn-MN" dirty="0">
                <a:effectLst/>
              </a:rPr>
              <a:t>шинжилгээг үр дүнтэй хийхэд туслах дараах 5 үндсэн зөвлөмжийг эх сурвалжуудад тулгуурлан хүргэж байна:</a:t>
            </a:r>
          </a:p>
          <a:p>
            <a:r>
              <a:rPr lang="mn-MN" sz="1200" b="1" i="0" kern="1200" dirty="0">
                <a:solidFill>
                  <a:schemeClr val="tx1"/>
                </a:solidFill>
                <a:effectLst/>
                <a:latin typeface="+mn-lt"/>
                <a:ea typeface="+mn-ea"/>
                <a:cs typeface="+mn-cs"/>
              </a:rPr>
              <a:t>Шалгах хуудас мэтээр бүү хандаарай:</a:t>
            </a:r>
            <a:r>
              <a:rPr lang="mn-MN" sz="1200" b="0" i="0" kern="1200" dirty="0">
                <a:solidFill>
                  <a:schemeClr val="tx1"/>
                </a:solidFill>
                <a:effectLst/>
                <a:latin typeface="+mn-lt"/>
                <a:ea typeface="+mn-ea"/>
                <a:cs typeface="+mn-cs"/>
              </a:rPr>
              <a:t> </a:t>
            </a:r>
            <a:r>
              <a:rPr lang="en-US" sz="1200" b="0" i="0" kern="1200" dirty="0">
                <a:solidFill>
                  <a:schemeClr val="tx1"/>
                </a:solidFill>
                <a:effectLst/>
                <a:latin typeface="+mn-lt"/>
                <a:ea typeface="+mn-ea"/>
                <a:cs typeface="+mn-cs"/>
              </a:rPr>
              <a:t>PESTLE-</a:t>
            </a:r>
            <a:r>
              <a:rPr lang="mn-MN" sz="1200" b="0" i="0" kern="1200" dirty="0">
                <a:solidFill>
                  <a:schemeClr val="tx1"/>
                </a:solidFill>
                <a:effectLst/>
                <a:latin typeface="+mn-lt"/>
                <a:ea typeface="+mn-ea"/>
                <a:cs typeface="+mn-cs"/>
              </a:rPr>
              <a:t>ийг зүгээр нэг урт жагсаалт бөглөх хэрэгсэл гэж харахын оронд байгууллагад бодитой нөлөөлж чадах цөөн тооны гол хүчин зүйлсийг олж тогтооход анхаарах хэрэгтэй. Эдгээр хүчин зүйлс нь ирээдүйд хэрхэн хувьсан өөрчлөгдөхийг гүнзгий ойлгох нь стратегийн гол ач холбогдол юм.</a:t>
            </a:r>
          </a:p>
          <a:p>
            <a:r>
              <a:rPr lang="mn-MN" sz="1200" b="1" i="0" kern="1200" dirty="0">
                <a:solidFill>
                  <a:schemeClr val="tx1"/>
                </a:solidFill>
                <a:effectLst/>
                <a:latin typeface="+mn-lt"/>
                <a:ea typeface="+mn-ea"/>
                <a:cs typeface="+mn-cs"/>
              </a:rPr>
              <a:t>Гадаад хүчин зүйл ба хариу үйлдлийг ялгах:</a:t>
            </a:r>
            <a:r>
              <a:rPr lang="mn-MN" sz="1200" b="0" i="0" kern="1200" dirty="0">
                <a:solidFill>
                  <a:schemeClr val="tx1"/>
                </a:solidFill>
                <a:effectLst/>
                <a:latin typeface="+mn-lt"/>
                <a:ea typeface="+mn-ea"/>
                <a:cs typeface="+mn-cs"/>
              </a:rPr>
              <a:t> Шинжилгээ хийх явцад гардаг нийтлэг алдаа бол гадаад хүчин зүйлийг өөрийг нь бус, харин түүнд үзүүлэх байгууллагын "хариу арга хэмжээ"-г бичих явдал байдаг. Жишээ нь, "гялгар уутны төлбөр" нь гадаад орчны аюул занал болж </a:t>
            </a:r>
            <a:r>
              <a:rPr lang="en-US" sz="1200" b="0" i="0" kern="1200" dirty="0">
                <a:solidFill>
                  <a:schemeClr val="tx1"/>
                </a:solidFill>
                <a:effectLst/>
                <a:latin typeface="+mn-lt"/>
                <a:ea typeface="+mn-ea"/>
                <a:cs typeface="+mn-cs"/>
              </a:rPr>
              <a:t>SWOT-</a:t>
            </a:r>
            <a:r>
              <a:rPr lang="mn-MN" sz="1200" b="0" i="0" kern="1200" dirty="0">
                <a:solidFill>
                  <a:schemeClr val="tx1"/>
                </a:solidFill>
                <a:effectLst/>
                <a:latin typeface="+mn-lt"/>
                <a:ea typeface="+mn-ea"/>
                <a:cs typeface="+mn-cs"/>
              </a:rPr>
              <a:t>д орох ёстой бол, "гялгар уутанд төлбөр ногдуулахаар шийдэх" нь байгууллагын хариу үйлдэл тул </a:t>
            </a:r>
            <a:r>
              <a:rPr lang="en-US" sz="1200" b="0" i="0" kern="1200" dirty="0">
                <a:solidFill>
                  <a:schemeClr val="tx1"/>
                </a:solidFill>
                <a:effectLst/>
                <a:latin typeface="+mn-lt"/>
                <a:ea typeface="+mn-ea"/>
                <a:cs typeface="+mn-cs"/>
              </a:rPr>
              <a:t>PESTLE-</a:t>
            </a:r>
            <a:r>
              <a:rPr lang="mn-MN" sz="1200" b="0" i="0" kern="1200" dirty="0">
                <a:solidFill>
                  <a:schemeClr val="tx1"/>
                </a:solidFill>
                <a:effectLst/>
                <a:latin typeface="+mn-lt"/>
                <a:ea typeface="+mn-ea"/>
                <a:cs typeface="+mn-cs"/>
              </a:rPr>
              <a:t>д орохгүй.</a:t>
            </a:r>
          </a:p>
          <a:p>
            <a:r>
              <a:rPr lang="mn-MN" sz="1200" b="1" i="0" kern="1200" dirty="0">
                <a:solidFill>
                  <a:schemeClr val="tx1"/>
                </a:solidFill>
                <a:effectLst/>
                <a:latin typeface="+mn-lt"/>
                <a:ea typeface="+mn-ea"/>
                <a:cs typeface="+mn-cs"/>
              </a:rPr>
              <a:t>Олон талт оролцоог хангах:</a:t>
            </a:r>
            <a:r>
              <a:rPr lang="mn-MN" sz="1200" b="0" i="0" kern="1200" dirty="0">
                <a:solidFill>
                  <a:schemeClr val="tx1"/>
                </a:solidFill>
                <a:effectLst/>
                <a:latin typeface="+mn-lt"/>
                <a:ea typeface="+mn-ea"/>
                <a:cs typeface="+mn-cs"/>
              </a:rPr>
              <a:t> </a:t>
            </a:r>
            <a:r>
              <a:rPr lang="en-US" sz="1200" b="0" i="0" kern="1200" dirty="0">
                <a:solidFill>
                  <a:schemeClr val="tx1"/>
                </a:solidFill>
                <a:effectLst/>
                <a:latin typeface="+mn-lt"/>
                <a:ea typeface="+mn-ea"/>
                <a:cs typeface="+mn-cs"/>
              </a:rPr>
              <a:t>PESTLE </a:t>
            </a:r>
            <a:r>
              <a:rPr lang="mn-MN" sz="1200" b="0" i="0" kern="1200" dirty="0">
                <a:solidFill>
                  <a:schemeClr val="tx1"/>
                </a:solidFill>
                <a:effectLst/>
                <a:latin typeface="+mn-lt"/>
                <a:ea typeface="+mn-ea"/>
                <a:cs typeface="+mn-cs"/>
              </a:rPr>
              <a:t>шинжилгээг янз бүрийн хэлтсийн төлөөллүүдийг багтаасан воркшоп эсвэл уулзалт хэлбэрээр зохион байгуулах нь хамгийн тохиромжтой. Ингэхдээ хуулийн мэргэжилтэн хууль тогтоомжийн өөрчлөлтийг тайлбарлах гэх мэтээр тус тусын салбарын судалгааг урьдчилан хийсэн байх шаардлагатай.</a:t>
            </a:r>
          </a:p>
          <a:p>
            <a:r>
              <a:rPr lang="mn-MN" sz="1200" b="1" i="0" kern="1200" dirty="0">
                <a:solidFill>
                  <a:schemeClr val="tx1"/>
                </a:solidFill>
                <a:effectLst/>
                <a:latin typeface="+mn-lt"/>
                <a:ea typeface="+mn-ea"/>
                <a:cs typeface="+mn-cs"/>
              </a:rPr>
              <a:t>Ангилал дээр бүү марга:</a:t>
            </a:r>
            <a:r>
              <a:rPr lang="mn-MN" sz="1200" b="0" i="0" kern="1200" dirty="0">
                <a:solidFill>
                  <a:schemeClr val="tx1"/>
                </a:solidFill>
                <a:effectLst/>
                <a:latin typeface="+mn-lt"/>
                <a:ea typeface="+mn-ea"/>
                <a:cs typeface="+mn-cs"/>
              </a:rPr>
              <a:t> Тухайн асуудал "Улс төр"-ийн ангилалд орох уу эсвэл "Хууль эрх зүй"-д орох уу гэдэг дээр цаг гарздаж маргах нь бага ач холбогдолтой. Хамгийн гол нь тухайн хүчин зүйлийг олж илрүүлж, түүний үзүүлэх нөлөөг зөв тодорхойлох нь чухал юм.</a:t>
            </a:r>
          </a:p>
          <a:p>
            <a:r>
              <a:rPr lang="mn-MN" sz="1200" b="1" i="0" kern="1200" dirty="0">
                <a:solidFill>
                  <a:schemeClr val="tx1"/>
                </a:solidFill>
                <a:effectLst/>
                <a:latin typeface="+mn-lt"/>
                <a:ea typeface="+mn-ea"/>
                <a:cs typeface="+mn-cs"/>
              </a:rPr>
              <a:t>Хяналтаас гадуурх нөлөөллийг олж тогтоох:</a:t>
            </a:r>
            <a:r>
              <a:rPr lang="mn-MN" sz="1200" b="0" i="0" kern="1200" dirty="0">
                <a:solidFill>
                  <a:schemeClr val="tx1"/>
                </a:solidFill>
                <a:effectLst/>
                <a:latin typeface="+mn-lt"/>
                <a:ea typeface="+mn-ea"/>
                <a:cs typeface="+mn-cs"/>
              </a:rPr>
              <a:t> </a:t>
            </a:r>
            <a:r>
              <a:rPr lang="en-US" sz="1200" b="0" i="0" kern="1200" dirty="0">
                <a:solidFill>
                  <a:schemeClr val="tx1"/>
                </a:solidFill>
                <a:effectLst/>
                <a:latin typeface="+mn-lt"/>
                <a:ea typeface="+mn-ea"/>
                <a:cs typeface="+mn-cs"/>
              </a:rPr>
              <a:t>PESTLE-</a:t>
            </a:r>
            <a:r>
              <a:rPr lang="mn-MN" sz="1200" b="0" i="0" kern="1200" dirty="0">
                <a:solidFill>
                  <a:schemeClr val="tx1"/>
                </a:solidFill>
                <a:effectLst/>
                <a:latin typeface="+mn-lt"/>
                <a:ea typeface="+mn-ea"/>
                <a:cs typeface="+mn-cs"/>
              </a:rPr>
              <a:t>д сонгож буй хүчин зүйлс нь байгууллагын шууд нөлөөллөөс (хяналтаас) гадуур орших боловч байгууллагад бодитой нөлөө үзүүлж чадахуйц байх ёстой гэсэн шалгуурыг баримтлах хэрэгтэй. Ингэснээр шинжилгээ илүү бодитой болж, дараагийн шатны </a:t>
            </a:r>
            <a:r>
              <a:rPr lang="en-US" sz="1200" b="0" i="0" kern="1200" dirty="0">
                <a:solidFill>
                  <a:schemeClr val="tx1"/>
                </a:solidFill>
                <a:effectLst/>
                <a:latin typeface="+mn-lt"/>
                <a:ea typeface="+mn-ea"/>
                <a:cs typeface="+mn-cs"/>
              </a:rPr>
              <a:t>SWOT </a:t>
            </a:r>
            <a:r>
              <a:rPr lang="mn-MN" sz="1200" b="0" i="0" kern="1200" dirty="0">
                <a:solidFill>
                  <a:schemeClr val="tx1"/>
                </a:solidFill>
                <a:effectLst/>
                <a:latin typeface="+mn-lt"/>
                <a:ea typeface="+mn-ea"/>
                <a:cs typeface="+mn-cs"/>
              </a:rPr>
              <a:t>шинжилгээг мэдээллээр хангах суурь болдог.</a:t>
            </a:r>
          </a:p>
        </p:txBody>
      </p:sp>
      <p:sp>
        <p:nvSpPr>
          <p:cNvPr id="4" name="Slide Number Placeholder 3"/>
          <p:cNvSpPr>
            <a:spLocks noGrp="1"/>
          </p:cNvSpPr>
          <p:nvPr>
            <p:ph type="sldNum" sz="quarter" idx="5"/>
          </p:nvPr>
        </p:nvSpPr>
        <p:spPr/>
        <p:txBody>
          <a:bodyPr/>
          <a:lstStyle/>
          <a:p>
            <a:fld id="{57F45778-65E1-4A1B-B40A-CB386A9BF102}" type="slidenum">
              <a:rPr lang="en-US" smtClean="0"/>
              <a:t>19</a:t>
            </a:fld>
            <a:endParaRPr lang="en-US"/>
          </a:p>
        </p:txBody>
      </p:sp>
    </p:spTree>
    <p:extLst>
      <p:ext uri="{BB962C8B-B14F-4D97-AF65-F5344CB8AC3E}">
        <p14:creationId xmlns:p14="http://schemas.microsoft.com/office/powerpoint/2010/main" val="34123344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mn-MN" sz="1200" b="0" kern="1200" dirty="0">
                <a:solidFill>
                  <a:schemeClr val="tx1"/>
                </a:solidFill>
                <a:effectLst/>
                <a:latin typeface="+mn-lt"/>
                <a:ea typeface="+mn-ea"/>
                <a:cs typeface="+mn-cs"/>
              </a:rPr>
              <a:t>Харвардын Бизнесийн сургуулийн профессор Майкл Портер (</a:t>
            </a:r>
            <a:r>
              <a:rPr lang="en-US" sz="1200" b="0" kern="1200" dirty="0">
                <a:solidFill>
                  <a:schemeClr val="tx1"/>
                </a:solidFill>
                <a:effectLst/>
                <a:latin typeface="+mn-lt"/>
                <a:ea typeface="+mn-ea"/>
                <a:cs typeface="+mn-cs"/>
              </a:rPr>
              <a:t>Michael Porter)-</a:t>
            </a:r>
            <a:r>
              <a:rPr lang="mn-MN" sz="1200" b="0" kern="1200" dirty="0">
                <a:solidFill>
                  <a:schemeClr val="tx1"/>
                </a:solidFill>
                <a:effectLst/>
                <a:latin typeface="+mn-lt"/>
                <a:ea typeface="+mn-ea"/>
                <a:cs typeface="+mn-cs"/>
              </a:rPr>
              <a:t>ын </a:t>
            </a:r>
            <a:r>
              <a:rPr lang="mn-MN" sz="1200" b="1" kern="1200" dirty="0">
                <a:solidFill>
                  <a:schemeClr val="tx1"/>
                </a:solidFill>
                <a:effectLst/>
                <a:latin typeface="+mn-lt"/>
                <a:ea typeface="+mn-ea"/>
                <a:cs typeface="+mn-cs"/>
              </a:rPr>
              <a:t>Өрсөлдөөний стратеги (</a:t>
            </a:r>
            <a:r>
              <a:rPr lang="en-US" sz="1200" b="1" kern="1200" dirty="0">
                <a:solidFill>
                  <a:schemeClr val="tx1"/>
                </a:solidFill>
                <a:effectLst/>
                <a:latin typeface="+mn-lt"/>
                <a:ea typeface="+mn-ea"/>
                <a:cs typeface="+mn-cs"/>
              </a:rPr>
              <a:t>Competitive Strategy)</a:t>
            </a:r>
            <a:r>
              <a:rPr lang="en-US" sz="1200" b="0" kern="1200" dirty="0">
                <a:solidFill>
                  <a:schemeClr val="tx1"/>
                </a:solidFill>
                <a:effectLst/>
                <a:latin typeface="+mn-lt"/>
                <a:ea typeface="+mn-ea"/>
                <a:cs typeface="+mn-cs"/>
              </a:rPr>
              <a:t> </a:t>
            </a:r>
            <a:r>
              <a:rPr lang="mn-MN" sz="1200" b="0" kern="1200" dirty="0">
                <a:solidFill>
                  <a:schemeClr val="tx1"/>
                </a:solidFill>
                <a:effectLst/>
                <a:latin typeface="+mn-lt"/>
                <a:ea typeface="+mn-ea"/>
                <a:cs typeface="+mn-cs"/>
              </a:rPr>
              <a:t>нь бизнес болон менежментийн салбарын хамгийн суурь онолуудын нэг юм.</a:t>
            </a:r>
          </a:p>
          <a:p>
            <a:pPr marL="0" indent="0" eaLnBrk="1" fontAlgn="auto" hangingPunct="1">
              <a:spcAft>
                <a:spcPts val="0"/>
              </a:spcAft>
              <a:buFont typeface="+mj-lt"/>
              <a:buNone/>
              <a:defRPr/>
            </a:pPr>
            <a:endParaRPr lang="mn-MN" sz="2800" dirty="0"/>
          </a:p>
          <a:p>
            <a:pPr marL="457200" indent="-457200" eaLnBrk="1" fontAlgn="auto" hangingPunct="1">
              <a:spcAft>
                <a:spcPts val="0"/>
              </a:spcAft>
              <a:buFont typeface="+mj-lt"/>
              <a:buAutoNum type="arabicPeriod"/>
              <a:defRPr/>
            </a:pPr>
            <a:r>
              <a:rPr lang="mn-MN" sz="2800" dirty="0"/>
              <a:t>Салбарын өрсөлдөгчид</a:t>
            </a:r>
          </a:p>
          <a:p>
            <a:pPr lvl="2" eaLnBrk="1" fontAlgn="auto" hangingPunct="1">
              <a:spcAft>
                <a:spcPts val="0"/>
              </a:spcAft>
              <a:buFont typeface="Wingdings" panose="05000000000000000000" pitchFamily="2" charset="2"/>
              <a:buChar char="Ø"/>
              <a:defRPr/>
            </a:pPr>
            <a:r>
              <a:rPr lang="mn-MN" sz="2200" i="1" dirty="0"/>
              <a:t> Мобиком, Юнител</a:t>
            </a:r>
          </a:p>
          <a:p>
            <a:pPr marL="457200" indent="-457200" eaLnBrk="1" fontAlgn="auto" hangingPunct="1">
              <a:spcAft>
                <a:spcPts val="0"/>
              </a:spcAft>
              <a:buFont typeface="+mj-lt"/>
              <a:buAutoNum type="arabicPeriod"/>
              <a:defRPr/>
            </a:pPr>
            <a:r>
              <a:rPr lang="mn-MN" sz="2800" dirty="0"/>
              <a:t>Шинээр зах зээлд нэвтэрч буй бүтээгдэхүүн, үйлчилгээ</a:t>
            </a:r>
          </a:p>
          <a:p>
            <a:pPr lvl="2" eaLnBrk="1" fontAlgn="auto" hangingPunct="1">
              <a:spcAft>
                <a:spcPts val="0"/>
              </a:spcAft>
              <a:buFont typeface="Wingdings" panose="05000000000000000000" pitchFamily="2" charset="2"/>
              <a:buChar char="Ø"/>
              <a:defRPr/>
            </a:pPr>
            <a:r>
              <a:rPr lang="mn-MN" sz="2200" i="1" dirty="0"/>
              <a:t> Ж-Мобайл</a:t>
            </a:r>
          </a:p>
          <a:p>
            <a:pPr marL="457200" indent="-457200" eaLnBrk="1" fontAlgn="auto" hangingPunct="1">
              <a:spcAft>
                <a:spcPts val="0"/>
              </a:spcAft>
              <a:buFont typeface="+mj-lt"/>
              <a:buAutoNum type="arabicPeriod"/>
              <a:defRPr/>
            </a:pPr>
            <a:r>
              <a:rPr lang="mn-MN" sz="2800" dirty="0"/>
              <a:t>Орлох бүтээгдэхүүн</a:t>
            </a:r>
          </a:p>
          <a:p>
            <a:pPr lvl="2" eaLnBrk="1" fontAlgn="auto" hangingPunct="1">
              <a:spcAft>
                <a:spcPts val="0"/>
              </a:spcAft>
              <a:buFont typeface="Wingdings" panose="05000000000000000000" pitchFamily="2" charset="2"/>
              <a:buChar char="Ø"/>
              <a:defRPr/>
            </a:pPr>
            <a:r>
              <a:rPr lang="mn-MN" sz="2200" i="1" dirty="0"/>
              <a:t> </a:t>
            </a:r>
            <a:r>
              <a:rPr lang="en-US" sz="2200" i="1" dirty="0"/>
              <a:t>Viber, U-chat, Facebook, Skype</a:t>
            </a:r>
            <a:endParaRPr lang="mn-MN" sz="2200" i="1" dirty="0"/>
          </a:p>
          <a:p>
            <a:pPr marL="457200" indent="-457200" eaLnBrk="1" fontAlgn="auto" hangingPunct="1">
              <a:spcAft>
                <a:spcPts val="0"/>
              </a:spcAft>
              <a:buFont typeface="+mj-lt"/>
              <a:buAutoNum type="arabicPeriod"/>
              <a:defRPr/>
            </a:pPr>
            <a:r>
              <a:rPr lang="mn-MN" sz="2800" dirty="0"/>
              <a:t>Хэрэглэгчдийн ашигтай наймаа хийх сонирхол</a:t>
            </a:r>
            <a:endParaRPr lang="en-US" sz="2800" dirty="0"/>
          </a:p>
          <a:p>
            <a:pPr lvl="2" eaLnBrk="1" fontAlgn="auto" hangingPunct="1">
              <a:spcAft>
                <a:spcPts val="0"/>
              </a:spcAft>
              <a:buFont typeface="Wingdings" panose="05000000000000000000" pitchFamily="2" charset="2"/>
              <a:buChar char="Ø"/>
              <a:defRPr/>
            </a:pPr>
            <a:r>
              <a:rPr lang="en-US" sz="2200" i="1" dirty="0"/>
              <a:t> </a:t>
            </a:r>
            <a:r>
              <a:rPr lang="mn-MN" sz="2200" i="1" dirty="0"/>
              <a:t>Сонголт хийх эрх мэдэл, Хямд, чанартай</a:t>
            </a:r>
          </a:p>
          <a:p>
            <a:pPr marL="457200" indent="-457200" eaLnBrk="1" fontAlgn="auto" hangingPunct="1">
              <a:spcAft>
                <a:spcPts val="0"/>
              </a:spcAft>
              <a:buFont typeface="+mj-lt"/>
              <a:buAutoNum type="arabicPeriod"/>
              <a:defRPr/>
            </a:pPr>
            <a:r>
              <a:rPr lang="mn-MN" sz="2800" dirty="0"/>
              <a:t>Нийлүүлэгчдийн ашигтай наймаа хийх сонирхол</a:t>
            </a:r>
          </a:p>
          <a:p>
            <a:pPr lvl="2" eaLnBrk="1" fontAlgn="auto" hangingPunct="1">
              <a:spcAft>
                <a:spcPts val="0"/>
              </a:spcAft>
              <a:buFont typeface="Wingdings" panose="05000000000000000000" pitchFamily="2" charset="2"/>
              <a:buChar char="Ø"/>
              <a:defRPr/>
            </a:pPr>
            <a:r>
              <a:rPr lang="mn-MN" sz="2200" dirty="0"/>
              <a:t> </a:t>
            </a:r>
            <a:r>
              <a:rPr lang="mn-MN" sz="2200" i="1" dirty="0"/>
              <a:t>Илүү өндөр үнэ </a:t>
            </a:r>
            <a:endParaRPr lang="en-US" sz="2200" dirty="0"/>
          </a:p>
          <a:p>
            <a:endParaRPr lang="en-US" dirty="0"/>
          </a:p>
        </p:txBody>
      </p:sp>
      <p:sp>
        <p:nvSpPr>
          <p:cNvPr id="4" name="Slide Number Placeholder 3"/>
          <p:cNvSpPr>
            <a:spLocks noGrp="1"/>
          </p:cNvSpPr>
          <p:nvPr>
            <p:ph type="sldNum" sz="quarter" idx="5"/>
          </p:nvPr>
        </p:nvSpPr>
        <p:spPr/>
        <p:txBody>
          <a:bodyPr/>
          <a:lstStyle/>
          <a:p>
            <a:fld id="{57F45778-65E1-4A1B-B40A-CB386A9BF102}" type="slidenum">
              <a:rPr lang="en-US" smtClean="0"/>
              <a:t>20</a:t>
            </a:fld>
            <a:endParaRPr lang="en-US"/>
          </a:p>
        </p:txBody>
      </p:sp>
    </p:spTree>
    <p:extLst>
      <p:ext uri="{BB962C8B-B14F-4D97-AF65-F5344CB8AC3E}">
        <p14:creationId xmlns:p14="http://schemas.microsoft.com/office/powerpoint/2010/main" val="350029062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b="1" i="0" dirty="0">
                <a:effectLst/>
              </a:rPr>
              <a:t>Портерын шинжилгээг үр дүнтэй ашиглах зөвлөмж</a:t>
            </a:r>
            <a:endParaRPr lang="mn-MN" b="0" i="0" dirty="0">
              <a:effectLst/>
            </a:endParaRPr>
          </a:p>
          <a:p>
            <a:r>
              <a:rPr lang="mn-MN" b="0" i="0" dirty="0">
                <a:effectLst/>
              </a:rPr>
              <a:t>Шинжилгээ хийх салбарын тодорхой бүтээгдэхүүн, эсвэл үйлчилгээг сонгон хамрах хүрээг тодорхойлох;</a:t>
            </a:r>
            <a:endParaRPr lang="mn-MN" dirty="0"/>
          </a:p>
          <a:p>
            <a:r>
              <a:rPr lang="mn-MN" b="0" i="0" dirty="0">
                <a:effectLst/>
              </a:rPr>
              <a:t>Тухайн салбарын өрсөлдөгчдийг тодорхойлох тоо баримт, мэдээллийг баталгаатай эх сурвалжаас цуглуулах;</a:t>
            </a:r>
            <a:endParaRPr lang="mn-MN" dirty="0"/>
          </a:p>
          <a:p>
            <a:r>
              <a:rPr lang="mn-MN" b="0" i="0" dirty="0">
                <a:effectLst/>
              </a:rPr>
              <a:t>Шинжилгээний тоон үзүүлэлтийг болон чанарын үзүүлэлтийг хослуулах;</a:t>
            </a:r>
            <a:endParaRPr lang="mn-MN" dirty="0"/>
          </a:p>
          <a:p>
            <a:r>
              <a:rPr lang="mn-MN" b="0" i="0" dirty="0">
                <a:effectLst/>
              </a:rPr>
              <a:t>Одоогийн нөхцөл байдал болон ирээдүйн чиг хандлагыг тусгах;</a:t>
            </a:r>
            <a:endParaRPr lang="mn-MN" dirty="0"/>
          </a:p>
          <a:p>
            <a:r>
              <a:rPr lang="mn-MN" b="0" i="0" dirty="0">
                <a:effectLst/>
              </a:rPr>
              <a:t>Өрсөлдөгчид тухайн хүчин зүйлд хэрхэн хариу үйлдэл үзүүлж байгааг судлах;</a:t>
            </a:r>
            <a:endParaRPr lang="mn-MN" dirty="0"/>
          </a:p>
          <a:p>
            <a:r>
              <a:rPr lang="mn-MN" b="0" i="0" dirty="0">
                <a:effectLst/>
              </a:rPr>
              <a:t>Оролцогчдын оролцоог хангах;</a:t>
            </a:r>
            <a:endParaRPr lang="mn-MN" dirty="0"/>
          </a:p>
          <a:p>
            <a:r>
              <a:rPr lang="mn-MN" b="0" i="0" dirty="0">
                <a:effectLst/>
              </a:rPr>
              <a:t>Гадаад орчны нөхцөл байдал өөрчлөгдөхөд буюу жилд 1-ээс дээш удаа шинжилгээг шинэчлэх;</a:t>
            </a:r>
            <a:endParaRPr lang="mn-MN" dirty="0"/>
          </a:p>
          <a:p>
            <a:r>
              <a:rPr lang="mn-MN" b="0" i="0" dirty="0">
                <a:effectLst/>
              </a:rPr>
              <a:t>Хүчин зүйлсийг матриц, диаграммаар дүрслэх нь нэгдсэн ойлголт өгөх, мэдээллийг өргөн зургаар харахад үр дүнтэй.</a:t>
            </a:r>
            <a:endParaRPr lang="mn-MN" dirty="0"/>
          </a:p>
          <a:p>
            <a:endParaRPr lang="en-US" dirty="0"/>
          </a:p>
        </p:txBody>
      </p:sp>
      <p:sp>
        <p:nvSpPr>
          <p:cNvPr id="4" name="Slide Number Placeholder 3"/>
          <p:cNvSpPr>
            <a:spLocks noGrp="1"/>
          </p:cNvSpPr>
          <p:nvPr>
            <p:ph type="sldNum" sz="quarter" idx="5"/>
          </p:nvPr>
        </p:nvSpPr>
        <p:spPr/>
        <p:txBody>
          <a:bodyPr/>
          <a:lstStyle/>
          <a:p>
            <a:fld id="{57F45778-65E1-4A1B-B40A-CB386A9BF102}" type="slidenum">
              <a:rPr lang="en-US" smtClean="0"/>
              <a:t>25</a:t>
            </a:fld>
            <a:endParaRPr lang="en-US"/>
          </a:p>
        </p:txBody>
      </p:sp>
    </p:spTree>
    <p:extLst>
      <p:ext uri="{BB962C8B-B14F-4D97-AF65-F5344CB8AC3E}">
        <p14:creationId xmlns:p14="http://schemas.microsoft.com/office/powerpoint/2010/main" val="191052007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a:extLst>
              <a:ext uri="{FF2B5EF4-FFF2-40B4-BE49-F238E27FC236}">
                <a16:creationId xmlns:a16="http://schemas.microsoft.com/office/drawing/2014/main" id="{7F09F9D0-4DC4-CD55-0D4D-D8F35EC25720}"/>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C2A0DB39-C5D3-464D-BE45-FB835EF05F09}" type="slidenum">
              <a:rPr lang="en-US" altLang="en-US"/>
              <a:pPr/>
              <a:t>26</a:t>
            </a:fld>
            <a:endParaRPr lang="en-US" altLang="en-US"/>
          </a:p>
        </p:txBody>
      </p:sp>
      <p:sp>
        <p:nvSpPr>
          <p:cNvPr id="25603" name="Rectangle 2">
            <a:extLst>
              <a:ext uri="{FF2B5EF4-FFF2-40B4-BE49-F238E27FC236}">
                <a16:creationId xmlns:a16="http://schemas.microsoft.com/office/drawing/2014/main" id="{D05E0D5A-96F1-8F7D-30F4-A6621B160055}"/>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4" name="Rectangle 3">
            <a:extLst>
              <a:ext uri="{FF2B5EF4-FFF2-40B4-BE49-F238E27FC236}">
                <a16:creationId xmlns:a16="http://schemas.microsoft.com/office/drawing/2014/main" id="{A456CE04-8D5D-B90C-742E-D03227601942}"/>
              </a:ext>
            </a:extLst>
          </p:cNvPr>
          <p:cNvSpPr>
            <a:spLocks noGrp="1" noChangeArrowheads="1"/>
          </p:cNvSpPr>
          <p:nvPr>
            <p:ph type="body" idx="1"/>
          </p:nvPr>
        </p:nvSpPr>
        <p:spPr>
          <a:ln/>
        </p:spPr>
        <p:txBody>
          <a:bodyPr>
            <a:normAutofit/>
          </a:bodyPr>
          <a:lstStyle/>
          <a:p>
            <a:r>
              <a:rPr lang="mn-MN" sz="1000" b="1" dirty="0"/>
              <a:t>Өрсөлдөөний үндсэн гурван стратеги (</a:t>
            </a:r>
            <a:r>
              <a:rPr lang="en-US" sz="1000" b="1" dirty="0"/>
              <a:t>Generic Strategies)</a:t>
            </a:r>
          </a:p>
          <a:p>
            <a:r>
              <a:rPr lang="mn-MN" sz="1000" dirty="0"/>
              <a:t>Портер компаниудыг "бүх зүйлд сайн байх" гэж хичээхийн оронд дараах гурван стратегийн аль нэгийг сонгох ёстой гэж зөвлөдөг:</a:t>
            </a: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6E24BE6A-D2A9-49FD-0294-DC12F2941E8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655D64F3-1DB4-4A97-DBCF-FE601DE1379D}"/>
              </a:ext>
            </a:extLst>
          </p:cNvPr>
          <p:cNvSpPr>
            <a:spLocks noGrp="1"/>
          </p:cNvSpPr>
          <p:nvPr>
            <p:ph type="body" idx="1"/>
          </p:nvPr>
        </p:nvSpPr>
        <p:spPr/>
        <p:txBody>
          <a:bodyPr/>
          <a:lstStyle/>
          <a:p>
            <a:pPr marL="228600" indent="-228600">
              <a:buFont typeface="+mj-lt"/>
              <a:buAutoNum type="arabicPeriod"/>
              <a:defRPr/>
            </a:pPr>
            <a:r>
              <a:rPr lang="en-US" dirty="0"/>
              <a:t>Wal-Mart</a:t>
            </a:r>
          </a:p>
          <a:p>
            <a:pPr>
              <a:defRPr/>
            </a:pPr>
            <a:r>
              <a:rPr lang="en-US" dirty="0"/>
              <a:t>Wal-Mart Stores Inc. has been successful using its strategy of everyday low prices to attract customers. The idea of everyday low prices is to offer products at a cheaper rate than competitors on a consistent basis, rather than relying on sales. Wal-Mart is able to achieve this due to its large scale and efficient supply chain. They source products from cheap domestic suppliers and from low-wage foreign markets. This allows the company to sell their items at low prices and to profit off thin margins at a high volume.</a:t>
            </a:r>
          </a:p>
          <a:p>
            <a:pPr marL="228600" indent="-228600">
              <a:buFont typeface="+mj-lt"/>
              <a:buAutoNum type="arabicPeriod" startAt="2"/>
              <a:defRPr/>
            </a:pPr>
            <a:r>
              <a:rPr lang="mn-MN" dirty="0"/>
              <a:t> </a:t>
            </a:r>
            <a:r>
              <a:rPr lang="en-US" dirty="0"/>
              <a:t>http://winaungko.blogspot.com/</a:t>
            </a:r>
            <a:r>
              <a:rPr lang="mn-MN" dirty="0"/>
              <a:t> </a:t>
            </a:r>
          </a:p>
        </p:txBody>
      </p:sp>
      <p:sp>
        <p:nvSpPr>
          <p:cNvPr id="27652" name="Slide Number Placeholder 3">
            <a:extLst>
              <a:ext uri="{FF2B5EF4-FFF2-40B4-BE49-F238E27FC236}">
                <a16:creationId xmlns:a16="http://schemas.microsoft.com/office/drawing/2014/main" id="{82BBA8A3-7464-668A-9AA4-3C2120B86EC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42ED4E99-4476-4460-AA63-A73DF968AED7}" type="slidenum">
              <a:rPr lang="en-US" altLang="en-US"/>
              <a:pPr/>
              <a:t>27</a:t>
            </a:fld>
            <a:endParaRPr lang="en-US"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55AFB89B-FAF6-F195-1595-9FE390D4696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339" name="Notes Placeholder 2">
            <a:extLst>
              <a:ext uri="{FF2B5EF4-FFF2-40B4-BE49-F238E27FC236}">
                <a16:creationId xmlns:a16="http://schemas.microsoft.com/office/drawing/2014/main" id="{5ADE24E7-66F6-51DD-56C3-8DEF4B4A50C9}"/>
              </a:ext>
            </a:extLst>
          </p:cNvPr>
          <p:cNvSpPr>
            <a:spLocks noGrp="1"/>
          </p:cNvSpPr>
          <p:nvPr>
            <p:ph type="body" idx="1"/>
          </p:nvPr>
        </p:nvSpPr>
        <p:spPr>
          <a:ln/>
        </p:spPr>
        <p:txBody>
          <a:bodyPr>
            <a:normAutofit lnSpcReduction="10000"/>
          </a:bodyPr>
          <a:lstStyle/>
          <a:p>
            <a:pPr>
              <a:defRPr/>
            </a:pPr>
            <a:r>
              <a:rPr lang="en-US" altLang="en-US">
                <a:latin typeface="Arial" panose="020B0604020202020204" pitchFamily="34" charset="0"/>
                <a:hlinkClick r:id="rId3"/>
              </a:rPr>
              <a:t>Google Drive</a:t>
            </a:r>
            <a:r>
              <a:rPr lang="en-US" altLang="en-US">
                <a:latin typeface="Arial" panose="020B0604020202020204" pitchFamily="34" charset="0"/>
              </a:rPr>
              <a:t>. Google Drive offers a suite of office applications (such as a word processor, spreadsheet, drawing, presentation) that can be shared between individuals. Multiple users can edit the documents at the same time and threaded comments are available. </a:t>
            </a:r>
          </a:p>
          <a:p>
            <a:pPr>
              <a:defRPr/>
            </a:pPr>
            <a:endParaRPr lang="en-US" altLang="en-US">
              <a:latin typeface="Arial" panose="020B0604020202020204" pitchFamily="34" charset="0"/>
            </a:endParaRPr>
          </a:p>
          <a:p>
            <a:pPr>
              <a:defRPr/>
            </a:pPr>
            <a:r>
              <a:rPr lang="en-US" altLang="en-US">
                <a:latin typeface="Arial" panose="020B0604020202020204" pitchFamily="34" charset="0"/>
              </a:rPr>
              <a:t>•  </a:t>
            </a:r>
            <a:r>
              <a:rPr lang="en-US" altLang="en-US">
                <a:latin typeface="Arial" panose="020B0604020202020204" pitchFamily="34" charset="0"/>
                <a:hlinkClick r:id="rId4"/>
              </a:rPr>
              <a:t>Microsoft SharePoint</a:t>
            </a:r>
            <a:r>
              <a:rPr lang="en-US" altLang="en-US">
                <a:latin typeface="Arial" panose="020B0604020202020204" pitchFamily="34" charset="0"/>
              </a:rPr>
              <a:t>. SharePoint integrates with Microsoft Office and allows for collaboration using tools most office workers are familiar with. SharePoint was covered in more detail in chapter 5.</a:t>
            </a:r>
          </a:p>
          <a:p>
            <a:pPr>
              <a:defRPr/>
            </a:pPr>
            <a:r>
              <a:rPr lang="en-US" altLang="en-US">
                <a:latin typeface="Arial" panose="020B0604020202020204" pitchFamily="34" charset="0"/>
              </a:rPr>
              <a:t>•  </a:t>
            </a:r>
            <a:r>
              <a:rPr lang="en-US" altLang="en-US">
                <a:latin typeface="Arial" panose="020B0604020202020204" pitchFamily="34" charset="0"/>
                <a:hlinkClick r:id="rId5"/>
              </a:rPr>
              <a:t>Cisco WebEx</a:t>
            </a:r>
            <a:r>
              <a:rPr lang="en-US" altLang="en-US">
                <a:latin typeface="Arial" panose="020B0604020202020204" pitchFamily="34" charset="0"/>
              </a:rPr>
              <a:t>. WebEx is a business communications platform that combines video and audio communications and allows participants to interact with each other’s computer desktops. WebEx also provides a shared whiteboard and the capability for text-based chat to be going on during the sessions, along with many other features. Mobile editions of WebEx allow for full participation using smartphones and tablets.</a:t>
            </a:r>
          </a:p>
          <a:p>
            <a:pPr>
              <a:defRPr/>
            </a:pPr>
            <a:r>
              <a:rPr lang="en-US" altLang="en-US">
                <a:latin typeface="Arial" panose="020B0604020202020204" pitchFamily="34" charset="0"/>
              </a:rPr>
              <a:t>•  </a:t>
            </a:r>
            <a:r>
              <a:rPr lang="en-US" altLang="en-US">
                <a:latin typeface="Arial" panose="020B0604020202020204" pitchFamily="34" charset="0"/>
                <a:hlinkClick r:id="rId6"/>
              </a:rPr>
              <a:t>Atlassian Confluence</a:t>
            </a:r>
            <a:r>
              <a:rPr lang="en-US" altLang="en-US">
                <a:latin typeface="Arial" panose="020B0604020202020204" pitchFamily="34" charset="0"/>
              </a:rPr>
              <a:t>. Confluence provides an all-in-one project-management application that allows users to collaborate on documents and communicate progress. The mobile edition of Confluence allows the project members to stay connected throughout the project.</a:t>
            </a:r>
          </a:p>
          <a:p>
            <a:pPr>
              <a:defRPr/>
            </a:pPr>
            <a:r>
              <a:rPr lang="en-US" altLang="en-US">
                <a:latin typeface="Arial" panose="020B0604020202020204" pitchFamily="34" charset="0"/>
              </a:rPr>
              <a:t>•  </a:t>
            </a:r>
            <a:r>
              <a:rPr lang="en-US" altLang="en-US">
                <a:latin typeface="Arial" panose="020B0604020202020204" pitchFamily="34" charset="0"/>
                <a:hlinkClick r:id="rId7"/>
              </a:rPr>
              <a:t>IBM Lotus Notes/Domino</a:t>
            </a:r>
            <a:r>
              <a:rPr lang="en-US" altLang="en-US">
                <a:latin typeface="Arial" panose="020B0604020202020204" pitchFamily="34" charset="0"/>
              </a:rPr>
              <a:t>. One of the first true “groupware” collaboration tools, Lotus Notes (and its web-based cousin, Domino) provides a full suite of collaboration software, including integrated e-mail.</a:t>
            </a:r>
          </a:p>
          <a:p>
            <a:pPr>
              <a:defRPr/>
            </a:pPr>
            <a:endParaRPr lang="en-US" altLang="en-US">
              <a:latin typeface="Arial" panose="020B0604020202020204" pitchFamily="34" charset="0"/>
            </a:endParaRPr>
          </a:p>
        </p:txBody>
      </p:sp>
      <p:sp>
        <p:nvSpPr>
          <p:cNvPr id="29700" name="Slide Number Placeholder 3">
            <a:extLst>
              <a:ext uri="{FF2B5EF4-FFF2-40B4-BE49-F238E27FC236}">
                <a16:creationId xmlns:a16="http://schemas.microsoft.com/office/drawing/2014/main" id="{DCF34DE7-56D9-6575-4A52-EFF590B02477}"/>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FBF4C0BD-9BBF-49CE-A111-0EDE887DA323}" type="slidenum">
              <a:rPr lang="en-US" altLang="en-US"/>
              <a:pPr/>
              <a:t>28</a:t>
            </a:fld>
            <a:endParaRPr lang="en-US"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4CA6E32F-1061-BD05-0E94-C8C14672AE4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8C9C6436-4118-CFD3-EC58-8BEE6B65B41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228600" indent="-228600">
              <a:buFont typeface="Calibri" panose="020F0502020204030204" pitchFamily="34" charset="0"/>
              <a:buAutoNum type="arabicPeriod"/>
            </a:pPr>
            <a:r>
              <a:rPr lang="en-US" altLang="en-US" b="1">
                <a:latin typeface="Arial" panose="020B0604020202020204" pitchFamily="34" charset="0"/>
              </a:rPr>
              <a:t>http://www.mckinsey.com/insights/high_tech_telecoms_internet/ten_it-enabled_business_trends_for_the_decade_ahead</a:t>
            </a:r>
            <a:r>
              <a:rPr lang="mn-MN" altLang="en-US" b="1">
                <a:latin typeface="Arial" panose="020B0604020202020204" pitchFamily="34" charset="0"/>
              </a:rPr>
              <a:t> </a:t>
            </a:r>
          </a:p>
          <a:p>
            <a:pPr marL="228600" indent="-228600">
              <a:buFont typeface="Calibri" panose="020F0502020204030204" pitchFamily="34" charset="0"/>
              <a:buAutoNum type="arabicPeriod"/>
            </a:pPr>
            <a:r>
              <a:rPr lang="en-US" altLang="en-US">
                <a:latin typeface="Arial" panose="020B0604020202020204" pitchFamily="34" charset="0"/>
              </a:rPr>
              <a:t>http://www.itomienews.com/tech/no-data-centre-in-india-amazon-web-services/</a:t>
            </a:r>
            <a:r>
              <a:rPr lang="mn-MN" altLang="en-US">
                <a:latin typeface="Arial" panose="020B0604020202020204" pitchFamily="34" charset="0"/>
              </a:rPr>
              <a:t> </a:t>
            </a:r>
            <a:endParaRPr lang="en-US" altLang="en-US">
              <a:latin typeface="Arial" panose="020B0604020202020204" pitchFamily="34" charset="0"/>
            </a:endParaRPr>
          </a:p>
        </p:txBody>
      </p:sp>
      <p:sp>
        <p:nvSpPr>
          <p:cNvPr id="31748" name="Slide Number Placeholder 3">
            <a:extLst>
              <a:ext uri="{FF2B5EF4-FFF2-40B4-BE49-F238E27FC236}">
                <a16:creationId xmlns:a16="http://schemas.microsoft.com/office/drawing/2014/main" id="{F27CDFD2-3798-174A-8C9D-2927812A7CC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A0F59503-A490-4C8C-943D-384A0014F9BB}" type="slidenum">
              <a:rPr lang="en-US" altLang="en-US"/>
              <a:pPr/>
              <a:t>29</a:t>
            </a:fld>
            <a:endParaRPr lang="en-US"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a:extLst>
              <a:ext uri="{FF2B5EF4-FFF2-40B4-BE49-F238E27FC236}">
                <a16:creationId xmlns:a16="http://schemas.microsoft.com/office/drawing/2014/main" id="{B33C20A6-0E5C-0AE9-7771-B187C59CF93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Notes Placeholder 2">
            <a:extLst>
              <a:ext uri="{FF2B5EF4-FFF2-40B4-BE49-F238E27FC236}">
                <a16:creationId xmlns:a16="http://schemas.microsoft.com/office/drawing/2014/main" id="{F68F8316-D967-E2B8-09C2-5365600B0596}"/>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latin typeface="Arial" panose="020B0604020202020204" pitchFamily="34" charset="0"/>
            </a:endParaRPr>
          </a:p>
        </p:txBody>
      </p:sp>
      <p:sp>
        <p:nvSpPr>
          <p:cNvPr id="33796" name="Slide Number Placeholder 3">
            <a:extLst>
              <a:ext uri="{FF2B5EF4-FFF2-40B4-BE49-F238E27FC236}">
                <a16:creationId xmlns:a16="http://schemas.microsoft.com/office/drawing/2014/main" id="{4EEF4233-78DF-9BC1-F628-8D6A1027F9E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CCCFEC80-8995-4620-85A2-143F01FA50BE}" type="slidenum">
              <a:rPr lang="en-US" altLang="en-US"/>
              <a:pPr/>
              <a:t>30</a:t>
            </a:fld>
            <a:endParaRPr lang="en-US"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b="1" dirty="0">
                <a:effectLst/>
              </a:rPr>
              <a:t>1. Стратегийн мөн чанар ба ач холбогдол</a:t>
            </a:r>
            <a:r>
              <a:rPr lang="mn-MN" dirty="0">
                <a:effectLst/>
              </a:rPr>
              <a:t> Стратеги нь байнгын өөрчлөгдөж буй бизнесийн орчинд оролцогч талуудын хүлээлтийг хангахын тулд байгууллагын нөөц, чадамжийг оновчтой зохион байгуулах замаар </a:t>
            </a:r>
            <a:r>
              <a:rPr lang="mn-MN" b="1" dirty="0">
                <a:effectLst/>
              </a:rPr>
              <a:t>урт хугацааны чиглэл, хамрах хүрээг</a:t>
            </a:r>
            <a:r>
              <a:rPr lang="mn-MN" dirty="0">
                <a:effectLst/>
              </a:rPr>
              <a:t> тодорхойлох үйл явц юм. Өнөөгийн дижитал эдийн засаг болон технологийн хурдацтай хувьслын үед байгууллагууд уламжлалт бизнес загвараасаа татгалзаж, илүү уян хатан, хурдан дасан зохицох чадвартай стратегийг боловсруулах зайлшгүй шаардлага тулгарч байна.</a:t>
            </a:r>
          </a:p>
          <a:p>
            <a:r>
              <a:rPr lang="mn-MN" b="1" dirty="0">
                <a:effectLst/>
              </a:rPr>
              <a:t>2. Гадаад орчны шинжилгээний үүрэг</a:t>
            </a:r>
            <a:r>
              <a:rPr lang="mn-MN" dirty="0">
                <a:effectLst/>
              </a:rPr>
              <a:t> Байгууллага өөрийн хяналтаас гадуур орших боломж болон аюул заналыг илрүүлэхийн тулд гадаад орчныг системтэйгээр шинжлэх ёстой. Үүнд:</a:t>
            </a:r>
          </a:p>
          <a:p>
            <a:r>
              <a:rPr lang="en-US" sz="1200" b="1" i="0" kern="1200" dirty="0">
                <a:solidFill>
                  <a:schemeClr val="tx1"/>
                </a:solidFill>
                <a:effectLst/>
                <a:latin typeface="+mn-lt"/>
                <a:ea typeface="+mn-ea"/>
                <a:cs typeface="+mn-cs"/>
              </a:rPr>
              <a:t>PESTLE </a:t>
            </a:r>
            <a:r>
              <a:rPr lang="mn-MN" sz="1200" b="1" i="0" kern="1200" dirty="0">
                <a:solidFill>
                  <a:schemeClr val="tx1"/>
                </a:solidFill>
                <a:effectLst/>
                <a:latin typeface="+mn-lt"/>
                <a:ea typeface="+mn-ea"/>
                <a:cs typeface="+mn-cs"/>
              </a:rPr>
              <a:t>шинжилгээ:</a:t>
            </a:r>
            <a:r>
              <a:rPr lang="mn-MN" sz="1200" b="0" i="0" kern="1200" dirty="0">
                <a:solidFill>
                  <a:schemeClr val="tx1"/>
                </a:solidFill>
                <a:effectLst/>
                <a:latin typeface="+mn-lt"/>
                <a:ea typeface="+mn-ea"/>
                <a:cs typeface="+mn-cs"/>
              </a:rPr>
              <a:t> Улс төр, эдийн засаг, нийгэм, технологи, хууль эрх зүй болон байгаль орчны хүчин зүйлсийг үнэлснээр макро орчны нөлөөллийг тодорхойлно.</a:t>
            </a:r>
          </a:p>
          <a:p>
            <a:r>
              <a:rPr lang="mn-MN" sz="1200" b="1" i="0" kern="1200" dirty="0">
                <a:solidFill>
                  <a:schemeClr val="tx1"/>
                </a:solidFill>
                <a:effectLst/>
                <a:latin typeface="+mn-lt"/>
                <a:ea typeface="+mn-ea"/>
                <a:cs typeface="+mn-cs"/>
              </a:rPr>
              <a:t>Портерын таван хүчний загвар:</a:t>
            </a:r>
            <a:r>
              <a:rPr lang="mn-MN" sz="1200" b="0" i="0" kern="1200" dirty="0">
                <a:solidFill>
                  <a:schemeClr val="tx1"/>
                </a:solidFill>
                <a:effectLst/>
                <a:latin typeface="+mn-lt"/>
                <a:ea typeface="+mn-ea"/>
                <a:cs typeface="+mn-cs"/>
              </a:rPr>
              <a:t> Тухайн салбарын өрсөлдөөний эрч хүч, шинээр нэвтрэгчид болон орлох бүтээгдэхүүний аюул занал, худалдан авагч ба нийлүүлэгчдийн наймаалцах хүчийг шинжилж, салбарын ашигт ажиллагааг үнэлдэг</a:t>
            </a:r>
          </a:p>
          <a:p>
            <a:r>
              <a:rPr lang="mn-MN" b="1" dirty="0">
                <a:effectLst/>
              </a:rPr>
              <a:t>4. Бизнес шинжээчийн гүйцэтгэх үүрэг</a:t>
            </a:r>
            <a:r>
              <a:rPr lang="mn-MN" dirty="0">
                <a:effectLst/>
              </a:rPr>
              <a:t> Бизнес шинжээч нь байгууллагын стратеги болон мэдээллийн технологийн шийдлүүдийн хоорондох </a:t>
            </a:r>
            <a:r>
              <a:rPr lang="mn-MN" b="1" dirty="0">
                <a:effectLst/>
              </a:rPr>
              <a:t>"гүүр"</a:t>
            </a:r>
            <a:r>
              <a:rPr lang="mn-MN" dirty="0">
                <a:effectLst/>
              </a:rPr>
              <a:t> болж ажилладаг. Тэдний гол зорилго нь зөвхөн систем нэвтрүүлэх бус, харин тухайн шийдэл нь байгууллагын стратегийн зорилтод нийцэж, бодит </a:t>
            </a:r>
            <a:r>
              <a:rPr lang="mn-MN" b="1" dirty="0">
                <a:effectLst/>
              </a:rPr>
              <a:t>үнэ цэнэ (</a:t>
            </a:r>
            <a:r>
              <a:rPr lang="en-US" b="1" dirty="0">
                <a:effectLst/>
              </a:rPr>
              <a:t>Value)</a:t>
            </a:r>
            <a:r>
              <a:rPr lang="en-US" dirty="0">
                <a:effectLst/>
              </a:rPr>
              <a:t> </a:t>
            </a:r>
            <a:r>
              <a:rPr lang="mn-MN" dirty="0">
                <a:effectLst/>
              </a:rPr>
              <a:t>авчирч буй эсэхийг баталгаажуулах явдал юм.</a:t>
            </a:r>
          </a:p>
          <a:p>
            <a:r>
              <a:rPr lang="mn-MN" b="1" dirty="0">
                <a:effectLst/>
              </a:rPr>
              <a:t>Нэгтгэн хэлэхэд</a:t>
            </a:r>
            <a:r>
              <a:rPr lang="mn-MN" dirty="0">
                <a:effectLst/>
              </a:rPr>
              <a:t>, гадаад орчныг тасралтгүй хянаж, стратегийн зорилтоо нөхцөл байдалд тохируулан шинэчилж байх нь байгууллагын өрсөлдөх давуу талыг хадгалах, тогтвортой өсөлтийг хангах үндсэн нөхцөл болж байна. Бизнес шинжилгээний оролцоогүйгээр боловсруулсан стратеги нь бодит хэрэгцээг хангахгүй байх, улмаар хөрөнгө оруулалтын үр ашгийг бууруулах эрсдэлтэй</a:t>
            </a:r>
          </a:p>
          <a:p>
            <a:endParaRPr lang="mn-MN" sz="1200" b="0" i="0" kern="1200" dirty="0">
              <a:solidFill>
                <a:schemeClr val="tx1"/>
              </a:solidFill>
              <a:effectLst/>
              <a:latin typeface="+mn-lt"/>
              <a:ea typeface="+mn-ea"/>
              <a:cs typeface="+mn-cs"/>
            </a:endParaRPr>
          </a:p>
          <a:p>
            <a:br>
              <a:rPr lang="mn-MN" dirty="0"/>
            </a:br>
            <a:endParaRPr lang="en-US" dirty="0"/>
          </a:p>
        </p:txBody>
      </p:sp>
      <p:sp>
        <p:nvSpPr>
          <p:cNvPr id="4" name="Slide Number Placeholder 3"/>
          <p:cNvSpPr>
            <a:spLocks noGrp="1"/>
          </p:cNvSpPr>
          <p:nvPr>
            <p:ph type="sldNum" sz="quarter" idx="5"/>
          </p:nvPr>
        </p:nvSpPr>
        <p:spPr/>
        <p:txBody>
          <a:bodyPr/>
          <a:lstStyle/>
          <a:p>
            <a:fld id="{57F45778-65E1-4A1B-B40A-CB386A9BF102}" type="slidenum">
              <a:rPr lang="en-US" smtClean="0"/>
              <a:t>32</a:t>
            </a:fld>
            <a:endParaRPr lang="en-US"/>
          </a:p>
        </p:txBody>
      </p:sp>
    </p:spTree>
    <p:extLst>
      <p:ext uri="{BB962C8B-B14F-4D97-AF65-F5344CB8AC3E}">
        <p14:creationId xmlns:p14="http://schemas.microsoft.com/office/powerpoint/2010/main" val="4518721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15"/>
        <p:cNvGrpSpPr/>
        <p:nvPr/>
      </p:nvGrpSpPr>
      <p:grpSpPr>
        <a:xfrm>
          <a:off x="0" y="0"/>
          <a:ext cx="0" cy="0"/>
          <a:chOff x="0" y="0"/>
          <a:chExt cx="0" cy="0"/>
        </a:xfrm>
      </p:grpSpPr>
      <p:sp>
        <p:nvSpPr>
          <p:cNvPr id="17" name="Google Shape;17;p2"/>
          <p:cNvSpPr txBox="1">
            <a:spLocks noGrp="1"/>
          </p:cNvSpPr>
          <p:nvPr>
            <p:ph type="body" idx="1"/>
          </p:nvPr>
        </p:nvSpPr>
        <p:spPr>
          <a:xfrm>
            <a:off x="838199" y="1216908"/>
            <a:ext cx="10870245" cy="4960055"/>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mj-lt"/>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pPr lvl="0"/>
            <a:r>
              <a:rPr lang="en-US"/>
              <a:t>Click to edit Master text styles</a:t>
            </a:r>
          </a:p>
        </p:txBody>
      </p:sp>
      <p:sp>
        <p:nvSpPr>
          <p:cNvPr id="18" name="Google Shape;18;p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fld id="{B70AAF50-B323-4F07-8853-C955B850C659}" type="datetime1">
              <a:rPr lang="en-US" smtClean="0"/>
              <a:t>4/4/2026</a:t>
            </a:fld>
            <a:endParaRPr lang="en-US"/>
          </a:p>
        </p:txBody>
      </p:sp>
      <p:sp>
        <p:nvSpPr>
          <p:cNvPr id="19" name="Google Shape;19;p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Business analysis and process management</a:t>
            </a:r>
            <a:endParaRPr lang="en-US" dirty="0"/>
          </a:p>
        </p:txBody>
      </p:sp>
      <p:sp>
        <p:nvSpPr>
          <p:cNvPr id="20" name="Google Shape;20;p2"/>
          <p:cNvSpPr txBox="1">
            <a:spLocks noGrp="1"/>
          </p:cNvSpPr>
          <p:nvPr>
            <p:ph type="sldNum" idx="12"/>
          </p:nvPr>
        </p:nvSpPr>
        <p:spPr>
          <a:xfrm>
            <a:off x="8610600" y="6356350"/>
            <a:ext cx="3097844"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fld id="{611322DE-3F9E-4261-BC4C-C8DBA52F4786}" type="slidenum">
              <a:rPr lang="en-US" smtClean="0"/>
              <a:t>‹#›</a:t>
            </a:fld>
            <a:endParaRPr lang="en-US"/>
          </a:p>
        </p:txBody>
      </p:sp>
      <p:sp>
        <p:nvSpPr>
          <p:cNvPr id="2" name="Google Shape;105;p15">
            <a:extLst>
              <a:ext uri="{FF2B5EF4-FFF2-40B4-BE49-F238E27FC236}">
                <a16:creationId xmlns:a16="http://schemas.microsoft.com/office/drawing/2014/main" id="{0F7C3998-0E25-0598-4A91-2C52EF38F77B}"/>
              </a:ext>
            </a:extLst>
          </p:cNvPr>
          <p:cNvSpPr/>
          <p:nvPr/>
        </p:nvSpPr>
        <p:spPr>
          <a:xfrm>
            <a:off x="0" y="-51139"/>
            <a:ext cx="12192000" cy="917414"/>
          </a:xfrm>
          <a:prstGeom prst="rect">
            <a:avLst/>
          </a:prstGeom>
          <a:solidFill>
            <a:srgbClr val="0132A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6" name="Google Shape;16;p2"/>
          <p:cNvSpPr txBox="1">
            <a:spLocks noGrp="1"/>
          </p:cNvSpPr>
          <p:nvPr>
            <p:ph type="title"/>
          </p:nvPr>
        </p:nvSpPr>
        <p:spPr>
          <a:xfrm>
            <a:off x="838199" y="185738"/>
            <a:ext cx="10870246" cy="414120"/>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dk1"/>
              </a:buClr>
              <a:buSzPts val="1800"/>
              <a:buNone/>
              <a:defRPr sz="3600" b="1">
                <a:solidFill>
                  <a:schemeClr val="bg1"/>
                </a:solidFill>
                <a:latin typeface="+mj-lt"/>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dirty="0"/>
              <a:t>Click to edit Master title style</a:t>
            </a:r>
            <a:endParaRPr dirty="0"/>
          </a:p>
        </p:txBody>
      </p:sp>
    </p:spTree>
    <p:extLst>
      <p:ext uri="{BB962C8B-B14F-4D97-AF65-F5344CB8AC3E}">
        <p14:creationId xmlns:p14="http://schemas.microsoft.com/office/powerpoint/2010/main" val="27624594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28"/>
        <p:cNvGrpSpPr/>
        <p:nvPr/>
      </p:nvGrpSpPr>
      <p:grpSpPr>
        <a:xfrm>
          <a:off x="0" y="0"/>
          <a:ext cx="0" cy="0"/>
          <a:chOff x="0" y="0"/>
          <a:chExt cx="0" cy="0"/>
        </a:xfrm>
      </p:grpSpPr>
      <p:sp>
        <p:nvSpPr>
          <p:cNvPr id="30" name="Google Shape;30;p5"/>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r">
              <a:lnSpc>
                <a:spcPct val="90000"/>
              </a:lnSpc>
              <a:spcBef>
                <a:spcPts val="1000"/>
              </a:spcBef>
              <a:spcAft>
                <a:spcPts val="0"/>
              </a:spcAft>
              <a:buClr>
                <a:schemeClr val="dk1"/>
              </a:buClr>
              <a:buSzPts val="2400"/>
              <a:buNone/>
              <a:defRPr sz="2000">
                <a:latin typeface="Montserrat" panose="00000500000000000000" pitchFamily="2" charset="0"/>
              </a:defRPr>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r>
              <a:rPr lang="en-US"/>
              <a:t>Click to edit Master subtitle style</a:t>
            </a:r>
            <a:endParaRPr dirty="0"/>
          </a:p>
        </p:txBody>
      </p:sp>
      <p:sp>
        <p:nvSpPr>
          <p:cNvPr id="31" name="Google Shape;31;p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fld id="{49A365A0-FE5C-4615-B14F-8FC0332F7FA4}" type="datetime1">
              <a:rPr lang="en-US" smtClean="0"/>
              <a:t>4/4/2026</a:t>
            </a:fld>
            <a:endParaRPr lang="en-US"/>
          </a:p>
        </p:txBody>
      </p:sp>
      <p:sp>
        <p:nvSpPr>
          <p:cNvPr id="32" name="Google Shape;32;p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Business analysis and process management</a:t>
            </a:r>
            <a:endParaRPr lang="en-US" dirty="0"/>
          </a:p>
        </p:txBody>
      </p:sp>
      <p:sp>
        <p:nvSpPr>
          <p:cNvPr id="33" name="Google Shape;33;p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fld id="{611322DE-3F9E-4261-BC4C-C8DBA52F4786}" type="slidenum">
              <a:rPr lang="en-US" smtClean="0"/>
              <a:t>‹#›</a:t>
            </a:fld>
            <a:endParaRPr lang="en-US"/>
          </a:p>
        </p:txBody>
      </p:sp>
      <p:sp>
        <p:nvSpPr>
          <p:cNvPr id="3" name="Google Shape;92;p14">
            <a:extLst>
              <a:ext uri="{FF2B5EF4-FFF2-40B4-BE49-F238E27FC236}">
                <a16:creationId xmlns:a16="http://schemas.microsoft.com/office/drawing/2014/main" id="{1701E78D-1E89-7720-C160-8CCDA67E4251}"/>
              </a:ext>
            </a:extLst>
          </p:cNvPr>
          <p:cNvSpPr/>
          <p:nvPr/>
        </p:nvSpPr>
        <p:spPr>
          <a:xfrm>
            <a:off x="359228" y="413657"/>
            <a:ext cx="11473500" cy="6335400"/>
          </a:xfrm>
          <a:prstGeom prst="rect">
            <a:avLst/>
          </a:prstGeom>
          <a:noFill/>
          <a:ln w="12700" cap="flat" cmpd="sng">
            <a:solidFill>
              <a:srgbClr val="0132A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4" name="Google Shape;93;p14" descr="A picture containing chart&#10;&#10;Description automatically generated">
            <a:extLst>
              <a:ext uri="{FF2B5EF4-FFF2-40B4-BE49-F238E27FC236}">
                <a16:creationId xmlns:a16="http://schemas.microsoft.com/office/drawing/2014/main" id="{F143D8D6-5FAA-DA1F-5886-74F658BD7EB1}"/>
              </a:ext>
            </a:extLst>
          </p:cNvPr>
          <p:cNvPicPr preferRelativeResize="0"/>
          <p:nvPr/>
        </p:nvPicPr>
        <p:blipFill rotWithShape="1">
          <a:blip r:embed="rId2">
            <a:alphaModFix/>
          </a:blip>
          <a:srcRect/>
          <a:stretch/>
        </p:blipFill>
        <p:spPr>
          <a:xfrm>
            <a:off x="-259720" y="5106642"/>
            <a:ext cx="3008382" cy="1950724"/>
          </a:xfrm>
          <a:prstGeom prst="rect">
            <a:avLst/>
          </a:prstGeom>
          <a:noFill/>
          <a:ln>
            <a:noFill/>
          </a:ln>
        </p:spPr>
      </p:pic>
      <p:sp>
        <p:nvSpPr>
          <p:cNvPr id="5" name="Google Shape;94;p14">
            <a:extLst>
              <a:ext uri="{FF2B5EF4-FFF2-40B4-BE49-F238E27FC236}">
                <a16:creationId xmlns:a16="http://schemas.microsoft.com/office/drawing/2014/main" id="{6070D658-871E-6117-9690-E779B1C80DBB}"/>
              </a:ext>
            </a:extLst>
          </p:cNvPr>
          <p:cNvSpPr/>
          <p:nvPr/>
        </p:nvSpPr>
        <p:spPr>
          <a:xfrm>
            <a:off x="821531" y="2758283"/>
            <a:ext cx="11011238" cy="843754"/>
          </a:xfrm>
          <a:prstGeom prst="rect">
            <a:avLst/>
          </a:prstGeom>
          <a:solidFill>
            <a:srgbClr val="0132A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sp>
        <p:nvSpPr>
          <p:cNvPr id="29" name="Google Shape;29;p5"/>
          <p:cNvSpPr txBox="1">
            <a:spLocks noGrp="1"/>
          </p:cNvSpPr>
          <p:nvPr>
            <p:ph type="ctrTitle"/>
          </p:nvPr>
        </p:nvSpPr>
        <p:spPr>
          <a:xfrm>
            <a:off x="1524000" y="2758281"/>
            <a:ext cx="9144000" cy="816175"/>
          </a:xfrm>
          <a:prstGeom prst="rect">
            <a:avLst/>
          </a:prstGeom>
          <a:noFill/>
          <a:ln>
            <a:noFill/>
          </a:ln>
        </p:spPr>
        <p:txBody>
          <a:bodyPr spcFirstLastPara="1" wrap="square" lIns="91425" tIns="45700" rIns="91425" bIns="45700" anchor="ctr" anchorCtr="0">
            <a:noAutofit/>
          </a:bodyPr>
          <a:lstStyle>
            <a:lvl1pPr lvl="0" algn="ctr">
              <a:lnSpc>
                <a:spcPct val="90000"/>
              </a:lnSpc>
              <a:spcBef>
                <a:spcPts val="0"/>
              </a:spcBef>
              <a:spcAft>
                <a:spcPts val="0"/>
              </a:spcAft>
              <a:buClr>
                <a:schemeClr val="dk1"/>
              </a:buClr>
              <a:buSzPts val="6000"/>
              <a:buFont typeface="Calibri"/>
              <a:buNone/>
              <a:defRPr sz="3200" b="1">
                <a:solidFill>
                  <a:schemeClr val="bg1"/>
                </a:solidFill>
                <a:latin typeface="Montserrat" panose="00000500000000000000" pitchFamily="2" charset="0"/>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dirty="0"/>
          </a:p>
        </p:txBody>
      </p:sp>
    </p:spTree>
    <p:extLst>
      <p:ext uri="{BB962C8B-B14F-4D97-AF65-F5344CB8AC3E}">
        <p14:creationId xmlns:p14="http://schemas.microsoft.com/office/powerpoint/2010/main" val="16380459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p:cSld name="1_Section Header">
    <p:spTree>
      <p:nvGrpSpPr>
        <p:cNvPr id="1" name="Shape 34"/>
        <p:cNvGrpSpPr/>
        <p:nvPr/>
      </p:nvGrpSpPr>
      <p:grpSpPr>
        <a:xfrm>
          <a:off x="0" y="0"/>
          <a:ext cx="0" cy="0"/>
          <a:chOff x="0" y="0"/>
          <a:chExt cx="0" cy="0"/>
        </a:xfrm>
      </p:grpSpPr>
      <p:sp>
        <p:nvSpPr>
          <p:cNvPr id="35" name="Google Shape;35;p6"/>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a:p>
        </p:txBody>
      </p:sp>
      <p:sp>
        <p:nvSpPr>
          <p:cNvPr id="36" name="Google Shape;36;p6"/>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pPr lvl="0"/>
            <a:r>
              <a:rPr lang="en-US"/>
              <a:t>Click to edit Master text styles</a:t>
            </a:r>
          </a:p>
        </p:txBody>
      </p:sp>
      <p:sp>
        <p:nvSpPr>
          <p:cNvPr id="37" name="Google Shape;37;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fld id="{A3489EC7-6E70-4620-889B-40746738342E}" type="datetime1">
              <a:rPr lang="en-US" smtClean="0"/>
              <a:t>4/4/2026</a:t>
            </a:fld>
            <a:endParaRPr lang="en-US"/>
          </a:p>
        </p:txBody>
      </p:sp>
      <p:sp>
        <p:nvSpPr>
          <p:cNvPr id="38" name="Google Shape;38;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Business analysis and process management</a:t>
            </a:r>
          </a:p>
        </p:txBody>
      </p:sp>
      <p:sp>
        <p:nvSpPr>
          <p:cNvPr id="39" name="Google Shape;39;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fld id="{611322DE-3F9E-4261-BC4C-C8DBA52F4786}" type="slidenum">
              <a:rPr lang="en-US" smtClean="0"/>
              <a:t>‹#›</a:t>
            </a:fld>
            <a:endParaRPr lang="en-US"/>
          </a:p>
        </p:txBody>
      </p:sp>
    </p:spTree>
    <p:extLst>
      <p:ext uri="{BB962C8B-B14F-4D97-AF65-F5344CB8AC3E}">
        <p14:creationId xmlns:p14="http://schemas.microsoft.com/office/powerpoint/2010/main" val="35254201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56"/>
        <p:cNvGrpSpPr/>
        <p:nvPr/>
      </p:nvGrpSpPr>
      <p:grpSpPr>
        <a:xfrm>
          <a:off x="0" y="0"/>
          <a:ext cx="0" cy="0"/>
          <a:chOff x="0" y="0"/>
          <a:chExt cx="0" cy="0"/>
        </a:xfrm>
      </p:grpSpPr>
      <p:sp>
        <p:nvSpPr>
          <p:cNvPr id="57" name="Google Shape;57;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a:p>
        </p:txBody>
      </p:sp>
      <p:sp>
        <p:nvSpPr>
          <p:cNvPr id="58" name="Google Shape;58;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fld id="{6F7E1B8C-DF5D-461E-BAAB-D1BF637AB626}" type="datetime1">
              <a:rPr lang="en-US" smtClean="0"/>
              <a:t>4/4/2026</a:t>
            </a:fld>
            <a:endParaRPr lang="en-US"/>
          </a:p>
        </p:txBody>
      </p:sp>
      <p:sp>
        <p:nvSpPr>
          <p:cNvPr id="59" name="Google Shape;59;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Business analysis and process management</a:t>
            </a:r>
          </a:p>
        </p:txBody>
      </p:sp>
      <p:sp>
        <p:nvSpPr>
          <p:cNvPr id="60" name="Google Shape;60;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fld id="{611322DE-3F9E-4261-BC4C-C8DBA52F4786}" type="slidenum">
              <a:rPr lang="en-US" smtClean="0"/>
              <a:t>‹#›</a:t>
            </a:fld>
            <a:endParaRPr lang="en-US"/>
          </a:p>
        </p:txBody>
      </p:sp>
    </p:spTree>
    <p:extLst>
      <p:ext uri="{BB962C8B-B14F-4D97-AF65-F5344CB8AC3E}">
        <p14:creationId xmlns:p14="http://schemas.microsoft.com/office/powerpoint/2010/main" val="38176128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ntent with Caption" type="objTx">
  <p:cSld name="Content with Caption">
    <p:spTree>
      <p:nvGrpSpPr>
        <p:cNvPr id="1" name="Shape 61"/>
        <p:cNvGrpSpPr/>
        <p:nvPr/>
      </p:nvGrpSpPr>
      <p:grpSpPr>
        <a:xfrm>
          <a:off x="0" y="0"/>
          <a:ext cx="0" cy="0"/>
          <a:chOff x="0" y="0"/>
          <a:chExt cx="0" cy="0"/>
        </a:xfrm>
      </p:grpSpPr>
      <p:sp>
        <p:nvSpPr>
          <p:cNvPr id="62" name="Google Shape;62;p10"/>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a:p>
        </p:txBody>
      </p:sp>
      <p:sp>
        <p:nvSpPr>
          <p:cNvPr id="63" name="Google Shape;63;p10"/>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pPr lvl="0"/>
            <a:r>
              <a:rPr lang="en-US"/>
              <a:t>Click to edit Master text styles</a:t>
            </a:r>
          </a:p>
        </p:txBody>
      </p:sp>
      <p:sp>
        <p:nvSpPr>
          <p:cNvPr id="64" name="Google Shape;64;p10"/>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pPr lvl="0"/>
            <a:r>
              <a:rPr lang="en-US"/>
              <a:t>Click to edit Master text styles</a:t>
            </a:r>
          </a:p>
        </p:txBody>
      </p:sp>
      <p:sp>
        <p:nvSpPr>
          <p:cNvPr id="65" name="Google Shape;65;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fld id="{38595B24-5DEB-4E76-BC31-396BCEEF755F}" type="datetime1">
              <a:rPr lang="en-US" smtClean="0"/>
              <a:t>4/4/2026</a:t>
            </a:fld>
            <a:endParaRPr lang="en-US"/>
          </a:p>
        </p:txBody>
      </p:sp>
      <p:sp>
        <p:nvSpPr>
          <p:cNvPr id="66" name="Google Shape;66;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Business analysis and process management</a:t>
            </a:r>
          </a:p>
        </p:txBody>
      </p:sp>
      <p:sp>
        <p:nvSpPr>
          <p:cNvPr id="67" name="Google Shape;67;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fld id="{611322DE-3F9E-4261-BC4C-C8DBA52F4786}" type="slidenum">
              <a:rPr lang="en-US" smtClean="0"/>
              <a:t>‹#›</a:t>
            </a:fld>
            <a:endParaRPr lang="en-US"/>
          </a:p>
        </p:txBody>
      </p:sp>
    </p:spTree>
    <p:extLst>
      <p:ext uri="{BB962C8B-B14F-4D97-AF65-F5344CB8AC3E}">
        <p14:creationId xmlns:p14="http://schemas.microsoft.com/office/powerpoint/2010/main" val="6661522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Picture with Caption" type="picTx">
  <p:cSld name="Picture with Caption">
    <p:spTree>
      <p:nvGrpSpPr>
        <p:cNvPr id="1" name="Shape 68"/>
        <p:cNvGrpSpPr/>
        <p:nvPr/>
      </p:nvGrpSpPr>
      <p:grpSpPr>
        <a:xfrm>
          <a:off x="0" y="0"/>
          <a:ext cx="0" cy="0"/>
          <a:chOff x="0" y="0"/>
          <a:chExt cx="0" cy="0"/>
        </a:xfrm>
      </p:grpSpPr>
      <p:sp>
        <p:nvSpPr>
          <p:cNvPr id="69" name="Google Shape;69;p11"/>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a:p>
        </p:txBody>
      </p:sp>
      <p:sp>
        <p:nvSpPr>
          <p:cNvPr id="70" name="Google Shape;70;p11"/>
          <p:cNvSpPr>
            <a:spLocks noGrp="1"/>
          </p:cNvSpPr>
          <p:nvPr>
            <p:ph type="pic" idx="2"/>
          </p:nvPr>
        </p:nvSpPr>
        <p:spPr>
          <a:xfrm>
            <a:off x="5183188" y="987425"/>
            <a:ext cx="6172200" cy="4873625"/>
          </a:xfrm>
          <a:prstGeom prst="rect">
            <a:avLst/>
          </a:prstGeom>
          <a:noFill/>
          <a:ln>
            <a:noFill/>
          </a:ln>
        </p:spPr>
      </p:sp>
      <p:sp>
        <p:nvSpPr>
          <p:cNvPr id="71" name="Google Shape;71;p11"/>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pPr lvl="0"/>
            <a:r>
              <a:rPr lang="en-US"/>
              <a:t>Click to edit Master text styles</a:t>
            </a:r>
          </a:p>
        </p:txBody>
      </p:sp>
      <p:sp>
        <p:nvSpPr>
          <p:cNvPr id="72" name="Google Shape;72;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fld id="{53A74F75-49C5-44E7-8CE2-B1D72D1C4FFE}" type="datetime1">
              <a:rPr lang="en-US" smtClean="0"/>
              <a:t>4/4/2026</a:t>
            </a:fld>
            <a:endParaRPr lang="en-US"/>
          </a:p>
        </p:txBody>
      </p:sp>
      <p:sp>
        <p:nvSpPr>
          <p:cNvPr id="73" name="Google Shape;73;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Business analysis and process management</a:t>
            </a:r>
            <a:endParaRPr lang="en-US" dirty="0"/>
          </a:p>
        </p:txBody>
      </p:sp>
      <p:sp>
        <p:nvSpPr>
          <p:cNvPr id="74" name="Google Shape;74;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fld id="{611322DE-3F9E-4261-BC4C-C8DBA52F4786}" type="slidenum">
              <a:rPr lang="en-US" smtClean="0"/>
              <a:t>‹#›</a:t>
            </a:fld>
            <a:endParaRPr lang="en-US"/>
          </a:p>
        </p:txBody>
      </p:sp>
    </p:spTree>
    <p:extLst>
      <p:ext uri="{BB962C8B-B14F-4D97-AF65-F5344CB8AC3E}">
        <p14:creationId xmlns:p14="http://schemas.microsoft.com/office/powerpoint/2010/main" val="32812426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and Vertical Text" type="vertTx">
  <p:cSld name="Title and Vertical Text">
    <p:spTree>
      <p:nvGrpSpPr>
        <p:cNvPr id="1" name="Shape 75"/>
        <p:cNvGrpSpPr/>
        <p:nvPr/>
      </p:nvGrpSpPr>
      <p:grpSpPr>
        <a:xfrm>
          <a:off x="0" y="0"/>
          <a:ext cx="0" cy="0"/>
          <a:chOff x="0" y="0"/>
          <a:chExt cx="0" cy="0"/>
        </a:xfrm>
      </p:grpSpPr>
      <p:sp>
        <p:nvSpPr>
          <p:cNvPr id="76" name="Google Shape;76;p1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a:p>
        </p:txBody>
      </p:sp>
      <p:sp>
        <p:nvSpPr>
          <p:cNvPr id="77" name="Google Shape;77;p12"/>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pPr lvl="0"/>
            <a:r>
              <a:rPr lang="en-US"/>
              <a:t>Click to edit Master text styles</a:t>
            </a:r>
          </a:p>
        </p:txBody>
      </p:sp>
      <p:sp>
        <p:nvSpPr>
          <p:cNvPr id="78" name="Google Shape;78;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fld id="{88F30032-B430-42B6-8DD6-A5328FD3E394}" type="datetime1">
              <a:rPr lang="en-US" smtClean="0"/>
              <a:t>4/4/2026</a:t>
            </a:fld>
            <a:endParaRPr lang="en-US"/>
          </a:p>
        </p:txBody>
      </p:sp>
      <p:sp>
        <p:nvSpPr>
          <p:cNvPr id="79" name="Google Shape;79;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Business analysis and process management</a:t>
            </a:r>
          </a:p>
        </p:txBody>
      </p:sp>
      <p:sp>
        <p:nvSpPr>
          <p:cNvPr id="80" name="Google Shape;80;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fld id="{611322DE-3F9E-4261-BC4C-C8DBA52F4786}" type="slidenum">
              <a:rPr lang="en-US" smtClean="0"/>
              <a:t>‹#›</a:t>
            </a:fld>
            <a:endParaRPr lang="en-US"/>
          </a:p>
        </p:txBody>
      </p:sp>
    </p:spTree>
    <p:extLst>
      <p:ext uri="{BB962C8B-B14F-4D97-AF65-F5344CB8AC3E}">
        <p14:creationId xmlns:p14="http://schemas.microsoft.com/office/powerpoint/2010/main" val="12789345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 Title and Text">
    <p:spTree>
      <p:nvGrpSpPr>
        <p:cNvPr id="1" name="Shape 81"/>
        <p:cNvGrpSpPr/>
        <p:nvPr/>
      </p:nvGrpSpPr>
      <p:grpSpPr>
        <a:xfrm>
          <a:off x="0" y="0"/>
          <a:ext cx="0" cy="0"/>
          <a:chOff x="0" y="0"/>
          <a:chExt cx="0" cy="0"/>
        </a:xfrm>
      </p:grpSpPr>
      <p:sp>
        <p:nvSpPr>
          <p:cNvPr id="82" name="Google Shape;82;p13"/>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a:p>
        </p:txBody>
      </p:sp>
      <p:sp>
        <p:nvSpPr>
          <p:cNvPr id="83" name="Google Shape;83;p13"/>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pPr lvl="0"/>
            <a:r>
              <a:rPr lang="en-US"/>
              <a:t>Click to edit Master text styles</a:t>
            </a:r>
          </a:p>
        </p:txBody>
      </p:sp>
      <p:sp>
        <p:nvSpPr>
          <p:cNvPr id="84" name="Google Shape;84;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fld id="{5078DF45-9CAA-4534-A1A0-A8C4D23E407B}" type="datetime1">
              <a:rPr lang="en-US" smtClean="0"/>
              <a:t>4/4/2026</a:t>
            </a:fld>
            <a:endParaRPr lang="en-US"/>
          </a:p>
        </p:txBody>
      </p:sp>
      <p:sp>
        <p:nvSpPr>
          <p:cNvPr id="85" name="Google Shape;85;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Business analysis and process management</a:t>
            </a:r>
          </a:p>
        </p:txBody>
      </p:sp>
      <p:sp>
        <p:nvSpPr>
          <p:cNvPr id="86" name="Google Shape;86;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fld id="{611322DE-3F9E-4261-BC4C-C8DBA52F4786}" type="slidenum">
              <a:rPr lang="en-US" smtClean="0"/>
              <a:t>‹#›</a:t>
            </a:fld>
            <a:endParaRPr lang="en-US"/>
          </a:p>
        </p:txBody>
      </p:sp>
    </p:spTree>
    <p:extLst>
      <p:ext uri="{BB962C8B-B14F-4D97-AF65-F5344CB8AC3E}">
        <p14:creationId xmlns:p14="http://schemas.microsoft.com/office/powerpoint/2010/main" val="2016772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1" name="Google Shape;11;p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dirty="0"/>
          </a:p>
        </p:txBody>
      </p:sp>
      <p:sp>
        <p:nvSpPr>
          <p:cNvPr id="12" name="Google Shape;12;p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mj-lt"/>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fld id="{C307C8F4-849E-4CB3-889E-2AA418A85C92}" type="datetime1">
              <a:rPr lang="en-US" smtClean="0"/>
              <a:t>4/4/2026</a:t>
            </a:fld>
            <a:endParaRPr lang="en-US"/>
          </a:p>
        </p:txBody>
      </p:sp>
      <p:sp>
        <p:nvSpPr>
          <p:cNvPr id="13" name="Google Shape;13;p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mj-lt"/>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r>
              <a:rPr lang="en-US"/>
              <a:t>Business analysis and process management</a:t>
            </a:r>
            <a:endParaRPr lang="en-US" dirty="0"/>
          </a:p>
        </p:txBody>
      </p:sp>
      <p:sp>
        <p:nvSpPr>
          <p:cNvPr id="14" name="Google Shape;14;p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mj-lt"/>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fld id="{611322DE-3F9E-4261-BC4C-C8DBA52F4786}" type="slidenum">
              <a:rPr lang="en-US" smtClean="0"/>
              <a:t>‹#›</a:t>
            </a:fld>
            <a:endParaRPr lang="en-US"/>
          </a:p>
        </p:txBody>
      </p:sp>
      <p:sp>
        <p:nvSpPr>
          <p:cNvPr id="10" name="Google Shape;10;p1"/>
          <p:cNvSpPr txBox="1">
            <a:spLocks noGrp="1"/>
          </p:cNvSpPr>
          <p:nvPr>
            <p:ph type="title"/>
          </p:nvPr>
        </p:nvSpPr>
        <p:spPr>
          <a:xfrm>
            <a:off x="838200" y="83142"/>
            <a:ext cx="10954173" cy="1102192"/>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r>
              <a:rPr lang="en-US" dirty="0" err="1"/>
              <a:t>dvd</a:t>
            </a:r>
            <a:endParaRPr dirty="0"/>
          </a:p>
        </p:txBody>
      </p:sp>
    </p:spTree>
    <p:extLst>
      <p:ext uri="{BB962C8B-B14F-4D97-AF65-F5344CB8AC3E}">
        <p14:creationId xmlns:p14="http://schemas.microsoft.com/office/powerpoint/2010/main" val="4257017221"/>
      </p:ext>
    </p:extLst>
  </p:cSld>
  <p:clrMap bg1="lt1" tx1="dk1" bg2="dk2" tx2="lt2" accent1="accent1" accent2="accent2" accent3="accent3" accent4="accent4" accent5="accent5" accent6="accent6" hlink="hlink" folHlink="folHlink"/>
  <p:sldLayoutIdLst>
    <p:sldLayoutId id="2147483661" r:id="rId1"/>
    <p:sldLayoutId id="2147483664" r:id="rId2"/>
    <p:sldLayoutId id="2147483665" r:id="rId3"/>
    <p:sldLayoutId id="2147483668" r:id="rId4"/>
    <p:sldLayoutId id="2147483669" r:id="rId5"/>
    <p:sldLayoutId id="2147483670" r:id="rId6"/>
    <p:sldLayoutId id="2147483671" r:id="rId7"/>
    <p:sldLayoutId id="2147483672" r:id="rId8"/>
  </p:sldLayoutIdLst>
  <p:hf hdr="0"/>
  <p:txStyles>
    <p:title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400" b="0" i="0" u="none" strike="noStrike" cap="none">
          <a:solidFill>
            <a:schemeClr val="bg1"/>
          </a:solidFill>
          <a:latin typeface="+mj-lt"/>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mj-lt"/>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23.png"/></Relationships>
</file>

<file path=ppt/slides/_rels/slide3.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20.png"/></Relationships>
</file>

<file path=ppt/slides/_rels/slide2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61"/>
        <p:cNvGrpSpPr/>
        <p:nvPr/>
      </p:nvGrpSpPr>
      <p:grpSpPr>
        <a:xfrm>
          <a:off x="0" y="0"/>
          <a:ext cx="0" cy="0"/>
          <a:chOff x="0" y="0"/>
          <a:chExt cx="0" cy="0"/>
        </a:xfrm>
      </p:grpSpPr>
      <p:sp>
        <p:nvSpPr>
          <p:cNvPr id="63" name="Google Shape;63;p1"/>
          <p:cNvSpPr txBox="1">
            <a:spLocks noGrp="1"/>
          </p:cNvSpPr>
          <p:nvPr>
            <p:ph type="subTitle" idx="1"/>
          </p:nvPr>
        </p:nvSpPr>
        <p:spPr>
          <a:xfrm>
            <a:off x="2181226" y="3007094"/>
            <a:ext cx="8182205" cy="387798"/>
          </a:xfrm>
          <a:prstGeom prst="rect">
            <a:avLst/>
          </a:prstGeom>
          <a:noFill/>
          <a:ln>
            <a:noFill/>
          </a:ln>
        </p:spPr>
        <p:txBody>
          <a:bodyPr spcFirstLastPara="1" wrap="square" lIns="0" tIns="0" rIns="0" bIns="0" anchor="t" anchorCtr="0">
            <a:spAutoFit/>
          </a:bodyPr>
          <a:lstStyle/>
          <a:p>
            <a:pPr marL="0" indent="0" algn="ctr">
              <a:spcBef>
                <a:spcPts val="0"/>
              </a:spcBef>
              <a:buSzPts val="4000"/>
            </a:pPr>
            <a:r>
              <a:rPr lang="en-US" sz="2800" b="1" dirty="0">
                <a:solidFill>
                  <a:schemeClr val="bg1"/>
                </a:solidFill>
                <a:effectLst>
                  <a:outerShdw blurRad="38100" dist="38100" dir="2700000" algn="tl">
                    <a:srgbClr val="000000">
                      <a:alpha val="43137"/>
                    </a:srgbClr>
                  </a:outerShdw>
                </a:effectLst>
                <a:latin typeface="Arial"/>
                <a:ea typeface="Arial"/>
                <a:cs typeface="Arial"/>
                <a:sym typeface="Arial"/>
              </a:rPr>
              <a:t>Lecture 2: STRATEGIC ANALYSIS</a:t>
            </a:r>
            <a:endParaRPr sz="2800" b="1" dirty="0">
              <a:solidFill>
                <a:schemeClr val="bg1"/>
              </a:solidFill>
              <a:effectLst>
                <a:outerShdw blurRad="38100" dist="38100" dir="2700000" algn="tl">
                  <a:srgbClr val="000000">
                    <a:alpha val="43137"/>
                  </a:srgbClr>
                </a:outerShdw>
              </a:effectLst>
              <a:latin typeface="Arial"/>
              <a:ea typeface="Arial"/>
              <a:cs typeface="Arial"/>
              <a:sym typeface="Arial"/>
            </a:endParaRPr>
          </a:p>
        </p:txBody>
      </p:sp>
      <p:sp>
        <p:nvSpPr>
          <p:cNvPr id="62" name="Google Shape;62;p1"/>
          <p:cNvSpPr txBox="1">
            <a:spLocks noGrp="1"/>
          </p:cNvSpPr>
          <p:nvPr>
            <p:ph type="ctrTitle"/>
          </p:nvPr>
        </p:nvSpPr>
        <p:spPr>
          <a:xfrm>
            <a:off x="2109788" y="2161184"/>
            <a:ext cx="8253642" cy="261610"/>
          </a:xfrm>
          <a:prstGeom prst="rect">
            <a:avLst/>
          </a:prstGeom>
          <a:noFill/>
          <a:ln>
            <a:noFill/>
          </a:ln>
        </p:spPr>
        <p:txBody>
          <a:bodyPr spcFirstLastPara="1" wrap="square" lIns="0" tIns="0" rIns="0" bIns="0" anchor="ctr" anchorCtr="0">
            <a:spAutoFit/>
          </a:bodyPr>
          <a:lstStyle/>
          <a:p>
            <a:pPr>
              <a:lnSpc>
                <a:spcPct val="85000"/>
              </a:lnSpc>
              <a:buSzPts val="2400"/>
            </a:pPr>
            <a:r>
              <a:rPr lang="en-US" sz="2000" b="0" dirty="0">
                <a:solidFill>
                  <a:schemeClr val="dk1"/>
                </a:solidFill>
                <a:latin typeface="Arial"/>
                <a:ea typeface="Arial"/>
                <a:cs typeface="Arial"/>
                <a:sym typeface="Arial"/>
              </a:rPr>
              <a:t>Course: Business analysis and process management</a:t>
            </a:r>
            <a:endParaRPr sz="2000" b="0" dirty="0">
              <a:solidFill>
                <a:schemeClr val="dk1"/>
              </a:solidFill>
              <a:latin typeface="Arial"/>
              <a:ea typeface="Arial"/>
              <a:cs typeface="Arial"/>
              <a:sym typeface="Arial"/>
            </a:endParaRPr>
          </a:p>
        </p:txBody>
      </p:sp>
      <p:sp>
        <p:nvSpPr>
          <p:cNvPr id="3" name="Slide Number Placeholder 2">
            <a:extLst>
              <a:ext uri="{FF2B5EF4-FFF2-40B4-BE49-F238E27FC236}">
                <a16:creationId xmlns:a16="http://schemas.microsoft.com/office/drawing/2014/main" id="{3C91AC29-C12D-E10E-1F93-50EDEC129F88}"/>
              </a:ext>
            </a:extLst>
          </p:cNvPr>
          <p:cNvSpPr>
            <a:spLocks noGrp="1"/>
          </p:cNvSpPr>
          <p:nvPr>
            <p:ph type="sldNum" idx="12"/>
          </p:nvPr>
        </p:nvSpPr>
        <p:spPr/>
        <p:txBody>
          <a:bodyPr/>
          <a:lstStyle/>
          <a:p>
            <a:fld id="{00000000-1234-1234-1234-123412341234}" type="slidenum">
              <a:rPr lang="en" smtClean="0"/>
              <a:pPr/>
              <a:t>1</a:t>
            </a:fld>
            <a:endParaRPr lang="en"/>
          </a:p>
        </p:txBody>
      </p:sp>
      <p:sp>
        <p:nvSpPr>
          <p:cNvPr id="4" name="Footer Placeholder 3">
            <a:extLst>
              <a:ext uri="{FF2B5EF4-FFF2-40B4-BE49-F238E27FC236}">
                <a16:creationId xmlns:a16="http://schemas.microsoft.com/office/drawing/2014/main" id="{5DACD60B-6C5D-B782-7229-97E83DB7CB07}"/>
              </a:ext>
            </a:extLst>
          </p:cNvPr>
          <p:cNvSpPr>
            <a:spLocks noGrp="1"/>
          </p:cNvSpPr>
          <p:nvPr>
            <p:ph type="ftr" idx="11"/>
          </p:nvPr>
        </p:nvSpPr>
        <p:spPr/>
        <p:txBody>
          <a:bodyPr/>
          <a:lstStyle/>
          <a:p>
            <a:r>
              <a:rPr lang="en-US" dirty="0"/>
              <a:t>Business analysis and process management</a:t>
            </a:r>
          </a:p>
        </p:txBody>
      </p:sp>
      <p:sp>
        <p:nvSpPr>
          <p:cNvPr id="5" name="Google Shape;62;p1">
            <a:extLst>
              <a:ext uri="{FF2B5EF4-FFF2-40B4-BE49-F238E27FC236}">
                <a16:creationId xmlns:a16="http://schemas.microsoft.com/office/drawing/2014/main" id="{777E50AB-3B9C-8029-CBA3-777D7F9D4027}"/>
              </a:ext>
            </a:extLst>
          </p:cNvPr>
          <p:cNvSpPr txBox="1">
            <a:spLocks/>
          </p:cNvSpPr>
          <p:nvPr/>
        </p:nvSpPr>
        <p:spPr>
          <a:xfrm>
            <a:off x="2109788" y="3790872"/>
            <a:ext cx="8253642" cy="209288"/>
          </a:xfrm>
          <a:prstGeom prst="rect">
            <a:avLst/>
          </a:prstGeom>
          <a:noFill/>
          <a:ln>
            <a:noFill/>
          </a:ln>
        </p:spPr>
        <p:txBody>
          <a:bodyPr spcFirstLastPara="1" wrap="square" lIns="0" tIns="0" rIns="0" bIns="0" anchor="ctr" anchorCtr="0">
            <a:spAutoFit/>
          </a:bodyPr>
          <a:lstStyle>
            <a:defPPr marR="0" lvl="0" algn="l" rtl="0">
              <a:lnSpc>
                <a:spcPct val="100000"/>
              </a:lnSpc>
              <a:spcBef>
                <a:spcPts val="0"/>
              </a:spcBef>
              <a:spcAft>
                <a:spcPts val="0"/>
              </a:spcAft>
            </a:defPPr>
            <a:lvl1pPr marR="0" lvl="0" algn="ctr" rtl="0" eaLnBrk="1" hangingPunct="1">
              <a:lnSpc>
                <a:spcPct val="90000"/>
              </a:lnSpc>
              <a:spcBef>
                <a:spcPts val="0"/>
              </a:spcBef>
              <a:spcAft>
                <a:spcPts val="0"/>
              </a:spcAft>
              <a:buClr>
                <a:schemeClr val="dk1"/>
              </a:buClr>
              <a:buSzPts val="6000"/>
              <a:buFont typeface="Calibri"/>
              <a:buNone/>
              <a:defRPr sz="2400" b="1" i="0" u="none" strike="noStrike" cap="none">
                <a:solidFill>
                  <a:schemeClr val="bg1"/>
                </a:solidFill>
                <a:latin typeface="Montserrat" panose="00000500000000000000" pitchFamily="2" charset="0"/>
                <a:ea typeface="Calibri"/>
                <a:cs typeface="Calibri"/>
                <a:sym typeface="Calibri"/>
              </a:defRPr>
            </a:lvl1pPr>
            <a:lvl2pPr marR="0" lvl="1"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nSpc>
                <a:spcPct val="85000"/>
              </a:lnSpc>
              <a:buSzPts val="2400"/>
              <a:buFont typeface="Arial"/>
              <a:buNone/>
            </a:pPr>
            <a:r>
              <a:rPr lang="en-US" sz="1600" b="0" i="1" dirty="0">
                <a:solidFill>
                  <a:schemeClr val="dk1"/>
                </a:solidFill>
                <a:latin typeface="Arial"/>
                <a:ea typeface="Arial"/>
                <a:cs typeface="Arial"/>
                <a:sym typeface="Arial"/>
              </a:rPr>
              <a:t>Lecturer: SARANCHIMEG Nasanjargal</a:t>
            </a:r>
          </a:p>
        </p:txBody>
      </p:sp>
      <p:sp>
        <p:nvSpPr>
          <p:cNvPr id="2" name="Date Placeholder 1">
            <a:extLst>
              <a:ext uri="{FF2B5EF4-FFF2-40B4-BE49-F238E27FC236}">
                <a16:creationId xmlns:a16="http://schemas.microsoft.com/office/drawing/2014/main" id="{69BD77A5-8390-F4F2-61DC-EC48C1D9468A}"/>
              </a:ext>
            </a:extLst>
          </p:cNvPr>
          <p:cNvSpPr>
            <a:spLocks noGrp="1"/>
          </p:cNvSpPr>
          <p:nvPr>
            <p:ph type="dt" idx="10"/>
          </p:nvPr>
        </p:nvSpPr>
        <p:spPr/>
        <p:txBody>
          <a:bodyPr/>
          <a:lstStyle/>
          <a:p>
            <a:fld id="{8518DA1A-89C0-448F-A506-0C495345BB88}" type="datetime1">
              <a:rPr lang="en-US" smtClean="0"/>
              <a:t>4/4/2026</a:t>
            </a:fld>
            <a:endParaRPr 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idx="1"/>
          </p:nvPr>
        </p:nvSpPr>
        <p:spPr>
          <a:xfrm>
            <a:off x="142875" y="1109272"/>
            <a:ext cx="11565569" cy="5067691"/>
          </a:xfrm>
        </p:spPr>
        <p:txBody>
          <a:bodyPr>
            <a:normAutofit/>
          </a:bodyPr>
          <a:lstStyle/>
          <a:p>
            <a:pPr marL="342900" lvl="0" eaLnBrk="0" fontAlgn="base" hangingPunct="0">
              <a:lnSpc>
                <a:spcPct val="100000"/>
              </a:lnSpc>
              <a:spcBef>
                <a:spcPct val="0"/>
              </a:spcBef>
              <a:spcAft>
                <a:spcPct val="0"/>
              </a:spcAft>
              <a:buClrTx/>
              <a:buSzTx/>
              <a:buFont typeface="Wingdings" panose="05000000000000000000" pitchFamily="2" charset="2"/>
              <a:buChar char="Ø"/>
            </a:pPr>
            <a:endParaRPr lang="mn-MN" altLang="en-US" sz="2000" dirty="0">
              <a:solidFill>
                <a:srgbClr val="303030"/>
              </a:solidFill>
              <a:latin typeface="+mn-lt"/>
            </a:endParaRPr>
          </a:p>
          <a:p>
            <a:pPr marL="342900" lvl="0" eaLnBrk="0" fontAlgn="base" hangingPunct="0">
              <a:lnSpc>
                <a:spcPct val="100000"/>
              </a:lnSpc>
              <a:spcBef>
                <a:spcPct val="0"/>
              </a:spcBef>
              <a:spcAft>
                <a:spcPct val="0"/>
              </a:spcAft>
              <a:buClrTx/>
              <a:buSzTx/>
              <a:buFont typeface="Wingdings" panose="05000000000000000000" pitchFamily="2" charset="2"/>
              <a:buChar char="Ø"/>
            </a:pPr>
            <a:r>
              <a:rPr lang="en-US" altLang="en-US" sz="2000" dirty="0">
                <a:solidFill>
                  <a:srgbClr val="303030"/>
                </a:solidFill>
                <a:latin typeface="+mn-lt"/>
              </a:rPr>
              <a:t> </a:t>
            </a:r>
            <a:r>
              <a:rPr lang="mn-MN" altLang="en-US" sz="2000" dirty="0">
                <a:solidFill>
                  <a:srgbClr val="303030"/>
                </a:solidFill>
                <a:latin typeface="+mn-lt"/>
              </a:rPr>
              <a:t>Стратеги буюу байгууллагын урт хугацааны чиглэл, хамрах хүрээ болон оролцогч талуудын хүлээлтэд гүйцэтгэх үүргийг тодорхойлж сурах.</a:t>
            </a:r>
          </a:p>
          <a:p>
            <a:pPr marL="342900" lvl="0" eaLnBrk="0" fontAlgn="base" hangingPunct="0">
              <a:lnSpc>
                <a:spcPct val="100000"/>
              </a:lnSpc>
              <a:spcBef>
                <a:spcPct val="0"/>
              </a:spcBef>
              <a:spcAft>
                <a:spcPct val="0"/>
              </a:spcAft>
              <a:buClrTx/>
              <a:buSzTx/>
              <a:buFont typeface="Wingdings" panose="05000000000000000000" pitchFamily="2" charset="2"/>
              <a:buChar char="Ø"/>
            </a:pPr>
            <a:r>
              <a:rPr lang="en-US" altLang="en-US" sz="2000" dirty="0">
                <a:solidFill>
                  <a:srgbClr val="303030"/>
                </a:solidFill>
                <a:latin typeface="+mn-lt"/>
              </a:rPr>
              <a:t> </a:t>
            </a:r>
            <a:r>
              <a:rPr lang="mn-MN" altLang="en-US" sz="2000" dirty="0">
                <a:solidFill>
                  <a:srgbClr val="303030"/>
                </a:solidFill>
                <a:latin typeface="+mn-lt"/>
              </a:rPr>
              <a:t>Байгууллагын үйл ажиллагаанд нөлөөлж буй дижитал эдийн засаг, нийгмийн өөрчлөлт болон бусад гадаад хүчин зүйлсийг үнэлэх.</a:t>
            </a:r>
          </a:p>
          <a:p>
            <a:pPr marL="342900" lvl="0" eaLnBrk="0" fontAlgn="base" hangingPunct="0">
              <a:lnSpc>
                <a:spcPct val="100000"/>
              </a:lnSpc>
              <a:spcBef>
                <a:spcPct val="0"/>
              </a:spcBef>
              <a:spcAft>
                <a:spcPct val="0"/>
              </a:spcAft>
              <a:buClrTx/>
              <a:buSzTx/>
              <a:buFont typeface="Wingdings" panose="05000000000000000000" pitchFamily="2" charset="2"/>
              <a:buChar char="Ø"/>
            </a:pPr>
            <a:r>
              <a:rPr lang="en-US" altLang="en-US" sz="2000" dirty="0">
                <a:solidFill>
                  <a:srgbClr val="303030"/>
                </a:solidFill>
                <a:latin typeface="+mn-lt"/>
              </a:rPr>
              <a:t> </a:t>
            </a:r>
            <a:r>
              <a:rPr lang="mn-MN" altLang="en-US" sz="2000" dirty="0">
                <a:solidFill>
                  <a:srgbClr val="303030"/>
                </a:solidFill>
                <a:latin typeface="+mn-lt"/>
              </a:rPr>
              <a:t>Стратеги нь рациональ төлөвлөлт, улс төрийн нөлөөлөл эсвэл дотоод инновацийн үр дүнд хэрхэн бүрэлдэн тогтдогийг ойлгох.</a:t>
            </a:r>
          </a:p>
          <a:p>
            <a:pPr marL="342900" lvl="0" eaLnBrk="0" fontAlgn="base" hangingPunct="0">
              <a:lnSpc>
                <a:spcPct val="100000"/>
              </a:lnSpc>
              <a:spcBef>
                <a:spcPct val="0"/>
              </a:spcBef>
              <a:spcAft>
                <a:spcPct val="0"/>
              </a:spcAft>
              <a:buClrTx/>
              <a:buSzTx/>
              <a:buFont typeface="Wingdings" panose="05000000000000000000" pitchFamily="2" charset="2"/>
              <a:buChar char="Ø"/>
            </a:pPr>
            <a:r>
              <a:rPr lang="mn-MN" altLang="en-US" sz="2000" dirty="0">
                <a:solidFill>
                  <a:srgbClr val="303030"/>
                </a:solidFill>
                <a:latin typeface="+mn-lt"/>
              </a:rPr>
              <a:t>Гадаад орчны шинжилгээ хийх техникүүдийг эзэмших:</a:t>
            </a:r>
          </a:p>
          <a:p>
            <a:pPr marL="800100" lvl="1" eaLnBrk="0" fontAlgn="base" hangingPunct="0">
              <a:lnSpc>
                <a:spcPct val="100000"/>
              </a:lnSpc>
              <a:spcBef>
                <a:spcPct val="0"/>
              </a:spcBef>
              <a:spcAft>
                <a:spcPct val="0"/>
              </a:spcAft>
              <a:buClrTx/>
              <a:buSzTx/>
              <a:buFont typeface="Wingdings" panose="05000000000000000000" pitchFamily="2" charset="2"/>
              <a:buChar char="Ø"/>
            </a:pPr>
            <a:r>
              <a:rPr lang="en-US" altLang="en-US" sz="2000" dirty="0">
                <a:solidFill>
                  <a:srgbClr val="303030"/>
                </a:solidFill>
                <a:latin typeface="+mn-lt"/>
              </a:rPr>
              <a:t>PESTLE </a:t>
            </a:r>
            <a:r>
              <a:rPr lang="mn-MN" altLang="en-US" sz="2000" dirty="0">
                <a:solidFill>
                  <a:srgbClr val="303030"/>
                </a:solidFill>
                <a:latin typeface="+mn-lt"/>
              </a:rPr>
              <a:t>шинжилгээг ашиглан улс төр, эдийн засаг, нийгэм, технологи, хууль эрх зүй, хүрээлэн буй орчны нөлөөллийг илрүүлэх.</a:t>
            </a:r>
          </a:p>
          <a:p>
            <a:pPr marL="800100" lvl="1" eaLnBrk="0" fontAlgn="base" hangingPunct="0">
              <a:lnSpc>
                <a:spcPct val="100000"/>
              </a:lnSpc>
              <a:spcBef>
                <a:spcPct val="0"/>
              </a:spcBef>
              <a:spcAft>
                <a:spcPct val="0"/>
              </a:spcAft>
              <a:buClrTx/>
              <a:buSzTx/>
              <a:buFont typeface="Wingdings" panose="05000000000000000000" pitchFamily="2" charset="2"/>
              <a:buChar char="Ø"/>
            </a:pPr>
            <a:r>
              <a:rPr lang="mn-MN" altLang="en-US" sz="2000" dirty="0">
                <a:solidFill>
                  <a:srgbClr val="303030"/>
                </a:solidFill>
                <a:latin typeface="+mn-lt"/>
              </a:rPr>
              <a:t>Портерийн таван хүчний загвараар тухайн салбарын өрсөлдөөний эрч хүч, ашигт ажиллагааг үнэлэх</a:t>
            </a:r>
          </a:p>
          <a:p>
            <a:pPr marL="342900" lvl="0" eaLnBrk="0" fontAlgn="base" hangingPunct="0">
              <a:lnSpc>
                <a:spcPct val="100000"/>
              </a:lnSpc>
              <a:spcBef>
                <a:spcPct val="0"/>
              </a:spcBef>
              <a:spcAft>
                <a:spcPct val="0"/>
              </a:spcAft>
              <a:buClrTx/>
              <a:buSzTx/>
              <a:buFont typeface="Wingdings" panose="05000000000000000000" pitchFamily="2" charset="2"/>
              <a:buChar char="Ø"/>
            </a:pPr>
            <a:endParaRPr lang="mn-MN" altLang="en-US" sz="2000" dirty="0">
              <a:solidFill>
                <a:srgbClr val="303030"/>
              </a:solidFill>
              <a:latin typeface="+mn-lt"/>
            </a:endParaRPr>
          </a:p>
        </p:txBody>
      </p:sp>
      <p:sp>
        <p:nvSpPr>
          <p:cNvPr id="4" name="Date Placeholder 3"/>
          <p:cNvSpPr>
            <a:spLocks noGrp="1"/>
          </p:cNvSpPr>
          <p:nvPr>
            <p:ph type="dt" idx="10"/>
          </p:nvPr>
        </p:nvSpPr>
        <p:spPr/>
        <p:txBody>
          <a:bodyPr/>
          <a:lstStyle/>
          <a:p>
            <a:fld id="{DB0F098F-8A11-4B9F-9D5B-288A992D7819}" type="datetime1">
              <a:rPr lang="en-US" smtClean="0"/>
              <a:t>4/4/2026</a:t>
            </a:fld>
            <a:endParaRPr lang="en-US" dirty="0"/>
          </a:p>
        </p:txBody>
      </p:sp>
      <p:sp>
        <p:nvSpPr>
          <p:cNvPr id="5" name="Footer Placeholder 4"/>
          <p:cNvSpPr>
            <a:spLocks noGrp="1"/>
          </p:cNvSpPr>
          <p:nvPr>
            <p:ph type="ftr" idx="11"/>
          </p:nvPr>
        </p:nvSpPr>
        <p:spPr/>
        <p:txBody>
          <a:bodyPr/>
          <a:lstStyle/>
          <a:p>
            <a:r>
              <a:rPr lang="en-US"/>
              <a:t>Business analysis and process management</a:t>
            </a:r>
          </a:p>
        </p:txBody>
      </p:sp>
      <p:sp>
        <p:nvSpPr>
          <p:cNvPr id="2" name="Title 1"/>
          <p:cNvSpPr>
            <a:spLocks noGrp="1"/>
          </p:cNvSpPr>
          <p:nvPr>
            <p:ph type="title"/>
          </p:nvPr>
        </p:nvSpPr>
        <p:spPr>
          <a:xfrm>
            <a:off x="142875" y="185738"/>
            <a:ext cx="11565569" cy="414120"/>
          </a:xfrm>
        </p:spPr>
        <p:txBody>
          <a:bodyPr/>
          <a:lstStyle/>
          <a:p>
            <a:r>
              <a:rPr lang="mn-MN" dirty="0"/>
              <a:t>Сэдвийн зорилго</a:t>
            </a:r>
            <a:endParaRPr lang="en-US" dirty="0"/>
          </a:p>
        </p:txBody>
      </p:sp>
      <mc:AlternateContent xmlns:mc="http://schemas.openxmlformats.org/markup-compatibility/2006" xmlns:p14="http://schemas.microsoft.com/office/powerpoint/2010/main">
        <mc:Choice Requires="p14">
          <p:contentPart p14:bwMode="auto" r:id="rId3">
            <p14:nvContentPartPr>
              <p14:cNvPr id="7" name="Ink 6">
                <a:extLst>
                  <a:ext uri="{FF2B5EF4-FFF2-40B4-BE49-F238E27FC236}">
                    <a16:creationId xmlns:a16="http://schemas.microsoft.com/office/drawing/2014/main" id="{90AAE476-01B1-3778-F551-EB233EB87953}"/>
                  </a:ext>
                </a:extLst>
              </p14:cNvPr>
              <p14:cNvContentPartPr/>
              <p14:nvPr/>
            </p14:nvContentPartPr>
            <p14:xfrm>
              <a:off x="8058836" y="5467691"/>
              <a:ext cx="73080" cy="65160"/>
            </p14:xfrm>
          </p:contentPart>
        </mc:Choice>
        <mc:Fallback xmlns="">
          <p:pic>
            <p:nvPicPr>
              <p:cNvPr id="7" name="Ink 6">
                <a:extLst>
                  <a:ext uri="{FF2B5EF4-FFF2-40B4-BE49-F238E27FC236}">
                    <a16:creationId xmlns:a16="http://schemas.microsoft.com/office/drawing/2014/main" id="{90AAE476-01B1-3778-F551-EB233EB87953}"/>
                  </a:ext>
                </a:extLst>
              </p:cNvPr>
              <p:cNvPicPr/>
              <p:nvPr/>
            </p:nvPicPr>
            <p:blipFill>
              <a:blip r:embed="rId4"/>
              <a:stretch>
                <a:fillRect/>
              </a:stretch>
            </p:blipFill>
            <p:spPr>
              <a:xfrm>
                <a:off x="8049836" y="5458691"/>
                <a:ext cx="90720" cy="82800"/>
              </a:xfrm>
              <a:prstGeom prst="rect">
                <a:avLst/>
              </a:prstGeom>
            </p:spPr>
          </p:pic>
        </mc:Fallback>
      </mc:AlternateContent>
      <p:sp>
        <p:nvSpPr>
          <p:cNvPr id="9" name="Slide Number Placeholder 8">
            <a:extLst>
              <a:ext uri="{FF2B5EF4-FFF2-40B4-BE49-F238E27FC236}">
                <a16:creationId xmlns:a16="http://schemas.microsoft.com/office/drawing/2014/main" id="{761531BE-40D7-1EF1-AA66-AE0A52ADC42D}"/>
              </a:ext>
            </a:extLst>
          </p:cNvPr>
          <p:cNvSpPr>
            <a:spLocks noGrp="1"/>
          </p:cNvSpPr>
          <p:nvPr>
            <p:ph type="sldNum" idx="12"/>
          </p:nvPr>
        </p:nvSpPr>
        <p:spPr/>
        <p:txBody>
          <a:bodyPr/>
          <a:lstStyle/>
          <a:p>
            <a:fld id="{611322DE-3F9E-4261-BC4C-C8DBA52F4786}" type="slidenum">
              <a:rPr lang="en-US" smtClean="0"/>
              <a:t>2</a:t>
            </a:fld>
            <a:endParaRPr lang="en-US"/>
          </a:p>
        </p:txBody>
      </p:sp>
    </p:spTree>
    <p:extLst>
      <p:ext uri="{BB962C8B-B14F-4D97-AF65-F5344CB8AC3E}">
        <p14:creationId xmlns:p14="http://schemas.microsoft.com/office/powerpoint/2010/main" val="29860793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D912A8EA-E8C5-A65A-AF6F-88F15627C5E8}"/>
              </a:ext>
            </a:extLst>
          </p:cNvPr>
          <p:cNvSpPr>
            <a:spLocks noGrp="1"/>
          </p:cNvSpPr>
          <p:nvPr>
            <p:ph idx="1"/>
          </p:nvPr>
        </p:nvSpPr>
        <p:spPr>
          <a:xfrm>
            <a:off x="2152650" y="3351214"/>
            <a:ext cx="7886700" cy="2579687"/>
          </a:xfrm>
        </p:spPr>
        <p:txBody>
          <a:bodyPr/>
          <a:lstStyle/>
          <a:p>
            <a:pPr marL="0" indent="0" algn="ctr">
              <a:buNone/>
              <a:defRPr/>
            </a:pPr>
            <a:r>
              <a:rPr lang="mn-MN" b="1" dirty="0"/>
              <a:t>Техникийн хувьд</a:t>
            </a:r>
            <a:r>
              <a:rPr lang="mn-MN" dirty="0"/>
              <a:t> </a:t>
            </a:r>
          </a:p>
          <a:p>
            <a:pPr marL="0" indent="0" algn="just">
              <a:buNone/>
              <a:defRPr/>
            </a:pPr>
            <a:r>
              <a:rPr lang="mn-MN" sz="2400" dirty="0"/>
              <a:t>Гадаад орчны нөөцүүдийг боловсруулан гарцыг үйлдвэрлэж байдаг тогтвортой, албан ёсны нийгмийн бүтцийг </a:t>
            </a:r>
            <a:r>
              <a:rPr lang="mn-MN" sz="2400" b="1" dirty="0"/>
              <a:t>байгууллага</a:t>
            </a:r>
            <a:r>
              <a:rPr lang="mn-MN" sz="2400" dirty="0"/>
              <a:t> гэнэ.</a:t>
            </a:r>
            <a:endParaRPr lang="en-US" sz="2400" dirty="0"/>
          </a:p>
          <a:p>
            <a:pPr marL="1143000" lvl="2" indent="-457200" algn="just">
              <a:buFont typeface="+mj-lt"/>
              <a:buAutoNum type="arabicPeriod"/>
              <a:defRPr/>
            </a:pPr>
            <a:r>
              <a:rPr lang="mn-MN" sz="1600" dirty="0"/>
              <a:t>Капитал</a:t>
            </a:r>
          </a:p>
          <a:p>
            <a:pPr marL="1143000" lvl="2" indent="-457200" algn="just">
              <a:buFont typeface="+mj-lt"/>
              <a:buAutoNum type="arabicPeriod"/>
              <a:defRPr/>
            </a:pPr>
            <a:r>
              <a:rPr lang="mn-MN" sz="1600" dirty="0"/>
              <a:t>Хүний нөөц</a:t>
            </a:r>
          </a:p>
          <a:p>
            <a:pPr marL="1143000" lvl="2" indent="-457200" algn="just">
              <a:buFont typeface="+mj-lt"/>
              <a:buAutoNum type="arabicPeriod"/>
              <a:defRPr/>
            </a:pPr>
            <a:r>
              <a:rPr lang="mn-MN" sz="1600" dirty="0"/>
              <a:t>Зохион байгуулалт</a:t>
            </a:r>
          </a:p>
          <a:p>
            <a:pPr marL="1143000" lvl="2" indent="-457200" algn="just">
              <a:buFont typeface="+mj-lt"/>
              <a:buAutoNum type="arabicPeriod"/>
              <a:defRPr/>
            </a:pPr>
            <a:endParaRPr lang="mn-MN" dirty="0"/>
          </a:p>
          <a:p>
            <a:pPr indent="-457200" algn="just">
              <a:buFont typeface="+mj-lt"/>
              <a:buAutoNum type="arabicPeriod"/>
              <a:defRPr/>
            </a:pPr>
            <a:endParaRPr lang="en-US" sz="2400" dirty="0"/>
          </a:p>
        </p:txBody>
      </p:sp>
      <p:sp>
        <p:nvSpPr>
          <p:cNvPr id="14339" name="Title 2">
            <a:extLst>
              <a:ext uri="{FF2B5EF4-FFF2-40B4-BE49-F238E27FC236}">
                <a16:creationId xmlns:a16="http://schemas.microsoft.com/office/drawing/2014/main" id="{B2F99242-1316-1E94-0B21-87DEC07C84DC}"/>
              </a:ext>
            </a:extLst>
          </p:cNvPr>
          <p:cNvSpPr>
            <a:spLocks noGrp="1"/>
          </p:cNvSpPr>
          <p:nvPr>
            <p:ph type="title"/>
          </p:nvPr>
        </p:nvSpPr>
        <p:spPr/>
        <p:txBody>
          <a:bodyPr/>
          <a:lstStyle/>
          <a:p>
            <a:r>
              <a:rPr lang="mn-MN" altLang="en-US"/>
              <a:t>БАЙГУУЛЛАГА ГЭЖ ЮУ ВЭ?</a:t>
            </a:r>
            <a:endParaRPr lang="en-US" altLang="en-US"/>
          </a:p>
        </p:txBody>
      </p:sp>
      <p:sp>
        <p:nvSpPr>
          <p:cNvPr id="4" name="Date Placeholder 3">
            <a:extLst>
              <a:ext uri="{FF2B5EF4-FFF2-40B4-BE49-F238E27FC236}">
                <a16:creationId xmlns:a16="http://schemas.microsoft.com/office/drawing/2014/main" id="{913CBA51-5508-AC9B-151E-92CA69966B8E}"/>
              </a:ext>
            </a:extLst>
          </p:cNvPr>
          <p:cNvSpPr>
            <a:spLocks noGrp="1"/>
          </p:cNvSpPr>
          <p:nvPr>
            <p:ph type="dt" sz="quarter" idx="10"/>
          </p:nvPr>
        </p:nvSpPr>
        <p:spPr/>
        <p:txBody>
          <a:bodyPr/>
          <a:lstStyle/>
          <a:p>
            <a:pPr>
              <a:defRPr/>
            </a:pPr>
            <a:r>
              <a:rPr lang="en-US" dirty="0" err="1"/>
              <a:t>Менежментийн</a:t>
            </a:r>
            <a:r>
              <a:rPr lang="en-US" dirty="0"/>
              <a:t> </a:t>
            </a:r>
            <a:r>
              <a:rPr lang="en-US" dirty="0" err="1"/>
              <a:t>мэдээллийн</a:t>
            </a:r>
            <a:r>
              <a:rPr lang="en-US" dirty="0"/>
              <a:t> </a:t>
            </a:r>
            <a:r>
              <a:rPr lang="en-US" dirty="0" err="1"/>
              <a:t>систем</a:t>
            </a:r>
            <a:endParaRPr lang="en-US" dirty="0"/>
          </a:p>
        </p:txBody>
      </p:sp>
      <p:sp>
        <p:nvSpPr>
          <p:cNvPr id="5" name="Footer Placeholder 4">
            <a:extLst>
              <a:ext uri="{FF2B5EF4-FFF2-40B4-BE49-F238E27FC236}">
                <a16:creationId xmlns:a16="http://schemas.microsoft.com/office/drawing/2014/main" id="{201D4855-5630-6A59-34C9-A35B1EE25DD6}"/>
              </a:ext>
            </a:extLst>
          </p:cNvPr>
          <p:cNvSpPr>
            <a:spLocks noGrp="1"/>
          </p:cNvSpPr>
          <p:nvPr>
            <p:ph type="ftr" sz="quarter" idx="11"/>
          </p:nvPr>
        </p:nvSpPr>
        <p:spPr/>
        <p:txBody>
          <a:bodyPr/>
          <a:lstStyle/>
          <a:p>
            <a:pPr>
              <a:defRPr/>
            </a:pPr>
            <a:r>
              <a:rPr lang="mn-MN"/>
              <a:t>СЭЗИС, 2017 </a:t>
            </a:r>
            <a:endParaRPr lang="en-US"/>
          </a:p>
        </p:txBody>
      </p:sp>
      <p:pic>
        <p:nvPicPr>
          <p:cNvPr id="14342" name="Picture 5">
            <a:extLst>
              <a:ext uri="{FF2B5EF4-FFF2-40B4-BE49-F238E27FC236}">
                <a16:creationId xmlns:a16="http://schemas.microsoft.com/office/drawing/2014/main" id="{6FBC67AE-90D7-B685-D7C6-E7049CDCE4CE}"/>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919414" y="1176339"/>
            <a:ext cx="6353175" cy="188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Content Placeholder 1">
            <a:extLst>
              <a:ext uri="{FF2B5EF4-FFF2-40B4-BE49-F238E27FC236}">
                <a16:creationId xmlns:a16="http://schemas.microsoft.com/office/drawing/2014/main" id="{51F5C1A9-D9B2-358D-CA7D-7D6EE7B3BF8B}"/>
              </a:ext>
            </a:extLst>
          </p:cNvPr>
          <p:cNvSpPr>
            <a:spLocks noGrp="1"/>
          </p:cNvSpPr>
          <p:nvPr>
            <p:ph idx="1"/>
          </p:nvPr>
        </p:nvSpPr>
        <p:spPr>
          <a:xfrm>
            <a:off x="2152650" y="4483101"/>
            <a:ext cx="7886700" cy="1693863"/>
          </a:xfrm>
        </p:spPr>
        <p:txBody>
          <a:bodyPr>
            <a:normAutofit fontScale="85000" lnSpcReduction="10000"/>
          </a:bodyPr>
          <a:lstStyle/>
          <a:p>
            <a:pPr marL="0" indent="0" algn="ctr">
              <a:buNone/>
            </a:pPr>
            <a:r>
              <a:rPr lang="mn-MN" altLang="en-US" b="1"/>
              <a:t>Шинж чанарын хувьд</a:t>
            </a:r>
          </a:p>
          <a:p>
            <a:pPr marL="0" indent="0" algn="just">
              <a:buNone/>
            </a:pPr>
            <a:r>
              <a:rPr lang="mn-MN" altLang="en-US"/>
              <a:t>Зөрчилдөөн болон зөрчилдөөний шийдвэрүүдийн тэнцвэртэй байдлыг хангахад чиглэсэн эрх мэдэл, үүрэг, хариуцлагуудын нэгдлийг </a:t>
            </a:r>
            <a:r>
              <a:rPr lang="mn-MN" altLang="en-US" b="1"/>
              <a:t>байгууллага</a:t>
            </a:r>
            <a:r>
              <a:rPr lang="mn-MN" altLang="en-US"/>
              <a:t> гэнэ.</a:t>
            </a:r>
            <a:endParaRPr lang="en-US" altLang="en-US"/>
          </a:p>
        </p:txBody>
      </p:sp>
      <p:sp>
        <p:nvSpPr>
          <p:cNvPr id="15363" name="Title 2">
            <a:extLst>
              <a:ext uri="{FF2B5EF4-FFF2-40B4-BE49-F238E27FC236}">
                <a16:creationId xmlns:a16="http://schemas.microsoft.com/office/drawing/2014/main" id="{2D63F3CC-BFA9-F705-BB78-9FCACEFFB365}"/>
              </a:ext>
            </a:extLst>
          </p:cNvPr>
          <p:cNvSpPr>
            <a:spLocks noGrp="1"/>
          </p:cNvSpPr>
          <p:nvPr>
            <p:ph type="title"/>
          </p:nvPr>
        </p:nvSpPr>
        <p:spPr/>
        <p:txBody>
          <a:bodyPr/>
          <a:lstStyle/>
          <a:p>
            <a:r>
              <a:rPr lang="mn-MN" altLang="en-US"/>
              <a:t>БАЙГУУЛЛАГА ГЭЖ ЮУ ВЭ?</a:t>
            </a:r>
            <a:endParaRPr lang="en-US" altLang="en-US"/>
          </a:p>
        </p:txBody>
      </p:sp>
      <p:sp>
        <p:nvSpPr>
          <p:cNvPr id="4" name="Date Placeholder 3">
            <a:extLst>
              <a:ext uri="{FF2B5EF4-FFF2-40B4-BE49-F238E27FC236}">
                <a16:creationId xmlns:a16="http://schemas.microsoft.com/office/drawing/2014/main" id="{EE600E73-FF76-F7EF-CEFB-BE8944C8190B}"/>
              </a:ext>
            </a:extLst>
          </p:cNvPr>
          <p:cNvSpPr>
            <a:spLocks noGrp="1"/>
          </p:cNvSpPr>
          <p:nvPr>
            <p:ph type="dt" sz="quarter" idx="10"/>
          </p:nvPr>
        </p:nvSpPr>
        <p:spPr/>
        <p:txBody>
          <a:bodyPr/>
          <a:lstStyle/>
          <a:p>
            <a:pPr>
              <a:defRPr/>
            </a:pPr>
            <a:r>
              <a:rPr lang="en-US"/>
              <a:t>Менежментийн мэдээллийн систем</a:t>
            </a:r>
            <a:endParaRPr lang="en-US" dirty="0"/>
          </a:p>
        </p:txBody>
      </p:sp>
      <p:sp>
        <p:nvSpPr>
          <p:cNvPr id="5" name="Footer Placeholder 4">
            <a:extLst>
              <a:ext uri="{FF2B5EF4-FFF2-40B4-BE49-F238E27FC236}">
                <a16:creationId xmlns:a16="http://schemas.microsoft.com/office/drawing/2014/main" id="{BA29B610-9CBC-DD38-E5C4-F9AE601C76EB}"/>
              </a:ext>
            </a:extLst>
          </p:cNvPr>
          <p:cNvSpPr>
            <a:spLocks noGrp="1"/>
          </p:cNvSpPr>
          <p:nvPr>
            <p:ph type="ftr" sz="quarter" idx="11"/>
          </p:nvPr>
        </p:nvSpPr>
        <p:spPr/>
        <p:txBody>
          <a:bodyPr/>
          <a:lstStyle/>
          <a:p>
            <a:pPr>
              <a:defRPr/>
            </a:pPr>
            <a:r>
              <a:rPr lang="mn-MN"/>
              <a:t>СЭЗИС, 2017 </a:t>
            </a:r>
            <a:endParaRPr lang="en-US"/>
          </a:p>
        </p:txBody>
      </p:sp>
      <p:pic>
        <p:nvPicPr>
          <p:cNvPr id="15366" name="Picture 5">
            <a:extLst>
              <a:ext uri="{FF2B5EF4-FFF2-40B4-BE49-F238E27FC236}">
                <a16:creationId xmlns:a16="http://schemas.microsoft.com/office/drawing/2014/main" id="{3AB8FEE9-B00C-C3FB-662C-F6F5FF66CAF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163889" y="1022350"/>
            <a:ext cx="5864225" cy="318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B5FB2D09-5B7D-3344-E32C-7DF1BC83C25B}"/>
              </a:ext>
            </a:extLst>
          </p:cNvPr>
          <p:cNvSpPr>
            <a:spLocks noGrp="1"/>
          </p:cNvSpPr>
          <p:nvPr>
            <p:ph type="dt" idx="10"/>
          </p:nvPr>
        </p:nvSpPr>
        <p:spPr/>
        <p:txBody>
          <a:bodyPr/>
          <a:lstStyle/>
          <a:p>
            <a:fld id="{49A365A0-FE5C-4615-B14F-8FC0332F7FA4}" type="datetime1">
              <a:rPr lang="en-US" smtClean="0"/>
              <a:t>4/4/2026</a:t>
            </a:fld>
            <a:endParaRPr lang="en-US"/>
          </a:p>
        </p:txBody>
      </p:sp>
      <p:sp>
        <p:nvSpPr>
          <p:cNvPr id="4" name="Footer Placeholder 3">
            <a:extLst>
              <a:ext uri="{FF2B5EF4-FFF2-40B4-BE49-F238E27FC236}">
                <a16:creationId xmlns:a16="http://schemas.microsoft.com/office/drawing/2014/main" id="{270953A1-92EA-A3B3-E88B-55CB3ABA6075}"/>
              </a:ext>
            </a:extLst>
          </p:cNvPr>
          <p:cNvSpPr>
            <a:spLocks noGrp="1"/>
          </p:cNvSpPr>
          <p:nvPr>
            <p:ph type="ftr" idx="11"/>
          </p:nvPr>
        </p:nvSpPr>
        <p:spPr/>
        <p:txBody>
          <a:bodyPr/>
          <a:lstStyle/>
          <a:p>
            <a:r>
              <a:rPr lang="en-US"/>
              <a:t>Business analysis and process management</a:t>
            </a:r>
            <a:endParaRPr lang="en-US" dirty="0"/>
          </a:p>
        </p:txBody>
      </p:sp>
      <p:sp>
        <p:nvSpPr>
          <p:cNvPr id="5" name="Slide Number Placeholder 4">
            <a:extLst>
              <a:ext uri="{FF2B5EF4-FFF2-40B4-BE49-F238E27FC236}">
                <a16:creationId xmlns:a16="http://schemas.microsoft.com/office/drawing/2014/main" id="{737737E5-14BA-95C4-02E7-13E897512F2E}"/>
              </a:ext>
            </a:extLst>
          </p:cNvPr>
          <p:cNvSpPr>
            <a:spLocks noGrp="1"/>
          </p:cNvSpPr>
          <p:nvPr>
            <p:ph type="sldNum" idx="12"/>
          </p:nvPr>
        </p:nvSpPr>
        <p:spPr/>
        <p:txBody>
          <a:bodyPr/>
          <a:lstStyle/>
          <a:p>
            <a:fld id="{611322DE-3F9E-4261-BC4C-C8DBA52F4786}" type="slidenum">
              <a:rPr lang="en-US" smtClean="0"/>
              <a:t>5</a:t>
            </a:fld>
            <a:endParaRPr lang="en-US"/>
          </a:p>
        </p:txBody>
      </p:sp>
      <p:sp>
        <p:nvSpPr>
          <p:cNvPr id="7" name="Title 6">
            <a:extLst>
              <a:ext uri="{FF2B5EF4-FFF2-40B4-BE49-F238E27FC236}">
                <a16:creationId xmlns:a16="http://schemas.microsoft.com/office/drawing/2014/main" id="{F86174BD-6EEF-37C3-A765-191B2350CCE7}"/>
              </a:ext>
            </a:extLst>
          </p:cNvPr>
          <p:cNvSpPr>
            <a:spLocks noGrp="1"/>
          </p:cNvSpPr>
          <p:nvPr>
            <p:ph type="title"/>
          </p:nvPr>
        </p:nvSpPr>
        <p:spPr/>
        <p:txBody>
          <a:bodyPr/>
          <a:lstStyle/>
          <a:p>
            <a:r>
              <a:rPr lang="mn-MN" altLang="en-US" dirty="0"/>
              <a:t>БАЙГУУЛЛАГА БА МЭДЭЭЛЛИЙН СИСТЕМ</a:t>
            </a:r>
            <a:endParaRPr lang="en-US" dirty="0"/>
          </a:p>
        </p:txBody>
      </p:sp>
      <p:graphicFrame>
        <p:nvGraphicFramePr>
          <p:cNvPr id="12" name="Content Placeholder 5">
            <a:extLst>
              <a:ext uri="{FF2B5EF4-FFF2-40B4-BE49-F238E27FC236}">
                <a16:creationId xmlns:a16="http://schemas.microsoft.com/office/drawing/2014/main" id="{D46D3AA8-FF58-ADE7-E058-54111F1544D2}"/>
              </a:ext>
            </a:extLst>
          </p:cNvPr>
          <p:cNvGraphicFramePr>
            <a:graphicFrameLocks noGrp="1"/>
          </p:cNvGraphicFramePr>
          <p:nvPr>
            <p:extLst>
              <p:ext uri="{D42A27DB-BD31-4B8C-83A1-F6EECF244321}">
                <p14:modId xmlns:p14="http://schemas.microsoft.com/office/powerpoint/2010/main" val="2985784300"/>
              </p:ext>
            </p:extLst>
          </p:nvPr>
        </p:nvGraphicFramePr>
        <p:xfrm>
          <a:off x="616862" y="1233347"/>
          <a:ext cx="11091582" cy="458474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3" name="TextBox 6">
            <a:extLst>
              <a:ext uri="{FF2B5EF4-FFF2-40B4-BE49-F238E27FC236}">
                <a16:creationId xmlns:a16="http://schemas.microsoft.com/office/drawing/2014/main" id="{6D9E1C39-1378-226A-D4F9-DCFD7E68CA3C}"/>
              </a:ext>
            </a:extLst>
          </p:cNvPr>
          <p:cNvSpPr txBox="1"/>
          <p:nvPr/>
        </p:nvSpPr>
        <p:spPr>
          <a:xfrm>
            <a:off x="4222377" y="2286000"/>
            <a:ext cx="4388224" cy="2677656"/>
          </a:xfrm>
          <a:prstGeom prst="rect">
            <a:avLst/>
          </a:prstGeom>
          <a:solidFill>
            <a:schemeClr val="bg2">
              <a:lumMod val="20000"/>
              <a:lumOff val="80000"/>
            </a:schemeClr>
          </a:solidFill>
          <a:ln>
            <a:solidFill>
              <a:schemeClr val="tx2">
                <a:lumMod val="20000"/>
                <a:lumOff val="80000"/>
              </a:schemeClr>
            </a:solidFill>
          </a:ln>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a:lstStyle>
          <a:p>
            <a:pPr>
              <a:defRPr/>
            </a:pPr>
            <a:r>
              <a:rPr lang="mn-MN" sz="2400" b="1" dirty="0">
                <a:ln w="0"/>
                <a:solidFill>
                  <a:schemeClr val="accent1"/>
                </a:solidFill>
                <a:effectLst>
                  <a:outerShdw blurRad="38100" dist="25400" dir="5400000" algn="ctr" rotWithShape="0">
                    <a:srgbClr val="6E747A">
                      <a:alpha val="43000"/>
                    </a:srgbClr>
                  </a:outerShdw>
                </a:effectLst>
              </a:rPr>
              <a:t>НӨЛӨӨЛӨГЧ ХҮЧИН</a:t>
            </a:r>
          </a:p>
          <a:p>
            <a:pPr marL="285750" indent="-285750">
              <a:buFont typeface="Arial" panose="020B0604020202020204" pitchFamily="34" charset="0"/>
              <a:buChar char="•"/>
              <a:defRPr/>
            </a:pPr>
            <a:r>
              <a:rPr lang="mn-MN" sz="2400" dirty="0">
                <a:ln w="0"/>
                <a:solidFill>
                  <a:schemeClr val="accent1"/>
                </a:solidFill>
                <a:effectLst>
                  <a:outerShdw blurRad="38100" dist="25400" dir="5400000" algn="ctr" rotWithShape="0">
                    <a:srgbClr val="6E747A">
                      <a:alpha val="43000"/>
                    </a:srgbClr>
                  </a:outerShdw>
                </a:effectLst>
              </a:rPr>
              <a:t>Орчин</a:t>
            </a:r>
          </a:p>
          <a:p>
            <a:pPr marL="285750" indent="-285750">
              <a:buFont typeface="Arial" panose="020B0604020202020204" pitchFamily="34" charset="0"/>
              <a:buChar char="•"/>
              <a:defRPr/>
            </a:pPr>
            <a:r>
              <a:rPr lang="mn-MN" sz="2400" dirty="0">
                <a:ln w="0"/>
                <a:solidFill>
                  <a:schemeClr val="accent1"/>
                </a:solidFill>
                <a:effectLst>
                  <a:outerShdw blurRad="38100" dist="25400" dir="5400000" algn="ctr" rotWithShape="0">
                    <a:srgbClr val="6E747A">
                      <a:alpha val="43000"/>
                    </a:srgbClr>
                  </a:outerShdw>
                </a:effectLst>
              </a:rPr>
              <a:t>Соёл</a:t>
            </a:r>
          </a:p>
          <a:p>
            <a:pPr marL="285750" indent="-285750">
              <a:buFont typeface="Arial" panose="020B0604020202020204" pitchFamily="34" charset="0"/>
              <a:buChar char="•"/>
              <a:defRPr/>
            </a:pPr>
            <a:r>
              <a:rPr lang="mn-MN" sz="2400" dirty="0">
                <a:ln w="0"/>
                <a:solidFill>
                  <a:schemeClr val="accent1"/>
                </a:solidFill>
                <a:effectLst>
                  <a:outerShdw blurRad="38100" dist="25400" dir="5400000" algn="ctr" rotWithShape="0">
                    <a:srgbClr val="6E747A">
                      <a:alpha val="43000"/>
                    </a:srgbClr>
                  </a:outerShdw>
                </a:effectLst>
              </a:rPr>
              <a:t>Бүтэц</a:t>
            </a:r>
          </a:p>
          <a:p>
            <a:pPr marL="285750" indent="-285750">
              <a:buFont typeface="Arial" panose="020B0604020202020204" pitchFamily="34" charset="0"/>
              <a:buChar char="•"/>
              <a:defRPr/>
            </a:pPr>
            <a:r>
              <a:rPr lang="mn-MN" sz="2400" dirty="0">
                <a:ln w="0"/>
                <a:solidFill>
                  <a:schemeClr val="accent1"/>
                </a:solidFill>
                <a:effectLst>
                  <a:outerShdw blurRad="38100" dist="25400" dir="5400000" algn="ctr" rotWithShape="0">
                    <a:srgbClr val="6E747A">
                      <a:alpha val="43000"/>
                    </a:srgbClr>
                  </a:outerShdw>
                </a:effectLst>
              </a:rPr>
              <a:t>Бизнес процесс</a:t>
            </a:r>
          </a:p>
          <a:p>
            <a:pPr marL="285750" indent="-285750">
              <a:buFont typeface="Arial" panose="020B0604020202020204" pitchFamily="34" charset="0"/>
              <a:buChar char="•"/>
              <a:defRPr/>
            </a:pPr>
            <a:r>
              <a:rPr lang="mn-MN" sz="2400" dirty="0">
                <a:ln w="0"/>
                <a:solidFill>
                  <a:schemeClr val="accent1"/>
                </a:solidFill>
                <a:effectLst>
                  <a:outerShdw blurRad="38100" dist="25400" dir="5400000" algn="ctr" rotWithShape="0">
                    <a:srgbClr val="6E747A">
                      <a:alpha val="43000"/>
                    </a:srgbClr>
                  </a:outerShdw>
                </a:effectLst>
              </a:rPr>
              <a:t>Менежментийн шийдвэр гаргалтууд</a:t>
            </a:r>
            <a:endParaRPr lang="en-US" sz="2400" dirty="0" err="1">
              <a:ln w="0"/>
              <a:solidFill>
                <a:schemeClr val="accent1"/>
              </a:solidFill>
              <a:effectLst>
                <a:outerShdw blurRad="38100" dist="25400" dir="5400000" algn="ctr" rotWithShape="0">
                  <a:srgbClr val="6E747A">
                    <a:alpha val="43000"/>
                  </a:srgbClr>
                </a:outerShdw>
              </a:effectLst>
            </a:endParaRPr>
          </a:p>
        </p:txBody>
      </p:sp>
    </p:spTree>
    <p:extLst>
      <p:ext uri="{BB962C8B-B14F-4D97-AF65-F5344CB8AC3E}">
        <p14:creationId xmlns:p14="http://schemas.microsoft.com/office/powerpoint/2010/main" val="10305231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27B3CF1-FC22-068E-F47D-B5F278F15B7B}"/>
              </a:ext>
            </a:extLst>
          </p:cNvPr>
          <p:cNvSpPr>
            <a:spLocks noGrp="1"/>
          </p:cNvSpPr>
          <p:nvPr>
            <p:ph type="body" idx="1"/>
          </p:nvPr>
        </p:nvSpPr>
        <p:spPr>
          <a:xfrm>
            <a:off x="314074" y="968717"/>
            <a:ext cx="5104870" cy="4742535"/>
          </a:xfrm>
          <a:solidFill>
            <a:schemeClr val="bg2">
              <a:lumMod val="20000"/>
              <a:lumOff val="80000"/>
            </a:schemeClr>
          </a:solidFill>
        </p:spPr>
        <p:txBody>
          <a:bodyPr>
            <a:normAutofit/>
          </a:bodyPr>
          <a:lstStyle/>
          <a:p>
            <a:r>
              <a:rPr lang="mn-MN" sz="2000" dirty="0"/>
              <a:t>Стратеги нь “Байгууллагын урт хугацааны чиглэл, хамрах хүрээ”</a:t>
            </a:r>
          </a:p>
          <a:p>
            <a:r>
              <a:rPr lang="mn-MN" sz="2000" dirty="0"/>
              <a:t>Зорилго: Өөрчлөгдөж буй бизнесийн орчинд нөөц боломжоо зөв хуваарилж, өрсөлдөх давуу талыг олж авах, сонирхогч талуудын хүлээлтийг хангах.</a:t>
            </a:r>
          </a:p>
          <a:p>
            <a:r>
              <a:rPr lang="mn-MN" sz="2000" dirty="0"/>
              <a:t>Байгууллагын нэгжүүдэд төвлөрөл өгөх, хөрөнгө оруулалтыг хуваарилах хүрээг тодорхойлох, инновацийн хөтөч болох.</a:t>
            </a:r>
            <a:endParaRPr lang="en-US" sz="2000" dirty="0"/>
          </a:p>
        </p:txBody>
      </p:sp>
      <p:sp>
        <p:nvSpPr>
          <p:cNvPr id="4" name="Date Placeholder 3">
            <a:extLst>
              <a:ext uri="{FF2B5EF4-FFF2-40B4-BE49-F238E27FC236}">
                <a16:creationId xmlns:a16="http://schemas.microsoft.com/office/drawing/2014/main" id="{8160AD5F-5E57-5E70-318F-3321EAEB723C}"/>
              </a:ext>
            </a:extLst>
          </p:cNvPr>
          <p:cNvSpPr>
            <a:spLocks noGrp="1"/>
          </p:cNvSpPr>
          <p:nvPr>
            <p:ph type="dt" idx="10"/>
          </p:nvPr>
        </p:nvSpPr>
        <p:spPr/>
        <p:txBody>
          <a:bodyPr/>
          <a:lstStyle/>
          <a:p>
            <a:fld id="{27ACDBA1-4EA2-4A3B-8B8C-1444BF3A63F4}" type="datetime1">
              <a:rPr lang="en-US" smtClean="0"/>
              <a:t>4/4/2026</a:t>
            </a:fld>
            <a:endParaRPr lang="en-US"/>
          </a:p>
        </p:txBody>
      </p:sp>
      <p:sp>
        <p:nvSpPr>
          <p:cNvPr id="5" name="Footer Placeholder 4">
            <a:extLst>
              <a:ext uri="{FF2B5EF4-FFF2-40B4-BE49-F238E27FC236}">
                <a16:creationId xmlns:a16="http://schemas.microsoft.com/office/drawing/2014/main" id="{296021F2-3EDD-61E9-844B-891C1E4A61A6}"/>
              </a:ext>
            </a:extLst>
          </p:cNvPr>
          <p:cNvSpPr>
            <a:spLocks noGrp="1"/>
          </p:cNvSpPr>
          <p:nvPr>
            <p:ph type="ftr" idx="11"/>
          </p:nvPr>
        </p:nvSpPr>
        <p:spPr/>
        <p:txBody>
          <a:bodyPr/>
          <a:lstStyle/>
          <a:p>
            <a:r>
              <a:rPr lang="en-US"/>
              <a:t>Business analysis and process management</a:t>
            </a:r>
            <a:endParaRPr lang="en-US" dirty="0"/>
          </a:p>
        </p:txBody>
      </p:sp>
      <p:sp>
        <p:nvSpPr>
          <p:cNvPr id="2" name="Title 1">
            <a:extLst>
              <a:ext uri="{FF2B5EF4-FFF2-40B4-BE49-F238E27FC236}">
                <a16:creationId xmlns:a16="http://schemas.microsoft.com/office/drawing/2014/main" id="{30E80F9C-356B-E1A1-BDAE-2DA6A6C5B8CB}"/>
              </a:ext>
            </a:extLst>
          </p:cNvPr>
          <p:cNvSpPr>
            <a:spLocks noGrp="1"/>
          </p:cNvSpPr>
          <p:nvPr>
            <p:ph type="title"/>
          </p:nvPr>
        </p:nvSpPr>
        <p:spPr>
          <a:xfrm>
            <a:off x="314074" y="185738"/>
            <a:ext cx="11394371" cy="414120"/>
          </a:xfrm>
        </p:spPr>
        <p:txBody>
          <a:bodyPr/>
          <a:lstStyle/>
          <a:p>
            <a:r>
              <a:rPr lang="mn-MN" dirty="0"/>
              <a:t>Стратеги гэж юу вэ?</a:t>
            </a:r>
            <a:endParaRPr lang="en-US" dirty="0"/>
          </a:p>
        </p:txBody>
      </p:sp>
      <p:pic>
        <p:nvPicPr>
          <p:cNvPr id="1029" name="Picture 5" descr="Stages and Types of Strategy | Principles of Management">
            <a:extLst>
              <a:ext uri="{FF2B5EF4-FFF2-40B4-BE49-F238E27FC236}">
                <a16:creationId xmlns:a16="http://schemas.microsoft.com/office/drawing/2014/main" id="{A15252BD-D499-1C10-9C99-3621885852D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83639" y="984618"/>
            <a:ext cx="5994287" cy="5524689"/>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C3D54E01-D21F-B65B-BBBE-10064F2A4907}"/>
              </a:ext>
            </a:extLst>
          </p:cNvPr>
          <p:cNvSpPr txBox="1"/>
          <p:nvPr/>
        </p:nvSpPr>
        <p:spPr>
          <a:xfrm>
            <a:off x="6229522" y="6153726"/>
            <a:ext cx="5781926" cy="307777"/>
          </a:xfrm>
          <a:prstGeom prst="rect">
            <a:avLst/>
          </a:prstGeom>
          <a:noFill/>
        </p:spPr>
        <p:txBody>
          <a:bodyPr wrap="square" rtlCol="0">
            <a:spAutoFit/>
          </a:bodyPr>
          <a:lstStyle/>
          <a:p>
            <a:pPr algn="r"/>
            <a:r>
              <a:rPr lang="en-US" i="1" u="sng" dirty="0">
                <a:solidFill>
                  <a:srgbClr val="0066B3"/>
                </a:solidFill>
              </a:rPr>
              <a:t>Source: Lumen Learning (Principles of Management)</a:t>
            </a:r>
          </a:p>
        </p:txBody>
      </p:sp>
      <p:sp>
        <p:nvSpPr>
          <p:cNvPr id="7" name="Slide Number Placeholder 6">
            <a:extLst>
              <a:ext uri="{FF2B5EF4-FFF2-40B4-BE49-F238E27FC236}">
                <a16:creationId xmlns:a16="http://schemas.microsoft.com/office/drawing/2014/main" id="{1260400B-50D5-219A-8F65-4F9D9BE37137}"/>
              </a:ext>
            </a:extLst>
          </p:cNvPr>
          <p:cNvSpPr>
            <a:spLocks noGrp="1"/>
          </p:cNvSpPr>
          <p:nvPr>
            <p:ph type="sldNum" idx="12"/>
          </p:nvPr>
        </p:nvSpPr>
        <p:spPr/>
        <p:txBody>
          <a:bodyPr/>
          <a:lstStyle/>
          <a:p>
            <a:fld id="{611322DE-3F9E-4261-BC4C-C8DBA52F4786}" type="slidenum">
              <a:rPr lang="en-US" smtClean="0"/>
              <a:t>6</a:t>
            </a:fld>
            <a:endParaRPr lang="en-US"/>
          </a:p>
        </p:txBody>
      </p:sp>
    </p:spTree>
    <p:extLst>
      <p:ext uri="{BB962C8B-B14F-4D97-AF65-F5344CB8AC3E}">
        <p14:creationId xmlns:p14="http://schemas.microsoft.com/office/powerpoint/2010/main" val="8274009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F54062-4BBA-E9B4-9A95-F0993EF57842}"/>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D412B92-97E1-29CC-7F33-F6E908D421B1}"/>
              </a:ext>
            </a:extLst>
          </p:cNvPr>
          <p:cNvSpPr>
            <a:spLocks noGrp="1"/>
          </p:cNvSpPr>
          <p:nvPr>
            <p:ph type="body" idx="1"/>
          </p:nvPr>
        </p:nvSpPr>
        <p:spPr>
          <a:xfrm>
            <a:off x="356579" y="1101777"/>
            <a:ext cx="11476097" cy="1274163"/>
          </a:xfrm>
          <a:solidFill>
            <a:schemeClr val="bg2">
              <a:lumMod val="20000"/>
              <a:lumOff val="80000"/>
            </a:schemeClr>
          </a:solidFill>
        </p:spPr>
        <p:txBody>
          <a:bodyPr>
            <a:normAutofit fontScale="92500"/>
          </a:bodyPr>
          <a:lstStyle/>
          <a:p>
            <a:pPr marL="342900" lvl="0" eaLnBrk="0" fontAlgn="base" hangingPunct="0">
              <a:lnSpc>
                <a:spcPct val="100000"/>
              </a:lnSpc>
              <a:spcBef>
                <a:spcPct val="0"/>
              </a:spcBef>
              <a:spcAft>
                <a:spcPct val="0"/>
              </a:spcAft>
              <a:buClrTx/>
              <a:buSzTx/>
              <a:buFont typeface="Wingdings" panose="05000000000000000000" pitchFamily="2" charset="2"/>
              <a:buChar char="Ø"/>
            </a:pPr>
            <a:r>
              <a:rPr lang="en-US" altLang="en-US" sz="1800" b="1" dirty="0" err="1">
                <a:solidFill>
                  <a:srgbClr val="303030"/>
                </a:solidFill>
                <a:latin typeface="+mn-lt"/>
              </a:rPr>
              <a:t>Бизнесийн</a:t>
            </a:r>
            <a:r>
              <a:rPr lang="en-US" altLang="en-US" sz="1800" b="1" dirty="0">
                <a:solidFill>
                  <a:srgbClr val="303030"/>
                </a:solidFill>
                <a:latin typeface="+mn-lt"/>
              </a:rPr>
              <a:t> </a:t>
            </a:r>
            <a:r>
              <a:rPr lang="en-US" altLang="en-US" sz="1800" b="1" dirty="0" err="1">
                <a:solidFill>
                  <a:srgbClr val="303030"/>
                </a:solidFill>
                <a:latin typeface="+mn-lt"/>
              </a:rPr>
              <a:t>чиглэл</a:t>
            </a:r>
            <a:r>
              <a:rPr lang="en-US" altLang="en-US" sz="1800" b="1" dirty="0">
                <a:solidFill>
                  <a:srgbClr val="303030"/>
                </a:solidFill>
                <a:latin typeface="+mn-lt"/>
              </a:rPr>
              <a:t>:</a:t>
            </a:r>
            <a:r>
              <a:rPr lang="en-US" altLang="en-US" sz="1800" dirty="0">
                <a:solidFill>
                  <a:srgbClr val="303030"/>
                </a:solidFill>
                <a:latin typeface="+mn-lt"/>
              </a:rPr>
              <a:t> </a:t>
            </a:r>
            <a:r>
              <a:rPr lang="en-US" altLang="en-US" sz="1800" dirty="0" err="1">
                <a:solidFill>
                  <a:srgbClr val="303030"/>
                </a:solidFill>
                <a:latin typeface="+mn-lt"/>
              </a:rPr>
              <a:t>Байгууллагын</a:t>
            </a:r>
            <a:r>
              <a:rPr lang="en-US" altLang="en-US" sz="1800" dirty="0">
                <a:solidFill>
                  <a:srgbClr val="303030"/>
                </a:solidFill>
                <a:latin typeface="+mn-lt"/>
              </a:rPr>
              <a:t> </a:t>
            </a:r>
            <a:r>
              <a:rPr lang="en-US" altLang="en-US" sz="1800" dirty="0" err="1">
                <a:solidFill>
                  <a:srgbClr val="303030"/>
                </a:solidFill>
                <a:latin typeface="+mn-lt"/>
              </a:rPr>
              <a:t>алсын</a:t>
            </a:r>
            <a:r>
              <a:rPr lang="en-US" altLang="en-US" sz="1800" dirty="0">
                <a:solidFill>
                  <a:srgbClr val="303030"/>
                </a:solidFill>
                <a:latin typeface="+mn-lt"/>
              </a:rPr>
              <a:t> </a:t>
            </a:r>
            <a:r>
              <a:rPr lang="en-US" altLang="en-US" sz="1800" dirty="0" err="1">
                <a:solidFill>
                  <a:srgbClr val="303030"/>
                </a:solidFill>
                <a:latin typeface="+mn-lt"/>
              </a:rPr>
              <a:t>хараа</a:t>
            </a:r>
            <a:r>
              <a:rPr lang="en-US" altLang="en-US" sz="1800" dirty="0">
                <a:solidFill>
                  <a:srgbClr val="303030"/>
                </a:solidFill>
                <a:latin typeface="+mn-lt"/>
              </a:rPr>
              <a:t> </a:t>
            </a:r>
            <a:r>
              <a:rPr lang="en-US" altLang="en-US" sz="1800" dirty="0" err="1">
                <a:solidFill>
                  <a:srgbClr val="303030"/>
                </a:solidFill>
                <a:latin typeface="+mn-lt"/>
              </a:rPr>
              <a:t>болон</a:t>
            </a:r>
            <a:r>
              <a:rPr lang="en-US" altLang="en-US" sz="1800" dirty="0">
                <a:solidFill>
                  <a:srgbClr val="303030"/>
                </a:solidFill>
                <a:latin typeface="+mn-lt"/>
              </a:rPr>
              <a:t> </a:t>
            </a:r>
            <a:r>
              <a:rPr lang="en-US" altLang="en-US" sz="1800" dirty="0" err="1">
                <a:solidFill>
                  <a:srgbClr val="303030"/>
                </a:solidFill>
                <a:latin typeface="+mn-lt"/>
              </a:rPr>
              <a:t>эрхэм</a:t>
            </a:r>
            <a:r>
              <a:rPr lang="en-US" altLang="en-US" sz="1800" dirty="0">
                <a:solidFill>
                  <a:srgbClr val="303030"/>
                </a:solidFill>
                <a:latin typeface="+mn-lt"/>
              </a:rPr>
              <a:t> </a:t>
            </a:r>
            <a:r>
              <a:rPr lang="en-US" altLang="en-US" sz="1800" dirty="0" err="1">
                <a:solidFill>
                  <a:srgbClr val="303030"/>
                </a:solidFill>
                <a:latin typeface="+mn-lt"/>
              </a:rPr>
              <a:t>зорилго</a:t>
            </a:r>
            <a:r>
              <a:rPr lang="en-US" altLang="en-US" sz="1800" dirty="0">
                <a:solidFill>
                  <a:srgbClr val="303030"/>
                </a:solidFill>
                <a:latin typeface="+mn-lt"/>
              </a:rPr>
              <a:t>.</a:t>
            </a:r>
          </a:p>
          <a:p>
            <a:pPr marL="342900" lvl="0" eaLnBrk="0" fontAlgn="base" hangingPunct="0">
              <a:lnSpc>
                <a:spcPct val="100000"/>
              </a:lnSpc>
              <a:spcBef>
                <a:spcPct val="0"/>
              </a:spcBef>
              <a:spcAft>
                <a:spcPct val="0"/>
              </a:spcAft>
              <a:buClrTx/>
              <a:buSzTx/>
              <a:buFont typeface="Wingdings" panose="05000000000000000000" pitchFamily="2" charset="2"/>
              <a:buChar char="Ø"/>
            </a:pPr>
            <a:r>
              <a:rPr lang="en-US" altLang="en-US" sz="1800" b="1" dirty="0" err="1">
                <a:solidFill>
                  <a:srgbClr val="303030"/>
                </a:solidFill>
                <a:latin typeface="+mn-lt"/>
              </a:rPr>
              <a:t>Цаг</a:t>
            </a:r>
            <a:r>
              <a:rPr lang="en-US" altLang="en-US" sz="1800" b="1" dirty="0">
                <a:solidFill>
                  <a:srgbClr val="303030"/>
                </a:solidFill>
                <a:latin typeface="+mn-lt"/>
              </a:rPr>
              <a:t> </a:t>
            </a:r>
            <a:r>
              <a:rPr lang="en-US" altLang="en-US" sz="1800" b="1" dirty="0" err="1">
                <a:solidFill>
                  <a:srgbClr val="303030"/>
                </a:solidFill>
                <a:latin typeface="+mn-lt"/>
              </a:rPr>
              <a:t>хугацаа</a:t>
            </a:r>
            <a:r>
              <a:rPr lang="en-US" altLang="en-US" sz="1800" b="1" dirty="0">
                <a:solidFill>
                  <a:srgbClr val="303030"/>
                </a:solidFill>
                <a:latin typeface="+mn-lt"/>
              </a:rPr>
              <a:t>:</a:t>
            </a:r>
            <a:r>
              <a:rPr lang="en-US" altLang="en-US" sz="1800" dirty="0">
                <a:solidFill>
                  <a:srgbClr val="303030"/>
                </a:solidFill>
                <a:latin typeface="+mn-lt"/>
              </a:rPr>
              <a:t> </a:t>
            </a:r>
            <a:r>
              <a:rPr lang="en-US" altLang="en-US" sz="1800" dirty="0" err="1">
                <a:solidFill>
                  <a:srgbClr val="303030"/>
                </a:solidFill>
                <a:latin typeface="+mn-lt"/>
              </a:rPr>
              <a:t>Ихэвчлэн</a:t>
            </a:r>
            <a:r>
              <a:rPr lang="en-US" altLang="en-US" sz="1800" dirty="0">
                <a:solidFill>
                  <a:srgbClr val="303030"/>
                </a:solidFill>
                <a:latin typeface="+mn-lt"/>
              </a:rPr>
              <a:t> </a:t>
            </a:r>
            <a:r>
              <a:rPr lang="en-US" altLang="en-US" sz="1800" dirty="0" err="1">
                <a:solidFill>
                  <a:srgbClr val="303030"/>
                </a:solidFill>
                <a:latin typeface="+mn-lt"/>
              </a:rPr>
              <a:t>дунд</a:t>
            </a:r>
            <a:r>
              <a:rPr lang="en-US" altLang="en-US" sz="1800" dirty="0">
                <a:solidFill>
                  <a:srgbClr val="303030"/>
                </a:solidFill>
                <a:latin typeface="+mn-lt"/>
              </a:rPr>
              <a:t> </a:t>
            </a:r>
            <a:r>
              <a:rPr lang="en-US" altLang="en-US" sz="1800" dirty="0" err="1">
                <a:solidFill>
                  <a:srgbClr val="303030"/>
                </a:solidFill>
                <a:latin typeface="+mn-lt"/>
              </a:rPr>
              <a:t>болон</a:t>
            </a:r>
            <a:r>
              <a:rPr lang="en-US" altLang="en-US" sz="1800" dirty="0">
                <a:solidFill>
                  <a:srgbClr val="303030"/>
                </a:solidFill>
                <a:latin typeface="+mn-lt"/>
              </a:rPr>
              <a:t> </a:t>
            </a:r>
            <a:r>
              <a:rPr lang="en-US" altLang="en-US" sz="1800" dirty="0" err="1">
                <a:solidFill>
                  <a:srgbClr val="303030"/>
                </a:solidFill>
                <a:latin typeface="+mn-lt"/>
              </a:rPr>
              <a:t>урт</a:t>
            </a:r>
            <a:r>
              <a:rPr lang="en-US" altLang="en-US" sz="1800" dirty="0">
                <a:solidFill>
                  <a:srgbClr val="303030"/>
                </a:solidFill>
                <a:latin typeface="+mn-lt"/>
              </a:rPr>
              <a:t> </a:t>
            </a:r>
            <a:r>
              <a:rPr lang="en-US" altLang="en-US" sz="1800" dirty="0" err="1">
                <a:solidFill>
                  <a:srgbClr val="303030"/>
                </a:solidFill>
                <a:latin typeface="+mn-lt"/>
              </a:rPr>
              <a:t>хугацаан</a:t>
            </a:r>
            <a:r>
              <a:rPr lang="mn-MN" altLang="en-US" sz="1800" dirty="0">
                <a:solidFill>
                  <a:srgbClr val="303030"/>
                </a:solidFill>
                <a:latin typeface="+mn-lt"/>
              </a:rPr>
              <a:t>ы</a:t>
            </a:r>
            <a:r>
              <a:rPr lang="en-US" altLang="en-US" sz="1800" dirty="0">
                <a:solidFill>
                  <a:srgbClr val="303030"/>
                </a:solidFill>
                <a:latin typeface="+mn-lt"/>
              </a:rPr>
              <a:t> (1-ээс </a:t>
            </a:r>
            <a:r>
              <a:rPr lang="en-US" altLang="en-US" sz="1800" dirty="0" err="1">
                <a:solidFill>
                  <a:srgbClr val="303030"/>
                </a:solidFill>
                <a:latin typeface="+mn-lt"/>
              </a:rPr>
              <a:t>дээш</a:t>
            </a:r>
            <a:r>
              <a:rPr lang="en-US" altLang="en-US" sz="1800" dirty="0">
                <a:solidFill>
                  <a:srgbClr val="303030"/>
                </a:solidFill>
                <a:latin typeface="+mn-lt"/>
              </a:rPr>
              <a:t> </a:t>
            </a:r>
            <a:r>
              <a:rPr lang="en-US" altLang="en-US" sz="1800" dirty="0" err="1">
                <a:solidFill>
                  <a:srgbClr val="303030"/>
                </a:solidFill>
                <a:latin typeface="+mn-lt"/>
              </a:rPr>
              <a:t>жил</a:t>
            </a:r>
            <a:r>
              <a:rPr lang="en-US" altLang="en-US" sz="1800" dirty="0">
                <a:solidFill>
                  <a:srgbClr val="303030"/>
                </a:solidFill>
                <a:latin typeface="+mn-lt"/>
              </a:rPr>
              <a:t>)</a:t>
            </a:r>
          </a:p>
          <a:p>
            <a:pPr marL="342900" lvl="0" eaLnBrk="0" fontAlgn="base" hangingPunct="0">
              <a:lnSpc>
                <a:spcPct val="100000"/>
              </a:lnSpc>
              <a:spcBef>
                <a:spcPct val="0"/>
              </a:spcBef>
              <a:spcAft>
                <a:spcPct val="0"/>
              </a:spcAft>
              <a:buClrTx/>
              <a:buSzTx/>
              <a:buFont typeface="Wingdings" panose="05000000000000000000" pitchFamily="2" charset="2"/>
              <a:buChar char="Ø"/>
            </a:pPr>
            <a:r>
              <a:rPr lang="en-US" altLang="en-US" sz="1800" b="1" dirty="0" err="1">
                <a:solidFill>
                  <a:srgbClr val="303030"/>
                </a:solidFill>
                <a:latin typeface="+mn-lt"/>
              </a:rPr>
              <a:t>Нөөцийн</a:t>
            </a:r>
            <a:r>
              <a:rPr lang="en-US" altLang="en-US" sz="1800" b="1" dirty="0">
                <a:solidFill>
                  <a:srgbClr val="303030"/>
                </a:solidFill>
                <a:latin typeface="+mn-lt"/>
              </a:rPr>
              <a:t> </a:t>
            </a:r>
            <a:r>
              <a:rPr lang="en-US" altLang="en-US" sz="1800" b="1" dirty="0" err="1">
                <a:solidFill>
                  <a:srgbClr val="303030"/>
                </a:solidFill>
                <a:latin typeface="+mn-lt"/>
              </a:rPr>
              <a:t>зохион</a:t>
            </a:r>
            <a:r>
              <a:rPr lang="en-US" altLang="en-US" sz="1800" b="1" dirty="0">
                <a:solidFill>
                  <a:srgbClr val="303030"/>
                </a:solidFill>
                <a:latin typeface="+mn-lt"/>
              </a:rPr>
              <a:t> </a:t>
            </a:r>
            <a:r>
              <a:rPr lang="en-US" altLang="en-US" sz="1800" b="1" dirty="0" err="1">
                <a:solidFill>
                  <a:srgbClr val="303030"/>
                </a:solidFill>
                <a:latin typeface="+mn-lt"/>
              </a:rPr>
              <a:t>байгуулалт</a:t>
            </a:r>
            <a:r>
              <a:rPr lang="en-US" altLang="en-US" sz="1800" b="1" dirty="0">
                <a:solidFill>
                  <a:srgbClr val="303030"/>
                </a:solidFill>
                <a:latin typeface="+mn-lt"/>
              </a:rPr>
              <a:t>:</a:t>
            </a:r>
            <a:r>
              <a:rPr lang="en-US" altLang="en-US" sz="1800" dirty="0">
                <a:solidFill>
                  <a:srgbClr val="303030"/>
                </a:solidFill>
                <a:latin typeface="+mn-lt"/>
              </a:rPr>
              <a:t> </a:t>
            </a:r>
            <a:r>
              <a:rPr lang="en-US" altLang="en-US" sz="1800" dirty="0" err="1">
                <a:solidFill>
                  <a:srgbClr val="303030"/>
                </a:solidFill>
                <a:latin typeface="+mn-lt"/>
              </a:rPr>
              <a:t>Санхүү</a:t>
            </a:r>
            <a:r>
              <a:rPr lang="en-US" altLang="en-US" sz="1800" dirty="0">
                <a:solidFill>
                  <a:srgbClr val="303030"/>
                </a:solidFill>
                <a:latin typeface="+mn-lt"/>
              </a:rPr>
              <a:t>, </a:t>
            </a:r>
            <a:r>
              <a:rPr lang="en-US" altLang="en-US" sz="1800" dirty="0" err="1">
                <a:solidFill>
                  <a:srgbClr val="303030"/>
                </a:solidFill>
                <a:latin typeface="+mn-lt"/>
              </a:rPr>
              <a:t>хүний</a:t>
            </a:r>
            <a:r>
              <a:rPr lang="en-US" altLang="en-US" sz="1800" dirty="0">
                <a:solidFill>
                  <a:srgbClr val="303030"/>
                </a:solidFill>
                <a:latin typeface="+mn-lt"/>
              </a:rPr>
              <a:t> </a:t>
            </a:r>
            <a:r>
              <a:rPr lang="en-US" altLang="en-US" sz="1800" dirty="0" err="1">
                <a:solidFill>
                  <a:srgbClr val="303030"/>
                </a:solidFill>
                <a:latin typeface="+mn-lt"/>
              </a:rPr>
              <a:t>нөөц</a:t>
            </a:r>
            <a:r>
              <a:rPr lang="en-US" altLang="en-US" sz="1800" dirty="0">
                <a:solidFill>
                  <a:srgbClr val="303030"/>
                </a:solidFill>
                <a:latin typeface="+mn-lt"/>
              </a:rPr>
              <a:t>, </a:t>
            </a:r>
            <a:r>
              <a:rPr lang="en-US" altLang="en-US" sz="1800" dirty="0" err="1">
                <a:solidFill>
                  <a:srgbClr val="303030"/>
                </a:solidFill>
                <a:latin typeface="+mn-lt"/>
              </a:rPr>
              <a:t>технологи</a:t>
            </a:r>
            <a:r>
              <a:rPr lang="en-US" altLang="en-US" sz="1800" dirty="0">
                <a:solidFill>
                  <a:srgbClr val="303030"/>
                </a:solidFill>
                <a:latin typeface="+mn-lt"/>
              </a:rPr>
              <a:t> </a:t>
            </a:r>
            <a:r>
              <a:rPr lang="en-US" altLang="en-US" sz="1800" dirty="0" err="1">
                <a:solidFill>
                  <a:srgbClr val="303030"/>
                </a:solidFill>
                <a:latin typeface="+mn-lt"/>
              </a:rPr>
              <a:t>болон</a:t>
            </a:r>
            <a:r>
              <a:rPr lang="en-US" altLang="en-US" sz="1800" dirty="0">
                <a:solidFill>
                  <a:srgbClr val="303030"/>
                </a:solidFill>
                <a:latin typeface="+mn-lt"/>
              </a:rPr>
              <a:t> </a:t>
            </a:r>
            <a:r>
              <a:rPr lang="en-US" altLang="en-US" sz="1800" dirty="0" err="1">
                <a:solidFill>
                  <a:srgbClr val="303030"/>
                </a:solidFill>
                <a:latin typeface="+mn-lt"/>
              </a:rPr>
              <a:t>ур</a:t>
            </a:r>
            <a:r>
              <a:rPr lang="en-US" altLang="en-US" sz="1800" dirty="0">
                <a:solidFill>
                  <a:srgbClr val="303030"/>
                </a:solidFill>
                <a:latin typeface="+mn-lt"/>
              </a:rPr>
              <a:t> </a:t>
            </a:r>
            <a:r>
              <a:rPr lang="en-US" altLang="en-US" sz="1800" dirty="0" err="1">
                <a:solidFill>
                  <a:srgbClr val="303030"/>
                </a:solidFill>
                <a:latin typeface="+mn-lt"/>
              </a:rPr>
              <a:t>чадварыг</a:t>
            </a:r>
            <a:r>
              <a:rPr lang="en-US" altLang="en-US" sz="1800" dirty="0">
                <a:solidFill>
                  <a:srgbClr val="303030"/>
                </a:solidFill>
                <a:latin typeface="+mn-lt"/>
              </a:rPr>
              <a:t> </a:t>
            </a:r>
            <a:r>
              <a:rPr lang="en-US" altLang="en-US" sz="1800" dirty="0" err="1">
                <a:solidFill>
                  <a:srgbClr val="303030"/>
                </a:solidFill>
                <a:latin typeface="+mn-lt"/>
              </a:rPr>
              <a:t>оновчтой</a:t>
            </a:r>
            <a:r>
              <a:rPr lang="en-US" altLang="en-US" sz="1800" dirty="0">
                <a:solidFill>
                  <a:srgbClr val="303030"/>
                </a:solidFill>
                <a:latin typeface="+mn-lt"/>
              </a:rPr>
              <a:t> </a:t>
            </a:r>
            <a:r>
              <a:rPr lang="en-US" altLang="en-US" sz="1800" dirty="0" err="1">
                <a:solidFill>
                  <a:srgbClr val="303030"/>
                </a:solidFill>
                <a:latin typeface="+mn-lt"/>
              </a:rPr>
              <a:t>хуваарилах</a:t>
            </a:r>
            <a:r>
              <a:rPr lang="en-US" altLang="en-US" sz="1800" dirty="0">
                <a:solidFill>
                  <a:srgbClr val="303030"/>
                </a:solidFill>
                <a:latin typeface="+mn-lt"/>
              </a:rPr>
              <a:t>.</a:t>
            </a:r>
          </a:p>
          <a:p>
            <a:pPr marL="342900" lvl="0" eaLnBrk="0" fontAlgn="base" hangingPunct="0">
              <a:lnSpc>
                <a:spcPct val="100000"/>
              </a:lnSpc>
              <a:spcBef>
                <a:spcPct val="0"/>
              </a:spcBef>
              <a:spcAft>
                <a:spcPct val="0"/>
              </a:spcAft>
              <a:buClrTx/>
              <a:buSzTx/>
              <a:buFont typeface="Wingdings" panose="05000000000000000000" pitchFamily="2" charset="2"/>
              <a:buChar char="Ø"/>
            </a:pPr>
            <a:r>
              <a:rPr lang="en-US" altLang="en-US" sz="1800" b="1" dirty="0" err="1">
                <a:solidFill>
                  <a:srgbClr val="303030"/>
                </a:solidFill>
                <a:latin typeface="+mn-lt"/>
              </a:rPr>
              <a:t>Орчин</a:t>
            </a:r>
            <a:r>
              <a:rPr lang="en-US" altLang="en-US" sz="1800" b="1" dirty="0">
                <a:solidFill>
                  <a:srgbClr val="303030"/>
                </a:solidFill>
                <a:latin typeface="+mn-lt"/>
              </a:rPr>
              <a:t>:</a:t>
            </a:r>
            <a:r>
              <a:rPr lang="en-US" altLang="en-US" sz="1800" dirty="0">
                <a:solidFill>
                  <a:srgbClr val="303030"/>
                </a:solidFill>
                <a:latin typeface="+mn-lt"/>
              </a:rPr>
              <a:t> </a:t>
            </a:r>
            <a:r>
              <a:rPr lang="en-US" altLang="en-US" sz="1800" dirty="0" err="1">
                <a:solidFill>
                  <a:srgbClr val="303030"/>
                </a:solidFill>
                <a:latin typeface="+mn-lt"/>
              </a:rPr>
              <a:t>Гадаад</a:t>
            </a:r>
            <a:r>
              <a:rPr lang="en-US" altLang="en-US" sz="1800" dirty="0">
                <a:solidFill>
                  <a:srgbClr val="303030"/>
                </a:solidFill>
                <a:latin typeface="+mn-lt"/>
              </a:rPr>
              <a:t> </a:t>
            </a:r>
            <a:r>
              <a:rPr lang="en-US" altLang="en-US" sz="1800" dirty="0" err="1">
                <a:solidFill>
                  <a:srgbClr val="303030"/>
                </a:solidFill>
                <a:latin typeface="+mn-lt"/>
              </a:rPr>
              <a:t>болон</a:t>
            </a:r>
            <a:r>
              <a:rPr lang="en-US" altLang="en-US" sz="1800" dirty="0">
                <a:solidFill>
                  <a:srgbClr val="303030"/>
                </a:solidFill>
                <a:latin typeface="+mn-lt"/>
              </a:rPr>
              <a:t> </a:t>
            </a:r>
            <a:r>
              <a:rPr lang="en-US" altLang="en-US" sz="1800" dirty="0" err="1">
                <a:solidFill>
                  <a:srgbClr val="303030"/>
                </a:solidFill>
                <a:latin typeface="+mn-lt"/>
              </a:rPr>
              <a:t>дотоод</a:t>
            </a:r>
            <a:r>
              <a:rPr lang="en-US" altLang="en-US" sz="1800" dirty="0">
                <a:solidFill>
                  <a:srgbClr val="303030"/>
                </a:solidFill>
                <a:latin typeface="+mn-lt"/>
              </a:rPr>
              <a:t> </a:t>
            </a:r>
            <a:r>
              <a:rPr lang="en-US" altLang="en-US" sz="1800" dirty="0" err="1">
                <a:solidFill>
                  <a:srgbClr val="303030"/>
                </a:solidFill>
                <a:latin typeface="+mn-lt"/>
              </a:rPr>
              <a:t>орчны</a:t>
            </a:r>
            <a:r>
              <a:rPr lang="en-US" altLang="en-US" sz="1800" dirty="0">
                <a:solidFill>
                  <a:srgbClr val="303030"/>
                </a:solidFill>
                <a:latin typeface="+mn-lt"/>
              </a:rPr>
              <a:t> </a:t>
            </a:r>
            <a:r>
              <a:rPr lang="en-US" altLang="en-US" sz="1800" dirty="0" err="1">
                <a:solidFill>
                  <a:srgbClr val="303030"/>
                </a:solidFill>
                <a:latin typeface="+mn-lt"/>
              </a:rPr>
              <a:t>нөлөөллийг</a:t>
            </a:r>
            <a:r>
              <a:rPr lang="en-US" altLang="en-US" sz="1800" dirty="0">
                <a:solidFill>
                  <a:srgbClr val="303030"/>
                </a:solidFill>
                <a:latin typeface="+mn-lt"/>
              </a:rPr>
              <a:t> </a:t>
            </a:r>
            <a:r>
              <a:rPr lang="en-US" altLang="en-US" sz="1800" dirty="0" err="1">
                <a:solidFill>
                  <a:srgbClr val="303030"/>
                </a:solidFill>
                <a:latin typeface="+mn-lt"/>
              </a:rPr>
              <a:t>тооцох</a:t>
            </a:r>
            <a:endParaRPr lang="en-US" altLang="en-US" sz="1800" dirty="0">
              <a:solidFill>
                <a:srgbClr val="303030"/>
              </a:solidFill>
              <a:latin typeface="+mn-lt"/>
            </a:endParaRPr>
          </a:p>
        </p:txBody>
      </p:sp>
      <p:sp>
        <p:nvSpPr>
          <p:cNvPr id="4" name="Date Placeholder 3">
            <a:extLst>
              <a:ext uri="{FF2B5EF4-FFF2-40B4-BE49-F238E27FC236}">
                <a16:creationId xmlns:a16="http://schemas.microsoft.com/office/drawing/2014/main" id="{0559B027-98B2-E75B-30D9-4208EB34CBA6}"/>
              </a:ext>
            </a:extLst>
          </p:cNvPr>
          <p:cNvSpPr>
            <a:spLocks noGrp="1"/>
          </p:cNvSpPr>
          <p:nvPr>
            <p:ph type="dt" idx="10"/>
          </p:nvPr>
        </p:nvSpPr>
        <p:spPr/>
        <p:txBody>
          <a:bodyPr/>
          <a:lstStyle/>
          <a:p>
            <a:fld id="{27ACDBA1-4EA2-4A3B-8B8C-1444BF3A63F4}" type="datetime1">
              <a:rPr lang="en-US" smtClean="0"/>
              <a:t>4/4/2026</a:t>
            </a:fld>
            <a:endParaRPr lang="en-US"/>
          </a:p>
        </p:txBody>
      </p:sp>
      <p:sp>
        <p:nvSpPr>
          <p:cNvPr id="5" name="Footer Placeholder 4">
            <a:extLst>
              <a:ext uri="{FF2B5EF4-FFF2-40B4-BE49-F238E27FC236}">
                <a16:creationId xmlns:a16="http://schemas.microsoft.com/office/drawing/2014/main" id="{FFF0E8A9-F10D-773C-1EB4-629C3EC7FDDA}"/>
              </a:ext>
            </a:extLst>
          </p:cNvPr>
          <p:cNvSpPr>
            <a:spLocks noGrp="1"/>
          </p:cNvSpPr>
          <p:nvPr>
            <p:ph type="ftr" idx="11"/>
          </p:nvPr>
        </p:nvSpPr>
        <p:spPr/>
        <p:txBody>
          <a:bodyPr/>
          <a:lstStyle/>
          <a:p>
            <a:r>
              <a:rPr lang="en-US"/>
              <a:t>Business analysis and process management</a:t>
            </a:r>
            <a:endParaRPr lang="en-US" dirty="0"/>
          </a:p>
        </p:txBody>
      </p:sp>
      <p:sp>
        <p:nvSpPr>
          <p:cNvPr id="2" name="Title 1">
            <a:extLst>
              <a:ext uri="{FF2B5EF4-FFF2-40B4-BE49-F238E27FC236}">
                <a16:creationId xmlns:a16="http://schemas.microsoft.com/office/drawing/2014/main" id="{5113DD8C-8C74-433D-5918-C0795FDCB89B}"/>
              </a:ext>
            </a:extLst>
          </p:cNvPr>
          <p:cNvSpPr>
            <a:spLocks noGrp="1"/>
          </p:cNvSpPr>
          <p:nvPr>
            <p:ph type="title"/>
          </p:nvPr>
        </p:nvSpPr>
        <p:spPr>
          <a:xfrm>
            <a:off x="232348" y="185738"/>
            <a:ext cx="11476097" cy="414120"/>
          </a:xfrm>
        </p:spPr>
        <p:txBody>
          <a:bodyPr/>
          <a:lstStyle/>
          <a:p>
            <a:r>
              <a:rPr lang="mn-MN" dirty="0"/>
              <a:t>Стратегийн үндсэн элементүүд</a:t>
            </a:r>
          </a:p>
        </p:txBody>
      </p:sp>
      <p:sp>
        <p:nvSpPr>
          <p:cNvPr id="7" name="Slide Number Placeholder 6">
            <a:extLst>
              <a:ext uri="{FF2B5EF4-FFF2-40B4-BE49-F238E27FC236}">
                <a16:creationId xmlns:a16="http://schemas.microsoft.com/office/drawing/2014/main" id="{D57012B4-390B-FC92-C2C8-47DB338D79DA}"/>
              </a:ext>
            </a:extLst>
          </p:cNvPr>
          <p:cNvSpPr>
            <a:spLocks noGrp="1"/>
          </p:cNvSpPr>
          <p:nvPr>
            <p:ph type="sldNum" idx="12"/>
          </p:nvPr>
        </p:nvSpPr>
        <p:spPr/>
        <p:txBody>
          <a:bodyPr/>
          <a:lstStyle/>
          <a:p>
            <a:fld id="{611322DE-3F9E-4261-BC4C-C8DBA52F4786}" type="slidenum">
              <a:rPr lang="en-US" smtClean="0"/>
              <a:t>7</a:t>
            </a:fld>
            <a:endParaRPr lang="en-US"/>
          </a:p>
        </p:txBody>
      </p:sp>
      <p:pic>
        <p:nvPicPr>
          <p:cNvPr id="6" name="Picture 2">
            <a:extLst>
              <a:ext uri="{FF2B5EF4-FFF2-40B4-BE49-F238E27FC236}">
                <a16:creationId xmlns:a16="http://schemas.microsoft.com/office/drawing/2014/main" id="{6B482B03-3F0C-4DC9-DB8D-F9B65EEB65C2}"/>
              </a:ext>
            </a:extLst>
          </p:cNvPr>
          <p:cNvPicPr>
            <a:picLocks noChangeAspect="1"/>
          </p:cNvPicPr>
          <p:nvPr/>
        </p:nvPicPr>
        <p:blipFill>
          <a:blip r:embed="rId3"/>
          <a:stretch>
            <a:fillRect/>
          </a:stretch>
        </p:blipFill>
        <p:spPr>
          <a:xfrm>
            <a:off x="356578" y="2532902"/>
            <a:ext cx="6228251" cy="3474197"/>
          </a:xfrm>
          <a:prstGeom prst="rect">
            <a:avLst/>
          </a:prstGeom>
        </p:spPr>
      </p:pic>
      <p:sp>
        <p:nvSpPr>
          <p:cNvPr id="9" name="TextBox 8">
            <a:extLst>
              <a:ext uri="{FF2B5EF4-FFF2-40B4-BE49-F238E27FC236}">
                <a16:creationId xmlns:a16="http://schemas.microsoft.com/office/drawing/2014/main" id="{99D3C073-7F1C-C124-2BE3-E3E387D3739E}"/>
              </a:ext>
            </a:extLst>
          </p:cNvPr>
          <p:cNvSpPr txBox="1"/>
          <p:nvPr/>
        </p:nvSpPr>
        <p:spPr>
          <a:xfrm>
            <a:off x="6785659" y="2532902"/>
            <a:ext cx="5047018" cy="3416320"/>
          </a:xfrm>
          <a:prstGeom prst="rect">
            <a:avLst/>
          </a:prstGeom>
          <a:solidFill>
            <a:schemeClr val="bg2">
              <a:lumMod val="20000"/>
              <a:lumOff val="80000"/>
            </a:schemeClr>
          </a:solidFill>
        </p:spPr>
        <p:txBody>
          <a:bodyPr wrap="square">
            <a:spAutoFit/>
          </a:bodyPr>
          <a:lstStyle/>
          <a:p>
            <a:pPr algn="ctr"/>
            <a:r>
              <a:rPr lang="mn-MN" sz="1800" b="1" dirty="0"/>
              <a:t>Стратегийн түвшин</a:t>
            </a:r>
            <a:endParaRPr lang="en-US" sz="1800" b="1" i="0" kern="1200" dirty="0">
              <a:solidFill>
                <a:schemeClr val="tx1"/>
              </a:solidFill>
              <a:effectLst/>
              <a:latin typeface="+mn-lt"/>
              <a:ea typeface="+mn-ea"/>
              <a:cs typeface="+mn-cs"/>
            </a:endParaRPr>
          </a:p>
          <a:p>
            <a:pPr marL="342900" indent="-342900">
              <a:buFont typeface="+mj-lt"/>
              <a:buAutoNum type="arabicPeriod"/>
            </a:pPr>
            <a:r>
              <a:rPr lang="mn-MN" sz="1800" b="1" i="0" kern="1200" dirty="0">
                <a:solidFill>
                  <a:schemeClr val="tx1"/>
                </a:solidFill>
                <a:effectLst/>
                <a:latin typeface="+mn-lt"/>
                <a:ea typeface="+mn-ea"/>
                <a:cs typeface="+mn-cs"/>
              </a:rPr>
              <a:t>Корпорацийн стратеги:</a:t>
            </a:r>
            <a:r>
              <a:rPr lang="mn-MN" sz="1800" b="0" i="0" kern="1200" dirty="0">
                <a:solidFill>
                  <a:schemeClr val="tx1"/>
                </a:solidFill>
                <a:effectLst/>
                <a:latin typeface="+mn-lt"/>
                <a:ea typeface="+mn-ea"/>
                <a:cs typeface="+mn-cs"/>
              </a:rPr>
              <a:t> Байгууллагын бүхэлд нь хамарсан ерөнхий зорилго, цар хүрээ.</a:t>
            </a:r>
          </a:p>
          <a:p>
            <a:pPr marL="342900" indent="-342900">
              <a:buFont typeface="+mj-lt"/>
              <a:buAutoNum type="arabicPeriod"/>
            </a:pPr>
            <a:r>
              <a:rPr lang="mn-MN" sz="1800" b="1" i="0" kern="1200" dirty="0">
                <a:solidFill>
                  <a:schemeClr val="tx1"/>
                </a:solidFill>
                <a:effectLst/>
                <a:latin typeface="+mn-lt"/>
                <a:ea typeface="+mn-ea"/>
                <a:cs typeface="+mn-cs"/>
              </a:rPr>
              <a:t>Бизнесийн нэгжийн стратеги:</a:t>
            </a:r>
            <a:r>
              <a:rPr lang="mn-MN" sz="1800" b="0" i="0" kern="1200" dirty="0">
                <a:solidFill>
                  <a:schemeClr val="tx1"/>
                </a:solidFill>
                <a:effectLst/>
                <a:latin typeface="+mn-lt"/>
                <a:ea typeface="+mn-ea"/>
                <a:cs typeface="+mn-cs"/>
              </a:rPr>
              <a:t> Тухайн нэгж, салбарын хувьд өрсөлдөх давуу тал бий болгох, хэрэглэгчдийг татах төлөвлөгөө.</a:t>
            </a:r>
          </a:p>
          <a:p>
            <a:pPr marL="342900" indent="-342900">
              <a:buFont typeface="+mj-lt"/>
              <a:buAutoNum type="arabicPeriod"/>
            </a:pPr>
            <a:r>
              <a:rPr lang="mn-MN" sz="1800" b="1" i="0" kern="1200" dirty="0">
                <a:solidFill>
                  <a:schemeClr val="tx1"/>
                </a:solidFill>
                <a:effectLst/>
                <a:latin typeface="+mn-lt"/>
                <a:ea typeface="+mn-ea"/>
                <a:cs typeface="+mn-cs"/>
              </a:rPr>
              <a:t>Үйл ажиллагааны стратеги:</a:t>
            </a:r>
            <a:r>
              <a:rPr lang="mn-MN" sz="1800" b="0" i="0" kern="1200" dirty="0">
                <a:solidFill>
                  <a:schemeClr val="tx1"/>
                </a:solidFill>
                <a:effectLst/>
                <a:latin typeface="+mn-lt"/>
                <a:ea typeface="+mn-ea"/>
                <a:cs typeface="+mn-cs"/>
              </a:rPr>
              <a:t> Дээрх стратегиудыг хэрэгжүүлэхэд шаардлагатай процесс, хүмүүс, технологийг удирдах тактикууд.</a:t>
            </a:r>
          </a:p>
        </p:txBody>
      </p:sp>
      <p:sp>
        <p:nvSpPr>
          <p:cNvPr id="10" name="TextBox 9">
            <a:extLst>
              <a:ext uri="{FF2B5EF4-FFF2-40B4-BE49-F238E27FC236}">
                <a16:creationId xmlns:a16="http://schemas.microsoft.com/office/drawing/2014/main" id="{91643E6E-F27B-A07F-A72A-D38E1E974E99}"/>
              </a:ext>
            </a:extLst>
          </p:cNvPr>
          <p:cNvSpPr txBox="1"/>
          <p:nvPr/>
        </p:nvSpPr>
        <p:spPr>
          <a:xfrm>
            <a:off x="838200" y="5998898"/>
            <a:ext cx="5781926" cy="307777"/>
          </a:xfrm>
          <a:prstGeom prst="rect">
            <a:avLst/>
          </a:prstGeom>
          <a:noFill/>
        </p:spPr>
        <p:txBody>
          <a:bodyPr wrap="square" rtlCol="0">
            <a:spAutoFit/>
          </a:bodyPr>
          <a:lstStyle/>
          <a:p>
            <a:pPr algn="r"/>
            <a:r>
              <a:rPr lang="en-US" i="1" u="sng" dirty="0">
                <a:solidFill>
                  <a:srgbClr val="0066B3"/>
                </a:solidFill>
              </a:rPr>
              <a:t>Source: AI generated</a:t>
            </a:r>
          </a:p>
        </p:txBody>
      </p:sp>
    </p:spTree>
    <p:extLst>
      <p:ext uri="{BB962C8B-B14F-4D97-AF65-F5344CB8AC3E}">
        <p14:creationId xmlns:p14="http://schemas.microsoft.com/office/powerpoint/2010/main" val="20310787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B8E03A55-067D-5581-4C4D-66DB6F4D8EB1}"/>
              </a:ext>
            </a:extLst>
          </p:cNvPr>
          <p:cNvSpPr>
            <a:spLocks noGrp="1"/>
          </p:cNvSpPr>
          <p:nvPr>
            <p:ph type="dt" idx="10"/>
          </p:nvPr>
        </p:nvSpPr>
        <p:spPr/>
        <p:txBody>
          <a:bodyPr/>
          <a:lstStyle/>
          <a:p>
            <a:fld id="{49A365A0-FE5C-4615-B14F-8FC0332F7FA4}" type="datetime1">
              <a:rPr lang="en-US" smtClean="0"/>
              <a:t>4/4/2026</a:t>
            </a:fld>
            <a:endParaRPr lang="en-US"/>
          </a:p>
        </p:txBody>
      </p:sp>
      <p:sp>
        <p:nvSpPr>
          <p:cNvPr id="4" name="Footer Placeholder 3">
            <a:extLst>
              <a:ext uri="{FF2B5EF4-FFF2-40B4-BE49-F238E27FC236}">
                <a16:creationId xmlns:a16="http://schemas.microsoft.com/office/drawing/2014/main" id="{03A039E8-D6DE-D662-A267-D2BD86162A2A}"/>
              </a:ext>
            </a:extLst>
          </p:cNvPr>
          <p:cNvSpPr>
            <a:spLocks noGrp="1"/>
          </p:cNvSpPr>
          <p:nvPr>
            <p:ph type="ftr" idx="11"/>
          </p:nvPr>
        </p:nvSpPr>
        <p:spPr/>
        <p:txBody>
          <a:bodyPr/>
          <a:lstStyle/>
          <a:p>
            <a:r>
              <a:rPr lang="en-US"/>
              <a:t>Business analysis and process management</a:t>
            </a:r>
            <a:endParaRPr lang="en-US" dirty="0"/>
          </a:p>
        </p:txBody>
      </p:sp>
      <p:sp>
        <p:nvSpPr>
          <p:cNvPr id="5" name="Slide Number Placeholder 4">
            <a:extLst>
              <a:ext uri="{FF2B5EF4-FFF2-40B4-BE49-F238E27FC236}">
                <a16:creationId xmlns:a16="http://schemas.microsoft.com/office/drawing/2014/main" id="{3BA834EE-AC0F-1007-6081-CBFBDB961858}"/>
              </a:ext>
            </a:extLst>
          </p:cNvPr>
          <p:cNvSpPr>
            <a:spLocks noGrp="1"/>
          </p:cNvSpPr>
          <p:nvPr>
            <p:ph type="sldNum" idx="12"/>
          </p:nvPr>
        </p:nvSpPr>
        <p:spPr/>
        <p:txBody>
          <a:bodyPr/>
          <a:lstStyle/>
          <a:p>
            <a:fld id="{611322DE-3F9E-4261-BC4C-C8DBA52F4786}" type="slidenum">
              <a:rPr lang="en-US" smtClean="0"/>
              <a:t>8</a:t>
            </a:fld>
            <a:endParaRPr lang="en-US"/>
          </a:p>
        </p:txBody>
      </p:sp>
      <p:sp>
        <p:nvSpPr>
          <p:cNvPr id="7" name="Title 6">
            <a:extLst>
              <a:ext uri="{FF2B5EF4-FFF2-40B4-BE49-F238E27FC236}">
                <a16:creationId xmlns:a16="http://schemas.microsoft.com/office/drawing/2014/main" id="{5F97FD11-0693-640E-7DC0-EF99B170C158}"/>
              </a:ext>
            </a:extLst>
          </p:cNvPr>
          <p:cNvSpPr>
            <a:spLocks noGrp="1"/>
          </p:cNvSpPr>
          <p:nvPr>
            <p:ph type="title"/>
          </p:nvPr>
        </p:nvSpPr>
        <p:spPr/>
        <p:txBody>
          <a:bodyPr/>
          <a:lstStyle/>
          <a:p>
            <a:r>
              <a:rPr lang="ru-RU" sz="3200" dirty="0"/>
              <a:t>Стратеги ба Мэдээллийн системийн уялдаа холбоо</a:t>
            </a:r>
            <a:endParaRPr lang="en-US" sz="3200" dirty="0"/>
          </a:p>
        </p:txBody>
      </p:sp>
      <p:pic>
        <p:nvPicPr>
          <p:cNvPr id="11" name="Picture 10">
            <a:extLst>
              <a:ext uri="{FF2B5EF4-FFF2-40B4-BE49-F238E27FC236}">
                <a16:creationId xmlns:a16="http://schemas.microsoft.com/office/drawing/2014/main" id="{ACE413B9-01EB-602E-C78D-76B26425EB0E}"/>
              </a:ext>
            </a:extLst>
          </p:cNvPr>
          <p:cNvPicPr>
            <a:picLocks noChangeAspect="1"/>
          </p:cNvPicPr>
          <p:nvPr/>
        </p:nvPicPr>
        <p:blipFill>
          <a:blip r:embed="rId3"/>
          <a:stretch>
            <a:fillRect/>
          </a:stretch>
        </p:blipFill>
        <p:spPr>
          <a:xfrm>
            <a:off x="571024" y="1097183"/>
            <a:ext cx="11620976" cy="4712951"/>
          </a:xfrm>
          <a:prstGeom prst="rect">
            <a:avLst/>
          </a:prstGeom>
        </p:spPr>
      </p:pic>
      <p:sp>
        <p:nvSpPr>
          <p:cNvPr id="12" name="TextBox 11">
            <a:extLst>
              <a:ext uri="{FF2B5EF4-FFF2-40B4-BE49-F238E27FC236}">
                <a16:creationId xmlns:a16="http://schemas.microsoft.com/office/drawing/2014/main" id="{4696EE7E-DAB6-2B0D-2A7F-8690B3A8784A}"/>
              </a:ext>
            </a:extLst>
          </p:cNvPr>
          <p:cNvSpPr txBox="1"/>
          <p:nvPr/>
        </p:nvSpPr>
        <p:spPr>
          <a:xfrm>
            <a:off x="5318760" y="5929353"/>
            <a:ext cx="5781926" cy="307777"/>
          </a:xfrm>
          <a:prstGeom prst="rect">
            <a:avLst/>
          </a:prstGeom>
          <a:noFill/>
        </p:spPr>
        <p:txBody>
          <a:bodyPr wrap="square" rtlCol="0">
            <a:spAutoFit/>
          </a:bodyPr>
          <a:lstStyle/>
          <a:p>
            <a:pPr algn="r"/>
            <a:r>
              <a:rPr lang="en-US" i="1" u="sng" dirty="0">
                <a:solidFill>
                  <a:srgbClr val="0066B3"/>
                </a:solidFill>
              </a:rPr>
              <a:t>Source: Organization and Information system</a:t>
            </a:r>
          </a:p>
        </p:txBody>
      </p:sp>
    </p:spTree>
    <p:extLst>
      <p:ext uri="{BB962C8B-B14F-4D97-AF65-F5344CB8AC3E}">
        <p14:creationId xmlns:p14="http://schemas.microsoft.com/office/powerpoint/2010/main" val="15560900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7982B2-7C45-0D43-8A2D-61A4CF88883A}"/>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0F9FD41-0689-AA57-22A9-62BBB0AB1409}"/>
              </a:ext>
            </a:extLst>
          </p:cNvPr>
          <p:cNvSpPr>
            <a:spLocks noGrp="1"/>
          </p:cNvSpPr>
          <p:nvPr>
            <p:ph type="body" idx="1"/>
          </p:nvPr>
        </p:nvSpPr>
        <p:spPr/>
        <p:txBody>
          <a:bodyPr>
            <a:normAutofit/>
          </a:bodyPr>
          <a:lstStyle/>
          <a:p>
            <a:pPr marL="114300" indent="0">
              <a:buNone/>
            </a:pPr>
            <a:r>
              <a:rPr lang="mn-MN" sz="1800" dirty="0"/>
              <a:t>Мэдээллийн систем нь зөвхөн дэмжих үүрэгтэй бус, стратегийг хэрэгжүүлэгч гол хөшүүрэг болдог. Үүнийг дараах 3 түвшинд авч үзнэ:</a:t>
            </a:r>
          </a:p>
          <a:p>
            <a:r>
              <a:rPr lang="mn-MN" sz="1800" b="1" dirty="0"/>
              <a:t>Стратегийг хэрэгжүүлэх хэрэгсэл (</a:t>
            </a:r>
            <a:r>
              <a:rPr lang="en-US" sz="1800" b="1" dirty="0"/>
              <a:t>Strategy Enabler):</a:t>
            </a:r>
            <a:r>
              <a:rPr lang="en-US" sz="1800" dirty="0"/>
              <a:t> </a:t>
            </a:r>
            <a:r>
              <a:rPr lang="mn-MN" sz="1800" dirty="0"/>
              <a:t>Автоматжуулалт, </a:t>
            </a:r>
            <a:r>
              <a:rPr lang="en-US" sz="1800" dirty="0"/>
              <a:t>Data Analytics, Personalization</a:t>
            </a:r>
            <a:endParaRPr lang="mn-MN" sz="1800" dirty="0"/>
          </a:p>
          <a:p>
            <a:r>
              <a:rPr lang="mn-MN" sz="1800" b="1" dirty="0"/>
              <a:t>Гүйцэтгэлийн хяналт (</a:t>
            </a:r>
            <a:r>
              <a:rPr lang="en-US" sz="1800" b="1" dirty="0"/>
              <a:t>Monitoring):</a:t>
            </a:r>
            <a:r>
              <a:rPr lang="en-US" sz="1800" dirty="0"/>
              <a:t> Dashboard </a:t>
            </a:r>
            <a:r>
              <a:rPr lang="mn-MN" sz="1800" dirty="0"/>
              <a:t>буюу хяналтын самбарууд </a:t>
            </a:r>
            <a:endParaRPr lang="en-US" sz="1800" dirty="0"/>
          </a:p>
          <a:p>
            <a:r>
              <a:rPr lang="mn-MN" sz="1800" b="1" dirty="0"/>
              <a:t>Дижитал өөрчлөлт (</a:t>
            </a:r>
            <a:r>
              <a:rPr lang="en-US" sz="1800" b="1" dirty="0"/>
              <a:t>Digital Transformation):</a:t>
            </a:r>
            <a:r>
              <a:rPr lang="en-US" sz="1800" dirty="0"/>
              <a:t> </a:t>
            </a:r>
            <a:r>
              <a:rPr lang="mn-MN" sz="1800" dirty="0"/>
              <a:t>Технологийн шинэ боломжууд (</a:t>
            </a:r>
            <a:r>
              <a:rPr lang="en-US" sz="1800" dirty="0"/>
              <a:t>AI, Cloud, IoT) </a:t>
            </a:r>
          </a:p>
        </p:txBody>
      </p:sp>
      <p:sp>
        <p:nvSpPr>
          <p:cNvPr id="4" name="Date Placeholder 3">
            <a:extLst>
              <a:ext uri="{FF2B5EF4-FFF2-40B4-BE49-F238E27FC236}">
                <a16:creationId xmlns:a16="http://schemas.microsoft.com/office/drawing/2014/main" id="{69A780CC-BB3D-9AEF-41BF-D6117222A0BB}"/>
              </a:ext>
            </a:extLst>
          </p:cNvPr>
          <p:cNvSpPr>
            <a:spLocks noGrp="1"/>
          </p:cNvSpPr>
          <p:nvPr>
            <p:ph type="dt" idx="10"/>
          </p:nvPr>
        </p:nvSpPr>
        <p:spPr/>
        <p:txBody>
          <a:bodyPr/>
          <a:lstStyle/>
          <a:p>
            <a:fld id="{B96090D4-E50F-4471-AB52-D3A1EE26BDDC}" type="datetime1">
              <a:rPr lang="en-US" smtClean="0"/>
              <a:t>4/4/2026</a:t>
            </a:fld>
            <a:endParaRPr lang="en-US" dirty="0"/>
          </a:p>
        </p:txBody>
      </p:sp>
      <p:sp>
        <p:nvSpPr>
          <p:cNvPr id="5" name="Footer Placeholder 4">
            <a:extLst>
              <a:ext uri="{FF2B5EF4-FFF2-40B4-BE49-F238E27FC236}">
                <a16:creationId xmlns:a16="http://schemas.microsoft.com/office/drawing/2014/main" id="{F6E8A4B9-33F2-A3B6-9574-953D99301F9E}"/>
              </a:ext>
            </a:extLst>
          </p:cNvPr>
          <p:cNvSpPr>
            <a:spLocks noGrp="1"/>
          </p:cNvSpPr>
          <p:nvPr>
            <p:ph type="ftr" idx="11"/>
          </p:nvPr>
        </p:nvSpPr>
        <p:spPr/>
        <p:txBody>
          <a:bodyPr/>
          <a:lstStyle/>
          <a:p>
            <a:r>
              <a:rPr lang="en-US"/>
              <a:t>Business analysis and process management</a:t>
            </a:r>
            <a:endParaRPr lang="en-US" dirty="0"/>
          </a:p>
        </p:txBody>
      </p:sp>
      <p:sp>
        <p:nvSpPr>
          <p:cNvPr id="6" name="Slide Number Placeholder 5">
            <a:extLst>
              <a:ext uri="{FF2B5EF4-FFF2-40B4-BE49-F238E27FC236}">
                <a16:creationId xmlns:a16="http://schemas.microsoft.com/office/drawing/2014/main" id="{069E3751-5E78-51BC-2242-A74E7BEF6DC0}"/>
              </a:ext>
            </a:extLst>
          </p:cNvPr>
          <p:cNvSpPr>
            <a:spLocks noGrp="1"/>
          </p:cNvSpPr>
          <p:nvPr>
            <p:ph type="sldNum" idx="12"/>
          </p:nvPr>
        </p:nvSpPr>
        <p:spPr/>
        <p:txBody>
          <a:bodyPr/>
          <a:lstStyle/>
          <a:p>
            <a:fld id="{611322DE-3F9E-4261-BC4C-C8DBA52F4786}" type="slidenum">
              <a:rPr lang="en-US" smtClean="0"/>
              <a:t>9</a:t>
            </a:fld>
            <a:endParaRPr lang="en-US"/>
          </a:p>
        </p:txBody>
      </p:sp>
      <p:sp>
        <p:nvSpPr>
          <p:cNvPr id="2" name="Title 1">
            <a:extLst>
              <a:ext uri="{FF2B5EF4-FFF2-40B4-BE49-F238E27FC236}">
                <a16:creationId xmlns:a16="http://schemas.microsoft.com/office/drawing/2014/main" id="{E4F502B9-2074-6CB9-0E23-8B85004F7D84}"/>
              </a:ext>
            </a:extLst>
          </p:cNvPr>
          <p:cNvSpPr>
            <a:spLocks noGrp="1"/>
          </p:cNvSpPr>
          <p:nvPr>
            <p:ph type="title"/>
          </p:nvPr>
        </p:nvSpPr>
        <p:spPr/>
        <p:txBody>
          <a:bodyPr/>
          <a:lstStyle/>
          <a:p>
            <a:r>
              <a:rPr lang="ru-RU" sz="3200" dirty="0"/>
              <a:t>Стратеги ба Мэдээллийн системийн уялдаа</a:t>
            </a:r>
            <a:endParaRPr lang="en-US" sz="3200" dirty="0"/>
          </a:p>
        </p:txBody>
      </p:sp>
      <p:sp>
        <p:nvSpPr>
          <p:cNvPr id="7" name="TextBox 6">
            <a:extLst>
              <a:ext uri="{FF2B5EF4-FFF2-40B4-BE49-F238E27FC236}">
                <a16:creationId xmlns:a16="http://schemas.microsoft.com/office/drawing/2014/main" id="{2053A2DE-25DD-91E2-0CEF-46281DA0DB43}"/>
              </a:ext>
            </a:extLst>
          </p:cNvPr>
          <p:cNvSpPr txBox="1"/>
          <p:nvPr/>
        </p:nvSpPr>
        <p:spPr>
          <a:xfrm>
            <a:off x="198784" y="3823393"/>
            <a:ext cx="11887199" cy="2031325"/>
          </a:xfrm>
          <a:prstGeom prst="rect">
            <a:avLst/>
          </a:prstGeom>
          <a:solidFill>
            <a:schemeClr val="accent6">
              <a:lumMod val="60000"/>
              <a:lumOff val="40000"/>
            </a:schemeClr>
          </a:solidFill>
        </p:spPr>
        <p:txBody>
          <a:bodyPr wrap="square">
            <a:spAutoFit/>
          </a:bodyPr>
          <a:lstStyle/>
          <a:p>
            <a:pPr>
              <a:buNone/>
            </a:pPr>
            <a:r>
              <a:rPr lang="en-US" sz="1800" b="1" i="1" dirty="0"/>
              <a:t>POPIT </a:t>
            </a:r>
            <a:r>
              <a:rPr lang="mn-MN" sz="1800" b="1" i="1" dirty="0"/>
              <a:t>загвар</a:t>
            </a:r>
            <a:r>
              <a:rPr lang="en-US" sz="1800" b="1" i="1" dirty="0"/>
              <a:t>: </a:t>
            </a:r>
            <a:r>
              <a:rPr lang="mn-MN" sz="1800" i="1" dirty="0"/>
              <a:t>Аливаа стратегийн өөрчлөлтийг мэдээллийн системтэй уялдуулахдаа зөвхөн технологийг бус, дараах дөрвөн хүчин зүйлийг (</a:t>
            </a:r>
            <a:r>
              <a:rPr lang="en-US" sz="1800" i="1" dirty="0"/>
              <a:t>POPIT) </a:t>
            </a:r>
            <a:r>
              <a:rPr lang="mn-MN" sz="1800" i="1" dirty="0"/>
              <a:t>цогцоор нь авч үзэх ёстой:</a:t>
            </a:r>
          </a:p>
          <a:p>
            <a:pPr>
              <a:buFont typeface="Arial" panose="020B0604020202020204" pitchFamily="34" charset="0"/>
              <a:buChar char="•"/>
            </a:pPr>
            <a:r>
              <a:rPr lang="en-US" sz="1800" b="1" i="1" dirty="0"/>
              <a:t>People (</a:t>
            </a:r>
            <a:r>
              <a:rPr lang="mn-MN" sz="1800" b="1" i="1" dirty="0"/>
              <a:t>Хүмүүс):</a:t>
            </a:r>
            <a:r>
              <a:rPr lang="mn-MN" sz="1800" i="1" dirty="0"/>
              <a:t> Ажилчид шинэ системийг ашиглах ур чадвартай юу?</a:t>
            </a:r>
          </a:p>
          <a:p>
            <a:pPr>
              <a:buFont typeface="Arial" panose="020B0604020202020204" pitchFamily="34" charset="0"/>
              <a:buChar char="•"/>
            </a:pPr>
            <a:r>
              <a:rPr lang="en-US" sz="1800" b="1" i="1" dirty="0" err="1"/>
              <a:t>Organisation</a:t>
            </a:r>
            <a:r>
              <a:rPr lang="en-US" sz="1800" b="1" i="1" dirty="0"/>
              <a:t> (</a:t>
            </a:r>
            <a:r>
              <a:rPr lang="mn-MN" sz="1800" b="1" i="1" dirty="0"/>
              <a:t>Байгууллага):</a:t>
            </a:r>
            <a:r>
              <a:rPr lang="mn-MN" sz="1800" i="1" dirty="0"/>
              <a:t> Бүтэц, соёл нь шинэ стратегийг дэмжиж байна уу?</a:t>
            </a:r>
          </a:p>
          <a:p>
            <a:pPr>
              <a:buFont typeface="Arial" panose="020B0604020202020204" pitchFamily="34" charset="0"/>
              <a:buChar char="•"/>
            </a:pPr>
            <a:r>
              <a:rPr lang="en-US" sz="1800" b="1" i="1" dirty="0"/>
              <a:t>Processes (</a:t>
            </a:r>
            <a:r>
              <a:rPr lang="mn-MN" sz="1800" b="1" i="1" dirty="0"/>
              <a:t>Процесс):</a:t>
            </a:r>
            <a:r>
              <a:rPr lang="mn-MN" sz="1800" i="1" dirty="0"/>
              <a:t> Технологи нэвтрэхээс өмнө бизнес үйл ажиллагаа оновчтой болсон уу?</a:t>
            </a:r>
          </a:p>
          <a:p>
            <a:pPr>
              <a:buFont typeface="Arial" panose="020B0604020202020204" pitchFamily="34" charset="0"/>
              <a:buChar char="•"/>
            </a:pPr>
            <a:r>
              <a:rPr lang="en-US" sz="1800" b="1" i="1" dirty="0"/>
              <a:t>Information &amp; Technology (</a:t>
            </a:r>
            <a:r>
              <a:rPr lang="mn-MN" sz="1800" b="1" i="1" dirty="0"/>
              <a:t>Мэдээлэл ба Технологи):</a:t>
            </a:r>
            <a:r>
              <a:rPr lang="mn-MN" sz="1800" i="1" dirty="0"/>
              <a:t> Систем нь шаардлагатай мэдээллийг өгч чадаж байна уу?</a:t>
            </a:r>
          </a:p>
        </p:txBody>
      </p:sp>
    </p:spTree>
    <p:extLst>
      <p:ext uri="{BB962C8B-B14F-4D97-AF65-F5344CB8AC3E}">
        <p14:creationId xmlns:p14="http://schemas.microsoft.com/office/powerpoint/2010/main" val="13846933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7">
            <a:extLst>
              <a:ext uri="{FF2B5EF4-FFF2-40B4-BE49-F238E27FC236}">
                <a16:creationId xmlns:a16="http://schemas.microsoft.com/office/drawing/2014/main" id="{BE44F72E-85BD-B578-A760-DE15A5109CEF}"/>
              </a:ext>
            </a:extLst>
          </p:cNvPr>
          <p:cNvSpPr>
            <a:spLocks noGrp="1"/>
          </p:cNvSpPr>
          <p:nvPr>
            <p:ph type="body" idx="1"/>
          </p:nvPr>
        </p:nvSpPr>
        <p:spPr/>
        <p:txBody>
          <a:bodyPr/>
          <a:lstStyle/>
          <a:p>
            <a:endParaRPr lang="en-US"/>
          </a:p>
        </p:txBody>
      </p:sp>
      <p:sp>
        <p:nvSpPr>
          <p:cNvPr id="3" name="Date Placeholder 2">
            <a:extLst>
              <a:ext uri="{FF2B5EF4-FFF2-40B4-BE49-F238E27FC236}">
                <a16:creationId xmlns:a16="http://schemas.microsoft.com/office/drawing/2014/main" id="{5A4A27D0-1323-CD47-008F-16170F9DB3EA}"/>
              </a:ext>
            </a:extLst>
          </p:cNvPr>
          <p:cNvSpPr>
            <a:spLocks noGrp="1"/>
          </p:cNvSpPr>
          <p:nvPr>
            <p:ph type="dt" idx="10"/>
          </p:nvPr>
        </p:nvSpPr>
        <p:spPr/>
        <p:txBody>
          <a:bodyPr/>
          <a:lstStyle/>
          <a:p>
            <a:fld id="{49A365A0-FE5C-4615-B14F-8FC0332F7FA4}" type="datetime1">
              <a:rPr lang="en-US" smtClean="0"/>
              <a:t>4/4/2026</a:t>
            </a:fld>
            <a:endParaRPr lang="en-US"/>
          </a:p>
        </p:txBody>
      </p:sp>
      <p:sp>
        <p:nvSpPr>
          <p:cNvPr id="4" name="Footer Placeholder 3">
            <a:extLst>
              <a:ext uri="{FF2B5EF4-FFF2-40B4-BE49-F238E27FC236}">
                <a16:creationId xmlns:a16="http://schemas.microsoft.com/office/drawing/2014/main" id="{788093C4-82A8-C0BE-7E97-052FA397C9E5}"/>
              </a:ext>
            </a:extLst>
          </p:cNvPr>
          <p:cNvSpPr>
            <a:spLocks noGrp="1"/>
          </p:cNvSpPr>
          <p:nvPr>
            <p:ph type="ftr" idx="11"/>
          </p:nvPr>
        </p:nvSpPr>
        <p:spPr/>
        <p:txBody>
          <a:bodyPr/>
          <a:lstStyle/>
          <a:p>
            <a:r>
              <a:rPr lang="en-US"/>
              <a:t>Business analysis and process management</a:t>
            </a:r>
            <a:endParaRPr lang="en-US" dirty="0"/>
          </a:p>
        </p:txBody>
      </p:sp>
      <p:sp>
        <p:nvSpPr>
          <p:cNvPr id="5" name="Slide Number Placeholder 4">
            <a:extLst>
              <a:ext uri="{FF2B5EF4-FFF2-40B4-BE49-F238E27FC236}">
                <a16:creationId xmlns:a16="http://schemas.microsoft.com/office/drawing/2014/main" id="{B4BF47DD-CC6F-6E54-2B13-86883A10809C}"/>
              </a:ext>
            </a:extLst>
          </p:cNvPr>
          <p:cNvSpPr>
            <a:spLocks noGrp="1"/>
          </p:cNvSpPr>
          <p:nvPr>
            <p:ph type="sldNum" idx="12"/>
          </p:nvPr>
        </p:nvSpPr>
        <p:spPr/>
        <p:txBody>
          <a:bodyPr/>
          <a:lstStyle/>
          <a:p>
            <a:fld id="{611322DE-3F9E-4261-BC4C-C8DBA52F4786}" type="slidenum">
              <a:rPr lang="en-US" smtClean="0"/>
              <a:t>10</a:t>
            </a:fld>
            <a:endParaRPr lang="en-US"/>
          </a:p>
        </p:txBody>
      </p:sp>
      <p:sp>
        <p:nvSpPr>
          <p:cNvPr id="7" name="Title 6">
            <a:extLst>
              <a:ext uri="{FF2B5EF4-FFF2-40B4-BE49-F238E27FC236}">
                <a16:creationId xmlns:a16="http://schemas.microsoft.com/office/drawing/2014/main" id="{BAD5A7A3-A54F-5A5C-F9C3-A471DC471B46}"/>
              </a:ext>
            </a:extLst>
          </p:cNvPr>
          <p:cNvSpPr>
            <a:spLocks noGrp="1"/>
          </p:cNvSpPr>
          <p:nvPr>
            <p:ph type="title"/>
          </p:nvPr>
        </p:nvSpPr>
        <p:spPr/>
        <p:txBody>
          <a:bodyPr/>
          <a:lstStyle/>
          <a:p>
            <a:endParaRPr lang="en-US"/>
          </a:p>
        </p:txBody>
      </p:sp>
      <p:pic>
        <p:nvPicPr>
          <p:cNvPr id="9" name="Picture 2">
            <a:extLst>
              <a:ext uri="{FF2B5EF4-FFF2-40B4-BE49-F238E27FC236}">
                <a16:creationId xmlns:a16="http://schemas.microsoft.com/office/drawing/2014/main" id="{ED22AC5C-88DD-CAA1-46BA-E6E66ADB1108}"/>
              </a:ext>
            </a:extLst>
          </p:cNvPr>
          <p:cNvPicPr>
            <a:picLocks noChangeAspect="1"/>
          </p:cNvPicPr>
          <p:nvPr/>
        </p:nvPicPr>
        <p:blipFill>
          <a:blip r:embed="rId3"/>
          <a:stretch>
            <a:fillRect/>
          </a:stretch>
        </p:blipFill>
        <p:spPr>
          <a:xfrm>
            <a:off x="0" y="-35601"/>
            <a:ext cx="12192000" cy="6800850"/>
          </a:xfrm>
          <a:prstGeom prst="rect">
            <a:avLst/>
          </a:prstGeom>
        </p:spPr>
      </p:pic>
      <p:sp>
        <p:nvSpPr>
          <p:cNvPr id="10" name="TextBox 9">
            <a:extLst>
              <a:ext uri="{FF2B5EF4-FFF2-40B4-BE49-F238E27FC236}">
                <a16:creationId xmlns:a16="http://schemas.microsoft.com/office/drawing/2014/main" id="{7535C52F-57A7-1C29-7FBF-CED1C1D61C4A}"/>
              </a:ext>
            </a:extLst>
          </p:cNvPr>
          <p:cNvSpPr txBox="1"/>
          <p:nvPr/>
        </p:nvSpPr>
        <p:spPr>
          <a:xfrm>
            <a:off x="4119282" y="6538912"/>
            <a:ext cx="5781926" cy="307777"/>
          </a:xfrm>
          <a:prstGeom prst="rect">
            <a:avLst/>
          </a:prstGeom>
          <a:noFill/>
        </p:spPr>
        <p:txBody>
          <a:bodyPr wrap="square" rtlCol="0">
            <a:spAutoFit/>
          </a:bodyPr>
          <a:lstStyle/>
          <a:p>
            <a:pPr algn="r"/>
            <a:r>
              <a:rPr lang="en-US" i="1" u="sng" dirty="0">
                <a:solidFill>
                  <a:srgbClr val="0066B3"/>
                </a:solidFill>
              </a:rPr>
              <a:t>Source: AI generated</a:t>
            </a:r>
          </a:p>
        </p:txBody>
      </p:sp>
    </p:spTree>
    <p:extLst>
      <p:ext uri="{BB962C8B-B14F-4D97-AF65-F5344CB8AC3E}">
        <p14:creationId xmlns:p14="http://schemas.microsoft.com/office/powerpoint/2010/main" val="35834519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D40060-91AA-5591-3B90-80C8D75C8D93}"/>
            </a:ext>
          </a:extLst>
        </p:cNvPr>
        <p:cNvGrpSpPr/>
        <p:nvPr/>
      </p:nvGrpSpPr>
      <p:grpSpPr>
        <a:xfrm>
          <a:off x="0" y="0"/>
          <a:ext cx="0" cy="0"/>
          <a:chOff x="0" y="0"/>
          <a:chExt cx="0" cy="0"/>
        </a:xfrm>
      </p:grpSpPr>
      <p:sp>
        <p:nvSpPr>
          <p:cNvPr id="4" name="Date Placeholder 3">
            <a:extLst>
              <a:ext uri="{FF2B5EF4-FFF2-40B4-BE49-F238E27FC236}">
                <a16:creationId xmlns:a16="http://schemas.microsoft.com/office/drawing/2014/main" id="{3F0BBC8B-DE56-BEB4-BDD0-DCFD1E5AE17E}"/>
              </a:ext>
            </a:extLst>
          </p:cNvPr>
          <p:cNvSpPr>
            <a:spLocks noGrp="1"/>
          </p:cNvSpPr>
          <p:nvPr>
            <p:ph type="dt" idx="10"/>
          </p:nvPr>
        </p:nvSpPr>
        <p:spPr/>
        <p:txBody>
          <a:bodyPr/>
          <a:lstStyle/>
          <a:p>
            <a:fld id="{D0298D9D-E7C7-4F49-8B10-D70F0D3A35A6}" type="datetime1">
              <a:rPr lang="en-US" smtClean="0"/>
              <a:t>4/4/2026</a:t>
            </a:fld>
            <a:endParaRPr lang="en-US"/>
          </a:p>
        </p:txBody>
      </p:sp>
      <p:sp>
        <p:nvSpPr>
          <p:cNvPr id="5" name="Footer Placeholder 4">
            <a:extLst>
              <a:ext uri="{FF2B5EF4-FFF2-40B4-BE49-F238E27FC236}">
                <a16:creationId xmlns:a16="http://schemas.microsoft.com/office/drawing/2014/main" id="{8ABBC7EA-E6FC-8720-84FA-31D9BA75C509}"/>
              </a:ext>
            </a:extLst>
          </p:cNvPr>
          <p:cNvSpPr>
            <a:spLocks noGrp="1"/>
          </p:cNvSpPr>
          <p:nvPr>
            <p:ph type="ftr" idx="11"/>
          </p:nvPr>
        </p:nvSpPr>
        <p:spPr/>
        <p:txBody>
          <a:bodyPr/>
          <a:lstStyle/>
          <a:p>
            <a:r>
              <a:rPr lang="en-US"/>
              <a:t>Business analysis and process management</a:t>
            </a:r>
            <a:endParaRPr lang="en-US" dirty="0"/>
          </a:p>
        </p:txBody>
      </p:sp>
      <p:sp>
        <p:nvSpPr>
          <p:cNvPr id="2" name="Title 1">
            <a:extLst>
              <a:ext uri="{FF2B5EF4-FFF2-40B4-BE49-F238E27FC236}">
                <a16:creationId xmlns:a16="http://schemas.microsoft.com/office/drawing/2014/main" id="{6C6123D7-1EB2-658F-1ECB-40DD9EF66B59}"/>
              </a:ext>
            </a:extLst>
          </p:cNvPr>
          <p:cNvSpPr>
            <a:spLocks noGrp="1"/>
          </p:cNvSpPr>
          <p:nvPr>
            <p:ph type="title"/>
          </p:nvPr>
        </p:nvSpPr>
        <p:spPr/>
        <p:txBody>
          <a:bodyPr/>
          <a:lstStyle/>
          <a:p>
            <a:r>
              <a:rPr lang="mn-MN" sz="3200" dirty="0"/>
              <a:t>Бизнес шинжилгээнд нөлөөлдөг хүчин зүйлс</a:t>
            </a:r>
            <a:endParaRPr lang="en-US" sz="3200" dirty="0"/>
          </a:p>
        </p:txBody>
      </p:sp>
      <p:pic>
        <p:nvPicPr>
          <p:cNvPr id="7" name="Picture 6">
            <a:extLst>
              <a:ext uri="{FF2B5EF4-FFF2-40B4-BE49-F238E27FC236}">
                <a16:creationId xmlns:a16="http://schemas.microsoft.com/office/drawing/2014/main" id="{8896AD07-05AE-A080-7381-04C7521E45E7}"/>
              </a:ext>
            </a:extLst>
          </p:cNvPr>
          <p:cNvPicPr>
            <a:picLocks noChangeAspect="1"/>
          </p:cNvPicPr>
          <p:nvPr/>
        </p:nvPicPr>
        <p:blipFill rotWithShape="1">
          <a:blip r:embed="rId3"/>
          <a:srcRect l="14008" t="30729" r="14912" b="13646"/>
          <a:stretch/>
        </p:blipFill>
        <p:spPr>
          <a:xfrm>
            <a:off x="3737770" y="1041816"/>
            <a:ext cx="8166376" cy="4056600"/>
          </a:xfrm>
          <a:prstGeom prst="rect">
            <a:avLst/>
          </a:prstGeom>
        </p:spPr>
      </p:pic>
      <p:sp>
        <p:nvSpPr>
          <p:cNvPr id="3" name="TextBox 2">
            <a:extLst>
              <a:ext uri="{FF2B5EF4-FFF2-40B4-BE49-F238E27FC236}">
                <a16:creationId xmlns:a16="http://schemas.microsoft.com/office/drawing/2014/main" id="{380F34DB-72EA-5BA3-6416-A76C521CB777}"/>
              </a:ext>
            </a:extLst>
          </p:cNvPr>
          <p:cNvSpPr txBox="1"/>
          <p:nvPr/>
        </p:nvSpPr>
        <p:spPr>
          <a:xfrm>
            <a:off x="5926519" y="5850573"/>
            <a:ext cx="5781926" cy="307777"/>
          </a:xfrm>
          <a:prstGeom prst="rect">
            <a:avLst/>
          </a:prstGeom>
          <a:noFill/>
        </p:spPr>
        <p:txBody>
          <a:bodyPr wrap="square" rtlCol="0">
            <a:spAutoFit/>
          </a:bodyPr>
          <a:lstStyle/>
          <a:p>
            <a:pPr algn="r"/>
            <a:r>
              <a:rPr lang="en-US" i="1" u="sng" dirty="0">
                <a:solidFill>
                  <a:srgbClr val="0066B3"/>
                </a:solidFill>
              </a:rPr>
              <a:t>Source: Business analysis, 3</a:t>
            </a:r>
            <a:r>
              <a:rPr lang="en-US" i="1" u="sng" baseline="30000" dirty="0">
                <a:solidFill>
                  <a:srgbClr val="0066B3"/>
                </a:solidFill>
              </a:rPr>
              <a:t>rd</a:t>
            </a:r>
            <a:r>
              <a:rPr lang="en-US" i="1" u="sng" dirty="0">
                <a:solidFill>
                  <a:srgbClr val="0066B3"/>
                </a:solidFill>
              </a:rPr>
              <a:t> edition</a:t>
            </a:r>
          </a:p>
        </p:txBody>
      </p:sp>
      <p:sp>
        <p:nvSpPr>
          <p:cNvPr id="6" name="Slide Number Placeholder 5">
            <a:extLst>
              <a:ext uri="{FF2B5EF4-FFF2-40B4-BE49-F238E27FC236}">
                <a16:creationId xmlns:a16="http://schemas.microsoft.com/office/drawing/2014/main" id="{A4492BEC-D58B-93BE-DE8E-4670A781367D}"/>
              </a:ext>
            </a:extLst>
          </p:cNvPr>
          <p:cNvSpPr>
            <a:spLocks noGrp="1"/>
          </p:cNvSpPr>
          <p:nvPr>
            <p:ph type="sldNum" idx="12"/>
          </p:nvPr>
        </p:nvSpPr>
        <p:spPr/>
        <p:txBody>
          <a:bodyPr/>
          <a:lstStyle/>
          <a:p>
            <a:fld id="{611322DE-3F9E-4261-BC4C-C8DBA52F4786}" type="slidenum">
              <a:rPr lang="en-US" smtClean="0"/>
              <a:t>11</a:t>
            </a:fld>
            <a:endParaRPr lang="en-US"/>
          </a:p>
        </p:txBody>
      </p:sp>
      <p:sp>
        <p:nvSpPr>
          <p:cNvPr id="8" name="Rectangle 6">
            <a:extLst>
              <a:ext uri="{FF2B5EF4-FFF2-40B4-BE49-F238E27FC236}">
                <a16:creationId xmlns:a16="http://schemas.microsoft.com/office/drawing/2014/main" id="{BF6F9368-8CC9-735F-1375-8C6E162D87B4}"/>
              </a:ext>
            </a:extLst>
          </p:cNvPr>
          <p:cNvSpPr>
            <a:spLocks noChangeArrowheads="1"/>
          </p:cNvSpPr>
          <p:nvPr/>
        </p:nvSpPr>
        <p:spPr bwMode="auto">
          <a:xfrm>
            <a:off x="287854" y="1041816"/>
            <a:ext cx="3347261" cy="25545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600" b="1" i="1" u="none" strike="noStrike" cap="none" normalizeH="0" baseline="0" dirty="0" err="1">
                <a:ln>
                  <a:noFill/>
                </a:ln>
                <a:solidFill>
                  <a:schemeClr val="tx1"/>
                </a:solidFill>
                <a:effectLst/>
                <a:latin typeface="Arial" panose="020B0604020202020204" pitchFamily="34" charset="0"/>
              </a:rPr>
              <a:t>Гадаад</a:t>
            </a:r>
            <a:r>
              <a:rPr kumimoji="0" lang="en-US" altLang="en-US" sz="1600" b="1" i="1" u="none" strike="noStrike" cap="none" normalizeH="0" baseline="0" dirty="0">
                <a:ln>
                  <a:noFill/>
                </a:ln>
                <a:solidFill>
                  <a:schemeClr val="tx1"/>
                </a:solidFill>
                <a:effectLst/>
                <a:latin typeface="Arial" panose="020B0604020202020204" pitchFamily="34" charset="0"/>
              </a:rPr>
              <a:t> </a:t>
            </a:r>
            <a:r>
              <a:rPr kumimoji="0" lang="en-US" altLang="en-US" sz="1600" b="1" i="1" u="none" strike="noStrike" cap="none" normalizeH="0" baseline="0" dirty="0" err="1">
                <a:ln>
                  <a:noFill/>
                </a:ln>
                <a:solidFill>
                  <a:schemeClr val="tx1"/>
                </a:solidFill>
                <a:effectLst/>
                <a:latin typeface="Arial" panose="020B0604020202020204" pitchFamily="34" charset="0"/>
              </a:rPr>
              <a:t>орчны</a:t>
            </a:r>
            <a:r>
              <a:rPr kumimoji="0" lang="en-US" altLang="en-US" sz="1600" b="1" i="1" u="none" strike="noStrike" cap="none" normalizeH="0" baseline="0" dirty="0">
                <a:ln>
                  <a:noFill/>
                </a:ln>
                <a:solidFill>
                  <a:schemeClr val="tx1"/>
                </a:solidFill>
                <a:effectLst/>
                <a:latin typeface="Arial" panose="020B0604020202020204" pitchFamily="34" charset="0"/>
              </a:rPr>
              <a:t> </a:t>
            </a:r>
            <a:r>
              <a:rPr kumimoji="0" lang="en-US" altLang="en-US" sz="1600" b="1" i="1" u="none" strike="noStrike" cap="none" normalizeH="0" baseline="0" dirty="0" err="1">
                <a:ln>
                  <a:noFill/>
                </a:ln>
                <a:solidFill>
                  <a:schemeClr val="tx1"/>
                </a:solidFill>
                <a:effectLst/>
                <a:latin typeface="Arial" panose="020B0604020202020204" pitchFamily="34" charset="0"/>
              </a:rPr>
              <a:t>шинжилгээ</a:t>
            </a:r>
            <a:r>
              <a:rPr kumimoji="0" lang="en-US" altLang="en-US" sz="1600" b="1" i="1" u="none" strike="noStrike" cap="none" normalizeH="0" baseline="0" dirty="0">
                <a:ln>
                  <a:noFill/>
                </a:ln>
                <a:solidFill>
                  <a:schemeClr val="tx1"/>
                </a:solidFill>
                <a:effectLst/>
                <a:latin typeface="Arial" panose="020B0604020202020204" pitchFamily="34" charset="0"/>
              </a:rPr>
              <a:t>:</a:t>
            </a:r>
            <a:r>
              <a:rPr kumimoji="0" lang="en-US" altLang="en-US" sz="1600" b="0" i="1" u="none" strike="noStrike" cap="none" normalizeH="0" baseline="0" dirty="0">
                <a:ln>
                  <a:noFill/>
                </a:ln>
                <a:solidFill>
                  <a:schemeClr val="tx1"/>
                </a:solidFill>
                <a:effectLst/>
                <a:latin typeface="Arial" panose="020B0604020202020204" pitchFamily="34" charset="0"/>
              </a:rPr>
              <a:t> "</a:t>
            </a:r>
            <a:r>
              <a:rPr kumimoji="0" lang="en-US" altLang="en-US" sz="1600" b="0" i="1" u="none" strike="noStrike" cap="none" normalizeH="0" baseline="0" dirty="0" err="1">
                <a:ln>
                  <a:noFill/>
                </a:ln>
                <a:solidFill>
                  <a:schemeClr val="tx1"/>
                </a:solidFill>
                <a:effectLst/>
                <a:latin typeface="Arial" panose="020B0604020202020204" pitchFamily="34" charset="0"/>
              </a:rPr>
              <a:t>Гадаа</a:t>
            </a:r>
            <a:r>
              <a:rPr kumimoji="0" lang="en-US" altLang="en-US" sz="1600" b="0" i="1" u="none" strike="noStrike" cap="none" normalizeH="0" baseline="0" dirty="0">
                <a:ln>
                  <a:noFill/>
                </a:ln>
                <a:solidFill>
                  <a:schemeClr val="tx1"/>
                </a:solidFill>
                <a:effectLst/>
                <a:latin typeface="Arial" panose="020B0604020202020204" pitchFamily="34" charset="0"/>
              </a:rPr>
              <a:t> </a:t>
            </a:r>
            <a:r>
              <a:rPr kumimoji="0" lang="en-US" altLang="en-US" sz="1600" b="0" i="1" u="none" strike="noStrike" cap="none" normalizeH="0" baseline="0" dirty="0" err="1">
                <a:ln>
                  <a:noFill/>
                </a:ln>
                <a:solidFill>
                  <a:schemeClr val="tx1"/>
                </a:solidFill>
                <a:effectLst/>
                <a:latin typeface="Arial" panose="020B0604020202020204" pitchFamily="34" charset="0"/>
              </a:rPr>
              <a:t>юу</a:t>
            </a:r>
            <a:r>
              <a:rPr kumimoji="0" lang="en-US" altLang="en-US" sz="1600" b="0" i="1" u="none" strike="noStrike" cap="none" normalizeH="0" baseline="0" dirty="0">
                <a:ln>
                  <a:noFill/>
                </a:ln>
                <a:solidFill>
                  <a:schemeClr val="tx1"/>
                </a:solidFill>
                <a:effectLst/>
                <a:latin typeface="Arial" panose="020B0604020202020204" pitchFamily="34" charset="0"/>
              </a:rPr>
              <a:t> </a:t>
            </a:r>
            <a:r>
              <a:rPr kumimoji="0" lang="en-US" altLang="en-US" sz="1600" b="0" i="1" u="none" strike="noStrike" cap="none" normalizeH="0" baseline="0" dirty="0" err="1">
                <a:ln>
                  <a:noFill/>
                </a:ln>
                <a:solidFill>
                  <a:schemeClr val="tx1"/>
                </a:solidFill>
                <a:effectLst/>
                <a:latin typeface="Arial" panose="020B0604020202020204" pitchFamily="34" charset="0"/>
              </a:rPr>
              <a:t>болж</a:t>
            </a:r>
            <a:r>
              <a:rPr kumimoji="0" lang="en-US" altLang="en-US" sz="1600" b="0" i="1" u="none" strike="noStrike" cap="none" normalizeH="0" baseline="0" dirty="0">
                <a:ln>
                  <a:noFill/>
                </a:ln>
                <a:solidFill>
                  <a:schemeClr val="tx1"/>
                </a:solidFill>
                <a:effectLst/>
                <a:latin typeface="Arial" panose="020B0604020202020204" pitchFamily="34" charset="0"/>
              </a:rPr>
              <a:t> </a:t>
            </a:r>
            <a:r>
              <a:rPr kumimoji="0" lang="en-US" altLang="en-US" sz="1600" b="0" i="1" u="none" strike="noStrike" cap="none" normalizeH="0" baseline="0" dirty="0" err="1">
                <a:ln>
                  <a:noFill/>
                </a:ln>
                <a:solidFill>
                  <a:schemeClr val="tx1"/>
                </a:solidFill>
                <a:effectLst/>
                <a:latin typeface="Arial" panose="020B0604020202020204" pitchFamily="34" charset="0"/>
              </a:rPr>
              <a:t>байна</a:t>
            </a:r>
            <a:r>
              <a:rPr kumimoji="0" lang="en-US" altLang="en-US" sz="1600" b="0" i="1" u="none" strike="noStrike" cap="none" normalizeH="0" baseline="0" dirty="0">
                <a:ln>
                  <a:noFill/>
                </a:ln>
                <a:solidFill>
                  <a:schemeClr val="tx1"/>
                </a:solidFill>
                <a:effectLst/>
                <a:latin typeface="Arial" panose="020B0604020202020204" pitchFamily="34" charset="0"/>
              </a:rPr>
              <a:t> </a:t>
            </a:r>
            <a:r>
              <a:rPr kumimoji="0" lang="en-US" altLang="en-US" sz="1600" b="0" i="1" u="none" strike="noStrike" cap="none" normalizeH="0" baseline="0" dirty="0" err="1">
                <a:ln>
                  <a:noFill/>
                </a:ln>
                <a:solidFill>
                  <a:schemeClr val="tx1"/>
                </a:solidFill>
                <a:effectLst/>
                <a:latin typeface="Arial" panose="020B0604020202020204" pitchFamily="34" charset="0"/>
              </a:rPr>
              <a:t>вэ</a:t>
            </a:r>
            <a:r>
              <a:rPr kumimoji="0" lang="en-US" altLang="en-US" sz="1600" b="0" i="1" u="none" strike="noStrike" cap="none" normalizeH="0" baseline="0" dirty="0">
                <a:ln>
                  <a:noFill/>
                </a:ln>
                <a:solidFill>
                  <a:schemeClr val="tx1"/>
                </a:solidFill>
                <a:effectLst/>
                <a:latin typeface="Arial" panose="020B0604020202020204" pitchFamily="34" charset="0"/>
              </a:rPr>
              <a:t>?" (</a:t>
            </a:r>
            <a:r>
              <a:rPr kumimoji="0" lang="en-US" altLang="en-US" sz="1600" b="0" i="1" u="none" strike="noStrike" cap="none" normalizeH="0" baseline="0" dirty="0" err="1">
                <a:ln>
                  <a:noFill/>
                </a:ln>
                <a:solidFill>
                  <a:schemeClr val="tx1"/>
                </a:solidFill>
                <a:effectLst/>
                <a:latin typeface="Arial" panose="020B0604020202020204" pitchFamily="34" charset="0"/>
              </a:rPr>
              <a:t>Гаднаас-догшоо</a:t>
            </a:r>
            <a:r>
              <a:rPr kumimoji="0" lang="en-US" altLang="en-US" sz="1600" b="0" i="1" u="none" strike="noStrike" cap="none" normalizeH="0" baseline="0" dirty="0">
                <a:ln>
                  <a:noFill/>
                </a:ln>
                <a:solidFill>
                  <a:schemeClr val="tx1"/>
                </a:solidFill>
                <a:effectLst/>
                <a:latin typeface="Arial" panose="020B0604020202020204" pitchFamily="34" charset="0"/>
              </a:rPr>
              <a:t> </a:t>
            </a:r>
            <a:r>
              <a:rPr kumimoji="0" lang="en-US" altLang="en-US" sz="1600" b="0" i="1" u="none" strike="noStrike" cap="none" normalizeH="0" baseline="0" dirty="0" err="1">
                <a:ln>
                  <a:noFill/>
                </a:ln>
                <a:solidFill>
                  <a:schemeClr val="tx1"/>
                </a:solidFill>
                <a:effectLst/>
                <a:latin typeface="Arial" panose="020B0604020202020204" pitchFamily="34" charset="0"/>
              </a:rPr>
              <a:t>чиглэсэн</a:t>
            </a:r>
            <a:r>
              <a:rPr kumimoji="0" lang="en-US" altLang="en-US" sz="1600" b="0" i="1" u="none" strike="noStrike" cap="none" normalizeH="0" baseline="0" dirty="0">
                <a:ln>
                  <a:noFill/>
                </a:ln>
                <a:solidFill>
                  <a:schemeClr val="tx1"/>
                </a:solidFill>
                <a:effectLst/>
                <a:latin typeface="Arial" panose="020B0604020202020204" pitchFamily="34" charset="0"/>
              </a:rPr>
              <a:t>)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600" b="1" i="1" u="none" strike="noStrike" cap="none" normalizeH="0" baseline="0" dirty="0" err="1">
                <a:ln>
                  <a:noFill/>
                </a:ln>
                <a:solidFill>
                  <a:schemeClr val="tx1"/>
                </a:solidFill>
                <a:effectLst/>
                <a:latin typeface="Arial" panose="020B0604020202020204" pitchFamily="34" charset="0"/>
              </a:rPr>
              <a:t>Дотоод</a:t>
            </a:r>
            <a:r>
              <a:rPr kumimoji="0" lang="en-US" altLang="en-US" sz="1600" b="1" i="1" u="none" strike="noStrike" cap="none" normalizeH="0" baseline="0" dirty="0">
                <a:ln>
                  <a:noFill/>
                </a:ln>
                <a:solidFill>
                  <a:schemeClr val="tx1"/>
                </a:solidFill>
                <a:effectLst/>
                <a:latin typeface="Arial" panose="020B0604020202020204" pitchFamily="34" charset="0"/>
              </a:rPr>
              <a:t> </a:t>
            </a:r>
            <a:r>
              <a:rPr kumimoji="0" lang="en-US" altLang="en-US" sz="1600" b="1" i="1" u="none" strike="noStrike" cap="none" normalizeH="0" baseline="0" dirty="0" err="1">
                <a:ln>
                  <a:noFill/>
                </a:ln>
                <a:solidFill>
                  <a:schemeClr val="tx1"/>
                </a:solidFill>
                <a:effectLst/>
                <a:latin typeface="Arial" panose="020B0604020202020204" pitchFamily="34" charset="0"/>
              </a:rPr>
              <a:t>орчны</a:t>
            </a:r>
            <a:r>
              <a:rPr kumimoji="0" lang="en-US" altLang="en-US" sz="1600" b="1" i="1" u="none" strike="noStrike" cap="none" normalizeH="0" baseline="0" dirty="0">
                <a:ln>
                  <a:noFill/>
                </a:ln>
                <a:solidFill>
                  <a:schemeClr val="tx1"/>
                </a:solidFill>
                <a:effectLst/>
                <a:latin typeface="Arial" panose="020B0604020202020204" pitchFamily="34" charset="0"/>
              </a:rPr>
              <a:t> </a:t>
            </a:r>
            <a:r>
              <a:rPr kumimoji="0" lang="en-US" altLang="en-US" sz="1600" b="1" i="1" u="none" strike="noStrike" cap="none" normalizeH="0" baseline="0" dirty="0" err="1">
                <a:ln>
                  <a:noFill/>
                </a:ln>
                <a:solidFill>
                  <a:schemeClr val="tx1"/>
                </a:solidFill>
                <a:effectLst/>
                <a:latin typeface="Arial" panose="020B0604020202020204" pitchFamily="34" charset="0"/>
              </a:rPr>
              <a:t>шинжилгээ</a:t>
            </a:r>
            <a:r>
              <a:rPr kumimoji="0" lang="en-US" altLang="en-US" sz="1600" b="1" i="1" u="none" strike="noStrike" cap="none" normalizeH="0" baseline="0" dirty="0">
                <a:ln>
                  <a:noFill/>
                </a:ln>
                <a:solidFill>
                  <a:schemeClr val="tx1"/>
                </a:solidFill>
                <a:effectLst/>
                <a:latin typeface="Arial" panose="020B0604020202020204" pitchFamily="34" charset="0"/>
              </a:rPr>
              <a:t>:</a:t>
            </a:r>
            <a:r>
              <a:rPr kumimoji="0" lang="en-US" altLang="en-US" sz="1600" b="0" i="1" u="none" strike="noStrike" cap="none" normalizeH="0" baseline="0" dirty="0">
                <a:ln>
                  <a:noFill/>
                </a:ln>
                <a:solidFill>
                  <a:schemeClr val="tx1"/>
                </a:solidFill>
                <a:effectLst/>
                <a:latin typeface="Arial" panose="020B0604020202020204" pitchFamily="34" charset="0"/>
              </a:rPr>
              <a:t> "</a:t>
            </a:r>
            <a:r>
              <a:rPr kumimoji="0" lang="en-US" altLang="en-US" sz="1600" b="0" i="1" u="none" strike="noStrike" cap="none" normalizeH="0" baseline="0" dirty="0" err="1">
                <a:ln>
                  <a:noFill/>
                </a:ln>
                <a:solidFill>
                  <a:schemeClr val="tx1"/>
                </a:solidFill>
                <a:effectLst/>
                <a:latin typeface="Arial" panose="020B0604020202020204" pitchFamily="34" charset="0"/>
              </a:rPr>
              <a:t>Бид</a:t>
            </a:r>
            <a:r>
              <a:rPr kumimoji="0" lang="en-US" altLang="en-US" sz="1600" b="0" i="1" u="none" strike="noStrike" cap="none" normalizeH="0" baseline="0" dirty="0">
                <a:ln>
                  <a:noFill/>
                </a:ln>
                <a:solidFill>
                  <a:schemeClr val="tx1"/>
                </a:solidFill>
                <a:effectLst/>
                <a:latin typeface="Arial" panose="020B0604020202020204" pitchFamily="34" charset="0"/>
              </a:rPr>
              <a:t> </a:t>
            </a:r>
            <a:r>
              <a:rPr kumimoji="0" lang="en-US" altLang="en-US" sz="1600" b="0" i="1" u="none" strike="noStrike" cap="none" normalizeH="0" baseline="0" dirty="0" err="1">
                <a:ln>
                  <a:noFill/>
                </a:ln>
                <a:solidFill>
                  <a:schemeClr val="tx1"/>
                </a:solidFill>
                <a:effectLst/>
                <a:latin typeface="Arial" panose="020B0604020202020204" pitchFamily="34" charset="0"/>
              </a:rPr>
              <a:t>хаана</a:t>
            </a:r>
            <a:r>
              <a:rPr kumimoji="0" lang="en-US" altLang="en-US" sz="1600" b="0" i="1" u="none" strike="noStrike" cap="none" normalizeH="0" baseline="0" dirty="0">
                <a:ln>
                  <a:noFill/>
                </a:ln>
                <a:solidFill>
                  <a:schemeClr val="tx1"/>
                </a:solidFill>
                <a:effectLst/>
                <a:latin typeface="Arial" panose="020B0604020202020204" pitchFamily="34" charset="0"/>
              </a:rPr>
              <a:t> </a:t>
            </a:r>
            <a:r>
              <a:rPr kumimoji="0" lang="en-US" altLang="en-US" sz="1600" b="0" i="1" u="none" strike="noStrike" cap="none" normalizeH="0" baseline="0" dirty="0" err="1">
                <a:ln>
                  <a:noFill/>
                </a:ln>
                <a:solidFill>
                  <a:schemeClr val="tx1"/>
                </a:solidFill>
                <a:effectLst/>
                <a:latin typeface="Arial" panose="020B0604020202020204" pitchFamily="34" charset="0"/>
              </a:rPr>
              <a:t>нь</a:t>
            </a:r>
            <a:r>
              <a:rPr kumimoji="0" lang="en-US" altLang="en-US" sz="1600" b="0" i="1" u="none" strike="noStrike" cap="none" normalizeH="0" baseline="0" dirty="0">
                <a:ln>
                  <a:noFill/>
                </a:ln>
                <a:solidFill>
                  <a:schemeClr val="tx1"/>
                </a:solidFill>
                <a:effectLst/>
                <a:latin typeface="Arial" panose="020B0604020202020204" pitchFamily="34" charset="0"/>
              </a:rPr>
              <a:t> </a:t>
            </a:r>
            <a:r>
              <a:rPr kumimoji="0" lang="en-US" altLang="en-US" sz="1600" b="0" i="1" u="none" strike="noStrike" cap="none" normalizeH="0" baseline="0" dirty="0" err="1">
                <a:ln>
                  <a:noFill/>
                </a:ln>
                <a:solidFill>
                  <a:schemeClr val="tx1"/>
                </a:solidFill>
                <a:effectLst/>
                <a:latin typeface="Arial" panose="020B0604020202020204" pitchFamily="34" charset="0"/>
              </a:rPr>
              <a:t>явна</a:t>
            </a:r>
            <a:r>
              <a:rPr kumimoji="0" lang="en-US" altLang="en-US" sz="1600" b="0" i="1" u="none" strike="noStrike" cap="none" normalizeH="0" baseline="0" dirty="0">
                <a:ln>
                  <a:noFill/>
                </a:ln>
                <a:solidFill>
                  <a:schemeClr val="tx1"/>
                </a:solidFill>
                <a:effectLst/>
                <a:latin typeface="Arial" panose="020B0604020202020204" pitchFamily="34" charset="0"/>
              </a:rPr>
              <a:t> </a:t>
            </a:r>
            <a:r>
              <a:rPr kumimoji="0" lang="en-US" altLang="en-US" sz="1600" b="0" i="1" u="none" strike="noStrike" cap="none" normalizeH="0" baseline="0" dirty="0" err="1">
                <a:ln>
                  <a:noFill/>
                </a:ln>
                <a:solidFill>
                  <a:schemeClr val="tx1"/>
                </a:solidFill>
                <a:effectLst/>
                <a:latin typeface="Arial" panose="020B0604020202020204" pitchFamily="34" charset="0"/>
              </a:rPr>
              <a:t>вэ</a:t>
            </a:r>
            <a:r>
              <a:rPr kumimoji="0" lang="en-US" altLang="en-US" sz="1600" b="0" i="1" u="none" strike="noStrike" cap="none" normalizeH="0" baseline="0" dirty="0">
                <a:ln>
                  <a:noFill/>
                </a:ln>
                <a:solidFill>
                  <a:schemeClr val="tx1"/>
                </a:solidFill>
                <a:effectLst/>
                <a:latin typeface="Arial" panose="020B0604020202020204" pitchFamily="34" charset="0"/>
              </a:rPr>
              <a:t>?" (</a:t>
            </a:r>
            <a:r>
              <a:rPr kumimoji="0" lang="en-US" altLang="en-US" sz="1600" b="0" i="1" u="none" strike="noStrike" cap="none" normalizeH="0" baseline="0" dirty="0" err="1">
                <a:ln>
                  <a:noFill/>
                </a:ln>
                <a:solidFill>
                  <a:schemeClr val="tx1"/>
                </a:solidFill>
                <a:effectLst/>
                <a:latin typeface="Arial" panose="020B0604020202020204" pitchFamily="34" charset="0"/>
              </a:rPr>
              <a:t>Дотоодоос-гадагшаа</a:t>
            </a:r>
            <a:r>
              <a:rPr kumimoji="0" lang="en-US" altLang="en-US" sz="1600" b="0" i="1" u="none" strike="noStrike" cap="none" normalizeH="0" baseline="0" dirty="0">
                <a:ln>
                  <a:noFill/>
                </a:ln>
                <a:solidFill>
                  <a:schemeClr val="tx1"/>
                </a:solidFill>
                <a:effectLst/>
                <a:latin typeface="Arial" panose="020B0604020202020204" pitchFamily="34" charset="0"/>
              </a:rPr>
              <a:t> </a:t>
            </a:r>
            <a:r>
              <a:rPr kumimoji="0" lang="en-US" altLang="en-US" sz="1600" b="0" i="1" u="none" strike="noStrike" cap="none" normalizeH="0" baseline="0" dirty="0" err="1">
                <a:ln>
                  <a:noFill/>
                </a:ln>
                <a:solidFill>
                  <a:schemeClr val="tx1"/>
                </a:solidFill>
                <a:effectLst/>
                <a:latin typeface="Arial" panose="020B0604020202020204" pitchFamily="34" charset="0"/>
              </a:rPr>
              <a:t>чиглэсэн</a:t>
            </a:r>
            <a:r>
              <a:rPr kumimoji="0" lang="en-US" altLang="en-US" sz="1600" b="0" i="1" u="none" strike="noStrike" cap="none" normalizeH="0" baseline="0" dirty="0">
                <a:ln>
                  <a:noFill/>
                </a:ln>
                <a:solidFill>
                  <a:schemeClr val="tx1"/>
                </a:solidFill>
                <a:effectLst/>
                <a:latin typeface="Arial" panose="020B0604020202020204" pitchFamily="34" charset="0"/>
              </a:rPr>
              <a:t>)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600" b="1" i="1" u="none" strike="noStrike" cap="none" normalizeH="0" baseline="0" dirty="0" err="1">
                <a:ln>
                  <a:noFill/>
                </a:ln>
                <a:solidFill>
                  <a:schemeClr val="tx1"/>
                </a:solidFill>
                <a:effectLst/>
                <a:latin typeface="Arial" panose="020B0604020202020204" pitchFamily="34" charset="0"/>
              </a:rPr>
              <a:t>Хэрэгжүүлэлт</a:t>
            </a:r>
            <a:r>
              <a:rPr kumimoji="0" lang="en-US" altLang="en-US" sz="1600" b="1" i="1" u="none" strike="noStrike" cap="none" normalizeH="0" baseline="0" dirty="0">
                <a:ln>
                  <a:noFill/>
                </a:ln>
                <a:solidFill>
                  <a:schemeClr val="tx1"/>
                </a:solidFill>
                <a:effectLst/>
                <a:latin typeface="Arial" panose="020B0604020202020204" pitchFamily="34" charset="0"/>
              </a:rPr>
              <a:t>:</a:t>
            </a:r>
            <a:r>
              <a:rPr kumimoji="0" lang="en-US" altLang="en-US" sz="1600" b="0" i="1" u="none" strike="noStrike" cap="none" normalizeH="0" baseline="0" dirty="0">
                <a:ln>
                  <a:noFill/>
                </a:ln>
                <a:solidFill>
                  <a:schemeClr val="tx1"/>
                </a:solidFill>
                <a:effectLst/>
                <a:latin typeface="Arial" panose="020B0604020202020204" pitchFamily="34" charset="0"/>
              </a:rPr>
              <a:t> </a:t>
            </a:r>
            <a:r>
              <a:rPr kumimoji="0" lang="en-US" altLang="en-US" sz="1600" b="0" i="1" u="none" strike="noStrike" cap="none" normalizeH="0" baseline="0" dirty="0" err="1">
                <a:ln>
                  <a:noFill/>
                </a:ln>
                <a:solidFill>
                  <a:schemeClr val="tx1"/>
                </a:solidFill>
                <a:effectLst/>
                <a:latin typeface="Arial" panose="020B0604020202020204" pitchFamily="34" charset="0"/>
              </a:rPr>
              <a:t>Шинэ</a:t>
            </a:r>
            <a:r>
              <a:rPr kumimoji="0" lang="en-US" altLang="en-US" sz="1600" b="0" i="1" u="none" strike="noStrike" cap="none" normalizeH="0" baseline="0" dirty="0">
                <a:ln>
                  <a:noFill/>
                </a:ln>
                <a:solidFill>
                  <a:schemeClr val="tx1"/>
                </a:solidFill>
                <a:effectLst/>
                <a:latin typeface="Arial" panose="020B0604020202020204" pitchFamily="34" charset="0"/>
              </a:rPr>
              <a:t> </a:t>
            </a:r>
            <a:r>
              <a:rPr kumimoji="0" lang="en-US" altLang="en-US" sz="1600" b="0" i="1" u="none" strike="noStrike" cap="none" normalizeH="0" baseline="0" dirty="0" err="1">
                <a:ln>
                  <a:noFill/>
                </a:ln>
                <a:solidFill>
                  <a:schemeClr val="tx1"/>
                </a:solidFill>
                <a:effectLst/>
                <a:latin typeface="Arial" panose="020B0604020202020204" pitchFamily="34" charset="0"/>
              </a:rPr>
              <a:t>стратегийг</a:t>
            </a:r>
            <a:r>
              <a:rPr kumimoji="0" lang="en-US" altLang="en-US" sz="1600" b="0" i="1" u="none" strike="noStrike" cap="none" normalizeH="0" baseline="0" dirty="0">
                <a:ln>
                  <a:noFill/>
                </a:ln>
                <a:solidFill>
                  <a:schemeClr val="tx1"/>
                </a:solidFill>
                <a:effectLst/>
                <a:latin typeface="Arial" panose="020B0604020202020204" pitchFamily="34" charset="0"/>
              </a:rPr>
              <a:t> </a:t>
            </a:r>
            <a:r>
              <a:rPr kumimoji="0" lang="en-US" altLang="en-US" sz="1600" b="0" i="1" u="none" strike="noStrike" cap="none" normalizeH="0" baseline="0" dirty="0" err="1">
                <a:ln>
                  <a:noFill/>
                </a:ln>
                <a:solidFill>
                  <a:schemeClr val="tx1"/>
                </a:solidFill>
                <a:effectLst/>
                <a:latin typeface="Arial" panose="020B0604020202020204" pitchFamily="34" charset="0"/>
              </a:rPr>
              <a:t>хэрхэн</a:t>
            </a:r>
            <a:r>
              <a:rPr kumimoji="0" lang="en-US" altLang="en-US" sz="1600" b="0" i="1" u="none" strike="noStrike" cap="none" normalizeH="0" baseline="0" dirty="0">
                <a:ln>
                  <a:noFill/>
                </a:ln>
                <a:solidFill>
                  <a:schemeClr val="tx1"/>
                </a:solidFill>
                <a:effectLst/>
                <a:latin typeface="Arial" panose="020B0604020202020204" pitchFamily="34" charset="0"/>
              </a:rPr>
              <a:t> </a:t>
            </a:r>
            <a:r>
              <a:rPr kumimoji="0" lang="en-US" altLang="en-US" sz="1600" b="0" i="1" u="none" strike="noStrike" cap="none" normalizeH="0" baseline="0" dirty="0" err="1">
                <a:ln>
                  <a:noFill/>
                </a:ln>
                <a:solidFill>
                  <a:schemeClr val="tx1"/>
                </a:solidFill>
                <a:effectLst/>
                <a:latin typeface="Arial" panose="020B0604020202020204" pitchFamily="34" charset="0"/>
              </a:rPr>
              <a:t>гүйцэтгэх</a:t>
            </a:r>
            <a:r>
              <a:rPr kumimoji="0" lang="en-US" altLang="en-US" sz="1600" b="0" i="1" u="none" strike="noStrike" cap="none" normalizeH="0" baseline="0" dirty="0">
                <a:ln>
                  <a:noFill/>
                </a:ln>
                <a:solidFill>
                  <a:schemeClr val="tx1"/>
                </a:solidFill>
                <a:effectLst/>
                <a:latin typeface="Arial" panose="020B0604020202020204" pitchFamily="34" charset="0"/>
              </a:rPr>
              <a:t> </a:t>
            </a:r>
            <a:r>
              <a:rPr kumimoji="0" lang="en-US" altLang="en-US" sz="1600" b="0" i="1" u="none" strike="noStrike" cap="none" normalizeH="0" baseline="0" dirty="0" err="1">
                <a:ln>
                  <a:noFill/>
                </a:ln>
                <a:solidFill>
                  <a:schemeClr val="tx1"/>
                </a:solidFill>
                <a:effectLst/>
                <a:latin typeface="Arial" panose="020B0604020202020204" pitchFamily="34" charset="0"/>
              </a:rPr>
              <a:t>талаарх</a:t>
            </a:r>
            <a:r>
              <a:rPr kumimoji="0" lang="en-US" altLang="en-US" sz="1600" b="0" i="1" u="none" strike="noStrike" cap="none" normalizeH="0" baseline="0" dirty="0">
                <a:ln>
                  <a:noFill/>
                </a:ln>
                <a:solidFill>
                  <a:schemeClr val="tx1"/>
                </a:solidFill>
                <a:effectLst/>
                <a:latin typeface="Arial" panose="020B0604020202020204" pitchFamily="34" charset="0"/>
              </a:rPr>
              <a:t> </a:t>
            </a:r>
            <a:r>
              <a:rPr kumimoji="0" lang="en-US" altLang="en-US" sz="1600" b="0" i="1" u="none" strike="noStrike" cap="none" normalizeH="0" baseline="0" dirty="0" err="1">
                <a:ln>
                  <a:noFill/>
                </a:ln>
                <a:solidFill>
                  <a:schemeClr val="tx1"/>
                </a:solidFill>
                <a:effectLst/>
                <a:latin typeface="Arial" panose="020B0604020202020204" pitchFamily="34" charset="0"/>
              </a:rPr>
              <a:t>төлөвлөгөө</a:t>
            </a:r>
            <a:r>
              <a:rPr kumimoji="0" lang="en-US" altLang="en-US" sz="1600" b="0" i="1" u="none" strike="noStrike" cap="none" normalizeH="0" baseline="0" dirty="0">
                <a:ln>
                  <a:noFill/>
                </a:ln>
                <a:solidFill>
                  <a:schemeClr val="tx1"/>
                </a:solidFill>
                <a:effectLst/>
                <a:latin typeface="Arial" panose="020B0604020202020204" pitchFamily="34" charset="0"/>
              </a:rPr>
              <a:t>.</a:t>
            </a:r>
          </a:p>
        </p:txBody>
      </p:sp>
    </p:spTree>
    <p:extLst>
      <p:ext uri="{BB962C8B-B14F-4D97-AF65-F5344CB8AC3E}">
        <p14:creationId xmlns:p14="http://schemas.microsoft.com/office/powerpoint/2010/main" val="17344856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C041D4-6D4F-FD96-2F64-C12F4414660B}"/>
            </a:ext>
          </a:extLst>
        </p:cNvPr>
        <p:cNvGrpSpPr/>
        <p:nvPr/>
      </p:nvGrpSpPr>
      <p:grpSpPr>
        <a:xfrm>
          <a:off x="0" y="0"/>
          <a:ext cx="0" cy="0"/>
          <a:chOff x="0" y="0"/>
          <a:chExt cx="0" cy="0"/>
        </a:xfrm>
      </p:grpSpPr>
      <p:sp>
        <p:nvSpPr>
          <p:cNvPr id="13" name="Text Placeholder 12">
            <a:extLst>
              <a:ext uri="{FF2B5EF4-FFF2-40B4-BE49-F238E27FC236}">
                <a16:creationId xmlns:a16="http://schemas.microsoft.com/office/drawing/2014/main" id="{AA084CB1-89A7-5CFD-A6AE-D9A534D30F1D}"/>
              </a:ext>
            </a:extLst>
          </p:cNvPr>
          <p:cNvSpPr>
            <a:spLocks noGrp="1"/>
          </p:cNvSpPr>
          <p:nvPr>
            <p:ph type="body" idx="1"/>
          </p:nvPr>
        </p:nvSpPr>
        <p:spPr/>
        <p:txBody>
          <a:bodyPr/>
          <a:lstStyle/>
          <a:p>
            <a:endParaRPr lang="en-US"/>
          </a:p>
        </p:txBody>
      </p:sp>
      <p:sp>
        <p:nvSpPr>
          <p:cNvPr id="4" name="Date Placeholder 3">
            <a:extLst>
              <a:ext uri="{FF2B5EF4-FFF2-40B4-BE49-F238E27FC236}">
                <a16:creationId xmlns:a16="http://schemas.microsoft.com/office/drawing/2014/main" id="{FC7A75D0-B491-E683-2258-6CC3DA8CBB41}"/>
              </a:ext>
            </a:extLst>
          </p:cNvPr>
          <p:cNvSpPr>
            <a:spLocks noGrp="1"/>
          </p:cNvSpPr>
          <p:nvPr>
            <p:ph type="dt" idx="10"/>
          </p:nvPr>
        </p:nvSpPr>
        <p:spPr/>
        <p:txBody>
          <a:bodyPr/>
          <a:lstStyle/>
          <a:p>
            <a:fld id="{E72F96C2-A5D4-46E2-A060-8E2069AE2B16}" type="datetime1">
              <a:rPr lang="en-US" smtClean="0"/>
              <a:t>4/4/2026</a:t>
            </a:fld>
            <a:endParaRPr lang="en-US" dirty="0"/>
          </a:p>
        </p:txBody>
      </p:sp>
      <p:sp>
        <p:nvSpPr>
          <p:cNvPr id="5" name="Footer Placeholder 4">
            <a:extLst>
              <a:ext uri="{FF2B5EF4-FFF2-40B4-BE49-F238E27FC236}">
                <a16:creationId xmlns:a16="http://schemas.microsoft.com/office/drawing/2014/main" id="{9FDB6428-8876-D4EB-B885-81EA8BBFE523}"/>
              </a:ext>
            </a:extLst>
          </p:cNvPr>
          <p:cNvSpPr>
            <a:spLocks noGrp="1"/>
          </p:cNvSpPr>
          <p:nvPr>
            <p:ph type="ftr" idx="11"/>
          </p:nvPr>
        </p:nvSpPr>
        <p:spPr/>
        <p:txBody>
          <a:bodyPr/>
          <a:lstStyle/>
          <a:p>
            <a:r>
              <a:rPr lang="en-US"/>
              <a:t>Business analysis and process management</a:t>
            </a:r>
            <a:endParaRPr lang="en-US" dirty="0"/>
          </a:p>
        </p:txBody>
      </p:sp>
      <p:sp>
        <p:nvSpPr>
          <p:cNvPr id="3" name="Slide Number Placeholder 2">
            <a:extLst>
              <a:ext uri="{FF2B5EF4-FFF2-40B4-BE49-F238E27FC236}">
                <a16:creationId xmlns:a16="http://schemas.microsoft.com/office/drawing/2014/main" id="{2D930857-883A-7718-620C-0EECE761EC94}"/>
              </a:ext>
            </a:extLst>
          </p:cNvPr>
          <p:cNvSpPr>
            <a:spLocks noGrp="1"/>
          </p:cNvSpPr>
          <p:nvPr>
            <p:ph type="sldNum" idx="12"/>
          </p:nvPr>
        </p:nvSpPr>
        <p:spPr/>
        <p:txBody>
          <a:bodyPr/>
          <a:lstStyle/>
          <a:p>
            <a:fld id="{611322DE-3F9E-4261-BC4C-C8DBA52F4786}" type="slidenum">
              <a:rPr lang="en-US" smtClean="0"/>
              <a:t>12</a:t>
            </a:fld>
            <a:endParaRPr lang="en-US"/>
          </a:p>
        </p:txBody>
      </p:sp>
      <p:sp>
        <p:nvSpPr>
          <p:cNvPr id="2" name="Title 1">
            <a:extLst>
              <a:ext uri="{FF2B5EF4-FFF2-40B4-BE49-F238E27FC236}">
                <a16:creationId xmlns:a16="http://schemas.microsoft.com/office/drawing/2014/main" id="{B51F67EC-8DCC-4916-B2F0-4CCE00EAD818}"/>
              </a:ext>
            </a:extLst>
          </p:cNvPr>
          <p:cNvSpPr>
            <a:spLocks noGrp="1"/>
          </p:cNvSpPr>
          <p:nvPr>
            <p:ph type="title"/>
          </p:nvPr>
        </p:nvSpPr>
        <p:spPr/>
        <p:txBody>
          <a:bodyPr/>
          <a:lstStyle/>
          <a:p>
            <a:r>
              <a:rPr lang="mn-MN" dirty="0"/>
              <a:t>Гадаад орчны шинжилгээ: </a:t>
            </a:r>
            <a:r>
              <a:rPr lang="en-US" dirty="0"/>
              <a:t>PESTLE</a:t>
            </a:r>
          </a:p>
        </p:txBody>
      </p:sp>
      <p:sp>
        <p:nvSpPr>
          <p:cNvPr id="7" name="TextBox 6">
            <a:extLst>
              <a:ext uri="{FF2B5EF4-FFF2-40B4-BE49-F238E27FC236}">
                <a16:creationId xmlns:a16="http://schemas.microsoft.com/office/drawing/2014/main" id="{4D32FD1B-8C1A-D1E7-1E59-79C1FE4A59F3}"/>
              </a:ext>
            </a:extLst>
          </p:cNvPr>
          <p:cNvSpPr txBox="1"/>
          <p:nvPr/>
        </p:nvSpPr>
        <p:spPr>
          <a:xfrm>
            <a:off x="532598" y="936506"/>
            <a:ext cx="11354602" cy="2031325"/>
          </a:xfrm>
          <a:prstGeom prst="rect">
            <a:avLst/>
          </a:prstGeom>
          <a:solidFill>
            <a:schemeClr val="bg2">
              <a:lumMod val="20000"/>
              <a:lumOff val="80000"/>
            </a:schemeClr>
          </a:solidFill>
        </p:spPr>
        <p:txBody>
          <a:bodyPr wrap="square">
            <a:spAutoFit/>
          </a:bodyPr>
          <a:lstStyle/>
          <a:p>
            <a:pPr>
              <a:buNone/>
            </a:pPr>
            <a:r>
              <a:rPr lang="mn-MN" sz="1800" b="0" i="0" dirty="0">
                <a:effectLst/>
                <a:latin typeface="+mn-lt"/>
              </a:rPr>
              <a:t>Гадаад орчны шинжилгээ нь байгууллагын үйл ажиллагаанд нөлөөлж болох гадаад хүчин зүйлс (олон хүчин зүйлсийг тодорхойлох)-ийг илрүүлэх, үнэлэх, дүгнэх процессыг хэлдэг. Хүчин зүйлсийн шинжилгээ нь зорилго, агуулгын хувьд адил дараах төрлүүдтэй. Үүнд:</a:t>
            </a:r>
            <a:endParaRPr lang="mn-MN" sz="1800" dirty="0">
              <a:effectLst/>
              <a:latin typeface="+mn-lt"/>
            </a:endParaRPr>
          </a:p>
          <a:p>
            <a:pPr>
              <a:buFont typeface="Arial" panose="020B0604020202020204" pitchFamily="34" charset="0"/>
              <a:buChar char="•"/>
            </a:pPr>
            <a:r>
              <a:rPr lang="en-US" sz="1800" b="0" i="0" dirty="0">
                <a:effectLst/>
                <a:latin typeface="+mn-lt"/>
              </a:rPr>
              <a:t>PESTEL (</a:t>
            </a:r>
            <a:r>
              <a:rPr lang="mn-MN" sz="1800" b="0" i="0" dirty="0">
                <a:effectLst/>
                <a:latin typeface="+mn-lt"/>
              </a:rPr>
              <a:t>улс төр, эдийн засаг, нийгэм-соёл, технологи, байгаль орчин (эсвэл экологи), хууль, эрх зүй);</a:t>
            </a:r>
            <a:endParaRPr lang="mn-MN" sz="1800" dirty="0">
              <a:latin typeface="+mn-lt"/>
            </a:endParaRPr>
          </a:p>
          <a:p>
            <a:pPr>
              <a:buFont typeface="Arial" panose="020B0604020202020204" pitchFamily="34" charset="0"/>
              <a:buChar char="•"/>
            </a:pPr>
            <a:r>
              <a:rPr lang="en-US" sz="1800" b="0" i="0" dirty="0">
                <a:effectLst/>
                <a:latin typeface="+mn-lt"/>
              </a:rPr>
              <a:t>STEEPLE (</a:t>
            </a:r>
            <a:r>
              <a:rPr lang="mn-MN" sz="1800" b="0" i="0" dirty="0">
                <a:effectLst/>
                <a:latin typeface="+mn-lt"/>
              </a:rPr>
              <a:t>нийгэм-соёл, технологи, байгаль орчин (эсвэл экологи), эдийн засаг, улс төр, хууль, эрх зүй, ёс зүй)</a:t>
            </a:r>
            <a:endParaRPr lang="mn-MN" sz="1800" dirty="0">
              <a:latin typeface="+mn-lt"/>
            </a:endParaRPr>
          </a:p>
          <a:p>
            <a:pPr>
              <a:buFont typeface="Arial" panose="020B0604020202020204" pitchFamily="34" charset="0"/>
              <a:buChar char="•"/>
            </a:pPr>
            <a:r>
              <a:rPr lang="en-US" sz="1800" b="0" i="0" dirty="0">
                <a:effectLst/>
                <a:latin typeface="+mn-lt"/>
              </a:rPr>
              <a:t>STEEP (</a:t>
            </a:r>
            <a:r>
              <a:rPr lang="mn-MN" sz="1800" b="0" i="0" dirty="0">
                <a:effectLst/>
                <a:latin typeface="+mn-lt"/>
              </a:rPr>
              <a:t>нийгэм-соёл, технологи, байгаль орчин (эсвэл экологи), эдийн засаг, улс төр)</a:t>
            </a:r>
            <a:endParaRPr lang="mn-MN" sz="1800" dirty="0">
              <a:latin typeface="+mn-lt"/>
            </a:endParaRPr>
          </a:p>
        </p:txBody>
      </p:sp>
      <p:pic>
        <p:nvPicPr>
          <p:cNvPr id="12" name="Picture 11">
            <a:extLst>
              <a:ext uri="{FF2B5EF4-FFF2-40B4-BE49-F238E27FC236}">
                <a16:creationId xmlns:a16="http://schemas.microsoft.com/office/drawing/2014/main" id="{0881A3DD-E438-BC28-BB43-B5677928927B}"/>
              </a:ext>
            </a:extLst>
          </p:cNvPr>
          <p:cNvPicPr>
            <a:picLocks noChangeAspect="1"/>
          </p:cNvPicPr>
          <p:nvPr/>
        </p:nvPicPr>
        <p:blipFill>
          <a:blip r:embed="rId3">
            <a:duotone>
              <a:schemeClr val="accent5">
                <a:shade val="45000"/>
                <a:satMod val="135000"/>
              </a:schemeClr>
              <a:prstClr val="white"/>
            </a:duotone>
          </a:blip>
          <a:stretch>
            <a:fillRect/>
          </a:stretch>
        </p:blipFill>
        <p:spPr>
          <a:xfrm>
            <a:off x="532598" y="3031079"/>
            <a:ext cx="11354602" cy="3355430"/>
          </a:xfrm>
          <a:prstGeom prst="rect">
            <a:avLst/>
          </a:prstGeom>
        </p:spPr>
      </p:pic>
    </p:spTree>
    <p:extLst>
      <p:ext uri="{BB962C8B-B14F-4D97-AF65-F5344CB8AC3E}">
        <p14:creationId xmlns:p14="http://schemas.microsoft.com/office/powerpoint/2010/main" val="35788731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 Placeholder 2">
            <a:extLst>
              <a:ext uri="{FF2B5EF4-FFF2-40B4-BE49-F238E27FC236}">
                <a16:creationId xmlns:a16="http://schemas.microsoft.com/office/drawing/2014/main" id="{22BCE966-974D-1197-6680-81E927BCC000}"/>
              </a:ext>
            </a:extLst>
          </p:cNvPr>
          <p:cNvSpPr>
            <a:spLocks noGrp="1"/>
          </p:cNvSpPr>
          <p:nvPr>
            <p:ph type="body" idx="1"/>
          </p:nvPr>
        </p:nvSpPr>
        <p:spPr>
          <a:xfrm>
            <a:off x="449211" y="2887135"/>
            <a:ext cx="5612997" cy="2895600"/>
          </a:xfrm>
          <a:solidFill>
            <a:schemeClr val="accent2">
              <a:lumMod val="20000"/>
              <a:lumOff val="80000"/>
            </a:schemeClr>
          </a:solidFill>
        </p:spPr>
        <p:txBody>
          <a:bodyPr>
            <a:normAutofit/>
          </a:bodyPr>
          <a:lstStyle/>
          <a:p>
            <a:pPr marL="114300" indent="0">
              <a:buNone/>
            </a:pPr>
            <a:r>
              <a:rPr lang="mn-MN" sz="2000" b="1" i="1" dirty="0">
                <a:latin typeface="+mn-lt"/>
              </a:rPr>
              <a:t>Бодлогын гэнэтийн өөрчлөлт: </a:t>
            </a:r>
          </a:p>
          <a:p>
            <a:pPr marL="114300" indent="0">
              <a:buNone/>
            </a:pPr>
            <a:r>
              <a:rPr lang="mn-MN" sz="2000" i="1" dirty="0">
                <a:latin typeface="+mn-lt"/>
              </a:rPr>
              <a:t>Засгийн газар солигдох үед өмнөх бодлого, тэргүүлэх чиглэлүүд өөрчлөгдөх нь хэрэгжиж буй төслүүдийн санхүүжилт зогсох эсвэл үйл ажиллагаанд саад учруулах эрсдэлийг дагуулдаг</a:t>
            </a:r>
          </a:p>
        </p:txBody>
      </p:sp>
      <p:sp>
        <p:nvSpPr>
          <p:cNvPr id="3" name="Date Placeholder 2">
            <a:extLst>
              <a:ext uri="{FF2B5EF4-FFF2-40B4-BE49-F238E27FC236}">
                <a16:creationId xmlns:a16="http://schemas.microsoft.com/office/drawing/2014/main" id="{7551D43C-30F4-063A-8FB6-EE984CF9579F}"/>
              </a:ext>
            </a:extLst>
          </p:cNvPr>
          <p:cNvSpPr>
            <a:spLocks noGrp="1"/>
          </p:cNvSpPr>
          <p:nvPr>
            <p:ph type="dt" idx="10"/>
          </p:nvPr>
        </p:nvSpPr>
        <p:spPr/>
        <p:txBody>
          <a:bodyPr/>
          <a:lstStyle/>
          <a:p>
            <a:fld id="{49A365A0-FE5C-4615-B14F-8FC0332F7FA4}" type="datetime1">
              <a:rPr lang="en-US" smtClean="0"/>
              <a:t>4/4/2026</a:t>
            </a:fld>
            <a:endParaRPr lang="en-US"/>
          </a:p>
        </p:txBody>
      </p:sp>
      <p:sp>
        <p:nvSpPr>
          <p:cNvPr id="4" name="Footer Placeholder 3">
            <a:extLst>
              <a:ext uri="{FF2B5EF4-FFF2-40B4-BE49-F238E27FC236}">
                <a16:creationId xmlns:a16="http://schemas.microsoft.com/office/drawing/2014/main" id="{7056810A-7055-48F1-E934-2DBC3AFE97B9}"/>
              </a:ext>
            </a:extLst>
          </p:cNvPr>
          <p:cNvSpPr>
            <a:spLocks noGrp="1"/>
          </p:cNvSpPr>
          <p:nvPr>
            <p:ph type="ftr" idx="11"/>
          </p:nvPr>
        </p:nvSpPr>
        <p:spPr/>
        <p:txBody>
          <a:bodyPr/>
          <a:lstStyle/>
          <a:p>
            <a:r>
              <a:rPr lang="en-US"/>
              <a:t>Business analysis and process management</a:t>
            </a:r>
            <a:endParaRPr lang="en-US" dirty="0"/>
          </a:p>
        </p:txBody>
      </p:sp>
      <p:sp>
        <p:nvSpPr>
          <p:cNvPr id="5" name="Slide Number Placeholder 4">
            <a:extLst>
              <a:ext uri="{FF2B5EF4-FFF2-40B4-BE49-F238E27FC236}">
                <a16:creationId xmlns:a16="http://schemas.microsoft.com/office/drawing/2014/main" id="{13C83BE9-7558-3F8A-722B-D35BC7FDAAF5}"/>
              </a:ext>
            </a:extLst>
          </p:cNvPr>
          <p:cNvSpPr>
            <a:spLocks noGrp="1"/>
          </p:cNvSpPr>
          <p:nvPr>
            <p:ph type="sldNum" idx="12"/>
          </p:nvPr>
        </p:nvSpPr>
        <p:spPr/>
        <p:txBody>
          <a:bodyPr/>
          <a:lstStyle/>
          <a:p>
            <a:fld id="{611322DE-3F9E-4261-BC4C-C8DBA52F4786}" type="slidenum">
              <a:rPr lang="en-US" smtClean="0"/>
              <a:t>13</a:t>
            </a:fld>
            <a:endParaRPr lang="en-US"/>
          </a:p>
        </p:txBody>
      </p:sp>
      <p:sp>
        <p:nvSpPr>
          <p:cNvPr id="7" name="Title 6">
            <a:extLst>
              <a:ext uri="{FF2B5EF4-FFF2-40B4-BE49-F238E27FC236}">
                <a16:creationId xmlns:a16="http://schemas.microsoft.com/office/drawing/2014/main" id="{BEBEFB77-20EA-D186-BA94-F82857C37457}"/>
              </a:ext>
            </a:extLst>
          </p:cNvPr>
          <p:cNvSpPr>
            <a:spLocks noGrp="1"/>
          </p:cNvSpPr>
          <p:nvPr>
            <p:ph type="title"/>
          </p:nvPr>
        </p:nvSpPr>
        <p:spPr/>
        <p:txBody>
          <a:bodyPr/>
          <a:lstStyle/>
          <a:p>
            <a:r>
              <a:rPr lang="mn-MN" dirty="0"/>
              <a:t>Гадаад орчны шинжилгээ: </a:t>
            </a:r>
            <a:r>
              <a:rPr lang="en-US" dirty="0"/>
              <a:t>PESTLE</a:t>
            </a:r>
          </a:p>
        </p:txBody>
      </p:sp>
      <p:pic>
        <p:nvPicPr>
          <p:cNvPr id="10" name="Picture 9">
            <a:extLst>
              <a:ext uri="{FF2B5EF4-FFF2-40B4-BE49-F238E27FC236}">
                <a16:creationId xmlns:a16="http://schemas.microsoft.com/office/drawing/2014/main" id="{368AC064-BADF-69C6-D20D-625DA279E3A2}"/>
              </a:ext>
            </a:extLst>
          </p:cNvPr>
          <p:cNvPicPr>
            <a:picLocks noChangeAspect="1"/>
          </p:cNvPicPr>
          <p:nvPr/>
        </p:nvPicPr>
        <p:blipFill>
          <a:blip r:embed="rId3"/>
          <a:stretch>
            <a:fillRect/>
          </a:stretch>
        </p:blipFill>
        <p:spPr>
          <a:xfrm>
            <a:off x="449211" y="1015101"/>
            <a:ext cx="11293577" cy="1601099"/>
          </a:xfrm>
          <a:prstGeom prst="rect">
            <a:avLst/>
          </a:prstGeom>
        </p:spPr>
      </p:pic>
      <p:sp>
        <p:nvSpPr>
          <p:cNvPr id="12" name="Text Placeholder 2">
            <a:extLst>
              <a:ext uri="{FF2B5EF4-FFF2-40B4-BE49-F238E27FC236}">
                <a16:creationId xmlns:a16="http://schemas.microsoft.com/office/drawing/2014/main" id="{3DFF39EA-5C3B-9F9C-42A6-B88A7C3A4E1D}"/>
              </a:ext>
            </a:extLst>
          </p:cNvPr>
          <p:cNvSpPr txBox="1">
            <a:spLocks/>
          </p:cNvSpPr>
          <p:nvPr/>
        </p:nvSpPr>
        <p:spPr>
          <a:xfrm>
            <a:off x="6129793" y="2887135"/>
            <a:ext cx="5620909" cy="2895600"/>
          </a:xfrm>
          <a:prstGeom prst="rect">
            <a:avLst/>
          </a:prstGeom>
          <a:solidFill>
            <a:schemeClr val="accent6">
              <a:lumMod val="20000"/>
              <a:lumOff val="80000"/>
            </a:schemeClr>
          </a:solidFill>
          <a:ln>
            <a:no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L="457200" marR="0" lvl="0" indent="-342900" algn="l" rtl="0" eaLnBrk="1" hangingPunct="1">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mj-lt"/>
                <a:ea typeface="Calibri"/>
                <a:cs typeface="Calibri"/>
                <a:sym typeface="Calibri"/>
              </a:defRPr>
            </a:lvl1pPr>
            <a:lvl2pPr marL="914400" marR="0" lvl="1" indent="-342900" algn="l" rtl="0" eaLnBrk="1" hangingPunct="1">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eaLnBrk="1" hangingPunct="1">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eaLnBrk="0" fontAlgn="base" hangingPunct="0">
              <a:lnSpc>
                <a:spcPct val="100000"/>
              </a:lnSpc>
              <a:spcBef>
                <a:spcPct val="0"/>
              </a:spcBef>
              <a:spcAft>
                <a:spcPct val="0"/>
              </a:spcAft>
              <a:buClrTx/>
              <a:buSzTx/>
              <a:buNone/>
            </a:pPr>
            <a:r>
              <a:rPr lang="en-US" altLang="en-US" sz="2000" b="1" i="1" dirty="0" err="1">
                <a:solidFill>
                  <a:srgbClr val="303030"/>
                </a:solidFill>
                <a:latin typeface="+mn-lt"/>
              </a:rPr>
              <a:t>Улс</a:t>
            </a:r>
            <a:r>
              <a:rPr lang="en-US" altLang="en-US" sz="2000" b="1" i="1" dirty="0">
                <a:solidFill>
                  <a:srgbClr val="303030"/>
                </a:solidFill>
                <a:latin typeface="+mn-lt"/>
              </a:rPr>
              <a:t> </a:t>
            </a:r>
            <a:r>
              <a:rPr lang="en-US" altLang="en-US" sz="2000" b="1" i="1" dirty="0" err="1">
                <a:solidFill>
                  <a:srgbClr val="303030"/>
                </a:solidFill>
                <a:latin typeface="+mn-lt"/>
              </a:rPr>
              <a:t>төрийн</a:t>
            </a:r>
            <a:r>
              <a:rPr lang="en-US" altLang="en-US" sz="2000" b="1" i="1" dirty="0">
                <a:solidFill>
                  <a:srgbClr val="303030"/>
                </a:solidFill>
                <a:latin typeface="+mn-lt"/>
              </a:rPr>
              <a:t> </a:t>
            </a:r>
            <a:r>
              <a:rPr lang="en-US" altLang="en-US" sz="2000" b="1" i="1" dirty="0" err="1">
                <a:solidFill>
                  <a:srgbClr val="303030"/>
                </a:solidFill>
                <a:latin typeface="+mn-lt"/>
              </a:rPr>
              <a:t>тогтвортой</a:t>
            </a:r>
            <a:r>
              <a:rPr lang="en-US" altLang="en-US" sz="2000" b="1" i="1" dirty="0">
                <a:solidFill>
                  <a:srgbClr val="303030"/>
                </a:solidFill>
                <a:latin typeface="+mn-lt"/>
              </a:rPr>
              <a:t> </a:t>
            </a:r>
            <a:r>
              <a:rPr lang="en-US" altLang="en-US" sz="2000" b="1" i="1" dirty="0" err="1">
                <a:solidFill>
                  <a:srgbClr val="303030"/>
                </a:solidFill>
                <a:latin typeface="+mn-lt"/>
              </a:rPr>
              <a:t>байдал</a:t>
            </a:r>
            <a:r>
              <a:rPr lang="en-US" altLang="en-US" sz="2000" b="1" i="1" dirty="0">
                <a:solidFill>
                  <a:srgbClr val="303030"/>
                </a:solidFill>
                <a:latin typeface="+mn-lt"/>
              </a:rPr>
              <a:t>:</a:t>
            </a:r>
            <a:endParaRPr lang="mn-MN" altLang="en-US" sz="2000" b="1" i="1" dirty="0">
              <a:solidFill>
                <a:srgbClr val="303030"/>
              </a:solidFill>
              <a:latin typeface="+mn-lt"/>
            </a:endParaRPr>
          </a:p>
          <a:p>
            <a:pPr marL="0" lvl="0" indent="0" eaLnBrk="0" fontAlgn="base" hangingPunct="0">
              <a:lnSpc>
                <a:spcPct val="100000"/>
              </a:lnSpc>
              <a:spcBef>
                <a:spcPct val="0"/>
              </a:spcBef>
              <a:spcAft>
                <a:spcPct val="0"/>
              </a:spcAft>
              <a:buClrTx/>
              <a:buSzTx/>
              <a:buNone/>
            </a:pPr>
            <a:endParaRPr lang="mn-MN" altLang="en-US" sz="2000" b="1" i="1" dirty="0">
              <a:solidFill>
                <a:srgbClr val="303030"/>
              </a:solidFill>
              <a:latin typeface="+mn-lt"/>
            </a:endParaRPr>
          </a:p>
          <a:p>
            <a:pPr marL="0" lvl="0" indent="0" eaLnBrk="0" fontAlgn="base" hangingPunct="0">
              <a:lnSpc>
                <a:spcPct val="100000"/>
              </a:lnSpc>
              <a:spcBef>
                <a:spcPct val="0"/>
              </a:spcBef>
              <a:spcAft>
                <a:spcPct val="0"/>
              </a:spcAft>
              <a:buClrTx/>
              <a:buSzTx/>
              <a:buNone/>
            </a:pPr>
            <a:r>
              <a:rPr lang="en-US" altLang="en-US" sz="2000" i="1" dirty="0" err="1">
                <a:solidFill>
                  <a:srgbClr val="303030"/>
                </a:solidFill>
                <a:latin typeface="+mn-lt"/>
              </a:rPr>
              <a:t>Засгийн</a:t>
            </a:r>
            <a:r>
              <a:rPr lang="en-US" altLang="en-US" sz="2000" i="1" dirty="0">
                <a:solidFill>
                  <a:srgbClr val="303030"/>
                </a:solidFill>
                <a:latin typeface="+mn-lt"/>
              </a:rPr>
              <a:t> </a:t>
            </a:r>
            <a:r>
              <a:rPr lang="en-US" altLang="en-US" sz="2000" i="1" dirty="0" err="1">
                <a:solidFill>
                  <a:srgbClr val="303030"/>
                </a:solidFill>
                <a:latin typeface="+mn-lt"/>
              </a:rPr>
              <a:t>газар</a:t>
            </a:r>
            <a:r>
              <a:rPr lang="en-US" altLang="en-US" sz="2000" i="1" dirty="0">
                <a:solidFill>
                  <a:srgbClr val="303030"/>
                </a:solidFill>
                <a:latin typeface="+mn-lt"/>
              </a:rPr>
              <a:t> </a:t>
            </a:r>
            <a:r>
              <a:rPr lang="en-US" altLang="en-US" sz="2000" i="1" dirty="0" err="1">
                <a:solidFill>
                  <a:srgbClr val="303030"/>
                </a:solidFill>
                <a:latin typeface="+mn-lt"/>
              </a:rPr>
              <a:t>болон</a:t>
            </a:r>
            <a:r>
              <a:rPr lang="en-US" altLang="en-US" sz="2000" i="1" dirty="0">
                <a:solidFill>
                  <a:srgbClr val="303030"/>
                </a:solidFill>
                <a:latin typeface="+mn-lt"/>
              </a:rPr>
              <a:t> </a:t>
            </a:r>
            <a:r>
              <a:rPr lang="en-US" altLang="en-US" sz="2000" i="1" dirty="0" err="1">
                <a:solidFill>
                  <a:srgbClr val="303030"/>
                </a:solidFill>
                <a:latin typeface="+mn-lt"/>
              </a:rPr>
              <a:t>улс</a:t>
            </a:r>
            <a:r>
              <a:rPr lang="en-US" altLang="en-US" sz="2000" i="1" dirty="0">
                <a:solidFill>
                  <a:srgbClr val="303030"/>
                </a:solidFill>
                <a:latin typeface="+mn-lt"/>
              </a:rPr>
              <a:t> </a:t>
            </a:r>
            <a:r>
              <a:rPr lang="en-US" altLang="en-US" sz="2000" i="1" dirty="0" err="1">
                <a:solidFill>
                  <a:srgbClr val="303030"/>
                </a:solidFill>
                <a:latin typeface="+mn-lt"/>
              </a:rPr>
              <a:t>төрийн</a:t>
            </a:r>
            <a:r>
              <a:rPr lang="en-US" altLang="en-US" sz="2000" i="1" dirty="0">
                <a:solidFill>
                  <a:srgbClr val="303030"/>
                </a:solidFill>
                <a:latin typeface="+mn-lt"/>
              </a:rPr>
              <a:t> </a:t>
            </a:r>
            <a:r>
              <a:rPr lang="en-US" altLang="en-US" sz="2000" i="1" dirty="0" err="1">
                <a:solidFill>
                  <a:srgbClr val="303030"/>
                </a:solidFill>
                <a:latin typeface="+mn-lt"/>
              </a:rPr>
              <a:t>нөхцөл</a:t>
            </a:r>
            <a:r>
              <a:rPr lang="en-US" altLang="en-US" sz="2000" i="1" dirty="0">
                <a:solidFill>
                  <a:srgbClr val="303030"/>
                </a:solidFill>
                <a:latin typeface="+mn-lt"/>
              </a:rPr>
              <a:t> </a:t>
            </a:r>
            <a:r>
              <a:rPr lang="en-US" altLang="en-US" sz="2000" i="1" dirty="0" err="1">
                <a:solidFill>
                  <a:srgbClr val="303030"/>
                </a:solidFill>
                <a:latin typeface="+mn-lt"/>
              </a:rPr>
              <a:t>байдал</a:t>
            </a:r>
            <a:r>
              <a:rPr lang="en-US" altLang="en-US" sz="2000" i="1" dirty="0">
                <a:solidFill>
                  <a:srgbClr val="303030"/>
                </a:solidFill>
                <a:latin typeface="+mn-lt"/>
              </a:rPr>
              <a:t> </a:t>
            </a:r>
            <a:r>
              <a:rPr lang="en-US" altLang="en-US" sz="2000" i="1" dirty="0" err="1">
                <a:solidFill>
                  <a:srgbClr val="303030"/>
                </a:solidFill>
                <a:latin typeface="+mn-lt"/>
              </a:rPr>
              <a:t>тогтвортой</a:t>
            </a:r>
            <a:r>
              <a:rPr lang="en-US" altLang="en-US" sz="2000" i="1" dirty="0">
                <a:solidFill>
                  <a:srgbClr val="303030"/>
                </a:solidFill>
                <a:latin typeface="+mn-lt"/>
              </a:rPr>
              <a:t> </a:t>
            </a:r>
            <a:r>
              <a:rPr lang="en-US" altLang="en-US" sz="2000" i="1" dirty="0" err="1">
                <a:solidFill>
                  <a:srgbClr val="303030"/>
                </a:solidFill>
                <a:latin typeface="+mn-lt"/>
              </a:rPr>
              <a:t>байх</a:t>
            </a:r>
            <a:r>
              <a:rPr lang="en-US" altLang="en-US" sz="2000" i="1" dirty="0">
                <a:solidFill>
                  <a:srgbClr val="303030"/>
                </a:solidFill>
                <a:latin typeface="+mn-lt"/>
              </a:rPr>
              <a:t> </a:t>
            </a:r>
            <a:r>
              <a:rPr lang="en-US" altLang="en-US" sz="2000" i="1" dirty="0" err="1">
                <a:solidFill>
                  <a:srgbClr val="303030"/>
                </a:solidFill>
                <a:latin typeface="+mn-lt"/>
              </a:rPr>
              <a:t>нь</a:t>
            </a:r>
            <a:r>
              <a:rPr lang="en-US" altLang="en-US" sz="2000" i="1" dirty="0">
                <a:solidFill>
                  <a:srgbClr val="303030"/>
                </a:solidFill>
                <a:latin typeface="+mn-lt"/>
              </a:rPr>
              <a:t> </a:t>
            </a:r>
            <a:r>
              <a:rPr lang="en-US" altLang="en-US" sz="2000" i="1" dirty="0" err="1">
                <a:solidFill>
                  <a:srgbClr val="303030"/>
                </a:solidFill>
                <a:latin typeface="+mn-lt"/>
              </a:rPr>
              <a:t>байгууллагад</a:t>
            </a:r>
            <a:r>
              <a:rPr lang="en-US" altLang="en-US" sz="2000" i="1" dirty="0">
                <a:solidFill>
                  <a:srgbClr val="303030"/>
                </a:solidFill>
                <a:latin typeface="+mn-lt"/>
              </a:rPr>
              <a:t> </a:t>
            </a:r>
            <a:r>
              <a:rPr lang="en-US" altLang="en-US" sz="2000" i="1" dirty="0" err="1">
                <a:solidFill>
                  <a:srgbClr val="303030"/>
                </a:solidFill>
                <a:latin typeface="+mn-lt"/>
              </a:rPr>
              <a:t>ирээдүйн</a:t>
            </a:r>
            <a:r>
              <a:rPr lang="en-US" altLang="en-US" sz="2000" i="1" dirty="0">
                <a:solidFill>
                  <a:srgbClr val="303030"/>
                </a:solidFill>
                <a:latin typeface="+mn-lt"/>
              </a:rPr>
              <a:t> </a:t>
            </a:r>
            <a:r>
              <a:rPr lang="en-US" altLang="en-US" sz="2000" i="1" dirty="0" err="1">
                <a:solidFill>
                  <a:srgbClr val="303030"/>
                </a:solidFill>
                <a:latin typeface="+mn-lt"/>
              </a:rPr>
              <a:t>урт</a:t>
            </a:r>
            <a:r>
              <a:rPr lang="en-US" altLang="en-US" sz="2000" i="1" dirty="0">
                <a:solidFill>
                  <a:srgbClr val="303030"/>
                </a:solidFill>
                <a:latin typeface="+mn-lt"/>
              </a:rPr>
              <a:t> </a:t>
            </a:r>
            <a:r>
              <a:rPr lang="en-US" altLang="en-US" sz="2000" i="1" dirty="0" err="1">
                <a:solidFill>
                  <a:srgbClr val="303030"/>
                </a:solidFill>
                <a:latin typeface="+mn-lt"/>
              </a:rPr>
              <a:t>хугацааны</a:t>
            </a:r>
            <a:r>
              <a:rPr lang="en-US" altLang="en-US" sz="2000" i="1" dirty="0">
                <a:solidFill>
                  <a:srgbClr val="303030"/>
                </a:solidFill>
                <a:latin typeface="+mn-lt"/>
              </a:rPr>
              <a:t> </a:t>
            </a:r>
            <a:r>
              <a:rPr lang="en-US" altLang="en-US" sz="2000" i="1" dirty="0" err="1">
                <a:solidFill>
                  <a:srgbClr val="303030"/>
                </a:solidFill>
                <a:latin typeface="+mn-lt"/>
              </a:rPr>
              <a:t>стратеги</a:t>
            </a:r>
            <a:r>
              <a:rPr lang="en-US" altLang="en-US" sz="2000" i="1" dirty="0">
                <a:solidFill>
                  <a:srgbClr val="303030"/>
                </a:solidFill>
                <a:latin typeface="+mn-lt"/>
              </a:rPr>
              <a:t>, </a:t>
            </a:r>
            <a:r>
              <a:rPr lang="en-US" altLang="en-US" sz="2000" i="1" dirty="0" err="1">
                <a:solidFill>
                  <a:srgbClr val="303030"/>
                </a:solidFill>
                <a:latin typeface="+mn-lt"/>
              </a:rPr>
              <a:t>төлөвлөлтөө</a:t>
            </a:r>
            <a:r>
              <a:rPr lang="en-US" altLang="en-US" sz="2000" i="1" dirty="0">
                <a:solidFill>
                  <a:srgbClr val="303030"/>
                </a:solidFill>
                <a:latin typeface="+mn-lt"/>
              </a:rPr>
              <a:t> </a:t>
            </a:r>
            <a:r>
              <a:rPr lang="en-US" altLang="en-US" sz="2000" i="1" dirty="0" err="1">
                <a:solidFill>
                  <a:srgbClr val="303030"/>
                </a:solidFill>
                <a:latin typeface="+mn-lt"/>
              </a:rPr>
              <a:t>итгэлтэй</a:t>
            </a:r>
            <a:r>
              <a:rPr lang="en-US" altLang="en-US" sz="2000" i="1" dirty="0">
                <a:solidFill>
                  <a:srgbClr val="303030"/>
                </a:solidFill>
                <a:latin typeface="+mn-lt"/>
              </a:rPr>
              <a:t> </a:t>
            </a:r>
            <a:r>
              <a:rPr lang="en-US" altLang="en-US" sz="2000" i="1" dirty="0" err="1">
                <a:solidFill>
                  <a:srgbClr val="303030"/>
                </a:solidFill>
                <a:latin typeface="+mn-lt"/>
              </a:rPr>
              <a:t>хийх</a:t>
            </a:r>
            <a:r>
              <a:rPr lang="en-US" altLang="en-US" sz="2000" i="1" dirty="0">
                <a:solidFill>
                  <a:srgbClr val="303030"/>
                </a:solidFill>
                <a:latin typeface="+mn-lt"/>
              </a:rPr>
              <a:t> </a:t>
            </a:r>
            <a:r>
              <a:rPr lang="en-US" altLang="en-US" sz="2000" i="1" dirty="0" err="1">
                <a:solidFill>
                  <a:srgbClr val="303030"/>
                </a:solidFill>
                <a:latin typeface="+mn-lt"/>
              </a:rPr>
              <a:t>суурь</a:t>
            </a:r>
            <a:r>
              <a:rPr lang="en-US" altLang="en-US" sz="2000" i="1" dirty="0">
                <a:solidFill>
                  <a:srgbClr val="303030"/>
                </a:solidFill>
                <a:latin typeface="+mn-lt"/>
              </a:rPr>
              <a:t> </a:t>
            </a:r>
            <a:r>
              <a:rPr lang="en-US" altLang="en-US" sz="2000" i="1" dirty="0" err="1">
                <a:solidFill>
                  <a:srgbClr val="303030"/>
                </a:solidFill>
                <a:latin typeface="+mn-lt"/>
              </a:rPr>
              <a:t>нөхцөлийг</a:t>
            </a:r>
            <a:r>
              <a:rPr lang="en-US" altLang="en-US" sz="2000" i="1" dirty="0">
                <a:solidFill>
                  <a:srgbClr val="303030"/>
                </a:solidFill>
                <a:latin typeface="+mn-lt"/>
              </a:rPr>
              <a:t> </a:t>
            </a:r>
            <a:r>
              <a:rPr lang="en-US" altLang="en-US" sz="2000" i="1" dirty="0" err="1">
                <a:solidFill>
                  <a:srgbClr val="303030"/>
                </a:solidFill>
                <a:latin typeface="+mn-lt"/>
              </a:rPr>
              <a:t>бүрдүүлдэг</a:t>
            </a:r>
            <a:endParaRPr lang="en-US" altLang="en-US" sz="2000" i="1" dirty="0">
              <a:solidFill>
                <a:srgbClr val="303030"/>
              </a:solidFill>
              <a:latin typeface="+mn-lt"/>
            </a:endParaRPr>
          </a:p>
        </p:txBody>
      </p:sp>
    </p:spTree>
    <p:extLst>
      <p:ext uri="{BB962C8B-B14F-4D97-AF65-F5344CB8AC3E}">
        <p14:creationId xmlns:p14="http://schemas.microsoft.com/office/powerpoint/2010/main" val="33510117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CFFD9D-7931-84F1-745A-FAD1D368AB4E}"/>
            </a:ext>
          </a:extLst>
        </p:cNvPr>
        <p:cNvGrpSpPr/>
        <p:nvPr/>
      </p:nvGrpSpPr>
      <p:grpSpPr>
        <a:xfrm>
          <a:off x="0" y="0"/>
          <a:ext cx="0" cy="0"/>
          <a:chOff x="0" y="0"/>
          <a:chExt cx="0" cy="0"/>
        </a:xfrm>
      </p:grpSpPr>
      <p:sp>
        <p:nvSpPr>
          <p:cNvPr id="11" name="Text Placeholder 2">
            <a:extLst>
              <a:ext uri="{FF2B5EF4-FFF2-40B4-BE49-F238E27FC236}">
                <a16:creationId xmlns:a16="http://schemas.microsoft.com/office/drawing/2014/main" id="{528EFAA1-3D2A-6746-BFF5-4502618B47A6}"/>
              </a:ext>
            </a:extLst>
          </p:cNvPr>
          <p:cNvSpPr>
            <a:spLocks noGrp="1"/>
          </p:cNvSpPr>
          <p:nvPr>
            <p:ph type="body" idx="1"/>
          </p:nvPr>
        </p:nvSpPr>
        <p:spPr>
          <a:xfrm>
            <a:off x="475092" y="2900365"/>
            <a:ext cx="5477474" cy="3276598"/>
          </a:xfrm>
          <a:solidFill>
            <a:schemeClr val="accent2">
              <a:lumMod val="20000"/>
              <a:lumOff val="80000"/>
            </a:schemeClr>
          </a:solidFill>
        </p:spPr>
        <p:txBody>
          <a:bodyPr>
            <a:normAutofit/>
          </a:bodyPr>
          <a:lstStyle/>
          <a:p>
            <a:pPr marL="0" lvl="0" indent="0" eaLnBrk="0" fontAlgn="base" hangingPunct="0">
              <a:lnSpc>
                <a:spcPct val="100000"/>
              </a:lnSpc>
              <a:spcBef>
                <a:spcPct val="0"/>
              </a:spcBef>
              <a:spcAft>
                <a:spcPct val="0"/>
              </a:spcAft>
              <a:buClrTx/>
              <a:buSzTx/>
              <a:buNone/>
            </a:pPr>
            <a:r>
              <a:rPr lang="en-US" altLang="en-US" sz="2000" b="1" i="1" dirty="0" err="1">
                <a:solidFill>
                  <a:srgbClr val="303030"/>
                </a:solidFill>
                <a:latin typeface="+mn-lt"/>
              </a:rPr>
              <a:t>Инфляци</a:t>
            </a:r>
            <a:r>
              <a:rPr lang="en-US" altLang="en-US" sz="2000" b="1" i="1" dirty="0">
                <a:solidFill>
                  <a:srgbClr val="303030"/>
                </a:solidFill>
                <a:latin typeface="+mn-lt"/>
              </a:rPr>
              <a:t> </a:t>
            </a:r>
            <a:r>
              <a:rPr lang="en-US" altLang="en-US" sz="2000" b="1" i="1" dirty="0" err="1">
                <a:solidFill>
                  <a:srgbClr val="303030"/>
                </a:solidFill>
                <a:latin typeface="+mn-lt"/>
              </a:rPr>
              <a:t>ба</a:t>
            </a:r>
            <a:r>
              <a:rPr lang="en-US" altLang="en-US" sz="2000" b="1" i="1" dirty="0">
                <a:solidFill>
                  <a:srgbClr val="303030"/>
                </a:solidFill>
                <a:latin typeface="+mn-lt"/>
              </a:rPr>
              <a:t> </a:t>
            </a:r>
            <a:r>
              <a:rPr lang="en-US" altLang="en-US" sz="2000" b="1" i="1" dirty="0" err="1">
                <a:solidFill>
                  <a:srgbClr val="303030"/>
                </a:solidFill>
                <a:latin typeface="+mn-lt"/>
              </a:rPr>
              <a:t>Зардлын</a:t>
            </a:r>
            <a:r>
              <a:rPr lang="en-US" altLang="en-US" sz="2000" b="1" i="1" dirty="0">
                <a:solidFill>
                  <a:srgbClr val="303030"/>
                </a:solidFill>
                <a:latin typeface="+mn-lt"/>
              </a:rPr>
              <a:t> </a:t>
            </a:r>
            <a:r>
              <a:rPr lang="en-US" altLang="en-US" sz="2000" b="1" i="1" dirty="0" err="1">
                <a:solidFill>
                  <a:srgbClr val="303030"/>
                </a:solidFill>
                <a:latin typeface="+mn-lt"/>
              </a:rPr>
              <a:t>өсөлт</a:t>
            </a:r>
            <a:r>
              <a:rPr lang="en-US" altLang="en-US" sz="2000" b="1" i="1" dirty="0">
                <a:solidFill>
                  <a:srgbClr val="303030"/>
                </a:solidFill>
                <a:latin typeface="+mn-lt"/>
              </a:rPr>
              <a:t>:</a:t>
            </a:r>
            <a:r>
              <a:rPr lang="en-US" altLang="en-US" sz="2000" i="1" dirty="0">
                <a:solidFill>
                  <a:srgbClr val="303030"/>
                </a:solidFill>
                <a:latin typeface="+mn-lt"/>
              </a:rPr>
              <a:t> </a:t>
            </a:r>
            <a:endParaRPr lang="mn-MN" altLang="en-US" sz="2000" i="1" dirty="0">
              <a:solidFill>
                <a:srgbClr val="303030"/>
              </a:solidFill>
              <a:latin typeface="+mn-lt"/>
            </a:endParaRPr>
          </a:p>
          <a:p>
            <a:pPr marL="0" lvl="0" indent="0" eaLnBrk="0" fontAlgn="base" hangingPunct="0">
              <a:lnSpc>
                <a:spcPct val="100000"/>
              </a:lnSpc>
              <a:spcBef>
                <a:spcPct val="0"/>
              </a:spcBef>
              <a:spcAft>
                <a:spcPct val="0"/>
              </a:spcAft>
              <a:buClrTx/>
              <a:buSzTx/>
              <a:buNone/>
            </a:pPr>
            <a:r>
              <a:rPr lang="en-US" altLang="en-US" sz="2000" i="1" dirty="0" err="1">
                <a:solidFill>
                  <a:srgbClr val="303030"/>
                </a:solidFill>
                <a:latin typeface="+mn-lt"/>
              </a:rPr>
              <a:t>Монголын</a:t>
            </a:r>
            <a:r>
              <a:rPr lang="en-US" altLang="en-US" sz="2000" i="1" dirty="0">
                <a:solidFill>
                  <a:srgbClr val="303030"/>
                </a:solidFill>
                <a:latin typeface="+mn-lt"/>
              </a:rPr>
              <a:t> </a:t>
            </a:r>
            <a:r>
              <a:rPr lang="en-US" altLang="en-US" sz="2000" i="1" dirty="0" err="1">
                <a:solidFill>
                  <a:srgbClr val="303030"/>
                </a:solidFill>
                <a:latin typeface="+mn-lt"/>
              </a:rPr>
              <a:t>нөхцөлд</a:t>
            </a:r>
            <a:r>
              <a:rPr lang="en-US" altLang="en-US" sz="2000" i="1" dirty="0">
                <a:solidFill>
                  <a:srgbClr val="303030"/>
                </a:solidFill>
                <a:latin typeface="+mn-lt"/>
              </a:rPr>
              <a:t> </a:t>
            </a:r>
            <a:r>
              <a:rPr lang="en-US" altLang="en-US" sz="2000" i="1" dirty="0" err="1">
                <a:solidFill>
                  <a:srgbClr val="303030"/>
                </a:solidFill>
                <a:latin typeface="+mn-lt"/>
              </a:rPr>
              <a:t>импортын</a:t>
            </a:r>
            <a:r>
              <a:rPr lang="en-US" altLang="en-US" sz="2000" i="1" dirty="0">
                <a:solidFill>
                  <a:srgbClr val="303030"/>
                </a:solidFill>
                <a:latin typeface="+mn-lt"/>
              </a:rPr>
              <a:t> </a:t>
            </a:r>
            <a:r>
              <a:rPr lang="en-US" altLang="en-US" sz="2000" i="1" dirty="0" err="1">
                <a:solidFill>
                  <a:srgbClr val="303030"/>
                </a:solidFill>
                <a:latin typeface="+mn-lt"/>
              </a:rPr>
              <a:t>барааны</a:t>
            </a:r>
            <a:r>
              <a:rPr lang="en-US" altLang="en-US" sz="2000" i="1" dirty="0">
                <a:solidFill>
                  <a:srgbClr val="303030"/>
                </a:solidFill>
                <a:latin typeface="+mn-lt"/>
              </a:rPr>
              <a:t> </a:t>
            </a:r>
            <a:r>
              <a:rPr lang="en-US" altLang="en-US" sz="2000" i="1" dirty="0" err="1">
                <a:solidFill>
                  <a:srgbClr val="303030"/>
                </a:solidFill>
                <a:latin typeface="+mn-lt"/>
              </a:rPr>
              <a:t>үнэ</a:t>
            </a:r>
            <a:r>
              <a:rPr lang="en-US" altLang="en-US" sz="2000" i="1" dirty="0">
                <a:solidFill>
                  <a:srgbClr val="303030"/>
                </a:solidFill>
                <a:latin typeface="+mn-lt"/>
              </a:rPr>
              <a:t> </a:t>
            </a:r>
            <a:r>
              <a:rPr lang="en-US" altLang="en-US" sz="2000" i="1" dirty="0" err="1">
                <a:solidFill>
                  <a:srgbClr val="303030"/>
                </a:solidFill>
                <a:latin typeface="+mn-lt"/>
              </a:rPr>
              <a:t>ханшийн</a:t>
            </a:r>
            <a:r>
              <a:rPr lang="en-US" altLang="en-US" sz="2000" i="1" dirty="0">
                <a:solidFill>
                  <a:srgbClr val="303030"/>
                </a:solidFill>
                <a:latin typeface="+mn-lt"/>
              </a:rPr>
              <a:t> </a:t>
            </a:r>
            <a:r>
              <a:rPr lang="en-US" altLang="en-US" sz="2000" i="1" dirty="0" err="1">
                <a:solidFill>
                  <a:srgbClr val="303030"/>
                </a:solidFill>
                <a:latin typeface="+mn-lt"/>
              </a:rPr>
              <a:t>хэлбэлзлээс</a:t>
            </a:r>
            <a:r>
              <a:rPr lang="en-US" altLang="en-US" sz="2000" i="1" dirty="0">
                <a:solidFill>
                  <a:srgbClr val="303030"/>
                </a:solidFill>
                <a:latin typeface="+mn-lt"/>
              </a:rPr>
              <a:t> </a:t>
            </a:r>
            <a:r>
              <a:rPr lang="en-US" altLang="en-US" sz="2000" i="1" dirty="0" err="1">
                <a:solidFill>
                  <a:srgbClr val="303030"/>
                </a:solidFill>
                <a:latin typeface="+mn-lt"/>
              </a:rPr>
              <a:t>шалтгаалан</a:t>
            </a:r>
            <a:r>
              <a:rPr lang="en-US" altLang="en-US" sz="2000" i="1" dirty="0">
                <a:solidFill>
                  <a:srgbClr val="303030"/>
                </a:solidFill>
                <a:latin typeface="+mn-lt"/>
              </a:rPr>
              <a:t> </a:t>
            </a:r>
            <a:r>
              <a:rPr lang="en-US" altLang="en-US" sz="2000" i="1" dirty="0" err="1">
                <a:solidFill>
                  <a:srgbClr val="303030"/>
                </a:solidFill>
                <a:latin typeface="+mn-lt"/>
              </a:rPr>
              <a:t>өсөх</a:t>
            </a:r>
            <a:r>
              <a:rPr lang="en-US" altLang="en-US" sz="2000" i="1" dirty="0">
                <a:solidFill>
                  <a:srgbClr val="303030"/>
                </a:solidFill>
                <a:latin typeface="+mn-lt"/>
              </a:rPr>
              <a:t> </a:t>
            </a:r>
            <a:r>
              <a:rPr lang="en-US" altLang="en-US" sz="2000" i="1" dirty="0" err="1">
                <a:solidFill>
                  <a:srgbClr val="303030"/>
                </a:solidFill>
                <a:latin typeface="+mn-lt"/>
              </a:rPr>
              <a:t>нь</a:t>
            </a:r>
            <a:r>
              <a:rPr lang="en-US" altLang="en-US" sz="2000" i="1" dirty="0">
                <a:solidFill>
                  <a:srgbClr val="303030"/>
                </a:solidFill>
                <a:latin typeface="+mn-lt"/>
              </a:rPr>
              <a:t> </a:t>
            </a:r>
            <a:r>
              <a:rPr lang="en-US" altLang="en-US" sz="2000" i="1" dirty="0" err="1">
                <a:solidFill>
                  <a:srgbClr val="303030"/>
                </a:solidFill>
                <a:latin typeface="+mn-lt"/>
              </a:rPr>
              <a:t>бизнест</a:t>
            </a:r>
            <a:r>
              <a:rPr lang="en-US" altLang="en-US" sz="2000" i="1" dirty="0">
                <a:solidFill>
                  <a:srgbClr val="303030"/>
                </a:solidFill>
                <a:latin typeface="+mn-lt"/>
              </a:rPr>
              <a:t> </a:t>
            </a:r>
            <a:r>
              <a:rPr lang="en-US" altLang="en-US" sz="2000" i="1" dirty="0" err="1">
                <a:solidFill>
                  <a:srgbClr val="303030"/>
                </a:solidFill>
                <a:latin typeface="+mn-lt"/>
              </a:rPr>
              <a:t>ийм</a:t>
            </a:r>
            <a:r>
              <a:rPr lang="en-US" altLang="en-US" sz="2000" i="1" dirty="0">
                <a:solidFill>
                  <a:srgbClr val="303030"/>
                </a:solidFill>
                <a:latin typeface="+mn-lt"/>
              </a:rPr>
              <a:t> </a:t>
            </a:r>
            <a:r>
              <a:rPr lang="en-US" altLang="en-US" sz="2000" i="1" dirty="0" err="1">
                <a:solidFill>
                  <a:srgbClr val="303030"/>
                </a:solidFill>
                <a:latin typeface="+mn-lt"/>
              </a:rPr>
              <a:t>төрлийн</a:t>
            </a:r>
            <a:r>
              <a:rPr lang="en-US" altLang="en-US" sz="2000" i="1" dirty="0">
                <a:solidFill>
                  <a:srgbClr val="303030"/>
                </a:solidFill>
                <a:latin typeface="+mn-lt"/>
              </a:rPr>
              <a:t> "</a:t>
            </a:r>
            <a:r>
              <a:rPr lang="en-US" altLang="en-US" sz="2000" i="1" dirty="0" err="1">
                <a:solidFill>
                  <a:srgbClr val="303030"/>
                </a:solidFill>
                <a:latin typeface="+mn-lt"/>
              </a:rPr>
              <a:t>аюул</a:t>
            </a:r>
            <a:r>
              <a:rPr lang="en-US" altLang="en-US" sz="2000" i="1" dirty="0">
                <a:solidFill>
                  <a:srgbClr val="303030"/>
                </a:solidFill>
                <a:latin typeface="+mn-lt"/>
              </a:rPr>
              <a:t> </a:t>
            </a:r>
            <a:r>
              <a:rPr lang="en-US" altLang="en-US" sz="2000" i="1" dirty="0" err="1">
                <a:solidFill>
                  <a:srgbClr val="303030"/>
                </a:solidFill>
                <a:latin typeface="+mn-lt"/>
              </a:rPr>
              <a:t>занал</a:t>
            </a:r>
            <a:r>
              <a:rPr lang="en-US" altLang="en-US" sz="2000" i="1" dirty="0">
                <a:solidFill>
                  <a:srgbClr val="303030"/>
                </a:solidFill>
                <a:latin typeface="+mn-lt"/>
              </a:rPr>
              <a:t>" </a:t>
            </a:r>
            <a:r>
              <a:rPr lang="en-US" altLang="en-US" sz="2000" i="1" dirty="0" err="1">
                <a:solidFill>
                  <a:srgbClr val="303030"/>
                </a:solidFill>
                <a:latin typeface="+mn-lt"/>
              </a:rPr>
              <a:t>болдог</a:t>
            </a:r>
            <a:r>
              <a:rPr lang="en-US" altLang="en-US" sz="2000" i="1" dirty="0">
                <a:solidFill>
                  <a:srgbClr val="303030"/>
                </a:solidFill>
                <a:latin typeface="+mn-lt"/>
              </a:rPr>
              <a:t>.</a:t>
            </a:r>
            <a:endParaRPr lang="mn-MN" altLang="en-US" sz="2000" i="1" dirty="0">
              <a:solidFill>
                <a:srgbClr val="303030"/>
              </a:solidFill>
              <a:latin typeface="+mn-lt"/>
            </a:endParaRPr>
          </a:p>
          <a:p>
            <a:pPr marL="0" lvl="0" indent="0" eaLnBrk="0" fontAlgn="base" hangingPunct="0">
              <a:lnSpc>
                <a:spcPct val="100000"/>
              </a:lnSpc>
              <a:spcBef>
                <a:spcPct val="0"/>
              </a:spcBef>
              <a:spcAft>
                <a:spcPct val="0"/>
              </a:spcAft>
              <a:buClrTx/>
              <a:buSzTx/>
              <a:buNone/>
            </a:pPr>
            <a:endParaRPr lang="en-US" altLang="en-US" sz="2000" i="1" dirty="0">
              <a:solidFill>
                <a:srgbClr val="303030"/>
              </a:solidFill>
              <a:latin typeface="+mn-lt"/>
            </a:endParaRPr>
          </a:p>
          <a:p>
            <a:pPr marL="0" lvl="0" indent="0" eaLnBrk="0" fontAlgn="base" hangingPunct="0">
              <a:lnSpc>
                <a:spcPct val="100000"/>
              </a:lnSpc>
              <a:spcBef>
                <a:spcPct val="0"/>
              </a:spcBef>
              <a:spcAft>
                <a:spcPct val="0"/>
              </a:spcAft>
              <a:buClrTx/>
              <a:buSzTx/>
              <a:buNone/>
            </a:pPr>
            <a:r>
              <a:rPr lang="en-US" altLang="en-US" sz="2000" b="1" i="1" dirty="0" err="1">
                <a:solidFill>
                  <a:srgbClr val="303030"/>
                </a:solidFill>
                <a:latin typeface="+mn-lt"/>
              </a:rPr>
              <a:t>Валютын</a:t>
            </a:r>
            <a:r>
              <a:rPr lang="en-US" altLang="en-US" sz="2000" b="1" i="1" dirty="0">
                <a:solidFill>
                  <a:srgbClr val="303030"/>
                </a:solidFill>
                <a:latin typeface="+mn-lt"/>
              </a:rPr>
              <a:t> </a:t>
            </a:r>
            <a:r>
              <a:rPr lang="en-US" altLang="en-US" sz="2000" b="1" i="1" dirty="0" err="1">
                <a:solidFill>
                  <a:srgbClr val="303030"/>
                </a:solidFill>
                <a:latin typeface="+mn-lt"/>
              </a:rPr>
              <a:t>ханшийн</a:t>
            </a:r>
            <a:r>
              <a:rPr lang="en-US" altLang="en-US" sz="2000" b="1" i="1" dirty="0">
                <a:solidFill>
                  <a:srgbClr val="303030"/>
                </a:solidFill>
                <a:latin typeface="+mn-lt"/>
              </a:rPr>
              <a:t> </a:t>
            </a:r>
            <a:r>
              <a:rPr lang="en-US" altLang="en-US" sz="2000" b="1" i="1" dirty="0" err="1">
                <a:solidFill>
                  <a:srgbClr val="303030"/>
                </a:solidFill>
                <a:latin typeface="+mn-lt"/>
              </a:rPr>
              <a:t>тогтворгүй</a:t>
            </a:r>
            <a:r>
              <a:rPr lang="en-US" altLang="en-US" sz="2000" b="1" i="1" dirty="0">
                <a:solidFill>
                  <a:srgbClr val="303030"/>
                </a:solidFill>
                <a:latin typeface="+mn-lt"/>
              </a:rPr>
              <a:t> </a:t>
            </a:r>
            <a:r>
              <a:rPr lang="en-US" altLang="en-US" sz="2000" b="1" i="1" dirty="0" err="1">
                <a:solidFill>
                  <a:srgbClr val="303030"/>
                </a:solidFill>
                <a:latin typeface="+mn-lt"/>
              </a:rPr>
              <a:t>байдал</a:t>
            </a:r>
            <a:r>
              <a:rPr lang="en-US" altLang="en-US" sz="2000" b="1" i="1" dirty="0">
                <a:solidFill>
                  <a:srgbClr val="303030"/>
                </a:solidFill>
                <a:latin typeface="+mn-lt"/>
              </a:rPr>
              <a:t>:</a:t>
            </a:r>
          </a:p>
          <a:p>
            <a:pPr marL="0" lvl="0" indent="0" eaLnBrk="0" fontAlgn="base" hangingPunct="0">
              <a:lnSpc>
                <a:spcPct val="100000"/>
              </a:lnSpc>
              <a:spcBef>
                <a:spcPct val="0"/>
              </a:spcBef>
              <a:spcAft>
                <a:spcPct val="0"/>
              </a:spcAft>
              <a:buClrTx/>
              <a:buSzTx/>
              <a:buNone/>
            </a:pPr>
            <a:r>
              <a:rPr lang="mn-MN" altLang="en-US" sz="2000" i="1" dirty="0">
                <a:solidFill>
                  <a:srgbClr val="303030"/>
                </a:solidFill>
                <a:latin typeface="+mn-lt"/>
              </a:rPr>
              <a:t>Г</a:t>
            </a:r>
            <a:r>
              <a:rPr lang="en-US" altLang="en-US" sz="2000" i="1" dirty="0" err="1">
                <a:solidFill>
                  <a:srgbClr val="303030"/>
                </a:solidFill>
                <a:latin typeface="+mn-lt"/>
              </a:rPr>
              <a:t>адаадаас</a:t>
            </a:r>
            <a:r>
              <a:rPr lang="en-US" altLang="en-US" sz="2000" i="1" dirty="0">
                <a:solidFill>
                  <a:srgbClr val="303030"/>
                </a:solidFill>
                <a:latin typeface="+mn-lt"/>
              </a:rPr>
              <a:t> </a:t>
            </a:r>
            <a:r>
              <a:rPr lang="en-US" altLang="en-US" sz="2000" i="1" dirty="0" err="1">
                <a:solidFill>
                  <a:srgbClr val="303030"/>
                </a:solidFill>
                <a:latin typeface="+mn-lt"/>
              </a:rPr>
              <a:t>түүхий</a:t>
            </a:r>
            <a:r>
              <a:rPr lang="en-US" altLang="en-US" sz="2000" i="1" dirty="0">
                <a:solidFill>
                  <a:srgbClr val="303030"/>
                </a:solidFill>
                <a:latin typeface="+mn-lt"/>
              </a:rPr>
              <a:t> </a:t>
            </a:r>
            <a:r>
              <a:rPr lang="en-US" altLang="en-US" sz="2000" i="1" dirty="0" err="1">
                <a:solidFill>
                  <a:srgbClr val="303030"/>
                </a:solidFill>
                <a:latin typeface="+mn-lt"/>
              </a:rPr>
              <a:t>эд</a:t>
            </a:r>
            <a:r>
              <a:rPr lang="en-US" altLang="en-US" sz="2000" i="1" dirty="0">
                <a:solidFill>
                  <a:srgbClr val="303030"/>
                </a:solidFill>
                <a:latin typeface="+mn-lt"/>
              </a:rPr>
              <a:t> </a:t>
            </a:r>
            <a:r>
              <a:rPr lang="en-US" altLang="en-US" sz="2000" i="1" dirty="0" err="1">
                <a:solidFill>
                  <a:srgbClr val="303030"/>
                </a:solidFill>
                <a:latin typeface="+mn-lt"/>
              </a:rPr>
              <a:t>авдаг</a:t>
            </a:r>
            <a:r>
              <a:rPr lang="en-US" altLang="en-US" sz="2000" i="1" dirty="0">
                <a:solidFill>
                  <a:srgbClr val="303030"/>
                </a:solidFill>
                <a:latin typeface="+mn-lt"/>
              </a:rPr>
              <a:t> </a:t>
            </a:r>
            <a:r>
              <a:rPr lang="en-US" altLang="en-US" sz="2000" i="1" dirty="0" err="1">
                <a:solidFill>
                  <a:srgbClr val="303030"/>
                </a:solidFill>
                <a:latin typeface="+mn-lt"/>
              </a:rPr>
              <a:t>компаниудад</a:t>
            </a:r>
            <a:r>
              <a:rPr lang="en-US" altLang="en-US" sz="2000" i="1" dirty="0">
                <a:solidFill>
                  <a:srgbClr val="303030"/>
                </a:solidFill>
                <a:latin typeface="+mn-lt"/>
              </a:rPr>
              <a:t> </a:t>
            </a:r>
            <a:r>
              <a:rPr lang="en-US" altLang="en-US" sz="2000" i="1" dirty="0" err="1">
                <a:solidFill>
                  <a:srgbClr val="303030"/>
                </a:solidFill>
                <a:latin typeface="+mn-lt"/>
              </a:rPr>
              <a:t>санхүүгийн</a:t>
            </a:r>
            <a:r>
              <a:rPr lang="en-US" altLang="en-US" sz="2000" i="1" dirty="0">
                <a:solidFill>
                  <a:srgbClr val="303030"/>
                </a:solidFill>
                <a:latin typeface="+mn-lt"/>
              </a:rPr>
              <a:t> </a:t>
            </a:r>
            <a:r>
              <a:rPr lang="en-US" altLang="en-US" sz="2000" i="1" dirty="0" err="1">
                <a:solidFill>
                  <a:srgbClr val="303030"/>
                </a:solidFill>
                <a:latin typeface="+mn-lt"/>
              </a:rPr>
              <a:t>хүндрэл</a:t>
            </a:r>
            <a:r>
              <a:rPr lang="en-US" altLang="en-US" sz="2000" i="1" dirty="0">
                <a:solidFill>
                  <a:srgbClr val="303030"/>
                </a:solidFill>
                <a:latin typeface="+mn-lt"/>
              </a:rPr>
              <a:t> </a:t>
            </a:r>
            <a:r>
              <a:rPr lang="en-US" altLang="en-US" sz="2000" i="1" dirty="0" err="1">
                <a:solidFill>
                  <a:srgbClr val="303030"/>
                </a:solidFill>
                <a:latin typeface="+mn-lt"/>
              </a:rPr>
              <a:t>учруулдаг</a:t>
            </a:r>
            <a:endParaRPr lang="en-US" altLang="en-US" sz="2000" i="1" dirty="0">
              <a:solidFill>
                <a:srgbClr val="303030"/>
              </a:solidFill>
              <a:latin typeface="+mn-lt"/>
            </a:endParaRPr>
          </a:p>
          <a:p>
            <a:pPr marL="0" lvl="0" indent="0" eaLnBrk="0" fontAlgn="base" hangingPunct="0">
              <a:lnSpc>
                <a:spcPct val="100000"/>
              </a:lnSpc>
              <a:spcBef>
                <a:spcPct val="0"/>
              </a:spcBef>
              <a:spcAft>
                <a:spcPct val="0"/>
              </a:spcAft>
              <a:buClrTx/>
              <a:buSzTx/>
              <a:buNone/>
            </a:pPr>
            <a:endParaRPr lang="en-US" altLang="en-US" sz="4400" i="1" dirty="0">
              <a:solidFill>
                <a:schemeClr val="tx1"/>
              </a:solidFill>
              <a:latin typeface="+mn-lt"/>
            </a:endParaRPr>
          </a:p>
        </p:txBody>
      </p:sp>
      <p:sp>
        <p:nvSpPr>
          <p:cNvPr id="3" name="Date Placeholder 2">
            <a:extLst>
              <a:ext uri="{FF2B5EF4-FFF2-40B4-BE49-F238E27FC236}">
                <a16:creationId xmlns:a16="http://schemas.microsoft.com/office/drawing/2014/main" id="{9C930E93-971C-1F4B-15CD-759E564C50F5}"/>
              </a:ext>
            </a:extLst>
          </p:cNvPr>
          <p:cNvSpPr>
            <a:spLocks noGrp="1"/>
          </p:cNvSpPr>
          <p:nvPr>
            <p:ph type="dt" idx="10"/>
          </p:nvPr>
        </p:nvSpPr>
        <p:spPr/>
        <p:txBody>
          <a:bodyPr/>
          <a:lstStyle/>
          <a:p>
            <a:fld id="{49A365A0-FE5C-4615-B14F-8FC0332F7FA4}" type="datetime1">
              <a:rPr lang="en-US" smtClean="0"/>
              <a:t>4/4/2026</a:t>
            </a:fld>
            <a:endParaRPr lang="en-US"/>
          </a:p>
        </p:txBody>
      </p:sp>
      <p:sp>
        <p:nvSpPr>
          <p:cNvPr id="4" name="Footer Placeholder 3">
            <a:extLst>
              <a:ext uri="{FF2B5EF4-FFF2-40B4-BE49-F238E27FC236}">
                <a16:creationId xmlns:a16="http://schemas.microsoft.com/office/drawing/2014/main" id="{727DE1C4-1002-B242-6BCF-3C7C330B9A6F}"/>
              </a:ext>
            </a:extLst>
          </p:cNvPr>
          <p:cNvSpPr>
            <a:spLocks noGrp="1"/>
          </p:cNvSpPr>
          <p:nvPr>
            <p:ph type="ftr" idx="11"/>
          </p:nvPr>
        </p:nvSpPr>
        <p:spPr/>
        <p:txBody>
          <a:bodyPr/>
          <a:lstStyle/>
          <a:p>
            <a:r>
              <a:rPr lang="en-US"/>
              <a:t>Business analysis and process management</a:t>
            </a:r>
            <a:endParaRPr lang="en-US" dirty="0"/>
          </a:p>
        </p:txBody>
      </p:sp>
      <p:sp>
        <p:nvSpPr>
          <p:cNvPr id="5" name="Slide Number Placeholder 4">
            <a:extLst>
              <a:ext uri="{FF2B5EF4-FFF2-40B4-BE49-F238E27FC236}">
                <a16:creationId xmlns:a16="http://schemas.microsoft.com/office/drawing/2014/main" id="{FACDA934-F58A-0A9D-05C7-2085E3930AE3}"/>
              </a:ext>
            </a:extLst>
          </p:cNvPr>
          <p:cNvSpPr>
            <a:spLocks noGrp="1"/>
          </p:cNvSpPr>
          <p:nvPr>
            <p:ph type="sldNum" idx="12"/>
          </p:nvPr>
        </p:nvSpPr>
        <p:spPr/>
        <p:txBody>
          <a:bodyPr/>
          <a:lstStyle/>
          <a:p>
            <a:fld id="{611322DE-3F9E-4261-BC4C-C8DBA52F4786}" type="slidenum">
              <a:rPr lang="en-US" smtClean="0"/>
              <a:t>14</a:t>
            </a:fld>
            <a:endParaRPr lang="en-US"/>
          </a:p>
        </p:txBody>
      </p:sp>
      <p:sp>
        <p:nvSpPr>
          <p:cNvPr id="7" name="Title 6">
            <a:extLst>
              <a:ext uri="{FF2B5EF4-FFF2-40B4-BE49-F238E27FC236}">
                <a16:creationId xmlns:a16="http://schemas.microsoft.com/office/drawing/2014/main" id="{7B661901-BC91-DD4D-9B16-237D9AA1F541}"/>
              </a:ext>
            </a:extLst>
          </p:cNvPr>
          <p:cNvSpPr>
            <a:spLocks noGrp="1"/>
          </p:cNvSpPr>
          <p:nvPr>
            <p:ph type="title"/>
          </p:nvPr>
        </p:nvSpPr>
        <p:spPr/>
        <p:txBody>
          <a:bodyPr/>
          <a:lstStyle/>
          <a:p>
            <a:r>
              <a:rPr lang="mn-MN" dirty="0"/>
              <a:t>Гадаад орчны шинжилгээ: </a:t>
            </a:r>
            <a:r>
              <a:rPr lang="en-US" dirty="0"/>
              <a:t>PESTLE</a:t>
            </a:r>
          </a:p>
        </p:txBody>
      </p:sp>
      <p:sp>
        <p:nvSpPr>
          <p:cNvPr id="12" name="Text Placeholder 2">
            <a:extLst>
              <a:ext uri="{FF2B5EF4-FFF2-40B4-BE49-F238E27FC236}">
                <a16:creationId xmlns:a16="http://schemas.microsoft.com/office/drawing/2014/main" id="{4D361F7E-069B-D033-7A0F-B40DCC2B5EAC}"/>
              </a:ext>
            </a:extLst>
          </p:cNvPr>
          <p:cNvSpPr txBox="1">
            <a:spLocks/>
          </p:cNvSpPr>
          <p:nvPr/>
        </p:nvSpPr>
        <p:spPr>
          <a:xfrm>
            <a:off x="6129793" y="2887135"/>
            <a:ext cx="5620909" cy="3276598"/>
          </a:xfrm>
          <a:prstGeom prst="rect">
            <a:avLst/>
          </a:prstGeom>
          <a:solidFill>
            <a:schemeClr val="accent6">
              <a:lumMod val="20000"/>
              <a:lumOff val="80000"/>
            </a:schemeClr>
          </a:solidFill>
          <a:ln>
            <a:no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L="457200" marR="0" lvl="0" indent="-342900" algn="l" rtl="0" eaLnBrk="1" hangingPunct="1">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mj-lt"/>
                <a:ea typeface="Calibri"/>
                <a:cs typeface="Calibri"/>
                <a:sym typeface="Calibri"/>
              </a:defRPr>
            </a:lvl1pPr>
            <a:lvl2pPr marL="914400" marR="0" lvl="1" indent="-342900" algn="l" rtl="0" eaLnBrk="1" hangingPunct="1">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eaLnBrk="1" hangingPunct="1">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eaLnBrk="0" fontAlgn="base" hangingPunct="0">
              <a:lnSpc>
                <a:spcPct val="100000"/>
              </a:lnSpc>
              <a:spcBef>
                <a:spcPct val="0"/>
              </a:spcBef>
              <a:spcAft>
                <a:spcPct val="0"/>
              </a:spcAft>
              <a:buClrTx/>
              <a:buSzTx/>
              <a:buNone/>
            </a:pPr>
            <a:r>
              <a:rPr lang="mn-MN" altLang="en-US" sz="2000" b="1" i="1" dirty="0">
                <a:solidFill>
                  <a:srgbClr val="303030"/>
                </a:solidFill>
                <a:latin typeface="+mn-lt"/>
              </a:rPr>
              <a:t>Иргэдийн боломжит орлого нэмэгдэх: </a:t>
            </a:r>
          </a:p>
          <a:p>
            <a:pPr marL="0" lvl="0" indent="0" eaLnBrk="0" fontAlgn="base" hangingPunct="0">
              <a:lnSpc>
                <a:spcPct val="100000"/>
              </a:lnSpc>
              <a:spcBef>
                <a:spcPct val="0"/>
              </a:spcBef>
              <a:spcAft>
                <a:spcPct val="0"/>
              </a:spcAft>
              <a:buClrTx/>
              <a:buSzTx/>
              <a:buNone/>
            </a:pPr>
            <a:r>
              <a:rPr lang="mn-MN" altLang="en-US" sz="2000" i="1" dirty="0">
                <a:solidFill>
                  <a:srgbClr val="303030"/>
                </a:solidFill>
                <a:latin typeface="+mn-lt"/>
              </a:rPr>
              <a:t>Иргэдийн боломжит орлого өсвөл энэ нь бүтээгдэхүүн, үйлчилгээний эрэлтийг өдөөж, байгууллагын борлуулалтад эерэгээр нөлөөлдөг.</a:t>
            </a:r>
          </a:p>
          <a:p>
            <a:pPr marL="0" lvl="0" indent="0" eaLnBrk="0" fontAlgn="base" hangingPunct="0">
              <a:lnSpc>
                <a:spcPct val="100000"/>
              </a:lnSpc>
              <a:spcBef>
                <a:spcPct val="0"/>
              </a:spcBef>
              <a:spcAft>
                <a:spcPct val="0"/>
              </a:spcAft>
              <a:buClrTx/>
              <a:buSzTx/>
              <a:buNone/>
            </a:pPr>
            <a:endParaRPr lang="mn-MN" altLang="en-US" sz="2000" b="1" i="1" dirty="0">
              <a:solidFill>
                <a:srgbClr val="303030"/>
              </a:solidFill>
              <a:latin typeface="+mn-lt"/>
            </a:endParaRPr>
          </a:p>
          <a:p>
            <a:pPr marL="0" lvl="0" indent="0" eaLnBrk="0" fontAlgn="base" hangingPunct="0">
              <a:lnSpc>
                <a:spcPct val="100000"/>
              </a:lnSpc>
              <a:spcBef>
                <a:spcPct val="0"/>
              </a:spcBef>
              <a:spcAft>
                <a:spcPct val="0"/>
              </a:spcAft>
              <a:buClrTx/>
              <a:buSzTx/>
              <a:buNone/>
            </a:pPr>
            <a:r>
              <a:rPr lang="mn-MN" altLang="en-US" sz="2000" b="1" i="1" dirty="0">
                <a:solidFill>
                  <a:srgbClr val="303030"/>
                </a:solidFill>
                <a:latin typeface="+mn-lt"/>
              </a:rPr>
              <a:t>Зээлийн хүү буурах: </a:t>
            </a:r>
          </a:p>
          <a:p>
            <a:pPr marL="0" lvl="0" indent="0" eaLnBrk="0" fontAlgn="base" hangingPunct="0">
              <a:lnSpc>
                <a:spcPct val="100000"/>
              </a:lnSpc>
              <a:spcBef>
                <a:spcPct val="0"/>
              </a:spcBef>
              <a:spcAft>
                <a:spcPct val="0"/>
              </a:spcAft>
              <a:buClrTx/>
              <a:buSzTx/>
              <a:buNone/>
            </a:pPr>
            <a:r>
              <a:rPr lang="mn-MN" altLang="en-US" sz="2000" i="1" dirty="0">
                <a:solidFill>
                  <a:srgbClr val="303030"/>
                </a:solidFill>
                <a:latin typeface="+mn-lt"/>
              </a:rPr>
              <a:t>Зээлийн хүү бага байх нь бизнес эрхлэгчдэд хөрөнгө оруулалт хийх, үйл ажиллагаагаа өргөжүүлэх санхүүгийн боломжийг олгодог</a:t>
            </a:r>
          </a:p>
          <a:p>
            <a:pPr marL="0" lvl="0" indent="0" eaLnBrk="0" fontAlgn="base" hangingPunct="0">
              <a:lnSpc>
                <a:spcPct val="100000"/>
              </a:lnSpc>
              <a:spcBef>
                <a:spcPct val="0"/>
              </a:spcBef>
              <a:spcAft>
                <a:spcPct val="0"/>
              </a:spcAft>
              <a:buClrTx/>
              <a:buSzTx/>
              <a:buNone/>
            </a:pPr>
            <a:endParaRPr lang="mn-MN" altLang="en-US" sz="2000" b="1" i="1" dirty="0">
              <a:solidFill>
                <a:srgbClr val="303030"/>
              </a:solidFill>
              <a:latin typeface="+mn-lt"/>
            </a:endParaRPr>
          </a:p>
        </p:txBody>
      </p:sp>
      <p:pic>
        <p:nvPicPr>
          <p:cNvPr id="6" name="Picture 5">
            <a:extLst>
              <a:ext uri="{FF2B5EF4-FFF2-40B4-BE49-F238E27FC236}">
                <a16:creationId xmlns:a16="http://schemas.microsoft.com/office/drawing/2014/main" id="{AA774469-DEDC-4410-2E69-7A54062C3996}"/>
              </a:ext>
            </a:extLst>
          </p:cNvPr>
          <p:cNvPicPr>
            <a:picLocks noChangeAspect="1"/>
          </p:cNvPicPr>
          <p:nvPr/>
        </p:nvPicPr>
        <p:blipFill>
          <a:blip r:embed="rId3"/>
          <a:stretch>
            <a:fillRect/>
          </a:stretch>
        </p:blipFill>
        <p:spPr>
          <a:xfrm>
            <a:off x="475091" y="900029"/>
            <a:ext cx="11226152" cy="1741571"/>
          </a:xfrm>
          <a:prstGeom prst="rect">
            <a:avLst/>
          </a:prstGeom>
        </p:spPr>
      </p:pic>
      <p:sp>
        <p:nvSpPr>
          <p:cNvPr id="8" name="Rectangle 1">
            <a:extLst>
              <a:ext uri="{FF2B5EF4-FFF2-40B4-BE49-F238E27FC236}">
                <a16:creationId xmlns:a16="http://schemas.microsoft.com/office/drawing/2014/main" id="{34D615D9-4464-4372-70A4-BE5B1F3E3E96}"/>
              </a:ext>
            </a:extLst>
          </p:cNvPr>
          <p:cNvSpPr>
            <a:spLocks noChangeArrowheads="1"/>
          </p:cNvSpPr>
          <p:nvPr/>
        </p:nvSpPr>
        <p:spPr bwMode="auto">
          <a:xfrm>
            <a:off x="0" y="-184666"/>
            <a:ext cx="184731" cy="36933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9" name="Rectangle 2">
            <a:extLst>
              <a:ext uri="{FF2B5EF4-FFF2-40B4-BE49-F238E27FC236}">
                <a16:creationId xmlns:a16="http://schemas.microsoft.com/office/drawing/2014/main" id="{EF195F22-5492-F241-A94D-4A3B4C2C1568}"/>
              </a:ext>
            </a:extLst>
          </p:cNvPr>
          <p:cNvSpPr>
            <a:spLocks noChangeArrowheads="1"/>
          </p:cNvSpPr>
          <p:nvPr/>
        </p:nvSpPr>
        <p:spPr bwMode="auto">
          <a:xfrm>
            <a:off x="0" y="-184666"/>
            <a:ext cx="184731" cy="36933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15461781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426A7E-941F-9E8E-6CEE-3BD6F802618F}"/>
            </a:ext>
          </a:extLst>
        </p:cNvPr>
        <p:cNvGrpSpPr/>
        <p:nvPr/>
      </p:nvGrpSpPr>
      <p:grpSpPr>
        <a:xfrm>
          <a:off x="0" y="0"/>
          <a:ext cx="0" cy="0"/>
          <a:chOff x="0" y="0"/>
          <a:chExt cx="0" cy="0"/>
        </a:xfrm>
      </p:grpSpPr>
      <p:sp>
        <p:nvSpPr>
          <p:cNvPr id="11" name="Text Placeholder 2">
            <a:extLst>
              <a:ext uri="{FF2B5EF4-FFF2-40B4-BE49-F238E27FC236}">
                <a16:creationId xmlns:a16="http://schemas.microsoft.com/office/drawing/2014/main" id="{22853B56-30C0-13F0-9FBD-2F305A43944C}"/>
              </a:ext>
            </a:extLst>
          </p:cNvPr>
          <p:cNvSpPr>
            <a:spLocks noGrp="1"/>
          </p:cNvSpPr>
          <p:nvPr>
            <p:ph type="body" idx="1"/>
          </p:nvPr>
        </p:nvSpPr>
        <p:spPr>
          <a:xfrm>
            <a:off x="475091" y="2887135"/>
            <a:ext cx="5450581" cy="3289828"/>
          </a:xfrm>
          <a:solidFill>
            <a:schemeClr val="accent2">
              <a:lumMod val="20000"/>
              <a:lumOff val="80000"/>
            </a:schemeClr>
          </a:solidFill>
        </p:spPr>
        <p:txBody>
          <a:bodyPr>
            <a:normAutofit/>
          </a:bodyPr>
          <a:lstStyle/>
          <a:p>
            <a:pPr marL="0" lvl="0" indent="0" eaLnBrk="0" fontAlgn="base" hangingPunct="0">
              <a:lnSpc>
                <a:spcPct val="100000"/>
              </a:lnSpc>
              <a:spcBef>
                <a:spcPct val="0"/>
              </a:spcBef>
              <a:spcAft>
                <a:spcPct val="0"/>
              </a:spcAft>
              <a:buClrTx/>
              <a:buSzTx/>
              <a:buNone/>
            </a:pPr>
            <a:r>
              <a:rPr lang="mn-MN" sz="2000" b="1" i="1" kern="1200" dirty="0">
                <a:solidFill>
                  <a:schemeClr val="tx1"/>
                </a:solidFill>
                <a:latin typeface="+mn-lt"/>
              </a:rPr>
              <a:t>Ур чадварын зөрүү (</a:t>
            </a:r>
            <a:r>
              <a:rPr lang="en-US" sz="2000" b="1" i="1" kern="1200" dirty="0">
                <a:solidFill>
                  <a:schemeClr val="tx1"/>
                </a:solidFill>
                <a:latin typeface="+mn-lt"/>
              </a:rPr>
              <a:t>Skills Gap):</a:t>
            </a:r>
            <a:r>
              <a:rPr lang="en-US" sz="2000" i="1" kern="1200" dirty="0">
                <a:solidFill>
                  <a:schemeClr val="tx1"/>
                </a:solidFill>
                <a:latin typeface="+mn-lt"/>
              </a:rPr>
              <a:t> </a:t>
            </a:r>
            <a:endParaRPr lang="mn-MN" sz="2000" i="1" kern="1200" dirty="0">
              <a:solidFill>
                <a:schemeClr val="tx1"/>
              </a:solidFill>
              <a:latin typeface="+mn-lt"/>
            </a:endParaRPr>
          </a:p>
          <a:p>
            <a:pPr marL="0" lvl="0" indent="0" eaLnBrk="0" fontAlgn="base" hangingPunct="0">
              <a:lnSpc>
                <a:spcPct val="100000"/>
              </a:lnSpc>
              <a:spcBef>
                <a:spcPct val="0"/>
              </a:spcBef>
              <a:spcAft>
                <a:spcPct val="0"/>
              </a:spcAft>
              <a:buClrTx/>
              <a:buSzTx/>
              <a:buNone/>
            </a:pPr>
            <a:r>
              <a:rPr lang="mn-MN" sz="2000" i="1" kern="1200" dirty="0">
                <a:solidFill>
                  <a:schemeClr val="tx1"/>
                </a:solidFill>
                <a:latin typeface="+mn-lt"/>
              </a:rPr>
              <a:t>Нийгэм дэх боловсролын систем, ажилтнуудын ур чадвар үүнийг гүйцэхгүй байна</a:t>
            </a:r>
          </a:p>
          <a:p>
            <a:pPr marL="0" lvl="0" indent="0" eaLnBrk="0" fontAlgn="base" hangingPunct="0">
              <a:lnSpc>
                <a:spcPct val="100000"/>
              </a:lnSpc>
              <a:spcBef>
                <a:spcPct val="0"/>
              </a:spcBef>
              <a:spcAft>
                <a:spcPct val="0"/>
              </a:spcAft>
              <a:buClrTx/>
              <a:buSzTx/>
              <a:buNone/>
            </a:pPr>
            <a:endParaRPr lang="mn-MN" sz="2000" i="1" kern="1200" dirty="0">
              <a:solidFill>
                <a:schemeClr val="tx1"/>
              </a:solidFill>
              <a:latin typeface="+mn-lt"/>
            </a:endParaRPr>
          </a:p>
          <a:p>
            <a:pPr marL="0" lvl="0" indent="0" eaLnBrk="0" fontAlgn="base" hangingPunct="0">
              <a:lnSpc>
                <a:spcPct val="100000"/>
              </a:lnSpc>
              <a:spcBef>
                <a:spcPct val="0"/>
              </a:spcBef>
              <a:spcAft>
                <a:spcPct val="0"/>
              </a:spcAft>
              <a:buClrTx/>
              <a:buSzTx/>
              <a:buNone/>
            </a:pPr>
            <a:r>
              <a:rPr lang="mn-MN" sz="2000" b="1" i="1" kern="1200" dirty="0">
                <a:solidFill>
                  <a:schemeClr val="tx1"/>
                </a:solidFill>
                <a:latin typeface="+mn-lt"/>
              </a:rPr>
              <a:t>Хөдөлмөр эрхлэлтийн хандлага өөрчлөгдөх:</a:t>
            </a:r>
            <a:r>
              <a:rPr lang="mn-MN" sz="2000" i="1" kern="1200" dirty="0">
                <a:solidFill>
                  <a:schemeClr val="tx1"/>
                </a:solidFill>
                <a:latin typeface="+mn-lt"/>
              </a:rPr>
              <a:t> </a:t>
            </a:r>
          </a:p>
          <a:p>
            <a:pPr marL="0" lvl="0" indent="0" eaLnBrk="0" fontAlgn="base" hangingPunct="0">
              <a:lnSpc>
                <a:spcPct val="100000"/>
              </a:lnSpc>
              <a:spcBef>
                <a:spcPct val="0"/>
              </a:spcBef>
              <a:spcAft>
                <a:spcPct val="0"/>
              </a:spcAft>
              <a:buClrTx/>
              <a:buSzTx/>
              <a:buNone/>
            </a:pPr>
            <a:r>
              <a:rPr lang="mn-MN" sz="2000" i="1" kern="1200" dirty="0">
                <a:solidFill>
                  <a:schemeClr val="tx1"/>
                </a:solidFill>
                <a:latin typeface="+mn-lt"/>
              </a:rPr>
              <a:t>Хүмүүс уян хатан ажлын орчин, ажил амьдралын тэнцвэрийг чухалчлах болсон</a:t>
            </a:r>
            <a:endParaRPr lang="en-US" altLang="en-US" sz="2000" i="1" dirty="0">
              <a:solidFill>
                <a:schemeClr val="tx1"/>
              </a:solidFill>
              <a:latin typeface="+mn-lt"/>
            </a:endParaRPr>
          </a:p>
        </p:txBody>
      </p:sp>
      <p:sp>
        <p:nvSpPr>
          <p:cNvPr id="3" name="Date Placeholder 2">
            <a:extLst>
              <a:ext uri="{FF2B5EF4-FFF2-40B4-BE49-F238E27FC236}">
                <a16:creationId xmlns:a16="http://schemas.microsoft.com/office/drawing/2014/main" id="{478628DF-D62F-838C-3828-D9F858EF1C38}"/>
              </a:ext>
            </a:extLst>
          </p:cNvPr>
          <p:cNvSpPr>
            <a:spLocks noGrp="1"/>
          </p:cNvSpPr>
          <p:nvPr>
            <p:ph type="dt" idx="10"/>
          </p:nvPr>
        </p:nvSpPr>
        <p:spPr/>
        <p:txBody>
          <a:bodyPr/>
          <a:lstStyle/>
          <a:p>
            <a:fld id="{49A365A0-FE5C-4615-B14F-8FC0332F7FA4}" type="datetime1">
              <a:rPr lang="en-US" smtClean="0"/>
              <a:t>4/4/2026</a:t>
            </a:fld>
            <a:endParaRPr lang="en-US"/>
          </a:p>
        </p:txBody>
      </p:sp>
      <p:sp>
        <p:nvSpPr>
          <p:cNvPr id="4" name="Footer Placeholder 3">
            <a:extLst>
              <a:ext uri="{FF2B5EF4-FFF2-40B4-BE49-F238E27FC236}">
                <a16:creationId xmlns:a16="http://schemas.microsoft.com/office/drawing/2014/main" id="{C02130FC-B6FF-FA4E-6E6E-F5E733258648}"/>
              </a:ext>
            </a:extLst>
          </p:cNvPr>
          <p:cNvSpPr>
            <a:spLocks noGrp="1"/>
          </p:cNvSpPr>
          <p:nvPr>
            <p:ph type="ftr" idx="11"/>
          </p:nvPr>
        </p:nvSpPr>
        <p:spPr/>
        <p:txBody>
          <a:bodyPr/>
          <a:lstStyle/>
          <a:p>
            <a:r>
              <a:rPr lang="en-US"/>
              <a:t>Business analysis and process management</a:t>
            </a:r>
            <a:endParaRPr lang="en-US" dirty="0"/>
          </a:p>
        </p:txBody>
      </p:sp>
      <p:sp>
        <p:nvSpPr>
          <p:cNvPr id="5" name="Slide Number Placeholder 4">
            <a:extLst>
              <a:ext uri="{FF2B5EF4-FFF2-40B4-BE49-F238E27FC236}">
                <a16:creationId xmlns:a16="http://schemas.microsoft.com/office/drawing/2014/main" id="{853659A8-E278-57DA-FC06-7D656476A81B}"/>
              </a:ext>
            </a:extLst>
          </p:cNvPr>
          <p:cNvSpPr>
            <a:spLocks noGrp="1"/>
          </p:cNvSpPr>
          <p:nvPr>
            <p:ph type="sldNum" idx="12"/>
          </p:nvPr>
        </p:nvSpPr>
        <p:spPr/>
        <p:txBody>
          <a:bodyPr/>
          <a:lstStyle/>
          <a:p>
            <a:fld id="{611322DE-3F9E-4261-BC4C-C8DBA52F4786}" type="slidenum">
              <a:rPr lang="en-US" smtClean="0"/>
              <a:t>15</a:t>
            </a:fld>
            <a:endParaRPr lang="en-US"/>
          </a:p>
        </p:txBody>
      </p:sp>
      <p:sp>
        <p:nvSpPr>
          <p:cNvPr id="7" name="Title 6">
            <a:extLst>
              <a:ext uri="{FF2B5EF4-FFF2-40B4-BE49-F238E27FC236}">
                <a16:creationId xmlns:a16="http://schemas.microsoft.com/office/drawing/2014/main" id="{5D0EBB90-C7DF-DFFF-3D8A-C17F48719357}"/>
              </a:ext>
            </a:extLst>
          </p:cNvPr>
          <p:cNvSpPr>
            <a:spLocks noGrp="1"/>
          </p:cNvSpPr>
          <p:nvPr>
            <p:ph type="title"/>
          </p:nvPr>
        </p:nvSpPr>
        <p:spPr/>
        <p:txBody>
          <a:bodyPr/>
          <a:lstStyle/>
          <a:p>
            <a:r>
              <a:rPr lang="mn-MN" dirty="0"/>
              <a:t>Гадаад орчны шинжилгээ: </a:t>
            </a:r>
            <a:r>
              <a:rPr lang="en-US" dirty="0"/>
              <a:t>PESTLE</a:t>
            </a:r>
          </a:p>
        </p:txBody>
      </p:sp>
      <p:sp>
        <p:nvSpPr>
          <p:cNvPr id="12" name="Text Placeholder 2">
            <a:extLst>
              <a:ext uri="{FF2B5EF4-FFF2-40B4-BE49-F238E27FC236}">
                <a16:creationId xmlns:a16="http://schemas.microsoft.com/office/drawing/2014/main" id="{56195011-2170-96DB-D4E0-C9B6FF41E83E}"/>
              </a:ext>
            </a:extLst>
          </p:cNvPr>
          <p:cNvSpPr txBox="1">
            <a:spLocks/>
          </p:cNvSpPr>
          <p:nvPr/>
        </p:nvSpPr>
        <p:spPr>
          <a:xfrm>
            <a:off x="6129793" y="2887135"/>
            <a:ext cx="5620909" cy="3276598"/>
          </a:xfrm>
          <a:prstGeom prst="rect">
            <a:avLst/>
          </a:prstGeom>
          <a:solidFill>
            <a:schemeClr val="accent6">
              <a:lumMod val="20000"/>
              <a:lumOff val="80000"/>
            </a:schemeClr>
          </a:solidFill>
          <a:ln>
            <a:no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L="457200" marR="0" lvl="0" indent="-342900" algn="l" rtl="0" eaLnBrk="1" hangingPunct="1">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mj-lt"/>
                <a:ea typeface="Calibri"/>
                <a:cs typeface="Calibri"/>
                <a:sym typeface="Calibri"/>
              </a:defRPr>
            </a:lvl1pPr>
            <a:lvl2pPr marL="914400" marR="0" lvl="1" indent="-342900" algn="l" rtl="0" eaLnBrk="1" hangingPunct="1">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eaLnBrk="1" hangingPunct="1">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eaLnBrk="0" fontAlgn="base" hangingPunct="0">
              <a:lnSpc>
                <a:spcPct val="100000"/>
              </a:lnSpc>
              <a:spcBef>
                <a:spcPct val="0"/>
              </a:spcBef>
              <a:spcAft>
                <a:spcPct val="0"/>
              </a:spcAft>
              <a:buClrTx/>
              <a:buSzTx/>
              <a:buNone/>
            </a:pPr>
            <a:r>
              <a:rPr lang="mn-MN" sz="2000" b="1" i="1" kern="1200" dirty="0">
                <a:solidFill>
                  <a:schemeClr val="tx1"/>
                </a:solidFill>
              </a:rPr>
              <a:t>Дижитал амьдралын хэв маяг ба Финтек (Залуу үе):</a:t>
            </a:r>
            <a:r>
              <a:rPr lang="mn-MN" sz="2000" i="1" kern="1200" dirty="0">
                <a:solidFill>
                  <a:schemeClr val="tx1"/>
                </a:solidFill>
              </a:rPr>
              <a:t> </a:t>
            </a:r>
          </a:p>
          <a:p>
            <a:pPr marL="0" lvl="0" indent="0" eaLnBrk="0" fontAlgn="base" hangingPunct="0">
              <a:lnSpc>
                <a:spcPct val="100000"/>
              </a:lnSpc>
              <a:spcBef>
                <a:spcPct val="0"/>
              </a:spcBef>
              <a:spcAft>
                <a:spcPct val="0"/>
              </a:spcAft>
              <a:buClrTx/>
              <a:buSzTx/>
              <a:buNone/>
            </a:pPr>
            <a:r>
              <a:rPr lang="mn-MN" sz="2000" i="1" kern="1200" dirty="0">
                <a:solidFill>
                  <a:schemeClr val="tx1"/>
                </a:solidFill>
              </a:rPr>
              <a:t>Залуучууд шинэ технологийг маш хурдан хүлээн авч, ашиглах чадвартай байна</a:t>
            </a:r>
            <a:r>
              <a:rPr lang="mn-MN" altLang="en-US" sz="2000" i="1" dirty="0">
                <a:solidFill>
                  <a:srgbClr val="303030"/>
                </a:solidFill>
                <a:latin typeface="+mn-lt"/>
              </a:rPr>
              <a:t>.</a:t>
            </a:r>
          </a:p>
          <a:p>
            <a:pPr marL="0" lvl="0" indent="0" eaLnBrk="0" fontAlgn="base" hangingPunct="0">
              <a:lnSpc>
                <a:spcPct val="100000"/>
              </a:lnSpc>
              <a:spcBef>
                <a:spcPct val="0"/>
              </a:spcBef>
              <a:spcAft>
                <a:spcPct val="0"/>
              </a:spcAft>
              <a:buClrTx/>
              <a:buSzTx/>
              <a:buNone/>
            </a:pPr>
            <a:endParaRPr lang="mn-MN" altLang="en-US" sz="2000" b="1" i="1" dirty="0">
              <a:solidFill>
                <a:srgbClr val="303030"/>
              </a:solidFill>
              <a:latin typeface="+mn-lt"/>
            </a:endParaRPr>
          </a:p>
          <a:p>
            <a:pPr marL="0" lvl="0" indent="0" eaLnBrk="0" fontAlgn="base" hangingPunct="0">
              <a:lnSpc>
                <a:spcPct val="100000"/>
              </a:lnSpc>
              <a:spcBef>
                <a:spcPct val="0"/>
              </a:spcBef>
              <a:spcAft>
                <a:spcPct val="0"/>
              </a:spcAft>
              <a:buClrTx/>
              <a:buSzTx/>
              <a:buNone/>
            </a:pPr>
            <a:r>
              <a:rPr lang="mn-MN" sz="2000" b="1" i="1" kern="1200" dirty="0">
                <a:solidFill>
                  <a:schemeClr val="tx1"/>
                </a:solidFill>
              </a:rPr>
              <a:t>Хэрэглэгчийн хүлээлт ба Үйлчилгээний соёл:</a:t>
            </a:r>
            <a:r>
              <a:rPr lang="mn-MN" sz="2000" i="1" kern="1200" dirty="0">
                <a:solidFill>
                  <a:schemeClr val="tx1"/>
                </a:solidFill>
              </a:rPr>
              <a:t> </a:t>
            </a:r>
          </a:p>
          <a:p>
            <a:pPr marL="0" lvl="0" indent="0" eaLnBrk="0" fontAlgn="base" hangingPunct="0">
              <a:lnSpc>
                <a:spcPct val="100000"/>
              </a:lnSpc>
              <a:spcBef>
                <a:spcPct val="0"/>
              </a:spcBef>
              <a:spcAft>
                <a:spcPct val="0"/>
              </a:spcAft>
              <a:buClrTx/>
              <a:buSzTx/>
              <a:buNone/>
            </a:pPr>
            <a:r>
              <a:rPr lang="mn-MN" sz="2000" i="1" kern="1200" dirty="0">
                <a:solidFill>
                  <a:schemeClr val="tx1"/>
                </a:solidFill>
              </a:rPr>
              <a:t>Хүмүүс үйлчилгээнээс "сэтгэл ханамж", "хурд"-ыг шаарддаг болсон</a:t>
            </a:r>
            <a:endParaRPr lang="mn-MN" altLang="en-US" sz="2000" b="1" i="1" dirty="0">
              <a:solidFill>
                <a:srgbClr val="303030"/>
              </a:solidFill>
              <a:latin typeface="+mn-lt"/>
            </a:endParaRPr>
          </a:p>
        </p:txBody>
      </p:sp>
      <p:sp>
        <p:nvSpPr>
          <p:cNvPr id="8" name="Rectangle 1">
            <a:extLst>
              <a:ext uri="{FF2B5EF4-FFF2-40B4-BE49-F238E27FC236}">
                <a16:creationId xmlns:a16="http://schemas.microsoft.com/office/drawing/2014/main" id="{5AF533C2-4528-035C-3641-438FC51EABA4}"/>
              </a:ext>
            </a:extLst>
          </p:cNvPr>
          <p:cNvSpPr>
            <a:spLocks noChangeArrowheads="1"/>
          </p:cNvSpPr>
          <p:nvPr/>
        </p:nvSpPr>
        <p:spPr bwMode="auto">
          <a:xfrm>
            <a:off x="0" y="-184666"/>
            <a:ext cx="184731" cy="36933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9" name="Rectangle 2">
            <a:extLst>
              <a:ext uri="{FF2B5EF4-FFF2-40B4-BE49-F238E27FC236}">
                <a16:creationId xmlns:a16="http://schemas.microsoft.com/office/drawing/2014/main" id="{0A4B440D-0C77-AAA5-0C48-CECD63B22C44}"/>
              </a:ext>
            </a:extLst>
          </p:cNvPr>
          <p:cNvSpPr>
            <a:spLocks noChangeArrowheads="1"/>
          </p:cNvSpPr>
          <p:nvPr/>
        </p:nvSpPr>
        <p:spPr bwMode="auto">
          <a:xfrm>
            <a:off x="0" y="-184666"/>
            <a:ext cx="184731" cy="36933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10" name="Picture 9">
            <a:extLst>
              <a:ext uri="{FF2B5EF4-FFF2-40B4-BE49-F238E27FC236}">
                <a16:creationId xmlns:a16="http://schemas.microsoft.com/office/drawing/2014/main" id="{1D0E6EB1-CE76-A502-FA04-049FE36D0146}"/>
              </a:ext>
            </a:extLst>
          </p:cNvPr>
          <p:cNvPicPr>
            <a:picLocks noChangeAspect="1"/>
          </p:cNvPicPr>
          <p:nvPr/>
        </p:nvPicPr>
        <p:blipFill>
          <a:blip r:embed="rId3"/>
          <a:stretch>
            <a:fillRect/>
          </a:stretch>
        </p:blipFill>
        <p:spPr>
          <a:xfrm>
            <a:off x="475091" y="794626"/>
            <a:ext cx="11275611" cy="1935229"/>
          </a:xfrm>
          <a:prstGeom prst="rect">
            <a:avLst/>
          </a:prstGeom>
        </p:spPr>
      </p:pic>
    </p:spTree>
    <p:extLst>
      <p:ext uri="{BB962C8B-B14F-4D97-AF65-F5344CB8AC3E}">
        <p14:creationId xmlns:p14="http://schemas.microsoft.com/office/powerpoint/2010/main" val="325723887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D205F3-5B8B-5008-D410-58593B1A9295}"/>
            </a:ext>
          </a:extLst>
        </p:cNvPr>
        <p:cNvGrpSpPr/>
        <p:nvPr/>
      </p:nvGrpSpPr>
      <p:grpSpPr>
        <a:xfrm>
          <a:off x="0" y="0"/>
          <a:ext cx="0" cy="0"/>
          <a:chOff x="0" y="0"/>
          <a:chExt cx="0" cy="0"/>
        </a:xfrm>
      </p:grpSpPr>
      <p:sp>
        <p:nvSpPr>
          <p:cNvPr id="11" name="Text Placeholder 2">
            <a:extLst>
              <a:ext uri="{FF2B5EF4-FFF2-40B4-BE49-F238E27FC236}">
                <a16:creationId xmlns:a16="http://schemas.microsoft.com/office/drawing/2014/main" id="{4D885FF5-4A42-9DA9-456A-BF87DA28877A}"/>
              </a:ext>
            </a:extLst>
          </p:cNvPr>
          <p:cNvSpPr>
            <a:spLocks noGrp="1"/>
          </p:cNvSpPr>
          <p:nvPr>
            <p:ph type="body" idx="1"/>
          </p:nvPr>
        </p:nvSpPr>
        <p:spPr>
          <a:xfrm>
            <a:off x="466549" y="2540955"/>
            <a:ext cx="5595659" cy="3636008"/>
          </a:xfrm>
          <a:solidFill>
            <a:schemeClr val="accent2">
              <a:lumMod val="20000"/>
              <a:lumOff val="80000"/>
            </a:schemeClr>
          </a:solidFill>
        </p:spPr>
        <p:txBody>
          <a:bodyPr>
            <a:normAutofit/>
          </a:bodyPr>
          <a:lstStyle/>
          <a:p>
            <a:pPr marL="0" lvl="0" indent="0" eaLnBrk="0" fontAlgn="base" hangingPunct="0">
              <a:lnSpc>
                <a:spcPct val="100000"/>
              </a:lnSpc>
              <a:spcBef>
                <a:spcPct val="0"/>
              </a:spcBef>
              <a:spcAft>
                <a:spcPct val="0"/>
              </a:spcAft>
              <a:buClrTx/>
              <a:buSzTx/>
              <a:buNone/>
            </a:pPr>
            <a:r>
              <a:rPr lang="mn-MN" sz="2000" b="1" i="1" kern="1200" dirty="0">
                <a:solidFill>
                  <a:schemeClr val="tx1"/>
                </a:solidFill>
              </a:rPr>
              <a:t>Кибер аюулгүй байдал ба Өгөгдлийн нууцлал:</a:t>
            </a:r>
            <a:r>
              <a:rPr lang="mn-MN" sz="2000" i="1" kern="1200" dirty="0">
                <a:solidFill>
                  <a:schemeClr val="tx1"/>
                </a:solidFill>
              </a:rPr>
              <a:t> </a:t>
            </a:r>
          </a:p>
          <a:p>
            <a:pPr marL="0" lvl="0" indent="0" eaLnBrk="0" fontAlgn="base" hangingPunct="0">
              <a:lnSpc>
                <a:spcPct val="100000"/>
              </a:lnSpc>
              <a:spcBef>
                <a:spcPct val="0"/>
              </a:spcBef>
              <a:spcAft>
                <a:spcPct val="0"/>
              </a:spcAft>
              <a:buClrTx/>
              <a:buSzTx/>
              <a:buNone/>
            </a:pPr>
            <a:r>
              <a:rPr lang="mn-MN" sz="2000" i="1" kern="1200" dirty="0">
                <a:solidFill>
                  <a:schemeClr val="tx1"/>
                </a:solidFill>
              </a:rPr>
              <a:t>Байгууллагууд кибер халдлагад өртөх эрсдэл өндөр болсон. </a:t>
            </a:r>
          </a:p>
          <a:p>
            <a:pPr marL="0" lvl="0" indent="0" eaLnBrk="0" fontAlgn="base" hangingPunct="0">
              <a:lnSpc>
                <a:spcPct val="100000"/>
              </a:lnSpc>
              <a:spcBef>
                <a:spcPct val="0"/>
              </a:spcBef>
              <a:spcAft>
                <a:spcPct val="0"/>
              </a:spcAft>
              <a:buClrTx/>
              <a:buSzTx/>
              <a:buNone/>
            </a:pPr>
            <a:endParaRPr lang="mn-MN" sz="2000" i="1" kern="1200" dirty="0">
              <a:solidFill>
                <a:schemeClr val="tx1"/>
              </a:solidFill>
            </a:endParaRPr>
          </a:p>
          <a:p>
            <a:pPr marL="0" lvl="0" indent="0" eaLnBrk="0" fontAlgn="base" hangingPunct="0">
              <a:lnSpc>
                <a:spcPct val="100000"/>
              </a:lnSpc>
              <a:spcBef>
                <a:spcPct val="0"/>
              </a:spcBef>
              <a:spcAft>
                <a:spcPct val="0"/>
              </a:spcAft>
              <a:buClrTx/>
              <a:buSzTx/>
              <a:buNone/>
            </a:pPr>
            <a:r>
              <a:rPr lang="mn-MN" sz="2000" b="1" i="1" kern="1200" dirty="0">
                <a:solidFill>
                  <a:schemeClr val="tx1"/>
                </a:solidFill>
              </a:rPr>
              <a:t>Уламжлалт бизнес загваруудын хоцрогдол:</a:t>
            </a:r>
            <a:r>
              <a:rPr lang="mn-MN" sz="2000" i="1" kern="1200" dirty="0">
                <a:solidFill>
                  <a:schemeClr val="tx1"/>
                </a:solidFill>
              </a:rPr>
              <a:t> </a:t>
            </a:r>
          </a:p>
          <a:p>
            <a:pPr marL="0" lvl="0" indent="0" eaLnBrk="0" fontAlgn="base" hangingPunct="0">
              <a:lnSpc>
                <a:spcPct val="100000"/>
              </a:lnSpc>
              <a:spcBef>
                <a:spcPct val="0"/>
              </a:spcBef>
              <a:spcAft>
                <a:spcPct val="0"/>
              </a:spcAft>
              <a:buClrTx/>
              <a:buSzTx/>
              <a:buNone/>
            </a:pPr>
            <a:r>
              <a:rPr lang="mn-MN" sz="2000" i="1" kern="1200" dirty="0">
                <a:solidFill>
                  <a:schemeClr val="tx1"/>
                </a:solidFill>
              </a:rPr>
              <a:t>Уламжлалт бизнесүүд зах зээлээс шахагдах аюул заналтай тулгарч байна</a:t>
            </a:r>
          </a:p>
          <a:p>
            <a:pPr marL="0" lvl="0" indent="0" eaLnBrk="0" fontAlgn="base" hangingPunct="0">
              <a:lnSpc>
                <a:spcPct val="100000"/>
              </a:lnSpc>
              <a:spcBef>
                <a:spcPct val="0"/>
              </a:spcBef>
              <a:spcAft>
                <a:spcPct val="0"/>
              </a:spcAft>
              <a:buClrTx/>
              <a:buSzTx/>
              <a:buNone/>
            </a:pPr>
            <a:endParaRPr lang="mn-MN" altLang="en-US" sz="2000" i="1" kern="1200" dirty="0">
              <a:solidFill>
                <a:schemeClr val="tx1"/>
              </a:solidFill>
              <a:latin typeface="+mn-lt"/>
            </a:endParaRPr>
          </a:p>
          <a:p>
            <a:pPr marL="0" lvl="0" indent="0" eaLnBrk="0" fontAlgn="base" hangingPunct="0">
              <a:lnSpc>
                <a:spcPct val="100000"/>
              </a:lnSpc>
              <a:spcBef>
                <a:spcPct val="0"/>
              </a:spcBef>
              <a:spcAft>
                <a:spcPct val="0"/>
              </a:spcAft>
              <a:buClrTx/>
              <a:buSzTx/>
              <a:buNone/>
            </a:pPr>
            <a:endParaRPr lang="en-US" altLang="en-US" sz="2000" i="1" dirty="0">
              <a:solidFill>
                <a:schemeClr val="tx1"/>
              </a:solidFill>
              <a:latin typeface="+mn-lt"/>
            </a:endParaRPr>
          </a:p>
        </p:txBody>
      </p:sp>
      <p:sp>
        <p:nvSpPr>
          <p:cNvPr id="3" name="Date Placeholder 2">
            <a:extLst>
              <a:ext uri="{FF2B5EF4-FFF2-40B4-BE49-F238E27FC236}">
                <a16:creationId xmlns:a16="http://schemas.microsoft.com/office/drawing/2014/main" id="{FD7924C3-F0B8-8BB6-8DFF-607B44E58AD2}"/>
              </a:ext>
            </a:extLst>
          </p:cNvPr>
          <p:cNvSpPr>
            <a:spLocks noGrp="1"/>
          </p:cNvSpPr>
          <p:nvPr>
            <p:ph type="dt" idx="10"/>
          </p:nvPr>
        </p:nvSpPr>
        <p:spPr/>
        <p:txBody>
          <a:bodyPr/>
          <a:lstStyle/>
          <a:p>
            <a:fld id="{49A365A0-FE5C-4615-B14F-8FC0332F7FA4}" type="datetime1">
              <a:rPr lang="en-US" smtClean="0"/>
              <a:t>4/4/2026</a:t>
            </a:fld>
            <a:endParaRPr lang="en-US"/>
          </a:p>
        </p:txBody>
      </p:sp>
      <p:sp>
        <p:nvSpPr>
          <p:cNvPr id="4" name="Footer Placeholder 3">
            <a:extLst>
              <a:ext uri="{FF2B5EF4-FFF2-40B4-BE49-F238E27FC236}">
                <a16:creationId xmlns:a16="http://schemas.microsoft.com/office/drawing/2014/main" id="{6ED9C124-5FCA-AB63-4A44-1A0B4D4B7ACF}"/>
              </a:ext>
            </a:extLst>
          </p:cNvPr>
          <p:cNvSpPr>
            <a:spLocks noGrp="1"/>
          </p:cNvSpPr>
          <p:nvPr>
            <p:ph type="ftr" idx="11"/>
          </p:nvPr>
        </p:nvSpPr>
        <p:spPr/>
        <p:txBody>
          <a:bodyPr/>
          <a:lstStyle/>
          <a:p>
            <a:r>
              <a:rPr lang="en-US"/>
              <a:t>Business analysis and process management</a:t>
            </a:r>
            <a:endParaRPr lang="en-US" dirty="0"/>
          </a:p>
        </p:txBody>
      </p:sp>
      <p:sp>
        <p:nvSpPr>
          <p:cNvPr id="5" name="Slide Number Placeholder 4">
            <a:extLst>
              <a:ext uri="{FF2B5EF4-FFF2-40B4-BE49-F238E27FC236}">
                <a16:creationId xmlns:a16="http://schemas.microsoft.com/office/drawing/2014/main" id="{68A1B13A-B984-7D30-7599-8A4DAE560FAB}"/>
              </a:ext>
            </a:extLst>
          </p:cNvPr>
          <p:cNvSpPr>
            <a:spLocks noGrp="1"/>
          </p:cNvSpPr>
          <p:nvPr>
            <p:ph type="sldNum" idx="12"/>
          </p:nvPr>
        </p:nvSpPr>
        <p:spPr/>
        <p:txBody>
          <a:bodyPr/>
          <a:lstStyle/>
          <a:p>
            <a:fld id="{611322DE-3F9E-4261-BC4C-C8DBA52F4786}" type="slidenum">
              <a:rPr lang="en-US" smtClean="0"/>
              <a:t>16</a:t>
            </a:fld>
            <a:endParaRPr lang="en-US"/>
          </a:p>
        </p:txBody>
      </p:sp>
      <p:sp>
        <p:nvSpPr>
          <p:cNvPr id="7" name="Title 6">
            <a:extLst>
              <a:ext uri="{FF2B5EF4-FFF2-40B4-BE49-F238E27FC236}">
                <a16:creationId xmlns:a16="http://schemas.microsoft.com/office/drawing/2014/main" id="{D05E6226-0D80-05BB-5434-B6F34423663F}"/>
              </a:ext>
            </a:extLst>
          </p:cNvPr>
          <p:cNvSpPr>
            <a:spLocks noGrp="1"/>
          </p:cNvSpPr>
          <p:nvPr>
            <p:ph type="title"/>
          </p:nvPr>
        </p:nvSpPr>
        <p:spPr/>
        <p:txBody>
          <a:bodyPr/>
          <a:lstStyle/>
          <a:p>
            <a:r>
              <a:rPr lang="mn-MN" dirty="0"/>
              <a:t>Гадаад орчны шинжилгээ: </a:t>
            </a:r>
            <a:r>
              <a:rPr lang="en-US" dirty="0"/>
              <a:t>PESTLE</a:t>
            </a:r>
          </a:p>
        </p:txBody>
      </p:sp>
      <p:sp>
        <p:nvSpPr>
          <p:cNvPr id="12" name="Text Placeholder 2">
            <a:extLst>
              <a:ext uri="{FF2B5EF4-FFF2-40B4-BE49-F238E27FC236}">
                <a16:creationId xmlns:a16="http://schemas.microsoft.com/office/drawing/2014/main" id="{C1EA2511-3F48-36A4-3ED4-E3B16FBE7E3A}"/>
              </a:ext>
            </a:extLst>
          </p:cNvPr>
          <p:cNvSpPr txBox="1">
            <a:spLocks/>
          </p:cNvSpPr>
          <p:nvPr/>
        </p:nvSpPr>
        <p:spPr>
          <a:xfrm>
            <a:off x="6129793" y="2527725"/>
            <a:ext cx="5620909" cy="3636008"/>
          </a:xfrm>
          <a:prstGeom prst="rect">
            <a:avLst/>
          </a:prstGeom>
          <a:solidFill>
            <a:schemeClr val="accent6">
              <a:lumMod val="20000"/>
              <a:lumOff val="80000"/>
            </a:schemeClr>
          </a:solidFill>
          <a:ln>
            <a:no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L="457200" marR="0" lvl="0" indent="-342900" algn="l" rtl="0" eaLnBrk="1" hangingPunct="1">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mj-lt"/>
                <a:ea typeface="Calibri"/>
                <a:cs typeface="Calibri"/>
                <a:sym typeface="Calibri"/>
              </a:defRPr>
            </a:lvl1pPr>
            <a:lvl2pPr marL="914400" marR="0" lvl="1" indent="-342900" algn="l" rtl="0" eaLnBrk="1" hangingPunct="1">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eaLnBrk="1" hangingPunct="1">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eaLnBrk="0" fontAlgn="base" hangingPunct="0">
              <a:lnSpc>
                <a:spcPct val="100000"/>
              </a:lnSpc>
              <a:spcBef>
                <a:spcPct val="0"/>
              </a:spcBef>
              <a:spcAft>
                <a:spcPct val="0"/>
              </a:spcAft>
              <a:buClrTx/>
              <a:buSzTx/>
              <a:buNone/>
            </a:pPr>
            <a:r>
              <a:rPr lang="mn-MN" sz="2000" b="1" i="1" kern="1200" dirty="0">
                <a:solidFill>
                  <a:schemeClr val="tx1"/>
                </a:solidFill>
              </a:rPr>
              <a:t>Үүлэн тооцоолол:</a:t>
            </a:r>
          </a:p>
          <a:p>
            <a:pPr marL="0" lvl="0" indent="0" eaLnBrk="0" fontAlgn="base" hangingPunct="0">
              <a:lnSpc>
                <a:spcPct val="100000"/>
              </a:lnSpc>
              <a:spcBef>
                <a:spcPct val="0"/>
              </a:spcBef>
              <a:spcAft>
                <a:spcPct val="0"/>
              </a:spcAft>
              <a:buClrTx/>
              <a:buSzTx/>
              <a:buNone/>
            </a:pPr>
            <a:r>
              <a:rPr lang="mn-MN" sz="2000" i="1" kern="1200" dirty="0">
                <a:solidFill>
                  <a:schemeClr val="tx1"/>
                </a:solidFill>
              </a:rPr>
              <a:t>Монголын жижиг, дунд аж ахуйн нэгжүүд (</a:t>
            </a:r>
            <a:r>
              <a:rPr lang="en-US" sz="2000" i="1" kern="1200" dirty="0">
                <a:solidFill>
                  <a:schemeClr val="tx1"/>
                </a:solidFill>
              </a:rPr>
              <a:t>SME) </a:t>
            </a:r>
            <a:r>
              <a:rPr lang="mn-MN" sz="2000" i="1" kern="1200" dirty="0">
                <a:solidFill>
                  <a:schemeClr val="tx1"/>
                </a:solidFill>
              </a:rPr>
              <a:t>заавал дэд бүтэц худалдан авах шаардлагагүй болж байна.</a:t>
            </a:r>
          </a:p>
          <a:p>
            <a:pPr marL="0" lvl="0" indent="0" eaLnBrk="0" fontAlgn="base" hangingPunct="0">
              <a:lnSpc>
                <a:spcPct val="100000"/>
              </a:lnSpc>
              <a:spcBef>
                <a:spcPct val="0"/>
              </a:spcBef>
              <a:spcAft>
                <a:spcPct val="0"/>
              </a:spcAft>
              <a:buClrTx/>
              <a:buSzTx/>
              <a:buNone/>
            </a:pPr>
            <a:endParaRPr lang="mn-MN" altLang="en-US" sz="2000" b="1" i="1" kern="1200" dirty="0">
              <a:solidFill>
                <a:schemeClr val="tx1"/>
              </a:solidFill>
              <a:latin typeface="+mn-lt"/>
            </a:endParaRPr>
          </a:p>
          <a:p>
            <a:pPr marL="0" lvl="0" indent="0" eaLnBrk="0" fontAlgn="base" hangingPunct="0">
              <a:lnSpc>
                <a:spcPct val="100000"/>
              </a:lnSpc>
              <a:spcBef>
                <a:spcPct val="0"/>
              </a:spcBef>
              <a:spcAft>
                <a:spcPct val="0"/>
              </a:spcAft>
              <a:buClrTx/>
              <a:buSzTx/>
              <a:buNone/>
            </a:pPr>
            <a:r>
              <a:rPr lang="mn-MN" sz="2000" b="1" i="1" kern="1200" dirty="0">
                <a:solidFill>
                  <a:schemeClr val="tx1"/>
                </a:solidFill>
              </a:rPr>
              <a:t>Мобайл технологи ба Хэрэглэгчийн харилцаа:</a:t>
            </a:r>
            <a:r>
              <a:rPr lang="mn-MN" sz="2000" i="1" kern="1200" dirty="0">
                <a:solidFill>
                  <a:schemeClr val="tx1"/>
                </a:solidFill>
              </a:rPr>
              <a:t> Интернетийн хурд нэмэгдэж, ухаалаг гар утас түгээмэл болсон</a:t>
            </a:r>
            <a:endParaRPr lang="mn-MN" altLang="en-US" sz="2000" b="1" i="1" dirty="0">
              <a:solidFill>
                <a:srgbClr val="303030"/>
              </a:solidFill>
              <a:latin typeface="+mn-lt"/>
            </a:endParaRPr>
          </a:p>
        </p:txBody>
      </p:sp>
      <p:sp>
        <p:nvSpPr>
          <p:cNvPr id="8" name="Rectangle 1">
            <a:extLst>
              <a:ext uri="{FF2B5EF4-FFF2-40B4-BE49-F238E27FC236}">
                <a16:creationId xmlns:a16="http://schemas.microsoft.com/office/drawing/2014/main" id="{3CAB6218-B4C6-6705-BC2E-89FD6697D75A}"/>
              </a:ext>
            </a:extLst>
          </p:cNvPr>
          <p:cNvSpPr>
            <a:spLocks noChangeArrowheads="1"/>
          </p:cNvSpPr>
          <p:nvPr/>
        </p:nvSpPr>
        <p:spPr bwMode="auto">
          <a:xfrm>
            <a:off x="0" y="-184666"/>
            <a:ext cx="184731" cy="36933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9" name="Rectangle 2">
            <a:extLst>
              <a:ext uri="{FF2B5EF4-FFF2-40B4-BE49-F238E27FC236}">
                <a16:creationId xmlns:a16="http://schemas.microsoft.com/office/drawing/2014/main" id="{65928F8F-B3F6-5A17-9863-90129EC2DFFE}"/>
              </a:ext>
            </a:extLst>
          </p:cNvPr>
          <p:cNvSpPr>
            <a:spLocks noChangeArrowheads="1"/>
          </p:cNvSpPr>
          <p:nvPr/>
        </p:nvSpPr>
        <p:spPr bwMode="auto">
          <a:xfrm>
            <a:off x="0" y="-184666"/>
            <a:ext cx="184731" cy="36933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6" name="Picture 5">
            <a:extLst>
              <a:ext uri="{FF2B5EF4-FFF2-40B4-BE49-F238E27FC236}">
                <a16:creationId xmlns:a16="http://schemas.microsoft.com/office/drawing/2014/main" id="{EC152193-6860-C16A-1ECE-970E3883FF84}"/>
              </a:ext>
            </a:extLst>
          </p:cNvPr>
          <p:cNvPicPr>
            <a:picLocks noChangeAspect="1"/>
          </p:cNvPicPr>
          <p:nvPr/>
        </p:nvPicPr>
        <p:blipFill>
          <a:blip r:embed="rId3"/>
          <a:stretch>
            <a:fillRect/>
          </a:stretch>
        </p:blipFill>
        <p:spPr>
          <a:xfrm>
            <a:off x="466549" y="1042656"/>
            <a:ext cx="11241895" cy="1292452"/>
          </a:xfrm>
          <a:prstGeom prst="rect">
            <a:avLst/>
          </a:prstGeom>
        </p:spPr>
      </p:pic>
    </p:spTree>
    <p:extLst>
      <p:ext uri="{BB962C8B-B14F-4D97-AF65-F5344CB8AC3E}">
        <p14:creationId xmlns:p14="http://schemas.microsoft.com/office/powerpoint/2010/main" val="25069845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3A9892-0471-FD9D-4007-15B08CCECD31}"/>
            </a:ext>
          </a:extLst>
        </p:cNvPr>
        <p:cNvGrpSpPr/>
        <p:nvPr/>
      </p:nvGrpSpPr>
      <p:grpSpPr>
        <a:xfrm>
          <a:off x="0" y="0"/>
          <a:ext cx="0" cy="0"/>
          <a:chOff x="0" y="0"/>
          <a:chExt cx="0" cy="0"/>
        </a:xfrm>
      </p:grpSpPr>
      <p:sp>
        <p:nvSpPr>
          <p:cNvPr id="11" name="Text Placeholder 2">
            <a:extLst>
              <a:ext uri="{FF2B5EF4-FFF2-40B4-BE49-F238E27FC236}">
                <a16:creationId xmlns:a16="http://schemas.microsoft.com/office/drawing/2014/main" id="{F6B8BDD9-2DFC-7A7B-1D54-9EF46B808F3F}"/>
              </a:ext>
            </a:extLst>
          </p:cNvPr>
          <p:cNvSpPr>
            <a:spLocks noGrp="1"/>
          </p:cNvSpPr>
          <p:nvPr>
            <p:ph type="body" idx="1"/>
          </p:nvPr>
        </p:nvSpPr>
        <p:spPr>
          <a:xfrm>
            <a:off x="441298" y="3327399"/>
            <a:ext cx="5511268" cy="3028950"/>
          </a:xfrm>
          <a:solidFill>
            <a:schemeClr val="accent2">
              <a:lumMod val="20000"/>
              <a:lumOff val="80000"/>
            </a:schemeClr>
          </a:solidFill>
        </p:spPr>
        <p:txBody>
          <a:bodyPr>
            <a:normAutofit lnSpcReduction="10000"/>
          </a:bodyPr>
          <a:lstStyle/>
          <a:p>
            <a:pPr marL="0" lvl="0" indent="0" eaLnBrk="0" fontAlgn="base" hangingPunct="0">
              <a:lnSpc>
                <a:spcPct val="100000"/>
              </a:lnSpc>
              <a:spcBef>
                <a:spcPct val="0"/>
              </a:spcBef>
              <a:spcAft>
                <a:spcPct val="0"/>
              </a:spcAft>
              <a:buClrTx/>
              <a:buSzTx/>
              <a:buNone/>
            </a:pPr>
            <a:r>
              <a:rPr lang="mn-MN" sz="2000" b="1" i="1" kern="1200" dirty="0">
                <a:solidFill>
                  <a:schemeClr val="tx1"/>
                </a:solidFill>
              </a:rPr>
              <a:t>Зохицуулалтын дарамт ба нэмэлт зардал:</a:t>
            </a:r>
            <a:r>
              <a:rPr lang="mn-MN" sz="2000" i="1" kern="1200" dirty="0">
                <a:solidFill>
                  <a:schemeClr val="tx1"/>
                </a:solidFill>
              </a:rPr>
              <a:t> </a:t>
            </a:r>
          </a:p>
          <a:p>
            <a:pPr marL="0" lvl="0" indent="0" eaLnBrk="0" fontAlgn="base" hangingPunct="0">
              <a:lnSpc>
                <a:spcPct val="100000"/>
              </a:lnSpc>
              <a:spcBef>
                <a:spcPct val="0"/>
              </a:spcBef>
              <a:spcAft>
                <a:spcPct val="0"/>
              </a:spcAft>
              <a:buClrTx/>
              <a:buSzTx/>
              <a:buNone/>
            </a:pPr>
            <a:r>
              <a:rPr lang="mn-MN" sz="2000" i="1" kern="1200" dirty="0">
                <a:solidFill>
                  <a:schemeClr val="tx1"/>
                </a:solidFill>
              </a:rPr>
              <a:t>Байгаль орчныг хамгаалах, хог хаягдлыг зайлуулахтай холбоотой хууль тогтоомж чангарах</a:t>
            </a:r>
          </a:p>
          <a:p>
            <a:pPr marL="0" lvl="0" indent="0" eaLnBrk="0" fontAlgn="base" hangingPunct="0">
              <a:lnSpc>
                <a:spcPct val="100000"/>
              </a:lnSpc>
              <a:spcBef>
                <a:spcPct val="0"/>
              </a:spcBef>
              <a:spcAft>
                <a:spcPct val="0"/>
              </a:spcAft>
              <a:buClrTx/>
              <a:buSzTx/>
              <a:buNone/>
            </a:pPr>
            <a:endParaRPr lang="mn-MN" sz="2000" i="1" kern="1200" dirty="0">
              <a:solidFill>
                <a:schemeClr val="tx1"/>
              </a:solidFill>
            </a:endParaRPr>
          </a:p>
          <a:p>
            <a:pPr marL="0" lvl="0" indent="0" eaLnBrk="0" fontAlgn="base" hangingPunct="0">
              <a:lnSpc>
                <a:spcPct val="100000"/>
              </a:lnSpc>
              <a:spcBef>
                <a:spcPct val="0"/>
              </a:spcBef>
              <a:spcAft>
                <a:spcPct val="0"/>
              </a:spcAft>
              <a:buClrTx/>
              <a:buSzTx/>
              <a:buNone/>
            </a:pPr>
            <a:r>
              <a:rPr lang="mn-MN" sz="2000" b="1" i="1" kern="1200" dirty="0">
                <a:solidFill>
                  <a:schemeClr val="tx1"/>
                </a:solidFill>
              </a:rPr>
              <a:t>Орчны бохирдол ба бүтээмж:</a:t>
            </a:r>
            <a:r>
              <a:rPr lang="mn-MN" sz="2000" i="1" kern="1200" dirty="0">
                <a:solidFill>
                  <a:schemeClr val="tx1"/>
                </a:solidFill>
              </a:rPr>
              <a:t> </a:t>
            </a:r>
          </a:p>
          <a:p>
            <a:pPr marL="0" lvl="0" indent="0" eaLnBrk="0" fontAlgn="base" hangingPunct="0">
              <a:lnSpc>
                <a:spcPct val="100000"/>
              </a:lnSpc>
              <a:spcBef>
                <a:spcPct val="0"/>
              </a:spcBef>
              <a:spcAft>
                <a:spcPct val="0"/>
              </a:spcAft>
              <a:buClrTx/>
              <a:buSzTx/>
              <a:buNone/>
            </a:pPr>
            <a:r>
              <a:rPr lang="mn-MN" sz="2000" i="1" kern="1200" dirty="0">
                <a:solidFill>
                  <a:schemeClr val="tx1"/>
                </a:solidFill>
              </a:rPr>
              <a:t>Агаарын болон орчны бохирдол ажилтнуудын эрүүл мэндэд нөлөөлж, бүтээмжийг бууруулах</a:t>
            </a:r>
            <a:endParaRPr lang="mn-MN" altLang="en-US" sz="2000" i="1" kern="1200" dirty="0">
              <a:solidFill>
                <a:schemeClr val="tx1"/>
              </a:solidFill>
              <a:latin typeface="+mn-lt"/>
            </a:endParaRPr>
          </a:p>
          <a:p>
            <a:pPr marL="0" lvl="0" indent="0" eaLnBrk="0" fontAlgn="base" hangingPunct="0">
              <a:lnSpc>
                <a:spcPct val="100000"/>
              </a:lnSpc>
              <a:spcBef>
                <a:spcPct val="0"/>
              </a:spcBef>
              <a:spcAft>
                <a:spcPct val="0"/>
              </a:spcAft>
              <a:buClrTx/>
              <a:buSzTx/>
              <a:buNone/>
            </a:pPr>
            <a:endParaRPr lang="en-US" altLang="en-US" sz="2000" i="1" dirty="0">
              <a:solidFill>
                <a:schemeClr val="tx1"/>
              </a:solidFill>
              <a:latin typeface="+mn-lt"/>
            </a:endParaRPr>
          </a:p>
        </p:txBody>
      </p:sp>
      <p:sp>
        <p:nvSpPr>
          <p:cNvPr id="3" name="Date Placeholder 2">
            <a:extLst>
              <a:ext uri="{FF2B5EF4-FFF2-40B4-BE49-F238E27FC236}">
                <a16:creationId xmlns:a16="http://schemas.microsoft.com/office/drawing/2014/main" id="{2197A88D-3A9B-20AD-C766-59B24F318561}"/>
              </a:ext>
            </a:extLst>
          </p:cNvPr>
          <p:cNvSpPr>
            <a:spLocks noGrp="1"/>
          </p:cNvSpPr>
          <p:nvPr>
            <p:ph type="dt" idx="10"/>
          </p:nvPr>
        </p:nvSpPr>
        <p:spPr/>
        <p:txBody>
          <a:bodyPr/>
          <a:lstStyle/>
          <a:p>
            <a:fld id="{49A365A0-FE5C-4615-B14F-8FC0332F7FA4}" type="datetime1">
              <a:rPr lang="en-US" smtClean="0"/>
              <a:t>4/4/2026</a:t>
            </a:fld>
            <a:endParaRPr lang="en-US"/>
          </a:p>
        </p:txBody>
      </p:sp>
      <p:sp>
        <p:nvSpPr>
          <p:cNvPr id="4" name="Footer Placeholder 3">
            <a:extLst>
              <a:ext uri="{FF2B5EF4-FFF2-40B4-BE49-F238E27FC236}">
                <a16:creationId xmlns:a16="http://schemas.microsoft.com/office/drawing/2014/main" id="{ABE92251-CB36-26AF-1FAC-76BC6EC8DEE1}"/>
              </a:ext>
            </a:extLst>
          </p:cNvPr>
          <p:cNvSpPr>
            <a:spLocks noGrp="1"/>
          </p:cNvSpPr>
          <p:nvPr>
            <p:ph type="ftr" idx="11"/>
          </p:nvPr>
        </p:nvSpPr>
        <p:spPr/>
        <p:txBody>
          <a:bodyPr/>
          <a:lstStyle/>
          <a:p>
            <a:r>
              <a:rPr lang="en-US"/>
              <a:t>Business analysis and process management</a:t>
            </a:r>
            <a:endParaRPr lang="en-US" dirty="0"/>
          </a:p>
        </p:txBody>
      </p:sp>
      <p:sp>
        <p:nvSpPr>
          <p:cNvPr id="5" name="Slide Number Placeholder 4">
            <a:extLst>
              <a:ext uri="{FF2B5EF4-FFF2-40B4-BE49-F238E27FC236}">
                <a16:creationId xmlns:a16="http://schemas.microsoft.com/office/drawing/2014/main" id="{20D675A3-7445-D7F5-184D-45D3581F3793}"/>
              </a:ext>
            </a:extLst>
          </p:cNvPr>
          <p:cNvSpPr>
            <a:spLocks noGrp="1"/>
          </p:cNvSpPr>
          <p:nvPr>
            <p:ph type="sldNum" idx="12"/>
          </p:nvPr>
        </p:nvSpPr>
        <p:spPr/>
        <p:txBody>
          <a:bodyPr/>
          <a:lstStyle/>
          <a:p>
            <a:fld id="{611322DE-3F9E-4261-BC4C-C8DBA52F4786}" type="slidenum">
              <a:rPr lang="en-US" smtClean="0"/>
              <a:t>17</a:t>
            </a:fld>
            <a:endParaRPr lang="en-US"/>
          </a:p>
        </p:txBody>
      </p:sp>
      <p:sp>
        <p:nvSpPr>
          <p:cNvPr id="7" name="Title 6">
            <a:extLst>
              <a:ext uri="{FF2B5EF4-FFF2-40B4-BE49-F238E27FC236}">
                <a16:creationId xmlns:a16="http://schemas.microsoft.com/office/drawing/2014/main" id="{62ED845F-CE9E-976B-BF0A-D02E189DAC55}"/>
              </a:ext>
            </a:extLst>
          </p:cNvPr>
          <p:cNvSpPr>
            <a:spLocks noGrp="1"/>
          </p:cNvSpPr>
          <p:nvPr>
            <p:ph type="title"/>
          </p:nvPr>
        </p:nvSpPr>
        <p:spPr/>
        <p:txBody>
          <a:bodyPr/>
          <a:lstStyle/>
          <a:p>
            <a:r>
              <a:rPr lang="mn-MN" dirty="0"/>
              <a:t>Гадаад орчны шинжилгээ: </a:t>
            </a:r>
            <a:r>
              <a:rPr lang="en-US" dirty="0"/>
              <a:t>PESTLE</a:t>
            </a:r>
          </a:p>
        </p:txBody>
      </p:sp>
      <p:sp>
        <p:nvSpPr>
          <p:cNvPr id="12" name="Text Placeholder 2">
            <a:extLst>
              <a:ext uri="{FF2B5EF4-FFF2-40B4-BE49-F238E27FC236}">
                <a16:creationId xmlns:a16="http://schemas.microsoft.com/office/drawing/2014/main" id="{3A75F5D8-62AD-959B-EE80-8F8E33D20817}"/>
              </a:ext>
            </a:extLst>
          </p:cNvPr>
          <p:cNvSpPr txBox="1">
            <a:spLocks/>
          </p:cNvSpPr>
          <p:nvPr/>
        </p:nvSpPr>
        <p:spPr>
          <a:xfrm>
            <a:off x="6129793" y="3327399"/>
            <a:ext cx="5620909" cy="3028952"/>
          </a:xfrm>
          <a:prstGeom prst="rect">
            <a:avLst/>
          </a:prstGeom>
          <a:solidFill>
            <a:schemeClr val="accent6">
              <a:lumMod val="20000"/>
              <a:lumOff val="80000"/>
            </a:schemeClr>
          </a:solidFill>
          <a:ln>
            <a:no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L="457200" marR="0" lvl="0" indent="-342900" algn="l" rtl="0" eaLnBrk="1" hangingPunct="1">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mj-lt"/>
                <a:ea typeface="Calibri"/>
                <a:cs typeface="Calibri"/>
                <a:sym typeface="Calibri"/>
              </a:defRPr>
            </a:lvl1pPr>
            <a:lvl2pPr marL="914400" marR="0" lvl="1" indent="-342900" algn="l" rtl="0" eaLnBrk="1" hangingPunct="1">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eaLnBrk="1" hangingPunct="1">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eaLnBrk="0" fontAlgn="base" hangingPunct="0">
              <a:lnSpc>
                <a:spcPct val="100000"/>
              </a:lnSpc>
              <a:spcBef>
                <a:spcPct val="0"/>
              </a:spcBef>
              <a:spcAft>
                <a:spcPct val="0"/>
              </a:spcAft>
              <a:buClrTx/>
              <a:buSzTx/>
              <a:buNone/>
            </a:pPr>
            <a:r>
              <a:rPr lang="mn-MN" sz="2000" b="1" i="1" kern="1200" dirty="0">
                <a:solidFill>
                  <a:schemeClr val="tx1"/>
                </a:solidFill>
              </a:rPr>
              <a:t>Ногоон брэндинг ба хэрэглэгчийн итгэл:</a:t>
            </a:r>
            <a:r>
              <a:rPr lang="mn-MN" sz="2000" i="1" kern="1200" dirty="0">
                <a:solidFill>
                  <a:schemeClr val="tx1"/>
                </a:solidFill>
              </a:rPr>
              <a:t> Байгаль орчинд ээлтэй үйл ажиллагаа явуулах</a:t>
            </a:r>
          </a:p>
          <a:p>
            <a:pPr marL="0" lvl="0" indent="0" eaLnBrk="0" fontAlgn="base" hangingPunct="0">
              <a:lnSpc>
                <a:spcPct val="100000"/>
              </a:lnSpc>
              <a:spcBef>
                <a:spcPct val="0"/>
              </a:spcBef>
              <a:spcAft>
                <a:spcPct val="0"/>
              </a:spcAft>
              <a:buClrTx/>
              <a:buSzTx/>
              <a:buNone/>
            </a:pPr>
            <a:endParaRPr lang="mn-MN" altLang="en-US" sz="2000" b="1" i="1" kern="1200" dirty="0">
              <a:solidFill>
                <a:schemeClr val="tx1"/>
              </a:solidFill>
              <a:latin typeface="+mn-lt"/>
            </a:endParaRPr>
          </a:p>
          <a:p>
            <a:pPr marL="0" lvl="0" indent="0" eaLnBrk="0" fontAlgn="base" hangingPunct="0">
              <a:lnSpc>
                <a:spcPct val="100000"/>
              </a:lnSpc>
              <a:spcBef>
                <a:spcPct val="0"/>
              </a:spcBef>
              <a:spcAft>
                <a:spcPct val="0"/>
              </a:spcAft>
              <a:buClrTx/>
              <a:buSzTx/>
              <a:buNone/>
            </a:pPr>
            <a:r>
              <a:rPr lang="mn-MN" sz="2000" b="1" i="1" kern="1200" dirty="0">
                <a:solidFill>
                  <a:schemeClr val="tx1"/>
                </a:solidFill>
              </a:rPr>
              <a:t>Засгийн газрын дэмжлэг ба шинэ зах зээл:</a:t>
            </a:r>
            <a:r>
              <a:rPr lang="mn-MN" sz="2000" i="1" kern="1200" dirty="0">
                <a:solidFill>
                  <a:schemeClr val="tx1"/>
                </a:solidFill>
              </a:rPr>
              <a:t> </a:t>
            </a:r>
          </a:p>
          <a:p>
            <a:pPr marL="0" lvl="0" indent="0" eaLnBrk="0" fontAlgn="base" hangingPunct="0">
              <a:lnSpc>
                <a:spcPct val="100000"/>
              </a:lnSpc>
              <a:spcBef>
                <a:spcPct val="0"/>
              </a:spcBef>
              <a:spcAft>
                <a:spcPct val="0"/>
              </a:spcAft>
              <a:buClrTx/>
              <a:buSzTx/>
              <a:buNone/>
            </a:pPr>
            <a:r>
              <a:rPr lang="mn-MN" sz="2000" i="1" kern="1200" dirty="0">
                <a:solidFill>
                  <a:schemeClr val="tx1"/>
                </a:solidFill>
              </a:rPr>
              <a:t>Байгальд ээлтэй технологи нэвтрүүлж буй компаниудад хөрөнгө оруулалт татах</a:t>
            </a:r>
            <a:endParaRPr lang="mn-MN" altLang="en-US" sz="2000" b="1" i="1" dirty="0">
              <a:solidFill>
                <a:srgbClr val="303030"/>
              </a:solidFill>
              <a:latin typeface="+mn-lt"/>
            </a:endParaRPr>
          </a:p>
        </p:txBody>
      </p:sp>
      <p:sp>
        <p:nvSpPr>
          <p:cNvPr id="8" name="Rectangle 1">
            <a:extLst>
              <a:ext uri="{FF2B5EF4-FFF2-40B4-BE49-F238E27FC236}">
                <a16:creationId xmlns:a16="http://schemas.microsoft.com/office/drawing/2014/main" id="{3C10DFB6-AEB8-F510-7738-BE5D0E0C00A5}"/>
              </a:ext>
            </a:extLst>
          </p:cNvPr>
          <p:cNvSpPr>
            <a:spLocks noChangeArrowheads="1"/>
          </p:cNvSpPr>
          <p:nvPr/>
        </p:nvSpPr>
        <p:spPr bwMode="auto">
          <a:xfrm>
            <a:off x="0" y="-184666"/>
            <a:ext cx="184731" cy="36933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9" name="Rectangle 2">
            <a:extLst>
              <a:ext uri="{FF2B5EF4-FFF2-40B4-BE49-F238E27FC236}">
                <a16:creationId xmlns:a16="http://schemas.microsoft.com/office/drawing/2014/main" id="{DBC4E1B3-4830-E664-F3F1-2968F19278BB}"/>
              </a:ext>
            </a:extLst>
          </p:cNvPr>
          <p:cNvSpPr>
            <a:spLocks noChangeArrowheads="1"/>
          </p:cNvSpPr>
          <p:nvPr/>
        </p:nvSpPr>
        <p:spPr bwMode="auto">
          <a:xfrm>
            <a:off x="0" y="-184666"/>
            <a:ext cx="184731" cy="36933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10" name="Picture 9">
            <a:extLst>
              <a:ext uri="{FF2B5EF4-FFF2-40B4-BE49-F238E27FC236}">
                <a16:creationId xmlns:a16="http://schemas.microsoft.com/office/drawing/2014/main" id="{F6FF8980-1158-B195-0FBC-6EC22A1B321D}"/>
              </a:ext>
            </a:extLst>
          </p:cNvPr>
          <p:cNvPicPr>
            <a:picLocks noChangeAspect="1"/>
          </p:cNvPicPr>
          <p:nvPr/>
        </p:nvPicPr>
        <p:blipFill>
          <a:blip r:embed="rId3"/>
          <a:stretch>
            <a:fillRect/>
          </a:stretch>
        </p:blipFill>
        <p:spPr>
          <a:xfrm>
            <a:off x="466549" y="927942"/>
            <a:ext cx="11284153" cy="2267804"/>
          </a:xfrm>
          <a:prstGeom prst="rect">
            <a:avLst/>
          </a:prstGeom>
        </p:spPr>
      </p:pic>
    </p:spTree>
    <p:extLst>
      <p:ext uri="{BB962C8B-B14F-4D97-AF65-F5344CB8AC3E}">
        <p14:creationId xmlns:p14="http://schemas.microsoft.com/office/powerpoint/2010/main" val="42105352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140DEB-DDF1-451F-F4AA-A885B47EBB31}"/>
            </a:ext>
          </a:extLst>
        </p:cNvPr>
        <p:cNvGrpSpPr/>
        <p:nvPr/>
      </p:nvGrpSpPr>
      <p:grpSpPr>
        <a:xfrm>
          <a:off x="0" y="0"/>
          <a:ext cx="0" cy="0"/>
          <a:chOff x="0" y="0"/>
          <a:chExt cx="0" cy="0"/>
        </a:xfrm>
      </p:grpSpPr>
      <p:sp>
        <p:nvSpPr>
          <p:cNvPr id="11" name="Text Placeholder 2">
            <a:extLst>
              <a:ext uri="{FF2B5EF4-FFF2-40B4-BE49-F238E27FC236}">
                <a16:creationId xmlns:a16="http://schemas.microsoft.com/office/drawing/2014/main" id="{61085E62-2454-B221-AB45-1C7101E71180}"/>
              </a:ext>
            </a:extLst>
          </p:cNvPr>
          <p:cNvSpPr>
            <a:spLocks noGrp="1"/>
          </p:cNvSpPr>
          <p:nvPr>
            <p:ph type="body" idx="1"/>
          </p:nvPr>
        </p:nvSpPr>
        <p:spPr>
          <a:xfrm>
            <a:off x="838199" y="3327399"/>
            <a:ext cx="5224009" cy="2849564"/>
          </a:xfrm>
          <a:solidFill>
            <a:schemeClr val="accent2">
              <a:lumMod val="20000"/>
              <a:lumOff val="80000"/>
            </a:schemeClr>
          </a:solidFill>
        </p:spPr>
        <p:txBody>
          <a:bodyPr>
            <a:normAutofit/>
          </a:bodyPr>
          <a:lstStyle/>
          <a:p>
            <a:pPr marL="0" lvl="0" indent="0" eaLnBrk="0" fontAlgn="base" hangingPunct="0">
              <a:lnSpc>
                <a:spcPct val="100000"/>
              </a:lnSpc>
              <a:spcBef>
                <a:spcPct val="0"/>
              </a:spcBef>
              <a:spcAft>
                <a:spcPct val="0"/>
              </a:spcAft>
              <a:buClrTx/>
              <a:buSzTx/>
              <a:buNone/>
            </a:pPr>
            <a:r>
              <a:rPr lang="mn-MN" sz="2000" b="1" i="1" kern="1200" dirty="0">
                <a:solidFill>
                  <a:schemeClr val="tx1"/>
                </a:solidFill>
              </a:rPr>
              <a:t>Хөдөлмөрийн хуулийн өөрчлөлт:</a:t>
            </a:r>
            <a:r>
              <a:rPr lang="mn-MN" sz="2000" i="1" kern="1200" dirty="0">
                <a:solidFill>
                  <a:schemeClr val="tx1"/>
                </a:solidFill>
              </a:rPr>
              <a:t> Хөдөлмөр эрхлэлтийн харилцаа, ажилтныг хамгаалах болон ялгаварлан гадуурхалтын эсрэг хууль тогтоомж шинэчлэгдэх нь байгууллагуудын хүний нөөцийн бодлогыг өөрчлөх, сургалт болон нөхөн төлбөрийн зардлыг нэмэгдүүлэх эрсдэлийг дагуулдаг</a:t>
            </a:r>
            <a:endParaRPr lang="en-US" altLang="en-US" sz="2000" i="1" dirty="0">
              <a:solidFill>
                <a:schemeClr val="tx1"/>
              </a:solidFill>
              <a:latin typeface="+mn-lt"/>
            </a:endParaRPr>
          </a:p>
        </p:txBody>
      </p:sp>
      <p:sp>
        <p:nvSpPr>
          <p:cNvPr id="3" name="Date Placeholder 2">
            <a:extLst>
              <a:ext uri="{FF2B5EF4-FFF2-40B4-BE49-F238E27FC236}">
                <a16:creationId xmlns:a16="http://schemas.microsoft.com/office/drawing/2014/main" id="{D92BAA6A-99B0-9576-E8B3-7C654DE8B944}"/>
              </a:ext>
            </a:extLst>
          </p:cNvPr>
          <p:cNvSpPr>
            <a:spLocks noGrp="1"/>
          </p:cNvSpPr>
          <p:nvPr>
            <p:ph type="dt" idx="10"/>
          </p:nvPr>
        </p:nvSpPr>
        <p:spPr/>
        <p:txBody>
          <a:bodyPr/>
          <a:lstStyle/>
          <a:p>
            <a:fld id="{49A365A0-FE5C-4615-B14F-8FC0332F7FA4}" type="datetime1">
              <a:rPr lang="en-US" smtClean="0"/>
              <a:t>4/4/2026</a:t>
            </a:fld>
            <a:endParaRPr lang="en-US"/>
          </a:p>
        </p:txBody>
      </p:sp>
      <p:sp>
        <p:nvSpPr>
          <p:cNvPr id="4" name="Footer Placeholder 3">
            <a:extLst>
              <a:ext uri="{FF2B5EF4-FFF2-40B4-BE49-F238E27FC236}">
                <a16:creationId xmlns:a16="http://schemas.microsoft.com/office/drawing/2014/main" id="{7A5975E9-7258-1D83-D474-3AC9D5FEBA5A}"/>
              </a:ext>
            </a:extLst>
          </p:cNvPr>
          <p:cNvSpPr>
            <a:spLocks noGrp="1"/>
          </p:cNvSpPr>
          <p:nvPr>
            <p:ph type="ftr" idx="11"/>
          </p:nvPr>
        </p:nvSpPr>
        <p:spPr/>
        <p:txBody>
          <a:bodyPr/>
          <a:lstStyle/>
          <a:p>
            <a:r>
              <a:rPr lang="en-US" dirty="0"/>
              <a:t>Business analysis and process management</a:t>
            </a:r>
          </a:p>
        </p:txBody>
      </p:sp>
      <p:sp>
        <p:nvSpPr>
          <p:cNvPr id="5" name="Slide Number Placeholder 4">
            <a:extLst>
              <a:ext uri="{FF2B5EF4-FFF2-40B4-BE49-F238E27FC236}">
                <a16:creationId xmlns:a16="http://schemas.microsoft.com/office/drawing/2014/main" id="{20A9C918-87E6-27B3-ECB2-05A7212D9A14}"/>
              </a:ext>
            </a:extLst>
          </p:cNvPr>
          <p:cNvSpPr>
            <a:spLocks noGrp="1"/>
          </p:cNvSpPr>
          <p:nvPr>
            <p:ph type="sldNum" idx="12"/>
          </p:nvPr>
        </p:nvSpPr>
        <p:spPr/>
        <p:txBody>
          <a:bodyPr/>
          <a:lstStyle/>
          <a:p>
            <a:fld id="{611322DE-3F9E-4261-BC4C-C8DBA52F4786}" type="slidenum">
              <a:rPr lang="en-US" smtClean="0"/>
              <a:t>18</a:t>
            </a:fld>
            <a:endParaRPr lang="en-US"/>
          </a:p>
        </p:txBody>
      </p:sp>
      <p:sp>
        <p:nvSpPr>
          <p:cNvPr id="7" name="Title 6">
            <a:extLst>
              <a:ext uri="{FF2B5EF4-FFF2-40B4-BE49-F238E27FC236}">
                <a16:creationId xmlns:a16="http://schemas.microsoft.com/office/drawing/2014/main" id="{5D5A689A-012F-4F0A-EC73-197F1DB66DBA}"/>
              </a:ext>
            </a:extLst>
          </p:cNvPr>
          <p:cNvSpPr>
            <a:spLocks noGrp="1"/>
          </p:cNvSpPr>
          <p:nvPr>
            <p:ph type="title"/>
          </p:nvPr>
        </p:nvSpPr>
        <p:spPr/>
        <p:txBody>
          <a:bodyPr/>
          <a:lstStyle/>
          <a:p>
            <a:r>
              <a:rPr lang="mn-MN" dirty="0"/>
              <a:t>Гадаад орчны шинжилгээ: </a:t>
            </a:r>
            <a:r>
              <a:rPr lang="en-US" dirty="0"/>
              <a:t>PESTLE</a:t>
            </a:r>
          </a:p>
        </p:txBody>
      </p:sp>
      <p:sp>
        <p:nvSpPr>
          <p:cNvPr id="12" name="Text Placeholder 2">
            <a:extLst>
              <a:ext uri="{FF2B5EF4-FFF2-40B4-BE49-F238E27FC236}">
                <a16:creationId xmlns:a16="http://schemas.microsoft.com/office/drawing/2014/main" id="{85E28BA6-AB12-E714-D68C-A0A19E456598}"/>
              </a:ext>
            </a:extLst>
          </p:cNvPr>
          <p:cNvSpPr txBox="1">
            <a:spLocks/>
          </p:cNvSpPr>
          <p:nvPr/>
        </p:nvSpPr>
        <p:spPr>
          <a:xfrm>
            <a:off x="6129793" y="3327399"/>
            <a:ext cx="5620909" cy="3028952"/>
          </a:xfrm>
          <a:prstGeom prst="rect">
            <a:avLst/>
          </a:prstGeom>
          <a:solidFill>
            <a:schemeClr val="accent6">
              <a:lumMod val="20000"/>
              <a:lumOff val="80000"/>
            </a:schemeClr>
          </a:solidFill>
          <a:ln>
            <a:no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L="457200" marR="0" lvl="0" indent="-342900" algn="l" rtl="0" eaLnBrk="1" hangingPunct="1">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mj-lt"/>
                <a:ea typeface="Calibri"/>
                <a:cs typeface="Calibri"/>
                <a:sym typeface="Calibri"/>
              </a:defRPr>
            </a:lvl1pPr>
            <a:lvl2pPr marL="914400" marR="0" lvl="1" indent="-342900" algn="l" rtl="0" eaLnBrk="1" hangingPunct="1">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eaLnBrk="1" hangingPunct="1">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eaLnBrk="0" fontAlgn="base" hangingPunct="0">
              <a:lnSpc>
                <a:spcPct val="100000"/>
              </a:lnSpc>
              <a:spcBef>
                <a:spcPct val="0"/>
              </a:spcBef>
              <a:spcAft>
                <a:spcPct val="0"/>
              </a:spcAft>
              <a:buClrTx/>
              <a:buSzTx/>
              <a:buNone/>
            </a:pPr>
            <a:r>
              <a:rPr lang="mn-MN" sz="2000" b="1" i="1" kern="1200" dirty="0">
                <a:solidFill>
                  <a:schemeClr val="tx1"/>
                </a:solidFill>
              </a:rPr>
              <a:t>Дижитал шилжилтийг дэмжих хууль эрх зүйн орчин</a:t>
            </a:r>
          </a:p>
          <a:p>
            <a:pPr marL="0" lvl="0" indent="0" eaLnBrk="0" fontAlgn="base" hangingPunct="0">
              <a:lnSpc>
                <a:spcPct val="100000"/>
              </a:lnSpc>
              <a:spcBef>
                <a:spcPct val="0"/>
              </a:spcBef>
              <a:spcAft>
                <a:spcPct val="0"/>
              </a:spcAft>
              <a:buClrTx/>
              <a:buSzTx/>
              <a:buNone/>
            </a:pPr>
            <a:r>
              <a:rPr lang="mn-MN" sz="2000" i="1" kern="1200" dirty="0">
                <a:solidFill>
                  <a:schemeClr val="tx1"/>
                </a:solidFill>
              </a:rPr>
              <a:t>Монгол улсад финтек болон дижитал банкны үйлчилгээ эрчимтэй хөгжихөд цахим гарын үсэг, банкны салбарын шинэчилсэн зохицуулалтууд эерэгээр нөлөөлж байна</a:t>
            </a:r>
            <a:endParaRPr lang="mn-MN" altLang="en-US" sz="2000" b="1" i="1" dirty="0">
              <a:solidFill>
                <a:srgbClr val="303030"/>
              </a:solidFill>
              <a:latin typeface="+mn-lt"/>
            </a:endParaRPr>
          </a:p>
        </p:txBody>
      </p:sp>
      <p:sp>
        <p:nvSpPr>
          <p:cNvPr id="8" name="Rectangle 1">
            <a:extLst>
              <a:ext uri="{FF2B5EF4-FFF2-40B4-BE49-F238E27FC236}">
                <a16:creationId xmlns:a16="http://schemas.microsoft.com/office/drawing/2014/main" id="{6E115E51-5667-62E2-07BE-9A52EEFE2CC3}"/>
              </a:ext>
            </a:extLst>
          </p:cNvPr>
          <p:cNvSpPr>
            <a:spLocks noChangeArrowheads="1"/>
          </p:cNvSpPr>
          <p:nvPr/>
        </p:nvSpPr>
        <p:spPr bwMode="auto">
          <a:xfrm>
            <a:off x="0" y="-184666"/>
            <a:ext cx="184731" cy="36933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9" name="Rectangle 2">
            <a:extLst>
              <a:ext uri="{FF2B5EF4-FFF2-40B4-BE49-F238E27FC236}">
                <a16:creationId xmlns:a16="http://schemas.microsoft.com/office/drawing/2014/main" id="{026C1748-DEE9-D39B-5988-12D96DC6D65D}"/>
              </a:ext>
            </a:extLst>
          </p:cNvPr>
          <p:cNvSpPr>
            <a:spLocks noChangeArrowheads="1"/>
          </p:cNvSpPr>
          <p:nvPr/>
        </p:nvSpPr>
        <p:spPr bwMode="auto">
          <a:xfrm>
            <a:off x="0" y="-184666"/>
            <a:ext cx="184731" cy="36933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6" name="Picture 5">
            <a:extLst>
              <a:ext uri="{FF2B5EF4-FFF2-40B4-BE49-F238E27FC236}">
                <a16:creationId xmlns:a16="http://schemas.microsoft.com/office/drawing/2014/main" id="{D5FD6F8C-FECE-0E40-03EF-01CF8AFB4BBF}"/>
              </a:ext>
            </a:extLst>
          </p:cNvPr>
          <p:cNvPicPr>
            <a:picLocks noChangeAspect="1"/>
          </p:cNvPicPr>
          <p:nvPr/>
        </p:nvPicPr>
        <p:blipFill>
          <a:blip r:embed="rId3"/>
          <a:stretch>
            <a:fillRect/>
          </a:stretch>
        </p:blipFill>
        <p:spPr>
          <a:xfrm>
            <a:off x="466549" y="1049748"/>
            <a:ext cx="11241895" cy="1905096"/>
          </a:xfrm>
          <a:prstGeom prst="rect">
            <a:avLst/>
          </a:prstGeom>
        </p:spPr>
      </p:pic>
    </p:spTree>
    <p:extLst>
      <p:ext uri="{BB962C8B-B14F-4D97-AF65-F5344CB8AC3E}">
        <p14:creationId xmlns:p14="http://schemas.microsoft.com/office/powerpoint/2010/main" val="25669983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7">
            <a:extLst>
              <a:ext uri="{FF2B5EF4-FFF2-40B4-BE49-F238E27FC236}">
                <a16:creationId xmlns:a16="http://schemas.microsoft.com/office/drawing/2014/main" id="{5955FBD9-001B-5C7C-AE08-E84233D2DECA}"/>
              </a:ext>
            </a:extLst>
          </p:cNvPr>
          <p:cNvSpPr>
            <a:spLocks noGrp="1"/>
          </p:cNvSpPr>
          <p:nvPr>
            <p:ph type="body" idx="1"/>
          </p:nvPr>
        </p:nvSpPr>
        <p:spPr>
          <a:xfrm>
            <a:off x="5925671" y="1216908"/>
            <a:ext cx="5782773" cy="4960055"/>
          </a:xfrm>
        </p:spPr>
        <p:txBody>
          <a:bodyPr>
            <a:normAutofit fontScale="92500"/>
          </a:bodyPr>
          <a:lstStyle/>
          <a:p>
            <a:r>
              <a:rPr lang="mn-MN" kern="1200" dirty="0">
                <a:solidFill>
                  <a:schemeClr val="tx1"/>
                </a:solidFill>
              </a:rPr>
              <a:t>Байгууллагад бодитой нөлөөлж чадах цөөн тооны гол хүчин зүйлсийг олж тогтооход анхаарах</a:t>
            </a:r>
          </a:p>
          <a:p>
            <a:r>
              <a:rPr lang="mn-MN" kern="1200" dirty="0">
                <a:solidFill>
                  <a:schemeClr val="tx1"/>
                </a:solidFill>
              </a:rPr>
              <a:t>Гадаад хүчин зүйлийг тодорхойлох. </a:t>
            </a:r>
          </a:p>
          <a:p>
            <a:r>
              <a:rPr lang="mn-MN" kern="1200" dirty="0">
                <a:solidFill>
                  <a:schemeClr val="tx1"/>
                </a:solidFill>
              </a:rPr>
              <a:t>Олон талт оролцоог хангах: </a:t>
            </a:r>
            <a:endParaRPr lang="en-US" kern="1200" dirty="0">
              <a:solidFill>
                <a:schemeClr val="tx1"/>
              </a:solidFill>
            </a:endParaRPr>
          </a:p>
          <a:p>
            <a:r>
              <a:rPr lang="mn-MN" kern="1200" dirty="0">
                <a:solidFill>
                  <a:schemeClr val="tx1"/>
                </a:solidFill>
              </a:rPr>
              <a:t>Аль ангилалд байх нь хамаагүй хамгийн гол нь тухайн хүчин зүйлийг олж илрүүлэх</a:t>
            </a:r>
          </a:p>
          <a:p>
            <a:r>
              <a:rPr lang="mn-MN" kern="1200" dirty="0">
                <a:solidFill>
                  <a:schemeClr val="tx1"/>
                </a:solidFill>
              </a:rPr>
              <a:t>Хяналтаас гадуурх нөлөөллийг олж тогтоох</a:t>
            </a:r>
            <a:endParaRPr lang="en-US" dirty="0"/>
          </a:p>
        </p:txBody>
      </p:sp>
      <p:sp>
        <p:nvSpPr>
          <p:cNvPr id="3" name="Date Placeholder 2">
            <a:extLst>
              <a:ext uri="{FF2B5EF4-FFF2-40B4-BE49-F238E27FC236}">
                <a16:creationId xmlns:a16="http://schemas.microsoft.com/office/drawing/2014/main" id="{A7FA79DE-22F2-428B-1D0D-1CB69EC74FFD}"/>
              </a:ext>
            </a:extLst>
          </p:cNvPr>
          <p:cNvSpPr>
            <a:spLocks noGrp="1"/>
          </p:cNvSpPr>
          <p:nvPr>
            <p:ph type="dt" idx="10"/>
          </p:nvPr>
        </p:nvSpPr>
        <p:spPr/>
        <p:txBody>
          <a:bodyPr/>
          <a:lstStyle/>
          <a:p>
            <a:fld id="{49A365A0-FE5C-4615-B14F-8FC0332F7FA4}" type="datetime1">
              <a:rPr lang="en-US" smtClean="0"/>
              <a:t>4/4/2026</a:t>
            </a:fld>
            <a:endParaRPr lang="en-US"/>
          </a:p>
        </p:txBody>
      </p:sp>
      <p:sp>
        <p:nvSpPr>
          <p:cNvPr id="4" name="Footer Placeholder 3">
            <a:extLst>
              <a:ext uri="{FF2B5EF4-FFF2-40B4-BE49-F238E27FC236}">
                <a16:creationId xmlns:a16="http://schemas.microsoft.com/office/drawing/2014/main" id="{F8F78433-0919-9419-16F5-CB6CCF808502}"/>
              </a:ext>
            </a:extLst>
          </p:cNvPr>
          <p:cNvSpPr>
            <a:spLocks noGrp="1"/>
          </p:cNvSpPr>
          <p:nvPr>
            <p:ph type="ftr" idx="11"/>
          </p:nvPr>
        </p:nvSpPr>
        <p:spPr/>
        <p:txBody>
          <a:bodyPr/>
          <a:lstStyle/>
          <a:p>
            <a:r>
              <a:rPr lang="en-US"/>
              <a:t>Business analysis and process management</a:t>
            </a:r>
            <a:endParaRPr lang="en-US" dirty="0"/>
          </a:p>
        </p:txBody>
      </p:sp>
      <p:sp>
        <p:nvSpPr>
          <p:cNvPr id="5" name="Slide Number Placeholder 4">
            <a:extLst>
              <a:ext uri="{FF2B5EF4-FFF2-40B4-BE49-F238E27FC236}">
                <a16:creationId xmlns:a16="http://schemas.microsoft.com/office/drawing/2014/main" id="{6EC70342-F70D-89D9-CD4B-55CBB4FF36F1}"/>
              </a:ext>
            </a:extLst>
          </p:cNvPr>
          <p:cNvSpPr>
            <a:spLocks noGrp="1"/>
          </p:cNvSpPr>
          <p:nvPr>
            <p:ph type="sldNum" idx="12"/>
          </p:nvPr>
        </p:nvSpPr>
        <p:spPr/>
        <p:txBody>
          <a:bodyPr/>
          <a:lstStyle/>
          <a:p>
            <a:fld id="{611322DE-3F9E-4261-BC4C-C8DBA52F4786}" type="slidenum">
              <a:rPr lang="en-US" smtClean="0"/>
              <a:t>19</a:t>
            </a:fld>
            <a:endParaRPr lang="en-US"/>
          </a:p>
        </p:txBody>
      </p:sp>
      <p:sp>
        <p:nvSpPr>
          <p:cNvPr id="7" name="Title 6">
            <a:extLst>
              <a:ext uri="{FF2B5EF4-FFF2-40B4-BE49-F238E27FC236}">
                <a16:creationId xmlns:a16="http://schemas.microsoft.com/office/drawing/2014/main" id="{9EB5F861-C2DE-8545-8D89-C514E6087594}"/>
              </a:ext>
            </a:extLst>
          </p:cNvPr>
          <p:cNvSpPr>
            <a:spLocks noGrp="1"/>
          </p:cNvSpPr>
          <p:nvPr>
            <p:ph type="title"/>
          </p:nvPr>
        </p:nvSpPr>
        <p:spPr/>
        <p:txBody>
          <a:bodyPr/>
          <a:lstStyle/>
          <a:p>
            <a:r>
              <a:rPr lang="en-US" dirty="0"/>
              <a:t>PESTLE</a:t>
            </a:r>
            <a:r>
              <a:rPr lang="mn-MN" dirty="0"/>
              <a:t> шинжилгээг үр дүнтэй хийх</a:t>
            </a:r>
            <a:endParaRPr lang="en-US" dirty="0"/>
          </a:p>
        </p:txBody>
      </p:sp>
      <p:pic>
        <p:nvPicPr>
          <p:cNvPr id="10" name="Picture 9">
            <a:extLst>
              <a:ext uri="{FF2B5EF4-FFF2-40B4-BE49-F238E27FC236}">
                <a16:creationId xmlns:a16="http://schemas.microsoft.com/office/drawing/2014/main" id="{50C59E4F-2396-F6C8-EB1B-F27260856617}"/>
              </a:ext>
            </a:extLst>
          </p:cNvPr>
          <p:cNvPicPr>
            <a:picLocks noChangeAspect="1"/>
          </p:cNvPicPr>
          <p:nvPr/>
        </p:nvPicPr>
        <p:blipFill>
          <a:blip r:embed="rId3"/>
          <a:stretch>
            <a:fillRect/>
          </a:stretch>
        </p:blipFill>
        <p:spPr>
          <a:xfrm>
            <a:off x="573203" y="1216908"/>
            <a:ext cx="5056632" cy="3900522"/>
          </a:xfrm>
          <a:prstGeom prst="rect">
            <a:avLst/>
          </a:prstGeom>
        </p:spPr>
      </p:pic>
    </p:spTree>
    <p:extLst>
      <p:ext uri="{BB962C8B-B14F-4D97-AF65-F5344CB8AC3E}">
        <p14:creationId xmlns:p14="http://schemas.microsoft.com/office/powerpoint/2010/main" val="203794925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A4F8C1-DF37-057D-1705-816E038ED31F}"/>
            </a:ext>
          </a:extLst>
        </p:cNvPr>
        <p:cNvGrpSpPr/>
        <p:nvPr/>
      </p:nvGrpSpPr>
      <p:grpSpPr>
        <a:xfrm>
          <a:off x="0" y="0"/>
          <a:ext cx="0" cy="0"/>
          <a:chOff x="0" y="0"/>
          <a:chExt cx="0" cy="0"/>
        </a:xfrm>
      </p:grpSpPr>
      <p:sp>
        <p:nvSpPr>
          <p:cNvPr id="13" name="Text Placeholder 12">
            <a:extLst>
              <a:ext uri="{FF2B5EF4-FFF2-40B4-BE49-F238E27FC236}">
                <a16:creationId xmlns:a16="http://schemas.microsoft.com/office/drawing/2014/main" id="{38991419-8FA5-A652-C742-9FD9123858FE}"/>
              </a:ext>
            </a:extLst>
          </p:cNvPr>
          <p:cNvSpPr>
            <a:spLocks noGrp="1"/>
          </p:cNvSpPr>
          <p:nvPr>
            <p:ph type="body" idx="1"/>
          </p:nvPr>
        </p:nvSpPr>
        <p:spPr/>
        <p:txBody>
          <a:bodyPr/>
          <a:lstStyle/>
          <a:p>
            <a:endParaRPr lang="en-US"/>
          </a:p>
        </p:txBody>
      </p:sp>
      <p:sp>
        <p:nvSpPr>
          <p:cNvPr id="4" name="Date Placeholder 3">
            <a:extLst>
              <a:ext uri="{FF2B5EF4-FFF2-40B4-BE49-F238E27FC236}">
                <a16:creationId xmlns:a16="http://schemas.microsoft.com/office/drawing/2014/main" id="{FDE5C563-F2B9-35F9-C773-1E363CFB307C}"/>
              </a:ext>
            </a:extLst>
          </p:cNvPr>
          <p:cNvSpPr>
            <a:spLocks noGrp="1"/>
          </p:cNvSpPr>
          <p:nvPr>
            <p:ph type="dt" idx="10"/>
          </p:nvPr>
        </p:nvSpPr>
        <p:spPr/>
        <p:txBody>
          <a:bodyPr/>
          <a:lstStyle/>
          <a:p>
            <a:fld id="{4007AB14-A385-4649-A756-6BDE524325FA}" type="datetime1">
              <a:rPr lang="en-US" smtClean="0"/>
              <a:t>4/4/2026</a:t>
            </a:fld>
            <a:endParaRPr lang="en-US" dirty="0"/>
          </a:p>
        </p:txBody>
      </p:sp>
      <p:sp>
        <p:nvSpPr>
          <p:cNvPr id="5" name="Footer Placeholder 4">
            <a:extLst>
              <a:ext uri="{FF2B5EF4-FFF2-40B4-BE49-F238E27FC236}">
                <a16:creationId xmlns:a16="http://schemas.microsoft.com/office/drawing/2014/main" id="{95A553DE-F297-C89F-420A-74F1E2070522}"/>
              </a:ext>
            </a:extLst>
          </p:cNvPr>
          <p:cNvSpPr>
            <a:spLocks noGrp="1"/>
          </p:cNvSpPr>
          <p:nvPr>
            <p:ph type="ftr" idx="11"/>
          </p:nvPr>
        </p:nvSpPr>
        <p:spPr/>
        <p:txBody>
          <a:bodyPr/>
          <a:lstStyle/>
          <a:p>
            <a:r>
              <a:rPr lang="en-US"/>
              <a:t>Business analysis and process management</a:t>
            </a:r>
            <a:endParaRPr lang="en-US" dirty="0"/>
          </a:p>
        </p:txBody>
      </p:sp>
      <p:sp>
        <p:nvSpPr>
          <p:cNvPr id="3" name="Slide Number Placeholder 2">
            <a:extLst>
              <a:ext uri="{FF2B5EF4-FFF2-40B4-BE49-F238E27FC236}">
                <a16:creationId xmlns:a16="http://schemas.microsoft.com/office/drawing/2014/main" id="{1B0A4B43-52B8-DFC7-4D35-A685DA89BCD7}"/>
              </a:ext>
            </a:extLst>
          </p:cNvPr>
          <p:cNvSpPr>
            <a:spLocks noGrp="1"/>
          </p:cNvSpPr>
          <p:nvPr>
            <p:ph type="sldNum" idx="12"/>
          </p:nvPr>
        </p:nvSpPr>
        <p:spPr/>
        <p:txBody>
          <a:bodyPr/>
          <a:lstStyle/>
          <a:p>
            <a:fld id="{611322DE-3F9E-4261-BC4C-C8DBA52F4786}" type="slidenum">
              <a:rPr lang="en-US" smtClean="0"/>
              <a:t>20</a:t>
            </a:fld>
            <a:endParaRPr lang="en-US"/>
          </a:p>
        </p:txBody>
      </p:sp>
      <p:sp>
        <p:nvSpPr>
          <p:cNvPr id="2" name="Title 1">
            <a:extLst>
              <a:ext uri="{FF2B5EF4-FFF2-40B4-BE49-F238E27FC236}">
                <a16:creationId xmlns:a16="http://schemas.microsoft.com/office/drawing/2014/main" id="{0E3ECE15-6F5C-4A01-60F3-637ABE30B514}"/>
              </a:ext>
            </a:extLst>
          </p:cNvPr>
          <p:cNvSpPr>
            <a:spLocks noGrp="1"/>
          </p:cNvSpPr>
          <p:nvPr>
            <p:ph type="title"/>
          </p:nvPr>
        </p:nvSpPr>
        <p:spPr/>
        <p:txBody>
          <a:bodyPr/>
          <a:lstStyle/>
          <a:p>
            <a:r>
              <a:rPr lang="mn-MN" altLang="en-US" sz="3200" dirty="0"/>
              <a:t>ПОРТЕРИЙН ӨРСӨЛДӨХ ХҮЧНИЙ ЗАГВАР</a:t>
            </a:r>
            <a:endParaRPr lang="en-US" sz="3200" dirty="0"/>
          </a:p>
        </p:txBody>
      </p:sp>
      <p:pic>
        <p:nvPicPr>
          <p:cNvPr id="9" name="Picture 2">
            <a:extLst>
              <a:ext uri="{FF2B5EF4-FFF2-40B4-BE49-F238E27FC236}">
                <a16:creationId xmlns:a16="http://schemas.microsoft.com/office/drawing/2014/main" id="{25D8F237-949F-D210-F5B3-8DFDD4FE54CB}"/>
              </a:ext>
            </a:extLst>
          </p:cNvPr>
          <p:cNvPicPr>
            <a:picLocks noChangeAspect="1"/>
          </p:cNvPicPr>
          <p:nvPr/>
        </p:nvPicPr>
        <p:blipFill>
          <a:blip r:embed="rId3"/>
          <a:stretch>
            <a:fillRect/>
          </a:stretch>
        </p:blipFill>
        <p:spPr>
          <a:xfrm>
            <a:off x="193745" y="1075972"/>
            <a:ext cx="8891975" cy="4960055"/>
          </a:xfrm>
          <a:prstGeom prst="rect">
            <a:avLst/>
          </a:prstGeom>
        </p:spPr>
      </p:pic>
      <p:sp>
        <p:nvSpPr>
          <p:cNvPr id="11" name="TextBox 10">
            <a:extLst>
              <a:ext uri="{FF2B5EF4-FFF2-40B4-BE49-F238E27FC236}">
                <a16:creationId xmlns:a16="http://schemas.microsoft.com/office/drawing/2014/main" id="{BEB042BF-69D7-0A77-1E5B-9D9F9433FACA}"/>
              </a:ext>
            </a:extLst>
          </p:cNvPr>
          <p:cNvSpPr txBox="1"/>
          <p:nvPr/>
        </p:nvSpPr>
        <p:spPr>
          <a:xfrm>
            <a:off x="9203267" y="1075972"/>
            <a:ext cx="2794988" cy="4247317"/>
          </a:xfrm>
          <a:prstGeom prst="rect">
            <a:avLst/>
          </a:prstGeom>
          <a:solidFill>
            <a:schemeClr val="bg2">
              <a:lumMod val="20000"/>
              <a:lumOff val="80000"/>
            </a:schemeClr>
          </a:solidFill>
        </p:spPr>
        <p:txBody>
          <a:bodyPr wrap="square">
            <a:spAutoFit/>
          </a:bodyPr>
          <a:lstStyle/>
          <a:p>
            <a:r>
              <a:rPr lang="mn-MN" sz="1800" b="0" i="0" dirty="0">
                <a:effectLst/>
              </a:rPr>
              <a:t>Портерын таван хүчний шинжилгээ нь байгууллагын үйл ажиллагаа явуулж буй салбарын орчныг тодорхойлох, боломж, эрсдэлийг үнэлэхэд ашигладаг стратегийн аргачлал бөгөөд тухайн байгууллагад сорилт, боломж үүсгэж болох хүчин зүйлсийг таньж, өрсөлдөх чадварыг нэмэгдүүлэхэд дэмжлэг болдог.</a:t>
            </a:r>
            <a:endParaRPr lang="en-US" sz="1800" dirty="0"/>
          </a:p>
        </p:txBody>
      </p:sp>
      <p:sp>
        <p:nvSpPr>
          <p:cNvPr id="12" name="TextBox 11">
            <a:extLst>
              <a:ext uri="{FF2B5EF4-FFF2-40B4-BE49-F238E27FC236}">
                <a16:creationId xmlns:a16="http://schemas.microsoft.com/office/drawing/2014/main" id="{AA0E66A3-51A5-F838-5325-58A5B614B301}"/>
              </a:ext>
            </a:extLst>
          </p:cNvPr>
          <p:cNvSpPr txBox="1"/>
          <p:nvPr/>
        </p:nvSpPr>
        <p:spPr>
          <a:xfrm>
            <a:off x="3303794" y="6036027"/>
            <a:ext cx="5781926" cy="307777"/>
          </a:xfrm>
          <a:prstGeom prst="rect">
            <a:avLst/>
          </a:prstGeom>
          <a:noFill/>
        </p:spPr>
        <p:txBody>
          <a:bodyPr wrap="square" rtlCol="0">
            <a:spAutoFit/>
          </a:bodyPr>
          <a:lstStyle/>
          <a:p>
            <a:pPr algn="r"/>
            <a:r>
              <a:rPr lang="en-US" i="1" u="sng" dirty="0">
                <a:solidFill>
                  <a:srgbClr val="0066B3"/>
                </a:solidFill>
              </a:rPr>
              <a:t>Source: AI generated</a:t>
            </a:r>
          </a:p>
        </p:txBody>
      </p:sp>
    </p:spTree>
    <p:extLst>
      <p:ext uri="{BB962C8B-B14F-4D97-AF65-F5344CB8AC3E}">
        <p14:creationId xmlns:p14="http://schemas.microsoft.com/office/powerpoint/2010/main" val="422632858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F7E13-929C-88FE-B407-6E8CF08BBF58}"/>
            </a:ext>
          </a:extLst>
        </p:cNvPr>
        <p:cNvGrpSpPr/>
        <p:nvPr/>
      </p:nvGrpSpPr>
      <p:grpSpPr>
        <a:xfrm>
          <a:off x="0" y="0"/>
          <a:ext cx="0" cy="0"/>
          <a:chOff x="0" y="0"/>
          <a:chExt cx="0" cy="0"/>
        </a:xfrm>
      </p:grpSpPr>
      <p:sp>
        <p:nvSpPr>
          <p:cNvPr id="3" name="Text Placeholder 2">
            <a:extLst>
              <a:ext uri="{FF2B5EF4-FFF2-40B4-BE49-F238E27FC236}">
                <a16:creationId xmlns:a16="http://schemas.microsoft.com/office/drawing/2014/main" id="{6B6EA292-C086-596F-DF0D-0FF6C229B3AD}"/>
              </a:ext>
            </a:extLst>
          </p:cNvPr>
          <p:cNvSpPr>
            <a:spLocks noGrp="1"/>
          </p:cNvSpPr>
          <p:nvPr>
            <p:ph type="body" idx="1"/>
          </p:nvPr>
        </p:nvSpPr>
        <p:spPr>
          <a:xfrm>
            <a:off x="838199" y="1089687"/>
            <a:ext cx="4854389" cy="4960055"/>
          </a:xfrm>
          <a:solidFill>
            <a:schemeClr val="accent2">
              <a:lumMod val="20000"/>
              <a:lumOff val="80000"/>
            </a:schemeClr>
          </a:solidFill>
        </p:spPr>
        <p:txBody>
          <a:bodyPr>
            <a:normAutofit/>
          </a:bodyPr>
          <a:lstStyle/>
          <a:p>
            <a:pPr marL="114300" indent="0">
              <a:buNone/>
            </a:pPr>
            <a:r>
              <a:rPr lang="mn-MN" sz="2000" b="1" dirty="0">
                <a:latin typeface="+mn-lt"/>
              </a:rPr>
              <a:t>Шинэ өрсөлдөгчид нэвтрэх аюул</a:t>
            </a:r>
          </a:p>
          <a:p>
            <a:r>
              <a:rPr lang="mn-MN" sz="2000" dirty="0">
                <a:latin typeface="+mn-lt"/>
              </a:rPr>
              <a:t>Шинэ тоглогчид зах зээлд орж ирэхэд хэр хялбар вэ?</a:t>
            </a:r>
          </a:p>
          <a:p>
            <a:r>
              <a:rPr lang="mn-MN" sz="2000" b="1" dirty="0">
                <a:latin typeface="+mn-lt"/>
              </a:rPr>
              <a:t>Саад тотгорууд:</a:t>
            </a:r>
            <a:endParaRPr lang="mn-MN" sz="2000" dirty="0">
              <a:latin typeface="+mn-lt"/>
            </a:endParaRPr>
          </a:p>
          <a:p>
            <a:pPr lvl="1"/>
            <a:r>
              <a:rPr lang="mn-MN" sz="2000" dirty="0">
                <a:latin typeface="+mn-lt"/>
              </a:rPr>
              <a:t>Анхны хөрөнгө оруулалтын хэмжээ.</a:t>
            </a:r>
          </a:p>
          <a:p>
            <a:pPr lvl="1"/>
            <a:r>
              <a:rPr lang="mn-MN" sz="2000" dirty="0">
                <a:latin typeface="+mn-lt"/>
              </a:rPr>
              <a:t>Брэндийн нэр хүнд, хэрэглэгчийн үнэнч байдал.</a:t>
            </a:r>
          </a:p>
          <a:p>
            <a:pPr lvl="1"/>
            <a:r>
              <a:rPr lang="mn-MN" sz="2000" dirty="0">
                <a:latin typeface="+mn-lt"/>
              </a:rPr>
              <a:t>Засгийн газрын зохицуулалт, лиценз.</a:t>
            </a:r>
          </a:p>
          <a:p>
            <a:pPr lvl="1"/>
            <a:r>
              <a:rPr lang="mn-MN" sz="2000" dirty="0">
                <a:latin typeface="+mn-lt"/>
              </a:rPr>
              <a:t>Түгээлтийн сувагт нэвтрэх боломж.</a:t>
            </a:r>
          </a:p>
        </p:txBody>
      </p:sp>
      <p:sp>
        <p:nvSpPr>
          <p:cNvPr id="4" name="Date Placeholder 3">
            <a:extLst>
              <a:ext uri="{FF2B5EF4-FFF2-40B4-BE49-F238E27FC236}">
                <a16:creationId xmlns:a16="http://schemas.microsoft.com/office/drawing/2014/main" id="{1FD76333-88EA-C4E1-4728-F665BDD5608A}"/>
              </a:ext>
            </a:extLst>
          </p:cNvPr>
          <p:cNvSpPr>
            <a:spLocks noGrp="1"/>
          </p:cNvSpPr>
          <p:nvPr>
            <p:ph type="dt" idx="10"/>
          </p:nvPr>
        </p:nvSpPr>
        <p:spPr/>
        <p:txBody>
          <a:bodyPr/>
          <a:lstStyle/>
          <a:p>
            <a:fld id="{89FE5CB6-B496-4699-9D24-BCD672F871A0}" type="datetime1">
              <a:rPr lang="en-US" smtClean="0"/>
              <a:t>4/4/2026</a:t>
            </a:fld>
            <a:endParaRPr lang="en-US" dirty="0"/>
          </a:p>
        </p:txBody>
      </p:sp>
      <p:sp>
        <p:nvSpPr>
          <p:cNvPr id="5" name="Footer Placeholder 4">
            <a:extLst>
              <a:ext uri="{FF2B5EF4-FFF2-40B4-BE49-F238E27FC236}">
                <a16:creationId xmlns:a16="http://schemas.microsoft.com/office/drawing/2014/main" id="{83DD47A3-2A2D-D5D3-EBE4-9C0861FFABCE}"/>
              </a:ext>
            </a:extLst>
          </p:cNvPr>
          <p:cNvSpPr>
            <a:spLocks noGrp="1"/>
          </p:cNvSpPr>
          <p:nvPr>
            <p:ph type="ftr" idx="11"/>
          </p:nvPr>
        </p:nvSpPr>
        <p:spPr/>
        <p:txBody>
          <a:bodyPr/>
          <a:lstStyle/>
          <a:p>
            <a:r>
              <a:rPr lang="en-US"/>
              <a:t>Business analysis and process management</a:t>
            </a:r>
            <a:endParaRPr lang="en-US" dirty="0"/>
          </a:p>
        </p:txBody>
      </p:sp>
      <p:sp>
        <p:nvSpPr>
          <p:cNvPr id="7" name="Slide Number Placeholder 6">
            <a:extLst>
              <a:ext uri="{FF2B5EF4-FFF2-40B4-BE49-F238E27FC236}">
                <a16:creationId xmlns:a16="http://schemas.microsoft.com/office/drawing/2014/main" id="{F320B2D6-A5E1-D03B-52AA-897D6DE979A9}"/>
              </a:ext>
            </a:extLst>
          </p:cNvPr>
          <p:cNvSpPr>
            <a:spLocks noGrp="1"/>
          </p:cNvSpPr>
          <p:nvPr>
            <p:ph type="sldNum" idx="12"/>
          </p:nvPr>
        </p:nvSpPr>
        <p:spPr/>
        <p:txBody>
          <a:bodyPr/>
          <a:lstStyle/>
          <a:p>
            <a:fld id="{611322DE-3F9E-4261-BC4C-C8DBA52F4786}" type="slidenum">
              <a:rPr lang="en-US" smtClean="0"/>
              <a:t>21</a:t>
            </a:fld>
            <a:endParaRPr lang="en-US"/>
          </a:p>
        </p:txBody>
      </p:sp>
      <p:sp>
        <p:nvSpPr>
          <p:cNvPr id="2" name="Title 1">
            <a:extLst>
              <a:ext uri="{FF2B5EF4-FFF2-40B4-BE49-F238E27FC236}">
                <a16:creationId xmlns:a16="http://schemas.microsoft.com/office/drawing/2014/main" id="{6311520F-5478-603B-48A3-5A0D41600E97}"/>
              </a:ext>
            </a:extLst>
          </p:cNvPr>
          <p:cNvSpPr>
            <a:spLocks noGrp="1"/>
          </p:cNvSpPr>
          <p:nvPr>
            <p:ph type="title"/>
          </p:nvPr>
        </p:nvSpPr>
        <p:spPr/>
        <p:txBody>
          <a:bodyPr/>
          <a:lstStyle/>
          <a:p>
            <a:r>
              <a:rPr lang="mn-MN" sz="2400" dirty="0"/>
              <a:t>Салбарын өрсөлдөөний шинжилгээ: Портерын 5 хүч</a:t>
            </a:r>
            <a:endParaRPr lang="en-US" sz="2400" dirty="0"/>
          </a:p>
        </p:txBody>
      </p:sp>
      <p:sp>
        <p:nvSpPr>
          <p:cNvPr id="6" name="Text Placeholder 2">
            <a:extLst>
              <a:ext uri="{FF2B5EF4-FFF2-40B4-BE49-F238E27FC236}">
                <a16:creationId xmlns:a16="http://schemas.microsoft.com/office/drawing/2014/main" id="{6089DC6C-CEB2-A85D-FA6D-A752CDC69F9B}"/>
              </a:ext>
            </a:extLst>
          </p:cNvPr>
          <p:cNvSpPr txBox="1">
            <a:spLocks/>
          </p:cNvSpPr>
          <p:nvPr/>
        </p:nvSpPr>
        <p:spPr>
          <a:xfrm>
            <a:off x="5845533" y="1089687"/>
            <a:ext cx="5224007" cy="4960055"/>
          </a:xfrm>
          <a:prstGeom prst="rect">
            <a:avLst/>
          </a:prstGeom>
          <a:solidFill>
            <a:schemeClr val="accent6">
              <a:lumMod val="20000"/>
              <a:lumOff val="80000"/>
            </a:schemeClr>
          </a:solidFill>
          <a:ln>
            <a:no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L="457200" marR="0" lvl="0" indent="-342900" algn="l" rtl="0" eaLnBrk="1" hangingPunct="1">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mj-lt"/>
                <a:ea typeface="Calibri"/>
                <a:cs typeface="Calibri"/>
                <a:sym typeface="Calibri"/>
              </a:defRPr>
            </a:lvl1pPr>
            <a:lvl2pPr marL="914400" marR="0" lvl="1" indent="-342900" algn="l" rtl="0" eaLnBrk="1" hangingPunct="1">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eaLnBrk="1" hangingPunct="1">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114300" indent="0">
              <a:buNone/>
            </a:pPr>
            <a:r>
              <a:rPr lang="mn-MN" sz="2000" i="1" dirty="0"/>
              <a:t>Монголын банкны салбарын "Дүрмийн сангийн доод хэмжээ“</a:t>
            </a:r>
            <a:endParaRPr lang="en-US" sz="2000" i="1" dirty="0"/>
          </a:p>
          <a:p>
            <a:pPr marL="114300" indent="0">
              <a:buNone/>
            </a:pPr>
            <a:endParaRPr lang="en-US" sz="2000" b="1" i="1" dirty="0">
              <a:latin typeface="+mn-lt"/>
            </a:endParaRPr>
          </a:p>
          <a:p>
            <a:pPr marL="0" lvl="0" indent="0" eaLnBrk="0" fontAlgn="base" hangingPunct="0">
              <a:lnSpc>
                <a:spcPct val="100000"/>
              </a:lnSpc>
              <a:spcBef>
                <a:spcPct val="0"/>
              </a:spcBef>
              <a:spcAft>
                <a:spcPct val="0"/>
              </a:spcAft>
              <a:buClrTx/>
              <a:buSzTx/>
              <a:buFontTx/>
              <a:buChar char="•"/>
            </a:pPr>
            <a:r>
              <a:rPr lang="en-US" altLang="en-US" sz="2000" i="1" dirty="0" err="1">
                <a:solidFill>
                  <a:schemeClr val="tx1"/>
                </a:solidFill>
                <a:latin typeface="Arial" panose="020B0604020202020204" pitchFamily="34" charset="0"/>
              </a:rPr>
              <a:t>Монголбанкнаас</a:t>
            </a:r>
            <a:r>
              <a:rPr lang="en-US" altLang="en-US" sz="2000" i="1" dirty="0">
                <a:solidFill>
                  <a:schemeClr val="tx1"/>
                </a:solidFill>
                <a:latin typeface="Arial" panose="020B0604020202020204" pitchFamily="34" charset="0"/>
              </a:rPr>
              <a:t> </a:t>
            </a:r>
            <a:r>
              <a:rPr lang="en-US" altLang="en-US" sz="2000" i="1" dirty="0" err="1">
                <a:solidFill>
                  <a:schemeClr val="tx1"/>
                </a:solidFill>
                <a:latin typeface="Arial" panose="020B0604020202020204" pitchFamily="34" charset="0"/>
              </a:rPr>
              <a:t>арилжааны</a:t>
            </a:r>
            <a:r>
              <a:rPr lang="en-US" altLang="en-US" sz="2000" i="1" dirty="0">
                <a:solidFill>
                  <a:schemeClr val="tx1"/>
                </a:solidFill>
                <a:latin typeface="Arial" panose="020B0604020202020204" pitchFamily="34" charset="0"/>
              </a:rPr>
              <a:t> </a:t>
            </a:r>
            <a:r>
              <a:rPr lang="en-US" altLang="en-US" sz="2000" i="1" dirty="0" err="1">
                <a:solidFill>
                  <a:schemeClr val="tx1"/>
                </a:solidFill>
                <a:latin typeface="Arial" panose="020B0604020202020204" pitchFamily="34" charset="0"/>
              </a:rPr>
              <a:t>банк</a:t>
            </a:r>
            <a:r>
              <a:rPr lang="en-US" altLang="en-US" sz="2000" i="1" dirty="0">
                <a:solidFill>
                  <a:schemeClr val="tx1"/>
                </a:solidFill>
                <a:latin typeface="Arial" panose="020B0604020202020204" pitchFamily="34" charset="0"/>
              </a:rPr>
              <a:t> </a:t>
            </a:r>
            <a:r>
              <a:rPr lang="en-US" altLang="en-US" sz="2000" i="1" dirty="0" err="1">
                <a:solidFill>
                  <a:schemeClr val="tx1"/>
                </a:solidFill>
                <a:latin typeface="Arial" panose="020B0604020202020204" pitchFamily="34" charset="0"/>
              </a:rPr>
              <a:t>байгуулахад</a:t>
            </a:r>
            <a:r>
              <a:rPr lang="en-US" altLang="en-US" sz="2000" i="1" dirty="0">
                <a:solidFill>
                  <a:schemeClr val="tx1"/>
                </a:solidFill>
                <a:latin typeface="Arial" panose="020B0604020202020204" pitchFamily="34" charset="0"/>
              </a:rPr>
              <a:t> </a:t>
            </a:r>
            <a:r>
              <a:rPr lang="en-US" altLang="en-US" sz="2000" i="1" dirty="0" err="1">
                <a:solidFill>
                  <a:schemeClr val="tx1"/>
                </a:solidFill>
                <a:latin typeface="Arial" panose="020B0604020202020204" pitchFamily="34" charset="0"/>
              </a:rPr>
              <a:t>тавигдах</a:t>
            </a:r>
            <a:r>
              <a:rPr lang="en-US" altLang="en-US" sz="2000" i="1" dirty="0">
                <a:solidFill>
                  <a:schemeClr val="tx1"/>
                </a:solidFill>
                <a:latin typeface="Arial" panose="020B0604020202020204" pitchFamily="34" charset="0"/>
              </a:rPr>
              <a:t> </a:t>
            </a:r>
            <a:r>
              <a:rPr lang="en-US" altLang="en-US" sz="2000" i="1" dirty="0" err="1">
                <a:solidFill>
                  <a:schemeClr val="tx1"/>
                </a:solidFill>
                <a:latin typeface="Arial" panose="020B0604020202020204" pitchFamily="34" charset="0"/>
              </a:rPr>
              <a:t>шаардлага</a:t>
            </a:r>
            <a:r>
              <a:rPr lang="en-US" altLang="en-US" sz="2000" i="1" dirty="0">
                <a:solidFill>
                  <a:schemeClr val="tx1"/>
                </a:solidFill>
                <a:latin typeface="Arial" panose="020B0604020202020204" pitchFamily="34" charset="0"/>
              </a:rPr>
              <a:t>: </a:t>
            </a:r>
            <a:r>
              <a:rPr lang="en-US" altLang="en-US" sz="2000" b="1" i="1" dirty="0">
                <a:solidFill>
                  <a:schemeClr val="tx1"/>
                </a:solidFill>
                <a:latin typeface="Arial" panose="020B0604020202020204" pitchFamily="34" charset="0"/>
              </a:rPr>
              <a:t>100 </a:t>
            </a:r>
            <a:r>
              <a:rPr lang="en-US" altLang="en-US" sz="2000" b="1" i="1" dirty="0" err="1">
                <a:solidFill>
                  <a:schemeClr val="tx1"/>
                </a:solidFill>
                <a:latin typeface="Arial" panose="020B0604020202020204" pitchFamily="34" charset="0"/>
              </a:rPr>
              <a:t>тэрбум</a:t>
            </a:r>
            <a:r>
              <a:rPr lang="en-US" altLang="en-US" sz="2000" b="1" i="1" dirty="0">
                <a:solidFill>
                  <a:schemeClr val="tx1"/>
                </a:solidFill>
                <a:latin typeface="Arial" panose="020B0604020202020204" pitchFamily="34" charset="0"/>
              </a:rPr>
              <a:t> </a:t>
            </a:r>
            <a:r>
              <a:rPr lang="en-US" altLang="en-US" sz="2000" b="1" i="1" dirty="0" err="1">
                <a:solidFill>
                  <a:schemeClr val="tx1"/>
                </a:solidFill>
                <a:latin typeface="Arial" panose="020B0604020202020204" pitchFamily="34" charset="0"/>
              </a:rPr>
              <a:t>төгрөг</a:t>
            </a:r>
            <a:r>
              <a:rPr lang="en-US" altLang="en-US" sz="2000" i="1" dirty="0">
                <a:solidFill>
                  <a:schemeClr val="tx1"/>
                </a:solidFill>
                <a:latin typeface="Arial" panose="020B0604020202020204" pitchFamily="34" charset="0"/>
              </a:rPr>
              <a:t>.</a:t>
            </a:r>
          </a:p>
          <a:p>
            <a:pPr marL="0" lvl="0" indent="0" eaLnBrk="0" fontAlgn="base" hangingPunct="0">
              <a:lnSpc>
                <a:spcPct val="100000"/>
              </a:lnSpc>
              <a:spcBef>
                <a:spcPct val="0"/>
              </a:spcBef>
              <a:spcAft>
                <a:spcPct val="0"/>
              </a:spcAft>
              <a:buClrTx/>
              <a:buSzTx/>
              <a:buFontTx/>
              <a:buChar char="•"/>
            </a:pPr>
            <a:endParaRPr lang="en-US" altLang="en-US" sz="2000" i="1" dirty="0">
              <a:solidFill>
                <a:schemeClr val="tx1"/>
              </a:solidFill>
              <a:latin typeface="Arial" panose="020B0604020202020204" pitchFamily="34" charset="0"/>
            </a:endParaRPr>
          </a:p>
          <a:p>
            <a:pPr marL="0" lvl="0" indent="0" eaLnBrk="0" fontAlgn="base" hangingPunct="0">
              <a:lnSpc>
                <a:spcPct val="100000"/>
              </a:lnSpc>
              <a:spcBef>
                <a:spcPct val="0"/>
              </a:spcBef>
              <a:spcAft>
                <a:spcPct val="0"/>
              </a:spcAft>
              <a:buClrTx/>
              <a:buSzTx/>
              <a:buFontTx/>
              <a:buChar char="•"/>
            </a:pPr>
            <a:r>
              <a:rPr lang="en-US" altLang="en-US" sz="2000" b="1" i="1" dirty="0">
                <a:solidFill>
                  <a:schemeClr val="tx1"/>
                </a:solidFill>
                <a:latin typeface="Arial" panose="020B0604020202020204" pitchFamily="34" charset="0"/>
              </a:rPr>
              <a:t>Тайлбар:</a:t>
            </a:r>
            <a:r>
              <a:rPr lang="en-US" altLang="en-US" sz="2000" i="1" dirty="0">
                <a:solidFill>
                  <a:schemeClr val="tx1"/>
                </a:solidFill>
                <a:latin typeface="Arial" panose="020B0604020202020204" pitchFamily="34" charset="0"/>
              </a:rPr>
              <a:t> </a:t>
            </a:r>
            <a:r>
              <a:rPr lang="en-US" altLang="en-US" sz="2000" i="1" dirty="0" err="1">
                <a:solidFill>
                  <a:schemeClr val="tx1"/>
                </a:solidFill>
                <a:latin typeface="Arial" panose="020B0604020202020204" pitchFamily="34" charset="0"/>
              </a:rPr>
              <a:t>Энэхүү</a:t>
            </a:r>
            <a:r>
              <a:rPr lang="en-US" altLang="en-US" sz="2000" i="1" dirty="0">
                <a:solidFill>
                  <a:schemeClr val="tx1"/>
                </a:solidFill>
                <a:latin typeface="Arial" panose="020B0604020202020204" pitchFamily="34" charset="0"/>
              </a:rPr>
              <a:t> </a:t>
            </a:r>
            <a:r>
              <a:rPr lang="en-US" altLang="en-US" sz="2000" i="1" dirty="0" err="1">
                <a:solidFill>
                  <a:schemeClr val="tx1"/>
                </a:solidFill>
                <a:latin typeface="Arial" panose="020B0604020202020204" pitchFamily="34" charset="0"/>
              </a:rPr>
              <a:t>өндөр</a:t>
            </a:r>
            <a:r>
              <a:rPr lang="en-US" altLang="en-US" sz="2000" i="1" dirty="0">
                <a:solidFill>
                  <a:schemeClr val="tx1"/>
                </a:solidFill>
                <a:latin typeface="Arial" panose="020B0604020202020204" pitchFamily="34" charset="0"/>
              </a:rPr>
              <a:t> </a:t>
            </a:r>
            <a:r>
              <a:rPr lang="en-US" altLang="en-US" sz="2000" i="1" dirty="0" err="1">
                <a:solidFill>
                  <a:schemeClr val="tx1"/>
                </a:solidFill>
                <a:latin typeface="Arial" panose="020B0604020202020204" pitchFamily="34" charset="0"/>
              </a:rPr>
              <a:t>босго</a:t>
            </a:r>
            <a:r>
              <a:rPr lang="en-US" altLang="en-US" sz="2000" i="1" dirty="0">
                <a:solidFill>
                  <a:schemeClr val="tx1"/>
                </a:solidFill>
                <a:latin typeface="Arial" panose="020B0604020202020204" pitchFamily="34" charset="0"/>
              </a:rPr>
              <a:t> </a:t>
            </a:r>
            <a:r>
              <a:rPr lang="en-US" altLang="en-US" sz="2000" i="1" dirty="0" err="1">
                <a:solidFill>
                  <a:schemeClr val="tx1"/>
                </a:solidFill>
                <a:latin typeface="Arial" panose="020B0604020202020204" pitchFamily="34" charset="0"/>
              </a:rPr>
              <a:t>нь</a:t>
            </a:r>
            <a:r>
              <a:rPr lang="en-US" altLang="en-US" sz="2000" i="1" dirty="0">
                <a:solidFill>
                  <a:schemeClr val="tx1"/>
                </a:solidFill>
                <a:latin typeface="Arial" panose="020B0604020202020204" pitchFamily="34" charset="0"/>
              </a:rPr>
              <a:t> </a:t>
            </a:r>
            <a:r>
              <a:rPr lang="en-US" altLang="en-US" sz="2000" i="1" dirty="0" err="1">
                <a:solidFill>
                  <a:schemeClr val="tx1"/>
                </a:solidFill>
                <a:latin typeface="Arial" panose="020B0604020202020204" pitchFamily="34" charset="0"/>
              </a:rPr>
              <a:t>шинэ</a:t>
            </a:r>
            <a:r>
              <a:rPr lang="en-US" altLang="en-US" sz="2000" i="1" dirty="0">
                <a:solidFill>
                  <a:schemeClr val="tx1"/>
                </a:solidFill>
                <a:latin typeface="Arial" panose="020B0604020202020204" pitchFamily="34" charset="0"/>
              </a:rPr>
              <a:t> </a:t>
            </a:r>
            <a:r>
              <a:rPr lang="en-US" altLang="en-US" sz="2000" i="1" dirty="0" err="1">
                <a:solidFill>
                  <a:schemeClr val="tx1"/>
                </a:solidFill>
                <a:latin typeface="Arial" panose="020B0604020202020204" pitchFamily="34" charset="0"/>
              </a:rPr>
              <a:t>өрсөлдөгч</a:t>
            </a:r>
            <a:r>
              <a:rPr lang="en-US" altLang="en-US" sz="2000" i="1" dirty="0">
                <a:solidFill>
                  <a:schemeClr val="tx1"/>
                </a:solidFill>
                <a:latin typeface="Arial" panose="020B0604020202020204" pitchFamily="34" charset="0"/>
              </a:rPr>
              <a:t> </a:t>
            </a:r>
            <a:r>
              <a:rPr lang="en-US" altLang="en-US" sz="2000" i="1" dirty="0" err="1">
                <a:solidFill>
                  <a:schemeClr val="tx1"/>
                </a:solidFill>
                <a:latin typeface="Arial" panose="020B0604020202020204" pitchFamily="34" charset="0"/>
              </a:rPr>
              <a:t>орж</a:t>
            </a:r>
            <a:r>
              <a:rPr lang="en-US" altLang="en-US" sz="2000" i="1" dirty="0">
                <a:solidFill>
                  <a:schemeClr val="tx1"/>
                </a:solidFill>
                <a:latin typeface="Arial" panose="020B0604020202020204" pitchFamily="34" charset="0"/>
              </a:rPr>
              <a:t> </a:t>
            </a:r>
            <a:r>
              <a:rPr lang="en-US" altLang="en-US" sz="2000" i="1" dirty="0" err="1">
                <a:solidFill>
                  <a:schemeClr val="tx1"/>
                </a:solidFill>
                <a:latin typeface="Arial" panose="020B0604020202020204" pitchFamily="34" charset="0"/>
              </a:rPr>
              <a:t>ирэх</a:t>
            </a:r>
            <a:r>
              <a:rPr lang="en-US" altLang="en-US" sz="2000" i="1" dirty="0">
                <a:solidFill>
                  <a:schemeClr val="tx1"/>
                </a:solidFill>
                <a:latin typeface="Arial" panose="020B0604020202020204" pitchFamily="34" charset="0"/>
              </a:rPr>
              <a:t> </a:t>
            </a:r>
            <a:r>
              <a:rPr lang="en-US" altLang="en-US" sz="2000" i="1" dirty="0" err="1">
                <a:solidFill>
                  <a:schemeClr val="tx1"/>
                </a:solidFill>
                <a:latin typeface="Arial" panose="020B0604020202020204" pitchFamily="34" charset="0"/>
              </a:rPr>
              <a:t>аюулыг</a:t>
            </a:r>
            <a:r>
              <a:rPr lang="en-US" altLang="en-US" sz="2000" i="1" dirty="0">
                <a:solidFill>
                  <a:schemeClr val="tx1"/>
                </a:solidFill>
                <a:latin typeface="Arial" panose="020B0604020202020204" pitchFamily="34" charset="0"/>
              </a:rPr>
              <a:t> </a:t>
            </a:r>
            <a:r>
              <a:rPr lang="en-US" altLang="en-US" sz="2000" b="1" i="1" dirty="0">
                <a:solidFill>
                  <a:schemeClr val="tx1"/>
                </a:solidFill>
                <a:latin typeface="Arial" panose="020B0604020202020204" pitchFamily="34" charset="0"/>
              </a:rPr>
              <a:t>"</a:t>
            </a:r>
            <a:r>
              <a:rPr lang="en-US" altLang="en-US" sz="2000" b="1" i="1" dirty="0" err="1">
                <a:solidFill>
                  <a:schemeClr val="tx1"/>
                </a:solidFill>
                <a:latin typeface="Arial" panose="020B0604020202020204" pitchFamily="34" charset="0"/>
              </a:rPr>
              <a:t>Маш</a:t>
            </a:r>
            <a:r>
              <a:rPr lang="en-US" altLang="en-US" sz="2000" b="1" i="1" dirty="0">
                <a:solidFill>
                  <a:schemeClr val="tx1"/>
                </a:solidFill>
                <a:latin typeface="Arial" panose="020B0604020202020204" pitchFamily="34" charset="0"/>
              </a:rPr>
              <a:t> </a:t>
            </a:r>
            <a:r>
              <a:rPr lang="en-US" altLang="en-US" sz="2000" b="1" i="1" dirty="0" err="1">
                <a:solidFill>
                  <a:schemeClr val="tx1"/>
                </a:solidFill>
                <a:latin typeface="Arial" panose="020B0604020202020204" pitchFamily="34" charset="0"/>
              </a:rPr>
              <a:t>бага</a:t>
            </a:r>
            <a:r>
              <a:rPr lang="en-US" altLang="en-US" sz="2000" b="1" i="1" dirty="0">
                <a:solidFill>
                  <a:schemeClr val="tx1"/>
                </a:solidFill>
                <a:latin typeface="Arial" panose="020B0604020202020204" pitchFamily="34" charset="0"/>
              </a:rPr>
              <a:t>"</a:t>
            </a:r>
            <a:r>
              <a:rPr lang="en-US" altLang="en-US" sz="2000" i="1" dirty="0">
                <a:solidFill>
                  <a:schemeClr val="tx1"/>
                </a:solidFill>
                <a:latin typeface="Arial" panose="020B0604020202020204" pitchFamily="34" charset="0"/>
              </a:rPr>
              <a:t> </a:t>
            </a:r>
            <a:r>
              <a:rPr lang="en-US" altLang="en-US" sz="2000" i="1" dirty="0" err="1">
                <a:solidFill>
                  <a:schemeClr val="tx1"/>
                </a:solidFill>
                <a:latin typeface="Arial" panose="020B0604020202020204" pitchFamily="34" charset="0"/>
              </a:rPr>
              <a:t>болгодог</a:t>
            </a:r>
            <a:r>
              <a:rPr lang="en-US" altLang="en-US" sz="2000" i="1" dirty="0">
                <a:solidFill>
                  <a:schemeClr val="tx1"/>
                </a:solidFill>
                <a:latin typeface="Arial" panose="020B0604020202020204" pitchFamily="34" charset="0"/>
              </a:rPr>
              <a:t>. </a:t>
            </a:r>
            <a:r>
              <a:rPr lang="en-US" altLang="en-US" sz="2000" i="1" dirty="0" err="1">
                <a:solidFill>
                  <a:schemeClr val="tx1"/>
                </a:solidFill>
                <a:latin typeface="Arial" panose="020B0604020202020204" pitchFamily="34" charset="0"/>
              </a:rPr>
              <a:t>Энэ</a:t>
            </a:r>
            <a:r>
              <a:rPr lang="en-US" altLang="en-US" sz="2000" i="1" dirty="0">
                <a:solidFill>
                  <a:schemeClr val="tx1"/>
                </a:solidFill>
                <a:latin typeface="Arial" panose="020B0604020202020204" pitchFamily="34" charset="0"/>
              </a:rPr>
              <a:t> </a:t>
            </a:r>
            <a:r>
              <a:rPr lang="en-US" altLang="en-US" sz="2000" i="1" dirty="0" err="1">
                <a:solidFill>
                  <a:schemeClr val="tx1"/>
                </a:solidFill>
                <a:latin typeface="Arial" panose="020B0604020202020204" pitchFamily="34" charset="0"/>
              </a:rPr>
              <a:t>нь</a:t>
            </a:r>
            <a:r>
              <a:rPr lang="en-US" altLang="en-US" sz="2000" i="1" dirty="0">
                <a:solidFill>
                  <a:schemeClr val="tx1"/>
                </a:solidFill>
                <a:latin typeface="Arial" panose="020B0604020202020204" pitchFamily="34" charset="0"/>
              </a:rPr>
              <a:t> </a:t>
            </a:r>
            <a:r>
              <a:rPr lang="en-US" altLang="en-US" sz="2000" i="1" dirty="0" err="1">
                <a:solidFill>
                  <a:schemeClr val="tx1"/>
                </a:solidFill>
                <a:latin typeface="Arial" panose="020B0604020202020204" pitchFamily="34" charset="0"/>
              </a:rPr>
              <a:t>одоо</a:t>
            </a:r>
            <a:r>
              <a:rPr lang="en-US" altLang="en-US" sz="2000" i="1" dirty="0">
                <a:solidFill>
                  <a:schemeClr val="tx1"/>
                </a:solidFill>
                <a:latin typeface="Arial" panose="020B0604020202020204" pitchFamily="34" charset="0"/>
              </a:rPr>
              <a:t> </a:t>
            </a:r>
            <a:r>
              <a:rPr lang="en-US" altLang="en-US" sz="2000" i="1" dirty="0" err="1">
                <a:solidFill>
                  <a:schemeClr val="tx1"/>
                </a:solidFill>
                <a:latin typeface="Arial" panose="020B0604020202020204" pitchFamily="34" charset="0"/>
              </a:rPr>
              <a:t>байгаа</a:t>
            </a:r>
            <a:r>
              <a:rPr lang="en-US" altLang="en-US" sz="2000" i="1" dirty="0">
                <a:solidFill>
                  <a:schemeClr val="tx1"/>
                </a:solidFill>
                <a:latin typeface="Arial" panose="020B0604020202020204" pitchFamily="34" charset="0"/>
              </a:rPr>
              <a:t> </a:t>
            </a:r>
            <a:r>
              <a:rPr lang="en-US" altLang="en-US" sz="2000" i="1" dirty="0" err="1">
                <a:solidFill>
                  <a:schemeClr val="tx1"/>
                </a:solidFill>
                <a:latin typeface="Arial" panose="020B0604020202020204" pitchFamily="34" charset="0"/>
              </a:rPr>
              <a:t>банкуудад</a:t>
            </a:r>
            <a:r>
              <a:rPr lang="en-US" altLang="en-US" sz="2000" i="1" dirty="0">
                <a:solidFill>
                  <a:schemeClr val="tx1"/>
                </a:solidFill>
                <a:latin typeface="Arial" panose="020B0604020202020204" pitchFamily="34" charset="0"/>
              </a:rPr>
              <a:t> </a:t>
            </a:r>
            <a:r>
              <a:rPr lang="en-US" altLang="en-US" sz="2000" i="1" dirty="0" err="1">
                <a:solidFill>
                  <a:schemeClr val="tx1"/>
                </a:solidFill>
                <a:latin typeface="Arial" panose="020B0604020202020204" pitchFamily="34" charset="0"/>
              </a:rPr>
              <a:t>хамгаалалт</a:t>
            </a:r>
            <a:r>
              <a:rPr lang="en-US" altLang="en-US" sz="2000" i="1" dirty="0">
                <a:solidFill>
                  <a:schemeClr val="tx1"/>
                </a:solidFill>
                <a:latin typeface="Arial" panose="020B0604020202020204" pitchFamily="34" charset="0"/>
              </a:rPr>
              <a:t> (Barrier to entry) </a:t>
            </a:r>
            <a:r>
              <a:rPr lang="en-US" altLang="en-US" sz="2000" i="1" dirty="0" err="1">
                <a:solidFill>
                  <a:schemeClr val="tx1"/>
                </a:solidFill>
                <a:latin typeface="Arial" panose="020B0604020202020204" pitchFamily="34" charset="0"/>
              </a:rPr>
              <a:t>болдог</a:t>
            </a:r>
            <a:r>
              <a:rPr lang="en-US" altLang="en-US" sz="2000" i="1" dirty="0">
                <a:solidFill>
                  <a:schemeClr val="tx1"/>
                </a:solidFill>
                <a:latin typeface="Arial" panose="020B0604020202020204" pitchFamily="34" charset="0"/>
              </a:rPr>
              <a:t>.</a:t>
            </a:r>
          </a:p>
        </p:txBody>
      </p:sp>
    </p:spTree>
    <p:extLst>
      <p:ext uri="{BB962C8B-B14F-4D97-AF65-F5344CB8AC3E}">
        <p14:creationId xmlns:p14="http://schemas.microsoft.com/office/powerpoint/2010/main" val="423024300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06B7C5-9643-006E-8F6C-6FBB9873C602}"/>
            </a:ext>
          </a:extLst>
        </p:cNvPr>
        <p:cNvGrpSpPr/>
        <p:nvPr/>
      </p:nvGrpSpPr>
      <p:grpSpPr>
        <a:xfrm>
          <a:off x="0" y="0"/>
          <a:ext cx="0" cy="0"/>
          <a:chOff x="0" y="0"/>
          <a:chExt cx="0" cy="0"/>
        </a:xfrm>
      </p:grpSpPr>
      <p:sp>
        <p:nvSpPr>
          <p:cNvPr id="3" name="Text Placeholder 2">
            <a:extLst>
              <a:ext uri="{FF2B5EF4-FFF2-40B4-BE49-F238E27FC236}">
                <a16:creationId xmlns:a16="http://schemas.microsoft.com/office/drawing/2014/main" id="{BBEC9248-F00C-8F16-4646-4F99DF8E8EB1}"/>
              </a:ext>
            </a:extLst>
          </p:cNvPr>
          <p:cNvSpPr>
            <a:spLocks noGrp="1"/>
          </p:cNvSpPr>
          <p:nvPr>
            <p:ph type="body" idx="1"/>
          </p:nvPr>
        </p:nvSpPr>
        <p:spPr>
          <a:xfrm>
            <a:off x="838199" y="1089688"/>
            <a:ext cx="4872319" cy="4960054"/>
          </a:xfrm>
          <a:solidFill>
            <a:schemeClr val="accent2">
              <a:lumMod val="20000"/>
              <a:lumOff val="80000"/>
            </a:schemeClr>
          </a:solidFill>
        </p:spPr>
        <p:txBody>
          <a:bodyPr>
            <a:normAutofit/>
          </a:bodyPr>
          <a:lstStyle/>
          <a:p>
            <a:pPr>
              <a:buNone/>
            </a:pPr>
            <a:r>
              <a:rPr lang="mn-MN" sz="2000" b="1" dirty="0"/>
              <a:t>Салбарын өрсөлдөөн</a:t>
            </a:r>
          </a:p>
          <a:p>
            <a:pPr>
              <a:buFont typeface="Arial" panose="020B0604020202020204" pitchFamily="34" charset="0"/>
              <a:buChar char="•"/>
            </a:pPr>
            <a:r>
              <a:rPr lang="mn-MN" sz="2000" dirty="0"/>
              <a:t>Одоо байгаа өрсөлдөгчид хэр түрэмгий байна вэ?</a:t>
            </a:r>
          </a:p>
          <a:p>
            <a:pPr>
              <a:buFont typeface="Arial" panose="020B0604020202020204" pitchFamily="34" charset="0"/>
              <a:buChar char="•"/>
            </a:pPr>
            <a:r>
              <a:rPr lang="mn-MN" sz="2000" b="1" dirty="0"/>
              <a:t>Эрчимтэй өрсөлдөөний шинж:</a:t>
            </a:r>
            <a:endParaRPr lang="mn-MN" sz="2000" dirty="0"/>
          </a:p>
          <a:p>
            <a:pPr marL="742950" lvl="1" indent="-285750">
              <a:buFont typeface="Arial" panose="020B0604020202020204" pitchFamily="34" charset="0"/>
              <a:buChar char="•"/>
            </a:pPr>
            <a:r>
              <a:rPr lang="mn-MN" sz="2000" dirty="0">
                <a:latin typeface="+mj-lt"/>
              </a:rPr>
              <a:t>Өрсөлдөгчдийн тоо олон.</a:t>
            </a:r>
          </a:p>
          <a:p>
            <a:pPr marL="742950" lvl="1" indent="-285750">
              <a:buFont typeface="Arial" panose="020B0604020202020204" pitchFamily="34" charset="0"/>
              <a:buChar char="•"/>
            </a:pPr>
            <a:r>
              <a:rPr lang="mn-MN" sz="2000" dirty="0">
                <a:latin typeface="+mj-lt"/>
              </a:rPr>
              <a:t>Салбарын өсөлт удаашралтай.</a:t>
            </a:r>
          </a:p>
          <a:p>
            <a:pPr marL="742950" lvl="1" indent="-285750">
              <a:buFont typeface="Arial" panose="020B0604020202020204" pitchFamily="34" charset="0"/>
              <a:buChar char="•"/>
            </a:pPr>
            <a:r>
              <a:rPr lang="mn-MN" sz="2000" dirty="0">
                <a:latin typeface="+mj-lt"/>
              </a:rPr>
              <a:t>Үнийн дайн, сурталчилгааны тулаан.</a:t>
            </a:r>
          </a:p>
          <a:p>
            <a:pPr marL="742950" lvl="1" indent="-285750">
              <a:buFont typeface="Arial" panose="020B0604020202020204" pitchFamily="34" charset="0"/>
              <a:buChar char="•"/>
            </a:pPr>
            <a:r>
              <a:rPr lang="mn-MN" sz="2000" dirty="0">
                <a:latin typeface="+mj-lt"/>
              </a:rPr>
              <a:t>Зах зээлээс гарахад зардал өндөр байх (</a:t>
            </a:r>
            <a:r>
              <a:rPr lang="en-US" sz="2000" dirty="0">
                <a:latin typeface="+mj-lt"/>
              </a:rPr>
              <a:t>Exit barriers).</a:t>
            </a:r>
          </a:p>
        </p:txBody>
      </p:sp>
      <p:sp>
        <p:nvSpPr>
          <p:cNvPr id="4" name="Date Placeholder 3">
            <a:extLst>
              <a:ext uri="{FF2B5EF4-FFF2-40B4-BE49-F238E27FC236}">
                <a16:creationId xmlns:a16="http://schemas.microsoft.com/office/drawing/2014/main" id="{171D8617-B7CB-182B-BBEF-9E5FB1A8B3D5}"/>
              </a:ext>
            </a:extLst>
          </p:cNvPr>
          <p:cNvSpPr>
            <a:spLocks noGrp="1"/>
          </p:cNvSpPr>
          <p:nvPr>
            <p:ph type="dt" idx="10"/>
          </p:nvPr>
        </p:nvSpPr>
        <p:spPr/>
        <p:txBody>
          <a:bodyPr/>
          <a:lstStyle/>
          <a:p>
            <a:fld id="{3F3004B2-5DFB-4F41-AFFF-DDF55B14BF3E}" type="datetime1">
              <a:rPr lang="en-US" smtClean="0"/>
              <a:t>4/4/2026</a:t>
            </a:fld>
            <a:endParaRPr lang="en-US" dirty="0"/>
          </a:p>
        </p:txBody>
      </p:sp>
      <p:sp>
        <p:nvSpPr>
          <p:cNvPr id="5" name="Footer Placeholder 4">
            <a:extLst>
              <a:ext uri="{FF2B5EF4-FFF2-40B4-BE49-F238E27FC236}">
                <a16:creationId xmlns:a16="http://schemas.microsoft.com/office/drawing/2014/main" id="{8F2A980B-EDDA-4B91-D7B9-E64B87A84826}"/>
              </a:ext>
            </a:extLst>
          </p:cNvPr>
          <p:cNvSpPr>
            <a:spLocks noGrp="1"/>
          </p:cNvSpPr>
          <p:nvPr>
            <p:ph type="ftr" idx="11"/>
          </p:nvPr>
        </p:nvSpPr>
        <p:spPr/>
        <p:txBody>
          <a:bodyPr/>
          <a:lstStyle/>
          <a:p>
            <a:r>
              <a:rPr lang="en-US"/>
              <a:t>Business analysis and process management</a:t>
            </a:r>
            <a:endParaRPr lang="en-US" dirty="0"/>
          </a:p>
        </p:txBody>
      </p:sp>
      <p:sp>
        <p:nvSpPr>
          <p:cNvPr id="7" name="Slide Number Placeholder 6">
            <a:extLst>
              <a:ext uri="{FF2B5EF4-FFF2-40B4-BE49-F238E27FC236}">
                <a16:creationId xmlns:a16="http://schemas.microsoft.com/office/drawing/2014/main" id="{AAD72DAB-0750-3174-9E7B-652F50889535}"/>
              </a:ext>
            </a:extLst>
          </p:cNvPr>
          <p:cNvSpPr>
            <a:spLocks noGrp="1"/>
          </p:cNvSpPr>
          <p:nvPr>
            <p:ph type="sldNum" idx="12"/>
          </p:nvPr>
        </p:nvSpPr>
        <p:spPr/>
        <p:txBody>
          <a:bodyPr/>
          <a:lstStyle/>
          <a:p>
            <a:fld id="{611322DE-3F9E-4261-BC4C-C8DBA52F4786}" type="slidenum">
              <a:rPr lang="en-US" smtClean="0"/>
              <a:t>22</a:t>
            </a:fld>
            <a:endParaRPr lang="en-US"/>
          </a:p>
        </p:txBody>
      </p:sp>
      <p:sp>
        <p:nvSpPr>
          <p:cNvPr id="2" name="Title 1">
            <a:extLst>
              <a:ext uri="{FF2B5EF4-FFF2-40B4-BE49-F238E27FC236}">
                <a16:creationId xmlns:a16="http://schemas.microsoft.com/office/drawing/2014/main" id="{87A28216-6011-8F38-A2D9-F3E0C4A7C457}"/>
              </a:ext>
            </a:extLst>
          </p:cNvPr>
          <p:cNvSpPr>
            <a:spLocks noGrp="1"/>
          </p:cNvSpPr>
          <p:nvPr>
            <p:ph type="title"/>
          </p:nvPr>
        </p:nvSpPr>
        <p:spPr/>
        <p:txBody>
          <a:bodyPr/>
          <a:lstStyle/>
          <a:p>
            <a:r>
              <a:rPr lang="mn-MN" sz="2400" dirty="0"/>
              <a:t>Салбарын өрсөлдөөний шинжилгээ: Портерын 5 хүч</a:t>
            </a:r>
            <a:endParaRPr lang="en-US" sz="2400" dirty="0"/>
          </a:p>
        </p:txBody>
      </p:sp>
      <p:sp>
        <p:nvSpPr>
          <p:cNvPr id="6" name="Text Placeholder 2">
            <a:extLst>
              <a:ext uri="{FF2B5EF4-FFF2-40B4-BE49-F238E27FC236}">
                <a16:creationId xmlns:a16="http://schemas.microsoft.com/office/drawing/2014/main" id="{C4D52EFD-57EE-EAAE-3E35-8D6698D045D0}"/>
              </a:ext>
            </a:extLst>
          </p:cNvPr>
          <p:cNvSpPr txBox="1">
            <a:spLocks/>
          </p:cNvSpPr>
          <p:nvPr/>
        </p:nvSpPr>
        <p:spPr>
          <a:xfrm>
            <a:off x="5845533" y="1089687"/>
            <a:ext cx="5224007" cy="4960055"/>
          </a:xfrm>
          <a:prstGeom prst="rect">
            <a:avLst/>
          </a:prstGeom>
          <a:solidFill>
            <a:schemeClr val="accent6">
              <a:lumMod val="20000"/>
              <a:lumOff val="80000"/>
            </a:schemeClr>
          </a:solidFill>
          <a:ln>
            <a:no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L="457200" marR="0" lvl="0" indent="-342900" algn="l" rtl="0" eaLnBrk="1" hangingPunct="1">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mj-lt"/>
                <a:ea typeface="Calibri"/>
                <a:cs typeface="Calibri"/>
                <a:sym typeface="Calibri"/>
              </a:defRPr>
            </a:lvl1pPr>
            <a:lvl2pPr marL="914400" marR="0" lvl="1" indent="-342900" algn="l" rtl="0" eaLnBrk="1" hangingPunct="1">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eaLnBrk="1" hangingPunct="1">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114300" indent="0">
              <a:buNone/>
            </a:pPr>
            <a:r>
              <a:rPr lang="mn-MN" sz="2000" dirty="0"/>
              <a:t>Дэлхийн ухаалаг гар утасны зах зээл </a:t>
            </a:r>
            <a:endParaRPr lang="en-US" sz="2000" dirty="0"/>
          </a:p>
          <a:p>
            <a:r>
              <a:rPr lang="en-US" sz="2000" b="1" dirty="0"/>
              <a:t>Samsung:</a:t>
            </a:r>
            <a:r>
              <a:rPr lang="en-US" sz="2000" dirty="0"/>
              <a:t> ~20%</a:t>
            </a:r>
          </a:p>
          <a:p>
            <a:r>
              <a:rPr lang="en-US" sz="2000" b="1" dirty="0"/>
              <a:t>Apple:</a:t>
            </a:r>
            <a:r>
              <a:rPr lang="en-US" sz="2000" dirty="0"/>
              <a:t> ~17%</a:t>
            </a:r>
          </a:p>
          <a:p>
            <a:r>
              <a:rPr lang="en-US" sz="2000" b="1" dirty="0"/>
              <a:t>Xiaomi:</a:t>
            </a:r>
            <a:r>
              <a:rPr lang="en-US" sz="2000" dirty="0"/>
              <a:t> ~14%</a:t>
            </a:r>
          </a:p>
          <a:p>
            <a:r>
              <a:rPr lang="mn-MN" sz="2000" b="1" dirty="0"/>
              <a:t>Бусад:</a:t>
            </a:r>
            <a:r>
              <a:rPr lang="mn-MN" sz="2000" dirty="0"/>
              <a:t> ~49%</a:t>
            </a:r>
          </a:p>
          <a:p>
            <a:pPr marL="114300" indent="0">
              <a:buNone/>
            </a:pPr>
            <a:r>
              <a:rPr lang="mn-MN" sz="2000" b="1" dirty="0"/>
              <a:t>Тайлбар:</a:t>
            </a:r>
            <a:r>
              <a:rPr lang="mn-MN" sz="2000" dirty="0"/>
              <a:t> Зах зээлийн тэргүүлэгчид маш ойрхон хувьтай байгаа нь </a:t>
            </a:r>
            <a:r>
              <a:rPr lang="mn-MN" sz="2000" b="1" dirty="0"/>
              <a:t>"Үнийн дайн"</a:t>
            </a:r>
            <a:r>
              <a:rPr lang="mn-MN" sz="2000" dirty="0"/>
              <a:t> болон </a:t>
            </a:r>
            <a:r>
              <a:rPr lang="mn-MN" sz="2000" b="1" dirty="0"/>
              <a:t>"Маркетингийн асар их зардал"</a:t>
            </a:r>
            <a:r>
              <a:rPr lang="mn-MN" sz="2000" dirty="0"/>
              <a:t> (жилд дунджаар 10-15 тэрбум ам.доллар) гаргахад хүргэдэг. Энэ нь өрсөлдөөн "маш өндөр" байгааг илтгэнэ.</a:t>
            </a:r>
          </a:p>
        </p:txBody>
      </p:sp>
    </p:spTree>
    <p:extLst>
      <p:ext uri="{BB962C8B-B14F-4D97-AF65-F5344CB8AC3E}">
        <p14:creationId xmlns:p14="http://schemas.microsoft.com/office/powerpoint/2010/main" val="6836237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10EF31-61BB-1AE7-1373-86D2E6F35F90}"/>
            </a:ext>
          </a:extLst>
        </p:cNvPr>
        <p:cNvGrpSpPr/>
        <p:nvPr/>
      </p:nvGrpSpPr>
      <p:grpSpPr>
        <a:xfrm>
          <a:off x="0" y="0"/>
          <a:ext cx="0" cy="0"/>
          <a:chOff x="0" y="0"/>
          <a:chExt cx="0" cy="0"/>
        </a:xfrm>
      </p:grpSpPr>
      <p:sp>
        <p:nvSpPr>
          <p:cNvPr id="3" name="Text Placeholder 2">
            <a:extLst>
              <a:ext uri="{FF2B5EF4-FFF2-40B4-BE49-F238E27FC236}">
                <a16:creationId xmlns:a16="http://schemas.microsoft.com/office/drawing/2014/main" id="{5BD01C06-ED9C-CE72-F082-50C60C9F036C}"/>
              </a:ext>
            </a:extLst>
          </p:cNvPr>
          <p:cNvSpPr>
            <a:spLocks noGrp="1"/>
          </p:cNvSpPr>
          <p:nvPr>
            <p:ph type="body" idx="1"/>
          </p:nvPr>
        </p:nvSpPr>
        <p:spPr>
          <a:xfrm>
            <a:off x="838200" y="1089687"/>
            <a:ext cx="4836460" cy="4960055"/>
          </a:xfrm>
          <a:solidFill>
            <a:schemeClr val="accent2">
              <a:lumMod val="20000"/>
              <a:lumOff val="80000"/>
            </a:schemeClr>
          </a:solidFill>
        </p:spPr>
        <p:txBody>
          <a:bodyPr>
            <a:normAutofit/>
          </a:bodyPr>
          <a:lstStyle/>
          <a:p>
            <a:pPr marL="114300" indent="0">
              <a:buNone/>
            </a:pPr>
            <a:r>
              <a:rPr lang="mn-MN" sz="2000" b="1" dirty="0"/>
              <a:t>Нийлүүлэгчдийн наймаалцах хүч</a:t>
            </a:r>
            <a:endParaRPr lang="en-US" sz="2000" b="1" dirty="0">
              <a:latin typeface="+mn-lt"/>
            </a:endParaRPr>
          </a:p>
          <a:p>
            <a:r>
              <a:rPr lang="mn-MN" sz="2000" dirty="0">
                <a:latin typeface="+mn-lt"/>
              </a:rPr>
              <a:t>Түүхий эд, үйлчилгээ нийлүүлэгчид үнээ нэмэх боломжтой юу?</a:t>
            </a:r>
          </a:p>
          <a:p>
            <a:r>
              <a:rPr lang="mn-MN" sz="2000" b="1" dirty="0">
                <a:latin typeface="+mn-lt"/>
              </a:rPr>
              <a:t>Хүчтэй байх нөхцөл:</a:t>
            </a:r>
            <a:endParaRPr lang="mn-MN" sz="2000" dirty="0">
              <a:latin typeface="+mn-lt"/>
            </a:endParaRPr>
          </a:p>
          <a:p>
            <a:pPr lvl="1"/>
            <a:r>
              <a:rPr lang="mn-MN" sz="2000" dirty="0">
                <a:latin typeface="+mn-lt"/>
              </a:rPr>
              <a:t>Нийлүүлэгчид цөөхөн, төвлөрсөн байх.</a:t>
            </a:r>
          </a:p>
          <a:p>
            <a:pPr lvl="1"/>
            <a:r>
              <a:rPr lang="mn-MN" sz="2000" dirty="0">
                <a:latin typeface="+mn-lt"/>
              </a:rPr>
              <a:t>Орлуулах түүхий эд ховор байх.</a:t>
            </a:r>
          </a:p>
          <a:p>
            <a:pPr lvl="1"/>
            <a:r>
              <a:rPr lang="mn-MN" sz="2000" dirty="0">
                <a:latin typeface="+mn-lt"/>
              </a:rPr>
              <a:t>Нийлүүлэгчийг солих зардал өндөр байх.</a:t>
            </a:r>
          </a:p>
          <a:p>
            <a:pPr>
              <a:buNone/>
            </a:pPr>
            <a:endParaRPr lang="en-US" sz="2000" dirty="0">
              <a:latin typeface="+mj-lt"/>
            </a:endParaRPr>
          </a:p>
        </p:txBody>
      </p:sp>
      <p:sp>
        <p:nvSpPr>
          <p:cNvPr id="4" name="Date Placeholder 3">
            <a:extLst>
              <a:ext uri="{FF2B5EF4-FFF2-40B4-BE49-F238E27FC236}">
                <a16:creationId xmlns:a16="http://schemas.microsoft.com/office/drawing/2014/main" id="{A2BFE063-887C-A385-D3B2-2E75E458D9CB}"/>
              </a:ext>
            </a:extLst>
          </p:cNvPr>
          <p:cNvSpPr>
            <a:spLocks noGrp="1"/>
          </p:cNvSpPr>
          <p:nvPr>
            <p:ph type="dt" idx="10"/>
          </p:nvPr>
        </p:nvSpPr>
        <p:spPr/>
        <p:txBody>
          <a:bodyPr/>
          <a:lstStyle/>
          <a:p>
            <a:fld id="{1BD7F09B-591C-43E1-B047-995CC3908D7C}" type="datetime1">
              <a:rPr lang="en-US" smtClean="0"/>
              <a:t>4/4/2026</a:t>
            </a:fld>
            <a:endParaRPr lang="en-US" dirty="0"/>
          </a:p>
        </p:txBody>
      </p:sp>
      <p:sp>
        <p:nvSpPr>
          <p:cNvPr id="5" name="Footer Placeholder 4">
            <a:extLst>
              <a:ext uri="{FF2B5EF4-FFF2-40B4-BE49-F238E27FC236}">
                <a16:creationId xmlns:a16="http://schemas.microsoft.com/office/drawing/2014/main" id="{D86FB11E-D186-ED13-4E3F-672420E2E31C}"/>
              </a:ext>
            </a:extLst>
          </p:cNvPr>
          <p:cNvSpPr>
            <a:spLocks noGrp="1"/>
          </p:cNvSpPr>
          <p:nvPr>
            <p:ph type="ftr" idx="11"/>
          </p:nvPr>
        </p:nvSpPr>
        <p:spPr/>
        <p:txBody>
          <a:bodyPr/>
          <a:lstStyle/>
          <a:p>
            <a:r>
              <a:rPr lang="en-US"/>
              <a:t>Business analysis and process management</a:t>
            </a:r>
            <a:endParaRPr lang="en-US" dirty="0"/>
          </a:p>
        </p:txBody>
      </p:sp>
      <p:sp>
        <p:nvSpPr>
          <p:cNvPr id="7" name="Slide Number Placeholder 6">
            <a:extLst>
              <a:ext uri="{FF2B5EF4-FFF2-40B4-BE49-F238E27FC236}">
                <a16:creationId xmlns:a16="http://schemas.microsoft.com/office/drawing/2014/main" id="{D0E104B1-D37F-985B-CDE4-520E3B87EF63}"/>
              </a:ext>
            </a:extLst>
          </p:cNvPr>
          <p:cNvSpPr>
            <a:spLocks noGrp="1"/>
          </p:cNvSpPr>
          <p:nvPr>
            <p:ph type="sldNum" idx="12"/>
          </p:nvPr>
        </p:nvSpPr>
        <p:spPr/>
        <p:txBody>
          <a:bodyPr/>
          <a:lstStyle/>
          <a:p>
            <a:fld id="{611322DE-3F9E-4261-BC4C-C8DBA52F4786}" type="slidenum">
              <a:rPr lang="en-US" smtClean="0"/>
              <a:t>23</a:t>
            </a:fld>
            <a:endParaRPr lang="en-US"/>
          </a:p>
        </p:txBody>
      </p:sp>
      <p:sp>
        <p:nvSpPr>
          <p:cNvPr id="2" name="Title 1">
            <a:extLst>
              <a:ext uri="{FF2B5EF4-FFF2-40B4-BE49-F238E27FC236}">
                <a16:creationId xmlns:a16="http://schemas.microsoft.com/office/drawing/2014/main" id="{87535943-B544-2F54-261E-234735CCCE79}"/>
              </a:ext>
            </a:extLst>
          </p:cNvPr>
          <p:cNvSpPr>
            <a:spLocks noGrp="1"/>
          </p:cNvSpPr>
          <p:nvPr>
            <p:ph type="title"/>
          </p:nvPr>
        </p:nvSpPr>
        <p:spPr/>
        <p:txBody>
          <a:bodyPr/>
          <a:lstStyle/>
          <a:p>
            <a:r>
              <a:rPr lang="mn-MN" sz="2400" dirty="0"/>
              <a:t>Салбарын өрсөлдөөний шинжилгээ: Портерын 5 хүч</a:t>
            </a:r>
            <a:endParaRPr lang="en-US" sz="2400" dirty="0"/>
          </a:p>
        </p:txBody>
      </p:sp>
      <p:sp>
        <p:nvSpPr>
          <p:cNvPr id="6" name="Text Placeholder 2">
            <a:extLst>
              <a:ext uri="{FF2B5EF4-FFF2-40B4-BE49-F238E27FC236}">
                <a16:creationId xmlns:a16="http://schemas.microsoft.com/office/drawing/2014/main" id="{1A354236-3E60-F1B7-44BE-55CA61A7E2C8}"/>
              </a:ext>
            </a:extLst>
          </p:cNvPr>
          <p:cNvSpPr txBox="1">
            <a:spLocks/>
          </p:cNvSpPr>
          <p:nvPr/>
        </p:nvSpPr>
        <p:spPr>
          <a:xfrm>
            <a:off x="5845533" y="1089687"/>
            <a:ext cx="5224007" cy="4960055"/>
          </a:xfrm>
          <a:prstGeom prst="rect">
            <a:avLst/>
          </a:prstGeom>
          <a:solidFill>
            <a:schemeClr val="accent6">
              <a:lumMod val="20000"/>
              <a:lumOff val="80000"/>
            </a:schemeClr>
          </a:solidFill>
          <a:ln>
            <a:no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L="457200" marR="0" lvl="0" indent="-342900" algn="l" rtl="0" eaLnBrk="1" hangingPunct="1">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mj-lt"/>
                <a:ea typeface="Calibri"/>
                <a:cs typeface="Calibri"/>
                <a:sym typeface="Calibri"/>
              </a:defRPr>
            </a:lvl1pPr>
            <a:lvl2pPr marL="914400" marR="0" lvl="1" indent="-342900" algn="l" rtl="0" eaLnBrk="1" hangingPunct="1">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eaLnBrk="1" hangingPunct="1">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114300" indent="0">
              <a:buNone/>
            </a:pPr>
            <a:r>
              <a:rPr lang="mn-MN" sz="2000" i="1" dirty="0"/>
              <a:t>Хагас дамжуулагч (Чип)-ийн үйлдвэрлэл.</a:t>
            </a:r>
          </a:p>
          <a:p>
            <a:r>
              <a:rPr lang="mn-MN" sz="2000" i="1" dirty="0"/>
              <a:t>Дэлхийн хамгийн дэвшилтэт чипний </a:t>
            </a:r>
            <a:r>
              <a:rPr lang="mn-MN" sz="2000" b="1" i="1" dirty="0"/>
              <a:t>90%</a:t>
            </a:r>
            <a:r>
              <a:rPr lang="mn-MN" sz="2000" i="1" dirty="0"/>
              <a:t>-ийг зөвхөн нэг компани (</a:t>
            </a:r>
            <a:r>
              <a:rPr lang="en-US" sz="2000" b="1" i="1" dirty="0"/>
              <a:t>TSMC</a:t>
            </a:r>
            <a:r>
              <a:rPr lang="en-US" sz="2000" i="1" dirty="0"/>
              <a:t>, </a:t>
            </a:r>
            <a:r>
              <a:rPr lang="mn-MN" sz="2000" i="1" dirty="0"/>
              <a:t>Тайвань) үйлдвэрлэдэг.</a:t>
            </a:r>
          </a:p>
          <a:p>
            <a:r>
              <a:rPr lang="mn-MN" sz="2000" b="1" i="1" dirty="0"/>
              <a:t>Тайлбар:</a:t>
            </a:r>
            <a:r>
              <a:rPr lang="mn-MN" sz="2000" i="1" dirty="0"/>
              <a:t> Хэрэв </a:t>
            </a:r>
            <a:r>
              <a:rPr lang="en-US" sz="2000" i="1" dirty="0"/>
              <a:t>TSMC </a:t>
            </a:r>
            <a:r>
              <a:rPr lang="mn-MN" sz="2000" i="1" dirty="0"/>
              <a:t>үнээ нэмбэл </a:t>
            </a:r>
            <a:r>
              <a:rPr lang="en-US" sz="2000" i="1" dirty="0"/>
              <a:t>Apple, Nvidia, Tesla-</a:t>
            </a:r>
            <a:r>
              <a:rPr lang="mn-MN" sz="2000" i="1" dirty="0"/>
              <a:t>д сонголт байхгүй. Энэ бол </a:t>
            </a:r>
            <a:r>
              <a:rPr lang="mn-MN" sz="2000" b="1" i="1" dirty="0"/>
              <a:t>"Нийлүүлэгчийн үнэмлэхүй хүч"</a:t>
            </a:r>
            <a:r>
              <a:rPr lang="mn-MN" sz="2000" i="1" dirty="0"/>
              <a:t> юм.</a:t>
            </a:r>
          </a:p>
        </p:txBody>
      </p:sp>
    </p:spTree>
    <p:extLst>
      <p:ext uri="{BB962C8B-B14F-4D97-AF65-F5344CB8AC3E}">
        <p14:creationId xmlns:p14="http://schemas.microsoft.com/office/powerpoint/2010/main" val="174431220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027685-E828-A4C7-3F9B-AFD43D30FFFE}"/>
            </a:ext>
          </a:extLst>
        </p:cNvPr>
        <p:cNvGrpSpPr/>
        <p:nvPr/>
      </p:nvGrpSpPr>
      <p:grpSpPr>
        <a:xfrm>
          <a:off x="0" y="0"/>
          <a:ext cx="0" cy="0"/>
          <a:chOff x="0" y="0"/>
          <a:chExt cx="0" cy="0"/>
        </a:xfrm>
      </p:grpSpPr>
      <p:sp>
        <p:nvSpPr>
          <p:cNvPr id="3" name="Text Placeholder 2">
            <a:extLst>
              <a:ext uri="{FF2B5EF4-FFF2-40B4-BE49-F238E27FC236}">
                <a16:creationId xmlns:a16="http://schemas.microsoft.com/office/drawing/2014/main" id="{43ADBDDF-658C-9F6D-878C-A76F6683F527}"/>
              </a:ext>
            </a:extLst>
          </p:cNvPr>
          <p:cNvSpPr>
            <a:spLocks noGrp="1"/>
          </p:cNvSpPr>
          <p:nvPr>
            <p:ph type="body" idx="1"/>
          </p:nvPr>
        </p:nvSpPr>
        <p:spPr>
          <a:xfrm>
            <a:off x="838199" y="1089687"/>
            <a:ext cx="4854389" cy="4960055"/>
          </a:xfrm>
          <a:solidFill>
            <a:schemeClr val="accent2">
              <a:lumMod val="20000"/>
              <a:lumOff val="80000"/>
            </a:schemeClr>
          </a:solidFill>
        </p:spPr>
        <p:txBody>
          <a:bodyPr>
            <a:normAutofit/>
          </a:bodyPr>
          <a:lstStyle/>
          <a:p>
            <a:pPr marL="114300" indent="0">
              <a:buNone/>
            </a:pPr>
            <a:r>
              <a:rPr lang="mn-MN" sz="2000" b="1" dirty="0">
                <a:latin typeface="+mn-lt"/>
              </a:rPr>
              <a:t>Худалдан авагчдын наймаалцах хүч</a:t>
            </a:r>
          </a:p>
          <a:p>
            <a:r>
              <a:rPr lang="mn-MN" sz="2000" dirty="0">
                <a:latin typeface="+mn-lt"/>
              </a:rPr>
              <a:t>Хэрэглэгчид үнийг бууруулах эсвэл чанарыг нэмэгдүүлэхийг шаардаж чадах уу?</a:t>
            </a:r>
          </a:p>
          <a:p>
            <a:r>
              <a:rPr lang="mn-MN" sz="2000" b="1" dirty="0">
                <a:latin typeface="+mn-lt"/>
              </a:rPr>
              <a:t>Хүчтэй байх нөхцөл:</a:t>
            </a:r>
            <a:endParaRPr lang="mn-MN" sz="2000" dirty="0">
              <a:latin typeface="+mn-lt"/>
            </a:endParaRPr>
          </a:p>
          <a:p>
            <a:pPr lvl="1"/>
            <a:r>
              <a:rPr lang="mn-MN" sz="2000" dirty="0">
                <a:latin typeface="+mn-lt"/>
              </a:rPr>
              <a:t>Цөөн тооны том худалдан авагчтай байх.</a:t>
            </a:r>
          </a:p>
          <a:p>
            <a:pPr lvl="1"/>
            <a:r>
              <a:rPr lang="mn-MN" sz="2000" dirty="0">
                <a:latin typeface="+mn-lt"/>
              </a:rPr>
              <a:t>Зах зээлд ижил төрлийн бүтээгдэхүүн их байх.</a:t>
            </a:r>
          </a:p>
          <a:p>
            <a:pPr lvl="1"/>
            <a:r>
              <a:rPr lang="mn-MN" sz="2000" dirty="0">
                <a:latin typeface="+mn-lt"/>
              </a:rPr>
              <a:t>Хэрэглэгч өөр брэнд рүү шилжих зардал бага байх.</a:t>
            </a:r>
          </a:p>
        </p:txBody>
      </p:sp>
      <p:sp>
        <p:nvSpPr>
          <p:cNvPr id="4" name="Date Placeholder 3">
            <a:extLst>
              <a:ext uri="{FF2B5EF4-FFF2-40B4-BE49-F238E27FC236}">
                <a16:creationId xmlns:a16="http://schemas.microsoft.com/office/drawing/2014/main" id="{CC8C9FF2-350F-FEEA-053B-D756F8CFECBB}"/>
              </a:ext>
            </a:extLst>
          </p:cNvPr>
          <p:cNvSpPr>
            <a:spLocks noGrp="1"/>
          </p:cNvSpPr>
          <p:nvPr>
            <p:ph type="dt" idx="10"/>
          </p:nvPr>
        </p:nvSpPr>
        <p:spPr/>
        <p:txBody>
          <a:bodyPr/>
          <a:lstStyle/>
          <a:p>
            <a:fld id="{E2D4DC4D-6496-4BFE-A900-C33C076445AA}" type="datetime1">
              <a:rPr lang="en-US" smtClean="0"/>
              <a:t>4/4/2026</a:t>
            </a:fld>
            <a:endParaRPr lang="en-US" dirty="0"/>
          </a:p>
        </p:txBody>
      </p:sp>
      <p:sp>
        <p:nvSpPr>
          <p:cNvPr id="5" name="Footer Placeholder 4">
            <a:extLst>
              <a:ext uri="{FF2B5EF4-FFF2-40B4-BE49-F238E27FC236}">
                <a16:creationId xmlns:a16="http://schemas.microsoft.com/office/drawing/2014/main" id="{536E6E64-4615-B22B-6F3D-B67D136D5DE2}"/>
              </a:ext>
            </a:extLst>
          </p:cNvPr>
          <p:cNvSpPr>
            <a:spLocks noGrp="1"/>
          </p:cNvSpPr>
          <p:nvPr>
            <p:ph type="ftr" idx="11"/>
          </p:nvPr>
        </p:nvSpPr>
        <p:spPr/>
        <p:txBody>
          <a:bodyPr/>
          <a:lstStyle/>
          <a:p>
            <a:r>
              <a:rPr lang="en-US"/>
              <a:t>Business analysis and process management</a:t>
            </a:r>
            <a:endParaRPr lang="en-US" dirty="0"/>
          </a:p>
        </p:txBody>
      </p:sp>
      <p:sp>
        <p:nvSpPr>
          <p:cNvPr id="7" name="Slide Number Placeholder 6">
            <a:extLst>
              <a:ext uri="{FF2B5EF4-FFF2-40B4-BE49-F238E27FC236}">
                <a16:creationId xmlns:a16="http://schemas.microsoft.com/office/drawing/2014/main" id="{289F47DC-8C12-8E8E-E256-10CAF1DCD771}"/>
              </a:ext>
            </a:extLst>
          </p:cNvPr>
          <p:cNvSpPr>
            <a:spLocks noGrp="1"/>
          </p:cNvSpPr>
          <p:nvPr>
            <p:ph type="sldNum" idx="12"/>
          </p:nvPr>
        </p:nvSpPr>
        <p:spPr/>
        <p:txBody>
          <a:bodyPr/>
          <a:lstStyle/>
          <a:p>
            <a:fld id="{611322DE-3F9E-4261-BC4C-C8DBA52F4786}" type="slidenum">
              <a:rPr lang="en-US" smtClean="0"/>
              <a:t>24</a:t>
            </a:fld>
            <a:endParaRPr lang="en-US"/>
          </a:p>
        </p:txBody>
      </p:sp>
      <p:sp>
        <p:nvSpPr>
          <p:cNvPr id="2" name="Title 1">
            <a:extLst>
              <a:ext uri="{FF2B5EF4-FFF2-40B4-BE49-F238E27FC236}">
                <a16:creationId xmlns:a16="http://schemas.microsoft.com/office/drawing/2014/main" id="{76917BCE-832A-7E1D-6446-B36E6846BBD3}"/>
              </a:ext>
            </a:extLst>
          </p:cNvPr>
          <p:cNvSpPr>
            <a:spLocks noGrp="1"/>
          </p:cNvSpPr>
          <p:nvPr>
            <p:ph type="title"/>
          </p:nvPr>
        </p:nvSpPr>
        <p:spPr/>
        <p:txBody>
          <a:bodyPr/>
          <a:lstStyle/>
          <a:p>
            <a:r>
              <a:rPr lang="mn-MN" sz="2400" dirty="0"/>
              <a:t>Салбарын өрсөлдөөний шинжилгээ: Портерын 5 хүч</a:t>
            </a:r>
            <a:endParaRPr lang="en-US" sz="2400" dirty="0"/>
          </a:p>
        </p:txBody>
      </p:sp>
      <p:sp>
        <p:nvSpPr>
          <p:cNvPr id="6" name="Text Placeholder 2">
            <a:extLst>
              <a:ext uri="{FF2B5EF4-FFF2-40B4-BE49-F238E27FC236}">
                <a16:creationId xmlns:a16="http://schemas.microsoft.com/office/drawing/2014/main" id="{D84D403D-4115-FCB2-BE74-4C4FA4EB10DA}"/>
              </a:ext>
            </a:extLst>
          </p:cNvPr>
          <p:cNvSpPr txBox="1">
            <a:spLocks/>
          </p:cNvSpPr>
          <p:nvPr/>
        </p:nvSpPr>
        <p:spPr>
          <a:xfrm>
            <a:off x="5845533" y="1089687"/>
            <a:ext cx="5224007" cy="4960055"/>
          </a:xfrm>
          <a:prstGeom prst="rect">
            <a:avLst/>
          </a:prstGeom>
          <a:solidFill>
            <a:schemeClr val="accent6">
              <a:lumMod val="20000"/>
              <a:lumOff val="80000"/>
            </a:schemeClr>
          </a:solidFill>
          <a:ln>
            <a:no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L="457200" marR="0" lvl="0" indent="-342900" algn="l" rtl="0" eaLnBrk="1" hangingPunct="1">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mj-lt"/>
                <a:ea typeface="Calibri"/>
                <a:cs typeface="Calibri"/>
                <a:sym typeface="Calibri"/>
              </a:defRPr>
            </a:lvl1pPr>
            <a:lvl2pPr marL="914400" marR="0" lvl="1" indent="-342900" algn="l" rtl="0" eaLnBrk="1" hangingPunct="1">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eaLnBrk="1" hangingPunct="1">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114300" indent="0">
              <a:buNone/>
            </a:pPr>
            <a:r>
              <a:rPr lang="en-US" sz="2000" i="1" dirty="0"/>
              <a:t>E-commerce </a:t>
            </a:r>
            <a:r>
              <a:rPr lang="mn-MN" sz="2000" i="1" dirty="0"/>
              <a:t>ба үнэ харьцуулалт.</a:t>
            </a:r>
          </a:p>
          <a:p>
            <a:r>
              <a:rPr lang="mn-MN" sz="2000" i="1" dirty="0"/>
              <a:t>Онлайн худалдан авагчдын </a:t>
            </a:r>
            <a:r>
              <a:rPr lang="mn-MN" sz="2000" b="1" i="1" dirty="0"/>
              <a:t>81%</a:t>
            </a:r>
            <a:r>
              <a:rPr lang="mn-MN" sz="2000" i="1" dirty="0"/>
              <a:t> нь ямар нэгэн зүйл авахаасаа өмнө интернэтээр үнэ харьцуулж судалдаг.</a:t>
            </a:r>
          </a:p>
          <a:p>
            <a:r>
              <a:rPr lang="mn-MN" sz="2000" b="1" i="1" dirty="0"/>
              <a:t>Тайлбар:</a:t>
            </a:r>
            <a:r>
              <a:rPr lang="mn-MN" sz="2000" i="1" dirty="0"/>
              <a:t> Мэдээлэл ил тод болсноор худалдан авагчийн хүч </a:t>
            </a:r>
            <a:r>
              <a:rPr lang="mn-MN" sz="2000" b="1" i="1" dirty="0"/>
              <a:t>"Өндөр"</a:t>
            </a:r>
            <a:r>
              <a:rPr lang="mn-MN" sz="2000" i="1" dirty="0"/>
              <a:t> болсон. Хэрэглэгч ганцхан товч дараад л өөр хямд дэлгүүр рүү шилжих боломжтой (</a:t>
            </a:r>
            <a:r>
              <a:rPr lang="en-US" sz="2000" i="1" dirty="0"/>
              <a:t>Switching cost </a:t>
            </a:r>
            <a:r>
              <a:rPr lang="mn-MN" sz="2000" i="1" dirty="0"/>
              <a:t>бага).</a:t>
            </a:r>
          </a:p>
        </p:txBody>
      </p:sp>
    </p:spTree>
    <p:extLst>
      <p:ext uri="{BB962C8B-B14F-4D97-AF65-F5344CB8AC3E}">
        <p14:creationId xmlns:p14="http://schemas.microsoft.com/office/powerpoint/2010/main" val="365544775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82B9A7-C23F-F255-DDA2-561C6B078FEE}"/>
            </a:ext>
          </a:extLst>
        </p:cNvPr>
        <p:cNvGrpSpPr/>
        <p:nvPr/>
      </p:nvGrpSpPr>
      <p:grpSpPr>
        <a:xfrm>
          <a:off x="0" y="0"/>
          <a:ext cx="0" cy="0"/>
          <a:chOff x="0" y="0"/>
          <a:chExt cx="0" cy="0"/>
        </a:xfrm>
      </p:grpSpPr>
      <p:sp>
        <p:nvSpPr>
          <p:cNvPr id="3" name="Text Placeholder 2">
            <a:extLst>
              <a:ext uri="{FF2B5EF4-FFF2-40B4-BE49-F238E27FC236}">
                <a16:creationId xmlns:a16="http://schemas.microsoft.com/office/drawing/2014/main" id="{AA0F8EAD-2F81-91C6-8DA4-BDE0C09CBC6A}"/>
              </a:ext>
            </a:extLst>
          </p:cNvPr>
          <p:cNvSpPr>
            <a:spLocks noGrp="1"/>
          </p:cNvSpPr>
          <p:nvPr>
            <p:ph type="body" idx="1"/>
          </p:nvPr>
        </p:nvSpPr>
        <p:spPr>
          <a:xfrm>
            <a:off x="838200" y="1089686"/>
            <a:ext cx="4863354" cy="4960055"/>
          </a:xfrm>
          <a:solidFill>
            <a:schemeClr val="accent2">
              <a:lumMod val="20000"/>
              <a:lumOff val="80000"/>
            </a:schemeClr>
          </a:solidFill>
        </p:spPr>
        <p:txBody>
          <a:bodyPr>
            <a:normAutofit/>
          </a:bodyPr>
          <a:lstStyle/>
          <a:p>
            <a:pPr marL="114300" indent="0">
              <a:buNone/>
            </a:pPr>
            <a:r>
              <a:rPr lang="mn-MN" sz="2000" b="1" dirty="0">
                <a:latin typeface="+mn-lt"/>
              </a:rPr>
              <a:t>Орлуулах бүтээгдэхүүний аюул</a:t>
            </a:r>
            <a:endParaRPr lang="en-US" sz="2000" b="1" dirty="0">
              <a:latin typeface="+mn-lt"/>
            </a:endParaRPr>
          </a:p>
          <a:p>
            <a:r>
              <a:rPr lang="mn-MN" sz="2000" dirty="0">
                <a:latin typeface="+mn-lt"/>
              </a:rPr>
              <a:t>Хэрэглэгчид танай бүтээгдэхүүнээс татгалзаж, өөр төрлийн шийдэл сонгох боломжтой юу?</a:t>
            </a:r>
          </a:p>
          <a:p>
            <a:r>
              <a:rPr lang="mn-MN" sz="2000" b="1" dirty="0">
                <a:latin typeface="+mn-lt"/>
              </a:rPr>
              <a:t>Анхаарах зүйл:</a:t>
            </a:r>
            <a:endParaRPr lang="mn-MN" sz="2000" dirty="0">
              <a:latin typeface="+mn-lt"/>
            </a:endParaRPr>
          </a:p>
          <a:p>
            <a:pPr lvl="1"/>
            <a:r>
              <a:rPr lang="mn-MN" sz="2000" dirty="0">
                <a:latin typeface="+mn-lt"/>
              </a:rPr>
              <a:t>Технологийн дэвшил (Жишээ нь: И-мэйл нь уламжлалт шууданг орлосон).</a:t>
            </a:r>
          </a:p>
          <a:p>
            <a:pPr lvl="1"/>
            <a:r>
              <a:rPr lang="mn-MN" sz="2000" dirty="0">
                <a:latin typeface="+mn-lt"/>
              </a:rPr>
              <a:t>Үнэ болон чанарын харьцаа.</a:t>
            </a:r>
          </a:p>
          <a:p>
            <a:pPr lvl="1"/>
            <a:r>
              <a:rPr lang="mn-MN" sz="2000" dirty="0">
                <a:latin typeface="+mn-lt"/>
              </a:rPr>
              <a:t>Хэрэглэгчийн зуршил өөрчлөгдөх.</a:t>
            </a:r>
          </a:p>
        </p:txBody>
      </p:sp>
      <p:sp>
        <p:nvSpPr>
          <p:cNvPr id="4" name="Date Placeholder 3">
            <a:extLst>
              <a:ext uri="{FF2B5EF4-FFF2-40B4-BE49-F238E27FC236}">
                <a16:creationId xmlns:a16="http://schemas.microsoft.com/office/drawing/2014/main" id="{3CEACB42-29D2-B93D-BBB9-454DD2513987}"/>
              </a:ext>
            </a:extLst>
          </p:cNvPr>
          <p:cNvSpPr>
            <a:spLocks noGrp="1"/>
          </p:cNvSpPr>
          <p:nvPr>
            <p:ph type="dt" idx="10"/>
          </p:nvPr>
        </p:nvSpPr>
        <p:spPr/>
        <p:txBody>
          <a:bodyPr/>
          <a:lstStyle/>
          <a:p>
            <a:fld id="{03C13363-F783-4087-BFC1-D4FA58C6D960}" type="datetime1">
              <a:rPr lang="en-US" smtClean="0"/>
              <a:t>4/4/2026</a:t>
            </a:fld>
            <a:endParaRPr lang="en-US" dirty="0"/>
          </a:p>
        </p:txBody>
      </p:sp>
      <p:sp>
        <p:nvSpPr>
          <p:cNvPr id="5" name="Footer Placeholder 4">
            <a:extLst>
              <a:ext uri="{FF2B5EF4-FFF2-40B4-BE49-F238E27FC236}">
                <a16:creationId xmlns:a16="http://schemas.microsoft.com/office/drawing/2014/main" id="{D2CE1EB7-BA0D-FBAA-C3EA-B4D870305CC8}"/>
              </a:ext>
            </a:extLst>
          </p:cNvPr>
          <p:cNvSpPr>
            <a:spLocks noGrp="1"/>
          </p:cNvSpPr>
          <p:nvPr>
            <p:ph type="ftr" idx="11"/>
          </p:nvPr>
        </p:nvSpPr>
        <p:spPr/>
        <p:txBody>
          <a:bodyPr/>
          <a:lstStyle/>
          <a:p>
            <a:r>
              <a:rPr lang="en-US"/>
              <a:t>Business analysis and process management</a:t>
            </a:r>
            <a:endParaRPr lang="en-US" dirty="0"/>
          </a:p>
        </p:txBody>
      </p:sp>
      <p:sp>
        <p:nvSpPr>
          <p:cNvPr id="7" name="Slide Number Placeholder 6">
            <a:extLst>
              <a:ext uri="{FF2B5EF4-FFF2-40B4-BE49-F238E27FC236}">
                <a16:creationId xmlns:a16="http://schemas.microsoft.com/office/drawing/2014/main" id="{87F9427D-B41E-AE31-054D-59370740DD9A}"/>
              </a:ext>
            </a:extLst>
          </p:cNvPr>
          <p:cNvSpPr>
            <a:spLocks noGrp="1"/>
          </p:cNvSpPr>
          <p:nvPr>
            <p:ph type="sldNum" idx="12"/>
          </p:nvPr>
        </p:nvSpPr>
        <p:spPr/>
        <p:txBody>
          <a:bodyPr/>
          <a:lstStyle/>
          <a:p>
            <a:fld id="{611322DE-3F9E-4261-BC4C-C8DBA52F4786}" type="slidenum">
              <a:rPr lang="en-US" smtClean="0"/>
              <a:t>25</a:t>
            </a:fld>
            <a:endParaRPr lang="en-US"/>
          </a:p>
        </p:txBody>
      </p:sp>
      <p:sp>
        <p:nvSpPr>
          <p:cNvPr id="2" name="Title 1">
            <a:extLst>
              <a:ext uri="{FF2B5EF4-FFF2-40B4-BE49-F238E27FC236}">
                <a16:creationId xmlns:a16="http://schemas.microsoft.com/office/drawing/2014/main" id="{676D6C78-CA1D-1A7E-B932-B94AAD7EA543}"/>
              </a:ext>
            </a:extLst>
          </p:cNvPr>
          <p:cNvSpPr>
            <a:spLocks noGrp="1"/>
          </p:cNvSpPr>
          <p:nvPr>
            <p:ph type="title"/>
          </p:nvPr>
        </p:nvSpPr>
        <p:spPr/>
        <p:txBody>
          <a:bodyPr/>
          <a:lstStyle/>
          <a:p>
            <a:r>
              <a:rPr lang="mn-MN" sz="2400" dirty="0"/>
              <a:t>Салбарын өрсөлдөөний шинжилгээ: Портерын 5 хүч</a:t>
            </a:r>
            <a:endParaRPr lang="en-US" sz="2400" dirty="0"/>
          </a:p>
        </p:txBody>
      </p:sp>
      <p:sp>
        <p:nvSpPr>
          <p:cNvPr id="6" name="Text Placeholder 2">
            <a:extLst>
              <a:ext uri="{FF2B5EF4-FFF2-40B4-BE49-F238E27FC236}">
                <a16:creationId xmlns:a16="http://schemas.microsoft.com/office/drawing/2014/main" id="{22CC0D6F-D930-77F3-ABE1-237CC5FA6A32}"/>
              </a:ext>
            </a:extLst>
          </p:cNvPr>
          <p:cNvSpPr txBox="1">
            <a:spLocks/>
          </p:cNvSpPr>
          <p:nvPr/>
        </p:nvSpPr>
        <p:spPr>
          <a:xfrm>
            <a:off x="5845533" y="1089687"/>
            <a:ext cx="5224007" cy="4960055"/>
          </a:xfrm>
          <a:prstGeom prst="rect">
            <a:avLst/>
          </a:prstGeom>
          <a:solidFill>
            <a:schemeClr val="accent6">
              <a:lumMod val="20000"/>
              <a:lumOff val="80000"/>
            </a:schemeClr>
          </a:solidFill>
          <a:ln>
            <a:no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L="457200" marR="0" lvl="0" indent="-342900" algn="l" rtl="0" eaLnBrk="1" hangingPunct="1">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mj-lt"/>
                <a:ea typeface="Calibri"/>
                <a:cs typeface="Calibri"/>
                <a:sym typeface="Calibri"/>
              </a:defRPr>
            </a:lvl1pPr>
            <a:lvl2pPr marL="914400" marR="0" lvl="1" indent="-342900" algn="l" rtl="0" eaLnBrk="1" hangingPunct="1">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eaLnBrk="1" hangingPunct="1">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114300" indent="0">
              <a:buNone/>
            </a:pPr>
            <a:r>
              <a:rPr lang="en-US" sz="2000" i="1" dirty="0"/>
              <a:t>Streaming vs Cable TV (</a:t>
            </a:r>
            <a:r>
              <a:rPr lang="mn-MN" sz="2000" i="1" dirty="0"/>
              <a:t>Дэлхийн хандлага).</a:t>
            </a:r>
          </a:p>
          <a:p>
            <a:r>
              <a:rPr lang="mn-MN" sz="2000" i="1" dirty="0"/>
              <a:t>2023 онд АНУ-д </a:t>
            </a:r>
            <a:r>
              <a:rPr lang="en-US" sz="2000" i="1" dirty="0"/>
              <a:t>Streaming (Netflix, YouTube) </a:t>
            </a:r>
            <a:r>
              <a:rPr lang="mn-MN" sz="2000" i="1" dirty="0"/>
              <a:t>үзэлт анх удаа Кабелийн ТВ-ийг давсан (</a:t>
            </a:r>
            <a:r>
              <a:rPr lang="mn-MN" sz="2000" b="1" i="1" dirty="0"/>
              <a:t>38.7% </a:t>
            </a:r>
            <a:r>
              <a:rPr lang="en-US" sz="2000" b="1" i="1" dirty="0"/>
              <a:t>vs 29.6%</a:t>
            </a:r>
            <a:r>
              <a:rPr lang="en-US" sz="2000" i="1" dirty="0"/>
              <a:t>).</a:t>
            </a:r>
          </a:p>
          <a:p>
            <a:r>
              <a:rPr lang="mn-MN" sz="2000" b="1" i="1" dirty="0"/>
              <a:t>Тайлбар:</a:t>
            </a:r>
            <a:r>
              <a:rPr lang="mn-MN" sz="2000" i="1" dirty="0"/>
              <a:t> </a:t>
            </a:r>
            <a:r>
              <a:rPr lang="en-US" sz="2000" i="1" dirty="0"/>
              <a:t>Netflix-</a:t>
            </a:r>
            <a:r>
              <a:rPr lang="mn-MN" sz="2000" i="1" dirty="0"/>
              <a:t>ийн өрсөлдөгч нь зөвхөн </a:t>
            </a:r>
            <a:r>
              <a:rPr lang="en-US" sz="2000" i="1" dirty="0"/>
              <a:t>HBO </a:t>
            </a:r>
            <a:r>
              <a:rPr lang="mn-MN" sz="2000" i="1" dirty="0"/>
              <a:t>биш, харин хүмүүсийн цагийг булааж буй </a:t>
            </a:r>
            <a:r>
              <a:rPr lang="en-US" sz="2000" b="1" i="1" dirty="0"/>
              <a:t>TikTok</a:t>
            </a:r>
            <a:r>
              <a:rPr lang="en-US" sz="2000" i="1" dirty="0"/>
              <a:t> </a:t>
            </a:r>
            <a:r>
              <a:rPr lang="mn-MN" sz="2000" i="1" dirty="0"/>
              <a:t>эсвэл </a:t>
            </a:r>
            <a:r>
              <a:rPr lang="en-US" sz="2000" b="1" i="1" dirty="0"/>
              <a:t>Video Games</a:t>
            </a:r>
            <a:r>
              <a:rPr lang="en-US" sz="2000" i="1" dirty="0"/>
              <a:t> </a:t>
            </a:r>
            <a:r>
              <a:rPr lang="mn-MN" sz="2000" i="1" dirty="0"/>
              <a:t>юм. Энэ нь салбар хоорондын "Орлуулагч"-ийн аюул өндөр байгааг харуулна.</a:t>
            </a:r>
          </a:p>
        </p:txBody>
      </p:sp>
    </p:spTree>
    <p:extLst>
      <p:ext uri="{BB962C8B-B14F-4D97-AF65-F5344CB8AC3E}">
        <p14:creationId xmlns:p14="http://schemas.microsoft.com/office/powerpoint/2010/main" val="75441310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a:extLst>
              <a:ext uri="{FF2B5EF4-FFF2-40B4-BE49-F238E27FC236}">
                <a16:creationId xmlns:a16="http://schemas.microsoft.com/office/drawing/2014/main" id="{0B497385-4BA2-71D7-FE2C-BEDD26B6DF23}"/>
              </a:ext>
            </a:extLst>
          </p:cNvPr>
          <p:cNvSpPr>
            <a:spLocks noGrp="1"/>
          </p:cNvSpPr>
          <p:nvPr>
            <p:ph type="title"/>
          </p:nvPr>
        </p:nvSpPr>
        <p:spPr>
          <a:xfrm>
            <a:off x="475130" y="143670"/>
            <a:ext cx="10192872" cy="668338"/>
          </a:xfrm>
        </p:spPr>
        <p:txBody>
          <a:bodyPr/>
          <a:lstStyle/>
          <a:p>
            <a:pPr eaLnBrk="1" hangingPunct="1"/>
            <a:r>
              <a:rPr lang="mn-MN" altLang="en-US" dirty="0">
                <a:latin typeface="+mn-lt"/>
              </a:rPr>
              <a:t>ӨРСӨЛДӨХ </a:t>
            </a:r>
            <a:r>
              <a:rPr lang="en-US" altLang="en-US" dirty="0">
                <a:latin typeface="+mn-lt"/>
              </a:rPr>
              <a:t> </a:t>
            </a:r>
            <a:r>
              <a:rPr lang="mn-MN" altLang="en-US" dirty="0">
                <a:latin typeface="+mn-lt"/>
              </a:rPr>
              <a:t>СТРАТЕГИУД</a:t>
            </a:r>
            <a:endParaRPr lang="en-US" altLang="en-US" i="1" dirty="0">
              <a:latin typeface="+mn-lt"/>
            </a:endParaRPr>
          </a:p>
        </p:txBody>
      </p:sp>
      <p:sp>
        <p:nvSpPr>
          <p:cNvPr id="24579" name="_s1034">
            <a:extLst>
              <a:ext uri="{FF2B5EF4-FFF2-40B4-BE49-F238E27FC236}">
                <a16:creationId xmlns:a16="http://schemas.microsoft.com/office/drawing/2014/main" id="{205CB4E6-88B5-9773-F349-C8BB89F9CA37}"/>
              </a:ext>
            </a:extLst>
          </p:cNvPr>
          <p:cNvSpPr>
            <a:spLocks noChangeArrowheads="1"/>
          </p:cNvSpPr>
          <p:nvPr/>
        </p:nvSpPr>
        <p:spPr bwMode="auto">
          <a:xfrm>
            <a:off x="5005388" y="1946275"/>
            <a:ext cx="2514600" cy="2133600"/>
          </a:xfrm>
          <a:prstGeom prst="ellipse">
            <a:avLst/>
          </a:prstGeom>
          <a:solidFill>
            <a:srgbClr val="33CCCC"/>
          </a:solidFill>
          <a:ln w="12700">
            <a:solidFill>
              <a:schemeClr val="tx1"/>
            </a:solidFill>
            <a:round/>
            <a:headEnd/>
            <a:tailEnd/>
          </a:ln>
        </p:spPr>
        <p:txBody>
          <a:bodyPr wrap="none" lIns="0" tIns="0" rIns="0" bIns="0" anchor="ctr"/>
          <a:lstStyle>
            <a:lvl1pPr>
              <a:lnSpc>
                <a:spcPct val="90000"/>
              </a:lnSpc>
              <a:spcBef>
                <a:spcPct val="30000"/>
              </a:spcBef>
              <a:buClr>
                <a:schemeClr val="accent2"/>
              </a:buClr>
              <a:buFont typeface="Wingdings" panose="05000000000000000000" pitchFamily="2" charset="2"/>
              <a:buChar char="§"/>
              <a:defRPr sz="2100">
                <a:solidFill>
                  <a:schemeClr val="tx1"/>
                </a:solidFill>
                <a:latin typeface="Times New Roman" panose="02020603050405020304" pitchFamily="18" charset="0"/>
                <a:cs typeface="Times New Roman" panose="02020603050405020304" pitchFamily="18" charset="0"/>
              </a:defRPr>
            </a:lvl1pPr>
            <a:lvl2pPr marL="742950" indent="-285750">
              <a:lnSpc>
                <a:spcPct val="90000"/>
              </a:lnSpc>
              <a:spcBef>
                <a:spcPct val="30000"/>
              </a:spcBef>
              <a:buClr>
                <a:schemeClr val="accent2"/>
              </a:buClr>
              <a:buFont typeface="Wingdings" panose="05000000000000000000" pitchFamily="2" charset="2"/>
              <a:buChar char="§"/>
              <a:defRPr>
                <a:solidFill>
                  <a:schemeClr val="tx1"/>
                </a:solidFill>
                <a:latin typeface="Times New Roman" panose="02020603050405020304" pitchFamily="18" charset="0"/>
                <a:cs typeface="Times New Roman" panose="02020603050405020304" pitchFamily="18" charset="0"/>
              </a:defRPr>
            </a:lvl2pPr>
            <a:lvl3pPr marL="1143000" indent="-228600">
              <a:lnSpc>
                <a:spcPct val="90000"/>
              </a:lnSpc>
              <a:spcBef>
                <a:spcPct val="30000"/>
              </a:spcBef>
              <a:buClr>
                <a:schemeClr val="accent2"/>
              </a:buClr>
              <a:buFont typeface="Wingdings" panose="05000000000000000000" pitchFamily="2" charset="2"/>
              <a:buChar char="§"/>
              <a:defRPr sz="1500">
                <a:solidFill>
                  <a:schemeClr val="tx1"/>
                </a:solidFill>
                <a:latin typeface="Times New Roman" panose="02020603050405020304" pitchFamily="18" charset="0"/>
                <a:cs typeface="Times New Roman" panose="02020603050405020304" pitchFamily="18" charset="0"/>
              </a:defRPr>
            </a:lvl3pPr>
            <a:lvl4pPr marL="1600200" indent="-228600">
              <a:lnSpc>
                <a:spcPct val="90000"/>
              </a:lnSpc>
              <a:spcBef>
                <a:spcPct val="30000"/>
              </a:spcBef>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4pPr>
            <a:lvl5pPr marL="2057400" indent="-228600">
              <a:lnSpc>
                <a:spcPct val="90000"/>
              </a:lnSpc>
              <a:spcBef>
                <a:spcPct val="30000"/>
              </a:spcBef>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lnSpc>
                <a:spcPct val="90000"/>
              </a:lnSpc>
              <a:spcBef>
                <a:spcPct val="30000"/>
              </a:spcBef>
              <a:spcAft>
                <a:spcPct val="0"/>
              </a:spcAft>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lnSpc>
                <a:spcPct val="90000"/>
              </a:lnSpc>
              <a:spcBef>
                <a:spcPct val="30000"/>
              </a:spcBef>
              <a:spcAft>
                <a:spcPct val="0"/>
              </a:spcAft>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lnSpc>
                <a:spcPct val="90000"/>
              </a:lnSpc>
              <a:spcBef>
                <a:spcPct val="30000"/>
              </a:spcBef>
              <a:spcAft>
                <a:spcPct val="0"/>
              </a:spcAft>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lnSpc>
                <a:spcPct val="90000"/>
              </a:lnSpc>
              <a:spcBef>
                <a:spcPct val="30000"/>
              </a:spcBef>
              <a:spcAft>
                <a:spcPct val="0"/>
              </a:spcAft>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9pPr>
          </a:lstStyle>
          <a:p>
            <a:pPr algn="ctr" eaLnBrk="1" hangingPunct="1">
              <a:lnSpc>
                <a:spcPct val="100000"/>
              </a:lnSpc>
              <a:spcBef>
                <a:spcPct val="0"/>
              </a:spcBef>
              <a:buClrTx/>
              <a:buFontTx/>
              <a:buNone/>
            </a:pPr>
            <a:r>
              <a:rPr lang="mn-MN" altLang="en-US" sz="2800" dirty="0">
                <a:latin typeface="+mn-lt"/>
              </a:rPr>
              <a:t>Стратегиуд</a:t>
            </a:r>
            <a:endParaRPr lang="en-US" altLang="en-US" sz="2800" dirty="0">
              <a:latin typeface="+mn-lt"/>
            </a:endParaRPr>
          </a:p>
        </p:txBody>
      </p:sp>
      <p:grpSp>
        <p:nvGrpSpPr>
          <p:cNvPr id="2" name="Group 6">
            <a:extLst>
              <a:ext uri="{FF2B5EF4-FFF2-40B4-BE49-F238E27FC236}">
                <a16:creationId xmlns:a16="http://schemas.microsoft.com/office/drawing/2014/main" id="{974C7036-2F84-BF10-DE35-66F86A6BDFF0}"/>
              </a:ext>
            </a:extLst>
          </p:cNvPr>
          <p:cNvGrpSpPr>
            <a:grpSpLocks/>
          </p:cNvGrpSpPr>
          <p:nvPr/>
        </p:nvGrpSpPr>
        <p:grpSpPr bwMode="auto">
          <a:xfrm>
            <a:off x="2490788" y="1641476"/>
            <a:ext cx="2743200" cy="1235075"/>
            <a:chOff x="480" y="1152"/>
            <a:chExt cx="1728" cy="778"/>
          </a:xfrm>
        </p:grpSpPr>
        <p:sp>
          <p:nvSpPr>
            <p:cNvPr id="24593" name="_s1033">
              <a:extLst>
                <a:ext uri="{FF2B5EF4-FFF2-40B4-BE49-F238E27FC236}">
                  <a16:creationId xmlns:a16="http://schemas.microsoft.com/office/drawing/2014/main" id="{B3EDBF3E-24D1-0C86-E7E4-8DA0ABD04CBC}"/>
                </a:ext>
              </a:extLst>
            </p:cNvPr>
            <p:cNvSpPr>
              <a:spLocks noChangeArrowheads="1"/>
            </p:cNvSpPr>
            <p:nvPr/>
          </p:nvSpPr>
          <p:spPr bwMode="auto">
            <a:xfrm>
              <a:off x="480" y="1152"/>
              <a:ext cx="1536" cy="778"/>
            </a:xfrm>
            <a:prstGeom prst="ellipse">
              <a:avLst/>
            </a:prstGeom>
            <a:gradFill rotWithShape="1">
              <a:gsLst>
                <a:gs pos="0">
                  <a:srgbClr val="FFFFCC"/>
                </a:gs>
                <a:gs pos="100000">
                  <a:srgbClr val="99CCFF"/>
                </a:gs>
              </a:gsLst>
              <a:path path="shape">
                <a:fillToRect l="50000" t="50000" r="50000" b="50000"/>
              </a:path>
            </a:gradFill>
            <a:ln w="9525">
              <a:solidFill>
                <a:schemeClr val="folHlink"/>
              </a:solidFill>
              <a:round/>
              <a:headEnd/>
              <a:tailEnd/>
            </a:ln>
          </p:spPr>
          <p:txBody>
            <a:bodyPr wrap="none" lIns="0" tIns="0" rIns="0" bIns="0" anchor="ctr"/>
            <a:lstStyle>
              <a:lvl1pPr>
                <a:lnSpc>
                  <a:spcPct val="90000"/>
                </a:lnSpc>
                <a:spcBef>
                  <a:spcPct val="30000"/>
                </a:spcBef>
                <a:buClr>
                  <a:schemeClr val="accent2"/>
                </a:buClr>
                <a:buFont typeface="Wingdings" panose="05000000000000000000" pitchFamily="2" charset="2"/>
                <a:buChar char="§"/>
                <a:defRPr sz="2100">
                  <a:solidFill>
                    <a:schemeClr val="tx1"/>
                  </a:solidFill>
                  <a:latin typeface="Times New Roman" panose="02020603050405020304" pitchFamily="18" charset="0"/>
                  <a:cs typeface="Times New Roman" panose="02020603050405020304" pitchFamily="18" charset="0"/>
                </a:defRPr>
              </a:lvl1pPr>
              <a:lvl2pPr marL="742950" indent="-285750">
                <a:lnSpc>
                  <a:spcPct val="90000"/>
                </a:lnSpc>
                <a:spcBef>
                  <a:spcPct val="30000"/>
                </a:spcBef>
                <a:buClr>
                  <a:schemeClr val="accent2"/>
                </a:buClr>
                <a:buFont typeface="Wingdings" panose="05000000000000000000" pitchFamily="2" charset="2"/>
                <a:buChar char="§"/>
                <a:defRPr>
                  <a:solidFill>
                    <a:schemeClr val="tx1"/>
                  </a:solidFill>
                  <a:latin typeface="Times New Roman" panose="02020603050405020304" pitchFamily="18" charset="0"/>
                  <a:cs typeface="Times New Roman" panose="02020603050405020304" pitchFamily="18" charset="0"/>
                </a:defRPr>
              </a:lvl2pPr>
              <a:lvl3pPr marL="1143000" indent="-228600">
                <a:lnSpc>
                  <a:spcPct val="90000"/>
                </a:lnSpc>
                <a:spcBef>
                  <a:spcPct val="30000"/>
                </a:spcBef>
                <a:buClr>
                  <a:schemeClr val="accent2"/>
                </a:buClr>
                <a:buFont typeface="Wingdings" panose="05000000000000000000" pitchFamily="2" charset="2"/>
                <a:buChar char="§"/>
                <a:defRPr sz="1500">
                  <a:solidFill>
                    <a:schemeClr val="tx1"/>
                  </a:solidFill>
                  <a:latin typeface="Times New Roman" panose="02020603050405020304" pitchFamily="18" charset="0"/>
                  <a:cs typeface="Times New Roman" panose="02020603050405020304" pitchFamily="18" charset="0"/>
                </a:defRPr>
              </a:lvl3pPr>
              <a:lvl4pPr marL="1600200" indent="-228600">
                <a:lnSpc>
                  <a:spcPct val="90000"/>
                </a:lnSpc>
                <a:spcBef>
                  <a:spcPct val="30000"/>
                </a:spcBef>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4pPr>
              <a:lvl5pPr marL="2057400" indent="-228600">
                <a:lnSpc>
                  <a:spcPct val="90000"/>
                </a:lnSpc>
                <a:spcBef>
                  <a:spcPct val="30000"/>
                </a:spcBef>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lnSpc>
                  <a:spcPct val="90000"/>
                </a:lnSpc>
                <a:spcBef>
                  <a:spcPct val="30000"/>
                </a:spcBef>
                <a:spcAft>
                  <a:spcPct val="0"/>
                </a:spcAft>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lnSpc>
                  <a:spcPct val="90000"/>
                </a:lnSpc>
                <a:spcBef>
                  <a:spcPct val="30000"/>
                </a:spcBef>
                <a:spcAft>
                  <a:spcPct val="0"/>
                </a:spcAft>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lnSpc>
                  <a:spcPct val="90000"/>
                </a:lnSpc>
                <a:spcBef>
                  <a:spcPct val="30000"/>
                </a:spcBef>
                <a:spcAft>
                  <a:spcPct val="0"/>
                </a:spcAft>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lnSpc>
                  <a:spcPct val="90000"/>
                </a:lnSpc>
                <a:spcBef>
                  <a:spcPct val="30000"/>
                </a:spcBef>
                <a:spcAft>
                  <a:spcPct val="0"/>
                </a:spcAft>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9pPr>
            </a:lstStyle>
            <a:p>
              <a:pPr algn="ctr">
                <a:lnSpc>
                  <a:spcPct val="100000"/>
                </a:lnSpc>
                <a:spcBef>
                  <a:spcPct val="0"/>
                </a:spcBef>
                <a:buClrTx/>
                <a:buFontTx/>
                <a:buNone/>
              </a:pPr>
              <a:r>
                <a:rPr lang="mn-MN" altLang="en-US" sz="2400">
                  <a:latin typeface="+mn-lt"/>
                </a:rPr>
                <a:t>Зардлаар</a:t>
              </a:r>
              <a:endParaRPr lang="en-US" altLang="en-US" sz="2400">
                <a:latin typeface="+mn-lt"/>
              </a:endParaRPr>
            </a:p>
            <a:p>
              <a:pPr algn="ctr">
                <a:lnSpc>
                  <a:spcPct val="100000"/>
                </a:lnSpc>
                <a:spcBef>
                  <a:spcPct val="0"/>
                </a:spcBef>
                <a:buClrTx/>
                <a:buFontTx/>
                <a:buNone/>
              </a:pPr>
              <a:r>
                <a:rPr lang="mn-MN" altLang="en-US" sz="2400">
                  <a:latin typeface="+mn-lt"/>
                </a:rPr>
                <a:t>манлайлах</a:t>
              </a:r>
              <a:endParaRPr lang="en-US" altLang="en-US" sz="2400">
                <a:latin typeface="+mn-lt"/>
              </a:endParaRPr>
            </a:p>
          </p:txBody>
        </p:sp>
        <p:sp>
          <p:nvSpPr>
            <p:cNvPr id="24594" name="Line 8">
              <a:extLst>
                <a:ext uri="{FF2B5EF4-FFF2-40B4-BE49-F238E27FC236}">
                  <a16:creationId xmlns:a16="http://schemas.microsoft.com/office/drawing/2014/main" id="{7603A65A-0965-2167-F4BE-9DDB4102E9D6}"/>
                </a:ext>
              </a:extLst>
            </p:cNvPr>
            <p:cNvSpPr>
              <a:spLocks noChangeShapeType="1"/>
            </p:cNvSpPr>
            <p:nvPr/>
          </p:nvSpPr>
          <p:spPr bwMode="auto">
            <a:xfrm>
              <a:off x="2016" y="1584"/>
              <a:ext cx="192" cy="48"/>
            </a:xfrm>
            <a:prstGeom prst="line">
              <a:avLst/>
            </a:prstGeom>
            <a:noFill/>
            <a:ln w="38100">
              <a:solidFill>
                <a:schemeClr val="folHlink"/>
              </a:solidFill>
              <a:round/>
              <a:headEnd/>
              <a:tailEnd/>
            </a:ln>
            <a:extLst>
              <a:ext uri="{909E8E84-426E-40DD-AFC4-6F175D3DCCD1}">
                <a14:hiddenFill xmlns:a14="http://schemas.microsoft.com/office/drawing/2010/main">
                  <a:noFill/>
                </a14:hiddenFill>
              </a:ext>
            </a:extLst>
          </p:spPr>
          <p:txBody>
            <a:bodyPr/>
            <a:lstStyle/>
            <a:p>
              <a:endParaRPr lang="en-US">
                <a:latin typeface="+mn-lt"/>
              </a:endParaRPr>
            </a:p>
          </p:txBody>
        </p:sp>
      </p:grpSp>
      <p:grpSp>
        <p:nvGrpSpPr>
          <p:cNvPr id="3" name="Group 9">
            <a:extLst>
              <a:ext uri="{FF2B5EF4-FFF2-40B4-BE49-F238E27FC236}">
                <a16:creationId xmlns:a16="http://schemas.microsoft.com/office/drawing/2014/main" id="{9812F13B-8D2A-B1E5-4DB7-DB207FC57735}"/>
              </a:ext>
            </a:extLst>
          </p:cNvPr>
          <p:cNvGrpSpPr>
            <a:grpSpLocks/>
          </p:cNvGrpSpPr>
          <p:nvPr/>
        </p:nvGrpSpPr>
        <p:grpSpPr bwMode="auto">
          <a:xfrm>
            <a:off x="2490788" y="3394075"/>
            <a:ext cx="2743200" cy="1233488"/>
            <a:chOff x="480" y="2256"/>
            <a:chExt cx="1728" cy="777"/>
          </a:xfrm>
        </p:grpSpPr>
        <p:sp>
          <p:nvSpPr>
            <p:cNvPr id="24591" name="_s1031">
              <a:extLst>
                <a:ext uri="{FF2B5EF4-FFF2-40B4-BE49-F238E27FC236}">
                  <a16:creationId xmlns:a16="http://schemas.microsoft.com/office/drawing/2014/main" id="{D3290583-7467-CB33-8210-EE875FA30772}"/>
                </a:ext>
              </a:extLst>
            </p:cNvPr>
            <p:cNvSpPr>
              <a:spLocks noChangeArrowheads="1"/>
            </p:cNvSpPr>
            <p:nvPr/>
          </p:nvSpPr>
          <p:spPr bwMode="auto">
            <a:xfrm>
              <a:off x="480" y="2256"/>
              <a:ext cx="1507" cy="777"/>
            </a:xfrm>
            <a:prstGeom prst="ellipse">
              <a:avLst/>
            </a:prstGeom>
            <a:gradFill rotWithShape="1">
              <a:gsLst>
                <a:gs pos="0">
                  <a:srgbClr val="FFFFCC"/>
                </a:gs>
                <a:gs pos="100000">
                  <a:srgbClr val="99CCFF"/>
                </a:gs>
              </a:gsLst>
              <a:path path="shape">
                <a:fillToRect l="50000" t="50000" r="50000" b="50000"/>
              </a:path>
            </a:gradFill>
            <a:ln w="9525">
              <a:solidFill>
                <a:schemeClr val="folHlink"/>
              </a:solidFill>
              <a:round/>
              <a:headEnd/>
              <a:tailEnd/>
            </a:ln>
          </p:spPr>
          <p:txBody>
            <a:bodyPr wrap="none" lIns="0" tIns="0" rIns="0" bIns="0" anchor="ctr"/>
            <a:lstStyle>
              <a:lvl1pPr>
                <a:lnSpc>
                  <a:spcPct val="90000"/>
                </a:lnSpc>
                <a:spcBef>
                  <a:spcPct val="30000"/>
                </a:spcBef>
                <a:buClr>
                  <a:schemeClr val="accent2"/>
                </a:buClr>
                <a:buFont typeface="Wingdings" panose="05000000000000000000" pitchFamily="2" charset="2"/>
                <a:buChar char="§"/>
                <a:defRPr sz="2100">
                  <a:solidFill>
                    <a:schemeClr val="tx1"/>
                  </a:solidFill>
                  <a:latin typeface="Times New Roman" panose="02020603050405020304" pitchFamily="18" charset="0"/>
                  <a:cs typeface="Times New Roman" panose="02020603050405020304" pitchFamily="18" charset="0"/>
                </a:defRPr>
              </a:lvl1pPr>
              <a:lvl2pPr marL="742950" indent="-285750">
                <a:lnSpc>
                  <a:spcPct val="90000"/>
                </a:lnSpc>
                <a:spcBef>
                  <a:spcPct val="30000"/>
                </a:spcBef>
                <a:buClr>
                  <a:schemeClr val="accent2"/>
                </a:buClr>
                <a:buFont typeface="Wingdings" panose="05000000000000000000" pitchFamily="2" charset="2"/>
                <a:buChar char="§"/>
                <a:defRPr>
                  <a:solidFill>
                    <a:schemeClr val="tx1"/>
                  </a:solidFill>
                  <a:latin typeface="Times New Roman" panose="02020603050405020304" pitchFamily="18" charset="0"/>
                  <a:cs typeface="Times New Roman" panose="02020603050405020304" pitchFamily="18" charset="0"/>
                </a:defRPr>
              </a:lvl2pPr>
              <a:lvl3pPr marL="1143000" indent="-228600">
                <a:lnSpc>
                  <a:spcPct val="90000"/>
                </a:lnSpc>
                <a:spcBef>
                  <a:spcPct val="30000"/>
                </a:spcBef>
                <a:buClr>
                  <a:schemeClr val="accent2"/>
                </a:buClr>
                <a:buFont typeface="Wingdings" panose="05000000000000000000" pitchFamily="2" charset="2"/>
                <a:buChar char="§"/>
                <a:defRPr sz="1500">
                  <a:solidFill>
                    <a:schemeClr val="tx1"/>
                  </a:solidFill>
                  <a:latin typeface="Times New Roman" panose="02020603050405020304" pitchFamily="18" charset="0"/>
                  <a:cs typeface="Times New Roman" panose="02020603050405020304" pitchFamily="18" charset="0"/>
                </a:defRPr>
              </a:lvl3pPr>
              <a:lvl4pPr marL="1600200" indent="-228600">
                <a:lnSpc>
                  <a:spcPct val="90000"/>
                </a:lnSpc>
                <a:spcBef>
                  <a:spcPct val="30000"/>
                </a:spcBef>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4pPr>
              <a:lvl5pPr marL="2057400" indent="-228600">
                <a:lnSpc>
                  <a:spcPct val="90000"/>
                </a:lnSpc>
                <a:spcBef>
                  <a:spcPct val="30000"/>
                </a:spcBef>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lnSpc>
                  <a:spcPct val="90000"/>
                </a:lnSpc>
                <a:spcBef>
                  <a:spcPct val="30000"/>
                </a:spcBef>
                <a:spcAft>
                  <a:spcPct val="0"/>
                </a:spcAft>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lnSpc>
                  <a:spcPct val="90000"/>
                </a:lnSpc>
                <a:spcBef>
                  <a:spcPct val="30000"/>
                </a:spcBef>
                <a:spcAft>
                  <a:spcPct val="0"/>
                </a:spcAft>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lnSpc>
                  <a:spcPct val="90000"/>
                </a:lnSpc>
                <a:spcBef>
                  <a:spcPct val="30000"/>
                </a:spcBef>
                <a:spcAft>
                  <a:spcPct val="0"/>
                </a:spcAft>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lnSpc>
                  <a:spcPct val="90000"/>
                </a:lnSpc>
                <a:spcBef>
                  <a:spcPct val="30000"/>
                </a:spcBef>
                <a:spcAft>
                  <a:spcPct val="0"/>
                </a:spcAft>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9pPr>
            </a:lstStyle>
            <a:p>
              <a:pPr algn="ctr">
                <a:lnSpc>
                  <a:spcPct val="100000"/>
                </a:lnSpc>
                <a:spcBef>
                  <a:spcPct val="0"/>
                </a:spcBef>
                <a:buClrTx/>
                <a:buFontTx/>
                <a:buNone/>
              </a:pPr>
              <a:r>
                <a:rPr lang="mn-MN" altLang="en-US" sz="2400" dirty="0">
                  <a:latin typeface="+mn-lt"/>
                </a:rPr>
                <a:t>Холбоо </a:t>
              </a:r>
              <a:endParaRPr lang="en-US" altLang="en-US" sz="2400" dirty="0">
                <a:latin typeface="+mn-lt"/>
              </a:endParaRPr>
            </a:p>
            <a:p>
              <a:pPr algn="ctr">
                <a:lnSpc>
                  <a:spcPct val="100000"/>
                </a:lnSpc>
                <a:spcBef>
                  <a:spcPct val="0"/>
                </a:spcBef>
                <a:buClrTx/>
                <a:buFontTx/>
                <a:buNone/>
              </a:pPr>
              <a:r>
                <a:rPr lang="mn-MN" altLang="en-US" sz="2400" dirty="0">
                  <a:latin typeface="+mn-lt"/>
                </a:rPr>
                <a:t>байгуулах</a:t>
              </a:r>
              <a:endParaRPr lang="en-US" altLang="en-US" sz="2400" dirty="0">
                <a:latin typeface="+mn-lt"/>
              </a:endParaRPr>
            </a:p>
          </p:txBody>
        </p:sp>
        <p:sp>
          <p:nvSpPr>
            <p:cNvPr id="24592" name="Line 11">
              <a:extLst>
                <a:ext uri="{FF2B5EF4-FFF2-40B4-BE49-F238E27FC236}">
                  <a16:creationId xmlns:a16="http://schemas.microsoft.com/office/drawing/2014/main" id="{0F103CCE-95C3-7EC5-BD77-9FCE7A20C3B4}"/>
                </a:ext>
              </a:extLst>
            </p:cNvPr>
            <p:cNvSpPr>
              <a:spLocks noChangeShapeType="1"/>
            </p:cNvSpPr>
            <p:nvPr/>
          </p:nvSpPr>
          <p:spPr bwMode="auto">
            <a:xfrm flipH="1">
              <a:off x="1920" y="2400"/>
              <a:ext cx="288" cy="96"/>
            </a:xfrm>
            <a:prstGeom prst="line">
              <a:avLst/>
            </a:prstGeom>
            <a:noFill/>
            <a:ln w="38100">
              <a:solidFill>
                <a:schemeClr val="folHlink"/>
              </a:solidFill>
              <a:round/>
              <a:headEnd/>
              <a:tailEnd/>
            </a:ln>
            <a:extLst>
              <a:ext uri="{909E8E84-426E-40DD-AFC4-6F175D3DCCD1}">
                <a14:hiddenFill xmlns:a14="http://schemas.microsoft.com/office/drawing/2010/main">
                  <a:noFill/>
                </a14:hiddenFill>
              </a:ext>
            </a:extLst>
          </p:spPr>
          <p:txBody>
            <a:bodyPr/>
            <a:lstStyle/>
            <a:p>
              <a:endParaRPr lang="en-US">
                <a:latin typeface="+mn-lt"/>
              </a:endParaRPr>
            </a:p>
          </p:txBody>
        </p:sp>
      </p:grpSp>
      <p:grpSp>
        <p:nvGrpSpPr>
          <p:cNvPr id="4" name="Group 12">
            <a:extLst>
              <a:ext uri="{FF2B5EF4-FFF2-40B4-BE49-F238E27FC236}">
                <a16:creationId xmlns:a16="http://schemas.microsoft.com/office/drawing/2014/main" id="{F692A83E-C2AF-FFB9-E298-487EEB430181}"/>
              </a:ext>
            </a:extLst>
          </p:cNvPr>
          <p:cNvGrpSpPr>
            <a:grpSpLocks/>
          </p:cNvGrpSpPr>
          <p:nvPr/>
        </p:nvGrpSpPr>
        <p:grpSpPr bwMode="auto">
          <a:xfrm>
            <a:off x="5005389" y="4079875"/>
            <a:ext cx="2530475" cy="1600200"/>
            <a:chOff x="2064" y="2688"/>
            <a:chExt cx="1594" cy="1008"/>
          </a:xfrm>
        </p:grpSpPr>
        <p:sp>
          <p:nvSpPr>
            <p:cNvPr id="24589" name="_s1029">
              <a:extLst>
                <a:ext uri="{FF2B5EF4-FFF2-40B4-BE49-F238E27FC236}">
                  <a16:creationId xmlns:a16="http://schemas.microsoft.com/office/drawing/2014/main" id="{2FF4CE17-A625-7D5E-E594-26606337DDCE}"/>
                </a:ext>
              </a:extLst>
            </p:cNvPr>
            <p:cNvSpPr>
              <a:spLocks noChangeArrowheads="1"/>
            </p:cNvSpPr>
            <p:nvPr/>
          </p:nvSpPr>
          <p:spPr bwMode="auto">
            <a:xfrm>
              <a:off x="2064" y="2928"/>
              <a:ext cx="1594" cy="768"/>
            </a:xfrm>
            <a:prstGeom prst="ellipse">
              <a:avLst/>
            </a:prstGeom>
            <a:gradFill rotWithShape="1">
              <a:gsLst>
                <a:gs pos="0">
                  <a:srgbClr val="FFFFCC"/>
                </a:gs>
                <a:gs pos="100000">
                  <a:srgbClr val="99CCFF"/>
                </a:gs>
              </a:gsLst>
              <a:path path="shape">
                <a:fillToRect l="50000" t="50000" r="50000" b="50000"/>
              </a:path>
            </a:gradFill>
            <a:ln w="9525">
              <a:solidFill>
                <a:schemeClr val="folHlink"/>
              </a:solidFill>
              <a:round/>
              <a:headEnd/>
              <a:tailEnd/>
            </a:ln>
          </p:spPr>
          <p:txBody>
            <a:bodyPr wrap="none" lIns="0" tIns="0" rIns="0" bIns="0" anchor="ctr"/>
            <a:lstStyle>
              <a:lvl1pPr>
                <a:lnSpc>
                  <a:spcPct val="90000"/>
                </a:lnSpc>
                <a:spcBef>
                  <a:spcPct val="30000"/>
                </a:spcBef>
                <a:buClr>
                  <a:schemeClr val="accent2"/>
                </a:buClr>
                <a:buFont typeface="Wingdings" panose="05000000000000000000" pitchFamily="2" charset="2"/>
                <a:buChar char="§"/>
                <a:defRPr sz="2100">
                  <a:solidFill>
                    <a:schemeClr val="tx1"/>
                  </a:solidFill>
                  <a:latin typeface="Times New Roman" panose="02020603050405020304" pitchFamily="18" charset="0"/>
                  <a:cs typeface="Times New Roman" panose="02020603050405020304" pitchFamily="18" charset="0"/>
                </a:defRPr>
              </a:lvl1pPr>
              <a:lvl2pPr marL="742950" indent="-285750">
                <a:lnSpc>
                  <a:spcPct val="90000"/>
                </a:lnSpc>
                <a:spcBef>
                  <a:spcPct val="30000"/>
                </a:spcBef>
                <a:buClr>
                  <a:schemeClr val="accent2"/>
                </a:buClr>
                <a:buFont typeface="Wingdings" panose="05000000000000000000" pitchFamily="2" charset="2"/>
                <a:buChar char="§"/>
                <a:defRPr>
                  <a:solidFill>
                    <a:schemeClr val="tx1"/>
                  </a:solidFill>
                  <a:latin typeface="Times New Roman" panose="02020603050405020304" pitchFamily="18" charset="0"/>
                  <a:cs typeface="Times New Roman" panose="02020603050405020304" pitchFamily="18" charset="0"/>
                </a:defRPr>
              </a:lvl2pPr>
              <a:lvl3pPr marL="1143000" indent="-228600">
                <a:lnSpc>
                  <a:spcPct val="90000"/>
                </a:lnSpc>
                <a:spcBef>
                  <a:spcPct val="30000"/>
                </a:spcBef>
                <a:buClr>
                  <a:schemeClr val="accent2"/>
                </a:buClr>
                <a:buFont typeface="Wingdings" panose="05000000000000000000" pitchFamily="2" charset="2"/>
                <a:buChar char="§"/>
                <a:defRPr sz="1500">
                  <a:solidFill>
                    <a:schemeClr val="tx1"/>
                  </a:solidFill>
                  <a:latin typeface="Times New Roman" panose="02020603050405020304" pitchFamily="18" charset="0"/>
                  <a:cs typeface="Times New Roman" panose="02020603050405020304" pitchFamily="18" charset="0"/>
                </a:defRPr>
              </a:lvl3pPr>
              <a:lvl4pPr marL="1600200" indent="-228600">
                <a:lnSpc>
                  <a:spcPct val="90000"/>
                </a:lnSpc>
                <a:spcBef>
                  <a:spcPct val="30000"/>
                </a:spcBef>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4pPr>
              <a:lvl5pPr marL="2057400" indent="-228600">
                <a:lnSpc>
                  <a:spcPct val="90000"/>
                </a:lnSpc>
                <a:spcBef>
                  <a:spcPct val="30000"/>
                </a:spcBef>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lnSpc>
                  <a:spcPct val="90000"/>
                </a:lnSpc>
                <a:spcBef>
                  <a:spcPct val="30000"/>
                </a:spcBef>
                <a:spcAft>
                  <a:spcPct val="0"/>
                </a:spcAft>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lnSpc>
                  <a:spcPct val="90000"/>
                </a:lnSpc>
                <a:spcBef>
                  <a:spcPct val="30000"/>
                </a:spcBef>
                <a:spcAft>
                  <a:spcPct val="0"/>
                </a:spcAft>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lnSpc>
                  <a:spcPct val="90000"/>
                </a:lnSpc>
                <a:spcBef>
                  <a:spcPct val="30000"/>
                </a:spcBef>
                <a:spcAft>
                  <a:spcPct val="0"/>
                </a:spcAft>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lnSpc>
                  <a:spcPct val="90000"/>
                </a:lnSpc>
                <a:spcBef>
                  <a:spcPct val="30000"/>
                </a:spcBef>
                <a:spcAft>
                  <a:spcPct val="0"/>
                </a:spcAft>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9pPr>
            </a:lstStyle>
            <a:p>
              <a:pPr algn="ctr">
                <a:lnSpc>
                  <a:spcPct val="100000"/>
                </a:lnSpc>
                <a:spcBef>
                  <a:spcPct val="50000"/>
                </a:spcBef>
                <a:buClrTx/>
                <a:buFontTx/>
                <a:buNone/>
              </a:pPr>
              <a:r>
                <a:rPr lang="mn-MN" altLang="en-US" sz="2400">
                  <a:latin typeface="+mn-lt"/>
                </a:rPr>
                <a:t>Өргөжих</a:t>
              </a:r>
              <a:endParaRPr lang="en-US" altLang="en-US" sz="2400">
                <a:latin typeface="+mn-lt"/>
              </a:endParaRPr>
            </a:p>
          </p:txBody>
        </p:sp>
        <p:sp>
          <p:nvSpPr>
            <p:cNvPr id="24590" name="Line 14">
              <a:extLst>
                <a:ext uri="{FF2B5EF4-FFF2-40B4-BE49-F238E27FC236}">
                  <a16:creationId xmlns:a16="http://schemas.microsoft.com/office/drawing/2014/main" id="{B6E9F345-8A03-A9E6-25EE-1657B79E21B1}"/>
                </a:ext>
              </a:extLst>
            </p:cNvPr>
            <p:cNvSpPr>
              <a:spLocks noChangeShapeType="1"/>
            </p:cNvSpPr>
            <p:nvPr/>
          </p:nvSpPr>
          <p:spPr bwMode="auto">
            <a:xfrm>
              <a:off x="2832" y="2688"/>
              <a:ext cx="0" cy="240"/>
            </a:xfrm>
            <a:prstGeom prst="line">
              <a:avLst/>
            </a:prstGeom>
            <a:noFill/>
            <a:ln w="38100">
              <a:solidFill>
                <a:schemeClr val="folHlink"/>
              </a:solidFill>
              <a:round/>
              <a:headEnd/>
              <a:tailEnd/>
            </a:ln>
            <a:extLst>
              <a:ext uri="{909E8E84-426E-40DD-AFC4-6F175D3DCCD1}">
                <a14:hiddenFill xmlns:a14="http://schemas.microsoft.com/office/drawing/2010/main">
                  <a:noFill/>
                </a14:hiddenFill>
              </a:ext>
            </a:extLst>
          </p:spPr>
          <p:txBody>
            <a:bodyPr/>
            <a:lstStyle/>
            <a:p>
              <a:endParaRPr lang="en-US">
                <a:latin typeface="+mn-lt"/>
              </a:endParaRPr>
            </a:p>
          </p:txBody>
        </p:sp>
      </p:grpSp>
      <p:grpSp>
        <p:nvGrpSpPr>
          <p:cNvPr id="5" name="Group 15">
            <a:extLst>
              <a:ext uri="{FF2B5EF4-FFF2-40B4-BE49-F238E27FC236}">
                <a16:creationId xmlns:a16="http://schemas.microsoft.com/office/drawing/2014/main" id="{45AC89D9-AE5D-1430-4DB3-F1F56C8B740E}"/>
              </a:ext>
            </a:extLst>
          </p:cNvPr>
          <p:cNvGrpSpPr>
            <a:grpSpLocks/>
          </p:cNvGrpSpPr>
          <p:nvPr/>
        </p:nvGrpSpPr>
        <p:grpSpPr bwMode="auto">
          <a:xfrm>
            <a:off x="7291388" y="3394075"/>
            <a:ext cx="2773362" cy="1233488"/>
            <a:chOff x="3504" y="2256"/>
            <a:chExt cx="1747" cy="777"/>
          </a:xfrm>
        </p:grpSpPr>
        <p:sp>
          <p:nvSpPr>
            <p:cNvPr id="24587" name="_s1031">
              <a:extLst>
                <a:ext uri="{FF2B5EF4-FFF2-40B4-BE49-F238E27FC236}">
                  <a16:creationId xmlns:a16="http://schemas.microsoft.com/office/drawing/2014/main" id="{EE320028-2232-046F-644C-80EB4631FB59}"/>
                </a:ext>
              </a:extLst>
            </p:cNvPr>
            <p:cNvSpPr>
              <a:spLocks noChangeArrowheads="1"/>
            </p:cNvSpPr>
            <p:nvPr/>
          </p:nvSpPr>
          <p:spPr bwMode="auto">
            <a:xfrm>
              <a:off x="3744" y="2256"/>
              <a:ext cx="1507" cy="777"/>
            </a:xfrm>
            <a:prstGeom prst="ellipse">
              <a:avLst/>
            </a:prstGeom>
            <a:gradFill rotWithShape="1">
              <a:gsLst>
                <a:gs pos="0">
                  <a:srgbClr val="FFFFCC"/>
                </a:gs>
                <a:gs pos="100000">
                  <a:srgbClr val="99CCFF"/>
                </a:gs>
              </a:gsLst>
              <a:path path="shape">
                <a:fillToRect l="50000" t="50000" r="50000" b="50000"/>
              </a:path>
            </a:gradFill>
            <a:ln w="9525">
              <a:solidFill>
                <a:schemeClr val="folHlink"/>
              </a:solidFill>
              <a:round/>
              <a:headEnd/>
              <a:tailEnd/>
            </a:ln>
          </p:spPr>
          <p:txBody>
            <a:bodyPr wrap="none" lIns="0" tIns="0" rIns="0" bIns="0" anchor="ctr"/>
            <a:lstStyle>
              <a:lvl1pPr>
                <a:lnSpc>
                  <a:spcPct val="90000"/>
                </a:lnSpc>
                <a:spcBef>
                  <a:spcPct val="30000"/>
                </a:spcBef>
                <a:buClr>
                  <a:schemeClr val="accent2"/>
                </a:buClr>
                <a:buFont typeface="Wingdings" panose="05000000000000000000" pitchFamily="2" charset="2"/>
                <a:buChar char="§"/>
                <a:defRPr sz="2100">
                  <a:solidFill>
                    <a:schemeClr val="tx1"/>
                  </a:solidFill>
                  <a:latin typeface="Times New Roman" panose="02020603050405020304" pitchFamily="18" charset="0"/>
                  <a:cs typeface="Times New Roman" panose="02020603050405020304" pitchFamily="18" charset="0"/>
                </a:defRPr>
              </a:lvl1pPr>
              <a:lvl2pPr marL="742950" indent="-285750">
                <a:lnSpc>
                  <a:spcPct val="90000"/>
                </a:lnSpc>
                <a:spcBef>
                  <a:spcPct val="30000"/>
                </a:spcBef>
                <a:buClr>
                  <a:schemeClr val="accent2"/>
                </a:buClr>
                <a:buFont typeface="Wingdings" panose="05000000000000000000" pitchFamily="2" charset="2"/>
                <a:buChar char="§"/>
                <a:defRPr>
                  <a:solidFill>
                    <a:schemeClr val="tx1"/>
                  </a:solidFill>
                  <a:latin typeface="Times New Roman" panose="02020603050405020304" pitchFamily="18" charset="0"/>
                  <a:cs typeface="Times New Roman" panose="02020603050405020304" pitchFamily="18" charset="0"/>
                </a:defRPr>
              </a:lvl2pPr>
              <a:lvl3pPr marL="1143000" indent="-228600">
                <a:lnSpc>
                  <a:spcPct val="90000"/>
                </a:lnSpc>
                <a:spcBef>
                  <a:spcPct val="30000"/>
                </a:spcBef>
                <a:buClr>
                  <a:schemeClr val="accent2"/>
                </a:buClr>
                <a:buFont typeface="Wingdings" panose="05000000000000000000" pitchFamily="2" charset="2"/>
                <a:buChar char="§"/>
                <a:defRPr sz="1500">
                  <a:solidFill>
                    <a:schemeClr val="tx1"/>
                  </a:solidFill>
                  <a:latin typeface="Times New Roman" panose="02020603050405020304" pitchFamily="18" charset="0"/>
                  <a:cs typeface="Times New Roman" panose="02020603050405020304" pitchFamily="18" charset="0"/>
                </a:defRPr>
              </a:lvl3pPr>
              <a:lvl4pPr marL="1600200" indent="-228600">
                <a:lnSpc>
                  <a:spcPct val="90000"/>
                </a:lnSpc>
                <a:spcBef>
                  <a:spcPct val="30000"/>
                </a:spcBef>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4pPr>
              <a:lvl5pPr marL="2057400" indent="-228600">
                <a:lnSpc>
                  <a:spcPct val="90000"/>
                </a:lnSpc>
                <a:spcBef>
                  <a:spcPct val="30000"/>
                </a:spcBef>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lnSpc>
                  <a:spcPct val="90000"/>
                </a:lnSpc>
                <a:spcBef>
                  <a:spcPct val="30000"/>
                </a:spcBef>
                <a:spcAft>
                  <a:spcPct val="0"/>
                </a:spcAft>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lnSpc>
                  <a:spcPct val="90000"/>
                </a:lnSpc>
                <a:spcBef>
                  <a:spcPct val="30000"/>
                </a:spcBef>
                <a:spcAft>
                  <a:spcPct val="0"/>
                </a:spcAft>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lnSpc>
                  <a:spcPct val="90000"/>
                </a:lnSpc>
                <a:spcBef>
                  <a:spcPct val="30000"/>
                </a:spcBef>
                <a:spcAft>
                  <a:spcPct val="0"/>
                </a:spcAft>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lnSpc>
                  <a:spcPct val="90000"/>
                </a:lnSpc>
                <a:spcBef>
                  <a:spcPct val="30000"/>
                </a:spcBef>
                <a:spcAft>
                  <a:spcPct val="0"/>
                </a:spcAft>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9pPr>
            </a:lstStyle>
            <a:p>
              <a:pPr algn="ctr">
                <a:lnSpc>
                  <a:spcPct val="100000"/>
                </a:lnSpc>
                <a:spcBef>
                  <a:spcPct val="50000"/>
                </a:spcBef>
                <a:buClrTx/>
                <a:buFontTx/>
                <a:buNone/>
              </a:pPr>
              <a:r>
                <a:rPr lang="mn-MN" altLang="en-US" sz="2400">
                  <a:latin typeface="+mn-lt"/>
                </a:rPr>
                <a:t>Шинэчлэх</a:t>
              </a:r>
              <a:endParaRPr lang="en-US" altLang="en-US" sz="2400">
                <a:latin typeface="+mn-lt"/>
              </a:endParaRPr>
            </a:p>
          </p:txBody>
        </p:sp>
        <p:sp>
          <p:nvSpPr>
            <p:cNvPr id="24588" name="Line 17">
              <a:extLst>
                <a:ext uri="{FF2B5EF4-FFF2-40B4-BE49-F238E27FC236}">
                  <a16:creationId xmlns:a16="http://schemas.microsoft.com/office/drawing/2014/main" id="{76406646-280C-F076-5915-8415E342B09F}"/>
                </a:ext>
              </a:extLst>
            </p:cNvPr>
            <p:cNvSpPr>
              <a:spLocks noChangeShapeType="1"/>
            </p:cNvSpPr>
            <p:nvPr/>
          </p:nvSpPr>
          <p:spPr bwMode="auto">
            <a:xfrm>
              <a:off x="3504" y="2400"/>
              <a:ext cx="288" cy="144"/>
            </a:xfrm>
            <a:prstGeom prst="line">
              <a:avLst/>
            </a:prstGeom>
            <a:noFill/>
            <a:ln w="38100">
              <a:solidFill>
                <a:schemeClr val="folHlink"/>
              </a:solidFill>
              <a:round/>
              <a:headEnd/>
              <a:tailEnd/>
            </a:ln>
            <a:extLst>
              <a:ext uri="{909E8E84-426E-40DD-AFC4-6F175D3DCCD1}">
                <a14:hiddenFill xmlns:a14="http://schemas.microsoft.com/office/drawing/2010/main">
                  <a:noFill/>
                </a14:hiddenFill>
              </a:ext>
            </a:extLst>
          </p:spPr>
          <p:txBody>
            <a:bodyPr/>
            <a:lstStyle/>
            <a:p>
              <a:endParaRPr lang="en-US">
                <a:latin typeface="+mn-lt"/>
              </a:endParaRPr>
            </a:p>
          </p:txBody>
        </p:sp>
      </p:grpSp>
      <p:grpSp>
        <p:nvGrpSpPr>
          <p:cNvPr id="6" name="Group 18">
            <a:extLst>
              <a:ext uri="{FF2B5EF4-FFF2-40B4-BE49-F238E27FC236}">
                <a16:creationId xmlns:a16="http://schemas.microsoft.com/office/drawing/2014/main" id="{8236D113-D400-B5BF-1295-A4A17418A866}"/>
              </a:ext>
            </a:extLst>
          </p:cNvPr>
          <p:cNvGrpSpPr>
            <a:grpSpLocks/>
          </p:cNvGrpSpPr>
          <p:nvPr/>
        </p:nvGrpSpPr>
        <p:grpSpPr bwMode="auto">
          <a:xfrm>
            <a:off x="7367588" y="1717676"/>
            <a:ext cx="2819400" cy="1235075"/>
            <a:chOff x="3552" y="1200"/>
            <a:chExt cx="1776" cy="778"/>
          </a:xfrm>
        </p:grpSpPr>
        <p:sp>
          <p:nvSpPr>
            <p:cNvPr id="24585" name="_s1033">
              <a:extLst>
                <a:ext uri="{FF2B5EF4-FFF2-40B4-BE49-F238E27FC236}">
                  <a16:creationId xmlns:a16="http://schemas.microsoft.com/office/drawing/2014/main" id="{C45805D7-F634-B48E-E3C5-80935F91E6FC}"/>
                </a:ext>
              </a:extLst>
            </p:cNvPr>
            <p:cNvSpPr>
              <a:spLocks noChangeArrowheads="1"/>
            </p:cNvSpPr>
            <p:nvPr/>
          </p:nvSpPr>
          <p:spPr bwMode="auto">
            <a:xfrm>
              <a:off x="3792" y="1200"/>
              <a:ext cx="1536" cy="778"/>
            </a:xfrm>
            <a:prstGeom prst="ellipse">
              <a:avLst/>
            </a:prstGeom>
            <a:gradFill rotWithShape="1">
              <a:gsLst>
                <a:gs pos="0">
                  <a:srgbClr val="FFFFCC"/>
                </a:gs>
                <a:gs pos="100000">
                  <a:srgbClr val="99CCFF"/>
                </a:gs>
              </a:gsLst>
              <a:path path="shape">
                <a:fillToRect l="50000" t="50000" r="50000" b="50000"/>
              </a:path>
            </a:gradFill>
            <a:ln w="9525">
              <a:solidFill>
                <a:schemeClr val="folHlink"/>
              </a:solidFill>
              <a:round/>
              <a:headEnd/>
              <a:tailEnd/>
            </a:ln>
          </p:spPr>
          <p:txBody>
            <a:bodyPr wrap="none" lIns="0" tIns="0" rIns="0" bIns="0" anchor="ctr"/>
            <a:lstStyle>
              <a:lvl1pPr>
                <a:lnSpc>
                  <a:spcPct val="90000"/>
                </a:lnSpc>
                <a:spcBef>
                  <a:spcPct val="30000"/>
                </a:spcBef>
                <a:buClr>
                  <a:schemeClr val="accent2"/>
                </a:buClr>
                <a:buFont typeface="Wingdings" panose="05000000000000000000" pitchFamily="2" charset="2"/>
                <a:buChar char="§"/>
                <a:defRPr sz="2100">
                  <a:solidFill>
                    <a:schemeClr val="tx1"/>
                  </a:solidFill>
                  <a:latin typeface="Times New Roman" panose="02020603050405020304" pitchFamily="18" charset="0"/>
                  <a:cs typeface="Times New Roman" panose="02020603050405020304" pitchFamily="18" charset="0"/>
                </a:defRPr>
              </a:lvl1pPr>
              <a:lvl2pPr marL="742950" indent="-285750">
                <a:lnSpc>
                  <a:spcPct val="90000"/>
                </a:lnSpc>
                <a:spcBef>
                  <a:spcPct val="30000"/>
                </a:spcBef>
                <a:buClr>
                  <a:schemeClr val="accent2"/>
                </a:buClr>
                <a:buFont typeface="Wingdings" panose="05000000000000000000" pitchFamily="2" charset="2"/>
                <a:buChar char="§"/>
                <a:defRPr>
                  <a:solidFill>
                    <a:schemeClr val="tx1"/>
                  </a:solidFill>
                  <a:latin typeface="Times New Roman" panose="02020603050405020304" pitchFamily="18" charset="0"/>
                  <a:cs typeface="Times New Roman" panose="02020603050405020304" pitchFamily="18" charset="0"/>
                </a:defRPr>
              </a:lvl2pPr>
              <a:lvl3pPr marL="1143000" indent="-228600">
                <a:lnSpc>
                  <a:spcPct val="90000"/>
                </a:lnSpc>
                <a:spcBef>
                  <a:spcPct val="30000"/>
                </a:spcBef>
                <a:buClr>
                  <a:schemeClr val="accent2"/>
                </a:buClr>
                <a:buFont typeface="Wingdings" panose="05000000000000000000" pitchFamily="2" charset="2"/>
                <a:buChar char="§"/>
                <a:defRPr sz="1500">
                  <a:solidFill>
                    <a:schemeClr val="tx1"/>
                  </a:solidFill>
                  <a:latin typeface="Times New Roman" panose="02020603050405020304" pitchFamily="18" charset="0"/>
                  <a:cs typeface="Times New Roman" panose="02020603050405020304" pitchFamily="18" charset="0"/>
                </a:defRPr>
              </a:lvl3pPr>
              <a:lvl4pPr marL="1600200" indent="-228600">
                <a:lnSpc>
                  <a:spcPct val="90000"/>
                </a:lnSpc>
                <a:spcBef>
                  <a:spcPct val="30000"/>
                </a:spcBef>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4pPr>
              <a:lvl5pPr marL="2057400" indent="-228600">
                <a:lnSpc>
                  <a:spcPct val="90000"/>
                </a:lnSpc>
                <a:spcBef>
                  <a:spcPct val="30000"/>
                </a:spcBef>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lnSpc>
                  <a:spcPct val="90000"/>
                </a:lnSpc>
                <a:spcBef>
                  <a:spcPct val="30000"/>
                </a:spcBef>
                <a:spcAft>
                  <a:spcPct val="0"/>
                </a:spcAft>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lnSpc>
                  <a:spcPct val="90000"/>
                </a:lnSpc>
                <a:spcBef>
                  <a:spcPct val="30000"/>
                </a:spcBef>
                <a:spcAft>
                  <a:spcPct val="0"/>
                </a:spcAft>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lnSpc>
                  <a:spcPct val="90000"/>
                </a:lnSpc>
                <a:spcBef>
                  <a:spcPct val="30000"/>
                </a:spcBef>
                <a:spcAft>
                  <a:spcPct val="0"/>
                </a:spcAft>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lnSpc>
                  <a:spcPct val="90000"/>
                </a:lnSpc>
                <a:spcBef>
                  <a:spcPct val="30000"/>
                </a:spcBef>
                <a:spcAft>
                  <a:spcPct val="0"/>
                </a:spcAft>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9pPr>
            </a:lstStyle>
            <a:p>
              <a:pPr algn="ctr">
                <a:lnSpc>
                  <a:spcPct val="100000"/>
                </a:lnSpc>
                <a:spcBef>
                  <a:spcPct val="50000"/>
                </a:spcBef>
                <a:buClrTx/>
                <a:buFontTx/>
                <a:buNone/>
              </a:pPr>
              <a:r>
                <a:rPr lang="mn-MN" altLang="en-US" sz="2400">
                  <a:latin typeface="+mn-lt"/>
                </a:rPr>
                <a:t>Ялгарах</a:t>
              </a:r>
              <a:endParaRPr lang="en-US" altLang="en-US" sz="2400">
                <a:latin typeface="+mn-lt"/>
              </a:endParaRPr>
            </a:p>
          </p:txBody>
        </p:sp>
        <p:sp>
          <p:nvSpPr>
            <p:cNvPr id="24586" name="Line 20">
              <a:extLst>
                <a:ext uri="{FF2B5EF4-FFF2-40B4-BE49-F238E27FC236}">
                  <a16:creationId xmlns:a16="http://schemas.microsoft.com/office/drawing/2014/main" id="{8008C6C9-799A-878D-57A3-31A0A3C11506}"/>
                </a:ext>
              </a:extLst>
            </p:cNvPr>
            <p:cNvSpPr>
              <a:spLocks noChangeShapeType="1"/>
            </p:cNvSpPr>
            <p:nvPr/>
          </p:nvSpPr>
          <p:spPr bwMode="auto">
            <a:xfrm flipV="1">
              <a:off x="3552" y="1584"/>
              <a:ext cx="240" cy="96"/>
            </a:xfrm>
            <a:prstGeom prst="line">
              <a:avLst/>
            </a:prstGeom>
            <a:noFill/>
            <a:ln w="38100">
              <a:solidFill>
                <a:schemeClr val="folHlink"/>
              </a:solidFill>
              <a:round/>
              <a:headEnd/>
              <a:tailEnd/>
            </a:ln>
            <a:extLst>
              <a:ext uri="{909E8E84-426E-40DD-AFC4-6F175D3DCCD1}">
                <a14:hiddenFill xmlns:a14="http://schemas.microsoft.com/office/drawing/2010/main">
                  <a:noFill/>
                </a14:hiddenFill>
              </a:ext>
            </a:extLst>
          </p:spPr>
          <p:txBody>
            <a:bodyPr/>
            <a:lstStyle/>
            <a:p>
              <a:endParaRPr lang="en-US">
                <a:latin typeface="+mn-lt"/>
              </a:endParaRP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500"/>
                                        <p:tgtEl>
                                          <p:spTgt spid="2"/>
                                        </p:tgtEl>
                                      </p:cBhvr>
                                    </p:animEffect>
                                  </p:childTnLst>
                                </p:cTn>
                              </p:par>
                            </p:childTnLst>
                          </p:cTn>
                        </p:par>
                        <p:par>
                          <p:cTn id="8" fill="hold" nodeType="afterGroup">
                            <p:stCondLst>
                              <p:cond delay="500"/>
                            </p:stCondLst>
                            <p:childTnLst>
                              <p:par>
                                <p:cTn id="9" presetID="6" presetClass="entr" presetSubtype="16"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circle(in)">
                                      <p:cBhvr>
                                        <p:cTn id="11" dur="500"/>
                                        <p:tgtEl>
                                          <p:spTgt spid="3"/>
                                        </p:tgtEl>
                                      </p:cBhvr>
                                    </p:animEffect>
                                  </p:childTnLst>
                                </p:cTn>
                              </p:par>
                            </p:childTnLst>
                          </p:cTn>
                        </p:par>
                        <p:par>
                          <p:cTn id="12" fill="hold" nodeType="afterGroup">
                            <p:stCondLst>
                              <p:cond delay="1000"/>
                            </p:stCondLst>
                            <p:childTnLst>
                              <p:par>
                                <p:cTn id="13" presetID="6" presetClass="entr" presetSubtype="16"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ircle(in)">
                                      <p:cBhvr>
                                        <p:cTn id="15" dur="500"/>
                                        <p:tgtEl>
                                          <p:spTgt spid="4"/>
                                        </p:tgtEl>
                                      </p:cBhvr>
                                    </p:animEffect>
                                  </p:childTnLst>
                                </p:cTn>
                              </p:par>
                            </p:childTnLst>
                          </p:cTn>
                        </p:par>
                        <p:par>
                          <p:cTn id="16" fill="hold" nodeType="afterGroup">
                            <p:stCondLst>
                              <p:cond delay="1500"/>
                            </p:stCondLst>
                            <p:childTnLst>
                              <p:par>
                                <p:cTn id="17" presetID="6" presetClass="entr" presetSubtype="16"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circle(in)">
                                      <p:cBhvr>
                                        <p:cTn id="19" dur="500"/>
                                        <p:tgtEl>
                                          <p:spTgt spid="5"/>
                                        </p:tgtEl>
                                      </p:cBhvr>
                                    </p:animEffect>
                                  </p:childTnLst>
                                </p:cTn>
                              </p:par>
                            </p:childTnLst>
                          </p:cTn>
                        </p:par>
                        <p:par>
                          <p:cTn id="20" fill="hold" nodeType="afterGroup">
                            <p:stCondLst>
                              <p:cond delay="2000"/>
                            </p:stCondLst>
                            <p:childTnLst>
                              <p:par>
                                <p:cTn id="21" presetID="6" presetClass="entr" presetSubtype="16" fill="hold"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circle(in)">
                                      <p:cBhvr>
                                        <p:cTn id="2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2">
            <a:extLst>
              <a:ext uri="{FF2B5EF4-FFF2-40B4-BE49-F238E27FC236}">
                <a16:creationId xmlns:a16="http://schemas.microsoft.com/office/drawing/2014/main" id="{B863F346-0047-DF43-0081-F88F3F6FA180}"/>
              </a:ext>
            </a:extLst>
          </p:cNvPr>
          <p:cNvSpPr>
            <a:spLocks noGrp="1"/>
          </p:cNvSpPr>
          <p:nvPr>
            <p:ph type="title"/>
          </p:nvPr>
        </p:nvSpPr>
        <p:spPr>
          <a:xfrm>
            <a:off x="636494" y="1"/>
            <a:ext cx="10031506" cy="968375"/>
          </a:xfrm>
        </p:spPr>
        <p:txBody>
          <a:bodyPr/>
          <a:lstStyle/>
          <a:p>
            <a:pPr eaLnBrk="1" hangingPunct="1"/>
            <a:r>
              <a:rPr lang="mn-MN" altLang="en-US" dirty="0">
                <a:latin typeface="+mn-lt"/>
              </a:rPr>
              <a:t>ЗАРДЛААР МАНЛАЙЛАХ</a:t>
            </a:r>
            <a:r>
              <a:rPr lang="en-US" altLang="en-US" dirty="0">
                <a:latin typeface="+mn-lt"/>
              </a:rPr>
              <a:t> – </a:t>
            </a:r>
            <a:r>
              <a:rPr lang="en-US" altLang="en-US" i="1" dirty="0">
                <a:latin typeface="+mn-lt"/>
              </a:rPr>
              <a:t>Cost Leadership</a:t>
            </a:r>
            <a:endParaRPr lang="en-US" altLang="en-US" dirty="0">
              <a:latin typeface="+mn-lt"/>
            </a:endParaRPr>
          </a:p>
        </p:txBody>
      </p:sp>
      <p:pic>
        <p:nvPicPr>
          <p:cNvPr id="26627" name="Picture 4" descr="http://upload.wikimedia.org/wikipedia/commons/0/04/Walmart_exterior.jpg">
            <a:extLst>
              <a:ext uri="{FF2B5EF4-FFF2-40B4-BE49-F238E27FC236}">
                <a16:creationId xmlns:a16="http://schemas.microsoft.com/office/drawing/2014/main" id="{6C9A1667-C345-C70D-FE67-4A3E8B75AD12}"/>
              </a:ext>
            </a:extLst>
          </p:cNvPr>
          <p:cNvPicPr>
            <a:picLocks noGrp="1" noChangeAspect="1" noChangeArrowheads="1"/>
          </p:cNvPicPr>
          <p:nvPr>
            <p:ph idx="1"/>
          </p:nvPr>
        </p:nvPicPr>
        <p:blipFill>
          <a:blip r:embed="rId3" cstate="print">
            <a:extLst>
              <a:ext uri="{28A0092B-C50C-407E-A947-70E740481C1C}">
                <a14:useLocalDpi xmlns:a14="http://schemas.microsoft.com/office/drawing/2010/main" val="0"/>
              </a:ext>
            </a:extLst>
          </a:blip>
          <a:srcRect/>
          <a:stretch>
            <a:fillRect/>
          </a:stretch>
        </p:blipFill>
        <p:spPr>
          <a:xfrm>
            <a:off x="772086" y="1016000"/>
            <a:ext cx="3700463" cy="2413000"/>
          </a:xfrm>
          <a:noFill/>
        </p:spPr>
      </p:pic>
      <p:sp>
        <p:nvSpPr>
          <p:cNvPr id="5" name="Content Placeholder 1">
            <a:extLst>
              <a:ext uri="{FF2B5EF4-FFF2-40B4-BE49-F238E27FC236}">
                <a16:creationId xmlns:a16="http://schemas.microsoft.com/office/drawing/2014/main" id="{A026D621-5375-802B-870C-F613F1A07E29}"/>
              </a:ext>
            </a:extLst>
          </p:cNvPr>
          <p:cNvSpPr txBox="1">
            <a:spLocks/>
          </p:cNvSpPr>
          <p:nvPr/>
        </p:nvSpPr>
        <p:spPr>
          <a:xfrm>
            <a:off x="4715436" y="1204913"/>
            <a:ext cx="6704478" cy="2224087"/>
          </a:xfrm>
          <a:prstGeom prst="rect">
            <a:avLst/>
          </a:prstGeom>
        </p:spPr>
        <p:txBody>
          <a:bodyPr>
            <a:normAutofit/>
          </a:bodyPr>
          <a:lstStyle>
            <a:lvl1pPr marL="171450" indent="-171450" algn="l" defTabSz="685800" rtl="0" eaLnBrk="1" latinLnBrk="0" hangingPunct="1">
              <a:lnSpc>
                <a:spcPct val="90000"/>
              </a:lnSpc>
              <a:spcBef>
                <a:spcPct val="30000"/>
              </a:spcBef>
              <a:buClr>
                <a:schemeClr val="accent2"/>
              </a:buClr>
              <a:buFont typeface="Wingdings" panose="05000000000000000000" pitchFamily="2" charset="2"/>
              <a:buChar char="§"/>
              <a:defRPr sz="2100" kern="1200">
                <a:solidFill>
                  <a:schemeClr val="tx1"/>
                </a:solidFill>
                <a:latin typeface="Times New Roman" panose="02020603050405020304" pitchFamily="18" charset="0"/>
                <a:ea typeface="+mn-ea"/>
                <a:cs typeface="Times New Roman" panose="02020603050405020304" pitchFamily="18" charset="0"/>
              </a:defRPr>
            </a:lvl1pPr>
            <a:lvl2pPr marL="514350" indent="-171450" algn="l" defTabSz="685800" rtl="0" eaLnBrk="1" latinLnBrk="0" hangingPunct="1">
              <a:lnSpc>
                <a:spcPct val="90000"/>
              </a:lnSpc>
              <a:spcBef>
                <a:spcPct val="30000"/>
              </a:spcBef>
              <a:buClr>
                <a:schemeClr val="accent2"/>
              </a:buClr>
              <a:buFont typeface="Wingdings" panose="05000000000000000000" pitchFamily="2" charset="2"/>
              <a:buChar char="§"/>
              <a:defRPr sz="1800" kern="1200">
                <a:solidFill>
                  <a:schemeClr val="tx1"/>
                </a:solidFill>
                <a:latin typeface="Times New Roman" panose="02020603050405020304" pitchFamily="18" charset="0"/>
                <a:ea typeface="+mn-ea"/>
                <a:cs typeface="Times New Roman" panose="02020603050405020304" pitchFamily="18" charset="0"/>
              </a:defRPr>
            </a:lvl2pPr>
            <a:lvl3pPr marL="857250" indent="-171450" algn="l" defTabSz="685800" rtl="0" eaLnBrk="1" latinLnBrk="0" hangingPunct="1">
              <a:lnSpc>
                <a:spcPct val="90000"/>
              </a:lnSpc>
              <a:spcBef>
                <a:spcPct val="30000"/>
              </a:spcBef>
              <a:buClr>
                <a:schemeClr val="accent2"/>
              </a:buClr>
              <a:buFont typeface="Wingdings" panose="05000000000000000000" pitchFamily="2" charset="2"/>
              <a:buChar char="§"/>
              <a:defRPr sz="1500" kern="1200">
                <a:solidFill>
                  <a:schemeClr val="tx1"/>
                </a:solidFill>
                <a:latin typeface="Times New Roman" panose="02020603050405020304" pitchFamily="18" charset="0"/>
                <a:ea typeface="+mn-ea"/>
                <a:cs typeface="Times New Roman" panose="02020603050405020304" pitchFamily="18" charset="0"/>
              </a:defRPr>
            </a:lvl3pPr>
            <a:lvl4pPr marL="1200150" indent="-171450" algn="l" defTabSz="685800" rtl="0" eaLnBrk="1" latinLnBrk="0" hangingPunct="1">
              <a:lnSpc>
                <a:spcPct val="90000"/>
              </a:lnSpc>
              <a:spcBef>
                <a:spcPct val="30000"/>
              </a:spcBef>
              <a:buClr>
                <a:schemeClr val="accent2"/>
              </a:buClr>
              <a:buFont typeface="Wingdings" panose="05000000000000000000" pitchFamily="2" charset="2"/>
              <a:buChar char="§"/>
              <a:defRPr sz="1350" kern="1200">
                <a:solidFill>
                  <a:schemeClr val="tx1"/>
                </a:solidFill>
                <a:latin typeface="Times New Roman" panose="02020603050405020304" pitchFamily="18" charset="0"/>
                <a:ea typeface="+mn-ea"/>
                <a:cs typeface="Times New Roman" panose="02020603050405020304" pitchFamily="18" charset="0"/>
              </a:defRPr>
            </a:lvl4pPr>
            <a:lvl5pPr marL="1543050" indent="-171450" algn="l" defTabSz="685800" rtl="0" eaLnBrk="1" latinLnBrk="0" hangingPunct="1">
              <a:lnSpc>
                <a:spcPct val="90000"/>
              </a:lnSpc>
              <a:spcBef>
                <a:spcPct val="30000"/>
              </a:spcBef>
              <a:buClr>
                <a:schemeClr val="accent2"/>
              </a:buClr>
              <a:buFont typeface="Wingdings" panose="05000000000000000000" pitchFamily="2" charset="2"/>
              <a:buChar char="§"/>
              <a:defRPr sz="1350" kern="1200">
                <a:solidFill>
                  <a:schemeClr val="tx1"/>
                </a:solidFill>
                <a:latin typeface="Times New Roman" panose="02020603050405020304" pitchFamily="18" charset="0"/>
                <a:ea typeface="+mn-ea"/>
                <a:cs typeface="Times New Roman" panose="02020603050405020304" pitchFamily="18" charset="0"/>
              </a:defRPr>
            </a:lvl5pPr>
            <a:lvl6pPr marL="1885950" indent="-171450" algn="l" defTabSz="685800" rtl="0" eaLnBrk="1" latinLnBrk="0" hangingPunct="1">
              <a:lnSpc>
                <a:spcPct val="90000"/>
              </a:lnSpc>
              <a:spcBef>
                <a:spcPct val="30000"/>
              </a:spcBef>
              <a:buClr>
                <a:schemeClr val="accent2"/>
              </a:buClr>
              <a:buFont typeface="Wingdings" panose="05000000000000000000" pitchFamily="2" charset="2"/>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ct val="30000"/>
              </a:spcBef>
              <a:buClr>
                <a:schemeClr val="accent2"/>
              </a:buClr>
              <a:buFont typeface="Wingdings" panose="05000000000000000000" pitchFamily="2" charset="2"/>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ct val="30000"/>
              </a:spcBef>
              <a:buClr>
                <a:schemeClr val="accent2"/>
              </a:buClr>
              <a:buFont typeface="Wingdings" panose="05000000000000000000" pitchFamily="2" charset="2"/>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ct val="30000"/>
              </a:spcBef>
              <a:buClr>
                <a:schemeClr val="accent2"/>
              </a:buClr>
              <a:buFont typeface="Wingdings" panose="05000000000000000000" pitchFamily="2" charset="2"/>
              <a:buChar char="§"/>
              <a:defRPr sz="1350" kern="1200">
                <a:solidFill>
                  <a:schemeClr val="tx1"/>
                </a:solidFill>
                <a:latin typeface="+mn-lt"/>
                <a:ea typeface="+mn-ea"/>
                <a:cs typeface="+mn-cs"/>
              </a:defRPr>
            </a:lvl9pPr>
          </a:lstStyle>
          <a:p>
            <a:pPr>
              <a:defRPr/>
            </a:pPr>
            <a:r>
              <a:rPr lang="mn-MN" sz="2000" dirty="0">
                <a:latin typeface="+mn-lt"/>
              </a:rPr>
              <a:t>Технологийг үйл ажиллагаандаа нэвтрүүлэн </a:t>
            </a:r>
          </a:p>
          <a:p>
            <a:pPr lvl="2">
              <a:defRPr/>
            </a:pPr>
            <a:r>
              <a:rPr lang="mn-MN" sz="1800" dirty="0">
                <a:latin typeface="+mn-lt"/>
              </a:rPr>
              <a:t>Өөрсдийн үйл ажиллагааны зардлыг бууруулах</a:t>
            </a:r>
          </a:p>
          <a:p>
            <a:pPr lvl="2">
              <a:defRPr/>
            </a:pPr>
            <a:r>
              <a:rPr lang="mn-MN" sz="1800" dirty="0">
                <a:latin typeface="+mn-lt"/>
              </a:rPr>
              <a:t>Хэрэглэгч болон нийлүүлэгчдийн зардлыг багасгах</a:t>
            </a:r>
            <a:endParaRPr lang="mn-MN" sz="1400" dirty="0">
              <a:latin typeface="+mn-lt"/>
            </a:endParaRPr>
          </a:p>
          <a:p>
            <a:pPr marL="0" indent="0" algn="r">
              <a:buNone/>
              <a:defRPr/>
            </a:pPr>
            <a:r>
              <a:rPr lang="mn-MN" sz="2000" b="1" u="sng" dirty="0">
                <a:latin typeface="+mn-lt"/>
              </a:rPr>
              <a:t>Чанартай бүтээгдэхүүн, Хямд үнэ</a:t>
            </a:r>
          </a:p>
          <a:p>
            <a:pPr>
              <a:defRPr/>
            </a:pPr>
            <a:r>
              <a:rPr lang="mn-MN" sz="2000" dirty="0">
                <a:latin typeface="+mn-lt"/>
              </a:rPr>
              <a:t>Нийлүүлэлтийн гинжин удирдлагын системүүд</a:t>
            </a:r>
          </a:p>
          <a:p>
            <a:pPr>
              <a:defRPr/>
            </a:pPr>
            <a:r>
              <a:rPr lang="mn-MN" sz="2000" dirty="0">
                <a:latin typeface="+mn-lt"/>
              </a:rPr>
              <a:t>Үйлдвэрлэлийн системүүд...</a:t>
            </a:r>
          </a:p>
        </p:txBody>
      </p:sp>
      <p:sp>
        <p:nvSpPr>
          <p:cNvPr id="26629" name="Content Placeholder 1">
            <a:extLst>
              <a:ext uri="{FF2B5EF4-FFF2-40B4-BE49-F238E27FC236}">
                <a16:creationId xmlns:a16="http://schemas.microsoft.com/office/drawing/2014/main" id="{691E71E8-5924-1F89-EF9C-63AA7148BF4A}"/>
              </a:ext>
            </a:extLst>
          </p:cNvPr>
          <p:cNvSpPr txBox="1">
            <a:spLocks/>
          </p:cNvSpPr>
          <p:nvPr/>
        </p:nvSpPr>
        <p:spPr bwMode="auto">
          <a:xfrm>
            <a:off x="636493" y="3781612"/>
            <a:ext cx="11062447" cy="241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685800">
              <a:lnSpc>
                <a:spcPct val="90000"/>
              </a:lnSpc>
              <a:spcBef>
                <a:spcPct val="30000"/>
              </a:spcBef>
              <a:buClr>
                <a:schemeClr val="accent2"/>
              </a:buClr>
              <a:buFont typeface="Wingdings" panose="05000000000000000000" pitchFamily="2" charset="2"/>
              <a:buChar char="§"/>
              <a:defRPr sz="2100">
                <a:solidFill>
                  <a:schemeClr val="tx1"/>
                </a:solidFill>
                <a:latin typeface="Times New Roman" panose="02020603050405020304" pitchFamily="18" charset="0"/>
                <a:cs typeface="Times New Roman" panose="02020603050405020304" pitchFamily="18" charset="0"/>
              </a:defRPr>
            </a:lvl1pPr>
            <a:lvl2pPr marL="514350" indent="-171450" defTabSz="685800">
              <a:lnSpc>
                <a:spcPct val="90000"/>
              </a:lnSpc>
              <a:spcBef>
                <a:spcPct val="30000"/>
              </a:spcBef>
              <a:buClr>
                <a:schemeClr val="accent2"/>
              </a:buClr>
              <a:buFont typeface="Wingdings" panose="05000000000000000000" pitchFamily="2" charset="2"/>
              <a:buChar char="§"/>
              <a:defRPr>
                <a:solidFill>
                  <a:schemeClr val="tx1"/>
                </a:solidFill>
                <a:latin typeface="Times New Roman" panose="02020603050405020304" pitchFamily="18" charset="0"/>
                <a:cs typeface="Times New Roman" panose="02020603050405020304" pitchFamily="18" charset="0"/>
              </a:defRPr>
            </a:lvl2pPr>
            <a:lvl3pPr marL="857250" indent="-171450" defTabSz="685800">
              <a:lnSpc>
                <a:spcPct val="90000"/>
              </a:lnSpc>
              <a:spcBef>
                <a:spcPct val="30000"/>
              </a:spcBef>
              <a:buClr>
                <a:schemeClr val="accent2"/>
              </a:buClr>
              <a:buFont typeface="Wingdings" panose="05000000000000000000" pitchFamily="2" charset="2"/>
              <a:buChar char="§"/>
              <a:defRPr sz="1500">
                <a:solidFill>
                  <a:schemeClr val="tx1"/>
                </a:solidFill>
                <a:latin typeface="Times New Roman" panose="02020603050405020304" pitchFamily="18" charset="0"/>
                <a:cs typeface="Times New Roman" panose="02020603050405020304" pitchFamily="18" charset="0"/>
              </a:defRPr>
            </a:lvl3pPr>
            <a:lvl4pPr marL="1200150" indent="-171450" defTabSz="685800">
              <a:lnSpc>
                <a:spcPct val="90000"/>
              </a:lnSpc>
              <a:spcBef>
                <a:spcPct val="30000"/>
              </a:spcBef>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4pPr>
            <a:lvl5pPr marL="1543050" indent="-171450" defTabSz="685800">
              <a:lnSpc>
                <a:spcPct val="90000"/>
              </a:lnSpc>
              <a:spcBef>
                <a:spcPct val="30000"/>
              </a:spcBef>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5pPr>
            <a:lvl6pPr marL="2000250" indent="-171450" defTabSz="685800" eaLnBrk="0" fontAlgn="base" hangingPunct="0">
              <a:lnSpc>
                <a:spcPct val="90000"/>
              </a:lnSpc>
              <a:spcBef>
                <a:spcPct val="30000"/>
              </a:spcBef>
              <a:spcAft>
                <a:spcPct val="0"/>
              </a:spcAft>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6pPr>
            <a:lvl7pPr marL="2457450" indent="-171450" defTabSz="685800" eaLnBrk="0" fontAlgn="base" hangingPunct="0">
              <a:lnSpc>
                <a:spcPct val="90000"/>
              </a:lnSpc>
              <a:spcBef>
                <a:spcPct val="30000"/>
              </a:spcBef>
              <a:spcAft>
                <a:spcPct val="0"/>
              </a:spcAft>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7pPr>
            <a:lvl8pPr marL="2914650" indent="-171450" defTabSz="685800" eaLnBrk="0" fontAlgn="base" hangingPunct="0">
              <a:lnSpc>
                <a:spcPct val="90000"/>
              </a:lnSpc>
              <a:spcBef>
                <a:spcPct val="30000"/>
              </a:spcBef>
              <a:spcAft>
                <a:spcPct val="0"/>
              </a:spcAft>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8pPr>
            <a:lvl9pPr marL="3371850" indent="-171450" defTabSz="685800" eaLnBrk="0" fontAlgn="base" hangingPunct="0">
              <a:lnSpc>
                <a:spcPct val="90000"/>
              </a:lnSpc>
              <a:spcBef>
                <a:spcPct val="30000"/>
              </a:spcBef>
              <a:spcAft>
                <a:spcPct val="0"/>
              </a:spcAft>
              <a:buClr>
                <a:schemeClr val="accent2"/>
              </a:buClr>
              <a:buFont typeface="Wingdings" panose="05000000000000000000" pitchFamily="2" charset="2"/>
              <a:buChar char="§"/>
              <a:defRPr sz="1300">
                <a:solidFill>
                  <a:schemeClr val="tx1"/>
                </a:solidFill>
                <a:latin typeface="Times New Roman" panose="02020603050405020304" pitchFamily="18" charset="0"/>
                <a:cs typeface="Times New Roman" panose="02020603050405020304" pitchFamily="18" charset="0"/>
              </a:defRPr>
            </a:lvl9pPr>
          </a:lstStyle>
          <a:p>
            <a:pPr algn="just" eaLnBrk="1" hangingPunct="1">
              <a:buFont typeface="Wingdings" panose="05000000000000000000" pitchFamily="2" charset="2"/>
              <a:buNone/>
            </a:pPr>
            <a:r>
              <a:rPr lang="en-US" altLang="en-US" sz="1800" i="1" dirty="0" err="1">
                <a:latin typeface="+mn-lt"/>
              </a:rPr>
              <a:t>Wal-mart</a:t>
            </a:r>
            <a:r>
              <a:rPr lang="mn-MN" altLang="en-US" sz="1800" i="1" dirty="0">
                <a:latin typeface="+mn-lt"/>
              </a:rPr>
              <a:t> нь зардлаар манлайлах стратегийг амжилттай хэрэгжүүлж байна. Гол үйл ажиллагааны зардлаа хэмнэхийн тулд Нийлүүлэлтийн гинжин удирдлагыг хамгийн сайн хэрэгжүүлж чадсан байна. </a:t>
            </a:r>
            <a:endParaRPr lang="en-US" altLang="en-US" sz="1800" i="1" dirty="0">
              <a:latin typeface="+mn-lt"/>
            </a:endParaRPr>
          </a:p>
          <a:p>
            <a:pPr algn="just" eaLnBrk="1" hangingPunct="1">
              <a:buFont typeface="Wingdings" panose="05000000000000000000" pitchFamily="2" charset="2"/>
              <a:buNone/>
            </a:pPr>
            <a:r>
              <a:rPr lang="mn-MN" altLang="en-US" sz="1600" i="1" dirty="0">
                <a:latin typeface="+mn-lt"/>
              </a:rPr>
              <a:t>Нийлүүлэлтийн гинжин удирдлагын систем нь:</a:t>
            </a:r>
          </a:p>
          <a:p>
            <a:pPr lvl="3" algn="just" eaLnBrk="1" hangingPunct="1"/>
            <a:r>
              <a:rPr lang="mn-MN" altLang="en-US" sz="1600" b="1" i="1" u="sng" dirty="0">
                <a:latin typeface="+mn-lt"/>
              </a:rPr>
              <a:t>Бараа бүтээгдэхүүний урсгалыг хянах</a:t>
            </a:r>
          </a:p>
          <a:p>
            <a:pPr lvl="3" algn="just" eaLnBrk="1" hangingPunct="1"/>
            <a:r>
              <a:rPr lang="mn-MN" altLang="en-US" sz="1600" b="1" i="1" u="sng" dirty="0">
                <a:latin typeface="+mn-lt"/>
              </a:rPr>
              <a:t>Хувиарлалтыг үр ашигтай, хурдан хийх</a:t>
            </a:r>
          </a:p>
          <a:p>
            <a:pPr lvl="3" algn="just" eaLnBrk="1" hangingPunct="1"/>
            <a:r>
              <a:rPr lang="mn-MN" altLang="en-US" sz="1600" b="1" i="1" u="sng" dirty="0">
                <a:latin typeface="+mn-lt"/>
              </a:rPr>
              <a:t>Эрэлт, нийлүүлэлтийг тэнцвэржүүлэх</a:t>
            </a:r>
          </a:p>
          <a:p>
            <a:pPr lvl="3" algn="just" eaLnBrk="1" hangingPunct="1"/>
            <a:endParaRPr lang="mn-MN" altLang="en-US" sz="1600" b="1" i="1" u="sng" dirty="0">
              <a:latin typeface="+mn-lt"/>
            </a:endParaRPr>
          </a:p>
          <a:p>
            <a:pPr lvl="3" algn="just" eaLnBrk="1" hangingPunct="1"/>
            <a:endParaRPr lang="mn-MN" altLang="en-US" sz="1600" b="1" u="sng" dirty="0">
              <a:latin typeface="+mn-lt"/>
            </a:endParaRPr>
          </a:p>
          <a:p>
            <a:pPr lvl="1" eaLnBrk="1" hangingPunct="1"/>
            <a:endParaRPr lang="mn-MN" altLang="en-US" b="1" u="sng" dirty="0">
              <a:latin typeface="+mn-lt"/>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2">
            <a:extLst>
              <a:ext uri="{FF2B5EF4-FFF2-40B4-BE49-F238E27FC236}">
                <a16:creationId xmlns:a16="http://schemas.microsoft.com/office/drawing/2014/main" id="{2C6F020A-38C7-0904-C397-CFD5963124A8}"/>
              </a:ext>
            </a:extLst>
          </p:cNvPr>
          <p:cNvSpPr>
            <a:spLocks noGrp="1"/>
          </p:cNvSpPr>
          <p:nvPr>
            <p:ph type="title"/>
          </p:nvPr>
        </p:nvSpPr>
        <p:spPr>
          <a:xfrm>
            <a:off x="779929" y="1"/>
            <a:ext cx="9888071" cy="914399"/>
          </a:xfrm>
        </p:spPr>
        <p:txBody>
          <a:bodyPr/>
          <a:lstStyle/>
          <a:p>
            <a:pPr eaLnBrk="1" hangingPunct="1"/>
            <a:r>
              <a:rPr lang="mn-MN" altLang="en-US" dirty="0"/>
              <a:t>ХОЛБОО БАЙГУУЛАХ</a:t>
            </a:r>
            <a:r>
              <a:rPr lang="en-US" altLang="en-US" dirty="0"/>
              <a:t> </a:t>
            </a:r>
            <a:r>
              <a:rPr lang="en-US" altLang="en-US" i="1" dirty="0"/>
              <a:t>– Strategic alliance</a:t>
            </a:r>
          </a:p>
        </p:txBody>
      </p:sp>
      <p:sp>
        <p:nvSpPr>
          <p:cNvPr id="5" name="Content Placeholder 1">
            <a:extLst>
              <a:ext uri="{FF2B5EF4-FFF2-40B4-BE49-F238E27FC236}">
                <a16:creationId xmlns:a16="http://schemas.microsoft.com/office/drawing/2014/main" id="{A24C864A-CAFC-0BF7-FC0D-1F279CFE93F8}"/>
              </a:ext>
            </a:extLst>
          </p:cNvPr>
          <p:cNvSpPr txBox="1">
            <a:spLocks/>
          </p:cNvSpPr>
          <p:nvPr/>
        </p:nvSpPr>
        <p:spPr>
          <a:xfrm>
            <a:off x="779928" y="1008437"/>
            <a:ext cx="6589059" cy="4576575"/>
          </a:xfrm>
          <a:prstGeom prst="rect">
            <a:avLst/>
          </a:prstGeom>
        </p:spPr>
        <p:txBody>
          <a:bodyPr>
            <a:normAutofit/>
          </a:bodyPr>
          <a:lstStyle>
            <a:lvl1pPr marL="171450" indent="-171450" algn="l" defTabSz="685800" rtl="0" eaLnBrk="1" latinLnBrk="0" hangingPunct="1">
              <a:lnSpc>
                <a:spcPct val="90000"/>
              </a:lnSpc>
              <a:spcBef>
                <a:spcPct val="30000"/>
              </a:spcBef>
              <a:buClr>
                <a:schemeClr val="accent2"/>
              </a:buClr>
              <a:buFont typeface="Wingdings" panose="05000000000000000000" pitchFamily="2" charset="2"/>
              <a:buChar char="§"/>
              <a:defRPr sz="2100" kern="1200">
                <a:solidFill>
                  <a:schemeClr val="tx1"/>
                </a:solidFill>
                <a:latin typeface="Times New Roman" panose="02020603050405020304" pitchFamily="18" charset="0"/>
                <a:ea typeface="+mn-ea"/>
                <a:cs typeface="Times New Roman" panose="02020603050405020304" pitchFamily="18" charset="0"/>
              </a:defRPr>
            </a:lvl1pPr>
            <a:lvl2pPr marL="514350" indent="-171450" algn="l" defTabSz="685800" rtl="0" eaLnBrk="1" latinLnBrk="0" hangingPunct="1">
              <a:lnSpc>
                <a:spcPct val="90000"/>
              </a:lnSpc>
              <a:spcBef>
                <a:spcPct val="30000"/>
              </a:spcBef>
              <a:buClr>
                <a:schemeClr val="accent2"/>
              </a:buClr>
              <a:buFont typeface="Wingdings" panose="05000000000000000000" pitchFamily="2" charset="2"/>
              <a:buChar char="§"/>
              <a:defRPr sz="1800" kern="1200">
                <a:solidFill>
                  <a:schemeClr val="tx1"/>
                </a:solidFill>
                <a:latin typeface="Times New Roman" panose="02020603050405020304" pitchFamily="18" charset="0"/>
                <a:ea typeface="+mn-ea"/>
                <a:cs typeface="Times New Roman" panose="02020603050405020304" pitchFamily="18" charset="0"/>
              </a:defRPr>
            </a:lvl2pPr>
            <a:lvl3pPr marL="857250" indent="-171450" algn="l" defTabSz="685800" rtl="0" eaLnBrk="1" latinLnBrk="0" hangingPunct="1">
              <a:lnSpc>
                <a:spcPct val="90000"/>
              </a:lnSpc>
              <a:spcBef>
                <a:spcPct val="30000"/>
              </a:spcBef>
              <a:buClr>
                <a:schemeClr val="accent2"/>
              </a:buClr>
              <a:buFont typeface="Wingdings" panose="05000000000000000000" pitchFamily="2" charset="2"/>
              <a:buChar char="§"/>
              <a:defRPr sz="1500" kern="1200">
                <a:solidFill>
                  <a:schemeClr val="tx1"/>
                </a:solidFill>
                <a:latin typeface="Times New Roman" panose="02020603050405020304" pitchFamily="18" charset="0"/>
                <a:ea typeface="+mn-ea"/>
                <a:cs typeface="Times New Roman" panose="02020603050405020304" pitchFamily="18" charset="0"/>
              </a:defRPr>
            </a:lvl3pPr>
            <a:lvl4pPr marL="1200150" indent="-171450" algn="l" defTabSz="685800" rtl="0" eaLnBrk="1" latinLnBrk="0" hangingPunct="1">
              <a:lnSpc>
                <a:spcPct val="90000"/>
              </a:lnSpc>
              <a:spcBef>
                <a:spcPct val="30000"/>
              </a:spcBef>
              <a:buClr>
                <a:schemeClr val="accent2"/>
              </a:buClr>
              <a:buFont typeface="Wingdings" panose="05000000000000000000" pitchFamily="2" charset="2"/>
              <a:buChar char="§"/>
              <a:defRPr sz="1350" kern="1200">
                <a:solidFill>
                  <a:schemeClr val="tx1"/>
                </a:solidFill>
                <a:latin typeface="Times New Roman" panose="02020603050405020304" pitchFamily="18" charset="0"/>
                <a:ea typeface="+mn-ea"/>
                <a:cs typeface="Times New Roman" panose="02020603050405020304" pitchFamily="18" charset="0"/>
              </a:defRPr>
            </a:lvl4pPr>
            <a:lvl5pPr marL="1543050" indent="-171450" algn="l" defTabSz="685800" rtl="0" eaLnBrk="1" latinLnBrk="0" hangingPunct="1">
              <a:lnSpc>
                <a:spcPct val="90000"/>
              </a:lnSpc>
              <a:spcBef>
                <a:spcPct val="30000"/>
              </a:spcBef>
              <a:buClr>
                <a:schemeClr val="accent2"/>
              </a:buClr>
              <a:buFont typeface="Wingdings" panose="05000000000000000000" pitchFamily="2" charset="2"/>
              <a:buChar char="§"/>
              <a:defRPr sz="1350" kern="1200">
                <a:solidFill>
                  <a:schemeClr val="tx1"/>
                </a:solidFill>
                <a:latin typeface="Times New Roman" panose="02020603050405020304" pitchFamily="18" charset="0"/>
                <a:ea typeface="+mn-ea"/>
                <a:cs typeface="Times New Roman" panose="02020603050405020304" pitchFamily="18" charset="0"/>
              </a:defRPr>
            </a:lvl5pPr>
            <a:lvl6pPr marL="1885950" indent="-171450" algn="l" defTabSz="685800" rtl="0" eaLnBrk="1" latinLnBrk="0" hangingPunct="1">
              <a:lnSpc>
                <a:spcPct val="90000"/>
              </a:lnSpc>
              <a:spcBef>
                <a:spcPct val="30000"/>
              </a:spcBef>
              <a:buClr>
                <a:schemeClr val="accent2"/>
              </a:buClr>
              <a:buFont typeface="Wingdings" panose="05000000000000000000" pitchFamily="2" charset="2"/>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ct val="30000"/>
              </a:spcBef>
              <a:buClr>
                <a:schemeClr val="accent2"/>
              </a:buClr>
              <a:buFont typeface="Wingdings" panose="05000000000000000000" pitchFamily="2" charset="2"/>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ct val="30000"/>
              </a:spcBef>
              <a:buClr>
                <a:schemeClr val="accent2"/>
              </a:buClr>
              <a:buFont typeface="Wingdings" panose="05000000000000000000" pitchFamily="2" charset="2"/>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ct val="30000"/>
              </a:spcBef>
              <a:buClr>
                <a:schemeClr val="accent2"/>
              </a:buClr>
              <a:buFont typeface="Wingdings" panose="05000000000000000000" pitchFamily="2" charset="2"/>
              <a:buChar char="§"/>
              <a:defRPr sz="1350" kern="1200">
                <a:solidFill>
                  <a:schemeClr val="tx1"/>
                </a:solidFill>
                <a:latin typeface="+mn-lt"/>
                <a:ea typeface="+mn-ea"/>
                <a:cs typeface="+mn-cs"/>
              </a:defRPr>
            </a:lvl9pPr>
          </a:lstStyle>
          <a:p>
            <a:pPr marL="0" indent="0" algn="just">
              <a:buNone/>
              <a:defRPr/>
            </a:pPr>
            <a:r>
              <a:rPr lang="mn-MN" sz="2400" dirty="0">
                <a:latin typeface="+mn-lt"/>
              </a:rPr>
              <a:t>Хэрэглэгчид, нийлүүлэгчид, өрсөлдөгчид, зөвлөх байгууллагууд, бусад компаниудтай бизнесийн шинэ холбоо, түншлэл байгуулах. </a:t>
            </a:r>
          </a:p>
          <a:p>
            <a:pPr marL="0" indent="0">
              <a:buNone/>
              <a:defRPr/>
            </a:pPr>
            <a:r>
              <a:rPr lang="mn-MN" sz="2400" b="1" u="sng" dirty="0">
                <a:latin typeface="+mn-lt"/>
              </a:rPr>
              <a:t>Зах зээлд тэргүүлэгч бүтээгдэхүүн үйлчилгээ</a:t>
            </a:r>
          </a:p>
          <a:p>
            <a:pPr marL="0" indent="0">
              <a:buNone/>
              <a:defRPr/>
            </a:pPr>
            <a:endParaRPr lang="mn-MN" sz="2400" dirty="0">
              <a:latin typeface="+mn-lt"/>
            </a:endParaRPr>
          </a:p>
          <a:p>
            <a:pPr>
              <a:defRPr/>
            </a:pPr>
            <a:r>
              <a:rPr lang="mn-MN" sz="2400" dirty="0">
                <a:latin typeface="+mn-lt"/>
              </a:rPr>
              <a:t>Хамтын ажиллагааны мэдээллийн системүүд:</a:t>
            </a:r>
          </a:p>
          <a:p>
            <a:pPr lvl="1">
              <a:defRPr/>
            </a:pPr>
            <a:r>
              <a:rPr lang="en-US" i="1" dirty="0">
                <a:latin typeface="+mn-lt"/>
              </a:rPr>
              <a:t>Microsoft SharePoint</a:t>
            </a:r>
            <a:endParaRPr lang="mn-MN" i="1" dirty="0">
              <a:latin typeface="+mn-lt"/>
            </a:endParaRPr>
          </a:p>
          <a:p>
            <a:pPr lvl="1">
              <a:defRPr/>
            </a:pPr>
            <a:r>
              <a:rPr lang="en-US" i="1" dirty="0">
                <a:latin typeface="+mn-lt"/>
              </a:rPr>
              <a:t>Cisco WebEx.</a:t>
            </a:r>
            <a:endParaRPr lang="mn-MN" i="1" dirty="0">
              <a:latin typeface="+mn-lt"/>
            </a:endParaRPr>
          </a:p>
          <a:p>
            <a:pPr lvl="1">
              <a:defRPr/>
            </a:pPr>
            <a:r>
              <a:rPr lang="en-US" i="1" dirty="0" err="1">
                <a:latin typeface="+mn-lt"/>
              </a:rPr>
              <a:t>Atlassian</a:t>
            </a:r>
            <a:r>
              <a:rPr lang="en-US" i="1" dirty="0">
                <a:latin typeface="+mn-lt"/>
              </a:rPr>
              <a:t> Confluence</a:t>
            </a:r>
            <a:endParaRPr lang="mn-MN" i="1" dirty="0">
              <a:latin typeface="+mn-lt"/>
            </a:endParaRPr>
          </a:p>
          <a:p>
            <a:pPr lvl="1">
              <a:defRPr/>
            </a:pPr>
            <a:r>
              <a:rPr lang="en-US" i="1" dirty="0">
                <a:latin typeface="+mn-lt"/>
              </a:rPr>
              <a:t>IBM Lotus Notes/Domino</a:t>
            </a:r>
          </a:p>
          <a:p>
            <a:pPr marL="0" indent="0">
              <a:buNone/>
              <a:defRPr/>
            </a:pPr>
            <a:endParaRPr lang="mn-MN" sz="2400" b="1" u="sng" dirty="0">
              <a:latin typeface="+mn-lt"/>
            </a:endParaRPr>
          </a:p>
          <a:p>
            <a:pPr marL="0" indent="0">
              <a:buNone/>
              <a:defRPr/>
            </a:pPr>
            <a:endParaRPr lang="mn-MN" sz="2400" b="1" u="sng" dirty="0">
              <a:latin typeface="+mn-lt"/>
            </a:endParaRPr>
          </a:p>
          <a:p>
            <a:pPr marL="0" indent="0">
              <a:buNone/>
              <a:defRPr/>
            </a:pPr>
            <a:endParaRPr lang="mn-MN" sz="2400" b="1" u="sng" dirty="0">
              <a:latin typeface="+mn-lt"/>
            </a:endParaRPr>
          </a:p>
        </p:txBody>
      </p:sp>
      <p:pic>
        <p:nvPicPr>
          <p:cNvPr id="28676" name="Picture 2" descr="ups зурган илэрцүүд">
            <a:extLst>
              <a:ext uri="{FF2B5EF4-FFF2-40B4-BE49-F238E27FC236}">
                <a16:creationId xmlns:a16="http://schemas.microsoft.com/office/drawing/2014/main" id="{4AE51AD9-D6A7-FDB0-053E-B3B19BAF174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40010" y="2128837"/>
            <a:ext cx="2600325" cy="2600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7" name="Picture 4" descr="toshiba зурган илэрцүүд">
            <a:extLst>
              <a:ext uri="{FF2B5EF4-FFF2-40B4-BE49-F238E27FC236}">
                <a16:creationId xmlns:a16="http://schemas.microsoft.com/office/drawing/2014/main" id="{22C1672B-D89C-4936-C022-BC3C2325018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55623" y="914400"/>
            <a:ext cx="3571875" cy="1400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Content Placeholder 1">
            <a:extLst>
              <a:ext uri="{FF2B5EF4-FFF2-40B4-BE49-F238E27FC236}">
                <a16:creationId xmlns:a16="http://schemas.microsoft.com/office/drawing/2014/main" id="{53B37DEE-2054-C791-5C2D-6966111DFA27}"/>
              </a:ext>
            </a:extLst>
          </p:cNvPr>
          <p:cNvSpPr>
            <a:spLocks noGrp="1"/>
          </p:cNvSpPr>
          <p:nvPr>
            <p:ph idx="1"/>
          </p:nvPr>
        </p:nvSpPr>
        <p:spPr>
          <a:xfrm>
            <a:off x="5504328" y="1179607"/>
            <a:ext cx="6078071" cy="4118534"/>
          </a:xfrm>
        </p:spPr>
        <p:txBody>
          <a:bodyPr>
            <a:normAutofit/>
          </a:bodyPr>
          <a:lstStyle/>
          <a:p>
            <a:pPr algn="just" eaLnBrk="1" hangingPunct="1"/>
            <a:r>
              <a:rPr lang="mn-MN" altLang="en-US" dirty="0"/>
              <a:t>Б</a:t>
            </a:r>
            <a:r>
              <a:rPr lang="en-US" altLang="en-US" dirty="0" err="1"/>
              <a:t>айгууллага</a:t>
            </a:r>
            <a:r>
              <a:rPr lang="en-US" altLang="en-US" dirty="0"/>
              <a:t> </a:t>
            </a:r>
            <a:r>
              <a:rPr lang="en-US" altLang="en-US" dirty="0" err="1"/>
              <a:t>бизнесээ</a:t>
            </a:r>
            <a:r>
              <a:rPr lang="en-US" altLang="en-US" dirty="0"/>
              <a:t> </a:t>
            </a:r>
            <a:r>
              <a:rPr lang="en-US" altLang="en-US" dirty="0" err="1"/>
              <a:t>явуулах</a:t>
            </a:r>
            <a:r>
              <a:rPr lang="en-US" altLang="en-US" dirty="0"/>
              <a:t> </a:t>
            </a:r>
            <a:r>
              <a:rPr lang="en-US" altLang="en-US" dirty="0" err="1"/>
              <a:t>шинэ</a:t>
            </a:r>
            <a:r>
              <a:rPr lang="en-US" altLang="en-US" dirty="0"/>
              <a:t> </a:t>
            </a:r>
            <a:r>
              <a:rPr lang="en-US" altLang="en-US" dirty="0" err="1"/>
              <a:t>арга</a:t>
            </a:r>
            <a:r>
              <a:rPr lang="en-US" altLang="en-US" dirty="0"/>
              <a:t> </a:t>
            </a:r>
            <a:r>
              <a:rPr lang="en-US" altLang="en-US" dirty="0" err="1"/>
              <a:t>зам</a:t>
            </a:r>
            <a:r>
              <a:rPr lang="en-US" altLang="en-US" dirty="0"/>
              <a:t> </a:t>
            </a:r>
            <a:r>
              <a:rPr lang="en-US" altLang="en-US" dirty="0" err="1"/>
              <a:t>хайх</a:t>
            </a:r>
            <a:r>
              <a:rPr lang="en-US" altLang="en-US" dirty="0"/>
              <a:t>.</a:t>
            </a:r>
            <a:r>
              <a:rPr lang="en-US" altLang="en-US" b="1" dirty="0"/>
              <a:t> </a:t>
            </a:r>
            <a:r>
              <a:rPr lang="en-US" altLang="en-US" dirty="0" err="1"/>
              <a:t>Дахин</a:t>
            </a:r>
            <a:r>
              <a:rPr lang="en-US" altLang="en-US" dirty="0"/>
              <a:t> </a:t>
            </a:r>
            <a:r>
              <a:rPr lang="en-US" altLang="en-US" dirty="0" err="1"/>
              <a:t>давтагдашгүй</a:t>
            </a:r>
            <a:r>
              <a:rPr lang="en-US" altLang="en-US" b="1" dirty="0"/>
              <a:t> </a:t>
            </a:r>
            <a:r>
              <a:rPr lang="en-US" altLang="en-US" dirty="0" err="1"/>
              <a:t>бүтээгдэхүүн</a:t>
            </a:r>
            <a:r>
              <a:rPr lang="en-US" altLang="en-US" dirty="0"/>
              <a:t>, </a:t>
            </a:r>
            <a:r>
              <a:rPr lang="en-US" altLang="en-US" dirty="0" err="1"/>
              <a:t>үйлчилгээ</a:t>
            </a:r>
            <a:r>
              <a:rPr lang="en-US" altLang="en-US" dirty="0"/>
              <a:t> </a:t>
            </a:r>
            <a:r>
              <a:rPr lang="en-US" altLang="en-US" dirty="0" err="1"/>
              <a:t>бүтээх</a:t>
            </a:r>
            <a:endParaRPr lang="mn-MN" altLang="en-US" dirty="0"/>
          </a:p>
          <a:p>
            <a:pPr algn="just" eaLnBrk="1" hangingPunct="1"/>
            <a:r>
              <a:rPr lang="mn-MN" altLang="en-US" dirty="0"/>
              <a:t>Хэрэглэгчидтэй харилцах систем</a:t>
            </a:r>
            <a:endParaRPr lang="en-US" altLang="en-US" dirty="0"/>
          </a:p>
          <a:p>
            <a:pPr algn="just" eaLnBrk="1" hangingPunct="1"/>
            <a:r>
              <a:rPr lang="mn-MN" altLang="en-US" dirty="0"/>
              <a:t>Онлайн худалдааны систем</a:t>
            </a:r>
          </a:p>
          <a:p>
            <a:pPr algn="just" eaLnBrk="1" hangingPunct="1"/>
            <a:r>
              <a:rPr lang="mn-MN" altLang="en-US" dirty="0"/>
              <a:t>Үүлэн технологи</a:t>
            </a:r>
          </a:p>
          <a:p>
            <a:pPr algn="just" eaLnBrk="1" hangingPunct="1"/>
            <a:endParaRPr lang="mn-MN" altLang="en-US" dirty="0"/>
          </a:p>
          <a:p>
            <a:pPr algn="just" eaLnBrk="1" hangingPunct="1"/>
            <a:endParaRPr lang="mn-MN" altLang="en-US" dirty="0"/>
          </a:p>
        </p:txBody>
      </p:sp>
      <p:sp>
        <p:nvSpPr>
          <p:cNvPr id="30723" name="Title 2">
            <a:extLst>
              <a:ext uri="{FF2B5EF4-FFF2-40B4-BE49-F238E27FC236}">
                <a16:creationId xmlns:a16="http://schemas.microsoft.com/office/drawing/2014/main" id="{6E504137-F42D-539E-6EB1-6984742C2D3B}"/>
              </a:ext>
            </a:extLst>
          </p:cNvPr>
          <p:cNvSpPr>
            <a:spLocks noGrp="1"/>
          </p:cNvSpPr>
          <p:nvPr>
            <p:ph type="title"/>
          </p:nvPr>
        </p:nvSpPr>
        <p:spPr/>
        <p:txBody>
          <a:bodyPr/>
          <a:lstStyle/>
          <a:p>
            <a:pPr eaLnBrk="1" hangingPunct="1"/>
            <a:r>
              <a:rPr lang="mn-MN" altLang="en-US"/>
              <a:t>ШИНЭЧЛЭХ СТРАТЕГИ</a:t>
            </a:r>
            <a:r>
              <a:rPr lang="en-US" altLang="en-US"/>
              <a:t> - </a:t>
            </a:r>
            <a:r>
              <a:rPr lang="en-US" altLang="en-US" i="1"/>
              <a:t>Innovation</a:t>
            </a:r>
          </a:p>
        </p:txBody>
      </p:sp>
      <p:pic>
        <p:nvPicPr>
          <p:cNvPr id="30724" name="Picture 7" descr="Image result for itunes">
            <a:extLst>
              <a:ext uri="{FF2B5EF4-FFF2-40B4-BE49-F238E27FC236}">
                <a16:creationId xmlns:a16="http://schemas.microsoft.com/office/drawing/2014/main" id="{DC0AB0E1-E831-130B-3169-E77957A0C4C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199" y="1117383"/>
            <a:ext cx="3711575" cy="3711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Content Placeholder 1">
            <a:extLst>
              <a:ext uri="{FF2B5EF4-FFF2-40B4-BE49-F238E27FC236}">
                <a16:creationId xmlns:a16="http://schemas.microsoft.com/office/drawing/2014/main" id="{7856ECDC-7B10-39BF-FCC4-61FA318F8AD3}"/>
              </a:ext>
            </a:extLst>
          </p:cNvPr>
          <p:cNvSpPr>
            <a:spLocks noGrp="1"/>
          </p:cNvSpPr>
          <p:nvPr>
            <p:ph idx="1"/>
          </p:nvPr>
        </p:nvSpPr>
        <p:spPr>
          <a:xfrm>
            <a:off x="838199" y="1117600"/>
            <a:ext cx="7633448" cy="5310189"/>
          </a:xfrm>
        </p:spPr>
        <p:txBody>
          <a:bodyPr rtlCol="0">
            <a:normAutofit fontScale="70000" lnSpcReduction="20000"/>
          </a:bodyPr>
          <a:lstStyle/>
          <a:p>
            <a:pPr marL="0" indent="0" algn="just">
              <a:buNone/>
              <a:defRPr/>
            </a:pPr>
            <a:r>
              <a:rPr lang="mn-MN" altLang="en-US" b="1" u="sng" dirty="0"/>
              <a:t>Өөр бүтээгдэхүүнээр өөр зах зээлд нэвтрэх</a:t>
            </a:r>
            <a:r>
              <a:rPr lang="mn-MN" altLang="en-US" dirty="0"/>
              <a:t> буюу </a:t>
            </a:r>
            <a:r>
              <a:rPr lang="en-US" dirty="0" err="1"/>
              <a:t>бүтээгдэхүүн</a:t>
            </a:r>
            <a:r>
              <a:rPr lang="en-US" dirty="0"/>
              <a:t>, </a:t>
            </a:r>
            <a:r>
              <a:rPr lang="en-US" dirty="0" err="1"/>
              <a:t>үйлчилгээнийхээ</a:t>
            </a:r>
            <a:r>
              <a:rPr lang="en-US" dirty="0"/>
              <a:t> </a:t>
            </a:r>
            <a:r>
              <a:rPr lang="en-US" dirty="0" err="1"/>
              <a:t>нэр</a:t>
            </a:r>
            <a:r>
              <a:rPr lang="en-US" dirty="0"/>
              <a:t> </a:t>
            </a:r>
            <a:r>
              <a:rPr lang="en-US" dirty="0" err="1"/>
              <a:t>төрлийг</a:t>
            </a:r>
            <a:r>
              <a:rPr lang="en-US" dirty="0"/>
              <a:t> </a:t>
            </a:r>
            <a:r>
              <a:rPr lang="en-US" dirty="0" err="1"/>
              <a:t>олон</a:t>
            </a:r>
            <a:r>
              <a:rPr lang="en-US" dirty="0"/>
              <a:t> </a:t>
            </a:r>
            <a:r>
              <a:rPr lang="en-US" dirty="0" err="1"/>
              <a:t>болгож</a:t>
            </a:r>
            <a:r>
              <a:rPr lang="en-US" dirty="0"/>
              <a:t>, </a:t>
            </a:r>
            <a:r>
              <a:rPr lang="en-US" dirty="0" err="1"/>
              <a:t>хоорондоо</a:t>
            </a:r>
            <a:r>
              <a:rPr lang="en-US" dirty="0"/>
              <a:t> </a:t>
            </a:r>
            <a:r>
              <a:rPr lang="en-US" dirty="0" err="1"/>
              <a:t>холбоотой</a:t>
            </a:r>
            <a:r>
              <a:rPr lang="en-US" dirty="0"/>
              <a:t> </a:t>
            </a:r>
            <a:r>
              <a:rPr lang="en-US" dirty="0" err="1"/>
              <a:t>бүтээгдэхүүн</a:t>
            </a:r>
            <a:r>
              <a:rPr lang="en-US" dirty="0"/>
              <a:t>, </a:t>
            </a:r>
            <a:r>
              <a:rPr lang="en-US" dirty="0" err="1"/>
              <a:t>үйлчилгээнүүдийг</a:t>
            </a:r>
            <a:r>
              <a:rPr lang="en-US" dirty="0"/>
              <a:t> </a:t>
            </a:r>
            <a:r>
              <a:rPr lang="en-US" dirty="0" err="1"/>
              <a:t>үйлдвэрлэ</a:t>
            </a:r>
            <a:r>
              <a:rPr lang="mn-MN" dirty="0"/>
              <a:t>х.</a:t>
            </a:r>
          </a:p>
          <a:p>
            <a:pPr marL="0" indent="0" algn="just">
              <a:buNone/>
              <a:defRPr/>
            </a:pPr>
            <a:endParaRPr lang="mn-MN" altLang="en-US" dirty="0"/>
          </a:p>
          <a:p>
            <a:pPr marL="0" indent="0" algn="just">
              <a:buNone/>
              <a:defRPr/>
            </a:pPr>
            <a:r>
              <a:rPr lang="en-US" i="1" dirty="0"/>
              <a:t>Google </a:t>
            </a:r>
            <a:r>
              <a:rPr lang="mn-MN" i="1" dirty="0"/>
              <a:t>нь </a:t>
            </a:r>
            <a:r>
              <a:rPr lang="ru-RU" i="1" dirty="0"/>
              <a:t>1998 он</a:t>
            </a:r>
            <a:r>
              <a:rPr lang="mn-MN" i="1" dirty="0"/>
              <a:t>д байгуулагдан интернэт хайлтын үйлчилгээ үзүүлж байсан бөгөөд одоо</a:t>
            </a:r>
          </a:p>
          <a:p>
            <a:pPr indent="-457200" algn="just">
              <a:buFont typeface="+mj-lt"/>
              <a:buAutoNum type="arabicPeriod"/>
              <a:defRPr/>
            </a:pPr>
            <a:r>
              <a:rPr lang="mn-MN" altLang="en-US" i="1" dirty="0"/>
              <a:t> И-мэйлийн </a:t>
            </a:r>
            <a:r>
              <a:rPr lang="en-US" altLang="en-US" i="1" dirty="0"/>
              <a:t>Gmail </a:t>
            </a:r>
            <a:r>
              <a:rPr lang="mn-MN" altLang="en-US" i="1" dirty="0"/>
              <a:t>програм</a:t>
            </a:r>
          </a:p>
          <a:p>
            <a:pPr indent="-457200" algn="just">
              <a:buFont typeface="+mj-lt"/>
              <a:buAutoNum type="arabicPeriod"/>
              <a:defRPr/>
            </a:pPr>
            <a:r>
              <a:rPr lang="ru-RU" altLang="en-US" i="1" dirty="0"/>
              <a:t> Андройд гар утасны үйлдлийн систем</a:t>
            </a:r>
            <a:endParaRPr lang="mn-MN" altLang="en-US" i="1" dirty="0"/>
          </a:p>
          <a:p>
            <a:pPr indent="-457200" algn="just">
              <a:buFont typeface="+mj-lt"/>
              <a:buAutoNum type="arabicPeriod"/>
              <a:defRPr/>
            </a:pPr>
            <a:r>
              <a:rPr lang="en-US" altLang="en-US" i="1" dirty="0"/>
              <a:t>Google </a:t>
            </a:r>
            <a:r>
              <a:rPr lang="mn-MN" altLang="en-US" i="1" dirty="0"/>
              <a:t>ухаалаг утас</a:t>
            </a:r>
          </a:p>
          <a:p>
            <a:pPr indent="-457200" algn="just">
              <a:buFont typeface="+mj-lt"/>
              <a:buAutoNum type="arabicPeriod"/>
              <a:defRPr/>
            </a:pPr>
            <a:r>
              <a:rPr lang="mn-MN" altLang="en-US" i="1" dirty="0"/>
              <a:t>Үүлэн үйлчилгээ</a:t>
            </a:r>
          </a:p>
          <a:p>
            <a:pPr indent="-457200" algn="just">
              <a:buFont typeface="+mj-lt"/>
              <a:buAutoNum type="arabicPeriod"/>
              <a:defRPr/>
            </a:pPr>
            <a:r>
              <a:rPr lang="en-US" altLang="en-US" i="1" dirty="0"/>
              <a:t>Chrome, Picasa, Google Talk </a:t>
            </a:r>
            <a:r>
              <a:rPr lang="mn-MN" altLang="en-US" i="1" dirty="0"/>
              <a:t>програм хангамжууд</a:t>
            </a:r>
          </a:p>
          <a:p>
            <a:pPr indent="-457200" algn="just">
              <a:buFont typeface="+mj-lt"/>
              <a:buAutoNum type="arabicPeriod"/>
              <a:defRPr/>
            </a:pPr>
            <a:r>
              <a:rPr lang="mn-MN" altLang="en-US" i="1" dirty="0"/>
              <a:t>Газарзүйн мэдээллийн систем – </a:t>
            </a:r>
            <a:r>
              <a:rPr lang="en-US" altLang="en-US" i="1" dirty="0"/>
              <a:t>google map</a:t>
            </a:r>
          </a:p>
          <a:p>
            <a:pPr indent="-457200" algn="just">
              <a:buFont typeface="+mj-lt"/>
              <a:buAutoNum type="arabicPeriod"/>
              <a:defRPr/>
            </a:pPr>
            <a:r>
              <a:rPr lang="mn-MN" altLang="en-US" i="1" dirty="0"/>
              <a:t>Олон нийтийн сүлжээ – </a:t>
            </a:r>
            <a:r>
              <a:rPr lang="en-US" altLang="en-US" i="1" dirty="0"/>
              <a:t>google Plus, Orkut</a:t>
            </a:r>
          </a:p>
          <a:p>
            <a:pPr indent="-457200" algn="just">
              <a:buFont typeface="+mj-lt"/>
              <a:buAutoNum type="arabicPeriod"/>
              <a:defRPr/>
            </a:pPr>
            <a:r>
              <a:rPr lang="mn-MN" altLang="en-US" i="1" dirty="0"/>
              <a:t>Байгууллагуудад зориулсан нэмэлт үйлчилгээ </a:t>
            </a:r>
          </a:p>
          <a:p>
            <a:pPr marL="0" indent="0" algn="ctr">
              <a:buNone/>
              <a:defRPr/>
            </a:pPr>
            <a:r>
              <a:rPr lang="mn-MN" altLang="en-US" i="1" dirty="0"/>
              <a:t>.................</a:t>
            </a:r>
          </a:p>
          <a:p>
            <a:pPr indent="-457200" algn="just">
              <a:buFont typeface="+mj-lt"/>
              <a:buAutoNum type="arabicPeriod"/>
              <a:defRPr/>
            </a:pPr>
            <a:endParaRPr lang="en-US" altLang="en-US" dirty="0"/>
          </a:p>
          <a:p>
            <a:pPr indent="-457200" algn="just">
              <a:buFont typeface="+mj-lt"/>
              <a:buAutoNum type="arabicPeriod"/>
              <a:defRPr/>
            </a:pPr>
            <a:endParaRPr lang="en-US" altLang="en-US" dirty="0"/>
          </a:p>
          <a:p>
            <a:pPr indent="-457200" algn="just">
              <a:buFont typeface="+mj-lt"/>
              <a:buAutoNum type="arabicPeriod"/>
              <a:defRPr/>
            </a:pPr>
            <a:endParaRPr lang="en-US" altLang="en-US" dirty="0"/>
          </a:p>
        </p:txBody>
      </p:sp>
      <p:sp>
        <p:nvSpPr>
          <p:cNvPr id="32771" name="Title 2">
            <a:extLst>
              <a:ext uri="{FF2B5EF4-FFF2-40B4-BE49-F238E27FC236}">
                <a16:creationId xmlns:a16="http://schemas.microsoft.com/office/drawing/2014/main" id="{75A5FF27-B4F3-EABE-888A-230D0791A90D}"/>
              </a:ext>
            </a:extLst>
          </p:cNvPr>
          <p:cNvSpPr>
            <a:spLocks noGrp="1"/>
          </p:cNvSpPr>
          <p:nvPr>
            <p:ph type="title"/>
          </p:nvPr>
        </p:nvSpPr>
        <p:spPr/>
        <p:txBody>
          <a:bodyPr/>
          <a:lstStyle/>
          <a:p>
            <a:pPr eaLnBrk="1" hangingPunct="1"/>
            <a:r>
              <a:rPr lang="mn-MN" altLang="en-US"/>
              <a:t>ӨРГӨЖИХ СТРАТЕГИ</a:t>
            </a:r>
            <a:endParaRPr lang="en-US" altLang="en-US"/>
          </a:p>
        </p:txBody>
      </p:sp>
      <p:pic>
        <p:nvPicPr>
          <p:cNvPr id="32772" name="Picture 8" descr="http://setandbma.files.wordpress.com/2013/01/google.png">
            <a:extLst>
              <a:ext uri="{FF2B5EF4-FFF2-40B4-BE49-F238E27FC236}">
                <a16:creationId xmlns:a16="http://schemas.microsoft.com/office/drawing/2014/main" id="{63440418-B08C-3540-92F3-DD6EA02E137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96462" y="983456"/>
            <a:ext cx="3702050" cy="2789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a:extLst>
              <a:ext uri="{FF2B5EF4-FFF2-40B4-BE49-F238E27FC236}">
                <a16:creationId xmlns:a16="http://schemas.microsoft.com/office/drawing/2014/main" id="{BBD193EB-9DEB-9122-E0B3-F90CE6783587}"/>
              </a:ext>
            </a:extLst>
          </p:cNvPr>
          <p:cNvSpPr>
            <a:spLocks noGrp="1"/>
          </p:cNvSpPr>
          <p:nvPr>
            <p:ph type="title"/>
          </p:nvPr>
        </p:nvSpPr>
        <p:spPr>
          <a:xfrm>
            <a:off x="726141" y="2"/>
            <a:ext cx="9219547" cy="932328"/>
          </a:xfrm>
        </p:spPr>
        <p:txBody>
          <a:bodyPr/>
          <a:lstStyle/>
          <a:p>
            <a:pPr eaLnBrk="1" hangingPunct="1"/>
            <a:r>
              <a:rPr lang="mn-MN" altLang="en-US" dirty="0"/>
              <a:t>ЯЛГАРАХ СТРАТЕГИ</a:t>
            </a:r>
            <a:endParaRPr lang="en-US" altLang="en-US" dirty="0"/>
          </a:p>
        </p:txBody>
      </p:sp>
      <p:pic>
        <p:nvPicPr>
          <p:cNvPr id="34819" name="Picture 2" descr="http://azbex.com/wp-content/uploads/2013/11/apple-logo.jpg">
            <a:extLst>
              <a:ext uri="{FF2B5EF4-FFF2-40B4-BE49-F238E27FC236}">
                <a16:creationId xmlns:a16="http://schemas.microsoft.com/office/drawing/2014/main" id="{3DE3C767-5235-A398-DD56-121167CDAF0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2564" y="1043922"/>
            <a:ext cx="2362200" cy="2763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820" name="Content Placeholder 1">
            <a:extLst>
              <a:ext uri="{FF2B5EF4-FFF2-40B4-BE49-F238E27FC236}">
                <a16:creationId xmlns:a16="http://schemas.microsoft.com/office/drawing/2014/main" id="{B8A836A1-CDB9-C966-1F11-E860A94A6F85}"/>
              </a:ext>
            </a:extLst>
          </p:cNvPr>
          <p:cNvSpPr>
            <a:spLocks noGrp="1"/>
          </p:cNvSpPr>
          <p:nvPr>
            <p:ph idx="1"/>
          </p:nvPr>
        </p:nvSpPr>
        <p:spPr>
          <a:xfrm>
            <a:off x="3442447" y="1160463"/>
            <a:ext cx="8462682" cy="5029200"/>
          </a:xfrm>
        </p:spPr>
        <p:txBody>
          <a:bodyPr>
            <a:normAutofit/>
          </a:bodyPr>
          <a:lstStyle/>
          <a:p>
            <a:pPr marL="0" indent="0" algn="just">
              <a:buNone/>
            </a:pPr>
            <a:r>
              <a:rPr lang="mn-MN" altLang="en-US" dirty="0"/>
              <a:t>Хэрэглэгчдэд тодорхой үнэ цэнийг өгч чадах </a:t>
            </a:r>
            <a:r>
              <a:rPr lang="mn-MN" altLang="en-US" b="1" u="sng" dirty="0"/>
              <a:t>бренд бүтээгдэхүүнийг бий болгоход</a:t>
            </a:r>
            <a:r>
              <a:rPr lang="mn-MN" altLang="en-US" dirty="0"/>
              <a:t> чиглэдэг.</a:t>
            </a:r>
            <a:endParaRPr lang="en-US" altLang="en-US" dirty="0"/>
          </a:p>
          <a:p>
            <a:pPr marL="0" indent="0" algn="just">
              <a:buNone/>
            </a:pPr>
            <a:r>
              <a:rPr lang="mn-MN" altLang="en-US" dirty="0"/>
              <a:t>Брендийг бүтээх, олон нийтэд хүргэхэд технологийг ашиглах. </a:t>
            </a:r>
            <a:endParaRPr lang="en-US" altLang="en-US" dirty="0"/>
          </a:p>
          <a:p>
            <a:pPr marL="0" indent="0" algn="just">
              <a:buNone/>
            </a:pPr>
            <a:endParaRPr lang="en-US" altLang="en-US" dirty="0"/>
          </a:p>
          <a:p>
            <a:pPr marL="0" indent="0" algn="just">
              <a:buNone/>
            </a:pPr>
            <a:r>
              <a:rPr lang="en-US" altLang="en-US" i="1" dirty="0"/>
              <a:t>“APPLE”-</a:t>
            </a:r>
            <a:r>
              <a:rPr lang="mn-MN" altLang="en-US" i="1" dirty="0"/>
              <a:t>ИЙГ АВАРСАН “Т</a:t>
            </a:r>
            <a:r>
              <a:rPr lang="en-US" altLang="en-US" i="1" dirty="0"/>
              <a:t>HINK DIFFERENT”</a:t>
            </a:r>
          </a:p>
          <a:p>
            <a:pPr marL="0" indent="0" algn="just">
              <a:buNone/>
            </a:pPr>
            <a:r>
              <a:rPr lang="en-US" altLang="en-US" i="1" dirty="0"/>
              <a:t>Apple-</a:t>
            </a:r>
            <a:r>
              <a:rPr lang="mn-MN" altLang="en-US" i="1" dirty="0"/>
              <a:t>ийн компьютерийг өөрийгөө илэрхийлэх, бусдаас өөрийгөө ялгаруулахын тулд худалдан авдаг.</a:t>
            </a:r>
            <a:r>
              <a:rPr lang="en-US" altLang="en-US" i="1" dirty="0"/>
              <a:t> Apple-</a:t>
            </a:r>
            <a:r>
              <a:rPr lang="mn-MN" altLang="en-US" i="1" dirty="0"/>
              <a:t>ийг худалдан авах бус, харин </a:t>
            </a:r>
            <a:r>
              <a:rPr lang="en-US" altLang="en-US" i="1" dirty="0"/>
              <a:t>Apple </a:t>
            </a:r>
            <a:r>
              <a:rPr lang="mn-MN" altLang="en-US" i="1" dirty="0"/>
              <a:t>хэрэглэгчдээр өөрсдөөр нь худалдан авагддаг.</a:t>
            </a:r>
            <a:endParaRPr lang="en-US" altLang="en-US" i="1"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7">
            <a:extLst>
              <a:ext uri="{FF2B5EF4-FFF2-40B4-BE49-F238E27FC236}">
                <a16:creationId xmlns:a16="http://schemas.microsoft.com/office/drawing/2014/main" id="{02606242-04A1-2BC6-463C-D71DCB8616BB}"/>
              </a:ext>
            </a:extLst>
          </p:cNvPr>
          <p:cNvSpPr>
            <a:spLocks noGrp="1"/>
          </p:cNvSpPr>
          <p:nvPr>
            <p:ph type="body" idx="1"/>
          </p:nvPr>
        </p:nvSpPr>
        <p:spPr/>
        <p:txBody>
          <a:bodyPr>
            <a:normAutofit/>
          </a:bodyPr>
          <a:lstStyle/>
          <a:p>
            <a:r>
              <a:rPr lang="mn-MN" sz="2000" dirty="0"/>
              <a:t>Стратеги нь байнгын өөрчлөгдөж буй бизнесийн орчинд оролцогч талуудын хүлээлтийг хангахын тулд байгууллагын нөөц, чадамжийг оновчтой зохион байгуулах замаар </a:t>
            </a:r>
            <a:r>
              <a:rPr lang="mn-MN" sz="2000" b="1" dirty="0"/>
              <a:t>урт хугацааны чиглэл, хамрах хүрээг</a:t>
            </a:r>
            <a:r>
              <a:rPr lang="mn-MN" sz="2000" dirty="0"/>
              <a:t> тодорхойлох үйл явц юм.</a:t>
            </a:r>
          </a:p>
          <a:p>
            <a:r>
              <a:rPr lang="mn-MN" sz="2000" dirty="0"/>
              <a:t>Байгууллага өөрийн хяналтаас гадуур орших боломж болон аюул заналыг илрүүлэхийн тулд гадаад орчныг системтэйгээр шинжлэх ёстой.</a:t>
            </a:r>
          </a:p>
          <a:p>
            <a:r>
              <a:rPr lang="en-US" sz="2000" b="1" kern="1200" dirty="0">
                <a:solidFill>
                  <a:schemeClr val="tx1"/>
                </a:solidFill>
              </a:rPr>
              <a:t>PESTLE </a:t>
            </a:r>
            <a:r>
              <a:rPr lang="mn-MN" sz="2000" b="1" kern="1200" dirty="0">
                <a:solidFill>
                  <a:schemeClr val="tx1"/>
                </a:solidFill>
              </a:rPr>
              <a:t>шинжилгээ:</a:t>
            </a:r>
            <a:r>
              <a:rPr lang="mn-MN" sz="2000" kern="1200" dirty="0">
                <a:solidFill>
                  <a:schemeClr val="tx1"/>
                </a:solidFill>
              </a:rPr>
              <a:t> Улс төр, эдийн засаг, нийгэм, технологи, хууль эрх зүй болон байгаль орчны хүчин зүйлсийг үнэлснээр макро орчны нөлөөллийг тодорхойлно.</a:t>
            </a:r>
          </a:p>
          <a:p>
            <a:r>
              <a:rPr lang="mn-MN" sz="2000" b="1" kern="1200" dirty="0">
                <a:solidFill>
                  <a:schemeClr val="tx1"/>
                </a:solidFill>
              </a:rPr>
              <a:t>Портерын таван хүчний загвар:</a:t>
            </a:r>
            <a:r>
              <a:rPr lang="mn-MN" sz="2000" kern="1200" dirty="0">
                <a:solidFill>
                  <a:schemeClr val="tx1"/>
                </a:solidFill>
              </a:rPr>
              <a:t> Тухайн салбарын өрсөлдөөний эрч хүч, шинээр нэвтрэгчид болон орлох бүтээгдэхүүний аюул занал, худалдан авагч ба нийлүүлэгчдийн наймаалцах хүчийг шинжилж, салбарын ашигт ажиллагааг үнэлдэг</a:t>
            </a:r>
          </a:p>
          <a:p>
            <a:r>
              <a:rPr lang="mn-MN" sz="2000" dirty="0"/>
              <a:t>Бизнес шинжээч нь байгууллагын стратеги болон мэдээллийн технологийн шийдлүүдийн хоорондох </a:t>
            </a:r>
            <a:r>
              <a:rPr lang="mn-MN" sz="2000" b="1" dirty="0"/>
              <a:t>"гүүр"</a:t>
            </a:r>
            <a:r>
              <a:rPr lang="mn-MN" sz="2000" dirty="0"/>
              <a:t> болж ажилладаг. </a:t>
            </a:r>
            <a:endParaRPr lang="en-US" sz="2000" dirty="0"/>
          </a:p>
        </p:txBody>
      </p:sp>
      <p:sp>
        <p:nvSpPr>
          <p:cNvPr id="3" name="Date Placeholder 2">
            <a:extLst>
              <a:ext uri="{FF2B5EF4-FFF2-40B4-BE49-F238E27FC236}">
                <a16:creationId xmlns:a16="http://schemas.microsoft.com/office/drawing/2014/main" id="{0EA0C3F0-8322-D591-934B-C2C2C081AF9A}"/>
              </a:ext>
            </a:extLst>
          </p:cNvPr>
          <p:cNvSpPr>
            <a:spLocks noGrp="1"/>
          </p:cNvSpPr>
          <p:nvPr>
            <p:ph type="dt" idx="10"/>
          </p:nvPr>
        </p:nvSpPr>
        <p:spPr/>
        <p:txBody>
          <a:bodyPr/>
          <a:lstStyle/>
          <a:p>
            <a:fld id="{49A365A0-FE5C-4615-B14F-8FC0332F7FA4}" type="datetime1">
              <a:rPr lang="en-US" smtClean="0"/>
              <a:t>4/4/2026</a:t>
            </a:fld>
            <a:endParaRPr lang="en-US"/>
          </a:p>
        </p:txBody>
      </p:sp>
      <p:sp>
        <p:nvSpPr>
          <p:cNvPr id="4" name="Footer Placeholder 3">
            <a:extLst>
              <a:ext uri="{FF2B5EF4-FFF2-40B4-BE49-F238E27FC236}">
                <a16:creationId xmlns:a16="http://schemas.microsoft.com/office/drawing/2014/main" id="{8F50075C-737D-8094-5F72-46A18FB61281}"/>
              </a:ext>
            </a:extLst>
          </p:cNvPr>
          <p:cNvSpPr>
            <a:spLocks noGrp="1"/>
          </p:cNvSpPr>
          <p:nvPr>
            <p:ph type="ftr" idx="11"/>
          </p:nvPr>
        </p:nvSpPr>
        <p:spPr/>
        <p:txBody>
          <a:bodyPr/>
          <a:lstStyle/>
          <a:p>
            <a:r>
              <a:rPr lang="en-US"/>
              <a:t>Business analysis and process management</a:t>
            </a:r>
            <a:endParaRPr lang="en-US" dirty="0"/>
          </a:p>
        </p:txBody>
      </p:sp>
      <p:sp>
        <p:nvSpPr>
          <p:cNvPr id="5" name="Slide Number Placeholder 4">
            <a:extLst>
              <a:ext uri="{FF2B5EF4-FFF2-40B4-BE49-F238E27FC236}">
                <a16:creationId xmlns:a16="http://schemas.microsoft.com/office/drawing/2014/main" id="{65FA9BDC-435E-7FD4-841F-76F13F7DA548}"/>
              </a:ext>
            </a:extLst>
          </p:cNvPr>
          <p:cNvSpPr>
            <a:spLocks noGrp="1"/>
          </p:cNvSpPr>
          <p:nvPr>
            <p:ph type="sldNum" idx="12"/>
          </p:nvPr>
        </p:nvSpPr>
        <p:spPr/>
        <p:txBody>
          <a:bodyPr/>
          <a:lstStyle/>
          <a:p>
            <a:fld id="{611322DE-3F9E-4261-BC4C-C8DBA52F4786}" type="slidenum">
              <a:rPr lang="en-US" smtClean="0"/>
              <a:t>32</a:t>
            </a:fld>
            <a:endParaRPr lang="en-US"/>
          </a:p>
        </p:txBody>
      </p:sp>
      <p:sp>
        <p:nvSpPr>
          <p:cNvPr id="7" name="Title 6">
            <a:extLst>
              <a:ext uri="{FF2B5EF4-FFF2-40B4-BE49-F238E27FC236}">
                <a16:creationId xmlns:a16="http://schemas.microsoft.com/office/drawing/2014/main" id="{EE339A6F-A137-71AB-7C2F-E769EE510B62}"/>
              </a:ext>
            </a:extLst>
          </p:cNvPr>
          <p:cNvSpPr>
            <a:spLocks noGrp="1"/>
          </p:cNvSpPr>
          <p:nvPr>
            <p:ph type="title"/>
          </p:nvPr>
        </p:nvSpPr>
        <p:spPr/>
        <p:txBody>
          <a:bodyPr/>
          <a:lstStyle/>
          <a:p>
            <a:r>
              <a:rPr lang="mn-MN" dirty="0"/>
              <a:t>Дүгнэлт</a:t>
            </a:r>
            <a:endParaRPr lang="en-US" dirty="0"/>
          </a:p>
        </p:txBody>
      </p:sp>
    </p:spTree>
    <p:extLst>
      <p:ext uri="{BB962C8B-B14F-4D97-AF65-F5344CB8AC3E}">
        <p14:creationId xmlns:p14="http://schemas.microsoft.com/office/powerpoint/2010/main" val="20170945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EF3466-3A60-99CA-8DEB-7E4B16291662}"/>
            </a:ext>
          </a:extLst>
        </p:cNvPr>
        <p:cNvGrpSpPr/>
        <p:nvPr/>
      </p:nvGrpSpPr>
      <p:grpSpPr>
        <a:xfrm>
          <a:off x="0" y="0"/>
          <a:ext cx="0" cy="0"/>
          <a:chOff x="0" y="0"/>
          <a:chExt cx="0" cy="0"/>
        </a:xfrm>
      </p:grpSpPr>
      <p:sp>
        <p:nvSpPr>
          <p:cNvPr id="8" name="Text Placeholder 7">
            <a:extLst>
              <a:ext uri="{FF2B5EF4-FFF2-40B4-BE49-F238E27FC236}">
                <a16:creationId xmlns:a16="http://schemas.microsoft.com/office/drawing/2014/main" id="{587F2CD0-0982-8602-AAF1-602F7BE81C38}"/>
              </a:ext>
            </a:extLst>
          </p:cNvPr>
          <p:cNvSpPr>
            <a:spLocks noGrp="1"/>
          </p:cNvSpPr>
          <p:nvPr>
            <p:ph type="body" idx="1"/>
          </p:nvPr>
        </p:nvSpPr>
        <p:spPr/>
        <p:txBody>
          <a:bodyPr>
            <a:normAutofit/>
          </a:bodyPr>
          <a:lstStyle/>
          <a:p>
            <a:pPr lvl="0">
              <a:buFont typeface="+mj-lt"/>
              <a:buAutoNum type="arabicPeriod"/>
            </a:pPr>
            <a:r>
              <a:rPr lang="en-US" sz="1200" i="1" dirty="0">
                <a:latin typeface="+mn-lt"/>
              </a:rPr>
              <a:t>Paul, D., Cadle, J., &amp; Yeates, D. (2014). Business Analysis (3rd ed.). BCS, The Chartered Institute for IT.</a:t>
            </a:r>
          </a:p>
          <a:p>
            <a:pPr lvl="0">
              <a:buFont typeface="+mj-lt"/>
              <a:buAutoNum type="arabicPeriod"/>
            </a:pPr>
            <a:r>
              <a:rPr lang="en-US" sz="1200" i="1" dirty="0">
                <a:latin typeface="+mn-lt"/>
              </a:rPr>
              <a:t>International Institute of Business Analysis (IIBA). (2015). A Guide to the Business Analysis Body of Knowledge (BABOK Guide) (3rd ed.). IIBA.</a:t>
            </a:r>
          </a:p>
          <a:p>
            <a:pPr lvl="0">
              <a:buFont typeface="+mj-lt"/>
              <a:buAutoNum type="arabicPeriod"/>
            </a:pPr>
            <a:r>
              <a:rPr lang="en-US" sz="1200" i="1" dirty="0">
                <a:latin typeface="+mn-lt"/>
              </a:rPr>
              <a:t>Roberts, S. (2025). "Business Analysis Framework: What it is, Techniques, and Elements." The Knowledge Academy. Retrieved from https://www.theknowledgeacademy.com</a:t>
            </a:r>
          </a:p>
          <a:p>
            <a:pPr lvl="0">
              <a:buFont typeface="+mj-lt"/>
              <a:buAutoNum type="arabicPeriod"/>
            </a:pPr>
            <a:r>
              <a:rPr lang="en-US" sz="1200" i="1" dirty="0" err="1">
                <a:latin typeface="+mn-lt"/>
              </a:rPr>
              <a:t>AdaptiveUS</a:t>
            </a:r>
            <a:r>
              <a:rPr lang="en-US" sz="1200" i="1" dirty="0">
                <a:latin typeface="+mn-lt"/>
              </a:rPr>
              <a:t>. (2025). "Mastering Business Analysis Methodologies in 2025." Retrieved from https://www.adaptiveus.com</a:t>
            </a:r>
          </a:p>
          <a:p>
            <a:pPr lvl="0">
              <a:buFont typeface="+mj-lt"/>
              <a:buAutoNum type="arabicPeriod"/>
            </a:pPr>
            <a:r>
              <a:rPr lang="en-US" sz="1200" i="1" dirty="0" err="1">
                <a:latin typeface="+mn-lt"/>
              </a:rPr>
              <a:t>StrategyDriven</a:t>
            </a:r>
            <a:r>
              <a:rPr lang="en-US" sz="1200" i="1" dirty="0">
                <a:latin typeface="+mn-lt"/>
              </a:rPr>
              <a:t>. (2025). "Top 8 Business Analysis Methodologies Every Analyst Should Know in 2025." Retrieved from https://www.strategydriven.com</a:t>
            </a:r>
          </a:p>
          <a:p>
            <a:pPr lvl="0">
              <a:buFont typeface="+mj-lt"/>
              <a:buAutoNum type="arabicPeriod"/>
            </a:pPr>
            <a:r>
              <a:rPr lang="en-US" sz="1200" i="1" dirty="0">
                <a:latin typeface="+mn-lt"/>
              </a:rPr>
              <a:t>Santa Clara University. (2025). "Business Analysis Framework: Key Techniques and Tips." SCU Online Degrees.</a:t>
            </a:r>
          </a:p>
          <a:p>
            <a:pPr lvl="0">
              <a:buFont typeface="+mj-lt"/>
              <a:buAutoNum type="arabicPeriod"/>
            </a:pPr>
            <a:r>
              <a:rPr lang="en-US" sz="1200" i="1" dirty="0" err="1">
                <a:latin typeface="+mn-lt"/>
              </a:rPr>
              <a:t>Hurix</a:t>
            </a:r>
            <a:r>
              <a:rPr lang="en-US" sz="1200" i="1" dirty="0">
                <a:latin typeface="+mn-lt"/>
              </a:rPr>
              <a:t> Digital. (2025). "Business Analysis Frameworks and Methodologies: Tools for Effective Requirements Gathering and Analysis."</a:t>
            </a:r>
          </a:p>
          <a:p>
            <a:pPr lvl="0">
              <a:buFont typeface="+mj-lt"/>
              <a:buAutoNum type="arabicPeriod"/>
            </a:pPr>
            <a:r>
              <a:rPr lang="en-US" sz="1200" i="1" dirty="0">
                <a:latin typeface="+mn-lt"/>
              </a:rPr>
              <a:t>BA Coach. (2021). "Business Analysis Framework - BABOK Guide." Retrieved from https://bacoach.nl</a:t>
            </a:r>
          </a:p>
          <a:p>
            <a:pPr lvl="0">
              <a:buFont typeface="+mj-lt"/>
              <a:buAutoNum type="arabicPeriod"/>
            </a:pPr>
            <a:r>
              <a:rPr lang="en-US" sz="1200" i="1" dirty="0" err="1">
                <a:latin typeface="+mn-lt"/>
              </a:rPr>
              <a:t>Lopena</a:t>
            </a:r>
            <a:r>
              <a:rPr lang="en-US" sz="1200" i="1" dirty="0">
                <a:latin typeface="+mn-lt"/>
              </a:rPr>
              <a:t>, C. (2023). "Business Analysis Frameworks and Methodologies, The Top Five." LinkedIn Pulse.</a:t>
            </a:r>
          </a:p>
          <a:p>
            <a:pPr lvl="0">
              <a:buFont typeface="+mj-lt"/>
              <a:buAutoNum type="arabicPeriod"/>
            </a:pPr>
            <a:r>
              <a:rPr lang="en-US" sz="1200" i="1" dirty="0">
                <a:latin typeface="+mn-lt"/>
              </a:rPr>
              <a:t>Fortune Business Insights. (2024). "Big Data Analytics Market Size, Share &amp; COVID-19 Impact Analysis."</a:t>
            </a:r>
          </a:p>
          <a:p>
            <a:pPr lvl="0">
              <a:buFont typeface="+mj-lt"/>
              <a:buAutoNum type="arabicPeriod"/>
            </a:pPr>
            <a:r>
              <a:rPr lang="en-US" sz="1200" i="1" dirty="0">
                <a:latin typeface="+mn-lt"/>
              </a:rPr>
              <a:t>Ward, J. &amp; Daniel, E. (2012). Benefits Management: Delivering Value from IS and IT Investments. Wiley, Chichester.</a:t>
            </a:r>
          </a:p>
          <a:p>
            <a:pPr lvl="0">
              <a:buFont typeface="+mj-lt"/>
              <a:buAutoNum type="arabicPeriod"/>
            </a:pPr>
            <a:r>
              <a:rPr lang="en-US" sz="1200" i="1" dirty="0">
                <a:latin typeface="+mn-lt"/>
              </a:rPr>
              <a:t>Cadle, J., Paul, D., &amp; Turner, P. (2014). Business Analysis Techniques: 99 essential tools for success (2nd ed.). BCS, Swindon.</a:t>
            </a:r>
          </a:p>
          <a:p>
            <a:pPr lvl="0">
              <a:buFont typeface="+mj-lt"/>
              <a:buAutoNum type="arabicPeriod"/>
            </a:pPr>
            <a:r>
              <a:rPr lang="en-US" sz="1200" i="1" dirty="0">
                <a:latin typeface="+mn-lt"/>
              </a:rPr>
              <a:t>Pohl, K. &amp; Rupp, C. (2011). Requirements Engineering Fundamentals. Rocky Nook.</a:t>
            </a:r>
          </a:p>
          <a:p>
            <a:pPr lvl="0">
              <a:buFont typeface="+mj-lt"/>
              <a:buAutoNum type="arabicPeriod"/>
            </a:pPr>
            <a:r>
              <a:rPr lang="en-US" sz="1200" i="1" dirty="0">
                <a:latin typeface="+mn-lt"/>
              </a:rPr>
              <a:t>Cohn, M. (2004). User Stories Applied: For Agile Software Development. Addison-Wesley.</a:t>
            </a:r>
          </a:p>
          <a:p>
            <a:pPr lvl="0">
              <a:buFont typeface="+mj-lt"/>
              <a:buAutoNum type="arabicPeriod"/>
            </a:pPr>
            <a:r>
              <a:rPr lang="en-US" sz="1200" i="1" dirty="0">
                <a:latin typeface="+mn-lt"/>
              </a:rPr>
              <a:t>Kerzner, H. (2017). Project Management: A Systems Approach to Planning, Scheduling, and Controlling (12th ed.). Wiley.</a:t>
            </a:r>
          </a:p>
          <a:p>
            <a:endParaRPr lang="en-US" sz="1200" dirty="0">
              <a:latin typeface="+mn-lt"/>
            </a:endParaRPr>
          </a:p>
        </p:txBody>
      </p:sp>
      <p:sp>
        <p:nvSpPr>
          <p:cNvPr id="4" name="Date Placeholder 3">
            <a:extLst>
              <a:ext uri="{FF2B5EF4-FFF2-40B4-BE49-F238E27FC236}">
                <a16:creationId xmlns:a16="http://schemas.microsoft.com/office/drawing/2014/main" id="{B4810262-7A93-C042-AB1D-310A9E28C246}"/>
              </a:ext>
            </a:extLst>
          </p:cNvPr>
          <p:cNvSpPr>
            <a:spLocks noGrp="1"/>
          </p:cNvSpPr>
          <p:nvPr>
            <p:ph type="dt" idx="10"/>
          </p:nvPr>
        </p:nvSpPr>
        <p:spPr/>
        <p:txBody>
          <a:bodyPr/>
          <a:lstStyle/>
          <a:p>
            <a:fld id="{ABC49CF0-CD7C-4224-BA4F-9FA4B1196FFF}" type="datetime1">
              <a:rPr lang="en-US" smtClean="0"/>
              <a:t>4/4/2026</a:t>
            </a:fld>
            <a:endParaRPr lang="en-US" dirty="0"/>
          </a:p>
        </p:txBody>
      </p:sp>
      <p:sp>
        <p:nvSpPr>
          <p:cNvPr id="5" name="Footer Placeholder 4">
            <a:extLst>
              <a:ext uri="{FF2B5EF4-FFF2-40B4-BE49-F238E27FC236}">
                <a16:creationId xmlns:a16="http://schemas.microsoft.com/office/drawing/2014/main" id="{CF91B3B0-A0C6-B8DB-3972-49D7091EEB5D}"/>
              </a:ext>
            </a:extLst>
          </p:cNvPr>
          <p:cNvSpPr>
            <a:spLocks noGrp="1"/>
          </p:cNvSpPr>
          <p:nvPr>
            <p:ph type="ftr" idx="11"/>
          </p:nvPr>
        </p:nvSpPr>
        <p:spPr/>
        <p:txBody>
          <a:bodyPr/>
          <a:lstStyle/>
          <a:p>
            <a:r>
              <a:rPr lang="en-US"/>
              <a:t>Business analysis and process management</a:t>
            </a:r>
            <a:endParaRPr lang="en-US" dirty="0"/>
          </a:p>
        </p:txBody>
      </p:sp>
      <p:sp>
        <p:nvSpPr>
          <p:cNvPr id="9" name="Slide Number Placeholder 8">
            <a:extLst>
              <a:ext uri="{FF2B5EF4-FFF2-40B4-BE49-F238E27FC236}">
                <a16:creationId xmlns:a16="http://schemas.microsoft.com/office/drawing/2014/main" id="{BF999F7C-F2A9-14F2-C97F-5AB83B432083}"/>
              </a:ext>
            </a:extLst>
          </p:cNvPr>
          <p:cNvSpPr>
            <a:spLocks noGrp="1"/>
          </p:cNvSpPr>
          <p:nvPr>
            <p:ph type="sldNum" idx="12"/>
          </p:nvPr>
        </p:nvSpPr>
        <p:spPr/>
        <p:txBody>
          <a:bodyPr/>
          <a:lstStyle/>
          <a:p>
            <a:fld id="{611322DE-3F9E-4261-BC4C-C8DBA52F4786}" type="slidenum">
              <a:rPr lang="en-US" smtClean="0"/>
              <a:t>33</a:t>
            </a:fld>
            <a:endParaRPr lang="en-US"/>
          </a:p>
        </p:txBody>
      </p:sp>
      <p:sp>
        <p:nvSpPr>
          <p:cNvPr id="2" name="Title 1">
            <a:extLst>
              <a:ext uri="{FF2B5EF4-FFF2-40B4-BE49-F238E27FC236}">
                <a16:creationId xmlns:a16="http://schemas.microsoft.com/office/drawing/2014/main" id="{F5609AFF-3637-CDBD-4088-46BB64C48EBA}"/>
              </a:ext>
            </a:extLst>
          </p:cNvPr>
          <p:cNvSpPr>
            <a:spLocks noGrp="1"/>
          </p:cNvSpPr>
          <p:nvPr>
            <p:ph type="title"/>
          </p:nvPr>
        </p:nvSpPr>
        <p:spPr/>
        <p:txBody>
          <a:bodyPr/>
          <a:lstStyle/>
          <a:p>
            <a:r>
              <a:rPr lang="mn-MN" sz="3200" dirty="0"/>
              <a:t>Ашигласан эх сурвалж</a:t>
            </a:r>
            <a:endParaRPr lang="en-US" sz="3200" dirty="0"/>
          </a:p>
        </p:txBody>
      </p:sp>
    </p:spTree>
    <p:extLst>
      <p:ext uri="{BB962C8B-B14F-4D97-AF65-F5344CB8AC3E}">
        <p14:creationId xmlns:p14="http://schemas.microsoft.com/office/powerpoint/2010/main" val="2187153862"/>
      </p:ext>
    </p:extLst>
  </p:cSld>
  <p:clrMapOvr>
    <a:masterClrMapping/>
  </p:clrMapOvr>
</p:sld>
</file>

<file path=ppt/theme/theme1.xml><?xml version="1.0" encoding="utf-8"?>
<a:theme xmlns:a="http://schemas.openxmlformats.org/drawingml/2006/main" name="UF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UFE" id="{46AA8952-97B7-4CE7-A31A-ECF3BA413540}" vid="{B5E8C7EF-D664-4FCD-A83A-BB8E818CD3B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UFE</Template>
  <TotalTime>21347</TotalTime>
  <Words>6158</Words>
  <Application>Microsoft Office PowerPoint</Application>
  <PresentationFormat>Widescreen</PresentationFormat>
  <Paragraphs>508</Paragraphs>
  <Slides>33</Slides>
  <Notes>22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33</vt:i4>
      </vt:variant>
    </vt:vector>
  </HeadingPairs>
  <TitlesOfParts>
    <vt:vector size="40" baseType="lpstr">
      <vt:lpstr>Arial</vt:lpstr>
      <vt:lpstr>Calibri</vt:lpstr>
      <vt:lpstr>Google Sans Text</vt:lpstr>
      <vt:lpstr>Montserrat</vt:lpstr>
      <vt:lpstr>Times New Roman</vt:lpstr>
      <vt:lpstr>Wingdings</vt:lpstr>
      <vt:lpstr>UFE</vt:lpstr>
      <vt:lpstr>Course: Business analysis and process management</vt:lpstr>
      <vt:lpstr>Сэдвийн зорилго</vt:lpstr>
      <vt:lpstr>БАЙГУУЛЛАГА ГЭЖ ЮУ ВЭ?</vt:lpstr>
      <vt:lpstr>БАЙГУУЛЛАГА ГЭЖ ЮУ ВЭ?</vt:lpstr>
      <vt:lpstr>БАЙГУУЛЛАГА БА МЭДЭЭЛЛИЙН СИСТЕМ</vt:lpstr>
      <vt:lpstr>Стратеги гэж юу вэ?</vt:lpstr>
      <vt:lpstr>Стратегийн үндсэн элементүүд</vt:lpstr>
      <vt:lpstr>Стратеги ба Мэдээллийн системийн уялдаа холбоо</vt:lpstr>
      <vt:lpstr>Стратеги ба Мэдээллийн системийн уялдаа</vt:lpstr>
      <vt:lpstr>PowerPoint Presentation</vt:lpstr>
      <vt:lpstr>Бизнес шинжилгээнд нөлөөлдөг хүчин зүйлс</vt:lpstr>
      <vt:lpstr>Гадаад орчны шинжилгээ: PESTLE</vt:lpstr>
      <vt:lpstr>Гадаад орчны шинжилгээ: PESTLE</vt:lpstr>
      <vt:lpstr>Гадаад орчны шинжилгээ: PESTLE</vt:lpstr>
      <vt:lpstr>Гадаад орчны шинжилгээ: PESTLE</vt:lpstr>
      <vt:lpstr>Гадаад орчны шинжилгээ: PESTLE</vt:lpstr>
      <vt:lpstr>Гадаад орчны шинжилгээ: PESTLE</vt:lpstr>
      <vt:lpstr>Гадаад орчны шинжилгээ: PESTLE</vt:lpstr>
      <vt:lpstr>PESTLE шинжилгээг үр дүнтэй хийх</vt:lpstr>
      <vt:lpstr>ПОРТЕРИЙН ӨРСӨЛДӨХ ХҮЧНИЙ ЗАГВАР</vt:lpstr>
      <vt:lpstr>Салбарын өрсөлдөөний шинжилгээ: Портерын 5 хүч</vt:lpstr>
      <vt:lpstr>Салбарын өрсөлдөөний шинжилгээ: Портерын 5 хүч</vt:lpstr>
      <vt:lpstr>Салбарын өрсөлдөөний шинжилгээ: Портерын 5 хүч</vt:lpstr>
      <vt:lpstr>Салбарын өрсөлдөөний шинжилгээ: Портерын 5 хүч</vt:lpstr>
      <vt:lpstr>Салбарын өрсөлдөөний шинжилгээ: Портерын 5 хүч</vt:lpstr>
      <vt:lpstr>ӨРСӨЛДӨХ  СТРАТЕГИУД</vt:lpstr>
      <vt:lpstr>ЗАРДЛААР МАНЛАЙЛАХ – Cost Leadership</vt:lpstr>
      <vt:lpstr>ХОЛБОО БАЙГУУЛАХ – Strategic alliance</vt:lpstr>
      <vt:lpstr>ШИНЭЧЛЭХ СТРАТЕГИ - Innovation</vt:lpstr>
      <vt:lpstr>ӨРГӨЖИХ СТРАТЕГИ</vt:lpstr>
      <vt:lpstr>ЯЛГАРАХ СТРАТЕГИ</vt:lpstr>
      <vt:lpstr>Дүгнэлт</vt:lpstr>
      <vt:lpstr>Ашигласан эх сурвалж</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БИЗНЕСИЙН ШИНЖИЛГЭЭ</dc:title>
  <dc:creator>Saranchimeg Nasanjargal</dc:creator>
  <cp:lastModifiedBy>САРАНЧИМЭГ Насанжаргал</cp:lastModifiedBy>
  <cp:revision>54</cp:revision>
  <cp:lastPrinted>2021-01-20T06:38:06Z</cp:lastPrinted>
  <dcterms:created xsi:type="dcterms:W3CDTF">2017-09-11T03:37:44Z</dcterms:created>
  <dcterms:modified xsi:type="dcterms:W3CDTF">2026-04-04T15:35:08Z</dcterms:modified>
</cp:coreProperties>
</file>