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handoutMasterIdLst>
    <p:handoutMasterId r:id="rId37"/>
  </p:handoutMasterIdLst>
  <p:sldIdLst>
    <p:sldId id="303" r:id="rId2"/>
    <p:sldId id="261" r:id="rId3"/>
    <p:sldId id="305" r:id="rId4"/>
    <p:sldId id="289" r:id="rId5"/>
    <p:sldId id="308" r:id="rId6"/>
    <p:sldId id="307" r:id="rId7"/>
    <p:sldId id="309" r:id="rId8"/>
    <p:sldId id="310" r:id="rId9"/>
    <p:sldId id="311" r:id="rId10"/>
    <p:sldId id="290" r:id="rId11"/>
    <p:sldId id="312" r:id="rId12"/>
    <p:sldId id="259" r:id="rId13"/>
    <p:sldId id="260" r:id="rId14"/>
    <p:sldId id="313" r:id="rId15"/>
    <p:sldId id="314" r:id="rId16"/>
    <p:sldId id="315" r:id="rId17"/>
    <p:sldId id="301" r:id="rId18"/>
    <p:sldId id="317" r:id="rId19"/>
    <p:sldId id="318" r:id="rId20"/>
    <p:sldId id="319" r:id="rId21"/>
    <p:sldId id="291" r:id="rId22"/>
    <p:sldId id="320" r:id="rId23"/>
    <p:sldId id="324" r:id="rId24"/>
    <p:sldId id="325" r:id="rId25"/>
    <p:sldId id="321" r:id="rId26"/>
    <p:sldId id="322" r:id="rId27"/>
    <p:sldId id="323" r:id="rId28"/>
    <p:sldId id="326" r:id="rId29"/>
    <p:sldId id="327" r:id="rId30"/>
    <p:sldId id="328" r:id="rId31"/>
    <p:sldId id="302" r:id="rId32"/>
    <p:sldId id="329" r:id="rId33"/>
    <p:sldId id="316" r:id="rId34"/>
    <p:sldId id="304" r:id="rId35"/>
  </p:sldIdLst>
  <p:sldSz cx="12192000" cy="6858000"/>
  <p:notesSz cx="7053263" cy="93091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35A408BF-8BC0-486C-BD7A-99A35A235CF5}">
          <p14:sldIdLst>
            <p14:sldId id="303"/>
          </p14:sldIdLst>
        </p14:section>
        <p14:section name="Untitled Section" id="{82A8BA48-3574-4F2F-AA9C-A99A8089A367}">
          <p14:sldIdLst>
            <p14:sldId id="261"/>
          </p14:sldIdLst>
        </p14:section>
        <p14:section name="Untitled Section" id="{6FD3B90F-86D5-4661-9C1D-231799EC0D05}">
          <p14:sldIdLst>
            <p14:sldId id="305"/>
            <p14:sldId id="289"/>
            <p14:sldId id="308"/>
            <p14:sldId id="307"/>
            <p14:sldId id="309"/>
            <p14:sldId id="310"/>
            <p14:sldId id="311"/>
            <p14:sldId id="290"/>
            <p14:sldId id="312"/>
            <p14:sldId id="259"/>
            <p14:sldId id="260"/>
            <p14:sldId id="313"/>
            <p14:sldId id="314"/>
            <p14:sldId id="315"/>
            <p14:sldId id="301"/>
            <p14:sldId id="317"/>
            <p14:sldId id="318"/>
            <p14:sldId id="319"/>
            <p14:sldId id="291"/>
            <p14:sldId id="320"/>
            <p14:sldId id="324"/>
            <p14:sldId id="325"/>
            <p14:sldId id="321"/>
            <p14:sldId id="322"/>
            <p14:sldId id="323"/>
            <p14:sldId id="326"/>
            <p14:sldId id="327"/>
            <p14:sldId id="328"/>
            <p14:sldId id="302"/>
            <p14:sldId id="329"/>
            <p14:sldId id="316"/>
            <p14:sldId id="30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B3"/>
    <a:srgbClr val="0097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7" autoAdjust="0"/>
    <p:restoredTop sz="87085" autoAdjust="0"/>
  </p:normalViewPr>
  <p:slideViewPr>
    <p:cSldViewPr snapToGrid="0">
      <p:cViewPr varScale="1">
        <p:scale>
          <a:sx n="82" d="100"/>
          <a:sy n="82" d="100"/>
        </p:scale>
        <p:origin x="556"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1"/>
            <a:ext cx="3056414" cy="467072"/>
          </a:xfrm>
          <a:prstGeom prst="rect">
            <a:avLst/>
          </a:prstGeom>
        </p:spPr>
        <p:txBody>
          <a:bodyPr vert="horz" lIns="93497" tIns="46749" rIns="93497" bIns="46749" rtlCol="0"/>
          <a:lstStyle>
            <a:lvl1pPr algn="r">
              <a:defRPr sz="1200"/>
            </a:lvl1pPr>
          </a:lstStyle>
          <a:p>
            <a:fld id="{CFCE63F2-7124-42F9-BE88-CFDE1F429330}" type="datetimeFigureOut">
              <a:rPr lang="en-US" smtClean="0"/>
              <a:t>4/19/2026</a:t>
            </a:fld>
            <a:endParaRPr lang="en-US"/>
          </a:p>
        </p:txBody>
      </p:sp>
      <p:sp>
        <p:nvSpPr>
          <p:cNvPr id="4" name="Footer Placeholder 3"/>
          <p:cNvSpPr>
            <a:spLocks noGrp="1"/>
          </p:cNvSpPr>
          <p:nvPr>
            <p:ph type="ftr" sz="quarter" idx="2"/>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30"/>
            <a:ext cx="3056414" cy="467071"/>
          </a:xfrm>
          <a:prstGeom prst="rect">
            <a:avLst/>
          </a:prstGeom>
        </p:spPr>
        <p:txBody>
          <a:bodyPr vert="horz" lIns="93497" tIns="46749" rIns="93497" bIns="46749" rtlCol="0" anchor="b"/>
          <a:lstStyle>
            <a:lvl1pPr algn="r">
              <a:defRPr sz="1200"/>
            </a:lvl1pPr>
          </a:lstStyle>
          <a:p>
            <a:fld id="{EF316BA1-1A58-4E63-8685-43481A3D9308}" type="slidenum">
              <a:rPr lang="en-US" smtClean="0"/>
              <a:t>‹#›</a:t>
            </a:fld>
            <a:endParaRPr lang="en-US"/>
          </a:p>
        </p:txBody>
      </p:sp>
    </p:spTree>
    <p:extLst>
      <p:ext uri="{BB962C8B-B14F-4D97-AF65-F5344CB8AC3E}">
        <p14:creationId xmlns:p14="http://schemas.microsoft.com/office/powerpoint/2010/main" val="60184246"/>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1"/>
            <a:ext cx="3056414" cy="467072"/>
          </a:xfrm>
          <a:prstGeom prst="rect">
            <a:avLst/>
          </a:prstGeom>
        </p:spPr>
        <p:txBody>
          <a:bodyPr vert="horz" lIns="93497" tIns="46749" rIns="93497" bIns="46749" rtlCol="0"/>
          <a:lstStyle>
            <a:lvl1pPr algn="r">
              <a:defRPr sz="1200"/>
            </a:lvl1pPr>
          </a:lstStyle>
          <a:p>
            <a:fld id="{FF068DD0-3ED2-411E-9A42-E4B2F4CA47F7}" type="datetimeFigureOut">
              <a:rPr lang="en-US" smtClean="0"/>
              <a:t>4/19/2026</a:t>
            </a:fld>
            <a:endParaRPr lang="en-US"/>
          </a:p>
        </p:txBody>
      </p:sp>
      <p:sp>
        <p:nvSpPr>
          <p:cNvPr id="4" name="Slide Image Placeholder 3"/>
          <p:cNvSpPr>
            <a:spLocks noGrp="1" noRot="1" noChangeAspect="1"/>
          </p:cNvSpPr>
          <p:nvPr>
            <p:ph type="sldImg" idx="2"/>
          </p:nvPr>
        </p:nvSpPr>
        <p:spPr>
          <a:xfrm>
            <a:off x="733425" y="1163638"/>
            <a:ext cx="5586413" cy="3141662"/>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80004"/>
            <a:ext cx="5642610" cy="3665459"/>
          </a:xfrm>
          <a:prstGeom prst="rect">
            <a:avLst/>
          </a:prstGeom>
        </p:spPr>
        <p:txBody>
          <a:bodyPr vert="horz" lIns="93497" tIns="46749" rIns="93497" bIns="467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7071"/>
          </a:xfrm>
          <a:prstGeom prst="rect">
            <a:avLst/>
          </a:prstGeom>
        </p:spPr>
        <p:txBody>
          <a:bodyPr vert="horz" lIns="93497" tIns="46749" rIns="93497" bIns="46749" rtlCol="0" anchor="b"/>
          <a:lstStyle>
            <a:lvl1pPr algn="r">
              <a:defRPr sz="1200"/>
            </a:lvl1pPr>
          </a:lstStyle>
          <a:p>
            <a:fld id="{57F45778-65E1-4A1B-B40A-CB386A9BF102}" type="slidenum">
              <a:rPr lang="en-US" smtClean="0"/>
              <a:t>‹#›</a:t>
            </a:fld>
            <a:endParaRPr lang="en-US"/>
          </a:p>
        </p:txBody>
      </p:sp>
    </p:spTree>
    <p:extLst>
      <p:ext uri="{BB962C8B-B14F-4D97-AF65-F5344CB8AC3E}">
        <p14:creationId xmlns:p14="http://schemas.microsoft.com/office/powerpoint/2010/main" val="104882262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a:t>
            </a:fld>
            <a:endParaRPr lang="en-US"/>
          </a:p>
        </p:txBody>
      </p:sp>
    </p:spTree>
    <p:extLst>
      <p:ext uri="{BB962C8B-B14F-4D97-AF65-F5344CB8AC3E}">
        <p14:creationId xmlns:p14="http://schemas.microsoft.com/office/powerpoint/2010/main" val="976827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ffectLst/>
              </a:rPr>
              <a:t>MOST-</a:t>
            </a:r>
            <a:r>
              <a:rPr lang="mn-MN" b="1" dirty="0">
                <a:effectLst/>
              </a:rPr>
              <a:t>ийн 4 бүрэлдэхүүн хэсгийг тодорхойлох: </a:t>
            </a:r>
            <a:r>
              <a:rPr lang="mn-MN" dirty="0">
                <a:effectLst/>
              </a:rPr>
              <a:t>Шинжилгээг хийхдээ дараах дөрвөн элементийг дээрээс нь доош чиглэсэн логик дарааллаар тодорхойлно:</a:t>
            </a:r>
          </a:p>
          <a:p>
            <a:r>
              <a:rPr lang="mn-MN" sz="1200" b="1" i="0" kern="1200" dirty="0">
                <a:solidFill>
                  <a:schemeClr val="tx1"/>
                </a:solidFill>
                <a:effectLst/>
                <a:latin typeface="+mn-lt"/>
                <a:ea typeface="+mn-ea"/>
                <a:cs typeface="+mn-cs"/>
              </a:rPr>
              <a:t>Эрхэм зорилго (</a:t>
            </a:r>
            <a:r>
              <a:rPr lang="en-US" sz="1200" b="1" i="0" kern="1200" dirty="0">
                <a:solidFill>
                  <a:schemeClr val="tx1"/>
                </a:solidFill>
                <a:effectLst/>
                <a:latin typeface="+mn-lt"/>
                <a:ea typeface="+mn-ea"/>
                <a:cs typeface="+mn-cs"/>
              </a:rPr>
              <a:t>Mission):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Байгууллага ямар бизнес эрхэлж байгаа болон юунд хүрэхийг зорьж буйг илэрхийлсэн тулгуур тодорхойлолт. Энэ нь байгууллагын оршин тогтнох үндсэн шалтгаан юм.</a:t>
            </a:r>
          </a:p>
          <a:p>
            <a:r>
              <a:rPr lang="mn-MN" sz="1200" b="1" i="0" kern="1200" dirty="0">
                <a:solidFill>
                  <a:schemeClr val="tx1"/>
                </a:solidFill>
                <a:effectLst/>
                <a:latin typeface="+mn-lt"/>
                <a:ea typeface="+mn-ea"/>
                <a:cs typeface="+mn-cs"/>
              </a:rPr>
              <a:t>Зорилт (</a:t>
            </a:r>
            <a:r>
              <a:rPr lang="en-US" sz="1200" b="1" i="0" kern="1200" dirty="0">
                <a:solidFill>
                  <a:schemeClr val="tx1"/>
                </a:solidFill>
                <a:effectLst/>
                <a:latin typeface="+mn-lt"/>
                <a:ea typeface="+mn-ea"/>
                <a:cs typeface="+mn-cs"/>
              </a:rPr>
              <a:t>Objectives):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Эрхэм зорилгод хүрэхийн тулд тавьсан, гүйцэтгэлийг нь хэмжиж болохуйц тодорхой зорилгууд.</a:t>
            </a:r>
          </a:p>
          <a:p>
            <a:r>
              <a:rPr lang="mn-MN" sz="1200" b="1" i="0" kern="1200" dirty="0">
                <a:solidFill>
                  <a:schemeClr val="tx1"/>
                </a:solidFill>
                <a:effectLst/>
                <a:latin typeface="+mn-lt"/>
                <a:ea typeface="+mn-ea"/>
                <a:cs typeface="+mn-cs"/>
              </a:rPr>
              <a:t>Стратеги (</a:t>
            </a:r>
            <a:r>
              <a:rPr lang="en-US" sz="1200" b="1" i="0" kern="1200" dirty="0">
                <a:solidFill>
                  <a:schemeClr val="tx1"/>
                </a:solidFill>
                <a:effectLst/>
                <a:latin typeface="+mn-lt"/>
                <a:ea typeface="+mn-ea"/>
                <a:cs typeface="+mn-cs"/>
              </a:rPr>
              <a:t>Strategy):</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Зорилтууддаа хүрэхийн тулд хэрэгжүүлэх дунд болон урт хугацааны арга хандлага, төлөвлөгөө.</a:t>
            </a:r>
          </a:p>
          <a:p>
            <a:r>
              <a:rPr lang="mn-MN" sz="1200" b="1" i="0" kern="1200" dirty="0">
                <a:solidFill>
                  <a:schemeClr val="tx1"/>
                </a:solidFill>
                <a:effectLst/>
                <a:latin typeface="+mn-lt"/>
                <a:ea typeface="+mn-ea"/>
                <a:cs typeface="+mn-cs"/>
              </a:rPr>
              <a:t>Тактик (</a:t>
            </a:r>
            <a:r>
              <a:rPr lang="en-US" sz="1200" b="1" i="0" kern="1200" dirty="0">
                <a:solidFill>
                  <a:schemeClr val="tx1"/>
                </a:solidFill>
                <a:effectLst/>
                <a:latin typeface="+mn-lt"/>
                <a:ea typeface="+mn-ea"/>
                <a:cs typeface="+mn-cs"/>
              </a:rPr>
              <a:t>Tactics):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Стратегийг бодит ажил болгох өдөр тутмын нарийвчилсан үйл ажиллагаанууд</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a:t>
            </a:fld>
            <a:endParaRPr lang="en-US"/>
          </a:p>
        </p:txBody>
      </p:sp>
    </p:spTree>
    <p:extLst>
      <p:ext uri="{BB962C8B-B14F-4D97-AF65-F5344CB8AC3E}">
        <p14:creationId xmlns:p14="http://schemas.microsoft.com/office/powerpoint/2010/main" val="722530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1. Эрхэм зорилго (</a:t>
            </a:r>
            <a:r>
              <a:rPr lang="en-US" b="1" dirty="0">
                <a:effectLst/>
              </a:rPr>
              <a:t>Mission) – "</a:t>
            </a:r>
            <a:r>
              <a:rPr lang="mn-MN" b="1" dirty="0">
                <a:effectLst/>
              </a:rPr>
              <a:t>Бид ямар бизнес эрхэлж, юунд хүрэхийг зорьж байна вэ?"</a:t>
            </a:r>
            <a:endParaRPr lang="mn-MN" dirty="0">
              <a:effectLst/>
            </a:endParaRPr>
          </a:p>
          <a:p>
            <a:r>
              <a:rPr lang="mn-MN" dirty="0">
                <a:effectLst/>
              </a:rPr>
              <a:t>Энэ нь байгууллагын оршин тогтнох үндэслэл, үндсэн чиг баримжааг тодорхойлно.</a:t>
            </a:r>
          </a:p>
          <a:p>
            <a:r>
              <a:rPr lang="mn-MN" sz="1200" b="0" i="0" kern="1200" dirty="0">
                <a:solidFill>
                  <a:schemeClr val="tx1"/>
                </a:solidFill>
                <a:effectLst/>
                <a:latin typeface="+mn-lt"/>
                <a:ea typeface="+mn-ea"/>
                <a:cs typeface="+mn-cs"/>
              </a:rPr>
              <a:t>Байгууллагын үндсэн үйл ажиллагааны чиглэл юу вэ?.</a:t>
            </a:r>
          </a:p>
          <a:p>
            <a:r>
              <a:rPr lang="mn-MN" sz="1200" b="0" i="0" kern="1200" dirty="0">
                <a:solidFill>
                  <a:schemeClr val="tx1"/>
                </a:solidFill>
                <a:effectLst/>
                <a:latin typeface="+mn-lt"/>
                <a:ea typeface="+mn-ea"/>
                <a:cs typeface="+mn-cs"/>
              </a:rPr>
              <a:t>Бидний эцсийн зорилго буюу хүрэх цэг юу вэ?.</a:t>
            </a:r>
          </a:p>
          <a:p>
            <a:r>
              <a:rPr lang="mn-MN" sz="1200" b="0" i="0" kern="1200" dirty="0">
                <a:solidFill>
                  <a:schemeClr val="tx1"/>
                </a:solidFill>
                <a:effectLst/>
                <a:latin typeface="+mn-lt"/>
                <a:ea typeface="+mn-ea"/>
                <a:cs typeface="+mn-cs"/>
              </a:rPr>
              <a:t>Манай байгууллагын баримталдаг </a:t>
            </a:r>
            <a:r>
              <a:rPr lang="mn-MN" sz="1200" b="1" i="0" kern="1200" dirty="0">
                <a:solidFill>
                  <a:schemeClr val="tx1"/>
                </a:solidFill>
                <a:effectLst/>
                <a:latin typeface="+mn-lt"/>
                <a:ea typeface="+mn-ea"/>
                <a:cs typeface="+mn-cs"/>
              </a:rPr>
              <a:t>үнэт зүйлс</a:t>
            </a:r>
            <a:r>
              <a:rPr lang="mn-MN" sz="1200" b="0" i="0" kern="1200" dirty="0">
                <a:solidFill>
                  <a:schemeClr val="tx1"/>
                </a:solidFill>
                <a:effectLst/>
                <a:latin typeface="+mn-lt"/>
                <a:ea typeface="+mn-ea"/>
                <a:cs typeface="+mn-cs"/>
              </a:rPr>
              <a:t> (чанар, үйлчилгээ, эсвэл хэмнэлт) юу вэ?.</a:t>
            </a:r>
          </a:p>
          <a:p>
            <a:r>
              <a:rPr lang="mn-MN" sz="1200" b="0" i="0" kern="1200" dirty="0">
                <a:solidFill>
                  <a:schemeClr val="tx1"/>
                </a:solidFill>
                <a:effectLst/>
                <a:latin typeface="+mn-lt"/>
                <a:ea typeface="+mn-ea"/>
                <a:cs typeface="+mn-cs"/>
              </a:rPr>
              <a:t>Эрхэм зорилго нь тодорхой бөгөөд ойлгомжтой томьёологдсон уу?.</a:t>
            </a:r>
          </a:p>
          <a:p>
            <a:r>
              <a:rPr lang="mn-MN" b="1" dirty="0">
                <a:effectLst/>
              </a:rPr>
              <a:t>2. Зорилт (</a:t>
            </a:r>
            <a:r>
              <a:rPr lang="en-US" b="1" dirty="0">
                <a:effectLst/>
              </a:rPr>
              <a:t>Objectives) – "</a:t>
            </a:r>
            <a:r>
              <a:rPr lang="mn-MN" b="1" dirty="0">
                <a:effectLst/>
              </a:rPr>
              <a:t>Зорьсондоо хүрэхийн тулд ямар тодорхой амжилт гаргах ёстой вэ?"</a:t>
            </a:r>
            <a:endParaRPr lang="mn-MN" dirty="0">
              <a:effectLst/>
            </a:endParaRPr>
          </a:p>
          <a:p>
            <a:r>
              <a:rPr lang="mn-MN" dirty="0">
                <a:effectLst/>
              </a:rPr>
              <a:t>Зорилтууд нь хэмжигдэхүйц байх ёстой бөгөөд эрхэм зорилгыг хэрэгжүүлэхэд чиглэдэг.</a:t>
            </a:r>
          </a:p>
          <a:p>
            <a:r>
              <a:rPr lang="mn-MN" sz="1200" b="0" i="0" kern="1200" dirty="0">
                <a:solidFill>
                  <a:schemeClr val="tx1"/>
                </a:solidFill>
                <a:effectLst/>
                <a:latin typeface="+mn-lt"/>
                <a:ea typeface="+mn-ea"/>
                <a:cs typeface="+mn-cs"/>
              </a:rPr>
              <a:t>Бид ямар хэмжигдэхүйц үр дүнгүүдийг (</a:t>
            </a:r>
            <a:r>
              <a:rPr lang="en-US" sz="1200" b="0" i="0" kern="1200" dirty="0">
                <a:solidFill>
                  <a:schemeClr val="tx1"/>
                </a:solidFill>
                <a:effectLst/>
                <a:latin typeface="+mn-lt"/>
                <a:ea typeface="+mn-ea"/>
                <a:cs typeface="+mn-cs"/>
              </a:rPr>
              <a:t>KPI) </a:t>
            </a:r>
            <a:r>
              <a:rPr lang="mn-MN" sz="1200" b="0" i="0" kern="1200" dirty="0">
                <a:solidFill>
                  <a:schemeClr val="tx1"/>
                </a:solidFill>
                <a:effectLst/>
                <a:latin typeface="+mn-lt"/>
                <a:ea typeface="+mn-ea"/>
                <a:cs typeface="+mn-cs"/>
              </a:rPr>
              <a:t>хүлээж байна вэ?.</a:t>
            </a:r>
          </a:p>
          <a:p>
            <a:r>
              <a:rPr lang="mn-MN" sz="1200" b="0" i="0" kern="1200" dirty="0">
                <a:solidFill>
                  <a:schemeClr val="tx1"/>
                </a:solidFill>
                <a:effectLst/>
                <a:latin typeface="+mn-lt"/>
                <a:ea typeface="+mn-ea"/>
                <a:cs typeface="+mn-cs"/>
              </a:rPr>
              <a:t>Тавьсан зорилтууд нь </a:t>
            </a:r>
            <a:r>
              <a:rPr lang="en-US" sz="1200" b="1" i="0" kern="1200" dirty="0">
                <a:solidFill>
                  <a:schemeClr val="tx1"/>
                </a:solidFill>
                <a:effectLst/>
                <a:latin typeface="+mn-lt"/>
                <a:ea typeface="+mn-ea"/>
                <a:cs typeface="+mn-cs"/>
              </a:rPr>
              <a:t>SMART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Тодорхой, Хэмжигдэхүйц, Хүрэхүйц, Уялдаатай, Хугацаатай) шинжийг хангаж байгаа юу?.</a:t>
            </a:r>
          </a:p>
          <a:p>
            <a:r>
              <a:rPr lang="mn-MN" sz="1200" b="0" i="0" kern="1200" dirty="0">
                <a:solidFill>
                  <a:schemeClr val="tx1"/>
                </a:solidFill>
                <a:effectLst/>
                <a:latin typeface="+mn-lt"/>
                <a:ea typeface="+mn-ea"/>
                <a:cs typeface="+mn-cs"/>
              </a:rPr>
              <a:t>Эдгээр зорилтууд нь байгууллагын эрхэм зорилготой шууд уялдаж байна уу?.</a:t>
            </a:r>
          </a:p>
          <a:p>
            <a:r>
              <a:rPr lang="mn-MN" b="1" dirty="0">
                <a:effectLst/>
              </a:rPr>
              <a:t>3. Стратеги (</a:t>
            </a:r>
            <a:r>
              <a:rPr lang="en-US" b="1" dirty="0">
                <a:effectLst/>
              </a:rPr>
              <a:t>Strategy) – "</a:t>
            </a:r>
            <a:r>
              <a:rPr lang="mn-MN" b="1" dirty="0">
                <a:effectLst/>
              </a:rPr>
              <a:t>Зорилтууддаа хүрэхийн тулд ямар урт хугацааны зам сонгох вэ?"</a:t>
            </a:r>
            <a:endParaRPr lang="mn-MN" dirty="0">
              <a:effectLst/>
            </a:endParaRPr>
          </a:p>
          <a:p>
            <a:r>
              <a:rPr lang="mn-MN" dirty="0">
                <a:effectLst/>
              </a:rPr>
              <a:t>Стратеги нь зорилтод хүрэх дунд болон урт хугацааны хандлагыг илэрхийлнэ.</a:t>
            </a:r>
          </a:p>
          <a:p>
            <a:r>
              <a:rPr lang="mn-MN" sz="1200" b="0" i="0" kern="1200" dirty="0">
                <a:solidFill>
                  <a:schemeClr val="tx1"/>
                </a:solidFill>
                <a:effectLst/>
                <a:latin typeface="+mn-lt"/>
                <a:ea typeface="+mn-ea"/>
                <a:cs typeface="+mn-cs"/>
              </a:rPr>
              <a:t>Бид өрсөлдөөний давуу талыг хэрхэн бий болгох вэ?.</a:t>
            </a:r>
          </a:p>
          <a:p>
            <a:r>
              <a:rPr lang="mn-MN" sz="1200" b="0" i="0" kern="1200" dirty="0">
                <a:solidFill>
                  <a:schemeClr val="tx1"/>
                </a:solidFill>
                <a:effectLst/>
                <a:latin typeface="+mn-lt"/>
                <a:ea typeface="+mn-ea"/>
                <a:cs typeface="+mn-cs"/>
              </a:rPr>
              <a:t>Зорилтууддаа хүрэхийн тулд ямар урт болон дунд хугацааны төлөвлөгөө байна вэ?.</a:t>
            </a:r>
          </a:p>
          <a:p>
            <a:r>
              <a:rPr lang="mn-MN" sz="1200" b="0" i="0" kern="1200" dirty="0">
                <a:solidFill>
                  <a:schemeClr val="tx1"/>
                </a:solidFill>
                <a:effectLst/>
                <a:latin typeface="+mn-lt"/>
                <a:ea typeface="+mn-ea"/>
                <a:cs typeface="+mn-cs"/>
              </a:rPr>
              <a:t>Сонгосон стратеги нь гадаад орчны нөлөө болон байгууллагын нөөц бололцоотой нийцэж байна уу?.</a:t>
            </a:r>
          </a:p>
          <a:p>
            <a:r>
              <a:rPr lang="mn-MN" b="1" dirty="0">
                <a:effectLst/>
              </a:rPr>
              <a:t>4. Тактик (</a:t>
            </a:r>
            <a:r>
              <a:rPr lang="en-US" b="1" dirty="0">
                <a:effectLst/>
              </a:rPr>
              <a:t>Tactics) – "</a:t>
            </a:r>
            <a:r>
              <a:rPr lang="mn-MN" b="1" dirty="0">
                <a:effectLst/>
              </a:rPr>
              <a:t>Стратегийг хэрэгжүүлэх өдөр тутмын үйл ажиллагаанууд юу вэ?"</a:t>
            </a:r>
            <a:endParaRPr lang="mn-MN" dirty="0">
              <a:effectLst/>
            </a:endParaRPr>
          </a:p>
          <a:p>
            <a:r>
              <a:rPr lang="mn-MN" dirty="0">
                <a:effectLst/>
              </a:rPr>
              <a:t>Тактик нь стратегийг бодит ажил болгох богино хугацааны нарийвчилсан арга замууд юм.</a:t>
            </a:r>
          </a:p>
          <a:p>
            <a:r>
              <a:rPr lang="mn-MN" sz="1200" b="0" i="0" kern="1200" dirty="0">
                <a:solidFill>
                  <a:schemeClr val="tx1"/>
                </a:solidFill>
                <a:effectLst/>
                <a:latin typeface="+mn-lt"/>
                <a:ea typeface="+mn-ea"/>
                <a:cs typeface="+mn-cs"/>
              </a:rPr>
              <a:t>Стратегийг хэрэгжүүлэхийн тулд ямар тодорхой алхмуудыг хийх ёстой вэ?.</a:t>
            </a:r>
          </a:p>
          <a:p>
            <a:r>
              <a:rPr lang="mn-MN" sz="1200" b="0" i="0" kern="1200" dirty="0">
                <a:solidFill>
                  <a:schemeClr val="tx1"/>
                </a:solidFill>
                <a:effectLst/>
                <a:latin typeface="+mn-lt"/>
                <a:ea typeface="+mn-ea"/>
                <a:cs typeface="+mn-cs"/>
              </a:rPr>
              <a:t>Өдөр тутмын үйл ажиллагаанууд маань стратегийн зорилгодоо хүрэхэд тусалж байна уу?.</a:t>
            </a:r>
          </a:p>
          <a:p>
            <a:r>
              <a:rPr lang="mn-MN" sz="1200" b="0" i="0" kern="1200" dirty="0">
                <a:solidFill>
                  <a:schemeClr val="tx1"/>
                </a:solidFill>
                <a:effectLst/>
                <a:latin typeface="+mn-lt"/>
                <a:ea typeface="+mn-ea"/>
                <a:cs typeface="+mn-cs"/>
              </a:rPr>
              <a:t>Тактикууд нь хэрэгжих боломжтой бөгөөд тодорхой төлөвлөгдсөн үү?</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4</a:t>
            </a:fld>
            <a:endParaRPr lang="en-US"/>
          </a:p>
        </p:txBody>
      </p:sp>
    </p:spTree>
    <p:extLst>
      <p:ext uri="{BB962C8B-B14F-4D97-AF65-F5344CB8AC3E}">
        <p14:creationId xmlns:p14="http://schemas.microsoft.com/office/powerpoint/2010/main" val="2995340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Zara </a:t>
            </a:r>
            <a:r>
              <a:rPr lang="mn-MN" dirty="0">
                <a:effectLst/>
              </a:rPr>
              <a:t>брэндийн </a:t>
            </a:r>
            <a:r>
              <a:rPr lang="en-US" dirty="0">
                <a:effectLst/>
              </a:rPr>
              <a:t>MOST </a:t>
            </a:r>
            <a:r>
              <a:rPr lang="mn-MN" dirty="0">
                <a:effectLst/>
              </a:rPr>
              <a:t>шинжилгээний элементүүдийг дараах зурагт харуулсан:</a:t>
            </a:r>
          </a:p>
          <a:p>
            <a:r>
              <a:rPr lang="mn-MN" sz="1200" b="1" i="0" kern="1200" dirty="0">
                <a:solidFill>
                  <a:schemeClr val="tx1"/>
                </a:solidFill>
                <a:effectLst/>
                <a:latin typeface="+mn-lt"/>
                <a:ea typeface="+mn-ea"/>
                <a:cs typeface="+mn-cs"/>
              </a:rPr>
              <a:t>Эрхэм зорилго (</a:t>
            </a:r>
            <a:r>
              <a:rPr lang="en-US" sz="1200" b="1" i="0" kern="1200" dirty="0">
                <a:solidFill>
                  <a:schemeClr val="tx1"/>
                </a:solidFill>
                <a:effectLst/>
                <a:latin typeface="+mn-lt"/>
                <a:ea typeface="+mn-ea"/>
                <a:cs typeface="+mn-cs"/>
              </a:rPr>
              <a:t>Mission):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Хамгийн сүүлийн үеийн загварлаг хувцсыг хэрэглэгчдийн хүсэл сонирхолд нийцүүлэн боломжийн үнээр, хамгийн хурдан нийлүүлэгч байх.</a:t>
            </a:r>
          </a:p>
          <a:p>
            <a:r>
              <a:rPr lang="mn-MN" sz="1200" b="1" i="0" kern="1200" dirty="0">
                <a:solidFill>
                  <a:schemeClr val="tx1"/>
                </a:solidFill>
                <a:effectLst/>
                <a:latin typeface="+mn-lt"/>
                <a:ea typeface="+mn-ea"/>
                <a:cs typeface="+mn-cs"/>
              </a:rPr>
              <a:t>Зорилт (</a:t>
            </a:r>
            <a:r>
              <a:rPr lang="en-US" sz="1200" b="1" i="0" kern="1200" dirty="0">
                <a:solidFill>
                  <a:schemeClr val="tx1"/>
                </a:solidFill>
                <a:effectLst/>
                <a:latin typeface="+mn-lt"/>
                <a:ea typeface="+mn-ea"/>
                <a:cs typeface="+mn-cs"/>
              </a:rPr>
              <a:t>Objectives):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Жил бүр борлуулалтын орлогыг 10%-иар нэмэгдүүлэх, шинэ загвар гаргах хугацааг (</a:t>
            </a:r>
            <a:r>
              <a:rPr lang="en-US" sz="1200" b="0" i="0" kern="1200" dirty="0">
                <a:solidFill>
                  <a:schemeClr val="tx1"/>
                </a:solidFill>
                <a:effectLst/>
                <a:latin typeface="+mn-lt"/>
                <a:ea typeface="+mn-ea"/>
                <a:cs typeface="+mn-cs"/>
              </a:rPr>
              <a:t>lead time) 2 </a:t>
            </a:r>
            <a:r>
              <a:rPr lang="mn-MN" sz="1200" b="0" i="0" kern="1200" dirty="0">
                <a:solidFill>
                  <a:schemeClr val="tx1"/>
                </a:solidFill>
                <a:effectLst/>
                <a:latin typeface="+mn-lt"/>
                <a:ea typeface="+mn-ea"/>
                <a:cs typeface="+mn-cs"/>
              </a:rPr>
              <a:t>долоо хоногоос хэтрүүлэхгүй байх.</a:t>
            </a:r>
          </a:p>
          <a:p>
            <a:r>
              <a:rPr lang="mn-MN" sz="1200" b="1" i="0" kern="1200" dirty="0">
                <a:solidFill>
                  <a:schemeClr val="tx1"/>
                </a:solidFill>
                <a:effectLst/>
                <a:latin typeface="+mn-lt"/>
                <a:ea typeface="+mn-ea"/>
                <a:cs typeface="+mn-cs"/>
              </a:rPr>
              <a:t>Стратеги (</a:t>
            </a:r>
            <a:r>
              <a:rPr lang="en-US" sz="1200" b="1" i="0" kern="1200" dirty="0">
                <a:solidFill>
                  <a:schemeClr val="tx1"/>
                </a:solidFill>
                <a:effectLst/>
                <a:latin typeface="+mn-lt"/>
                <a:ea typeface="+mn-ea"/>
                <a:cs typeface="+mn-cs"/>
              </a:rPr>
              <a:t>Strategy):</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Хэмжих ба Хариу үйлдэл үзүүлэх" (</a:t>
            </a:r>
            <a:r>
              <a:rPr lang="en-US" sz="1200" b="0" i="0" kern="1200" dirty="0">
                <a:solidFill>
                  <a:schemeClr val="tx1"/>
                </a:solidFill>
                <a:effectLst/>
                <a:latin typeface="+mn-lt"/>
                <a:ea typeface="+mn-ea"/>
                <a:cs typeface="+mn-cs"/>
              </a:rPr>
              <a:t>Measure-and-React) </a:t>
            </a:r>
            <a:r>
              <a:rPr lang="mn-MN" sz="1200" b="0" i="0" kern="1200" dirty="0">
                <a:solidFill>
                  <a:schemeClr val="tx1"/>
                </a:solidFill>
                <a:effectLst/>
                <a:latin typeface="+mn-lt"/>
                <a:ea typeface="+mn-ea"/>
                <a:cs typeface="+mn-cs"/>
              </a:rPr>
              <a:t>буюу хүмүүсийн өмсөж буй загварыг ажиглаж, түүнд тохирсон бүтээгдэхүүнийг хурдтай үйлдвэрлэх.</a:t>
            </a:r>
          </a:p>
          <a:p>
            <a:r>
              <a:rPr lang="mn-MN" sz="1200" b="1" i="0" kern="1200" dirty="0">
                <a:solidFill>
                  <a:schemeClr val="tx1"/>
                </a:solidFill>
                <a:effectLst/>
                <a:latin typeface="+mn-lt"/>
                <a:ea typeface="+mn-ea"/>
                <a:cs typeface="+mn-cs"/>
              </a:rPr>
              <a:t>Тактик (</a:t>
            </a:r>
            <a:r>
              <a:rPr lang="en-US" sz="1200" b="1" i="0" kern="1200" dirty="0">
                <a:solidFill>
                  <a:schemeClr val="tx1"/>
                </a:solidFill>
                <a:effectLst/>
                <a:latin typeface="+mn-lt"/>
                <a:ea typeface="+mn-ea"/>
                <a:cs typeface="+mn-cs"/>
              </a:rPr>
              <a:t>Tactics):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Дэлгүүрийн менежерүүд хэрэглэгчийн санал хүсэлтийг өдөр бүр төв рүү мэдээлэх, агуулахын нөөцийг долоо хоногт 2 удаа шинэчлэх.</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5</a:t>
            </a:fld>
            <a:endParaRPr lang="en-US"/>
          </a:p>
        </p:txBody>
      </p:sp>
    </p:spTree>
    <p:extLst>
      <p:ext uri="{BB962C8B-B14F-4D97-AF65-F5344CB8AC3E}">
        <p14:creationId xmlns:p14="http://schemas.microsoft.com/office/powerpoint/2010/main" val="574982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eaLnBrk="0" fontAlgn="base" hangingPunct="0">
              <a:spcBef>
                <a:spcPts val="1200"/>
              </a:spcBef>
              <a:spcAft>
                <a:spcPct val="0"/>
              </a:spcAft>
              <a:buClrTx/>
              <a:buFontTx/>
              <a:buAutoNum type="arabicPeriod"/>
            </a:pPr>
            <a:r>
              <a:rPr lang="mn-MN" sz="1200" b="0" i="0" kern="1200" dirty="0">
                <a:solidFill>
                  <a:schemeClr val="tx1"/>
                </a:solidFill>
                <a:effectLst/>
                <a:latin typeface="+mn-lt"/>
                <a:ea typeface="+mn-ea"/>
                <a:cs typeface="+mn-cs"/>
              </a:rPr>
              <a:t>Шинжээч дараах 4 асуултын дагуу оношилгоо хийснээр </a:t>
            </a:r>
            <a:r>
              <a:rPr lang="en-US" sz="1200" b="0" i="0" kern="1200" dirty="0">
                <a:solidFill>
                  <a:schemeClr val="tx1"/>
                </a:solidFill>
                <a:effectLst/>
                <a:latin typeface="+mn-lt"/>
                <a:ea typeface="+mn-ea"/>
                <a:cs typeface="+mn-cs"/>
              </a:rPr>
              <a:t>MOST-</a:t>
            </a:r>
            <a:r>
              <a:rPr lang="mn-MN" sz="1200" b="0" i="0" kern="1200" dirty="0">
                <a:solidFill>
                  <a:schemeClr val="tx1"/>
                </a:solidFill>
                <a:effectLst/>
                <a:latin typeface="+mn-lt"/>
                <a:ea typeface="+mn-ea"/>
                <a:cs typeface="+mn-cs"/>
              </a:rPr>
              <a:t>ийг үр дүнтэй ашиглаж чадна</a:t>
            </a:r>
            <a:endParaRPr lang="en-US" altLang="en-US" sz="1200" b="1" dirty="0">
              <a:solidFill>
                <a:srgbClr val="303030"/>
              </a:solidFill>
              <a:latin typeface="+mn-lt"/>
            </a:endParaRPr>
          </a:p>
          <a:p>
            <a:pPr lvl="0" eaLnBrk="0" fontAlgn="base" hangingPunct="0">
              <a:spcBef>
                <a:spcPts val="1200"/>
              </a:spcBef>
              <a:spcAft>
                <a:spcPct val="0"/>
              </a:spcAft>
              <a:buClrTx/>
              <a:buFontTx/>
              <a:buAutoNum type="arabicPeriod"/>
            </a:pPr>
            <a:r>
              <a:rPr lang="en-US" altLang="en-US" sz="1200" b="1" dirty="0" err="1">
                <a:solidFill>
                  <a:srgbClr val="303030"/>
                </a:solidFill>
                <a:latin typeface="+mn-lt"/>
              </a:rPr>
              <a:t>Тодорхой</a:t>
            </a:r>
            <a:r>
              <a:rPr lang="en-US" altLang="en-US" sz="1200" b="1" dirty="0">
                <a:solidFill>
                  <a:srgbClr val="303030"/>
                </a:solidFill>
                <a:latin typeface="+mn-lt"/>
              </a:rPr>
              <a:t> </a:t>
            </a:r>
            <a:r>
              <a:rPr lang="en-US" altLang="en-US" sz="1200" b="1" dirty="0" err="1">
                <a:solidFill>
                  <a:srgbClr val="303030"/>
                </a:solidFill>
                <a:latin typeface="+mn-lt"/>
              </a:rPr>
              <a:t>байдал</a:t>
            </a:r>
            <a:r>
              <a:rPr lang="en-US" altLang="en-US" sz="1200" b="1" dirty="0">
                <a:solidFill>
                  <a:srgbClr val="303030"/>
                </a:solidFill>
                <a:latin typeface="+mn-lt"/>
              </a:rPr>
              <a:t>:</a:t>
            </a:r>
            <a:r>
              <a:rPr lang="en-US" altLang="en-US" sz="1200" dirty="0">
                <a:solidFill>
                  <a:srgbClr val="303030"/>
                </a:solidFill>
                <a:latin typeface="+mn-lt"/>
              </a:rPr>
              <a:t> </a:t>
            </a:r>
            <a:r>
              <a:rPr lang="en-US" altLang="en-US" sz="1200" dirty="0" err="1">
                <a:solidFill>
                  <a:srgbClr val="303030"/>
                </a:solidFill>
                <a:latin typeface="+mn-lt"/>
              </a:rPr>
              <a:t>Элемент</a:t>
            </a:r>
            <a:r>
              <a:rPr lang="en-US" altLang="en-US" sz="1200" dirty="0">
                <a:solidFill>
                  <a:srgbClr val="303030"/>
                </a:solidFill>
                <a:latin typeface="+mn-lt"/>
              </a:rPr>
              <a:t> </a:t>
            </a:r>
            <a:r>
              <a:rPr lang="en-US" altLang="en-US" sz="1200" dirty="0" err="1">
                <a:solidFill>
                  <a:srgbClr val="303030"/>
                </a:solidFill>
                <a:latin typeface="+mn-lt"/>
              </a:rPr>
              <a:t>бүр</a:t>
            </a:r>
            <a:r>
              <a:rPr lang="en-US" altLang="en-US" sz="1200" dirty="0">
                <a:solidFill>
                  <a:srgbClr val="303030"/>
                </a:solidFill>
                <a:latin typeface="+mn-lt"/>
              </a:rPr>
              <a:t> </a:t>
            </a:r>
            <a:r>
              <a:rPr lang="en-US" altLang="en-US" sz="1200" dirty="0" err="1">
                <a:solidFill>
                  <a:srgbClr val="303030"/>
                </a:solidFill>
                <a:latin typeface="+mn-lt"/>
              </a:rPr>
              <a:t>бүрэн</a:t>
            </a:r>
            <a:r>
              <a:rPr lang="en-US" altLang="en-US" sz="1200" dirty="0">
                <a:solidFill>
                  <a:srgbClr val="303030"/>
                </a:solidFill>
                <a:latin typeface="+mn-lt"/>
              </a:rPr>
              <a:t> </a:t>
            </a:r>
            <a:r>
              <a:rPr lang="en-US" altLang="en-US" sz="1200" dirty="0" err="1">
                <a:solidFill>
                  <a:srgbClr val="303030"/>
                </a:solidFill>
                <a:latin typeface="+mn-lt"/>
              </a:rPr>
              <a:t>бөгөөд</a:t>
            </a:r>
            <a:r>
              <a:rPr lang="en-US" altLang="en-US" sz="1200" dirty="0">
                <a:solidFill>
                  <a:srgbClr val="303030"/>
                </a:solidFill>
                <a:latin typeface="+mn-lt"/>
              </a:rPr>
              <a:t> </a:t>
            </a:r>
            <a:r>
              <a:rPr lang="en-US" altLang="en-US" sz="1200" dirty="0" err="1">
                <a:solidFill>
                  <a:srgbClr val="303030"/>
                </a:solidFill>
                <a:latin typeface="+mn-lt"/>
              </a:rPr>
              <a:t>ойлгомжтой</a:t>
            </a:r>
            <a:r>
              <a:rPr lang="en-US" altLang="en-US" sz="1200" dirty="0">
                <a:solidFill>
                  <a:srgbClr val="303030"/>
                </a:solidFill>
                <a:latin typeface="+mn-lt"/>
              </a:rPr>
              <a:t> </a:t>
            </a:r>
            <a:r>
              <a:rPr lang="en-US" altLang="en-US" sz="1200" dirty="0" err="1">
                <a:solidFill>
                  <a:srgbClr val="303030"/>
                </a:solidFill>
                <a:latin typeface="+mn-lt"/>
              </a:rPr>
              <a:t>тодорхойлогдсон</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 </a:t>
            </a:r>
            <a:r>
              <a:rPr lang="en-US" altLang="en-US" sz="1200" dirty="0" err="1">
                <a:solidFill>
                  <a:srgbClr val="303030"/>
                </a:solidFill>
                <a:latin typeface="+mn-lt"/>
              </a:rPr>
              <a:t>Зорилтууд</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b="1" dirty="0">
                <a:solidFill>
                  <a:srgbClr val="303030"/>
                </a:solidFill>
                <a:latin typeface="+mn-lt"/>
              </a:rPr>
              <a:t>SMART</a:t>
            </a:r>
            <a:r>
              <a:rPr lang="en-US" altLang="en-US" sz="1200" dirty="0">
                <a:solidFill>
                  <a:srgbClr val="303030"/>
                </a:solidFill>
                <a:latin typeface="+mn-lt"/>
              </a:rPr>
              <a:t> (</a:t>
            </a:r>
            <a:r>
              <a:rPr lang="en-US" altLang="en-US" sz="1200" dirty="0" err="1">
                <a:solidFill>
                  <a:srgbClr val="303030"/>
                </a:solidFill>
                <a:latin typeface="+mn-lt"/>
              </a:rPr>
              <a:t>Тодорхой</a:t>
            </a:r>
            <a:r>
              <a:rPr lang="en-US" altLang="en-US" sz="1200" dirty="0">
                <a:solidFill>
                  <a:srgbClr val="303030"/>
                </a:solidFill>
                <a:latin typeface="+mn-lt"/>
              </a:rPr>
              <a:t>, </a:t>
            </a:r>
            <a:r>
              <a:rPr lang="en-US" altLang="en-US" sz="1200" dirty="0" err="1">
                <a:solidFill>
                  <a:srgbClr val="303030"/>
                </a:solidFill>
                <a:latin typeface="+mn-lt"/>
              </a:rPr>
              <a:t>Хэмжигдэхүйц</a:t>
            </a:r>
            <a:r>
              <a:rPr lang="en-US" altLang="en-US" sz="1200" dirty="0">
                <a:solidFill>
                  <a:srgbClr val="303030"/>
                </a:solidFill>
                <a:latin typeface="+mn-lt"/>
              </a:rPr>
              <a:t>, </a:t>
            </a:r>
            <a:r>
              <a:rPr lang="en-US" altLang="en-US" sz="1200" dirty="0" err="1">
                <a:solidFill>
                  <a:srgbClr val="303030"/>
                </a:solidFill>
                <a:latin typeface="+mn-lt"/>
              </a:rPr>
              <a:t>Хүрэхүйц</a:t>
            </a:r>
            <a:r>
              <a:rPr lang="en-US" altLang="en-US" sz="1200" dirty="0">
                <a:solidFill>
                  <a:srgbClr val="303030"/>
                </a:solidFill>
                <a:latin typeface="+mn-lt"/>
              </a:rPr>
              <a:t>, </a:t>
            </a:r>
            <a:r>
              <a:rPr lang="en-US" altLang="en-US" sz="1200" dirty="0" err="1">
                <a:solidFill>
                  <a:srgbClr val="303030"/>
                </a:solidFill>
                <a:latin typeface="+mn-lt"/>
              </a:rPr>
              <a:t>Бодитой</a:t>
            </a:r>
            <a:r>
              <a:rPr lang="en-US" altLang="en-US" sz="1200" dirty="0">
                <a:solidFill>
                  <a:srgbClr val="303030"/>
                </a:solidFill>
                <a:latin typeface="+mn-lt"/>
              </a:rPr>
              <a:t>, </a:t>
            </a:r>
            <a:r>
              <a:rPr lang="en-US" altLang="en-US" sz="1200" dirty="0" err="1">
                <a:solidFill>
                  <a:srgbClr val="303030"/>
                </a:solidFill>
                <a:latin typeface="+mn-lt"/>
              </a:rPr>
              <a:t>Хугацаатай</a:t>
            </a:r>
            <a:r>
              <a:rPr lang="en-US" altLang="en-US" sz="1200" dirty="0">
                <a:solidFill>
                  <a:srgbClr val="303030"/>
                </a:solidFill>
                <a:latin typeface="+mn-lt"/>
              </a:rPr>
              <a:t>) </a:t>
            </a:r>
            <a:r>
              <a:rPr lang="en-US" altLang="en-US" sz="1200" dirty="0" err="1">
                <a:solidFill>
                  <a:srgbClr val="303030"/>
                </a:solidFill>
                <a:latin typeface="+mn-lt"/>
              </a:rPr>
              <a:t>шинжийг</a:t>
            </a:r>
            <a:r>
              <a:rPr lang="en-US" altLang="en-US" sz="1200" dirty="0">
                <a:solidFill>
                  <a:srgbClr val="303030"/>
                </a:solidFill>
                <a:latin typeface="+mn-lt"/>
              </a:rPr>
              <a:t> </a:t>
            </a:r>
            <a:r>
              <a:rPr lang="en-US" altLang="en-US" sz="1200" dirty="0" err="1">
                <a:solidFill>
                  <a:srgbClr val="303030"/>
                </a:solidFill>
                <a:latin typeface="+mn-lt"/>
              </a:rPr>
              <a:t>хангасан</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a:t>
            </a:r>
          </a:p>
          <a:p>
            <a:pPr lvl="0" eaLnBrk="0" fontAlgn="base" hangingPunct="0">
              <a:spcBef>
                <a:spcPts val="1200"/>
              </a:spcBef>
              <a:spcAft>
                <a:spcPct val="0"/>
              </a:spcAft>
              <a:buClrTx/>
              <a:buFontTx/>
              <a:buAutoNum type="arabicPeriod" startAt="2"/>
            </a:pPr>
            <a:r>
              <a:rPr lang="en-US" altLang="en-US" sz="1200" b="1" dirty="0" err="1">
                <a:solidFill>
                  <a:srgbClr val="303030"/>
                </a:solidFill>
                <a:latin typeface="+mn-lt"/>
              </a:rPr>
              <a:t>Уялдаа</a:t>
            </a:r>
            <a:r>
              <a:rPr lang="en-US" altLang="en-US" sz="1200" b="1" dirty="0">
                <a:solidFill>
                  <a:srgbClr val="303030"/>
                </a:solidFill>
                <a:latin typeface="+mn-lt"/>
              </a:rPr>
              <a:t> </a:t>
            </a:r>
            <a:r>
              <a:rPr lang="en-US" altLang="en-US" sz="1200" b="1" dirty="0" err="1">
                <a:solidFill>
                  <a:srgbClr val="303030"/>
                </a:solidFill>
                <a:latin typeface="+mn-lt"/>
              </a:rPr>
              <a:t>холбоо</a:t>
            </a:r>
            <a:r>
              <a:rPr lang="en-US" altLang="en-US" sz="1200" b="1" dirty="0">
                <a:solidFill>
                  <a:srgbClr val="303030"/>
                </a:solidFill>
                <a:latin typeface="+mn-lt"/>
              </a:rPr>
              <a:t>:</a:t>
            </a:r>
            <a:r>
              <a:rPr lang="en-US" altLang="en-US" sz="1200" dirty="0">
                <a:solidFill>
                  <a:srgbClr val="303030"/>
                </a:solidFill>
                <a:latin typeface="+mn-lt"/>
              </a:rPr>
              <a:t> </a:t>
            </a:r>
            <a:r>
              <a:rPr lang="en-US" altLang="en-US" sz="1200" dirty="0" err="1">
                <a:solidFill>
                  <a:srgbClr val="303030"/>
                </a:solidFill>
                <a:latin typeface="+mn-lt"/>
              </a:rPr>
              <a:t>Эдгээр</a:t>
            </a:r>
            <a:r>
              <a:rPr lang="en-US" altLang="en-US" sz="1200" dirty="0">
                <a:solidFill>
                  <a:srgbClr val="303030"/>
                </a:solidFill>
                <a:latin typeface="+mn-lt"/>
              </a:rPr>
              <a:t> </a:t>
            </a:r>
            <a:r>
              <a:rPr lang="en-US" altLang="en-US" sz="1200" dirty="0" err="1">
                <a:solidFill>
                  <a:srgbClr val="303030"/>
                </a:solidFill>
                <a:latin typeface="+mn-lt"/>
              </a:rPr>
              <a:t>дөрвөн</a:t>
            </a:r>
            <a:r>
              <a:rPr lang="en-US" altLang="en-US" sz="1200" dirty="0">
                <a:solidFill>
                  <a:srgbClr val="303030"/>
                </a:solidFill>
                <a:latin typeface="+mn-lt"/>
              </a:rPr>
              <a:t> </a:t>
            </a:r>
            <a:r>
              <a:rPr lang="en-US" altLang="en-US" sz="1200" dirty="0" err="1">
                <a:solidFill>
                  <a:srgbClr val="303030"/>
                </a:solidFill>
                <a:latin typeface="+mn-lt"/>
              </a:rPr>
              <a:t>элемент</a:t>
            </a:r>
            <a:r>
              <a:rPr lang="en-US" altLang="en-US" sz="1200" dirty="0">
                <a:solidFill>
                  <a:srgbClr val="303030"/>
                </a:solidFill>
                <a:latin typeface="+mn-lt"/>
              </a:rPr>
              <a:t> </a:t>
            </a:r>
            <a:r>
              <a:rPr lang="en-US" altLang="en-US" sz="1200" dirty="0" err="1">
                <a:solidFill>
                  <a:srgbClr val="303030"/>
                </a:solidFill>
                <a:latin typeface="+mn-lt"/>
              </a:rPr>
              <a:t>хоорондоо</a:t>
            </a:r>
            <a:r>
              <a:rPr lang="en-US" altLang="en-US" sz="1200" dirty="0">
                <a:solidFill>
                  <a:srgbClr val="303030"/>
                </a:solidFill>
                <a:latin typeface="+mn-lt"/>
              </a:rPr>
              <a:t> </a:t>
            </a:r>
            <a:r>
              <a:rPr lang="en-US" altLang="en-US" sz="1200" dirty="0" err="1">
                <a:solidFill>
                  <a:srgbClr val="303030"/>
                </a:solidFill>
                <a:latin typeface="+mn-lt"/>
              </a:rPr>
              <a:t>логик</a:t>
            </a:r>
            <a:r>
              <a:rPr lang="en-US" altLang="en-US" sz="1200" dirty="0">
                <a:solidFill>
                  <a:srgbClr val="303030"/>
                </a:solidFill>
                <a:latin typeface="+mn-lt"/>
              </a:rPr>
              <a:t> </a:t>
            </a:r>
            <a:r>
              <a:rPr lang="en-US" altLang="en-US" sz="1200" dirty="0" err="1">
                <a:solidFill>
                  <a:srgbClr val="303030"/>
                </a:solidFill>
                <a:latin typeface="+mn-lt"/>
              </a:rPr>
              <a:t>уялдаатай</a:t>
            </a:r>
            <a:r>
              <a:rPr lang="en-US" altLang="en-US" sz="1200" dirty="0">
                <a:solidFill>
                  <a:srgbClr val="303030"/>
                </a:solidFill>
                <a:latin typeface="+mn-lt"/>
              </a:rPr>
              <a:t> </a:t>
            </a:r>
            <a:r>
              <a:rPr lang="en-US" altLang="en-US" sz="1200" dirty="0" err="1">
                <a:solidFill>
                  <a:srgbClr val="303030"/>
                </a:solidFill>
                <a:latin typeface="+mn-lt"/>
              </a:rPr>
              <a:t>байна</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 </a:t>
            </a:r>
            <a:r>
              <a:rPr lang="en-US" altLang="en-US" sz="1200" dirty="0" err="1">
                <a:solidFill>
                  <a:srgbClr val="303030"/>
                </a:solidFill>
                <a:latin typeface="+mn-lt"/>
              </a:rPr>
              <a:t>Жишээ</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Стратеги</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тавьсан</a:t>
            </a:r>
            <a:r>
              <a:rPr lang="en-US" altLang="en-US" sz="1200" dirty="0">
                <a:solidFill>
                  <a:srgbClr val="303030"/>
                </a:solidFill>
                <a:latin typeface="+mn-lt"/>
              </a:rPr>
              <a:t> </a:t>
            </a:r>
            <a:r>
              <a:rPr lang="en-US" altLang="en-US" sz="1200" dirty="0" err="1">
                <a:solidFill>
                  <a:srgbClr val="303030"/>
                </a:solidFill>
                <a:latin typeface="+mn-lt"/>
              </a:rPr>
              <a:t>зорилтдоо</a:t>
            </a:r>
            <a:r>
              <a:rPr lang="en-US" altLang="en-US" sz="1200" dirty="0">
                <a:solidFill>
                  <a:srgbClr val="303030"/>
                </a:solidFill>
                <a:latin typeface="+mn-lt"/>
              </a:rPr>
              <a:t> </a:t>
            </a:r>
            <a:r>
              <a:rPr lang="en-US" altLang="en-US" sz="1200" dirty="0" err="1">
                <a:solidFill>
                  <a:srgbClr val="303030"/>
                </a:solidFill>
                <a:latin typeface="+mn-lt"/>
              </a:rPr>
              <a:t>хүрэхэд</a:t>
            </a:r>
            <a:r>
              <a:rPr lang="en-US" altLang="en-US" sz="1200" dirty="0">
                <a:solidFill>
                  <a:srgbClr val="303030"/>
                </a:solidFill>
                <a:latin typeface="+mn-lt"/>
              </a:rPr>
              <a:t> </a:t>
            </a:r>
            <a:r>
              <a:rPr lang="en-US" altLang="en-US" sz="1200" dirty="0" err="1">
                <a:solidFill>
                  <a:srgbClr val="303030"/>
                </a:solidFill>
                <a:latin typeface="+mn-lt"/>
              </a:rPr>
              <a:t>чиглэсэн</a:t>
            </a:r>
            <a:r>
              <a:rPr lang="en-US" altLang="en-US" sz="1200" dirty="0">
                <a:solidFill>
                  <a:srgbClr val="303030"/>
                </a:solidFill>
                <a:latin typeface="+mn-lt"/>
              </a:rPr>
              <a:t> </a:t>
            </a:r>
            <a:r>
              <a:rPr lang="en-US" altLang="en-US" sz="1200" dirty="0" err="1">
                <a:solidFill>
                  <a:srgbClr val="303030"/>
                </a:solidFill>
                <a:latin typeface="+mn-lt"/>
              </a:rPr>
              <a:t>үү</a:t>
            </a:r>
            <a:r>
              <a:rPr lang="en-US" altLang="en-US" sz="1200" dirty="0">
                <a:solidFill>
                  <a:srgbClr val="303030"/>
                </a:solidFill>
                <a:latin typeface="+mn-lt"/>
              </a:rPr>
              <a:t>?.</a:t>
            </a:r>
          </a:p>
          <a:p>
            <a:pPr lvl="0" eaLnBrk="0" fontAlgn="base" hangingPunct="0">
              <a:spcBef>
                <a:spcPts val="1200"/>
              </a:spcBef>
              <a:spcAft>
                <a:spcPct val="0"/>
              </a:spcAft>
              <a:buClrTx/>
              <a:buFontTx/>
              <a:buAutoNum type="arabicPeriod" startAt="3"/>
            </a:pPr>
            <a:r>
              <a:rPr lang="en-US" altLang="en-US" sz="1200" b="1" dirty="0" err="1">
                <a:solidFill>
                  <a:srgbClr val="303030"/>
                </a:solidFill>
                <a:latin typeface="+mn-lt"/>
              </a:rPr>
              <a:t>Харилцаа</a:t>
            </a:r>
            <a:r>
              <a:rPr lang="en-US" altLang="en-US" sz="1200" b="1" dirty="0">
                <a:solidFill>
                  <a:srgbClr val="303030"/>
                </a:solidFill>
                <a:latin typeface="+mn-lt"/>
              </a:rPr>
              <a:t> </a:t>
            </a:r>
            <a:r>
              <a:rPr lang="en-US" altLang="en-US" sz="1200" b="1" dirty="0" err="1">
                <a:solidFill>
                  <a:srgbClr val="303030"/>
                </a:solidFill>
                <a:latin typeface="+mn-lt"/>
              </a:rPr>
              <a:t>холбоо</a:t>
            </a:r>
            <a:r>
              <a:rPr lang="en-US" altLang="en-US" sz="1200" b="1" dirty="0">
                <a:solidFill>
                  <a:srgbClr val="303030"/>
                </a:solidFill>
                <a:latin typeface="+mn-lt"/>
              </a:rPr>
              <a:t>:</a:t>
            </a:r>
            <a:r>
              <a:rPr lang="en-US" altLang="en-US" sz="1200" dirty="0">
                <a:solidFill>
                  <a:srgbClr val="303030"/>
                </a:solidFill>
                <a:latin typeface="+mn-lt"/>
              </a:rPr>
              <a:t> MOST-</a:t>
            </a:r>
            <a:r>
              <a:rPr lang="en-US" altLang="en-US" sz="1200" dirty="0" err="1">
                <a:solidFill>
                  <a:srgbClr val="303030"/>
                </a:solidFill>
                <a:latin typeface="+mn-lt"/>
              </a:rPr>
              <a:t>ийг</a:t>
            </a:r>
            <a:r>
              <a:rPr lang="en-US" altLang="en-US" sz="1200" dirty="0">
                <a:solidFill>
                  <a:srgbClr val="303030"/>
                </a:solidFill>
                <a:latin typeface="+mn-lt"/>
              </a:rPr>
              <a:t> </a:t>
            </a:r>
            <a:r>
              <a:rPr lang="en-US" altLang="en-US" sz="1200" dirty="0" err="1">
                <a:solidFill>
                  <a:srgbClr val="303030"/>
                </a:solidFill>
                <a:latin typeface="+mn-lt"/>
              </a:rPr>
              <a:t>нийт</a:t>
            </a:r>
            <a:r>
              <a:rPr lang="en-US" altLang="en-US" sz="1200" dirty="0">
                <a:solidFill>
                  <a:srgbClr val="303030"/>
                </a:solidFill>
                <a:latin typeface="+mn-lt"/>
              </a:rPr>
              <a:t> </a:t>
            </a:r>
            <a:r>
              <a:rPr lang="en-US" altLang="en-US" sz="1200" dirty="0" err="1">
                <a:solidFill>
                  <a:srgbClr val="303030"/>
                </a:solidFill>
                <a:latin typeface="+mn-lt"/>
              </a:rPr>
              <a:t>ажилтнууддаа</a:t>
            </a:r>
            <a:r>
              <a:rPr lang="en-US" altLang="en-US" sz="1200" dirty="0">
                <a:solidFill>
                  <a:srgbClr val="303030"/>
                </a:solidFill>
                <a:latin typeface="+mn-lt"/>
              </a:rPr>
              <a:t> </a:t>
            </a:r>
            <a:r>
              <a:rPr lang="en-US" altLang="en-US" sz="1200" dirty="0" err="1">
                <a:solidFill>
                  <a:srgbClr val="303030"/>
                </a:solidFill>
                <a:latin typeface="+mn-lt"/>
              </a:rPr>
              <a:t>танилцуулж</a:t>
            </a:r>
            <a:r>
              <a:rPr lang="en-US" altLang="en-US" sz="1200" dirty="0">
                <a:solidFill>
                  <a:srgbClr val="303030"/>
                </a:solidFill>
                <a:latin typeface="+mn-lt"/>
              </a:rPr>
              <a:t>, </a:t>
            </a:r>
            <a:r>
              <a:rPr lang="en-US" altLang="en-US" sz="1200" dirty="0" err="1">
                <a:solidFill>
                  <a:srgbClr val="303030"/>
                </a:solidFill>
                <a:latin typeface="+mn-lt"/>
              </a:rPr>
              <a:t>харилцаа</a:t>
            </a:r>
            <a:r>
              <a:rPr lang="en-US" altLang="en-US" sz="1200" dirty="0">
                <a:solidFill>
                  <a:srgbClr val="303030"/>
                </a:solidFill>
                <a:latin typeface="+mn-lt"/>
              </a:rPr>
              <a:t> </a:t>
            </a:r>
            <a:r>
              <a:rPr lang="en-US" altLang="en-US" sz="1200" dirty="0" err="1">
                <a:solidFill>
                  <a:srgbClr val="303030"/>
                </a:solidFill>
                <a:latin typeface="+mn-lt"/>
              </a:rPr>
              <a:t>холбоогоор</a:t>
            </a:r>
            <a:r>
              <a:rPr lang="en-US" altLang="en-US" sz="1200" dirty="0">
                <a:solidFill>
                  <a:srgbClr val="303030"/>
                </a:solidFill>
                <a:latin typeface="+mn-lt"/>
              </a:rPr>
              <a:t> </a:t>
            </a:r>
            <a:r>
              <a:rPr lang="en-US" altLang="en-US" sz="1200" dirty="0" err="1">
                <a:solidFill>
                  <a:srgbClr val="303030"/>
                </a:solidFill>
                <a:latin typeface="+mn-lt"/>
              </a:rPr>
              <a:t>дамжуулан</a:t>
            </a:r>
            <a:r>
              <a:rPr lang="en-US" altLang="en-US" sz="1200" dirty="0">
                <a:solidFill>
                  <a:srgbClr val="303030"/>
                </a:solidFill>
                <a:latin typeface="+mn-lt"/>
              </a:rPr>
              <a:t> </a:t>
            </a:r>
            <a:r>
              <a:rPr lang="en-US" altLang="en-US" sz="1200" dirty="0" err="1">
                <a:solidFill>
                  <a:srgbClr val="303030"/>
                </a:solidFill>
                <a:latin typeface="+mn-lt"/>
              </a:rPr>
              <a:t>ойлгуулсан</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a:t>
            </a:r>
          </a:p>
          <a:p>
            <a:pPr lvl="0" eaLnBrk="0" fontAlgn="base" hangingPunct="0">
              <a:spcBef>
                <a:spcPts val="1200"/>
              </a:spcBef>
              <a:spcAft>
                <a:spcPct val="0"/>
              </a:spcAft>
              <a:buClrTx/>
              <a:buFontTx/>
              <a:buAutoNum type="arabicPeriod" startAt="4"/>
            </a:pPr>
            <a:r>
              <a:rPr lang="en-US" altLang="en-US" sz="1200" b="1" dirty="0" err="1">
                <a:solidFill>
                  <a:srgbClr val="303030"/>
                </a:solidFill>
                <a:latin typeface="+mn-lt"/>
              </a:rPr>
              <a:t>Байгууллагын</a:t>
            </a:r>
            <a:r>
              <a:rPr lang="en-US" altLang="en-US" sz="1200" b="1" dirty="0">
                <a:solidFill>
                  <a:srgbClr val="303030"/>
                </a:solidFill>
                <a:latin typeface="+mn-lt"/>
              </a:rPr>
              <a:t> </a:t>
            </a:r>
            <a:r>
              <a:rPr lang="en-US" altLang="en-US" sz="1200" b="1" dirty="0" err="1">
                <a:solidFill>
                  <a:srgbClr val="303030"/>
                </a:solidFill>
                <a:latin typeface="+mn-lt"/>
              </a:rPr>
              <a:t>тууштай</a:t>
            </a:r>
            <a:r>
              <a:rPr lang="en-US" altLang="en-US" sz="1200" b="1" dirty="0">
                <a:solidFill>
                  <a:srgbClr val="303030"/>
                </a:solidFill>
                <a:latin typeface="+mn-lt"/>
              </a:rPr>
              <a:t> </a:t>
            </a:r>
            <a:r>
              <a:rPr lang="en-US" altLang="en-US" sz="1200" b="1" dirty="0" err="1">
                <a:solidFill>
                  <a:srgbClr val="303030"/>
                </a:solidFill>
                <a:latin typeface="+mn-lt"/>
              </a:rPr>
              <a:t>байдал</a:t>
            </a:r>
            <a:r>
              <a:rPr lang="en-US" altLang="en-US" sz="1200" b="1" dirty="0">
                <a:solidFill>
                  <a:srgbClr val="303030"/>
                </a:solidFill>
                <a:latin typeface="+mn-lt"/>
              </a:rPr>
              <a:t>:</a:t>
            </a:r>
            <a:r>
              <a:rPr lang="en-US" altLang="en-US" sz="1200" dirty="0">
                <a:solidFill>
                  <a:srgbClr val="303030"/>
                </a:solidFill>
                <a:latin typeface="+mn-lt"/>
              </a:rPr>
              <a:t> </a:t>
            </a:r>
            <a:r>
              <a:rPr lang="en-US" altLang="en-US" sz="1200" dirty="0" err="1">
                <a:solidFill>
                  <a:srgbClr val="303030"/>
                </a:solidFill>
                <a:latin typeface="+mn-lt"/>
              </a:rPr>
              <a:t>Ажилтнууд</a:t>
            </a:r>
            <a:r>
              <a:rPr lang="en-US" altLang="en-US" sz="1200" dirty="0">
                <a:solidFill>
                  <a:srgbClr val="303030"/>
                </a:solidFill>
                <a:latin typeface="+mn-lt"/>
              </a:rPr>
              <a:t> </a:t>
            </a:r>
            <a:r>
              <a:rPr lang="en-US" altLang="en-US" sz="1200" dirty="0" err="1">
                <a:solidFill>
                  <a:srgbClr val="303030"/>
                </a:solidFill>
                <a:latin typeface="+mn-lt"/>
              </a:rPr>
              <a:t>энэхүү</a:t>
            </a:r>
            <a:r>
              <a:rPr lang="en-US" altLang="en-US" sz="1200" dirty="0">
                <a:solidFill>
                  <a:srgbClr val="303030"/>
                </a:solidFill>
                <a:latin typeface="+mn-lt"/>
              </a:rPr>
              <a:t> </a:t>
            </a:r>
            <a:r>
              <a:rPr lang="en-US" altLang="en-US" sz="1200" dirty="0" err="1">
                <a:solidFill>
                  <a:srgbClr val="303030"/>
                </a:solidFill>
                <a:latin typeface="+mn-lt"/>
              </a:rPr>
              <a:t>чиг</a:t>
            </a:r>
            <a:r>
              <a:rPr lang="en-US" altLang="en-US" sz="1200" dirty="0">
                <a:solidFill>
                  <a:srgbClr val="303030"/>
                </a:solidFill>
                <a:latin typeface="+mn-lt"/>
              </a:rPr>
              <a:t> </a:t>
            </a:r>
            <a:r>
              <a:rPr lang="en-US" altLang="en-US" sz="1200" dirty="0" err="1">
                <a:solidFill>
                  <a:srgbClr val="303030"/>
                </a:solidFill>
                <a:latin typeface="+mn-lt"/>
              </a:rPr>
              <a:t>баримжааг</a:t>
            </a:r>
            <a:r>
              <a:rPr lang="en-US" altLang="en-US" sz="1200" dirty="0">
                <a:solidFill>
                  <a:srgbClr val="303030"/>
                </a:solidFill>
                <a:latin typeface="+mn-lt"/>
              </a:rPr>
              <a:t> </a:t>
            </a:r>
            <a:r>
              <a:rPr lang="en-US" altLang="en-US" sz="1200" dirty="0" err="1">
                <a:solidFill>
                  <a:srgbClr val="303030"/>
                </a:solidFill>
                <a:latin typeface="+mn-lt"/>
              </a:rPr>
              <a:t>хүлээн</a:t>
            </a:r>
            <a:r>
              <a:rPr lang="en-US" altLang="en-US" sz="1200" dirty="0">
                <a:solidFill>
                  <a:srgbClr val="303030"/>
                </a:solidFill>
                <a:latin typeface="+mn-lt"/>
              </a:rPr>
              <a:t> </a:t>
            </a:r>
            <a:r>
              <a:rPr lang="en-US" altLang="en-US" sz="1200" dirty="0" err="1">
                <a:solidFill>
                  <a:srgbClr val="303030"/>
                </a:solidFill>
                <a:latin typeface="+mn-lt"/>
              </a:rPr>
              <a:t>зөвшөөрч</a:t>
            </a:r>
            <a:r>
              <a:rPr lang="en-US" altLang="en-US" sz="1200" dirty="0">
                <a:solidFill>
                  <a:srgbClr val="303030"/>
                </a:solidFill>
                <a:latin typeface="+mn-lt"/>
              </a:rPr>
              <a:t>, </a:t>
            </a:r>
            <a:r>
              <a:rPr lang="en-US" altLang="en-US" sz="1200" dirty="0" err="1">
                <a:solidFill>
                  <a:srgbClr val="303030"/>
                </a:solidFill>
                <a:latin typeface="+mn-lt"/>
              </a:rPr>
              <a:t>хэрэгжүүлэхийн</a:t>
            </a:r>
            <a:r>
              <a:rPr lang="en-US" altLang="en-US" sz="1200" dirty="0">
                <a:solidFill>
                  <a:srgbClr val="303030"/>
                </a:solidFill>
                <a:latin typeface="+mn-lt"/>
              </a:rPr>
              <a:t> </a:t>
            </a:r>
            <a:r>
              <a:rPr lang="en-US" altLang="en-US" sz="1200" dirty="0" err="1">
                <a:solidFill>
                  <a:srgbClr val="303030"/>
                </a:solidFill>
                <a:latin typeface="+mn-lt"/>
              </a:rPr>
              <a:t>төлөө</a:t>
            </a:r>
            <a:r>
              <a:rPr lang="en-US" altLang="en-US" sz="1200" dirty="0">
                <a:solidFill>
                  <a:srgbClr val="303030"/>
                </a:solidFill>
                <a:latin typeface="+mn-lt"/>
              </a:rPr>
              <a:t> </a:t>
            </a:r>
            <a:r>
              <a:rPr lang="en-US" altLang="en-US" sz="1200" dirty="0" err="1">
                <a:solidFill>
                  <a:srgbClr val="303030"/>
                </a:solidFill>
                <a:latin typeface="+mn-lt"/>
              </a:rPr>
              <a:t>идэвхтэй</a:t>
            </a:r>
            <a:r>
              <a:rPr lang="en-US" altLang="en-US" sz="1200" dirty="0">
                <a:solidFill>
                  <a:srgbClr val="303030"/>
                </a:solidFill>
                <a:latin typeface="+mn-lt"/>
              </a:rPr>
              <a:t> </a:t>
            </a:r>
            <a:r>
              <a:rPr lang="en-US" altLang="en-US" sz="1200" dirty="0" err="1">
                <a:solidFill>
                  <a:srgbClr val="303030"/>
                </a:solidFill>
                <a:latin typeface="+mn-lt"/>
              </a:rPr>
              <a:t>ажиллаж</a:t>
            </a:r>
            <a:r>
              <a:rPr lang="en-US" altLang="en-US" sz="1200" dirty="0">
                <a:solidFill>
                  <a:srgbClr val="303030"/>
                </a:solidFill>
                <a:latin typeface="+mn-lt"/>
              </a:rPr>
              <a:t> </a:t>
            </a:r>
            <a:r>
              <a:rPr lang="en-US" altLang="en-US" sz="1200" dirty="0" err="1">
                <a:solidFill>
                  <a:srgbClr val="303030"/>
                </a:solidFill>
                <a:latin typeface="+mn-lt"/>
              </a:rPr>
              <a:t>байна</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a:t>
            </a:r>
            <a:endParaRPr lang="mn-MN" altLang="en-US" sz="1200" dirty="0">
              <a:solidFill>
                <a:srgbClr val="303030"/>
              </a:solidFill>
              <a:latin typeface="+mn-lt"/>
            </a:endParaRPr>
          </a:p>
          <a:p>
            <a:pPr lvl="0" eaLnBrk="0" fontAlgn="base" hangingPunct="0">
              <a:spcBef>
                <a:spcPts val="1200"/>
              </a:spcBef>
              <a:spcAft>
                <a:spcPct val="0"/>
              </a:spcAft>
              <a:buClrTx/>
              <a:buFontTx/>
              <a:buAutoNum type="arabicPeriod" startAt="4"/>
            </a:pPr>
            <a:endParaRPr lang="mn-MN" altLang="en-US" sz="1200" dirty="0">
              <a:solidFill>
                <a:srgbClr val="303030"/>
              </a:solidFill>
              <a:latin typeface="+mn-lt"/>
            </a:endParaRPr>
          </a:p>
          <a:p>
            <a:pPr lvl="0" eaLnBrk="0" fontAlgn="base" hangingPunct="0">
              <a:spcBef>
                <a:spcPts val="1200"/>
              </a:spcBef>
              <a:spcAft>
                <a:spcPct val="0"/>
              </a:spcAft>
              <a:buClrTx/>
              <a:buFontTx/>
              <a:buAutoNum type="arabicPeriod" startAt="4"/>
            </a:pPr>
            <a:endParaRPr lang="en-US" altLang="en-US" sz="1200" dirty="0">
              <a:solidFill>
                <a:srgbClr val="303030"/>
              </a:solidFill>
              <a:latin typeface="+mn-lt"/>
            </a:endParaRPr>
          </a:p>
        </p:txBody>
      </p:sp>
      <p:sp>
        <p:nvSpPr>
          <p:cNvPr id="4" name="Slide Number Placeholder 3"/>
          <p:cNvSpPr>
            <a:spLocks noGrp="1"/>
          </p:cNvSpPr>
          <p:nvPr>
            <p:ph type="sldNum" sz="quarter" idx="5"/>
          </p:nvPr>
        </p:nvSpPr>
        <p:spPr/>
        <p:txBody>
          <a:bodyPr/>
          <a:lstStyle/>
          <a:p>
            <a:fld id="{57F45778-65E1-4A1B-B40A-CB386A9BF102}" type="slidenum">
              <a:rPr lang="en-US" smtClean="0"/>
              <a:t>6</a:t>
            </a:fld>
            <a:endParaRPr lang="en-US"/>
          </a:p>
        </p:txBody>
      </p:sp>
    </p:spTree>
    <p:extLst>
      <p:ext uri="{BB962C8B-B14F-4D97-AF65-F5344CB8AC3E}">
        <p14:creationId xmlns:p14="http://schemas.microsoft.com/office/powerpoint/2010/main" val="2382748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3EB5E-78BD-1EF1-5B52-03FC013E8B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4219DC-D6A2-B590-4BAC-A6E7586D4D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628DD5-7574-8970-62EA-3AEBD82382C1}"/>
              </a:ext>
            </a:extLst>
          </p:cNvPr>
          <p:cNvSpPr>
            <a:spLocks noGrp="1"/>
          </p:cNvSpPr>
          <p:nvPr>
            <p:ph type="body" idx="1"/>
          </p:nvPr>
        </p:nvSpPr>
        <p:spPr/>
        <p:txBody>
          <a:bodyPr/>
          <a:lstStyle/>
          <a:p>
            <a:r>
              <a:rPr lang="en-US" dirty="0">
                <a:effectLst/>
              </a:rPr>
              <a:t>SMART </a:t>
            </a:r>
            <a:r>
              <a:rPr lang="mn-MN" dirty="0">
                <a:effectLst/>
              </a:rPr>
              <a:t>шинжүүд нь байгууллагын зорилтуудыг зөв томьёолоход ашиглагддаг бөгөөд дараах асуултын хүрээнд тодорхойлогдоно:</a:t>
            </a:r>
          </a:p>
          <a:p>
            <a:r>
              <a:rPr lang="en-US" sz="1200" b="1" i="0" kern="1200" dirty="0">
                <a:solidFill>
                  <a:schemeClr val="tx1"/>
                </a:solidFill>
                <a:effectLst/>
                <a:latin typeface="+mn-lt"/>
                <a:ea typeface="+mn-ea"/>
                <a:cs typeface="+mn-cs"/>
              </a:rPr>
              <a:t>S – </a:t>
            </a:r>
            <a:r>
              <a:rPr lang="mn-MN" sz="1200" b="1" i="0" kern="1200" dirty="0">
                <a:solidFill>
                  <a:schemeClr val="tx1"/>
                </a:solidFill>
                <a:effectLst/>
                <a:latin typeface="+mn-lt"/>
                <a:ea typeface="+mn-ea"/>
                <a:cs typeface="+mn-cs"/>
              </a:rPr>
              <a:t>Тодорхой (</a:t>
            </a:r>
            <a:r>
              <a:rPr lang="en-US" sz="1200" b="1" i="0" kern="1200" dirty="0">
                <a:solidFill>
                  <a:schemeClr val="tx1"/>
                </a:solidFill>
                <a:effectLst/>
                <a:latin typeface="+mn-lt"/>
                <a:ea typeface="+mn-ea"/>
                <a:cs typeface="+mn-cs"/>
              </a:rPr>
              <a:t>Specific):</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Зорилт нь маш тодорхой, ажиглаж болохуйц үр дүнг тайлбарласан байх ёстой. Ойлгомжгүй эсвэл хоёрдмол утгатай хэллэгээс зайлсхийж, яг юуг өөрчлөх гэж буйг заана.</a:t>
            </a:r>
          </a:p>
          <a:p>
            <a:r>
              <a:rPr lang="en-US" sz="1200" b="1" i="0" kern="1200" dirty="0">
                <a:solidFill>
                  <a:schemeClr val="tx1"/>
                </a:solidFill>
                <a:effectLst/>
                <a:latin typeface="+mn-lt"/>
                <a:ea typeface="+mn-ea"/>
                <a:cs typeface="+mn-cs"/>
              </a:rPr>
              <a:t>M – </a:t>
            </a:r>
            <a:r>
              <a:rPr lang="mn-MN" sz="1200" b="1" i="0" kern="1200" dirty="0">
                <a:solidFill>
                  <a:schemeClr val="tx1"/>
                </a:solidFill>
                <a:effectLst/>
                <a:latin typeface="+mn-lt"/>
                <a:ea typeface="+mn-ea"/>
                <a:cs typeface="+mn-cs"/>
              </a:rPr>
              <a:t>Хэмжигдэхүйц (</a:t>
            </a:r>
            <a:r>
              <a:rPr lang="en-US" sz="1200" b="1" i="0" kern="1200" dirty="0">
                <a:solidFill>
                  <a:schemeClr val="tx1"/>
                </a:solidFill>
                <a:effectLst/>
                <a:latin typeface="+mn-lt"/>
                <a:ea typeface="+mn-ea"/>
                <a:cs typeface="+mn-cs"/>
              </a:rPr>
              <a:t>Measurable):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Үр дүнг тооцох боломжтой байх буюу ахиц дэвшлийг тоон болон чанарын үзүүлэлтээр хэмжинэ. Ингэснээр зорилгодоо хүрсэн эсэхийг бодитойгоор үнэлэх боломж бүрддэг.</a:t>
            </a:r>
          </a:p>
          <a:p>
            <a:r>
              <a:rPr lang="en-US" sz="1200" b="1" i="0" kern="1200" dirty="0">
                <a:solidFill>
                  <a:schemeClr val="tx1"/>
                </a:solidFill>
                <a:effectLst/>
                <a:latin typeface="+mn-lt"/>
                <a:ea typeface="+mn-ea"/>
                <a:cs typeface="+mn-cs"/>
              </a:rPr>
              <a:t>A – </a:t>
            </a:r>
            <a:r>
              <a:rPr lang="mn-MN" sz="1200" b="1" i="0" kern="1200" dirty="0">
                <a:solidFill>
                  <a:schemeClr val="tx1"/>
                </a:solidFill>
                <a:effectLst/>
                <a:latin typeface="+mn-lt"/>
                <a:ea typeface="+mn-ea"/>
                <a:cs typeface="+mn-cs"/>
              </a:rPr>
              <a:t>Хүрэхүйц (</a:t>
            </a:r>
            <a:r>
              <a:rPr lang="en-US" sz="1200" b="1" i="0" kern="1200" dirty="0">
                <a:solidFill>
                  <a:schemeClr val="tx1"/>
                </a:solidFill>
                <a:effectLst/>
                <a:latin typeface="+mn-lt"/>
                <a:ea typeface="+mn-ea"/>
                <a:cs typeface="+mn-cs"/>
              </a:rPr>
              <a:t>Achievable):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Тухайн зорилго нь байгаа нөөц бололцоо (цаг хугацаа, санхүү, хүний нөөц) болон чадамжийн хүрээнд хэрэгжих боломжтой байх шаардлагатай. Хэт хийсвэр бус, бодитой байх нь чухал юм.</a:t>
            </a:r>
          </a:p>
          <a:p>
            <a:r>
              <a:rPr lang="en-US" sz="1200" b="1" i="0" kern="1200" dirty="0">
                <a:solidFill>
                  <a:schemeClr val="tx1"/>
                </a:solidFill>
                <a:effectLst/>
                <a:latin typeface="+mn-lt"/>
                <a:ea typeface="+mn-ea"/>
                <a:cs typeface="+mn-cs"/>
              </a:rPr>
              <a:t>R – </a:t>
            </a:r>
            <a:r>
              <a:rPr lang="mn-MN" sz="1200" b="1" i="0" kern="1200" dirty="0">
                <a:solidFill>
                  <a:schemeClr val="tx1"/>
                </a:solidFill>
                <a:effectLst/>
                <a:latin typeface="+mn-lt"/>
                <a:ea typeface="+mn-ea"/>
                <a:cs typeface="+mn-cs"/>
              </a:rPr>
              <a:t>Уялдаатай (</a:t>
            </a:r>
            <a:r>
              <a:rPr lang="en-US" sz="1200" b="1" i="0" kern="1200" dirty="0">
                <a:solidFill>
                  <a:schemeClr val="tx1"/>
                </a:solidFill>
                <a:effectLst/>
                <a:latin typeface="+mn-lt"/>
                <a:ea typeface="+mn-ea"/>
                <a:cs typeface="+mn-cs"/>
              </a:rPr>
              <a:t>Relevant):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алсын хараа, эрхэм зорилго болон стратегийн чиг баримжаатай шууд нийцэж байх ёстой. Мөн тухайн нөхцөл байдалдаа тохирсон, үнэ цэнэ бүтээхүйц байхыг шаардана.</a:t>
            </a:r>
          </a:p>
          <a:p>
            <a:r>
              <a:rPr lang="en-US" sz="1200" b="1" i="0" kern="1200" dirty="0">
                <a:solidFill>
                  <a:schemeClr val="tx1"/>
                </a:solidFill>
                <a:effectLst/>
                <a:latin typeface="+mn-lt"/>
                <a:ea typeface="+mn-ea"/>
                <a:cs typeface="+mn-cs"/>
              </a:rPr>
              <a:t>T – </a:t>
            </a:r>
            <a:r>
              <a:rPr lang="mn-MN" sz="1200" b="1" i="0" kern="1200" dirty="0">
                <a:solidFill>
                  <a:schemeClr val="tx1"/>
                </a:solidFill>
                <a:effectLst/>
                <a:latin typeface="+mn-lt"/>
                <a:ea typeface="+mn-ea"/>
                <a:cs typeface="+mn-cs"/>
              </a:rPr>
              <a:t>Хугацаатай (</a:t>
            </a:r>
            <a:r>
              <a:rPr lang="en-US" sz="1200" b="1" i="0" kern="1200" dirty="0">
                <a:solidFill>
                  <a:schemeClr val="tx1"/>
                </a:solidFill>
                <a:effectLst/>
                <a:latin typeface="+mn-lt"/>
                <a:ea typeface="+mn-ea"/>
                <a:cs typeface="+mn-cs"/>
              </a:rPr>
              <a:t>Time-bound):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Зорилтыг хэрэгжүүлж дуусах эцсийн хугацаа тодорхой байх ёстой. Жил бүр, улирал тутам эсвэл тодорхой өдөр гэх мэт цаг хугацааны хязгаар нь хяналт тавихад тусалдаг</a:t>
            </a:r>
          </a:p>
          <a:p>
            <a:pPr lvl="0" eaLnBrk="0" fontAlgn="base" hangingPunct="0">
              <a:spcBef>
                <a:spcPts val="1200"/>
              </a:spcBef>
              <a:spcAft>
                <a:spcPct val="0"/>
              </a:spcAft>
              <a:buClrTx/>
              <a:buFontTx/>
              <a:buNone/>
            </a:pPr>
            <a:endParaRPr lang="en-US" altLang="en-US" sz="1200" dirty="0">
              <a:solidFill>
                <a:srgbClr val="303030"/>
              </a:solidFill>
              <a:latin typeface="+mn-lt"/>
            </a:endParaRPr>
          </a:p>
        </p:txBody>
      </p:sp>
      <p:sp>
        <p:nvSpPr>
          <p:cNvPr id="4" name="Slide Number Placeholder 3">
            <a:extLst>
              <a:ext uri="{FF2B5EF4-FFF2-40B4-BE49-F238E27FC236}">
                <a16:creationId xmlns:a16="http://schemas.microsoft.com/office/drawing/2014/main" id="{969B9A1E-1CC8-B627-6DE0-3C2AB5DC3BE3}"/>
              </a:ext>
            </a:extLst>
          </p:cNvPr>
          <p:cNvSpPr>
            <a:spLocks noGrp="1"/>
          </p:cNvSpPr>
          <p:nvPr>
            <p:ph type="sldNum" sz="quarter" idx="5"/>
          </p:nvPr>
        </p:nvSpPr>
        <p:spPr/>
        <p:txBody>
          <a:bodyPr/>
          <a:lstStyle/>
          <a:p>
            <a:fld id="{57F45778-65E1-4A1B-B40A-CB386A9BF102}" type="slidenum">
              <a:rPr lang="en-US" smtClean="0"/>
              <a:t>7</a:t>
            </a:fld>
            <a:endParaRPr lang="en-US"/>
          </a:p>
        </p:txBody>
      </p:sp>
    </p:spTree>
    <p:extLst>
      <p:ext uri="{BB962C8B-B14F-4D97-AF65-F5344CB8AC3E}">
        <p14:creationId xmlns:p14="http://schemas.microsoft.com/office/powerpoint/2010/main" val="4003181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3CBE7-D4A9-E61C-1E99-A5302D76A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B0251D-AD09-7EB0-BEC7-33513253F7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FA29C7-15DF-98B6-AE27-0C9C22593E7A}"/>
              </a:ext>
            </a:extLst>
          </p:cNvPr>
          <p:cNvSpPr>
            <a:spLocks noGrp="1"/>
          </p:cNvSpPr>
          <p:nvPr>
            <p:ph type="body" idx="1"/>
          </p:nvPr>
        </p:nvSpPr>
        <p:spPr/>
        <p:txBody>
          <a:bodyPr/>
          <a:lstStyle/>
          <a:p>
            <a:r>
              <a:rPr lang="mn-MN" sz="1200" b="1" i="0" kern="1200" dirty="0">
                <a:solidFill>
                  <a:schemeClr val="tx1"/>
                </a:solidFill>
                <a:effectLst/>
                <a:latin typeface="+mn-lt"/>
                <a:ea typeface="+mn-ea"/>
                <a:cs typeface="+mn-cs"/>
              </a:rPr>
              <a:t>Давуу тал илрүүлэх:</a:t>
            </a:r>
            <a:r>
              <a:rPr lang="mn-MN" sz="1200" b="0" i="0" kern="1200" dirty="0">
                <a:solidFill>
                  <a:schemeClr val="tx1"/>
                </a:solidFill>
                <a:effectLst/>
                <a:latin typeface="+mn-lt"/>
                <a:ea typeface="+mn-ea"/>
                <a:cs typeface="+mn-cs"/>
              </a:rPr>
              <a:t> Хэрэв </a:t>
            </a:r>
            <a:r>
              <a:rPr lang="en-US" sz="1200" b="0" i="0" kern="1200" dirty="0">
                <a:solidFill>
                  <a:schemeClr val="tx1"/>
                </a:solidFill>
                <a:effectLst/>
                <a:latin typeface="+mn-lt"/>
                <a:ea typeface="+mn-ea"/>
                <a:cs typeface="+mn-cs"/>
              </a:rPr>
              <a:t>MOST-</a:t>
            </a:r>
            <a:r>
              <a:rPr lang="mn-MN" sz="1200" b="0" i="0" kern="1200" dirty="0">
                <a:solidFill>
                  <a:schemeClr val="tx1"/>
                </a:solidFill>
                <a:effectLst/>
                <a:latin typeface="+mn-lt"/>
                <a:ea typeface="+mn-ea"/>
                <a:cs typeface="+mn-cs"/>
              </a:rPr>
              <a:t>ийн элементүүд хоорондоо нягт уялдаж, ажилтнууд нь нэг зүгт харж чадаж байвал энэ нь байгууллагын дотоод </a:t>
            </a:r>
            <a:r>
              <a:rPr lang="mn-MN" sz="1200" b="1" i="0" kern="1200" dirty="0">
                <a:solidFill>
                  <a:schemeClr val="tx1"/>
                </a:solidFill>
                <a:effectLst/>
                <a:latin typeface="+mn-lt"/>
                <a:ea typeface="+mn-ea"/>
                <a:cs typeface="+mn-cs"/>
              </a:rPr>
              <a:t>Давуу тал</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Strengths) </a:t>
            </a:r>
            <a:r>
              <a:rPr lang="mn-MN" sz="1200" b="0" i="0" kern="1200" dirty="0">
                <a:solidFill>
                  <a:schemeClr val="tx1"/>
                </a:solidFill>
                <a:effectLst/>
                <a:latin typeface="+mn-lt"/>
                <a:ea typeface="+mn-ea"/>
                <a:cs typeface="+mn-cs"/>
              </a:rPr>
              <a:t>болж </a:t>
            </a:r>
            <a:r>
              <a:rPr lang="en-US" sz="1200" b="0" i="0" kern="1200" dirty="0">
                <a:solidFill>
                  <a:schemeClr val="tx1"/>
                </a:solidFill>
                <a:effectLst/>
                <a:latin typeface="+mn-lt"/>
                <a:ea typeface="+mn-ea"/>
                <a:cs typeface="+mn-cs"/>
              </a:rPr>
              <a:t>SWOT </a:t>
            </a:r>
            <a:r>
              <a:rPr lang="mn-MN" sz="1200" b="0" i="0" kern="1200" dirty="0">
                <a:solidFill>
                  <a:schemeClr val="tx1"/>
                </a:solidFill>
                <a:effectLst/>
                <a:latin typeface="+mn-lt"/>
                <a:ea typeface="+mn-ea"/>
                <a:cs typeface="+mn-cs"/>
              </a:rPr>
              <a:t>шинжилгээнд бичигдэнэ.</a:t>
            </a:r>
          </a:p>
          <a:p>
            <a:r>
              <a:rPr lang="mn-MN" sz="1200" b="1" i="0" kern="1200" dirty="0">
                <a:solidFill>
                  <a:schemeClr val="tx1"/>
                </a:solidFill>
                <a:effectLst/>
                <a:latin typeface="+mn-lt"/>
                <a:ea typeface="+mn-ea"/>
                <a:cs typeface="+mn-cs"/>
              </a:rPr>
              <a:t>Сул тал илрүүлэх:</a:t>
            </a:r>
            <a:r>
              <a:rPr lang="mn-MN" sz="1200" b="0" i="0" kern="1200" dirty="0">
                <a:solidFill>
                  <a:schemeClr val="tx1"/>
                </a:solidFill>
                <a:effectLst/>
                <a:latin typeface="+mn-lt"/>
                <a:ea typeface="+mn-ea"/>
                <a:cs typeface="+mn-cs"/>
              </a:rPr>
              <a:t> Хэрэв зорилтууд нь тодорхойгүй, эсвэл стратеги нь зорилтдоо хүрэхэд тус болохгүй бол энэ нь байгууллагын дотоод </a:t>
            </a:r>
            <a:r>
              <a:rPr lang="mn-MN" sz="1200" b="1" i="0" kern="1200" dirty="0">
                <a:solidFill>
                  <a:schemeClr val="tx1"/>
                </a:solidFill>
                <a:effectLst/>
                <a:latin typeface="+mn-lt"/>
                <a:ea typeface="+mn-ea"/>
                <a:cs typeface="+mn-cs"/>
              </a:rPr>
              <a:t>Сул тал</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Weaknesses) </a:t>
            </a:r>
            <a:r>
              <a:rPr lang="mn-MN" sz="1200" b="0" i="0" kern="1200" dirty="0">
                <a:solidFill>
                  <a:schemeClr val="tx1"/>
                </a:solidFill>
                <a:effectLst/>
                <a:latin typeface="+mn-lt"/>
                <a:ea typeface="+mn-ea"/>
                <a:cs typeface="+mn-cs"/>
              </a:rPr>
              <a:t>болж оношлогддог</a:t>
            </a:r>
          </a:p>
        </p:txBody>
      </p:sp>
      <p:sp>
        <p:nvSpPr>
          <p:cNvPr id="4" name="Slide Number Placeholder 3">
            <a:extLst>
              <a:ext uri="{FF2B5EF4-FFF2-40B4-BE49-F238E27FC236}">
                <a16:creationId xmlns:a16="http://schemas.microsoft.com/office/drawing/2014/main" id="{6DE26A87-0C5C-C1A1-666B-D670DB9A4756}"/>
              </a:ext>
            </a:extLst>
          </p:cNvPr>
          <p:cNvSpPr>
            <a:spLocks noGrp="1"/>
          </p:cNvSpPr>
          <p:nvPr>
            <p:ph type="sldNum" sz="quarter" idx="5"/>
          </p:nvPr>
        </p:nvSpPr>
        <p:spPr/>
        <p:txBody>
          <a:bodyPr/>
          <a:lstStyle/>
          <a:p>
            <a:fld id="{57F45778-65E1-4A1B-B40A-CB386A9BF102}" type="slidenum">
              <a:rPr lang="en-US" smtClean="0"/>
              <a:t>8</a:t>
            </a:fld>
            <a:endParaRPr lang="en-US"/>
          </a:p>
        </p:txBody>
      </p:sp>
    </p:spTree>
    <p:extLst>
      <p:ext uri="{BB962C8B-B14F-4D97-AF65-F5344CB8AC3E}">
        <p14:creationId xmlns:p14="http://schemas.microsoft.com/office/powerpoint/2010/main" val="3229615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eaLnBrk="0" fontAlgn="base" hangingPunct="0">
              <a:spcBef>
                <a:spcPct val="0"/>
              </a:spcBef>
              <a:spcAft>
                <a:spcPct val="0"/>
              </a:spcAft>
              <a:buClrTx/>
            </a:pPr>
            <a:r>
              <a:rPr lang="en-US" altLang="en-US" sz="1200" dirty="0" err="1">
                <a:solidFill>
                  <a:srgbClr val="303030"/>
                </a:solidFill>
                <a:latin typeface="+mn-lt"/>
              </a:rPr>
              <a:t>Нөөцийн</a:t>
            </a:r>
            <a:r>
              <a:rPr lang="en-US" altLang="en-US" sz="1200" dirty="0">
                <a:solidFill>
                  <a:srgbClr val="303030"/>
                </a:solidFill>
                <a:latin typeface="+mn-lt"/>
              </a:rPr>
              <a:t> </a:t>
            </a:r>
            <a:r>
              <a:rPr lang="en-US" altLang="en-US" sz="1200" dirty="0" err="1">
                <a:solidFill>
                  <a:srgbClr val="303030"/>
                </a:solidFill>
                <a:latin typeface="+mn-lt"/>
              </a:rPr>
              <a:t>аудит</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байгууллагад</a:t>
            </a:r>
            <a:r>
              <a:rPr lang="en-US" altLang="en-US" sz="1200" dirty="0">
                <a:solidFill>
                  <a:srgbClr val="303030"/>
                </a:solidFill>
                <a:latin typeface="+mn-lt"/>
              </a:rPr>
              <a:t> </a:t>
            </a:r>
            <a:r>
              <a:rPr lang="en-US" altLang="en-US" sz="1200" dirty="0" err="1">
                <a:solidFill>
                  <a:srgbClr val="303030"/>
                </a:solidFill>
                <a:latin typeface="+mn-lt"/>
              </a:rPr>
              <a:t>байгаа</a:t>
            </a:r>
            <a:r>
              <a:rPr lang="en-US" altLang="en-US" sz="1200" dirty="0">
                <a:solidFill>
                  <a:srgbClr val="303030"/>
                </a:solidFill>
                <a:latin typeface="+mn-lt"/>
              </a:rPr>
              <a:t> "</a:t>
            </a:r>
            <a:r>
              <a:rPr lang="en-US" altLang="en-US" sz="1200" dirty="0" err="1">
                <a:solidFill>
                  <a:srgbClr val="303030"/>
                </a:solidFill>
                <a:latin typeface="+mn-lt"/>
              </a:rPr>
              <a:t>юу</a:t>
            </a:r>
            <a:r>
              <a:rPr lang="en-US" altLang="en-US" sz="1200" dirty="0">
                <a:solidFill>
                  <a:srgbClr val="303030"/>
                </a:solidFill>
                <a:latin typeface="+mn-lt"/>
              </a:rPr>
              <a:t> </a:t>
            </a:r>
            <a:r>
              <a:rPr lang="en-US" altLang="en-US" sz="1200" dirty="0" err="1">
                <a:solidFill>
                  <a:srgbClr val="303030"/>
                </a:solidFill>
                <a:latin typeface="+mn-lt"/>
              </a:rPr>
              <a:t>байна</a:t>
            </a:r>
            <a:r>
              <a:rPr lang="en-US" altLang="en-US" sz="1200" dirty="0">
                <a:solidFill>
                  <a:srgbClr val="303030"/>
                </a:solidFill>
                <a:latin typeface="+mn-lt"/>
              </a:rPr>
              <a:t>?" </a:t>
            </a:r>
            <a:r>
              <a:rPr lang="en-US" altLang="en-US" sz="1200" dirty="0" err="1">
                <a:solidFill>
                  <a:srgbClr val="303030"/>
                </a:solidFill>
                <a:latin typeface="+mn-lt"/>
              </a:rPr>
              <a:t>гэсэн</a:t>
            </a:r>
            <a:r>
              <a:rPr lang="en-US" altLang="en-US" sz="1200" dirty="0">
                <a:solidFill>
                  <a:srgbClr val="303030"/>
                </a:solidFill>
                <a:latin typeface="+mn-lt"/>
              </a:rPr>
              <a:t> </a:t>
            </a:r>
            <a:r>
              <a:rPr lang="en-US" altLang="en-US" sz="1200" dirty="0" err="1">
                <a:solidFill>
                  <a:srgbClr val="303030"/>
                </a:solidFill>
                <a:latin typeface="+mn-lt"/>
              </a:rPr>
              <a:t>асуултад</a:t>
            </a:r>
            <a:r>
              <a:rPr lang="en-US" altLang="en-US" sz="1200" dirty="0">
                <a:solidFill>
                  <a:srgbClr val="303030"/>
                </a:solidFill>
                <a:latin typeface="+mn-lt"/>
              </a:rPr>
              <a:t> </a:t>
            </a:r>
            <a:r>
              <a:rPr lang="en-US" altLang="en-US" sz="1200" dirty="0" err="1">
                <a:solidFill>
                  <a:srgbClr val="303030"/>
                </a:solidFill>
                <a:latin typeface="+mn-lt"/>
              </a:rPr>
              <a:t>хариулж</a:t>
            </a:r>
            <a:r>
              <a:rPr lang="en-US" altLang="en-US" sz="1200" dirty="0">
                <a:solidFill>
                  <a:srgbClr val="303030"/>
                </a:solidFill>
                <a:latin typeface="+mn-lt"/>
              </a:rPr>
              <a:t>, </a:t>
            </a:r>
            <a:r>
              <a:rPr lang="en-US" altLang="en-US" sz="1200" dirty="0" err="1">
                <a:solidFill>
                  <a:srgbClr val="303030"/>
                </a:solidFill>
                <a:latin typeface="+mn-lt"/>
              </a:rPr>
              <a:t>түүнийг</a:t>
            </a:r>
            <a:r>
              <a:rPr lang="en-US" altLang="en-US" sz="1200" dirty="0">
                <a:solidFill>
                  <a:srgbClr val="303030"/>
                </a:solidFill>
                <a:latin typeface="+mn-lt"/>
              </a:rPr>
              <a:t> </a:t>
            </a:r>
            <a:r>
              <a:rPr lang="en-US" altLang="en-US" sz="1200" dirty="0" err="1">
                <a:solidFill>
                  <a:srgbClr val="303030"/>
                </a:solidFill>
                <a:latin typeface="+mn-lt"/>
              </a:rPr>
              <a:t>хэрхэн</a:t>
            </a:r>
            <a:r>
              <a:rPr lang="en-US" altLang="en-US" sz="1200" dirty="0">
                <a:solidFill>
                  <a:srgbClr val="303030"/>
                </a:solidFill>
                <a:latin typeface="+mn-lt"/>
              </a:rPr>
              <a:t> </a:t>
            </a:r>
            <a:r>
              <a:rPr lang="en-US" altLang="en-US" sz="1200" dirty="0" err="1">
                <a:solidFill>
                  <a:srgbClr val="303030"/>
                </a:solidFill>
                <a:latin typeface="+mn-lt"/>
              </a:rPr>
              <a:t>үр</a:t>
            </a:r>
            <a:r>
              <a:rPr lang="en-US" altLang="en-US" sz="1200" dirty="0">
                <a:solidFill>
                  <a:srgbClr val="303030"/>
                </a:solidFill>
                <a:latin typeface="+mn-lt"/>
              </a:rPr>
              <a:t> </a:t>
            </a:r>
            <a:r>
              <a:rPr lang="en-US" altLang="en-US" sz="1200" dirty="0" err="1">
                <a:solidFill>
                  <a:srgbClr val="303030"/>
                </a:solidFill>
                <a:latin typeface="+mn-lt"/>
              </a:rPr>
              <a:t>ашигтай</a:t>
            </a:r>
            <a:r>
              <a:rPr lang="en-US" altLang="en-US" sz="1200" dirty="0">
                <a:solidFill>
                  <a:srgbClr val="303030"/>
                </a:solidFill>
                <a:latin typeface="+mn-lt"/>
              </a:rPr>
              <a:t> </a:t>
            </a:r>
            <a:r>
              <a:rPr lang="en-US" altLang="en-US" sz="1200" dirty="0" err="1">
                <a:solidFill>
                  <a:srgbClr val="303030"/>
                </a:solidFill>
                <a:latin typeface="+mn-lt"/>
              </a:rPr>
              <a:t>ашиглаж</a:t>
            </a:r>
            <a:r>
              <a:rPr lang="en-US" altLang="en-US" sz="1200" dirty="0">
                <a:solidFill>
                  <a:srgbClr val="303030"/>
                </a:solidFill>
                <a:latin typeface="+mn-lt"/>
              </a:rPr>
              <a:t> </a:t>
            </a:r>
            <a:r>
              <a:rPr lang="en-US" altLang="en-US" sz="1200" dirty="0" err="1">
                <a:solidFill>
                  <a:srgbClr val="303030"/>
                </a:solidFill>
                <a:latin typeface="+mn-lt"/>
              </a:rPr>
              <a:t>буйг</a:t>
            </a:r>
            <a:r>
              <a:rPr lang="en-US" altLang="en-US" sz="1200" dirty="0">
                <a:solidFill>
                  <a:srgbClr val="303030"/>
                </a:solidFill>
                <a:latin typeface="+mn-lt"/>
              </a:rPr>
              <a:t> </a:t>
            </a:r>
            <a:r>
              <a:rPr lang="en-US" altLang="en-US" sz="1200" dirty="0" err="1">
                <a:solidFill>
                  <a:srgbClr val="303030"/>
                </a:solidFill>
                <a:latin typeface="+mn-lt"/>
              </a:rPr>
              <a:t>үнэлдэг</a:t>
            </a:r>
            <a:r>
              <a:rPr lang="en-US" altLang="en-US" sz="1200" dirty="0">
                <a:solidFill>
                  <a:srgbClr val="303030"/>
                </a:solidFill>
                <a:latin typeface="+mn-lt"/>
              </a:rPr>
              <a:t>. </a:t>
            </a:r>
            <a:endParaRPr lang="mn-MN" altLang="en-US" sz="1200" dirty="0">
              <a:solidFill>
                <a:srgbClr val="303030"/>
              </a:solidFill>
              <a:latin typeface="+mn-lt"/>
            </a:endParaRPr>
          </a:p>
          <a:p>
            <a:pPr lvl="0" eaLnBrk="0" fontAlgn="base" hangingPunct="0">
              <a:spcBef>
                <a:spcPct val="0"/>
              </a:spcBef>
              <a:spcAft>
                <a:spcPct val="0"/>
              </a:spcAft>
              <a:buClrTx/>
            </a:pPr>
            <a:r>
              <a:rPr lang="mn-MN" altLang="en-US" sz="1200" dirty="0">
                <a:solidFill>
                  <a:srgbClr val="303030"/>
                </a:solidFill>
                <a:latin typeface="+mn-lt"/>
              </a:rPr>
              <a:t>З</a:t>
            </a:r>
            <a:r>
              <a:rPr lang="en-US" altLang="en-US" sz="1200" dirty="0" err="1">
                <a:solidFill>
                  <a:srgbClr val="303030"/>
                </a:solidFill>
                <a:latin typeface="+mn-lt"/>
              </a:rPr>
              <a:t>өвхөн</a:t>
            </a:r>
            <a:r>
              <a:rPr lang="en-US" altLang="en-US" sz="1200" dirty="0">
                <a:solidFill>
                  <a:srgbClr val="303030"/>
                </a:solidFill>
                <a:latin typeface="+mn-lt"/>
              </a:rPr>
              <a:t> </a:t>
            </a:r>
            <a:r>
              <a:rPr lang="en-US" altLang="en-US" sz="1200" dirty="0" err="1">
                <a:solidFill>
                  <a:srgbClr val="303030"/>
                </a:solidFill>
                <a:latin typeface="+mn-lt"/>
              </a:rPr>
              <a:t>байгаа</a:t>
            </a:r>
            <a:r>
              <a:rPr lang="en-US" altLang="en-US" sz="1200" dirty="0">
                <a:solidFill>
                  <a:srgbClr val="303030"/>
                </a:solidFill>
                <a:latin typeface="+mn-lt"/>
              </a:rPr>
              <a:t> </a:t>
            </a:r>
            <a:r>
              <a:rPr lang="en-US" altLang="en-US" sz="1200" dirty="0" err="1">
                <a:solidFill>
                  <a:srgbClr val="303030"/>
                </a:solidFill>
                <a:latin typeface="+mn-lt"/>
              </a:rPr>
              <a:t>нөөцийг</a:t>
            </a:r>
            <a:r>
              <a:rPr lang="en-US" altLang="en-US" sz="1200" dirty="0">
                <a:solidFill>
                  <a:srgbClr val="303030"/>
                </a:solidFill>
                <a:latin typeface="+mn-lt"/>
              </a:rPr>
              <a:t> </a:t>
            </a:r>
            <a:r>
              <a:rPr lang="en-US" altLang="en-US" sz="1200" dirty="0" err="1">
                <a:solidFill>
                  <a:srgbClr val="303030"/>
                </a:solidFill>
                <a:latin typeface="+mn-lt"/>
              </a:rPr>
              <a:t>тоолж</a:t>
            </a:r>
            <a:r>
              <a:rPr lang="en-US" altLang="en-US" sz="1200" dirty="0">
                <a:solidFill>
                  <a:srgbClr val="303030"/>
                </a:solidFill>
                <a:latin typeface="+mn-lt"/>
              </a:rPr>
              <a:t> </a:t>
            </a:r>
            <a:r>
              <a:rPr lang="en-US" altLang="en-US" sz="1200" dirty="0" err="1">
                <a:solidFill>
                  <a:srgbClr val="303030"/>
                </a:solidFill>
                <a:latin typeface="+mn-lt"/>
              </a:rPr>
              <a:t>бүртгэх</a:t>
            </a:r>
            <a:r>
              <a:rPr lang="en-US" altLang="en-US" sz="1200" dirty="0">
                <a:solidFill>
                  <a:srgbClr val="303030"/>
                </a:solidFill>
                <a:latin typeface="+mn-lt"/>
              </a:rPr>
              <a:t> </a:t>
            </a:r>
            <a:r>
              <a:rPr lang="en-US" altLang="en-US" sz="1200" dirty="0" err="1">
                <a:solidFill>
                  <a:srgbClr val="303030"/>
                </a:solidFill>
                <a:latin typeface="+mn-lt"/>
              </a:rPr>
              <a:t>бус</a:t>
            </a:r>
            <a:r>
              <a:rPr lang="en-US" altLang="en-US" sz="1200" dirty="0">
                <a:solidFill>
                  <a:srgbClr val="303030"/>
                </a:solidFill>
                <a:latin typeface="+mn-lt"/>
              </a:rPr>
              <a:t>, </a:t>
            </a:r>
            <a:r>
              <a:rPr lang="en-US" altLang="en-US" sz="1200" dirty="0" err="1">
                <a:solidFill>
                  <a:srgbClr val="303030"/>
                </a:solidFill>
                <a:latin typeface="+mn-lt"/>
              </a:rPr>
              <a:t>харин</a:t>
            </a:r>
            <a:r>
              <a:rPr lang="en-US" altLang="en-US" sz="1200" dirty="0">
                <a:solidFill>
                  <a:srgbClr val="303030"/>
                </a:solidFill>
                <a:latin typeface="+mn-lt"/>
              </a:rPr>
              <a:t> </a:t>
            </a:r>
            <a:r>
              <a:rPr lang="en-US" altLang="en-US" sz="1200" dirty="0" err="1">
                <a:solidFill>
                  <a:srgbClr val="303030"/>
                </a:solidFill>
                <a:latin typeface="+mn-lt"/>
              </a:rPr>
              <a:t>тэдгээр</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өрсөлдөх</a:t>
            </a:r>
            <a:r>
              <a:rPr lang="en-US" altLang="en-US" sz="1200" dirty="0">
                <a:solidFill>
                  <a:srgbClr val="303030"/>
                </a:solidFill>
                <a:latin typeface="+mn-lt"/>
              </a:rPr>
              <a:t> </a:t>
            </a:r>
            <a:r>
              <a:rPr lang="en-US" altLang="en-US" sz="1200" dirty="0" err="1">
                <a:solidFill>
                  <a:srgbClr val="303030"/>
                </a:solidFill>
                <a:latin typeface="+mn-lt"/>
              </a:rPr>
              <a:t>давуу</a:t>
            </a:r>
            <a:r>
              <a:rPr lang="en-US" altLang="en-US" sz="1200" dirty="0">
                <a:solidFill>
                  <a:srgbClr val="303030"/>
                </a:solidFill>
                <a:latin typeface="+mn-lt"/>
              </a:rPr>
              <a:t> </a:t>
            </a:r>
            <a:r>
              <a:rPr lang="en-US" altLang="en-US" sz="1200" dirty="0" err="1">
                <a:solidFill>
                  <a:srgbClr val="303030"/>
                </a:solidFill>
                <a:latin typeface="+mn-lt"/>
              </a:rPr>
              <a:t>тал</a:t>
            </a:r>
            <a:r>
              <a:rPr lang="en-US" altLang="en-US" sz="1200" dirty="0">
                <a:solidFill>
                  <a:srgbClr val="303030"/>
                </a:solidFill>
                <a:latin typeface="+mn-lt"/>
              </a:rPr>
              <a:t> </a:t>
            </a:r>
            <a:r>
              <a:rPr lang="en-US" altLang="en-US" sz="1200" dirty="0" err="1">
                <a:solidFill>
                  <a:srgbClr val="303030"/>
                </a:solidFill>
                <a:latin typeface="+mn-lt"/>
              </a:rPr>
              <a:t>болж</a:t>
            </a:r>
            <a:r>
              <a:rPr lang="en-US" altLang="en-US" sz="1200" dirty="0">
                <a:solidFill>
                  <a:srgbClr val="303030"/>
                </a:solidFill>
                <a:latin typeface="+mn-lt"/>
              </a:rPr>
              <a:t> </a:t>
            </a:r>
            <a:r>
              <a:rPr lang="en-US" altLang="en-US" sz="1200" dirty="0" err="1">
                <a:solidFill>
                  <a:srgbClr val="303030"/>
                </a:solidFill>
                <a:latin typeface="+mn-lt"/>
              </a:rPr>
              <a:t>чадах</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 </a:t>
            </a:r>
            <a:r>
              <a:rPr lang="en-US" altLang="en-US" sz="1200" dirty="0" err="1">
                <a:solidFill>
                  <a:srgbClr val="303030"/>
                </a:solidFill>
                <a:latin typeface="+mn-lt"/>
              </a:rPr>
              <a:t>эсвэл</a:t>
            </a:r>
            <a:r>
              <a:rPr lang="en-US" altLang="en-US" sz="1200" dirty="0">
                <a:solidFill>
                  <a:srgbClr val="303030"/>
                </a:solidFill>
                <a:latin typeface="+mn-lt"/>
              </a:rPr>
              <a:t> </a:t>
            </a:r>
            <a:r>
              <a:rPr lang="en-US" altLang="en-US" sz="1200" dirty="0" err="1">
                <a:solidFill>
                  <a:srgbClr val="303030"/>
                </a:solidFill>
                <a:latin typeface="+mn-lt"/>
              </a:rPr>
              <a:t>стратегийн</a:t>
            </a:r>
            <a:r>
              <a:rPr lang="en-US" altLang="en-US" sz="1200" dirty="0">
                <a:solidFill>
                  <a:srgbClr val="303030"/>
                </a:solidFill>
                <a:latin typeface="+mn-lt"/>
              </a:rPr>
              <a:t> </a:t>
            </a:r>
            <a:r>
              <a:rPr lang="en-US" altLang="en-US" sz="1200" dirty="0" err="1">
                <a:solidFill>
                  <a:srgbClr val="303030"/>
                </a:solidFill>
                <a:latin typeface="+mn-lt"/>
              </a:rPr>
              <a:t>саад</a:t>
            </a:r>
            <a:r>
              <a:rPr lang="en-US" altLang="en-US" sz="1200" dirty="0">
                <a:solidFill>
                  <a:srgbClr val="303030"/>
                </a:solidFill>
                <a:latin typeface="+mn-lt"/>
              </a:rPr>
              <a:t> </a:t>
            </a:r>
            <a:r>
              <a:rPr lang="en-US" altLang="en-US" sz="1200" dirty="0" err="1">
                <a:solidFill>
                  <a:srgbClr val="303030"/>
                </a:solidFill>
                <a:latin typeface="+mn-lt"/>
              </a:rPr>
              <a:t>тотгор</a:t>
            </a:r>
            <a:r>
              <a:rPr lang="en-US" altLang="en-US" sz="1200" dirty="0">
                <a:solidFill>
                  <a:srgbClr val="303030"/>
                </a:solidFill>
                <a:latin typeface="+mn-lt"/>
              </a:rPr>
              <a:t> (</a:t>
            </a:r>
            <a:r>
              <a:rPr lang="en-US" altLang="en-US" sz="1200" dirty="0" err="1">
                <a:solidFill>
                  <a:srgbClr val="303030"/>
                </a:solidFill>
                <a:latin typeface="+mn-lt"/>
              </a:rPr>
              <a:t>сул</a:t>
            </a:r>
            <a:r>
              <a:rPr lang="en-US" altLang="en-US" sz="1200" dirty="0">
                <a:solidFill>
                  <a:srgbClr val="303030"/>
                </a:solidFill>
                <a:latin typeface="+mn-lt"/>
              </a:rPr>
              <a:t> </a:t>
            </a:r>
            <a:r>
              <a:rPr lang="en-US" altLang="en-US" sz="1200" dirty="0" err="1">
                <a:solidFill>
                  <a:srgbClr val="303030"/>
                </a:solidFill>
                <a:latin typeface="+mn-lt"/>
              </a:rPr>
              <a:t>тал</a:t>
            </a:r>
            <a:r>
              <a:rPr lang="en-US" altLang="en-US" sz="1200" dirty="0">
                <a:solidFill>
                  <a:srgbClr val="303030"/>
                </a:solidFill>
                <a:latin typeface="+mn-lt"/>
              </a:rPr>
              <a:t>) </a:t>
            </a:r>
            <a:r>
              <a:rPr lang="en-US" altLang="en-US" sz="1200" dirty="0" err="1">
                <a:solidFill>
                  <a:srgbClr val="303030"/>
                </a:solidFill>
                <a:latin typeface="+mn-lt"/>
              </a:rPr>
              <a:t>болж</a:t>
            </a:r>
            <a:r>
              <a:rPr lang="en-US" altLang="en-US" sz="1200" dirty="0">
                <a:solidFill>
                  <a:srgbClr val="303030"/>
                </a:solidFill>
                <a:latin typeface="+mn-lt"/>
              </a:rPr>
              <a:t> </a:t>
            </a:r>
            <a:r>
              <a:rPr lang="en-US" altLang="en-US" sz="1200" dirty="0" err="1">
                <a:solidFill>
                  <a:srgbClr val="303030"/>
                </a:solidFill>
                <a:latin typeface="+mn-lt"/>
              </a:rPr>
              <a:t>байна</a:t>
            </a:r>
            <a:r>
              <a:rPr lang="en-US" altLang="en-US" sz="1200" dirty="0">
                <a:solidFill>
                  <a:srgbClr val="303030"/>
                </a:solidFill>
                <a:latin typeface="+mn-lt"/>
              </a:rPr>
              <a:t> </a:t>
            </a:r>
            <a:r>
              <a:rPr lang="en-US" altLang="en-US" sz="1200" dirty="0" err="1">
                <a:solidFill>
                  <a:srgbClr val="303030"/>
                </a:solidFill>
                <a:latin typeface="+mn-lt"/>
              </a:rPr>
              <a:t>уу</a:t>
            </a:r>
            <a:r>
              <a:rPr lang="en-US" altLang="en-US" sz="1200" dirty="0">
                <a:solidFill>
                  <a:srgbClr val="303030"/>
                </a:solidFill>
                <a:latin typeface="+mn-lt"/>
              </a:rPr>
              <a:t> </a:t>
            </a:r>
            <a:r>
              <a:rPr lang="en-US" altLang="en-US" sz="1200" dirty="0" err="1">
                <a:solidFill>
                  <a:srgbClr val="303030"/>
                </a:solidFill>
                <a:latin typeface="+mn-lt"/>
              </a:rPr>
              <a:t>гэдгийг</a:t>
            </a:r>
            <a:r>
              <a:rPr lang="en-US" altLang="en-US" sz="1200" dirty="0">
                <a:solidFill>
                  <a:srgbClr val="303030"/>
                </a:solidFill>
                <a:latin typeface="+mn-lt"/>
              </a:rPr>
              <a:t> </a:t>
            </a:r>
            <a:r>
              <a:rPr lang="en-US" altLang="en-US" sz="1200" dirty="0" err="1">
                <a:solidFill>
                  <a:srgbClr val="303030"/>
                </a:solidFill>
                <a:latin typeface="+mn-lt"/>
              </a:rPr>
              <a:t>оношлох</a:t>
            </a:r>
            <a:r>
              <a:rPr lang="en-US" altLang="en-US" sz="1200" dirty="0">
                <a:solidFill>
                  <a:srgbClr val="303030"/>
                </a:solidFill>
                <a:latin typeface="+mn-lt"/>
              </a:rPr>
              <a:t> </a:t>
            </a:r>
            <a:r>
              <a:rPr lang="en-US" altLang="en-US" sz="1200" dirty="0" err="1">
                <a:solidFill>
                  <a:srgbClr val="303030"/>
                </a:solidFill>
                <a:latin typeface="+mn-lt"/>
              </a:rPr>
              <a:t>зорилготой</a:t>
            </a:r>
            <a:r>
              <a:rPr lang="en-US" altLang="en-US" sz="400" dirty="0">
                <a:solidFill>
                  <a:schemeClr val="tx1"/>
                </a:solidFill>
                <a:latin typeface="+mn-lt"/>
              </a:rPr>
              <a:t> </a:t>
            </a:r>
            <a:endParaRPr lang="en-US" altLang="en-US" sz="1800" dirty="0">
              <a:solidFill>
                <a:schemeClr val="tx1"/>
              </a:solidFill>
              <a:latin typeface="+mn-lt"/>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10</a:t>
            </a:fld>
            <a:endParaRPr lang="en-US"/>
          </a:p>
        </p:txBody>
      </p:sp>
    </p:spTree>
    <p:extLst>
      <p:ext uri="{BB962C8B-B14F-4D97-AF65-F5344CB8AC3E}">
        <p14:creationId xmlns:p14="http://schemas.microsoft.com/office/powerpoint/2010/main" val="3185093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A81CB-EE0E-B546-9573-1F99A7E325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F603A-B02F-8099-8A6C-67C88D6228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776062-B3D3-BC15-31B8-1C6A3F37E4D5}"/>
              </a:ext>
            </a:extLst>
          </p:cNvPr>
          <p:cNvSpPr>
            <a:spLocks noGrp="1"/>
          </p:cNvSpPr>
          <p:nvPr>
            <p:ph type="body" idx="1"/>
          </p:nvPr>
        </p:nvSpPr>
        <p:spPr/>
        <p:txBody>
          <a:bodyPr/>
          <a:lstStyle/>
          <a:p>
            <a:r>
              <a:rPr lang="mn-MN" b="1" dirty="0">
                <a:effectLst/>
              </a:rPr>
              <a:t>Нөөцийн 5 үндсэн ангилал</a:t>
            </a:r>
            <a:endParaRPr lang="mn-MN" dirty="0">
              <a:effectLst/>
            </a:endParaRPr>
          </a:p>
          <a:p>
            <a:r>
              <a:rPr lang="mn-MN" dirty="0">
                <a:effectLst/>
              </a:rPr>
              <a:t>Бизнес шинжилгээний арга зүйд нөөцийг дараах 5 чиглэлээр авч үздэг:</a:t>
            </a:r>
          </a:p>
          <a:p>
            <a:r>
              <a:rPr lang="mn-MN" sz="1200" b="1" i="0" kern="1200" dirty="0">
                <a:solidFill>
                  <a:schemeClr val="tx1"/>
                </a:solidFill>
                <a:effectLst/>
                <a:latin typeface="+mn-lt"/>
                <a:ea typeface="+mn-ea"/>
                <a:cs typeface="+mn-cs"/>
              </a:rPr>
              <a:t>Биет нөөц (</a:t>
            </a:r>
            <a:r>
              <a:rPr lang="en-US" sz="1200" b="1" i="0" kern="1200" dirty="0">
                <a:solidFill>
                  <a:schemeClr val="tx1"/>
                </a:solidFill>
                <a:effectLst/>
                <a:latin typeface="+mn-lt"/>
                <a:ea typeface="+mn-ea"/>
                <a:cs typeface="+mn-cs"/>
              </a:rPr>
              <a:t>Physical):</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эзэмшиж буй барилга, газар, техник хэрэгсэл, үйлдвэрлэлийн хүчин чадал багтана. Эдгээр нь орчин үеийн, үр ашигтай эсвэл хуучирч муудсан, засвар үйлчилгээ их шаарддаг эсэхийг шинжилнэ.</a:t>
            </a:r>
          </a:p>
          <a:p>
            <a:r>
              <a:rPr lang="mn-MN" sz="1200" b="1" i="0" kern="1200" dirty="0">
                <a:solidFill>
                  <a:schemeClr val="tx1"/>
                </a:solidFill>
                <a:effectLst/>
                <a:latin typeface="+mn-lt"/>
                <a:ea typeface="+mn-ea"/>
                <a:cs typeface="+mn-cs"/>
              </a:rPr>
              <a:t>Санхүүгийн нөөц (</a:t>
            </a:r>
            <a:r>
              <a:rPr lang="en-US" sz="1200" b="1" i="0" kern="1200" dirty="0">
                <a:solidFill>
                  <a:schemeClr val="tx1"/>
                </a:solidFill>
                <a:effectLst/>
                <a:latin typeface="+mn-lt"/>
                <a:ea typeface="+mn-ea"/>
                <a:cs typeface="+mn-cs"/>
              </a:rPr>
              <a:t>Financial):</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Мөнгөн урсгал, санхүүгийн тогтвортой байдал, хөрөнгө оруулалт хийх чадамж болон зээл авах боломж хамаарна. Энэ нь байгууллага шинэ төсөл эхлүүлэх, эрсдэлийг даах чадвартай эсэхийг харуулдаг.</a:t>
            </a:r>
          </a:p>
          <a:p>
            <a:r>
              <a:rPr lang="mn-MN" sz="1200" b="1" i="0" kern="1200" dirty="0">
                <a:solidFill>
                  <a:schemeClr val="tx1"/>
                </a:solidFill>
                <a:effectLst/>
                <a:latin typeface="+mn-lt"/>
                <a:ea typeface="+mn-ea"/>
                <a:cs typeface="+mn-cs"/>
              </a:rPr>
              <a:t>Хүний нөөц (</a:t>
            </a:r>
            <a:r>
              <a:rPr lang="en-US" sz="1200" b="1" i="0" kern="1200" dirty="0">
                <a:solidFill>
                  <a:schemeClr val="tx1"/>
                </a:solidFill>
                <a:effectLst/>
                <a:latin typeface="+mn-lt"/>
                <a:ea typeface="+mn-ea"/>
                <a:cs typeface="+mn-cs"/>
              </a:rPr>
              <a:t>Human):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Ажилтнуудын мэдлэг, ур чадвар, туршлага, суралцах чадвар болон тууштай байдлыг үнэлнэ. Чадварлаг хүний нөөц нь байгууллагын хамгийн чухал "идэвхтэй" нөөц юм.</a:t>
            </a:r>
          </a:p>
          <a:p>
            <a:r>
              <a:rPr lang="mn-MN" sz="1200" b="1" i="0" kern="1200" dirty="0">
                <a:solidFill>
                  <a:schemeClr val="tx1"/>
                </a:solidFill>
                <a:effectLst/>
                <a:latin typeface="+mn-lt"/>
                <a:ea typeface="+mn-ea"/>
                <a:cs typeface="+mn-cs"/>
              </a:rPr>
              <a:t>Ноу-хау (</a:t>
            </a:r>
            <a:r>
              <a:rPr lang="en-US" sz="1200" b="1" i="0" kern="1200" dirty="0">
                <a:solidFill>
                  <a:schemeClr val="tx1"/>
                </a:solidFill>
                <a:effectLst/>
                <a:latin typeface="+mn-lt"/>
                <a:ea typeface="+mn-ea"/>
                <a:cs typeface="+mn-cs"/>
              </a:rPr>
              <a:t>Know-how):</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эзэмшиж буй патент, худалдааны тэмдэг, үйлдвэрлэлийн нууц, мэдээллийн систем болон өгөгдөл ашиглах чадвар хамаарна. Мэдээллийг хэрхэн шийдвэр гаргалтад ашиглаж буй байдал нь чухал.</a:t>
            </a:r>
          </a:p>
          <a:p>
            <a:r>
              <a:rPr lang="mn-MN" sz="1200" b="1" i="0" kern="1200" dirty="0">
                <a:solidFill>
                  <a:schemeClr val="tx1"/>
                </a:solidFill>
                <a:effectLst/>
                <a:latin typeface="+mn-lt"/>
                <a:ea typeface="+mn-ea"/>
                <a:cs typeface="+mn-cs"/>
              </a:rPr>
              <a:t>Нэр хүнд (</a:t>
            </a:r>
            <a:r>
              <a:rPr lang="en-US" sz="1200" b="1" i="0" kern="1200" dirty="0">
                <a:solidFill>
                  <a:schemeClr val="tx1"/>
                </a:solidFill>
                <a:effectLst/>
                <a:latin typeface="+mn-lt"/>
                <a:ea typeface="+mn-ea"/>
                <a:cs typeface="+mn-cs"/>
              </a:rPr>
              <a:t>Reputation):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Хэрэглэгчдийн дундах брэндийн үнэ цэнэ, зах зээлийн нэр хүнд болон бусад талуудын итгэлцэл юм. Энэ нь зах зээлд өргөжин тэлэхэд дэмжлэг болох эсвэл саад болох хүчин зүйл болдог</a:t>
            </a:r>
          </a:p>
          <a:p>
            <a:endParaRPr lang="en-US" dirty="0"/>
          </a:p>
        </p:txBody>
      </p:sp>
      <p:sp>
        <p:nvSpPr>
          <p:cNvPr id="4" name="Slide Number Placeholder 3">
            <a:extLst>
              <a:ext uri="{FF2B5EF4-FFF2-40B4-BE49-F238E27FC236}">
                <a16:creationId xmlns:a16="http://schemas.microsoft.com/office/drawing/2014/main" id="{F7C6739E-3925-35CC-B3A0-F12EED268445}"/>
              </a:ext>
            </a:extLst>
          </p:cNvPr>
          <p:cNvSpPr>
            <a:spLocks noGrp="1"/>
          </p:cNvSpPr>
          <p:nvPr>
            <p:ph type="sldNum" sz="quarter" idx="5"/>
          </p:nvPr>
        </p:nvSpPr>
        <p:spPr/>
        <p:txBody>
          <a:bodyPr/>
          <a:lstStyle/>
          <a:p>
            <a:fld id="{57F45778-65E1-4A1B-B40A-CB386A9BF102}" type="slidenum">
              <a:rPr lang="en-US" smtClean="0"/>
              <a:t>11</a:t>
            </a:fld>
            <a:endParaRPr lang="en-US"/>
          </a:p>
        </p:txBody>
      </p:sp>
    </p:spTree>
    <p:extLst>
      <p:ext uri="{BB962C8B-B14F-4D97-AF65-F5344CB8AC3E}">
        <p14:creationId xmlns:p14="http://schemas.microsoft.com/office/powerpoint/2010/main" val="2669033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Биет нөөц нь </a:t>
            </a:r>
            <a:r>
              <a:rPr lang="mn-MN" sz="1200" b="0" i="0" kern="1200" dirty="0">
                <a:solidFill>
                  <a:schemeClr val="tx1"/>
                </a:solidFill>
                <a:effectLst/>
                <a:latin typeface="+mn-lt"/>
                <a:ea typeface="+mn-ea"/>
                <a:cs typeface="+mn-cs"/>
              </a:rPr>
              <a:t>Байгууллагын эзэмшиж буй бодит хөрөнгө оруулалтууд.</a:t>
            </a:r>
          </a:p>
          <a:p>
            <a:r>
              <a:rPr lang="mn-MN" sz="1200" b="1" i="0" kern="1200" dirty="0">
                <a:solidFill>
                  <a:schemeClr val="tx1"/>
                </a:solidFill>
                <a:effectLst/>
                <a:latin typeface="+mn-lt"/>
                <a:ea typeface="+mn-ea"/>
                <a:cs typeface="+mn-cs"/>
              </a:rPr>
              <a:t>Шинжлэх хүчин зүйлс:</a:t>
            </a:r>
            <a:endParaRPr lang="mn-MN" sz="1200" b="0" i="0" kern="1200" dirty="0">
              <a:solidFill>
                <a:schemeClr val="tx1"/>
              </a:solidFill>
              <a:effectLst/>
              <a:latin typeface="+mn-lt"/>
              <a:ea typeface="+mn-ea"/>
              <a:cs typeface="+mn-cs"/>
            </a:endParaRPr>
          </a:p>
          <a:p>
            <a:pPr lvl="1"/>
            <a:r>
              <a:rPr lang="mn-MN" sz="1200" b="0" i="0" kern="1200" dirty="0">
                <a:solidFill>
                  <a:schemeClr val="tx1"/>
                </a:solidFill>
                <a:effectLst/>
                <a:latin typeface="+mn-lt"/>
                <a:ea typeface="+mn-ea"/>
                <a:cs typeface="+mn-cs"/>
              </a:rPr>
              <a:t>Газар, барилга байгууламжийн байршил, хүчин чадал,.</a:t>
            </a:r>
          </a:p>
          <a:p>
            <a:pPr lvl="1"/>
            <a:r>
              <a:rPr lang="mn-MN" sz="1200" b="0" i="0" kern="1200" dirty="0">
                <a:solidFill>
                  <a:schemeClr val="tx1"/>
                </a:solidFill>
                <a:effectLst/>
                <a:latin typeface="+mn-lt"/>
                <a:ea typeface="+mn-ea"/>
                <a:cs typeface="+mn-cs"/>
              </a:rPr>
              <a:t>Тоног төхөөрөмж, машин механизмын орчин үеийн байдал, үр ашиг,.</a:t>
            </a:r>
          </a:p>
          <a:p>
            <a:pPr lvl="1"/>
            <a:r>
              <a:rPr lang="mn-MN" sz="1200" b="0" i="0" kern="1200" dirty="0">
                <a:solidFill>
                  <a:schemeClr val="tx1"/>
                </a:solidFill>
                <a:effectLst/>
                <a:latin typeface="+mn-lt"/>
                <a:ea typeface="+mn-ea"/>
                <a:cs typeface="+mn-cs"/>
              </a:rPr>
              <a:t>Үйлдвэрлэлийн дэд бүтэц хуучирсан эсвэл засвар үйлчилгээ их шаарддаг эсэх.</a:t>
            </a:r>
          </a:p>
          <a:p>
            <a:r>
              <a:rPr lang="mn-MN" b="1" dirty="0">
                <a:effectLst/>
              </a:rPr>
              <a:t>Санхүүгийн нөөц нь </a:t>
            </a:r>
            <a:r>
              <a:rPr lang="mn-MN" sz="1200" b="0" i="0" kern="1200" dirty="0">
                <a:solidFill>
                  <a:schemeClr val="tx1"/>
                </a:solidFill>
                <a:effectLst/>
                <a:latin typeface="+mn-lt"/>
                <a:ea typeface="+mn-ea"/>
                <a:cs typeface="+mn-cs"/>
              </a:rPr>
              <a:t>Байгууллагын санхүүгийн тогтвортой байдал ба хөрөнгө оруулалтын чадамж,.</a:t>
            </a:r>
          </a:p>
          <a:p>
            <a:r>
              <a:rPr lang="mn-MN" sz="1200" b="1" i="0" kern="1200" dirty="0">
                <a:solidFill>
                  <a:schemeClr val="tx1"/>
                </a:solidFill>
                <a:effectLst/>
                <a:latin typeface="+mn-lt"/>
                <a:ea typeface="+mn-ea"/>
                <a:cs typeface="+mn-cs"/>
              </a:rPr>
              <a:t>Шинжлэх хүчин зүйлс:</a:t>
            </a:r>
            <a:endParaRPr lang="mn-MN" sz="1200" b="0" i="0" kern="1200" dirty="0">
              <a:solidFill>
                <a:schemeClr val="tx1"/>
              </a:solidFill>
              <a:effectLst/>
              <a:latin typeface="+mn-lt"/>
              <a:ea typeface="+mn-ea"/>
              <a:cs typeface="+mn-cs"/>
            </a:endParaRPr>
          </a:p>
          <a:p>
            <a:pPr lvl="1"/>
            <a:r>
              <a:rPr lang="mn-MN" sz="1200" b="0" i="0" kern="1200" dirty="0">
                <a:solidFill>
                  <a:schemeClr val="tx1"/>
                </a:solidFill>
                <a:effectLst/>
                <a:latin typeface="+mn-lt"/>
                <a:ea typeface="+mn-ea"/>
                <a:cs typeface="+mn-cs"/>
              </a:rPr>
              <a:t>Мөнгөн урсгал (</a:t>
            </a:r>
            <a:r>
              <a:rPr lang="en-US" sz="1200" b="0" i="0" kern="1200" dirty="0">
                <a:solidFill>
                  <a:schemeClr val="tx1"/>
                </a:solidFill>
                <a:effectLst/>
                <a:latin typeface="+mn-lt"/>
                <a:ea typeface="+mn-ea"/>
                <a:cs typeface="+mn-cs"/>
              </a:rPr>
              <a:t>Cash flow) </a:t>
            </a:r>
            <a:r>
              <a:rPr lang="mn-MN" sz="1200" b="0" i="0" kern="1200" dirty="0">
                <a:solidFill>
                  <a:schemeClr val="tx1"/>
                </a:solidFill>
                <a:effectLst/>
                <a:latin typeface="+mn-lt"/>
                <a:ea typeface="+mn-ea"/>
                <a:cs typeface="+mn-cs"/>
              </a:rPr>
              <a:t>болон ашигт ажиллагаа,.</a:t>
            </a:r>
          </a:p>
          <a:p>
            <a:pPr lvl="1"/>
            <a:r>
              <a:rPr lang="mn-MN" sz="1200" b="0" i="0" kern="1200" dirty="0">
                <a:solidFill>
                  <a:schemeClr val="tx1"/>
                </a:solidFill>
                <a:effectLst/>
                <a:latin typeface="+mn-lt"/>
                <a:ea typeface="+mn-ea"/>
                <a:cs typeface="+mn-cs"/>
              </a:rPr>
              <a:t>Зээл авах боломж, өөрийн хөрөнгийн хэмжээ,.</a:t>
            </a:r>
          </a:p>
          <a:p>
            <a:pPr lvl="1"/>
            <a:r>
              <a:rPr lang="mn-MN" sz="1200" b="0" i="0" kern="1200" dirty="0">
                <a:solidFill>
                  <a:schemeClr val="tx1"/>
                </a:solidFill>
                <a:effectLst/>
                <a:latin typeface="+mn-lt"/>
                <a:ea typeface="+mn-ea"/>
                <a:cs typeface="+mn-cs"/>
              </a:rPr>
              <a:t>Шинэ төсөл, инновацийг санхүүжүүлэх нөөц бололцоо.</a:t>
            </a:r>
          </a:p>
          <a:p>
            <a:r>
              <a:rPr lang="mn-MN" b="1" dirty="0">
                <a:effectLst/>
              </a:rPr>
              <a:t>Хүний нөөц нь </a:t>
            </a:r>
            <a:r>
              <a:rPr lang="mn-MN" sz="1200" b="0" i="0" kern="1200" dirty="0">
                <a:solidFill>
                  <a:schemeClr val="tx1"/>
                </a:solidFill>
                <a:effectLst/>
                <a:latin typeface="+mn-lt"/>
                <a:ea typeface="+mn-ea"/>
                <a:cs typeface="+mn-cs"/>
              </a:rPr>
              <a:t>Ажилтнуудын мэдлэг, ур чадвар болон хандлага,.</a:t>
            </a:r>
          </a:p>
          <a:p>
            <a:r>
              <a:rPr lang="mn-MN" sz="1200" b="1" i="0" kern="1200" dirty="0">
                <a:solidFill>
                  <a:schemeClr val="tx1"/>
                </a:solidFill>
                <a:effectLst/>
                <a:latin typeface="+mn-lt"/>
                <a:ea typeface="+mn-ea"/>
                <a:cs typeface="+mn-cs"/>
              </a:rPr>
              <a:t>Шинжлэх хүчин зүйлс:</a:t>
            </a:r>
            <a:endParaRPr lang="mn-MN" sz="1200" b="0" i="0" kern="1200" dirty="0">
              <a:solidFill>
                <a:schemeClr val="tx1"/>
              </a:solidFill>
              <a:effectLst/>
              <a:latin typeface="+mn-lt"/>
              <a:ea typeface="+mn-ea"/>
              <a:cs typeface="+mn-cs"/>
            </a:endParaRPr>
          </a:p>
          <a:p>
            <a:pPr lvl="1"/>
            <a:r>
              <a:rPr lang="mn-MN" sz="1200" b="0" i="0" kern="1200" dirty="0">
                <a:solidFill>
                  <a:schemeClr val="tx1"/>
                </a:solidFill>
                <a:effectLst/>
                <a:latin typeface="+mn-lt"/>
                <a:ea typeface="+mn-ea"/>
                <a:cs typeface="+mn-cs"/>
              </a:rPr>
              <a:t>Ажилтнуудын мэргэжлийн туршлага, нарийн мэргэшсэн байдал,.</a:t>
            </a:r>
          </a:p>
          <a:p>
            <a:pPr lvl="1"/>
            <a:r>
              <a:rPr lang="mn-MN" sz="1200" b="0" i="0" kern="1200" dirty="0">
                <a:solidFill>
                  <a:schemeClr val="tx1"/>
                </a:solidFill>
                <a:effectLst/>
                <a:latin typeface="+mn-lt"/>
                <a:ea typeface="+mn-ea"/>
                <a:cs typeface="+mn-cs"/>
              </a:rPr>
              <a:t>Мотиваци, байгууллагадаа үнэнч байх байдал (</a:t>
            </a:r>
            <a:r>
              <a:rPr lang="en-US" sz="1200" b="0" i="0" kern="1200" dirty="0">
                <a:solidFill>
                  <a:schemeClr val="tx1"/>
                </a:solidFill>
                <a:effectLst/>
                <a:latin typeface="+mn-lt"/>
                <a:ea typeface="+mn-ea"/>
                <a:cs typeface="+mn-cs"/>
              </a:rPr>
              <a:t>Commitment).</a:t>
            </a:r>
          </a:p>
          <a:p>
            <a:pPr lvl="1"/>
            <a:r>
              <a:rPr lang="mn-MN" sz="1200" b="0" i="0" kern="1200" dirty="0">
                <a:solidFill>
                  <a:schemeClr val="tx1"/>
                </a:solidFill>
                <a:effectLst/>
                <a:latin typeface="+mn-lt"/>
                <a:ea typeface="+mn-ea"/>
                <a:cs typeface="+mn-cs"/>
              </a:rPr>
              <a:t>Шинэ зүйлд дасан зохицох болон суралцах чадвар.</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12</a:t>
            </a:fld>
            <a:endParaRPr lang="en-US"/>
          </a:p>
        </p:txBody>
      </p:sp>
    </p:spTree>
    <p:extLst>
      <p:ext uri="{BB962C8B-B14F-4D97-AF65-F5344CB8AC3E}">
        <p14:creationId xmlns:p14="http://schemas.microsoft.com/office/powerpoint/2010/main" val="762835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Ноу-хау ба Нэр хүнд нь </a:t>
            </a:r>
            <a:r>
              <a:rPr lang="mn-MN" sz="1200" b="1" i="0" kern="1200" dirty="0">
                <a:solidFill>
                  <a:schemeClr val="tx1"/>
                </a:solidFill>
                <a:effectLst/>
                <a:latin typeface="+mn-lt"/>
                <a:ea typeface="+mn-ea"/>
                <a:cs typeface="+mn-cs"/>
              </a:rPr>
              <a:t>Биет бус нөөцүүд:</a:t>
            </a:r>
            <a:r>
              <a:rPr lang="mn-MN" sz="1200" b="0" i="0" kern="1200" dirty="0">
                <a:solidFill>
                  <a:schemeClr val="tx1"/>
                </a:solidFill>
                <a:effectLst/>
                <a:latin typeface="+mn-lt"/>
                <a:ea typeface="+mn-ea"/>
                <a:cs typeface="+mn-cs"/>
              </a:rPr>
              <a:t> Эдгээр нь байгууллагыг өрсөлдөгчдөөс ялгах гол хүчин зүйл болдог.</a:t>
            </a:r>
          </a:p>
          <a:p>
            <a:r>
              <a:rPr lang="mn-MN" sz="1200" b="1" i="0" kern="1200" dirty="0">
                <a:solidFill>
                  <a:schemeClr val="tx1"/>
                </a:solidFill>
                <a:effectLst/>
                <a:latin typeface="+mn-lt"/>
                <a:ea typeface="+mn-ea"/>
                <a:cs typeface="+mn-cs"/>
              </a:rPr>
              <a:t>Ноу-хау (</a:t>
            </a:r>
            <a:r>
              <a:rPr lang="en-US" sz="1200" b="1" i="0" kern="1200" dirty="0">
                <a:solidFill>
                  <a:schemeClr val="tx1"/>
                </a:solidFill>
                <a:effectLst/>
                <a:latin typeface="+mn-lt"/>
                <a:ea typeface="+mn-ea"/>
                <a:cs typeface="+mn-cs"/>
              </a:rPr>
              <a:t>Know-how):</a:t>
            </a:r>
            <a:endParaRPr lang="en-US" sz="1200" b="0" i="0" kern="1200" dirty="0">
              <a:solidFill>
                <a:schemeClr val="tx1"/>
              </a:solidFill>
              <a:effectLst/>
              <a:latin typeface="+mn-lt"/>
              <a:ea typeface="+mn-ea"/>
              <a:cs typeface="+mn-cs"/>
            </a:endParaRPr>
          </a:p>
          <a:p>
            <a:pPr lvl="1"/>
            <a:r>
              <a:rPr lang="mn-MN" sz="1200" b="0" i="0" kern="1200" dirty="0">
                <a:solidFill>
                  <a:schemeClr val="tx1"/>
                </a:solidFill>
                <a:effectLst/>
                <a:latin typeface="+mn-lt"/>
                <a:ea typeface="+mn-ea"/>
                <a:cs typeface="+mn-cs"/>
              </a:rPr>
              <a:t>Патент, худалдааны тэмдэг, жор, үйлдвэрлэлийн нууц.</a:t>
            </a:r>
          </a:p>
          <a:p>
            <a:pPr lvl="1"/>
            <a:r>
              <a:rPr lang="mn-MN" sz="1200" b="0" i="0" kern="1200" dirty="0">
                <a:solidFill>
                  <a:schemeClr val="tx1"/>
                </a:solidFill>
                <a:effectLst/>
                <a:latin typeface="+mn-lt"/>
                <a:ea typeface="+mn-ea"/>
                <a:cs typeface="+mn-cs"/>
              </a:rPr>
              <a:t>Мэдээллийн систем болон өгөгдлийг шийдвэр гаргалтад ашиглаж буй байдал,.</a:t>
            </a:r>
          </a:p>
          <a:p>
            <a:r>
              <a:rPr lang="mn-MN" sz="1200" b="1" i="0" kern="1200" dirty="0">
                <a:solidFill>
                  <a:schemeClr val="tx1"/>
                </a:solidFill>
                <a:effectLst/>
                <a:latin typeface="+mn-lt"/>
                <a:ea typeface="+mn-ea"/>
                <a:cs typeface="+mn-cs"/>
              </a:rPr>
              <a:t>Нэр хүнд (</a:t>
            </a:r>
            <a:r>
              <a:rPr lang="en-US" sz="1200" b="1" i="0" kern="1200" dirty="0">
                <a:solidFill>
                  <a:schemeClr val="tx1"/>
                </a:solidFill>
                <a:effectLst/>
                <a:latin typeface="+mn-lt"/>
                <a:ea typeface="+mn-ea"/>
                <a:cs typeface="+mn-cs"/>
              </a:rPr>
              <a:t>Reputation):</a:t>
            </a:r>
            <a:endParaRPr lang="en-US" sz="1200" b="0" i="0" kern="1200" dirty="0">
              <a:solidFill>
                <a:schemeClr val="tx1"/>
              </a:solidFill>
              <a:effectLst/>
              <a:latin typeface="+mn-lt"/>
              <a:ea typeface="+mn-ea"/>
              <a:cs typeface="+mn-cs"/>
            </a:endParaRPr>
          </a:p>
          <a:p>
            <a:pPr lvl="1"/>
            <a:r>
              <a:rPr lang="mn-MN" sz="1200" b="0" i="0" kern="1200" dirty="0">
                <a:solidFill>
                  <a:schemeClr val="tx1"/>
                </a:solidFill>
                <a:effectLst/>
                <a:latin typeface="+mn-lt"/>
                <a:ea typeface="+mn-ea"/>
                <a:cs typeface="+mn-cs"/>
              </a:rPr>
              <a:t>Зах зээл дэх брэндийн үнэ цэнэ,.</a:t>
            </a:r>
          </a:p>
          <a:p>
            <a:pPr lvl="1"/>
            <a:r>
              <a:rPr lang="mn-MN" sz="1200" b="0" i="0" kern="1200" dirty="0">
                <a:solidFill>
                  <a:schemeClr val="tx1"/>
                </a:solidFill>
                <a:effectLst/>
                <a:latin typeface="+mn-lt"/>
                <a:ea typeface="+mn-ea"/>
                <a:cs typeface="+mn-cs"/>
              </a:rPr>
              <a:t>Хэрэглэгчид болон түншүүдийн итгэлцэл, сайн нэр хүнд,.</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13</a:t>
            </a:fld>
            <a:endParaRPr lang="en-US"/>
          </a:p>
        </p:txBody>
      </p:sp>
    </p:spTree>
    <p:extLst>
      <p:ext uri="{BB962C8B-B14F-4D97-AF65-F5344CB8AC3E}">
        <p14:creationId xmlns:p14="http://schemas.microsoft.com/office/powerpoint/2010/main" val="1622459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Тодорхойлох:</a:t>
            </a:r>
            <a:r>
              <a:rPr lang="mn-MN" sz="1200" b="0" i="0" kern="1200" dirty="0">
                <a:solidFill>
                  <a:schemeClr val="tx1"/>
                </a:solidFill>
                <a:effectLst/>
                <a:latin typeface="+mn-lt"/>
                <a:ea typeface="+mn-ea"/>
                <a:cs typeface="+mn-cs"/>
              </a:rPr>
              <a:t> Ангилал бүрээр байгаа нөөцүүдийн мэдээллээ цуглуулах</a:t>
            </a:r>
          </a:p>
          <a:p>
            <a:r>
              <a:rPr lang="mn-MN" sz="1200" b="1" i="0" kern="1200" dirty="0">
                <a:solidFill>
                  <a:schemeClr val="tx1"/>
                </a:solidFill>
                <a:effectLst/>
                <a:latin typeface="+mn-lt"/>
                <a:ea typeface="+mn-ea"/>
                <a:cs typeface="+mn-cs"/>
              </a:rPr>
              <a:t>Үнэлэх:</a:t>
            </a:r>
            <a:r>
              <a:rPr lang="mn-MN" sz="1200" b="0" i="0" kern="1200" dirty="0">
                <a:solidFill>
                  <a:schemeClr val="tx1"/>
                </a:solidFill>
                <a:effectLst/>
                <a:latin typeface="+mn-lt"/>
                <a:ea typeface="+mn-ea"/>
                <a:cs typeface="+mn-cs"/>
              </a:rPr>
              <a:t> Нөөц бүрийг "Давуу тал" эсвэл "Сул тал" гэж ангилах. Жишээ нь: Шинэ тоног төхөөрөмж нь давуу тал бол, хуучирсан санхүүгийн систем нь сул тал болно.</a:t>
            </a:r>
          </a:p>
          <a:p>
            <a:r>
              <a:rPr lang="mn-MN" sz="1200" b="1" i="0" kern="1200" dirty="0">
                <a:solidFill>
                  <a:schemeClr val="tx1"/>
                </a:solidFill>
                <a:effectLst/>
                <a:latin typeface="+mn-lt"/>
                <a:ea typeface="+mn-ea"/>
                <a:cs typeface="+mn-cs"/>
              </a:rPr>
              <a:t>Нэгтгэх:</a:t>
            </a:r>
            <a:r>
              <a:rPr lang="mn-MN" sz="1200" b="0" i="0" kern="1200" dirty="0">
                <a:solidFill>
                  <a:schemeClr val="tx1"/>
                </a:solidFill>
                <a:effectLst/>
                <a:latin typeface="+mn-lt"/>
                <a:ea typeface="+mn-ea"/>
                <a:cs typeface="+mn-cs"/>
              </a:rPr>
              <a:t> Илрүүлсэн хүчин зүйлсийг </a:t>
            </a:r>
            <a:r>
              <a:rPr lang="en-US" sz="1200" b="0" i="0" kern="1200" dirty="0">
                <a:solidFill>
                  <a:schemeClr val="tx1"/>
                </a:solidFill>
                <a:effectLst/>
                <a:latin typeface="+mn-lt"/>
                <a:ea typeface="+mn-ea"/>
                <a:cs typeface="+mn-cs"/>
              </a:rPr>
              <a:t>SWOT </a:t>
            </a:r>
            <a:r>
              <a:rPr lang="mn-MN" sz="1200" b="0" i="0" kern="1200" dirty="0">
                <a:solidFill>
                  <a:schemeClr val="tx1"/>
                </a:solidFill>
                <a:effectLst/>
                <a:latin typeface="+mn-lt"/>
                <a:ea typeface="+mn-ea"/>
                <a:cs typeface="+mn-cs"/>
              </a:rPr>
              <a:t>шинжилгээний дотоод хэсэгт оруулж, стратегийн шийдвэр гаргалтад ашиглах.</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14</a:t>
            </a:fld>
            <a:endParaRPr lang="en-US"/>
          </a:p>
        </p:txBody>
      </p:sp>
    </p:spTree>
    <p:extLst>
      <p:ext uri="{BB962C8B-B14F-4D97-AF65-F5344CB8AC3E}">
        <p14:creationId xmlns:p14="http://schemas.microsoft.com/office/powerpoint/2010/main" val="29303055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Стратегийн ач холбогдол: </a:t>
            </a:r>
            <a:r>
              <a:rPr lang="mn-MN" dirty="0">
                <a:effectLst/>
              </a:rPr>
              <a:t>Нөөцийн аудит нь байгууллагад байхгүй байгаа нөөцийг илрүүлснээр сургалт явуулах, шинээр ажилтан авах, эсвэл гаднаас аутсорсинг хийх зэрэг стратегийн сонголт хийхэд тусалдаг.</a:t>
            </a:r>
          </a:p>
          <a:p>
            <a:r>
              <a:rPr lang="mn-MN" sz="1200" b="0" i="0" kern="1200" dirty="0">
                <a:solidFill>
                  <a:schemeClr val="tx1"/>
                </a:solidFill>
                <a:effectLst/>
                <a:latin typeface="+mn-lt"/>
                <a:ea typeface="+mn-ea"/>
                <a:cs typeface="+mn-cs"/>
              </a:rPr>
              <a:t>Нөөцийн аудитын эцсийн үр дүн нь байгууллагын дотоод </a:t>
            </a:r>
            <a:r>
              <a:rPr lang="mn-MN" sz="1200" b="1" i="0" kern="1200" dirty="0">
                <a:solidFill>
                  <a:schemeClr val="tx1"/>
                </a:solidFill>
                <a:effectLst/>
                <a:latin typeface="+mn-lt"/>
                <a:ea typeface="+mn-ea"/>
                <a:cs typeface="+mn-cs"/>
              </a:rPr>
              <a:t>Давуу тал</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Strengths) </a:t>
            </a:r>
            <a:r>
              <a:rPr lang="mn-MN" sz="1200" b="0" i="0" kern="1200" dirty="0">
                <a:solidFill>
                  <a:schemeClr val="tx1"/>
                </a:solidFill>
                <a:effectLst/>
                <a:latin typeface="+mn-lt"/>
                <a:ea typeface="+mn-ea"/>
                <a:cs typeface="+mn-cs"/>
              </a:rPr>
              <a:t>болон </a:t>
            </a:r>
            <a:r>
              <a:rPr lang="mn-MN" sz="1200" b="1" i="0" kern="1200" dirty="0">
                <a:solidFill>
                  <a:schemeClr val="tx1"/>
                </a:solidFill>
                <a:effectLst/>
                <a:latin typeface="+mn-lt"/>
                <a:ea typeface="+mn-ea"/>
                <a:cs typeface="+mn-cs"/>
              </a:rPr>
              <a:t>Сул тал</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Weaknesses)-</a:t>
            </a:r>
            <a:r>
              <a:rPr lang="mn-MN" sz="1200" b="0" i="0" kern="1200" dirty="0">
                <a:solidFill>
                  <a:schemeClr val="tx1"/>
                </a:solidFill>
                <a:effectLst/>
                <a:latin typeface="+mn-lt"/>
                <a:ea typeface="+mn-ea"/>
                <a:cs typeface="+mn-cs"/>
              </a:rPr>
              <a:t>ыг бодитой тогтоож, </a:t>
            </a:r>
            <a:r>
              <a:rPr lang="en-US" sz="1200" b="0" i="0" kern="1200" dirty="0">
                <a:solidFill>
                  <a:schemeClr val="tx1"/>
                </a:solidFill>
                <a:effectLst/>
                <a:latin typeface="+mn-lt"/>
                <a:ea typeface="+mn-ea"/>
                <a:cs typeface="+mn-cs"/>
              </a:rPr>
              <a:t>SWOT </a:t>
            </a:r>
            <a:r>
              <a:rPr lang="mn-MN" sz="1200" b="0" i="0" kern="1200" dirty="0">
                <a:solidFill>
                  <a:schemeClr val="tx1"/>
                </a:solidFill>
                <a:effectLst/>
                <a:latin typeface="+mn-lt"/>
                <a:ea typeface="+mn-ea"/>
                <a:cs typeface="+mn-cs"/>
              </a:rPr>
              <a:t>шинжилгээний суурь мэдээлэл болдог.</a:t>
            </a:r>
          </a:p>
          <a:p>
            <a:r>
              <a:rPr lang="mn-MN" b="1" dirty="0">
                <a:effectLst/>
              </a:rPr>
              <a:t>Шинжилгээний нэгтгэл ба </a:t>
            </a:r>
            <a:r>
              <a:rPr lang="en-US" b="1" dirty="0">
                <a:effectLst/>
              </a:rPr>
              <a:t>SWOT </a:t>
            </a:r>
            <a:r>
              <a:rPr lang="mn-MN" b="1" dirty="0">
                <a:effectLst/>
              </a:rPr>
              <a:t>холбоо</a:t>
            </a:r>
            <a:endParaRPr lang="mn-MN" dirty="0">
              <a:effectLst/>
            </a:endParaRPr>
          </a:p>
          <a:p>
            <a:r>
              <a:rPr lang="mn-MN" sz="1200" b="1" i="0" kern="1200" dirty="0">
                <a:solidFill>
                  <a:schemeClr val="tx1"/>
                </a:solidFill>
                <a:effectLst/>
                <a:latin typeface="+mn-lt"/>
                <a:ea typeface="+mn-ea"/>
                <a:cs typeface="+mn-cs"/>
              </a:rPr>
              <a:t>Давуу тал:</a:t>
            </a:r>
            <a:r>
              <a:rPr lang="mn-MN" sz="1200" b="0" i="0" kern="1200" dirty="0">
                <a:solidFill>
                  <a:schemeClr val="tx1"/>
                </a:solidFill>
                <a:effectLst/>
                <a:latin typeface="+mn-lt"/>
                <a:ea typeface="+mn-ea"/>
                <a:cs typeface="+mn-cs"/>
              </a:rPr>
              <a:t> Сайн тоног төхөөрөмж, чадварлаг боловсон хүчин, өндөр ашигт ажиллагаа гэх мэт нөөцүүд.</a:t>
            </a:r>
          </a:p>
          <a:p>
            <a:r>
              <a:rPr lang="mn-MN" sz="1200" b="1" i="0" kern="1200" dirty="0">
                <a:solidFill>
                  <a:schemeClr val="tx1"/>
                </a:solidFill>
                <a:effectLst/>
                <a:latin typeface="+mn-lt"/>
                <a:ea typeface="+mn-ea"/>
                <a:cs typeface="+mn-cs"/>
              </a:rPr>
              <a:t>Сул тал:</a:t>
            </a:r>
            <a:r>
              <a:rPr lang="mn-MN" sz="1200" b="0" i="0" kern="1200" dirty="0">
                <a:solidFill>
                  <a:schemeClr val="tx1"/>
                </a:solidFill>
                <a:effectLst/>
                <a:latin typeface="+mn-lt"/>
                <a:ea typeface="+mn-ea"/>
                <a:cs typeface="+mn-cs"/>
              </a:rPr>
              <a:t> Хуучирсан систем, санхүүгийн хүндрэл, брэндийн нэр хүнд унасан байдал гэх мэт дутагдаж буй нөөцүүд.</a:t>
            </a:r>
          </a:p>
          <a:p>
            <a:r>
              <a:rPr lang="mn-MN" sz="1200" b="1" i="0" kern="1200" dirty="0">
                <a:solidFill>
                  <a:schemeClr val="tx1"/>
                </a:solidFill>
                <a:effectLst/>
                <a:latin typeface="+mn-lt"/>
                <a:ea typeface="+mn-ea"/>
                <a:cs typeface="+mn-cs"/>
              </a:rPr>
              <a:t>Дараагийн алхам:</a:t>
            </a:r>
            <a:r>
              <a:rPr lang="mn-MN" sz="1200" b="0" i="0" kern="1200" dirty="0">
                <a:solidFill>
                  <a:schemeClr val="tx1"/>
                </a:solidFill>
                <a:effectLst/>
                <a:latin typeface="+mn-lt"/>
                <a:ea typeface="+mn-ea"/>
                <a:cs typeface="+mn-cs"/>
              </a:rPr>
              <a:t> Дотоод нөөцдөө тулгуурлан гадаад орчны боломжуудыг (</a:t>
            </a:r>
            <a:r>
              <a:rPr lang="en-US" sz="1200" b="0" i="0" kern="1200" dirty="0">
                <a:solidFill>
                  <a:schemeClr val="tx1"/>
                </a:solidFill>
                <a:effectLst/>
                <a:latin typeface="+mn-lt"/>
                <a:ea typeface="+mn-ea"/>
                <a:cs typeface="+mn-cs"/>
              </a:rPr>
              <a:t>Opportunities) </a:t>
            </a:r>
            <a:r>
              <a:rPr lang="mn-MN" sz="1200" b="0" i="0" kern="1200" dirty="0">
                <a:solidFill>
                  <a:schemeClr val="tx1"/>
                </a:solidFill>
                <a:effectLst/>
                <a:latin typeface="+mn-lt"/>
                <a:ea typeface="+mn-ea"/>
                <a:cs typeface="+mn-cs"/>
              </a:rPr>
              <a:t>ашиглах стратеги боловсруулах</a:t>
            </a:r>
          </a:p>
          <a:p>
            <a:endParaRPr lang="mn-MN" dirty="0">
              <a:effectLst/>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15</a:t>
            </a:fld>
            <a:endParaRPr lang="en-US"/>
          </a:p>
        </p:txBody>
      </p:sp>
    </p:spTree>
    <p:extLst>
      <p:ext uri="{BB962C8B-B14F-4D97-AF65-F5344CB8AC3E}">
        <p14:creationId xmlns:p14="http://schemas.microsoft.com/office/powerpoint/2010/main" val="7499780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kern="1200" dirty="0">
                <a:solidFill>
                  <a:schemeClr val="tx1"/>
                </a:solidFill>
                <a:effectLst/>
                <a:latin typeface="+mn-lt"/>
                <a:ea typeface="+mn-ea"/>
                <a:cs typeface="+mn-cs"/>
              </a:rPr>
              <a:t>Байгууллагуудын хувьд онцлогоос шалтгаалан нэг төрлийн эсвэл тодорхой багц бүтээгдэхүүн үйлчилгээг хэрэглэгчдэд санал болгдог. Ихэнх б</a:t>
            </a:r>
            <a:r>
              <a:rPr lang="en-US" sz="1200" kern="1200" dirty="0" err="1">
                <a:solidFill>
                  <a:schemeClr val="tx1"/>
                </a:solidFill>
                <a:effectLst/>
                <a:latin typeface="+mn-lt"/>
                <a:ea typeface="+mn-ea"/>
                <a:cs typeface="+mn-cs"/>
              </a:rPr>
              <a:t>айгууллагын</a:t>
            </a:r>
            <a:r>
              <a:rPr lang="mn-MN" sz="1200" kern="1200" dirty="0">
                <a:solidFill>
                  <a:schemeClr val="tx1"/>
                </a:solidFill>
                <a:effectLst/>
                <a:latin typeface="+mn-lt"/>
                <a:ea typeface="+mn-ea"/>
                <a:cs typeface="+mn-cs"/>
              </a:rPr>
              <a:t> хувь олон янзын бүтээгдэхүүн үйлчилгээг санал болгохдоо </a:t>
            </a:r>
            <a:r>
              <a:rPr lang="en-US" sz="1200" kern="1200" dirty="0" err="1">
                <a:solidFill>
                  <a:schemeClr val="tx1"/>
                </a:solidFill>
                <a:effectLst/>
                <a:latin typeface="+mn-lt"/>
                <a:ea typeface="+mn-ea"/>
                <a:cs typeface="+mn-cs"/>
              </a:rPr>
              <a:t>цаашдын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зорилго</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зорилтуудыг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тодорхойлоод</a:t>
            </a:r>
            <a:r>
              <a:rPr lang="mn-MN" sz="1200" kern="1200" dirty="0">
                <a:solidFill>
                  <a:schemeClr val="tx1"/>
                </a:solidFill>
                <a:effectLst/>
                <a:latin typeface="+mn-lt"/>
                <a:ea typeface="+mn-ea"/>
                <a:cs typeface="+mn-cs"/>
              </a:rPr>
              <a:t> үүнд уялдсан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бизнесийн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багцаа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бүрдүүлэх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хэрэгтэй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Компаний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бизнесийн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багцыг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бүрдүүлэх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гол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санаа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нь</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өндөр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өсөлттэй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ашгийг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хамгийн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дээд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хэмжээнд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байлгах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хөрөнгө</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оруулалт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шаардлагатай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бүтээгдэхүүнүүдийг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бүрдүүлэхэд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чиглэгддэг</a:t>
            </a:r>
            <a:r>
              <a:rPr lang="en-US" sz="1200" kern="1200" dirty="0">
                <a:solidFill>
                  <a:schemeClr val="tx1"/>
                </a:solidFill>
                <a:effectLst/>
                <a:latin typeface="+mn-lt"/>
                <a:ea typeface="+mn-ea"/>
                <a:cs typeface="+mn-cs"/>
              </a:rPr>
              <a:t>. </a:t>
            </a:r>
          </a:p>
          <a:p>
            <a:r>
              <a:rPr lang="en-US" sz="1200" kern="1200" dirty="0" err="1">
                <a:solidFill>
                  <a:schemeClr val="tx1"/>
                </a:solidFill>
                <a:effectLst/>
                <a:latin typeface="+mn-lt"/>
                <a:ea typeface="+mn-ea"/>
                <a:cs typeface="+mn-cs"/>
              </a:rPr>
              <a:t>Компаний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бизнесийн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багцыг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бүрдүүлж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эдгээр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үйл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ажиллагааны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бүтээгдэхүүн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эсвэл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брэндийг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бизнесийн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стратегийн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гэж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нэрлэдэг</a:t>
            </a:r>
            <a:r>
              <a:rPr lang="mn-MN" sz="120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Одоо</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байгаа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бизнесийн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багцыг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шинжлэхдээ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хамгийн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түрүүнд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компаний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хувьд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стратегийн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чухал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холбогдолтой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бизнесийн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нэгжүүдийг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тэдгээрт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шаардлагатай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байгаа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дэмжлэг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хөрөнгө</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оруулалтыг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тодорхойлно</a:t>
            </a: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16</a:t>
            </a:fld>
            <a:endParaRPr lang="en-US"/>
          </a:p>
        </p:txBody>
      </p:sp>
    </p:spTree>
    <p:extLst>
      <p:ext uri="{BB962C8B-B14F-4D97-AF65-F5344CB8AC3E}">
        <p14:creationId xmlns:p14="http://schemas.microsoft.com/office/powerpoint/2010/main" val="985461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5E8FB-3141-B09E-FA51-578BCA561A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1FDF7-5DB8-5467-9C70-F8833F2AC2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04FF6-9D50-F432-F9BB-46C8A7DFF0A0}"/>
              </a:ext>
            </a:extLst>
          </p:cNvPr>
          <p:cNvSpPr>
            <a:spLocks noGrp="1"/>
          </p:cNvSpPr>
          <p:nvPr>
            <p:ph type="body" idx="1"/>
          </p:nvPr>
        </p:nvSpPr>
        <p:spPr/>
        <p:txBody>
          <a:bodyPr/>
          <a:lstStyle/>
          <a:p>
            <a:r>
              <a:rPr lang="mn-MN" sz="1200" b="0" i="0" kern="1200" dirty="0">
                <a:solidFill>
                  <a:schemeClr val="tx1"/>
                </a:solidFill>
                <a:effectLst/>
                <a:latin typeface="+mn-lt"/>
                <a:ea typeface="+mn-ea"/>
                <a:cs typeface="+mn-cs"/>
              </a:rPr>
              <a:t>Бостоны зөвлөх группын (</a:t>
            </a:r>
            <a:r>
              <a:rPr lang="en-US" sz="1200" b="0" i="0" kern="1200" dirty="0">
                <a:solidFill>
                  <a:schemeClr val="tx1"/>
                </a:solidFill>
                <a:effectLst/>
                <a:latin typeface="+mn-lt"/>
                <a:ea typeface="+mn-ea"/>
                <a:cs typeface="+mn-cs"/>
              </a:rPr>
              <a:t>BCG) </a:t>
            </a:r>
            <a:r>
              <a:rPr lang="mn-MN" sz="1200" b="0" i="0" kern="1200" dirty="0">
                <a:solidFill>
                  <a:schemeClr val="tx1"/>
                </a:solidFill>
                <a:effectLst/>
                <a:latin typeface="+mn-lt"/>
                <a:ea typeface="+mn-ea"/>
                <a:cs typeface="+mn-cs"/>
              </a:rPr>
              <a:t>хөгжүүлсэн, бүтээгдэхүүн болон стратегийн бизнесийн нэгжүүдийн (</a:t>
            </a:r>
            <a:r>
              <a:rPr lang="en-US" sz="1200" b="0" i="0" kern="1200" dirty="0">
                <a:solidFill>
                  <a:schemeClr val="tx1"/>
                </a:solidFill>
                <a:effectLst/>
                <a:latin typeface="+mn-lt"/>
                <a:ea typeface="+mn-ea"/>
                <a:cs typeface="+mn-cs"/>
              </a:rPr>
              <a:t>SBU) </a:t>
            </a:r>
            <a:r>
              <a:rPr lang="mn-MN" sz="1200" b="0" i="0" kern="1200" dirty="0">
                <a:solidFill>
                  <a:schemeClr val="tx1"/>
                </a:solidFill>
                <a:effectLst/>
                <a:latin typeface="+mn-lt"/>
                <a:ea typeface="+mn-ea"/>
                <a:cs typeface="+mn-cs"/>
              </a:rPr>
              <a:t>зах зээл дэх боломжийг үнэлэх техник.</a:t>
            </a:r>
          </a:p>
          <a:p>
            <a:r>
              <a:rPr lang="mn-MN" sz="1200" b="0" i="0" kern="1200" dirty="0">
                <a:solidFill>
                  <a:schemeClr val="tx1"/>
                </a:solidFill>
                <a:effectLst/>
                <a:latin typeface="+mn-lt"/>
                <a:ea typeface="+mn-ea"/>
                <a:cs typeface="+mn-cs"/>
              </a:rPr>
              <a:t>Бостоны матриц (</a:t>
            </a:r>
            <a:r>
              <a:rPr lang="en-US" sz="1200" b="0" i="0" kern="1200" dirty="0">
                <a:solidFill>
                  <a:schemeClr val="tx1"/>
                </a:solidFill>
                <a:effectLst/>
                <a:latin typeface="+mn-lt"/>
                <a:ea typeface="+mn-ea"/>
                <a:cs typeface="+mn-cs"/>
              </a:rPr>
              <a:t>Boston Box </a:t>
            </a:r>
            <a:r>
              <a:rPr lang="mn-MN" sz="1200" b="0" i="0" kern="1200" dirty="0">
                <a:solidFill>
                  <a:schemeClr val="tx1"/>
                </a:solidFill>
                <a:effectLst/>
                <a:latin typeface="+mn-lt"/>
                <a:ea typeface="+mn-ea"/>
                <a:cs typeface="+mn-cs"/>
              </a:rPr>
              <a:t>буюу </a:t>
            </a:r>
            <a:r>
              <a:rPr lang="en-US" sz="1200" b="0" i="0" kern="1200" dirty="0">
                <a:solidFill>
                  <a:schemeClr val="tx1"/>
                </a:solidFill>
                <a:effectLst/>
                <a:latin typeface="+mn-lt"/>
                <a:ea typeface="+mn-ea"/>
                <a:cs typeface="+mn-cs"/>
              </a:rPr>
              <a:t>BCG </a:t>
            </a:r>
            <a:r>
              <a:rPr lang="mn-MN" sz="1200" b="0" i="0" kern="1200" dirty="0">
                <a:solidFill>
                  <a:schemeClr val="tx1"/>
                </a:solidFill>
                <a:effectLst/>
                <a:latin typeface="+mn-lt"/>
                <a:ea typeface="+mn-ea"/>
                <a:cs typeface="+mn-cs"/>
              </a:rPr>
              <a:t>матриц) нь байгууллагын бүтээгдэхүүн, үйлчилгээний багцад шинжилгээ хийж, хөрөнгө оруулалтын шийдвэр гаргахад тусалдаг стратегийн хэрэгсэл </a:t>
            </a:r>
          </a:p>
          <a:p>
            <a:r>
              <a:rPr lang="mn-MN" sz="1200" b="1" i="0" kern="1200" dirty="0">
                <a:solidFill>
                  <a:schemeClr val="tx1"/>
                </a:solidFill>
                <a:effectLst/>
                <a:latin typeface="+mn-lt"/>
                <a:ea typeface="+mn-ea"/>
                <a:cs typeface="+mn-cs"/>
              </a:rPr>
              <a:t>Зорилго:</a:t>
            </a:r>
            <a:r>
              <a:rPr lang="mn-MN" sz="1200" b="0" i="0" kern="1200" dirty="0">
                <a:solidFill>
                  <a:schemeClr val="tx1"/>
                </a:solidFill>
                <a:effectLst/>
                <a:latin typeface="+mn-lt"/>
                <a:ea typeface="+mn-ea"/>
                <a:cs typeface="+mn-cs"/>
              </a:rPr>
              <a:t> Байгууллагын нөөцийг аль бүтээгдэхүүнд түлхүү зарцуулах, алийг нь зах зээлээс гаргахыг шийдэх</a:t>
            </a:r>
          </a:p>
          <a:p>
            <a:r>
              <a:rPr lang="mn-MN" b="1" dirty="0">
                <a:effectLst/>
              </a:rPr>
              <a:t>Шинжилгээний хоёр хэмжээс нь  </a:t>
            </a:r>
            <a:r>
              <a:rPr lang="mn-MN" sz="1200" b="1" i="0" kern="1200" dirty="0">
                <a:solidFill>
                  <a:schemeClr val="tx1"/>
                </a:solidFill>
                <a:effectLst/>
                <a:latin typeface="+mn-lt"/>
                <a:ea typeface="+mn-ea"/>
                <a:cs typeface="+mn-cs"/>
              </a:rPr>
              <a:t>зах зээлийн өсөлт нь </a:t>
            </a:r>
            <a:r>
              <a:rPr lang="mn-MN" sz="1200" b="0" i="0" kern="1200" dirty="0">
                <a:solidFill>
                  <a:schemeClr val="tx1"/>
                </a:solidFill>
                <a:effectLst/>
                <a:latin typeface="+mn-lt"/>
                <a:ea typeface="+mn-ea"/>
                <a:cs typeface="+mn-cs"/>
              </a:rPr>
              <a:t>Тухайн салбарын ирээдүйн тэлэх боломж.</a:t>
            </a:r>
          </a:p>
          <a:p>
            <a:r>
              <a:rPr lang="mn-MN" sz="1200" b="1" i="0" kern="1200" dirty="0">
                <a:solidFill>
                  <a:schemeClr val="tx1"/>
                </a:solidFill>
                <a:effectLst/>
                <a:latin typeface="+mn-lt"/>
                <a:ea typeface="+mn-ea"/>
                <a:cs typeface="+mn-cs"/>
              </a:rPr>
              <a:t>Зах зээлийн эзлэх хувь нь </a:t>
            </a:r>
            <a:r>
              <a:rPr lang="mn-MN" sz="1200" b="0" i="0" kern="1200" dirty="0">
                <a:solidFill>
                  <a:schemeClr val="tx1"/>
                </a:solidFill>
                <a:effectLst/>
                <a:latin typeface="+mn-lt"/>
                <a:ea typeface="+mn-ea"/>
                <a:cs typeface="+mn-cs"/>
              </a:rPr>
              <a:t>Өрсөлдөгчидтэй харьцуулахад тухайн бүтээгдэхүүний эзэмшиж буй байр суурь</a:t>
            </a:r>
          </a:p>
          <a:p>
            <a:endParaRPr lang="mn-MN" sz="1200" b="0" i="0"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67F5272D-16F2-8516-A864-4B1658934AB7}"/>
              </a:ext>
            </a:extLst>
          </p:cNvPr>
          <p:cNvSpPr>
            <a:spLocks noGrp="1"/>
          </p:cNvSpPr>
          <p:nvPr>
            <p:ph type="sldNum" sz="quarter" idx="5"/>
          </p:nvPr>
        </p:nvSpPr>
        <p:spPr/>
        <p:txBody>
          <a:bodyPr/>
          <a:lstStyle/>
          <a:p>
            <a:fld id="{57F45778-65E1-4A1B-B40A-CB386A9BF102}" type="slidenum">
              <a:rPr lang="en-US" smtClean="0"/>
              <a:t>17</a:t>
            </a:fld>
            <a:endParaRPr lang="en-US"/>
          </a:p>
        </p:txBody>
      </p:sp>
    </p:spTree>
    <p:extLst>
      <p:ext uri="{BB962C8B-B14F-4D97-AF65-F5344CB8AC3E}">
        <p14:creationId xmlns:p14="http://schemas.microsoft.com/office/powerpoint/2010/main" val="38950232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SWOT </a:t>
            </a:r>
            <a:r>
              <a:rPr lang="mn-MN" sz="1200" b="0" i="0" kern="1200" dirty="0">
                <a:solidFill>
                  <a:schemeClr val="tx1"/>
                </a:solidFill>
                <a:effectLst/>
                <a:latin typeface="+mn-lt"/>
                <a:ea typeface="+mn-ea"/>
                <a:cs typeface="+mn-cs"/>
              </a:rPr>
              <a:t>шинжилгээ нь байгууллагын дотоод давуу болон сул тал, гадаад орчны боломж болон аюул заналыг үнэлэхэд ашигладаг системтэй арга зүй юм. Энэхүү техник нь байгууллагын стратегийн одоогийн байр суурийг тодорхойлж, ирээдүйн чиг хандлагыг төлөвлөхөд тусалдаг. Шинжилгээг байгууллагын бүх түвшинд буюу бүхэл бүтэн аж ахуйн нэгж, тодорхой нэгж, төсөл, тэр байтугай хувь хүн дээр ч хийх боломжтой</a:t>
            </a:r>
          </a:p>
          <a:p>
            <a:r>
              <a:rPr lang="mn-MN" sz="1200" b="1" i="0" kern="1200" dirty="0">
                <a:solidFill>
                  <a:schemeClr val="tx1"/>
                </a:solidFill>
                <a:effectLst/>
                <a:latin typeface="+mn-lt"/>
                <a:ea typeface="+mn-ea"/>
                <a:cs typeface="+mn-cs"/>
              </a:rPr>
              <a:t>Давуу тал (</a:t>
            </a:r>
            <a:r>
              <a:rPr lang="en-US" sz="1200" b="1" i="0" kern="1200" dirty="0">
                <a:solidFill>
                  <a:schemeClr val="tx1"/>
                </a:solidFill>
                <a:effectLst/>
                <a:latin typeface="+mn-lt"/>
                <a:ea typeface="+mn-ea"/>
                <a:cs typeface="+mn-cs"/>
              </a:rPr>
              <a:t>Strengths):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сайн хийж чаддаг зүйлс бөгөөд үүнд туршлагатай ажилчид, үр ашигтай процесс, МТ-ийн систем эсвэл хэрэглэгчийн сайн харилцаа зэрэг дотоод хүчин зүйлс орно.</a:t>
            </a:r>
          </a:p>
          <a:p>
            <a:r>
              <a:rPr lang="mn-MN" sz="1200" b="1" i="0" kern="1200" dirty="0">
                <a:solidFill>
                  <a:schemeClr val="tx1"/>
                </a:solidFill>
                <a:effectLst/>
                <a:latin typeface="+mn-lt"/>
                <a:ea typeface="+mn-ea"/>
                <a:cs typeface="+mn-cs"/>
              </a:rPr>
              <a:t>Сул тал (</a:t>
            </a:r>
            <a:r>
              <a:rPr lang="en-US" sz="1200" b="1" i="0" kern="1200" dirty="0">
                <a:solidFill>
                  <a:schemeClr val="tx1"/>
                </a:solidFill>
                <a:effectLst/>
                <a:latin typeface="+mn-lt"/>
                <a:ea typeface="+mn-ea"/>
                <a:cs typeface="+mn-cs"/>
              </a:rPr>
              <a:t>Weaknesses):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тааруу гүйцэтгэдэг эсвэл огт хийдэггүй зүйлс бөгөөд хуучирсан тоног төхөөрөмж, ур чадваргүй боловсон хүчин, санхүүгийн дутагдал зэрэг дотоод сул талууд юм.</a:t>
            </a:r>
          </a:p>
          <a:p>
            <a:r>
              <a:rPr lang="mn-MN" sz="1200" b="1" i="0" kern="1200" dirty="0">
                <a:solidFill>
                  <a:schemeClr val="tx1"/>
                </a:solidFill>
                <a:effectLst/>
                <a:latin typeface="+mn-lt"/>
                <a:ea typeface="+mn-ea"/>
                <a:cs typeface="+mn-cs"/>
              </a:rPr>
              <a:t>Боломж (</a:t>
            </a:r>
            <a:r>
              <a:rPr lang="en-US" sz="1200" b="1" i="0" kern="1200" dirty="0">
                <a:solidFill>
                  <a:schemeClr val="tx1"/>
                </a:solidFill>
                <a:effectLst/>
                <a:latin typeface="+mn-lt"/>
                <a:ea typeface="+mn-ea"/>
                <a:cs typeface="+mn-cs"/>
              </a:rPr>
              <a:t>Opportunities):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ашиглаж болох гадаад хүчин зүйлс юм. Үүнд зах зээлийн шинэ чиг хандлага, технологийн дэвшил эсвэл хууль эрх зүйн таатай өөрчлөлтүүд багтана.</a:t>
            </a:r>
          </a:p>
          <a:p>
            <a:r>
              <a:rPr lang="mn-MN" sz="1200" b="1" i="0" kern="1200" dirty="0">
                <a:solidFill>
                  <a:schemeClr val="tx1"/>
                </a:solidFill>
                <a:effectLst/>
                <a:latin typeface="+mn-lt"/>
                <a:ea typeface="+mn-ea"/>
                <a:cs typeface="+mn-cs"/>
              </a:rPr>
              <a:t>Аюул занал (</a:t>
            </a:r>
            <a:r>
              <a:rPr lang="en-US" sz="1200" b="1" i="0" kern="1200" dirty="0">
                <a:solidFill>
                  <a:schemeClr val="tx1"/>
                </a:solidFill>
                <a:effectLst/>
                <a:latin typeface="+mn-lt"/>
                <a:ea typeface="+mn-ea"/>
                <a:cs typeface="+mn-cs"/>
              </a:rPr>
              <a:t>Threats):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Байгууллагад хор хөнөөл учруулж болох гадаад хүчин зүйлс юм. Жишээ нь: шинэ өрсөлдөгч зах зээлд орж ирэх, эдийн засгийн хямрал эсвэл хэрэглэгчийн хүсэл сонирхлын өөрчлөлт</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20</a:t>
            </a:fld>
            <a:endParaRPr lang="en-US"/>
          </a:p>
        </p:txBody>
      </p:sp>
    </p:spTree>
    <p:extLst>
      <p:ext uri="{BB962C8B-B14F-4D97-AF65-F5344CB8AC3E}">
        <p14:creationId xmlns:p14="http://schemas.microsoft.com/office/powerpoint/2010/main" val="34904612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buNone/>
            </a:pPr>
            <a:r>
              <a:rPr lang="mn-MN" sz="1200" b="1" dirty="0"/>
              <a:t>1. Бусад шинжилгээний үр дүнг ашиглах (Үндэслэлтэй байх)</a:t>
            </a:r>
          </a:p>
          <a:p>
            <a:r>
              <a:rPr lang="en-US" sz="1200" dirty="0"/>
              <a:t>SWOT-</a:t>
            </a:r>
            <a:r>
              <a:rPr lang="mn-MN" sz="1200" dirty="0"/>
              <a:t>ийг хоосон цаасан дээр шууд эхлүүлж болохгүй. Өмнөх шатны шинжилгээний үр дүнгүүдийг ашиглах хэрэгтэй:</a:t>
            </a:r>
          </a:p>
          <a:p>
            <a:r>
              <a:rPr lang="en-US" sz="1200" b="1" dirty="0"/>
              <a:t>S (Strengths) </a:t>
            </a:r>
            <a:r>
              <a:rPr lang="mn-MN" sz="1200" b="1" dirty="0"/>
              <a:t>ба </a:t>
            </a:r>
            <a:r>
              <a:rPr lang="en-US" sz="1200" b="1" dirty="0"/>
              <a:t>W (Weaknesses):</a:t>
            </a:r>
            <a:r>
              <a:rPr lang="en-US" sz="1200" dirty="0"/>
              <a:t> MOST </a:t>
            </a:r>
            <a:r>
              <a:rPr lang="mn-MN" sz="1200" dirty="0"/>
              <a:t>шинжилгээ болон </a:t>
            </a:r>
            <a:r>
              <a:rPr lang="mn-MN" sz="1200" b="1" dirty="0"/>
              <a:t>Нөөцийн аудит</a:t>
            </a:r>
            <a:r>
              <a:rPr lang="mn-MN" sz="1200" dirty="0"/>
              <a:t> (</a:t>
            </a:r>
            <a:r>
              <a:rPr lang="en-US" sz="1200" dirty="0"/>
              <a:t>Resource Audit)-</a:t>
            </a:r>
            <a:r>
              <a:rPr lang="mn-MN" sz="1200" dirty="0"/>
              <a:t>ын үр дүнгээс гаргана.</a:t>
            </a:r>
          </a:p>
          <a:p>
            <a:r>
              <a:rPr lang="en-US" sz="1200" b="1" dirty="0"/>
              <a:t>O (Opportunities) </a:t>
            </a:r>
            <a:r>
              <a:rPr lang="mn-MN" sz="1200" b="1" dirty="0"/>
              <a:t>ба </a:t>
            </a:r>
            <a:r>
              <a:rPr lang="en-US" sz="1200" b="1" dirty="0"/>
              <a:t>T (Threats):</a:t>
            </a:r>
            <a:r>
              <a:rPr lang="en-US" sz="1200" dirty="0"/>
              <a:t> </a:t>
            </a:r>
            <a:r>
              <a:rPr lang="en-US" sz="1200" b="1" dirty="0"/>
              <a:t>PESTLE</a:t>
            </a:r>
            <a:r>
              <a:rPr lang="en-US" sz="1200" dirty="0"/>
              <a:t> </a:t>
            </a:r>
            <a:r>
              <a:rPr lang="mn-MN" sz="1200" dirty="0"/>
              <a:t>болон </a:t>
            </a:r>
            <a:r>
              <a:rPr lang="mn-MN" sz="1200" b="1" dirty="0"/>
              <a:t>Портерын 5 хүч</a:t>
            </a:r>
            <a:r>
              <a:rPr lang="mn-MN" sz="1200" dirty="0"/>
              <a:t> (</a:t>
            </a:r>
            <a:r>
              <a:rPr lang="en-US" sz="1200" dirty="0"/>
              <a:t>Five Forces)-</a:t>
            </a:r>
            <a:r>
              <a:rPr lang="mn-MN" sz="1200" dirty="0"/>
              <a:t>ийн шинжилгээнээс гарсан гадаад хүчин зүйлсийг ашиглана.</a:t>
            </a:r>
          </a:p>
          <a:p>
            <a:endParaRPr lang="en-US" sz="1200" dirty="0"/>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21</a:t>
            </a:fld>
            <a:endParaRPr lang="en-US"/>
          </a:p>
        </p:txBody>
      </p:sp>
    </p:spTree>
    <p:extLst>
      <p:ext uri="{BB962C8B-B14F-4D97-AF65-F5344CB8AC3E}">
        <p14:creationId xmlns:p14="http://schemas.microsoft.com/office/powerpoint/2010/main" val="5676160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2C420-4018-05F3-7DE1-3ED859D620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9BF263-3222-EB24-6ABD-85B2A17A1E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99E0D5-7D0F-D4E1-CA68-A22180D056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18D4DE-52E1-7A89-29E7-8F601B75666F}"/>
              </a:ext>
            </a:extLst>
          </p:cNvPr>
          <p:cNvSpPr>
            <a:spLocks noGrp="1"/>
          </p:cNvSpPr>
          <p:nvPr>
            <p:ph type="sldNum" sz="quarter" idx="5"/>
          </p:nvPr>
        </p:nvSpPr>
        <p:spPr/>
        <p:txBody>
          <a:bodyPr/>
          <a:lstStyle/>
          <a:p>
            <a:fld id="{57F45778-65E1-4A1B-B40A-CB386A9BF102}" type="slidenum">
              <a:rPr lang="en-US" smtClean="0"/>
              <a:t>22</a:t>
            </a:fld>
            <a:endParaRPr lang="en-US"/>
          </a:p>
        </p:txBody>
      </p:sp>
    </p:spTree>
    <p:extLst>
      <p:ext uri="{BB962C8B-B14F-4D97-AF65-F5344CB8AC3E}">
        <p14:creationId xmlns:p14="http://schemas.microsoft.com/office/powerpoint/2010/main" val="10095061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8E0E4-0B12-53C6-5818-4E24A429B0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4E1479-6FE1-F8DF-86C4-0914839953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09E889-E72D-258D-62AE-BD25D02C8EDF}"/>
              </a:ext>
            </a:extLst>
          </p:cNvPr>
          <p:cNvSpPr>
            <a:spLocks noGrp="1"/>
          </p:cNvSpPr>
          <p:nvPr>
            <p:ph type="body" idx="1"/>
          </p:nvPr>
        </p:nvSpPr>
        <p:spPr/>
        <p:txBody>
          <a:bodyPr/>
          <a:lstStyle/>
          <a:p>
            <a:r>
              <a:rPr lang="mn-MN" sz="1200" dirty="0"/>
              <a:t>Зөвхөн </a:t>
            </a:r>
            <a:r>
              <a:rPr lang="en-US" sz="1200" dirty="0"/>
              <a:t>SWOT-</a:t>
            </a:r>
            <a:r>
              <a:rPr lang="mn-MN" sz="1200" dirty="0"/>
              <a:t>ийг жагсаагаад орхих нь хангалтгүй. Тэдгээрийг хооронд нь холбож "Стратегийн сонголт" гаргахыг </a:t>
            </a:r>
            <a:r>
              <a:rPr lang="en-US" sz="1200" b="1" dirty="0"/>
              <a:t>TOWS </a:t>
            </a:r>
            <a:r>
              <a:rPr lang="mn-MN" sz="1200" b="1" dirty="0"/>
              <a:t>шинжилгээ</a:t>
            </a:r>
            <a:r>
              <a:rPr lang="mn-MN" sz="1200" dirty="0"/>
              <a:t> гэдэг:</a:t>
            </a:r>
          </a:p>
          <a:p>
            <a:r>
              <a:rPr lang="en-US" sz="1200" b="1" dirty="0"/>
              <a:t>SO (</a:t>
            </a:r>
            <a:r>
              <a:rPr lang="mn-MN" sz="1200" b="1" dirty="0"/>
              <a:t>Давуу тал + Боломж):</a:t>
            </a:r>
            <a:r>
              <a:rPr lang="mn-MN" sz="1200" dirty="0"/>
              <a:t> Өөрийн давуу талыг ашиглан гадаад боломжийг хэрхэн шүүрч авах вэ?</a:t>
            </a:r>
          </a:p>
          <a:p>
            <a:r>
              <a:rPr lang="en-US" sz="1200" b="1" dirty="0"/>
              <a:t>ST (</a:t>
            </a:r>
            <a:r>
              <a:rPr lang="mn-MN" sz="1200" b="1" dirty="0"/>
              <a:t>Давуу тал + Аюул):</a:t>
            </a:r>
            <a:r>
              <a:rPr lang="mn-MN" sz="1200" dirty="0"/>
              <a:t> Өөрийн давуу талыг ашиглан гадаад аюулыг хэрхэн саармагжуулах вэ?</a:t>
            </a:r>
          </a:p>
          <a:p>
            <a:r>
              <a:rPr lang="en-US" sz="1200" b="1" dirty="0"/>
              <a:t>WO (</a:t>
            </a:r>
            <a:r>
              <a:rPr lang="mn-MN" sz="1200" b="1" dirty="0"/>
              <a:t>Сул тал + Боломж):</a:t>
            </a:r>
            <a:r>
              <a:rPr lang="mn-MN" sz="1200" dirty="0"/>
              <a:t> Гадаад боломжийг ашиглан өөрийн сул талаа хэрхэн засах вэ?</a:t>
            </a:r>
          </a:p>
          <a:p>
            <a:r>
              <a:rPr lang="en-US" sz="1200" b="1" dirty="0"/>
              <a:t>WT (</a:t>
            </a:r>
            <a:r>
              <a:rPr lang="mn-MN" sz="1200" b="1" dirty="0"/>
              <a:t>Сул тал + Аюул):</a:t>
            </a:r>
            <a:r>
              <a:rPr lang="mn-MN" sz="1200" dirty="0"/>
              <a:t> Сул тал дээр нь аюул ирвэл яах вэ? (Хамгийн эрсдэлтэй хэсэг - хамгаалах стратеги).</a:t>
            </a:r>
          </a:p>
          <a:p>
            <a:endParaRPr lang="en-US" dirty="0"/>
          </a:p>
        </p:txBody>
      </p:sp>
      <p:sp>
        <p:nvSpPr>
          <p:cNvPr id="4" name="Slide Number Placeholder 3">
            <a:extLst>
              <a:ext uri="{FF2B5EF4-FFF2-40B4-BE49-F238E27FC236}">
                <a16:creationId xmlns:a16="http://schemas.microsoft.com/office/drawing/2014/main" id="{B21CF6E1-21A1-D747-2A53-7CB1CFEB3448}"/>
              </a:ext>
            </a:extLst>
          </p:cNvPr>
          <p:cNvSpPr>
            <a:spLocks noGrp="1"/>
          </p:cNvSpPr>
          <p:nvPr>
            <p:ph type="sldNum" sz="quarter" idx="5"/>
          </p:nvPr>
        </p:nvSpPr>
        <p:spPr/>
        <p:txBody>
          <a:bodyPr/>
          <a:lstStyle/>
          <a:p>
            <a:fld id="{57F45778-65E1-4A1B-B40A-CB386A9BF102}" type="slidenum">
              <a:rPr lang="en-US" smtClean="0"/>
              <a:t>23</a:t>
            </a:fld>
            <a:endParaRPr lang="en-US"/>
          </a:p>
        </p:txBody>
      </p:sp>
    </p:spTree>
    <p:extLst>
      <p:ext uri="{BB962C8B-B14F-4D97-AF65-F5344CB8AC3E}">
        <p14:creationId xmlns:p14="http://schemas.microsoft.com/office/powerpoint/2010/main" val="26237132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SO </a:t>
            </a:r>
            <a:r>
              <a:rPr lang="en-US" sz="1200" b="1" kern="1200" dirty="0" err="1">
                <a:solidFill>
                  <a:schemeClr val="tx1"/>
                </a:solidFill>
                <a:effectLst/>
                <a:latin typeface="+mn-lt"/>
                <a:ea typeface="+mn-ea"/>
                <a:cs typeface="+mn-cs"/>
              </a:rPr>
              <a:t>стратеги</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Давуу</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тал</a:t>
            </a:r>
            <a:r>
              <a:rPr lang="en-US" sz="1200" b="1" kern="1200" dirty="0">
                <a:solidFill>
                  <a:schemeClr val="tx1"/>
                </a:solidFill>
                <a:effectLst/>
                <a:latin typeface="+mn-lt"/>
                <a:ea typeface="+mn-ea"/>
                <a:cs typeface="+mn-cs"/>
              </a:rPr>
              <a:t> – </a:t>
            </a:r>
            <a:r>
              <a:rPr lang="en-US" sz="1200" b="1" kern="1200" dirty="0" err="1">
                <a:solidFill>
                  <a:schemeClr val="tx1"/>
                </a:solidFill>
                <a:effectLst/>
                <a:latin typeface="+mn-lt"/>
                <a:ea typeface="+mn-ea"/>
                <a:cs typeface="+mn-cs"/>
              </a:rPr>
              <a:t>Боломж</a:t>
            </a:r>
            <a:r>
              <a:rPr lang="en-US" sz="1200" b="1"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Байгууллагын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давуу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ашиглан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гадаад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орчинд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боломжуудыг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дээд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зэргээр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ашиглах</a:t>
            </a:r>
            <a:r>
              <a:rPr lang="en-US" sz="1200" kern="1200" dirty="0">
                <a:solidFill>
                  <a:schemeClr val="tx1"/>
                </a:solidFill>
                <a:effectLst/>
                <a:latin typeface="+mn-lt"/>
                <a:ea typeface="+mn-ea"/>
                <a:cs typeface="+mn-cs"/>
              </a:rPr>
              <a:t>.</a:t>
            </a:r>
          </a:p>
          <a:p>
            <a:r>
              <a:rPr lang="en-US" sz="1200" b="1" kern="1200" dirty="0">
                <a:solidFill>
                  <a:schemeClr val="tx1"/>
                </a:solidFill>
                <a:effectLst/>
                <a:latin typeface="+mn-lt"/>
                <a:ea typeface="+mn-ea"/>
                <a:cs typeface="+mn-cs"/>
              </a:rPr>
              <a:t>ST </a:t>
            </a:r>
            <a:r>
              <a:rPr lang="en-US" sz="1200" b="1" kern="1200" dirty="0" err="1">
                <a:solidFill>
                  <a:schemeClr val="tx1"/>
                </a:solidFill>
                <a:effectLst/>
                <a:latin typeface="+mn-lt"/>
                <a:ea typeface="+mn-ea"/>
                <a:cs typeface="+mn-cs"/>
              </a:rPr>
              <a:t>стратеги</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Давуу</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тал</a:t>
            </a:r>
            <a:r>
              <a:rPr lang="en-US" sz="1200" b="1" kern="1200" dirty="0">
                <a:solidFill>
                  <a:schemeClr val="tx1"/>
                </a:solidFill>
                <a:effectLst/>
                <a:latin typeface="+mn-lt"/>
                <a:ea typeface="+mn-ea"/>
                <a:cs typeface="+mn-cs"/>
              </a:rPr>
              <a:t> – </a:t>
            </a:r>
            <a:r>
              <a:rPr lang="en-US" sz="1200" b="1" kern="1200" dirty="0" err="1">
                <a:solidFill>
                  <a:schemeClr val="tx1"/>
                </a:solidFill>
                <a:effectLst/>
                <a:latin typeface="+mn-lt"/>
                <a:ea typeface="+mn-ea"/>
                <a:cs typeface="+mn-cs"/>
              </a:rPr>
              <a:t>Аюул</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занал</a:t>
            </a:r>
            <a:r>
              <a:rPr lang="en-US" sz="1200" b="1"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давуу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ашиглан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гадаад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орчноос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ирж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аюул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заналыг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даван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туулах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эсвэл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саармагжуулах</a:t>
            </a:r>
            <a:r>
              <a:rPr lang="en-US" sz="1200" kern="1200" dirty="0">
                <a:solidFill>
                  <a:schemeClr val="tx1"/>
                </a:solidFill>
                <a:effectLst/>
                <a:latin typeface="+mn-lt"/>
                <a:ea typeface="+mn-ea"/>
                <a:cs typeface="+mn-cs"/>
              </a:rPr>
              <a:t>.</a:t>
            </a:r>
          </a:p>
          <a:p>
            <a:r>
              <a:rPr lang="en-US" sz="1200" b="1" kern="1200" dirty="0">
                <a:solidFill>
                  <a:schemeClr val="tx1"/>
                </a:solidFill>
                <a:effectLst/>
                <a:latin typeface="+mn-lt"/>
                <a:ea typeface="+mn-ea"/>
                <a:cs typeface="+mn-cs"/>
              </a:rPr>
              <a:t>WO </a:t>
            </a:r>
            <a:r>
              <a:rPr lang="en-US" sz="1200" b="1" kern="1200" dirty="0" err="1">
                <a:solidFill>
                  <a:schemeClr val="tx1"/>
                </a:solidFill>
                <a:effectLst/>
                <a:latin typeface="+mn-lt"/>
                <a:ea typeface="+mn-ea"/>
                <a:cs typeface="+mn-cs"/>
              </a:rPr>
              <a:t>стратеги</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Сул</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тал</a:t>
            </a:r>
            <a:r>
              <a:rPr lang="en-US" sz="1200" b="1" kern="1200" dirty="0">
                <a:solidFill>
                  <a:schemeClr val="tx1"/>
                </a:solidFill>
                <a:effectLst/>
                <a:latin typeface="+mn-lt"/>
                <a:ea typeface="+mn-ea"/>
                <a:cs typeface="+mn-cs"/>
              </a:rPr>
              <a:t> – </a:t>
            </a:r>
            <a:r>
              <a:rPr lang="en-US" sz="1200" b="1" kern="1200" dirty="0" err="1">
                <a:solidFill>
                  <a:schemeClr val="tx1"/>
                </a:solidFill>
                <a:effectLst/>
                <a:latin typeface="+mn-lt"/>
                <a:ea typeface="+mn-ea"/>
                <a:cs typeface="+mn-cs"/>
              </a:rPr>
              <a:t>Боломж</a:t>
            </a:r>
            <a:r>
              <a:rPr lang="en-US" sz="1200" b="1"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Гадаад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орчны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таатай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боломжийг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ашиглах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замаар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байгууллагын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сул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нөхөх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эсвэл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засах</a:t>
            </a:r>
            <a:r>
              <a:rPr lang="en-US" sz="1200" kern="1200" dirty="0">
                <a:solidFill>
                  <a:schemeClr val="tx1"/>
                </a:solidFill>
                <a:effectLst/>
                <a:latin typeface="+mn-lt"/>
                <a:ea typeface="+mn-ea"/>
                <a:cs typeface="+mn-cs"/>
              </a:rPr>
              <a:t>.</a:t>
            </a:r>
          </a:p>
          <a:p>
            <a:r>
              <a:rPr lang="en-US" sz="1200" b="1" kern="1200" dirty="0">
                <a:solidFill>
                  <a:schemeClr val="tx1"/>
                </a:solidFill>
                <a:effectLst/>
                <a:latin typeface="+mn-lt"/>
                <a:ea typeface="+mn-ea"/>
                <a:cs typeface="+mn-cs"/>
              </a:rPr>
              <a:t>WT </a:t>
            </a:r>
            <a:r>
              <a:rPr lang="en-US" sz="1200" b="1" kern="1200" dirty="0" err="1">
                <a:solidFill>
                  <a:schemeClr val="tx1"/>
                </a:solidFill>
                <a:effectLst/>
                <a:latin typeface="+mn-lt"/>
                <a:ea typeface="+mn-ea"/>
                <a:cs typeface="+mn-cs"/>
              </a:rPr>
              <a:t>стратеги</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Сул</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тал</a:t>
            </a:r>
            <a:r>
              <a:rPr lang="en-US" sz="1200" b="1" kern="1200" dirty="0">
                <a:solidFill>
                  <a:schemeClr val="tx1"/>
                </a:solidFill>
                <a:effectLst/>
                <a:latin typeface="+mn-lt"/>
                <a:ea typeface="+mn-ea"/>
                <a:cs typeface="+mn-cs"/>
              </a:rPr>
              <a:t> – </a:t>
            </a:r>
            <a:r>
              <a:rPr lang="en-US" sz="1200" b="1" kern="1200" dirty="0" err="1">
                <a:solidFill>
                  <a:schemeClr val="tx1"/>
                </a:solidFill>
                <a:effectLst/>
                <a:latin typeface="+mn-lt"/>
                <a:ea typeface="+mn-ea"/>
                <a:cs typeface="+mn-cs"/>
              </a:rPr>
              <a:t>Аюул</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занал</a:t>
            </a:r>
            <a:r>
              <a:rPr lang="en-US" sz="1200" b="1"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сул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талыг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хамгийн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бага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түвшинд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барьж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гадаад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аюулаас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зайлсхийх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Энэ</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нь</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ихэвчлэн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амьд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үлдэх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эсвэл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үйл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ажиллагаагаа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зогсоох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зэрэг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хамгаалалтын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тактик</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байдаг</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24</a:t>
            </a:fld>
            <a:endParaRPr lang="en-US"/>
          </a:p>
        </p:txBody>
      </p:sp>
    </p:spTree>
    <p:extLst>
      <p:ext uri="{BB962C8B-B14F-4D97-AF65-F5344CB8AC3E}">
        <p14:creationId xmlns:p14="http://schemas.microsoft.com/office/powerpoint/2010/main" val="9787423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McKinsey 7-S </a:t>
            </a:r>
            <a:r>
              <a:rPr lang="mn-MN" sz="1200" b="1" i="0" kern="1200" dirty="0">
                <a:solidFill>
                  <a:schemeClr val="tx1"/>
                </a:solidFill>
                <a:effectLst/>
                <a:latin typeface="+mn-lt"/>
                <a:ea typeface="+mn-ea"/>
                <a:cs typeface="+mn-cs"/>
              </a:rPr>
              <a:t>загвар</a:t>
            </a:r>
            <a:r>
              <a:rPr lang="mn-MN" sz="1200" b="0" i="0" kern="1200" dirty="0">
                <a:solidFill>
                  <a:schemeClr val="tx1"/>
                </a:solidFill>
                <a:effectLst/>
                <a:latin typeface="+mn-lt"/>
                <a:ea typeface="+mn-ea"/>
                <a:cs typeface="+mn-cs"/>
              </a:rPr>
              <a:t> нь байгууллагын өөрчлөлтийг хэрэгжүүлэх, стратегийг амжилттай нутагшуулах, байгууллагыг бүхэлд нь цогцоор нь шинжлэхэд ашигладаг чухал хэрэгсэл юм. Энэхүү загвар нь байгууллагыг хоорондоо нягт уялдаатай долоо бүрэлдэхүүн хэсгээс бүрддэг систем гэж үздэг.</a:t>
            </a:r>
          </a:p>
          <a:p>
            <a:r>
              <a:rPr lang="en-US" dirty="0">
                <a:effectLst/>
              </a:rPr>
              <a:t>1. McKinsey 7-S </a:t>
            </a:r>
            <a:r>
              <a:rPr lang="mn-MN" dirty="0">
                <a:effectLst/>
              </a:rPr>
              <a:t>загварын бүрэлдэхүүн хэсгүүд нь  "Хатуу" (</a:t>
            </a:r>
            <a:r>
              <a:rPr lang="en-US" dirty="0">
                <a:effectLst/>
              </a:rPr>
              <a:t>Hard) </a:t>
            </a:r>
            <a:r>
              <a:rPr lang="mn-MN" dirty="0">
                <a:effectLst/>
              </a:rPr>
              <a:t>болон "Зөөлөн" (</a:t>
            </a:r>
            <a:r>
              <a:rPr lang="en-US" dirty="0">
                <a:effectLst/>
              </a:rPr>
              <a:t>Soft) </a:t>
            </a:r>
            <a:r>
              <a:rPr lang="mn-MN" dirty="0">
                <a:effectLst/>
              </a:rPr>
              <a:t>гэж хоёр ангилдаг:</a:t>
            </a:r>
          </a:p>
          <a:p>
            <a:r>
              <a:rPr lang="en-US" dirty="0">
                <a:effectLst/>
              </a:rPr>
              <a:t>7-S </a:t>
            </a:r>
            <a:r>
              <a:rPr lang="mn-MN" dirty="0">
                <a:effectLst/>
              </a:rPr>
              <a:t>загварын хамгийн чухал зарчим бол </a:t>
            </a:r>
            <a:r>
              <a:rPr lang="mn-MN" b="1" dirty="0">
                <a:effectLst/>
              </a:rPr>
              <a:t>бүх элементүүд хоорондоо харилцан хамааралтай</a:t>
            </a:r>
            <a:r>
              <a:rPr lang="mn-MN" dirty="0">
                <a:effectLst/>
              </a:rPr>
              <a:t> байдагт оршино. Хэрэв нэг элементэд өөрчлөлт орвол бусад бүх элементүүд түүнийг дагаж өөрчлөгдөх эсвэл уялдаатай байх ёстой.</a:t>
            </a:r>
          </a:p>
          <a:p>
            <a:r>
              <a:rPr lang="mn-MN" dirty="0">
                <a:effectLst/>
              </a:rPr>
              <a:t>Уялдуулах гол алхмууд:</a:t>
            </a:r>
          </a:p>
          <a:p>
            <a:r>
              <a:rPr lang="mn-MN" sz="1200" b="1" i="0" kern="1200" dirty="0">
                <a:solidFill>
                  <a:schemeClr val="tx1"/>
                </a:solidFill>
                <a:effectLst/>
                <a:latin typeface="+mn-lt"/>
                <a:ea typeface="+mn-ea"/>
                <a:cs typeface="+mn-cs"/>
              </a:rPr>
              <a:t>Хуваалцсан үнэт зүйлсээс эхлэх:</a:t>
            </a:r>
            <a:r>
              <a:rPr lang="mn-MN" sz="1200" b="0" i="0" kern="1200" dirty="0">
                <a:solidFill>
                  <a:schemeClr val="tx1"/>
                </a:solidFill>
                <a:effectLst/>
                <a:latin typeface="+mn-lt"/>
                <a:ea typeface="+mn-ea"/>
                <a:cs typeface="+mn-cs"/>
              </a:rPr>
              <a:t> Уялдуулах үйл явцыг байгууллагын үндсэн үнэт зүйлсээс эхлэх нь хамгийн үр дүнтэй байдаг. Шинэ стратеги болон бүтэц нь эдгээр үнэт зүйлстэй зөрчилдөхгүй байх ёстой.</a:t>
            </a:r>
          </a:p>
          <a:p>
            <a:r>
              <a:rPr lang="mn-MN" sz="1200" b="1" i="0" kern="1200" dirty="0">
                <a:solidFill>
                  <a:schemeClr val="tx1"/>
                </a:solidFill>
                <a:effectLst/>
                <a:latin typeface="+mn-lt"/>
                <a:ea typeface="+mn-ea"/>
                <a:cs typeface="+mn-cs"/>
              </a:rPr>
              <a:t>Уялдааг шинжлэх (</a:t>
            </a:r>
            <a:r>
              <a:rPr lang="en-US" sz="1200" b="1" i="0" kern="1200" dirty="0">
                <a:solidFill>
                  <a:schemeClr val="tx1"/>
                </a:solidFill>
                <a:effectLst/>
                <a:latin typeface="+mn-lt"/>
                <a:ea typeface="+mn-ea"/>
                <a:cs typeface="+mn-cs"/>
              </a:rPr>
              <a:t>Gap Analysis):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Одоогийн байдал болон хүсэж буй ирээдүйн байдлын хооронд элементийн зөрүү байгаа эсэхийг шалгана. Жишээ нь, хэрэв стратеги нь "хамгийн хямд үнээр олон тооны борлуулалт хийх" болж өөрчлөгдсөн ч ажилчид "өндөр чанартай хувийн үйлчилгээ үзүүлэх" гэсэн хуучин үнэт зүйлээ баримталсаар байвал стратеги амжилтгүй болно.</a:t>
            </a:r>
          </a:p>
          <a:p>
            <a:r>
              <a:rPr lang="mn-MN" sz="1200" b="1" i="0" kern="1200" dirty="0">
                <a:solidFill>
                  <a:schemeClr val="tx1"/>
                </a:solidFill>
                <a:effectLst/>
                <a:latin typeface="+mn-lt"/>
                <a:ea typeface="+mn-ea"/>
                <a:cs typeface="+mn-cs"/>
              </a:rPr>
              <a:t>"Хатуу" болон "Зөөлөн" элементийн тэнцвэрийг хангах:</a:t>
            </a:r>
            <a:r>
              <a:rPr lang="mn-MN" sz="1200" b="0" i="0" kern="1200" dirty="0">
                <a:solidFill>
                  <a:schemeClr val="tx1"/>
                </a:solidFill>
                <a:effectLst/>
                <a:latin typeface="+mn-lt"/>
                <a:ea typeface="+mn-ea"/>
                <a:cs typeface="+mn-cs"/>
              </a:rPr>
              <a:t> Стратегийг хэрэгжүүлэхдээ зөвхөн бүтэц, системийг өөрчлөх нь хангалтгүй. Ажилчдын ур чадвар (</a:t>
            </a:r>
            <a:r>
              <a:rPr lang="en-US" sz="1200" b="0" i="0" kern="1200" dirty="0">
                <a:solidFill>
                  <a:schemeClr val="tx1"/>
                </a:solidFill>
                <a:effectLst/>
                <a:latin typeface="+mn-lt"/>
                <a:ea typeface="+mn-ea"/>
                <a:cs typeface="+mn-cs"/>
              </a:rPr>
              <a:t>Skills) </a:t>
            </a:r>
            <a:r>
              <a:rPr lang="mn-MN" sz="1200" b="0" i="0" kern="1200" dirty="0">
                <a:solidFill>
                  <a:schemeClr val="tx1"/>
                </a:solidFill>
                <a:effectLst/>
                <a:latin typeface="+mn-lt"/>
                <a:ea typeface="+mn-ea"/>
                <a:cs typeface="+mn-cs"/>
              </a:rPr>
              <a:t>болон хандлагыг (</a:t>
            </a:r>
            <a:r>
              <a:rPr lang="en-US" sz="1200" b="0" i="0" kern="1200" dirty="0">
                <a:solidFill>
                  <a:schemeClr val="tx1"/>
                </a:solidFill>
                <a:effectLst/>
                <a:latin typeface="+mn-lt"/>
                <a:ea typeface="+mn-ea"/>
                <a:cs typeface="+mn-cs"/>
              </a:rPr>
              <a:t>Style) </a:t>
            </a:r>
            <a:r>
              <a:rPr lang="mn-MN" sz="1200" b="0" i="0" kern="1200" dirty="0">
                <a:solidFill>
                  <a:schemeClr val="tx1"/>
                </a:solidFill>
                <a:effectLst/>
                <a:latin typeface="+mn-lt"/>
                <a:ea typeface="+mn-ea"/>
                <a:cs typeface="+mn-cs"/>
              </a:rPr>
              <a:t>шинэ стратегид нийцүүлэн хөгжүүлэх шаардлагатай.</a:t>
            </a:r>
          </a:p>
          <a:p>
            <a:r>
              <a:rPr lang="mn-MN" sz="1200" b="1" i="0" kern="1200" dirty="0">
                <a:solidFill>
                  <a:schemeClr val="tx1"/>
                </a:solidFill>
                <a:effectLst/>
                <a:latin typeface="+mn-lt"/>
                <a:ea typeface="+mn-ea"/>
                <a:cs typeface="+mn-cs"/>
              </a:rPr>
              <a:t>Харилцан холболтын шугамууд:</a:t>
            </a:r>
            <a:r>
              <a:rPr lang="mn-MN" sz="1200" b="0" i="0" kern="1200" dirty="0">
                <a:solidFill>
                  <a:schemeClr val="tx1"/>
                </a:solidFill>
                <a:effectLst/>
                <a:latin typeface="+mn-lt"/>
                <a:ea typeface="+mn-ea"/>
                <a:cs typeface="+mn-cs"/>
              </a:rPr>
              <a:t> 7-</a:t>
            </a:r>
            <a:r>
              <a:rPr lang="en-US" sz="1200" b="0" i="0" kern="1200" dirty="0">
                <a:solidFill>
                  <a:schemeClr val="tx1"/>
                </a:solidFill>
                <a:effectLst/>
                <a:latin typeface="+mn-lt"/>
                <a:ea typeface="+mn-ea"/>
                <a:cs typeface="+mn-cs"/>
              </a:rPr>
              <a:t>S </a:t>
            </a:r>
            <a:r>
              <a:rPr lang="mn-MN" sz="1200" b="0" i="0" kern="1200" dirty="0">
                <a:solidFill>
                  <a:schemeClr val="tx1"/>
                </a:solidFill>
                <a:effectLst/>
                <a:latin typeface="+mn-lt"/>
                <a:ea typeface="+mn-ea"/>
                <a:cs typeface="+mn-cs"/>
              </a:rPr>
              <a:t>загварын гол онцлог нь элементүүдийг холбосон шугамууд юм. Элемент бүр бусадтайгаа хэрхэн холбогдож байгааг, тэдгээрийн хооронд үл ойлголцол эсвэл зөрчилдөөн байгаа эсэхийг байнга хянах ёстой</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25</a:t>
            </a:fld>
            <a:endParaRPr lang="en-US"/>
          </a:p>
        </p:txBody>
      </p:sp>
    </p:spTree>
    <p:extLst>
      <p:ext uri="{BB962C8B-B14F-4D97-AF65-F5344CB8AC3E}">
        <p14:creationId xmlns:p14="http://schemas.microsoft.com/office/powerpoint/2010/main" val="41801691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"Зөөлөн" элементүүд (</a:t>
            </a:r>
            <a:r>
              <a:rPr lang="en-US" sz="1200" b="1" i="0" kern="1200" dirty="0">
                <a:solidFill>
                  <a:schemeClr val="tx1"/>
                </a:solidFill>
                <a:effectLst/>
                <a:latin typeface="+mn-lt"/>
                <a:ea typeface="+mn-ea"/>
                <a:cs typeface="+mn-cs"/>
              </a:rPr>
              <a:t>Soft 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Эдгээр нь байгууллагын соёлтой холбоотой, илүү далд хэлбэрт байдаг ч адилхан ач холбогдолтой хэсгүүд юм.</a:t>
            </a:r>
            <a:r>
              <a:rPr lang="mn-MN" sz="1200" b="1" i="0" kern="1200" dirty="0">
                <a:solidFill>
                  <a:schemeClr val="tx1"/>
                </a:solidFill>
                <a:effectLst/>
                <a:latin typeface="+mn-lt"/>
                <a:ea typeface="+mn-ea"/>
                <a:cs typeface="+mn-cs"/>
              </a:rPr>
              <a:t>Хуваалцсан үнэт зүйлс (</a:t>
            </a:r>
            <a:r>
              <a:rPr lang="en-US" sz="1200" b="1" i="0" kern="1200" dirty="0">
                <a:solidFill>
                  <a:schemeClr val="tx1"/>
                </a:solidFill>
                <a:effectLst/>
                <a:latin typeface="+mn-lt"/>
                <a:ea typeface="+mn-ea"/>
                <a:cs typeface="+mn-cs"/>
              </a:rPr>
              <a:t>Shared Values):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Загварын төвд байрлах хамгийн чухал элемент. Энэ нь байгууллагын оршин тогтнох үндэс, ажилчдын баримталдаг гол итгэл үнэмшил, үнэт зүйлс юм.</a:t>
            </a:r>
          </a:p>
          <a:p>
            <a:r>
              <a:rPr lang="mn-MN" sz="1200" b="1" i="0" kern="1200" dirty="0">
                <a:solidFill>
                  <a:schemeClr val="tx1"/>
                </a:solidFill>
                <a:effectLst/>
                <a:latin typeface="+mn-lt"/>
                <a:ea typeface="+mn-ea"/>
                <a:cs typeface="+mn-cs"/>
              </a:rPr>
              <a:t>Удирдлагын арга барил (</a:t>
            </a:r>
            <a:r>
              <a:rPr lang="en-US" sz="1200" b="1" i="0" kern="1200" dirty="0">
                <a:solidFill>
                  <a:schemeClr val="tx1"/>
                </a:solidFill>
                <a:effectLst/>
                <a:latin typeface="+mn-lt"/>
                <a:ea typeface="+mn-ea"/>
                <a:cs typeface="+mn-cs"/>
              </a:rPr>
              <a:t>Style):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соёл болон удирдлагуудын баримталдаг менежментийн арга барил.</a:t>
            </a:r>
          </a:p>
          <a:p>
            <a:r>
              <a:rPr lang="mn-MN" sz="1200" b="1" i="0" kern="1200" dirty="0">
                <a:solidFill>
                  <a:schemeClr val="tx1"/>
                </a:solidFill>
                <a:effectLst/>
                <a:latin typeface="+mn-lt"/>
                <a:ea typeface="+mn-ea"/>
                <a:cs typeface="+mn-cs"/>
              </a:rPr>
              <a:t>Ажиллах хүчин (</a:t>
            </a:r>
            <a:r>
              <a:rPr lang="en-US" sz="1200" b="1" i="0" kern="1200" dirty="0">
                <a:solidFill>
                  <a:schemeClr val="tx1"/>
                </a:solidFill>
                <a:effectLst/>
                <a:latin typeface="+mn-lt"/>
                <a:ea typeface="+mn-ea"/>
                <a:cs typeface="+mn-cs"/>
              </a:rPr>
              <a:t>Staff):</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Байгууллагад шаардлагатай ажилчдын тоо, төрөл, тэдгээрийг сонгон шалгаруулах, урамшуулах арга зам.</a:t>
            </a:r>
          </a:p>
          <a:p>
            <a:r>
              <a:rPr lang="mn-MN" sz="1200" b="1" i="0" kern="1200" dirty="0">
                <a:solidFill>
                  <a:schemeClr val="tx1"/>
                </a:solidFill>
                <a:effectLst/>
                <a:latin typeface="+mn-lt"/>
                <a:ea typeface="+mn-ea"/>
                <a:cs typeface="+mn-cs"/>
              </a:rPr>
              <a:t>Ур чадвар (</a:t>
            </a:r>
            <a:r>
              <a:rPr lang="en-US" sz="1200" b="1" i="0" kern="1200" dirty="0">
                <a:solidFill>
                  <a:schemeClr val="tx1"/>
                </a:solidFill>
                <a:effectLst/>
                <a:latin typeface="+mn-lt"/>
                <a:ea typeface="+mn-ea"/>
                <a:cs typeface="+mn-cs"/>
              </a:rPr>
              <a:t>Skills):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ажилчдын эзэмшсэн гол чадамж, мэдлэг, туршлага</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26</a:t>
            </a:fld>
            <a:endParaRPr lang="en-US"/>
          </a:p>
        </p:txBody>
      </p:sp>
    </p:spTree>
    <p:extLst>
      <p:ext uri="{BB962C8B-B14F-4D97-AF65-F5344CB8AC3E}">
        <p14:creationId xmlns:p14="http://schemas.microsoft.com/office/powerpoint/2010/main" val="20586228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"Хатуу" элементүүд (</a:t>
            </a:r>
            <a:r>
              <a:rPr lang="en-US" sz="1200" b="1" i="0" kern="1200" dirty="0">
                <a:solidFill>
                  <a:schemeClr val="tx1"/>
                </a:solidFill>
                <a:effectLst/>
                <a:latin typeface="+mn-lt"/>
                <a:ea typeface="+mn-ea"/>
                <a:cs typeface="+mn-cs"/>
              </a:rPr>
              <a:t>Hard 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Эдгээр нь илүү тодорхой, удирдлагаас шууд тодорхойлох боломжтой хэсгүүд юм.</a:t>
            </a:r>
          </a:p>
          <a:p>
            <a:pPr lvl="1"/>
            <a:r>
              <a:rPr lang="mn-MN" sz="1200" b="1" i="0" kern="1200" dirty="0">
                <a:solidFill>
                  <a:schemeClr val="tx1"/>
                </a:solidFill>
                <a:effectLst/>
                <a:latin typeface="+mn-lt"/>
                <a:ea typeface="+mn-ea"/>
                <a:cs typeface="+mn-cs"/>
              </a:rPr>
              <a:t>Стратеги (</a:t>
            </a:r>
            <a:r>
              <a:rPr lang="en-US" sz="1200" b="1" i="0" kern="1200" dirty="0">
                <a:solidFill>
                  <a:schemeClr val="tx1"/>
                </a:solidFill>
                <a:effectLst/>
                <a:latin typeface="+mn-lt"/>
                <a:ea typeface="+mn-ea"/>
                <a:cs typeface="+mn-cs"/>
              </a:rPr>
              <a:t>Strategy):</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зорилгодоо хүрэх, өрсөлдөөнд давуу тал олж авахын тулд тодорхойлсон дунд болон урт хугацааны төлөвлөгөө.</a:t>
            </a:r>
          </a:p>
          <a:p>
            <a:pPr lvl="1"/>
            <a:r>
              <a:rPr lang="mn-MN" sz="1200" b="1" i="0" kern="1200" dirty="0">
                <a:solidFill>
                  <a:schemeClr val="tx1"/>
                </a:solidFill>
                <a:effectLst/>
                <a:latin typeface="+mn-lt"/>
                <a:ea typeface="+mn-ea"/>
                <a:cs typeface="+mn-cs"/>
              </a:rPr>
              <a:t>Бүтэц (</a:t>
            </a:r>
            <a:r>
              <a:rPr lang="en-US" sz="1200" b="1" i="0" kern="1200" dirty="0">
                <a:solidFill>
                  <a:schemeClr val="tx1"/>
                </a:solidFill>
                <a:effectLst/>
                <a:latin typeface="+mn-lt"/>
                <a:ea typeface="+mn-ea"/>
                <a:cs typeface="+mn-cs"/>
              </a:rPr>
              <a:t>Structure):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нэгжүүдийн хоорондын харилцаа, шатлан захирах ёс, хяналтын тогтолцоо болон тайлагнах шугамууд.</a:t>
            </a:r>
          </a:p>
          <a:p>
            <a:pPr lvl="1"/>
            <a:r>
              <a:rPr lang="mn-MN" sz="1200" b="1" i="0" kern="1200" dirty="0">
                <a:solidFill>
                  <a:schemeClr val="tx1"/>
                </a:solidFill>
                <a:effectLst/>
                <a:latin typeface="+mn-lt"/>
                <a:ea typeface="+mn-ea"/>
                <a:cs typeface="+mn-cs"/>
              </a:rPr>
              <a:t>Системүүд (</a:t>
            </a:r>
            <a:r>
              <a:rPr lang="en-US" sz="1200" b="1" i="0" kern="1200" dirty="0">
                <a:solidFill>
                  <a:schemeClr val="tx1"/>
                </a:solidFill>
                <a:effectLst/>
                <a:latin typeface="+mn-lt"/>
                <a:ea typeface="+mn-ea"/>
                <a:cs typeface="+mn-cs"/>
              </a:rPr>
              <a:t>Systems):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өдөр тутмын үйл ажиллагааг зохицуулдаг үйл явц, журам болон мэдээллийн технологийн системүүд</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27</a:t>
            </a:fld>
            <a:endParaRPr lang="en-US"/>
          </a:p>
        </p:txBody>
      </p:sp>
    </p:spTree>
    <p:extLst>
      <p:ext uri="{BB962C8B-B14F-4D97-AF65-F5344CB8AC3E}">
        <p14:creationId xmlns:p14="http://schemas.microsoft.com/office/powerpoint/2010/main" val="22752779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A6E3C-C263-9C85-1FDB-DA5E4F787F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E67F4A-59FB-BD11-ECB5-9695ADE95F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6BC289-447F-AD6F-5A8B-DC499F5965EF}"/>
              </a:ext>
            </a:extLst>
          </p:cNvPr>
          <p:cNvSpPr>
            <a:spLocks noGrp="1"/>
          </p:cNvSpPr>
          <p:nvPr>
            <p:ph type="body" idx="1"/>
          </p:nvPr>
        </p:nvSpPr>
        <p:spPr/>
        <p:txBody>
          <a:bodyPr/>
          <a:lstStyle/>
          <a:p>
            <a:r>
              <a:rPr lang="en-US" dirty="0">
                <a:effectLst/>
              </a:rPr>
              <a:t>7-S </a:t>
            </a:r>
            <a:r>
              <a:rPr lang="mn-MN" dirty="0">
                <a:effectLst/>
              </a:rPr>
              <a:t>загварын хамгийн чухал зарчим бол </a:t>
            </a:r>
            <a:r>
              <a:rPr lang="mn-MN" b="1" dirty="0">
                <a:effectLst/>
              </a:rPr>
              <a:t>бүх элементүүд хоорондоо харилцан хамааралтай</a:t>
            </a:r>
            <a:r>
              <a:rPr lang="mn-MN" dirty="0">
                <a:effectLst/>
              </a:rPr>
              <a:t> байдагт оршино. Хэрэв нэг элементэд өөрчлөлт орвол бусад бүх элементүүд түүнийг дагаж өөрчлөгдөх эсвэл уялдаатай байх ёстой.</a:t>
            </a:r>
          </a:p>
          <a:p>
            <a:r>
              <a:rPr lang="mn-MN" dirty="0">
                <a:effectLst/>
              </a:rPr>
              <a:t>Уялдуулах гол алхмууд:</a:t>
            </a:r>
          </a:p>
          <a:p>
            <a:r>
              <a:rPr lang="mn-MN" sz="1200" b="1" i="0" kern="1200" dirty="0">
                <a:solidFill>
                  <a:schemeClr val="tx1"/>
                </a:solidFill>
                <a:effectLst/>
                <a:latin typeface="+mn-lt"/>
                <a:ea typeface="+mn-ea"/>
                <a:cs typeface="+mn-cs"/>
              </a:rPr>
              <a:t>Хуваалцсан үнэт зүйлсээс эхлэх:</a:t>
            </a:r>
            <a:r>
              <a:rPr lang="mn-MN" sz="1200" b="0" i="0" kern="1200" dirty="0">
                <a:solidFill>
                  <a:schemeClr val="tx1"/>
                </a:solidFill>
                <a:effectLst/>
                <a:latin typeface="+mn-lt"/>
                <a:ea typeface="+mn-ea"/>
                <a:cs typeface="+mn-cs"/>
              </a:rPr>
              <a:t> Уялдуулах үйл явцыг байгууллагын үндсэн үнэт зүйлсээс эхлэх нь хамгийн үр дүнтэй байдаг. Шинэ стратеги болон бүтэц нь эдгээр үнэт зүйлстэй зөрчилдөхгүй байх ёстой.</a:t>
            </a:r>
          </a:p>
          <a:p>
            <a:r>
              <a:rPr lang="mn-MN" sz="1200" b="1" i="0" kern="1200" dirty="0">
                <a:solidFill>
                  <a:schemeClr val="tx1"/>
                </a:solidFill>
                <a:effectLst/>
                <a:latin typeface="+mn-lt"/>
                <a:ea typeface="+mn-ea"/>
                <a:cs typeface="+mn-cs"/>
              </a:rPr>
              <a:t>Уялдааг шинжлэх (</a:t>
            </a:r>
            <a:r>
              <a:rPr lang="en-US" sz="1200" b="1" i="0" kern="1200" dirty="0">
                <a:solidFill>
                  <a:schemeClr val="tx1"/>
                </a:solidFill>
                <a:effectLst/>
                <a:latin typeface="+mn-lt"/>
                <a:ea typeface="+mn-ea"/>
                <a:cs typeface="+mn-cs"/>
              </a:rPr>
              <a:t>Gap Analysis):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Одоогийн байдал болон хүсэж буй ирээдүйн байдлын хооронд элементийн зөрүү байгаа эсэхийг шалгана. Жишээ нь, хэрэв стратеги нь "хамгийн хямд үнээр олон тооны борлуулалт хийх" болж өөрчлөгдсөн ч ажилчид "өндөр чанартай хувийн үйлчилгээ үзүүлэх" гэсэн хуучин үнэт зүйлээ баримталсаар байвал стратеги амжилтгүй болно.</a:t>
            </a:r>
          </a:p>
          <a:p>
            <a:r>
              <a:rPr lang="mn-MN" sz="1200" b="1" i="0" kern="1200" dirty="0">
                <a:solidFill>
                  <a:schemeClr val="tx1"/>
                </a:solidFill>
                <a:effectLst/>
                <a:latin typeface="+mn-lt"/>
                <a:ea typeface="+mn-ea"/>
                <a:cs typeface="+mn-cs"/>
              </a:rPr>
              <a:t>"Хатуу" болон "Зөөлөн" элементийн тэнцвэрийг хангах:</a:t>
            </a:r>
            <a:r>
              <a:rPr lang="mn-MN" sz="1200" b="0" i="0" kern="1200" dirty="0">
                <a:solidFill>
                  <a:schemeClr val="tx1"/>
                </a:solidFill>
                <a:effectLst/>
                <a:latin typeface="+mn-lt"/>
                <a:ea typeface="+mn-ea"/>
                <a:cs typeface="+mn-cs"/>
              </a:rPr>
              <a:t> Стратегийг хэрэгжүүлэхдээ зөвхөн бүтэц, системийг өөрчлөх нь хангалтгүй. Ажилчдын ур чадвар (</a:t>
            </a:r>
            <a:r>
              <a:rPr lang="en-US" sz="1200" b="0" i="0" kern="1200" dirty="0">
                <a:solidFill>
                  <a:schemeClr val="tx1"/>
                </a:solidFill>
                <a:effectLst/>
                <a:latin typeface="+mn-lt"/>
                <a:ea typeface="+mn-ea"/>
                <a:cs typeface="+mn-cs"/>
              </a:rPr>
              <a:t>Skills) </a:t>
            </a:r>
            <a:r>
              <a:rPr lang="mn-MN" sz="1200" b="0" i="0" kern="1200" dirty="0">
                <a:solidFill>
                  <a:schemeClr val="tx1"/>
                </a:solidFill>
                <a:effectLst/>
                <a:latin typeface="+mn-lt"/>
                <a:ea typeface="+mn-ea"/>
                <a:cs typeface="+mn-cs"/>
              </a:rPr>
              <a:t>болон хандлагыг (</a:t>
            </a:r>
            <a:r>
              <a:rPr lang="en-US" sz="1200" b="0" i="0" kern="1200" dirty="0">
                <a:solidFill>
                  <a:schemeClr val="tx1"/>
                </a:solidFill>
                <a:effectLst/>
                <a:latin typeface="+mn-lt"/>
                <a:ea typeface="+mn-ea"/>
                <a:cs typeface="+mn-cs"/>
              </a:rPr>
              <a:t>Style) </a:t>
            </a:r>
            <a:r>
              <a:rPr lang="mn-MN" sz="1200" b="0" i="0" kern="1200" dirty="0">
                <a:solidFill>
                  <a:schemeClr val="tx1"/>
                </a:solidFill>
                <a:effectLst/>
                <a:latin typeface="+mn-lt"/>
                <a:ea typeface="+mn-ea"/>
                <a:cs typeface="+mn-cs"/>
              </a:rPr>
              <a:t>шинэ стратегид нийцүүлэн хөгжүүлэх шаардлагатай.</a:t>
            </a:r>
          </a:p>
          <a:p>
            <a:r>
              <a:rPr lang="mn-MN" sz="1200" b="1" i="0" kern="1200" dirty="0">
                <a:solidFill>
                  <a:schemeClr val="tx1"/>
                </a:solidFill>
                <a:effectLst/>
                <a:latin typeface="+mn-lt"/>
                <a:ea typeface="+mn-ea"/>
                <a:cs typeface="+mn-cs"/>
              </a:rPr>
              <a:t>Харилцан холболтын шугамууд:</a:t>
            </a:r>
            <a:r>
              <a:rPr lang="mn-MN" sz="1200" b="0" i="0" kern="1200" dirty="0">
                <a:solidFill>
                  <a:schemeClr val="tx1"/>
                </a:solidFill>
                <a:effectLst/>
                <a:latin typeface="+mn-lt"/>
                <a:ea typeface="+mn-ea"/>
                <a:cs typeface="+mn-cs"/>
              </a:rPr>
              <a:t> 7-</a:t>
            </a:r>
            <a:r>
              <a:rPr lang="en-US" sz="1200" b="0" i="0" kern="1200" dirty="0">
                <a:solidFill>
                  <a:schemeClr val="tx1"/>
                </a:solidFill>
                <a:effectLst/>
                <a:latin typeface="+mn-lt"/>
                <a:ea typeface="+mn-ea"/>
                <a:cs typeface="+mn-cs"/>
              </a:rPr>
              <a:t>S </a:t>
            </a:r>
            <a:r>
              <a:rPr lang="mn-MN" sz="1200" b="0" i="0" kern="1200" dirty="0">
                <a:solidFill>
                  <a:schemeClr val="tx1"/>
                </a:solidFill>
                <a:effectLst/>
                <a:latin typeface="+mn-lt"/>
                <a:ea typeface="+mn-ea"/>
                <a:cs typeface="+mn-cs"/>
              </a:rPr>
              <a:t>загварын гол онцлог нь элементүүдийг холбосон шугамууд юм. Элемент бүр бусадтайгаа хэрхэн холбогдож байгааг, тэдгээрийн хооронд үл ойлголцол эсвэл зөрчилдөөн байгаа эсэхийг байнга хянах ёстой</a:t>
            </a:r>
          </a:p>
          <a:p>
            <a:endParaRPr lang="en-US" dirty="0"/>
          </a:p>
        </p:txBody>
      </p:sp>
      <p:sp>
        <p:nvSpPr>
          <p:cNvPr id="4" name="Slide Number Placeholder 3">
            <a:extLst>
              <a:ext uri="{FF2B5EF4-FFF2-40B4-BE49-F238E27FC236}">
                <a16:creationId xmlns:a16="http://schemas.microsoft.com/office/drawing/2014/main" id="{63C43170-0143-2A1C-3AB5-14B47AF74B5F}"/>
              </a:ext>
            </a:extLst>
          </p:cNvPr>
          <p:cNvSpPr>
            <a:spLocks noGrp="1"/>
          </p:cNvSpPr>
          <p:nvPr>
            <p:ph type="sldNum" sz="quarter" idx="5"/>
          </p:nvPr>
        </p:nvSpPr>
        <p:spPr/>
        <p:txBody>
          <a:bodyPr/>
          <a:lstStyle/>
          <a:p>
            <a:fld id="{57F45778-65E1-4A1B-B40A-CB386A9BF102}" type="slidenum">
              <a:rPr lang="en-US" smtClean="0"/>
              <a:t>28</a:t>
            </a:fld>
            <a:endParaRPr lang="en-US"/>
          </a:p>
        </p:txBody>
      </p:sp>
    </p:spTree>
    <p:extLst>
      <p:ext uri="{BB962C8B-B14F-4D97-AF65-F5344CB8AC3E}">
        <p14:creationId xmlns:p14="http://schemas.microsoft.com/office/powerpoint/2010/main" val="37421654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200" b="1" i="0" u="none" strike="noStrike" cap="none" normalizeH="0" baseline="0" dirty="0" err="1">
                <a:ln>
                  <a:noFill/>
                </a:ln>
                <a:solidFill>
                  <a:srgbClr val="303030"/>
                </a:solidFill>
                <a:effectLst/>
                <a:latin typeface="+mn-lt"/>
              </a:rPr>
              <a:t>Хэрэглэгчийн</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өнцөг</a:t>
            </a:r>
            <a:r>
              <a:rPr kumimoji="0" lang="en-US" altLang="en-US" sz="1200" b="1" i="0" u="none" strike="noStrike" cap="none" normalizeH="0" baseline="0" dirty="0">
                <a:ln>
                  <a:noFill/>
                </a:ln>
                <a:solidFill>
                  <a:srgbClr val="303030"/>
                </a:solidFill>
                <a:effectLst/>
                <a:latin typeface="+mn-lt"/>
              </a:rPr>
              <a:t> (Customer):</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Хэрэглэгчид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биднийг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хэрхэн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харж</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байна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вэ</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гэдгийг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тодорхойлно</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Хэрэглэгчийн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сэтгэл</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ханамж</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зах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зээлд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эзлэх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хувь</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зэргийг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хэмждэг</a:t>
            </a:r>
            <a:r>
              <a:rPr kumimoji="0" lang="en-US" altLang="en-US" sz="1200" b="0" i="0" u="none" strike="noStrike" cap="none" normalizeH="0" baseline="0" dirty="0">
                <a:ln>
                  <a:noFill/>
                </a:ln>
                <a:solidFill>
                  <a:srgbClr val="303030"/>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mn-lt"/>
              </a:rPr>
              <a:t>Энэхүү</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аргачлалыг</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ашиглахдаа</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стратегийн</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зорилтуудыг</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дараах</a:t>
            </a:r>
            <a:r>
              <a:rPr kumimoji="0" lang="en-US" altLang="en-US" sz="1200" b="0" i="0" u="none" strike="noStrike" cap="none" normalizeH="0" baseline="0" dirty="0">
                <a:ln>
                  <a:noFill/>
                </a:ln>
                <a:solidFill>
                  <a:schemeClr val="tx1"/>
                </a:solidFill>
                <a:effectLst/>
                <a:latin typeface="+mn-lt"/>
              </a:rPr>
              <a:t> 4 </a:t>
            </a:r>
            <a:r>
              <a:rPr kumimoji="0" lang="en-US" altLang="en-US" sz="1200" b="0" i="0" u="none" strike="noStrike" cap="none" normalizeH="0" baseline="0" dirty="0" err="1">
                <a:ln>
                  <a:noFill/>
                </a:ln>
                <a:solidFill>
                  <a:schemeClr val="tx1"/>
                </a:solidFill>
                <a:effectLst/>
                <a:latin typeface="+mn-lt"/>
              </a:rPr>
              <a:t>салбарт</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хуваан</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авч</a:t>
            </a:r>
            <a:r>
              <a:rPr kumimoji="0" lang="en-US" altLang="en-US" sz="1200" b="0" i="0" u="none" strike="noStrike" cap="none" normalizeH="0" baseline="0" dirty="0">
                <a:ln>
                  <a:noFill/>
                </a:ln>
                <a:solidFill>
                  <a:schemeClr val="tx1"/>
                </a:solidFill>
                <a:effectLst/>
                <a:latin typeface="+mn-lt"/>
              </a:rPr>
              <a:t> </a:t>
            </a:r>
            <a:r>
              <a:rPr kumimoji="0" lang="en-US" altLang="en-US" sz="1200" b="0" i="0" u="none" strike="noStrike" cap="none" normalizeH="0" baseline="0" dirty="0" err="1">
                <a:ln>
                  <a:noFill/>
                </a:ln>
                <a:solidFill>
                  <a:schemeClr val="tx1"/>
                </a:solidFill>
                <a:effectLst/>
                <a:latin typeface="+mn-lt"/>
              </a:rPr>
              <a:t>үздэг</a:t>
            </a:r>
            <a:r>
              <a:rPr kumimoji="0" lang="en-US" altLang="en-US" sz="1200" b="0" i="0" u="none" strike="noStrike" cap="none" normalizeH="0" baseline="0" dirty="0">
                <a:ln>
                  <a:noFill/>
                </a:ln>
                <a:solidFill>
                  <a:schemeClr val="tx1"/>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200" b="1" i="0" u="none" strike="noStrike" cap="none" normalizeH="0" baseline="0" dirty="0" err="1">
                <a:ln>
                  <a:noFill/>
                </a:ln>
                <a:solidFill>
                  <a:srgbClr val="303030"/>
                </a:solidFill>
                <a:effectLst/>
                <a:latin typeface="+mn-lt"/>
              </a:rPr>
              <a:t>Санхүүгийн</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өнцөг</a:t>
            </a:r>
            <a:r>
              <a:rPr kumimoji="0" lang="en-US" altLang="en-US" sz="1200" b="1" i="0" u="none" strike="noStrike" cap="none" normalizeH="0" baseline="0" dirty="0">
                <a:ln>
                  <a:noFill/>
                </a:ln>
                <a:solidFill>
                  <a:srgbClr val="303030"/>
                </a:solidFill>
                <a:effectLst/>
                <a:latin typeface="+mn-lt"/>
              </a:rPr>
              <a:t> (Financial):</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Хувьцаа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эзэмшигчдийн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өмнө</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хэрхэн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харагдах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вэ</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гэсэн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асуултад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хариулна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Үүнд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ашигт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ажиллагаа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орлогын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өсөлт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зэрэг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үзүүлэлтүүд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багтдаг</a:t>
            </a:r>
            <a:r>
              <a:rPr kumimoji="0" lang="en-US" altLang="en-US" sz="1200" b="0" i="0" u="none" strike="noStrike" cap="none" normalizeH="0" baseline="0" dirty="0">
                <a:ln>
                  <a:noFill/>
                </a:ln>
                <a:solidFill>
                  <a:srgbClr val="303030"/>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200" b="1" i="0" u="none" strike="noStrike" cap="none" normalizeH="0" baseline="0" dirty="0" err="1">
                <a:ln>
                  <a:noFill/>
                </a:ln>
                <a:solidFill>
                  <a:srgbClr val="303030"/>
                </a:solidFill>
                <a:effectLst/>
                <a:latin typeface="+mn-lt"/>
              </a:rPr>
              <a:t>Дотоод</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процессын</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өнцөг</a:t>
            </a:r>
            <a:r>
              <a:rPr kumimoji="0" lang="en-US" altLang="en-US" sz="1200" b="1" i="0" u="none" strike="noStrike" cap="none" normalizeH="0" baseline="0" dirty="0">
                <a:ln>
                  <a:noFill/>
                </a:ln>
                <a:solidFill>
                  <a:srgbClr val="303030"/>
                </a:solidFill>
                <a:effectLst/>
                <a:latin typeface="+mn-lt"/>
              </a:rPr>
              <a:t> (Internal Business Process):</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Хэрэглэгч</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болон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хувьцаа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эзэмшигчдийг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хангахын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тулд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ямар</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процессуудад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илүү</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байх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ёстой</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вэ</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гэдэгт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төвлөрнө</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Процессын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үр</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ашиг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чанарын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хяналт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зэргийг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энд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авч</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үздэг</a:t>
            </a:r>
            <a:r>
              <a:rPr kumimoji="0" lang="en-US" altLang="en-US" sz="1200" b="0" i="0" u="none" strike="noStrike" cap="none" normalizeH="0" baseline="0" dirty="0">
                <a:ln>
                  <a:noFill/>
                </a:ln>
                <a:solidFill>
                  <a:srgbClr val="303030"/>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200" b="1" i="0" u="none" strike="noStrike" cap="none" normalizeH="0" baseline="0" dirty="0" err="1">
                <a:ln>
                  <a:noFill/>
                </a:ln>
                <a:solidFill>
                  <a:srgbClr val="303030"/>
                </a:solidFill>
                <a:effectLst/>
                <a:latin typeface="+mn-lt"/>
              </a:rPr>
              <a:t>Суралцах</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ба</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өсөлтийн</a:t>
            </a:r>
            <a:r>
              <a:rPr kumimoji="0" lang="en-US" altLang="en-US" sz="1200" b="1" i="0" u="none" strike="noStrike" cap="none" normalizeH="0" baseline="0" dirty="0">
                <a:ln>
                  <a:noFill/>
                </a:ln>
                <a:solidFill>
                  <a:srgbClr val="303030"/>
                </a:solidFill>
                <a:effectLst/>
                <a:latin typeface="+mn-lt"/>
              </a:rPr>
              <a:t> </a:t>
            </a:r>
            <a:r>
              <a:rPr kumimoji="0" lang="en-US" altLang="en-US" sz="1200" b="1" i="0" u="none" strike="noStrike" cap="none" normalizeH="0" baseline="0" dirty="0" err="1">
                <a:ln>
                  <a:noFill/>
                </a:ln>
                <a:solidFill>
                  <a:srgbClr val="303030"/>
                </a:solidFill>
                <a:effectLst/>
                <a:latin typeface="+mn-lt"/>
              </a:rPr>
              <a:t>өнцөг</a:t>
            </a:r>
            <a:r>
              <a:rPr kumimoji="0" lang="en-US" altLang="en-US" sz="1200" b="1" i="0" u="none" strike="noStrike" cap="none" normalizeH="0" baseline="0" dirty="0">
                <a:ln>
                  <a:noFill/>
                </a:ln>
                <a:solidFill>
                  <a:srgbClr val="303030"/>
                </a:solidFill>
                <a:effectLst/>
                <a:latin typeface="+mn-lt"/>
              </a:rPr>
              <a:t> (Learning and Growth):</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Алсын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хараандаа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хүрэхийн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тулд</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өөрчлөлт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сайжруулалт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хийх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чадвараа</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хэрхэн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хадгалах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вэ</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гэдгийг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шинжилнэ</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Ажилчдын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сургалт</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байгууллагын</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соёл</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инноваци</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хийх</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чадамжийг</a:t>
            </a:r>
            <a:r>
              <a:rPr kumimoji="0" lang="en-US" altLang="en-US" sz="1200" b="0" i="0" u="none" strike="noStrike" cap="none" normalizeH="0" baseline="0" dirty="0">
                <a:ln>
                  <a:noFill/>
                </a:ln>
                <a:solidFill>
                  <a:srgbClr val="303030"/>
                </a:solidFill>
                <a:effectLst/>
                <a:latin typeface="+mn-lt"/>
              </a:rPr>
              <a:t> </a:t>
            </a:r>
            <a:r>
              <a:rPr kumimoji="0" lang="en-US" altLang="en-US" sz="1200" b="0" i="0" u="none" strike="noStrike" cap="none" normalizeH="0" baseline="0" dirty="0" err="1">
                <a:ln>
                  <a:noFill/>
                </a:ln>
                <a:solidFill>
                  <a:srgbClr val="303030"/>
                </a:solidFill>
                <a:effectLst/>
                <a:latin typeface="+mn-lt"/>
              </a:rPr>
              <a:t>хэмждэг</a:t>
            </a:r>
            <a:endParaRPr kumimoji="0" lang="en-US" altLang="en-US" sz="1200" b="0" i="0" u="none" strike="noStrike" cap="none" normalizeH="0" baseline="0" dirty="0">
              <a:ln>
                <a:noFill/>
              </a:ln>
              <a:solidFill>
                <a:srgbClr val="303030"/>
              </a:solidFill>
              <a:effectLst/>
              <a:latin typeface="+mn-lt"/>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29</a:t>
            </a:fld>
            <a:endParaRPr lang="en-US"/>
          </a:p>
        </p:txBody>
      </p:sp>
    </p:spTree>
    <p:extLst>
      <p:ext uri="{BB962C8B-B14F-4D97-AF65-F5344CB8AC3E}">
        <p14:creationId xmlns:p14="http://schemas.microsoft.com/office/powerpoint/2010/main" val="30984287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Ашиглах үндсэн алхмууд:</a:t>
            </a:r>
            <a:endParaRPr lang="mn-MN" dirty="0">
              <a:effectLst/>
            </a:endParaRPr>
          </a:p>
          <a:p>
            <a:r>
              <a:rPr lang="mn-MN" sz="1200" b="1" i="0" kern="1200" dirty="0">
                <a:solidFill>
                  <a:schemeClr val="tx1"/>
                </a:solidFill>
                <a:effectLst/>
                <a:latin typeface="+mn-lt"/>
                <a:ea typeface="+mn-ea"/>
                <a:cs typeface="+mn-cs"/>
              </a:rPr>
              <a:t>Зорилт (</a:t>
            </a:r>
            <a:r>
              <a:rPr lang="en-US" sz="1200" b="1" i="0" kern="1200" dirty="0">
                <a:solidFill>
                  <a:schemeClr val="tx1"/>
                </a:solidFill>
                <a:effectLst/>
                <a:latin typeface="+mn-lt"/>
                <a:ea typeface="+mn-ea"/>
                <a:cs typeface="+mn-cs"/>
              </a:rPr>
              <a:t>Objectives) </a:t>
            </a:r>
            <a:r>
              <a:rPr lang="mn-MN" sz="1200" b="1" i="0" kern="1200" dirty="0">
                <a:solidFill>
                  <a:schemeClr val="tx1"/>
                </a:solidFill>
                <a:effectLst/>
                <a:latin typeface="+mn-lt"/>
                <a:ea typeface="+mn-ea"/>
                <a:cs typeface="+mn-cs"/>
              </a:rPr>
              <a:t>тодорхойлох:</a:t>
            </a:r>
            <a:r>
              <a:rPr lang="mn-MN" sz="1200" b="0" i="0" kern="1200" dirty="0">
                <a:solidFill>
                  <a:schemeClr val="tx1"/>
                </a:solidFill>
                <a:effectLst/>
                <a:latin typeface="+mn-lt"/>
                <a:ea typeface="+mn-ea"/>
                <a:cs typeface="+mn-cs"/>
              </a:rPr>
              <a:t> Дээрх 4 салбар бүрт стратегийн тодорхой зорилтуудыг тавина.</a:t>
            </a:r>
          </a:p>
          <a:p>
            <a:r>
              <a:rPr lang="mn-MN" sz="1200" b="1" i="0" kern="1200" dirty="0">
                <a:solidFill>
                  <a:schemeClr val="tx1"/>
                </a:solidFill>
                <a:effectLst/>
                <a:latin typeface="+mn-lt"/>
                <a:ea typeface="+mn-ea"/>
                <a:cs typeface="+mn-cs"/>
              </a:rPr>
              <a:t>Хэмжүүр (</a:t>
            </a:r>
            <a:r>
              <a:rPr lang="en-US" sz="1200" b="1" i="0" kern="1200" dirty="0">
                <a:solidFill>
                  <a:schemeClr val="tx1"/>
                </a:solidFill>
                <a:effectLst/>
                <a:latin typeface="+mn-lt"/>
                <a:ea typeface="+mn-ea"/>
                <a:cs typeface="+mn-cs"/>
              </a:rPr>
              <a:t>KPI) </a:t>
            </a:r>
            <a:r>
              <a:rPr lang="mn-MN" sz="1200" b="1" i="0" kern="1200" dirty="0">
                <a:solidFill>
                  <a:schemeClr val="tx1"/>
                </a:solidFill>
                <a:effectLst/>
                <a:latin typeface="+mn-lt"/>
                <a:ea typeface="+mn-ea"/>
                <a:cs typeface="+mn-cs"/>
              </a:rPr>
              <a:t>тогтоох:</a:t>
            </a:r>
            <a:r>
              <a:rPr lang="mn-MN" sz="1200" b="0" i="0" kern="1200" dirty="0">
                <a:solidFill>
                  <a:schemeClr val="tx1"/>
                </a:solidFill>
                <a:effectLst/>
                <a:latin typeface="+mn-lt"/>
                <a:ea typeface="+mn-ea"/>
                <a:cs typeface="+mn-cs"/>
              </a:rPr>
              <a:t> Зорилт бүрт хүрэх явцыг хэмжих бодит үзүүлэлтүүдийг онооно.</a:t>
            </a:r>
          </a:p>
          <a:p>
            <a:r>
              <a:rPr lang="mn-MN" sz="1200" b="1" i="0" kern="1200" dirty="0">
                <a:solidFill>
                  <a:schemeClr val="tx1"/>
                </a:solidFill>
                <a:effectLst/>
                <a:latin typeface="+mn-lt"/>
                <a:ea typeface="+mn-ea"/>
                <a:cs typeface="+mn-cs"/>
              </a:rPr>
              <a:t>Зорилтот түвшин (</a:t>
            </a:r>
            <a:r>
              <a:rPr lang="en-US" sz="1200" b="1" i="0" kern="1200" dirty="0">
                <a:solidFill>
                  <a:schemeClr val="tx1"/>
                </a:solidFill>
                <a:effectLst/>
                <a:latin typeface="+mn-lt"/>
                <a:ea typeface="+mn-ea"/>
                <a:cs typeface="+mn-cs"/>
              </a:rPr>
              <a:t>Targets) </a:t>
            </a:r>
            <a:r>
              <a:rPr lang="mn-MN" sz="1200" b="1" i="0" kern="1200" dirty="0">
                <a:solidFill>
                  <a:schemeClr val="tx1"/>
                </a:solidFill>
                <a:effectLst/>
                <a:latin typeface="+mn-lt"/>
                <a:ea typeface="+mn-ea"/>
                <a:cs typeface="+mn-cs"/>
              </a:rPr>
              <a:t>ба Санаачилга (</a:t>
            </a:r>
            <a:r>
              <a:rPr lang="en-US" sz="1200" b="1" i="0" kern="1200" dirty="0">
                <a:solidFill>
                  <a:schemeClr val="tx1"/>
                </a:solidFill>
                <a:effectLst/>
                <a:latin typeface="+mn-lt"/>
                <a:ea typeface="+mn-ea"/>
                <a:cs typeface="+mn-cs"/>
              </a:rPr>
              <a:t>Initiatives):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Хүрэх ёстой тоон утгыг зааж, түүнд хүрэхийн тулд ямар төсөл, ажил хийхээ төлөвлөнө.</a:t>
            </a:r>
          </a:p>
          <a:p>
            <a:r>
              <a:rPr lang="mn-MN" sz="1200" b="1" i="0" kern="1200" dirty="0">
                <a:solidFill>
                  <a:schemeClr val="tx1"/>
                </a:solidFill>
                <a:effectLst/>
                <a:latin typeface="+mn-lt"/>
                <a:ea typeface="+mn-ea"/>
                <a:cs typeface="+mn-cs"/>
              </a:rPr>
              <a:t>Уялдаа холбоог хангах:</a:t>
            </a:r>
            <a:r>
              <a:rPr lang="mn-MN" sz="1200" b="0" i="0" kern="1200" dirty="0">
                <a:solidFill>
                  <a:schemeClr val="tx1"/>
                </a:solidFill>
                <a:effectLst/>
                <a:latin typeface="+mn-lt"/>
                <a:ea typeface="+mn-ea"/>
                <a:cs typeface="+mn-cs"/>
              </a:rPr>
              <a:t> Стратегийн зураглал (</a:t>
            </a:r>
            <a:r>
              <a:rPr lang="en-US" sz="1200" b="0" i="0" kern="1200" dirty="0">
                <a:solidFill>
                  <a:schemeClr val="tx1"/>
                </a:solidFill>
                <a:effectLst/>
                <a:latin typeface="+mn-lt"/>
                <a:ea typeface="+mn-ea"/>
                <a:cs typeface="+mn-cs"/>
              </a:rPr>
              <a:t>Strategy Map) </a:t>
            </a:r>
            <a:r>
              <a:rPr lang="mn-MN" sz="1200" b="0" i="0" kern="1200" dirty="0">
                <a:solidFill>
                  <a:schemeClr val="tx1"/>
                </a:solidFill>
                <a:effectLst/>
                <a:latin typeface="+mn-lt"/>
                <a:ea typeface="+mn-ea"/>
                <a:cs typeface="+mn-cs"/>
              </a:rPr>
              <a:t>ашиглан эдгээр зорилтууд хоорондоо хэрхэн нөлөөлж, үнэ цэнийг бүтээж буйг харуулдаг</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30</a:t>
            </a:fld>
            <a:endParaRPr lang="en-US"/>
          </a:p>
        </p:txBody>
      </p:sp>
    </p:spTree>
    <p:extLst>
      <p:ext uri="{BB962C8B-B14F-4D97-AF65-F5344CB8AC3E}">
        <p14:creationId xmlns:p14="http://schemas.microsoft.com/office/powerpoint/2010/main" val="25613079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31</a:t>
            </a:fld>
            <a:endParaRPr lang="en-US"/>
          </a:p>
        </p:txBody>
      </p:sp>
    </p:spTree>
    <p:extLst>
      <p:ext uri="{BB962C8B-B14F-4D97-AF65-F5344CB8AC3E}">
        <p14:creationId xmlns:p14="http://schemas.microsoft.com/office/powerpoint/2010/main" val="4163994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B70AAF50-B323-4F07-8853-C955B850C659}" type="datetime1">
              <a:rPr lang="en-US" smtClean="0"/>
              <a:t>4/19/2026</a:t>
            </a:fld>
            <a:endParaRPr lang="en-US"/>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838199" y="185738"/>
            <a:ext cx="10870246"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2762459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49A365A0-FE5C-4615-B14F-8FC0332F7FA4}" type="datetime1">
              <a:rPr lang="en-US" smtClean="0"/>
              <a:t>4/19/2026</a:t>
            </a:fld>
            <a:endParaRPr lang="en-US"/>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63804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A3489EC7-6E70-4620-889B-40746738342E}" type="datetime1">
              <a:rPr lang="en-US" smtClean="0"/>
              <a:t>4/19/2026</a:t>
            </a:fld>
            <a:endParaRPr lang="en-US"/>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525420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6F7E1B8C-DF5D-461E-BAAB-D1BF637AB626}" type="datetime1">
              <a:rPr lang="en-US" smtClean="0"/>
              <a:t>4/19/2026</a:t>
            </a:fld>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817612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38595B24-5DEB-4E76-BC31-396BCEEF755F}" type="datetime1">
              <a:rPr lang="en-US" smtClean="0"/>
              <a:t>4/19/2026</a:t>
            </a:fld>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666152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53A74F75-49C5-44E7-8CE2-B1D72D1C4FFE}" type="datetime1">
              <a:rPr lang="en-US" smtClean="0"/>
              <a:t>4/19/2026</a:t>
            </a:fld>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2812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8F30032-B430-42B6-8DD6-A5328FD3E394}" type="datetime1">
              <a:rPr lang="en-US" smtClean="0"/>
              <a:t>4/19/2026</a:t>
            </a:fld>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278934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5078DF45-9CAA-4534-A1A0-A8C4D23E407B}" type="datetime1">
              <a:rPr lang="en-US" smtClean="0"/>
              <a:t>4/19/2026</a:t>
            </a:fld>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01677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77640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fld id="{C307C8F4-849E-4CB3-889E-2AA418A85C92}" type="datetime1">
              <a:rPr lang="en-US" smtClean="0"/>
              <a:t>4/19/2026</a:t>
            </a:fld>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Business analysis and process management</a:t>
            </a:r>
            <a:endParaRPr lang="en-US"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10" name="Google Shape;10;p1"/>
          <p:cNvSpPr txBox="1">
            <a:spLocks noGrp="1"/>
          </p:cNvSpPr>
          <p:nvPr>
            <p:ph type="title"/>
          </p:nvPr>
        </p:nvSpPr>
        <p:spPr>
          <a:xfrm>
            <a:off x="838200" y="83142"/>
            <a:ext cx="10954173"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4257017221"/>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8" r:id="rId4"/>
    <p:sldLayoutId id="2147483669" r:id="rId5"/>
    <p:sldLayoutId id="2147483670" r:id="rId6"/>
    <p:sldLayoutId id="2147483671" r:id="rId7"/>
    <p:sldLayoutId id="2147483672" r:id="rId8"/>
    <p:sldLayoutId id="2147483673" r:id="rId9"/>
  </p:sldLayoutIdLst>
  <p:hf hdr="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2181226" y="3007094"/>
            <a:ext cx="8182205" cy="387798"/>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sz="2800" b="1" dirty="0">
                <a:solidFill>
                  <a:schemeClr val="bg1"/>
                </a:solidFill>
                <a:effectLst>
                  <a:outerShdw blurRad="38100" dist="38100" dir="2700000" algn="tl">
                    <a:srgbClr val="000000">
                      <a:alpha val="43137"/>
                    </a:srgbClr>
                  </a:outerShdw>
                </a:effectLst>
                <a:latin typeface="Arial"/>
                <a:ea typeface="Arial"/>
                <a:cs typeface="Arial"/>
                <a:sym typeface="Arial"/>
              </a:rPr>
              <a:t>Lecture 4: STRATEGIC ANALYSIS </a:t>
            </a:r>
            <a:r>
              <a:rPr lang="en-US" sz="2800" b="1" i="1" dirty="0">
                <a:solidFill>
                  <a:schemeClr val="bg1"/>
                </a:solidFill>
                <a:effectLst>
                  <a:outerShdw blurRad="38100" dist="38100" dir="2700000" algn="tl">
                    <a:srgbClr val="000000">
                      <a:alpha val="43137"/>
                    </a:srgbClr>
                  </a:outerShdw>
                </a:effectLst>
                <a:latin typeface="Arial"/>
                <a:ea typeface="Arial"/>
                <a:cs typeface="Arial"/>
                <a:sym typeface="Arial"/>
              </a:rPr>
              <a:t>part2</a:t>
            </a:r>
            <a:endParaRPr sz="2800" b="1" i="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fld id="{8518DA1A-89C0-448F-A506-0C495345BB88}" type="datetime1">
              <a:rPr lang="en-US" smtClean="0"/>
              <a:t>4/19/2026</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42874" y="944258"/>
            <a:ext cx="11565569" cy="5067691"/>
          </a:xfrm>
        </p:spPr>
        <p:txBody>
          <a:bodyPr>
            <a:normAutofit/>
          </a:bodyPr>
          <a:lstStyle/>
          <a:p>
            <a:pPr marL="342900" lvl="0"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Байгууллагын дотоод давуу болон сул талыг илрүүлэхийн тулд **</a:t>
            </a:r>
            <a:r>
              <a:rPr lang="en-US" altLang="en-US" sz="2000" dirty="0">
                <a:solidFill>
                  <a:srgbClr val="303030"/>
                </a:solidFill>
                <a:latin typeface="+mn-lt"/>
              </a:rPr>
              <a:t>MOST</a:t>
            </a:r>
            <a:r>
              <a:rPr lang="mn-MN" altLang="en-US" sz="2000" dirty="0">
                <a:solidFill>
                  <a:srgbClr val="303030"/>
                </a:solidFill>
                <a:latin typeface="+mn-lt"/>
              </a:rPr>
              <a:t> шинжилгээ ашиглах, стратегийн уялдаа холбоог үнэлэх </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Байгууллагын биет болон биет бус (ноу-хау, нэр хүнд) нөөцүүдийг шинжилж, өрсөлдөх чадварыг тодорхойлох.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a:solidFill>
                  <a:srgbClr val="303030"/>
                </a:solidFill>
                <a:latin typeface="+mn-lt"/>
              </a:rPr>
              <a:t>Boston Box</a:t>
            </a:r>
            <a:r>
              <a:rPr lang="mn-MN" altLang="en-US" sz="2000" dirty="0">
                <a:solidFill>
                  <a:srgbClr val="303030"/>
                </a:solidFill>
                <a:latin typeface="+mn-lt"/>
              </a:rPr>
              <a:t> </a:t>
            </a:r>
            <a:r>
              <a:rPr lang="en-US" altLang="en-US" sz="2000" dirty="0">
                <a:solidFill>
                  <a:srgbClr val="303030"/>
                </a:solidFill>
                <a:latin typeface="+mn-lt"/>
              </a:rPr>
              <a:t>(BCG </a:t>
            </a:r>
            <a:r>
              <a:rPr lang="mn-MN" altLang="en-US" sz="2000" dirty="0">
                <a:solidFill>
                  <a:srgbClr val="303030"/>
                </a:solidFill>
                <a:latin typeface="+mn-lt"/>
              </a:rPr>
              <a:t>матриц) ашиглах аргазүй эзэмших.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a:solidFill>
                  <a:srgbClr val="303030"/>
                </a:solidFill>
                <a:latin typeface="+mn-lt"/>
              </a:rPr>
              <a:t>McKinsey 7-S</a:t>
            </a:r>
            <a:r>
              <a:rPr lang="mn-MN" altLang="en-US" sz="2000" dirty="0">
                <a:solidFill>
                  <a:srgbClr val="303030"/>
                </a:solidFill>
                <a:latin typeface="+mn-lt"/>
              </a:rPr>
              <a:t> элементүүдийг хэрхэн уялдуулахыг ойлгох.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Тэнцвэржүүлсэн онооны карт (</a:t>
            </a:r>
            <a:r>
              <a:rPr lang="en-US" altLang="en-US" sz="2000" dirty="0">
                <a:solidFill>
                  <a:srgbClr val="303030"/>
                </a:solidFill>
                <a:latin typeface="+mn-lt"/>
              </a:rPr>
              <a:t>Balanced Scorecard)** </a:t>
            </a:r>
            <a:r>
              <a:rPr lang="mn-MN" altLang="en-US" sz="2000" dirty="0">
                <a:solidFill>
                  <a:srgbClr val="303030"/>
                </a:solidFill>
                <a:latin typeface="+mn-lt"/>
              </a:rPr>
              <a:t>ашиглах санхүү, хэрэглэгч, дотоод процесс болон суралцах-өсөлтийн дөрвөн чиглэлээр гүйцэтгэлийг тэнцвэртэй үнэлж сурах.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Амжилтын чухал хүчин зүйлс (**</a:t>
            </a:r>
            <a:r>
              <a:rPr lang="en-US" altLang="en-US" sz="2000" dirty="0">
                <a:solidFill>
                  <a:srgbClr val="303030"/>
                </a:solidFill>
                <a:latin typeface="+mn-lt"/>
              </a:rPr>
              <a:t>CSF**) </a:t>
            </a:r>
            <a:r>
              <a:rPr lang="mn-MN" altLang="en-US" sz="2000" dirty="0">
                <a:solidFill>
                  <a:srgbClr val="303030"/>
                </a:solidFill>
                <a:latin typeface="+mn-lt"/>
              </a:rPr>
              <a:t>болон Гүйцэтгэлийн түлхүүр үзүүлэлтүүдийг (**</a:t>
            </a:r>
            <a:r>
              <a:rPr lang="en-US" altLang="en-US" sz="2000" dirty="0">
                <a:solidFill>
                  <a:srgbClr val="303030"/>
                </a:solidFill>
                <a:latin typeface="+mn-lt"/>
              </a:rPr>
              <a:t>KPI**) **SMART** </a:t>
            </a:r>
            <a:r>
              <a:rPr lang="mn-MN" altLang="en-US" sz="2000" dirty="0">
                <a:solidFill>
                  <a:srgbClr val="303030"/>
                </a:solidFill>
                <a:latin typeface="+mn-lt"/>
              </a:rPr>
              <a:t>зарчмаар тодорхойлж, стратегийн хэрэгжилтэд хяналт тавих.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Аливаа өөрчлөлтийг **</a:t>
            </a:r>
            <a:r>
              <a:rPr lang="en-US" altLang="en-US" sz="2000" dirty="0">
                <a:solidFill>
                  <a:srgbClr val="303030"/>
                </a:solidFill>
                <a:latin typeface="+mn-lt"/>
              </a:rPr>
              <a:t>POPIT** </a:t>
            </a:r>
            <a:r>
              <a:rPr lang="mn-MN" altLang="en-US" sz="2000" dirty="0">
                <a:solidFill>
                  <a:srgbClr val="303030"/>
                </a:solidFill>
                <a:latin typeface="+mn-lt"/>
              </a:rPr>
              <a:t>загвараар дамжуулан "цогц" (</a:t>
            </a:r>
            <a:r>
              <a:rPr lang="en-US" altLang="en-US" sz="2000" dirty="0">
                <a:solidFill>
                  <a:srgbClr val="303030"/>
                </a:solidFill>
                <a:latin typeface="+mn-lt"/>
              </a:rPr>
              <a:t>holistic) </a:t>
            </a:r>
            <a:r>
              <a:rPr lang="mn-MN" altLang="en-US" sz="2000" dirty="0">
                <a:solidFill>
                  <a:srgbClr val="303030"/>
                </a:solidFill>
                <a:latin typeface="+mn-lt"/>
              </a:rPr>
              <a:t>байдлаар харж, зөрүүгийн шинжилгээ (</a:t>
            </a:r>
            <a:r>
              <a:rPr lang="en-US" altLang="en-US" sz="2000" dirty="0">
                <a:solidFill>
                  <a:srgbClr val="303030"/>
                </a:solidFill>
                <a:latin typeface="+mn-lt"/>
              </a:rPr>
              <a:t>Gap Analysis) </a:t>
            </a:r>
            <a:r>
              <a:rPr lang="mn-MN" altLang="en-US" sz="2000" dirty="0">
                <a:solidFill>
                  <a:srgbClr val="303030"/>
                </a:solidFill>
                <a:latin typeface="+mn-lt"/>
              </a:rPr>
              <a:t>хийх ур чадвар эзэмших.</a:t>
            </a:r>
          </a:p>
        </p:txBody>
      </p:sp>
      <p:sp>
        <p:nvSpPr>
          <p:cNvPr id="4" name="Date Placeholder 3"/>
          <p:cNvSpPr>
            <a:spLocks noGrp="1"/>
          </p:cNvSpPr>
          <p:nvPr>
            <p:ph type="dt" idx="10"/>
          </p:nvPr>
        </p:nvSpPr>
        <p:spPr/>
        <p:txBody>
          <a:bodyPr/>
          <a:lstStyle/>
          <a:p>
            <a:fld id="{DB0F098F-8A11-4B9F-9D5B-288A992D7819}" type="datetime1">
              <a:rPr lang="en-US" smtClean="0"/>
              <a:t>4/19/2026</a:t>
            </a:fld>
            <a:endParaRPr lang="en-US" dirty="0"/>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142875" y="185738"/>
            <a:ext cx="11565569" cy="414120"/>
          </a:xfrm>
        </p:spPr>
        <p:txBody>
          <a:bodyPr/>
          <a:lstStyle/>
          <a:p>
            <a:r>
              <a:rPr lang="mn-MN" dirty="0"/>
              <a:t>Сэдвийн зорилго</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90AAE476-01B1-3778-F551-EB233EB87953}"/>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90AAE476-01B1-3778-F551-EB233EB87953}"/>
                  </a:ext>
                </a:extLst>
              </p:cNvPr>
              <p:cNvPicPr/>
              <p:nvPr/>
            </p:nvPicPr>
            <p:blipFill>
              <a:blip r:embed="rId4"/>
              <a:stretch>
                <a:fillRect/>
              </a:stretch>
            </p:blipFill>
            <p:spPr>
              <a:xfrm>
                <a:off x="8049836" y="5458691"/>
                <a:ext cx="90720" cy="82800"/>
              </a:xfrm>
              <a:prstGeom prst="rect">
                <a:avLst/>
              </a:prstGeom>
            </p:spPr>
          </p:pic>
        </mc:Fallback>
      </mc:AlternateContent>
      <p:sp>
        <p:nvSpPr>
          <p:cNvPr id="9" name="Slide Number Placeholder 8">
            <a:extLst>
              <a:ext uri="{FF2B5EF4-FFF2-40B4-BE49-F238E27FC236}">
                <a16:creationId xmlns:a16="http://schemas.microsoft.com/office/drawing/2014/main" id="{761531BE-40D7-1EF1-AA66-AE0A52ADC42D}"/>
              </a:ext>
            </a:extLst>
          </p:cNvPr>
          <p:cNvSpPr>
            <a:spLocks noGrp="1"/>
          </p:cNvSpPr>
          <p:nvPr>
            <p:ph type="sldNum" idx="12"/>
          </p:nvPr>
        </p:nvSpPr>
        <p:spPr/>
        <p:txBody>
          <a:bodyPr/>
          <a:lstStyle/>
          <a:p>
            <a:fld id="{611322DE-3F9E-4261-BC4C-C8DBA52F4786}" type="slidenum">
              <a:rPr lang="en-US" smtClean="0"/>
              <a:t>2</a:t>
            </a:fld>
            <a:endParaRPr lang="en-US"/>
          </a:p>
        </p:txBody>
      </p:sp>
    </p:spTree>
    <p:extLst>
      <p:ext uri="{BB962C8B-B14F-4D97-AF65-F5344CB8AC3E}">
        <p14:creationId xmlns:p14="http://schemas.microsoft.com/office/powerpoint/2010/main" val="2986079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C82DB440-9B59-4849-D22F-B795BD983BBC}"/>
              </a:ext>
            </a:extLst>
          </p:cNvPr>
          <p:cNvSpPr>
            <a:spLocks noGrp="1"/>
          </p:cNvSpPr>
          <p:nvPr>
            <p:ph type="body" idx="1"/>
          </p:nvPr>
        </p:nvSpPr>
        <p:spPr>
          <a:xfrm>
            <a:off x="5798184" y="909243"/>
            <a:ext cx="5850085" cy="1540537"/>
          </a:xfrm>
          <a:solidFill>
            <a:schemeClr val="accent5">
              <a:lumMod val="20000"/>
              <a:lumOff val="80000"/>
            </a:schemeClr>
          </a:solidFill>
        </p:spPr>
        <p:txBody>
          <a:bodyPr>
            <a:normAutofit/>
          </a:bodyPr>
          <a:lstStyle/>
          <a:p>
            <a:pPr marL="114300" indent="0">
              <a:buNone/>
            </a:pPr>
            <a:r>
              <a:rPr lang="en-US" sz="1800" b="1" dirty="0"/>
              <a:t>MOST </a:t>
            </a:r>
            <a:r>
              <a:rPr lang="mn-MN" sz="1800" b="1" dirty="0"/>
              <a:t>шинжилгээ</a:t>
            </a:r>
            <a:r>
              <a:rPr lang="mn-MN" sz="1800" dirty="0"/>
              <a:t> (</a:t>
            </a:r>
            <a:r>
              <a:rPr lang="en-US" sz="1800" dirty="0"/>
              <a:t>Mission, Objectives, Strategy, Tactics) </a:t>
            </a:r>
            <a:r>
              <a:rPr lang="mn-MN" sz="1800" dirty="0"/>
              <a:t>нь байгууллагын дотоод орчны чадамжийг оношлох, стратегийн чиг баримжаа тодорхой байгаа эсэхийг үнэлэхэд ашиглагддаг стратегийн шинжилгээний техник юм</a:t>
            </a:r>
            <a:endParaRPr lang="en-US" sz="1800" dirty="0"/>
          </a:p>
        </p:txBody>
      </p:sp>
      <p:sp>
        <p:nvSpPr>
          <p:cNvPr id="3" name="Date Placeholder 2">
            <a:extLst>
              <a:ext uri="{FF2B5EF4-FFF2-40B4-BE49-F238E27FC236}">
                <a16:creationId xmlns:a16="http://schemas.microsoft.com/office/drawing/2014/main" id="{5FE0CFDD-4406-22E3-64C8-FC053D528A20}"/>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1F20A713-82D9-5018-5BB3-131A7B137D41}"/>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E2672CA0-0EED-877F-26D8-69272490AF57}"/>
              </a:ext>
            </a:extLst>
          </p:cNvPr>
          <p:cNvSpPr>
            <a:spLocks noGrp="1"/>
          </p:cNvSpPr>
          <p:nvPr>
            <p:ph type="sldNum" idx="12"/>
          </p:nvPr>
        </p:nvSpPr>
        <p:spPr/>
        <p:txBody>
          <a:bodyPr/>
          <a:lstStyle/>
          <a:p>
            <a:fld id="{611322DE-3F9E-4261-BC4C-C8DBA52F4786}" type="slidenum">
              <a:rPr lang="en-US" smtClean="0"/>
              <a:t>3</a:t>
            </a:fld>
            <a:endParaRPr lang="en-US"/>
          </a:p>
        </p:txBody>
      </p:sp>
      <p:sp>
        <p:nvSpPr>
          <p:cNvPr id="7" name="Title 6">
            <a:extLst>
              <a:ext uri="{FF2B5EF4-FFF2-40B4-BE49-F238E27FC236}">
                <a16:creationId xmlns:a16="http://schemas.microsoft.com/office/drawing/2014/main" id="{08B4DF26-3391-4124-D2CD-85ADF45E27B3}"/>
              </a:ext>
            </a:extLst>
          </p:cNvPr>
          <p:cNvSpPr>
            <a:spLocks noGrp="1"/>
          </p:cNvSpPr>
          <p:nvPr>
            <p:ph type="title"/>
          </p:nvPr>
        </p:nvSpPr>
        <p:spPr/>
        <p:txBody>
          <a:bodyPr/>
          <a:lstStyle/>
          <a:p>
            <a:r>
              <a:rPr lang="mn-MN" sz="3200" dirty="0"/>
              <a:t>Дотоод орчны шинжилгээ: </a:t>
            </a:r>
            <a:r>
              <a:rPr lang="en-US" sz="3200" dirty="0">
                <a:solidFill>
                  <a:schemeClr val="accent2">
                    <a:lumMod val="60000"/>
                    <a:lumOff val="40000"/>
                  </a:schemeClr>
                </a:solidFill>
              </a:rPr>
              <a:t>MOST</a:t>
            </a:r>
            <a:endParaRPr lang="en-US" sz="3200" dirty="0"/>
          </a:p>
        </p:txBody>
      </p:sp>
      <p:pic>
        <p:nvPicPr>
          <p:cNvPr id="13" name="Picture 12">
            <a:extLst>
              <a:ext uri="{FF2B5EF4-FFF2-40B4-BE49-F238E27FC236}">
                <a16:creationId xmlns:a16="http://schemas.microsoft.com/office/drawing/2014/main" id="{B0F786E7-25F2-7A2A-2E7C-5101415CEB06}"/>
              </a:ext>
            </a:extLst>
          </p:cNvPr>
          <p:cNvPicPr>
            <a:picLocks noChangeAspect="1"/>
          </p:cNvPicPr>
          <p:nvPr/>
        </p:nvPicPr>
        <p:blipFill>
          <a:blip r:embed="rId3"/>
          <a:stretch>
            <a:fillRect/>
          </a:stretch>
        </p:blipFill>
        <p:spPr>
          <a:xfrm>
            <a:off x="543731" y="2449780"/>
            <a:ext cx="10870245" cy="3671002"/>
          </a:xfrm>
          <a:prstGeom prst="rect">
            <a:avLst/>
          </a:prstGeom>
        </p:spPr>
      </p:pic>
      <p:sp>
        <p:nvSpPr>
          <p:cNvPr id="2" name="Text Placeholder 7">
            <a:extLst>
              <a:ext uri="{FF2B5EF4-FFF2-40B4-BE49-F238E27FC236}">
                <a16:creationId xmlns:a16="http://schemas.microsoft.com/office/drawing/2014/main" id="{56462C72-E792-228A-19A5-B7250CDC75A7}"/>
              </a:ext>
            </a:extLst>
          </p:cNvPr>
          <p:cNvSpPr txBox="1">
            <a:spLocks/>
          </p:cNvSpPr>
          <p:nvPr/>
        </p:nvSpPr>
        <p:spPr>
          <a:xfrm>
            <a:off x="326911" y="910290"/>
            <a:ext cx="5236980" cy="1540538"/>
          </a:xfrm>
          <a:prstGeom prst="rect">
            <a:avLst/>
          </a:prstGeom>
          <a:solidFill>
            <a:schemeClr val="accent5">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2000" kern="1200" dirty="0">
                <a:solidFill>
                  <a:schemeClr val="tx1"/>
                </a:solidFill>
              </a:rPr>
              <a:t>Байгууллагын дотоод орчны шинжилгээ нь тухайн байгууллагын </a:t>
            </a:r>
            <a:r>
              <a:rPr lang="mn-MN" sz="2000" b="1" kern="1200" dirty="0">
                <a:solidFill>
                  <a:schemeClr val="tx1"/>
                </a:solidFill>
              </a:rPr>
              <a:t>өрсөлдөх чадвар, нөөц бололцоо болон дотоод чадамжийг</a:t>
            </a:r>
            <a:r>
              <a:rPr lang="mn-MN" sz="2000" kern="1200" dirty="0">
                <a:solidFill>
                  <a:schemeClr val="tx1"/>
                </a:solidFill>
              </a:rPr>
              <a:t> оношлох зорилготой </a:t>
            </a:r>
            <a:endParaRPr lang="en-US" sz="2000" dirty="0"/>
          </a:p>
        </p:txBody>
      </p:sp>
      <p:sp>
        <p:nvSpPr>
          <p:cNvPr id="6" name="TextBox 5">
            <a:extLst>
              <a:ext uri="{FF2B5EF4-FFF2-40B4-BE49-F238E27FC236}">
                <a16:creationId xmlns:a16="http://schemas.microsoft.com/office/drawing/2014/main" id="{A0875588-955B-B3E4-47EB-9F79945A750A}"/>
              </a:ext>
            </a:extLst>
          </p:cNvPr>
          <p:cNvSpPr txBox="1"/>
          <p:nvPr/>
        </p:nvSpPr>
        <p:spPr>
          <a:xfrm>
            <a:off x="5447654" y="6120782"/>
            <a:ext cx="5966322" cy="307777"/>
          </a:xfrm>
          <a:prstGeom prst="rect">
            <a:avLst/>
          </a:prstGeom>
          <a:noFill/>
        </p:spPr>
        <p:txBody>
          <a:bodyPr wrap="square" rtlCol="0">
            <a:spAutoFit/>
          </a:bodyPr>
          <a:lstStyle/>
          <a:p>
            <a:pPr algn="r"/>
            <a:r>
              <a:rPr lang="en-US" i="1" dirty="0"/>
              <a:t>Source: AI generated image</a:t>
            </a:r>
          </a:p>
        </p:txBody>
      </p:sp>
    </p:spTree>
    <p:extLst>
      <p:ext uri="{BB962C8B-B14F-4D97-AF65-F5344CB8AC3E}">
        <p14:creationId xmlns:p14="http://schemas.microsoft.com/office/powerpoint/2010/main" val="1902285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37B68-FF3F-8C7F-8211-B4640E5D86B1}"/>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B63527D8-C384-E7CD-0653-C31EDF900CEB}"/>
              </a:ext>
            </a:extLst>
          </p:cNvPr>
          <p:cNvSpPr>
            <a:spLocks noGrp="1"/>
          </p:cNvSpPr>
          <p:nvPr>
            <p:ph type="dt" idx="10"/>
          </p:nvPr>
        </p:nvSpPr>
        <p:spPr/>
        <p:txBody>
          <a:bodyPr/>
          <a:lstStyle/>
          <a:p>
            <a:fld id="{6512C5E6-2C99-41E6-8E6D-9CC60C63E5A0}" type="datetime1">
              <a:rPr lang="en-US" smtClean="0"/>
              <a:t>4/19/2026</a:t>
            </a:fld>
            <a:endParaRPr lang="en-US" dirty="0"/>
          </a:p>
        </p:txBody>
      </p:sp>
      <p:sp>
        <p:nvSpPr>
          <p:cNvPr id="5" name="Footer Placeholder 4">
            <a:extLst>
              <a:ext uri="{FF2B5EF4-FFF2-40B4-BE49-F238E27FC236}">
                <a16:creationId xmlns:a16="http://schemas.microsoft.com/office/drawing/2014/main" id="{EA72498D-DB58-A7DB-6CAD-CBBB8CC754A2}"/>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980D6E49-A0A2-890F-2F27-72ACECAA1E74}"/>
              </a:ext>
            </a:extLst>
          </p:cNvPr>
          <p:cNvSpPr>
            <a:spLocks noGrp="1"/>
          </p:cNvSpPr>
          <p:nvPr>
            <p:ph type="sldNum" idx="12"/>
          </p:nvPr>
        </p:nvSpPr>
        <p:spPr/>
        <p:txBody>
          <a:bodyPr/>
          <a:lstStyle/>
          <a:p>
            <a:fld id="{611322DE-3F9E-4261-BC4C-C8DBA52F4786}" type="slidenum">
              <a:rPr lang="en-US" smtClean="0"/>
              <a:t>4</a:t>
            </a:fld>
            <a:endParaRPr lang="en-US"/>
          </a:p>
        </p:txBody>
      </p:sp>
      <p:sp>
        <p:nvSpPr>
          <p:cNvPr id="2" name="Title 1">
            <a:extLst>
              <a:ext uri="{FF2B5EF4-FFF2-40B4-BE49-F238E27FC236}">
                <a16:creationId xmlns:a16="http://schemas.microsoft.com/office/drawing/2014/main" id="{80D7F016-825E-EB13-5A9E-6BC7936F3F59}"/>
              </a:ext>
            </a:extLst>
          </p:cNvPr>
          <p:cNvSpPr>
            <a:spLocks noGrp="1"/>
          </p:cNvSpPr>
          <p:nvPr>
            <p:ph type="title"/>
          </p:nvPr>
        </p:nvSpPr>
        <p:spPr>
          <a:xfrm>
            <a:off x="390939" y="185738"/>
            <a:ext cx="11317506" cy="414120"/>
          </a:xfrm>
        </p:spPr>
        <p:txBody>
          <a:bodyPr/>
          <a:lstStyle/>
          <a:p>
            <a:r>
              <a:rPr lang="mn-MN" dirty="0"/>
              <a:t>Дотоод орчны шинжилгээ: </a:t>
            </a:r>
            <a:r>
              <a:rPr lang="en-US" dirty="0">
                <a:solidFill>
                  <a:schemeClr val="accent2">
                    <a:lumMod val="60000"/>
                    <a:lumOff val="40000"/>
                  </a:schemeClr>
                </a:solidFill>
              </a:rPr>
              <a:t>MOST</a:t>
            </a:r>
          </a:p>
        </p:txBody>
      </p:sp>
      <p:sp>
        <p:nvSpPr>
          <p:cNvPr id="8" name="Rectangle 3">
            <a:extLst>
              <a:ext uri="{FF2B5EF4-FFF2-40B4-BE49-F238E27FC236}">
                <a16:creationId xmlns:a16="http://schemas.microsoft.com/office/drawing/2014/main" id="{815064EB-A788-713D-B65D-76F55365809C}"/>
              </a:ext>
            </a:extLst>
          </p:cNvPr>
          <p:cNvSpPr>
            <a:spLocks noChangeArrowheads="1"/>
          </p:cNvSpPr>
          <p:nvPr/>
        </p:nvSpPr>
        <p:spPr bwMode="auto">
          <a:xfrm>
            <a:off x="390939" y="994709"/>
            <a:ext cx="6654754" cy="4524315"/>
          </a:xfrm>
          <a:prstGeom prst="rect">
            <a:avLst/>
          </a:prstGeom>
          <a:solidFill>
            <a:schemeClr val="bg2">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spcBef>
                <a:spcPct val="0"/>
              </a:spcBef>
              <a:spcAft>
                <a:spcPct val="0"/>
              </a:spcAft>
              <a:buClrTx/>
              <a:buSzTx/>
              <a:tabLst/>
            </a:pPr>
            <a:r>
              <a:rPr kumimoji="0" lang="en-US" altLang="en-US" sz="2400" b="1" i="0" u="none" strike="noStrike" cap="none" normalizeH="0" baseline="0" dirty="0">
                <a:ln>
                  <a:noFill/>
                </a:ln>
                <a:solidFill>
                  <a:schemeClr val="tx1"/>
                </a:solidFill>
                <a:effectLst/>
                <a:latin typeface="Arial" panose="020B0604020202020204" pitchFamily="34" charset="0"/>
              </a:rPr>
              <a:t>1. </a:t>
            </a:r>
            <a:r>
              <a:rPr kumimoji="0" lang="mn-MN" altLang="en-US" sz="2400" b="1" i="0" u="none" strike="noStrike" cap="none" normalizeH="0" baseline="0" dirty="0">
                <a:ln>
                  <a:noFill/>
                </a:ln>
                <a:solidFill>
                  <a:schemeClr val="tx1"/>
                </a:solidFill>
                <a:effectLst/>
                <a:latin typeface="Arial" panose="020B0604020202020204" pitchFamily="34" charset="0"/>
              </a:rPr>
              <a:t>Эрхэм зорилго (</a:t>
            </a:r>
            <a:r>
              <a:rPr kumimoji="0" lang="en-US" altLang="en-US" sz="2400" b="1" i="0" u="none" strike="noStrike" cap="none" normalizeH="0" baseline="0" dirty="0">
                <a:ln>
                  <a:noFill/>
                </a:ln>
                <a:solidFill>
                  <a:schemeClr val="tx1"/>
                </a:solidFill>
                <a:effectLst/>
                <a:latin typeface="Arial" panose="020B0604020202020204" pitchFamily="34" charset="0"/>
              </a:rPr>
              <a:t>Mission) – </a:t>
            </a:r>
            <a:r>
              <a:rPr kumimoji="0" lang="en-US" altLang="en-US" sz="2400" i="0" u="none" strike="noStrike" cap="none" normalizeH="0" baseline="0" dirty="0">
                <a:ln>
                  <a:noFill/>
                </a:ln>
                <a:solidFill>
                  <a:schemeClr val="tx1"/>
                </a:solidFill>
                <a:effectLst/>
                <a:latin typeface="Arial" panose="020B0604020202020204" pitchFamily="34" charset="0"/>
              </a:rPr>
              <a:t>"</a:t>
            </a:r>
            <a:r>
              <a:rPr kumimoji="0" lang="mn-MN" altLang="en-US" sz="2400" i="0" u="none" strike="noStrike" cap="none" normalizeH="0" baseline="0" dirty="0">
                <a:ln>
                  <a:noFill/>
                </a:ln>
                <a:solidFill>
                  <a:schemeClr val="tx1"/>
                </a:solidFill>
                <a:effectLst/>
                <a:latin typeface="Arial" panose="020B0604020202020204" pitchFamily="34" charset="0"/>
              </a:rPr>
              <a:t>Бид ямар бизнес эрхэлж, юунд хүрэхийг зорьж байна вэ?"</a:t>
            </a:r>
            <a:endParaRPr kumimoji="0" lang="en-US" altLang="en-US" sz="240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spcBef>
                <a:spcPct val="0"/>
              </a:spcBef>
              <a:spcAft>
                <a:spcPct val="0"/>
              </a:spcAft>
              <a:buClrTx/>
              <a:buSzTx/>
              <a:tabLst/>
            </a:pPr>
            <a:r>
              <a:rPr kumimoji="0" lang="en-US" altLang="en-US" sz="2400" b="1" i="0" u="none" strike="noStrike" cap="none" normalizeH="0" baseline="0" dirty="0">
                <a:ln>
                  <a:noFill/>
                </a:ln>
                <a:solidFill>
                  <a:schemeClr val="tx1"/>
                </a:solidFill>
                <a:effectLst/>
                <a:latin typeface="Arial" panose="020B0604020202020204" pitchFamily="34" charset="0"/>
              </a:rPr>
              <a:t>2. </a:t>
            </a:r>
            <a:r>
              <a:rPr kumimoji="0" lang="mn-MN" altLang="en-US" sz="2400" b="1" i="0" u="none" strike="noStrike" cap="none" normalizeH="0" baseline="0" dirty="0">
                <a:ln>
                  <a:noFill/>
                </a:ln>
                <a:solidFill>
                  <a:schemeClr val="tx1"/>
                </a:solidFill>
                <a:effectLst/>
                <a:latin typeface="Arial" panose="020B0604020202020204" pitchFamily="34" charset="0"/>
              </a:rPr>
              <a:t>Зорилт (</a:t>
            </a:r>
            <a:r>
              <a:rPr kumimoji="0" lang="en-US" altLang="en-US" sz="2400" b="1" i="0" u="none" strike="noStrike" cap="none" normalizeH="0" baseline="0" dirty="0">
                <a:ln>
                  <a:noFill/>
                </a:ln>
                <a:solidFill>
                  <a:schemeClr val="tx1"/>
                </a:solidFill>
                <a:effectLst/>
                <a:latin typeface="Arial" panose="020B0604020202020204" pitchFamily="34" charset="0"/>
              </a:rPr>
              <a:t>Objectives) </a:t>
            </a:r>
            <a:r>
              <a:rPr kumimoji="0" lang="en-US" altLang="en-US" sz="2400" i="0" u="none" strike="noStrike" cap="none" normalizeH="0" baseline="0" dirty="0">
                <a:ln>
                  <a:noFill/>
                </a:ln>
                <a:solidFill>
                  <a:schemeClr val="tx1"/>
                </a:solidFill>
                <a:effectLst/>
                <a:latin typeface="Arial" panose="020B0604020202020204" pitchFamily="34" charset="0"/>
              </a:rPr>
              <a:t>– "</a:t>
            </a:r>
            <a:r>
              <a:rPr kumimoji="0" lang="mn-MN" altLang="en-US" sz="2400" i="0" u="none" strike="noStrike" cap="none" normalizeH="0" baseline="0" dirty="0">
                <a:ln>
                  <a:noFill/>
                </a:ln>
                <a:solidFill>
                  <a:schemeClr val="tx1"/>
                </a:solidFill>
                <a:effectLst/>
                <a:latin typeface="Arial" panose="020B0604020202020204" pitchFamily="34" charset="0"/>
              </a:rPr>
              <a:t>Зорьсондоо хүрэхийн тулд ямар тодорхой амжилт гаргах ёстой вэ?"</a:t>
            </a:r>
            <a:endParaRPr kumimoji="0" lang="en-US" altLang="en-US" sz="2400" i="0" u="none" strike="noStrike" cap="none" normalizeH="0" baseline="0" dirty="0">
              <a:ln>
                <a:noFill/>
              </a:ln>
              <a:solidFill>
                <a:schemeClr val="tx1"/>
              </a:solidFill>
              <a:effectLst/>
              <a:latin typeface="Arial" panose="020B0604020202020204" pitchFamily="34" charset="0"/>
            </a:endParaRPr>
          </a:p>
          <a:p>
            <a:pPr lvl="0" eaLnBrk="0" fontAlgn="base" hangingPunct="0">
              <a:spcBef>
                <a:spcPct val="0"/>
              </a:spcBef>
              <a:spcAft>
                <a:spcPct val="0"/>
              </a:spcAft>
              <a:buClrTx/>
            </a:pPr>
            <a:r>
              <a:rPr lang="en-US" altLang="en-US" sz="2400" b="1" dirty="0">
                <a:solidFill>
                  <a:schemeClr val="tx1"/>
                </a:solidFill>
                <a:latin typeface="Arial" panose="020B0604020202020204" pitchFamily="34" charset="0"/>
              </a:rPr>
              <a:t>3. </a:t>
            </a:r>
            <a:r>
              <a:rPr lang="mn-MN" altLang="en-US" sz="2400" b="1" dirty="0">
                <a:solidFill>
                  <a:schemeClr val="tx1"/>
                </a:solidFill>
                <a:latin typeface="Arial" panose="020B0604020202020204" pitchFamily="34" charset="0"/>
              </a:rPr>
              <a:t>Стратеги (</a:t>
            </a:r>
            <a:r>
              <a:rPr lang="en-US" altLang="en-US" sz="2400" b="1" dirty="0">
                <a:solidFill>
                  <a:schemeClr val="tx1"/>
                </a:solidFill>
                <a:latin typeface="Arial" panose="020B0604020202020204" pitchFamily="34" charset="0"/>
              </a:rPr>
              <a:t>Strategy) – </a:t>
            </a:r>
            <a:r>
              <a:rPr lang="en-US" altLang="en-US" sz="2400" dirty="0">
                <a:solidFill>
                  <a:schemeClr val="tx1"/>
                </a:solidFill>
                <a:latin typeface="Arial" panose="020B0604020202020204" pitchFamily="34" charset="0"/>
              </a:rPr>
              <a:t>"</a:t>
            </a:r>
            <a:r>
              <a:rPr lang="mn-MN" altLang="en-US" sz="2400" dirty="0">
                <a:solidFill>
                  <a:schemeClr val="tx1"/>
                </a:solidFill>
                <a:latin typeface="Arial" panose="020B0604020202020204" pitchFamily="34" charset="0"/>
              </a:rPr>
              <a:t>Зорилтууддаа хүрэхийн тулд ямар урт хугацааны зам сонгох вэ?"</a:t>
            </a:r>
          </a:p>
          <a:p>
            <a:pPr lvl="0" eaLnBrk="0" fontAlgn="base" hangingPunct="0">
              <a:spcBef>
                <a:spcPct val="0"/>
              </a:spcBef>
              <a:spcAft>
                <a:spcPct val="0"/>
              </a:spcAft>
              <a:buClrTx/>
            </a:pPr>
            <a:r>
              <a:rPr lang="en-US" altLang="en-US" sz="2400" b="1" dirty="0">
                <a:solidFill>
                  <a:schemeClr val="tx1"/>
                </a:solidFill>
                <a:latin typeface="Arial" panose="020B0604020202020204" pitchFamily="34" charset="0"/>
              </a:rPr>
              <a:t>4.</a:t>
            </a:r>
            <a:r>
              <a:rPr lang="mn-MN" altLang="en-US" sz="2400" b="1" dirty="0">
                <a:solidFill>
                  <a:schemeClr val="tx1"/>
                </a:solidFill>
                <a:latin typeface="Arial" panose="020B0604020202020204" pitchFamily="34" charset="0"/>
              </a:rPr>
              <a:t> Тактик (</a:t>
            </a:r>
            <a:r>
              <a:rPr lang="en-US" altLang="en-US" sz="2400" b="1" dirty="0">
                <a:solidFill>
                  <a:schemeClr val="tx1"/>
                </a:solidFill>
                <a:latin typeface="Arial" panose="020B0604020202020204" pitchFamily="34" charset="0"/>
              </a:rPr>
              <a:t>Tactics) – </a:t>
            </a:r>
            <a:r>
              <a:rPr lang="en-US" altLang="en-US" sz="2400" dirty="0">
                <a:solidFill>
                  <a:schemeClr val="tx1"/>
                </a:solidFill>
                <a:latin typeface="Arial" panose="020B0604020202020204" pitchFamily="34" charset="0"/>
              </a:rPr>
              <a:t>"</a:t>
            </a:r>
            <a:r>
              <a:rPr lang="mn-MN" altLang="en-US" sz="2400" dirty="0">
                <a:solidFill>
                  <a:schemeClr val="tx1"/>
                </a:solidFill>
                <a:latin typeface="Arial" panose="020B0604020202020204" pitchFamily="34" charset="0"/>
              </a:rPr>
              <a:t>Стратегийг хэрэгжүүлэх өдөр тутмын үйл ажиллагаанууд юу вэ?“</a:t>
            </a:r>
            <a:endParaRPr lang="en-US" altLang="en-US" sz="2400" dirty="0">
              <a:solidFill>
                <a:schemeClr val="tx1"/>
              </a:solidFill>
              <a:latin typeface="Arial" panose="020B0604020202020204" pitchFamily="34" charset="0"/>
            </a:endParaRPr>
          </a:p>
        </p:txBody>
      </p:sp>
      <p:pic>
        <p:nvPicPr>
          <p:cNvPr id="10" name="Picture 2">
            <a:extLst>
              <a:ext uri="{FF2B5EF4-FFF2-40B4-BE49-F238E27FC236}">
                <a16:creationId xmlns:a16="http://schemas.microsoft.com/office/drawing/2014/main" id="{8296D49F-9600-C4FB-BB72-E364C4A81C45}"/>
              </a:ext>
            </a:extLst>
          </p:cNvPr>
          <p:cNvPicPr>
            <a:picLocks noChangeAspect="1"/>
          </p:cNvPicPr>
          <p:nvPr/>
        </p:nvPicPr>
        <p:blipFill>
          <a:blip r:embed="rId3"/>
          <a:srcRect l="44606" t="6816" r="7552" b="7097"/>
          <a:stretch>
            <a:fillRect/>
          </a:stretch>
        </p:blipFill>
        <p:spPr>
          <a:xfrm>
            <a:off x="7270770" y="971809"/>
            <a:ext cx="4530291" cy="4547215"/>
          </a:xfrm>
          <a:prstGeom prst="rect">
            <a:avLst/>
          </a:prstGeom>
        </p:spPr>
      </p:pic>
      <p:sp>
        <p:nvSpPr>
          <p:cNvPr id="7" name="TextBox 6">
            <a:extLst>
              <a:ext uri="{FF2B5EF4-FFF2-40B4-BE49-F238E27FC236}">
                <a16:creationId xmlns:a16="http://schemas.microsoft.com/office/drawing/2014/main" id="{51811727-F95B-FD96-166E-629C8F396267}"/>
              </a:ext>
            </a:extLst>
          </p:cNvPr>
          <p:cNvSpPr txBox="1"/>
          <p:nvPr/>
        </p:nvSpPr>
        <p:spPr>
          <a:xfrm>
            <a:off x="5700317" y="5606098"/>
            <a:ext cx="6094708" cy="307777"/>
          </a:xfrm>
          <a:prstGeom prst="rect">
            <a:avLst/>
          </a:prstGeom>
          <a:no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1861278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B39D295A-3722-1C8B-D065-A633479FD3A1}"/>
              </a:ext>
            </a:extLst>
          </p:cNvPr>
          <p:cNvSpPr>
            <a:spLocks noGrp="1"/>
          </p:cNvSpPr>
          <p:nvPr>
            <p:ph type="body" idx="1"/>
          </p:nvPr>
        </p:nvSpPr>
        <p:spPr/>
        <p:txBody>
          <a:bodyPr/>
          <a:lstStyle/>
          <a:p>
            <a:endParaRPr lang="en-US"/>
          </a:p>
        </p:txBody>
      </p:sp>
      <p:sp>
        <p:nvSpPr>
          <p:cNvPr id="3" name="Date Placeholder 2">
            <a:extLst>
              <a:ext uri="{FF2B5EF4-FFF2-40B4-BE49-F238E27FC236}">
                <a16:creationId xmlns:a16="http://schemas.microsoft.com/office/drawing/2014/main" id="{D2BE4945-CB10-6E25-3778-B941C96E4057}"/>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4EDE9C41-12BE-59A9-ECDC-066A90A04EBF}"/>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484CAF4F-FE38-5797-6EA5-C0E6923B9D0A}"/>
              </a:ext>
            </a:extLst>
          </p:cNvPr>
          <p:cNvSpPr>
            <a:spLocks noGrp="1"/>
          </p:cNvSpPr>
          <p:nvPr>
            <p:ph type="sldNum" idx="12"/>
          </p:nvPr>
        </p:nvSpPr>
        <p:spPr/>
        <p:txBody>
          <a:bodyPr/>
          <a:lstStyle/>
          <a:p>
            <a:fld id="{611322DE-3F9E-4261-BC4C-C8DBA52F4786}" type="slidenum">
              <a:rPr lang="en-US" smtClean="0"/>
              <a:t>5</a:t>
            </a:fld>
            <a:endParaRPr lang="en-US"/>
          </a:p>
        </p:txBody>
      </p:sp>
      <p:sp>
        <p:nvSpPr>
          <p:cNvPr id="7" name="Title 6">
            <a:extLst>
              <a:ext uri="{FF2B5EF4-FFF2-40B4-BE49-F238E27FC236}">
                <a16:creationId xmlns:a16="http://schemas.microsoft.com/office/drawing/2014/main" id="{FE70A847-CECE-382D-6F68-8CBAD4D17C71}"/>
              </a:ext>
            </a:extLst>
          </p:cNvPr>
          <p:cNvSpPr>
            <a:spLocks noGrp="1"/>
          </p:cNvSpPr>
          <p:nvPr>
            <p:ph type="title"/>
          </p:nvPr>
        </p:nvSpPr>
        <p:spPr/>
        <p:txBody>
          <a:bodyPr/>
          <a:lstStyle/>
          <a:p>
            <a:r>
              <a:rPr lang="en-US" dirty="0"/>
              <a:t>Zara </a:t>
            </a:r>
            <a:r>
              <a:rPr lang="mn-MN" dirty="0"/>
              <a:t>брэндийн </a:t>
            </a:r>
            <a:r>
              <a:rPr lang="en-US" dirty="0">
                <a:solidFill>
                  <a:schemeClr val="accent2">
                    <a:lumMod val="60000"/>
                    <a:lumOff val="40000"/>
                  </a:schemeClr>
                </a:solidFill>
              </a:rPr>
              <a:t>MOST </a:t>
            </a:r>
            <a:r>
              <a:rPr lang="mn-MN" dirty="0">
                <a:solidFill>
                  <a:schemeClr val="accent2">
                    <a:lumMod val="60000"/>
                    <a:lumOff val="40000"/>
                  </a:schemeClr>
                </a:solidFill>
              </a:rPr>
              <a:t>шинжилгээ</a:t>
            </a:r>
            <a:endParaRPr lang="en-US" dirty="0">
              <a:solidFill>
                <a:schemeClr val="accent2">
                  <a:lumMod val="60000"/>
                  <a:lumOff val="40000"/>
                </a:schemeClr>
              </a:solidFill>
            </a:endParaRPr>
          </a:p>
        </p:txBody>
      </p:sp>
      <p:pic>
        <p:nvPicPr>
          <p:cNvPr id="11" name="Picture 10">
            <a:extLst>
              <a:ext uri="{FF2B5EF4-FFF2-40B4-BE49-F238E27FC236}">
                <a16:creationId xmlns:a16="http://schemas.microsoft.com/office/drawing/2014/main" id="{BE23C6EA-AA25-EFFF-13AA-212650180C10}"/>
              </a:ext>
            </a:extLst>
          </p:cNvPr>
          <p:cNvPicPr>
            <a:picLocks noChangeAspect="1"/>
          </p:cNvPicPr>
          <p:nvPr/>
        </p:nvPicPr>
        <p:blipFill>
          <a:blip r:embed="rId3"/>
          <a:srcRect t="10486"/>
          <a:stretch>
            <a:fillRect/>
          </a:stretch>
        </p:blipFill>
        <p:spPr>
          <a:xfrm>
            <a:off x="880532" y="971653"/>
            <a:ext cx="10418713" cy="5205310"/>
          </a:xfrm>
          <a:prstGeom prst="rect">
            <a:avLst/>
          </a:prstGeom>
        </p:spPr>
      </p:pic>
      <p:sp>
        <p:nvSpPr>
          <p:cNvPr id="6" name="TextBox 5">
            <a:extLst>
              <a:ext uri="{FF2B5EF4-FFF2-40B4-BE49-F238E27FC236}">
                <a16:creationId xmlns:a16="http://schemas.microsoft.com/office/drawing/2014/main" id="{D89F4B22-7928-B065-19EA-D9DE4A55390C}"/>
              </a:ext>
            </a:extLst>
          </p:cNvPr>
          <p:cNvSpPr txBox="1"/>
          <p:nvPr/>
        </p:nvSpPr>
        <p:spPr>
          <a:xfrm>
            <a:off x="5471131" y="5958879"/>
            <a:ext cx="6094708"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4163294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62E7B-34C1-C1F9-8959-DE4D5DBF409B}"/>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8AB20171-ABEB-68FA-5264-2E316DB05F1B}"/>
              </a:ext>
            </a:extLst>
          </p:cNvPr>
          <p:cNvSpPr>
            <a:spLocks noGrp="1"/>
          </p:cNvSpPr>
          <p:nvPr>
            <p:ph type="dt" idx="10"/>
          </p:nvPr>
        </p:nvSpPr>
        <p:spPr/>
        <p:txBody>
          <a:bodyPr/>
          <a:lstStyle/>
          <a:p>
            <a:fld id="{6512C5E6-2C99-41E6-8E6D-9CC60C63E5A0}" type="datetime1">
              <a:rPr lang="en-US" smtClean="0"/>
              <a:t>4/19/2026</a:t>
            </a:fld>
            <a:endParaRPr lang="en-US" dirty="0"/>
          </a:p>
        </p:txBody>
      </p:sp>
      <p:sp>
        <p:nvSpPr>
          <p:cNvPr id="5" name="Footer Placeholder 4">
            <a:extLst>
              <a:ext uri="{FF2B5EF4-FFF2-40B4-BE49-F238E27FC236}">
                <a16:creationId xmlns:a16="http://schemas.microsoft.com/office/drawing/2014/main" id="{1C614CCB-F410-5ADB-8E8B-7F55D9E3EF0F}"/>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CA47E922-463E-A129-5A8F-935650DCC7B2}"/>
              </a:ext>
            </a:extLst>
          </p:cNvPr>
          <p:cNvSpPr>
            <a:spLocks noGrp="1"/>
          </p:cNvSpPr>
          <p:nvPr>
            <p:ph type="sldNum" idx="12"/>
          </p:nvPr>
        </p:nvSpPr>
        <p:spPr/>
        <p:txBody>
          <a:bodyPr/>
          <a:lstStyle/>
          <a:p>
            <a:fld id="{611322DE-3F9E-4261-BC4C-C8DBA52F4786}" type="slidenum">
              <a:rPr lang="en-US" smtClean="0"/>
              <a:t>6</a:t>
            </a:fld>
            <a:endParaRPr lang="en-US"/>
          </a:p>
        </p:txBody>
      </p:sp>
      <p:sp>
        <p:nvSpPr>
          <p:cNvPr id="2" name="Title 1">
            <a:extLst>
              <a:ext uri="{FF2B5EF4-FFF2-40B4-BE49-F238E27FC236}">
                <a16:creationId xmlns:a16="http://schemas.microsoft.com/office/drawing/2014/main" id="{2C694097-A96D-7AD0-2CAD-CFC5A0FD211A}"/>
              </a:ext>
            </a:extLst>
          </p:cNvPr>
          <p:cNvSpPr>
            <a:spLocks noGrp="1"/>
          </p:cNvSpPr>
          <p:nvPr>
            <p:ph type="title"/>
          </p:nvPr>
        </p:nvSpPr>
        <p:spPr>
          <a:xfrm>
            <a:off x="390939" y="185738"/>
            <a:ext cx="11317506" cy="414120"/>
          </a:xfrm>
        </p:spPr>
        <p:txBody>
          <a:bodyPr/>
          <a:lstStyle/>
          <a:p>
            <a:r>
              <a:rPr lang="mn-MN" dirty="0"/>
              <a:t>Дотоод орчны шинжилгээ: </a:t>
            </a:r>
            <a:r>
              <a:rPr lang="en-US" dirty="0">
                <a:solidFill>
                  <a:schemeClr val="accent2">
                    <a:lumMod val="60000"/>
                    <a:lumOff val="40000"/>
                  </a:schemeClr>
                </a:solidFill>
              </a:rPr>
              <a:t>MOST</a:t>
            </a:r>
          </a:p>
        </p:txBody>
      </p:sp>
      <p:sp>
        <p:nvSpPr>
          <p:cNvPr id="8" name="Rectangle 3">
            <a:extLst>
              <a:ext uri="{FF2B5EF4-FFF2-40B4-BE49-F238E27FC236}">
                <a16:creationId xmlns:a16="http://schemas.microsoft.com/office/drawing/2014/main" id="{A0DC8CA2-AE68-CD66-13B7-70E42D42C5A7}"/>
              </a:ext>
            </a:extLst>
          </p:cNvPr>
          <p:cNvSpPr>
            <a:spLocks noChangeArrowheads="1"/>
          </p:cNvSpPr>
          <p:nvPr/>
        </p:nvSpPr>
        <p:spPr bwMode="auto">
          <a:xfrm>
            <a:off x="390939" y="1001038"/>
            <a:ext cx="3445955" cy="3939540"/>
          </a:xfrm>
          <a:prstGeom prst="rect">
            <a:avLst/>
          </a:prstGeom>
          <a:solidFill>
            <a:schemeClr val="bg2">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p>
            <a:pPr lvl="0" eaLnBrk="0" fontAlgn="base" hangingPunct="0">
              <a:spcBef>
                <a:spcPts val="1200"/>
              </a:spcBef>
              <a:spcAft>
                <a:spcPct val="0"/>
              </a:spcAft>
              <a:buClrTx/>
              <a:buFontTx/>
              <a:buAutoNum type="arabicPeriod"/>
            </a:pPr>
            <a:r>
              <a:rPr lang="en-US" altLang="en-US" sz="2000" b="1" dirty="0" err="1">
                <a:solidFill>
                  <a:srgbClr val="303030"/>
                </a:solidFill>
                <a:latin typeface="+mn-lt"/>
              </a:rPr>
              <a:t>Тодорхой</a:t>
            </a:r>
            <a:r>
              <a:rPr lang="en-US" altLang="en-US" sz="2000" b="1" dirty="0">
                <a:solidFill>
                  <a:srgbClr val="303030"/>
                </a:solidFill>
                <a:latin typeface="+mn-lt"/>
              </a:rPr>
              <a:t> </a:t>
            </a:r>
            <a:r>
              <a:rPr lang="en-US" altLang="en-US" sz="2000" b="1" dirty="0" err="1">
                <a:solidFill>
                  <a:srgbClr val="303030"/>
                </a:solidFill>
                <a:latin typeface="+mn-lt"/>
              </a:rPr>
              <a:t>байдал</a:t>
            </a:r>
            <a:r>
              <a:rPr lang="mn-MN" altLang="en-US" sz="2000" b="1" dirty="0">
                <a:solidFill>
                  <a:srgbClr val="303030"/>
                </a:solidFill>
                <a:latin typeface="+mn-lt"/>
              </a:rPr>
              <a:t> - </a:t>
            </a:r>
            <a:r>
              <a:rPr lang="en-US" altLang="en-US" sz="2000" b="1" dirty="0">
                <a:solidFill>
                  <a:srgbClr val="303030"/>
                </a:solidFill>
                <a:latin typeface="+mn-lt"/>
              </a:rPr>
              <a:t>SMART</a:t>
            </a:r>
            <a:r>
              <a:rPr lang="en-US" altLang="en-US" sz="2000" dirty="0">
                <a:solidFill>
                  <a:srgbClr val="303030"/>
                </a:solidFill>
                <a:latin typeface="+mn-lt"/>
              </a:rPr>
              <a:t> </a:t>
            </a:r>
            <a:r>
              <a:rPr lang="en-US" altLang="en-US" sz="2000" dirty="0" err="1">
                <a:solidFill>
                  <a:srgbClr val="303030"/>
                </a:solidFill>
              </a:rPr>
              <a:t>шинж</a:t>
            </a:r>
            <a:endParaRPr lang="mn-MN" altLang="en-US" sz="2000" dirty="0">
              <a:solidFill>
                <a:srgbClr val="303030"/>
              </a:solidFill>
              <a:latin typeface="+mn-lt"/>
            </a:endParaRPr>
          </a:p>
          <a:p>
            <a:pPr marL="798513" lvl="1" indent="-225425" eaLnBrk="0" fontAlgn="base" hangingPunct="0">
              <a:spcAft>
                <a:spcPct val="0"/>
              </a:spcAft>
              <a:buClrTx/>
              <a:buFont typeface="Wingdings" panose="05000000000000000000" pitchFamily="2" charset="2"/>
              <a:buChar char="Ø"/>
            </a:pPr>
            <a:r>
              <a:rPr lang="en-US" altLang="en-US" sz="2000" dirty="0" err="1">
                <a:solidFill>
                  <a:srgbClr val="303030"/>
                </a:solidFill>
                <a:latin typeface="+mn-lt"/>
              </a:rPr>
              <a:t>Тодорхой</a:t>
            </a:r>
            <a:r>
              <a:rPr lang="en-US" altLang="en-US" sz="2000" dirty="0">
                <a:solidFill>
                  <a:srgbClr val="303030"/>
                </a:solidFill>
                <a:latin typeface="+mn-lt"/>
              </a:rPr>
              <a:t>, </a:t>
            </a:r>
            <a:endParaRPr lang="mn-MN" altLang="en-US" sz="2000" dirty="0">
              <a:solidFill>
                <a:srgbClr val="303030"/>
              </a:solidFill>
              <a:latin typeface="+mn-lt"/>
            </a:endParaRPr>
          </a:p>
          <a:p>
            <a:pPr marL="798513" lvl="1" indent="-225425" eaLnBrk="0" fontAlgn="base" hangingPunct="0">
              <a:spcAft>
                <a:spcPct val="0"/>
              </a:spcAft>
              <a:buClrTx/>
              <a:buFont typeface="Wingdings" panose="05000000000000000000" pitchFamily="2" charset="2"/>
              <a:buChar char="Ø"/>
            </a:pPr>
            <a:r>
              <a:rPr lang="en-US" altLang="en-US" sz="2000" dirty="0" err="1">
                <a:solidFill>
                  <a:srgbClr val="303030"/>
                </a:solidFill>
                <a:latin typeface="+mn-lt"/>
              </a:rPr>
              <a:t>Хэмжигдэхүйц</a:t>
            </a:r>
            <a:r>
              <a:rPr lang="en-US" altLang="en-US" sz="2000" dirty="0">
                <a:solidFill>
                  <a:srgbClr val="303030"/>
                </a:solidFill>
                <a:latin typeface="+mn-lt"/>
              </a:rPr>
              <a:t>, </a:t>
            </a:r>
            <a:endParaRPr lang="mn-MN" altLang="en-US" sz="2000" dirty="0">
              <a:solidFill>
                <a:srgbClr val="303030"/>
              </a:solidFill>
              <a:latin typeface="+mn-lt"/>
            </a:endParaRPr>
          </a:p>
          <a:p>
            <a:pPr marL="798513" lvl="1" indent="-225425" eaLnBrk="0" fontAlgn="base" hangingPunct="0">
              <a:spcAft>
                <a:spcPct val="0"/>
              </a:spcAft>
              <a:buClrTx/>
              <a:buFont typeface="Wingdings" panose="05000000000000000000" pitchFamily="2" charset="2"/>
              <a:buChar char="Ø"/>
            </a:pPr>
            <a:r>
              <a:rPr lang="en-US" altLang="en-US" sz="2000" dirty="0" err="1">
                <a:solidFill>
                  <a:srgbClr val="303030"/>
                </a:solidFill>
                <a:latin typeface="+mn-lt"/>
              </a:rPr>
              <a:t>Хүрэхүйц</a:t>
            </a:r>
            <a:r>
              <a:rPr lang="en-US" altLang="en-US" sz="2000" dirty="0">
                <a:solidFill>
                  <a:srgbClr val="303030"/>
                </a:solidFill>
                <a:latin typeface="+mn-lt"/>
              </a:rPr>
              <a:t>, </a:t>
            </a:r>
            <a:endParaRPr lang="mn-MN" altLang="en-US" sz="2000" dirty="0">
              <a:solidFill>
                <a:srgbClr val="303030"/>
              </a:solidFill>
              <a:latin typeface="+mn-lt"/>
            </a:endParaRPr>
          </a:p>
          <a:p>
            <a:pPr marL="798513" lvl="1" indent="-225425" eaLnBrk="0" fontAlgn="base" hangingPunct="0">
              <a:spcAft>
                <a:spcPct val="0"/>
              </a:spcAft>
              <a:buClrTx/>
              <a:buFont typeface="Wingdings" panose="05000000000000000000" pitchFamily="2" charset="2"/>
              <a:buChar char="Ø"/>
            </a:pPr>
            <a:r>
              <a:rPr lang="en-US" altLang="en-US" sz="2000" dirty="0" err="1">
                <a:solidFill>
                  <a:srgbClr val="303030"/>
                </a:solidFill>
                <a:latin typeface="+mn-lt"/>
              </a:rPr>
              <a:t>Бодитой</a:t>
            </a:r>
            <a:r>
              <a:rPr lang="en-US" altLang="en-US" sz="2000" dirty="0">
                <a:solidFill>
                  <a:srgbClr val="303030"/>
                </a:solidFill>
                <a:latin typeface="+mn-lt"/>
              </a:rPr>
              <a:t>, </a:t>
            </a:r>
            <a:endParaRPr lang="mn-MN" altLang="en-US" sz="2000" dirty="0">
              <a:solidFill>
                <a:srgbClr val="303030"/>
              </a:solidFill>
              <a:latin typeface="+mn-lt"/>
            </a:endParaRPr>
          </a:p>
          <a:p>
            <a:pPr marL="798513" lvl="1" indent="-225425" eaLnBrk="0" fontAlgn="base" hangingPunct="0">
              <a:spcAft>
                <a:spcPct val="0"/>
              </a:spcAft>
              <a:buClrTx/>
              <a:buFont typeface="Wingdings" panose="05000000000000000000" pitchFamily="2" charset="2"/>
              <a:buChar char="Ø"/>
            </a:pPr>
            <a:r>
              <a:rPr lang="en-US" altLang="en-US" sz="2000" dirty="0" err="1">
                <a:solidFill>
                  <a:srgbClr val="303030"/>
                </a:solidFill>
                <a:latin typeface="+mn-lt"/>
              </a:rPr>
              <a:t>Хугацаатай</a:t>
            </a:r>
            <a:endParaRPr lang="mn-MN" altLang="en-US" sz="2000" dirty="0">
              <a:solidFill>
                <a:srgbClr val="303030"/>
              </a:solidFill>
              <a:latin typeface="+mn-lt"/>
            </a:endParaRPr>
          </a:p>
          <a:p>
            <a:pPr lvl="0" eaLnBrk="0" fontAlgn="base" hangingPunct="0">
              <a:spcBef>
                <a:spcPts val="1200"/>
              </a:spcBef>
              <a:spcAft>
                <a:spcPct val="0"/>
              </a:spcAft>
              <a:buClrTx/>
              <a:buFontTx/>
              <a:buAutoNum type="arabicPeriod" startAt="2"/>
            </a:pPr>
            <a:r>
              <a:rPr lang="en-US" altLang="en-US" sz="2000" b="1" dirty="0" err="1">
                <a:solidFill>
                  <a:srgbClr val="303030"/>
                </a:solidFill>
                <a:latin typeface="+mn-lt"/>
              </a:rPr>
              <a:t>Уялдаа</a:t>
            </a:r>
            <a:r>
              <a:rPr lang="en-US" altLang="en-US" sz="2000" b="1" dirty="0">
                <a:solidFill>
                  <a:srgbClr val="303030"/>
                </a:solidFill>
                <a:latin typeface="+mn-lt"/>
              </a:rPr>
              <a:t> </a:t>
            </a:r>
            <a:r>
              <a:rPr lang="en-US" altLang="en-US" sz="2000" b="1" dirty="0" err="1">
                <a:solidFill>
                  <a:srgbClr val="303030"/>
                </a:solidFill>
                <a:latin typeface="+mn-lt"/>
              </a:rPr>
              <a:t>холбоо</a:t>
            </a:r>
            <a:endParaRPr lang="mn-MN" altLang="en-US" sz="2000" b="1" dirty="0">
              <a:solidFill>
                <a:srgbClr val="303030"/>
              </a:solidFill>
              <a:latin typeface="+mn-lt"/>
            </a:endParaRPr>
          </a:p>
          <a:p>
            <a:pPr lvl="0" eaLnBrk="0" fontAlgn="base" hangingPunct="0">
              <a:spcBef>
                <a:spcPts val="1200"/>
              </a:spcBef>
              <a:spcAft>
                <a:spcPct val="0"/>
              </a:spcAft>
              <a:buClrTx/>
              <a:buFontTx/>
              <a:buAutoNum type="arabicPeriod" startAt="2"/>
            </a:pPr>
            <a:r>
              <a:rPr lang="en-US" altLang="en-US" sz="2000" b="1" dirty="0" err="1">
                <a:solidFill>
                  <a:srgbClr val="303030"/>
                </a:solidFill>
                <a:latin typeface="+mn-lt"/>
              </a:rPr>
              <a:t>Харилцаа</a:t>
            </a:r>
            <a:r>
              <a:rPr lang="en-US" altLang="en-US" sz="2000" b="1" dirty="0">
                <a:solidFill>
                  <a:srgbClr val="303030"/>
                </a:solidFill>
                <a:latin typeface="+mn-lt"/>
              </a:rPr>
              <a:t> </a:t>
            </a:r>
            <a:r>
              <a:rPr lang="en-US" altLang="en-US" sz="2000" b="1" dirty="0" err="1">
                <a:solidFill>
                  <a:srgbClr val="303030"/>
                </a:solidFill>
                <a:latin typeface="+mn-lt"/>
              </a:rPr>
              <a:t>холбоо</a:t>
            </a:r>
            <a:endParaRPr lang="mn-MN" altLang="en-US" sz="2000" b="1" dirty="0">
              <a:solidFill>
                <a:srgbClr val="303030"/>
              </a:solidFill>
              <a:latin typeface="+mn-lt"/>
            </a:endParaRPr>
          </a:p>
          <a:p>
            <a:pPr lvl="0" eaLnBrk="0" fontAlgn="base" hangingPunct="0">
              <a:spcBef>
                <a:spcPts val="1200"/>
              </a:spcBef>
              <a:spcAft>
                <a:spcPct val="0"/>
              </a:spcAft>
              <a:buClrTx/>
              <a:buFontTx/>
              <a:buAutoNum type="arabicPeriod" startAt="2"/>
            </a:pPr>
            <a:r>
              <a:rPr lang="en-US" altLang="en-US" sz="2000" b="1" dirty="0" err="1">
                <a:solidFill>
                  <a:srgbClr val="303030"/>
                </a:solidFill>
                <a:latin typeface="+mn-lt"/>
              </a:rPr>
              <a:t>Байгууллагын</a:t>
            </a:r>
            <a:r>
              <a:rPr lang="en-US" altLang="en-US" sz="2000" b="1" dirty="0">
                <a:solidFill>
                  <a:srgbClr val="303030"/>
                </a:solidFill>
                <a:latin typeface="+mn-lt"/>
              </a:rPr>
              <a:t> </a:t>
            </a:r>
            <a:r>
              <a:rPr lang="en-US" altLang="en-US" sz="2000" b="1" dirty="0" err="1">
                <a:solidFill>
                  <a:srgbClr val="303030"/>
                </a:solidFill>
                <a:latin typeface="+mn-lt"/>
              </a:rPr>
              <a:t>тууштай</a:t>
            </a:r>
            <a:r>
              <a:rPr lang="en-US" altLang="en-US" sz="2000" b="1" dirty="0">
                <a:solidFill>
                  <a:srgbClr val="303030"/>
                </a:solidFill>
                <a:latin typeface="+mn-lt"/>
              </a:rPr>
              <a:t> </a:t>
            </a:r>
            <a:r>
              <a:rPr lang="en-US" altLang="en-US" sz="2000" b="1" dirty="0" err="1">
                <a:solidFill>
                  <a:srgbClr val="303030"/>
                </a:solidFill>
                <a:latin typeface="+mn-lt"/>
              </a:rPr>
              <a:t>байдал</a:t>
            </a:r>
            <a:endParaRPr lang="mn-MN" altLang="en-US" sz="2000" b="1" dirty="0">
              <a:solidFill>
                <a:srgbClr val="303030"/>
              </a:solidFill>
              <a:latin typeface="+mn-lt"/>
            </a:endParaRPr>
          </a:p>
        </p:txBody>
      </p:sp>
      <p:sp>
        <p:nvSpPr>
          <p:cNvPr id="11" name="Rectangle 4">
            <a:extLst>
              <a:ext uri="{FF2B5EF4-FFF2-40B4-BE49-F238E27FC236}">
                <a16:creationId xmlns:a16="http://schemas.microsoft.com/office/drawing/2014/main" id="{677841BE-2AE2-FCDF-899C-26699783D0F9}"/>
              </a:ext>
            </a:extLst>
          </p:cNvPr>
          <p:cNvSpPr>
            <a:spLocks noChangeArrowheads="1"/>
          </p:cNvSpPr>
          <p:nvPr/>
        </p:nvSpPr>
        <p:spPr bwMode="auto">
          <a:xfrm flipH="1">
            <a:off x="4038600" y="1062593"/>
            <a:ext cx="7669844" cy="4955203"/>
          </a:xfrm>
          <a:prstGeom prst="rect">
            <a:avLst/>
          </a:prstGeom>
          <a:solidFill>
            <a:schemeClr val="accent2">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buClrTx/>
            </a:pPr>
            <a:r>
              <a:rPr lang="mn-MN" altLang="en-US" sz="2400" b="1" u="sng" dirty="0">
                <a:solidFill>
                  <a:srgbClr val="303030"/>
                </a:solidFill>
                <a:latin typeface="+mn-lt"/>
              </a:rPr>
              <a:t>Гол зорилго: </a:t>
            </a:r>
            <a:r>
              <a:rPr lang="en-US" altLang="en-US" sz="2400" b="1" u="sng" dirty="0">
                <a:solidFill>
                  <a:srgbClr val="303030"/>
                </a:solidFill>
                <a:latin typeface="+mn-lt"/>
              </a:rPr>
              <a:t>"</a:t>
            </a:r>
            <a:r>
              <a:rPr lang="en-US" altLang="en-US" sz="2400" b="1" u="sng" dirty="0" err="1">
                <a:solidFill>
                  <a:srgbClr val="303030"/>
                </a:solidFill>
                <a:latin typeface="+mn-lt"/>
              </a:rPr>
              <a:t>Хэрэглэгчийн</a:t>
            </a:r>
            <a:r>
              <a:rPr lang="en-US" altLang="en-US" sz="2400" b="1" u="sng" dirty="0">
                <a:solidFill>
                  <a:srgbClr val="303030"/>
                </a:solidFill>
                <a:latin typeface="+mn-lt"/>
              </a:rPr>
              <a:t> </a:t>
            </a:r>
            <a:r>
              <a:rPr lang="en-US" altLang="en-US" sz="2400" b="1" u="sng" dirty="0" err="1">
                <a:solidFill>
                  <a:srgbClr val="303030"/>
                </a:solidFill>
                <a:latin typeface="+mn-lt"/>
              </a:rPr>
              <a:t>баазыг</a:t>
            </a:r>
            <a:r>
              <a:rPr lang="en-US" altLang="en-US" sz="2400" b="1" u="sng" dirty="0">
                <a:solidFill>
                  <a:srgbClr val="303030"/>
                </a:solidFill>
                <a:latin typeface="+mn-lt"/>
              </a:rPr>
              <a:t> </a:t>
            </a:r>
            <a:r>
              <a:rPr lang="en-US" altLang="en-US" sz="2400" b="1" u="sng" dirty="0" err="1">
                <a:solidFill>
                  <a:srgbClr val="303030"/>
                </a:solidFill>
                <a:latin typeface="+mn-lt"/>
              </a:rPr>
              <a:t>өсгөх</a:t>
            </a:r>
            <a:r>
              <a:rPr lang="en-US" altLang="en-US" sz="2400" b="1" u="sng" dirty="0">
                <a:solidFill>
                  <a:srgbClr val="303030"/>
                </a:solidFill>
                <a:latin typeface="+mn-lt"/>
              </a:rPr>
              <a:t>.“</a:t>
            </a:r>
            <a:endParaRPr lang="mn-MN" altLang="en-US" sz="2400" b="1" u="sng" dirty="0">
              <a:solidFill>
                <a:srgbClr val="303030"/>
              </a:solidFill>
              <a:latin typeface="+mn-lt"/>
            </a:endParaRPr>
          </a:p>
          <a:p>
            <a:pPr lvl="0" algn="ctr" eaLnBrk="0" fontAlgn="base" hangingPunct="0">
              <a:spcBef>
                <a:spcPct val="0"/>
              </a:spcBef>
              <a:spcAft>
                <a:spcPct val="0"/>
              </a:spcAft>
              <a:buClrTx/>
            </a:pPr>
            <a:endParaRPr lang="en-US" altLang="en-US" sz="1800" dirty="0">
              <a:solidFill>
                <a:srgbClr val="303030"/>
              </a:solidFill>
              <a:latin typeface="+mn-lt"/>
            </a:endParaRPr>
          </a:p>
          <a:p>
            <a:pPr lvl="0" eaLnBrk="0" fontAlgn="base" hangingPunct="0">
              <a:spcBef>
                <a:spcPct val="0"/>
              </a:spcBef>
              <a:spcAft>
                <a:spcPct val="0"/>
              </a:spcAft>
              <a:buClrTx/>
              <a:buFontTx/>
              <a:buChar char="•"/>
            </a:pPr>
            <a:r>
              <a:rPr lang="en-US" altLang="en-US" sz="1800" b="1" dirty="0">
                <a:solidFill>
                  <a:srgbClr val="303030"/>
                </a:solidFill>
                <a:latin typeface="+mn-lt"/>
              </a:rPr>
              <a:t>SMART </a:t>
            </a:r>
            <a:r>
              <a:rPr lang="en-US" altLang="en-US" sz="1800" b="1" dirty="0" err="1">
                <a:solidFill>
                  <a:srgbClr val="303030"/>
                </a:solidFill>
                <a:latin typeface="+mn-lt"/>
              </a:rPr>
              <a:t>зорилт</a:t>
            </a:r>
            <a:r>
              <a:rPr lang="en-US" altLang="en-US" sz="1800" b="1" dirty="0">
                <a:solidFill>
                  <a:srgbClr val="303030"/>
                </a:solidFill>
                <a:latin typeface="+mn-lt"/>
              </a:rPr>
              <a:t>:</a:t>
            </a:r>
            <a:r>
              <a:rPr lang="en-US" altLang="en-US" sz="1800" dirty="0">
                <a:solidFill>
                  <a:srgbClr val="303030"/>
                </a:solidFill>
                <a:latin typeface="+mn-lt"/>
              </a:rPr>
              <a:t> "</a:t>
            </a:r>
            <a:r>
              <a:rPr lang="en-US" altLang="en-US" sz="1800" dirty="0" err="1">
                <a:solidFill>
                  <a:srgbClr val="303030"/>
                </a:solidFill>
                <a:latin typeface="+mn-lt"/>
              </a:rPr>
              <a:t>Дараагийн</a:t>
            </a:r>
            <a:r>
              <a:rPr lang="en-US" altLang="en-US" sz="1800" dirty="0">
                <a:solidFill>
                  <a:srgbClr val="303030"/>
                </a:solidFill>
                <a:latin typeface="+mn-lt"/>
              </a:rPr>
              <a:t> 6 </a:t>
            </a:r>
            <a:r>
              <a:rPr lang="en-US" altLang="en-US" sz="1800" dirty="0" err="1">
                <a:solidFill>
                  <a:srgbClr val="303030"/>
                </a:solidFill>
                <a:latin typeface="+mn-lt"/>
              </a:rPr>
              <a:t>сарын</a:t>
            </a:r>
            <a:r>
              <a:rPr lang="en-US" altLang="en-US" sz="1800" dirty="0">
                <a:solidFill>
                  <a:srgbClr val="303030"/>
                </a:solidFill>
                <a:latin typeface="+mn-lt"/>
              </a:rPr>
              <a:t> </a:t>
            </a:r>
            <a:r>
              <a:rPr lang="en-US" altLang="en-US" sz="1800" dirty="0" err="1">
                <a:solidFill>
                  <a:srgbClr val="303030"/>
                </a:solidFill>
                <a:latin typeface="+mn-lt"/>
              </a:rPr>
              <a:t>хугацаанд</a:t>
            </a:r>
            <a:r>
              <a:rPr lang="en-US" altLang="en-US" sz="1800" dirty="0">
                <a:solidFill>
                  <a:srgbClr val="303030"/>
                </a:solidFill>
                <a:latin typeface="+mn-lt"/>
              </a:rPr>
              <a:t> 30-45 </a:t>
            </a:r>
            <a:r>
              <a:rPr lang="en-US" altLang="en-US" sz="1800" dirty="0" err="1">
                <a:solidFill>
                  <a:srgbClr val="303030"/>
                </a:solidFill>
                <a:latin typeface="+mn-lt"/>
              </a:rPr>
              <a:t>насны</a:t>
            </a:r>
            <a:r>
              <a:rPr lang="en-US" altLang="en-US" sz="1800" dirty="0">
                <a:solidFill>
                  <a:srgbClr val="303030"/>
                </a:solidFill>
                <a:latin typeface="+mn-lt"/>
              </a:rPr>
              <a:t> </a:t>
            </a:r>
            <a:r>
              <a:rPr lang="en-US" altLang="en-US" sz="1800" dirty="0" err="1">
                <a:solidFill>
                  <a:srgbClr val="303030"/>
                </a:solidFill>
                <a:latin typeface="+mn-lt"/>
              </a:rPr>
              <a:t>өндөр</a:t>
            </a:r>
            <a:r>
              <a:rPr lang="en-US" altLang="en-US" sz="1800" dirty="0">
                <a:solidFill>
                  <a:srgbClr val="303030"/>
                </a:solidFill>
                <a:latin typeface="+mn-lt"/>
              </a:rPr>
              <a:t> </a:t>
            </a:r>
            <a:r>
              <a:rPr lang="en-US" altLang="en-US" sz="1800" dirty="0" err="1">
                <a:solidFill>
                  <a:srgbClr val="303030"/>
                </a:solidFill>
                <a:latin typeface="+mn-lt"/>
              </a:rPr>
              <a:t>орлоготой</a:t>
            </a:r>
            <a:r>
              <a:rPr lang="en-US" altLang="en-US" sz="1800" dirty="0">
                <a:solidFill>
                  <a:srgbClr val="303030"/>
                </a:solidFill>
                <a:latin typeface="+mn-lt"/>
              </a:rPr>
              <a:t> </a:t>
            </a:r>
            <a:r>
              <a:rPr lang="en-US" altLang="en-US" sz="1800" dirty="0" err="1">
                <a:solidFill>
                  <a:srgbClr val="303030"/>
                </a:solidFill>
                <a:latin typeface="+mn-lt"/>
              </a:rPr>
              <a:t>хэрэглэгчдийн</a:t>
            </a:r>
            <a:r>
              <a:rPr lang="en-US" altLang="en-US" sz="1800" dirty="0">
                <a:solidFill>
                  <a:srgbClr val="303030"/>
                </a:solidFill>
                <a:latin typeface="+mn-lt"/>
              </a:rPr>
              <a:t> </a:t>
            </a:r>
            <a:r>
              <a:rPr lang="en-US" altLang="en-US" sz="1800" dirty="0" err="1">
                <a:solidFill>
                  <a:srgbClr val="303030"/>
                </a:solidFill>
                <a:latin typeface="+mn-lt"/>
              </a:rPr>
              <a:t>тоог</a:t>
            </a:r>
            <a:r>
              <a:rPr lang="en-US" altLang="en-US" sz="1800" dirty="0">
                <a:solidFill>
                  <a:srgbClr val="303030"/>
                </a:solidFill>
                <a:latin typeface="+mn-lt"/>
              </a:rPr>
              <a:t> 30%-</a:t>
            </a:r>
            <a:r>
              <a:rPr lang="en-US" altLang="en-US" sz="1800" dirty="0" err="1">
                <a:solidFill>
                  <a:srgbClr val="303030"/>
                </a:solidFill>
                <a:latin typeface="+mn-lt"/>
              </a:rPr>
              <a:t>иар</a:t>
            </a:r>
            <a:r>
              <a:rPr lang="en-US" altLang="en-US" sz="1800" dirty="0">
                <a:solidFill>
                  <a:srgbClr val="303030"/>
                </a:solidFill>
                <a:latin typeface="+mn-lt"/>
              </a:rPr>
              <a:t> </a:t>
            </a:r>
            <a:r>
              <a:rPr lang="en-US" altLang="en-US" sz="1800" dirty="0" err="1">
                <a:solidFill>
                  <a:srgbClr val="303030"/>
                </a:solidFill>
                <a:latin typeface="+mn-lt"/>
              </a:rPr>
              <a:t>нэмэгдүүлэх</a:t>
            </a:r>
            <a:r>
              <a:rPr lang="en-US" altLang="en-US" sz="1800" dirty="0">
                <a:solidFill>
                  <a:srgbClr val="303030"/>
                </a:solidFill>
                <a:latin typeface="+mn-lt"/>
              </a:rPr>
              <a:t>".</a:t>
            </a:r>
          </a:p>
          <a:p>
            <a:pPr lvl="0" eaLnBrk="0" fontAlgn="base" hangingPunct="0">
              <a:spcBef>
                <a:spcPct val="0"/>
              </a:spcBef>
              <a:spcAft>
                <a:spcPct val="0"/>
              </a:spcAft>
              <a:buClrTx/>
            </a:pPr>
            <a:endParaRPr lang="mn-MN" altLang="en-US" sz="1800" b="1" dirty="0">
              <a:solidFill>
                <a:schemeClr val="tx1"/>
              </a:solidFill>
              <a:latin typeface="+mn-lt"/>
            </a:endParaRPr>
          </a:p>
          <a:p>
            <a:pPr lvl="0" eaLnBrk="0" fontAlgn="base" hangingPunct="0">
              <a:spcBef>
                <a:spcPct val="0"/>
              </a:spcBef>
              <a:spcAft>
                <a:spcPct val="0"/>
              </a:spcAft>
              <a:buClrTx/>
              <a:buFontTx/>
              <a:buChar char="•"/>
            </a:pPr>
            <a:endParaRPr lang="mn-MN" altLang="en-US" sz="1800" b="1" dirty="0">
              <a:solidFill>
                <a:schemeClr val="tx1"/>
              </a:solidFill>
              <a:latin typeface="+mn-lt"/>
            </a:endParaRPr>
          </a:p>
          <a:p>
            <a:pPr lvl="0" eaLnBrk="0" fontAlgn="base" hangingPunct="0">
              <a:spcBef>
                <a:spcPct val="0"/>
              </a:spcBef>
              <a:spcAft>
                <a:spcPct val="0"/>
              </a:spcAft>
              <a:buClrTx/>
              <a:buFontTx/>
              <a:buChar char="•"/>
            </a:pPr>
            <a:r>
              <a:rPr lang="en-US" altLang="en-US" sz="1800" b="1" i="1" dirty="0">
                <a:solidFill>
                  <a:srgbClr val="303030"/>
                </a:solidFill>
                <a:latin typeface="+mn-lt"/>
              </a:rPr>
              <a:t>S (Specific) - </a:t>
            </a:r>
            <a:r>
              <a:rPr lang="en-US" altLang="en-US" sz="1800" b="1" i="1" dirty="0" err="1">
                <a:solidFill>
                  <a:srgbClr val="303030"/>
                </a:solidFill>
                <a:latin typeface="+mn-lt"/>
              </a:rPr>
              <a:t>Тодорхой</a:t>
            </a:r>
            <a:r>
              <a:rPr lang="en-US" altLang="en-US" sz="1800" b="1" i="1" dirty="0">
                <a:solidFill>
                  <a:srgbClr val="303030"/>
                </a:solidFill>
                <a:latin typeface="+mn-lt"/>
              </a:rPr>
              <a:t>:</a:t>
            </a:r>
            <a:r>
              <a:rPr lang="en-US" altLang="en-US" sz="1800" i="1" dirty="0">
                <a:solidFill>
                  <a:srgbClr val="303030"/>
                </a:solidFill>
                <a:latin typeface="+mn-lt"/>
              </a:rPr>
              <a:t> </a:t>
            </a:r>
            <a:r>
              <a:rPr lang="en-US" altLang="en-US" sz="1800" i="1" dirty="0" err="1">
                <a:solidFill>
                  <a:srgbClr val="303030"/>
                </a:solidFill>
                <a:latin typeface="+mn-lt"/>
              </a:rPr>
              <a:t>Зөвхөн</a:t>
            </a:r>
            <a:r>
              <a:rPr lang="en-US" altLang="en-US" sz="1800" i="1" dirty="0">
                <a:solidFill>
                  <a:srgbClr val="303030"/>
                </a:solidFill>
                <a:latin typeface="+mn-lt"/>
              </a:rPr>
              <a:t> "</a:t>
            </a:r>
            <a:r>
              <a:rPr lang="en-US" altLang="en-US" sz="1800" i="1" dirty="0" err="1">
                <a:solidFill>
                  <a:srgbClr val="303030"/>
                </a:solidFill>
                <a:latin typeface="+mn-lt"/>
              </a:rPr>
              <a:t>хэрэглэгч</a:t>
            </a:r>
            <a:r>
              <a:rPr lang="en-US" altLang="en-US" sz="1800" i="1" dirty="0">
                <a:solidFill>
                  <a:srgbClr val="303030"/>
                </a:solidFill>
                <a:latin typeface="+mn-lt"/>
              </a:rPr>
              <a:t>" </a:t>
            </a:r>
            <a:r>
              <a:rPr lang="en-US" altLang="en-US" sz="1800" i="1" dirty="0" err="1">
                <a:solidFill>
                  <a:srgbClr val="303030"/>
                </a:solidFill>
                <a:latin typeface="+mn-lt"/>
              </a:rPr>
              <a:t>биш</a:t>
            </a:r>
            <a:r>
              <a:rPr lang="en-US" altLang="en-US" sz="1800" i="1" dirty="0">
                <a:solidFill>
                  <a:srgbClr val="303030"/>
                </a:solidFill>
                <a:latin typeface="+mn-lt"/>
              </a:rPr>
              <a:t>, </a:t>
            </a:r>
            <a:r>
              <a:rPr lang="en-US" altLang="en-US" sz="1800" i="1" dirty="0" err="1">
                <a:solidFill>
                  <a:srgbClr val="303030"/>
                </a:solidFill>
                <a:latin typeface="+mn-lt"/>
              </a:rPr>
              <a:t>харин</a:t>
            </a:r>
            <a:r>
              <a:rPr lang="en-US" altLang="en-US" sz="1800" i="1" dirty="0">
                <a:solidFill>
                  <a:srgbClr val="303030"/>
                </a:solidFill>
                <a:latin typeface="+mn-lt"/>
              </a:rPr>
              <a:t> "30-45 </a:t>
            </a:r>
            <a:r>
              <a:rPr lang="en-US" altLang="en-US" sz="1800" i="1" dirty="0" err="1">
                <a:solidFill>
                  <a:srgbClr val="303030"/>
                </a:solidFill>
                <a:latin typeface="+mn-lt"/>
              </a:rPr>
              <a:t>насны</a:t>
            </a:r>
            <a:r>
              <a:rPr lang="en-US" altLang="en-US" sz="1800" i="1" dirty="0">
                <a:solidFill>
                  <a:srgbClr val="303030"/>
                </a:solidFill>
                <a:latin typeface="+mn-lt"/>
              </a:rPr>
              <a:t> </a:t>
            </a:r>
            <a:r>
              <a:rPr lang="en-US" altLang="en-US" sz="1800" i="1" dirty="0" err="1">
                <a:solidFill>
                  <a:srgbClr val="303030"/>
                </a:solidFill>
                <a:latin typeface="+mn-lt"/>
              </a:rPr>
              <a:t>өндөр</a:t>
            </a:r>
            <a:r>
              <a:rPr lang="en-US" altLang="en-US" sz="1800" i="1" dirty="0">
                <a:solidFill>
                  <a:srgbClr val="303030"/>
                </a:solidFill>
                <a:latin typeface="+mn-lt"/>
              </a:rPr>
              <a:t> </a:t>
            </a:r>
            <a:r>
              <a:rPr lang="en-US" altLang="en-US" sz="1800" i="1" dirty="0" err="1">
                <a:solidFill>
                  <a:srgbClr val="303030"/>
                </a:solidFill>
                <a:latin typeface="+mn-lt"/>
              </a:rPr>
              <a:t>орлоготой</a:t>
            </a:r>
            <a:r>
              <a:rPr lang="en-US" altLang="en-US" sz="1800" i="1" dirty="0">
                <a:solidFill>
                  <a:srgbClr val="303030"/>
                </a:solidFill>
                <a:latin typeface="+mn-lt"/>
              </a:rPr>
              <a:t> </a:t>
            </a:r>
            <a:r>
              <a:rPr lang="en-US" altLang="en-US" sz="1800" i="1" dirty="0" err="1">
                <a:solidFill>
                  <a:srgbClr val="303030"/>
                </a:solidFill>
                <a:latin typeface="+mn-lt"/>
              </a:rPr>
              <a:t>хэрэглэгчид</a:t>
            </a:r>
            <a:r>
              <a:rPr lang="en-US" altLang="en-US" sz="1800" i="1" dirty="0">
                <a:solidFill>
                  <a:srgbClr val="303030"/>
                </a:solidFill>
                <a:latin typeface="+mn-lt"/>
              </a:rPr>
              <a:t>" </a:t>
            </a:r>
            <a:r>
              <a:rPr lang="en-US" altLang="en-US" sz="1800" i="1" dirty="0" err="1">
                <a:solidFill>
                  <a:srgbClr val="303030"/>
                </a:solidFill>
                <a:latin typeface="+mn-lt"/>
              </a:rPr>
              <a:t>гэж</a:t>
            </a:r>
            <a:r>
              <a:rPr lang="en-US" altLang="en-US" sz="1800" i="1" dirty="0">
                <a:solidFill>
                  <a:srgbClr val="303030"/>
                </a:solidFill>
                <a:latin typeface="+mn-lt"/>
              </a:rPr>
              <a:t> </a:t>
            </a:r>
            <a:r>
              <a:rPr lang="en-US" altLang="en-US" sz="1800" i="1" dirty="0" err="1">
                <a:solidFill>
                  <a:srgbClr val="303030"/>
                </a:solidFill>
                <a:latin typeface="+mn-lt"/>
              </a:rPr>
              <a:t>маш</a:t>
            </a:r>
            <a:r>
              <a:rPr lang="en-US" altLang="en-US" sz="1800" i="1" dirty="0">
                <a:solidFill>
                  <a:srgbClr val="303030"/>
                </a:solidFill>
                <a:latin typeface="+mn-lt"/>
              </a:rPr>
              <a:t> </a:t>
            </a:r>
            <a:r>
              <a:rPr lang="en-US" altLang="en-US" sz="1800" i="1" dirty="0" err="1">
                <a:solidFill>
                  <a:srgbClr val="303030"/>
                </a:solidFill>
                <a:latin typeface="+mn-lt"/>
              </a:rPr>
              <a:t>тодорхой</a:t>
            </a:r>
            <a:r>
              <a:rPr lang="en-US" altLang="en-US" sz="1800" i="1" dirty="0">
                <a:solidFill>
                  <a:srgbClr val="303030"/>
                </a:solidFill>
                <a:latin typeface="+mn-lt"/>
              </a:rPr>
              <a:t> </a:t>
            </a:r>
            <a:r>
              <a:rPr lang="en-US" altLang="en-US" sz="1800" i="1" dirty="0" err="1">
                <a:solidFill>
                  <a:srgbClr val="303030"/>
                </a:solidFill>
                <a:latin typeface="+mn-lt"/>
              </a:rPr>
              <a:t>заасан</a:t>
            </a:r>
            <a:r>
              <a:rPr lang="en-US" altLang="en-US" sz="1800" i="1" dirty="0">
                <a:solidFill>
                  <a:srgbClr val="303030"/>
                </a:solidFill>
                <a:latin typeface="+mn-lt"/>
              </a:rPr>
              <a:t>.</a:t>
            </a:r>
          </a:p>
          <a:p>
            <a:pPr lvl="0" eaLnBrk="0" fontAlgn="base" hangingPunct="0">
              <a:spcBef>
                <a:spcPct val="0"/>
              </a:spcBef>
              <a:spcAft>
                <a:spcPct val="0"/>
              </a:spcAft>
              <a:buClrTx/>
              <a:buFontTx/>
              <a:buChar char="•"/>
            </a:pPr>
            <a:r>
              <a:rPr lang="en-US" altLang="en-US" sz="1800" b="1" i="1" dirty="0">
                <a:solidFill>
                  <a:srgbClr val="303030"/>
                </a:solidFill>
                <a:latin typeface="+mn-lt"/>
              </a:rPr>
              <a:t>M (Measurable) - </a:t>
            </a:r>
            <a:r>
              <a:rPr lang="en-US" altLang="en-US" sz="1800" b="1" i="1" dirty="0" err="1">
                <a:solidFill>
                  <a:srgbClr val="303030"/>
                </a:solidFill>
                <a:latin typeface="+mn-lt"/>
              </a:rPr>
              <a:t>Хэмжигдэхүйц</a:t>
            </a:r>
            <a:r>
              <a:rPr lang="en-US" altLang="en-US" sz="1800" b="1" i="1" dirty="0">
                <a:solidFill>
                  <a:srgbClr val="303030"/>
                </a:solidFill>
                <a:latin typeface="+mn-lt"/>
              </a:rPr>
              <a:t>:</a:t>
            </a:r>
            <a:r>
              <a:rPr lang="en-US" altLang="en-US" sz="1800" i="1" dirty="0">
                <a:solidFill>
                  <a:srgbClr val="303030"/>
                </a:solidFill>
                <a:latin typeface="+mn-lt"/>
              </a:rPr>
              <a:t> "30%-</a:t>
            </a:r>
            <a:r>
              <a:rPr lang="en-US" altLang="en-US" sz="1800" i="1" dirty="0" err="1">
                <a:solidFill>
                  <a:srgbClr val="303030"/>
                </a:solidFill>
                <a:latin typeface="+mn-lt"/>
              </a:rPr>
              <a:t>иар</a:t>
            </a:r>
            <a:r>
              <a:rPr lang="en-US" altLang="en-US" sz="1800" i="1" dirty="0">
                <a:solidFill>
                  <a:srgbClr val="303030"/>
                </a:solidFill>
                <a:latin typeface="+mn-lt"/>
              </a:rPr>
              <a:t> </a:t>
            </a:r>
            <a:r>
              <a:rPr lang="en-US" altLang="en-US" sz="1800" i="1" dirty="0" err="1">
                <a:solidFill>
                  <a:srgbClr val="303030"/>
                </a:solidFill>
                <a:latin typeface="+mn-lt"/>
              </a:rPr>
              <a:t>нэмэгдүүлэх</a:t>
            </a:r>
            <a:r>
              <a:rPr lang="en-US" altLang="en-US" sz="1800" i="1" dirty="0">
                <a:solidFill>
                  <a:srgbClr val="303030"/>
                </a:solidFill>
                <a:latin typeface="+mn-lt"/>
              </a:rPr>
              <a:t>" </a:t>
            </a:r>
            <a:r>
              <a:rPr lang="en-US" altLang="en-US" sz="1800" i="1" dirty="0" err="1">
                <a:solidFill>
                  <a:srgbClr val="303030"/>
                </a:solidFill>
                <a:latin typeface="+mn-lt"/>
              </a:rPr>
              <a:t>гэж</a:t>
            </a:r>
            <a:r>
              <a:rPr lang="en-US" altLang="en-US" sz="1800" i="1" dirty="0">
                <a:solidFill>
                  <a:srgbClr val="303030"/>
                </a:solidFill>
                <a:latin typeface="+mn-lt"/>
              </a:rPr>
              <a:t> </a:t>
            </a:r>
            <a:r>
              <a:rPr lang="en-US" altLang="en-US" sz="1800" i="1" dirty="0" err="1">
                <a:solidFill>
                  <a:srgbClr val="303030"/>
                </a:solidFill>
                <a:latin typeface="+mn-lt"/>
              </a:rPr>
              <a:t>тоон</a:t>
            </a:r>
            <a:r>
              <a:rPr lang="en-US" altLang="en-US" sz="1800" i="1" dirty="0">
                <a:solidFill>
                  <a:srgbClr val="303030"/>
                </a:solidFill>
                <a:latin typeface="+mn-lt"/>
              </a:rPr>
              <a:t> </a:t>
            </a:r>
            <a:r>
              <a:rPr lang="en-US" altLang="en-US" sz="1800" i="1" dirty="0" err="1">
                <a:solidFill>
                  <a:srgbClr val="303030"/>
                </a:solidFill>
                <a:latin typeface="+mn-lt"/>
              </a:rPr>
              <a:t>үзүүлэлт</a:t>
            </a:r>
            <a:r>
              <a:rPr lang="en-US" altLang="en-US" sz="1800" i="1" dirty="0">
                <a:solidFill>
                  <a:srgbClr val="303030"/>
                </a:solidFill>
                <a:latin typeface="+mn-lt"/>
              </a:rPr>
              <a:t> </a:t>
            </a:r>
            <a:r>
              <a:rPr lang="en-US" altLang="en-US" sz="1800" i="1" dirty="0" err="1">
                <a:solidFill>
                  <a:srgbClr val="303030"/>
                </a:solidFill>
                <a:latin typeface="+mn-lt"/>
              </a:rPr>
              <a:t>оруулсан</a:t>
            </a:r>
            <a:r>
              <a:rPr lang="en-US" altLang="en-US" sz="1800" i="1" dirty="0">
                <a:solidFill>
                  <a:srgbClr val="303030"/>
                </a:solidFill>
                <a:latin typeface="+mn-lt"/>
              </a:rPr>
              <a:t> </a:t>
            </a:r>
            <a:r>
              <a:rPr lang="en-US" altLang="en-US" sz="1800" i="1" dirty="0" err="1">
                <a:solidFill>
                  <a:srgbClr val="303030"/>
                </a:solidFill>
                <a:latin typeface="+mn-lt"/>
              </a:rPr>
              <a:t>тул</a:t>
            </a:r>
            <a:r>
              <a:rPr lang="en-US" altLang="en-US" sz="1800" i="1" dirty="0">
                <a:solidFill>
                  <a:srgbClr val="303030"/>
                </a:solidFill>
                <a:latin typeface="+mn-lt"/>
              </a:rPr>
              <a:t> </a:t>
            </a:r>
            <a:r>
              <a:rPr lang="en-US" altLang="en-US" sz="1800" i="1" dirty="0" err="1">
                <a:solidFill>
                  <a:srgbClr val="303030"/>
                </a:solidFill>
                <a:latin typeface="+mn-lt"/>
              </a:rPr>
              <a:t>амжилтыг</a:t>
            </a:r>
            <a:r>
              <a:rPr lang="en-US" altLang="en-US" sz="1800" i="1" dirty="0">
                <a:solidFill>
                  <a:srgbClr val="303030"/>
                </a:solidFill>
                <a:latin typeface="+mn-lt"/>
              </a:rPr>
              <a:t> </a:t>
            </a:r>
            <a:r>
              <a:rPr lang="en-US" altLang="en-US" sz="1800" i="1" dirty="0" err="1">
                <a:solidFill>
                  <a:srgbClr val="303030"/>
                </a:solidFill>
                <a:latin typeface="+mn-lt"/>
              </a:rPr>
              <a:t>дүгнэх</a:t>
            </a:r>
            <a:r>
              <a:rPr lang="en-US" altLang="en-US" sz="1800" i="1" dirty="0">
                <a:solidFill>
                  <a:srgbClr val="303030"/>
                </a:solidFill>
                <a:latin typeface="+mn-lt"/>
              </a:rPr>
              <a:t> </a:t>
            </a:r>
            <a:r>
              <a:rPr lang="en-US" altLang="en-US" sz="1800" i="1" dirty="0" err="1">
                <a:solidFill>
                  <a:srgbClr val="303030"/>
                </a:solidFill>
                <a:latin typeface="+mn-lt"/>
              </a:rPr>
              <a:t>боломжтой</a:t>
            </a:r>
            <a:r>
              <a:rPr lang="en-US" altLang="en-US" sz="1800" i="1" dirty="0">
                <a:solidFill>
                  <a:srgbClr val="303030"/>
                </a:solidFill>
                <a:latin typeface="+mn-lt"/>
              </a:rPr>
              <a:t>.</a:t>
            </a:r>
          </a:p>
          <a:p>
            <a:pPr lvl="0" eaLnBrk="0" fontAlgn="base" hangingPunct="0">
              <a:spcBef>
                <a:spcPct val="0"/>
              </a:spcBef>
              <a:spcAft>
                <a:spcPct val="0"/>
              </a:spcAft>
              <a:buClrTx/>
              <a:buFontTx/>
              <a:buChar char="•"/>
            </a:pPr>
            <a:r>
              <a:rPr lang="en-US" altLang="en-US" sz="1800" b="1" i="1" dirty="0">
                <a:solidFill>
                  <a:srgbClr val="303030"/>
                </a:solidFill>
                <a:latin typeface="+mn-lt"/>
              </a:rPr>
              <a:t>A (Achievable) - </a:t>
            </a:r>
            <a:r>
              <a:rPr lang="en-US" altLang="en-US" sz="1800" b="1" i="1" dirty="0" err="1">
                <a:solidFill>
                  <a:srgbClr val="303030"/>
                </a:solidFill>
                <a:latin typeface="+mn-lt"/>
              </a:rPr>
              <a:t>Хүрэхүйц</a:t>
            </a:r>
            <a:r>
              <a:rPr lang="en-US" altLang="en-US" sz="1800" b="1" i="1" dirty="0">
                <a:solidFill>
                  <a:srgbClr val="303030"/>
                </a:solidFill>
                <a:latin typeface="+mn-lt"/>
              </a:rPr>
              <a:t>:</a:t>
            </a:r>
            <a:r>
              <a:rPr lang="en-US" altLang="en-US" sz="1800" i="1" dirty="0">
                <a:solidFill>
                  <a:srgbClr val="303030"/>
                </a:solidFill>
                <a:latin typeface="+mn-lt"/>
              </a:rPr>
              <a:t> </a:t>
            </a:r>
            <a:r>
              <a:rPr lang="en-US" altLang="en-US" sz="1800" i="1" dirty="0" err="1">
                <a:solidFill>
                  <a:srgbClr val="303030"/>
                </a:solidFill>
                <a:latin typeface="+mn-lt"/>
              </a:rPr>
              <a:t>Байгууллагын</a:t>
            </a:r>
            <a:r>
              <a:rPr lang="en-US" altLang="en-US" sz="1800" i="1" dirty="0">
                <a:solidFill>
                  <a:srgbClr val="303030"/>
                </a:solidFill>
                <a:latin typeface="+mn-lt"/>
              </a:rPr>
              <a:t> </a:t>
            </a:r>
            <a:r>
              <a:rPr lang="en-US" altLang="en-US" sz="1800" i="1" dirty="0" err="1">
                <a:solidFill>
                  <a:srgbClr val="303030"/>
                </a:solidFill>
                <a:latin typeface="+mn-lt"/>
              </a:rPr>
              <a:t>нөөц</a:t>
            </a:r>
            <a:r>
              <a:rPr lang="en-US" altLang="en-US" sz="1800" i="1" dirty="0">
                <a:solidFill>
                  <a:srgbClr val="303030"/>
                </a:solidFill>
                <a:latin typeface="+mn-lt"/>
              </a:rPr>
              <a:t> </a:t>
            </a:r>
            <a:r>
              <a:rPr lang="en-US" altLang="en-US" sz="1800" i="1" dirty="0" err="1">
                <a:solidFill>
                  <a:srgbClr val="303030"/>
                </a:solidFill>
                <a:latin typeface="+mn-lt"/>
              </a:rPr>
              <a:t>бололцоо</a:t>
            </a:r>
            <a:r>
              <a:rPr lang="en-US" altLang="en-US" sz="1800" i="1" dirty="0">
                <a:solidFill>
                  <a:srgbClr val="303030"/>
                </a:solidFill>
                <a:latin typeface="+mn-lt"/>
              </a:rPr>
              <a:t>, </a:t>
            </a:r>
            <a:r>
              <a:rPr lang="en-US" altLang="en-US" sz="1800" i="1" dirty="0" err="1">
                <a:solidFill>
                  <a:srgbClr val="303030"/>
                </a:solidFill>
                <a:latin typeface="+mn-lt"/>
              </a:rPr>
              <a:t>маркетингийн</a:t>
            </a:r>
            <a:r>
              <a:rPr lang="en-US" altLang="en-US" sz="1800" i="1" dirty="0">
                <a:solidFill>
                  <a:srgbClr val="303030"/>
                </a:solidFill>
                <a:latin typeface="+mn-lt"/>
              </a:rPr>
              <a:t> </a:t>
            </a:r>
            <a:r>
              <a:rPr lang="en-US" altLang="en-US" sz="1800" i="1" dirty="0" err="1">
                <a:solidFill>
                  <a:srgbClr val="303030"/>
                </a:solidFill>
                <a:latin typeface="+mn-lt"/>
              </a:rPr>
              <a:t>чадамжид</a:t>
            </a:r>
            <a:r>
              <a:rPr lang="en-US" altLang="en-US" sz="1800" i="1" dirty="0">
                <a:solidFill>
                  <a:srgbClr val="303030"/>
                </a:solidFill>
                <a:latin typeface="+mn-lt"/>
              </a:rPr>
              <a:t> </a:t>
            </a:r>
            <a:r>
              <a:rPr lang="en-US" altLang="en-US" sz="1800" i="1" dirty="0" err="1">
                <a:solidFill>
                  <a:srgbClr val="303030"/>
                </a:solidFill>
                <a:latin typeface="+mn-lt"/>
              </a:rPr>
              <a:t>тулгуурлан</a:t>
            </a:r>
            <a:r>
              <a:rPr lang="en-US" altLang="en-US" sz="1800" i="1" dirty="0">
                <a:solidFill>
                  <a:srgbClr val="303030"/>
                </a:solidFill>
                <a:latin typeface="+mn-lt"/>
              </a:rPr>
              <a:t> </a:t>
            </a:r>
            <a:r>
              <a:rPr lang="en-US" altLang="en-US" sz="1800" i="1" dirty="0" err="1">
                <a:solidFill>
                  <a:srgbClr val="303030"/>
                </a:solidFill>
                <a:latin typeface="+mn-lt"/>
              </a:rPr>
              <a:t>энэхүү</a:t>
            </a:r>
            <a:r>
              <a:rPr lang="en-US" altLang="en-US" sz="1800" i="1" dirty="0">
                <a:solidFill>
                  <a:srgbClr val="303030"/>
                </a:solidFill>
                <a:latin typeface="+mn-lt"/>
              </a:rPr>
              <a:t> </a:t>
            </a:r>
            <a:r>
              <a:rPr lang="en-US" altLang="en-US" sz="1800" i="1" dirty="0" err="1">
                <a:solidFill>
                  <a:srgbClr val="303030"/>
                </a:solidFill>
                <a:latin typeface="+mn-lt"/>
              </a:rPr>
              <a:t>өсөлтөд</a:t>
            </a:r>
            <a:r>
              <a:rPr lang="en-US" altLang="en-US" sz="1800" i="1" dirty="0">
                <a:solidFill>
                  <a:srgbClr val="303030"/>
                </a:solidFill>
                <a:latin typeface="+mn-lt"/>
              </a:rPr>
              <a:t> </a:t>
            </a:r>
            <a:r>
              <a:rPr lang="en-US" altLang="en-US" sz="1800" i="1" dirty="0" err="1">
                <a:solidFill>
                  <a:srgbClr val="303030"/>
                </a:solidFill>
                <a:latin typeface="+mn-lt"/>
              </a:rPr>
              <a:t>хүрэх</a:t>
            </a:r>
            <a:r>
              <a:rPr lang="en-US" altLang="en-US" sz="1800" i="1" dirty="0">
                <a:solidFill>
                  <a:srgbClr val="303030"/>
                </a:solidFill>
                <a:latin typeface="+mn-lt"/>
              </a:rPr>
              <a:t> </a:t>
            </a:r>
            <a:r>
              <a:rPr lang="en-US" altLang="en-US" sz="1800" i="1" dirty="0" err="1">
                <a:solidFill>
                  <a:srgbClr val="303030"/>
                </a:solidFill>
                <a:latin typeface="+mn-lt"/>
              </a:rPr>
              <a:t>боломжтой</a:t>
            </a:r>
            <a:r>
              <a:rPr lang="en-US" altLang="en-US" sz="1800" i="1" dirty="0">
                <a:solidFill>
                  <a:srgbClr val="303030"/>
                </a:solidFill>
                <a:latin typeface="+mn-lt"/>
              </a:rPr>
              <a:t> </a:t>
            </a:r>
            <a:r>
              <a:rPr lang="en-US" altLang="en-US" sz="1800" i="1" dirty="0" err="1">
                <a:solidFill>
                  <a:srgbClr val="303030"/>
                </a:solidFill>
                <a:latin typeface="+mn-lt"/>
              </a:rPr>
              <a:t>эсэхийг</a:t>
            </a:r>
            <a:r>
              <a:rPr lang="en-US" altLang="en-US" sz="1800" i="1" dirty="0">
                <a:solidFill>
                  <a:srgbClr val="303030"/>
                </a:solidFill>
                <a:latin typeface="+mn-lt"/>
              </a:rPr>
              <a:t> </a:t>
            </a:r>
            <a:r>
              <a:rPr lang="en-US" altLang="en-US" sz="1800" i="1" dirty="0" err="1">
                <a:solidFill>
                  <a:srgbClr val="303030"/>
                </a:solidFill>
                <a:latin typeface="+mn-lt"/>
              </a:rPr>
              <a:t>урьдчилан</a:t>
            </a:r>
            <a:r>
              <a:rPr lang="en-US" altLang="en-US" sz="1800" i="1" dirty="0">
                <a:solidFill>
                  <a:srgbClr val="303030"/>
                </a:solidFill>
                <a:latin typeface="+mn-lt"/>
              </a:rPr>
              <a:t> </a:t>
            </a:r>
            <a:r>
              <a:rPr lang="en-US" altLang="en-US" sz="1800" i="1" dirty="0" err="1">
                <a:solidFill>
                  <a:srgbClr val="303030"/>
                </a:solidFill>
                <a:latin typeface="+mn-lt"/>
              </a:rPr>
              <a:t>үнэлнэ</a:t>
            </a:r>
            <a:r>
              <a:rPr lang="en-US" altLang="en-US" sz="1800" i="1" dirty="0">
                <a:solidFill>
                  <a:srgbClr val="303030"/>
                </a:solidFill>
                <a:latin typeface="+mn-lt"/>
              </a:rPr>
              <a:t>.</a:t>
            </a:r>
          </a:p>
          <a:p>
            <a:pPr lvl="0" eaLnBrk="0" fontAlgn="base" hangingPunct="0">
              <a:spcBef>
                <a:spcPct val="0"/>
              </a:spcBef>
              <a:spcAft>
                <a:spcPct val="0"/>
              </a:spcAft>
              <a:buClrTx/>
              <a:buFontTx/>
              <a:buChar char="•"/>
            </a:pPr>
            <a:r>
              <a:rPr lang="en-US" altLang="en-US" sz="1800" b="1" i="1" dirty="0">
                <a:solidFill>
                  <a:srgbClr val="303030"/>
                </a:solidFill>
                <a:latin typeface="+mn-lt"/>
              </a:rPr>
              <a:t>R (Relevant) - </a:t>
            </a:r>
            <a:r>
              <a:rPr lang="en-US" altLang="en-US" sz="1800" b="1" i="1" dirty="0" err="1">
                <a:solidFill>
                  <a:srgbClr val="303030"/>
                </a:solidFill>
                <a:latin typeface="+mn-lt"/>
              </a:rPr>
              <a:t>Уялдаатай</a:t>
            </a:r>
            <a:r>
              <a:rPr lang="en-US" altLang="en-US" sz="1800" b="1" i="1" dirty="0">
                <a:solidFill>
                  <a:srgbClr val="303030"/>
                </a:solidFill>
                <a:latin typeface="+mn-lt"/>
              </a:rPr>
              <a:t>:</a:t>
            </a:r>
            <a:r>
              <a:rPr lang="en-US" altLang="en-US" sz="1800" i="1" dirty="0">
                <a:solidFill>
                  <a:srgbClr val="303030"/>
                </a:solidFill>
                <a:latin typeface="+mn-lt"/>
              </a:rPr>
              <a:t> </a:t>
            </a:r>
            <a:r>
              <a:rPr lang="en-US" altLang="en-US" sz="1800" i="1" dirty="0" err="1">
                <a:solidFill>
                  <a:srgbClr val="303030"/>
                </a:solidFill>
                <a:latin typeface="+mn-lt"/>
              </a:rPr>
              <a:t>Энэ</a:t>
            </a:r>
            <a:r>
              <a:rPr lang="en-US" altLang="en-US" sz="1800" i="1" dirty="0">
                <a:solidFill>
                  <a:srgbClr val="303030"/>
                </a:solidFill>
                <a:latin typeface="+mn-lt"/>
              </a:rPr>
              <a:t> </a:t>
            </a:r>
            <a:r>
              <a:rPr lang="en-US" altLang="en-US" sz="1800" i="1" dirty="0" err="1">
                <a:solidFill>
                  <a:srgbClr val="303030"/>
                </a:solidFill>
                <a:latin typeface="+mn-lt"/>
              </a:rPr>
              <a:t>нь</a:t>
            </a:r>
            <a:r>
              <a:rPr lang="en-US" altLang="en-US" sz="1800" i="1" dirty="0">
                <a:solidFill>
                  <a:srgbClr val="303030"/>
                </a:solidFill>
                <a:latin typeface="+mn-lt"/>
              </a:rPr>
              <a:t> </a:t>
            </a:r>
            <a:r>
              <a:rPr lang="en-US" altLang="en-US" sz="1800" i="1" dirty="0" err="1">
                <a:solidFill>
                  <a:srgbClr val="303030"/>
                </a:solidFill>
                <a:latin typeface="+mn-lt"/>
              </a:rPr>
              <a:t>байгууллагын</a:t>
            </a:r>
            <a:r>
              <a:rPr lang="en-US" altLang="en-US" sz="1800" i="1" dirty="0">
                <a:solidFill>
                  <a:srgbClr val="303030"/>
                </a:solidFill>
                <a:latin typeface="+mn-lt"/>
              </a:rPr>
              <a:t> </a:t>
            </a:r>
            <a:r>
              <a:rPr lang="en-US" altLang="en-US" sz="1800" i="1" dirty="0" err="1">
                <a:solidFill>
                  <a:srgbClr val="303030"/>
                </a:solidFill>
                <a:latin typeface="+mn-lt"/>
              </a:rPr>
              <a:t>стратегийн</a:t>
            </a:r>
            <a:r>
              <a:rPr lang="en-US" altLang="en-US" sz="1800" i="1" dirty="0">
                <a:solidFill>
                  <a:srgbClr val="303030"/>
                </a:solidFill>
                <a:latin typeface="+mn-lt"/>
              </a:rPr>
              <a:t> </a:t>
            </a:r>
            <a:r>
              <a:rPr lang="en-US" altLang="en-US" sz="1800" i="1" dirty="0" err="1">
                <a:solidFill>
                  <a:srgbClr val="303030"/>
                </a:solidFill>
                <a:latin typeface="+mn-lt"/>
              </a:rPr>
              <a:t>өсөлтийн</a:t>
            </a:r>
            <a:r>
              <a:rPr lang="en-US" altLang="en-US" sz="1800" i="1" dirty="0">
                <a:solidFill>
                  <a:srgbClr val="303030"/>
                </a:solidFill>
                <a:latin typeface="+mn-lt"/>
              </a:rPr>
              <a:t> </a:t>
            </a:r>
            <a:r>
              <a:rPr lang="en-US" altLang="en-US" sz="1800" i="1" dirty="0" err="1">
                <a:solidFill>
                  <a:srgbClr val="303030"/>
                </a:solidFill>
                <a:latin typeface="+mn-lt"/>
              </a:rPr>
              <a:t>төлөвлөгөө</a:t>
            </a:r>
            <a:r>
              <a:rPr lang="en-US" altLang="en-US" sz="1800" i="1" dirty="0">
                <a:solidFill>
                  <a:srgbClr val="303030"/>
                </a:solidFill>
                <a:latin typeface="+mn-lt"/>
              </a:rPr>
              <a:t> </a:t>
            </a:r>
            <a:r>
              <a:rPr lang="en-US" altLang="en-US" sz="1800" i="1" dirty="0" err="1">
                <a:solidFill>
                  <a:srgbClr val="303030"/>
                </a:solidFill>
                <a:latin typeface="+mn-lt"/>
              </a:rPr>
              <a:t>болон</a:t>
            </a:r>
            <a:r>
              <a:rPr lang="en-US" altLang="en-US" sz="1800" i="1" dirty="0">
                <a:solidFill>
                  <a:srgbClr val="303030"/>
                </a:solidFill>
                <a:latin typeface="+mn-lt"/>
              </a:rPr>
              <a:t> </a:t>
            </a:r>
            <a:r>
              <a:rPr lang="en-US" altLang="en-US" sz="1800" i="1" dirty="0" err="1">
                <a:solidFill>
                  <a:srgbClr val="303030"/>
                </a:solidFill>
                <a:latin typeface="+mn-lt"/>
              </a:rPr>
              <a:t>эрхэм</a:t>
            </a:r>
            <a:r>
              <a:rPr lang="en-US" altLang="en-US" sz="1800" i="1" dirty="0">
                <a:solidFill>
                  <a:srgbClr val="303030"/>
                </a:solidFill>
                <a:latin typeface="+mn-lt"/>
              </a:rPr>
              <a:t> </a:t>
            </a:r>
            <a:r>
              <a:rPr lang="en-US" altLang="en-US" sz="1800" i="1" dirty="0" err="1">
                <a:solidFill>
                  <a:srgbClr val="303030"/>
                </a:solidFill>
                <a:latin typeface="+mn-lt"/>
              </a:rPr>
              <a:t>зорилготой</a:t>
            </a:r>
            <a:r>
              <a:rPr lang="en-US" altLang="en-US" sz="1800" i="1" dirty="0">
                <a:solidFill>
                  <a:srgbClr val="303030"/>
                </a:solidFill>
                <a:latin typeface="+mn-lt"/>
              </a:rPr>
              <a:t> </a:t>
            </a:r>
            <a:r>
              <a:rPr lang="en-US" altLang="en-US" sz="1800" i="1" dirty="0" err="1">
                <a:solidFill>
                  <a:srgbClr val="303030"/>
                </a:solidFill>
                <a:latin typeface="+mn-lt"/>
              </a:rPr>
              <a:t>шууд</a:t>
            </a:r>
            <a:r>
              <a:rPr lang="en-US" altLang="en-US" sz="1800" i="1" dirty="0">
                <a:solidFill>
                  <a:srgbClr val="303030"/>
                </a:solidFill>
                <a:latin typeface="+mn-lt"/>
              </a:rPr>
              <a:t> </a:t>
            </a:r>
            <a:r>
              <a:rPr lang="en-US" altLang="en-US" sz="1800" i="1" dirty="0" err="1">
                <a:solidFill>
                  <a:srgbClr val="303030"/>
                </a:solidFill>
                <a:latin typeface="+mn-lt"/>
              </a:rPr>
              <a:t>нийцэж</a:t>
            </a:r>
            <a:r>
              <a:rPr lang="en-US" altLang="en-US" sz="1800" i="1" dirty="0">
                <a:solidFill>
                  <a:srgbClr val="303030"/>
                </a:solidFill>
                <a:latin typeface="+mn-lt"/>
              </a:rPr>
              <a:t> </a:t>
            </a:r>
            <a:r>
              <a:rPr lang="en-US" altLang="en-US" sz="1800" i="1" dirty="0" err="1">
                <a:solidFill>
                  <a:srgbClr val="303030"/>
                </a:solidFill>
                <a:latin typeface="+mn-lt"/>
              </a:rPr>
              <a:t>байна</a:t>
            </a:r>
            <a:r>
              <a:rPr lang="en-US" altLang="en-US" sz="1800" i="1" dirty="0">
                <a:solidFill>
                  <a:srgbClr val="303030"/>
                </a:solidFill>
                <a:latin typeface="+mn-lt"/>
              </a:rPr>
              <a:t>.</a:t>
            </a:r>
          </a:p>
          <a:p>
            <a:pPr lvl="0" eaLnBrk="0" fontAlgn="base" hangingPunct="0">
              <a:spcBef>
                <a:spcPct val="0"/>
              </a:spcBef>
              <a:spcAft>
                <a:spcPct val="0"/>
              </a:spcAft>
              <a:buClrTx/>
              <a:buFontTx/>
              <a:buChar char="•"/>
            </a:pPr>
            <a:r>
              <a:rPr lang="en-US" altLang="en-US" sz="1800" b="1" i="1" dirty="0">
                <a:solidFill>
                  <a:srgbClr val="303030"/>
                </a:solidFill>
                <a:latin typeface="+mn-lt"/>
              </a:rPr>
              <a:t>T (Time-bound) - </a:t>
            </a:r>
            <a:r>
              <a:rPr lang="en-US" altLang="en-US" sz="1800" b="1" i="1" dirty="0" err="1">
                <a:solidFill>
                  <a:srgbClr val="303030"/>
                </a:solidFill>
                <a:latin typeface="+mn-lt"/>
              </a:rPr>
              <a:t>Хугацаатай</a:t>
            </a:r>
            <a:r>
              <a:rPr lang="en-US" altLang="en-US" sz="1800" b="1" i="1" dirty="0">
                <a:solidFill>
                  <a:srgbClr val="303030"/>
                </a:solidFill>
                <a:latin typeface="+mn-lt"/>
              </a:rPr>
              <a:t>:</a:t>
            </a:r>
            <a:r>
              <a:rPr lang="en-US" altLang="en-US" sz="1800" i="1" dirty="0">
                <a:solidFill>
                  <a:srgbClr val="303030"/>
                </a:solidFill>
                <a:latin typeface="+mn-lt"/>
              </a:rPr>
              <a:t> </a:t>
            </a:r>
            <a:r>
              <a:rPr lang="en-US" altLang="en-US" sz="1800" i="1" dirty="0" err="1">
                <a:solidFill>
                  <a:srgbClr val="303030"/>
                </a:solidFill>
                <a:latin typeface="+mn-lt"/>
              </a:rPr>
              <a:t>Зорилтыг</a:t>
            </a:r>
            <a:r>
              <a:rPr lang="en-US" altLang="en-US" sz="1800" i="1" dirty="0">
                <a:solidFill>
                  <a:srgbClr val="303030"/>
                </a:solidFill>
                <a:latin typeface="+mn-lt"/>
              </a:rPr>
              <a:t> </a:t>
            </a:r>
            <a:r>
              <a:rPr lang="en-US" altLang="en-US" sz="1800" i="1" dirty="0" err="1">
                <a:solidFill>
                  <a:srgbClr val="303030"/>
                </a:solidFill>
                <a:latin typeface="+mn-lt"/>
              </a:rPr>
              <a:t>хэрэгжүүлж</a:t>
            </a:r>
            <a:r>
              <a:rPr lang="en-US" altLang="en-US" sz="1800" i="1" dirty="0">
                <a:solidFill>
                  <a:srgbClr val="303030"/>
                </a:solidFill>
                <a:latin typeface="+mn-lt"/>
              </a:rPr>
              <a:t> </a:t>
            </a:r>
            <a:r>
              <a:rPr lang="en-US" altLang="en-US" sz="1800" i="1" dirty="0" err="1">
                <a:solidFill>
                  <a:srgbClr val="303030"/>
                </a:solidFill>
                <a:latin typeface="+mn-lt"/>
              </a:rPr>
              <a:t>дуусах</a:t>
            </a:r>
            <a:r>
              <a:rPr lang="en-US" altLang="en-US" sz="1800" i="1" dirty="0">
                <a:solidFill>
                  <a:srgbClr val="303030"/>
                </a:solidFill>
                <a:latin typeface="+mn-lt"/>
              </a:rPr>
              <a:t> </a:t>
            </a:r>
            <a:r>
              <a:rPr lang="en-US" altLang="en-US" sz="1800" i="1" dirty="0" err="1">
                <a:solidFill>
                  <a:srgbClr val="303030"/>
                </a:solidFill>
                <a:latin typeface="+mn-lt"/>
              </a:rPr>
              <a:t>хугацааг</a:t>
            </a:r>
            <a:r>
              <a:rPr lang="en-US" altLang="en-US" sz="1800" i="1" dirty="0">
                <a:solidFill>
                  <a:srgbClr val="303030"/>
                </a:solidFill>
                <a:latin typeface="+mn-lt"/>
              </a:rPr>
              <a:t> "6 </a:t>
            </a:r>
            <a:r>
              <a:rPr lang="en-US" altLang="en-US" sz="1800" i="1" dirty="0" err="1">
                <a:solidFill>
                  <a:srgbClr val="303030"/>
                </a:solidFill>
                <a:latin typeface="+mn-lt"/>
              </a:rPr>
              <a:t>сар</a:t>
            </a:r>
            <a:r>
              <a:rPr lang="en-US" altLang="en-US" sz="1800" i="1" dirty="0">
                <a:solidFill>
                  <a:srgbClr val="303030"/>
                </a:solidFill>
                <a:latin typeface="+mn-lt"/>
              </a:rPr>
              <a:t>" </a:t>
            </a:r>
            <a:r>
              <a:rPr lang="en-US" altLang="en-US" sz="1800" i="1" dirty="0" err="1">
                <a:solidFill>
                  <a:srgbClr val="303030"/>
                </a:solidFill>
                <a:latin typeface="+mn-lt"/>
              </a:rPr>
              <a:t>гэж</a:t>
            </a:r>
            <a:r>
              <a:rPr lang="en-US" altLang="en-US" sz="1800" i="1" dirty="0">
                <a:solidFill>
                  <a:srgbClr val="303030"/>
                </a:solidFill>
                <a:latin typeface="+mn-lt"/>
              </a:rPr>
              <a:t> </a:t>
            </a:r>
            <a:r>
              <a:rPr lang="en-US" altLang="en-US" sz="1800" i="1" dirty="0" err="1">
                <a:solidFill>
                  <a:srgbClr val="303030"/>
                </a:solidFill>
                <a:latin typeface="+mn-lt"/>
              </a:rPr>
              <a:t>зааж</a:t>
            </a:r>
            <a:r>
              <a:rPr lang="en-US" altLang="en-US" sz="1800" i="1" dirty="0">
                <a:solidFill>
                  <a:srgbClr val="303030"/>
                </a:solidFill>
                <a:latin typeface="+mn-lt"/>
              </a:rPr>
              <a:t> </a:t>
            </a:r>
            <a:r>
              <a:rPr lang="en-US" altLang="en-US" sz="1800" i="1" dirty="0" err="1">
                <a:solidFill>
                  <a:srgbClr val="303030"/>
                </a:solidFill>
                <a:latin typeface="+mn-lt"/>
              </a:rPr>
              <a:t>өгсөн</a:t>
            </a:r>
            <a:endParaRPr kumimoji="0" lang="en-US" altLang="en-US" sz="1800" b="0" i="1"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3473743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05215-524E-233E-EFE7-D6A740968EA1}"/>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6E2EF227-A667-A7CB-A256-ABB4229786BA}"/>
              </a:ext>
            </a:extLst>
          </p:cNvPr>
          <p:cNvSpPr>
            <a:spLocks noGrp="1"/>
          </p:cNvSpPr>
          <p:nvPr>
            <p:ph type="dt" idx="10"/>
          </p:nvPr>
        </p:nvSpPr>
        <p:spPr/>
        <p:txBody>
          <a:bodyPr/>
          <a:lstStyle/>
          <a:p>
            <a:fld id="{6512C5E6-2C99-41E6-8E6D-9CC60C63E5A0}" type="datetime1">
              <a:rPr lang="en-US" smtClean="0"/>
              <a:t>4/19/2026</a:t>
            </a:fld>
            <a:endParaRPr lang="en-US" dirty="0"/>
          </a:p>
        </p:txBody>
      </p:sp>
      <p:sp>
        <p:nvSpPr>
          <p:cNvPr id="5" name="Footer Placeholder 4">
            <a:extLst>
              <a:ext uri="{FF2B5EF4-FFF2-40B4-BE49-F238E27FC236}">
                <a16:creationId xmlns:a16="http://schemas.microsoft.com/office/drawing/2014/main" id="{FA73EE8A-2956-A2BF-C7D6-3BEB26010E03}"/>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4FE2EF7F-CC70-183D-E813-2944C890F66E}"/>
              </a:ext>
            </a:extLst>
          </p:cNvPr>
          <p:cNvSpPr>
            <a:spLocks noGrp="1"/>
          </p:cNvSpPr>
          <p:nvPr>
            <p:ph type="sldNum" idx="12"/>
          </p:nvPr>
        </p:nvSpPr>
        <p:spPr/>
        <p:txBody>
          <a:bodyPr/>
          <a:lstStyle/>
          <a:p>
            <a:fld id="{611322DE-3F9E-4261-BC4C-C8DBA52F4786}" type="slidenum">
              <a:rPr lang="en-US" smtClean="0"/>
              <a:t>7</a:t>
            </a:fld>
            <a:endParaRPr lang="en-US"/>
          </a:p>
        </p:txBody>
      </p:sp>
      <p:sp>
        <p:nvSpPr>
          <p:cNvPr id="2" name="Title 1">
            <a:extLst>
              <a:ext uri="{FF2B5EF4-FFF2-40B4-BE49-F238E27FC236}">
                <a16:creationId xmlns:a16="http://schemas.microsoft.com/office/drawing/2014/main" id="{36BA431E-CFB8-759F-54D4-34AFE128C522}"/>
              </a:ext>
            </a:extLst>
          </p:cNvPr>
          <p:cNvSpPr>
            <a:spLocks noGrp="1"/>
          </p:cNvSpPr>
          <p:nvPr>
            <p:ph type="title"/>
          </p:nvPr>
        </p:nvSpPr>
        <p:spPr>
          <a:xfrm>
            <a:off x="390939" y="185738"/>
            <a:ext cx="11317506" cy="414120"/>
          </a:xfrm>
        </p:spPr>
        <p:txBody>
          <a:bodyPr/>
          <a:lstStyle/>
          <a:p>
            <a:r>
              <a:rPr lang="mn-MN" dirty="0"/>
              <a:t>Дотоод орчны шинжилгээ: </a:t>
            </a:r>
            <a:r>
              <a:rPr lang="en-US" dirty="0">
                <a:solidFill>
                  <a:schemeClr val="accent2">
                    <a:lumMod val="60000"/>
                    <a:lumOff val="40000"/>
                  </a:schemeClr>
                </a:solidFill>
              </a:rPr>
              <a:t>SMART </a:t>
            </a:r>
            <a:r>
              <a:rPr lang="mn-MN" dirty="0">
                <a:solidFill>
                  <a:schemeClr val="accent2">
                    <a:lumMod val="60000"/>
                    <a:lumOff val="40000"/>
                  </a:schemeClr>
                </a:solidFill>
              </a:rPr>
              <a:t>шинж</a:t>
            </a:r>
            <a:endParaRPr lang="en-US" dirty="0">
              <a:solidFill>
                <a:schemeClr val="accent2">
                  <a:lumMod val="60000"/>
                  <a:lumOff val="40000"/>
                </a:schemeClr>
              </a:solidFill>
            </a:endParaRPr>
          </a:p>
        </p:txBody>
      </p:sp>
      <p:pic>
        <p:nvPicPr>
          <p:cNvPr id="3" name="Picture 2">
            <a:extLst>
              <a:ext uri="{FF2B5EF4-FFF2-40B4-BE49-F238E27FC236}">
                <a16:creationId xmlns:a16="http://schemas.microsoft.com/office/drawing/2014/main" id="{5E208889-28F5-8C22-D20F-7E1EFBE18510}"/>
              </a:ext>
            </a:extLst>
          </p:cNvPr>
          <p:cNvPicPr>
            <a:picLocks noChangeAspect="1"/>
          </p:cNvPicPr>
          <p:nvPr/>
        </p:nvPicPr>
        <p:blipFill>
          <a:blip r:embed="rId3"/>
          <a:srcRect l="4141" t="17647" r="4532" b="5743"/>
          <a:stretch>
            <a:fillRect/>
          </a:stretch>
        </p:blipFill>
        <p:spPr>
          <a:xfrm>
            <a:off x="543339" y="971088"/>
            <a:ext cx="10505661" cy="4915823"/>
          </a:xfrm>
          <a:prstGeom prst="rect">
            <a:avLst/>
          </a:prstGeom>
        </p:spPr>
      </p:pic>
      <p:sp>
        <p:nvSpPr>
          <p:cNvPr id="7" name="TextBox 6">
            <a:extLst>
              <a:ext uri="{FF2B5EF4-FFF2-40B4-BE49-F238E27FC236}">
                <a16:creationId xmlns:a16="http://schemas.microsoft.com/office/drawing/2014/main" id="{BD989957-F9E4-7265-CA19-50FEB565AE4F}"/>
              </a:ext>
            </a:extLst>
          </p:cNvPr>
          <p:cNvSpPr txBox="1"/>
          <p:nvPr/>
        </p:nvSpPr>
        <p:spPr>
          <a:xfrm>
            <a:off x="4954292" y="5886911"/>
            <a:ext cx="6094708"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779245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EE7D5-AB34-4A7D-C70E-4E3B7AE8C3D3}"/>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E0867342-D1DD-9E87-C533-E573DB5FBEF1}"/>
              </a:ext>
            </a:extLst>
          </p:cNvPr>
          <p:cNvSpPr>
            <a:spLocks noGrp="1"/>
          </p:cNvSpPr>
          <p:nvPr>
            <p:ph type="dt" idx="10"/>
          </p:nvPr>
        </p:nvSpPr>
        <p:spPr/>
        <p:txBody>
          <a:bodyPr/>
          <a:lstStyle/>
          <a:p>
            <a:fld id="{6512C5E6-2C99-41E6-8E6D-9CC60C63E5A0}" type="datetime1">
              <a:rPr lang="en-US" smtClean="0"/>
              <a:t>4/19/2026</a:t>
            </a:fld>
            <a:endParaRPr lang="en-US" dirty="0"/>
          </a:p>
        </p:txBody>
      </p:sp>
      <p:sp>
        <p:nvSpPr>
          <p:cNvPr id="5" name="Footer Placeholder 4">
            <a:extLst>
              <a:ext uri="{FF2B5EF4-FFF2-40B4-BE49-F238E27FC236}">
                <a16:creationId xmlns:a16="http://schemas.microsoft.com/office/drawing/2014/main" id="{1A468DFF-991F-64C2-8173-E98FC4B2C4F0}"/>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A543E61E-E519-9315-78A4-0F47336B571B}"/>
              </a:ext>
            </a:extLst>
          </p:cNvPr>
          <p:cNvSpPr>
            <a:spLocks noGrp="1"/>
          </p:cNvSpPr>
          <p:nvPr>
            <p:ph type="sldNum" idx="12"/>
          </p:nvPr>
        </p:nvSpPr>
        <p:spPr/>
        <p:txBody>
          <a:bodyPr/>
          <a:lstStyle/>
          <a:p>
            <a:fld id="{611322DE-3F9E-4261-BC4C-C8DBA52F4786}" type="slidenum">
              <a:rPr lang="en-US" smtClean="0"/>
              <a:t>8</a:t>
            </a:fld>
            <a:endParaRPr lang="en-US"/>
          </a:p>
        </p:txBody>
      </p:sp>
      <p:sp>
        <p:nvSpPr>
          <p:cNvPr id="2" name="Title 1">
            <a:extLst>
              <a:ext uri="{FF2B5EF4-FFF2-40B4-BE49-F238E27FC236}">
                <a16:creationId xmlns:a16="http://schemas.microsoft.com/office/drawing/2014/main" id="{2A44813D-C5D2-EB0B-5EC7-AA29CBFACE54}"/>
              </a:ext>
            </a:extLst>
          </p:cNvPr>
          <p:cNvSpPr>
            <a:spLocks noGrp="1"/>
          </p:cNvSpPr>
          <p:nvPr>
            <p:ph type="title"/>
          </p:nvPr>
        </p:nvSpPr>
        <p:spPr>
          <a:xfrm>
            <a:off x="390939" y="185738"/>
            <a:ext cx="11317506" cy="414120"/>
          </a:xfrm>
        </p:spPr>
        <p:txBody>
          <a:bodyPr/>
          <a:lstStyle/>
          <a:p>
            <a:r>
              <a:rPr lang="mn-MN" dirty="0"/>
              <a:t>Дотоод орчны шинжилгээ: </a:t>
            </a:r>
            <a:r>
              <a:rPr lang="en-US" dirty="0">
                <a:solidFill>
                  <a:schemeClr val="accent2">
                    <a:lumMod val="60000"/>
                    <a:lumOff val="40000"/>
                  </a:schemeClr>
                </a:solidFill>
              </a:rPr>
              <a:t>MOST</a:t>
            </a:r>
            <a:r>
              <a:rPr lang="mn-MN" dirty="0">
                <a:solidFill>
                  <a:schemeClr val="accent2">
                    <a:lumMod val="60000"/>
                    <a:lumOff val="40000"/>
                  </a:schemeClr>
                </a:solidFill>
              </a:rPr>
              <a:t> оношилгоо</a:t>
            </a:r>
            <a:endParaRPr lang="en-US" dirty="0">
              <a:solidFill>
                <a:schemeClr val="accent2">
                  <a:lumMod val="60000"/>
                  <a:lumOff val="40000"/>
                </a:schemeClr>
              </a:solidFill>
            </a:endParaRPr>
          </a:p>
        </p:txBody>
      </p:sp>
      <p:pic>
        <p:nvPicPr>
          <p:cNvPr id="7" name="Picture 2">
            <a:extLst>
              <a:ext uri="{FF2B5EF4-FFF2-40B4-BE49-F238E27FC236}">
                <a16:creationId xmlns:a16="http://schemas.microsoft.com/office/drawing/2014/main" id="{E658E2D3-2FE8-6D11-C008-53F1FDBD4AFA}"/>
              </a:ext>
            </a:extLst>
          </p:cNvPr>
          <p:cNvPicPr>
            <a:picLocks noChangeAspect="1"/>
          </p:cNvPicPr>
          <p:nvPr/>
        </p:nvPicPr>
        <p:blipFill>
          <a:blip r:embed="rId3"/>
          <a:srcRect l="6008" t="21432" r="6205" b="7000"/>
          <a:stretch>
            <a:fillRect/>
          </a:stretch>
        </p:blipFill>
        <p:spPr>
          <a:xfrm>
            <a:off x="390939" y="1011724"/>
            <a:ext cx="11019294" cy="5011055"/>
          </a:xfrm>
          <a:prstGeom prst="rect">
            <a:avLst/>
          </a:prstGeom>
        </p:spPr>
      </p:pic>
      <p:sp>
        <p:nvSpPr>
          <p:cNvPr id="3" name="TextBox 2">
            <a:extLst>
              <a:ext uri="{FF2B5EF4-FFF2-40B4-BE49-F238E27FC236}">
                <a16:creationId xmlns:a16="http://schemas.microsoft.com/office/drawing/2014/main" id="{BE5CAA9B-29CF-657D-8267-9BE740377AFD}"/>
              </a:ext>
            </a:extLst>
          </p:cNvPr>
          <p:cNvSpPr txBox="1"/>
          <p:nvPr/>
        </p:nvSpPr>
        <p:spPr>
          <a:xfrm>
            <a:off x="5315525" y="6126868"/>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1455445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7611737-8CD3-AD56-BFF2-184BE6361850}"/>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FEFFACF7-2FD3-ABFA-F625-B4EAA1A44A1E}"/>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4164E74E-7447-2687-0AC8-1446F27C15E4}"/>
              </a:ext>
            </a:extLst>
          </p:cNvPr>
          <p:cNvSpPr>
            <a:spLocks noGrp="1"/>
          </p:cNvSpPr>
          <p:nvPr>
            <p:ph type="sldNum" idx="12"/>
          </p:nvPr>
        </p:nvSpPr>
        <p:spPr/>
        <p:txBody>
          <a:bodyPr/>
          <a:lstStyle/>
          <a:p>
            <a:fld id="{611322DE-3F9E-4261-BC4C-C8DBA52F4786}" type="slidenum">
              <a:rPr lang="en-US" smtClean="0"/>
              <a:t>9</a:t>
            </a:fld>
            <a:endParaRPr lang="en-US"/>
          </a:p>
        </p:txBody>
      </p:sp>
      <p:sp>
        <p:nvSpPr>
          <p:cNvPr id="7" name="Title 6">
            <a:extLst>
              <a:ext uri="{FF2B5EF4-FFF2-40B4-BE49-F238E27FC236}">
                <a16:creationId xmlns:a16="http://schemas.microsoft.com/office/drawing/2014/main" id="{9672E6F1-3906-E91C-E576-A17AD11252D2}"/>
              </a:ext>
            </a:extLst>
          </p:cNvPr>
          <p:cNvSpPr>
            <a:spLocks noGrp="1"/>
          </p:cNvSpPr>
          <p:nvPr>
            <p:ph type="title"/>
          </p:nvPr>
        </p:nvSpPr>
        <p:spPr/>
        <p:txBody>
          <a:bodyPr/>
          <a:lstStyle/>
          <a:p>
            <a:r>
              <a:rPr lang="mn-MN" dirty="0"/>
              <a:t>Дотоод орчны шинжилгээ: </a:t>
            </a:r>
            <a:r>
              <a:rPr lang="en-US" dirty="0">
                <a:solidFill>
                  <a:schemeClr val="accent2">
                    <a:lumMod val="60000"/>
                    <a:lumOff val="40000"/>
                  </a:schemeClr>
                </a:solidFill>
              </a:rPr>
              <a:t>MOST</a:t>
            </a:r>
            <a:r>
              <a:rPr lang="mn-MN" dirty="0">
                <a:solidFill>
                  <a:schemeClr val="accent2">
                    <a:lumMod val="60000"/>
                    <a:lumOff val="40000"/>
                  </a:schemeClr>
                </a:solidFill>
              </a:rPr>
              <a:t> оношилгоо</a:t>
            </a:r>
            <a:endParaRPr lang="en-US" dirty="0"/>
          </a:p>
        </p:txBody>
      </p:sp>
      <p:pic>
        <p:nvPicPr>
          <p:cNvPr id="9" name="Picture 2">
            <a:extLst>
              <a:ext uri="{FF2B5EF4-FFF2-40B4-BE49-F238E27FC236}">
                <a16:creationId xmlns:a16="http://schemas.microsoft.com/office/drawing/2014/main" id="{222F51E4-0641-7A82-2D3F-12AF2D576C34}"/>
              </a:ext>
            </a:extLst>
          </p:cNvPr>
          <p:cNvPicPr>
            <a:picLocks noChangeAspect="1"/>
          </p:cNvPicPr>
          <p:nvPr/>
        </p:nvPicPr>
        <p:blipFill>
          <a:blip r:embed="rId2"/>
          <a:srcRect l="2570" t="16106" r="2684" b="2759"/>
          <a:stretch>
            <a:fillRect/>
          </a:stretch>
        </p:blipFill>
        <p:spPr>
          <a:xfrm>
            <a:off x="469900" y="987959"/>
            <a:ext cx="11238544" cy="5368391"/>
          </a:xfrm>
          <a:prstGeom prst="rect">
            <a:avLst/>
          </a:prstGeom>
        </p:spPr>
      </p:pic>
      <p:sp>
        <p:nvSpPr>
          <p:cNvPr id="2" name="TextBox 1">
            <a:extLst>
              <a:ext uri="{FF2B5EF4-FFF2-40B4-BE49-F238E27FC236}">
                <a16:creationId xmlns:a16="http://schemas.microsoft.com/office/drawing/2014/main" id="{BC755D32-5D4F-28AF-F851-FD55ABF901F8}"/>
              </a:ext>
            </a:extLst>
          </p:cNvPr>
          <p:cNvSpPr txBox="1"/>
          <p:nvPr/>
        </p:nvSpPr>
        <p:spPr>
          <a:xfrm>
            <a:off x="5788224" y="6436674"/>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875498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B3F16-6D52-AF3E-F265-FC1BA24D49E6}"/>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B1447D54-2F55-0F9A-885D-CD88BBA75B27}"/>
              </a:ext>
            </a:extLst>
          </p:cNvPr>
          <p:cNvSpPr>
            <a:spLocks noGrp="1"/>
          </p:cNvSpPr>
          <p:nvPr>
            <p:ph type="dt" idx="10"/>
          </p:nvPr>
        </p:nvSpPr>
        <p:spPr/>
        <p:txBody>
          <a:bodyPr/>
          <a:lstStyle/>
          <a:p>
            <a:fld id="{57B0CAF4-0DA5-46D7-A854-1C060A9BC661}" type="datetime1">
              <a:rPr lang="en-US" smtClean="0"/>
              <a:t>4/19/2026</a:t>
            </a:fld>
            <a:endParaRPr lang="en-US" dirty="0"/>
          </a:p>
        </p:txBody>
      </p:sp>
      <p:sp>
        <p:nvSpPr>
          <p:cNvPr id="5" name="Footer Placeholder 4">
            <a:extLst>
              <a:ext uri="{FF2B5EF4-FFF2-40B4-BE49-F238E27FC236}">
                <a16:creationId xmlns:a16="http://schemas.microsoft.com/office/drawing/2014/main" id="{DEAF42CE-9FC8-ED4E-F729-AD9088515466}"/>
              </a:ext>
            </a:extLst>
          </p:cNvPr>
          <p:cNvSpPr>
            <a:spLocks noGrp="1"/>
          </p:cNvSpPr>
          <p:nvPr>
            <p:ph type="ftr" idx="11"/>
          </p:nvPr>
        </p:nvSpPr>
        <p:spPr/>
        <p:txBody>
          <a:bodyPr/>
          <a:lstStyle/>
          <a:p>
            <a:r>
              <a:rPr lang="en-US"/>
              <a:t>Business analysis and process management</a:t>
            </a:r>
            <a:endParaRPr lang="en-US" dirty="0"/>
          </a:p>
        </p:txBody>
      </p:sp>
      <p:sp>
        <p:nvSpPr>
          <p:cNvPr id="3" name="Slide Number Placeholder 2">
            <a:extLst>
              <a:ext uri="{FF2B5EF4-FFF2-40B4-BE49-F238E27FC236}">
                <a16:creationId xmlns:a16="http://schemas.microsoft.com/office/drawing/2014/main" id="{2CBE73BF-6BD4-D38E-2713-1237B0404BBE}"/>
              </a:ext>
            </a:extLst>
          </p:cNvPr>
          <p:cNvSpPr>
            <a:spLocks noGrp="1"/>
          </p:cNvSpPr>
          <p:nvPr>
            <p:ph type="sldNum" idx="12"/>
          </p:nvPr>
        </p:nvSpPr>
        <p:spPr/>
        <p:txBody>
          <a:bodyPr/>
          <a:lstStyle/>
          <a:p>
            <a:fld id="{611322DE-3F9E-4261-BC4C-C8DBA52F4786}" type="slidenum">
              <a:rPr lang="en-US" smtClean="0"/>
              <a:t>10</a:t>
            </a:fld>
            <a:endParaRPr lang="en-US"/>
          </a:p>
        </p:txBody>
      </p:sp>
      <p:sp>
        <p:nvSpPr>
          <p:cNvPr id="2" name="Title 1">
            <a:extLst>
              <a:ext uri="{FF2B5EF4-FFF2-40B4-BE49-F238E27FC236}">
                <a16:creationId xmlns:a16="http://schemas.microsoft.com/office/drawing/2014/main" id="{9E6D4103-DF86-DC4C-CA1D-B33AE17099CE}"/>
              </a:ext>
            </a:extLst>
          </p:cNvPr>
          <p:cNvSpPr>
            <a:spLocks noGrp="1"/>
          </p:cNvSpPr>
          <p:nvPr>
            <p:ph type="title"/>
          </p:nvPr>
        </p:nvSpPr>
        <p:spPr>
          <a:xfrm>
            <a:off x="372534" y="185738"/>
            <a:ext cx="11335911" cy="414120"/>
          </a:xfrm>
        </p:spPr>
        <p:txBody>
          <a:bodyPr/>
          <a:lstStyle/>
          <a:p>
            <a:r>
              <a:rPr lang="mn-MN" sz="3200" dirty="0"/>
              <a:t>Дотоод орчны шинжилгээ: </a:t>
            </a:r>
            <a:r>
              <a:rPr lang="en-US" sz="3200" dirty="0">
                <a:solidFill>
                  <a:schemeClr val="accent2">
                    <a:lumMod val="60000"/>
                    <a:lumOff val="40000"/>
                  </a:schemeClr>
                </a:solidFill>
              </a:rPr>
              <a:t>Н</a:t>
            </a:r>
            <a:r>
              <a:rPr lang="mn-MN" sz="3200" dirty="0">
                <a:solidFill>
                  <a:schemeClr val="accent2">
                    <a:lumMod val="60000"/>
                    <a:lumOff val="40000"/>
                  </a:schemeClr>
                </a:solidFill>
              </a:rPr>
              <a:t>өөцийн аудит</a:t>
            </a:r>
            <a:endParaRPr lang="en-US" sz="3200" dirty="0"/>
          </a:p>
        </p:txBody>
      </p:sp>
      <p:sp>
        <p:nvSpPr>
          <p:cNvPr id="10" name="TextBox 9">
            <a:extLst>
              <a:ext uri="{FF2B5EF4-FFF2-40B4-BE49-F238E27FC236}">
                <a16:creationId xmlns:a16="http://schemas.microsoft.com/office/drawing/2014/main" id="{02CB562B-2495-ED8A-0F40-F2466CEB6E65}"/>
              </a:ext>
            </a:extLst>
          </p:cNvPr>
          <p:cNvSpPr txBox="1"/>
          <p:nvPr/>
        </p:nvSpPr>
        <p:spPr>
          <a:xfrm>
            <a:off x="483556" y="979581"/>
            <a:ext cx="5927166" cy="1631216"/>
          </a:xfrm>
          <a:prstGeom prst="rect">
            <a:avLst/>
          </a:prstGeom>
          <a:solidFill>
            <a:schemeClr val="accent1">
              <a:lumMod val="20000"/>
              <a:lumOff val="80000"/>
            </a:schemeClr>
          </a:solidFill>
        </p:spPr>
        <p:txBody>
          <a:bodyPr wrap="square">
            <a:spAutoFit/>
          </a:bodyPr>
          <a:lstStyle/>
          <a:p>
            <a:pPr lvl="0" eaLnBrk="0" fontAlgn="base" hangingPunct="0">
              <a:spcBef>
                <a:spcPct val="0"/>
              </a:spcBef>
              <a:spcAft>
                <a:spcPct val="0"/>
              </a:spcAft>
              <a:buClrTx/>
            </a:pPr>
            <a:r>
              <a:rPr lang="mn-MN" sz="2000" dirty="0"/>
              <a:t>Нөөцийн аудит (</a:t>
            </a:r>
            <a:r>
              <a:rPr lang="en-US" sz="2000" dirty="0"/>
              <a:t>Resource Audit) </a:t>
            </a:r>
            <a:r>
              <a:rPr lang="mn-MN" sz="2000" dirty="0"/>
              <a:t>нь байгууллагын дотоод чадамжийг оношлох, стратегийн өөрчлөлтийг хэрэгжүүлэх нөөц бололцоо байгаа эсэхийг тодорхойлоход ашиглагддаг үндсэн техник юм</a:t>
            </a:r>
            <a:r>
              <a:rPr lang="en-US" sz="2000" dirty="0"/>
              <a:t>.</a:t>
            </a:r>
          </a:p>
        </p:txBody>
      </p:sp>
      <p:pic>
        <p:nvPicPr>
          <p:cNvPr id="14" name="Picture 13">
            <a:extLst>
              <a:ext uri="{FF2B5EF4-FFF2-40B4-BE49-F238E27FC236}">
                <a16:creationId xmlns:a16="http://schemas.microsoft.com/office/drawing/2014/main" id="{F24C3CF8-15B2-35E9-13DC-DD8A5D2D0E43}"/>
              </a:ext>
            </a:extLst>
          </p:cNvPr>
          <p:cNvPicPr>
            <a:picLocks noChangeAspect="1"/>
          </p:cNvPicPr>
          <p:nvPr/>
        </p:nvPicPr>
        <p:blipFill>
          <a:blip r:embed="rId3"/>
          <a:stretch>
            <a:fillRect/>
          </a:stretch>
        </p:blipFill>
        <p:spPr>
          <a:xfrm>
            <a:off x="483556" y="3102919"/>
            <a:ext cx="5927167" cy="3107577"/>
          </a:xfrm>
          <a:prstGeom prst="rect">
            <a:avLst/>
          </a:prstGeom>
        </p:spPr>
      </p:pic>
      <p:pic>
        <p:nvPicPr>
          <p:cNvPr id="16" name="Picture 15">
            <a:extLst>
              <a:ext uri="{FF2B5EF4-FFF2-40B4-BE49-F238E27FC236}">
                <a16:creationId xmlns:a16="http://schemas.microsoft.com/office/drawing/2014/main" id="{F4D8935C-D0B2-4B13-B3A1-57ED23E537BF}"/>
              </a:ext>
            </a:extLst>
          </p:cNvPr>
          <p:cNvPicPr>
            <a:picLocks noChangeAspect="1"/>
          </p:cNvPicPr>
          <p:nvPr/>
        </p:nvPicPr>
        <p:blipFill>
          <a:blip r:embed="rId4"/>
          <a:stretch>
            <a:fillRect/>
          </a:stretch>
        </p:blipFill>
        <p:spPr>
          <a:xfrm>
            <a:off x="6854628" y="979582"/>
            <a:ext cx="4736240" cy="5230914"/>
          </a:xfrm>
          <a:prstGeom prst="rect">
            <a:avLst/>
          </a:prstGeom>
        </p:spPr>
      </p:pic>
      <p:sp>
        <p:nvSpPr>
          <p:cNvPr id="6" name="TextBox 5">
            <a:extLst>
              <a:ext uri="{FF2B5EF4-FFF2-40B4-BE49-F238E27FC236}">
                <a16:creationId xmlns:a16="http://schemas.microsoft.com/office/drawing/2014/main" id="{C0DBD9E6-6B41-B19D-7984-66CD66315A00}"/>
              </a:ext>
            </a:extLst>
          </p:cNvPr>
          <p:cNvSpPr txBox="1"/>
          <p:nvPr/>
        </p:nvSpPr>
        <p:spPr>
          <a:xfrm>
            <a:off x="7888636" y="6282443"/>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2837252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6D241-9ECE-26E4-C256-6F966640075E}"/>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07B234AB-62E0-CD63-F0D5-0A1F750B9546}"/>
              </a:ext>
            </a:extLst>
          </p:cNvPr>
          <p:cNvSpPr>
            <a:spLocks noGrp="1"/>
          </p:cNvSpPr>
          <p:nvPr>
            <p:ph type="dt" idx="10"/>
          </p:nvPr>
        </p:nvSpPr>
        <p:spPr/>
        <p:txBody>
          <a:bodyPr/>
          <a:lstStyle/>
          <a:p>
            <a:fld id="{57B0CAF4-0DA5-46D7-A854-1C060A9BC661}" type="datetime1">
              <a:rPr lang="en-US" smtClean="0"/>
              <a:t>4/19/2026</a:t>
            </a:fld>
            <a:endParaRPr lang="en-US" dirty="0"/>
          </a:p>
        </p:txBody>
      </p:sp>
      <p:sp>
        <p:nvSpPr>
          <p:cNvPr id="5" name="Footer Placeholder 4">
            <a:extLst>
              <a:ext uri="{FF2B5EF4-FFF2-40B4-BE49-F238E27FC236}">
                <a16:creationId xmlns:a16="http://schemas.microsoft.com/office/drawing/2014/main" id="{D4FFB49E-6497-9A22-89AE-09873F025D38}"/>
              </a:ext>
            </a:extLst>
          </p:cNvPr>
          <p:cNvSpPr>
            <a:spLocks noGrp="1"/>
          </p:cNvSpPr>
          <p:nvPr>
            <p:ph type="ftr" idx="11"/>
          </p:nvPr>
        </p:nvSpPr>
        <p:spPr/>
        <p:txBody>
          <a:bodyPr/>
          <a:lstStyle/>
          <a:p>
            <a:r>
              <a:rPr lang="en-US"/>
              <a:t>Business analysis and process management</a:t>
            </a:r>
            <a:endParaRPr lang="en-US" dirty="0"/>
          </a:p>
        </p:txBody>
      </p:sp>
      <p:sp>
        <p:nvSpPr>
          <p:cNvPr id="3" name="Slide Number Placeholder 2">
            <a:extLst>
              <a:ext uri="{FF2B5EF4-FFF2-40B4-BE49-F238E27FC236}">
                <a16:creationId xmlns:a16="http://schemas.microsoft.com/office/drawing/2014/main" id="{879EED5E-81B2-E17E-8541-64C569295A8E}"/>
              </a:ext>
            </a:extLst>
          </p:cNvPr>
          <p:cNvSpPr>
            <a:spLocks noGrp="1"/>
          </p:cNvSpPr>
          <p:nvPr>
            <p:ph type="sldNum" idx="12"/>
          </p:nvPr>
        </p:nvSpPr>
        <p:spPr/>
        <p:txBody>
          <a:bodyPr/>
          <a:lstStyle/>
          <a:p>
            <a:fld id="{611322DE-3F9E-4261-BC4C-C8DBA52F4786}" type="slidenum">
              <a:rPr lang="en-US" smtClean="0"/>
              <a:t>11</a:t>
            </a:fld>
            <a:endParaRPr lang="en-US"/>
          </a:p>
        </p:txBody>
      </p:sp>
      <p:sp>
        <p:nvSpPr>
          <p:cNvPr id="2" name="Title 1">
            <a:extLst>
              <a:ext uri="{FF2B5EF4-FFF2-40B4-BE49-F238E27FC236}">
                <a16:creationId xmlns:a16="http://schemas.microsoft.com/office/drawing/2014/main" id="{4AB752F5-2A9F-F1AA-4908-F0E8CCA20E63}"/>
              </a:ext>
            </a:extLst>
          </p:cNvPr>
          <p:cNvSpPr>
            <a:spLocks noGrp="1"/>
          </p:cNvSpPr>
          <p:nvPr>
            <p:ph type="title"/>
          </p:nvPr>
        </p:nvSpPr>
        <p:spPr/>
        <p:txBody>
          <a:bodyPr/>
          <a:lstStyle/>
          <a:p>
            <a:r>
              <a:rPr lang="mn-MN" sz="3200" dirty="0"/>
              <a:t>Дотоод орчны шинжилгээ: </a:t>
            </a:r>
            <a:r>
              <a:rPr lang="en-US" sz="3200" dirty="0">
                <a:solidFill>
                  <a:schemeClr val="accent2">
                    <a:lumMod val="60000"/>
                    <a:lumOff val="40000"/>
                  </a:schemeClr>
                </a:solidFill>
              </a:rPr>
              <a:t>Н</a:t>
            </a:r>
            <a:r>
              <a:rPr lang="mn-MN" sz="3200" dirty="0">
                <a:solidFill>
                  <a:schemeClr val="accent2">
                    <a:lumMod val="60000"/>
                    <a:lumOff val="40000"/>
                  </a:schemeClr>
                </a:solidFill>
              </a:rPr>
              <a:t>өөцийн аудит</a:t>
            </a:r>
            <a:endParaRPr lang="en-US" sz="3200" dirty="0"/>
          </a:p>
        </p:txBody>
      </p:sp>
      <p:pic>
        <p:nvPicPr>
          <p:cNvPr id="8" name="Picture 2">
            <a:extLst>
              <a:ext uri="{FF2B5EF4-FFF2-40B4-BE49-F238E27FC236}">
                <a16:creationId xmlns:a16="http://schemas.microsoft.com/office/drawing/2014/main" id="{9DA2C97E-A8FA-6CF1-365E-D27E4D10C02D}"/>
              </a:ext>
            </a:extLst>
          </p:cNvPr>
          <p:cNvPicPr>
            <a:picLocks noChangeAspect="1"/>
          </p:cNvPicPr>
          <p:nvPr/>
        </p:nvPicPr>
        <p:blipFill>
          <a:blip r:embed="rId3"/>
          <a:srcRect t="15833"/>
          <a:stretch>
            <a:fillRect/>
          </a:stretch>
        </p:blipFill>
        <p:spPr>
          <a:xfrm>
            <a:off x="483555" y="991402"/>
            <a:ext cx="11224889" cy="5269981"/>
          </a:xfrm>
          <a:prstGeom prst="rect">
            <a:avLst/>
          </a:prstGeom>
        </p:spPr>
      </p:pic>
      <p:sp>
        <p:nvSpPr>
          <p:cNvPr id="6" name="TextBox 5">
            <a:extLst>
              <a:ext uri="{FF2B5EF4-FFF2-40B4-BE49-F238E27FC236}">
                <a16:creationId xmlns:a16="http://schemas.microsoft.com/office/drawing/2014/main" id="{3DD0AD9B-B9A0-6F4F-FC3D-0CA62D751A0D}"/>
              </a:ext>
            </a:extLst>
          </p:cNvPr>
          <p:cNvSpPr txBox="1"/>
          <p:nvPr/>
        </p:nvSpPr>
        <p:spPr>
          <a:xfrm>
            <a:off x="5718481" y="6001089"/>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1099387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tretch>
            <a:fillRect/>
          </a:stretch>
        </p:blipFill>
        <p:spPr>
          <a:xfrm>
            <a:off x="0" y="28575"/>
            <a:ext cx="12192000" cy="6800850"/>
          </a:xfrm>
          <a:prstGeom prst="rect">
            <a:avLst/>
          </a:prstGeom>
        </p:spPr>
      </p:pic>
      <p:sp>
        <p:nvSpPr>
          <p:cNvPr id="4" name="TextBox 3">
            <a:extLst>
              <a:ext uri="{FF2B5EF4-FFF2-40B4-BE49-F238E27FC236}">
                <a16:creationId xmlns:a16="http://schemas.microsoft.com/office/drawing/2014/main" id="{2755EFE7-FBFD-A3B2-D197-5F41C818432C}"/>
              </a:ext>
            </a:extLst>
          </p:cNvPr>
          <p:cNvSpPr txBox="1"/>
          <p:nvPr/>
        </p:nvSpPr>
        <p:spPr>
          <a:xfrm>
            <a:off x="6028447" y="6550223"/>
            <a:ext cx="6094708" cy="307777"/>
          </a:xfrm>
          <a:prstGeom prst="rect">
            <a:avLst/>
          </a:prstGeom>
          <a:solidFill>
            <a:schemeClr val="bg1"/>
          </a:solidFill>
        </p:spPr>
        <p:txBody>
          <a:bodyPr wrap="square">
            <a:spAutoFit/>
          </a:bodyPr>
          <a:lstStyle/>
          <a:p>
            <a:pPr algn="r"/>
            <a:r>
              <a:rPr lang="en-US" i="1" dirty="0"/>
              <a:t>Source: Visualized by AI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tretch>
            <a:fillRect/>
          </a:stretch>
        </p:blipFill>
        <p:spPr>
          <a:xfrm>
            <a:off x="0" y="28575"/>
            <a:ext cx="12192000" cy="6800850"/>
          </a:xfrm>
          <a:prstGeom prst="rect">
            <a:avLst/>
          </a:prstGeom>
        </p:spPr>
      </p:pic>
      <p:sp>
        <p:nvSpPr>
          <p:cNvPr id="3" name="TextBox 2">
            <a:extLst>
              <a:ext uri="{FF2B5EF4-FFF2-40B4-BE49-F238E27FC236}">
                <a16:creationId xmlns:a16="http://schemas.microsoft.com/office/drawing/2014/main" id="{AF07A2D6-3C66-5F77-0720-DB74AE625F0B}"/>
              </a:ext>
            </a:extLst>
          </p:cNvPr>
          <p:cNvSpPr txBox="1"/>
          <p:nvPr/>
        </p:nvSpPr>
        <p:spPr>
          <a:xfrm>
            <a:off x="5966454" y="6521648"/>
            <a:ext cx="6094708" cy="307777"/>
          </a:xfrm>
          <a:prstGeom prst="rect">
            <a:avLst/>
          </a:prstGeom>
          <a:solidFill>
            <a:schemeClr val="bg1"/>
          </a:solidFill>
        </p:spPr>
        <p:txBody>
          <a:bodyPr wrap="square">
            <a:spAutoFit/>
          </a:bodyPr>
          <a:lstStyle/>
          <a:p>
            <a:pPr algn="r"/>
            <a:r>
              <a:rPr lang="en-US" i="1" dirty="0"/>
              <a:t>Source: Visualized by AI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362DCE1-9E51-7918-1298-DBF4E8096B7A}"/>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2A0E6611-B15D-95A9-3BEC-10A13447E28A}"/>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AE032FB1-3394-1032-FA80-5E09344402A0}"/>
              </a:ext>
            </a:extLst>
          </p:cNvPr>
          <p:cNvSpPr>
            <a:spLocks noGrp="1"/>
          </p:cNvSpPr>
          <p:nvPr>
            <p:ph type="sldNum" idx="12"/>
          </p:nvPr>
        </p:nvSpPr>
        <p:spPr/>
        <p:txBody>
          <a:bodyPr/>
          <a:lstStyle/>
          <a:p>
            <a:fld id="{611322DE-3F9E-4261-BC4C-C8DBA52F4786}" type="slidenum">
              <a:rPr lang="en-US" smtClean="0"/>
              <a:t>14</a:t>
            </a:fld>
            <a:endParaRPr lang="en-US"/>
          </a:p>
        </p:txBody>
      </p:sp>
      <p:sp>
        <p:nvSpPr>
          <p:cNvPr id="7" name="Title 6">
            <a:extLst>
              <a:ext uri="{FF2B5EF4-FFF2-40B4-BE49-F238E27FC236}">
                <a16:creationId xmlns:a16="http://schemas.microsoft.com/office/drawing/2014/main" id="{D780D550-771D-BB46-06D7-A0406457BF23}"/>
              </a:ext>
            </a:extLst>
          </p:cNvPr>
          <p:cNvSpPr>
            <a:spLocks noGrp="1"/>
          </p:cNvSpPr>
          <p:nvPr>
            <p:ph type="title"/>
          </p:nvPr>
        </p:nvSpPr>
        <p:spPr>
          <a:xfrm>
            <a:off x="660877" y="185738"/>
            <a:ext cx="11047568" cy="414120"/>
          </a:xfrm>
        </p:spPr>
        <p:txBody>
          <a:bodyPr/>
          <a:lstStyle/>
          <a:p>
            <a:r>
              <a:rPr lang="en-US" dirty="0">
                <a:solidFill>
                  <a:schemeClr val="accent2">
                    <a:lumMod val="60000"/>
                    <a:lumOff val="40000"/>
                  </a:schemeClr>
                </a:solidFill>
              </a:rPr>
              <a:t>Н</a:t>
            </a:r>
            <a:r>
              <a:rPr lang="mn-MN" dirty="0">
                <a:solidFill>
                  <a:schemeClr val="accent2">
                    <a:lumMod val="60000"/>
                    <a:lumOff val="40000"/>
                  </a:schemeClr>
                </a:solidFill>
              </a:rPr>
              <a:t>өөцийн аудит: </a:t>
            </a:r>
            <a:r>
              <a:rPr lang="mn-MN" dirty="0"/>
              <a:t>Шинжилгээ хийх алхмууд</a:t>
            </a:r>
            <a:endParaRPr lang="en-US" dirty="0"/>
          </a:p>
        </p:txBody>
      </p:sp>
      <p:pic>
        <p:nvPicPr>
          <p:cNvPr id="9" name="Picture 2">
            <a:extLst>
              <a:ext uri="{FF2B5EF4-FFF2-40B4-BE49-F238E27FC236}">
                <a16:creationId xmlns:a16="http://schemas.microsoft.com/office/drawing/2014/main" id="{C49864A5-A70A-8795-EC8A-4232AA0960AF}"/>
              </a:ext>
            </a:extLst>
          </p:cNvPr>
          <p:cNvPicPr>
            <a:picLocks noChangeAspect="1"/>
          </p:cNvPicPr>
          <p:nvPr/>
        </p:nvPicPr>
        <p:blipFill>
          <a:blip r:embed="rId3"/>
          <a:srcRect l="2854" t="20425" r="2561" b="12160"/>
          <a:stretch>
            <a:fillRect/>
          </a:stretch>
        </p:blipFill>
        <p:spPr>
          <a:xfrm>
            <a:off x="660877" y="981776"/>
            <a:ext cx="10870245" cy="4321743"/>
          </a:xfrm>
          <a:prstGeom prst="rect">
            <a:avLst/>
          </a:prstGeom>
        </p:spPr>
      </p:pic>
      <p:sp>
        <p:nvSpPr>
          <p:cNvPr id="2" name="TextBox 1">
            <a:extLst>
              <a:ext uri="{FF2B5EF4-FFF2-40B4-BE49-F238E27FC236}">
                <a16:creationId xmlns:a16="http://schemas.microsoft.com/office/drawing/2014/main" id="{3FDD7E38-F42F-EA6F-4446-A72D5C0ADA72}"/>
              </a:ext>
            </a:extLst>
          </p:cNvPr>
          <p:cNvSpPr txBox="1"/>
          <p:nvPr/>
        </p:nvSpPr>
        <p:spPr>
          <a:xfrm>
            <a:off x="5436414" y="5522157"/>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308607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B61C7928-AEF1-6907-0E79-ADC204D30252}"/>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0465F1B3-58EA-F971-7F20-C47A62BB1DE1}"/>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AE704B5D-A40A-ADE3-66BA-8FA9113181D8}"/>
              </a:ext>
            </a:extLst>
          </p:cNvPr>
          <p:cNvSpPr>
            <a:spLocks noGrp="1"/>
          </p:cNvSpPr>
          <p:nvPr>
            <p:ph type="sldNum" idx="12"/>
          </p:nvPr>
        </p:nvSpPr>
        <p:spPr/>
        <p:txBody>
          <a:bodyPr/>
          <a:lstStyle/>
          <a:p>
            <a:fld id="{611322DE-3F9E-4261-BC4C-C8DBA52F4786}" type="slidenum">
              <a:rPr lang="en-US" smtClean="0"/>
              <a:t>15</a:t>
            </a:fld>
            <a:endParaRPr lang="en-US"/>
          </a:p>
        </p:txBody>
      </p:sp>
      <p:sp>
        <p:nvSpPr>
          <p:cNvPr id="7" name="Title 6">
            <a:extLst>
              <a:ext uri="{FF2B5EF4-FFF2-40B4-BE49-F238E27FC236}">
                <a16:creationId xmlns:a16="http://schemas.microsoft.com/office/drawing/2014/main" id="{80919F78-0EA6-F969-CDCB-B2504B860F96}"/>
              </a:ext>
            </a:extLst>
          </p:cNvPr>
          <p:cNvSpPr>
            <a:spLocks noGrp="1"/>
          </p:cNvSpPr>
          <p:nvPr>
            <p:ph type="title"/>
          </p:nvPr>
        </p:nvSpPr>
        <p:spPr>
          <a:xfrm>
            <a:off x="395437" y="185738"/>
            <a:ext cx="11313008" cy="414120"/>
          </a:xfrm>
        </p:spPr>
        <p:txBody>
          <a:bodyPr/>
          <a:lstStyle/>
          <a:p>
            <a:r>
              <a:rPr lang="en-US" dirty="0">
                <a:solidFill>
                  <a:schemeClr val="accent2">
                    <a:lumMod val="60000"/>
                    <a:lumOff val="40000"/>
                  </a:schemeClr>
                </a:solidFill>
              </a:rPr>
              <a:t>Н</a:t>
            </a:r>
            <a:r>
              <a:rPr lang="mn-MN" dirty="0">
                <a:solidFill>
                  <a:schemeClr val="accent2">
                    <a:lumMod val="60000"/>
                    <a:lumOff val="40000"/>
                  </a:schemeClr>
                </a:solidFill>
              </a:rPr>
              <a:t>өөцийн аудит – </a:t>
            </a:r>
            <a:r>
              <a:rPr lang="en-US" dirty="0">
                <a:solidFill>
                  <a:schemeClr val="accent2">
                    <a:lumMod val="60000"/>
                    <a:lumOff val="40000"/>
                  </a:schemeClr>
                </a:solidFill>
              </a:rPr>
              <a:t>SWOT</a:t>
            </a:r>
            <a:r>
              <a:rPr lang="mn-MN" dirty="0">
                <a:solidFill>
                  <a:schemeClr val="accent2">
                    <a:lumMod val="60000"/>
                    <a:lumOff val="40000"/>
                  </a:schemeClr>
                </a:solidFill>
              </a:rPr>
              <a:t> шинжилгээ</a:t>
            </a:r>
            <a:r>
              <a:rPr lang="en-US" dirty="0">
                <a:solidFill>
                  <a:schemeClr val="accent2">
                    <a:lumMod val="60000"/>
                    <a:lumOff val="40000"/>
                  </a:schemeClr>
                </a:solidFill>
              </a:rPr>
              <a:t> </a:t>
            </a:r>
            <a:endParaRPr lang="en-US" dirty="0"/>
          </a:p>
        </p:txBody>
      </p:sp>
      <p:pic>
        <p:nvPicPr>
          <p:cNvPr id="9" name="Picture 2">
            <a:extLst>
              <a:ext uri="{FF2B5EF4-FFF2-40B4-BE49-F238E27FC236}">
                <a16:creationId xmlns:a16="http://schemas.microsoft.com/office/drawing/2014/main" id="{7F99A8F9-BC90-D8BA-1B79-FEBFB8547D14}"/>
              </a:ext>
            </a:extLst>
          </p:cNvPr>
          <p:cNvPicPr>
            <a:picLocks noChangeAspect="1"/>
          </p:cNvPicPr>
          <p:nvPr/>
        </p:nvPicPr>
        <p:blipFill>
          <a:blip r:embed="rId3"/>
          <a:srcRect l="3264" t="21676" r="3631" b="12742"/>
          <a:stretch>
            <a:fillRect/>
          </a:stretch>
        </p:blipFill>
        <p:spPr>
          <a:xfrm>
            <a:off x="395437" y="1106672"/>
            <a:ext cx="11783496" cy="4629985"/>
          </a:xfrm>
          <a:prstGeom prst="rect">
            <a:avLst/>
          </a:prstGeom>
        </p:spPr>
      </p:pic>
      <p:sp>
        <p:nvSpPr>
          <p:cNvPr id="6" name="TextBox 5">
            <a:extLst>
              <a:ext uri="{FF2B5EF4-FFF2-40B4-BE49-F238E27FC236}">
                <a16:creationId xmlns:a16="http://schemas.microsoft.com/office/drawing/2014/main" id="{BD97BDF5-32E9-86EF-1721-B39009724A9C}"/>
              </a:ext>
            </a:extLst>
          </p:cNvPr>
          <p:cNvSpPr txBox="1"/>
          <p:nvPr/>
        </p:nvSpPr>
        <p:spPr>
          <a:xfrm>
            <a:off x="5997450" y="5751328"/>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2122176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6BEFFF29-6790-345E-7837-D290D0B0083F}"/>
              </a:ext>
            </a:extLst>
          </p:cNvPr>
          <p:cNvSpPr>
            <a:spLocks noGrp="1"/>
          </p:cNvSpPr>
          <p:nvPr>
            <p:ph type="body" idx="1"/>
          </p:nvPr>
        </p:nvSpPr>
        <p:spPr/>
        <p:txBody>
          <a:bodyPr/>
          <a:lstStyle/>
          <a:p>
            <a:endParaRPr lang="en-US" dirty="0"/>
          </a:p>
        </p:txBody>
      </p:sp>
      <p:sp>
        <p:nvSpPr>
          <p:cNvPr id="3" name="Date Placeholder 2">
            <a:extLst>
              <a:ext uri="{FF2B5EF4-FFF2-40B4-BE49-F238E27FC236}">
                <a16:creationId xmlns:a16="http://schemas.microsoft.com/office/drawing/2014/main" id="{D1B3201B-0475-1742-C2DB-56F393B3437D}"/>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7D463348-DBD1-9831-AD78-6A7271793233}"/>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923C2AA6-10A3-BF96-49E2-3559421C384E}"/>
              </a:ext>
            </a:extLst>
          </p:cNvPr>
          <p:cNvSpPr>
            <a:spLocks noGrp="1"/>
          </p:cNvSpPr>
          <p:nvPr>
            <p:ph type="sldNum" idx="12"/>
          </p:nvPr>
        </p:nvSpPr>
        <p:spPr/>
        <p:txBody>
          <a:bodyPr/>
          <a:lstStyle/>
          <a:p>
            <a:fld id="{611322DE-3F9E-4261-BC4C-C8DBA52F4786}" type="slidenum">
              <a:rPr lang="en-US" smtClean="0"/>
              <a:t>16</a:t>
            </a:fld>
            <a:endParaRPr lang="en-US"/>
          </a:p>
        </p:txBody>
      </p:sp>
      <p:sp>
        <p:nvSpPr>
          <p:cNvPr id="7" name="Title 6">
            <a:extLst>
              <a:ext uri="{FF2B5EF4-FFF2-40B4-BE49-F238E27FC236}">
                <a16:creationId xmlns:a16="http://schemas.microsoft.com/office/drawing/2014/main" id="{B7342A53-8CCB-34AF-B686-4DA2E199456D}"/>
              </a:ext>
            </a:extLst>
          </p:cNvPr>
          <p:cNvSpPr>
            <a:spLocks noGrp="1"/>
          </p:cNvSpPr>
          <p:nvPr>
            <p:ph type="title"/>
          </p:nvPr>
        </p:nvSpPr>
        <p:spPr/>
        <p:txBody>
          <a:bodyPr/>
          <a:lstStyle/>
          <a:p>
            <a:r>
              <a:rPr lang="mn-MN" dirty="0"/>
              <a:t>Бостоны матриц</a:t>
            </a:r>
            <a:endParaRPr lang="en-US" dirty="0"/>
          </a:p>
        </p:txBody>
      </p:sp>
      <p:pic>
        <p:nvPicPr>
          <p:cNvPr id="9" name="Picture 2">
            <a:extLst>
              <a:ext uri="{FF2B5EF4-FFF2-40B4-BE49-F238E27FC236}">
                <a16:creationId xmlns:a16="http://schemas.microsoft.com/office/drawing/2014/main" id="{27AF17C6-8541-AB64-BFE8-AF9CA9C8FE1B}"/>
              </a:ext>
            </a:extLst>
          </p:cNvPr>
          <p:cNvPicPr>
            <a:picLocks noChangeAspect="1"/>
          </p:cNvPicPr>
          <p:nvPr/>
        </p:nvPicPr>
        <p:blipFill>
          <a:blip r:embed="rId3"/>
          <a:srcRect l="5156" t="21148" r="2969" b="6303"/>
          <a:stretch>
            <a:fillRect/>
          </a:stretch>
        </p:blipFill>
        <p:spPr>
          <a:xfrm>
            <a:off x="685799" y="1041400"/>
            <a:ext cx="11125201" cy="4900385"/>
          </a:xfrm>
          <a:prstGeom prst="rect">
            <a:avLst/>
          </a:prstGeom>
        </p:spPr>
      </p:pic>
      <p:sp>
        <p:nvSpPr>
          <p:cNvPr id="2" name="TextBox 1">
            <a:extLst>
              <a:ext uri="{FF2B5EF4-FFF2-40B4-BE49-F238E27FC236}">
                <a16:creationId xmlns:a16="http://schemas.microsoft.com/office/drawing/2014/main" id="{B6EE2C4C-319E-5630-C8EF-0FC099D99FEE}"/>
              </a:ext>
            </a:extLst>
          </p:cNvPr>
          <p:cNvSpPr txBox="1"/>
          <p:nvPr/>
        </p:nvSpPr>
        <p:spPr>
          <a:xfrm>
            <a:off x="5315525" y="6126868"/>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613781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E6327-1901-92C5-D40B-8B935D86212A}"/>
            </a:ext>
          </a:extLst>
        </p:cNvPr>
        <p:cNvGrpSpPr/>
        <p:nvPr/>
      </p:nvGrpSpPr>
      <p:grpSpPr>
        <a:xfrm>
          <a:off x="0" y="0"/>
          <a:ext cx="0" cy="0"/>
          <a:chOff x="0" y="0"/>
          <a:chExt cx="0" cy="0"/>
        </a:xfrm>
      </p:grpSpPr>
      <p:sp>
        <p:nvSpPr>
          <p:cNvPr id="6" name="Rectangle 1">
            <a:extLst>
              <a:ext uri="{FF2B5EF4-FFF2-40B4-BE49-F238E27FC236}">
                <a16:creationId xmlns:a16="http://schemas.microsoft.com/office/drawing/2014/main" id="{500F6C5C-B29B-BE44-D38B-7CC9DDCB0038}"/>
              </a:ext>
            </a:extLst>
          </p:cNvPr>
          <p:cNvSpPr>
            <a:spLocks noGrp="1" noChangeArrowheads="1"/>
          </p:cNvSpPr>
          <p:nvPr>
            <p:ph type="body" idx="1"/>
          </p:nvPr>
        </p:nvSpPr>
        <p:spPr bwMode="auto">
          <a:xfrm>
            <a:off x="6262876" y="1113322"/>
            <a:ext cx="5674173"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eaLnBrk="0" fontAlgn="base" hangingPunct="0">
              <a:lnSpc>
                <a:spcPct val="100000"/>
              </a:lnSpc>
              <a:spcBef>
                <a:spcPct val="0"/>
              </a:spcBef>
              <a:spcAft>
                <a:spcPct val="0"/>
              </a:spcAft>
              <a:buClrTx/>
              <a:buSzTx/>
              <a:buNone/>
            </a:pPr>
            <a:r>
              <a:rPr kumimoji="0" lang="en-US" altLang="en-US" sz="2000" b="1" i="0" u="none" strike="noStrike" cap="none" normalizeH="0" baseline="0" dirty="0">
                <a:ln>
                  <a:noFill/>
                </a:ln>
                <a:solidFill>
                  <a:schemeClr val="tx1"/>
                </a:solidFill>
                <a:effectLst/>
                <a:latin typeface="Arial" panose="020B0604020202020204" pitchFamily="34" charset="0"/>
              </a:rPr>
              <a:t>Boston matrix:</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Бүтээгдэхүүний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багцыг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зах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зээлийн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өсөлт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эзлэх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хувиар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ангилах</a:t>
            </a:r>
            <a:r>
              <a:rPr kumimoji="0" lang="en-US" altLang="en-US" sz="2000" b="0" i="0" u="none" strike="noStrike" cap="none" normalizeH="0" baseline="0" dirty="0">
                <a:ln>
                  <a:noFill/>
                </a:ln>
                <a:solidFill>
                  <a:schemeClr val="tx1"/>
                </a:solidFill>
                <a:effectLst/>
                <a:latin typeface="Arial" panose="020B0604020202020204" pitchFamily="34" charset="0"/>
              </a:rPr>
              <a:t>:</a:t>
            </a:r>
          </a:p>
          <a:p>
            <a:pPr marL="742950" lvl="1" indent="-285750" eaLnBrk="0" fontAlgn="base" hangingPunct="0">
              <a:lnSpc>
                <a:spcPct val="100000"/>
              </a:lnSpc>
              <a:spcBef>
                <a:spcPct val="0"/>
              </a:spcBef>
              <a:spcAft>
                <a:spcPct val="0"/>
              </a:spcAft>
              <a:buClrTx/>
              <a:buSzTx/>
            </a:pPr>
            <a:r>
              <a:rPr kumimoji="0" lang="en-US" altLang="en-US" sz="2000" b="0" i="1" u="none" strike="noStrike" cap="none" normalizeH="0" baseline="0" dirty="0">
                <a:ln>
                  <a:noFill/>
                </a:ln>
                <a:solidFill>
                  <a:schemeClr val="tx1"/>
                </a:solidFill>
                <a:effectLst/>
                <a:latin typeface="Arial" panose="020B0604020202020204" pitchFamily="34" charset="0"/>
              </a:rPr>
              <a:t>Wild Cat:</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Өндөр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өсөлттэй</a:t>
            </a:r>
            <a:r>
              <a:rPr kumimoji="0" lang="en-US" altLang="en-US" sz="2000" b="0" i="0" u="none" strike="noStrike" cap="none" normalizeH="0" baseline="0" dirty="0">
                <a:ln>
                  <a:noFill/>
                </a:ln>
                <a:solidFill>
                  <a:schemeClr val="tx1"/>
                </a:solidFill>
                <a:effectLst/>
                <a:latin typeface="Arial" panose="020B0604020202020204" pitchFamily="34" charset="0"/>
              </a:rPr>
              <a:t> ч </a:t>
            </a:r>
            <a:r>
              <a:rPr kumimoji="0" lang="en-US" altLang="en-US" sz="2000" b="0" i="0" u="none" strike="noStrike" cap="none" normalizeH="0" baseline="0" dirty="0" err="1">
                <a:ln>
                  <a:noFill/>
                </a:ln>
                <a:solidFill>
                  <a:schemeClr val="tx1"/>
                </a:solidFill>
                <a:effectLst/>
                <a:latin typeface="Arial" panose="020B0604020202020204" pitchFamily="34" charset="0"/>
              </a:rPr>
              <a:t>зах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зээлд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бага</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хувьтай</a:t>
            </a:r>
            <a:r>
              <a:rPr kumimoji="0" lang="en-US" altLang="en-US" sz="2000" b="0" i="0" u="none" strike="noStrike" cap="none" normalizeH="0" baseline="0" dirty="0">
                <a:ln>
                  <a:noFill/>
                </a:ln>
                <a:solidFill>
                  <a:schemeClr val="tx1"/>
                </a:solidFill>
                <a:effectLst/>
                <a:latin typeface="Arial" panose="020B0604020202020204" pitchFamily="34" charset="0"/>
              </a:rPr>
              <a:t>.</a:t>
            </a:r>
          </a:p>
          <a:p>
            <a:pPr marL="742950" lvl="1" indent="-285750" eaLnBrk="0" fontAlgn="base" hangingPunct="0">
              <a:lnSpc>
                <a:spcPct val="100000"/>
              </a:lnSpc>
              <a:spcBef>
                <a:spcPct val="0"/>
              </a:spcBef>
              <a:spcAft>
                <a:spcPct val="0"/>
              </a:spcAft>
              <a:buClrTx/>
              <a:buSzTx/>
            </a:pPr>
            <a:r>
              <a:rPr kumimoji="0" lang="en-US" altLang="en-US" sz="2000" b="0" i="1" u="none" strike="noStrike" cap="none" normalizeH="0" baseline="0" dirty="0">
                <a:ln>
                  <a:noFill/>
                </a:ln>
                <a:solidFill>
                  <a:schemeClr val="tx1"/>
                </a:solidFill>
                <a:effectLst/>
                <a:latin typeface="Arial" panose="020B0604020202020204" pitchFamily="34" charset="0"/>
              </a:rPr>
              <a:t>Star:</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Өндөр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өсөлт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өндөр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хувь</a:t>
            </a:r>
            <a:r>
              <a:rPr kumimoji="0" lang="en-US" altLang="en-US" sz="2000" b="0" i="0" u="none" strike="noStrike" cap="none" normalizeH="0" baseline="0" dirty="0">
                <a:ln>
                  <a:noFill/>
                </a:ln>
                <a:solidFill>
                  <a:schemeClr val="tx1"/>
                </a:solidFill>
                <a:effectLst/>
                <a:latin typeface="Arial" panose="020B0604020202020204" pitchFamily="34" charset="0"/>
              </a:rPr>
              <a:t>.</a:t>
            </a:r>
          </a:p>
          <a:p>
            <a:pPr marL="742950" lvl="1" indent="-285750" eaLnBrk="0" fontAlgn="base" hangingPunct="0">
              <a:lnSpc>
                <a:spcPct val="100000"/>
              </a:lnSpc>
              <a:spcBef>
                <a:spcPct val="0"/>
              </a:spcBef>
              <a:spcAft>
                <a:spcPct val="0"/>
              </a:spcAft>
              <a:buClrTx/>
              <a:buSzTx/>
            </a:pPr>
            <a:r>
              <a:rPr kumimoji="0" lang="en-US" altLang="en-US" sz="2000" b="0" i="1" u="none" strike="noStrike" cap="none" normalizeH="0" baseline="0" dirty="0">
                <a:ln>
                  <a:noFill/>
                </a:ln>
                <a:solidFill>
                  <a:schemeClr val="tx1"/>
                </a:solidFill>
                <a:effectLst/>
                <a:latin typeface="Arial" panose="020B0604020202020204" pitchFamily="34" charset="0"/>
              </a:rPr>
              <a:t>Cash Cow:</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Өсөлт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бага</a:t>
            </a:r>
            <a:r>
              <a:rPr kumimoji="0" lang="en-US" altLang="en-US" sz="2000" b="0" i="0" u="none" strike="noStrike" cap="none" normalizeH="0" baseline="0" dirty="0">
                <a:ln>
                  <a:noFill/>
                </a:ln>
                <a:solidFill>
                  <a:schemeClr val="tx1"/>
                </a:solidFill>
                <a:effectLst/>
                <a:latin typeface="Arial" panose="020B0604020202020204" pitchFamily="34" charset="0"/>
              </a:rPr>
              <a:t> ч </a:t>
            </a:r>
            <a:r>
              <a:rPr kumimoji="0" lang="en-US" altLang="en-US" sz="2000" b="0" i="0" u="none" strike="noStrike" cap="none" normalizeH="0" baseline="0" dirty="0" err="1">
                <a:ln>
                  <a:noFill/>
                </a:ln>
                <a:solidFill>
                  <a:schemeClr val="tx1"/>
                </a:solidFill>
                <a:effectLst/>
                <a:latin typeface="Arial" panose="020B0604020202020204" pitchFamily="34" charset="0"/>
              </a:rPr>
              <a:t>ашиг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ихтэй</a:t>
            </a:r>
            <a:r>
              <a:rPr kumimoji="0" lang="en-US" altLang="en-US" sz="2000" b="0" i="0" u="none" strike="noStrike" cap="none" normalizeH="0" baseline="0" dirty="0">
                <a:ln>
                  <a:noFill/>
                </a:ln>
                <a:solidFill>
                  <a:schemeClr val="tx1"/>
                </a:solidFill>
                <a:effectLst/>
                <a:latin typeface="Arial" panose="020B0604020202020204" pitchFamily="34" charset="0"/>
              </a:rPr>
              <a:t>.</a:t>
            </a:r>
          </a:p>
          <a:p>
            <a:pPr marL="742950" lvl="1" indent="-285750" eaLnBrk="0" fontAlgn="base" hangingPunct="0">
              <a:lnSpc>
                <a:spcPct val="100000"/>
              </a:lnSpc>
              <a:spcBef>
                <a:spcPct val="0"/>
              </a:spcBef>
              <a:spcAft>
                <a:spcPct val="0"/>
              </a:spcAft>
              <a:buClrTx/>
              <a:buSzTx/>
            </a:pPr>
            <a:r>
              <a:rPr kumimoji="0" lang="en-US" altLang="en-US" sz="2000" b="0" i="1" u="none" strike="noStrike" cap="none" normalizeH="0" baseline="0" dirty="0">
                <a:ln>
                  <a:noFill/>
                </a:ln>
                <a:solidFill>
                  <a:schemeClr val="tx1"/>
                </a:solidFill>
                <a:effectLst/>
                <a:latin typeface="Arial" panose="020B0604020202020204" pitchFamily="34" charset="0"/>
              </a:rPr>
              <a:t>Dog:</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Өсөлт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бага</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зах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зээлд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эзлэх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хувь</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бага</a:t>
            </a:r>
            <a:r>
              <a:rPr kumimoji="0" lang="en-US" altLang="en-US" sz="2000" b="0" i="0" u="none" strike="noStrike" cap="none" normalizeH="0" baseline="0" dirty="0">
                <a:ln>
                  <a:noFill/>
                </a:ln>
                <a:solidFill>
                  <a:schemeClr val="tx1"/>
                </a:solidFill>
                <a:effectLst/>
                <a:latin typeface="Arial" panose="020B0604020202020204" pitchFamily="34" charset="0"/>
              </a:rPr>
              <a:t>.</a:t>
            </a:r>
          </a:p>
        </p:txBody>
      </p:sp>
      <p:sp>
        <p:nvSpPr>
          <p:cNvPr id="4" name="Date Placeholder 3">
            <a:extLst>
              <a:ext uri="{FF2B5EF4-FFF2-40B4-BE49-F238E27FC236}">
                <a16:creationId xmlns:a16="http://schemas.microsoft.com/office/drawing/2014/main" id="{ED9E272B-139A-9E26-BCD4-AC0827EC58E4}"/>
              </a:ext>
            </a:extLst>
          </p:cNvPr>
          <p:cNvSpPr>
            <a:spLocks noGrp="1"/>
          </p:cNvSpPr>
          <p:nvPr>
            <p:ph type="dt" idx="10"/>
          </p:nvPr>
        </p:nvSpPr>
        <p:spPr/>
        <p:txBody>
          <a:bodyPr/>
          <a:lstStyle/>
          <a:p>
            <a:fld id="{E4AE3475-AD77-4DC0-99FB-2638DF545185}" type="datetime1">
              <a:rPr lang="en-US" smtClean="0"/>
              <a:t>4/19/2026</a:t>
            </a:fld>
            <a:endParaRPr lang="en-US" dirty="0"/>
          </a:p>
        </p:txBody>
      </p:sp>
      <p:sp>
        <p:nvSpPr>
          <p:cNvPr id="5" name="Footer Placeholder 4">
            <a:extLst>
              <a:ext uri="{FF2B5EF4-FFF2-40B4-BE49-F238E27FC236}">
                <a16:creationId xmlns:a16="http://schemas.microsoft.com/office/drawing/2014/main" id="{22A55D88-124F-8077-32DA-7E7CDD434D68}"/>
              </a:ext>
            </a:extLst>
          </p:cNvPr>
          <p:cNvSpPr>
            <a:spLocks noGrp="1"/>
          </p:cNvSpPr>
          <p:nvPr>
            <p:ph type="ftr" idx="11"/>
          </p:nvPr>
        </p:nvSpPr>
        <p:spPr/>
        <p:txBody>
          <a:bodyPr/>
          <a:lstStyle/>
          <a:p>
            <a:r>
              <a:rPr lang="en-US"/>
              <a:t>Business analysis and process management</a:t>
            </a:r>
            <a:endParaRPr lang="en-US" dirty="0"/>
          </a:p>
        </p:txBody>
      </p:sp>
      <p:sp>
        <p:nvSpPr>
          <p:cNvPr id="3" name="Slide Number Placeholder 2">
            <a:extLst>
              <a:ext uri="{FF2B5EF4-FFF2-40B4-BE49-F238E27FC236}">
                <a16:creationId xmlns:a16="http://schemas.microsoft.com/office/drawing/2014/main" id="{8A95A305-A233-B86F-37DE-D4982CC954C9}"/>
              </a:ext>
            </a:extLst>
          </p:cNvPr>
          <p:cNvSpPr>
            <a:spLocks noGrp="1"/>
          </p:cNvSpPr>
          <p:nvPr>
            <p:ph type="sldNum" idx="12"/>
          </p:nvPr>
        </p:nvSpPr>
        <p:spPr/>
        <p:txBody>
          <a:bodyPr/>
          <a:lstStyle/>
          <a:p>
            <a:fld id="{611322DE-3F9E-4261-BC4C-C8DBA52F4786}" type="slidenum">
              <a:rPr lang="en-US" smtClean="0"/>
              <a:t>17</a:t>
            </a:fld>
            <a:endParaRPr lang="en-US"/>
          </a:p>
        </p:txBody>
      </p:sp>
      <p:sp>
        <p:nvSpPr>
          <p:cNvPr id="2" name="Title 1">
            <a:extLst>
              <a:ext uri="{FF2B5EF4-FFF2-40B4-BE49-F238E27FC236}">
                <a16:creationId xmlns:a16="http://schemas.microsoft.com/office/drawing/2014/main" id="{06BFA776-D1F8-4B7D-3D41-6E718239C1B2}"/>
              </a:ext>
            </a:extLst>
          </p:cNvPr>
          <p:cNvSpPr>
            <a:spLocks noGrp="1"/>
          </p:cNvSpPr>
          <p:nvPr>
            <p:ph type="title"/>
          </p:nvPr>
        </p:nvSpPr>
        <p:spPr/>
        <p:txBody>
          <a:bodyPr/>
          <a:lstStyle/>
          <a:p>
            <a:r>
              <a:rPr lang="mn-MN" sz="3200" dirty="0"/>
              <a:t>Бостоны матриц</a:t>
            </a:r>
            <a:endParaRPr lang="en-US" sz="3200" dirty="0"/>
          </a:p>
        </p:txBody>
      </p:sp>
      <p:sp>
        <p:nvSpPr>
          <p:cNvPr id="7" name="TextBox 6">
            <a:extLst>
              <a:ext uri="{FF2B5EF4-FFF2-40B4-BE49-F238E27FC236}">
                <a16:creationId xmlns:a16="http://schemas.microsoft.com/office/drawing/2014/main" id="{83380D3D-9973-EC76-D04E-9081508C2F60}"/>
              </a:ext>
            </a:extLst>
          </p:cNvPr>
          <p:cNvSpPr txBox="1"/>
          <p:nvPr/>
        </p:nvSpPr>
        <p:spPr>
          <a:xfrm>
            <a:off x="6264551" y="3909222"/>
            <a:ext cx="5674174" cy="1631216"/>
          </a:xfrm>
          <a:prstGeom prst="rect">
            <a:avLst/>
          </a:prstGeom>
          <a:solidFill>
            <a:schemeClr val="accent6">
              <a:lumMod val="40000"/>
              <a:lumOff val="60000"/>
            </a:schemeClr>
          </a:solidFill>
        </p:spPr>
        <p:txBody>
          <a:bodyPr wrap="square">
            <a:spAutoFit/>
          </a:bodyPr>
          <a:lstStyle/>
          <a:p>
            <a:r>
              <a:rPr lang="mn-MN" sz="2000" b="0" i="0" u="none" strike="noStrike" baseline="0" dirty="0">
                <a:solidFill>
                  <a:srgbClr val="000000"/>
                </a:solidFill>
                <a:latin typeface="Arial" panose="020B0604020202020204" pitchFamily="34" charset="0"/>
              </a:rPr>
              <a:t>Шинжилгээий үр дүнд хамгийн түрүүнд компаний хувьд стратегийн чухал ач холбогдолтой бизнесийн нэгжүүдийг ба тэдгээрт шаардлагатай байгаа дэмжлэг, хөрөнгө оруулалтыг тодорхойлно </a:t>
            </a:r>
            <a:endParaRPr lang="en-US" sz="2000" dirty="0"/>
          </a:p>
        </p:txBody>
      </p:sp>
      <p:pic>
        <p:nvPicPr>
          <p:cNvPr id="10" name="Picture 2">
            <a:extLst>
              <a:ext uri="{FF2B5EF4-FFF2-40B4-BE49-F238E27FC236}">
                <a16:creationId xmlns:a16="http://schemas.microsoft.com/office/drawing/2014/main" id="{8D24995C-322F-5B71-8967-E3BCC513D851}"/>
              </a:ext>
            </a:extLst>
          </p:cNvPr>
          <p:cNvPicPr>
            <a:picLocks noChangeAspect="1"/>
          </p:cNvPicPr>
          <p:nvPr/>
        </p:nvPicPr>
        <p:blipFill>
          <a:blip r:embed="rId3"/>
          <a:srcRect l="21406" t="23109" r="20469" b="5462"/>
          <a:stretch>
            <a:fillRect/>
          </a:stretch>
        </p:blipFill>
        <p:spPr>
          <a:xfrm>
            <a:off x="263702" y="1113322"/>
            <a:ext cx="5842725" cy="4005094"/>
          </a:xfrm>
          <a:prstGeom prst="rect">
            <a:avLst/>
          </a:prstGeom>
        </p:spPr>
      </p:pic>
      <p:sp>
        <p:nvSpPr>
          <p:cNvPr id="8" name="TextBox 7">
            <a:extLst>
              <a:ext uri="{FF2B5EF4-FFF2-40B4-BE49-F238E27FC236}">
                <a16:creationId xmlns:a16="http://schemas.microsoft.com/office/drawing/2014/main" id="{19468369-7054-C20A-CC83-4667329873ED}"/>
              </a:ext>
            </a:extLst>
          </p:cNvPr>
          <p:cNvSpPr txBox="1"/>
          <p:nvPr/>
        </p:nvSpPr>
        <p:spPr>
          <a:xfrm>
            <a:off x="11719" y="5232661"/>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1310833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700167FF-D0CB-904A-6078-C1E248A36CBF}"/>
              </a:ext>
            </a:extLst>
          </p:cNvPr>
          <p:cNvSpPr>
            <a:spLocks noGrp="1"/>
          </p:cNvSpPr>
          <p:nvPr>
            <p:ph type="body" idx="1"/>
          </p:nvPr>
        </p:nvSpPr>
        <p:spPr>
          <a:xfrm>
            <a:off x="482999" y="929041"/>
            <a:ext cx="4690533" cy="721959"/>
          </a:xfrm>
          <a:solidFill>
            <a:schemeClr val="accent2">
              <a:lumMod val="20000"/>
              <a:lumOff val="80000"/>
            </a:schemeClr>
          </a:solidFill>
        </p:spPr>
        <p:txBody>
          <a:bodyPr>
            <a:normAutofit fontScale="77500" lnSpcReduction="20000"/>
          </a:bodyPr>
          <a:lstStyle/>
          <a:p>
            <a:pPr marL="114300" indent="0" algn="ctr">
              <a:buNone/>
            </a:pPr>
            <a:r>
              <a:rPr lang="mn-MN" b="1" dirty="0"/>
              <a:t>Зэрлэг муур</a:t>
            </a:r>
            <a:r>
              <a:rPr lang="en-US" b="1" dirty="0"/>
              <a:t>/</a:t>
            </a:r>
            <a:r>
              <a:rPr lang="mn-MN" b="1" dirty="0"/>
              <a:t>Асуудалтай хүүхэд</a:t>
            </a:r>
            <a:endParaRPr lang="en-US" b="1" dirty="0"/>
          </a:p>
        </p:txBody>
      </p:sp>
      <p:sp>
        <p:nvSpPr>
          <p:cNvPr id="3" name="Date Placeholder 2">
            <a:extLst>
              <a:ext uri="{FF2B5EF4-FFF2-40B4-BE49-F238E27FC236}">
                <a16:creationId xmlns:a16="http://schemas.microsoft.com/office/drawing/2014/main" id="{A36BF4EF-F9F8-E7FA-3996-39A34F6F2D16}"/>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841C11AF-15EC-2B61-1E16-34457BD451A6}"/>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933778A1-AB0D-03B9-1EF9-EE8F43E982D7}"/>
              </a:ext>
            </a:extLst>
          </p:cNvPr>
          <p:cNvSpPr>
            <a:spLocks noGrp="1"/>
          </p:cNvSpPr>
          <p:nvPr>
            <p:ph type="sldNum" idx="12"/>
          </p:nvPr>
        </p:nvSpPr>
        <p:spPr/>
        <p:txBody>
          <a:bodyPr/>
          <a:lstStyle/>
          <a:p>
            <a:fld id="{611322DE-3F9E-4261-BC4C-C8DBA52F4786}" type="slidenum">
              <a:rPr lang="en-US" smtClean="0"/>
              <a:t>18</a:t>
            </a:fld>
            <a:endParaRPr lang="en-US"/>
          </a:p>
        </p:txBody>
      </p:sp>
      <p:sp>
        <p:nvSpPr>
          <p:cNvPr id="7" name="Title 6">
            <a:extLst>
              <a:ext uri="{FF2B5EF4-FFF2-40B4-BE49-F238E27FC236}">
                <a16:creationId xmlns:a16="http://schemas.microsoft.com/office/drawing/2014/main" id="{2C95C4F0-EB63-7950-BB12-7186DDE19833}"/>
              </a:ext>
            </a:extLst>
          </p:cNvPr>
          <p:cNvSpPr>
            <a:spLocks noGrp="1"/>
          </p:cNvSpPr>
          <p:nvPr>
            <p:ph type="title"/>
          </p:nvPr>
        </p:nvSpPr>
        <p:spPr/>
        <p:txBody>
          <a:bodyPr/>
          <a:lstStyle/>
          <a:p>
            <a:r>
              <a:rPr lang="mn-MN" dirty="0"/>
              <a:t>Бостоны матриц</a:t>
            </a:r>
            <a:endParaRPr lang="en-US" dirty="0"/>
          </a:p>
        </p:txBody>
      </p:sp>
      <p:pic>
        <p:nvPicPr>
          <p:cNvPr id="9" name="Picture 2">
            <a:extLst>
              <a:ext uri="{FF2B5EF4-FFF2-40B4-BE49-F238E27FC236}">
                <a16:creationId xmlns:a16="http://schemas.microsoft.com/office/drawing/2014/main" id="{C65F1CBA-70FA-338E-9648-AF6326E71E0F}"/>
              </a:ext>
            </a:extLst>
          </p:cNvPr>
          <p:cNvPicPr>
            <a:picLocks noChangeAspect="1"/>
          </p:cNvPicPr>
          <p:nvPr/>
        </p:nvPicPr>
        <p:blipFill>
          <a:blip r:embed="rId2"/>
          <a:srcRect l="52345" t="22269" r="4530" b="6303"/>
          <a:stretch>
            <a:fillRect/>
          </a:stretch>
        </p:blipFill>
        <p:spPr>
          <a:xfrm>
            <a:off x="482999" y="1752599"/>
            <a:ext cx="4774404" cy="4411134"/>
          </a:xfrm>
          <a:prstGeom prst="rect">
            <a:avLst/>
          </a:prstGeom>
        </p:spPr>
      </p:pic>
      <p:sp>
        <p:nvSpPr>
          <p:cNvPr id="10" name="Text Placeholder 7">
            <a:extLst>
              <a:ext uri="{FF2B5EF4-FFF2-40B4-BE49-F238E27FC236}">
                <a16:creationId xmlns:a16="http://schemas.microsoft.com/office/drawing/2014/main" id="{DA7AB0D5-008B-7F2A-32BA-01B31B4E86F8}"/>
              </a:ext>
            </a:extLst>
          </p:cNvPr>
          <p:cNvSpPr txBox="1">
            <a:spLocks/>
          </p:cNvSpPr>
          <p:nvPr/>
        </p:nvSpPr>
        <p:spPr>
          <a:xfrm>
            <a:off x="6816065" y="929041"/>
            <a:ext cx="4690533" cy="721959"/>
          </a:xfrm>
          <a:prstGeom prst="rect">
            <a:avLst/>
          </a:prstGeom>
          <a:solidFill>
            <a:schemeClr val="accent2">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mn-MN" b="1" dirty="0"/>
              <a:t>Од</a:t>
            </a:r>
            <a:endParaRPr lang="en-US" b="1" dirty="0"/>
          </a:p>
        </p:txBody>
      </p:sp>
      <p:pic>
        <p:nvPicPr>
          <p:cNvPr id="12" name="Picture 2">
            <a:extLst>
              <a:ext uri="{FF2B5EF4-FFF2-40B4-BE49-F238E27FC236}">
                <a16:creationId xmlns:a16="http://schemas.microsoft.com/office/drawing/2014/main" id="{DC00292D-8DC0-515C-1918-961F45A30807}"/>
              </a:ext>
            </a:extLst>
          </p:cNvPr>
          <p:cNvPicPr>
            <a:picLocks noChangeAspect="1"/>
          </p:cNvPicPr>
          <p:nvPr/>
        </p:nvPicPr>
        <p:blipFill>
          <a:blip r:embed="rId3"/>
          <a:srcRect l="52345" t="26471" r="3124" b="7143"/>
          <a:stretch>
            <a:fillRect/>
          </a:stretch>
        </p:blipFill>
        <p:spPr>
          <a:xfrm>
            <a:off x="6503977" y="1744133"/>
            <a:ext cx="5204468" cy="4327926"/>
          </a:xfrm>
          <a:prstGeom prst="rect">
            <a:avLst/>
          </a:prstGeom>
        </p:spPr>
      </p:pic>
      <p:sp>
        <p:nvSpPr>
          <p:cNvPr id="2" name="TextBox 1">
            <a:extLst>
              <a:ext uri="{FF2B5EF4-FFF2-40B4-BE49-F238E27FC236}">
                <a16:creationId xmlns:a16="http://schemas.microsoft.com/office/drawing/2014/main" id="{39D54ADB-C70B-A9BF-FAE4-6F381F9B088D}"/>
              </a:ext>
            </a:extLst>
          </p:cNvPr>
          <p:cNvSpPr txBox="1"/>
          <p:nvPr/>
        </p:nvSpPr>
        <p:spPr>
          <a:xfrm>
            <a:off x="5315525" y="6126868"/>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19702607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D8103-0C10-BEA9-78DF-0651C061757C}"/>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E9652F7C-3C6B-C2C0-1CE7-DEC3E051DE86}"/>
              </a:ext>
            </a:extLst>
          </p:cNvPr>
          <p:cNvSpPr>
            <a:spLocks noGrp="1"/>
          </p:cNvSpPr>
          <p:nvPr>
            <p:ph type="body" idx="1"/>
          </p:nvPr>
        </p:nvSpPr>
        <p:spPr>
          <a:xfrm>
            <a:off x="482999" y="929041"/>
            <a:ext cx="5304637" cy="721959"/>
          </a:xfrm>
          <a:solidFill>
            <a:schemeClr val="accent2">
              <a:lumMod val="20000"/>
              <a:lumOff val="80000"/>
            </a:schemeClr>
          </a:solidFill>
        </p:spPr>
        <p:txBody>
          <a:bodyPr>
            <a:normAutofit/>
          </a:bodyPr>
          <a:lstStyle/>
          <a:p>
            <a:pPr marL="114300" indent="0" algn="ctr">
              <a:buNone/>
            </a:pPr>
            <a:r>
              <a:rPr lang="mn-MN" b="1" dirty="0"/>
              <a:t>Саалийн үнээ</a:t>
            </a:r>
            <a:endParaRPr lang="en-US" b="1" dirty="0"/>
          </a:p>
        </p:txBody>
      </p:sp>
      <p:sp>
        <p:nvSpPr>
          <p:cNvPr id="3" name="Date Placeholder 2">
            <a:extLst>
              <a:ext uri="{FF2B5EF4-FFF2-40B4-BE49-F238E27FC236}">
                <a16:creationId xmlns:a16="http://schemas.microsoft.com/office/drawing/2014/main" id="{2F8B2E9E-7E2E-60D8-C8B5-7432F31CD934}"/>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26A1FCC3-B8EB-060D-27ED-6F400AD24908}"/>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ACF747C6-D1A4-BB8D-18A1-0A2906383108}"/>
              </a:ext>
            </a:extLst>
          </p:cNvPr>
          <p:cNvSpPr>
            <a:spLocks noGrp="1"/>
          </p:cNvSpPr>
          <p:nvPr>
            <p:ph type="sldNum" idx="12"/>
          </p:nvPr>
        </p:nvSpPr>
        <p:spPr/>
        <p:txBody>
          <a:bodyPr/>
          <a:lstStyle/>
          <a:p>
            <a:fld id="{611322DE-3F9E-4261-BC4C-C8DBA52F4786}" type="slidenum">
              <a:rPr lang="en-US" smtClean="0"/>
              <a:t>19</a:t>
            </a:fld>
            <a:endParaRPr lang="en-US"/>
          </a:p>
        </p:txBody>
      </p:sp>
      <p:sp>
        <p:nvSpPr>
          <p:cNvPr id="7" name="Title 6">
            <a:extLst>
              <a:ext uri="{FF2B5EF4-FFF2-40B4-BE49-F238E27FC236}">
                <a16:creationId xmlns:a16="http://schemas.microsoft.com/office/drawing/2014/main" id="{1D8AAA03-744C-2194-69AA-35E395857845}"/>
              </a:ext>
            </a:extLst>
          </p:cNvPr>
          <p:cNvSpPr>
            <a:spLocks noGrp="1"/>
          </p:cNvSpPr>
          <p:nvPr>
            <p:ph type="title"/>
          </p:nvPr>
        </p:nvSpPr>
        <p:spPr/>
        <p:txBody>
          <a:bodyPr/>
          <a:lstStyle/>
          <a:p>
            <a:r>
              <a:rPr lang="mn-MN" dirty="0"/>
              <a:t>Бостоны матриц</a:t>
            </a:r>
            <a:endParaRPr lang="en-US" dirty="0"/>
          </a:p>
        </p:txBody>
      </p:sp>
      <p:sp>
        <p:nvSpPr>
          <p:cNvPr id="10" name="Text Placeholder 7">
            <a:extLst>
              <a:ext uri="{FF2B5EF4-FFF2-40B4-BE49-F238E27FC236}">
                <a16:creationId xmlns:a16="http://schemas.microsoft.com/office/drawing/2014/main" id="{5F60B877-51F1-3CBF-0579-29BE83F1A431}"/>
              </a:ext>
            </a:extLst>
          </p:cNvPr>
          <p:cNvSpPr txBox="1">
            <a:spLocks/>
          </p:cNvSpPr>
          <p:nvPr/>
        </p:nvSpPr>
        <p:spPr>
          <a:xfrm>
            <a:off x="6816065" y="929041"/>
            <a:ext cx="4690533" cy="721959"/>
          </a:xfrm>
          <a:prstGeom prst="rect">
            <a:avLst/>
          </a:prstGeom>
          <a:solidFill>
            <a:schemeClr val="accent2">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mn-MN" b="1" dirty="0"/>
              <a:t>Нохой</a:t>
            </a:r>
            <a:endParaRPr lang="en-US" b="1" dirty="0"/>
          </a:p>
        </p:txBody>
      </p:sp>
      <p:pic>
        <p:nvPicPr>
          <p:cNvPr id="2" name="Picture 2">
            <a:extLst>
              <a:ext uri="{FF2B5EF4-FFF2-40B4-BE49-F238E27FC236}">
                <a16:creationId xmlns:a16="http://schemas.microsoft.com/office/drawing/2014/main" id="{767B8CD2-001B-D56C-CE80-0FC08FBD9247}"/>
              </a:ext>
            </a:extLst>
          </p:cNvPr>
          <p:cNvPicPr>
            <a:picLocks noChangeAspect="1"/>
          </p:cNvPicPr>
          <p:nvPr/>
        </p:nvPicPr>
        <p:blipFill>
          <a:blip r:embed="rId2"/>
          <a:srcRect l="49062" t="20589" r="3595" b="7983"/>
          <a:stretch>
            <a:fillRect/>
          </a:stretch>
        </p:blipFill>
        <p:spPr>
          <a:xfrm>
            <a:off x="482999" y="1792569"/>
            <a:ext cx="5304637" cy="4464298"/>
          </a:xfrm>
          <a:prstGeom prst="rect">
            <a:avLst/>
          </a:prstGeom>
        </p:spPr>
      </p:pic>
      <p:pic>
        <p:nvPicPr>
          <p:cNvPr id="6" name="Picture 2">
            <a:extLst>
              <a:ext uri="{FF2B5EF4-FFF2-40B4-BE49-F238E27FC236}">
                <a16:creationId xmlns:a16="http://schemas.microsoft.com/office/drawing/2014/main" id="{7BF850A6-15F1-0B4A-6EB2-CEAD0A2E0DDF}"/>
              </a:ext>
            </a:extLst>
          </p:cNvPr>
          <p:cNvPicPr>
            <a:picLocks noChangeAspect="1"/>
          </p:cNvPicPr>
          <p:nvPr/>
        </p:nvPicPr>
        <p:blipFill>
          <a:blip r:embed="rId3"/>
          <a:srcRect l="53750" t="22269" r="4531" b="7983"/>
          <a:stretch>
            <a:fillRect/>
          </a:stretch>
        </p:blipFill>
        <p:spPr>
          <a:xfrm>
            <a:off x="6712771" y="1744133"/>
            <a:ext cx="4793827" cy="4470648"/>
          </a:xfrm>
          <a:prstGeom prst="rect">
            <a:avLst/>
          </a:prstGeom>
        </p:spPr>
      </p:pic>
      <p:sp>
        <p:nvSpPr>
          <p:cNvPr id="9" name="TextBox 8">
            <a:extLst>
              <a:ext uri="{FF2B5EF4-FFF2-40B4-BE49-F238E27FC236}">
                <a16:creationId xmlns:a16="http://schemas.microsoft.com/office/drawing/2014/main" id="{02DBF079-E396-0BD5-3349-9661C17953B5}"/>
              </a:ext>
            </a:extLst>
          </p:cNvPr>
          <p:cNvSpPr txBox="1"/>
          <p:nvPr/>
        </p:nvSpPr>
        <p:spPr>
          <a:xfrm>
            <a:off x="5315525" y="6126868"/>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4164915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02402A7-CC02-6C2C-6A26-8FAC4B8C6E50}"/>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24500001-A1FE-8ECC-DA13-AD501DF6DA85}"/>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5C4F43BA-5A80-E9F1-F720-D78B502ABE89}"/>
              </a:ext>
            </a:extLst>
          </p:cNvPr>
          <p:cNvSpPr>
            <a:spLocks noGrp="1"/>
          </p:cNvSpPr>
          <p:nvPr>
            <p:ph type="sldNum" idx="12"/>
          </p:nvPr>
        </p:nvSpPr>
        <p:spPr/>
        <p:txBody>
          <a:bodyPr/>
          <a:lstStyle/>
          <a:p>
            <a:fld id="{611322DE-3F9E-4261-BC4C-C8DBA52F4786}" type="slidenum">
              <a:rPr lang="en-US" smtClean="0"/>
              <a:t>20</a:t>
            </a:fld>
            <a:endParaRPr lang="en-US"/>
          </a:p>
        </p:txBody>
      </p:sp>
      <p:sp>
        <p:nvSpPr>
          <p:cNvPr id="7" name="Title 6">
            <a:extLst>
              <a:ext uri="{FF2B5EF4-FFF2-40B4-BE49-F238E27FC236}">
                <a16:creationId xmlns:a16="http://schemas.microsoft.com/office/drawing/2014/main" id="{DAF31C43-751D-511B-7988-6EBD74D07AA8}"/>
              </a:ext>
            </a:extLst>
          </p:cNvPr>
          <p:cNvSpPr>
            <a:spLocks noGrp="1"/>
          </p:cNvSpPr>
          <p:nvPr>
            <p:ph type="title"/>
          </p:nvPr>
        </p:nvSpPr>
        <p:spPr>
          <a:xfrm>
            <a:off x="406400" y="185738"/>
            <a:ext cx="11302045" cy="414120"/>
          </a:xfrm>
        </p:spPr>
        <p:txBody>
          <a:bodyPr/>
          <a:lstStyle/>
          <a:p>
            <a:r>
              <a:rPr lang="mn-MN" dirty="0"/>
              <a:t>Стратегийн нэгтгэл: </a:t>
            </a:r>
            <a:r>
              <a:rPr lang="en-US" dirty="0">
                <a:solidFill>
                  <a:schemeClr val="accent2">
                    <a:lumMod val="60000"/>
                    <a:lumOff val="40000"/>
                  </a:schemeClr>
                </a:solidFill>
              </a:rPr>
              <a:t>SWOT </a:t>
            </a:r>
            <a:r>
              <a:rPr lang="mn-MN" dirty="0">
                <a:solidFill>
                  <a:schemeClr val="accent2">
                    <a:lumMod val="60000"/>
                    <a:lumOff val="40000"/>
                  </a:schemeClr>
                </a:solidFill>
              </a:rPr>
              <a:t>шинжилгээ</a:t>
            </a:r>
            <a:endParaRPr lang="en-US" dirty="0">
              <a:solidFill>
                <a:schemeClr val="accent2">
                  <a:lumMod val="60000"/>
                  <a:lumOff val="40000"/>
                </a:schemeClr>
              </a:solidFill>
            </a:endParaRPr>
          </a:p>
        </p:txBody>
      </p:sp>
      <p:pic>
        <p:nvPicPr>
          <p:cNvPr id="9" name="Picture 2">
            <a:extLst>
              <a:ext uri="{FF2B5EF4-FFF2-40B4-BE49-F238E27FC236}">
                <a16:creationId xmlns:a16="http://schemas.microsoft.com/office/drawing/2014/main" id="{55663DFA-06BF-66EF-BAD6-5A22D9C3DD5C}"/>
              </a:ext>
            </a:extLst>
          </p:cNvPr>
          <p:cNvPicPr>
            <a:picLocks noChangeAspect="1"/>
          </p:cNvPicPr>
          <p:nvPr/>
        </p:nvPicPr>
        <p:blipFill>
          <a:blip r:embed="rId3"/>
          <a:srcRect l="5749" t="14691" r="4453" b="11977"/>
          <a:stretch>
            <a:fillRect/>
          </a:stretch>
        </p:blipFill>
        <p:spPr>
          <a:xfrm>
            <a:off x="683582" y="1047565"/>
            <a:ext cx="10679836" cy="4864964"/>
          </a:xfrm>
          <a:prstGeom prst="rect">
            <a:avLst/>
          </a:prstGeom>
        </p:spPr>
      </p:pic>
      <p:sp>
        <p:nvSpPr>
          <p:cNvPr id="2" name="TextBox 1">
            <a:extLst>
              <a:ext uri="{FF2B5EF4-FFF2-40B4-BE49-F238E27FC236}">
                <a16:creationId xmlns:a16="http://schemas.microsoft.com/office/drawing/2014/main" id="{5FAC4AB4-EEFE-0F8D-A4C6-357E41683995}"/>
              </a:ext>
            </a:extLst>
          </p:cNvPr>
          <p:cNvSpPr txBox="1"/>
          <p:nvPr/>
        </p:nvSpPr>
        <p:spPr>
          <a:xfrm>
            <a:off x="7594101" y="5980551"/>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599200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ED2B8-0D39-F7C8-6032-254D7E999CCC}"/>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C3BD96BF-426F-7752-4891-D209789A081A}"/>
              </a:ext>
            </a:extLst>
          </p:cNvPr>
          <p:cNvSpPr>
            <a:spLocks noGrp="1"/>
          </p:cNvSpPr>
          <p:nvPr>
            <p:ph type="dt" idx="10"/>
          </p:nvPr>
        </p:nvSpPr>
        <p:spPr/>
        <p:txBody>
          <a:bodyPr/>
          <a:lstStyle/>
          <a:p>
            <a:fld id="{3405492C-6F1C-4A57-B06B-793F01EA0D1E}" type="datetime1">
              <a:rPr lang="en-US" smtClean="0"/>
              <a:t>4/19/2026</a:t>
            </a:fld>
            <a:endParaRPr lang="en-US" dirty="0"/>
          </a:p>
        </p:txBody>
      </p:sp>
      <p:sp>
        <p:nvSpPr>
          <p:cNvPr id="5" name="Footer Placeholder 4">
            <a:extLst>
              <a:ext uri="{FF2B5EF4-FFF2-40B4-BE49-F238E27FC236}">
                <a16:creationId xmlns:a16="http://schemas.microsoft.com/office/drawing/2014/main" id="{8C7829F5-C947-360A-28CE-C739646C016C}"/>
              </a:ext>
            </a:extLst>
          </p:cNvPr>
          <p:cNvSpPr>
            <a:spLocks noGrp="1"/>
          </p:cNvSpPr>
          <p:nvPr>
            <p:ph type="ftr" idx="11"/>
          </p:nvPr>
        </p:nvSpPr>
        <p:spPr/>
        <p:txBody>
          <a:bodyPr/>
          <a:lstStyle/>
          <a:p>
            <a:r>
              <a:rPr lang="en-US"/>
              <a:t>Business analysis and process management</a:t>
            </a:r>
            <a:endParaRPr lang="en-US" dirty="0"/>
          </a:p>
        </p:txBody>
      </p:sp>
      <p:sp>
        <p:nvSpPr>
          <p:cNvPr id="9" name="Slide Number Placeholder 8">
            <a:extLst>
              <a:ext uri="{FF2B5EF4-FFF2-40B4-BE49-F238E27FC236}">
                <a16:creationId xmlns:a16="http://schemas.microsoft.com/office/drawing/2014/main" id="{0EB271E4-B5BE-8E85-E88E-E6481D069199}"/>
              </a:ext>
            </a:extLst>
          </p:cNvPr>
          <p:cNvSpPr>
            <a:spLocks noGrp="1"/>
          </p:cNvSpPr>
          <p:nvPr>
            <p:ph type="sldNum" idx="12"/>
          </p:nvPr>
        </p:nvSpPr>
        <p:spPr/>
        <p:txBody>
          <a:bodyPr/>
          <a:lstStyle/>
          <a:p>
            <a:fld id="{611322DE-3F9E-4261-BC4C-C8DBA52F4786}" type="slidenum">
              <a:rPr lang="en-US" smtClean="0"/>
              <a:t>21</a:t>
            </a:fld>
            <a:endParaRPr lang="en-US"/>
          </a:p>
        </p:txBody>
      </p:sp>
      <p:sp>
        <p:nvSpPr>
          <p:cNvPr id="2" name="Title 1">
            <a:extLst>
              <a:ext uri="{FF2B5EF4-FFF2-40B4-BE49-F238E27FC236}">
                <a16:creationId xmlns:a16="http://schemas.microsoft.com/office/drawing/2014/main" id="{9335B44E-9B34-6FA0-66B5-77D351F0F0F1}"/>
              </a:ext>
            </a:extLst>
          </p:cNvPr>
          <p:cNvSpPr>
            <a:spLocks noGrp="1"/>
          </p:cNvSpPr>
          <p:nvPr>
            <p:ph type="title"/>
          </p:nvPr>
        </p:nvSpPr>
        <p:spPr/>
        <p:txBody>
          <a:bodyPr/>
          <a:lstStyle/>
          <a:p>
            <a:r>
              <a:rPr lang="mn-MN" dirty="0"/>
              <a:t>Стратегийн нэгтгэл: </a:t>
            </a:r>
            <a:r>
              <a:rPr lang="en-US" dirty="0"/>
              <a:t>SWOT </a:t>
            </a:r>
            <a:r>
              <a:rPr lang="mn-MN" dirty="0"/>
              <a:t>шинжилгээ</a:t>
            </a:r>
            <a:endParaRPr lang="en-US" dirty="0"/>
          </a:p>
        </p:txBody>
      </p:sp>
      <p:sp>
        <p:nvSpPr>
          <p:cNvPr id="6" name="Content Placeholder 2">
            <a:extLst>
              <a:ext uri="{FF2B5EF4-FFF2-40B4-BE49-F238E27FC236}">
                <a16:creationId xmlns:a16="http://schemas.microsoft.com/office/drawing/2014/main" id="{711B00E7-B426-384A-F10E-D37C92CA4008}"/>
              </a:ext>
            </a:extLst>
          </p:cNvPr>
          <p:cNvSpPr txBox="1">
            <a:spLocks/>
          </p:cNvSpPr>
          <p:nvPr/>
        </p:nvSpPr>
        <p:spPr>
          <a:xfrm>
            <a:off x="136509" y="932843"/>
            <a:ext cx="2961797" cy="4873153"/>
          </a:xfrm>
          <a:prstGeom prst="rect">
            <a:avLst/>
          </a:prstGeom>
          <a:solidFill>
            <a:schemeClr val="accent6">
              <a:lumMod val="40000"/>
              <a:lumOff val="60000"/>
            </a:schemeClr>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1800" b="1" dirty="0"/>
              <a:t>Тодорхой бөгөөд хэмжигдэхүйц байх</a:t>
            </a:r>
          </a:p>
          <a:p>
            <a:r>
              <a:rPr lang="mn-MN" sz="1800" dirty="0"/>
              <a:t>"Сайн нэр хүнд" гэх мэт ерөнхий үг хэллэгээс зайлсхий. Үүний оронд баримт нотолгоо ашигла:</a:t>
            </a:r>
          </a:p>
          <a:p>
            <a:r>
              <a:rPr lang="mn-MN" sz="1800" i="1" dirty="0"/>
              <a:t>Буруу:</a:t>
            </a:r>
            <a:r>
              <a:rPr lang="mn-MN" sz="1800" dirty="0"/>
              <a:t> Манай технологи сайн.</a:t>
            </a:r>
          </a:p>
          <a:p>
            <a:r>
              <a:rPr lang="mn-MN" sz="1800" i="1" dirty="0"/>
              <a:t>Зөв:</a:t>
            </a:r>
            <a:r>
              <a:rPr lang="mn-MN" sz="1800" dirty="0"/>
              <a:t> Манай систем өрсөлдөгчдөөс 20%-иар хурдан боловсруулалт хийдэг (Давуу тал).</a:t>
            </a:r>
          </a:p>
          <a:p>
            <a:endParaRPr lang="en-US" sz="1800" dirty="0"/>
          </a:p>
        </p:txBody>
      </p:sp>
      <p:pic>
        <p:nvPicPr>
          <p:cNvPr id="10" name="Picture 2">
            <a:extLst>
              <a:ext uri="{FF2B5EF4-FFF2-40B4-BE49-F238E27FC236}">
                <a16:creationId xmlns:a16="http://schemas.microsoft.com/office/drawing/2014/main" id="{4F4D6D03-FB9D-1884-516C-CA30090C74F7}"/>
              </a:ext>
            </a:extLst>
          </p:cNvPr>
          <p:cNvPicPr>
            <a:picLocks noChangeAspect="1"/>
          </p:cNvPicPr>
          <p:nvPr/>
        </p:nvPicPr>
        <p:blipFill>
          <a:blip r:embed="rId3"/>
          <a:stretch>
            <a:fillRect/>
          </a:stretch>
        </p:blipFill>
        <p:spPr>
          <a:xfrm>
            <a:off x="3257796" y="932843"/>
            <a:ext cx="8620528" cy="4808638"/>
          </a:xfrm>
          <a:prstGeom prst="rect">
            <a:avLst/>
          </a:prstGeom>
        </p:spPr>
      </p:pic>
      <p:sp>
        <p:nvSpPr>
          <p:cNvPr id="3" name="TextBox 2">
            <a:extLst>
              <a:ext uri="{FF2B5EF4-FFF2-40B4-BE49-F238E27FC236}">
                <a16:creationId xmlns:a16="http://schemas.microsoft.com/office/drawing/2014/main" id="{F757427E-D113-477D-6C69-7C5A61AE962C}"/>
              </a:ext>
            </a:extLst>
          </p:cNvPr>
          <p:cNvSpPr txBox="1"/>
          <p:nvPr/>
        </p:nvSpPr>
        <p:spPr>
          <a:xfrm>
            <a:off x="8153400" y="5771268"/>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238269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5845F-3D76-8DA9-5C34-02402CD10584}"/>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16E6FB71-73AB-11BA-B60E-C6645F888B73}"/>
              </a:ext>
            </a:extLst>
          </p:cNvPr>
          <p:cNvSpPr>
            <a:spLocks noGrp="1"/>
          </p:cNvSpPr>
          <p:nvPr>
            <p:ph type="dt" idx="10"/>
          </p:nvPr>
        </p:nvSpPr>
        <p:spPr/>
        <p:txBody>
          <a:bodyPr/>
          <a:lstStyle/>
          <a:p>
            <a:fld id="{3405492C-6F1C-4A57-B06B-793F01EA0D1E}" type="datetime1">
              <a:rPr lang="en-US" smtClean="0"/>
              <a:t>4/19/2026</a:t>
            </a:fld>
            <a:endParaRPr lang="en-US" dirty="0"/>
          </a:p>
        </p:txBody>
      </p:sp>
      <p:sp>
        <p:nvSpPr>
          <p:cNvPr id="5" name="Footer Placeholder 4">
            <a:extLst>
              <a:ext uri="{FF2B5EF4-FFF2-40B4-BE49-F238E27FC236}">
                <a16:creationId xmlns:a16="http://schemas.microsoft.com/office/drawing/2014/main" id="{6A707C1C-B2CC-18D3-06F8-1150C4F8285C}"/>
              </a:ext>
            </a:extLst>
          </p:cNvPr>
          <p:cNvSpPr>
            <a:spLocks noGrp="1"/>
          </p:cNvSpPr>
          <p:nvPr>
            <p:ph type="ftr" idx="11"/>
          </p:nvPr>
        </p:nvSpPr>
        <p:spPr/>
        <p:txBody>
          <a:bodyPr/>
          <a:lstStyle/>
          <a:p>
            <a:r>
              <a:rPr lang="en-US"/>
              <a:t>Business analysis and process management</a:t>
            </a:r>
            <a:endParaRPr lang="en-US" dirty="0"/>
          </a:p>
        </p:txBody>
      </p:sp>
      <p:sp>
        <p:nvSpPr>
          <p:cNvPr id="9" name="Slide Number Placeholder 8">
            <a:extLst>
              <a:ext uri="{FF2B5EF4-FFF2-40B4-BE49-F238E27FC236}">
                <a16:creationId xmlns:a16="http://schemas.microsoft.com/office/drawing/2014/main" id="{8D45FC77-3D0D-C939-091A-A0BD2ECF3EAE}"/>
              </a:ext>
            </a:extLst>
          </p:cNvPr>
          <p:cNvSpPr>
            <a:spLocks noGrp="1"/>
          </p:cNvSpPr>
          <p:nvPr>
            <p:ph type="sldNum" idx="12"/>
          </p:nvPr>
        </p:nvSpPr>
        <p:spPr/>
        <p:txBody>
          <a:bodyPr/>
          <a:lstStyle/>
          <a:p>
            <a:fld id="{611322DE-3F9E-4261-BC4C-C8DBA52F4786}" type="slidenum">
              <a:rPr lang="en-US" smtClean="0"/>
              <a:t>22</a:t>
            </a:fld>
            <a:endParaRPr lang="en-US"/>
          </a:p>
        </p:txBody>
      </p:sp>
      <p:sp>
        <p:nvSpPr>
          <p:cNvPr id="2" name="Title 1">
            <a:extLst>
              <a:ext uri="{FF2B5EF4-FFF2-40B4-BE49-F238E27FC236}">
                <a16:creationId xmlns:a16="http://schemas.microsoft.com/office/drawing/2014/main" id="{98B39C56-0733-21EB-2BF4-683A0510E829}"/>
              </a:ext>
            </a:extLst>
          </p:cNvPr>
          <p:cNvSpPr>
            <a:spLocks noGrp="1"/>
          </p:cNvSpPr>
          <p:nvPr>
            <p:ph type="title"/>
          </p:nvPr>
        </p:nvSpPr>
        <p:spPr/>
        <p:txBody>
          <a:bodyPr/>
          <a:lstStyle/>
          <a:p>
            <a:r>
              <a:rPr lang="mn-MN" dirty="0"/>
              <a:t>Стратегийн нэгтгэл: </a:t>
            </a:r>
            <a:r>
              <a:rPr lang="en-US" dirty="0"/>
              <a:t>SWOT </a:t>
            </a:r>
            <a:r>
              <a:rPr lang="mn-MN" dirty="0"/>
              <a:t>шинжилгээ</a:t>
            </a:r>
            <a:endParaRPr lang="en-US" dirty="0"/>
          </a:p>
        </p:txBody>
      </p:sp>
      <p:sp>
        <p:nvSpPr>
          <p:cNvPr id="7" name="Content Placeholder 2">
            <a:extLst>
              <a:ext uri="{FF2B5EF4-FFF2-40B4-BE49-F238E27FC236}">
                <a16:creationId xmlns:a16="http://schemas.microsoft.com/office/drawing/2014/main" id="{70E9770C-78C5-617B-BC15-07E7AA5B3CE3}"/>
              </a:ext>
            </a:extLst>
          </p:cNvPr>
          <p:cNvSpPr txBox="1">
            <a:spLocks/>
          </p:cNvSpPr>
          <p:nvPr/>
        </p:nvSpPr>
        <p:spPr>
          <a:xfrm>
            <a:off x="7593645" y="1002224"/>
            <a:ext cx="4114800" cy="4000500"/>
          </a:xfrm>
          <a:prstGeom prst="rect">
            <a:avLst/>
          </a:prstGeom>
          <a:solidFill>
            <a:schemeClr val="accent6">
              <a:lumMod val="60000"/>
              <a:lumOff val="4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1800" b="1" dirty="0"/>
              <a:t>Гадаад ба дотоод хүчин зүйлсийг холихгүй байх</a:t>
            </a:r>
          </a:p>
          <a:p>
            <a:r>
              <a:rPr lang="mn-MN" sz="1800" b="1" dirty="0"/>
              <a:t>Дотоод (</a:t>
            </a:r>
            <a:r>
              <a:rPr lang="en-US" sz="1800" b="1" dirty="0"/>
              <a:t>S, W):</a:t>
            </a:r>
            <a:r>
              <a:rPr lang="en-US" sz="1800" dirty="0"/>
              <a:t> </a:t>
            </a:r>
            <a:r>
              <a:rPr lang="mn-MN" sz="1800" dirty="0"/>
              <a:t>Танай байгууллага хянах боломжтой зүйлс (Ажилчид, санхүү, технологи).</a:t>
            </a:r>
          </a:p>
          <a:p>
            <a:r>
              <a:rPr lang="mn-MN" sz="1800" b="1" dirty="0"/>
              <a:t>Гадаад (</a:t>
            </a:r>
            <a:r>
              <a:rPr lang="en-US" sz="1800" b="1" dirty="0"/>
              <a:t>O, T):</a:t>
            </a:r>
            <a:r>
              <a:rPr lang="en-US" sz="1800" dirty="0"/>
              <a:t> </a:t>
            </a:r>
            <a:r>
              <a:rPr lang="mn-MN" sz="1800" dirty="0"/>
              <a:t>Танай байгууллагаас үл хамаарах, зах зээлд өрнөж буй зүйлс (Хуулийн өөрчлөлт, өрсөлдөгчийн үйлдэл, технологийн чиг хандлага).</a:t>
            </a:r>
          </a:p>
        </p:txBody>
      </p:sp>
      <p:pic>
        <p:nvPicPr>
          <p:cNvPr id="12" name="Picture 2">
            <a:extLst>
              <a:ext uri="{FF2B5EF4-FFF2-40B4-BE49-F238E27FC236}">
                <a16:creationId xmlns:a16="http://schemas.microsoft.com/office/drawing/2014/main" id="{2B438724-4884-4B08-8FE6-9A422697BCBF}"/>
              </a:ext>
            </a:extLst>
          </p:cNvPr>
          <p:cNvPicPr>
            <a:picLocks noChangeAspect="1"/>
          </p:cNvPicPr>
          <p:nvPr/>
        </p:nvPicPr>
        <p:blipFill>
          <a:blip r:embed="rId3"/>
          <a:stretch>
            <a:fillRect/>
          </a:stretch>
        </p:blipFill>
        <p:spPr>
          <a:xfrm>
            <a:off x="313266" y="1002224"/>
            <a:ext cx="7171765" cy="4000500"/>
          </a:xfrm>
          <a:prstGeom prst="rect">
            <a:avLst/>
          </a:prstGeom>
        </p:spPr>
      </p:pic>
    </p:spTree>
    <p:extLst>
      <p:ext uri="{BB962C8B-B14F-4D97-AF65-F5344CB8AC3E}">
        <p14:creationId xmlns:p14="http://schemas.microsoft.com/office/powerpoint/2010/main" val="582993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E3426-0EC9-8F35-2D56-D50647325917}"/>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04785A82-4F1B-4E3D-AB02-D12B5A3B6B15}"/>
              </a:ext>
            </a:extLst>
          </p:cNvPr>
          <p:cNvSpPr>
            <a:spLocks noGrp="1"/>
          </p:cNvSpPr>
          <p:nvPr>
            <p:ph type="dt" idx="10"/>
          </p:nvPr>
        </p:nvSpPr>
        <p:spPr/>
        <p:txBody>
          <a:bodyPr/>
          <a:lstStyle/>
          <a:p>
            <a:fld id="{3405492C-6F1C-4A57-B06B-793F01EA0D1E}" type="datetime1">
              <a:rPr lang="en-US" smtClean="0"/>
              <a:t>4/19/2026</a:t>
            </a:fld>
            <a:endParaRPr lang="en-US" dirty="0"/>
          </a:p>
        </p:txBody>
      </p:sp>
      <p:sp>
        <p:nvSpPr>
          <p:cNvPr id="5" name="Footer Placeholder 4">
            <a:extLst>
              <a:ext uri="{FF2B5EF4-FFF2-40B4-BE49-F238E27FC236}">
                <a16:creationId xmlns:a16="http://schemas.microsoft.com/office/drawing/2014/main" id="{8FD837ED-F623-F64D-F6CB-75E5F7E6B9D2}"/>
              </a:ext>
            </a:extLst>
          </p:cNvPr>
          <p:cNvSpPr>
            <a:spLocks noGrp="1"/>
          </p:cNvSpPr>
          <p:nvPr>
            <p:ph type="ftr" idx="11"/>
          </p:nvPr>
        </p:nvSpPr>
        <p:spPr/>
        <p:txBody>
          <a:bodyPr/>
          <a:lstStyle/>
          <a:p>
            <a:r>
              <a:rPr lang="en-US"/>
              <a:t>Business analysis and process management</a:t>
            </a:r>
            <a:endParaRPr lang="en-US" dirty="0"/>
          </a:p>
        </p:txBody>
      </p:sp>
      <p:sp>
        <p:nvSpPr>
          <p:cNvPr id="9" name="Slide Number Placeholder 8">
            <a:extLst>
              <a:ext uri="{FF2B5EF4-FFF2-40B4-BE49-F238E27FC236}">
                <a16:creationId xmlns:a16="http://schemas.microsoft.com/office/drawing/2014/main" id="{A91CB0C6-7AEB-9309-F199-C430EF0489E0}"/>
              </a:ext>
            </a:extLst>
          </p:cNvPr>
          <p:cNvSpPr>
            <a:spLocks noGrp="1"/>
          </p:cNvSpPr>
          <p:nvPr>
            <p:ph type="sldNum" idx="12"/>
          </p:nvPr>
        </p:nvSpPr>
        <p:spPr/>
        <p:txBody>
          <a:bodyPr/>
          <a:lstStyle/>
          <a:p>
            <a:fld id="{611322DE-3F9E-4261-BC4C-C8DBA52F4786}" type="slidenum">
              <a:rPr lang="en-US" smtClean="0"/>
              <a:t>23</a:t>
            </a:fld>
            <a:endParaRPr lang="en-US"/>
          </a:p>
        </p:txBody>
      </p:sp>
      <p:sp>
        <p:nvSpPr>
          <p:cNvPr id="2" name="Title 1">
            <a:extLst>
              <a:ext uri="{FF2B5EF4-FFF2-40B4-BE49-F238E27FC236}">
                <a16:creationId xmlns:a16="http://schemas.microsoft.com/office/drawing/2014/main" id="{C5D9F2A8-72B3-90E1-1690-45C7B8A4EACA}"/>
              </a:ext>
            </a:extLst>
          </p:cNvPr>
          <p:cNvSpPr>
            <a:spLocks noGrp="1"/>
          </p:cNvSpPr>
          <p:nvPr>
            <p:ph type="title"/>
          </p:nvPr>
        </p:nvSpPr>
        <p:spPr>
          <a:xfrm>
            <a:off x="443883" y="185738"/>
            <a:ext cx="11264562" cy="414120"/>
          </a:xfrm>
        </p:spPr>
        <p:txBody>
          <a:bodyPr/>
          <a:lstStyle/>
          <a:p>
            <a:r>
              <a:rPr lang="mn-MN" dirty="0"/>
              <a:t>Стратегийн нэгтгэл: </a:t>
            </a:r>
            <a:r>
              <a:rPr lang="en-US" dirty="0"/>
              <a:t>SWOT </a:t>
            </a:r>
            <a:r>
              <a:rPr lang="mn-MN" dirty="0"/>
              <a:t>- </a:t>
            </a:r>
            <a:r>
              <a:rPr lang="en-US" dirty="0"/>
              <a:t>TOWS</a:t>
            </a:r>
            <a:r>
              <a:rPr lang="mn-MN" dirty="0"/>
              <a:t>руу</a:t>
            </a:r>
            <a:endParaRPr lang="en-US" dirty="0"/>
          </a:p>
        </p:txBody>
      </p:sp>
      <p:pic>
        <p:nvPicPr>
          <p:cNvPr id="3" name="Picture 2">
            <a:extLst>
              <a:ext uri="{FF2B5EF4-FFF2-40B4-BE49-F238E27FC236}">
                <a16:creationId xmlns:a16="http://schemas.microsoft.com/office/drawing/2014/main" id="{0EDADB96-8BD5-0D32-C777-D5F021E64617}"/>
              </a:ext>
            </a:extLst>
          </p:cNvPr>
          <p:cNvPicPr>
            <a:picLocks noChangeAspect="1"/>
          </p:cNvPicPr>
          <p:nvPr/>
        </p:nvPicPr>
        <p:blipFill>
          <a:blip r:embed="rId3"/>
          <a:srcRect l="5156" t="14846" r="3281" b="12465"/>
          <a:stretch>
            <a:fillRect/>
          </a:stretch>
        </p:blipFill>
        <p:spPr>
          <a:xfrm>
            <a:off x="510189" y="991218"/>
            <a:ext cx="11009944" cy="4875563"/>
          </a:xfrm>
          <a:prstGeom prst="rect">
            <a:avLst/>
          </a:prstGeom>
        </p:spPr>
      </p:pic>
      <p:sp>
        <p:nvSpPr>
          <p:cNvPr id="6" name="TextBox 5">
            <a:extLst>
              <a:ext uri="{FF2B5EF4-FFF2-40B4-BE49-F238E27FC236}">
                <a16:creationId xmlns:a16="http://schemas.microsoft.com/office/drawing/2014/main" id="{A81CE221-009E-6F71-C955-1554AE4EEB8E}"/>
              </a:ext>
            </a:extLst>
          </p:cNvPr>
          <p:cNvSpPr txBox="1"/>
          <p:nvPr/>
        </p:nvSpPr>
        <p:spPr>
          <a:xfrm>
            <a:off x="7750816" y="5950364"/>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35055559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A221F60-E6F4-198F-26EA-69C1CACEF2D4}"/>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E8C6DA30-F6AA-2929-F60B-B03443836FB0}"/>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A77FD176-8716-99E1-6245-6C2A288432FA}"/>
              </a:ext>
            </a:extLst>
          </p:cNvPr>
          <p:cNvSpPr>
            <a:spLocks noGrp="1"/>
          </p:cNvSpPr>
          <p:nvPr>
            <p:ph type="sldNum" idx="12"/>
          </p:nvPr>
        </p:nvSpPr>
        <p:spPr/>
        <p:txBody>
          <a:bodyPr/>
          <a:lstStyle/>
          <a:p>
            <a:fld id="{611322DE-3F9E-4261-BC4C-C8DBA52F4786}" type="slidenum">
              <a:rPr lang="en-US" smtClean="0"/>
              <a:t>24</a:t>
            </a:fld>
            <a:endParaRPr lang="en-US"/>
          </a:p>
        </p:txBody>
      </p:sp>
      <p:sp>
        <p:nvSpPr>
          <p:cNvPr id="7" name="Title 6">
            <a:extLst>
              <a:ext uri="{FF2B5EF4-FFF2-40B4-BE49-F238E27FC236}">
                <a16:creationId xmlns:a16="http://schemas.microsoft.com/office/drawing/2014/main" id="{5E3431F1-9796-9C16-D411-B83F3232B416}"/>
              </a:ext>
            </a:extLst>
          </p:cNvPr>
          <p:cNvSpPr>
            <a:spLocks noGrp="1"/>
          </p:cNvSpPr>
          <p:nvPr>
            <p:ph type="title"/>
          </p:nvPr>
        </p:nvSpPr>
        <p:spPr>
          <a:xfrm>
            <a:off x="271800" y="185738"/>
            <a:ext cx="11436645" cy="414120"/>
          </a:xfrm>
        </p:spPr>
        <p:txBody>
          <a:bodyPr/>
          <a:lstStyle/>
          <a:p>
            <a:r>
              <a:rPr lang="en-US" dirty="0"/>
              <a:t>TOWS </a:t>
            </a:r>
            <a:r>
              <a:rPr lang="mn-MN" dirty="0"/>
              <a:t>матриц</a:t>
            </a:r>
            <a:endParaRPr lang="en-US" dirty="0"/>
          </a:p>
        </p:txBody>
      </p:sp>
      <p:pic>
        <p:nvPicPr>
          <p:cNvPr id="9" name="Picture 2">
            <a:extLst>
              <a:ext uri="{FF2B5EF4-FFF2-40B4-BE49-F238E27FC236}">
                <a16:creationId xmlns:a16="http://schemas.microsoft.com/office/drawing/2014/main" id="{6FFBA53A-3A72-ED5A-A1F0-6D77D3F802EA}"/>
              </a:ext>
            </a:extLst>
          </p:cNvPr>
          <p:cNvPicPr>
            <a:picLocks noChangeAspect="1"/>
          </p:cNvPicPr>
          <p:nvPr/>
        </p:nvPicPr>
        <p:blipFill>
          <a:blip r:embed="rId3"/>
          <a:srcRect l="9844" t="23109" r="9844" b="7423"/>
          <a:stretch>
            <a:fillRect/>
          </a:stretch>
        </p:blipFill>
        <p:spPr>
          <a:xfrm>
            <a:off x="271800" y="907866"/>
            <a:ext cx="11220764" cy="5413909"/>
          </a:xfrm>
          <a:prstGeom prst="rect">
            <a:avLst/>
          </a:prstGeom>
        </p:spPr>
      </p:pic>
      <p:sp>
        <p:nvSpPr>
          <p:cNvPr id="2" name="TextBox 1">
            <a:extLst>
              <a:ext uri="{FF2B5EF4-FFF2-40B4-BE49-F238E27FC236}">
                <a16:creationId xmlns:a16="http://schemas.microsoft.com/office/drawing/2014/main" id="{01D06693-B148-A9E5-8FBA-BD6B6182BB0A}"/>
              </a:ext>
            </a:extLst>
          </p:cNvPr>
          <p:cNvSpPr txBox="1"/>
          <p:nvPr/>
        </p:nvSpPr>
        <p:spPr>
          <a:xfrm>
            <a:off x="5315525" y="6126868"/>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30803443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E175891-AA32-E30B-2194-5DDE2EF4374F}"/>
              </a:ext>
            </a:extLst>
          </p:cNvPr>
          <p:cNvSpPr>
            <a:spLocks noGrp="1"/>
          </p:cNvSpPr>
          <p:nvPr>
            <p:ph type="body" idx="1"/>
          </p:nvPr>
        </p:nvSpPr>
        <p:spPr>
          <a:xfrm>
            <a:off x="272143" y="1216908"/>
            <a:ext cx="6494417" cy="3844949"/>
          </a:xfrm>
          <a:solidFill>
            <a:schemeClr val="accent1">
              <a:lumMod val="20000"/>
              <a:lumOff val="80000"/>
            </a:schemeClr>
          </a:solidFill>
        </p:spPr>
        <p:txBody>
          <a:bodyPr>
            <a:normAutofit/>
          </a:bodyPr>
          <a:lstStyle/>
          <a:p>
            <a:pPr marL="114300" indent="0">
              <a:buNone/>
            </a:pPr>
            <a:r>
              <a:rPr lang="mn-MN" sz="2400" dirty="0">
                <a:latin typeface="+mn-lt"/>
              </a:rPr>
              <a:t>Байгууллагын дотоод уялдаа холбоог оношлох, өөрчлөлтийг удирдах үндсэн хэрэгсэл </a:t>
            </a:r>
            <a:endParaRPr lang="en-US" sz="2400" dirty="0">
              <a:latin typeface="+mn-lt"/>
            </a:endParaRPr>
          </a:p>
          <a:p>
            <a:pPr indent="-457200" eaLnBrk="0" fontAlgn="base" hangingPunct="0">
              <a:lnSpc>
                <a:spcPct val="100000"/>
              </a:lnSpc>
              <a:spcBef>
                <a:spcPct val="0"/>
              </a:spcBef>
              <a:spcAft>
                <a:spcPct val="0"/>
              </a:spcAft>
              <a:buClrTx/>
              <a:buSzTx/>
            </a:pPr>
            <a:r>
              <a:rPr lang="en-US" altLang="en-US" sz="2400" b="1" dirty="0">
                <a:solidFill>
                  <a:srgbClr val="303030"/>
                </a:solidFill>
                <a:latin typeface="+mn-lt"/>
              </a:rPr>
              <a:t>"</a:t>
            </a:r>
            <a:r>
              <a:rPr lang="en-US" altLang="en-US" sz="2400" b="1" dirty="0" err="1">
                <a:solidFill>
                  <a:srgbClr val="303030"/>
                </a:solidFill>
                <a:latin typeface="+mn-lt"/>
              </a:rPr>
              <a:t>Хатуу</a:t>
            </a:r>
            <a:r>
              <a:rPr lang="en-US" altLang="en-US" sz="2400" b="1" dirty="0">
                <a:solidFill>
                  <a:srgbClr val="303030"/>
                </a:solidFill>
                <a:latin typeface="+mn-lt"/>
              </a:rPr>
              <a:t>" </a:t>
            </a:r>
            <a:r>
              <a:rPr lang="en-US" altLang="en-US" sz="2400" b="1" dirty="0" err="1">
                <a:solidFill>
                  <a:srgbClr val="303030"/>
                </a:solidFill>
                <a:latin typeface="+mn-lt"/>
              </a:rPr>
              <a:t>элементүүд</a:t>
            </a:r>
            <a:r>
              <a:rPr lang="en-US" altLang="en-US" sz="2400" b="1" dirty="0">
                <a:solidFill>
                  <a:srgbClr val="303030"/>
                </a:solidFill>
                <a:latin typeface="+mn-lt"/>
              </a:rPr>
              <a:t>:</a:t>
            </a:r>
            <a:r>
              <a:rPr lang="en-US" altLang="en-US" sz="2400" dirty="0">
                <a:solidFill>
                  <a:srgbClr val="303030"/>
                </a:solidFill>
                <a:latin typeface="+mn-lt"/>
              </a:rPr>
              <a:t> </a:t>
            </a:r>
            <a:r>
              <a:rPr lang="en-US" altLang="en-US" sz="2400" dirty="0" err="1">
                <a:solidFill>
                  <a:srgbClr val="303030"/>
                </a:solidFill>
                <a:latin typeface="+mn-lt"/>
              </a:rPr>
              <a:t>Стратеги</a:t>
            </a:r>
            <a:r>
              <a:rPr lang="en-US" altLang="en-US" sz="2400" dirty="0">
                <a:solidFill>
                  <a:srgbClr val="303030"/>
                </a:solidFill>
                <a:latin typeface="+mn-lt"/>
              </a:rPr>
              <a:t>, </a:t>
            </a:r>
            <a:r>
              <a:rPr lang="en-US" altLang="en-US" sz="2400" dirty="0" err="1">
                <a:solidFill>
                  <a:srgbClr val="303030"/>
                </a:solidFill>
                <a:latin typeface="+mn-lt"/>
              </a:rPr>
              <a:t>Бүтэц</a:t>
            </a:r>
            <a:r>
              <a:rPr lang="en-US" altLang="en-US" sz="2400" dirty="0">
                <a:solidFill>
                  <a:srgbClr val="303030"/>
                </a:solidFill>
                <a:latin typeface="+mn-lt"/>
              </a:rPr>
              <a:t>, </a:t>
            </a:r>
            <a:r>
              <a:rPr lang="en-US" altLang="en-US" sz="2400" dirty="0" err="1">
                <a:solidFill>
                  <a:srgbClr val="303030"/>
                </a:solidFill>
                <a:latin typeface="+mn-lt"/>
              </a:rPr>
              <a:t>Систем</a:t>
            </a:r>
            <a:endParaRPr lang="en-US" altLang="en-US" sz="2400" dirty="0">
              <a:solidFill>
                <a:srgbClr val="303030"/>
              </a:solidFill>
              <a:latin typeface="+mn-lt"/>
            </a:endParaRPr>
          </a:p>
          <a:p>
            <a:pPr indent="-457200" eaLnBrk="0" fontAlgn="base" hangingPunct="0">
              <a:lnSpc>
                <a:spcPct val="100000"/>
              </a:lnSpc>
              <a:spcBef>
                <a:spcPct val="0"/>
              </a:spcBef>
              <a:spcAft>
                <a:spcPct val="0"/>
              </a:spcAft>
              <a:buClrTx/>
              <a:buSzTx/>
            </a:pPr>
            <a:r>
              <a:rPr lang="en-US" altLang="en-US" sz="2400" b="1" dirty="0">
                <a:solidFill>
                  <a:srgbClr val="303030"/>
                </a:solidFill>
                <a:latin typeface="+mn-lt"/>
              </a:rPr>
              <a:t>"</a:t>
            </a:r>
            <a:r>
              <a:rPr lang="en-US" altLang="en-US" sz="2400" b="1" dirty="0" err="1">
                <a:solidFill>
                  <a:srgbClr val="303030"/>
                </a:solidFill>
                <a:latin typeface="+mn-lt"/>
              </a:rPr>
              <a:t>Зөөлөн</a:t>
            </a:r>
            <a:r>
              <a:rPr lang="en-US" altLang="en-US" sz="2400" b="1" dirty="0">
                <a:solidFill>
                  <a:srgbClr val="303030"/>
                </a:solidFill>
                <a:latin typeface="+mn-lt"/>
              </a:rPr>
              <a:t>" </a:t>
            </a:r>
            <a:r>
              <a:rPr lang="en-US" altLang="en-US" sz="2400" b="1" dirty="0" err="1">
                <a:solidFill>
                  <a:srgbClr val="303030"/>
                </a:solidFill>
                <a:latin typeface="+mn-lt"/>
              </a:rPr>
              <a:t>элементүүд</a:t>
            </a:r>
            <a:r>
              <a:rPr lang="en-US" altLang="en-US" sz="2400" b="1" dirty="0">
                <a:solidFill>
                  <a:srgbClr val="303030"/>
                </a:solidFill>
                <a:latin typeface="+mn-lt"/>
              </a:rPr>
              <a:t>:</a:t>
            </a:r>
            <a:r>
              <a:rPr lang="en-US" altLang="en-US" sz="2400" dirty="0">
                <a:solidFill>
                  <a:srgbClr val="303030"/>
                </a:solidFill>
                <a:latin typeface="+mn-lt"/>
              </a:rPr>
              <a:t> </a:t>
            </a:r>
            <a:r>
              <a:rPr lang="en-US" altLang="en-US" sz="2400" dirty="0" err="1">
                <a:solidFill>
                  <a:srgbClr val="303030"/>
                </a:solidFill>
                <a:latin typeface="+mn-lt"/>
              </a:rPr>
              <a:t>Хамтын</a:t>
            </a:r>
            <a:r>
              <a:rPr lang="en-US" altLang="en-US" sz="2400" dirty="0">
                <a:solidFill>
                  <a:srgbClr val="303030"/>
                </a:solidFill>
                <a:latin typeface="+mn-lt"/>
              </a:rPr>
              <a:t> </a:t>
            </a:r>
            <a:r>
              <a:rPr lang="en-US" altLang="en-US" sz="2400" dirty="0" err="1">
                <a:solidFill>
                  <a:srgbClr val="303030"/>
                </a:solidFill>
                <a:latin typeface="+mn-lt"/>
              </a:rPr>
              <a:t>үнэт</a:t>
            </a:r>
            <a:r>
              <a:rPr lang="en-US" altLang="en-US" sz="2400" dirty="0">
                <a:solidFill>
                  <a:srgbClr val="303030"/>
                </a:solidFill>
                <a:latin typeface="+mn-lt"/>
              </a:rPr>
              <a:t> </a:t>
            </a:r>
            <a:r>
              <a:rPr lang="en-US" altLang="en-US" sz="2400" dirty="0" err="1">
                <a:solidFill>
                  <a:srgbClr val="303030"/>
                </a:solidFill>
                <a:latin typeface="+mn-lt"/>
              </a:rPr>
              <a:t>зүйлс</a:t>
            </a:r>
            <a:r>
              <a:rPr lang="en-US" altLang="en-US" sz="2400" dirty="0">
                <a:solidFill>
                  <a:srgbClr val="303030"/>
                </a:solidFill>
                <a:latin typeface="+mn-lt"/>
              </a:rPr>
              <a:t>, </a:t>
            </a:r>
            <a:r>
              <a:rPr lang="en-US" altLang="en-US" sz="2400" dirty="0" err="1">
                <a:solidFill>
                  <a:srgbClr val="303030"/>
                </a:solidFill>
                <a:latin typeface="+mn-lt"/>
              </a:rPr>
              <a:t>Хэв</a:t>
            </a:r>
            <a:r>
              <a:rPr lang="en-US" altLang="en-US" sz="2400" dirty="0">
                <a:solidFill>
                  <a:srgbClr val="303030"/>
                </a:solidFill>
                <a:latin typeface="+mn-lt"/>
              </a:rPr>
              <a:t> </a:t>
            </a:r>
            <a:r>
              <a:rPr lang="en-US" altLang="en-US" sz="2400" dirty="0" err="1">
                <a:solidFill>
                  <a:srgbClr val="303030"/>
                </a:solidFill>
                <a:latin typeface="+mn-lt"/>
              </a:rPr>
              <a:t>маяг</a:t>
            </a:r>
            <a:r>
              <a:rPr lang="en-US" altLang="en-US" sz="2400" dirty="0">
                <a:solidFill>
                  <a:srgbClr val="303030"/>
                </a:solidFill>
                <a:latin typeface="+mn-lt"/>
              </a:rPr>
              <a:t>, </a:t>
            </a:r>
            <a:r>
              <a:rPr lang="en-US" altLang="en-US" sz="2400" dirty="0" err="1">
                <a:solidFill>
                  <a:srgbClr val="303030"/>
                </a:solidFill>
                <a:latin typeface="+mn-lt"/>
              </a:rPr>
              <a:t>Ажилчид</a:t>
            </a:r>
            <a:r>
              <a:rPr lang="en-US" altLang="en-US" sz="2400" dirty="0">
                <a:solidFill>
                  <a:srgbClr val="303030"/>
                </a:solidFill>
                <a:latin typeface="+mn-lt"/>
              </a:rPr>
              <a:t>, </a:t>
            </a:r>
            <a:r>
              <a:rPr lang="en-US" altLang="en-US" sz="2400" dirty="0" err="1">
                <a:solidFill>
                  <a:srgbClr val="303030"/>
                </a:solidFill>
                <a:latin typeface="+mn-lt"/>
              </a:rPr>
              <a:t>Ур</a:t>
            </a:r>
            <a:r>
              <a:rPr lang="en-US" altLang="en-US" sz="2400" dirty="0">
                <a:solidFill>
                  <a:srgbClr val="303030"/>
                </a:solidFill>
                <a:latin typeface="+mn-lt"/>
              </a:rPr>
              <a:t> </a:t>
            </a:r>
            <a:r>
              <a:rPr lang="en-US" altLang="en-US" sz="2400" dirty="0" err="1">
                <a:solidFill>
                  <a:srgbClr val="303030"/>
                </a:solidFill>
                <a:latin typeface="+mn-lt"/>
              </a:rPr>
              <a:t>чадвар</a:t>
            </a:r>
            <a:r>
              <a:rPr lang="en-US" altLang="en-US" sz="2400" dirty="0">
                <a:solidFill>
                  <a:srgbClr val="303030"/>
                </a:solidFill>
                <a:latin typeface="+mn-lt"/>
              </a:rPr>
              <a:t>. </a:t>
            </a:r>
            <a:br>
              <a:rPr lang="en-US" altLang="en-US" sz="2400" dirty="0">
                <a:solidFill>
                  <a:schemeClr val="tx1"/>
                </a:solidFill>
                <a:latin typeface="+mn-lt"/>
              </a:rPr>
            </a:br>
            <a:endParaRPr lang="en-US" altLang="en-US" sz="2400" dirty="0">
              <a:solidFill>
                <a:schemeClr val="tx1"/>
              </a:solidFill>
              <a:latin typeface="+mn-lt"/>
            </a:endParaRPr>
          </a:p>
          <a:p>
            <a:pPr marL="114300" indent="0">
              <a:buNone/>
            </a:pPr>
            <a:endParaRPr lang="en-US" sz="2400" dirty="0">
              <a:latin typeface="+mn-lt"/>
            </a:endParaRPr>
          </a:p>
          <a:p>
            <a:pPr marL="114300" indent="0">
              <a:buNone/>
            </a:pPr>
            <a:endParaRPr lang="en-US" sz="2400" dirty="0">
              <a:latin typeface="+mn-lt"/>
            </a:endParaRPr>
          </a:p>
        </p:txBody>
      </p:sp>
      <p:sp>
        <p:nvSpPr>
          <p:cNvPr id="3" name="Date Placeholder 2">
            <a:extLst>
              <a:ext uri="{FF2B5EF4-FFF2-40B4-BE49-F238E27FC236}">
                <a16:creationId xmlns:a16="http://schemas.microsoft.com/office/drawing/2014/main" id="{24D43178-49F9-5A49-ABA1-441667F791AD}"/>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3D54F179-8AAC-5CE3-AA0E-608F373E46EB}"/>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D8C1F7B9-6BF9-89EA-4135-33CC8663FD0E}"/>
              </a:ext>
            </a:extLst>
          </p:cNvPr>
          <p:cNvSpPr>
            <a:spLocks noGrp="1"/>
          </p:cNvSpPr>
          <p:nvPr>
            <p:ph type="sldNum" idx="12"/>
          </p:nvPr>
        </p:nvSpPr>
        <p:spPr/>
        <p:txBody>
          <a:bodyPr/>
          <a:lstStyle/>
          <a:p>
            <a:fld id="{611322DE-3F9E-4261-BC4C-C8DBA52F4786}" type="slidenum">
              <a:rPr lang="en-US" smtClean="0"/>
              <a:t>25</a:t>
            </a:fld>
            <a:endParaRPr lang="en-US"/>
          </a:p>
        </p:txBody>
      </p:sp>
      <p:sp>
        <p:nvSpPr>
          <p:cNvPr id="7" name="Title 6">
            <a:extLst>
              <a:ext uri="{FF2B5EF4-FFF2-40B4-BE49-F238E27FC236}">
                <a16:creationId xmlns:a16="http://schemas.microsoft.com/office/drawing/2014/main" id="{CA558BA6-6730-944D-8D3C-F9731B96F987}"/>
              </a:ext>
            </a:extLst>
          </p:cNvPr>
          <p:cNvSpPr>
            <a:spLocks noGrp="1"/>
          </p:cNvSpPr>
          <p:nvPr>
            <p:ph type="title"/>
          </p:nvPr>
        </p:nvSpPr>
        <p:spPr>
          <a:xfrm>
            <a:off x="457200" y="185737"/>
            <a:ext cx="11251245" cy="495299"/>
          </a:xfrm>
        </p:spPr>
        <p:txBody>
          <a:bodyPr/>
          <a:lstStyle/>
          <a:p>
            <a:r>
              <a:rPr lang="en-US" dirty="0"/>
              <a:t>McKinsey 7-S </a:t>
            </a:r>
            <a:r>
              <a:rPr lang="mn-MN" dirty="0"/>
              <a:t>загвар</a:t>
            </a:r>
            <a:endParaRPr lang="en-US" dirty="0"/>
          </a:p>
        </p:txBody>
      </p:sp>
      <p:pic>
        <p:nvPicPr>
          <p:cNvPr id="9" name="Picture 2">
            <a:extLst>
              <a:ext uri="{FF2B5EF4-FFF2-40B4-BE49-F238E27FC236}">
                <a16:creationId xmlns:a16="http://schemas.microsoft.com/office/drawing/2014/main" id="{4BFB3CCA-9A69-F516-9C34-87F40211FF02}"/>
              </a:ext>
            </a:extLst>
          </p:cNvPr>
          <p:cNvPicPr>
            <a:picLocks noChangeAspect="1"/>
          </p:cNvPicPr>
          <p:nvPr/>
        </p:nvPicPr>
        <p:blipFill>
          <a:blip r:embed="rId3"/>
          <a:srcRect l="42174" t="8033" r="10452" b="7564"/>
          <a:stretch>
            <a:fillRect/>
          </a:stretch>
        </p:blipFill>
        <p:spPr>
          <a:xfrm>
            <a:off x="6766560" y="1216908"/>
            <a:ext cx="4941884" cy="4911316"/>
          </a:xfrm>
          <a:prstGeom prst="rect">
            <a:avLst/>
          </a:prstGeom>
        </p:spPr>
      </p:pic>
      <p:sp>
        <p:nvSpPr>
          <p:cNvPr id="2" name="TextBox 1">
            <a:extLst>
              <a:ext uri="{FF2B5EF4-FFF2-40B4-BE49-F238E27FC236}">
                <a16:creationId xmlns:a16="http://schemas.microsoft.com/office/drawing/2014/main" id="{535A6C25-0986-975D-7D5B-4953BFBA82D2}"/>
              </a:ext>
            </a:extLst>
          </p:cNvPr>
          <p:cNvSpPr txBox="1"/>
          <p:nvPr/>
        </p:nvSpPr>
        <p:spPr>
          <a:xfrm>
            <a:off x="7939127" y="6202461"/>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2048237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A088E30-0FAE-0C89-BC41-B34B69C87FDB}"/>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A409469B-404B-89B8-D410-945C1A2A4DCB}"/>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7A9AACDC-0F6F-308E-BE12-AF1036D943E6}"/>
              </a:ext>
            </a:extLst>
          </p:cNvPr>
          <p:cNvSpPr>
            <a:spLocks noGrp="1"/>
          </p:cNvSpPr>
          <p:nvPr>
            <p:ph type="sldNum" idx="12"/>
          </p:nvPr>
        </p:nvSpPr>
        <p:spPr/>
        <p:txBody>
          <a:bodyPr/>
          <a:lstStyle/>
          <a:p>
            <a:fld id="{611322DE-3F9E-4261-BC4C-C8DBA52F4786}" type="slidenum">
              <a:rPr lang="en-US" smtClean="0"/>
              <a:t>26</a:t>
            </a:fld>
            <a:endParaRPr lang="en-US"/>
          </a:p>
        </p:txBody>
      </p:sp>
      <p:sp>
        <p:nvSpPr>
          <p:cNvPr id="7" name="Title 6">
            <a:extLst>
              <a:ext uri="{FF2B5EF4-FFF2-40B4-BE49-F238E27FC236}">
                <a16:creationId xmlns:a16="http://schemas.microsoft.com/office/drawing/2014/main" id="{D8B1AA6D-5501-2AFC-8DE4-EED2843E2B9A}"/>
              </a:ext>
            </a:extLst>
          </p:cNvPr>
          <p:cNvSpPr>
            <a:spLocks noGrp="1"/>
          </p:cNvSpPr>
          <p:nvPr>
            <p:ph type="title"/>
          </p:nvPr>
        </p:nvSpPr>
        <p:spPr>
          <a:xfrm>
            <a:off x="420533" y="185738"/>
            <a:ext cx="11287912" cy="365125"/>
          </a:xfrm>
        </p:spPr>
        <p:txBody>
          <a:bodyPr/>
          <a:lstStyle/>
          <a:p>
            <a:r>
              <a:rPr lang="en-US" dirty="0"/>
              <a:t>McKinsey 7-S </a:t>
            </a:r>
            <a:r>
              <a:rPr lang="mn-MN" dirty="0"/>
              <a:t>загварын элементүүд</a:t>
            </a:r>
            <a:endParaRPr lang="en-US" dirty="0"/>
          </a:p>
        </p:txBody>
      </p:sp>
      <p:pic>
        <p:nvPicPr>
          <p:cNvPr id="10" name="Picture 2">
            <a:extLst>
              <a:ext uri="{FF2B5EF4-FFF2-40B4-BE49-F238E27FC236}">
                <a16:creationId xmlns:a16="http://schemas.microsoft.com/office/drawing/2014/main" id="{394FA900-FCC0-C33C-6317-F589B80CB994}"/>
              </a:ext>
            </a:extLst>
          </p:cNvPr>
          <p:cNvPicPr>
            <a:picLocks noChangeAspect="1"/>
          </p:cNvPicPr>
          <p:nvPr/>
        </p:nvPicPr>
        <p:blipFill>
          <a:blip r:embed="rId3"/>
          <a:srcRect l="51094" t="18487" r="5782" b="24724"/>
          <a:stretch>
            <a:fillRect/>
          </a:stretch>
        </p:blipFill>
        <p:spPr>
          <a:xfrm>
            <a:off x="420533" y="1012886"/>
            <a:ext cx="4815721" cy="3537343"/>
          </a:xfrm>
          <a:prstGeom prst="rect">
            <a:avLst/>
          </a:prstGeom>
        </p:spPr>
      </p:pic>
      <p:sp>
        <p:nvSpPr>
          <p:cNvPr id="11" name="Text Placeholder 7">
            <a:extLst>
              <a:ext uri="{FF2B5EF4-FFF2-40B4-BE49-F238E27FC236}">
                <a16:creationId xmlns:a16="http://schemas.microsoft.com/office/drawing/2014/main" id="{E513BAB3-9715-AC58-78A3-4BB2FB11E1AE}"/>
              </a:ext>
            </a:extLst>
          </p:cNvPr>
          <p:cNvSpPr>
            <a:spLocks noGrp="1"/>
          </p:cNvSpPr>
          <p:nvPr>
            <p:ph type="body" idx="1"/>
          </p:nvPr>
        </p:nvSpPr>
        <p:spPr>
          <a:xfrm>
            <a:off x="5410200" y="1012886"/>
            <a:ext cx="6298245" cy="3537342"/>
          </a:xfrm>
          <a:solidFill>
            <a:schemeClr val="accent1">
              <a:lumMod val="20000"/>
              <a:lumOff val="80000"/>
            </a:schemeClr>
          </a:solidFill>
        </p:spPr>
        <p:txBody>
          <a:bodyPr>
            <a:normAutofit/>
          </a:bodyPr>
          <a:lstStyle/>
          <a:p>
            <a:r>
              <a:rPr lang="mn-MN" i="1" dirty="0">
                <a:latin typeface="+mn-lt"/>
              </a:rPr>
              <a:t>Хийсвэр</a:t>
            </a:r>
          </a:p>
          <a:p>
            <a:r>
              <a:rPr lang="mn-MN" i="1" dirty="0">
                <a:latin typeface="+mn-lt"/>
              </a:rPr>
              <a:t>Байгууллагын соёлоос хамааралтай</a:t>
            </a:r>
          </a:p>
          <a:p>
            <a:r>
              <a:rPr lang="mn-MN" i="1" dirty="0">
                <a:latin typeface="+mn-lt"/>
              </a:rPr>
              <a:t>Удирдахад төвөгтэй</a:t>
            </a:r>
          </a:p>
          <a:p>
            <a:r>
              <a:rPr lang="mn-MN" i="1" dirty="0">
                <a:latin typeface="+mn-lt"/>
              </a:rPr>
              <a:t>Нөлөө өндөр</a:t>
            </a:r>
            <a:endParaRPr lang="en-US" i="1" dirty="0">
              <a:latin typeface="+mn-lt"/>
            </a:endParaRPr>
          </a:p>
        </p:txBody>
      </p:sp>
      <p:sp>
        <p:nvSpPr>
          <p:cNvPr id="2" name="TextBox 1">
            <a:extLst>
              <a:ext uri="{FF2B5EF4-FFF2-40B4-BE49-F238E27FC236}">
                <a16:creationId xmlns:a16="http://schemas.microsoft.com/office/drawing/2014/main" id="{E7A5FFA9-05B0-E3F5-A595-B387F0F9FEBF}"/>
              </a:ext>
            </a:extLst>
          </p:cNvPr>
          <p:cNvSpPr txBox="1"/>
          <p:nvPr/>
        </p:nvSpPr>
        <p:spPr>
          <a:xfrm>
            <a:off x="-775309" y="4631282"/>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2908073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BCD67F06-42BF-8EC4-25DE-7F17BA072825}"/>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DB60C6E7-5D4B-B688-8F80-61B4643D1683}"/>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6CF800AC-C894-8BE0-6B8D-7F3115CE8618}"/>
              </a:ext>
            </a:extLst>
          </p:cNvPr>
          <p:cNvSpPr>
            <a:spLocks noGrp="1"/>
          </p:cNvSpPr>
          <p:nvPr>
            <p:ph type="sldNum" idx="12"/>
          </p:nvPr>
        </p:nvSpPr>
        <p:spPr/>
        <p:txBody>
          <a:bodyPr/>
          <a:lstStyle/>
          <a:p>
            <a:fld id="{611322DE-3F9E-4261-BC4C-C8DBA52F4786}" type="slidenum">
              <a:rPr lang="en-US" smtClean="0"/>
              <a:t>27</a:t>
            </a:fld>
            <a:endParaRPr lang="en-US"/>
          </a:p>
        </p:txBody>
      </p:sp>
      <p:sp>
        <p:nvSpPr>
          <p:cNvPr id="7" name="Title 6">
            <a:extLst>
              <a:ext uri="{FF2B5EF4-FFF2-40B4-BE49-F238E27FC236}">
                <a16:creationId xmlns:a16="http://schemas.microsoft.com/office/drawing/2014/main" id="{8E9C95E1-8115-10CC-C816-23816E9C1881}"/>
              </a:ext>
            </a:extLst>
          </p:cNvPr>
          <p:cNvSpPr>
            <a:spLocks noGrp="1"/>
          </p:cNvSpPr>
          <p:nvPr>
            <p:ph type="title"/>
          </p:nvPr>
        </p:nvSpPr>
        <p:spPr>
          <a:xfrm>
            <a:off x="420533" y="185738"/>
            <a:ext cx="11287912" cy="407608"/>
          </a:xfrm>
        </p:spPr>
        <p:txBody>
          <a:bodyPr/>
          <a:lstStyle/>
          <a:p>
            <a:r>
              <a:rPr lang="en-US" dirty="0"/>
              <a:t>McKinsey 7-S </a:t>
            </a:r>
            <a:r>
              <a:rPr lang="mn-MN" dirty="0"/>
              <a:t>загварын элементүүд</a:t>
            </a:r>
            <a:endParaRPr lang="en-US" dirty="0"/>
          </a:p>
        </p:txBody>
      </p:sp>
      <p:pic>
        <p:nvPicPr>
          <p:cNvPr id="9" name="Picture 2">
            <a:extLst>
              <a:ext uri="{FF2B5EF4-FFF2-40B4-BE49-F238E27FC236}">
                <a16:creationId xmlns:a16="http://schemas.microsoft.com/office/drawing/2014/main" id="{4186D0D3-73D0-78EC-6126-C9467CB9168B}"/>
              </a:ext>
            </a:extLst>
          </p:cNvPr>
          <p:cNvPicPr>
            <a:picLocks noChangeAspect="1"/>
          </p:cNvPicPr>
          <p:nvPr/>
        </p:nvPicPr>
        <p:blipFill>
          <a:blip r:embed="rId3"/>
          <a:srcRect l="5469" t="18066" r="50938" b="24651"/>
          <a:stretch>
            <a:fillRect/>
          </a:stretch>
        </p:blipFill>
        <p:spPr>
          <a:xfrm>
            <a:off x="420534" y="1056958"/>
            <a:ext cx="4869924" cy="3569471"/>
          </a:xfrm>
          <a:prstGeom prst="rect">
            <a:avLst/>
          </a:prstGeom>
        </p:spPr>
      </p:pic>
      <p:sp>
        <p:nvSpPr>
          <p:cNvPr id="10" name="Text Placeholder 7">
            <a:extLst>
              <a:ext uri="{FF2B5EF4-FFF2-40B4-BE49-F238E27FC236}">
                <a16:creationId xmlns:a16="http://schemas.microsoft.com/office/drawing/2014/main" id="{F73049F8-DBA6-DAF6-F926-CD01F33219C4}"/>
              </a:ext>
            </a:extLst>
          </p:cNvPr>
          <p:cNvSpPr>
            <a:spLocks noGrp="1"/>
          </p:cNvSpPr>
          <p:nvPr>
            <p:ph type="body" idx="1"/>
          </p:nvPr>
        </p:nvSpPr>
        <p:spPr>
          <a:xfrm>
            <a:off x="5410200" y="1012886"/>
            <a:ext cx="6298243" cy="2895176"/>
          </a:xfrm>
          <a:solidFill>
            <a:schemeClr val="accent1">
              <a:lumMod val="20000"/>
              <a:lumOff val="80000"/>
            </a:schemeClr>
          </a:solidFill>
        </p:spPr>
        <p:txBody>
          <a:bodyPr>
            <a:normAutofit/>
          </a:bodyPr>
          <a:lstStyle/>
          <a:p>
            <a:r>
              <a:rPr lang="mn-MN" i="1" dirty="0">
                <a:latin typeface="+mn-lt"/>
              </a:rPr>
              <a:t>Бодитой, биет</a:t>
            </a:r>
          </a:p>
          <a:p>
            <a:r>
              <a:rPr lang="mn-MN" i="1" dirty="0">
                <a:latin typeface="+mn-lt"/>
              </a:rPr>
              <a:t>Тодорхойлох, хэмжихэд хялбар</a:t>
            </a:r>
          </a:p>
          <a:p>
            <a:r>
              <a:rPr lang="mn-MN" i="1" dirty="0">
                <a:latin typeface="+mn-lt"/>
              </a:rPr>
              <a:t>Шууд удирдах боломжтой</a:t>
            </a:r>
          </a:p>
        </p:txBody>
      </p:sp>
      <p:sp>
        <p:nvSpPr>
          <p:cNvPr id="2" name="TextBox 1">
            <a:extLst>
              <a:ext uri="{FF2B5EF4-FFF2-40B4-BE49-F238E27FC236}">
                <a16:creationId xmlns:a16="http://schemas.microsoft.com/office/drawing/2014/main" id="{CE2E342B-36AD-C12B-92F1-B90A36D76B8C}"/>
              </a:ext>
            </a:extLst>
          </p:cNvPr>
          <p:cNvSpPr txBox="1"/>
          <p:nvPr/>
        </p:nvSpPr>
        <p:spPr>
          <a:xfrm>
            <a:off x="-804250" y="4670541"/>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30519053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6A254-3D51-FA82-3A36-AAF16CF86B09}"/>
            </a:ext>
          </a:extLst>
        </p:cNvPr>
        <p:cNvGrpSpPr/>
        <p:nvPr/>
      </p:nvGrpSpPr>
      <p:grpSpPr>
        <a:xfrm>
          <a:off x="0" y="0"/>
          <a:ext cx="0" cy="0"/>
          <a:chOff x="0" y="0"/>
          <a:chExt cx="0" cy="0"/>
        </a:xfrm>
      </p:grpSpPr>
      <p:sp>
        <p:nvSpPr>
          <p:cNvPr id="3" name="Date Placeholder 2">
            <a:extLst>
              <a:ext uri="{FF2B5EF4-FFF2-40B4-BE49-F238E27FC236}">
                <a16:creationId xmlns:a16="http://schemas.microsoft.com/office/drawing/2014/main" id="{48EAFC9B-C62F-81A7-48A6-4BE28224419F}"/>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88FA9178-CA7E-5E56-7914-F1774F906732}"/>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05A18F68-1D70-32B6-EBEF-FED677ADCC75}"/>
              </a:ext>
            </a:extLst>
          </p:cNvPr>
          <p:cNvSpPr>
            <a:spLocks noGrp="1"/>
          </p:cNvSpPr>
          <p:nvPr>
            <p:ph type="sldNum" idx="12"/>
          </p:nvPr>
        </p:nvSpPr>
        <p:spPr/>
        <p:txBody>
          <a:bodyPr/>
          <a:lstStyle/>
          <a:p>
            <a:fld id="{611322DE-3F9E-4261-BC4C-C8DBA52F4786}" type="slidenum">
              <a:rPr lang="en-US" smtClean="0"/>
              <a:t>28</a:t>
            </a:fld>
            <a:endParaRPr lang="en-US"/>
          </a:p>
        </p:txBody>
      </p:sp>
      <p:sp>
        <p:nvSpPr>
          <p:cNvPr id="7" name="Title 6">
            <a:extLst>
              <a:ext uri="{FF2B5EF4-FFF2-40B4-BE49-F238E27FC236}">
                <a16:creationId xmlns:a16="http://schemas.microsoft.com/office/drawing/2014/main" id="{DD444D89-5C60-E022-22C7-AE07C9CF1F82}"/>
              </a:ext>
            </a:extLst>
          </p:cNvPr>
          <p:cNvSpPr>
            <a:spLocks noGrp="1"/>
          </p:cNvSpPr>
          <p:nvPr>
            <p:ph type="title"/>
          </p:nvPr>
        </p:nvSpPr>
        <p:spPr>
          <a:xfrm>
            <a:off x="420533" y="185738"/>
            <a:ext cx="11287912" cy="407608"/>
          </a:xfrm>
        </p:spPr>
        <p:txBody>
          <a:bodyPr/>
          <a:lstStyle/>
          <a:p>
            <a:r>
              <a:rPr lang="en-US" dirty="0"/>
              <a:t>McKinsey 7-S </a:t>
            </a:r>
            <a:r>
              <a:rPr lang="mn-MN" dirty="0"/>
              <a:t>загварын уялдаа хангах</a:t>
            </a:r>
            <a:endParaRPr lang="en-US" dirty="0"/>
          </a:p>
        </p:txBody>
      </p:sp>
      <p:sp>
        <p:nvSpPr>
          <p:cNvPr id="6" name="TextBox 5">
            <a:extLst>
              <a:ext uri="{FF2B5EF4-FFF2-40B4-BE49-F238E27FC236}">
                <a16:creationId xmlns:a16="http://schemas.microsoft.com/office/drawing/2014/main" id="{4E3CFABE-B9FA-3FFF-59DE-973E7C6A4848}"/>
              </a:ext>
            </a:extLst>
          </p:cNvPr>
          <p:cNvSpPr txBox="1"/>
          <p:nvPr/>
        </p:nvSpPr>
        <p:spPr>
          <a:xfrm>
            <a:off x="420532" y="1090054"/>
            <a:ext cx="11287911" cy="1569660"/>
          </a:xfrm>
          <a:prstGeom prst="rect">
            <a:avLst/>
          </a:prstGeom>
          <a:noFill/>
        </p:spPr>
        <p:txBody>
          <a:bodyPr wrap="square">
            <a:spAutoFit/>
          </a:bodyPr>
          <a:lstStyle/>
          <a:p>
            <a:pPr marL="342900" indent="-342900">
              <a:buFont typeface="Wingdings" panose="05000000000000000000" pitchFamily="2" charset="2"/>
              <a:buChar char="Ø"/>
            </a:pPr>
            <a:r>
              <a:rPr lang="mn-MN" sz="2400" i="0" kern="1200" dirty="0">
                <a:solidFill>
                  <a:schemeClr val="tx1"/>
                </a:solidFill>
                <a:effectLst/>
                <a:latin typeface="+mn-lt"/>
                <a:ea typeface="+mn-ea"/>
                <a:cs typeface="+mn-cs"/>
              </a:rPr>
              <a:t>Хуваалцсан үнэт зүйлсээс эхлэх</a:t>
            </a:r>
          </a:p>
          <a:p>
            <a:pPr marL="342900" indent="-342900">
              <a:buFont typeface="Wingdings" panose="05000000000000000000" pitchFamily="2" charset="2"/>
              <a:buChar char="Ø"/>
            </a:pPr>
            <a:r>
              <a:rPr lang="mn-MN" sz="2400" i="0" kern="1200" dirty="0">
                <a:solidFill>
                  <a:schemeClr val="tx1"/>
                </a:solidFill>
                <a:effectLst/>
                <a:latin typeface="+mn-lt"/>
                <a:ea typeface="+mn-ea"/>
                <a:cs typeface="+mn-cs"/>
              </a:rPr>
              <a:t>Уялдааг шинжлэх (</a:t>
            </a:r>
            <a:r>
              <a:rPr lang="en-US" sz="2400" i="0" kern="1200" dirty="0">
                <a:solidFill>
                  <a:schemeClr val="tx1"/>
                </a:solidFill>
                <a:effectLst/>
                <a:latin typeface="+mn-lt"/>
                <a:ea typeface="+mn-ea"/>
                <a:cs typeface="+mn-cs"/>
              </a:rPr>
              <a:t>Gap Analysis) </a:t>
            </a:r>
            <a:endParaRPr lang="mn-MN" sz="2400" i="0" kern="1200" dirty="0">
              <a:solidFill>
                <a:schemeClr val="tx1"/>
              </a:solidFill>
              <a:effectLst/>
              <a:latin typeface="+mn-lt"/>
              <a:ea typeface="+mn-ea"/>
              <a:cs typeface="+mn-cs"/>
            </a:endParaRPr>
          </a:p>
          <a:p>
            <a:pPr marL="342900" indent="-342900">
              <a:buFont typeface="Wingdings" panose="05000000000000000000" pitchFamily="2" charset="2"/>
              <a:buChar char="Ø"/>
            </a:pPr>
            <a:r>
              <a:rPr lang="mn-MN" sz="2400" i="0" kern="1200" dirty="0">
                <a:solidFill>
                  <a:schemeClr val="tx1"/>
                </a:solidFill>
                <a:effectLst/>
                <a:latin typeface="+mn-lt"/>
                <a:ea typeface="+mn-ea"/>
                <a:cs typeface="+mn-cs"/>
              </a:rPr>
              <a:t>"Хатуу" болон "Зөөлөн" элементийн тэнцвэрийг хангах</a:t>
            </a:r>
          </a:p>
          <a:p>
            <a:pPr marL="342900" indent="-342900">
              <a:buFont typeface="Wingdings" panose="05000000000000000000" pitchFamily="2" charset="2"/>
              <a:buChar char="Ø"/>
            </a:pPr>
            <a:r>
              <a:rPr lang="mn-MN" sz="2400" i="0" kern="1200" dirty="0">
                <a:solidFill>
                  <a:schemeClr val="tx1"/>
                </a:solidFill>
                <a:effectLst/>
                <a:latin typeface="+mn-lt"/>
                <a:ea typeface="+mn-ea"/>
                <a:cs typeface="+mn-cs"/>
              </a:rPr>
              <a:t>Харилцан холболтын шугамууд</a:t>
            </a:r>
          </a:p>
        </p:txBody>
      </p:sp>
      <p:pic>
        <p:nvPicPr>
          <p:cNvPr id="8" name="Picture 2">
            <a:extLst>
              <a:ext uri="{FF2B5EF4-FFF2-40B4-BE49-F238E27FC236}">
                <a16:creationId xmlns:a16="http://schemas.microsoft.com/office/drawing/2014/main" id="{0E1B6C1D-1764-4E4B-28C7-5BE9AFC73781}"/>
              </a:ext>
            </a:extLst>
          </p:cNvPr>
          <p:cNvPicPr>
            <a:picLocks noChangeAspect="1"/>
          </p:cNvPicPr>
          <p:nvPr/>
        </p:nvPicPr>
        <p:blipFill>
          <a:blip r:embed="rId3"/>
          <a:srcRect l="3950" t="45120" r="3537" b="4943"/>
          <a:stretch>
            <a:fillRect/>
          </a:stretch>
        </p:blipFill>
        <p:spPr>
          <a:xfrm>
            <a:off x="420532" y="2819238"/>
            <a:ext cx="11485919" cy="3458368"/>
          </a:xfrm>
          <a:prstGeom prst="rect">
            <a:avLst/>
          </a:prstGeom>
        </p:spPr>
      </p:pic>
      <p:sp>
        <p:nvSpPr>
          <p:cNvPr id="2" name="TextBox 1">
            <a:extLst>
              <a:ext uri="{FF2B5EF4-FFF2-40B4-BE49-F238E27FC236}">
                <a16:creationId xmlns:a16="http://schemas.microsoft.com/office/drawing/2014/main" id="{A9D71C81-3AF6-EAB1-31B0-C822D65DB0BE}"/>
              </a:ext>
            </a:extLst>
          </p:cNvPr>
          <p:cNvSpPr txBox="1"/>
          <p:nvPr/>
        </p:nvSpPr>
        <p:spPr>
          <a:xfrm>
            <a:off x="8214101" y="6283241"/>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34773269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DB8048CD-E432-BFBF-FFFD-E2A5948AC6A4}"/>
              </a:ext>
            </a:extLst>
          </p:cNvPr>
          <p:cNvSpPr>
            <a:spLocks noGrp="1"/>
          </p:cNvSpPr>
          <p:nvPr>
            <p:ph type="body" idx="1"/>
          </p:nvPr>
        </p:nvSpPr>
        <p:spPr>
          <a:xfrm>
            <a:off x="389467" y="1100668"/>
            <a:ext cx="11318977" cy="1109132"/>
          </a:xfrm>
          <a:solidFill>
            <a:schemeClr val="accent1">
              <a:lumMod val="20000"/>
              <a:lumOff val="80000"/>
            </a:schemeClr>
          </a:solidFill>
        </p:spPr>
        <p:txBody>
          <a:bodyPr>
            <a:normAutofit/>
          </a:bodyPr>
          <a:lstStyle/>
          <a:p>
            <a:pPr marL="114300" indent="0">
              <a:buNone/>
            </a:pPr>
            <a:r>
              <a:rPr lang="en-US" sz="2000" b="1" dirty="0"/>
              <a:t>Balanced Scorecard (BSC)</a:t>
            </a:r>
            <a:r>
              <a:rPr lang="en-US" sz="2000" dirty="0"/>
              <a:t> </a:t>
            </a:r>
            <a:r>
              <a:rPr lang="mn-MN" sz="2000" dirty="0"/>
              <a:t>буюу "Тэнцвэржүүлсэн онооны карт" нь байгууллагын гүйцэтгэлийг зөвхөн санхүүгийн үзүүлэлтээр бус, стратегийн дөрвөн өөр өнцгөөс цогцоор нь хэмжиж, удирдахад ашиглагддаг аргачлал юм</a:t>
            </a:r>
            <a:endParaRPr lang="en-US" sz="2000" dirty="0"/>
          </a:p>
        </p:txBody>
      </p:sp>
      <p:sp>
        <p:nvSpPr>
          <p:cNvPr id="3" name="Date Placeholder 2">
            <a:extLst>
              <a:ext uri="{FF2B5EF4-FFF2-40B4-BE49-F238E27FC236}">
                <a16:creationId xmlns:a16="http://schemas.microsoft.com/office/drawing/2014/main" id="{1B42F88F-A871-547E-5F4C-0C8AB8BE2853}"/>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F32AB2AC-8BC1-D29D-8EDE-AEBD97BAA37C}"/>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B3610CE3-0CA1-C067-0F2C-B203BC1319C6}"/>
              </a:ext>
            </a:extLst>
          </p:cNvPr>
          <p:cNvSpPr>
            <a:spLocks noGrp="1"/>
          </p:cNvSpPr>
          <p:nvPr>
            <p:ph type="sldNum" idx="12"/>
          </p:nvPr>
        </p:nvSpPr>
        <p:spPr/>
        <p:txBody>
          <a:bodyPr/>
          <a:lstStyle/>
          <a:p>
            <a:fld id="{611322DE-3F9E-4261-BC4C-C8DBA52F4786}" type="slidenum">
              <a:rPr lang="en-US" smtClean="0"/>
              <a:t>29</a:t>
            </a:fld>
            <a:endParaRPr lang="en-US"/>
          </a:p>
        </p:txBody>
      </p:sp>
      <p:sp>
        <p:nvSpPr>
          <p:cNvPr id="7" name="Title 6">
            <a:extLst>
              <a:ext uri="{FF2B5EF4-FFF2-40B4-BE49-F238E27FC236}">
                <a16:creationId xmlns:a16="http://schemas.microsoft.com/office/drawing/2014/main" id="{FD11B5AC-228A-3A89-C6B6-E2EEB1FECE4E}"/>
              </a:ext>
            </a:extLst>
          </p:cNvPr>
          <p:cNvSpPr>
            <a:spLocks noGrp="1"/>
          </p:cNvSpPr>
          <p:nvPr>
            <p:ph type="title"/>
          </p:nvPr>
        </p:nvSpPr>
        <p:spPr>
          <a:xfrm>
            <a:off x="389467" y="185738"/>
            <a:ext cx="11318978" cy="414120"/>
          </a:xfrm>
        </p:spPr>
        <p:txBody>
          <a:bodyPr/>
          <a:lstStyle/>
          <a:p>
            <a:r>
              <a:rPr lang="en-US" dirty="0"/>
              <a:t>Balanced Scorecard (BSC)</a:t>
            </a:r>
          </a:p>
        </p:txBody>
      </p:sp>
      <p:sp>
        <p:nvSpPr>
          <p:cNvPr id="9" name="Rectangle 1">
            <a:extLst>
              <a:ext uri="{FF2B5EF4-FFF2-40B4-BE49-F238E27FC236}">
                <a16:creationId xmlns:a16="http://schemas.microsoft.com/office/drawing/2014/main" id="{399C963C-449D-C0FE-0387-E936589D9F4D}"/>
              </a:ext>
            </a:extLst>
          </p:cNvPr>
          <p:cNvSpPr>
            <a:spLocks noChangeArrowheads="1"/>
          </p:cNvSpPr>
          <p:nvPr/>
        </p:nvSpPr>
        <p:spPr bwMode="auto">
          <a:xfrm>
            <a:off x="389467" y="2417487"/>
            <a:ext cx="5359400" cy="2118529"/>
          </a:xfrm>
          <a:prstGeom prst="rect">
            <a:avLst/>
          </a:prstGeom>
          <a:solidFill>
            <a:schemeClr val="accent2">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p>
            <a:pPr marL="457200" indent="-457200" eaLnBrk="0" fontAlgn="base" hangingPunct="0">
              <a:lnSpc>
                <a:spcPct val="150000"/>
              </a:lnSpc>
              <a:spcBef>
                <a:spcPct val="0"/>
              </a:spcBef>
              <a:spcAft>
                <a:spcPct val="0"/>
              </a:spcAft>
              <a:buClrTx/>
              <a:buFont typeface="+mj-lt"/>
              <a:buAutoNum type="arabicPeriod"/>
            </a:pPr>
            <a:r>
              <a:rPr lang="en-US" altLang="en-US" sz="1800" b="1" dirty="0" err="1">
                <a:solidFill>
                  <a:srgbClr val="303030"/>
                </a:solidFill>
              </a:rPr>
              <a:t>Санхүү</a:t>
            </a:r>
            <a:r>
              <a:rPr lang="mn-MN" altLang="en-US" sz="1800" b="1" dirty="0">
                <a:solidFill>
                  <a:srgbClr val="303030"/>
                </a:solidFill>
              </a:rPr>
              <a:t> </a:t>
            </a:r>
            <a:r>
              <a:rPr lang="en-US" altLang="en-US" sz="1800" b="1" dirty="0">
                <a:solidFill>
                  <a:srgbClr val="303030"/>
                </a:solidFill>
              </a:rPr>
              <a:t>(Financial)</a:t>
            </a:r>
            <a:endParaRPr lang="mn-MN" altLang="en-US" sz="1800" b="1" dirty="0">
              <a:solidFill>
                <a:srgbClr val="303030"/>
              </a:solidFill>
            </a:endParaRPr>
          </a:p>
          <a:p>
            <a:pPr marL="457200" indent="-457200" eaLnBrk="0" fontAlgn="base" hangingPunct="0">
              <a:lnSpc>
                <a:spcPct val="150000"/>
              </a:lnSpc>
              <a:spcBef>
                <a:spcPct val="0"/>
              </a:spcBef>
              <a:spcAft>
                <a:spcPct val="0"/>
              </a:spcAft>
              <a:buClrTx/>
              <a:buFont typeface="+mj-lt"/>
              <a:buAutoNum type="arabicPeriod"/>
            </a:pPr>
            <a:r>
              <a:rPr kumimoji="0" lang="en-US" altLang="en-US" sz="1800" b="1" i="0" u="none" strike="noStrike" cap="none" normalizeH="0" baseline="0" dirty="0" err="1">
                <a:ln>
                  <a:noFill/>
                </a:ln>
                <a:solidFill>
                  <a:srgbClr val="303030"/>
                </a:solidFill>
                <a:effectLst/>
                <a:latin typeface="+mn-lt"/>
              </a:rPr>
              <a:t>Хэрэглэгч</a:t>
            </a:r>
            <a:r>
              <a:rPr kumimoji="0" lang="mn-MN"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a:ln>
                  <a:noFill/>
                </a:ln>
                <a:solidFill>
                  <a:srgbClr val="303030"/>
                </a:solidFill>
                <a:effectLst/>
                <a:latin typeface="+mn-lt"/>
              </a:rPr>
              <a:t>(Customer)</a:t>
            </a:r>
            <a:endParaRPr kumimoji="0" lang="mn-MN" altLang="en-US" sz="1800" b="1" i="0" u="none" strike="noStrike" cap="none" normalizeH="0" baseline="0" dirty="0">
              <a:ln>
                <a:noFill/>
              </a:ln>
              <a:solidFill>
                <a:srgbClr val="303030"/>
              </a:solidFill>
              <a:effectLst/>
              <a:latin typeface="+mn-lt"/>
            </a:endParaRP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1" i="0" u="none" strike="noStrike" cap="none" normalizeH="0" baseline="0" dirty="0" err="1">
                <a:ln>
                  <a:noFill/>
                </a:ln>
                <a:solidFill>
                  <a:srgbClr val="303030"/>
                </a:solidFill>
                <a:effectLst/>
                <a:latin typeface="+mn-lt"/>
              </a:rPr>
              <a:t>Дотоод</a:t>
            </a:r>
            <a:r>
              <a:rPr kumimoji="0" lang="en-US"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err="1">
                <a:ln>
                  <a:noFill/>
                </a:ln>
                <a:solidFill>
                  <a:srgbClr val="303030"/>
                </a:solidFill>
                <a:effectLst/>
                <a:latin typeface="+mn-lt"/>
              </a:rPr>
              <a:t>процесс</a:t>
            </a:r>
            <a:r>
              <a:rPr kumimoji="0" lang="mn-MN"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a:ln>
                  <a:noFill/>
                </a:ln>
                <a:solidFill>
                  <a:srgbClr val="303030"/>
                </a:solidFill>
                <a:effectLst/>
                <a:latin typeface="+mn-lt"/>
              </a:rPr>
              <a:t>(Internal Business Process)</a:t>
            </a:r>
            <a:endParaRPr kumimoji="0" lang="mn-MN" altLang="en-US" sz="1800" b="1" i="0" u="none" strike="noStrike" cap="none" normalizeH="0" baseline="0" dirty="0">
              <a:ln>
                <a:noFill/>
              </a:ln>
              <a:solidFill>
                <a:srgbClr val="303030"/>
              </a:solidFill>
              <a:effectLst/>
              <a:latin typeface="+mn-lt"/>
            </a:endParaRP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800" b="1" i="0" u="none" strike="noStrike" cap="none" normalizeH="0" baseline="0" dirty="0" err="1">
                <a:ln>
                  <a:noFill/>
                </a:ln>
                <a:solidFill>
                  <a:srgbClr val="303030"/>
                </a:solidFill>
                <a:effectLst/>
                <a:latin typeface="+mn-lt"/>
              </a:rPr>
              <a:t>Суралцах</a:t>
            </a:r>
            <a:r>
              <a:rPr kumimoji="0" lang="en-US"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err="1">
                <a:ln>
                  <a:noFill/>
                </a:ln>
                <a:solidFill>
                  <a:srgbClr val="303030"/>
                </a:solidFill>
                <a:effectLst/>
                <a:latin typeface="+mn-lt"/>
              </a:rPr>
              <a:t>ба</a:t>
            </a:r>
            <a:r>
              <a:rPr kumimoji="0" lang="en-US"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err="1">
                <a:ln>
                  <a:noFill/>
                </a:ln>
                <a:solidFill>
                  <a:srgbClr val="303030"/>
                </a:solidFill>
                <a:effectLst/>
                <a:latin typeface="+mn-lt"/>
              </a:rPr>
              <a:t>өсөлт</a:t>
            </a:r>
            <a:r>
              <a:rPr kumimoji="0" lang="mn-MN"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a:ln>
                  <a:noFill/>
                </a:ln>
                <a:solidFill>
                  <a:srgbClr val="303030"/>
                </a:solidFill>
                <a:effectLst/>
                <a:latin typeface="+mn-lt"/>
              </a:rPr>
              <a:t>(Learning and Growth)</a:t>
            </a:r>
            <a:endParaRPr kumimoji="0" lang="en-US" altLang="en-US" sz="1800" b="0" i="0" u="none" strike="noStrike" cap="none" normalizeH="0" baseline="0" dirty="0">
              <a:ln>
                <a:noFill/>
              </a:ln>
              <a:solidFill>
                <a:srgbClr val="303030"/>
              </a:solidFill>
              <a:effectLst/>
              <a:latin typeface="+mn-lt"/>
            </a:endParaRPr>
          </a:p>
        </p:txBody>
      </p:sp>
      <p:pic>
        <p:nvPicPr>
          <p:cNvPr id="11" name="Picture 10">
            <a:extLst>
              <a:ext uri="{FF2B5EF4-FFF2-40B4-BE49-F238E27FC236}">
                <a16:creationId xmlns:a16="http://schemas.microsoft.com/office/drawing/2014/main" id="{98D68F01-5717-979B-CE48-CFCB7CD57A62}"/>
              </a:ext>
            </a:extLst>
          </p:cNvPr>
          <p:cNvPicPr>
            <a:picLocks noChangeAspect="1"/>
          </p:cNvPicPr>
          <p:nvPr/>
        </p:nvPicPr>
        <p:blipFill>
          <a:blip r:embed="rId3"/>
          <a:stretch>
            <a:fillRect/>
          </a:stretch>
        </p:blipFill>
        <p:spPr>
          <a:xfrm>
            <a:off x="5748867" y="2417487"/>
            <a:ext cx="6147471" cy="2082613"/>
          </a:xfrm>
          <a:prstGeom prst="rect">
            <a:avLst/>
          </a:prstGeom>
        </p:spPr>
      </p:pic>
      <p:sp>
        <p:nvSpPr>
          <p:cNvPr id="2" name="TextBox 1">
            <a:extLst>
              <a:ext uri="{FF2B5EF4-FFF2-40B4-BE49-F238E27FC236}">
                <a16:creationId xmlns:a16="http://schemas.microsoft.com/office/drawing/2014/main" id="{6F78A86A-2793-8E08-BFCC-E7B2286EECE1}"/>
              </a:ext>
            </a:extLst>
          </p:cNvPr>
          <p:cNvSpPr txBox="1"/>
          <p:nvPr/>
        </p:nvSpPr>
        <p:spPr>
          <a:xfrm>
            <a:off x="5613736" y="4435926"/>
            <a:ext cx="6094708" cy="307777"/>
          </a:xfrm>
          <a:prstGeom prst="rect">
            <a:avLst/>
          </a:prstGeom>
          <a:solidFill>
            <a:schemeClr val="bg1"/>
          </a:solidFill>
        </p:spPr>
        <p:txBody>
          <a:bodyPr wrap="square">
            <a:spAutoFit/>
          </a:bodyPr>
          <a:lstStyle/>
          <a:p>
            <a:pPr algn="r"/>
            <a:r>
              <a:rPr lang="en-US" i="1" dirty="0"/>
              <a:t>Source: Visualized by AI</a:t>
            </a:r>
          </a:p>
        </p:txBody>
      </p:sp>
    </p:spTree>
    <p:extLst>
      <p:ext uri="{BB962C8B-B14F-4D97-AF65-F5344CB8AC3E}">
        <p14:creationId xmlns:p14="http://schemas.microsoft.com/office/powerpoint/2010/main" val="2578738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9BC9424-80F3-473B-CD95-EBBFF7CB526B}"/>
              </a:ext>
            </a:extLst>
          </p:cNvPr>
          <p:cNvSpPr>
            <a:spLocks noGrp="1"/>
          </p:cNvSpPr>
          <p:nvPr>
            <p:ph type="body" idx="1"/>
          </p:nvPr>
        </p:nvSpPr>
        <p:spPr/>
        <p:txBody>
          <a:bodyPr/>
          <a:lstStyle/>
          <a:p>
            <a:endParaRPr lang="en-US"/>
          </a:p>
        </p:txBody>
      </p:sp>
      <p:sp>
        <p:nvSpPr>
          <p:cNvPr id="3" name="Date Placeholder 2">
            <a:extLst>
              <a:ext uri="{FF2B5EF4-FFF2-40B4-BE49-F238E27FC236}">
                <a16:creationId xmlns:a16="http://schemas.microsoft.com/office/drawing/2014/main" id="{58C7DB24-BD59-7CF1-6965-C7936B01893A}"/>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7B2B1DEE-4A24-70C3-FB52-69368167B394}"/>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E6CE55E4-3CA0-4EB7-4510-3CD268652BEF}"/>
              </a:ext>
            </a:extLst>
          </p:cNvPr>
          <p:cNvSpPr>
            <a:spLocks noGrp="1"/>
          </p:cNvSpPr>
          <p:nvPr>
            <p:ph type="sldNum" idx="12"/>
          </p:nvPr>
        </p:nvSpPr>
        <p:spPr/>
        <p:txBody>
          <a:bodyPr/>
          <a:lstStyle/>
          <a:p>
            <a:fld id="{611322DE-3F9E-4261-BC4C-C8DBA52F4786}" type="slidenum">
              <a:rPr lang="en-US" smtClean="0"/>
              <a:t>30</a:t>
            </a:fld>
            <a:endParaRPr lang="en-US"/>
          </a:p>
        </p:txBody>
      </p:sp>
      <p:sp>
        <p:nvSpPr>
          <p:cNvPr id="7" name="Title 6">
            <a:extLst>
              <a:ext uri="{FF2B5EF4-FFF2-40B4-BE49-F238E27FC236}">
                <a16:creationId xmlns:a16="http://schemas.microsoft.com/office/drawing/2014/main" id="{3D71EA5D-58FD-6355-6F9E-8C8FB27ECA6C}"/>
              </a:ext>
            </a:extLst>
          </p:cNvPr>
          <p:cNvSpPr>
            <a:spLocks noGrp="1"/>
          </p:cNvSpPr>
          <p:nvPr>
            <p:ph type="title"/>
          </p:nvPr>
        </p:nvSpPr>
        <p:spPr/>
        <p:txBody>
          <a:bodyPr/>
          <a:lstStyle/>
          <a:p>
            <a:endParaRPr lang="en-US"/>
          </a:p>
        </p:txBody>
      </p:sp>
      <p:pic>
        <p:nvPicPr>
          <p:cNvPr id="10" name="Picture 9">
            <a:extLst>
              <a:ext uri="{FF2B5EF4-FFF2-40B4-BE49-F238E27FC236}">
                <a16:creationId xmlns:a16="http://schemas.microsoft.com/office/drawing/2014/main" id="{281B5A8F-C30A-BCFE-79BC-FD81AD5DECCD}"/>
              </a:ext>
            </a:extLst>
          </p:cNvPr>
          <p:cNvPicPr>
            <a:picLocks noChangeAspect="1"/>
          </p:cNvPicPr>
          <p:nvPr/>
        </p:nvPicPr>
        <p:blipFill>
          <a:blip r:embed="rId3">
            <a:extLst>
              <a:ext uri="{28A0092B-C50C-407E-A947-70E740481C1C}">
                <a14:useLocalDpi xmlns:a14="http://schemas.microsoft.com/office/drawing/2010/main" val="0"/>
              </a:ext>
            </a:extLst>
          </a:blip>
          <a:srcRect l="2661" t="4608" r="3326" b="5337"/>
          <a:stretch>
            <a:fillRect/>
          </a:stretch>
        </p:blipFill>
        <p:spPr>
          <a:xfrm>
            <a:off x="0" y="-116771"/>
            <a:ext cx="12222242" cy="6534503"/>
          </a:xfrm>
          <a:prstGeom prst="rect">
            <a:avLst/>
          </a:prstGeom>
        </p:spPr>
      </p:pic>
      <p:sp>
        <p:nvSpPr>
          <p:cNvPr id="2" name="TextBox 1">
            <a:extLst>
              <a:ext uri="{FF2B5EF4-FFF2-40B4-BE49-F238E27FC236}">
                <a16:creationId xmlns:a16="http://schemas.microsoft.com/office/drawing/2014/main" id="{7A134DBB-5EA6-09B1-4438-CE593DB07B3A}"/>
              </a:ext>
            </a:extLst>
          </p:cNvPr>
          <p:cNvSpPr txBox="1"/>
          <p:nvPr/>
        </p:nvSpPr>
        <p:spPr>
          <a:xfrm>
            <a:off x="7888636" y="6282443"/>
            <a:ext cx="3769317" cy="307777"/>
          </a:xfrm>
          <a:prstGeom prst="rect">
            <a:avLst/>
          </a:prstGeom>
          <a:solidFill>
            <a:schemeClr val="bg1"/>
          </a:solidFill>
        </p:spPr>
        <p:txBody>
          <a:bodyPr wrap="square">
            <a:spAutoFit/>
          </a:bodyPr>
          <a:lstStyle/>
          <a:p>
            <a:pPr algn="r"/>
            <a:r>
              <a:rPr lang="en-US" i="1" dirty="0"/>
              <a:t>Source: AI generated image</a:t>
            </a:r>
          </a:p>
        </p:txBody>
      </p:sp>
    </p:spTree>
    <p:extLst>
      <p:ext uri="{BB962C8B-B14F-4D97-AF65-F5344CB8AC3E}">
        <p14:creationId xmlns:p14="http://schemas.microsoft.com/office/powerpoint/2010/main" val="3159874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9CF8-C396-64F8-7C67-71775DA0FA10}"/>
            </a:ext>
          </a:extLst>
        </p:cNvPr>
        <p:cNvGrpSpPr/>
        <p:nvPr/>
      </p:nvGrpSpPr>
      <p:grpSpPr>
        <a:xfrm>
          <a:off x="0" y="0"/>
          <a:ext cx="0" cy="0"/>
          <a:chOff x="0" y="0"/>
          <a:chExt cx="0" cy="0"/>
        </a:xfrm>
      </p:grpSpPr>
      <p:sp>
        <p:nvSpPr>
          <p:cNvPr id="10" name="Text Placeholder 9">
            <a:extLst>
              <a:ext uri="{FF2B5EF4-FFF2-40B4-BE49-F238E27FC236}">
                <a16:creationId xmlns:a16="http://schemas.microsoft.com/office/drawing/2014/main" id="{ABC33D25-772F-89C4-B797-18156BD7800F}"/>
              </a:ext>
            </a:extLst>
          </p:cNvPr>
          <p:cNvSpPr>
            <a:spLocks noGrp="1"/>
          </p:cNvSpPr>
          <p:nvPr>
            <p:ph type="body" idx="1"/>
          </p:nvPr>
        </p:nvSpPr>
        <p:spPr>
          <a:xfrm>
            <a:off x="384027" y="948972"/>
            <a:ext cx="11264634" cy="1879007"/>
          </a:xfrm>
        </p:spPr>
        <p:txBody>
          <a:bodyPr>
            <a:normAutofit/>
          </a:bodyPr>
          <a:lstStyle/>
          <a:p>
            <a:r>
              <a:rPr lang="mn-MN" sz="1800" b="1" dirty="0">
                <a:latin typeface="+mn-lt"/>
              </a:rPr>
              <a:t>Тэнцвэржүүлсэн онооны карт (</a:t>
            </a:r>
            <a:r>
              <a:rPr lang="en-US" sz="1800" b="1" dirty="0">
                <a:latin typeface="+mn-lt"/>
              </a:rPr>
              <a:t>Balanced Business Scorecard):</a:t>
            </a:r>
            <a:r>
              <a:rPr lang="en-US" sz="1800" dirty="0">
                <a:latin typeface="+mn-lt"/>
              </a:rPr>
              <a:t> </a:t>
            </a:r>
            <a:r>
              <a:rPr lang="mn-MN" sz="1800" dirty="0">
                <a:latin typeface="+mn-lt"/>
              </a:rPr>
              <a:t>Стратегийг санхүү, хэрэглэгч, дотоод үйл үйл явц, суралцах ба өсөлт гэсэн дөрвөн талаас нь хэмжих.</a:t>
            </a:r>
          </a:p>
          <a:p>
            <a:r>
              <a:rPr lang="en-US" sz="1800" b="1" dirty="0"/>
              <a:t>CSF </a:t>
            </a:r>
            <a:r>
              <a:rPr lang="mn-MN" sz="1800" b="1" dirty="0"/>
              <a:t>ба </a:t>
            </a:r>
            <a:r>
              <a:rPr lang="en-US" sz="1800" b="1" dirty="0"/>
              <a:t>KPI:</a:t>
            </a:r>
            <a:r>
              <a:rPr lang="en-US" sz="1800" dirty="0"/>
              <a:t> </a:t>
            </a:r>
            <a:r>
              <a:rPr lang="mn-MN" sz="1800" dirty="0"/>
              <a:t>Амжилтын чухал хүчин зүйлс (</a:t>
            </a:r>
            <a:r>
              <a:rPr lang="en-US" sz="1800" dirty="0"/>
              <a:t>CSF) </a:t>
            </a:r>
            <a:r>
              <a:rPr lang="mn-MN" sz="1800" dirty="0"/>
              <a:t>болон Гүйцэтгэлийн гол үзүүлэлтүүдийг (</a:t>
            </a:r>
            <a:r>
              <a:rPr lang="en-US" sz="1800" dirty="0"/>
              <a:t>KPI) </a:t>
            </a:r>
            <a:r>
              <a:rPr lang="mn-MN" sz="1800" dirty="0"/>
              <a:t>тодорхойлж, хэрэгжилтийг хянах.</a:t>
            </a:r>
          </a:p>
          <a:p>
            <a:r>
              <a:rPr lang="en-US" sz="1800" dirty="0"/>
              <a:t>CSF</a:t>
            </a:r>
            <a:r>
              <a:rPr lang="mn-MN" sz="1800" dirty="0"/>
              <a:t> – Чанарын үзүүлэлт, </a:t>
            </a:r>
            <a:r>
              <a:rPr lang="en-US" sz="1800" dirty="0"/>
              <a:t>KPI</a:t>
            </a:r>
            <a:r>
              <a:rPr lang="mn-MN" sz="1800" dirty="0"/>
              <a:t> – Тоон хэмжүүр</a:t>
            </a:r>
            <a:endParaRPr lang="en-US" sz="1800" dirty="0">
              <a:latin typeface="+mn-lt"/>
            </a:endParaRPr>
          </a:p>
        </p:txBody>
      </p:sp>
      <p:sp>
        <p:nvSpPr>
          <p:cNvPr id="4" name="Date Placeholder 3">
            <a:extLst>
              <a:ext uri="{FF2B5EF4-FFF2-40B4-BE49-F238E27FC236}">
                <a16:creationId xmlns:a16="http://schemas.microsoft.com/office/drawing/2014/main" id="{6119B7E5-B4CE-60E7-8A77-4FE31859B285}"/>
              </a:ext>
            </a:extLst>
          </p:cNvPr>
          <p:cNvSpPr>
            <a:spLocks noGrp="1"/>
          </p:cNvSpPr>
          <p:nvPr>
            <p:ph type="dt" idx="10"/>
          </p:nvPr>
        </p:nvSpPr>
        <p:spPr/>
        <p:txBody>
          <a:bodyPr/>
          <a:lstStyle/>
          <a:p>
            <a:fld id="{94C187AA-2F25-49D9-8D83-594E80B6063C}" type="datetime1">
              <a:rPr lang="en-US" smtClean="0"/>
              <a:t>4/19/2026</a:t>
            </a:fld>
            <a:endParaRPr lang="en-US" dirty="0"/>
          </a:p>
        </p:txBody>
      </p:sp>
      <p:sp>
        <p:nvSpPr>
          <p:cNvPr id="5" name="Footer Placeholder 4">
            <a:extLst>
              <a:ext uri="{FF2B5EF4-FFF2-40B4-BE49-F238E27FC236}">
                <a16:creationId xmlns:a16="http://schemas.microsoft.com/office/drawing/2014/main" id="{1F7E5731-4E92-B8C1-F8B0-E716C101AA24}"/>
              </a:ext>
            </a:extLst>
          </p:cNvPr>
          <p:cNvSpPr>
            <a:spLocks noGrp="1"/>
          </p:cNvSpPr>
          <p:nvPr>
            <p:ph type="ftr" idx="11"/>
          </p:nvPr>
        </p:nvSpPr>
        <p:spPr/>
        <p:txBody>
          <a:bodyPr/>
          <a:lstStyle/>
          <a:p>
            <a:r>
              <a:rPr lang="en-US"/>
              <a:t>Business analysis and process management</a:t>
            </a:r>
            <a:endParaRPr lang="en-US" dirty="0"/>
          </a:p>
        </p:txBody>
      </p:sp>
      <p:sp>
        <p:nvSpPr>
          <p:cNvPr id="3" name="Slide Number Placeholder 2">
            <a:extLst>
              <a:ext uri="{FF2B5EF4-FFF2-40B4-BE49-F238E27FC236}">
                <a16:creationId xmlns:a16="http://schemas.microsoft.com/office/drawing/2014/main" id="{394336F0-2193-64CC-6885-101BCC5A2B04}"/>
              </a:ext>
            </a:extLst>
          </p:cNvPr>
          <p:cNvSpPr>
            <a:spLocks noGrp="1"/>
          </p:cNvSpPr>
          <p:nvPr>
            <p:ph type="sldNum" idx="12"/>
          </p:nvPr>
        </p:nvSpPr>
        <p:spPr/>
        <p:txBody>
          <a:bodyPr/>
          <a:lstStyle/>
          <a:p>
            <a:fld id="{611322DE-3F9E-4261-BC4C-C8DBA52F4786}" type="slidenum">
              <a:rPr lang="en-US" smtClean="0"/>
              <a:t>31</a:t>
            </a:fld>
            <a:endParaRPr lang="en-US"/>
          </a:p>
        </p:txBody>
      </p:sp>
      <p:sp>
        <p:nvSpPr>
          <p:cNvPr id="2" name="Title 1">
            <a:extLst>
              <a:ext uri="{FF2B5EF4-FFF2-40B4-BE49-F238E27FC236}">
                <a16:creationId xmlns:a16="http://schemas.microsoft.com/office/drawing/2014/main" id="{95D331F7-3B5E-6C8A-F006-68ACE873ABF0}"/>
              </a:ext>
            </a:extLst>
          </p:cNvPr>
          <p:cNvSpPr>
            <a:spLocks noGrp="1"/>
          </p:cNvSpPr>
          <p:nvPr>
            <p:ph type="title"/>
          </p:nvPr>
        </p:nvSpPr>
        <p:spPr/>
        <p:txBody>
          <a:bodyPr/>
          <a:lstStyle/>
          <a:p>
            <a:r>
              <a:rPr lang="mn-MN" sz="2800" dirty="0"/>
              <a:t>Стратегийг хэрэгжүүлэх ба Гүйцэтгэлийг хэмжих</a:t>
            </a:r>
            <a:endParaRPr lang="en-US" sz="2800" dirty="0"/>
          </a:p>
        </p:txBody>
      </p:sp>
      <p:graphicFrame>
        <p:nvGraphicFramePr>
          <p:cNvPr id="11" name="Table 10">
            <a:extLst>
              <a:ext uri="{FF2B5EF4-FFF2-40B4-BE49-F238E27FC236}">
                <a16:creationId xmlns:a16="http://schemas.microsoft.com/office/drawing/2014/main" id="{B5832B96-4A37-2C38-B4BF-E227A9220246}"/>
              </a:ext>
            </a:extLst>
          </p:cNvPr>
          <p:cNvGraphicFramePr>
            <a:graphicFrameLocks noGrp="1"/>
          </p:cNvGraphicFramePr>
          <p:nvPr>
            <p:extLst>
              <p:ext uri="{D42A27DB-BD31-4B8C-83A1-F6EECF244321}">
                <p14:modId xmlns:p14="http://schemas.microsoft.com/office/powerpoint/2010/main" val="1408112788"/>
              </p:ext>
            </p:extLst>
          </p:nvPr>
        </p:nvGraphicFramePr>
        <p:xfrm>
          <a:off x="320991" y="2941854"/>
          <a:ext cx="11327670" cy="3142773"/>
        </p:xfrm>
        <a:graphic>
          <a:graphicData uri="http://schemas.openxmlformats.org/drawingml/2006/table">
            <a:tbl>
              <a:tblPr>
                <a:tableStyleId>{125E5076-3810-47DD-B79F-674D7AD40C01}</a:tableStyleId>
              </a:tblPr>
              <a:tblGrid>
                <a:gridCol w="2378776">
                  <a:extLst>
                    <a:ext uri="{9D8B030D-6E8A-4147-A177-3AD203B41FA5}">
                      <a16:colId xmlns:a16="http://schemas.microsoft.com/office/drawing/2014/main" val="1775332012"/>
                    </a:ext>
                  </a:extLst>
                </a:gridCol>
                <a:gridCol w="3334890">
                  <a:extLst>
                    <a:ext uri="{9D8B030D-6E8A-4147-A177-3AD203B41FA5}">
                      <a16:colId xmlns:a16="http://schemas.microsoft.com/office/drawing/2014/main" val="3073692715"/>
                    </a:ext>
                  </a:extLst>
                </a:gridCol>
                <a:gridCol w="5614004">
                  <a:extLst>
                    <a:ext uri="{9D8B030D-6E8A-4147-A177-3AD203B41FA5}">
                      <a16:colId xmlns:a16="http://schemas.microsoft.com/office/drawing/2014/main" val="3829278354"/>
                    </a:ext>
                  </a:extLst>
                </a:gridCol>
              </a:tblGrid>
              <a:tr h="493109">
                <a:tc>
                  <a:txBody>
                    <a:bodyPr/>
                    <a:lstStyle/>
                    <a:p>
                      <a:pPr algn="ctr" rtl="0">
                        <a:buNone/>
                      </a:pPr>
                      <a:r>
                        <a:rPr lang="mn-MN" sz="1400" b="1" dirty="0">
                          <a:solidFill>
                            <a:schemeClr val="bg1"/>
                          </a:solidFill>
                          <a:effectLst/>
                        </a:rPr>
                        <a:t>Стратегийн чиглэл</a:t>
                      </a:r>
                      <a:endParaRPr lang="mn-MN" sz="1400" dirty="0">
                        <a:solidFill>
                          <a:schemeClr val="bg1"/>
                        </a:solidFill>
                        <a:effectLst/>
                        <a:latin typeface="Google Sans Text"/>
                      </a:endParaRPr>
                    </a:p>
                  </a:txBody>
                  <a:tcPr marL="56757" marR="56757" marT="37838" marB="37838" anchor="ctr">
                    <a:lnR w="12700" cap="flat" cmpd="sng" algn="ctr">
                      <a:solidFill>
                        <a:schemeClr val="bg1">
                          <a:lumMod val="95000"/>
                        </a:schemeClr>
                      </a:solidFill>
                      <a:prstDash val="solid"/>
                      <a:round/>
                      <a:headEnd type="none" w="med" len="med"/>
                      <a:tailEnd type="none" w="med" len="med"/>
                    </a:lnR>
                    <a:lnB w="12700" cap="flat" cmpd="sng" algn="ctr">
                      <a:solidFill>
                        <a:schemeClr val="bg1">
                          <a:lumMod val="95000"/>
                        </a:schemeClr>
                      </a:solidFill>
                      <a:prstDash val="solid"/>
                      <a:round/>
                      <a:headEnd type="none" w="med" len="med"/>
                      <a:tailEnd type="none" w="med" len="med"/>
                    </a:lnB>
                  </a:tcPr>
                </a:tc>
                <a:tc>
                  <a:txBody>
                    <a:bodyPr/>
                    <a:lstStyle/>
                    <a:p>
                      <a:pPr algn="ctr" rtl="0">
                        <a:buNone/>
                      </a:pPr>
                      <a:r>
                        <a:rPr lang="mn-MN" sz="1400" b="1" dirty="0">
                          <a:solidFill>
                            <a:schemeClr val="bg1"/>
                          </a:solidFill>
                          <a:effectLst/>
                        </a:rPr>
                        <a:t>Амжилтын чухал хүчин зүйл (</a:t>
                      </a:r>
                      <a:r>
                        <a:rPr lang="en-US" sz="1400" b="1" dirty="0">
                          <a:solidFill>
                            <a:schemeClr val="bg1"/>
                          </a:solidFill>
                          <a:effectLst/>
                        </a:rPr>
                        <a:t>CSF)</a:t>
                      </a:r>
                      <a:endParaRPr lang="en-US" sz="1400"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B w="12700" cap="flat" cmpd="sng" algn="ctr">
                      <a:solidFill>
                        <a:schemeClr val="bg1">
                          <a:lumMod val="95000"/>
                        </a:schemeClr>
                      </a:solidFill>
                      <a:prstDash val="solid"/>
                      <a:round/>
                      <a:headEnd type="none" w="med" len="med"/>
                      <a:tailEnd type="none" w="med" len="med"/>
                    </a:lnB>
                  </a:tcPr>
                </a:tc>
                <a:tc>
                  <a:txBody>
                    <a:bodyPr/>
                    <a:lstStyle/>
                    <a:p>
                      <a:pPr algn="ctr" rtl="0">
                        <a:buNone/>
                      </a:pPr>
                      <a:r>
                        <a:rPr lang="mn-MN" sz="1400" b="1" dirty="0">
                          <a:solidFill>
                            <a:schemeClr val="bg1"/>
                          </a:solidFill>
                          <a:effectLst/>
                        </a:rPr>
                        <a:t>Гүйцэтгэлийн гол үзүүлэлт (</a:t>
                      </a:r>
                      <a:r>
                        <a:rPr lang="en-US" sz="1400" b="1" dirty="0">
                          <a:solidFill>
                            <a:schemeClr val="bg1"/>
                          </a:solidFill>
                          <a:effectLst/>
                        </a:rPr>
                        <a:t>KPI)</a:t>
                      </a:r>
                      <a:endParaRPr lang="en-US" sz="1400"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B w="12700" cap="flat" cmpd="sng" algn="ctr">
                      <a:solidFill>
                        <a:schemeClr val="bg1">
                          <a:lumMod val="95000"/>
                        </a:schemeClr>
                      </a:solidFill>
                      <a:prstDash val="solid"/>
                      <a:round/>
                      <a:headEnd type="none" w="med" len="med"/>
                      <a:tailEnd type="none" w="med" len="med"/>
                    </a:lnB>
                  </a:tcPr>
                </a:tc>
                <a:extLst>
                  <a:ext uri="{0D108BD9-81ED-4DB2-BD59-A6C34878D82A}">
                    <a16:rowId xmlns:a16="http://schemas.microsoft.com/office/drawing/2014/main" val="556354561"/>
                  </a:ext>
                </a:extLst>
              </a:tr>
              <a:tr h="348780">
                <a:tc>
                  <a:txBody>
                    <a:bodyPr/>
                    <a:lstStyle/>
                    <a:p>
                      <a:pPr rtl="0">
                        <a:buNone/>
                      </a:pPr>
                      <a:r>
                        <a:rPr lang="mn-MN" sz="1400" b="1" dirty="0">
                          <a:solidFill>
                            <a:schemeClr val="bg1"/>
                          </a:solidFill>
                          <a:effectLst/>
                        </a:rPr>
                        <a:t>Хэрэглэгчийн сэтгэл ханамж</a:t>
                      </a:r>
                      <a:endParaRPr lang="mn-MN" sz="1400" dirty="0">
                        <a:solidFill>
                          <a:schemeClr val="bg1"/>
                        </a:solidFill>
                        <a:effectLst/>
                        <a:latin typeface="Google Sans Text"/>
                      </a:endParaRPr>
                    </a:p>
                  </a:txBody>
                  <a:tcPr marL="56757" marR="56757" marT="37838" marB="37838" anchor="ctr">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tc>
                  <a:txBody>
                    <a:bodyPr/>
                    <a:lstStyle/>
                    <a:p>
                      <a:pPr rtl="0">
                        <a:buNone/>
                      </a:pPr>
                      <a:r>
                        <a:rPr lang="mn-MN" sz="1400" dirty="0">
                          <a:solidFill>
                            <a:schemeClr val="bg1"/>
                          </a:solidFill>
                          <a:effectLst/>
                        </a:rPr>
                        <a:t>Бараа бүтээгдэхүүнийг түргэн шуурхай хүргэх</a:t>
                      </a:r>
                      <a:endParaRPr lang="mn-MN" sz="1400"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tc>
                  <a:txBody>
                    <a:bodyPr/>
                    <a:lstStyle/>
                    <a:p>
                      <a:pPr rtl="0">
                        <a:buNone/>
                      </a:pPr>
                      <a:r>
                        <a:rPr lang="mn-MN" sz="1400" i="1" dirty="0">
                          <a:solidFill>
                            <a:schemeClr val="bg1"/>
                          </a:solidFill>
                          <a:effectLst/>
                        </a:rPr>
                        <a:t>1. Захиалга өгснөөс хүргэх хүртэлх дундаж хугацаа (цагаар).</a:t>
                      </a:r>
                    </a:p>
                    <a:p>
                      <a:pPr rtl="0">
                        <a:buNone/>
                      </a:pPr>
                      <a:r>
                        <a:rPr lang="mn-MN" sz="1400" i="1" dirty="0">
                          <a:solidFill>
                            <a:schemeClr val="bg1"/>
                          </a:solidFill>
                          <a:effectLst/>
                        </a:rPr>
                        <a:t>2. Хүргэлтийн хугацаа хоцорсон захиалгын хувь.</a:t>
                      </a:r>
                      <a:endParaRPr lang="mn-MN" sz="1400" i="1"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extLst>
                  <a:ext uri="{0D108BD9-81ED-4DB2-BD59-A6C34878D82A}">
                    <a16:rowId xmlns:a16="http://schemas.microsoft.com/office/drawing/2014/main" val="3186142528"/>
                  </a:ext>
                </a:extLst>
              </a:tr>
              <a:tr h="426346">
                <a:tc>
                  <a:txBody>
                    <a:bodyPr/>
                    <a:lstStyle/>
                    <a:p>
                      <a:pPr rtl="0">
                        <a:buNone/>
                      </a:pPr>
                      <a:r>
                        <a:rPr lang="mn-MN" sz="1400" b="1">
                          <a:solidFill>
                            <a:schemeClr val="bg1"/>
                          </a:solidFill>
                          <a:effectLst/>
                        </a:rPr>
                        <a:t>Үйл ажиллагааны үр ашиг</a:t>
                      </a:r>
                      <a:endParaRPr lang="mn-MN" sz="1400">
                        <a:solidFill>
                          <a:schemeClr val="bg1"/>
                        </a:solidFill>
                        <a:effectLst/>
                        <a:latin typeface="Google Sans Text"/>
                      </a:endParaRPr>
                    </a:p>
                  </a:txBody>
                  <a:tcPr marL="56757" marR="56757" marT="37838" marB="37838" anchor="ctr">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tc>
                  <a:txBody>
                    <a:bodyPr/>
                    <a:lstStyle/>
                    <a:p>
                      <a:pPr rtl="0">
                        <a:buNone/>
                      </a:pPr>
                      <a:r>
                        <a:rPr lang="mn-MN" sz="1400">
                          <a:solidFill>
                            <a:schemeClr val="bg1"/>
                          </a:solidFill>
                          <a:effectLst/>
                        </a:rPr>
                        <a:t>Агуулахын оновчтой удирдлага</a:t>
                      </a:r>
                      <a:endParaRPr lang="mn-MN" sz="140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tc>
                  <a:txBody>
                    <a:bodyPr/>
                    <a:lstStyle/>
                    <a:p>
                      <a:pPr rtl="0">
                        <a:buNone/>
                      </a:pPr>
                      <a:r>
                        <a:rPr lang="mn-MN" sz="1400" i="1" dirty="0">
                          <a:solidFill>
                            <a:schemeClr val="bg1"/>
                          </a:solidFill>
                          <a:effectLst/>
                        </a:rPr>
                        <a:t>1. Агуулахын барааны эргэц (жилд хэдэн удаа).</a:t>
                      </a:r>
                    </a:p>
                    <a:p>
                      <a:pPr rtl="0">
                        <a:buNone/>
                      </a:pPr>
                      <a:r>
                        <a:rPr lang="mn-MN" sz="1400" i="1" dirty="0">
                          <a:solidFill>
                            <a:schemeClr val="bg1"/>
                          </a:solidFill>
                          <a:effectLst/>
                        </a:rPr>
                        <a:t>2. Нэгж барааг агуулахаас гаргахад зарцуулж буй дундаж зардал.</a:t>
                      </a:r>
                      <a:endParaRPr lang="mn-MN" sz="1400" i="1"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extLst>
                  <a:ext uri="{0D108BD9-81ED-4DB2-BD59-A6C34878D82A}">
                    <a16:rowId xmlns:a16="http://schemas.microsoft.com/office/drawing/2014/main" val="3365972097"/>
                  </a:ext>
                </a:extLst>
              </a:tr>
              <a:tr h="348780">
                <a:tc>
                  <a:txBody>
                    <a:bodyPr/>
                    <a:lstStyle/>
                    <a:p>
                      <a:pPr rtl="0">
                        <a:buNone/>
                      </a:pPr>
                      <a:r>
                        <a:rPr lang="mn-MN" sz="1400" b="1">
                          <a:solidFill>
                            <a:schemeClr val="bg1"/>
                          </a:solidFill>
                          <a:effectLst/>
                        </a:rPr>
                        <a:t>Санхүүгийн өсөлт</a:t>
                      </a:r>
                      <a:endParaRPr lang="mn-MN" sz="1400">
                        <a:solidFill>
                          <a:schemeClr val="bg1"/>
                        </a:solidFill>
                        <a:effectLst/>
                        <a:latin typeface="Google Sans Text"/>
                      </a:endParaRPr>
                    </a:p>
                  </a:txBody>
                  <a:tcPr marL="56757" marR="56757" marT="37838" marB="37838" anchor="ctr">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tc>
                  <a:txBody>
                    <a:bodyPr/>
                    <a:lstStyle/>
                    <a:p>
                      <a:pPr rtl="0">
                        <a:buNone/>
                      </a:pPr>
                      <a:r>
                        <a:rPr lang="mn-MN" sz="1400">
                          <a:solidFill>
                            <a:schemeClr val="bg1"/>
                          </a:solidFill>
                          <a:effectLst/>
                        </a:rPr>
                        <a:t>Давтан худалдан авалтыг нэмэгдүүлэх</a:t>
                      </a:r>
                      <a:endParaRPr lang="mn-MN" sz="140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tc>
                  <a:txBody>
                    <a:bodyPr/>
                    <a:lstStyle/>
                    <a:p>
                      <a:pPr rtl="0">
                        <a:buNone/>
                      </a:pPr>
                      <a:r>
                        <a:rPr lang="en-US" sz="1400" i="1" dirty="0">
                          <a:solidFill>
                            <a:schemeClr val="bg1"/>
                          </a:solidFill>
                          <a:effectLst/>
                        </a:rPr>
                        <a:t>1. Prime </a:t>
                      </a:r>
                      <a:r>
                        <a:rPr lang="mn-MN" sz="1400" i="1" dirty="0">
                          <a:solidFill>
                            <a:schemeClr val="bg1"/>
                          </a:solidFill>
                          <a:effectLst/>
                        </a:rPr>
                        <a:t>гишүүнчлэлийн сунгалт (</a:t>
                      </a:r>
                      <a:r>
                        <a:rPr lang="en-US" sz="1400" i="1" dirty="0">
                          <a:solidFill>
                            <a:schemeClr val="bg1"/>
                          </a:solidFill>
                          <a:effectLst/>
                        </a:rPr>
                        <a:t>Renewal rate %).</a:t>
                      </a:r>
                    </a:p>
                    <a:p>
                      <a:pPr rtl="0">
                        <a:buNone/>
                      </a:pPr>
                      <a:r>
                        <a:rPr lang="en-US" sz="1400" i="1" dirty="0">
                          <a:solidFill>
                            <a:schemeClr val="bg1"/>
                          </a:solidFill>
                          <a:effectLst/>
                        </a:rPr>
                        <a:t>2. </a:t>
                      </a:r>
                      <a:r>
                        <a:rPr lang="mn-MN" sz="1400" i="1" dirty="0">
                          <a:solidFill>
                            <a:schemeClr val="bg1"/>
                          </a:solidFill>
                          <a:effectLst/>
                        </a:rPr>
                        <a:t>Нэг хэрэглэгчийн жилд зарцуулж буй дундаж дүн.</a:t>
                      </a:r>
                      <a:endParaRPr lang="mn-MN" sz="1400" i="1"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tcPr>
                </a:tc>
                <a:extLst>
                  <a:ext uri="{0D108BD9-81ED-4DB2-BD59-A6C34878D82A}">
                    <a16:rowId xmlns:a16="http://schemas.microsoft.com/office/drawing/2014/main" val="1002783165"/>
                  </a:ext>
                </a:extLst>
              </a:tr>
              <a:tr h="503912">
                <a:tc>
                  <a:txBody>
                    <a:bodyPr/>
                    <a:lstStyle/>
                    <a:p>
                      <a:pPr rtl="0">
                        <a:buNone/>
                      </a:pPr>
                      <a:r>
                        <a:rPr lang="mn-MN" sz="1400" b="1">
                          <a:solidFill>
                            <a:schemeClr val="bg1"/>
                          </a:solidFill>
                          <a:effectLst/>
                        </a:rPr>
                        <a:t>Технологийн инноваци</a:t>
                      </a:r>
                      <a:endParaRPr lang="mn-MN" sz="1400">
                        <a:solidFill>
                          <a:schemeClr val="bg1"/>
                        </a:solidFill>
                        <a:effectLst/>
                        <a:latin typeface="Google Sans Text"/>
                      </a:endParaRPr>
                    </a:p>
                  </a:txBody>
                  <a:tcPr marL="56757" marR="56757" marT="37838" marB="37838" anchor="ctr">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tcPr>
                </a:tc>
                <a:tc>
                  <a:txBody>
                    <a:bodyPr/>
                    <a:lstStyle/>
                    <a:p>
                      <a:pPr rtl="0">
                        <a:buNone/>
                      </a:pPr>
                      <a:r>
                        <a:rPr lang="mn-MN" sz="1400" dirty="0">
                          <a:solidFill>
                            <a:schemeClr val="bg1"/>
                          </a:solidFill>
                          <a:effectLst/>
                        </a:rPr>
                        <a:t>Системийн тасралтгүй, найдвартай байдал</a:t>
                      </a:r>
                      <a:endParaRPr lang="mn-MN" sz="1400"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tcPr>
                </a:tc>
                <a:tc>
                  <a:txBody>
                    <a:bodyPr/>
                    <a:lstStyle/>
                    <a:p>
                      <a:pPr rtl="0">
                        <a:buNone/>
                      </a:pPr>
                      <a:r>
                        <a:rPr lang="mn-MN" sz="1400" i="1" dirty="0">
                          <a:solidFill>
                            <a:schemeClr val="bg1"/>
                          </a:solidFill>
                          <a:effectLst/>
                        </a:rPr>
                        <a:t>1. Вебсайт болон аппликейшний ажиллахгүй байсан хугацаа (</a:t>
                      </a:r>
                      <a:r>
                        <a:rPr lang="en-US" sz="1400" i="1" dirty="0">
                          <a:solidFill>
                            <a:schemeClr val="bg1"/>
                          </a:solidFill>
                          <a:effectLst/>
                        </a:rPr>
                        <a:t>Downtime).</a:t>
                      </a:r>
                    </a:p>
                    <a:p>
                      <a:pPr rtl="0">
                        <a:buNone/>
                      </a:pPr>
                      <a:r>
                        <a:rPr lang="en-US" sz="1400" i="1" dirty="0">
                          <a:solidFill>
                            <a:schemeClr val="bg1"/>
                          </a:solidFill>
                          <a:effectLst/>
                        </a:rPr>
                        <a:t>2. </a:t>
                      </a:r>
                      <a:r>
                        <a:rPr lang="mn-MN" sz="1400" i="1" dirty="0">
                          <a:solidFill>
                            <a:schemeClr val="bg1"/>
                          </a:solidFill>
                          <a:effectLst/>
                        </a:rPr>
                        <a:t>Худалдан авалт хийх үеийн "</a:t>
                      </a:r>
                      <a:r>
                        <a:rPr lang="en-US" sz="1400" i="1" dirty="0">
                          <a:solidFill>
                            <a:schemeClr val="bg1"/>
                          </a:solidFill>
                          <a:effectLst/>
                        </a:rPr>
                        <a:t>Conversion rate" (</a:t>
                      </a:r>
                      <a:r>
                        <a:rPr lang="mn-MN" sz="1400" i="1" dirty="0">
                          <a:solidFill>
                            <a:schemeClr val="bg1"/>
                          </a:solidFill>
                          <a:effectLst/>
                        </a:rPr>
                        <a:t>Үзсэн хүмүүсээс хэд нь авсан бэ).</a:t>
                      </a:r>
                      <a:endParaRPr lang="mn-MN" sz="1400" i="1" dirty="0">
                        <a:solidFill>
                          <a:schemeClr val="bg1"/>
                        </a:solidFill>
                        <a:effectLst/>
                        <a:latin typeface="Google Sans Text"/>
                      </a:endParaRPr>
                    </a:p>
                  </a:txBody>
                  <a:tcPr marL="56757" marR="56757" marT="37838" marB="37838" anchor="ctr">
                    <a:lnL w="12700" cap="flat" cmpd="sng" algn="ctr">
                      <a:solidFill>
                        <a:schemeClr val="bg1">
                          <a:lumMod val="95000"/>
                        </a:schemeClr>
                      </a:solidFill>
                      <a:prstDash val="solid"/>
                      <a:round/>
                      <a:headEnd type="none" w="med" len="med"/>
                      <a:tailEnd type="none" w="med" len="med"/>
                    </a:lnL>
                    <a:lnT w="12700" cap="flat" cmpd="sng" algn="ctr">
                      <a:solidFill>
                        <a:schemeClr val="bg1">
                          <a:lumMod val="95000"/>
                        </a:schemeClr>
                      </a:solidFill>
                      <a:prstDash val="solid"/>
                      <a:round/>
                      <a:headEnd type="none" w="med" len="med"/>
                      <a:tailEnd type="none" w="med" len="med"/>
                    </a:lnT>
                  </a:tcPr>
                </a:tc>
                <a:extLst>
                  <a:ext uri="{0D108BD9-81ED-4DB2-BD59-A6C34878D82A}">
                    <a16:rowId xmlns:a16="http://schemas.microsoft.com/office/drawing/2014/main" val="2626543871"/>
                  </a:ext>
                </a:extLst>
              </a:tr>
            </a:tbl>
          </a:graphicData>
        </a:graphic>
      </p:graphicFrame>
      <p:sp>
        <p:nvSpPr>
          <p:cNvPr id="13" name="TextBox 12">
            <a:extLst>
              <a:ext uri="{FF2B5EF4-FFF2-40B4-BE49-F238E27FC236}">
                <a16:creationId xmlns:a16="http://schemas.microsoft.com/office/drawing/2014/main" id="{54C28392-A147-1F89-6C51-206496727675}"/>
              </a:ext>
            </a:extLst>
          </p:cNvPr>
          <p:cNvSpPr txBox="1"/>
          <p:nvPr/>
        </p:nvSpPr>
        <p:spPr>
          <a:xfrm>
            <a:off x="1787206" y="6084627"/>
            <a:ext cx="9921239" cy="307777"/>
          </a:xfrm>
          <a:prstGeom prst="rect">
            <a:avLst/>
          </a:prstGeom>
          <a:noFill/>
        </p:spPr>
        <p:txBody>
          <a:bodyPr wrap="square">
            <a:spAutoFit/>
          </a:bodyPr>
          <a:lstStyle/>
          <a:p>
            <a:pPr algn="r"/>
            <a:r>
              <a:rPr lang="en-US" i="1" dirty="0"/>
              <a:t>Amazon-</a:t>
            </a:r>
            <a:r>
              <a:rPr lang="mn-MN" i="1" dirty="0"/>
              <a:t>ийн стратеги нь "Хэрэглэгч төвтэй байх" бөгөөд </a:t>
            </a:r>
            <a:r>
              <a:rPr lang="en-US" i="1" dirty="0"/>
              <a:t>CSF </a:t>
            </a:r>
            <a:r>
              <a:rPr lang="mn-MN" i="1" dirty="0"/>
              <a:t>болон </a:t>
            </a:r>
            <a:r>
              <a:rPr lang="en-US" i="1" dirty="0"/>
              <a:t>KPI-</a:t>
            </a:r>
            <a:r>
              <a:rPr lang="mn-MN" i="1" dirty="0"/>
              <a:t>аар зарим жишээг хүснэгтээр харуулав</a:t>
            </a:r>
            <a:endParaRPr lang="en-US" i="1" dirty="0"/>
          </a:p>
        </p:txBody>
      </p:sp>
    </p:spTree>
    <p:extLst>
      <p:ext uri="{BB962C8B-B14F-4D97-AF65-F5344CB8AC3E}">
        <p14:creationId xmlns:p14="http://schemas.microsoft.com/office/powerpoint/2010/main" val="23178542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3F58E3E-4544-C82A-5241-36BED8325817}"/>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7AB4EF1F-C097-CF0F-D800-BCB67EBC49E1}"/>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E2EEC12B-B164-195E-5537-BC292843F050}"/>
              </a:ext>
            </a:extLst>
          </p:cNvPr>
          <p:cNvSpPr>
            <a:spLocks noGrp="1"/>
          </p:cNvSpPr>
          <p:nvPr>
            <p:ph type="sldNum" idx="12"/>
          </p:nvPr>
        </p:nvSpPr>
        <p:spPr/>
        <p:txBody>
          <a:bodyPr/>
          <a:lstStyle/>
          <a:p>
            <a:fld id="{611322DE-3F9E-4261-BC4C-C8DBA52F4786}" type="slidenum">
              <a:rPr lang="en-US" smtClean="0"/>
              <a:t>32</a:t>
            </a:fld>
            <a:endParaRPr lang="en-US"/>
          </a:p>
        </p:txBody>
      </p:sp>
      <p:sp>
        <p:nvSpPr>
          <p:cNvPr id="7" name="Title 6">
            <a:extLst>
              <a:ext uri="{FF2B5EF4-FFF2-40B4-BE49-F238E27FC236}">
                <a16:creationId xmlns:a16="http://schemas.microsoft.com/office/drawing/2014/main" id="{8844F78D-83C6-AFB0-BA51-D08631299F35}"/>
              </a:ext>
            </a:extLst>
          </p:cNvPr>
          <p:cNvSpPr>
            <a:spLocks noGrp="1"/>
          </p:cNvSpPr>
          <p:nvPr>
            <p:ph type="title"/>
          </p:nvPr>
        </p:nvSpPr>
        <p:spPr/>
        <p:txBody>
          <a:bodyPr/>
          <a:lstStyle/>
          <a:p>
            <a:r>
              <a:rPr lang="en-US" dirty="0"/>
              <a:t>Balanced Scorecard </a:t>
            </a:r>
            <a:r>
              <a:rPr lang="mn-MN" dirty="0"/>
              <a:t>– </a:t>
            </a:r>
            <a:r>
              <a:rPr lang="en-US" dirty="0"/>
              <a:t>KPI </a:t>
            </a:r>
            <a:r>
              <a:rPr lang="mn-MN" dirty="0"/>
              <a:t>жишээ</a:t>
            </a:r>
            <a:endParaRPr lang="en-US" dirty="0"/>
          </a:p>
        </p:txBody>
      </p:sp>
      <p:sp>
        <p:nvSpPr>
          <p:cNvPr id="9" name="Rectangle 1">
            <a:extLst>
              <a:ext uri="{FF2B5EF4-FFF2-40B4-BE49-F238E27FC236}">
                <a16:creationId xmlns:a16="http://schemas.microsoft.com/office/drawing/2014/main" id="{E36CBC5F-3E13-A693-2A3C-C6EAEC796A50}"/>
              </a:ext>
            </a:extLst>
          </p:cNvPr>
          <p:cNvSpPr>
            <a:spLocks noGrp="1" noChangeArrowheads="1"/>
          </p:cNvSpPr>
          <p:nvPr>
            <p:ph type="body" idx="1"/>
          </p:nvPr>
        </p:nvSpPr>
        <p:spPr bwMode="auto">
          <a:xfrm>
            <a:off x="533399" y="905786"/>
            <a:ext cx="1093534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err="1">
                <a:ln>
                  <a:noFill/>
                </a:ln>
                <a:solidFill>
                  <a:schemeClr val="tx1"/>
                </a:solidFill>
                <a:effectLst/>
                <a:latin typeface="Arial" panose="020B0604020202020204" pitchFamily="34" charset="0"/>
              </a:rPr>
              <a:t>Санхүүгийн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өнцөг</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0" i="1" u="none" strike="noStrike" cap="none" normalizeH="0" baseline="0" dirty="0" err="1">
                <a:ln>
                  <a:noFill/>
                </a:ln>
                <a:solidFill>
                  <a:schemeClr val="tx1"/>
                </a:solidFill>
                <a:effectLst/>
                <a:latin typeface="Arial" panose="020B0604020202020204" pitchFamily="34" charset="0"/>
              </a:rPr>
              <a:t>Зорилт</a:t>
            </a:r>
            <a:r>
              <a:rPr kumimoji="0" lang="en-US" altLang="en-US" sz="2000" b="0" i="1"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Борлуулалтын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орлогыг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нэмэгдүүлэх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KPI:</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Дараагийн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санхүүгийн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жилд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шинэ</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бүтээгдэхүүний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борлуулалтаас</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орох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орлогыг</a:t>
            </a:r>
            <a:r>
              <a:rPr kumimoji="0" lang="en-US" altLang="en-US" sz="2000" b="0" i="0" u="none" strike="noStrike" cap="none" normalizeH="0" baseline="0" dirty="0">
                <a:ln>
                  <a:noFill/>
                </a:ln>
                <a:solidFill>
                  <a:schemeClr val="tx1"/>
                </a:solidFill>
                <a:effectLst/>
                <a:latin typeface="Arial" panose="020B0604020202020204" pitchFamily="34" charset="0"/>
              </a:rPr>
              <a:t> 6%-</a:t>
            </a:r>
            <a:r>
              <a:rPr kumimoji="0" lang="en-US" altLang="en-US" sz="2000" b="0" i="0" u="none" strike="noStrike" cap="none" normalizeH="0" baseline="0" dirty="0" err="1">
                <a:ln>
                  <a:noFill/>
                </a:ln>
                <a:solidFill>
                  <a:schemeClr val="tx1"/>
                </a:solidFill>
                <a:effectLst/>
                <a:latin typeface="Arial" panose="020B0604020202020204" pitchFamily="34" charset="0"/>
              </a:rPr>
              <a:t>иар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өсгөх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err="1">
                <a:ln>
                  <a:noFill/>
                </a:ln>
                <a:solidFill>
                  <a:schemeClr val="tx1"/>
                </a:solidFill>
                <a:effectLst/>
                <a:latin typeface="Arial" panose="020B0604020202020204" pitchFamily="34" charset="0"/>
              </a:rPr>
              <a:t>Хэрэглэгчийн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өнцөг</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0" i="1" u="none" strike="noStrike" cap="none" normalizeH="0" baseline="0" dirty="0" err="1">
                <a:ln>
                  <a:noFill/>
                </a:ln>
                <a:solidFill>
                  <a:schemeClr val="tx1"/>
                </a:solidFill>
                <a:effectLst/>
                <a:latin typeface="Arial" panose="020B0604020202020204" pitchFamily="34" charset="0"/>
              </a:rPr>
              <a:t>Зорилт</a:t>
            </a:r>
            <a:r>
              <a:rPr kumimoji="0" lang="en-US" altLang="en-US" sz="2000" b="0" i="1"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Үйлчилгээний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чанарыг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сайжруулах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KPI:</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Улирлын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чанартай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судалгаагаар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нийт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хэрэглэгчдийн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гомдлын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хувийг</a:t>
            </a:r>
            <a:r>
              <a:rPr kumimoji="0" lang="en-US" altLang="en-US" sz="2000" b="0" i="0" u="none" strike="noStrike" cap="none" normalizeH="0" baseline="0" dirty="0">
                <a:ln>
                  <a:noFill/>
                </a:ln>
                <a:solidFill>
                  <a:schemeClr val="tx1"/>
                </a:solidFill>
                <a:effectLst/>
                <a:latin typeface="Arial" panose="020B0604020202020204" pitchFamily="34" charset="0"/>
              </a:rPr>
              <a:t> 2%-</a:t>
            </a:r>
            <a:r>
              <a:rPr kumimoji="0" lang="en-US" altLang="en-US" sz="2000" b="0" i="0" u="none" strike="noStrike" cap="none" normalizeH="0" baseline="0" dirty="0" err="1">
                <a:ln>
                  <a:noFill/>
                </a:ln>
                <a:solidFill>
                  <a:schemeClr val="tx1"/>
                </a:solidFill>
                <a:effectLst/>
                <a:latin typeface="Arial" panose="020B0604020202020204" pitchFamily="34" charset="0"/>
              </a:rPr>
              <a:t>иас</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бага</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түвшинд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барих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err="1">
                <a:ln>
                  <a:noFill/>
                </a:ln>
                <a:solidFill>
                  <a:schemeClr val="tx1"/>
                </a:solidFill>
                <a:effectLst/>
                <a:latin typeface="Arial" panose="020B0604020202020204" pitchFamily="34" charset="0"/>
              </a:rPr>
              <a:t>Дотоод</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процессын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өнцөг</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0" i="1" u="none" strike="noStrike" cap="none" normalizeH="0" baseline="0" dirty="0" err="1">
                <a:ln>
                  <a:noFill/>
                </a:ln>
                <a:solidFill>
                  <a:schemeClr val="tx1"/>
                </a:solidFill>
                <a:effectLst/>
                <a:latin typeface="Arial" panose="020B0604020202020204" pitchFamily="34" charset="0"/>
              </a:rPr>
              <a:t>Зорилт</a:t>
            </a:r>
            <a:r>
              <a:rPr kumimoji="0" lang="en-US" altLang="en-US" sz="2000" b="0" i="1"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Хүргэлтийн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хурдыг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нэмэгдүүлэх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KPI:</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Хэрэглэгч</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захиалга</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өгснөөс</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хойш</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бүтээгдэхүүнийг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хүлээн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авах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хүртэлх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хугацааг</a:t>
            </a:r>
            <a:r>
              <a:rPr kumimoji="0" lang="en-US" altLang="en-US" sz="2000" b="0" i="0" u="none" strike="noStrike" cap="none" normalizeH="0" baseline="0" dirty="0">
                <a:ln>
                  <a:noFill/>
                </a:ln>
                <a:solidFill>
                  <a:schemeClr val="tx1"/>
                </a:solidFill>
                <a:effectLst/>
                <a:latin typeface="Arial" panose="020B0604020202020204" pitchFamily="34" charset="0"/>
              </a:rPr>
              <a:t> (Cycle Time) </a:t>
            </a:r>
            <a:r>
              <a:rPr kumimoji="0" lang="en-US" altLang="en-US" sz="2000" b="0" i="0" u="none" strike="noStrike" cap="none" normalizeH="0" baseline="0" dirty="0" err="1">
                <a:ln>
                  <a:noFill/>
                </a:ln>
                <a:solidFill>
                  <a:schemeClr val="tx1"/>
                </a:solidFill>
                <a:effectLst/>
                <a:latin typeface="Arial" panose="020B0604020202020204" pitchFamily="34" charset="0"/>
              </a:rPr>
              <a:t>ажлын</a:t>
            </a:r>
            <a:r>
              <a:rPr kumimoji="0" lang="en-US" altLang="en-US" sz="2000" b="0" i="0" u="none" strike="noStrike" cap="none" normalizeH="0" baseline="0" dirty="0">
                <a:ln>
                  <a:noFill/>
                </a:ln>
                <a:solidFill>
                  <a:schemeClr val="tx1"/>
                </a:solidFill>
                <a:effectLst/>
                <a:latin typeface="Arial" panose="020B0604020202020204" pitchFamily="34" charset="0"/>
              </a:rPr>
              <a:t> 5 </a:t>
            </a:r>
            <a:r>
              <a:rPr kumimoji="0" lang="en-US" altLang="en-US" sz="2000" b="0" i="0" u="none" strike="noStrike" cap="none" normalizeH="0" baseline="0" dirty="0" err="1">
                <a:ln>
                  <a:noFill/>
                </a:ln>
                <a:solidFill>
                  <a:schemeClr val="tx1"/>
                </a:solidFill>
                <a:effectLst/>
                <a:latin typeface="Arial" panose="020B0604020202020204" pitchFamily="34" charset="0"/>
              </a:rPr>
              <a:t>хоногт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багтаах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err="1">
                <a:ln>
                  <a:noFill/>
                </a:ln>
                <a:solidFill>
                  <a:schemeClr val="tx1"/>
                </a:solidFill>
                <a:effectLst/>
                <a:latin typeface="Arial" panose="020B0604020202020204" pitchFamily="34" charset="0"/>
              </a:rPr>
              <a:t>Суралцах</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ба</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өсөлтийн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өнцөг</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0" i="1" u="none" strike="noStrike" cap="none" normalizeH="0" baseline="0" dirty="0" err="1">
                <a:ln>
                  <a:noFill/>
                </a:ln>
                <a:solidFill>
                  <a:schemeClr val="tx1"/>
                </a:solidFill>
                <a:effectLst/>
                <a:latin typeface="Arial" panose="020B0604020202020204" pitchFamily="34" charset="0"/>
              </a:rPr>
              <a:t>Зорилт</a:t>
            </a:r>
            <a:r>
              <a:rPr kumimoji="0" lang="en-US" altLang="en-US" sz="2000" b="0" i="1"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Ажилтнуудын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ур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чадварыг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дээшлүүлэх</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KPI:</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Жил</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бүр</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нийт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бизнес</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шинжээчдийн</a:t>
            </a:r>
            <a:r>
              <a:rPr kumimoji="0" lang="en-US" altLang="en-US" sz="2000" b="0" i="0" u="none" strike="noStrike" cap="none" normalizeH="0" baseline="0" dirty="0">
                <a:ln>
                  <a:noFill/>
                </a:ln>
                <a:solidFill>
                  <a:schemeClr val="tx1"/>
                </a:solidFill>
                <a:effectLst/>
                <a:latin typeface="Arial" panose="020B0604020202020204" pitchFamily="34" charset="0"/>
              </a:rPr>
              <a:t> 90%-</a:t>
            </a:r>
            <a:r>
              <a:rPr kumimoji="0" lang="en-US" altLang="en-US" sz="2000" b="0" i="0" u="none" strike="noStrike" cap="none" normalizeH="0" baseline="0" dirty="0" err="1">
                <a:ln>
                  <a:noFill/>
                </a:ln>
                <a:solidFill>
                  <a:schemeClr val="tx1"/>
                </a:solidFill>
                <a:effectLst/>
                <a:latin typeface="Arial" panose="020B0604020202020204" pitchFamily="34" charset="0"/>
              </a:rPr>
              <a:t>ийг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олон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улсын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мэргэшсэн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сертификатын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жишээ</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нь</a:t>
            </a:r>
            <a:r>
              <a:rPr kumimoji="0" lang="en-US" altLang="en-US" sz="2000" b="0" i="0" u="none" strike="noStrike" cap="none" normalizeH="0" baseline="0" dirty="0">
                <a:ln>
                  <a:noFill/>
                </a:ln>
                <a:solidFill>
                  <a:schemeClr val="tx1"/>
                </a:solidFill>
                <a:effectLst/>
                <a:latin typeface="Arial" panose="020B0604020202020204" pitchFamily="34" charset="0"/>
              </a:rPr>
              <a:t>: CBAP </a:t>
            </a:r>
            <a:r>
              <a:rPr kumimoji="0" lang="en-US" altLang="en-US" sz="2000" b="0" i="0" u="none" strike="noStrike" cap="none" normalizeH="0" baseline="0" dirty="0" err="1">
                <a:ln>
                  <a:noFill/>
                </a:ln>
                <a:solidFill>
                  <a:schemeClr val="tx1"/>
                </a:solidFill>
                <a:effectLst/>
                <a:latin typeface="Arial" panose="020B0604020202020204" pitchFamily="34" charset="0"/>
              </a:rPr>
              <a:t>эсвэл</a:t>
            </a:r>
            <a:r>
              <a:rPr kumimoji="0" lang="en-US" altLang="en-US" sz="2000" b="0" i="0" u="none" strike="noStrike" cap="none" normalizeH="0" baseline="0" dirty="0">
                <a:ln>
                  <a:noFill/>
                </a:ln>
                <a:solidFill>
                  <a:schemeClr val="tx1"/>
                </a:solidFill>
                <a:effectLst/>
                <a:latin typeface="Arial" panose="020B0604020202020204" pitchFamily="34" charset="0"/>
              </a:rPr>
              <a:t> CCBA) </a:t>
            </a:r>
            <a:r>
              <a:rPr kumimoji="0" lang="en-US" altLang="en-US" sz="2000" b="0" i="0" u="none" strike="noStrike" cap="none" normalizeH="0" baseline="0" dirty="0" err="1">
                <a:ln>
                  <a:noFill/>
                </a:ln>
                <a:solidFill>
                  <a:schemeClr val="tx1"/>
                </a:solidFill>
                <a:effectLst/>
                <a:latin typeface="Arial" panose="020B0604020202020204" pitchFamily="34" charset="0"/>
              </a:rPr>
              <a:t>сургалтад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хамруулж</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амжилттай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төгсгөх</a:t>
            </a:r>
            <a:r>
              <a:rPr kumimoji="0" lang="en-US" altLang="en-US" sz="20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9290226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A76B336F-5873-9C49-0084-167ED9E72DC6}"/>
              </a:ext>
            </a:extLst>
          </p:cNvPr>
          <p:cNvSpPr>
            <a:spLocks noGrp="1"/>
          </p:cNvSpPr>
          <p:nvPr>
            <p:ph type="body" idx="1"/>
          </p:nvPr>
        </p:nvSpPr>
        <p:spPr>
          <a:xfrm>
            <a:off x="426203" y="1216908"/>
            <a:ext cx="11282241" cy="4960055"/>
          </a:xfrm>
        </p:spPr>
        <p:txBody>
          <a:bodyPr>
            <a:noAutofit/>
          </a:bodyPr>
          <a:lstStyle/>
          <a:p>
            <a:pPr>
              <a:buFont typeface="Wingdings" panose="05000000000000000000" pitchFamily="2" charset="2"/>
              <a:buChar char="ü"/>
            </a:pPr>
            <a:r>
              <a:rPr lang="en-US" sz="2400" dirty="0"/>
              <a:t>MOST</a:t>
            </a:r>
            <a:r>
              <a:rPr lang="mn-MN" sz="2400" dirty="0"/>
              <a:t> шинжилгээ нь байгууллагын дотоод чадамж ямар түвшинд байгааг хэмжих практик оношилгоо юм</a:t>
            </a:r>
          </a:p>
          <a:p>
            <a:pPr>
              <a:buFont typeface="Wingdings" panose="05000000000000000000" pitchFamily="2" charset="2"/>
              <a:buChar char="ü"/>
            </a:pPr>
            <a:r>
              <a:rPr lang="mn-MN" sz="2400" dirty="0"/>
              <a:t>Зорилго нь тодорхой, стратеги нь оновчтой, тактик нь уялдаатай байгууллага аливаа өөрчлөлт, сорилтыг амжилттай даван туулж чадна</a:t>
            </a:r>
          </a:p>
          <a:p>
            <a:pPr>
              <a:buFont typeface="Wingdings" panose="05000000000000000000" pitchFamily="2" charset="2"/>
              <a:buChar char="ü"/>
            </a:pPr>
            <a:r>
              <a:rPr lang="mn-MN" sz="2400" dirty="0"/>
              <a:t>Дотоод орчны шинжилгээ нь гадаад орчны шинжилгээтэй нийлж байгууллагын өөрчлөлтийн чиглэлийг тодорхойлох суурь болдог</a:t>
            </a:r>
          </a:p>
          <a:p>
            <a:pPr>
              <a:buFont typeface="Wingdings" panose="05000000000000000000" pitchFamily="2" charset="2"/>
              <a:buChar char="ü"/>
            </a:pPr>
            <a:r>
              <a:rPr lang="en-US" sz="2400" dirty="0" err="1"/>
              <a:t>Стратегийг</a:t>
            </a:r>
            <a:r>
              <a:rPr lang="en-US" sz="2400" dirty="0"/>
              <a:t> </a:t>
            </a:r>
            <a:r>
              <a:rPr lang="en-US" sz="2400" dirty="0" err="1"/>
              <a:t>амжилттай</a:t>
            </a:r>
            <a:r>
              <a:rPr lang="en-US" sz="2400" dirty="0"/>
              <a:t> </a:t>
            </a:r>
            <a:r>
              <a:rPr lang="en-US" sz="2400" dirty="0" err="1"/>
              <a:t>хэрэгжүүлэхэд</a:t>
            </a:r>
            <a:r>
              <a:rPr lang="en-US" sz="2400" dirty="0"/>
              <a:t> </a:t>
            </a:r>
            <a:r>
              <a:rPr lang="en-US" sz="2400" dirty="0" err="1"/>
              <a:t>зөвхөн</a:t>
            </a:r>
            <a:r>
              <a:rPr lang="en-US" sz="2400" dirty="0"/>
              <a:t> </a:t>
            </a:r>
            <a:r>
              <a:rPr lang="en-US" sz="2400" dirty="0" err="1"/>
              <a:t>төлөвлөлт</a:t>
            </a:r>
            <a:r>
              <a:rPr lang="en-US" sz="2400" dirty="0"/>
              <a:t> </a:t>
            </a:r>
            <a:r>
              <a:rPr lang="en-US" sz="2400" dirty="0" err="1"/>
              <a:t>хангалтгүй</a:t>
            </a:r>
            <a:r>
              <a:rPr lang="en-US" sz="2400" dirty="0"/>
              <a:t> </a:t>
            </a:r>
            <a:r>
              <a:rPr lang="en-US" sz="2400" dirty="0" err="1"/>
              <a:t>бөгөөд</a:t>
            </a:r>
            <a:r>
              <a:rPr lang="en-US" sz="2400" dirty="0"/>
              <a:t> McKinsey 7-S, POPIT </a:t>
            </a:r>
            <a:r>
              <a:rPr lang="en-US" sz="2400" dirty="0" err="1"/>
              <a:t>болон</a:t>
            </a:r>
            <a:r>
              <a:rPr lang="en-US" sz="2400" dirty="0"/>
              <a:t> Balanced Scorecard (BSC) </a:t>
            </a:r>
            <a:r>
              <a:rPr lang="en-US" sz="2400" dirty="0" err="1"/>
              <a:t>зэрэг</a:t>
            </a:r>
            <a:r>
              <a:rPr lang="en-US" sz="2400" dirty="0"/>
              <a:t> </a:t>
            </a:r>
            <a:r>
              <a:rPr lang="en-US" sz="2400" dirty="0" err="1"/>
              <a:t>загваруудыг</a:t>
            </a:r>
            <a:r>
              <a:rPr lang="en-US" sz="2400" dirty="0"/>
              <a:t> </a:t>
            </a:r>
            <a:r>
              <a:rPr lang="en-US" sz="2400" dirty="0" err="1"/>
              <a:t>ашиглан</a:t>
            </a:r>
            <a:r>
              <a:rPr lang="en-US" sz="2400" dirty="0"/>
              <a:t> </a:t>
            </a:r>
            <a:r>
              <a:rPr lang="en-US" sz="2400" dirty="0" err="1"/>
              <a:t>хүмүүс</a:t>
            </a:r>
            <a:r>
              <a:rPr lang="en-US" sz="2400" dirty="0"/>
              <a:t>, </a:t>
            </a:r>
            <a:r>
              <a:rPr lang="en-US" sz="2400" dirty="0" err="1"/>
              <a:t>процесс</a:t>
            </a:r>
            <a:r>
              <a:rPr lang="en-US" sz="2400" dirty="0"/>
              <a:t>, </a:t>
            </a:r>
            <a:r>
              <a:rPr lang="en-US" sz="2400" dirty="0" err="1"/>
              <a:t>байгууллагын</a:t>
            </a:r>
            <a:r>
              <a:rPr lang="en-US" sz="2400" dirty="0"/>
              <a:t> </a:t>
            </a:r>
            <a:r>
              <a:rPr lang="en-US" sz="2400" dirty="0" err="1"/>
              <a:t>бүтэц</a:t>
            </a:r>
            <a:r>
              <a:rPr lang="en-US" sz="2400" dirty="0"/>
              <a:t>, </a:t>
            </a:r>
            <a:r>
              <a:rPr lang="en-US" sz="2400" dirty="0" err="1"/>
              <a:t>технологийн</a:t>
            </a:r>
            <a:r>
              <a:rPr lang="en-US" sz="2400" dirty="0"/>
              <a:t> </a:t>
            </a:r>
            <a:r>
              <a:rPr lang="en-US" sz="2400" dirty="0" err="1"/>
              <a:t>уялдаа</a:t>
            </a:r>
            <a:r>
              <a:rPr lang="en-US" sz="2400" dirty="0"/>
              <a:t> </a:t>
            </a:r>
            <a:r>
              <a:rPr lang="en-US" sz="2400" dirty="0" err="1"/>
              <a:t>холбоог</a:t>
            </a:r>
            <a:r>
              <a:rPr lang="en-US" sz="2400" dirty="0"/>
              <a:t> </a:t>
            </a:r>
            <a:r>
              <a:rPr lang="en-US" sz="2400" dirty="0" err="1"/>
              <a:t>хангах</a:t>
            </a:r>
            <a:r>
              <a:rPr lang="en-US" sz="2400" dirty="0"/>
              <a:t> </a:t>
            </a:r>
            <a:r>
              <a:rPr lang="en-US" sz="2400" dirty="0" err="1"/>
              <a:t>нь</a:t>
            </a:r>
            <a:r>
              <a:rPr lang="en-US" sz="2400" dirty="0"/>
              <a:t> </a:t>
            </a:r>
            <a:r>
              <a:rPr lang="en-US" sz="2400" dirty="0" err="1"/>
              <a:t>нэн</a:t>
            </a:r>
            <a:r>
              <a:rPr lang="en-US" sz="2400" dirty="0"/>
              <a:t> </a:t>
            </a:r>
            <a:r>
              <a:rPr lang="en-US" sz="2400" dirty="0" err="1"/>
              <a:t>чухал</a:t>
            </a:r>
            <a:endParaRPr lang="mn-MN" sz="2400" dirty="0"/>
          </a:p>
          <a:p>
            <a:pPr>
              <a:buFont typeface="Wingdings" panose="05000000000000000000" pitchFamily="2" charset="2"/>
              <a:buChar char="ü"/>
            </a:pPr>
            <a:r>
              <a:rPr lang="en-US" sz="2400" dirty="0" err="1"/>
              <a:t>Стратегийн</a:t>
            </a:r>
            <a:r>
              <a:rPr lang="en-US" sz="2400" dirty="0"/>
              <a:t> </a:t>
            </a:r>
            <a:r>
              <a:rPr lang="en-US" sz="2400" dirty="0" err="1"/>
              <a:t>хэрэгжүүлэлт</a:t>
            </a:r>
            <a:r>
              <a:rPr lang="en-US" sz="2400" dirty="0"/>
              <a:t> </a:t>
            </a:r>
            <a:r>
              <a:rPr lang="en-US" sz="2400" dirty="0" err="1"/>
              <a:t>нь</a:t>
            </a:r>
            <a:r>
              <a:rPr lang="en-US" sz="2400" dirty="0"/>
              <a:t> </a:t>
            </a:r>
            <a:r>
              <a:rPr lang="en-US" sz="2400" dirty="0" err="1"/>
              <a:t>манлайлал</a:t>
            </a:r>
            <a:r>
              <a:rPr lang="en-US" sz="2400" dirty="0"/>
              <a:t>, </a:t>
            </a:r>
            <a:r>
              <a:rPr lang="en-US" sz="2400" dirty="0" err="1"/>
              <a:t>соёлын</a:t>
            </a:r>
            <a:r>
              <a:rPr lang="en-US" sz="2400" dirty="0"/>
              <a:t> </a:t>
            </a:r>
            <a:r>
              <a:rPr lang="en-US" sz="2400" dirty="0" err="1"/>
              <a:t>өөрчлөлт</a:t>
            </a:r>
            <a:r>
              <a:rPr lang="en-US" sz="2400" dirty="0"/>
              <a:t>, </a:t>
            </a:r>
            <a:r>
              <a:rPr lang="en-US" sz="2400" dirty="0" err="1"/>
              <a:t>гүйцэтгэлийн</a:t>
            </a:r>
            <a:r>
              <a:rPr lang="en-US" sz="2400" dirty="0"/>
              <a:t> </a:t>
            </a:r>
            <a:r>
              <a:rPr lang="en-US" sz="2400" dirty="0" err="1"/>
              <a:t>хэмжүүрүүдийг</a:t>
            </a:r>
            <a:r>
              <a:rPr lang="en-US" sz="2400" dirty="0"/>
              <a:t> (KPI) </a:t>
            </a:r>
            <a:r>
              <a:rPr lang="en-US" sz="2400" dirty="0" err="1"/>
              <a:t>зөв</a:t>
            </a:r>
            <a:r>
              <a:rPr lang="en-US" sz="2400" dirty="0"/>
              <a:t> </a:t>
            </a:r>
            <a:r>
              <a:rPr lang="en-US" sz="2400" dirty="0" err="1"/>
              <a:t>тогтоох</a:t>
            </a:r>
            <a:r>
              <a:rPr lang="en-US" sz="2400" dirty="0"/>
              <a:t> </a:t>
            </a:r>
            <a:r>
              <a:rPr lang="en-US" sz="2400" dirty="0" err="1"/>
              <a:t>замаар</a:t>
            </a:r>
            <a:r>
              <a:rPr lang="en-US" sz="2400" dirty="0"/>
              <a:t> </a:t>
            </a:r>
            <a:r>
              <a:rPr lang="en-US" sz="2400" dirty="0" err="1"/>
              <a:t>байгууллагын</a:t>
            </a:r>
            <a:r>
              <a:rPr lang="en-US" sz="2400" dirty="0"/>
              <a:t> </a:t>
            </a:r>
            <a:r>
              <a:rPr lang="en-US" sz="2400" dirty="0" err="1"/>
              <a:t>алсын</a:t>
            </a:r>
            <a:r>
              <a:rPr lang="en-US" sz="2400" dirty="0"/>
              <a:t> </a:t>
            </a:r>
            <a:r>
              <a:rPr lang="en-US" sz="2400" dirty="0" err="1"/>
              <a:t>харааг</a:t>
            </a:r>
            <a:r>
              <a:rPr lang="en-US" sz="2400" dirty="0"/>
              <a:t> </a:t>
            </a:r>
            <a:r>
              <a:rPr lang="en-US" sz="2400" dirty="0" err="1"/>
              <a:t>бодит</a:t>
            </a:r>
            <a:r>
              <a:rPr lang="en-US" sz="2400" dirty="0"/>
              <a:t> </a:t>
            </a:r>
            <a:r>
              <a:rPr lang="en-US" sz="2400" dirty="0" err="1"/>
              <a:t>үнэ</a:t>
            </a:r>
            <a:r>
              <a:rPr lang="en-US" sz="2400" dirty="0"/>
              <a:t> </a:t>
            </a:r>
            <a:r>
              <a:rPr lang="en-US" sz="2400" dirty="0" err="1"/>
              <a:t>цэнэ</a:t>
            </a:r>
            <a:r>
              <a:rPr lang="en-US" sz="2400" dirty="0"/>
              <a:t> </a:t>
            </a:r>
            <a:r>
              <a:rPr lang="en-US" sz="2400" dirty="0" err="1"/>
              <a:t>болгон</a:t>
            </a:r>
            <a:r>
              <a:rPr lang="en-US" sz="2400" dirty="0"/>
              <a:t> </a:t>
            </a:r>
            <a:r>
              <a:rPr lang="en-US" sz="2400" dirty="0" err="1"/>
              <a:t>хувиргадаг</a:t>
            </a:r>
            <a:r>
              <a:rPr lang="en-US" sz="2400" dirty="0"/>
              <a:t>. </a:t>
            </a:r>
            <a:endParaRPr lang="mn-MN" sz="2400" dirty="0"/>
          </a:p>
          <a:p>
            <a:pPr>
              <a:buFont typeface="Wingdings" panose="05000000000000000000" pitchFamily="2" charset="2"/>
              <a:buChar char="ü"/>
            </a:pPr>
            <a:endParaRPr lang="en-US" sz="2400" dirty="0"/>
          </a:p>
        </p:txBody>
      </p:sp>
      <p:sp>
        <p:nvSpPr>
          <p:cNvPr id="3" name="Date Placeholder 2">
            <a:extLst>
              <a:ext uri="{FF2B5EF4-FFF2-40B4-BE49-F238E27FC236}">
                <a16:creationId xmlns:a16="http://schemas.microsoft.com/office/drawing/2014/main" id="{4C7711B3-9911-B118-5A8E-38D20B62A477}"/>
              </a:ext>
            </a:extLst>
          </p:cNvPr>
          <p:cNvSpPr>
            <a:spLocks noGrp="1"/>
          </p:cNvSpPr>
          <p:nvPr>
            <p:ph type="dt" idx="10"/>
          </p:nvPr>
        </p:nvSpPr>
        <p:spPr/>
        <p:txBody>
          <a:bodyPr/>
          <a:lstStyle/>
          <a:p>
            <a:fld id="{49A365A0-FE5C-4615-B14F-8FC0332F7FA4}" type="datetime1">
              <a:rPr lang="en-US" smtClean="0"/>
              <a:t>4/19/2026</a:t>
            </a:fld>
            <a:endParaRPr lang="en-US"/>
          </a:p>
        </p:txBody>
      </p:sp>
      <p:sp>
        <p:nvSpPr>
          <p:cNvPr id="4" name="Footer Placeholder 3">
            <a:extLst>
              <a:ext uri="{FF2B5EF4-FFF2-40B4-BE49-F238E27FC236}">
                <a16:creationId xmlns:a16="http://schemas.microsoft.com/office/drawing/2014/main" id="{CE1D2768-5352-394E-F627-A277A90FDCD1}"/>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7F5CDD13-3FF8-EDF0-B26C-4A3AD9A78479}"/>
              </a:ext>
            </a:extLst>
          </p:cNvPr>
          <p:cNvSpPr>
            <a:spLocks noGrp="1"/>
          </p:cNvSpPr>
          <p:nvPr>
            <p:ph type="sldNum" idx="12"/>
          </p:nvPr>
        </p:nvSpPr>
        <p:spPr/>
        <p:txBody>
          <a:bodyPr/>
          <a:lstStyle/>
          <a:p>
            <a:fld id="{611322DE-3F9E-4261-BC4C-C8DBA52F4786}" type="slidenum">
              <a:rPr lang="en-US" smtClean="0"/>
              <a:t>33</a:t>
            </a:fld>
            <a:endParaRPr lang="en-US"/>
          </a:p>
        </p:txBody>
      </p:sp>
      <p:sp>
        <p:nvSpPr>
          <p:cNvPr id="7" name="Title 6">
            <a:extLst>
              <a:ext uri="{FF2B5EF4-FFF2-40B4-BE49-F238E27FC236}">
                <a16:creationId xmlns:a16="http://schemas.microsoft.com/office/drawing/2014/main" id="{A129579B-2ADC-9956-B8C3-716EEB64189B}"/>
              </a:ext>
            </a:extLst>
          </p:cNvPr>
          <p:cNvSpPr>
            <a:spLocks noGrp="1"/>
          </p:cNvSpPr>
          <p:nvPr>
            <p:ph type="title"/>
          </p:nvPr>
        </p:nvSpPr>
        <p:spPr>
          <a:xfrm>
            <a:off x="426203" y="185738"/>
            <a:ext cx="11282242" cy="414120"/>
          </a:xfrm>
        </p:spPr>
        <p:txBody>
          <a:bodyPr/>
          <a:lstStyle/>
          <a:p>
            <a:r>
              <a:rPr lang="mn-MN" dirty="0"/>
              <a:t>Дүгнэлт</a:t>
            </a:r>
            <a:endParaRPr lang="en-US" dirty="0"/>
          </a:p>
        </p:txBody>
      </p:sp>
    </p:spTree>
    <p:extLst>
      <p:ext uri="{BB962C8B-B14F-4D97-AF65-F5344CB8AC3E}">
        <p14:creationId xmlns:p14="http://schemas.microsoft.com/office/powerpoint/2010/main" val="11231157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F3466-3A60-99CA-8DEB-7E4B1629166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587F2CD0-0982-8602-AAF1-602F7BE81C38}"/>
              </a:ext>
            </a:extLst>
          </p:cNvPr>
          <p:cNvSpPr>
            <a:spLocks noGrp="1"/>
          </p:cNvSpPr>
          <p:nvPr>
            <p:ph type="body" idx="1"/>
          </p:nvPr>
        </p:nvSpPr>
        <p:spPr/>
        <p:txBody>
          <a:bodyPr>
            <a:normAutofit/>
          </a:bodyPr>
          <a:lstStyle/>
          <a:p>
            <a:pPr lvl="0"/>
            <a:r>
              <a:rPr lang="en-US" sz="1800" dirty="0"/>
              <a:t>International Institute of Business Analysis. (2015). </a:t>
            </a:r>
            <a:r>
              <a:rPr lang="en-US" sz="1800" i="1" dirty="0"/>
              <a:t>A guide to the business analysis body of knowledge (BABOK guide)</a:t>
            </a:r>
            <a:r>
              <a:rPr lang="en-US" sz="1800" dirty="0"/>
              <a:t> (3rd ed.). IIBA.</a:t>
            </a:r>
          </a:p>
          <a:p>
            <a:pPr lvl="0"/>
            <a:r>
              <a:rPr lang="en-US" sz="1800" dirty="0"/>
              <a:t>Jeston, J., &amp; Nelis, J. (2014). </a:t>
            </a:r>
            <a:r>
              <a:rPr lang="en-US" sz="1800" i="1" dirty="0"/>
              <a:t>Business process management: Practical guidelines to successful implementations</a:t>
            </a:r>
            <a:r>
              <a:rPr lang="en-US" sz="1800" dirty="0"/>
              <a:t> (3rd ed.). Routledge.</a:t>
            </a:r>
          </a:p>
          <a:p>
            <a:pPr lvl="0"/>
            <a:r>
              <a:rPr lang="en-US" sz="1800" dirty="0"/>
              <a:t>Kaplan, R. S., &amp; Norton, D. P. (1996). </a:t>
            </a:r>
            <a:r>
              <a:rPr lang="en-US" sz="1800" i="1" dirty="0"/>
              <a:t>The balanced scorecard: Translating strategy into action</a:t>
            </a:r>
            <a:r>
              <a:rPr lang="en-US" sz="1800" dirty="0"/>
              <a:t>. Harvard Business School Press.</a:t>
            </a:r>
          </a:p>
          <a:p>
            <a:pPr lvl="0"/>
            <a:r>
              <a:rPr lang="en-US" sz="1800" dirty="0"/>
              <a:t>Paul, D., Cadle, J., &amp; Yeates, D. (Eds.). (2014). </a:t>
            </a:r>
            <a:r>
              <a:rPr lang="en-US" sz="1800" i="1" dirty="0"/>
              <a:t>Business analysis</a:t>
            </a:r>
            <a:r>
              <a:rPr lang="en-US" sz="1800" dirty="0"/>
              <a:t> (3rd ed.). BCS, The Chartered Institute for IT.</a:t>
            </a:r>
          </a:p>
          <a:p>
            <a:pPr lvl="0"/>
            <a:r>
              <a:rPr lang="en-US" sz="1800" dirty="0"/>
              <a:t>Project Management Institute. (2017). </a:t>
            </a:r>
            <a:r>
              <a:rPr lang="en-US" sz="1800" i="1" dirty="0"/>
              <a:t>The PMI guide to business analysis</a:t>
            </a:r>
            <a:r>
              <a:rPr lang="en-US" sz="1800" dirty="0"/>
              <a:t>. Project Management Institute, Inc.</a:t>
            </a:r>
          </a:p>
          <a:p>
            <a:pPr lvl="0"/>
            <a:r>
              <a:rPr lang="en-US" sz="1800" dirty="0"/>
              <a:t>Cadle, J., Paul, D., &amp; Turner, P. (2014). </a:t>
            </a:r>
            <a:r>
              <a:rPr lang="en-US" sz="1800" i="1" dirty="0"/>
              <a:t>Business analysis techniques: 99 essential tools for success</a:t>
            </a:r>
            <a:r>
              <a:rPr lang="en-US" sz="1800" dirty="0"/>
              <a:t> (2nd ed.). BCS, Swindon.</a:t>
            </a:r>
          </a:p>
          <a:p>
            <a:pPr lvl="0"/>
            <a:r>
              <a:rPr lang="en-US" sz="1800" dirty="0"/>
              <a:t>Dumas, M., La Rosa, M., </a:t>
            </a:r>
            <a:r>
              <a:rPr lang="en-US" sz="1800" dirty="0" err="1"/>
              <a:t>Mendling</a:t>
            </a:r>
            <a:r>
              <a:rPr lang="en-US" sz="1800" dirty="0"/>
              <a:t>, J., &amp; </a:t>
            </a:r>
            <a:r>
              <a:rPr lang="en-US" sz="1800" dirty="0" err="1"/>
              <a:t>Reijers</a:t>
            </a:r>
            <a:r>
              <a:rPr lang="en-US" sz="1800" dirty="0"/>
              <a:t>, H. A. (2018). </a:t>
            </a:r>
            <a:r>
              <a:rPr lang="en-US" sz="1800" i="1" dirty="0"/>
              <a:t>Fundamentals of business process management</a:t>
            </a:r>
            <a:r>
              <a:rPr lang="en-US" sz="1800" dirty="0"/>
              <a:t> (2nd ed.). Springer.</a:t>
            </a:r>
          </a:p>
        </p:txBody>
      </p:sp>
      <p:sp>
        <p:nvSpPr>
          <p:cNvPr id="4" name="Date Placeholder 3">
            <a:extLst>
              <a:ext uri="{FF2B5EF4-FFF2-40B4-BE49-F238E27FC236}">
                <a16:creationId xmlns:a16="http://schemas.microsoft.com/office/drawing/2014/main" id="{B4810262-7A93-C042-AB1D-310A9E28C246}"/>
              </a:ext>
            </a:extLst>
          </p:cNvPr>
          <p:cNvSpPr>
            <a:spLocks noGrp="1"/>
          </p:cNvSpPr>
          <p:nvPr>
            <p:ph type="dt" idx="10"/>
          </p:nvPr>
        </p:nvSpPr>
        <p:spPr/>
        <p:txBody>
          <a:bodyPr/>
          <a:lstStyle/>
          <a:p>
            <a:fld id="{ABC49CF0-CD7C-4224-BA4F-9FA4B1196FFF}" type="datetime1">
              <a:rPr lang="en-US" smtClean="0"/>
              <a:t>4/19/2026</a:t>
            </a:fld>
            <a:endParaRPr lang="en-US" dirty="0"/>
          </a:p>
        </p:txBody>
      </p:sp>
      <p:sp>
        <p:nvSpPr>
          <p:cNvPr id="5" name="Footer Placeholder 4">
            <a:extLst>
              <a:ext uri="{FF2B5EF4-FFF2-40B4-BE49-F238E27FC236}">
                <a16:creationId xmlns:a16="http://schemas.microsoft.com/office/drawing/2014/main" id="{CF91B3B0-A0C6-B8DB-3972-49D7091EEB5D}"/>
              </a:ext>
            </a:extLst>
          </p:cNvPr>
          <p:cNvSpPr>
            <a:spLocks noGrp="1"/>
          </p:cNvSpPr>
          <p:nvPr>
            <p:ph type="ftr" idx="11"/>
          </p:nvPr>
        </p:nvSpPr>
        <p:spPr/>
        <p:txBody>
          <a:bodyPr/>
          <a:lstStyle/>
          <a:p>
            <a:r>
              <a:rPr lang="en-US"/>
              <a:t>Business analysis and process management</a:t>
            </a:r>
            <a:endParaRPr lang="en-US" dirty="0"/>
          </a:p>
        </p:txBody>
      </p:sp>
      <p:sp>
        <p:nvSpPr>
          <p:cNvPr id="9" name="Slide Number Placeholder 8">
            <a:extLst>
              <a:ext uri="{FF2B5EF4-FFF2-40B4-BE49-F238E27FC236}">
                <a16:creationId xmlns:a16="http://schemas.microsoft.com/office/drawing/2014/main" id="{BF999F7C-F2A9-14F2-C97F-5AB83B432083}"/>
              </a:ext>
            </a:extLst>
          </p:cNvPr>
          <p:cNvSpPr>
            <a:spLocks noGrp="1"/>
          </p:cNvSpPr>
          <p:nvPr>
            <p:ph type="sldNum" idx="12"/>
          </p:nvPr>
        </p:nvSpPr>
        <p:spPr/>
        <p:txBody>
          <a:bodyPr/>
          <a:lstStyle/>
          <a:p>
            <a:fld id="{611322DE-3F9E-4261-BC4C-C8DBA52F4786}" type="slidenum">
              <a:rPr lang="en-US" smtClean="0"/>
              <a:t>34</a:t>
            </a:fld>
            <a:endParaRPr lang="en-US"/>
          </a:p>
        </p:txBody>
      </p:sp>
      <p:sp>
        <p:nvSpPr>
          <p:cNvPr id="2" name="Title 1">
            <a:extLst>
              <a:ext uri="{FF2B5EF4-FFF2-40B4-BE49-F238E27FC236}">
                <a16:creationId xmlns:a16="http://schemas.microsoft.com/office/drawing/2014/main" id="{F5609AFF-3637-CDBD-4088-46BB64C48EBA}"/>
              </a:ext>
            </a:extLst>
          </p:cNvPr>
          <p:cNvSpPr>
            <a:spLocks noGrp="1"/>
          </p:cNvSpPr>
          <p:nvPr>
            <p:ph type="title"/>
          </p:nvPr>
        </p:nvSpPr>
        <p:spPr/>
        <p:txBody>
          <a:bodyPr/>
          <a:lstStyle/>
          <a:p>
            <a:r>
              <a:rPr lang="mn-MN" sz="3200" dirty="0"/>
              <a:t>Ашигласан эх сурвалж</a:t>
            </a:r>
            <a:endParaRPr lang="en-US" sz="3200" dirty="0"/>
          </a:p>
        </p:txBody>
      </p:sp>
    </p:spTree>
    <p:extLst>
      <p:ext uri="{BB962C8B-B14F-4D97-AF65-F5344CB8AC3E}">
        <p14:creationId xmlns:p14="http://schemas.microsoft.com/office/powerpoint/2010/main" val="2187153862"/>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UFE</Template>
  <TotalTime>25542</TotalTime>
  <Words>4854</Words>
  <Application>Microsoft Office PowerPoint</Application>
  <PresentationFormat>Widescreen</PresentationFormat>
  <Paragraphs>446</Paragraphs>
  <Slides>34</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Google Sans Text</vt:lpstr>
      <vt:lpstr>Montserrat</vt:lpstr>
      <vt:lpstr>Times New Roman</vt:lpstr>
      <vt:lpstr>Wingdings</vt:lpstr>
      <vt:lpstr>UFE</vt:lpstr>
      <vt:lpstr>Course: Business analysis and process management</vt:lpstr>
      <vt:lpstr>Сэдвийн зорилго</vt:lpstr>
      <vt:lpstr>Дотоод орчны шинжилгээ: MOST</vt:lpstr>
      <vt:lpstr>Дотоод орчны шинжилгээ: MOST</vt:lpstr>
      <vt:lpstr>Zara брэндийн MOST шинжилгээ</vt:lpstr>
      <vt:lpstr>Дотоод орчны шинжилгээ: MOST</vt:lpstr>
      <vt:lpstr>Дотоод орчны шинжилгээ: SMART шинж</vt:lpstr>
      <vt:lpstr>Дотоод орчны шинжилгээ: MOST оношилгоо</vt:lpstr>
      <vt:lpstr>Дотоод орчны шинжилгээ: MOST оношилгоо</vt:lpstr>
      <vt:lpstr>Дотоод орчны шинжилгээ: Нөөцийн аудит</vt:lpstr>
      <vt:lpstr>Дотоод орчны шинжилгээ: Нөөцийн аудит</vt:lpstr>
      <vt:lpstr>PowerPoint Presentation</vt:lpstr>
      <vt:lpstr>PowerPoint Presentation</vt:lpstr>
      <vt:lpstr>Нөөцийн аудит: Шинжилгээ хийх алхмууд</vt:lpstr>
      <vt:lpstr>Нөөцийн аудит – SWOT шинжилгээ </vt:lpstr>
      <vt:lpstr>Бостоны матриц</vt:lpstr>
      <vt:lpstr>Бостоны матриц</vt:lpstr>
      <vt:lpstr>Бостоны матриц</vt:lpstr>
      <vt:lpstr>Бостоны матриц</vt:lpstr>
      <vt:lpstr>Стратегийн нэгтгэл: SWOT шинжилгээ</vt:lpstr>
      <vt:lpstr>Стратегийн нэгтгэл: SWOT шинжилгээ</vt:lpstr>
      <vt:lpstr>Стратегийн нэгтгэл: SWOT шинжилгээ</vt:lpstr>
      <vt:lpstr>Стратегийн нэгтгэл: SWOT - TOWSруу</vt:lpstr>
      <vt:lpstr>TOWS матриц</vt:lpstr>
      <vt:lpstr>McKinsey 7-S загвар</vt:lpstr>
      <vt:lpstr>McKinsey 7-S загварын элементүүд</vt:lpstr>
      <vt:lpstr>McKinsey 7-S загварын элементүүд</vt:lpstr>
      <vt:lpstr>McKinsey 7-S загварын уялдаа хангах</vt:lpstr>
      <vt:lpstr>Balanced Scorecard (BSC)</vt:lpstr>
      <vt:lpstr>PowerPoint Presentation</vt:lpstr>
      <vt:lpstr>Стратегийг хэрэгжүүлэх ба Гүйцэтгэлийг хэмжих</vt:lpstr>
      <vt:lpstr>Balanced Scorecard – KPI жишээ</vt:lpstr>
      <vt:lpstr>Дүгнэлт</vt:lpstr>
      <vt:lpstr>Ашигласан эх сурвалж</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БИЗНЕСИЙН ШИНЖИЛГЭЭ</dc:title>
  <dc:creator>Saranchimeg Nasanjargal</dc:creator>
  <cp:lastModifiedBy>САРАНЧИМЭГ Насанжаргал</cp:lastModifiedBy>
  <cp:revision>57</cp:revision>
  <cp:lastPrinted>2021-01-20T06:38:06Z</cp:lastPrinted>
  <dcterms:created xsi:type="dcterms:W3CDTF">2017-09-11T03:37:44Z</dcterms:created>
  <dcterms:modified xsi:type="dcterms:W3CDTF">2026-04-19T05:50:22Z</dcterms:modified>
</cp:coreProperties>
</file>