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7"/>
  </p:notesMasterIdLst>
  <p:handoutMasterIdLst>
    <p:handoutMasterId r:id="rId38"/>
  </p:handoutMasterIdLst>
  <p:sldIdLst>
    <p:sldId id="303" r:id="rId2"/>
    <p:sldId id="261" r:id="rId3"/>
    <p:sldId id="288" r:id="rId4"/>
    <p:sldId id="289" r:id="rId5"/>
    <p:sldId id="291" r:id="rId6"/>
    <p:sldId id="290" r:id="rId7"/>
    <p:sldId id="292" r:id="rId8"/>
    <p:sldId id="293" r:id="rId9"/>
    <p:sldId id="295" r:id="rId10"/>
    <p:sldId id="294" r:id="rId11"/>
    <p:sldId id="296" r:id="rId12"/>
    <p:sldId id="297" r:id="rId13"/>
    <p:sldId id="298" r:id="rId14"/>
    <p:sldId id="299" r:id="rId15"/>
    <p:sldId id="300" r:id="rId16"/>
    <p:sldId id="301" r:id="rId17"/>
    <p:sldId id="256" r:id="rId18"/>
    <p:sldId id="304" r:id="rId19"/>
    <p:sldId id="305" r:id="rId20"/>
    <p:sldId id="306" r:id="rId21"/>
    <p:sldId id="307" r:id="rId22"/>
    <p:sldId id="308" r:id="rId23"/>
    <p:sldId id="309" r:id="rId24"/>
    <p:sldId id="311" r:id="rId25"/>
    <p:sldId id="314" r:id="rId26"/>
    <p:sldId id="312" r:id="rId27"/>
    <p:sldId id="313" r:id="rId28"/>
    <p:sldId id="315" r:id="rId29"/>
    <p:sldId id="316" r:id="rId30"/>
    <p:sldId id="310" r:id="rId31"/>
    <p:sldId id="317" r:id="rId32"/>
    <p:sldId id="318" r:id="rId33"/>
    <p:sldId id="319" r:id="rId34"/>
    <p:sldId id="320" r:id="rId35"/>
    <p:sldId id="321" r:id="rId3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35A408BF-8BC0-486C-BD7A-99A35A235CF5}">
          <p14:sldIdLst>
            <p14:sldId id="303"/>
            <p14:sldId id="261"/>
            <p14:sldId id="288"/>
            <p14:sldId id="289"/>
            <p14:sldId id="291"/>
            <p14:sldId id="290"/>
            <p14:sldId id="292"/>
            <p14:sldId id="293"/>
            <p14:sldId id="295"/>
            <p14:sldId id="294"/>
            <p14:sldId id="296"/>
            <p14:sldId id="297"/>
            <p14:sldId id="298"/>
            <p14:sldId id="299"/>
            <p14:sldId id="300"/>
            <p14:sldId id="301"/>
            <p14:sldId id="256"/>
            <p14:sldId id="304"/>
            <p14:sldId id="305"/>
            <p14:sldId id="306"/>
            <p14:sldId id="307"/>
            <p14:sldId id="308"/>
            <p14:sldId id="309"/>
            <p14:sldId id="311"/>
            <p14:sldId id="314"/>
            <p14:sldId id="312"/>
            <p14:sldId id="313"/>
            <p14:sldId id="315"/>
            <p14:sldId id="316"/>
            <p14:sldId id="310"/>
            <p14:sldId id="317"/>
            <p14:sldId id="318"/>
            <p14:sldId id="319"/>
            <p14:sldId id="320"/>
            <p14:sldId id="3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0066B3"/>
    <a:srgbClr val="0097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71771" autoAdjust="0"/>
  </p:normalViewPr>
  <p:slideViewPr>
    <p:cSldViewPr snapToGrid="0">
      <p:cViewPr>
        <p:scale>
          <a:sx n="66" d="100"/>
          <a:sy n="66" d="100"/>
        </p:scale>
        <p:origin x="1160" y="60"/>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CE63F2-7124-42F9-BE88-CFDE1F429330}" type="datetimeFigureOut">
              <a:rPr lang="en-US" smtClean="0"/>
              <a:t>4/19/2026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F316BA1-1A58-4E63-8685-43481A3D9308}" type="slidenum">
              <a:rPr lang="en-US" smtClean="0"/>
              <a:t>‹#›</a:t>
            </a:fld>
            <a:endParaRPr lang="en-US"/>
          </a:p>
        </p:txBody>
      </p:sp>
    </p:spTree>
    <p:extLst>
      <p:ext uri="{BB962C8B-B14F-4D97-AF65-F5344CB8AC3E}">
        <p14:creationId xmlns:p14="http://schemas.microsoft.com/office/powerpoint/2010/main" val="6018424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068DD0-3ED2-411E-9A42-E4B2F4CA47F7}" type="datetimeFigureOut">
              <a:rPr lang="en-US" smtClean="0"/>
              <a:t>4/19/2026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F45778-65E1-4A1B-B40A-CB386A9BF102}" type="slidenum">
              <a:rPr lang="en-US" smtClean="0"/>
              <a:t>‹#›</a:t>
            </a:fld>
            <a:endParaRPr lang="en-US"/>
          </a:p>
        </p:txBody>
      </p:sp>
    </p:spTree>
    <p:extLst>
      <p:ext uri="{BB962C8B-B14F-4D97-AF65-F5344CB8AC3E}">
        <p14:creationId xmlns:p14="http://schemas.microsoft.com/office/powerpoint/2010/main" val="104882262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0" i="0" kern="1200" dirty="0">
                <a:solidFill>
                  <a:schemeClr val="tx1"/>
                </a:solidFill>
                <a:effectLst/>
                <a:latin typeface="+mn-lt"/>
                <a:ea typeface="+mn-ea"/>
                <a:cs typeface="+mn-cs"/>
              </a:rPr>
              <a:t>Бизнес шинжилгээний процессын загвар нь Исаксен болон Треффингер нарын (1985) </a:t>
            </a:r>
            <a:r>
              <a:rPr lang="mn-MN" sz="1200" b="1" i="0" kern="1200" dirty="0">
                <a:solidFill>
                  <a:schemeClr val="tx1"/>
                </a:solidFill>
                <a:effectLst/>
                <a:latin typeface="+mn-lt"/>
                <a:ea typeface="+mn-ea"/>
                <a:cs typeface="+mn-cs"/>
              </a:rPr>
              <a:t>бүтээлчээр асуудал шийдвэрлэх загвар</a:t>
            </a:r>
            <a:r>
              <a:rPr lang="mn-MN" sz="1200" b="0" i="0" kern="1200" dirty="0">
                <a:solidFill>
                  <a:schemeClr val="tx1"/>
                </a:solidFill>
                <a:effectLst/>
                <a:latin typeface="+mn-lt"/>
                <a:ea typeface="+mn-ea"/>
                <a:cs typeface="+mn-cs"/>
              </a:rPr>
              <a:t> дээр суурилдаг. Энэхүү хандлага нь асуудлыг гүйцэд ойлгохоос өмнө яаран шийдэл рүү үсрэхээс сэргийлж, дараах зургаан үе шатаар дамждаг</a:t>
            </a:r>
            <a:endParaRPr lang="mn-MN"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Mess finding (</a:t>
            </a:r>
            <a:r>
              <a:rPr lang="mn-MN" sz="1200" b="1" i="0" kern="1200" dirty="0">
                <a:solidFill>
                  <a:schemeClr val="tx1"/>
                </a:solidFill>
                <a:effectLst/>
                <a:latin typeface="+mn-lt"/>
                <a:ea typeface="+mn-ea"/>
                <a:cs typeface="+mn-cs"/>
              </a:rPr>
              <a:t>Эмх замбараагүй байдлыг илрүүлэх):</a:t>
            </a:r>
            <a:r>
              <a:rPr lang="mn-MN" sz="1200" b="0" i="0" kern="1200" dirty="0">
                <a:solidFill>
                  <a:schemeClr val="tx1"/>
                </a:solidFill>
                <a:effectLst/>
                <a:latin typeface="+mn-lt"/>
                <a:ea typeface="+mn-ea"/>
                <a:cs typeface="+mn-cs"/>
              </a:rPr>
              <a:t> Эмх замбараагүй, тодорхойгүй нөхцөл байдлыг судалж, асуудлын бүх талыг олж харахыг хичээдэг. Үүнд "</a:t>
            </a:r>
            <a:r>
              <a:rPr lang="en-US" sz="1200" b="0" i="0" kern="1200" dirty="0">
                <a:solidFill>
                  <a:schemeClr val="tx1"/>
                </a:solidFill>
                <a:effectLst/>
                <a:latin typeface="+mn-lt"/>
                <a:ea typeface="+mn-ea"/>
                <a:cs typeface="+mn-cs"/>
              </a:rPr>
              <a:t>Rich picture" </a:t>
            </a:r>
            <a:r>
              <a:rPr lang="mn-MN" sz="1200" b="0" i="0" kern="1200" dirty="0">
                <a:solidFill>
                  <a:schemeClr val="tx1"/>
                </a:solidFill>
                <a:effectLst/>
                <a:latin typeface="+mn-lt"/>
                <a:ea typeface="+mn-ea"/>
                <a:cs typeface="+mn-cs"/>
              </a:rPr>
              <a:t>диаграмм хамгийн тохиромжтой</a:t>
            </a: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a:t>
            </a:fld>
            <a:endParaRPr lang="en-US"/>
          </a:p>
        </p:txBody>
      </p:sp>
    </p:spTree>
    <p:extLst>
      <p:ext uri="{BB962C8B-B14F-4D97-AF65-F5344CB8AC3E}">
        <p14:creationId xmlns:p14="http://schemas.microsoft.com/office/powerpoint/2010/main" val="403912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Data finding (</a:t>
            </a:r>
            <a:r>
              <a:rPr lang="mn-MN" sz="1200" b="1" i="0" kern="1200" dirty="0">
                <a:solidFill>
                  <a:schemeClr val="tx1"/>
                </a:solidFill>
                <a:effectLst/>
                <a:latin typeface="+mn-lt"/>
                <a:ea typeface="+mn-ea"/>
                <a:cs typeface="+mn-cs"/>
              </a:rPr>
              <a:t>Өгөгдөл хайх):</a:t>
            </a:r>
            <a:r>
              <a:rPr lang="mn-MN" sz="1200" b="0" i="0" kern="1200" dirty="0">
                <a:solidFill>
                  <a:schemeClr val="tx1"/>
                </a:solidFill>
                <a:effectLst/>
                <a:latin typeface="+mn-lt"/>
                <a:ea typeface="+mn-ea"/>
                <a:cs typeface="+mn-cs"/>
              </a:rPr>
              <a:t> Оролцогчдын санал бодол, санаа зовнилыг бодит баримт, тоон өгөгдлөөр баталгаажуулж, оношлогоо хийдэг</a:t>
            </a: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4</a:t>
            </a:fld>
            <a:endParaRPr lang="en-US"/>
          </a:p>
        </p:txBody>
      </p:sp>
    </p:spTree>
    <p:extLst>
      <p:ext uri="{BB962C8B-B14F-4D97-AF65-F5344CB8AC3E}">
        <p14:creationId xmlns:p14="http://schemas.microsoft.com/office/powerpoint/2010/main" val="3143866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Problem finding (</a:t>
            </a:r>
            <a:r>
              <a:rPr lang="mn-MN" sz="1200" b="1" i="0" kern="1200" dirty="0">
                <a:solidFill>
                  <a:schemeClr val="tx1"/>
                </a:solidFill>
                <a:effectLst/>
                <a:latin typeface="+mn-lt"/>
                <a:ea typeface="+mn-ea"/>
                <a:cs typeface="+mn-cs"/>
              </a:rPr>
              <a:t>Асуудлыг тодорхойлох):</a:t>
            </a:r>
            <a:r>
              <a:rPr lang="mn-MN" sz="1200" b="0" i="0" kern="1200" dirty="0">
                <a:solidFill>
                  <a:schemeClr val="tx1"/>
                </a:solidFill>
                <a:effectLst/>
                <a:latin typeface="+mn-lt"/>
                <a:ea typeface="+mn-ea"/>
                <a:cs typeface="+mn-cs"/>
              </a:rPr>
              <a:t> Шинж тэмдэг болон жинхэнэ асуудлыг ялгаж, шийдвэрлэх шаардлагатай гол цөмийг олж тогтооно</a:t>
            </a:r>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5</a:t>
            </a:fld>
            <a:endParaRPr lang="en-US"/>
          </a:p>
        </p:txBody>
      </p:sp>
    </p:spTree>
    <p:extLst>
      <p:ext uri="{BB962C8B-B14F-4D97-AF65-F5344CB8AC3E}">
        <p14:creationId xmlns:p14="http://schemas.microsoft.com/office/powerpoint/2010/main" val="2455386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Idea finding (</a:t>
            </a:r>
            <a:r>
              <a:rPr lang="mn-MN" sz="1200" b="1" i="0" kern="1200" dirty="0">
                <a:solidFill>
                  <a:schemeClr val="tx1"/>
                </a:solidFill>
                <a:effectLst/>
                <a:latin typeface="+mn-lt"/>
                <a:ea typeface="+mn-ea"/>
                <a:cs typeface="+mn-cs"/>
              </a:rPr>
              <a:t>Санаа гаргах):</a:t>
            </a:r>
            <a:r>
              <a:rPr lang="mn-MN" sz="1200" b="0" i="0" kern="1200" dirty="0">
                <a:solidFill>
                  <a:schemeClr val="tx1"/>
                </a:solidFill>
                <a:effectLst/>
                <a:latin typeface="+mn-lt"/>
                <a:ea typeface="+mn-ea"/>
                <a:cs typeface="+mn-cs"/>
              </a:rPr>
              <a:t> Тархины шуурга (</a:t>
            </a:r>
            <a:r>
              <a:rPr lang="en-US" sz="1200" b="0" i="0" kern="1200" dirty="0">
                <a:solidFill>
                  <a:schemeClr val="tx1"/>
                </a:solidFill>
                <a:effectLst/>
                <a:latin typeface="+mn-lt"/>
                <a:ea typeface="+mn-ea"/>
                <a:cs typeface="+mn-cs"/>
              </a:rPr>
              <a:t>Brainstorming) </a:t>
            </a:r>
            <a:r>
              <a:rPr lang="mn-MN" sz="1200" b="0" i="0" kern="1200" dirty="0">
                <a:solidFill>
                  <a:schemeClr val="tx1"/>
                </a:solidFill>
                <a:effectLst/>
                <a:latin typeface="+mn-lt"/>
                <a:ea typeface="+mn-ea"/>
                <a:cs typeface="+mn-cs"/>
              </a:rPr>
              <a:t>болон бүтээлч сэтгэлгээний техникүүдийг ашиглан олон төрлийн шинэлэг санаа, шийдлийн хувилбаруудыг гаргадаг</a:t>
            </a: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6</a:t>
            </a:fld>
            <a:endParaRPr lang="en-US"/>
          </a:p>
        </p:txBody>
      </p:sp>
    </p:spTree>
    <p:extLst>
      <p:ext uri="{BB962C8B-B14F-4D97-AF65-F5344CB8AC3E}">
        <p14:creationId xmlns:p14="http://schemas.microsoft.com/office/powerpoint/2010/main" val="4289077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tx1"/>
                </a:solidFill>
                <a:effectLst/>
                <a:latin typeface="+mn-lt"/>
                <a:ea typeface="+mn-ea"/>
                <a:cs typeface="+mn-cs"/>
              </a:rPr>
              <a:t>Solution finding (</a:t>
            </a:r>
            <a:r>
              <a:rPr lang="mn-MN" sz="1200" b="1" i="0" kern="1200" dirty="0">
                <a:solidFill>
                  <a:schemeClr val="tx1"/>
                </a:solidFill>
                <a:effectLst/>
                <a:latin typeface="+mn-lt"/>
                <a:ea typeface="+mn-ea"/>
                <a:cs typeface="+mn-cs"/>
              </a:rPr>
              <a:t>Шийдэл олох):</a:t>
            </a:r>
            <a:r>
              <a:rPr lang="mn-MN" sz="1200" b="0" i="0" kern="1200" dirty="0">
                <a:solidFill>
                  <a:schemeClr val="tx1"/>
                </a:solidFill>
                <a:effectLst/>
                <a:latin typeface="+mn-lt"/>
                <a:ea typeface="+mn-ea"/>
                <a:cs typeface="+mn-cs"/>
              </a:rPr>
              <a:t> Дэвшүүлсэн санаануудыг үнэлж, хамгийн үр дүнтэй шийдлийг сонгох ба үүнийг аль болох эрт хийхээс татгалзахыг зөвлөдөг.</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tx1"/>
                </a:solidFill>
                <a:effectLst/>
                <a:latin typeface="+mn-lt"/>
                <a:ea typeface="+mn-ea"/>
                <a:cs typeface="+mn-cs"/>
              </a:rPr>
              <a:t>Acceptance finding (</a:t>
            </a:r>
            <a:r>
              <a:rPr lang="mn-MN" sz="1200" b="1" i="0" kern="1200" dirty="0">
                <a:solidFill>
                  <a:schemeClr val="tx1"/>
                </a:solidFill>
                <a:effectLst/>
                <a:latin typeface="+mn-lt"/>
                <a:ea typeface="+mn-ea"/>
                <a:cs typeface="+mn-cs"/>
              </a:rPr>
              <a:t>Хүлээн зөвшөөрүүлэх):</a:t>
            </a:r>
            <a:r>
              <a:rPr lang="mn-MN" sz="1200" b="0" i="0" kern="1200" dirty="0">
                <a:solidFill>
                  <a:schemeClr val="tx1"/>
                </a:solidFill>
                <a:effectLst/>
                <a:latin typeface="+mn-lt"/>
                <a:ea typeface="+mn-ea"/>
                <a:cs typeface="+mn-cs"/>
              </a:rPr>
              <a:t> Сонгосон шийдлийг удирдлагаар батлуулж, байгууллагын соёл болон бүтэцтэй уялдуулан хэрэгжүүлэх зөвшөөрөл авдаг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7</a:t>
            </a:fld>
            <a:endParaRPr lang="en-US"/>
          </a:p>
        </p:txBody>
      </p:sp>
    </p:spTree>
    <p:extLst>
      <p:ext uri="{BB962C8B-B14F-4D97-AF65-F5344CB8AC3E}">
        <p14:creationId xmlns:p14="http://schemas.microsoft.com/office/powerpoint/2010/main" val="2406933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0" i="0" kern="1200" dirty="0">
                <a:solidFill>
                  <a:schemeClr val="tx1"/>
                </a:solidFill>
                <a:effectLst/>
                <a:latin typeface="+mn-lt"/>
                <a:ea typeface="+mn-ea"/>
                <a:cs typeface="+mn-cs"/>
              </a:rPr>
              <a:t>Бизнес шинжилгээний процессын загвар (</a:t>
            </a:r>
            <a:r>
              <a:rPr lang="en-US" sz="1200" b="0" i="0" kern="1200" dirty="0">
                <a:solidFill>
                  <a:schemeClr val="tx1"/>
                </a:solidFill>
                <a:effectLst/>
                <a:latin typeface="+mn-lt"/>
                <a:ea typeface="+mn-ea"/>
                <a:cs typeface="+mn-cs"/>
              </a:rPr>
              <a:t>Business Analysis Process Model) </a:t>
            </a:r>
            <a:r>
              <a:rPr lang="mn-MN" sz="1200" b="0" i="0" kern="1200" dirty="0">
                <a:solidFill>
                  <a:schemeClr val="tx1"/>
                </a:solidFill>
                <a:effectLst/>
                <a:latin typeface="+mn-lt"/>
                <a:ea typeface="+mn-ea"/>
                <a:cs typeface="+mn-cs"/>
              </a:rPr>
              <a:t>нь асуудлыг судлахаас эхлээд өөрчлөлтийг хэрэгжүүлэх хүртэлх үе шатуудыг тодорхойлсон цогц систем юм. Энэхүү загвар нь бизнесийн нөхцөл байдалд дүн шинжилгээ хийж, үр ашигтай шийдэл боловсруулахад тусалдаг</a:t>
            </a: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8</a:t>
            </a:fld>
            <a:endParaRPr lang="en-US"/>
          </a:p>
        </p:txBody>
      </p:sp>
    </p:spTree>
    <p:extLst>
      <p:ext uri="{BB962C8B-B14F-4D97-AF65-F5344CB8AC3E}">
        <p14:creationId xmlns:p14="http://schemas.microsoft.com/office/powerpoint/2010/main" val="2285759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050" dirty="0">
                <a:effectLst/>
              </a:rPr>
              <a:t>Бизнес контекст нь аливаа өөрчлөлт болон шийдлийг зөв тодорхойлоход чухал үүрэгтэй "орчин" юм. Үүний ач холбогдлыг дараах 3 үндсэн шалтгаанаар тайлбарлаж болно:</a:t>
            </a:r>
          </a:p>
          <a:p>
            <a:r>
              <a:rPr lang="mn-MN" sz="1050" b="1" i="0" kern="1200" dirty="0">
                <a:solidFill>
                  <a:schemeClr val="tx1"/>
                </a:solidFill>
                <a:effectLst/>
                <a:latin typeface="+mn-lt"/>
                <a:ea typeface="+mn-ea"/>
                <a:cs typeface="+mn-cs"/>
              </a:rPr>
              <a:t>Нөөцийг зөв хуваарилах:</a:t>
            </a:r>
            <a:r>
              <a:rPr lang="mn-MN" sz="1050" b="0" i="0" kern="1200" dirty="0">
                <a:solidFill>
                  <a:schemeClr val="tx1"/>
                </a:solidFill>
                <a:effectLst/>
                <a:latin typeface="+mn-lt"/>
                <a:ea typeface="+mn-ea"/>
                <a:cs typeface="+mn-cs"/>
              </a:rPr>
              <a:t> Контекстийг ойлгосноор ажлын цар хүрээг (</a:t>
            </a:r>
            <a:r>
              <a:rPr lang="en-US" sz="1050" b="0" i="0" kern="1200" dirty="0">
                <a:solidFill>
                  <a:schemeClr val="tx1"/>
                </a:solidFill>
                <a:effectLst/>
                <a:latin typeface="+mn-lt"/>
                <a:ea typeface="+mn-ea"/>
                <a:cs typeface="+mn-cs"/>
              </a:rPr>
              <a:t>scope) </a:t>
            </a:r>
            <a:r>
              <a:rPr lang="mn-MN" sz="1050" b="0" i="0" kern="1200" dirty="0">
                <a:solidFill>
                  <a:schemeClr val="tx1"/>
                </a:solidFill>
                <a:effectLst/>
                <a:latin typeface="+mn-lt"/>
                <a:ea typeface="+mn-ea"/>
                <a:cs typeface="+mn-cs"/>
              </a:rPr>
              <a:t>зөв тогтоож, буруу чиглэлд хүч зарцуулахаас сэргийлдэг. Хэрэв контекст тодорхойгүй бол байгууллагад үнэхээр хэрэгцээтэй биш асуудалд цаг үрэх эрсдэлтэй.</a:t>
            </a:r>
          </a:p>
          <a:p>
            <a:r>
              <a:rPr lang="mn-MN" sz="1050" b="1" i="0" kern="1200" dirty="0">
                <a:solidFill>
                  <a:schemeClr val="tx1"/>
                </a:solidFill>
                <a:effectLst/>
                <a:latin typeface="+mn-lt"/>
                <a:ea typeface="+mn-ea"/>
                <a:cs typeface="+mn-cs"/>
              </a:rPr>
              <a:t>Стратегийн уялдааг хангах:</a:t>
            </a:r>
            <a:r>
              <a:rPr lang="mn-MN" sz="1050" b="0" i="0" kern="1200" dirty="0">
                <a:solidFill>
                  <a:schemeClr val="tx1"/>
                </a:solidFill>
                <a:effectLst/>
                <a:latin typeface="+mn-lt"/>
                <a:ea typeface="+mn-ea"/>
                <a:cs typeface="+mn-cs"/>
              </a:rPr>
              <a:t> Байгууллагын үнэт зүйл, эрхэм зорилго болон стратегийн зорилтууд (</a:t>
            </a:r>
            <a:r>
              <a:rPr lang="en-US" sz="1050" b="0" i="0" kern="1200" dirty="0">
                <a:solidFill>
                  <a:schemeClr val="tx1"/>
                </a:solidFill>
                <a:effectLst/>
                <a:latin typeface="+mn-lt"/>
                <a:ea typeface="+mn-ea"/>
                <a:cs typeface="+mn-cs"/>
              </a:rPr>
              <a:t>MOST) </a:t>
            </a:r>
            <a:r>
              <a:rPr lang="mn-MN" sz="1050" b="0" i="0" kern="1200" dirty="0">
                <a:solidFill>
                  <a:schemeClr val="tx1"/>
                </a:solidFill>
                <a:effectLst/>
                <a:latin typeface="+mn-lt"/>
                <a:ea typeface="+mn-ea"/>
                <a:cs typeface="+mn-cs"/>
              </a:rPr>
              <a:t>нь контекстийн нэг хэсэг юм. Шийдэл нь эдгээр зорилтуудад нийцсэн тохиолдолд л байгууллагад бодит үнэ цэнийг авчирна.</a:t>
            </a:r>
          </a:p>
          <a:p>
            <a:r>
              <a:rPr lang="mn-MN" sz="1050" b="1" i="0" kern="1200" dirty="0">
                <a:solidFill>
                  <a:schemeClr val="tx1"/>
                </a:solidFill>
                <a:effectLst/>
                <a:latin typeface="+mn-lt"/>
                <a:ea typeface="+mn-ea"/>
                <a:cs typeface="+mn-cs"/>
              </a:rPr>
              <a:t>Шийдвэр гаргалтыг дэмжих:</a:t>
            </a:r>
            <a:r>
              <a:rPr lang="mn-MN" sz="1050" b="0" i="0" kern="1200" dirty="0">
                <a:solidFill>
                  <a:schemeClr val="tx1"/>
                </a:solidFill>
                <a:effectLst/>
                <a:latin typeface="+mn-lt"/>
                <a:ea typeface="+mn-ea"/>
                <a:cs typeface="+mn-cs"/>
              </a:rPr>
              <a:t> Контекст нь өрсөлдөгчдийн үйлдэл, соёл, технологийн дэвшил, хууль эрх зүйн орчин зэрэг шийдэлд нөлөөлөх гадаад болон дотоод хүчин зүйлсийг харах "линз" болдог. Нөхцөл байдал өөрчлөгдөхөд өмнөх шийдэл "үнэ цэнэ"-гүй болох эрсдэлтэй байдаг тул контекстийг байнга хянах шаардлагатай</a:t>
            </a:r>
          </a:p>
          <a:p>
            <a:endParaRPr lang="en-US" sz="1050" dirty="0"/>
          </a:p>
        </p:txBody>
      </p:sp>
      <p:sp>
        <p:nvSpPr>
          <p:cNvPr id="4" name="Slide Number Placeholder 3"/>
          <p:cNvSpPr>
            <a:spLocks noGrp="1"/>
          </p:cNvSpPr>
          <p:nvPr>
            <p:ph type="sldNum" sz="quarter" idx="5"/>
          </p:nvPr>
        </p:nvSpPr>
        <p:spPr/>
        <p:txBody>
          <a:bodyPr/>
          <a:lstStyle/>
          <a:p>
            <a:fld id="{57F45778-65E1-4A1B-B40A-CB386A9BF102}" type="slidenum">
              <a:rPr lang="en-US" smtClean="0"/>
              <a:t>9</a:t>
            </a:fld>
            <a:endParaRPr lang="en-US"/>
          </a:p>
        </p:txBody>
      </p:sp>
    </p:spTree>
    <p:extLst>
      <p:ext uri="{BB962C8B-B14F-4D97-AF65-F5344CB8AC3E}">
        <p14:creationId xmlns:p14="http://schemas.microsoft.com/office/powerpoint/2010/main" val="2048509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ffectLst/>
              </a:rPr>
              <a:t>OSCAR</a:t>
            </a:r>
            <a:r>
              <a:rPr lang="en-US" dirty="0">
                <a:effectLst/>
              </a:rPr>
              <a:t> </a:t>
            </a:r>
            <a:r>
              <a:rPr lang="mn-MN" dirty="0">
                <a:effectLst/>
              </a:rPr>
              <a:t>гэдэг нь бизнес шинжилгээний төслийн ажлын даалгавар (</a:t>
            </a:r>
            <a:r>
              <a:rPr lang="en-US" dirty="0">
                <a:effectLst/>
              </a:rPr>
              <a:t>Terms of Reference) </a:t>
            </a:r>
            <a:r>
              <a:rPr lang="mn-MN" dirty="0">
                <a:effectLst/>
              </a:rPr>
              <a:t>болон төслийн хүрээг тодорхойлоход ашигладаг дараах 5 элементийн товчлол юм:</a:t>
            </a:r>
          </a:p>
          <a:p>
            <a:r>
              <a:rPr lang="en-US" sz="1200" b="1" i="0" kern="1200" dirty="0">
                <a:solidFill>
                  <a:schemeClr val="tx1"/>
                </a:solidFill>
                <a:effectLst/>
                <a:latin typeface="+mn-lt"/>
                <a:ea typeface="+mn-ea"/>
                <a:cs typeface="+mn-cs"/>
              </a:rPr>
              <a:t>O - Objectives (</a:t>
            </a:r>
            <a:r>
              <a:rPr lang="mn-MN" sz="1200" b="1" i="0" kern="1200" dirty="0">
                <a:solidFill>
                  <a:schemeClr val="tx1"/>
                </a:solidFill>
                <a:effectLst/>
                <a:latin typeface="+mn-lt"/>
                <a:ea typeface="+mn-ea"/>
                <a:cs typeface="+mn-cs"/>
              </a:rPr>
              <a:t>Зорилго):</a:t>
            </a:r>
            <a:r>
              <a:rPr lang="mn-MN" sz="1200" b="0" i="0" kern="1200" dirty="0">
                <a:solidFill>
                  <a:schemeClr val="tx1"/>
                </a:solidFill>
                <a:effectLst/>
                <a:latin typeface="+mn-lt"/>
                <a:ea typeface="+mn-ea"/>
                <a:cs typeface="+mn-cs"/>
              </a:rPr>
              <a:t> Төслийн хүрэхээр зорьж буй бизнесийн болон төслийн зорилтууд.</a:t>
            </a:r>
          </a:p>
          <a:p>
            <a:r>
              <a:rPr lang="en-US" sz="1200" b="1" i="0" kern="1200" dirty="0">
                <a:solidFill>
                  <a:schemeClr val="tx1"/>
                </a:solidFill>
                <a:effectLst/>
                <a:latin typeface="+mn-lt"/>
                <a:ea typeface="+mn-ea"/>
                <a:cs typeface="+mn-cs"/>
              </a:rPr>
              <a:t>S - Scope (</a:t>
            </a:r>
            <a:r>
              <a:rPr lang="mn-MN" sz="1200" b="1" i="0" kern="1200" dirty="0">
                <a:solidFill>
                  <a:schemeClr val="tx1"/>
                </a:solidFill>
                <a:effectLst/>
                <a:latin typeface="+mn-lt"/>
                <a:ea typeface="+mn-ea"/>
                <a:cs typeface="+mn-cs"/>
              </a:rPr>
              <a:t>Хамрах хүрээ):</a:t>
            </a:r>
            <a:r>
              <a:rPr lang="mn-MN" sz="1200" b="0" i="0" kern="1200" dirty="0">
                <a:solidFill>
                  <a:schemeClr val="tx1"/>
                </a:solidFill>
                <a:effectLst/>
                <a:latin typeface="+mn-lt"/>
                <a:ea typeface="+mn-ea"/>
                <a:cs typeface="+mn-cs"/>
              </a:rPr>
              <a:t> Шинжлэн судлах бизнесийн талбар болон хийгдэх ажлын хүрээ.</a:t>
            </a:r>
          </a:p>
          <a:p>
            <a:r>
              <a:rPr lang="en-US" sz="1200" b="1" i="0" kern="1200" dirty="0">
                <a:solidFill>
                  <a:schemeClr val="tx1"/>
                </a:solidFill>
                <a:effectLst/>
                <a:latin typeface="+mn-lt"/>
                <a:ea typeface="+mn-ea"/>
                <a:cs typeface="+mn-cs"/>
              </a:rPr>
              <a:t>C - Constraints (</a:t>
            </a:r>
            <a:r>
              <a:rPr lang="mn-MN" sz="1200" b="1" i="0" kern="1200" dirty="0">
                <a:solidFill>
                  <a:schemeClr val="tx1"/>
                </a:solidFill>
                <a:effectLst/>
                <a:latin typeface="+mn-lt"/>
                <a:ea typeface="+mn-ea"/>
                <a:cs typeface="+mn-cs"/>
              </a:rPr>
              <a:t>Хязгаарлалт):</a:t>
            </a:r>
            <a:r>
              <a:rPr lang="mn-MN" sz="1200" b="0" i="0" kern="1200" dirty="0">
                <a:solidFill>
                  <a:schemeClr val="tx1"/>
                </a:solidFill>
                <a:effectLst/>
                <a:latin typeface="+mn-lt"/>
                <a:ea typeface="+mn-ea"/>
                <a:cs typeface="+mn-cs"/>
              </a:rPr>
              <a:t> Төслийн хугацаа, төсөв, мөрдөх стандарт зэрэг хязгаарлагч хүчин зүйлс.</a:t>
            </a:r>
          </a:p>
          <a:p>
            <a:r>
              <a:rPr lang="en-US" sz="1200" b="1" i="0" kern="1200" dirty="0">
                <a:solidFill>
                  <a:schemeClr val="tx1"/>
                </a:solidFill>
                <a:effectLst/>
                <a:latin typeface="+mn-lt"/>
                <a:ea typeface="+mn-ea"/>
                <a:cs typeface="+mn-cs"/>
              </a:rPr>
              <a:t>A - Authority (</a:t>
            </a:r>
            <a:r>
              <a:rPr lang="mn-MN" sz="1200" b="1" i="0" kern="1200" dirty="0">
                <a:solidFill>
                  <a:schemeClr val="tx1"/>
                </a:solidFill>
                <a:effectLst/>
                <a:latin typeface="+mn-lt"/>
                <a:ea typeface="+mn-ea"/>
                <a:cs typeface="+mn-cs"/>
              </a:rPr>
              <a:t>Эрх мэдэл):</a:t>
            </a:r>
            <a:r>
              <a:rPr lang="mn-MN" sz="1200" b="0" i="0" kern="1200" dirty="0">
                <a:solidFill>
                  <a:schemeClr val="tx1"/>
                </a:solidFill>
                <a:effectLst/>
                <a:latin typeface="+mn-lt"/>
                <a:ea typeface="+mn-ea"/>
                <a:cs typeface="+mn-cs"/>
              </a:rPr>
              <a:t> Шийдвэр гаргах болон шаардлагыг батлах эрхтэй этгээд.</a:t>
            </a:r>
          </a:p>
          <a:p>
            <a:r>
              <a:rPr lang="en-US" sz="1200" b="1" i="0" kern="1200" dirty="0">
                <a:solidFill>
                  <a:schemeClr val="tx1"/>
                </a:solidFill>
                <a:effectLst/>
                <a:latin typeface="+mn-lt"/>
                <a:ea typeface="+mn-ea"/>
                <a:cs typeface="+mn-cs"/>
              </a:rPr>
              <a:t>R - Resources (</a:t>
            </a:r>
            <a:r>
              <a:rPr lang="mn-MN" sz="1200" b="1" i="0" kern="1200" dirty="0">
                <a:solidFill>
                  <a:schemeClr val="tx1"/>
                </a:solidFill>
                <a:effectLst/>
                <a:latin typeface="+mn-lt"/>
                <a:ea typeface="+mn-ea"/>
                <a:cs typeface="+mn-cs"/>
              </a:rPr>
              <a:t>Нөөц):</a:t>
            </a:r>
            <a:r>
              <a:rPr lang="mn-MN" sz="1200" b="0" i="0" kern="1200" dirty="0">
                <a:solidFill>
                  <a:schemeClr val="tx1"/>
                </a:solidFill>
                <a:effectLst/>
                <a:latin typeface="+mn-lt"/>
                <a:ea typeface="+mn-ea"/>
                <a:cs typeface="+mn-cs"/>
              </a:rPr>
              <a:t> Төсөлд шаардлагатай хүн хүч, техник хэрэгсэл болон төсөв.</a:t>
            </a:r>
          </a:p>
          <a:p>
            <a:r>
              <a:rPr lang="mn-MN" b="1" dirty="0">
                <a:effectLst/>
              </a:rPr>
              <a:t>Яагаад чухал вэ?</a:t>
            </a:r>
            <a:endParaRPr lang="mn-MN" dirty="0">
              <a:effectLst/>
            </a:endParaRPr>
          </a:p>
          <a:p>
            <a:r>
              <a:rPr lang="mn-MN" sz="1200" b="1" i="0" kern="1200" dirty="0">
                <a:solidFill>
                  <a:schemeClr val="tx1"/>
                </a:solidFill>
                <a:effectLst/>
                <a:latin typeface="+mn-lt"/>
                <a:ea typeface="+mn-ea"/>
                <a:cs typeface="+mn-cs"/>
              </a:rPr>
              <a:t>Нэгдсэн ойлголт:</a:t>
            </a:r>
            <a:r>
              <a:rPr lang="mn-MN" sz="1200" b="0" i="0" kern="1200" dirty="0">
                <a:solidFill>
                  <a:schemeClr val="tx1"/>
                </a:solidFill>
                <a:effectLst/>
                <a:latin typeface="+mn-lt"/>
                <a:ea typeface="+mn-ea"/>
                <a:cs typeface="+mn-cs"/>
              </a:rPr>
              <a:t> Төсөлд оролцогч бүх талууд зорилго, хамрах хүрээ болон хязгаарлалтын талаар нэгдсэн ойлголтод хүрэхэд тусалдаг.</a:t>
            </a:r>
          </a:p>
          <a:p>
            <a:r>
              <a:rPr lang="mn-MN" sz="1200" b="1" i="0" kern="1200" dirty="0">
                <a:solidFill>
                  <a:schemeClr val="tx1"/>
                </a:solidFill>
                <a:effectLst/>
                <a:latin typeface="+mn-lt"/>
                <a:ea typeface="+mn-ea"/>
                <a:cs typeface="+mn-cs"/>
              </a:rPr>
              <a:t>Эрсдэлээс сэргийлэх:</a:t>
            </a:r>
            <a:r>
              <a:rPr lang="mn-MN" sz="1200" b="0" i="0" kern="1200" dirty="0">
                <a:solidFill>
                  <a:schemeClr val="tx1"/>
                </a:solidFill>
                <a:effectLst/>
                <a:latin typeface="+mn-lt"/>
                <a:ea typeface="+mn-ea"/>
                <a:cs typeface="+mn-cs"/>
              </a:rPr>
              <a:t> Шаардлагуудыг орхигдуулах, эсвэл асуудлыг бүрэн ойлгохоос өмнө шууд шийдэл рүү үсрэн орох эрсдэлийг бууруулдаг.</a:t>
            </a:r>
          </a:p>
          <a:p>
            <a:r>
              <a:rPr lang="mn-MN" sz="1200" b="1" i="0" kern="1200" dirty="0">
                <a:solidFill>
                  <a:schemeClr val="tx1"/>
                </a:solidFill>
                <a:effectLst/>
                <a:latin typeface="+mn-lt"/>
                <a:ea typeface="+mn-ea"/>
                <a:cs typeface="+mn-cs"/>
              </a:rPr>
              <a:t>Амжилттай эхлэл:</a:t>
            </a:r>
            <a:r>
              <a:rPr lang="mn-MN" sz="1200" b="0" i="0" kern="1200" dirty="0">
                <a:solidFill>
                  <a:schemeClr val="tx1"/>
                </a:solidFill>
                <a:effectLst/>
                <a:latin typeface="+mn-lt"/>
                <a:ea typeface="+mn-ea"/>
                <a:cs typeface="+mn-cs"/>
              </a:rPr>
              <a:t> Төсөл хэрэгжих тодорхой нөхцөлүүдийг эхнээс нь тодорхой болгосноор бизнес шинжилгээний ажил үр дүнтэй болох суурь болдог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10</a:t>
            </a:fld>
            <a:endParaRPr lang="en-US"/>
          </a:p>
        </p:txBody>
      </p:sp>
    </p:spTree>
    <p:extLst>
      <p:ext uri="{BB962C8B-B14F-4D97-AF65-F5344CB8AC3E}">
        <p14:creationId xmlns:p14="http://schemas.microsoft.com/office/powerpoint/2010/main" val="838223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i="0" kern="1200" dirty="0">
                <a:solidFill>
                  <a:schemeClr val="tx1"/>
                </a:solidFill>
                <a:effectLst/>
                <a:latin typeface="+mn-lt"/>
                <a:ea typeface="+mn-ea"/>
                <a:cs typeface="+mn-cs"/>
              </a:rPr>
              <a:t>Орц:</a:t>
            </a:r>
            <a:r>
              <a:rPr lang="mn-MN" sz="1200" b="0" i="0" kern="1200" dirty="0">
                <a:solidFill>
                  <a:schemeClr val="tx1"/>
                </a:solidFill>
                <a:effectLst/>
                <a:latin typeface="+mn-lt"/>
                <a:ea typeface="+mn-ea"/>
                <a:cs typeface="+mn-cs"/>
              </a:rPr>
              <a:t> Төслийн ажлын даалгавар (</a:t>
            </a:r>
            <a:r>
              <a:rPr lang="en-US" sz="1200" b="0" i="0" kern="1200" dirty="0" err="1">
                <a:solidFill>
                  <a:schemeClr val="tx1"/>
                </a:solidFill>
                <a:effectLst/>
                <a:latin typeface="+mn-lt"/>
                <a:ea typeface="+mn-ea"/>
                <a:cs typeface="+mn-cs"/>
              </a:rPr>
              <a:t>ToR</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эсвэл Төсөл эхлүүлэх баримт бичиг (</a:t>
            </a:r>
            <a:r>
              <a:rPr lang="en-US" sz="1200" b="0" i="0" kern="1200" dirty="0">
                <a:solidFill>
                  <a:schemeClr val="tx1"/>
                </a:solidFill>
                <a:effectLst/>
                <a:latin typeface="+mn-lt"/>
                <a:ea typeface="+mn-ea"/>
                <a:cs typeface="+mn-cs"/>
              </a:rPr>
              <a:t>PID), MOST </a:t>
            </a:r>
            <a:r>
              <a:rPr lang="mn-MN" sz="1200" b="0" i="0" kern="1200" dirty="0">
                <a:solidFill>
                  <a:schemeClr val="tx1"/>
                </a:solidFill>
                <a:effectLst/>
                <a:latin typeface="+mn-lt"/>
                <a:ea typeface="+mn-ea"/>
                <a:cs typeface="+mn-cs"/>
              </a:rPr>
              <a:t>шинжилгээ, байгууллагын үнэт зүйлс.</a:t>
            </a:r>
          </a:p>
          <a:p>
            <a:r>
              <a:rPr lang="mn-MN" sz="1200" b="1" i="0" kern="1200" dirty="0">
                <a:solidFill>
                  <a:schemeClr val="tx1"/>
                </a:solidFill>
                <a:effectLst/>
                <a:latin typeface="+mn-lt"/>
                <a:ea typeface="+mn-ea"/>
                <a:cs typeface="+mn-cs"/>
              </a:rPr>
              <a:t>Процедур:</a:t>
            </a:r>
            <a:r>
              <a:rPr lang="mn-MN" sz="1200" b="0" i="0" kern="1200" dirty="0">
                <a:solidFill>
                  <a:schemeClr val="tx1"/>
                </a:solidFill>
                <a:effectLst/>
                <a:latin typeface="+mn-lt"/>
                <a:ea typeface="+mn-ea"/>
                <a:cs typeface="+mn-cs"/>
              </a:rPr>
              <a:t> Суурь материалыг судлах, гол оролцогч талуудтай анхны уулзалт хийх, нөхцөл байдлыг диаграмм ашиглан баримтжуулах.</a:t>
            </a:r>
          </a:p>
          <a:p>
            <a:r>
              <a:rPr lang="mn-MN" sz="1200" b="1" i="0" kern="1200" dirty="0">
                <a:solidFill>
                  <a:schemeClr val="tx1"/>
                </a:solidFill>
                <a:effectLst/>
                <a:latin typeface="+mn-lt"/>
                <a:ea typeface="+mn-ea"/>
                <a:cs typeface="+mn-cs"/>
              </a:rPr>
              <a:t>Гарц:</a:t>
            </a:r>
            <a:r>
              <a:rPr lang="mn-MN" sz="1200" b="0" i="0" kern="1200" dirty="0">
                <a:solidFill>
                  <a:schemeClr val="tx1"/>
                </a:solidFill>
                <a:effectLst/>
                <a:latin typeface="+mn-lt"/>
                <a:ea typeface="+mn-ea"/>
                <a:cs typeface="+mn-cs"/>
              </a:rPr>
              <a:t> Одоогийн бизнесийн нөхцөл байдлын дүр зураг.</a:t>
            </a:r>
          </a:p>
          <a:p>
            <a:r>
              <a:rPr lang="mn-MN" sz="1200" b="1" i="0" kern="1200" dirty="0">
                <a:solidFill>
                  <a:schemeClr val="tx1"/>
                </a:solidFill>
                <a:effectLst/>
                <a:latin typeface="+mn-lt"/>
                <a:ea typeface="+mn-ea"/>
                <a:cs typeface="+mn-cs"/>
              </a:rPr>
              <a:t>Техник:</a:t>
            </a:r>
            <a:r>
              <a:rPr lang="mn-MN" sz="1200" b="0" i="0" kern="1200" dirty="0">
                <a:solidFill>
                  <a:schemeClr val="tx1"/>
                </a:solidFill>
                <a:effectLst/>
                <a:latin typeface="+mn-lt"/>
                <a:ea typeface="+mn-ea"/>
                <a:cs typeface="+mn-cs"/>
              </a:rPr>
              <a:t> Ярилцлага, ажиглалт, </a:t>
            </a:r>
            <a:r>
              <a:rPr lang="en-US" sz="1200" b="0" i="0" kern="1200" dirty="0">
                <a:solidFill>
                  <a:schemeClr val="tx1"/>
                </a:solidFill>
                <a:effectLst/>
                <a:latin typeface="+mn-lt"/>
                <a:ea typeface="+mn-ea"/>
                <a:cs typeface="+mn-cs"/>
              </a:rPr>
              <a:t>workshop (</a:t>
            </a:r>
            <a:r>
              <a:rPr lang="mn-MN" sz="1200" b="0" i="0" kern="1200" dirty="0">
                <a:solidFill>
                  <a:schemeClr val="tx1"/>
                </a:solidFill>
                <a:effectLst/>
                <a:latin typeface="+mn-lt"/>
                <a:ea typeface="+mn-ea"/>
                <a:cs typeface="+mn-cs"/>
              </a:rPr>
              <a:t>чанарын); баримт бичгийн шинжилгээ, асуулга (тооны).</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11</a:t>
            </a:fld>
            <a:endParaRPr lang="en-US"/>
          </a:p>
        </p:txBody>
      </p:sp>
    </p:spTree>
    <p:extLst>
      <p:ext uri="{BB962C8B-B14F-4D97-AF65-F5344CB8AC3E}">
        <p14:creationId xmlns:p14="http://schemas.microsoft.com/office/powerpoint/2010/main" val="613587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Үзэл баримтлалыг авч үзэх (</a:t>
            </a:r>
            <a:r>
              <a:rPr lang="en-US" dirty="0">
                <a:effectLst/>
              </a:rPr>
              <a:t>Consider Perspectives)</a:t>
            </a:r>
          </a:p>
          <a:p>
            <a:r>
              <a:rPr lang="mn-MN" sz="1200" b="1" i="0" kern="1200" dirty="0">
                <a:solidFill>
                  <a:schemeClr val="tx1"/>
                </a:solidFill>
                <a:effectLst/>
                <a:latin typeface="+mn-lt"/>
                <a:ea typeface="+mn-ea"/>
                <a:cs typeface="+mn-cs"/>
              </a:rPr>
              <a:t>Орц:</a:t>
            </a:r>
            <a:r>
              <a:rPr lang="mn-MN" sz="1200" b="0" i="0" kern="1200" dirty="0">
                <a:solidFill>
                  <a:schemeClr val="tx1"/>
                </a:solidFill>
                <a:effectLst/>
                <a:latin typeface="+mn-lt"/>
                <a:ea typeface="+mn-ea"/>
                <a:cs typeface="+mn-cs"/>
              </a:rPr>
              <a:t> Төслийн </a:t>
            </a:r>
            <a:r>
              <a:rPr lang="en-US" sz="1200" b="0" i="0" kern="1200" dirty="0" err="1">
                <a:solidFill>
                  <a:schemeClr val="tx1"/>
                </a:solidFill>
                <a:effectLst/>
                <a:latin typeface="+mn-lt"/>
                <a:ea typeface="+mn-ea"/>
                <a:cs typeface="+mn-cs"/>
              </a:rPr>
              <a:t>ToR</a:t>
            </a:r>
            <a:r>
              <a:rPr lang="en-US" sz="1200" b="0" i="0" kern="1200" dirty="0">
                <a:solidFill>
                  <a:schemeClr val="tx1"/>
                </a:solidFill>
                <a:effectLst/>
                <a:latin typeface="+mn-lt"/>
                <a:ea typeface="+mn-ea"/>
                <a:cs typeface="+mn-cs"/>
              </a:rPr>
              <a:t>/PID, </a:t>
            </a:r>
            <a:r>
              <a:rPr lang="mn-MN" sz="1200" b="0" i="0" kern="1200" dirty="0">
                <a:solidFill>
                  <a:schemeClr val="tx1"/>
                </a:solidFill>
                <a:effectLst/>
                <a:latin typeface="+mn-lt"/>
                <a:ea typeface="+mn-ea"/>
                <a:cs typeface="+mn-cs"/>
              </a:rPr>
              <a:t>байгууллагын үнэт зүйлс болон </a:t>
            </a:r>
            <a:r>
              <a:rPr lang="en-US" sz="1200" b="0" i="0" kern="1200" dirty="0">
                <a:solidFill>
                  <a:schemeClr val="tx1"/>
                </a:solidFill>
                <a:effectLst/>
                <a:latin typeface="+mn-lt"/>
                <a:ea typeface="+mn-ea"/>
                <a:cs typeface="+mn-cs"/>
              </a:rPr>
              <a:t>MOST.</a:t>
            </a:r>
          </a:p>
          <a:p>
            <a:r>
              <a:rPr lang="mn-MN" sz="1200" b="1" i="0" kern="1200" dirty="0">
                <a:solidFill>
                  <a:schemeClr val="tx1"/>
                </a:solidFill>
                <a:effectLst/>
                <a:latin typeface="+mn-lt"/>
                <a:ea typeface="+mn-ea"/>
                <a:cs typeface="+mn-cs"/>
              </a:rPr>
              <a:t>Процедур:</a:t>
            </a:r>
            <a:r>
              <a:rPr lang="mn-MN" sz="1200" b="0" i="0" kern="1200" dirty="0">
                <a:solidFill>
                  <a:schemeClr val="tx1"/>
                </a:solidFill>
                <a:effectLst/>
                <a:latin typeface="+mn-lt"/>
                <a:ea typeface="+mn-ea"/>
                <a:cs typeface="+mn-cs"/>
              </a:rPr>
              <a:t> Гол оролцогч талуудыг тодорхойлж, тэдний үнэт зүйл, итгэл үнэмшил, тэргүүлэх чиглэлийг судлах, зөрчилдөөнийг шийдвэрлэх.</a:t>
            </a:r>
          </a:p>
          <a:p>
            <a:r>
              <a:rPr lang="mn-MN" sz="1200" b="1" i="0" kern="1200" dirty="0">
                <a:solidFill>
                  <a:schemeClr val="tx1"/>
                </a:solidFill>
                <a:effectLst/>
                <a:latin typeface="+mn-lt"/>
                <a:ea typeface="+mn-ea"/>
                <a:cs typeface="+mn-cs"/>
              </a:rPr>
              <a:t>Гарц:</a:t>
            </a:r>
            <a:r>
              <a:rPr lang="mn-MN" sz="1200" b="0" i="0" kern="1200" dirty="0">
                <a:solidFill>
                  <a:schemeClr val="tx1"/>
                </a:solidFill>
                <a:effectLst/>
                <a:latin typeface="+mn-lt"/>
                <a:ea typeface="+mn-ea"/>
                <a:cs typeface="+mn-cs"/>
              </a:rPr>
              <a:t> Оролцогч талуудын үзэл баримтлал, Бизнес үйл ажиллагааны загварууд (</a:t>
            </a:r>
            <a:r>
              <a:rPr lang="en-US" sz="1200" b="0" i="0" kern="1200" dirty="0">
                <a:solidFill>
                  <a:schemeClr val="tx1"/>
                </a:solidFill>
                <a:effectLst/>
                <a:latin typeface="+mn-lt"/>
                <a:ea typeface="+mn-ea"/>
                <a:cs typeface="+mn-cs"/>
              </a:rPr>
              <a:t>BAM), </a:t>
            </a:r>
            <a:r>
              <a:rPr lang="mn-MN" sz="1200" b="0" i="0" kern="1200" dirty="0">
                <a:solidFill>
                  <a:schemeClr val="tx1"/>
                </a:solidFill>
                <a:effectLst/>
                <a:latin typeface="+mn-lt"/>
                <a:ea typeface="+mn-ea"/>
                <a:cs typeface="+mn-cs"/>
              </a:rPr>
              <a:t>Нэгдсэн </a:t>
            </a:r>
            <a:r>
              <a:rPr lang="en-US" sz="1200" b="0" i="0" kern="1200" dirty="0">
                <a:solidFill>
                  <a:schemeClr val="tx1"/>
                </a:solidFill>
                <a:effectLst/>
                <a:latin typeface="+mn-lt"/>
                <a:ea typeface="+mn-ea"/>
                <a:cs typeface="+mn-cs"/>
              </a:rPr>
              <a:t>BAM </a:t>
            </a:r>
            <a:r>
              <a:rPr lang="mn-MN" sz="1200" b="0" i="0" kern="1200" dirty="0">
                <a:solidFill>
                  <a:schemeClr val="tx1"/>
                </a:solidFill>
                <a:effectLst/>
                <a:latin typeface="+mn-lt"/>
                <a:ea typeface="+mn-ea"/>
                <a:cs typeface="+mn-cs"/>
              </a:rPr>
              <a:t>загвар.</a:t>
            </a:r>
          </a:p>
          <a:p>
            <a:r>
              <a:rPr lang="mn-MN" sz="1200" b="1" i="0" kern="1200" dirty="0">
                <a:solidFill>
                  <a:schemeClr val="tx1"/>
                </a:solidFill>
                <a:effectLst/>
                <a:latin typeface="+mn-lt"/>
                <a:ea typeface="+mn-ea"/>
                <a:cs typeface="+mn-cs"/>
              </a:rPr>
              <a:t>Техник:</a:t>
            </a:r>
            <a:r>
              <a:rPr lang="mn-MN" sz="1200" b="0" i="0" kern="1200" dirty="0">
                <a:solidFill>
                  <a:schemeClr val="tx1"/>
                </a:solidFill>
                <a:effectLst/>
                <a:latin typeface="+mn-lt"/>
                <a:ea typeface="+mn-ea"/>
                <a:cs typeface="+mn-cs"/>
              </a:rPr>
              <a:t> Оролцогч талуудын шинжилгээ (</a:t>
            </a:r>
            <a:r>
              <a:rPr lang="en-US" sz="1200" b="0" i="0" kern="1200" dirty="0">
                <a:solidFill>
                  <a:schemeClr val="tx1"/>
                </a:solidFill>
                <a:effectLst/>
                <a:latin typeface="+mn-lt"/>
                <a:ea typeface="+mn-ea"/>
                <a:cs typeface="+mn-cs"/>
              </a:rPr>
              <a:t>Power/Interest grid), CATWOE, BAM</a:t>
            </a:r>
          </a:p>
        </p:txBody>
      </p:sp>
      <p:sp>
        <p:nvSpPr>
          <p:cNvPr id="4" name="Slide Number Placeholder 3"/>
          <p:cNvSpPr>
            <a:spLocks noGrp="1"/>
          </p:cNvSpPr>
          <p:nvPr>
            <p:ph type="sldNum" sz="quarter" idx="5"/>
          </p:nvPr>
        </p:nvSpPr>
        <p:spPr/>
        <p:txBody>
          <a:bodyPr/>
          <a:lstStyle/>
          <a:p>
            <a:fld id="{57F45778-65E1-4A1B-B40A-CB386A9BF102}" type="slidenum">
              <a:rPr lang="en-US" smtClean="0"/>
              <a:t>12</a:t>
            </a:fld>
            <a:endParaRPr lang="en-US"/>
          </a:p>
        </p:txBody>
      </p:sp>
    </p:spTree>
    <p:extLst>
      <p:ext uri="{BB962C8B-B14F-4D97-AF65-F5344CB8AC3E}">
        <p14:creationId xmlns:p14="http://schemas.microsoft.com/office/powerpoint/2010/main" val="4986359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Хэрэгцээг шинжлэх (</a:t>
            </a:r>
            <a:r>
              <a:rPr lang="en-US" dirty="0" err="1">
                <a:effectLst/>
              </a:rPr>
              <a:t>Analyse</a:t>
            </a:r>
            <a:r>
              <a:rPr lang="en-US" dirty="0">
                <a:effectLst/>
              </a:rPr>
              <a:t> Needs)</a:t>
            </a:r>
          </a:p>
          <a:p>
            <a:r>
              <a:rPr lang="mn-MN" sz="1200" b="1" i="0" kern="1200" dirty="0">
                <a:solidFill>
                  <a:schemeClr val="tx1"/>
                </a:solidFill>
                <a:effectLst/>
                <a:latin typeface="+mn-lt"/>
                <a:ea typeface="+mn-ea"/>
                <a:cs typeface="+mn-cs"/>
              </a:rPr>
              <a:t>Орц:</a:t>
            </a:r>
            <a:r>
              <a:rPr lang="mn-MN" sz="1200" b="0" i="0" kern="1200" dirty="0">
                <a:solidFill>
                  <a:schemeClr val="tx1"/>
                </a:solidFill>
                <a:effectLst/>
                <a:latin typeface="+mn-lt"/>
                <a:ea typeface="+mn-ea"/>
                <a:cs typeface="+mn-cs"/>
              </a:rPr>
              <a:t> Батлагдсан </a:t>
            </a:r>
            <a:r>
              <a:rPr lang="en-US" sz="1200" b="0" i="0" kern="1200" dirty="0">
                <a:solidFill>
                  <a:schemeClr val="tx1"/>
                </a:solidFill>
                <a:effectLst/>
                <a:latin typeface="+mn-lt"/>
                <a:ea typeface="+mn-ea"/>
                <a:cs typeface="+mn-cs"/>
              </a:rPr>
              <a:t>BAM </a:t>
            </a:r>
            <a:r>
              <a:rPr lang="mn-MN" sz="1200" b="0" i="0" kern="1200" dirty="0">
                <a:solidFill>
                  <a:schemeClr val="tx1"/>
                </a:solidFill>
                <a:effectLst/>
                <a:latin typeface="+mn-lt"/>
                <a:ea typeface="+mn-ea"/>
                <a:cs typeface="+mn-cs"/>
              </a:rPr>
              <a:t>загвар, одоогийн бизнесийн системийн дүр зураг.</a:t>
            </a:r>
          </a:p>
          <a:p>
            <a:r>
              <a:rPr lang="mn-MN" sz="1200" b="1" i="0" kern="1200" dirty="0">
                <a:solidFill>
                  <a:schemeClr val="tx1"/>
                </a:solidFill>
                <a:effectLst/>
                <a:latin typeface="+mn-lt"/>
                <a:ea typeface="+mn-ea"/>
                <a:cs typeface="+mn-cs"/>
              </a:rPr>
              <a:t>Процедур:</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BAM-</a:t>
            </a:r>
            <a:r>
              <a:rPr lang="mn-MN" sz="1200" b="0" i="0" kern="1200" dirty="0">
                <a:solidFill>
                  <a:schemeClr val="tx1"/>
                </a:solidFill>
                <a:effectLst/>
                <a:latin typeface="+mn-lt"/>
                <a:ea typeface="+mn-ea"/>
                <a:cs typeface="+mn-cs"/>
              </a:rPr>
              <a:t>ийн үйл ажиллагааг одоогийн байдалтай харьцуулах (</a:t>
            </a:r>
            <a:r>
              <a:rPr lang="en-US" sz="1200" b="0" i="0" kern="1200" dirty="0">
                <a:solidFill>
                  <a:schemeClr val="tx1"/>
                </a:solidFill>
                <a:effectLst/>
                <a:latin typeface="+mn-lt"/>
                <a:ea typeface="+mn-ea"/>
                <a:cs typeface="+mn-cs"/>
              </a:rPr>
              <a:t>Gap analysis), </a:t>
            </a:r>
            <a:r>
              <a:rPr lang="mn-MN" sz="1200" b="0" i="0" kern="1200" dirty="0">
                <a:solidFill>
                  <a:schemeClr val="tx1"/>
                </a:solidFill>
                <a:effectLst/>
                <a:latin typeface="+mn-lt"/>
                <a:ea typeface="+mn-ea"/>
                <a:cs typeface="+mn-cs"/>
              </a:rPr>
              <a:t>бизнес үйл явдлуудыг тодорхойлох, "</a:t>
            </a:r>
            <a:r>
              <a:rPr lang="en-US" sz="1200" b="0" i="0" kern="1200" dirty="0">
                <a:solidFill>
                  <a:schemeClr val="tx1"/>
                </a:solidFill>
                <a:effectLst/>
                <a:latin typeface="+mn-lt"/>
                <a:ea typeface="+mn-ea"/>
                <a:cs typeface="+mn-cs"/>
              </a:rPr>
              <a:t>As-is" </a:t>
            </a:r>
            <a:r>
              <a:rPr lang="mn-MN" sz="1200" b="0" i="0" kern="1200" dirty="0">
                <a:solidFill>
                  <a:schemeClr val="tx1"/>
                </a:solidFill>
                <a:effectLst/>
                <a:latin typeface="+mn-lt"/>
                <a:ea typeface="+mn-ea"/>
                <a:cs typeface="+mn-cs"/>
              </a:rPr>
              <a:t>болон "</a:t>
            </a:r>
            <a:r>
              <a:rPr lang="en-US" sz="1200" b="0" i="0" kern="1200" dirty="0">
                <a:solidFill>
                  <a:schemeClr val="tx1"/>
                </a:solidFill>
                <a:effectLst/>
                <a:latin typeface="+mn-lt"/>
                <a:ea typeface="+mn-ea"/>
                <a:cs typeface="+mn-cs"/>
              </a:rPr>
              <a:t>To-be" </a:t>
            </a:r>
            <a:r>
              <a:rPr lang="mn-MN" sz="1200" b="0" i="0" kern="1200" dirty="0">
                <a:solidFill>
                  <a:schemeClr val="tx1"/>
                </a:solidFill>
                <a:effectLst/>
                <a:latin typeface="+mn-lt"/>
                <a:ea typeface="+mn-ea"/>
                <a:cs typeface="+mn-cs"/>
              </a:rPr>
              <a:t>процессын загваруудыг боловсруулах.</a:t>
            </a:r>
          </a:p>
          <a:p>
            <a:r>
              <a:rPr lang="mn-MN" sz="1200" b="1" i="0" kern="1200" dirty="0">
                <a:solidFill>
                  <a:schemeClr val="tx1"/>
                </a:solidFill>
                <a:effectLst/>
                <a:latin typeface="+mn-lt"/>
                <a:ea typeface="+mn-ea"/>
                <a:cs typeface="+mn-cs"/>
              </a:rPr>
              <a:t>Гарц:</a:t>
            </a:r>
            <a:r>
              <a:rPr lang="mn-MN" sz="1200" b="0" i="0" kern="1200" dirty="0">
                <a:solidFill>
                  <a:schemeClr val="tx1"/>
                </a:solidFill>
                <a:effectLst/>
                <a:latin typeface="+mn-lt"/>
                <a:ea typeface="+mn-ea"/>
                <a:cs typeface="+mn-cs"/>
              </a:rPr>
              <a:t> Үйл ажиллагааны шинжилгээ, процессын загварууд, сайжруулах боломжуудын жагсаалт.</a:t>
            </a:r>
          </a:p>
          <a:p>
            <a:r>
              <a:rPr lang="mn-MN" sz="1200" b="1" i="0" kern="1200" dirty="0">
                <a:solidFill>
                  <a:schemeClr val="tx1"/>
                </a:solidFill>
                <a:effectLst/>
                <a:latin typeface="+mn-lt"/>
                <a:ea typeface="+mn-ea"/>
                <a:cs typeface="+mn-cs"/>
              </a:rPr>
              <a:t>Техник:</a:t>
            </a:r>
            <a:r>
              <a:rPr lang="mn-MN" sz="1200" b="0" i="0" kern="1200" dirty="0">
                <a:solidFill>
                  <a:schemeClr val="tx1"/>
                </a:solidFill>
                <a:effectLst/>
                <a:latin typeface="+mn-lt"/>
                <a:ea typeface="+mn-ea"/>
                <a:cs typeface="+mn-cs"/>
              </a:rPr>
              <a:t> Зөрүүгийн шинжилгээ (</a:t>
            </a:r>
            <a:r>
              <a:rPr lang="en-US" sz="1200" b="0" i="0" kern="1200" dirty="0">
                <a:solidFill>
                  <a:schemeClr val="tx1"/>
                </a:solidFill>
                <a:effectLst/>
                <a:latin typeface="+mn-lt"/>
                <a:ea typeface="+mn-ea"/>
                <a:cs typeface="+mn-cs"/>
              </a:rPr>
              <a:t>Gap analysis), </a:t>
            </a:r>
            <a:r>
              <a:rPr lang="mn-MN" sz="1200" b="0" i="0" kern="1200" dirty="0">
                <a:solidFill>
                  <a:schemeClr val="tx1"/>
                </a:solidFill>
                <a:effectLst/>
                <a:latin typeface="+mn-lt"/>
                <a:ea typeface="+mn-ea"/>
                <a:cs typeface="+mn-cs"/>
              </a:rPr>
              <a:t>Бизнес процессын загварчлал.</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13</a:t>
            </a:fld>
            <a:endParaRPr lang="en-US"/>
          </a:p>
        </p:txBody>
      </p:sp>
    </p:spTree>
    <p:extLst>
      <p:ext uri="{BB962C8B-B14F-4D97-AF65-F5344CB8AC3E}">
        <p14:creationId xmlns:p14="http://schemas.microsoft.com/office/powerpoint/2010/main" val="1300292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Сонголтуудыг үнэлэх (</a:t>
            </a:r>
            <a:r>
              <a:rPr lang="en-US" dirty="0">
                <a:effectLst/>
              </a:rPr>
              <a:t>Evaluate Options)</a:t>
            </a:r>
          </a:p>
          <a:p>
            <a:r>
              <a:rPr lang="mn-MN" sz="1200" b="1" i="0" kern="1200" dirty="0">
                <a:solidFill>
                  <a:schemeClr val="tx1"/>
                </a:solidFill>
                <a:effectLst/>
                <a:latin typeface="+mn-lt"/>
                <a:ea typeface="+mn-ea"/>
                <a:cs typeface="+mn-cs"/>
              </a:rPr>
              <a:t>Орц:</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PID/</a:t>
            </a:r>
            <a:r>
              <a:rPr lang="en-US" sz="1200" b="0" i="0" kern="1200" dirty="0" err="1">
                <a:solidFill>
                  <a:schemeClr val="tx1"/>
                </a:solidFill>
                <a:effectLst/>
                <a:latin typeface="+mn-lt"/>
                <a:ea typeface="+mn-ea"/>
                <a:cs typeface="+mn-cs"/>
              </a:rPr>
              <a:t>ToR</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сайжруулах боломжуудын жагсаалт.</a:t>
            </a:r>
          </a:p>
          <a:p>
            <a:r>
              <a:rPr lang="mn-MN" sz="1200" b="1" i="0" kern="1200" dirty="0">
                <a:solidFill>
                  <a:schemeClr val="tx1"/>
                </a:solidFill>
                <a:effectLst/>
                <a:latin typeface="+mn-lt"/>
                <a:ea typeface="+mn-ea"/>
                <a:cs typeface="+mn-cs"/>
              </a:rPr>
              <a:t>Процедур:</a:t>
            </a:r>
            <a:r>
              <a:rPr lang="mn-MN" sz="1200" b="0" i="0" kern="1200" dirty="0">
                <a:solidFill>
                  <a:schemeClr val="tx1"/>
                </a:solidFill>
                <a:effectLst/>
                <a:latin typeface="+mn-lt"/>
                <a:ea typeface="+mn-ea"/>
                <a:cs typeface="+mn-cs"/>
              </a:rPr>
              <a:t> Бизнес сонголтуудыг тодорхойлох, хэрэгжих боломжийг (бизнес, техник, санхүү) үнэлэх, Бизнес кэйс боловсруулах.</a:t>
            </a:r>
          </a:p>
          <a:p>
            <a:r>
              <a:rPr lang="mn-MN" sz="1200" b="1" i="0" kern="1200" dirty="0">
                <a:solidFill>
                  <a:schemeClr val="tx1"/>
                </a:solidFill>
                <a:effectLst/>
                <a:latin typeface="+mn-lt"/>
                <a:ea typeface="+mn-ea"/>
                <a:cs typeface="+mn-cs"/>
              </a:rPr>
              <a:t>Гарц:</a:t>
            </a:r>
            <a:r>
              <a:rPr lang="mn-MN" sz="1200" b="0" i="0" kern="1200" dirty="0">
                <a:solidFill>
                  <a:schemeClr val="tx1"/>
                </a:solidFill>
                <a:effectLst/>
                <a:latin typeface="+mn-lt"/>
                <a:ea typeface="+mn-ea"/>
                <a:cs typeface="+mn-cs"/>
              </a:rPr>
              <a:t> Боломжит сонголтуудын богино жагсаалт, зөвлөмж бүхий Бизнес кэйс.</a:t>
            </a:r>
          </a:p>
          <a:p>
            <a:r>
              <a:rPr lang="mn-MN" sz="1200" b="1" i="0" kern="1200" dirty="0">
                <a:solidFill>
                  <a:schemeClr val="tx1"/>
                </a:solidFill>
                <a:effectLst/>
                <a:latin typeface="+mn-lt"/>
                <a:ea typeface="+mn-ea"/>
                <a:cs typeface="+mn-cs"/>
              </a:rPr>
              <a:t>Техник:</a:t>
            </a:r>
            <a:r>
              <a:rPr lang="mn-MN" sz="1200" b="0" i="0" kern="1200" dirty="0">
                <a:solidFill>
                  <a:schemeClr val="tx1"/>
                </a:solidFill>
                <a:effectLst/>
                <a:latin typeface="+mn-lt"/>
                <a:ea typeface="+mn-ea"/>
                <a:cs typeface="+mn-cs"/>
              </a:rPr>
              <a:t> Зардал-үр ашгийн шинжилгээ, хөрөнгө оруулалтын үнэлгээ, эрсдэлийн болон нөлөөллийн шинжилгээ.</a:t>
            </a:r>
          </a:p>
          <a:p>
            <a:r>
              <a:rPr lang="mn-MN" dirty="0">
                <a:effectLst/>
              </a:rPr>
              <a:t>5. Шаардлагыг тодорхойлох (</a:t>
            </a:r>
            <a:r>
              <a:rPr lang="en-US" dirty="0">
                <a:effectLst/>
              </a:rPr>
              <a:t>Define Req</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14</a:t>
            </a:fld>
            <a:endParaRPr lang="en-US"/>
          </a:p>
        </p:txBody>
      </p:sp>
    </p:spTree>
    <p:extLst>
      <p:ext uri="{BB962C8B-B14F-4D97-AF65-F5344CB8AC3E}">
        <p14:creationId xmlns:p14="http://schemas.microsoft.com/office/powerpoint/2010/main" val="39093181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Шаардлагыг тодорхойлох (</a:t>
            </a:r>
            <a:r>
              <a:rPr lang="en-US" dirty="0">
                <a:effectLst/>
              </a:rPr>
              <a:t>Define Requirements)</a:t>
            </a:r>
          </a:p>
          <a:p>
            <a:r>
              <a:rPr lang="mn-MN" sz="1200" b="1" i="0" kern="1200" dirty="0">
                <a:solidFill>
                  <a:schemeClr val="tx1"/>
                </a:solidFill>
                <a:effectLst/>
                <a:latin typeface="+mn-lt"/>
                <a:ea typeface="+mn-ea"/>
                <a:cs typeface="+mn-cs"/>
              </a:rPr>
              <a:t>Орц:</a:t>
            </a:r>
            <a:r>
              <a:rPr lang="mn-MN" sz="1200" b="0" i="0" kern="1200" dirty="0">
                <a:solidFill>
                  <a:schemeClr val="tx1"/>
                </a:solidFill>
                <a:effectLst/>
                <a:latin typeface="+mn-lt"/>
                <a:ea typeface="+mn-ea"/>
                <a:cs typeface="+mn-cs"/>
              </a:rPr>
              <a:t> Сонгосон шийдлийн хувилбар, </a:t>
            </a:r>
            <a:r>
              <a:rPr lang="en-US" sz="1200" b="0" i="0" kern="1200" dirty="0" err="1">
                <a:solidFill>
                  <a:schemeClr val="tx1"/>
                </a:solidFill>
                <a:effectLst/>
                <a:latin typeface="+mn-lt"/>
                <a:ea typeface="+mn-ea"/>
                <a:cs typeface="+mn-cs"/>
              </a:rPr>
              <a:t>ToR</a:t>
            </a:r>
            <a:r>
              <a:rPr lang="en-US" sz="1200" b="0" i="0" kern="1200" dirty="0">
                <a:solidFill>
                  <a:schemeClr val="tx1"/>
                </a:solidFill>
                <a:effectLst/>
                <a:latin typeface="+mn-lt"/>
                <a:ea typeface="+mn-ea"/>
                <a:cs typeface="+mn-cs"/>
              </a:rPr>
              <a:t>/PID.</a:t>
            </a:r>
          </a:p>
          <a:p>
            <a:r>
              <a:rPr lang="mn-MN" sz="1200" b="1" i="0" kern="1200" dirty="0">
                <a:solidFill>
                  <a:schemeClr val="tx1"/>
                </a:solidFill>
                <a:effectLst/>
                <a:latin typeface="+mn-lt"/>
                <a:ea typeface="+mn-ea"/>
                <a:cs typeface="+mn-cs"/>
              </a:rPr>
              <a:t>Процедур:</a:t>
            </a:r>
            <a:r>
              <a:rPr lang="mn-MN" sz="1200" b="0" i="0" kern="1200" dirty="0">
                <a:solidFill>
                  <a:schemeClr val="tx1"/>
                </a:solidFill>
                <a:effectLst/>
                <a:latin typeface="+mn-lt"/>
                <a:ea typeface="+mn-ea"/>
                <a:cs typeface="+mn-cs"/>
              </a:rPr>
              <a:t> Бизнесийн шаардлагуудыг цуглуулах, шинжлэх, баримтжуулах болон баталгаажуулах.</a:t>
            </a:r>
          </a:p>
          <a:p>
            <a:r>
              <a:rPr lang="mn-MN" sz="1200" b="1" i="0" kern="1200" dirty="0">
                <a:solidFill>
                  <a:schemeClr val="tx1"/>
                </a:solidFill>
                <a:effectLst/>
                <a:latin typeface="+mn-lt"/>
                <a:ea typeface="+mn-ea"/>
                <a:cs typeface="+mn-cs"/>
              </a:rPr>
              <a:t>Гарц:</a:t>
            </a:r>
            <a:r>
              <a:rPr lang="mn-MN" sz="1200" b="0" i="0" kern="1200" dirty="0">
                <a:solidFill>
                  <a:schemeClr val="tx1"/>
                </a:solidFill>
                <a:effectLst/>
                <a:latin typeface="+mn-lt"/>
                <a:ea typeface="+mn-ea"/>
                <a:cs typeface="+mn-cs"/>
              </a:rPr>
              <a:t> Баталгаажуулсан шаардлагын баримт бичиг (</a:t>
            </a:r>
            <a:r>
              <a:rPr lang="en-US" sz="1200" b="0" i="0" kern="1200" dirty="0">
                <a:solidFill>
                  <a:schemeClr val="tx1"/>
                </a:solidFill>
                <a:effectLst/>
                <a:latin typeface="+mn-lt"/>
                <a:ea typeface="+mn-ea"/>
                <a:cs typeface="+mn-cs"/>
              </a:rPr>
              <a:t>catalogue), "To-be" </a:t>
            </a:r>
            <a:r>
              <a:rPr lang="mn-MN" sz="1200" b="0" i="0" kern="1200" dirty="0">
                <a:solidFill>
                  <a:schemeClr val="tx1"/>
                </a:solidFill>
                <a:effectLst/>
                <a:latin typeface="+mn-lt"/>
                <a:ea typeface="+mn-ea"/>
                <a:cs typeface="+mn-cs"/>
              </a:rPr>
              <a:t>процессын загварууд, ажлын байрны тодорхойлолт.</a:t>
            </a:r>
          </a:p>
          <a:p>
            <a:r>
              <a:rPr lang="mn-MN" sz="1200" b="1" i="0" kern="1200" dirty="0">
                <a:solidFill>
                  <a:schemeClr val="tx1"/>
                </a:solidFill>
                <a:effectLst/>
                <a:latin typeface="+mn-lt"/>
                <a:ea typeface="+mn-ea"/>
                <a:cs typeface="+mn-cs"/>
              </a:rPr>
              <a:t>Техник:</a:t>
            </a:r>
            <a:r>
              <a:rPr lang="mn-MN" sz="1200" b="0" i="0" kern="1200" dirty="0">
                <a:solidFill>
                  <a:schemeClr val="tx1"/>
                </a:solidFill>
                <a:effectLst/>
                <a:latin typeface="+mn-lt"/>
                <a:ea typeface="+mn-ea"/>
                <a:cs typeface="+mn-cs"/>
              </a:rPr>
              <a:t> Шаардлага цуглуулах, шинжлэх, баталгаажуулах арга техникүүд, МТ-ийн системийн загварчлал.</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15</a:t>
            </a:fld>
            <a:endParaRPr lang="en-US"/>
          </a:p>
        </p:txBody>
      </p:sp>
    </p:spTree>
    <p:extLst>
      <p:ext uri="{BB962C8B-B14F-4D97-AF65-F5344CB8AC3E}">
        <p14:creationId xmlns:p14="http://schemas.microsoft.com/office/powerpoint/2010/main" val="35679678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Өөрчлөлтийг хүргэх (</a:t>
            </a:r>
            <a:r>
              <a:rPr lang="en-US" dirty="0">
                <a:effectLst/>
              </a:rPr>
              <a:t>Deliver Changes)</a:t>
            </a:r>
          </a:p>
          <a:p>
            <a:r>
              <a:rPr lang="mn-MN" sz="1200" b="1" i="0" kern="1200" dirty="0">
                <a:solidFill>
                  <a:schemeClr val="tx1"/>
                </a:solidFill>
                <a:effectLst/>
                <a:latin typeface="+mn-lt"/>
                <a:ea typeface="+mn-ea"/>
                <a:cs typeface="+mn-cs"/>
              </a:rPr>
              <a:t>Орц:</a:t>
            </a:r>
            <a:r>
              <a:rPr lang="mn-MN" sz="1200" b="0" i="0" kern="1200" dirty="0">
                <a:solidFill>
                  <a:schemeClr val="tx1"/>
                </a:solidFill>
                <a:effectLst/>
                <a:latin typeface="+mn-lt"/>
                <a:ea typeface="+mn-ea"/>
                <a:cs typeface="+mn-cs"/>
              </a:rPr>
              <a:t> Процесс болон байгууллагын дизайн, МТ-ийн шийдэл, Бизнес кэйс.</a:t>
            </a:r>
          </a:p>
          <a:p>
            <a:r>
              <a:rPr lang="mn-MN" sz="1200" b="1" i="0" kern="1200" dirty="0">
                <a:solidFill>
                  <a:schemeClr val="tx1"/>
                </a:solidFill>
                <a:effectLst/>
                <a:latin typeface="+mn-lt"/>
                <a:ea typeface="+mn-ea"/>
                <a:cs typeface="+mn-cs"/>
              </a:rPr>
              <a:t>Процедур:</a:t>
            </a:r>
            <a:r>
              <a:rPr lang="mn-MN" sz="1200" b="0" i="0" kern="1200" dirty="0">
                <a:solidFill>
                  <a:schemeClr val="tx1"/>
                </a:solidFill>
                <a:effectLst/>
                <a:latin typeface="+mn-lt"/>
                <a:ea typeface="+mn-ea"/>
                <a:cs typeface="+mn-cs"/>
              </a:rPr>
              <a:t> Хэрэгжүүлэх арга барилыг шийдэх, шийдлийг боловсруулах, сургалтын материал бэлтгэх, ашиг шимийг хянах.</a:t>
            </a:r>
          </a:p>
          <a:p>
            <a:r>
              <a:rPr lang="mn-MN" sz="1200" b="1" i="0" kern="1200" dirty="0">
                <a:solidFill>
                  <a:schemeClr val="tx1"/>
                </a:solidFill>
                <a:effectLst/>
                <a:latin typeface="+mn-lt"/>
                <a:ea typeface="+mn-ea"/>
                <a:cs typeface="+mn-cs"/>
              </a:rPr>
              <a:t>Гарц:</a:t>
            </a:r>
            <a:r>
              <a:rPr lang="mn-MN" sz="1200" b="0" i="0" kern="1200" dirty="0">
                <a:solidFill>
                  <a:schemeClr val="tx1"/>
                </a:solidFill>
                <a:effectLst/>
                <a:latin typeface="+mn-lt"/>
                <a:ea typeface="+mn-ea"/>
                <a:cs typeface="+mn-cs"/>
              </a:rPr>
              <a:t> Өөрчлөлтийн төлөвлөгөө, сургалтын арга зүй, ашиг шимийн тайлан.</a:t>
            </a:r>
          </a:p>
          <a:p>
            <a:r>
              <a:rPr lang="mn-MN" sz="1200" b="1" i="0" kern="1200" dirty="0">
                <a:solidFill>
                  <a:schemeClr val="tx1"/>
                </a:solidFill>
                <a:effectLst/>
                <a:latin typeface="+mn-lt"/>
                <a:ea typeface="+mn-ea"/>
                <a:cs typeface="+mn-cs"/>
              </a:rPr>
              <a:t>Техник:</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Use case </a:t>
            </a:r>
            <a:r>
              <a:rPr lang="mn-MN" sz="1200" b="0" i="0" kern="1200" dirty="0">
                <a:solidFill>
                  <a:schemeClr val="tx1"/>
                </a:solidFill>
                <a:effectLst/>
                <a:latin typeface="+mn-lt"/>
                <a:ea typeface="+mn-ea"/>
                <a:cs typeface="+mn-cs"/>
              </a:rPr>
              <a:t>тайлбар, төлөв шилжилтийн диаграмм (</a:t>
            </a:r>
            <a:r>
              <a:rPr lang="en-US" sz="1200" b="0" i="0" kern="1200" dirty="0">
                <a:solidFill>
                  <a:schemeClr val="tx1"/>
                </a:solidFill>
                <a:effectLst/>
                <a:latin typeface="+mn-lt"/>
                <a:ea typeface="+mn-ea"/>
                <a:cs typeface="+mn-cs"/>
              </a:rPr>
              <a:t>State charts), </a:t>
            </a:r>
            <a:r>
              <a:rPr lang="mn-MN" sz="1200" b="0" i="0" kern="1200" dirty="0">
                <a:solidFill>
                  <a:schemeClr val="tx1"/>
                </a:solidFill>
                <a:effectLst/>
                <a:latin typeface="+mn-lt"/>
                <a:ea typeface="+mn-ea"/>
                <a:cs typeface="+mn-cs"/>
              </a:rPr>
              <a:t>ашиг шимийн төлөвлөлт.</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16</a:t>
            </a:fld>
            <a:endParaRPr lang="en-US"/>
          </a:p>
        </p:txBody>
      </p:sp>
    </p:spTree>
    <p:extLst>
      <p:ext uri="{BB962C8B-B14F-4D97-AF65-F5344CB8AC3E}">
        <p14:creationId xmlns:p14="http://schemas.microsoft.com/office/powerpoint/2010/main" val="958948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Бизнес шинжилгээний процессын загварын хамгийн эхний үе шат болох </a:t>
            </a:r>
            <a:r>
              <a:rPr lang="mn-MN" b="1" dirty="0">
                <a:effectLst/>
              </a:rPr>
              <a:t>Нөхцөл байдлын шинжилгээний (</a:t>
            </a:r>
            <a:r>
              <a:rPr lang="en-US" b="1" dirty="0">
                <a:effectLst/>
              </a:rPr>
              <a:t>Investigate Situation)</a:t>
            </a:r>
            <a:r>
              <a:rPr lang="en-US" dirty="0">
                <a:effectLst/>
              </a:rPr>
              <a:t> </a:t>
            </a:r>
            <a:r>
              <a:rPr lang="mn-MN" dirty="0">
                <a:effectLst/>
              </a:rPr>
              <a:t>өмнө хийгддэг урдчилсан судалгаа нь тухайн салбар, байгууллагын талаар ерөнхий ойлголттой болох, цаашдын гүнзгийрүүлсэн судалгааны "үүдийг нээх" зорилготой байдаг.</a:t>
            </a:r>
          </a:p>
          <a:p>
            <a:r>
              <a:rPr lang="mn-MN" dirty="0">
                <a:effectLst/>
              </a:rPr>
              <a:t>Энэхүү үе шатны урдчилсан судалгааг үр дүнтэй хийхэд дараах эх сурвалжуудыг ашиглахыг зөвлөдөг:</a:t>
            </a:r>
          </a:p>
          <a:p>
            <a:r>
              <a:rPr lang="mn-MN" sz="1200" b="1" i="0" kern="1200" dirty="0">
                <a:solidFill>
                  <a:schemeClr val="tx1"/>
                </a:solidFill>
                <a:effectLst/>
                <a:latin typeface="+mn-lt"/>
                <a:ea typeface="+mn-ea"/>
                <a:cs typeface="+mn-cs"/>
              </a:rPr>
              <a:t>Байгууллагын вэбсайт:</a:t>
            </a:r>
            <a:r>
              <a:rPr lang="mn-MN" sz="1200" b="0" i="0" kern="1200" dirty="0">
                <a:solidFill>
                  <a:schemeClr val="tx1"/>
                </a:solidFill>
                <a:effectLst/>
                <a:latin typeface="+mn-lt"/>
                <a:ea typeface="+mn-ea"/>
                <a:cs typeface="+mn-cs"/>
              </a:rPr>
              <a:t> Байгууллага юу хийдэг, ямар үнэт зүйлтэй, өөрсдийгөө зах зээлд хэрхэн таниулахыг хүсэж байгааг мэдэх хамгийн хурдан арга юм.</a:t>
            </a:r>
          </a:p>
          <a:p>
            <a:r>
              <a:rPr lang="mn-MN" sz="1200" b="1" i="0" kern="1200" dirty="0">
                <a:solidFill>
                  <a:schemeClr val="tx1"/>
                </a:solidFill>
                <a:effectLst/>
                <a:latin typeface="+mn-lt"/>
                <a:ea typeface="+mn-ea"/>
                <a:cs typeface="+mn-cs"/>
              </a:rPr>
              <a:t>Жилийн тайлан:</a:t>
            </a:r>
            <a:r>
              <a:rPr lang="mn-MN" sz="1200" b="0" i="0" kern="1200" dirty="0">
                <a:solidFill>
                  <a:schemeClr val="tx1"/>
                </a:solidFill>
                <a:effectLst/>
                <a:latin typeface="+mn-lt"/>
                <a:ea typeface="+mn-ea"/>
                <a:cs typeface="+mn-cs"/>
              </a:rPr>
              <a:t> Байгууллагын санхүүгийн байдал, ирээдүйн зорилго, тулгарч буй томоохон сорилтуудыг харуулдаг.</a:t>
            </a:r>
          </a:p>
          <a:p>
            <a:r>
              <a:rPr lang="mn-MN" sz="1200" b="1" i="0" kern="1200" dirty="0">
                <a:solidFill>
                  <a:schemeClr val="tx1"/>
                </a:solidFill>
                <a:effectLst/>
                <a:latin typeface="+mn-lt"/>
                <a:ea typeface="+mn-ea"/>
                <a:cs typeface="+mn-cs"/>
              </a:rPr>
              <a:t>Процессын зааварчилгаа, баримт бичиг:</a:t>
            </a:r>
            <a:r>
              <a:rPr lang="mn-MN" sz="1200" b="0" i="0" kern="1200" dirty="0">
                <a:solidFill>
                  <a:schemeClr val="tx1"/>
                </a:solidFill>
                <a:effectLst/>
                <a:latin typeface="+mn-lt"/>
                <a:ea typeface="+mn-ea"/>
                <a:cs typeface="+mn-cs"/>
              </a:rPr>
              <a:t> Одоогийн системүүд болон үйл ажиллагааны процессууд хэрхэн явагдах "ёстой"-г (</a:t>
            </a:r>
            <a:r>
              <a:rPr lang="en-US" sz="1200" b="0" i="0" kern="1200" dirty="0">
                <a:solidFill>
                  <a:schemeClr val="tx1"/>
                </a:solidFill>
                <a:effectLst/>
                <a:latin typeface="+mn-lt"/>
                <a:ea typeface="+mn-ea"/>
                <a:cs typeface="+mn-cs"/>
              </a:rPr>
              <a:t>intended as-is) </a:t>
            </a:r>
            <a:r>
              <a:rPr lang="mn-MN" sz="1200" b="0" i="0" kern="1200" dirty="0">
                <a:solidFill>
                  <a:schemeClr val="tx1"/>
                </a:solidFill>
                <a:effectLst/>
                <a:latin typeface="+mn-lt"/>
                <a:ea typeface="+mn-ea"/>
                <a:cs typeface="+mn-cs"/>
              </a:rPr>
              <a:t>ойлгоход тусална. Гэхдээ эдгээр нь бодит байдал дээр хуучирсан байх магадлалтайг анхаарах хэрэгтэй.</a:t>
            </a:r>
          </a:p>
          <a:p>
            <a:r>
              <a:rPr lang="mn-MN" sz="1200" b="1" i="0" kern="1200" dirty="0">
                <a:solidFill>
                  <a:schemeClr val="tx1"/>
                </a:solidFill>
                <a:effectLst/>
                <a:latin typeface="+mn-lt"/>
                <a:ea typeface="+mn-ea"/>
                <a:cs typeface="+mn-cs"/>
              </a:rPr>
              <a:t>Байгууллагын бүтэц (</a:t>
            </a:r>
            <a:r>
              <a:rPr lang="en-US" sz="1200" b="1" i="0" kern="1200" dirty="0">
                <a:solidFill>
                  <a:schemeClr val="tx1"/>
                </a:solidFill>
                <a:effectLst/>
                <a:latin typeface="+mn-lt"/>
                <a:ea typeface="+mn-ea"/>
                <a:cs typeface="+mn-cs"/>
              </a:rPr>
              <a:t>Organization Chart):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Удирдлагын шатлал, хариуцлагын хуваарилалт болон байгууллагын соёлын талаарх мэдээллийг өгнө</a:t>
            </a:r>
          </a:p>
          <a:p>
            <a:r>
              <a:rPr lang="mn-MN" dirty="0">
                <a:effectLst/>
              </a:rPr>
              <a:t>Урдчилсан судалгаа хийхдээ контекстийг зөв тодорхойлохын тулд дараах стратегийн техникүүдийг ашигладаг:</a:t>
            </a:r>
          </a:p>
          <a:p>
            <a:r>
              <a:rPr lang="en-US" sz="1200" b="1" i="0" kern="1200" dirty="0">
                <a:solidFill>
                  <a:schemeClr val="tx1"/>
                </a:solidFill>
                <a:effectLst/>
                <a:latin typeface="+mn-lt"/>
                <a:ea typeface="+mn-ea"/>
                <a:cs typeface="+mn-cs"/>
              </a:rPr>
              <a:t>OSCAR:</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Төслийн зорилго (</a:t>
            </a:r>
            <a:r>
              <a:rPr lang="en-US" sz="1200" b="0" i="0" kern="1200" dirty="0">
                <a:solidFill>
                  <a:schemeClr val="tx1"/>
                </a:solidFill>
                <a:effectLst/>
                <a:latin typeface="+mn-lt"/>
                <a:ea typeface="+mn-ea"/>
                <a:cs typeface="+mn-cs"/>
              </a:rPr>
              <a:t>Objectives), </a:t>
            </a:r>
            <a:r>
              <a:rPr lang="mn-MN" sz="1200" b="0" i="0" kern="1200" dirty="0">
                <a:solidFill>
                  <a:schemeClr val="tx1"/>
                </a:solidFill>
                <a:effectLst/>
                <a:latin typeface="+mn-lt"/>
                <a:ea typeface="+mn-ea"/>
                <a:cs typeface="+mn-cs"/>
              </a:rPr>
              <a:t>хамрах хүрээ (</a:t>
            </a:r>
            <a:r>
              <a:rPr lang="en-US" sz="1200" b="0" i="0" kern="1200" dirty="0">
                <a:solidFill>
                  <a:schemeClr val="tx1"/>
                </a:solidFill>
                <a:effectLst/>
                <a:latin typeface="+mn-lt"/>
                <a:ea typeface="+mn-ea"/>
                <a:cs typeface="+mn-cs"/>
              </a:rPr>
              <a:t>Scope), </a:t>
            </a:r>
            <a:r>
              <a:rPr lang="mn-MN" sz="1200" b="0" i="0" kern="1200" dirty="0">
                <a:solidFill>
                  <a:schemeClr val="tx1"/>
                </a:solidFill>
                <a:effectLst/>
                <a:latin typeface="+mn-lt"/>
                <a:ea typeface="+mn-ea"/>
                <a:cs typeface="+mn-cs"/>
              </a:rPr>
              <a:t>хязгаарлалт (</a:t>
            </a:r>
            <a:r>
              <a:rPr lang="en-US" sz="1200" b="0" i="0" kern="1200" dirty="0">
                <a:solidFill>
                  <a:schemeClr val="tx1"/>
                </a:solidFill>
                <a:effectLst/>
                <a:latin typeface="+mn-lt"/>
                <a:ea typeface="+mn-ea"/>
                <a:cs typeface="+mn-cs"/>
              </a:rPr>
              <a:t>Constraints), </a:t>
            </a:r>
            <a:r>
              <a:rPr lang="mn-MN" sz="1200" b="0" i="0" kern="1200" dirty="0">
                <a:solidFill>
                  <a:schemeClr val="tx1"/>
                </a:solidFill>
                <a:effectLst/>
                <a:latin typeface="+mn-lt"/>
                <a:ea typeface="+mn-ea"/>
                <a:cs typeface="+mn-cs"/>
              </a:rPr>
              <a:t>эрх мэдэл (</a:t>
            </a:r>
            <a:r>
              <a:rPr lang="en-US" sz="1200" b="0" i="0" kern="1200" dirty="0">
                <a:solidFill>
                  <a:schemeClr val="tx1"/>
                </a:solidFill>
                <a:effectLst/>
                <a:latin typeface="+mn-lt"/>
                <a:ea typeface="+mn-ea"/>
                <a:cs typeface="+mn-cs"/>
              </a:rPr>
              <a:t>Authority), </a:t>
            </a:r>
            <a:r>
              <a:rPr lang="mn-MN" sz="1200" b="0" i="0" kern="1200" dirty="0">
                <a:solidFill>
                  <a:schemeClr val="tx1"/>
                </a:solidFill>
                <a:effectLst/>
                <a:latin typeface="+mn-lt"/>
                <a:ea typeface="+mn-ea"/>
                <a:cs typeface="+mn-cs"/>
              </a:rPr>
              <a:t>нөөцийг (</a:t>
            </a:r>
            <a:r>
              <a:rPr lang="en-US" sz="1200" b="0" i="0" kern="1200" dirty="0">
                <a:solidFill>
                  <a:schemeClr val="tx1"/>
                </a:solidFill>
                <a:effectLst/>
                <a:latin typeface="+mn-lt"/>
                <a:ea typeface="+mn-ea"/>
                <a:cs typeface="+mn-cs"/>
              </a:rPr>
              <a:t>Resources) </a:t>
            </a:r>
            <a:r>
              <a:rPr lang="mn-MN" sz="1200" b="0" i="0" kern="1200" dirty="0">
                <a:solidFill>
                  <a:schemeClr val="tx1"/>
                </a:solidFill>
                <a:effectLst/>
                <a:latin typeface="+mn-lt"/>
                <a:ea typeface="+mn-ea"/>
                <a:cs typeface="+mn-cs"/>
              </a:rPr>
              <a:t>тодорхойлж, ажлын даалгаврыг (</a:t>
            </a:r>
            <a:r>
              <a:rPr lang="en-US" sz="1200" b="0" i="0" kern="1200" dirty="0">
                <a:solidFill>
                  <a:schemeClr val="tx1"/>
                </a:solidFill>
                <a:effectLst/>
                <a:latin typeface="+mn-lt"/>
                <a:ea typeface="+mn-ea"/>
                <a:cs typeface="+mn-cs"/>
              </a:rPr>
              <a:t>Terms of Reference) </a:t>
            </a:r>
            <a:r>
              <a:rPr lang="mn-MN" sz="1200" b="0" i="0" kern="1200" dirty="0">
                <a:solidFill>
                  <a:schemeClr val="tx1"/>
                </a:solidFill>
                <a:effectLst/>
                <a:latin typeface="+mn-lt"/>
                <a:ea typeface="+mn-ea"/>
                <a:cs typeface="+mn-cs"/>
              </a:rPr>
              <a:t>тодорхой болгоно.</a:t>
            </a:r>
          </a:p>
          <a:p>
            <a:r>
              <a:rPr lang="en-US" sz="1200" b="1" i="0" kern="1200" dirty="0">
                <a:solidFill>
                  <a:schemeClr val="tx1"/>
                </a:solidFill>
                <a:effectLst/>
                <a:latin typeface="+mn-lt"/>
                <a:ea typeface="+mn-ea"/>
                <a:cs typeface="+mn-cs"/>
              </a:rPr>
              <a:t>MOST: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эрхэм зорилго (</a:t>
            </a:r>
            <a:r>
              <a:rPr lang="en-US" sz="1200" b="0" i="0" kern="1200" dirty="0">
                <a:solidFill>
                  <a:schemeClr val="tx1"/>
                </a:solidFill>
                <a:effectLst/>
                <a:latin typeface="+mn-lt"/>
                <a:ea typeface="+mn-ea"/>
                <a:cs typeface="+mn-cs"/>
              </a:rPr>
              <a:t>Mission), </a:t>
            </a:r>
            <a:r>
              <a:rPr lang="mn-MN" sz="1200" b="0" i="0" kern="1200" dirty="0">
                <a:solidFill>
                  <a:schemeClr val="tx1"/>
                </a:solidFill>
                <a:effectLst/>
                <a:latin typeface="+mn-lt"/>
                <a:ea typeface="+mn-ea"/>
                <a:cs typeface="+mn-cs"/>
              </a:rPr>
              <a:t>зорилтууд (</a:t>
            </a:r>
            <a:r>
              <a:rPr lang="en-US" sz="1200" b="0" i="0" kern="1200" dirty="0">
                <a:solidFill>
                  <a:schemeClr val="tx1"/>
                </a:solidFill>
                <a:effectLst/>
                <a:latin typeface="+mn-lt"/>
                <a:ea typeface="+mn-ea"/>
                <a:cs typeface="+mn-cs"/>
              </a:rPr>
              <a:t>Objectives), </a:t>
            </a:r>
            <a:r>
              <a:rPr lang="mn-MN" sz="1200" b="0" i="0" kern="1200" dirty="0">
                <a:solidFill>
                  <a:schemeClr val="tx1"/>
                </a:solidFill>
                <a:effectLst/>
                <a:latin typeface="+mn-lt"/>
                <a:ea typeface="+mn-ea"/>
                <a:cs typeface="+mn-cs"/>
              </a:rPr>
              <a:t>стратеги (</a:t>
            </a:r>
            <a:r>
              <a:rPr lang="en-US" sz="1200" b="0" i="0" kern="1200" dirty="0">
                <a:solidFill>
                  <a:schemeClr val="tx1"/>
                </a:solidFill>
                <a:effectLst/>
                <a:latin typeface="+mn-lt"/>
                <a:ea typeface="+mn-ea"/>
                <a:cs typeface="+mn-cs"/>
              </a:rPr>
              <a:t>Strategy) </a:t>
            </a:r>
            <a:r>
              <a:rPr lang="mn-MN" sz="1200" b="0" i="0" kern="1200" dirty="0">
                <a:solidFill>
                  <a:schemeClr val="tx1"/>
                </a:solidFill>
                <a:effectLst/>
                <a:latin typeface="+mn-lt"/>
                <a:ea typeface="+mn-ea"/>
                <a:cs typeface="+mn-cs"/>
              </a:rPr>
              <a:t>болон тактикийг (</a:t>
            </a:r>
            <a:r>
              <a:rPr lang="en-US" sz="1200" b="0" i="0" kern="1200" dirty="0">
                <a:solidFill>
                  <a:schemeClr val="tx1"/>
                </a:solidFill>
                <a:effectLst/>
                <a:latin typeface="+mn-lt"/>
                <a:ea typeface="+mn-ea"/>
                <a:cs typeface="+mn-cs"/>
              </a:rPr>
              <a:t>Tactics) </a:t>
            </a:r>
            <a:r>
              <a:rPr lang="mn-MN" sz="1200" b="0" i="0" kern="1200" dirty="0">
                <a:solidFill>
                  <a:schemeClr val="tx1"/>
                </a:solidFill>
                <a:effectLst/>
                <a:latin typeface="+mn-lt"/>
                <a:ea typeface="+mn-ea"/>
                <a:cs typeface="+mn-cs"/>
              </a:rPr>
              <a:t>шинжилж, дотоод орчны чиг хандлагыг ойлгоно.</a:t>
            </a:r>
          </a:p>
          <a:p>
            <a:r>
              <a:rPr lang="en-US" sz="1200" b="1" i="0" kern="1200" dirty="0">
                <a:solidFill>
                  <a:schemeClr val="tx1"/>
                </a:solidFill>
                <a:effectLst/>
                <a:latin typeface="+mn-lt"/>
                <a:ea typeface="+mn-ea"/>
                <a:cs typeface="+mn-cs"/>
              </a:rPr>
              <a:t>PESTLE: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Гадаад орчны нөлөөлөл буюу улс төр, эдийн засаг, нийгэм, технологи, хууль эрх зүй, байгаль орчны хүчин зүйлсийг үнэлнэ</a:t>
            </a: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18</a:t>
            </a:fld>
            <a:endParaRPr lang="en-US"/>
          </a:p>
        </p:txBody>
      </p:sp>
    </p:spTree>
    <p:extLst>
      <p:ext uri="{BB962C8B-B14F-4D97-AF65-F5344CB8AC3E}">
        <p14:creationId xmlns:p14="http://schemas.microsoft.com/office/powerpoint/2010/main" val="478435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kern="1200" dirty="0">
                <a:solidFill>
                  <a:schemeClr val="tx1"/>
                </a:solidFill>
                <a:effectLst/>
                <a:latin typeface="+mn-lt"/>
                <a:ea typeface="+mn-ea"/>
                <a:cs typeface="+mn-cs"/>
              </a:rPr>
              <a:t>Бизнесийн шинжилгээний хамгийн түлхүүр аргачлал бөгөөд сайн зохион байгуулсан ярилцлага бизнесийн шинжилгээний хамгийн чухал мэдээллүүдийг олж авах боломжийг олгодог. </a:t>
            </a:r>
          </a:p>
          <a:p>
            <a:r>
              <a:rPr lang="mn-MN" sz="1200" kern="1200" dirty="0">
                <a:solidFill>
                  <a:schemeClr val="tx1"/>
                </a:solidFill>
                <a:effectLst/>
                <a:latin typeface="+mn-lt"/>
                <a:ea typeface="+mn-ea"/>
                <a:cs typeface="+mn-cs"/>
              </a:rPr>
              <a:t>Ярилцлага нь дараах зорилгыг агуулж байдаг. Үүнд:</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mn-MN" sz="1200" kern="1200" dirty="0">
                <a:solidFill>
                  <a:schemeClr val="tx1"/>
                </a:solidFill>
                <a:effectLst/>
                <a:latin typeface="+mn-lt"/>
                <a:ea typeface="+mn-ea"/>
                <a:cs typeface="+mn-cs"/>
              </a:rPr>
              <a:t>Түлхүүр оролцогч талуудтай холбоо тогтоож бизнесийн шинжилгээ хийхэд хамтран ажиллах үндсийг тавих</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mn-MN" sz="1200" kern="1200" dirty="0">
                <a:solidFill>
                  <a:schemeClr val="tx1"/>
                </a:solidFill>
                <a:effectLst/>
                <a:latin typeface="+mn-lt"/>
                <a:ea typeface="+mn-ea"/>
                <a:cs typeface="+mn-cs"/>
              </a:rPr>
              <a:t>Бизнесийн хэрэглэгчид болон менежрүүдтэй харилцаа холбоо байгуулж хөгжүүлэх</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mn-MN" sz="1200" kern="1200" dirty="0">
                <a:solidFill>
                  <a:schemeClr val="tx1"/>
                </a:solidFill>
                <a:effectLst/>
                <a:latin typeface="+mn-lt"/>
                <a:ea typeface="+mn-ea"/>
                <a:cs typeface="+mn-cs"/>
              </a:rPr>
              <a:t>Хувийн асуудал бэрхшээлүүдээс авахуулаад бизнесийн нөхцөл байдлыг тодорхойлох чухал мэдэллийг авах</a:t>
            </a:r>
            <a:endParaRPr lang="en-US" sz="1200" kern="1200" dirty="0">
              <a:solidFill>
                <a:schemeClr val="tx1"/>
              </a:solidFill>
              <a:effectLst/>
              <a:latin typeface="+mn-lt"/>
              <a:ea typeface="+mn-ea"/>
              <a:cs typeface="+mn-cs"/>
            </a:endParaRPr>
          </a:p>
          <a:p>
            <a:r>
              <a:rPr lang="mn-MN" sz="1200" kern="1200" dirty="0">
                <a:solidFill>
                  <a:schemeClr val="tx1"/>
                </a:solidFill>
                <a:effectLst/>
                <a:latin typeface="+mn-lt"/>
                <a:ea typeface="+mn-ea"/>
                <a:cs typeface="+mn-cs"/>
              </a:rPr>
              <a:t>Нэгээс нэгрүү чиглэсэн ярилцлага нь хувь хүний хандлага болон хэн нэгнээс хараат бусаар асуудлуудыг дэвшүүлэх тухайн орчин нөхцөлийг бодитоор тодорхойлох боломжтой. Нөгөө талаас ярилцлагыг аль ч талынхаа цаг хугацааг үрэхгүй үр өгөөжтэй байх талаас бодолцож бэлдэх шаардлагатай. </a:t>
            </a:r>
          </a:p>
          <a:p>
            <a:r>
              <a:rPr lang="mn-MN" sz="1200" kern="1200" dirty="0">
                <a:solidFill>
                  <a:schemeClr val="tx1"/>
                </a:solidFill>
                <a:effectLst/>
                <a:latin typeface="+mn-lt"/>
                <a:ea typeface="+mn-ea"/>
                <a:cs typeface="+mn-cs"/>
              </a:rPr>
              <a:t>Мэдээлэл цуглуулах, шаардлага тодорхойлоход чиглэсэн ярилцлага нь дараах цар хүрээг хамрана. Үүнд:</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mn-MN" sz="1200" kern="1200" dirty="0">
                <a:solidFill>
                  <a:schemeClr val="tx1"/>
                </a:solidFill>
                <a:effectLst/>
                <a:latin typeface="+mn-lt"/>
                <a:ea typeface="+mn-ea"/>
                <a:cs typeface="+mn-cs"/>
              </a:rPr>
              <a:t>Шинэ бизнесийн системийг нэвтрүүлэхийн тулд одоогийн чиг үүрэгийг тодорхойлох</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mn-MN" sz="1200" kern="1200" dirty="0">
                <a:solidFill>
                  <a:schemeClr val="tx1"/>
                </a:solidFill>
                <a:effectLst/>
                <a:latin typeface="+mn-lt"/>
                <a:ea typeface="+mn-ea"/>
                <a:cs typeface="+mn-cs"/>
              </a:rPr>
              <a:t>Одоогийн үйл ажиллагаанд шийдвэрлэх шаардлагатай байгаа асуудал, бэрхшээлийг олж илрүүлэх</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mn-MN" sz="1200" kern="1200" dirty="0">
                <a:solidFill>
                  <a:schemeClr val="tx1"/>
                </a:solidFill>
                <a:effectLst/>
                <a:latin typeface="+mn-lt"/>
                <a:ea typeface="+mn-ea"/>
                <a:cs typeface="+mn-cs"/>
              </a:rPr>
              <a:t>Шинэ бизнесийн системд байх хэрэгтэй боломжуудыг тодорхойлох</a:t>
            </a:r>
          </a:p>
          <a:p>
            <a:pPr lvl="0"/>
            <a:r>
              <a:rPr lang="mn-MN" sz="1200" kern="1200" dirty="0">
                <a:solidFill>
                  <a:schemeClr val="tx1"/>
                </a:solidFill>
                <a:effectLst/>
                <a:latin typeface="+mn-lt"/>
                <a:ea typeface="+mn-ea"/>
                <a:cs typeface="+mn-cs"/>
              </a:rPr>
              <a:t>Ярилцлагад бэлдэх хамгийн сонгодог арга бол Хэн? Яагаад? Юуг? Хэзээ? Хаана?  Бүтцээр асуултаа бэлдэх</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20</a:t>
            </a:fld>
            <a:endParaRPr lang="en-US"/>
          </a:p>
        </p:txBody>
      </p:sp>
    </p:spTree>
    <p:extLst>
      <p:ext uri="{BB962C8B-B14F-4D97-AF65-F5344CB8AC3E}">
        <p14:creationId xmlns:p14="http://schemas.microsoft.com/office/powerpoint/2010/main" val="3828299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Ажиглалтын эдгээр аргууд нь бизнесийн процессыг бодитоор ойлгоход өөр өөрийн гэсэн давуу талтай байдаг. Эх сурвалжуудад үндэслэн тэдгээрийг дэлгэрүүлбэл:</a:t>
            </a:r>
          </a:p>
          <a:p>
            <a:r>
              <a:rPr lang="mn-MN" sz="1200" b="1" i="0" kern="1200" dirty="0">
                <a:solidFill>
                  <a:schemeClr val="tx1"/>
                </a:solidFill>
                <a:effectLst/>
                <a:latin typeface="+mn-lt"/>
                <a:ea typeface="+mn-ea"/>
                <a:cs typeface="+mn-cs"/>
              </a:rPr>
              <a:t>Идэвхгүй ажиглалт (</a:t>
            </a:r>
            <a:r>
              <a:rPr lang="en-US" sz="1200" b="1" i="0" kern="1200" dirty="0">
                <a:solidFill>
                  <a:schemeClr val="tx1"/>
                </a:solidFill>
                <a:effectLst/>
                <a:latin typeface="+mn-lt"/>
                <a:ea typeface="+mn-ea"/>
                <a:cs typeface="+mn-cs"/>
              </a:rPr>
              <a:t>Passive Observation):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Шинжээч ажлын явцад саад болохгүйгээр, "үл үзэгдэгч" мэт хөндлөнгөөс харж тэмдэглэл хөтөлнө. Энэ нь ажил ямар нэгэн тасалдалгүйгээр, ердийн горимоороо хэрхэн явагддагийг харах, ажлын цаг зарцуулалт болон чанарыг хэмжихэд тусалдаг. Гэвч ажиглагдаж буй хүн хянуулж байгаагаа мэдээд ажлаа ердийнхөөсөө илүү нямбай эсвэл хурдан хийх (</a:t>
            </a:r>
            <a:r>
              <a:rPr lang="en-US" sz="1200" b="0" i="0" kern="1200" dirty="0">
                <a:solidFill>
                  <a:schemeClr val="tx1"/>
                </a:solidFill>
                <a:effectLst/>
                <a:latin typeface="+mn-lt"/>
                <a:ea typeface="+mn-ea"/>
                <a:cs typeface="+mn-cs"/>
              </a:rPr>
              <a:t>Heisenberg principle) </a:t>
            </a:r>
            <a:r>
              <a:rPr lang="mn-MN" sz="1200" b="0" i="0" kern="1200" dirty="0">
                <a:solidFill>
                  <a:schemeClr val="tx1"/>
                </a:solidFill>
                <a:effectLst/>
                <a:latin typeface="+mn-lt"/>
                <a:ea typeface="+mn-ea"/>
                <a:cs typeface="+mn-cs"/>
              </a:rPr>
              <a:t>эрсдэлтэй байдаг.</a:t>
            </a:r>
          </a:p>
          <a:p>
            <a:r>
              <a:rPr lang="mn-MN" sz="1200" b="1" i="0" kern="1200" dirty="0">
                <a:solidFill>
                  <a:schemeClr val="tx1"/>
                </a:solidFill>
                <a:effectLst/>
                <a:latin typeface="+mn-lt"/>
                <a:ea typeface="+mn-ea"/>
                <a:cs typeface="+mn-cs"/>
              </a:rPr>
              <a:t>Идэвхтэй ажиглалт (</a:t>
            </a:r>
            <a:r>
              <a:rPr lang="en-US" sz="1200" b="1" i="0" kern="1200" dirty="0">
                <a:solidFill>
                  <a:schemeClr val="tx1"/>
                </a:solidFill>
                <a:effectLst/>
                <a:latin typeface="+mn-lt"/>
                <a:ea typeface="+mn-ea"/>
                <a:cs typeface="+mn-cs"/>
              </a:rPr>
              <a:t>Active Observation):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Ажиглалтын явцад тухайн үйлдлийг яагаад ингэж хийж байгаа талаар ажилчнаас асуулт асууж, харилцан ярилцана. Энэ арга нь шийдвэр гаргах логик болон далд байгаа дүрэм журмуудыг маш хурдан хугацаанд ойлгох боломжийг шинжээчид олгодог.</a:t>
            </a:r>
          </a:p>
          <a:p>
            <a:r>
              <a:rPr lang="mn-MN" sz="1200" b="1" i="0" kern="1200" dirty="0">
                <a:solidFill>
                  <a:schemeClr val="tx1"/>
                </a:solidFill>
                <a:effectLst/>
                <a:latin typeface="+mn-lt"/>
                <a:ea typeface="+mn-ea"/>
                <a:cs typeface="+mn-cs"/>
              </a:rPr>
              <a:t>Дагалдан суралцах (</a:t>
            </a:r>
            <a:r>
              <a:rPr lang="en-US" sz="1200" b="1" i="0" kern="1200" dirty="0">
                <a:solidFill>
                  <a:schemeClr val="tx1"/>
                </a:solidFill>
                <a:effectLst/>
                <a:latin typeface="+mn-lt"/>
                <a:ea typeface="+mn-ea"/>
                <a:cs typeface="+mn-cs"/>
              </a:rPr>
              <a:t>Apprentice):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Шинжээч тухайн ажлыг бодитоор хамт хийж үзэх эсвэл дагалдан хийх замаар "гардан" суралцдаг. Энэ нь үгээр тайлбарлахад маш хэцүү, хүн өөрөө ч мэдэлгүй дадсан нарийн ур чадвар болон далд мэдлэгийг (</a:t>
            </a:r>
            <a:r>
              <a:rPr lang="en-US" sz="1200" b="0" i="0" kern="1200" dirty="0">
                <a:solidFill>
                  <a:schemeClr val="tx1"/>
                </a:solidFill>
                <a:effectLst/>
                <a:latin typeface="+mn-lt"/>
                <a:ea typeface="+mn-ea"/>
                <a:cs typeface="+mn-cs"/>
              </a:rPr>
              <a:t>tacit knowledge) </a:t>
            </a:r>
            <a:r>
              <a:rPr lang="mn-MN" sz="1200" b="0" i="0" kern="1200" dirty="0">
                <a:solidFill>
                  <a:schemeClr val="tx1"/>
                </a:solidFill>
                <a:effectLst/>
                <a:latin typeface="+mn-lt"/>
                <a:ea typeface="+mn-ea"/>
                <a:cs typeface="+mn-cs"/>
              </a:rPr>
              <a:t>илрүүлэхэд хамгийн үр дүнтэй арга юм</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21</a:t>
            </a:fld>
            <a:endParaRPr lang="en-US"/>
          </a:p>
        </p:txBody>
      </p:sp>
    </p:spTree>
    <p:extLst>
      <p:ext uri="{BB962C8B-B14F-4D97-AF65-F5344CB8AC3E}">
        <p14:creationId xmlns:p14="http://schemas.microsoft.com/office/powerpoint/2010/main" val="27334324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dirty="0">
                <a:latin typeface="+mn-lt"/>
              </a:rPr>
              <a:t>Ажиглалтын үеийн **Гейзенбергийн зарчим** гэдэг нь ажиглагч хажууд байгаа нь ажиглагдаж буй хүмүүсийн зан төлөвт нөлөөлж, судалгааны үр дүнг өөрчлөхийг хэлдэг. Гол онцлогууд нь:</a:t>
            </a:r>
          </a:p>
          <a:p>
            <a:r>
              <a:rPr lang="mn-MN" sz="1200" dirty="0">
                <a:latin typeface="+mn-lt"/>
              </a:rPr>
              <a:t>**Зан төлөв өөрчлөгдөх:** Хүмүүс хянуулж байгаагаа мэдвэл ердийн үеийнхээсээ илүү хурдан эсвэл илүү нямбай ажиллах хандлагатай байдаг,.</a:t>
            </a:r>
          </a:p>
          <a:p>
            <a:r>
              <a:rPr lang="mn-MN" sz="1200" dirty="0">
                <a:latin typeface="+mn-lt"/>
              </a:rPr>
              <a:t>**Хэвийн бус үйлдэл:** Ажиглалтын явцад хүмүүс "ном журмынх" нь дагуу ажиллах гэж хичээх эсвэл ашигладаг богино аргуудаа (</a:t>
            </a:r>
            <a:r>
              <a:rPr lang="en-US" sz="1200" dirty="0">
                <a:latin typeface="+mn-lt"/>
              </a:rPr>
              <a:t>workarounds) </a:t>
            </a:r>
            <a:r>
              <a:rPr lang="mn-MN" sz="1200" dirty="0">
                <a:latin typeface="+mn-lt"/>
              </a:rPr>
              <a:t>нуух зэрэг хэвийн бус үйлдлүүд гаргаж болно,.</a:t>
            </a:r>
          </a:p>
          <a:p>
            <a:pPr marL="114300" indent="0">
              <a:buNone/>
            </a:pPr>
            <a:r>
              <a:rPr lang="mn-MN" sz="1200" dirty="0">
                <a:latin typeface="+mn-lt"/>
              </a:rPr>
              <a:t> **Шийдэл:** Энэ нөлөөг багасгахын тулд ажиглалтыг урт хугацаагаар хийх хэрэгтэй. Ингэснээр хүмүүс ажиглагчид дасаж, тодорхой хугацааны дараа эргээд ердийн ажлын хэмнэлдээ ордог,.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22</a:t>
            </a:fld>
            <a:endParaRPr lang="en-US"/>
          </a:p>
        </p:txBody>
      </p:sp>
    </p:spTree>
    <p:extLst>
      <p:ext uri="{BB962C8B-B14F-4D97-AF65-F5344CB8AC3E}">
        <p14:creationId xmlns:p14="http://schemas.microsoft.com/office/powerpoint/2010/main" val="1698480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sz="1200" dirty="0">
                <a:latin typeface="+mn-lt"/>
              </a:rPr>
              <a:t>Олон хүнээс хязгаарлагдмал мэдээллийг богино хугацаанд, зардал багатай цуглуулахад ашиглана. Ялангуяа оролцогч талууд газар зүйн хувьд тархсан үед хамгийн тохиромжтой байдаг.</a:t>
            </a:r>
          </a:p>
          <a:p>
            <a:endParaRPr lang="mn-MN" b="1" dirty="0">
              <a:effectLst/>
            </a:endParaRPr>
          </a:p>
          <a:p>
            <a:r>
              <a:rPr lang="mn-MN" b="1" dirty="0">
                <a:effectLst/>
              </a:rPr>
              <a:t>Асуулгын бүтэц</a:t>
            </a:r>
            <a:endParaRPr lang="mn-MN" dirty="0">
              <a:effectLst/>
            </a:endParaRPr>
          </a:p>
          <a:p>
            <a:r>
              <a:rPr lang="mn-MN" dirty="0">
                <a:effectLst/>
              </a:rPr>
              <a:t>Сайн боловсруулсан асуулга нь дараах дөрвөн хэсгээс бүрддэг:</a:t>
            </a:r>
          </a:p>
          <a:p>
            <a:r>
              <a:rPr lang="mn-MN" sz="1200" b="1" i="0" kern="1200" dirty="0">
                <a:solidFill>
                  <a:schemeClr val="tx1"/>
                </a:solidFill>
                <a:effectLst/>
                <a:latin typeface="+mn-lt"/>
                <a:ea typeface="+mn-ea"/>
                <a:cs typeface="+mn-cs"/>
              </a:rPr>
              <a:t>Гарчиг ба удиртгал (</a:t>
            </a:r>
            <a:r>
              <a:rPr lang="en-US" sz="1200" b="1" i="0" kern="1200" dirty="0">
                <a:solidFill>
                  <a:schemeClr val="tx1"/>
                </a:solidFill>
                <a:effectLst/>
                <a:latin typeface="+mn-lt"/>
                <a:ea typeface="+mn-ea"/>
                <a:cs typeface="+mn-cs"/>
              </a:rPr>
              <a:t>Heading):</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Судалгааны зорилго, ач холбогдлыг тайлбарлаж, бөглөх заавар болон буцааж илгээх хугацааг зааж өгнө. Шаардлагатай бол оролцогчдыг идэвхжүүлэх урамшууллыг энд дурддаг.</a:t>
            </a:r>
          </a:p>
          <a:p>
            <a:r>
              <a:rPr lang="mn-MN" sz="1200" b="1" i="0" kern="1200" dirty="0">
                <a:solidFill>
                  <a:schemeClr val="tx1"/>
                </a:solidFill>
                <a:effectLst/>
                <a:latin typeface="+mn-lt"/>
                <a:ea typeface="+mn-ea"/>
                <a:cs typeface="+mn-cs"/>
              </a:rPr>
              <a:t>Ангиллын хэсэг (</a:t>
            </a:r>
            <a:r>
              <a:rPr lang="en-US" sz="1200" b="1" i="0" kern="1200" dirty="0">
                <a:solidFill>
                  <a:schemeClr val="tx1"/>
                </a:solidFill>
                <a:effectLst/>
                <a:latin typeface="+mn-lt"/>
                <a:ea typeface="+mn-ea"/>
                <a:cs typeface="+mn-cs"/>
              </a:rPr>
              <a:t>Classification):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Оролцогчдыг нас, хүйс, албан тушаал, ажилласан жил зэргээр нь бүлэглэх өгөгдлийг цуглуулна.</a:t>
            </a:r>
          </a:p>
          <a:p>
            <a:r>
              <a:rPr lang="mn-MN" sz="1200" b="1" i="0" kern="1200" dirty="0">
                <a:solidFill>
                  <a:schemeClr val="tx1"/>
                </a:solidFill>
                <a:effectLst/>
                <a:latin typeface="+mn-lt"/>
                <a:ea typeface="+mn-ea"/>
                <a:cs typeface="+mn-cs"/>
              </a:rPr>
              <a:t>Өгөгдлийн хэсэг (</a:t>
            </a:r>
            <a:r>
              <a:rPr lang="en-US" sz="1200" b="1" i="0" kern="1200" dirty="0">
                <a:solidFill>
                  <a:schemeClr val="tx1"/>
                </a:solidFill>
                <a:effectLst/>
                <a:latin typeface="+mn-lt"/>
                <a:ea typeface="+mn-ea"/>
                <a:cs typeface="+mn-cs"/>
              </a:rPr>
              <a:t>Data):</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Судалгааны гол асуултууд байрлах хэсэг.</a:t>
            </a:r>
          </a:p>
          <a:p>
            <a:r>
              <a:rPr lang="mn-MN" sz="1200" b="1" i="0" kern="1200" dirty="0">
                <a:solidFill>
                  <a:schemeClr val="tx1"/>
                </a:solidFill>
                <a:effectLst/>
                <a:latin typeface="+mn-lt"/>
                <a:ea typeface="+mn-ea"/>
                <a:cs typeface="+mn-cs"/>
              </a:rPr>
              <a:t>Төгсгөл:</a:t>
            </a:r>
            <a:r>
              <a:rPr lang="mn-MN" sz="1200" b="0" i="0" kern="1200" dirty="0">
                <a:solidFill>
                  <a:schemeClr val="tx1"/>
                </a:solidFill>
                <a:effectLst/>
                <a:latin typeface="+mn-lt"/>
                <a:ea typeface="+mn-ea"/>
                <a:cs typeface="+mn-cs"/>
              </a:rPr>
              <a:t> Оролцогчдод талархал илэрхийлж, үр дүнг хэрхэн ашиглах талаар дахин сануулдаг.</a:t>
            </a:r>
          </a:p>
          <a:p>
            <a:r>
              <a:rPr lang="mn-MN" b="1" dirty="0">
                <a:effectLst/>
              </a:rPr>
              <a:t>2. Асуултын төрлүүд</a:t>
            </a:r>
            <a:endParaRPr lang="mn-MN" dirty="0">
              <a:effectLst/>
            </a:endParaRPr>
          </a:p>
          <a:p>
            <a:r>
              <a:rPr lang="mn-MN" sz="1200" b="1" i="0" kern="1200" dirty="0">
                <a:solidFill>
                  <a:schemeClr val="tx1"/>
                </a:solidFill>
                <a:effectLst/>
                <a:latin typeface="+mn-lt"/>
                <a:ea typeface="+mn-ea"/>
                <a:cs typeface="+mn-cs"/>
              </a:rPr>
              <a:t>Хаалттай асуулт (</a:t>
            </a:r>
            <a:r>
              <a:rPr lang="en-US" sz="1200" b="1" i="0" kern="1200" dirty="0">
                <a:solidFill>
                  <a:schemeClr val="tx1"/>
                </a:solidFill>
                <a:effectLst/>
                <a:latin typeface="+mn-lt"/>
                <a:ea typeface="+mn-ea"/>
                <a:cs typeface="+mn-cs"/>
              </a:rPr>
              <a:t>Closed-ended):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 бэлэн сонголтуудаас (Тийм/Үгүй, олон сонголттой гэх мэт) сонгоно. Энэ нь тоон шинжилгээ хийж, статистик үр дүн гаргахад хамгийн тохиромжтой.</a:t>
            </a:r>
          </a:p>
          <a:p>
            <a:r>
              <a:rPr lang="mn-MN" sz="1200" b="1" i="0" kern="1200" dirty="0">
                <a:solidFill>
                  <a:schemeClr val="tx1"/>
                </a:solidFill>
                <a:effectLst/>
                <a:latin typeface="+mn-lt"/>
                <a:ea typeface="+mn-ea"/>
                <a:cs typeface="+mn-cs"/>
              </a:rPr>
              <a:t>Нээлттэй асуулт (</a:t>
            </a:r>
            <a:r>
              <a:rPr lang="en-US" sz="1200" b="1" i="0" kern="1200" dirty="0">
                <a:solidFill>
                  <a:schemeClr val="tx1"/>
                </a:solidFill>
                <a:effectLst/>
                <a:latin typeface="+mn-lt"/>
                <a:ea typeface="+mn-ea"/>
                <a:cs typeface="+mn-cs"/>
              </a:rPr>
              <a:t>Open-ended):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 өөрийн бодлыг чөлөөтэй бичнэ. Илүү нарийн мэдээлэл, санал бодлыг илрүүлэх боломжтой ч нэгтгэн дүгнэхэд цаг их зарцуулдаг.</a:t>
            </a:r>
          </a:p>
          <a:p>
            <a:r>
              <a:rPr lang="mn-MN" b="1" dirty="0">
                <a:effectLst/>
              </a:rPr>
              <a:t>3. Хэрэгжүүлэхэд анхаарах зүйлс</a:t>
            </a:r>
            <a:endParaRPr lang="mn-MN" dirty="0">
              <a:effectLst/>
            </a:endParaRPr>
          </a:p>
          <a:p>
            <a:r>
              <a:rPr lang="en-US" sz="1200" b="1" i="0" kern="1200" dirty="0">
                <a:solidFill>
                  <a:schemeClr val="tx1"/>
                </a:solidFill>
                <a:effectLst/>
                <a:latin typeface="+mn-lt"/>
                <a:ea typeface="+mn-ea"/>
                <a:cs typeface="+mn-cs"/>
              </a:rPr>
              <a:t>MECE </a:t>
            </a:r>
            <a:r>
              <a:rPr lang="mn-MN" sz="1200" b="1" i="0" kern="1200" dirty="0">
                <a:solidFill>
                  <a:schemeClr val="tx1"/>
                </a:solidFill>
                <a:effectLst/>
                <a:latin typeface="+mn-lt"/>
                <a:ea typeface="+mn-ea"/>
                <a:cs typeface="+mn-cs"/>
              </a:rPr>
              <a:t>зарчим:</a:t>
            </a:r>
            <a:r>
              <a:rPr lang="mn-MN" sz="1200" b="0" i="0" kern="1200" dirty="0">
                <a:solidFill>
                  <a:schemeClr val="tx1"/>
                </a:solidFill>
                <a:effectLst/>
                <a:latin typeface="+mn-lt"/>
                <a:ea typeface="+mn-ea"/>
                <a:cs typeface="+mn-cs"/>
              </a:rPr>
              <a:t> Хариултын сонголтууд хоорондоо давхардахгүй (</a:t>
            </a:r>
            <a:r>
              <a:rPr lang="en-US" sz="1200" b="0" i="0" kern="1200" dirty="0">
                <a:solidFill>
                  <a:schemeClr val="tx1"/>
                </a:solidFill>
                <a:effectLst/>
                <a:latin typeface="+mn-lt"/>
                <a:ea typeface="+mn-ea"/>
                <a:cs typeface="+mn-cs"/>
              </a:rPr>
              <a:t>mutually exclusive) </a:t>
            </a:r>
            <a:r>
              <a:rPr lang="mn-MN" sz="1200" b="0" i="0" kern="1200" dirty="0">
                <a:solidFill>
                  <a:schemeClr val="tx1"/>
                </a:solidFill>
                <a:effectLst/>
                <a:latin typeface="+mn-lt"/>
                <a:ea typeface="+mn-ea"/>
                <a:cs typeface="+mn-cs"/>
              </a:rPr>
              <a:t>бөгөөд боломжит бүх хувилбарыг хамарсан (</a:t>
            </a:r>
            <a:r>
              <a:rPr lang="en-US" sz="1200" b="0" i="0" kern="1200" dirty="0">
                <a:solidFill>
                  <a:schemeClr val="tx1"/>
                </a:solidFill>
                <a:effectLst/>
                <a:latin typeface="+mn-lt"/>
                <a:ea typeface="+mn-ea"/>
                <a:cs typeface="+mn-cs"/>
              </a:rPr>
              <a:t>completely exhaustive) </a:t>
            </a:r>
            <a:r>
              <a:rPr lang="mn-MN" sz="1200" b="0" i="0" kern="1200" dirty="0">
                <a:solidFill>
                  <a:schemeClr val="tx1"/>
                </a:solidFill>
                <a:effectLst/>
                <a:latin typeface="+mn-lt"/>
                <a:ea typeface="+mn-ea"/>
                <a:cs typeface="+mn-cs"/>
              </a:rPr>
              <a:t>байх ёстой.</a:t>
            </a:r>
          </a:p>
          <a:p>
            <a:r>
              <a:rPr lang="mn-MN" sz="1200" b="1" i="0" kern="1200" dirty="0">
                <a:solidFill>
                  <a:schemeClr val="tx1"/>
                </a:solidFill>
                <a:effectLst/>
                <a:latin typeface="+mn-lt"/>
                <a:ea typeface="+mn-ea"/>
                <a:cs typeface="+mn-cs"/>
              </a:rPr>
              <a:t>Урьдчилсан сорил (</a:t>
            </a:r>
            <a:r>
              <a:rPr lang="en-US" sz="1200" b="1" i="0" kern="1200" dirty="0">
                <a:solidFill>
                  <a:schemeClr val="tx1"/>
                </a:solidFill>
                <a:effectLst/>
                <a:latin typeface="+mn-lt"/>
                <a:ea typeface="+mn-ea"/>
                <a:cs typeface="+mn-cs"/>
              </a:rPr>
              <a:t>Test):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Асуулгыг түгээхээс өмнө цөөн хүн дээр туршиж, асуултын найруулга ойлгомжтой байгаа эсэхийг шалгах хэрэгтэй.</a:t>
            </a:r>
          </a:p>
          <a:p>
            <a:r>
              <a:rPr lang="mn-MN" sz="1200" b="1" i="0" kern="1200" dirty="0">
                <a:solidFill>
                  <a:schemeClr val="tx1"/>
                </a:solidFill>
                <a:effectLst/>
                <a:latin typeface="+mn-lt"/>
                <a:ea typeface="+mn-ea"/>
                <a:cs typeface="+mn-cs"/>
              </a:rPr>
              <a:t>Аноним байдал:</a:t>
            </a:r>
            <a:r>
              <a:rPr lang="mn-MN" sz="1200" b="0" i="0" kern="1200" dirty="0">
                <a:solidFill>
                  <a:schemeClr val="tx1"/>
                </a:solidFill>
                <a:effectLst/>
                <a:latin typeface="+mn-lt"/>
                <a:ea typeface="+mn-ea"/>
                <a:cs typeface="+mn-cs"/>
              </a:rPr>
              <a:t> Оролцогчид нэрээ нууцлах боломжоор хангагдвал илүү үнэн зөв мэдээлэл өгөх хандлагатай байдаг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24</a:t>
            </a:fld>
            <a:endParaRPr lang="en-US"/>
          </a:p>
        </p:txBody>
      </p:sp>
    </p:spTree>
    <p:extLst>
      <p:ext uri="{BB962C8B-B14F-4D97-AF65-F5344CB8AC3E}">
        <p14:creationId xmlns:p14="http://schemas.microsoft.com/office/powerpoint/2010/main" val="4491574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07702-6004-4D7B-BA0A-94CC188CB9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016447-5B2E-5721-7317-7C6006FC99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BD4541-35E2-BD74-E340-7BEA73EDB7F4}"/>
              </a:ext>
            </a:extLst>
          </p:cNvPr>
          <p:cNvSpPr>
            <a:spLocks noGrp="1"/>
          </p:cNvSpPr>
          <p:nvPr>
            <p:ph type="body" idx="1"/>
          </p:nvPr>
        </p:nvSpPr>
        <p:spPr/>
        <p:txBody>
          <a:bodyPr/>
          <a:lstStyle/>
          <a:p>
            <a:r>
              <a:rPr lang="mn-MN" b="1" dirty="0">
                <a:effectLst/>
              </a:rPr>
              <a:t>Асуулгын бүтэц</a:t>
            </a:r>
            <a:endParaRPr lang="mn-MN" dirty="0">
              <a:effectLst/>
            </a:endParaRPr>
          </a:p>
          <a:p>
            <a:r>
              <a:rPr lang="mn-MN" dirty="0">
                <a:effectLst/>
              </a:rPr>
              <a:t>Сайн боловсруулсан асуулга нь дараах дөрвөн хэсгээс бүрддэг:</a:t>
            </a:r>
          </a:p>
          <a:p>
            <a:r>
              <a:rPr lang="mn-MN" sz="1200" b="1" i="0" kern="1200" dirty="0">
                <a:solidFill>
                  <a:schemeClr val="tx1"/>
                </a:solidFill>
                <a:effectLst/>
                <a:latin typeface="+mn-lt"/>
                <a:ea typeface="+mn-ea"/>
                <a:cs typeface="+mn-cs"/>
              </a:rPr>
              <a:t>Гарчиг ба удиртгал (</a:t>
            </a:r>
            <a:r>
              <a:rPr lang="en-US" sz="1200" b="1" i="0" kern="1200" dirty="0">
                <a:solidFill>
                  <a:schemeClr val="tx1"/>
                </a:solidFill>
                <a:effectLst/>
                <a:latin typeface="+mn-lt"/>
                <a:ea typeface="+mn-ea"/>
                <a:cs typeface="+mn-cs"/>
              </a:rPr>
              <a:t>Heading):</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Судалгааны зорилго, ач холбогдлыг тайлбарлаж, бөглөх заавар болон буцааж илгээх хугацааг зааж өгнө. Шаардлагатай бол оролцогчдыг идэвхжүүлэх урамшууллыг энд дурддаг.</a:t>
            </a:r>
          </a:p>
          <a:p>
            <a:r>
              <a:rPr lang="mn-MN" sz="1200" b="1" i="0" kern="1200" dirty="0">
                <a:solidFill>
                  <a:schemeClr val="tx1"/>
                </a:solidFill>
                <a:effectLst/>
                <a:latin typeface="+mn-lt"/>
                <a:ea typeface="+mn-ea"/>
                <a:cs typeface="+mn-cs"/>
              </a:rPr>
              <a:t>Ангиллын хэсэг (</a:t>
            </a:r>
            <a:r>
              <a:rPr lang="en-US" sz="1200" b="1" i="0" kern="1200" dirty="0">
                <a:solidFill>
                  <a:schemeClr val="tx1"/>
                </a:solidFill>
                <a:effectLst/>
                <a:latin typeface="+mn-lt"/>
                <a:ea typeface="+mn-ea"/>
                <a:cs typeface="+mn-cs"/>
              </a:rPr>
              <a:t>Classification):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Оролцогчдыг нас, хүйс, албан тушаал, ажилласан жил зэргээр нь бүлэглэх өгөгдлийг цуглуулна.</a:t>
            </a:r>
          </a:p>
          <a:p>
            <a:r>
              <a:rPr lang="mn-MN" sz="1200" b="1" i="0" kern="1200" dirty="0">
                <a:solidFill>
                  <a:schemeClr val="tx1"/>
                </a:solidFill>
                <a:effectLst/>
                <a:latin typeface="+mn-lt"/>
                <a:ea typeface="+mn-ea"/>
                <a:cs typeface="+mn-cs"/>
              </a:rPr>
              <a:t>Өгөгдлийн хэсэг (</a:t>
            </a:r>
            <a:r>
              <a:rPr lang="en-US" sz="1200" b="1" i="0" kern="1200" dirty="0">
                <a:solidFill>
                  <a:schemeClr val="tx1"/>
                </a:solidFill>
                <a:effectLst/>
                <a:latin typeface="+mn-lt"/>
                <a:ea typeface="+mn-ea"/>
                <a:cs typeface="+mn-cs"/>
              </a:rPr>
              <a:t>Data):</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Судалгааны гол асуултууд байрлах хэсэг.</a:t>
            </a:r>
          </a:p>
          <a:p>
            <a:r>
              <a:rPr lang="mn-MN" sz="1200" b="1" i="0" kern="1200" dirty="0">
                <a:solidFill>
                  <a:schemeClr val="tx1"/>
                </a:solidFill>
                <a:effectLst/>
                <a:latin typeface="+mn-lt"/>
                <a:ea typeface="+mn-ea"/>
                <a:cs typeface="+mn-cs"/>
              </a:rPr>
              <a:t>Төгсгөл:</a:t>
            </a:r>
            <a:r>
              <a:rPr lang="mn-MN" sz="1200" b="0" i="0" kern="1200" dirty="0">
                <a:solidFill>
                  <a:schemeClr val="tx1"/>
                </a:solidFill>
                <a:effectLst/>
                <a:latin typeface="+mn-lt"/>
                <a:ea typeface="+mn-ea"/>
                <a:cs typeface="+mn-cs"/>
              </a:rPr>
              <a:t> Оролцогчдод талархал илэрхийлж, үр дүнг хэрхэн ашиглах талаар дахин сануулдаг.</a:t>
            </a:r>
          </a:p>
          <a:p>
            <a:r>
              <a:rPr lang="mn-MN" b="1" dirty="0">
                <a:effectLst/>
              </a:rPr>
              <a:t>2. Асуултын төрлүүд</a:t>
            </a:r>
            <a:endParaRPr lang="mn-MN" dirty="0">
              <a:effectLst/>
            </a:endParaRPr>
          </a:p>
          <a:p>
            <a:r>
              <a:rPr lang="mn-MN" sz="1200" b="1" i="0" kern="1200" dirty="0">
                <a:solidFill>
                  <a:schemeClr val="tx1"/>
                </a:solidFill>
                <a:effectLst/>
                <a:latin typeface="+mn-lt"/>
                <a:ea typeface="+mn-ea"/>
                <a:cs typeface="+mn-cs"/>
              </a:rPr>
              <a:t>Хаалттай асуулт (</a:t>
            </a:r>
            <a:r>
              <a:rPr lang="en-US" sz="1200" b="1" i="0" kern="1200" dirty="0">
                <a:solidFill>
                  <a:schemeClr val="tx1"/>
                </a:solidFill>
                <a:effectLst/>
                <a:latin typeface="+mn-lt"/>
                <a:ea typeface="+mn-ea"/>
                <a:cs typeface="+mn-cs"/>
              </a:rPr>
              <a:t>Closed-ended):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 бэлэн сонголтуудаас (Тийм/Үгүй, олон сонголттой гэх мэт) сонгоно. Энэ нь тоон шинжилгээ хийж, статистик үр дүн гаргахад хамгийн тохиромжтой.</a:t>
            </a:r>
          </a:p>
          <a:p>
            <a:r>
              <a:rPr lang="mn-MN" sz="1200" b="1" i="0" kern="1200" dirty="0">
                <a:solidFill>
                  <a:schemeClr val="tx1"/>
                </a:solidFill>
                <a:effectLst/>
                <a:latin typeface="+mn-lt"/>
                <a:ea typeface="+mn-ea"/>
                <a:cs typeface="+mn-cs"/>
              </a:rPr>
              <a:t>Нээлттэй асуулт (</a:t>
            </a:r>
            <a:r>
              <a:rPr lang="en-US" sz="1200" b="1" i="0" kern="1200" dirty="0">
                <a:solidFill>
                  <a:schemeClr val="tx1"/>
                </a:solidFill>
                <a:effectLst/>
                <a:latin typeface="+mn-lt"/>
                <a:ea typeface="+mn-ea"/>
                <a:cs typeface="+mn-cs"/>
              </a:rPr>
              <a:t>Open-ended):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 өөрийн бодлыг чөлөөтэй бичнэ. Илүү нарийн мэдээлэл, санал бодлыг илрүүлэх боломжтой ч нэгтгэн дүгнэхэд цаг их зарцуулдаг.</a:t>
            </a:r>
          </a:p>
          <a:p>
            <a:r>
              <a:rPr lang="mn-MN" b="1" dirty="0">
                <a:effectLst/>
              </a:rPr>
              <a:t>3. Хэрэгжүүлэхэд анхаарах зүйлс</a:t>
            </a:r>
            <a:endParaRPr lang="mn-MN" dirty="0">
              <a:effectLst/>
            </a:endParaRPr>
          </a:p>
          <a:p>
            <a:r>
              <a:rPr lang="en-US" sz="1200" b="1" i="0" kern="1200" dirty="0">
                <a:solidFill>
                  <a:schemeClr val="tx1"/>
                </a:solidFill>
                <a:effectLst/>
                <a:latin typeface="+mn-lt"/>
                <a:ea typeface="+mn-ea"/>
                <a:cs typeface="+mn-cs"/>
              </a:rPr>
              <a:t>MECE </a:t>
            </a:r>
            <a:r>
              <a:rPr lang="mn-MN" sz="1200" b="1" i="0" kern="1200" dirty="0">
                <a:solidFill>
                  <a:schemeClr val="tx1"/>
                </a:solidFill>
                <a:effectLst/>
                <a:latin typeface="+mn-lt"/>
                <a:ea typeface="+mn-ea"/>
                <a:cs typeface="+mn-cs"/>
              </a:rPr>
              <a:t>зарчим:</a:t>
            </a:r>
            <a:r>
              <a:rPr lang="mn-MN" sz="1200" b="0" i="0" kern="1200" dirty="0">
                <a:solidFill>
                  <a:schemeClr val="tx1"/>
                </a:solidFill>
                <a:effectLst/>
                <a:latin typeface="+mn-lt"/>
                <a:ea typeface="+mn-ea"/>
                <a:cs typeface="+mn-cs"/>
              </a:rPr>
              <a:t> Хариултын сонголтууд хоорондоо давхардахгүй (</a:t>
            </a:r>
            <a:r>
              <a:rPr lang="en-US" sz="1200" b="0" i="0" kern="1200" dirty="0">
                <a:solidFill>
                  <a:schemeClr val="tx1"/>
                </a:solidFill>
                <a:effectLst/>
                <a:latin typeface="+mn-lt"/>
                <a:ea typeface="+mn-ea"/>
                <a:cs typeface="+mn-cs"/>
              </a:rPr>
              <a:t>mutually exclusive) </a:t>
            </a:r>
            <a:r>
              <a:rPr lang="mn-MN" sz="1200" b="0" i="0" kern="1200" dirty="0">
                <a:solidFill>
                  <a:schemeClr val="tx1"/>
                </a:solidFill>
                <a:effectLst/>
                <a:latin typeface="+mn-lt"/>
                <a:ea typeface="+mn-ea"/>
                <a:cs typeface="+mn-cs"/>
              </a:rPr>
              <a:t>бөгөөд боломжит бүх хувилбарыг хамарсан (</a:t>
            </a:r>
            <a:r>
              <a:rPr lang="en-US" sz="1200" b="0" i="0" kern="1200" dirty="0">
                <a:solidFill>
                  <a:schemeClr val="tx1"/>
                </a:solidFill>
                <a:effectLst/>
                <a:latin typeface="+mn-lt"/>
                <a:ea typeface="+mn-ea"/>
                <a:cs typeface="+mn-cs"/>
              </a:rPr>
              <a:t>completely exhaustive) </a:t>
            </a:r>
            <a:r>
              <a:rPr lang="mn-MN" sz="1200" b="0" i="0" kern="1200" dirty="0">
                <a:solidFill>
                  <a:schemeClr val="tx1"/>
                </a:solidFill>
                <a:effectLst/>
                <a:latin typeface="+mn-lt"/>
                <a:ea typeface="+mn-ea"/>
                <a:cs typeface="+mn-cs"/>
              </a:rPr>
              <a:t>байх ёстой.</a:t>
            </a:r>
          </a:p>
          <a:p>
            <a:r>
              <a:rPr lang="mn-MN" sz="1200" b="1" i="0" kern="1200" dirty="0">
                <a:solidFill>
                  <a:schemeClr val="tx1"/>
                </a:solidFill>
                <a:effectLst/>
                <a:latin typeface="+mn-lt"/>
                <a:ea typeface="+mn-ea"/>
                <a:cs typeface="+mn-cs"/>
              </a:rPr>
              <a:t>Урьдчилсан сорил (</a:t>
            </a:r>
            <a:r>
              <a:rPr lang="en-US" sz="1200" b="1" i="0" kern="1200" dirty="0">
                <a:solidFill>
                  <a:schemeClr val="tx1"/>
                </a:solidFill>
                <a:effectLst/>
                <a:latin typeface="+mn-lt"/>
                <a:ea typeface="+mn-ea"/>
                <a:cs typeface="+mn-cs"/>
              </a:rPr>
              <a:t>Test):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Асуулгыг түгээхээс өмнө цөөн хүн дээр туршиж, асуултын найруулга ойлгомжтой байгаа эсэхийг шалгах хэрэгтэй.</a:t>
            </a:r>
          </a:p>
          <a:p>
            <a:r>
              <a:rPr lang="mn-MN" sz="1200" b="1" i="0" kern="1200" dirty="0">
                <a:solidFill>
                  <a:schemeClr val="tx1"/>
                </a:solidFill>
                <a:effectLst/>
                <a:latin typeface="+mn-lt"/>
                <a:ea typeface="+mn-ea"/>
                <a:cs typeface="+mn-cs"/>
              </a:rPr>
              <a:t>Аноним байдал:</a:t>
            </a:r>
            <a:r>
              <a:rPr lang="mn-MN" sz="1200" b="0" i="0" kern="1200" dirty="0">
                <a:solidFill>
                  <a:schemeClr val="tx1"/>
                </a:solidFill>
                <a:effectLst/>
                <a:latin typeface="+mn-lt"/>
                <a:ea typeface="+mn-ea"/>
                <a:cs typeface="+mn-cs"/>
              </a:rPr>
              <a:t> Оролцогчид нэрээ нууцлах боломжоор хангагдвал илүү үнэн зөв мэдээлэл өгөх хандлагатай байдаг</a:t>
            </a:r>
          </a:p>
          <a:p>
            <a:endParaRPr lang="en-US" dirty="0"/>
          </a:p>
        </p:txBody>
      </p:sp>
      <p:sp>
        <p:nvSpPr>
          <p:cNvPr id="4" name="Slide Number Placeholder 3">
            <a:extLst>
              <a:ext uri="{FF2B5EF4-FFF2-40B4-BE49-F238E27FC236}">
                <a16:creationId xmlns:a16="http://schemas.microsoft.com/office/drawing/2014/main" id="{36DD551F-2316-E184-195B-28012C8BB877}"/>
              </a:ext>
            </a:extLst>
          </p:cNvPr>
          <p:cNvSpPr>
            <a:spLocks noGrp="1"/>
          </p:cNvSpPr>
          <p:nvPr>
            <p:ph type="sldNum" sz="quarter" idx="5"/>
          </p:nvPr>
        </p:nvSpPr>
        <p:spPr/>
        <p:txBody>
          <a:bodyPr/>
          <a:lstStyle/>
          <a:p>
            <a:fld id="{57F45778-65E1-4A1B-B40A-CB386A9BF102}" type="slidenum">
              <a:rPr lang="en-US" smtClean="0"/>
              <a:t>25</a:t>
            </a:fld>
            <a:endParaRPr lang="en-US"/>
          </a:p>
        </p:txBody>
      </p:sp>
    </p:spTree>
    <p:extLst>
      <p:ext uri="{BB962C8B-B14F-4D97-AF65-F5344CB8AC3E}">
        <p14:creationId xmlns:p14="http://schemas.microsoft.com/office/powerpoint/2010/main" val="25615026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Энэхүү арга нь ажиглалтын нэг хэлбэр бөгөөд ярилцлага, воркшопоос гарсан субъектив мэдээллийг бодит, хэмжигдэхүйц баримтаар баталгаажуулж, бизнес кэйс боловсруулахад гол суурь болдог.</a:t>
            </a:r>
          </a:p>
          <a:p>
            <a:r>
              <a:rPr lang="mn-MN" dirty="0">
                <a:effectLst/>
              </a:rPr>
              <a:t>Судалгааг хэрэгжүүлэхдээ дараах 5 алхмыг баримталдаг:</a:t>
            </a:r>
          </a:p>
          <a:p>
            <a:r>
              <a:rPr lang="mn-MN" sz="1200" b="0" i="0" kern="1200" dirty="0">
                <a:solidFill>
                  <a:schemeClr val="tx1"/>
                </a:solidFill>
                <a:effectLst/>
                <a:latin typeface="+mn-lt"/>
                <a:ea typeface="+mn-ea"/>
                <a:cs typeface="+mn-cs"/>
              </a:rPr>
              <a:t>Бүртгэх үйл ажиллагаануудын жагсаалтыг гаргах (үүнд "ажиллаагүй" үеийг заавал багтаах).</a:t>
            </a:r>
          </a:p>
          <a:p>
            <a:r>
              <a:rPr lang="mn-MN" sz="1200" b="0" i="0" kern="1200" dirty="0">
                <a:solidFill>
                  <a:schemeClr val="tx1"/>
                </a:solidFill>
                <a:effectLst/>
                <a:latin typeface="+mn-lt"/>
                <a:ea typeface="+mn-ea"/>
                <a:cs typeface="+mn-cs"/>
              </a:rPr>
              <a:t>Ажиглалт хийх давтамж болон хугацааг шийдэх (ихэвчлэн 15 минут тутамд).</a:t>
            </a:r>
          </a:p>
          <a:p>
            <a:r>
              <a:rPr lang="mn-MN" sz="1200" b="0" i="0" kern="1200" dirty="0">
                <a:solidFill>
                  <a:schemeClr val="tx1"/>
                </a:solidFill>
                <a:effectLst/>
                <a:latin typeface="+mn-lt"/>
                <a:ea typeface="+mn-ea"/>
                <a:cs typeface="+mn-cs"/>
              </a:rPr>
              <a:t>Тогтоосон хугацаанд ажилтнуудын юу хийж байгааг очиж тэмдэглэх.</a:t>
            </a:r>
          </a:p>
          <a:p>
            <a:r>
              <a:rPr lang="mn-MN" sz="1200" b="0" i="0" kern="1200" dirty="0">
                <a:solidFill>
                  <a:schemeClr val="tx1"/>
                </a:solidFill>
                <a:effectLst/>
                <a:latin typeface="+mn-lt"/>
                <a:ea typeface="+mn-ea"/>
                <a:cs typeface="+mn-cs"/>
              </a:rPr>
              <a:t>Үр дүнг бүртгэх.</a:t>
            </a:r>
          </a:p>
          <a:p>
            <a:r>
              <a:rPr lang="mn-MN" sz="1200" b="0" i="0" kern="1200" dirty="0">
                <a:solidFill>
                  <a:schemeClr val="tx1"/>
                </a:solidFill>
                <a:effectLst/>
                <a:latin typeface="+mn-lt"/>
                <a:ea typeface="+mn-ea"/>
                <a:cs typeface="+mn-cs"/>
              </a:rPr>
              <a:t>Тодорхой хугацааны дараа (ихэвчлэн 3 хоног) үр дүнг нэгтгэн шинжлэх.</a:t>
            </a:r>
          </a:p>
          <a:p>
            <a:r>
              <a:rPr lang="mn-MN" dirty="0">
                <a:effectLst/>
              </a:rPr>
              <a:t>Энэхүү арга нь нэг гүйлгээг хийхэд дунджаар хэдий хугацаа зарцуулж буйг тооцоолж, шинээр нэвтрүүлэх процессын үр ашгийг мөнгөн дүнгээр илэрхийлэх боломж олгодог. Гэхдээ ажиглалт хийж эхлэхэд ажилтнууд зан төлөвөө өөрчлөх (илүү хурдан эсвэл нямбай ажиллах) эрсдэлтэй тул судалгааг эхний хэдэн өдрийн үр дүнг хасалгүйгээр, хүмүүсийг ажиглагчид дасах хүртэл үргэлжлүүлэх нь зүйтэй</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26</a:t>
            </a:fld>
            <a:endParaRPr lang="en-US"/>
          </a:p>
        </p:txBody>
      </p:sp>
    </p:spTree>
    <p:extLst>
      <p:ext uri="{BB962C8B-B14F-4D97-AF65-F5344CB8AC3E}">
        <p14:creationId xmlns:p14="http://schemas.microsoft.com/office/powerpoint/2010/main" val="17189658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Тусгай зориулалтын бүртгэл (</a:t>
            </a:r>
            <a:r>
              <a:rPr lang="en-US" dirty="0"/>
              <a:t>Special Purpose Records) </a:t>
            </a:r>
            <a:r>
              <a:rPr lang="mn-MN" dirty="0"/>
              <a:t>нь ажилтнууд өөрсдийн гүйцэтгэж буй тодорхой даалгавар, үйл ажиллагаа эсвэл үүсэж буй асуудлуудыг тогтоосон хугацаанд бие даан тэмдэглэж, тоон өгөгдөл цуглуулах арга юм. Энэхүү техник нь ярилцлага, воркшоп зэрэг чанарын судалгаагаар олж авсан субъектив мэдээллийг бодит баримтаар баталгаажуулах зорилготой.</a:t>
            </a:r>
          </a:p>
          <a:p>
            <a:r>
              <a:rPr lang="mn-MN" dirty="0"/>
              <a:t>Энэхүү аргын талаарх дэлгэрэнгүй мэдээллийг доор харуулав:</a:t>
            </a:r>
          </a:p>
          <a:p>
            <a:r>
              <a:rPr lang="mn-MN" b="1" dirty="0"/>
              <a:t>Хэрхэн хэрэгжүүлдэг вэ:</a:t>
            </a:r>
            <a:r>
              <a:rPr lang="mn-MN" dirty="0"/>
              <a:t> Бүртгэлийн маягтыг шинжээч өөрөө боловсруулах бөгөөд ажилтнууд тухайн үйл явдал тохиолдох бүрд ихэвчлэн "таван зураасан" (</a:t>
            </a:r>
            <a:r>
              <a:rPr lang="en-US" dirty="0"/>
              <a:t>five-bar gate) </a:t>
            </a:r>
            <a:r>
              <a:rPr lang="mn-MN" dirty="0"/>
              <a:t>тэмдэглэгээ ашиглан бүртгэл хөтөлдөг. Жишээ нь, хэрэглэгчийн үйлчилгээний ажилтан өдөрт ирж буй гомдлыг "хүргэлт саатсан", "бүтээгдэхүүн гэмтэлтэй", "буруу бараа" гэх мэтээр ангилан тэмдэглэж болно.</a:t>
            </a:r>
          </a:p>
          <a:p>
            <a:r>
              <a:rPr lang="mn-MN" b="1" dirty="0"/>
              <a:t>Хэрэглээ:</a:t>
            </a:r>
            <a:r>
              <a:rPr lang="mn-MN" dirty="0"/>
              <a:t> Шинжээч ажлын байран дээр удаан хугацаагаар байж ажиглалт хийх боломжгүй үед эсвэл олон хүнээс зэрэг мэдээлэл авах шаардлагатай үед энэ арга нь цаг хугацаа, зардал хэмнэдэг. Мөн долоо хоногийн дэлгэрэнгүй цаг бүртгэл (</a:t>
            </a:r>
            <a:r>
              <a:rPr lang="en-US" dirty="0"/>
              <a:t>timesheet) </a:t>
            </a:r>
            <a:r>
              <a:rPr lang="mn-MN" dirty="0"/>
              <a:t>хөтлөх замаар ажилтнууд цагаа ямар ажлуудад хувааж байгааг хэмжихэд ашигладаг.</a:t>
            </a:r>
          </a:p>
          <a:p>
            <a:r>
              <a:rPr lang="mn-MN" b="1" dirty="0"/>
              <a:t>Давуу тал:</a:t>
            </a:r>
            <a:r>
              <a:rPr lang="mn-MN" dirty="0"/>
              <a:t> Ажиглалтын үед гардаг Гейзенбергийн зарчмын сөрөг нөлөөг (хүн хянуулж байгаагаа мэдээд зан төлөвөө өөрчлөх) бууруулж, бодит ажлын урсгалыг тоогоор илэрхийлэх боломж олгодог.</a:t>
            </a:r>
          </a:p>
          <a:p>
            <a:r>
              <a:rPr lang="mn-MN" b="1" dirty="0"/>
              <a:t>Сул тал ба анхаарах зүйлс:</a:t>
            </a:r>
            <a:r>
              <a:rPr lang="mn-MN" dirty="0"/>
              <a:t> Хамгийн том дутагдал нь мэдээллийн үнэн зөв байдал ажилтны хариуцлагаас шууд хамаардагт оршино. Ажилтнууд маш завгүй үедээ бүртгэл хөтлөхөө мартаж, ажлын төгсгөлд таамгаар нөхөх эсвэл албан тушаалаа хэвээр хадгалахын тулд тоог зориудаар өсгөх эрсдэлтэй байдаг.</a:t>
            </a:r>
          </a:p>
          <a:p>
            <a:r>
              <a:rPr lang="mn-MN" dirty="0"/>
              <a:t>Энэхүү аргыг үр дүнтэй болгохын тулд ажилтнуудын "дэмжлэгийг авах" (</a:t>
            </a:r>
            <a:r>
              <a:rPr lang="en-US" dirty="0"/>
              <a:t>buy-in) </a:t>
            </a:r>
            <a:r>
              <a:rPr lang="mn-MN" dirty="0"/>
              <a:t>буюу судалгааны ач холбогдлыг сайтар тайлбарлаж, бүртгэх ажлыг хэт нүсэр биш, бодитой байхаар төлөвлөх нь чухал юм.</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27</a:t>
            </a:fld>
            <a:endParaRPr lang="en-US"/>
          </a:p>
        </p:txBody>
      </p:sp>
    </p:spTree>
    <p:extLst>
      <p:ext uri="{BB962C8B-B14F-4D97-AF65-F5344CB8AC3E}">
        <p14:creationId xmlns:p14="http://schemas.microsoft.com/office/powerpoint/2010/main" val="30039306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err="1">
                <a:ln>
                  <a:noFill/>
                </a:ln>
                <a:solidFill>
                  <a:schemeClr val="tx1"/>
                </a:solidFill>
                <a:effectLst/>
                <a:latin typeface="Arial" panose="020B0604020202020204" pitchFamily="34" charset="0"/>
              </a:rPr>
              <a:t>Анхаарах</a:t>
            </a:r>
            <a:r>
              <a:rPr kumimoji="0" lang="en-US" altLang="en-US" sz="1200" b="1"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зүйл</a:t>
            </a:r>
            <a:r>
              <a:rPr kumimoji="0" lang="en-US" altLang="en-US" sz="1200" b="1" i="0" u="none" strike="noStrike" cap="none" normalizeH="0" baseline="0" dirty="0">
                <a:ln>
                  <a:noFill/>
                </a:ln>
                <a:solidFill>
                  <a:schemeClr val="tx1"/>
                </a:solidFill>
                <a:effectLst/>
                <a:latin typeface="Arial" panose="020B0604020202020204" pitchFamily="34" charset="0"/>
              </a:rPr>
              <a:t>:</a:t>
            </a:r>
            <a:endParaRPr kumimoji="0" lang="en-US" altLang="en-US" sz="12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err="1">
                <a:ln>
                  <a:noFill/>
                </a:ln>
                <a:solidFill>
                  <a:schemeClr val="tx1"/>
                </a:solidFill>
                <a:effectLst/>
                <a:latin typeface="Arial" panose="020B0604020202020204" pitchFamily="34" charset="0"/>
              </a:rPr>
              <a:t>Хялбар</a:t>
            </a:r>
            <a:r>
              <a:rPr kumimoji="0" lang="en-US" altLang="en-US" sz="1200" b="1"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байх</a:t>
            </a:r>
            <a:r>
              <a:rPr kumimoji="0" lang="en-US" altLang="en-US" sz="1200" b="1" i="0" u="none" strike="noStrike" cap="none" normalizeH="0" baseline="0" dirty="0">
                <a:ln>
                  <a:noFill/>
                </a:ln>
                <a:solidFill>
                  <a:schemeClr val="tx1"/>
                </a:solidFill>
                <a:effectLst/>
                <a:latin typeface="Arial" panose="020B0604020202020204" pitchFamily="34" charset="0"/>
              </a:rPr>
              <a:t>:</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Ажилчдыг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ажлаа</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хийх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явцад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нь</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саад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болохгүйгээр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маш</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хурдан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тэмдэглэх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боломжтой</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байх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ёстой</a:t>
            </a:r>
            <a:r>
              <a:rPr kumimoji="0" lang="en-US" altLang="en-US" sz="12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err="1">
                <a:ln>
                  <a:noFill/>
                </a:ln>
                <a:solidFill>
                  <a:schemeClr val="tx1"/>
                </a:solidFill>
                <a:effectLst/>
                <a:latin typeface="Arial" panose="020B0604020202020204" pitchFamily="34" charset="0"/>
              </a:rPr>
              <a:t>Үнэн</a:t>
            </a:r>
            <a:r>
              <a:rPr kumimoji="0" lang="en-US" altLang="en-US" sz="1200" b="1"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зөв</a:t>
            </a:r>
            <a:r>
              <a:rPr kumimoji="0" lang="en-US" altLang="en-US" sz="1200" b="1"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байдал</a:t>
            </a:r>
            <a:r>
              <a:rPr kumimoji="0" lang="en-US" altLang="en-US" sz="1200" b="1" i="0" u="none" strike="noStrike" cap="none" normalizeH="0" baseline="0" dirty="0">
                <a:ln>
                  <a:noFill/>
                </a:ln>
                <a:solidFill>
                  <a:schemeClr val="tx1"/>
                </a:solidFill>
                <a:effectLst/>
                <a:latin typeface="Arial" panose="020B0604020202020204" pitchFamily="34" charset="0"/>
              </a:rPr>
              <a:t>:</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Ажилчид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мартаад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өдрийн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төгсгөлд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таамгаар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нөхөж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бичихээс</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сэргийлж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бүртгэлийн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ач</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холбогдлыг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сайн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тайлбарлаарай</a:t>
            </a:r>
            <a:r>
              <a:rPr kumimoji="0" lang="en-US" altLang="en-US" sz="12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Arial" panose="020B0604020202020204" pitchFamily="34" charset="0"/>
              </a:rPr>
              <a:t>Энэхүү</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загвар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таны</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судалж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буй</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асуудалд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тохирох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уу</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Эсвэл</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илүү</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нарийвчилсан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цаг</a:t>
            </a:r>
            <a:r>
              <a:rPr kumimoji="0" lang="en-US" altLang="en-US" sz="1200" b="1"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бүртгэлийн</a:t>
            </a:r>
            <a:r>
              <a:rPr kumimoji="0" lang="en-US" altLang="en-US" sz="1200" b="1" i="0" u="none" strike="noStrike" cap="none" normalizeH="0" baseline="0" dirty="0">
                <a:ln>
                  <a:noFill/>
                </a:ln>
                <a:solidFill>
                  <a:schemeClr val="tx1"/>
                </a:solidFill>
                <a:effectLst/>
                <a:latin typeface="Arial" panose="020B0604020202020204" pitchFamily="34" charset="0"/>
              </a:rPr>
              <a:t> (timesheet)</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загвар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хэрэгтэй</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юу</a:t>
            </a:r>
            <a:r>
              <a:rPr kumimoji="0" lang="en-US" altLang="en-US" sz="1200" b="0" i="0" u="none" strike="noStrike" cap="none" normalizeH="0" baseline="0" dirty="0">
                <a:ln>
                  <a:noFill/>
                </a:ln>
                <a:solidFill>
                  <a:schemeClr val="tx1"/>
                </a:solidFill>
                <a:effectLst/>
                <a:latin typeface="Arial" panose="020B0604020202020204" pitchFamily="34" charset="0"/>
              </a:rPr>
              <a:t>?</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28</a:t>
            </a:fld>
            <a:endParaRPr lang="en-US"/>
          </a:p>
        </p:txBody>
      </p:sp>
    </p:spTree>
    <p:extLst>
      <p:ext uri="{BB962C8B-B14F-4D97-AF65-F5344CB8AC3E}">
        <p14:creationId xmlns:p14="http://schemas.microsoft.com/office/powerpoint/2010/main" val="21301412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Шинжилгээ хийх явцад дараах асуултуудад хариулт эрэлхийлдэг:</a:t>
            </a:r>
            <a:endParaRPr lang="mn-MN" dirty="0">
              <a:effectLst/>
            </a:endParaRPr>
          </a:p>
          <a:p>
            <a:r>
              <a:rPr lang="mn-MN" sz="1200" b="0" i="0" kern="1200" dirty="0">
                <a:solidFill>
                  <a:schemeClr val="tx1"/>
                </a:solidFill>
                <a:effectLst/>
                <a:latin typeface="+mn-lt"/>
                <a:ea typeface="+mn-ea"/>
                <a:cs typeface="+mn-cs"/>
              </a:rPr>
              <a:t>Баримт бичгийг хэн, хэзээ, яаж бөглөж байна вэ?</a:t>
            </a:r>
          </a:p>
          <a:p>
            <a:r>
              <a:rPr lang="mn-MN" sz="1200" b="0" i="0" kern="1200" dirty="0">
                <a:solidFill>
                  <a:schemeClr val="tx1"/>
                </a:solidFill>
                <a:effectLst/>
                <a:latin typeface="+mn-lt"/>
                <a:ea typeface="+mn-ea"/>
                <a:cs typeface="+mn-cs"/>
              </a:rPr>
              <a:t>Түүнийг хэн, ямар зорилгоор ашиглаж, хэр удаан хадгалдаг вэ?</a:t>
            </a:r>
          </a:p>
          <a:p>
            <a:r>
              <a:rPr lang="mn-MN" sz="1200" b="0" i="0" kern="1200" dirty="0">
                <a:solidFill>
                  <a:schemeClr val="tx1"/>
                </a:solidFill>
                <a:effectLst/>
                <a:latin typeface="+mn-lt"/>
                <a:ea typeface="+mn-ea"/>
                <a:cs typeface="+mn-cs"/>
              </a:rPr>
              <a:t>Баримт дээрх өгөгдлийн талбарууд үнэхээр хэрэгцээтэй юу, эсвэл илүүц (</a:t>
            </a:r>
            <a:r>
              <a:rPr lang="en-US" sz="1200" b="0" i="0" kern="1200" dirty="0">
                <a:solidFill>
                  <a:schemeClr val="tx1"/>
                </a:solidFill>
                <a:effectLst/>
                <a:latin typeface="+mn-lt"/>
                <a:ea typeface="+mn-ea"/>
                <a:cs typeface="+mn-cs"/>
              </a:rPr>
              <a:t>redundant) </a:t>
            </a:r>
            <a:r>
              <a:rPr lang="mn-MN" sz="1200" b="0" i="0" kern="1200" dirty="0">
                <a:solidFill>
                  <a:schemeClr val="tx1"/>
                </a:solidFill>
                <a:effectLst/>
                <a:latin typeface="+mn-lt"/>
                <a:ea typeface="+mn-ea"/>
                <a:cs typeface="+mn-cs"/>
              </a:rPr>
              <a:t>байна уу?</a:t>
            </a:r>
          </a:p>
          <a:p>
            <a:r>
              <a:rPr lang="mn-MN" sz="1200" b="0" i="0" kern="1200" dirty="0">
                <a:solidFill>
                  <a:schemeClr val="tx1"/>
                </a:solidFill>
                <a:effectLst/>
                <a:latin typeface="+mn-lt"/>
                <a:ea typeface="+mn-ea"/>
                <a:cs typeface="+mn-cs"/>
              </a:rPr>
              <a:t>Бусад баримт бичигтэй хэрхэн уялдаж байна вэ?</a:t>
            </a:r>
          </a:p>
          <a:p>
            <a:r>
              <a:rPr lang="mn-MN" b="1" dirty="0">
                <a:effectLst/>
              </a:rPr>
              <a:t>Давуу тал ба Хязгаарлалт:</a:t>
            </a:r>
            <a:endParaRPr lang="mn-MN" dirty="0">
              <a:effectLst/>
            </a:endParaRPr>
          </a:p>
          <a:p>
            <a:r>
              <a:rPr lang="mn-MN" sz="1200" b="1" i="0" kern="1200" dirty="0">
                <a:solidFill>
                  <a:schemeClr val="tx1"/>
                </a:solidFill>
                <a:effectLst/>
                <a:latin typeface="+mn-lt"/>
                <a:ea typeface="+mn-ea"/>
                <a:cs typeface="+mn-cs"/>
              </a:rPr>
              <a:t>Давуу тал:</a:t>
            </a:r>
            <a:r>
              <a:rPr lang="mn-MN" sz="1200" b="0" i="0" kern="1200" dirty="0">
                <a:solidFill>
                  <a:schemeClr val="tx1"/>
                </a:solidFill>
                <a:effectLst/>
                <a:latin typeface="+mn-lt"/>
                <a:ea typeface="+mn-ea"/>
                <a:cs typeface="+mn-cs"/>
              </a:rPr>
              <a:t> Шинжилгээг эхлүүлэхэд бэлэн суурь болдог, мэдээлэл цуглуулахдаа заавал оролцогч талуудын бэлэн байдлаас хамаарахгүй бөгөөд илүү бодитой (</a:t>
            </a:r>
            <a:r>
              <a:rPr lang="en-US" sz="1200" b="0" i="0" kern="1200" dirty="0">
                <a:solidFill>
                  <a:schemeClr val="tx1"/>
                </a:solidFill>
                <a:effectLst/>
                <a:latin typeface="+mn-lt"/>
                <a:ea typeface="+mn-ea"/>
                <a:cs typeface="+mn-cs"/>
              </a:rPr>
              <a:t>objective) </a:t>
            </a:r>
            <a:r>
              <a:rPr lang="mn-MN" sz="1200" b="0" i="0" kern="1200" dirty="0">
                <a:solidFill>
                  <a:schemeClr val="tx1"/>
                </a:solidFill>
                <a:effectLst/>
                <a:latin typeface="+mn-lt"/>
                <a:ea typeface="+mn-ea"/>
                <a:cs typeface="+mn-cs"/>
              </a:rPr>
              <a:t>мэдээлэл өгдөг.</a:t>
            </a:r>
          </a:p>
          <a:p>
            <a:r>
              <a:rPr lang="mn-MN" sz="1200" b="1" i="0" kern="1200" dirty="0">
                <a:solidFill>
                  <a:schemeClr val="tx1"/>
                </a:solidFill>
                <a:effectLst/>
                <a:latin typeface="+mn-lt"/>
                <a:ea typeface="+mn-ea"/>
                <a:cs typeface="+mn-cs"/>
              </a:rPr>
              <a:t>Хязгаарлалт:</a:t>
            </a:r>
            <a:r>
              <a:rPr lang="mn-MN" sz="1200" b="0" i="0" kern="1200" dirty="0">
                <a:solidFill>
                  <a:schemeClr val="tx1"/>
                </a:solidFill>
                <a:effectLst/>
                <a:latin typeface="+mn-lt"/>
                <a:ea typeface="+mn-ea"/>
                <a:cs typeface="+mn-cs"/>
              </a:rPr>
              <a:t> Баримт бичиг хуучирсан, хүчингүй болсон байх эрсдэлтэйгээс гадна бодит амьдрал дээрх үйл явц баримтаас зөрөх тохиолдол гардаг. Мөн хэт их хэмжээний баримтыг судлах нь цаг их зарцуулдаг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29</a:t>
            </a:fld>
            <a:endParaRPr lang="en-US"/>
          </a:p>
        </p:txBody>
      </p:sp>
    </p:spTree>
    <p:extLst>
      <p:ext uri="{BB962C8B-B14F-4D97-AF65-F5344CB8AC3E}">
        <p14:creationId xmlns:p14="http://schemas.microsoft.com/office/powerpoint/2010/main" val="22311513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b="1" dirty="0"/>
              <a:t>Протоколын шинжилгээ </a:t>
            </a:r>
            <a:r>
              <a:rPr lang="en-US" altLang="en-US" dirty="0" err="1">
                <a:solidFill>
                  <a:srgbClr val="303030"/>
                </a:solidFill>
                <a:latin typeface="Google Sans Text"/>
              </a:rPr>
              <a:t>Хүн</a:t>
            </a:r>
            <a:r>
              <a:rPr lang="en-US" altLang="en-US" dirty="0">
                <a:solidFill>
                  <a:srgbClr val="303030"/>
                </a:solidFill>
                <a:latin typeface="Google Sans Text"/>
              </a:rPr>
              <a:t> </a:t>
            </a:r>
            <a:r>
              <a:rPr lang="en-US" altLang="en-US" dirty="0" err="1">
                <a:solidFill>
                  <a:srgbClr val="303030"/>
                </a:solidFill>
                <a:latin typeface="Google Sans Text"/>
              </a:rPr>
              <a:t>ажлаа</a:t>
            </a:r>
            <a:r>
              <a:rPr lang="en-US" altLang="en-US" dirty="0">
                <a:solidFill>
                  <a:srgbClr val="303030"/>
                </a:solidFill>
                <a:latin typeface="Google Sans Text"/>
              </a:rPr>
              <a:t> </a:t>
            </a:r>
            <a:r>
              <a:rPr lang="en-US" altLang="en-US" dirty="0" err="1">
                <a:solidFill>
                  <a:srgbClr val="303030"/>
                </a:solidFill>
                <a:latin typeface="Google Sans Text"/>
              </a:rPr>
              <a:t>хийх</a:t>
            </a:r>
            <a:r>
              <a:rPr lang="en-US" altLang="en-US" dirty="0">
                <a:solidFill>
                  <a:srgbClr val="303030"/>
                </a:solidFill>
                <a:latin typeface="Google Sans Text"/>
              </a:rPr>
              <a:t> </a:t>
            </a:r>
            <a:r>
              <a:rPr lang="en-US" altLang="en-US" dirty="0" err="1">
                <a:solidFill>
                  <a:srgbClr val="303030"/>
                </a:solidFill>
                <a:latin typeface="Google Sans Text"/>
              </a:rPr>
              <a:t>явцдаа</a:t>
            </a:r>
            <a:r>
              <a:rPr lang="en-US" altLang="en-US" dirty="0">
                <a:solidFill>
                  <a:srgbClr val="303030"/>
                </a:solidFill>
                <a:latin typeface="Google Sans Text"/>
              </a:rPr>
              <a:t> </a:t>
            </a:r>
            <a:r>
              <a:rPr lang="en-US" altLang="en-US" dirty="0" err="1">
                <a:solidFill>
                  <a:srgbClr val="303030"/>
                </a:solidFill>
                <a:latin typeface="Google Sans Text"/>
              </a:rPr>
              <a:t>юу</a:t>
            </a:r>
            <a:r>
              <a:rPr lang="en-US" altLang="en-US" dirty="0">
                <a:solidFill>
                  <a:srgbClr val="303030"/>
                </a:solidFill>
                <a:latin typeface="Google Sans Text"/>
              </a:rPr>
              <a:t> </a:t>
            </a:r>
            <a:r>
              <a:rPr lang="en-US" altLang="en-US" dirty="0" err="1">
                <a:solidFill>
                  <a:srgbClr val="303030"/>
                </a:solidFill>
                <a:latin typeface="Google Sans Text"/>
              </a:rPr>
              <a:t>бодож</a:t>
            </a:r>
            <a:r>
              <a:rPr lang="en-US" altLang="en-US" dirty="0">
                <a:solidFill>
                  <a:srgbClr val="303030"/>
                </a:solidFill>
                <a:latin typeface="Google Sans Text"/>
              </a:rPr>
              <a:t> </a:t>
            </a:r>
            <a:r>
              <a:rPr lang="en-US" altLang="en-US" dirty="0" err="1">
                <a:solidFill>
                  <a:srgbClr val="303030"/>
                </a:solidFill>
                <a:latin typeface="Google Sans Text"/>
              </a:rPr>
              <a:t>байгаагаа</a:t>
            </a:r>
            <a:r>
              <a:rPr lang="en-US" altLang="en-US" dirty="0">
                <a:solidFill>
                  <a:srgbClr val="303030"/>
                </a:solidFill>
                <a:latin typeface="Google Sans Text"/>
              </a:rPr>
              <a:t> </a:t>
            </a:r>
            <a:r>
              <a:rPr lang="en-US" altLang="en-US" dirty="0" err="1">
                <a:solidFill>
                  <a:srgbClr val="303030"/>
                </a:solidFill>
                <a:latin typeface="Google Sans Text"/>
              </a:rPr>
              <a:t>чангаар</a:t>
            </a:r>
            <a:r>
              <a:rPr lang="en-US" altLang="en-US" dirty="0">
                <a:solidFill>
                  <a:srgbClr val="303030"/>
                </a:solidFill>
                <a:latin typeface="Google Sans Text"/>
              </a:rPr>
              <a:t> </a:t>
            </a:r>
            <a:r>
              <a:rPr lang="en-US" altLang="en-US" dirty="0" err="1">
                <a:solidFill>
                  <a:srgbClr val="303030"/>
                </a:solidFill>
                <a:latin typeface="Google Sans Text"/>
              </a:rPr>
              <a:t>ярихыг</a:t>
            </a:r>
            <a:r>
              <a:rPr lang="en-US" altLang="en-US" dirty="0">
                <a:solidFill>
                  <a:srgbClr val="303030"/>
                </a:solidFill>
                <a:latin typeface="Google Sans Text"/>
              </a:rPr>
              <a:t> </a:t>
            </a:r>
            <a:r>
              <a:rPr lang="en-US" altLang="en-US" dirty="0" err="1">
                <a:solidFill>
                  <a:srgbClr val="303030"/>
                </a:solidFill>
                <a:latin typeface="Google Sans Text"/>
              </a:rPr>
              <a:t>хэлнэ</a:t>
            </a:r>
            <a:r>
              <a:rPr lang="en-US" altLang="en-US" dirty="0">
                <a:solidFill>
                  <a:srgbClr val="303030"/>
                </a:solidFill>
                <a:latin typeface="Google Sans Text"/>
              </a:rPr>
              <a:t>. </a:t>
            </a:r>
            <a:r>
              <a:rPr lang="en-US" altLang="en-US" dirty="0" err="1">
                <a:solidFill>
                  <a:srgbClr val="303030"/>
                </a:solidFill>
                <a:latin typeface="Google Sans Text"/>
              </a:rPr>
              <a:t>Энэ</a:t>
            </a:r>
            <a:r>
              <a:rPr lang="en-US" altLang="en-US" dirty="0">
                <a:solidFill>
                  <a:srgbClr val="303030"/>
                </a:solidFill>
                <a:latin typeface="Google Sans Text"/>
              </a:rPr>
              <a:t> </a:t>
            </a:r>
            <a:r>
              <a:rPr lang="en-US" altLang="en-US" dirty="0" err="1">
                <a:solidFill>
                  <a:srgbClr val="303030"/>
                </a:solidFill>
                <a:latin typeface="Google Sans Text"/>
              </a:rPr>
              <a:t>нь</a:t>
            </a:r>
            <a:r>
              <a:rPr lang="en-US" altLang="en-US" dirty="0">
                <a:solidFill>
                  <a:srgbClr val="303030"/>
                </a:solidFill>
                <a:latin typeface="Google Sans Text"/>
              </a:rPr>
              <a:t> </a:t>
            </a:r>
            <a:r>
              <a:rPr lang="en-US" altLang="en-US" dirty="0" err="1">
                <a:solidFill>
                  <a:srgbClr val="303030"/>
                </a:solidFill>
                <a:latin typeface="Google Sans Text"/>
              </a:rPr>
              <a:t>шинжээчид</a:t>
            </a:r>
            <a:r>
              <a:rPr lang="en-US" altLang="en-US" dirty="0">
                <a:solidFill>
                  <a:srgbClr val="303030"/>
                </a:solidFill>
                <a:latin typeface="Google Sans Text"/>
              </a:rPr>
              <a:t> </a:t>
            </a:r>
            <a:r>
              <a:rPr lang="en-US" altLang="en-US" dirty="0" err="1">
                <a:solidFill>
                  <a:srgbClr val="303030"/>
                </a:solidFill>
                <a:latin typeface="Google Sans Text"/>
              </a:rPr>
              <a:t>тухайн</a:t>
            </a:r>
            <a:r>
              <a:rPr lang="en-US" altLang="en-US" dirty="0">
                <a:solidFill>
                  <a:srgbClr val="303030"/>
                </a:solidFill>
                <a:latin typeface="Google Sans Text"/>
              </a:rPr>
              <a:t> </a:t>
            </a:r>
            <a:r>
              <a:rPr lang="en-US" altLang="en-US" dirty="0" err="1">
                <a:solidFill>
                  <a:srgbClr val="303030"/>
                </a:solidFill>
                <a:latin typeface="Google Sans Text"/>
              </a:rPr>
              <a:t>хүний</a:t>
            </a:r>
            <a:r>
              <a:rPr lang="en-US" altLang="en-US" dirty="0">
                <a:solidFill>
                  <a:srgbClr val="303030"/>
                </a:solidFill>
                <a:latin typeface="Google Sans Text"/>
              </a:rPr>
              <a:t> </a:t>
            </a:r>
            <a:r>
              <a:rPr lang="en-US" altLang="en-US" dirty="0" err="1">
                <a:solidFill>
                  <a:srgbClr val="303030"/>
                </a:solidFill>
                <a:latin typeface="Google Sans Text"/>
              </a:rPr>
              <a:t>шийдвэр</a:t>
            </a:r>
            <a:r>
              <a:rPr lang="en-US" altLang="en-US" dirty="0">
                <a:solidFill>
                  <a:srgbClr val="303030"/>
                </a:solidFill>
                <a:latin typeface="Google Sans Text"/>
              </a:rPr>
              <a:t> </a:t>
            </a:r>
            <a:r>
              <a:rPr lang="en-US" altLang="en-US" dirty="0" err="1">
                <a:solidFill>
                  <a:srgbClr val="303030"/>
                </a:solidFill>
                <a:latin typeface="Google Sans Text"/>
              </a:rPr>
              <a:t>гаргах</a:t>
            </a:r>
            <a:r>
              <a:rPr lang="en-US" altLang="en-US" dirty="0">
                <a:solidFill>
                  <a:srgbClr val="303030"/>
                </a:solidFill>
                <a:latin typeface="Google Sans Text"/>
              </a:rPr>
              <a:t> </a:t>
            </a:r>
            <a:r>
              <a:rPr lang="en-US" altLang="en-US" dirty="0" err="1">
                <a:solidFill>
                  <a:srgbClr val="303030"/>
                </a:solidFill>
                <a:latin typeface="Google Sans Text"/>
              </a:rPr>
              <a:t>логик</a:t>
            </a:r>
            <a:r>
              <a:rPr lang="en-US" altLang="en-US" dirty="0">
                <a:solidFill>
                  <a:srgbClr val="303030"/>
                </a:solidFill>
                <a:latin typeface="Google Sans Text"/>
              </a:rPr>
              <a:t> </a:t>
            </a:r>
            <a:r>
              <a:rPr lang="en-US" altLang="en-US" dirty="0" err="1">
                <a:solidFill>
                  <a:srgbClr val="303030"/>
                </a:solidFill>
                <a:latin typeface="Google Sans Text"/>
              </a:rPr>
              <a:t>болон</a:t>
            </a:r>
            <a:r>
              <a:rPr lang="en-US" altLang="en-US" dirty="0">
                <a:solidFill>
                  <a:srgbClr val="303030"/>
                </a:solidFill>
                <a:latin typeface="Google Sans Text"/>
              </a:rPr>
              <a:t> </a:t>
            </a:r>
            <a:r>
              <a:rPr lang="en-US" altLang="en-US" dirty="0" err="1">
                <a:solidFill>
                  <a:srgbClr val="303030"/>
                </a:solidFill>
                <a:latin typeface="Google Sans Text"/>
              </a:rPr>
              <a:t>нарийн</a:t>
            </a:r>
            <a:r>
              <a:rPr lang="en-US" altLang="en-US" dirty="0">
                <a:solidFill>
                  <a:srgbClr val="303030"/>
                </a:solidFill>
                <a:latin typeface="Google Sans Text"/>
              </a:rPr>
              <a:t> </a:t>
            </a:r>
            <a:r>
              <a:rPr lang="en-US" altLang="en-US" dirty="0" err="1">
                <a:solidFill>
                  <a:srgbClr val="303030"/>
                </a:solidFill>
                <a:latin typeface="Google Sans Text"/>
              </a:rPr>
              <a:t>ур</a:t>
            </a:r>
            <a:r>
              <a:rPr lang="en-US" altLang="en-US" dirty="0">
                <a:solidFill>
                  <a:srgbClr val="303030"/>
                </a:solidFill>
                <a:latin typeface="Google Sans Text"/>
              </a:rPr>
              <a:t> </a:t>
            </a:r>
            <a:r>
              <a:rPr lang="en-US" altLang="en-US" dirty="0" err="1">
                <a:solidFill>
                  <a:srgbClr val="303030"/>
                </a:solidFill>
                <a:latin typeface="Google Sans Text"/>
              </a:rPr>
              <a:t>чадварыг</a:t>
            </a:r>
            <a:r>
              <a:rPr lang="en-US" altLang="en-US" dirty="0">
                <a:solidFill>
                  <a:srgbClr val="303030"/>
                </a:solidFill>
                <a:latin typeface="Google Sans Text"/>
              </a:rPr>
              <a:t> </a:t>
            </a:r>
            <a:r>
              <a:rPr lang="en-US" altLang="en-US" dirty="0" err="1">
                <a:solidFill>
                  <a:srgbClr val="303030"/>
                </a:solidFill>
                <a:latin typeface="Google Sans Text"/>
              </a:rPr>
              <a:t>ойлгоход</a:t>
            </a:r>
            <a:r>
              <a:rPr lang="en-US" altLang="en-US" dirty="0">
                <a:solidFill>
                  <a:srgbClr val="303030"/>
                </a:solidFill>
                <a:latin typeface="Google Sans Text"/>
              </a:rPr>
              <a:t> </a:t>
            </a:r>
            <a:r>
              <a:rPr lang="en-US" altLang="en-US" dirty="0" err="1">
                <a:solidFill>
                  <a:srgbClr val="303030"/>
                </a:solidFill>
                <a:latin typeface="Google Sans Text"/>
              </a:rPr>
              <a:t>тусалдаг</a:t>
            </a:r>
            <a:r>
              <a:rPr lang="en-US" altLang="en-US" sz="200" dirty="0">
                <a:solidFill>
                  <a:schemeClr val="tx1"/>
                </a:solidFill>
              </a:rPr>
              <a:t> </a:t>
            </a:r>
            <a:endParaRPr lang="mn-MN" altLang="en-US" sz="2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err="1">
                <a:ln>
                  <a:noFill/>
                </a:ln>
                <a:solidFill>
                  <a:schemeClr val="tx1"/>
                </a:solidFill>
                <a:effectLst/>
                <a:latin typeface="+mn-lt"/>
              </a:rPr>
              <a:t>Дүр</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дүрслэлийн</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аргууд</a:t>
            </a:r>
            <a:r>
              <a:rPr kumimoji="0" lang="en-US" altLang="en-US" sz="1800" b="0" i="0" u="none" strike="noStrike" cap="none" normalizeH="0" baseline="0" dirty="0">
                <a:ln>
                  <a:noFill/>
                </a:ln>
                <a:solidFill>
                  <a:schemeClr val="tx1"/>
                </a:solidFill>
                <a:effectLst/>
                <a:latin typeface="+mn-lt"/>
              </a:rPr>
              <a:t> (Visual Documentation)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err="1">
                <a:ln>
                  <a:noFill/>
                </a:ln>
                <a:solidFill>
                  <a:schemeClr val="tx1"/>
                </a:solidFill>
                <a:effectLst/>
                <a:latin typeface="+mn-lt"/>
              </a:rPr>
              <a:t>Цуглуулсан</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чанарын</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мэдээллийг</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цэгцлэхэд</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дараах</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багажуудыг</a:t>
            </a:r>
            <a:r>
              <a:rPr kumimoji="0" lang="en-US" altLang="en-US" sz="1800" b="0" i="0" u="none" strike="noStrike" cap="none" normalizeH="0" baseline="0" dirty="0">
                <a:ln>
                  <a:noFill/>
                </a:ln>
                <a:solidFill>
                  <a:schemeClr val="tx1"/>
                </a:solidFill>
                <a:effectLst/>
                <a:latin typeface="+mn-lt"/>
              </a:rPr>
              <a:t> </a:t>
            </a:r>
            <a:r>
              <a:rPr kumimoji="0" lang="en-US" altLang="en-US" sz="1800" b="0" i="0" u="none" strike="noStrike" cap="none" normalizeH="0" baseline="0" dirty="0" err="1">
                <a:ln>
                  <a:noFill/>
                </a:ln>
                <a:solidFill>
                  <a:schemeClr val="tx1"/>
                </a:solidFill>
                <a:effectLst/>
                <a:latin typeface="+mn-lt"/>
              </a:rPr>
              <a:t>ашигладаг</a:t>
            </a:r>
            <a:r>
              <a:rPr kumimoji="0" lang="en-US" altLang="en-US" sz="1800" b="0" i="0" u="none" strike="noStrike" cap="none" normalizeH="0" baseline="0" dirty="0">
                <a:ln>
                  <a:noFill/>
                </a:ln>
                <a:solidFill>
                  <a:schemeClr val="tx1"/>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rgbClr val="303030"/>
                </a:solidFill>
                <a:effectLst/>
                <a:latin typeface="+mn-lt"/>
              </a:rPr>
              <a:t>Rich Picture (</a:t>
            </a:r>
            <a:r>
              <a:rPr kumimoji="0" lang="en-US" altLang="en-US" sz="1800" b="1" i="0" u="none" strike="noStrike" cap="none" normalizeH="0" baseline="0" dirty="0" err="1">
                <a:ln>
                  <a:noFill/>
                </a:ln>
                <a:solidFill>
                  <a:srgbClr val="303030"/>
                </a:solidFill>
                <a:effectLst/>
                <a:latin typeface="+mn-lt"/>
              </a:rPr>
              <a:t>Баялаг</a:t>
            </a:r>
            <a:r>
              <a:rPr kumimoji="0" lang="en-US"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err="1">
                <a:ln>
                  <a:noFill/>
                </a:ln>
                <a:solidFill>
                  <a:srgbClr val="303030"/>
                </a:solidFill>
                <a:effectLst/>
                <a:latin typeface="+mn-lt"/>
              </a:rPr>
              <a:t>дүрслэл</a:t>
            </a:r>
            <a:r>
              <a:rPr kumimoji="0" lang="en-US" altLang="en-US" sz="1800" b="1" i="0" u="none" strike="noStrike" cap="none" normalizeH="0" baseline="0" dirty="0">
                <a:ln>
                  <a:noFill/>
                </a:ln>
                <a:solidFill>
                  <a:srgbClr val="303030"/>
                </a:solidFill>
                <a:effectLst/>
                <a:latin typeface="+mn-lt"/>
              </a:rPr>
              <a:t>):</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Нөхцөл</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байдлыг</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ямар</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нэг</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дүрэмд</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баригдалгүйгээр</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зургаар</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илэрхийлж</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асуудлын</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ерөнхий</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дүр</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зургийг</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хардаг</a:t>
            </a:r>
            <a:r>
              <a:rPr kumimoji="0" lang="en-US" altLang="en-US" sz="1800" b="0" i="0" u="none" strike="noStrike" cap="none" normalizeH="0" baseline="0" dirty="0">
                <a:ln>
                  <a:noFill/>
                </a:ln>
                <a:solidFill>
                  <a:srgbClr val="303030"/>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rgbClr val="303030"/>
                </a:solidFill>
                <a:effectLst/>
                <a:latin typeface="+mn-lt"/>
              </a:rPr>
              <a:t>Mind Maps (</a:t>
            </a:r>
            <a:r>
              <a:rPr kumimoji="0" lang="en-US" altLang="en-US" sz="1800" b="1" i="0" u="none" strike="noStrike" cap="none" normalizeH="0" baseline="0" dirty="0" err="1">
                <a:ln>
                  <a:noFill/>
                </a:ln>
                <a:solidFill>
                  <a:srgbClr val="303030"/>
                </a:solidFill>
                <a:effectLst/>
                <a:latin typeface="+mn-lt"/>
              </a:rPr>
              <a:t>Оюуны</a:t>
            </a:r>
            <a:r>
              <a:rPr kumimoji="0" lang="en-US" altLang="en-US" sz="1800" b="1" i="0" u="none" strike="noStrike" cap="none" normalizeH="0" baseline="0" dirty="0">
                <a:ln>
                  <a:noFill/>
                </a:ln>
                <a:solidFill>
                  <a:srgbClr val="303030"/>
                </a:solidFill>
                <a:effectLst/>
                <a:latin typeface="+mn-lt"/>
              </a:rPr>
              <a:t> </a:t>
            </a:r>
            <a:r>
              <a:rPr kumimoji="0" lang="en-US" altLang="en-US" sz="1800" b="1" i="0" u="none" strike="noStrike" cap="none" normalizeH="0" baseline="0" dirty="0" err="1">
                <a:ln>
                  <a:noFill/>
                </a:ln>
                <a:solidFill>
                  <a:srgbClr val="303030"/>
                </a:solidFill>
                <a:effectLst/>
                <a:latin typeface="+mn-lt"/>
              </a:rPr>
              <a:t>зураглал</a:t>
            </a:r>
            <a:r>
              <a:rPr kumimoji="0" lang="en-US" altLang="en-US" sz="1800" b="1" i="0" u="none" strike="noStrike" cap="none" normalizeH="0" baseline="0" dirty="0">
                <a:ln>
                  <a:noFill/>
                </a:ln>
                <a:solidFill>
                  <a:srgbClr val="303030"/>
                </a:solidFill>
                <a:effectLst/>
                <a:latin typeface="+mn-lt"/>
              </a:rPr>
              <a:t>):</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Санаануудын</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уялдаа</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холбоог</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бүтэцжүүлж</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мэдээллийг</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багцлахад</a:t>
            </a:r>
            <a:r>
              <a:rPr kumimoji="0" lang="en-US" altLang="en-US" sz="1800" b="0" i="0" u="none" strike="noStrike" cap="none" normalizeH="0" baseline="0" dirty="0">
                <a:ln>
                  <a:noFill/>
                </a:ln>
                <a:solidFill>
                  <a:srgbClr val="303030"/>
                </a:solidFill>
                <a:effectLst/>
                <a:latin typeface="+mn-lt"/>
              </a:rPr>
              <a:t> </a:t>
            </a:r>
            <a:r>
              <a:rPr kumimoji="0" lang="en-US" altLang="en-US" sz="1800" b="0" i="0" u="none" strike="noStrike" cap="none" normalizeH="0" baseline="0" dirty="0" err="1">
                <a:ln>
                  <a:noFill/>
                </a:ln>
                <a:solidFill>
                  <a:srgbClr val="303030"/>
                </a:solidFill>
                <a:effectLst/>
                <a:latin typeface="+mn-lt"/>
              </a:rPr>
              <a:t>тусална</a:t>
            </a:r>
            <a:endParaRPr kumimoji="0" lang="en-US" altLang="en-US" sz="1800" b="0" i="0" u="none" strike="noStrike" cap="none" normalizeH="0" baseline="0" dirty="0">
              <a:ln>
                <a:noFill/>
              </a:ln>
              <a:solidFill>
                <a:srgbClr val="30303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mn-MN" sz="1200" b="1" i="0" kern="1200" dirty="0">
                <a:solidFill>
                  <a:schemeClr val="tx1"/>
                </a:solidFill>
                <a:effectLst/>
                <a:latin typeface="+mn-lt"/>
                <a:ea typeface="+mn-ea"/>
                <a:cs typeface="+mn-cs"/>
              </a:rPr>
              <a:t>Судалгааны үр дүнг тайлагнах:</a:t>
            </a:r>
            <a:r>
              <a:rPr lang="mn-MN" sz="1200" b="0" i="0" kern="1200" dirty="0">
                <a:solidFill>
                  <a:schemeClr val="tx1"/>
                </a:solidFill>
                <a:effectLst/>
                <a:latin typeface="+mn-lt"/>
                <a:ea typeface="+mn-ea"/>
                <a:cs typeface="+mn-cs"/>
              </a:rPr>
              <a:t> Чанарын судалгааны үр дүн нь тоо баримтаас илүүтэйгээр </a:t>
            </a:r>
            <a:r>
              <a:rPr lang="mn-MN" sz="1200" b="1" i="0" kern="1200" dirty="0">
                <a:solidFill>
                  <a:schemeClr val="tx1"/>
                </a:solidFill>
                <a:effectLst/>
                <a:latin typeface="+mn-lt"/>
                <a:ea typeface="+mn-ea"/>
                <a:cs typeface="+mn-cs"/>
              </a:rPr>
              <a:t>сэдэв (</a:t>
            </a:r>
            <a:r>
              <a:rPr lang="en-US" sz="1200" b="1" i="0" kern="1200" dirty="0">
                <a:solidFill>
                  <a:schemeClr val="tx1"/>
                </a:solidFill>
                <a:effectLst/>
                <a:latin typeface="+mn-lt"/>
                <a:ea typeface="+mn-ea"/>
                <a:cs typeface="+mn-cs"/>
              </a:rPr>
              <a:t>themes) </a:t>
            </a:r>
            <a:r>
              <a:rPr lang="mn-MN" sz="1200" b="1" i="0" kern="1200" dirty="0">
                <a:solidFill>
                  <a:schemeClr val="tx1"/>
                </a:solidFill>
                <a:effectLst/>
                <a:latin typeface="+mn-lt"/>
                <a:ea typeface="+mn-ea"/>
                <a:cs typeface="+mn-cs"/>
              </a:rPr>
              <a:t>болон үзэл баримтлал (</a:t>
            </a:r>
            <a:r>
              <a:rPr lang="en-US" sz="1200" b="1" i="0" kern="1200" dirty="0">
                <a:solidFill>
                  <a:schemeClr val="tx1"/>
                </a:solidFill>
                <a:effectLst/>
                <a:latin typeface="+mn-lt"/>
                <a:ea typeface="+mn-ea"/>
                <a:cs typeface="+mn-cs"/>
              </a:rPr>
              <a:t>perspectives)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хэлбэрээр тайлагнагддаг,. Ингэхдээ оролцогчдын хэлсэн онцлох эшлэлийг ашиглаж болно</a:t>
            </a:r>
            <a:br>
              <a:rPr lang="mn-MN" sz="1800" dirty="0"/>
            </a:br>
            <a:endParaRPr kumimoji="0" lang="en-US" altLang="en-US" sz="1800" b="0" i="0" u="none" strike="noStrike" cap="none" normalizeH="0" baseline="0" dirty="0">
              <a:ln>
                <a:noFill/>
              </a:ln>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800" dirty="0">
              <a:solidFill>
                <a:schemeClr val="tx1"/>
              </a:solidFill>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30</a:t>
            </a:fld>
            <a:endParaRPr lang="en-US"/>
          </a:p>
        </p:txBody>
      </p:sp>
    </p:spTree>
    <p:extLst>
      <p:ext uri="{BB962C8B-B14F-4D97-AF65-F5344CB8AC3E}">
        <p14:creationId xmlns:p14="http://schemas.microsoft.com/office/powerpoint/2010/main" val="27846509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Спагетти зураглал (</a:t>
            </a:r>
            <a:r>
              <a:rPr lang="en-US" b="1" dirty="0">
                <a:effectLst/>
              </a:rPr>
              <a:t>Spaghetti map)</a:t>
            </a:r>
            <a:r>
              <a:rPr lang="en-US" dirty="0">
                <a:effectLst/>
              </a:rPr>
              <a:t> </a:t>
            </a:r>
            <a:r>
              <a:rPr lang="mn-MN" dirty="0">
                <a:effectLst/>
              </a:rPr>
              <a:t>нь ажилтнууд тодорхой даалгавар, процессыг гүйцэтгэх явцад ажлын байрны орчинд хэрхэн шилжиж, хөдөлж байгааг болон тэдгээрийн харилцан үйлчлэлийг харуулдаг хэрэгсэл юм. Үүнийг биет хөдөлгөөнийг ажиглах замаар зурдаг бөгөөд зурсан шугамууд нь хоорондоо огтлолцож, орооцолдсон спагетти голтой төстэй харагддаг тул ингэж нэрлэжээ.</a:t>
            </a:r>
          </a:p>
          <a:p>
            <a:r>
              <a:rPr lang="mn-MN" dirty="0">
                <a:effectLst/>
              </a:rPr>
              <a:t>Уг аргачлалын гол онцлогууд болон ач холбогдол:</a:t>
            </a:r>
          </a:p>
          <a:p>
            <a:r>
              <a:rPr lang="mn-MN" sz="1200" b="1" i="0" kern="1200" dirty="0">
                <a:solidFill>
                  <a:schemeClr val="tx1"/>
                </a:solidFill>
                <a:effectLst/>
                <a:latin typeface="+mn-lt"/>
                <a:ea typeface="+mn-ea"/>
                <a:cs typeface="+mn-cs"/>
              </a:rPr>
              <a:t>Биет хөдөлгөөнийг илрүүлэх:</a:t>
            </a:r>
            <a:r>
              <a:rPr lang="mn-MN" sz="1200" b="0" i="0" kern="1200" dirty="0">
                <a:solidFill>
                  <a:schemeClr val="tx1"/>
                </a:solidFill>
                <a:effectLst/>
                <a:latin typeface="+mn-lt"/>
                <a:ea typeface="+mn-ea"/>
                <a:cs typeface="+mn-cs"/>
              </a:rPr>
              <a:t> Процессын диаграмм (</a:t>
            </a:r>
            <a:r>
              <a:rPr lang="en-US" sz="1200" b="0" i="0" kern="1200" dirty="0" err="1">
                <a:solidFill>
                  <a:schemeClr val="tx1"/>
                </a:solidFill>
                <a:effectLst/>
                <a:latin typeface="+mn-lt"/>
                <a:ea typeface="+mn-ea"/>
                <a:cs typeface="+mn-cs"/>
              </a:rPr>
              <a:t>swimlane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нь ажлын логик дарааллыг харуулдаг бол спагетти зураглал нь тухайн ажлыг хийхийн тулд ажилтан хэдэн удаа босож, хаашаа алхаж байгааг (жишээ нь: принтер, файлын шүүгээ эсвэл өөр хүний ширээ рүү) бодитоор харуулдаг.</a:t>
            </a:r>
          </a:p>
          <a:p>
            <a:r>
              <a:rPr lang="mn-MN" sz="1200" b="1" i="0" kern="1200" dirty="0">
                <a:solidFill>
                  <a:schemeClr val="tx1"/>
                </a:solidFill>
                <a:effectLst/>
                <a:latin typeface="+mn-lt"/>
                <a:ea typeface="+mn-ea"/>
                <a:cs typeface="+mn-cs"/>
              </a:rPr>
              <a:t>Үр ашиггүй байдлыг оношлох:</a:t>
            </a:r>
            <a:r>
              <a:rPr lang="mn-MN" sz="1200" b="0" i="0" kern="1200" dirty="0">
                <a:solidFill>
                  <a:schemeClr val="tx1"/>
                </a:solidFill>
                <a:effectLst/>
                <a:latin typeface="+mn-lt"/>
                <a:ea typeface="+mn-ea"/>
                <a:cs typeface="+mn-cs"/>
              </a:rPr>
              <a:t> Ажилтан өдрийн турш хэрэгцээгүй хөдөлгөөн хийхэд хэдий хэмжээний цаг үрж байгааг харуулснаар ажлын байрны зохион байгуулалтыг сайжруулах, үр ашгийг нэмэгдүүлэх боломжийг олгодог.</a:t>
            </a:r>
          </a:p>
          <a:p>
            <a:r>
              <a:rPr lang="mn-MN" sz="1200" b="1" i="0" kern="1200" dirty="0">
                <a:solidFill>
                  <a:schemeClr val="tx1"/>
                </a:solidFill>
                <a:effectLst/>
                <a:latin typeface="+mn-lt"/>
                <a:ea typeface="+mn-ea"/>
                <a:cs typeface="+mn-cs"/>
              </a:rPr>
              <a:t>Оношилгооны хэрэгсэл:</a:t>
            </a:r>
            <a:r>
              <a:rPr lang="mn-MN" sz="1200" b="0" i="0" kern="1200" dirty="0">
                <a:solidFill>
                  <a:schemeClr val="tx1"/>
                </a:solidFill>
                <a:effectLst/>
                <a:latin typeface="+mn-lt"/>
                <a:ea typeface="+mn-ea"/>
                <a:cs typeface="+mn-cs"/>
              </a:rPr>
              <a:t> Энэ нь одоогийн нөхцөл байдал хэр зэрэг "эмх замбараагүй" байгааг баримтжуулж, үндсэн шалтгааныг (</a:t>
            </a:r>
            <a:r>
              <a:rPr lang="en-US" sz="1200" b="0" i="0" kern="1200" dirty="0">
                <a:solidFill>
                  <a:schemeClr val="tx1"/>
                </a:solidFill>
                <a:effectLst/>
                <a:latin typeface="+mn-lt"/>
                <a:ea typeface="+mn-ea"/>
                <a:cs typeface="+mn-cs"/>
              </a:rPr>
              <a:t>root cause) </a:t>
            </a:r>
            <a:r>
              <a:rPr lang="mn-MN" sz="1200" b="0" i="0" kern="1200" dirty="0">
                <a:solidFill>
                  <a:schemeClr val="tx1"/>
                </a:solidFill>
                <a:effectLst/>
                <a:latin typeface="+mn-lt"/>
                <a:ea typeface="+mn-ea"/>
                <a:cs typeface="+mn-cs"/>
              </a:rPr>
              <a:t>олоход тусалдаг</a:t>
            </a:r>
            <a:endParaRPr lang="en-US" sz="1200" b="0" i="0" kern="1200" dirty="0">
              <a:solidFill>
                <a:schemeClr val="tx1"/>
              </a:solidFill>
              <a:effectLst/>
              <a:latin typeface="+mn-lt"/>
              <a:ea typeface="+mn-ea"/>
              <a:cs typeface="+mn-cs"/>
            </a:endParaRPr>
          </a:p>
          <a:p>
            <a:r>
              <a:rPr lang="mn-MN" sz="1200" b="0" i="0" kern="1200" dirty="0">
                <a:solidFill>
                  <a:schemeClr val="tx1"/>
                </a:solidFill>
                <a:effectLst/>
                <a:latin typeface="+mn-lt"/>
                <a:ea typeface="+mn-ea"/>
                <a:cs typeface="+mn-cs"/>
              </a:rPr>
              <a:t>Жишээ нь, авто засварын газрын ажилтан нэг машиныг засварт бүртгэж авахын тулд ширээнээсээ босож принтер, олшруулагч, файлын шүүгээ, түлхүүрийн шүүгээ болон ханын зураг руу олон удаа алхдаг бодит кэйсийг авч үзэж болно. Энэхүү "орооцолдсон" зураглал нь ажилтан хөдөлгөөн хийхэд хэдий хэмжээний цаг үрж байгааг бодитоор баримтжуулж, процессыг сайжруулах боломжийг илрүүлэхэд тусалдаг</a:t>
            </a:r>
            <a:br>
              <a:rPr lang="mn-MN" dirty="0"/>
            </a:br>
            <a:endParaRPr lang="mn-MN"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31</a:t>
            </a:fld>
            <a:endParaRPr lang="en-US"/>
          </a:p>
        </p:txBody>
      </p:sp>
    </p:spTree>
    <p:extLst>
      <p:ext uri="{BB962C8B-B14F-4D97-AF65-F5344CB8AC3E}">
        <p14:creationId xmlns:p14="http://schemas.microsoft.com/office/powerpoint/2010/main" val="28351743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Загасны ясны диаграмм (</a:t>
            </a:r>
            <a:r>
              <a:rPr lang="en-US" dirty="0"/>
              <a:t>Fishbone diagram) </a:t>
            </a:r>
            <a:r>
              <a:rPr lang="mn-MN" dirty="0"/>
              <a:t>буюу Ишикава диаграмм нь асуудлын шинж тэмдэгтэй бус, харин түүнийг үүсгэж буй үндсэн шалтгаантай (</a:t>
            </a:r>
            <a:r>
              <a:rPr lang="en-US" dirty="0"/>
              <a:t>root cause) </a:t>
            </a:r>
            <a:r>
              <a:rPr lang="mn-MN" dirty="0"/>
              <a:t>тэмцэхэд ашигладаг дүн шинжилгээний хүчирхэг техник юм,.</a:t>
            </a:r>
          </a:p>
          <a:p>
            <a:r>
              <a:rPr lang="mn-MN" dirty="0"/>
              <a:t>Та энэхүү техникийг өмнө нь ашиглаж байсан туршлагатай юу, эсвэл анхлан суралцаж байна уу? Таны түвшинд тохируулан дэлгэрэнгүй мэдээллийг доорх байдлаар бэлтгэлээ.</a:t>
            </a:r>
          </a:p>
          <a:p>
            <a:r>
              <a:rPr lang="mn-MN" b="1" dirty="0"/>
              <a:t>Загасны ясны диаграммын бүтэц</a:t>
            </a:r>
          </a:p>
          <a:p>
            <a:r>
              <a:rPr lang="mn-MN" dirty="0"/>
              <a:t>Энэхүү диаграмм нь бүтцийн хувьд загасны араг ястай төстэй харагддаг тул ийнхүү нэрлэсэн бөгөөд дараах хэсгүүдээс бүрдэнэ:</a:t>
            </a:r>
          </a:p>
          <a:p>
            <a:r>
              <a:rPr lang="mn-MN" b="1" dirty="0"/>
              <a:t>Толгой (</a:t>
            </a:r>
            <a:r>
              <a:rPr lang="en-US" b="1" dirty="0"/>
              <a:t>The Head):</a:t>
            </a:r>
            <a:r>
              <a:rPr lang="en-US" dirty="0"/>
              <a:t> </a:t>
            </a:r>
            <a:r>
              <a:rPr lang="mn-MN" dirty="0"/>
              <a:t>Шинжлэх гэж буй гол асуудал эсвэл үр дагаврыг баруун талын хайрцагт бичнэ,.</a:t>
            </a:r>
          </a:p>
          <a:p>
            <a:r>
              <a:rPr lang="mn-MN" b="1" dirty="0"/>
              <a:t>Сээр нуруу (</a:t>
            </a:r>
            <a:r>
              <a:rPr lang="en-US" b="1" dirty="0"/>
              <a:t>The Backbone):</a:t>
            </a:r>
            <a:r>
              <a:rPr lang="en-US" dirty="0"/>
              <a:t> </a:t>
            </a:r>
            <a:r>
              <a:rPr lang="mn-MN" dirty="0"/>
              <a:t>Толгой руу чиглэсэн гол шугам,.</a:t>
            </a:r>
          </a:p>
          <a:p>
            <a:r>
              <a:rPr lang="mn-MN" b="1" dirty="0"/>
              <a:t>Гол яснууд буюу Категориуд (</a:t>
            </a:r>
            <a:r>
              <a:rPr lang="en-US" b="1" dirty="0"/>
              <a:t>The Spines):</a:t>
            </a:r>
            <a:r>
              <a:rPr lang="en-US" dirty="0"/>
              <a:t> </a:t>
            </a:r>
            <a:r>
              <a:rPr lang="mn-MN" dirty="0"/>
              <a:t>Сээр нуруунаас дээш, доош салбарласан шугамууд бөгөөд асуудал үүсэж болох үндсэн талбаруудыг илэрхийлнэ,.</a:t>
            </a:r>
          </a:p>
          <a:p>
            <a:r>
              <a:rPr lang="mn-MN" b="1" dirty="0"/>
              <a:t>Жижиг яснууд (</a:t>
            </a:r>
            <a:r>
              <a:rPr lang="en-US" b="1" dirty="0"/>
              <a:t>The Small Bones):</a:t>
            </a:r>
            <a:r>
              <a:rPr lang="en-US" dirty="0"/>
              <a:t> </a:t>
            </a:r>
            <a:r>
              <a:rPr lang="mn-MN" dirty="0"/>
              <a:t>Категори тус бүрийн доторх асуудлын нарийвчилсан шалтгаанууд,.</a:t>
            </a:r>
          </a:p>
          <a:p>
            <a:r>
              <a:rPr lang="mn-MN" b="1" dirty="0"/>
              <a:t>Шалтгааныг ангилах түгээмэл загварууд</a:t>
            </a:r>
          </a:p>
          <a:p>
            <a:r>
              <a:rPr lang="mn-MN" dirty="0"/>
              <a:t>Асуудлыг олон өнцгөөс харахын тулд дараах бэлэн ангиллуудыг ашиглаж болно:</a:t>
            </a:r>
          </a:p>
          <a:p>
            <a:r>
              <a:rPr lang="mn-MN" b="1" dirty="0"/>
              <a:t>6</a:t>
            </a:r>
            <a:r>
              <a:rPr lang="en-US" b="1" dirty="0"/>
              <a:t>P (</a:t>
            </a:r>
            <a:r>
              <a:rPr lang="mn-MN" b="1" dirty="0"/>
              <a:t>Үйлчилгээний салбарт түгээмэл):</a:t>
            </a:r>
            <a:r>
              <a:rPr lang="mn-MN" dirty="0"/>
              <a:t> </a:t>
            </a:r>
            <a:r>
              <a:rPr lang="en-US" dirty="0"/>
              <a:t>People (</a:t>
            </a:r>
            <a:r>
              <a:rPr lang="mn-MN" dirty="0"/>
              <a:t>Хүмүүс), </a:t>
            </a:r>
            <a:r>
              <a:rPr lang="en-US" dirty="0"/>
              <a:t>Place (</a:t>
            </a:r>
            <a:r>
              <a:rPr lang="mn-MN" dirty="0"/>
              <a:t>Байршил), </a:t>
            </a:r>
            <a:r>
              <a:rPr lang="en-US" dirty="0"/>
              <a:t>Processes (</a:t>
            </a:r>
            <a:r>
              <a:rPr lang="mn-MN" dirty="0"/>
              <a:t>Процесс), </a:t>
            </a:r>
            <a:r>
              <a:rPr lang="en-US" dirty="0"/>
              <a:t>Physical Evidence (</a:t>
            </a:r>
            <a:r>
              <a:rPr lang="mn-MN" dirty="0"/>
              <a:t>Биет нотолгоо), </a:t>
            </a:r>
            <a:r>
              <a:rPr lang="en-US" dirty="0"/>
              <a:t>Product/Service (</a:t>
            </a:r>
            <a:r>
              <a:rPr lang="mn-MN" dirty="0"/>
              <a:t>Бүтээгдэхүүн/Үйлчилгээ), </a:t>
            </a:r>
            <a:r>
              <a:rPr lang="en-US" dirty="0"/>
              <a:t>Performance Measures (</a:t>
            </a:r>
            <a:r>
              <a:rPr lang="mn-MN" dirty="0"/>
              <a:t>Гүйцэтгэлийн хэмжүүр),.</a:t>
            </a:r>
          </a:p>
          <a:p>
            <a:r>
              <a:rPr lang="mn-MN" b="1" dirty="0"/>
              <a:t>4</a:t>
            </a:r>
            <a:r>
              <a:rPr lang="en-US" b="1" dirty="0"/>
              <a:t>M (</a:t>
            </a:r>
            <a:r>
              <a:rPr lang="mn-MN" b="1" dirty="0"/>
              <a:t>Үйлдвэрлэлийн салбарт түгээмэл):</a:t>
            </a:r>
            <a:r>
              <a:rPr lang="mn-MN" dirty="0"/>
              <a:t> </a:t>
            </a:r>
            <a:r>
              <a:rPr lang="en-US" dirty="0"/>
              <a:t>Manpower (</a:t>
            </a:r>
            <a:r>
              <a:rPr lang="mn-MN" dirty="0"/>
              <a:t>Ажиллах хүч), </a:t>
            </a:r>
            <a:r>
              <a:rPr lang="en-US" dirty="0"/>
              <a:t>Machines (</a:t>
            </a:r>
            <a:r>
              <a:rPr lang="mn-MN" dirty="0"/>
              <a:t>Машин механизм), </a:t>
            </a:r>
            <a:r>
              <a:rPr lang="en-US" dirty="0"/>
              <a:t>Materials (</a:t>
            </a:r>
            <a:r>
              <a:rPr lang="mn-MN" dirty="0"/>
              <a:t>Материал), </a:t>
            </a:r>
            <a:r>
              <a:rPr lang="en-US" dirty="0"/>
              <a:t>Methods (</a:t>
            </a:r>
            <a:r>
              <a:rPr lang="mn-MN" dirty="0"/>
              <a:t>Арга техник),.</a:t>
            </a:r>
          </a:p>
          <a:p>
            <a:r>
              <a:rPr lang="mn-MN" b="1" dirty="0"/>
              <a:t>4</a:t>
            </a:r>
            <a:r>
              <a:rPr lang="en-US" b="1" dirty="0"/>
              <a:t>S (</a:t>
            </a:r>
            <a:r>
              <a:rPr lang="mn-MN" b="1" dirty="0"/>
              <a:t>Дотоод орчны шинжилгээнд):</a:t>
            </a:r>
            <a:r>
              <a:rPr lang="mn-MN" dirty="0"/>
              <a:t> </a:t>
            </a:r>
            <a:r>
              <a:rPr lang="en-US" dirty="0"/>
              <a:t>Surroundings (</a:t>
            </a:r>
            <a:r>
              <a:rPr lang="mn-MN" dirty="0"/>
              <a:t>Орчин), </a:t>
            </a:r>
            <a:r>
              <a:rPr lang="en-US" dirty="0"/>
              <a:t>Suppliers (</a:t>
            </a:r>
            <a:r>
              <a:rPr lang="mn-MN" dirty="0"/>
              <a:t>Нийлүүлэгч), </a:t>
            </a:r>
            <a:r>
              <a:rPr lang="en-US" dirty="0"/>
              <a:t>Systems (</a:t>
            </a:r>
            <a:r>
              <a:rPr lang="mn-MN" dirty="0"/>
              <a:t>Систем), </a:t>
            </a:r>
            <a:r>
              <a:rPr lang="en-US" dirty="0"/>
              <a:t>Skills (</a:t>
            </a:r>
            <a:r>
              <a:rPr lang="mn-MN" dirty="0"/>
              <a:t>Ур чадвар).</a:t>
            </a:r>
          </a:p>
        </p:txBody>
      </p:sp>
      <p:sp>
        <p:nvSpPr>
          <p:cNvPr id="4" name="Slide Number Placeholder 3"/>
          <p:cNvSpPr>
            <a:spLocks noGrp="1"/>
          </p:cNvSpPr>
          <p:nvPr>
            <p:ph type="sldNum" sz="quarter" idx="5"/>
          </p:nvPr>
        </p:nvSpPr>
        <p:spPr/>
        <p:txBody>
          <a:bodyPr/>
          <a:lstStyle/>
          <a:p>
            <a:fld id="{57F45778-65E1-4A1B-B40A-CB386A9BF102}" type="slidenum">
              <a:rPr lang="en-US" smtClean="0"/>
              <a:t>32</a:t>
            </a:fld>
            <a:endParaRPr lang="en-US"/>
          </a:p>
        </p:txBody>
      </p:sp>
    </p:spTree>
    <p:extLst>
      <p:ext uri="{BB962C8B-B14F-4D97-AF65-F5344CB8AC3E}">
        <p14:creationId xmlns:p14="http://schemas.microsoft.com/office/powerpoint/2010/main" val="29282523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2AD33-43A2-B3C4-0B18-C0435EC2D4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34EE05-8D06-2C1F-358D-5C06A47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A00078-B4E5-37CC-9D5B-4FEFF0771A81}"/>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Arial" panose="020B0604020202020204" pitchFamily="34" charset="0"/>
              </a:rPr>
              <a:t>Бизнес</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шинжилгээнд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асуудлыг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бүтээлчээр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шийдвэрлэх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үндсэн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шалтгааныг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олоход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эдгээр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хоёр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техник</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хамгийн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чухал</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үүрэгтэй</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байдаг</a:t>
            </a:r>
            <a:r>
              <a:rPr kumimoji="0" lang="en-US" altLang="en-US" sz="1200" b="0" i="0" u="none" strike="noStrike" cap="none" normalizeH="0" baseline="0" dirty="0">
                <a:ln>
                  <a:noFill/>
                </a:ln>
                <a:solidFill>
                  <a:schemeClr val="tx1"/>
                </a:solidFill>
                <a:effectLst/>
                <a:latin typeface="Arial" panose="020B0604020202020204" pitchFamily="34" charset="0"/>
              </a:rPr>
              <a:t>.</a:t>
            </a:r>
            <a:endParaRPr kumimoji="0" lang="en-US" altLang="en-US" sz="1200" b="1" i="0" u="none" strike="noStrike" cap="none" normalizeH="0" baseline="0" dirty="0">
              <a:ln>
                <a:noFill/>
              </a:ln>
              <a:solidFill>
                <a:schemeClr val="tx1"/>
              </a:solidFill>
              <a:effectLst/>
              <a:latin typeface="Arial" panose="020B0604020202020204" pitchFamily="34" charset="0"/>
            </a:endParaRPr>
          </a:p>
          <a:p>
            <a:r>
              <a:rPr lang="mn-MN" b="1" dirty="0"/>
              <a:t>Тархины шуурга (</a:t>
            </a:r>
            <a:r>
              <a:rPr lang="en-US" b="1" dirty="0"/>
              <a:t>Brainstorming):</a:t>
            </a:r>
            <a:r>
              <a:rPr lang="en-US" dirty="0"/>
              <a:t> </a:t>
            </a:r>
            <a:r>
              <a:rPr lang="mn-MN" dirty="0"/>
              <a:t>Багаараа ажиллаж, оролцогчдоос асуудал үүсэхэд нөлөөлж буй бүх боломжит хүчин зүйлсийг асууж, диаграммд тэмдэглэнэ,</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err="1">
                <a:ln>
                  <a:noFill/>
                </a:ln>
                <a:solidFill>
                  <a:schemeClr val="tx1"/>
                </a:solidFill>
                <a:effectLst/>
                <a:latin typeface="Arial" panose="020B0604020202020204" pitchFamily="34" charset="0"/>
              </a:rPr>
              <a:t>Процесс</a:t>
            </a:r>
            <a:r>
              <a:rPr kumimoji="0" lang="en-US" altLang="en-US" sz="1200" b="1" i="0" u="none" strike="noStrike" cap="none" normalizeH="0" baseline="0" dirty="0">
                <a:ln>
                  <a:noFill/>
                </a:ln>
                <a:solidFill>
                  <a:schemeClr val="tx1"/>
                </a:solidFill>
                <a:effectLst/>
                <a:latin typeface="Arial" panose="020B0604020202020204" pitchFamily="34" charset="0"/>
              </a:rPr>
              <a:t>:</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Бэлтгэл</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зорилго</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тодорхойлох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Сесси</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шүүмжлэлгүйгээр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бүх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санааг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бүртгэх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Нэгтгэл</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санаануудыг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үнэлж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эрэмбэлэх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гэсэн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гурван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үндсэн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шаттай</a:t>
            </a:r>
            <a:r>
              <a:rPr kumimoji="0" lang="en-US" altLang="en-US" sz="12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err="1">
                <a:ln>
                  <a:noFill/>
                </a:ln>
                <a:solidFill>
                  <a:schemeClr val="tx1"/>
                </a:solidFill>
                <a:effectLst/>
                <a:latin typeface="Arial" panose="020B0604020202020204" pitchFamily="34" charset="0"/>
              </a:rPr>
              <a:t>Давуу</a:t>
            </a:r>
            <a:r>
              <a:rPr kumimoji="0" lang="en-US" altLang="en-US" sz="1200" b="1"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тал</a:t>
            </a:r>
            <a:r>
              <a:rPr kumimoji="0" lang="en-US" altLang="en-US" sz="1200" b="1" i="0" u="none" strike="noStrike" cap="none" normalizeH="0" baseline="0" dirty="0">
                <a:ln>
                  <a:noFill/>
                </a:ln>
                <a:solidFill>
                  <a:schemeClr val="tx1"/>
                </a:solidFill>
                <a:effectLst/>
                <a:latin typeface="Arial" panose="020B0604020202020204" pitchFamily="34" charset="0"/>
              </a:rPr>
              <a:t>:</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Оролцогчид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бие</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биенийхээ</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санаан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дээр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тулгуурлан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шинэ</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санаа</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гаргах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боломжийг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олгож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хамтын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ажиллагааг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идэвхжүүлдэг</a:t>
            </a:r>
            <a:r>
              <a:rPr kumimoji="0" lang="en-US" altLang="en-US" sz="1200" b="0" i="0" u="none" strike="noStrike" cap="none" normalizeH="0" baseline="0" dirty="0">
                <a:ln>
                  <a:noFill/>
                </a:ln>
                <a:solidFill>
                  <a:schemeClr val="tx1"/>
                </a:solidFill>
                <a:effectLst/>
                <a:latin typeface="Arial" panose="020B0604020202020204" pitchFamily="34" charset="0"/>
              </a:rPr>
              <a:t>. </a:t>
            </a:r>
          </a:p>
          <a:p>
            <a:endParaRPr lang="mn-MN" dirty="0"/>
          </a:p>
          <a:p>
            <a:pPr marL="0" marR="0" lvl="0" indent="0" algn="l" defTabSz="914400" rtl="0" eaLnBrk="0" fontAlgn="base" latinLnBrk="0" hangingPunct="0">
              <a:lnSpc>
                <a:spcPct val="100000"/>
              </a:lnSpc>
              <a:spcBef>
                <a:spcPct val="0"/>
              </a:spcBef>
              <a:spcAft>
                <a:spcPct val="0"/>
              </a:spcAft>
              <a:buClrTx/>
              <a:buSzTx/>
              <a:buFontTx/>
              <a:buChar char="•"/>
              <a:tabLst/>
            </a:pPr>
            <a:r>
              <a:rPr lang="mn-MN" b="1" dirty="0"/>
              <a:t>5 </a:t>
            </a:r>
            <a:r>
              <a:rPr lang="en-US" b="1" dirty="0"/>
              <a:t>Why (</a:t>
            </a:r>
            <a:r>
              <a:rPr lang="mn-MN" b="1" dirty="0"/>
              <a:t>Таван Яагаад):</a:t>
            </a:r>
            <a:r>
              <a:rPr lang="mn-MN" dirty="0"/>
              <a:t> Шалтгаан бүр дээр "Яагаад?" гэж асуун гүнзгийрүүлж, үндсэн шалтгааныг нь олно,</a:t>
            </a:r>
            <a:r>
              <a:rPr kumimoji="0" lang="en-US" altLang="en-US" sz="1200" b="1" i="0" u="none" strike="noStrike" cap="none" normalizeH="0" baseline="0" dirty="0">
                <a:ln>
                  <a:noFill/>
                </a:ln>
                <a:solidFill>
                  <a:schemeClr val="tx1"/>
                </a:solidFill>
                <a:effectLst/>
                <a:latin typeface="Arial" panose="020B0604020202020204" pitchFamily="34" charset="0"/>
              </a:rPr>
              <a:t> </a:t>
            </a:r>
            <a:r>
              <a:rPr kumimoji="0" lang="en-US" altLang="en-US" sz="1200" b="1" i="0" u="none" strike="noStrike" cap="none" normalizeH="0" baseline="0" dirty="0" err="1">
                <a:ln>
                  <a:noFill/>
                </a:ln>
                <a:solidFill>
                  <a:schemeClr val="tx1"/>
                </a:solidFill>
                <a:effectLst/>
                <a:latin typeface="Arial" panose="020B0604020202020204" pitchFamily="34" charset="0"/>
              </a:rPr>
              <a:t>Процесс</a:t>
            </a:r>
            <a:r>
              <a:rPr kumimoji="0" lang="en-US" altLang="en-US" sz="1200" b="1" i="0" u="none" strike="noStrike" cap="none" normalizeH="0" baseline="0" dirty="0">
                <a:ln>
                  <a:noFill/>
                </a:ln>
                <a:solidFill>
                  <a:schemeClr val="tx1"/>
                </a:solidFill>
                <a:effectLst/>
                <a:latin typeface="Arial" panose="020B0604020202020204" pitchFamily="34" charset="0"/>
              </a:rPr>
              <a:t>:</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Асуудал</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бүр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дээр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Яагаад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гэж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дараалан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асуух</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замаар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гүнзгийрүүлэн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судална</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Энэ</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нь</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ихэвчлэн</a:t>
            </a:r>
            <a:r>
              <a:rPr kumimoji="0" lang="en-US" altLang="en-US" sz="1200" b="0" i="0" u="none" strike="noStrike" cap="none" normalizeH="0" baseline="0" dirty="0">
                <a:ln>
                  <a:noFill/>
                </a:ln>
                <a:solidFill>
                  <a:schemeClr val="tx1"/>
                </a:solidFill>
                <a:effectLst/>
                <a:latin typeface="Arial" panose="020B0604020202020204" pitchFamily="34" charset="0"/>
              </a:rPr>
              <a:t> 5 </a:t>
            </a:r>
            <a:r>
              <a:rPr kumimoji="0" lang="en-US" altLang="en-US" sz="1200" b="0" i="0" u="none" strike="noStrike" cap="none" normalizeH="0" baseline="0" dirty="0" err="1">
                <a:ln>
                  <a:noFill/>
                </a:ln>
                <a:solidFill>
                  <a:schemeClr val="tx1"/>
                </a:solidFill>
                <a:effectLst/>
                <a:latin typeface="Arial" panose="020B0604020202020204" pitchFamily="34" charset="0"/>
              </a:rPr>
              <a:t>удаа</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асуухад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үндсэн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шалтгаан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тодорхой</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болдог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гэж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үздэг</a:t>
            </a:r>
            <a:r>
              <a:rPr kumimoji="0" lang="en-US" altLang="en-US" sz="1200" b="0" i="0" u="none" strike="noStrike" cap="none" normalizeH="0" baseline="0" dirty="0">
                <a:ln>
                  <a:noFill/>
                </a:ln>
                <a:solidFill>
                  <a:schemeClr val="tx1"/>
                </a:solidFill>
                <a:effectLst/>
                <a:latin typeface="Arial" panose="020B0604020202020204" pitchFamily="34" charset="0"/>
              </a:rPr>
              <a:t> ч </a:t>
            </a:r>
            <a:r>
              <a:rPr kumimoji="0" lang="en-US" altLang="en-US" sz="1200" b="0" i="0" u="none" strike="noStrike" cap="none" normalizeH="0" baseline="0" dirty="0" err="1">
                <a:ln>
                  <a:noFill/>
                </a:ln>
                <a:solidFill>
                  <a:schemeClr val="tx1"/>
                </a:solidFill>
                <a:effectLst/>
                <a:latin typeface="Arial" panose="020B0604020202020204" pitchFamily="34" charset="0"/>
              </a:rPr>
              <a:t>шаардлагатай</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бол</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илүү</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олон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удаа</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асууж</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болно</a:t>
            </a:r>
            <a:r>
              <a:rPr kumimoji="0" lang="en-US" altLang="en-US" sz="12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err="1">
                <a:ln>
                  <a:noFill/>
                </a:ln>
                <a:solidFill>
                  <a:schemeClr val="tx1"/>
                </a:solidFill>
                <a:effectLst/>
                <a:latin typeface="Arial" panose="020B0604020202020204" pitchFamily="34" charset="0"/>
              </a:rPr>
              <a:t>Хэрэглээ</a:t>
            </a:r>
            <a:r>
              <a:rPr kumimoji="0" lang="en-US" altLang="en-US" sz="1200" b="1" i="0" u="none" strike="noStrike" cap="none" normalizeH="0" baseline="0" dirty="0">
                <a:ln>
                  <a:noFill/>
                </a:ln>
                <a:solidFill>
                  <a:schemeClr val="tx1"/>
                </a:solidFill>
                <a:effectLst/>
                <a:latin typeface="Arial" panose="020B0604020202020204" pitchFamily="34" charset="0"/>
              </a:rPr>
              <a:t>:</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Хүний</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хүчин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зүйлээс</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шалтгаалсан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асуудлыг</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оношлоход</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хамгийн</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үр</a:t>
            </a:r>
            <a:r>
              <a:rPr kumimoji="0" lang="en-US" altLang="en-US" sz="1200" b="0" i="0" u="none" strike="noStrike" cap="none" normalizeH="0" baseline="0" dirty="0">
                <a:ln>
                  <a:noFill/>
                </a:ln>
                <a:solidFill>
                  <a:schemeClr val="tx1"/>
                </a:solidFill>
                <a:effectLst/>
                <a:latin typeface="Arial" panose="020B0604020202020204" pitchFamily="34" charset="0"/>
              </a:rPr>
              <a:t> </a:t>
            </a:r>
            <a:r>
              <a:rPr kumimoji="0" lang="en-US" altLang="en-US" sz="1200" b="0" i="0" u="none" strike="noStrike" cap="none" normalizeH="0" baseline="0" dirty="0" err="1">
                <a:ln>
                  <a:noFill/>
                </a:ln>
                <a:solidFill>
                  <a:schemeClr val="tx1"/>
                </a:solidFill>
                <a:effectLst/>
                <a:latin typeface="Arial" panose="020B0604020202020204" pitchFamily="34" charset="0"/>
              </a:rPr>
              <a:t>дүнтэй</a:t>
            </a:r>
            <a:r>
              <a:rPr lang="mn-MN" altLang="en-US" sz="1200" dirty="0">
                <a:solidFill>
                  <a:schemeClr val="tx1"/>
                </a:solidFill>
                <a:latin typeface="Arial" panose="020B0604020202020204" pitchFamily="34" charset="0"/>
              </a:rPr>
              <a:t>.</a:t>
            </a:r>
            <a:endParaRPr kumimoji="0" lang="en-US" altLang="en-US" sz="1200" b="0" i="0" u="none" strike="noStrike" cap="none" normalizeH="0" baseline="0" dirty="0">
              <a:ln>
                <a:noFill/>
              </a:ln>
              <a:solidFill>
                <a:schemeClr val="tx1"/>
              </a:solidFill>
              <a:effectLst/>
              <a:latin typeface="Arial" panose="020B0604020202020204" pitchFamily="34" charset="0"/>
            </a:endParaRPr>
          </a:p>
          <a:p>
            <a:endParaRPr lang="mn-MN" dirty="0"/>
          </a:p>
          <a:p>
            <a:r>
              <a:rPr lang="mn-MN" b="1" dirty="0"/>
              <a:t>Анхдагч ба Хоёрдогч хүчин зүйлс:</a:t>
            </a:r>
            <a:r>
              <a:rPr lang="mn-MN" dirty="0"/>
              <a:t> Асуудалд шууд нөлөөлж буй "анхдагч" хүчин зүйлс болон тэдгээрт нөлөөлж буй "хоёрдогч" хүчин зүйлсийг ялгаж зурах нь чухал.</a:t>
            </a:r>
          </a:p>
          <a:p>
            <a:r>
              <a:rPr lang="mn-MN" b="1" dirty="0"/>
              <a:t>Ач холбогдол</a:t>
            </a:r>
          </a:p>
          <a:p>
            <a:r>
              <a:rPr lang="mn-MN" dirty="0"/>
              <a:t>Асуудлыг системтэйгээр харах боломж олгодог.</a:t>
            </a:r>
          </a:p>
          <a:p>
            <a:r>
              <a:rPr lang="mn-MN" dirty="0"/>
              <a:t>Олон оролцогч талуудын дунд нэгдсэн ойлголт, зөвшилцлийг бий болгодог,.</a:t>
            </a:r>
          </a:p>
          <a:p>
            <a:r>
              <a:rPr lang="mn-MN" dirty="0"/>
              <a:t>Зөвхөн "итгэж буй баримт" биш, харин "баталгаажсан баримт" дээр тулгуурлан шийдвэр гаргахад тусалдаг.</a:t>
            </a:r>
          </a:p>
        </p:txBody>
      </p:sp>
      <p:sp>
        <p:nvSpPr>
          <p:cNvPr id="4" name="Slide Number Placeholder 3">
            <a:extLst>
              <a:ext uri="{FF2B5EF4-FFF2-40B4-BE49-F238E27FC236}">
                <a16:creationId xmlns:a16="http://schemas.microsoft.com/office/drawing/2014/main" id="{5CAE14C0-9354-8AED-62B1-BD59E8C541BE}"/>
              </a:ext>
            </a:extLst>
          </p:cNvPr>
          <p:cNvSpPr>
            <a:spLocks noGrp="1"/>
          </p:cNvSpPr>
          <p:nvPr>
            <p:ph type="sldNum" sz="quarter" idx="5"/>
          </p:nvPr>
        </p:nvSpPr>
        <p:spPr/>
        <p:txBody>
          <a:bodyPr/>
          <a:lstStyle/>
          <a:p>
            <a:fld id="{57F45778-65E1-4A1B-B40A-CB386A9BF102}" type="slidenum">
              <a:rPr lang="en-US" smtClean="0"/>
              <a:t>33</a:t>
            </a:fld>
            <a:endParaRPr lang="en-US"/>
          </a:p>
        </p:txBody>
      </p:sp>
    </p:spTree>
    <p:extLst>
      <p:ext uri="{BB962C8B-B14F-4D97-AF65-F5344CB8AC3E}">
        <p14:creationId xmlns:p14="http://schemas.microsoft.com/office/powerpoint/2010/main" val="2613811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6;p2"/>
          <p:cNvSpPr txBox="1">
            <a:spLocks noGrp="1"/>
          </p:cNvSpPr>
          <p:nvPr>
            <p:ph type="title"/>
          </p:nvPr>
        </p:nvSpPr>
        <p:spPr>
          <a:xfrm>
            <a:off x="342900" y="200508"/>
            <a:ext cx="11365545"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rgbClr val="FFFF00"/>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3312344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8610600" y="6307137"/>
            <a:ext cx="3097844"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dirty="0"/>
          </a:p>
        </p:txBody>
      </p:sp>
      <p:sp>
        <p:nvSpPr>
          <p:cNvPr id="4" name="Google Shape;105;p15">
            <a:extLst>
              <a:ext uri="{FF2B5EF4-FFF2-40B4-BE49-F238E27FC236}">
                <a16:creationId xmlns:a16="http://schemas.microsoft.com/office/drawing/2014/main" id="{4DE8C174-78B2-D5BB-4A35-E85DB14583F4}"/>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 name="Google Shape;16;p2">
            <a:extLst>
              <a:ext uri="{FF2B5EF4-FFF2-40B4-BE49-F238E27FC236}">
                <a16:creationId xmlns:a16="http://schemas.microsoft.com/office/drawing/2014/main" id="{74C73D95-90C2-93C1-A2AD-2E6534365D22}"/>
              </a:ext>
            </a:extLst>
          </p:cNvPr>
          <p:cNvSpPr txBox="1">
            <a:spLocks noGrp="1"/>
          </p:cNvSpPr>
          <p:nvPr>
            <p:ph type="title"/>
          </p:nvPr>
        </p:nvSpPr>
        <p:spPr>
          <a:xfrm>
            <a:off x="302559" y="200508"/>
            <a:ext cx="11405886"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rgbClr val="FFFF00"/>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415215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860281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067140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358057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838199" y="1043093"/>
            <a:ext cx="5257801"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6172199" y="1043093"/>
            <a:ext cx="5536245"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45" name="Google Shape;4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46" name="Google Shape;46;p7"/>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effectLst/>
              <a:latin typeface="+mn-lt"/>
              <a:ea typeface="Calibri"/>
              <a:cs typeface="Calibri"/>
              <a:sym typeface="Calibri"/>
            </a:endParaRPr>
          </a:p>
        </p:txBody>
      </p:sp>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391886" y="185738"/>
            <a:ext cx="11316559"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469018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251171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370266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74258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063786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822164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94027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ISA332- Бүлэг1: Бизнесийн шинжилгээ</a:t>
            </a: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Business analysis and process management</a:t>
            </a: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49463040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s://www.questionpro.com/"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questionpro.com/"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1028700" y="2825291"/>
            <a:ext cx="10679906" cy="720197"/>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sz="2600" b="1" dirty="0">
                <a:solidFill>
                  <a:schemeClr val="bg1"/>
                </a:solidFill>
                <a:effectLst>
                  <a:outerShdw blurRad="38100" dist="38100" dir="2700000" algn="tl">
                    <a:srgbClr val="000000">
                      <a:alpha val="43137"/>
                    </a:srgbClr>
                  </a:outerShdw>
                </a:effectLst>
                <a:latin typeface="Arial"/>
                <a:ea typeface="Arial"/>
                <a:cs typeface="Arial"/>
                <a:sym typeface="Arial"/>
              </a:rPr>
              <a:t>Lecture 6: Business analysis process model and </a:t>
            </a:r>
          </a:p>
          <a:p>
            <a:pPr marL="0" indent="0" algn="ctr">
              <a:spcBef>
                <a:spcPts val="0"/>
              </a:spcBef>
              <a:buSzPts val="4000"/>
            </a:pPr>
            <a:r>
              <a:rPr lang="en-US" sz="2600" b="1" dirty="0">
                <a:solidFill>
                  <a:schemeClr val="bg1"/>
                </a:solidFill>
                <a:effectLst>
                  <a:outerShdw blurRad="38100" dist="38100" dir="2700000" algn="tl">
                    <a:srgbClr val="000000">
                      <a:alpha val="43137"/>
                    </a:srgbClr>
                  </a:outerShdw>
                </a:effectLst>
                <a:latin typeface="Arial"/>
                <a:ea typeface="Arial"/>
                <a:cs typeface="Arial"/>
                <a:sym typeface="Arial"/>
              </a:rPr>
              <a:t>Investigation techniques</a:t>
            </a:r>
            <a:endParaRPr sz="2600" b="1" i="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Business analysis and process management</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dirty="0"/>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69BD77A5-8390-F4F2-61DC-EC48C1D9468A}"/>
              </a:ext>
            </a:extLst>
          </p:cNvPr>
          <p:cNvSpPr>
            <a:spLocks noGrp="1"/>
          </p:cNvSpPr>
          <p:nvPr>
            <p:ph type="dt" idx="10"/>
          </p:nvPr>
        </p:nvSpPr>
        <p:spPr/>
        <p:txBody>
          <a:bodyPr/>
          <a:lstStyle/>
          <a:p>
            <a:fld id="{8518DA1A-89C0-448F-A506-0C495345BB88}" type="datetime1">
              <a:rPr lang="en-US" smtClean="0"/>
              <a:t>4/19/2026</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342899" y="1150144"/>
            <a:ext cx="11365545" cy="5026819"/>
          </a:xfrm>
        </p:spPr>
        <p:txBody>
          <a:bodyPr>
            <a:noAutofit/>
          </a:bodyPr>
          <a:lstStyle/>
          <a:p>
            <a:r>
              <a:rPr lang="mn-MN" sz="2000" dirty="0">
                <a:latin typeface="Arial" panose="020B0604020202020204" pitchFamily="34" charset="0"/>
                <a:cs typeface="Arial" panose="020B0604020202020204" pitchFamily="34" charset="0"/>
              </a:rPr>
              <a:t>Асуудал шийдвэрлэх үе шатуудыг танин мэдэх, хэрэглэх</a:t>
            </a:r>
            <a:endParaRPr lang="en-US" sz="2000" dirty="0">
              <a:latin typeface="Arial" panose="020B0604020202020204" pitchFamily="34" charset="0"/>
              <a:cs typeface="Arial" panose="020B0604020202020204" pitchFamily="34" charset="0"/>
            </a:endParaRPr>
          </a:p>
          <a:p>
            <a:r>
              <a:rPr lang="mn-MN" sz="2000" dirty="0">
                <a:latin typeface="Arial" panose="020B0604020202020204" pitchFamily="34" charset="0"/>
                <a:cs typeface="Arial" panose="020B0604020202020204" pitchFamily="34" charset="0"/>
              </a:rPr>
              <a:t>Бизнесийн шинжилгээний процессуудыг танин мэдэх</a:t>
            </a:r>
          </a:p>
          <a:p>
            <a:pPr lvl="1"/>
            <a:r>
              <a:rPr lang="mn-MN" sz="2000" dirty="0">
                <a:latin typeface="Arial" panose="020B0604020202020204" pitchFamily="34" charset="0"/>
                <a:cs typeface="Arial" panose="020B0604020202020204" pitchFamily="34" charset="0"/>
              </a:rPr>
              <a:t>Одоогийн нөхцөл байдал</a:t>
            </a:r>
            <a:endParaRPr lang="en-US" sz="2000" dirty="0">
              <a:latin typeface="Arial" panose="020B0604020202020204" pitchFamily="34" charset="0"/>
              <a:cs typeface="Arial" panose="020B0604020202020204" pitchFamily="34" charset="0"/>
            </a:endParaRPr>
          </a:p>
          <a:p>
            <a:pPr lvl="1"/>
            <a:r>
              <a:rPr lang="mn-MN" sz="2000" dirty="0">
                <a:latin typeface="Arial" panose="020B0604020202020204" pitchFamily="34" charset="0"/>
                <a:cs typeface="Arial" panose="020B0604020202020204" pitchFamily="34" charset="0"/>
              </a:rPr>
              <a:t>Оролцогч талуудын хандлага, байр суурь</a:t>
            </a:r>
            <a:endParaRPr lang="en-US" sz="2000" dirty="0">
              <a:latin typeface="Arial" panose="020B0604020202020204" pitchFamily="34" charset="0"/>
              <a:cs typeface="Arial" panose="020B0604020202020204" pitchFamily="34" charset="0"/>
            </a:endParaRPr>
          </a:p>
          <a:p>
            <a:pPr lvl="1"/>
            <a:r>
              <a:rPr lang="mn-MN" sz="2000" dirty="0">
                <a:latin typeface="Arial" panose="020B0604020202020204" pitchFamily="34" charset="0"/>
                <a:cs typeface="Arial" panose="020B0604020202020204" pitchFamily="34" charset="0"/>
              </a:rPr>
              <a:t>Хэрэгцээ шинжлэх</a:t>
            </a:r>
            <a:endParaRPr lang="en-US" sz="2000" dirty="0">
              <a:latin typeface="Arial" panose="020B0604020202020204" pitchFamily="34" charset="0"/>
              <a:cs typeface="Arial" panose="020B0604020202020204" pitchFamily="34" charset="0"/>
            </a:endParaRPr>
          </a:p>
          <a:p>
            <a:pPr lvl="1"/>
            <a:r>
              <a:rPr lang="mn-MN" sz="2000" dirty="0">
                <a:latin typeface="Arial" panose="020B0604020202020204" pitchFamily="34" charset="0"/>
                <a:cs typeface="Arial" panose="020B0604020202020204" pitchFamily="34" charset="0"/>
              </a:rPr>
              <a:t>Боломжуудыг үнэлэх</a:t>
            </a:r>
            <a:endParaRPr lang="en-US" sz="2000" dirty="0">
              <a:latin typeface="Arial" panose="020B0604020202020204" pitchFamily="34" charset="0"/>
              <a:cs typeface="Arial" panose="020B0604020202020204" pitchFamily="34" charset="0"/>
            </a:endParaRPr>
          </a:p>
          <a:p>
            <a:pPr lvl="1"/>
            <a:r>
              <a:rPr lang="mn-MN" sz="2000" dirty="0">
                <a:latin typeface="Arial" panose="020B0604020202020204" pitchFamily="34" charset="0"/>
                <a:cs typeface="Arial" panose="020B0604020202020204" pitchFamily="34" charset="0"/>
              </a:rPr>
              <a:t>Шаардлагуудыг тодорхойлох</a:t>
            </a:r>
            <a:endParaRPr lang="en-US" sz="2000" dirty="0">
              <a:latin typeface="Arial" panose="020B0604020202020204" pitchFamily="34" charset="0"/>
              <a:cs typeface="Arial" panose="020B0604020202020204" pitchFamily="34" charset="0"/>
            </a:endParaRPr>
          </a:p>
          <a:p>
            <a:r>
              <a:rPr lang="mn-MN" sz="2000" dirty="0">
                <a:latin typeface="Arial" panose="020B0604020202020204" pitchFamily="34" charset="0"/>
                <a:cs typeface="Arial" panose="020B0604020202020204" pitchFamily="34" charset="0"/>
              </a:rPr>
              <a:t>Процесс тус бүрийн үйл явц, орц, гарч, хэрэглэх арга техникүүдийг танин мэдэх</a:t>
            </a:r>
          </a:p>
          <a:p>
            <a:r>
              <a:rPr lang="mn-MN" sz="2000" dirty="0">
                <a:latin typeface="Arial" panose="020B0604020202020204" pitchFamily="34" charset="0"/>
                <a:cs typeface="Arial" panose="020B0604020202020204" pitchFamily="34" charset="0"/>
              </a:rPr>
              <a:t>Бизнесийн одоогийн нөхцөл байдлыг тодорхойлох арга техникүүдийг зөв сонгон хэрэглэх</a:t>
            </a:r>
          </a:p>
          <a:p>
            <a:pPr lvl="1"/>
            <a:r>
              <a:rPr lang="mn-MN" sz="1600" dirty="0">
                <a:latin typeface="Arial" panose="020B0604020202020204" pitchFamily="34" charset="0"/>
                <a:cs typeface="Arial" panose="020B0604020202020204" pitchFamily="34" charset="0"/>
              </a:rPr>
              <a:t>Тоон судалгааны аргуудыг танин мэдэх</a:t>
            </a:r>
          </a:p>
          <a:p>
            <a:pPr lvl="1"/>
            <a:r>
              <a:rPr lang="mn-MN" sz="1600" dirty="0">
                <a:latin typeface="Arial" panose="020B0604020202020204" pitchFamily="34" charset="0"/>
                <a:cs typeface="Arial" panose="020B0604020202020204" pitchFamily="34" charset="0"/>
              </a:rPr>
              <a:t>Чанарын судалгааны аргуудыг танин мэдэх</a:t>
            </a:r>
          </a:p>
          <a:p>
            <a:pPr lvl="1"/>
            <a:r>
              <a:rPr lang="mn-MN" sz="1600" dirty="0">
                <a:latin typeface="Arial" panose="020B0604020202020204" pitchFamily="34" charset="0"/>
                <a:cs typeface="Arial" panose="020B0604020202020204" pitchFamily="34" charset="0"/>
              </a:rPr>
              <a:t>Шинжилгээний үр дүнг нэгтгэх арга техникүүд</a:t>
            </a:r>
            <a:endParaRPr lang="en-US" sz="1600" dirty="0">
              <a:latin typeface="Arial" panose="020B0604020202020204" pitchFamily="34" charset="0"/>
              <a:cs typeface="Arial" panose="020B0604020202020204" pitchFamily="34" charset="0"/>
            </a:endParaRPr>
          </a:p>
          <a:p>
            <a:pPr lvl="1"/>
            <a:endParaRPr lang="en-US" sz="2000" dirty="0">
              <a:latin typeface="Arial" panose="020B0604020202020204" pitchFamily="34" charset="0"/>
              <a:cs typeface="Arial" panose="020B0604020202020204" pitchFamily="34" charset="0"/>
            </a:endParaRPr>
          </a:p>
          <a:p>
            <a:pPr lvl="1"/>
            <a:endParaRPr lang="en-US" sz="20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mn-MN" dirty="0">
                <a:latin typeface="Arial" panose="020B0604020202020204" pitchFamily="34" charset="0"/>
                <a:cs typeface="Arial" panose="020B0604020202020204" pitchFamily="34" charset="0"/>
              </a:rPr>
              <a:t>Бүлгийн зорилт</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6079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273A982-A476-EDE6-1722-B2BA30190278}"/>
              </a:ext>
            </a:extLst>
          </p:cNvPr>
          <p:cNvSpPr>
            <a:spLocks noGrp="1"/>
          </p:cNvSpPr>
          <p:nvPr>
            <p:ph type="body" idx="1"/>
          </p:nvPr>
        </p:nvSpPr>
        <p:spPr>
          <a:xfrm>
            <a:off x="7667537" y="1825625"/>
            <a:ext cx="4398627" cy="4351338"/>
          </a:xfrm>
        </p:spPr>
        <p:txBody>
          <a:bodyPr>
            <a:normAutofit/>
          </a:bodyPr>
          <a:lstStyle/>
          <a:p>
            <a:pPr marL="457200" indent="-457200">
              <a:buFont typeface="+mj-lt"/>
              <a:buAutoNum type="arabicPeriod"/>
            </a:pPr>
            <a:r>
              <a:rPr lang="mn-MN" sz="2000" b="1" dirty="0">
                <a:latin typeface="Arial" panose="020B0604020202020204" pitchFamily="34" charset="0"/>
                <a:cs typeface="Arial" panose="020B0604020202020204" pitchFamily="34" charset="0"/>
              </a:rPr>
              <a:t>Асуудлыг тодруулах  </a:t>
            </a:r>
            <a:endParaRPr lang="en-US" sz="2000" b="1" dirty="0">
              <a:latin typeface="Arial" panose="020B0604020202020204" pitchFamily="34" charset="0"/>
              <a:cs typeface="Arial" panose="020B0604020202020204" pitchFamily="34" charset="0"/>
            </a:endParaRPr>
          </a:p>
          <a:p>
            <a:pPr lvl="1"/>
            <a:r>
              <a:rPr lang="mn-MN" sz="1800" dirty="0">
                <a:latin typeface="Arial" panose="020B0604020202020204" pitchFamily="34" charset="0"/>
                <a:cs typeface="Arial" panose="020B0604020202020204" pitchFamily="34" charset="0"/>
              </a:rPr>
              <a:t>Асуудлын нарийн төвөгтэй байдлыг тодруулах</a:t>
            </a:r>
            <a:endParaRPr lang="en-US" sz="1800" dirty="0">
              <a:latin typeface="Arial" panose="020B0604020202020204" pitchFamily="34" charset="0"/>
              <a:cs typeface="Arial" panose="020B0604020202020204" pitchFamily="34" charset="0"/>
            </a:endParaRPr>
          </a:p>
          <a:p>
            <a:pPr lvl="1"/>
            <a:r>
              <a:rPr lang="mn-MN" sz="1800" dirty="0">
                <a:latin typeface="Arial" panose="020B0604020202020204" pitchFamily="34" charset="0"/>
                <a:cs typeface="Arial" panose="020B0604020202020204" pitchFamily="34" charset="0"/>
              </a:rPr>
              <a:t>Нөхцөл байдлыг бүрэн таньж ойлгох</a:t>
            </a:r>
            <a:endParaRPr lang="en-US" sz="1800" dirty="0">
              <a:latin typeface="Arial" panose="020B0604020202020204" pitchFamily="34" charset="0"/>
              <a:cs typeface="Arial" panose="020B0604020202020204" pitchFamily="34" charset="0"/>
            </a:endParaRPr>
          </a:p>
          <a:p>
            <a:pPr lvl="1"/>
            <a:r>
              <a:rPr lang="mn-MN" sz="1800" dirty="0">
                <a:latin typeface="Arial" panose="020B0604020202020204" pitchFamily="34" charset="0"/>
                <a:cs typeface="Arial" panose="020B0604020202020204" pitchFamily="34" charset="0"/>
              </a:rPr>
              <a:t>Олон талаас нь нягталж гол анхаарах хэсгийг тодруулах</a:t>
            </a:r>
            <a:endParaRPr lang="en-US" sz="20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6F8B966-D84B-3C00-4794-E1283A8C9157}"/>
              </a:ext>
            </a:extLst>
          </p:cNvPr>
          <p:cNvSpPr>
            <a:spLocks noGrp="1"/>
          </p:cNvSpPr>
          <p:nvPr>
            <p:ph type="title"/>
          </p:nvPr>
        </p:nvSpPr>
        <p:spPr/>
        <p:txBody>
          <a:bodyPr/>
          <a:lstStyle/>
          <a:p>
            <a:r>
              <a:rPr lang="mn-MN" dirty="0">
                <a:latin typeface="Arial" panose="020B0604020202020204" pitchFamily="34" charset="0"/>
                <a:cs typeface="Arial" panose="020B0604020202020204" pitchFamily="34" charset="0"/>
              </a:rPr>
              <a:t>Асуудал шийдвэрлэх </a:t>
            </a:r>
            <a:endParaRPr lang="en-US"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72C4B14-A0B6-BF17-0925-7B3E74C4613F}"/>
              </a:ext>
            </a:extLst>
          </p:cNvPr>
          <p:cNvPicPr>
            <a:picLocks noChangeAspect="1"/>
          </p:cNvPicPr>
          <p:nvPr/>
        </p:nvPicPr>
        <p:blipFill rotWithShape="1">
          <a:blip r:embed="rId3"/>
          <a:srcRect l="19679" t="17004" r="19289" b="14636"/>
          <a:stretch/>
        </p:blipFill>
        <p:spPr>
          <a:xfrm>
            <a:off x="125835" y="1761433"/>
            <a:ext cx="7441036" cy="4479721"/>
          </a:xfrm>
          <a:prstGeom prst="rect">
            <a:avLst/>
          </a:prstGeom>
        </p:spPr>
      </p:pic>
      <p:sp>
        <p:nvSpPr>
          <p:cNvPr id="11" name="Rectangle 10">
            <a:extLst>
              <a:ext uri="{FF2B5EF4-FFF2-40B4-BE49-F238E27FC236}">
                <a16:creationId xmlns:a16="http://schemas.microsoft.com/office/drawing/2014/main" id="{90CFDC18-E610-BCA2-968F-9CA3F7F7E545}"/>
              </a:ext>
            </a:extLst>
          </p:cNvPr>
          <p:cNvSpPr/>
          <p:nvPr/>
        </p:nvSpPr>
        <p:spPr>
          <a:xfrm>
            <a:off x="307181" y="2264569"/>
            <a:ext cx="1085850" cy="864394"/>
          </a:xfrm>
          <a:prstGeom prst="rect">
            <a:avLst/>
          </a:prstGeom>
          <a:noFill/>
          <a:ln w="5715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a:extLst>
              <a:ext uri="{FF2B5EF4-FFF2-40B4-BE49-F238E27FC236}">
                <a16:creationId xmlns:a16="http://schemas.microsoft.com/office/drawing/2014/main" id="{70E4A8B1-7024-C8CD-C435-15087E83DEB1}"/>
              </a:ext>
            </a:extLst>
          </p:cNvPr>
          <p:cNvSpPr txBox="1"/>
          <p:nvPr/>
        </p:nvSpPr>
        <p:spPr>
          <a:xfrm>
            <a:off x="8153400" y="5007769"/>
            <a:ext cx="3819525" cy="954107"/>
          </a:xfrm>
          <a:prstGeom prst="rect">
            <a:avLst/>
          </a:prstGeom>
          <a:noFill/>
          <a:ln w="3175">
            <a:solidFill>
              <a:schemeClr val="tx1"/>
            </a:solidFill>
          </a:ln>
        </p:spPr>
        <p:txBody>
          <a:bodyPr wrap="square" rtlCol="0">
            <a:spAutoFit/>
          </a:bodyPr>
          <a:lstStyle/>
          <a:p>
            <a:r>
              <a:rPr lang="mn-MN" b="1" i="1" dirty="0"/>
              <a:t>Ашиглах арга техник, хэрэгсэл</a:t>
            </a:r>
            <a:endParaRPr lang="en-US" b="1" i="1" dirty="0"/>
          </a:p>
          <a:p>
            <a:pPr marL="285750" indent="-285750">
              <a:buFont typeface="Wingdings" panose="05000000000000000000" pitchFamily="2" charset="2"/>
              <a:buChar char="Ø"/>
            </a:pPr>
            <a:r>
              <a:rPr lang="en-US" i="1" dirty="0"/>
              <a:t>Rich picture</a:t>
            </a:r>
          </a:p>
          <a:p>
            <a:pPr marL="285750" indent="-285750">
              <a:buFont typeface="Wingdings" panose="05000000000000000000" pitchFamily="2" charset="2"/>
              <a:buChar char="Ø"/>
            </a:pPr>
            <a:r>
              <a:rPr lang="en-US" i="1" dirty="0"/>
              <a:t>Mind map</a:t>
            </a:r>
          </a:p>
          <a:p>
            <a:pPr marL="285750" indent="-285750">
              <a:buFont typeface="Wingdings" panose="05000000000000000000" pitchFamily="2" charset="2"/>
              <a:buChar char="Ø"/>
            </a:pPr>
            <a:r>
              <a:rPr lang="en-US" i="1" dirty="0"/>
              <a:t>Fishbone</a:t>
            </a:r>
          </a:p>
        </p:txBody>
      </p:sp>
    </p:spTree>
    <p:extLst>
      <p:ext uri="{BB962C8B-B14F-4D97-AF65-F5344CB8AC3E}">
        <p14:creationId xmlns:p14="http://schemas.microsoft.com/office/powerpoint/2010/main" val="1087626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273A982-A476-EDE6-1722-B2BA30190278}"/>
              </a:ext>
            </a:extLst>
          </p:cNvPr>
          <p:cNvSpPr>
            <a:spLocks noGrp="1"/>
          </p:cNvSpPr>
          <p:nvPr>
            <p:ph type="body" idx="1"/>
          </p:nvPr>
        </p:nvSpPr>
        <p:spPr>
          <a:xfrm>
            <a:off x="7667537" y="1825625"/>
            <a:ext cx="4398627" cy="4351338"/>
          </a:xfrm>
        </p:spPr>
        <p:txBody>
          <a:bodyPr>
            <a:normAutofit/>
          </a:bodyPr>
          <a:lstStyle/>
          <a:p>
            <a:pPr marL="457200" indent="-457200">
              <a:buFont typeface="+mj-lt"/>
              <a:buAutoNum type="arabicPeriod"/>
            </a:pPr>
            <a:r>
              <a:rPr lang="mn-MN" sz="2000" b="1" dirty="0">
                <a:latin typeface="Arial" panose="020B0604020202020204" pitchFamily="34" charset="0"/>
                <a:cs typeface="Arial" panose="020B0604020202020204" pitchFamily="34" charset="0"/>
              </a:rPr>
              <a:t>Өгөгдөл цуглуулах</a:t>
            </a:r>
          </a:p>
          <a:p>
            <a:pPr lvl="1"/>
            <a:r>
              <a:rPr lang="mn-MN" sz="1800" dirty="0">
                <a:latin typeface="Arial" panose="020B0604020202020204" pitchFamily="34" charset="0"/>
                <a:cs typeface="Arial" panose="020B0604020202020204" pitchFamily="34" charset="0"/>
              </a:rPr>
              <a:t>Асуудалд холбогдох үзэл бодол, мэдээлэлд шинжилгээ хийх</a:t>
            </a:r>
          </a:p>
          <a:p>
            <a:pPr lvl="1"/>
            <a:r>
              <a:rPr lang="mn-MN" sz="1800" dirty="0">
                <a:latin typeface="Arial" panose="020B0604020202020204" pitchFamily="34" charset="0"/>
                <a:cs typeface="Arial" panose="020B0604020202020204" pitchFamily="34" charset="0"/>
              </a:rPr>
              <a:t>Мэдээллийг тоон өгөгдөл, баримт материалуудаар баталгаажуулах</a:t>
            </a:r>
            <a:endParaRPr lang="en-US" sz="20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6F8B966-D84B-3C00-4794-E1283A8C9157}"/>
              </a:ext>
            </a:extLst>
          </p:cNvPr>
          <p:cNvSpPr>
            <a:spLocks noGrp="1"/>
          </p:cNvSpPr>
          <p:nvPr>
            <p:ph type="title"/>
          </p:nvPr>
        </p:nvSpPr>
        <p:spPr/>
        <p:txBody>
          <a:bodyPr/>
          <a:lstStyle/>
          <a:p>
            <a:r>
              <a:rPr lang="mn-MN" dirty="0">
                <a:latin typeface="Arial" panose="020B0604020202020204" pitchFamily="34" charset="0"/>
                <a:cs typeface="Arial" panose="020B0604020202020204" pitchFamily="34" charset="0"/>
              </a:rPr>
              <a:t>Асуудал шийдвэрлэх </a:t>
            </a:r>
            <a:endParaRPr lang="en-US"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72C4B14-A0B6-BF17-0925-7B3E74C4613F}"/>
              </a:ext>
            </a:extLst>
          </p:cNvPr>
          <p:cNvPicPr>
            <a:picLocks noChangeAspect="1"/>
          </p:cNvPicPr>
          <p:nvPr/>
        </p:nvPicPr>
        <p:blipFill rotWithShape="1">
          <a:blip r:embed="rId3"/>
          <a:srcRect l="19679" t="17004" r="19289" b="14636"/>
          <a:stretch/>
        </p:blipFill>
        <p:spPr>
          <a:xfrm>
            <a:off x="125835" y="1761433"/>
            <a:ext cx="7441036" cy="4479721"/>
          </a:xfrm>
          <a:prstGeom prst="rect">
            <a:avLst/>
          </a:prstGeom>
        </p:spPr>
      </p:pic>
      <p:sp>
        <p:nvSpPr>
          <p:cNvPr id="11" name="Rectangle 10">
            <a:extLst>
              <a:ext uri="{FF2B5EF4-FFF2-40B4-BE49-F238E27FC236}">
                <a16:creationId xmlns:a16="http://schemas.microsoft.com/office/drawing/2014/main" id="{90CFDC18-E610-BCA2-968F-9CA3F7F7E545}"/>
              </a:ext>
            </a:extLst>
          </p:cNvPr>
          <p:cNvSpPr/>
          <p:nvPr/>
        </p:nvSpPr>
        <p:spPr>
          <a:xfrm>
            <a:off x="1543049" y="2843213"/>
            <a:ext cx="1085850" cy="864394"/>
          </a:xfrm>
          <a:prstGeom prst="rect">
            <a:avLst/>
          </a:prstGeom>
          <a:noFill/>
          <a:ln w="5715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a:extLst>
              <a:ext uri="{FF2B5EF4-FFF2-40B4-BE49-F238E27FC236}">
                <a16:creationId xmlns:a16="http://schemas.microsoft.com/office/drawing/2014/main" id="{D240BD8A-AB5C-ACD3-399B-F19F4B53C3BB}"/>
              </a:ext>
            </a:extLst>
          </p:cNvPr>
          <p:cNvSpPr txBox="1"/>
          <p:nvPr/>
        </p:nvSpPr>
        <p:spPr>
          <a:xfrm>
            <a:off x="8153400" y="5007769"/>
            <a:ext cx="3819525" cy="954107"/>
          </a:xfrm>
          <a:prstGeom prst="rect">
            <a:avLst/>
          </a:prstGeom>
          <a:noFill/>
          <a:ln w="3175">
            <a:solidFill>
              <a:schemeClr val="tx1"/>
            </a:solidFill>
          </a:ln>
        </p:spPr>
        <p:txBody>
          <a:bodyPr wrap="square" rtlCol="0">
            <a:spAutoFit/>
          </a:bodyPr>
          <a:lstStyle/>
          <a:p>
            <a:r>
              <a:rPr lang="mn-MN" b="1" i="1" dirty="0"/>
              <a:t>Ашиглах арга техник, хэрэгсэл</a:t>
            </a:r>
            <a:endParaRPr lang="en-US" b="1" i="1" dirty="0"/>
          </a:p>
          <a:p>
            <a:pPr marL="285750" indent="-285750">
              <a:buFont typeface="Wingdings" panose="05000000000000000000" pitchFamily="2" charset="2"/>
              <a:buChar char="Ø"/>
            </a:pPr>
            <a:r>
              <a:rPr lang="en-US" i="1" dirty="0"/>
              <a:t>Survey</a:t>
            </a:r>
          </a:p>
          <a:p>
            <a:pPr marL="285750" indent="-285750">
              <a:buFont typeface="Wingdings" panose="05000000000000000000" pitchFamily="2" charset="2"/>
              <a:buChar char="Ø"/>
            </a:pPr>
            <a:r>
              <a:rPr lang="en-US" dirty="0"/>
              <a:t>Quantitative data</a:t>
            </a:r>
          </a:p>
          <a:p>
            <a:pPr marL="285750" indent="-285750">
              <a:buFont typeface="Wingdings" panose="05000000000000000000" pitchFamily="2" charset="2"/>
              <a:buChar char="Ø"/>
            </a:pPr>
            <a:r>
              <a:rPr lang="en-US" i="1" dirty="0"/>
              <a:t>Activity sampling</a:t>
            </a:r>
          </a:p>
        </p:txBody>
      </p:sp>
    </p:spTree>
    <p:extLst>
      <p:ext uri="{BB962C8B-B14F-4D97-AF65-F5344CB8AC3E}">
        <p14:creationId xmlns:p14="http://schemas.microsoft.com/office/powerpoint/2010/main" val="3221240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273A982-A476-EDE6-1722-B2BA30190278}"/>
              </a:ext>
            </a:extLst>
          </p:cNvPr>
          <p:cNvSpPr>
            <a:spLocks noGrp="1"/>
          </p:cNvSpPr>
          <p:nvPr>
            <p:ph type="body" idx="1"/>
          </p:nvPr>
        </p:nvSpPr>
        <p:spPr>
          <a:xfrm>
            <a:off x="7667537" y="1825625"/>
            <a:ext cx="4398627" cy="4351338"/>
          </a:xfrm>
        </p:spPr>
        <p:txBody>
          <a:bodyPr>
            <a:normAutofit/>
          </a:bodyPr>
          <a:lstStyle/>
          <a:p>
            <a:pPr marL="457200" indent="-457200">
              <a:buFont typeface="+mj-lt"/>
              <a:buAutoNum type="arabicPeriod"/>
            </a:pPr>
            <a:r>
              <a:rPr lang="mn-MN" sz="2000" b="1" dirty="0">
                <a:latin typeface="Arial" panose="020B0604020202020204" pitchFamily="34" charset="0"/>
                <a:cs typeface="Arial" panose="020B0604020202020204" pitchFamily="34" charset="0"/>
              </a:rPr>
              <a:t>Жинхэнэ “Асуудал” тодорхойлох</a:t>
            </a:r>
            <a:endParaRPr lang="en-US" sz="2000" b="1" dirty="0">
              <a:latin typeface="Arial" panose="020B0604020202020204" pitchFamily="34" charset="0"/>
              <a:cs typeface="Arial" panose="020B0604020202020204" pitchFamily="34" charset="0"/>
            </a:endParaRPr>
          </a:p>
          <a:p>
            <a:pPr lvl="1"/>
            <a:r>
              <a:rPr lang="mn-MN" sz="1800" dirty="0">
                <a:latin typeface="Arial" panose="020B0604020202020204" pitchFamily="34" charset="0"/>
                <a:cs typeface="Arial" panose="020B0604020202020204" pitchFamily="34" charset="0"/>
              </a:rPr>
              <a:t>Асуудлын гол учгийг илрүүлэх</a:t>
            </a:r>
          </a:p>
          <a:p>
            <a:pPr lvl="1"/>
            <a:r>
              <a:rPr lang="mn-MN" sz="1800" dirty="0">
                <a:latin typeface="Arial" panose="020B0604020202020204" pitchFamily="34" charset="0"/>
                <a:cs typeface="Arial" panose="020B0604020202020204" pitchFamily="34" charset="0"/>
              </a:rPr>
              <a:t>Шалтгаан тодорхойлох</a:t>
            </a:r>
          </a:p>
          <a:p>
            <a:pPr lvl="1"/>
            <a:r>
              <a:rPr lang="mn-MN" sz="1800" dirty="0">
                <a:latin typeface="Arial" panose="020B0604020202020204" pitchFamily="34" charset="0"/>
                <a:cs typeface="Arial" panose="020B0604020202020204" pitchFamily="34" charset="0"/>
              </a:rPr>
              <a:t>Шийдэх шаардлагатай зөв асуудлыг илрүүлэх</a:t>
            </a:r>
          </a:p>
          <a:p>
            <a:pPr lvl="1"/>
            <a:endParaRPr lang="mn-MN" sz="18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6F8B966-D84B-3C00-4794-E1283A8C9157}"/>
              </a:ext>
            </a:extLst>
          </p:cNvPr>
          <p:cNvSpPr>
            <a:spLocks noGrp="1"/>
          </p:cNvSpPr>
          <p:nvPr>
            <p:ph type="title"/>
          </p:nvPr>
        </p:nvSpPr>
        <p:spPr/>
        <p:txBody>
          <a:bodyPr/>
          <a:lstStyle/>
          <a:p>
            <a:r>
              <a:rPr lang="mn-MN" dirty="0">
                <a:latin typeface="Arial" panose="020B0604020202020204" pitchFamily="34" charset="0"/>
                <a:cs typeface="Arial" panose="020B0604020202020204" pitchFamily="34" charset="0"/>
              </a:rPr>
              <a:t>Асуудал шийдвэрлэх </a:t>
            </a:r>
            <a:endParaRPr lang="en-US"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72C4B14-A0B6-BF17-0925-7B3E74C4613F}"/>
              </a:ext>
            </a:extLst>
          </p:cNvPr>
          <p:cNvPicPr>
            <a:picLocks noChangeAspect="1"/>
          </p:cNvPicPr>
          <p:nvPr/>
        </p:nvPicPr>
        <p:blipFill rotWithShape="1">
          <a:blip r:embed="rId3"/>
          <a:srcRect l="19679" t="17004" r="19289" b="14636"/>
          <a:stretch/>
        </p:blipFill>
        <p:spPr>
          <a:xfrm>
            <a:off x="125835" y="1761433"/>
            <a:ext cx="7441036" cy="4479721"/>
          </a:xfrm>
          <a:prstGeom prst="rect">
            <a:avLst/>
          </a:prstGeom>
        </p:spPr>
      </p:pic>
      <p:sp>
        <p:nvSpPr>
          <p:cNvPr id="11" name="Rectangle 10">
            <a:extLst>
              <a:ext uri="{FF2B5EF4-FFF2-40B4-BE49-F238E27FC236}">
                <a16:creationId xmlns:a16="http://schemas.microsoft.com/office/drawing/2014/main" id="{90CFDC18-E610-BCA2-968F-9CA3F7F7E545}"/>
              </a:ext>
            </a:extLst>
          </p:cNvPr>
          <p:cNvSpPr/>
          <p:nvPr/>
        </p:nvSpPr>
        <p:spPr>
          <a:xfrm>
            <a:off x="2760503" y="3429000"/>
            <a:ext cx="1085850" cy="864394"/>
          </a:xfrm>
          <a:prstGeom prst="rect">
            <a:avLst/>
          </a:prstGeom>
          <a:noFill/>
          <a:ln w="5715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a:extLst>
              <a:ext uri="{FF2B5EF4-FFF2-40B4-BE49-F238E27FC236}">
                <a16:creationId xmlns:a16="http://schemas.microsoft.com/office/drawing/2014/main" id="{D240BD8A-AB5C-ACD3-399B-F19F4B53C3BB}"/>
              </a:ext>
            </a:extLst>
          </p:cNvPr>
          <p:cNvSpPr txBox="1"/>
          <p:nvPr/>
        </p:nvSpPr>
        <p:spPr>
          <a:xfrm>
            <a:off x="8153400" y="5007769"/>
            <a:ext cx="3819525" cy="954107"/>
          </a:xfrm>
          <a:prstGeom prst="rect">
            <a:avLst/>
          </a:prstGeom>
          <a:noFill/>
          <a:ln w="3175">
            <a:solidFill>
              <a:schemeClr val="tx1"/>
            </a:solidFill>
          </a:ln>
        </p:spPr>
        <p:txBody>
          <a:bodyPr wrap="square" rtlCol="0">
            <a:spAutoFit/>
          </a:bodyPr>
          <a:lstStyle/>
          <a:p>
            <a:r>
              <a:rPr lang="mn-MN" b="1" i="1" dirty="0"/>
              <a:t>Ашиглах арга техник, хэрэгсэл</a:t>
            </a:r>
            <a:endParaRPr lang="en-US" b="1" i="1" dirty="0"/>
          </a:p>
          <a:p>
            <a:pPr marL="285750" indent="-285750">
              <a:buFont typeface="Wingdings" panose="05000000000000000000" pitchFamily="2" charset="2"/>
              <a:buChar char="Ø"/>
            </a:pPr>
            <a:r>
              <a:rPr lang="en-US" i="1" dirty="0"/>
              <a:t>5 Whys</a:t>
            </a:r>
          </a:p>
          <a:p>
            <a:pPr marL="285750" indent="-285750">
              <a:buFont typeface="Wingdings" panose="05000000000000000000" pitchFamily="2" charset="2"/>
              <a:buChar char="Ø"/>
            </a:pPr>
            <a:r>
              <a:rPr lang="en-US" dirty="0"/>
              <a:t>Fishbone diagram</a:t>
            </a:r>
          </a:p>
          <a:p>
            <a:pPr marL="285750" indent="-285750">
              <a:buFont typeface="Wingdings" panose="05000000000000000000" pitchFamily="2" charset="2"/>
              <a:buChar char="Ø"/>
            </a:pPr>
            <a:r>
              <a:rPr lang="en-US" i="1" dirty="0"/>
              <a:t>Cause and effect</a:t>
            </a:r>
          </a:p>
        </p:txBody>
      </p:sp>
    </p:spTree>
    <p:extLst>
      <p:ext uri="{BB962C8B-B14F-4D97-AF65-F5344CB8AC3E}">
        <p14:creationId xmlns:p14="http://schemas.microsoft.com/office/powerpoint/2010/main" val="4198231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273A982-A476-EDE6-1722-B2BA30190278}"/>
              </a:ext>
            </a:extLst>
          </p:cNvPr>
          <p:cNvSpPr>
            <a:spLocks noGrp="1"/>
          </p:cNvSpPr>
          <p:nvPr>
            <p:ph type="body" idx="1"/>
          </p:nvPr>
        </p:nvSpPr>
        <p:spPr>
          <a:xfrm>
            <a:off x="7667537" y="1825625"/>
            <a:ext cx="4398627" cy="4351338"/>
          </a:xfrm>
        </p:spPr>
        <p:txBody>
          <a:bodyPr>
            <a:normAutofit/>
          </a:bodyPr>
          <a:lstStyle/>
          <a:p>
            <a:pPr marL="457200" indent="-457200">
              <a:buFont typeface="+mj-lt"/>
              <a:buAutoNum type="arabicPeriod"/>
            </a:pPr>
            <a:r>
              <a:rPr lang="mn-MN" sz="2000" b="1" dirty="0">
                <a:latin typeface="Arial" panose="020B0604020202020204" pitchFamily="34" charset="0"/>
                <a:cs typeface="Arial" panose="020B0604020202020204" pitchFamily="34" charset="0"/>
              </a:rPr>
              <a:t>Санаа гаргах</a:t>
            </a:r>
            <a:endParaRPr lang="en-US" sz="2000" b="1" dirty="0">
              <a:latin typeface="Arial" panose="020B0604020202020204" pitchFamily="34" charset="0"/>
              <a:cs typeface="Arial" panose="020B0604020202020204" pitchFamily="34" charset="0"/>
            </a:endParaRPr>
          </a:p>
          <a:p>
            <a:pPr lvl="1"/>
            <a:r>
              <a:rPr lang="mn-MN" sz="1800" dirty="0">
                <a:latin typeface="Arial" panose="020B0604020202020204" pitchFamily="34" charset="0"/>
                <a:cs typeface="Arial" panose="020B0604020202020204" pitchFamily="34" charset="0"/>
              </a:rPr>
              <a:t>Олон талаас байж болох бүх санаануудыг нэгтгэх</a:t>
            </a:r>
          </a:p>
          <a:p>
            <a:pPr lvl="1"/>
            <a:r>
              <a:rPr lang="mn-MN" sz="1800" dirty="0">
                <a:latin typeface="Arial" panose="020B0604020202020204" pitchFamily="34" charset="0"/>
                <a:cs typeface="Arial" panose="020B0604020202020204" pitchFamily="34" charset="0"/>
              </a:rPr>
              <a:t>Олон байх тусмаа сайн</a:t>
            </a:r>
          </a:p>
          <a:p>
            <a:pPr lvl="1"/>
            <a:r>
              <a:rPr lang="mn-MN" sz="1800" dirty="0">
                <a:latin typeface="Arial" panose="020B0604020202020204" pitchFamily="34" charset="0"/>
                <a:cs typeface="Arial" panose="020B0604020202020204" pitchFamily="34" charset="0"/>
              </a:rPr>
              <a:t>Санаа олохдоо бүтээлч сэтгэлээр хандах</a:t>
            </a:r>
            <a:endParaRPr lang="en-US" sz="18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6F8B966-D84B-3C00-4794-E1283A8C9157}"/>
              </a:ext>
            </a:extLst>
          </p:cNvPr>
          <p:cNvSpPr>
            <a:spLocks noGrp="1"/>
          </p:cNvSpPr>
          <p:nvPr>
            <p:ph type="title"/>
          </p:nvPr>
        </p:nvSpPr>
        <p:spPr/>
        <p:txBody>
          <a:bodyPr/>
          <a:lstStyle/>
          <a:p>
            <a:r>
              <a:rPr lang="mn-MN" dirty="0">
                <a:latin typeface="Arial" panose="020B0604020202020204" pitchFamily="34" charset="0"/>
                <a:cs typeface="Arial" panose="020B0604020202020204" pitchFamily="34" charset="0"/>
              </a:rPr>
              <a:t>Асуудал шийдвэрлэх </a:t>
            </a:r>
            <a:endParaRPr lang="en-US" b="0"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72C4B14-A0B6-BF17-0925-7B3E74C4613F}"/>
              </a:ext>
            </a:extLst>
          </p:cNvPr>
          <p:cNvPicPr>
            <a:picLocks noChangeAspect="1"/>
          </p:cNvPicPr>
          <p:nvPr/>
        </p:nvPicPr>
        <p:blipFill rotWithShape="1">
          <a:blip r:embed="rId3"/>
          <a:srcRect l="19679" t="17004" r="19289" b="14636"/>
          <a:stretch/>
        </p:blipFill>
        <p:spPr>
          <a:xfrm>
            <a:off x="125835" y="1761433"/>
            <a:ext cx="7441036" cy="4479721"/>
          </a:xfrm>
          <a:prstGeom prst="rect">
            <a:avLst/>
          </a:prstGeom>
        </p:spPr>
      </p:pic>
      <p:sp>
        <p:nvSpPr>
          <p:cNvPr id="11" name="Rectangle 10">
            <a:extLst>
              <a:ext uri="{FF2B5EF4-FFF2-40B4-BE49-F238E27FC236}">
                <a16:creationId xmlns:a16="http://schemas.microsoft.com/office/drawing/2014/main" id="{90CFDC18-E610-BCA2-968F-9CA3F7F7E545}"/>
              </a:ext>
            </a:extLst>
          </p:cNvPr>
          <p:cNvSpPr/>
          <p:nvPr/>
        </p:nvSpPr>
        <p:spPr>
          <a:xfrm>
            <a:off x="3967797" y="4001293"/>
            <a:ext cx="1085850" cy="864394"/>
          </a:xfrm>
          <a:prstGeom prst="rect">
            <a:avLst/>
          </a:prstGeom>
          <a:noFill/>
          <a:ln w="5715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a:extLst>
              <a:ext uri="{FF2B5EF4-FFF2-40B4-BE49-F238E27FC236}">
                <a16:creationId xmlns:a16="http://schemas.microsoft.com/office/drawing/2014/main" id="{D240BD8A-AB5C-ACD3-399B-F19F4B53C3BB}"/>
              </a:ext>
            </a:extLst>
          </p:cNvPr>
          <p:cNvSpPr txBox="1"/>
          <p:nvPr/>
        </p:nvSpPr>
        <p:spPr>
          <a:xfrm>
            <a:off x="8153400" y="5007769"/>
            <a:ext cx="3819525" cy="954107"/>
          </a:xfrm>
          <a:prstGeom prst="rect">
            <a:avLst/>
          </a:prstGeom>
          <a:noFill/>
          <a:ln w="3175">
            <a:solidFill>
              <a:schemeClr val="tx1"/>
            </a:solidFill>
          </a:ln>
        </p:spPr>
        <p:txBody>
          <a:bodyPr wrap="square" rtlCol="0">
            <a:spAutoFit/>
          </a:bodyPr>
          <a:lstStyle/>
          <a:p>
            <a:r>
              <a:rPr lang="mn-MN" b="1" i="1" dirty="0"/>
              <a:t>Ашиглах арга техник, хэрэгсэл</a:t>
            </a:r>
            <a:endParaRPr lang="en-US" b="1" i="1" dirty="0"/>
          </a:p>
          <a:p>
            <a:pPr marL="285750" indent="-285750">
              <a:buFont typeface="Wingdings" panose="05000000000000000000" pitchFamily="2" charset="2"/>
              <a:buChar char="Ø"/>
            </a:pPr>
            <a:r>
              <a:rPr lang="en-US" i="1" dirty="0"/>
              <a:t>Brainstorming</a:t>
            </a:r>
          </a:p>
          <a:p>
            <a:pPr marL="285750" indent="-285750">
              <a:buFont typeface="Wingdings" panose="05000000000000000000" pitchFamily="2" charset="2"/>
              <a:buChar char="Ø"/>
            </a:pPr>
            <a:r>
              <a:rPr lang="en-US" dirty="0"/>
              <a:t>Assumption Reversal</a:t>
            </a:r>
          </a:p>
          <a:p>
            <a:pPr marL="285750" indent="-285750">
              <a:buFont typeface="Wingdings" panose="05000000000000000000" pitchFamily="2" charset="2"/>
              <a:buChar char="Ø"/>
            </a:pPr>
            <a:r>
              <a:rPr lang="en-US" dirty="0"/>
              <a:t>‘Random Words or Pictures’</a:t>
            </a:r>
            <a:endParaRPr lang="en-US" i="1" dirty="0"/>
          </a:p>
        </p:txBody>
      </p:sp>
    </p:spTree>
    <p:extLst>
      <p:ext uri="{BB962C8B-B14F-4D97-AF65-F5344CB8AC3E}">
        <p14:creationId xmlns:p14="http://schemas.microsoft.com/office/powerpoint/2010/main" val="2471081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273A982-A476-EDE6-1722-B2BA30190278}"/>
              </a:ext>
            </a:extLst>
          </p:cNvPr>
          <p:cNvSpPr>
            <a:spLocks noGrp="1"/>
          </p:cNvSpPr>
          <p:nvPr>
            <p:ph type="body" idx="1"/>
          </p:nvPr>
        </p:nvSpPr>
        <p:spPr>
          <a:xfrm>
            <a:off x="7667537" y="1825625"/>
            <a:ext cx="4398627" cy="4351338"/>
          </a:xfrm>
        </p:spPr>
        <p:txBody>
          <a:bodyPr>
            <a:normAutofit/>
          </a:bodyPr>
          <a:lstStyle/>
          <a:p>
            <a:pPr marL="457200" indent="-457200">
              <a:buFont typeface="+mj-lt"/>
              <a:buAutoNum type="arabicPeriod"/>
            </a:pPr>
            <a:r>
              <a:rPr lang="mn-MN" sz="2400" b="1" dirty="0">
                <a:latin typeface="Arial" panose="020B0604020202020204" pitchFamily="34" charset="0"/>
                <a:cs typeface="Arial" panose="020B0604020202020204" pitchFamily="34" charset="0"/>
              </a:rPr>
              <a:t>Шийдлийн эрэлд</a:t>
            </a:r>
            <a:endParaRPr lang="en-US" sz="2400" b="1" dirty="0">
              <a:latin typeface="Arial" panose="020B0604020202020204" pitchFamily="34" charset="0"/>
              <a:cs typeface="Arial" panose="020B0604020202020204" pitchFamily="34" charset="0"/>
            </a:endParaRPr>
          </a:p>
          <a:p>
            <a:pPr lvl="1"/>
            <a:r>
              <a:rPr lang="mn-MN" sz="2000" dirty="0">
                <a:latin typeface="Arial" panose="020B0604020202020204" pitchFamily="34" charset="0"/>
                <a:cs typeface="Arial" panose="020B0604020202020204" pitchFamily="34" charset="0"/>
              </a:rPr>
              <a:t>Оновчтой шийдлийг хөгжүүлэх</a:t>
            </a:r>
          </a:p>
          <a:p>
            <a:pPr lvl="1"/>
            <a:r>
              <a:rPr lang="mn-MN" sz="2000" dirty="0">
                <a:latin typeface="Arial" panose="020B0604020202020204" pitchFamily="34" charset="0"/>
                <a:cs typeface="Arial" panose="020B0604020202020204" pitchFamily="34" charset="0"/>
              </a:rPr>
              <a:t>Одоогийн нөхцөлд хамгийн үр дүнтэй байх</a:t>
            </a:r>
          </a:p>
          <a:p>
            <a:pPr marL="457200" indent="-457200">
              <a:buFont typeface="+mj-lt"/>
              <a:buAutoNum type="arabicPeriod"/>
            </a:pPr>
            <a:r>
              <a:rPr lang="mn-MN" sz="2400" b="1" dirty="0">
                <a:latin typeface="Arial" panose="020B0604020202020204" pitchFamily="34" charset="0"/>
                <a:cs typeface="Arial" panose="020B0604020202020204" pitchFamily="34" charset="0"/>
              </a:rPr>
              <a:t>Хүлээн зөвшөөрүүлэх</a:t>
            </a:r>
            <a:endParaRPr lang="en-US" sz="2400" b="1" dirty="0">
              <a:latin typeface="Arial" panose="020B0604020202020204" pitchFamily="34" charset="0"/>
              <a:cs typeface="Arial" panose="020B0604020202020204" pitchFamily="34" charset="0"/>
            </a:endParaRPr>
          </a:p>
          <a:p>
            <a:pPr lvl="1"/>
            <a:r>
              <a:rPr lang="mn-MN" sz="2000" dirty="0">
                <a:latin typeface="Arial" panose="020B0604020202020204" pitchFamily="34" charset="0"/>
                <a:cs typeface="Arial" panose="020B0604020202020204" pitchFamily="34" charset="0"/>
              </a:rPr>
              <a:t>Шийдлийг хэрэгжүүлэх зөвшөөрлийг авах</a:t>
            </a:r>
            <a:endParaRPr lang="en-US" sz="2000" dirty="0">
              <a:latin typeface="Arial" panose="020B0604020202020204" pitchFamily="34" charset="0"/>
              <a:cs typeface="Arial" panose="020B0604020202020204" pitchFamily="34" charset="0"/>
            </a:endParaRPr>
          </a:p>
          <a:p>
            <a:pPr lvl="1"/>
            <a:r>
              <a:rPr lang="mn-MN" sz="2000" dirty="0">
                <a:latin typeface="Arial" panose="020B0604020202020204" pitchFamily="34" charset="0"/>
                <a:cs typeface="Arial" panose="020B0604020202020204" pitchFamily="34" charset="0"/>
              </a:rPr>
              <a:t>Төслийн аливаа өөрчлөлтөд чухал хүчин зүйл болно</a:t>
            </a:r>
            <a:endParaRPr lang="en-US" sz="20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6F8B966-D84B-3C00-4794-E1283A8C9157}"/>
              </a:ext>
            </a:extLst>
          </p:cNvPr>
          <p:cNvSpPr>
            <a:spLocks noGrp="1"/>
          </p:cNvSpPr>
          <p:nvPr>
            <p:ph type="title"/>
          </p:nvPr>
        </p:nvSpPr>
        <p:spPr/>
        <p:txBody>
          <a:bodyPr/>
          <a:lstStyle/>
          <a:p>
            <a:r>
              <a:rPr lang="mn-MN" dirty="0">
                <a:latin typeface="Arial" panose="020B0604020202020204" pitchFamily="34" charset="0"/>
                <a:cs typeface="Arial" panose="020B0604020202020204" pitchFamily="34" charset="0"/>
              </a:rPr>
              <a:t>Асуудал шийдвэрлэх </a:t>
            </a:r>
            <a:endParaRPr lang="en-US"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72C4B14-A0B6-BF17-0925-7B3E74C4613F}"/>
              </a:ext>
            </a:extLst>
          </p:cNvPr>
          <p:cNvPicPr>
            <a:picLocks noChangeAspect="1"/>
          </p:cNvPicPr>
          <p:nvPr/>
        </p:nvPicPr>
        <p:blipFill rotWithShape="1">
          <a:blip r:embed="rId3"/>
          <a:srcRect l="19679" t="17004" r="19289" b="14636"/>
          <a:stretch/>
        </p:blipFill>
        <p:spPr>
          <a:xfrm>
            <a:off x="125835" y="1761433"/>
            <a:ext cx="7441036" cy="4479721"/>
          </a:xfrm>
          <a:prstGeom prst="rect">
            <a:avLst/>
          </a:prstGeom>
        </p:spPr>
      </p:pic>
      <p:sp>
        <p:nvSpPr>
          <p:cNvPr id="11" name="Rectangle 10">
            <a:extLst>
              <a:ext uri="{FF2B5EF4-FFF2-40B4-BE49-F238E27FC236}">
                <a16:creationId xmlns:a16="http://schemas.microsoft.com/office/drawing/2014/main" id="{90CFDC18-E610-BCA2-968F-9CA3F7F7E545}"/>
              </a:ext>
            </a:extLst>
          </p:cNvPr>
          <p:cNvSpPr/>
          <p:nvPr/>
        </p:nvSpPr>
        <p:spPr>
          <a:xfrm>
            <a:off x="5217952" y="4575572"/>
            <a:ext cx="2275841" cy="1482328"/>
          </a:xfrm>
          <a:prstGeom prst="rect">
            <a:avLst/>
          </a:prstGeom>
          <a:noFill/>
          <a:ln w="5715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a:extLst>
              <a:ext uri="{FF2B5EF4-FFF2-40B4-BE49-F238E27FC236}">
                <a16:creationId xmlns:a16="http://schemas.microsoft.com/office/drawing/2014/main" id="{D240BD8A-AB5C-ACD3-399B-F19F4B53C3BB}"/>
              </a:ext>
            </a:extLst>
          </p:cNvPr>
          <p:cNvSpPr txBox="1"/>
          <p:nvPr/>
        </p:nvSpPr>
        <p:spPr>
          <a:xfrm>
            <a:off x="8124825" y="5793581"/>
            <a:ext cx="3819525" cy="646331"/>
          </a:xfrm>
          <a:prstGeom prst="rect">
            <a:avLst/>
          </a:prstGeom>
          <a:noFill/>
          <a:ln w="3175">
            <a:solidFill>
              <a:schemeClr val="tx1"/>
            </a:solidFill>
          </a:ln>
        </p:spPr>
        <p:txBody>
          <a:bodyPr wrap="square" rtlCol="0">
            <a:spAutoFit/>
          </a:bodyPr>
          <a:lstStyle/>
          <a:p>
            <a:r>
              <a:rPr lang="en-US" b="1" i="1" dirty="0"/>
              <a:t>Useful techniques, tools</a:t>
            </a:r>
          </a:p>
          <a:p>
            <a:pPr marL="285750" indent="-285750">
              <a:buFont typeface="Wingdings" panose="05000000000000000000" pitchFamily="2" charset="2"/>
              <a:buChar char="Ø"/>
            </a:pPr>
            <a:endParaRPr lang="en-US" i="1" dirty="0"/>
          </a:p>
        </p:txBody>
      </p:sp>
    </p:spTree>
    <p:extLst>
      <p:ext uri="{BB962C8B-B14F-4D97-AF65-F5344CB8AC3E}">
        <p14:creationId xmlns:p14="http://schemas.microsoft.com/office/powerpoint/2010/main" val="100613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3F4FC-F0C4-5838-B3D2-4874286BB111}"/>
              </a:ext>
            </a:extLst>
          </p:cNvPr>
          <p:cNvSpPr>
            <a:spLocks noGrp="1"/>
          </p:cNvSpPr>
          <p:nvPr>
            <p:ph type="title"/>
          </p:nvPr>
        </p:nvSpPr>
        <p:spPr/>
        <p:txBody>
          <a:bodyPr/>
          <a:lstStyle/>
          <a:p>
            <a:r>
              <a:rPr lang="mn-MN" sz="3200" dirty="0"/>
              <a:t>Бизнес шинжилгээний процесс</a:t>
            </a:r>
            <a:endParaRPr lang="en-US" sz="3200" dirty="0"/>
          </a:p>
        </p:txBody>
      </p:sp>
      <p:sp>
        <p:nvSpPr>
          <p:cNvPr id="9" name="TextBox 8">
            <a:extLst>
              <a:ext uri="{FF2B5EF4-FFF2-40B4-BE49-F238E27FC236}">
                <a16:creationId xmlns:a16="http://schemas.microsoft.com/office/drawing/2014/main" id="{BE9A5C43-06BE-93F0-B1EC-4BE1A0D40EFC}"/>
              </a:ext>
            </a:extLst>
          </p:cNvPr>
          <p:cNvSpPr txBox="1"/>
          <p:nvPr/>
        </p:nvSpPr>
        <p:spPr>
          <a:xfrm>
            <a:off x="625457" y="5206218"/>
            <a:ext cx="4023545" cy="738664"/>
          </a:xfrm>
          <a:prstGeom prst="rect">
            <a:avLst/>
          </a:prstGeom>
          <a:noFill/>
        </p:spPr>
        <p:txBody>
          <a:bodyPr wrap="square">
            <a:spAutoFit/>
          </a:bodyPr>
          <a:lstStyle/>
          <a:p>
            <a:r>
              <a:rPr lang="mn-MN" dirty="0">
                <a:solidFill>
                  <a:srgbClr val="C00000"/>
                </a:solidFill>
                <a:latin typeface="Arial" panose="020B0604020202020204" pitchFamily="34" charset="0"/>
                <a:cs typeface="Arial" panose="020B0604020202020204" pitchFamily="34" charset="0"/>
              </a:rPr>
              <a:t>Хэд хэдэн арга техникүүдийг хэрэглэх, оролцогч талуудын ялгаа үзэл хандлагыг шинжлэх</a:t>
            </a:r>
            <a:endParaRPr lang="en-US" dirty="0">
              <a:solidFill>
                <a:srgbClr val="C00000"/>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0C27BECE-D56A-D8CE-6335-3F7064F3DCFB}"/>
              </a:ext>
            </a:extLst>
          </p:cNvPr>
          <p:cNvSpPr txBox="1"/>
          <p:nvPr/>
        </p:nvSpPr>
        <p:spPr>
          <a:xfrm>
            <a:off x="8452247" y="4647804"/>
            <a:ext cx="3367576" cy="738664"/>
          </a:xfrm>
          <a:prstGeom prst="rect">
            <a:avLst/>
          </a:prstGeom>
          <a:noFill/>
        </p:spPr>
        <p:txBody>
          <a:bodyPr wrap="square">
            <a:spAutoFit/>
          </a:bodyPr>
          <a:lstStyle/>
          <a:p>
            <a:r>
              <a:rPr lang="mn-MN" dirty="0">
                <a:solidFill>
                  <a:schemeClr val="accent6">
                    <a:lumMod val="75000"/>
                  </a:schemeClr>
                </a:solidFill>
                <a:latin typeface="Arial" panose="020B0604020202020204" pitchFamily="34" charset="0"/>
                <a:cs typeface="Arial" panose="020B0604020202020204" pitchFamily="34" charset="0"/>
              </a:rPr>
              <a:t>Байгууллагын асуудалтай хэсгийг илрүүлэх, санал болгох арга замыг олох</a:t>
            </a:r>
            <a:endParaRPr lang="en-US" dirty="0">
              <a:solidFill>
                <a:schemeClr val="accent6">
                  <a:lumMod val="75000"/>
                </a:schemeClr>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C684403-C072-4F20-D931-62B1A8521253}"/>
              </a:ext>
            </a:extLst>
          </p:cNvPr>
          <p:cNvSpPr txBox="1"/>
          <p:nvPr/>
        </p:nvSpPr>
        <p:spPr>
          <a:xfrm>
            <a:off x="4649002" y="5944882"/>
            <a:ext cx="2709266" cy="738664"/>
          </a:xfrm>
          <a:prstGeom prst="rect">
            <a:avLst/>
          </a:prstGeom>
          <a:noFill/>
        </p:spPr>
        <p:txBody>
          <a:bodyPr wrap="square">
            <a:spAutoFit/>
          </a:bodyPr>
          <a:lstStyle/>
          <a:p>
            <a:r>
              <a:rPr lang="mn-MN" dirty="0">
                <a:solidFill>
                  <a:srgbClr val="0070C0"/>
                </a:solidFill>
              </a:rPr>
              <a:t>Бизнес, системийн шаардлагууудыг тодорхойлж шинжлэх, баримтжуулах</a:t>
            </a:r>
            <a:endParaRPr lang="en-US" dirty="0">
              <a:solidFill>
                <a:srgbClr val="0070C0"/>
              </a:solidFill>
            </a:endParaRPr>
          </a:p>
        </p:txBody>
      </p:sp>
      <p:pic>
        <p:nvPicPr>
          <p:cNvPr id="5" name="Picture 4">
            <a:extLst>
              <a:ext uri="{FF2B5EF4-FFF2-40B4-BE49-F238E27FC236}">
                <a16:creationId xmlns:a16="http://schemas.microsoft.com/office/drawing/2014/main" id="{4DF1E6B7-A2C0-8899-BD6F-6DC54BCA99A6}"/>
              </a:ext>
            </a:extLst>
          </p:cNvPr>
          <p:cNvPicPr>
            <a:picLocks noChangeAspect="1"/>
          </p:cNvPicPr>
          <p:nvPr/>
        </p:nvPicPr>
        <p:blipFill rotWithShape="1">
          <a:blip r:embed="rId3"/>
          <a:srcRect l="16031" t="38126" r="21905" b="21293"/>
          <a:stretch/>
        </p:blipFill>
        <p:spPr>
          <a:xfrm>
            <a:off x="226203" y="941865"/>
            <a:ext cx="12133900" cy="4264353"/>
          </a:xfrm>
          <a:prstGeom prst="rect">
            <a:avLst/>
          </a:prstGeom>
        </p:spPr>
      </p:pic>
    </p:spTree>
    <p:extLst>
      <p:ext uri="{BB962C8B-B14F-4D97-AF65-F5344CB8AC3E}">
        <p14:creationId xmlns:p14="http://schemas.microsoft.com/office/powerpoint/2010/main" val="1966466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3F4FC-F0C4-5838-B3D2-4874286BB111}"/>
              </a:ext>
            </a:extLst>
          </p:cNvPr>
          <p:cNvSpPr>
            <a:spLocks noGrp="1"/>
          </p:cNvSpPr>
          <p:nvPr>
            <p:ph type="title"/>
          </p:nvPr>
        </p:nvSpPr>
        <p:spPr/>
        <p:txBody>
          <a:bodyPr/>
          <a:lstStyle/>
          <a:p>
            <a:r>
              <a:rPr lang="mn-MN" sz="3200" dirty="0"/>
              <a:t>Бизнес шинжилгээний процессын загвар</a:t>
            </a:r>
            <a:endParaRPr lang="en-US" sz="3200" dirty="0"/>
          </a:p>
        </p:txBody>
      </p:sp>
      <p:pic>
        <p:nvPicPr>
          <p:cNvPr id="7" name="Picture 6">
            <a:extLst>
              <a:ext uri="{FF2B5EF4-FFF2-40B4-BE49-F238E27FC236}">
                <a16:creationId xmlns:a16="http://schemas.microsoft.com/office/drawing/2014/main" id="{FA9A8A55-21D7-7002-8068-31E32707A9C3}"/>
              </a:ext>
            </a:extLst>
          </p:cNvPr>
          <p:cNvPicPr>
            <a:picLocks noChangeAspect="1"/>
          </p:cNvPicPr>
          <p:nvPr/>
        </p:nvPicPr>
        <p:blipFill rotWithShape="1">
          <a:blip r:embed="rId3"/>
          <a:srcRect l="16031" t="38126" r="21905" b="21293"/>
          <a:stretch/>
        </p:blipFill>
        <p:spPr>
          <a:xfrm>
            <a:off x="58100" y="1029165"/>
            <a:ext cx="12133900" cy="4264353"/>
          </a:xfrm>
          <a:prstGeom prst="rect">
            <a:avLst/>
          </a:prstGeom>
        </p:spPr>
      </p:pic>
      <p:sp>
        <p:nvSpPr>
          <p:cNvPr id="3" name="Rectangle 2">
            <a:extLst>
              <a:ext uri="{FF2B5EF4-FFF2-40B4-BE49-F238E27FC236}">
                <a16:creationId xmlns:a16="http://schemas.microsoft.com/office/drawing/2014/main" id="{D7BEBAA1-C5B4-E854-F72D-490AD3662923}"/>
              </a:ext>
            </a:extLst>
          </p:cNvPr>
          <p:cNvSpPr/>
          <p:nvPr/>
        </p:nvSpPr>
        <p:spPr>
          <a:xfrm>
            <a:off x="134224" y="1114426"/>
            <a:ext cx="11923552" cy="1200149"/>
          </a:xfrm>
          <a:prstGeom prst="rect">
            <a:avLst/>
          </a:prstGeom>
          <a:solidFill>
            <a:srgbClr val="0066B3">
              <a:alpha val="82000"/>
            </a:srgbClr>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mn-MN" sz="2400" b="1" dirty="0"/>
              <a:t>Бизнесийн нөхцөл байдал</a:t>
            </a:r>
            <a:r>
              <a:rPr lang="en-US" sz="2400" b="1"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US" b="1" dirty="0">
                <a:latin typeface="Arial" panose="020B0604020202020204" pitchFamily="34" charset="0"/>
                <a:cs typeface="Arial" panose="020B0604020202020204" pitchFamily="34" charset="0"/>
              </a:rPr>
              <a:t>Mission, Objective, Strategy and Tactics (MOST) – </a:t>
            </a:r>
            <a:r>
              <a:rPr lang="mn-MN" b="1" dirty="0">
                <a:latin typeface="Arial" panose="020B0604020202020204" pitchFamily="34" charset="0"/>
                <a:cs typeface="Arial" panose="020B0604020202020204" pitchFamily="34" charset="0"/>
              </a:rPr>
              <a:t>Оролцогч талуудын ялгаатай байдал </a:t>
            </a:r>
          </a:p>
          <a:p>
            <a:pPr marL="285750" indent="-285750">
              <a:buFont typeface="Arial" panose="020B0604020202020204" pitchFamily="34" charset="0"/>
              <a:buChar char="•"/>
            </a:pPr>
            <a:r>
              <a:rPr lang="mn-MN" b="1" dirty="0">
                <a:latin typeface="Arial" panose="020B0604020202020204" pitchFamily="34" charset="0"/>
                <a:cs typeface="Arial" panose="020B0604020202020204" pitchFamily="34" charset="0"/>
              </a:rPr>
              <a:t>Байгууллагын үнэт зүйлд анхаарал хандуулах</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2552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4CC815-918A-6EF3-C42E-BE7F7F4EC29D}"/>
              </a:ext>
            </a:extLst>
          </p:cNvPr>
          <p:cNvSpPr>
            <a:spLocks noGrp="1"/>
          </p:cNvSpPr>
          <p:nvPr>
            <p:ph type="body" idx="1"/>
          </p:nvPr>
        </p:nvSpPr>
        <p:spPr>
          <a:xfrm>
            <a:off x="150019" y="957264"/>
            <a:ext cx="11787187" cy="1178718"/>
          </a:xfrm>
        </p:spPr>
        <p:txBody>
          <a:bodyPr>
            <a:normAutofit/>
          </a:bodyPr>
          <a:lstStyle/>
          <a:p>
            <a:pPr marL="114300" indent="0">
              <a:buNone/>
            </a:pPr>
            <a:r>
              <a:rPr lang="mn-MN" sz="2000" i="1" dirty="0">
                <a:latin typeface="Arial" panose="020B0604020202020204" pitchFamily="34" charset="0"/>
                <a:cs typeface="Arial" panose="020B0604020202020204" pitchFamily="34" charset="0"/>
              </a:rPr>
              <a:t>Бизнес шинжилгээний ажлыг эхлүүлэх Төслийн нэр томъёо, төслийг эхлүүлэх бичиг баримтуудыг </a:t>
            </a:r>
            <a:r>
              <a:rPr lang="en-US" sz="2000" i="1" dirty="0">
                <a:latin typeface="Arial" panose="020B0604020202020204" pitchFamily="34" charset="0"/>
                <a:cs typeface="Arial" panose="020B0604020202020204" pitchFamily="34" charset="0"/>
              </a:rPr>
              <a:t>OSCAR</a:t>
            </a:r>
            <a:r>
              <a:rPr lang="mn-MN" sz="2000" i="1" dirty="0">
                <a:latin typeface="Arial" panose="020B0604020202020204" pitchFamily="34" charset="0"/>
                <a:cs typeface="Arial" panose="020B0604020202020204" pitchFamily="34" charset="0"/>
              </a:rPr>
              <a:t> мэдээллээр тодруулна</a:t>
            </a:r>
            <a:endParaRPr lang="en-US" sz="2000" i="1"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0B8FD8B6-39EA-50B5-9E6B-5667E1BFF2C8}"/>
              </a:ext>
            </a:extLst>
          </p:cNvPr>
          <p:cNvSpPr>
            <a:spLocks noGrp="1"/>
          </p:cNvSpPr>
          <p:nvPr>
            <p:ph type="title"/>
          </p:nvPr>
        </p:nvSpPr>
        <p:spPr/>
        <p:txBody>
          <a:bodyPr/>
          <a:lstStyle/>
          <a:p>
            <a:r>
              <a:rPr lang="mn-MN" sz="3200" dirty="0"/>
              <a:t>Процесс</a:t>
            </a:r>
            <a:r>
              <a:rPr lang="en-US" sz="3200" dirty="0"/>
              <a:t> 1: </a:t>
            </a:r>
            <a:r>
              <a:rPr lang="mn-MN" sz="3200" dirty="0"/>
              <a:t>Нөхцөл байдлын шинжилгээ</a:t>
            </a:r>
            <a:endParaRPr lang="en-US" sz="3200" dirty="0"/>
          </a:p>
        </p:txBody>
      </p:sp>
      <p:sp>
        <p:nvSpPr>
          <p:cNvPr id="9" name="TextBox 8">
            <a:extLst>
              <a:ext uri="{FF2B5EF4-FFF2-40B4-BE49-F238E27FC236}">
                <a16:creationId xmlns:a16="http://schemas.microsoft.com/office/drawing/2014/main" id="{9A067D2C-24DA-E4F5-48BE-B135A87AE6D3}"/>
              </a:ext>
            </a:extLst>
          </p:cNvPr>
          <p:cNvSpPr txBox="1"/>
          <p:nvPr/>
        </p:nvSpPr>
        <p:spPr>
          <a:xfrm>
            <a:off x="8384975" y="1669813"/>
            <a:ext cx="3266480" cy="400110"/>
          </a:xfrm>
          <a:prstGeom prst="rect">
            <a:avLst/>
          </a:prstGeom>
          <a:noFill/>
        </p:spPr>
        <p:txBody>
          <a:bodyPr wrap="square">
            <a:spAutoFit/>
          </a:bodyPr>
          <a:lstStyle/>
          <a:p>
            <a:r>
              <a:rPr lang="en-US" sz="2000" b="1" dirty="0">
                <a:latin typeface="Arial" panose="020B0604020202020204" pitchFamily="34" charset="0"/>
                <a:cs typeface="Arial" panose="020B0604020202020204" pitchFamily="34" charset="0"/>
              </a:rPr>
              <a:t>OSCAR mnemonic</a:t>
            </a:r>
          </a:p>
        </p:txBody>
      </p:sp>
      <p:graphicFrame>
        <p:nvGraphicFramePr>
          <p:cNvPr id="8" name="Table 7">
            <a:extLst>
              <a:ext uri="{FF2B5EF4-FFF2-40B4-BE49-F238E27FC236}">
                <a16:creationId xmlns:a16="http://schemas.microsoft.com/office/drawing/2014/main" id="{B32C7F82-CDCD-7EA4-2714-AA27EA5B4C51}"/>
              </a:ext>
            </a:extLst>
          </p:cNvPr>
          <p:cNvGraphicFramePr>
            <a:graphicFrameLocks noGrp="1"/>
          </p:cNvGraphicFramePr>
          <p:nvPr>
            <p:extLst>
              <p:ext uri="{D42A27DB-BD31-4B8C-83A1-F6EECF244321}">
                <p14:modId xmlns:p14="http://schemas.microsoft.com/office/powerpoint/2010/main" val="1493708098"/>
              </p:ext>
            </p:extLst>
          </p:nvPr>
        </p:nvGraphicFramePr>
        <p:xfrm>
          <a:off x="431799" y="2135982"/>
          <a:ext cx="10512426" cy="2300285"/>
        </p:xfrm>
        <a:graphic>
          <a:graphicData uri="http://schemas.openxmlformats.org/drawingml/2006/table">
            <a:tbl>
              <a:tblPr firstRow="1" bandRow="1">
                <a:tableStyleId>{BC89EF96-8CEA-46FF-86C4-4CE0E7609802}</a:tableStyleId>
              </a:tblPr>
              <a:tblGrid>
                <a:gridCol w="1834493">
                  <a:extLst>
                    <a:ext uri="{9D8B030D-6E8A-4147-A177-3AD203B41FA5}">
                      <a16:colId xmlns:a16="http://schemas.microsoft.com/office/drawing/2014/main" val="4278948905"/>
                    </a:ext>
                  </a:extLst>
                </a:gridCol>
                <a:gridCol w="8677933">
                  <a:extLst>
                    <a:ext uri="{9D8B030D-6E8A-4147-A177-3AD203B41FA5}">
                      <a16:colId xmlns:a16="http://schemas.microsoft.com/office/drawing/2014/main" val="969777200"/>
                    </a:ext>
                  </a:extLst>
                </a:gridCol>
              </a:tblGrid>
              <a:tr h="460057">
                <a:tc>
                  <a:txBody>
                    <a:bodyPr/>
                    <a:lstStyle/>
                    <a:p>
                      <a:r>
                        <a:rPr lang="mn-MN" b="1" dirty="0"/>
                        <a:t>Зорилт</a:t>
                      </a:r>
                      <a:endParaRPr lang="en-US" b="1" dirty="0"/>
                    </a:p>
                  </a:txBody>
                  <a:tcPr anchor="ctr"/>
                </a:tc>
                <a:tc>
                  <a:txBody>
                    <a:bodyPr/>
                    <a:lstStyle/>
                    <a:p>
                      <a:r>
                        <a:rPr lang="mn-MN" b="0" dirty="0"/>
                        <a:t>Төслийн, Бизнесийн хүрэх зорилт</a:t>
                      </a:r>
                      <a:endParaRPr lang="en-US" b="0" dirty="0"/>
                    </a:p>
                  </a:txBody>
                  <a:tcPr anchor="ctr"/>
                </a:tc>
                <a:extLst>
                  <a:ext uri="{0D108BD9-81ED-4DB2-BD59-A6C34878D82A}">
                    <a16:rowId xmlns:a16="http://schemas.microsoft.com/office/drawing/2014/main" val="4003405006"/>
                  </a:ext>
                </a:extLst>
              </a:tr>
              <a:tr h="460057">
                <a:tc>
                  <a:txBody>
                    <a:bodyPr/>
                    <a:lstStyle/>
                    <a:p>
                      <a:r>
                        <a:rPr lang="mn-MN" b="1" dirty="0"/>
                        <a:t>Хамрах хүрээ</a:t>
                      </a:r>
                      <a:endParaRPr lang="en-US" b="1" dirty="0"/>
                    </a:p>
                  </a:txBody>
                  <a:tcPr anchor="ctr"/>
                </a:tc>
                <a:tc>
                  <a:txBody>
                    <a:bodyPr/>
                    <a:lstStyle/>
                    <a:p>
                      <a:r>
                        <a:rPr lang="mn-MN" b="0" dirty="0"/>
                        <a:t>Одоогийн нөхцөл байдлыг шинжлэх бизнесийн нэгж, шаардлагатай гарц</a:t>
                      </a:r>
                      <a:endParaRPr lang="en-US" b="0" dirty="0"/>
                    </a:p>
                  </a:txBody>
                  <a:tcPr anchor="ctr"/>
                </a:tc>
                <a:extLst>
                  <a:ext uri="{0D108BD9-81ED-4DB2-BD59-A6C34878D82A}">
                    <a16:rowId xmlns:a16="http://schemas.microsoft.com/office/drawing/2014/main" val="239678616"/>
                  </a:ext>
                </a:extLst>
              </a:tr>
              <a:tr h="460057">
                <a:tc>
                  <a:txBody>
                    <a:bodyPr/>
                    <a:lstStyle/>
                    <a:p>
                      <a:r>
                        <a:rPr lang="mn-MN" b="1" dirty="0"/>
                        <a:t>Хязгаарлалт</a:t>
                      </a:r>
                      <a:endParaRPr lang="en-US" b="1" dirty="0"/>
                    </a:p>
                  </a:txBody>
                  <a:tcPr anchor="ctr"/>
                </a:tc>
                <a:tc>
                  <a:txBody>
                    <a:bodyPr/>
                    <a:lstStyle/>
                    <a:p>
                      <a:r>
                        <a:rPr lang="mn-MN" b="0" dirty="0"/>
                        <a:t>Ажлын гүйцэтгэх цаг хугацаа, төсөв, бодлогын хязгаарлалтууд</a:t>
                      </a:r>
                      <a:endParaRPr lang="en-US" b="0" dirty="0"/>
                    </a:p>
                  </a:txBody>
                  <a:tcPr anchor="ctr"/>
                </a:tc>
                <a:extLst>
                  <a:ext uri="{0D108BD9-81ED-4DB2-BD59-A6C34878D82A}">
                    <a16:rowId xmlns:a16="http://schemas.microsoft.com/office/drawing/2014/main" val="1721955185"/>
                  </a:ext>
                </a:extLst>
              </a:tr>
              <a:tr h="460057">
                <a:tc>
                  <a:txBody>
                    <a:bodyPr/>
                    <a:lstStyle/>
                    <a:p>
                      <a:r>
                        <a:rPr lang="mn-MN" b="1" dirty="0"/>
                        <a:t>Эрх мэдэл</a:t>
                      </a:r>
                      <a:endParaRPr lang="en-US" b="1" dirty="0"/>
                    </a:p>
                  </a:txBody>
                  <a:tcPr anchor="ctr"/>
                </a:tc>
                <a:tc>
                  <a:txBody>
                    <a:bodyPr/>
                    <a:lstStyle/>
                    <a:p>
                      <a:r>
                        <a:rPr lang="mn-MN" b="0" dirty="0"/>
                        <a:t>Ажил дууссаны дараа гарцыг хүлээн авч ажил дууссан зөвшөөрөл олгох хүн</a:t>
                      </a:r>
                      <a:endParaRPr lang="en-US" b="0" dirty="0"/>
                    </a:p>
                  </a:txBody>
                  <a:tcPr anchor="ctr"/>
                </a:tc>
                <a:extLst>
                  <a:ext uri="{0D108BD9-81ED-4DB2-BD59-A6C34878D82A}">
                    <a16:rowId xmlns:a16="http://schemas.microsoft.com/office/drawing/2014/main" val="2434959042"/>
                  </a:ext>
                </a:extLst>
              </a:tr>
              <a:tr h="460057">
                <a:tc>
                  <a:txBody>
                    <a:bodyPr/>
                    <a:lstStyle/>
                    <a:p>
                      <a:r>
                        <a:rPr lang="mn-MN" b="1" dirty="0"/>
                        <a:t>Нөөц</a:t>
                      </a:r>
                      <a:endParaRPr lang="en-US" b="1" dirty="0"/>
                    </a:p>
                  </a:txBody>
                  <a:tcPr anchor="ctr"/>
                </a:tc>
                <a:tc>
                  <a:txBody>
                    <a:bodyPr/>
                    <a:lstStyle/>
                    <a:p>
                      <a:r>
                        <a:rPr lang="mn-MN" b="0" dirty="0"/>
                        <a:t>Төслийн явцад ашиглах боломжтой хүний болоод бусад нөөцүүд</a:t>
                      </a:r>
                      <a:endParaRPr lang="en-US" b="0" dirty="0"/>
                    </a:p>
                  </a:txBody>
                  <a:tcPr anchor="ctr"/>
                </a:tc>
                <a:extLst>
                  <a:ext uri="{0D108BD9-81ED-4DB2-BD59-A6C34878D82A}">
                    <a16:rowId xmlns:a16="http://schemas.microsoft.com/office/drawing/2014/main" val="3186372065"/>
                  </a:ext>
                </a:extLst>
              </a:tr>
            </a:tbl>
          </a:graphicData>
        </a:graphic>
      </p:graphicFrame>
    </p:spTree>
    <p:extLst>
      <p:ext uri="{BB962C8B-B14F-4D97-AF65-F5344CB8AC3E}">
        <p14:creationId xmlns:p14="http://schemas.microsoft.com/office/powerpoint/2010/main" val="2804844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FD8B6-39EA-50B5-9E6B-5667E1BFF2C8}"/>
              </a:ext>
            </a:extLst>
          </p:cNvPr>
          <p:cNvSpPr>
            <a:spLocks noGrp="1"/>
          </p:cNvSpPr>
          <p:nvPr>
            <p:ph type="title"/>
          </p:nvPr>
        </p:nvSpPr>
        <p:spPr/>
        <p:txBody>
          <a:bodyPr>
            <a:normAutofit fontScale="90000"/>
          </a:bodyPr>
          <a:lstStyle/>
          <a:p>
            <a:pPr algn="r"/>
            <a:r>
              <a:rPr lang="mn-MN" sz="3600" dirty="0"/>
              <a:t>Процесс</a:t>
            </a:r>
            <a:r>
              <a:rPr lang="en-US" sz="3600" dirty="0"/>
              <a:t> 1: </a:t>
            </a:r>
            <a:r>
              <a:rPr lang="mn-MN" sz="3600" dirty="0"/>
              <a:t>Нөхцөл байдлын шинжилгээ</a:t>
            </a:r>
            <a:endParaRPr lang="en-US" b="0" i="1" dirty="0"/>
          </a:p>
        </p:txBody>
      </p:sp>
      <p:pic>
        <p:nvPicPr>
          <p:cNvPr id="15" name="Picture 14">
            <a:extLst>
              <a:ext uri="{FF2B5EF4-FFF2-40B4-BE49-F238E27FC236}">
                <a16:creationId xmlns:a16="http://schemas.microsoft.com/office/drawing/2014/main" id="{82AE82B6-C36F-59C3-290B-942EA414C69A}"/>
              </a:ext>
            </a:extLst>
          </p:cNvPr>
          <p:cNvPicPr>
            <a:picLocks noChangeAspect="1"/>
          </p:cNvPicPr>
          <p:nvPr/>
        </p:nvPicPr>
        <p:blipFill rotWithShape="1">
          <a:blip r:embed="rId3"/>
          <a:srcRect l="10346" t="18015" r="14718" b="7275"/>
          <a:stretch/>
        </p:blipFill>
        <p:spPr>
          <a:xfrm>
            <a:off x="85726" y="3110708"/>
            <a:ext cx="5736430" cy="3074048"/>
          </a:xfrm>
          <a:prstGeom prst="rect">
            <a:avLst/>
          </a:prstGeom>
        </p:spPr>
      </p:pic>
      <p:pic>
        <p:nvPicPr>
          <p:cNvPr id="19" name="Picture 18">
            <a:extLst>
              <a:ext uri="{FF2B5EF4-FFF2-40B4-BE49-F238E27FC236}">
                <a16:creationId xmlns:a16="http://schemas.microsoft.com/office/drawing/2014/main" id="{0ECA427C-DC6E-4733-37A8-7AF7E7B53D7B}"/>
              </a:ext>
            </a:extLst>
          </p:cNvPr>
          <p:cNvPicPr>
            <a:picLocks noChangeAspect="1"/>
          </p:cNvPicPr>
          <p:nvPr/>
        </p:nvPicPr>
        <p:blipFill rotWithShape="1">
          <a:blip r:embed="rId4"/>
          <a:srcRect l="11835" t="26126" r="14161" b="13154"/>
          <a:stretch/>
        </p:blipFill>
        <p:spPr>
          <a:xfrm>
            <a:off x="5943599" y="3260009"/>
            <a:ext cx="6166043" cy="2719309"/>
          </a:xfrm>
          <a:prstGeom prst="rect">
            <a:avLst/>
          </a:prstGeom>
          <a:ln w="19050">
            <a:solidFill>
              <a:srgbClr val="FF0000"/>
            </a:solidFill>
          </a:ln>
        </p:spPr>
      </p:pic>
      <p:sp>
        <p:nvSpPr>
          <p:cNvPr id="6" name="Content Placeholder 2">
            <a:extLst>
              <a:ext uri="{FF2B5EF4-FFF2-40B4-BE49-F238E27FC236}">
                <a16:creationId xmlns:a16="http://schemas.microsoft.com/office/drawing/2014/main" id="{7710F533-45BF-2EBE-D34C-C722B63B4A68}"/>
              </a:ext>
            </a:extLst>
          </p:cNvPr>
          <p:cNvSpPr>
            <a:spLocks noGrp="1"/>
          </p:cNvSpPr>
          <p:nvPr>
            <p:ph type="body" idx="1"/>
          </p:nvPr>
        </p:nvSpPr>
        <p:spPr>
          <a:xfrm>
            <a:off x="150019" y="957263"/>
            <a:ext cx="11787187" cy="1878805"/>
          </a:xfrm>
          <a:ln>
            <a:solidFill>
              <a:srgbClr val="0070C0"/>
            </a:solidFill>
          </a:ln>
        </p:spPr>
        <p:txBody>
          <a:bodyPr>
            <a:normAutofit/>
          </a:bodyPr>
          <a:lstStyle/>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Асуудлыг тодруулж шалтгааныг илрүүлэх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Төслийн ойлголт, хэрэглэгдэх нэр томъёо</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Төслийг эхлүүлэх баримт бичиг боловсруулах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Гол оролцогч талуудын үзэл, үнэт зүйлийг ойлгох</a:t>
            </a:r>
          </a:p>
          <a:p>
            <a:pPr>
              <a:lnSpc>
                <a:spcPct val="100000"/>
              </a:lnSpc>
              <a:buFont typeface="Wingdings" panose="05000000000000000000" pitchFamily="2" charset="2"/>
              <a:buChar char="Ø"/>
            </a:pPr>
            <a:endParaRPr lang="mn-MN" sz="1800" i="1" dirty="0">
              <a:latin typeface="Arial" panose="020B0604020202020204" pitchFamily="34" charset="0"/>
              <a:cs typeface="Arial" panose="020B0604020202020204" pitchFamily="34" charset="0"/>
            </a:endParaRPr>
          </a:p>
          <a:p>
            <a:pPr marL="114300" indent="0">
              <a:buNone/>
            </a:pPr>
            <a:endParaRPr lang="en-US" sz="1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8457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FD8B6-39EA-50B5-9E6B-5667E1BFF2C8}"/>
              </a:ext>
            </a:extLst>
          </p:cNvPr>
          <p:cNvSpPr>
            <a:spLocks noGrp="1"/>
          </p:cNvSpPr>
          <p:nvPr>
            <p:ph type="title"/>
          </p:nvPr>
        </p:nvSpPr>
        <p:spPr/>
        <p:txBody>
          <a:bodyPr/>
          <a:lstStyle/>
          <a:p>
            <a:r>
              <a:rPr lang="mn-MN" sz="3200" dirty="0"/>
              <a:t>Процесс</a:t>
            </a:r>
            <a:r>
              <a:rPr lang="en-US" sz="3200" dirty="0"/>
              <a:t> 2: </a:t>
            </a:r>
            <a:r>
              <a:rPr lang="mn-MN" sz="3200" dirty="0"/>
              <a:t>Оролцогч талуудын шинжилгээ</a:t>
            </a:r>
            <a:endParaRPr lang="en-US" sz="3200" dirty="0"/>
          </a:p>
        </p:txBody>
      </p:sp>
      <p:pic>
        <p:nvPicPr>
          <p:cNvPr id="10" name="Picture 9">
            <a:extLst>
              <a:ext uri="{FF2B5EF4-FFF2-40B4-BE49-F238E27FC236}">
                <a16:creationId xmlns:a16="http://schemas.microsoft.com/office/drawing/2014/main" id="{102F2E9E-D78B-E975-1051-20559CB76F2B}"/>
              </a:ext>
            </a:extLst>
          </p:cNvPr>
          <p:cNvPicPr>
            <a:picLocks noChangeAspect="1"/>
          </p:cNvPicPr>
          <p:nvPr/>
        </p:nvPicPr>
        <p:blipFill rotWithShape="1">
          <a:blip r:embed="rId3"/>
          <a:srcRect l="15175" t="11083" r="13398" b="19149"/>
          <a:stretch/>
        </p:blipFill>
        <p:spPr>
          <a:xfrm>
            <a:off x="150019" y="2557613"/>
            <a:ext cx="6829425" cy="3585588"/>
          </a:xfrm>
          <a:prstGeom prst="rect">
            <a:avLst/>
          </a:prstGeom>
        </p:spPr>
      </p:pic>
      <p:pic>
        <p:nvPicPr>
          <p:cNvPr id="14" name="Picture 13">
            <a:extLst>
              <a:ext uri="{FF2B5EF4-FFF2-40B4-BE49-F238E27FC236}">
                <a16:creationId xmlns:a16="http://schemas.microsoft.com/office/drawing/2014/main" id="{787113CD-AABC-51A8-6BDF-A34F8CC8596D}"/>
              </a:ext>
            </a:extLst>
          </p:cNvPr>
          <p:cNvPicPr>
            <a:picLocks noChangeAspect="1"/>
          </p:cNvPicPr>
          <p:nvPr/>
        </p:nvPicPr>
        <p:blipFill rotWithShape="1">
          <a:blip r:embed="rId4"/>
          <a:srcRect l="15001" t="24927" r="27167" b="12936"/>
          <a:stretch/>
        </p:blipFill>
        <p:spPr>
          <a:xfrm>
            <a:off x="7036594" y="2656576"/>
            <a:ext cx="5155406" cy="2977286"/>
          </a:xfrm>
          <a:prstGeom prst="rect">
            <a:avLst/>
          </a:prstGeom>
          <a:ln>
            <a:solidFill>
              <a:srgbClr val="FF0000"/>
            </a:solidFill>
          </a:ln>
        </p:spPr>
      </p:pic>
      <p:sp>
        <p:nvSpPr>
          <p:cNvPr id="15" name="Content Placeholder 2">
            <a:extLst>
              <a:ext uri="{FF2B5EF4-FFF2-40B4-BE49-F238E27FC236}">
                <a16:creationId xmlns:a16="http://schemas.microsoft.com/office/drawing/2014/main" id="{EC3AA8DA-5A5F-5E08-9F51-56691B22C21F}"/>
              </a:ext>
            </a:extLst>
          </p:cNvPr>
          <p:cNvSpPr>
            <a:spLocks noGrp="1"/>
          </p:cNvSpPr>
          <p:nvPr>
            <p:ph type="body" idx="1"/>
          </p:nvPr>
        </p:nvSpPr>
        <p:spPr>
          <a:xfrm>
            <a:off x="150019" y="957263"/>
            <a:ext cx="11787187" cy="1435893"/>
          </a:xfrm>
          <a:ln>
            <a:solidFill>
              <a:srgbClr val="0070C0"/>
            </a:solidFill>
          </a:ln>
        </p:spPr>
        <p:txBody>
          <a:bodyPr>
            <a:normAutofit/>
          </a:bodyPr>
          <a:lstStyle/>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Оролцогч талууд тэдгээрийн шинжилэх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Оролцогч талуудын хандлага, чиг үүрэг, эрх мэдэл</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Оролцогч талуудын асуудлыг хэрхэн хандаж буй байдал, хэрэгцээ шаардлага</a:t>
            </a:r>
          </a:p>
          <a:p>
            <a:pPr marL="114300" indent="0">
              <a:buNone/>
            </a:pPr>
            <a:endParaRPr lang="en-US" sz="1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2333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FD8B6-39EA-50B5-9E6B-5667E1BFF2C8}"/>
              </a:ext>
            </a:extLst>
          </p:cNvPr>
          <p:cNvSpPr>
            <a:spLocks noGrp="1"/>
          </p:cNvSpPr>
          <p:nvPr>
            <p:ph type="title"/>
          </p:nvPr>
        </p:nvSpPr>
        <p:spPr/>
        <p:txBody>
          <a:bodyPr/>
          <a:lstStyle/>
          <a:p>
            <a:r>
              <a:rPr lang="en-US" sz="3200" dirty="0"/>
              <a:t>П</a:t>
            </a:r>
            <a:r>
              <a:rPr lang="mn-MN" sz="3200" dirty="0"/>
              <a:t>роцесс 3: Хэрэгцээ шаардлагын шинжилгээ</a:t>
            </a:r>
            <a:endParaRPr lang="en-US" sz="3200" dirty="0"/>
          </a:p>
        </p:txBody>
      </p:sp>
      <p:pic>
        <p:nvPicPr>
          <p:cNvPr id="4" name="Picture 3">
            <a:extLst>
              <a:ext uri="{FF2B5EF4-FFF2-40B4-BE49-F238E27FC236}">
                <a16:creationId xmlns:a16="http://schemas.microsoft.com/office/drawing/2014/main" id="{F83D4F23-DA82-20CA-BE71-39F112D06EE0}"/>
              </a:ext>
            </a:extLst>
          </p:cNvPr>
          <p:cNvPicPr>
            <a:picLocks noChangeAspect="1"/>
          </p:cNvPicPr>
          <p:nvPr/>
        </p:nvPicPr>
        <p:blipFill rotWithShape="1">
          <a:blip r:embed="rId3"/>
          <a:srcRect l="23711" t="20380" r="21621" b="7237"/>
          <a:stretch/>
        </p:blipFill>
        <p:spPr>
          <a:xfrm>
            <a:off x="0" y="2643869"/>
            <a:ext cx="5879306" cy="4184202"/>
          </a:xfrm>
          <a:prstGeom prst="rect">
            <a:avLst/>
          </a:prstGeom>
        </p:spPr>
      </p:pic>
      <p:pic>
        <p:nvPicPr>
          <p:cNvPr id="6" name="Picture 5">
            <a:extLst>
              <a:ext uri="{FF2B5EF4-FFF2-40B4-BE49-F238E27FC236}">
                <a16:creationId xmlns:a16="http://schemas.microsoft.com/office/drawing/2014/main" id="{ED82B940-854F-2A2E-4EF1-61FE3515139D}"/>
              </a:ext>
            </a:extLst>
          </p:cNvPr>
          <p:cNvPicPr>
            <a:picLocks noChangeAspect="1"/>
          </p:cNvPicPr>
          <p:nvPr/>
        </p:nvPicPr>
        <p:blipFill rotWithShape="1">
          <a:blip r:embed="rId4"/>
          <a:srcRect l="7558" t="16098" r="29571" b="23401"/>
          <a:stretch/>
        </p:blipFill>
        <p:spPr>
          <a:xfrm>
            <a:off x="6593678" y="2963301"/>
            <a:ext cx="5198269" cy="2688759"/>
          </a:xfrm>
          <a:prstGeom prst="rect">
            <a:avLst/>
          </a:prstGeom>
          <a:ln>
            <a:solidFill>
              <a:srgbClr val="FF0000"/>
            </a:solidFill>
          </a:ln>
        </p:spPr>
      </p:pic>
      <p:sp>
        <p:nvSpPr>
          <p:cNvPr id="7" name="Content Placeholder 2">
            <a:extLst>
              <a:ext uri="{FF2B5EF4-FFF2-40B4-BE49-F238E27FC236}">
                <a16:creationId xmlns:a16="http://schemas.microsoft.com/office/drawing/2014/main" id="{51794D2D-C471-9092-865E-3C396FF8E0F5}"/>
              </a:ext>
            </a:extLst>
          </p:cNvPr>
          <p:cNvSpPr>
            <a:spLocks noGrp="1"/>
          </p:cNvSpPr>
          <p:nvPr>
            <p:ph type="body" idx="1"/>
          </p:nvPr>
        </p:nvSpPr>
        <p:spPr>
          <a:xfrm>
            <a:off x="150019" y="957263"/>
            <a:ext cx="11787187" cy="1435893"/>
          </a:xfrm>
          <a:ln>
            <a:solidFill>
              <a:srgbClr val="0070C0"/>
            </a:solidFill>
          </a:ln>
        </p:spPr>
        <p:txBody>
          <a:bodyPr>
            <a:normAutofit fontScale="92500" lnSpcReduction="20000"/>
          </a:bodyPr>
          <a:lstStyle/>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Бизнесийн аль хэсэгт сайжруулалт шаардлагатай байгааг илрүүлэх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Одоогийн </a:t>
            </a:r>
            <a:r>
              <a:rPr lang="en-US" sz="1800" i="1" dirty="0">
                <a:latin typeface="Arial" panose="020B0604020202020204" pitchFamily="34" charset="0"/>
                <a:cs typeface="Arial" panose="020B0604020202020204" pitchFamily="34" charset="0"/>
              </a:rPr>
              <a:t>AS-IS</a:t>
            </a:r>
            <a:r>
              <a:rPr lang="mn-MN" sz="1800" i="1" dirty="0">
                <a:latin typeface="Arial" panose="020B0604020202020204" pitchFamily="34" charset="0"/>
                <a:cs typeface="Arial" panose="020B0604020202020204" pitchFamily="34" charset="0"/>
              </a:rPr>
              <a:t> процессыг  </a:t>
            </a:r>
            <a:r>
              <a:rPr lang="en-US" sz="1800" i="1" dirty="0">
                <a:latin typeface="Arial" panose="020B0604020202020204" pitchFamily="34" charset="0"/>
                <a:cs typeface="Arial" panose="020B0604020202020204" pitchFamily="34" charset="0"/>
              </a:rPr>
              <a:t>TO-BE</a:t>
            </a:r>
            <a:r>
              <a:rPr lang="mn-MN" sz="1800" i="1" dirty="0">
                <a:latin typeface="Arial" panose="020B0604020202020204" pitchFamily="34" charset="0"/>
                <a:cs typeface="Arial" panose="020B0604020202020204" pitchFamily="34" charset="0"/>
              </a:rPr>
              <a:t> процесстой харьцуулсан </a:t>
            </a:r>
            <a:r>
              <a:rPr lang="en-US" sz="1800" i="1" dirty="0">
                <a:latin typeface="Arial" panose="020B0604020202020204" pitchFamily="34" charset="0"/>
                <a:cs typeface="Arial" panose="020B0604020202020204" pitchFamily="34" charset="0"/>
              </a:rPr>
              <a:t>GAP ANALYSIS</a:t>
            </a:r>
            <a:r>
              <a:rPr lang="mn-MN" sz="1800" i="1" dirty="0">
                <a:latin typeface="Arial" panose="020B0604020202020204" pitchFamily="34" charset="0"/>
                <a:cs typeface="Arial" panose="020B0604020202020204" pitchFamily="34" charset="0"/>
              </a:rPr>
              <a:t> хийх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Ямар өөрчлөлт хийх шаардлагатай байгааг олж илрүүлэх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Шийдлийн талаарх хүлээлт, одоогийн системийн сул тал</a:t>
            </a:r>
          </a:p>
          <a:p>
            <a:pPr>
              <a:lnSpc>
                <a:spcPct val="100000"/>
              </a:lnSpc>
              <a:buFont typeface="Wingdings" panose="05000000000000000000" pitchFamily="2" charset="2"/>
              <a:buChar char="Ø"/>
            </a:pPr>
            <a:endParaRPr lang="en-US" sz="1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2638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C789165-01C5-F931-4FF3-A9C4B6C84D7E}"/>
              </a:ext>
            </a:extLst>
          </p:cNvPr>
          <p:cNvSpPr>
            <a:spLocks noGrp="1"/>
          </p:cNvSpPr>
          <p:nvPr>
            <p:ph type="ftr" idx="11"/>
          </p:nvPr>
        </p:nvSpPr>
        <p:spPr/>
        <p:txBody>
          <a:bodyPr/>
          <a:lstStyle/>
          <a:p>
            <a:r>
              <a:rPr lang="en-US"/>
              <a:t>Business analysis and process management</a:t>
            </a:r>
          </a:p>
        </p:txBody>
      </p:sp>
      <p:sp>
        <p:nvSpPr>
          <p:cNvPr id="5" name="Title 4">
            <a:extLst>
              <a:ext uri="{FF2B5EF4-FFF2-40B4-BE49-F238E27FC236}">
                <a16:creationId xmlns:a16="http://schemas.microsoft.com/office/drawing/2014/main" id="{DFA083C9-4AFA-28A1-A6C1-22AED7D524A5}"/>
              </a:ext>
            </a:extLst>
          </p:cNvPr>
          <p:cNvSpPr>
            <a:spLocks noGrp="1"/>
          </p:cNvSpPr>
          <p:nvPr>
            <p:ph type="title"/>
          </p:nvPr>
        </p:nvSpPr>
        <p:spPr/>
        <p:txBody>
          <a:bodyPr/>
          <a:lstStyle/>
          <a:p>
            <a:r>
              <a:rPr lang="mn-MN" sz="3200" dirty="0"/>
              <a:t>Процесс 4: Боломжуудыг үнэлэх</a:t>
            </a:r>
            <a:endParaRPr lang="en-US" sz="3200" dirty="0"/>
          </a:p>
        </p:txBody>
      </p:sp>
      <p:pic>
        <p:nvPicPr>
          <p:cNvPr id="7" name="Picture 6">
            <a:extLst>
              <a:ext uri="{FF2B5EF4-FFF2-40B4-BE49-F238E27FC236}">
                <a16:creationId xmlns:a16="http://schemas.microsoft.com/office/drawing/2014/main" id="{4BB7AA24-CFA3-153C-D2B8-C88C968E32E0}"/>
              </a:ext>
            </a:extLst>
          </p:cNvPr>
          <p:cNvPicPr>
            <a:picLocks noChangeAspect="1"/>
          </p:cNvPicPr>
          <p:nvPr/>
        </p:nvPicPr>
        <p:blipFill rotWithShape="1">
          <a:blip r:embed="rId3"/>
          <a:srcRect l="10899" t="26890" r="18262" b="7921"/>
          <a:stretch/>
        </p:blipFill>
        <p:spPr>
          <a:xfrm>
            <a:off x="0" y="3136106"/>
            <a:ext cx="6383715" cy="3157538"/>
          </a:xfrm>
          <a:prstGeom prst="rect">
            <a:avLst/>
          </a:prstGeom>
        </p:spPr>
      </p:pic>
      <p:pic>
        <p:nvPicPr>
          <p:cNvPr id="11" name="Picture 10">
            <a:extLst>
              <a:ext uri="{FF2B5EF4-FFF2-40B4-BE49-F238E27FC236}">
                <a16:creationId xmlns:a16="http://schemas.microsoft.com/office/drawing/2014/main" id="{4BC726CB-B4CE-6D70-59A1-034AF8C19792}"/>
              </a:ext>
            </a:extLst>
          </p:cNvPr>
          <p:cNvPicPr>
            <a:picLocks noChangeAspect="1"/>
          </p:cNvPicPr>
          <p:nvPr/>
        </p:nvPicPr>
        <p:blipFill rotWithShape="1">
          <a:blip r:embed="rId4"/>
          <a:srcRect l="14590" t="15989" r="15566" b="29510"/>
          <a:stretch/>
        </p:blipFill>
        <p:spPr>
          <a:xfrm>
            <a:off x="6480621" y="3257550"/>
            <a:ext cx="5586484" cy="2343150"/>
          </a:xfrm>
          <a:prstGeom prst="rect">
            <a:avLst/>
          </a:prstGeom>
          <a:ln>
            <a:solidFill>
              <a:srgbClr val="FF0000"/>
            </a:solidFill>
          </a:ln>
        </p:spPr>
      </p:pic>
      <p:sp>
        <p:nvSpPr>
          <p:cNvPr id="12" name="Content Placeholder 2">
            <a:extLst>
              <a:ext uri="{FF2B5EF4-FFF2-40B4-BE49-F238E27FC236}">
                <a16:creationId xmlns:a16="http://schemas.microsoft.com/office/drawing/2014/main" id="{1C766662-980A-4DC3-E568-A9E7593142C4}"/>
              </a:ext>
            </a:extLst>
          </p:cNvPr>
          <p:cNvSpPr>
            <a:spLocks noGrp="1"/>
          </p:cNvSpPr>
          <p:nvPr>
            <p:ph type="body" idx="1"/>
          </p:nvPr>
        </p:nvSpPr>
        <p:spPr>
          <a:xfrm>
            <a:off x="150019" y="957263"/>
            <a:ext cx="11787187" cy="2178843"/>
          </a:xfrm>
          <a:ln>
            <a:solidFill>
              <a:srgbClr val="0070C0"/>
            </a:solidFill>
          </a:ln>
        </p:spPr>
        <p:txBody>
          <a:bodyPr>
            <a:normAutofit/>
          </a:bodyPr>
          <a:lstStyle/>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Боломжит сайжруулалтуудыг боловсруулах, шинжлэх, харьцуулах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Хэрэгжих боломжийг үнэлэх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Боломжит эрсдлүүдийг тодорхойлох</a:t>
            </a:r>
            <a:endParaRPr lang="en-US" sz="1800" i="1" dirty="0">
              <a:latin typeface="Arial" panose="020B0604020202020204" pitchFamily="34" charset="0"/>
              <a:cs typeface="Arial" panose="020B0604020202020204" pitchFamily="34" charset="0"/>
            </a:endParaRP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Бизнес кэйс боловсруулах</a:t>
            </a:r>
          </a:p>
          <a:p>
            <a:pPr>
              <a:lnSpc>
                <a:spcPct val="100000"/>
              </a:lnSpc>
              <a:buFont typeface="Wingdings" panose="05000000000000000000" pitchFamily="2" charset="2"/>
              <a:buChar char="Ø"/>
            </a:pPr>
            <a:endParaRPr lang="mn-MN" sz="1800" i="1" dirty="0">
              <a:latin typeface="Arial" panose="020B0604020202020204" pitchFamily="34" charset="0"/>
              <a:cs typeface="Arial" panose="020B0604020202020204" pitchFamily="34" charset="0"/>
            </a:endParaRPr>
          </a:p>
          <a:p>
            <a:pPr>
              <a:lnSpc>
                <a:spcPct val="100000"/>
              </a:lnSpc>
              <a:buFont typeface="Wingdings" panose="05000000000000000000" pitchFamily="2" charset="2"/>
              <a:buChar char="Ø"/>
            </a:pPr>
            <a:endParaRPr lang="en-US" sz="1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2830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C789165-01C5-F931-4FF3-A9C4B6C84D7E}"/>
              </a:ext>
            </a:extLst>
          </p:cNvPr>
          <p:cNvSpPr>
            <a:spLocks noGrp="1"/>
          </p:cNvSpPr>
          <p:nvPr>
            <p:ph type="ftr" idx="11"/>
          </p:nvPr>
        </p:nvSpPr>
        <p:spPr/>
        <p:txBody>
          <a:bodyPr/>
          <a:lstStyle/>
          <a:p>
            <a:r>
              <a:rPr lang="en-US"/>
              <a:t>Business analysis and process management</a:t>
            </a:r>
          </a:p>
        </p:txBody>
      </p:sp>
      <p:sp>
        <p:nvSpPr>
          <p:cNvPr id="5" name="Title 4">
            <a:extLst>
              <a:ext uri="{FF2B5EF4-FFF2-40B4-BE49-F238E27FC236}">
                <a16:creationId xmlns:a16="http://schemas.microsoft.com/office/drawing/2014/main" id="{DFA083C9-4AFA-28A1-A6C1-22AED7D524A5}"/>
              </a:ext>
            </a:extLst>
          </p:cNvPr>
          <p:cNvSpPr>
            <a:spLocks noGrp="1"/>
          </p:cNvSpPr>
          <p:nvPr>
            <p:ph type="title"/>
          </p:nvPr>
        </p:nvSpPr>
        <p:spPr/>
        <p:txBody>
          <a:bodyPr/>
          <a:lstStyle/>
          <a:p>
            <a:r>
              <a:rPr lang="mn-MN" sz="3200" dirty="0"/>
              <a:t>Процесс 5: Шаардлага тодорхойлох</a:t>
            </a:r>
            <a:endParaRPr lang="en-US" sz="3200" dirty="0"/>
          </a:p>
        </p:txBody>
      </p:sp>
      <p:pic>
        <p:nvPicPr>
          <p:cNvPr id="6" name="Picture 5">
            <a:extLst>
              <a:ext uri="{FF2B5EF4-FFF2-40B4-BE49-F238E27FC236}">
                <a16:creationId xmlns:a16="http://schemas.microsoft.com/office/drawing/2014/main" id="{89757428-E18E-FC5C-7CF1-2542115130FD}"/>
              </a:ext>
            </a:extLst>
          </p:cNvPr>
          <p:cNvPicPr>
            <a:picLocks noChangeAspect="1"/>
          </p:cNvPicPr>
          <p:nvPr/>
        </p:nvPicPr>
        <p:blipFill rotWithShape="1">
          <a:blip r:embed="rId3"/>
          <a:srcRect l="20625" t="14244" r="24707" b="19259"/>
          <a:stretch/>
        </p:blipFill>
        <p:spPr>
          <a:xfrm>
            <a:off x="164307" y="2157413"/>
            <a:ext cx="6038850" cy="3948230"/>
          </a:xfrm>
          <a:prstGeom prst="rect">
            <a:avLst/>
          </a:prstGeom>
        </p:spPr>
      </p:pic>
      <p:grpSp>
        <p:nvGrpSpPr>
          <p:cNvPr id="13" name="Group 12">
            <a:extLst>
              <a:ext uri="{FF2B5EF4-FFF2-40B4-BE49-F238E27FC236}">
                <a16:creationId xmlns:a16="http://schemas.microsoft.com/office/drawing/2014/main" id="{D04B5ED0-5215-9F92-A37A-EBB55165D78D}"/>
              </a:ext>
            </a:extLst>
          </p:cNvPr>
          <p:cNvGrpSpPr/>
          <p:nvPr/>
        </p:nvGrpSpPr>
        <p:grpSpPr>
          <a:xfrm>
            <a:off x="6550818" y="2391555"/>
            <a:ext cx="4036220" cy="3839441"/>
            <a:chOff x="6822281" y="1900288"/>
            <a:chExt cx="4886164" cy="4647947"/>
          </a:xfrm>
        </p:grpSpPr>
        <p:pic>
          <p:nvPicPr>
            <p:cNvPr id="9" name="Picture 8">
              <a:extLst>
                <a:ext uri="{FF2B5EF4-FFF2-40B4-BE49-F238E27FC236}">
                  <a16:creationId xmlns:a16="http://schemas.microsoft.com/office/drawing/2014/main" id="{5CF0C641-7360-686B-4495-EA757AA8F6BA}"/>
                </a:ext>
              </a:extLst>
            </p:cNvPr>
            <p:cNvPicPr>
              <a:picLocks noChangeAspect="1"/>
            </p:cNvPicPr>
            <p:nvPr/>
          </p:nvPicPr>
          <p:blipFill rotWithShape="1">
            <a:blip r:embed="rId4"/>
            <a:srcRect l="15879" t="35283" r="42520" b="47602"/>
            <a:stretch/>
          </p:blipFill>
          <p:spPr>
            <a:xfrm>
              <a:off x="6822281" y="1900288"/>
              <a:ext cx="4286250" cy="947805"/>
            </a:xfrm>
            <a:prstGeom prst="rect">
              <a:avLst/>
            </a:prstGeom>
          </p:spPr>
        </p:pic>
        <p:pic>
          <p:nvPicPr>
            <p:cNvPr id="12" name="Picture 11">
              <a:extLst>
                <a:ext uri="{FF2B5EF4-FFF2-40B4-BE49-F238E27FC236}">
                  <a16:creationId xmlns:a16="http://schemas.microsoft.com/office/drawing/2014/main" id="{562E2577-F76E-5FE3-C049-36AABF4D0C21}"/>
                </a:ext>
              </a:extLst>
            </p:cNvPr>
            <p:cNvPicPr>
              <a:picLocks noChangeAspect="1"/>
            </p:cNvPicPr>
            <p:nvPr/>
          </p:nvPicPr>
          <p:blipFill rotWithShape="1">
            <a:blip r:embed="rId5"/>
            <a:srcRect l="18867" t="24055" r="34785" b="10647"/>
            <a:stretch/>
          </p:blipFill>
          <p:spPr>
            <a:xfrm>
              <a:off x="6822281" y="2848093"/>
              <a:ext cx="4886164" cy="3700142"/>
            </a:xfrm>
            <a:prstGeom prst="rect">
              <a:avLst/>
            </a:prstGeom>
          </p:spPr>
        </p:pic>
      </p:grpSp>
      <p:sp>
        <p:nvSpPr>
          <p:cNvPr id="14" name="Content Placeholder 2">
            <a:extLst>
              <a:ext uri="{FF2B5EF4-FFF2-40B4-BE49-F238E27FC236}">
                <a16:creationId xmlns:a16="http://schemas.microsoft.com/office/drawing/2014/main" id="{9E874B97-8250-D14D-C775-AEC8340C5D56}"/>
              </a:ext>
            </a:extLst>
          </p:cNvPr>
          <p:cNvSpPr>
            <a:spLocks noGrp="1"/>
          </p:cNvSpPr>
          <p:nvPr>
            <p:ph type="body" idx="1"/>
          </p:nvPr>
        </p:nvSpPr>
        <p:spPr>
          <a:xfrm>
            <a:off x="150019" y="957264"/>
            <a:ext cx="11787187" cy="1308938"/>
          </a:xfrm>
          <a:ln>
            <a:solidFill>
              <a:srgbClr val="0070C0"/>
            </a:solidFill>
          </a:ln>
        </p:spPr>
        <p:txBody>
          <a:bodyPr>
            <a:normAutofit/>
          </a:bodyPr>
          <a:lstStyle/>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Дэлгэрэнгүй шаардлага цуглуулах, тодорхойлох, баримтжуулах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Өгөгдлийн, процессын диаграмууд</a:t>
            </a:r>
          </a:p>
          <a:p>
            <a:pPr>
              <a:lnSpc>
                <a:spcPct val="100000"/>
              </a:lnSpc>
              <a:buFont typeface="Wingdings" panose="05000000000000000000" pitchFamily="2" charset="2"/>
              <a:buChar char="Ø"/>
            </a:pPr>
            <a:endParaRPr lang="mn-MN" sz="1800" i="1" dirty="0">
              <a:latin typeface="Arial" panose="020B0604020202020204" pitchFamily="34" charset="0"/>
              <a:cs typeface="Arial" panose="020B0604020202020204" pitchFamily="34" charset="0"/>
            </a:endParaRPr>
          </a:p>
          <a:p>
            <a:pPr>
              <a:lnSpc>
                <a:spcPct val="100000"/>
              </a:lnSpc>
              <a:buFont typeface="Wingdings" panose="05000000000000000000" pitchFamily="2" charset="2"/>
              <a:buChar char="Ø"/>
            </a:pPr>
            <a:endParaRPr lang="en-US" sz="1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5096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C789165-01C5-F931-4FF3-A9C4B6C84D7E}"/>
              </a:ext>
            </a:extLst>
          </p:cNvPr>
          <p:cNvSpPr>
            <a:spLocks noGrp="1"/>
          </p:cNvSpPr>
          <p:nvPr>
            <p:ph type="ftr" idx="11"/>
          </p:nvPr>
        </p:nvSpPr>
        <p:spPr/>
        <p:txBody>
          <a:bodyPr/>
          <a:lstStyle/>
          <a:p>
            <a:r>
              <a:rPr lang="en-US"/>
              <a:t>Business analysis and process management</a:t>
            </a:r>
          </a:p>
        </p:txBody>
      </p:sp>
      <p:sp>
        <p:nvSpPr>
          <p:cNvPr id="5" name="Title 4">
            <a:extLst>
              <a:ext uri="{FF2B5EF4-FFF2-40B4-BE49-F238E27FC236}">
                <a16:creationId xmlns:a16="http://schemas.microsoft.com/office/drawing/2014/main" id="{DFA083C9-4AFA-28A1-A6C1-22AED7D524A5}"/>
              </a:ext>
            </a:extLst>
          </p:cNvPr>
          <p:cNvSpPr>
            <a:spLocks noGrp="1"/>
          </p:cNvSpPr>
          <p:nvPr>
            <p:ph type="title"/>
          </p:nvPr>
        </p:nvSpPr>
        <p:spPr/>
        <p:txBody>
          <a:bodyPr/>
          <a:lstStyle/>
          <a:p>
            <a:r>
              <a:rPr lang="mn-MN" sz="3200" dirty="0"/>
              <a:t>Процесс 6: Өөрчлөлтийг хүлээн авах</a:t>
            </a:r>
            <a:endParaRPr lang="en-US" sz="3200" dirty="0"/>
          </a:p>
        </p:txBody>
      </p:sp>
      <p:pic>
        <p:nvPicPr>
          <p:cNvPr id="7" name="Picture 6">
            <a:extLst>
              <a:ext uri="{FF2B5EF4-FFF2-40B4-BE49-F238E27FC236}">
                <a16:creationId xmlns:a16="http://schemas.microsoft.com/office/drawing/2014/main" id="{14C88774-FD91-7964-C273-75666E12224E}"/>
              </a:ext>
            </a:extLst>
          </p:cNvPr>
          <p:cNvPicPr>
            <a:picLocks noChangeAspect="1"/>
          </p:cNvPicPr>
          <p:nvPr/>
        </p:nvPicPr>
        <p:blipFill rotWithShape="1">
          <a:blip r:embed="rId3"/>
          <a:srcRect l="15352" t="30281" r="22656" b="10211"/>
          <a:stretch/>
        </p:blipFill>
        <p:spPr>
          <a:xfrm>
            <a:off x="157164" y="2279650"/>
            <a:ext cx="6386512" cy="3295205"/>
          </a:xfrm>
          <a:prstGeom prst="rect">
            <a:avLst/>
          </a:prstGeom>
        </p:spPr>
      </p:pic>
      <p:pic>
        <p:nvPicPr>
          <p:cNvPr id="10" name="Picture 9">
            <a:extLst>
              <a:ext uri="{FF2B5EF4-FFF2-40B4-BE49-F238E27FC236}">
                <a16:creationId xmlns:a16="http://schemas.microsoft.com/office/drawing/2014/main" id="{C72B718B-3614-2982-EC34-5865363C57C1}"/>
              </a:ext>
            </a:extLst>
          </p:cNvPr>
          <p:cNvPicPr>
            <a:picLocks noChangeAspect="1"/>
          </p:cNvPicPr>
          <p:nvPr/>
        </p:nvPicPr>
        <p:blipFill rotWithShape="1">
          <a:blip r:embed="rId4"/>
          <a:srcRect l="15762" t="21658" r="46328" b="39425"/>
          <a:stretch/>
        </p:blipFill>
        <p:spPr>
          <a:xfrm>
            <a:off x="6829425" y="2210330"/>
            <a:ext cx="3864769" cy="2132492"/>
          </a:xfrm>
          <a:prstGeom prst="rect">
            <a:avLst/>
          </a:prstGeom>
        </p:spPr>
      </p:pic>
      <p:pic>
        <p:nvPicPr>
          <p:cNvPr id="14" name="Picture 13">
            <a:extLst>
              <a:ext uri="{FF2B5EF4-FFF2-40B4-BE49-F238E27FC236}">
                <a16:creationId xmlns:a16="http://schemas.microsoft.com/office/drawing/2014/main" id="{5E1A31EE-0AED-4213-53CA-FBD810302C84}"/>
              </a:ext>
            </a:extLst>
          </p:cNvPr>
          <p:cNvPicPr>
            <a:picLocks noChangeAspect="1"/>
          </p:cNvPicPr>
          <p:nvPr/>
        </p:nvPicPr>
        <p:blipFill rotWithShape="1">
          <a:blip r:embed="rId5"/>
          <a:srcRect l="18809" t="32462" r="56113" b="38336"/>
          <a:stretch/>
        </p:blipFill>
        <p:spPr>
          <a:xfrm>
            <a:off x="6943940" y="4342823"/>
            <a:ext cx="2549417" cy="1595702"/>
          </a:xfrm>
          <a:prstGeom prst="rect">
            <a:avLst/>
          </a:prstGeom>
        </p:spPr>
      </p:pic>
      <p:sp>
        <p:nvSpPr>
          <p:cNvPr id="15" name="Content Placeholder 2">
            <a:extLst>
              <a:ext uri="{FF2B5EF4-FFF2-40B4-BE49-F238E27FC236}">
                <a16:creationId xmlns:a16="http://schemas.microsoft.com/office/drawing/2014/main" id="{A4861FFD-6AC7-BEE3-BCCA-077B8A268B28}"/>
              </a:ext>
            </a:extLst>
          </p:cNvPr>
          <p:cNvSpPr>
            <a:spLocks noGrp="1"/>
          </p:cNvSpPr>
          <p:nvPr>
            <p:ph type="body" idx="1"/>
          </p:nvPr>
        </p:nvSpPr>
        <p:spPr>
          <a:xfrm>
            <a:off x="150019" y="957264"/>
            <a:ext cx="11787187" cy="1308938"/>
          </a:xfrm>
          <a:ln>
            <a:solidFill>
              <a:srgbClr val="0070C0"/>
            </a:solidFill>
          </a:ln>
        </p:spPr>
        <p:txBody>
          <a:bodyPr>
            <a:normAutofit/>
          </a:bodyPr>
          <a:lstStyle/>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Шийдлийг хэрэгжүүлэх өөрчлөлтийн удирдлага</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Өөрчлөлтийг хэрхэн хүлээн авах, хэрэгжүүлэх</a:t>
            </a:r>
          </a:p>
          <a:p>
            <a:pPr>
              <a:lnSpc>
                <a:spcPct val="100000"/>
              </a:lnSpc>
              <a:buFont typeface="Wingdings" panose="05000000000000000000" pitchFamily="2" charset="2"/>
              <a:buChar char="Ø"/>
            </a:pPr>
            <a:r>
              <a:rPr lang="mn-MN" sz="1800" i="1" dirty="0">
                <a:latin typeface="Arial" panose="020B0604020202020204" pitchFamily="34" charset="0"/>
                <a:cs typeface="Arial" panose="020B0604020202020204" pitchFamily="34" charset="0"/>
              </a:rPr>
              <a:t>Бизнесийн ямар үнэ цэн бий болох</a:t>
            </a:r>
          </a:p>
          <a:p>
            <a:pPr>
              <a:lnSpc>
                <a:spcPct val="100000"/>
              </a:lnSpc>
              <a:buFont typeface="Wingdings" panose="05000000000000000000" pitchFamily="2" charset="2"/>
              <a:buChar char="Ø"/>
            </a:pPr>
            <a:endParaRPr lang="mn-MN" sz="1800" i="1" dirty="0">
              <a:latin typeface="Arial" panose="020B0604020202020204" pitchFamily="34" charset="0"/>
              <a:cs typeface="Arial" panose="020B0604020202020204" pitchFamily="34" charset="0"/>
            </a:endParaRPr>
          </a:p>
          <a:p>
            <a:pPr>
              <a:lnSpc>
                <a:spcPct val="100000"/>
              </a:lnSpc>
              <a:buFont typeface="Wingdings" panose="05000000000000000000" pitchFamily="2" charset="2"/>
              <a:buChar char="Ø"/>
            </a:pPr>
            <a:endParaRPr lang="en-US" sz="1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5381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81C2F2A-418D-5B52-7038-6A25E65AA433}"/>
              </a:ext>
            </a:extLst>
          </p:cNvPr>
          <p:cNvSpPr>
            <a:spLocks noGrp="1"/>
          </p:cNvSpPr>
          <p:nvPr>
            <p:ph type="subTitle" idx="1"/>
          </p:nvPr>
        </p:nvSpPr>
        <p:spPr/>
        <p:txBody>
          <a:bodyPr/>
          <a:lstStyle/>
          <a:p>
            <a:endParaRPr lang="en-US" dirty="0"/>
          </a:p>
        </p:txBody>
      </p:sp>
      <p:sp>
        <p:nvSpPr>
          <p:cNvPr id="4" name="Title 1">
            <a:extLst>
              <a:ext uri="{FF2B5EF4-FFF2-40B4-BE49-F238E27FC236}">
                <a16:creationId xmlns:a16="http://schemas.microsoft.com/office/drawing/2014/main" id="{EBE846A1-3D7A-6E40-7CC6-8CB4B346884C}"/>
              </a:ext>
            </a:extLst>
          </p:cNvPr>
          <p:cNvSpPr txBox="1">
            <a:spLocks/>
          </p:cNvSpPr>
          <p:nvPr/>
        </p:nvSpPr>
        <p:spPr>
          <a:xfrm>
            <a:off x="858982" y="2736273"/>
            <a:ext cx="10785763" cy="91440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32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mn-MN" dirty="0"/>
              <a:t>Процесс 1: Нөхцөл байдлын шинжилгээ</a:t>
            </a:r>
            <a:endParaRPr lang="en-US" dirty="0"/>
          </a:p>
        </p:txBody>
      </p:sp>
    </p:spTree>
    <p:extLst>
      <p:ext uri="{BB962C8B-B14F-4D97-AF65-F5344CB8AC3E}">
        <p14:creationId xmlns:p14="http://schemas.microsoft.com/office/powerpoint/2010/main" val="247507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D1EE5F7-BF69-FEC9-8AA1-14E32B482D2D}"/>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E5B42F2F-A89D-6549-77D2-19404B645650}"/>
              </a:ext>
            </a:extLst>
          </p:cNvPr>
          <p:cNvSpPr>
            <a:spLocks noGrp="1"/>
          </p:cNvSpPr>
          <p:nvPr>
            <p:ph type="title"/>
          </p:nvPr>
        </p:nvSpPr>
        <p:spPr/>
        <p:txBody>
          <a:bodyPr/>
          <a:lstStyle/>
          <a:p>
            <a:r>
              <a:rPr lang="mn-MN" b="0" dirty="0"/>
              <a:t>Урдчилсан судалгаа</a:t>
            </a:r>
            <a:endParaRPr lang="en-US" dirty="0"/>
          </a:p>
        </p:txBody>
      </p:sp>
      <p:pic>
        <p:nvPicPr>
          <p:cNvPr id="7" name="Picture 6">
            <a:extLst>
              <a:ext uri="{FF2B5EF4-FFF2-40B4-BE49-F238E27FC236}">
                <a16:creationId xmlns:a16="http://schemas.microsoft.com/office/drawing/2014/main" id="{8F7EE175-33E8-2BB5-DEF5-793632A6AD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519" y="955530"/>
            <a:ext cx="9717741" cy="5300586"/>
          </a:xfrm>
          <a:prstGeom prst="rect">
            <a:avLst/>
          </a:prstGeom>
        </p:spPr>
      </p:pic>
      <p:sp>
        <p:nvSpPr>
          <p:cNvPr id="11" name="TextBox 10">
            <a:extLst>
              <a:ext uri="{FF2B5EF4-FFF2-40B4-BE49-F238E27FC236}">
                <a16:creationId xmlns:a16="http://schemas.microsoft.com/office/drawing/2014/main" id="{590F8CA9-3CED-692C-5995-7BCABC693438}"/>
              </a:ext>
            </a:extLst>
          </p:cNvPr>
          <p:cNvSpPr txBox="1"/>
          <p:nvPr/>
        </p:nvSpPr>
        <p:spPr>
          <a:xfrm>
            <a:off x="5222389" y="6256116"/>
            <a:ext cx="6097604" cy="307777"/>
          </a:xfrm>
          <a:prstGeom prst="rect">
            <a:avLst/>
          </a:prstGeom>
          <a:noFill/>
        </p:spPr>
        <p:txBody>
          <a:bodyPr wrap="square">
            <a:spAutoFit/>
          </a:bodyPr>
          <a:lstStyle/>
          <a:p>
            <a:pPr algn="r"/>
            <a:r>
              <a:rPr lang="mn-MN" i="1" dirty="0"/>
              <a:t> Эх сурвалж: </a:t>
            </a:r>
            <a:r>
              <a:rPr lang="en-US" i="1" dirty="0"/>
              <a:t>Visualized by AI</a:t>
            </a:r>
          </a:p>
        </p:txBody>
      </p:sp>
    </p:spTree>
    <p:extLst>
      <p:ext uri="{BB962C8B-B14F-4D97-AF65-F5344CB8AC3E}">
        <p14:creationId xmlns:p14="http://schemas.microsoft.com/office/powerpoint/2010/main" val="2515326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5C878C0-183F-154F-CCC5-4FCD611DAB9E}"/>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B8D554D2-32E7-E628-75FC-5B9CA9F637CB}"/>
              </a:ext>
            </a:extLst>
          </p:cNvPr>
          <p:cNvSpPr>
            <a:spLocks noGrp="1"/>
          </p:cNvSpPr>
          <p:nvPr>
            <p:ph type="title"/>
          </p:nvPr>
        </p:nvSpPr>
        <p:spPr/>
        <p:txBody>
          <a:bodyPr/>
          <a:lstStyle/>
          <a:p>
            <a:r>
              <a:rPr lang="mn-MN" dirty="0"/>
              <a:t>Нөхцөл байдлын судалгааны аргазүй</a:t>
            </a:r>
            <a:endParaRPr lang="en-US" dirty="0"/>
          </a:p>
        </p:txBody>
      </p:sp>
      <p:graphicFrame>
        <p:nvGraphicFramePr>
          <p:cNvPr id="6" name="Table 5">
            <a:extLst>
              <a:ext uri="{FF2B5EF4-FFF2-40B4-BE49-F238E27FC236}">
                <a16:creationId xmlns:a16="http://schemas.microsoft.com/office/drawing/2014/main" id="{38A96EB6-7DA6-FD05-1F24-EC0B1A6F93B1}"/>
              </a:ext>
            </a:extLst>
          </p:cNvPr>
          <p:cNvGraphicFramePr>
            <a:graphicFrameLocks noGrp="1"/>
          </p:cNvGraphicFramePr>
          <p:nvPr>
            <p:extLst>
              <p:ext uri="{D42A27DB-BD31-4B8C-83A1-F6EECF244321}">
                <p14:modId xmlns:p14="http://schemas.microsoft.com/office/powerpoint/2010/main" val="1366824917"/>
              </p:ext>
            </p:extLst>
          </p:nvPr>
        </p:nvGraphicFramePr>
        <p:xfrm>
          <a:off x="378997" y="1080492"/>
          <a:ext cx="11054720" cy="4291584"/>
        </p:xfrm>
        <a:graphic>
          <a:graphicData uri="http://schemas.openxmlformats.org/drawingml/2006/table">
            <a:tbl>
              <a:tblPr>
                <a:tableStyleId>{74C1A8A3-306A-4EB7-A6B1-4F7E0EB9C5D6}</a:tableStyleId>
              </a:tblPr>
              <a:tblGrid>
                <a:gridCol w="2178349">
                  <a:extLst>
                    <a:ext uri="{9D8B030D-6E8A-4147-A177-3AD203B41FA5}">
                      <a16:colId xmlns:a16="http://schemas.microsoft.com/office/drawing/2014/main" val="3750273991"/>
                    </a:ext>
                  </a:extLst>
                </a:gridCol>
                <a:gridCol w="4386147">
                  <a:extLst>
                    <a:ext uri="{9D8B030D-6E8A-4147-A177-3AD203B41FA5}">
                      <a16:colId xmlns:a16="http://schemas.microsoft.com/office/drawing/2014/main" val="3124193971"/>
                    </a:ext>
                  </a:extLst>
                </a:gridCol>
                <a:gridCol w="4490224">
                  <a:extLst>
                    <a:ext uri="{9D8B030D-6E8A-4147-A177-3AD203B41FA5}">
                      <a16:colId xmlns:a16="http://schemas.microsoft.com/office/drawing/2014/main" val="1311288770"/>
                    </a:ext>
                  </a:extLst>
                </a:gridCol>
              </a:tblGrid>
              <a:tr h="0">
                <a:tc>
                  <a:txBody>
                    <a:bodyPr/>
                    <a:lstStyle/>
                    <a:p>
                      <a:pPr rtl="0">
                        <a:buNone/>
                      </a:pPr>
                      <a:r>
                        <a:rPr lang="mn-MN" sz="1400" b="1" dirty="0">
                          <a:solidFill>
                            <a:srgbClr val="1F1F1F"/>
                          </a:solidFill>
                          <a:effectLst/>
                        </a:rPr>
                        <a:t>Харьцуулах үзүүлэлт</a:t>
                      </a:r>
                      <a:endParaRPr lang="mn-MN" sz="1400" dirty="0">
                        <a:solidFill>
                          <a:srgbClr val="1F1F1F"/>
                        </a:solidFill>
                        <a:effectLst/>
                        <a:latin typeface="Google Sans Text"/>
                      </a:endParaRPr>
                    </a:p>
                  </a:txBody>
                  <a:tcPr marL="75895" marR="63246" marT="84328" marB="84328" anchor="ctr">
                    <a:solidFill>
                      <a:schemeClr val="tx2">
                        <a:lumMod val="90000"/>
                      </a:schemeClr>
                    </a:solidFill>
                  </a:tcPr>
                </a:tc>
                <a:tc>
                  <a:txBody>
                    <a:bodyPr/>
                    <a:lstStyle/>
                    <a:p>
                      <a:pPr rtl="0">
                        <a:buNone/>
                      </a:pPr>
                      <a:r>
                        <a:rPr lang="mn-MN" sz="1400" b="1" dirty="0">
                          <a:solidFill>
                            <a:srgbClr val="1F1F1F"/>
                          </a:solidFill>
                          <a:effectLst/>
                        </a:rPr>
                        <a:t>Тоон судалгаа (</a:t>
                      </a:r>
                      <a:r>
                        <a:rPr lang="en-US" sz="1400" b="1" dirty="0">
                          <a:solidFill>
                            <a:srgbClr val="1F1F1F"/>
                          </a:solidFill>
                          <a:effectLst/>
                        </a:rPr>
                        <a:t>Quantitative)</a:t>
                      </a:r>
                      <a:endParaRPr lang="en-US" sz="1400" dirty="0">
                        <a:solidFill>
                          <a:srgbClr val="1F1F1F"/>
                        </a:solidFill>
                        <a:effectLst/>
                        <a:latin typeface="Google Sans Text"/>
                      </a:endParaRPr>
                    </a:p>
                  </a:txBody>
                  <a:tcPr marL="75895" marR="63246" marT="84328" marB="84328" anchor="ctr">
                    <a:solidFill>
                      <a:schemeClr val="tx2">
                        <a:lumMod val="90000"/>
                      </a:schemeClr>
                    </a:solidFill>
                  </a:tcPr>
                </a:tc>
                <a:tc>
                  <a:txBody>
                    <a:bodyPr/>
                    <a:lstStyle/>
                    <a:p>
                      <a:pPr rtl="0">
                        <a:buNone/>
                      </a:pPr>
                      <a:r>
                        <a:rPr lang="mn-MN" sz="1400" b="1" dirty="0">
                          <a:solidFill>
                            <a:srgbClr val="1F1F1F"/>
                          </a:solidFill>
                          <a:effectLst/>
                        </a:rPr>
                        <a:t>Чанарын судалгаа (</a:t>
                      </a:r>
                      <a:r>
                        <a:rPr lang="en-US" sz="1400" b="1" dirty="0">
                          <a:solidFill>
                            <a:srgbClr val="1F1F1F"/>
                          </a:solidFill>
                          <a:effectLst/>
                        </a:rPr>
                        <a:t>Qualitative)</a:t>
                      </a:r>
                      <a:endParaRPr lang="en-US" sz="1400" dirty="0">
                        <a:solidFill>
                          <a:srgbClr val="1F1F1F"/>
                        </a:solidFill>
                        <a:effectLst/>
                        <a:latin typeface="Google Sans Text"/>
                      </a:endParaRPr>
                    </a:p>
                  </a:txBody>
                  <a:tcPr marL="75895" marR="75895" marT="84328" marB="84328" anchor="ctr">
                    <a:solidFill>
                      <a:schemeClr val="tx2">
                        <a:lumMod val="90000"/>
                      </a:schemeClr>
                    </a:solidFill>
                  </a:tcPr>
                </a:tc>
                <a:extLst>
                  <a:ext uri="{0D108BD9-81ED-4DB2-BD59-A6C34878D82A}">
                    <a16:rowId xmlns:a16="http://schemas.microsoft.com/office/drawing/2014/main" val="338642521"/>
                  </a:ext>
                </a:extLst>
              </a:tr>
              <a:tr h="268829">
                <a:tc>
                  <a:txBody>
                    <a:bodyPr/>
                    <a:lstStyle/>
                    <a:p>
                      <a:pPr rtl="0">
                        <a:buNone/>
                      </a:pPr>
                      <a:r>
                        <a:rPr lang="mn-MN" sz="1400" b="1" i="1" dirty="0">
                          <a:solidFill>
                            <a:srgbClr val="1F1F1F"/>
                          </a:solidFill>
                          <a:effectLst/>
                        </a:rPr>
                        <a:t>Үндсэн зорилго</a:t>
                      </a:r>
                      <a:endParaRPr lang="mn-MN" sz="1400" i="1" dirty="0">
                        <a:solidFill>
                          <a:srgbClr val="1F1F1F"/>
                        </a:solidFill>
                        <a:effectLst/>
                        <a:latin typeface="Google Sans Text"/>
                      </a:endParaRPr>
                    </a:p>
                  </a:txBody>
                  <a:tcPr marL="75895" marR="63246" marT="84328" marB="84328" anchor="ctr"/>
                </a:tc>
                <a:tc>
                  <a:txBody>
                    <a:bodyPr/>
                    <a:lstStyle/>
                    <a:p>
                      <a:pPr rtl="0">
                        <a:buNone/>
                      </a:pPr>
                      <a:r>
                        <a:rPr lang="mn-MN" sz="1400" dirty="0">
                          <a:solidFill>
                            <a:srgbClr val="1F1F1F"/>
                          </a:solidFill>
                          <a:effectLst/>
                        </a:rPr>
                        <a:t>Таамаглалыг батлах, тоо хэмжээг тогтоох, ерөнхий зүй тогтлыг гаргах.</a:t>
                      </a:r>
                      <a:endParaRPr lang="mn-MN" sz="1400" dirty="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Үзэгдлийн мөн чанарыг ойлгох, шинэ санаа, онол дэвшүүлэх.</a:t>
                      </a:r>
                      <a:endParaRPr lang="mn-MN" sz="140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710887316"/>
                  </a:ext>
                </a:extLst>
              </a:tr>
              <a:tr h="0">
                <a:tc>
                  <a:txBody>
                    <a:bodyPr/>
                    <a:lstStyle/>
                    <a:p>
                      <a:pPr rtl="0">
                        <a:buNone/>
                      </a:pPr>
                      <a:r>
                        <a:rPr lang="mn-MN" sz="1400" b="1" i="1" dirty="0">
                          <a:solidFill>
                            <a:srgbClr val="1F1F1F"/>
                          </a:solidFill>
                          <a:effectLst/>
                        </a:rPr>
                        <a:t>Асуултын хэлбэр</a:t>
                      </a:r>
                      <a:endParaRPr lang="mn-MN" sz="1400" i="1" dirty="0">
                        <a:solidFill>
                          <a:srgbClr val="1F1F1F"/>
                        </a:solidFill>
                        <a:effectLst/>
                        <a:latin typeface="Google Sans Text"/>
                      </a:endParaRPr>
                    </a:p>
                  </a:txBody>
                  <a:tcPr marL="75895" marR="63246" marT="84328" marB="84328" anchor="ctr"/>
                </a:tc>
                <a:tc>
                  <a:txBody>
                    <a:bodyPr/>
                    <a:lstStyle/>
                    <a:p>
                      <a:pPr rtl="0">
                        <a:buNone/>
                      </a:pPr>
                      <a:r>
                        <a:rPr lang="en-US" sz="1400">
                          <a:solidFill>
                            <a:srgbClr val="1F1F1F"/>
                          </a:solidFill>
                          <a:effectLst/>
                        </a:rPr>
                        <a:t>"Хэд?", "Хэр их?", "Хэр олон?" (How many/much)</a:t>
                      </a:r>
                      <a:endParaRPr lang="en-US" sz="140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"Яагаад?", "Хэрхэн?" (</a:t>
                      </a:r>
                      <a:r>
                        <a:rPr lang="en-US" sz="1400">
                          <a:solidFill>
                            <a:srgbClr val="1F1F1F"/>
                          </a:solidFill>
                          <a:effectLst/>
                        </a:rPr>
                        <a:t>Why/How)</a:t>
                      </a:r>
                      <a:endParaRPr lang="en-US" sz="140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302456876"/>
                  </a:ext>
                </a:extLst>
              </a:tr>
              <a:tr h="268829">
                <a:tc>
                  <a:txBody>
                    <a:bodyPr/>
                    <a:lstStyle/>
                    <a:p>
                      <a:pPr rtl="0">
                        <a:buNone/>
                      </a:pPr>
                      <a:r>
                        <a:rPr lang="mn-MN" sz="1400" b="1" i="1" dirty="0">
                          <a:solidFill>
                            <a:srgbClr val="1F1F1F"/>
                          </a:solidFill>
                          <a:effectLst/>
                        </a:rPr>
                        <a:t>Түүвэрлэлт</a:t>
                      </a:r>
                      <a:endParaRPr lang="mn-MN" sz="1400" i="1" dirty="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Олон хүнийг хамарсан, төлөөлөх чадвартай (Том түүвэр).</a:t>
                      </a:r>
                      <a:endParaRPr lang="mn-MN" sz="140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Цөөн хүнийг хамарсан, гүнзгийрүүлсэн (Жижиг түүвэр).</a:t>
                      </a:r>
                      <a:endParaRPr lang="mn-MN" sz="140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134772703"/>
                  </a:ext>
                </a:extLst>
              </a:tr>
              <a:tr h="0">
                <a:tc>
                  <a:txBody>
                    <a:bodyPr/>
                    <a:lstStyle/>
                    <a:p>
                      <a:pPr rtl="0">
                        <a:buNone/>
                      </a:pPr>
                      <a:r>
                        <a:rPr lang="mn-MN" sz="1400" b="1" i="1">
                          <a:solidFill>
                            <a:srgbClr val="1F1F1F"/>
                          </a:solidFill>
                          <a:effectLst/>
                        </a:rPr>
                        <a:t>Өгөгдлийн төрөл</a:t>
                      </a:r>
                      <a:endParaRPr lang="mn-MN" sz="1400" i="1">
                        <a:solidFill>
                          <a:srgbClr val="1F1F1F"/>
                        </a:solidFill>
                        <a:effectLst/>
                        <a:latin typeface="Google Sans Text"/>
                      </a:endParaRPr>
                    </a:p>
                  </a:txBody>
                  <a:tcPr marL="75895" marR="63246" marT="84328" marB="84328" anchor="ctr"/>
                </a:tc>
                <a:tc>
                  <a:txBody>
                    <a:bodyPr/>
                    <a:lstStyle/>
                    <a:p>
                      <a:pPr rtl="0">
                        <a:buNone/>
                      </a:pPr>
                      <a:r>
                        <a:rPr lang="ru-RU" sz="1400">
                          <a:solidFill>
                            <a:srgbClr val="1F1F1F"/>
                          </a:solidFill>
                          <a:effectLst/>
                        </a:rPr>
                        <a:t>Тоо, хувь, график, статистик үзүүлэлт.</a:t>
                      </a:r>
                      <a:endParaRPr lang="ru-RU" sz="140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Үг, өгүүлбэр, тэмдэглэл, видео, аудио.</a:t>
                      </a:r>
                      <a:endParaRPr lang="mn-MN" sz="140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3893641104"/>
                  </a:ext>
                </a:extLst>
              </a:tr>
              <a:tr h="268829">
                <a:tc>
                  <a:txBody>
                    <a:bodyPr/>
                    <a:lstStyle/>
                    <a:p>
                      <a:pPr rtl="0">
                        <a:buNone/>
                      </a:pPr>
                      <a:r>
                        <a:rPr lang="mn-MN" sz="1400" b="1" i="1" dirty="0">
                          <a:solidFill>
                            <a:srgbClr val="1F1F1F"/>
                          </a:solidFill>
                          <a:effectLst/>
                        </a:rPr>
                        <a:t>Цуглуулах арга</a:t>
                      </a:r>
                      <a:endParaRPr lang="mn-MN" sz="1400" i="1" dirty="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Асуулгын хуудас (</a:t>
                      </a:r>
                      <a:r>
                        <a:rPr lang="en-US" sz="1400">
                          <a:solidFill>
                            <a:srgbClr val="1F1F1F"/>
                          </a:solidFill>
                          <a:effectLst/>
                        </a:rPr>
                        <a:t>Survey), </a:t>
                      </a:r>
                      <a:r>
                        <a:rPr lang="mn-MN" sz="1400">
                          <a:solidFill>
                            <a:srgbClr val="1F1F1F"/>
                          </a:solidFill>
                          <a:effectLst/>
                        </a:rPr>
                        <a:t>хаалттай асуултууд, туршилт.</a:t>
                      </a:r>
                      <a:endParaRPr lang="mn-MN" sz="140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Гүнзгийрүүлсэн ярилцлага, фокус бүлгийн хэлэлцүүлэг, ажиглалт.</a:t>
                      </a:r>
                      <a:endParaRPr lang="mn-MN" sz="140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1953964543"/>
                  </a:ext>
                </a:extLst>
              </a:tr>
              <a:tr h="0">
                <a:tc>
                  <a:txBody>
                    <a:bodyPr/>
                    <a:lstStyle/>
                    <a:p>
                      <a:pPr rtl="0">
                        <a:buNone/>
                      </a:pPr>
                      <a:r>
                        <a:rPr lang="mn-MN" sz="1400" b="1" i="1" dirty="0">
                          <a:solidFill>
                            <a:srgbClr val="1F1F1F"/>
                          </a:solidFill>
                          <a:effectLst/>
                        </a:rPr>
                        <a:t>Шинжилгээний арга</a:t>
                      </a:r>
                      <a:endParaRPr lang="mn-MN" sz="1400" i="1" dirty="0">
                        <a:solidFill>
                          <a:srgbClr val="1F1F1F"/>
                        </a:solidFill>
                        <a:effectLst/>
                        <a:latin typeface="Google Sans Text"/>
                      </a:endParaRPr>
                    </a:p>
                  </a:txBody>
                  <a:tcPr marL="75895" marR="63246" marT="84328" marB="84328" anchor="ctr"/>
                </a:tc>
                <a:tc>
                  <a:txBody>
                    <a:bodyPr/>
                    <a:lstStyle/>
                    <a:p>
                      <a:pPr rtl="0">
                        <a:buNone/>
                      </a:pPr>
                      <a:r>
                        <a:rPr lang="mn-MN" sz="1400" dirty="0">
                          <a:solidFill>
                            <a:srgbClr val="1F1F1F"/>
                          </a:solidFill>
                          <a:effectLst/>
                        </a:rPr>
                        <a:t>Статистик шинжилгээ (</a:t>
                      </a:r>
                      <a:r>
                        <a:rPr lang="en-US" sz="1400" dirty="0">
                          <a:solidFill>
                            <a:srgbClr val="1F1F1F"/>
                          </a:solidFill>
                          <a:effectLst/>
                        </a:rPr>
                        <a:t>SPSS, Excel </a:t>
                      </a:r>
                      <a:r>
                        <a:rPr lang="mn-MN" sz="1400" dirty="0">
                          <a:solidFill>
                            <a:srgbClr val="1F1F1F"/>
                          </a:solidFill>
                          <a:effectLst/>
                        </a:rPr>
                        <a:t>ашиглах).</a:t>
                      </a:r>
                      <a:endParaRPr lang="mn-MN" sz="1400" dirty="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Агуулгын шинжилгээ, кодчилол, утга зүйн тайлал.</a:t>
                      </a:r>
                      <a:endParaRPr lang="mn-MN" sz="140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3425161238"/>
                  </a:ext>
                </a:extLst>
              </a:tr>
              <a:tr h="0">
                <a:tc>
                  <a:txBody>
                    <a:bodyPr/>
                    <a:lstStyle/>
                    <a:p>
                      <a:pPr rtl="0">
                        <a:buNone/>
                      </a:pPr>
                      <a:r>
                        <a:rPr lang="mn-MN" sz="1400" b="1" i="1" dirty="0">
                          <a:solidFill>
                            <a:srgbClr val="1F1F1F"/>
                          </a:solidFill>
                          <a:effectLst/>
                        </a:rPr>
                        <a:t>Судлаачийн үүрэг</a:t>
                      </a:r>
                      <a:endParaRPr lang="mn-MN" sz="1400" i="1" dirty="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Хөндлөнгийн, объектив байр суурьтай.</a:t>
                      </a:r>
                      <a:endParaRPr lang="mn-MN" sz="1400">
                        <a:solidFill>
                          <a:srgbClr val="1F1F1F"/>
                        </a:solidFill>
                        <a:effectLst/>
                        <a:latin typeface="Google Sans Text"/>
                      </a:endParaRPr>
                    </a:p>
                  </a:txBody>
                  <a:tcPr marL="75895" marR="63246" marT="84328" marB="84328" anchor="ctr"/>
                </a:tc>
                <a:tc>
                  <a:txBody>
                    <a:bodyPr/>
                    <a:lstStyle/>
                    <a:p>
                      <a:pPr rtl="0">
                        <a:buNone/>
                      </a:pPr>
                      <a:r>
                        <a:rPr lang="ru-RU" sz="1400">
                          <a:solidFill>
                            <a:srgbClr val="1F1F1F"/>
                          </a:solidFill>
                          <a:effectLst/>
                        </a:rPr>
                        <a:t>Харилцан ярилцагч, субъектив байх магадлалтай.</a:t>
                      </a:r>
                      <a:endParaRPr lang="ru-RU" sz="140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3316505916"/>
                  </a:ext>
                </a:extLst>
              </a:tr>
              <a:tr h="268829">
                <a:tc>
                  <a:txBody>
                    <a:bodyPr/>
                    <a:lstStyle/>
                    <a:p>
                      <a:pPr rtl="0">
                        <a:buNone/>
                      </a:pPr>
                      <a:r>
                        <a:rPr lang="mn-MN" sz="1400" b="1" i="1" dirty="0">
                          <a:solidFill>
                            <a:srgbClr val="1F1F1F"/>
                          </a:solidFill>
                          <a:effectLst/>
                        </a:rPr>
                        <a:t>Үр дүн</a:t>
                      </a:r>
                      <a:endParaRPr lang="mn-MN" sz="1400" i="1" dirty="0">
                        <a:solidFill>
                          <a:srgbClr val="1F1F1F"/>
                        </a:solidFill>
                        <a:effectLst/>
                        <a:latin typeface="Google Sans Text"/>
                      </a:endParaRPr>
                    </a:p>
                  </a:txBody>
                  <a:tcPr marL="75895" marR="63246" marT="84328" marB="84328" anchor="ctr"/>
                </a:tc>
                <a:tc>
                  <a:txBody>
                    <a:bodyPr/>
                    <a:lstStyle/>
                    <a:p>
                      <a:pPr rtl="0">
                        <a:buNone/>
                      </a:pPr>
                      <a:r>
                        <a:rPr lang="mn-MN" sz="1400">
                          <a:solidFill>
                            <a:srgbClr val="1F1F1F"/>
                          </a:solidFill>
                          <a:effectLst/>
                        </a:rPr>
                        <a:t>Нийт хүн амд ерөнхийлөн дүгнэх боломжтой.</a:t>
                      </a:r>
                      <a:endParaRPr lang="mn-MN" sz="1400">
                        <a:solidFill>
                          <a:srgbClr val="1F1F1F"/>
                        </a:solidFill>
                        <a:effectLst/>
                        <a:latin typeface="Google Sans Text"/>
                      </a:endParaRPr>
                    </a:p>
                  </a:txBody>
                  <a:tcPr marL="75895" marR="63246" marT="84328" marB="84328" anchor="ctr"/>
                </a:tc>
                <a:tc>
                  <a:txBody>
                    <a:bodyPr/>
                    <a:lstStyle/>
                    <a:p>
                      <a:pPr rtl="0">
                        <a:buNone/>
                      </a:pPr>
                      <a:r>
                        <a:rPr lang="mn-MN" sz="1400" dirty="0">
                          <a:solidFill>
                            <a:srgbClr val="1F1F1F"/>
                          </a:solidFill>
                          <a:effectLst/>
                        </a:rPr>
                        <a:t>Тухайн нөхцөл байдалд гүнзгий тайлбар өгөхөд чиглэнэ.</a:t>
                      </a:r>
                      <a:endParaRPr lang="mn-MN" sz="1400" dirty="0">
                        <a:solidFill>
                          <a:srgbClr val="1F1F1F"/>
                        </a:solidFill>
                        <a:effectLst/>
                        <a:latin typeface="Google Sans Text"/>
                      </a:endParaRPr>
                    </a:p>
                  </a:txBody>
                  <a:tcPr marL="75895" marR="75895" marT="84328" marB="84328" anchor="ctr"/>
                </a:tc>
                <a:extLst>
                  <a:ext uri="{0D108BD9-81ED-4DB2-BD59-A6C34878D82A}">
                    <a16:rowId xmlns:a16="http://schemas.microsoft.com/office/drawing/2014/main" val="140991213"/>
                  </a:ext>
                </a:extLst>
              </a:tr>
            </a:tbl>
          </a:graphicData>
        </a:graphic>
      </p:graphicFrame>
    </p:spTree>
    <p:extLst>
      <p:ext uri="{BB962C8B-B14F-4D97-AF65-F5344CB8AC3E}">
        <p14:creationId xmlns:p14="http://schemas.microsoft.com/office/powerpoint/2010/main" val="1026279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75A1E66-F661-62BE-6977-B3752D0DD10C}"/>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EEBCB901-8BC2-F7CB-B05F-64584EC269B0}"/>
              </a:ext>
            </a:extLst>
          </p:cNvPr>
          <p:cNvSpPr>
            <a:spLocks noGrp="1"/>
          </p:cNvSpPr>
          <p:nvPr>
            <p:ph type="body" idx="1"/>
          </p:nvPr>
        </p:nvSpPr>
        <p:spPr>
          <a:xfrm>
            <a:off x="5114693" y="1040877"/>
            <a:ext cx="6593751" cy="3410622"/>
          </a:xfrm>
        </p:spPr>
        <p:txBody>
          <a:bodyPr>
            <a:normAutofit/>
          </a:bodyPr>
          <a:lstStyle/>
          <a:p>
            <a:pPr marL="114300" indent="0">
              <a:buNone/>
            </a:pPr>
            <a:r>
              <a:rPr lang="mn-MN" sz="2000" dirty="0"/>
              <a:t>Оролцогч талуудтай ганцаарчлан уулзаж, тэдний хэрэгцээ, тулгарч буй бэрхшээл, боломжуудыг илрүүлдэг.</a:t>
            </a:r>
          </a:p>
          <a:p>
            <a:pPr marL="114300" indent="0">
              <a:buNone/>
            </a:pPr>
            <a:r>
              <a:rPr lang="mn-MN" sz="2000" dirty="0"/>
              <a:t>Бүтэц: </a:t>
            </a:r>
          </a:p>
          <a:p>
            <a:pPr>
              <a:buFont typeface="Wingdings" panose="05000000000000000000" pitchFamily="2" charset="2"/>
              <a:buChar char="Ø"/>
            </a:pPr>
            <a:r>
              <a:rPr lang="mn-MN" sz="2000" dirty="0"/>
              <a:t>Ярилцлага нь бүтэцчилсэн (бэлдсэн асуулттай), </a:t>
            </a:r>
          </a:p>
          <a:p>
            <a:pPr>
              <a:buFont typeface="Wingdings" panose="05000000000000000000" pitchFamily="2" charset="2"/>
              <a:buChar char="Ø"/>
            </a:pPr>
            <a:r>
              <a:rPr lang="mn-MN" sz="2000" dirty="0"/>
              <a:t>Хагас бүтэцчилсэн </a:t>
            </a:r>
          </a:p>
          <a:p>
            <a:pPr>
              <a:buFont typeface="Wingdings" panose="05000000000000000000" pitchFamily="2" charset="2"/>
              <a:buChar char="Ø"/>
            </a:pPr>
            <a:r>
              <a:rPr lang="mn-MN" sz="2000" dirty="0"/>
              <a:t>Чөлөөт хэлбэртэй,</a:t>
            </a:r>
          </a:p>
          <a:p>
            <a:pPr marL="114300" indent="0">
              <a:buNone/>
            </a:pPr>
            <a:r>
              <a:rPr lang="mn-MN" sz="2000" dirty="0"/>
              <a:t>Давуу тал: Оролцогчтой харилцаа тогтоож, далд байгаа мэдээллийг илрүүлэх боломж олгодог</a:t>
            </a:r>
            <a:endParaRPr lang="en-US" sz="2000" dirty="0"/>
          </a:p>
        </p:txBody>
      </p:sp>
      <p:sp>
        <p:nvSpPr>
          <p:cNvPr id="4" name="Title 3">
            <a:extLst>
              <a:ext uri="{FF2B5EF4-FFF2-40B4-BE49-F238E27FC236}">
                <a16:creationId xmlns:a16="http://schemas.microsoft.com/office/drawing/2014/main" id="{8B6904B7-9256-73CB-F377-1EED03B6BA46}"/>
              </a:ext>
            </a:extLst>
          </p:cNvPr>
          <p:cNvSpPr>
            <a:spLocks noGrp="1"/>
          </p:cNvSpPr>
          <p:nvPr>
            <p:ph type="title"/>
          </p:nvPr>
        </p:nvSpPr>
        <p:spPr/>
        <p:txBody>
          <a:bodyPr/>
          <a:lstStyle/>
          <a:p>
            <a:r>
              <a:rPr lang="mn-MN" dirty="0"/>
              <a:t>Чанарын судалгааны аргазүй: Ярилцлага</a:t>
            </a:r>
            <a:endParaRPr lang="en-US" dirty="0"/>
          </a:p>
        </p:txBody>
      </p:sp>
      <p:pic>
        <p:nvPicPr>
          <p:cNvPr id="5" name="Picture 2" descr="interview зурган илэрцүүд">
            <a:extLst>
              <a:ext uri="{FF2B5EF4-FFF2-40B4-BE49-F238E27FC236}">
                <a16:creationId xmlns:a16="http://schemas.microsoft.com/office/drawing/2014/main" id="{1218C954-C67B-61F2-88BE-9140464D03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559" y="1040877"/>
            <a:ext cx="4373519" cy="231929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54A15A04-6A11-2844-A433-EBF34F5CB529}"/>
              </a:ext>
            </a:extLst>
          </p:cNvPr>
          <p:cNvGraphicFramePr>
            <a:graphicFrameLocks noGrp="1"/>
          </p:cNvGraphicFramePr>
          <p:nvPr>
            <p:extLst>
              <p:ext uri="{D42A27DB-BD31-4B8C-83A1-F6EECF244321}">
                <p14:modId xmlns:p14="http://schemas.microsoft.com/office/powerpoint/2010/main" val="3483740298"/>
              </p:ext>
            </p:extLst>
          </p:nvPr>
        </p:nvGraphicFramePr>
        <p:xfrm>
          <a:off x="302559" y="4451498"/>
          <a:ext cx="11405885" cy="1676400"/>
        </p:xfrm>
        <a:graphic>
          <a:graphicData uri="http://schemas.openxmlformats.org/drawingml/2006/table">
            <a:tbl>
              <a:tblPr firstRow="1" bandRow="1">
                <a:tableStyleId>{5C22544A-7EE6-4342-B048-85BDC9FD1C3A}</a:tableStyleId>
              </a:tblPr>
              <a:tblGrid>
                <a:gridCol w="2281177">
                  <a:extLst>
                    <a:ext uri="{9D8B030D-6E8A-4147-A177-3AD203B41FA5}">
                      <a16:colId xmlns:a16="http://schemas.microsoft.com/office/drawing/2014/main" val="2626531944"/>
                    </a:ext>
                  </a:extLst>
                </a:gridCol>
                <a:gridCol w="2281177">
                  <a:extLst>
                    <a:ext uri="{9D8B030D-6E8A-4147-A177-3AD203B41FA5}">
                      <a16:colId xmlns:a16="http://schemas.microsoft.com/office/drawing/2014/main" val="3695889055"/>
                    </a:ext>
                  </a:extLst>
                </a:gridCol>
                <a:gridCol w="2281177">
                  <a:extLst>
                    <a:ext uri="{9D8B030D-6E8A-4147-A177-3AD203B41FA5}">
                      <a16:colId xmlns:a16="http://schemas.microsoft.com/office/drawing/2014/main" val="3761711470"/>
                    </a:ext>
                  </a:extLst>
                </a:gridCol>
                <a:gridCol w="2281177">
                  <a:extLst>
                    <a:ext uri="{9D8B030D-6E8A-4147-A177-3AD203B41FA5}">
                      <a16:colId xmlns:a16="http://schemas.microsoft.com/office/drawing/2014/main" val="4281775211"/>
                    </a:ext>
                  </a:extLst>
                </a:gridCol>
                <a:gridCol w="2281177">
                  <a:extLst>
                    <a:ext uri="{9D8B030D-6E8A-4147-A177-3AD203B41FA5}">
                      <a16:colId xmlns:a16="http://schemas.microsoft.com/office/drawing/2014/main" val="3326062360"/>
                    </a:ext>
                  </a:extLst>
                </a:gridCol>
              </a:tblGrid>
              <a:tr h="163032">
                <a:tc>
                  <a:txBody>
                    <a:bodyPr/>
                    <a:lstStyle/>
                    <a:p>
                      <a:pPr algn="ctr"/>
                      <a:r>
                        <a:rPr lang="mn-MN" sz="1800" dirty="0"/>
                        <a:t>ХЭН?</a:t>
                      </a:r>
                      <a:endParaRPr lang="en-US" sz="1800" dirty="0"/>
                    </a:p>
                  </a:txBody>
                  <a:tcPr anchor="ctr"/>
                </a:tc>
                <a:tc>
                  <a:txBody>
                    <a:bodyPr/>
                    <a:lstStyle/>
                    <a:p>
                      <a:pPr algn="ctr"/>
                      <a:r>
                        <a:rPr lang="mn-MN" sz="1800" b="1" i="0" u="none" strike="noStrike" cap="none" dirty="0">
                          <a:solidFill>
                            <a:schemeClr val="lt1"/>
                          </a:solidFill>
                          <a:effectLst/>
                          <a:latin typeface="+mn-lt"/>
                          <a:ea typeface="+mn-ea"/>
                          <a:cs typeface="+mn-cs"/>
                          <a:sym typeface="Arial"/>
                        </a:rPr>
                        <a:t>ЯАГААД?</a:t>
                      </a:r>
                      <a:endParaRPr lang="en-US" sz="1800" dirty="0"/>
                    </a:p>
                  </a:txBody>
                  <a:tcPr anchor="ctr"/>
                </a:tc>
                <a:tc>
                  <a:txBody>
                    <a:bodyPr/>
                    <a:lstStyle/>
                    <a:p>
                      <a:pPr algn="ctr"/>
                      <a:r>
                        <a:rPr lang="mn-MN" sz="1800" b="1" i="0" u="none" strike="noStrike" cap="none" dirty="0">
                          <a:solidFill>
                            <a:schemeClr val="lt1"/>
                          </a:solidFill>
                          <a:effectLst/>
                          <a:latin typeface="+mn-lt"/>
                          <a:ea typeface="+mn-ea"/>
                          <a:cs typeface="+mn-cs"/>
                          <a:sym typeface="Arial"/>
                        </a:rPr>
                        <a:t>ЮУГ? </a:t>
                      </a:r>
                      <a:endParaRPr lang="en-US" sz="1800" dirty="0"/>
                    </a:p>
                  </a:txBody>
                  <a:tcPr anchor="ctr"/>
                </a:tc>
                <a:tc>
                  <a:txBody>
                    <a:bodyPr/>
                    <a:lstStyle/>
                    <a:p>
                      <a:pPr algn="ctr"/>
                      <a:r>
                        <a:rPr lang="mn-MN" sz="1800" b="1" i="0" u="none" strike="noStrike" cap="none" dirty="0">
                          <a:solidFill>
                            <a:schemeClr val="lt1"/>
                          </a:solidFill>
                          <a:effectLst/>
                          <a:latin typeface="+mn-lt"/>
                          <a:ea typeface="+mn-ea"/>
                          <a:cs typeface="+mn-cs"/>
                          <a:sym typeface="Arial"/>
                        </a:rPr>
                        <a:t>ХЭЗЭЭ? </a:t>
                      </a:r>
                      <a:endParaRPr lang="en-US" sz="1800" dirty="0"/>
                    </a:p>
                  </a:txBody>
                  <a:tcPr anchor="ctr"/>
                </a:tc>
                <a:tc>
                  <a:txBody>
                    <a:bodyPr/>
                    <a:lstStyle/>
                    <a:p>
                      <a:pPr algn="ctr"/>
                      <a:r>
                        <a:rPr lang="mn-MN" sz="1800" b="1" i="0" u="none" strike="noStrike" cap="none" dirty="0">
                          <a:solidFill>
                            <a:schemeClr val="lt1"/>
                          </a:solidFill>
                          <a:effectLst/>
                          <a:latin typeface="+mn-lt"/>
                          <a:ea typeface="+mn-ea"/>
                          <a:cs typeface="+mn-cs"/>
                          <a:sym typeface="Arial"/>
                        </a:rPr>
                        <a:t>ХААНА? </a:t>
                      </a:r>
                      <a:endParaRPr lang="en-US" sz="1800" dirty="0"/>
                    </a:p>
                  </a:txBody>
                  <a:tcPr anchor="ctr"/>
                </a:tc>
                <a:extLst>
                  <a:ext uri="{0D108BD9-81ED-4DB2-BD59-A6C34878D82A}">
                    <a16:rowId xmlns:a16="http://schemas.microsoft.com/office/drawing/2014/main" val="539616783"/>
                  </a:ext>
                </a:extLst>
              </a:tr>
              <a:tr h="825795">
                <a:tc>
                  <a:txBody>
                    <a:bodyPr/>
                    <a:lstStyle/>
                    <a:p>
                      <a:r>
                        <a:rPr lang="mn-MN" sz="1600" b="0" i="1" u="none" strike="noStrike" cap="none" dirty="0">
                          <a:solidFill>
                            <a:schemeClr val="dk1"/>
                          </a:solidFill>
                          <a:effectLst/>
                          <a:latin typeface="+mn-lt"/>
                          <a:ea typeface="+mn-ea"/>
                          <a:cs typeface="+mn-cs"/>
                          <a:sym typeface="Arial"/>
                        </a:rPr>
                        <a:t>Ямар оролцогч талуудаас ярилцлага авах</a:t>
                      </a:r>
                      <a:endParaRPr lang="en-US" sz="1600" i="1" dirty="0"/>
                    </a:p>
                  </a:txBody>
                  <a:tcPr/>
                </a:tc>
                <a:tc>
                  <a:txBody>
                    <a:bodyPr/>
                    <a:lstStyle/>
                    <a:p>
                      <a:r>
                        <a:rPr lang="mn-MN" sz="1600" b="0" i="1" u="none" strike="noStrike" cap="none" dirty="0">
                          <a:solidFill>
                            <a:schemeClr val="dk1"/>
                          </a:solidFill>
                          <a:effectLst/>
                          <a:latin typeface="+mn-lt"/>
                          <a:ea typeface="+mn-ea"/>
                          <a:cs typeface="+mn-cs"/>
                          <a:sym typeface="Arial"/>
                        </a:rPr>
                        <a:t>Яагаад тухайн оролцогч талаас ярилцлага авах шаардлагатай ?</a:t>
                      </a:r>
                      <a:endParaRPr lang="en-US" sz="1600" i="1" dirty="0"/>
                    </a:p>
                  </a:txBody>
                  <a:tcPr/>
                </a:tc>
                <a:tc>
                  <a:txBody>
                    <a:bodyPr/>
                    <a:lstStyle/>
                    <a:p>
                      <a:r>
                        <a:rPr lang="mn-MN" sz="1600" b="0" i="1" u="none" strike="noStrike" cap="none" dirty="0">
                          <a:solidFill>
                            <a:schemeClr val="dk1"/>
                          </a:solidFill>
                          <a:effectLst/>
                          <a:latin typeface="+mn-lt"/>
                          <a:ea typeface="+mn-ea"/>
                          <a:cs typeface="+mn-cs"/>
                          <a:sym typeface="Arial"/>
                        </a:rPr>
                        <a:t>Энэхүү ярилцлагын үр дүнд тухайн ярилцагчаас ямар мэдээллийг олж авах шаардлагатай вэ? </a:t>
                      </a:r>
                      <a:endParaRPr lang="en-US" sz="1600" i="1" dirty="0"/>
                    </a:p>
                  </a:txBody>
                  <a:tcPr/>
                </a:tc>
                <a:tc>
                  <a:txBody>
                    <a:bodyPr/>
                    <a:lstStyle/>
                    <a:p>
                      <a:r>
                        <a:rPr lang="mn-MN" sz="1600" b="0" i="1" u="none" strike="noStrike" cap="none" dirty="0">
                          <a:solidFill>
                            <a:schemeClr val="dk1"/>
                          </a:solidFill>
                          <a:effectLst/>
                          <a:latin typeface="+mn-lt"/>
                          <a:ea typeface="+mn-ea"/>
                          <a:cs typeface="+mn-cs"/>
                          <a:sym typeface="Arial"/>
                        </a:rPr>
                        <a:t>Ярилцлагын тов, үргэлжлэх хугацаа </a:t>
                      </a:r>
                      <a:endParaRPr lang="en-US" sz="1600" i="1" dirty="0"/>
                    </a:p>
                  </a:txBody>
                  <a:tcPr/>
                </a:tc>
                <a:tc>
                  <a:txBody>
                    <a:bodyPr/>
                    <a:lstStyle/>
                    <a:p>
                      <a:r>
                        <a:rPr lang="mn-MN" sz="1600" i="1" dirty="0"/>
                        <a:t>Ярилцах орчин</a:t>
                      </a:r>
                      <a:endParaRPr lang="en-US" sz="1600" i="1" dirty="0"/>
                    </a:p>
                  </a:txBody>
                  <a:tcPr/>
                </a:tc>
                <a:extLst>
                  <a:ext uri="{0D108BD9-81ED-4DB2-BD59-A6C34878D82A}">
                    <a16:rowId xmlns:a16="http://schemas.microsoft.com/office/drawing/2014/main" val="1548569704"/>
                  </a:ext>
                </a:extLst>
              </a:tr>
            </a:tbl>
          </a:graphicData>
        </a:graphic>
      </p:graphicFrame>
      <p:sp>
        <p:nvSpPr>
          <p:cNvPr id="8" name="TextBox 7">
            <a:extLst>
              <a:ext uri="{FF2B5EF4-FFF2-40B4-BE49-F238E27FC236}">
                <a16:creationId xmlns:a16="http://schemas.microsoft.com/office/drawing/2014/main" id="{0A07DBE8-FFA5-4B6A-DE2A-AFF1F484A2AE}"/>
              </a:ext>
            </a:extLst>
          </p:cNvPr>
          <p:cNvSpPr txBox="1"/>
          <p:nvPr/>
        </p:nvSpPr>
        <p:spPr>
          <a:xfrm>
            <a:off x="302558" y="3497835"/>
            <a:ext cx="4592827" cy="307777"/>
          </a:xfrm>
          <a:prstGeom prst="rect">
            <a:avLst/>
          </a:prstGeom>
          <a:noFill/>
        </p:spPr>
        <p:txBody>
          <a:bodyPr wrap="square">
            <a:spAutoFit/>
          </a:bodyPr>
          <a:lstStyle/>
          <a:p>
            <a:pPr algn="r"/>
            <a:r>
              <a:rPr lang="mn-MN" i="1" dirty="0"/>
              <a:t> Эх сурвалж: </a:t>
            </a:r>
            <a:r>
              <a:rPr lang="en-US" i="1" dirty="0"/>
              <a:t>Generated by AI</a:t>
            </a:r>
          </a:p>
        </p:txBody>
      </p:sp>
    </p:spTree>
    <p:extLst>
      <p:ext uri="{BB962C8B-B14F-4D97-AF65-F5344CB8AC3E}">
        <p14:creationId xmlns:p14="http://schemas.microsoft.com/office/powerpoint/2010/main" val="2688922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54FFC3F-715F-A480-F7BD-76C716DB6113}"/>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80FD2D98-3CEA-8FEB-A6C2-D182E138E9CB}"/>
              </a:ext>
            </a:extLst>
          </p:cNvPr>
          <p:cNvSpPr>
            <a:spLocks noGrp="1"/>
          </p:cNvSpPr>
          <p:nvPr>
            <p:ph type="body" idx="1"/>
          </p:nvPr>
        </p:nvSpPr>
        <p:spPr>
          <a:xfrm>
            <a:off x="393058" y="1041990"/>
            <a:ext cx="5990810" cy="4697781"/>
          </a:xfrm>
          <a:solidFill>
            <a:schemeClr val="accent6">
              <a:lumMod val="20000"/>
              <a:lumOff val="80000"/>
            </a:schemeClr>
          </a:solidFill>
        </p:spPr>
        <p:txBody>
          <a:bodyPr>
            <a:normAutofit/>
          </a:bodyPr>
          <a:lstStyle/>
          <a:p>
            <a:r>
              <a:rPr lang="mn-MN" sz="2000" dirty="0">
                <a:latin typeface="+mn-lt"/>
              </a:rPr>
              <a:t>Ажлын бодит орчинд хүмүүс ажлаа хэрхэн гүйцэтгэж байгааг биеэр харж судлахыг хэлнэ</a:t>
            </a:r>
          </a:p>
          <a:p>
            <a:r>
              <a:rPr lang="mn-MN" sz="2000" dirty="0">
                <a:latin typeface="+mn-lt"/>
              </a:rPr>
              <a:t>Хэлбэрүүд: </a:t>
            </a:r>
          </a:p>
          <a:p>
            <a:pPr lvl="1"/>
            <a:r>
              <a:rPr lang="mn-MN" sz="1800" dirty="0">
                <a:latin typeface="+mn-lt"/>
              </a:rPr>
              <a:t>Идэвхгүй ажиглалт (саад болохгүйгээр харах), </a:t>
            </a:r>
          </a:p>
          <a:p>
            <a:pPr lvl="1"/>
            <a:r>
              <a:rPr lang="mn-MN" sz="1800" dirty="0">
                <a:latin typeface="+mn-lt"/>
              </a:rPr>
              <a:t>Идэвхтэй ажиглалт (асуулт асуух), </a:t>
            </a:r>
          </a:p>
          <a:p>
            <a:pPr lvl="1"/>
            <a:r>
              <a:rPr lang="mn-MN" sz="1800" dirty="0">
                <a:latin typeface="+mn-lt"/>
              </a:rPr>
              <a:t>Тухайн ажлыг хамт хийж үзэх (</a:t>
            </a:r>
            <a:r>
              <a:rPr lang="en-US" sz="1800" dirty="0">
                <a:latin typeface="+mn-lt"/>
              </a:rPr>
              <a:t>apprentice) </a:t>
            </a:r>
            <a:r>
              <a:rPr lang="mn-MN" sz="1800" dirty="0">
                <a:latin typeface="+mn-lt"/>
              </a:rPr>
              <a:t>зэрэг багтана</a:t>
            </a:r>
          </a:p>
          <a:p>
            <a:r>
              <a:rPr lang="mn-MN" sz="2000" dirty="0">
                <a:latin typeface="+mn-lt"/>
              </a:rPr>
              <a:t>Этнографийн судалгаа: Энэ нь ажиглалтын гүнзгийрсэн хэлбэр бөгөөд байгууллагын соёл, зан төлөвийг ойлгохын тулд урт хугацааг тухайн орчинд өнгөрүүлдэг</a:t>
            </a:r>
          </a:p>
          <a:p>
            <a:endParaRPr lang="en-US" sz="2000" dirty="0">
              <a:latin typeface="+mn-lt"/>
            </a:endParaRPr>
          </a:p>
        </p:txBody>
      </p:sp>
      <p:sp>
        <p:nvSpPr>
          <p:cNvPr id="4" name="Title 3">
            <a:extLst>
              <a:ext uri="{FF2B5EF4-FFF2-40B4-BE49-F238E27FC236}">
                <a16:creationId xmlns:a16="http://schemas.microsoft.com/office/drawing/2014/main" id="{DA57B194-4FBB-A1F7-02B9-24264ADA52B7}"/>
              </a:ext>
            </a:extLst>
          </p:cNvPr>
          <p:cNvSpPr>
            <a:spLocks noGrp="1"/>
          </p:cNvSpPr>
          <p:nvPr>
            <p:ph type="title"/>
          </p:nvPr>
        </p:nvSpPr>
        <p:spPr/>
        <p:txBody>
          <a:bodyPr/>
          <a:lstStyle/>
          <a:p>
            <a:r>
              <a:rPr lang="mn-MN" dirty="0"/>
              <a:t>Чанарын судалгааны аргазүй: Ажиглалт</a:t>
            </a:r>
            <a:endParaRPr lang="en-US" dirty="0"/>
          </a:p>
        </p:txBody>
      </p:sp>
      <p:pic>
        <p:nvPicPr>
          <p:cNvPr id="4099" name="Picture 3">
            <a:extLst>
              <a:ext uri="{FF2B5EF4-FFF2-40B4-BE49-F238E27FC236}">
                <a16:creationId xmlns:a16="http://schemas.microsoft.com/office/drawing/2014/main" id="{F42D7FE4-81F7-9C4D-D7CB-4428C28C5C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3201" y="1041989"/>
            <a:ext cx="5139811" cy="430894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78C01B0-FA3F-45AC-DBF7-B1A6FA2860F5}"/>
              </a:ext>
            </a:extLst>
          </p:cNvPr>
          <p:cNvSpPr txBox="1"/>
          <p:nvPr/>
        </p:nvSpPr>
        <p:spPr>
          <a:xfrm>
            <a:off x="6553201" y="5431994"/>
            <a:ext cx="5155244" cy="307777"/>
          </a:xfrm>
          <a:prstGeom prst="rect">
            <a:avLst/>
          </a:prstGeom>
          <a:noFill/>
        </p:spPr>
        <p:txBody>
          <a:bodyPr wrap="square">
            <a:spAutoFit/>
          </a:bodyPr>
          <a:lstStyle/>
          <a:p>
            <a:pPr algn="r"/>
            <a:r>
              <a:rPr lang="mn-MN" i="1" dirty="0"/>
              <a:t> Эх сурвалж: </a:t>
            </a:r>
            <a:r>
              <a:rPr lang="en-US" i="1" dirty="0">
                <a:hlinkClick r:id="rId4"/>
              </a:rPr>
              <a:t>https://www.questionpro.com/</a:t>
            </a:r>
            <a:r>
              <a:rPr lang="mn-MN" i="1" dirty="0"/>
              <a:t> </a:t>
            </a:r>
            <a:endParaRPr lang="en-US" i="1" dirty="0"/>
          </a:p>
        </p:txBody>
      </p:sp>
    </p:spTree>
    <p:extLst>
      <p:ext uri="{BB962C8B-B14F-4D97-AF65-F5344CB8AC3E}">
        <p14:creationId xmlns:p14="http://schemas.microsoft.com/office/powerpoint/2010/main" val="3158558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183A215-56D4-D5E3-8D11-7CFC53DFA6E5}"/>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81C49023-D46E-54A3-AA56-2468DCECBE32}"/>
              </a:ext>
            </a:extLst>
          </p:cNvPr>
          <p:cNvSpPr>
            <a:spLocks noGrp="1"/>
          </p:cNvSpPr>
          <p:nvPr>
            <p:ph type="body" idx="1"/>
          </p:nvPr>
        </p:nvSpPr>
        <p:spPr>
          <a:xfrm>
            <a:off x="399393" y="1216908"/>
            <a:ext cx="11309051" cy="2813225"/>
          </a:xfrm>
          <a:solidFill>
            <a:schemeClr val="accent6">
              <a:lumMod val="20000"/>
              <a:lumOff val="80000"/>
            </a:schemeClr>
          </a:solidFill>
        </p:spPr>
        <p:txBody>
          <a:bodyPr>
            <a:normAutofit/>
          </a:bodyPr>
          <a:lstStyle/>
          <a:p>
            <a:r>
              <a:rPr lang="mn-MN" sz="2000" dirty="0">
                <a:latin typeface="+mn-lt"/>
              </a:rPr>
              <a:t>Ажиглалтын үеийн **Гейзенбергийн зарчим** гэдэг нь ажиглагч хажууд байгаа нь ажиглагдаж буй хүмүүсийн зан төлөвт нөлөөлж, судалгааны үр дүнг өөрчлөхийг хэлдэг. Гол онцлогууд нь:</a:t>
            </a:r>
          </a:p>
          <a:p>
            <a:r>
              <a:rPr lang="mn-MN" sz="2000" dirty="0">
                <a:latin typeface="+mn-lt"/>
              </a:rPr>
              <a:t>**Зан төлөв өөрчлөгдөх:** </a:t>
            </a:r>
          </a:p>
          <a:p>
            <a:r>
              <a:rPr lang="mn-MN" sz="2000" dirty="0">
                <a:latin typeface="+mn-lt"/>
              </a:rPr>
              <a:t>**Хэвийн бус үйлдэл:** </a:t>
            </a:r>
          </a:p>
          <a:p>
            <a:pPr marL="114300" indent="0">
              <a:buNone/>
            </a:pPr>
            <a:r>
              <a:rPr lang="mn-MN" sz="2000" dirty="0">
                <a:latin typeface="+mn-lt"/>
              </a:rPr>
              <a:t> **Шийдэл:** Энэ нөлөөг багасгахын тулд ажиглалтыг урт хугацаагаар хийх хэрэгтэй. Ингэснээр хүмүүс ажиглагчид дасаж, тодорхой хугацааны дараа эргээд ердийн ажлын хэмнэлдээ ордог,.</a:t>
            </a:r>
          </a:p>
        </p:txBody>
      </p:sp>
      <p:sp>
        <p:nvSpPr>
          <p:cNvPr id="4" name="Title 3">
            <a:extLst>
              <a:ext uri="{FF2B5EF4-FFF2-40B4-BE49-F238E27FC236}">
                <a16:creationId xmlns:a16="http://schemas.microsoft.com/office/drawing/2014/main" id="{AC913096-360C-4150-CBEF-B6BBCD9B6AB7}"/>
              </a:ext>
            </a:extLst>
          </p:cNvPr>
          <p:cNvSpPr>
            <a:spLocks noGrp="1"/>
          </p:cNvSpPr>
          <p:nvPr>
            <p:ph type="title"/>
          </p:nvPr>
        </p:nvSpPr>
        <p:spPr/>
        <p:txBody>
          <a:bodyPr/>
          <a:lstStyle/>
          <a:p>
            <a:r>
              <a:rPr lang="mn-MN" dirty="0"/>
              <a:t>Гейзенбергийн зарчим</a:t>
            </a:r>
            <a:endParaRPr lang="en-US" dirty="0"/>
          </a:p>
        </p:txBody>
      </p:sp>
    </p:spTree>
    <p:extLst>
      <p:ext uri="{BB962C8B-B14F-4D97-AF65-F5344CB8AC3E}">
        <p14:creationId xmlns:p14="http://schemas.microsoft.com/office/powerpoint/2010/main" val="981823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66E033-D1C7-04DE-DB67-33800B05BBF8}"/>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7C1F9C2F-8FA8-C2AD-70A8-D77A301BFD29}"/>
              </a:ext>
            </a:extLst>
          </p:cNvPr>
          <p:cNvSpPr>
            <a:spLocks noGrp="1"/>
          </p:cNvSpPr>
          <p:nvPr>
            <p:ph type="body" idx="1"/>
          </p:nvPr>
        </p:nvSpPr>
        <p:spPr>
          <a:xfrm>
            <a:off x="302559" y="1005461"/>
            <a:ext cx="5793441" cy="4960055"/>
          </a:xfrm>
          <a:solidFill>
            <a:schemeClr val="accent6">
              <a:lumMod val="20000"/>
              <a:lumOff val="80000"/>
            </a:schemeClr>
          </a:solidFill>
        </p:spPr>
        <p:txBody>
          <a:bodyPr>
            <a:normAutofit/>
          </a:bodyPr>
          <a:lstStyle/>
          <a:p>
            <a:pPr marL="114300" indent="0">
              <a:buNone/>
            </a:pPr>
            <a:r>
              <a:rPr lang="mn-MN" sz="2000" dirty="0"/>
              <a:t>Хамтын ажиллагааны арга (</a:t>
            </a:r>
            <a:r>
              <a:rPr lang="en-US" sz="2000" dirty="0"/>
              <a:t>Workshops &amp; Focus Groups)</a:t>
            </a:r>
          </a:p>
          <a:p>
            <a:r>
              <a:rPr lang="mn-MN" sz="2000" dirty="0"/>
              <a:t>Олон хүнийг нэг дор цуглуулж, хэлэлцүүлэг өрнүүлэх замаар мэдээлэл цуглуулдаг</a:t>
            </a:r>
          </a:p>
          <a:p>
            <a:r>
              <a:rPr lang="mn-MN" sz="2000" dirty="0"/>
              <a:t>Воркшоп: Оролцогчид хамтран ажиллаж, нэгдсэн шийдэлд хүрэх зорилготой</a:t>
            </a:r>
          </a:p>
          <a:p>
            <a:r>
              <a:rPr lang="mn-MN" sz="2000" dirty="0"/>
              <a:t>. Энд "тархины шуурга" (</a:t>
            </a:r>
            <a:r>
              <a:rPr lang="en-US" sz="2000" dirty="0"/>
              <a:t>brainstorming) </a:t>
            </a:r>
            <a:r>
              <a:rPr lang="mn-MN" sz="2000" dirty="0"/>
              <a:t>зэрэг аргуудыг ашигладаг</a:t>
            </a:r>
          </a:p>
          <a:p>
            <a:r>
              <a:rPr lang="mn-MN" sz="2000" dirty="0"/>
              <a:t>Фокус групп: Тодорхой сэдвийн хүрээнд хүмүүсийн хандлага, сэтгэгдлийг сонсоход чиглэдэг</a:t>
            </a:r>
            <a:endParaRPr lang="en-US" sz="2000" dirty="0"/>
          </a:p>
        </p:txBody>
      </p:sp>
      <p:sp>
        <p:nvSpPr>
          <p:cNvPr id="4" name="Title 3">
            <a:extLst>
              <a:ext uri="{FF2B5EF4-FFF2-40B4-BE49-F238E27FC236}">
                <a16:creationId xmlns:a16="http://schemas.microsoft.com/office/drawing/2014/main" id="{882B5486-55E9-6DB1-7884-B754D29E5896}"/>
              </a:ext>
            </a:extLst>
          </p:cNvPr>
          <p:cNvSpPr>
            <a:spLocks noGrp="1"/>
          </p:cNvSpPr>
          <p:nvPr>
            <p:ph type="title"/>
          </p:nvPr>
        </p:nvSpPr>
        <p:spPr/>
        <p:txBody>
          <a:bodyPr/>
          <a:lstStyle/>
          <a:p>
            <a:r>
              <a:rPr lang="mn-MN" sz="3200" dirty="0"/>
              <a:t>Чанарын судалгааны аргазүй: Хамтын ажиллагаа</a:t>
            </a:r>
            <a:endParaRPr lang="en-US" sz="3200" dirty="0"/>
          </a:p>
        </p:txBody>
      </p:sp>
      <p:pic>
        <p:nvPicPr>
          <p:cNvPr id="8" name="Picture 7">
            <a:extLst>
              <a:ext uri="{FF2B5EF4-FFF2-40B4-BE49-F238E27FC236}">
                <a16:creationId xmlns:a16="http://schemas.microsoft.com/office/drawing/2014/main" id="{326A6139-F246-F54B-B8C5-7C1D75988EEE}"/>
              </a:ext>
            </a:extLst>
          </p:cNvPr>
          <p:cNvPicPr>
            <a:picLocks noChangeAspect="1"/>
          </p:cNvPicPr>
          <p:nvPr/>
        </p:nvPicPr>
        <p:blipFill>
          <a:blip r:embed="rId2"/>
          <a:stretch>
            <a:fillRect/>
          </a:stretch>
        </p:blipFill>
        <p:spPr>
          <a:xfrm>
            <a:off x="6366932" y="1056261"/>
            <a:ext cx="5122335" cy="3951134"/>
          </a:xfrm>
          <a:prstGeom prst="rect">
            <a:avLst/>
          </a:prstGeom>
        </p:spPr>
      </p:pic>
      <p:sp>
        <p:nvSpPr>
          <p:cNvPr id="9" name="TextBox 8">
            <a:extLst>
              <a:ext uri="{FF2B5EF4-FFF2-40B4-BE49-F238E27FC236}">
                <a16:creationId xmlns:a16="http://schemas.microsoft.com/office/drawing/2014/main" id="{03CEF026-2629-590B-B18F-612A01BBDBE8}"/>
              </a:ext>
            </a:extLst>
          </p:cNvPr>
          <p:cNvSpPr txBox="1"/>
          <p:nvPr/>
        </p:nvSpPr>
        <p:spPr>
          <a:xfrm>
            <a:off x="6553201" y="5295139"/>
            <a:ext cx="5155244" cy="307777"/>
          </a:xfrm>
          <a:prstGeom prst="rect">
            <a:avLst/>
          </a:prstGeom>
          <a:noFill/>
        </p:spPr>
        <p:txBody>
          <a:bodyPr wrap="square">
            <a:spAutoFit/>
          </a:bodyPr>
          <a:lstStyle/>
          <a:p>
            <a:pPr algn="r"/>
            <a:r>
              <a:rPr lang="mn-MN" i="1" dirty="0"/>
              <a:t> Эх сурвалж: </a:t>
            </a:r>
            <a:r>
              <a:rPr lang="en-US" i="1" dirty="0">
                <a:hlinkClick r:id="rId3"/>
              </a:rPr>
              <a:t>https://www.questionpro.com/</a:t>
            </a:r>
            <a:r>
              <a:rPr lang="mn-MN" i="1" dirty="0"/>
              <a:t> </a:t>
            </a:r>
            <a:endParaRPr lang="en-US" i="1" dirty="0"/>
          </a:p>
        </p:txBody>
      </p:sp>
    </p:spTree>
    <p:extLst>
      <p:ext uri="{BB962C8B-B14F-4D97-AF65-F5344CB8AC3E}">
        <p14:creationId xmlns:p14="http://schemas.microsoft.com/office/powerpoint/2010/main" val="4143635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10D4BB4-68FC-90A4-DEED-2A56C1F54E8D}"/>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DE14319E-6EA1-CC2C-6138-FD891D6127D3}"/>
              </a:ext>
            </a:extLst>
          </p:cNvPr>
          <p:cNvSpPr>
            <a:spLocks noGrp="1"/>
          </p:cNvSpPr>
          <p:nvPr>
            <p:ph type="title"/>
          </p:nvPr>
        </p:nvSpPr>
        <p:spPr/>
        <p:txBody>
          <a:bodyPr/>
          <a:lstStyle/>
          <a:p>
            <a:r>
              <a:rPr lang="mn-MN" dirty="0"/>
              <a:t>Тоон судалгааны аргазүй: Судалгаа ба асуулга</a:t>
            </a:r>
            <a:endParaRPr lang="en-US" dirty="0"/>
          </a:p>
        </p:txBody>
      </p:sp>
      <p:pic>
        <p:nvPicPr>
          <p:cNvPr id="11" name="Picture 10">
            <a:extLst>
              <a:ext uri="{FF2B5EF4-FFF2-40B4-BE49-F238E27FC236}">
                <a16:creationId xmlns:a16="http://schemas.microsoft.com/office/drawing/2014/main" id="{5FA42CDC-3C23-9F73-5EC7-4B8482C78A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1" y="939223"/>
            <a:ext cx="9931400" cy="5417127"/>
          </a:xfrm>
          <a:prstGeom prst="rect">
            <a:avLst/>
          </a:prstGeom>
        </p:spPr>
      </p:pic>
      <p:sp>
        <p:nvSpPr>
          <p:cNvPr id="14" name="TextBox 13">
            <a:extLst>
              <a:ext uri="{FF2B5EF4-FFF2-40B4-BE49-F238E27FC236}">
                <a16:creationId xmlns:a16="http://schemas.microsoft.com/office/drawing/2014/main" id="{E0CA6A91-312C-ADF6-2F6B-471E42BB5D2B}"/>
              </a:ext>
            </a:extLst>
          </p:cNvPr>
          <p:cNvSpPr txBox="1"/>
          <p:nvPr/>
        </p:nvSpPr>
        <p:spPr>
          <a:xfrm>
            <a:off x="5222389" y="6323491"/>
            <a:ext cx="6097604" cy="307777"/>
          </a:xfrm>
          <a:prstGeom prst="rect">
            <a:avLst/>
          </a:prstGeom>
          <a:noFill/>
        </p:spPr>
        <p:txBody>
          <a:bodyPr wrap="square">
            <a:spAutoFit/>
          </a:bodyPr>
          <a:lstStyle/>
          <a:p>
            <a:pPr algn="r"/>
            <a:r>
              <a:rPr lang="mn-MN" i="1" dirty="0"/>
              <a:t> Эх сурвалж: </a:t>
            </a:r>
            <a:r>
              <a:rPr lang="en-US" i="1" dirty="0"/>
              <a:t>Visualized by AI</a:t>
            </a:r>
          </a:p>
        </p:txBody>
      </p:sp>
    </p:spTree>
    <p:extLst>
      <p:ext uri="{BB962C8B-B14F-4D97-AF65-F5344CB8AC3E}">
        <p14:creationId xmlns:p14="http://schemas.microsoft.com/office/powerpoint/2010/main" val="3640915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60241-083C-A221-EED6-BA63041C1F51}"/>
            </a:ext>
          </a:extLst>
        </p:cNvPr>
        <p:cNvGrpSpPr/>
        <p:nvPr/>
      </p:nvGrpSpPr>
      <p:grpSpPr>
        <a:xfrm>
          <a:off x="0" y="0"/>
          <a:ext cx="0" cy="0"/>
          <a:chOff x="0" y="0"/>
          <a:chExt cx="0" cy="0"/>
        </a:xfrm>
      </p:grpSpPr>
      <p:sp>
        <p:nvSpPr>
          <p:cNvPr id="2" name="Footer Placeholder 1">
            <a:extLst>
              <a:ext uri="{FF2B5EF4-FFF2-40B4-BE49-F238E27FC236}">
                <a16:creationId xmlns:a16="http://schemas.microsoft.com/office/drawing/2014/main" id="{2E53C8FE-1770-CC5E-F6F0-1BE048A5F23D}"/>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3DFB61D5-A724-1AF8-76E0-DC0CF3F50F4C}"/>
              </a:ext>
            </a:extLst>
          </p:cNvPr>
          <p:cNvSpPr>
            <a:spLocks noGrp="1"/>
          </p:cNvSpPr>
          <p:nvPr>
            <p:ph type="body" idx="1"/>
          </p:nvPr>
        </p:nvSpPr>
        <p:spPr>
          <a:xfrm>
            <a:off x="457200" y="1066800"/>
            <a:ext cx="11251245" cy="2201333"/>
          </a:xfrm>
        </p:spPr>
        <p:txBody>
          <a:bodyPr>
            <a:noAutofit/>
          </a:bodyPr>
          <a:lstStyle/>
          <a:p>
            <a:pPr>
              <a:buFont typeface="Wingdings" panose="05000000000000000000" pitchFamily="2" charset="2"/>
              <a:buChar char="Ø"/>
            </a:pPr>
            <a:r>
              <a:rPr lang="en-US" sz="2000" dirty="0"/>
              <a:t>MECE </a:t>
            </a:r>
            <a:r>
              <a:rPr lang="mn-MN" sz="2000" dirty="0"/>
              <a:t>зарчим: Хариултын сонголтууд хоорондоо давхардахгүй (</a:t>
            </a:r>
            <a:r>
              <a:rPr lang="en-US" sz="2000" dirty="0"/>
              <a:t>mutually exclusive) </a:t>
            </a:r>
            <a:r>
              <a:rPr lang="mn-MN" sz="2000" dirty="0"/>
              <a:t>бөгөөд боломжит бүх хувилбарыг хамарсан (</a:t>
            </a:r>
            <a:r>
              <a:rPr lang="en-US" sz="2000" dirty="0"/>
              <a:t>completely exhaustive) </a:t>
            </a:r>
            <a:r>
              <a:rPr lang="mn-MN" sz="2000" dirty="0"/>
              <a:t>байх ёстой</a:t>
            </a:r>
          </a:p>
          <a:p>
            <a:pPr>
              <a:buFont typeface="Wingdings" panose="05000000000000000000" pitchFamily="2" charset="2"/>
              <a:buChar char="Ø"/>
            </a:pPr>
            <a:r>
              <a:rPr lang="mn-MN" sz="2000" dirty="0"/>
              <a:t>Урьдчилсан сорил (</a:t>
            </a:r>
            <a:r>
              <a:rPr lang="en-US" sz="2000" dirty="0"/>
              <a:t>Test): </a:t>
            </a:r>
            <a:r>
              <a:rPr lang="mn-MN" sz="2000" dirty="0"/>
              <a:t>Асуулгыг түгээхээс өмнө цөөн хүн дээр туршиж, асуултын найруулга ойлгомжтой байгаа эсэхийг шалгах хэрэгтэй</a:t>
            </a:r>
          </a:p>
          <a:p>
            <a:pPr>
              <a:buFont typeface="Wingdings" panose="05000000000000000000" pitchFamily="2" charset="2"/>
              <a:buChar char="Ø"/>
            </a:pPr>
            <a:r>
              <a:rPr lang="mn-MN" sz="2000" dirty="0"/>
              <a:t>Нууцалсан байдал: Оролцогчид нэрээ нууцлах боломжоор хангагдвал илүү үнэн зөв мэдээлэл өгөх хандлагатай байдаг</a:t>
            </a:r>
            <a:endParaRPr lang="en-US" sz="2000" dirty="0"/>
          </a:p>
        </p:txBody>
      </p:sp>
      <p:sp>
        <p:nvSpPr>
          <p:cNvPr id="4" name="Title 3">
            <a:extLst>
              <a:ext uri="{FF2B5EF4-FFF2-40B4-BE49-F238E27FC236}">
                <a16:creationId xmlns:a16="http://schemas.microsoft.com/office/drawing/2014/main" id="{06605576-4EA9-87BB-774C-0D0E1676B1EA}"/>
              </a:ext>
            </a:extLst>
          </p:cNvPr>
          <p:cNvSpPr>
            <a:spLocks noGrp="1"/>
          </p:cNvSpPr>
          <p:nvPr>
            <p:ph type="title"/>
          </p:nvPr>
        </p:nvSpPr>
        <p:spPr/>
        <p:txBody>
          <a:bodyPr/>
          <a:lstStyle/>
          <a:p>
            <a:r>
              <a:rPr lang="mn-MN" dirty="0"/>
              <a:t>Тоон судалгааны аргазүй: Судалгаа ба асуулга</a:t>
            </a:r>
            <a:endParaRPr lang="en-US" dirty="0"/>
          </a:p>
        </p:txBody>
      </p:sp>
      <p:graphicFrame>
        <p:nvGraphicFramePr>
          <p:cNvPr id="5" name="Table 4">
            <a:extLst>
              <a:ext uri="{FF2B5EF4-FFF2-40B4-BE49-F238E27FC236}">
                <a16:creationId xmlns:a16="http://schemas.microsoft.com/office/drawing/2014/main" id="{F7347852-DC52-114A-E412-E45CE1BEC9D0}"/>
              </a:ext>
            </a:extLst>
          </p:cNvPr>
          <p:cNvGraphicFramePr>
            <a:graphicFrameLocks noGrp="1"/>
          </p:cNvGraphicFramePr>
          <p:nvPr>
            <p:extLst>
              <p:ext uri="{D42A27DB-BD31-4B8C-83A1-F6EECF244321}">
                <p14:modId xmlns:p14="http://schemas.microsoft.com/office/powerpoint/2010/main" val="1692814711"/>
              </p:ext>
            </p:extLst>
          </p:nvPr>
        </p:nvGraphicFramePr>
        <p:xfrm>
          <a:off x="812799" y="3522133"/>
          <a:ext cx="10447868" cy="2133600"/>
        </p:xfrm>
        <a:graphic>
          <a:graphicData uri="http://schemas.openxmlformats.org/drawingml/2006/table">
            <a:tbl>
              <a:tblPr firstRow="1" bandRow="1">
                <a:tableStyleId>{5C22544A-7EE6-4342-B048-85BDC9FD1C3A}</a:tableStyleId>
              </a:tblPr>
              <a:tblGrid>
                <a:gridCol w="5223934">
                  <a:extLst>
                    <a:ext uri="{9D8B030D-6E8A-4147-A177-3AD203B41FA5}">
                      <a16:colId xmlns:a16="http://schemas.microsoft.com/office/drawing/2014/main" val="1429405710"/>
                    </a:ext>
                  </a:extLst>
                </a:gridCol>
                <a:gridCol w="5223934">
                  <a:extLst>
                    <a:ext uri="{9D8B030D-6E8A-4147-A177-3AD203B41FA5}">
                      <a16:colId xmlns:a16="http://schemas.microsoft.com/office/drawing/2014/main" val="667074281"/>
                    </a:ext>
                  </a:extLst>
                </a:gridCol>
              </a:tblGrid>
              <a:tr h="0">
                <a:tc>
                  <a:txBody>
                    <a:bodyPr/>
                    <a:lstStyle/>
                    <a:p>
                      <a:pPr algn="ctr"/>
                      <a:r>
                        <a:rPr lang="mn-MN" sz="2000" dirty="0"/>
                        <a:t>Давуу тал</a:t>
                      </a:r>
                      <a:endParaRPr lang="en-US" sz="2000" dirty="0"/>
                    </a:p>
                  </a:txBody>
                  <a:tcPr/>
                </a:tc>
                <a:tc>
                  <a:txBody>
                    <a:bodyPr/>
                    <a:lstStyle/>
                    <a:p>
                      <a:pPr algn="ctr"/>
                      <a:r>
                        <a:rPr lang="mn-MN" sz="2000" dirty="0"/>
                        <a:t>Сул тал</a:t>
                      </a:r>
                      <a:endParaRPr lang="en-US" sz="2000" dirty="0"/>
                    </a:p>
                  </a:txBody>
                  <a:tcPr/>
                </a:tc>
                <a:extLst>
                  <a:ext uri="{0D108BD9-81ED-4DB2-BD59-A6C34878D82A}">
                    <a16:rowId xmlns:a16="http://schemas.microsoft.com/office/drawing/2014/main" val="946744069"/>
                  </a:ext>
                </a:extLst>
              </a:tr>
              <a:tr h="1214967">
                <a:tc>
                  <a:txBody>
                    <a:bodyPr/>
                    <a:lstStyle/>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Олон хүнээс мэдээлэл цуглуулах хурдтай арга, </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Оролцогчид өөрт тохиромжтой цагтаа бөглөх </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Байршил хамаарахгүй</a:t>
                      </a:r>
                      <a:br>
                        <a:rPr lang="mn-MN" sz="1800" dirty="0"/>
                      </a:br>
                      <a:endParaRPr lang="en-US" sz="1800" dirty="0"/>
                    </a:p>
                  </a:txBody>
                  <a:tcPr/>
                </a:tc>
                <a:tc>
                  <a:txBody>
                    <a:bodyPr/>
                    <a:lstStyle/>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Хариултын хувь бага байх эрсдэлтэй, </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Асуултыг буруу ойлгож хариулах магадлалтай, </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Хүмүүс "юу гэж хэлж байгаа" нь тэдний "бодит зан төлөв"-өөс зөрөх</a:t>
                      </a:r>
                      <a:endParaRPr lang="en-US" sz="1800" dirty="0"/>
                    </a:p>
                  </a:txBody>
                  <a:tcPr/>
                </a:tc>
                <a:extLst>
                  <a:ext uri="{0D108BD9-81ED-4DB2-BD59-A6C34878D82A}">
                    <a16:rowId xmlns:a16="http://schemas.microsoft.com/office/drawing/2014/main" val="720396780"/>
                  </a:ext>
                </a:extLst>
              </a:tr>
            </a:tbl>
          </a:graphicData>
        </a:graphic>
      </p:graphicFrame>
    </p:spTree>
    <p:extLst>
      <p:ext uri="{BB962C8B-B14F-4D97-AF65-F5344CB8AC3E}">
        <p14:creationId xmlns:p14="http://schemas.microsoft.com/office/powerpoint/2010/main" val="1940810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B4A1B9D-F66B-45FE-69D1-A1374A8BF22F}"/>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E55C1581-C014-C736-7CD5-3D78DC7AF536}"/>
              </a:ext>
            </a:extLst>
          </p:cNvPr>
          <p:cNvSpPr>
            <a:spLocks noGrp="1"/>
          </p:cNvSpPr>
          <p:nvPr>
            <p:ph type="body" idx="1"/>
          </p:nvPr>
        </p:nvSpPr>
        <p:spPr>
          <a:xfrm>
            <a:off x="302559" y="700350"/>
            <a:ext cx="11405886" cy="1046985"/>
          </a:xfrm>
        </p:spPr>
        <p:txBody>
          <a:bodyPr>
            <a:normAutofit/>
          </a:bodyPr>
          <a:lstStyle/>
          <a:p>
            <a:pPr marL="114300" indent="0">
              <a:buNone/>
            </a:pPr>
            <a:r>
              <a:rPr lang="mn-MN" sz="2000" b="1" dirty="0">
                <a:latin typeface="+mn-lt"/>
              </a:rPr>
              <a:t>Ажлын түүвэрлэлт (</a:t>
            </a:r>
            <a:r>
              <a:rPr lang="en-US" sz="2000" b="1" dirty="0">
                <a:latin typeface="+mn-lt"/>
              </a:rPr>
              <a:t>Activity Sampling)</a:t>
            </a:r>
            <a:r>
              <a:rPr lang="en-US" sz="2000" dirty="0">
                <a:latin typeface="+mn-lt"/>
              </a:rPr>
              <a:t> </a:t>
            </a:r>
            <a:r>
              <a:rPr lang="mn-MN" sz="2000" dirty="0">
                <a:latin typeface="+mn-lt"/>
              </a:rPr>
              <a:t>нь ажилтнууд ажлын цагаа ямар үйлдлүүдэд, хэрхэн хувааж зарцуулж байгааг статистик аргаар тодорхойлдог тоон судалгааны техник юм</a:t>
            </a:r>
            <a:endParaRPr lang="en-US" sz="2000" dirty="0">
              <a:latin typeface="+mn-lt"/>
            </a:endParaRPr>
          </a:p>
        </p:txBody>
      </p:sp>
      <p:sp>
        <p:nvSpPr>
          <p:cNvPr id="4" name="Title 3">
            <a:extLst>
              <a:ext uri="{FF2B5EF4-FFF2-40B4-BE49-F238E27FC236}">
                <a16:creationId xmlns:a16="http://schemas.microsoft.com/office/drawing/2014/main" id="{E39F0064-768D-4D5F-4D15-0F037EEE7262}"/>
              </a:ext>
            </a:extLst>
          </p:cNvPr>
          <p:cNvSpPr>
            <a:spLocks noGrp="1"/>
          </p:cNvSpPr>
          <p:nvPr>
            <p:ph type="title"/>
          </p:nvPr>
        </p:nvSpPr>
        <p:spPr/>
        <p:txBody>
          <a:bodyPr/>
          <a:lstStyle/>
          <a:p>
            <a:r>
              <a:rPr lang="mn-MN" dirty="0"/>
              <a:t>Тоон судалгааны аргазүй: Ажлын түүвэрлэлт </a:t>
            </a:r>
            <a:endParaRPr lang="en-US" dirty="0"/>
          </a:p>
        </p:txBody>
      </p:sp>
      <p:pic>
        <p:nvPicPr>
          <p:cNvPr id="6" name="Picture 5">
            <a:extLst>
              <a:ext uri="{FF2B5EF4-FFF2-40B4-BE49-F238E27FC236}">
                <a16:creationId xmlns:a16="http://schemas.microsoft.com/office/drawing/2014/main" id="{A0A73A0E-024E-F9E8-995C-57FAFBAE8612}"/>
              </a:ext>
            </a:extLst>
          </p:cNvPr>
          <p:cNvPicPr>
            <a:picLocks noChangeAspect="1"/>
          </p:cNvPicPr>
          <p:nvPr/>
        </p:nvPicPr>
        <p:blipFill>
          <a:blip r:embed="rId3">
            <a:extLst>
              <a:ext uri="{28A0092B-C50C-407E-A947-70E740481C1C}">
                <a14:useLocalDpi xmlns:a14="http://schemas.microsoft.com/office/drawing/2010/main" val="0"/>
              </a:ext>
            </a:extLst>
          </a:blip>
          <a:srcRect t="10660"/>
          <a:stretch>
            <a:fillRect/>
          </a:stretch>
        </p:blipFill>
        <p:spPr>
          <a:xfrm>
            <a:off x="483555" y="1467932"/>
            <a:ext cx="9397045" cy="4579280"/>
          </a:xfrm>
          <a:prstGeom prst="rect">
            <a:avLst/>
          </a:prstGeom>
        </p:spPr>
      </p:pic>
      <p:sp>
        <p:nvSpPr>
          <p:cNvPr id="7" name="TextBox 6">
            <a:extLst>
              <a:ext uri="{FF2B5EF4-FFF2-40B4-BE49-F238E27FC236}">
                <a16:creationId xmlns:a16="http://schemas.microsoft.com/office/drawing/2014/main" id="{58EF7999-0070-F821-4594-6CE53FD8E7E7}"/>
              </a:ext>
            </a:extLst>
          </p:cNvPr>
          <p:cNvSpPr txBox="1"/>
          <p:nvPr/>
        </p:nvSpPr>
        <p:spPr>
          <a:xfrm>
            <a:off x="3938337" y="6157650"/>
            <a:ext cx="6097604" cy="307777"/>
          </a:xfrm>
          <a:prstGeom prst="rect">
            <a:avLst/>
          </a:prstGeom>
          <a:noFill/>
        </p:spPr>
        <p:txBody>
          <a:bodyPr wrap="square">
            <a:spAutoFit/>
          </a:bodyPr>
          <a:lstStyle/>
          <a:p>
            <a:pPr algn="r"/>
            <a:r>
              <a:rPr lang="mn-MN" i="1" dirty="0"/>
              <a:t> Эх сурвалж: </a:t>
            </a:r>
            <a:r>
              <a:rPr lang="en-US" i="1" dirty="0"/>
              <a:t>Visualized by AI</a:t>
            </a:r>
          </a:p>
        </p:txBody>
      </p:sp>
    </p:spTree>
    <p:extLst>
      <p:ext uri="{BB962C8B-B14F-4D97-AF65-F5344CB8AC3E}">
        <p14:creationId xmlns:p14="http://schemas.microsoft.com/office/powerpoint/2010/main" val="35951462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E22A2AC-B481-42F8-5C7C-8F0C0892D782}"/>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D59F4F60-4036-83E3-4F89-39D775C6D96E}"/>
              </a:ext>
            </a:extLst>
          </p:cNvPr>
          <p:cNvSpPr>
            <a:spLocks noGrp="1"/>
          </p:cNvSpPr>
          <p:nvPr>
            <p:ph type="body" idx="1"/>
          </p:nvPr>
        </p:nvSpPr>
        <p:spPr>
          <a:xfrm>
            <a:off x="302559" y="931334"/>
            <a:ext cx="11405886" cy="5245630"/>
          </a:xfrm>
        </p:spPr>
        <p:txBody>
          <a:bodyPr>
            <a:normAutofit/>
          </a:bodyPr>
          <a:lstStyle/>
          <a:p>
            <a:pPr marL="114300" indent="0">
              <a:buNone/>
            </a:pPr>
            <a:r>
              <a:rPr lang="mn-MN" sz="2000" dirty="0"/>
              <a:t>Тусгай зориулалтын бүртгэл (</a:t>
            </a:r>
            <a:r>
              <a:rPr lang="en-US" sz="2000" dirty="0"/>
              <a:t>Special Purpose Records) </a:t>
            </a:r>
            <a:r>
              <a:rPr lang="mn-MN" sz="2000" dirty="0"/>
              <a:t>нь ажилтнууд өөрсдийн гүйцэтгэж буй тодорхой даалгавар, үйл ажиллагаа эсвэл үүсэж буй асуудлуудыг тогтоосон хугацаанд бие даан тэмдэглэж, тоон өгөгдөл цуглуулах арга.</a:t>
            </a:r>
          </a:p>
          <a:p>
            <a:pPr marL="114300" indent="0">
              <a:buNone/>
            </a:pPr>
            <a:endParaRPr lang="mn-MN" sz="2000" dirty="0"/>
          </a:p>
          <a:p>
            <a:endParaRPr lang="en-US" sz="2000" dirty="0"/>
          </a:p>
        </p:txBody>
      </p:sp>
      <p:sp>
        <p:nvSpPr>
          <p:cNvPr id="4" name="Title 3">
            <a:extLst>
              <a:ext uri="{FF2B5EF4-FFF2-40B4-BE49-F238E27FC236}">
                <a16:creationId xmlns:a16="http://schemas.microsoft.com/office/drawing/2014/main" id="{8AB348BC-E302-CF70-0F33-F03D5059FAE9}"/>
              </a:ext>
            </a:extLst>
          </p:cNvPr>
          <p:cNvSpPr>
            <a:spLocks noGrp="1"/>
          </p:cNvSpPr>
          <p:nvPr>
            <p:ph type="title"/>
          </p:nvPr>
        </p:nvSpPr>
        <p:spPr>
          <a:xfrm>
            <a:off x="302558" y="200508"/>
            <a:ext cx="11889441" cy="414120"/>
          </a:xfrm>
        </p:spPr>
        <p:txBody>
          <a:bodyPr/>
          <a:lstStyle/>
          <a:p>
            <a:r>
              <a:rPr lang="mn-MN" sz="3200" dirty="0"/>
              <a:t>Тоон судалгааны аргазүй: Тусгай зориулалтын бүртгэл </a:t>
            </a:r>
            <a:endParaRPr lang="en-US" sz="3200" dirty="0"/>
          </a:p>
        </p:txBody>
      </p:sp>
      <p:graphicFrame>
        <p:nvGraphicFramePr>
          <p:cNvPr id="6" name="Table 5">
            <a:extLst>
              <a:ext uri="{FF2B5EF4-FFF2-40B4-BE49-F238E27FC236}">
                <a16:creationId xmlns:a16="http://schemas.microsoft.com/office/drawing/2014/main" id="{3A1850AA-FAAB-E2ED-E49D-BEFD58CDC9C9}"/>
              </a:ext>
            </a:extLst>
          </p:cNvPr>
          <p:cNvGraphicFramePr>
            <a:graphicFrameLocks noGrp="1"/>
          </p:cNvGraphicFramePr>
          <p:nvPr>
            <p:extLst>
              <p:ext uri="{D42A27DB-BD31-4B8C-83A1-F6EECF244321}">
                <p14:modId xmlns:p14="http://schemas.microsoft.com/office/powerpoint/2010/main" val="4017939905"/>
              </p:ext>
            </p:extLst>
          </p:nvPr>
        </p:nvGraphicFramePr>
        <p:xfrm>
          <a:off x="483555" y="2209800"/>
          <a:ext cx="11224890" cy="2133600"/>
        </p:xfrm>
        <a:graphic>
          <a:graphicData uri="http://schemas.openxmlformats.org/drawingml/2006/table">
            <a:tbl>
              <a:tblPr firstRow="1" bandRow="1">
                <a:tableStyleId>{5C22544A-7EE6-4342-B048-85BDC9FD1C3A}</a:tableStyleId>
              </a:tblPr>
              <a:tblGrid>
                <a:gridCol w="5612445">
                  <a:extLst>
                    <a:ext uri="{9D8B030D-6E8A-4147-A177-3AD203B41FA5}">
                      <a16:colId xmlns:a16="http://schemas.microsoft.com/office/drawing/2014/main" val="1429405710"/>
                    </a:ext>
                  </a:extLst>
                </a:gridCol>
                <a:gridCol w="5612445">
                  <a:extLst>
                    <a:ext uri="{9D8B030D-6E8A-4147-A177-3AD203B41FA5}">
                      <a16:colId xmlns:a16="http://schemas.microsoft.com/office/drawing/2014/main" val="667074281"/>
                    </a:ext>
                  </a:extLst>
                </a:gridCol>
              </a:tblGrid>
              <a:tr h="0">
                <a:tc>
                  <a:txBody>
                    <a:bodyPr/>
                    <a:lstStyle/>
                    <a:p>
                      <a:pPr algn="ctr"/>
                      <a:r>
                        <a:rPr lang="mn-MN" sz="2000"/>
                        <a:t>Давуу тал</a:t>
                      </a:r>
                      <a:endParaRPr lang="en-US" sz="2000" dirty="0"/>
                    </a:p>
                  </a:txBody>
                  <a:tcPr/>
                </a:tc>
                <a:tc>
                  <a:txBody>
                    <a:bodyPr/>
                    <a:lstStyle/>
                    <a:p>
                      <a:pPr algn="ctr"/>
                      <a:r>
                        <a:rPr lang="mn-MN" sz="2000"/>
                        <a:t>Сул тал</a:t>
                      </a:r>
                      <a:endParaRPr lang="en-US" sz="2000" dirty="0"/>
                    </a:p>
                  </a:txBody>
                  <a:tcPr/>
                </a:tc>
                <a:extLst>
                  <a:ext uri="{0D108BD9-81ED-4DB2-BD59-A6C34878D82A}">
                    <a16:rowId xmlns:a16="http://schemas.microsoft.com/office/drawing/2014/main" val="946744069"/>
                  </a:ext>
                </a:extLst>
              </a:tr>
              <a:tr h="1214967">
                <a:tc>
                  <a:txBody>
                    <a:bodyPr/>
                    <a:lstStyle/>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Ажиглалтын үед гардаг Гейзенбергийн зарчмын сөрөг нөлөөг бууруулах</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Бодит ажлын урсгалыг тоогоор илэрхийлэх боломж олгодог</a:t>
                      </a:r>
                      <a:endParaRPr lang="en-US" sz="1800" dirty="0"/>
                    </a:p>
                  </a:txBody>
                  <a:tcPr/>
                </a:tc>
                <a:tc>
                  <a:txBody>
                    <a:bodyPr/>
                    <a:lstStyle/>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Мэдээллийн үнэн зөв байдал ажилтны хариуцлагаас шууд хамаардагт оршино. </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Зарим үедээ бүртгэл хөтлөхөө мартах</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Таамгаар нөхөх  </a:t>
                      </a:r>
                    </a:p>
                    <a:p>
                      <a:pPr marL="285750" indent="-285750">
                        <a:buFont typeface="Wingdings" panose="05000000000000000000" pitchFamily="2" charset="2"/>
                        <a:buChar char="Ø"/>
                      </a:pPr>
                      <a:r>
                        <a:rPr lang="mn-MN" sz="1800" b="0" i="0" u="none" strike="noStrike" cap="none" dirty="0">
                          <a:solidFill>
                            <a:schemeClr val="dk1"/>
                          </a:solidFill>
                          <a:effectLst/>
                          <a:latin typeface="+mn-lt"/>
                          <a:ea typeface="+mn-ea"/>
                          <a:cs typeface="+mn-cs"/>
                          <a:sym typeface="Arial"/>
                        </a:rPr>
                        <a:t>Албан тушаалаа хэвээр хадгалахын тулд тоог зориудаар өсгөх</a:t>
                      </a:r>
                      <a:endParaRPr lang="en-US" sz="1800" dirty="0"/>
                    </a:p>
                  </a:txBody>
                  <a:tcPr/>
                </a:tc>
                <a:extLst>
                  <a:ext uri="{0D108BD9-81ED-4DB2-BD59-A6C34878D82A}">
                    <a16:rowId xmlns:a16="http://schemas.microsoft.com/office/drawing/2014/main" val="720396780"/>
                  </a:ext>
                </a:extLst>
              </a:tr>
            </a:tbl>
          </a:graphicData>
        </a:graphic>
      </p:graphicFrame>
    </p:spTree>
    <p:extLst>
      <p:ext uri="{BB962C8B-B14F-4D97-AF65-F5344CB8AC3E}">
        <p14:creationId xmlns:p14="http://schemas.microsoft.com/office/powerpoint/2010/main" val="4078078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2F98B29-E410-936F-94FC-A2E40C61241C}"/>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1C2E7B45-1F23-E60F-E647-268416B91376}"/>
              </a:ext>
            </a:extLst>
          </p:cNvPr>
          <p:cNvSpPr>
            <a:spLocks noGrp="1"/>
          </p:cNvSpPr>
          <p:nvPr>
            <p:ph type="title"/>
          </p:nvPr>
        </p:nvSpPr>
        <p:spPr/>
        <p:txBody>
          <a:bodyPr/>
          <a:lstStyle/>
          <a:p>
            <a:r>
              <a:rPr lang="mn-MN" sz="2800" dirty="0"/>
              <a:t>Тоон судалгааны аргазүй: Тусгай зориулалтын бүртгэл </a:t>
            </a:r>
            <a:endParaRPr lang="en-US" sz="2800" dirty="0"/>
          </a:p>
        </p:txBody>
      </p:sp>
      <p:graphicFrame>
        <p:nvGraphicFramePr>
          <p:cNvPr id="5" name="Table 4">
            <a:extLst>
              <a:ext uri="{FF2B5EF4-FFF2-40B4-BE49-F238E27FC236}">
                <a16:creationId xmlns:a16="http://schemas.microsoft.com/office/drawing/2014/main" id="{88A40FF5-0C48-501F-2C46-84EB48ADCDF9}"/>
              </a:ext>
            </a:extLst>
          </p:cNvPr>
          <p:cNvGraphicFramePr>
            <a:graphicFrameLocks noGrp="1"/>
          </p:cNvGraphicFramePr>
          <p:nvPr>
            <p:extLst>
              <p:ext uri="{D42A27DB-BD31-4B8C-83A1-F6EECF244321}">
                <p14:modId xmlns:p14="http://schemas.microsoft.com/office/powerpoint/2010/main" val="3546227339"/>
              </p:ext>
            </p:extLst>
          </p:nvPr>
        </p:nvGraphicFramePr>
        <p:xfrm>
          <a:off x="302558" y="1935480"/>
          <a:ext cx="11127444" cy="4061514"/>
        </p:xfrm>
        <a:graphic>
          <a:graphicData uri="http://schemas.openxmlformats.org/drawingml/2006/table">
            <a:tbl>
              <a:tblPr>
                <a:tableStyleId>{5940675A-B579-460E-94D1-54222C63F5DA}</a:tableStyleId>
              </a:tblPr>
              <a:tblGrid>
                <a:gridCol w="1854574">
                  <a:extLst>
                    <a:ext uri="{9D8B030D-6E8A-4147-A177-3AD203B41FA5}">
                      <a16:colId xmlns:a16="http://schemas.microsoft.com/office/drawing/2014/main" val="3596876766"/>
                    </a:ext>
                  </a:extLst>
                </a:gridCol>
                <a:gridCol w="1854574">
                  <a:extLst>
                    <a:ext uri="{9D8B030D-6E8A-4147-A177-3AD203B41FA5}">
                      <a16:colId xmlns:a16="http://schemas.microsoft.com/office/drawing/2014/main" val="1688272154"/>
                    </a:ext>
                  </a:extLst>
                </a:gridCol>
                <a:gridCol w="1854574">
                  <a:extLst>
                    <a:ext uri="{9D8B030D-6E8A-4147-A177-3AD203B41FA5}">
                      <a16:colId xmlns:a16="http://schemas.microsoft.com/office/drawing/2014/main" val="3563794610"/>
                    </a:ext>
                  </a:extLst>
                </a:gridCol>
                <a:gridCol w="1854574">
                  <a:extLst>
                    <a:ext uri="{9D8B030D-6E8A-4147-A177-3AD203B41FA5}">
                      <a16:colId xmlns:a16="http://schemas.microsoft.com/office/drawing/2014/main" val="1253971849"/>
                    </a:ext>
                  </a:extLst>
                </a:gridCol>
                <a:gridCol w="1854574">
                  <a:extLst>
                    <a:ext uri="{9D8B030D-6E8A-4147-A177-3AD203B41FA5}">
                      <a16:colId xmlns:a16="http://schemas.microsoft.com/office/drawing/2014/main" val="4003446581"/>
                    </a:ext>
                  </a:extLst>
                </a:gridCol>
                <a:gridCol w="1854574">
                  <a:extLst>
                    <a:ext uri="{9D8B030D-6E8A-4147-A177-3AD203B41FA5}">
                      <a16:colId xmlns:a16="http://schemas.microsoft.com/office/drawing/2014/main" val="4201933346"/>
                    </a:ext>
                  </a:extLst>
                </a:gridCol>
              </a:tblGrid>
              <a:tr h="673256">
                <a:tc>
                  <a:txBody>
                    <a:bodyPr/>
                    <a:lstStyle/>
                    <a:p>
                      <a:pPr algn="l">
                        <a:buNone/>
                      </a:pPr>
                      <a:r>
                        <a:rPr lang="mn-MN"/>
                        <a:t>Асуудлын ангилал / Үйл ажиллагаа</a:t>
                      </a:r>
                    </a:p>
                  </a:txBody>
                  <a:tcPr anchor="ctr"/>
                </a:tc>
                <a:tc>
                  <a:txBody>
                    <a:bodyPr/>
                    <a:lstStyle/>
                    <a:p>
                      <a:pPr algn="ctr">
                        <a:buNone/>
                      </a:pPr>
                      <a:r>
                        <a:rPr lang="mn-MN"/>
                        <a:t>Даваа</a:t>
                      </a:r>
                    </a:p>
                  </a:txBody>
                  <a:tcPr anchor="ctr"/>
                </a:tc>
                <a:tc>
                  <a:txBody>
                    <a:bodyPr/>
                    <a:lstStyle/>
                    <a:p>
                      <a:pPr algn="ctr">
                        <a:buNone/>
                      </a:pPr>
                      <a:r>
                        <a:rPr lang="mn-MN"/>
                        <a:t>Мягмар</a:t>
                      </a:r>
                    </a:p>
                  </a:txBody>
                  <a:tcPr anchor="ctr"/>
                </a:tc>
                <a:tc>
                  <a:txBody>
                    <a:bodyPr/>
                    <a:lstStyle/>
                    <a:p>
                      <a:pPr algn="ctr">
                        <a:buNone/>
                      </a:pPr>
                      <a:r>
                        <a:rPr lang="mn-MN"/>
                        <a:t>Лхагва</a:t>
                      </a:r>
                    </a:p>
                  </a:txBody>
                  <a:tcPr anchor="ctr"/>
                </a:tc>
                <a:tc>
                  <a:txBody>
                    <a:bodyPr/>
                    <a:lstStyle/>
                    <a:p>
                      <a:pPr algn="ctr">
                        <a:buNone/>
                      </a:pPr>
                      <a:r>
                        <a:rPr lang="mn-MN"/>
                        <a:t>Пүрэв</a:t>
                      </a:r>
                    </a:p>
                  </a:txBody>
                  <a:tcPr anchor="ctr"/>
                </a:tc>
                <a:tc>
                  <a:txBody>
                    <a:bodyPr/>
                    <a:lstStyle/>
                    <a:p>
                      <a:pPr algn="ctr">
                        <a:buNone/>
                      </a:pPr>
                      <a:r>
                        <a:rPr lang="mn-MN"/>
                        <a:t>Баасан</a:t>
                      </a:r>
                    </a:p>
                  </a:txBody>
                  <a:tcPr anchor="ctr"/>
                </a:tc>
                <a:extLst>
                  <a:ext uri="{0D108BD9-81ED-4DB2-BD59-A6C34878D82A}">
                    <a16:rowId xmlns:a16="http://schemas.microsoft.com/office/drawing/2014/main" val="3693555779"/>
                  </a:ext>
                </a:extLst>
              </a:tr>
              <a:tr h="673256">
                <a:tc>
                  <a:txBody>
                    <a:bodyPr/>
                    <a:lstStyle/>
                    <a:p>
                      <a:pPr algn="l">
                        <a:buNone/>
                      </a:pPr>
                      <a:r>
                        <a:rPr lang="mn-MN"/>
                        <a:t>Жишээ: Хүргэлт саатсан</a:t>
                      </a:r>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extLst>
                  <a:ext uri="{0D108BD9-81ED-4DB2-BD59-A6C34878D82A}">
                    <a16:rowId xmlns:a16="http://schemas.microsoft.com/office/drawing/2014/main" val="321959681"/>
                  </a:ext>
                </a:extLst>
              </a:tr>
              <a:tr h="396033">
                <a:tc>
                  <a:txBody>
                    <a:bodyPr/>
                    <a:lstStyle/>
                    <a:p>
                      <a:pPr algn="l">
                        <a:buNone/>
                      </a:pPr>
                      <a:r>
                        <a:rPr lang="mn-MN"/>
                        <a:t>Жишээ: Буруу бараа</a:t>
                      </a:r>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extLst>
                  <a:ext uri="{0D108BD9-81ED-4DB2-BD59-A6C34878D82A}">
                    <a16:rowId xmlns:a16="http://schemas.microsoft.com/office/drawing/2014/main" val="675655875"/>
                  </a:ext>
                </a:extLst>
              </a:tr>
              <a:tr h="673256">
                <a:tc>
                  <a:txBody>
                    <a:bodyPr/>
                    <a:lstStyle/>
                    <a:p>
                      <a:pPr algn="l">
                        <a:buNone/>
                      </a:pPr>
                      <a:r>
                        <a:rPr lang="mn-MN"/>
                        <a:t>Жишээ: Бэлтгэлийн алдаа</a:t>
                      </a:r>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extLst>
                  <a:ext uri="{0D108BD9-81ED-4DB2-BD59-A6C34878D82A}">
                    <a16:rowId xmlns:a16="http://schemas.microsoft.com/office/drawing/2014/main" val="2999763602"/>
                  </a:ext>
                </a:extLst>
              </a:tr>
              <a:tr h="673256">
                <a:tc>
                  <a:txBody>
                    <a:bodyPr/>
                    <a:lstStyle/>
                    <a:p>
                      <a:pPr algn="l">
                        <a:buNone/>
                      </a:pPr>
                      <a:r>
                        <a:rPr lang="mn-MN"/>
                        <a:t>Жишээ: Үйлчилгээний гомдол</a:t>
                      </a:r>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extLst>
                  <a:ext uri="{0D108BD9-81ED-4DB2-BD59-A6C34878D82A}">
                    <a16:rowId xmlns:a16="http://schemas.microsoft.com/office/drawing/2014/main" val="4224332111"/>
                  </a:ext>
                </a:extLst>
              </a:tr>
              <a:tr h="396033">
                <a:tc>
                  <a:txBody>
                    <a:bodyPr/>
                    <a:lstStyle/>
                    <a:p>
                      <a:pPr algn="l">
                        <a:buNone/>
                      </a:pPr>
                      <a:r>
                        <a:rPr lang="mn-MN"/>
                        <a:t>Бусад</a:t>
                      </a:r>
                    </a:p>
                  </a:txBody>
                  <a:tcPr anchor="ctr"/>
                </a:tc>
                <a:tc>
                  <a:txBody>
                    <a:bodyPr/>
                    <a:lstStyle/>
                    <a:p>
                      <a:pPr algn="ctr">
                        <a:buNone/>
                      </a:pPr>
                      <a:endParaRPr lang="en-US"/>
                    </a:p>
                  </a:txBody>
                  <a:tcPr anchor="ctr"/>
                </a:tc>
                <a:tc>
                  <a:txBody>
                    <a:bodyPr/>
                    <a:lstStyle/>
                    <a:p>
                      <a:pPr algn="ctr">
                        <a:buNone/>
                      </a:pPr>
                      <a:endParaRPr lang="en-US" dirty="0"/>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a:p>
                  </a:txBody>
                  <a:tcPr anchor="ctr"/>
                </a:tc>
                <a:extLst>
                  <a:ext uri="{0D108BD9-81ED-4DB2-BD59-A6C34878D82A}">
                    <a16:rowId xmlns:a16="http://schemas.microsoft.com/office/drawing/2014/main" val="3448463462"/>
                  </a:ext>
                </a:extLst>
              </a:tr>
              <a:tr h="396033">
                <a:tc>
                  <a:txBody>
                    <a:bodyPr/>
                    <a:lstStyle/>
                    <a:p>
                      <a:pPr algn="l">
                        <a:buNone/>
                      </a:pPr>
                      <a:r>
                        <a:rPr lang="mn-MN" b="1"/>
                        <a:t>Өдрийн нийт дүн:</a:t>
                      </a:r>
                      <a:endParaRPr lang="mn-MN"/>
                    </a:p>
                  </a:txBody>
                  <a:tcPr anchor="ctr"/>
                </a:tc>
                <a:tc>
                  <a:txBody>
                    <a:bodyPr/>
                    <a:lstStyle/>
                    <a:p>
                      <a:pPr algn="ctr">
                        <a:buNone/>
                      </a:pPr>
                      <a:r>
                        <a:rPr lang="en-US" b="1"/>
                        <a:t>20</a:t>
                      </a:r>
                      <a:endParaRPr lang="en-US"/>
                    </a:p>
                  </a:txBody>
                  <a:tcPr anchor="ctr"/>
                </a:tc>
                <a:tc>
                  <a:txBody>
                    <a:bodyPr/>
                    <a:lstStyle/>
                    <a:p>
                      <a:pPr algn="ctr">
                        <a:buNone/>
                      </a:pPr>
                      <a:r>
                        <a:rPr lang="en-US" b="1"/>
                        <a:t>17</a:t>
                      </a:r>
                      <a:endParaRPr lang="en-US"/>
                    </a:p>
                  </a:txBody>
                  <a:tcPr anchor="ctr"/>
                </a:tc>
                <a:tc>
                  <a:txBody>
                    <a:bodyPr/>
                    <a:lstStyle/>
                    <a:p>
                      <a:pPr algn="ctr">
                        <a:buNone/>
                      </a:pPr>
                      <a:endParaRPr lang="en-US"/>
                    </a:p>
                  </a:txBody>
                  <a:tcPr anchor="ctr"/>
                </a:tc>
                <a:tc>
                  <a:txBody>
                    <a:bodyPr/>
                    <a:lstStyle/>
                    <a:p>
                      <a:pPr algn="ctr">
                        <a:buNone/>
                      </a:pPr>
                      <a:endParaRPr lang="en-US"/>
                    </a:p>
                  </a:txBody>
                  <a:tcPr anchor="ctr"/>
                </a:tc>
                <a:tc>
                  <a:txBody>
                    <a:bodyPr/>
                    <a:lstStyle/>
                    <a:p>
                      <a:pPr algn="ctr">
                        <a:buNone/>
                      </a:pPr>
                      <a:endParaRPr lang="en-US" dirty="0"/>
                    </a:p>
                  </a:txBody>
                  <a:tcPr anchor="ctr"/>
                </a:tc>
                <a:extLst>
                  <a:ext uri="{0D108BD9-81ED-4DB2-BD59-A6C34878D82A}">
                    <a16:rowId xmlns:a16="http://schemas.microsoft.com/office/drawing/2014/main" val="4289536973"/>
                  </a:ext>
                </a:extLst>
              </a:tr>
            </a:tbl>
          </a:graphicData>
        </a:graphic>
      </p:graphicFrame>
      <p:sp>
        <p:nvSpPr>
          <p:cNvPr id="6" name="Rectangle 1">
            <a:extLst>
              <a:ext uri="{FF2B5EF4-FFF2-40B4-BE49-F238E27FC236}">
                <a16:creationId xmlns:a16="http://schemas.microsoft.com/office/drawing/2014/main" id="{CB0C39F5-523A-289D-0607-1428DE0643A5}"/>
              </a:ext>
            </a:extLst>
          </p:cNvPr>
          <p:cNvSpPr>
            <a:spLocks noChangeArrowheads="1"/>
          </p:cNvSpPr>
          <p:nvPr/>
        </p:nvSpPr>
        <p:spPr bwMode="auto">
          <a:xfrm>
            <a:off x="302559" y="948829"/>
            <a:ext cx="1055288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a:ln>
                  <a:noFill/>
                </a:ln>
                <a:solidFill>
                  <a:schemeClr val="tx1"/>
                </a:solidFill>
                <a:effectLst/>
                <a:latin typeface="Arial" panose="020B0604020202020204" pitchFamily="34" charset="0"/>
              </a:rPr>
              <a:t>Тусгай</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зориулалтын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бүртгэлийн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маягт</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a:ln>
                  <a:noFill/>
                </a:ln>
                <a:solidFill>
                  <a:schemeClr val="tx1"/>
                </a:solidFill>
                <a:effectLst/>
                <a:latin typeface="Arial" panose="020B0604020202020204" pitchFamily="34" charset="0"/>
              </a:rPr>
              <a:t>Төслийн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нэр</a:t>
            </a:r>
            <a:r>
              <a:rPr kumimoji="0" lang="en-US" altLang="en-US" sz="2000" b="1" i="0"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Энд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бичнэ</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үү</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Ажилтны</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нэр</a:t>
            </a:r>
            <a:r>
              <a:rPr kumimoji="0" lang="en-US" altLang="en-US" sz="2000" b="1" i="0"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 </a:t>
            </a:r>
            <a:r>
              <a:rPr kumimoji="0" lang="en-US" altLang="en-US" sz="2000" b="1" i="0" u="none" strike="noStrike" cap="none" normalizeH="0" baseline="0" dirty="0" err="1">
                <a:ln>
                  <a:noFill/>
                </a:ln>
                <a:solidFill>
                  <a:schemeClr val="tx1"/>
                </a:solidFill>
                <a:effectLst/>
                <a:latin typeface="Arial" panose="020B0604020202020204" pitchFamily="34" charset="0"/>
              </a:rPr>
              <a:t>Огноо</a:t>
            </a:r>
            <a:r>
              <a:rPr kumimoji="0" lang="en-US" altLang="en-US" sz="2000" b="1" i="0" u="none" strike="noStrike" cap="none" normalizeH="0" baseline="0" dirty="0">
                <a:ln>
                  <a:noFill/>
                </a:ln>
                <a:solidFill>
                  <a:schemeClr val="tx1"/>
                </a:solidFill>
                <a:effectLst/>
                <a:latin typeface="Arial" panose="020B0604020202020204" pitchFamily="34" charset="0"/>
              </a:rPr>
              <a:t>:</a:t>
            </a:r>
            <a:r>
              <a:rPr kumimoji="0" lang="en-US" altLang="en-US" sz="20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17023915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4D19D41-1E48-C355-6846-9DA301FCC52A}"/>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016C8A49-5FA1-FA6F-3F08-31FB24680239}"/>
              </a:ext>
            </a:extLst>
          </p:cNvPr>
          <p:cNvSpPr>
            <a:spLocks noGrp="1"/>
          </p:cNvSpPr>
          <p:nvPr>
            <p:ph type="body" idx="1"/>
          </p:nvPr>
        </p:nvSpPr>
        <p:spPr>
          <a:xfrm>
            <a:off x="508001" y="1100668"/>
            <a:ext cx="4961466" cy="4969932"/>
          </a:xfrm>
          <a:solidFill>
            <a:schemeClr val="accent6">
              <a:lumMod val="20000"/>
              <a:lumOff val="80000"/>
            </a:schemeClr>
          </a:solidFill>
        </p:spPr>
        <p:txBody>
          <a:bodyPr>
            <a:normAutofit/>
          </a:bodyPr>
          <a:lstStyle/>
          <a:p>
            <a:pPr marL="114300" indent="0">
              <a:buNone/>
            </a:pPr>
            <a:r>
              <a:rPr lang="mn-MN" sz="2000" dirty="0"/>
              <a:t>Байгууллагын одоогийн үйл ажиллагаа, систем, дүрэм журам болон өгөгдлийн шаардлагыг бэлэн байгаа материалуудыг судлах замаар олж илрүүлэх техник юм</a:t>
            </a:r>
            <a:endParaRPr lang="en-US" sz="2000" dirty="0"/>
          </a:p>
          <a:p>
            <a:pPr marL="114300" indent="0">
              <a:buNone/>
            </a:pPr>
            <a:r>
              <a:rPr lang="mn-MN" sz="2000" dirty="0"/>
              <a:t>Шинжилгээнд ашиглах үндсэн эх сурвалжууд:</a:t>
            </a:r>
          </a:p>
          <a:p>
            <a:r>
              <a:rPr lang="mn-MN" sz="2000" dirty="0"/>
              <a:t>Бизнес төлөвлөгөө, бодлогын баримт бичиг, гэрээ, стандартууд</a:t>
            </a:r>
          </a:p>
          <a:p>
            <a:r>
              <a:rPr lang="mn-MN" sz="2000" dirty="0"/>
              <a:t>Ажлын байрны тодорхойлолт, зохион байгуулалтын бүтэц (</a:t>
            </a:r>
            <a:r>
              <a:rPr lang="en-US" sz="2000" dirty="0"/>
              <a:t>Org chart)</a:t>
            </a:r>
          </a:p>
          <a:p>
            <a:r>
              <a:rPr lang="mn-MN" sz="2000" dirty="0"/>
              <a:t>Маягтууд, тайлангууд, систем болон өгөгдлийн загварууд</a:t>
            </a:r>
          </a:p>
        </p:txBody>
      </p:sp>
      <p:sp>
        <p:nvSpPr>
          <p:cNvPr id="4" name="Title 3">
            <a:extLst>
              <a:ext uri="{FF2B5EF4-FFF2-40B4-BE49-F238E27FC236}">
                <a16:creationId xmlns:a16="http://schemas.microsoft.com/office/drawing/2014/main" id="{9BCB9AF0-0436-32B1-1BFF-F815A90B9758}"/>
              </a:ext>
            </a:extLst>
          </p:cNvPr>
          <p:cNvSpPr>
            <a:spLocks noGrp="1"/>
          </p:cNvSpPr>
          <p:nvPr>
            <p:ph type="title"/>
          </p:nvPr>
        </p:nvSpPr>
        <p:spPr/>
        <p:txBody>
          <a:bodyPr/>
          <a:lstStyle/>
          <a:p>
            <a:r>
              <a:rPr lang="mn-MN" sz="3200" dirty="0"/>
              <a:t>Тоон судалгааны аргазүй: Баримт бичгийн шинжилгээ</a:t>
            </a:r>
            <a:endParaRPr lang="en-US" sz="3200" dirty="0"/>
          </a:p>
        </p:txBody>
      </p:sp>
      <p:pic>
        <p:nvPicPr>
          <p:cNvPr id="7" name="Picture 6">
            <a:extLst>
              <a:ext uri="{FF2B5EF4-FFF2-40B4-BE49-F238E27FC236}">
                <a16:creationId xmlns:a16="http://schemas.microsoft.com/office/drawing/2014/main" id="{3E3039AE-0A63-984D-FE17-C816017C7630}"/>
              </a:ext>
            </a:extLst>
          </p:cNvPr>
          <p:cNvPicPr>
            <a:picLocks noChangeAspect="1"/>
          </p:cNvPicPr>
          <p:nvPr/>
        </p:nvPicPr>
        <p:blipFill>
          <a:blip r:embed="rId3"/>
          <a:stretch>
            <a:fillRect/>
          </a:stretch>
        </p:blipFill>
        <p:spPr>
          <a:xfrm>
            <a:off x="5664200" y="1193802"/>
            <a:ext cx="6268769" cy="3437465"/>
          </a:xfrm>
          <a:prstGeom prst="rect">
            <a:avLst/>
          </a:prstGeom>
        </p:spPr>
      </p:pic>
    </p:spTree>
    <p:extLst>
      <p:ext uri="{BB962C8B-B14F-4D97-AF65-F5344CB8AC3E}">
        <p14:creationId xmlns:p14="http://schemas.microsoft.com/office/powerpoint/2010/main" val="29467105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77E5828-3248-FC5E-4B8C-FD10CF2F1327}"/>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0F4FBCDC-0979-003C-A212-020C8169BBC7}"/>
              </a:ext>
            </a:extLst>
          </p:cNvPr>
          <p:cNvSpPr>
            <a:spLocks noGrp="1"/>
          </p:cNvSpPr>
          <p:nvPr>
            <p:ph type="title"/>
          </p:nvPr>
        </p:nvSpPr>
        <p:spPr>
          <a:xfrm>
            <a:off x="302559" y="200508"/>
            <a:ext cx="11405886" cy="414120"/>
          </a:xfrm>
        </p:spPr>
        <p:txBody>
          <a:bodyPr/>
          <a:lstStyle/>
          <a:p>
            <a:r>
              <a:rPr lang="mn-MN" sz="3200" dirty="0"/>
              <a:t>Шинжилгээний үр дүнг баримтжуулах</a:t>
            </a:r>
            <a:endParaRPr lang="en-US" sz="3200" dirty="0"/>
          </a:p>
        </p:txBody>
      </p:sp>
      <p:sp>
        <p:nvSpPr>
          <p:cNvPr id="6" name="Rectangle 2">
            <a:extLst>
              <a:ext uri="{FF2B5EF4-FFF2-40B4-BE49-F238E27FC236}">
                <a16:creationId xmlns:a16="http://schemas.microsoft.com/office/drawing/2014/main" id="{C0E352AB-2AC7-E43E-2DE7-7F33149A5168}"/>
              </a:ext>
            </a:extLst>
          </p:cNvPr>
          <p:cNvSpPr>
            <a:spLocks noChangeArrowheads="1"/>
          </p:cNvSpPr>
          <p:nvPr/>
        </p:nvSpPr>
        <p:spPr bwMode="auto">
          <a:xfrm>
            <a:off x="211666" y="923323"/>
            <a:ext cx="11768667" cy="1323439"/>
          </a:xfrm>
          <a:prstGeom prst="rect">
            <a:avLst/>
          </a:prstGeom>
          <a:solidFill>
            <a:schemeClr val="accent6">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a:ln>
                  <a:noFill/>
                </a:ln>
                <a:solidFill>
                  <a:schemeClr val="tx1"/>
                </a:solidFill>
                <a:effectLst/>
                <a:latin typeface="+mn-lt"/>
              </a:rPr>
              <a:t>Дүрслэлийн</a:t>
            </a:r>
            <a:r>
              <a:rPr kumimoji="0" lang="en-US" altLang="en-US" sz="2000" b="1" i="0" u="none" strike="noStrike" cap="none" normalizeH="0" baseline="0" dirty="0">
                <a:ln>
                  <a:noFill/>
                </a:ln>
                <a:solidFill>
                  <a:schemeClr val="tx1"/>
                </a:solidFill>
                <a:effectLst/>
                <a:latin typeface="+mn-lt"/>
              </a:rPr>
              <a:t> </a:t>
            </a:r>
            <a:r>
              <a:rPr kumimoji="0" lang="en-US" altLang="en-US" sz="2000" b="1" i="0" u="none" strike="noStrike" cap="none" normalizeH="0" baseline="0" dirty="0" err="1">
                <a:ln>
                  <a:noFill/>
                </a:ln>
                <a:solidFill>
                  <a:schemeClr val="tx1"/>
                </a:solidFill>
                <a:effectLst/>
                <a:latin typeface="+mn-lt"/>
              </a:rPr>
              <a:t>аргууд</a:t>
            </a:r>
            <a:r>
              <a:rPr kumimoji="0" lang="en-US" altLang="en-US" sz="2000" b="1" i="0" u="none" strike="noStrike" cap="none" normalizeH="0" baseline="0" dirty="0">
                <a:ln>
                  <a:noFill/>
                </a:ln>
                <a:solidFill>
                  <a:schemeClr val="tx1"/>
                </a:solidFill>
                <a:effectLst/>
                <a:latin typeface="+mn-lt"/>
              </a:rPr>
              <a:t> </a:t>
            </a:r>
            <a:endParaRPr kumimoji="0" lang="mn-MN" altLang="en-US" sz="2000" b="1"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chemeClr val="tx1"/>
                </a:solidFill>
                <a:effectLst/>
                <a:latin typeface="+mn-lt"/>
              </a:rPr>
              <a:t>Цуглуулсан</a:t>
            </a:r>
            <a:r>
              <a:rPr kumimoji="0" lang="en-US" altLang="en-US" sz="2000" b="0" i="0" u="none" strike="noStrike" cap="none" normalizeH="0" baseline="0" dirty="0">
                <a:ln>
                  <a:noFill/>
                </a:ln>
                <a:solidFill>
                  <a:schemeClr val="tx1"/>
                </a:solidFill>
                <a:effectLst/>
                <a:latin typeface="+mn-lt"/>
              </a:rPr>
              <a:t> </a:t>
            </a:r>
            <a:r>
              <a:rPr kumimoji="0" lang="en-US" altLang="en-US" sz="2000" b="0" i="0" u="none" strike="noStrike" cap="none" normalizeH="0" baseline="0" dirty="0" err="1">
                <a:ln>
                  <a:noFill/>
                </a:ln>
                <a:solidFill>
                  <a:schemeClr val="tx1"/>
                </a:solidFill>
                <a:effectLst/>
                <a:latin typeface="+mn-lt"/>
              </a:rPr>
              <a:t>чанарын</a:t>
            </a:r>
            <a:r>
              <a:rPr kumimoji="0" lang="en-US" altLang="en-US" sz="2000" b="0" i="0" u="none" strike="noStrike" cap="none" normalizeH="0" baseline="0" dirty="0">
                <a:ln>
                  <a:noFill/>
                </a:ln>
                <a:solidFill>
                  <a:schemeClr val="tx1"/>
                </a:solidFill>
                <a:effectLst/>
                <a:latin typeface="+mn-lt"/>
              </a:rPr>
              <a:t> </a:t>
            </a:r>
            <a:r>
              <a:rPr kumimoji="0" lang="en-US" altLang="en-US" sz="2000" b="0" i="0" u="none" strike="noStrike" cap="none" normalizeH="0" baseline="0" dirty="0" err="1">
                <a:ln>
                  <a:noFill/>
                </a:ln>
                <a:solidFill>
                  <a:schemeClr val="tx1"/>
                </a:solidFill>
                <a:effectLst/>
                <a:latin typeface="+mn-lt"/>
              </a:rPr>
              <a:t>мэдээллийг</a:t>
            </a:r>
            <a:r>
              <a:rPr kumimoji="0" lang="en-US" altLang="en-US" sz="2000" b="0" i="0" u="none" strike="noStrike" cap="none" normalizeH="0" baseline="0" dirty="0">
                <a:ln>
                  <a:noFill/>
                </a:ln>
                <a:solidFill>
                  <a:schemeClr val="tx1"/>
                </a:solidFill>
                <a:effectLst/>
                <a:latin typeface="+mn-lt"/>
              </a:rPr>
              <a:t> </a:t>
            </a:r>
            <a:r>
              <a:rPr kumimoji="0" lang="en-US" altLang="en-US" sz="2000" b="0" i="0" u="none" strike="noStrike" cap="none" normalizeH="0" baseline="0" dirty="0" err="1">
                <a:ln>
                  <a:noFill/>
                </a:ln>
                <a:solidFill>
                  <a:schemeClr val="tx1"/>
                </a:solidFill>
                <a:effectLst/>
                <a:latin typeface="+mn-lt"/>
              </a:rPr>
              <a:t>цэгцлэхэд</a:t>
            </a:r>
            <a:r>
              <a:rPr kumimoji="0" lang="en-US" altLang="en-US" sz="2000" b="0" i="0" u="none" strike="noStrike" cap="none" normalizeH="0" baseline="0" dirty="0">
                <a:ln>
                  <a:noFill/>
                </a:ln>
                <a:solidFill>
                  <a:schemeClr val="tx1"/>
                </a:solidFill>
                <a:effectLst/>
                <a:latin typeface="+mn-lt"/>
              </a:rPr>
              <a:t> </a:t>
            </a:r>
            <a:r>
              <a:rPr kumimoji="0" lang="en-US" altLang="en-US" sz="2000" b="0" i="0" u="none" strike="noStrike" cap="none" normalizeH="0" baseline="0" dirty="0" err="1">
                <a:ln>
                  <a:noFill/>
                </a:ln>
                <a:solidFill>
                  <a:schemeClr val="tx1"/>
                </a:solidFill>
                <a:effectLst/>
                <a:latin typeface="+mn-lt"/>
              </a:rPr>
              <a:t>дараах</a:t>
            </a:r>
            <a:r>
              <a:rPr kumimoji="0" lang="en-US" altLang="en-US" sz="2000" b="0" i="0" u="none" strike="noStrike" cap="none" normalizeH="0" baseline="0" dirty="0">
                <a:ln>
                  <a:noFill/>
                </a:ln>
                <a:solidFill>
                  <a:schemeClr val="tx1"/>
                </a:solidFill>
                <a:effectLst/>
                <a:latin typeface="+mn-lt"/>
              </a:rPr>
              <a:t> </a:t>
            </a:r>
            <a:r>
              <a:rPr kumimoji="0" lang="en-US" altLang="en-US" sz="2000" b="0" i="0" u="none" strike="noStrike" cap="none" normalizeH="0" baseline="0" dirty="0" err="1">
                <a:ln>
                  <a:noFill/>
                </a:ln>
                <a:solidFill>
                  <a:schemeClr val="tx1"/>
                </a:solidFill>
                <a:effectLst/>
                <a:latin typeface="+mn-lt"/>
              </a:rPr>
              <a:t>багажуудыг</a:t>
            </a:r>
            <a:r>
              <a:rPr kumimoji="0" lang="en-US" altLang="en-US" sz="2000" b="0" i="0" u="none" strike="noStrike" cap="none" normalizeH="0" baseline="0" dirty="0">
                <a:ln>
                  <a:noFill/>
                </a:ln>
                <a:solidFill>
                  <a:schemeClr val="tx1"/>
                </a:solidFill>
                <a:effectLst/>
                <a:latin typeface="+mn-lt"/>
              </a:rPr>
              <a:t> </a:t>
            </a:r>
            <a:r>
              <a:rPr kumimoji="0" lang="en-US" altLang="en-US" sz="2000" b="0" i="0" u="none" strike="noStrike" cap="none" normalizeH="0" baseline="0" dirty="0" err="1">
                <a:ln>
                  <a:noFill/>
                </a:ln>
                <a:solidFill>
                  <a:schemeClr val="tx1"/>
                </a:solidFill>
                <a:effectLst/>
                <a:latin typeface="+mn-lt"/>
              </a:rPr>
              <a:t>ашигладаг</a:t>
            </a:r>
            <a:r>
              <a:rPr kumimoji="0" lang="en-US" altLang="en-US" sz="2000" b="0" i="0" u="none" strike="noStrike" cap="none" normalizeH="0" baseline="0" dirty="0">
                <a:ln>
                  <a:noFill/>
                </a:ln>
                <a:solidFill>
                  <a:schemeClr val="tx1"/>
                </a:solidFill>
                <a:effectLst/>
                <a:latin typeface="+mn-lt"/>
              </a:rPr>
              <a:t>:</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kumimoji="0" lang="en-US" altLang="en-US" sz="2000" b="1" i="0" u="none" strike="noStrike" cap="none" normalizeH="0" baseline="0" dirty="0">
                <a:ln>
                  <a:noFill/>
                </a:ln>
                <a:solidFill>
                  <a:srgbClr val="303030"/>
                </a:solidFill>
                <a:effectLst/>
                <a:latin typeface="+mn-lt"/>
              </a:rPr>
              <a:t>Rich Picture (</a:t>
            </a:r>
            <a:r>
              <a:rPr kumimoji="0" lang="en-US" altLang="en-US" sz="2000" b="1" i="0" u="none" strike="noStrike" cap="none" normalizeH="0" baseline="0" dirty="0" err="1">
                <a:ln>
                  <a:noFill/>
                </a:ln>
                <a:solidFill>
                  <a:srgbClr val="303030"/>
                </a:solidFill>
                <a:effectLst/>
                <a:latin typeface="+mn-lt"/>
              </a:rPr>
              <a:t>Баялаг</a:t>
            </a:r>
            <a:r>
              <a:rPr kumimoji="0" lang="en-US" altLang="en-US" sz="2000" b="1" i="0" u="none" strike="noStrike" cap="none" normalizeH="0" baseline="0" dirty="0">
                <a:ln>
                  <a:noFill/>
                </a:ln>
                <a:solidFill>
                  <a:srgbClr val="303030"/>
                </a:solidFill>
                <a:effectLst/>
                <a:latin typeface="+mn-lt"/>
              </a:rPr>
              <a:t> </a:t>
            </a:r>
            <a:r>
              <a:rPr kumimoji="0" lang="en-US" altLang="en-US" sz="2000" b="1" i="0" u="none" strike="noStrike" cap="none" normalizeH="0" baseline="0" dirty="0" err="1">
                <a:ln>
                  <a:noFill/>
                </a:ln>
                <a:solidFill>
                  <a:srgbClr val="303030"/>
                </a:solidFill>
                <a:effectLst/>
                <a:latin typeface="+mn-lt"/>
              </a:rPr>
              <a:t>дүрслэл</a:t>
            </a:r>
            <a:r>
              <a:rPr kumimoji="0" lang="en-US" altLang="en-US" sz="2000" b="1" i="0" u="none" strike="noStrike" cap="none" normalizeH="0" baseline="0" dirty="0">
                <a:ln>
                  <a:noFill/>
                </a:ln>
                <a:solidFill>
                  <a:srgbClr val="303030"/>
                </a:solidFill>
                <a:effectLst/>
                <a:latin typeface="+mn-lt"/>
              </a:rPr>
              <a:t>)</a:t>
            </a:r>
            <a:endParaRPr kumimoji="0" lang="mn-MN" altLang="en-US" sz="2000" b="1" i="0" u="none" strike="noStrike" cap="none" normalizeH="0" baseline="0" dirty="0">
              <a:ln>
                <a:noFill/>
              </a:ln>
              <a:solidFill>
                <a:srgbClr val="303030"/>
              </a:solidFill>
              <a:effectLst/>
              <a:latin typeface="+mn-lt"/>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kumimoji="0" lang="en-US" altLang="en-US" sz="2000" b="1" i="0" u="none" strike="noStrike" cap="none" normalizeH="0" baseline="0" dirty="0">
                <a:ln>
                  <a:noFill/>
                </a:ln>
                <a:solidFill>
                  <a:srgbClr val="303030"/>
                </a:solidFill>
                <a:effectLst/>
                <a:latin typeface="+mn-lt"/>
              </a:rPr>
              <a:t>Mind Maps (</a:t>
            </a:r>
            <a:r>
              <a:rPr kumimoji="0" lang="en-US" altLang="en-US" sz="2000" b="1" i="0" u="none" strike="noStrike" cap="none" normalizeH="0" baseline="0" dirty="0" err="1">
                <a:ln>
                  <a:noFill/>
                </a:ln>
                <a:solidFill>
                  <a:srgbClr val="303030"/>
                </a:solidFill>
                <a:effectLst/>
                <a:latin typeface="+mn-lt"/>
              </a:rPr>
              <a:t>Оюуны</a:t>
            </a:r>
            <a:r>
              <a:rPr kumimoji="0" lang="en-US" altLang="en-US" sz="2000" b="1" i="0" u="none" strike="noStrike" cap="none" normalizeH="0" baseline="0" dirty="0">
                <a:ln>
                  <a:noFill/>
                </a:ln>
                <a:solidFill>
                  <a:srgbClr val="303030"/>
                </a:solidFill>
                <a:effectLst/>
                <a:latin typeface="+mn-lt"/>
              </a:rPr>
              <a:t> </a:t>
            </a:r>
            <a:r>
              <a:rPr kumimoji="0" lang="en-US" altLang="en-US" sz="2000" b="1" i="0" u="none" strike="noStrike" cap="none" normalizeH="0" baseline="0" dirty="0" err="1">
                <a:ln>
                  <a:noFill/>
                </a:ln>
                <a:solidFill>
                  <a:srgbClr val="303030"/>
                </a:solidFill>
                <a:effectLst/>
                <a:latin typeface="+mn-lt"/>
              </a:rPr>
              <a:t>зураглал</a:t>
            </a:r>
            <a:r>
              <a:rPr kumimoji="0" lang="en-US" altLang="en-US" sz="2000" b="1" i="0" u="none" strike="noStrike" cap="none" normalizeH="0" baseline="0" dirty="0">
                <a:ln>
                  <a:noFill/>
                </a:ln>
                <a:solidFill>
                  <a:srgbClr val="303030"/>
                </a:solidFill>
                <a:effectLst/>
                <a:latin typeface="+mn-lt"/>
              </a:rPr>
              <a:t>)</a:t>
            </a:r>
            <a:endParaRPr kumimoji="0" lang="en-US" altLang="en-US" sz="2000" b="0" i="0" u="none" strike="noStrike" cap="none" normalizeH="0" baseline="0" dirty="0">
              <a:ln>
                <a:noFill/>
              </a:ln>
              <a:solidFill>
                <a:schemeClr val="tx1"/>
              </a:solidFill>
              <a:effectLst/>
              <a:latin typeface="+mn-lt"/>
            </a:endParaRPr>
          </a:p>
        </p:txBody>
      </p:sp>
      <p:pic>
        <p:nvPicPr>
          <p:cNvPr id="7" name="Picture 6">
            <a:extLst>
              <a:ext uri="{FF2B5EF4-FFF2-40B4-BE49-F238E27FC236}">
                <a16:creationId xmlns:a16="http://schemas.microsoft.com/office/drawing/2014/main" id="{B385ACC3-9A5A-749E-8748-17AC36086142}"/>
              </a:ext>
            </a:extLst>
          </p:cNvPr>
          <p:cNvPicPr>
            <a:picLocks noChangeAspect="1"/>
          </p:cNvPicPr>
          <p:nvPr/>
        </p:nvPicPr>
        <p:blipFill rotWithShape="1">
          <a:blip r:embed="rId3"/>
          <a:srcRect l="21826" t="16491" r="20621" b="8772"/>
          <a:stretch/>
        </p:blipFill>
        <p:spPr>
          <a:xfrm>
            <a:off x="6652559" y="2395770"/>
            <a:ext cx="4597400" cy="3516144"/>
          </a:xfrm>
          <a:prstGeom prst="rect">
            <a:avLst/>
          </a:prstGeom>
        </p:spPr>
      </p:pic>
      <p:pic>
        <p:nvPicPr>
          <p:cNvPr id="8" name="Picture 7">
            <a:extLst>
              <a:ext uri="{FF2B5EF4-FFF2-40B4-BE49-F238E27FC236}">
                <a16:creationId xmlns:a16="http://schemas.microsoft.com/office/drawing/2014/main" id="{690CF62D-FF7D-92ED-16F4-54B7F680AAEA}"/>
              </a:ext>
            </a:extLst>
          </p:cNvPr>
          <p:cNvPicPr>
            <a:picLocks noChangeAspect="1"/>
          </p:cNvPicPr>
          <p:nvPr/>
        </p:nvPicPr>
        <p:blipFill rotWithShape="1">
          <a:blip r:embed="rId4"/>
          <a:srcRect l="12734" t="16315" r="1815" b="6140"/>
          <a:stretch/>
        </p:blipFill>
        <p:spPr>
          <a:xfrm>
            <a:off x="319492" y="2395770"/>
            <a:ext cx="5782734" cy="3090652"/>
          </a:xfrm>
          <a:prstGeom prst="rect">
            <a:avLst/>
          </a:prstGeom>
        </p:spPr>
      </p:pic>
      <p:sp>
        <p:nvSpPr>
          <p:cNvPr id="13" name="TextBox 12">
            <a:extLst>
              <a:ext uri="{FF2B5EF4-FFF2-40B4-BE49-F238E27FC236}">
                <a16:creationId xmlns:a16="http://schemas.microsoft.com/office/drawing/2014/main" id="{00022C4C-A8BC-4E79-60A0-D9CD10BE24C7}"/>
              </a:ext>
            </a:extLst>
          </p:cNvPr>
          <p:cNvSpPr txBox="1"/>
          <p:nvPr/>
        </p:nvSpPr>
        <p:spPr>
          <a:xfrm>
            <a:off x="4812633" y="5934677"/>
            <a:ext cx="6550930" cy="307777"/>
          </a:xfrm>
          <a:prstGeom prst="rect">
            <a:avLst/>
          </a:prstGeom>
          <a:noFill/>
        </p:spPr>
        <p:txBody>
          <a:bodyPr wrap="square">
            <a:spAutoFit/>
          </a:bodyPr>
          <a:lstStyle/>
          <a:p>
            <a:pPr algn="r"/>
            <a:r>
              <a:rPr lang="mn-MN" i="1" dirty="0"/>
              <a:t> Эх сурвалж: </a:t>
            </a:r>
            <a:r>
              <a:rPr lang="en-US" dirty="0"/>
              <a:t>Business Analysis by Cadle, J., Paul, D. and Turner, P.</a:t>
            </a:r>
            <a:endParaRPr lang="en-US" i="1" dirty="0"/>
          </a:p>
        </p:txBody>
      </p:sp>
    </p:spTree>
    <p:extLst>
      <p:ext uri="{BB962C8B-B14F-4D97-AF65-F5344CB8AC3E}">
        <p14:creationId xmlns:p14="http://schemas.microsoft.com/office/powerpoint/2010/main" val="35507445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A7E55C2-4861-57C4-1E21-006286A18749}"/>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734BD040-03D8-2CBB-2119-99D5A3B29850}"/>
              </a:ext>
            </a:extLst>
          </p:cNvPr>
          <p:cNvSpPr>
            <a:spLocks noGrp="1"/>
          </p:cNvSpPr>
          <p:nvPr>
            <p:ph type="body" idx="1"/>
          </p:nvPr>
        </p:nvSpPr>
        <p:spPr>
          <a:xfrm>
            <a:off x="302559" y="1075267"/>
            <a:ext cx="6259110" cy="1930399"/>
          </a:xfrm>
        </p:spPr>
        <p:txBody>
          <a:bodyPr>
            <a:noAutofit/>
          </a:bodyPr>
          <a:lstStyle/>
          <a:p>
            <a:pPr marL="114300" indent="0">
              <a:buNone/>
            </a:pPr>
            <a:r>
              <a:rPr lang="en-US" sz="2000" b="1" dirty="0"/>
              <a:t>Spaghetti maps</a:t>
            </a:r>
            <a:endParaRPr lang="mn-MN" sz="2000" b="1" dirty="0"/>
          </a:p>
          <a:p>
            <a:pPr marL="114300" indent="0">
              <a:buNone/>
            </a:pPr>
            <a:r>
              <a:rPr lang="mn-MN" sz="2000" dirty="0"/>
              <a:t>Ажилтнууд тодорхой даалгавар, процессыг гүйцэтгэх явцад ажлын байрны орчинд хэрхэн шилжиж, хөдөлж байгааг болон тэдгээрийн харилцан үйлчлэлийг харуулдаг хэрэгсэл юм.</a:t>
            </a:r>
            <a:endParaRPr lang="en-US" sz="2000" b="1" dirty="0"/>
          </a:p>
        </p:txBody>
      </p:sp>
      <p:sp>
        <p:nvSpPr>
          <p:cNvPr id="4" name="Title 3">
            <a:extLst>
              <a:ext uri="{FF2B5EF4-FFF2-40B4-BE49-F238E27FC236}">
                <a16:creationId xmlns:a16="http://schemas.microsoft.com/office/drawing/2014/main" id="{5124212A-7AC2-9012-B37B-52DC6161F234}"/>
              </a:ext>
            </a:extLst>
          </p:cNvPr>
          <p:cNvSpPr>
            <a:spLocks noGrp="1"/>
          </p:cNvSpPr>
          <p:nvPr>
            <p:ph type="title"/>
          </p:nvPr>
        </p:nvSpPr>
        <p:spPr/>
        <p:txBody>
          <a:bodyPr/>
          <a:lstStyle/>
          <a:p>
            <a:r>
              <a:rPr lang="mn-MN" sz="3200" dirty="0"/>
              <a:t>Шинжилгээний үр дүнг баримтжуулах</a:t>
            </a:r>
            <a:endParaRPr lang="en-US" dirty="0"/>
          </a:p>
        </p:txBody>
      </p:sp>
      <p:pic>
        <p:nvPicPr>
          <p:cNvPr id="6" name="Picture 5">
            <a:extLst>
              <a:ext uri="{FF2B5EF4-FFF2-40B4-BE49-F238E27FC236}">
                <a16:creationId xmlns:a16="http://schemas.microsoft.com/office/drawing/2014/main" id="{0DB06782-CC2B-276B-3249-EE26A25207B7}"/>
              </a:ext>
            </a:extLst>
          </p:cNvPr>
          <p:cNvPicPr>
            <a:picLocks noChangeAspect="1"/>
          </p:cNvPicPr>
          <p:nvPr/>
        </p:nvPicPr>
        <p:blipFill>
          <a:blip r:embed="rId3" cstate="print">
            <a:extLst>
              <a:ext uri="{28A0092B-C50C-407E-A947-70E740481C1C}">
                <a14:useLocalDpi xmlns:a14="http://schemas.microsoft.com/office/drawing/2010/main" val="0"/>
              </a:ext>
            </a:extLst>
          </a:blip>
          <a:srcRect t="18025" b="27253"/>
          <a:stretch>
            <a:fillRect/>
          </a:stretch>
        </p:blipFill>
        <p:spPr>
          <a:xfrm>
            <a:off x="6561669" y="955109"/>
            <a:ext cx="5327774" cy="5223561"/>
          </a:xfrm>
          <a:prstGeom prst="rect">
            <a:avLst/>
          </a:prstGeom>
        </p:spPr>
      </p:pic>
      <p:sp>
        <p:nvSpPr>
          <p:cNvPr id="7" name="TextBox 6">
            <a:extLst>
              <a:ext uri="{FF2B5EF4-FFF2-40B4-BE49-F238E27FC236}">
                <a16:creationId xmlns:a16="http://schemas.microsoft.com/office/drawing/2014/main" id="{54C7D1B7-13AF-DF4E-45F9-CE0E44CEF682}"/>
              </a:ext>
            </a:extLst>
          </p:cNvPr>
          <p:cNvSpPr txBox="1"/>
          <p:nvPr/>
        </p:nvSpPr>
        <p:spPr>
          <a:xfrm>
            <a:off x="5791839" y="6144939"/>
            <a:ext cx="6097604" cy="307777"/>
          </a:xfrm>
          <a:prstGeom prst="rect">
            <a:avLst/>
          </a:prstGeom>
          <a:noFill/>
        </p:spPr>
        <p:txBody>
          <a:bodyPr wrap="square">
            <a:spAutoFit/>
          </a:bodyPr>
          <a:lstStyle/>
          <a:p>
            <a:pPr algn="r"/>
            <a:r>
              <a:rPr lang="mn-MN" i="1" dirty="0"/>
              <a:t> Эх сурвалж: </a:t>
            </a:r>
            <a:r>
              <a:rPr lang="en-US" i="1" dirty="0"/>
              <a:t>Visualized by AI</a:t>
            </a:r>
          </a:p>
        </p:txBody>
      </p:sp>
    </p:spTree>
    <p:extLst>
      <p:ext uri="{BB962C8B-B14F-4D97-AF65-F5344CB8AC3E}">
        <p14:creationId xmlns:p14="http://schemas.microsoft.com/office/powerpoint/2010/main" val="32734318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2F44A47-1FD3-271F-F953-59033F4C4B33}"/>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E6088DBD-24DC-F046-F556-B73D3915EDDC}"/>
              </a:ext>
            </a:extLst>
          </p:cNvPr>
          <p:cNvSpPr>
            <a:spLocks noGrp="1"/>
          </p:cNvSpPr>
          <p:nvPr>
            <p:ph type="title"/>
          </p:nvPr>
        </p:nvSpPr>
        <p:spPr/>
        <p:txBody>
          <a:bodyPr/>
          <a:lstStyle/>
          <a:p>
            <a:r>
              <a:rPr lang="mn-MN" dirty="0"/>
              <a:t>Шинжилгээний үр дүнг баримтжуулах</a:t>
            </a:r>
            <a:endParaRPr lang="en-US" dirty="0"/>
          </a:p>
        </p:txBody>
      </p:sp>
      <p:pic>
        <p:nvPicPr>
          <p:cNvPr id="6" name="Picture 5">
            <a:extLst>
              <a:ext uri="{FF2B5EF4-FFF2-40B4-BE49-F238E27FC236}">
                <a16:creationId xmlns:a16="http://schemas.microsoft.com/office/drawing/2014/main" id="{0A6B1C51-6438-5188-731B-7FCB27B3DFBC}"/>
              </a:ext>
            </a:extLst>
          </p:cNvPr>
          <p:cNvPicPr>
            <a:picLocks noChangeAspect="1"/>
          </p:cNvPicPr>
          <p:nvPr/>
        </p:nvPicPr>
        <p:blipFill>
          <a:blip r:embed="rId3"/>
          <a:stretch>
            <a:fillRect/>
          </a:stretch>
        </p:blipFill>
        <p:spPr>
          <a:xfrm>
            <a:off x="0" y="1349210"/>
            <a:ext cx="12192000" cy="4582912"/>
          </a:xfrm>
          <a:prstGeom prst="rect">
            <a:avLst/>
          </a:prstGeom>
        </p:spPr>
      </p:pic>
      <p:sp>
        <p:nvSpPr>
          <p:cNvPr id="8" name="TextBox 7">
            <a:extLst>
              <a:ext uri="{FF2B5EF4-FFF2-40B4-BE49-F238E27FC236}">
                <a16:creationId xmlns:a16="http://schemas.microsoft.com/office/drawing/2014/main" id="{35D8ECA5-455B-8FD9-FA1B-D9BFFA076E51}"/>
              </a:ext>
            </a:extLst>
          </p:cNvPr>
          <p:cNvSpPr txBox="1"/>
          <p:nvPr/>
        </p:nvSpPr>
        <p:spPr>
          <a:xfrm>
            <a:off x="4495799" y="924982"/>
            <a:ext cx="7603067" cy="369332"/>
          </a:xfrm>
          <a:prstGeom prst="rect">
            <a:avLst/>
          </a:prstGeom>
          <a:noFill/>
        </p:spPr>
        <p:txBody>
          <a:bodyPr wrap="square">
            <a:spAutoFit/>
          </a:bodyPr>
          <a:lstStyle/>
          <a:p>
            <a:pPr algn="ctr"/>
            <a:r>
              <a:rPr lang="mn-MN" sz="1800" b="1" i="0" dirty="0">
                <a:solidFill>
                  <a:srgbClr val="0066FF"/>
                </a:solidFill>
                <a:effectLst/>
                <a:latin typeface="+mn-lt"/>
              </a:rPr>
              <a:t>ЗАГАСНЫ ЯСНЫ ДИАГРАММ (</a:t>
            </a:r>
            <a:r>
              <a:rPr lang="en-US" sz="1800" b="1" i="0" dirty="0">
                <a:solidFill>
                  <a:srgbClr val="0066FF"/>
                </a:solidFill>
                <a:effectLst/>
                <a:latin typeface="+mn-lt"/>
              </a:rPr>
              <a:t>FISHBONE DIAGRAM)</a:t>
            </a:r>
            <a:endParaRPr lang="en-US" sz="1800" b="1" dirty="0">
              <a:solidFill>
                <a:srgbClr val="0066FF"/>
              </a:solidFill>
              <a:latin typeface="+mn-lt"/>
            </a:endParaRPr>
          </a:p>
        </p:txBody>
      </p:sp>
      <p:sp>
        <p:nvSpPr>
          <p:cNvPr id="9" name="TextBox 8">
            <a:extLst>
              <a:ext uri="{FF2B5EF4-FFF2-40B4-BE49-F238E27FC236}">
                <a16:creationId xmlns:a16="http://schemas.microsoft.com/office/drawing/2014/main" id="{8E4C9687-CD1C-1B5E-4870-DF4B935622E9}"/>
              </a:ext>
            </a:extLst>
          </p:cNvPr>
          <p:cNvSpPr txBox="1"/>
          <p:nvPr/>
        </p:nvSpPr>
        <p:spPr>
          <a:xfrm>
            <a:off x="4812633" y="5934677"/>
            <a:ext cx="6550930" cy="307777"/>
          </a:xfrm>
          <a:prstGeom prst="rect">
            <a:avLst/>
          </a:prstGeom>
          <a:noFill/>
        </p:spPr>
        <p:txBody>
          <a:bodyPr wrap="square">
            <a:spAutoFit/>
          </a:bodyPr>
          <a:lstStyle/>
          <a:p>
            <a:pPr algn="r"/>
            <a:r>
              <a:rPr lang="mn-MN" i="1" dirty="0"/>
              <a:t> Эх сурвалж: </a:t>
            </a:r>
            <a:r>
              <a:rPr lang="en-US" dirty="0"/>
              <a:t>Business Analysis by Cadle, J., Paul, D. and Turner, P.</a:t>
            </a:r>
            <a:endParaRPr lang="en-US" i="1" dirty="0"/>
          </a:p>
        </p:txBody>
      </p:sp>
    </p:spTree>
    <p:extLst>
      <p:ext uri="{BB962C8B-B14F-4D97-AF65-F5344CB8AC3E}">
        <p14:creationId xmlns:p14="http://schemas.microsoft.com/office/powerpoint/2010/main" val="2917589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C0C34-7CF2-6146-0848-B6F71F2E5F7A}"/>
            </a:ext>
          </a:extLst>
        </p:cNvPr>
        <p:cNvGrpSpPr/>
        <p:nvPr/>
      </p:nvGrpSpPr>
      <p:grpSpPr>
        <a:xfrm>
          <a:off x="0" y="0"/>
          <a:ext cx="0" cy="0"/>
          <a:chOff x="0" y="0"/>
          <a:chExt cx="0" cy="0"/>
        </a:xfrm>
      </p:grpSpPr>
      <p:sp>
        <p:nvSpPr>
          <p:cNvPr id="2" name="Footer Placeholder 1">
            <a:extLst>
              <a:ext uri="{FF2B5EF4-FFF2-40B4-BE49-F238E27FC236}">
                <a16:creationId xmlns:a16="http://schemas.microsoft.com/office/drawing/2014/main" id="{282D0056-011E-FEAC-2C72-934F9143ADD5}"/>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FC008247-3C09-C234-60E7-77D6B4A3B9A9}"/>
              </a:ext>
            </a:extLst>
          </p:cNvPr>
          <p:cNvSpPr>
            <a:spLocks noGrp="1"/>
          </p:cNvSpPr>
          <p:nvPr>
            <p:ph type="title"/>
          </p:nvPr>
        </p:nvSpPr>
        <p:spPr/>
        <p:txBody>
          <a:bodyPr/>
          <a:lstStyle/>
          <a:p>
            <a:r>
              <a:rPr lang="mn-MN" dirty="0"/>
              <a:t>Шинжилгээний үр дүнг баримтжуулах</a:t>
            </a:r>
            <a:endParaRPr lang="en-US" dirty="0"/>
          </a:p>
        </p:txBody>
      </p:sp>
      <p:sp>
        <p:nvSpPr>
          <p:cNvPr id="3" name="Rectangle 1">
            <a:extLst>
              <a:ext uri="{FF2B5EF4-FFF2-40B4-BE49-F238E27FC236}">
                <a16:creationId xmlns:a16="http://schemas.microsoft.com/office/drawing/2014/main" id="{2FF8A02B-4F01-ADF8-D295-F1BE15AD5D9A}"/>
              </a:ext>
            </a:extLst>
          </p:cNvPr>
          <p:cNvSpPr>
            <a:spLocks noChangeArrowheads="1"/>
          </p:cNvSpPr>
          <p:nvPr/>
        </p:nvSpPr>
        <p:spPr bwMode="auto">
          <a:xfrm>
            <a:off x="302559" y="869166"/>
            <a:ext cx="5678906"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1. </a:t>
            </a:r>
            <a:r>
              <a:rPr kumimoji="0" lang="en-US" altLang="en-US" sz="2000" b="1" i="0" u="none" strike="noStrike" cap="none" normalizeH="0" baseline="0" dirty="0" err="1">
                <a:ln>
                  <a:noFill/>
                </a:ln>
                <a:solidFill>
                  <a:schemeClr val="tx1"/>
                </a:solidFill>
                <a:effectLst/>
                <a:latin typeface="Arial" panose="020B0604020202020204" pitchFamily="34" charset="0"/>
              </a:rPr>
              <a:t>Тархины</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шуурга</a:t>
            </a:r>
            <a:r>
              <a:rPr kumimoji="0" lang="en-US" altLang="en-US" sz="2000" b="1" i="0" u="none" strike="noStrike" cap="none" normalizeH="0" baseline="0" dirty="0">
                <a:ln>
                  <a:noFill/>
                </a:ln>
                <a:solidFill>
                  <a:schemeClr val="tx1"/>
                </a:solidFill>
                <a:effectLst/>
                <a:latin typeface="Arial" panose="020B0604020202020204" pitchFamily="34" charset="0"/>
              </a:rPr>
              <a:t> (Brainstorming)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err="1">
                <a:ln>
                  <a:noFill/>
                </a:ln>
                <a:solidFill>
                  <a:schemeClr val="tx1"/>
                </a:solidFill>
                <a:effectLst/>
                <a:latin typeface="Arial" panose="020B0604020202020204" pitchFamily="34" charset="0"/>
              </a:rPr>
              <a:t>Тодорхой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асуудлыг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шийдвэрлэх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олон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төрлийн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бүтээлч</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санааг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богино</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хугацаанд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гаргах</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эрсдэл</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болон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боломжит</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шийдлүүдийг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илрүүлэхэд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ашиглана</a:t>
            </a:r>
            <a:r>
              <a:rPr kumimoji="0" lang="en-US" altLang="en-US" sz="2000" b="0" i="0" u="none" strike="noStrike" cap="none" normalizeH="0" baseline="0" dirty="0">
                <a:ln>
                  <a:noFill/>
                </a:ln>
                <a:solidFill>
                  <a:schemeClr val="tx1"/>
                </a:solidFill>
                <a:effectLst/>
                <a:latin typeface="Arial" panose="020B0604020202020204" pitchFamily="34" charset="0"/>
              </a:rPr>
              <a:t>. </a:t>
            </a:r>
          </a:p>
        </p:txBody>
      </p:sp>
      <p:sp>
        <p:nvSpPr>
          <p:cNvPr id="7" name="TextBox 6">
            <a:extLst>
              <a:ext uri="{FF2B5EF4-FFF2-40B4-BE49-F238E27FC236}">
                <a16:creationId xmlns:a16="http://schemas.microsoft.com/office/drawing/2014/main" id="{1FD699C3-E2FE-F8F1-0CBD-1C2C13D32CDD}"/>
              </a:ext>
            </a:extLst>
          </p:cNvPr>
          <p:cNvSpPr txBox="1"/>
          <p:nvPr/>
        </p:nvSpPr>
        <p:spPr>
          <a:xfrm>
            <a:off x="6198693" y="869166"/>
            <a:ext cx="5678907" cy="163121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2. </a:t>
            </a:r>
            <a:r>
              <a:rPr kumimoji="0" lang="en-US" altLang="en-US" sz="2000" b="1" i="0" u="none" strike="noStrike" cap="none" normalizeH="0" baseline="0" dirty="0" err="1">
                <a:ln>
                  <a:noFill/>
                </a:ln>
                <a:solidFill>
                  <a:schemeClr val="tx1"/>
                </a:solidFill>
                <a:effectLst/>
                <a:latin typeface="Arial" panose="020B0604020202020204" pitchFamily="34" charset="0"/>
              </a:rPr>
              <a:t>Таван</a:t>
            </a:r>
            <a:r>
              <a:rPr kumimoji="0" lang="en-US" altLang="en-US" sz="2000" b="1" i="0" u="none" strike="noStrike" cap="none" normalizeH="0" baseline="0" dirty="0">
                <a:ln>
                  <a:noFill/>
                </a:ln>
                <a:solidFill>
                  <a:schemeClr val="tx1"/>
                </a:solidFill>
                <a:effectLst/>
                <a:latin typeface="Arial" panose="020B0604020202020204" pitchFamily="34" charset="0"/>
              </a:rPr>
              <a:t> "</a:t>
            </a:r>
            <a:r>
              <a:rPr kumimoji="0" lang="en-US" altLang="en-US" sz="2000" b="1" i="0" u="none" strike="noStrike" cap="none" normalizeH="0" baseline="0" dirty="0" err="1">
                <a:ln>
                  <a:noFill/>
                </a:ln>
                <a:solidFill>
                  <a:schemeClr val="tx1"/>
                </a:solidFill>
                <a:effectLst/>
                <a:latin typeface="Arial" panose="020B0604020202020204" pitchFamily="34" charset="0"/>
              </a:rPr>
              <a:t>Яагаад</a:t>
            </a:r>
            <a:r>
              <a:rPr kumimoji="0" lang="en-US" altLang="en-US" sz="2000" b="1" i="0" u="none" strike="noStrike" cap="none" normalizeH="0" baseline="0" dirty="0">
                <a:ln>
                  <a:noFill/>
                </a:ln>
                <a:solidFill>
                  <a:schemeClr val="tx1"/>
                </a:solidFill>
                <a:effectLst/>
                <a:latin typeface="Arial" panose="020B0604020202020204" pitchFamily="34" charset="0"/>
              </a:rPr>
              <a:t>" (5 Whys)</a:t>
            </a:r>
          </a:p>
          <a:p>
            <a:pPr marL="0" marR="0" lvl="0" indent="0" algn="l" defTabSz="914400" rtl="0" eaLnBrk="0" fontAlgn="base" latinLnBrk="0" hangingPunct="0">
              <a:lnSpc>
                <a:spcPct val="100000"/>
              </a:lnSpc>
              <a:spcBef>
                <a:spcPct val="0"/>
              </a:spcBef>
              <a:spcAft>
                <a:spcPct val="0"/>
              </a:spcAft>
              <a:buClrTx/>
              <a:buSzTx/>
              <a:tabLst/>
            </a:pPr>
            <a:r>
              <a:rPr kumimoji="0" lang="en-US" altLang="en-US" sz="2000" b="0" i="0" u="none" strike="noStrike" cap="none" normalizeH="0" baseline="0" dirty="0" err="1">
                <a:ln>
                  <a:noFill/>
                </a:ln>
                <a:solidFill>
                  <a:schemeClr val="tx1"/>
                </a:solidFill>
                <a:effectLst/>
                <a:latin typeface="Arial" panose="020B0604020202020204" pitchFamily="34" charset="0"/>
              </a:rPr>
              <a:t>Асуудлын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ил</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харагдаж</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буй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шинж</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тэмдгийг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бус</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харин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түүнийг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үүсгэж</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буй</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үндсэн</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шалтгаан</a:t>
            </a:r>
            <a:r>
              <a:rPr kumimoji="0" lang="en-US" altLang="en-US" sz="2000" b="0" i="0" u="none" strike="noStrike" cap="none" normalizeH="0" baseline="0" dirty="0">
                <a:ln>
                  <a:noFill/>
                </a:ln>
                <a:solidFill>
                  <a:schemeClr val="tx1"/>
                </a:solidFill>
                <a:effectLst/>
                <a:latin typeface="Arial" panose="020B0604020202020204" pitchFamily="34" charset="0"/>
              </a:rPr>
              <a:t>" (root cause)-</a:t>
            </a:r>
            <a:r>
              <a:rPr kumimoji="0" lang="en-US" altLang="en-US" sz="2000" b="0" i="0" u="none" strike="noStrike" cap="none" normalizeH="0" baseline="0" dirty="0" err="1">
                <a:ln>
                  <a:noFill/>
                </a:ln>
                <a:solidFill>
                  <a:schemeClr val="tx1"/>
                </a:solidFill>
                <a:effectLst/>
                <a:latin typeface="Arial" panose="020B0604020202020204" pitchFamily="34" charset="0"/>
              </a:rPr>
              <a:t>ыг</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олж</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тогтооход</a:t>
            </a: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000" b="0" i="0" u="none" strike="noStrike" cap="none" normalizeH="0" baseline="0" dirty="0" err="1">
                <a:ln>
                  <a:noFill/>
                </a:ln>
                <a:solidFill>
                  <a:schemeClr val="tx1"/>
                </a:solidFill>
                <a:effectLst/>
                <a:latin typeface="Arial" panose="020B0604020202020204" pitchFamily="34" charset="0"/>
              </a:rPr>
              <a:t>чиглэдэг</a:t>
            </a:r>
            <a:r>
              <a:rPr kumimoji="0" lang="en-US" altLang="en-US" sz="2000" b="0" i="0" u="none" strike="noStrike" cap="none" normalizeH="0" baseline="0" dirty="0">
                <a:ln>
                  <a:noFill/>
                </a:ln>
                <a:solidFill>
                  <a:schemeClr val="tx1"/>
                </a:solidFill>
                <a:effectLst/>
                <a:latin typeface="Arial" panose="020B0604020202020204" pitchFamily="34" charset="0"/>
              </a:rPr>
              <a:t>. </a:t>
            </a:r>
          </a:p>
        </p:txBody>
      </p:sp>
      <p:sp>
        <p:nvSpPr>
          <p:cNvPr id="10" name="TextBox 9">
            <a:extLst>
              <a:ext uri="{FF2B5EF4-FFF2-40B4-BE49-F238E27FC236}">
                <a16:creationId xmlns:a16="http://schemas.microsoft.com/office/drawing/2014/main" id="{013054CE-96AC-86F2-41FA-750843E9CD84}"/>
              </a:ext>
            </a:extLst>
          </p:cNvPr>
          <p:cNvSpPr txBox="1"/>
          <p:nvPr/>
        </p:nvSpPr>
        <p:spPr>
          <a:xfrm>
            <a:off x="205963" y="5710019"/>
            <a:ext cx="11599078" cy="646331"/>
          </a:xfrm>
          <a:prstGeom prst="rect">
            <a:avLst/>
          </a:prstGeom>
          <a:solidFill>
            <a:schemeClr val="accent6">
              <a:lumMod val="20000"/>
              <a:lumOff val="80000"/>
            </a:schemeClr>
          </a:solid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err="1">
                <a:ln>
                  <a:noFill/>
                </a:ln>
                <a:solidFill>
                  <a:schemeClr val="tx1"/>
                </a:solidFill>
                <a:effectLst/>
                <a:latin typeface="Arial" panose="020B0604020202020204" pitchFamily="34" charset="0"/>
              </a:rPr>
              <a:t>Загасны</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ясны</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диаграммтай</a:t>
            </a:r>
            <a:r>
              <a:rPr kumimoji="0" lang="en-US" altLang="en-US" sz="1800" b="0" i="0" u="none" strike="noStrike" cap="none" normalizeH="0" baseline="0" dirty="0">
                <a:ln>
                  <a:noFill/>
                </a:ln>
                <a:solidFill>
                  <a:schemeClr val="tx1"/>
                </a:solidFill>
                <a:effectLst/>
                <a:latin typeface="Arial" panose="020B0604020202020204" pitchFamily="34" charset="0"/>
              </a:rPr>
              <a:t> (Fishbone) </a:t>
            </a:r>
            <a:r>
              <a:rPr kumimoji="0" lang="en-US" altLang="en-US" sz="1800" b="0" i="0" u="none" strike="noStrike" cap="none" normalizeH="0" baseline="0" dirty="0" err="1">
                <a:ln>
                  <a:noFill/>
                </a:ln>
                <a:solidFill>
                  <a:schemeClr val="tx1"/>
                </a:solidFill>
                <a:effectLst/>
                <a:latin typeface="Arial" panose="020B0604020202020204" pitchFamily="34" charset="0"/>
              </a:rPr>
              <a:t>хослуулан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ашиглаж</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болдог</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err="1">
                <a:ln>
                  <a:noFill/>
                </a:ln>
                <a:solidFill>
                  <a:schemeClr val="tx1"/>
                </a:solidFill>
                <a:effectLst/>
                <a:latin typeface="Arial" panose="020B0604020202020204" pitchFamily="34" charset="0"/>
              </a:rPr>
              <a:t>Эдгээр</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аргуудыг</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ашиглан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асуудлаа</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оношилсны</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дараа</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цугларсан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их</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хэмжээний</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санааг</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багцлахад</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тусалдаг</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2" name="Picture 11">
            <a:extLst>
              <a:ext uri="{FF2B5EF4-FFF2-40B4-BE49-F238E27FC236}">
                <a16:creationId xmlns:a16="http://schemas.microsoft.com/office/drawing/2014/main" id="{E441AAF7-EC3F-C71D-9182-0BE9B9DE44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559" y="2500382"/>
            <a:ext cx="11599078" cy="3028840"/>
          </a:xfrm>
          <a:prstGeom prst="rect">
            <a:avLst/>
          </a:prstGeom>
        </p:spPr>
      </p:pic>
      <p:sp>
        <p:nvSpPr>
          <p:cNvPr id="13" name="TextBox 12">
            <a:extLst>
              <a:ext uri="{FF2B5EF4-FFF2-40B4-BE49-F238E27FC236}">
                <a16:creationId xmlns:a16="http://schemas.microsoft.com/office/drawing/2014/main" id="{1B26E7A0-1243-479C-CBED-346581CD3B83}"/>
              </a:ext>
            </a:extLst>
          </p:cNvPr>
          <p:cNvSpPr txBox="1"/>
          <p:nvPr/>
        </p:nvSpPr>
        <p:spPr>
          <a:xfrm>
            <a:off x="5610841" y="5402242"/>
            <a:ext cx="6097604" cy="307777"/>
          </a:xfrm>
          <a:prstGeom prst="rect">
            <a:avLst/>
          </a:prstGeom>
          <a:noFill/>
        </p:spPr>
        <p:txBody>
          <a:bodyPr wrap="square">
            <a:spAutoFit/>
          </a:bodyPr>
          <a:lstStyle/>
          <a:p>
            <a:pPr algn="r"/>
            <a:r>
              <a:rPr lang="mn-MN" i="1" dirty="0"/>
              <a:t> Эх сурвалж: </a:t>
            </a:r>
            <a:r>
              <a:rPr lang="en-US" i="1" dirty="0"/>
              <a:t>Visualized by AI</a:t>
            </a:r>
          </a:p>
        </p:txBody>
      </p:sp>
    </p:spTree>
    <p:extLst>
      <p:ext uri="{BB962C8B-B14F-4D97-AF65-F5344CB8AC3E}">
        <p14:creationId xmlns:p14="http://schemas.microsoft.com/office/powerpoint/2010/main" val="19826889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8D6FDBF-27A4-55FA-9F61-1152E50601B5}"/>
              </a:ext>
            </a:extLst>
          </p:cNvPr>
          <p:cNvSpPr>
            <a:spLocks noGrp="1"/>
          </p:cNvSpPr>
          <p:nvPr>
            <p:ph type="ftr" idx="11"/>
          </p:nvPr>
        </p:nvSpPr>
        <p:spPr/>
        <p:txBody>
          <a:bodyPr/>
          <a:lstStyle/>
          <a:p>
            <a:r>
              <a:rPr lang="en-US"/>
              <a:t>Business analysis and process management</a:t>
            </a:r>
          </a:p>
        </p:txBody>
      </p:sp>
      <p:sp>
        <p:nvSpPr>
          <p:cNvPr id="3" name="Text Placeholder 2">
            <a:extLst>
              <a:ext uri="{FF2B5EF4-FFF2-40B4-BE49-F238E27FC236}">
                <a16:creationId xmlns:a16="http://schemas.microsoft.com/office/drawing/2014/main" id="{A750FCAA-75BC-B333-EF4B-5352F1120C01}"/>
              </a:ext>
            </a:extLst>
          </p:cNvPr>
          <p:cNvSpPr>
            <a:spLocks noGrp="1"/>
          </p:cNvSpPr>
          <p:nvPr>
            <p:ph type="body" idx="1"/>
          </p:nvPr>
        </p:nvSpPr>
        <p:spPr>
          <a:xfrm>
            <a:off x="302559" y="956734"/>
            <a:ext cx="11405886" cy="5220230"/>
          </a:xfrm>
        </p:spPr>
        <p:txBody>
          <a:bodyPr>
            <a:normAutofit/>
          </a:bodyPr>
          <a:lstStyle/>
          <a:p>
            <a:r>
              <a:rPr lang="mn-MN" sz="2000" dirty="0">
                <a:latin typeface="+mn-lt"/>
              </a:rPr>
              <a:t>Чанарын судалгааны аргууд: Эдгээр техникүүд (ярилцлага, ажиглалт, воркшоп, протоколын шинжилгээ, этнографийн судалгаа) нь асуудлын мөн чанар, оролцогч талуудын хандлага, хүлээлт болон үгээр илэрхийлэхэд хэцүү далд мэдлэгийг (</a:t>
            </a:r>
            <a:r>
              <a:rPr lang="en-US" sz="2000" dirty="0">
                <a:latin typeface="+mn-lt"/>
              </a:rPr>
              <a:t>tacit knowledge) </a:t>
            </a:r>
            <a:r>
              <a:rPr lang="mn-MN" sz="2000" dirty="0">
                <a:latin typeface="+mn-lt"/>
              </a:rPr>
              <a:t>илрүүлэхэд чиглэдэг</a:t>
            </a:r>
          </a:p>
          <a:p>
            <a:r>
              <a:rPr lang="mn-MN" sz="2000" dirty="0">
                <a:latin typeface="+mn-lt"/>
              </a:rPr>
              <a:t>Чанарын шинжилгээ нь "яагаад" болон "яаж" гэдэг асуултад хариулж, нөхцөл байдлыг гүнзгий ойлгоход тусалдаг</a:t>
            </a:r>
          </a:p>
          <a:p>
            <a:r>
              <a:rPr lang="mn-MN" sz="2000" dirty="0">
                <a:latin typeface="+mn-lt"/>
              </a:rPr>
              <a:t>Тоон судалгааны аргууд: Эдгээр техникүүд (асуулга, үйл ажиллагааны түүвэрлэлт, тусгай зориулалтын бүртгэл, баримт бичгийн шинжилгээ) нь "хэдий хэмжээний", "хэр давтамжтай" гэдгийг тодорхойлж, чанарын судалгаагаар гарсан субъектив мэдээллийг бодит, хэмжигдэхүйц баримтаар баталгаажуулдаг</a:t>
            </a:r>
          </a:p>
          <a:p>
            <a:r>
              <a:rPr lang="mn-MN" sz="2000" dirty="0">
                <a:latin typeface="+mn-lt"/>
              </a:rPr>
              <a:t>Энэ нь бизнес кэйс боловсруулах, зардлын үр ашгийг тооцоход суурь өгөгдөл болдог</a:t>
            </a:r>
          </a:p>
          <a:p>
            <a:r>
              <a:rPr lang="mn-MN" sz="2000" dirty="0">
                <a:latin typeface="+mn-lt"/>
              </a:rPr>
              <a:t>Хосолсон аргазүй: Зөвхөн нэг төрлийн аргыг ашиглах нь мэдээллийн зөрүү үүсгэх эрсдэлтэй тул "хос замын" (</a:t>
            </a:r>
            <a:r>
              <a:rPr lang="en-US" sz="2000" dirty="0">
                <a:latin typeface="+mn-lt"/>
              </a:rPr>
              <a:t>dual-pronged) </a:t>
            </a:r>
            <a:r>
              <a:rPr lang="mn-MN" sz="2000" dirty="0">
                <a:latin typeface="+mn-lt"/>
              </a:rPr>
              <a:t>хандлагыг баримталснаар шинжилгээний үр дүн илүү бодитой бөгөөд стратегийн хувьд үнэ цэнтэй болно</a:t>
            </a:r>
          </a:p>
          <a:p>
            <a:endParaRPr lang="en-US" sz="2000" dirty="0">
              <a:latin typeface="+mn-lt"/>
            </a:endParaRPr>
          </a:p>
        </p:txBody>
      </p:sp>
      <p:sp>
        <p:nvSpPr>
          <p:cNvPr id="4" name="Title 3">
            <a:extLst>
              <a:ext uri="{FF2B5EF4-FFF2-40B4-BE49-F238E27FC236}">
                <a16:creationId xmlns:a16="http://schemas.microsoft.com/office/drawing/2014/main" id="{5BD5D69C-6C74-8037-315C-3BB38443A20F}"/>
              </a:ext>
            </a:extLst>
          </p:cNvPr>
          <p:cNvSpPr>
            <a:spLocks noGrp="1"/>
          </p:cNvSpPr>
          <p:nvPr>
            <p:ph type="title"/>
          </p:nvPr>
        </p:nvSpPr>
        <p:spPr/>
        <p:txBody>
          <a:bodyPr/>
          <a:lstStyle/>
          <a:p>
            <a:r>
              <a:rPr lang="mn-MN" dirty="0"/>
              <a:t>Бүлгийн дүгнэлт</a:t>
            </a:r>
            <a:endParaRPr lang="en-US" dirty="0"/>
          </a:p>
        </p:txBody>
      </p:sp>
    </p:spTree>
    <p:extLst>
      <p:ext uri="{BB962C8B-B14F-4D97-AF65-F5344CB8AC3E}">
        <p14:creationId xmlns:p14="http://schemas.microsoft.com/office/powerpoint/2010/main" val="16031513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80AE285-1958-F81A-E200-A904B8A34691}"/>
              </a:ext>
            </a:extLst>
          </p:cNvPr>
          <p:cNvSpPr>
            <a:spLocks noGrp="1"/>
          </p:cNvSpPr>
          <p:nvPr>
            <p:ph type="ftr" idx="11"/>
          </p:nvPr>
        </p:nvSpPr>
        <p:spPr/>
        <p:txBody>
          <a:bodyPr/>
          <a:lstStyle/>
          <a:p>
            <a:r>
              <a:rPr lang="en-US"/>
              <a:t>Business analysis and process management</a:t>
            </a:r>
          </a:p>
        </p:txBody>
      </p:sp>
      <p:sp>
        <p:nvSpPr>
          <p:cNvPr id="4" name="Title 3">
            <a:extLst>
              <a:ext uri="{FF2B5EF4-FFF2-40B4-BE49-F238E27FC236}">
                <a16:creationId xmlns:a16="http://schemas.microsoft.com/office/drawing/2014/main" id="{17499D0B-FF9F-2176-1F44-0F4E1C1F7D63}"/>
              </a:ext>
            </a:extLst>
          </p:cNvPr>
          <p:cNvSpPr>
            <a:spLocks noGrp="1"/>
          </p:cNvSpPr>
          <p:nvPr>
            <p:ph type="title"/>
          </p:nvPr>
        </p:nvSpPr>
        <p:spPr/>
        <p:txBody>
          <a:bodyPr/>
          <a:lstStyle/>
          <a:p>
            <a:r>
              <a:rPr lang="en-US" altLang="en-US" dirty="0" err="1">
                <a:latin typeface="Arial" panose="020B0604020202020204" pitchFamily="34" charset="0"/>
              </a:rPr>
              <a:t>Ашигласан</a:t>
            </a:r>
            <a:r>
              <a:rPr lang="en-US" altLang="en-US" dirty="0">
                <a:latin typeface="Arial" panose="020B0604020202020204" pitchFamily="34" charset="0"/>
              </a:rPr>
              <a:t> </a:t>
            </a:r>
            <a:r>
              <a:rPr lang="en-US" altLang="en-US" dirty="0" err="1">
                <a:latin typeface="Arial" panose="020B0604020202020204" pitchFamily="34" charset="0"/>
              </a:rPr>
              <a:t>эх</a:t>
            </a:r>
            <a:r>
              <a:rPr lang="en-US" altLang="en-US" dirty="0">
                <a:latin typeface="Arial" panose="020B0604020202020204" pitchFamily="34" charset="0"/>
              </a:rPr>
              <a:t> </a:t>
            </a:r>
            <a:r>
              <a:rPr lang="en-US" altLang="en-US" dirty="0" err="1">
                <a:latin typeface="Arial" panose="020B0604020202020204" pitchFamily="34" charset="0"/>
              </a:rPr>
              <a:t>сурвалжын</a:t>
            </a:r>
            <a:r>
              <a:rPr lang="en-US" altLang="en-US" dirty="0">
                <a:latin typeface="Arial" panose="020B0604020202020204" pitchFamily="34" charset="0"/>
              </a:rPr>
              <a:t> </a:t>
            </a:r>
            <a:r>
              <a:rPr lang="en-US" altLang="en-US" dirty="0" err="1">
                <a:latin typeface="Arial" panose="020B0604020202020204" pitchFamily="34" charset="0"/>
              </a:rPr>
              <a:t>жагсаалт</a:t>
            </a:r>
            <a:endParaRPr lang="en-US" dirty="0"/>
          </a:p>
        </p:txBody>
      </p:sp>
      <p:sp>
        <p:nvSpPr>
          <p:cNvPr id="5" name="Rectangle 1">
            <a:extLst>
              <a:ext uri="{FF2B5EF4-FFF2-40B4-BE49-F238E27FC236}">
                <a16:creationId xmlns:a16="http://schemas.microsoft.com/office/drawing/2014/main" id="{2FB6640D-D47A-5854-C1D5-2D715CD885B2}"/>
              </a:ext>
            </a:extLst>
          </p:cNvPr>
          <p:cNvSpPr>
            <a:spLocks noGrp="1" noChangeArrowheads="1"/>
          </p:cNvSpPr>
          <p:nvPr>
            <p:ph type="body" idx="1"/>
          </p:nvPr>
        </p:nvSpPr>
        <p:spPr bwMode="auto">
          <a:xfrm>
            <a:off x="467181" y="1093262"/>
            <a:ext cx="11076641" cy="43396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2000" b="1" i="0" u="none" strike="noStrike" cap="none" normalizeH="0" baseline="0" dirty="0">
                <a:ln>
                  <a:noFill/>
                </a:ln>
                <a:solidFill>
                  <a:srgbClr val="303030"/>
                </a:solidFill>
                <a:effectLst/>
                <a:latin typeface="Google Sans Text"/>
              </a:rPr>
              <a:t>Paul, D., Cadle, J., &amp; Yeates, D. (2014).</a:t>
            </a:r>
            <a:r>
              <a:rPr kumimoji="0" lang="en-US" altLang="en-US" sz="2000" b="0" i="0" u="none" strike="noStrike" cap="none" normalizeH="0" baseline="0" dirty="0">
                <a:ln>
                  <a:noFill/>
                </a:ln>
                <a:solidFill>
                  <a:srgbClr val="303030"/>
                </a:solidFill>
                <a:effectLst/>
                <a:latin typeface="Google Sans Text"/>
              </a:rPr>
              <a:t> </a:t>
            </a:r>
            <a:r>
              <a:rPr kumimoji="0" lang="en-US" altLang="en-US" sz="2000" b="0" i="1" u="none" strike="noStrike" cap="none" normalizeH="0" baseline="0" dirty="0">
                <a:ln>
                  <a:noFill/>
                </a:ln>
                <a:solidFill>
                  <a:srgbClr val="303030"/>
                </a:solidFill>
                <a:effectLst/>
                <a:latin typeface="Google Sans Text"/>
              </a:rPr>
              <a:t>Business Analysis</a:t>
            </a:r>
            <a:r>
              <a:rPr kumimoji="0" lang="en-US" altLang="en-US" sz="2000" b="0" i="0" u="none" strike="noStrike" cap="none" normalizeH="0" baseline="0" dirty="0">
                <a:ln>
                  <a:noFill/>
                </a:ln>
                <a:solidFill>
                  <a:srgbClr val="303030"/>
                </a:solidFill>
                <a:effectLst/>
                <a:latin typeface="Google Sans Text"/>
              </a:rPr>
              <a:t> (3rd ed.). BCS, The Chartered Institute for IT..</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2000" b="1" i="0" u="none" strike="noStrike" cap="none" normalizeH="0" baseline="0" dirty="0">
                <a:ln>
                  <a:noFill/>
                </a:ln>
                <a:solidFill>
                  <a:srgbClr val="303030"/>
                </a:solidFill>
                <a:effectLst/>
                <a:latin typeface="Google Sans Text"/>
              </a:rPr>
              <a:t>International Institute of Business Analysis (IIBA). (2015).</a:t>
            </a:r>
            <a:r>
              <a:rPr kumimoji="0" lang="en-US" altLang="en-US" sz="2000" b="0" i="0" u="none" strike="noStrike" cap="none" normalizeH="0" baseline="0" dirty="0">
                <a:ln>
                  <a:noFill/>
                </a:ln>
                <a:solidFill>
                  <a:srgbClr val="303030"/>
                </a:solidFill>
                <a:effectLst/>
                <a:latin typeface="Google Sans Text"/>
              </a:rPr>
              <a:t> </a:t>
            </a:r>
            <a:r>
              <a:rPr kumimoji="0" lang="en-US" altLang="en-US" sz="2000" b="0" i="1" u="none" strike="noStrike" cap="none" normalizeH="0" baseline="0" dirty="0">
                <a:ln>
                  <a:noFill/>
                </a:ln>
                <a:solidFill>
                  <a:srgbClr val="303030"/>
                </a:solidFill>
                <a:effectLst/>
                <a:latin typeface="Google Sans Text"/>
              </a:rPr>
              <a:t>A Guide to the Business Analysis Body of Knowledge (BABOK® Guide)</a:t>
            </a:r>
            <a:r>
              <a:rPr kumimoji="0" lang="en-US" altLang="en-US" sz="2000" b="0" i="0" u="none" strike="noStrike" cap="none" normalizeH="0" baseline="0" dirty="0">
                <a:ln>
                  <a:noFill/>
                </a:ln>
                <a:solidFill>
                  <a:srgbClr val="303030"/>
                </a:solidFill>
                <a:effectLst/>
                <a:latin typeface="Google Sans Text"/>
              </a:rPr>
              <a:t> (3rd ed.)..</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2000" b="1" i="0" u="none" strike="noStrike" cap="none" normalizeH="0" baseline="0" dirty="0">
                <a:ln>
                  <a:noFill/>
                </a:ln>
                <a:solidFill>
                  <a:srgbClr val="303030"/>
                </a:solidFill>
                <a:effectLst/>
                <a:latin typeface="Google Sans Text"/>
              </a:rPr>
              <a:t>James Cadle, Debra Paul and Paul Turner. (2014).</a:t>
            </a:r>
            <a:r>
              <a:rPr kumimoji="0" lang="en-US" altLang="en-US" sz="2000" b="0" i="0" u="none" strike="noStrike" cap="none" normalizeH="0" baseline="0" dirty="0">
                <a:ln>
                  <a:noFill/>
                </a:ln>
                <a:solidFill>
                  <a:srgbClr val="303030"/>
                </a:solidFill>
                <a:effectLst/>
                <a:latin typeface="Google Sans Text"/>
              </a:rPr>
              <a:t> </a:t>
            </a:r>
            <a:r>
              <a:rPr kumimoji="0" lang="en-US" altLang="en-US" sz="2000" b="0" i="1" u="none" strike="noStrike" cap="none" normalizeH="0" baseline="0" dirty="0">
                <a:ln>
                  <a:noFill/>
                </a:ln>
                <a:solidFill>
                  <a:srgbClr val="303030"/>
                </a:solidFill>
                <a:effectLst/>
                <a:latin typeface="Google Sans Text"/>
              </a:rPr>
              <a:t>Business Analysis Techniques: 99 essential tools for success</a:t>
            </a:r>
            <a:r>
              <a:rPr kumimoji="0" lang="en-US" altLang="en-US" sz="2000" b="0" i="0" u="none" strike="noStrike" cap="none" normalizeH="0" baseline="0" dirty="0">
                <a:ln>
                  <a:noFill/>
                </a:ln>
                <a:solidFill>
                  <a:srgbClr val="303030"/>
                </a:solidFill>
                <a:effectLst/>
                <a:latin typeface="Google Sans Text"/>
              </a:rPr>
              <a:t> (2nd ed.). BCS, Swindon..</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2000" b="1" i="0" u="none" strike="noStrike" cap="none" normalizeH="0" baseline="0" dirty="0">
                <a:ln>
                  <a:noFill/>
                </a:ln>
                <a:solidFill>
                  <a:srgbClr val="303030"/>
                </a:solidFill>
                <a:effectLst/>
                <a:latin typeface="Google Sans Text"/>
              </a:rPr>
              <a:t>Project Management Institute (PMI). (2017).</a:t>
            </a:r>
            <a:r>
              <a:rPr kumimoji="0" lang="en-US" altLang="en-US" sz="2000" b="0" i="0" u="none" strike="noStrike" cap="none" normalizeH="0" baseline="0" dirty="0">
                <a:ln>
                  <a:noFill/>
                </a:ln>
                <a:solidFill>
                  <a:srgbClr val="303030"/>
                </a:solidFill>
                <a:effectLst/>
                <a:latin typeface="Google Sans Text"/>
              </a:rPr>
              <a:t> </a:t>
            </a:r>
            <a:r>
              <a:rPr kumimoji="0" lang="en-US" altLang="en-US" sz="2000" b="0" i="1" u="none" strike="noStrike" cap="none" normalizeH="0" baseline="0" dirty="0">
                <a:ln>
                  <a:noFill/>
                </a:ln>
                <a:solidFill>
                  <a:srgbClr val="303030"/>
                </a:solidFill>
                <a:effectLst/>
                <a:latin typeface="Google Sans Text"/>
              </a:rPr>
              <a:t>The PMI Guide to Business Analysis.</a:t>
            </a:r>
            <a:r>
              <a:rPr kumimoji="0" lang="en-US" altLang="en-US" sz="2000" b="0" i="0" u="none" strike="noStrike" cap="none" normalizeH="0" baseline="0" dirty="0">
                <a:ln>
                  <a:noFill/>
                </a:ln>
                <a:solidFill>
                  <a:srgbClr val="303030"/>
                </a:solidFill>
                <a:effectLst/>
                <a:latin typeface="Google Sans Text"/>
              </a:rPr>
              <a:t>.</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2000" b="1" i="0" u="none" strike="noStrike" cap="none" normalizeH="0" baseline="0" dirty="0">
                <a:ln>
                  <a:noFill/>
                </a:ln>
                <a:solidFill>
                  <a:srgbClr val="303030"/>
                </a:solidFill>
                <a:effectLst/>
                <a:latin typeface="Google Sans Text"/>
              </a:rPr>
              <a:t>Srikanth Nimmagadda. (2024).</a:t>
            </a:r>
            <a:r>
              <a:rPr kumimoji="0" lang="en-US" altLang="en-US" sz="2000" b="0" i="0" u="none" strike="noStrike" cap="none" normalizeH="0" baseline="0" dirty="0">
                <a:ln>
                  <a:noFill/>
                </a:ln>
                <a:solidFill>
                  <a:srgbClr val="303030"/>
                </a:solidFill>
                <a:effectLst/>
                <a:latin typeface="Google Sans Text"/>
              </a:rPr>
              <a:t> </a:t>
            </a:r>
            <a:r>
              <a:rPr kumimoji="0" lang="en-US" altLang="en-US" sz="2000" b="0" i="1" u="none" strike="noStrike" cap="none" normalizeH="0" baseline="0" dirty="0">
                <a:ln>
                  <a:noFill/>
                </a:ln>
                <a:solidFill>
                  <a:srgbClr val="303030"/>
                </a:solidFill>
                <a:effectLst/>
                <a:latin typeface="Google Sans Text"/>
              </a:rPr>
              <a:t>A Comprehensive Study of Intricacies of Migrating On-Premises Workloads to the Cloud.</a:t>
            </a:r>
            <a:r>
              <a:rPr kumimoji="0" lang="en-US" altLang="en-US" sz="2000" b="0" i="0" u="none" strike="noStrike" cap="none" normalizeH="0" baseline="0" dirty="0">
                <a:ln>
                  <a:noFill/>
                </a:ln>
                <a:solidFill>
                  <a:srgbClr val="303030"/>
                </a:solidFill>
                <a:effectLst/>
                <a:latin typeface="Google Sans Text"/>
              </a:rPr>
              <a:t> JISEM Research Article..</a:t>
            </a:r>
          </a:p>
          <a:p>
            <a:pPr marL="0" marR="0" lvl="0" indent="0" algn="l" defTabSz="914400" rtl="0" eaLnBrk="0" fontAlgn="base" latinLnBrk="0" hangingPunct="0">
              <a:lnSpc>
                <a:spcPct val="100000"/>
              </a:lnSpc>
              <a:spcBef>
                <a:spcPct val="0"/>
              </a:spcBef>
              <a:spcAft>
                <a:spcPct val="0"/>
              </a:spcAft>
              <a:buClrTx/>
              <a:buSzTx/>
              <a:buFontTx/>
              <a:buAutoNum type="arabicPeriod" startAt="6"/>
              <a:tabLst/>
            </a:pPr>
            <a:r>
              <a:rPr kumimoji="0" lang="en-US" altLang="en-US" sz="2000" b="1" i="0" u="none" strike="noStrike" cap="none" normalizeH="0" baseline="0" dirty="0">
                <a:ln>
                  <a:noFill/>
                </a:ln>
                <a:solidFill>
                  <a:srgbClr val="303030"/>
                </a:solidFill>
                <a:effectLst/>
                <a:latin typeface="Google Sans Text"/>
              </a:rPr>
              <a:t>ISA332 </a:t>
            </a:r>
            <a:r>
              <a:rPr kumimoji="0" lang="en-US" altLang="en-US" sz="2000" b="1" i="0" u="none" strike="noStrike" cap="none" normalizeH="0" baseline="0" dirty="0" err="1">
                <a:ln>
                  <a:noFill/>
                </a:ln>
                <a:solidFill>
                  <a:srgbClr val="303030"/>
                </a:solidFill>
                <a:effectLst/>
                <a:latin typeface="Google Sans Text"/>
              </a:rPr>
              <a:t>Хичээлийн</a:t>
            </a:r>
            <a:r>
              <a:rPr kumimoji="0" lang="en-US" altLang="en-US" sz="2000" b="1" i="0" u="none" strike="noStrike" cap="none" normalizeH="0" baseline="0" dirty="0">
                <a:ln>
                  <a:noFill/>
                </a:ln>
                <a:solidFill>
                  <a:srgbClr val="303030"/>
                </a:solidFill>
                <a:effectLst/>
                <a:latin typeface="Google Sans Text"/>
              </a:rPr>
              <a:t> </a:t>
            </a:r>
            <a:r>
              <a:rPr kumimoji="0" lang="en-US" altLang="en-US" sz="2000" b="1" i="0" u="none" strike="noStrike" cap="none" normalizeH="0" baseline="0" dirty="0" err="1">
                <a:ln>
                  <a:noFill/>
                </a:ln>
                <a:solidFill>
                  <a:srgbClr val="303030"/>
                </a:solidFill>
                <a:effectLst/>
                <a:latin typeface="Google Sans Text"/>
              </a:rPr>
              <a:t>материалууд</a:t>
            </a:r>
            <a:r>
              <a:rPr kumimoji="0" lang="en-US" altLang="en-US" sz="2000" b="1" i="0" u="none" strike="noStrike" cap="none" normalizeH="0" baseline="0" dirty="0">
                <a:ln>
                  <a:noFill/>
                </a:ln>
                <a:solidFill>
                  <a:srgbClr val="303030"/>
                </a:solidFill>
                <a:effectLst/>
                <a:latin typeface="Google Sans Text"/>
              </a:rPr>
              <a:t>:</a:t>
            </a:r>
            <a:r>
              <a:rPr kumimoji="0" lang="en-US" altLang="en-US" sz="2000" b="0" i="0" u="none" strike="noStrike" cap="none" normalizeH="0" baseline="0" dirty="0">
                <a:ln>
                  <a:noFill/>
                </a:ln>
                <a:solidFill>
                  <a:srgbClr val="303030"/>
                </a:solidFill>
                <a:effectLst/>
                <a:latin typeface="Google Sans Text"/>
              </a:rPr>
              <a:t> </a:t>
            </a:r>
            <a:r>
              <a:rPr kumimoji="0" lang="en-US" altLang="en-US" sz="2000" b="0" i="1" u="none" strike="noStrike" cap="none" normalizeH="0" baseline="0" dirty="0">
                <a:ln>
                  <a:noFill/>
                </a:ln>
                <a:solidFill>
                  <a:srgbClr val="303030"/>
                </a:solidFill>
                <a:effectLst/>
                <a:latin typeface="Google Sans Text"/>
              </a:rPr>
              <a:t>Who is BA?, Strategic Analysis, BA Process.</a:t>
            </a:r>
            <a:r>
              <a:rPr kumimoji="0" lang="en-US" altLang="en-US" sz="2000" b="0" i="0" u="none" strike="noStrike" cap="none" normalizeH="0" baseline="0" dirty="0">
                <a:ln>
                  <a:noFill/>
                </a:ln>
                <a:solidFill>
                  <a:srgbClr val="303030"/>
                </a:solidFill>
                <a:effectLst/>
                <a:latin typeface="Google Sans Text"/>
              </a:rPr>
              <a:t>.</a:t>
            </a:r>
          </a:p>
          <a:p>
            <a:pPr marL="0" marR="0" lvl="0" indent="0" algn="l" defTabSz="914400" rtl="0" eaLnBrk="0" fontAlgn="base" latinLnBrk="0" hangingPunct="0">
              <a:lnSpc>
                <a:spcPct val="100000"/>
              </a:lnSpc>
              <a:spcBef>
                <a:spcPct val="0"/>
              </a:spcBef>
              <a:spcAft>
                <a:spcPct val="0"/>
              </a:spcAft>
              <a:buClrTx/>
              <a:buSzTx/>
              <a:buFontTx/>
              <a:buAutoNum type="arabicPeriod" startAt="7"/>
              <a:tabLst/>
            </a:pPr>
            <a:r>
              <a:rPr kumimoji="0" lang="en-US" altLang="en-US" sz="2000" b="1" i="0" u="none" strike="noStrike" cap="none" normalizeH="0" baseline="0" dirty="0">
                <a:ln>
                  <a:noFill/>
                </a:ln>
                <a:solidFill>
                  <a:srgbClr val="303030"/>
                </a:solidFill>
                <a:effectLst/>
                <a:latin typeface="Google Sans Text"/>
              </a:rPr>
              <a:t>Jeston, J., &amp; Nelis, J. (2014).</a:t>
            </a:r>
            <a:r>
              <a:rPr kumimoji="0" lang="en-US" altLang="en-US" sz="2000" b="0" i="0" u="none" strike="noStrike" cap="none" normalizeH="0" baseline="0" dirty="0">
                <a:ln>
                  <a:noFill/>
                </a:ln>
                <a:solidFill>
                  <a:srgbClr val="303030"/>
                </a:solidFill>
                <a:effectLst/>
                <a:latin typeface="Google Sans Text"/>
              </a:rPr>
              <a:t> </a:t>
            </a:r>
            <a:r>
              <a:rPr kumimoji="0" lang="en-US" altLang="en-US" sz="2000" b="0" i="1" u="none" strike="noStrike" cap="none" normalizeH="0" baseline="0" dirty="0">
                <a:ln>
                  <a:noFill/>
                </a:ln>
                <a:solidFill>
                  <a:srgbClr val="303030"/>
                </a:solidFill>
                <a:effectLst/>
                <a:latin typeface="Google Sans Text"/>
              </a:rPr>
              <a:t>Business Process Management: Practical Guidelines to Successful Implementations.</a:t>
            </a:r>
            <a:endParaRPr kumimoji="0" lang="en-US" altLang="en-US" sz="2000" b="0" i="0" u="none" strike="noStrike" cap="none" normalizeH="0" baseline="0" dirty="0">
              <a:ln>
                <a:noFill/>
              </a:ln>
              <a:solidFill>
                <a:srgbClr val="303030"/>
              </a:solidFill>
              <a:effectLst/>
              <a:latin typeface="Google Sans Tex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dirty="0">
                <a:ln>
                  <a:noFill/>
                </a:ln>
                <a:solidFill>
                  <a:schemeClr val="tx1"/>
                </a:solidFill>
                <a:effectLst/>
              </a:rPr>
            </a:b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28612395"/>
      </p:ext>
    </p:extLst>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UFE</Template>
  <TotalTime>20897</TotalTime>
  <Words>5583</Words>
  <Application>Microsoft Office PowerPoint</Application>
  <PresentationFormat>Widescreen</PresentationFormat>
  <Paragraphs>493</Paragraphs>
  <Slides>35</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Google Sans Text</vt:lpstr>
      <vt:lpstr>Montserrat</vt:lpstr>
      <vt:lpstr>Times New Roman</vt:lpstr>
      <vt:lpstr>Wingdings</vt:lpstr>
      <vt:lpstr>UFE</vt:lpstr>
      <vt:lpstr>Course: Business analysis and process management</vt:lpstr>
      <vt:lpstr>Бүлгийн зорилт</vt:lpstr>
      <vt:lpstr>Асуудал шийдвэрлэх </vt:lpstr>
      <vt:lpstr>Асуудал шийдвэрлэх </vt:lpstr>
      <vt:lpstr>Асуудал шийдвэрлэх </vt:lpstr>
      <vt:lpstr>Асуудал шийдвэрлэх </vt:lpstr>
      <vt:lpstr>Асуудал шийдвэрлэх </vt:lpstr>
      <vt:lpstr>Бизнес шинжилгээний процесс</vt:lpstr>
      <vt:lpstr>Бизнес шинжилгээний процессын загвар</vt:lpstr>
      <vt:lpstr>Процесс 1: Нөхцөл байдлын шинжилгээ</vt:lpstr>
      <vt:lpstr>Процесс 1: Нөхцөл байдлын шинжилгээ</vt:lpstr>
      <vt:lpstr>Процесс 2: Оролцогч талуудын шинжилгээ</vt:lpstr>
      <vt:lpstr>Процесс 3: Хэрэгцээ шаардлагын шинжилгээ</vt:lpstr>
      <vt:lpstr>Процесс 4: Боломжуудыг үнэлэх</vt:lpstr>
      <vt:lpstr>Процесс 5: Шаардлага тодорхойлох</vt:lpstr>
      <vt:lpstr>Процесс 6: Өөрчлөлтийг хүлээн авах</vt:lpstr>
      <vt:lpstr>PowerPoint Presentation</vt:lpstr>
      <vt:lpstr>Урдчилсан судалгаа</vt:lpstr>
      <vt:lpstr>Нөхцөл байдлын судалгааны аргазүй</vt:lpstr>
      <vt:lpstr>Чанарын судалгааны аргазүй: Ярилцлага</vt:lpstr>
      <vt:lpstr>Чанарын судалгааны аргазүй: Ажиглалт</vt:lpstr>
      <vt:lpstr>Гейзенбергийн зарчим</vt:lpstr>
      <vt:lpstr>Чанарын судалгааны аргазүй: Хамтын ажиллагаа</vt:lpstr>
      <vt:lpstr>Тоон судалгааны аргазүй: Судалгаа ба асуулга</vt:lpstr>
      <vt:lpstr>Тоон судалгааны аргазүй: Судалгаа ба асуулга</vt:lpstr>
      <vt:lpstr>Тоон судалгааны аргазүй: Ажлын түүвэрлэлт </vt:lpstr>
      <vt:lpstr>Тоон судалгааны аргазүй: Тусгай зориулалтын бүртгэл </vt:lpstr>
      <vt:lpstr>Тоон судалгааны аргазүй: Тусгай зориулалтын бүртгэл </vt:lpstr>
      <vt:lpstr>Тоон судалгааны аргазүй: Баримт бичгийн шинжилгээ</vt:lpstr>
      <vt:lpstr>Шинжилгээний үр дүнг баримтжуулах</vt:lpstr>
      <vt:lpstr>Шинжилгээний үр дүнг баримтжуулах</vt:lpstr>
      <vt:lpstr>Шинжилгээний үр дүнг баримтжуулах</vt:lpstr>
      <vt:lpstr>Шинжилгээний үр дүнг баримтжуулах</vt:lpstr>
      <vt:lpstr>Бүлгийн дүгнэлт</vt:lpstr>
      <vt:lpstr>Ашигласан эх сурвалжын жагсаалт</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БИЗНЕСИЙН ШИНЖИЛГЭЭ</dc:title>
  <dc:creator>Saranchimeg Nasanjargal</dc:creator>
  <cp:lastModifiedBy>САРАНЧИМЭГ Насанжаргал</cp:lastModifiedBy>
  <cp:revision>60</cp:revision>
  <dcterms:created xsi:type="dcterms:W3CDTF">2017-09-11T03:37:44Z</dcterms:created>
  <dcterms:modified xsi:type="dcterms:W3CDTF">2026-04-19T09:39:40Z</dcterms:modified>
</cp:coreProperties>
</file>