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 id="2147483723" r:id="rId2"/>
  </p:sldMasterIdLst>
  <p:notesMasterIdLst>
    <p:notesMasterId r:id="rId40"/>
  </p:notesMasterIdLst>
  <p:sldIdLst>
    <p:sldId id="303" r:id="rId3"/>
    <p:sldId id="257" r:id="rId4"/>
    <p:sldId id="304" r:id="rId5"/>
    <p:sldId id="259" r:id="rId6"/>
    <p:sldId id="266" r:id="rId7"/>
    <p:sldId id="305" r:id="rId8"/>
    <p:sldId id="263" r:id="rId9"/>
    <p:sldId id="264" r:id="rId10"/>
    <p:sldId id="265" r:id="rId11"/>
    <p:sldId id="343" r:id="rId12"/>
    <p:sldId id="306" r:id="rId13"/>
    <p:sldId id="267" r:id="rId14"/>
    <p:sldId id="307" r:id="rId15"/>
    <p:sldId id="338" r:id="rId16"/>
    <p:sldId id="339" r:id="rId17"/>
    <p:sldId id="340" r:id="rId18"/>
    <p:sldId id="272" r:id="rId19"/>
    <p:sldId id="273" r:id="rId20"/>
    <p:sldId id="337" r:id="rId21"/>
    <p:sldId id="308" r:id="rId22"/>
    <p:sldId id="342" r:id="rId23"/>
    <p:sldId id="278" r:id="rId24"/>
    <p:sldId id="279" r:id="rId25"/>
    <p:sldId id="336" r:id="rId26"/>
    <p:sldId id="282" r:id="rId27"/>
    <p:sldId id="283" r:id="rId28"/>
    <p:sldId id="284" r:id="rId29"/>
    <p:sldId id="285" r:id="rId30"/>
    <p:sldId id="286" r:id="rId31"/>
    <p:sldId id="287" r:id="rId32"/>
    <p:sldId id="288" r:id="rId33"/>
    <p:sldId id="290" r:id="rId34"/>
    <p:sldId id="291" r:id="rId35"/>
    <p:sldId id="292" r:id="rId36"/>
    <p:sldId id="293" r:id="rId37"/>
    <p:sldId id="294" r:id="rId38"/>
    <p:sldId id="295" r:id="rId39"/>
  </p:sldIdLst>
  <p:sldSz cx="12192000" cy="6858000"/>
  <p:notesSz cx="7053263"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2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461" autoAdjust="0"/>
  </p:normalViewPr>
  <p:slideViewPr>
    <p:cSldViewPr snapToGrid="0">
      <p:cViewPr varScale="1">
        <p:scale>
          <a:sx n="70" d="100"/>
          <a:sy n="70" d="100"/>
        </p:scale>
        <p:origin x="1012"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0A1A4F-409D-41DF-90ED-292DA900FDD1}"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14759355-00A8-413D-9D0A-B8A5720B6994}">
      <dgm:prSet phldrT="[Text]" phldr="0" custT="1"/>
      <dgm:spPr/>
      <dgm:t>
        <a:bodyPr/>
        <a:lstStyle/>
        <a:p>
          <a:r>
            <a:rPr lang="mn-MN" sz="2800" dirty="0"/>
            <a:t>Оролт</a:t>
          </a:r>
          <a:endParaRPr lang="en-US" sz="2800" dirty="0"/>
        </a:p>
      </dgm:t>
    </dgm:pt>
    <dgm:pt modelId="{F78BB1AC-99F3-4943-8E45-787407FDB483}" type="parTrans" cxnId="{26773E0B-A1DE-4E75-8CD9-FB92F3CCE47E}">
      <dgm:prSet/>
      <dgm:spPr/>
      <dgm:t>
        <a:bodyPr/>
        <a:lstStyle/>
        <a:p>
          <a:endParaRPr lang="en-US" sz="1200"/>
        </a:p>
      </dgm:t>
    </dgm:pt>
    <dgm:pt modelId="{2E9A9AAB-7B4B-4083-B3D3-030CEAD80C60}" type="sibTrans" cxnId="{26773E0B-A1DE-4E75-8CD9-FB92F3CCE47E}">
      <dgm:prSet custT="1"/>
      <dgm:spPr/>
      <dgm:t>
        <a:bodyPr/>
        <a:lstStyle/>
        <a:p>
          <a:endParaRPr lang="en-US" sz="2000"/>
        </a:p>
      </dgm:t>
    </dgm:pt>
    <dgm:pt modelId="{11B934FC-3810-4C8E-A607-37F381E5CCD9}">
      <dgm:prSet phldrT="[Text]" phldr="0" custT="1"/>
      <dgm:spPr/>
      <dgm:t>
        <a:bodyPr/>
        <a:lstStyle/>
        <a:p>
          <a:r>
            <a:rPr lang="mn-MN" sz="2800" dirty="0"/>
            <a:t>Арга, техник</a:t>
          </a:r>
          <a:endParaRPr lang="en-US" sz="2800" dirty="0"/>
        </a:p>
      </dgm:t>
    </dgm:pt>
    <dgm:pt modelId="{64371C21-96E0-4E12-B430-CD1E044A473C}" type="parTrans" cxnId="{A73428BD-6B93-46ED-B50F-FC5815D3E637}">
      <dgm:prSet/>
      <dgm:spPr/>
      <dgm:t>
        <a:bodyPr/>
        <a:lstStyle/>
        <a:p>
          <a:endParaRPr lang="en-US" sz="1200"/>
        </a:p>
      </dgm:t>
    </dgm:pt>
    <dgm:pt modelId="{ACEA2120-47EE-4C04-82D8-303E7B1C93E5}" type="sibTrans" cxnId="{A73428BD-6B93-46ED-B50F-FC5815D3E637}">
      <dgm:prSet custT="1"/>
      <dgm:spPr/>
      <dgm:t>
        <a:bodyPr/>
        <a:lstStyle/>
        <a:p>
          <a:endParaRPr lang="en-US" sz="2000"/>
        </a:p>
      </dgm:t>
    </dgm:pt>
    <dgm:pt modelId="{4FCAA6B9-C3EB-443B-B0DD-88454A254795}">
      <dgm:prSet phldrT="[Text]" phldr="0" custT="1"/>
      <dgm:spPr/>
      <dgm:t>
        <a:bodyPr/>
        <a:lstStyle/>
        <a:p>
          <a:r>
            <a:rPr lang="mn-MN" sz="2800" dirty="0"/>
            <a:t>Гаралт</a:t>
          </a:r>
          <a:endParaRPr lang="en-US" sz="2800" dirty="0"/>
        </a:p>
      </dgm:t>
    </dgm:pt>
    <dgm:pt modelId="{A7FD3ADB-1473-4902-B63F-85DFB73DCC1F}" type="parTrans" cxnId="{1E8C7A84-009A-440F-88E4-A0DF9A777E4C}">
      <dgm:prSet/>
      <dgm:spPr/>
      <dgm:t>
        <a:bodyPr/>
        <a:lstStyle/>
        <a:p>
          <a:endParaRPr lang="en-US" sz="1200"/>
        </a:p>
      </dgm:t>
    </dgm:pt>
    <dgm:pt modelId="{79571213-8211-46FB-92BC-A30DFA142D49}" type="sibTrans" cxnId="{1E8C7A84-009A-440F-88E4-A0DF9A777E4C}">
      <dgm:prSet/>
      <dgm:spPr/>
      <dgm:t>
        <a:bodyPr/>
        <a:lstStyle/>
        <a:p>
          <a:endParaRPr lang="en-US" sz="1200"/>
        </a:p>
      </dgm:t>
    </dgm:pt>
    <dgm:pt modelId="{8F10276F-8D32-4A76-8483-369AA37523CD}" type="pres">
      <dgm:prSet presAssocID="{A00A1A4F-409D-41DF-90ED-292DA900FDD1}" presName="Name0" presStyleCnt="0">
        <dgm:presLayoutVars>
          <dgm:dir/>
          <dgm:resizeHandles val="exact"/>
        </dgm:presLayoutVars>
      </dgm:prSet>
      <dgm:spPr/>
    </dgm:pt>
    <dgm:pt modelId="{38093276-13AB-4A51-9614-7AD22DAF7C50}" type="pres">
      <dgm:prSet presAssocID="{14759355-00A8-413D-9D0A-B8A5720B6994}" presName="node" presStyleLbl="node1" presStyleIdx="0" presStyleCnt="3">
        <dgm:presLayoutVars>
          <dgm:bulletEnabled val="1"/>
        </dgm:presLayoutVars>
      </dgm:prSet>
      <dgm:spPr/>
    </dgm:pt>
    <dgm:pt modelId="{76E781F2-884F-4EB9-B8DD-5D7226E11A0C}" type="pres">
      <dgm:prSet presAssocID="{2E9A9AAB-7B4B-4083-B3D3-030CEAD80C60}" presName="sibTrans" presStyleLbl="sibTrans2D1" presStyleIdx="0" presStyleCnt="2"/>
      <dgm:spPr/>
    </dgm:pt>
    <dgm:pt modelId="{61FA6254-F126-43B0-AA6E-BD8AB3592521}" type="pres">
      <dgm:prSet presAssocID="{2E9A9AAB-7B4B-4083-B3D3-030CEAD80C60}" presName="connectorText" presStyleLbl="sibTrans2D1" presStyleIdx="0" presStyleCnt="2"/>
      <dgm:spPr/>
    </dgm:pt>
    <dgm:pt modelId="{2B553370-0E0C-4A6A-94FD-8FA2BA61F232}" type="pres">
      <dgm:prSet presAssocID="{11B934FC-3810-4C8E-A607-37F381E5CCD9}" presName="node" presStyleLbl="node1" presStyleIdx="1" presStyleCnt="3">
        <dgm:presLayoutVars>
          <dgm:bulletEnabled val="1"/>
        </dgm:presLayoutVars>
      </dgm:prSet>
      <dgm:spPr/>
    </dgm:pt>
    <dgm:pt modelId="{CD7FD329-57EB-45F5-BD1C-6541BB6D998E}" type="pres">
      <dgm:prSet presAssocID="{ACEA2120-47EE-4C04-82D8-303E7B1C93E5}" presName="sibTrans" presStyleLbl="sibTrans2D1" presStyleIdx="1" presStyleCnt="2"/>
      <dgm:spPr/>
    </dgm:pt>
    <dgm:pt modelId="{93BEABFC-2B95-4E8C-A735-64AE99DF0706}" type="pres">
      <dgm:prSet presAssocID="{ACEA2120-47EE-4C04-82D8-303E7B1C93E5}" presName="connectorText" presStyleLbl="sibTrans2D1" presStyleIdx="1" presStyleCnt="2"/>
      <dgm:spPr/>
    </dgm:pt>
    <dgm:pt modelId="{E0C52D26-A571-4D8D-8712-DC917477F276}" type="pres">
      <dgm:prSet presAssocID="{4FCAA6B9-C3EB-443B-B0DD-88454A254795}" presName="node" presStyleLbl="node1" presStyleIdx="2" presStyleCnt="3">
        <dgm:presLayoutVars>
          <dgm:bulletEnabled val="1"/>
        </dgm:presLayoutVars>
      </dgm:prSet>
      <dgm:spPr/>
    </dgm:pt>
  </dgm:ptLst>
  <dgm:cxnLst>
    <dgm:cxn modelId="{26773E0B-A1DE-4E75-8CD9-FB92F3CCE47E}" srcId="{A00A1A4F-409D-41DF-90ED-292DA900FDD1}" destId="{14759355-00A8-413D-9D0A-B8A5720B6994}" srcOrd="0" destOrd="0" parTransId="{F78BB1AC-99F3-4943-8E45-787407FDB483}" sibTransId="{2E9A9AAB-7B4B-4083-B3D3-030CEAD80C60}"/>
    <dgm:cxn modelId="{F67D5310-5065-40AC-8007-58900291FA0F}" type="presOf" srcId="{11B934FC-3810-4C8E-A607-37F381E5CCD9}" destId="{2B553370-0E0C-4A6A-94FD-8FA2BA61F232}" srcOrd="0" destOrd="0" presId="urn:microsoft.com/office/officeart/2005/8/layout/process1"/>
    <dgm:cxn modelId="{45189668-EC36-4A80-8535-4A23687D4736}" type="presOf" srcId="{4FCAA6B9-C3EB-443B-B0DD-88454A254795}" destId="{E0C52D26-A571-4D8D-8712-DC917477F276}" srcOrd="0" destOrd="0" presId="urn:microsoft.com/office/officeart/2005/8/layout/process1"/>
    <dgm:cxn modelId="{AECD2E7D-96AF-4976-89C1-96A5CCEB4699}" type="presOf" srcId="{ACEA2120-47EE-4C04-82D8-303E7B1C93E5}" destId="{CD7FD329-57EB-45F5-BD1C-6541BB6D998E}" srcOrd="0" destOrd="0" presId="urn:microsoft.com/office/officeart/2005/8/layout/process1"/>
    <dgm:cxn modelId="{1E8C7A84-009A-440F-88E4-A0DF9A777E4C}" srcId="{A00A1A4F-409D-41DF-90ED-292DA900FDD1}" destId="{4FCAA6B9-C3EB-443B-B0DD-88454A254795}" srcOrd="2" destOrd="0" parTransId="{A7FD3ADB-1473-4902-B63F-85DFB73DCC1F}" sibTransId="{79571213-8211-46FB-92BC-A30DFA142D49}"/>
    <dgm:cxn modelId="{B8B8DD87-352D-41B6-BF93-D02ABA85F602}" type="presOf" srcId="{ACEA2120-47EE-4C04-82D8-303E7B1C93E5}" destId="{93BEABFC-2B95-4E8C-A735-64AE99DF0706}" srcOrd="1" destOrd="0" presId="urn:microsoft.com/office/officeart/2005/8/layout/process1"/>
    <dgm:cxn modelId="{95CD56A3-7144-4E75-AAC2-A4E9D6BF8F16}" type="presOf" srcId="{2E9A9AAB-7B4B-4083-B3D3-030CEAD80C60}" destId="{61FA6254-F126-43B0-AA6E-BD8AB3592521}" srcOrd="1" destOrd="0" presId="urn:microsoft.com/office/officeart/2005/8/layout/process1"/>
    <dgm:cxn modelId="{A73428BD-6B93-46ED-B50F-FC5815D3E637}" srcId="{A00A1A4F-409D-41DF-90ED-292DA900FDD1}" destId="{11B934FC-3810-4C8E-A607-37F381E5CCD9}" srcOrd="1" destOrd="0" parTransId="{64371C21-96E0-4E12-B430-CD1E044A473C}" sibTransId="{ACEA2120-47EE-4C04-82D8-303E7B1C93E5}"/>
    <dgm:cxn modelId="{3CC569D3-4B92-4A1D-8C34-7E4DACB8FCB2}" type="presOf" srcId="{2E9A9AAB-7B4B-4083-B3D3-030CEAD80C60}" destId="{76E781F2-884F-4EB9-B8DD-5D7226E11A0C}" srcOrd="0" destOrd="0" presId="urn:microsoft.com/office/officeart/2005/8/layout/process1"/>
    <dgm:cxn modelId="{EE16B5F0-A9D3-4B85-A4D2-D3AEE5DE2A83}" type="presOf" srcId="{14759355-00A8-413D-9D0A-B8A5720B6994}" destId="{38093276-13AB-4A51-9614-7AD22DAF7C50}" srcOrd="0" destOrd="0" presId="urn:microsoft.com/office/officeart/2005/8/layout/process1"/>
    <dgm:cxn modelId="{22CF9FFE-FBD3-4B3A-B756-6CD54D7CE1F6}" type="presOf" srcId="{A00A1A4F-409D-41DF-90ED-292DA900FDD1}" destId="{8F10276F-8D32-4A76-8483-369AA37523CD}" srcOrd="0" destOrd="0" presId="urn:microsoft.com/office/officeart/2005/8/layout/process1"/>
    <dgm:cxn modelId="{601F57DF-E922-41CF-BAD1-58D7F52A2421}" type="presParOf" srcId="{8F10276F-8D32-4A76-8483-369AA37523CD}" destId="{38093276-13AB-4A51-9614-7AD22DAF7C50}" srcOrd="0" destOrd="0" presId="urn:microsoft.com/office/officeart/2005/8/layout/process1"/>
    <dgm:cxn modelId="{135246BB-134E-4C06-90F4-9872600E9505}" type="presParOf" srcId="{8F10276F-8D32-4A76-8483-369AA37523CD}" destId="{76E781F2-884F-4EB9-B8DD-5D7226E11A0C}" srcOrd="1" destOrd="0" presId="urn:microsoft.com/office/officeart/2005/8/layout/process1"/>
    <dgm:cxn modelId="{509A5ED2-7510-4D67-B746-A310D847203A}" type="presParOf" srcId="{76E781F2-884F-4EB9-B8DD-5D7226E11A0C}" destId="{61FA6254-F126-43B0-AA6E-BD8AB3592521}" srcOrd="0" destOrd="0" presId="urn:microsoft.com/office/officeart/2005/8/layout/process1"/>
    <dgm:cxn modelId="{F96AB0AE-7F63-4D98-B59A-E7BE7F231E66}" type="presParOf" srcId="{8F10276F-8D32-4A76-8483-369AA37523CD}" destId="{2B553370-0E0C-4A6A-94FD-8FA2BA61F232}" srcOrd="2" destOrd="0" presId="urn:microsoft.com/office/officeart/2005/8/layout/process1"/>
    <dgm:cxn modelId="{A5ECC5F7-8149-4E65-9555-CAFBC48CFB54}" type="presParOf" srcId="{8F10276F-8D32-4A76-8483-369AA37523CD}" destId="{CD7FD329-57EB-45F5-BD1C-6541BB6D998E}" srcOrd="3" destOrd="0" presId="urn:microsoft.com/office/officeart/2005/8/layout/process1"/>
    <dgm:cxn modelId="{7381D8AE-A3B4-4694-ACBE-FB05DF2D5028}" type="presParOf" srcId="{CD7FD329-57EB-45F5-BD1C-6541BB6D998E}" destId="{93BEABFC-2B95-4E8C-A735-64AE99DF0706}" srcOrd="0" destOrd="0" presId="urn:microsoft.com/office/officeart/2005/8/layout/process1"/>
    <dgm:cxn modelId="{74A41804-FD77-4285-BFA3-0FD0AC970D57}" type="presParOf" srcId="{8F10276F-8D32-4A76-8483-369AA37523CD}" destId="{E0C52D26-A571-4D8D-8712-DC917477F276}"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93276-13AB-4A51-9614-7AD22DAF7C50}">
      <dsp:nvSpPr>
        <dsp:cNvPr id="0" name=""/>
        <dsp:cNvSpPr/>
      </dsp:nvSpPr>
      <dsp:spPr>
        <a:xfrm>
          <a:off x="9420" y="0"/>
          <a:ext cx="2815778" cy="71966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mn-MN" sz="2800" kern="1200" dirty="0"/>
            <a:t>Оролт</a:t>
          </a:r>
          <a:endParaRPr lang="en-US" sz="2800" kern="1200" dirty="0"/>
        </a:p>
      </dsp:txBody>
      <dsp:txXfrm>
        <a:off x="30498" y="21078"/>
        <a:ext cx="2773622" cy="677510"/>
      </dsp:txXfrm>
    </dsp:sp>
    <dsp:sp modelId="{76E781F2-884F-4EB9-B8DD-5D7226E11A0C}">
      <dsp:nvSpPr>
        <dsp:cNvPr id="0" name=""/>
        <dsp:cNvSpPr/>
      </dsp:nvSpPr>
      <dsp:spPr>
        <a:xfrm>
          <a:off x="3106777" y="10676"/>
          <a:ext cx="596945" cy="698313"/>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106777" y="150339"/>
        <a:ext cx="417862" cy="418987"/>
      </dsp:txXfrm>
    </dsp:sp>
    <dsp:sp modelId="{2B553370-0E0C-4A6A-94FD-8FA2BA61F232}">
      <dsp:nvSpPr>
        <dsp:cNvPr id="0" name=""/>
        <dsp:cNvSpPr/>
      </dsp:nvSpPr>
      <dsp:spPr>
        <a:xfrm>
          <a:off x="3951511" y="0"/>
          <a:ext cx="2815778" cy="719666"/>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mn-MN" sz="2800" kern="1200" dirty="0"/>
            <a:t>Арга, техник</a:t>
          </a:r>
          <a:endParaRPr lang="en-US" sz="2800" kern="1200" dirty="0"/>
        </a:p>
      </dsp:txBody>
      <dsp:txXfrm>
        <a:off x="3972589" y="21078"/>
        <a:ext cx="2773622" cy="677510"/>
      </dsp:txXfrm>
    </dsp:sp>
    <dsp:sp modelId="{CD7FD329-57EB-45F5-BD1C-6541BB6D998E}">
      <dsp:nvSpPr>
        <dsp:cNvPr id="0" name=""/>
        <dsp:cNvSpPr/>
      </dsp:nvSpPr>
      <dsp:spPr>
        <a:xfrm>
          <a:off x="7048867" y="10676"/>
          <a:ext cx="596945" cy="698313"/>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048867" y="150339"/>
        <a:ext cx="417862" cy="418987"/>
      </dsp:txXfrm>
    </dsp:sp>
    <dsp:sp modelId="{E0C52D26-A571-4D8D-8712-DC917477F276}">
      <dsp:nvSpPr>
        <dsp:cNvPr id="0" name=""/>
        <dsp:cNvSpPr/>
      </dsp:nvSpPr>
      <dsp:spPr>
        <a:xfrm>
          <a:off x="7893601" y="0"/>
          <a:ext cx="2815778" cy="719666"/>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mn-MN" sz="2800" kern="1200" dirty="0"/>
            <a:t>Гаралт</a:t>
          </a:r>
          <a:endParaRPr lang="en-US" sz="2800" kern="1200" dirty="0"/>
        </a:p>
      </dsp:txBody>
      <dsp:txXfrm>
        <a:off x="7914679" y="21078"/>
        <a:ext cx="2773622" cy="67751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0"/>
            <a:ext cx="3056414" cy="467072"/>
          </a:xfrm>
          <a:prstGeom prst="rect">
            <a:avLst/>
          </a:prstGeom>
        </p:spPr>
        <p:txBody>
          <a:bodyPr vert="horz" lIns="93497" tIns="46749" rIns="93497" bIns="46749" rtlCol="0"/>
          <a:lstStyle>
            <a:lvl1pPr algn="r">
              <a:defRPr sz="1200"/>
            </a:lvl1pPr>
          </a:lstStyle>
          <a:p>
            <a:fld id="{552F2A88-0304-4421-9D5D-15A3799EC16A}" type="datetimeFigureOut">
              <a:rPr lang="en-US" smtClean="0"/>
              <a:t>5/17/2026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8"/>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861470DE-02E5-4C22-B8BD-34A87FB0AA09}" type="slidenum">
              <a:rPr lang="en-US" smtClean="0"/>
              <a:t>‹#›</a:t>
            </a:fld>
            <a:endParaRPr lang="en-US"/>
          </a:p>
        </p:txBody>
      </p:sp>
    </p:spTree>
    <p:extLst>
      <p:ext uri="{BB962C8B-B14F-4D97-AF65-F5344CB8AC3E}">
        <p14:creationId xmlns:p14="http://schemas.microsoft.com/office/powerpoint/2010/main" val="2599241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a:t>
            </a:fld>
            <a:endParaRPr kumimoji="0"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0" i="0" kern="1200" dirty="0">
                <a:solidFill>
                  <a:schemeClr val="tx1"/>
                </a:solidFill>
                <a:effectLst/>
                <a:latin typeface="+mn-lt"/>
                <a:ea typeface="+mn-ea"/>
                <a:cs typeface="+mn-cs"/>
              </a:rPr>
              <a:t>Өнөөгийн технологийн хурдацтай хувьсал, ялангуяа хиймэл оюун ухааны (</a:t>
            </a:r>
            <a:r>
              <a:rPr lang="en-US" sz="1200" b="0" i="0" kern="1200" dirty="0">
                <a:solidFill>
                  <a:schemeClr val="tx1"/>
                </a:solidFill>
                <a:effectLst/>
                <a:latin typeface="+mn-lt"/>
                <a:ea typeface="+mn-ea"/>
                <a:cs typeface="+mn-cs"/>
              </a:rPr>
              <a:t>AI) "S-curve" </a:t>
            </a:r>
            <a:r>
              <a:rPr lang="mn-MN" sz="1200" b="0" i="0" kern="1200" dirty="0">
                <a:solidFill>
                  <a:schemeClr val="tx1"/>
                </a:solidFill>
                <a:effectLst/>
                <a:latin typeface="+mn-lt"/>
                <a:ea typeface="+mn-ea"/>
                <a:cs typeface="+mn-cs"/>
              </a:rPr>
              <a:t>буюу хөгжлийн муруй асар богино хугацаанд шахагдаж буй эринд байгууллагууд "туршилтаас бодит үр дүнд" шилжих шаардлагатай тулгарч байна. </a:t>
            </a:r>
          </a:p>
          <a:p>
            <a:r>
              <a:rPr lang="en-US" sz="1200" b="0" i="0" kern="1200" dirty="0">
                <a:solidFill>
                  <a:schemeClr val="tx1"/>
                </a:solidFill>
                <a:effectLst/>
                <a:latin typeface="+mn-lt"/>
                <a:ea typeface="+mn-ea"/>
                <a:cs typeface="+mn-cs"/>
              </a:rPr>
              <a:t>Deloitte-</a:t>
            </a:r>
            <a:r>
              <a:rPr lang="mn-MN" sz="1200" b="0" i="0" kern="1200" dirty="0">
                <a:solidFill>
                  <a:schemeClr val="tx1"/>
                </a:solidFill>
                <a:effectLst/>
                <a:latin typeface="+mn-lt"/>
                <a:ea typeface="+mn-ea"/>
                <a:cs typeface="+mn-cs"/>
              </a:rPr>
              <a:t>ийн 2026 оны технологийн чиг хандлагын тайланд дурдсанаар, хиймэл оюун ухааны салбарын мэдлэгийн хагас задралын хугацаа хэдэн жилээс хэдхэн сар болон богиносож байна. </a:t>
            </a:r>
          </a:p>
          <a:p>
            <a:r>
              <a:rPr lang="mn-MN" sz="1200" b="0" i="0" kern="1200" dirty="0">
                <a:solidFill>
                  <a:schemeClr val="tx1"/>
                </a:solidFill>
                <a:effectLst/>
                <a:latin typeface="+mn-lt"/>
                <a:ea typeface="+mn-ea"/>
                <a:cs typeface="+mn-cs"/>
              </a:rPr>
              <a:t>Ийм нөхцөлд төслийн шаардлагыг буруу тодорхойлох нь хамгийн том эрсдэл юм. </a:t>
            </a:r>
            <a:r>
              <a:rPr lang="en-US" sz="1200" b="0" i="0" kern="1200" dirty="0">
                <a:solidFill>
                  <a:schemeClr val="tx1"/>
                </a:solidFill>
                <a:effectLst/>
                <a:latin typeface="+mn-lt"/>
                <a:ea typeface="+mn-ea"/>
                <a:cs typeface="+mn-cs"/>
              </a:rPr>
              <a:t>PMI-</a:t>
            </a:r>
            <a:r>
              <a:rPr lang="mn-MN" sz="1200" b="0" i="0" kern="1200" dirty="0">
                <a:solidFill>
                  <a:schemeClr val="tx1"/>
                </a:solidFill>
                <a:effectLst/>
                <a:latin typeface="+mn-lt"/>
                <a:ea typeface="+mn-ea"/>
                <a:cs typeface="+mn-cs"/>
              </a:rPr>
              <a:t>ийн "</a:t>
            </a:r>
            <a:r>
              <a:rPr lang="en-US" sz="1200" b="0" i="0" kern="1200" dirty="0">
                <a:solidFill>
                  <a:schemeClr val="tx1"/>
                </a:solidFill>
                <a:effectLst/>
                <a:latin typeface="+mn-lt"/>
                <a:ea typeface="+mn-ea"/>
                <a:cs typeface="+mn-cs"/>
              </a:rPr>
              <a:t>Pulse of the Profession" </a:t>
            </a:r>
            <a:r>
              <a:rPr lang="mn-MN" sz="1200" b="0" i="0" kern="1200" dirty="0">
                <a:solidFill>
                  <a:schemeClr val="tx1"/>
                </a:solidFill>
                <a:effectLst/>
                <a:latin typeface="+mn-lt"/>
                <a:ea typeface="+mn-ea"/>
                <a:cs typeface="+mn-cs"/>
              </a:rPr>
              <a:t>судалгаагаар </a:t>
            </a:r>
            <a:r>
              <a:rPr lang="mn-MN" sz="1200" b="1" i="0" kern="1200" dirty="0">
                <a:solidFill>
                  <a:schemeClr val="tx1"/>
                </a:solidFill>
                <a:effectLst/>
                <a:latin typeface="+mn-lt"/>
                <a:ea typeface="+mn-ea"/>
                <a:cs typeface="+mn-cs"/>
              </a:rPr>
              <a:t>амжилтгүй болсон төслүүдийн 47% нь шаардлагын менежмент хангалтгүй байснаас, 39% нь оролцогч талуудын хэрэгцээг буруу тодорхойлсноос</a:t>
            </a:r>
            <a:r>
              <a:rPr lang="mn-MN" sz="1200" b="0" i="0" kern="1200" dirty="0">
                <a:solidFill>
                  <a:schemeClr val="tx1"/>
                </a:solidFill>
                <a:effectLst/>
                <a:latin typeface="+mn-lt"/>
                <a:ea typeface="+mn-ea"/>
                <a:cs typeface="+mn-cs"/>
              </a:rPr>
              <a:t> үүдэлтэй болохыг баталжээ.</a:t>
            </a:r>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3</a:t>
            </a:fld>
            <a:endParaRPr lang="en-US"/>
          </a:p>
        </p:txBody>
      </p:sp>
    </p:spTree>
    <p:extLst>
      <p:ext uri="{BB962C8B-B14F-4D97-AF65-F5344CB8AC3E}">
        <p14:creationId xmlns:p14="http://schemas.microsoft.com/office/powerpoint/2010/main" val="1629080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dirty="0"/>
              <a:t>Сэтгэл ханамжийг (</a:t>
            </a:r>
            <a:r>
              <a:rPr lang="en-US" sz="1200" b="1" dirty="0"/>
              <a:t>Stakeholder Satisfaction) </a:t>
            </a:r>
            <a:r>
              <a:rPr lang="mn-MN" sz="1200" b="1" dirty="0"/>
              <a:t>хангах:</a:t>
            </a:r>
            <a:r>
              <a:rPr lang="mn-MN" sz="1200" dirty="0"/>
              <a:t> Шийдлийг хүлээн авах бэлэн байдал болон түүний төлөө төлбөр төлөх хүсэл эрмэлзэл нь амжилтын гол хэмжүүр юм.</a:t>
            </a:r>
          </a:p>
          <a:p>
            <a:r>
              <a:rPr lang="mn-MN" sz="1200" b="1" dirty="0"/>
              <a:t>Эрсдэлийг бууруулж, дахин төлөвлөлтийг (</a:t>
            </a:r>
            <a:r>
              <a:rPr lang="en-US" sz="1200" b="1" dirty="0"/>
              <a:t>Rework) </a:t>
            </a:r>
            <a:r>
              <a:rPr lang="mn-MN" sz="1200" b="1" dirty="0"/>
              <a:t>багасгах:</a:t>
            </a:r>
            <a:r>
              <a:rPr lang="mn-MN" sz="1200" dirty="0"/>
              <a:t> Оролцогч талуудыг эрт үеэс татан оролцуулснаар буруу ойлголтоос үүдэлтэй зардлыг хэмнэнэ.</a:t>
            </a:r>
          </a:p>
          <a:p>
            <a:r>
              <a:rPr lang="mn-MN" sz="1200" b="1" dirty="0"/>
              <a:t>Бизнесийн үнэ цэнийг баталгаажуулах:</a:t>
            </a:r>
            <a:r>
              <a:rPr lang="mn-MN" sz="1200" dirty="0"/>
              <a:t> </a:t>
            </a:r>
            <a:r>
              <a:rPr lang="en-US" sz="1200" dirty="0"/>
              <a:t>Deloitte-</a:t>
            </a:r>
            <a:r>
              <a:rPr lang="mn-MN" sz="1200" dirty="0"/>
              <a:t>ийн зөвлөснөөр, "төгс гүйцэтгэлээс илүү хурдыг" (</a:t>
            </a:r>
            <a:r>
              <a:rPr lang="en-US" sz="1200" dirty="0"/>
              <a:t>Velocity over perfection) </a:t>
            </a:r>
            <a:r>
              <a:rPr lang="mn-MN" sz="1200" dirty="0"/>
              <a:t>эрхэмлэхдээ оролцогч талуудын хамтын ажиллагаанд тулгуурлан асуудлыг хамгийн түрүүнд шийдвэрлэх (</a:t>
            </a:r>
            <a:r>
              <a:rPr lang="en-US" sz="1200" dirty="0"/>
              <a:t>Problem-first mindset) </a:t>
            </a:r>
            <a:r>
              <a:rPr lang="mn-MN" sz="1200" dirty="0"/>
              <a:t>зарчмыг баримтална.</a:t>
            </a:r>
          </a:p>
          <a:p>
            <a:endParaRPr lang="en-US" sz="1200" dirty="0"/>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5</a:t>
            </a:fld>
            <a:endParaRPr lang="en-US"/>
          </a:p>
        </p:txBody>
      </p:sp>
    </p:spTree>
    <p:extLst>
      <p:ext uri="{BB962C8B-B14F-4D97-AF65-F5344CB8AC3E}">
        <p14:creationId xmlns:p14="http://schemas.microsoft.com/office/powerpoint/2010/main" val="2700925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400" dirty="0"/>
              <a:t>Оролцогч тал (</a:t>
            </a:r>
            <a:r>
              <a:rPr lang="en-US" sz="1400" dirty="0"/>
              <a:t>stakeholder) </a:t>
            </a:r>
            <a:r>
              <a:rPr lang="mn-MN" sz="1400" dirty="0"/>
              <a:t>гэж нөлөөлж чахуйц тодорхой хэмжээний сонирхол эсвэл нөлөөллийн түвшинтэй байх ёстой. </a:t>
            </a:r>
          </a:p>
          <a:p>
            <a:r>
              <a:rPr lang="mn-MN" sz="1400" dirty="0"/>
              <a:t>Бид тэдний сонирхлыг ойлгохоос гадна, хэрэв тэдгээрийн хэрэгцээг хангаж чадахгүйд хүрвэл төсөлд ямар боломжит үр нөлөө, үр дагавар гарч болохыг ойлгох нь нэн тустай.</a:t>
            </a:r>
          </a:p>
          <a:p>
            <a:endParaRPr lang="mn-MN" sz="1400" dirty="0"/>
          </a:p>
          <a:p>
            <a:r>
              <a:rPr lang="mn-MN" sz="1400" dirty="0"/>
              <a:t>Эхний алхам нь зөв сонгогдсон гишүүд болон нэмэлтээр чиглүүлэгч (</a:t>
            </a:r>
            <a:r>
              <a:rPr lang="en-US" sz="1400" dirty="0"/>
              <a:t>facilitator)-</a:t>
            </a:r>
            <a:r>
              <a:rPr lang="mn-MN" sz="1400" dirty="0"/>
              <a:t>тэй хамтран </a:t>
            </a:r>
            <a:r>
              <a:rPr lang="en-US" sz="1400" dirty="0"/>
              <a:t>brainstorming </a:t>
            </a:r>
            <a:r>
              <a:rPr lang="mn-MN" sz="1400" dirty="0"/>
              <a:t>хийх үйл ажиллагаа байх ёстой. Эхний ээлжинд бүх оролцогч талуудыг харгалзан үзэж, дараагийн шатны дүн шинжилгээний явцад заримыг нь хасах боломжтой. </a:t>
            </a:r>
          </a:p>
          <a:p>
            <a:endParaRPr lang="mn-MN" sz="1400" dirty="0"/>
          </a:p>
          <a:p>
            <a:endParaRPr lang="en-US" sz="1400" dirty="0"/>
          </a:p>
        </p:txBody>
      </p:sp>
      <p:sp>
        <p:nvSpPr>
          <p:cNvPr id="4" name="Slide Number Placeholder 3"/>
          <p:cNvSpPr>
            <a:spLocks noGrp="1"/>
          </p:cNvSpPr>
          <p:nvPr>
            <p:ph type="sldNum" sz="quarter" idx="5"/>
          </p:nvPr>
        </p:nvSpPr>
        <p:spPr/>
        <p:txBody>
          <a:bodyPr/>
          <a:lstStyle/>
          <a:p>
            <a:fld id="{861470DE-02E5-4C22-B8BD-34A87FB0AA09}" type="slidenum">
              <a:rPr lang="en-US" smtClean="0"/>
              <a:t>6</a:t>
            </a:fld>
            <a:endParaRPr lang="en-US"/>
          </a:p>
        </p:txBody>
      </p:sp>
    </p:spTree>
    <p:extLst>
      <p:ext uri="{BB962C8B-B14F-4D97-AF65-F5344CB8AC3E}">
        <p14:creationId xmlns:p14="http://schemas.microsoft.com/office/powerpoint/2010/main" val="89508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dirty="0"/>
              <a:t>Оролцогч талуудын ангилж, хэн нь төслийн хүрээний дотоод, хэн нь гадаад оролцогч тал бэ гэдгийг тодорхойлох нь ихэвчлэн хүндрэлтэй байдаг. </a:t>
            </a:r>
          </a:p>
          <a:p>
            <a:r>
              <a:rPr lang="mn-MN" sz="1200" dirty="0"/>
              <a:t>Хэрэгцээ болон хүлээлтийг илүү гүн гүнзгий ойлгохын тулд эдгээр оролцогч талуудыг захиалагч, эзэмшигч, спонсор гэх мэт ерөнхий нэр томьёогоор бус, яг өөрийнх нь нэрээр тодорхойлох нь илүү үр дүнтэй байдаг.</a:t>
            </a:r>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11</a:t>
            </a:fld>
            <a:endParaRPr lang="en-US"/>
          </a:p>
        </p:txBody>
      </p:sp>
    </p:spTree>
    <p:extLst>
      <p:ext uri="{BB962C8B-B14F-4D97-AF65-F5344CB8AC3E}">
        <p14:creationId xmlns:p14="http://schemas.microsoft.com/office/powerpoint/2010/main" val="3782297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бизнесийн шинжилгээний үйл явц болон шаардлагыг тодорхойлох үйл ажиллагааны явцад хамтран ажиллах шаардлагатай хамгийн чухал оролцогч талуудыг илэрхийлдэг. Эдгээр оролцогч талууд нь шаардлагуудыг олж илрүүлэх гол эх сурвалж болдог тул бизнесийн шинжилгээнд зарцуулах нийт хүчин чармайлтын үлэмж хэсгийг тэдэнд зориулахаар төлөвлөх хэрэгтэй. </a:t>
            </a:r>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Энэ бүлэгт хамаарах оролцогч талуудтай тогтмол харилцаж байх шаардлагатай бөгөөд тэд бат бөх түншлэл, итгэлцэл дээр суурилсан харилцааг цогцлоох ёстой чухал нөөц юм. Учир нь тэдэнд тухайн санаачилга, төслийг амжилттай болгох эсвэл бүрмөсөн нураах хэмжээний нөлөөллийн хүч байдаг.</a:t>
            </a:r>
            <a:br>
              <a:rPr lang="mn-MN" sz="1200" b="1" i="0" kern="1200" dirty="0">
                <a:solidFill>
                  <a:schemeClr val="tx1"/>
                </a:solidFill>
                <a:effectLst/>
                <a:latin typeface="+mn-lt"/>
                <a:ea typeface="+mn-ea"/>
                <a:cs typeface="+mn-cs"/>
              </a:rPr>
            </a:br>
            <a:r>
              <a:rPr lang="mn-MN" sz="1200" b="1" i="0" kern="1200" dirty="0">
                <a:solidFill>
                  <a:schemeClr val="tx1"/>
                </a:solidFill>
                <a:effectLst/>
                <a:latin typeface="+mn-lt"/>
                <a:ea typeface="+mn-ea"/>
                <a:cs typeface="+mn-cs"/>
              </a:rPr>
              <a:t>Өндөр эрх мэдэл</a:t>
            </a:r>
            <a:r>
              <a:rPr lang="en-US" sz="1200" b="1"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Өндөр сонирхолтой: Ойроос удирдах (</a:t>
            </a:r>
            <a:r>
              <a:rPr lang="en-US" sz="1200" b="1" i="0" kern="1200" dirty="0">
                <a:solidFill>
                  <a:schemeClr val="tx1"/>
                </a:solidFill>
                <a:effectLst/>
                <a:latin typeface="+mn-lt"/>
                <a:ea typeface="+mn-ea"/>
                <a:cs typeface="+mn-cs"/>
              </a:rPr>
              <a:t>Manage Closely):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Шийдвэр гаргагчид. Тэдэнтэй өдөр бүр идэвхтэй хамтран ажиллаж, хүлээлтийг нь бүрэн хангах.</a:t>
            </a:r>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13</a:t>
            </a:fld>
            <a:endParaRPr lang="en-US"/>
          </a:p>
        </p:txBody>
      </p:sp>
    </p:spTree>
    <p:extLst>
      <p:ext uri="{BB962C8B-B14F-4D97-AF65-F5344CB8AC3E}">
        <p14:creationId xmlns:p14="http://schemas.microsoft.com/office/powerpoint/2010/main" val="356453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08248-7587-57F7-95D5-18D0242468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D336C2-2BBF-430D-A19F-C1818C7ECA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8D400B-8D0B-6A5E-0EE2-28533EBA9C5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lang="mn-MN" sz="1200" b="1" i="0" kern="1200" dirty="0">
                <a:solidFill>
                  <a:schemeClr val="tx1"/>
                </a:solidFill>
                <a:effectLst/>
                <a:latin typeface="+mn-lt"/>
                <a:ea typeface="+mn-ea"/>
                <a:cs typeface="+mn-cs"/>
              </a:rPr>
            </a:br>
            <a:r>
              <a:rPr lang="mn-MN" dirty="0"/>
              <a:t>Энэхүү бүлэгт ангилагдсан оролцогч талууд нь шийдлийг боловсруулах баг болон бизнесийн шинжилгээний ажлыг тууштай дэмжигч, өмгөөлөгч (</a:t>
            </a:r>
            <a:r>
              <a:rPr lang="en-US" dirty="0"/>
              <a:t>champion) </a:t>
            </a:r>
            <a:r>
              <a:rPr lang="mn-MN" dirty="0"/>
              <a:t>байж чаддаг. Тэдний дунд тухайн шийдлийн шууд нөлөөлөлд өртөхгүй ч, уг шийдэлд өртөж буй нэг буюу хэд хэдэн оролцогч талуудын бүлгийг удирддаг шийдвэр гаргагчид багтана. Энэ бүлгийн оролцогчид үйл ажиллагааны шаардлагыг тодорхойлох ажлыг өөрсдийн удирдлагад ажилладаг салбарын мэргэжилтнүүдэд (</a:t>
            </a:r>
            <a:r>
              <a:rPr lang="en-US" dirty="0"/>
              <a:t>SME) </a:t>
            </a:r>
            <a:r>
              <a:rPr lang="mn-MN" dirty="0"/>
              <a:t>даатгах хандлагатай байдаг ч, тэдний дэмжлэг болон нөлөөллийг ашиглахын тулд тэдэнтэй нээлттэй харилцаа холбоог тогтмол хадгалж байх нь зүйтэй.</a:t>
            </a:r>
          </a:p>
          <a:p>
            <a:pPr marL="0" marR="0" lvl="0" indent="0" algn="l" defTabSz="914400" rtl="0" eaLnBrk="1" fontAlgn="auto" latinLnBrk="0" hangingPunct="1">
              <a:lnSpc>
                <a:spcPct val="100000"/>
              </a:lnSpc>
              <a:spcBef>
                <a:spcPts val="0"/>
              </a:spcBef>
              <a:spcAft>
                <a:spcPts val="0"/>
              </a:spcAft>
              <a:buClrTx/>
              <a:buSzTx/>
              <a:buFontTx/>
              <a:buNone/>
              <a:tabLst/>
              <a:defRPr/>
            </a:pPr>
            <a:r>
              <a:rPr lang="mn-MN" sz="1200" b="1" i="0" kern="1200" dirty="0">
                <a:solidFill>
                  <a:schemeClr val="tx1"/>
                </a:solidFill>
                <a:effectLst/>
                <a:latin typeface="+mn-lt"/>
                <a:ea typeface="+mn-ea"/>
                <a:cs typeface="+mn-cs"/>
              </a:rPr>
              <a:t>Өндөр эрх мэдэл</a:t>
            </a:r>
            <a:r>
              <a:rPr lang="en-US" sz="1200" b="1"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Бага сонирхолтой: Сэтгэл ханамжтай байлгах (</a:t>
            </a:r>
            <a:r>
              <a:rPr lang="en-US" sz="1200" b="1" i="0" kern="1200" dirty="0">
                <a:solidFill>
                  <a:schemeClr val="tx1"/>
                </a:solidFill>
                <a:effectLst/>
                <a:latin typeface="+mn-lt"/>
                <a:ea typeface="+mn-ea"/>
                <a:cs typeface="+mn-cs"/>
              </a:rPr>
              <a:t>Keep Satisfied):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Дэмжлэг үзүүлэх боломжтой талууд. Төслийн явцыг тогтмол тайлагнаж, санал хүсэлтийг нь хүндэтгэх.</a:t>
            </a:r>
            <a:endParaRPr lang="en-US" dirty="0"/>
          </a:p>
        </p:txBody>
      </p:sp>
      <p:sp>
        <p:nvSpPr>
          <p:cNvPr id="4" name="Slide Number Placeholder 3">
            <a:extLst>
              <a:ext uri="{FF2B5EF4-FFF2-40B4-BE49-F238E27FC236}">
                <a16:creationId xmlns:a16="http://schemas.microsoft.com/office/drawing/2014/main" id="{509E79E5-17EA-3204-1E34-9EDABAA6CAB8}"/>
              </a:ext>
            </a:extLst>
          </p:cNvPr>
          <p:cNvSpPr>
            <a:spLocks noGrp="1"/>
          </p:cNvSpPr>
          <p:nvPr>
            <p:ph type="sldNum" sz="quarter" idx="5"/>
          </p:nvPr>
        </p:nvSpPr>
        <p:spPr/>
        <p:txBody>
          <a:bodyPr/>
          <a:lstStyle/>
          <a:p>
            <a:fld id="{861470DE-02E5-4C22-B8BD-34A87FB0AA09}" type="slidenum">
              <a:rPr lang="en-US" smtClean="0"/>
              <a:t>14</a:t>
            </a:fld>
            <a:endParaRPr lang="en-US"/>
          </a:p>
        </p:txBody>
      </p:sp>
    </p:spTree>
    <p:extLst>
      <p:ext uri="{BB962C8B-B14F-4D97-AF65-F5344CB8AC3E}">
        <p14:creationId xmlns:p14="http://schemas.microsoft.com/office/powerpoint/2010/main" val="32789151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CF0AF-6B1A-1A96-CB48-E56384FB93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40FFCB-0E14-D558-CB7F-D024D9BCB9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EE5D8-9C5F-CCEA-FAE0-34EFA90379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sz="1200" b="1" i="0" kern="1200" dirty="0">
                <a:solidFill>
                  <a:schemeClr val="tx1"/>
                </a:solidFill>
                <a:effectLst/>
                <a:latin typeface="+mn-lt"/>
                <a:ea typeface="+mn-ea"/>
                <a:cs typeface="+mn-cs"/>
              </a:rPr>
              <a:t>Бага эрх мэдэл</a:t>
            </a:r>
            <a:r>
              <a:rPr lang="en-US" sz="1200" b="1"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Өндөр сонирхолтой: Мэдээллээр хангах (</a:t>
            </a:r>
            <a:r>
              <a:rPr lang="en-US" sz="1200" b="1" i="0" kern="1200" dirty="0">
                <a:solidFill>
                  <a:schemeClr val="tx1"/>
                </a:solidFill>
                <a:effectLst/>
                <a:latin typeface="+mn-lt"/>
                <a:ea typeface="+mn-ea"/>
                <a:cs typeface="+mn-cs"/>
              </a:rPr>
              <a:t>Keep Informed):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Эцсийн хэрэглэгчид. Шийдлийн үнэ цэнийг таниулах, сургалт болон мэдээллээр тогтмол хангах.</a:t>
            </a:r>
            <a:br>
              <a:rPr lang="en-US" sz="1200" b="0" i="0" kern="1200" dirty="0">
                <a:solidFill>
                  <a:schemeClr val="tx1"/>
                </a:solidFill>
                <a:effectLst/>
                <a:latin typeface="+mn-lt"/>
                <a:ea typeface="+mn-ea"/>
                <a:cs typeface="+mn-cs"/>
              </a:rPr>
            </a:br>
            <a:endParaRPr lang="mn-MN"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Хэдийгээр оролцогч талууд (</a:t>
            </a:r>
            <a:r>
              <a:rPr lang="en-US" dirty="0"/>
              <a:t>stakeholders) </a:t>
            </a:r>
            <a:r>
              <a:rPr lang="mn-MN" dirty="0"/>
              <a:t>өөрсдөө байгууллага дотроо томоохон эрх мэдэлгүй байж болох ч, тэднийг төлөөлөхүйц нөлөө бүхий хувь хүн байж болно. Энэ бүлгийн оролцогч талууд нь бүтээгдэхүүнд тавигдах шаардлагын үлэмж хэсгийг тодорхойлж байдаг учраас нөхцөл байдлыг сайтар ойлгох, улмаар шаардлагуудыг нарийвчлан тодруулахад (</a:t>
            </a:r>
            <a:r>
              <a:rPr lang="en-US" dirty="0"/>
              <a:t>eliciting requirements) </a:t>
            </a:r>
            <a:r>
              <a:rPr lang="mn-MN" dirty="0"/>
              <a:t>хангалттай цаг хугацаа зарцуулах шаардлагатай талбар юм.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Тухайн оролцогч талуудын бүлэгт мэдээлэл бүрэн хүрч байгаа эсэхийг баталгаажуулах, мөн тэдний санаа зовж буй асуудлуудыг мэдэж, шийдвэрлэхэд онцгой анхаарал хандуулах хэрэгтэй. Энэ бүлэгт хамаарах оролцогч талууд нь ихэвчлэн шийдлийг боловсруулж дууссаны дараа түүнд дасан зохицож, хэрэглэх хүмүүсийг төлөөлдөг байна.</a:t>
            </a:r>
            <a:endParaRPr lang="en-US" dirty="0"/>
          </a:p>
        </p:txBody>
      </p:sp>
      <p:sp>
        <p:nvSpPr>
          <p:cNvPr id="4" name="Slide Number Placeholder 3">
            <a:extLst>
              <a:ext uri="{FF2B5EF4-FFF2-40B4-BE49-F238E27FC236}">
                <a16:creationId xmlns:a16="http://schemas.microsoft.com/office/drawing/2014/main" id="{ECE84B66-C851-F930-E8B9-E18BC5EBB7D3}"/>
              </a:ext>
            </a:extLst>
          </p:cNvPr>
          <p:cNvSpPr>
            <a:spLocks noGrp="1"/>
          </p:cNvSpPr>
          <p:nvPr>
            <p:ph type="sldNum" sz="quarter" idx="5"/>
          </p:nvPr>
        </p:nvSpPr>
        <p:spPr/>
        <p:txBody>
          <a:bodyPr/>
          <a:lstStyle/>
          <a:p>
            <a:fld id="{861470DE-02E5-4C22-B8BD-34A87FB0AA09}" type="slidenum">
              <a:rPr lang="en-US" smtClean="0"/>
              <a:t>15</a:t>
            </a:fld>
            <a:endParaRPr lang="en-US"/>
          </a:p>
        </p:txBody>
      </p:sp>
    </p:spTree>
    <p:extLst>
      <p:ext uri="{BB962C8B-B14F-4D97-AF65-F5344CB8AC3E}">
        <p14:creationId xmlns:p14="http://schemas.microsoft.com/office/powerpoint/2010/main" val="3794985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7AE07-CB34-99FA-0304-741B799A09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9EB67C-A7EE-3719-7582-326C602F66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51CD1-FF18-C7AC-A4D0-CBEF5C18F86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Энэ бүлэгт ангилагдсан оролцогч талууд (</a:t>
            </a:r>
            <a:r>
              <a:rPr lang="en-US" dirty="0"/>
              <a:t>stakeholders) </a:t>
            </a:r>
            <a:r>
              <a:rPr lang="mn-MN" dirty="0"/>
              <a:t>нь шаардлагыг тодорхойлох маш чухал эх сурвалж болдог. Хэдийгээр оролцогч талууд өөрсдөө байгууллага дотроо томоохон эрх мэдэлгүй байж болох ч, тэднийг төлөөлөхүйц нөлөө бүхий хувь хүн байж болно. Энэ бүлгийн оролцогч талууд нь бүтээгдэхүүнд тавигдах шаардлагын үлэмж хэсгийг тодорхойлдог учраас нөхцөл байдлыг сайтар ойлгох, улмаар шаардлагуудыг нарийвчлан тодруулахад (</a:t>
            </a:r>
            <a:r>
              <a:rPr lang="en-US" dirty="0"/>
              <a:t>eliciting requirements) </a:t>
            </a:r>
            <a:r>
              <a:rPr lang="mn-MN" dirty="0"/>
              <a:t>хангалттай цаг хугацаа зарцуулах шаардлагатай талбар юм. Тухайн оролцогч талуудын бүлэгт мэдээлэл бүрэн хүрч байгаа эсэхийг баталгаажуулах, мөн тэдний санаа зовж буй асуудлуудыг мэдэж, шийдвэрлэхэд онцгой анхаарал хандуулах хэрэгтэй. Энэ бүлэгт хамаарах оролцогч талууд нь ихэвчлэн шийдлийг боловсруулж дууссаны дараа түүнд дасан зохицож, хэрэглэх хүмүүсийг төлөөлдөг байна.</a:t>
            </a:r>
          </a:p>
          <a:p>
            <a:pPr marL="0" marR="0" lvl="0" indent="0" algn="l" defTabSz="914400" rtl="0" eaLnBrk="1" fontAlgn="auto" latinLnBrk="0" hangingPunct="1">
              <a:lnSpc>
                <a:spcPct val="100000"/>
              </a:lnSpc>
              <a:spcBef>
                <a:spcPts val="0"/>
              </a:spcBef>
              <a:spcAft>
                <a:spcPts val="0"/>
              </a:spcAft>
              <a:buClrTx/>
              <a:buSzTx/>
              <a:buFontTx/>
              <a:buNone/>
              <a:tabLst/>
              <a:defRPr/>
            </a:pPr>
            <a:endParaRPr lang="mn-MN" dirty="0"/>
          </a:p>
          <a:p>
            <a:pPr marL="0" marR="0" lvl="0" indent="0" algn="l" defTabSz="914400" rtl="0" eaLnBrk="1" fontAlgn="auto" latinLnBrk="0" hangingPunct="1">
              <a:lnSpc>
                <a:spcPct val="100000"/>
              </a:lnSpc>
              <a:spcBef>
                <a:spcPts val="0"/>
              </a:spcBef>
              <a:spcAft>
                <a:spcPts val="0"/>
              </a:spcAft>
              <a:buClrTx/>
              <a:buSzTx/>
              <a:buFontTx/>
              <a:buNone/>
              <a:tabLst/>
              <a:defRPr/>
            </a:pPr>
            <a:r>
              <a:rPr lang="mn-MN" sz="1200" b="1" i="0" kern="1200" dirty="0">
                <a:solidFill>
                  <a:schemeClr val="tx1"/>
                </a:solidFill>
                <a:effectLst/>
                <a:latin typeface="+mn-lt"/>
                <a:ea typeface="+mn-ea"/>
                <a:cs typeface="+mn-cs"/>
              </a:rPr>
              <a:t>Бага эрх мэдэл</a:t>
            </a:r>
            <a:r>
              <a:rPr lang="en-US" sz="1200" b="1"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Бага сонирхолтой: Хянах (</a:t>
            </a:r>
            <a:r>
              <a:rPr lang="en-US" sz="1200" b="1" i="0" kern="1200" dirty="0">
                <a:solidFill>
                  <a:schemeClr val="tx1"/>
                </a:solidFill>
                <a:effectLst/>
                <a:latin typeface="+mn-lt"/>
                <a:ea typeface="+mn-ea"/>
                <a:cs typeface="+mn-cs"/>
              </a:rPr>
              <a:t>Monitor):</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Хамгийн бага хүчин чармайлт гаргах боловч хандлагын өөрчлөлтийг ажиглах.</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AE14E37F-4A01-F936-58D2-E2FEA97567E3}"/>
              </a:ext>
            </a:extLst>
          </p:cNvPr>
          <p:cNvSpPr>
            <a:spLocks noGrp="1"/>
          </p:cNvSpPr>
          <p:nvPr>
            <p:ph type="sldNum" sz="quarter" idx="5"/>
          </p:nvPr>
        </p:nvSpPr>
        <p:spPr/>
        <p:txBody>
          <a:bodyPr/>
          <a:lstStyle/>
          <a:p>
            <a:fld id="{861470DE-02E5-4C22-B8BD-34A87FB0AA09}" type="slidenum">
              <a:rPr lang="en-US" smtClean="0"/>
              <a:t>16</a:t>
            </a:fld>
            <a:endParaRPr lang="en-US"/>
          </a:p>
        </p:txBody>
      </p:sp>
    </p:spTree>
    <p:extLst>
      <p:ext uri="{BB962C8B-B14F-4D97-AF65-F5344CB8AC3E}">
        <p14:creationId xmlns:p14="http://schemas.microsoft.com/office/powerpoint/2010/main" val="1615098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Mitchell, Agle </a:t>
            </a:r>
            <a:r>
              <a:rPr lang="en-US" sz="1200" kern="1200" dirty="0" err="1">
                <a:solidFill>
                  <a:schemeClr val="tx1"/>
                </a:solidFill>
                <a:effectLst/>
                <a:latin typeface="+mn-lt"/>
                <a:ea typeface="+mn-ea"/>
                <a:cs typeface="+mn-cs"/>
              </a:rPr>
              <a:t>болон</a:t>
            </a:r>
            <a:r>
              <a:rPr lang="en-US" sz="1200" kern="1200" dirty="0">
                <a:solidFill>
                  <a:schemeClr val="tx1"/>
                </a:solidFill>
                <a:effectLst/>
                <a:latin typeface="+mn-lt"/>
                <a:ea typeface="+mn-ea"/>
                <a:cs typeface="+mn-cs"/>
              </a:rPr>
              <a:t> Wood (1997) </a:t>
            </a:r>
            <a:r>
              <a:rPr lang="en-US" sz="1200" kern="1200" dirty="0" err="1">
                <a:solidFill>
                  <a:schemeClr val="tx1"/>
                </a:solidFill>
                <a:effectLst/>
                <a:latin typeface="+mn-lt"/>
                <a:ea typeface="+mn-ea"/>
                <a:cs typeface="+mn-cs"/>
              </a:rPr>
              <a:t>нар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хэмжигдэхүүнт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шинжилгээний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хязгаарлалтыг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туулахын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тулд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гурван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хэмжигдэхүүнт</a:t>
            </a:r>
            <a:r>
              <a:rPr lang="en-US" sz="1200" kern="1200" dirty="0">
                <a:solidFill>
                  <a:schemeClr val="tx1"/>
                </a:solidFill>
                <a:effectLst/>
                <a:latin typeface="+mn-lt"/>
                <a:ea typeface="+mn-ea"/>
                <a:cs typeface="+mn-cs"/>
              </a:rPr>
              <a:t> Salience Model-</a:t>
            </a:r>
            <a:r>
              <a:rPr lang="en-US" sz="1200" kern="1200" dirty="0" err="1">
                <a:solidFill>
                  <a:schemeClr val="tx1"/>
                </a:solidFill>
                <a:effectLst/>
                <a:latin typeface="+mn-lt"/>
                <a:ea typeface="+mn-ea"/>
                <a:cs typeface="+mn-cs"/>
              </a:rPr>
              <a:t>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боловсруулжээ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Энэ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загварт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талуудыг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гурван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чанараар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үнэлдэг</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3.3.2 </a:t>
            </a:r>
            <a:r>
              <a:rPr lang="en-US" sz="1200" b="1" kern="1200" dirty="0" err="1">
                <a:solidFill>
                  <a:schemeClr val="tx1"/>
                </a:solidFill>
                <a:effectLst/>
                <a:latin typeface="+mn-lt"/>
                <a:ea typeface="+mn-ea"/>
                <a:cs typeface="+mn-cs"/>
              </a:rPr>
              <a:t>Гурван</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Хэмжигдэхүүн</a:t>
            </a:r>
            <a:endParaRPr lang="en-US" sz="1200" b="1" kern="1200" dirty="0">
              <a:solidFill>
                <a:schemeClr val="tx1"/>
              </a:solidFill>
              <a:effectLst/>
              <a:latin typeface="+mn-lt"/>
              <a:ea typeface="+mn-ea"/>
              <a:cs typeface="+mn-cs"/>
            </a:endParaRPr>
          </a:p>
          <a:p>
            <a:r>
              <a:rPr lang="en-US" sz="1200" b="1" kern="1200" dirty="0" err="1">
                <a:solidFill>
                  <a:schemeClr val="tx1"/>
                </a:solidFill>
                <a:effectLst/>
                <a:latin typeface="+mn-lt"/>
                <a:ea typeface="+mn-ea"/>
                <a:cs typeface="+mn-cs"/>
              </a:rPr>
              <a:t>Хүч</a:t>
            </a:r>
            <a:r>
              <a:rPr lang="en-US" sz="1200" b="1" kern="1200" dirty="0">
                <a:solidFill>
                  <a:schemeClr val="tx1"/>
                </a:solidFill>
                <a:effectLst/>
                <a:latin typeface="+mn-lt"/>
                <a:ea typeface="+mn-ea"/>
                <a:cs typeface="+mn-cs"/>
              </a:rPr>
              <a:t> (Power): </a:t>
            </a:r>
            <a:r>
              <a:rPr lang="en-US" sz="1200" kern="1200" dirty="0" err="1">
                <a:solidFill>
                  <a:schemeClr val="tx1"/>
                </a:solidFill>
                <a:effectLst/>
                <a:latin typeface="+mn-lt"/>
                <a:ea typeface="+mn-ea"/>
                <a:cs typeface="+mn-cs"/>
              </a:rPr>
              <a:t>Байгууллагад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хүслийг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зориулах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буюу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байгууллагын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шийдвэрт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нөлөөлөх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чадвар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хуулийн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эрх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нөөц</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хяналт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мэдлэг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давуу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зэрэг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хэлбэрт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байна</a:t>
            </a:r>
            <a:r>
              <a:rPr lang="en-US" sz="1200" kern="1200" dirty="0">
                <a:solidFill>
                  <a:schemeClr val="tx1"/>
                </a:solidFill>
                <a:effectLst/>
                <a:latin typeface="+mn-lt"/>
                <a:ea typeface="+mn-ea"/>
                <a:cs typeface="+mn-cs"/>
              </a:rPr>
              <a:t>.</a:t>
            </a:r>
          </a:p>
          <a:p>
            <a:r>
              <a:rPr lang="en-US" sz="1200" b="1" kern="1200" dirty="0" err="1">
                <a:solidFill>
                  <a:schemeClr val="tx1"/>
                </a:solidFill>
                <a:effectLst/>
                <a:latin typeface="+mn-lt"/>
                <a:ea typeface="+mn-ea"/>
                <a:cs typeface="+mn-cs"/>
              </a:rPr>
              <a:t>Хууль</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ёсны</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байдал</a:t>
            </a:r>
            <a:r>
              <a:rPr lang="en-US" sz="1200" b="1" kern="1200" dirty="0">
                <a:solidFill>
                  <a:schemeClr val="tx1"/>
                </a:solidFill>
                <a:effectLst/>
                <a:latin typeface="+mn-lt"/>
                <a:ea typeface="+mn-ea"/>
                <a:cs typeface="+mn-cs"/>
              </a:rPr>
              <a:t> (Legitimacy): </a:t>
            </a:r>
            <a:r>
              <a:rPr lang="en-US" sz="1200" kern="1200" dirty="0" err="1">
                <a:solidFill>
                  <a:schemeClr val="tx1"/>
                </a:solidFill>
                <a:effectLst/>
                <a:latin typeface="+mn-lt"/>
                <a:ea typeface="+mn-ea"/>
                <a:cs typeface="+mn-cs"/>
              </a:rPr>
              <a:t>Нийгмийн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зүгшрэлтэй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тохирсон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хүлээн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зөвшөөрөгдсөн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харилцаа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Тухайн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нийтэд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хүлээн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зөвшөөрөгдсөн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a:t>
            </a:r>
          </a:p>
          <a:p>
            <a:r>
              <a:rPr lang="en-US" sz="1200" b="1" kern="1200" dirty="0" err="1">
                <a:solidFill>
                  <a:schemeClr val="tx1"/>
                </a:solidFill>
                <a:effectLst/>
                <a:latin typeface="+mn-lt"/>
                <a:ea typeface="+mn-ea"/>
                <a:cs typeface="+mn-cs"/>
              </a:rPr>
              <a:t>Яаралтай</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байдал</a:t>
            </a:r>
            <a:r>
              <a:rPr lang="en-US" sz="1200" b="1" kern="1200" dirty="0">
                <a:solidFill>
                  <a:schemeClr val="tx1"/>
                </a:solidFill>
                <a:effectLst/>
                <a:latin typeface="+mn-lt"/>
                <a:ea typeface="+mn-ea"/>
                <a:cs typeface="+mn-cs"/>
              </a:rPr>
              <a:t> (Urgency): </a:t>
            </a:r>
            <a:r>
              <a:rPr lang="en-US" sz="1200" kern="1200" dirty="0" err="1">
                <a:solidFill>
                  <a:schemeClr val="tx1"/>
                </a:solidFill>
                <a:effectLst/>
                <a:latin typeface="+mn-lt"/>
                <a:ea typeface="+mn-ea"/>
                <a:cs typeface="+mn-cs"/>
              </a:rPr>
              <a:t>Тухайн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асуудлыг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даруй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шийдвэрлэх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хэмжээ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Цаг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хугацааны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мэдрэмж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холбогдлын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хүрнэ</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Mitchell, Agle </a:t>
            </a:r>
            <a:r>
              <a:rPr lang="en-US" sz="1200" kern="1200" dirty="0" err="1">
                <a:solidFill>
                  <a:schemeClr val="tx1"/>
                </a:solidFill>
                <a:effectLst/>
                <a:latin typeface="+mn-lt"/>
                <a:ea typeface="+mn-ea"/>
                <a:cs typeface="+mn-cs"/>
              </a:rPr>
              <a:t>болон</a:t>
            </a:r>
            <a:r>
              <a:rPr lang="en-US" sz="1200" kern="1200" dirty="0">
                <a:solidFill>
                  <a:schemeClr val="tx1"/>
                </a:solidFill>
                <a:effectLst/>
                <a:latin typeface="+mn-lt"/>
                <a:ea typeface="+mn-ea"/>
                <a:cs typeface="+mn-cs"/>
              </a:rPr>
              <a:t> Wood (1997) </a:t>
            </a:r>
            <a:r>
              <a:rPr lang="en-US" sz="1200" kern="1200" dirty="0" err="1">
                <a:solidFill>
                  <a:schemeClr val="tx1"/>
                </a:solidFill>
                <a:effectLst/>
                <a:latin typeface="+mn-lt"/>
                <a:ea typeface="+mn-ea"/>
                <a:cs typeface="+mn-cs"/>
              </a:rPr>
              <a:t>нар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хэмжигдэхүүнт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шинжилгээний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хязгаарлалтыг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туулахын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тулд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гурван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хэмжигдэхүүнт</a:t>
            </a:r>
            <a:r>
              <a:rPr lang="en-US" sz="1200" kern="1200" dirty="0">
                <a:solidFill>
                  <a:schemeClr val="tx1"/>
                </a:solidFill>
                <a:effectLst/>
                <a:latin typeface="+mn-lt"/>
                <a:ea typeface="+mn-ea"/>
                <a:cs typeface="+mn-cs"/>
              </a:rPr>
              <a:t> Salience Model-</a:t>
            </a:r>
            <a:r>
              <a:rPr lang="en-US" sz="1200" kern="1200" dirty="0" err="1">
                <a:solidFill>
                  <a:schemeClr val="tx1"/>
                </a:solidFill>
                <a:effectLst/>
                <a:latin typeface="+mn-lt"/>
                <a:ea typeface="+mn-ea"/>
                <a:cs typeface="+mn-cs"/>
              </a:rPr>
              <a:t>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боловсруулжээ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Энэ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загварт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талуудыг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гурван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чанараар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үнэлдэг</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3.3.2 </a:t>
            </a:r>
            <a:r>
              <a:rPr lang="en-US" sz="1200" b="1" kern="1200" dirty="0" err="1">
                <a:solidFill>
                  <a:schemeClr val="tx1"/>
                </a:solidFill>
                <a:effectLst/>
                <a:latin typeface="+mn-lt"/>
                <a:ea typeface="+mn-ea"/>
                <a:cs typeface="+mn-cs"/>
              </a:rPr>
              <a:t>Гурван</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Хэмжигдэхүүн</a:t>
            </a:r>
            <a:endParaRPr lang="en-US" sz="1200" b="1" kern="1200" dirty="0">
              <a:solidFill>
                <a:schemeClr val="tx1"/>
              </a:solidFill>
              <a:effectLst/>
              <a:latin typeface="+mn-lt"/>
              <a:ea typeface="+mn-ea"/>
              <a:cs typeface="+mn-cs"/>
            </a:endParaRPr>
          </a:p>
          <a:p>
            <a:r>
              <a:rPr lang="en-US" sz="1200" b="1" kern="1200" dirty="0" err="1">
                <a:solidFill>
                  <a:schemeClr val="tx1"/>
                </a:solidFill>
                <a:effectLst/>
                <a:latin typeface="+mn-lt"/>
                <a:ea typeface="+mn-ea"/>
                <a:cs typeface="+mn-cs"/>
              </a:rPr>
              <a:t>Хүч</a:t>
            </a:r>
            <a:r>
              <a:rPr lang="en-US" sz="1200" b="1" kern="1200" dirty="0">
                <a:solidFill>
                  <a:schemeClr val="tx1"/>
                </a:solidFill>
                <a:effectLst/>
                <a:latin typeface="+mn-lt"/>
                <a:ea typeface="+mn-ea"/>
                <a:cs typeface="+mn-cs"/>
              </a:rPr>
              <a:t> (Power): </a:t>
            </a:r>
            <a:r>
              <a:rPr lang="en-US" sz="1200" kern="1200" dirty="0" err="1">
                <a:solidFill>
                  <a:schemeClr val="tx1"/>
                </a:solidFill>
                <a:effectLst/>
                <a:latin typeface="+mn-lt"/>
                <a:ea typeface="+mn-ea"/>
                <a:cs typeface="+mn-cs"/>
              </a:rPr>
              <a:t>Байгууллагад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хүслийг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зориулах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буюу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байгууллагын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шийдвэрт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нөлөөлөх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чадвар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хуулийн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эрх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нөөц</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хяналт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мэдлэг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давуу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зэрэг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хэлбэрт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байна</a:t>
            </a:r>
            <a:r>
              <a:rPr lang="en-US" sz="1200" kern="1200" dirty="0">
                <a:solidFill>
                  <a:schemeClr val="tx1"/>
                </a:solidFill>
                <a:effectLst/>
                <a:latin typeface="+mn-lt"/>
                <a:ea typeface="+mn-ea"/>
                <a:cs typeface="+mn-cs"/>
              </a:rPr>
              <a:t>.</a:t>
            </a:r>
          </a:p>
          <a:p>
            <a:r>
              <a:rPr lang="en-US" sz="1200" b="1" kern="1200" dirty="0" err="1">
                <a:solidFill>
                  <a:schemeClr val="tx1"/>
                </a:solidFill>
                <a:effectLst/>
                <a:latin typeface="+mn-lt"/>
                <a:ea typeface="+mn-ea"/>
                <a:cs typeface="+mn-cs"/>
              </a:rPr>
              <a:t>Хууль</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ёсны</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байдал</a:t>
            </a:r>
            <a:r>
              <a:rPr lang="en-US" sz="1200" b="1" kern="1200" dirty="0">
                <a:solidFill>
                  <a:schemeClr val="tx1"/>
                </a:solidFill>
                <a:effectLst/>
                <a:latin typeface="+mn-lt"/>
                <a:ea typeface="+mn-ea"/>
                <a:cs typeface="+mn-cs"/>
              </a:rPr>
              <a:t> (Legitimacy): </a:t>
            </a:r>
            <a:r>
              <a:rPr lang="en-US" sz="1200" kern="1200" dirty="0" err="1">
                <a:solidFill>
                  <a:schemeClr val="tx1"/>
                </a:solidFill>
                <a:effectLst/>
                <a:latin typeface="+mn-lt"/>
                <a:ea typeface="+mn-ea"/>
                <a:cs typeface="+mn-cs"/>
              </a:rPr>
              <a:t>Нийгмийн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зүгшрэлтэй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тохирсон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хүлээн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зөвшөөрөгдсөн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харилцаа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Тухайн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нийтэд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хүлээн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зөвшөөрөгдсөн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a:t>
            </a:r>
          </a:p>
          <a:p>
            <a:r>
              <a:rPr lang="en-US" sz="1200" b="1" kern="1200" dirty="0" err="1">
                <a:solidFill>
                  <a:schemeClr val="tx1"/>
                </a:solidFill>
                <a:effectLst/>
                <a:latin typeface="+mn-lt"/>
                <a:ea typeface="+mn-ea"/>
                <a:cs typeface="+mn-cs"/>
              </a:rPr>
              <a:t>Яаралтай</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байдал</a:t>
            </a:r>
            <a:r>
              <a:rPr lang="en-US" sz="1200" b="1" kern="1200" dirty="0">
                <a:solidFill>
                  <a:schemeClr val="tx1"/>
                </a:solidFill>
                <a:effectLst/>
                <a:latin typeface="+mn-lt"/>
                <a:ea typeface="+mn-ea"/>
                <a:cs typeface="+mn-cs"/>
              </a:rPr>
              <a:t> (Urgency): </a:t>
            </a:r>
            <a:r>
              <a:rPr lang="en-US" sz="1200" kern="1200" dirty="0" err="1">
                <a:solidFill>
                  <a:schemeClr val="tx1"/>
                </a:solidFill>
                <a:effectLst/>
                <a:latin typeface="+mn-lt"/>
                <a:ea typeface="+mn-ea"/>
                <a:cs typeface="+mn-cs"/>
              </a:rPr>
              <a:t>Тухайн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оролцогч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асуудлыг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даруй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шийдвэрлэх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хэмжээ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Цаг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хугацааны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мэдрэмж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холбогдлын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хүрнэ</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mn-MN" sz="1800" b="1" dirty="0">
                <a:latin typeface="Arial" panose="020B0604020202020204" pitchFamily="34" charset="0"/>
                <a:cs typeface="Arial" panose="020B0604020202020204" pitchFamily="34" charset="0"/>
              </a:rPr>
              <a:t>Цар хүрээ, гол үйл ажиллагааг тодорхой болго</a:t>
            </a:r>
          </a:p>
          <a:p>
            <a:r>
              <a:rPr lang="mn-MN" sz="1800" dirty="0">
                <a:latin typeface="Arial" panose="020B0604020202020204" pitchFamily="34" charset="0"/>
                <a:cs typeface="Arial" panose="020B0604020202020204" pitchFamily="34" charset="0"/>
              </a:rPr>
              <a:t>Шинжилгээ хийхээс өмнө төсөл эсвэл үйл ажиллагааны </a:t>
            </a:r>
            <a:r>
              <a:rPr lang="mn-MN" sz="1800" b="1" dirty="0">
                <a:latin typeface="Arial" panose="020B0604020202020204" pitchFamily="34" charset="0"/>
                <a:cs typeface="Arial" panose="020B0604020202020204" pitchFamily="34" charset="0"/>
              </a:rPr>
              <a:t>гол ажлууд</a:t>
            </a:r>
            <a:r>
              <a:rPr lang="mn-MN" sz="1800" dirty="0">
                <a:latin typeface="Arial" panose="020B0604020202020204" pitchFamily="34" charset="0"/>
                <a:cs typeface="Arial" panose="020B0604020202020204" pitchFamily="34" charset="0"/>
              </a:rPr>
              <a:t> болон </a:t>
            </a:r>
            <a:r>
              <a:rPr lang="mn-MN" sz="1800" b="1" dirty="0">
                <a:latin typeface="Arial" panose="020B0604020202020204" pitchFamily="34" charset="0"/>
                <a:cs typeface="Arial" panose="020B0604020202020204" pitchFamily="34" charset="0"/>
              </a:rPr>
              <a:t>үр дүнг</a:t>
            </a:r>
            <a:r>
              <a:rPr lang="mn-MN" sz="1800" dirty="0">
                <a:latin typeface="Arial" panose="020B0604020202020204" pitchFamily="34" charset="0"/>
                <a:cs typeface="Arial" panose="020B0604020202020204" pitchFamily="34" charset="0"/>
              </a:rPr>
              <a:t> нарийн тодорхойл.</a:t>
            </a:r>
          </a:p>
          <a:p>
            <a:r>
              <a:rPr lang="mn-MN" sz="1800" dirty="0">
                <a:latin typeface="Arial" panose="020B0604020202020204" pitchFamily="34" charset="0"/>
                <a:cs typeface="Arial" panose="020B0604020202020204" pitchFamily="34" charset="0"/>
              </a:rPr>
              <a:t>Жишээ нь: "Програм хангамж хөгжүүлэх", "Бүтээгдэхүүн зах зээлд нэвтрүүлэх" гэх мэт.</a:t>
            </a:r>
            <a:endParaRPr lang="en-US" sz="1800" dirty="0">
              <a:latin typeface="Arial" panose="020B0604020202020204" pitchFamily="34" charset="0"/>
              <a:cs typeface="Arial" panose="020B0604020202020204" pitchFamily="34" charset="0"/>
            </a:endParaRPr>
          </a:p>
          <a:p>
            <a:endParaRPr lang="mn-MN" sz="1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mn-MN" sz="1800" b="1" dirty="0">
                <a:latin typeface="Arial" panose="020B0604020202020204" pitchFamily="34" charset="0"/>
                <a:cs typeface="Arial" panose="020B0604020202020204" pitchFamily="34" charset="0"/>
              </a:rPr>
              <a:t>Холбогдох оролцогчдыг бүрэн тодорхойл</a:t>
            </a:r>
          </a:p>
          <a:p>
            <a:r>
              <a:rPr lang="mn-MN" sz="1800" dirty="0">
                <a:latin typeface="Arial" panose="020B0604020202020204" pitchFamily="34" charset="0"/>
                <a:cs typeface="Arial" panose="020B0604020202020204" pitchFamily="34" charset="0"/>
              </a:rPr>
              <a:t>Байгууллагын </a:t>
            </a:r>
            <a:r>
              <a:rPr lang="mn-MN" sz="1800" b="1" dirty="0">
                <a:latin typeface="Arial" panose="020B0604020202020204" pitchFamily="34" charset="0"/>
                <a:cs typeface="Arial" panose="020B0604020202020204" pitchFamily="34" charset="0"/>
              </a:rPr>
              <a:t>бүх хамааралтай талууд</a:t>
            </a:r>
            <a:r>
              <a:rPr lang="mn-MN" sz="1800" dirty="0">
                <a:latin typeface="Arial" panose="020B0604020202020204" pitchFamily="34" charset="0"/>
                <a:cs typeface="Arial" panose="020B0604020202020204" pitchFamily="34" charset="0"/>
              </a:rPr>
              <a:t> (салбар хэлтэс, ажилтнууд, гаднын түншүүд гэх мэт)-ыг жагсаа.</a:t>
            </a:r>
          </a:p>
          <a:p>
            <a:r>
              <a:rPr lang="mn-MN" sz="1800" dirty="0">
                <a:latin typeface="Arial" panose="020B0604020202020204" pitchFamily="34" charset="0"/>
                <a:cs typeface="Arial" panose="020B0604020202020204" pitchFamily="34" charset="0"/>
              </a:rPr>
              <a:t>Ингэснээр үүрэг давхардал, орхигдол үүсэхээс сэргийлнэ.</a:t>
            </a:r>
          </a:p>
          <a:p>
            <a:pPr marL="285750" indent="-285750">
              <a:buFont typeface="Arial" panose="020B0604020202020204" pitchFamily="34" charset="0"/>
              <a:buChar char="•"/>
            </a:pPr>
            <a:endParaRPr lang="en-US"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b="1" dirty="0">
                <a:latin typeface="Arial" panose="020B0604020202020204" pitchFamily="34" charset="0"/>
                <a:cs typeface="Arial" panose="020B0604020202020204" pitchFamily="34" charset="0"/>
              </a:rPr>
              <a:t>"A" (Accountable) </a:t>
            </a:r>
            <a:r>
              <a:rPr lang="mn-MN" b="1" dirty="0">
                <a:latin typeface="Arial" panose="020B0604020202020204" pitchFamily="34" charset="0"/>
                <a:cs typeface="Arial" panose="020B0604020202020204" pitchFamily="34" charset="0"/>
              </a:rPr>
              <a:t>үүрэгт нэг хүнийг томил</a:t>
            </a:r>
          </a:p>
          <a:p>
            <a:r>
              <a:rPr lang="mn-MN" dirty="0">
                <a:latin typeface="Arial" panose="020B0604020202020204" pitchFamily="34" charset="0"/>
                <a:cs typeface="Arial" panose="020B0604020202020204" pitchFamily="34" charset="0"/>
              </a:rPr>
              <a:t>Аль ч үйл ажиллагаанд </a:t>
            </a:r>
            <a:r>
              <a:rPr lang="mn-MN" b="1" dirty="0">
                <a:latin typeface="Arial" panose="020B0604020202020204" pitchFamily="34" charset="0"/>
                <a:cs typeface="Arial" panose="020B0604020202020204" pitchFamily="34" charset="0"/>
              </a:rPr>
              <a:t>ганцхан хүн эцсийн хариуцлага хүлээх</a:t>
            </a:r>
            <a:r>
              <a:rPr lang="mn-MN" dirty="0">
                <a:latin typeface="Arial" panose="020B0604020202020204" pitchFamily="34" charset="0"/>
                <a:cs typeface="Arial" panose="020B0604020202020204" pitchFamily="34" charset="0"/>
              </a:rPr>
              <a:t> ёстой.</a:t>
            </a:r>
          </a:p>
          <a:p>
            <a:r>
              <a:rPr lang="mn-MN" dirty="0">
                <a:latin typeface="Arial" panose="020B0604020202020204" pitchFamily="34" charset="0"/>
                <a:cs typeface="Arial" panose="020B0604020202020204" pitchFamily="34" charset="0"/>
              </a:rPr>
              <a:t>Энэ нь шийдвэр гаргалтыг тодорхой болгож, удирдлагын асуудал үүсэхээс сэргийлдэг.</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mn-MN" b="1" dirty="0">
                <a:latin typeface="Arial" panose="020B0604020202020204" pitchFamily="34" charset="0"/>
                <a:cs typeface="Arial" panose="020B0604020202020204" pitchFamily="34" charset="0"/>
              </a:rPr>
              <a:t>Хэт олон “</a:t>
            </a:r>
            <a:r>
              <a:rPr lang="en-US" b="1" dirty="0">
                <a:latin typeface="Arial" panose="020B0604020202020204" pitchFamily="34" charset="0"/>
                <a:cs typeface="Arial" panose="020B0604020202020204" pitchFamily="34" charset="0"/>
              </a:rPr>
              <a:t>C” </a:t>
            </a:r>
            <a:r>
              <a:rPr lang="mn-MN" b="1" dirty="0">
                <a:latin typeface="Arial" panose="020B0604020202020204" pitchFamily="34" charset="0"/>
                <a:cs typeface="Arial" panose="020B0604020202020204" pitchFamily="34" charset="0"/>
              </a:rPr>
              <a:t>болон “</a:t>
            </a:r>
            <a:r>
              <a:rPr lang="en-US" b="1" dirty="0">
                <a:latin typeface="Arial" panose="020B0604020202020204" pitchFamily="34" charset="0"/>
                <a:cs typeface="Arial" panose="020B0604020202020204" pitchFamily="34" charset="0"/>
              </a:rPr>
              <a:t>I” </a:t>
            </a:r>
            <a:r>
              <a:rPr lang="mn-MN" b="1" dirty="0">
                <a:latin typeface="Arial" panose="020B0604020202020204" pitchFamily="34" charset="0"/>
                <a:cs typeface="Arial" panose="020B0604020202020204" pitchFamily="34" charset="0"/>
              </a:rPr>
              <a:t>үүрэг оноохоос зайлсхий</a:t>
            </a:r>
          </a:p>
          <a:p>
            <a:pPr>
              <a:buFont typeface="Arial" panose="020B0604020202020204" pitchFamily="34" charset="0"/>
              <a:buChar char="•"/>
            </a:pPr>
            <a:r>
              <a:rPr lang="mn-MN" dirty="0">
                <a:latin typeface="Arial" panose="020B0604020202020204" pitchFamily="34" charset="0"/>
                <a:cs typeface="Arial" panose="020B0604020202020204" pitchFamily="34" charset="0"/>
              </a:rPr>
              <a:t>Хэт олон зөвлөх (</a:t>
            </a:r>
            <a:r>
              <a:rPr lang="en-US" dirty="0">
                <a:latin typeface="Arial" panose="020B0604020202020204" pitchFamily="34" charset="0"/>
                <a:cs typeface="Arial" panose="020B0604020202020204" pitchFamily="34" charset="0"/>
              </a:rPr>
              <a:t>Consulted) </a:t>
            </a:r>
            <a:r>
              <a:rPr lang="mn-MN" dirty="0">
                <a:latin typeface="Arial" panose="020B0604020202020204" pitchFamily="34" charset="0"/>
                <a:cs typeface="Arial" panose="020B0604020202020204" pitchFamily="34" charset="0"/>
              </a:rPr>
              <a:t>болон мэдээлэл хүлээн авагч (</a:t>
            </a:r>
            <a:r>
              <a:rPr lang="en-US" dirty="0">
                <a:latin typeface="Arial" panose="020B0604020202020204" pitchFamily="34" charset="0"/>
                <a:cs typeface="Arial" panose="020B0604020202020204" pitchFamily="34" charset="0"/>
              </a:rPr>
              <a:t>Informed) </a:t>
            </a:r>
            <a:r>
              <a:rPr lang="mn-MN" dirty="0">
                <a:latin typeface="Arial" panose="020B0604020202020204" pitchFamily="34" charset="0"/>
                <a:cs typeface="Arial" panose="020B0604020202020204" pitchFamily="34" charset="0"/>
              </a:rPr>
              <a:t>оролцогчид нь:</a:t>
            </a:r>
          </a:p>
          <a:p>
            <a:pPr marL="742950" lvl="1" indent="-285750">
              <a:buFont typeface="Arial" panose="020B0604020202020204" pitchFamily="34" charset="0"/>
              <a:buChar char="•"/>
            </a:pPr>
            <a:r>
              <a:rPr lang="mn-MN" dirty="0">
                <a:latin typeface="Arial" panose="020B0604020202020204" pitchFamily="34" charset="0"/>
                <a:cs typeface="Arial" panose="020B0604020202020204" pitchFamily="34" charset="0"/>
              </a:rPr>
              <a:t>Харилцааны зардал өсгөх</a:t>
            </a:r>
          </a:p>
          <a:p>
            <a:pPr marL="742950" lvl="1" indent="-285750">
              <a:buFont typeface="Arial" panose="020B0604020202020204" pitchFamily="34" charset="0"/>
              <a:buChar char="•"/>
            </a:pPr>
            <a:r>
              <a:rPr lang="mn-MN" dirty="0">
                <a:latin typeface="Arial" panose="020B0604020202020204" pitchFamily="34" charset="0"/>
                <a:cs typeface="Arial" panose="020B0604020202020204" pitchFamily="34" charset="0"/>
              </a:rPr>
              <a:t>Төсөл удаашрах</a:t>
            </a:r>
          </a:p>
          <a:p>
            <a:pPr marL="742950" lvl="1" indent="-285750">
              <a:buFont typeface="Arial" panose="020B0604020202020204" pitchFamily="34" charset="0"/>
              <a:buChar char="•"/>
            </a:pPr>
            <a:r>
              <a:rPr lang="mn-MN" dirty="0">
                <a:latin typeface="Arial" panose="020B0604020202020204" pitchFamily="34" charset="0"/>
                <a:cs typeface="Arial" panose="020B0604020202020204" pitchFamily="34" charset="0"/>
              </a:rPr>
              <a:t>Тодорхой бус хариуцлага үүсэх шалтгаан болдог.</a:t>
            </a:r>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19</a:t>
            </a:fld>
            <a:endParaRPr lang="en-US"/>
          </a:p>
        </p:txBody>
      </p:sp>
    </p:spTree>
    <p:extLst>
      <p:ext uri="{BB962C8B-B14F-4D97-AF65-F5344CB8AC3E}">
        <p14:creationId xmlns:p14="http://schemas.microsoft.com/office/powerpoint/2010/main" val="33646651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CATWOE </a:t>
            </a:r>
            <a:r>
              <a:rPr lang="mn-MN" sz="1200" b="0" i="0" kern="1200" dirty="0">
                <a:solidFill>
                  <a:schemeClr val="tx1"/>
                </a:solidFill>
                <a:effectLst/>
                <a:latin typeface="+mn-lt"/>
                <a:ea typeface="+mn-ea"/>
                <a:cs typeface="+mn-cs"/>
              </a:rPr>
              <a:t>нь Зөөлөн Системийн Аргазүйн (</a:t>
            </a:r>
            <a:r>
              <a:rPr lang="en-US" sz="1200" b="0" i="0" kern="1200" dirty="0">
                <a:solidFill>
                  <a:schemeClr val="tx1"/>
                </a:solidFill>
                <a:effectLst/>
                <a:latin typeface="+mn-lt"/>
                <a:ea typeface="+mn-ea"/>
                <a:cs typeface="+mn-cs"/>
              </a:rPr>
              <a:t>SSM) </a:t>
            </a:r>
            <a:r>
              <a:rPr lang="mn-MN" sz="1200" b="0" i="0" kern="1200" dirty="0">
                <a:solidFill>
                  <a:schemeClr val="tx1"/>
                </a:solidFill>
                <a:effectLst/>
                <a:latin typeface="+mn-lt"/>
                <a:ea typeface="+mn-ea"/>
                <a:cs typeface="+mn-cs"/>
              </a:rPr>
              <a:t>хүрээнд Питер Чекландын боловсруулсан, оролцогч талуудын үзэл баримтлалыг (</a:t>
            </a:r>
            <a:r>
              <a:rPr lang="en-US" sz="1200" b="0" i="0" kern="1200" dirty="0">
                <a:solidFill>
                  <a:schemeClr val="tx1"/>
                </a:solidFill>
                <a:effectLst/>
                <a:latin typeface="+mn-lt"/>
                <a:ea typeface="+mn-ea"/>
                <a:cs typeface="+mn-cs"/>
              </a:rPr>
              <a:t>Perspective) </a:t>
            </a:r>
            <a:r>
              <a:rPr lang="mn-MN" sz="1200" b="0" i="0" kern="1200" dirty="0">
                <a:solidFill>
                  <a:schemeClr val="tx1"/>
                </a:solidFill>
                <a:effectLst/>
                <a:latin typeface="+mn-lt"/>
                <a:ea typeface="+mn-ea"/>
                <a:cs typeface="+mn-cs"/>
              </a:rPr>
              <a:t>системтэйгээр шинжлэхэд ашигладаг хамгийн чухал техникүүдийн нэг юм. Энэхүү аргачлал нь асуудлыг шийдэхээс өмнө оролцогч бүр тухайн системийг ямар "нүдээр" харж байгааг тодорхойлоход тусалдаг</a:t>
            </a:r>
            <a:br>
              <a:rPr lang="mn-MN" dirty="0"/>
            </a:br>
            <a:endParaRPr lang="mn-MN" dirty="0">
              <a:effectLst/>
            </a:endParaRPr>
          </a:p>
          <a:p>
            <a:r>
              <a:rPr lang="mn-MN" dirty="0">
                <a:effectLst/>
              </a:rPr>
              <a:t>Системийн шинжилгээ болон оролцогч талуудын үзэл баримтлалыг гүнзгий ойлгохын тулд </a:t>
            </a:r>
            <a:r>
              <a:rPr lang="en-US" dirty="0">
                <a:effectLst/>
              </a:rPr>
              <a:t>CATWOE-</a:t>
            </a:r>
            <a:r>
              <a:rPr lang="mn-MN" dirty="0">
                <a:effectLst/>
              </a:rPr>
              <a:t>г ашиглах бөгөөд "</a:t>
            </a:r>
            <a:r>
              <a:rPr lang="en-US" dirty="0">
                <a:effectLst/>
              </a:rPr>
              <a:t>E" </a:t>
            </a:r>
            <a:r>
              <a:rPr lang="mn-MN" dirty="0">
                <a:effectLst/>
              </a:rPr>
              <a:t>хэсгийг </a:t>
            </a:r>
            <a:r>
              <a:rPr lang="en-US" dirty="0">
                <a:effectLst/>
              </a:rPr>
              <a:t>PMI-</a:t>
            </a:r>
            <a:r>
              <a:rPr lang="mn-MN" dirty="0">
                <a:effectLst/>
              </a:rPr>
              <a:t>ийн </a:t>
            </a:r>
            <a:r>
              <a:rPr lang="en-US" dirty="0">
                <a:effectLst/>
              </a:rPr>
              <a:t>Enterprise Environmental Factors (EEFs)-</a:t>
            </a:r>
            <a:r>
              <a:rPr lang="mn-MN" dirty="0">
                <a:effectLst/>
              </a:rPr>
              <a:t>тэй уялдуулна.</a:t>
            </a:r>
          </a:p>
          <a:p>
            <a:r>
              <a:rPr lang="en-US" sz="1200" b="1" i="0" kern="1200" dirty="0">
                <a:solidFill>
                  <a:schemeClr val="tx1"/>
                </a:solidFill>
                <a:effectLst/>
                <a:latin typeface="+mn-lt"/>
                <a:ea typeface="+mn-ea"/>
                <a:cs typeface="+mn-cs"/>
              </a:rPr>
              <a:t>C (Customers):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Шийдлийн үр шимийг хүртэгчид.</a:t>
            </a:r>
          </a:p>
          <a:p>
            <a:r>
              <a:rPr lang="en-US" sz="1200" b="1" i="0" kern="1200" dirty="0">
                <a:solidFill>
                  <a:schemeClr val="tx1"/>
                </a:solidFill>
                <a:effectLst/>
                <a:latin typeface="+mn-lt"/>
                <a:ea typeface="+mn-ea"/>
                <a:cs typeface="+mn-cs"/>
              </a:rPr>
              <a:t>A (Actors):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Үйл явцыг гардан гүйцэтгэгчид.</a:t>
            </a:r>
          </a:p>
          <a:p>
            <a:r>
              <a:rPr lang="en-US" sz="1200" b="1" i="0" kern="1200" dirty="0">
                <a:solidFill>
                  <a:schemeClr val="tx1"/>
                </a:solidFill>
                <a:effectLst/>
                <a:latin typeface="+mn-lt"/>
                <a:ea typeface="+mn-ea"/>
                <a:cs typeface="+mn-cs"/>
              </a:rPr>
              <a:t>T (Transformation):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Оролт хэрхэн гаралт болон хувирч буй процесс.</a:t>
            </a:r>
          </a:p>
          <a:p>
            <a:r>
              <a:rPr lang="en-US" sz="1200" b="1" i="0" kern="1200" dirty="0">
                <a:solidFill>
                  <a:schemeClr val="tx1"/>
                </a:solidFill>
                <a:effectLst/>
                <a:latin typeface="+mn-lt"/>
                <a:ea typeface="+mn-ea"/>
                <a:cs typeface="+mn-cs"/>
              </a:rPr>
              <a:t>W (Weltanschauung/Worldview):</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Энэхүү өөрчлөлтийг утга учиртай болгож буй гүнзгий үнэ цэнэ, итгэл үнэмшлийн систем.</a:t>
            </a:r>
          </a:p>
          <a:p>
            <a:r>
              <a:rPr lang="en-US" sz="1200" b="1" i="0" kern="1200" dirty="0">
                <a:solidFill>
                  <a:schemeClr val="tx1"/>
                </a:solidFill>
                <a:effectLst/>
                <a:latin typeface="+mn-lt"/>
                <a:ea typeface="+mn-ea"/>
                <a:cs typeface="+mn-cs"/>
              </a:rPr>
              <a:t>O (Owners):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Системийг өөрчлөх эсвэл зогсоох эрх мэдэлтэй эзэмшигчид.</a:t>
            </a:r>
          </a:p>
          <a:p>
            <a:r>
              <a:rPr lang="en-US" sz="1200" b="1" i="0" kern="1200" dirty="0">
                <a:solidFill>
                  <a:schemeClr val="tx1"/>
                </a:solidFill>
                <a:effectLst/>
                <a:latin typeface="+mn-lt"/>
                <a:ea typeface="+mn-ea"/>
                <a:cs typeface="+mn-cs"/>
              </a:rPr>
              <a:t>E (Environmental Constraints):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Хүрээлэн буй орчны хязгаарлалт. Үүнд </a:t>
            </a:r>
            <a:r>
              <a:rPr lang="en-US" sz="1200" b="0" i="0" kern="1200" dirty="0">
                <a:solidFill>
                  <a:schemeClr val="tx1"/>
                </a:solidFill>
                <a:effectLst/>
                <a:latin typeface="+mn-lt"/>
                <a:ea typeface="+mn-ea"/>
                <a:cs typeface="+mn-cs"/>
              </a:rPr>
              <a:t>PMI-</a:t>
            </a:r>
            <a:r>
              <a:rPr lang="mn-MN" sz="1200" b="0" i="0" kern="1200" dirty="0">
                <a:solidFill>
                  <a:schemeClr val="tx1"/>
                </a:solidFill>
                <a:effectLst/>
                <a:latin typeface="+mn-lt"/>
                <a:ea typeface="+mn-ea"/>
                <a:cs typeface="+mn-cs"/>
              </a:rPr>
              <a:t>ийн 2.2-т заасан зах зээлийн нөхцөл, хууль эрх зүй, байгууллагын соёл зэрэг </a:t>
            </a:r>
            <a:r>
              <a:rPr lang="en-US" sz="1200" b="0" i="0" kern="1200" dirty="0">
                <a:solidFill>
                  <a:schemeClr val="tx1"/>
                </a:solidFill>
                <a:effectLst/>
                <a:latin typeface="+mn-lt"/>
                <a:ea typeface="+mn-ea"/>
                <a:cs typeface="+mn-cs"/>
              </a:rPr>
              <a:t>EEFs </a:t>
            </a:r>
            <a:r>
              <a:rPr lang="mn-MN" sz="1200" b="0" i="0" kern="1200" dirty="0">
                <a:solidFill>
                  <a:schemeClr val="tx1"/>
                </a:solidFill>
                <a:effectLst/>
                <a:latin typeface="+mn-lt"/>
                <a:ea typeface="+mn-ea"/>
                <a:cs typeface="+mn-cs"/>
              </a:rPr>
              <a:t>багтана.</a:t>
            </a:r>
          </a:p>
          <a:p>
            <a:endParaRPr lang="mn-MN" sz="1200" b="0" i="0" kern="1200" dirty="0">
              <a:solidFill>
                <a:schemeClr val="tx1"/>
              </a:solidFill>
              <a:effectLst/>
              <a:latin typeface="+mn-lt"/>
              <a:ea typeface="+mn-ea"/>
              <a:cs typeface="+mn-cs"/>
            </a:endParaRPr>
          </a:p>
          <a:p>
            <a:r>
              <a:rPr lang="mn-MN" b="1" dirty="0">
                <a:effectLst/>
              </a:rPr>
              <a:t>Аргачлалын ач холбогдол ба хэрэглээ</a:t>
            </a:r>
            <a:endParaRPr lang="mn-MN" dirty="0">
              <a:effectLst/>
            </a:endParaRPr>
          </a:p>
          <a:p>
            <a:r>
              <a:rPr lang="mn-MN" sz="1200" b="1" i="0" kern="1200" dirty="0">
                <a:solidFill>
                  <a:schemeClr val="tx1"/>
                </a:solidFill>
                <a:effectLst/>
                <a:latin typeface="+mn-lt"/>
                <a:ea typeface="+mn-ea"/>
                <a:cs typeface="+mn-cs"/>
              </a:rPr>
              <a:t>Зөвшилцөлд хүрэх:</a:t>
            </a:r>
            <a:r>
              <a:rPr lang="mn-MN" sz="1200" b="0" i="0" kern="1200" dirty="0">
                <a:solidFill>
                  <a:schemeClr val="tx1"/>
                </a:solidFill>
                <a:effectLst/>
                <a:latin typeface="+mn-lt"/>
                <a:ea typeface="+mn-ea"/>
                <a:cs typeface="+mn-cs"/>
              </a:rPr>
              <a:t> Оролцогч талуудын хооронд үүссэн далд зөрчил, үл ойлголцлыг илрүүлж, нэгдсэн ойлголтод хүрэхэд тусалдаг.</a:t>
            </a:r>
          </a:p>
          <a:p>
            <a:r>
              <a:rPr lang="mn-MN" sz="1200" b="1" i="0" kern="1200" dirty="0">
                <a:solidFill>
                  <a:schemeClr val="tx1"/>
                </a:solidFill>
                <a:effectLst/>
                <a:latin typeface="+mn-lt"/>
                <a:ea typeface="+mn-ea"/>
                <a:cs typeface="+mn-cs"/>
              </a:rPr>
              <a:t>Загварчлал хийх:</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CATWOE-</a:t>
            </a:r>
            <a:r>
              <a:rPr lang="mn-MN" sz="1200" b="0" i="0" kern="1200" dirty="0">
                <a:solidFill>
                  <a:schemeClr val="tx1"/>
                </a:solidFill>
                <a:effectLst/>
                <a:latin typeface="+mn-lt"/>
                <a:ea typeface="+mn-ea"/>
                <a:cs typeface="+mn-cs"/>
              </a:rPr>
              <a:t>ийн үр дүнд тулгуурлан Бизнес үйл ажиллагааны загварыг (</a:t>
            </a:r>
            <a:r>
              <a:rPr lang="en-US" sz="1200" b="0" i="0" kern="1200" dirty="0">
                <a:solidFill>
                  <a:schemeClr val="tx1"/>
                </a:solidFill>
                <a:effectLst/>
                <a:latin typeface="+mn-lt"/>
                <a:ea typeface="+mn-ea"/>
                <a:cs typeface="+mn-cs"/>
              </a:rPr>
              <a:t>BAM) </a:t>
            </a:r>
            <a:r>
              <a:rPr lang="mn-MN" sz="1200" b="0" i="0" kern="1200" dirty="0">
                <a:solidFill>
                  <a:schemeClr val="tx1"/>
                </a:solidFill>
                <a:effectLst/>
                <a:latin typeface="+mn-lt"/>
                <a:ea typeface="+mn-ea"/>
                <a:cs typeface="+mn-cs"/>
              </a:rPr>
              <a:t>байгуулдаг. Энэ нь тухайн үзэл баримтлалыг хэрэгжүүлэхэд ямар үйл ажиллагаанууд шаардлагатайг харуулдаг.</a:t>
            </a:r>
          </a:p>
          <a:p>
            <a:r>
              <a:rPr lang="mn-MN" sz="1200" b="1" i="0" kern="1200" dirty="0">
                <a:solidFill>
                  <a:schemeClr val="tx1"/>
                </a:solidFill>
                <a:effectLst/>
                <a:latin typeface="+mn-lt"/>
                <a:ea typeface="+mn-ea"/>
                <a:cs typeface="+mn-cs"/>
              </a:rPr>
              <a:t>Зөрүүгийн шинжилгээ (</a:t>
            </a:r>
            <a:r>
              <a:rPr lang="en-US" sz="1200" b="1" i="0" kern="1200" dirty="0">
                <a:solidFill>
                  <a:schemeClr val="tx1"/>
                </a:solidFill>
                <a:effectLst/>
                <a:latin typeface="+mn-lt"/>
                <a:ea typeface="+mn-ea"/>
                <a:cs typeface="+mn-cs"/>
              </a:rPr>
              <a:t>Gap Analysis):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талуудын хүсэмжит загварыг одоогийн бодит нөхцөл байдалтай харьцуулж, юуг өөрчлөх шаардлагатайг илрүүлнэ</a:t>
            </a:r>
          </a:p>
          <a:p>
            <a:endParaRPr lang="mn-MN"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20</a:t>
            </a:fld>
            <a:endParaRPr lang="en-US"/>
          </a:p>
        </p:txBody>
      </p:sp>
    </p:spTree>
    <p:extLst>
      <p:ext uri="{BB962C8B-B14F-4D97-AF65-F5344CB8AC3E}">
        <p14:creationId xmlns:p14="http://schemas.microsoft.com/office/powerpoint/2010/main" val="3198493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A68B8-1B6B-8818-2721-5D19440FB4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63497-31A7-6831-9EA6-9400E2A3A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7CFF3A-333B-B85B-B118-5D75D1E9A167}"/>
              </a:ext>
            </a:extLst>
          </p:cNvPr>
          <p:cNvSpPr>
            <a:spLocks noGrp="1"/>
          </p:cNvSpPr>
          <p:nvPr>
            <p:ph type="body" idx="1"/>
          </p:nvPr>
        </p:nvSpPr>
        <p:spPr/>
        <p:txBody>
          <a:bodyPr/>
          <a:lstStyle/>
          <a:p>
            <a:r>
              <a:rPr lang="mn-MN" dirty="0">
                <a:effectLst/>
              </a:rPr>
              <a:t>Аргачлалыг ашиглахдаа дараах зургаан элементийг тодорхойлдог бөгөөд туршлагаас үзэхэд </a:t>
            </a:r>
            <a:r>
              <a:rPr lang="en-US" b="1" dirty="0">
                <a:effectLst/>
              </a:rPr>
              <a:t>W</a:t>
            </a:r>
            <a:r>
              <a:rPr lang="en-US" dirty="0">
                <a:effectLst/>
              </a:rPr>
              <a:t> </a:t>
            </a:r>
            <a:r>
              <a:rPr lang="mn-MN" dirty="0">
                <a:effectLst/>
              </a:rPr>
              <a:t>болон </a:t>
            </a:r>
            <a:r>
              <a:rPr lang="en-US" b="1" dirty="0">
                <a:effectLst/>
              </a:rPr>
              <a:t>T</a:t>
            </a:r>
            <a:r>
              <a:rPr lang="en-US" dirty="0">
                <a:effectLst/>
              </a:rPr>
              <a:t>-</a:t>
            </a:r>
            <a:r>
              <a:rPr lang="mn-MN" dirty="0">
                <a:effectLst/>
              </a:rPr>
              <a:t>ээс эхлэх нь хамгийн үр дүнтэй байдаг:</a:t>
            </a:r>
          </a:p>
          <a:p>
            <a:r>
              <a:rPr lang="en-US" sz="1200" b="1" i="0" kern="1200" dirty="0">
                <a:solidFill>
                  <a:schemeClr val="tx1"/>
                </a:solidFill>
                <a:effectLst/>
                <a:latin typeface="+mn-lt"/>
                <a:ea typeface="+mn-ea"/>
                <a:cs typeface="+mn-cs"/>
              </a:rPr>
              <a:t>W – Weltanschauung (Worldview) </a:t>
            </a:r>
            <a:r>
              <a:rPr lang="mn-MN" sz="1200" b="1" i="0" kern="1200" dirty="0">
                <a:solidFill>
                  <a:schemeClr val="tx1"/>
                </a:solidFill>
                <a:effectLst/>
                <a:latin typeface="+mn-lt"/>
                <a:ea typeface="+mn-ea"/>
                <a:cs typeface="+mn-cs"/>
              </a:rPr>
              <a:t>буюу Үзэл баримтлал:</a:t>
            </a:r>
            <a:r>
              <a:rPr lang="mn-MN" sz="1200" b="0" i="0" kern="1200" dirty="0">
                <a:solidFill>
                  <a:schemeClr val="tx1"/>
                </a:solidFill>
                <a:effectLst/>
                <a:latin typeface="+mn-lt"/>
                <a:ea typeface="+mn-ea"/>
                <a:cs typeface="+mn-cs"/>
              </a:rPr>
              <a:t> Энэ бол шинжилгээний "түлхүүр" бөгөөд тухайн оролцогч талын үнэт зүйл, системийн оршин тогтнох утга учрыг тайлбарлах итгэл үнэмшил юм. Жишээ нь, борлуулалтын менежер амжилтыг "шинэ хэрэглэгчдийг татах" гэж үздэг бол харилцагчийн үйлчилгээний менежер "байнгын хэрэглэгчидтэйгээ нягт холбоо тогтоох" гэж үзэж болно.</a:t>
            </a:r>
          </a:p>
          <a:p>
            <a:r>
              <a:rPr lang="en-US" sz="1200" b="1" i="0" kern="1200" dirty="0">
                <a:solidFill>
                  <a:schemeClr val="tx1"/>
                </a:solidFill>
                <a:effectLst/>
                <a:latin typeface="+mn-lt"/>
                <a:ea typeface="+mn-ea"/>
                <a:cs typeface="+mn-cs"/>
              </a:rPr>
              <a:t>T – Transformation (</a:t>
            </a:r>
            <a:r>
              <a:rPr lang="mn-MN" sz="1200" b="1" i="0" kern="1200" dirty="0">
                <a:solidFill>
                  <a:schemeClr val="tx1"/>
                </a:solidFill>
                <a:effectLst/>
                <a:latin typeface="+mn-lt"/>
                <a:ea typeface="+mn-ea"/>
                <a:cs typeface="+mn-cs"/>
              </a:rPr>
              <a:t>Трансформаци):</a:t>
            </a:r>
            <a:r>
              <a:rPr lang="mn-MN" sz="1200" b="0" i="0" kern="1200" dirty="0">
                <a:solidFill>
                  <a:schemeClr val="tx1"/>
                </a:solidFill>
                <a:effectLst/>
                <a:latin typeface="+mn-lt"/>
                <a:ea typeface="+mn-ea"/>
                <a:cs typeface="+mn-cs"/>
              </a:rPr>
              <a:t> Системийн гүйцэтгэх үндсэн үйл ажиллагаа буюу оролтыг гаралт болгон хувиргах процесс. Энэ нь оролцогч талын үзэл баримтлалаас (</a:t>
            </a:r>
            <a:r>
              <a:rPr lang="en-US" sz="1200" b="0" i="0" kern="1200" dirty="0">
                <a:solidFill>
                  <a:schemeClr val="tx1"/>
                </a:solidFill>
                <a:effectLst/>
                <a:latin typeface="+mn-lt"/>
                <a:ea typeface="+mn-ea"/>
                <a:cs typeface="+mn-cs"/>
              </a:rPr>
              <a:t>W) </a:t>
            </a:r>
            <a:r>
              <a:rPr lang="mn-MN" sz="1200" b="0" i="0" kern="1200" dirty="0">
                <a:solidFill>
                  <a:schemeClr val="tx1"/>
                </a:solidFill>
                <a:effectLst/>
                <a:latin typeface="+mn-lt"/>
                <a:ea typeface="+mn-ea"/>
                <a:cs typeface="+mn-cs"/>
              </a:rPr>
              <a:t>шууд хамааран тодорхойлогддог.</a:t>
            </a:r>
          </a:p>
          <a:p>
            <a:r>
              <a:rPr lang="en-US" sz="1200" b="1" i="0" kern="1200" dirty="0">
                <a:solidFill>
                  <a:schemeClr val="tx1"/>
                </a:solidFill>
                <a:effectLst/>
                <a:latin typeface="+mn-lt"/>
                <a:ea typeface="+mn-ea"/>
                <a:cs typeface="+mn-cs"/>
              </a:rPr>
              <a:t>C – Customer (</a:t>
            </a:r>
            <a:r>
              <a:rPr lang="mn-MN" sz="1200" b="1" i="0" kern="1200" dirty="0">
                <a:solidFill>
                  <a:schemeClr val="tx1"/>
                </a:solidFill>
                <a:effectLst/>
                <a:latin typeface="+mn-lt"/>
                <a:ea typeface="+mn-ea"/>
                <a:cs typeface="+mn-cs"/>
              </a:rPr>
              <a:t>Үйлчлүүлэгч):</a:t>
            </a:r>
            <a:r>
              <a:rPr lang="mn-MN" sz="1200" b="0" i="0" kern="1200" dirty="0">
                <a:solidFill>
                  <a:schemeClr val="tx1"/>
                </a:solidFill>
                <a:effectLst/>
                <a:latin typeface="+mn-lt"/>
                <a:ea typeface="+mn-ea"/>
                <a:cs typeface="+mn-cs"/>
              </a:rPr>
              <a:t> Трансформацийн үр шимийг хүртэгч буюу системийн гаралтад "өртөж" буй тал. Үйлчлүүлэгчийг зөв тодорхойлох нь шинжилгээний фокусыг олоход тусална.</a:t>
            </a:r>
          </a:p>
          <a:p>
            <a:r>
              <a:rPr lang="en-US" sz="1200" b="1" i="0" kern="1200" dirty="0">
                <a:solidFill>
                  <a:schemeClr val="tx1"/>
                </a:solidFill>
                <a:effectLst/>
                <a:latin typeface="+mn-lt"/>
                <a:ea typeface="+mn-ea"/>
                <a:cs typeface="+mn-cs"/>
              </a:rPr>
              <a:t>A – Actor (</a:t>
            </a:r>
            <a:r>
              <a:rPr lang="mn-MN" sz="1200" b="1" i="0" kern="1200" dirty="0">
                <a:solidFill>
                  <a:schemeClr val="tx1"/>
                </a:solidFill>
                <a:effectLst/>
                <a:latin typeface="+mn-lt"/>
                <a:ea typeface="+mn-ea"/>
                <a:cs typeface="+mn-cs"/>
              </a:rPr>
              <a:t>Гүйцэтгэгч):</a:t>
            </a:r>
            <a:r>
              <a:rPr lang="mn-MN" sz="1200" b="0" i="0" kern="1200" dirty="0">
                <a:solidFill>
                  <a:schemeClr val="tx1"/>
                </a:solidFill>
                <a:effectLst/>
                <a:latin typeface="+mn-lt"/>
                <a:ea typeface="+mn-ea"/>
                <a:cs typeface="+mn-cs"/>
              </a:rPr>
              <a:t> Трансформацийг бодитоор хэрэгжүүлэгч үүрэг бүхий хүмүүс. Тэдний ур чадвар, гүйцэтгэх үүрэг нь шинжилгээний дараагийн шатанд чухал ач холбогдолтой.</a:t>
            </a:r>
          </a:p>
          <a:p>
            <a:r>
              <a:rPr lang="en-US" sz="1200" b="1" i="0" kern="1200" dirty="0">
                <a:solidFill>
                  <a:schemeClr val="tx1"/>
                </a:solidFill>
                <a:effectLst/>
                <a:latin typeface="+mn-lt"/>
                <a:ea typeface="+mn-ea"/>
                <a:cs typeface="+mn-cs"/>
              </a:rPr>
              <a:t>O – Owner (</a:t>
            </a:r>
            <a:r>
              <a:rPr lang="mn-MN" sz="1200" b="1" i="0" kern="1200" dirty="0">
                <a:solidFill>
                  <a:schemeClr val="tx1"/>
                </a:solidFill>
                <a:effectLst/>
                <a:latin typeface="+mn-lt"/>
                <a:ea typeface="+mn-ea"/>
                <a:cs typeface="+mn-cs"/>
              </a:rPr>
              <a:t>Эзэмшигч):</a:t>
            </a:r>
            <a:r>
              <a:rPr lang="mn-MN" sz="1200" b="0" i="0" kern="1200" dirty="0">
                <a:solidFill>
                  <a:schemeClr val="tx1"/>
                </a:solidFill>
                <a:effectLst/>
                <a:latin typeface="+mn-lt"/>
                <a:ea typeface="+mn-ea"/>
                <a:cs typeface="+mn-cs"/>
              </a:rPr>
              <a:t> Тухайн системийг зогсоох эсвэл томоохон өөрчлөлт хийх эрх мэдэл бүхий хүн эсвэл бүлэг.</a:t>
            </a:r>
          </a:p>
          <a:p>
            <a:r>
              <a:rPr lang="en-US" sz="1200" b="1" i="0" kern="1200" dirty="0">
                <a:solidFill>
                  <a:schemeClr val="tx1"/>
                </a:solidFill>
                <a:effectLst/>
                <a:latin typeface="+mn-lt"/>
                <a:ea typeface="+mn-ea"/>
                <a:cs typeface="+mn-cs"/>
              </a:rPr>
              <a:t>E – Environment (</a:t>
            </a:r>
            <a:r>
              <a:rPr lang="mn-MN" sz="1200" b="1" i="0" kern="1200" dirty="0">
                <a:solidFill>
                  <a:schemeClr val="tx1"/>
                </a:solidFill>
                <a:effectLst/>
                <a:latin typeface="+mn-lt"/>
                <a:ea typeface="+mn-ea"/>
                <a:cs typeface="+mn-cs"/>
              </a:rPr>
              <a:t>Орчин):</a:t>
            </a:r>
            <a:r>
              <a:rPr lang="mn-MN" sz="1200" b="0" i="0" kern="1200" dirty="0">
                <a:solidFill>
                  <a:schemeClr val="tx1"/>
                </a:solidFill>
                <a:effectLst/>
                <a:latin typeface="+mn-lt"/>
                <a:ea typeface="+mn-ea"/>
                <a:cs typeface="+mn-cs"/>
              </a:rPr>
              <a:t> Системийг хүрээлэн буй, өөрчилж боломгүй гадаад хязгаарлалт, дүрэм журам, эдийн засгийн нөхцөл байдал. Үүнийг оношлоход </a:t>
            </a:r>
            <a:r>
              <a:rPr lang="en-US" sz="1200" b="0" i="0" kern="1200" dirty="0">
                <a:solidFill>
                  <a:schemeClr val="tx1"/>
                </a:solidFill>
                <a:effectLst/>
                <a:latin typeface="+mn-lt"/>
                <a:ea typeface="+mn-ea"/>
                <a:cs typeface="+mn-cs"/>
              </a:rPr>
              <a:t>PESTLE </a:t>
            </a:r>
            <a:r>
              <a:rPr lang="mn-MN" sz="1200" b="0" i="0" kern="1200" dirty="0">
                <a:solidFill>
                  <a:schemeClr val="tx1"/>
                </a:solidFill>
                <a:effectLst/>
                <a:latin typeface="+mn-lt"/>
                <a:ea typeface="+mn-ea"/>
                <a:cs typeface="+mn-cs"/>
              </a:rPr>
              <a:t>шинжилгээг ашигладаг.</a:t>
            </a:r>
          </a:p>
          <a:p>
            <a:endParaRPr lang="en-US" dirty="0"/>
          </a:p>
        </p:txBody>
      </p:sp>
      <p:sp>
        <p:nvSpPr>
          <p:cNvPr id="4" name="Slide Number Placeholder 3">
            <a:extLst>
              <a:ext uri="{FF2B5EF4-FFF2-40B4-BE49-F238E27FC236}">
                <a16:creationId xmlns:a16="http://schemas.microsoft.com/office/drawing/2014/main" id="{A89A89BD-FE55-89DE-3E01-95C12F99751F}"/>
              </a:ext>
            </a:extLst>
          </p:cNvPr>
          <p:cNvSpPr>
            <a:spLocks noGrp="1"/>
          </p:cNvSpPr>
          <p:nvPr>
            <p:ph type="sldNum" sz="quarter" idx="5"/>
          </p:nvPr>
        </p:nvSpPr>
        <p:spPr/>
        <p:txBody>
          <a:bodyPr/>
          <a:lstStyle/>
          <a:p>
            <a:fld id="{861470DE-02E5-4C22-B8BD-34A87FB0AA09}" type="slidenum">
              <a:rPr lang="en-US" smtClean="0"/>
              <a:t>21</a:t>
            </a:fld>
            <a:endParaRPr lang="en-US"/>
          </a:p>
        </p:txBody>
      </p:sp>
    </p:spTree>
    <p:extLst>
      <p:ext uri="{BB962C8B-B14F-4D97-AF65-F5344CB8AC3E}">
        <p14:creationId xmlns:p14="http://schemas.microsoft.com/office/powerpoint/2010/main" val="1060979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Champion (</a:t>
            </a:r>
            <a:r>
              <a:rPr lang="mn-MN" sz="1200" b="1" i="0" kern="1200" dirty="0">
                <a:solidFill>
                  <a:schemeClr val="tx1"/>
                </a:solidFill>
                <a:effectLst/>
                <a:latin typeface="+mn-lt"/>
                <a:ea typeface="+mn-ea"/>
                <a:cs typeface="+mn-cs"/>
              </a:rPr>
              <a:t>Идэвхтэй дэмжигч):</a:t>
            </a:r>
            <a:r>
              <a:rPr lang="mn-MN" sz="1200" b="0" i="0" kern="1200" dirty="0">
                <a:solidFill>
                  <a:schemeClr val="tx1"/>
                </a:solidFill>
                <a:effectLst/>
                <a:latin typeface="+mn-lt"/>
                <a:ea typeface="+mn-ea"/>
                <a:cs typeface="+mn-cs"/>
              </a:rPr>
              <a:t> Өөрчлөлтийг манлайлагч. Тэднийг төслийн "элч" болгон ашиглаж, бусдыг идэвхжүүлэхэд татан оролцуулна.</a:t>
            </a:r>
          </a:p>
          <a:p>
            <a:r>
              <a:rPr lang="en-US" sz="1200" b="1" i="0" kern="1200" dirty="0">
                <a:solidFill>
                  <a:schemeClr val="tx1"/>
                </a:solidFill>
                <a:effectLst/>
                <a:latin typeface="+mn-lt"/>
                <a:ea typeface="+mn-ea"/>
                <a:cs typeface="+mn-cs"/>
              </a:rPr>
              <a:t>Supporter (</a:t>
            </a:r>
            <a:r>
              <a:rPr lang="mn-MN" sz="1200" b="1" i="0" kern="1200" dirty="0">
                <a:solidFill>
                  <a:schemeClr val="tx1"/>
                </a:solidFill>
                <a:effectLst/>
                <a:latin typeface="+mn-lt"/>
                <a:ea typeface="+mn-ea"/>
                <a:cs typeface="+mn-cs"/>
              </a:rPr>
              <a:t>Дэмжигч):</a:t>
            </a:r>
            <a:r>
              <a:rPr lang="mn-MN" sz="1200" b="0" i="0" kern="1200" dirty="0">
                <a:solidFill>
                  <a:schemeClr val="tx1"/>
                </a:solidFill>
                <a:effectLst/>
                <a:latin typeface="+mn-lt"/>
                <a:ea typeface="+mn-ea"/>
                <a:cs typeface="+mn-cs"/>
              </a:rPr>
              <a:t> Дэмжиж байгаа боловч идэвх багатай. Тэдэнд идэвхтэй сонсох (</a:t>
            </a:r>
            <a:r>
              <a:rPr lang="en-US" sz="1200" b="0" i="0" kern="1200" dirty="0">
                <a:solidFill>
                  <a:schemeClr val="tx1"/>
                </a:solidFill>
                <a:effectLst/>
                <a:latin typeface="+mn-lt"/>
                <a:ea typeface="+mn-ea"/>
                <a:cs typeface="+mn-cs"/>
              </a:rPr>
              <a:t>Active listening) </a:t>
            </a:r>
            <a:r>
              <a:rPr lang="mn-MN" sz="1200" b="0" i="0" kern="1200" dirty="0">
                <a:solidFill>
                  <a:schemeClr val="tx1"/>
                </a:solidFill>
                <a:effectLst/>
                <a:latin typeface="+mn-lt"/>
                <a:ea typeface="+mn-ea"/>
                <a:cs typeface="+mn-cs"/>
              </a:rPr>
              <a:t>техник ашиглан төслийн ач холбогдлыг илүү тодорхой мэдрүүлж, оролцоог нэмэгдүүлнэ.</a:t>
            </a:r>
          </a:p>
          <a:p>
            <a:r>
              <a:rPr lang="en-US" sz="1200" b="1" i="0" kern="1200" dirty="0">
                <a:solidFill>
                  <a:schemeClr val="tx1"/>
                </a:solidFill>
                <a:effectLst/>
                <a:latin typeface="+mn-lt"/>
                <a:ea typeface="+mn-ea"/>
                <a:cs typeface="+mn-cs"/>
              </a:rPr>
              <a:t>Critic (</a:t>
            </a:r>
            <a:r>
              <a:rPr lang="mn-MN" sz="1200" b="1" i="0" kern="1200" dirty="0">
                <a:solidFill>
                  <a:schemeClr val="tx1"/>
                </a:solidFill>
                <a:effectLst/>
                <a:latin typeface="+mn-lt"/>
                <a:ea typeface="+mn-ea"/>
                <a:cs typeface="+mn-cs"/>
              </a:rPr>
              <a:t>Шүүмжлэгч):</a:t>
            </a:r>
            <a:r>
              <a:rPr lang="mn-MN" sz="1200" b="0" i="0" kern="1200" dirty="0">
                <a:solidFill>
                  <a:schemeClr val="tx1"/>
                </a:solidFill>
                <a:effectLst/>
                <a:latin typeface="+mn-lt"/>
                <a:ea typeface="+mn-ea"/>
                <a:cs typeface="+mn-cs"/>
              </a:rPr>
              <a:t> Төслийн сул талыг олж хардаг. Тэдний шүүмжийг шаардлагыг сайжруулах, эрсдэлийг илрүүлэх "үнэгүй зөвлөгөө" гэж хүлээн авч, чиглүүлэгч (</a:t>
            </a:r>
            <a:r>
              <a:rPr lang="en-US" sz="1200" b="0" i="0" kern="1200" dirty="0">
                <a:solidFill>
                  <a:schemeClr val="tx1"/>
                </a:solidFill>
                <a:effectLst/>
                <a:latin typeface="+mn-lt"/>
                <a:ea typeface="+mn-ea"/>
                <a:cs typeface="+mn-cs"/>
              </a:rPr>
              <a:t>Facilitation) </a:t>
            </a:r>
            <a:r>
              <a:rPr lang="mn-MN" sz="1200" b="0" i="0" kern="1200" dirty="0">
                <a:solidFill>
                  <a:schemeClr val="tx1"/>
                </a:solidFill>
                <a:effectLst/>
                <a:latin typeface="+mn-lt"/>
                <a:ea typeface="+mn-ea"/>
                <a:cs typeface="+mn-cs"/>
              </a:rPr>
              <a:t>ур чадвараар харилцааг удирдана.</a:t>
            </a:r>
          </a:p>
          <a:p>
            <a:r>
              <a:rPr lang="en-US" sz="1200" b="1" i="0" kern="1200" dirty="0">
                <a:solidFill>
                  <a:schemeClr val="tx1"/>
                </a:solidFill>
                <a:effectLst/>
                <a:latin typeface="+mn-lt"/>
                <a:ea typeface="+mn-ea"/>
                <a:cs typeface="+mn-cs"/>
              </a:rPr>
              <a:t>Blocker (</a:t>
            </a:r>
            <a:r>
              <a:rPr lang="mn-MN" sz="1200" b="1" i="0" kern="1200" dirty="0">
                <a:solidFill>
                  <a:schemeClr val="tx1"/>
                </a:solidFill>
                <a:effectLst/>
                <a:latin typeface="+mn-lt"/>
                <a:ea typeface="+mn-ea"/>
                <a:cs typeface="+mn-cs"/>
              </a:rPr>
              <a:t>Саад учруулагч):</a:t>
            </a:r>
            <a:r>
              <a:rPr lang="mn-MN" sz="1200" b="0" i="0" kern="1200" dirty="0">
                <a:solidFill>
                  <a:schemeClr val="tx1"/>
                </a:solidFill>
                <a:effectLst/>
                <a:latin typeface="+mn-lt"/>
                <a:ea typeface="+mn-ea"/>
                <a:cs typeface="+mn-cs"/>
              </a:rPr>
              <a:t> Өөрчлөлтийг эсэргүүцэгч. Тэдний эсэргүүцлийн язгуур шалтгааныг (</a:t>
            </a:r>
            <a:r>
              <a:rPr lang="en-US" sz="1200" b="0" i="0" kern="1200" dirty="0">
                <a:solidFill>
                  <a:schemeClr val="tx1"/>
                </a:solidFill>
                <a:effectLst/>
                <a:latin typeface="+mn-lt"/>
                <a:ea typeface="+mn-ea"/>
                <a:cs typeface="+mn-cs"/>
              </a:rPr>
              <a:t>Root Cause) </a:t>
            </a:r>
            <a:r>
              <a:rPr lang="mn-MN" sz="1200" b="0" i="0" kern="1200" dirty="0">
                <a:solidFill>
                  <a:schemeClr val="tx1"/>
                </a:solidFill>
                <a:effectLst/>
                <a:latin typeface="+mn-lt"/>
                <a:ea typeface="+mn-ea"/>
                <a:cs typeface="+mn-cs"/>
              </a:rPr>
              <a:t>олж, ивээн тэтгэгчтэй хамтран нөлөөллийг нь саармагжуулах тактик баримтална</a:t>
            </a:r>
          </a:p>
          <a:p>
            <a:endParaRPr lang="en-US" dirty="0"/>
          </a:p>
        </p:txBody>
      </p:sp>
      <p:sp>
        <p:nvSpPr>
          <p:cNvPr id="4" name="Slide Number Placeholder 3"/>
          <p:cNvSpPr>
            <a:spLocks noGrp="1"/>
          </p:cNvSpPr>
          <p:nvPr>
            <p:ph type="sldNum" sz="quarter" idx="5"/>
          </p:nvPr>
        </p:nvSpPr>
        <p:spPr/>
        <p:txBody>
          <a:bodyPr/>
          <a:lstStyle/>
          <a:p>
            <a:fld id="{861470DE-02E5-4C22-B8BD-34A87FB0AA09}" type="slidenum">
              <a:rPr lang="en-US" smtClean="0"/>
              <a:t>24</a:t>
            </a:fld>
            <a:endParaRPr lang="en-US"/>
          </a:p>
        </p:txBody>
      </p:sp>
    </p:spTree>
    <p:extLst>
      <p:ext uri="{BB962C8B-B14F-4D97-AF65-F5344CB8AC3E}">
        <p14:creationId xmlns:p14="http://schemas.microsoft.com/office/powerpoint/2010/main" val="172096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72117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0" y="6307137"/>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274827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4012315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mn-MN"/>
              <a:t>СЭЗИС, МСМТэнхим 2017 он</a:t>
            </a:r>
            <a:endParaRPr lang="en-US"/>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997681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71959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571310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4132633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3592702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506208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38290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BA5B7B1-6B51-45F8-8919-652892098E02}" type="datetimeFigureOut">
              <a:rPr lang="en-US" smtClean="0"/>
              <a:t>5/17/2026</a:t>
            </a:fld>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Tree>
    <p:extLst>
      <p:ext uri="{BB962C8B-B14F-4D97-AF65-F5344CB8AC3E}">
        <p14:creationId xmlns:p14="http://schemas.microsoft.com/office/powerpoint/2010/main" val="3949354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521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342900" y="200508"/>
            <a:ext cx="11365545"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947662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0" y="6307137"/>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302559" y="200508"/>
            <a:ext cx="11405886"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27492131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235119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8907708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0049023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391886" y="185738"/>
            <a:ext cx="11316559"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9854447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4139624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790086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9350854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5646871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6632483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568787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fld id="{8BA5B7B1-6B51-45F8-8919-652892098E02}" type="datetimeFigureOut">
              <a:rPr lang="en-US" smtClean="0"/>
              <a:t>5/17/2026</a:t>
            </a:fld>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lang="en-US"/>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E61E0CEE-89B0-4BB5-AFB7-94FB725A0B63}"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219781099"/>
      </p:ext>
    </p:extLst>
  </p:cSld>
  <p:clrMap bg1="lt1" tx1="dk1" bg2="dk2" tx2="lt2" accent1="accent1" accent2="accent2" accent3="accent3" accent4="accent4" accent5="accent5" accent6="accent6" hlink="hlink" folHlink="folHlink"/>
  <p:sldLayoutIdLst>
    <p:sldLayoutId id="2147483711" r:id="rId1"/>
    <p:sldLayoutId id="2147483712" r:id="rId2"/>
    <p:sldLayoutId id="2147483713"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36"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ISA332- Бүлэг1: Бизнесийн шинжилгээ</a:t>
            </a: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2481753310"/>
      </p:ext>
    </p:extLst>
  </p:cSld>
  <p:clrMap bg1="lt1" tx1="dk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hf sldNum="0"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sketchbubble.com/" TargetMode="External"/><Relationship Id="rId4" Type="http://schemas.openxmlformats.org/officeDocument/2006/relationships/hyperlink" Target="https://www.sketchbubble.com/en/presentation-stakeholder-wheel.html" TargetMode="Externa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pmi.org/learning/library/stakeholder-analysis-pivotal-practice-projects-8905"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896656" y="3060740"/>
            <a:ext cx="10679906" cy="360099"/>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Lecture </a:t>
            </a:r>
            <a:r>
              <a:rPr lang="mn-MN" sz="2600" b="1" dirty="0">
                <a:solidFill>
                  <a:schemeClr val="bg1"/>
                </a:solidFill>
                <a:effectLst>
                  <a:outerShdw blurRad="38100" dist="38100" dir="2700000" algn="tl">
                    <a:srgbClr val="000000">
                      <a:alpha val="43137"/>
                    </a:srgbClr>
                  </a:outerShdw>
                </a:effectLst>
                <a:latin typeface="Arial"/>
                <a:ea typeface="Arial"/>
                <a:cs typeface="Arial"/>
                <a:sym typeface="Arial"/>
              </a:rPr>
              <a:t>7:</a:t>
            </a: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 Stakeholder analysis and management</a:t>
            </a:r>
            <a:endParaRPr sz="2600" b="1" i="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 sz="1200" b="0"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a:t>
            </a:fld>
            <a:endParaRPr kumimoji="0" lang="en" sz="1200" b="0" i="0" u="none" strike="noStrike" kern="0" cap="none" spc="0" normalizeH="0" baseline="0" noProof="0">
              <a:ln>
                <a:noFill/>
              </a:ln>
              <a:solidFill>
                <a:srgbClr val="888888"/>
              </a:solidFill>
              <a:effectLst/>
              <a:uLnTx/>
              <a:uFillTx/>
              <a:latin typeface="Calibri"/>
              <a:ea typeface="Calibri"/>
              <a:cs typeface="Calibri"/>
              <a:sym typeface="Calibri"/>
            </a:endParaRPr>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200" b="0" i="0" u="none" strike="noStrike" kern="0" cap="none" spc="0" normalizeH="0" baseline="0" noProof="0" dirty="0">
                <a:ln>
                  <a:noFill/>
                </a:ln>
                <a:solidFill>
                  <a:srgbClr val="888888"/>
                </a:solidFill>
                <a:effectLst/>
                <a:uLnTx/>
                <a:uFillTx/>
                <a:latin typeface="Arial"/>
                <a:ea typeface="Calibri"/>
                <a:cs typeface="Calibri"/>
                <a:sym typeface="Calibri"/>
              </a:rPr>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85000"/>
              </a:lnSpc>
              <a:spcBef>
                <a:spcPts val="0"/>
              </a:spcBef>
              <a:spcAft>
                <a:spcPts val="0"/>
              </a:spcAft>
              <a:buClr>
                <a:srgbClr val="000000"/>
              </a:buClr>
              <a:buSzPts val="2400"/>
              <a:buFont typeface="Arial"/>
              <a:buNone/>
              <a:tabLst/>
              <a:defRPr/>
            </a:pPr>
            <a:r>
              <a:rPr kumimoji="0" lang="en-US" sz="1600" b="0" i="1" u="none" strike="noStrike" kern="0" cap="none" spc="0" normalizeH="0" baseline="0" noProof="0" dirty="0">
                <a:ln>
                  <a:noFill/>
                </a:ln>
                <a:solidFill>
                  <a:srgbClr val="000000"/>
                </a:solidFill>
                <a:effectLst/>
                <a:uLnTx/>
                <a:uFillTx/>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8518DA1A-89C0-448F-A506-0C495345BB88}" type="datetime1">
              <a:rPr kumimoji="0" lang="en-US" sz="1200" b="0" i="0" u="none" strike="noStrike" kern="0" cap="none" spc="0" normalizeH="0" baseline="0" noProof="0" smtClean="0">
                <a:ln>
                  <a:noFill/>
                </a:ln>
                <a:solidFill>
                  <a:srgbClr val="888888"/>
                </a:solidFill>
                <a:effectLst/>
                <a:uLnTx/>
                <a:uFillTx/>
                <a:latin typeface="Arial"/>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5/17/2026</a:t>
            </a:fld>
            <a:endParaRPr kumimoji="0" lang="en-US" sz="1200" b="0" i="0" u="none" strike="noStrike" kern="0" cap="none" spc="0" normalizeH="0" baseline="0" noProof="0">
              <a:ln>
                <a:noFill/>
              </a:ln>
              <a:solidFill>
                <a:srgbClr val="888888"/>
              </a:solidFill>
              <a:effectLst/>
              <a:uLnTx/>
              <a:uFillTx/>
              <a:latin typeface="Arial"/>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665018" y="1336964"/>
            <a:ext cx="11262822" cy="4658773"/>
          </a:xfrm>
        </p:spPr>
        <p:txBody>
          <a:bodyPr>
            <a:noAutofit/>
          </a:bodyPr>
          <a:lstStyle/>
          <a:p>
            <a:pPr marL="342900">
              <a:buSzPct val="100000"/>
            </a:pPr>
            <a:r>
              <a:rPr lang="en-US" sz="2000" dirty="0" err="1">
                <a:solidFill>
                  <a:srgbClr val="1E293B"/>
                </a:solidFill>
                <a:latin typeface="+mn-lt"/>
                <a:ea typeface="Calibri" pitchFamily="34" charset="-122"/>
                <a:cs typeface="Calibri" pitchFamily="34" charset="-120"/>
              </a:rPr>
              <a:t>Бизнесийн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орчинд</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оролцогч</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талууд</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гэх</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ойлголтыг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ойлгох</a:t>
            </a:r>
            <a:endParaRPr lang="en-US" sz="2000" dirty="0">
              <a:latin typeface="+mn-lt"/>
            </a:endParaRPr>
          </a:p>
          <a:p>
            <a:pPr marL="342900">
              <a:buSzPct val="100000"/>
            </a:pPr>
            <a:r>
              <a:rPr lang="en-US" sz="2000" dirty="0" err="1">
                <a:solidFill>
                  <a:srgbClr val="1E293B"/>
                </a:solidFill>
                <a:latin typeface="+mn-lt"/>
                <a:ea typeface="Calibri" pitchFamily="34" charset="-122"/>
                <a:cs typeface="Calibri" pitchFamily="34" charset="-120"/>
              </a:rPr>
              <a:t>Төрөл</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бүрийн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оролцогч</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талуудыг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тодорхойлж</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ангилах</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арга</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барилыг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эзэмших</a:t>
            </a:r>
            <a:endParaRPr lang="en-US" sz="2000" dirty="0">
              <a:latin typeface="+mn-lt"/>
            </a:endParaRPr>
          </a:p>
          <a:p>
            <a:pPr marL="342900">
              <a:buSzPct val="100000"/>
            </a:pPr>
            <a:r>
              <a:rPr lang="en-US" sz="2000" dirty="0" err="1">
                <a:solidFill>
                  <a:srgbClr val="1E293B"/>
                </a:solidFill>
                <a:latin typeface="+mn-lt"/>
                <a:ea typeface="Calibri" pitchFamily="34" charset="-122"/>
                <a:cs typeface="Calibri" pitchFamily="34" charset="-120"/>
              </a:rPr>
              <a:t>Оролцогч</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талуудын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эрх</a:t>
            </a:r>
            <a:r>
              <a:rPr lang="mn-MN" sz="2000" dirty="0">
                <a:solidFill>
                  <a:srgbClr val="1E293B"/>
                </a:solidFill>
                <a:latin typeface="+mn-lt"/>
                <a:ea typeface="Calibri" pitchFamily="34" charset="-122"/>
                <a:cs typeface="Calibri" pitchFamily="34" charset="-120"/>
              </a:rPr>
              <a:t> мэдэл</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ба</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сонирхлыг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дүн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шинжилгээ</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хийх</a:t>
            </a:r>
            <a:endParaRPr lang="en-US" sz="2000" dirty="0">
              <a:latin typeface="+mn-lt"/>
            </a:endParaRPr>
          </a:p>
          <a:p>
            <a:pPr marL="342900">
              <a:buSzPct val="100000"/>
            </a:pPr>
            <a:r>
              <a:rPr lang="en-US" sz="2000" dirty="0" err="1">
                <a:solidFill>
                  <a:srgbClr val="1E293B"/>
                </a:solidFill>
                <a:latin typeface="+mn-lt"/>
                <a:ea typeface="Calibri" pitchFamily="34" charset="-122"/>
                <a:cs typeface="Calibri" pitchFamily="34" charset="-120"/>
              </a:rPr>
              <a:t>Үр</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дүнтэй</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харилца</a:t>
            </a:r>
            <a:r>
              <a:rPr lang="mn-MN" sz="2000" dirty="0">
                <a:solidFill>
                  <a:srgbClr val="1E293B"/>
                </a:solidFill>
                <a:latin typeface="+mn-lt"/>
                <a:ea typeface="Calibri" pitchFamily="34" charset="-122"/>
                <a:cs typeface="Calibri" pitchFamily="34" charset="-120"/>
              </a:rPr>
              <a:t>а холбооны </a:t>
            </a:r>
            <a:r>
              <a:rPr lang="en-US" sz="2000" dirty="0" err="1">
                <a:solidFill>
                  <a:srgbClr val="1E293B"/>
                </a:solidFill>
                <a:latin typeface="+mn-lt"/>
                <a:ea typeface="Calibri" pitchFamily="34" charset="-122"/>
                <a:cs typeface="Calibri" pitchFamily="34" charset="-120"/>
              </a:rPr>
              <a:t>стратегиуд</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боловсруулах</a:t>
            </a:r>
            <a:endParaRPr lang="mn-MN" sz="2000" dirty="0">
              <a:solidFill>
                <a:srgbClr val="1E293B"/>
              </a:solidFill>
              <a:latin typeface="+mn-lt"/>
              <a:ea typeface="Calibri" pitchFamily="34" charset="-122"/>
              <a:cs typeface="Calibri" pitchFamily="34" charset="-120"/>
            </a:endParaRPr>
          </a:p>
          <a:p>
            <a:pPr marL="342900">
              <a:buSzPct val="100000"/>
            </a:pPr>
            <a:r>
              <a:rPr lang="en-US" sz="2000" dirty="0" err="1">
                <a:solidFill>
                  <a:srgbClr val="1E293B"/>
                </a:solidFill>
                <a:latin typeface="+mn-lt"/>
                <a:ea typeface="Calibri" pitchFamily="34" charset="-122"/>
                <a:cs typeface="Calibri" pitchFamily="34" charset="-120"/>
              </a:rPr>
              <a:t>Сонирхлын</a:t>
            </a:r>
            <a:r>
              <a:rPr lang="en-US" sz="2000" dirty="0">
                <a:solidFill>
                  <a:srgbClr val="1E293B"/>
                </a:solidFill>
                <a:latin typeface="+mn-lt"/>
                <a:ea typeface="Calibri" pitchFamily="34" charset="-122"/>
                <a:cs typeface="Calibri" pitchFamily="34" charset="-120"/>
              </a:rPr>
              <a:t> </a:t>
            </a:r>
            <a:r>
              <a:rPr lang="mn-MN" sz="2000" dirty="0">
                <a:solidFill>
                  <a:srgbClr val="1E293B"/>
                </a:solidFill>
                <a:latin typeface="+mn-lt"/>
                <a:ea typeface="Calibri" pitchFamily="34" charset="-122"/>
                <a:cs typeface="Calibri" pitchFamily="34" charset="-120"/>
              </a:rPr>
              <a:t>зөрчлүүдээ</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шийдвэрлэх</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хэрэглүүрүүдийг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эзэмших</a:t>
            </a:r>
            <a:endParaRPr lang="en-US" sz="2000" dirty="0">
              <a:latin typeface="+mn-lt"/>
            </a:endParaRPr>
          </a:p>
          <a:p>
            <a:pPr marL="342900">
              <a:buSzPct val="100000"/>
            </a:pPr>
            <a:r>
              <a:rPr lang="en-US" sz="2000" dirty="0" err="1">
                <a:solidFill>
                  <a:srgbClr val="1E293B"/>
                </a:solidFill>
                <a:latin typeface="+mn-lt"/>
                <a:ea typeface="Calibri" pitchFamily="34" charset="-122"/>
                <a:cs typeface="Calibri" pitchFamily="34" charset="-120"/>
              </a:rPr>
              <a:t>Харилцаа</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холбооны</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стратегиуд</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боловсруулах</a:t>
            </a:r>
            <a:endParaRPr lang="en-US" sz="2000" dirty="0">
              <a:latin typeface="+mn-lt"/>
            </a:endParaRPr>
          </a:p>
          <a:p>
            <a:pPr marL="342900">
              <a:buSzPct val="100000"/>
            </a:pPr>
            <a:r>
              <a:rPr lang="en-US" sz="2000" dirty="0" err="1">
                <a:solidFill>
                  <a:srgbClr val="1E293B"/>
                </a:solidFill>
                <a:latin typeface="+mn-lt"/>
                <a:ea typeface="Calibri" pitchFamily="34" charset="-122"/>
                <a:cs typeface="Calibri" pitchFamily="34" charset="-120"/>
              </a:rPr>
              <a:t>Оролцогч</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талуудын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менежментийн</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шилдэг</a:t>
            </a:r>
            <a:r>
              <a:rPr lang="en-US" sz="2000" dirty="0">
                <a:solidFill>
                  <a:srgbClr val="1E293B"/>
                </a:solidFill>
                <a:latin typeface="+mn-lt"/>
                <a:ea typeface="Calibri" pitchFamily="34" charset="-122"/>
                <a:cs typeface="Calibri" pitchFamily="34" charset="-120"/>
              </a:rPr>
              <a:t> </a:t>
            </a:r>
            <a:r>
              <a:rPr lang="en-US" sz="2000" dirty="0" err="1">
                <a:solidFill>
                  <a:srgbClr val="1E293B"/>
                </a:solidFill>
                <a:latin typeface="+mn-lt"/>
                <a:ea typeface="Calibri" pitchFamily="34" charset="-122"/>
                <a:cs typeface="Calibri" pitchFamily="34" charset="-120"/>
              </a:rPr>
              <a:t>туршлаг</a:t>
            </a:r>
            <a:r>
              <a:rPr lang="mn-MN" sz="2000" dirty="0">
                <a:solidFill>
                  <a:srgbClr val="1E293B"/>
                </a:solidFill>
                <a:latin typeface="+mn-lt"/>
                <a:ea typeface="Calibri" pitchFamily="34" charset="-122"/>
                <a:cs typeface="Calibri" pitchFamily="34" charset="-120"/>
              </a:rPr>
              <a:t>ууд</a:t>
            </a:r>
            <a:endParaRPr lang="en-US" sz="2000" dirty="0">
              <a:latin typeface="+mn-lt"/>
            </a:endParaRPr>
          </a:p>
          <a:p>
            <a:pPr marL="342900">
              <a:buSzPct val="100000"/>
            </a:pPr>
            <a:endParaRPr lang="en-US" sz="2000" dirty="0">
              <a:latin typeface="+mn-lt"/>
            </a:endParaRPr>
          </a:p>
        </p:txBody>
      </p:sp>
      <p:sp>
        <p:nvSpPr>
          <p:cNvPr id="2" name="Title 1"/>
          <p:cNvSpPr>
            <a:spLocks noGrp="1"/>
          </p:cNvSpPr>
          <p:nvPr>
            <p:ph type="title"/>
          </p:nvPr>
        </p:nvSpPr>
        <p:spPr>
          <a:xfrm>
            <a:off x="665018" y="0"/>
            <a:ext cx="11526981" cy="810491"/>
          </a:xfrm>
        </p:spPr>
        <p:txBody>
          <a:bodyPr/>
          <a:lstStyle/>
          <a:p>
            <a:r>
              <a:rPr lang="mn-MN" dirty="0"/>
              <a:t>Бүлгийн зорилго, зорилт</a:t>
            </a:r>
            <a:endParaRPr lang="en-US" dirty="0"/>
          </a:p>
        </p:txBody>
      </p:sp>
    </p:spTree>
    <p:extLst>
      <p:ext uri="{BB962C8B-B14F-4D97-AF65-F5344CB8AC3E}">
        <p14:creationId xmlns:p14="http://schemas.microsoft.com/office/powerpoint/2010/main" val="2885318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572F245-5282-962B-E68E-4FEA4EABA8E7}"/>
              </a:ext>
            </a:extLst>
          </p:cNvPr>
          <p:cNvSpPr>
            <a:spLocks noGrp="1"/>
          </p:cNvSpPr>
          <p:nvPr>
            <p:ph type="body" idx="1"/>
          </p:nvPr>
        </p:nvSpPr>
        <p:spPr>
          <a:xfrm>
            <a:off x="5901267" y="1177053"/>
            <a:ext cx="5807177" cy="2395393"/>
          </a:xfrm>
        </p:spPr>
        <p:txBody>
          <a:bodyPr>
            <a:normAutofit lnSpcReduction="10000"/>
          </a:bodyPr>
          <a:lstStyle/>
          <a:p>
            <a:pPr marL="114300" indent="0">
              <a:lnSpc>
                <a:spcPct val="100000"/>
              </a:lnSpc>
              <a:buNone/>
            </a:pPr>
            <a:r>
              <a:rPr lang="mn-MN" sz="2000" b="1" dirty="0"/>
              <a:t>Оролцогч тал (</a:t>
            </a:r>
            <a:r>
              <a:rPr lang="en-US" sz="2000" b="1" dirty="0"/>
              <a:t>Stakeholder):</a:t>
            </a:r>
            <a:r>
              <a:rPr lang="en-US" sz="2000" dirty="0"/>
              <a:t> </a:t>
            </a:r>
            <a:r>
              <a:rPr lang="mn-MN" sz="2000" dirty="0"/>
              <a:t>Төсөл, хөтөлбөр эсвэл багц төслийн шийдвэр, үйл ажиллагаа, үр дүнд нөлөөлж чадах, эсвэл тэдгээрийн нөлөөнд орж болох, түүнчлэн өөрийгөө нөлөөлөлд өртөж байна гэж үзэж буй хувь хүн, бүлэг, байгууллагыг хэлнэ. </a:t>
            </a:r>
            <a:endParaRPr lang="en-US" sz="2000" dirty="0"/>
          </a:p>
          <a:p>
            <a:pPr marL="114300" indent="0">
              <a:lnSpc>
                <a:spcPct val="100000"/>
              </a:lnSpc>
              <a:buNone/>
            </a:pPr>
            <a:r>
              <a:rPr lang="mn-MN" sz="1800" i="1" dirty="0"/>
              <a:t>(Эх сурвалж: </a:t>
            </a:r>
            <a:r>
              <a:rPr lang="en-US" sz="1800" i="1" dirty="0"/>
              <a:t>PMI Guide to BA, 1.1.7.7)</a:t>
            </a:r>
          </a:p>
          <a:p>
            <a:pPr>
              <a:lnSpc>
                <a:spcPct val="100000"/>
              </a:lnSpc>
            </a:pPr>
            <a:endParaRPr lang="en-US" sz="2000" dirty="0"/>
          </a:p>
        </p:txBody>
      </p:sp>
      <p:sp>
        <p:nvSpPr>
          <p:cNvPr id="3" name="Title 2">
            <a:extLst>
              <a:ext uri="{FF2B5EF4-FFF2-40B4-BE49-F238E27FC236}">
                <a16:creationId xmlns:a16="http://schemas.microsoft.com/office/drawing/2014/main" id="{F3C8175A-E4E7-24A8-DA51-BD8D503D370D}"/>
              </a:ext>
            </a:extLst>
          </p:cNvPr>
          <p:cNvSpPr>
            <a:spLocks noGrp="1"/>
          </p:cNvSpPr>
          <p:nvPr>
            <p:ph type="title"/>
          </p:nvPr>
        </p:nvSpPr>
        <p:spPr>
          <a:xfrm>
            <a:off x="630382" y="185738"/>
            <a:ext cx="11078063" cy="414120"/>
          </a:xfrm>
        </p:spPr>
        <p:txBody>
          <a:bodyPr/>
          <a:lstStyle/>
          <a:p>
            <a:r>
              <a:rPr lang="en-US" dirty="0" err="1">
                <a:solidFill>
                  <a:srgbClr val="F1F5F9"/>
                </a:solidFill>
                <a:latin typeface="Calibri" pitchFamily="34" charset="0"/>
                <a:ea typeface="Calibri" pitchFamily="34" charset="-122"/>
                <a:cs typeface="Calibri" pitchFamily="34" charset="-120"/>
              </a:rPr>
              <a:t>Оролцогч</a:t>
            </a:r>
            <a:r>
              <a:rPr lang="en-US" dirty="0">
                <a:solidFill>
                  <a:srgbClr val="F1F5F9"/>
                </a:solidFill>
                <a:latin typeface="Calibri" pitchFamily="34" charset="0"/>
                <a:ea typeface="Calibri" pitchFamily="34" charset="-122"/>
                <a:cs typeface="Calibri" pitchFamily="34" charset="-120"/>
              </a:rPr>
              <a:t> </a:t>
            </a:r>
            <a:r>
              <a:rPr lang="en-US" dirty="0" err="1">
                <a:solidFill>
                  <a:srgbClr val="F1F5F9"/>
                </a:solidFill>
                <a:latin typeface="Calibri" pitchFamily="34" charset="0"/>
                <a:ea typeface="Calibri" pitchFamily="34" charset="-122"/>
                <a:cs typeface="Calibri" pitchFamily="34" charset="-120"/>
              </a:rPr>
              <a:t>талууд</a:t>
            </a:r>
            <a:r>
              <a:rPr lang="en-US" dirty="0">
                <a:solidFill>
                  <a:srgbClr val="F1F5F9"/>
                </a:solidFill>
                <a:latin typeface="Calibri" pitchFamily="34" charset="0"/>
                <a:ea typeface="Calibri" pitchFamily="34" charset="-122"/>
                <a:cs typeface="Calibri" pitchFamily="34" charset="-120"/>
              </a:rPr>
              <a:t> </a:t>
            </a:r>
            <a:r>
              <a:rPr lang="en-US" dirty="0" err="1">
                <a:solidFill>
                  <a:srgbClr val="F1F5F9"/>
                </a:solidFill>
                <a:latin typeface="Calibri" pitchFamily="34" charset="0"/>
                <a:ea typeface="Calibri" pitchFamily="34" charset="-122"/>
                <a:cs typeface="Calibri" pitchFamily="34" charset="-120"/>
              </a:rPr>
              <a:t>гэж</a:t>
            </a:r>
            <a:r>
              <a:rPr lang="mn-MN" dirty="0">
                <a:solidFill>
                  <a:srgbClr val="F1F5F9"/>
                </a:solidFill>
                <a:latin typeface="Calibri" pitchFamily="34" charset="0"/>
                <a:ea typeface="Calibri" pitchFamily="34" charset="-122"/>
                <a:cs typeface="Calibri" pitchFamily="34" charset="-120"/>
              </a:rPr>
              <a:t> </a:t>
            </a:r>
            <a:r>
              <a:rPr lang="mn-MN" dirty="0">
                <a:solidFill>
                  <a:srgbClr val="FFC000"/>
                </a:solidFill>
                <a:latin typeface="Calibri" pitchFamily="34" charset="0"/>
                <a:ea typeface="Calibri" pitchFamily="34" charset="-122"/>
                <a:cs typeface="Calibri" pitchFamily="34" charset="-120"/>
              </a:rPr>
              <a:t>ХЭН</a:t>
            </a:r>
            <a:r>
              <a:rPr lang="mn-MN" dirty="0">
                <a:solidFill>
                  <a:srgbClr val="F1F5F9"/>
                </a:solidFill>
                <a:latin typeface="Calibri" pitchFamily="34" charset="0"/>
                <a:ea typeface="Calibri" pitchFamily="34" charset="-122"/>
                <a:cs typeface="Calibri" pitchFamily="34" charset="-120"/>
              </a:rPr>
              <a:t> б</a:t>
            </a:r>
            <a:r>
              <a:rPr lang="en-US" dirty="0">
                <a:solidFill>
                  <a:srgbClr val="F1F5F9"/>
                </a:solidFill>
                <a:latin typeface="Calibri" pitchFamily="34" charset="0"/>
                <a:ea typeface="Calibri" pitchFamily="34" charset="-122"/>
                <a:cs typeface="Calibri" pitchFamily="34" charset="-120"/>
              </a:rPr>
              <a:t>э?</a:t>
            </a:r>
            <a:endParaRPr lang="en-US" dirty="0"/>
          </a:p>
        </p:txBody>
      </p:sp>
      <p:pic>
        <p:nvPicPr>
          <p:cNvPr id="4" name="Picture 2">
            <a:extLst>
              <a:ext uri="{FF2B5EF4-FFF2-40B4-BE49-F238E27FC236}">
                <a16:creationId xmlns:a16="http://schemas.microsoft.com/office/drawing/2014/main" id="{5E88662A-CDA3-CF5C-3A8B-B57CA8A4BE2C}"/>
              </a:ext>
            </a:extLst>
          </p:cNvPr>
          <p:cNvPicPr>
            <a:picLocks noChangeAspect="1"/>
          </p:cNvPicPr>
          <p:nvPr/>
        </p:nvPicPr>
        <p:blipFill>
          <a:blip r:embed="rId3"/>
          <a:srcRect l="2975" t="54894" r="47500" b="5322"/>
          <a:stretch>
            <a:fillRect/>
          </a:stretch>
        </p:blipFill>
        <p:spPr>
          <a:xfrm>
            <a:off x="254508" y="1177053"/>
            <a:ext cx="5345744" cy="2395393"/>
          </a:xfrm>
          <a:prstGeom prst="rect">
            <a:avLst/>
          </a:prstGeom>
        </p:spPr>
      </p:pic>
      <p:sp>
        <p:nvSpPr>
          <p:cNvPr id="5" name="Shape 6">
            <a:extLst>
              <a:ext uri="{FF2B5EF4-FFF2-40B4-BE49-F238E27FC236}">
                <a16:creationId xmlns:a16="http://schemas.microsoft.com/office/drawing/2014/main" id="{87738675-D442-8B9F-5C50-B5713C80F6B4}"/>
              </a:ext>
            </a:extLst>
          </p:cNvPr>
          <p:cNvSpPr/>
          <p:nvPr/>
        </p:nvSpPr>
        <p:spPr>
          <a:xfrm>
            <a:off x="254508" y="4149641"/>
            <a:ext cx="2651760" cy="822960"/>
          </a:xfrm>
          <a:prstGeom prst="rect">
            <a:avLst/>
          </a:prstGeom>
          <a:solidFill>
            <a:srgbClr val="ECEFF1"/>
          </a:solidFill>
          <a:ln w="12700">
            <a:solidFill>
              <a:srgbClr val="BBDEFB"/>
            </a:solidFill>
            <a:prstDash val="solid"/>
          </a:ln>
        </p:spPr>
        <p:txBody>
          <a:bodyPr/>
          <a:lstStyle/>
          <a:p>
            <a:endParaRPr lang="en-US"/>
          </a:p>
        </p:txBody>
      </p:sp>
      <p:sp>
        <p:nvSpPr>
          <p:cNvPr id="6" name="Text 7">
            <a:extLst>
              <a:ext uri="{FF2B5EF4-FFF2-40B4-BE49-F238E27FC236}">
                <a16:creationId xmlns:a16="http://schemas.microsoft.com/office/drawing/2014/main" id="{F2A716C0-0109-1B9E-A139-52A9DA85DA1A}"/>
              </a:ext>
            </a:extLst>
          </p:cNvPr>
          <p:cNvSpPr/>
          <p:nvPr/>
        </p:nvSpPr>
        <p:spPr>
          <a:xfrm>
            <a:off x="345948" y="419536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Ажилчид</a:t>
            </a:r>
            <a:endParaRPr lang="en-US" sz="1300" dirty="0"/>
          </a:p>
        </p:txBody>
      </p:sp>
      <p:sp>
        <p:nvSpPr>
          <p:cNvPr id="7" name="Text 8">
            <a:extLst>
              <a:ext uri="{FF2B5EF4-FFF2-40B4-BE49-F238E27FC236}">
                <a16:creationId xmlns:a16="http://schemas.microsoft.com/office/drawing/2014/main" id="{7000A3AB-B478-A32D-A864-F35EA65677B4}"/>
              </a:ext>
            </a:extLst>
          </p:cNvPr>
          <p:cNvSpPr/>
          <p:nvPr/>
        </p:nvSpPr>
        <p:spPr>
          <a:xfrm>
            <a:off x="345948" y="456112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Дотоод гол оролцогч тал</a:t>
            </a:r>
            <a:endParaRPr lang="en-US" sz="1050" dirty="0"/>
          </a:p>
        </p:txBody>
      </p:sp>
      <p:sp>
        <p:nvSpPr>
          <p:cNvPr id="8" name="Shape 9">
            <a:extLst>
              <a:ext uri="{FF2B5EF4-FFF2-40B4-BE49-F238E27FC236}">
                <a16:creationId xmlns:a16="http://schemas.microsoft.com/office/drawing/2014/main" id="{3F0CB137-A667-258F-FD8B-14991F7DE249}"/>
              </a:ext>
            </a:extLst>
          </p:cNvPr>
          <p:cNvSpPr/>
          <p:nvPr/>
        </p:nvSpPr>
        <p:spPr>
          <a:xfrm>
            <a:off x="3089148" y="4149641"/>
            <a:ext cx="2651760" cy="822960"/>
          </a:xfrm>
          <a:prstGeom prst="rect">
            <a:avLst/>
          </a:prstGeom>
          <a:solidFill>
            <a:srgbClr val="ECEFF1"/>
          </a:solidFill>
          <a:ln w="12700">
            <a:solidFill>
              <a:srgbClr val="BBDEFB"/>
            </a:solidFill>
            <a:prstDash val="solid"/>
          </a:ln>
        </p:spPr>
        <p:txBody>
          <a:bodyPr/>
          <a:lstStyle/>
          <a:p>
            <a:endParaRPr lang="en-US"/>
          </a:p>
        </p:txBody>
      </p:sp>
      <p:sp>
        <p:nvSpPr>
          <p:cNvPr id="9" name="Text 10">
            <a:extLst>
              <a:ext uri="{FF2B5EF4-FFF2-40B4-BE49-F238E27FC236}">
                <a16:creationId xmlns:a16="http://schemas.microsoft.com/office/drawing/2014/main" id="{FD1A0152-66E3-42E6-71CA-9B00455E2477}"/>
              </a:ext>
            </a:extLst>
          </p:cNvPr>
          <p:cNvSpPr/>
          <p:nvPr/>
        </p:nvSpPr>
        <p:spPr>
          <a:xfrm>
            <a:off x="3180588" y="419536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Хөрөнгө оруулагч</a:t>
            </a:r>
            <a:endParaRPr lang="en-US" sz="1300" dirty="0"/>
          </a:p>
        </p:txBody>
      </p:sp>
      <p:sp>
        <p:nvSpPr>
          <p:cNvPr id="10" name="Text 11">
            <a:extLst>
              <a:ext uri="{FF2B5EF4-FFF2-40B4-BE49-F238E27FC236}">
                <a16:creationId xmlns:a16="http://schemas.microsoft.com/office/drawing/2014/main" id="{D4D0A5B7-350B-E1E1-515C-BEE4EE2E6B1D}"/>
              </a:ext>
            </a:extLst>
          </p:cNvPr>
          <p:cNvSpPr/>
          <p:nvPr/>
        </p:nvSpPr>
        <p:spPr>
          <a:xfrm>
            <a:off x="3180588" y="456112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Санхүүгийн дэмжлэг</a:t>
            </a:r>
            <a:endParaRPr lang="en-US" sz="1050" dirty="0"/>
          </a:p>
        </p:txBody>
      </p:sp>
      <p:sp>
        <p:nvSpPr>
          <p:cNvPr id="11" name="Shape 12">
            <a:extLst>
              <a:ext uri="{FF2B5EF4-FFF2-40B4-BE49-F238E27FC236}">
                <a16:creationId xmlns:a16="http://schemas.microsoft.com/office/drawing/2014/main" id="{39CE7D2F-D31F-8062-FF3D-CF4E4804DC2B}"/>
              </a:ext>
            </a:extLst>
          </p:cNvPr>
          <p:cNvSpPr/>
          <p:nvPr/>
        </p:nvSpPr>
        <p:spPr>
          <a:xfrm>
            <a:off x="5923788" y="4149641"/>
            <a:ext cx="2651760" cy="822960"/>
          </a:xfrm>
          <a:prstGeom prst="rect">
            <a:avLst/>
          </a:prstGeom>
          <a:solidFill>
            <a:srgbClr val="ECEFF1"/>
          </a:solidFill>
          <a:ln w="12700">
            <a:solidFill>
              <a:srgbClr val="BBDEFB"/>
            </a:solidFill>
            <a:prstDash val="solid"/>
          </a:ln>
        </p:spPr>
        <p:txBody>
          <a:bodyPr/>
          <a:lstStyle/>
          <a:p>
            <a:endParaRPr lang="en-US"/>
          </a:p>
        </p:txBody>
      </p:sp>
      <p:sp>
        <p:nvSpPr>
          <p:cNvPr id="12" name="Text 13">
            <a:extLst>
              <a:ext uri="{FF2B5EF4-FFF2-40B4-BE49-F238E27FC236}">
                <a16:creationId xmlns:a16="http://schemas.microsoft.com/office/drawing/2014/main" id="{4662354C-4754-BEFE-F7F0-5BA8613044FE}"/>
              </a:ext>
            </a:extLst>
          </p:cNvPr>
          <p:cNvSpPr/>
          <p:nvPr/>
        </p:nvSpPr>
        <p:spPr>
          <a:xfrm>
            <a:off x="6015228" y="419536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Харилцагч</a:t>
            </a:r>
            <a:endParaRPr lang="en-US" sz="1300" dirty="0"/>
          </a:p>
        </p:txBody>
      </p:sp>
      <p:sp>
        <p:nvSpPr>
          <p:cNvPr id="13" name="Text 14">
            <a:extLst>
              <a:ext uri="{FF2B5EF4-FFF2-40B4-BE49-F238E27FC236}">
                <a16:creationId xmlns:a16="http://schemas.microsoft.com/office/drawing/2014/main" id="{26A83058-B654-E0C3-0A7B-EC4D51F1A73A}"/>
              </a:ext>
            </a:extLst>
          </p:cNvPr>
          <p:cNvSpPr/>
          <p:nvPr/>
        </p:nvSpPr>
        <p:spPr>
          <a:xfrm>
            <a:off x="6015228" y="456112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Үйлчилгээ хэрэглэгч</a:t>
            </a:r>
            <a:endParaRPr lang="en-US" sz="1050" dirty="0"/>
          </a:p>
        </p:txBody>
      </p:sp>
      <p:sp>
        <p:nvSpPr>
          <p:cNvPr id="14" name="Shape 15">
            <a:extLst>
              <a:ext uri="{FF2B5EF4-FFF2-40B4-BE49-F238E27FC236}">
                <a16:creationId xmlns:a16="http://schemas.microsoft.com/office/drawing/2014/main" id="{254E6957-0C74-5660-9075-797FDC1E0786}"/>
              </a:ext>
            </a:extLst>
          </p:cNvPr>
          <p:cNvSpPr/>
          <p:nvPr/>
        </p:nvSpPr>
        <p:spPr>
          <a:xfrm>
            <a:off x="254508" y="5109761"/>
            <a:ext cx="2651760" cy="822960"/>
          </a:xfrm>
          <a:prstGeom prst="rect">
            <a:avLst/>
          </a:prstGeom>
          <a:solidFill>
            <a:srgbClr val="ECEFF1"/>
          </a:solidFill>
          <a:ln w="12700">
            <a:solidFill>
              <a:srgbClr val="BBDEFB"/>
            </a:solidFill>
            <a:prstDash val="solid"/>
          </a:ln>
        </p:spPr>
        <p:txBody>
          <a:bodyPr/>
          <a:lstStyle/>
          <a:p>
            <a:endParaRPr lang="en-US"/>
          </a:p>
        </p:txBody>
      </p:sp>
      <p:sp>
        <p:nvSpPr>
          <p:cNvPr id="15" name="Text 16">
            <a:extLst>
              <a:ext uri="{FF2B5EF4-FFF2-40B4-BE49-F238E27FC236}">
                <a16:creationId xmlns:a16="http://schemas.microsoft.com/office/drawing/2014/main" id="{AC777D27-BDB7-9713-432B-3138854C075E}"/>
              </a:ext>
            </a:extLst>
          </p:cNvPr>
          <p:cNvSpPr/>
          <p:nvPr/>
        </p:nvSpPr>
        <p:spPr>
          <a:xfrm>
            <a:off x="345948" y="515548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Засгийн газар</a:t>
            </a:r>
            <a:endParaRPr lang="en-US" sz="1300" dirty="0"/>
          </a:p>
        </p:txBody>
      </p:sp>
      <p:sp>
        <p:nvSpPr>
          <p:cNvPr id="16" name="Text 17">
            <a:extLst>
              <a:ext uri="{FF2B5EF4-FFF2-40B4-BE49-F238E27FC236}">
                <a16:creationId xmlns:a16="http://schemas.microsoft.com/office/drawing/2014/main" id="{EEB6955D-9F50-822A-62BE-BF68C4356DC5}"/>
              </a:ext>
            </a:extLst>
          </p:cNvPr>
          <p:cNvSpPr/>
          <p:nvPr/>
        </p:nvSpPr>
        <p:spPr>
          <a:xfrm>
            <a:off x="345948" y="552124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Зохицуулалт, хяналт</a:t>
            </a:r>
            <a:endParaRPr lang="en-US" sz="1050" dirty="0"/>
          </a:p>
        </p:txBody>
      </p:sp>
      <p:sp>
        <p:nvSpPr>
          <p:cNvPr id="17" name="Shape 18">
            <a:extLst>
              <a:ext uri="{FF2B5EF4-FFF2-40B4-BE49-F238E27FC236}">
                <a16:creationId xmlns:a16="http://schemas.microsoft.com/office/drawing/2014/main" id="{8EE8A106-E0CB-4762-372B-99ECAE00773E}"/>
              </a:ext>
            </a:extLst>
          </p:cNvPr>
          <p:cNvSpPr/>
          <p:nvPr/>
        </p:nvSpPr>
        <p:spPr>
          <a:xfrm>
            <a:off x="3089148" y="5109761"/>
            <a:ext cx="2651760" cy="822960"/>
          </a:xfrm>
          <a:prstGeom prst="rect">
            <a:avLst/>
          </a:prstGeom>
          <a:solidFill>
            <a:srgbClr val="ECEFF1"/>
          </a:solidFill>
          <a:ln w="12700">
            <a:solidFill>
              <a:srgbClr val="BBDEFB"/>
            </a:solidFill>
            <a:prstDash val="solid"/>
          </a:ln>
        </p:spPr>
        <p:txBody>
          <a:bodyPr/>
          <a:lstStyle/>
          <a:p>
            <a:endParaRPr lang="en-US"/>
          </a:p>
        </p:txBody>
      </p:sp>
      <p:sp>
        <p:nvSpPr>
          <p:cNvPr id="18" name="Text 19">
            <a:extLst>
              <a:ext uri="{FF2B5EF4-FFF2-40B4-BE49-F238E27FC236}">
                <a16:creationId xmlns:a16="http://schemas.microsoft.com/office/drawing/2014/main" id="{0A56ED2D-4BD8-2CC3-6969-B8627D54420A}"/>
              </a:ext>
            </a:extLst>
          </p:cNvPr>
          <p:cNvSpPr/>
          <p:nvPr/>
        </p:nvSpPr>
        <p:spPr>
          <a:xfrm>
            <a:off x="3180588" y="515548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Нийгэм</a:t>
            </a:r>
            <a:endParaRPr lang="en-US" sz="1300" dirty="0"/>
          </a:p>
        </p:txBody>
      </p:sp>
      <p:sp>
        <p:nvSpPr>
          <p:cNvPr id="19" name="Text 20">
            <a:extLst>
              <a:ext uri="{FF2B5EF4-FFF2-40B4-BE49-F238E27FC236}">
                <a16:creationId xmlns:a16="http://schemas.microsoft.com/office/drawing/2014/main" id="{62B77A58-A2A6-D692-160C-89DA4211366D}"/>
              </a:ext>
            </a:extLst>
          </p:cNvPr>
          <p:cNvSpPr/>
          <p:nvPr/>
        </p:nvSpPr>
        <p:spPr>
          <a:xfrm>
            <a:off x="3180588" y="552124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Нийгмийн нөлөөлөл</a:t>
            </a:r>
            <a:endParaRPr lang="en-US" sz="1050" dirty="0"/>
          </a:p>
        </p:txBody>
      </p:sp>
      <p:sp>
        <p:nvSpPr>
          <p:cNvPr id="20" name="Shape 21">
            <a:extLst>
              <a:ext uri="{FF2B5EF4-FFF2-40B4-BE49-F238E27FC236}">
                <a16:creationId xmlns:a16="http://schemas.microsoft.com/office/drawing/2014/main" id="{DC76A1C6-7AAE-7AE8-A221-57160F38E89C}"/>
              </a:ext>
            </a:extLst>
          </p:cNvPr>
          <p:cNvSpPr/>
          <p:nvPr/>
        </p:nvSpPr>
        <p:spPr>
          <a:xfrm>
            <a:off x="5923788" y="5109761"/>
            <a:ext cx="2651760" cy="822960"/>
          </a:xfrm>
          <a:prstGeom prst="rect">
            <a:avLst/>
          </a:prstGeom>
          <a:solidFill>
            <a:srgbClr val="ECEFF1"/>
          </a:solidFill>
          <a:ln w="12700">
            <a:solidFill>
              <a:srgbClr val="BBDEFB"/>
            </a:solidFill>
            <a:prstDash val="solid"/>
          </a:ln>
        </p:spPr>
        <p:txBody>
          <a:bodyPr/>
          <a:lstStyle/>
          <a:p>
            <a:endParaRPr lang="en-US"/>
          </a:p>
        </p:txBody>
      </p:sp>
      <p:sp>
        <p:nvSpPr>
          <p:cNvPr id="21" name="Text 22">
            <a:extLst>
              <a:ext uri="{FF2B5EF4-FFF2-40B4-BE49-F238E27FC236}">
                <a16:creationId xmlns:a16="http://schemas.microsoft.com/office/drawing/2014/main" id="{7AA30A3A-481F-D8A5-5940-0C138006D6C8}"/>
              </a:ext>
            </a:extLst>
          </p:cNvPr>
          <p:cNvSpPr/>
          <p:nvPr/>
        </p:nvSpPr>
        <p:spPr>
          <a:xfrm>
            <a:off x="6015228" y="5155481"/>
            <a:ext cx="2468880" cy="365760"/>
          </a:xfrm>
          <a:prstGeom prst="rect">
            <a:avLst/>
          </a:prstGeom>
          <a:noFill/>
          <a:ln/>
        </p:spPr>
        <p:txBody>
          <a:bodyPr wrap="square" rtlCol="0" anchor="ctr"/>
          <a:lstStyle/>
          <a:p>
            <a:pPr marL="0" indent="0">
              <a:buNone/>
            </a:pPr>
            <a:r>
              <a:rPr lang="en-US" sz="1300" b="1" dirty="0">
                <a:solidFill>
                  <a:srgbClr val="1B3A6B"/>
                </a:solidFill>
                <a:latin typeface="Calibri" pitchFamily="34" charset="0"/>
                <a:ea typeface="Calibri" pitchFamily="34" charset="-122"/>
                <a:cs typeface="Calibri" pitchFamily="34" charset="-120"/>
              </a:rPr>
              <a:t>🤝 Нийлүүлэгч</a:t>
            </a:r>
            <a:endParaRPr lang="en-US" sz="1300" dirty="0"/>
          </a:p>
        </p:txBody>
      </p:sp>
      <p:sp>
        <p:nvSpPr>
          <p:cNvPr id="22" name="Text 23">
            <a:extLst>
              <a:ext uri="{FF2B5EF4-FFF2-40B4-BE49-F238E27FC236}">
                <a16:creationId xmlns:a16="http://schemas.microsoft.com/office/drawing/2014/main" id="{CBF39A0C-959A-1B54-CB55-EAAAA882D1EC}"/>
              </a:ext>
            </a:extLst>
          </p:cNvPr>
          <p:cNvSpPr/>
          <p:nvPr/>
        </p:nvSpPr>
        <p:spPr>
          <a:xfrm>
            <a:off x="6015228" y="5521241"/>
            <a:ext cx="2468880" cy="320040"/>
          </a:xfrm>
          <a:prstGeom prst="rect">
            <a:avLst/>
          </a:prstGeom>
          <a:noFill/>
          <a:ln/>
        </p:spPr>
        <p:txBody>
          <a:bodyPr wrap="square" rtlCol="0" anchor="ctr"/>
          <a:lstStyle/>
          <a:p>
            <a:pPr marL="0" indent="0">
              <a:buNone/>
            </a:pPr>
            <a:r>
              <a:rPr lang="en-US" sz="1050" dirty="0">
                <a:solidFill>
                  <a:srgbClr val="546E7A"/>
                </a:solidFill>
                <a:latin typeface="Calibri" pitchFamily="34" charset="0"/>
                <a:ea typeface="Calibri" pitchFamily="34" charset="-122"/>
                <a:cs typeface="Calibri" pitchFamily="34" charset="-120"/>
              </a:rPr>
              <a:t>Нөөц хангагч</a:t>
            </a:r>
            <a:endParaRPr lang="en-US" sz="1050" dirty="0"/>
          </a:p>
        </p:txBody>
      </p:sp>
    </p:spTree>
    <p:extLst>
      <p:ext uri="{BB962C8B-B14F-4D97-AF65-F5344CB8AC3E}">
        <p14:creationId xmlns:p14="http://schemas.microsoft.com/office/powerpoint/2010/main" val="3312985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Яагаад Оролцогч Талуудын Шинжилгээ Чухал Вэ?</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4</a:t>
            </a:r>
            <a:endParaRPr lang="en-US" sz="1467" dirty="0">
              <a:latin typeface="+mn-lt"/>
            </a:endParaRPr>
          </a:p>
        </p:txBody>
      </p:sp>
      <p:sp>
        <p:nvSpPr>
          <p:cNvPr id="5" name="Text 3"/>
          <p:cNvSpPr/>
          <p:nvPr/>
        </p:nvSpPr>
        <p:spPr>
          <a:xfrm>
            <a:off x="487680" y="1341120"/>
            <a:ext cx="11216640" cy="487680"/>
          </a:xfrm>
          <a:prstGeom prst="rect">
            <a:avLst/>
          </a:prstGeom>
          <a:noFill/>
          <a:ln/>
        </p:spPr>
        <p:txBody>
          <a:bodyPr wrap="square" rtlCol="0" anchor="ctr"/>
          <a:lstStyle/>
          <a:p>
            <a:r>
              <a:rPr lang="en-US" sz="1733" b="1" dirty="0">
                <a:solidFill>
                  <a:srgbClr val="1565C0"/>
                </a:solidFill>
                <a:latin typeface="+mn-lt"/>
                <a:ea typeface="Calibri" pitchFamily="34" charset="-122"/>
                <a:cs typeface="Calibri" pitchFamily="34" charset="-120"/>
              </a:rPr>
              <a:t>Судалгаагаар батлагдсан:</a:t>
            </a:r>
            <a:endParaRPr lang="en-US" sz="1733" dirty="0">
              <a:latin typeface="+mn-lt"/>
            </a:endParaRPr>
          </a:p>
        </p:txBody>
      </p:sp>
      <p:sp>
        <p:nvSpPr>
          <p:cNvPr id="6" name="Shape 4"/>
          <p:cNvSpPr/>
          <p:nvPr/>
        </p:nvSpPr>
        <p:spPr>
          <a:xfrm>
            <a:off x="487680" y="1950720"/>
            <a:ext cx="11216640" cy="128016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7" name="Shape 5"/>
          <p:cNvSpPr/>
          <p:nvPr/>
        </p:nvSpPr>
        <p:spPr>
          <a:xfrm>
            <a:off x="487680" y="1950720"/>
            <a:ext cx="2194560" cy="128016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8" name="Text 6"/>
          <p:cNvSpPr/>
          <p:nvPr/>
        </p:nvSpPr>
        <p:spPr>
          <a:xfrm>
            <a:off x="487680" y="1950720"/>
            <a:ext cx="2194560" cy="128016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70%</a:t>
            </a:r>
            <a:endParaRPr lang="en-US" sz="3733" dirty="0">
              <a:latin typeface="+mn-lt"/>
            </a:endParaRPr>
          </a:p>
        </p:txBody>
      </p:sp>
      <p:sp>
        <p:nvSpPr>
          <p:cNvPr id="9" name="Text 7"/>
          <p:cNvSpPr/>
          <p:nvPr/>
        </p:nvSpPr>
        <p:spPr>
          <a:xfrm>
            <a:off x="2926080" y="2133600"/>
            <a:ext cx="8534400" cy="914400"/>
          </a:xfrm>
          <a:prstGeom prst="rect">
            <a:avLst/>
          </a:prstGeom>
          <a:noFill/>
          <a:ln/>
        </p:spPr>
        <p:txBody>
          <a:bodyPr wrap="square" rtlCol="0" anchor="ctr"/>
          <a:lstStyle/>
          <a:p>
            <a:r>
              <a:rPr lang="en-US" sz="1733" dirty="0">
                <a:solidFill>
                  <a:srgbClr val="1A1A2E"/>
                </a:solidFill>
                <a:latin typeface="+mn-lt"/>
                <a:ea typeface="Calibri" pitchFamily="34" charset="-122"/>
                <a:cs typeface="Calibri" pitchFamily="34" charset="-120"/>
              </a:rPr>
              <a:t>Томоохон төслүүдийн амжилтгүй болох шалтгаан нь оролцогч талуудтай холбоотой</a:t>
            </a:r>
            <a:endParaRPr lang="en-US" sz="1733" dirty="0">
              <a:latin typeface="+mn-lt"/>
            </a:endParaRPr>
          </a:p>
        </p:txBody>
      </p:sp>
      <p:sp>
        <p:nvSpPr>
          <p:cNvPr id="10" name="Shape 8"/>
          <p:cNvSpPr/>
          <p:nvPr/>
        </p:nvSpPr>
        <p:spPr>
          <a:xfrm>
            <a:off x="487680" y="3474720"/>
            <a:ext cx="11216640" cy="128016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1" name="Shape 9"/>
          <p:cNvSpPr/>
          <p:nvPr/>
        </p:nvSpPr>
        <p:spPr>
          <a:xfrm>
            <a:off x="487680" y="3474720"/>
            <a:ext cx="2194560" cy="128016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2" name="Text 10"/>
          <p:cNvSpPr/>
          <p:nvPr/>
        </p:nvSpPr>
        <p:spPr>
          <a:xfrm>
            <a:off x="487680" y="3474720"/>
            <a:ext cx="2194560" cy="128016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2.5x</a:t>
            </a:r>
            <a:endParaRPr lang="en-US" sz="3733" dirty="0">
              <a:latin typeface="+mn-lt"/>
            </a:endParaRPr>
          </a:p>
        </p:txBody>
      </p:sp>
      <p:sp>
        <p:nvSpPr>
          <p:cNvPr id="13" name="Text 11"/>
          <p:cNvSpPr/>
          <p:nvPr/>
        </p:nvSpPr>
        <p:spPr>
          <a:xfrm>
            <a:off x="2926080" y="3657600"/>
            <a:ext cx="8534400" cy="914400"/>
          </a:xfrm>
          <a:prstGeom prst="rect">
            <a:avLst/>
          </a:prstGeom>
          <a:noFill/>
          <a:ln/>
        </p:spPr>
        <p:txBody>
          <a:bodyPr wrap="square" rtlCol="0" anchor="ctr"/>
          <a:lstStyle/>
          <a:p>
            <a:r>
              <a:rPr lang="en-US" sz="1733" dirty="0">
                <a:solidFill>
                  <a:srgbClr val="1A1A2E"/>
                </a:solidFill>
                <a:latin typeface="+mn-lt"/>
                <a:ea typeface="Calibri" pitchFamily="34" charset="-122"/>
                <a:cs typeface="Calibri" pitchFamily="34" charset="-120"/>
              </a:rPr>
              <a:t>Оролцогч талуудыг оролцуулсан төслүүд 2.5 дахин амжилттай болдог</a:t>
            </a:r>
            <a:endParaRPr lang="en-US" sz="1733" dirty="0">
              <a:latin typeface="+mn-lt"/>
            </a:endParaRPr>
          </a:p>
        </p:txBody>
      </p:sp>
      <p:sp>
        <p:nvSpPr>
          <p:cNvPr id="14" name="Shape 12"/>
          <p:cNvSpPr/>
          <p:nvPr/>
        </p:nvSpPr>
        <p:spPr>
          <a:xfrm>
            <a:off x="487680" y="4998720"/>
            <a:ext cx="11216640" cy="128016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5" name="Shape 13"/>
          <p:cNvSpPr/>
          <p:nvPr/>
        </p:nvSpPr>
        <p:spPr>
          <a:xfrm>
            <a:off x="487680" y="4998720"/>
            <a:ext cx="2194560" cy="128016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6" name="Text 14"/>
          <p:cNvSpPr/>
          <p:nvPr/>
        </p:nvSpPr>
        <p:spPr>
          <a:xfrm>
            <a:off x="487680" y="4998720"/>
            <a:ext cx="2194560" cy="128016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40%</a:t>
            </a:r>
            <a:endParaRPr lang="en-US" sz="3733" dirty="0">
              <a:latin typeface="+mn-lt"/>
            </a:endParaRPr>
          </a:p>
        </p:txBody>
      </p:sp>
      <p:sp>
        <p:nvSpPr>
          <p:cNvPr id="17" name="Text 15"/>
          <p:cNvSpPr/>
          <p:nvPr/>
        </p:nvSpPr>
        <p:spPr>
          <a:xfrm>
            <a:off x="2926080" y="5181600"/>
            <a:ext cx="8534400" cy="914400"/>
          </a:xfrm>
          <a:prstGeom prst="rect">
            <a:avLst/>
          </a:prstGeom>
          <a:noFill/>
          <a:ln/>
        </p:spPr>
        <p:txBody>
          <a:bodyPr wrap="square" rtlCol="0" anchor="ctr"/>
          <a:lstStyle/>
          <a:p>
            <a:r>
              <a:rPr lang="en-US" sz="1733" dirty="0">
                <a:solidFill>
                  <a:srgbClr val="1A1A2E"/>
                </a:solidFill>
                <a:latin typeface="+mn-lt"/>
                <a:ea typeface="Calibri" pitchFamily="34" charset="-122"/>
                <a:cs typeface="Calibri" pitchFamily="34" charset="-120"/>
              </a:rPr>
              <a:t>Оролцогч талуудын эсэргүүцэл нь хувь нэмэр нэмэгдэх боломжийг алдагдуулдаг</a:t>
            </a:r>
            <a:endParaRPr lang="en-US" sz="1733" dirty="0">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74A53CC-57AD-CCB8-3EAE-28D6C0A6BEF3}"/>
              </a:ext>
            </a:extLst>
          </p:cNvPr>
          <p:cNvSpPr>
            <a:spLocks noGrp="1"/>
          </p:cNvSpPr>
          <p:nvPr>
            <p:ph type="body" idx="1"/>
          </p:nvPr>
        </p:nvSpPr>
        <p:spPr>
          <a:xfrm>
            <a:off x="5664631" y="1216909"/>
            <a:ext cx="6043813" cy="1974347"/>
          </a:xfrm>
        </p:spPr>
        <p:txBody>
          <a:bodyPr>
            <a:normAutofit/>
          </a:bodyPr>
          <a:lstStyle/>
          <a:p>
            <a:r>
              <a:rPr lang="mn-MN" sz="1800"/>
              <a:t>Сэтгэл ханамжийг (</a:t>
            </a:r>
            <a:r>
              <a:rPr lang="en-US" sz="1800"/>
              <a:t>Stakeholder Satisfaction) </a:t>
            </a:r>
            <a:r>
              <a:rPr lang="mn-MN" sz="1800"/>
              <a:t>хангах</a:t>
            </a:r>
            <a:endParaRPr lang="en-US" sz="1800"/>
          </a:p>
          <a:p>
            <a:r>
              <a:rPr lang="mn-MN" sz="1800"/>
              <a:t>Эрсдэлийг бууруулж, дахин төлөвлөлтийг (</a:t>
            </a:r>
            <a:r>
              <a:rPr lang="en-US" sz="1800"/>
              <a:t>Rework) </a:t>
            </a:r>
            <a:r>
              <a:rPr lang="mn-MN" sz="1800"/>
              <a:t>багасгах</a:t>
            </a:r>
            <a:endParaRPr lang="en-US" sz="1800"/>
          </a:p>
          <a:p>
            <a:r>
              <a:rPr lang="mn-MN" sz="1800"/>
              <a:t>Бизнесийн үнэ цэнийг баталгаажуулах</a:t>
            </a:r>
            <a:endParaRPr lang="en-US" sz="1800"/>
          </a:p>
          <a:p>
            <a:endParaRPr lang="en-US" sz="1800" dirty="0"/>
          </a:p>
        </p:txBody>
      </p:sp>
      <p:sp>
        <p:nvSpPr>
          <p:cNvPr id="3" name="Title 2">
            <a:extLst>
              <a:ext uri="{FF2B5EF4-FFF2-40B4-BE49-F238E27FC236}">
                <a16:creationId xmlns:a16="http://schemas.microsoft.com/office/drawing/2014/main" id="{D30F4C2E-33BD-ABA7-DFDB-5E834732E944}"/>
              </a:ext>
            </a:extLst>
          </p:cNvPr>
          <p:cNvSpPr>
            <a:spLocks noGrp="1"/>
          </p:cNvSpPr>
          <p:nvPr>
            <p:ph type="title"/>
          </p:nvPr>
        </p:nvSpPr>
        <p:spPr>
          <a:xfrm>
            <a:off x="838199" y="185738"/>
            <a:ext cx="10870246" cy="414120"/>
          </a:xfrm>
        </p:spPr>
        <p:txBody>
          <a:bodyPr/>
          <a:lstStyle/>
          <a:p>
            <a:r>
              <a:rPr lang="ru-RU" sz="2800" dirty="0"/>
              <a:t>ОРОЛЦОГЧ ТАЛУУДЫН МЕНЕЖМЕНТ</a:t>
            </a:r>
            <a:endParaRPr lang="en-US" sz="2800" dirty="0"/>
          </a:p>
        </p:txBody>
      </p:sp>
      <p:pic>
        <p:nvPicPr>
          <p:cNvPr id="1028" name="Picture 4" descr="Stakeholder Wheel PPT Slide 6">
            <a:extLst>
              <a:ext uri="{FF2B5EF4-FFF2-40B4-BE49-F238E27FC236}">
                <a16:creationId xmlns:a16="http://schemas.microsoft.com/office/drawing/2014/main" id="{F3E503FC-CB7C-052F-88D3-F646C6BF114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95" t="12630" r="10550" b="4161"/>
          <a:stretch>
            <a:fillRect/>
          </a:stretch>
        </p:blipFill>
        <p:spPr bwMode="auto">
          <a:xfrm>
            <a:off x="270932" y="1253068"/>
            <a:ext cx="5147733" cy="4094788"/>
          </a:xfrm>
          <a:prstGeom prst="rect">
            <a:avLst/>
          </a:prstGeom>
          <a:noFill/>
          <a:ln>
            <a:solidFill>
              <a:srgbClr val="0132A6"/>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EBFC49-CC16-236E-FE07-2EE3B7F54F7C}"/>
              </a:ext>
            </a:extLst>
          </p:cNvPr>
          <p:cNvSpPr txBox="1"/>
          <p:nvPr/>
        </p:nvSpPr>
        <p:spPr>
          <a:xfrm>
            <a:off x="270932" y="5566289"/>
            <a:ext cx="5147733" cy="307777"/>
          </a:xfrm>
          <a:prstGeom prst="rect">
            <a:avLst/>
          </a:prstGeom>
          <a:noFill/>
        </p:spPr>
        <p:txBody>
          <a:bodyPr wrap="square">
            <a:spAutoFit/>
          </a:bodyPr>
          <a:lstStyle/>
          <a:p>
            <a:pPr algn="r"/>
            <a:r>
              <a:rPr lang="mn-MN" i="1" dirty="0">
                <a:hlinkClick r:id="rId4"/>
              </a:rPr>
              <a:t>Эх сурвалж:</a:t>
            </a:r>
            <a:r>
              <a:rPr lang="mn-MN" i="1" dirty="0"/>
              <a:t> </a:t>
            </a:r>
            <a:r>
              <a:rPr lang="en-US" i="1" dirty="0">
                <a:hlinkClick r:id="rId5"/>
              </a:rPr>
              <a:t>https://www.sketchbubble.com</a:t>
            </a:r>
            <a:r>
              <a:rPr lang="mn-MN" i="1" dirty="0"/>
              <a:t>  </a:t>
            </a:r>
            <a:endParaRPr lang="en-US" i="1" dirty="0"/>
          </a:p>
        </p:txBody>
      </p:sp>
      <p:sp>
        <p:nvSpPr>
          <p:cNvPr id="8" name="Shape 3">
            <a:extLst>
              <a:ext uri="{FF2B5EF4-FFF2-40B4-BE49-F238E27FC236}">
                <a16:creationId xmlns:a16="http://schemas.microsoft.com/office/drawing/2014/main" id="{D9D8FE64-8083-FBF6-6F5B-D3A3FFBF41E3}"/>
              </a:ext>
            </a:extLst>
          </p:cNvPr>
          <p:cNvSpPr/>
          <p:nvPr/>
        </p:nvSpPr>
        <p:spPr>
          <a:xfrm>
            <a:off x="5664630" y="3666745"/>
            <a:ext cx="6256437" cy="1681111"/>
          </a:xfrm>
          <a:prstGeom prst="rect">
            <a:avLst/>
          </a:prstGeom>
          <a:solidFill>
            <a:srgbClr val="EBF3FB"/>
          </a:solidFill>
          <a:ln w="12700">
            <a:solidFill>
              <a:srgbClr val="BBDEFB"/>
            </a:solidFill>
            <a:prstDash val="solid"/>
          </a:ln>
        </p:spPr>
        <p:txBody>
          <a:bodyPr/>
          <a:lstStyle/>
          <a:p>
            <a:endParaRPr lang="en-US"/>
          </a:p>
        </p:txBody>
      </p:sp>
      <p:sp>
        <p:nvSpPr>
          <p:cNvPr id="9" name="Text 5">
            <a:extLst>
              <a:ext uri="{FF2B5EF4-FFF2-40B4-BE49-F238E27FC236}">
                <a16:creationId xmlns:a16="http://schemas.microsoft.com/office/drawing/2014/main" id="{92C2744F-D590-FCC0-8DDA-097A9036483E}"/>
              </a:ext>
            </a:extLst>
          </p:cNvPr>
          <p:cNvSpPr/>
          <p:nvPr/>
        </p:nvSpPr>
        <p:spPr>
          <a:xfrm>
            <a:off x="5759287" y="3808307"/>
            <a:ext cx="6067121" cy="1371861"/>
          </a:xfrm>
          <a:prstGeom prst="rect">
            <a:avLst/>
          </a:prstGeom>
          <a:noFill/>
          <a:ln/>
        </p:spPr>
        <p:txBody>
          <a:bodyPr wrap="square" rtlCol="0" anchor="t"/>
          <a:lstStyle/>
          <a:p>
            <a:pPr marL="342900" indent="-342900">
              <a:spcAft>
                <a:spcPts val="400"/>
              </a:spcAft>
              <a:buSzPct val="100000"/>
              <a:buChar char="•"/>
            </a:pPr>
            <a:r>
              <a:rPr lang="en-US" sz="1600" dirty="0">
                <a:solidFill>
                  <a:srgbClr val="1A1A2E"/>
                </a:solidFill>
                <a:latin typeface="+mn-lt"/>
                <a:ea typeface="Calibri" pitchFamily="34" charset="-122"/>
                <a:cs typeface="Calibri" pitchFamily="34" charset="-120"/>
              </a:rPr>
              <a:t>Байгууллага зөвхөн хувьцаа эзэмшигчдийнхээ төлөө биш</a:t>
            </a:r>
            <a:endParaRPr lang="en-US" sz="1600" dirty="0">
              <a:latin typeface="+mn-lt"/>
            </a:endParaRPr>
          </a:p>
          <a:p>
            <a:pPr marL="342900" indent="-342900">
              <a:spcAft>
                <a:spcPts val="400"/>
              </a:spcAft>
              <a:buSzPct val="100000"/>
              <a:buChar char="•"/>
            </a:pPr>
            <a:r>
              <a:rPr lang="en-US" sz="1600" dirty="0">
                <a:solidFill>
                  <a:srgbClr val="1A1A2E"/>
                </a:solidFill>
                <a:latin typeface="+mn-lt"/>
                <a:ea typeface="Calibri" pitchFamily="34" charset="-122"/>
                <a:cs typeface="Calibri" pitchFamily="34" charset="-120"/>
              </a:rPr>
              <a:t>Бүх оролцогч талуудын эрх ашгийг тэнцвэртэй хангах</a:t>
            </a:r>
            <a:endParaRPr lang="en-US" sz="1600" dirty="0">
              <a:latin typeface="+mn-lt"/>
            </a:endParaRPr>
          </a:p>
          <a:p>
            <a:pPr marL="342900" indent="-342900">
              <a:spcAft>
                <a:spcPts val="400"/>
              </a:spcAft>
              <a:buSzPct val="100000"/>
              <a:buChar char="•"/>
            </a:pPr>
            <a:r>
              <a:rPr lang="en-US" sz="1600" dirty="0">
                <a:solidFill>
                  <a:srgbClr val="1A1A2E"/>
                </a:solidFill>
                <a:latin typeface="+mn-lt"/>
                <a:ea typeface="Calibri" pitchFamily="34" charset="-122"/>
                <a:cs typeface="Calibri" pitchFamily="34" charset="-120"/>
              </a:rPr>
              <a:t>Урт хугацааны тогтвортой байдал чухал</a:t>
            </a:r>
            <a:endParaRPr lang="en-US" sz="1600" dirty="0">
              <a:latin typeface="+mn-lt"/>
            </a:endParaRPr>
          </a:p>
          <a:p>
            <a:pPr marL="342900" indent="-342900">
              <a:spcAft>
                <a:spcPts val="400"/>
              </a:spcAft>
              <a:buSzPct val="100000"/>
              <a:buChar char="•"/>
            </a:pPr>
            <a:r>
              <a:rPr lang="en-US" sz="1600" dirty="0">
                <a:solidFill>
                  <a:srgbClr val="1A1A2E"/>
                </a:solidFill>
                <a:latin typeface="+mn-lt"/>
                <a:ea typeface="Calibri" pitchFamily="34" charset="-122"/>
                <a:cs typeface="Calibri" pitchFamily="34" charset="-120"/>
              </a:rPr>
              <a:t>Харилцан ашигтай харилцаа бий болгох</a:t>
            </a:r>
            <a:endParaRPr lang="en-US" sz="1600" dirty="0">
              <a:latin typeface="+mn-lt"/>
            </a:endParaRPr>
          </a:p>
          <a:p>
            <a:pPr marL="342900" indent="-342900">
              <a:spcAft>
                <a:spcPts val="400"/>
              </a:spcAft>
              <a:buSzPct val="100000"/>
              <a:buChar char="•"/>
            </a:pPr>
            <a:r>
              <a:rPr lang="en-US" sz="1600" dirty="0">
                <a:solidFill>
                  <a:srgbClr val="1A1A2E"/>
                </a:solidFill>
                <a:latin typeface="+mn-lt"/>
                <a:ea typeface="Calibri" pitchFamily="34" charset="-122"/>
                <a:cs typeface="Calibri" pitchFamily="34" charset="-120"/>
              </a:rPr>
              <a:t>Шийдвэр гаргалтанд оролцогч талуудыг оролцуулах</a:t>
            </a:r>
            <a:endParaRPr lang="en-US" sz="1600" dirty="0">
              <a:latin typeface="+mn-lt"/>
            </a:endParaRPr>
          </a:p>
        </p:txBody>
      </p:sp>
      <p:sp>
        <p:nvSpPr>
          <p:cNvPr id="11" name="TextBox 10">
            <a:extLst>
              <a:ext uri="{FF2B5EF4-FFF2-40B4-BE49-F238E27FC236}">
                <a16:creationId xmlns:a16="http://schemas.microsoft.com/office/drawing/2014/main" id="{E93090B3-26CE-A177-7EF3-2A8C6275AC6C}"/>
              </a:ext>
            </a:extLst>
          </p:cNvPr>
          <p:cNvSpPr txBox="1"/>
          <p:nvPr/>
        </p:nvSpPr>
        <p:spPr>
          <a:xfrm>
            <a:off x="5697479" y="3213683"/>
            <a:ext cx="6398055" cy="369332"/>
          </a:xfrm>
          <a:prstGeom prst="rect">
            <a:avLst/>
          </a:prstGeom>
          <a:noFill/>
        </p:spPr>
        <p:txBody>
          <a:bodyPr wrap="square">
            <a:spAutoFit/>
          </a:bodyPr>
          <a:lstStyle/>
          <a:p>
            <a:pPr marL="0" indent="0">
              <a:buNone/>
            </a:pPr>
            <a:r>
              <a:rPr lang="en-US" sz="1800" b="1" dirty="0">
                <a:solidFill>
                  <a:srgbClr val="0070C0"/>
                </a:solidFill>
                <a:latin typeface="+mn-lt"/>
                <a:ea typeface="Calibri" pitchFamily="34" charset="-122"/>
                <a:cs typeface="Calibri" pitchFamily="34" charset="-120"/>
              </a:rPr>
              <a:t>Freeman-</a:t>
            </a:r>
            <a:r>
              <a:rPr lang="en-US" sz="1800" b="1" dirty="0" err="1">
                <a:solidFill>
                  <a:srgbClr val="0070C0"/>
                </a:solidFill>
                <a:latin typeface="+mn-lt"/>
                <a:ea typeface="Calibri" pitchFamily="34" charset="-122"/>
                <a:cs typeface="Calibri" pitchFamily="34" charset="-120"/>
              </a:rPr>
              <a:t>ий</a:t>
            </a:r>
            <a:r>
              <a:rPr lang="en-US" sz="1800" b="1" dirty="0">
                <a:solidFill>
                  <a:srgbClr val="0070C0"/>
                </a:solidFill>
                <a:latin typeface="+mn-lt"/>
                <a:ea typeface="Calibri" pitchFamily="34" charset="-122"/>
                <a:cs typeface="Calibri" pitchFamily="34" charset="-120"/>
              </a:rPr>
              <a:t> </a:t>
            </a:r>
            <a:r>
              <a:rPr lang="en-US" sz="1800" b="1" dirty="0" err="1">
                <a:solidFill>
                  <a:srgbClr val="0070C0"/>
                </a:solidFill>
                <a:latin typeface="+mn-lt"/>
                <a:ea typeface="Calibri" pitchFamily="34" charset="-122"/>
                <a:cs typeface="Calibri" pitchFamily="34" charset="-120"/>
              </a:rPr>
              <a:t>Оролцогч</a:t>
            </a:r>
            <a:r>
              <a:rPr lang="en-US" sz="1800" b="1" dirty="0">
                <a:solidFill>
                  <a:srgbClr val="0070C0"/>
                </a:solidFill>
                <a:latin typeface="+mn-lt"/>
                <a:ea typeface="Calibri" pitchFamily="34" charset="-122"/>
                <a:cs typeface="Calibri" pitchFamily="34" charset="-120"/>
              </a:rPr>
              <a:t> </a:t>
            </a:r>
            <a:r>
              <a:rPr lang="en-US" sz="1800" b="1" dirty="0" err="1">
                <a:solidFill>
                  <a:srgbClr val="0070C0"/>
                </a:solidFill>
                <a:latin typeface="+mn-lt"/>
                <a:ea typeface="Calibri" pitchFamily="34" charset="-122"/>
                <a:cs typeface="Calibri" pitchFamily="34" charset="-120"/>
              </a:rPr>
              <a:t>Талуудын</a:t>
            </a:r>
            <a:r>
              <a:rPr lang="en-US" sz="1800" b="1" dirty="0">
                <a:solidFill>
                  <a:srgbClr val="0070C0"/>
                </a:solidFill>
                <a:latin typeface="+mn-lt"/>
                <a:ea typeface="Calibri" pitchFamily="34" charset="-122"/>
                <a:cs typeface="Calibri" pitchFamily="34" charset="-120"/>
              </a:rPr>
              <a:t> </a:t>
            </a:r>
            <a:r>
              <a:rPr lang="en-US" sz="1800" b="1" dirty="0" err="1">
                <a:solidFill>
                  <a:srgbClr val="0070C0"/>
                </a:solidFill>
                <a:latin typeface="+mn-lt"/>
                <a:ea typeface="Calibri" pitchFamily="34" charset="-122"/>
                <a:cs typeface="Calibri" pitchFamily="34" charset="-120"/>
              </a:rPr>
              <a:t>Онол</a:t>
            </a:r>
            <a:r>
              <a:rPr lang="en-US" sz="1800" b="1" dirty="0">
                <a:solidFill>
                  <a:srgbClr val="0070C0"/>
                </a:solidFill>
                <a:latin typeface="+mn-lt"/>
                <a:ea typeface="Calibri" pitchFamily="34" charset="-122"/>
                <a:cs typeface="Calibri" pitchFamily="34" charset="-120"/>
              </a:rPr>
              <a:t> (1984)</a:t>
            </a:r>
            <a:endParaRPr lang="en-US" sz="1800" dirty="0">
              <a:solidFill>
                <a:srgbClr val="0070C0"/>
              </a:solidFill>
              <a:latin typeface="+mn-lt"/>
            </a:endParaRPr>
          </a:p>
        </p:txBody>
      </p:sp>
      <p:sp>
        <p:nvSpPr>
          <p:cNvPr id="13" name="TextBox 12">
            <a:extLst>
              <a:ext uri="{FF2B5EF4-FFF2-40B4-BE49-F238E27FC236}">
                <a16:creationId xmlns:a16="http://schemas.microsoft.com/office/drawing/2014/main" id="{2E94125D-6CFA-503B-E34B-2B13BD572C22}"/>
              </a:ext>
            </a:extLst>
          </p:cNvPr>
          <p:cNvSpPr txBox="1"/>
          <p:nvPr/>
        </p:nvSpPr>
        <p:spPr>
          <a:xfrm>
            <a:off x="6096000" y="5412400"/>
            <a:ext cx="6094476" cy="307777"/>
          </a:xfrm>
          <a:prstGeom prst="rect">
            <a:avLst/>
          </a:prstGeom>
          <a:noFill/>
        </p:spPr>
        <p:txBody>
          <a:bodyPr wrap="square">
            <a:spAutoFit/>
          </a:bodyPr>
          <a:lstStyle/>
          <a:p>
            <a:pPr marL="0" indent="0" algn="ctr">
              <a:buNone/>
            </a:pPr>
            <a:r>
              <a:rPr lang="en-US" sz="1400" i="1" dirty="0">
                <a:solidFill>
                  <a:srgbClr val="546E7A"/>
                </a:solidFill>
                <a:latin typeface="Calibri" pitchFamily="34" charset="0"/>
                <a:ea typeface="Calibri" pitchFamily="34" charset="-122"/>
                <a:cs typeface="Calibri" pitchFamily="34" charset="-120"/>
              </a:rPr>
              <a:t>Freeman, R.E. (1984). Strategic Management: A Stakeholder Approach</a:t>
            </a:r>
            <a:endParaRPr lang="en-US" sz="1400" dirty="0"/>
          </a:p>
        </p:txBody>
      </p:sp>
    </p:spTree>
    <p:extLst>
      <p:ext uri="{BB962C8B-B14F-4D97-AF65-F5344CB8AC3E}">
        <p14:creationId xmlns:p14="http://schemas.microsoft.com/office/powerpoint/2010/main" val="193541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7CE8DC-FC9C-2A40-6BD0-BD17044598EE}"/>
              </a:ext>
            </a:extLst>
          </p:cNvPr>
          <p:cNvSpPr>
            <a:spLocks noGrp="1"/>
          </p:cNvSpPr>
          <p:nvPr>
            <p:ph type="body" idx="1"/>
          </p:nvPr>
        </p:nvSpPr>
        <p:spPr>
          <a:xfrm>
            <a:off x="313268" y="1126069"/>
            <a:ext cx="11395176" cy="2683932"/>
          </a:xfrm>
        </p:spPr>
        <p:txBody>
          <a:bodyPr>
            <a:normAutofit/>
          </a:bodyPr>
          <a:lstStyle/>
          <a:p>
            <a:pPr marL="114300" indent="0">
              <a:buNone/>
            </a:pPr>
            <a:r>
              <a:rPr lang="mn-MN" sz="2000" dirty="0"/>
              <a:t>Оролцогч талуудыг илрүүлэх нь төслийн эхнээс төгсгөл хүртэл үргэлжлэх давтамжтай үйл явц юм. </a:t>
            </a:r>
            <a:r>
              <a:rPr lang="en-US" sz="2000" dirty="0"/>
              <a:t>PMI-</a:t>
            </a:r>
            <a:r>
              <a:rPr lang="mn-MN" sz="2000" dirty="0"/>
              <a:t>ийн стандартад суурилсан аргачлалыг "</a:t>
            </a:r>
            <a:r>
              <a:rPr lang="en-US" sz="2000" dirty="0"/>
              <a:t>Stakeholder Wheel" </a:t>
            </a:r>
            <a:r>
              <a:rPr lang="mn-MN" sz="2000" dirty="0"/>
              <a:t>загвараар өргөжүүлэн дараах байдлаар ангилна:</a:t>
            </a:r>
          </a:p>
          <a:p>
            <a:r>
              <a:rPr lang="mn-MN" sz="2000" b="1" dirty="0"/>
              <a:t>Дотоод (</a:t>
            </a:r>
            <a:r>
              <a:rPr lang="en-US" sz="2000" b="1" dirty="0"/>
              <a:t>Internal):</a:t>
            </a:r>
            <a:r>
              <a:rPr lang="en-US" sz="2000" dirty="0"/>
              <a:t> </a:t>
            </a:r>
            <a:r>
              <a:rPr lang="mn-MN" sz="2000" dirty="0"/>
              <a:t>Төслийн ивээн тэтгэгч (</a:t>
            </a:r>
            <a:r>
              <a:rPr lang="en-US" sz="2000" dirty="0"/>
              <a:t>Sponsor), </a:t>
            </a:r>
            <a:r>
              <a:rPr lang="mn-MN" sz="2000" dirty="0"/>
              <a:t>функциональ менежерүүд, ажилчид.</a:t>
            </a:r>
          </a:p>
          <a:p>
            <a:r>
              <a:rPr lang="mn-MN" sz="2000" b="1" dirty="0"/>
              <a:t>Гадаад (</a:t>
            </a:r>
            <a:r>
              <a:rPr lang="en-US" sz="2000" b="1" dirty="0"/>
              <a:t>External):</a:t>
            </a:r>
            <a:r>
              <a:rPr lang="en-US" sz="2000" dirty="0"/>
              <a:t> </a:t>
            </a:r>
            <a:r>
              <a:rPr lang="mn-MN" sz="2000" dirty="0"/>
              <a:t>Үйлчлүүлэгчид, бэлтгэн нийлүүлэгчид, түншүүд.</a:t>
            </a:r>
          </a:p>
          <a:p>
            <a:r>
              <a:rPr lang="mn-MN" sz="2000" b="1" dirty="0"/>
              <a:t>Зохицуулагч (</a:t>
            </a:r>
            <a:r>
              <a:rPr lang="en-US" sz="2000" b="1" dirty="0"/>
              <a:t>Regulators):</a:t>
            </a:r>
            <a:r>
              <a:rPr lang="en-US" sz="2000" dirty="0"/>
              <a:t> </a:t>
            </a:r>
            <a:r>
              <a:rPr lang="mn-MN" sz="2000" dirty="0"/>
              <a:t>Хууль хяналтын байгууллага, аудиторууд.</a:t>
            </a:r>
          </a:p>
          <a:p>
            <a:r>
              <a:rPr lang="mn-MN" sz="2000" b="1" dirty="0"/>
              <a:t>Хэрэгжүүлэгч (</a:t>
            </a:r>
            <a:r>
              <a:rPr lang="en-US" sz="2000" b="1" dirty="0"/>
              <a:t>Project Team):</a:t>
            </a:r>
            <a:r>
              <a:rPr lang="en-US" sz="2000" dirty="0"/>
              <a:t> </a:t>
            </a:r>
            <a:r>
              <a:rPr lang="mn-MN" sz="2000" dirty="0"/>
              <a:t>Бизнес шинжээчид, төслийн менежер, дизайнерууд.</a:t>
            </a:r>
          </a:p>
          <a:p>
            <a:endParaRPr lang="en-US" sz="2000" dirty="0"/>
          </a:p>
        </p:txBody>
      </p:sp>
      <p:sp>
        <p:nvSpPr>
          <p:cNvPr id="3" name="Title 2">
            <a:extLst>
              <a:ext uri="{FF2B5EF4-FFF2-40B4-BE49-F238E27FC236}">
                <a16:creationId xmlns:a16="http://schemas.microsoft.com/office/drawing/2014/main" id="{2F058950-D251-6FD4-B891-F723CB9BD469}"/>
              </a:ext>
            </a:extLst>
          </p:cNvPr>
          <p:cNvSpPr>
            <a:spLocks noGrp="1"/>
          </p:cNvSpPr>
          <p:nvPr>
            <p:ph type="title"/>
          </p:nvPr>
        </p:nvSpPr>
        <p:spPr>
          <a:xfrm>
            <a:off x="838199" y="185738"/>
            <a:ext cx="10870246" cy="414120"/>
          </a:xfrm>
        </p:spPr>
        <p:txBody>
          <a:bodyPr/>
          <a:lstStyle/>
          <a:p>
            <a:r>
              <a:rPr lang="mn-MN" dirty="0"/>
              <a:t>ОРОЛЦОГЧ ТАЛУУДЫГ ИЛРҮҮЛЭХ</a:t>
            </a:r>
            <a:endParaRPr lang="en-US" dirty="0"/>
          </a:p>
        </p:txBody>
      </p:sp>
      <p:graphicFrame>
        <p:nvGraphicFramePr>
          <p:cNvPr id="6" name="Diagram 5">
            <a:extLst>
              <a:ext uri="{FF2B5EF4-FFF2-40B4-BE49-F238E27FC236}">
                <a16:creationId xmlns:a16="http://schemas.microsoft.com/office/drawing/2014/main" id="{64FDC9E0-0DF0-D2A8-197D-4728D49A3222}"/>
              </a:ext>
            </a:extLst>
          </p:cNvPr>
          <p:cNvGraphicFramePr/>
          <p:nvPr>
            <p:extLst>
              <p:ext uri="{D42A27DB-BD31-4B8C-83A1-F6EECF244321}">
                <p14:modId xmlns:p14="http://schemas.microsoft.com/office/powerpoint/2010/main" val="4225497658"/>
              </p:ext>
            </p:extLst>
          </p:nvPr>
        </p:nvGraphicFramePr>
        <p:xfrm>
          <a:off x="584199" y="4106333"/>
          <a:ext cx="10718801" cy="719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0F8ABAD9-12AB-280C-72A5-F9530728C526}"/>
              </a:ext>
            </a:extLst>
          </p:cNvPr>
          <p:cNvSpPr txBox="1"/>
          <p:nvPr/>
        </p:nvSpPr>
        <p:spPr>
          <a:xfrm>
            <a:off x="584199" y="4975023"/>
            <a:ext cx="2794001" cy="1323439"/>
          </a:xfrm>
          <a:prstGeom prst="rect">
            <a:avLst/>
          </a:prstGeom>
          <a:noFill/>
        </p:spPr>
        <p:txBody>
          <a:bodyPr wrap="square">
            <a:spAutoFit/>
          </a:bodyPr>
          <a:lstStyle/>
          <a:p>
            <a:r>
              <a:rPr lang="en-US" sz="1600" dirty="0"/>
              <a:t>1 Elicitation results (unconfirmed/confirmed) </a:t>
            </a:r>
            <a:endParaRPr lang="mn-MN" sz="1600" dirty="0"/>
          </a:p>
          <a:p>
            <a:r>
              <a:rPr lang="en-US" sz="1600" dirty="0"/>
              <a:t>2 Enterprise and business architectures </a:t>
            </a:r>
            <a:endParaRPr lang="mn-MN" sz="1600" dirty="0"/>
          </a:p>
          <a:p>
            <a:r>
              <a:rPr lang="en-US" sz="1600" dirty="0"/>
              <a:t>3 Situation statement</a:t>
            </a:r>
          </a:p>
        </p:txBody>
      </p:sp>
      <p:sp>
        <p:nvSpPr>
          <p:cNvPr id="9" name="TextBox 8">
            <a:extLst>
              <a:ext uri="{FF2B5EF4-FFF2-40B4-BE49-F238E27FC236}">
                <a16:creationId xmlns:a16="http://schemas.microsoft.com/office/drawing/2014/main" id="{62A1A2E1-DE37-D32C-EC3F-F75A1FA38789}"/>
              </a:ext>
            </a:extLst>
          </p:cNvPr>
          <p:cNvSpPr txBox="1"/>
          <p:nvPr/>
        </p:nvSpPr>
        <p:spPr>
          <a:xfrm>
            <a:off x="4613855" y="4975022"/>
            <a:ext cx="2794001" cy="1569660"/>
          </a:xfrm>
          <a:prstGeom prst="rect">
            <a:avLst/>
          </a:prstGeom>
          <a:noFill/>
        </p:spPr>
        <p:txBody>
          <a:bodyPr wrap="square">
            <a:spAutoFit/>
          </a:bodyPr>
          <a:lstStyle/>
          <a:p>
            <a:r>
              <a:rPr lang="en-US" sz="1600" dirty="0"/>
              <a:t>1 Brainstorming </a:t>
            </a:r>
            <a:endParaRPr lang="mn-MN" sz="1600" dirty="0"/>
          </a:p>
          <a:p>
            <a:r>
              <a:rPr lang="en-US" sz="1600" dirty="0"/>
              <a:t>2 Interviews </a:t>
            </a:r>
            <a:endParaRPr lang="mn-MN" sz="1600" dirty="0"/>
          </a:p>
          <a:p>
            <a:r>
              <a:rPr lang="en-US" sz="1600" dirty="0"/>
              <a:t>3 Organizational charts </a:t>
            </a:r>
            <a:endParaRPr lang="mn-MN" sz="1600" dirty="0"/>
          </a:p>
          <a:p>
            <a:r>
              <a:rPr lang="en-US" sz="1600" dirty="0"/>
              <a:t>4 Process flows </a:t>
            </a:r>
            <a:endParaRPr lang="mn-MN" sz="1600" dirty="0"/>
          </a:p>
          <a:p>
            <a:r>
              <a:rPr lang="en-US" sz="1600" dirty="0"/>
              <a:t>5 Questionnaires and surveys</a:t>
            </a:r>
          </a:p>
        </p:txBody>
      </p:sp>
      <p:sp>
        <p:nvSpPr>
          <p:cNvPr id="11" name="TextBox 10">
            <a:extLst>
              <a:ext uri="{FF2B5EF4-FFF2-40B4-BE49-F238E27FC236}">
                <a16:creationId xmlns:a16="http://schemas.microsoft.com/office/drawing/2014/main" id="{E4E5F89B-394D-AF80-2E0E-C659CF179D3A}"/>
              </a:ext>
            </a:extLst>
          </p:cNvPr>
          <p:cNvSpPr txBox="1"/>
          <p:nvPr/>
        </p:nvSpPr>
        <p:spPr>
          <a:xfrm>
            <a:off x="8464011" y="4975022"/>
            <a:ext cx="2838989" cy="307777"/>
          </a:xfrm>
          <a:prstGeom prst="rect">
            <a:avLst/>
          </a:prstGeom>
          <a:noFill/>
        </p:spPr>
        <p:txBody>
          <a:bodyPr wrap="square">
            <a:spAutoFit/>
          </a:bodyPr>
          <a:lstStyle/>
          <a:p>
            <a:r>
              <a:rPr lang="en-US" dirty="0"/>
              <a:t>Stakeholder register</a:t>
            </a:r>
          </a:p>
        </p:txBody>
      </p:sp>
    </p:spTree>
    <p:extLst>
      <p:ext uri="{BB962C8B-B14F-4D97-AF65-F5344CB8AC3E}">
        <p14:creationId xmlns:p14="http://schemas.microsoft.com/office/powerpoint/2010/main" val="2381699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Талуудын Төрлүүд</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8</a:t>
            </a:r>
            <a:endParaRPr lang="en-US" sz="1467" dirty="0">
              <a:latin typeface="+mn-lt"/>
            </a:endParaRPr>
          </a:p>
        </p:txBody>
      </p:sp>
      <p:sp>
        <p:nvSpPr>
          <p:cNvPr id="5" name="Shape 3"/>
          <p:cNvSpPr/>
          <p:nvPr/>
        </p:nvSpPr>
        <p:spPr>
          <a:xfrm>
            <a:off x="487680" y="1341120"/>
            <a:ext cx="11216640" cy="15240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3048000" cy="152400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7" name="Text 5"/>
          <p:cNvSpPr/>
          <p:nvPr/>
        </p:nvSpPr>
        <p:spPr>
          <a:xfrm>
            <a:off x="487680" y="1341120"/>
            <a:ext cx="3048000" cy="1524000"/>
          </a:xfrm>
          <a:prstGeom prst="rect">
            <a:avLst/>
          </a:prstGeom>
          <a:noFill/>
          <a:ln/>
        </p:spPr>
        <p:txBody>
          <a:bodyPr wrap="square" rtlCol="0" anchor="ctr"/>
          <a:lstStyle/>
          <a:p>
            <a:pPr algn="ctr"/>
            <a:r>
              <a:rPr lang="en-US" sz="1867" b="1" dirty="0">
                <a:solidFill>
                  <a:srgbClr val="FFFFFF"/>
                </a:solidFill>
                <a:latin typeface="+mn-lt"/>
                <a:ea typeface="Calibri" pitchFamily="34" charset="-122"/>
                <a:cs typeface="Calibri" pitchFamily="34" charset="-120"/>
              </a:rPr>
              <a:t>Үндсэн (Primary)</a:t>
            </a:r>
            <a:endParaRPr lang="en-US" sz="1867" dirty="0">
              <a:latin typeface="+mn-lt"/>
            </a:endParaRPr>
          </a:p>
        </p:txBody>
      </p:sp>
      <p:sp>
        <p:nvSpPr>
          <p:cNvPr id="8" name="Text 6"/>
          <p:cNvSpPr/>
          <p:nvPr/>
        </p:nvSpPr>
        <p:spPr>
          <a:xfrm>
            <a:off x="3779520" y="1438656"/>
            <a:ext cx="768096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Байгууллагатай шууд харилцаатай. Тэдний дэмжлэггүйгээр байгууллага ажиллах боломжгүй.</a:t>
            </a:r>
            <a:endParaRPr lang="en-US" sz="1600" dirty="0">
              <a:latin typeface="+mn-lt"/>
            </a:endParaRPr>
          </a:p>
        </p:txBody>
      </p:sp>
      <p:sp>
        <p:nvSpPr>
          <p:cNvPr id="9" name="Text 7"/>
          <p:cNvSpPr/>
          <p:nvPr/>
        </p:nvSpPr>
        <p:spPr>
          <a:xfrm>
            <a:off x="3779520" y="2133600"/>
            <a:ext cx="7680960" cy="548640"/>
          </a:xfrm>
          <a:prstGeom prst="rect">
            <a:avLst/>
          </a:prstGeom>
          <a:noFill/>
          <a:ln/>
        </p:spPr>
        <p:txBody>
          <a:bodyPr wrap="square" rtlCol="0" anchor="ctr"/>
          <a:lstStyle/>
          <a:p>
            <a:r>
              <a:rPr lang="en-US" sz="1467" i="1" dirty="0">
                <a:solidFill>
                  <a:srgbClr val="546E7A"/>
                </a:solidFill>
                <a:latin typeface="+mn-lt"/>
                <a:ea typeface="Calibri" pitchFamily="34" charset="-122"/>
                <a:cs typeface="Calibri" pitchFamily="34" charset="-120"/>
              </a:rPr>
              <a:t>Жишээ: Ажилчид, хэрэглэгч, хөрөнгө оруулагч</a:t>
            </a:r>
            <a:endParaRPr lang="en-US" sz="1467" dirty="0">
              <a:latin typeface="+mn-lt"/>
            </a:endParaRPr>
          </a:p>
        </p:txBody>
      </p:sp>
      <p:sp>
        <p:nvSpPr>
          <p:cNvPr id="10" name="Shape 8"/>
          <p:cNvSpPr/>
          <p:nvPr/>
        </p:nvSpPr>
        <p:spPr>
          <a:xfrm>
            <a:off x="487680" y="3108960"/>
            <a:ext cx="11216640" cy="15240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1" name="Shape 9"/>
          <p:cNvSpPr/>
          <p:nvPr/>
        </p:nvSpPr>
        <p:spPr>
          <a:xfrm>
            <a:off x="487680" y="3108960"/>
            <a:ext cx="3048000" cy="152400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2" name="Text 10"/>
          <p:cNvSpPr/>
          <p:nvPr/>
        </p:nvSpPr>
        <p:spPr>
          <a:xfrm>
            <a:off x="487680" y="3108960"/>
            <a:ext cx="3048000" cy="1524000"/>
          </a:xfrm>
          <a:prstGeom prst="rect">
            <a:avLst/>
          </a:prstGeom>
          <a:noFill/>
          <a:ln/>
        </p:spPr>
        <p:txBody>
          <a:bodyPr wrap="square" rtlCol="0" anchor="ctr"/>
          <a:lstStyle/>
          <a:p>
            <a:pPr algn="ctr"/>
            <a:r>
              <a:rPr lang="en-US" sz="1867" b="1" dirty="0">
                <a:solidFill>
                  <a:srgbClr val="FFFFFF"/>
                </a:solidFill>
                <a:latin typeface="+mn-lt"/>
                <a:ea typeface="Calibri" pitchFamily="34" charset="-122"/>
                <a:cs typeface="Calibri" pitchFamily="34" charset="-120"/>
              </a:rPr>
              <a:t>Хоёрдогч (Secondary)</a:t>
            </a:r>
            <a:endParaRPr lang="en-US" sz="1867" dirty="0">
              <a:latin typeface="+mn-lt"/>
            </a:endParaRPr>
          </a:p>
        </p:txBody>
      </p:sp>
      <p:sp>
        <p:nvSpPr>
          <p:cNvPr id="13" name="Text 11"/>
          <p:cNvSpPr/>
          <p:nvPr/>
        </p:nvSpPr>
        <p:spPr>
          <a:xfrm>
            <a:off x="3779520" y="3206496"/>
            <a:ext cx="768096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Шууд бус нөлөөлөлтэй. Байгууллагын үйл ажиллагаанд нөлөөлж чаддаг.</a:t>
            </a:r>
            <a:endParaRPr lang="en-US" sz="1600" dirty="0">
              <a:latin typeface="+mn-lt"/>
            </a:endParaRPr>
          </a:p>
        </p:txBody>
      </p:sp>
      <p:sp>
        <p:nvSpPr>
          <p:cNvPr id="14" name="Text 12"/>
          <p:cNvSpPr/>
          <p:nvPr/>
        </p:nvSpPr>
        <p:spPr>
          <a:xfrm>
            <a:off x="3779520" y="3901440"/>
            <a:ext cx="7680960" cy="548640"/>
          </a:xfrm>
          <a:prstGeom prst="rect">
            <a:avLst/>
          </a:prstGeom>
          <a:noFill/>
          <a:ln/>
        </p:spPr>
        <p:txBody>
          <a:bodyPr wrap="square" rtlCol="0" anchor="ctr"/>
          <a:lstStyle/>
          <a:p>
            <a:r>
              <a:rPr lang="en-US" sz="1467" i="1" dirty="0">
                <a:solidFill>
                  <a:srgbClr val="546E7A"/>
                </a:solidFill>
                <a:latin typeface="+mn-lt"/>
                <a:ea typeface="Calibri" pitchFamily="34" charset="-122"/>
                <a:cs typeface="Calibri" pitchFamily="34" charset="-120"/>
              </a:rPr>
              <a:t>Жишээ: Мэдээлэл хэрэгсэл, олон нийтийн байгууллага</a:t>
            </a:r>
            <a:endParaRPr lang="en-US" sz="1467" dirty="0">
              <a:latin typeface="+mn-lt"/>
            </a:endParaRPr>
          </a:p>
        </p:txBody>
      </p:sp>
      <p:sp>
        <p:nvSpPr>
          <p:cNvPr id="15" name="Shape 13"/>
          <p:cNvSpPr/>
          <p:nvPr/>
        </p:nvSpPr>
        <p:spPr>
          <a:xfrm>
            <a:off x="487680" y="4876800"/>
            <a:ext cx="11216640" cy="15240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Shape 14"/>
          <p:cNvSpPr/>
          <p:nvPr/>
        </p:nvSpPr>
        <p:spPr>
          <a:xfrm>
            <a:off x="487680" y="4876800"/>
            <a:ext cx="3048000" cy="1524000"/>
          </a:xfrm>
          <a:prstGeom prst="rect">
            <a:avLst/>
          </a:prstGeom>
          <a:solidFill>
            <a:srgbClr val="00695C"/>
          </a:solidFill>
          <a:ln w="12700">
            <a:solidFill>
              <a:srgbClr val="00695C"/>
            </a:solidFill>
            <a:prstDash val="solid"/>
          </a:ln>
        </p:spPr>
        <p:txBody>
          <a:bodyPr/>
          <a:lstStyle/>
          <a:p>
            <a:endParaRPr lang="en-US" sz="1867">
              <a:latin typeface="+mn-lt"/>
            </a:endParaRPr>
          </a:p>
        </p:txBody>
      </p:sp>
      <p:sp>
        <p:nvSpPr>
          <p:cNvPr id="17" name="Text 15"/>
          <p:cNvSpPr/>
          <p:nvPr/>
        </p:nvSpPr>
        <p:spPr>
          <a:xfrm>
            <a:off x="487680" y="4876800"/>
            <a:ext cx="3048000" cy="1524000"/>
          </a:xfrm>
          <a:prstGeom prst="rect">
            <a:avLst/>
          </a:prstGeom>
          <a:noFill/>
          <a:ln/>
        </p:spPr>
        <p:txBody>
          <a:bodyPr wrap="square" rtlCol="0" anchor="ctr"/>
          <a:lstStyle/>
          <a:p>
            <a:pPr algn="ctr"/>
            <a:r>
              <a:rPr lang="en-US" sz="1867" b="1" dirty="0">
                <a:solidFill>
                  <a:srgbClr val="FFFFFF"/>
                </a:solidFill>
                <a:latin typeface="+mn-lt"/>
                <a:ea typeface="Calibri" pitchFamily="34" charset="-122"/>
                <a:cs typeface="Calibri" pitchFamily="34" charset="-120"/>
              </a:rPr>
              <a:t>Гуравдагч (Tertiary)</a:t>
            </a:r>
            <a:endParaRPr lang="en-US" sz="1867" dirty="0">
              <a:latin typeface="+mn-lt"/>
            </a:endParaRPr>
          </a:p>
        </p:txBody>
      </p:sp>
      <p:sp>
        <p:nvSpPr>
          <p:cNvPr id="18" name="Text 16"/>
          <p:cNvSpPr/>
          <p:nvPr/>
        </p:nvSpPr>
        <p:spPr>
          <a:xfrm>
            <a:off x="3779520" y="4974336"/>
            <a:ext cx="768096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Одоогоор нөлөөгүй ч ирээдүйд нөлөөлж болох талууд.</a:t>
            </a:r>
            <a:endParaRPr lang="en-US" sz="1600" dirty="0">
              <a:latin typeface="+mn-lt"/>
            </a:endParaRPr>
          </a:p>
        </p:txBody>
      </p:sp>
      <p:sp>
        <p:nvSpPr>
          <p:cNvPr id="19" name="Text 17"/>
          <p:cNvSpPr/>
          <p:nvPr/>
        </p:nvSpPr>
        <p:spPr>
          <a:xfrm>
            <a:off x="3779520" y="5669280"/>
            <a:ext cx="7680960" cy="548640"/>
          </a:xfrm>
          <a:prstGeom prst="rect">
            <a:avLst/>
          </a:prstGeom>
          <a:noFill/>
          <a:ln/>
        </p:spPr>
        <p:txBody>
          <a:bodyPr wrap="square" rtlCol="0" anchor="ctr"/>
          <a:lstStyle/>
          <a:p>
            <a:r>
              <a:rPr lang="en-US" sz="1467" i="1" dirty="0">
                <a:solidFill>
                  <a:srgbClr val="546E7A"/>
                </a:solidFill>
                <a:latin typeface="+mn-lt"/>
                <a:ea typeface="Calibri" pitchFamily="34" charset="-122"/>
                <a:cs typeface="Calibri" pitchFamily="34" charset="-120"/>
              </a:rPr>
              <a:t>Жишээ: Ирээдүйн хэрэглэгч, шинэ зах зээл</a:t>
            </a:r>
            <a:endParaRPr lang="en-US" sz="1467" dirty="0">
              <a:latin typeface="+mn-lt"/>
            </a:endParaRPr>
          </a:p>
        </p:txBody>
      </p:sp>
      <p:sp>
        <p:nvSpPr>
          <p:cNvPr id="20" name="Shape 18"/>
          <p:cNvSpPr/>
          <p:nvPr/>
        </p:nvSpPr>
        <p:spPr>
          <a:xfrm>
            <a:off x="487680" y="6096000"/>
            <a:ext cx="11216640" cy="548640"/>
          </a:xfrm>
          <a:prstGeom prst="rect">
            <a:avLst/>
          </a:prstGeom>
          <a:solidFill>
            <a:srgbClr val="ECEFF1"/>
          </a:solidFill>
          <a:ln w="12700">
            <a:solidFill>
              <a:srgbClr val="ECEFF1"/>
            </a:solidFill>
            <a:prstDash val="solid"/>
          </a:ln>
        </p:spPr>
        <p:txBody>
          <a:bodyPr/>
          <a:lstStyle/>
          <a:p>
            <a:endParaRPr lang="en-US" sz="1867">
              <a:latin typeface="+mn-lt"/>
            </a:endParaRPr>
          </a:p>
        </p:txBody>
      </p:sp>
      <p:sp>
        <p:nvSpPr>
          <p:cNvPr id="21" name="Text 19"/>
          <p:cNvSpPr/>
          <p:nvPr/>
        </p:nvSpPr>
        <p:spPr>
          <a:xfrm>
            <a:off x="609600" y="6132576"/>
            <a:ext cx="10972800" cy="463296"/>
          </a:xfrm>
          <a:prstGeom prst="rect">
            <a:avLst/>
          </a:prstGeom>
          <a:noFill/>
          <a:ln/>
        </p:spPr>
        <p:txBody>
          <a:bodyPr wrap="square" rtlCol="0" anchor="ctr"/>
          <a:lstStyle/>
          <a:p>
            <a:r>
              <a:rPr lang="en-US" sz="1467" i="1" dirty="0">
                <a:solidFill>
                  <a:srgbClr val="1565C0"/>
                </a:solidFill>
                <a:latin typeface="+mn-lt"/>
                <a:ea typeface="Calibri" pitchFamily="34" charset="-122"/>
                <a:cs typeface="Calibri" pitchFamily="34" charset="-120"/>
              </a:rPr>
              <a:t>💡 Анхаарал: Оролцогч талуудын байр суурь цаг хугацааны явцад өөрчлөгдөж болно.</a:t>
            </a:r>
            <a:endParaRPr lang="en-US" sz="1467" dirty="0">
              <a:latin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Талуудын Нөлөөлөл ба Эрх Ашиг</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9</a:t>
            </a:r>
            <a:endParaRPr lang="en-US" sz="1467" dirty="0">
              <a:latin typeface="+mn-lt"/>
            </a:endParaRPr>
          </a:p>
        </p:txBody>
      </p:sp>
      <p:sp>
        <p:nvSpPr>
          <p:cNvPr id="5" name="Text 3"/>
          <p:cNvSpPr/>
          <p:nvPr/>
        </p:nvSpPr>
        <p:spPr>
          <a:xfrm>
            <a:off x="487680" y="1341120"/>
            <a:ext cx="5486400" cy="548640"/>
          </a:xfrm>
          <a:prstGeom prst="rect">
            <a:avLst/>
          </a:prstGeom>
          <a:noFill/>
          <a:ln/>
        </p:spPr>
        <p:txBody>
          <a:bodyPr wrap="square" rtlCol="0" anchor="ctr"/>
          <a:lstStyle/>
          <a:p>
            <a:r>
              <a:rPr lang="en-US" sz="2133" b="1" dirty="0">
                <a:solidFill>
                  <a:srgbClr val="1B3A6B"/>
                </a:solidFill>
                <a:latin typeface="+mn-lt"/>
                <a:ea typeface="Calibri" pitchFamily="34" charset="-122"/>
                <a:cs typeface="Calibri" pitchFamily="34" charset="-120"/>
              </a:rPr>
              <a:t>Нөлөөлөл (Power)</a:t>
            </a:r>
            <a:endParaRPr lang="en-US" sz="2133" dirty="0">
              <a:latin typeface="+mn-lt"/>
            </a:endParaRPr>
          </a:p>
        </p:txBody>
      </p:sp>
      <p:sp>
        <p:nvSpPr>
          <p:cNvPr id="6" name="Text 4"/>
          <p:cNvSpPr/>
          <p:nvPr/>
        </p:nvSpPr>
        <p:spPr>
          <a:xfrm>
            <a:off x="487680" y="1950720"/>
            <a:ext cx="5486400" cy="2438400"/>
          </a:xfrm>
          <a:prstGeom prst="rect">
            <a:avLst/>
          </a:prstGeom>
          <a:noFill/>
          <a:ln/>
        </p:spPr>
        <p:txBody>
          <a:bodyPr wrap="square" rtlCol="0" anchor="t"/>
          <a:lstStyle/>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Шийдвэр гаргалтад нөлөөлөх чадвар</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Нөөц хяналтын хүч</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Мэдлэг ба мэдээллийн давуу байдал</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Хуулийн эрх мэдэл</a:t>
            </a:r>
            <a:endParaRPr lang="en-US" sz="1667" dirty="0">
              <a:latin typeface="+mn-lt"/>
            </a:endParaRPr>
          </a:p>
        </p:txBody>
      </p:sp>
      <p:sp>
        <p:nvSpPr>
          <p:cNvPr id="7" name="Text 5"/>
          <p:cNvSpPr/>
          <p:nvPr/>
        </p:nvSpPr>
        <p:spPr>
          <a:xfrm>
            <a:off x="6217920" y="1341120"/>
            <a:ext cx="5486400" cy="548640"/>
          </a:xfrm>
          <a:prstGeom prst="rect">
            <a:avLst/>
          </a:prstGeom>
          <a:noFill/>
          <a:ln/>
        </p:spPr>
        <p:txBody>
          <a:bodyPr wrap="square" rtlCol="0" anchor="ctr"/>
          <a:lstStyle/>
          <a:p>
            <a:r>
              <a:rPr lang="en-US" sz="2133" b="1" dirty="0">
                <a:solidFill>
                  <a:srgbClr val="00695C"/>
                </a:solidFill>
                <a:latin typeface="+mn-lt"/>
                <a:ea typeface="Calibri" pitchFamily="34" charset="-122"/>
                <a:cs typeface="Calibri" pitchFamily="34" charset="-120"/>
              </a:rPr>
              <a:t>Эрх Ашиг (Interest)</a:t>
            </a:r>
            <a:endParaRPr lang="en-US" sz="2133" dirty="0">
              <a:latin typeface="+mn-lt"/>
            </a:endParaRPr>
          </a:p>
        </p:txBody>
      </p:sp>
      <p:sp>
        <p:nvSpPr>
          <p:cNvPr id="8" name="Text 6"/>
          <p:cNvSpPr/>
          <p:nvPr/>
        </p:nvSpPr>
        <p:spPr>
          <a:xfrm>
            <a:off x="6217920" y="1950720"/>
            <a:ext cx="5486400" cy="2438400"/>
          </a:xfrm>
          <a:prstGeom prst="rect">
            <a:avLst/>
          </a:prstGeom>
          <a:noFill/>
          <a:ln/>
        </p:spPr>
        <p:txBody>
          <a:bodyPr wrap="square" rtlCol="0" anchor="t"/>
          <a:lstStyle/>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Байгууллагын шийдвэрт хэр их сонирхолтой</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Санхүүгийн, нийгмийн ашиг сонирхол</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Үнэт зүйлс, зорилго</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Эрсдэлийн хандлага</a:t>
            </a:r>
            <a:endParaRPr lang="en-US" sz="1667" dirty="0">
              <a:latin typeface="+mn-lt"/>
            </a:endParaRPr>
          </a:p>
        </p:txBody>
      </p:sp>
      <p:sp>
        <p:nvSpPr>
          <p:cNvPr id="9" name="Shape 7"/>
          <p:cNvSpPr/>
          <p:nvPr/>
        </p:nvSpPr>
        <p:spPr>
          <a:xfrm>
            <a:off x="487680" y="5516880"/>
            <a:ext cx="11216640" cy="106680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10" name="Text 8"/>
          <p:cNvSpPr/>
          <p:nvPr/>
        </p:nvSpPr>
        <p:spPr>
          <a:xfrm>
            <a:off x="731520" y="5596128"/>
            <a:ext cx="10728960" cy="743712"/>
          </a:xfrm>
          <a:prstGeom prst="rect">
            <a:avLst/>
          </a:prstGeom>
          <a:noFill/>
          <a:ln/>
        </p:spPr>
        <p:txBody>
          <a:bodyPr wrap="square" rtlCol="0" anchor="ctr"/>
          <a:lstStyle/>
          <a:p>
            <a:pPr algn="ctr"/>
            <a:r>
              <a:rPr lang="en-US" sz="1867" i="1" dirty="0">
                <a:solidFill>
                  <a:srgbClr val="FFFFFF"/>
                </a:solidFill>
                <a:latin typeface="+mn-lt"/>
                <a:ea typeface="Calibri" pitchFamily="34" charset="-122"/>
                <a:cs typeface="Calibri" pitchFamily="34" charset="-120"/>
              </a:rPr>
              <a:t>Гол зарчим: Нөлөөлөл ба эрх ашгийн тэнцвэрийг ойлгосноор оролцогч талуудтай хэрхэн харилцахаа тодорхойлно.</a:t>
            </a:r>
            <a:endParaRPr lang="en-US" sz="1867" i="1" dirty="0">
              <a:latin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Талуудын Хүлээлт</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10</a:t>
            </a:r>
            <a:endParaRPr lang="en-US" sz="1467" dirty="0">
              <a:latin typeface="+mn-lt"/>
            </a:endParaRPr>
          </a:p>
        </p:txBody>
      </p:sp>
      <p:sp>
        <p:nvSpPr>
          <p:cNvPr id="5" name="Shape 3"/>
          <p:cNvSpPr/>
          <p:nvPr/>
        </p:nvSpPr>
        <p:spPr>
          <a:xfrm>
            <a:off x="487680" y="1341120"/>
            <a:ext cx="1121664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Text 4"/>
          <p:cNvSpPr/>
          <p:nvPr/>
        </p:nvSpPr>
        <p:spPr>
          <a:xfrm>
            <a:off x="609600" y="1402080"/>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Хувьцаа эзэмшигч</a:t>
            </a:r>
            <a:endParaRPr lang="en-US" sz="1667" dirty="0">
              <a:latin typeface="+mn-lt"/>
            </a:endParaRPr>
          </a:p>
        </p:txBody>
      </p:sp>
      <p:sp>
        <p:nvSpPr>
          <p:cNvPr id="7" name="Text 5"/>
          <p:cNvSpPr/>
          <p:nvPr/>
        </p:nvSpPr>
        <p:spPr>
          <a:xfrm>
            <a:off x="4145280" y="1402080"/>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Ашиг орлого, хувьцааны үнэ цэн</a:t>
            </a:r>
            <a:endParaRPr lang="en-US" sz="1600" dirty="0">
              <a:latin typeface="+mn-lt"/>
            </a:endParaRPr>
          </a:p>
        </p:txBody>
      </p:sp>
      <p:sp>
        <p:nvSpPr>
          <p:cNvPr id="8" name="Shape 6"/>
          <p:cNvSpPr/>
          <p:nvPr/>
        </p:nvSpPr>
        <p:spPr>
          <a:xfrm>
            <a:off x="487680" y="2231136"/>
            <a:ext cx="11216640" cy="792480"/>
          </a:xfrm>
          <a:prstGeom prst="rect">
            <a:avLst/>
          </a:prstGeom>
          <a:solidFill>
            <a:srgbClr val="ECEFF1"/>
          </a:solidFill>
          <a:ln w="12700">
            <a:solidFill>
              <a:srgbClr val="BBDEFB"/>
            </a:solidFill>
            <a:prstDash val="solid"/>
          </a:ln>
        </p:spPr>
        <p:txBody>
          <a:bodyPr/>
          <a:lstStyle/>
          <a:p>
            <a:endParaRPr lang="en-US" sz="1867">
              <a:latin typeface="+mn-lt"/>
            </a:endParaRPr>
          </a:p>
        </p:txBody>
      </p:sp>
      <p:sp>
        <p:nvSpPr>
          <p:cNvPr id="9" name="Text 7"/>
          <p:cNvSpPr/>
          <p:nvPr/>
        </p:nvSpPr>
        <p:spPr>
          <a:xfrm>
            <a:off x="609600" y="2292096"/>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Ажилчид</a:t>
            </a:r>
            <a:endParaRPr lang="en-US" sz="1667" dirty="0">
              <a:latin typeface="+mn-lt"/>
            </a:endParaRPr>
          </a:p>
        </p:txBody>
      </p:sp>
      <p:sp>
        <p:nvSpPr>
          <p:cNvPr id="10" name="Text 8"/>
          <p:cNvSpPr/>
          <p:nvPr/>
        </p:nvSpPr>
        <p:spPr>
          <a:xfrm>
            <a:off x="4145280" y="2292096"/>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Цалин хөлс, хөгжлийн боломж, аюулгүй орчин</a:t>
            </a:r>
            <a:endParaRPr lang="en-US" sz="1600" dirty="0">
              <a:latin typeface="+mn-lt"/>
            </a:endParaRPr>
          </a:p>
        </p:txBody>
      </p:sp>
      <p:sp>
        <p:nvSpPr>
          <p:cNvPr id="11" name="Shape 9"/>
          <p:cNvSpPr/>
          <p:nvPr/>
        </p:nvSpPr>
        <p:spPr>
          <a:xfrm>
            <a:off x="487680" y="3121152"/>
            <a:ext cx="1121664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Text 10"/>
          <p:cNvSpPr/>
          <p:nvPr/>
        </p:nvSpPr>
        <p:spPr>
          <a:xfrm>
            <a:off x="609600" y="3182112"/>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Харилцагч</a:t>
            </a:r>
            <a:endParaRPr lang="en-US" sz="1667" dirty="0">
              <a:latin typeface="+mn-lt"/>
            </a:endParaRPr>
          </a:p>
        </p:txBody>
      </p:sp>
      <p:sp>
        <p:nvSpPr>
          <p:cNvPr id="13" name="Text 11"/>
          <p:cNvSpPr/>
          <p:nvPr/>
        </p:nvSpPr>
        <p:spPr>
          <a:xfrm>
            <a:off x="4145280" y="3182112"/>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Чанартай бүтээгдэхүүн, үнэнч шударга үйлчилгээ</a:t>
            </a:r>
            <a:endParaRPr lang="en-US" sz="1600" dirty="0">
              <a:latin typeface="+mn-lt"/>
            </a:endParaRPr>
          </a:p>
        </p:txBody>
      </p:sp>
      <p:sp>
        <p:nvSpPr>
          <p:cNvPr id="14" name="Shape 12"/>
          <p:cNvSpPr/>
          <p:nvPr/>
        </p:nvSpPr>
        <p:spPr>
          <a:xfrm>
            <a:off x="487680" y="4011168"/>
            <a:ext cx="11216640" cy="792480"/>
          </a:xfrm>
          <a:prstGeom prst="rect">
            <a:avLst/>
          </a:prstGeom>
          <a:solidFill>
            <a:srgbClr val="ECEFF1"/>
          </a:solidFill>
          <a:ln w="12700">
            <a:solidFill>
              <a:srgbClr val="BBDEFB"/>
            </a:solidFill>
            <a:prstDash val="solid"/>
          </a:ln>
        </p:spPr>
        <p:txBody>
          <a:bodyPr/>
          <a:lstStyle/>
          <a:p>
            <a:endParaRPr lang="en-US" sz="1867">
              <a:latin typeface="+mn-lt"/>
            </a:endParaRPr>
          </a:p>
        </p:txBody>
      </p:sp>
      <p:sp>
        <p:nvSpPr>
          <p:cNvPr id="15" name="Text 13"/>
          <p:cNvSpPr/>
          <p:nvPr/>
        </p:nvSpPr>
        <p:spPr>
          <a:xfrm>
            <a:off x="609600" y="4072128"/>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Нийлүүлэгч</a:t>
            </a:r>
            <a:endParaRPr lang="en-US" sz="1667" dirty="0">
              <a:latin typeface="+mn-lt"/>
            </a:endParaRPr>
          </a:p>
        </p:txBody>
      </p:sp>
      <p:sp>
        <p:nvSpPr>
          <p:cNvPr id="16" name="Text 14"/>
          <p:cNvSpPr/>
          <p:nvPr/>
        </p:nvSpPr>
        <p:spPr>
          <a:xfrm>
            <a:off x="4145280" y="4072128"/>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Тогтвортой захиалга, шударга гэрээ</a:t>
            </a:r>
            <a:endParaRPr lang="en-US" sz="1600" dirty="0">
              <a:latin typeface="+mn-lt"/>
            </a:endParaRPr>
          </a:p>
        </p:txBody>
      </p:sp>
      <p:sp>
        <p:nvSpPr>
          <p:cNvPr id="17" name="Shape 15"/>
          <p:cNvSpPr/>
          <p:nvPr/>
        </p:nvSpPr>
        <p:spPr>
          <a:xfrm>
            <a:off x="487680" y="4901184"/>
            <a:ext cx="1121664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8" name="Text 16"/>
          <p:cNvSpPr/>
          <p:nvPr/>
        </p:nvSpPr>
        <p:spPr>
          <a:xfrm>
            <a:off x="609600" y="4962144"/>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Засгийн газар</a:t>
            </a:r>
            <a:endParaRPr lang="en-US" sz="1667" dirty="0">
              <a:latin typeface="+mn-lt"/>
            </a:endParaRPr>
          </a:p>
        </p:txBody>
      </p:sp>
      <p:sp>
        <p:nvSpPr>
          <p:cNvPr id="19" name="Text 17"/>
          <p:cNvSpPr/>
          <p:nvPr/>
        </p:nvSpPr>
        <p:spPr>
          <a:xfrm>
            <a:off x="4145280" y="4962144"/>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Татвар, хуулийн дагуу ажиллах</a:t>
            </a:r>
            <a:endParaRPr lang="en-US" sz="1600" dirty="0">
              <a:latin typeface="+mn-lt"/>
            </a:endParaRPr>
          </a:p>
        </p:txBody>
      </p:sp>
      <p:sp>
        <p:nvSpPr>
          <p:cNvPr id="20" name="Shape 18"/>
          <p:cNvSpPr/>
          <p:nvPr/>
        </p:nvSpPr>
        <p:spPr>
          <a:xfrm>
            <a:off x="487680" y="5791200"/>
            <a:ext cx="11216640" cy="792480"/>
          </a:xfrm>
          <a:prstGeom prst="rect">
            <a:avLst/>
          </a:prstGeom>
          <a:solidFill>
            <a:srgbClr val="ECEFF1"/>
          </a:solidFill>
          <a:ln w="12700">
            <a:solidFill>
              <a:srgbClr val="BBDEFB"/>
            </a:solidFill>
            <a:prstDash val="solid"/>
          </a:ln>
        </p:spPr>
        <p:txBody>
          <a:bodyPr/>
          <a:lstStyle/>
          <a:p>
            <a:endParaRPr lang="en-US" sz="1867">
              <a:latin typeface="+mn-lt"/>
            </a:endParaRPr>
          </a:p>
        </p:txBody>
      </p:sp>
      <p:sp>
        <p:nvSpPr>
          <p:cNvPr id="21" name="Text 19"/>
          <p:cNvSpPr/>
          <p:nvPr/>
        </p:nvSpPr>
        <p:spPr>
          <a:xfrm>
            <a:off x="609600" y="5852160"/>
            <a:ext cx="3413760" cy="67056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Нийгэм</a:t>
            </a:r>
            <a:endParaRPr lang="en-US" sz="1667" dirty="0">
              <a:latin typeface="+mn-lt"/>
            </a:endParaRPr>
          </a:p>
        </p:txBody>
      </p:sp>
      <p:sp>
        <p:nvSpPr>
          <p:cNvPr id="22" name="Text 20"/>
          <p:cNvSpPr/>
          <p:nvPr/>
        </p:nvSpPr>
        <p:spPr>
          <a:xfrm>
            <a:off x="4145280" y="5852160"/>
            <a:ext cx="7437120" cy="67056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Байгаль орчин, нийгмийн хариуцлага</a:t>
            </a:r>
            <a:endParaRPr lang="en-US" sz="1600" dirty="0">
              <a:latin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Талуудыг Тодорхойлох Аргачлал</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11</a:t>
            </a:r>
            <a:endParaRPr lang="en-US" sz="1467" dirty="0">
              <a:latin typeface="+mn-lt"/>
            </a:endParaRPr>
          </a:p>
        </p:txBody>
      </p:sp>
      <p:sp>
        <p:nvSpPr>
          <p:cNvPr id="5" name="Shape 3"/>
          <p:cNvSpPr/>
          <p:nvPr/>
        </p:nvSpPr>
        <p:spPr>
          <a:xfrm>
            <a:off x="365760" y="1584960"/>
            <a:ext cx="1828800" cy="1828800"/>
          </a:xfrm>
          <a:prstGeom prst="ellipse">
            <a:avLst/>
          </a:prstGeom>
          <a:solidFill>
            <a:srgbClr val="1565C0"/>
          </a:solidFill>
          <a:ln w="12700">
            <a:solidFill>
              <a:srgbClr val="1B3A6B"/>
            </a:solidFill>
            <a:prstDash val="solid"/>
          </a:ln>
        </p:spPr>
        <p:txBody>
          <a:bodyPr/>
          <a:lstStyle/>
          <a:p>
            <a:endParaRPr lang="en-US" sz="1867">
              <a:latin typeface="+mn-lt"/>
            </a:endParaRPr>
          </a:p>
        </p:txBody>
      </p:sp>
      <p:sp>
        <p:nvSpPr>
          <p:cNvPr id="6" name="Text 4"/>
          <p:cNvSpPr/>
          <p:nvPr/>
        </p:nvSpPr>
        <p:spPr>
          <a:xfrm>
            <a:off x="365760" y="1584960"/>
            <a:ext cx="1828800" cy="182880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1</a:t>
            </a:r>
            <a:endParaRPr lang="en-US" sz="3733" dirty="0">
              <a:latin typeface="+mn-lt"/>
            </a:endParaRPr>
          </a:p>
        </p:txBody>
      </p:sp>
      <p:sp>
        <p:nvSpPr>
          <p:cNvPr id="7" name="Text 5"/>
          <p:cNvSpPr/>
          <p:nvPr/>
        </p:nvSpPr>
        <p:spPr>
          <a:xfrm>
            <a:off x="243840" y="3596640"/>
            <a:ext cx="2072640" cy="670560"/>
          </a:xfrm>
          <a:prstGeom prst="rect">
            <a:avLst/>
          </a:prstGeom>
          <a:noFill/>
          <a:ln/>
        </p:spPr>
        <p:txBody>
          <a:bodyPr wrap="square" rtlCol="0" anchor="ctr"/>
          <a:lstStyle/>
          <a:p>
            <a:pPr algn="ctr"/>
            <a:r>
              <a:rPr lang="en-US" sz="1467" b="1" dirty="0">
                <a:solidFill>
                  <a:srgbClr val="1B3A6B"/>
                </a:solidFill>
                <a:latin typeface="+mn-lt"/>
                <a:ea typeface="Calibri" pitchFamily="34" charset="-122"/>
                <a:cs typeface="Calibri" pitchFamily="34" charset="-120"/>
              </a:rPr>
              <a:t>Мэдээлэл цуглуулах</a:t>
            </a:r>
            <a:endParaRPr lang="en-US" sz="1467" dirty="0">
              <a:latin typeface="+mn-lt"/>
            </a:endParaRPr>
          </a:p>
        </p:txBody>
      </p:sp>
      <p:sp>
        <p:nvSpPr>
          <p:cNvPr id="8" name="Shape 6"/>
          <p:cNvSpPr/>
          <p:nvPr/>
        </p:nvSpPr>
        <p:spPr>
          <a:xfrm>
            <a:off x="2255520" y="2414016"/>
            <a:ext cx="341376" cy="97536"/>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9" name="Shape 7"/>
          <p:cNvSpPr/>
          <p:nvPr/>
        </p:nvSpPr>
        <p:spPr>
          <a:xfrm>
            <a:off x="2609088" y="1584960"/>
            <a:ext cx="1828800" cy="1828800"/>
          </a:xfrm>
          <a:prstGeom prst="ellipse">
            <a:avLst/>
          </a:prstGeom>
          <a:solidFill>
            <a:srgbClr val="1565C0"/>
          </a:solidFill>
          <a:ln w="12700">
            <a:solidFill>
              <a:srgbClr val="1B3A6B"/>
            </a:solidFill>
            <a:prstDash val="solid"/>
          </a:ln>
        </p:spPr>
        <p:txBody>
          <a:bodyPr/>
          <a:lstStyle/>
          <a:p>
            <a:endParaRPr lang="en-US" sz="1867">
              <a:latin typeface="+mn-lt"/>
            </a:endParaRPr>
          </a:p>
        </p:txBody>
      </p:sp>
      <p:sp>
        <p:nvSpPr>
          <p:cNvPr id="10" name="Text 8"/>
          <p:cNvSpPr/>
          <p:nvPr/>
        </p:nvSpPr>
        <p:spPr>
          <a:xfrm>
            <a:off x="2609088" y="1584960"/>
            <a:ext cx="1828800" cy="182880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2</a:t>
            </a:r>
            <a:endParaRPr lang="en-US" sz="3733" dirty="0">
              <a:latin typeface="+mn-lt"/>
            </a:endParaRPr>
          </a:p>
        </p:txBody>
      </p:sp>
      <p:sp>
        <p:nvSpPr>
          <p:cNvPr id="11" name="Text 9"/>
          <p:cNvSpPr/>
          <p:nvPr/>
        </p:nvSpPr>
        <p:spPr>
          <a:xfrm>
            <a:off x="2487168" y="3596640"/>
            <a:ext cx="2072640" cy="670560"/>
          </a:xfrm>
          <a:prstGeom prst="rect">
            <a:avLst/>
          </a:prstGeom>
          <a:noFill/>
          <a:ln/>
        </p:spPr>
        <p:txBody>
          <a:bodyPr wrap="square" rtlCol="0" anchor="ctr"/>
          <a:lstStyle/>
          <a:p>
            <a:pPr algn="ctr"/>
            <a:r>
              <a:rPr lang="en-US" sz="1467" b="1" dirty="0">
                <a:solidFill>
                  <a:srgbClr val="1B3A6B"/>
                </a:solidFill>
                <a:latin typeface="+mn-lt"/>
                <a:ea typeface="Calibri" pitchFamily="34" charset="-122"/>
                <a:cs typeface="Calibri" pitchFamily="34" charset="-120"/>
              </a:rPr>
              <a:t>Оролцогч талуудыг нэрлэх</a:t>
            </a:r>
            <a:endParaRPr lang="en-US" sz="1467" dirty="0">
              <a:latin typeface="+mn-lt"/>
            </a:endParaRPr>
          </a:p>
        </p:txBody>
      </p:sp>
      <p:sp>
        <p:nvSpPr>
          <p:cNvPr id="12" name="Shape 10"/>
          <p:cNvSpPr/>
          <p:nvPr/>
        </p:nvSpPr>
        <p:spPr>
          <a:xfrm>
            <a:off x="4498848" y="2414016"/>
            <a:ext cx="341376" cy="97536"/>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13" name="Shape 11"/>
          <p:cNvSpPr/>
          <p:nvPr/>
        </p:nvSpPr>
        <p:spPr>
          <a:xfrm>
            <a:off x="4852416" y="1584960"/>
            <a:ext cx="1828800" cy="1828800"/>
          </a:xfrm>
          <a:prstGeom prst="ellipse">
            <a:avLst/>
          </a:prstGeom>
          <a:solidFill>
            <a:srgbClr val="1565C0"/>
          </a:solidFill>
          <a:ln w="12700">
            <a:solidFill>
              <a:srgbClr val="1B3A6B"/>
            </a:solidFill>
            <a:prstDash val="solid"/>
          </a:ln>
        </p:spPr>
        <p:txBody>
          <a:bodyPr/>
          <a:lstStyle/>
          <a:p>
            <a:endParaRPr lang="en-US" sz="1867">
              <a:latin typeface="+mn-lt"/>
            </a:endParaRPr>
          </a:p>
        </p:txBody>
      </p:sp>
      <p:sp>
        <p:nvSpPr>
          <p:cNvPr id="14" name="Text 12"/>
          <p:cNvSpPr/>
          <p:nvPr/>
        </p:nvSpPr>
        <p:spPr>
          <a:xfrm>
            <a:off x="4852416" y="1584960"/>
            <a:ext cx="1828800" cy="182880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3</a:t>
            </a:r>
            <a:endParaRPr lang="en-US" sz="3733" dirty="0">
              <a:latin typeface="+mn-lt"/>
            </a:endParaRPr>
          </a:p>
        </p:txBody>
      </p:sp>
      <p:sp>
        <p:nvSpPr>
          <p:cNvPr id="15" name="Text 13"/>
          <p:cNvSpPr/>
          <p:nvPr/>
        </p:nvSpPr>
        <p:spPr>
          <a:xfrm>
            <a:off x="4730496" y="3596640"/>
            <a:ext cx="2072640" cy="670560"/>
          </a:xfrm>
          <a:prstGeom prst="rect">
            <a:avLst/>
          </a:prstGeom>
          <a:noFill/>
          <a:ln/>
        </p:spPr>
        <p:txBody>
          <a:bodyPr wrap="square" rtlCol="0" anchor="ctr"/>
          <a:lstStyle/>
          <a:p>
            <a:pPr algn="ctr"/>
            <a:r>
              <a:rPr lang="en-US" sz="1467" b="1" dirty="0">
                <a:solidFill>
                  <a:srgbClr val="1B3A6B"/>
                </a:solidFill>
                <a:latin typeface="+mn-lt"/>
                <a:ea typeface="Calibri" pitchFamily="34" charset="-122"/>
                <a:cs typeface="Calibri" pitchFamily="34" charset="-120"/>
              </a:rPr>
              <a:t>Ангилах, бүлэглэх</a:t>
            </a:r>
            <a:endParaRPr lang="en-US" sz="1467" dirty="0">
              <a:latin typeface="+mn-lt"/>
            </a:endParaRPr>
          </a:p>
        </p:txBody>
      </p:sp>
      <p:sp>
        <p:nvSpPr>
          <p:cNvPr id="16" name="Shape 14"/>
          <p:cNvSpPr/>
          <p:nvPr/>
        </p:nvSpPr>
        <p:spPr>
          <a:xfrm>
            <a:off x="6742176" y="2414016"/>
            <a:ext cx="341376" cy="97536"/>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17" name="Shape 15"/>
          <p:cNvSpPr/>
          <p:nvPr/>
        </p:nvSpPr>
        <p:spPr>
          <a:xfrm>
            <a:off x="7095744" y="1584960"/>
            <a:ext cx="1828800" cy="1828800"/>
          </a:xfrm>
          <a:prstGeom prst="ellipse">
            <a:avLst/>
          </a:prstGeom>
          <a:solidFill>
            <a:srgbClr val="1565C0"/>
          </a:solidFill>
          <a:ln w="12700">
            <a:solidFill>
              <a:srgbClr val="1B3A6B"/>
            </a:solidFill>
            <a:prstDash val="solid"/>
          </a:ln>
        </p:spPr>
        <p:txBody>
          <a:bodyPr/>
          <a:lstStyle/>
          <a:p>
            <a:endParaRPr lang="en-US" sz="1867">
              <a:latin typeface="+mn-lt"/>
            </a:endParaRPr>
          </a:p>
        </p:txBody>
      </p:sp>
      <p:sp>
        <p:nvSpPr>
          <p:cNvPr id="18" name="Text 16"/>
          <p:cNvSpPr/>
          <p:nvPr/>
        </p:nvSpPr>
        <p:spPr>
          <a:xfrm>
            <a:off x="7095744" y="1584960"/>
            <a:ext cx="1828800" cy="182880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4</a:t>
            </a:r>
            <a:endParaRPr lang="en-US" sz="3733" dirty="0">
              <a:latin typeface="+mn-lt"/>
            </a:endParaRPr>
          </a:p>
        </p:txBody>
      </p:sp>
      <p:sp>
        <p:nvSpPr>
          <p:cNvPr id="19" name="Text 17"/>
          <p:cNvSpPr/>
          <p:nvPr/>
        </p:nvSpPr>
        <p:spPr>
          <a:xfrm>
            <a:off x="6973824" y="3596640"/>
            <a:ext cx="2072640" cy="670560"/>
          </a:xfrm>
          <a:prstGeom prst="rect">
            <a:avLst/>
          </a:prstGeom>
          <a:noFill/>
          <a:ln/>
        </p:spPr>
        <p:txBody>
          <a:bodyPr wrap="square" rtlCol="0" anchor="ctr"/>
          <a:lstStyle/>
          <a:p>
            <a:pPr algn="ctr"/>
            <a:r>
              <a:rPr lang="en-US" sz="1467" b="1" dirty="0">
                <a:solidFill>
                  <a:srgbClr val="1B3A6B"/>
                </a:solidFill>
                <a:latin typeface="+mn-lt"/>
                <a:ea typeface="Calibri" pitchFamily="34" charset="-122"/>
                <a:cs typeface="Calibri" pitchFamily="34" charset="-120"/>
              </a:rPr>
              <a:t>Нөлөөлөл үнэлэх</a:t>
            </a:r>
            <a:endParaRPr lang="en-US" sz="1467" dirty="0">
              <a:latin typeface="+mn-lt"/>
            </a:endParaRPr>
          </a:p>
        </p:txBody>
      </p:sp>
      <p:sp>
        <p:nvSpPr>
          <p:cNvPr id="20" name="Shape 18"/>
          <p:cNvSpPr/>
          <p:nvPr/>
        </p:nvSpPr>
        <p:spPr>
          <a:xfrm>
            <a:off x="8985504" y="2414016"/>
            <a:ext cx="341376" cy="97536"/>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21" name="Shape 19"/>
          <p:cNvSpPr/>
          <p:nvPr/>
        </p:nvSpPr>
        <p:spPr>
          <a:xfrm>
            <a:off x="9339072" y="1584960"/>
            <a:ext cx="1828800" cy="1828800"/>
          </a:xfrm>
          <a:prstGeom prst="ellipse">
            <a:avLst/>
          </a:prstGeom>
          <a:solidFill>
            <a:srgbClr val="1565C0"/>
          </a:solidFill>
          <a:ln w="12700">
            <a:solidFill>
              <a:srgbClr val="1B3A6B"/>
            </a:solidFill>
            <a:prstDash val="solid"/>
          </a:ln>
        </p:spPr>
        <p:txBody>
          <a:bodyPr/>
          <a:lstStyle/>
          <a:p>
            <a:endParaRPr lang="en-US" sz="1867">
              <a:latin typeface="+mn-lt"/>
            </a:endParaRPr>
          </a:p>
        </p:txBody>
      </p:sp>
      <p:sp>
        <p:nvSpPr>
          <p:cNvPr id="22" name="Text 20"/>
          <p:cNvSpPr/>
          <p:nvPr/>
        </p:nvSpPr>
        <p:spPr>
          <a:xfrm>
            <a:off x="9339072" y="1584960"/>
            <a:ext cx="1828800" cy="1828800"/>
          </a:xfrm>
          <a:prstGeom prst="rect">
            <a:avLst/>
          </a:prstGeom>
          <a:noFill/>
          <a:ln/>
        </p:spPr>
        <p:txBody>
          <a:bodyPr wrap="square" rtlCol="0" anchor="ctr"/>
          <a:lstStyle/>
          <a:p>
            <a:pPr algn="ctr"/>
            <a:r>
              <a:rPr lang="en-US" sz="3733" b="1" dirty="0">
                <a:solidFill>
                  <a:srgbClr val="FFFFFF"/>
                </a:solidFill>
                <a:latin typeface="+mn-lt"/>
                <a:ea typeface="Calibri" pitchFamily="34" charset="-122"/>
                <a:cs typeface="Calibri" pitchFamily="34" charset="-120"/>
              </a:rPr>
              <a:t>5</a:t>
            </a:r>
            <a:endParaRPr lang="en-US" sz="3733" dirty="0">
              <a:latin typeface="+mn-lt"/>
            </a:endParaRPr>
          </a:p>
        </p:txBody>
      </p:sp>
      <p:sp>
        <p:nvSpPr>
          <p:cNvPr id="23" name="Text 21"/>
          <p:cNvSpPr/>
          <p:nvPr/>
        </p:nvSpPr>
        <p:spPr>
          <a:xfrm>
            <a:off x="9217152" y="3596640"/>
            <a:ext cx="2072640" cy="670560"/>
          </a:xfrm>
          <a:prstGeom prst="rect">
            <a:avLst/>
          </a:prstGeom>
          <a:noFill/>
          <a:ln/>
        </p:spPr>
        <p:txBody>
          <a:bodyPr wrap="square" rtlCol="0" anchor="ctr"/>
          <a:lstStyle/>
          <a:p>
            <a:pPr algn="ctr"/>
            <a:r>
              <a:rPr lang="en-US" sz="1467" b="1" dirty="0">
                <a:solidFill>
                  <a:srgbClr val="1B3A6B"/>
                </a:solidFill>
                <a:latin typeface="+mn-lt"/>
                <a:ea typeface="Calibri" pitchFamily="34" charset="-122"/>
                <a:cs typeface="Calibri" pitchFamily="34" charset="-120"/>
              </a:rPr>
              <a:t>Эрэмбэлэх</a:t>
            </a:r>
            <a:endParaRPr lang="en-US" sz="1467" dirty="0">
              <a:latin typeface="+mn-lt"/>
            </a:endParaRPr>
          </a:p>
        </p:txBody>
      </p:sp>
      <p:sp>
        <p:nvSpPr>
          <p:cNvPr id="24" name="Text 22"/>
          <p:cNvSpPr/>
          <p:nvPr/>
        </p:nvSpPr>
        <p:spPr>
          <a:xfrm>
            <a:off x="487680" y="4450080"/>
            <a:ext cx="11216640" cy="2194560"/>
          </a:xfrm>
          <a:prstGeom prst="rect">
            <a:avLst/>
          </a:prstGeom>
          <a:noFill/>
          <a:ln/>
        </p:spPr>
        <p:txBody>
          <a:bodyPr wrap="square" rtlCol="0" anchor="t"/>
          <a:lstStyle/>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Мэдээлэл цуглуулах: Баримт бичиг, ярилцлага, судалгаа ашиглах</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Оролцогч талуудыг нэрлэх: Тэдгээрийн нэр, байгууллага, үүргийг жагсаах</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Ангилах: Дотоод/гадаад, үндсэн/хоёрдогч гэж хуваах</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Нөлөөлөл үнэлэх: Тус бүрийн нөлөөлөл, эрх ашгийг тодорхойлох</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Эрэмбэлэх: Хамгийн их нөлөөтэй оролцогч талуудаас эхлэх</a:t>
            </a:r>
            <a:endParaRPr lang="en-US" sz="1600"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CE5AE89-1F7A-8AD9-1A14-3A5F9F99BFF8}"/>
              </a:ext>
            </a:extLst>
          </p:cNvPr>
          <p:cNvSpPr>
            <a:spLocks noGrp="1"/>
          </p:cNvSpPr>
          <p:nvPr>
            <p:ph type="body" idx="1"/>
          </p:nvPr>
        </p:nvSpPr>
        <p:spPr>
          <a:xfrm>
            <a:off x="7235301" y="1216908"/>
            <a:ext cx="4696287" cy="4960055"/>
          </a:xfrm>
        </p:spPr>
        <p:txBody>
          <a:bodyPr>
            <a:normAutofit/>
          </a:bodyPr>
          <a:lstStyle/>
          <a:p>
            <a:r>
              <a:rPr lang="mn-MN" sz="2000" dirty="0"/>
              <a:t>Оролцогч талын нэр, албан тушаал, холбоо барих мэдээлэл.</a:t>
            </a:r>
          </a:p>
          <a:p>
            <a:r>
              <a:rPr lang="mn-MN" sz="2000" dirty="0"/>
              <a:t>Төсөлд гүйцэтгэх үүрэг (</a:t>
            </a:r>
            <a:r>
              <a:rPr lang="en-US" sz="2000" dirty="0"/>
              <a:t>SME, </a:t>
            </a:r>
            <a:r>
              <a:rPr lang="mn-MN" sz="2000" dirty="0"/>
              <a:t>Шийдвэр гаргагч, Хэрэглэгч г.м).</a:t>
            </a:r>
          </a:p>
          <a:p>
            <a:r>
              <a:rPr lang="mn-MN" sz="2000" dirty="0"/>
              <a:t>Бизнес шинжилгээний ажилбарт оролцох хэлбэр (Интервью, Воркшоп, Судалгаа).</a:t>
            </a:r>
          </a:p>
          <a:p>
            <a:r>
              <a:rPr lang="mn-MN" sz="2000" dirty="0"/>
              <a:t>Бизнес архитектур болон зохион байгуулалтын бүтцэд эзлэх байр суурь (</a:t>
            </a:r>
            <a:r>
              <a:rPr lang="en-US" sz="2000" dirty="0"/>
              <a:t>PMI Figure 3-1).</a:t>
            </a:r>
          </a:p>
          <a:p>
            <a:endParaRPr lang="en-US" sz="2000" dirty="0"/>
          </a:p>
        </p:txBody>
      </p:sp>
      <p:sp>
        <p:nvSpPr>
          <p:cNvPr id="3" name="Title 2">
            <a:extLst>
              <a:ext uri="{FF2B5EF4-FFF2-40B4-BE49-F238E27FC236}">
                <a16:creationId xmlns:a16="http://schemas.microsoft.com/office/drawing/2014/main" id="{20BF23F2-0243-4BD5-783D-CD8A3D861A2C}"/>
              </a:ext>
            </a:extLst>
          </p:cNvPr>
          <p:cNvSpPr>
            <a:spLocks noGrp="1"/>
          </p:cNvSpPr>
          <p:nvPr>
            <p:ph type="title"/>
          </p:nvPr>
        </p:nvSpPr>
        <p:spPr>
          <a:xfrm>
            <a:off x="838199" y="185738"/>
            <a:ext cx="10870246" cy="414120"/>
          </a:xfrm>
        </p:spPr>
        <p:txBody>
          <a:bodyPr/>
          <a:lstStyle/>
          <a:p>
            <a:r>
              <a:rPr lang="mn-MN" dirty="0"/>
              <a:t>Оролцогч талуудын бүртгэл</a:t>
            </a:r>
            <a:endParaRPr lang="en-US" dirty="0"/>
          </a:p>
        </p:txBody>
      </p:sp>
      <p:pic>
        <p:nvPicPr>
          <p:cNvPr id="2050" name="Picture 2" descr="Example of Stakeholder Analysis Context Diagram">
            <a:extLst>
              <a:ext uri="{FF2B5EF4-FFF2-40B4-BE49-F238E27FC236}">
                <a16:creationId xmlns:a16="http://schemas.microsoft.com/office/drawing/2014/main" id="{EE486AB3-B09A-EBD9-7922-77B5309FFE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33" y="1127463"/>
            <a:ext cx="6871743" cy="49600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4B985D6-1706-A6EE-CBC0-455BA5F9D27A}"/>
              </a:ext>
            </a:extLst>
          </p:cNvPr>
          <p:cNvSpPr txBox="1"/>
          <p:nvPr/>
        </p:nvSpPr>
        <p:spPr>
          <a:xfrm>
            <a:off x="3807655" y="6176963"/>
            <a:ext cx="3344813" cy="307777"/>
          </a:xfrm>
          <a:prstGeom prst="rect">
            <a:avLst/>
          </a:prstGeom>
          <a:noFill/>
        </p:spPr>
        <p:txBody>
          <a:bodyPr wrap="square">
            <a:spAutoFit/>
          </a:bodyPr>
          <a:lstStyle/>
          <a:p>
            <a:r>
              <a:rPr lang="mn-MN" i="1" dirty="0">
                <a:hlinkClick r:id="rId4"/>
              </a:rPr>
              <a:t>Эх сурвалж: </a:t>
            </a:r>
            <a:r>
              <a:rPr lang="en-US" i="1" dirty="0">
                <a:hlinkClick r:id="rId4"/>
              </a:rPr>
              <a:t>PMI Stakeholder analysis</a:t>
            </a:r>
            <a:endParaRPr lang="en-US" i="1" dirty="0"/>
          </a:p>
        </p:txBody>
      </p:sp>
    </p:spTree>
    <p:extLst>
      <p:ext uri="{BB962C8B-B14F-4D97-AF65-F5344CB8AC3E}">
        <p14:creationId xmlns:p14="http://schemas.microsoft.com/office/powerpoint/2010/main" val="694220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err="1">
                <a:solidFill>
                  <a:srgbClr val="FFFFFF"/>
                </a:solidFill>
                <a:latin typeface="+mn-lt"/>
                <a:ea typeface="Calibri" pitchFamily="34" charset="-122"/>
                <a:cs typeface="Calibri" pitchFamily="34" charset="-120"/>
              </a:rPr>
              <a:t>Оролцогч</a:t>
            </a:r>
            <a:r>
              <a:rPr lang="en-US" sz="2933" b="1" dirty="0">
                <a:solidFill>
                  <a:srgbClr val="FFFFFF"/>
                </a:solidFill>
                <a:latin typeface="+mn-lt"/>
                <a:ea typeface="Calibri" pitchFamily="34" charset="-122"/>
                <a:cs typeface="Calibri" pitchFamily="34" charset="-120"/>
              </a:rPr>
              <a:t> </a:t>
            </a:r>
            <a:r>
              <a:rPr lang="mn-MN" sz="2933" b="1" dirty="0">
                <a:solidFill>
                  <a:srgbClr val="FFFFFF"/>
                </a:solidFill>
                <a:latin typeface="+mn-lt"/>
                <a:ea typeface="Calibri" pitchFamily="34" charset="-122"/>
                <a:cs typeface="Calibri" pitchFamily="34" charset="-120"/>
              </a:rPr>
              <a:t>т</a:t>
            </a:r>
            <a:r>
              <a:rPr lang="en-US" sz="2933" b="1" dirty="0" err="1">
                <a:solidFill>
                  <a:srgbClr val="FFFFFF"/>
                </a:solidFill>
                <a:latin typeface="+mn-lt"/>
                <a:ea typeface="Calibri" pitchFamily="34" charset="-122"/>
                <a:cs typeface="Calibri" pitchFamily="34" charset="-120"/>
              </a:rPr>
              <a:t>алуудын</a:t>
            </a:r>
            <a:r>
              <a:rPr lang="en-US" sz="2933" b="1" dirty="0">
                <a:solidFill>
                  <a:srgbClr val="FFFFFF"/>
                </a:solidFill>
                <a:latin typeface="+mn-lt"/>
                <a:ea typeface="Calibri" pitchFamily="34" charset="-122"/>
                <a:cs typeface="Calibri" pitchFamily="34" charset="-120"/>
              </a:rPr>
              <a:t> </a:t>
            </a:r>
            <a:r>
              <a:rPr lang="en-US" sz="2933" b="1" dirty="0" err="1">
                <a:solidFill>
                  <a:srgbClr val="FFFFFF"/>
                </a:solidFill>
                <a:latin typeface="+mn-lt"/>
                <a:ea typeface="Calibri" pitchFamily="34" charset="-122"/>
                <a:cs typeface="Calibri" pitchFamily="34" charset="-120"/>
              </a:rPr>
              <a:t>Тодорхойлолт</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12</a:t>
            </a:r>
            <a:endParaRPr lang="en-US" sz="1467" dirty="0">
              <a:latin typeface="+mn-lt"/>
            </a:endParaRPr>
          </a:p>
        </p:txBody>
      </p:sp>
      <p:sp>
        <p:nvSpPr>
          <p:cNvPr id="5" name="Text 3"/>
          <p:cNvSpPr/>
          <p:nvPr/>
        </p:nvSpPr>
        <p:spPr>
          <a:xfrm>
            <a:off x="487680" y="1341120"/>
            <a:ext cx="11216640" cy="463296"/>
          </a:xfrm>
          <a:prstGeom prst="rect">
            <a:avLst/>
          </a:prstGeom>
          <a:noFill/>
          <a:ln/>
        </p:spPr>
        <p:txBody>
          <a:bodyPr wrap="square" rtlCol="0" anchor="ctr"/>
          <a:lstStyle/>
          <a:p>
            <a:r>
              <a:rPr lang="en-US" sz="1733" i="1" dirty="0">
                <a:solidFill>
                  <a:srgbClr val="546E7A"/>
                </a:solidFill>
                <a:latin typeface="+mn-lt"/>
                <a:ea typeface="Calibri" pitchFamily="34" charset="-122"/>
                <a:cs typeface="Calibri" pitchFamily="34" charset="-120"/>
              </a:rPr>
              <a:t>Жишээ: Дэд бүтцийн барилгын төсөл</a:t>
            </a:r>
            <a:endParaRPr lang="en-US" sz="1733" dirty="0">
              <a:latin typeface="+mn-lt"/>
            </a:endParaRPr>
          </a:p>
        </p:txBody>
      </p:sp>
      <p:graphicFrame>
        <p:nvGraphicFramePr>
          <p:cNvPr id="13" name="Table 0"/>
          <p:cNvGraphicFramePr>
            <a:graphicFrameLocks noGrp="1"/>
          </p:cNvGraphicFramePr>
          <p:nvPr/>
        </p:nvGraphicFramePr>
        <p:xfrm>
          <a:off x="487679" y="1950720"/>
          <a:ext cx="10643165" cy="2331720"/>
        </p:xfrm>
        <a:graphic>
          <a:graphicData uri="http://schemas.openxmlformats.org/drawingml/2006/table">
            <a:tbl>
              <a:tblPr/>
              <a:tblGrid>
                <a:gridCol w="2128633">
                  <a:extLst>
                    <a:ext uri="{9D8B030D-6E8A-4147-A177-3AD203B41FA5}">
                      <a16:colId xmlns:a16="http://schemas.microsoft.com/office/drawing/2014/main" val="20000"/>
                    </a:ext>
                  </a:extLst>
                </a:gridCol>
                <a:gridCol w="2128633">
                  <a:extLst>
                    <a:ext uri="{9D8B030D-6E8A-4147-A177-3AD203B41FA5}">
                      <a16:colId xmlns:a16="http://schemas.microsoft.com/office/drawing/2014/main" val="20001"/>
                    </a:ext>
                  </a:extLst>
                </a:gridCol>
                <a:gridCol w="2128633">
                  <a:extLst>
                    <a:ext uri="{9D8B030D-6E8A-4147-A177-3AD203B41FA5}">
                      <a16:colId xmlns:a16="http://schemas.microsoft.com/office/drawing/2014/main" val="20002"/>
                    </a:ext>
                  </a:extLst>
                </a:gridCol>
                <a:gridCol w="2128633">
                  <a:extLst>
                    <a:ext uri="{9D8B030D-6E8A-4147-A177-3AD203B41FA5}">
                      <a16:colId xmlns:a16="http://schemas.microsoft.com/office/drawing/2014/main" val="20003"/>
                    </a:ext>
                  </a:extLst>
                </a:gridCol>
                <a:gridCol w="2128633">
                  <a:extLst>
                    <a:ext uri="{9D8B030D-6E8A-4147-A177-3AD203B41FA5}">
                      <a16:colId xmlns:a16="http://schemas.microsoft.com/office/drawing/2014/main" val="20004"/>
                    </a:ext>
                  </a:extLst>
                </a:gridCol>
              </a:tblGrid>
              <a:tr h="345440">
                <a:tc>
                  <a:txBody>
                    <a:bodyPr/>
                    <a:lstStyle/>
                    <a:p>
                      <a:pPr marL="0" indent="0">
                        <a:buNone/>
                      </a:pPr>
                      <a:r>
                        <a:rPr lang="en-US" sz="1500" b="1" dirty="0">
                          <a:solidFill>
                            <a:srgbClr val="FFFFFF"/>
                          </a:solidFill>
                          <a:latin typeface="Calibri" pitchFamily="34" charset="0"/>
                          <a:ea typeface="Calibri" pitchFamily="34" charset="-122"/>
                          <a:cs typeface="Calibri" pitchFamily="34" charset="-120"/>
                        </a:rPr>
                        <a:t>Оролцогч тал</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500" b="1" dirty="0">
                          <a:solidFill>
                            <a:srgbClr val="FFFFFF"/>
                          </a:solidFill>
                          <a:latin typeface="Calibri" pitchFamily="34" charset="0"/>
                          <a:ea typeface="Calibri" pitchFamily="34" charset="-122"/>
                          <a:cs typeface="Calibri" pitchFamily="34" charset="-120"/>
                        </a:rPr>
                        <a:t>Байр суурь</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500" b="1" dirty="0">
                          <a:solidFill>
                            <a:srgbClr val="FFFFFF"/>
                          </a:solidFill>
                          <a:latin typeface="Calibri" pitchFamily="34" charset="0"/>
                          <a:ea typeface="Calibri" pitchFamily="34" charset="-122"/>
                          <a:cs typeface="Calibri" pitchFamily="34" charset="-120"/>
                        </a:rPr>
                        <a:t>Нөлөөлөл</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500" b="1" dirty="0">
                          <a:solidFill>
                            <a:srgbClr val="FFFFFF"/>
                          </a:solidFill>
                          <a:latin typeface="Calibri" pitchFamily="34" charset="0"/>
                          <a:ea typeface="Calibri" pitchFamily="34" charset="-122"/>
                          <a:cs typeface="Calibri" pitchFamily="34" charset="-120"/>
                        </a:rPr>
                        <a:t>Эрх ашиг</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500" b="1" dirty="0">
                          <a:solidFill>
                            <a:srgbClr val="FFFFFF"/>
                          </a:solidFill>
                          <a:latin typeface="Calibri" pitchFamily="34" charset="0"/>
                          <a:ea typeface="Calibri" pitchFamily="34" charset="-122"/>
                          <a:cs typeface="Calibri" pitchFamily="34" charset="-120"/>
                        </a:rPr>
                        <a:t>Гол хүлээлт</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extLst>
                  <a:ext uri="{0D108BD9-81ED-4DB2-BD59-A6C34878D82A}">
                    <a16:rowId xmlns:a16="http://schemas.microsoft.com/office/drawing/2014/main" val="10000"/>
                  </a:ext>
                </a:extLst>
              </a:tr>
              <a:tr h="345440">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Засгийн газар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Гадаад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Хуулийн дагуу явуулах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1"/>
                  </a:ext>
                </a:extLst>
              </a:tr>
              <a:tr h="568960">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Орон нутгийн иргэд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Гадаад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Дунд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9C4"/>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Байгаль орчин хамгаалах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2"/>
                  </a:ext>
                </a:extLst>
              </a:tr>
              <a:tr h="345440">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Гэрээт байгууллага</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Гадаад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Дунд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9C4"/>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Ажлын гэрээ биелэх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3"/>
                  </a:ext>
                </a:extLst>
              </a:tr>
              <a:tr h="345440">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Төслийн баг</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Дотоод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Цаг хугацаанд дуусгах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4"/>
                  </a:ext>
                </a:extLst>
              </a:tr>
              <a:tr h="345440">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Санхүүжүүлэгч</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Гадаад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Өндөр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CDD2"/>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Дунд</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9C4"/>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Ашиг, тайлан</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8DA4E5-DDCB-E3A3-3AC2-E274616A0C09}"/>
              </a:ext>
            </a:extLst>
          </p:cNvPr>
          <p:cNvSpPr>
            <a:spLocks noGrp="1"/>
          </p:cNvSpPr>
          <p:nvPr>
            <p:ph type="title"/>
          </p:nvPr>
        </p:nvSpPr>
        <p:spPr>
          <a:xfrm>
            <a:off x="774915" y="185738"/>
            <a:ext cx="10933530" cy="414120"/>
          </a:xfrm>
        </p:spPr>
        <p:txBody>
          <a:bodyPr/>
          <a:lstStyle/>
          <a:p>
            <a:r>
              <a:rPr lang="mn-MN" sz="3200" dirty="0"/>
              <a:t> ШИНЖИЛГЭЭ: </a:t>
            </a:r>
            <a:r>
              <a:rPr lang="mn-MN" sz="3200" dirty="0">
                <a:solidFill>
                  <a:srgbClr val="FFC000"/>
                </a:solidFill>
              </a:rPr>
              <a:t>ЭРХ МЭДЭЛ БА СОНИРХОЛ</a:t>
            </a:r>
            <a:endParaRPr lang="en-US" sz="3200" dirty="0">
              <a:solidFill>
                <a:srgbClr val="FFC000"/>
              </a:solidFill>
            </a:endParaRPr>
          </a:p>
        </p:txBody>
      </p:sp>
      <p:pic>
        <p:nvPicPr>
          <p:cNvPr id="4" name="Picture 2">
            <a:extLst>
              <a:ext uri="{FF2B5EF4-FFF2-40B4-BE49-F238E27FC236}">
                <a16:creationId xmlns:a16="http://schemas.microsoft.com/office/drawing/2014/main" id="{363F02E7-B188-5498-AD01-01FB82BA10B8}"/>
              </a:ext>
            </a:extLst>
          </p:cNvPr>
          <p:cNvPicPr>
            <a:picLocks noChangeAspect="1"/>
          </p:cNvPicPr>
          <p:nvPr/>
        </p:nvPicPr>
        <p:blipFill>
          <a:blip r:embed="rId3"/>
          <a:stretch>
            <a:fillRect/>
          </a:stretch>
        </p:blipFill>
        <p:spPr>
          <a:xfrm>
            <a:off x="838199" y="895438"/>
            <a:ext cx="10193868" cy="5686267"/>
          </a:xfrm>
          <a:prstGeom prst="rect">
            <a:avLst/>
          </a:prstGeom>
        </p:spPr>
      </p:pic>
      <p:sp>
        <p:nvSpPr>
          <p:cNvPr id="5" name="Rectangle 4">
            <a:extLst>
              <a:ext uri="{FF2B5EF4-FFF2-40B4-BE49-F238E27FC236}">
                <a16:creationId xmlns:a16="http://schemas.microsoft.com/office/drawing/2014/main" id="{6F9BE29A-2846-2AE4-0AC4-FE59A059D5C1}"/>
              </a:ext>
            </a:extLst>
          </p:cNvPr>
          <p:cNvSpPr/>
          <p:nvPr/>
        </p:nvSpPr>
        <p:spPr>
          <a:xfrm>
            <a:off x="5935133" y="1644535"/>
            <a:ext cx="4572000" cy="2324745"/>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397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BAED8-73A8-9959-A98A-7F3B48CDF0C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66D7F21-FB9C-6564-1EB2-C574AAB2B3FB}"/>
              </a:ext>
            </a:extLst>
          </p:cNvPr>
          <p:cNvSpPr>
            <a:spLocks noGrp="1"/>
          </p:cNvSpPr>
          <p:nvPr>
            <p:ph type="title"/>
          </p:nvPr>
        </p:nvSpPr>
        <p:spPr>
          <a:xfrm>
            <a:off x="774915" y="185738"/>
            <a:ext cx="10933530" cy="414120"/>
          </a:xfrm>
        </p:spPr>
        <p:txBody>
          <a:bodyPr/>
          <a:lstStyle/>
          <a:p>
            <a:r>
              <a:rPr lang="mn-MN" sz="3200" dirty="0"/>
              <a:t> ШИНЖИЛГЭЭ: </a:t>
            </a:r>
            <a:r>
              <a:rPr lang="mn-MN" sz="3200" dirty="0">
                <a:solidFill>
                  <a:srgbClr val="FFC000"/>
                </a:solidFill>
              </a:rPr>
              <a:t>ЭРХ МЭДЭЛ БА СОНИРХОЛ</a:t>
            </a:r>
            <a:endParaRPr lang="en-US" sz="3200" dirty="0">
              <a:solidFill>
                <a:srgbClr val="FFC000"/>
              </a:solidFill>
            </a:endParaRPr>
          </a:p>
        </p:txBody>
      </p:sp>
      <p:pic>
        <p:nvPicPr>
          <p:cNvPr id="4" name="Picture 2">
            <a:extLst>
              <a:ext uri="{FF2B5EF4-FFF2-40B4-BE49-F238E27FC236}">
                <a16:creationId xmlns:a16="http://schemas.microsoft.com/office/drawing/2014/main" id="{E4503810-49AE-197F-3060-742834F8CAE4}"/>
              </a:ext>
            </a:extLst>
          </p:cNvPr>
          <p:cNvPicPr>
            <a:picLocks noChangeAspect="1"/>
          </p:cNvPicPr>
          <p:nvPr/>
        </p:nvPicPr>
        <p:blipFill>
          <a:blip r:embed="rId3"/>
          <a:stretch>
            <a:fillRect/>
          </a:stretch>
        </p:blipFill>
        <p:spPr>
          <a:xfrm>
            <a:off x="838199" y="895438"/>
            <a:ext cx="10193868" cy="5686267"/>
          </a:xfrm>
          <a:prstGeom prst="rect">
            <a:avLst/>
          </a:prstGeom>
        </p:spPr>
      </p:pic>
      <p:sp>
        <p:nvSpPr>
          <p:cNvPr id="5" name="Rectangle 4">
            <a:extLst>
              <a:ext uri="{FF2B5EF4-FFF2-40B4-BE49-F238E27FC236}">
                <a16:creationId xmlns:a16="http://schemas.microsoft.com/office/drawing/2014/main" id="{DC393C27-2FCC-501C-C1EA-0D72DFEA878A}"/>
              </a:ext>
            </a:extLst>
          </p:cNvPr>
          <p:cNvSpPr/>
          <p:nvPr/>
        </p:nvSpPr>
        <p:spPr>
          <a:xfrm>
            <a:off x="1394847" y="1604075"/>
            <a:ext cx="4572000" cy="2324745"/>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4015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8448F-A6CC-BCEB-B655-4BFDB4D1B30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48D4D3E-4E9D-7D06-FFE7-149DFD0A7B30}"/>
              </a:ext>
            </a:extLst>
          </p:cNvPr>
          <p:cNvSpPr>
            <a:spLocks noGrp="1"/>
          </p:cNvSpPr>
          <p:nvPr>
            <p:ph type="title"/>
          </p:nvPr>
        </p:nvSpPr>
        <p:spPr>
          <a:xfrm>
            <a:off x="774915" y="185738"/>
            <a:ext cx="10933530" cy="414120"/>
          </a:xfrm>
        </p:spPr>
        <p:txBody>
          <a:bodyPr/>
          <a:lstStyle/>
          <a:p>
            <a:r>
              <a:rPr lang="mn-MN" sz="3200" dirty="0"/>
              <a:t> ШИНЖИЛГЭЭ: </a:t>
            </a:r>
            <a:r>
              <a:rPr lang="mn-MN" sz="3200" dirty="0">
                <a:solidFill>
                  <a:srgbClr val="FFC000"/>
                </a:solidFill>
              </a:rPr>
              <a:t>ЭРХ МЭДЭЛ БА СОНИРХОЛ</a:t>
            </a:r>
            <a:endParaRPr lang="en-US" sz="3200" dirty="0">
              <a:solidFill>
                <a:srgbClr val="FFC000"/>
              </a:solidFill>
            </a:endParaRPr>
          </a:p>
        </p:txBody>
      </p:sp>
      <p:pic>
        <p:nvPicPr>
          <p:cNvPr id="4" name="Picture 2">
            <a:extLst>
              <a:ext uri="{FF2B5EF4-FFF2-40B4-BE49-F238E27FC236}">
                <a16:creationId xmlns:a16="http://schemas.microsoft.com/office/drawing/2014/main" id="{00A09B4F-5BB1-3148-7E8D-0D2759A859B4}"/>
              </a:ext>
            </a:extLst>
          </p:cNvPr>
          <p:cNvPicPr>
            <a:picLocks noChangeAspect="1"/>
          </p:cNvPicPr>
          <p:nvPr/>
        </p:nvPicPr>
        <p:blipFill>
          <a:blip r:embed="rId3"/>
          <a:stretch>
            <a:fillRect/>
          </a:stretch>
        </p:blipFill>
        <p:spPr>
          <a:xfrm>
            <a:off x="838199" y="895438"/>
            <a:ext cx="10193868" cy="5686267"/>
          </a:xfrm>
          <a:prstGeom prst="rect">
            <a:avLst/>
          </a:prstGeom>
        </p:spPr>
      </p:pic>
      <p:sp>
        <p:nvSpPr>
          <p:cNvPr id="5" name="Rectangle 4">
            <a:extLst>
              <a:ext uri="{FF2B5EF4-FFF2-40B4-BE49-F238E27FC236}">
                <a16:creationId xmlns:a16="http://schemas.microsoft.com/office/drawing/2014/main" id="{EDE79FB1-92E4-6DC2-5C73-0E67C628E29D}"/>
              </a:ext>
            </a:extLst>
          </p:cNvPr>
          <p:cNvSpPr/>
          <p:nvPr/>
        </p:nvSpPr>
        <p:spPr>
          <a:xfrm>
            <a:off x="5935133" y="3948913"/>
            <a:ext cx="4572000" cy="2013649"/>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913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85258-8FE8-4946-CBCE-1886A6D5CAB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D03811C-7560-F874-0B8D-14CCC2AF3663}"/>
              </a:ext>
            </a:extLst>
          </p:cNvPr>
          <p:cNvSpPr>
            <a:spLocks noGrp="1"/>
          </p:cNvSpPr>
          <p:nvPr>
            <p:ph type="title"/>
          </p:nvPr>
        </p:nvSpPr>
        <p:spPr>
          <a:xfrm>
            <a:off x="774915" y="185738"/>
            <a:ext cx="10933530" cy="414120"/>
          </a:xfrm>
        </p:spPr>
        <p:txBody>
          <a:bodyPr/>
          <a:lstStyle/>
          <a:p>
            <a:r>
              <a:rPr lang="mn-MN" sz="3200" dirty="0"/>
              <a:t> ШИНЖИЛГЭЭ: </a:t>
            </a:r>
            <a:r>
              <a:rPr lang="mn-MN" sz="3200" dirty="0">
                <a:solidFill>
                  <a:srgbClr val="FFC000"/>
                </a:solidFill>
              </a:rPr>
              <a:t>ЭРХ МЭДЭЛ БА СОНИРХОЛ</a:t>
            </a:r>
            <a:endParaRPr lang="en-US" sz="3200" dirty="0">
              <a:solidFill>
                <a:srgbClr val="FFC000"/>
              </a:solidFill>
            </a:endParaRPr>
          </a:p>
        </p:txBody>
      </p:sp>
      <p:pic>
        <p:nvPicPr>
          <p:cNvPr id="4" name="Picture 2">
            <a:extLst>
              <a:ext uri="{FF2B5EF4-FFF2-40B4-BE49-F238E27FC236}">
                <a16:creationId xmlns:a16="http://schemas.microsoft.com/office/drawing/2014/main" id="{A2CC97A5-AE4E-0D46-BCAC-BD14EFE6E846}"/>
              </a:ext>
            </a:extLst>
          </p:cNvPr>
          <p:cNvPicPr>
            <a:picLocks noChangeAspect="1"/>
          </p:cNvPicPr>
          <p:nvPr/>
        </p:nvPicPr>
        <p:blipFill>
          <a:blip r:embed="rId3"/>
          <a:stretch>
            <a:fillRect/>
          </a:stretch>
        </p:blipFill>
        <p:spPr>
          <a:xfrm>
            <a:off x="838199" y="895438"/>
            <a:ext cx="10193868" cy="5686267"/>
          </a:xfrm>
          <a:prstGeom prst="rect">
            <a:avLst/>
          </a:prstGeom>
        </p:spPr>
      </p:pic>
      <p:sp>
        <p:nvSpPr>
          <p:cNvPr id="5" name="Rectangle 4">
            <a:extLst>
              <a:ext uri="{FF2B5EF4-FFF2-40B4-BE49-F238E27FC236}">
                <a16:creationId xmlns:a16="http://schemas.microsoft.com/office/drawing/2014/main" id="{FFB323E3-D236-DDD3-7702-DF13BEBD1F38}"/>
              </a:ext>
            </a:extLst>
          </p:cNvPr>
          <p:cNvSpPr/>
          <p:nvPr/>
        </p:nvSpPr>
        <p:spPr>
          <a:xfrm>
            <a:off x="1669680" y="3894669"/>
            <a:ext cx="4250673" cy="2013649"/>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6577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1426952" cy="950976"/>
          </a:xfrm>
          <a:prstGeom prst="rect">
            <a:avLst/>
          </a:prstGeom>
          <a:noFill/>
          <a:ln/>
        </p:spPr>
        <p:txBody>
          <a:bodyPr wrap="square" rtlCol="0" anchor="ctr"/>
          <a:lstStyle/>
          <a:p>
            <a:r>
              <a:rPr kumimoji="0" lang="mn-MN" sz="2800" b="1" i="0" u="none" strike="noStrike" kern="0" cap="none" spc="0" normalizeH="0" baseline="0" noProof="0" dirty="0">
                <a:ln>
                  <a:noFill/>
                </a:ln>
                <a:solidFill>
                  <a:srgbClr val="FFFFFF"/>
                </a:solidFill>
                <a:effectLst/>
                <a:uLnTx/>
                <a:uFillTx/>
                <a:latin typeface="+mn-lt"/>
                <a:ea typeface="Calibri"/>
                <a:cs typeface="Calibri"/>
                <a:sym typeface="Calibri"/>
              </a:rPr>
              <a:t>ШИНЖИЛГЭЭ: </a:t>
            </a:r>
            <a:r>
              <a:rPr lang="en-US" sz="2800" b="1" dirty="0">
                <a:solidFill>
                  <a:srgbClr val="FFC000"/>
                </a:solidFill>
                <a:latin typeface="+mn-lt"/>
                <a:ea typeface="Calibri" pitchFamily="34" charset="-122"/>
                <a:cs typeface="Calibri" pitchFamily="34" charset="-120"/>
              </a:rPr>
              <a:t>SALIENCE MODEL (АЧ ХОЛБОГДЛЫН ЗАГВАР)</a:t>
            </a:r>
            <a:endParaRPr lang="en-US" sz="2800" dirty="0">
              <a:solidFill>
                <a:srgbClr val="FFC000"/>
              </a:solidFill>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17</a:t>
            </a:r>
            <a:endParaRPr lang="en-US" sz="1467" dirty="0">
              <a:latin typeface="+mn-lt"/>
            </a:endParaRPr>
          </a:p>
        </p:txBody>
      </p:sp>
      <p:sp>
        <p:nvSpPr>
          <p:cNvPr id="5" name="Text 3"/>
          <p:cNvSpPr/>
          <p:nvPr/>
        </p:nvSpPr>
        <p:spPr>
          <a:xfrm>
            <a:off x="792480" y="5306568"/>
            <a:ext cx="11216640" cy="426720"/>
          </a:xfrm>
          <a:prstGeom prst="rect">
            <a:avLst/>
          </a:prstGeom>
          <a:noFill/>
          <a:ln/>
        </p:spPr>
        <p:txBody>
          <a:bodyPr wrap="square" rtlCol="0" anchor="ctr"/>
          <a:lstStyle/>
          <a:p>
            <a:r>
              <a:rPr lang="en-US" sz="1600" i="1" dirty="0">
                <a:solidFill>
                  <a:srgbClr val="546E7A"/>
                </a:solidFill>
                <a:latin typeface="+mn-lt"/>
                <a:ea typeface="Calibri" pitchFamily="34" charset="-122"/>
                <a:cs typeface="Calibri" pitchFamily="34" charset="-120"/>
              </a:rPr>
              <a:t>Mitchell, Agle &amp; Wood (1997) загвар</a:t>
            </a:r>
            <a:endParaRPr lang="en-US" sz="1600" dirty="0">
              <a:latin typeface="+mn-lt"/>
            </a:endParaRPr>
          </a:p>
        </p:txBody>
      </p:sp>
      <p:sp>
        <p:nvSpPr>
          <p:cNvPr id="6" name="Shape 4"/>
          <p:cNvSpPr/>
          <p:nvPr/>
        </p:nvSpPr>
        <p:spPr>
          <a:xfrm>
            <a:off x="1414272" y="1356360"/>
            <a:ext cx="2438400" cy="1706880"/>
          </a:xfrm>
          <a:prstGeom prst="ellipse">
            <a:avLst/>
          </a:prstGeom>
          <a:solidFill>
            <a:srgbClr val="1B3A6B">
              <a:alpha val="70000"/>
            </a:srgbClr>
          </a:solidFill>
          <a:ln w="12700">
            <a:solidFill>
              <a:srgbClr val="1B3A6B"/>
            </a:solidFill>
            <a:prstDash val="solid"/>
          </a:ln>
        </p:spPr>
        <p:txBody>
          <a:bodyPr/>
          <a:lstStyle/>
          <a:p>
            <a:endParaRPr lang="en-US" sz="1867">
              <a:latin typeface="+mn-lt"/>
            </a:endParaRPr>
          </a:p>
        </p:txBody>
      </p:sp>
      <p:sp>
        <p:nvSpPr>
          <p:cNvPr id="7" name="Text 5"/>
          <p:cNvSpPr/>
          <p:nvPr/>
        </p:nvSpPr>
        <p:spPr>
          <a:xfrm>
            <a:off x="1414272" y="1356360"/>
            <a:ext cx="2438400" cy="1706880"/>
          </a:xfrm>
          <a:prstGeom prst="rect">
            <a:avLst/>
          </a:prstGeom>
          <a:noFill/>
          <a:ln/>
        </p:spPr>
        <p:txBody>
          <a:bodyPr wrap="square" rtlCol="0" anchor="ctr"/>
          <a:lstStyle/>
          <a:p>
            <a:pPr algn="ctr"/>
            <a:r>
              <a:rPr lang="en-US" sz="1600" b="1" dirty="0">
                <a:solidFill>
                  <a:srgbClr val="FFFFFF"/>
                </a:solidFill>
                <a:latin typeface="+mn-lt"/>
                <a:ea typeface="Calibri" pitchFamily="34" charset="-122"/>
                <a:cs typeface="Calibri" pitchFamily="34" charset="-120"/>
              </a:rPr>
              <a:t>Хүч</a:t>
            </a:r>
            <a:endParaRPr lang="en-US" sz="1600" dirty="0">
              <a:latin typeface="+mn-lt"/>
            </a:endParaRPr>
          </a:p>
          <a:p>
            <a:pPr algn="ctr"/>
            <a:r>
              <a:rPr lang="en-US" sz="1600" b="1" dirty="0">
                <a:solidFill>
                  <a:srgbClr val="FFFFFF"/>
                </a:solidFill>
                <a:latin typeface="+mn-lt"/>
                <a:ea typeface="Calibri" pitchFamily="34" charset="-122"/>
                <a:cs typeface="Calibri" pitchFamily="34" charset="-120"/>
              </a:rPr>
              <a:t>(Power)</a:t>
            </a:r>
            <a:endParaRPr lang="en-US" sz="1600" dirty="0">
              <a:latin typeface="+mn-lt"/>
            </a:endParaRPr>
          </a:p>
        </p:txBody>
      </p:sp>
      <p:sp>
        <p:nvSpPr>
          <p:cNvPr id="8" name="Shape 6"/>
          <p:cNvSpPr/>
          <p:nvPr/>
        </p:nvSpPr>
        <p:spPr>
          <a:xfrm>
            <a:off x="4706112" y="1356360"/>
            <a:ext cx="2438400" cy="1706880"/>
          </a:xfrm>
          <a:prstGeom prst="ellipse">
            <a:avLst/>
          </a:prstGeom>
          <a:solidFill>
            <a:srgbClr val="1565C0">
              <a:alpha val="70000"/>
            </a:srgbClr>
          </a:solidFill>
          <a:ln w="12700">
            <a:solidFill>
              <a:srgbClr val="1565C0"/>
            </a:solidFill>
            <a:prstDash val="solid"/>
          </a:ln>
        </p:spPr>
        <p:txBody>
          <a:bodyPr/>
          <a:lstStyle/>
          <a:p>
            <a:endParaRPr lang="en-US" sz="1867">
              <a:latin typeface="+mn-lt"/>
            </a:endParaRPr>
          </a:p>
        </p:txBody>
      </p:sp>
      <p:sp>
        <p:nvSpPr>
          <p:cNvPr id="9" name="Text 7"/>
          <p:cNvSpPr/>
          <p:nvPr/>
        </p:nvSpPr>
        <p:spPr>
          <a:xfrm>
            <a:off x="4706112" y="1356360"/>
            <a:ext cx="2438400" cy="1706880"/>
          </a:xfrm>
          <a:prstGeom prst="rect">
            <a:avLst/>
          </a:prstGeom>
          <a:noFill/>
          <a:ln/>
        </p:spPr>
        <p:txBody>
          <a:bodyPr wrap="square" rtlCol="0" anchor="ctr"/>
          <a:lstStyle/>
          <a:p>
            <a:pPr algn="ctr"/>
            <a:r>
              <a:rPr lang="en-US" sz="1600" b="1" dirty="0">
                <a:solidFill>
                  <a:srgbClr val="FFFFFF"/>
                </a:solidFill>
                <a:latin typeface="+mn-lt"/>
                <a:ea typeface="Calibri" pitchFamily="34" charset="-122"/>
                <a:cs typeface="Calibri" pitchFamily="34" charset="-120"/>
              </a:rPr>
              <a:t>Хууль ёсны байдал</a:t>
            </a:r>
            <a:endParaRPr lang="en-US" sz="1600" dirty="0">
              <a:latin typeface="+mn-lt"/>
            </a:endParaRPr>
          </a:p>
          <a:p>
            <a:pPr algn="ctr"/>
            <a:r>
              <a:rPr lang="en-US" sz="1600" b="1" dirty="0">
                <a:solidFill>
                  <a:srgbClr val="FFFFFF"/>
                </a:solidFill>
                <a:latin typeface="+mn-lt"/>
                <a:ea typeface="Calibri" pitchFamily="34" charset="-122"/>
                <a:cs typeface="Calibri" pitchFamily="34" charset="-120"/>
              </a:rPr>
              <a:t>(Legitimacy)</a:t>
            </a:r>
            <a:endParaRPr lang="en-US" sz="1600" dirty="0">
              <a:latin typeface="+mn-lt"/>
            </a:endParaRPr>
          </a:p>
        </p:txBody>
      </p:sp>
      <p:sp>
        <p:nvSpPr>
          <p:cNvPr id="10" name="Shape 8"/>
          <p:cNvSpPr/>
          <p:nvPr/>
        </p:nvSpPr>
        <p:spPr>
          <a:xfrm>
            <a:off x="3060192" y="3429000"/>
            <a:ext cx="2438400" cy="1706880"/>
          </a:xfrm>
          <a:prstGeom prst="ellipse">
            <a:avLst/>
          </a:prstGeom>
          <a:solidFill>
            <a:srgbClr val="00695C">
              <a:alpha val="70000"/>
            </a:srgbClr>
          </a:solidFill>
          <a:ln w="12700">
            <a:solidFill>
              <a:srgbClr val="00695C"/>
            </a:solidFill>
            <a:prstDash val="solid"/>
          </a:ln>
        </p:spPr>
        <p:txBody>
          <a:bodyPr/>
          <a:lstStyle/>
          <a:p>
            <a:endParaRPr lang="en-US" sz="1867">
              <a:latin typeface="+mn-lt"/>
            </a:endParaRPr>
          </a:p>
        </p:txBody>
      </p:sp>
      <p:sp>
        <p:nvSpPr>
          <p:cNvPr id="11" name="Text 9"/>
          <p:cNvSpPr/>
          <p:nvPr/>
        </p:nvSpPr>
        <p:spPr>
          <a:xfrm>
            <a:off x="3060192" y="3429000"/>
            <a:ext cx="2438400" cy="1706880"/>
          </a:xfrm>
          <a:prstGeom prst="rect">
            <a:avLst/>
          </a:prstGeom>
          <a:noFill/>
          <a:ln/>
        </p:spPr>
        <p:txBody>
          <a:bodyPr wrap="square" rtlCol="0" anchor="ctr"/>
          <a:lstStyle/>
          <a:p>
            <a:pPr algn="ctr"/>
            <a:r>
              <a:rPr lang="en-US" sz="1600" b="1" dirty="0">
                <a:solidFill>
                  <a:srgbClr val="FFFFFF"/>
                </a:solidFill>
                <a:latin typeface="+mn-lt"/>
                <a:ea typeface="Calibri" pitchFamily="34" charset="-122"/>
                <a:cs typeface="Calibri" pitchFamily="34" charset="-120"/>
              </a:rPr>
              <a:t>Яаралтай байдал</a:t>
            </a:r>
            <a:endParaRPr lang="en-US" sz="1600" dirty="0">
              <a:latin typeface="+mn-lt"/>
            </a:endParaRPr>
          </a:p>
          <a:p>
            <a:pPr algn="ctr"/>
            <a:r>
              <a:rPr lang="en-US" sz="1600" b="1" dirty="0">
                <a:solidFill>
                  <a:srgbClr val="FFFFFF"/>
                </a:solidFill>
                <a:latin typeface="+mn-lt"/>
                <a:ea typeface="Calibri" pitchFamily="34" charset="-122"/>
                <a:cs typeface="Calibri" pitchFamily="34" charset="-120"/>
              </a:rPr>
              <a:t>(Urgency)</a:t>
            </a:r>
            <a:endParaRPr lang="en-US" sz="1600" dirty="0">
              <a:latin typeface="+mn-lt"/>
            </a:endParaRPr>
          </a:p>
        </p:txBody>
      </p:sp>
      <p:sp>
        <p:nvSpPr>
          <p:cNvPr id="12" name="Shape 10"/>
          <p:cNvSpPr/>
          <p:nvPr/>
        </p:nvSpPr>
        <p:spPr>
          <a:xfrm>
            <a:off x="3645408" y="2465832"/>
            <a:ext cx="1219200" cy="975360"/>
          </a:xfrm>
          <a:prstGeom prst="ellipse">
            <a:avLst/>
          </a:prstGeom>
          <a:solidFill>
            <a:srgbClr val="F57C00"/>
          </a:solidFill>
          <a:ln w="12700">
            <a:solidFill>
              <a:srgbClr val="F57C00"/>
            </a:solidFill>
            <a:prstDash val="solid"/>
          </a:ln>
        </p:spPr>
        <p:txBody>
          <a:bodyPr/>
          <a:lstStyle/>
          <a:p>
            <a:endParaRPr lang="en-US" sz="1867">
              <a:latin typeface="+mn-lt"/>
            </a:endParaRPr>
          </a:p>
        </p:txBody>
      </p:sp>
      <p:sp>
        <p:nvSpPr>
          <p:cNvPr id="13" name="Text 11"/>
          <p:cNvSpPr/>
          <p:nvPr/>
        </p:nvSpPr>
        <p:spPr>
          <a:xfrm>
            <a:off x="3486912" y="2392680"/>
            <a:ext cx="1584960" cy="1097280"/>
          </a:xfrm>
          <a:prstGeom prst="rect">
            <a:avLst/>
          </a:prstGeom>
          <a:noFill/>
          <a:ln/>
        </p:spPr>
        <p:txBody>
          <a:bodyPr wrap="square" rtlCol="0" anchor="ctr"/>
          <a:lstStyle/>
          <a:p>
            <a:pPr algn="ctr"/>
            <a:r>
              <a:rPr lang="en-US" sz="1200" b="1" dirty="0">
                <a:solidFill>
                  <a:srgbClr val="FFFFFF"/>
                </a:solidFill>
                <a:latin typeface="+mn-lt"/>
                <a:ea typeface="Calibri" pitchFamily="34" charset="-122"/>
                <a:cs typeface="Calibri" pitchFamily="34" charset="-120"/>
              </a:rPr>
              <a:t>Definitive</a:t>
            </a:r>
            <a:endParaRPr lang="en-US" sz="1200" dirty="0">
              <a:latin typeface="+mn-lt"/>
            </a:endParaRPr>
          </a:p>
          <a:p>
            <a:pPr algn="ctr"/>
            <a:r>
              <a:rPr lang="en-US" sz="1200" b="1" dirty="0">
                <a:solidFill>
                  <a:srgbClr val="FFFFFF"/>
                </a:solidFill>
                <a:latin typeface="+mn-lt"/>
                <a:ea typeface="Calibri" pitchFamily="34" charset="-122"/>
                <a:cs typeface="Calibri" pitchFamily="34" charset="-120"/>
              </a:rPr>
              <a:t>Stakeholder</a:t>
            </a:r>
            <a:endParaRPr lang="en-US" sz="1200" dirty="0">
              <a:latin typeface="+mn-lt"/>
            </a:endParaRPr>
          </a:p>
        </p:txBody>
      </p:sp>
      <p:sp>
        <p:nvSpPr>
          <p:cNvPr id="14" name="Text 12"/>
          <p:cNvSpPr/>
          <p:nvPr/>
        </p:nvSpPr>
        <p:spPr>
          <a:xfrm>
            <a:off x="6400800" y="3590544"/>
            <a:ext cx="4998720" cy="1862328"/>
          </a:xfrm>
          <a:prstGeom prst="rect">
            <a:avLst/>
          </a:prstGeom>
          <a:noFill/>
          <a:ln/>
        </p:spPr>
        <p:txBody>
          <a:bodyPr wrap="square" rtlCol="0" anchor="t"/>
          <a:lstStyle/>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Хүч (Power): Байгууллагад нөлөөлөх чадвар</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Хууль ёсны байдал (Legitimacy): Нийгмийн зүгшрэлтэй, тохирсон харилцаа</a:t>
            </a:r>
            <a:endParaRPr lang="en-US" sz="1667" dirty="0">
              <a:latin typeface="+mn-lt"/>
            </a:endParaRPr>
          </a:p>
          <a:p>
            <a:pPr marL="457189" indent="-457189">
              <a:spcAft>
                <a:spcPts val="533"/>
              </a:spcAft>
              <a:buSzPct val="100000"/>
              <a:buChar char="•"/>
            </a:pPr>
            <a:r>
              <a:rPr lang="en-US" sz="1667" dirty="0">
                <a:solidFill>
                  <a:srgbClr val="1A1A2E"/>
                </a:solidFill>
                <a:latin typeface="+mn-lt"/>
                <a:ea typeface="Calibri" pitchFamily="34" charset="-122"/>
                <a:cs typeface="Calibri" pitchFamily="34" charset="-120"/>
              </a:rPr>
              <a:t>Яаралтай байдал (Urgency): Анхааралд нэн даруй авах шаардлага</a:t>
            </a:r>
            <a:endParaRPr lang="en-US" sz="1667" dirty="0">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SALIENCE MODEL – ОРОЛЦОГЧ ТАЛУУДЫН АНГИЛАЛ</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18</a:t>
            </a:r>
            <a:endParaRPr lang="en-US" sz="1467" dirty="0">
              <a:latin typeface="+mn-lt"/>
            </a:endParaRPr>
          </a:p>
        </p:txBody>
      </p:sp>
      <p:sp>
        <p:nvSpPr>
          <p:cNvPr id="5" name="Shape 3"/>
          <p:cNvSpPr/>
          <p:nvPr/>
        </p:nvSpPr>
        <p:spPr>
          <a:xfrm>
            <a:off x="487680" y="1341120"/>
            <a:ext cx="3535680" cy="2316480"/>
          </a:xfrm>
          <a:prstGeom prst="rect">
            <a:avLst/>
          </a:prstGeom>
          <a:solidFill>
            <a:srgbClr val="ECEFF1"/>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3535680" cy="512064"/>
          </a:xfrm>
          <a:prstGeom prst="rect">
            <a:avLst/>
          </a:prstGeom>
          <a:solidFill>
            <a:srgbClr val="546E7A"/>
          </a:solidFill>
          <a:ln w="12700">
            <a:solidFill>
              <a:srgbClr val="546E7A"/>
            </a:solidFill>
            <a:prstDash val="solid"/>
          </a:ln>
        </p:spPr>
        <p:txBody>
          <a:bodyPr/>
          <a:lstStyle/>
          <a:p>
            <a:endParaRPr lang="en-US" sz="1867">
              <a:latin typeface="+mn-lt"/>
            </a:endParaRPr>
          </a:p>
        </p:txBody>
      </p:sp>
      <p:sp>
        <p:nvSpPr>
          <p:cNvPr id="7" name="Text 5"/>
          <p:cNvSpPr/>
          <p:nvPr/>
        </p:nvSpPr>
        <p:spPr>
          <a:xfrm>
            <a:off x="609600" y="1365504"/>
            <a:ext cx="3291840" cy="48768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Latent (Далд)</a:t>
            </a:r>
            <a:endParaRPr lang="en-US" sz="1733" dirty="0">
              <a:latin typeface="+mn-lt"/>
            </a:endParaRPr>
          </a:p>
        </p:txBody>
      </p:sp>
      <p:sp>
        <p:nvSpPr>
          <p:cNvPr id="8" name="Text 6"/>
          <p:cNvSpPr/>
          <p:nvPr/>
        </p:nvSpPr>
        <p:spPr>
          <a:xfrm>
            <a:off x="609600" y="1853184"/>
            <a:ext cx="3291840" cy="365760"/>
          </a:xfrm>
          <a:prstGeom prst="rect">
            <a:avLst/>
          </a:prstGeom>
          <a:noFill/>
          <a:ln/>
        </p:spPr>
        <p:txBody>
          <a:bodyPr wrap="square" rtlCol="0" anchor="ctr"/>
          <a:lstStyle/>
          <a:p>
            <a:r>
              <a:rPr lang="en-US" sz="1467" i="1" dirty="0">
                <a:solidFill>
                  <a:srgbClr val="546E7A"/>
                </a:solidFill>
                <a:latin typeface="+mn-lt"/>
                <a:ea typeface="Calibri" pitchFamily="34" charset="-122"/>
                <a:cs typeface="Calibri" pitchFamily="34" charset="-120"/>
              </a:rPr>
              <a:t>1 шинж</a:t>
            </a:r>
            <a:endParaRPr lang="en-US" sz="1467" dirty="0">
              <a:latin typeface="+mn-lt"/>
            </a:endParaRPr>
          </a:p>
        </p:txBody>
      </p:sp>
      <p:sp>
        <p:nvSpPr>
          <p:cNvPr id="9" name="Text 7"/>
          <p:cNvSpPr/>
          <p:nvPr/>
        </p:nvSpPr>
        <p:spPr>
          <a:xfrm>
            <a:off x="670560" y="2316480"/>
            <a:ext cx="3230880" cy="1176528"/>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Dormant: Хүчтэй ч яаралтай биш</a:t>
            </a:r>
            <a:endParaRPr lang="en-US" sz="1533" dirty="0">
              <a:latin typeface="+mn-lt"/>
            </a:endParaRPr>
          </a:p>
          <a:p>
            <a:r>
              <a:rPr lang="en-US" sz="1533" dirty="0">
                <a:solidFill>
                  <a:srgbClr val="1A1A2E"/>
                </a:solidFill>
                <a:latin typeface="+mn-lt"/>
                <a:ea typeface="Calibri" pitchFamily="34" charset="-122"/>
                <a:cs typeface="Calibri" pitchFamily="34" charset="-120"/>
              </a:rPr>
              <a:t>Discretionary: Хуулийн ч хүчгүй</a:t>
            </a:r>
            <a:endParaRPr lang="en-US" sz="1533" dirty="0">
              <a:latin typeface="+mn-lt"/>
            </a:endParaRPr>
          </a:p>
          <a:p>
            <a:r>
              <a:rPr lang="en-US" sz="1533" dirty="0">
                <a:solidFill>
                  <a:srgbClr val="1A1A2E"/>
                </a:solidFill>
                <a:latin typeface="+mn-lt"/>
                <a:ea typeface="Calibri" pitchFamily="34" charset="-122"/>
                <a:cs typeface="Calibri" pitchFamily="34" charset="-120"/>
              </a:rPr>
              <a:t>Demanding: Яаралтай ч хүчгүй</a:t>
            </a:r>
            <a:endParaRPr lang="en-US" sz="1533" dirty="0">
              <a:latin typeface="+mn-lt"/>
            </a:endParaRPr>
          </a:p>
        </p:txBody>
      </p:sp>
      <p:sp>
        <p:nvSpPr>
          <p:cNvPr id="10" name="Shape 8"/>
          <p:cNvSpPr/>
          <p:nvPr/>
        </p:nvSpPr>
        <p:spPr>
          <a:xfrm>
            <a:off x="4267200" y="1341120"/>
            <a:ext cx="353568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1" name="Shape 9"/>
          <p:cNvSpPr/>
          <p:nvPr/>
        </p:nvSpPr>
        <p:spPr>
          <a:xfrm>
            <a:off x="4267200" y="1341120"/>
            <a:ext cx="3535680" cy="512064"/>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2" name="Text 10"/>
          <p:cNvSpPr/>
          <p:nvPr/>
        </p:nvSpPr>
        <p:spPr>
          <a:xfrm>
            <a:off x="4389120" y="1365504"/>
            <a:ext cx="3291840" cy="48768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Expectant (Хүлээгч)</a:t>
            </a:r>
            <a:endParaRPr lang="en-US" sz="1733" dirty="0">
              <a:latin typeface="+mn-lt"/>
            </a:endParaRPr>
          </a:p>
        </p:txBody>
      </p:sp>
      <p:sp>
        <p:nvSpPr>
          <p:cNvPr id="13" name="Text 11"/>
          <p:cNvSpPr/>
          <p:nvPr/>
        </p:nvSpPr>
        <p:spPr>
          <a:xfrm>
            <a:off x="4389120" y="1853184"/>
            <a:ext cx="3291840" cy="365760"/>
          </a:xfrm>
          <a:prstGeom prst="rect">
            <a:avLst/>
          </a:prstGeom>
          <a:noFill/>
          <a:ln/>
        </p:spPr>
        <p:txBody>
          <a:bodyPr wrap="square" rtlCol="0" anchor="ctr"/>
          <a:lstStyle/>
          <a:p>
            <a:r>
              <a:rPr lang="en-US" sz="1467" i="1" dirty="0">
                <a:solidFill>
                  <a:srgbClr val="1565C0"/>
                </a:solidFill>
                <a:latin typeface="+mn-lt"/>
                <a:ea typeface="Calibri" pitchFamily="34" charset="-122"/>
                <a:cs typeface="Calibri" pitchFamily="34" charset="-120"/>
              </a:rPr>
              <a:t>2 шинж</a:t>
            </a:r>
            <a:endParaRPr lang="en-US" sz="1467" dirty="0">
              <a:latin typeface="+mn-lt"/>
            </a:endParaRPr>
          </a:p>
        </p:txBody>
      </p:sp>
      <p:sp>
        <p:nvSpPr>
          <p:cNvPr id="14" name="Text 12"/>
          <p:cNvSpPr/>
          <p:nvPr/>
        </p:nvSpPr>
        <p:spPr>
          <a:xfrm>
            <a:off x="4450080" y="2316480"/>
            <a:ext cx="3230880" cy="1176528"/>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Dominant: Хүч + Хуулийн</a:t>
            </a:r>
            <a:endParaRPr lang="en-US" sz="1533" dirty="0">
              <a:latin typeface="+mn-lt"/>
            </a:endParaRPr>
          </a:p>
          <a:p>
            <a:r>
              <a:rPr lang="en-US" sz="1533" dirty="0">
                <a:solidFill>
                  <a:srgbClr val="1A1A2E"/>
                </a:solidFill>
                <a:latin typeface="+mn-lt"/>
                <a:ea typeface="Calibri" pitchFamily="34" charset="-122"/>
                <a:cs typeface="Calibri" pitchFamily="34" charset="-120"/>
              </a:rPr>
              <a:t>Dangerous: Хүч + Яаралтай</a:t>
            </a:r>
            <a:endParaRPr lang="en-US" sz="1533" dirty="0">
              <a:latin typeface="+mn-lt"/>
            </a:endParaRPr>
          </a:p>
          <a:p>
            <a:r>
              <a:rPr lang="en-US" sz="1533" dirty="0">
                <a:solidFill>
                  <a:srgbClr val="1A1A2E"/>
                </a:solidFill>
                <a:latin typeface="+mn-lt"/>
                <a:ea typeface="Calibri" pitchFamily="34" charset="-122"/>
                <a:cs typeface="Calibri" pitchFamily="34" charset="-120"/>
              </a:rPr>
              <a:t>Dependent: Хуулийн + Яаралтай</a:t>
            </a:r>
            <a:endParaRPr lang="en-US" sz="1533" dirty="0">
              <a:latin typeface="+mn-lt"/>
            </a:endParaRPr>
          </a:p>
        </p:txBody>
      </p:sp>
      <p:sp>
        <p:nvSpPr>
          <p:cNvPr id="15" name="Shape 13"/>
          <p:cNvSpPr/>
          <p:nvPr/>
        </p:nvSpPr>
        <p:spPr>
          <a:xfrm>
            <a:off x="8046720" y="1341120"/>
            <a:ext cx="3535680" cy="2316480"/>
          </a:xfrm>
          <a:prstGeom prst="rect">
            <a:avLst/>
          </a:prstGeom>
          <a:solidFill>
            <a:srgbClr val="FFCDD2"/>
          </a:solidFill>
          <a:ln w="12700">
            <a:solidFill>
              <a:srgbClr val="BBDEFB"/>
            </a:solidFill>
            <a:prstDash val="solid"/>
          </a:ln>
        </p:spPr>
        <p:txBody>
          <a:bodyPr/>
          <a:lstStyle/>
          <a:p>
            <a:endParaRPr lang="en-US" sz="1867">
              <a:latin typeface="+mn-lt"/>
            </a:endParaRPr>
          </a:p>
        </p:txBody>
      </p:sp>
      <p:sp>
        <p:nvSpPr>
          <p:cNvPr id="16" name="Shape 14"/>
          <p:cNvSpPr/>
          <p:nvPr/>
        </p:nvSpPr>
        <p:spPr>
          <a:xfrm>
            <a:off x="8046720" y="1341120"/>
            <a:ext cx="3535680" cy="512064"/>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17" name="Text 15"/>
          <p:cNvSpPr/>
          <p:nvPr/>
        </p:nvSpPr>
        <p:spPr>
          <a:xfrm>
            <a:off x="8168640" y="1365504"/>
            <a:ext cx="3291840" cy="48768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Definitive (Тодорхой)</a:t>
            </a:r>
            <a:endParaRPr lang="en-US" sz="1733" dirty="0">
              <a:latin typeface="+mn-lt"/>
            </a:endParaRPr>
          </a:p>
        </p:txBody>
      </p:sp>
      <p:sp>
        <p:nvSpPr>
          <p:cNvPr id="18" name="Text 16"/>
          <p:cNvSpPr/>
          <p:nvPr/>
        </p:nvSpPr>
        <p:spPr>
          <a:xfrm>
            <a:off x="8168640" y="1853184"/>
            <a:ext cx="3291840" cy="365760"/>
          </a:xfrm>
          <a:prstGeom prst="rect">
            <a:avLst/>
          </a:prstGeom>
          <a:noFill/>
          <a:ln/>
        </p:spPr>
        <p:txBody>
          <a:bodyPr wrap="square" rtlCol="0" anchor="ctr"/>
          <a:lstStyle/>
          <a:p>
            <a:r>
              <a:rPr lang="en-US" sz="1467" i="1" dirty="0">
                <a:solidFill>
                  <a:srgbClr val="C62828"/>
                </a:solidFill>
                <a:latin typeface="+mn-lt"/>
                <a:ea typeface="Calibri" pitchFamily="34" charset="-122"/>
                <a:cs typeface="Calibri" pitchFamily="34" charset="-120"/>
              </a:rPr>
              <a:t>3 шинж</a:t>
            </a:r>
            <a:endParaRPr lang="en-US" sz="1467" dirty="0">
              <a:latin typeface="+mn-lt"/>
            </a:endParaRPr>
          </a:p>
        </p:txBody>
      </p:sp>
      <p:sp>
        <p:nvSpPr>
          <p:cNvPr id="19" name="Text 17"/>
          <p:cNvSpPr/>
          <p:nvPr/>
        </p:nvSpPr>
        <p:spPr>
          <a:xfrm>
            <a:off x="8229600" y="2316480"/>
            <a:ext cx="3230880" cy="1176528"/>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Бүх 3 шинжийг агуулна.</a:t>
            </a:r>
            <a:endParaRPr lang="en-US" sz="1533" dirty="0">
              <a:latin typeface="+mn-lt"/>
            </a:endParaRPr>
          </a:p>
          <a:p>
            <a:r>
              <a:rPr lang="en-US" sz="1533" dirty="0">
                <a:solidFill>
                  <a:srgbClr val="1A1A2E"/>
                </a:solidFill>
                <a:latin typeface="+mn-lt"/>
                <a:ea typeface="Calibri" pitchFamily="34" charset="-122"/>
                <a:cs typeface="Calibri" pitchFamily="34" charset="-120"/>
              </a:rPr>
              <a:t>НЭН ТЭРГҮҮН анхаарах оролцогч тал.</a:t>
            </a:r>
            <a:endParaRPr lang="en-US" sz="1533" dirty="0">
              <a:latin typeface="+mn-lt"/>
            </a:endParaRPr>
          </a:p>
          <a:p>
            <a:r>
              <a:rPr lang="en-US" sz="1533" dirty="0">
                <a:solidFill>
                  <a:srgbClr val="1A1A2E"/>
                </a:solidFill>
                <a:latin typeface="+mn-lt"/>
                <a:ea typeface="Calibri" pitchFamily="34" charset="-122"/>
                <a:cs typeface="Calibri" pitchFamily="34" charset="-120"/>
              </a:rPr>
              <a:t>Одоохондоо хамгийн чухал.</a:t>
            </a:r>
            <a:endParaRPr lang="en-US" sz="1533" dirty="0">
              <a:latin typeface="+mn-lt"/>
            </a:endParaRPr>
          </a:p>
        </p:txBody>
      </p:sp>
      <p:graphicFrame>
        <p:nvGraphicFramePr>
          <p:cNvPr id="20" name="Table 19">
            <a:extLst>
              <a:ext uri="{FF2B5EF4-FFF2-40B4-BE49-F238E27FC236}">
                <a16:creationId xmlns:a16="http://schemas.microsoft.com/office/drawing/2014/main" id="{380B6DBF-5424-256F-5D7D-976D9DD0B6A9}"/>
              </a:ext>
            </a:extLst>
          </p:cNvPr>
          <p:cNvGraphicFramePr>
            <a:graphicFrameLocks noGrp="1"/>
          </p:cNvGraphicFramePr>
          <p:nvPr>
            <p:extLst>
              <p:ext uri="{D42A27DB-BD31-4B8C-83A1-F6EECF244321}">
                <p14:modId xmlns:p14="http://schemas.microsoft.com/office/powerpoint/2010/main" val="1754816552"/>
              </p:ext>
            </p:extLst>
          </p:nvPr>
        </p:nvGraphicFramePr>
        <p:xfrm>
          <a:off x="487680" y="3983736"/>
          <a:ext cx="11094720" cy="2275840"/>
        </p:xfrm>
        <a:graphic>
          <a:graphicData uri="http://schemas.openxmlformats.org/drawingml/2006/table">
            <a:tbl>
              <a:tblPr>
                <a:tableStyleId>{69012ECD-51FC-41F1-AA8D-1B2483CD663E}</a:tableStyleId>
              </a:tblPr>
              <a:tblGrid>
                <a:gridCol w="2607733">
                  <a:extLst>
                    <a:ext uri="{9D8B030D-6E8A-4147-A177-3AD203B41FA5}">
                      <a16:colId xmlns:a16="http://schemas.microsoft.com/office/drawing/2014/main" val="2300355453"/>
                    </a:ext>
                  </a:extLst>
                </a:gridCol>
                <a:gridCol w="2370667">
                  <a:extLst>
                    <a:ext uri="{9D8B030D-6E8A-4147-A177-3AD203B41FA5}">
                      <a16:colId xmlns:a16="http://schemas.microsoft.com/office/drawing/2014/main" val="3980977484"/>
                    </a:ext>
                  </a:extLst>
                </a:gridCol>
                <a:gridCol w="6116320">
                  <a:extLst>
                    <a:ext uri="{9D8B030D-6E8A-4147-A177-3AD203B41FA5}">
                      <a16:colId xmlns:a16="http://schemas.microsoft.com/office/drawing/2014/main" val="3761925922"/>
                    </a:ext>
                  </a:extLst>
                </a:gridCol>
              </a:tblGrid>
              <a:tr h="0">
                <a:tc>
                  <a:txBody>
                    <a:bodyPr/>
                    <a:lstStyle/>
                    <a:p>
                      <a:pPr marL="0" marR="0">
                        <a:spcBef>
                          <a:spcPts val="150"/>
                        </a:spcBef>
                        <a:spcAft>
                          <a:spcPts val="150"/>
                        </a:spcAft>
                        <a:buNone/>
                      </a:pPr>
                      <a:r>
                        <a:rPr lang="en-US" sz="1200">
                          <a:effectLst/>
                        </a:rPr>
                        <a:t>Ангилал</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Шинж</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Тайлбар</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3961089574"/>
                  </a:ext>
                </a:extLst>
              </a:tr>
              <a:tr h="0">
                <a:tc>
                  <a:txBody>
                    <a:bodyPr/>
                    <a:lstStyle/>
                    <a:p>
                      <a:pPr marL="0" marR="0">
                        <a:spcBef>
                          <a:spcPts val="150"/>
                        </a:spcBef>
                        <a:spcAft>
                          <a:spcPts val="150"/>
                        </a:spcAft>
                        <a:buNone/>
                      </a:pPr>
                      <a:r>
                        <a:rPr lang="en-US" sz="1200">
                          <a:effectLst/>
                        </a:rPr>
                        <a:t>Dormant (Унтаж буй)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Зөвхөн Хүч</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Хүч их ч хууль ёсны байдал, яаралтай байдал байхгүй. Одоогоор идэвхгүй.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515437223"/>
                  </a:ext>
                </a:extLst>
              </a:tr>
              <a:tr h="0">
                <a:tc>
                  <a:txBody>
                    <a:bodyPr/>
                    <a:lstStyle/>
                    <a:p>
                      <a:pPr marL="0" marR="0">
                        <a:spcBef>
                          <a:spcPts val="150"/>
                        </a:spcBef>
                        <a:spcAft>
                          <a:spcPts val="150"/>
                        </a:spcAft>
                        <a:buNone/>
                      </a:pPr>
                      <a:r>
                        <a:rPr lang="en-US" sz="1200">
                          <a:effectLst/>
                        </a:rPr>
                        <a:t>Discretionary (Сайн дурын)</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Зөвхөн Хуулийн</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Хуулийн байдал бий ч хүч, яаралтай байдал байхгүй. Өгөөмөр байдлаар оролцоно.</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486259301"/>
                  </a:ext>
                </a:extLst>
              </a:tr>
              <a:tr h="0">
                <a:tc>
                  <a:txBody>
                    <a:bodyPr/>
                    <a:lstStyle/>
                    <a:p>
                      <a:pPr marL="0" marR="0">
                        <a:spcBef>
                          <a:spcPts val="150"/>
                        </a:spcBef>
                        <a:spcAft>
                          <a:spcPts val="150"/>
                        </a:spcAft>
                        <a:buNone/>
                      </a:pPr>
                      <a:r>
                        <a:rPr lang="en-US" sz="1200">
                          <a:effectLst/>
                        </a:rPr>
                        <a:t>Demanding (Шаардагч)</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Зөвхөн Яаралтай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Яаралтай шаардлагатай ч хүч, хуулийн байдал байхгүй. Дуу чимээ ихтэй.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3727165637"/>
                  </a:ext>
                </a:extLst>
              </a:tr>
              <a:tr h="0">
                <a:tc>
                  <a:txBody>
                    <a:bodyPr/>
                    <a:lstStyle/>
                    <a:p>
                      <a:pPr marL="0" marR="0">
                        <a:spcBef>
                          <a:spcPts val="150"/>
                        </a:spcBef>
                        <a:spcAft>
                          <a:spcPts val="150"/>
                        </a:spcAft>
                        <a:buNone/>
                      </a:pPr>
                      <a:r>
                        <a:rPr lang="en-US" sz="1200">
                          <a:effectLst/>
                        </a:rPr>
                        <a:t>Dominant (Давамгайлах)</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Хүч + Хуулийн</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Хүч, хуулийн байдал хоёулаа бий. Байгууллагын хувьд чухал тал.</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2795659913"/>
                  </a:ext>
                </a:extLst>
              </a:tr>
              <a:tr h="0">
                <a:tc>
                  <a:txBody>
                    <a:bodyPr/>
                    <a:lstStyle/>
                    <a:p>
                      <a:pPr marL="0" marR="0">
                        <a:spcBef>
                          <a:spcPts val="150"/>
                        </a:spcBef>
                        <a:spcAft>
                          <a:spcPts val="150"/>
                        </a:spcAft>
                        <a:buNone/>
                      </a:pPr>
                      <a:r>
                        <a:rPr lang="en-US" sz="1200">
                          <a:effectLst/>
                        </a:rPr>
                        <a:t>Dangerous (Аюултай)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Хүч + Яаралтай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Хүч, яаралтай байдал хоёулаа бий. Хуулийн байдал дутмаг — эрсдэлтэй.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114022940"/>
                  </a:ext>
                </a:extLst>
              </a:tr>
              <a:tr h="0">
                <a:tc>
                  <a:txBody>
                    <a:bodyPr/>
                    <a:lstStyle/>
                    <a:p>
                      <a:pPr marL="0" marR="0">
                        <a:spcBef>
                          <a:spcPts val="150"/>
                        </a:spcBef>
                        <a:spcAft>
                          <a:spcPts val="150"/>
                        </a:spcAft>
                        <a:buNone/>
                      </a:pPr>
                      <a:r>
                        <a:rPr lang="en-US" sz="1200">
                          <a:effectLst/>
                        </a:rPr>
                        <a:t>Dependent (Хамааралтай)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Хуулийн + Яаралтай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Яаралтай шаардлага, хуулийн байдал бий ч хүч байхгүй. Дэмжлэг хэрэгтэй.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182523718"/>
                  </a:ext>
                </a:extLst>
              </a:tr>
              <a:tr h="0">
                <a:tc>
                  <a:txBody>
                    <a:bodyPr/>
                    <a:lstStyle/>
                    <a:p>
                      <a:pPr marL="0" marR="0">
                        <a:spcBef>
                          <a:spcPts val="150"/>
                        </a:spcBef>
                        <a:spcAft>
                          <a:spcPts val="150"/>
                        </a:spcAft>
                        <a:buNone/>
                      </a:pPr>
                      <a:r>
                        <a:rPr lang="en-US" sz="1200">
                          <a:effectLst/>
                        </a:rPr>
                        <a:t>Definitive (Тодорхой)</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a:effectLst/>
                        </a:rPr>
                        <a:t>3 шинж бүгд</a:t>
                      </a:r>
                      <a:endParaRPr lang="en-US" sz="1600">
                        <a:solidFill>
                          <a:srgbClr val="1A1A2E"/>
                        </a:solidFill>
                        <a:effectLst/>
                        <a:latin typeface="Calibri" panose="020F0502020204030204" pitchFamily="34" charset="0"/>
                        <a:ea typeface="Calibri" panose="020F0502020204030204" pitchFamily="34" charset="0"/>
                      </a:endParaRPr>
                    </a:p>
                  </a:txBody>
                  <a:tcPr marL="76200" marR="76200" marT="50800" marB="50800"/>
                </a:tc>
                <a:tc>
                  <a:txBody>
                    <a:bodyPr/>
                    <a:lstStyle/>
                    <a:p>
                      <a:pPr marL="0" marR="0">
                        <a:spcBef>
                          <a:spcPts val="150"/>
                        </a:spcBef>
                        <a:spcAft>
                          <a:spcPts val="150"/>
                        </a:spcAft>
                        <a:buNone/>
                      </a:pPr>
                      <a:r>
                        <a:rPr lang="en-US" sz="1200" dirty="0" err="1">
                          <a:effectLst/>
                        </a:rPr>
                        <a:t>Гурван</a:t>
                      </a:r>
                      <a:r>
                        <a:rPr lang="en-US" sz="1200" dirty="0">
                          <a:effectLst/>
                        </a:rPr>
                        <a:t> </a:t>
                      </a:r>
                      <a:r>
                        <a:rPr lang="en-US" sz="1200" dirty="0" err="1">
                          <a:effectLst/>
                        </a:rPr>
                        <a:t>шинж</a:t>
                      </a:r>
                      <a:r>
                        <a:rPr lang="en-US" sz="1200" dirty="0">
                          <a:effectLst/>
                        </a:rPr>
                        <a:t> </a:t>
                      </a:r>
                      <a:r>
                        <a:rPr lang="en-US" sz="1200" dirty="0" err="1">
                          <a:effectLst/>
                        </a:rPr>
                        <a:t>агуулна</a:t>
                      </a:r>
                      <a:r>
                        <a:rPr lang="en-US" sz="1200" dirty="0">
                          <a:effectLst/>
                        </a:rPr>
                        <a:t>. НЭН ТЭРГҮҮН </a:t>
                      </a:r>
                      <a:r>
                        <a:rPr lang="en-US" sz="1200" dirty="0" err="1">
                          <a:effectLst/>
                        </a:rPr>
                        <a:t>анхаарал</a:t>
                      </a:r>
                      <a:r>
                        <a:rPr lang="en-US" sz="1200" dirty="0">
                          <a:effectLst/>
                        </a:rPr>
                        <a:t> </a:t>
                      </a:r>
                      <a:r>
                        <a:rPr lang="en-US" sz="1200" dirty="0" err="1">
                          <a:effectLst/>
                        </a:rPr>
                        <a:t>хандуулах</a:t>
                      </a:r>
                      <a:r>
                        <a:rPr lang="en-US" sz="1200" dirty="0">
                          <a:effectLst/>
                        </a:rPr>
                        <a:t> </a:t>
                      </a:r>
                      <a:r>
                        <a:rPr lang="en-US" sz="1200" dirty="0" err="1">
                          <a:effectLst/>
                        </a:rPr>
                        <a:t>оролцогч</a:t>
                      </a:r>
                      <a:r>
                        <a:rPr lang="en-US" sz="1200" dirty="0">
                          <a:effectLst/>
                        </a:rPr>
                        <a:t> </a:t>
                      </a:r>
                      <a:r>
                        <a:rPr lang="en-US" sz="1200" dirty="0" err="1">
                          <a:effectLst/>
                        </a:rPr>
                        <a:t>тал</a:t>
                      </a:r>
                      <a:r>
                        <a:rPr lang="en-US" sz="1200" dirty="0">
                          <a:effectLst/>
                        </a:rPr>
                        <a:t>.</a:t>
                      </a:r>
                      <a:endParaRPr lang="en-US" sz="1600" dirty="0">
                        <a:solidFill>
                          <a:srgbClr val="1A1A2E"/>
                        </a:solidFill>
                        <a:effectLst/>
                        <a:latin typeface="Calibri" panose="020F0502020204030204" pitchFamily="34" charset="0"/>
                        <a:ea typeface="Calibri" panose="020F0502020204030204" pitchFamily="34" charset="0"/>
                      </a:endParaRPr>
                    </a:p>
                  </a:txBody>
                  <a:tcPr marL="76200" marR="76200" marT="50800" marB="50800"/>
                </a:tc>
                <a:extLst>
                  <a:ext uri="{0D108BD9-81ED-4DB2-BD59-A6C34878D82A}">
                    <a16:rowId xmlns:a16="http://schemas.microsoft.com/office/drawing/2014/main" val="3893503880"/>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4632AA-ADE2-B415-2DD2-6CE80AA00C60}"/>
              </a:ext>
            </a:extLst>
          </p:cNvPr>
          <p:cNvSpPr>
            <a:spLocks noGrp="1"/>
          </p:cNvSpPr>
          <p:nvPr>
            <p:ph type="title"/>
          </p:nvPr>
        </p:nvSpPr>
        <p:spPr>
          <a:xfrm>
            <a:off x="838198" y="185738"/>
            <a:ext cx="11353801" cy="414120"/>
          </a:xfrm>
        </p:spPr>
        <p:txBody>
          <a:bodyPr/>
          <a:lstStyle/>
          <a:p>
            <a:r>
              <a:rPr lang="mn-MN" sz="2800" dirty="0"/>
              <a:t>ШИНЖИЛГЭЭ: </a:t>
            </a:r>
            <a:r>
              <a:rPr lang="en-US" sz="2800" dirty="0">
                <a:solidFill>
                  <a:srgbClr val="FFC000"/>
                </a:solidFill>
              </a:rPr>
              <a:t>RACI </a:t>
            </a:r>
            <a:r>
              <a:rPr lang="mn-MN" sz="2800" dirty="0"/>
              <a:t>БОЛОН</a:t>
            </a:r>
            <a:r>
              <a:rPr lang="mn-MN" sz="2800" dirty="0">
                <a:solidFill>
                  <a:srgbClr val="FFC000"/>
                </a:solidFill>
              </a:rPr>
              <a:t> </a:t>
            </a:r>
            <a:r>
              <a:rPr lang="en-US" sz="2800" dirty="0">
                <a:solidFill>
                  <a:srgbClr val="FFC000"/>
                </a:solidFill>
              </a:rPr>
              <a:t>RASCI </a:t>
            </a:r>
            <a:r>
              <a:rPr lang="mn-MN" sz="2800" dirty="0">
                <a:solidFill>
                  <a:srgbClr val="FFC000"/>
                </a:solidFill>
              </a:rPr>
              <a:t>МАТРИЦ</a:t>
            </a:r>
            <a:endParaRPr lang="en-US" sz="2800" dirty="0">
              <a:solidFill>
                <a:srgbClr val="FFC000"/>
              </a:solidFill>
            </a:endParaRPr>
          </a:p>
        </p:txBody>
      </p:sp>
      <p:pic>
        <p:nvPicPr>
          <p:cNvPr id="4" name="Picture 2" descr=" A &amp;quot;Process Activities Responsibilities (RACI)&amp;quot; Matrix">
            <a:extLst>
              <a:ext uri="{FF2B5EF4-FFF2-40B4-BE49-F238E27FC236}">
                <a16:creationId xmlns:a16="http://schemas.microsoft.com/office/drawing/2014/main" id="{12B91214-4267-1A4D-595A-E7573DBD7C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687" y="908565"/>
            <a:ext cx="6565297" cy="28903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BCFA3DB-55AD-F6DC-5F70-9C664E61EBEE}"/>
              </a:ext>
            </a:extLst>
          </p:cNvPr>
          <p:cNvSpPr txBox="1"/>
          <p:nvPr/>
        </p:nvSpPr>
        <p:spPr>
          <a:xfrm>
            <a:off x="374926" y="4002249"/>
            <a:ext cx="6411057" cy="1015663"/>
          </a:xfrm>
          <a:prstGeom prst="rect">
            <a:avLst/>
          </a:prstGeom>
          <a:solidFill>
            <a:schemeClr val="accent2">
              <a:lumMod val="20000"/>
              <a:lumOff val="80000"/>
            </a:schemeClr>
          </a:solidFill>
        </p:spPr>
        <p:txBody>
          <a:bodyPr wrap="square">
            <a:spAutoFit/>
          </a:bodyPr>
          <a:lstStyle/>
          <a:p>
            <a:pPr algn="l"/>
            <a:r>
              <a:rPr lang="mn-MN" sz="2000" dirty="0">
                <a:latin typeface="Arial" panose="020B0604020202020204" pitchFamily="34" charset="0"/>
                <a:cs typeface="Arial" panose="020B0604020202020204" pitchFamily="34" charset="0"/>
              </a:rPr>
              <a:t>Оролцогч талуудын шинжилгээ нь бизнес процессын асуудлуудыг олон талаас тодорхойлоход чиглэгддэг.</a:t>
            </a:r>
            <a:endParaRPr lang="en-US" sz="2000"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EA4B75AB-F454-44EA-5812-E94BAFAD4545}"/>
              </a:ext>
            </a:extLst>
          </p:cNvPr>
          <p:cNvGraphicFramePr>
            <a:graphicFrameLocks noGrp="1"/>
          </p:cNvGraphicFramePr>
          <p:nvPr>
            <p:extLst>
              <p:ext uri="{D42A27DB-BD31-4B8C-83A1-F6EECF244321}">
                <p14:modId xmlns:p14="http://schemas.microsoft.com/office/powerpoint/2010/main" val="3265776665"/>
              </p:ext>
            </p:extLst>
          </p:nvPr>
        </p:nvGraphicFramePr>
        <p:xfrm>
          <a:off x="7188200" y="973667"/>
          <a:ext cx="4783114" cy="4837314"/>
        </p:xfrm>
        <a:graphic>
          <a:graphicData uri="http://schemas.openxmlformats.org/drawingml/2006/table">
            <a:tbl>
              <a:tblPr/>
              <a:tblGrid>
                <a:gridCol w="2391557">
                  <a:extLst>
                    <a:ext uri="{9D8B030D-6E8A-4147-A177-3AD203B41FA5}">
                      <a16:colId xmlns:a16="http://schemas.microsoft.com/office/drawing/2014/main" val="3711658262"/>
                    </a:ext>
                  </a:extLst>
                </a:gridCol>
                <a:gridCol w="2391557">
                  <a:extLst>
                    <a:ext uri="{9D8B030D-6E8A-4147-A177-3AD203B41FA5}">
                      <a16:colId xmlns:a16="http://schemas.microsoft.com/office/drawing/2014/main" val="2489058104"/>
                    </a:ext>
                  </a:extLst>
                </a:gridCol>
              </a:tblGrid>
              <a:tr h="533636">
                <a:tc>
                  <a:txBody>
                    <a:bodyPr/>
                    <a:lstStyle/>
                    <a:p>
                      <a:r>
                        <a:rPr lang="mn-MN" sz="1600" dirty="0">
                          <a:latin typeface="Arial" panose="020B0604020202020204" pitchFamily="34" charset="0"/>
                          <a:cs typeface="Arial" panose="020B0604020202020204" pitchFamily="34" charset="0"/>
                        </a:rPr>
                        <a:t>Товчилсон үг</a:t>
                      </a:r>
                    </a:p>
                  </a:txBody>
                  <a:tcPr anchor="ctr">
                    <a:lnL>
                      <a:noFill/>
                    </a:lnL>
                    <a:lnR>
                      <a:noFill/>
                    </a:lnR>
                    <a:lnT>
                      <a:noFill/>
                    </a:lnT>
                    <a:lnB>
                      <a:noFill/>
                    </a:lnB>
                    <a:noFill/>
                  </a:tcPr>
                </a:tc>
                <a:tc>
                  <a:txBody>
                    <a:bodyPr/>
                    <a:lstStyle/>
                    <a:p>
                      <a:r>
                        <a:rPr lang="mn-MN" sz="1600">
                          <a:latin typeface="Arial" panose="020B0604020202020204" pitchFamily="34" charset="0"/>
                          <a:cs typeface="Arial" panose="020B0604020202020204" pitchFamily="34" charset="0"/>
                        </a:rPr>
                        <a:t>Үүрэг</a:t>
                      </a:r>
                    </a:p>
                  </a:txBody>
                  <a:tcPr anchor="ctr">
                    <a:lnL>
                      <a:noFill/>
                    </a:lnL>
                    <a:lnR>
                      <a:noFill/>
                    </a:lnR>
                    <a:lnT>
                      <a:noFill/>
                    </a:lnT>
                    <a:lnB>
                      <a:noFill/>
                    </a:lnB>
                    <a:noFill/>
                  </a:tcPr>
                </a:tc>
                <a:extLst>
                  <a:ext uri="{0D108BD9-81ED-4DB2-BD59-A6C34878D82A}">
                    <a16:rowId xmlns:a16="http://schemas.microsoft.com/office/drawing/2014/main" val="2541954809"/>
                  </a:ext>
                </a:extLst>
              </a:tr>
              <a:tr h="616734">
                <a:tc>
                  <a:txBody>
                    <a:bodyPr/>
                    <a:lstStyle/>
                    <a:p>
                      <a:r>
                        <a:rPr lang="en-US" sz="1600" b="1">
                          <a:latin typeface="Arial" panose="020B0604020202020204" pitchFamily="34" charset="0"/>
                          <a:cs typeface="Arial" panose="020B0604020202020204" pitchFamily="34" charset="0"/>
                        </a:rPr>
                        <a:t>R - Responsible</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noFill/>
                  </a:tcPr>
                </a:tc>
                <a:tc>
                  <a:txBody>
                    <a:bodyPr/>
                    <a:lstStyle/>
                    <a:p>
                      <a:r>
                        <a:rPr lang="mn-MN" sz="1600">
                          <a:latin typeface="Arial" panose="020B0604020202020204" pitchFamily="34" charset="0"/>
                          <a:cs typeface="Arial" panose="020B0604020202020204" pitchFamily="34" charset="0"/>
                        </a:rPr>
                        <a:t>Үйл ажиллагааг гүйцэтгэгчид</a:t>
                      </a:r>
                    </a:p>
                  </a:txBody>
                  <a:tcPr anchor="ctr">
                    <a:lnL>
                      <a:noFill/>
                    </a:lnL>
                    <a:lnR>
                      <a:noFill/>
                    </a:lnR>
                    <a:lnT>
                      <a:noFill/>
                    </a:lnT>
                    <a:lnB>
                      <a:noFill/>
                    </a:lnB>
                    <a:noFill/>
                  </a:tcPr>
                </a:tc>
                <a:extLst>
                  <a:ext uri="{0D108BD9-81ED-4DB2-BD59-A6C34878D82A}">
                    <a16:rowId xmlns:a16="http://schemas.microsoft.com/office/drawing/2014/main" val="275700124"/>
                  </a:ext>
                </a:extLst>
              </a:tr>
              <a:tr h="921736">
                <a:tc>
                  <a:txBody>
                    <a:bodyPr/>
                    <a:lstStyle/>
                    <a:p>
                      <a:r>
                        <a:rPr lang="en-US" sz="1600" b="1" dirty="0">
                          <a:latin typeface="Arial" panose="020B0604020202020204" pitchFamily="34" charset="0"/>
                          <a:cs typeface="Arial" panose="020B0604020202020204" pitchFamily="34" charset="0"/>
                        </a:rPr>
                        <a:t>A - Accountable</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noFill/>
                  </a:tcPr>
                </a:tc>
                <a:tc>
                  <a:txBody>
                    <a:bodyPr/>
                    <a:lstStyle/>
                    <a:p>
                      <a:r>
                        <a:rPr lang="mn-MN" sz="1600" dirty="0">
                          <a:latin typeface="Arial" panose="020B0604020202020204" pitchFamily="34" charset="0"/>
                          <a:cs typeface="Arial" panose="020B0604020202020204" pitchFamily="34" charset="0"/>
                        </a:rPr>
                        <a:t>Эцсийн хариуцлага хүлээгч (нэг хүн байх ёстой)</a:t>
                      </a:r>
                    </a:p>
                  </a:txBody>
                  <a:tcPr anchor="ctr">
                    <a:lnL>
                      <a:noFill/>
                    </a:lnL>
                    <a:lnR>
                      <a:noFill/>
                    </a:lnR>
                    <a:lnT>
                      <a:noFill/>
                    </a:lnT>
                    <a:lnB>
                      <a:noFill/>
                    </a:lnB>
                    <a:noFill/>
                  </a:tcPr>
                </a:tc>
                <a:extLst>
                  <a:ext uri="{0D108BD9-81ED-4DB2-BD59-A6C34878D82A}">
                    <a16:rowId xmlns:a16="http://schemas.microsoft.com/office/drawing/2014/main" val="105167922"/>
                  </a:ext>
                </a:extLst>
              </a:tr>
              <a:tr h="921736">
                <a:tc>
                  <a:txBody>
                    <a:bodyPr/>
                    <a:lstStyle/>
                    <a:p>
                      <a:r>
                        <a:rPr lang="en-US" sz="1600" b="1">
                          <a:latin typeface="Arial" panose="020B0604020202020204" pitchFamily="34" charset="0"/>
                          <a:cs typeface="Arial" panose="020B0604020202020204" pitchFamily="34" charset="0"/>
                        </a:rPr>
                        <a:t>S - Supportive</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noFill/>
                  </a:tcPr>
                </a:tc>
                <a:tc>
                  <a:txBody>
                    <a:bodyPr/>
                    <a:lstStyle/>
                    <a:p>
                      <a:r>
                        <a:rPr lang="mn-MN" sz="1600">
                          <a:latin typeface="Arial" panose="020B0604020202020204" pitchFamily="34" charset="0"/>
                          <a:cs typeface="Arial" panose="020B0604020202020204" pitchFamily="34" charset="0"/>
                        </a:rPr>
                        <a:t>Дэмжлэг үзүүлэгчид (нөөц, мэдээлэл, тоног төхөөрөмж)</a:t>
                      </a:r>
                    </a:p>
                  </a:txBody>
                  <a:tcPr anchor="ctr">
                    <a:lnL>
                      <a:noFill/>
                    </a:lnL>
                    <a:lnR>
                      <a:noFill/>
                    </a:lnR>
                    <a:lnT>
                      <a:noFill/>
                    </a:lnT>
                    <a:lnB>
                      <a:noFill/>
                    </a:lnB>
                    <a:noFill/>
                  </a:tcPr>
                </a:tc>
                <a:extLst>
                  <a:ext uri="{0D108BD9-81ED-4DB2-BD59-A6C34878D82A}">
                    <a16:rowId xmlns:a16="http://schemas.microsoft.com/office/drawing/2014/main" val="596444118"/>
                  </a:ext>
                </a:extLst>
              </a:tr>
              <a:tr h="921736">
                <a:tc>
                  <a:txBody>
                    <a:bodyPr/>
                    <a:lstStyle/>
                    <a:p>
                      <a:r>
                        <a:rPr lang="en-US" sz="1600" b="1" dirty="0">
                          <a:latin typeface="Arial" panose="020B0604020202020204" pitchFamily="34" charset="0"/>
                          <a:cs typeface="Arial" panose="020B0604020202020204" pitchFamily="34" charset="0"/>
                        </a:rPr>
                        <a:t>C - Consulted</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noFill/>
                  </a:tcPr>
                </a:tc>
                <a:tc>
                  <a:txBody>
                    <a:bodyPr/>
                    <a:lstStyle/>
                    <a:p>
                      <a:r>
                        <a:rPr lang="mn-MN" sz="1600" dirty="0">
                          <a:latin typeface="Arial" panose="020B0604020202020204" pitchFamily="34" charset="0"/>
                          <a:cs typeface="Arial" panose="020B0604020202020204" pitchFamily="34" charset="0"/>
                        </a:rPr>
                        <a:t>Зөвлөгөө өгөгч (мэргэжилтэн, зөвлөх)</a:t>
                      </a:r>
                    </a:p>
                  </a:txBody>
                  <a:tcPr anchor="ctr">
                    <a:lnL>
                      <a:noFill/>
                    </a:lnL>
                    <a:lnR>
                      <a:noFill/>
                    </a:lnR>
                    <a:lnT>
                      <a:noFill/>
                    </a:lnT>
                    <a:lnB>
                      <a:noFill/>
                    </a:lnB>
                    <a:noFill/>
                  </a:tcPr>
                </a:tc>
                <a:extLst>
                  <a:ext uri="{0D108BD9-81ED-4DB2-BD59-A6C34878D82A}">
                    <a16:rowId xmlns:a16="http://schemas.microsoft.com/office/drawing/2014/main" val="1926888087"/>
                  </a:ext>
                </a:extLst>
              </a:tr>
              <a:tr h="921736">
                <a:tc>
                  <a:txBody>
                    <a:bodyPr/>
                    <a:lstStyle/>
                    <a:p>
                      <a:r>
                        <a:rPr lang="en-US" sz="1600" b="1">
                          <a:latin typeface="Arial" panose="020B0604020202020204" pitchFamily="34" charset="0"/>
                          <a:cs typeface="Arial" panose="020B0604020202020204" pitchFamily="34" charset="0"/>
                        </a:rPr>
                        <a:t>I - Informed</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noFill/>
                  </a:tcPr>
                </a:tc>
                <a:tc>
                  <a:txBody>
                    <a:bodyPr/>
                    <a:lstStyle/>
                    <a:p>
                      <a:r>
                        <a:rPr lang="mn-MN" sz="1600" dirty="0">
                          <a:latin typeface="Arial" panose="020B0604020202020204" pitchFamily="34" charset="0"/>
                          <a:cs typeface="Arial" panose="020B0604020202020204" pitchFamily="34" charset="0"/>
                        </a:rPr>
                        <a:t>Мэдээлэл авах шаардлагатай талууд</a:t>
                      </a:r>
                    </a:p>
                  </a:txBody>
                  <a:tcPr anchor="ctr">
                    <a:lnL>
                      <a:noFill/>
                    </a:lnL>
                    <a:lnR>
                      <a:noFill/>
                    </a:lnR>
                    <a:lnT>
                      <a:noFill/>
                    </a:lnT>
                    <a:lnB>
                      <a:noFill/>
                    </a:lnB>
                    <a:noFill/>
                  </a:tcPr>
                </a:tc>
                <a:extLst>
                  <a:ext uri="{0D108BD9-81ED-4DB2-BD59-A6C34878D82A}">
                    <a16:rowId xmlns:a16="http://schemas.microsoft.com/office/drawing/2014/main" val="3195995157"/>
                  </a:ext>
                </a:extLst>
              </a:tr>
            </a:tbl>
          </a:graphicData>
        </a:graphic>
      </p:graphicFrame>
      <p:sp>
        <p:nvSpPr>
          <p:cNvPr id="8" name="Shape 23">
            <a:extLst>
              <a:ext uri="{FF2B5EF4-FFF2-40B4-BE49-F238E27FC236}">
                <a16:creationId xmlns:a16="http://schemas.microsoft.com/office/drawing/2014/main" id="{BCE97C18-2917-15F8-FC91-558856D49B30}"/>
              </a:ext>
            </a:extLst>
          </p:cNvPr>
          <p:cNvSpPr/>
          <p:nvPr/>
        </p:nvSpPr>
        <p:spPr>
          <a:xfrm>
            <a:off x="374926" y="6032182"/>
            <a:ext cx="8412480" cy="640080"/>
          </a:xfrm>
          <a:prstGeom prst="rect">
            <a:avLst/>
          </a:prstGeom>
          <a:solidFill>
            <a:srgbClr val="1B3A6B"/>
          </a:solidFill>
          <a:ln w="12700">
            <a:solidFill>
              <a:srgbClr val="1B3A6B"/>
            </a:solidFill>
            <a:prstDash val="solid"/>
          </a:ln>
        </p:spPr>
        <p:txBody>
          <a:bodyPr/>
          <a:lstStyle/>
          <a:p>
            <a:endParaRPr lang="en-US"/>
          </a:p>
        </p:txBody>
      </p:sp>
      <p:sp>
        <p:nvSpPr>
          <p:cNvPr id="9" name="Text 24">
            <a:extLst>
              <a:ext uri="{FF2B5EF4-FFF2-40B4-BE49-F238E27FC236}">
                <a16:creationId xmlns:a16="http://schemas.microsoft.com/office/drawing/2014/main" id="{BF07CAEC-E034-15E9-E852-9C3360EA3614}"/>
              </a:ext>
            </a:extLst>
          </p:cNvPr>
          <p:cNvSpPr/>
          <p:nvPr/>
        </p:nvSpPr>
        <p:spPr>
          <a:xfrm>
            <a:off x="466366" y="6077902"/>
            <a:ext cx="8229600" cy="548640"/>
          </a:xfrm>
          <a:prstGeom prst="rect">
            <a:avLst/>
          </a:prstGeom>
          <a:noFill/>
          <a:ln/>
        </p:spPr>
        <p:txBody>
          <a:bodyPr wrap="square"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Анхаарал: Нэг ажилд зөвхөн НЭГ "A" (Хариуцлага хүлээгч) байна!</a:t>
            </a:r>
            <a:endParaRPr lang="en-US" sz="1300" dirty="0"/>
          </a:p>
        </p:txBody>
      </p:sp>
    </p:spTree>
    <p:extLst>
      <p:ext uri="{BB962C8B-B14F-4D97-AF65-F5344CB8AC3E}">
        <p14:creationId xmlns:p14="http://schemas.microsoft.com/office/powerpoint/2010/main" val="723603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E0D94B-B849-6FF6-87F7-724929CF77E4}"/>
              </a:ext>
            </a:extLst>
          </p:cNvPr>
          <p:cNvSpPr>
            <a:spLocks noGrp="1"/>
          </p:cNvSpPr>
          <p:nvPr>
            <p:ph type="title"/>
          </p:nvPr>
        </p:nvSpPr>
        <p:spPr>
          <a:xfrm>
            <a:off x="731520" y="185738"/>
            <a:ext cx="10976925" cy="414120"/>
          </a:xfrm>
        </p:spPr>
        <p:txBody>
          <a:bodyPr/>
          <a:lstStyle/>
          <a:p>
            <a:r>
              <a:rPr lang="mn-MN" sz="3200" dirty="0"/>
              <a:t>ШИНЖИЛГЭЭ: </a:t>
            </a:r>
            <a:r>
              <a:rPr lang="en-US" sz="3200" dirty="0">
                <a:solidFill>
                  <a:srgbClr val="FFC000"/>
                </a:solidFill>
              </a:rPr>
              <a:t>CATWOE</a:t>
            </a:r>
            <a:r>
              <a:rPr lang="en-US" sz="3200" dirty="0"/>
              <a:t> </a:t>
            </a:r>
            <a:r>
              <a:rPr lang="mn-MN" sz="3200" dirty="0"/>
              <a:t>аргачлал</a:t>
            </a:r>
            <a:endParaRPr lang="en-US" sz="3200" dirty="0"/>
          </a:p>
        </p:txBody>
      </p:sp>
      <p:pic>
        <p:nvPicPr>
          <p:cNvPr id="4" name="Picture 2">
            <a:extLst>
              <a:ext uri="{FF2B5EF4-FFF2-40B4-BE49-F238E27FC236}">
                <a16:creationId xmlns:a16="http://schemas.microsoft.com/office/drawing/2014/main" id="{F4DFC6BA-C72B-D6B7-67EF-37EB00CD7EB0}"/>
              </a:ext>
            </a:extLst>
          </p:cNvPr>
          <p:cNvPicPr>
            <a:picLocks noChangeAspect="1"/>
          </p:cNvPicPr>
          <p:nvPr/>
        </p:nvPicPr>
        <p:blipFill>
          <a:blip r:embed="rId3"/>
          <a:stretch>
            <a:fillRect/>
          </a:stretch>
        </p:blipFill>
        <p:spPr>
          <a:xfrm>
            <a:off x="896112" y="941471"/>
            <a:ext cx="9829800" cy="5483186"/>
          </a:xfrm>
          <a:prstGeom prst="rect">
            <a:avLst/>
          </a:prstGeom>
        </p:spPr>
      </p:pic>
    </p:spTree>
    <p:extLst>
      <p:ext uri="{BB962C8B-B14F-4D97-AF65-F5344CB8AC3E}">
        <p14:creationId xmlns:p14="http://schemas.microsoft.com/office/powerpoint/2010/main" val="2077542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BD5C6-B9D1-E2A6-4279-750000126AA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8708CD3-3A82-A5BD-4348-410F6E77E52A}"/>
              </a:ext>
            </a:extLst>
          </p:cNvPr>
          <p:cNvSpPr>
            <a:spLocks noGrp="1"/>
          </p:cNvSpPr>
          <p:nvPr>
            <p:ph type="title"/>
          </p:nvPr>
        </p:nvSpPr>
        <p:spPr>
          <a:xfrm>
            <a:off x="731520" y="185738"/>
            <a:ext cx="10976925" cy="414120"/>
          </a:xfrm>
        </p:spPr>
        <p:txBody>
          <a:bodyPr/>
          <a:lstStyle/>
          <a:p>
            <a:r>
              <a:rPr lang="mn-MN" sz="3200" dirty="0"/>
              <a:t>Үзэл баримтлалын шинжилгээ: </a:t>
            </a:r>
            <a:r>
              <a:rPr lang="en-US" sz="3200" dirty="0">
                <a:solidFill>
                  <a:srgbClr val="FFC000"/>
                </a:solidFill>
              </a:rPr>
              <a:t>CATWOE</a:t>
            </a:r>
            <a:r>
              <a:rPr lang="en-US" sz="3200" dirty="0"/>
              <a:t> </a:t>
            </a:r>
            <a:r>
              <a:rPr lang="mn-MN" sz="3200" dirty="0"/>
              <a:t>аргачлал</a:t>
            </a:r>
            <a:endParaRPr lang="en-US" sz="3200" dirty="0"/>
          </a:p>
        </p:txBody>
      </p:sp>
      <p:pic>
        <p:nvPicPr>
          <p:cNvPr id="5" name="Picture 4">
            <a:extLst>
              <a:ext uri="{FF2B5EF4-FFF2-40B4-BE49-F238E27FC236}">
                <a16:creationId xmlns:a16="http://schemas.microsoft.com/office/drawing/2014/main" id="{73CEB30D-9CFD-FC43-015C-3F620C3EE11E}"/>
              </a:ext>
            </a:extLst>
          </p:cNvPr>
          <p:cNvPicPr>
            <a:picLocks noChangeAspect="1"/>
          </p:cNvPicPr>
          <p:nvPr/>
        </p:nvPicPr>
        <p:blipFill>
          <a:blip r:embed="rId3"/>
          <a:stretch>
            <a:fillRect/>
          </a:stretch>
        </p:blipFill>
        <p:spPr>
          <a:xfrm>
            <a:off x="0" y="1012288"/>
            <a:ext cx="7067748" cy="5659974"/>
          </a:xfrm>
          <a:prstGeom prst="rect">
            <a:avLst/>
          </a:prstGeom>
        </p:spPr>
      </p:pic>
      <p:sp>
        <p:nvSpPr>
          <p:cNvPr id="7" name="TextBox 6">
            <a:extLst>
              <a:ext uri="{FF2B5EF4-FFF2-40B4-BE49-F238E27FC236}">
                <a16:creationId xmlns:a16="http://schemas.microsoft.com/office/drawing/2014/main" id="{8813F8EA-348C-0DC9-E5F8-25C17D06863A}"/>
              </a:ext>
            </a:extLst>
          </p:cNvPr>
          <p:cNvSpPr txBox="1"/>
          <p:nvPr/>
        </p:nvSpPr>
        <p:spPr>
          <a:xfrm>
            <a:off x="6967728" y="4098959"/>
            <a:ext cx="5148072" cy="600164"/>
          </a:xfrm>
          <a:prstGeom prst="rect">
            <a:avLst/>
          </a:prstGeom>
          <a:solidFill>
            <a:schemeClr val="accent5">
              <a:lumMod val="20000"/>
              <a:lumOff val="80000"/>
            </a:schemeClr>
          </a:solidFill>
        </p:spPr>
        <p:txBody>
          <a:bodyPr wrap="square">
            <a:spAutoFit/>
          </a:bodyPr>
          <a:lstStyle/>
          <a:p>
            <a:r>
              <a:rPr lang="en-US" sz="1100" b="1" i="0" kern="1200" dirty="0">
                <a:solidFill>
                  <a:schemeClr val="tx1"/>
                </a:solidFill>
                <a:effectLst/>
                <a:latin typeface="+mn-lt"/>
                <a:ea typeface="+mn-ea"/>
                <a:cs typeface="+mn-cs"/>
              </a:rPr>
              <a:t>W – Weltanschauung (Worldview) </a:t>
            </a:r>
            <a:r>
              <a:rPr lang="mn-MN" sz="1100" b="1" i="0" kern="1200" dirty="0">
                <a:solidFill>
                  <a:schemeClr val="tx1"/>
                </a:solidFill>
                <a:effectLst/>
                <a:latin typeface="+mn-lt"/>
                <a:ea typeface="+mn-ea"/>
                <a:cs typeface="+mn-cs"/>
              </a:rPr>
              <a:t>буюу Үзэл баримтлал:</a:t>
            </a:r>
            <a:r>
              <a:rPr lang="mn-MN" sz="1100" b="0" i="0" kern="1200" dirty="0">
                <a:solidFill>
                  <a:schemeClr val="tx1"/>
                </a:solidFill>
                <a:effectLst/>
                <a:latin typeface="+mn-lt"/>
                <a:ea typeface="+mn-ea"/>
                <a:cs typeface="+mn-cs"/>
              </a:rPr>
              <a:t> Энэ бол шинжилгээний "түлхүүр" бөгөөд тухайн оролцогч талын үнэт зүйл, системийн оршин тогтнох утга учрыг тайлбарлах итгэл үнэмшил юм. </a:t>
            </a:r>
          </a:p>
        </p:txBody>
      </p:sp>
      <p:sp>
        <p:nvSpPr>
          <p:cNvPr id="8" name="TextBox 7">
            <a:extLst>
              <a:ext uri="{FF2B5EF4-FFF2-40B4-BE49-F238E27FC236}">
                <a16:creationId xmlns:a16="http://schemas.microsoft.com/office/drawing/2014/main" id="{3C414DB3-F587-9A89-CF89-BD09981C785C}"/>
              </a:ext>
            </a:extLst>
          </p:cNvPr>
          <p:cNvSpPr txBox="1"/>
          <p:nvPr/>
        </p:nvSpPr>
        <p:spPr>
          <a:xfrm>
            <a:off x="6967728" y="3386447"/>
            <a:ext cx="5148072" cy="600164"/>
          </a:xfrm>
          <a:prstGeom prst="rect">
            <a:avLst/>
          </a:prstGeom>
          <a:solidFill>
            <a:schemeClr val="accent5">
              <a:lumMod val="20000"/>
              <a:lumOff val="80000"/>
            </a:schemeClr>
          </a:solidFill>
        </p:spPr>
        <p:txBody>
          <a:bodyPr wrap="square">
            <a:spAutoFit/>
          </a:bodyPr>
          <a:lstStyle/>
          <a:p>
            <a:r>
              <a:rPr lang="en-US" sz="1100" b="1" kern="1200" dirty="0">
                <a:solidFill>
                  <a:schemeClr val="tx1"/>
                </a:solidFill>
              </a:rPr>
              <a:t>T – Transformation (</a:t>
            </a:r>
            <a:r>
              <a:rPr lang="mn-MN" sz="1100" b="1" kern="1200" dirty="0">
                <a:solidFill>
                  <a:schemeClr val="tx1"/>
                </a:solidFill>
              </a:rPr>
              <a:t>Трансформаци):</a:t>
            </a:r>
            <a:r>
              <a:rPr lang="mn-MN" sz="1100" kern="1200" dirty="0">
                <a:solidFill>
                  <a:schemeClr val="tx1"/>
                </a:solidFill>
              </a:rPr>
              <a:t> Системийн гүйцэтгэх үндсэн үйл ажиллагаа буюу оролтыг гаралт болгон хувиргах процесс. Энэ нь оролцогч талын үзэл баримтлалаас (</a:t>
            </a:r>
            <a:r>
              <a:rPr lang="en-US" sz="1100" kern="1200" dirty="0">
                <a:solidFill>
                  <a:schemeClr val="tx1"/>
                </a:solidFill>
              </a:rPr>
              <a:t>W) </a:t>
            </a:r>
            <a:r>
              <a:rPr lang="mn-MN" sz="1100" kern="1200" dirty="0">
                <a:solidFill>
                  <a:schemeClr val="tx1"/>
                </a:solidFill>
              </a:rPr>
              <a:t>шууд хамааран тодорхойлогддог.</a:t>
            </a:r>
          </a:p>
        </p:txBody>
      </p:sp>
      <p:sp>
        <p:nvSpPr>
          <p:cNvPr id="9" name="TextBox 8">
            <a:extLst>
              <a:ext uri="{FF2B5EF4-FFF2-40B4-BE49-F238E27FC236}">
                <a16:creationId xmlns:a16="http://schemas.microsoft.com/office/drawing/2014/main" id="{164D463F-2B0E-79D4-7403-3BE5585DE06A}"/>
              </a:ext>
            </a:extLst>
          </p:cNvPr>
          <p:cNvSpPr txBox="1"/>
          <p:nvPr/>
        </p:nvSpPr>
        <p:spPr>
          <a:xfrm>
            <a:off x="6967728" y="1975223"/>
            <a:ext cx="5148072" cy="600164"/>
          </a:xfrm>
          <a:prstGeom prst="rect">
            <a:avLst/>
          </a:prstGeom>
          <a:solidFill>
            <a:schemeClr val="accent5">
              <a:lumMod val="20000"/>
              <a:lumOff val="80000"/>
            </a:schemeClr>
          </a:solidFill>
        </p:spPr>
        <p:txBody>
          <a:bodyPr wrap="square">
            <a:spAutoFit/>
          </a:bodyPr>
          <a:lstStyle/>
          <a:p>
            <a:r>
              <a:rPr lang="en-US" sz="1100" b="1" kern="1200" dirty="0">
                <a:solidFill>
                  <a:schemeClr val="tx1"/>
                </a:solidFill>
              </a:rPr>
              <a:t>C – Customer (</a:t>
            </a:r>
            <a:r>
              <a:rPr lang="mn-MN" sz="1100" b="1" kern="1200" dirty="0">
                <a:solidFill>
                  <a:schemeClr val="tx1"/>
                </a:solidFill>
              </a:rPr>
              <a:t>Үйлчлүүлэгч):</a:t>
            </a:r>
            <a:r>
              <a:rPr lang="mn-MN" sz="1100" kern="1200" dirty="0">
                <a:solidFill>
                  <a:schemeClr val="tx1"/>
                </a:solidFill>
              </a:rPr>
              <a:t> Трансформацийн үр шимийг хүртэгч буюу системийн гаралтад "өртөж" буй тал. Үйлчлүүлэгчийг зөв тодорхойлох нь шинжилгээний фокусыг олоход тусална.</a:t>
            </a:r>
          </a:p>
        </p:txBody>
      </p:sp>
      <p:sp>
        <p:nvSpPr>
          <p:cNvPr id="10" name="TextBox 9">
            <a:extLst>
              <a:ext uri="{FF2B5EF4-FFF2-40B4-BE49-F238E27FC236}">
                <a16:creationId xmlns:a16="http://schemas.microsoft.com/office/drawing/2014/main" id="{8AF25AC6-677D-F4F2-40A7-FC9C5E49FE81}"/>
              </a:ext>
            </a:extLst>
          </p:cNvPr>
          <p:cNvSpPr txBox="1"/>
          <p:nvPr/>
        </p:nvSpPr>
        <p:spPr>
          <a:xfrm>
            <a:off x="6967728" y="2675245"/>
            <a:ext cx="5148072" cy="600164"/>
          </a:xfrm>
          <a:prstGeom prst="rect">
            <a:avLst/>
          </a:prstGeom>
          <a:solidFill>
            <a:schemeClr val="accent5">
              <a:lumMod val="20000"/>
              <a:lumOff val="80000"/>
            </a:schemeClr>
          </a:solidFill>
        </p:spPr>
        <p:txBody>
          <a:bodyPr wrap="square">
            <a:spAutoFit/>
          </a:bodyPr>
          <a:lstStyle/>
          <a:p>
            <a:r>
              <a:rPr lang="en-US" sz="1100" b="1" kern="1200" dirty="0">
                <a:solidFill>
                  <a:schemeClr val="tx1"/>
                </a:solidFill>
              </a:rPr>
              <a:t>A – Actor (</a:t>
            </a:r>
            <a:r>
              <a:rPr lang="mn-MN" sz="1100" b="1" kern="1200" dirty="0">
                <a:solidFill>
                  <a:schemeClr val="tx1"/>
                </a:solidFill>
              </a:rPr>
              <a:t>Гүйцэтгэгч):</a:t>
            </a:r>
            <a:r>
              <a:rPr lang="mn-MN" sz="1100" kern="1200" dirty="0">
                <a:solidFill>
                  <a:schemeClr val="tx1"/>
                </a:solidFill>
              </a:rPr>
              <a:t> Трансформацийг бодитоор хэрэгжүүлэгч үүрэг бүхий хүмүүс. Тэдний ур чадвар, гүйцэтгэх үүрэг нь шинжилгээний дараагийн шатанд чухал ач холбогдолтой.</a:t>
            </a:r>
          </a:p>
        </p:txBody>
      </p:sp>
      <p:sp>
        <p:nvSpPr>
          <p:cNvPr id="11" name="TextBox 10">
            <a:extLst>
              <a:ext uri="{FF2B5EF4-FFF2-40B4-BE49-F238E27FC236}">
                <a16:creationId xmlns:a16="http://schemas.microsoft.com/office/drawing/2014/main" id="{D4CFE643-C0BD-EB63-0852-577359D20E6D}"/>
              </a:ext>
            </a:extLst>
          </p:cNvPr>
          <p:cNvSpPr txBox="1"/>
          <p:nvPr/>
        </p:nvSpPr>
        <p:spPr>
          <a:xfrm>
            <a:off x="6967728" y="4811471"/>
            <a:ext cx="5148072" cy="430887"/>
          </a:xfrm>
          <a:prstGeom prst="rect">
            <a:avLst/>
          </a:prstGeom>
          <a:solidFill>
            <a:schemeClr val="accent5">
              <a:lumMod val="20000"/>
              <a:lumOff val="80000"/>
            </a:schemeClr>
          </a:solidFill>
        </p:spPr>
        <p:txBody>
          <a:bodyPr wrap="square">
            <a:spAutoFit/>
          </a:bodyPr>
          <a:lstStyle/>
          <a:p>
            <a:r>
              <a:rPr lang="en-US" sz="1100" b="1" kern="1200" dirty="0">
                <a:solidFill>
                  <a:schemeClr val="tx1"/>
                </a:solidFill>
              </a:rPr>
              <a:t>O – Owner (</a:t>
            </a:r>
            <a:r>
              <a:rPr lang="mn-MN" sz="1100" b="1" kern="1200" dirty="0">
                <a:solidFill>
                  <a:schemeClr val="tx1"/>
                </a:solidFill>
              </a:rPr>
              <a:t>Эзэмшигч):</a:t>
            </a:r>
            <a:r>
              <a:rPr lang="mn-MN" sz="1100" kern="1200" dirty="0">
                <a:solidFill>
                  <a:schemeClr val="tx1"/>
                </a:solidFill>
              </a:rPr>
              <a:t> Тухайн системийг зогсоох эсвэл томоохон өөрчлөлт хийх эрх мэдэл бүхий хүн эсвэл бүлэг.</a:t>
            </a:r>
          </a:p>
        </p:txBody>
      </p:sp>
      <p:sp>
        <p:nvSpPr>
          <p:cNvPr id="12" name="TextBox 11">
            <a:extLst>
              <a:ext uri="{FF2B5EF4-FFF2-40B4-BE49-F238E27FC236}">
                <a16:creationId xmlns:a16="http://schemas.microsoft.com/office/drawing/2014/main" id="{02D38B28-8CD2-5C56-7608-016748338156}"/>
              </a:ext>
            </a:extLst>
          </p:cNvPr>
          <p:cNvSpPr txBox="1"/>
          <p:nvPr/>
        </p:nvSpPr>
        <p:spPr>
          <a:xfrm>
            <a:off x="6967728" y="5526422"/>
            <a:ext cx="5148072" cy="600164"/>
          </a:xfrm>
          <a:prstGeom prst="rect">
            <a:avLst/>
          </a:prstGeom>
          <a:solidFill>
            <a:schemeClr val="accent5">
              <a:lumMod val="20000"/>
              <a:lumOff val="80000"/>
            </a:schemeClr>
          </a:solidFill>
        </p:spPr>
        <p:txBody>
          <a:bodyPr wrap="square">
            <a:spAutoFit/>
          </a:bodyPr>
          <a:lstStyle/>
          <a:p>
            <a:r>
              <a:rPr lang="en-US" sz="1100" b="1" kern="1200" dirty="0">
                <a:solidFill>
                  <a:schemeClr val="tx1"/>
                </a:solidFill>
              </a:rPr>
              <a:t>E – Environment (</a:t>
            </a:r>
            <a:r>
              <a:rPr lang="mn-MN" sz="1100" b="1" kern="1200" dirty="0">
                <a:solidFill>
                  <a:schemeClr val="tx1"/>
                </a:solidFill>
              </a:rPr>
              <a:t>Орчин):</a:t>
            </a:r>
            <a:r>
              <a:rPr lang="mn-MN" sz="1100" kern="1200" dirty="0">
                <a:solidFill>
                  <a:schemeClr val="tx1"/>
                </a:solidFill>
              </a:rPr>
              <a:t> Системийг хүрээлэн буй, өөрчилж боломгүй гадаад хязгаарлалт, дүрэм журам, эдийн засгийн нөхцөл байдал. Үүнийг оношлоход </a:t>
            </a:r>
            <a:r>
              <a:rPr lang="en-US" sz="1100" kern="1200" dirty="0">
                <a:solidFill>
                  <a:schemeClr val="tx1"/>
                </a:solidFill>
              </a:rPr>
              <a:t>PESTLE </a:t>
            </a:r>
            <a:r>
              <a:rPr lang="mn-MN" sz="1100" kern="1200" dirty="0">
                <a:solidFill>
                  <a:schemeClr val="tx1"/>
                </a:solidFill>
              </a:rPr>
              <a:t>шинжилгээг ашигладаг.</a:t>
            </a:r>
          </a:p>
        </p:txBody>
      </p:sp>
    </p:spTree>
    <p:extLst>
      <p:ext uri="{BB962C8B-B14F-4D97-AF65-F5344CB8AC3E}">
        <p14:creationId xmlns:p14="http://schemas.microsoft.com/office/powerpoint/2010/main" val="642238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ШИНЖИЛГЭЭНИЙ АРГУУДЫН ХАРЬЦУУЛАЛТ</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23</a:t>
            </a:r>
            <a:endParaRPr lang="en-US" sz="1467" dirty="0">
              <a:latin typeface="+mn-lt"/>
            </a:endParaRPr>
          </a:p>
        </p:txBody>
      </p:sp>
      <p:graphicFrame>
        <p:nvGraphicFramePr>
          <p:cNvPr id="24" name="Table 0"/>
          <p:cNvGraphicFramePr>
            <a:graphicFrameLocks noGrp="1"/>
          </p:cNvGraphicFramePr>
          <p:nvPr>
            <p:extLst>
              <p:ext uri="{D42A27DB-BD31-4B8C-83A1-F6EECF244321}">
                <p14:modId xmlns:p14="http://schemas.microsoft.com/office/powerpoint/2010/main" val="1742253453"/>
              </p:ext>
            </p:extLst>
          </p:nvPr>
        </p:nvGraphicFramePr>
        <p:xfrm>
          <a:off x="487680" y="1402080"/>
          <a:ext cx="10972800" cy="3621023"/>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gridCol w="2743200">
                  <a:extLst>
                    <a:ext uri="{9D8B030D-6E8A-4147-A177-3AD203B41FA5}">
                      <a16:colId xmlns:a16="http://schemas.microsoft.com/office/drawing/2014/main" val="20003"/>
                    </a:ext>
                  </a:extLst>
                </a:gridCol>
              </a:tblGrid>
              <a:tr h="584177">
                <a:tc>
                  <a:txBody>
                    <a:bodyPr/>
                    <a:lstStyle/>
                    <a:p>
                      <a:pPr marL="0" indent="0" algn="ctr">
                        <a:buNone/>
                      </a:pPr>
                      <a:r>
                        <a:rPr lang="en-US" sz="1500" b="1" dirty="0">
                          <a:solidFill>
                            <a:srgbClr val="FFFFFF"/>
                          </a:solidFill>
                          <a:latin typeface="Calibri" pitchFamily="34" charset="0"/>
                          <a:ea typeface="Calibri" pitchFamily="34" charset="-122"/>
                          <a:cs typeface="Calibri" pitchFamily="34" charset="-120"/>
                        </a:rPr>
                        <a:t>Арга</a:t>
                      </a:r>
                      <a:endParaRPr lang="en-US" sz="1500" dirty="0">
                        <a:latin typeface="Calibri" charset="0"/>
                        <a:ea typeface="Calibri" charset="0"/>
                        <a:cs typeface="Calibri" charset="0"/>
                      </a:endParaRPr>
                    </a:p>
                  </a:txBody>
                  <a:tcPr marL="121920" marR="121920" marT="60960" marB="60960" anchor="ctr">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lgn="ctr">
                        <a:buNone/>
                      </a:pPr>
                      <a:r>
                        <a:rPr lang="en-US" sz="1500" b="1" dirty="0">
                          <a:solidFill>
                            <a:srgbClr val="FFFFFF"/>
                          </a:solidFill>
                          <a:latin typeface="Calibri" pitchFamily="34" charset="0"/>
                          <a:ea typeface="Calibri" pitchFamily="34" charset="-122"/>
                          <a:cs typeface="Calibri" pitchFamily="34" charset="-120"/>
                        </a:rPr>
                        <a:t>Хэрэглэх тохиолдол</a:t>
                      </a:r>
                      <a:endParaRPr lang="en-US" sz="1500" dirty="0">
                        <a:latin typeface="Calibri" charset="0"/>
                        <a:ea typeface="Calibri" charset="0"/>
                        <a:cs typeface="Calibri" charset="0"/>
                      </a:endParaRPr>
                    </a:p>
                  </a:txBody>
                  <a:tcPr marL="121920" marR="121920" marT="60960" marB="60960" anchor="ctr">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lgn="ctr">
                        <a:buNone/>
                      </a:pPr>
                      <a:r>
                        <a:rPr lang="en-US" sz="1500" b="1" dirty="0">
                          <a:solidFill>
                            <a:srgbClr val="FFFFFF"/>
                          </a:solidFill>
                          <a:latin typeface="Calibri" pitchFamily="34" charset="0"/>
                          <a:ea typeface="Calibri" pitchFamily="34" charset="-122"/>
                          <a:cs typeface="Calibri" pitchFamily="34" charset="-120"/>
                        </a:rPr>
                        <a:t>Давуу тал</a:t>
                      </a:r>
                      <a:endParaRPr lang="en-US" sz="1500" dirty="0">
                        <a:latin typeface="Calibri" charset="0"/>
                        <a:ea typeface="Calibri" charset="0"/>
                        <a:cs typeface="Calibri" charset="0"/>
                      </a:endParaRPr>
                    </a:p>
                  </a:txBody>
                  <a:tcPr marL="121920" marR="121920" marT="60960" marB="60960" anchor="ctr">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lgn="ctr">
                        <a:buNone/>
                      </a:pPr>
                      <a:r>
                        <a:rPr lang="en-US" sz="1500" b="1" dirty="0">
                          <a:solidFill>
                            <a:srgbClr val="FFFFFF"/>
                          </a:solidFill>
                          <a:latin typeface="Calibri" pitchFamily="34" charset="0"/>
                          <a:ea typeface="Calibri" pitchFamily="34" charset="-122"/>
                          <a:cs typeface="Calibri" pitchFamily="34" charset="-120"/>
                        </a:rPr>
                        <a:t>Сул тал</a:t>
                      </a:r>
                      <a:endParaRPr lang="en-US" sz="1500" dirty="0">
                        <a:latin typeface="Calibri" charset="0"/>
                        <a:ea typeface="Calibri" charset="0"/>
                        <a:cs typeface="Calibri" charset="0"/>
                      </a:endParaRPr>
                    </a:p>
                  </a:txBody>
                  <a:tcPr marL="121920" marR="121920" marT="60960" marB="60960" anchor="ctr">
                    <a:lnL w="0" cap="flat" cmpd="sng" algn="ctr">
                      <a:noFill/>
                    </a:lnL>
                    <a:lnR w="0" cap="flat" cmpd="sng" algn="ctr">
                      <a:noFill/>
                    </a:lnR>
                    <a:lnT w="0" cap="flat" cmpd="sng" algn="ctr">
                      <a:noFill/>
                    </a:lnT>
                    <a:lnB w="0" cap="flat" cmpd="sng" algn="ctr">
                      <a:noFill/>
                    </a:lnB>
                    <a:solidFill>
                      <a:srgbClr val="0070C0"/>
                    </a:solidFill>
                  </a:tcPr>
                </a:tc>
                <a:extLst>
                  <a:ext uri="{0D108BD9-81ED-4DB2-BD59-A6C34878D82A}">
                    <a16:rowId xmlns:a16="http://schemas.microsoft.com/office/drawing/2014/main" val="10000"/>
                  </a:ext>
                </a:extLst>
              </a:tr>
              <a:tr h="984257">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Power-Interest Grid</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Эрэмбэлэх, стратеги тодорхойлох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Энгийн, ойлгомжтой</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Динамик биш</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1"/>
                  </a:ext>
                </a:extLst>
              </a:tr>
              <a:tr h="550836">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Salience Model</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Гүнзгий шинжилгээ</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Нарийн ангилал</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Цаг их шаардах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2"/>
                  </a:ext>
                </a:extLst>
              </a:tr>
              <a:tr h="850897">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RACI Matrix</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Үүрэг хариуцлага хуваарилах</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Тодорхой, хэрэглэхэд хялбар</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Харилцааг харуулахгүй</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3"/>
                  </a:ext>
                </a:extLst>
              </a:tr>
              <a:tr h="650856">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Influence/Impact</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Нөлөөллийн шинжилгээ</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Стратегийн харагдац</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500" dirty="0">
                          <a:solidFill>
                            <a:srgbClr val="1A1A2E"/>
                          </a:solidFill>
                          <a:latin typeface="Calibri" pitchFamily="34" charset="0"/>
                          <a:ea typeface="Calibri" pitchFamily="34" charset="-122"/>
                          <a:cs typeface="Calibri" pitchFamily="34" charset="-120"/>
                        </a:rPr>
                        <a:t>Субьектив</a:t>
                      </a:r>
                      <a:endParaRPr lang="en-US" sz="15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4"/>
                  </a:ext>
                </a:extLst>
              </a:tr>
            </a:tbl>
          </a:graphicData>
        </a:graphic>
      </p:graphicFrame>
      <p:sp>
        <p:nvSpPr>
          <p:cNvPr id="6" name="Shape 3"/>
          <p:cNvSpPr/>
          <p:nvPr/>
        </p:nvSpPr>
        <p:spPr>
          <a:xfrm>
            <a:off x="487680" y="5425440"/>
            <a:ext cx="11216640" cy="10972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7" name="Text 4"/>
          <p:cNvSpPr/>
          <p:nvPr/>
        </p:nvSpPr>
        <p:spPr>
          <a:xfrm>
            <a:off x="731520" y="5486400"/>
            <a:ext cx="10728960" cy="975360"/>
          </a:xfrm>
          <a:prstGeom prst="rect">
            <a:avLst/>
          </a:prstGeom>
          <a:noFill/>
          <a:ln/>
        </p:spPr>
        <p:txBody>
          <a:bodyPr wrap="square" rtlCol="0" anchor="ctr"/>
          <a:lstStyle/>
          <a:p>
            <a:r>
              <a:rPr lang="en-US" sz="1667" dirty="0">
                <a:solidFill>
                  <a:srgbClr val="1565C0"/>
                </a:solidFill>
                <a:latin typeface="+mn-lt"/>
                <a:ea typeface="Calibri" pitchFamily="34" charset="-122"/>
                <a:cs typeface="Calibri" pitchFamily="34" charset="-120"/>
              </a:rPr>
              <a:t>💡 Практик зөвлөгөө: Нэг төсөлд олон аргыг хослуулан хэрэглэх нь хамгийн үр дүнтэй.</a:t>
            </a:r>
            <a:endParaRPr lang="en-US" sz="1667" dirty="0">
              <a:latin typeface="+mn-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i="1" dirty="0">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3600" b="1" i="1" dirty="0" err="1">
                <a:solidFill>
                  <a:srgbClr val="FFFFFF"/>
                </a:solidFill>
                <a:latin typeface="+mn-lt"/>
                <a:ea typeface="Calibri" pitchFamily="34" charset="-122"/>
                <a:cs typeface="Calibri" pitchFamily="34" charset="-120"/>
              </a:rPr>
              <a:t>Аль</a:t>
            </a:r>
            <a:r>
              <a:rPr lang="en-US" sz="3600" b="1" i="1" dirty="0">
                <a:solidFill>
                  <a:srgbClr val="FFFFFF"/>
                </a:solidFill>
                <a:latin typeface="+mn-lt"/>
                <a:ea typeface="Calibri" pitchFamily="34" charset="-122"/>
                <a:cs typeface="Calibri" pitchFamily="34" charset="-120"/>
              </a:rPr>
              <a:t> </a:t>
            </a:r>
            <a:r>
              <a:rPr lang="en-US" sz="3600" b="1" i="1" dirty="0" err="1">
                <a:solidFill>
                  <a:srgbClr val="FFFFFF"/>
                </a:solidFill>
                <a:latin typeface="+mn-lt"/>
                <a:ea typeface="Calibri" pitchFamily="34" charset="-122"/>
                <a:cs typeface="Calibri" pitchFamily="34" charset="-120"/>
              </a:rPr>
              <a:t>аргыг</a:t>
            </a:r>
            <a:r>
              <a:rPr lang="en-US" sz="3600" b="1" i="1" dirty="0">
                <a:solidFill>
                  <a:srgbClr val="FFFFFF"/>
                </a:solidFill>
                <a:latin typeface="+mn-lt"/>
                <a:ea typeface="Calibri" pitchFamily="34" charset="-122"/>
                <a:cs typeface="Calibri" pitchFamily="34" charset="-120"/>
              </a:rPr>
              <a:t> </a:t>
            </a:r>
            <a:r>
              <a:rPr lang="en-US" sz="3600" b="1" i="1" dirty="0" err="1">
                <a:solidFill>
                  <a:srgbClr val="FFFFFF"/>
                </a:solidFill>
                <a:latin typeface="+mn-lt"/>
                <a:ea typeface="Calibri" pitchFamily="34" charset="-122"/>
                <a:cs typeface="Calibri" pitchFamily="34" charset="-120"/>
              </a:rPr>
              <a:t>хэзээ</a:t>
            </a:r>
            <a:r>
              <a:rPr lang="en-US" sz="3600" b="1" i="1" dirty="0">
                <a:solidFill>
                  <a:srgbClr val="FFFFFF"/>
                </a:solidFill>
                <a:latin typeface="+mn-lt"/>
                <a:ea typeface="Calibri" pitchFamily="34" charset="-122"/>
                <a:cs typeface="Calibri" pitchFamily="34" charset="-120"/>
              </a:rPr>
              <a:t> </a:t>
            </a:r>
            <a:r>
              <a:rPr lang="en-US" sz="3600" b="1" i="1" dirty="0" err="1">
                <a:solidFill>
                  <a:srgbClr val="FFFFFF"/>
                </a:solidFill>
                <a:latin typeface="+mn-lt"/>
                <a:ea typeface="Calibri" pitchFamily="34" charset="-122"/>
                <a:cs typeface="Calibri" pitchFamily="34" charset="-120"/>
              </a:rPr>
              <a:t>ашиглах</a:t>
            </a:r>
            <a:r>
              <a:rPr lang="en-US" sz="3600" b="1" i="1" dirty="0">
                <a:solidFill>
                  <a:srgbClr val="FFFFFF"/>
                </a:solidFill>
                <a:latin typeface="+mn-lt"/>
                <a:ea typeface="Calibri" pitchFamily="34" charset="-122"/>
                <a:cs typeface="Calibri" pitchFamily="34" charset="-120"/>
              </a:rPr>
              <a:t> </a:t>
            </a:r>
            <a:r>
              <a:rPr lang="en-US" sz="3600" b="1" i="1" dirty="0" err="1">
                <a:solidFill>
                  <a:srgbClr val="FFFFFF"/>
                </a:solidFill>
                <a:latin typeface="+mn-lt"/>
                <a:ea typeface="Calibri" pitchFamily="34" charset="-122"/>
                <a:cs typeface="Calibri" pitchFamily="34" charset="-120"/>
              </a:rPr>
              <a:t>вэ</a:t>
            </a:r>
            <a:r>
              <a:rPr lang="en-US" sz="3600" b="1" i="1" dirty="0">
                <a:solidFill>
                  <a:srgbClr val="FFFFFF"/>
                </a:solidFill>
                <a:latin typeface="+mn-lt"/>
                <a:ea typeface="Calibri" pitchFamily="34" charset="-122"/>
                <a:cs typeface="Calibri" pitchFamily="34" charset="-120"/>
              </a:rPr>
              <a:t>?</a:t>
            </a:r>
            <a:endParaRPr lang="en-US" sz="3600" i="1"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24</a:t>
            </a:r>
            <a:endParaRPr lang="en-US" sz="1467" dirty="0">
              <a:latin typeface="+mn-lt"/>
            </a:endParaRPr>
          </a:p>
        </p:txBody>
      </p:sp>
      <p:sp>
        <p:nvSpPr>
          <p:cNvPr id="5" name="Shape 3"/>
          <p:cNvSpPr/>
          <p:nvPr/>
        </p:nvSpPr>
        <p:spPr>
          <a:xfrm>
            <a:off x="487680" y="1341120"/>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146304" cy="91440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7" name="Text 5"/>
          <p:cNvSpPr/>
          <p:nvPr/>
        </p:nvSpPr>
        <p:spPr>
          <a:xfrm>
            <a:off x="792480" y="1402080"/>
            <a:ext cx="3901440" cy="426720"/>
          </a:xfrm>
          <a:prstGeom prst="rect">
            <a:avLst/>
          </a:prstGeom>
          <a:noFill/>
          <a:ln/>
        </p:spPr>
        <p:txBody>
          <a:bodyPr wrap="square" rtlCol="0" anchor="ctr"/>
          <a:lstStyle/>
          <a:p>
            <a:r>
              <a:rPr lang="en-US" sz="1667" b="1" dirty="0">
                <a:solidFill>
                  <a:srgbClr val="1B3A6B"/>
                </a:solidFill>
                <a:latin typeface="+mn-lt"/>
                <a:ea typeface="Calibri" pitchFamily="34" charset="-122"/>
                <a:cs typeface="Calibri" pitchFamily="34" charset="-120"/>
              </a:rPr>
              <a:t>Төслийн эхний шатанд</a:t>
            </a:r>
            <a:endParaRPr lang="en-US" sz="1667" dirty="0">
              <a:latin typeface="+mn-lt"/>
            </a:endParaRPr>
          </a:p>
        </p:txBody>
      </p:sp>
      <p:sp>
        <p:nvSpPr>
          <p:cNvPr id="8" name="Text 6"/>
          <p:cNvSpPr/>
          <p:nvPr/>
        </p:nvSpPr>
        <p:spPr>
          <a:xfrm>
            <a:off x="792480" y="1804416"/>
            <a:ext cx="10607040" cy="3657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Stakeholder Map + Power-Interest Grid ашиглах</a:t>
            </a:r>
            <a:endParaRPr lang="en-US" sz="1533" dirty="0">
              <a:latin typeface="+mn-lt"/>
            </a:endParaRPr>
          </a:p>
        </p:txBody>
      </p:sp>
      <p:sp>
        <p:nvSpPr>
          <p:cNvPr id="9" name="Shape 7"/>
          <p:cNvSpPr/>
          <p:nvPr/>
        </p:nvSpPr>
        <p:spPr>
          <a:xfrm>
            <a:off x="487680" y="2414016"/>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487680" y="2414016"/>
            <a:ext cx="146304" cy="91440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1" name="Text 9"/>
          <p:cNvSpPr/>
          <p:nvPr/>
        </p:nvSpPr>
        <p:spPr>
          <a:xfrm>
            <a:off x="792480" y="2474976"/>
            <a:ext cx="3901440" cy="426720"/>
          </a:xfrm>
          <a:prstGeom prst="rect">
            <a:avLst/>
          </a:prstGeom>
          <a:noFill/>
          <a:ln/>
        </p:spPr>
        <p:txBody>
          <a:bodyPr wrap="square" rtlCol="0" anchor="ctr"/>
          <a:lstStyle/>
          <a:p>
            <a:r>
              <a:rPr lang="en-US" sz="1667" b="1" dirty="0">
                <a:solidFill>
                  <a:srgbClr val="1565C0"/>
                </a:solidFill>
                <a:latin typeface="+mn-lt"/>
                <a:ea typeface="Calibri" pitchFamily="34" charset="-122"/>
                <a:cs typeface="Calibri" pitchFamily="34" charset="-120"/>
              </a:rPr>
              <a:t>Үүрэг хариуцлага тодорхойлоход</a:t>
            </a:r>
            <a:endParaRPr lang="en-US" sz="1667" dirty="0">
              <a:latin typeface="+mn-lt"/>
            </a:endParaRPr>
          </a:p>
        </p:txBody>
      </p:sp>
      <p:sp>
        <p:nvSpPr>
          <p:cNvPr id="12" name="Text 10"/>
          <p:cNvSpPr/>
          <p:nvPr/>
        </p:nvSpPr>
        <p:spPr>
          <a:xfrm>
            <a:off x="792480" y="2877312"/>
            <a:ext cx="10607040" cy="3657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RACI Matrix хамгийн тохиромжтой</a:t>
            </a:r>
            <a:endParaRPr lang="en-US" sz="1533" dirty="0">
              <a:latin typeface="+mn-lt"/>
            </a:endParaRPr>
          </a:p>
        </p:txBody>
      </p:sp>
      <p:sp>
        <p:nvSpPr>
          <p:cNvPr id="13" name="Shape 11"/>
          <p:cNvSpPr/>
          <p:nvPr/>
        </p:nvSpPr>
        <p:spPr>
          <a:xfrm>
            <a:off x="487680" y="3486912"/>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4" name="Shape 12"/>
          <p:cNvSpPr/>
          <p:nvPr/>
        </p:nvSpPr>
        <p:spPr>
          <a:xfrm>
            <a:off x="487680" y="3486912"/>
            <a:ext cx="146304" cy="91440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15" name="Text 13"/>
          <p:cNvSpPr/>
          <p:nvPr/>
        </p:nvSpPr>
        <p:spPr>
          <a:xfrm>
            <a:off x="792480" y="3547872"/>
            <a:ext cx="5303520" cy="426720"/>
          </a:xfrm>
          <a:prstGeom prst="rect">
            <a:avLst/>
          </a:prstGeom>
          <a:noFill/>
          <a:ln/>
        </p:spPr>
        <p:txBody>
          <a:bodyPr wrap="square" rtlCol="0" anchor="ctr"/>
          <a:lstStyle/>
          <a:p>
            <a:r>
              <a:rPr lang="en-US" sz="1667" b="1" dirty="0">
                <a:solidFill>
                  <a:srgbClr val="C62828"/>
                </a:solidFill>
                <a:latin typeface="+mn-lt"/>
                <a:ea typeface="Calibri" pitchFamily="34" charset="-122"/>
                <a:cs typeface="Calibri" pitchFamily="34" charset="-120"/>
              </a:rPr>
              <a:t>Зөрчилдөөн үүсэх магадлалтай үед</a:t>
            </a:r>
            <a:endParaRPr lang="en-US" sz="1667" dirty="0">
              <a:latin typeface="+mn-lt"/>
            </a:endParaRPr>
          </a:p>
        </p:txBody>
      </p:sp>
      <p:sp>
        <p:nvSpPr>
          <p:cNvPr id="16" name="Text 14"/>
          <p:cNvSpPr/>
          <p:nvPr/>
        </p:nvSpPr>
        <p:spPr>
          <a:xfrm>
            <a:off x="792480" y="3950208"/>
            <a:ext cx="10607040" cy="3657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Salience Model ашиглан тэргүүлэх чиглэл тодорхойлох</a:t>
            </a:r>
            <a:endParaRPr lang="en-US" sz="1533" dirty="0">
              <a:latin typeface="+mn-lt"/>
            </a:endParaRPr>
          </a:p>
        </p:txBody>
      </p:sp>
      <p:sp>
        <p:nvSpPr>
          <p:cNvPr id="17" name="Shape 15"/>
          <p:cNvSpPr/>
          <p:nvPr/>
        </p:nvSpPr>
        <p:spPr>
          <a:xfrm>
            <a:off x="487680" y="4559808"/>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8" name="Shape 16"/>
          <p:cNvSpPr/>
          <p:nvPr/>
        </p:nvSpPr>
        <p:spPr>
          <a:xfrm>
            <a:off x="487680" y="4559808"/>
            <a:ext cx="146304" cy="914400"/>
          </a:xfrm>
          <a:prstGeom prst="rect">
            <a:avLst/>
          </a:prstGeom>
          <a:solidFill>
            <a:srgbClr val="00695C"/>
          </a:solidFill>
          <a:ln w="12700">
            <a:solidFill>
              <a:srgbClr val="00695C"/>
            </a:solidFill>
            <a:prstDash val="solid"/>
          </a:ln>
        </p:spPr>
        <p:txBody>
          <a:bodyPr/>
          <a:lstStyle/>
          <a:p>
            <a:endParaRPr lang="en-US" sz="1867">
              <a:latin typeface="+mn-lt"/>
            </a:endParaRPr>
          </a:p>
        </p:txBody>
      </p:sp>
      <p:sp>
        <p:nvSpPr>
          <p:cNvPr id="19" name="Text 17"/>
          <p:cNvSpPr/>
          <p:nvPr/>
        </p:nvSpPr>
        <p:spPr>
          <a:xfrm>
            <a:off x="792480" y="4620768"/>
            <a:ext cx="6513576" cy="426720"/>
          </a:xfrm>
          <a:prstGeom prst="rect">
            <a:avLst/>
          </a:prstGeom>
          <a:noFill/>
          <a:ln/>
        </p:spPr>
        <p:txBody>
          <a:bodyPr wrap="square" rtlCol="0" anchor="ctr"/>
          <a:lstStyle/>
          <a:p>
            <a:r>
              <a:rPr lang="en-US" sz="1667" b="1" dirty="0">
                <a:solidFill>
                  <a:srgbClr val="00695C"/>
                </a:solidFill>
                <a:latin typeface="+mn-lt"/>
                <a:ea typeface="Calibri" pitchFamily="34" charset="-122"/>
                <a:cs typeface="Calibri" pitchFamily="34" charset="-120"/>
              </a:rPr>
              <a:t>Харилцааны стратеги боловсруулахад</a:t>
            </a:r>
            <a:endParaRPr lang="en-US" sz="1667" dirty="0">
              <a:latin typeface="+mn-lt"/>
            </a:endParaRPr>
          </a:p>
        </p:txBody>
      </p:sp>
      <p:sp>
        <p:nvSpPr>
          <p:cNvPr id="20" name="Text 18"/>
          <p:cNvSpPr/>
          <p:nvPr/>
        </p:nvSpPr>
        <p:spPr>
          <a:xfrm>
            <a:off x="792480" y="5023104"/>
            <a:ext cx="10607040" cy="3657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Influence/Impact Matrix + Power-Interest Grid</a:t>
            </a:r>
            <a:endParaRPr lang="en-US" sz="1533" dirty="0">
              <a:latin typeface="+mn-lt"/>
            </a:endParaRPr>
          </a:p>
        </p:txBody>
      </p:sp>
      <p:sp>
        <p:nvSpPr>
          <p:cNvPr id="21" name="Shape 19"/>
          <p:cNvSpPr/>
          <p:nvPr/>
        </p:nvSpPr>
        <p:spPr>
          <a:xfrm>
            <a:off x="487680" y="5632704"/>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2" name="Shape 20"/>
          <p:cNvSpPr/>
          <p:nvPr/>
        </p:nvSpPr>
        <p:spPr>
          <a:xfrm>
            <a:off x="487680" y="5632704"/>
            <a:ext cx="146304" cy="91440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23" name="Text 21"/>
          <p:cNvSpPr/>
          <p:nvPr/>
        </p:nvSpPr>
        <p:spPr>
          <a:xfrm>
            <a:off x="792480" y="5693664"/>
            <a:ext cx="3901440" cy="426720"/>
          </a:xfrm>
          <a:prstGeom prst="rect">
            <a:avLst/>
          </a:prstGeom>
          <a:noFill/>
          <a:ln/>
        </p:spPr>
        <p:txBody>
          <a:bodyPr wrap="square" rtlCol="0" anchor="ctr"/>
          <a:lstStyle/>
          <a:p>
            <a:r>
              <a:rPr lang="en-US" sz="1667" b="1" dirty="0">
                <a:solidFill>
                  <a:srgbClr val="2E7D32"/>
                </a:solidFill>
                <a:latin typeface="+mn-lt"/>
                <a:ea typeface="Calibri" pitchFamily="34" charset="-122"/>
                <a:cs typeface="Calibri" pitchFamily="34" charset="-120"/>
              </a:rPr>
              <a:t>Хяналт-шинжилгээ хийхэд</a:t>
            </a:r>
            <a:endParaRPr lang="en-US" sz="1667" dirty="0">
              <a:latin typeface="+mn-lt"/>
            </a:endParaRPr>
          </a:p>
        </p:txBody>
      </p:sp>
      <p:sp>
        <p:nvSpPr>
          <p:cNvPr id="24" name="Text 22"/>
          <p:cNvSpPr/>
          <p:nvPr/>
        </p:nvSpPr>
        <p:spPr>
          <a:xfrm>
            <a:off x="792480" y="6096000"/>
            <a:ext cx="10607040" cy="3657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Тогтмол Power-Interest Grid шинэчлэл</a:t>
            </a:r>
            <a:endParaRPr lang="en-US" sz="1533" dirty="0">
              <a:latin typeface="+mn-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C9B658-B96F-AD9B-8F2D-FBB954F58EED}"/>
              </a:ext>
            </a:extLst>
          </p:cNvPr>
          <p:cNvSpPr>
            <a:spLocks noGrp="1"/>
          </p:cNvSpPr>
          <p:nvPr>
            <p:ph type="body" idx="1"/>
          </p:nvPr>
        </p:nvSpPr>
        <p:spPr>
          <a:xfrm>
            <a:off x="597976" y="953146"/>
            <a:ext cx="11110469" cy="875654"/>
          </a:xfrm>
        </p:spPr>
        <p:txBody>
          <a:bodyPr>
            <a:normAutofit/>
          </a:bodyPr>
          <a:lstStyle/>
          <a:p>
            <a:pPr marL="114300" indent="0">
              <a:buNone/>
            </a:pPr>
            <a:r>
              <a:rPr lang="mn-MN" sz="2000" dirty="0"/>
              <a:t>Бизнес шинжээч нь оролцогч талуудын хандлагад дүн шинжилгээ хийж, харилцааны ур чадвараа ашиглан дараах тактикийг баримтална.</a:t>
            </a:r>
            <a:endParaRPr lang="en-US" sz="2000" dirty="0"/>
          </a:p>
        </p:txBody>
      </p:sp>
      <p:sp>
        <p:nvSpPr>
          <p:cNvPr id="3" name="Title 2">
            <a:extLst>
              <a:ext uri="{FF2B5EF4-FFF2-40B4-BE49-F238E27FC236}">
                <a16:creationId xmlns:a16="http://schemas.microsoft.com/office/drawing/2014/main" id="{5ABF727E-0E4D-FF82-9710-4D7D99317E4D}"/>
              </a:ext>
            </a:extLst>
          </p:cNvPr>
          <p:cNvSpPr>
            <a:spLocks noGrp="1"/>
          </p:cNvSpPr>
          <p:nvPr>
            <p:ph type="title"/>
          </p:nvPr>
        </p:nvSpPr>
        <p:spPr>
          <a:xfrm>
            <a:off x="838199" y="185738"/>
            <a:ext cx="10870246" cy="414120"/>
          </a:xfrm>
        </p:spPr>
        <p:txBody>
          <a:bodyPr/>
          <a:lstStyle/>
          <a:p>
            <a:r>
              <a:rPr lang="mn-MN" dirty="0"/>
              <a:t>ОРОЛЦОГЧ ТАЛУУДЫН ХАНДЛАГА</a:t>
            </a:r>
          </a:p>
        </p:txBody>
      </p:sp>
      <p:pic>
        <p:nvPicPr>
          <p:cNvPr id="4" name="Picture 2">
            <a:extLst>
              <a:ext uri="{FF2B5EF4-FFF2-40B4-BE49-F238E27FC236}">
                <a16:creationId xmlns:a16="http://schemas.microsoft.com/office/drawing/2014/main" id="{A408DACC-EAE1-0C11-756B-AB85D67839C3}"/>
              </a:ext>
            </a:extLst>
          </p:cNvPr>
          <p:cNvPicPr>
            <a:picLocks noChangeAspect="1"/>
          </p:cNvPicPr>
          <p:nvPr/>
        </p:nvPicPr>
        <p:blipFill>
          <a:blip r:embed="rId3"/>
          <a:srcRect l="3678" t="25349" r="2969" b="11625"/>
          <a:stretch>
            <a:fillRect/>
          </a:stretch>
        </p:blipFill>
        <p:spPr>
          <a:xfrm>
            <a:off x="597976" y="2074333"/>
            <a:ext cx="10996048" cy="4141065"/>
          </a:xfrm>
          <a:prstGeom prst="rect">
            <a:avLst/>
          </a:prstGeom>
        </p:spPr>
      </p:pic>
    </p:spTree>
    <p:extLst>
      <p:ext uri="{BB962C8B-B14F-4D97-AF65-F5344CB8AC3E}">
        <p14:creationId xmlns:p14="http://schemas.microsoft.com/office/powerpoint/2010/main" val="1730067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СТРАТЕГИ 1: </a:t>
            </a:r>
            <a:r>
              <a:rPr lang="mn-MN" sz="2933" b="1" dirty="0">
                <a:solidFill>
                  <a:srgbClr val="FFFFFF"/>
                </a:solidFill>
                <a:latin typeface="+mn-lt"/>
                <a:ea typeface="Calibri" pitchFamily="34" charset="-122"/>
                <a:cs typeface="Calibri" pitchFamily="34" charset="-120"/>
              </a:rPr>
              <a:t>НЯГТ ХАМТАРЧ АЖИЛЛАХ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27</a:t>
            </a:r>
            <a:endParaRPr lang="en-US" sz="1467" dirty="0">
              <a:latin typeface="+mn-lt"/>
            </a:endParaRPr>
          </a:p>
        </p:txBody>
      </p:sp>
      <p:sp>
        <p:nvSpPr>
          <p:cNvPr id="5" name="Shape 3"/>
          <p:cNvSpPr/>
          <p:nvPr/>
        </p:nvSpPr>
        <p:spPr>
          <a:xfrm>
            <a:off x="487680" y="1341120"/>
            <a:ext cx="11216640" cy="67056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6" name="Text 4"/>
          <p:cNvSpPr/>
          <p:nvPr/>
        </p:nvSpPr>
        <p:spPr>
          <a:xfrm>
            <a:off x="609600" y="1365504"/>
            <a:ext cx="10972800" cy="60960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Нөлөөлөл ӨНДӨР + Сонирхол ӨНДӨР → Хамгийн чухал оролцогч талууд</a:t>
            </a:r>
            <a:endParaRPr lang="en-US" sz="1733" dirty="0">
              <a:latin typeface="+mn-lt"/>
            </a:endParaRPr>
          </a:p>
        </p:txBody>
      </p:sp>
      <p:sp>
        <p:nvSpPr>
          <p:cNvPr id="7" name="Shape 5"/>
          <p:cNvSpPr/>
          <p:nvPr/>
        </p:nvSpPr>
        <p:spPr>
          <a:xfrm>
            <a:off x="48768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8" name="Shape 6"/>
          <p:cNvSpPr/>
          <p:nvPr/>
        </p:nvSpPr>
        <p:spPr>
          <a:xfrm>
            <a:off x="487680" y="2194560"/>
            <a:ext cx="146304" cy="182880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9" name="Text 7"/>
          <p:cNvSpPr/>
          <p:nvPr/>
        </p:nvSpPr>
        <p:spPr>
          <a:xfrm>
            <a:off x="731520" y="2316480"/>
            <a:ext cx="4998720" cy="426720"/>
          </a:xfrm>
          <a:prstGeom prst="rect">
            <a:avLst/>
          </a:prstGeom>
          <a:noFill/>
          <a:ln/>
        </p:spPr>
        <p:txBody>
          <a:bodyPr wrap="square" rtlCol="0" anchor="ctr"/>
          <a:lstStyle/>
          <a:p>
            <a:r>
              <a:rPr lang="en-US" sz="1733" b="1" dirty="0">
                <a:solidFill>
                  <a:srgbClr val="C62828"/>
                </a:solidFill>
                <a:latin typeface="+mn-lt"/>
                <a:ea typeface="Calibri" pitchFamily="34" charset="-122"/>
                <a:cs typeface="Calibri" pitchFamily="34" charset="-120"/>
              </a:rPr>
              <a:t>Хийх зүйлс</a:t>
            </a:r>
            <a:endParaRPr lang="en-US" sz="1733" dirty="0">
              <a:latin typeface="+mn-lt"/>
            </a:endParaRPr>
          </a:p>
        </p:txBody>
      </p:sp>
      <p:sp>
        <p:nvSpPr>
          <p:cNvPr id="10" name="Text 8"/>
          <p:cNvSpPr/>
          <p:nvPr/>
        </p:nvSpPr>
        <p:spPr>
          <a:xfrm>
            <a:off x="73152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Тогтмол уулзалт зохион байгуулах</a:t>
            </a:r>
            <a:endParaRPr lang="en-US" sz="1533" dirty="0">
              <a:latin typeface="+mn-lt"/>
            </a:endParaRPr>
          </a:p>
          <a:p>
            <a:r>
              <a:rPr lang="en-US" sz="1533" dirty="0">
                <a:solidFill>
                  <a:srgbClr val="1A1A2E"/>
                </a:solidFill>
                <a:latin typeface="+mn-lt"/>
                <a:ea typeface="Calibri" pitchFamily="34" charset="-122"/>
                <a:cs typeface="Calibri" pitchFamily="34" charset="-120"/>
              </a:rPr>
              <a:t>Мэдээллийг цаг тухайд нь дамжуулах</a:t>
            </a:r>
            <a:endParaRPr lang="en-US" sz="1533" dirty="0">
              <a:latin typeface="+mn-lt"/>
            </a:endParaRPr>
          </a:p>
          <a:p>
            <a:r>
              <a:rPr lang="en-US" sz="1533" dirty="0">
                <a:solidFill>
                  <a:srgbClr val="1A1A2E"/>
                </a:solidFill>
                <a:latin typeface="+mn-lt"/>
                <a:ea typeface="Calibri" pitchFamily="34" charset="-122"/>
                <a:cs typeface="Calibri" pitchFamily="34" charset="-120"/>
              </a:rPr>
              <a:t>Санал бодлыг идэвхтэй авах</a:t>
            </a:r>
            <a:endParaRPr lang="en-US" sz="1533" dirty="0">
              <a:latin typeface="+mn-lt"/>
            </a:endParaRPr>
          </a:p>
          <a:p>
            <a:r>
              <a:rPr lang="en-US" sz="1533" dirty="0">
                <a:solidFill>
                  <a:srgbClr val="1A1A2E"/>
                </a:solidFill>
                <a:latin typeface="+mn-lt"/>
                <a:ea typeface="Calibri" pitchFamily="34" charset="-122"/>
                <a:cs typeface="Calibri" pitchFamily="34" charset="-120"/>
              </a:rPr>
              <a:t>Хамтарсан шийдвэр гаргах</a:t>
            </a:r>
            <a:endParaRPr lang="en-US" sz="1533" dirty="0">
              <a:latin typeface="+mn-lt"/>
            </a:endParaRPr>
          </a:p>
        </p:txBody>
      </p:sp>
      <p:sp>
        <p:nvSpPr>
          <p:cNvPr id="11" name="Shape 9"/>
          <p:cNvSpPr/>
          <p:nvPr/>
        </p:nvSpPr>
        <p:spPr>
          <a:xfrm>
            <a:off x="621792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Shape 10"/>
          <p:cNvSpPr/>
          <p:nvPr/>
        </p:nvSpPr>
        <p:spPr>
          <a:xfrm>
            <a:off x="6217920" y="2194560"/>
            <a:ext cx="146304" cy="182880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13" name="Text 11"/>
          <p:cNvSpPr/>
          <p:nvPr/>
        </p:nvSpPr>
        <p:spPr>
          <a:xfrm>
            <a:off x="6461760" y="2316480"/>
            <a:ext cx="4998720" cy="426720"/>
          </a:xfrm>
          <a:prstGeom prst="rect">
            <a:avLst/>
          </a:prstGeom>
          <a:noFill/>
          <a:ln/>
        </p:spPr>
        <p:txBody>
          <a:bodyPr wrap="square" rtlCol="0" anchor="ctr"/>
          <a:lstStyle/>
          <a:p>
            <a:r>
              <a:rPr lang="en-US" sz="1733" b="1" dirty="0">
                <a:solidFill>
                  <a:srgbClr val="C62828"/>
                </a:solidFill>
                <a:latin typeface="+mn-lt"/>
                <a:ea typeface="Calibri" pitchFamily="34" charset="-122"/>
                <a:cs typeface="Calibri" pitchFamily="34" charset="-120"/>
              </a:rPr>
              <a:t>Жишээ</a:t>
            </a:r>
            <a:endParaRPr lang="en-US" sz="1733" dirty="0">
              <a:latin typeface="+mn-lt"/>
            </a:endParaRPr>
          </a:p>
        </p:txBody>
      </p:sp>
      <p:sp>
        <p:nvSpPr>
          <p:cNvPr id="14" name="Text 12"/>
          <p:cNvSpPr/>
          <p:nvPr/>
        </p:nvSpPr>
        <p:spPr>
          <a:xfrm>
            <a:off x="646176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Томоохон хөрөнгө оруулагч</a:t>
            </a:r>
            <a:endParaRPr lang="en-US" sz="1533" dirty="0">
              <a:latin typeface="+mn-lt"/>
            </a:endParaRPr>
          </a:p>
          <a:p>
            <a:r>
              <a:rPr lang="en-US" sz="1533" dirty="0">
                <a:solidFill>
                  <a:srgbClr val="1A1A2E"/>
                </a:solidFill>
                <a:latin typeface="+mn-lt"/>
                <a:ea typeface="Calibri" pitchFamily="34" charset="-122"/>
                <a:cs typeface="Calibri" pitchFamily="34" charset="-120"/>
              </a:rPr>
              <a:t>Засгийн газрын зохицуулагч</a:t>
            </a:r>
            <a:endParaRPr lang="en-US" sz="1533" dirty="0">
              <a:latin typeface="+mn-lt"/>
            </a:endParaRPr>
          </a:p>
          <a:p>
            <a:r>
              <a:rPr lang="en-US" sz="1533" dirty="0">
                <a:solidFill>
                  <a:srgbClr val="1A1A2E"/>
                </a:solidFill>
                <a:latin typeface="+mn-lt"/>
                <a:ea typeface="Calibri" pitchFamily="34" charset="-122"/>
                <a:cs typeface="Calibri" pitchFamily="34" charset="-120"/>
              </a:rPr>
              <a:t>Томоохон харилцагч</a:t>
            </a:r>
            <a:endParaRPr lang="en-US" sz="1533" dirty="0">
              <a:latin typeface="+mn-lt"/>
            </a:endParaRPr>
          </a:p>
          <a:p>
            <a:r>
              <a:rPr lang="en-US" sz="1533" dirty="0">
                <a:solidFill>
                  <a:srgbClr val="1A1A2E"/>
                </a:solidFill>
                <a:latin typeface="+mn-lt"/>
                <a:ea typeface="Calibri" pitchFamily="34" charset="-122"/>
                <a:cs typeface="Calibri" pitchFamily="34" charset="-120"/>
              </a:rPr>
              <a:t>Төслийн ерөнхий захирал</a:t>
            </a:r>
            <a:endParaRPr lang="en-US" sz="1533" dirty="0">
              <a:latin typeface="+mn-lt"/>
            </a:endParaRPr>
          </a:p>
        </p:txBody>
      </p:sp>
      <p:sp>
        <p:nvSpPr>
          <p:cNvPr id="15" name="Shape 13"/>
          <p:cNvSpPr/>
          <p:nvPr/>
        </p:nvSpPr>
        <p:spPr>
          <a:xfrm>
            <a:off x="487680" y="4206240"/>
            <a:ext cx="536448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Shape 14"/>
          <p:cNvSpPr/>
          <p:nvPr/>
        </p:nvSpPr>
        <p:spPr>
          <a:xfrm>
            <a:off x="487680" y="4206240"/>
            <a:ext cx="146304" cy="231648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17" name="Text 15"/>
          <p:cNvSpPr/>
          <p:nvPr/>
        </p:nvSpPr>
        <p:spPr>
          <a:xfrm>
            <a:off x="731520" y="4328160"/>
            <a:ext cx="4998720" cy="426720"/>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Харилцааны хэлбэр</a:t>
            </a:r>
            <a:endParaRPr lang="en-US" sz="1733" dirty="0">
              <a:latin typeface="+mn-lt"/>
            </a:endParaRPr>
          </a:p>
        </p:txBody>
      </p:sp>
      <p:sp>
        <p:nvSpPr>
          <p:cNvPr id="18" name="Text 16"/>
          <p:cNvSpPr/>
          <p:nvPr/>
        </p:nvSpPr>
        <p:spPr>
          <a:xfrm>
            <a:off x="731520" y="4791456"/>
            <a:ext cx="4998720" cy="158496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Хувийн уулзалт, видео дуудлага</a:t>
            </a:r>
            <a:endParaRPr lang="en-US" sz="1533" dirty="0">
              <a:latin typeface="+mn-lt"/>
            </a:endParaRPr>
          </a:p>
          <a:p>
            <a:r>
              <a:rPr lang="en-US" sz="1533" dirty="0">
                <a:solidFill>
                  <a:srgbClr val="1A1A2E"/>
                </a:solidFill>
                <a:latin typeface="+mn-lt"/>
                <a:ea typeface="Calibri" pitchFamily="34" charset="-122"/>
                <a:cs typeface="Calibri" pitchFamily="34" charset="-120"/>
              </a:rPr>
              <a:t>Тасралтгүй мэдэгдэл</a:t>
            </a:r>
            <a:endParaRPr lang="en-US" sz="1533" dirty="0">
              <a:latin typeface="+mn-lt"/>
            </a:endParaRPr>
          </a:p>
          <a:p>
            <a:r>
              <a:rPr lang="en-US" sz="1533" dirty="0">
                <a:solidFill>
                  <a:srgbClr val="1A1A2E"/>
                </a:solidFill>
                <a:latin typeface="+mn-lt"/>
                <a:ea typeface="Calibri" pitchFamily="34" charset="-122"/>
                <a:cs typeface="Calibri" pitchFamily="34" charset="-120"/>
              </a:rPr>
              <a:t>Олон нийтийн хэлэлцүүлэг</a:t>
            </a:r>
            <a:endParaRPr lang="en-US" sz="1533" dirty="0">
              <a:latin typeface="+mn-lt"/>
            </a:endParaRPr>
          </a:p>
          <a:p>
            <a:r>
              <a:rPr lang="en-US" sz="1533" dirty="0">
                <a:solidFill>
                  <a:srgbClr val="1A1A2E"/>
                </a:solidFill>
                <a:latin typeface="+mn-lt"/>
                <a:ea typeface="Calibri" pitchFamily="34" charset="-122"/>
                <a:cs typeface="Calibri" pitchFamily="34" charset="-120"/>
              </a:rPr>
              <a:t>Тусгай бэлтгэгдсэн тайлан</a:t>
            </a:r>
            <a:endParaRPr lang="en-US" sz="1533" dirty="0">
              <a:latin typeface="+mn-lt"/>
            </a:endParaRPr>
          </a:p>
        </p:txBody>
      </p:sp>
      <p:sp>
        <p:nvSpPr>
          <p:cNvPr id="19" name="Shape 17"/>
          <p:cNvSpPr/>
          <p:nvPr/>
        </p:nvSpPr>
        <p:spPr>
          <a:xfrm>
            <a:off x="6217920" y="4206240"/>
            <a:ext cx="536448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0" name="Shape 18"/>
          <p:cNvSpPr/>
          <p:nvPr/>
        </p:nvSpPr>
        <p:spPr>
          <a:xfrm>
            <a:off x="6217920" y="4206240"/>
            <a:ext cx="146304" cy="231648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21" name="Text 19"/>
          <p:cNvSpPr/>
          <p:nvPr/>
        </p:nvSpPr>
        <p:spPr>
          <a:xfrm>
            <a:off x="6461760" y="4328160"/>
            <a:ext cx="4998720" cy="426720"/>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Алдаанаас сэрэмжлэх</a:t>
            </a:r>
            <a:endParaRPr lang="en-US" sz="1733" dirty="0">
              <a:latin typeface="+mn-lt"/>
            </a:endParaRPr>
          </a:p>
        </p:txBody>
      </p:sp>
      <p:sp>
        <p:nvSpPr>
          <p:cNvPr id="22" name="Text 20"/>
          <p:cNvSpPr/>
          <p:nvPr/>
        </p:nvSpPr>
        <p:spPr>
          <a:xfrm>
            <a:off x="6461760" y="4791456"/>
            <a:ext cx="4998720" cy="158496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Мэдээллийн гажуудал</a:t>
            </a:r>
            <a:endParaRPr lang="en-US" sz="1533" dirty="0">
              <a:latin typeface="+mn-lt"/>
            </a:endParaRPr>
          </a:p>
          <a:p>
            <a:r>
              <a:rPr lang="en-US" sz="1533" dirty="0">
                <a:solidFill>
                  <a:srgbClr val="1A1A2E"/>
                </a:solidFill>
                <a:latin typeface="+mn-lt"/>
                <a:ea typeface="Calibri" pitchFamily="34" charset="-122"/>
                <a:cs typeface="Calibri" pitchFamily="34" charset="-120"/>
              </a:rPr>
              <a:t>Анхаарлыг дутааж үл тоох</a:t>
            </a:r>
            <a:endParaRPr lang="en-US" sz="1533" dirty="0">
              <a:latin typeface="+mn-lt"/>
            </a:endParaRPr>
          </a:p>
          <a:p>
            <a:r>
              <a:rPr lang="en-US" sz="1533" dirty="0">
                <a:solidFill>
                  <a:srgbClr val="1A1A2E"/>
                </a:solidFill>
                <a:latin typeface="+mn-lt"/>
                <a:ea typeface="Calibri" pitchFamily="34" charset="-122"/>
                <a:cs typeface="Calibri" pitchFamily="34" charset="-120"/>
              </a:rPr>
              <a:t>Зөвлөгөө авахгүй шийдэх</a:t>
            </a:r>
            <a:endParaRPr lang="en-US" sz="1533" dirty="0">
              <a:latin typeface="+mn-lt"/>
            </a:endParaRPr>
          </a:p>
          <a:p>
            <a:r>
              <a:rPr lang="en-US" sz="1533" dirty="0">
                <a:solidFill>
                  <a:srgbClr val="1A1A2E"/>
                </a:solidFill>
                <a:latin typeface="+mn-lt"/>
                <a:ea typeface="Calibri" pitchFamily="34" charset="-122"/>
                <a:cs typeface="Calibri" pitchFamily="34" charset="-120"/>
              </a:rPr>
              <a:t>Цаг хугацааг хоцроох</a:t>
            </a:r>
            <a:endParaRPr lang="en-US" sz="1533" dirty="0">
              <a:latin typeface="+mn-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СТРАТЕГИ 2: </a:t>
            </a:r>
            <a:r>
              <a:rPr lang="mn-MN" sz="2933" b="1" dirty="0">
                <a:solidFill>
                  <a:srgbClr val="FFFFFF"/>
                </a:solidFill>
                <a:latin typeface="+mn-lt"/>
                <a:ea typeface="Calibri" pitchFamily="34" charset="-122"/>
                <a:cs typeface="Calibri" pitchFamily="34" charset="-120"/>
              </a:rPr>
              <a:t>СЭТГЭЛ ХАНАМЖТАЙ БАЙЛГАХАД АНХААРАХ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28</a:t>
            </a:r>
            <a:endParaRPr lang="en-US" sz="1467" dirty="0">
              <a:latin typeface="+mn-lt"/>
            </a:endParaRPr>
          </a:p>
        </p:txBody>
      </p:sp>
      <p:sp>
        <p:nvSpPr>
          <p:cNvPr id="5" name="Shape 3"/>
          <p:cNvSpPr/>
          <p:nvPr/>
        </p:nvSpPr>
        <p:spPr>
          <a:xfrm>
            <a:off x="487680" y="1341120"/>
            <a:ext cx="11216640" cy="67056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6" name="Text 4"/>
          <p:cNvSpPr/>
          <p:nvPr/>
        </p:nvSpPr>
        <p:spPr>
          <a:xfrm>
            <a:off x="609600" y="1365504"/>
            <a:ext cx="10972800" cy="60960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Нөлөөлөл ӨНДӨР + Сонирхол БАГА → Идэвхгүй ч хүчирхэг</a:t>
            </a:r>
            <a:endParaRPr lang="en-US" sz="1733" dirty="0">
              <a:latin typeface="+mn-lt"/>
            </a:endParaRPr>
          </a:p>
        </p:txBody>
      </p:sp>
      <p:sp>
        <p:nvSpPr>
          <p:cNvPr id="7" name="Shape 5"/>
          <p:cNvSpPr/>
          <p:nvPr/>
        </p:nvSpPr>
        <p:spPr>
          <a:xfrm>
            <a:off x="48768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8" name="Shape 6"/>
          <p:cNvSpPr/>
          <p:nvPr/>
        </p:nvSpPr>
        <p:spPr>
          <a:xfrm>
            <a:off x="487680" y="2194560"/>
            <a:ext cx="146304" cy="182880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9" name="Text 7"/>
          <p:cNvSpPr/>
          <p:nvPr/>
        </p:nvSpPr>
        <p:spPr>
          <a:xfrm>
            <a:off x="731520" y="2316480"/>
            <a:ext cx="4998720" cy="426720"/>
          </a:xfrm>
          <a:prstGeom prst="rect">
            <a:avLst/>
          </a:prstGeom>
          <a:noFill/>
          <a:ln/>
        </p:spPr>
        <p:txBody>
          <a:bodyPr wrap="square" rtlCol="0" anchor="ctr"/>
          <a:lstStyle/>
          <a:p>
            <a:r>
              <a:rPr lang="en-US" sz="1733" b="1" dirty="0">
                <a:solidFill>
                  <a:srgbClr val="F57C00"/>
                </a:solidFill>
                <a:latin typeface="+mn-lt"/>
                <a:ea typeface="Calibri" pitchFamily="34" charset="-122"/>
                <a:cs typeface="Calibri" pitchFamily="34" charset="-120"/>
              </a:rPr>
              <a:t>Хийх зүйлс</a:t>
            </a:r>
            <a:endParaRPr lang="en-US" sz="1733" dirty="0">
              <a:latin typeface="+mn-lt"/>
            </a:endParaRPr>
          </a:p>
        </p:txBody>
      </p:sp>
      <p:sp>
        <p:nvSpPr>
          <p:cNvPr id="10" name="Text 8"/>
          <p:cNvSpPr/>
          <p:nvPr/>
        </p:nvSpPr>
        <p:spPr>
          <a:xfrm>
            <a:off x="73152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Томоохон шийдвэрийг мэдэгдэх</a:t>
            </a:r>
            <a:endParaRPr lang="en-US" sz="1533" dirty="0">
              <a:latin typeface="+mn-lt"/>
            </a:endParaRPr>
          </a:p>
          <a:p>
            <a:r>
              <a:rPr lang="en-US" sz="1533" dirty="0">
                <a:solidFill>
                  <a:srgbClr val="1A1A2E"/>
                </a:solidFill>
                <a:latin typeface="+mn-lt"/>
                <a:ea typeface="Calibri" pitchFamily="34" charset="-122"/>
                <a:cs typeface="Calibri" pitchFamily="34" charset="-120"/>
              </a:rPr>
              <a:t>Эерэг харилцаа хадгалах</a:t>
            </a:r>
            <a:endParaRPr lang="en-US" sz="1533" dirty="0">
              <a:latin typeface="+mn-lt"/>
            </a:endParaRPr>
          </a:p>
          <a:p>
            <a:r>
              <a:rPr lang="en-US" sz="1533" dirty="0">
                <a:solidFill>
                  <a:srgbClr val="1A1A2E"/>
                </a:solidFill>
                <a:latin typeface="+mn-lt"/>
                <a:ea typeface="Calibri" pitchFamily="34" charset="-122"/>
                <a:cs typeface="Calibri" pitchFamily="34" charset="-120"/>
              </a:rPr>
              <a:t>Сэтгэл ханамжийг тогтмол хянах</a:t>
            </a:r>
            <a:endParaRPr lang="en-US" sz="1533" dirty="0">
              <a:latin typeface="+mn-lt"/>
            </a:endParaRPr>
          </a:p>
          <a:p>
            <a:r>
              <a:rPr lang="en-US" sz="1533" dirty="0">
                <a:solidFill>
                  <a:srgbClr val="1A1A2E"/>
                </a:solidFill>
                <a:latin typeface="+mn-lt"/>
                <a:ea typeface="Calibri" pitchFamily="34" charset="-122"/>
                <a:cs typeface="Calibri" pitchFamily="34" charset="-120"/>
              </a:rPr>
              <a:t>Харилцан ашигтай байдлыг бэхжүүлэх</a:t>
            </a:r>
            <a:endParaRPr lang="en-US" sz="1533" dirty="0">
              <a:latin typeface="+mn-lt"/>
            </a:endParaRPr>
          </a:p>
        </p:txBody>
      </p:sp>
      <p:sp>
        <p:nvSpPr>
          <p:cNvPr id="11" name="Shape 9"/>
          <p:cNvSpPr/>
          <p:nvPr/>
        </p:nvSpPr>
        <p:spPr>
          <a:xfrm>
            <a:off x="621792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Shape 10"/>
          <p:cNvSpPr/>
          <p:nvPr/>
        </p:nvSpPr>
        <p:spPr>
          <a:xfrm>
            <a:off x="6217920" y="2194560"/>
            <a:ext cx="146304" cy="182880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13" name="Text 11"/>
          <p:cNvSpPr/>
          <p:nvPr/>
        </p:nvSpPr>
        <p:spPr>
          <a:xfrm>
            <a:off x="6461760" y="2316480"/>
            <a:ext cx="4998720" cy="426720"/>
          </a:xfrm>
          <a:prstGeom prst="rect">
            <a:avLst/>
          </a:prstGeom>
          <a:noFill/>
          <a:ln/>
        </p:spPr>
        <p:txBody>
          <a:bodyPr wrap="square" rtlCol="0" anchor="ctr"/>
          <a:lstStyle/>
          <a:p>
            <a:r>
              <a:rPr lang="en-US" sz="1733" b="1" dirty="0">
                <a:solidFill>
                  <a:srgbClr val="F57C00"/>
                </a:solidFill>
                <a:latin typeface="+mn-lt"/>
                <a:ea typeface="Calibri" pitchFamily="34" charset="-122"/>
                <a:cs typeface="Calibri" pitchFamily="34" charset="-120"/>
              </a:rPr>
              <a:t>Жишээ</a:t>
            </a:r>
            <a:endParaRPr lang="en-US" sz="1733" dirty="0">
              <a:latin typeface="+mn-lt"/>
            </a:endParaRPr>
          </a:p>
        </p:txBody>
      </p:sp>
      <p:sp>
        <p:nvSpPr>
          <p:cNvPr id="14" name="Text 12"/>
          <p:cNvSpPr/>
          <p:nvPr/>
        </p:nvSpPr>
        <p:spPr>
          <a:xfrm>
            <a:off x="646176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Хувьцаа эзэмшигч</a:t>
            </a:r>
            <a:endParaRPr lang="en-US" sz="1533" dirty="0">
              <a:latin typeface="+mn-lt"/>
            </a:endParaRPr>
          </a:p>
          <a:p>
            <a:r>
              <a:rPr lang="en-US" sz="1533" dirty="0">
                <a:solidFill>
                  <a:srgbClr val="1A1A2E"/>
                </a:solidFill>
                <a:latin typeface="+mn-lt"/>
                <a:ea typeface="Calibri" pitchFamily="34" charset="-122"/>
                <a:cs typeface="Calibri" pitchFamily="34" charset="-120"/>
              </a:rPr>
              <a:t>Засаг захиргаа</a:t>
            </a:r>
            <a:endParaRPr lang="en-US" sz="1533" dirty="0">
              <a:latin typeface="+mn-lt"/>
            </a:endParaRPr>
          </a:p>
          <a:p>
            <a:r>
              <a:rPr lang="en-US" sz="1533" dirty="0">
                <a:solidFill>
                  <a:srgbClr val="1A1A2E"/>
                </a:solidFill>
                <a:latin typeface="+mn-lt"/>
                <a:ea typeface="Calibri" pitchFamily="34" charset="-122"/>
                <a:cs typeface="Calibri" pitchFamily="34" charset="-120"/>
              </a:rPr>
              <a:t>Нэр хүндтэй эрдэмтэд</a:t>
            </a:r>
            <a:endParaRPr lang="en-US" sz="1533" dirty="0">
              <a:latin typeface="+mn-lt"/>
            </a:endParaRPr>
          </a:p>
          <a:p>
            <a:r>
              <a:rPr lang="en-US" sz="1533" dirty="0">
                <a:solidFill>
                  <a:srgbClr val="1A1A2E"/>
                </a:solidFill>
                <a:latin typeface="+mn-lt"/>
                <a:ea typeface="Calibri" pitchFamily="34" charset="-122"/>
                <a:cs typeface="Calibri" pitchFamily="34" charset="-120"/>
              </a:rPr>
              <a:t>Нэлээд хэдэн жилийн харилцагч</a:t>
            </a:r>
            <a:endParaRPr lang="en-US" sz="1533" dirty="0">
              <a:latin typeface="+mn-lt"/>
            </a:endParaRPr>
          </a:p>
        </p:txBody>
      </p:sp>
      <p:sp>
        <p:nvSpPr>
          <p:cNvPr id="15" name="Shape 13"/>
          <p:cNvSpPr/>
          <p:nvPr/>
        </p:nvSpPr>
        <p:spPr>
          <a:xfrm>
            <a:off x="487680" y="4206240"/>
            <a:ext cx="1121664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Shape 14"/>
          <p:cNvSpPr/>
          <p:nvPr/>
        </p:nvSpPr>
        <p:spPr>
          <a:xfrm>
            <a:off x="487680" y="4206240"/>
            <a:ext cx="146304" cy="231648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17" name="Text 15"/>
          <p:cNvSpPr/>
          <p:nvPr/>
        </p:nvSpPr>
        <p:spPr>
          <a:xfrm>
            <a:off x="731520" y="4328160"/>
            <a:ext cx="10850880" cy="426720"/>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Практик тайлбар</a:t>
            </a:r>
            <a:endParaRPr lang="en-US" sz="1733" dirty="0">
              <a:latin typeface="+mn-lt"/>
            </a:endParaRPr>
          </a:p>
        </p:txBody>
      </p:sp>
      <p:sp>
        <p:nvSpPr>
          <p:cNvPr id="18" name="Text 16"/>
          <p:cNvSpPr/>
          <p:nvPr/>
        </p:nvSpPr>
        <p:spPr>
          <a:xfrm>
            <a:off x="731520" y="4791456"/>
            <a:ext cx="10850880" cy="158496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Энэ бүлгийн оролцогч талууд одоогоор сонирхолгүй байж болох ч тэдний нөлөөлөл өндөр тул дурамжхан болоход маш хурдан хор уршиг гарч болно. Тиймээс тэдэнтэй тогтмол биш ч тогтвортой, эерэг харилцааг хадгалах нь чухал.</a:t>
            </a:r>
            <a:endParaRPr lang="en-US" sz="1533" dirty="0">
              <a:latin typeface="+mn-l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СТРАТЕГИ 3: </a:t>
            </a:r>
            <a:r>
              <a:rPr lang="mn-MN" sz="2933" b="1" dirty="0">
                <a:solidFill>
                  <a:srgbClr val="FFFFFF"/>
                </a:solidFill>
                <a:latin typeface="+mn-lt"/>
                <a:ea typeface="Calibri" pitchFamily="34" charset="-122"/>
                <a:cs typeface="Calibri" pitchFamily="34" charset="-120"/>
              </a:rPr>
              <a:t>МЭДЭЭЛЛЭЭР ХАНГАХ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29</a:t>
            </a:r>
            <a:endParaRPr lang="en-US" sz="1467" dirty="0">
              <a:latin typeface="+mn-lt"/>
            </a:endParaRPr>
          </a:p>
        </p:txBody>
      </p:sp>
      <p:sp>
        <p:nvSpPr>
          <p:cNvPr id="5" name="Shape 3"/>
          <p:cNvSpPr/>
          <p:nvPr/>
        </p:nvSpPr>
        <p:spPr>
          <a:xfrm>
            <a:off x="487680" y="1341120"/>
            <a:ext cx="11216640" cy="67056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6" name="Text 4"/>
          <p:cNvSpPr/>
          <p:nvPr/>
        </p:nvSpPr>
        <p:spPr>
          <a:xfrm>
            <a:off x="609600" y="1365504"/>
            <a:ext cx="10972800" cy="60960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Нөлөөлөл БАГА + Сонирхол ӨНДӨР → Санааслалтай, мэдэгдэхийг хүсдэг</a:t>
            </a:r>
            <a:endParaRPr lang="en-US" sz="1733" dirty="0">
              <a:latin typeface="+mn-lt"/>
            </a:endParaRPr>
          </a:p>
        </p:txBody>
      </p:sp>
      <p:sp>
        <p:nvSpPr>
          <p:cNvPr id="7" name="Shape 5"/>
          <p:cNvSpPr/>
          <p:nvPr/>
        </p:nvSpPr>
        <p:spPr>
          <a:xfrm>
            <a:off x="48768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8" name="Shape 6"/>
          <p:cNvSpPr/>
          <p:nvPr/>
        </p:nvSpPr>
        <p:spPr>
          <a:xfrm>
            <a:off x="487680" y="2194560"/>
            <a:ext cx="146304" cy="182880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9" name="Text 7"/>
          <p:cNvSpPr/>
          <p:nvPr/>
        </p:nvSpPr>
        <p:spPr>
          <a:xfrm>
            <a:off x="731520" y="2316480"/>
            <a:ext cx="4998720" cy="426720"/>
          </a:xfrm>
          <a:prstGeom prst="rect">
            <a:avLst/>
          </a:prstGeom>
          <a:noFill/>
          <a:ln/>
        </p:spPr>
        <p:txBody>
          <a:bodyPr wrap="square" rtlCol="0" anchor="ctr"/>
          <a:lstStyle/>
          <a:p>
            <a:r>
              <a:rPr lang="en-US" sz="1733" b="1" dirty="0">
                <a:solidFill>
                  <a:srgbClr val="2E7D32"/>
                </a:solidFill>
                <a:latin typeface="+mn-lt"/>
                <a:ea typeface="Calibri" pitchFamily="34" charset="-122"/>
                <a:cs typeface="Calibri" pitchFamily="34" charset="-120"/>
              </a:rPr>
              <a:t>Харилцааны аргууд</a:t>
            </a:r>
            <a:endParaRPr lang="en-US" sz="1733" dirty="0">
              <a:latin typeface="+mn-lt"/>
            </a:endParaRPr>
          </a:p>
        </p:txBody>
      </p:sp>
      <p:sp>
        <p:nvSpPr>
          <p:cNvPr id="10" name="Text 8"/>
          <p:cNvSpPr/>
          <p:nvPr/>
        </p:nvSpPr>
        <p:spPr>
          <a:xfrm>
            <a:off x="73152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Тогтмол мэдэгдэл, newsletter</a:t>
            </a:r>
            <a:endParaRPr lang="en-US" sz="1533" dirty="0">
              <a:latin typeface="+mn-lt"/>
            </a:endParaRPr>
          </a:p>
          <a:p>
            <a:r>
              <a:rPr lang="en-US" sz="1533" dirty="0">
                <a:solidFill>
                  <a:srgbClr val="1A1A2E"/>
                </a:solidFill>
                <a:latin typeface="+mn-lt"/>
                <a:ea typeface="Calibri" pitchFamily="34" charset="-122"/>
                <a:cs typeface="Calibri" pitchFamily="34" charset="-120"/>
              </a:rPr>
              <a:t>Веб сайт, блог, нийгмийн хэвлэл</a:t>
            </a:r>
            <a:endParaRPr lang="en-US" sz="1533" dirty="0">
              <a:latin typeface="+mn-lt"/>
            </a:endParaRPr>
          </a:p>
          <a:p>
            <a:r>
              <a:rPr lang="en-US" sz="1533" dirty="0">
                <a:solidFill>
                  <a:srgbClr val="1A1A2E"/>
                </a:solidFill>
                <a:latin typeface="+mn-lt"/>
                <a:ea typeface="Calibri" pitchFamily="34" charset="-122"/>
                <a:cs typeface="Calibri" pitchFamily="34" charset="-120"/>
              </a:rPr>
              <a:t>Тайлан, мэдээлэл хүргэх</a:t>
            </a:r>
            <a:endParaRPr lang="en-US" sz="1533" dirty="0">
              <a:latin typeface="+mn-lt"/>
            </a:endParaRPr>
          </a:p>
          <a:p>
            <a:r>
              <a:rPr lang="en-US" sz="1533" dirty="0">
                <a:solidFill>
                  <a:srgbClr val="1A1A2E"/>
                </a:solidFill>
                <a:latin typeface="+mn-lt"/>
                <a:ea typeface="Calibri" pitchFamily="34" charset="-122"/>
                <a:cs typeface="Calibri" pitchFamily="34" charset="-120"/>
              </a:rPr>
              <a:t>Форум, нийтийн уулзалт</a:t>
            </a:r>
            <a:endParaRPr lang="en-US" sz="1533" dirty="0">
              <a:latin typeface="+mn-lt"/>
            </a:endParaRPr>
          </a:p>
        </p:txBody>
      </p:sp>
      <p:sp>
        <p:nvSpPr>
          <p:cNvPr id="11" name="Shape 9"/>
          <p:cNvSpPr/>
          <p:nvPr/>
        </p:nvSpPr>
        <p:spPr>
          <a:xfrm>
            <a:off x="621792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Shape 10"/>
          <p:cNvSpPr/>
          <p:nvPr/>
        </p:nvSpPr>
        <p:spPr>
          <a:xfrm>
            <a:off x="6217920" y="2194560"/>
            <a:ext cx="146304" cy="182880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13" name="Text 11"/>
          <p:cNvSpPr/>
          <p:nvPr/>
        </p:nvSpPr>
        <p:spPr>
          <a:xfrm>
            <a:off x="6461760" y="2316480"/>
            <a:ext cx="4998720" cy="426720"/>
          </a:xfrm>
          <a:prstGeom prst="rect">
            <a:avLst/>
          </a:prstGeom>
          <a:noFill/>
          <a:ln/>
        </p:spPr>
        <p:txBody>
          <a:bodyPr wrap="square" rtlCol="0" anchor="ctr"/>
          <a:lstStyle/>
          <a:p>
            <a:r>
              <a:rPr lang="en-US" sz="1733" b="1" dirty="0">
                <a:solidFill>
                  <a:srgbClr val="2E7D32"/>
                </a:solidFill>
                <a:latin typeface="+mn-lt"/>
                <a:ea typeface="Calibri" pitchFamily="34" charset="-122"/>
                <a:cs typeface="Calibri" pitchFamily="34" charset="-120"/>
              </a:rPr>
              <a:t>Жишээ</a:t>
            </a:r>
            <a:endParaRPr lang="en-US" sz="1733" dirty="0">
              <a:latin typeface="+mn-lt"/>
            </a:endParaRPr>
          </a:p>
        </p:txBody>
      </p:sp>
      <p:sp>
        <p:nvSpPr>
          <p:cNvPr id="14" name="Text 12"/>
          <p:cNvSpPr/>
          <p:nvPr/>
        </p:nvSpPr>
        <p:spPr>
          <a:xfrm>
            <a:off x="646176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Орон нутгийн иргэд</a:t>
            </a:r>
            <a:endParaRPr lang="en-US" sz="1533" dirty="0">
              <a:latin typeface="+mn-lt"/>
            </a:endParaRPr>
          </a:p>
          <a:p>
            <a:r>
              <a:rPr lang="en-US" sz="1533" dirty="0">
                <a:solidFill>
                  <a:srgbClr val="1A1A2E"/>
                </a:solidFill>
                <a:latin typeface="+mn-lt"/>
                <a:ea typeface="Calibri" pitchFamily="34" charset="-122"/>
                <a:cs typeface="Calibri" pitchFamily="34" charset="-120"/>
              </a:rPr>
              <a:t>Сонирхогч бүлгүүд</a:t>
            </a:r>
            <a:endParaRPr lang="en-US" sz="1533" dirty="0">
              <a:latin typeface="+mn-lt"/>
            </a:endParaRPr>
          </a:p>
          <a:p>
            <a:r>
              <a:rPr lang="en-US" sz="1533" dirty="0">
                <a:solidFill>
                  <a:srgbClr val="1A1A2E"/>
                </a:solidFill>
                <a:latin typeface="+mn-lt"/>
                <a:ea typeface="Calibri" pitchFamily="34" charset="-122"/>
                <a:cs typeface="Calibri" pitchFamily="34" charset="-120"/>
              </a:rPr>
              <a:t>Академик судлаачид</a:t>
            </a:r>
            <a:endParaRPr lang="en-US" sz="1533" dirty="0">
              <a:latin typeface="+mn-lt"/>
            </a:endParaRPr>
          </a:p>
          <a:p>
            <a:r>
              <a:rPr lang="en-US" sz="1533" dirty="0">
                <a:solidFill>
                  <a:srgbClr val="1A1A2E"/>
                </a:solidFill>
                <a:latin typeface="+mn-lt"/>
                <a:ea typeface="Calibri" pitchFamily="34" charset="-122"/>
                <a:cs typeface="Calibri" pitchFamily="34" charset="-120"/>
              </a:rPr>
              <a:t>Нийгэмлэгийн гишүүд</a:t>
            </a:r>
            <a:endParaRPr lang="en-US" sz="1533" dirty="0">
              <a:latin typeface="+mn-lt"/>
            </a:endParaRPr>
          </a:p>
        </p:txBody>
      </p:sp>
      <p:sp>
        <p:nvSpPr>
          <p:cNvPr id="15" name="Shape 13"/>
          <p:cNvSpPr/>
          <p:nvPr/>
        </p:nvSpPr>
        <p:spPr>
          <a:xfrm>
            <a:off x="487680" y="4206240"/>
            <a:ext cx="1121664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Text 14"/>
          <p:cNvSpPr/>
          <p:nvPr/>
        </p:nvSpPr>
        <p:spPr>
          <a:xfrm>
            <a:off x="731520" y="4328160"/>
            <a:ext cx="10728960" cy="463296"/>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Оролцогч талуудын хөдөлгөөн</a:t>
            </a:r>
            <a:endParaRPr lang="en-US" sz="1733" dirty="0">
              <a:latin typeface="+mn-lt"/>
            </a:endParaRPr>
          </a:p>
        </p:txBody>
      </p:sp>
      <p:sp>
        <p:nvSpPr>
          <p:cNvPr id="17" name="Text 15"/>
          <p:cNvSpPr/>
          <p:nvPr/>
        </p:nvSpPr>
        <p:spPr>
          <a:xfrm>
            <a:off x="731520" y="4876800"/>
            <a:ext cx="10728960" cy="1524000"/>
          </a:xfrm>
          <a:prstGeom prst="rect">
            <a:avLst/>
          </a:prstGeom>
          <a:noFill/>
          <a:ln/>
        </p:spPr>
        <p:txBody>
          <a:bodyPr wrap="square" rtlCol="0" anchor="ctr"/>
          <a:lstStyle/>
          <a:p>
            <a:r>
              <a:rPr lang="en-US" sz="1600" dirty="0">
                <a:solidFill>
                  <a:srgbClr val="1A1A2E"/>
                </a:solidFill>
                <a:latin typeface="+mn-lt"/>
                <a:ea typeface="Calibri" pitchFamily="34" charset="-122"/>
                <a:cs typeface="Calibri" pitchFamily="34" charset="-120"/>
              </a:rPr>
              <a:t>Анхаарал: Keep Informed бүлгийн оролцогч талууд хангалттай мэдээлэл авахгүй бол Manage Closely бүлэгт шилжиж хор уршиг учруулах эрсдэлтэй. Тиймээс мэдээллийг цаг тухайд нь, тогтмол хүргэж байх нь чухал.</a:t>
            </a:r>
            <a:endParaRPr lang="en-US" sz="1600" dirty="0">
              <a:latin typeface="+mn-l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dirty="0">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СТРАТЕГИ 4: </a:t>
            </a:r>
            <a:r>
              <a:rPr lang="mn-MN" sz="2933" b="1" dirty="0">
                <a:solidFill>
                  <a:srgbClr val="FFFFFF"/>
                </a:solidFill>
                <a:latin typeface="+mn-lt"/>
                <a:ea typeface="Calibri" pitchFamily="34" charset="-122"/>
                <a:cs typeface="Calibri" pitchFamily="34" charset="-120"/>
              </a:rPr>
              <a:t>ХЯНАХ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30</a:t>
            </a:r>
            <a:endParaRPr lang="en-US" sz="1467" dirty="0">
              <a:latin typeface="+mn-lt"/>
            </a:endParaRPr>
          </a:p>
        </p:txBody>
      </p:sp>
      <p:sp>
        <p:nvSpPr>
          <p:cNvPr id="5" name="Shape 3"/>
          <p:cNvSpPr/>
          <p:nvPr/>
        </p:nvSpPr>
        <p:spPr>
          <a:xfrm>
            <a:off x="487680" y="1341120"/>
            <a:ext cx="11216640" cy="670560"/>
          </a:xfrm>
          <a:prstGeom prst="rect">
            <a:avLst/>
          </a:prstGeom>
          <a:solidFill>
            <a:srgbClr val="546E7A"/>
          </a:solidFill>
          <a:ln w="12700">
            <a:solidFill>
              <a:srgbClr val="546E7A"/>
            </a:solidFill>
            <a:prstDash val="solid"/>
          </a:ln>
        </p:spPr>
        <p:txBody>
          <a:bodyPr/>
          <a:lstStyle/>
          <a:p>
            <a:endParaRPr lang="en-US" sz="1867">
              <a:latin typeface="+mn-lt"/>
            </a:endParaRPr>
          </a:p>
        </p:txBody>
      </p:sp>
      <p:sp>
        <p:nvSpPr>
          <p:cNvPr id="6" name="Text 4"/>
          <p:cNvSpPr/>
          <p:nvPr/>
        </p:nvSpPr>
        <p:spPr>
          <a:xfrm>
            <a:off x="609600" y="1365504"/>
            <a:ext cx="10972800" cy="609600"/>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Нөлөөлөл БАГА + Сонирхол БАГА → Одоогоор бага нөлөөтэй</a:t>
            </a:r>
            <a:endParaRPr lang="en-US" sz="1733" dirty="0">
              <a:latin typeface="+mn-lt"/>
            </a:endParaRPr>
          </a:p>
        </p:txBody>
      </p:sp>
      <p:sp>
        <p:nvSpPr>
          <p:cNvPr id="7" name="Shape 5"/>
          <p:cNvSpPr/>
          <p:nvPr/>
        </p:nvSpPr>
        <p:spPr>
          <a:xfrm>
            <a:off x="48768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8" name="Shape 6"/>
          <p:cNvSpPr/>
          <p:nvPr/>
        </p:nvSpPr>
        <p:spPr>
          <a:xfrm>
            <a:off x="487680" y="2194560"/>
            <a:ext cx="146304" cy="1828800"/>
          </a:xfrm>
          <a:prstGeom prst="rect">
            <a:avLst/>
          </a:prstGeom>
          <a:solidFill>
            <a:srgbClr val="546E7A"/>
          </a:solidFill>
          <a:ln w="12700">
            <a:solidFill>
              <a:srgbClr val="546E7A"/>
            </a:solidFill>
            <a:prstDash val="solid"/>
          </a:ln>
        </p:spPr>
        <p:txBody>
          <a:bodyPr/>
          <a:lstStyle/>
          <a:p>
            <a:endParaRPr lang="en-US" sz="1867">
              <a:latin typeface="+mn-lt"/>
            </a:endParaRPr>
          </a:p>
        </p:txBody>
      </p:sp>
      <p:sp>
        <p:nvSpPr>
          <p:cNvPr id="9" name="Text 7"/>
          <p:cNvSpPr/>
          <p:nvPr/>
        </p:nvSpPr>
        <p:spPr>
          <a:xfrm>
            <a:off x="731520" y="2316480"/>
            <a:ext cx="4998720" cy="426720"/>
          </a:xfrm>
          <a:prstGeom prst="rect">
            <a:avLst/>
          </a:prstGeom>
          <a:noFill/>
          <a:ln/>
        </p:spPr>
        <p:txBody>
          <a:bodyPr wrap="square" rtlCol="0" anchor="ctr"/>
          <a:lstStyle/>
          <a:p>
            <a:r>
              <a:rPr lang="en-US" sz="1733" b="1" dirty="0">
                <a:solidFill>
                  <a:srgbClr val="546E7A"/>
                </a:solidFill>
                <a:latin typeface="+mn-lt"/>
                <a:ea typeface="Calibri" pitchFamily="34" charset="-122"/>
                <a:cs typeface="Calibri" pitchFamily="34" charset="-120"/>
              </a:rPr>
              <a:t>Хяналтын арга</a:t>
            </a:r>
            <a:endParaRPr lang="en-US" sz="1733" dirty="0">
              <a:latin typeface="+mn-lt"/>
            </a:endParaRPr>
          </a:p>
        </p:txBody>
      </p:sp>
      <p:sp>
        <p:nvSpPr>
          <p:cNvPr id="10" name="Text 8"/>
          <p:cNvSpPr/>
          <p:nvPr/>
        </p:nvSpPr>
        <p:spPr>
          <a:xfrm>
            <a:off x="73152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Үе үе нөхцөл байдлыг шалгах</a:t>
            </a:r>
            <a:endParaRPr lang="en-US" sz="1533" dirty="0">
              <a:latin typeface="+mn-lt"/>
            </a:endParaRPr>
          </a:p>
          <a:p>
            <a:r>
              <a:rPr lang="en-US" sz="1533" dirty="0">
                <a:solidFill>
                  <a:srgbClr val="1A1A2E"/>
                </a:solidFill>
                <a:latin typeface="+mn-lt"/>
                <a:ea typeface="Calibri" pitchFamily="34" charset="-122"/>
                <a:cs typeface="Calibri" pitchFamily="34" charset="-120"/>
              </a:rPr>
              <a:t>Нөлөөлөл өсөж байна уу ажиглах</a:t>
            </a:r>
            <a:endParaRPr lang="en-US" sz="1533" dirty="0">
              <a:latin typeface="+mn-lt"/>
            </a:endParaRPr>
          </a:p>
          <a:p>
            <a:r>
              <a:rPr lang="en-US" sz="1533" dirty="0">
                <a:solidFill>
                  <a:srgbClr val="1A1A2E"/>
                </a:solidFill>
                <a:latin typeface="+mn-lt"/>
                <a:ea typeface="Calibri" pitchFamily="34" charset="-122"/>
                <a:cs typeface="Calibri" pitchFamily="34" charset="-120"/>
              </a:rPr>
              <a:t>Зайны мэдэгдэл хийх</a:t>
            </a:r>
            <a:endParaRPr lang="en-US" sz="1533" dirty="0">
              <a:latin typeface="+mn-lt"/>
            </a:endParaRPr>
          </a:p>
          <a:p>
            <a:r>
              <a:rPr lang="en-US" sz="1533" dirty="0">
                <a:solidFill>
                  <a:srgbClr val="1A1A2E"/>
                </a:solidFill>
                <a:latin typeface="+mn-lt"/>
                <a:ea typeface="Calibri" pitchFamily="34" charset="-122"/>
                <a:cs typeface="Calibri" pitchFamily="34" charset="-120"/>
              </a:rPr>
              <a:t>Бүртгэл хөтлөх</a:t>
            </a:r>
            <a:endParaRPr lang="en-US" sz="1533" dirty="0">
              <a:latin typeface="+mn-lt"/>
            </a:endParaRPr>
          </a:p>
        </p:txBody>
      </p:sp>
      <p:sp>
        <p:nvSpPr>
          <p:cNvPr id="11" name="Shape 9"/>
          <p:cNvSpPr/>
          <p:nvPr/>
        </p:nvSpPr>
        <p:spPr>
          <a:xfrm>
            <a:off x="6217920" y="2194560"/>
            <a:ext cx="5364480" cy="18288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Shape 10"/>
          <p:cNvSpPr/>
          <p:nvPr/>
        </p:nvSpPr>
        <p:spPr>
          <a:xfrm>
            <a:off x="6217920" y="2194560"/>
            <a:ext cx="146304" cy="1828800"/>
          </a:xfrm>
          <a:prstGeom prst="rect">
            <a:avLst/>
          </a:prstGeom>
          <a:solidFill>
            <a:srgbClr val="546E7A"/>
          </a:solidFill>
          <a:ln w="12700">
            <a:solidFill>
              <a:srgbClr val="546E7A"/>
            </a:solidFill>
            <a:prstDash val="solid"/>
          </a:ln>
        </p:spPr>
        <p:txBody>
          <a:bodyPr/>
          <a:lstStyle/>
          <a:p>
            <a:endParaRPr lang="en-US" sz="1867">
              <a:latin typeface="+mn-lt"/>
            </a:endParaRPr>
          </a:p>
        </p:txBody>
      </p:sp>
      <p:sp>
        <p:nvSpPr>
          <p:cNvPr id="13" name="Text 11"/>
          <p:cNvSpPr/>
          <p:nvPr/>
        </p:nvSpPr>
        <p:spPr>
          <a:xfrm>
            <a:off x="6461760" y="2316480"/>
            <a:ext cx="4998720" cy="426720"/>
          </a:xfrm>
          <a:prstGeom prst="rect">
            <a:avLst/>
          </a:prstGeom>
          <a:noFill/>
          <a:ln/>
        </p:spPr>
        <p:txBody>
          <a:bodyPr wrap="square" rtlCol="0" anchor="ctr"/>
          <a:lstStyle/>
          <a:p>
            <a:r>
              <a:rPr lang="en-US" sz="1733" b="1" dirty="0">
                <a:solidFill>
                  <a:srgbClr val="546E7A"/>
                </a:solidFill>
                <a:latin typeface="+mn-lt"/>
                <a:ea typeface="Calibri" pitchFamily="34" charset="-122"/>
                <a:cs typeface="Calibri" pitchFamily="34" charset="-120"/>
              </a:rPr>
              <a:t>Жишээ</a:t>
            </a:r>
            <a:endParaRPr lang="en-US" sz="1733" dirty="0">
              <a:latin typeface="+mn-lt"/>
            </a:endParaRPr>
          </a:p>
        </p:txBody>
      </p:sp>
      <p:sp>
        <p:nvSpPr>
          <p:cNvPr id="14" name="Text 12"/>
          <p:cNvSpPr/>
          <p:nvPr/>
        </p:nvSpPr>
        <p:spPr>
          <a:xfrm>
            <a:off x="6461760" y="2779776"/>
            <a:ext cx="4998720" cy="10972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Ерөнхий олон нийт</a:t>
            </a:r>
            <a:endParaRPr lang="en-US" sz="1533" dirty="0">
              <a:latin typeface="+mn-lt"/>
            </a:endParaRPr>
          </a:p>
          <a:p>
            <a:r>
              <a:rPr lang="en-US" sz="1533" dirty="0">
                <a:solidFill>
                  <a:srgbClr val="1A1A2E"/>
                </a:solidFill>
                <a:latin typeface="+mn-lt"/>
                <a:ea typeface="Calibri" pitchFamily="34" charset="-122"/>
                <a:cs typeface="Calibri" pitchFamily="34" charset="-120"/>
              </a:rPr>
              <a:t>Бусад салбарын байгууллагууд</a:t>
            </a:r>
            <a:endParaRPr lang="en-US" sz="1533" dirty="0">
              <a:latin typeface="+mn-lt"/>
            </a:endParaRPr>
          </a:p>
          <a:p>
            <a:r>
              <a:rPr lang="en-US" sz="1533" dirty="0">
                <a:solidFill>
                  <a:srgbClr val="1A1A2E"/>
                </a:solidFill>
                <a:latin typeface="+mn-lt"/>
                <a:ea typeface="Calibri" pitchFamily="34" charset="-122"/>
                <a:cs typeface="Calibri" pitchFamily="34" charset="-120"/>
              </a:rPr>
              <a:t>Ирээдүйн боломжит харилцагч</a:t>
            </a:r>
            <a:endParaRPr lang="en-US" sz="1533" dirty="0">
              <a:latin typeface="+mn-lt"/>
            </a:endParaRPr>
          </a:p>
          <a:p>
            <a:r>
              <a:rPr lang="en-US" sz="1533" dirty="0">
                <a:solidFill>
                  <a:srgbClr val="1A1A2E"/>
                </a:solidFill>
                <a:latin typeface="+mn-lt"/>
                <a:ea typeface="Calibri" pitchFamily="34" charset="-122"/>
                <a:cs typeface="Calibri" pitchFamily="34" charset="-120"/>
              </a:rPr>
              <a:t>Академик ажиглагч</a:t>
            </a:r>
            <a:endParaRPr lang="en-US" sz="1533" dirty="0">
              <a:latin typeface="+mn-lt"/>
            </a:endParaRPr>
          </a:p>
        </p:txBody>
      </p:sp>
      <p:sp>
        <p:nvSpPr>
          <p:cNvPr id="15" name="Shape 13"/>
          <p:cNvSpPr/>
          <p:nvPr/>
        </p:nvSpPr>
        <p:spPr>
          <a:xfrm>
            <a:off x="487680" y="4206240"/>
            <a:ext cx="11216640" cy="2316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Text 14"/>
          <p:cNvSpPr/>
          <p:nvPr/>
        </p:nvSpPr>
        <p:spPr>
          <a:xfrm>
            <a:off x="731520" y="4328160"/>
            <a:ext cx="10728960" cy="463296"/>
          </a:xfrm>
          <a:prstGeom prst="rect">
            <a:avLst/>
          </a:prstGeom>
          <a:noFill/>
          <a:ln/>
        </p:spPr>
        <p:txBody>
          <a:bodyPr wrap="square" rtlCol="0" anchor="ctr"/>
          <a:lstStyle/>
          <a:p>
            <a:r>
              <a:rPr lang="en-US" sz="1733" b="1" dirty="0">
                <a:solidFill>
                  <a:srgbClr val="F57C00"/>
                </a:solidFill>
                <a:latin typeface="+mn-lt"/>
                <a:ea typeface="Calibri" pitchFamily="34" charset="-122"/>
                <a:cs typeface="Calibri" pitchFamily="34" charset="-120"/>
              </a:rPr>
              <a:t>⚠️ Чухал анхааруулга</a:t>
            </a:r>
            <a:endParaRPr lang="en-US" sz="1733" dirty="0">
              <a:latin typeface="+mn-lt"/>
            </a:endParaRPr>
          </a:p>
        </p:txBody>
      </p:sp>
      <p:sp>
        <p:nvSpPr>
          <p:cNvPr id="17" name="Text 15"/>
          <p:cNvSpPr/>
          <p:nvPr/>
        </p:nvSpPr>
        <p:spPr>
          <a:xfrm>
            <a:off x="731520" y="4876800"/>
            <a:ext cx="10728960" cy="152400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Monitor бүлгийн оролцогч талуудыг "чухалгүй" гэж ойлгох нь алдаа. Нийгмийн хэвлэл мэдээлэл, нийгмийн сүлжээ дэх нэр хүндийн асуудал гэнэтийн нөлөөлөлд хүргэж болно. Жишээ нь: Байгаль орчны байцаагч анх сонирхолгүй байсан ч гэрэл зураг нийтлэгдсэний дараа "Manage Closely" болж шилжсэн тохиолдлууд байна.</a:t>
            </a:r>
            <a:endParaRPr lang="en-US" sz="1533" dirty="0">
              <a:latin typeface="+mn-l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dirty="0"/>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Calibri" pitchFamily="34" charset="0"/>
                <a:ea typeface="Calibri" pitchFamily="34" charset="-122"/>
                <a:cs typeface="Calibri" pitchFamily="34" charset="-120"/>
              </a:rPr>
              <a:t>ОРОЛЦОГЧ ТАЛУУДЫН ХАРИЛЦААНЫ ТӨЛӨВЛӨГӨӨ</a:t>
            </a:r>
            <a:endParaRPr lang="en-US" sz="2933" dirty="0"/>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Calibri" pitchFamily="34" charset="0"/>
                <a:ea typeface="Calibri" pitchFamily="34" charset="-122"/>
                <a:cs typeface="Calibri" pitchFamily="34" charset="-120"/>
              </a:rPr>
              <a:t>31</a:t>
            </a:r>
            <a:endParaRPr lang="en-US" sz="1467" dirty="0"/>
          </a:p>
        </p:txBody>
      </p:sp>
      <p:graphicFrame>
        <p:nvGraphicFramePr>
          <p:cNvPr id="32" name="Table 0"/>
          <p:cNvGraphicFramePr>
            <a:graphicFrameLocks noGrp="1"/>
          </p:cNvGraphicFramePr>
          <p:nvPr>
            <p:extLst>
              <p:ext uri="{D42A27DB-BD31-4B8C-83A1-F6EECF244321}">
                <p14:modId xmlns:p14="http://schemas.microsoft.com/office/powerpoint/2010/main" val="3851809705"/>
              </p:ext>
            </p:extLst>
          </p:nvPr>
        </p:nvGraphicFramePr>
        <p:xfrm>
          <a:off x="365759" y="1341120"/>
          <a:ext cx="11341416" cy="2062480"/>
        </p:xfrm>
        <a:graphic>
          <a:graphicData uri="http://schemas.openxmlformats.org/drawingml/2006/table">
            <a:tbl>
              <a:tblPr/>
              <a:tblGrid>
                <a:gridCol w="1890236">
                  <a:extLst>
                    <a:ext uri="{9D8B030D-6E8A-4147-A177-3AD203B41FA5}">
                      <a16:colId xmlns:a16="http://schemas.microsoft.com/office/drawing/2014/main" val="20000"/>
                    </a:ext>
                  </a:extLst>
                </a:gridCol>
                <a:gridCol w="1438181">
                  <a:extLst>
                    <a:ext uri="{9D8B030D-6E8A-4147-A177-3AD203B41FA5}">
                      <a16:colId xmlns:a16="http://schemas.microsoft.com/office/drawing/2014/main" val="20001"/>
                    </a:ext>
                  </a:extLst>
                </a:gridCol>
                <a:gridCol w="2342291">
                  <a:extLst>
                    <a:ext uri="{9D8B030D-6E8A-4147-A177-3AD203B41FA5}">
                      <a16:colId xmlns:a16="http://schemas.microsoft.com/office/drawing/2014/main" val="20002"/>
                    </a:ext>
                  </a:extLst>
                </a:gridCol>
                <a:gridCol w="1890236">
                  <a:extLst>
                    <a:ext uri="{9D8B030D-6E8A-4147-A177-3AD203B41FA5}">
                      <a16:colId xmlns:a16="http://schemas.microsoft.com/office/drawing/2014/main" val="20003"/>
                    </a:ext>
                  </a:extLst>
                </a:gridCol>
                <a:gridCol w="1890236">
                  <a:extLst>
                    <a:ext uri="{9D8B030D-6E8A-4147-A177-3AD203B41FA5}">
                      <a16:colId xmlns:a16="http://schemas.microsoft.com/office/drawing/2014/main" val="20004"/>
                    </a:ext>
                  </a:extLst>
                </a:gridCol>
                <a:gridCol w="1890236">
                  <a:extLst>
                    <a:ext uri="{9D8B030D-6E8A-4147-A177-3AD203B41FA5}">
                      <a16:colId xmlns:a16="http://schemas.microsoft.com/office/drawing/2014/main" val="20005"/>
                    </a:ext>
                  </a:extLst>
                </a:gridCol>
              </a:tblGrid>
              <a:tr h="345440">
                <a:tc>
                  <a:txBody>
                    <a:bodyPr/>
                    <a:lstStyle/>
                    <a:p>
                      <a:pPr marL="0" indent="0">
                        <a:buNone/>
                      </a:pPr>
                      <a:r>
                        <a:rPr lang="en-US" sz="1800" b="1" dirty="0">
                          <a:solidFill>
                            <a:srgbClr val="FFFFFF"/>
                          </a:solidFill>
                          <a:latin typeface="+mn-lt"/>
                          <a:ea typeface="Calibri" pitchFamily="34" charset="-122"/>
                          <a:cs typeface="Calibri" pitchFamily="34" charset="-120"/>
                        </a:rPr>
                        <a:t>Оролцогч тал</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buNone/>
                      </a:pPr>
                      <a:r>
                        <a:rPr lang="en-US" sz="1800" b="1" dirty="0">
                          <a:solidFill>
                            <a:srgbClr val="FFFFFF"/>
                          </a:solidFill>
                          <a:latin typeface="+mn-lt"/>
                          <a:ea typeface="Calibri" pitchFamily="34" charset="-122"/>
                          <a:cs typeface="Calibri" pitchFamily="34" charset="-120"/>
                        </a:rPr>
                        <a:t>Стратеги</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buNone/>
                      </a:pPr>
                      <a:r>
                        <a:rPr lang="en-US" sz="1800" b="1" dirty="0">
                          <a:solidFill>
                            <a:srgbClr val="FFFFFF"/>
                          </a:solidFill>
                          <a:latin typeface="+mn-lt"/>
                          <a:ea typeface="Calibri" pitchFamily="34" charset="-122"/>
                          <a:cs typeface="Calibri" pitchFamily="34" charset="-120"/>
                        </a:rPr>
                        <a:t>Мессеж</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buNone/>
                      </a:pPr>
                      <a:r>
                        <a:rPr lang="en-US" sz="1800" b="1" dirty="0">
                          <a:solidFill>
                            <a:srgbClr val="FFFFFF"/>
                          </a:solidFill>
                          <a:latin typeface="+mn-lt"/>
                          <a:ea typeface="Calibri" pitchFamily="34" charset="-122"/>
                          <a:cs typeface="Calibri" pitchFamily="34" charset="-120"/>
                        </a:rPr>
                        <a:t>Арга хэрэгсэл</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buNone/>
                      </a:pPr>
                      <a:r>
                        <a:rPr lang="en-US" sz="1800" b="1" dirty="0">
                          <a:solidFill>
                            <a:srgbClr val="FFFFFF"/>
                          </a:solidFill>
                          <a:latin typeface="+mn-lt"/>
                          <a:ea typeface="Calibri" pitchFamily="34" charset="-122"/>
                          <a:cs typeface="Calibri" pitchFamily="34" charset="-120"/>
                        </a:rPr>
                        <a:t>Давтамж</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tc>
                  <a:txBody>
                    <a:bodyPr/>
                    <a:lstStyle/>
                    <a:p>
                      <a:pPr marL="0" indent="0">
                        <a:buNone/>
                      </a:pPr>
                      <a:r>
                        <a:rPr lang="en-US" sz="1800" b="1" dirty="0">
                          <a:solidFill>
                            <a:srgbClr val="FFFFFF"/>
                          </a:solidFill>
                          <a:latin typeface="+mn-lt"/>
                          <a:ea typeface="Calibri" pitchFamily="34" charset="-122"/>
                          <a:cs typeface="Calibri" pitchFamily="34" charset="-120"/>
                        </a:rPr>
                        <a:t>Хариуцагч</a:t>
                      </a:r>
                      <a:endParaRPr lang="en-US" sz="18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0070C0"/>
                    </a:solidFill>
                  </a:tcPr>
                </a:tc>
                <a:extLst>
                  <a:ext uri="{0D108BD9-81ED-4DB2-BD59-A6C34878D82A}">
                    <a16:rowId xmlns:a16="http://schemas.microsoft.com/office/drawing/2014/main" val="10000"/>
                  </a:ext>
                </a:extLst>
              </a:tr>
              <a:tr h="345440">
                <a:tc>
                  <a:txBody>
                    <a:bodyPr/>
                    <a:lstStyle/>
                    <a:p>
                      <a:pPr marL="0" indent="0">
                        <a:buNone/>
                      </a:pPr>
                      <a:r>
                        <a:rPr lang="en-US" sz="1600" dirty="0">
                          <a:solidFill>
                            <a:srgbClr val="1A1A2E"/>
                          </a:solidFill>
                          <a:latin typeface="+mn-lt"/>
                          <a:ea typeface="Calibri" pitchFamily="34" charset="-122"/>
                          <a:cs typeface="Calibri" pitchFamily="34" charset="-120"/>
                        </a:rPr>
                        <a:t>Засгийн газар</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Manage</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Хуулийн нийцэл</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Албан тайлан</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Сар бүр</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ТД</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1"/>
                  </a:ext>
                </a:extLst>
              </a:tr>
              <a:tr h="345440">
                <a:tc>
                  <a:txBody>
                    <a:bodyPr/>
                    <a:lstStyle/>
                    <a:p>
                      <a:pPr marL="0" indent="0">
                        <a:buNone/>
                      </a:pPr>
                      <a:r>
                        <a:rPr lang="en-US" sz="1600" dirty="0">
                          <a:solidFill>
                            <a:srgbClr val="1A1A2E"/>
                          </a:solidFill>
                          <a:latin typeface="+mn-lt"/>
                          <a:ea typeface="Calibri" pitchFamily="34" charset="-122"/>
                          <a:cs typeface="Calibri" pitchFamily="34" charset="-120"/>
                        </a:rPr>
                        <a:t>Ажилчид</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Manage</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Дэвшилт, цалин</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Уулзалт, email</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7 хоног бүр</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HR</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2"/>
                  </a:ext>
                </a:extLst>
              </a:tr>
              <a:tr h="345440">
                <a:tc>
                  <a:txBody>
                    <a:bodyPr/>
                    <a:lstStyle/>
                    <a:p>
                      <a:pPr marL="0" indent="0">
                        <a:buNone/>
                      </a:pPr>
                      <a:r>
                        <a:rPr lang="en-US" sz="1600" dirty="0">
                          <a:solidFill>
                            <a:srgbClr val="1A1A2E"/>
                          </a:solidFill>
                          <a:latin typeface="+mn-lt"/>
                          <a:ea typeface="Calibri" pitchFamily="34" charset="-122"/>
                          <a:cs typeface="Calibri" pitchFamily="34" charset="-120"/>
                        </a:rPr>
                        <a:t>Харилцагч</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Inform</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Үйлчилгээний чанар</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Newsletter</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2 долоо хоногт</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600" dirty="0">
                          <a:solidFill>
                            <a:srgbClr val="1A1A2E"/>
                          </a:solidFill>
                          <a:latin typeface="+mn-lt"/>
                          <a:ea typeface="Calibri" pitchFamily="34" charset="-122"/>
                          <a:cs typeface="Calibri" pitchFamily="34" charset="-120"/>
                        </a:rPr>
                        <a:t>Маркетинг</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3"/>
                  </a:ext>
                </a:extLst>
              </a:tr>
              <a:tr h="568960">
                <a:tc>
                  <a:txBody>
                    <a:bodyPr/>
                    <a:lstStyle/>
                    <a:p>
                      <a:pPr marL="0" indent="0">
                        <a:buNone/>
                      </a:pPr>
                      <a:r>
                        <a:rPr lang="en-US" sz="1600" dirty="0">
                          <a:solidFill>
                            <a:srgbClr val="1A1A2E"/>
                          </a:solidFill>
                          <a:latin typeface="+mn-lt"/>
                          <a:ea typeface="Calibri" pitchFamily="34" charset="-122"/>
                          <a:cs typeface="Calibri" pitchFamily="34" charset="-120"/>
                        </a:rPr>
                        <a:t>Нийгэм</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Inform</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Нийгмийн хариуцлага</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Сошиал медиа</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Сар бүр</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600" dirty="0">
                          <a:solidFill>
                            <a:srgbClr val="1A1A2E"/>
                          </a:solidFill>
                          <a:latin typeface="+mn-lt"/>
                          <a:ea typeface="Calibri" pitchFamily="34" charset="-122"/>
                          <a:cs typeface="Calibri" pitchFamily="34" charset="-120"/>
                        </a:rPr>
                        <a:t>PR</a:t>
                      </a:r>
                      <a:endParaRPr lang="en-US" sz="1600" dirty="0">
                        <a:latin typeface="+mn-lt"/>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4"/>
                  </a:ext>
                </a:extLst>
              </a:tr>
            </a:tbl>
          </a:graphicData>
        </a:graphic>
      </p:graphicFrame>
      <p:sp>
        <p:nvSpPr>
          <p:cNvPr id="6" name="Shape 3"/>
          <p:cNvSpPr/>
          <p:nvPr/>
        </p:nvSpPr>
        <p:spPr>
          <a:xfrm>
            <a:off x="365760" y="5242560"/>
            <a:ext cx="11460480" cy="1341120"/>
          </a:xfrm>
          <a:prstGeom prst="rect">
            <a:avLst/>
          </a:prstGeom>
          <a:solidFill>
            <a:srgbClr val="EBF3FB"/>
          </a:solidFill>
          <a:ln w="12700">
            <a:solidFill>
              <a:srgbClr val="BBDEFB"/>
            </a:solidFill>
            <a:prstDash val="solid"/>
          </a:ln>
        </p:spPr>
        <p:txBody>
          <a:bodyPr/>
          <a:lstStyle/>
          <a:p>
            <a:endParaRPr lang="en-US" sz="1867" dirty="0">
              <a:latin typeface="+mn-lt"/>
            </a:endParaRPr>
          </a:p>
        </p:txBody>
      </p:sp>
      <p:sp>
        <p:nvSpPr>
          <p:cNvPr id="7" name="Text 4"/>
          <p:cNvSpPr/>
          <p:nvPr/>
        </p:nvSpPr>
        <p:spPr>
          <a:xfrm>
            <a:off x="609600" y="5303520"/>
            <a:ext cx="10972800" cy="426720"/>
          </a:xfrm>
          <a:prstGeom prst="rect">
            <a:avLst/>
          </a:prstGeom>
          <a:noFill/>
          <a:ln/>
        </p:spPr>
        <p:txBody>
          <a:bodyPr wrap="square" rtlCol="0" anchor="ctr"/>
          <a:lstStyle/>
          <a:p>
            <a:r>
              <a:rPr lang="en-US" sz="1600" b="1" dirty="0">
                <a:solidFill>
                  <a:srgbClr val="1565C0"/>
                </a:solidFill>
                <a:latin typeface="Calibri" pitchFamily="34" charset="0"/>
                <a:ea typeface="Calibri" pitchFamily="34" charset="-122"/>
                <a:cs typeface="Calibri" pitchFamily="34" charset="-120"/>
              </a:rPr>
              <a:t>Харилцааны төлөвлөгөөнд байх ёстой зүйлс:</a:t>
            </a:r>
            <a:endParaRPr lang="en-US" sz="1600" dirty="0"/>
          </a:p>
        </p:txBody>
      </p:sp>
      <p:sp>
        <p:nvSpPr>
          <p:cNvPr id="8" name="Text 5"/>
          <p:cNvSpPr/>
          <p:nvPr/>
        </p:nvSpPr>
        <p:spPr>
          <a:xfrm>
            <a:off x="609600" y="5754624"/>
            <a:ext cx="10972800" cy="670560"/>
          </a:xfrm>
          <a:prstGeom prst="rect">
            <a:avLst/>
          </a:prstGeom>
          <a:noFill/>
          <a:ln/>
        </p:spPr>
        <p:txBody>
          <a:bodyPr wrap="square" rtlCol="0" anchor="ctr"/>
          <a:lstStyle/>
          <a:p>
            <a:r>
              <a:rPr lang="en-US" sz="1533" dirty="0">
                <a:solidFill>
                  <a:srgbClr val="1A1A2E"/>
                </a:solidFill>
                <a:latin typeface="Calibri" pitchFamily="34" charset="0"/>
                <a:ea typeface="Calibri" pitchFamily="34" charset="-122"/>
                <a:cs typeface="Calibri" pitchFamily="34" charset="-120"/>
              </a:rPr>
              <a:t>Хэн? (Оролцогч тал) • Яагаад? (Зорилго) • Юу? (Агуулга) • Хэрхэн? (Арга) • Хэзээ? (Давтамж) • Хэн хариуцах?</a:t>
            </a:r>
            <a:endParaRPr lang="en-US" sz="1533"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dirty="0">
              <a:latin typeface="+mn-lt"/>
            </a:endParaRPr>
          </a:p>
        </p:txBody>
      </p:sp>
      <p:sp>
        <p:nvSpPr>
          <p:cNvPr id="3" name="Text 1"/>
          <p:cNvSpPr/>
          <p:nvPr/>
        </p:nvSpPr>
        <p:spPr>
          <a:xfrm>
            <a:off x="487680" y="121920"/>
            <a:ext cx="1152144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ТАЛУУДЫН ЗӨРЧИЛДӨӨНИЙГ ШИЙДВЭРЛЭХ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32</a:t>
            </a:r>
            <a:endParaRPr lang="en-US" sz="1467" dirty="0">
              <a:latin typeface="+mn-lt"/>
            </a:endParaRPr>
          </a:p>
        </p:txBody>
      </p:sp>
      <p:sp>
        <p:nvSpPr>
          <p:cNvPr id="5" name="Shape 3"/>
          <p:cNvSpPr/>
          <p:nvPr/>
        </p:nvSpPr>
        <p:spPr>
          <a:xfrm>
            <a:off x="487680" y="1341120"/>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3413760" cy="91440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7" name="Text 5"/>
          <p:cNvSpPr/>
          <p:nvPr/>
        </p:nvSpPr>
        <p:spPr>
          <a:xfrm>
            <a:off x="609600" y="1402080"/>
            <a:ext cx="3169920" cy="755904"/>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1. Тодорхойлох</a:t>
            </a:r>
            <a:endParaRPr lang="en-US" sz="1733" dirty="0">
              <a:latin typeface="+mn-lt"/>
            </a:endParaRPr>
          </a:p>
        </p:txBody>
      </p:sp>
      <p:sp>
        <p:nvSpPr>
          <p:cNvPr id="8" name="Text 6"/>
          <p:cNvSpPr/>
          <p:nvPr/>
        </p:nvSpPr>
        <p:spPr>
          <a:xfrm>
            <a:off x="4145280" y="1463040"/>
            <a:ext cx="7437120" cy="670560"/>
          </a:xfrm>
          <a:prstGeom prst="rect">
            <a:avLst/>
          </a:prstGeom>
          <a:noFill/>
          <a:ln/>
        </p:spPr>
        <p:txBody>
          <a:bodyPr wrap="square" rtlCol="0" anchor="ctr"/>
          <a:lstStyle/>
          <a:p>
            <a:r>
              <a:rPr lang="en-US" sz="1667" dirty="0">
                <a:solidFill>
                  <a:srgbClr val="1A1A2E"/>
                </a:solidFill>
                <a:latin typeface="+mn-lt"/>
                <a:ea typeface="Calibri" pitchFamily="34" charset="-122"/>
                <a:cs typeface="Calibri" pitchFamily="34" charset="-120"/>
              </a:rPr>
              <a:t>Зөрчилдөөний мөн чанар, шалтгаанийг ойлгох</a:t>
            </a:r>
            <a:endParaRPr lang="en-US" sz="1667" dirty="0">
              <a:latin typeface="+mn-lt"/>
            </a:endParaRPr>
          </a:p>
        </p:txBody>
      </p:sp>
      <p:sp>
        <p:nvSpPr>
          <p:cNvPr id="9" name="Shape 7"/>
          <p:cNvSpPr/>
          <p:nvPr/>
        </p:nvSpPr>
        <p:spPr>
          <a:xfrm>
            <a:off x="487680" y="2414016"/>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487680" y="2414016"/>
            <a:ext cx="3413760" cy="91440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11" name="Text 9"/>
          <p:cNvSpPr/>
          <p:nvPr/>
        </p:nvSpPr>
        <p:spPr>
          <a:xfrm>
            <a:off x="609600" y="2474976"/>
            <a:ext cx="3169920" cy="755904"/>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2. Талуудыг сонсох</a:t>
            </a:r>
            <a:endParaRPr lang="en-US" sz="1733" dirty="0">
              <a:latin typeface="+mn-lt"/>
            </a:endParaRPr>
          </a:p>
        </p:txBody>
      </p:sp>
      <p:sp>
        <p:nvSpPr>
          <p:cNvPr id="12" name="Text 10"/>
          <p:cNvSpPr/>
          <p:nvPr/>
        </p:nvSpPr>
        <p:spPr>
          <a:xfrm>
            <a:off x="4145280" y="2535936"/>
            <a:ext cx="7437120" cy="670560"/>
          </a:xfrm>
          <a:prstGeom prst="rect">
            <a:avLst/>
          </a:prstGeom>
          <a:noFill/>
          <a:ln/>
        </p:spPr>
        <p:txBody>
          <a:bodyPr wrap="square" rtlCol="0" anchor="ctr"/>
          <a:lstStyle/>
          <a:p>
            <a:r>
              <a:rPr lang="en-US" sz="1667" dirty="0">
                <a:solidFill>
                  <a:srgbClr val="1A1A2E"/>
                </a:solidFill>
                <a:latin typeface="+mn-lt"/>
                <a:ea typeface="Calibri" pitchFamily="34" charset="-122"/>
                <a:cs typeface="Calibri" pitchFamily="34" charset="-120"/>
              </a:rPr>
              <a:t>Бүх талуудын санал бодлыг тэгш сонсох</a:t>
            </a:r>
            <a:endParaRPr lang="en-US" sz="1667" dirty="0">
              <a:latin typeface="+mn-lt"/>
            </a:endParaRPr>
          </a:p>
        </p:txBody>
      </p:sp>
      <p:sp>
        <p:nvSpPr>
          <p:cNvPr id="13" name="Shape 11"/>
          <p:cNvSpPr/>
          <p:nvPr/>
        </p:nvSpPr>
        <p:spPr>
          <a:xfrm>
            <a:off x="487680" y="3486912"/>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4" name="Shape 12"/>
          <p:cNvSpPr/>
          <p:nvPr/>
        </p:nvSpPr>
        <p:spPr>
          <a:xfrm>
            <a:off x="487680" y="3486912"/>
            <a:ext cx="3413760" cy="91440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5" name="Text 13"/>
          <p:cNvSpPr/>
          <p:nvPr/>
        </p:nvSpPr>
        <p:spPr>
          <a:xfrm>
            <a:off x="609600" y="3547872"/>
            <a:ext cx="3169920" cy="755904"/>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3. Нийтлэг зорилго олох</a:t>
            </a:r>
            <a:endParaRPr lang="en-US" sz="1733" dirty="0">
              <a:latin typeface="+mn-lt"/>
            </a:endParaRPr>
          </a:p>
        </p:txBody>
      </p:sp>
      <p:sp>
        <p:nvSpPr>
          <p:cNvPr id="16" name="Text 14"/>
          <p:cNvSpPr/>
          <p:nvPr/>
        </p:nvSpPr>
        <p:spPr>
          <a:xfrm>
            <a:off x="4145280" y="3608832"/>
            <a:ext cx="7437120" cy="670560"/>
          </a:xfrm>
          <a:prstGeom prst="rect">
            <a:avLst/>
          </a:prstGeom>
          <a:noFill/>
          <a:ln/>
        </p:spPr>
        <p:txBody>
          <a:bodyPr wrap="square" rtlCol="0" anchor="ctr"/>
          <a:lstStyle/>
          <a:p>
            <a:r>
              <a:rPr lang="en-US" sz="1667" dirty="0">
                <a:solidFill>
                  <a:srgbClr val="1A1A2E"/>
                </a:solidFill>
                <a:latin typeface="+mn-lt"/>
                <a:ea typeface="Calibri" pitchFamily="34" charset="-122"/>
                <a:cs typeface="Calibri" pitchFamily="34" charset="-120"/>
              </a:rPr>
              <a:t>Хэлэлцэн тохиролцох суурь бий болгох</a:t>
            </a:r>
            <a:endParaRPr lang="en-US" sz="1667" dirty="0">
              <a:latin typeface="+mn-lt"/>
            </a:endParaRPr>
          </a:p>
        </p:txBody>
      </p:sp>
      <p:sp>
        <p:nvSpPr>
          <p:cNvPr id="17" name="Shape 15"/>
          <p:cNvSpPr/>
          <p:nvPr/>
        </p:nvSpPr>
        <p:spPr>
          <a:xfrm>
            <a:off x="487680" y="4559808"/>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8" name="Shape 16"/>
          <p:cNvSpPr/>
          <p:nvPr/>
        </p:nvSpPr>
        <p:spPr>
          <a:xfrm>
            <a:off x="487680" y="4559808"/>
            <a:ext cx="3413760" cy="914400"/>
          </a:xfrm>
          <a:prstGeom prst="rect">
            <a:avLst/>
          </a:prstGeom>
          <a:solidFill>
            <a:srgbClr val="00695C"/>
          </a:solidFill>
          <a:ln w="12700">
            <a:solidFill>
              <a:srgbClr val="00695C"/>
            </a:solidFill>
            <a:prstDash val="solid"/>
          </a:ln>
        </p:spPr>
        <p:txBody>
          <a:bodyPr/>
          <a:lstStyle/>
          <a:p>
            <a:endParaRPr lang="en-US" sz="1867">
              <a:latin typeface="+mn-lt"/>
            </a:endParaRPr>
          </a:p>
        </p:txBody>
      </p:sp>
      <p:sp>
        <p:nvSpPr>
          <p:cNvPr id="19" name="Text 17"/>
          <p:cNvSpPr/>
          <p:nvPr/>
        </p:nvSpPr>
        <p:spPr>
          <a:xfrm>
            <a:off x="609600" y="4620768"/>
            <a:ext cx="3169920" cy="755904"/>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4. Шийдэл боловсруулах</a:t>
            </a:r>
            <a:endParaRPr lang="en-US" sz="1733" dirty="0">
              <a:latin typeface="+mn-lt"/>
            </a:endParaRPr>
          </a:p>
        </p:txBody>
      </p:sp>
      <p:sp>
        <p:nvSpPr>
          <p:cNvPr id="20" name="Text 18"/>
          <p:cNvSpPr/>
          <p:nvPr/>
        </p:nvSpPr>
        <p:spPr>
          <a:xfrm>
            <a:off x="4145280" y="4681728"/>
            <a:ext cx="7437120" cy="670560"/>
          </a:xfrm>
          <a:prstGeom prst="rect">
            <a:avLst/>
          </a:prstGeom>
          <a:noFill/>
          <a:ln/>
        </p:spPr>
        <p:txBody>
          <a:bodyPr wrap="square" rtlCol="0" anchor="ctr"/>
          <a:lstStyle/>
          <a:p>
            <a:r>
              <a:rPr lang="en-US" sz="1667" dirty="0">
                <a:solidFill>
                  <a:srgbClr val="1A1A2E"/>
                </a:solidFill>
                <a:latin typeface="+mn-lt"/>
                <a:ea typeface="Calibri" pitchFamily="34" charset="-122"/>
                <a:cs typeface="Calibri" pitchFamily="34" charset="-120"/>
              </a:rPr>
              <a:t>Win-win байж болох сонголтуудыг хайх</a:t>
            </a:r>
            <a:endParaRPr lang="en-US" sz="1667" dirty="0">
              <a:latin typeface="+mn-lt"/>
            </a:endParaRPr>
          </a:p>
        </p:txBody>
      </p:sp>
      <p:sp>
        <p:nvSpPr>
          <p:cNvPr id="21" name="Shape 19"/>
          <p:cNvSpPr/>
          <p:nvPr/>
        </p:nvSpPr>
        <p:spPr>
          <a:xfrm>
            <a:off x="487680" y="5632704"/>
            <a:ext cx="11216640" cy="914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2" name="Shape 20"/>
          <p:cNvSpPr/>
          <p:nvPr/>
        </p:nvSpPr>
        <p:spPr>
          <a:xfrm>
            <a:off x="487680" y="5632704"/>
            <a:ext cx="3413760" cy="91440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23" name="Text 21"/>
          <p:cNvSpPr/>
          <p:nvPr/>
        </p:nvSpPr>
        <p:spPr>
          <a:xfrm>
            <a:off x="609600" y="5693664"/>
            <a:ext cx="3169920" cy="755904"/>
          </a:xfrm>
          <a:prstGeom prst="rect">
            <a:avLst/>
          </a:prstGeom>
          <a:noFill/>
          <a:ln/>
        </p:spPr>
        <p:txBody>
          <a:bodyPr wrap="square" rtlCol="0" anchor="ctr"/>
          <a:lstStyle/>
          <a:p>
            <a:r>
              <a:rPr lang="en-US" sz="1733" b="1" dirty="0">
                <a:solidFill>
                  <a:srgbClr val="FFFFFF"/>
                </a:solidFill>
                <a:latin typeface="+mn-lt"/>
                <a:ea typeface="Calibri" pitchFamily="34" charset="-122"/>
                <a:cs typeface="Calibri" pitchFamily="34" charset="-120"/>
              </a:rPr>
              <a:t>5. Хэрэгжүүлэх</a:t>
            </a:r>
            <a:endParaRPr lang="en-US" sz="1733" dirty="0">
              <a:latin typeface="+mn-lt"/>
            </a:endParaRPr>
          </a:p>
        </p:txBody>
      </p:sp>
      <p:sp>
        <p:nvSpPr>
          <p:cNvPr id="24" name="Text 22"/>
          <p:cNvSpPr/>
          <p:nvPr/>
        </p:nvSpPr>
        <p:spPr>
          <a:xfrm>
            <a:off x="4145280" y="5754624"/>
            <a:ext cx="7437120" cy="670560"/>
          </a:xfrm>
          <a:prstGeom prst="rect">
            <a:avLst/>
          </a:prstGeom>
          <a:noFill/>
          <a:ln/>
        </p:spPr>
        <p:txBody>
          <a:bodyPr wrap="square" rtlCol="0" anchor="ctr"/>
          <a:lstStyle/>
          <a:p>
            <a:r>
              <a:rPr lang="en-US" sz="1667" dirty="0">
                <a:solidFill>
                  <a:srgbClr val="1A1A2E"/>
                </a:solidFill>
                <a:latin typeface="+mn-lt"/>
                <a:ea typeface="Calibri" pitchFamily="34" charset="-122"/>
                <a:cs typeface="Calibri" pitchFamily="34" charset="-120"/>
              </a:rPr>
              <a:t>Хэлэлцсэн шийдлийг гэрээ болгох</a:t>
            </a:r>
            <a:endParaRPr lang="en-US" sz="1667" dirty="0">
              <a:latin typeface="+mn-lt"/>
            </a:endParaRPr>
          </a:p>
        </p:txBody>
      </p:sp>
      <p:sp>
        <p:nvSpPr>
          <p:cNvPr id="25" name="Shape 23"/>
          <p:cNvSpPr/>
          <p:nvPr/>
        </p:nvSpPr>
        <p:spPr>
          <a:xfrm>
            <a:off x="487680" y="6705600"/>
            <a:ext cx="11216640" cy="48768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26" name="Text 24"/>
          <p:cNvSpPr/>
          <p:nvPr/>
        </p:nvSpPr>
        <p:spPr>
          <a:xfrm>
            <a:off x="609600" y="6729984"/>
            <a:ext cx="10972800" cy="426720"/>
          </a:xfrm>
          <a:prstGeom prst="rect">
            <a:avLst/>
          </a:prstGeom>
          <a:noFill/>
          <a:ln/>
        </p:spPr>
        <p:txBody>
          <a:bodyPr wrap="square" rtlCol="0" anchor="ctr"/>
          <a:lstStyle/>
          <a:p>
            <a:pPr algn="ctr"/>
            <a:r>
              <a:rPr lang="en-US" sz="1467" i="1" dirty="0">
                <a:solidFill>
                  <a:srgbClr val="FFFFFF"/>
                </a:solidFill>
                <a:latin typeface="+mn-lt"/>
                <a:ea typeface="Calibri" pitchFamily="34" charset="-122"/>
                <a:cs typeface="Calibri" pitchFamily="34" charset="-120"/>
              </a:rPr>
              <a:t>Зөрчилдөөн бол хэвийн үзэгдэл — хэрхэн шийдвэрлэхийг нь мэдэх нь мэргэжилтний чадвар.</a:t>
            </a:r>
            <a:endParaRPr lang="en-US" sz="1467" dirty="0">
              <a:latin typeface="+mn-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dirty="0">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dirty="0">
                <a:solidFill>
                  <a:srgbClr val="FFFFFF"/>
                </a:solidFill>
                <a:latin typeface="+mn-lt"/>
                <a:ea typeface="Calibri" pitchFamily="34" charset="-122"/>
                <a:cs typeface="Calibri" pitchFamily="34" charset="-120"/>
              </a:rPr>
              <a:t>ОРОЛЦОГЧ ТАЛУУДЫН ДЭМЖЛЭГИЙГ БЭХЖҮҮЛЭХ</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33</a:t>
            </a:r>
            <a:endParaRPr lang="en-US" sz="1467" dirty="0">
              <a:latin typeface="+mn-lt"/>
            </a:endParaRPr>
          </a:p>
        </p:txBody>
      </p:sp>
      <p:sp>
        <p:nvSpPr>
          <p:cNvPr id="5" name="Shape 3"/>
          <p:cNvSpPr/>
          <p:nvPr/>
        </p:nvSpPr>
        <p:spPr>
          <a:xfrm>
            <a:off x="487680" y="134112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146304" cy="146304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7" name="Text 5"/>
          <p:cNvSpPr/>
          <p:nvPr/>
        </p:nvSpPr>
        <p:spPr>
          <a:xfrm>
            <a:off x="755904" y="1438656"/>
            <a:ext cx="4998720" cy="463296"/>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Итгэлцэл бий болгох</a:t>
            </a:r>
            <a:endParaRPr lang="en-US" sz="1733" dirty="0">
              <a:latin typeface="+mn-lt"/>
            </a:endParaRPr>
          </a:p>
        </p:txBody>
      </p:sp>
      <p:sp>
        <p:nvSpPr>
          <p:cNvPr id="8" name="Text 6"/>
          <p:cNvSpPr/>
          <p:nvPr/>
        </p:nvSpPr>
        <p:spPr>
          <a:xfrm>
            <a:off x="755904" y="195072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Нэр хүндтэй, үнэнч, нээлттэй харилцаа</a:t>
            </a:r>
            <a:endParaRPr lang="en-US" sz="1533" dirty="0">
              <a:latin typeface="+mn-lt"/>
            </a:endParaRPr>
          </a:p>
        </p:txBody>
      </p:sp>
      <p:sp>
        <p:nvSpPr>
          <p:cNvPr id="9" name="Shape 7"/>
          <p:cNvSpPr/>
          <p:nvPr/>
        </p:nvSpPr>
        <p:spPr>
          <a:xfrm>
            <a:off x="6217920" y="134112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6217920" y="1341120"/>
            <a:ext cx="146304" cy="146304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1" name="Text 9"/>
          <p:cNvSpPr/>
          <p:nvPr/>
        </p:nvSpPr>
        <p:spPr>
          <a:xfrm>
            <a:off x="6486144" y="1438656"/>
            <a:ext cx="4998720" cy="463296"/>
          </a:xfrm>
          <a:prstGeom prst="rect">
            <a:avLst/>
          </a:prstGeom>
          <a:noFill/>
          <a:ln/>
        </p:spPr>
        <p:txBody>
          <a:bodyPr wrap="square" rtlCol="0" anchor="ctr"/>
          <a:lstStyle/>
          <a:p>
            <a:r>
              <a:rPr lang="en-US" sz="1733" b="1" dirty="0">
                <a:solidFill>
                  <a:srgbClr val="1565C0"/>
                </a:solidFill>
                <a:latin typeface="+mn-lt"/>
                <a:ea typeface="Calibri" pitchFamily="34" charset="-122"/>
                <a:cs typeface="Calibri" pitchFamily="34" charset="-120"/>
              </a:rPr>
              <a:t>Оролцоог нэмэгдүүлэх</a:t>
            </a:r>
            <a:endParaRPr lang="en-US" sz="1733" dirty="0">
              <a:latin typeface="+mn-lt"/>
            </a:endParaRPr>
          </a:p>
        </p:txBody>
      </p:sp>
      <p:sp>
        <p:nvSpPr>
          <p:cNvPr id="12" name="Text 10"/>
          <p:cNvSpPr/>
          <p:nvPr/>
        </p:nvSpPr>
        <p:spPr>
          <a:xfrm>
            <a:off x="6486144" y="195072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Шийдвэр гаргалтанд оролцуулах, санал авах</a:t>
            </a:r>
            <a:endParaRPr lang="en-US" sz="1533" dirty="0">
              <a:latin typeface="+mn-lt"/>
            </a:endParaRPr>
          </a:p>
        </p:txBody>
      </p:sp>
      <p:sp>
        <p:nvSpPr>
          <p:cNvPr id="13" name="Shape 11"/>
          <p:cNvSpPr/>
          <p:nvPr/>
        </p:nvSpPr>
        <p:spPr>
          <a:xfrm>
            <a:off x="487680" y="298704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4" name="Shape 12"/>
          <p:cNvSpPr/>
          <p:nvPr/>
        </p:nvSpPr>
        <p:spPr>
          <a:xfrm>
            <a:off x="487680" y="2987040"/>
            <a:ext cx="146304" cy="1463040"/>
          </a:xfrm>
          <a:prstGeom prst="rect">
            <a:avLst/>
          </a:prstGeom>
          <a:solidFill>
            <a:srgbClr val="00695C"/>
          </a:solidFill>
          <a:ln w="12700">
            <a:solidFill>
              <a:srgbClr val="00695C"/>
            </a:solidFill>
            <a:prstDash val="solid"/>
          </a:ln>
        </p:spPr>
        <p:txBody>
          <a:bodyPr/>
          <a:lstStyle/>
          <a:p>
            <a:endParaRPr lang="en-US" sz="1867">
              <a:latin typeface="+mn-lt"/>
            </a:endParaRPr>
          </a:p>
        </p:txBody>
      </p:sp>
      <p:sp>
        <p:nvSpPr>
          <p:cNvPr id="15" name="Text 13"/>
          <p:cNvSpPr/>
          <p:nvPr/>
        </p:nvSpPr>
        <p:spPr>
          <a:xfrm>
            <a:off x="755904" y="3084576"/>
            <a:ext cx="4998720" cy="463296"/>
          </a:xfrm>
          <a:prstGeom prst="rect">
            <a:avLst/>
          </a:prstGeom>
          <a:noFill/>
          <a:ln/>
        </p:spPr>
        <p:txBody>
          <a:bodyPr wrap="square" rtlCol="0" anchor="ctr"/>
          <a:lstStyle/>
          <a:p>
            <a:r>
              <a:rPr lang="en-US" sz="1733" b="1" dirty="0">
                <a:solidFill>
                  <a:srgbClr val="00695C"/>
                </a:solidFill>
                <a:latin typeface="+mn-lt"/>
                <a:ea typeface="Calibri" pitchFamily="34" charset="-122"/>
                <a:cs typeface="Calibri" pitchFamily="34" charset="-120"/>
              </a:rPr>
              <a:t>Хүлээлтийг удирдах</a:t>
            </a:r>
            <a:endParaRPr lang="en-US" sz="1733" dirty="0">
              <a:latin typeface="+mn-lt"/>
            </a:endParaRPr>
          </a:p>
        </p:txBody>
      </p:sp>
      <p:sp>
        <p:nvSpPr>
          <p:cNvPr id="16" name="Text 14"/>
          <p:cNvSpPr/>
          <p:nvPr/>
        </p:nvSpPr>
        <p:spPr>
          <a:xfrm>
            <a:off x="755904" y="359664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Бодит, хүрч болохуйц амлалт өгөх</a:t>
            </a:r>
            <a:endParaRPr lang="en-US" sz="1533" dirty="0">
              <a:latin typeface="+mn-lt"/>
            </a:endParaRPr>
          </a:p>
        </p:txBody>
      </p:sp>
      <p:sp>
        <p:nvSpPr>
          <p:cNvPr id="17" name="Shape 15"/>
          <p:cNvSpPr/>
          <p:nvPr/>
        </p:nvSpPr>
        <p:spPr>
          <a:xfrm>
            <a:off x="6217920" y="298704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8" name="Shape 16"/>
          <p:cNvSpPr/>
          <p:nvPr/>
        </p:nvSpPr>
        <p:spPr>
          <a:xfrm>
            <a:off x="6217920" y="2987040"/>
            <a:ext cx="146304" cy="146304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19" name="Text 17"/>
          <p:cNvSpPr/>
          <p:nvPr/>
        </p:nvSpPr>
        <p:spPr>
          <a:xfrm>
            <a:off x="6486144" y="3084576"/>
            <a:ext cx="4998720" cy="463296"/>
          </a:xfrm>
          <a:prstGeom prst="rect">
            <a:avLst/>
          </a:prstGeom>
          <a:noFill/>
          <a:ln/>
        </p:spPr>
        <p:txBody>
          <a:bodyPr wrap="square" rtlCol="0" anchor="ctr"/>
          <a:lstStyle/>
          <a:p>
            <a:r>
              <a:rPr lang="en-US" sz="1733" b="1" dirty="0">
                <a:solidFill>
                  <a:srgbClr val="2E7D32"/>
                </a:solidFill>
                <a:latin typeface="+mn-lt"/>
                <a:ea typeface="Calibri" pitchFamily="34" charset="-122"/>
                <a:cs typeface="Calibri" pitchFamily="34" charset="-120"/>
              </a:rPr>
              <a:t>Тогтмол мэдээлэх</a:t>
            </a:r>
            <a:endParaRPr lang="en-US" sz="1733" dirty="0">
              <a:latin typeface="+mn-lt"/>
            </a:endParaRPr>
          </a:p>
        </p:txBody>
      </p:sp>
      <p:sp>
        <p:nvSpPr>
          <p:cNvPr id="20" name="Text 18"/>
          <p:cNvSpPr/>
          <p:nvPr/>
        </p:nvSpPr>
        <p:spPr>
          <a:xfrm>
            <a:off x="6486144" y="359664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Явц, үр дүнгийн талаар шуурхай мэдэгдэх</a:t>
            </a:r>
            <a:endParaRPr lang="en-US" sz="1533" dirty="0">
              <a:latin typeface="+mn-lt"/>
            </a:endParaRPr>
          </a:p>
        </p:txBody>
      </p:sp>
      <p:sp>
        <p:nvSpPr>
          <p:cNvPr id="21" name="Shape 19"/>
          <p:cNvSpPr/>
          <p:nvPr/>
        </p:nvSpPr>
        <p:spPr>
          <a:xfrm>
            <a:off x="487680" y="463296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2" name="Shape 20"/>
          <p:cNvSpPr/>
          <p:nvPr/>
        </p:nvSpPr>
        <p:spPr>
          <a:xfrm>
            <a:off x="487680" y="4632960"/>
            <a:ext cx="146304" cy="146304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23" name="Text 21"/>
          <p:cNvSpPr/>
          <p:nvPr/>
        </p:nvSpPr>
        <p:spPr>
          <a:xfrm>
            <a:off x="755904" y="4730496"/>
            <a:ext cx="4998720" cy="463296"/>
          </a:xfrm>
          <a:prstGeom prst="rect">
            <a:avLst/>
          </a:prstGeom>
          <a:noFill/>
          <a:ln/>
        </p:spPr>
        <p:txBody>
          <a:bodyPr wrap="square" rtlCol="0" anchor="ctr"/>
          <a:lstStyle/>
          <a:p>
            <a:r>
              <a:rPr lang="en-US" sz="1733" b="1" dirty="0">
                <a:solidFill>
                  <a:srgbClr val="F57C00"/>
                </a:solidFill>
                <a:latin typeface="+mn-lt"/>
                <a:ea typeface="Calibri" pitchFamily="34" charset="-122"/>
                <a:cs typeface="Calibri" pitchFamily="34" charset="-120"/>
              </a:rPr>
              <a:t>Хүлээн зөвшөөрөх</a:t>
            </a:r>
            <a:endParaRPr lang="en-US" sz="1733" dirty="0">
              <a:latin typeface="+mn-lt"/>
            </a:endParaRPr>
          </a:p>
        </p:txBody>
      </p:sp>
      <p:sp>
        <p:nvSpPr>
          <p:cNvPr id="24" name="Text 22"/>
          <p:cNvSpPr/>
          <p:nvPr/>
        </p:nvSpPr>
        <p:spPr>
          <a:xfrm>
            <a:off x="755904" y="524256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Гавьяа амжилтыг нь нийтэд хүлээн зөвшөөрөх</a:t>
            </a:r>
            <a:endParaRPr lang="en-US" sz="1533" dirty="0">
              <a:latin typeface="+mn-lt"/>
            </a:endParaRPr>
          </a:p>
        </p:txBody>
      </p:sp>
      <p:sp>
        <p:nvSpPr>
          <p:cNvPr id="25" name="Shape 23"/>
          <p:cNvSpPr/>
          <p:nvPr/>
        </p:nvSpPr>
        <p:spPr>
          <a:xfrm>
            <a:off x="6217920" y="463296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6" name="Shape 24"/>
          <p:cNvSpPr/>
          <p:nvPr/>
        </p:nvSpPr>
        <p:spPr>
          <a:xfrm>
            <a:off x="6217920" y="4632960"/>
            <a:ext cx="146304" cy="146304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27" name="Text 25"/>
          <p:cNvSpPr/>
          <p:nvPr/>
        </p:nvSpPr>
        <p:spPr>
          <a:xfrm>
            <a:off x="6486144" y="4730496"/>
            <a:ext cx="4998720" cy="463296"/>
          </a:xfrm>
          <a:prstGeom prst="rect">
            <a:avLst/>
          </a:prstGeom>
          <a:noFill/>
          <a:ln/>
        </p:spPr>
        <p:txBody>
          <a:bodyPr wrap="square" rtlCol="0" anchor="ctr"/>
          <a:lstStyle/>
          <a:p>
            <a:r>
              <a:rPr lang="en-US" sz="1733" b="1" dirty="0">
                <a:solidFill>
                  <a:srgbClr val="C62828"/>
                </a:solidFill>
                <a:latin typeface="+mn-lt"/>
                <a:ea typeface="Calibri" pitchFamily="34" charset="-122"/>
                <a:cs typeface="Calibri" pitchFamily="34" charset="-120"/>
              </a:rPr>
              <a:t>Харилцан ашигтай байдал</a:t>
            </a:r>
            <a:endParaRPr lang="en-US" sz="1733" dirty="0">
              <a:latin typeface="+mn-lt"/>
            </a:endParaRPr>
          </a:p>
        </p:txBody>
      </p:sp>
      <p:sp>
        <p:nvSpPr>
          <p:cNvPr id="28" name="Text 26"/>
          <p:cNvSpPr/>
          <p:nvPr/>
        </p:nvSpPr>
        <p:spPr>
          <a:xfrm>
            <a:off x="6486144" y="5242560"/>
            <a:ext cx="4998720" cy="67056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Win-win харилцааны зарчим баримтлах</a:t>
            </a:r>
            <a:endParaRPr lang="en-US" sz="1533" dirty="0">
              <a:latin typeface="+mn-l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1704320" cy="950976"/>
          </a:xfrm>
          <a:prstGeom prst="rect">
            <a:avLst/>
          </a:prstGeom>
          <a:noFill/>
          <a:ln/>
        </p:spPr>
        <p:txBody>
          <a:bodyPr wrap="square" rtlCol="0" anchor="ctr"/>
          <a:lstStyle/>
          <a:p>
            <a:r>
              <a:rPr lang="en-US" sz="3200" b="1" i="1" dirty="0" err="1">
                <a:solidFill>
                  <a:srgbClr val="FFC000"/>
                </a:solidFill>
                <a:latin typeface="+mn-lt"/>
                <a:ea typeface="Calibri" pitchFamily="34" charset="-122"/>
                <a:cs typeface="Calibri" pitchFamily="34" charset="-120"/>
              </a:rPr>
              <a:t>Кейс</a:t>
            </a:r>
            <a:r>
              <a:rPr lang="en-US" sz="3200" b="1" i="1" dirty="0">
                <a:solidFill>
                  <a:srgbClr val="FFC000"/>
                </a:solidFill>
                <a:latin typeface="+mn-lt"/>
                <a:ea typeface="Calibri" pitchFamily="34" charset="-122"/>
                <a:cs typeface="Calibri" pitchFamily="34" charset="-120"/>
              </a:rPr>
              <a:t> 1: </a:t>
            </a:r>
            <a:r>
              <a:rPr lang="mn-MN" sz="3200" b="1" i="1" dirty="0">
                <a:solidFill>
                  <a:srgbClr val="FFC000"/>
                </a:solidFill>
                <a:latin typeface="+mn-lt"/>
                <a:ea typeface="Calibri" pitchFamily="34" charset="-122"/>
                <a:cs typeface="Calibri" pitchFamily="34" charset="-120"/>
              </a:rPr>
              <a:t>Н</a:t>
            </a:r>
            <a:r>
              <a:rPr lang="en-US" sz="3200" b="1" i="1" dirty="0" err="1">
                <a:solidFill>
                  <a:srgbClr val="FFC000"/>
                </a:solidFill>
                <a:latin typeface="+mn-lt"/>
                <a:ea typeface="Calibri" pitchFamily="34" charset="-122"/>
                <a:cs typeface="Calibri" pitchFamily="34" charset="-120"/>
              </a:rPr>
              <a:t>ийслэлийн</a:t>
            </a:r>
            <a:r>
              <a:rPr lang="en-US" sz="3200" b="1" i="1" dirty="0">
                <a:solidFill>
                  <a:srgbClr val="FFC000"/>
                </a:solidFill>
                <a:latin typeface="+mn-lt"/>
                <a:ea typeface="Calibri" pitchFamily="34" charset="-122"/>
                <a:cs typeface="Calibri" pitchFamily="34" charset="-120"/>
              </a:rPr>
              <a:t> </a:t>
            </a:r>
            <a:r>
              <a:rPr lang="en-US" sz="3200" b="1" i="1" dirty="0" err="1">
                <a:solidFill>
                  <a:srgbClr val="FFC000"/>
                </a:solidFill>
                <a:latin typeface="+mn-lt"/>
                <a:ea typeface="Calibri" pitchFamily="34" charset="-122"/>
                <a:cs typeface="Calibri" pitchFamily="34" charset="-120"/>
              </a:rPr>
              <a:t>дулааны</a:t>
            </a:r>
            <a:r>
              <a:rPr lang="en-US" sz="3200" b="1" i="1" dirty="0">
                <a:solidFill>
                  <a:srgbClr val="FFC000"/>
                </a:solidFill>
                <a:latin typeface="+mn-lt"/>
                <a:ea typeface="Calibri" pitchFamily="34" charset="-122"/>
                <a:cs typeface="Calibri" pitchFamily="34" charset="-120"/>
              </a:rPr>
              <a:t> </a:t>
            </a:r>
            <a:r>
              <a:rPr lang="en-US" sz="3200" b="1" i="1" dirty="0" err="1">
                <a:solidFill>
                  <a:srgbClr val="FFC000"/>
                </a:solidFill>
                <a:latin typeface="+mn-lt"/>
                <a:ea typeface="Calibri" pitchFamily="34" charset="-122"/>
                <a:cs typeface="Calibri" pitchFamily="34" charset="-120"/>
              </a:rPr>
              <a:t>шугам</a:t>
            </a:r>
            <a:r>
              <a:rPr lang="en-US" sz="3200" b="1" i="1" dirty="0">
                <a:solidFill>
                  <a:srgbClr val="FFC000"/>
                </a:solidFill>
                <a:latin typeface="+mn-lt"/>
                <a:ea typeface="Calibri" pitchFamily="34" charset="-122"/>
                <a:cs typeface="Calibri" pitchFamily="34" charset="-120"/>
              </a:rPr>
              <a:t> </a:t>
            </a:r>
            <a:r>
              <a:rPr lang="en-US" sz="3200" b="1" i="1" dirty="0" err="1">
                <a:solidFill>
                  <a:srgbClr val="FFC000"/>
                </a:solidFill>
                <a:latin typeface="+mn-lt"/>
                <a:ea typeface="Calibri" pitchFamily="34" charset="-122"/>
                <a:cs typeface="Calibri" pitchFamily="34" charset="-120"/>
              </a:rPr>
              <a:t>сайжруулах</a:t>
            </a:r>
            <a:r>
              <a:rPr lang="en-US" sz="3200" b="1" i="1" dirty="0">
                <a:solidFill>
                  <a:srgbClr val="FFC000"/>
                </a:solidFill>
                <a:latin typeface="+mn-lt"/>
                <a:ea typeface="Calibri" pitchFamily="34" charset="-122"/>
                <a:cs typeface="Calibri" pitchFamily="34" charset="-120"/>
              </a:rPr>
              <a:t> </a:t>
            </a:r>
            <a:r>
              <a:rPr lang="en-US" sz="3200" b="1" i="1" dirty="0" err="1">
                <a:solidFill>
                  <a:srgbClr val="FFC000"/>
                </a:solidFill>
                <a:latin typeface="+mn-lt"/>
                <a:ea typeface="Calibri" pitchFamily="34" charset="-122"/>
                <a:cs typeface="Calibri" pitchFamily="34" charset="-120"/>
              </a:rPr>
              <a:t>төсөл</a:t>
            </a:r>
            <a:endParaRPr lang="en-US" sz="3200" i="1" dirty="0">
              <a:solidFill>
                <a:srgbClr val="FFC000"/>
              </a:solidFill>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35</a:t>
            </a:r>
            <a:endParaRPr lang="en-US" sz="1467" dirty="0">
              <a:latin typeface="+mn-lt"/>
            </a:endParaRPr>
          </a:p>
        </p:txBody>
      </p:sp>
      <p:sp>
        <p:nvSpPr>
          <p:cNvPr id="5" name="Shape 3"/>
          <p:cNvSpPr/>
          <p:nvPr/>
        </p:nvSpPr>
        <p:spPr>
          <a:xfrm>
            <a:off x="487680" y="1341120"/>
            <a:ext cx="11216640" cy="6096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Text 4"/>
          <p:cNvSpPr/>
          <p:nvPr/>
        </p:nvSpPr>
        <p:spPr>
          <a:xfrm>
            <a:off x="609600" y="1365504"/>
            <a:ext cx="10972800" cy="548640"/>
          </a:xfrm>
          <a:prstGeom prst="rect">
            <a:avLst/>
          </a:prstGeom>
          <a:noFill/>
          <a:ln/>
        </p:spPr>
        <p:txBody>
          <a:bodyPr wrap="square" rtlCol="0" anchor="ctr"/>
          <a:lstStyle/>
          <a:p>
            <a:r>
              <a:rPr lang="en-US" sz="1533" dirty="0">
                <a:solidFill>
                  <a:srgbClr val="1A1A2E"/>
                </a:solidFill>
                <a:latin typeface="+mn-lt"/>
                <a:ea typeface="Calibri" pitchFamily="34" charset="-122"/>
                <a:cs typeface="Calibri" pitchFamily="34" charset="-120"/>
              </a:rPr>
              <a:t>🏙️ Нөхцөл байдал: УБ хотын дулааны хуучин шугамыг 5 жилд шинэчлэх төсөл | Төсөв: 500 сая ₮</a:t>
            </a:r>
            <a:endParaRPr lang="en-US" sz="1533" dirty="0">
              <a:latin typeface="+mn-lt"/>
            </a:endParaRPr>
          </a:p>
        </p:txBody>
      </p:sp>
      <p:graphicFrame>
        <p:nvGraphicFramePr>
          <p:cNvPr id="36" name="Table 0"/>
          <p:cNvGraphicFramePr>
            <a:graphicFrameLocks noGrp="1"/>
          </p:cNvGraphicFramePr>
          <p:nvPr>
            <p:extLst>
              <p:ext uri="{D42A27DB-BD31-4B8C-83A1-F6EECF244321}">
                <p14:modId xmlns:p14="http://schemas.microsoft.com/office/powerpoint/2010/main" val="1448879416"/>
              </p:ext>
            </p:extLst>
          </p:nvPr>
        </p:nvGraphicFramePr>
        <p:xfrm>
          <a:off x="487681" y="2097024"/>
          <a:ext cx="11244071" cy="2865120"/>
        </p:xfrm>
        <a:graphic>
          <a:graphicData uri="http://schemas.openxmlformats.org/drawingml/2006/table">
            <a:tbl>
              <a:tblPr/>
              <a:tblGrid>
                <a:gridCol w="3209695">
                  <a:extLst>
                    <a:ext uri="{9D8B030D-6E8A-4147-A177-3AD203B41FA5}">
                      <a16:colId xmlns:a16="http://schemas.microsoft.com/office/drawing/2014/main" val="20000"/>
                    </a:ext>
                  </a:extLst>
                </a:gridCol>
                <a:gridCol w="3209695">
                  <a:extLst>
                    <a:ext uri="{9D8B030D-6E8A-4147-A177-3AD203B41FA5}">
                      <a16:colId xmlns:a16="http://schemas.microsoft.com/office/drawing/2014/main" val="20001"/>
                    </a:ext>
                  </a:extLst>
                </a:gridCol>
                <a:gridCol w="4824681">
                  <a:extLst>
                    <a:ext uri="{9D8B030D-6E8A-4147-A177-3AD203B41FA5}">
                      <a16:colId xmlns:a16="http://schemas.microsoft.com/office/drawing/2014/main" val="20002"/>
                    </a:ext>
                  </a:extLst>
                </a:gridCol>
              </a:tblGrid>
              <a:tr h="345440">
                <a:tc>
                  <a:txBody>
                    <a:bodyPr/>
                    <a:lstStyle/>
                    <a:p>
                      <a:pPr marL="0" indent="0">
                        <a:buNone/>
                      </a:pPr>
                      <a:r>
                        <a:rPr lang="en-US" sz="1800" b="1" dirty="0">
                          <a:solidFill>
                            <a:srgbClr val="FFFFFF"/>
                          </a:solidFill>
                          <a:latin typeface="Calibri" pitchFamily="34" charset="0"/>
                          <a:ea typeface="Calibri" pitchFamily="34" charset="-122"/>
                          <a:cs typeface="Calibri" pitchFamily="34" charset="-120"/>
                        </a:rPr>
                        <a:t>Оролцогч тал</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800" b="1" dirty="0">
                          <a:solidFill>
                            <a:srgbClr val="FFFFFF"/>
                          </a:solidFill>
                          <a:latin typeface="Calibri" pitchFamily="34" charset="0"/>
                          <a:ea typeface="Calibri" pitchFamily="34" charset="-122"/>
                          <a:cs typeface="Calibri" pitchFamily="34" charset="-120"/>
                        </a:rPr>
                        <a:t>Стратеги</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tc>
                  <a:txBody>
                    <a:bodyPr/>
                    <a:lstStyle/>
                    <a:p>
                      <a:pPr marL="0" indent="0">
                        <a:buNone/>
                      </a:pPr>
                      <a:r>
                        <a:rPr lang="en-US" sz="1800" b="1" dirty="0">
                          <a:solidFill>
                            <a:srgbClr val="FFFFFF"/>
                          </a:solidFill>
                          <a:latin typeface="Calibri" pitchFamily="34" charset="0"/>
                          <a:ea typeface="Calibri" pitchFamily="34" charset="-122"/>
                          <a:cs typeface="Calibri" pitchFamily="34" charset="-120"/>
                        </a:rPr>
                        <a:t>Гол асуудал</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1B3A6B"/>
                    </a:solidFill>
                  </a:tcPr>
                </a:tc>
                <a:extLst>
                  <a:ext uri="{0D108BD9-81ED-4DB2-BD59-A6C34878D82A}">
                    <a16:rowId xmlns:a16="http://schemas.microsoft.com/office/drawing/2014/main" val="10000"/>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УБДС</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b="1" dirty="0">
                          <a:solidFill>
                            <a:srgbClr val="C62828"/>
                          </a:solidFill>
                          <a:latin typeface="Calibri" pitchFamily="34" charset="0"/>
                          <a:ea typeface="Calibri" pitchFamily="34" charset="-122"/>
                          <a:cs typeface="Calibri" pitchFamily="34" charset="-120"/>
                        </a:rPr>
                        <a:t>Manage Closely</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Хэрэгжүүлэгч байгууллага</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1"/>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Нийслэлийн Засаг дарга</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800" b="1" dirty="0">
                          <a:solidFill>
                            <a:srgbClr val="C62828"/>
                          </a:solidFill>
                          <a:latin typeface="Calibri" pitchFamily="34" charset="0"/>
                          <a:ea typeface="Calibri" pitchFamily="34" charset="-122"/>
                          <a:cs typeface="Calibri" pitchFamily="34" charset="-120"/>
                        </a:rPr>
                        <a:t>Manage Closely</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Улс төрийн дэмжлэг</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2"/>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Орон нутгийн иргэд</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b="1" dirty="0">
                          <a:solidFill>
                            <a:srgbClr val="2E7D32"/>
                          </a:solidFill>
                          <a:latin typeface="Calibri" pitchFamily="34" charset="0"/>
                          <a:ea typeface="Calibri" pitchFamily="34" charset="-122"/>
                          <a:cs typeface="Calibri" pitchFamily="34" charset="-120"/>
                        </a:rPr>
                        <a:t>Keep Informed</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Барилгын саад, шуугиан</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3"/>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Гэрээт компаниуд</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800" b="1" dirty="0">
                          <a:solidFill>
                            <a:srgbClr val="C62828"/>
                          </a:solidFill>
                          <a:latin typeface="Calibri" pitchFamily="34" charset="0"/>
                          <a:ea typeface="Calibri" pitchFamily="34" charset="-122"/>
                          <a:cs typeface="Calibri" pitchFamily="34" charset="-120"/>
                        </a:rPr>
                        <a:t>Manage Closely</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Хэрэгжилт, чанар</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4"/>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Хэвлэл мэдээлэл</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b="1" dirty="0">
                          <a:solidFill>
                            <a:srgbClr val="2E7D32"/>
                          </a:solidFill>
                          <a:latin typeface="Calibri" pitchFamily="34" charset="0"/>
                          <a:ea typeface="Calibri" pitchFamily="34" charset="-122"/>
                          <a:cs typeface="Calibri" pitchFamily="34" charset="-120"/>
                        </a:rPr>
                        <a:t>Keep Informed</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Нийтийн ойлголт</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EBF3FB"/>
                    </a:solidFill>
                  </a:tcPr>
                </a:tc>
                <a:extLst>
                  <a:ext uri="{0D108BD9-81ED-4DB2-BD59-A6C34878D82A}">
                    <a16:rowId xmlns:a16="http://schemas.microsoft.com/office/drawing/2014/main" val="10005"/>
                  </a:ext>
                </a:extLst>
              </a:tr>
              <a:tr h="345440">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Байгаль орчны байцаагч</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2400" b="1" dirty="0">
                          <a:solidFill>
                            <a:srgbClr val="F57C00"/>
                          </a:solidFill>
                          <a:latin typeface="Calibri" pitchFamily="34" charset="0"/>
                          <a:ea typeface="Calibri" pitchFamily="34" charset="-122"/>
                          <a:cs typeface="Calibri" pitchFamily="34" charset="-120"/>
                        </a:rPr>
                        <a:t>Keep</a:t>
                      </a:r>
                      <a:r>
                        <a:rPr lang="en-US" sz="1800" b="1" dirty="0">
                          <a:solidFill>
                            <a:srgbClr val="F57C00"/>
                          </a:solidFill>
                          <a:latin typeface="Calibri" pitchFamily="34" charset="0"/>
                          <a:ea typeface="Calibri" pitchFamily="34" charset="-122"/>
                          <a:cs typeface="Calibri" pitchFamily="34" charset="-120"/>
                        </a:rPr>
                        <a:t> Satisfied</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1800" dirty="0">
                          <a:solidFill>
                            <a:srgbClr val="1A1A2E"/>
                          </a:solidFill>
                          <a:latin typeface="Calibri" pitchFamily="34" charset="0"/>
                          <a:ea typeface="Calibri" pitchFamily="34" charset="-122"/>
                          <a:cs typeface="Calibri" pitchFamily="34" charset="-120"/>
                        </a:rPr>
                        <a:t>Зохицуулалтын дагуу</a:t>
                      </a:r>
                      <a:endParaRPr lang="en-US" sz="1800" dirty="0">
                        <a:latin typeface="Calibri" charset="0"/>
                        <a:ea typeface="Calibri" charset="0"/>
                        <a:cs typeface="Calibri" charset="0"/>
                      </a:endParaRPr>
                    </a:p>
                  </a:txBody>
                  <a:tcPr marL="121920" marR="121920" marT="60960" marB="60960">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p>
        </p:txBody>
      </p:sp>
      <p:sp>
        <p:nvSpPr>
          <p:cNvPr id="3" name="Text 1"/>
          <p:cNvSpPr/>
          <p:nvPr/>
        </p:nvSpPr>
        <p:spPr>
          <a:xfrm>
            <a:off x="487680" y="121920"/>
            <a:ext cx="10485120" cy="950976"/>
          </a:xfrm>
          <a:prstGeom prst="rect">
            <a:avLst/>
          </a:prstGeom>
          <a:noFill/>
          <a:ln/>
        </p:spPr>
        <p:txBody>
          <a:bodyPr wrap="square" rtlCol="0" anchor="ctr"/>
          <a:lstStyle/>
          <a:p>
            <a:r>
              <a:rPr lang="en-US" sz="2933" b="1" i="1" dirty="0">
                <a:solidFill>
                  <a:srgbClr val="FFC000"/>
                </a:solidFill>
                <a:latin typeface="Calibri" pitchFamily="34" charset="0"/>
                <a:ea typeface="Calibri" pitchFamily="34" charset="-122"/>
                <a:cs typeface="Calibri" pitchFamily="34" charset="-120"/>
              </a:rPr>
              <a:t>Кейс 1 – Power-Interest Grid Шинжилгээ</a:t>
            </a:r>
            <a:endParaRPr lang="en-US" sz="2933" i="1" dirty="0">
              <a:solidFill>
                <a:srgbClr val="FFC000"/>
              </a:solidFill>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Calibri" pitchFamily="34" charset="0"/>
                <a:ea typeface="Calibri" pitchFamily="34" charset="-122"/>
                <a:cs typeface="Calibri" pitchFamily="34" charset="-120"/>
              </a:rPr>
              <a:t>36</a:t>
            </a:r>
            <a:endParaRPr lang="en-US" sz="1467" dirty="0"/>
          </a:p>
        </p:txBody>
      </p:sp>
      <p:sp>
        <p:nvSpPr>
          <p:cNvPr id="5" name="Shape 3"/>
          <p:cNvSpPr/>
          <p:nvPr/>
        </p:nvSpPr>
        <p:spPr>
          <a:xfrm>
            <a:off x="609600" y="1341120"/>
            <a:ext cx="3291840" cy="2499360"/>
          </a:xfrm>
          <a:prstGeom prst="rect">
            <a:avLst/>
          </a:prstGeom>
          <a:solidFill>
            <a:srgbClr val="EBF3FB"/>
          </a:solidFill>
          <a:ln w="12700">
            <a:solidFill>
              <a:srgbClr val="BBDEFB"/>
            </a:solidFill>
            <a:prstDash val="solid"/>
          </a:ln>
        </p:spPr>
        <p:txBody>
          <a:bodyPr/>
          <a:lstStyle/>
          <a:p>
            <a:endParaRPr lang="en-US" sz="1867"/>
          </a:p>
        </p:txBody>
      </p:sp>
      <p:sp>
        <p:nvSpPr>
          <p:cNvPr id="6" name="Text 4"/>
          <p:cNvSpPr/>
          <p:nvPr/>
        </p:nvSpPr>
        <p:spPr>
          <a:xfrm>
            <a:off x="670560" y="1463040"/>
            <a:ext cx="3169920" cy="487680"/>
          </a:xfrm>
          <a:prstGeom prst="rect">
            <a:avLst/>
          </a:prstGeom>
          <a:noFill/>
          <a:ln/>
        </p:spPr>
        <p:txBody>
          <a:bodyPr wrap="square" rtlCol="0" anchor="ctr"/>
          <a:lstStyle/>
          <a:p>
            <a:pPr algn="ctr"/>
            <a:r>
              <a:rPr lang="en-US" sz="1333" b="1" dirty="0">
                <a:solidFill>
                  <a:srgbClr val="546E7A"/>
                </a:solidFill>
                <a:latin typeface="Calibri" pitchFamily="34" charset="0"/>
                <a:ea typeface="Calibri" pitchFamily="34" charset="-122"/>
                <a:cs typeface="Calibri" pitchFamily="34" charset="-120"/>
              </a:rPr>
              <a:t>Keep Satisfied</a:t>
            </a:r>
            <a:endParaRPr lang="en-US" sz="1333" dirty="0"/>
          </a:p>
        </p:txBody>
      </p:sp>
      <p:sp>
        <p:nvSpPr>
          <p:cNvPr id="7" name="Shape 5"/>
          <p:cNvSpPr/>
          <p:nvPr/>
        </p:nvSpPr>
        <p:spPr>
          <a:xfrm>
            <a:off x="4023360" y="1341120"/>
            <a:ext cx="3291840" cy="2499360"/>
          </a:xfrm>
          <a:prstGeom prst="rect">
            <a:avLst/>
          </a:prstGeom>
          <a:solidFill>
            <a:srgbClr val="FFCDD2"/>
          </a:solidFill>
          <a:ln w="12700">
            <a:solidFill>
              <a:srgbClr val="BBDEFB"/>
            </a:solidFill>
            <a:prstDash val="solid"/>
          </a:ln>
        </p:spPr>
        <p:txBody>
          <a:bodyPr/>
          <a:lstStyle/>
          <a:p>
            <a:endParaRPr lang="en-US" sz="1867"/>
          </a:p>
        </p:txBody>
      </p:sp>
      <p:sp>
        <p:nvSpPr>
          <p:cNvPr id="8" name="Text 6"/>
          <p:cNvSpPr/>
          <p:nvPr/>
        </p:nvSpPr>
        <p:spPr>
          <a:xfrm>
            <a:off x="4084320" y="1463040"/>
            <a:ext cx="3169920" cy="487680"/>
          </a:xfrm>
          <a:prstGeom prst="rect">
            <a:avLst/>
          </a:prstGeom>
          <a:noFill/>
          <a:ln/>
        </p:spPr>
        <p:txBody>
          <a:bodyPr wrap="square" rtlCol="0" anchor="ctr"/>
          <a:lstStyle/>
          <a:p>
            <a:pPr algn="ctr"/>
            <a:r>
              <a:rPr lang="en-US" sz="1333" b="1" dirty="0">
                <a:solidFill>
                  <a:srgbClr val="546E7A"/>
                </a:solidFill>
                <a:latin typeface="Calibri" pitchFamily="34" charset="0"/>
                <a:ea typeface="Calibri" pitchFamily="34" charset="-122"/>
                <a:cs typeface="Calibri" pitchFamily="34" charset="-120"/>
              </a:rPr>
              <a:t>Manage Closely</a:t>
            </a:r>
            <a:endParaRPr lang="en-US" sz="1333" dirty="0"/>
          </a:p>
        </p:txBody>
      </p:sp>
      <p:sp>
        <p:nvSpPr>
          <p:cNvPr id="9" name="Shape 7"/>
          <p:cNvSpPr/>
          <p:nvPr/>
        </p:nvSpPr>
        <p:spPr>
          <a:xfrm>
            <a:off x="609600" y="3962400"/>
            <a:ext cx="3291840" cy="2499360"/>
          </a:xfrm>
          <a:prstGeom prst="rect">
            <a:avLst/>
          </a:prstGeom>
          <a:solidFill>
            <a:srgbClr val="ECEFF1"/>
          </a:solidFill>
          <a:ln w="12700">
            <a:solidFill>
              <a:srgbClr val="BBDEFB"/>
            </a:solidFill>
            <a:prstDash val="solid"/>
          </a:ln>
        </p:spPr>
        <p:txBody>
          <a:bodyPr/>
          <a:lstStyle/>
          <a:p>
            <a:endParaRPr lang="en-US" sz="1867"/>
          </a:p>
        </p:txBody>
      </p:sp>
      <p:sp>
        <p:nvSpPr>
          <p:cNvPr id="10" name="Text 8"/>
          <p:cNvSpPr/>
          <p:nvPr/>
        </p:nvSpPr>
        <p:spPr>
          <a:xfrm>
            <a:off x="670560" y="4084320"/>
            <a:ext cx="3169920" cy="487680"/>
          </a:xfrm>
          <a:prstGeom prst="rect">
            <a:avLst/>
          </a:prstGeom>
          <a:noFill/>
          <a:ln/>
        </p:spPr>
        <p:txBody>
          <a:bodyPr wrap="square" rtlCol="0" anchor="ctr"/>
          <a:lstStyle/>
          <a:p>
            <a:pPr algn="ctr"/>
            <a:r>
              <a:rPr lang="en-US" sz="1333" b="1" dirty="0">
                <a:solidFill>
                  <a:srgbClr val="546E7A"/>
                </a:solidFill>
                <a:latin typeface="Calibri" pitchFamily="34" charset="0"/>
                <a:ea typeface="Calibri" pitchFamily="34" charset="-122"/>
                <a:cs typeface="Calibri" pitchFamily="34" charset="-120"/>
              </a:rPr>
              <a:t>Monitor</a:t>
            </a:r>
            <a:endParaRPr lang="en-US" sz="1333" dirty="0"/>
          </a:p>
        </p:txBody>
      </p:sp>
      <p:sp>
        <p:nvSpPr>
          <p:cNvPr id="11" name="Shape 9"/>
          <p:cNvSpPr/>
          <p:nvPr/>
        </p:nvSpPr>
        <p:spPr>
          <a:xfrm>
            <a:off x="4023360" y="3962400"/>
            <a:ext cx="3291840" cy="2499360"/>
          </a:xfrm>
          <a:prstGeom prst="rect">
            <a:avLst/>
          </a:prstGeom>
          <a:solidFill>
            <a:srgbClr val="E8F5E9"/>
          </a:solidFill>
          <a:ln w="12700">
            <a:solidFill>
              <a:srgbClr val="BBDEFB"/>
            </a:solidFill>
            <a:prstDash val="solid"/>
          </a:ln>
        </p:spPr>
        <p:txBody>
          <a:bodyPr/>
          <a:lstStyle/>
          <a:p>
            <a:endParaRPr lang="en-US" sz="1867"/>
          </a:p>
        </p:txBody>
      </p:sp>
      <p:sp>
        <p:nvSpPr>
          <p:cNvPr id="12" name="Text 10"/>
          <p:cNvSpPr/>
          <p:nvPr/>
        </p:nvSpPr>
        <p:spPr>
          <a:xfrm>
            <a:off x="4084320" y="4084320"/>
            <a:ext cx="3169920" cy="487680"/>
          </a:xfrm>
          <a:prstGeom prst="rect">
            <a:avLst/>
          </a:prstGeom>
          <a:noFill/>
          <a:ln/>
        </p:spPr>
        <p:txBody>
          <a:bodyPr wrap="square" rtlCol="0" anchor="ctr"/>
          <a:lstStyle/>
          <a:p>
            <a:pPr algn="ctr"/>
            <a:r>
              <a:rPr lang="en-US" sz="1333" b="1" dirty="0">
                <a:solidFill>
                  <a:srgbClr val="546E7A"/>
                </a:solidFill>
                <a:latin typeface="Calibri" pitchFamily="34" charset="0"/>
                <a:ea typeface="Calibri" pitchFamily="34" charset="-122"/>
                <a:cs typeface="Calibri" pitchFamily="34" charset="-120"/>
              </a:rPr>
              <a:t>Keep Informed</a:t>
            </a:r>
            <a:endParaRPr lang="en-US" sz="1333" dirty="0"/>
          </a:p>
        </p:txBody>
      </p:sp>
      <p:sp>
        <p:nvSpPr>
          <p:cNvPr id="13" name="Shape 11"/>
          <p:cNvSpPr/>
          <p:nvPr/>
        </p:nvSpPr>
        <p:spPr>
          <a:xfrm>
            <a:off x="3962400" y="1341120"/>
            <a:ext cx="0" cy="5120640"/>
          </a:xfrm>
          <a:prstGeom prst="line">
            <a:avLst/>
          </a:prstGeom>
          <a:noFill/>
          <a:ln w="12700">
            <a:solidFill>
              <a:srgbClr val="546E7A"/>
            </a:solidFill>
            <a:prstDash val="solid"/>
          </a:ln>
        </p:spPr>
        <p:txBody>
          <a:bodyPr/>
          <a:lstStyle/>
          <a:p>
            <a:endParaRPr lang="en-US" sz="1867"/>
          </a:p>
        </p:txBody>
      </p:sp>
      <p:sp>
        <p:nvSpPr>
          <p:cNvPr id="14" name="Shape 12"/>
          <p:cNvSpPr/>
          <p:nvPr/>
        </p:nvSpPr>
        <p:spPr>
          <a:xfrm>
            <a:off x="609600" y="3901440"/>
            <a:ext cx="6705600" cy="0"/>
          </a:xfrm>
          <a:prstGeom prst="line">
            <a:avLst/>
          </a:prstGeom>
          <a:noFill/>
          <a:ln w="12700">
            <a:solidFill>
              <a:srgbClr val="546E7A"/>
            </a:solidFill>
            <a:prstDash val="solid"/>
          </a:ln>
        </p:spPr>
        <p:txBody>
          <a:bodyPr/>
          <a:lstStyle/>
          <a:p>
            <a:endParaRPr lang="en-US" sz="1867"/>
          </a:p>
        </p:txBody>
      </p:sp>
      <p:sp>
        <p:nvSpPr>
          <p:cNvPr id="15" name="Text 13"/>
          <p:cNvSpPr/>
          <p:nvPr/>
        </p:nvSpPr>
        <p:spPr>
          <a:xfrm>
            <a:off x="609600" y="877824"/>
            <a:ext cx="2438400" cy="365760"/>
          </a:xfrm>
          <a:prstGeom prst="rect">
            <a:avLst/>
          </a:prstGeom>
          <a:noFill/>
          <a:ln/>
        </p:spPr>
        <p:txBody>
          <a:bodyPr wrap="square" rtlCol="0" anchor="ctr"/>
          <a:lstStyle/>
          <a:p>
            <a:r>
              <a:rPr lang="en-US" sz="1333" b="1" dirty="0">
                <a:solidFill>
                  <a:srgbClr val="1B3A6B"/>
                </a:solidFill>
                <a:latin typeface="Calibri" pitchFamily="34" charset="0"/>
                <a:ea typeface="Calibri" pitchFamily="34" charset="-122"/>
                <a:cs typeface="Calibri" pitchFamily="34" charset="-120"/>
              </a:rPr>
              <a:t>↑ Нөлөөлөл</a:t>
            </a:r>
            <a:endParaRPr lang="en-US" sz="1333" dirty="0"/>
          </a:p>
        </p:txBody>
      </p:sp>
      <p:sp>
        <p:nvSpPr>
          <p:cNvPr id="16" name="Text 14"/>
          <p:cNvSpPr/>
          <p:nvPr/>
        </p:nvSpPr>
        <p:spPr>
          <a:xfrm>
            <a:off x="5730240" y="6522720"/>
            <a:ext cx="1828800" cy="365760"/>
          </a:xfrm>
          <a:prstGeom prst="rect">
            <a:avLst/>
          </a:prstGeom>
          <a:noFill/>
          <a:ln/>
        </p:spPr>
        <p:txBody>
          <a:bodyPr wrap="square" rtlCol="0" anchor="ctr"/>
          <a:lstStyle/>
          <a:p>
            <a:r>
              <a:rPr lang="en-US" sz="1333" b="1" dirty="0">
                <a:solidFill>
                  <a:srgbClr val="1B3A6B"/>
                </a:solidFill>
                <a:latin typeface="Calibri" pitchFamily="34" charset="0"/>
                <a:ea typeface="Calibri" pitchFamily="34" charset="-122"/>
                <a:cs typeface="Calibri" pitchFamily="34" charset="-120"/>
              </a:rPr>
              <a:t>Сонирхол →</a:t>
            </a:r>
            <a:endParaRPr lang="en-US" sz="1333" dirty="0"/>
          </a:p>
        </p:txBody>
      </p:sp>
      <p:sp>
        <p:nvSpPr>
          <p:cNvPr id="17" name="Shape 15"/>
          <p:cNvSpPr/>
          <p:nvPr/>
        </p:nvSpPr>
        <p:spPr>
          <a:xfrm>
            <a:off x="1219200" y="1828800"/>
            <a:ext cx="341376" cy="341376"/>
          </a:xfrm>
          <a:prstGeom prst="ellipse">
            <a:avLst/>
          </a:prstGeom>
          <a:solidFill>
            <a:srgbClr val="C62828"/>
          </a:solidFill>
          <a:ln w="12700">
            <a:solidFill>
              <a:srgbClr val="C62828"/>
            </a:solidFill>
            <a:prstDash val="solid"/>
          </a:ln>
        </p:spPr>
        <p:txBody>
          <a:bodyPr/>
          <a:lstStyle/>
          <a:p>
            <a:endParaRPr lang="en-US" sz="1867"/>
          </a:p>
        </p:txBody>
      </p:sp>
      <p:sp>
        <p:nvSpPr>
          <p:cNvPr id="18" name="Text 16"/>
          <p:cNvSpPr/>
          <p:nvPr/>
        </p:nvSpPr>
        <p:spPr>
          <a:xfrm>
            <a:off x="1402080" y="173126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УБДС</a:t>
            </a:r>
            <a:endParaRPr lang="en-US" sz="1267" dirty="0"/>
          </a:p>
        </p:txBody>
      </p:sp>
      <p:sp>
        <p:nvSpPr>
          <p:cNvPr id="19" name="Shape 17"/>
          <p:cNvSpPr/>
          <p:nvPr/>
        </p:nvSpPr>
        <p:spPr>
          <a:xfrm>
            <a:off x="1463040" y="2194560"/>
            <a:ext cx="341376" cy="341376"/>
          </a:xfrm>
          <a:prstGeom prst="ellipse">
            <a:avLst/>
          </a:prstGeom>
          <a:solidFill>
            <a:srgbClr val="C62828"/>
          </a:solidFill>
          <a:ln w="12700">
            <a:solidFill>
              <a:srgbClr val="C62828"/>
            </a:solidFill>
            <a:prstDash val="solid"/>
          </a:ln>
        </p:spPr>
        <p:txBody>
          <a:bodyPr/>
          <a:lstStyle/>
          <a:p>
            <a:endParaRPr lang="en-US" sz="1867"/>
          </a:p>
        </p:txBody>
      </p:sp>
      <p:sp>
        <p:nvSpPr>
          <p:cNvPr id="20" name="Text 18"/>
          <p:cNvSpPr/>
          <p:nvPr/>
        </p:nvSpPr>
        <p:spPr>
          <a:xfrm>
            <a:off x="1645920" y="209702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Засаг дарга</a:t>
            </a:r>
            <a:endParaRPr lang="en-US" sz="1267" dirty="0"/>
          </a:p>
        </p:txBody>
      </p:sp>
      <p:sp>
        <p:nvSpPr>
          <p:cNvPr id="21" name="Shape 19"/>
          <p:cNvSpPr/>
          <p:nvPr/>
        </p:nvSpPr>
        <p:spPr>
          <a:xfrm>
            <a:off x="4876800" y="1706880"/>
            <a:ext cx="341376" cy="341376"/>
          </a:xfrm>
          <a:prstGeom prst="ellipse">
            <a:avLst/>
          </a:prstGeom>
          <a:solidFill>
            <a:srgbClr val="C62828"/>
          </a:solidFill>
          <a:ln w="12700">
            <a:solidFill>
              <a:srgbClr val="C62828"/>
            </a:solidFill>
            <a:prstDash val="solid"/>
          </a:ln>
        </p:spPr>
        <p:txBody>
          <a:bodyPr/>
          <a:lstStyle/>
          <a:p>
            <a:endParaRPr lang="en-US" sz="1867"/>
          </a:p>
        </p:txBody>
      </p:sp>
      <p:sp>
        <p:nvSpPr>
          <p:cNvPr id="22" name="Text 20"/>
          <p:cNvSpPr/>
          <p:nvPr/>
        </p:nvSpPr>
        <p:spPr>
          <a:xfrm>
            <a:off x="5059680" y="160934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Гэрээт компани</a:t>
            </a:r>
            <a:endParaRPr lang="en-US" sz="1267" dirty="0"/>
          </a:p>
        </p:txBody>
      </p:sp>
      <p:sp>
        <p:nvSpPr>
          <p:cNvPr id="23" name="Shape 21"/>
          <p:cNvSpPr/>
          <p:nvPr/>
        </p:nvSpPr>
        <p:spPr>
          <a:xfrm>
            <a:off x="1097280" y="3901440"/>
            <a:ext cx="341376" cy="341376"/>
          </a:xfrm>
          <a:prstGeom prst="ellipse">
            <a:avLst/>
          </a:prstGeom>
          <a:solidFill>
            <a:srgbClr val="F57C00"/>
          </a:solidFill>
          <a:ln w="12700">
            <a:solidFill>
              <a:srgbClr val="F57C00"/>
            </a:solidFill>
            <a:prstDash val="solid"/>
          </a:ln>
        </p:spPr>
        <p:txBody>
          <a:bodyPr/>
          <a:lstStyle/>
          <a:p>
            <a:endParaRPr lang="en-US" sz="1867"/>
          </a:p>
        </p:txBody>
      </p:sp>
      <p:sp>
        <p:nvSpPr>
          <p:cNvPr id="24" name="Text 22"/>
          <p:cNvSpPr/>
          <p:nvPr/>
        </p:nvSpPr>
        <p:spPr>
          <a:xfrm>
            <a:off x="1280160" y="380390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Байцаагч</a:t>
            </a:r>
            <a:endParaRPr lang="en-US" sz="1267" dirty="0"/>
          </a:p>
        </p:txBody>
      </p:sp>
      <p:sp>
        <p:nvSpPr>
          <p:cNvPr id="25" name="Shape 23"/>
          <p:cNvSpPr/>
          <p:nvPr/>
        </p:nvSpPr>
        <p:spPr>
          <a:xfrm>
            <a:off x="5120640" y="4267200"/>
            <a:ext cx="341376" cy="341376"/>
          </a:xfrm>
          <a:prstGeom prst="ellipse">
            <a:avLst/>
          </a:prstGeom>
          <a:solidFill>
            <a:srgbClr val="2E7D32"/>
          </a:solidFill>
          <a:ln w="12700">
            <a:solidFill>
              <a:srgbClr val="2E7D32"/>
            </a:solidFill>
            <a:prstDash val="solid"/>
          </a:ln>
        </p:spPr>
        <p:txBody>
          <a:bodyPr/>
          <a:lstStyle/>
          <a:p>
            <a:endParaRPr lang="en-US" sz="1867"/>
          </a:p>
        </p:txBody>
      </p:sp>
      <p:sp>
        <p:nvSpPr>
          <p:cNvPr id="26" name="Text 24"/>
          <p:cNvSpPr/>
          <p:nvPr/>
        </p:nvSpPr>
        <p:spPr>
          <a:xfrm>
            <a:off x="5303520" y="416966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Иргэд</a:t>
            </a:r>
            <a:endParaRPr lang="en-US" sz="1267" dirty="0"/>
          </a:p>
        </p:txBody>
      </p:sp>
      <p:sp>
        <p:nvSpPr>
          <p:cNvPr id="27" name="Shape 25"/>
          <p:cNvSpPr/>
          <p:nvPr/>
        </p:nvSpPr>
        <p:spPr>
          <a:xfrm>
            <a:off x="5486400" y="4876800"/>
            <a:ext cx="341376" cy="341376"/>
          </a:xfrm>
          <a:prstGeom prst="ellipse">
            <a:avLst/>
          </a:prstGeom>
          <a:solidFill>
            <a:srgbClr val="2E7D32"/>
          </a:solidFill>
          <a:ln w="12700">
            <a:solidFill>
              <a:srgbClr val="2E7D32"/>
            </a:solidFill>
            <a:prstDash val="solid"/>
          </a:ln>
        </p:spPr>
        <p:txBody>
          <a:bodyPr/>
          <a:lstStyle/>
          <a:p>
            <a:endParaRPr lang="en-US" sz="1867"/>
          </a:p>
        </p:txBody>
      </p:sp>
      <p:sp>
        <p:nvSpPr>
          <p:cNvPr id="28" name="Text 26"/>
          <p:cNvSpPr/>
          <p:nvPr/>
        </p:nvSpPr>
        <p:spPr>
          <a:xfrm>
            <a:off x="5669280" y="4779264"/>
            <a:ext cx="1950720" cy="438912"/>
          </a:xfrm>
          <a:prstGeom prst="rect">
            <a:avLst/>
          </a:prstGeom>
          <a:noFill/>
          <a:ln/>
        </p:spPr>
        <p:txBody>
          <a:bodyPr wrap="square" rtlCol="0" anchor="ctr"/>
          <a:lstStyle/>
          <a:p>
            <a:r>
              <a:rPr lang="en-US" sz="1267" dirty="0">
                <a:solidFill>
                  <a:srgbClr val="1A1A2E"/>
                </a:solidFill>
                <a:latin typeface="Calibri" pitchFamily="34" charset="0"/>
                <a:ea typeface="Calibri" pitchFamily="34" charset="-122"/>
                <a:cs typeface="Calibri" pitchFamily="34" charset="-120"/>
              </a:rPr>
              <a:t>Хэвлэл</a:t>
            </a:r>
            <a:endParaRPr lang="en-US" sz="1267" dirty="0"/>
          </a:p>
        </p:txBody>
      </p:sp>
      <p:sp>
        <p:nvSpPr>
          <p:cNvPr id="29" name="Text 27"/>
          <p:cNvSpPr/>
          <p:nvPr/>
        </p:nvSpPr>
        <p:spPr>
          <a:xfrm>
            <a:off x="7559040" y="1341120"/>
            <a:ext cx="4267200" cy="463296"/>
          </a:xfrm>
          <a:prstGeom prst="rect">
            <a:avLst/>
          </a:prstGeom>
          <a:noFill/>
          <a:ln/>
        </p:spPr>
        <p:txBody>
          <a:bodyPr wrap="square" rtlCol="0" anchor="ctr"/>
          <a:lstStyle/>
          <a:p>
            <a:r>
              <a:rPr lang="en-US" sz="2400" b="1" dirty="0">
                <a:solidFill>
                  <a:srgbClr val="1B3A6B"/>
                </a:solidFill>
                <a:latin typeface="Calibri" pitchFamily="34" charset="0"/>
                <a:ea typeface="Calibri" pitchFamily="34" charset="-122"/>
                <a:cs typeface="Calibri" pitchFamily="34" charset="-120"/>
              </a:rPr>
              <a:t>Гол санаанууд:</a:t>
            </a:r>
            <a:endParaRPr lang="en-US" sz="2400" dirty="0"/>
          </a:p>
        </p:txBody>
      </p:sp>
      <p:sp>
        <p:nvSpPr>
          <p:cNvPr id="30" name="Text 28"/>
          <p:cNvSpPr/>
          <p:nvPr/>
        </p:nvSpPr>
        <p:spPr>
          <a:xfrm>
            <a:off x="7559040" y="1889760"/>
            <a:ext cx="4267200" cy="4267200"/>
          </a:xfrm>
          <a:prstGeom prst="rect">
            <a:avLst/>
          </a:prstGeom>
          <a:noFill/>
          <a:ln/>
        </p:spPr>
        <p:txBody>
          <a:bodyPr wrap="square" rtlCol="0" anchor="t"/>
          <a:lstStyle/>
          <a:p>
            <a:pPr marL="457189" indent="-457189">
              <a:spcAft>
                <a:spcPts val="533"/>
              </a:spcAft>
              <a:buSzPct val="100000"/>
              <a:buChar char="•"/>
            </a:pPr>
            <a:r>
              <a:rPr lang="en-US" sz="1800" dirty="0">
                <a:solidFill>
                  <a:srgbClr val="1A1A2E"/>
                </a:solidFill>
                <a:latin typeface="+mn-lt"/>
                <a:ea typeface="Calibri" pitchFamily="34" charset="-122"/>
                <a:cs typeface="Calibri" pitchFamily="34" charset="-120"/>
              </a:rPr>
              <a:t>УБДС, Засаг дарга хамгийн нягт хамтран ажиллах шаардлагатай</a:t>
            </a:r>
            <a:endParaRPr lang="en-US" sz="1800" dirty="0">
              <a:latin typeface="+mn-lt"/>
            </a:endParaRPr>
          </a:p>
          <a:p>
            <a:pPr marL="457189" indent="-457189">
              <a:spcAft>
                <a:spcPts val="533"/>
              </a:spcAft>
              <a:buSzPct val="100000"/>
              <a:buChar char="•"/>
            </a:pPr>
            <a:r>
              <a:rPr lang="en-US" sz="1800" dirty="0">
                <a:solidFill>
                  <a:srgbClr val="1A1A2E"/>
                </a:solidFill>
                <a:latin typeface="+mn-lt"/>
                <a:ea typeface="Calibri" pitchFamily="34" charset="-122"/>
                <a:cs typeface="Calibri" pitchFamily="34" charset="-120"/>
              </a:rPr>
              <a:t>Гэрээт компанид тогтмол хяналт тавих</a:t>
            </a:r>
            <a:endParaRPr lang="en-US" sz="1800" dirty="0">
              <a:latin typeface="+mn-lt"/>
            </a:endParaRPr>
          </a:p>
          <a:p>
            <a:pPr marL="457189" indent="-457189">
              <a:spcAft>
                <a:spcPts val="533"/>
              </a:spcAft>
              <a:buSzPct val="100000"/>
              <a:buChar char="•"/>
            </a:pPr>
            <a:r>
              <a:rPr lang="en-US" sz="1800" dirty="0">
                <a:solidFill>
                  <a:srgbClr val="1A1A2E"/>
                </a:solidFill>
                <a:latin typeface="+mn-lt"/>
                <a:ea typeface="Calibri" pitchFamily="34" charset="-122"/>
                <a:cs typeface="Calibri" pitchFamily="34" charset="-120"/>
              </a:rPr>
              <a:t>Иргэдэд ажлын явцыг тогтмол мэдэгдэх</a:t>
            </a:r>
            <a:endParaRPr lang="en-US" sz="1800" dirty="0">
              <a:latin typeface="+mn-lt"/>
            </a:endParaRPr>
          </a:p>
          <a:p>
            <a:pPr marL="457189" indent="-457189">
              <a:spcAft>
                <a:spcPts val="533"/>
              </a:spcAft>
              <a:buSzPct val="100000"/>
              <a:buChar char="•"/>
            </a:pPr>
            <a:r>
              <a:rPr lang="en-US" sz="1800" dirty="0">
                <a:solidFill>
                  <a:srgbClr val="1A1A2E"/>
                </a:solidFill>
                <a:latin typeface="+mn-lt"/>
                <a:ea typeface="Calibri" pitchFamily="34" charset="-122"/>
                <a:cs typeface="Calibri" pitchFamily="34" charset="-120"/>
              </a:rPr>
              <a:t>Байцаагчийг тайван байлгах зохицуулалт хийх</a:t>
            </a:r>
            <a:endParaRPr lang="en-US" sz="1800" dirty="0">
              <a:latin typeface="+mn-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i="1" dirty="0">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i="1" dirty="0" err="1">
                <a:solidFill>
                  <a:srgbClr val="FFFFFF"/>
                </a:solidFill>
                <a:latin typeface="+mn-lt"/>
                <a:ea typeface="Calibri" pitchFamily="34" charset="-122"/>
                <a:cs typeface="Calibri" pitchFamily="34" charset="-120"/>
              </a:rPr>
              <a:t>Кейс</a:t>
            </a:r>
            <a:r>
              <a:rPr lang="en-US" sz="2933" b="1" i="1" dirty="0">
                <a:solidFill>
                  <a:srgbClr val="FFFFFF"/>
                </a:solidFill>
                <a:latin typeface="+mn-lt"/>
                <a:ea typeface="Calibri" pitchFamily="34" charset="-122"/>
                <a:cs typeface="Calibri" pitchFamily="34" charset="-120"/>
              </a:rPr>
              <a:t> 2: </a:t>
            </a:r>
            <a:r>
              <a:rPr lang="mn-MN" sz="2933" b="1" i="1" dirty="0">
                <a:solidFill>
                  <a:srgbClr val="FFFFFF"/>
                </a:solidFill>
                <a:latin typeface="+mn-lt"/>
                <a:ea typeface="Calibri" pitchFamily="34" charset="-122"/>
                <a:cs typeface="Calibri" pitchFamily="34" charset="-120"/>
              </a:rPr>
              <a:t>У</a:t>
            </a:r>
            <a:r>
              <a:rPr lang="en-US" sz="2933" b="1" i="1" dirty="0" err="1">
                <a:solidFill>
                  <a:srgbClr val="FFFFFF"/>
                </a:solidFill>
                <a:latin typeface="+mn-lt"/>
                <a:ea typeface="Calibri" pitchFamily="34" charset="-122"/>
                <a:cs typeface="Calibri" pitchFamily="34" charset="-120"/>
              </a:rPr>
              <a:t>ул</a:t>
            </a:r>
            <a:r>
              <a:rPr lang="en-US" sz="2933" b="1" i="1" dirty="0">
                <a:solidFill>
                  <a:srgbClr val="FFFFFF"/>
                </a:solidFill>
                <a:latin typeface="+mn-lt"/>
                <a:ea typeface="Calibri" pitchFamily="34" charset="-122"/>
                <a:cs typeface="Calibri" pitchFamily="34" charset="-120"/>
              </a:rPr>
              <a:t> </a:t>
            </a:r>
            <a:r>
              <a:rPr lang="en-US" sz="2933" b="1" i="1" dirty="0" err="1">
                <a:solidFill>
                  <a:srgbClr val="FFFFFF"/>
                </a:solidFill>
                <a:latin typeface="+mn-lt"/>
                <a:ea typeface="Calibri" pitchFamily="34" charset="-122"/>
                <a:cs typeface="Calibri" pitchFamily="34" charset="-120"/>
              </a:rPr>
              <a:t>уурхайн</a:t>
            </a:r>
            <a:r>
              <a:rPr lang="en-US" sz="2933" b="1" i="1" dirty="0">
                <a:solidFill>
                  <a:srgbClr val="FFFFFF"/>
                </a:solidFill>
                <a:latin typeface="+mn-lt"/>
                <a:ea typeface="Calibri" pitchFamily="34" charset="-122"/>
                <a:cs typeface="Calibri" pitchFamily="34" charset="-120"/>
              </a:rPr>
              <a:t> </a:t>
            </a:r>
            <a:r>
              <a:rPr lang="en-US" sz="2933" b="1" i="1" dirty="0" err="1">
                <a:solidFill>
                  <a:srgbClr val="FFFFFF"/>
                </a:solidFill>
                <a:latin typeface="+mn-lt"/>
                <a:ea typeface="Calibri" pitchFamily="34" charset="-122"/>
                <a:cs typeface="Calibri" pitchFamily="34" charset="-120"/>
              </a:rPr>
              <a:t>нээлтийн</a:t>
            </a:r>
            <a:r>
              <a:rPr lang="en-US" sz="2933" b="1" i="1" dirty="0">
                <a:solidFill>
                  <a:srgbClr val="FFFFFF"/>
                </a:solidFill>
                <a:latin typeface="+mn-lt"/>
                <a:ea typeface="Calibri" pitchFamily="34" charset="-122"/>
                <a:cs typeface="Calibri" pitchFamily="34" charset="-120"/>
              </a:rPr>
              <a:t> </a:t>
            </a:r>
            <a:r>
              <a:rPr lang="en-US" sz="2933" b="1" i="1" dirty="0" err="1">
                <a:solidFill>
                  <a:srgbClr val="FFFFFF"/>
                </a:solidFill>
                <a:latin typeface="+mn-lt"/>
                <a:ea typeface="Calibri" pitchFamily="34" charset="-122"/>
                <a:cs typeface="Calibri" pitchFamily="34" charset="-120"/>
              </a:rPr>
              <a:t>маргаан</a:t>
            </a:r>
            <a:endParaRPr lang="en-US" sz="2933" i="1"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37</a:t>
            </a:r>
            <a:endParaRPr lang="en-US" sz="1467" dirty="0">
              <a:latin typeface="+mn-lt"/>
            </a:endParaRPr>
          </a:p>
        </p:txBody>
      </p:sp>
      <p:sp>
        <p:nvSpPr>
          <p:cNvPr id="5" name="Shape 3"/>
          <p:cNvSpPr/>
          <p:nvPr/>
        </p:nvSpPr>
        <p:spPr>
          <a:xfrm>
            <a:off x="487680" y="1341120"/>
            <a:ext cx="11216640" cy="6096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Text 4"/>
          <p:cNvSpPr/>
          <p:nvPr/>
        </p:nvSpPr>
        <p:spPr>
          <a:xfrm>
            <a:off x="609600" y="1365504"/>
            <a:ext cx="10972800" cy="548640"/>
          </a:xfrm>
          <a:prstGeom prst="rect">
            <a:avLst/>
          </a:prstGeom>
          <a:noFill/>
          <a:ln/>
        </p:spPr>
        <p:txBody>
          <a:bodyPr wrap="square" rtlCol="0" anchor="ctr"/>
          <a:lstStyle/>
          <a:p>
            <a:r>
              <a:rPr lang="en-US" sz="1467" dirty="0">
                <a:solidFill>
                  <a:srgbClr val="1A1A2E"/>
                </a:solidFill>
                <a:latin typeface="+mn-lt"/>
                <a:ea typeface="Calibri" pitchFamily="34" charset="-122"/>
                <a:cs typeface="Calibri" pitchFamily="34" charset="-120"/>
              </a:rPr>
              <a:t>⛏️ Нөхцөл байдал: Хангайн бүсэд зэсийн уурхай нээх гэж байгаа компани vs орон нутгийн малчид болон ОУ NGO-ууд</a:t>
            </a:r>
            <a:endParaRPr lang="en-US" sz="1467" dirty="0">
              <a:latin typeface="+mn-lt"/>
            </a:endParaRPr>
          </a:p>
        </p:txBody>
      </p:sp>
      <p:sp>
        <p:nvSpPr>
          <p:cNvPr id="7" name="Shape 5"/>
          <p:cNvSpPr/>
          <p:nvPr/>
        </p:nvSpPr>
        <p:spPr>
          <a:xfrm>
            <a:off x="487680" y="2097024"/>
            <a:ext cx="5364480" cy="20726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8" name="Shape 6"/>
          <p:cNvSpPr/>
          <p:nvPr/>
        </p:nvSpPr>
        <p:spPr>
          <a:xfrm>
            <a:off x="487680" y="2097024"/>
            <a:ext cx="146304" cy="207264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9" name="Text 7"/>
          <p:cNvSpPr/>
          <p:nvPr/>
        </p:nvSpPr>
        <p:spPr>
          <a:xfrm>
            <a:off x="731520" y="2218944"/>
            <a:ext cx="4998720" cy="426720"/>
          </a:xfrm>
          <a:prstGeom prst="rect">
            <a:avLst/>
          </a:prstGeom>
          <a:noFill/>
          <a:ln/>
        </p:spPr>
        <p:txBody>
          <a:bodyPr wrap="square" rtlCol="0" anchor="ctr"/>
          <a:lstStyle/>
          <a:p>
            <a:r>
              <a:rPr lang="en-US" sz="1733" b="1" dirty="0">
                <a:solidFill>
                  <a:srgbClr val="2E7D32"/>
                </a:solidFill>
                <a:latin typeface="+mn-lt"/>
                <a:ea typeface="Calibri" pitchFamily="34" charset="-122"/>
                <a:cs typeface="Calibri" pitchFamily="34" charset="-120"/>
              </a:rPr>
              <a:t>Дэмжигч талууд</a:t>
            </a:r>
            <a:endParaRPr lang="en-US" sz="1733" dirty="0">
              <a:latin typeface="+mn-lt"/>
            </a:endParaRPr>
          </a:p>
        </p:txBody>
      </p:sp>
      <p:sp>
        <p:nvSpPr>
          <p:cNvPr id="10" name="Text 8"/>
          <p:cNvSpPr/>
          <p:nvPr/>
        </p:nvSpPr>
        <p:spPr>
          <a:xfrm>
            <a:off x="731520" y="2682240"/>
            <a:ext cx="4998720" cy="134112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Уурхайн компани (ашиг сонирхол)</a:t>
            </a:r>
            <a:endParaRPr lang="en-US" sz="1533" dirty="0">
              <a:latin typeface="+mn-lt"/>
            </a:endParaRPr>
          </a:p>
          <a:p>
            <a:r>
              <a:rPr lang="en-US" sz="1533" dirty="0">
                <a:solidFill>
                  <a:srgbClr val="1A1A2E"/>
                </a:solidFill>
                <a:latin typeface="+mn-lt"/>
                <a:ea typeface="Calibri" pitchFamily="34" charset="-122"/>
                <a:cs typeface="Calibri" pitchFamily="34" charset="-120"/>
              </a:rPr>
              <a:t>Засгийн газар (татвар орлого)</a:t>
            </a:r>
            <a:endParaRPr lang="en-US" sz="1533" dirty="0">
              <a:latin typeface="+mn-lt"/>
            </a:endParaRPr>
          </a:p>
          <a:p>
            <a:r>
              <a:rPr lang="en-US" sz="1533" dirty="0">
                <a:solidFill>
                  <a:srgbClr val="1A1A2E"/>
                </a:solidFill>
                <a:latin typeface="+mn-lt"/>
                <a:ea typeface="Calibri" pitchFamily="34" charset="-122"/>
                <a:cs typeface="Calibri" pitchFamily="34" charset="-120"/>
              </a:rPr>
              <a:t>Ажлын байр хүлээн авагч нутгийн иргэд</a:t>
            </a:r>
            <a:endParaRPr lang="en-US" sz="1533" dirty="0">
              <a:latin typeface="+mn-lt"/>
            </a:endParaRPr>
          </a:p>
          <a:p>
            <a:r>
              <a:rPr lang="en-US" sz="1533" dirty="0">
                <a:solidFill>
                  <a:srgbClr val="1A1A2E"/>
                </a:solidFill>
                <a:latin typeface="+mn-lt"/>
                <a:ea typeface="Calibri" pitchFamily="34" charset="-122"/>
                <a:cs typeface="Calibri" pitchFamily="34" charset="-120"/>
              </a:rPr>
              <a:t>Гадаадын хөрөнгө оруулагч</a:t>
            </a:r>
            <a:endParaRPr lang="en-US" sz="1533" dirty="0">
              <a:latin typeface="+mn-lt"/>
            </a:endParaRPr>
          </a:p>
        </p:txBody>
      </p:sp>
      <p:sp>
        <p:nvSpPr>
          <p:cNvPr id="11" name="Shape 9"/>
          <p:cNvSpPr/>
          <p:nvPr/>
        </p:nvSpPr>
        <p:spPr>
          <a:xfrm>
            <a:off x="6217920" y="2097024"/>
            <a:ext cx="5364480" cy="20726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2" name="Shape 10"/>
          <p:cNvSpPr/>
          <p:nvPr/>
        </p:nvSpPr>
        <p:spPr>
          <a:xfrm>
            <a:off x="6217920" y="2097024"/>
            <a:ext cx="146304" cy="207264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13" name="Text 11"/>
          <p:cNvSpPr/>
          <p:nvPr/>
        </p:nvSpPr>
        <p:spPr>
          <a:xfrm>
            <a:off x="6461760" y="2218944"/>
            <a:ext cx="4998720" cy="426720"/>
          </a:xfrm>
          <a:prstGeom prst="rect">
            <a:avLst/>
          </a:prstGeom>
          <a:noFill/>
          <a:ln/>
        </p:spPr>
        <p:txBody>
          <a:bodyPr wrap="square" rtlCol="0" anchor="ctr"/>
          <a:lstStyle/>
          <a:p>
            <a:r>
              <a:rPr lang="en-US" sz="1733" b="1" dirty="0">
                <a:solidFill>
                  <a:srgbClr val="C62828"/>
                </a:solidFill>
                <a:latin typeface="+mn-lt"/>
                <a:ea typeface="Calibri" pitchFamily="34" charset="-122"/>
                <a:cs typeface="Calibri" pitchFamily="34" charset="-120"/>
              </a:rPr>
              <a:t>Эсэргүүцэгч талууд</a:t>
            </a:r>
            <a:endParaRPr lang="en-US" sz="1733" dirty="0">
              <a:latin typeface="+mn-lt"/>
            </a:endParaRPr>
          </a:p>
        </p:txBody>
      </p:sp>
      <p:sp>
        <p:nvSpPr>
          <p:cNvPr id="14" name="Text 12"/>
          <p:cNvSpPr/>
          <p:nvPr/>
        </p:nvSpPr>
        <p:spPr>
          <a:xfrm>
            <a:off x="6461760" y="2682240"/>
            <a:ext cx="4998720" cy="134112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Малчид (бэлчээр алдах)</a:t>
            </a:r>
            <a:endParaRPr lang="en-US" sz="1533" dirty="0">
              <a:latin typeface="+mn-lt"/>
            </a:endParaRPr>
          </a:p>
          <a:p>
            <a:r>
              <a:rPr lang="en-US" sz="1533" dirty="0">
                <a:solidFill>
                  <a:srgbClr val="1A1A2E"/>
                </a:solidFill>
                <a:latin typeface="+mn-lt"/>
                <a:ea typeface="Calibri" pitchFamily="34" charset="-122"/>
                <a:cs typeface="Calibri" pitchFamily="34" charset="-120"/>
              </a:rPr>
              <a:t>Байгаль орчны NGO</a:t>
            </a:r>
            <a:endParaRPr lang="en-US" sz="1533" dirty="0">
              <a:latin typeface="+mn-lt"/>
            </a:endParaRPr>
          </a:p>
          <a:p>
            <a:r>
              <a:rPr lang="en-US" sz="1533" dirty="0">
                <a:solidFill>
                  <a:srgbClr val="1A1A2E"/>
                </a:solidFill>
                <a:latin typeface="+mn-lt"/>
                <a:ea typeface="Calibri" pitchFamily="34" charset="-122"/>
                <a:cs typeface="Calibri" pitchFamily="34" charset="-120"/>
              </a:rPr>
              <a:t>Олон улсын хэвлэл мэдээлэл</a:t>
            </a:r>
            <a:endParaRPr lang="en-US" sz="1533" dirty="0">
              <a:latin typeface="+mn-lt"/>
            </a:endParaRPr>
          </a:p>
          <a:p>
            <a:r>
              <a:rPr lang="en-US" sz="1533" dirty="0">
                <a:solidFill>
                  <a:srgbClr val="1A1A2E"/>
                </a:solidFill>
                <a:latin typeface="+mn-lt"/>
                <a:ea typeface="Calibri" pitchFamily="34" charset="-122"/>
                <a:cs typeface="Calibri" pitchFamily="34" charset="-120"/>
              </a:rPr>
              <a:t>Уус гол мөрний экологи</a:t>
            </a:r>
            <a:endParaRPr lang="en-US" sz="1533" dirty="0">
              <a:latin typeface="+mn-lt"/>
            </a:endParaRPr>
          </a:p>
        </p:txBody>
      </p:sp>
      <p:sp>
        <p:nvSpPr>
          <p:cNvPr id="15" name="Shape 13"/>
          <p:cNvSpPr/>
          <p:nvPr/>
        </p:nvSpPr>
        <p:spPr>
          <a:xfrm>
            <a:off x="487680" y="4291584"/>
            <a:ext cx="11216640" cy="225552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Shape 14"/>
          <p:cNvSpPr/>
          <p:nvPr/>
        </p:nvSpPr>
        <p:spPr>
          <a:xfrm>
            <a:off x="487680" y="4291584"/>
            <a:ext cx="146304" cy="225552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17" name="Text 15"/>
          <p:cNvSpPr/>
          <p:nvPr/>
        </p:nvSpPr>
        <p:spPr>
          <a:xfrm>
            <a:off x="731520" y="4413504"/>
            <a:ext cx="10850880" cy="426720"/>
          </a:xfrm>
          <a:prstGeom prst="rect">
            <a:avLst/>
          </a:prstGeom>
          <a:noFill/>
          <a:ln/>
        </p:spPr>
        <p:txBody>
          <a:bodyPr wrap="square" rtlCol="0" anchor="ctr"/>
          <a:lstStyle/>
          <a:p>
            <a:r>
              <a:rPr lang="en-US" sz="1733" b="1" dirty="0">
                <a:solidFill>
                  <a:srgbClr val="1B3A6B"/>
                </a:solidFill>
                <a:latin typeface="+mn-lt"/>
                <a:ea typeface="Calibri" pitchFamily="34" charset="-122"/>
                <a:cs typeface="Calibri" pitchFamily="34" charset="-120"/>
              </a:rPr>
              <a:t>Гол зөрчилдөөний цэгүүд</a:t>
            </a:r>
            <a:endParaRPr lang="en-US" sz="1733" dirty="0">
              <a:latin typeface="+mn-lt"/>
            </a:endParaRPr>
          </a:p>
        </p:txBody>
      </p:sp>
      <p:sp>
        <p:nvSpPr>
          <p:cNvPr id="18" name="Text 16"/>
          <p:cNvSpPr/>
          <p:nvPr/>
        </p:nvSpPr>
        <p:spPr>
          <a:xfrm>
            <a:off x="731520" y="4876800"/>
            <a:ext cx="10850880" cy="152400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Усны нөөц хуваалцах → Малчдын усны эрхийн асуудал</a:t>
            </a:r>
            <a:endParaRPr lang="en-US" sz="1533" dirty="0">
              <a:latin typeface="+mn-lt"/>
            </a:endParaRPr>
          </a:p>
          <a:p>
            <a:r>
              <a:rPr lang="en-US" sz="1533" dirty="0">
                <a:solidFill>
                  <a:srgbClr val="1A1A2E"/>
                </a:solidFill>
                <a:latin typeface="+mn-lt"/>
                <a:ea typeface="Calibri" pitchFamily="34" charset="-122"/>
                <a:cs typeface="Calibri" pitchFamily="34" charset="-120"/>
              </a:rPr>
              <a:t>Бэлчээрийн нутаг → Нүүдлийн зам тасалдах</a:t>
            </a:r>
            <a:endParaRPr lang="en-US" sz="1533" dirty="0">
              <a:latin typeface="+mn-lt"/>
            </a:endParaRPr>
          </a:p>
          <a:p>
            <a:r>
              <a:rPr lang="en-US" sz="1533" dirty="0">
                <a:solidFill>
                  <a:srgbClr val="1A1A2E"/>
                </a:solidFill>
                <a:latin typeface="+mn-lt"/>
                <a:ea typeface="Calibri" pitchFamily="34" charset="-122"/>
                <a:cs typeface="Calibri" pitchFamily="34" charset="-120"/>
              </a:rPr>
              <a:t>Орлогын хуваарилалт → Нутгийн иргэдэд хэр их очих вэ</a:t>
            </a:r>
            <a:endParaRPr lang="en-US" sz="1533" dirty="0">
              <a:latin typeface="+mn-lt"/>
            </a:endParaRPr>
          </a:p>
          <a:p>
            <a:r>
              <a:rPr lang="en-US" sz="1533" dirty="0">
                <a:solidFill>
                  <a:srgbClr val="1A1A2E"/>
                </a:solidFill>
                <a:latin typeface="+mn-lt"/>
                <a:ea typeface="Calibri" pitchFamily="34" charset="-122"/>
                <a:cs typeface="Calibri" pitchFamily="34" charset="-120"/>
              </a:rPr>
              <a:t>Байгаль орчны нөлөөлөл → Газрын давхарга, агаар, ус</a:t>
            </a:r>
            <a:endParaRPr lang="en-US" sz="1533" dirty="0">
              <a:latin typeface="+mn-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en-US" sz="2933" b="1" i="1" dirty="0">
                <a:solidFill>
                  <a:srgbClr val="FFFFFF"/>
                </a:solidFill>
                <a:latin typeface="+mn-lt"/>
                <a:ea typeface="Calibri" pitchFamily="34" charset="-122"/>
                <a:cs typeface="Calibri" pitchFamily="34" charset="-120"/>
              </a:rPr>
              <a:t>Кейс 2 – Шийдэл ба Сургамж</a:t>
            </a:r>
            <a:endParaRPr lang="en-US" sz="2933" i="1"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38</a:t>
            </a:r>
            <a:endParaRPr lang="en-US" sz="1467" dirty="0">
              <a:latin typeface="+mn-lt"/>
            </a:endParaRPr>
          </a:p>
        </p:txBody>
      </p:sp>
      <p:sp>
        <p:nvSpPr>
          <p:cNvPr id="5" name="Shape 3"/>
          <p:cNvSpPr/>
          <p:nvPr/>
        </p:nvSpPr>
        <p:spPr>
          <a:xfrm>
            <a:off x="487680" y="1341120"/>
            <a:ext cx="5364480" cy="2438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146304" cy="243840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7" name="Text 5"/>
          <p:cNvSpPr/>
          <p:nvPr/>
        </p:nvSpPr>
        <p:spPr>
          <a:xfrm>
            <a:off x="731520" y="1463040"/>
            <a:ext cx="4998720" cy="426720"/>
          </a:xfrm>
          <a:prstGeom prst="rect">
            <a:avLst/>
          </a:prstGeom>
          <a:noFill/>
          <a:ln/>
        </p:spPr>
        <p:txBody>
          <a:bodyPr wrap="square" rtlCol="0" anchor="ctr"/>
          <a:lstStyle/>
          <a:p>
            <a:r>
              <a:rPr lang="en-US" sz="1733" b="1" dirty="0">
                <a:solidFill>
                  <a:srgbClr val="1565C0"/>
                </a:solidFill>
                <a:latin typeface="+mn-lt"/>
                <a:ea typeface="Calibri" pitchFamily="34" charset="-122"/>
                <a:cs typeface="Calibri" pitchFamily="34" charset="-120"/>
              </a:rPr>
              <a:t>Хэрэглэсэн аргачлал</a:t>
            </a:r>
            <a:endParaRPr lang="en-US" sz="1733" dirty="0">
              <a:latin typeface="+mn-lt"/>
            </a:endParaRPr>
          </a:p>
        </p:txBody>
      </p:sp>
      <p:sp>
        <p:nvSpPr>
          <p:cNvPr id="8" name="Text 6"/>
          <p:cNvSpPr/>
          <p:nvPr/>
        </p:nvSpPr>
        <p:spPr>
          <a:xfrm>
            <a:off x="731520" y="1926336"/>
            <a:ext cx="4998720" cy="17068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Power-Interest Grid шинжилгээ</a:t>
            </a:r>
            <a:endParaRPr lang="en-US" sz="1533" dirty="0">
              <a:latin typeface="+mn-lt"/>
            </a:endParaRPr>
          </a:p>
          <a:p>
            <a:r>
              <a:rPr lang="en-US" sz="1533" dirty="0">
                <a:solidFill>
                  <a:srgbClr val="1A1A2E"/>
                </a:solidFill>
                <a:latin typeface="+mn-lt"/>
                <a:ea typeface="Calibri" pitchFamily="34" charset="-122"/>
                <a:cs typeface="Calibri" pitchFamily="34" charset="-120"/>
              </a:rPr>
              <a:t>Салience Model тэргүүлэх чиглэл</a:t>
            </a:r>
            <a:endParaRPr lang="en-US" sz="1533" dirty="0">
              <a:latin typeface="+mn-lt"/>
            </a:endParaRPr>
          </a:p>
          <a:p>
            <a:r>
              <a:rPr lang="en-US" sz="1533" dirty="0">
                <a:solidFill>
                  <a:srgbClr val="1A1A2E"/>
                </a:solidFill>
                <a:latin typeface="+mn-lt"/>
                <a:ea typeface="Calibri" pitchFamily="34" charset="-122"/>
                <a:cs typeface="Calibri" pitchFamily="34" charset="-120"/>
              </a:rPr>
              <a:t>Многоалтернатив яриа хэлэлцээр</a:t>
            </a:r>
            <a:endParaRPr lang="en-US" sz="1533" dirty="0">
              <a:latin typeface="+mn-lt"/>
            </a:endParaRPr>
          </a:p>
          <a:p>
            <a:r>
              <a:rPr lang="en-US" sz="1533" dirty="0">
                <a:solidFill>
                  <a:srgbClr val="1A1A2E"/>
                </a:solidFill>
                <a:latin typeface="+mn-lt"/>
                <a:ea typeface="Calibri" pitchFamily="34" charset="-122"/>
                <a:cs typeface="Calibri" pitchFamily="34" charset="-120"/>
              </a:rPr>
              <a:t>Зуучлагч (Mediator) оролцуулах</a:t>
            </a:r>
            <a:endParaRPr lang="en-US" sz="1533" dirty="0">
              <a:latin typeface="+mn-lt"/>
            </a:endParaRPr>
          </a:p>
        </p:txBody>
      </p:sp>
      <p:sp>
        <p:nvSpPr>
          <p:cNvPr id="9" name="Shape 7"/>
          <p:cNvSpPr/>
          <p:nvPr/>
        </p:nvSpPr>
        <p:spPr>
          <a:xfrm>
            <a:off x="6217920" y="1341120"/>
            <a:ext cx="5364480" cy="243840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6217920" y="1341120"/>
            <a:ext cx="146304" cy="243840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11" name="Text 9"/>
          <p:cNvSpPr/>
          <p:nvPr/>
        </p:nvSpPr>
        <p:spPr>
          <a:xfrm>
            <a:off x="6461760" y="1463040"/>
            <a:ext cx="4998720" cy="426720"/>
          </a:xfrm>
          <a:prstGeom prst="rect">
            <a:avLst/>
          </a:prstGeom>
          <a:noFill/>
          <a:ln/>
        </p:spPr>
        <p:txBody>
          <a:bodyPr wrap="square" rtlCol="0" anchor="ctr"/>
          <a:lstStyle/>
          <a:p>
            <a:r>
              <a:rPr lang="en-US" sz="1733" b="1" dirty="0">
                <a:solidFill>
                  <a:srgbClr val="2E7D32"/>
                </a:solidFill>
                <a:latin typeface="+mn-lt"/>
                <a:ea typeface="Calibri" pitchFamily="34" charset="-122"/>
                <a:cs typeface="Calibri" pitchFamily="34" charset="-120"/>
              </a:rPr>
              <a:t>Гарсан шийдэл</a:t>
            </a:r>
            <a:endParaRPr lang="en-US" sz="1733" dirty="0">
              <a:latin typeface="+mn-lt"/>
            </a:endParaRPr>
          </a:p>
        </p:txBody>
      </p:sp>
      <p:sp>
        <p:nvSpPr>
          <p:cNvPr id="12" name="Text 10"/>
          <p:cNvSpPr/>
          <p:nvPr/>
        </p:nvSpPr>
        <p:spPr>
          <a:xfrm>
            <a:off x="6461760" y="1926336"/>
            <a:ext cx="4998720" cy="1706880"/>
          </a:xfrm>
          <a:prstGeom prst="rect">
            <a:avLst/>
          </a:prstGeom>
          <a:noFill/>
          <a:ln/>
        </p:spPr>
        <p:txBody>
          <a:bodyPr wrap="square" rtlCol="0" anchor="t"/>
          <a:lstStyle/>
          <a:p>
            <a:r>
              <a:rPr lang="en-US" sz="1533" dirty="0">
                <a:solidFill>
                  <a:srgbClr val="1A1A2E"/>
                </a:solidFill>
                <a:latin typeface="+mn-lt"/>
                <a:ea typeface="Calibri" pitchFamily="34" charset="-122"/>
                <a:cs typeface="Calibri" pitchFamily="34" charset="-120"/>
              </a:rPr>
              <a:t>Орон нутгийн иргэдэд ашгийн 5%</a:t>
            </a:r>
            <a:endParaRPr lang="en-US" sz="1533" dirty="0">
              <a:latin typeface="+mn-lt"/>
            </a:endParaRPr>
          </a:p>
          <a:p>
            <a:r>
              <a:rPr lang="en-US" sz="1533" dirty="0">
                <a:solidFill>
                  <a:srgbClr val="1A1A2E"/>
                </a:solidFill>
                <a:latin typeface="+mn-lt"/>
                <a:ea typeface="Calibri" pitchFamily="34" charset="-122"/>
                <a:cs typeface="Calibri" pitchFamily="34" charset="-120"/>
              </a:rPr>
              <a:t>Байгаль орчны нөхөн сэргээлтийн сан</a:t>
            </a:r>
            <a:endParaRPr lang="en-US" sz="1533" dirty="0">
              <a:latin typeface="+mn-lt"/>
            </a:endParaRPr>
          </a:p>
          <a:p>
            <a:r>
              <a:rPr lang="en-US" sz="1533" dirty="0">
                <a:solidFill>
                  <a:srgbClr val="1A1A2E"/>
                </a:solidFill>
                <a:latin typeface="+mn-lt"/>
                <a:ea typeface="Calibri" pitchFamily="34" charset="-122"/>
                <a:cs typeface="Calibri" pitchFamily="34" charset="-120"/>
              </a:rPr>
              <a:t>Малчдын нүүдлийн замыг хамгаалах</a:t>
            </a:r>
            <a:endParaRPr lang="en-US" sz="1533" dirty="0">
              <a:latin typeface="+mn-lt"/>
            </a:endParaRPr>
          </a:p>
          <a:p>
            <a:r>
              <a:rPr lang="en-US" sz="1533" dirty="0">
                <a:solidFill>
                  <a:srgbClr val="1A1A2E"/>
                </a:solidFill>
                <a:latin typeface="+mn-lt"/>
                <a:ea typeface="Calibri" pitchFamily="34" charset="-122"/>
                <a:cs typeface="Calibri" pitchFamily="34" charset="-120"/>
              </a:rPr>
              <a:t>Усны нөөцийн хяналтын хороо</a:t>
            </a:r>
            <a:endParaRPr lang="en-US" sz="1533" dirty="0">
              <a:latin typeface="+mn-lt"/>
            </a:endParaRPr>
          </a:p>
        </p:txBody>
      </p:sp>
      <p:sp>
        <p:nvSpPr>
          <p:cNvPr id="13" name="Shape 11"/>
          <p:cNvSpPr/>
          <p:nvPr/>
        </p:nvSpPr>
        <p:spPr>
          <a:xfrm>
            <a:off x="487680" y="3962400"/>
            <a:ext cx="11216640" cy="26212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4" name="Text 12"/>
          <p:cNvSpPr/>
          <p:nvPr/>
        </p:nvSpPr>
        <p:spPr>
          <a:xfrm>
            <a:off x="731520" y="4047744"/>
            <a:ext cx="10728960" cy="487680"/>
          </a:xfrm>
          <a:prstGeom prst="rect">
            <a:avLst/>
          </a:prstGeom>
          <a:noFill/>
          <a:ln/>
        </p:spPr>
        <p:txBody>
          <a:bodyPr wrap="square" rtlCol="0" anchor="ctr"/>
          <a:lstStyle/>
          <a:p>
            <a:r>
              <a:rPr lang="en-US" sz="1867" b="1" dirty="0">
                <a:solidFill>
                  <a:srgbClr val="1B3A6B"/>
                </a:solidFill>
                <a:latin typeface="+mn-lt"/>
                <a:ea typeface="Calibri" pitchFamily="34" charset="-122"/>
                <a:cs typeface="Calibri" pitchFamily="34" charset="-120"/>
              </a:rPr>
              <a:t>Сургамж:</a:t>
            </a:r>
            <a:endParaRPr lang="en-US" sz="1867" dirty="0">
              <a:latin typeface="+mn-lt"/>
            </a:endParaRPr>
          </a:p>
        </p:txBody>
      </p:sp>
      <p:sp>
        <p:nvSpPr>
          <p:cNvPr id="15" name="Text 13"/>
          <p:cNvSpPr/>
          <p:nvPr/>
        </p:nvSpPr>
        <p:spPr>
          <a:xfrm>
            <a:off x="731520" y="4608576"/>
            <a:ext cx="10728960" cy="1828800"/>
          </a:xfrm>
          <a:prstGeom prst="rect">
            <a:avLst/>
          </a:prstGeom>
          <a:noFill/>
          <a:ln/>
        </p:spPr>
        <p:txBody>
          <a:bodyPr wrap="square" rtlCol="0" anchor="t"/>
          <a:lstStyle/>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Эрт тодорхойлох: Маргаан дэгдэхийн өмнө оролцогч талуудыг тодорхойлж, оролцуул</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Жижиг дуусдаг: Эхний шатанд шийдсэн бол маш хямд байсан</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Мэдлэг нь хүч: Оролцогч талуудыг ойлгоход хэрэглэсэн арга нь маргааны гол шийдэл болсон</a:t>
            </a:r>
            <a:endParaRPr lang="en-US" sz="1600" dirty="0">
              <a:latin typeface="+mn-lt"/>
            </a:endParaRPr>
          </a:p>
          <a:p>
            <a:pPr marL="457189" indent="-457189">
              <a:spcAft>
                <a:spcPts val="533"/>
              </a:spcAft>
              <a:buSzPct val="100000"/>
              <a:buChar char="•"/>
            </a:pPr>
            <a:r>
              <a:rPr lang="en-US" sz="1600" dirty="0">
                <a:solidFill>
                  <a:srgbClr val="1A1A2E"/>
                </a:solidFill>
                <a:latin typeface="+mn-lt"/>
                <a:ea typeface="Calibri" pitchFamily="34" charset="-122"/>
                <a:cs typeface="Calibri" pitchFamily="34" charset="-120"/>
              </a:rPr>
              <a:t>Win-win боломжтой: Зөв стратегиар бүх тал ашиг хүртэх боломжтой</a:t>
            </a:r>
            <a:endParaRPr lang="en-US" sz="1600" dirty="0">
              <a:latin typeface="+mn-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mn-MN" sz="2933" b="1" dirty="0">
                <a:solidFill>
                  <a:srgbClr val="FFFFFF"/>
                </a:solidFill>
                <a:latin typeface="+mn-lt"/>
                <a:ea typeface="Calibri" pitchFamily="34" charset="-122"/>
                <a:cs typeface="Calibri" pitchFamily="34" charset="-120"/>
              </a:rPr>
              <a:t>ДҮГНЭЛТ</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39</a:t>
            </a:r>
            <a:endParaRPr lang="en-US" sz="1467" dirty="0">
              <a:latin typeface="+mn-lt"/>
            </a:endParaRPr>
          </a:p>
        </p:txBody>
      </p:sp>
      <p:sp>
        <p:nvSpPr>
          <p:cNvPr id="5" name="Shape 3"/>
          <p:cNvSpPr/>
          <p:nvPr/>
        </p:nvSpPr>
        <p:spPr>
          <a:xfrm>
            <a:off x="487680" y="134112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6" name="Shape 4"/>
          <p:cNvSpPr/>
          <p:nvPr/>
        </p:nvSpPr>
        <p:spPr>
          <a:xfrm>
            <a:off x="487680" y="1341120"/>
            <a:ext cx="146304" cy="1463040"/>
          </a:xfrm>
          <a:prstGeom prst="rect">
            <a:avLst/>
          </a:prstGeom>
          <a:solidFill>
            <a:srgbClr val="1B3A6B"/>
          </a:solidFill>
          <a:ln w="12700">
            <a:solidFill>
              <a:srgbClr val="1B3A6B"/>
            </a:solidFill>
            <a:prstDash val="solid"/>
          </a:ln>
        </p:spPr>
        <p:txBody>
          <a:bodyPr/>
          <a:lstStyle/>
          <a:p>
            <a:endParaRPr lang="en-US" sz="1867">
              <a:latin typeface="+mn-lt"/>
            </a:endParaRPr>
          </a:p>
        </p:txBody>
      </p:sp>
      <p:sp>
        <p:nvSpPr>
          <p:cNvPr id="7" name="Text 5"/>
          <p:cNvSpPr/>
          <p:nvPr/>
        </p:nvSpPr>
        <p:spPr>
          <a:xfrm>
            <a:off x="755904" y="1438656"/>
            <a:ext cx="4998720" cy="487680"/>
          </a:xfrm>
          <a:prstGeom prst="rect">
            <a:avLst/>
          </a:prstGeom>
          <a:noFill/>
          <a:ln/>
        </p:spPr>
        <p:txBody>
          <a:bodyPr wrap="square" rtlCol="0" anchor="ctr"/>
          <a:lstStyle/>
          <a:p>
            <a:endParaRPr lang="en-US" sz="1733" dirty="0">
              <a:latin typeface="+mn-lt"/>
            </a:endParaRPr>
          </a:p>
        </p:txBody>
      </p:sp>
      <p:sp>
        <p:nvSpPr>
          <p:cNvPr id="8" name="Text 6"/>
          <p:cNvSpPr/>
          <p:nvPr/>
        </p:nvSpPr>
        <p:spPr>
          <a:xfrm>
            <a:off x="755904" y="171907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Төслийн эхний шатанд оролцогч талуудыг тодорхойлох</a:t>
            </a:r>
            <a:endParaRPr lang="en-US" sz="2000" dirty="0">
              <a:latin typeface="+mn-lt"/>
            </a:endParaRPr>
          </a:p>
        </p:txBody>
      </p:sp>
      <p:sp>
        <p:nvSpPr>
          <p:cNvPr id="9" name="Shape 7"/>
          <p:cNvSpPr/>
          <p:nvPr/>
        </p:nvSpPr>
        <p:spPr>
          <a:xfrm>
            <a:off x="6217920" y="134112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6217920" y="1341120"/>
            <a:ext cx="146304" cy="1463040"/>
          </a:xfrm>
          <a:prstGeom prst="rect">
            <a:avLst/>
          </a:prstGeom>
          <a:solidFill>
            <a:srgbClr val="1565C0"/>
          </a:solidFill>
          <a:ln w="12700">
            <a:solidFill>
              <a:srgbClr val="1565C0"/>
            </a:solidFill>
            <a:prstDash val="solid"/>
          </a:ln>
        </p:spPr>
        <p:txBody>
          <a:bodyPr/>
          <a:lstStyle/>
          <a:p>
            <a:endParaRPr lang="en-US" sz="1867">
              <a:latin typeface="+mn-lt"/>
            </a:endParaRPr>
          </a:p>
        </p:txBody>
      </p:sp>
      <p:sp>
        <p:nvSpPr>
          <p:cNvPr id="12" name="Text 10"/>
          <p:cNvSpPr/>
          <p:nvPr/>
        </p:nvSpPr>
        <p:spPr>
          <a:xfrm>
            <a:off x="6486144" y="171907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Нөхцөл байдал өөрчлөгдөхөд шинжилгээ шинэчлэх</a:t>
            </a:r>
            <a:endParaRPr lang="en-US" sz="2000" dirty="0">
              <a:latin typeface="+mn-lt"/>
            </a:endParaRPr>
          </a:p>
        </p:txBody>
      </p:sp>
      <p:sp>
        <p:nvSpPr>
          <p:cNvPr id="13" name="Shape 11"/>
          <p:cNvSpPr/>
          <p:nvPr/>
        </p:nvSpPr>
        <p:spPr>
          <a:xfrm>
            <a:off x="487680" y="298704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4" name="Shape 12"/>
          <p:cNvSpPr/>
          <p:nvPr/>
        </p:nvSpPr>
        <p:spPr>
          <a:xfrm>
            <a:off x="487680" y="2987040"/>
            <a:ext cx="146304" cy="1463040"/>
          </a:xfrm>
          <a:prstGeom prst="rect">
            <a:avLst/>
          </a:prstGeom>
          <a:solidFill>
            <a:srgbClr val="00695C"/>
          </a:solidFill>
          <a:ln w="12700">
            <a:solidFill>
              <a:srgbClr val="00695C"/>
            </a:solidFill>
            <a:prstDash val="solid"/>
          </a:ln>
        </p:spPr>
        <p:txBody>
          <a:bodyPr/>
          <a:lstStyle/>
          <a:p>
            <a:endParaRPr lang="en-US" sz="1867">
              <a:latin typeface="+mn-lt"/>
            </a:endParaRPr>
          </a:p>
        </p:txBody>
      </p:sp>
      <p:sp>
        <p:nvSpPr>
          <p:cNvPr id="16" name="Text 14"/>
          <p:cNvSpPr/>
          <p:nvPr/>
        </p:nvSpPr>
        <p:spPr>
          <a:xfrm>
            <a:off x="755904" y="336499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Оролцогч талуудыг шийдвэр гаргалтад оролцуулах</a:t>
            </a:r>
            <a:endParaRPr lang="en-US" sz="2000" dirty="0">
              <a:latin typeface="+mn-lt"/>
            </a:endParaRPr>
          </a:p>
        </p:txBody>
      </p:sp>
      <p:sp>
        <p:nvSpPr>
          <p:cNvPr id="17" name="Shape 15"/>
          <p:cNvSpPr/>
          <p:nvPr/>
        </p:nvSpPr>
        <p:spPr>
          <a:xfrm>
            <a:off x="6217920" y="298704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8" name="Shape 16"/>
          <p:cNvSpPr/>
          <p:nvPr/>
        </p:nvSpPr>
        <p:spPr>
          <a:xfrm>
            <a:off x="6217920" y="2987040"/>
            <a:ext cx="146304" cy="1463040"/>
          </a:xfrm>
          <a:prstGeom prst="rect">
            <a:avLst/>
          </a:prstGeom>
          <a:solidFill>
            <a:srgbClr val="2E7D32"/>
          </a:solidFill>
          <a:ln w="12700">
            <a:solidFill>
              <a:srgbClr val="2E7D32"/>
            </a:solidFill>
            <a:prstDash val="solid"/>
          </a:ln>
        </p:spPr>
        <p:txBody>
          <a:bodyPr/>
          <a:lstStyle/>
          <a:p>
            <a:endParaRPr lang="en-US" sz="1867">
              <a:latin typeface="+mn-lt"/>
            </a:endParaRPr>
          </a:p>
        </p:txBody>
      </p:sp>
      <p:sp>
        <p:nvSpPr>
          <p:cNvPr id="20" name="Text 18"/>
          <p:cNvSpPr/>
          <p:nvPr/>
        </p:nvSpPr>
        <p:spPr>
          <a:xfrm>
            <a:off x="6486144" y="336499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Нэг ч биш олон аргыг хослуулан хэрэглэх</a:t>
            </a:r>
            <a:endParaRPr lang="en-US" sz="2000" dirty="0">
              <a:latin typeface="+mn-lt"/>
            </a:endParaRPr>
          </a:p>
        </p:txBody>
      </p:sp>
      <p:sp>
        <p:nvSpPr>
          <p:cNvPr id="21" name="Shape 19"/>
          <p:cNvSpPr/>
          <p:nvPr/>
        </p:nvSpPr>
        <p:spPr>
          <a:xfrm>
            <a:off x="487680" y="463296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2" name="Shape 20"/>
          <p:cNvSpPr/>
          <p:nvPr/>
        </p:nvSpPr>
        <p:spPr>
          <a:xfrm>
            <a:off x="487680" y="4632960"/>
            <a:ext cx="146304" cy="1463040"/>
          </a:xfrm>
          <a:prstGeom prst="rect">
            <a:avLst/>
          </a:prstGeom>
          <a:solidFill>
            <a:srgbClr val="F57C00"/>
          </a:solidFill>
          <a:ln w="12700">
            <a:solidFill>
              <a:srgbClr val="F57C00"/>
            </a:solidFill>
            <a:prstDash val="solid"/>
          </a:ln>
        </p:spPr>
        <p:txBody>
          <a:bodyPr/>
          <a:lstStyle/>
          <a:p>
            <a:endParaRPr lang="en-US" sz="1867">
              <a:latin typeface="+mn-lt"/>
            </a:endParaRPr>
          </a:p>
        </p:txBody>
      </p:sp>
      <p:sp>
        <p:nvSpPr>
          <p:cNvPr id="24" name="Text 22"/>
          <p:cNvSpPr/>
          <p:nvPr/>
        </p:nvSpPr>
        <p:spPr>
          <a:xfrm>
            <a:off x="755904" y="501091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Ил тод, үнэнч мэдээлэл дамжуулах</a:t>
            </a:r>
            <a:endParaRPr lang="en-US" sz="2000" dirty="0">
              <a:latin typeface="+mn-lt"/>
            </a:endParaRPr>
          </a:p>
        </p:txBody>
      </p:sp>
      <p:sp>
        <p:nvSpPr>
          <p:cNvPr id="25" name="Shape 23"/>
          <p:cNvSpPr/>
          <p:nvPr/>
        </p:nvSpPr>
        <p:spPr>
          <a:xfrm>
            <a:off x="6217920" y="4632960"/>
            <a:ext cx="5364480" cy="146304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6" name="Shape 24"/>
          <p:cNvSpPr/>
          <p:nvPr/>
        </p:nvSpPr>
        <p:spPr>
          <a:xfrm>
            <a:off x="6217920" y="4632960"/>
            <a:ext cx="146304" cy="1463040"/>
          </a:xfrm>
          <a:prstGeom prst="rect">
            <a:avLst/>
          </a:prstGeom>
          <a:solidFill>
            <a:srgbClr val="C62828"/>
          </a:solidFill>
          <a:ln w="12700">
            <a:solidFill>
              <a:srgbClr val="C62828"/>
            </a:solidFill>
            <a:prstDash val="solid"/>
          </a:ln>
        </p:spPr>
        <p:txBody>
          <a:bodyPr/>
          <a:lstStyle/>
          <a:p>
            <a:endParaRPr lang="en-US" sz="1867">
              <a:latin typeface="+mn-lt"/>
            </a:endParaRPr>
          </a:p>
        </p:txBody>
      </p:sp>
      <p:sp>
        <p:nvSpPr>
          <p:cNvPr id="28" name="Text 26"/>
          <p:cNvSpPr/>
          <p:nvPr/>
        </p:nvSpPr>
        <p:spPr>
          <a:xfrm>
            <a:off x="6486144" y="5010912"/>
            <a:ext cx="4998720" cy="670560"/>
          </a:xfrm>
          <a:prstGeom prst="rect">
            <a:avLst/>
          </a:prstGeom>
          <a:noFill/>
          <a:ln/>
        </p:spPr>
        <p:txBody>
          <a:bodyPr wrap="square" rtlCol="0" anchor="ctr"/>
          <a:lstStyle/>
          <a:p>
            <a:r>
              <a:rPr lang="en-US" sz="2000" dirty="0">
                <a:solidFill>
                  <a:srgbClr val="1A1A2E"/>
                </a:solidFill>
                <a:latin typeface="+mn-lt"/>
                <a:ea typeface="Calibri" pitchFamily="34" charset="-122"/>
                <a:cs typeface="Calibri" pitchFamily="34" charset="-120"/>
              </a:rPr>
              <a:t>Бүх оролцогч талуудын эрх ашгийг тэгш авч үзэх</a:t>
            </a:r>
            <a:endParaRPr lang="en-US" sz="2000" dirty="0">
              <a:latin typeface="+mn-l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132A6"/>
          </a:solidFill>
          <a:ln w="12700">
            <a:solidFill>
              <a:srgbClr val="1B3A6B"/>
            </a:solidFill>
            <a:prstDash val="solid"/>
          </a:ln>
        </p:spPr>
        <p:txBody>
          <a:bodyPr/>
          <a:lstStyle/>
          <a:p>
            <a:endParaRPr lang="en-US" sz="1867">
              <a:latin typeface="+mn-lt"/>
            </a:endParaRPr>
          </a:p>
        </p:txBody>
      </p:sp>
      <p:sp>
        <p:nvSpPr>
          <p:cNvPr id="3" name="Text 1"/>
          <p:cNvSpPr/>
          <p:nvPr/>
        </p:nvSpPr>
        <p:spPr>
          <a:xfrm>
            <a:off x="487680" y="121920"/>
            <a:ext cx="10485120" cy="950976"/>
          </a:xfrm>
          <a:prstGeom prst="rect">
            <a:avLst/>
          </a:prstGeom>
          <a:noFill/>
          <a:ln/>
        </p:spPr>
        <p:txBody>
          <a:bodyPr wrap="square" rtlCol="0" anchor="ctr"/>
          <a:lstStyle/>
          <a:p>
            <a:r>
              <a:rPr lang="mn-MN" sz="2933" b="1" dirty="0">
                <a:solidFill>
                  <a:srgbClr val="FFFFFF"/>
                </a:solidFill>
                <a:latin typeface="+mn-lt"/>
                <a:ea typeface="Calibri" pitchFamily="34" charset="-122"/>
                <a:cs typeface="Calibri" pitchFamily="34" charset="-120"/>
              </a:rPr>
              <a:t>АШИГЛАСАН ЭХ СУРВАЛЖ</a:t>
            </a:r>
            <a:endParaRPr lang="en-US" sz="2933" dirty="0">
              <a:latin typeface="+mn-lt"/>
            </a:endParaRPr>
          </a:p>
        </p:txBody>
      </p:sp>
      <p:sp>
        <p:nvSpPr>
          <p:cNvPr id="4" name="Text 2"/>
          <p:cNvSpPr/>
          <p:nvPr/>
        </p:nvSpPr>
        <p:spPr>
          <a:xfrm>
            <a:off x="11338560" y="146304"/>
            <a:ext cx="670560" cy="670560"/>
          </a:xfrm>
          <a:prstGeom prst="rect">
            <a:avLst/>
          </a:prstGeom>
          <a:noFill/>
          <a:ln/>
        </p:spPr>
        <p:txBody>
          <a:bodyPr wrap="square" rtlCol="0" anchor="ctr"/>
          <a:lstStyle/>
          <a:p>
            <a:pPr algn="r"/>
            <a:r>
              <a:rPr lang="en-US" sz="1467" dirty="0">
                <a:solidFill>
                  <a:srgbClr val="BBDEFB"/>
                </a:solidFill>
                <a:latin typeface="+mn-lt"/>
                <a:ea typeface="Calibri" pitchFamily="34" charset="-122"/>
                <a:cs typeface="Calibri" pitchFamily="34" charset="-120"/>
              </a:rPr>
              <a:t>40</a:t>
            </a:r>
            <a:endParaRPr lang="en-US" sz="1467" dirty="0">
              <a:latin typeface="+mn-lt"/>
            </a:endParaRPr>
          </a:p>
        </p:txBody>
      </p:sp>
      <p:sp>
        <p:nvSpPr>
          <p:cNvPr id="5" name="Text 3"/>
          <p:cNvSpPr/>
          <p:nvPr/>
        </p:nvSpPr>
        <p:spPr>
          <a:xfrm>
            <a:off x="487680" y="1341120"/>
            <a:ext cx="5364480" cy="463296"/>
          </a:xfrm>
          <a:prstGeom prst="rect">
            <a:avLst/>
          </a:prstGeom>
          <a:noFill/>
          <a:ln/>
        </p:spPr>
        <p:txBody>
          <a:bodyPr wrap="square" rtlCol="0" anchor="ctr"/>
          <a:lstStyle/>
          <a:p>
            <a:r>
              <a:rPr lang="en-US" sz="1867" b="1" dirty="0">
                <a:solidFill>
                  <a:srgbClr val="1B3A6B"/>
                </a:solidFill>
                <a:latin typeface="+mn-lt"/>
                <a:ea typeface="Calibri" pitchFamily="34" charset="-122"/>
                <a:cs typeface="Calibri" pitchFamily="34" charset="-120"/>
              </a:rPr>
              <a:t>Үндсэн эх сурвалж</a:t>
            </a:r>
            <a:endParaRPr lang="en-US" sz="1867" dirty="0">
              <a:latin typeface="+mn-lt"/>
            </a:endParaRPr>
          </a:p>
        </p:txBody>
      </p:sp>
      <p:sp>
        <p:nvSpPr>
          <p:cNvPr id="6" name="Shape 4"/>
          <p:cNvSpPr/>
          <p:nvPr/>
        </p:nvSpPr>
        <p:spPr>
          <a:xfrm>
            <a:off x="487680" y="18897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7" name="Shape 5"/>
          <p:cNvSpPr/>
          <p:nvPr/>
        </p:nvSpPr>
        <p:spPr>
          <a:xfrm>
            <a:off x="548640" y="2072640"/>
            <a:ext cx="365760" cy="365760"/>
          </a:xfrm>
          <a:prstGeom prst="ellipse">
            <a:avLst/>
          </a:prstGeom>
          <a:solidFill>
            <a:srgbClr val="1565C0"/>
          </a:solidFill>
          <a:ln w="12700">
            <a:solidFill>
              <a:srgbClr val="1565C0"/>
            </a:solidFill>
            <a:prstDash val="solid"/>
          </a:ln>
        </p:spPr>
        <p:txBody>
          <a:bodyPr/>
          <a:lstStyle/>
          <a:p>
            <a:endParaRPr lang="en-US" sz="1867">
              <a:latin typeface="+mn-lt"/>
            </a:endParaRPr>
          </a:p>
        </p:txBody>
      </p:sp>
      <p:sp>
        <p:nvSpPr>
          <p:cNvPr id="8" name="Text 6"/>
          <p:cNvSpPr/>
          <p:nvPr/>
        </p:nvSpPr>
        <p:spPr>
          <a:xfrm>
            <a:off x="1036320" y="19507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Freeman, R.E. (1984). Strategic Management: A Stakeholder Approach. Pitman.</a:t>
            </a:r>
            <a:endParaRPr lang="en-US" sz="1267" dirty="0">
              <a:latin typeface="+mn-lt"/>
            </a:endParaRPr>
          </a:p>
        </p:txBody>
      </p:sp>
      <p:sp>
        <p:nvSpPr>
          <p:cNvPr id="9" name="Shape 7"/>
          <p:cNvSpPr/>
          <p:nvPr/>
        </p:nvSpPr>
        <p:spPr>
          <a:xfrm>
            <a:off x="487680" y="28041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0" name="Shape 8"/>
          <p:cNvSpPr/>
          <p:nvPr/>
        </p:nvSpPr>
        <p:spPr>
          <a:xfrm>
            <a:off x="548640" y="2987040"/>
            <a:ext cx="365760" cy="365760"/>
          </a:xfrm>
          <a:prstGeom prst="ellipse">
            <a:avLst/>
          </a:prstGeom>
          <a:solidFill>
            <a:srgbClr val="1565C0"/>
          </a:solidFill>
          <a:ln w="12700">
            <a:solidFill>
              <a:srgbClr val="1565C0"/>
            </a:solidFill>
            <a:prstDash val="solid"/>
          </a:ln>
        </p:spPr>
        <p:txBody>
          <a:bodyPr/>
          <a:lstStyle/>
          <a:p>
            <a:endParaRPr lang="en-US" sz="1867">
              <a:latin typeface="+mn-lt"/>
            </a:endParaRPr>
          </a:p>
        </p:txBody>
      </p:sp>
      <p:sp>
        <p:nvSpPr>
          <p:cNvPr id="11" name="Text 9"/>
          <p:cNvSpPr/>
          <p:nvPr/>
        </p:nvSpPr>
        <p:spPr>
          <a:xfrm>
            <a:off x="1036320" y="28651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Mitchell, R.K., Agle, B.R., &amp; Wood, D.J. (1997). Toward a Theory of Stakeholder Identification and Salience. Academy of Management Review, 22(4).</a:t>
            </a:r>
            <a:endParaRPr lang="en-US" sz="1267" dirty="0">
              <a:latin typeface="+mn-lt"/>
            </a:endParaRPr>
          </a:p>
        </p:txBody>
      </p:sp>
      <p:sp>
        <p:nvSpPr>
          <p:cNvPr id="12" name="Shape 10"/>
          <p:cNvSpPr/>
          <p:nvPr/>
        </p:nvSpPr>
        <p:spPr>
          <a:xfrm>
            <a:off x="487680" y="37185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3" name="Shape 11"/>
          <p:cNvSpPr/>
          <p:nvPr/>
        </p:nvSpPr>
        <p:spPr>
          <a:xfrm>
            <a:off x="548640" y="3901440"/>
            <a:ext cx="365760" cy="365760"/>
          </a:xfrm>
          <a:prstGeom prst="ellipse">
            <a:avLst/>
          </a:prstGeom>
          <a:solidFill>
            <a:srgbClr val="1565C0"/>
          </a:solidFill>
          <a:ln w="12700">
            <a:solidFill>
              <a:srgbClr val="1565C0"/>
            </a:solidFill>
            <a:prstDash val="solid"/>
          </a:ln>
        </p:spPr>
        <p:txBody>
          <a:bodyPr/>
          <a:lstStyle/>
          <a:p>
            <a:endParaRPr lang="en-US" sz="1867">
              <a:latin typeface="+mn-lt"/>
            </a:endParaRPr>
          </a:p>
        </p:txBody>
      </p:sp>
      <p:sp>
        <p:nvSpPr>
          <p:cNvPr id="14" name="Text 12"/>
          <p:cNvSpPr/>
          <p:nvPr/>
        </p:nvSpPr>
        <p:spPr>
          <a:xfrm>
            <a:off x="1036320" y="37795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Bourne, L. (2009). Stakeholder Relationship Management. Gower Publishing.</a:t>
            </a:r>
            <a:endParaRPr lang="en-US" sz="1267" dirty="0">
              <a:latin typeface="+mn-lt"/>
            </a:endParaRPr>
          </a:p>
        </p:txBody>
      </p:sp>
      <p:sp>
        <p:nvSpPr>
          <p:cNvPr id="15" name="Shape 13"/>
          <p:cNvSpPr/>
          <p:nvPr/>
        </p:nvSpPr>
        <p:spPr>
          <a:xfrm>
            <a:off x="487680" y="46329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16" name="Shape 14"/>
          <p:cNvSpPr/>
          <p:nvPr/>
        </p:nvSpPr>
        <p:spPr>
          <a:xfrm>
            <a:off x="548640" y="4815840"/>
            <a:ext cx="365760" cy="365760"/>
          </a:xfrm>
          <a:prstGeom prst="ellipse">
            <a:avLst/>
          </a:prstGeom>
          <a:solidFill>
            <a:srgbClr val="1565C0"/>
          </a:solidFill>
          <a:ln w="12700">
            <a:solidFill>
              <a:srgbClr val="1565C0"/>
            </a:solidFill>
            <a:prstDash val="solid"/>
          </a:ln>
        </p:spPr>
        <p:txBody>
          <a:bodyPr/>
          <a:lstStyle/>
          <a:p>
            <a:endParaRPr lang="en-US" sz="1867">
              <a:latin typeface="+mn-lt"/>
            </a:endParaRPr>
          </a:p>
        </p:txBody>
      </p:sp>
      <p:sp>
        <p:nvSpPr>
          <p:cNvPr id="17" name="Text 15"/>
          <p:cNvSpPr/>
          <p:nvPr/>
        </p:nvSpPr>
        <p:spPr>
          <a:xfrm>
            <a:off x="1036320" y="46939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PMI (2021). A Guide to the Project Management Body of Knowledge (PMBOK Guide), 7th ed.</a:t>
            </a:r>
            <a:endParaRPr lang="en-US" sz="1267" dirty="0">
              <a:latin typeface="+mn-lt"/>
            </a:endParaRPr>
          </a:p>
        </p:txBody>
      </p:sp>
      <p:sp>
        <p:nvSpPr>
          <p:cNvPr id="18" name="Text 16"/>
          <p:cNvSpPr/>
          <p:nvPr/>
        </p:nvSpPr>
        <p:spPr>
          <a:xfrm>
            <a:off x="6339840" y="1341120"/>
            <a:ext cx="5364480" cy="463296"/>
          </a:xfrm>
          <a:prstGeom prst="rect">
            <a:avLst/>
          </a:prstGeom>
          <a:noFill/>
          <a:ln/>
        </p:spPr>
        <p:txBody>
          <a:bodyPr wrap="square" rtlCol="0" anchor="ctr"/>
          <a:lstStyle/>
          <a:p>
            <a:r>
              <a:rPr lang="en-US" sz="1867" b="1" dirty="0">
                <a:solidFill>
                  <a:srgbClr val="1B3A6B"/>
                </a:solidFill>
                <a:latin typeface="+mn-lt"/>
                <a:ea typeface="Calibri" pitchFamily="34" charset="-122"/>
                <a:cs typeface="Calibri" pitchFamily="34" charset="-120"/>
              </a:rPr>
              <a:t>Нэмэлт уншлага</a:t>
            </a:r>
            <a:endParaRPr lang="en-US" sz="1867" dirty="0">
              <a:latin typeface="+mn-lt"/>
            </a:endParaRPr>
          </a:p>
        </p:txBody>
      </p:sp>
      <p:sp>
        <p:nvSpPr>
          <p:cNvPr id="19" name="Shape 17"/>
          <p:cNvSpPr/>
          <p:nvPr/>
        </p:nvSpPr>
        <p:spPr>
          <a:xfrm>
            <a:off x="6339840" y="18897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0" name="Shape 18"/>
          <p:cNvSpPr/>
          <p:nvPr/>
        </p:nvSpPr>
        <p:spPr>
          <a:xfrm>
            <a:off x="6400800" y="2072640"/>
            <a:ext cx="365760" cy="365760"/>
          </a:xfrm>
          <a:prstGeom prst="ellipse">
            <a:avLst/>
          </a:prstGeom>
          <a:solidFill>
            <a:srgbClr val="00695C"/>
          </a:solidFill>
          <a:ln w="12700">
            <a:solidFill>
              <a:srgbClr val="00695C"/>
            </a:solidFill>
            <a:prstDash val="solid"/>
          </a:ln>
        </p:spPr>
        <p:txBody>
          <a:bodyPr/>
          <a:lstStyle/>
          <a:p>
            <a:endParaRPr lang="en-US" sz="1867">
              <a:latin typeface="+mn-lt"/>
            </a:endParaRPr>
          </a:p>
        </p:txBody>
      </p:sp>
      <p:sp>
        <p:nvSpPr>
          <p:cNvPr id="21" name="Text 19"/>
          <p:cNvSpPr/>
          <p:nvPr/>
        </p:nvSpPr>
        <p:spPr>
          <a:xfrm>
            <a:off x="6888480" y="19507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Bryson, J.M. (2004). What to do when stakeholders matter. Public Management Review.</a:t>
            </a:r>
            <a:endParaRPr lang="en-US" sz="1267" dirty="0">
              <a:latin typeface="+mn-lt"/>
            </a:endParaRPr>
          </a:p>
        </p:txBody>
      </p:sp>
      <p:sp>
        <p:nvSpPr>
          <p:cNvPr id="22" name="Shape 20"/>
          <p:cNvSpPr/>
          <p:nvPr/>
        </p:nvSpPr>
        <p:spPr>
          <a:xfrm>
            <a:off x="6339840" y="28041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3" name="Shape 21"/>
          <p:cNvSpPr/>
          <p:nvPr/>
        </p:nvSpPr>
        <p:spPr>
          <a:xfrm>
            <a:off x="6400800" y="2987040"/>
            <a:ext cx="365760" cy="365760"/>
          </a:xfrm>
          <a:prstGeom prst="ellipse">
            <a:avLst/>
          </a:prstGeom>
          <a:solidFill>
            <a:srgbClr val="00695C"/>
          </a:solidFill>
          <a:ln w="12700">
            <a:solidFill>
              <a:srgbClr val="00695C"/>
            </a:solidFill>
            <a:prstDash val="solid"/>
          </a:ln>
        </p:spPr>
        <p:txBody>
          <a:bodyPr/>
          <a:lstStyle/>
          <a:p>
            <a:endParaRPr lang="en-US" sz="1867">
              <a:latin typeface="+mn-lt"/>
            </a:endParaRPr>
          </a:p>
        </p:txBody>
      </p:sp>
      <p:sp>
        <p:nvSpPr>
          <p:cNvPr id="24" name="Text 22"/>
          <p:cNvSpPr/>
          <p:nvPr/>
        </p:nvSpPr>
        <p:spPr>
          <a:xfrm>
            <a:off x="6888480" y="28651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Savage, G.T. et al. (1991). Strategies for assessing and managing organizational stakeholders. Academy of Management Executive.</a:t>
            </a:r>
            <a:endParaRPr lang="en-US" sz="1267" dirty="0">
              <a:latin typeface="+mn-lt"/>
            </a:endParaRPr>
          </a:p>
        </p:txBody>
      </p:sp>
      <p:sp>
        <p:nvSpPr>
          <p:cNvPr id="25" name="Shape 23"/>
          <p:cNvSpPr/>
          <p:nvPr/>
        </p:nvSpPr>
        <p:spPr>
          <a:xfrm>
            <a:off x="6339840" y="37185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6" name="Shape 24"/>
          <p:cNvSpPr/>
          <p:nvPr/>
        </p:nvSpPr>
        <p:spPr>
          <a:xfrm>
            <a:off x="6400800" y="3901440"/>
            <a:ext cx="365760" cy="365760"/>
          </a:xfrm>
          <a:prstGeom prst="ellipse">
            <a:avLst/>
          </a:prstGeom>
          <a:solidFill>
            <a:srgbClr val="00695C"/>
          </a:solidFill>
          <a:ln w="12700">
            <a:solidFill>
              <a:srgbClr val="00695C"/>
            </a:solidFill>
            <a:prstDash val="solid"/>
          </a:ln>
        </p:spPr>
        <p:txBody>
          <a:bodyPr/>
          <a:lstStyle/>
          <a:p>
            <a:endParaRPr lang="en-US" sz="1867">
              <a:latin typeface="+mn-lt"/>
            </a:endParaRPr>
          </a:p>
        </p:txBody>
      </p:sp>
      <p:sp>
        <p:nvSpPr>
          <p:cNvPr id="27" name="Text 25"/>
          <p:cNvSpPr/>
          <p:nvPr/>
        </p:nvSpPr>
        <p:spPr>
          <a:xfrm>
            <a:off x="6888480" y="37795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Donaldson, T. &amp; Preston, L.E. (1995). The Stakeholder Theory of the Corporation. Academy of Management Review.</a:t>
            </a:r>
            <a:endParaRPr lang="en-US" sz="1267" dirty="0">
              <a:latin typeface="+mn-lt"/>
            </a:endParaRPr>
          </a:p>
        </p:txBody>
      </p:sp>
      <p:sp>
        <p:nvSpPr>
          <p:cNvPr id="28" name="Shape 26"/>
          <p:cNvSpPr/>
          <p:nvPr/>
        </p:nvSpPr>
        <p:spPr>
          <a:xfrm>
            <a:off x="6339840" y="4632960"/>
            <a:ext cx="5364480" cy="792480"/>
          </a:xfrm>
          <a:prstGeom prst="rect">
            <a:avLst/>
          </a:prstGeom>
          <a:solidFill>
            <a:srgbClr val="EBF3FB"/>
          </a:solidFill>
          <a:ln w="12700">
            <a:solidFill>
              <a:srgbClr val="BBDEFB"/>
            </a:solidFill>
            <a:prstDash val="solid"/>
          </a:ln>
        </p:spPr>
        <p:txBody>
          <a:bodyPr/>
          <a:lstStyle/>
          <a:p>
            <a:endParaRPr lang="en-US" sz="1867">
              <a:latin typeface="+mn-lt"/>
            </a:endParaRPr>
          </a:p>
        </p:txBody>
      </p:sp>
      <p:sp>
        <p:nvSpPr>
          <p:cNvPr id="29" name="Shape 27"/>
          <p:cNvSpPr/>
          <p:nvPr/>
        </p:nvSpPr>
        <p:spPr>
          <a:xfrm>
            <a:off x="6400800" y="4815840"/>
            <a:ext cx="365760" cy="365760"/>
          </a:xfrm>
          <a:prstGeom prst="ellipse">
            <a:avLst/>
          </a:prstGeom>
          <a:solidFill>
            <a:srgbClr val="00695C"/>
          </a:solidFill>
          <a:ln w="12700">
            <a:solidFill>
              <a:srgbClr val="00695C"/>
            </a:solidFill>
            <a:prstDash val="solid"/>
          </a:ln>
        </p:spPr>
        <p:txBody>
          <a:bodyPr/>
          <a:lstStyle/>
          <a:p>
            <a:endParaRPr lang="en-US" sz="1867">
              <a:latin typeface="+mn-lt"/>
            </a:endParaRPr>
          </a:p>
        </p:txBody>
      </p:sp>
      <p:sp>
        <p:nvSpPr>
          <p:cNvPr id="30" name="Text 28"/>
          <p:cNvSpPr/>
          <p:nvPr/>
        </p:nvSpPr>
        <p:spPr>
          <a:xfrm>
            <a:off x="6888480" y="4693920"/>
            <a:ext cx="4693920" cy="707136"/>
          </a:xfrm>
          <a:prstGeom prst="rect">
            <a:avLst/>
          </a:prstGeom>
          <a:noFill/>
          <a:ln/>
        </p:spPr>
        <p:txBody>
          <a:bodyPr wrap="square" rtlCol="0" anchor="ctr"/>
          <a:lstStyle/>
          <a:p>
            <a:r>
              <a:rPr lang="en-US" sz="1267" dirty="0">
                <a:solidFill>
                  <a:srgbClr val="1A1A2E"/>
                </a:solidFill>
                <a:latin typeface="+mn-lt"/>
                <a:ea typeface="Calibri" pitchFamily="34" charset="-122"/>
                <a:cs typeface="Calibri" pitchFamily="34" charset="-120"/>
              </a:rPr>
              <a:t>Frooman, J. (1999). Stakeholder Influence Strategies. Academy of Management Review.</a:t>
            </a:r>
            <a:endParaRPr lang="en-US" sz="1267" dirty="0">
              <a:latin typeface="+mn-lt"/>
            </a:endParaRPr>
          </a:p>
        </p:txBody>
      </p:sp>
    </p:spTree>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1_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6598</TotalTime>
  <Words>4410</Words>
  <Application>Microsoft Office PowerPoint</Application>
  <PresentationFormat>Widescreen</PresentationFormat>
  <Paragraphs>623</Paragraphs>
  <Slides>37</Slides>
  <Notes>36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37</vt:i4>
      </vt:variant>
    </vt:vector>
  </HeadingPairs>
  <TitlesOfParts>
    <vt:vector size="43" baseType="lpstr">
      <vt:lpstr>Arial</vt:lpstr>
      <vt:lpstr>Calibri</vt:lpstr>
      <vt:lpstr>Montserrat</vt:lpstr>
      <vt:lpstr>Times New Roman</vt:lpstr>
      <vt:lpstr>UFE</vt:lpstr>
      <vt:lpstr>1_UFE</vt:lpstr>
      <vt:lpstr>Course: Business analysis and process management</vt:lpstr>
      <vt:lpstr>Бүлгийн зорилго, зорилт</vt:lpstr>
      <vt:lpstr>Оролцогч талууд гэж ХЭН бэ?</vt:lpstr>
      <vt:lpstr>PowerPoint Presentation</vt:lpstr>
      <vt:lpstr>ОРОЛЦОГЧ ТАЛУУДЫН МЕНЕЖМЕНТ</vt:lpstr>
      <vt:lpstr>ОРОЛЦОГЧ ТАЛУУДЫГ ИЛРҮҮЛЭХ</vt:lpstr>
      <vt:lpstr>PowerPoint Presentation</vt:lpstr>
      <vt:lpstr>PowerPoint Presentation</vt:lpstr>
      <vt:lpstr>PowerPoint Presentation</vt:lpstr>
      <vt:lpstr>PowerPoint Presentation</vt:lpstr>
      <vt:lpstr>Оролцогч талуудын бүртгэл</vt:lpstr>
      <vt:lpstr>PowerPoint Presentation</vt:lpstr>
      <vt:lpstr> ШИНЖИЛГЭЭ: ЭРХ МЭДЭЛ БА СОНИРХОЛ</vt:lpstr>
      <vt:lpstr> ШИНЖИЛГЭЭ: ЭРХ МЭДЭЛ БА СОНИРХОЛ</vt:lpstr>
      <vt:lpstr> ШИНЖИЛГЭЭ: ЭРХ МЭДЭЛ БА СОНИРХОЛ</vt:lpstr>
      <vt:lpstr> ШИНЖИЛГЭЭ: ЭРХ МЭДЭЛ БА СОНИРХОЛ</vt:lpstr>
      <vt:lpstr>PowerPoint Presentation</vt:lpstr>
      <vt:lpstr>PowerPoint Presentation</vt:lpstr>
      <vt:lpstr>ШИНЖИЛГЭЭ: RACI БОЛОН RASCI МАТРИЦ</vt:lpstr>
      <vt:lpstr>ШИНЖИЛГЭЭ: CATWOE аргачлал</vt:lpstr>
      <vt:lpstr>Үзэл баримтлалын шинжилгээ: CATWOE аргачлал</vt:lpstr>
      <vt:lpstr>PowerPoint Presentation</vt:lpstr>
      <vt:lpstr>PowerPoint Presentation</vt:lpstr>
      <vt:lpstr>ОРОЛЦОГЧ ТАЛУУДЫН ХАНДЛАГА</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Saranchimeg Nasanjargal</dc:creator>
  <cp:lastModifiedBy>САРАНЧИМЭГ Насанжаргал</cp:lastModifiedBy>
  <cp:revision>85</cp:revision>
  <dcterms:created xsi:type="dcterms:W3CDTF">2016-09-12T05:57:35Z</dcterms:created>
  <dcterms:modified xsi:type="dcterms:W3CDTF">2026-05-17T05:19:27Z</dcterms:modified>
</cp:coreProperties>
</file>